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diagrams/colors1.xml" ContentType="application/vnd.openxmlformats-officedocument.drawingml.diagramColors+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diagrams/drawing1.xml" ContentType="application/vnd.ms-office.drawingml.diagramDrawing+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diagrams/quickStyle1.xml" ContentType="application/vnd.openxmlformats-officedocument.drawingml.diagramStyl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tags/tag1.xml" ContentType="application/vnd.openxmlformats-officedocument.presentationml.tags+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 id="2147484255" r:id="rId2"/>
    <p:sldMasterId id="2147487907" r:id="rId3"/>
    <p:sldMasterId id="2147487914" r:id="rId4"/>
    <p:sldMasterId id="2147487926" r:id="rId5"/>
    <p:sldMasterId id="2147487930" r:id="rId6"/>
    <p:sldMasterId id="2147487932" r:id="rId7"/>
    <p:sldMasterId id="2147487945" r:id="rId8"/>
  </p:sldMasterIdLst>
  <p:notesMasterIdLst>
    <p:notesMasterId r:id="rId109"/>
  </p:notesMasterIdLst>
  <p:handoutMasterIdLst>
    <p:handoutMasterId r:id="rId110"/>
  </p:handoutMasterIdLst>
  <p:sldIdLst>
    <p:sldId id="739" r:id="rId9"/>
    <p:sldId id="1939" r:id="rId10"/>
    <p:sldId id="2135" r:id="rId11"/>
    <p:sldId id="2270" r:id="rId12"/>
    <p:sldId id="2268" r:id="rId13"/>
    <p:sldId id="2337" r:id="rId14"/>
    <p:sldId id="2319" r:id="rId15"/>
    <p:sldId id="2320" r:id="rId16"/>
    <p:sldId id="2331" r:id="rId17"/>
    <p:sldId id="2332" r:id="rId18"/>
    <p:sldId id="2186" r:id="rId19"/>
    <p:sldId id="2333" r:id="rId20"/>
    <p:sldId id="2301" r:id="rId21"/>
    <p:sldId id="2322" r:id="rId22"/>
    <p:sldId id="2323" r:id="rId23"/>
    <p:sldId id="2184" r:id="rId24"/>
    <p:sldId id="2338" r:id="rId25"/>
    <p:sldId id="2190" r:id="rId26"/>
    <p:sldId id="2193" r:id="rId27"/>
    <p:sldId id="2251" r:id="rId28"/>
    <p:sldId id="2189" r:id="rId29"/>
    <p:sldId id="2194" r:id="rId30"/>
    <p:sldId id="2295" r:id="rId31"/>
    <p:sldId id="2306" r:id="rId32"/>
    <p:sldId id="2307" r:id="rId33"/>
    <p:sldId id="2305" r:id="rId34"/>
    <p:sldId id="2304" r:id="rId35"/>
    <p:sldId id="2187" r:id="rId36"/>
    <p:sldId id="2327" r:id="rId37"/>
    <p:sldId id="2334" r:id="rId38"/>
    <p:sldId id="2335" r:id="rId39"/>
    <p:sldId id="2330" r:id="rId40"/>
    <p:sldId id="2344" r:id="rId41"/>
    <p:sldId id="2339" r:id="rId42"/>
    <p:sldId id="2271" r:id="rId43"/>
    <p:sldId id="2250" r:id="rId44"/>
    <p:sldId id="2195" r:id="rId45"/>
    <p:sldId id="2238" r:id="rId46"/>
    <p:sldId id="2243" r:id="rId47"/>
    <p:sldId id="2246" r:id="rId48"/>
    <p:sldId id="2249" r:id="rId49"/>
    <p:sldId id="2294" r:id="rId50"/>
    <p:sldId id="2176" r:id="rId51"/>
    <p:sldId id="2252" r:id="rId52"/>
    <p:sldId id="2245" r:id="rId53"/>
    <p:sldId id="2248" r:id="rId54"/>
    <p:sldId id="2242" r:id="rId55"/>
    <p:sldId id="2346" r:id="rId56"/>
    <p:sldId id="2300" r:id="rId57"/>
    <p:sldId id="2308" r:id="rId58"/>
    <p:sldId id="2348" r:id="rId59"/>
    <p:sldId id="2312" r:id="rId60"/>
    <p:sldId id="2313" r:id="rId61"/>
    <p:sldId id="2314" r:id="rId62"/>
    <p:sldId id="2298" r:id="rId63"/>
    <p:sldId id="2309" r:id="rId64"/>
    <p:sldId id="2247" r:id="rId65"/>
    <p:sldId id="2256" r:id="rId66"/>
    <p:sldId id="1983" r:id="rId67"/>
    <p:sldId id="2318" r:id="rId68"/>
    <p:sldId id="2191" r:id="rId69"/>
    <p:sldId id="2321" r:id="rId70"/>
    <p:sldId id="2084" r:id="rId71"/>
    <p:sldId id="2340" r:id="rId72"/>
    <p:sldId id="2292" r:id="rId73"/>
    <p:sldId id="2293" r:id="rId74"/>
    <p:sldId id="2281" r:id="rId75"/>
    <p:sldId id="2282" r:id="rId76"/>
    <p:sldId id="2316" r:id="rId77"/>
    <p:sldId id="2283" r:id="rId78"/>
    <p:sldId id="2284" r:id="rId79"/>
    <p:sldId id="2196" r:id="rId80"/>
    <p:sldId id="2220" r:id="rId81"/>
    <p:sldId id="2221" r:id="rId82"/>
    <p:sldId id="2197" r:id="rId83"/>
    <p:sldId id="2277" r:id="rId84"/>
    <p:sldId id="2278" r:id="rId85"/>
    <p:sldId id="2347" r:id="rId86"/>
    <p:sldId id="2310" r:id="rId87"/>
    <p:sldId id="2280" r:id="rId88"/>
    <p:sldId id="2285" r:id="rId89"/>
    <p:sldId id="2286" r:id="rId90"/>
    <p:sldId id="2273" r:id="rId91"/>
    <p:sldId id="2341" r:id="rId92"/>
    <p:sldId id="2288" r:id="rId93"/>
    <p:sldId id="2289" r:id="rId94"/>
    <p:sldId id="2272" r:id="rId95"/>
    <p:sldId id="2258" r:id="rId96"/>
    <p:sldId id="2291" r:id="rId97"/>
    <p:sldId id="2202" r:id="rId98"/>
    <p:sldId id="2274" r:id="rId99"/>
    <p:sldId id="2290" r:id="rId100"/>
    <p:sldId id="2342" r:id="rId101"/>
    <p:sldId id="2303" r:id="rId102"/>
    <p:sldId id="2302" r:id="rId103"/>
    <p:sldId id="2297" r:id="rId104"/>
    <p:sldId id="2343" r:id="rId105"/>
    <p:sldId id="2296" r:id="rId106"/>
    <p:sldId id="1798" r:id="rId107"/>
    <p:sldId id="2317" r:id="rId108"/>
  </p:sldIdLst>
  <p:sldSz cx="9144000" cy="6858000" type="screen4x3"/>
  <p:notesSz cx="7086600" cy="93599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athan Gitlin" initials="JG"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66FF33"/>
    <a:srgbClr val="0B24DF"/>
    <a:srgbClr val="C1EEFF"/>
    <a:srgbClr val="7E0000"/>
    <a:srgbClr val="FFFFCC"/>
    <a:srgbClr val="DBE739"/>
    <a:srgbClr val="000066"/>
    <a:srgbClr val="FFFF00"/>
    <a:srgbClr val="9BE7FF"/>
    <a:srgbClr val="66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9" autoAdjust="0"/>
    <p:restoredTop sz="80288" autoAdjust="0"/>
  </p:normalViewPr>
  <p:slideViewPr>
    <p:cSldViewPr snapToGrid="0">
      <p:cViewPr>
        <p:scale>
          <a:sx n="40" d="100"/>
          <a:sy n="40" d="100"/>
        </p:scale>
        <p:origin x="-2754" y="-1134"/>
      </p:cViewPr>
      <p:guideLst>
        <p:guide orient="horz" pos="4076"/>
        <p:guide pos="46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50" d="100"/>
          <a:sy n="50" d="100"/>
        </p:scale>
        <p:origin x="-2600" y="-276"/>
      </p:cViewPr>
      <p:guideLst>
        <p:guide orient="horz" pos="2948"/>
        <p:guide pos="2232"/>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presProps" Target="presProps.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110" Type="http://schemas.openxmlformats.org/officeDocument/2006/relationships/handoutMaster" Target="handoutMasters/handoutMaster1.xml"/><Relationship Id="rId115"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notesMaster" Target="notesMasters/notesMaster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AF81BE-E9CB-4EE1-A74D-2031791695C0}" type="doc">
      <dgm:prSet loTypeId="urn:microsoft.com/office/officeart/2005/8/layout/venn1" loCatId="relationship" qsTypeId="urn:microsoft.com/office/officeart/2005/8/quickstyle/simple1" qsCatId="simple" csTypeId="urn:microsoft.com/office/officeart/2005/8/colors/accent1_2" csCatId="accent1" phldr="1"/>
      <dgm:spPr/>
    </dgm:pt>
    <dgm:pt modelId="{3D500FC0-B212-4731-9EDD-0ACA047791BD}">
      <dgm:prSet phldrT="[Text]"/>
      <dgm:spPr/>
      <dgm:t>
        <a:bodyPr/>
        <a:lstStyle/>
        <a:p>
          <a:r>
            <a:rPr lang="en-US" dirty="0" smtClean="0"/>
            <a:t> </a:t>
          </a:r>
          <a:endParaRPr lang="en-US" dirty="0"/>
        </a:p>
      </dgm:t>
    </dgm:pt>
    <dgm:pt modelId="{B90DB59D-7741-4565-B858-272DA235251A}" type="parTrans" cxnId="{809040A4-C2DE-4C14-9607-9865473C05E6}">
      <dgm:prSet/>
      <dgm:spPr/>
      <dgm:t>
        <a:bodyPr/>
        <a:lstStyle/>
        <a:p>
          <a:endParaRPr lang="en-US"/>
        </a:p>
      </dgm:t>
    </dgm:pt>
    <dgm:pt modelId="{FB72F9FD-A4E7-4A63-8F5F-0D296EA88EEF}" type="sibTrans" cxnId="{809040A4-C2DE-4C14-9607-9865473C05E6}">
      <dgm:prSet/>
      <dgm:spPr/>
      <dgm:t>
        <a:bodyPr/>
        <a:lstStyle/>
        <a:p>
          <a:endParaRPr lang="en-US"/>
        </a:p>
      </dgm:t>
    </dgm:pt>
    <dgm:pt modelId="{E1807908-ADE2-437D-819D-6BBA982B002B}">
      <dgm:prSet phldrT="[Text]"/>
      <dgm:spPr>
        <a:solidFill>
          <a:schemeClr val="accent2">
            <a:lumMod val="60000"/>
            <a:lumOff val="40000"/>
            <a:alpha val="50000"/>
          </a:schemeClr>
        </a:solidFill>
      </dgm:spPr>
      <dgm:t>
        <a:bodyPr/>
        <a:lstStyle/>
        <a:p>
          <a:r>
            <a:rPr lang="en-US" dirty="0" smtClean="0"/>
            <a:t> </a:t>
          </a:r>
          <a:endParaRPr lang="en-US" dirty="0"/>
        </a:p>
      </dgm:t>
    </dgm:pt>
    <dgm:pt modelId="{EE76F482-8420-4BD1-B204-E2422A667144}" type="parTrans" cxnId="{CE6492E2-B49D-4407-9E52-D7DB18AFA2C4}">
      <dgm:prSet/>
      <dgm:spPr/>
      <dgm:t>
        <a:bodyPr/>
        <a:lstStyle/>
        <a:p>
          <a:endParaRPr lang="en-US"/>
        </a:p>
      </dgm:t>
    </dgm:pt>
    <dgm:pt modelId="{70441EB0-36B2-43DC-B3BA-CAA19E72449D}" type="sibTrans" cxnId="{CE6492E2-B49D-4407-9E52-D7DB18AFA2C4}">
      <dgm:prSet/>
      <dgm:spPr/>
      <dgm:t>
        <a:bodyPr/>
        <a:lstStyle/>
        <a:p>
          <a:endParaRPr lang="en-US"/>
        </a:p>
      </dgm:t>
    </dgm:pt>
    <dgm:pt modelId="{C0AC2A9B-360D-4F26-A700-BD2C5F483063}">
      <dgm:prSet phldrT="[Text]"/>
      <dgm:spPr>
        <a:solidFill>
          <a:schemeClr val="tx2">
            <a:lumMod val="75000"/>
            <a:alpha val="50000"/>
          </a:schemeClr>
        </a:solidFill>
      </dgm:spPr>
      <dgm:t>
        <a:bodyPr/>
        <a:lstStyle/>
        <a:p>
          <a:r>
            <a:rPr lang="en-US" dirty="0" smtClean="0"/>
            <a:t> </a:t>
          </a:r>
          <a:endParaRPr lang="en-US" dirty="0"/>
        </a:p>
      </dgm:t>
    </dgm:pt>
    <dgm:pt modelId="{FE405F60-602F-42EF-B1DD-43BC75593754}" type="parTrans" cxnId="{6E0F47E1-CA80-4826-A04E-A9A95148276D}">
      <dgm:prSet/>
      <dgm:spPr/>
      <dgm:t>
        <a:bodyPr/>
        <a:lstStyle/>
        <a:p>
          <a:endParaRPr lang="en-US"/>
        </a:p>
      </dgm:t>
    </dgm:pt>
    <dgm:pt modelId="{BD61A952-B5EB-4820-B5BF-4DBDC3DABAD2}" type="sibTrans" cxnId="{6E0F47E1-CA80-4826-A04E-A9A95148276D}">
      <dgm:prSet/>
      <dgm:spPr/>
      <dgm:t>
        <a:bodyPr/>
        <a:lstStyle/>
        <a:p>
          <a:endParaRPr lang="en-US"/>
        </a:p>
      </dgm:t>
    </dgm:pt>
    <dgm:pt modelId="{BD3ADE23-5882-48F0-916D-730BE75B4474}" type="pres">
      <dgm:prSet presAssocID="{C0AF81BE-E9CB-4EE1-A74D-2031791695C0}" presName="compositeShape" presStyleCnt="0">
        <dgm:presLayoutVars>
          <dgm:chMax val="7"/>
          <dgm:dir/>
          <dgm:resizeHandles val="exact"/>
        </dgm:presLayoutVars>
      </dgm:prSet>
      <dgm:spPr/>
    </dgm:pt>
    <dgm:pt modelId="{81186B40-69F7-47DD-A5C8-6BC562B14449}" type="pres">
      <dgm:prSet presAssocID="{3D500FC0-B212-4731-9EDD-0ACA047791BD}" presName="circ1" presStyleLbl="vennNode1" presStyleIdx="0" presStyleCnt="3"/>
      <dgm:spPr/>
      <dgm:t>
        <a:bodyPr/>
        <a:lstStyle/>
        <a:p>
          <a:endParaRPr lang="en-US"/>
        </a:p>
      </dgm:t>
    </dgm:pt>
    <dgm:pt modelId="{69B0A807-6250-41EF-9C81-A2265655633A}" type="pres">
      <dgm:prSet presAssocID="{3D500FC0-B212-4731-9EDD-0ACA047791BD}" presName="circ1Tx" presStyleLbl="revTx" presStyleIdx="0" presStyleCnt="0">
        <dgm:presLayoutVars>
          <dgm:chMax val="0"/>
          <dgm:chPref val="0"/>
          <dgm:bulletEnabled val="1"/>
        </dgm:presLayoutVars>
      </dgm:prSet>
      <dgm:spPr/>
      <dgm:t>
        <a:bodyPr/>
        <a:lstStyle/>
        <a:p>
          <a:endParaRPr lang="en-US"/>
        </a:p>
      </dgm:t>
    </dgm:pt>
    <dgm:pt modelId="{FB83FB71-23BA-4C8A-988D-BCCC73EE8DE8}" type="pres">
      <dgm:prSet presAssocID="{E1807908-ADE2-437D-819D-6BBA982B002B}" presName="circ2" presStyleLbl="vennNode1" presStyleIdx="1" presStyleCnt="3" custLinFactNeighborY="0"/>
      <dgm:spPr/>
      <dgm:t>
        <a:bodyPr/>
        <a:lstStyle/>
        <a:p>
          <a:endParaRPr lang="en-US"/>
        </a:p>
      </dgm:t>
    </dgm:pt>
    <dgm:pt modelId="{5C795DC2-C426-41C6-979D-57706626401B}" type="pres">
      <dgm:prSet presAssocID="{E1807908-ADE2-437D-819D-6BBA982B002B}" presName="circ2Tx" presStyleLbl="revTx" presStyleIdx="0" presStyleCnt="0">
        <dgm:presLayoutVars>
          <dgm:chMax val="0"/>
          <dgm:chPref val="0"/>
          <dgm:bulletEnabled val="1"/>
        </dgm:presLayoutVars>
      </dgm:prSet>
      <dgm:spPr/>
      <dgm:t>
        <a:bodyPr/>
        <a:lstStyle/>
        <a:p>
          <a:endParaRPr lang="en-US"/>
        </a:p>
      </dgm:t>
    </dgm:pt>
    <dgm:pt modelId="{92939C1E-4B2F-4E5C-97D2-C6693E2EB27E}" type="pres">
      <dgm:prSet presAssocID="{C0AC2A9B-360D-4F26-A700-BD2C5F483063}" presName="circ3" presStyleLbl="vennNode1" presStyleIdx="2" presStyleCnt="3"/>
      <dgm:spPr/>
      <dgm:t>
        <a:bodyPr/>
        <a:lstStyle/>
        <a:p>
          <a:endParaRPr lang="en-US"/>
        </a:p>
      </dgm:t>
    </dgm:pt>
    <dgm:pt modelId="{78D5E374-11AB-4BC6-A679-2EE1562FCC73}" type="pres">
      <dgm:prSet presAssocID="{C0AC2A9B-360D-4F26-A700-BD2C5F483063}" presName="circ3Tx" presStyleLbl="revTx" presStyleIdx="0" presStyleCnt="0">
        <dgm:presLayoutVars>
          <dgm:chMax val="0"/>
          <dgm:chPref val="0"/>
          <dgm:bulletEnabled val="1"/>
        </dgm:presLayoutVars>
      </dgm:prSet>
      <dgm:spPr/>
      <dgm:t>
        <a:bodyPr/>
        <a:lstStyle/>
        <a:p>
          <a:endParaRPr lang="en-US"/>
        </a:p>
      </dgm:t>
    </dgm:pt>
  </dgm:ptLst>
  <dgm:cxnLst>
    <dgm:cxn modelId="{F85BC1FF-0207-46D6-B27D-159B837DFF93}" type="presOf" srcId="{C0AC2A9B-360D-4F26-A700-BD2C5F483063}" destId="{78D5E374-11AB-4BC6-A679-2EE1562FCC73}" srcOrd="1" destOrd="0" presId="urn:microsoft.com/office/officeart/2005/8/layout/venn1"/>
    <dgm:cxn modelId="{6E0F47E1-CA80-4826-A04E-A9A95148276D}" srcId="{C0AF81BE-E9CB-4EE1-A74D-2031791695C0}" destId="{C0AC2A9B-360D-4F26-A700-BD2C5F483063}" srcOrd="2" destOrd="0" parTransId="{FE405F60-602F-42EF-B1DD-43BC75593754}" sibTransId="{BD61A952-B5EB-4820-B5BF-4DBDC3DABAD2}"/>
    <dgm:cxn modelId="{809040A4-C2DE-4C14-9607-9865473C05E6}" srcId="{C0AF81BE-E9CB-4EE1-A74D-2031791695C0}" destId="{3D500FC0-B212-4731-9EDD-0ACA047791BD}" srcOrd="0" destOrd="0" parTransId="{B90DB59D-7741-4565-B858-272DA235251A}" sibTransId="{FB72F9FD-A4E7-4A63-8F5F-0D296EA88EEF}"/>
    <dgm:cxn modelId="{A2E3BE0A-376C-4F2F-9A25-77F7E61F1256}" type="presOf" srcId="{3D500FC0-B212-4731-9EDD-0ACA047791BD}" destId="{69B0A807-6250-41EF-9C81-A2265655633A}" srcOrd="1" destOrd="0" presId="urn:microsoft.com/office/officeart/2005/8/layout/venn1"/>
    <dgm:cxn modelId="{2C2478FC-A646-44CA-AF3C-F0CAC1B58842}" type="presOf" srcId="{C0AF81BE-E9CB-4EE1-A74D-2031791695C0}" destId="{BD3ADE23-5882-48F0-916D-730BE75B4474}" srcOrd="0" destOrd="0" presId="urn:microsoft.com/office/officeart/2005/8/layout/venn1"/>
    <dgm:cxn modelId="{BBF2520B-3F82-44F3-A707-2DE4E267BAC7}" type="presOf" srcId="{E1807908-ADE2-437D-819D-6BBA982B002B}" destId="{FB83FB71-23BA-4C8A-988D-BCCC73EE8DE8}" srcOrd="0" destOrd="0" presId="urn:microsoft.com/office/officeart/2005/8/layout/venn1"/>
    <dgm:cxn modelId="{B55FFAC1-986B-4226-9683-3B04FA572EAD}" type="presOf" srcId="{E1807908-ADE2-437D-819D-6BBA982B002B}" destId="{5C795DC2-C426-41C6-979D-57706626401B}" srcOrd="1" destOrd="0" presId="urn:microsoft.com/office/officeart/2005/8/layout/venn1"/>
    <dgm:cxn modelId="{77314DB4-F4DA-4FDC-BD13-CA76E4571667}" type="presOf" srcId="{3D500FC0-B212-4731-9EDD-0ACA047791BD}" destId="{81186B40-69F7-47DD-A5C8-6BC562B14449}" srcOrd="0" destOrd="0" presId="urn:microsoft.com/office/officeart/2005/8/layout/venn1"/>
    <dgm:cxn modelId="{0435A3E8-FBB1-443F-8230-D9A0562D58FB}" type="presOf" srcId="{C0AC2A9B-360D-4F26-A700-BD2C5F483063}" destId="{92939C1E-4B2F-4E5C-97D2-C6693E2EB27E}" srcOrd="0" destOrd="0" presId="urn:microsoft.com/office/officeart/2005/8/layout/venn1"/>
    <dgm:cxn modelId="{CE6492E2-B49D-4407-9E52-D7DB18AFA2C4}" srcId="{C0AF81BE-E9CB-4EE1-A74D-2031791695C0}" destId="{E1807908-ADE2-437D-819D-6BBA982B002B}" srcOrd="1" destOrd="0" parTransId="{EE76F482-8420-4BD1-B204-E2422A667144}" sibTransId="{70441EB0-36B2-43DC-B3BA-CAA19E72449D}"/>
    <dgm:cxn modelId="{C38E7B3C-FF1B-4E21-BE55-F019D3059282}" type="presParOf" srcId="{BD3ADE23-5882-48F0-916D-730BE75B4474}" destId="{81186B40-69F7-47DD-A5C8-6BC562B14449}" srcOrd="0" destOrd="0" presId="urn:microsoft.com/office/officeart/2005/8/layout/venn1"/>
    <dgm:cxn modelId="{01A512A9-E8A3-4CF2-8649-98BE573D9D46}" type="presParOf" srcId="{BD3ADE23-5882-48F0-916D-730BE75B4474}" destId="{69B0A807-6250-41EF-9C81-A2265655633A}" srcOrd="1" destOrd="0" presId="urn:microsoft.com/office/officeart/2005/8/layout/venn1"/>
    <dgm:cxn modelId="{86C00A2C-CB27-4753-A58E-8288C0013E9D}" type="presParOf" srcId="{BD3ADE23-5882-48F0-916D-730BE75B4474}" destId="{FB83FB71-23BA-4C8A-988D-BCCC73EE8DE8}" srcOrd="2" destOrd="0" presId="urn:microsoft.com/office/officeart/2005/8/layout/venn1"/>
    <dgm:cxn modelId="{1AA06801-3CCA-4732-AAD1-D3694D4F61C9}" type="presParOf" srcId="{BD3ADE23-5882-48F0-916D-730BE75B4474}" destId="{5C795DC2-C426-41C6-979D-57706626401B}" srcOrd="3" destOrd="0" presId="urn:microsoft.com/office/officeart/2005/8/layout/venn1"/>
    <dgm:cxn modelId="{25923037-8666-4B7D-A8B3-CBD127432313}" type="presParOf" srcId="{BD3ADE23-5882-48F0-916D-730BE75B4474}" destId="{92939C1E-4B2F-4E5C-97D2-C6693E2EB27E}" srcOrd="4" destOrd="0" presId="urn:microsoft.com/office/officeart/2005/8/layout/venn1"/>
    <dgm:cxn modelId="{4C8F8F4B-EA0F-4A31-BDE8-5457164AF487}" type="presParOf" srcId="{BD3ADE23-5882-48F0-916D-730BE75B4474}" destId="{78D5E374-11AB-4BC6-A679-2EE1562FCC73}" srcOrd="5" destOrd="0" presId="urn:microsoft.com/office/officeart/2005/8/layout/venn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1186B40-69F7-47DD-A5C8-6BC562B14449}">
      <dsp:nvSpPr>
        <dsp:cNvPr id="0" name=""/>
        <dsp:cNvSpPr/>
      </dsp:nvSpPr>
      <dsp:spPr>
        <a:xfrm>
          <a:off x="540524" y="644823"/>
          <a:ext cx="1497989" cy="1497989"/>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r>
            <a:rPr lang="en-US" sz="4800" kern="1200" dirty="0" smtClean="0"/>
            <a:t> </a:t>
          </a:r>
          <a:endParaRPr lang="en-US" sz="4800" kern="1200" dirty="0"/>
        </a:p>
      </dsp:txBody>
      <dsp:txXfrm>
        <a:off x="740256" y="906971"/>
        <a:ext cx="1098525" cy="674095"/>
      </dsp:txXfrm>
    </dsp:sp>
    <dsp:sp modelId="{FB83FB71-23BA-4C8A-988D-BCCC73EE8DE8}">
      <dsp:nvSpPr>
        <dsp:cNvPr id="0" name=""/>
        <dsp:cNvSpPr/>
      </dsp:nvSpPr>
      <dsp:spPr>
        <a:xfrm>
          <a:off x="1081048" y="1581067"/>
          <a:ext cx="1497989" cy="1497989"/>
        </a:xfrm>
        <a:prstGeom prst="ellipse">
          <a:avLst/>
        </a:prstGeom>
        <a:solidFill>
          <a:schemeClr val="accent2">
            <a:lumMod val="60000"/>
            <a:lumOff val="40000"/>
            <a:alpha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r>
            <a:rPr lang="en-US" sz="4800" kern="1200" dirty="0" smtClean="0"/>
            <a:t> </a:t>
          </a:r>
          <a:endParaRPr lang="en-US" sz="4800" kern="1200" dirty="0"/>
        </a:p>
      </dsp:txBody>
      <dsp:txXfrm>
        <a:off x="1539183" y="1968047"/>
        <a:ext cx="898793" cy="823894"/>
      </dsp:txXfrm>
    </dsp:sp>
    <dsp:sp modelId="{92939C1E-4B2F-4E5C-97D2-C6693E2EB27E}">
      <dsp:nvSpPr>
        <dsp:cNvPr id="0" name=""/>
        <dsp:cNvSpPr/>
      </dsp:nvSpPr>
      <dsp:spPr>
        <a:xfrm>
          <a:off x="0" y="1581067"/>
          <a:ext cx="1497989" cy="1497989"/>
        </a:xfrm>
        <a:prstGeom prst="ellipse">
          <a:avLst/>
        </a:prstGeom>
        <a:solidFill>
          <a:schemeClr val="tx2">
            <a:lumMod val="75000"/>
            <a:alpha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r>
            <a:rPr lang="en-US" sz="4800" kern="1200" dirty="0" smtClean="0"/>
            <a:t> </a:t>
          </a:r>
          <a:endParaRPr lang="en-US" sz="4800" kern="1200" dirty="0"/>
        </a:p>
      </dsp:txBody>
      <dsp:txXfrm>
        <a:off x="141060" y="1968047"/>
        <a:ext cx="898793" cy="82389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0948" name="Rectangle 4"/>
          <p:cNvSpPr>
            <a:spLocks noGrp="1" noChangeArrowheads="1"/>
          </p:cNvSpPr>
          <p:nvPr>
            <p:ph type="ftr" sz="quarter" idx="2"/>
          </p:nvPr>
        </p:nvSpPr>
        <p:spPr bwMode="auto">
          <a:xfrm>
            <a:off x="2" y="8890000"/>
            <a:ext cx="3071813" cy="468313"/>
          </a:xfrm>
          <a:prstGeom prst="rect">
            <a:avLst/>
          </a:prstGeom>
          <a:noFill/>
          <a:ln w="9525">
            <a:noFill/>
            <a:miter lim="800000"/>
            <a:headEnd/>
            <a:tailEnd/>
          </a:ln>
          <a:effectLst/>
        </p:spPr>
        <p:txBody>
          <a:bodyPr vert="horz" wrap="square" lIns="93923" tIns="46961" rIns="93923" bIns="46961" numCol="1" anchor="b" anchorCtr="0" compatLnSpc="1">
            <a:prstTxWarp prst="textNoShape">
              <a:avLst/>
            </a:prstTxWarp>
          </a:bodyPr>
          <a:lstStyle>
            <a:lvl1pPr defTabSz="939466" eaLnBrk="0" hangingPunct="0">
              <a:defRPr sz="1200" b="0">
                <a:latin typeface="Times New Roman" pitchFamily="18" charset="0"/>
              </a:defRPr>
            </a:lvl1pPr>
          </a:lstStyle>
          <a:p>
            <a:pPr>
              <a:defRPr/>
            </a:pPr>
            <a:endParaRPr lang="en-US"/>
          </a:p>
        </p:txBody>
      </p:sp>
      <p:sp>
        <p:nvSpPr>
          <p:cNvPr id="850949" name="Rectangle 5"/>
          <p:cNvSpPr>
            <a:spLocks noGrp="1" noChangeArrowheads="1"/>
          </p:cNvSpPr>
          <p:nvPr>
            <p:ph type="sldNum" sz="quarter" idx="3"/>
          </p:nvPr>
        </p:nvSpPr>
        <p:spPr bwMode="auto">
          <a:xfrm>
            <a:off x="4013202" y="8890000"/>
            <a:ext cx="3071813" cy="468313"/>
          </a:xfrm>
          <a:prstGeom prst="rect">
            <a:avLst/>
          </a:prstGeom>
          <a:noFill/>
          <a:ln w="9525">
            <a:noFill/>
            <a:miter lim="800000"/>
            <a:headEnd/>
            <a:tailEnd/>
          </a:ln>
          <a:effectLst/>
        </p:spPr>
        <p:txBody>
          <a:bodyPr vert="horz" wrap="square" lIns="93923" tIns="46961" rIns="93923" bIns="46961" numCol="1" anchor="b" anchorCtr="0" compatLnSpc="1">
            <a:prstTxWarp prst="textNoShape">
              <a:avLst/>
            </a:prstTxWarp>
          </a:bodyPr>
          <a:lstStyle>
            <a:lvl1pPr algn="r" defTabSz="939466" eaLnBrk="0" hangingPunct="0">
              <a:defRPr sz="1200" b="1">
                <a:latin typeface="Arial" pitchFamily="34" charset="0"/>
                <a:cs typeface="Arial" pitchFamily="34" charset="0"/>
              </a:defRPr>
            </a:lvl1pPr>
          </a:lstStyle>
          <a:p>
            <a:pPr>
              <a:defRPr/>
            </a:pPr>
            <a:fld id="{C6092C85-6DF4-49C3-B989-8FF20EA355BC}" type="slidenum">
              <a:rPr lang="en-US"/>
              <a:pPr>
                <a:defRPr/>
              </a:pPr>
              <a:t>‹#›</a:t>
            </a:fld>
            <a:endParaRPr lang="en-US" dirty="0"/>
          </a:p>
        </p:txBody>
      </p:sp>
    </p:spTree>
    <p:extLst>
      <p:ext uri="{BB962C8B-B14F-4D97-AF65-F5344CB8AC3E}">
        <p14:creationId xmlns:p14="http://schemas.microsoft.com/office/powerpoint/2010/main" xmlns="" val="3047889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9" name="Rectangle 4"/>
          <p:cNvSpPr>
            <a:spLocks noGrp="1" noRot="1" noChangeAspect="1" noChangeArrowheads="1" noTextEdit="1"/>
          </p:cNvSpPr>
          <p:nvPr>
            <p:ph type="sldImg" idx="2"/>
          </p:nvPr>
        </p:nvSpPr>
        <p:spPr bwMode="auto">
          <a:xfrm>
            <a:off x="1203325" y="701675"/>
            <a:ext cx="4679950" cy="35099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3" name="Rectangle 5"/>
          <p:cNvSpPr>
            <a:spLocks noGrp="1" noChangeArrowheads="1"/>
          </p:cNvSpPr>
          <p:nvPr>
            <p:ph type="body" sz="quarter" idx="3"/>
          </p:nvPr>
        </p:nvSpPr>
        <p:spPr bwMode="auto">
          <a:xfrm>
            <a:off x="944563" y="4446590"/>
            <a:ext cx="5197476" cy="4211637"/>
          </a:xfrm>
          <a:prstGeom prst="rect">
            <a:avLst/>
          </a:prstGeom>
          <a:noFill/>
          <a:ln w="9525">
            <a:noFill/>
            <a:miter lim="800000"/>
            <a:headEnd/>
            <a:tailEnd/>
          </a:ln>
          <a:effectLst/>
        </p:spPr>
        <p:txBody>
          <a:bodyPr vert="horz" wrap="square" lIns="93923" tIns="46961" rIns="93923" bIns="46961"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2294" name="Rectangle 6"/>
          <p:cNvSpPr>
            <a:spLocks noGrp="1" noChangeArrowheads="1"/>
          </p:cNvSpPr>
          <p:nvPr>
            <p:ph type="ftr" sz="quarter" idx="4"/>
          </p:nvPr>
        </p:nvSpPr>
        <p:spPr bwMode="auto">
          <a:xfrm>
            <a:off x="2" y="8891588"/>
            <a:ext cx="3071813" cy="468312"/>
          </a:xfrm>
          <a:prstGeom prst="rect">
            <a:avLst/>
          </a:prstGeom>
          <a:noFill/>
          <a:ln w="9525">
            <a:noFill/>
            <a:miter lim="800000"/>
            <a:headEnd/>
            <a:tailEnd/>
          </a:ln>
          <a:effectLst/>
        </p:spPr>
        <p:txBody>
          <a:bodyPr vert="horz" wrap="square" lIns="93923" tIns="46961" rIns="93923" bIns="46961" numCol="1" anchor="b" anchorCtr="0" compatLnSpc="1">
            <a:prstTxWarp prst="textNoShape">
              <a:avLst/>
            </a:prstTxWarp>
          </a:bodyPr>
          <a:lstStyle>
            <a:lvl1pPr defTabSz="939466" eaLnBrk="1" hangingPunct="1">
              <a:defRPr sz="1200" b="0">
                <a:latin typeface="Times New Roman" pitchFamily="18" charset="0"/>
              </a:defRPr>
            </a:lvl1pPr>
          </a:lstStyle>
          <a:p>
            <a:pPr>
              <a:defRPr/>
            </a:pPr>
            <a:endParaRPr lang="en-US"/>
          </a:p>
        </p:txBody>
      </p:sp>
      <p:sp>
        <p:nvSpPr>
          <p:cNvPr id="2" name="Slide Number Placeholder 1"/>
          <p:cNvSpPr>
            <a:spLocks noGrp="1"/>
          </p:cNvSpPr>
          <p:nvPr>
            <p:ph type="sldNum" sz="quarter" idx="5"/>
          </p:nvPr>
        </p:nvSpPr>
        <p:spPr>
          <a:xfrm>
            <a:off x="4014100" y="8889987"/>
            <a:ext cx="3070860" cy="468315"/>
          </a:xfrm>
          <a:prstGeom prst="rect">
            <a:avLst/>
          </a:prstGeom>
        </p:spPr>
        <p:txBody>
          <a:bodyPr vert="horz" lIns="93075" tIns="46538" rIns="93075" bIns="46538" rtlCol="0" anchor="b"/>
          <a:lstStyle>
            <a:lvl1pPr algn="r">
              <a:defRPr sz="1400">
                <a:solidFill>
                  <a:schemeClr val="tx1"/>
                </a:solidFill>
              </a:defRPr>
            </a:lvl1pPr>
          </a:lstStyle>
          <a:p>
            <a:fld id="{CFDD2888-EA59-4FA6-882F-5E5CD6B79C53}" type="slidenum">
              <a:rPr lang="en-US" smtClean="0"/>
              <a:pPr/>
              <a:t>‹#›</a:t>
            </a:fld>
            <a:endParaRPr lang="en-US" dirty="0"/>
          </a:p>
        </p:txBody>
      </p:sp>
    </p:spTree>
    <p:extLst>
      <p:ext uri="{BB962C8B-B14F-4D97-AF65-F5344CB8AC3E}">
        <p14:creationId xmlns:p14="http://schemas.microsoft.com/office/powerpoint/2010/main" xmlns="" val="17269348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dirty="0">
                <a:latin typeface="Arial" pitchFamily="34" charset="0"/>
                <a:cs typeface="Arial" pitchFamily="34" charset="0"/>
              </a:rPr>
              <a:t>The Open Session of this </a:t>
            </a:r>
            <a:r>
              <a:rPr lang="en-US" dirty="0" smtClean="0">
                <a:latin typeface="Arial" pitchFamily="34" charset="0"/>
                <a:cs typeface="Arial" pitchFamily="34" charset="0"/>
              </a:rPr>
              <a:t>National Advisory Council for Human Genome Research meeting </a:t>
            </a:r>
            <a:r>
              <a:rPr lang="en-US" dirty="0">
                <a:latin typeface="Arial" pitchFamily="34" charset="0"/>
                <a:cs typeface="Arial" pitchFamily="34" charset="0"/>
              </a:rPr>
              <a:t>is being webcast live. </a:t>
            </a:r>
          </a:p>
          <a:p>
            <a:pPr>
              <a:spcBef>
                <a:spcPts val="0"/>
              </a:spcBef>
            </a:pPr>
            <a:endParaRPr lang="en-US" dirty="0">
              <a:latin typeface="Arial" pitchFamily="34" charset="0"/>
              <a:cs typeface="Arial" pitchFamily="34" charset="0"/>
            </a:endParaRPr>
          </a:p>
          <a:p>
            <a:pPr>
              <a:spcBef>
                <a:spcPts val="0"/>
              </a:spcBef>
            </a:pPr>
            <a:r>
              <a:rPr lang="en-US" dirty="0">
                <a:latin typeface="Arial" pitchFamily="34" charset="0"/>
                <a:cs typeface="Arial" pitchFamily="34" charset="0"/>
              </a:rPr>
              <a:t>In addition </a:t>
            </a:r>
            <a:r>
              <a:rPr lang="en-US" dirty="0" smtClean="0">
                <a:latin typeface="Arial" pitchFamily="34" charset="0"/>
                <a:cs typeface="Arial" pitchFamily="34" charset="0"/>
              </a:rPr>
              <a:t>(and </a:t>
            </a:r>
            <a:r>
              <a:rPr lang="en-US" dirty="0">
                <a:latin typeface="Arial" pitchFamily="34" charset="0"/>
                <a:cs typeface="Arial" pitchFamily="34" charset="0"/>
              </a:rPr>
              <a:t>as is now our </a:t>
            </a:r>
            <a:r>
              <a:rPr lang="en-US" dirty="0" smtClean="0">
                <a:latin typeface="Arial" pitchFamily="34" charset="0"/>
                <a:cs typeface="Arial" pitchFamily="34" charset="0"/>
              </a:rPr>
              <a:t>routine), </a:t>
            </a:r>
            <a:r>
              <a:rPr lang="en-US" dirty="0">
                <a:latin typeface="Arial" pitchFamily="34" charset="0"/>
                <a:cs typeface="Arial" pitchFamily="34" charset="0"/>
              </a:rPr>
              <a:t>the Open Session of all </a:t>
            </a:r>
            <a:r>
              <a:rPr lang="en-US" dirty="0" smtClean="0">
                <a:latin typeface="Arial" pitchFamily="34" charset="0"/>
                <a:cs typeface="Arial" pitchFamily="34" charset="0"/>
              </a:rPr>
              <a:t>of our Council meetings are videotaped </a:t>
            </a:r>
            <a:r>
              <a:rPr lang="en-US" dirty="0">
                <a:latin typeface="Arial" pitchFamily="34" charset="0"/>
                <a:cs typeface="Arial" pitchFamily="34" charset="0"/>
              </a:rPr>
              <a:t>and made available as a permanent archive on the </a:t>
            </a:r>
            <a:r>
              <a:rPr lang="en-US" dirty="0" smtClean="0">
                <a:latin typeface="Arial" pitchFamily="34" charset="0"/>
                <a:cs typeface="Arial" pitchFamily="34" charset="0"/>
              </a:rPr>
              <a:t>web, including </a:t>
            </a:r>
            <a:r>
              <a:rPr lang="en-US" dirty="0">
                <a:latin typeface="Arial" pitchFamily="34" charset="0"/>
                <a:cs typeface="Arial" pitchFamily="34" charset="0"/>
              </a:rPr>
              <a:t>videos of the presentations themselves and the various associated </a:t>
            </a:r>
            <a:r>
              <a:rPr lang="en-US" dirty="0" smtClean="0">
                <a:latin typeface="Arial" pitchFamily="34" charset="0"/>
                <a:cs typeface="Arial" pitchFamily="34" charset="0"/>
              </a:rPr>
              <a:t>documents.</a:t>
            </a:r>
            <a:endParaRPr lang="en-US" dirty="0">
              <a:latin typeface="Arial" pitchFamily="34" charset="0"/>
              <a:cs typeface="Arial" pitchFamily="34" charset="0"/>
            </a:endParaRPr>
          </a:p>
        </p:txBody>
      </p:sp>
      <p:sp>
        <p:nvSpPr>
          <p:cNvPr id="97284"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a:t>
            </a:fld>
            <a:endParaRPr lang="en-US" dirty="0" smtClean="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smtClean="0">
                <a:latin typeface="Arial" pitchFamily="34" charset="0"/>
                <a:cs typeface="Arial" pitchFamily="34" charset="0"/>
              </a:rPr>
              <a:t>As</a:t>
            </a:r>
            <a:r>
              <a:rPr lang="en-US" baseline="0" dirty="0" smtClean="0">
                <a:latin typeface="Arial" pitchFamily="34" charset="0"/>
                <a:cs typeface="Arial" pitchFamily="34" charset="0"/>
              </a:rPr>
              <a:t> you might expect, NHGRI has been particularly focused on appropriately commemorating the Human Genome Project’s 10</a:t>
            </a:r>
            <a:r>
              <a:rPr lang="en-US" baseline="30000" dirty="0" smtClean="0">
                <a:latin typeface="Arial" pitchFamily="34" charset="0"/>
                <a:cs typeface="Arial" pitchFamily="34" charset="0"/>
              </a:rPr>
              <a:t>th</a:t>
            </a:r>
            <a:r>
              <a:rPr lang="en-US" baseline="0" dirty="0" smtClean="0">
                <a:latin typeface="Arial" pitchFamily="34" charset="0"/>
                <a:cs typeface="Arial" pitchFamily="34" charset="0"/>
              </a:rPr>
              <a:t> anniversary. </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So, let me briefly update you about several major components of our year-long celebration.</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9B66EA5-E5D7-4ADA-A487-C1FEA7F564E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xmlns="" val="16668456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FDD2888-EA59-4FA6-882F-5E5CD6B79C53}" type="slidenum">
              <a:rPr lang="en-US" smtClean="0"/>
              <a:pPr/>
              <a:t>100</a:t>
            </a:fld>
            <a:endParaRPr lang="en-US" dirty="0"/>
          </a:p>
        </p:txBody>
      </p:sp>
      <p:sp>
        <p:nvSpPr>
          <p:cNvPr id="3" name="Notes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xmlns="" val="2632384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pPr marL="0" lvl="1">
              <a:spcBef>
                <a:spcPts val="0"/>
              </a:spcBef>
              <a:defRPr/>
            </a:pPr>
            <a:r>
              <a:rPr lang="en-US" dirty="0" smtClean="0">
                <a:latin typeface="Arial" pitchFamily="34" charset="0"/>
                <a:cs typeface="Arial" pitchFamily="34" charset="0"/>
              </a:rPr>
              <a:t>For starters, NHGRI will</a:t>
            </a:r>
            <a:r>
              <a:rPr lang="en-US" baseline="0" dirty="0" smtClean="0">
                <a:latin typeface="Arial" pitchFamily="34" charset="0"/>
                <a:cs typeface="Arial" pitchFamily="34" charset="0"/>
              </a:rPr>
              <a:t> be hosting </a:t>
            </a:r>
            <a:r>
              <a:rPr lang="en-US" u="sng" baseline="0" dirty="0" smtClean="0">
                <a:latin typeface="Arial" pitchFamily="34" charset="0"/>
                <a:cs typeface="Arial" pitchFamily="34" charset="0"/>
              </a:rPr>
              <a:t>two</a:t>
            </a:r>
            <a:r>
              <a:rPr lang="en-US" baseline="0" dirty="0" smtClean="0">
                <a:latin typeface="Arial" pitchFamily="34" charset="0"/>
                <a:cs typeface="Arial" pitchFamily="34" charset="0"/>
              </a:rPr>
              <a:t> sets of talks at NIH in the coming months to celebrate the Human Genome Project’s 10</a:t>
            </a:r>
            <a:r>
              <a:rPr lang="en-US" baseline="30000" dirty="0" smtClean="0">
                <a:latin typeface="Arial" pitchFamily="34" charset="0"/>
                <a:cs typeface="Arial" pitchFamily="34" charset="0"/>
              </a:rPr>
              <a:t>th</a:t>
            </a:r>
            <a:r>
              <a:rPr lang="en-US" baseline="0" dirty="0" smtClean="0">
                <a:latin typeface="Arial" pitchFamily="34" charset="0"/>
                <a:cs typeface="Arial" pitchFamily="34" charset="0"/>
              </a:rPr>
              <a:t> anniversary.</a:t>
            </a:r>
          </a:p>
          <a:p>
            <a:pPr marL="0" lvl="1">
              <a:spcBef>
                <a:spcPts val="0"/>
              </a:spcBef>
              <a:defRPr/>
            </a:pPr>
            <a:endParaRPr lang="en-US" baseline="0" dirty="0" smtClean="0">
              <a:latin typeface="Arial" pitchFamily="34" charset="0"/>
              <a:cs typeface="Arial" pitchFamily="34" charset="0"/>
            </a:endParaRPr>
          </a:p>
          <a:p>
            <a:pPr marL="0" lvl="1" defTabSz="930859">
              <a:spcBef>
                <a:spcPts val="0"/>
              </a:spcBef>
              <a:defRPr/>
            </a:pPr>
            <a:r>
              <a:rPr lang="en-US" baseline="0" dirty="0" smtClean="0">
                <a:latin typeface="Arial" pitchFamily="34" charset="0"/>
                <a:cs typeface="Arial" pitchFamily="34" charset="0"/>
              </a:rPr>
              <a:t>The first of these will be given by three pairs of speakers (listed on the left side of this poster). Specifically, there will be paired presentations by </a:t>
            </a:r>
            <a:r>
              <a:rPr lang="en-US" dirty="0" smtClean="0">
                <a:latin typeface="Arial" pitchFamily="34" charset="0"/>
                <a:cs typeface="Arial" pitchFamily="34" charset="0"/>
              </a:rPr>
              <a:t>Bob Waterston and John Sulston on Thursday of this week, Zak </a:t>
            </a:r>
            <a:r>
              <a:rPr lang="en-US" dirty="0" err="1" smtClean="0">
                <a:latin typeface="Arial" pitchFamily="34" charset="0"/>
                <a:cs typeface="Arial" pitchFamily="34" charset="0"/>
              </a:rPr>
              <a:t>Kohane</a:t>
            </a:r>
            <a:r>
              <a:rPr lang="en-US" dirty="0" smtClean="0">
                <a:latin typeface="Arial" pitchFamily="34" charset="0"/>
                <a:cs typeface="Arial" pitchFamily="34" charset="0"/>
              </a:rPr>
              <a:t> and George Church in March, and Caryn </a:t>
            </a:r>
            <a:r>
              <a:rPr lang="en-US" dirty="0" err="1" smtClean="0">
                <a:latin typeface="Arial" pitchFamily="34" charset="0"/>
                <a:cs typeface="Arial" pitchFamily="34" charset="0"/>
              </a:rPr>
              <a:t>Lerman</a:t>
            </a:r>
            <a:r>
              <a:rPr lang="en-US" dirty="0" smtClean="0">
                <a:latin typeface="Arial" pitchFamily="34" charset="0"/>
                <a:cs typeface="Arial" pitchFamily="34" charset="0"/>
              </a:rPr>
              <a:t> and Alexandra Shields in May. </a:t>
            </a:r>
          </a:p>
          <a:p>
            <a:pPr marL="0" lvl="1">
              <a:spcBef>
                <a:spcPts val="0"/>
              </a:spcBef>
              <a:defRPr/>
            </a:pPr>
            <a:endParaRPr lang="en-US" baseline="0"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Then, on April</a:t>
            </a:r>
            <a:r>
              <a:rPr lang="en-US" baseline="0" dirty="0" smtClean="0">
                <a:latin typeface="Arial" pitchFamily="34" charset="0"/>
                <a:cs typeface="Arial" pitchFamily="34" charset="0"/>
              </a:rPr>
              <a:t> 25 (which is DNA Day 2013), NHGRI will hold a day-long special symposium, with participating speakers listed on the right side of this poster). As you might imagine, we have lined up a real all-star cast for this symposium, including Council members </a:t>
            </a:r>
            <a:r>
              <a:rPr lang="en-US" dirty="0" smtClean="0">
                <a:latin typeface="Arial" pitchFamily="34" charset="0"/>
                <a:cs typeface="Arial" pitchFamily="34" charset="0"/>
              </a:rPr>
              <a:t>David Kingsley</a:t>
            </a:r>
            <a:r>
              <a:rPr lang="en-US" baseline="0" dirty="0" smtClean="0">
                <a:latin typeface="Arial" pitchFamily="34" charset="0"/>
                <a:cs typeface="Arial" pitchFamily="34" charset="0"/>
              </a:rPr>
              <a:t> and </a:t>
            </a:r>
            <a:r>
              <a:rPr lang="en-US" dirty="0" smtClean="0">
                <a:latin typeface="Arial" pitchFamily="34" charset="0"/>
                <a:cs typeface="Arial" pitchFamily="34" charset="0"/>
              </a:rPr>
              <a:t>David Williams, as well as Sarah </a:t>
            </a:r>
            <a:r>
              <a:rPr lang="en-US" dirty="0" err="1" smtClean="0">
                <a:latin typeface="Arial" pitchFamily="34" charset="0"/>
                <a:cs typeface="Arial" pitchFamily="34" charset="0"/>
              </a:rPr>
              <a:t>Tishkoff</a:t>
            </a:r>
            <a:r>
              <a:rPr lang="en-US" dirty="0" smtClean="0">
                <a:latin typeface="Arial" pitchFamily="34" charset="0"/>
                <a:cs typeface="Arial" pitchFamily="34" charset="0"/>
              </a:rPr>
              <a:t>, Claire Fraser, Jeff Botkin, Kevin Davies, Nancy Cox, Ewan Birney, Levi Garraway, Dan </a:t>
            </a:r>
            <a:r>
              <a:rPr lang="en-US" dirty="0" err="1" smtClean="0">
                <a:latin typeface="Arial" pitchFamily="34" charset="0"/>
                <a:cs typeface="Arial" pitchFamily="34" charset="0"/>
              </a:rPr>
              <a:t>Roden</a:t>
            </a:r>
            <a:r>
              <a:rPr lang="en-US" dirty="0" smtClean="0">
                <a:latin typeface="Arial" pitchFamily="34" charset="0"/>
                <a:cs typeface="Arial" pitchFamily="34" charset="0"/>
              </a:rPr>
              <a:t>, David Botstein, and someone named Francis Collins.</a:t>
            </a:r>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4FC281-E711-4771-B7F4-E664A6124309}" type="slidenum">
              <a:rPr lang="en-US" smtClean="0">
                <a:latin typeface="Arial" charset="0"/>
              </a:rPr>
              <a:pPr/>
              <a:t>11</a:t>
            </a:fld>
            <a:endParaRPr 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smtClean="0">
                <a:latin typeface="Arial" pitchFamily="34" charset="0"/>
                <a:cs typeface="Arial" pitchFamily="34" charset="0"/>
              </a:rPr>
              <a:t>Rest assured that</a:t>
            </a:r>
            <a:r>
              <a:rPr lang="en-US" baseline="0" dirty="0" smtClean="0">
                <a:latin typeface="Arial" pitchFamily="34" charset="0"/>
                <a:cs typeface="Arial" pitchFamily="34" charset="0"/>
              </a:rPr>
              <a:t> even if you cannot come to Bethesda for any of the paired seminars or for the April 25 symposium, you will be able to watch </a:t>
            </a:r>
            <a:r>
              <a:rPr lang="en-US" u="sng" baseline="0" dirty="0" smtClean="0">
                <a:latin typeface="Arial" pitchFamily="34" charset="0"/>
                <a:cs typeface="Arial" pitchFamily="34" charset="0"/>
              </a:rPr>
              <a:t>all</a:t>
            </a:r>
            <a:r>
              <a:rPr lang="en-US" baseline="0" dirty="0" smtClean="0">
                <a:latin typeface="Arial" pitchFamily="34" charset="0"/>
                <a:cs typeface="Arial" pitchFamily="34" charset="0"/>
              </a:rPr>
              <a:t> of these presentations after the fact via a video archive that we are creating and that will be available on genome.gov via our </a:t>
            </a:r>
            <a:r>
              <a:rPr lang="en-US" baseline="0" dirty="0" err="1" smtClean="0">
                <a:latin typeface="Arial" pitchFamily="34" charset="0"/>
                <a:cs typeface="Arial" pitchFamily="34" charset="0"/>
              </a:rPr>
              <a:t>GenomeTV</a:t>
            </a:r>
            <a:r>
              <a:rPr lang="en-US" baseline="0" dirty="0" smtClean="0">
                <a:latin typeface="Arial" pitchFamily="34" charset="0"/>
                <a:cs typeface="Arial" pitchFamily="34" charset="0"/>
              </a:rPr>
              <a:t> channel of YouTube. </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Shown here is the dedicated web page (with an easy to remember URL) that contains links to all the relevant 2013 celebratory events, including videos of all the presentations (once they are available). </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9B66EA5-E5D7-4ADA-A487-C1FEA7F564E5}"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xmlns="" val="1666845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p:spPr>
        <p:txBody>
          <a:bodyPr/>
          <a:lstStyle/>
          <a:p>
            <a:pPr marL="0" lvl="1">
              <a:spcBef>
                <a:spcPts val="0"/>
              </a:spcBef>
              <a:defRPr/>
            </a:pPr>
            <a:r>
              <a:rPr lang="en-US" dirty="0" smtClean="0">
                <a:latin typeface="Arial" pitchFamily="34" charset="0"/>
                <a:cs typeface="Arial" pitchFamily="34" charset="0"/>
              </a:rPr>
              <a:t>Of course, the centerpiece</a:t>
            </a:r>
            <a:r>
              <a:rPr lang="en-US" baseline="0" dirty="0" smtClean="0">
                <a:latin typeface="Arial" pitchFamily="34" charset="0"/>
                <a:cs typeface="Arial" pitchFamily="34" charset="0"/>
              </a:rPr>
              <a:t> </a:t>
            </a:r>
            <a:r>
              <a:rPr lang="en-US" dirty="0" smtClean="0">
                <a:latin typeface="Arial" pitchFamily="34" charset="0"/>
                <a:cs typeface="Arial" pitchFamily="34" charset="0"/>
              </a:rPr>
              <a:t>element</a:t>
            </a:r>
            <a:r>
              <a:rPr lang="en-US" baseline="0" dirty="0" smtClean="0">
                <a:latin typeface="Arial" pitchFamily="34" charset="0"/>
                <a:cs typeface="Arial" pitchFamily="34" charset="0"/>
              </a:rPr>
              <a:t> of our year-long 2013 celebration will be the opening of the Genome Exhibition at the Smithsonian </a:t>
            </a:r>
            <a:r>
              <a:rPr lang="en-US" dirty="0" smtClean="0">
                <a:latin typeface="Arial" pitchFamily="34" charset="0"/>
                <a:cs typeface="Arial" pitchFamily="34" charset="0"/>
              </a:rPr>
              <a:t>National Museum of Natural History.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By way of reminder, we announced at the May Council meeting the establishment of a new collaboration with the Smithsonian to develop a traveling exhibition on genomics.</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Our partnership</a:t>
            </a:r>
            <a:r>
              <a:rPr lang="en-US" baseline="0" dirty="0" smtClean="0">
                <a:latin typeface="Arial" pitchFamily="34" charset="0"/>
                <a:cs typeface="Arial" pitchFamily="34" charset="0"/>
              </a:rPr>
              <a:t> with the Smithsonian has been fabulously productive, and staff members from both institutions have been feverishly working together on what is a </a:t>
            </a:r>
            <a:r>
              <a:rPr lang="en-US" u="sng" baseline="0" dirty="0" smtClean="0">
                <a:latin typeface="Arial" pitchFamily="34" charset="0"/>
                <a:cs typeface="Arial" pitchFamily="34" charset="0"/>
              </a:rPr>
              <a:t>very</a:t>
            </a:r>
            <a:r>
              <a:rPr lang="en-US" baseline="0" dirty="0" smtClean="0">
                <a:latin typeface="Arial" pitchFamily="34" charset="0"/>
                <a:cs typeface="Arial" pitchFamily="34" charset="0"/>
              </a:rPr>
              <a:t> tight timeline. I can report that we are currently at the 9</a:t>
            </a:r>
            <a:r>
              <a:rPr lang="en-US" dirty="0" smtClean="0">
                <a:latin typeface="Arial" pitchFamily="34" charset="0"/>
                <a:cs typeface="Arial" pitchFamily="34" charset="0"/>
              </a:rPr>
              <a:t>5% design phase and just a few weeks away from the initial</a:t>
            </a:r>
            <a:r>
              <a:rPr lang="en-US" baseline="0" dirty="0" smtClean="0">
                <a:latin typeface="Arial" pitchFamily="34" charset="0"/>
                <a:cs typeface="Arial" pitchFamily="34" charset="0"/>
              </a:rPr>
              <a:t> start of </a:t>
            </a:r>
            <a:r>
              <a:rPr lang="en-US" dirty="0" smtClean="0">
                <a:latin typeface="Arial" pitchFamily="34" charset="0"/>
                <a:cs typeface="Arial" pitchFamily="34" charset="0"/>
              </a:rPr>
              <a:t>fabrication.  </a:t>
            </a:r>
          </a:p>
          <a:p>
            <a:pPr marL="0" lvl="1">
              <a:spcBef>
                <a:spcPts val="0"/>
              </a:spcBef>
              <a:defRPr/>
            </a:pPr>
            <a:endParaRPr lang="en-US" dirty="0" smtClean="0">
              <a:latin typeface="Arial" pitchFamily="34" charset="0"/>
              <a:cs typeface="Arial" pitchFamily="34" charset="0"/>
            </a:endParaRPr>
          </a:p>
        </p:txBody>
      </p:sp>
      <p:sp>
        <p:nvSpPr>
          <p:cNvPr id="7172" name="Slide Number Placeholder 3"/>
          <p:cNvSpPr>
            <a:spLocks noGrp="1"/>
          </p:cNvSpPr>
          <p:nvPr>
            <p:ph type="sldNum" sz="quarter" idx="5"/>
          </p:nvPr>
        </p:nvSpPr>
        <p:spPr bwMode="auto">
          <a:noFill/>
          <a:ln>
            <a:miter lim="800000"/>
            <a:headEnd/>
            <a:tailEnd/>
          </a:ln>
        </p:spPr>
        <p:txBody>
          <a:bodyPr/>
          <a:lstStyle/>
          <a:p>
            <a:fld id="{78ADFAA0-860C-40E1-A8F9-94A23A1DBE1D}" type="slidenum">
              <a:rPr lang="en-US" smtClean="0">
                <a:latin typeface="Arial" charset="0"/>
              </a:rPr>
              <a:pPr/>
              <a:t>13</a:t>
            </a:fld>
            <a:endParaRPr lang="en-US"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ts val="0"/>
              </a:spcBef>
              <a:defRPr/>
            </a:pPr>
            <a:r>
              <a:rPr lang="en-US" dirty="0" smtClean="0">
                <a:latin typeface="Arial" pitchFamily="34" charset="0"/>
                <a:cs typeface="Arial" pitchFamily="34" charset="0"/>
              </a:rPr>
              <a:t>After many months of discussion, we have decided on the title for the exhibition. And I am pleased to announce that the “Genome: Unlocking Life’s Code” exhibition will officially open on June 14 of this year.</a:t>
            </a:r>
            <a:r>
              <a:rPr lang="en-US" baseline="0" dirty="0" smtClean="0">
                <a:latin typeface="Arial" pitchFamily="34" charset="0"/>
                <a:cs typeface="Arial" pitchFamily="34" charset="0"/>
              </a:rPr>
              <a:t> While it is resident at the Smithsonian National Museum of Natural History for roughly one year, the exhibition will be located in Hall 23, immediately adjacent to the hall that contains the Hope Diamond. </a:t>
            </a:r>
            <a:endParaRPr lang="en-US" dirty="0" smtClean="0">
              <a:latin typeface="Arial" pitchFamily="34" charset="0"/>
              <a:cs typeface="Arial" pitchFamily="34" charset="0"/>
            </a:endParaRP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Starting</a:t>
            </a:r>
            <a:r>
              <a:rPr lang="en-US" baseline="0" dirty="0" smtClean="0">
                <a:latin typeface="Arial" pitchFamily="34" charset="0"/>
                <a:cs typeface="Arial" pitchFamily="34" charset="0"/>
              </a:rPr>
              <a:t> in late 2014, the exhibition will travel around North American for 4-5 years. The </a:t>
            </a:r>
            <a:r>
              <a:rPr lang="en-US" dirty="0" smtClean="0">
                <a:latin typeface="Arial" pitchFamily="34" charset="0"/>
                <a:cs typeface="Arial" pitchFamily="34" charset="0"/>
              </a:rPr>
              <a:t>organization responsible for traveling the exhibition is in the process of contacting potential</a:t>
            </a:r>
            <a:r>
              <a:rPr lang="en-US" baseline="0" dirty="0" smtClean="0">
                <a:latin typeface="Arial" pitchFamily="34" charset="0"/>
                <a:cs typeface="Arial" pitchFamily="34" charset="0"/>
              </a:rPr>
              <a:t> hosting </a:t>
            </a:r>
            <a:r>
              <a:rPr lang="en-US" dirty="0" smtClean="0">
                <a:latin typeface="Arial" pitchFamily="34" charset="0"/>
                <a:cs typeface="Arial" pitchFamily="34" charset="0"/>
              </a:rPr>
              <a:t>museums and science centers, and the NHGRI Education and Community Involvement Branch is busily planning local and national programming associated with the exhibition (both</a:t>
            </a:r>
            <a:r>
              <a:rPr lang="en-US" baseline="0" dirty="0" smtClean="0">
                <a:latin typeface="Arial" pitchFamily="34" charset="0"/>
                <a:cs typeface="Arial" pitchFamily="34" charset="0"/>
              </a:rPr>
              <a:t> in the DC area and then elsewhere when the exhibition tours)</a:t>
            </a:r>
            <a:r>
              <a:rPr lang="en-US" dirty="0" smtClean="0">
                <a:latin typeface="Arial" pitchFamily="34" charset="0"/>
                <a:cs typeface="Arial" pitchFamily="34" charset="0"/>
              </a:rPr>
              <a:t>.  </a:t>
            </a:r>
          </a:p>
        </p:txBody>
      </p:sp>
      <p:sp>
        <p:nvSpPr>
          <p:cNvPr id="4" name="Slide Number Placeholder 3"/>
          <p:cNvSpPr>
            <a:spLocks noGrp="1"/>
          </p:cNvSpPr>
          <p:nvPr>
            <p:ph type="sldNum" sz="quarter" idx="10"/>
          </p:nvPr>
        </p:nvSpPr>
        <p:spPr/>
        <p:txBody>
          <a:bodyPr/>
          <a:lstStyle/>
          <a:p>
            <a:fld id="{69B66EA5-E5D7-4ADA-A487-C1FEA7F564E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xmlns="" val="505928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pPr>
              <a:spcBef>
                <a:spcPts val="0"/>
              </a:spcBef>
            </a:pPr>
            <a:r>
              <a:rPr lang="en-US" i="0" dirty="0" smtClean="0">
                <a:latin typeface="Arial" pitchFamily="34" charset="0"/>
                <a:cs typeface="Arial" pitchFamily="34" charset="0"/>
              </a:rPr>
              <a:t>Some of you may have seen this nice ‘shout out’ that </a:t>
            </a:r>
            <a:r>
              <a:rPr lang="en-US" i="1" dirty="0" smtClean="0">
                <a:latin typeface="Arial" pitchFamily="34" charset="0"/>
                <a:cs typeface="Arial" pitchFamily="34" charset="0"/>
              </a:rPr>
              <a:t>Nature</a:t>
            </a:r>
            <a:r>
              <a:rPr lang="en-US" i="0" dirty="0" smtClean="0">
                <a:latin typeface="Arial" pitchFamily="34" charset="0"/>
                <a:cs typeface="Arial" pitchFamily="34" charset="0"/>
              </a:rPr>
              <a:t> magazine provided</a:t>
            </a:r>
            <a:r>
              <a:rPr lang="en-US" i="0" baseline="0" dirty="0" smtClean="0">
                <a:latin typeface="Arial" pitchFamily="34" charset="0"/>
                <a:cs typeface="Arial" pitchFamily="34" charset="0"/>
              </a:rPr>
              <a:t> about the Human Genome exhibition in their first issue of 2013, listing it as one of the ‘Hot Tickets’ for 2013 in science and art. Thank you, </a:t>
            </a:r>
            <a:r>
              <a:rPr lang="en-US" i="1" baseline="0" dirty="0" smtClean="0">
                <a:latin typeface="Arial" pitchFamily="34" charset="0"/>
                <a:cs typeface="Arial" pitchFamily="34" charset="0"/>
              </a:rPr>
              <a:t>Nature</a:t>
            </a:r>
            <a:r>
              <a:rPr lang="en-US" i="0" baseline="0" dirty="0" smtClean="0">
                <a:latin typeface="Arial" pitchFamily="34" charset="0"/>
                <a:cs typeface="Arial" pitchFamily="34" charset="0"/>
              </a:rPr>
              <a:t>.</a:t>
            </a:r>
          </a:p>
          <a:p>
            <a:pPr>
              <a:spcBef>
                <a:spcPts val="0"/>
              </a:spcBef>
            </a:pPr>
            <a:endParaRPr lang="en-US" i="0" baseline="0"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Finally, I am happy to report that we have arranged for the second day of our September Council meeting to be held at the Smithsonian National Museum of Natural History itself, so as to provide all of you a chance to see the exhibition.</a:t>
            </a:r>
            <a:r>
              <a:rPr lang="en-US" baseline="0" dirty="0" smtClean="0">
                <a:latin typeface="Arial" pitchFamily="34" charset="0"/>
                <a:cs typeface="Arial" pitchFamily="34" charset="0"/>
              </a:rPr>
              <a:t> More details about that to follow later. </a:t>
            </a:r>
            <a:endParaRPr lang="en-US" dirty="0" smtClean="0">
              <a:latin typeface="Arial" pitchFamily="34" charset="0"/>
              <a:cs typeface="Arial" pitchFamily="34" charset="0"/>
            </a:endParaRPr>
          </a:p>
          <a:p>
            <a:pPr>
              <a:spcBef>
                <a:spcPts val="0"/>
              </a:spcBef>
            </a:pPr>
            <a:endParaRPr lang="en-US" i="0" baseline="0" dirty="0" smtClean="0">
              <a:latin typeface="Arial" pitchFamily="34" charset="0"/>
              <a:cs typeface="Arial" pitchFamily="34" charset="0"/>
            </a:endParaRPr>
          </a:p>
        </p:txBody>
      </p:sp>
      <p:sp>
        <p:nvSpPr>
          <p:cNvPr id="120836" name="Slide Number Placeholder 3"/>
          <p:cNvSpPr>
            <a:spLocks noGrp="1"/>
          </p:cNvSpPr>
          <p:nvPr>
            <p:ph type="sldNum" sz="quarter" idx="5"/>
          </p:nvPr>
        </p:nvSpPr>
        <p:spPr>
          <a:noFill/>
        </p:spPr>
        <p:txBody>
          <a:bodyPr/>
          <a:lstStyle/>
          <a:p>
            <a:pPr defTabSz="936146"/>
            <a:fld id="{9ED77C95-0E82-4E5C-94E5-34289975CB8A}" type="slidenum">
              <a:rPr lang="en-US" smtClean="0">
                <a:solidFill>
                  <a:srgbClr val="000000"/>
                </a:solidFill>
                <a:ea typeface="ＭＳ Ｐゴシック" pitchFamily="34" charset="-128"/>
              </a:rPr>
              <a:pPr defTabSz="936146"/>
              <a:t>15</a:t>
            </a:fld>
            <a:endParaRPr lang="en-US" smtClean="0">
              <a:solidFill>
                <a:srgbClr val="000000"/>
              </a:solidFill>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xfrm>
            <a:off x="785840" y="4446590"/>
            <a:ext cx="5912517" cy="4211637"/>
          </a:xfrm>
          <a:noFill/>
          <a:ln/>
        </p:spPr>
        <p:txBody>
          <a:bodyPr/>
          <a:lstStyle/>
          <a:p>
            <a:pPr marL="0" lvl="1">
              <a:spcBef>
                <a:spcPts val="0"/>
              </a:spcBef>
              <a:defRPr/>
            </a:pPr>
            <a:r>
              <a:rPr lang="en-US" dirty="0" smtClean="0">
                <a:latin typeface="Arial" pitchFamily="34" charset="0"/>
                <a:cs typeface="Arial" pitchFamily="34" charset="0"/>
              </a:rPr>
              <a:t>My</a:t>
            </a:r>
            <a:r>
              <a:rPr lang="en-US" baseline="0" dirty="0" smtClean="0">
                <a:latin typeface="Arial" pitchFamily="34" charset="0"/>
                <a:cs typeface="Arial" pitchFamily="34" charset="0"/>
              </a:rPr>
              <a:t> d</a:t>
            </a:r>
            <a:r>
              <a:rPr lang="en-US" dirty="0" smtClean="0">
                <a:latin typeface="Arial" pitchFamily="34" charset="0"/>
                <a:cs typeface="Arial" pitchFamily="34" charset="0"/>
              </a:rPr>
              <a:t>iscussion about the significance</a:t>
            </a:r>
            <a:r>
              <a:rPr lang="en-US" baseline="0" dirty="0" smtClean="0">
                <a:latin typeface="Arial" pitchFamily="34" charset="0"/>
                <a:cs typeface="Arial" pitchFamily="34" charset="0"/>
              </a:rPr>
              <a:t> of the year 2013 is a good segue into the last NHGRI update, one related to our historical archiving efforts. </a:t>
            </a:r>
            <a:endParaRPr lang="en-US" dirty="0" smtClean="0">
              <a:latin typeface="Arial" pitchFamily="34" charset="0"/>
              <a:cs typeface="Arial" pitchFamily="34" charset="0"/>
            </a:endParaRP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Over</a:t>
            </a:r>
            <a:r>
              <a:rPr lang="en-US" baseline="0" dirty="0" smtClean="0">
                <a:latin typeface="Arial" pitchFamily="34" charset="0"/>
                <a:cs typeface="Arial" pitchFamily="34" charset="0"/>
              </a:rPr>
              <a:t> the past few years, I have come to realize how many materials NHGRI has that are of historical significance. These include documents, slides, photographs, videos, and other materials related to the Human Genome Project as well as those related to </a:t>
            </a:r>
            <a:r>
              <a:rPr lang="en-US" u="sng" baseline="0" dirty="0" smtClean="0">
                <a:latin typeface="Arial" pitchFamily="34" charset="0"/>
                <a:cs typeface="Arial" pitchFamily="34" charset="0"/>
              </a:rPr>
              <a:t>every</a:t>
            </a:r>
            <a:r>
              <a:rPr lang="en-US" baseline="0" dirty="0" smtClean="0">
                <a:latin typeface="Arial" pitchFamily="34" charset="0"/>
                <a:cs typeface="Arial" pitchFamily="34" charset="0"/>
              </a:rPr>
              <a:t> other major initiative that we have been involved with, from the </a:t>
            </a:r>
            <a:r>
              <a:rPr lang="en-US" baseline="0" dirty="0" err="1" smtClean="0">
                <a:latin typeface="Arial" pitchFamily="34" charset="0"/>
                <a:cs typeface="Arial" pitchFamily="34" charset="0"/>
              </a:rPr>
              <a:t>HapMap</a:t>
            </a:r>
            <a:r>
              <a:rPr lang="en-US" baseline="0" dirty="0" smtClean="0">
                <a:latin typeface="Arial" pitchFamily="34" charset="0"/>
                <a:cs typeface="Arial" pitchFamily="34" charset="0"/>
              </a:rPr>
              <a:t> project to ENCODE to the $1000 Genome, and so forth. </a:t>
            </a:r>
          </a:p>
          <a:p>
            <a:pPr marL="0" lvl="1">
              <a:spcBef>
                <a:spcPts val="0"/>
              </a:spcBef>
              <a:defRPr/>
            </a:pPr>
            <a:endParaRPr lang="en-US" baseline="0" dirty="0" smtClean="0">
              <a:latin typeface="Arial" pitchFamily="34" charset="0"/>
              <a:cs typeface="Arial" pitchFamily="34" charset="0"/>
            </a:endParaRPr>
          </a:p>
          <a:p>
            <a:pPr marL="0" lvl="1">
              <a:spcBef>
                <a:spcPts val="0"/>
              </a:spcBef>
              <a:defRPr/>
            </a:pPr>
            <a:r>
              <a:rPr lang="en-US" baseline="0" dirty="0" smtClean="0">
                <a:latin typeface="Arial" pitchFamily="34" charset="0"/>
                <a:cs typeface="Arial" pitchFamily="34" charset="0"/>
              </a:rPr>
              <a:t>Needless to say, we needed to get much better organized at archiving these precious resources in a more professional way for science historians to be able to access and utilize in the future. </a:t>
            </a:r>
          </a:p>
          <a:p>
            <a:pPr marL="0" lvl="1">
              <a:spcBef>
                <a:spcPts val="0"/>
              </a:spcBef>
              <a:defRPr/>
            </a:pPr>
            <a:endParaRPr lang="en-US" baseline="0"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Towards that end, I have hired</a:t>
            </a:r>
            <a:r>
              <a:rPr lang="en-US" baseline="0" dirty="0" smtClean="0">
                <a:latin typeface="Arial" pitchFamily="34" charset="0"/>
                <a:cs typeface="Arial" pitchFamily="34" charset="0"/>
              </a:rPr>
              <a:t> a professional archivist and historian</a:t>
            </a:r>
            <a:r>
              <a:rPr lang="en-US" dirty="0" smtClean="0">
                <a:latin typeface="Arial" pitchFamily="34" charset="0"/>
                <a:cs typeface="Arial" pitchFamily="34" charset="0"/>
              </a:rPr>
              <a:t>, Chris Donohue</a:t>
            </a:r>
            <a:r>
              <a:rPr lang="en-US" baseline="0" dirty="0" smtClean="0">
                <a:latin typeface="Arial" pitchFamily="34" charset="0"/>
                <a:cs typeface="Arial" pitchFamily="34" charset="0"/>
              </a:rPr>
              <a:t> (</a:t>
            </a:r>
            <a:r>
              <a:rPr lang="en-US" dirty="0" smtClean="0">
                <a:latin typeface="Arial" pitchFamily="34" charset="0"/>
                <a:cs typeface="Arial" pitchFamily="34" charset="0"/>
              </a:rPr>
              <a:t>introduced to you earlier),</a:t>
            </a:r>
            <a:r>
              <a:rPr lang="en-US" baseline="0" dirty="0" smtClean="0">
                <a:latin typeface="Arial" pitchFamily="34" charset="0"/>
                <a:cs typeface="Arial" pitchFamily="34" charset="0"/>
              </a:rPr>
              <a:t> and Chris is working to develop an overall historical archiving plan for NHGRI. Eventually, we aim to make these materials publically available. </a:t>
            </a:r>
          </a:p>
          <a:p>
            <a:pPr marL="0" lvl="1">
              <a:spcBef>
                <a:spcPts val="0"/>
              </a:spcBef>
              <a:defRPr/>
            </a:pPr>
            <a:endParaRPr lang="en-US" baseline="0" dirty="0" smtClean="0">
              <a:latin typeface="Arial" pitchFamily="34" charset="0"/>
              <a:cs typeface="Arial" pitchFamily="34" charset="0"/>
            </a:endParaRPr>
          </a:p>
          <a:p>
            <a:pPr marL="0" lvl="1">
              <a:spcBef>
                <a:spcPts val="0"/>
              </a:spcBef>
              <a:defRPr/>
            </a:pPr>
            <a:r>
              <a:rPr lang="en-US" baseline="0" dirty="0" smtClean="0">
                <a:latin typeface="Arial" pitchFamily="34" charset="0"/>
                <a:cs typeface="Arial" pitchFamily="34" charset="0"/>
              </a:rPr>
              <a:t>Meanwhile, there is growing interest in better documenting the history of the Human Genome Project, in particular. And we are in discussions with </a:t>
            </a:r>
            <a:r>
              <a:rPr lang="en-US" dirty="0" smtClean="0">
                <a:latin typeface="Arial" pitchFamily="34" charset="0"/>
                <a:cs typeface="Arial" pitchFamily="34" charset="0"/>
              </a:rPr>
              <a:t>Cold Spring Harbor Laboratory and the </a:t>
            </a:r>
            <a:r>
              <a:rPr lang="en-US" dirty="0" err="1" smtClean="0">
                <a:latin typeface="Arial" pitchFamily="34" charset="0"/>
                <a:cs typeface="Arial" pitchFamily="34" charset="0"/>
              </a:rPr>
              <a:t>Wellcome</a:t>
            </a:r>
            <a:r>
              <a:rPr lang="en-US" dirty="0" smtClean="0">
                <a:latin typeface="Arial" pitchFamily="34" charset="0"/>
                <a:cs typeface="Arial" pitchFamily="34" charset="0"/>
              </a:rPr>
              <a:t> Trust</a:t>
            </a:r>
            <a:r>
              <a:rPr lang="en-US" baseline="0" dirty="0" smtClean="0">
                <a:latin typeface="Arial" pitchFamily="34" charset="0"/>
                <a:cs typeface="Arial" pitchFamily="34" charset="0"/>
              </a:rPr>
              <a:t> about their plans for this. I suspect that I will have more to say about these various efforts at future Council meetings. </a:t>
            </a:r>
            <a:endParaRPr lang="en-US" dirty="0" smtClean="0">
              <a:latin typeface="Arial" pitchFamily="34" charset="0"/>
              <a:cs typeface="Arial" pitchFamily="34" charset="0"/>
            </a:endParaRPr>
          </a:p>
        </p:txBody>
      </p:sp>
      <p:sp>
        <p:nvSpPr>
          <p:cNvPr id="110596" name="Slide Number Placeholder 3"/>
          <p:cNvSpPr txBox="1">
            <a:spLocks noGrp="1"/>
          </p:cNvSpPr>
          <p:nvPr/>
        </p:nvSpPr>
        <p:spPr bwMode="auto">
          <a:xfrm>
            <a:off x="4014790" y="8891589"/>
            <a:ext cx="3071812" cy="468312"/>
          </a:xfrm>
          <a:prstGeom prst="rect">
            <a:avLst/>
          </a:prstGeom>
          <a:noFill/>
          <a:ln w="9525">
            <a:noFill/>
            <a:miter lim="800000"/>
            <a:headEnd/>
            <a:tailEnd/>
          </a:ln>
        </p:spPr>
        <p:txBody>
          <a:bodyPr lIns="93784" tIns="46892" rIns="93784" bIns="46892" anchor="b"/>
          <a:lstStyle/>
          <a:p>
            <a:pPr algn="r" defTabSz="935020"/>
            <a:fld id="{BC2D9361-6027-42DB-8E78-2F0986B83917}" type="slidenum">
              <a:rPr lang="en-US" sz="1400">
                <a:solidFill>
                  <a:srgbClr val="000000"/>
                </a:solidFill>
                <a:cs typeface="Arial" pitchFamily="34" charset="0"/>
              </a:rPr>
              <a:pPr algn="r" defTabSz="935020"/>
              <a:t>16</a:t>
            </a:fld>
            <a:endParaRPr lang="en-US" sz="1200" dirty="0">
              <a:solidFill>
                <a:srgbClr val="000000"/>
              </a:solidFill>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17</a:t>
            </a:fld>
            <a:endParaRPr lang="en-US" dirty="0" smtClean="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marL="0" lvl="1">
              <a:spcBef>
                <a:spcPts val="0"/>
              </a:spcBef>
              <a:defRPr/>
            </a:pPr>
            <a:r>
              <a:rPr lang="en-US" dirty="0" smtClean="0">
                <a:latin typeface="Arial" pitchFamily="34" charset="0"/>
                <a:cs typeface="Arial" pitchFamily="34" charset="0"/>
              </a:rPr>
              <a:t>Shortly after the last Council meeting, Chris Austin was named the new Director of the National Center for Advancing Translational Sciences (or NCATS). </a:t>
            </a:r>
          </a:p>
          <a:p>
            <a:pPr marL="0" lvl="1">
              <a:spcBef>
                <a:spcPts val="0"/>
              </a:spcBef>
              <a:defRPr/>
            </a:pPr>
            <a:r>
              <a:rPr lang="en-US" dirty="0" smtClean="0">
                <a:latin typeface="Arial" pitchFamily="34" charset="0"/>
                <a:cs typeface="Arial" pitchFamily="34" charset="0"/>
              </a:rPr>
              <a:t> </a:t>
            </a:r>
          </a:p>
          <a:p>
            <a:pPr marL="0" lvl="1">
              <a:spcBef>
                <a:spcPts val="0"/>
              </a:spcBef>
              <a:defRPr/>
            </a:pPr>
            <a:r>
              <a:rPr lang="en-US" dirty="0" smtClean="0">
                <a:latin typeface="Arial" pitchFamily="34" charset="0"/>
                <a:cs typeface="Arial" pitchFamily="34" charset="0"/>
              </a:rPr>
              <a:t>Chris came to the NIH from Merck. He</a:t>
            </a:r>
            <a:r>
              <a:rPr lang="en-US" baseline="0" dirty="0" smtClean="0">
                <a:latin typeface="Arial" pitchFamily="34" charset="0"/>
                <a:cs typeface="Arial" pitchFamily="34" charset="0"/>
              </a:rPr>
              <a:t> founded and then directed </a:t>
            </a:r>
            <a:r>
              <a:rPr lang="en-US" dirty="0" smtClean="0">
                <a:latin typeface="Arial" pitchFamily="34" charset="0"/>
                <a:cs typeface="Arial" pitchFamily="34" charset="0"/>
              </a:rPr>
              <a:t>the NIH Chemical Genomics Center, and later the NIH Therapeutics for Rare and Neglected Diseases (TRND) Program.</a:t>
            </a:r>
            <a:r>
              <a:rPr lang="en-US" baseline="0" dirty="0" smtClean="0">
                <a:latin typeface="Arial" pitchFamily="34" charset="0"/>
                <a:cs typeface="Arial" pitchFamily="34" charset="0"/>
              </a:rPr>
              <a:t> He was later appointed the </a:t>
            </a:r>
            <a:r>
              <a:rPr lang="en-US" dirty="0" smtClean="0">
                <a:latin typeface="Arial" pitchFamily="34" charset="0"/>
                <a:cs typeface="Arial" pitchFamily="34" charset="0"/>
              </a:rPr>
              <a:t>Scientific Director of the NIH Center for Translational Therapeutics, residing initially</a:t>
            </a:r>
            <a:r>
              <a:rPr lang="en-US" baseline="0" dirty="0" smtClean="0">
                <a:latin typeface="Arial" pitchFamily="34" charset="0"/>
                <a:cs typeface="Arial" pitchFamily="34" charset="0"/>
              </a:rPr>
              <a:t> within NHGRI and then in NCATS. </a:t>
            </a:r>
          </a:p>
          <a:p>
            <a:pPr marL="0" lvl="1">
              <a:spcBef>
                <a:spcPts val="0"/>
              </a:spcBef>
              <a:defRPr/>
            </a:pPr>
            <a:endParaRPr lang="en-US" baseline="0" dirty="0" smtClean="0">
              <a:latin typeface="Arial" pitchFamily="34" charset="0"/>
              <a:cs typeface="Arial" pitchFamily="34" charset="0"/>
            </a:endParaRPr>
          </a:p>
          <a:p>
            <a:pPr marL="0" lvl="1">
              <a:spcBef>
                <a:spcPts val="0"/>
              </a:spcBef>
              <a:defRPr/>
            </a:pPr>
            <a:r>
              <a:rPr lang="en-US" baseline="0" dirty="0" smtClean="0">
                <a:latin typeface="Arial" pitchFamily="34" charset="0"/>
                <a:cs typeface="Arial" pitchFamily="34" charset="0"/>
              </a:rPr>
              <a:t>Congratulations to our good friend and colleague Chris Austin for his new appointment. </a:t>
            </a:r>
            <a:endParaRPr lang="en-US" dirty="0" smtClean="0">
              <a:latin typeface="Arial" pitchFamily="34" charset="0"/>
              <a:cs typeface="Arial" pitchFamily="34" charset="0"/>
            </a:endParaRPr>
          </a:p>
          <a:p>
            <a:pPr marL="0" lvl="1">
              <a:spcBef>
                <a:spcPts val="0"/>
              </a:spcBef>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18</a:t>
            </a:fld>
            <a:endParaRPr lang="en-US" dirty="0" smtClean="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marL="0" lvl="1">
              <a:spcBef>
                <a:spcPts val="0"/>
              </a:spcBef>
              <a:defRPr/>
            </a:pPr>
            <a:r>
              <a:rPr lang="en-US" dirty="0" smtClean="0">
                <a:latin typeface="Arial" pitchFamily="34" charset="0"/>
                <a:cs typeface="Arial" pitchFamily="34" charset="0"/>
              </a:rPr>
              <a:t>Richard</a:t>
            </a:r>
            <a:r>
              <a:rPr lang="en-US" baseline="0" dirty="0" smtClean="0">
                <a:latin typeface="Arial" pitchFamily="34" charset="0"/>
                <a:cs typeface="Arial" pitchFamily="34" charset="0"/>
              </a:rPr>
              <a:t> </a:t>
            </a:r>
            <a:r>
              <a:rPr lang="en-US" dirty="0" smtClean="0">
                <a:latin typeface="Arial" pitchFamily="34" charset="0"/>
                <a:cs typeface="Arial" pitchFamily="34" charset="0"/>
              </a:rPr>
              <a:t>Nakamura was recently appointed the new Director of the Center for Scientific Review (CSR). Richard had been serving as the Acting Director of CSR since September 2011.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Prior to that,</a:t>
            </a:r>
            <a:r>
              <a:rPr lang="en-US" baseline="0" dirty="0" smtClean="0">
                <a:latin typeface="Arial" pitchFamily="34" charset="0"/>
                <a:cs typeface="Arial" pitchFamily="34" charset="0"/>
              </a:rPr>
              <a:t> </a:t>
            </a:r>
            <a:r>
              <a:rPr lang="en-US" dirty="0" smtClean="0">
                <a:latin typeface="Arial" pitchFamily="34" charset="0"/>
                <a:cs typeface="Arial" pitchFamily="34" charset="0"/>
              </a:rPr>
              <a:t>Richard had a distinguished 32-year career at the National Institute of Mental Health (NIMH), where he served as its Deputy Director</a:t>
            </a:r>
            <a:r>
              <a:rPr lang="en-US" baseline="0" dirty="0" smtClean="0">
                <a:latin typeface="Arial" pitchFamily="34" charset="0"/>
                <a:cs typeface="Arial" pitchFamily="34" charset="0"/>
              </a:rPr>
              <a:t> and later as its</a:t>
            </a:r>
            <a:r>
              <a:rPr lang="en-US" dirty="0" smtClean="0">
                <a:latin typeface="Arial" pitchFamily="34" charset="0"/>
                <a:cs typeface="Arial" pitchFamily="34" charset="0"/>
              </a:rPr>
              <a:t> Scientific Director. </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19</a:t>
            </a:fld>
            <a:endParaRPr lang="en-US" dirty="0" smtClean="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dirty="0">
                <a:latin typeface="Arial" pitchFamily="34" charset="0"/>
                <a:cs typeface="Arial" pitchFamily="34" charset="0"/>
              </a:rPr>
              <a:t>For </a:t>
            </a:r>
            <a:r>
              <a:rPr lang="en-US" dirty="0" smtClean="0">
                <a:latin typeface="Arial" pitchFamily="34" charset="0"/>
                <a:cs typeface="Arial" pitchFamily="34" charset="0"/>
              </a:rPr>
              <a:t>anyone new to our </a:t>
            </a:r>
            <a:r>
              <a:rPr lang="en-US" dirty="0">
                <a:latin typeface="Arial" pitchFamily="34" charset="0"/>
                <a:cs typeface="Arial" pitchFamily="34" charset="0"/>
              </a:rPr>
              <a:t>Council meetings, I want to make you aware that there is an ‘electronic resource’ associated with my Director’s Report. </a:t>
            </a:r>
          </a:p>
          <a:p>
            <a:pPr>
              <a:spcBef>
                <a:spcPts val="0"/>
              </a:spcBef>
            </a:pPr>
            <a:endParaRPr lang="en-US" dirty="0">
              <a:latin typeface="Arial" pitchFamily="34" charset="0"/>
              <a:cs typeface="Arial" pitchFamily="34" charset="0"/>
            </a:endParaRPr>
          </a:p>
          <a:p>
            <a:pPr>
              <a:spcBef>
                <a:spcPts val="0"/>
              </a:spcBef>
            </a:pPr>
            <a:r>
              <a:rPr lang="en-US" dirty="0">
                <a:latin typeface="Arial" pitchFamily="34" charset="0"/>
                <a:cs typeface="Arial" pitchFamily="34" charset="0"/>
              </a:rPr>
              <a:t>This is analogous to the supplemental materials </a:t>
            </a:r>
            <a:r>
              <a:rPr lang="en-US" dirty="0" smtClean="0">
                <a:latin typeface="Arial" pitchFamily="34" charset="0"/>
                <a:cs typeface="Arial" pitchFamily="34" charset="0"/>
              </a:rPr>
              <a:t>that are often </a:t>
            </a:r>
            <a:r>
              <a:rPr lang="en-US" dirty="0">
                <a:latin typeface="Arial" pitchFamily="34" charset="0"/>
                <a:cs typeface="Arial" pitchFamily="34" charset="0"/>
              </a:rPr>
              <a:t>made available with a published paper, and can be accessed at the URL shown here.</a:t>
            </a:r>
          </a:p>
          <a:p>
            <a:pPr>
              <a:spcBef>
                <a:spcPts val="0"/>
              </a:spcBef>
            </a:pPr>
            <a:endParaRPr lang="en-US" dirty="0">
              <a:latin typeface="Arial" pitchFamily="34" charset="0"/>
              <a:cs typeface="Arial" pitchFamily="34" charset="0"/>
            </a:endParaRPr>
          </a:p>
          <a:p>
            <a:pPr>
              <a:spcBef>
                <a:spcPts val="0"/>
              </a:spcBef>
            </a:pPr>
            <a:r>
              <a:rPr lang="en-US" dirty="0">
                <a:latin typeface="Arial" pitchFamily="34" charset="0"/>
                <a:cs typeface="Arial" pitchFamily="34" charset="0"/>
              </a:rPr>
              <a:t>The slides that I am showing during my Director’s Report are also available electronically at this site– * both as a PDF and as a </a:t>
            </a:r>
            <a:r>
              <a:rPr lang="en-US" dirty="0" err="1">
                <a:latin typeface="Arial" pitchFamily="34" charset="0"/>
                <a:cs typeface="Arial" pitchFamily="34" charset="0"/>
              </a:rPr>
              <a:t>Powerpoint</a:t>
            </a:r>
            <a:r>
              <a:rPr lang="en-US" dirty="0">
                <a:latin typeface="Arial" pitchFamily="34" charset="0"/>
                <a:cs typeface="Arial" pitchFamily="34" charset="0"/>
              </a:rPr>
              <a:t> file.</a:t>
            </a:r>
          </a:p>
          <a:p>
            <a:pPr>
              <a:spcBef>
                <a:spcPts val="0"/>
              </a:spcBef>
            </a:pPr>
            <a:endParaRPr lang="en-US" dirty="0">
              <a:latin typeface="Arial" pitchFamily="34" charset="0"/>
              <a:cs typeface="Arial" pitchFamily="34" charset="0"/>
            </a:endParaRPr>
          </a:p>
          <a:p>
            <a:pPr>
              <a:spcBef>
                <a:spcPts val="0"/>
              </a:spcBef>
            </a:pPr>
            <a:r>
              <a:rPr lang="en-US" dirty="0">
                <a:latin typeface="Arial" pitchFamily="34" charset="0"/>
                <a:cs typeface="Arial" pitchFamily="34" charset="0"/>
              </a:rPr>
              <a:t>* For slides associated with specific documents or relevant web sites, there is a </a:t>
            </a:r>
            <a:r>
              <a:rPr lang="en-US" dirty="0" smtClean="0">
                <a:latin typeface="Arial" pitchFamily="34" charset="0"/>
                <a:cs typeface="Arial" pitchFamily="34" charset="0"/>
              </a:rPr>
              <a:t>‘Document #’ </a:t>
            </a:r>
            <a:r>
              <a:rPr lang="en-US" dirty="0">
                <a:latin typeface="Arial" pitchFamily="34" charset="0"/>
                <a:cs typeface="Arial" pitchFamily="34" charset="0"/>
              </a:rPr>
              <a:t>indicated on the bottom right, which then references materials that you can access at the web site shown here.</a:t>
            </a:r>
          </a:p>
          <a:p>
            <a:pPr>
              <a:spcBef>
                <a:spcPts val="0"/>
              </a:spcBef>
            </a:pPr>
            <a:endParaRPr lang="en-US" dirty="0">
              <a:latin typeface="Arial" pitchFamily="34" charset="0"/>
              <a:cs typeface="Arial" pitchFamily="34" charset="0"/>
            </a:endParaRPr>
          </a:p>
          <a:p>
            <a:pPr>
              <a:spcBef>
                <a:spcPts val="0"/>
              </a:spcBef>
            </a:pPr>
            <a:r>
              <a:rPr lang="en-US" dirty="0">
                <a:latin typeface="Arial" pitchFamily="34" charset="0"/>
                <a:cs typeface="Arial" pitchFamily="34" charset="0"/>
              </a:rPr>
              <a:t>In addition to the video archive that I mentioned earlier, this web page and all linked documents will be archived on NHGRI’s web site genome.gov as a permanent historic resource.</a:t>
            </a:r>
          </a:p>
        </p:txBody>
      </p:sp>
      <p:sp>
        <p:nvSpPr>
          <p:cNvPr id="6"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a:t>
            </a:fld>
            <a:endParaRPr lang="en-US" dirty="0" smtClean="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marL="0" lvl="1">
              <a:spcBef>
                <a:spcPts val="0"/>
              </a:spcBef>
              <a:defRPr/>
            </a:pPr>
            <a:r>
              <a:rPr lang="en-US" dirty="0" smtClean="0">
                <a:latin typeface="Arial" pitchFamily="34" charset="0"/>
                <a:cs typeface="Arial" pitchFamily="34" charset="0"/>
              </a:rPr>
              <a:t>After considerable study</a:t>
            </a:r>
            <a:r>
              <a:rPr lang="en-US" baseline="0" dirty="0" smtClean="0">
                <a:latin typeface="Arial" pitchFamily="34" charset="0"/>
                <a:cs typeface="Arial" pitchFamily="34" charset="0"/>
              </a:rPr>
              <a:t> and discussion, </a:t>
            </a:r>
            <a:r>
              <a:rPr lang="en-US" dirty="0" smtClean="0">
                <a:latin typeface="Arial" pitchFamily="34" charset="0"/>
                <a:cs typeface="Arial" pitchFamily="34" charset="0"/>
              </a:rPr>
              <a:t>NIH has decided </a:t>
            </a:r>
            <a:r>
              <a:rPr lang="en-US" u="sng" dirty="0" smtClean="0">
                <a:latin typeface="Arial" pitchFamily="34" charset="0"/>
                <a:cs typeface="Arial" pitchFamily="34" charset="0"/>
              </a:rPr>
              <a:t>not</a:t>
            </a:r>
            <a:r>
              <a:rPr lang="en-US" dirty="0" smtClean="0">
                <a:latin typeface="Arial" pitchFamily="34" charset="0"/>
                <a:cs typeface="Arial" pitchFamily="34" charset="0"/>
              </a:rPr>
              <a:t> to merge the National Institute on Drug Abuse (NIDA) and the National Institute on Alcohol Abuse and Alcoholism (NIAAA).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Instead of a structural reorganization, NIH will pursue ‘functional integration’ of relevant programs from</a:t>
            </a:r>
            <a:r>
              <a:rPr lang="en-US" baseline="0" dirty="0" smtClean="0">
                <a:latin typeface="Arial" pitchFamily="34" charset="0"/>
                <a:cs typeface="Arial" pitchFamily="34" charset="0"/>
              </a:rPr>
              <a:t> each Institute</a:t>
            </a:r>
            <a:r>
              <a:rPr lang="en-US" dirty="0" smtClean="0">
                <a:latin typeface="Arial" pitchFamily="34" charset="0"/>
                <a:cs typeface="Arial" pitchFamily="34" charset="0"/>
              </a:rPr>
              <a:t>. In doing so, NIDA and NIAAA will retain their institutional identities, while strengthening their ongoing efforts to work more closely with each other and with other Institutes and Centers working in the areas</a:t>
            </a:r>
            <a:r>
              <a:rPr lang="en-US" baseline="0" dirty="0" smtClean="0">
                <a:latin typeface="Arial" pitchFamily="34" charset="0"/>
                <a:cs typeface="Arial" pitchFamily="34" charset="0"/>
              </a:rPr>
              <a:t> of addiction, substance use and abuse, and related areas.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20</a:t>
            </a:fld>
            <a:endParaRPr lang="en-US" dirty="0" smtClean="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pPr marL="0" lvl="1">
              <a:spcBef>
                <a:spcPts val="0"/>
              </a:spcBef>
              <a:defRPr/>
            </a:pPr>
            <a:r>
              <a:rPr lang="en-US" dirty="0" smtClean="0">
                <a:latin typeface="Arial" pitchFamily="34" charset="0"/>
                <a:cs typeface="Arial" pitchFamily="34" charset="0"/>
              </a:rPr>
              <a:t>Last September, NIH joined </a:t>
            </a:r>
            <a:r>
              <a:rPr lang="en-US" dirty="0" err="1" smtClean="0">
                <a:latin typeface="Arial" pitchFamily="34" charset="0"/>
                <a:cs typeface="Arial" pitchFamily="34" charset="0"/>
              </a:rPr>
              <a:t>FasterCures</a:t>
            </a:r>
            <a:r>
              <a:rPr lang="en-US" dirty="0" smtClean="0">
                <a:latin typeface="Arial" pitchFamily="34" charset="0"/>
                <a:cs typeface="Arial" pitchFamily="34" charset="0"/>
              </a:rPr>
              <a:t> in hosting a 3-day “Celebration of Science”</a:t>
            </a:r>
            <a:r>
              <a:rPr lang="en-US" baseline="0" dirty="0" smtClean="0">
                <a:latin typeface="Arial" pitchFamily="34" charset="0"/>
                <a:cs typeface="Arial" pitchFamily="34" charset="0"/>
              </a:rPr>
              <a:t> in the DC area.</a:t>
            </a:r>
            <a:endParaRPr lang="en-US" dirty="0" smtClean="0">
              <a:latin typeface="Arial" pitchFamily="34" charset="0"/>
              <a:cs typeface="Arial" pitchFamily="34" charset="0"/>
            </a:endParaRP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The</a:t>
            </a:r>
            <a:r>
              <a:rPr lang="en-US" baseline="0" dirty="0" smtClean="0">
                <a:latin typeface="Arial" pitchFamily="34" charset="0"/>
                <a:cs typeface="Arial" pitchFamily="34" charset="0"/>
              </a:rPr>
              <a:t> events on one of those days were held on the NIH campus, and </a:t>
            </a:r>
            <a:r>
              <a:rPr lang="en-US" dirty="0" smtClean="0">
                <a:latin typeface="Arial" pitchFamily="34" charset="0"/>
                <a:cs typeface="Arial" pitchFamily="34" charset="0"/>
              </a:rPr>
              <a:t>featured compelling presentations from scientists, patients, and caregivers on topics such as HIV/AIDS, precision medicine, protein folding, neuroscience, and rehabilitation medicine. There were also discussions with policymakers and industry leaders on the health and economic benefits of biomedical research.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For those interested, videos</a:t>
            </a:r>
            <a:r>
              <a:rPr lang="en-US" baseline="0" dirty="0" smtClean="0">
                <a:latin typeface="Arial" pitchFamily="34" charset="0"/>
                <a:cs typeface="Arial" pitchFamily="34" charset="0"/>
              </a:rPr>
              <a:t> of the various Celebration of Science events are available at the links provided in Document 7. </a:t>
            </a:r>
            <a:endParaRPr lang="en-US" dirty="0" smtClean="0">
              <a:latin typeface="Arial" pitchFamily="34" charset="0"/>
              <a:cs typeface="Arial" pitchFamily="34" charset="0"/>
            </a:endParaRPr>
          </a:p>
        </p:txBody>
      </p:sp>
      <p:sp>
        <p:nvSpPr>
          <p:cNvPr id="79876" name="Slide Number Placeholder 3"/>
          <p:cNvSpPr>
            <a:spLocks noGrp="1"/>
          </p:cNvSpPr>
          <p:nvPr>
            <p:ph type="sldNum" sz="quarter" idx="5"/>
          </p:nvPr>
        </p:nvSpPr>
        <p:spPr>
          <a:noFill/>
        </p:spPr>
        <p:txBody>
          <a:bodyPr/>
          <a:lstStyle/>
          <a:p>
            <a:pPr defTabSz="936512"/>
            <a:fld id="{E01A5599-9901-4C69-AF0B-008879C142E0}" type="slidenum">
              <a:rPr lang="en-US" smtClean="0"/>
              <a:pPr defTabSz="936512"/>
              <a:t>21</a:t>
            </a:fld>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pPr marL="0" lvl="1">
              <a:spcBef>
                <a:spcPts val="0"/>
              </a:spcBef>
              <a:defRPr/>
            </a:pPr>
            <a:r>
              <a:rPr lang="en-US" dirty="0" smtClean="0">
                <a:latin typeface="Arial" pitchFamily="34" charset="0"/>
                <a:cs typeface="Arial" pitchFamily="34" charset="0"/>
              </a:rPr>
              <a:t>The NIH Director, Francis Collins, has started his own blog to “highlight new discoveries in biology and medicine that are game changers, noteworthy, or just plain cool.”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Francis has been pretty good about blogging, posting new material several times per week. So, if </a:t>
            </a:r>
            <a:r>
              <a:rPr lang="en-US" baseline="0" dirty="0" smtClean="0">
                <a:latin typeface="Arial" pitchFamily="34" charset="0"/>
                <a:cs typeface="Arial" pitchFamily="34" charset="0"/>
              </a:rPr>
              <a:t>you miss him or feel so inclined, feel free to reach out and blog with him. </a:t>
            </a:r>
            <a:endParaRPr lang="en-US" dirty="0" smtClean="0">
              <a:latin typeface="Arial" pitchFamily="34" charset="0"/>
              <a:cs typeface="Arial" pitchFamily="34" charset="0"/>
            </a:endParaRPr>
          </a:p>
          <a:p>
            <a:pPr marL="0" lvl="1" defTabSz="930859">
              <a:spcBef>
                <a:spcPts val="0"/>
              </a:spcBef>
              <a:defRPr/>
            </a:pPr>
            <a:endParaRPr lang="en-US" dirty="0" smtClean="0">
              <a:latin typeface="Arial" pitchFamily="34" charset="0"/>
              <a:cs typeface="Arial" pitchFamily="34" charset="0"/>
            </a:endParaRPr>
          </a:p>
        </p:txBody>
      </p:sp>
      <p:sp>
        <p:nvSpPr>
          <p:cNvPr id="79876" name="Slide Number Placeholder 3"/>
          <p:cNvSpPr>
            <a:spLocks noGrp="1"/>
          </p:cNvSpPr>
          <p:nvPr>
            <p:ph type="sldNum" sz="quarter" idx="5"/>
          </p:nvPr>
        </p:nvSpPr>
        <p:spPr>
          <a:noFill/>
        </p:spPr>
        <p:txBody>
          <a:bodyPr/>
          <a:lstStyle/>
          <a:p>
            <a:pPr defTabSz="936512"/>
            <a:fld id="{E01A5599-9901-4C69-AF0B-008879C142E0}" type="slidenum">
              <a:rPr lang="en-US" smtClean="0"/>
              <a:pPr defTabSz="936512"/>
              <a:t>22</a:t>
            </a:fld>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pPr marL="0" lvl="1">
              <a:spcBef>
                <a:spcPts val="0"/>
              </a:spcBef>
              <a:defRPr/>
            </a:pPr>
            <a:r>
              <a:rPr lang="en-US" dirty="0" smtClean="0">
                <a:latin typeface="Arial" pitchFamily="34" charset="0"/>
                <a:cs typeface="Arial" pitchFamily="34" charset="0"/>
              </a:rPr>
              <a:t>The report from the Working Group on the Use of Chimpanzees in NIH-Supported Research has been submitted to NIH.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Recommendations in</a:t>
            </a:r>
            <a:r>
              <a:rPr lang="en-US" baseline="0" dirty="0" smtClean="0">
                <a:latin typeface="Arial" pitchFamily="34" charset="0"/>
                <a:cs typeface="Arial" pitchFamily="34" charset="0"/>
              </a:rPr>
              <a:t> the report</a:t>
            </a:r>
            <a:r>
              <a:rPr lang="en-US" dirty="0" smtClean="0">
                <a:latin typeface="Arial" pitchFamily="34" charset="0"/>
                <a:cs typeface="Arial" pitchFamily="34" charset="0"/>
              </a:rPr>
              <a:t> pertain to chimpanzee housing, currently awarded projects, size and placement of NIH chimpanzee populations, and a review process for future research. The report recommends retirement and transfer of the majority of NIH chimpanzees to sanctuaries and the end of some research projects.</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Public comment pertaining to the report is now open through March 23. NIH plans to announce a decision on the recommendations in late March of this year. </a:t>
            </a:r>
          </a:p>
        </p:txBody>
      </p:sp>
      <p:sp>
        <p:nvSpPr>
          <p:cNvPr id="79876" name="Slide Number Placeholder 3"/>
          <p:cNvSpPr>
            <a:spLocks noGrp="1"/>
          </p:cNvSpPr>
          <p:nvPr>
            <p:ph type="sldNum" sz="quarter" idx="5"/>
          </p:nvPr>
        </p:nvSpPr>
        <p:spPr>
          <a:noFill/>
        </p:spPr>
        <p:txBody>
          <a:bodyPr/>
          <a:lstStyle/>
          <a:p>
            <a:pPr defTabSz="936512"/>
            <a:fld id="{E01A5599-9901-4C69-AF0B-008879C142E0}" type="slidenum">
              <a:rPr lang="en-US" smtClean="0"/>
              <a:pPr defTabSz="936512"/>
              <a:t>23</a:t>
            </a:fld>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pPr marL="0" lvl="1">
              <a:spcBef>
                <a:spcPts val="0"/>
              </a:spcBef>
              <a:defRPr/>
            </a:pPr>
            <a:r>
              <a:rPr lang="en-US" dirty="0" smtClean="0">
                <a:latin typeface="Arial" pitchFamily="34" charset="0"/>
                <a:cs typeface="Arial" pitchFamily="34" charset="0"/>
              </a:rPr>
              <a:t>And</a:t>
            </a:r>
            <a:r>
              <a:rPr lang="en-US" baseline="0" dirty="0" smtClean="0">
                <a:latin typeface="Arial" pitchFamily="34" charset="0"/>
                <a:cs typeface="Arial" pitchFamily="34" charset="0"/>
              </a:rPr>
              <a:t> I will now make a seamless transition from chimpanzees to the Federal government’s appropriation process, but don’t read anything into that artful choreography. </a:t>
            </a:r>
            <a:endParaRPr lang="en-US" dirty="0" smtClean="0">
              <a:latin typeface="Arial" pitchFamily="34" charset="0"/>
              <a:cs typeface="Arial" pitchFamily="34" charset="0"/>
            </a:endParaRP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Although we are several months into Fiscal Year 2013, we still do not know what NIH’s or NHGRI’s budget will be this year. I am sure that you have, like me, been following the recent Congressional debates on government spending, and appreciate the continued budgetary uncertainty under which the government is operating.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Here</a:t>
            </a:r>
            <a:r>
              <a:rPr lang="en-US" baseline="0" dirty="0" smtClean="0">
                <a:latin typeface="Arial" pitchFamily="34" charset="0"/>
                <a:cs typeface="Arial" pitchFamily="34" charset="0"/>
              </a:rPr>
              <a:t> is </a:t>
            </a:r>
            <a:r>
              <a:rPr lang="en-US" dirty="0" smtClean="0">
                <a:latin typeface="Arial" pitchFamily="34" charset="0"/>
                <a:cs typeface="Arial" pitchFamily="34" charset="0"/>
              </a:rPr>
              <a:t>what we know at this point. * We are currently operating under a Continuing Resolution, which allows the Federal government to continue to operate in the absence of an assigning budget from Congress. This expires on March 27.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 What happens after this date has yet to be decided by Congress. Congress could pass regular appropriations legislation to establish the final budgets for the year, but this is unlikely. A more likely scenario is that Congress will pass a new Continuing Resolution with a new expiration date.</a:t>
            </a:r>
            <a:endParaRPr lang="en-US" dirty="0">
              <a:latin typeface="Arial" pitchFamily="34" charset="0"/>
              <a:cs typeface="Arial" pitchFamily="34" charset="0"/>
            </a:endParaRPr>
          </a:p>
        </p:txBody>
      </p:sp>
      <p:sp>
        <p:nvSpPr>
          <p:cNvPr id="119812" name="Slide Number Placeholder 3"/>
          <p:cNvSpPr>
            <a:spLocks noGrp="1"/>
          </p:cNvSpPr>
          <p:nvPr>
            <p:ph type="sldNum" sz="quarter" idx="5"/>
          </p:nvPr>
        </p:nvSpPr>
        <p:spPr>
          <a:noFill/>
        </p:spPr>
        <p:txBody>
          <a:bodyPr/>
          <a:lstStyle/>
          <a:p>
            <a:pPr defTabSz="934925"/>
            <a:fld id="{3F3096A7-7907-4AE4-8BBC-4643BE8BB0EA}" type="slidenum">
              <a:rPr lang="en-US" smtClean="0">
                <a:solidFill>
                  <a:srgbClr val="000000"/>
                </a:solidFill>
              </a:rPr>
              <a:pPr defTabSz="934925"/>
              <a:t>24</a:t>
            </a:fld>
            <a:endParaRPr lang="en-US" dirty="0" smtClean="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pPr marL="0" lvl="1">
              <a:spcBef>
                <a:spcPts val="0"/>
              </a:spcBef>
              <a:defRPr/>
            </a:pPr>
            <a:r>
              <a:rPr lang="en-US" dirty="0" smtClean="0">
                <a:latin typeface="Arial" pitchFamily="34" charset="0"/>
                <a:cs typeface="Arial" pitchFamily="34" charset="0"/>
              </a:rPr>
              <a:t>The other major factor in the Federal budget at the moment is the looming threat of sequestration. As a brief reminder, sequestration is an across-the-board cut of 2013 budgets mandated by the Budget Control Act of 2011. In simple terms, what the Budget Control Act means for us is that there would</a:t>
            </a:r>
            <a:r>
              <a:rPr lang="en-US" baseline="0" dirty="0" smtClean="0">
                <a:latin typeface="Arial" pitchFamily="34" charset="0"/>
                <a:cs typeface="Arial" pitchFamily="34" charset="0"/>
              </a:rPr>
              <a:t> </a:t>
            </a:r>
            <a:r>
              <a:rPr lang="en-US" dirty="0" smtClean="0">
                <a:latin typeface="Arial" pitchFamily="34" charset="0"/>
                <a:cs typeface="Arial" pitchFamily="34" charset="0"/>
              </a:rPr>
              <a:t>be a major cut to NHGRI’s Fis</a:t>
            </a:r>
            <a:r>
              <a:rPr lang="en-US" baseline="0" dirty="0" smtClean="0">
                <a:latin typeface="Arial" pitchFamily="34" charset="0"/>
                <a:cs typeface="Arial" pitchFamily="34" charset="0"/>
              </a:rPr>
              <a:t>cal Year </a:t>
            </a:r>
            <a:r>
              <a:rPr lang="en-US" dirty="0" smtClean="0">
                <a:latin typeface="Arial" pitchFamily="34" charset="0"/>
                <a:cs typeface="Arial" pitchFamily="34" charset="0"/>
              </a:rPr>
              <a:t>2013 budget unless Congress acts.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Originally, the deadline for Congress to act was January 2. However, the American Taxpayer Relief Act passed on January 1, 2013.</a:t>
            </a:r>
            <a:r>
              <a:rPr lang="en-US" baseline="0" dirty="0" smtClean="0">
                <a:latin typeface="Arial" pitchFamily="34" charset="0"/>
                <a:cs typeface="Arial" pitchFamily="34" charset="0"/>
              </a:rPr>
              <a:t> * In doing so, the immediate threat of an 8.2% cut to the NIH budget was averted. </a:t>
            </a:r>
          </a:p>
          <a:p>
            <a:pPr marL="0" lvl="1">
              <a:spcBef>
                <a:spcPts val="0"/>
              </a:spcBef>
              <a:defRPr/>
            </a:pPr>
            <a:endParaRPr lang="en-US" baseline="0"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We now find ourselves in a new situation. * If Congress does not act by March 1, then on March 27,</a:t>
            </a:r>
            <a:r>
              <a:rPr lang="en-US" baseline="0" dirty="0" smtClean="0">
                <a:latin typeface="Arial" pitchFamily="34" charset="0"/>
                <a:cs typeface="Arial" pitchFamily="34" charset="0"/>
              </a:rPr>
              <a:t> there will be </a:t>
            </a:r>
            <a:r>
              <a:rPr lang="en-US" dirty="0" smtClean="0">
                <a:latin typeface="Arial" pitchFamily="34" charset="0"/>
                <a:cs typeface="Arial" pitchFamily="34" charset="0"/>
              </a:rPr>
              <a:t>a new sequester;</a:t>
            </a:r>
            <a:r>
              <a:rPr lang="en-US" baseline="0" dirty="0" smtClean="0">
                <a:latin typeface="Arial" pitchFamily="34" charset="0"/>
                <a:cs typeface="Arial" pitchFamily="34" charset="0"/>
              </a:rPr>
              <a:t> th</a:t>
            </a:r>
            <a:r>
              <a:rPr lang="en-US" dirty="0" smtClean="0">
                <a:latin typeface="Arial" pitchFamily="34" charset="0"/>
                <a:cs typeface="Arial" pitchFamily="34" charset="0"/>
              </a:rPr>
              <a:t>is time, it is being estimated that * the reduction in the Fiscal</a:t>
            </a:r>
            <a:r>
              <a:rPr lang="en-US" baseline="0" dirty="0" smtClean="0">
                <a:latin typeface="Arial" pitchFamily="34" charset="0"/>
                <a:cs typeface="Arial" pitchFamily="34" charset="0"/>
              </a:rPr>
              <a:t> Year 2013 NIH </a:t>
            </a:r>
            <a:r>
              <a:rPr lang="en-US" dirty="0" smtClean="0">
                <a:latin typeface="Arial" pitchFamily="34" charset="0"/>
                <a:cs typeface="Arial" pitchFamily="34" charset="0"/>
              </a:rPr>
              <a:t>budget would be less than the originally projected 8.2%</a:t>
            </a:r>
            <a:r>
              <a:rPr lang="en-US" baseline="0" dirty="0" smtClean="0">
                <a:latin typeface="Arial" pitchFamily="34" charset="0"/>
                <a:cs typeface="Arial" pitchFamily="34" charset="0"/>
              </a:rPr>
              <a:t>.</a:t>
            </a:r>
            <a:endParaRPr lang="en-US" dirty="0" smtClean="0">
              <a:latin typeface="Arial" pitchFamily="34" charset="0"/>
              <a:cs typeface="Arial" pitchFamily="34" charset="0"/>
            </a:endParaRP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For now, NIH will not further ramp down spending in anticipation of a sequester. We</a:t>
            </a:r>
            <a:r>
              <a:rPr lang="en-US" baseline="0" dirty="0" smtClean="0">
                <a:latin typeface="Arial" pitchFamily="34" charset="0"/>
                <a:cs typeface="Arial" pitchFamily="34" charset="0"/>
              </a:rPr>
              <a:t> will continue to operate cautiously, pursuant to the law as well as general and NIH-specific policies for operating under a Continuing Resolution, until a final Fiscal Year 2013 budget is determined. </a:t>
            </a:r>
            <a:endParaRPr lang="en-US" dirty="0" smtClean="0">
              <a:latin typeface="Arial" pitchFamily="34" charset="0"/>
              <a:cs typeface="Arial" pitchFamily="34" charset="0"/>
            </a:endParaRPr>
          </a:p>
        </p:txBody>
      </p:sp>
      <p:sp>
        <p:nvSpPr>
          <p:cNvPr id="119812" name="Slide Number Placeholder 3"/>
          <p:cNvSpPr>
            <a:spLocks noGrp="1"/>
          </p:cNvSpPr>
          <p:nvPr>
            <p:ph type="sldNum" sz="quarter" idx="5"/>
          </p:nvPr>
        </p:nvSpPr>
        <p:spPr>
          <a:noFill/>
        </p:spPr>
        <p:txBody>
          <a:bodyPr/>
          <a:lstStyle/>
          <a:p>
            <a:pPr defTabSz="934925"/>
            <a:fld id="{3F3096A7-7907-4AE4-8BBC-4643BE8BB0EA}" type="slidenum">
              <a:rPr lang="en-US" smtClean="0">
                <a:solidFill>
                  <a:srgbClr val="000000"/>
                </a:solidFill>
              </a:rPr>
              <a:pPr defTabSz="934925"/>
              <a:t>25</a:t>
            </a:fld>
            <a:endParaRPr lang="en-US" dirty="0" smtClean="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lvl="1" defTabSz="930859">
              <a:spcBef>
                <a:spcPts val="0"/>
              </a:spcBef>
              <a:defRPr/>
            </a:pPr>
            <a:r>
              <a:rPr lang="en-US" dirty="0" smtClean="0">
                <a:latin typeface="Arial" pitchFamily="34" charset="0"/>
                <a:cs typeface="Arial" pitchFamily="34" charset="0"/>
              </a:rPr>
              <a:t>In</a:t>
            </a:r>
            <a:r>
              <a:rPr lang="en-US" baseline="0" dirty="0" smtClean="0">
                <a:latin typeface="Arial" pitchFamily="34" charset="0"/>
                <a:cs typeface="Arial" pitchFamily="34" charset="0"/>
              </a:rPr>
              <a:t> June 2012, three Working Groups of the Advisory Committee to the NIH Director delivered their reports and recommendations after roughly a year of deliberations. NIH is now moving forward in implementing most of these recommendations, and I will now briefly update you about each of these areas and Working Groups.</a:t>
            </a:r>
            <a:endParaRPr lang="en-US" dirty="0" smtClean="0">
              <a:latin typeface="Arial" pitchFamily="34" charset="0"/>
              <a:cs typeface="Arial" pitchFamily="34" charset="0"/>
            </a:endParaRPr>
          </a:p>
          <a:p>
            <a:pPr marL="0" lvl="1" defTabSz="930859">
              <a:spcBef>
                <a:spcPts val="0"/>
              </a:spcBef>
              <a:defRPr/>
            </a:pPr>
            <a:endParaRPr lang="en-US" dirty="0" smtClean="0">
              <a:latin typeface="Arial" pitchFamily="34" charset="0"/>
              <a:cs typeface="Arial" pitchFamily="34" charset="0"/>
            </a:endParaRPr>
          </a:p>
          <a:p>
            <a:pPr marL="0" lvl="1" defTabSz="930859">
              <a:spcBef>
                <a:spcPts val="0"/>
              </a:spcBef>
              <a:defRPr/>
            </a:pPr>
            <a:r>
              <a:rPr lang="en-US" dirty="0" smtClean="0">
                <a:latin typeface="Arial" pitchFamily="34" charset="0"/>
                <a:cs typeface="Arial" pitchFamily="34" charset="0"/>
              </a:rPr>
              <a:t>The Diversity in Biomedical Research Workforce Working Group analyzed the NIH intramural and extramural research communities’ retention of underrepresented minorities, persons with disabilities, and persons from disadvantaged backgrounds in the biomedical research workforce.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The Working Group proposed strategies to implement their recommendations on improving diversity in the biomedical workforce, and NIH plans to implement these recommendations.</a:t>
            </a:r>
            <a:r>
              <a:rPr lang="en-US" baseline="0" dirty="0" smtClean="0">
                <a:latin typeface="Arial" pitchFamily="34" charset="0"/>
                <a:cs typeface="Arial" pitchFamily="34" charset="0"/>
              </a:rPr>
              <a:t> They i</a:t>
            </a:r>
            <a:r>
              <a:rPr lang="en-US" dirty="0" smtClean="0">
                <a:latin typeface="Arial" pitchFamily="34" charset="0"/>
                <a:cs typeface="Arial" pitchFamily="34" charset="0"/>
              </a:rPr>
              <a:t>nclude establishing the * NIH Building Infrastructure Leading to Diversity</a:t>
            </a:r>
            <a:r>
              <a:rPr lang="en-US" baseline="0" dirty="0" smtClean="0">
                <a:latin typeface="Arial" pitchFamily="34" charset="0"/>
                <a:cs typeface="Arial" pitchFamily="34" charset="0"/>
              </a:rPr>
              <a:t> (</a:t>
            </a:r>
            <a:r>
              <a:rPr lang="en-US" dirty="0" smtClean="0">
                <a:latin typeface="Arial" pitchFamily="34" charset="0"/>
                <a:cs typeface="Arial" pitchFamily="34" charset="0"/>
              </a:rPr>
              <a:t>or BUILD)</a:t>
            </a:r>
            <a:r>
              <a:rPr lang="en-US" baseline="0" dirty="0" smtClean="0">
                <a:latin typeface="Arial" pitchFamily="34" charset="0"/>
                <a:cs typeface="Arial" pitchFamily="34" charset="0"/>
              </a:rPr>
              <a:t> </a:t>
            </a:r>
            <a:r>
              <a:rPr lang="en-US" dirty="0" smtClean="0">
                <a:latin typeface="Arial" pitchFamily="34" charset="0"/>
                <a:cs typeface="Arial" pitchFamily="34" charset="0"/>
              </a:rPr>
              <a:t>Program and * the National Research Mentoring Network. Both programs are intended to strengthen mentoring and career preparation. *</a:t>
            </a:r>
            <a:r>
              <a:rPr lang="en-US" baseline="0" dirty="0" smtClean="0">
                <a:latin typeface="Arial" pitchFamily="34" charset="0"/>
                <a:cs typeface="Arial" pitchFamily="34" charset="0"/>
              </a:rPr>
              <a:t> </a:t>
            </a:r>
            <a:r>
              <a:rPr lang="en-US" dirty="0" smtClean="0">
                <a:latin typeface="Arial" pitchFamily="34" charset="0"/>
                <a:cs typeface="Arial" pitchFamily="34" charset="0"/>
              </a:rPr>
              <a:t>Each program also will create a Coordinating and Evaluation Center to monitor outcomes and enhance fairness in the peer review process through pilot interventions.</a:t>
            </a:r>
          </a:p>
          <a:p>
            <a:pPr marL="0" lvl="1">
              <a:spcBef>
                <a:spcPts val="0"/>
              </a:spcBef>
              <a:defRPr/>
            </a:pP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26</a:t>
            </a:fld>
            <a:endParaRPr lang="en-US" dirty="0" smtClean="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lvl="1">
              <a:spcBef>
                <a:spcPts val="0"/>
              </a:spcBef>
              <a:defRPr/>
            </a:pPr>
            <a:r>
              <a:rPr lang="en-US" dirty="0" smtClean="0">
                <a:latin typeface="Arial" pitchFamily="34" charset="0"/>
                <a:cs typeface="Arial" pitchFamily="34" charset="0"/>
              </a:rPr>
              <a:t>The  Biomedical Research Workforce Working Group focused on developing a model for a sustainable and diverse U.S. biomedical research workforce able to inform decisions about training the optimal number of people for the appropriate types of positions to advance science and promote health.</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The Biomedical Research Workforce Working Group proposed several implementation strategies, and these are also being implemented by NIH. These </a:t>
            </a:r>
            <a:r>
              <a:rPr lang="en-US" baseline="0" dirty="0" smtClean="0">
                <a:latin typeface="Arial" pitchFamily="34" charset="0"/>
                <a:cs typeface="Arial" pitchFamily="34" charset="0"/>
              </a:rPr>
              <a:t>include elements aiming * to establish </a:t>
            </a:r>
            <a:r>
              <a:rPr lang="en-US" dirty="0" smtClean="0">
                <a:latin typeface="Arial" pitchFamily="34" charset="0"/>
                <a:cs typeface="Arial" pitchFamily="34" charset="0"/>
              </a:rPr>
              <a:t>a grant program to encourage innovative approaches to biomedical training at institutions receiving NIH funds; * to improve training for graduate students and postdocs; and *</a:t>
            </a:r>
            <a:r>
              <a:rPr lang="en-US" baseline="0" dirty="0" smtClean="0">
                <a:latin typeface="Arial" pitchFamily="34" charset="0"/>
                <a:cs typeface="Arial" pitchFamily="34" charset="0"/>
              </a:rPr>
              <a:t> to create </a:t>
            </a:r>
            <a:r>
              <a:rPr lang="en-US" dirty="0" smtClean="0">
                <a:latin typeface="Arial" pitchFamily="34" charset="0"/>
                <a:cs typeface="Arial" pitchFamily="34" charset="0"/>
              </a:rPr>
              <a:t>an NIH functional unit to assess the biomedical research workforce in an ongoing way. The timing and details for all of these</a:t>
            </a:r>
            <a:r>
              <a:rPr lang="en-US" baseline="0" dirty="0" smtClean="0">
                <a:latin typeface="Arial" pitchFamily="34" charset="0"/>
                <a:cs typeface="Arial" pitchFamily="34" charset="0"/>
              </a:rPr>
              <a:t> </a:t>
            </a:r>
            <a:r>
              <a:rPr lang="en-US" dirty="0" smtClean="0">
                <a:latin typeface="Arial" pitchFamily="34" charset="0"/>
                <a:cs typeface="Arial" pitchFamily="34" charset="0"/>
              </a:rPr>
              <a:t>implementation steps are currently</a:t>
            </a:r>
            <a:r>
              <a:rPr lang="en-US" baseline="0" dirty="0" smtClean="0">
                <a:latin typeface="Arial" pitchFamily="34" charset="0"/>
                <a:cs typeface="Arial" pitchFamily="34" charset="0"/>
              </a:rPr>
              <a:t> being worked out</a:t>
            </a:r>
            <a:r>
              <a:rPr lang="en-US" dirty="0" smtClean="0">
                <a:latin typeface="Arial" pitchFamily="34" charset="0"/>
                <a:cs typeface="Arial" pitchFamily="34" charset="0"/>
              </a:rPr>
              <a:t>.</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27</a:t>
            </a:fld>
            <a:endParaRPr lang="en-US" dirty="0" smtClean="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pPr marL="0" lvl="1" defTabSz="930859">
              <a:spcBef>
                <a:spcPts val="0"/>
              </a:spcBef>
              <a:defRPr/>
            </a:pPr>
            <a:r>
              <a:rPr lang="en-US" dirty="0" smtClean="0">
                <a:latin typeface="Arial" pitchFamily="34" charset="0"/>
                <a:cs typeface="Arial" pitchFamily="34" charset="0"/>
              </a:rPr>
              <a:t>The third of the three Working Groups,</a:t>
            </a:r>
            <a:r>
              <a:rPr lang="en-US" baseline="0" dirty="0" smtClean="0">
                <a:latin typeface="Arial" pitchFamily="34" charset="0"/>
                <a:cs typeface="Arial" pitchFamily="34" charset="0"/>
              </a:rPr>
              <a:t> on Data and Informatics (also referred to as the Big Data Working Group), is the one that NHGRI has been most involved with. Council member Jill </a:t>
            </a:r>
            <a:r>
              <a:rPr lang="en-US" baseline="0" dirty="0" err="1" smtClean="0">
                <a:latin typeface="Arial" pitchFamily="34" charset="0"/>
                <a:cs typeface="Arial" pitchFamily="34" charset="0"/>
              </a:rPr>
              <a:t>Mesirov</a:t>
            </a:r>
            <a:r>
              <a:rPr lang="en-US" baseline="0" dirty="0" smtClean="0">
                <a:latin typeface="Arial" pitchFamily="34" charset="0"/>
                <a:cs typeface="Arial" pitchFamily="34" charset="0"/>
              </a:rPr>
              <a:t> served on this Working Group, and a number of us at NHGRI have been heavily involved in these discussions, so I thought I would spend a few minutes providing some additional details.</a:t>
            </a:r>
          </a:p>
          <a:p>
            <a:pPr marL="0" lvl="1" defTabSz="930859">
              <a:spcBef>
                <a:spcPts val="0"/>
              </a:spcBef>
              <a:defRPr/>
            </a:pPr>
            <a:endParaRPr lang="en-US" baseline="0" dirty="0" smtClean="0">
              <a:latin typeface="Arial" pitchFamily="34" charset="0"/>
              <a:cs typeface="Arial" pitchFamily="34" charset="0"/>
            </a:endParaRPr>
          </a:p>
          <a:p>
            <a:pPr marL="0" lvl="1" defTabSz="930859">
              <a:spcBef>
                <a:spcPts val="0"/>
              </a:spcBef>
              <a:defRPr/>
            </a:pPr>
            <a:r>
              <a:rPr lang="en-US" baseline="0" dirty="0" smtClean="0">
                <a:latin typeface="Arial" pitchFamily="34" charset="0"/>
                <a:cs typeface="Arial" pitchFamily="34" charset="0"/>
              </a:rPr>
              <a:t>* The report of this Working Group, shown here, is really quite good. The recommendations in this report fall into two broad categories, related to administrative and on-campus NIH data on the one hand and then scientific and biomedical data more broadly on the other hand.</a:t>
            </a:r>
          </a:p>
          <a:p>
            <a:pPr marL="0" lvl="1" defTabSz="930859">
              <a:spcBef>
                <a:spcPts val="0"/>
              </a:spcBef>
              <a:defRPr/>
            </a:pPr>
            <a:endParaRPr lang="en-US" baseline="0" dirty="0" smtClean="0">
              <a:latin typeface="Arial" pitchFamily="34" charset="0"/>
              <a:cs typeface="Arial" pitchFamily="34" charset="0"/>
            </a:endParaRPr>
          </a:p>
          <a:p>
            <a:pPr marL="0" lvl="1" defTabSz="930859">
              <a:spcBef>
                <a:spcPts val="0"/>
              </a:spcBef>
              <a:defRPr/>
            </a:pPr>
            <a:r>
              <a:rPr lang="en-US" baseline="0" dirty="0" smtClean="0">
                <a:latin typeface="Arial" pitchFamily="34" charset="0"/>
                <a:cs typeface="Arial" pitchFamily="34" charset="0"/>
              </a:rPr>
              <a:t>* There is now an implementation plan being pursued to deal with the challenges of administrative data and on-campus NIH data, bundled into an initiative called </a:t>
            </a:r>
            <a:r>
              <a:rPr lang="en-US" dirty="0" err="1" smtClean="0">
                <a:latin typeface="Arial" pitchFamily="34" charset="0"/>
                <a:cs typeface="Arial" pitchFamily="34" charset="0"/>
              </a:rPr>
              <a:t>InfrastructurePlus</a:t>
            </a:r>
            <a:r>
              <a:rPr lang="en-US" baseline="0" dirty="0" smtClean="0">
                <a:latin typeface="Arial" pitchFamily="34" charset="0"/>
                <a:cs typeface="Arial" pitchFamily="34" charset="0"/>
              </a:rPr>
              <a:t> (which aims</a:t>
            </a:r>
            <a:r>
              <a:rPr lang="en-US" dirty="0" smtClean="0">
                <a:latin typeface="Arial" pitchFamily="34" charset="0"/>
                <a:cs typeface="Arial" pitchFamily="34" charset="0"/>
              </a:rPr>
              <a:t> to create an adaptive IT environment at NIH to sustain world-class biomedical research). NHGRI</a:t>
            </a:r>
            <a:r>
              <a:rPr lang="en-US" baseline="0" dirty="0" smtClean="0">
                <a:latin typeface="Arial" pitchFamily="34" charset="0"/>
                <a:cs typeface="Arial" pitchFamily="34" charset="0"/>
              </a:rPr>
              <a:t> is only indirectly involved in this effort, and so I will not discuss this further.</a:t>
            </a:r>
          </a:p>
          <a:p>
            <a:pPr marL="0" lvl="1" defTabSz="930859">
              <a:spcBef>
                <a:spcPts val="0"/>
              </a:spcBef>
              <a:defRPr/>
            </a:pPr>
            <a:endParaRPr lang="en-US" baseline="0" dirty="0" smtClean="0">
              <a:latin typeface="Arial" pitchFamily="34" charset="0"/>
              <a:cs typeface="Arial" pitchFamily="34" charset="0"/>
            </a:endParaRPr>
          </a:p>
          <a:p>
            <a:pPr marL="0" lvl="1" defTabSz="930859">
              <a:spcBef>
                <a:spcPts val="0"/>
              </a:spcBef>
              <a:defRPr/>
            </a:pPr>
            <a:r>
              <a:rPr lang="en-US" baseline="0" dirty="0" smtClean="0">
                <a:latin typeface="Arial" pitchFamily="34" charset="0"/>
                <a:cs typeface="Arial" pitchFamily="34" charset="0"/>
              </a:rPr>
              <a:t>* For scientific Big Data, NIH is acting on the recommendations of the Working Group by implementing a three-pronged plan. </a:t>
            </a:r>
            <a:endParaRPr lang="en-US" dirty="0" smtClean="0">
              <a:latin typeface="Arial" pitchFamily="34" charset="0"/>
              <a:cs typeface="Arial" pitchFamily="34" charset="0"/>
            </a:endParaRPr>
          </a:p>
        </p:txBody>
      </p:sp>
      <p:sp>
        <p:nvSpPr>
          <p:cNvPr id="79876" name="Slide Number Placeholder 3"/>
          <p:cNvSpPr>
            <a:spLocks noGrp="1"/>
          </p:cNvSpPr>
          <p:nvPr>
            <p:ph type="sldNum" sz="quarter" idx="5"/>
          </p:nvPr>
        </p:nvSpPr>
        <p:spPr>
          <a:noFill/>
        </p:spPr>
        <p:txBody>
          <a:bodyPr/>
          <a:lstStyle/>
          <a:p>
            <a:pPr defTabSz="935020"/>
            <a:fld id="{E01A5599-9901-4C69-AF0B-008879C142E0}" type="slidenum">
              <a:rPr lang="en-US" smtClean="0"/>
              <a:pPr defTabSz="935020"/>
              <a:t>28</a:t>
            </a:fld>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p:spPr>
        <p:txBody>
          <a:bodyPr/>
          <a:lstStyle/>
          <a:p>
            <a:pPr>
              <a:spcBef>
                <a:spcPts val="0"/>
              </a:spcBef>
            </a:pPr>
            <a:r>
              <a:rPr lang="en-US" dirty="0" smtClean="0">
                <a:latin typeface="Arial" pitchFamily="34" charset="0"/>
                <a:cs typeface="Arial" pitchFamily="34" charset="0"/>
              </a:rPr>
              <a:t>Before telling</a:t>
            </a:r>
            <a:r>
              <a:rPr lang="en-US" baseline="0" dirty="0" smtClean="0">
                <a:latin typeface="Arial" pitchFamily="34" charset="0"/>
                <a:cs typeface="Arial" pitchFamily="34" charset="0"/>
              </a:rPr>
              <a:t> you about the new plans, I want to stress a point made by the Working Group in their report. The current biomedical Big Data problems that all of us face are not limited to genomic data. </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 Admittedly, genomics can be considered a ‘poster child’ for the Big Data problems, but there are many other data types (such as those shown here) that currently are (or will increasingly be) contributing to the broader challenges in biomedical research related to Big Data. </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In</a:t>
            </a:r>
            <a:r>
              <a:rPr lang="en-US" baseline="0" dirty="0" smtClean="0">
                <a:latin typeface="Arial" pitchFamily="34" charset="0"/>
                <a:cs typeface="Arial" pitchFamily="34" charset="0"/>
              </a:rPr>
              <a:t> </a:t>
            </a:r>
            <a:r>
              <a:rPr lang="en-US" dirty="0" smtClean="0">
                <a:latin typeface="Arial" pitchFamily="34" charset="0"/>
                <a:cs typeface="Arial" pitchFamily="34" charset="0"/>
              </a:rPr>
              <a:t>implementing the recommendations</a:t>
            </a:r>
            <a:r>
              <a:rPr lang="en-US" baseline="0" dirty="0" smtClean="0">
                <a:latin typeface="Arial" pitchFamily="34" charset="0"/>
                <a:cs typeface="Arial" pitchFamily="34" charset="0"/>
              </a:rPr>
              <a:t> of the Data and Informatics Working Group, NIH aims to tackle the problem across </a:t>
            </a:r>
            <a:r>
              <a:rPr lang="en-US" u="sng" baseline="0" dirty="0" smtClean="0">
                <a:latin typeface="Arial" pitchFamily="34" charset="0"/>
                <a:cs typeface="Arial" pitchFamily="34" charset="0"/>
              </a:rPr>
              <a:t>all</a:t>
            </a:r>
            <a:r>
              <a:rPr lang="en-US" baseline="0" dirty="0" smtClean="0">
                <a:latin typeface="Arial" pitchFamily="34" charset="0"/>
                <a:cs typeface="Arial" pitchFamily="34" charset="0"/>
              </a:rPr>
              <a:t> these data types and others. So, just because NHGRI is being asked to play a major role in leading the implementation of new programs, it does not mean that the solutions are limited to genomic data.</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29</a:t>
            </a:fld>
            <a:endParaRPr lang="en-US" dirty="0" smtClean="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dirty="0" smtClean="0">
                <a:latin typeface="Arial" pitchFamily="34" charset="0"/>
                <a:cs typeface="Arial" pitchFamily="34" charset="0"/>
              </a:rPr>
              <a:t>There will be multiple other presentations during the Open Session of this Council meeting. My Director’s Report is tailored around these presentations, and I will not discuss in detail the topics that others will be covering later. </a:t>
            </a:r>
          </a:p>
          <a:p>
            <a:pPr>
              <a:spcBef>
                <a:spcPts val="0"/>
              </a:spcBef>
              <a:buFont typeface="Arial" charset="0"/>
              <a:buNone/>
            </a:pPr>
            <a:endParaRPr lang="en-US" dirty="0" smtClean="0">
              <a:latin typeface="Arial" pitchFamily="34" charset="0"/>
              <a:cs typeface="Arial" pitchFamily="34" charset="0"/>
            </a:endParaRPr>
          </a:p>
          <a:p>
            <a:pPr>
              <a:spcBef>
                <a:spcPts val="0"/>
              </a:spcBef>
              <a:buFont typeface="Arial" charset="0"/>
              <a:buNone/>
            </a:pPr>
            <a:r>
              <a:rPr lang="en-US" dirty="0" smtClean="0">
                <a:latin typeface="Arial" pitchFamily="34" charset="0"/>
                <a:cs typeface="Arial" pitchFamily="34" charset="0"/>
              </a:rPr>
              <a:t>* For starters, we will have a presentation by Dr. Gary Gibbons, the new and recently arrived Director of the National Heart, Lung, and Blood Institute.</a:t>
            </a:r>
          </a:p>
          <a:p>
            <a:pPr>
              <a:spcBef>
                <a:spcPts val="0"/>
              </a:spcBef>
              <a:buFont typeface="Arial" charset="0"/>
              <a:buNone/>
            </a:pPr>
            <a:endParaRPr lang="en-US" dirty="0" smtClean="0">
              <a:latin typeface="Arial" pitchFamily="34" charset="0"/>
              <a:cs typeface="Arial" pitchFamily="34" charset="0"/>
            </a:endParaRPr>
          </a:p>
          <a:p>
            <a:pPr defTabSz="930859">
              <a:spcBef>
                <a:spcPts val="0"/>
              </a:spcBef>
              <a:defRPr/>
            </a:pPr>
            <a:r>
              <a:rPr lang="en-US" dirty="0" smtClean="0">
                <a:latin typeface="Arial" pitchFamily="34" charset="0"/>
                <a:cs typeface="Arial" pitchFamily="34" charset="0"/>
              </a:rPr>
              <a:t>* We</a:t>
            </a:r>
            <a:r>
              <a:rPr lang="en-US" baseline="0" dirty="0" smtClean="0">
                <a:latin typeface="Arial" pitchFamily="34" charset="0"/>
                <a:cs typeface="Arial" pitchFamily="34" charset="0"/>
              </a:rPr>
              <a:t> will then have three project updates from NHGRI staff members. * </a:t>
            </a:r>
            <a:r>
              <a:rPr lang="en-US" dirty="0" smtClean="0">
                <a:latin typeface="Arial" pitchFamily="34" charset="0"/>
                <a:cs typeface="Arial" pitchFamily="34" charset="0"/>
              </a:rPr>
              <a:t>Brad Ozenberger will talk about The Cancer Genome Atlas (TCGA); * Simona Volpi will talk about the Genotype-Tissue Expression (</a:t>
            </a:r>
            <a:r>
              <a:rPr lang="en-US" dirty="0" err="1" smtClean="0">
                <a:latin typeface="Arial" pitchFamily="34" charset="0"/>
                <a:cs typeface="Arial" pitchFamily="34" charset="0"/>
              </a:rPr>
              <a:t>GTEx</a:t>
            </a:r>
            <a:r>
              <a:rPr lang="en-US" dirty="0" smtClean="0">
                <a:latin typeface="Arial" pitchFamily="34" charset="0"/>
                <a:cs typeface="Arial" pitchFamily="34" charset="0"/>
              </a:rPr>
              <a:t>)</a:t>
            </a:r>
            <a:r>
              <a:rPr lang="en-US" baseline="0" dirty="0" smtClean="0">
                <a:latin typeface="Arial" pitchFamily="34" charset="0"/>
                <a:cs typeface="Arial" pitchFamily="34" charset="0"/>
              </a:rPr>
              <a:t> </a:t>
            </a:r>
            <a:r>
              <a:rPr lang="en-US" dirty="0" smtClean="0">
                <a:latin typeface="Arial" pitchFamily="34" charset="0"/>
                <a:cs typeface="Arial" pitchFamily="34" charset="0"/>
              </a:rPr>
              <a:t>Project;</a:t>
            </a:r>
            <a:r>
              <a:rPr lang="en-US" baseline="0" dirty="0" smtClean="0">
                <a:latin typeface="Arial" pitchFamily="34" charset="0"/>
                <a:cs typeface="Arial" pitchFamily="34" charset="0"/>
              </a:rPr>
              <a:t> and * Ja</a:t>
            </a:r>
            <a:r>
              <a:rPr lang="en-US" dirty="0" smtClean="0">
                <a:latin typeface="Arial" pitchFamily="34" charset="0"/>
                <a:cs typeface="Arial" pitchFamily="34" charset="0"/>
              </a:rPr>
              <a:t>ne Peterson will talk about Human Heredity and Health in Africa Project</a:t>
            </a:r>
            <a:r>
              <a:rPr lang="en-US" baseline="0" dirty="0" smtClean="0">
                <a:latin typeface="Arial" pitchFamily="34" charset="0"/>
                <a:cs typeface="Arial" pitchFamily="34" charset="0"/>
              </a:rPr>
              <a:t> (H3Africa).</a:t>
            </a:r>
            <a:endParaRPr lang="en-US" dirty="0" smtClean="0">
              <a:latin typeface="Arial" pitchFamily="34" charset="0"/>
              <a:cs typeface="Arial" pitchFamily="34" charset="0"/>
            </a:endParaRPr>
          </a:p>
          <a:p>
            <a:pPr>
              <a:spcBef>
                <a:spcPts val="0"/>
              </a:spcBef>
              <a:buFont typeface="Arial" charset="0"/>
              <a:buNone/>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a:t>
            </a:fld>
            <a:endParaRPr lang="en-US" dirty="0" smtClean="0">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ln/>
        </p:spPr>
        <p:txBody>
          <a:bodyPr/>
          <a:lstStyle/>
          <a:p>
            <a:pPr marL="0">
              <a:spcBef>
                <a:spcPts val="0"/>
              </a:spcBef>
            </a:pPr>
            <a:r>
              <a:rPr lang="en-US" dirty="0" smtClean="0">
                <a:latin typeface="Arial" pitchFamily="34" charset="0"/>
                <a:cs typeface="Arial" pitchFamily="34" charset="0"/>
              </a:rPr>
              <a:t>In tackling</a:t>
            </a:r>
            <a:r>
              <a:rPr lang="en-US" baseline="0" dirty="0" smtClean="0">
                <a:latin typeface="Arial" pitchFamily="34" charset="0"/>
                <a:cs typeface="Arial" pitchFamily="34" charset="0"/>
              </a:rPr>
              <a:t> the Big Data problem, Francis Collins recently announced the implementation of the following three things. </a:t>
            </a:r>
          </a:p>
          <a:p>
            <a:pPr marL="0">
              <a:spcBef>
                <a:spcPts val="0"/>
              </a:spcBef>
            </a:pPr>
            <a:endParaRPr lang="en-US" baseline="0" dirty="0" smtClean="0">
              <a:latin typeface="Arial" pitchFamily="34" charset="0"/>
              <a:cs typeface="Arial" pitchFamily="34" charset="0"/>
            </a:endParaRPr>
          </a:p>
          <a:p>
            <a:pPr marL="0">
              <a:spcBef>
                <a:spcPts val="0"/>
              </a:spcBef>
            </a:pPr>
            <a:r>
              <a:rPr lang="en-US" baseline="0" dirty="0" smtClean="0">
                <a:latin typeface="Arial" pitchFamily="34" charset="0"/>
                <a:cs typeface="Arial" pitchFamily="34" charset="0"/>
              </a:rPr>
              <a:t>* First, he has established a new NIH leadership position, called the Associate Director for Data Science, an individual who will report to the NIH Director and who will in essence be the NIH’s programmatic leader in data science (broadly defined). On an interim basis, he has asked me to be the Acting Associate Director for Data Science; at the same time, I am co-chairing the search committee that aims to recruit a world-class data scientific into the position. That search will commence in the coming weeks. </a:t>
            </a:r>
            <a:endParaRPr lang="en-US" dirty="0" smtClean="0">
              <a:latin typeface="Arial" pitchFamily="34" charset="0"/>
              <a:cs typeface="Arial" pitchFamily="34" charset="0"/>
            </a:endParaRPr>
          </a:p>
          <a:p>
            <a:pPr marL="0" lvl="1" defTabSz="930859">
              <a:spcBef>
                <a:spcPts val="0"/>
              </a:spcBef>
              <a:defRPr/>
            </a:pPr>
            <a:endParaRPr lang="en-US" baseline="0" dirty="0" smtClean="0">
              <a:latin typeface="Arial" pitchFamily="34" charset="0"/>
              <a:cs typeface="Arial" pitchFamily="34" charset="0"/>
            </a:endParaRPr>
          </a:p>
          <a:p>
            <a:pPr marL="0" lvl="1" defTabSz="930859">
              <a:spcBef>
                <a:spcPts val="0"/>
              </a:spcBef>
              <a:defRPr/>
            </a:pPr>
            <a:r>
              <a:rPr lang="en-US" baseline="0" dirty="0" smtClean="0">
                <a:latin typeface="Arial" pitchFamily="34" charset="0"/>
                <a:cs typeface="Arial" pitchFamily="34" charset="0"/>
              </a:rPr>
              <a:t>* Second, he has created a new internal NIH governing/oversight body for things related to data science and Big Data, called the Scientific Data Council. This group will be chaired by the Associate Director for Data Science, and will have a number of important responsibilities, including overseeing all aspects of the </a:t>
            </a:r>
            <a:r>
              <a:rPr lang="en-US" u="sng" baseline="0" dirty="0" smtClean="0">
                <a:latin typeface="Arial" pitchFamily="34" charset="0"/>
                <a:cs typeface="Arial" pitchFamily="34" charset="0"/>
              </a:rPr>
              <a:t>third</a:t>
            </a:r>
            <a:r>
              <a:rPr lang="en-US" u="none" baseline="0" dirty="0" smtClean="0">
                <a:latin typeface="Arial" pitchFamily="34" charset="0"/>
                <a:cs typeface="Arial" pitchFamily="34" charset="0"/>
              </a:rPr>
              <a:t> </a:t>
            </a:r>
            <a:r>
              <a:rPr lang="en-US" baseline="0" dirty="0" smtClean="0">
                <a:latin typeface="Arial" pitchFamily="34" charset="0"/>
                <a:cs typeface="Arial" pitchFamily="34" charset="0"/>
              </a:rPr>
              <a:t>element, * a new trans-NIH initiative called Big Data to Knowledge (or BD2K).</a:t>
            </a:r>
          </a:p>
          <a:p>
            <a:pPr marL="0" lvl="1" defTabSz="930859">
              <a:spcBef>
                <a:spcPts val="0"/>
              </a:spcBef>
              <a:defRPr/>
            </a:pPr>
            <a:endParaRPr lang="en-US" dirty="0" smtClean="0">
              <a:latin typeface="Arial" pitchFamily="34" charset="0"/>
              <a:cs typeface="Arial" pitchFamily="34" charset="0"/>
            </a:endParaRPr>
          </a:p>
          <a:p>
            <a:pPr marL="0" lvl="1" defTabSz="930859">
              <a:spcBef>
                <a:spcPts val="0"/>
              </a:spcBef>
              <a:defRPr/>
            </a:pPr>
            <a:r>
              <a:rPr lang="en-US" dirty="0" smtClean="0">
                <a:latin typeface="Arial" pitchFamily="34" charset="0"/>
                <a:cs typeface="Arial" pitchFamily="34" charset="0"/>
              </a:rPr>
              <a:t> </a:t>
            </a:r>
          </a:p>
          <a:p>
            <a:pPr marL="0">
              <a:spcBef>
                <a:spcPts val="0"/>
              </a:spcBef>
            </a:pPr>
            <a:endParaRPr lang="en-US" dirty="0" smtClean="0">
              <a:latin typeface="Arial" pitchFamily="34" charset="0"/>
              <a:cs typeface="Arial" pitchFamily="34" charset="0"/>
            </a:endParaRPr>
          </a:p>
        </p:txBody>
      </p:sp>
      <p:sp>
        <p:nvSpPr>
          <p:cNvPr id="6"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30</a:t>
            </a:fld>
            <a:endParaRPr lang="en-US" dirty="0" smtClean="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436" name="Rectangle 3"/>
          <p:cNvSpPr>
            <a:spLocks noGrp="1" noChangeArrowheads="1"/>
          </p:cNvSpPr>
          <p:nvPr>
            <p:ph type="body" idx="1"/>
          </p:nvPr>
        </p:nvSpPr>
        <p:spPr bwMode="auto">
          <a:xfrm>
            <a:off x="710305" y="4445957"/>
            <a:ext cx="5665999" cy="421033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3999" rIns="93999" numCol="1" anchor="t" anchorCtr="0" compatLnSpc="1">
            <a:prstTxWarp prst="textNoShape">
              <a:avLst/>
            </a:prstTxWarp>
          </a:bodyPr>
          <a:lstStyle/>
          <a:p>
            <a:pPr>
              <a:spcBef>
                <a:spcPts val="0"/>
              </a:spcBef>
            </a:pPr>
            <a:r>
              <a:rPr lang="en-US" dirty="0" smtClean="0">
                <a:latin typeface="Arial" pitchFamily="34" charset="0"/>
                <a:ea typeface="ＭＳ Ｐゴシック" pitchFamily="34" charset="-128"/>
                <a:cs typeface="Arial" pitchFamily="34" charset="0"/>
              </a:rPr>
              <a:t>*</a:t>
            </a:r>
            <a:r>
              <a:rPr lang="en-US" baseline="0" dirty="0" smtClean="0">
                <a:latin typeface="Arial" pitchFamily="34" charset="0"/>
                <a:ea typeface="ＭＳ Ｐゴシック" pitchFamily="34" charset="-128"/>
                <a:cs typeface="Arial" pitchFamily="34" charset="0"/>
              </a:rPr>
              <a:t> BD2K is a major trans-NIH initiative that aims to address an NIH imperative and key roadblock in biomedical research related to data science and Big Data. </a:t>
            </a:r>
            <a:r>
              <a:rPr lang="en-US" dirty="0" smtClean="0">
                <a:latin typeface="Arial" pitchFamily="34" charset="0"/>
                <a:ea typeface="ＭＳ Ｐゴシック" pitchFamily="34" charset="-128"/>
                <a:cs typeface="Arial" pitchFamily="34" charset="0"/>
              </a:rPr>
              <a:t>* It is designed</a:t>
            </a:r>
            <a:r>
              <a:rPr lang="en-US" baseline="0" dirty="0" smtClean="0">
                <a:latin typeface="Arial" pitchFamily="34" charset="0"/>
                <a:ea typeface="ＭＳ Ｐゴシック" pitchFamily="34" charset="-128"/>
                <a:cs typeface="Arial" pitchFamily="34" charset="0"/>
              </a:rPr>
              <a:t> to be transformational, catalytic, and synergistic.</a:t>
            </a:r>
          </a:p>
          <a:p>
            <a:pPr>
              <a:spcBef>
                <a:spcPts val="0"/>
              </a:spcBef>
            </a:pPr>
            <a:endParaRPr lang="en-US" dirty="0" smtClean="0">
              <a:latin typeface="Arial" pitchFamily="34" charset="0"/>
              <a:ea typeface="ＭＳ Ｐゴシック" pitchFamily="34" charset="-128"/>
              <a:cs typeface="Arial" pitchFamily="34" charset="0"/>
            </a:endParaRPr>
          </a:p>
          <a:p>
            <a:pPr marL="0" lvl="1" defTabSz="930859">
              <a:spcBef>
                <a:spcPts val="0"/>
              </a:spcBef>
              <a:defRPr/>
            </a:pPr>
            <a:r>
              <a:rPr lang="en-US" dirty="0" smtClean="0">
                <a:latin typeface="Arial" pitchFamily="34" charset="0"/>
                <a:ea typeface="ＭＳ Ｐゴシック" pitchFamily="34" charset="-128"/>
                <a:cs typeface="Arial" pitchFamily="34" charset="0"/>
              </a:rPr>
              <a:t>* I regard its overarching goal to be something along the lines of: * “</a:t>
            </a:r>
            <a:r>
              <a:rPr lang="en-US" i="0" dirty="0" smtClean="0">
                <a:latin typeface="Arial" pitchFamily="34" charset="0"/>
                <a:cs typeface="Arial" pitchFamily="34" charset="0"/>
              </a:rPr>
              <a:t>By the end of this decade, enable a quantum leap in the ability of the biomedical research enterprise to maximize the value of the growing volume and complexity of biomedical data.”</a:t>
            </a:r>
          </a:p>
          <a:p>
            <a:pPr>
              <a:spcBef>
                <a:spcPts val="0"/>
              </a:spcBef>
            </a:pPr>
            <a:endParaRPr lang="en-US" dirty="0" smtClean="0">
              <a:latin typeface="Arial" pitchFamily="34" charset="0"/>
              <a:ea typeface="ＭＳ Ｐゴシック" pitchFamily="34" charset="-128"/>
              <a:cs typeface="Arial" pitchFamily="34" charset="0"/>
            </a:endParaRPr>
          </a:p>
          <a:p>
            <a:pPr>
              <a:spcBef>
                <a:spcPts val="0"/>
              </a:spcBef>
            </a:pPr>
            <a:r>
              <a:rPr lang="en-US" dirty="0" smtClean="0">
                <a:latin typeface="Arial" pitchFamily="34" charset="0"/>
                <a:ea typeface="ＭＳ Ｐゴシック" pitchFamily="34" charset="-128"/>
                <a:cs typeface="Arial" pitchFamily="34" charset="0"/>
              </a:rPr>
              <a:t>BD2K</a:t>
            </a:r>
            <a:r>
              <a:rPr lang="en-US" baseline="0" dirty="0" smtClean="0">
                <a:latin typeface="Arial" pitchFamily="34" charset="0"/>
                <a:ea typeface="ＭＳ Ｐゴシック" pitchFamily="34" charset="-128"/>
                <a:cs typeface="Arial" pitchFamily="34" charset="0"/>
              </a:rPr>
              <a:t> is initially being organized for 7 years (through Fiscal Year 2020). Active planning for BD2K will take place throughout this fiscal year, with the launching of some of its initial elements starting in Fiscal Year 2014 (which is only about 8 months away at this point). At a time when budgets are tight, the collective NIH leadership was able to identify both Common Fund monies and Institute/Center funds to allow the initiative to grow to just over $100M by Fiscal Year 2016. </a:t>
            </a:r>
          </a:p>
          <a:p>
            <a:pPr>
              <a:spcBef>
                <a:spcPts val="0"/>
              </a:spcBef>
            </a:pPr>
            <a:endParaRPr lang="en-US" baseline="0" dirty="0" smtClean="0">
              <a:latin typeface="Arial" pitchFamily="34" charset="0"/>
              <a:ea typeface="ＭＳ Ｐゴシック" pitchFamily="34" charset="-128"/>
              <a:cs typeface="Arial" pitchFamily="34" charset="0"/>
            </a:endParaRPr>
          </a:p>
          <a:p>
            <a:pPr>
              <a:spcBef>
                <a:spcPts val="0"/>
              </a:spcBef>
            </a:pPr>
            <a:r>
              <a:rPr lang="en-US" baseline="0" dirty="0" smtClean="0">
                <a:latin typeface="Arial" pitchFamily="34" charset="0"/>
                <a:ea typeface="ＭＳ Ｐゴシック" pitchFamily="34" charset="-128"/>
                <a:cs typeface="Arial" pitchFamily="34" charset="0"/>
              </a:rPr>
              <a:t>Mark Guyer is leading a trans-NIH group of program directors involved in implementing BD2K, and we expect that NHGRI will end up leading some of the elements of the program. As such, we will likely be bringing BD2K components to this Council for your input.  </a:t>
            </a:r>
            <a:endParaRPr lang="en-US" dirty="0" smtClean="0">
              <a:latin typeface="Arial" pitchFamily="34" charset="0"/>
              <a:ea typeface="ＭＳ Ｐゴシック" pitchFamily="34" charset="-128"/>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31</a:t>
            </a:fld>
            <a:endParaRPr lang="en-US" dirty="0" smtClean="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436" name="Rectangle 3"/>
          <p:cNvSpPr>
            <a:spLocks noGrp="1" noChangeArrowheads="1"/>
          </p:cNvSpPr>
          <p:nvPr>
            <p:ph type="body" idx="1"/>
          </p:nvPr>
        </p:nvSpPr>
        <p:spPr bwMode="auto">
          <a:xfrm>
            <a:off x="769089" y="4445957"/>
            <a:ext cx="5607215" cy="421033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3999" rIns="93999" numCol="1" anchor="t" anchorCtr="0" compatLnSpc="1">
            <a:prstTxWarp prst="textNoShape">
              <a:avLst/>
            </a:prstTxWarp>
          </a:bodyPr>
          <a:lstStyle/>
          <a:p>
            <a:pPr>
              <a:spcBef>
                <a:spcPts val="0"/>
              </a:spcBef>
            </a:pPr>
            <a:r>
              <a:rPr lang="en-US" dirty="0" smtClean="0">
                <a:latin typeface="Arial" pitchFamily="34" charset="0"/>
                <a:ea typeface="ＭＳ Ｐゴシック" pitchFamily="34" charset="-128"/>
                <a:cs typeface="Arial" pitchFamily="34" charset="0"/>
              </a:rPr>
              <a:t>For that reason, let</a:t>
            </a:r>
            <a:r>
              <a:rPr lang="en-US" baseline="0" dirty="0" smtClean="0">
                <a:latin typeface="Arial" pitchFamily="34" charset="0"/>
                <a:ea typeface="ＭＳ Ｐゴシック" pitchFamily="34" charset="-128"/>
                <a:cs typeface="Arial" pitchFamily="34" charset="0"/>
              </a:rPr>
              <a:t> me briefly list for you the four major programmatic areas of BD2K, with the promise that at future Council meetings, we will for certain be telling you about each of these important areas in greater detail.</a:t>
            </a:r>
          </a:p>
          <a:p>
            <a:pPr>
              <a:spcBef>
                <a:spcPts val="0"/>
              </a:spcBef>
            </a:pPr>
            <a:endParaRPr lang="en-US" baseline="0" dirty="0" smtClean="0">
              <a:latin typeface="Arial" pitchFamily="34" charset="0"/>
              <a:ea typeface="ＭＳ Ｐゴシック" pitchFamily="34" charset="-128"/>
              <a:cs typeface="Arial" pitchFamily="34" charset="0"/>
            </a:endParaRPr>
          </a:p>
          <a:p>
            <a:pPr>
              <a:spcBef>
                <a:spcPts val="0"/>
              </a:spcBef>
            </a:pPr>
            <a:r>
              <a:rPr lang="en-US" baseline="0" dirty="0" smtClean="0">
                <a:latin typeface="Arial" pitchFamily="34" charset="0"/>
                <a:ea typeface="ＭＳ Ｐゴシック" pitchFamily="34" charset="-128"/>
                <a:cs typeface="Arial" pitchFamily="34" charset="0"/>
              </a:rPr>
              <a:t>The four major areas of BD2K are as follows.</a:t>
            </a:r>
            <a:endParaRPr lang="en-US" dirty="0" smtClean="0">
              <a:latin typeface="Arial" pitchFamily="34" charset="0"/>
              <a:ea typeface="ＭＳ Ｐゴシック" pitchFamily="34" charset="-128"/>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32</a:t>
            </a:fld>
            <a:endParaRPr lang="en-US" dirty="0" smtClean="0">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a:spcBef>
                <a:spcPts val="0"/>
              </a:spcBef>
            </a:pPr>
            <a:r>
              <a:rPr lang="en-US" dirty="0" smtClean="0">
                <a:latin typeface="Arial" pitchFamily="34" charset="0"/>
                <a:cs typeface="Arial" pitchFamily="34" charset="0"/>
              </a:rPr>
              <a:t>Last week,</a:t>
            </a:r>
            <a:r>
              <a:rPr lang="en-US" baseline="0" dirty="0" smtClean="0">
                <a:latin typeface="Arial" pitchFamily="34" charset="0"/>
                <a:cs typeface="Arial" pitchFamily="34" charset="0"/>
              </a:rPr>
              <a:t> it was announced that </a:t>
            </a:r>
            <a:r>
              <a:rPr lang="en-US" dirty="0" err="1" smtClean="0">
                <a:latin typeface="Arial" pitchFamily="34" charset="0"/>
                <a:cs typeface="Arial" pitchFamily="34" charset="0"/>
              </a:rPr>
              <a:t>Subra</a:t>
            </a:r>
            <a:r>
              <a:rPr lang="en-US" dirty="0" smtClean="0">
                <a:latin typeface="Arial" pitchFamily="34" charset="0"/>
                <a:cs typeface="Arial" pitchFamily="34" charset="0"/>
              </a:rPr>
              <a:t> Suresh, Director of the U.S. National Science Foundation, will be leaving the agency in July to take up the post of President at Carnegie Mellon University. </a:t>
            </a:r>
          </a:p>
          <a:p>
            <a:pPr>
              <a:spcBef>
                <a:spcPts val="0"/>
              </a:spcBef>
            </a:pPr>
            <a:endParaRPr lang="en-US" dirty="0" smtClean="0">
              <a:latin typeface="Arial" pitchFamily="34" charset="0"/>
              <a:cs typeface="Arial" pitchFamily="34" charset="0"/>
            </a:endParaRPr>
          </a:p>
          <a:p>
            <a:pPr>
              <a:spcBef>
                <a:spcPts val="0"/>
              </a:spcBef>
            </a:pPr>
            <a:r>
              <a:rPr lang="en-US" dirty="0" err="1" smtClean="0">
                <a:latin typeface="Arial" pitchFamily="34" charset="0"/>
                <a:cs typeface="Arial" pitchFamily="34" charset="0"/>
              </a:rPr>
              <a:t>Subra</a:t>
            </a:r>
            <a:r>
              <a:rPr lang="en-US" baseline="0" dirty="0" smtClean="0">
                <a:latin typeface="Arial" pitchFamily="34" charset="0"/>
                <a:cs typeface="Arial" pitchFamily="34" charset="0"/>
              </a:rPr>
              <a:t> </a:t>
            </a:r>
            <a:r>
              <a:rPr lang="en-US" dirty="0" smtClean="0">
                <a:latin typeface="Arial" pitchFamily="34" charset="0"/>
                <a:cs typeface="Arial" pitchFamily="34" charset="0"/>
              </a:rPr>
              <a:t>joined the NSF in October 2010, coming from the Massachusetts Institute of Technology, where he was the Dean of Engineering. </a:t>
            </a:r>
          </a:p>
          <a:p>
            <a:pPr>
              <a:spcBef>
                <a:spcPts val="0"/>
              </a:spcBef>
            </a:pP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33</a:t>
            </a:fld>
            <a:endParaRPr lang="en-US" dirty="0" smtClean="0">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34</a:t>
            </a:fld>
            <a:endParaRPr lang="en-US" dirty="0" smtClean="0">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lvl="1" defTabSz="930859">
              <a:spcBef>
                <a:spcPts val="0"/>
              </a:spcBef>
              <a:defRPr/>
            </a:pPr>
            <a:r>
              <a:rPr lang="en-US" dirty="0" smtClean="0">
                <a:latin typeface="Arial" pitchFamily="34" charset="0"/>
                <a:cs typeface="Arial" pitchFamily="34" charset="0"/>
              </a:rPr>
              <a:t>The genomics community (and all of us at NHGRI) were</a:t>
            </a:r>
            <a:r>
              <a:rPr lang="en-US" baseline="0" dirty="0" smtClean="0">
                <a:latin typeface="Arial" pitchFamily="34" charset="0"/>
                <a:cs typeface="Arial" pitchFamily="34" charset="0"/>
              </a:rPr>
              <a:t> shocked and saddened to learn of the sudden death</a:t>
            </a:r>
            <a:r>
              <a:rPr lang="en-US" dirty="0" smtClean="0">
                <a:latin typeface="Arial" pitchFamily="34" charset="0"/>
                <a:cs typeface="Arial" pitchFamily="34" charset="0"/>
              </a:rPr>
              <a:t> of our good friend and colleague,</a:t>
            </a:r>
            <a:r>
              <a:rPr lang="en-US" baseline="0" dirty="0" smtClean="0">
                <a:latin typeface="Arial" pitchFamily="34" charset="0"/>
                <a:cs typeface="Arial" pitchFamily="34" charset="0"/>
              </a:rPr>
              <a:t> </a:t>
            </a:r>
            <a:r>
              <a:rPr lang="en-US" dirty="0" smtClean="0">
                <a:latin typeface="Arial" pitchFamily="34" charset="0"/>
                <a:cs typeface="Arial" pitchFamily="34" charset="0"/>
              </a:rPr>
              <a:t>David Cox, last month. David was truly a renaissance scientist: a geneticist, a pediatrician, a technology pioneer, and an entrepreneur. Hi</a:t>
            </a:r>
            <a:r>
              <a:rPr lang="en-US" baseline="0" dirty="0" smtClean="0">
                <a:latin typeface="Arial" pitchFamily="34" charset="0"/>
                <a:cs typeface="Arial" pitchFamily="34" charset="0"/>
              </a:rPr>
              <a:t>s contributions to genetics and genomics were many and were remarkable. </a:t>
            </a:r>
            <a:endParaRPr lang="en-US" dirty="0" smtClean="0">
              <a:latin typeface="Arial" pitchFamily="34" charset="0"/>
              <a:cs typeface="Arial" pitchFamily="34" charset="0"/>
            </a:endParaRPr>
          </a:p>
          <a:p>
            <a:pPr marL="0" lvl="1" defTabSz="930859">
              <a:spcBef>
                <a:spcPts val="0"/>
              </a:spcBef>
              <a:defRPr/>
            </a:pPr>
            <a:endParaRPr lang="en-US" dirty="0" smtClean="0">
              <a:latin typeface="Arial" pitchFamily="34" charset="0"/>
              <a:cs typeface="Arial" pitchFamily="34" charset="0"/>
            </a:endParaRPr>
          </a:p>
          <a:p>
            <a:pPr marL="0" lvl="1" defTabSz="930859">
              <a:spcBef>
                <a:spcPts val="0"/>
              </a:spcBef>
              <a:defRPr/>
            </a:pPr>
            <a:r>
              <a:rPr lang="en-US" dirty="0" smtClean="0">
                <a:latin typeface="Arial" pitchFamily="34" charset="0"/>
                <a:cs typeface="Arial" pitchFamily="34" charset="0"/>
              </a:rPr>
              <a:t>He was formerly Professor of Genetics and Pediatrics at Stanford University and founder of </a:t>
            </a:r>
            <a:r>
              <a:rPr lang="en-US" dirty="0" err="1" smtClean="0">
                <a:latin typeface="Arial" pitchFamily="34" charset="0"/>
                <a:cs typeface="Arial" pitchFamily="34" charset="0"/>
              </a:rPr>
              <a:t>Perlegen</a:t>
            </a:r>
            <a:r>
              <a:rPr lang="en-US" dirty="0" smtClean="0">
                <a:latin typeface="Arial" pitchFamily="34" charset="0"/>
                <a:cs typeface="Arial" pitchFamily="34" charset="0"/>
              </a:rPr>
              <a:t> Sciences.</a:t>
            </a:r>
            <a:r>
              <a:rPr lang="en-US" baseline="0" dirty="0" smtClean="0">
                <a:latin typeface="Arial" pitchFamily="34" charset="0"/>
                <a:cs typeface="Arial" pitchFamily="34" charset="0"/>
              </a:rPr>
              <a:t> In </a:t>
            </a:r>
            <a:r>
              <a:rPr lang="en-US" dirty="0" smtClean="0">
                <a:latin typeface="Arial" pitchFamily="34" charset="0"/>
                <a:cs typeface="Arial" pitchFamily="34" charset="0"/>
              </a:rPr>
              <a:t>2008, he joined Pfizer to shepherd development of that company’s efforts in genomic medicine. Of particular</a:t>
            </a:r>
            <a:r>
              <a:rPr lang="en-US" baseline="0" dirty="0" smtClean="0">
                <a:latin typeface="Arial" pitchFamily="34" charset="0"/>
                <a:cs typeface="Arial" pitchFamily="34" charset="0"/>
              </a:rPr>
              <a:t> relevance to NHGRI, h</a:t>
            </a:r>
            <a:r>
              <a:rPr lang="en-US" dirty="0" smtClean="0">
                <a:latin typeface="Arial" pitchFamily="34" charset="0"/>
                <a:cs typeface="Arial" pitchFamily="34" charset="0"/>
              </a:rPr>
              <a:t>e served on the Program Advisory Committee of the Human Genome Project in the early 1990’s. </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35</a:t>
            </a:fld>
            <a:endParaRPr lang="en-US" dirty="0" smtClean="0">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lvl="1" defTabSz="930859">
              <a:spcBef>
                <a:spcPts val="0"/>
              </a:spcBef>
              <a:defRPr/>
            </a:pPr>
            <a:r>
              <a:rPr lang="en-US" dirty="0" smtClean="0">
                <a:latin typeface="Arial" pitchFamily="34" charset="0"/>
                <a:cs typeface="Arial" pitchFamily="34" charset="0"/>
              </a:rPr>
              <a:t>Another good friend</a:t>
            </a:r>
            <a:r>
              <a:rPr lang="en-US" baseline="0" dirty="0" smtClean="0">
                <a:latin typeface="Arial" pitchFamily="34" charset="0"/>
                <a:cs typeface="Arial" pitchFamily="34" charset="0"/>
              </a:rPr>
              <a:t> and loyal supporter of NHGRI’s and NIH’s, Senator </a:t>
            </a:r>
            <a:r>
              <a:rPr lang="en-US" dirty="0" smtClean="0">
                <a:latin typeface="Arial" pitchFamily="34" charset="0"/>
                <a:cs typeface="Arial" pitchFamily="34" charset="0"/>
              </a:rPr>
              <a:t>Arlen Specter, passed away this past October at age 82 from complications of cancer. </a:t>
            </a:r>
          </a:p>
          <a:p>
            <a:pPr marL="0" lvl="1" defTabSz="930859">
              <a:spcBef>
                <a:spcPts val="0"/>
              </a:spcBef>
              <a:defRPr/>
            </a:pPr>
            <a:endParaRPr lang="en-US" dirty="0" smtClean="0">
              <a:latin typeface="Arial" pitchFamily="34" charset="0"/>
              <a:cs typeface="Arial" pitchFamily="34" charset="0"/>
            </a:endParaRPr>
          </a:p>
          <a:p>
            <a:pPr marL="0" lvl="1" defTabSz="930859">
              <a:spcBef>
                <a:spcPts val="0"/>
              </a:spcBef>
              <a:defRPr/>
            </a:pPr>
            <a:r>
              <a:rPr lang="en-US" dirty="0" smtClean="0">
                <a:latin typeface="Arial" pitchFamily="34" charset="0"/>
                <a:cs typeface="Arial" pitchFamily="34" charset="0"/>
              </a:rPr>
              <a:t>The former senator from Pennsylvania was a tireless proponent of NIH</a:t>
            </a:r>
            <a:r>
              <a:rPr lang="en-US" baseline="0" dirty="0" smtClean="0">
                <a:latin typeface="Arial" pitchFamily="34" charset="0"/>
                <a:cs typeface="Arial" pitchFamily="34" charset="0"/>
              </a:rPr>
              <a:t> and its mission</a:t>
            </a:r>
            <a:r>
              <a:rPr lang="en-US" dirty="0" smtClean="0">
                <a:latin typeface="Arial" pitchFamily="34" charset="0"/>
                <a:cs typeface="Arial" pitchFamily="34" charset="0"/>
              </a:rPr>
              <a:t>. Together with Senator Tom Harkin, Specter led an effort to double the NIH budget from 1998-2003. He latter</a:t>
            </a:r>
            <a:r>
              <a:rPr lang="en-US" baseline="0" dirty="0" smtClean="0">
                <a:latin typeface="Arial" pitchFamily="34" charset="0"/>
                <a:cs typeface="Arial" pitchFamily="34" charset="0"/>
              </a:rPr>
              <a:t> h</a:t>
            </a:r>
            <a:r>
              <a:rPr lang="en-US" dirty="0" smtClean="0">
                <a:latin typeface="Arial" pitchFamily="34" charset="0"/>
                <a:cs typeface="Arial" pitchFamily="34" charset="0"/>
              </a:rPr>
              <a:t>elped secure $10 billion in stimulus funding for NIH within the 2009 Recovery Act</a:t>
            </a:r>
            <a:r>
              <a:rPr lang="en-US" baseline="0" dirty="0" smtClean="0">
                <a:latin typeface="Arial" pitchFamily="34" charset="0"/>
                <a:cs typeface="Arial" pitchFamily="34" charset="0"/>
              </a:rPr>
              <a:t>, </a:t>
            </a:r>
            <a:r>
              <a:rPr lang="en-US" dirty="0" smtClean="0">
                <a:latin typeface="Arial" pitchFamily="34" charset="0"/>
                <a:cs typeface="Arial" pitchFamily="34" charset="0"/>
              </a:rPr>
              <a:t>was a proponent of human embryonic stem cell research, and helped to create the Cures Acceleration Network.</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36</a:t>
            </a:fld>
            <a:endParaRPr lang="en-US" dirty="0" smtClean="0">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marL="0" lvl="1">
              <a:spcBef>
                <a:spcPts val="0"/>
              </a:spcBef>
              <a:defRPr/>
            </a:pPr>
            <a:r>
              <a:rPr lang="en-US" dirty="0" smtClean="0">
                <a:latin typeface="Arial" pitchFamily="34" charset="0"/>
                <a:cs typeface="Arial" pitchFamily="34" charset="0"/>
              </a:rPr>
              <a:t>A well-known</a:t>
            </a:r>
            <a:r>
              <a:rPr lang="en-US" baseline="0" dirty="0" smtClean="0">
                <a:latin typeface="Arial" pitchFamily="34" charset="0"/>
                <a:cs typeface="Arial" pitchFamily="34" charset="0"/>
              </a:rPr>
              <a:t> figure within the genomics community, </a:t>
            </a:r>
            <a:r>
              <a:rPr lang="en-US" dirty="0" smtClean="0">
                <a:latin typeface="Arial" pitchFamily="34" charset="0"/>
                <a:cs typeface="Arial" pitchFamily="34" charset="0"/>
              </a:rPr>
              <a:t>Lee Hood, has been awarded the National Medal of Science. This medal is the highest honor bestowed by the United States Government to scientists, engineers, and inventors.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Lee’s accomplishments include the development of various automated technologies, including the first automated, fluorescence-based DNA sequencer</a:t>
            </a:r>
            <a:r>
              <a:rPr lang="en-US" baseline="0" dirty="0" smtClean="0">
                <a:latin typeface="Arial" pitchFamily="34" charset="0"/>
                <a:cs typeface="Arial" pitchFamily="34" charset="0"/>
              </a:rPr>
              <a:t> </a:t>
            </a:r>
            <a:r>
              <a:rPr lang="en-US" dirty="0" smtClean="0">
                <a:latin typeface="Arial" pitchFamily="34" charset="0"/>
                <a:cs typeface="Arial" pitchFamily="34" charset="0"/>
              </a:rPr>
              <a:t>that enabled the mapping and sequencing of the human genome and revolutionized the field of genomics. </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37</a:t>
            </a:fld>
            <a:endParaRPr lang="en-US" dirty="0" smtClean="0">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lvl="1">
              <a:spcBef>
                <a:spcPts val="0"/>
              </a:spcBef>
              <a:defRPr/>
            </a:pPr>
            <a:r>
              <a:rPr lang="en-US" dirty="0" smtClean="0">
                <a:latin typeface="Arial" pitchFamily="34" charset="0"/>
                <a:cs typeface="Arial" pitchFamily="34" charset="0"/>
              </a:rPr>
              <a:t>The 62</a:t>
            </a:r>
            <a:r>
              <a:rPr lang="en-US" baseline="30000" dirty="0" smtClean="0">
                <a:latin typeface="Arial" pitchFamily="34" charset="0"/>
                <a:cs typeface="Arial" pitchFamily="34" charset="0"/>
              </a:rPr>
              <a:t>nd</a:t>
            </a:r>
            <a:r>
              <a:rPr lang="en-US" dirty="0" smtClean="0">
                <a:latin typeface="Arial" pitchFamily="34" charset="0"/>
                <a:cs typeface="Arial" pitchFamily="34" charset="0"/>
              </a:rPr>
              <a:t> annual meeting of the American Society of Human Genetics convened in San Francisco in early November.</a:t>
            </a:r>
            <a:r>
              <a:rPr lang="en-US" baseline="0" dirty="0" smtClean="0">
                <a:latin typeface="Arial" pitchFamily="34" charset="0"/>
                <a:cs typeface="Arial" pitchFamily="34" charset="0"/>
              </a:rPr>
              <a:t> At the meeting, there were major awards given that are of particular relevance of NHGRI.</a:t>
            </a:r>
          </a:p>
          <a:p>
            <a:pPr marL="0" lvl="1">
              <a:spcBef>
                <a:spcPts val="0"/>
              </a:spcBef>
              <a:defRPr/>
            </a:pPr>
            <a:endParaRPr lang="en-US" baseline="0" dirty="0" smtClean="0">
              <a:latin typeface="Arial" pitchFamily="34" charset="0"/>
              <a:cs typeface="Arial" pitchFamily="34" charset="0"/>
            </a:endParaRPr>
          </a:p>
          <a:p>
            <a:pPr marL="0" lvl="1">
              <a:spcBef>
                <a:spcPts val="0"/>
              </a:spcBef>
              <a:defRPr/>
            </a:pPr>
            <a:r>
              <a:rPr lang="en-US" baseline="0" dirty="0" smtClean="0">
                <a:latin typeface="Arial" pitchFamily="34" charset="0"/>
                <a:cs typeface="Arial" pitchFamily="34" charset="0"/>
              </a:rPr>
              <a:t>* </a:t>
            </a:r>
            <a:r>
              <a:rPr lang="en-US" dirty="0" smtClean="0">
                <a:latin typeface="Arial" pitchFamily="34" charset="0"/>
                <a:cs typeface="Arial" pitchFamily="34" charset="0"/>
              </a:rPr>
              <a:t>Francis Collins received the 2012 Victor A. </a:t>
            </a:r>
            <a:r>
              <a:rPr lang="en-US" dirty="0" err="1" smtClean="0">
                <a:latin typeface="Arial" pitchFamily="34" charset="0"/>
                <a:cs typeface="Arial" pitchFamily="34" charset="0"/>
              </a:rPr>
              <a:t>McKusick</a:t>
            </a:r>
            <a:r>
              <a:rPr lang="en-US" dirty="0" smtClean="0">
                <a:latin typeface="Arial" pitchFamily="34" charset="0"/>
                <a:cs typeface="Arial" pitchFamily="34" charset="0"/>
              </a:rPr>
              <a:t> Leadership Award, which recognizes individuals whose professional achievements have fostered and enriched the development of human genetics.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 Jay </a:t>
            </a:r>
            <a:r>
              <a:rPr lang="en-US" dirty="0" err="1" smtClean="0">
                <a:latin typeface="Arial" pitchFamily="34" charset="0"/>
                <a:cs typeface="Arial" pitchFamily="34" charset="0"/>
              </a:rPr>
              <a:t>Shendure</a:t>
            </a:r>
            <a:r>
              <a:rPr lang="en-US" dirty="0" smtClean="0">
                <a:latin typeface="Arial" pitchFamily="34" charset="0"/>
                <a:cs typeface="Arial" pitchFamily="34" charset="0"/>
              </a:rPr>
              <a:t>, an NHGRI grantee, was awarded the 2012 Curt Stern Award, which recognizes outstanding scientific achievements occurring in the last decade. </a:t>
            </a: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pPr>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marL="0" lvl="1" defTabSz="930859">
              <a:spcBef>
                <a:spcPts val="0"/>
              </a:spcBef>
              <a:defRPr/>
            </a:pPr>
            <a:r>
              <a:rPr lang="en-US" dirty="0" smtClean="0">
                <a:latin typeface="Arial" pitchFamily="34" charset="0"/>
                <a:cs typeface="Arial" pitchFamily="34" charset="0"/>
              </a:rPr>
              <a:t>Another NHGRI grantee, Stephen Quake,</a:t>
            </a:r>
            <a:r>
              <a:rPr lang="en-US" baseline="0" dirty="0" smtClean="0">
                <a:latin typeface="Arial" pitchFamily="34" charset="0"/>
                <a:cs typeface="Arial" pitchFamily="34" charset="0"/>
              </a:rPr>
              <a:t> was recently awarded the </a:t>
            </a:r>
            <a:r>
              <a:rPr lang="en-US" dirty="0" smtClean="0">
                <a:latin typeface="Arial" pitchFamily="34" charset="0"/>
                <a:cs typeface="Arial" pitchFamily="34" charset="0"/>
              </a:rPr>
              <a:t>2013 Nakasone Award for his work developing technologies in biophysics, biological automation, genome analysis, and personalized medicine. </a:t>
            </a:r>
          </a:p>
          <a:p>
            <a:pPr marL="0" lvl="1" defTabSz="930859">
              <a:spcBef>
                <a:spcPts val="0"/>
              </a:spcBef>
              <a:defRPr/>
            </a:pPr>
            <a:endParaRPr lang="en-US" dirty="0" smtClean="0">
              <a:latin typeface="Arial" pitchFamily="34" charset="0"/>
              <a:cs typeface="Arial" pitchFamily="34" charset="0"/>
            </a:endParaRPr>
          </a:p>
          <a:p>
            <a:pPr marL="0" lvl="1" defTabSz="930859">
              <a:spcBef>
                <a:spcPts val="0"/>
              </a:spcBef>
              <a:defRPr/>
            </a:pPr>
            <a:r>
              <a:rPr lang="en-US" dirty="0" smtClean="0">
                <a:latin typeface="Arial" pitchFamily="34" charset="0"/>
                <a:cs typeface="Arial" pitchFamily="34" charset="0"/>
              </a:rPr>
              <a:t>This award is given by the Human Frontier Science Program Organization.</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39</a:t>
            </a:fld>
            <a:endParaRPr lang="en-US" dirty="0" smtClean="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30859">
              <a:spcBef>
                <a:spcPts val="0"/>
              </a:spcBef>
              <a:defRPr/>
            </a:pPr>
            <a:r>
              <a:rPr lang="en-US" dirty="0" smtClean="0">
                <a:latin typeface="Arial" pitchFamily="34" charset="0"/>
                <a:cs typeface="Arial" pitchFamily="34" charset="0"/>
              </a:rPr>
              <a:t>* NHGRI’s Rongling Li will then present the Biennial Report on Inclusion of Women and Minorities in NHGRI-Supported Research. </a:t>
            </a:r>
          </a:p>
          <a:p>
            <a:pPr defTabSz="930859">
              <a:spcBef>
                <a:spcPts val="0"/>
              </a:spcBef>
              <a:defRPr/>
            </a:pPr>
            <a:endParaRPr lang="en-US" dirty="0" smtClean="0">
              <a:latin typeface="Arial" pitchFamily="34" charset="0"/>
              <a:cs typeface="Arial" pitchFamily="34" charset="0"/>
            </a:endParaRPr>
          </a:p>
          <a:p>
            <a:pPr>
              <a:spcBef>
                <a:spcPts val="0"/>
              </a:spcBef>
              <a:defRPr/>
            </a:pPr>
            <a:r>
              <a:rPr lang="en-US" dirty="0" smtClean="0">
                <a:latin typeface="Arial" pitchFamily="34" charset="0"/>
                <a:cs typeface="Arial" pitchFamily="34" charset="0"/>
              </a:rPr>
              <a:t>* We will then have a major</a:t>
            </a:r>
            <a:r>
              <a:rPr lang="en-US" baseline="0" dirty="0" smtClean="0">
                <a:latin typeface="Arial" pitchFamily="34" charset="0"/>
                <a:cs typeface="Arial" pitchFamily="34" charset="0"/>
              </a:rPr>
              <a:t> u</a:t>
            </a:r>
            <a:r>
              <a:rPr lang="en-US" dirty="0" smtClean="0">
                <a:latin typeface="Arial" pitchFamily="34" charset="0"/>
                <a:cs typeface="Arial" pitchFamily="34" charset="0"/>
              </a:rPr>
              <a:t>pdate about our Centers of Excellence in Genomic Science</a:t>
            </a:r>
            <a:r>
              <a:rPr lang="en-US" baseline="0" dirty="0" smtClean="0">
                <a:latin typeface="Arial" pitchFamily="34" charset="0"/>
                <a:cs typeface="Arial" pitchFamily="34" charset="0"/>
              </a:rPr>
              <a:t> (or CEGS)</a:t>
            </a:r>
            <a:r>
              <a:rPr lang="en-US" dirty="0" smtClean="0">
                <a:latin typeface="Arial" pitchFamily="34" charset="0"/>
                <a:cs typeface="Arial" pitchFamily="34" charset="0"/>
              </a:rPr>
              <a:t> program, specifically hearing from Jeff Schloss</a:t>
            </a:r>
            <a:r>
              <a:rPr lang="en-US" baseline="0" dirty="0" smtClean="0">
                <a:latin typeface="Arial" pitchFamily="34" charset="0"/>
                <a:cs typeface="Arial" pitchFamily="34" charset="0"/>
              </a:rPr>
              <a:t> of NHGRI, followed by </a:t>
            </a:r>
            <a:r>
              <a:rPr lang="en-US" dirty="0" smtClean="0">
                <a:latin typeface="Arial" pitchFamily="34" charset="0"/>
                <a:cs typeface="Arial" pitchFamily="34" charset="0"/>
              </a:rPr>
              <a:t>presentations from two CEGS grantees (and Council members), David Kingsley and </a:t>
            </a:r>
            <a:r>
              <a:rPr lang="en-US" dirty="0" err="1" smtClean="0">
                <a:latin typeface="Arial" pitchFamily="34" charset="0"/>
                <a:cs typeface="Arial" pitchFamily="34" charset="0"/>
              </a:rPr>
              <a:t>DeeDee</a:t>
            </a:r>
            <a:r>
              <a:rPr lang="en-US" dirty="0" smtClean="0">
                <a:latin typeface="Arial" pitchFamily="34" charset="0"/>
                <a:cs typeface="Arial" pitchFamily="34" charset="0"/>
              </a:rPr>
              <a:t> Meldrum. </a:t>
            </a:r>
          </a:p>
          <a:p>
            <a:pPr>
              <a:spcBef>
                <a:spcPts val="0"/>
              </a:spcBef>
              <a:defRPr/>
            </a:pPr>
            <a:endParaRPr lang="en-US" dirty="0" smtClean="0">
              <a:latin typeface="Arial" pitchFamily="34" charset="0"/>
              <a:cs typeface="Arial" pitchFamily="34" charset="0"/>
            </a:endParaRPr>
          </a:p>
          <a:p>
            <a:pPr marL="0" lvl="1" defTabSz="930859">
              <a:spcBef>
                <a:spcPts val="0"/>
              </a:spcBef>
              <a:defRPr/>
            </a:pPr>
            <a:r>
              <a:rPr lang="en-US" dirty="0" smtClean="0">
                <a:latin typeface="Arial" pitchFamily="34" charset="0"/>
                <a:cs typeface="Arial" pitchFamily="34" charset="0"/>
              </a:rPr>
              <a:t>* The last topic in the Open Session is the Annual Review of the Statement of Understanding between the Council and NHGRI, which</a:t>
            </a:r>
            <a:r>
              <a:rPr lang="en-US" baseline="0" dirty="0" smtClean="0">
                <a:latin typeface="Arial" pitchFamily="34" charset="0"/>
                <a:cs typeface="Arial" pitchFamily="34" charset="0"/>
              </a:rPr>
              <a:t> will be </a:t>
            </a:r>
            <a:r>
              <a:rPr lang="en-US" dirty="0" smtClean="0">
                <a:latin typeface="Arial" pitchFamily="34" charset="0"/>
                <a:cs typeface="Arial" pitchFamily="34" charset="0"/>
              </a:rPr>
              <a:t>presented by Rudy Pozzatti.</a:t>
            </a:r>
          </a:p>
          <a:p>
            <a:pPr>
              <a:spcBef>
                <a:spcPts val="0"/>
              </a:spcBef>
              <a:defRPr/>
            </a:pPr>
            <a:endParaRPr lang="en-US" dirty="0" smtClean="0">
              <a:latin typeface="Arial" pitchFamily="34" charset="0"/>
              <a:cs typeface="Arial" pitchFamily="34" charset="0"/>
            </a:endParaRPr>
          </a:p>
          <a:p>
            <a:pPr defTabSz="930859">
              <a:spcBef>
                <a:spcPts val="0"/>
              </a:spcBef>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a:t>
            </a:fld>
            <a:endParaRPr lang="en-US" dirty="0" smtClean="0">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marL="0" lvl="1">
              <a:spcBef>
                <a:spcPts val="0"/>
              </a:spcBef>
              <a:defRPr/>
            </a:pPr>
            <a:r>
              <a:rPr lang="en-US" dirty="0" smtClean="0">
                <a:latin typeface="Arial" pitchFamily="34" charset="0"/>
                <a:cs typeface="Arial" pitchFamily="34" charset="0"/>
              </a:rPr>
              <a:t>A</a:t>
            </a:r>
            <a:r>
              <a:rPr lang="en-US" baseline="0" dirty="0" smtClean="0">
                <a:latin typeface="Arial" pitchFamily="34" charset="0"/>
                <a:cs typeface="Arial" pitchFamily="34" charset="0"/>
              </a:rPr>
              <a:t> good friend of NHGRI’s and former Chair of our Intramural Research Program’s Board of Scientific Counselors, Hal Dietz, was awarded the </a:t>
            </a:r>
            <a:r>
              <a:rPr lang="en-US" dirty="0" smtClean="0">
                <a:latin typeface="Arial" pitchFamily="34" charset="0"/>
                <a:cs typeface="Arial" pitchFamily="34" charset="0"/>
              </a:rPr>
              <a:t>2012 </a:t>
            </a:r>
            <a:r>
              <a:rPr lang="en-US" dirty="0" err="1" smtClean="0">
                <a:latin typeface="Arial" pitchFamily="34" charset="0"/>
                <a:cs typeface="Arial" pitchFamily="34" charset="0"/>
              </a:rPr>
              <a:t>Taubman</a:t>
            </a:r>
            <a:r>
              <a:rPr lang="en-US" dirty="0" smtClean="0">
                <a:latin typeface="Arial" pitchFamily="34" charset="0"/>
                <a:cs typeface="Arial" pitchFamily="34" charset="0"/>
              </a:rPr>
              <a:t> Prize for Excellence in Translational Medical Science.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Hal’s productive career</a:t>
            </a:r>
            <a:r>
              <a:rPr lang="en-US" baseline="0" dirty="0" smtClean="0">
                <a:latin typeface="Arial" pitchFamily="34" charset="0"/>
                <a:cs typeface="Arial" pitchFamily="34" charset="0"/>
              </a:rPr>
              <a:t> studying </a:t>
            </a:r>
            <a:r>
              <a:rPr lang="en-US" dirty="0" err="1" smtClean="0">
                <a:latin typeface="Arial" pitchFamily="34" charset="0"/>
                <a:cs typeface="Arial" pitchFamily="34" charset="0"/>
              </a:rPr>
              <a:t>Marfan</a:t>
            </a:r>
            <a:r>
              <a:rPr lang="en-US" dirty="0" smtClean="0">
                <a:latin typeface="Arial" pitchFamily="34" charset="0"/>
                <a:cs typeface="Arial" pitchFamily="34" charset="0"/>
              </a:rPr>
              <a:t>, </a:t>
            </a:r>
            <a:r>
              <a:rPr lang="en-US" dirty="0" err="1" smtClean="0">
                <a:latin typeface="Arial" pitchFamily="34" charset="0"/>
                <a:cs typeface="Arial" pitchFamily="34" charset="0"/>
              </a:rPr>
              <a:t>Loeys</a:t>
            </a:r>
            <a:r>
              <a:rPr lang="en-US" dirty="0" smtClean="0">
                <a:latin typeface="Arial" pitchFamily="34" charset="0"/>
                <a:cs typeface="Arial" pitchFamily="34" charset="0"/>
              </a:rPr>
              <a:t>-Dietz, and other connective tissue syndromes has led to a clinical trial using the blood pressure drug losartan for treating </a:t>
            </a:r>
            <a:r>
              <a:rPr lang="en-US" dirty="0" err="1" smtClean="0">
                <a:latin typeface="Arial" pitchFamily="34" charset="0"/>
                <a:cs typeface="Arial" pitchFamily="34" charset="0"/>
              </a:rPr>
              <a:t>Marfan</a:t>
            </a:r>
            <a:r>
              <a:rPr lang="en-US" dirty="0" smtClean="0">
                <a:latin typeface="Arial" pitchFamily="34" charset="0"/>
                <a:cs typeface="Arial" pitchFamily="34" charset="0"/>
              </a:rPr>
              <a:t> syndrome patients at risk for aortic aneurysm.</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40</a:t>
            </a:fld>
            <a:endParaRPr lang="en-US" dirty="0" smtClean="0">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marL="0" lvl="1">
              <a:spcBef>
                <a:spcPts val="0"/>
              </a:spcBef>
              <a:defRPr/>
            </a:pPr>
            <a:r>
              <a:rPr lang="en-US" dirty="0" smtClean="0">
                <a:latin typeface="Arial" pitchFamily="34" charset="0"/>
                <a:cs typeface="Arial" pitchFamily="34" charset="0"/>
              </a:rPr>
              <a:t>Speaking of our Intramural Research</a:t>
            </a:r>
            <a:r>
              <a:rPr lang="en-US" baseline="0" dirty="0" smtClean="0">
                <a:latin typeface="Arial" pitchFamily="34" charset="0"/>
                <a:cs typeface="Arial" pitchFamily="34" charset="0"/>
              </a:rPr>
              <a:t> Program, one of our Intramural Branch Chiefs, Elaine Ostrander, recently </a:t>
            </a:r>
            <a:r>
              <a:rPr lang="en-US" dirty="0" smtClean="0">
                <a:latin typeface="Arial" pitchFamily="34" charset="0"/>
                <a:cs typeface="Arial" pitchFamily="34" charset="0"/>
              </a:rPr>
              <a:t>received a 2013 Genetics Society of America Medal. This award recognizes elegant and highly meaningful contributions to genetics within the previous 15 years of their career.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In addition to her work on human prostate and breast cancers, Elaine is known throughout the scientific community as one of the world's foremost authority on canine genomics. </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41</a:t>
            </a:fld>
            <a:endParaRPr lang="en-US" dirty="0" smtClean="0">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marL="0" lvl="1">
              <a:defRPr/>
            </a:pPr>
            <a:r>
              <a:rPr lang="en-US" dirty="0" smtClean="0">
                <a:latin typeface="Arial" pitchFamily="34" charset="0"/>
                <a:cs typeface="Arial" pitchFamily="34" charset="0"/>
              </a:rPr>
              <a:t>Another Genetics Society of America award, the 2013 Edward </a:t>
            </a:r>
            <a:r>
              <a:rPr lang="en-US" dirty="0" err="1" smtClean="0">
                <a:latin typeface="Arial" pitchFamily="34" charset="0"/>
                <a:cs typeface="Arial" pitchFamily="34" charset="0"/>
              </a:rPr>
              <a:t>Novitski</a:t>
            </a:r>
            <a:r>
              <a:rPr lang="en-US" dirty="0" smtClean="0">
                <a:latin typeface="Arial" pitchFamily="34" charset="0"/>
                <a:cs typeface="Arial" pitchFamily="34" charset="0"/>
              </a:rPr>
              <a:t> Prize, was recently given to Jonathan Pritchard, an NHGRI grantee. This award recognizes an extraordinary level of creativity and intellectual ingenuity in solving a significant problem in genetics research. </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42</a:t>
            </a:fld>
            <a:endParaRPr lang="en-US" dirty="0" smtClean="0">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pPr marL="0" lvl="1">
              <a:defRPr/>
            </a:pPr>
            <a:r>
              <a:rPr lang="en-US" dirty="0" smtClean="0">
                <a:latin typeface="Arial" pitchFamily="34" charset="0"/>
                <a:cs typeface="Arial" pitchFamily="34" charset="0"/>
              </a:rPr>
              <a:t>The Institute</a:t>
            </a:r>
            <a:r>
              <a:rPr lang="en-US" baseline="0" dirty="0" smtClean="0">
                <a:latin typeface="Arial" pitchFamily="34" charset="0"/>
                <a:cs typeface="Arial" pitchFamily="34" charset="0"/>
              </a:rPr>
              <a:t> of Medicine recently announced their newly elected members. New members of particular significance for NHGRI include Lynda Chin (a major participant of TCGA), Dan </a:t>
            </a:r>
            <a:r>
              <a:rPr lang="en-US" baseline="0" dirty="0" err="1" smtClean="0">
                <a:latin typeface="Arial" pitchFamily="34" charset="0"/>
                <a:cs typeface="Arial" pitchFamily="34" charset="0"/>
              </a:rPr>
              <a:t>Kastner</a:t>
            </a:r>
            <a:r>
              <a:rPr lang="en-US" baseline="0" dirty="0" smtClean="0">
                <a:latin typeface="Arial" pitchFamily="34" charset="0"/>
                <a:cs typeface="Arial" pitchFamily="34" charset="0"/>
              </a:rPr>
              <a:t> (NHGRI’s Scientific Director), and Stephen Quake (who I mentioned a few slides ago). </a:t>
            </a:r>
            <a:endParaRPr lang="en-US" dirty="0" smtClean="0">
              <a:latin typeface="Arial" pitchFamily="34" charset="0"/>
              <a:cs typeface="Arial" pitchFamily="34" charset="0"/>
            </a:endParaRPr>
          </a:p>
          <a:p>
            <a:pPr marL="0" lvl="1">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43</a:t>
            </a:fld>
            <a:endParaRPr lang="en-US" dirty="0" smtClean="0">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pPr marL="0" lvl="1">
              <a:defRPr/>
            </a:pPr>
            <a:r>
              <a:rPr lang="en-US" dirty="0" smtClean="0">
                <a:latin typeface="Arial" pitchFamily="34" charset="0"/>
                <a:cs typeface="Arial" pitchFamily="34" charset="0"/>
              </a:rPr>
              <a:t>And the same holds true for recently elected Fellows of AAAS,</a:t>
            </a:r>
            <a:r>
              <a:rPr lang="en-US" baseline="0" dirty="0" smtClean="0">
                <a:latin typeface="Arial" pitchFamily="34" charset="0"/>
                <a:cs typeface="Arial" pitchFamily="34" charset="0"/>
              </a:rPr>
              <a:t> with the individuals listed here having notable ties to NHGRI.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44</a:t>
            </a:fld>
            <a:endParaRPr lang="en-US" dirty="0" smtClean="0">
              <a:cs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marL="0" lvl="1">
              <a:spcBef>
                <a:spcPts val="0"/>
              </a:spcBef>
              <a:defRPr/>
            </a:pPr>
            <a:r>
              <a:rPr lang="en-US" dirty="0" smtClean="0">
                <a:latin typeface="Arial" pitchFamily="34" charset="0"/>
                <a:cs typeface="Arial" pitchFamily="34" charset="0"/>
              </a:rPr>
              <a:t>After</a:t>
            </a:r>
            <a:r>
              <a:rPr lang="en-US" baseline="0" dirty="0" smtClean="0">
                <a:latin typeface="Arial" pitchFamily="34" charset="0"/>
                <a:cs typeface="Arial" pitchFamily="34" charset="0"/>
              </a:rPr>
              <a:t> a lengthy search, the </a:t>
            </a:r>
            <a:r>
              <a:rPr lang="en-US" dirty="0" smtClean="0">
                <a:latin typeface="Arial" pitchFamily="34" charset="0"/>
                <a:cs typeface="Arial" pitchFamily="34" charset="0"/>
              </a:rPr>
              <a:t>New York Genome Center has appointed physician-scientific Bob Darnell as its first President and Scientific Director.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Bob is an outstanding researcher</a:t>
            </a:r>
            <a:r>
              <a:rPr lang="en-US" baseline="0" dirty="0" smtClean="0">
                <a:latin typeface="Arial" pitchFamily="34" charset="0"/>
                <a:cs typeface="Arial" pitchFamily="34" charset="0"/>
              </a:rPr>
              <a:t> and member of the Howards Hughes Medical Institute. His expertise is in </a:t>
            </a:r>
            <a:r>
              <a:rPr lang="en-US" dirty="0" smtClean="0">
                <a:latin typeface="Arial" pitchFamily="34" charset="0"/>
                <a:cs typeface="Arial" pitchFamily="34" charset="0"/>
              </a:rPr>
              <a:t>molecular biology, internal medicine, and neurology.</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45</a:t>
            </a:fld>
            <a:endParaRPr lang="en-US" dirty="0" smtClean="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marL="0" lvl="1">
              <a:spcBef>
                <a:spcPts val="0"/>
              </a:spcBef>
              <a:defRPr/>
            </a:pPr>
            <a:r>
              <a:rPr lang="en-US" dirty="0" smtClean="0">
                <a:latin typeface="Arial" pitchFamily="34" charset="0"/>
                <a:cs typeface="Arial" pitchFamily="34" charset="0"/>
              </a:rPr>
              <a:t>Stanford University recently announced the launching of a new genomics research center—</a:t>
            </a:r>
            <a:r>
              <a:rPr lang="en-US" baseline="0" dirty="0" smtClean="0">
                <a:latin typeface="Arial" pitchFamily="34" charset="0"/>
                <a:cs typeface="Arial" pitchFamily="34" charset="0"/>
              </a:rPr>
              <a:t> </a:t>
            </a:r>
            <a:r>
              <a:rPr lang="en-US" dirty="0" smtClean="0">
                <a:latin typeface="Arial" pitchFamily="34" charset="0"/>
                <a:cs typeface="Arial" pitchFamily="34" charset="0"/>
              </a:rPr>
              <a:t> the Stanford Center for Computational, Evolutionary, and Human Genomics. Council member</a:t>
            </a:r>
            <a:r>
              <a:rPr lang="en-US" baseline="0" dirty="0" smtClean="0">
                <a:latin typeface="Arial" pitchFamily="34" charset="0"/>
                <a:cs typeface="Arial" pitchFamily="34" charset="0"/>
              </a:rPr>
              <a:t> </a:t>
            </a:r>
            <a:r>
              <a:rPr lang="en-US" dirty="0" smtClean="0">
                <a:latin typeface="Arial" pitchFamily="34" charset="0"/>
                <a:cs typeface="Arial" pitchFamily="34" charset="0"/>
              </a:rPr>
              <a:t>Carlos Bustamante is Co-Director, along with Mark Feldman.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The Center's focus will be on using expertise and methods for sorting through, integrating, and analyzing large-scale datasets.</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46</a:t>
            </a:fld>
            <a:endParaRPr lang="en-US" dirty="0" smtClean="0">
              <a:cs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marL="0" lvl="1">
              <a:spcBef>
                <a:spcPts val="0"/>
              </a:spcBef>
              <a:defRPr/>
            </a:pPr>
            <a:r>
              <a:rPr lang="en-US" dirty="0" smtClean="0">
                <a:latin typeface="Arial" pitchFamily="34" charset="0"/>
                <a:cs typeface="Arial" pitchFamily="34" charset="0"/>
              </a:rPr>
              <a:t>The Office for Human Research Protections (OHRP) recently appointed four new members to the Secretary's Advisory Committee on Human Research Protections.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Two of those individuals are well-known to NHGRI, Jeffrey </a:t>
            </a:r>
            <a:r>
              <a:rPr lang="en-US" dirty="0" err="1" smtClean="0">
                <a:latin typeface="Arial" pitchFamily="34" charset="0"/>
                <a:cs typeface="Arial" pitchFamily="34" charset="0"/>
              </a:rPr>
              <a:t>Botkin</a:t>
            </a:r>
            <a:r>
              <a:rPr lang="en-US" dirty="0" smtClean="0">
                <a:latin typeface="Arial" pitchFamily="34" charset="0"/>
                <a:cs typeface="Arial" pitchFamily="34" charset="0"/>
              </a:rPr>
              <a:t> (the Chair Designate) and former Council member</a:t>
            </a:r>
            <a:r>
              <a:rPr lang="en-US" baseline="0" dirty="0" smtClean="0">
                <a:latin typeface="Arial" pitchFamily="34" charset="0"/>
                <a:cs typeface="Arial" pitchFamily="34" charset="0"/>
              </a:rPr>
              <a:t> </a:t>
            </a:r>
            <a:r>
              <a:rPr lang="en-US" dirty="0" err="1" smtClean="0">
                <a:latin typeface="Arial" pitchFamily="34" charset="0"/>
                <a:cs typeface="Arial" pitchFamily="34" charset="0"/>
              </a:rPr>
              <a:t>Pilar</a:t>
            </a:r>
            <a:r>
              <a:rPr lang="en-US" dirty="0" smtClean="0">
                <a:latin typeface="Arial" pitchFamily="34" charset="0"/>
                <a:cs typeface="Arial" pitchFamily="34" charset="0"/>
              </a:rPr>
              <a:t> </a:t>
            </a:r>
            <a:r>
              <a:rPr lang="en-US" dirty="0" err="1" smtClean="0">
                <a:latin typeface="Arial" pitchFamily="34" charset="0"/>
                <a:cs typeface="Arial" pitchFamily="34" charset="0"/>
              </a:rPr>
              <a:t>Ossorio</a:t>
            </a:r>
            <a:r>
              <a:rPr lang="en-US" dirty="0" smtClean="0">
                <a:latin typeface="Arial" pitchFamily="34" charset="0"/>
                <a:cs typeface="Arial" pitchFamily="34" charset="0"/>
              </a:rPr>
              <a:t>. The other two new members are Thomas </a:t>
            </a:r>
            <a:r>
              <a:rPr lang="en-US" dirty="0" err="1" smtClean="0">
                <a:latin typeface="Arial" pitchFamily="34" charset="0"/>
                <a:cs typeface="Arial" pitchFamily="34" charset="0"/>
              </a:rPr>
              <a:t>Eissenberg</a:t>
            </a:r>
            <a:r>
              <a:rPr lang="en-US" baseline="0" dirty="0" smtClean="0">
                <a:latin typeface="Arial" pitchFamily="34" charset="0"/>
                <a:cs typeface="Arial" pitchFamily="34" charset="0"/>
              </a:rPr>
              <a:t> and </a:t>
            </a:r>
            <a:r>
              <a:rPr lang="en-US" dirty="0" smtClean="0">
                <a:latin typeface="Arial" pitchFamily="34" charset="0"/>
                <a:cs typeface="Arial" pitchFamily="34" charset="0"/>
              </a:rPr>
              <a:t>Owen Garrick.</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47</a:t>
            </a:fld>
            <a:endParaRPr lang="en-US" dirty="0" smtClean="0">
              <a:cs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a:spcBef>
                <a:spcPts val="0"/>
              </a:spcBef>
            </a:pPr>
            <a:r>
              <a:rPr lang="en-US" dirty="0">
                <a:latin typeface="Arial" pitchFamily="34" charset="0"/>
                <a:cs typeface="Arial" pitchFamily="34" charset="0"/>
              </a:rPr>
              <a:t>In some breaking news announced late last week, </a:t>
            </a:r>
            <a:r>
              <a:rPr lang="en-US" dirty="0" smtClean="0">
                <a:latin typeface="Arial" pitchFamily="34" charset="0"/>
                <a:cs typeface="Arial" pitchFamily="34" charset="0"/>
              </a:rPr>
              <a:t>Joe </a:t>
            </a:r>
            <a:r>
              <a:rPr lang="en-US" dirty="0" err="1">
                <a:latin typeface="Arial" pitchFamily="34" charset="0"/>
                <a:cs typeface="Arial" pitchFamily="34" charset="0"/>
              </a:rPr>
              <a:t>McInerney</a:t>
            </a:r>
            <a:r>
              <a:rPr lang="en-US" dirty="0">
                <a:latin typeface="Arial" pitchFamily="34" charset="0"/>
                <a:cs typeface="Arial" pitchFamily="34" charset="0"/>
              </a:rPr>
              <a:t> will soon become the new Executive Vice President of the American Society of Human Genetics. </a:t>
            </a:r>
          </a:p>
          <a:p>
            <a:pPr>
              <a:spcBef>
                <a:spcPts val="0"/>
              </a:spcBef>
            </a:pPr>
            <a:endParaRPr lang="en-US" dirty="0">
              <a:latin typeface="Arial" pitchFamily="34" charset="0"/>
              <a:cs typeface="Arial" pitchFamily="34" charset="0"/>
            </a:endParaRPr>
          </a:p>
          <a:p>
            <a:pPr>
              <a:spcBef>
                <a:spcPts val="0"/>
              </a:spcBef>
            </a:pPr>
            <a:r>
              <a:rPr lang="en-US" dirty="0">
                <a:latin typeface="Arial" pitchFamily="34" charset="0"/>
                <a:cs typeface="Arial" pitchFamily="34" charset="0"/>
              </a:rPr>
              <a:t>Joe was the director of the National Coalition for Health Professional Education in Genetics (NCHPEG) for ten years until 2010. He has also been active in </a:t>
            </a:r>
            <a:r>
              <a:rPr lang="en-US" dirty="0" smtClean="0">
                <a:latin typeface="Arial" pitchFamily="34" charset="0"/>
                <a:cs typeface="Arial" pitchFamily="34" charset="0"/>
              </a:rPr>
              <a:t>NHGRI’s </a:t>
            </a:r>
            <a:r>
              <a:rPr lang="en-US" dirty="0">
                <a:latin typeface="Arial" pitchFamily="34" charset="0"/>
                <a:cs typeface="Arial" pitchFamily="34" charset="0"/>
              </a:rPr>
              <a:t>ELSI program over the years. </a:t>
            </a:r>
          </a:p>
          <a:p>
            <a:pPr>
              <a:spcBef>
                <a:spcPts val="0"/>
              </a:spcBef>
            </a:pPr>
            <a:endParaRPr lang="en-US" dirty="0">
              <a:latin typeface="Arial" pitchFamily="34" charset="0"/>
              <a:cs typeface="Arial" pitchFamily="34" charset="0"/>
            </a:endParaRPr>
          </a:p>
          <a:p>
            <a:pPr>
              <a:spcBef>
                <a:spcPts val="0"/>
              </a:spcBef>
            </a:pPr>
            <a:r>
              <a:rPr lang="en-US" dirty="0">
                <a:latin typeface="Arial" pitchFamily="34" charset="0"/>
                <a:cs typeface="Arial" pitchFamily="34" charset="0"/>
              </a:rPr>
              <a:t>Joe has a master’s degree in genetic counseling, and has been a public proponent for the teaching of genetics and evolution for many years. We look forward to working with Joe when he </a:t>
            </a:r>
            <a:r>
              <a:rPr lang="en-US" dirty="0" smtClean="0">
                <a:latin typeface="Arial" pitchFamily="34" charset="0"/>
                <a:cs typeface="Arial" pitchFamily="34" charset="0"/>
              </a:rPr>
              <a:t>assumes </a:t>
            </a:r>
            <a:r>
              <a:rPr lang="en-US" dirty="0">
                <a:latin typeface="Arial" pitchFamily="34" charset="0"/>
                <a:cs typeface="Arial" pitchFamily="34" charset="0"/>
              </a:rPr>
              <a:t>his new leadership position with ASHG.</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48</a:t>
            </a:fld>
            <a:endParaRPr lang="en-US" dirty="0" smtClean="0">
              <a:cs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xfrm>
            <a:off x="341207" y="4446591"/>
            <a:ext cx="6640407" cy="4211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marL="0" lvl="1">
              <a:spcBef>
                <a:spcPts val="0"/>
              </a:spcBef>
              <a:defRPr/>
            </a:pPr>
            <a:r>
              <a:rPr lang="en-US" dirty="0" smtClean="0">
                <a:latin typeface="Arial" pitchFamily="34" charset="0"/>
                <a:cs typeface="Arial" pitchFamily="34" charset="0"/>
              </a:rPr>
              <a:t>Last month, </a:t>
            </a:r>
            <a:r>
              <a:rPr lang="en-US" dirty="0" err="1" smtClean="0">
                <a:latin typeface="Arial" pitchFamily="34" charset="0"/>
                <a:cs typeface="Arial" pitchFamily="34" charset="0"/>
              </a:rPr>
              <a:t>Gymrek</a:t>
            </a:r>
            <a:r>
              <a:rPr lang="en-US" dirty="0" smtClean="0">
                <a:latin typeface="Arial" pitchFamily="34" charset="0"/>
                <a:cs typeface="Arial" pitchFamily="34" charset="0"/>
              </a:rPr>
              <a:t> et al. published a paper in </a:t>
            </a:r>
            <a:r>
              <a:rPr lang="en-US" i="1" dirty="0" smtClean="0">
                <a:latin typeface="Arial" pitchFamily="34" charset="0"/>
                <a:cs typeface="Arial" pitchFamily="34" charset="0"/>
              </a:rPr>
              <a:t>Science</a:t>
            </a:r>
            <a:r>
              <a:rPr lang="en-US" dirty="0" smtClean="0">
                <a:latin typeface="Arial" pitchFamily="34" charset="0"/>
                <a:cs typeface="Arial" pitchFamily="34" charset="0"/>
              </a:rPr>
              <a:t> describing a method to deduce the surnames and then to identify individuals in the well-studied CEPH population using data about short tandem repeats on the Y-chromosome and various publicly accessible Internet resources. Note that the identification of study subjects was possible without a matching DNA sample and with access only to publicly available datasets.</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The authors contacted NHGRI and NIGMS about their findings prior to publication, so that we could explore possible options to mitigate the privacy vulnerabilities in the research data. As a precaution, age information for the CEPH participants, which previously was available through public pages within the NIGMS cell-line repository at the </a:t>
            </a:r>
            <a:r>
              <a:rPr lang="en-US" dirty="0" err="1" smtClean="0">
                <a:latin typeface="Arial" pitchFamily="34" charset="0"/>
                <a:cs typeface="Arial" pitchFamily="34" charset="0"/>
              </a:rPr>
              <a:t>Coriell</a:t>
            </a:r>
            <a:r>
              <a:rPr lang="en-US" dirty="0" smtClean="0">
                <a:latin typeface="Arial" pitchFamily="34" charset="0"/>
                <a:cs typeface="Arial" pitchFamily="34" charset="0"/>
              </a:rPr>
              <a:t> Institute and played a role in the participant identification, was moved out of open access. The PI for the CEPH study and IRB officials at the University of Utah were also contacted to alert them to the new findings in </a:t>
            </a:r>
            <a:r>
              <a:rPr lang="en-US" dirty="0">
                <a:latin typeface="Arial" pitchFamily="34" charset="0"/>
                <a:cs typeface="Arial" pitchFamily="34" charset="0"/>
              </a:rPr>
              <a:t>advance of </a:t>
            </a:r>
            <a:r>
              <a:rPr lang="en-US" dirty="0" smtClean="0">
                <a:latin typeface="Arial" pitchFamily="34" charset="0"/>
                <a:cs typeface="Arial" pitchFamily="34" charset="0"/>
              </a:rPr>
              <a:t>publication.</a:t>
            </a:r>
            <a:r>
              <a:rPr lang="en-US" baseline="0" dirty="0" smtClean="0">
                <a:latin typeface="Arial" pitchFamily="34" charset="0"/>
                <a:cs typeface="Arial" pitchFamily="34" charset="0"/>
              </a:rPr>
              <a:t> </a:t>
            </a:r>
            <a:r>
              <a:rPr lang="en-US" dirty="0" smtClean="0">
                <a:latin typeface="Arial" pitchFamily="34" charset="0"/>
                <a:cs typeface="Arial" pitchFamily="34" charset="0"/>
              </a:rPr>
              <a:t>NHGRI also discussed the matter with one of the genealogy resources used in the work to identify the surnames.</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To highlight the broader policy context of the reported work, NHGRI staff and Judith Greenberg</a:t>
            </a:r>
            <a:r>
              <a:rPr lang="en-US" baseline="0" dirty="0" smtClean="0">
                <a:latin typeface="Arial" pitchFamily="34" charset="0"/>
                <a:cs typeface="Arial" pitchFamily="34" charset="0"/>
              </a:rPr>
              <a:t> (NIGMS Acting </a:t>
            </a:r>
            <a:r>
              <a:rPr lang="en-US" dirty="0" smtClean="0">
                <a:latin typeface="Arial" pitchFamily="34" charset="0"/>
                <a:cs typeface="Arial" pitchFamily="34" charset="0"/>
              </a:rPr>
              <a:t>Director) co-authored an accompanying Policy Forum in the same issue of </a:t>
            </a:r>
            <a:r>
              <a:rPr lang="en-US" i="1" dirty="0" smtClean="0">
                <a:latin typeface="Arial" pitchFamily="34" charset="0"/>
                <a:cs typeface="Arial" pitchFamily="34" charset="0"/>
              </a:rPr>
              <a:t>Science</a:t>
            </a:r>
            <a:r>
              <a:rPr lang="en-US" dirty="0" smtClean="0">
                <a:latin typeface="Arial" pitchFamily="34" charset="0"/>
                <a:cs typeface="Arial" pitchFamily="34" charset="0"/>
              </a:rPr>
              <a:t>. That paper calls on the research community to engage in a renewed and open discussion about how to balance protection of research participants with the societal benefits of broad data sharing,</a:t>
            </a:r>
            <a:r>
              <a:rPr lang="en-US" baseline="0" dirty="0" smtClean="0">
                <a:latin typeface="Arial" pitchFamily="34" charset="0"/>
                <a:cs typeface="Arial" pitchFamily="34" charset="0"/>
              </a:rPr>
              <a:t> especially in the context of the </a:t>
            </a:r>
            <a:r>
              <a:rPr lang="en-US" dirty="0" smtClean="0">
                <a:latin typeface="Arial" pitchFamily="34" charset="0"/>
                <a:cs typeface="Arial" pitchFamily="34" charset="0"/>
              </a:rPr>
              <a:t>increasing opportunities to connect research and non-research information in the public domain.</a:t>
            </a:r>
          </a:p>
        </p:txBody>
      </p:sp>
      <p:sp>
        <p:nvSpPr>
          <p:cNvPr id="5" name="Slide Number Placeholder 3"/>
          <p:cNvSpPr>
            <a:spLocks noGrp="1"/>
          </p:cNvSpPr>
          <p:nvPr>
            <p:ph type="sldNum" sz="quarter" idx="5"/>
          </p:nvPr>
        </p:nvSpPr>
        <p:spPr>
          <a:xfrm>
            <a:off x="4014798" y="8891593"/>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7056" eaLnBrk="0" hangingPunct="0">
              <a:defRPr b="1">
                <a:solidFill>
                  <a:schemeClr val="tx1"/>
                </a:solidFill>
                <a:latin typeface="Arial" pitchFamily="34" charset="0"/>
              </a:defRPr>
            </a:lvl1pPr>
            <a:lvl2pPr marL="727427" indent="-279778" defTabSz="917056" eaLnBrk="0" hangingPunct="0">
              <a:defRPr b="1">
                <a:solidFill>
                  <a:schemeClr val="tx1"/>
                </a:solidFill>
                <a:latin typeface="Arial" pitchFamily="34" charset="0"/>
              </a:defRPr>
            </a:lvl2pPr>
            <a:lvl3pPr marL="1119121" indent="-223825" defTabSz="917056" eaLnBrk="0" hangingPunct="0">
              <a:defRPr b="1">
                <a:solidFill>
                  <a:schemeClr val="tx1"/>
                </a:solidFill>
                <a:latin typeface="Arial" pitchFamily="34" charset="0"/>
              </a:defRPr>
            </a:lvl3pPr>
            <a:lvl4pPr marL="1566767" indent="-223825" defTabSz="917056" eaLnBrk="0" hangingPunct="0">
              <a:defRPr b="1">
                <a:solidFill>
                  <a:schemeClr val="tx1"/>
                </a:solidFill>
                <a:latin typeface="Arial" pitchFamily="34" charset="0"/>
              </a:defRPr>
            </a:lvl4pPr>
            <a:lvl5pPr marL="2014416" indent="-223825" defTabSz="917056" eaLnBrk="0" hangingPunct="0">
              <a:defRPr b="1">
                <a:solidFill>
                  <a:schemeClr val="tx1"/>
                </a:solidFill>
                <a:latin typeface="Arial" pitchFamily="34" charset="0"/>
              </a:defRPr>
            </a:lvl5pPr>
            <a:lvl6pPr marL="2462063" indent="-223825" defTabSz="917056" eaLnBrk="0" fontAlgn="base" hangingPunct="0">
              <a:spcBef>
                <a:spcPct val="0"/>
              </a:spcBef>
              <a:spcAft>
                <a:spcPct val="0"/>
              </a:spcAft>
              <a:defRPr b="1">
                <a:solidFill>
                  <a:schemeClr val="tx1"/>
                </a:solidFill>
                <a:latin typeface="Arial" pitchFamily="34" charset="0"/>
              </a:defRPr>
            </a:lvl6pPr>
            <a:lvl7pPr marL="2909711" indent="-223825" defTabSz="917056" eaLnBrk="0" fontAlgn="base" hangingPunct="0">
              <a:spcBef>
                <a:spcPct val="0"/>
              </a:spcBef>
              <a:spcAft>
                <a:spcPct val="0"/>
              </a:spcAft>
              <a:defRPr b="1">
                <a:solidFill>
                  <a:schemeClr val="tx1"/>
                </a:solidFill>
                <a:latin typeface="Arial" pitchFamily="34" charset="0"/>
              </a:defRPr>
            </a:lvl7pPr>
            <a:lvl8pPr marL="3357359" indent="-223825" defTabSz="917056" eaLnBrk="0" fontAlgn="base" hangingPunct="0">
              <a:spcBef>
                <a:spcPct val="0"/>
              </a:spcBef>
              <a:spcAft>
                <a:spcPct val="0"/>
              </a:spcAft>
              <a:defRPr b="1">
                <a:solidFill>
                  <a:schemeClr val="tx1"/>
                </a:solidFill>
                <a:latin typeface="Arial" pitchFamily="34" charset="0"/>
              </a:defRPr>
            </a:lvl8pPr>
            <a:lvl9pPr marL="3805006" indent="-223825" defTabSz="91705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49</a:t>
            </a:fld>
            <a:endParaRPr lang="en-US" dirty="0" smtClean="0">
              <a:solidFill>
                <a:prstClr val="black"/>
              </a:solidFill>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dirty="0" smtClean="0">
                <a:latin typeface="Arial" pitchFamily="34" charset="0"/>
                <a:cs typeface="Arial" pitchFamily="34" charset="0"/>
              </a:rPr>
              <a:t>For the rest of my Director’s Report, I will cover the 7 areas listed here.</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Together, these areas provide a good framework for reviewing the relevant topics.</a:t>
            </a:r>
          </a:p>
          <a:p>
            <a:pPr>
              <a:spcBef>
                <a:spcPts val="0"/>
              </a:spcBef>
            </a:pPr>
            <a:endParaRPr lang="en-US" dirty="0" smtClean="0"/>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a:t>
            </a:fld>
            <a:endParaRPr lang="en-US" dirty="0" smtClean="0">
              <a:cs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pPr marL="0" lvl="1">
              <a:spcBef>
                <a:spcPts val="0"/>
              </a:spcBef>
              <a:defRPr/>
            </a:pPr>
            <a:r>
              <a:rPr lang="en-US" dirty="0" smtClean="0">
                <a:latin typeface="Arial" pitchFamily="34" charset="0"/>
                <a:cs typeface="Arial" pitchFamily="34" charset="0"/>
              </a:rPr>
              <a:t>The American College of Medical Genetics and Genomics released a position statement last November calling for the public disclosure of clinical variant data that laboratories collate from genetic testing. The statement describes the College’s concern about how gene patent monopolies are allowing some laboratories to develop proprietary databases that facilitate the interpretation of individual variants.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In the statement, they explain that ACMG believes that “Monopolistic practices that limit a given genetic test to a single laboratory are inconsistent with [their] policy goals of broadly accessible and affordable genetic tests.”</a:t>
            </a:r>
          </a:p>
        </p:txBody>
      </p:sp>
      <p:sp>
        <p:nvSpPr>
          <p:cNvPr id="119812" name="Slide Number Placeholder 3"/>
          <p:cNvSpPr>
            <a:spLocks noGrp="1"/>
          </p:cNvSpPr>
          <p:nvPr>
            <p:ph type="sldNum" sz="quarter" idx="5"/>
          </p:nvPr>
        </p:nvSpPr>
        <p:spPr>
          <a:noFill/>
        </p:spPr>
        <p:txBody>
          <a:bodyPr/>
          <a:lstStyle/>
          <a:p>
            <a:pPr defTabSz="934925"/>
            <a:fld id="{3F3096A7-7907-4AE4-8BBC-4643BE8BB0EA}" type="slidenum">
              <a:rPr lang="en-US" smtClean="0">
                <a:solidFill>
                  <a:srgbClr val="000000"/>
                </a:solidFill>
              </a:rPr>
              <a:pPr defTabSz="934925"/>
              <a:t>50</a:t>
            </a:fld>
            <a:endParaRPr lang="en-US" dirty="0" smtClean="0">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2" name="Slide Number Placeholder 3"/>
          <p:cNvSpPr>
            <a:spLocks noGrp="1"/>
          </p:cNvSpPr>
          <p:nvPr>
            <p:ph type="sldNum" sz="quarter" idx="5"/>
          </p:nvPr>
        </p:nvSpPr>
        <p:spPr>
          <a:noFill/>
        </p:spPr>
        <p:txBody>
          <a:bodyPr/>
          <a:lstStyle/>
          <a:p>
            <a:pPr defTabSz="934925"/>
            <a:fld id="{3F3096A7-7907-4AE4-8BBC-4643BE8BB0EA}" type="slidenum">
              <a:rPr lang="en-US" smtClean="0">
                <a:solidFill>
                  <a:srgbClr val="000000"/>
                </a:solidFill>
              </a:rPr>
              <a:pPr defTabSz="934925"/>
              <a:t>51</a:t>
            </a:fld>
            <a:endParaRPr lang="en-US" dirty="0" smtClean="0">
              <a:solidFill>
                <a:srgbClr val="000000"/>
              </a:solidFill>
            </a:endParaRPr>
          </a:p>
        </p:txBody>
      </p:sp>
      <p:sp>
        <p:nvSpPr>
          <p:cNvPr id="6" name="Notes Placeholder 2"/>
          <p:cNvSpPr>
            <a:spLocks noGrp="1"/>
          </p:cNvSpPr>
          <p:nvPr>
            <p:ph type="body" idx="3"/>
          </p:nvPr>
        </p:nvSpPr>
        <p:spPr>
          <a:xfrm>
            <a:off x="944563" y="4446590"/>
            <a:ext cx="5656474" cy="42116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lvl="1" defTabSz="930859">
              <a:spcBef>
                <a:spcPts val="0"/>
              </a:spcBef>
              <a:defRPr/>
            </a:pPr>
            <a:r>
              <a:rPr lang="en-US" dirty="0" smtClean="0">
                <a:latin typeface="Arial" pitchFamily="34" charset="0"/>
                <a:cs typeface="Arial" pitchFamily="34" charset="0"/>
              </a:rPr>
              <a:t>The lawsuit over Myriad’s </a:t>
            </a:r>
            <a:r>
              <a:rPr lang="en-US" i="1" dirty="0" smtClean="0">
                <a:latin typeface="Arial" pitchFamily="34" charset="0"/>
                <a:cs typeface="Arial" pitchFamily="34" charset="0"/>
              </a:rPr>
              <a:t>BRCA</a:t>
            </a:r>
            <a:r>
              <a:rPr lang="en-US" dirty="0" smtClean="0">
                <a:latin typeface="Arial" pitchFamily="34" charset="0"/>
                <a:cs typeface="Arial" pitchFamily="34" charset="0"/>
              </a:rPr>
              <a:t> patents, and possibly gene patents altogether, may be heading towards a final resolution in 2013, with the recent announcement by the Supreme Court that they will hear the case</a:t>
            </a:r>
            <a:r>
              <a:rPr lang="en-US" baseline="0" dirty="0" smtClean="0">
                <a:latin typeface="Arial" pitchFamily="34" charset="0"/>
                <a:cs typeface="Arial" pitchFamily="34" charset="0"/>
              </a:rPr>
              <a:t> later this year.</a:t>
            </a:r>
            <a:endParaRPr lang="en-US" dirty="0" smtClean="0">
              <a:latin typeface="Arial" pitchFamily="34" charset="0"/>
              <a:cs typeface="Arial" pitchFamily="34" charset="0"/>
            </a:endParaRPr>
          </a:p>
          <a:p>
            <a:pPr marL="0" lvl="1" defTabSz="930859">
              <a:spcBef>
                <a:spcPts val="0"/>
              </a:spcBef>
              <a:defRPr/>
            </a:pPr>
            <a:endParaRPr lang="en-US" dirty="0" smtClean="0">
              <a:latin typeface="Arial" pitchFamily="34" charset="0"/>
              <a:cs typeface="Arial" pitchFamily="34" charset="0"/>
            </a:endParaRPr>
          </a:p>
          <a:p>
            <a:pPr marL="0" lvl="1" defTabSz="930859">
              <a:spcBef>
                <a:spcPts val="0"/>
              </a:spcBef>
              <a:defRPr/>
            </a:pPr>
            <a:r>
              <a:rPr lang="en-US" dirty="0" smtClean="0">
                <a:latin typeface="Arial" pitchFamily="34" charset="0"/>
                <a:cs typeface="Arial" pitchFamily="34" charset="0"/>
              </a:rPr>
              <a:t>As you may recall, the case began in 2009, when several pathology societies, as well as several clinical pathologists and breast cancer patients, challenged the U.S. Patent and Trademark Office, Myriad Genetics, and the directors of the University of Utah Research Foundation over the patentability of Myriad's </a:t>
            </a:r>
            <a:r>
              <a:rPr lang="en-US" i="1" dirty="0" smtClean="0">
                <a:latin typeface="Arial" pitchFamily="34" charset="0"/>
                <a:cs typeface="Arial" pitchFamily="34" charset="0"/>
              </a:rPr>
              <a:t>BRCA1-</a:t>
            </a:r>
            <a:r>
              <a:rPr lang="en-US" dirty="0" smtClean="0">
                <a:latin typeface="Arial" pitchFamily="34" charset="0"/>
                <a:cs typeface="Arial" pitchFamily="34" charset="0"/>
              </a:rPr>
              <a:t> and </a:t>
            </a:r>
            <a:r>
              <a:rPr lang="en-US" i="1" dirty="0" smtClean="0">
                <a:latin typeface="Arial" pitchFamily="34" charset="0"/>
                <a:cs typeface="Arial" pitchFamily="34" charset="0"/>
              </a:rPr>
              <a:t>BRCA2</a:t>
            </a:r>
            <a:r>
              <a:rPr lang="en-US" dirty="0" smtClean="0">
                <a:latin typeface="Arial" pitchFamily="34" charset="0"/>
                <a:cs typeface="Arial" pitchFamily="34" charset="0"/>
              </a:rPr>
              <a:t>-related patents. Previously, a Federal District Court ruled in favor of the plaintiffs, finding that Myriad’s claims to the </a:t>
            </a:r>
            <a:r>
              <a:rPr lang="en-US" i="1" dirty="0" smtClean="0">
                <a:latin typeface="Arial" pitchFamily="34" charset="0"/>
                <a:cs typeface="Arial" pitchFamily="34" charset="0"/>
              </a:rPr>
              <a:t>BRCA</a:t>
            </a:r>
            <a:r>
              <a:rPr lang="en-US" dirty="0" smtClean="0">
                <a:latin typeface="Arial" pitchFamily="34" charset="0"/>
                <a:cs typeface="Arial" pitchFamily="34" charset="0"/>
              </a:rPr>
              <a:t> genes were </a:t>
            </a:r>
            <a:r>
              <a:rPr lang="en-US" u="sng" dirty="0" smtClean="0">
                <a:latin typeface="Arial" pitchFamily="34" charset="0"/>
                <a:cs typeface="Arial" pitchFamily="34" charset="0"/>
              </a:rPr>
              <a:t>not</a:t>
            </a:r>
            <a:r>
              <a:rPr lang="en-US" dirty="0" smtClean="0">
                <a:latin typeface="Arial" pitchFamily="34" charset="0"/>
                <a:cs typeface="Arial" pitchFamily="34" charset="0"/>
              </a:rPr>
              <a:t> patent-eligible, but this decision was reversed by the Court of Appeals for the Federal Circuit. The case was appealed to the Supreme Court.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In March 2012, the Supreme Court asked the Court of Appeals to reconsider the case in light of another long-running biomedical patent dispute (between Prometheus and Mayo Laboratories), but the Court of Appeals came to the same conclusions as before. The Supreme Court recently announced that they will hear the case this coming year, specifically on the question of whether or not human genes are patentable subject matter. The Supreme Court’s ruling in this case will set a binding precedent for the lower courts.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lvl="1">
              <a:spcBef>
                <a:spcPts val="0"/>
              </a:spcBef>
              <a:defRPr/>
            </a:pPr>
            <a:r>
              <a:rPr lang="en-US" dirty="0" smtClean="0">
                <a:latin typeface="Arial" pitchFamily="34" charset="0"/>
                <a:cs typeface="Arial" pitchFamily="34" charset="0"/>
              </a:rPr>
              <a:t>You </a:t>
            </a:r>
            <a:r>
              <a:rPr lang="en-US" dirty="0">
                <a:latin typeface="Arial" pitchFamily="34" charset="0"/>
                <a:cs typeface="Arial" pitchFamily="34" charset="0"/>
              </a:rPr>
              <a:t>may </a:t>
            </a:r>
            <a:r>
              <a:rPr lang="en-US" dirty="0" smtClean="0">
                <a:latin typeface="Arial" pitchFamily="34" charset="0"/>
                <a:cs typeface="Arial" pitchFamily="34" charset="0"/>
              </a:rPr>
              <a:t>also recall </a:t>
            </a:r>
            <a:r>
              <a:rPr lang="en-US" dirty="0">
                <a:latin typeface="Arial" pitchFamily="34" charset="0"/>
                <a:cs typeface="Arial" pitchFamily="34" charset="0"/>
              </a:rPr>
              <a:t>that just </a:t>
            </a:r>
            <a:r>
              <a:rPr lang="en-US" dirty="0" smtClean="0">
                <a:latin typeface="Arial" pitchFamily="34" charset="0"/>
                <a:cs typeface="Arial" pitchFamily="34" charset="0"/>
              </a:rPr>
              <a:t>over two years </a:t>
            </a:r>
            <a:r>
              <a:rPr lang="en-US" dirty="0">
                <a:latin typeface="Arial" pitchFamily="34" charset="0"/>
                <a:cs typeface="Arial" pitchFamily="34" charset="0"/>
              </a:rPr>
              <a:t>ago, NIH was blocked from funding any human embryonic stem cell research as a result of a court </a:t>
            </a:r>
            <a:r>
              <a:rPr lang="en-US" dirty="0" smtClean="0">
                <a:latin typeface="Arial" pitchFamily="34" charset="0"/>
                <a:cs typeface="Arial" pitchFamily="34" charset="0"/>
              </a:rPr>
              <a:t>case, brought by Drs. James </a:t>
            </a:r>
            <a:r>
              <a:rPr lang="en-US" dirty="0" err="1" smtClean="0">
                <a:latin typeface="Arial" pitchFamily="34" charset="0"/>
                <a:cs typeface="Arial" pitchFamily="34" charset="0"/>
              </a:rPr>
              <a:t>Sherley</a:t>
            </a:r>
            <a:r>
              <a:rPr lang="en-US" dirty="0" smtClean="0">
                <a:latin typeface="Arial" pitchFamily="34" charset="0"/>
                <a:cs typeface="Arial" pitchFamily="34" charset="0"/>
              </a:rPr>
              <a:t> and Theresa </a:t>
            </a:r>
            <a:r>
              <a:rPr lang="en-US" dirty="0" err="1" smtClean="0">
                <a:latin typeface="Arial" pitchFamily="34" charset="0"/>
                <a:cs typeface="Arial" pitchFamily="34" charset="0"/>
              </a:rPr>
              <a:t>Deisher</a:t>
            </a:r>
            <a:r>
              <a:rPr lang="en-US" dirty="0" smtClean="0">
                <a:latin typeface="Arial" pitchFamily="34" charset="0"/>
                <a:cs typeface="Arial" pitchFamily="34" charset="0"/>
              </a:rPr>
              <a:t>, against Secretary </a:t>
            </a:r>
            <a:r>
              <a:rPr lang="en-US" dirty="0" err="1" smtClean="0">
                <a:latin typeface="Arial" pitchFamily="34" charset="0"/>
                <a:cs typeface="Arial" pitchFamily="34" charset="0"/>
              </a:rPr>
              <a:t>Sebelius</a:t>
            </a:r>
            <a:r>
              <a:rPr lang="en-US" dirty="0" smtClean="0">
                <a:latin typeface="Arial" pitchFamily="34" charset="0"/>
                <a:cs typeface="Arial" pitchFamily="34" charset="0"/>
              </a:rPr>
              <a:t>, DHHS, and NIH.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The injunction against allowing NIH to fund embryonic stem cell research was lifted by the appeals court, and Judge Royce Lamberth found in favor of the NIH in July 2011. In late August 2012, the court of appeals considered the case, and also ruled in favor of NIH.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I am pleased to report that on January 7, the Supreme Court announced that they would </a:t>
            </a:r>
            <a:r>
              <a:rPr lang="en-US" u="sng" dirty="0" smtClean="0">
                <a:latin typeface="Arial" pitchFamily="34" charset="0"/>
                <a:cs typeface="Arial" pitchFamily="34" charset="0"/>
              </a:rPr>
              <a:t>not</a:t>
            </a:r>
            <a:r>
              <a:rPr lang="en-US" dirty="0" smtClean="0">
                <a:latin typeface="Arial" pitchFamily="34" charset="0"/>
                <a:cs typeface="Arial" pitchFamily="34" charset="0"/>
              </a:rPr>
              <a:t> consider a final appeal from Drs. </a:t>
            </a:r>
            <a:r>
              <a:rPr lang="en-US" dirty="0" err="1" smtClean="0">
                <a:latin typeface="Arial" pitchFamily="34" charset="0"/>
                <a:cs typeface="Arial" pitchFamily="34" charset="0"/>
              </a:rPr>
              <a:t>Sherley</a:t>
            </a:r>
            <a:r>
              <a:rPr lang="en-US" dirty="0" smtClean="0">
                <a:latin typeface="Arial" pitchFamily="34" charset="0"/>
                <a:cs typeface="Arial" pitchFamily="34" charset="0"/>
              </a:rPr>
              <a:t> and </a:t>
            </a:r>
            <a:r>
              <a:rPr lang="en-US" dirty="0" err="1" smtClean="0">
                <a:latin typeface="Arial" pitchFamily="34" charset="0"/>
                <a:cs typeface="Arial" pitchFamily="34" charset="0"/>
              </a:rPr>
              <a:t>Deisher</a:t>
            </a:r>
            <a:r>
              <a:rPr lang="en-US" dirty="0" smtClean="0">
                <a:latin typeface="Arial" pitchFamily="34" charset="0"/>
                <a:cs typeface="Arial" pitchFamily="34" charset="0"/>
              </a:rPr>
              <a:t>, finally bringing this case to a close.</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52</a:t>
            </a:fld>
            <a:endParaRPr lang="en-US" dirty="0" smtClean="0">
              <a:cs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ts val="0"/>
              </a:spcBef>
              <a:defRPr/>
            </a:pPr>
            <a:r>
              <a:rPr lang="en-US" dirty="0" smtClean="0">
                <a:latin typeface="Arial" pitchFamily="34" charset="0"/>
                <a:cs typeface="Arial" pitchFamily="34" charset="0"/>
              </a:rPr>
              <a:t>In addition to Federal laws, individual states pass laws that affect genomics research or have implications for genomic medicine.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Some years ago, NHGRI created a database for tracking legislation at the state level on policy topics such as genetic discrimination by employers or health insurance providers. Over the years, the list of topics tracked has been expanded to include issues such as privacy, informed consent, and, most recently, the use of residual newborn screening specimens.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We have now updated the database to include all new statutes and bills from the last two years, and added a table giving an up-to-date snapshot about the number of states with laws on each topic. The database is accessible at genome.gov.</a:t>
            </a:r>
          </a:p>
        </p:txBody>
      </p:sp>
      <p:sp>
        <p:nvSpPr>
          <p:cNvPr id="4" name="Slide Number Placeholder 3"/>
          <p:cNvSpPr>
            <a:spLocks noGrp="1"/>
          </p:cNvSpPr>
          <p:nvPr>
            <p:ph type="sldNum" sz="quarter" idx="10"/>
          </p:nvPr>
        </p:nvSpPr>
        <p:spPr/>
        <p:txBody>
          <a:bodyPr/>
          <a:lstStyle/>
          <a:p>
            <a:fld id="{CFDD2888-EA59-4FA6-882F-5E5CD6B79C53}" type="slidenum">
              <a:rPr lang="en-US" smtClean="0"/>
              <a:pPr/>
              <a:t>53</a:t>
            </a:fld>
            <a:endParaRPr lang="en-US" dirty="0"/>
          </a:p>
        </p:txBody>
      </p:sp>
    </p:spTree>
    <p:extLst>
      <p:ext uri="{BB962C8B-B14F-4D97-AF65-F5344CB8AC3E}">
        <p14:creationId xmlns:p14="http://schemas.microsoft.com/office/powerpoint/2010/main" xmlns="" val="3093387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ts val="0"/>
              </a:spcBef>
              <a:defRPr/>
            </a:pPr>
            <a:r>
              <a:rPr lang="en-US" dirty="0" smtClean="0">
                <a:latin typeface="Arial" pitchFamily="34" charset="0"/>
                <a:cs typeface="Arial" pitchFamily="34" charset="0"/>
              </a:rPr>
              <a:t>Last month, the Department of Health and Human Services issued a Final Rule implementing Section 105 of the Genetic Information Nondiscrimination Act</a:t>
            </a:r>
            <a:r>
              <a:rPr lang="en-US" baseline="0" dirty="0" smtClean="0">
                <a:latin typeface="Arial" pitchFamily="34" charset="0"/>
                <a:cs typeface="Arial" pitchFamily="34" charset="0"/>
              </a:rPr>
              <a:t> (</a:t>
            </a:r>
            <a:r>
              <a:rPr lang="en-US" dirty="0" smtClean="0">
                <a:latin typeface="Arial" pitchFamily="34" charset="0"/>
                <a:cs typeface="Arial" pitchFamily="34" charset="0"/>
              </a:rPr>
              <a:t>or ‘GINA’).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 This Final Rule amends the Privacy Rule of the Health Insurance Portability and Accountability Act</a:t>
            </a:r>
            <a:r>
              <a:rPr lang="en-US" baseline="0" dirty="0" smtClean="0">
                <a:latin typeface="Arial" pitchFamily="34" charset="0"/>
                <a:cs typeface="Arial" pitchFamily="34" charset="0"/>
              </a:rPr>
              <a:t> (</a:t>
            </a:r>
            <a:r>
              <a:rPr lang="en-US" dirty="0" smtClean="0">
                <a:latin typeface="Arial" pitchFamily="34" charset="0"/>
                <a:cs typeface="Arial" pitchFamily="34" charset="0"/>
              </a:rPr>
              <a:t>or ‘HIPAA’) to clarify that genetic information is health information.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 It also prohibits the use or disclosure of genetic information for underwriting purposes.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 Consistent with existing HIPAA regulations, the Final Rule covers a variety of health insurance types (both private and public)– including group health plans, issuers of health insurance, Medicare supplemental policies, as well as military and veterans’ healthcare programs.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The Final Rule becomes effective in March. NHGRI continues to monitor GINA-related issues through contact with the agencies responsible for implementation.</a:t>
            </a:r>
          </a:p>
        </p:txBody>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xmlns="" val="3093387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xfrm>
            <a:off x="944564" y="4446591"/>
            <a:ext cx="5722089" cy="4211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marL="0" lvl="1">
              <a:spcBef>
                <a:spcPts val="0"/>
              </a:spcBef>
              <a:defRPr/>
            </a:pPr>
            <a:r>
              <a:rPr lang="en-US" dirty="0" smtClean="0">
                <a:latin typeface="Arial" pitchFamily="34" charset="0"/>
                <a:cs typeface="Arial" pitchFamily="34" charset="0"/>
              </a:rPr>
              <a:t>As you may recall, the Presidential Commission for the Study of Bioethical Issues has been considering bioethics issues raised by advances in human genome sequencing. The Commission released its fourth report, “Privacy and Progress in Whole Genome Sequencing” in October,</a:t>
            </a:r>
            <a:r>
              <a:rPr lang="en-US" baseline="0" dirty="0" smtClean="0">
                <a:latin typeface="Arial" pitchFamily="34" charset="0"/>
                <a:cs typeface="Arial" pitchFamily="34" charset="0"/>
              </a:rPr>
              <a:t> gathering its in</a:t>
            </a:r>
            <a:r>
              <a:rPr lang="en-US" dirty="0" smtClean="0">
                <a:latin typeface="Arial" pitchFamily="34" charset="0"/>
                <a:cs typeface="Arial" pitchFamily="34" charset="0"/>
              </a:rPr>
              <a:t>formation through a Request for Information,</a:t>
            </a:r>
            <a:r>
              <a:rPr lang="en-US" baseline="0" dirty="0" smtClean="0">
                <a:latin typeface="Arial" pitchFamily="34" charset="0"/>
                <a:cs typeface="Arial" pitchFamily="34" charset="0"/>
              </a:rPr>
              <a:t> a </a:t>
            </a:r>
            <a:r>
              <a:rPr lang="en-US" dirty="0" smtClean="0">
                <a:latin typeface="Arial" pitchFamily="34" charset="0"/>
                <a:cs typeface="Arial" pitchFamily="34" charset="0"/>
              </a:rPr>
              <a:t>survey of Federal agencies, and a series of public meetings. </a:t>
            </a:r>
          </a:p>
          <a:p>
            <a:pPr marL="0" lvl="1" defTabSz="911631">
              <a:spcBef>
                <a:spcPts val="0"/>
              </a:spcBef>
              <a:defRPr/>
            </a:pPr>
            <a:endParaRPr lang="en-US" dirty="0" smtClean="0">
              <a:latin typeface="Arial" pitchFamily="34" charset="0"/>
              <a:cs typeface="Arial" pitchFamily="34" charset="0"/>
            </a:endParaRPr>
          </a:p>
          <a:p>
            <a:pPr marL="0" lvl="1" defTabSz="911631">
              <a:spcBef>
                <a:spcPts val="0"/>
              </a:spcBef>
              <a:defRPr/>
            </a:pPr>
            <a:r>
              <a:rPr lang="en-US" dirty="0" smtClean="0">
                <a:latin typeface="Arial" pitchFamily="34" charset="0"/>
                <a:cs typeface="Arial" pitchFamily="34" charset="0"/>
              </a:rPr>
              <a:t>In its report, the Commission provides 12 recommendations to ensure privacy and security of whole-genome sequencing data and information. The recommendations are intended to support privacy protections across the three </a:t>
            </a:r>
            <a:r>
              <a:rPr lang="en-US" dirty="0" err="1" smtClean="0">
                <a:latin typeface="Arial" pitchFamily="34" charset="0"/>
                <a:cs typeface="Arial" pitchFamily="34" charset="0"/>
              </a:rPr>
              <a:t>identifie</a:t>
            </a:r>
            <a:r>
              <a:rPr lang="en-US" dirty="0" smtClean="0">
                <a:latin typeface="Arial" pitchFamily="34" charset="0"/>
                <a:cs typeface="Arial" pitchFamily="34" charset="0"/>
              </a:rPr>
              <a:t>  “facets of responsibility”: the conduct of genomic data users, the security of the systems employed to manage genomic data, and the policy frameworks established to oversee access to and use of genomic information. The majority of the report’s recommendations are directed toward research and clinical activities, but there is some discussion relevant to direct-to-consumer companies and other private sector entities. </a:t>
            </a:r>
          </a:p>
          <a:p>
            <a:pPr marL="0" lvl="1" defTabSz="911631">
              <a:spcBef>
                <a:spcPts val="0"/>
              </a:spcBef>
              <a:defRPr/>
            </a:pPr>
            <a:endParaRPr lang="en-US" dirty="0" smtClean="0">
              <a:latin typeface="Arial" pitchFamily="34" charset="0"/>
              <a:cs typeface="Arial" pitchFamily="34" charset="0"/>
            </a:endParaRPr>
          </a:p>
          <a:p>
            <a:pPr marL="0" lvl="1" defTabSz="911631">
              <a:spcBef>
                <a:spcPts val="0"/>
              </a:spcBef>
              <a:defRPr/>
            </a:pPr>
            <a:r>
              <a:rPr lang="en-US" dirty="0" smtClean="0">
                <a:latin typeface="Arial" pitchFamily="34" charset="0"/>
                <a:cs typeface="Arial" pitchFamily="34" charset="0"/>
              </a:rPr>
              <a:t>Upon review of the report, we believe that NIH and NHGRI policies are consistent with the Commission’s recommendations. At the most recent meeting of the Commission in January, they announced that they will be taking up the issue of incidental findings in biomedical research in a future report. </a:t>
            </a:r>
          </a:p>
        </p:txBody>
      </p:sp>
      <p:sp>
        <p:nvSpPr>
          <p:cNvPr id="5" name="Slide Number Placeholder 3"/>
          <p:cNvSpPr>
            <a:spLocks noGrp="1"/>
          </p:cNvSpPr>
          <p:nvPr>
            <p:ph type="sldNum" sz="quarter" idx="5"/>
          </p:nvPr>
        </p:nvSpPr>
        <p:spPr>
          <a:xfrm>
            <a:off x="4014798" y="8891593"/>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7056" eaLnBrk="0" hangingPunct="0">
              <a:defRPr b="1">
                <a:solidFill>
                  <a:schemeClr val="tx1"/>
                </a:solidFill>
                <a:latin typeface="Arial" pitchFamily="34" charset="0"/>
              </a:defRPr>
            </a:lvl1pPr>
            <a:lvl2pPr marL="727427" indent="-279778" defTabSz="917056" eaLnBrk="0" hangingPunct="0">
              <a:defRPr b="1">
                <a:solidFill>
                  <a:schemeClr val="tx1"/>
                </a:solidFill>
                <a:latin typeface="Arial" pitchFamily="34" charset="0"/>
              </a:defRPr>
            </a:lvl2pPr>
            <a:lvl3pPr marL="1119121" indent="-223825" defTabSz="917056" eaLnBrk="0" hangingPunct="0">
              <a:defRPr b="1">
                <a:solidFill>
                  <a:schemeClr val="tx1"/>
                </a:solidFill>
                <a:latin typeface="Arial" pitchFamily="34" charset="0"/>
              </a:defRPr>
            </a:lvl3pPr>
            <a:lvl4pPr marL="1566767" indent="-223825" defTabSz="917056" eaLnBrk="0" hangingPunct="0">
              <a:defRPr b="1">
                <a:solidFill>
                  <a:schemeClr val="tx1"/>
                </a:solidFill>
                <a:latin typeface="Arial" pitchFamily="34" charset="0"/>
              </a:defRPr>
            </a:lvl4pPr>
            <a:lvl5pPr marL="2014416" indent="-223825" defTabSz="917056" eaLnBrk="0" hangingPunct="0">
              <a:defRPr b="1">
                <a:solidFill>
                  <a:schemeClr val="tx1"/>
                </a:solidFill>
                <a:latin typeface="Arial" pitchFamily="34" charset="0"/>
              </a:defRPr>
            </a:lvl5pPr>
            <a:lvl6pPr marL="2462063" indent="-223825" defTabSz="917056" eaLnBrk="0" fontAlgn="base" hangingPunct="0">
              <a:spcBef>
                <a:spcPct val="0"/>
              </a:spcBef>
              <a:spcAft>
                <a:spcPct val="0"/>
              </a:spcAft>
              <a:defRPr b="1">
                <a:solidFill>
                  <a:schemeClr val="tx1"/>
                </a:solidFill>
                <a:latin typeface="Arial" pitchFamily="34" charset="0"/>
              </a:defRPr>
            </a:lvl6pPr>
            <a:lvl7pPr marL="2909711" indent="-223825" defTabSz="917056" eaLnBrk="0" fontAlgn="base" hangingPunct="0">
              <a:spcBef>
                <a:spcPct val="0"/>
              </a:spcBef>
              <a:spcAft>
                <a:spcPct val="0"/>
              </a:spcAft>
              <a:defRPr b="1">
                <a:solidFill>
                  <a:schemeClr val="tx1"/>
                </a:solidFill>
                <a:latin typeface="Arial" pitchFamily="34" charset="0"/>
              </a:defRPr>
            </a:lvl7pPr>
            <a:lvl8pPr marL="3357359" indent="-223825" defTabSz="917056" eaLnBrk="0" fontAlgn="base" hangingPunct="0">
              <a:spcBef>
                <a:spcPct val="0"/>
              </a:spcBef>
              <a:spcAft>
                <a:spcPct val="0"/>
              </a:spcAft>
              <a:defRPr b="1">
                <a:solidFill>
                  <a:schemeClr val="tx1"/>
                </a:solidFill>
                <a:latin typeface="Arial" pitchFamily="34" charset="0"/>
              </a:defRPr>
            </a:lvl8pPr>
            <a:lvl9pPr marL="3805006" indent="-223825" defTabSz="91705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55</a:t>
            </a:fld>
            <a:endParaRPr lang="en-US" dirty="0" smtClean="0">
              <a:solidFill>
                <a:prstClr val="black"/>
              </a:solidFill>
              <a:cs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pPr marL="0" lvl="1">
              <a:spcBef>
                <a:spcPts val="0"/>
              </a:spcBef>
              <a:defRPr/>
            </a:pPr>
            <a:r>
              <a:rPr lang="en-US" dirty="0" smtClean="0">
                <a:latin typeface="Arial" pitchFamily="34" charset="0"/>
                <a:cs typeface="Arial" pitchFamily="34" charset="0"/>
              </a:rPr>
              <a:t>The European Science Foundation, a non-governmental organization fostering scientific collaborations across Europe, recently issued a new report on personalized medicine. Entitled ‘Personalized Medicine for the European Citizen’, it observes that Europe needs to “gain a clear understanding of what is needed to fulfill the promise of personalized medicine </a:t>
            </a:r>
            <a:r>
              <a:rPr lang="en-US" dirty="0">
                <a:latin typeface="Arial" pitchFamily="34" charset="0"/>
                <a:cs typeface="Arial" pitchFamily="34" charset="0"/>
              </a:rPr>
              <a:t>and begin to lay the foundations now that will allow us to benefit in the future</a:t>
            </a:r>
            <a:r>
              <a:rPr lang="en-US" dirty="0" smtClean="0">
                <a:latin typeface="Arial" pitchFamily="34" charset="0"/>
                <a:cs typeface="Arial" pitchFamily="34" charset="0"/>
              </a:rPr>
              <a:t>.”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The report examines the key issues affecting the development and implementation of personalized medicine, and provides a large number of recommendations for maximizing its potential. A meeting was held in Brussels at the end of January to discuss the report and how its recommendations can be implemented.</a:t>
            </a:r>
          </a:p>
        </p:txBody>
      </p:sp>
      <p:sp>
        <p:nvSpPr>
          <p:cNvPr id="119812" name="Slide Number Placeholder 3"/>
          <p:cNvSpPr>
            <a:spLocks noGrp="1"/>
          </p:cNvSpPr>
          <p:nvPr>
            <p:ph type="sldNum" sz="quarter" idx="5"/>
          </p:nvPr>
        </p:nvSpPr>
        <p:spPr>
          <a:noFill/>
        </p:spPr>
        <p:txBody>
          <a:bodyPr/>
          <a:lstStyle/>
          <a:p>
            <a:pPr defTabSz="934925"/>
            <a:fld id="{3F3096A7-7907-4AE4-8BBC-4643BE8BB0EA}" type="slidenum">
              <a:rPr lang="en-US" smtClean="0">
                <a:solidFill>
                  <a:srgbClr val="000000"/>
                </a:solidFill>
              </a:rPr>
              <a:pPr defTabSz="934925"/>
              <a:t>56</a:t>
            </a:fld>
            <a:endParaRPr lang="en-US" dirty="0" smtClean="0">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xfrm>
            <a:off x="944565" y="4446591"/>
            <a:ext cx="5385151" cy="4211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marL="0" lvl="1">
              <a:spcBef>
                <a:spcPts val="0"/>
              </a:spcBef>
              <a:defRPr/>
            </a:pPr>
            <a:r>
              <a:rPr lang="en-US" dirty="0" smtClean="0">
                <a:latin typeface="Arial" pitchFamily="34" charset="0"/>
                <a:cs typeface="Arial" pitchFamily="34" charset="0"/>
              </a:rPr>
              <a:t>The Department of Energy’s Joint Genome Institute held a strategic planning workshop last spring, and then more recently published this report.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The major themes of the workshop and the report included continued and increasing large-scale genome sequencing, functional and structural annotation, improved bioinformatics methods, capacity to synthesize DNA, automation of biological experiments, and organization of scientific communities.</a:t>
            </a:r>
          </a:p>
        </p:txBody>
      </p:sp>
      <p:sp>
        <p:nvSpPr>
          <p:cNvPr id="5" name="Slide Number Placeholder 3"/>
          <p:cNvSpPr>
            <a:spLocks noGrp="1"/>
          </p:cNvSpPr>
          <p:nvPr>
            <p:ph type="sldNum" sz="quarter" idx="5"/>
          </p:nvPr>
        </p:nvSpPr>
        <p:spPr>
          <a:xfrm>
            <a:off x="4014798" y="8891593"/>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7056" eaLnBrk="0" hangingPunct="0">
              <a:defRPr b="1">
                <a:solidFill>
                  <a:schemeClr val="tx1"/>
                </a:solidFill>
                <a:latin typeface="Arial" pitchFamily="34" charset="0"/>
              </a:defRPr>
            </a:lvl1pPr>
            <a:lvl2pPr marL="727427" indent="-279778" defTabSz="917056" eaLnBrk="0" hangingPunct="0">
              <a:defRPr b="1">
                <a:solidFill>
                  <a:schemeClr val="tx1"/>
                </a:solidFill>
                <a:latin typeface="Arial" pitchFamily="34" charset="0"/>
              </a:defRPr>
            </a:lvl2pPr>
            <a:lvl3pPr marL="1119121" indent="-223825" defTabSz="917056" eaLnBrk="0" hangingPunct="0">
              <a:defRPr b="1">
                <a:solidFill>
                  <a:schemeClr val="tx1"/>
                </a:solidFill>
                <a:latin typeface="Arial" pitchFamily="34" charset="0"/>
              </a:defRPr>
            </a:lvl3pPr>
            <a:lvl4pPr marL="1566767" indent="-223825" defTabSz="917056" eaLnBrk="0" hangingPunct="0">
              <a:defRPr b="1">
                <a:solidFill>
                  <a:schemeClr val="tx1"/>
                </a:solidFill>
                <a:latin typeface="Arial" pitchFamily="34" charset="0"/>
              </a:defRPr>
            </a:lvl4pPr>
            <a:lvl5pPr marL="2014416" indent="-223825" defTabSz="917056" eaLnBrk="0" hangingPunct="0">
              <a:defRPr b="1">
                <a:solidFill>
                  <a:schemeClr val="tx1"/>
                </a:solidFill>
                <a:latin typeface="Arial" pitchFamily="34" charset="0"/>
              </a:defRPr>
            </a:lvl5pPr>
            <a:lvl6pPr marL="2462063" indent="-223825" defTabSz="917056" eaLnBrk="0" fontAlgn="base" hangingPunct="0">
              <a:spcBef>
                <a:spcPct val="0"/>
              </a:spcBef>
              <a:spcAft>
                <a:spcPct val="0"/>
              </a:spcAft>
              <a:defRPr b="1">
                <a:solidFill>
                  <a:schemeClr val="tx1"/>
                </a:solidFill>
                <a:latin typeface="Arial" pitchFamily="34" charset="0"/>
              </a:defRPr>
            </a:lvl6pPr>
            <a:lvl7pPr marL="2909711" indent="-223825" defTabSz="917056" eaLnBrk="0" fontAlgn="base" hangingPunct="0">
              <a:spcBef>
                <a:spcPct val="0"/>
              </a:spcBef>
              <a:spcAft>
                <a:spcPct val="0"/>
              </a:spcAft>
              <a:defRPr b="1">
                <a:solidFill>
                  <a:schemeClr val="tx1"/>
                </a:solidFill>
                <a:latin typeface="Arial" pitchFamily="34" charset="0"/>
              </a:defRPr>
            </a:lvl7pPr>
            <a:lvl8pPr marL="3357359" indent="-223825" defTabSz="917056" eaLnBrk="0" fontAlgn="base" hangingPunct="0">
              <a:spcBef>
                <a:spcPct val="0"/>
              </a:spcBef>
              <a:spcAft>
                <a:spcPct val="0"/>
              </a:spcAft>
              <a:defRPr b="1">
                <a:solidFill>
                  <a:schemeClr val="tx1"/>
                </a:solidFill>
                <a:latin typeface="Arial" pitchFamily="34" charset="0"/>
              </a:defRPr>
            </a:lvl8pPr>
            <a:lvl9pPr marL="3805006" indent="-223825" defTabSz="91705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57</a:t>
            </a:fld>
            <a:endParaRPr lang="en-US" dirty="0" smtClean="0">
              <a:solidFill>
                <a:prstClr val="black"/>
              </a:solidFill>
              <a:cs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lvl="1">
              <a:spcBef>
                <a:spcPts val="0"/>
              </a:spcBef>
              <a:defRPr/>
            </a:pPr>
            <a:r>
              <a:rPr lang="en-US" dirty="0" smtClean="0">
                <a:latin typeface="Arial" pitchFamily="34" charset="0"/>
                <a:cs typeface="Arial" pitchFamily="34" charset="0"/>
              </a:rPr>
              <a:t>The U.K.’s National Health Service (NHS) recently announced an initiative that aims to sequence the genomes of as many as 100,000 cancer patients. The U.K.</a:t>
            </a:r>
            <a:r>
              <a:rPr lang="en-US" baseline="0" dirty="0" smtClean="0">
                <a:latin typeface="Arial" pitchFamily="34" charset="0"/>
                <a:cs typeface="Arial" pitchFamily="34" charset="0"/>
              </a:rPr>
              <a:t> g</a:t>
            </a:r>
            <a:r>
              <a:rPr lang="en-US" dirty="0" smtClean="0">
                <a:latin typeface="Arial" pitchFamily="34" charset="0"/>
                <a:cs typeface="Arial" pitchFamily="34" charset="0"/>
              </a:rPr>
              <a:t>overnment has earmarked £100 million to stimulate DNA sequencing for cancer and rare inherited diseases, to train genetic scientists and healthcare workers to harness genome sequencing technologies, and to build the NHS data infrastructure.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They hope to solidify their plans for this by April 2014. </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58</a:t>
            </a:fld>
            <a:endParaRPr lang="en-US" dirty="0" smtClean="0">
              <a:cs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lvl="1" defTabSz="990617">
              <a:spcBef>
                <a:spcPts val="0"/>
              </a:spcBef>
              <a:defRPr/>
            </a:pPr>
            <a:r>
              <a:rPr lang="en-US" dirty="0" smtClean="0">
                <a:latin typeface="Arial" pitchFamily="34" charset="0"/>
                <a:cs typeface="Arial" pitchFamily="34" charset="0"/>
              </a:rPr>
              <a:t>NHGRI continues to feature a ‘Genome Advance of the Month’ on our web site, genome.gov. </a:t>
            </a:r>
          </a:p>
          <a:p>
            <a:pPr marL="0" lvl="1" defTabSz="990617">
              <a:spcBef>
                <a:spcPts val="0"/>
              </a:spcBef>
              <a:defRPr/>
            </a:pPr>
            <a:endParaRPr lang="en-US" dirty="0" smtClean="0">
              <a:latin typeface="Arial" pitchFamily="34" charset="0"/>
              <a:cs typeface="Arial" pitchFamily="34" charset="0"/>
            </a:endParaRPr>
          </a:p>
          <a:p>
            <a:pPr marL="0" lvl="1" defTabSz="990617">
              <a:spcBef>
                <a:spcPts val="0"/>
              </a:spcBef>
              <a:defRPr/>
            </a:pPr>
            <a:r>
              <a:rPr lang="en-US" dirty="0" smtClean="0">
                <a:latin typeface="Arial" pitchFamily="34" charset="0"/>
                <a:cs typeface="Arial" pitchFamily="34" charset="0"/>
              </a:rPr>
              <a:t>Publications that were featured since the last Council meeting described * whole-genome sequencing used to track an infectious</a:t>
            </a:r>
            <a:r>
              <a:rPr lang="en-US" baseline="0" dirty="0" smtClean="0">
                <a:latin typeface="Arial" pitchFamily="34" charset="0"/>
                <a:cs typeface="Arial" pitchFamily="34" charset="0"/>
              </a:rPr>
              <a:t> agent’s </a:t>
            </a:r>
            <a:r>
              <a:rPr lang="en-US" dirty="0" smtClean="0">
                <a:latin typeface="Arial" pitchFamily="34" charset="0"/>
                <a:cs typeface="Arial" pitchFamily="34" charset="0"/>
              </a:rPr>
              <a:t>transmission path, * ENCODE’s efforts to decipher functional elements in the human genom</a:t>
            </a:r>
            <a:r>
              <a:rPr lang="en-US" dirty="0">
                <a:latin typeface="Arial" pitchFamily="34" charset="0"/>
                <a:cs typeface="Arial" pitchFamily="34" charset="0"/>
              </a:rPr>
              <a:t>e</a:t>
            </a:r>
            <a:r>
              <a:rPr lang="en-US" dirty="0" smtClean="0">
                <a:latin typeface="Arial" pitchFamily="34" charset="0"/>
                <a:cs typeface="Arial" pitchFamily="34" charset="0"/>
              </a:rPr>
              <a:t>, * genes and weight, * the potential of genomics to improve our diets, and * single-cell genome sequencing.</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59</a:t>
            </a:fld>
            <a:endParaRPr lang="en-US" dirty="0" smtClean="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a:t>
            </a:fld>
            <a:endParaRPr lang="en-US" dirty="0" smtClean="0">
              <a:cs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lvl="1">
              <a:spcBef>
                <a:spcPts val="0"/>
              </a:spcBef>
              <a:defRPr/>
            </a:pPr>
            <a:r>
              <a:rPr lang="en-US" dirty="0" smtClean="0">
                <a:latin typeface="Arial" pitchFamily="34" charset="0"/>
                <a:cs typeface="Arial" pitchFamily="34" charset="0"/>
              </a:rPr>
              <a:t>A number of</a:t>
            </a:r>
            <a:r>
              <a:rPr lang="en-US" baseline="0" dirty="0" smtClean="0">
                <a:latin typeface="Arial" pitchFamily="34" charset="0"/>
                <a:cs typeface="Arial" pitchFamily="34" charset="0"/>
              </a:rPr>
              <a:t> genomics stories appeared in the news in recent months.</a:t>
            </a:r>
          </a:p>
          <a:p>
            <a:pPr marL="0" lvl="1">
              <a:spcBef>
                <a:spcPts val="0"/>
              </a:spcBef>
              <a:defRPr/>
            </a:pPr>
            <a:endParaRPr lang="en-US" baseline="0" dirty="0" smtClean="0">
              <a:latin typeface="Arial" pitchFamily="34" charset="0"/>
              <a:cs typeface="Arial" pitchFamily="34" charset="0"/>
            </a:endParaRPr>
          </a:p>
          <a:p>
            <a:pPr marL="0" lvl="1">
              <a:spcBef>
                <a:spcPts val="0"/>
              </a:spcBef>
              <a:defRPr/>
            </a:pPr>
            <a:r>
              <a:rPr lang="en-US" baseline="0" dirty="0" smtClean="0">
                <a:latin typeface="Arial" pitchFamily="34" charset="0"/>
                <a:cs typeface="Arial" pitchFamily="34" charset="0"/>
              </a:rPr>
              <a:t>For starters, </a:t>
            </a:r>
            <a:r>
              <a:rPr lang="en-US" dirty="0" smtClean="0">
                <a:latin typeface="Arial" pitchFamily="34" charset="0"/>
                <a:cs typeface="Arial" pitchFamily="34" charset="0"/>
              </a:rPr>
              <a:t>ENCODE was named one of</a:t>
            </a:r>
            <a:r>
              <a:rPr lang="en-US" baseline="0" dirty="0" smtClean="0">
                <a:latin typeface="Arial" pitchFamily="34" charset="0"/>
                <a:cs typeface="Arial" pitchFamily="34" charset="0"/>
              </a:rPr>
              <a:t> the Runner Ups of </a:t>
            </a:r>
            <a:r>
              <a:rPr lang="en-US" i="1" dirty="0" smtClean="0">
                <a:latin typeface="Arial" pitchFamily="34" charset="0"/>
                <a:cs typeface="Arial" pitchFamily="34" charset="0"/>
              </a:rPr>
              <a:t>Science's</a:t>
            </a:r>
            <a:r>
              <a:rPr lang="en-US" dirty="0" smtClean="0">
                <a:latin typeface="Arial" pitchFamily="34" charset="0"/>
                <a:cs typeface="Arial" pitchFamily="34" charset="0"/>
              </a:rPr>
              <a:t> top 10 breakthroughs in 2012.</a:t>
            </a:r>
            <a:endParaRPr lang="en-US" dirty="0" smtClean="0">
              <a:solidFill>
                <a:srgbClr val="FFFFFF"/>
              </a:solidFill>
              <a:latin typeface="Arial" pitchFamily="34" charset="0"/>
              <a:cs typeface="Arial" pitchFamily="34" charset="0"/>
            </a:endParaRPr>
          </a:p>
          <a:p>
            <a:pPr marL="0" lvl="1">
              <a:spcBef>
                <a:spcPts val="0"/>
              </a:spcBef>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60</a:t>
            </a:fld>
            <a:endParaRPr lang="en-US" dirty="0" smtClean="0">
              <a:cs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lvl="1">
              <a:spcBef>
                <a:spcPts val="0"/>
              </a:spcBef>
              <a:defRPr/>
            </a:pPr>
            <a:r>
              <a:rPr lang="en-US" dirty="0" smtClean="0">
                <a:latin typeface="Arial" pitchFamily="34" charset="0"/>
                <a:cs typeface="Arial" pitchFamily="34" charset="0"/>
              </a:rPr>
              <a:t>Earlier</a:t>
            </a:r>
            <a:r>
              <a:rPr lang="en-US" baseline="0" dirty="0" smtClean="0">
                <a:latin typeface="Arial" pitchFamily="34" charset="0"/>
                <a:cs typeface="Arial" pitchFamily="34" charset="0"/>
              </a:rPr>
              <a:t> </a:t>
            </a:r>
            <a:r>
              <a:rPr lang="en-US" dirty="0" smtClean="0">
                <a:latin typeface="Arial" pitchFamily="34" charset="0"/>
                <a:cs typeface="Arial" pitchFamily="34" charset="0"/>
              </a:rPr>
              <a:t>this year, the </a:t>
            </a:r>
            <a:r>
              <a:rPr lang="en-US" i="1" dirty="0" smtClean="0">
                <a:latin typeface="Arial" pitchFamily="34" charset="0"/>
                <a:cs typeface="Arial" pitchFamily="34" charset="0"/>
              </a:rPr>
              <a:t>Wall Street Journal </a:t>
            </a:r>
            <a:r>
              <a:rPr lang="en-US" dirty="0" smtClean="0">
                <a:latin typeface="Arial" pitchFamily="34" charset="0"/>
                <a:cs typeface="Arial" pitchFamily="34" charset="0"/>
              </a:rPr>
              <a:t>published a piece highlighting six medical innovations soon to transform the treatment of disease. Three of the six innovations featured genetics and genomics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Specifically, #2 was the use of genome sequencing for routine medical checkups.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#3 was pharmacogenomics for cancer treatment.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#6 was gene therapy.</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61</a:t>
            </a:fld>
            <a:endParaRPr lang="en-US" dirty="0" smtClean="0">
              <a:cs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pPr marL="0" lvl="1">
              <a:spcBef>
                <a:spcPts val="0"/>
              </a:spcBef>
              <a:defRPr/>
            </a:pPr>
            <a:r>
              <a:rPr lang="en-US" dirty="0" smtClean="0">
                <a:latin typeface="Arial" pitchFamily="34" charset="0"/>
                <a:cs typeface="Arial" pitchFamily="34" charset="0"/>
              </a:rPr>
              <a:t>Similarly</a:t>
            </a:r>
            <a:r>
              <a:rPr lang="en-US" baseline="0" dirty="0" smtClean="0">
                <a:latin typeface="Arial" pitchFamily="34" charset="0"/>
                <a:cs typeface="Arial" pitchFamily="34" charset="0"/>
              </a:rPr>
              <a:t> impressive for genomics, making both me and NHGRI incredibly proud, was </a:t>
            </a:r>
            <a:r>
              <a:rPr lang="en-US" i="1" baseline="0" dirty="0" smtClean="0">
                <a:latin typeface="Arial" pitchFamily="34" charset="0"/>
                <a:cs typeface="Arial" pitchFamily="34" charset="0"/>
              </a:rPr>
              <a:t>Time</a:t>
            </a:r>
            <a:r>
              <a:rPr lang="en-US" baseline="0" dirty="0" smtClean="0">
                <a:latin typeface="Arial" pitchFamily="34" charset="0"/>
                <a:cs typeface="Arial" pitchFamily="34" charset="0"/>
              </a:rPr>
              <a:t> magazine's list of the Top 10 Medical Breakthroughs in 2012. </a:t>
            </a:r>
          </a:p>
          <a:p>
            <a:pPr marL="0" lvl="1">
              <a:spcBef>
                <a:spcPts val="0"/>
              </a:spcBef>
              <a:defRPr/>
            </a:pPr>
            <a:endParaRPr lang="en-US" baseline="0" dirty="0" smtClean="0">
              <a:latin typeface="Arial" pitchFamily="34" charset="0"/>
              <a:cs typeface="Arial" pitchFamily="34" charset="0"/>
            </a:endParaRPr>
          </a:p>
          <a:p>
            <a:pPr marL="0" lvl="1">
              <a:spcBef>
                <a:spcPts val="0"/>
              </a:spcBef>
              <a:defRPr/>
            </a:pPr>
            <a:r>
              <a:rPr lang="en-US" baseline="0" dirty="0" smtClean="0">
                <a:latin typeface="Arial" pitchFamily="34" charset="0"/>
                <a:cs typeface="Arial" pitchFamily="34" charset="0"/>
              </a:rPr>
              <a:t>Not one, not two, not three, not four, but </a:t>
            </a:r>
            <a:r>
              <a:rPr lang="en-US" u="sng" baseline="0" dirty="0" smtClean="0">
                <a:latin typeface="Arial" pitchFamily="34" charset="0"/>
                <a:cs typeface="Arial" pitchFamily="34" charset="0"/>
              </a:rPr>
              <a:t>five</a:t>
            </a:r>
            <a:r>
              <a:rPr lang="en-US" baseline="0" dirty="0" smtClean="0">
                <a:latin typeface="Arial" pitchFamily="34" charset="0"/>
                <a:cs typeface="Arial" pitchFamily="34" charset="0"/>
              </a:rPr>
              <a:t> of the ten breakthroughs on the list had genomics’ and NHGRI’s fingerprints all over them. </a:t>
            </a:r>
          </a:p>
          <a:p>
            <a:pPr marL="0" lvl="1">
              <a:spcBef>
                <a:spcPts val="0"/>
              </a:spcBef>
              <a:defRPr/>
            </a:pPr>
            <a:endParaRPr lang="en-US" baseline="0" dirty="0" smtClean="0">
              <a:latin typeface="Arial" pitchFamily="34" charset="0"/>
              <a:cs typeface="Arial" pitchFamily="34" charset="0"/>
            </a:endParaRPr>
          </a:p>
          <a:p>
            <a:pPr marL="0" lvl="1">
              <a:spcBef>
                <a:spcPts val="0"/>
              </a:spcBef>
              <a:defRPr/>
            </a:pPr>
            <a:r>
              <a:rPr lang="en-US" baseline="0" dirty="0" smtClean="0">
                <a:latin typeface="Arial" pitchFamily="34" charset="0"/>
                <a:cs typeface="Arial" pitchFamily="34" charset="0"/>
              </a:rPr>
              <a:t>* #8 was about decoding childhood tumors and the efforts of the Pediatric Cancer Genome Project being carried out by St. Jude’s and Washington University.</a:t>
            </a:r>
          </a:p>
          <a:p>
            <a:pPr marL="0" lvl="1">
              <a:spcBef>
                <a:spcPts val="0"/>
              </a:spcBef>
              <a:defRPr/>
            </a:pPr>
            <a:endParaRPr lang="en-US" baseline="0" dirty="0" smtClean="0">
              <a:latin typeface="Arial" pitchFamily="34" charset="0"/>
              <a:cs typeface="Arial" pitchFamily="34" charset="0"/>
            </a:endParaRPr>
          </a:p>
          <a:p>
            <a:pPr marL="0" lvl="1">
              <a:spcBef>
                <a:spcPts val="0"/>
              </a:spcBef>
              <a:defRPr/>
            </a:pPr>
            <a:r>
              <a:rPr lang="en-US" baseline="0" dirty="0" smtClean="0">
                <a:latin typeface="Arial" pitchFamily="34" charset="0"/>
                <a:cs typeface="Arial" pitchFamily="34" charset="0"/>
              </a:rPr>
              <a:t>* #7 was about speeding DNA-based diagnostics for newborns using next-gen genome sequencing methods.</a:t>
            </a:r>
          </a:p>
          <a:p>
            <a:pPr marL="0" lvl="1">
              <a:spcBef>
                <a:spcPts val="0"/>
              </a:spcBef>
              <a:defRPr/>
            </a:pPr>
            <a:endParaRPr lang="en-US" baseline="0" dirty="0" smtClean="0">
              <a:latin typeface="Arial" pitchFamily="34" charset="0"/>
              <a:cs typeface="Arial" pitchFamily="34" charset="0"/>
            </a:endParaRPr>
          </a:p>
          <a:p>
            <a:pPr marL="0" lvl="1">
              <a:spcBef>
                <a:spcPts val="0"/>
              </a:spcBef>
              <a:defRPr/>
            </a:pPr>
            <a:r>
              <a:rPr lang="en-US" baseline="0" dirty="0" smtClean="0">
                <a:latin typeface="Arial" pitchFamily="34" charset="0"/>
                <a:cs typeface="Arial" pitchFamily="34" charset="0"/>
              </a:rPr>
              <a:t>* #6 was about TCGA’s breast cancer studies.</a:t>
            </a:r>
          </a:p>
          <a:p>
            <a:pPr marL="0" lvl="1">
              <a:spcBef>
                <a:spcPts val="0"/>
              </a:spcBef>
              <a:defRPr/>
            </a:pPr>
            <a:endParaRPr lang="en-US" baseline="0" dirty="0" smtClean="0">
              <a:latin typeface="Arial" pitchFamily="34" charset="0"/>
              <a:cs typeface="Arial" pitchFamily="34" charset="0"/>
            </a:endParaRPr>
          </a:p>
          <a:p>
            <a:pPr marL="0" lvl="1">
              <a:spcBef>
                <a:spcPts val="0"/>
              </a:spcBef>
              <a:defRPr/>
            </a:pPr>
            <a:r>
              <a:rPr lang="en-US" baseline="0" dirty="0" smtClean="0">
                <a:latin typeface="Arial" pitchFamily="34" charset="0"/>
                <a:cs typeface="Arial" pitchFamily="34" charset="0"/>
              </a:rPr>
              <a:t>* #2 was about NIH’s Human </a:t>
            </a:r>
            <a:r>
              <a:rPr lang="en-US" baseline="0" dirty="0" err="1" smtClean="0">
                <a:latin typeface="Arial" pitchFamily="34" charset="0"/>
                <a:cs typeface="Arial" pitchFamily="34" charset="0"/>
              </a:rPr>
              <a:t>Microbiome</a:t>
            </a:r>
            <a:r>
              <a:rPr lang="en-US" baseline="0" dirty="0" smtClean="0">
                <a:latin typeface="Arial" pitchFamily="34" charset="0"/>
                <a:cs typeface="Arial" pitchFamily="34" charset="0"/>
              </a:rPr>
              <a:t> Project.</a:t>
            </a:r>
          </a:p>
          <a:p>
            <a:pPr marL="0" lvl="1">
              <a:spcBef>
                <a:spcPts val="0"/>
              </a:spcBef>
              <a:defRPr/>
            </a:pPr>
            <a:endParaRPr lang="en-US" baseline="0" dirty="0" smtClean="0">
              <a:latin typeface="Arial" pitchFamily="34" charset="0"/>
              <a:cs typeface="Arial" pitchFamily="34" charset="0"/>
            </a:endParaRPr>
          </a:p>
          <a:p>
            <a:pPr marL="0" lvl="1">
              <a:spcBef>
                <a:spcPts val="0"/>
              </a:spcBef>
              <a:defRPr/>
            </a:pPr>
            <a:r>
              <a:rPr lang="en-US" baseline="0" dirty="0" smtClean="0">
                <a:latin typeface="Arial" pitchFamily="34" charset="0"/>
                <a:cs typeface="Arial" pitchFamily="34" charset="0"/>
              </a:rPr>
              <a:t>* And #1 was about NHGRI’s very own ENCODE project and its impressive set of publications last year. </a:t>
            </a:r>
          </a:p>
          <a:p>
            <a:pPr marL="0" lvl="1">
              <a:spcBef>
                <a:spcPts val="0"/>
              </a:spcBef>
              <a:defRPr/>
            </a:pPr>
            <a:endParaRPr lang="en-US" dirty="0" smtClean="0">
              <a:latin typeface="Arial" pitchFamily="34" charset="0"/>
              <a:cs typeface="Arial" pitchFamily="34" charset="0"/>
            </a:endParaRPr>
          </a:p>
        </p:txBody>
      </p:sp>
      <p:sp>
        <p:nvSpPr>
          <p:cNvPr id="120836" name="Slide Number Placeholder 3"/>
          <p:cNvSpPr>
            <a:spLocks noGrp="1"/>
          </p:cNvSpPr>
          <p:nvPr>
            <p:ph type="sldNum" sz="quarter" idx="5"/>
          </p:nvPr>
        </p:nvSpPr>
        <p:spPr>
          <a:noFill/>
        </p:spPr>
        <p:txBody>
          <a:bodyPr/>
          <a:lstStyle/>
          <a:p>
            <a:pPr defTabSz="936146"/>
            <a:fld id="{9ED77C95-0E82-4E5C-94E5-34289975CB8A}" type="slidenum">
              <a:rPr lang="en-US" smtClean="0">
                <a:solidFill>
                  <a:srgbClr val="000000"/>
                </a:solidFill>
                <a:ea typeface="ＭＳ Ｐゴシック" pitchFamily="34" charset="-128"/>
              </a:rPr>
              <a:pPr defTabSz="936146"/>
              <a:t>62</a:t>
            </a:fld>
            <a:endParaRPr lang="en-US" smtClean="0">
              <a:solidFill>
                <a:srgbClr val="000000"/>
              </a:solidFill>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lvl="1">
              <a:spcBef>
                <a:spcPts val="0"/>
              </a:spcBef>
              <a:defRPr/>
            </a:pPr>
            <a:r>
              <a:rPr lang="en-US" dirty="0" smtClean="0">
                <a:latin typeface="Arial" pitchFamily="34" charset="0"/>
                <a:cs typeface="Arial" pitchFamily="34" charset="0"/>
              </a:rPr>
              <a:t>And finally, there have been a number of organisms whose genome</a:t>
            </a:r>
            <a:r>
              <a:rPr lang="en-US" baseline="0" dirty="0" smtClean="0">
                <a:latin typeface="Arial" pitchFamily="34" charset="0"/>
                <a:cs typeface="Arial" pitchFamily="34" charset="0"/>
              </a:rPr>
              <a:t> sequences have been reported s</a:t>
            </a:r>
            <a:r>
              <a:rPr lang="en-US" dirty="0" smtClean="0">
                <a:latin typeface="Arial" pitchFamily="34" charset="0"/>
                <a:cs typeface="Arial" pitchFamily="34" charset="0"/>
              </a:rPr>
              <a:t>ince the last Council meeting, and these stories were also covered in the news. These include</a:t>
            </a:r>
            <a:r>
              <a:rPr lang="en-US" baseline="0" dirty="0" smtClean="0">
                <a:latin typeface="Arial" pitchFamily="34" charset="0"/>
                <a:cs typeface="Arial" pitchFamily="34" charset="0"/>
              </a:rPr>
              <a:t> </a:t>
            </a:r>
            <a:r>
              <a:rPr lang="en-US" dirty="0" smtClean="0">
                <a:latin typeface="Arial" pitchFamily="34" charset="0"/>
                <a:cs typeface="Arial" pitchFamily="34" charset="0"/>
              </a:rPr>
              <a:t>* barley, * camel, * chickpea, *comb jelly, * flycatcher, * goat, * oyster, * panda, * pig, * watermelon * and * wheat.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And then, of course, there was that disturbing story that got considerable media attention about sequencing the sasquatch genome, but NHGRI does </a:t>
            </a:r>
            <a:r>
              <a:rPr lang="en-US" u="sng" dirty="0" smtClean="0">
                <a:latin typeface="Arial" pitchFamily="34" charset="0"/>
                <a:cs typeface="Arial" pitchFamily="34" charset="0"/>
              </a:rPr>
              <a:t>not</a:t>
            </a:r>
            <a:r>
              <a:rPr lang="en-US" dirty="0" smtClean="0">
                <a:latin typeface="Arial" pitchFamily="34" charset="0"/>
                <a:cs typeface="Arial" pitchFamily="34" charset="0"/>
              </a:rPr>
              <a:t> officially endorse</a:t>
            </a:r>
            <a:r>
              <a:rPr lang="en-US" baseline="0" dirty="0" smtClean="0">
                <a:latin typeface="Arial" pitchFamily="34" charset="0"/>
                <a:cs typeface="Arial" pitchFamily="34" charset="0"/>
              </a:rPr>
              <a:t> that claim pending further verification.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63</a:t>
            </a:fld>
            <a:endParaRPr lang="en-US" dirty="0" smtClean="0">
              <a:cs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64</a:t>
            </a:fld>
            <a:endParaRPr lang="en-US" dirty="0" smtClean="0">
              <a:cs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xfrm>
            <a:off x="944569" y="4446593"/>
            <a:ext cx="5608637" cy="42116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lvl="1">
              <a:spcBef>
                <a:spcPts val="0"/>
              </a:spcBef>
              <a:defRPr/>
            </a:pPr>
            <a:r>
              <a:rPr lang="en-US" dirty="0" smtClean="0">
                <a:latin typeface="Arial" pitchFamily="34" charset="0"/>
                <a:cs typeface="Arial" pitchFamily="34" charset="0"/>
              </a:rPr>
              <a:t>The Large-Scale Genome Sequencing and Analysis Centers are undertaking numerous projects, mostly related to complex disease and cancer.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 In the most recent grant year, the three</a:t>
            </a:r>
            <a:r>
              <a:rPr lang="en-US" baseline="0" dirty="0" smtClean="0">
                <a:latin typeface="Arial" pitchFamily="34" charset="0"/>
                <a:cs typeface="Arial" pitchFamily="34" charset="0"/>
              </a:rPr>
              <a:t> C</a:t>
            </a:r>
            <a:r>
              <a:rPr lang="en-US" dirty="0" smtClean="0">
                <a:latin typeface="Arial" pitchFamily="34" charset="0"/>
                <a:cs typeface="Arial" pitchFamily="34" charset="0"/>
              </a:rPr>
              <a:t>enters produced over 300 Tb of sequence— the equivalent of approximately 3,000 high-coverage whole human genome sequences</a:t>
            </a:r>
            <a:r>
              <a:rPr lang="en-US" baseline="0" dirty="0" smtClean="0">
                <a:latin typeface="Arial" pitchFamily="34" charset="0"/>
                <a:cs typeface="Arial" pitchFamily="34" charset="0"/>
              </a:rPr>
              <a:t> (</a:t>
            </a:r>
            <a:r>
              <a:rPr lang="en-US" dirty="0" smtClean="0">
                <a:latin typeface="Arial" pitchFamily="34" charset="0"/>
                <a:cs typeface="Arial" pitchFamily="34" charset="0"/>
              </a:rPr>
              <a:t>or 41,000 whole-</a:t>
            </a:r>
            <a:r>
              <a:rPr lang="en-US" dirty="0" err="1" smtClean="0">
                <a:latin typeface="Arial" pitchFamily="34" charset="0"/>
                <a:cs typeface="Arial" pitchFamily="34" charset="0"/>
              </a:rPr>
              <a:t>exome</a:t>
            </a:r>
            <a:r>
              <a:rPr lang="en-US" dirty="0" smtClean="0">
                <a:latin typeface="Arial" pitchFamily="34" charset="0"/>
                <a:cs typeface="Arial" pitchFamily="34" charset="0"/>
              </a:rPr>
              <a:t> sequences).</a:t>
            </a:r>
          </a:p>
          <a:p>
            <a:pPr marL="0" lvl="1">
              <a:spcBef>
                <a:spcPts val="0"/>
              </a:spcBef>
              <a:defRPr/>
            </a:pPr>
            <a:endParaRPr lang="en-US" dirty="0" smtClean="0">
              <a:latin typeface="Arial" pitchFamily="34" charset="0"/>
              <a:cs typeface="Arial" pitchFamily="34" charset="0"/>
            </a:endParaRPr>
          </a:p>
          <a:p>
            <a:pPr marL="0" lvl="1" defTabSz="940838">
              <a:spcBef>
                <a:spcPts val="0"/>
              </a:spcBef>
              <a:defRPr/>
            </a:pPr>
            <a:r>
              <a:rPr lang="en-US" dirty="0" smtClean="0">
                <a:latin typeface="Arial" pitchFamily="34" charset="0"/>
                <a:cs typeface="Arial" pitchFamily="34" charset="0"/>
              </a:rPr>
              <a:t>* At the Centers,</a:t>
            </a:r>
            <a:r>
              <a:rPr lang="en-US" baseline="0" dirty="0" smtClean="0">
                <a:latin typeface="Arial" pitchFamily="34" charset="0"/>
                <a:cs typeface="Arial" pitchFamily="34" charset="0"/>
              </a:rPr>
              <a:t> there are o</a:t>
            </a:r>
            <a:r>
              <a:rPr lang="en-US" dirty="0" smtClean="0">
                <a:latin typeface="Arial" pitchFamily="34" charset="0"/>
                <a:cs typeface="Arial" pitchFamily="34" charset="0"/>
              </a:rPr>
              <a:t>ver 120 ongoing projects focused on cancer</a:t>
            </a:r>
            <a:r>
              <a:rPr lang="en-US" dirty="0">
                <a:latin typeface="Arial" pitchFamily="34" charset="0"/>
                <a:cs typeface="Arial" pitchFamily="34" charset="0"/>
              </a:rPr>
              <a:t>, complex </a:t>
            </a:r>
            <a:r>
              <a:rPr lang="en-US" dirty="0" smtClean="0">
                <a:latin typeface="Arial" pitchFamily="34" charset="0"/>
                <a:cs typeface="Arial" pitchFamily="34" charset="0"/>
              </a:rPr>
              <a:t>disease, </a:t>
            </a:r>
            <a:r>
              <a:rPr lang="en-US" dirty="0">
                <a:latin typeface="Arial" pitchFamily="34" charset="0"/>
                <a:cs typeface="Arial" pitchFamily="34" charset="0"/>
              </a:rPr>
              <a:t>rare </a:t>
            </a:r>
            <a:r>
              <a:rPr lang="en-US" dirty="0" smtClean="0">
                <a:latin typeface="Arial" pitchFamily="34" charset="0"/>
                <a:cs typeface="Arial" pitchFamily="34" charset="0"/>
              </a:rPr>
              <a:t>diseases, </a:t>
            </a:r>
            <a:r>
              <a:rPr lang="en-US" dirty="0">
                <a:latin typeface="Arial" pitchFamily="34" charset="0"/>
                <a:cs typeface="Arial" pitchFamily="34" charset="0"/>
              </a:rPr>
              <a:t>and </a:t>
            </a:r>
            <a:r>
              <a:rPr lang="en-US" dirty="0" smtClean="0">
                <a:latin typeface="Arial" pitchFamily="34" charset="0"/>
                <a:cs typeface="Arial" pitchFamily="34" charset="0"/>
              </a:rPr>
              <a:t>comparative sequencing</a:t>
            </a:r>
            <a:r>
              <a:rPr lang="en-US" dirty="0">
                <a:latin typeface="Arial" pitchFamily="34" charset="0"/>
                <a:cs typeface="Arial" pitchFamily="34" charset="0"/>
              </a:rPr>
              <a:t>.</a:t>
            </a:r>
          </a:p>
          <a:p>
            <a:pPr marL="0" lvl="1">
              <a:spcBef>
                <a:spcPts val="0"/>
              </a:spcBef>
              <a:defRPr/>
            </a:pPr>
            <a:endParaRPr lang="en-US" dirty="0" smtClean="0">
              <a:latin typeface="Arial" pitchFamily="34" charset="0"/>
              <a:cs typeface="Arial" pitchFamily="34" charset="0"/>
            </a:endParaRPr>
          </a:p>
          <a:p>
            <a:pPr marL="0" lvl="1" defTabSz="930859">
              <a:spcBef>
                <a:spcPts val="0"/>
              </a:spcBef>
              <a:defRPr/>
            </a:pPr>
            <a:r>
              <a:rPr lang="en-US" dirty="0" smtClean="0">
                <a:latin typeface="Arial" pitchFamily="34" charset="0"/>
                <a:cs typeface="Arial" pitchFamily="34" charset="0"/>
              </a:rPr>
              <a:t>* Meanwhile, these groups together have over 20 papers either published or in press </a:t>
            </a:r>
            <a:r>
              <a:rPr lang="en-US" baseline="0" dirty="0" smtClean="0">
                <a:solidFill>
                  <a:schemeClr val="tx1"/>
                </a:solidFill>
                <a:latin typeface="Arial" pitchFamily="34" charset="0"/>
                <a:cs typeface="Arial" pitchFamily="34" charset="0"/>
              </a:rPr>
              <a:t>this past quarter alone.</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6" y="8891592"/>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982" eaLnBrk="0" hangingPunct="0">
              <a:defRPr b="1">
                <a:solidFill>
                  <a:schemeClr val="tx1"/>
                </a:solidFill>
                <a:latin typeface="Arial" pitchFamily="34" charset="0"/>
              </a:defRPr>
            </a:lvl1pPr>
            <a:lvl2pPr marL="742441" indent="-285553" defTabSz="935982" eaLnBrk="0" hangingPunct="0">
              <a:defRPr b="1">
                <a:solidFill>
                  <a:schemeClr val="tx1"/>
                </a:solidFill>
                <a:latin typeface="Arial" pitchFamily="34" charset="0"/>
              </a:defRPr>
            </a:lvl2pPr>
            <a:lvl3pPr marL="1142217" indent="-228443" defTabSz="935982" eaLnBrk="0" hangingPunct="0">
              <a:defRPr b="1">
                <a:solidFill>
                  <a:schemeClr val="tx1"/>
                </a:solidFill>
                <a:latin typeface="Arial" pitchFamily="34" charset="0"/>
              </a:defRPr>
            </a:lvl3pPr>
            <a:lvl4pPr marL="1599102" indent="-228443" defTabSz="935982" eaLnBrk="0" hangingPunct="0">
              <a:defRPr b="1">
                <a:solidFill>
                  <a:schemeClr val="tx1"/>
                </a:solidFill>
                <a:latin typeface="Arial" pitchFamily="34" charset="0"/>
              </a:defRPr>
            </a:lvl4pPr>
            <a:lvl5pPr marL="2055989" indent="-228443" defTabSz="935982" eaLnBrk="0" hangingPunct="0">
              <a:defRPr b="1">
                <a:solidFill>
                  <a:schemeClr val="tx1"/>
                </a:solidFill>
                <a:latin typeface="Arial" pitchFamily="34" charset="0"/>
              </a:defRPr>
            </a:lvl5pPr>
            <a:lvl6pPr marL="2512874" indent="-228443" defTabSz="935982" eaLnBrk="0" fontAlgn="base" hangingPunct="0">
              <a:spcBef>
                <a:spcPct val="0"/>
              </a:spcBef>
              <a:spcAft>
                <a:spcPct val="0"/>
              </a:spcAft>
              <a:defRPr b="1">
                <a:solidFill>
                  <a:schemeClr val="tx1"/>
                </a:solidFill>
                <a:latin typeface="Arial" pitchFamily="34" charset="0"/>
              </a:defRPr>
            </a:lvl6pPr>
            <a:lvl7pPr marL="2969761" indent="-228443" defTabSz="935982" eaLnBrk="0" fontAlgn="base" hangingPunct="0">
              <a:spcBef>
                <a:spcPct val="0"/>
              </a:spcBef>
              <a:spcAft>
                <a:spcPct val="0"/>
              </a:spcAft>
              <a:defRPr b="1">
                <a:solidFill>
                  <a:schemeClr val="tx1"/>
                </a:solidFill>
                <a:latin typeface="Arial" pitchFamily="34" charset="0"/>
              </a:defRPr>
            </a:lvl7pPr>
            <a:lvl8pPr marL="3426647" indent="-228443" defTabSz="935982" eaLnBrk="0" fontAlgn="base" hangingPunct="0">
              <a:spcBef>
                <a:spcPct val="0"/>
              </a:spcBef>
              <a:spcAft>
                <a:spcPct val="0"/>
              </a:spcAft>
              <a:defRPr b="1">
                <a:solidFill>
                  <a:schemeClr val="tx1"/>
                </a:solidFill>
                <a:latin typeface="Arial" pitchFamily="34" charset="0"/>
              </a:defRPr>
            </a:lvl8pPr>
            <a:lvl9pPr marL="3883533" indent="-228443" defTabSz="93598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65</a:t>
            </a:fld>
            <a:endParaRPr lang="en-US" dirty="0" smtClean="0">
              <a:solidFill>
                <a:prstClr val="black"/>
              </a:solidFill>
              <a:cs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xfrm>
            <a:off x="709614" y="4446589"/>
            <a:ext cx="5667375" cy="4211637"/>
          </a:xfrm>
          <a:noFill/>
          <a:ln/>
        </p:spPr>
        <p:txBody>
          <a:bodyPr lIns="93068" tIns="46535" rIns="93068" bIns="46535">
            <a:noAutofit/>
          </a:bodyPr>
          <a:lstStyle/>
          <a:p>
            <a:pPr marL="0" lvl="1" defTabSz="930859">
              <a:spcBef>
                <a:spcPts val="0"/>
              </a:spcBef>
              <a:defRPr/>
            </a:pPr>
            <a:r>
              <a:rPr lang="en-US" dirty="0" smtClean="0">
                <a:latin typeface="Arial" pitchFamily="34" charset="0"/>
                <a:cs typeface="Arial" pitchFamily="34" charset="0"/>
              </a:rPr>
              <a:t>For</a:t>
            </a:r>
            <a:r>
              <a:rPr lang="en-US" baseline="0" dirty="0" smtClean="0">
                <a:latin typeface="Arial" pitchFamily="34" charset="0"/>
                <a:cs typeface="Arial" pitchFamily="34" charset="0"/>
              </a:rPr>
              <a:t> </a:t>
            </a:r>
            <a:r>
              <a:rPr lang="en-US" dirty="0" smtClean="0">
                <a:latin typeface="Arial" pitchFamily="34" charset="0"/>
                <a:cs typeface="Arial" pitchFamily="34" charset="0"/>
              </a:rPr>
              <a:t>the 1000 Genomes Project, * the Phase 1 paper</a:t>
            </a:r>
            <a:r>
              <a:rPr lang="en-US" baseline="0" dirty="0" smtClean="0">
                <a:latin typeface="Arial" pitchFamily="34" charset="0"/>
                <a:cs typeface="Arial" pitchFamily="34" charset="0"/>
              </a:rPr>
              <a:t> was published in </a:t>
            </a:r>
            <a:r>
              <a:rPr lang="en-US" i="1" baseline="0" dirty="0" smtClean="0">
                <a:latin typeface="Arial" pitchFamily="34" charset="0"/>
                <a:cs typeface="Arial" pitchFamily="34" charset="0"/>
              </a:rPr>
              <a:t>Nature</a:t>
            </a:r>
            <a:r>
              <a:rPr lang="en-US" baseline="0" dirty="0" smtClean="0">
                <a:latin typeface="Arial" pitchFamily="34" charset="0"/>
                <a:cs typeface="Arial" pitchFamily="34" charset="0"/>
              </a:rPr>
              <a:t> late last year. </a:t>
            </a:r>
            <a:endParaRPr lang="en-US" dirty="0" smtClean="0">
              <a:latin typeface="Arial" pitchFamily="34" charset="0"/>
              <a:cs typeface="Arial" pitchFamily="34" charset="0"/>
            </a:endParaRPr>
          </a:p>
          <a:p>
            <a:pPr marL="0" lvl="1" defTabSz="930859">
              <a:spcBef>
                <a:spcPts val="0"/>
              </a:spcBef>
              <a:defRPr/>
            </a:pPr>
            <a:endParaRPr lang="en-US" dirty="0" smtClean="0">
              <a:latin typeface="Arial" pitchFamily="34" charset="0"/>
              <a:cs typeface="Arial" pitchFamily="34" charset="0"/>
            </a:endParaRPr>
          </a:p>
          <a:p>
            <a:pPr marL="0" lvl="1" defTabSz="930859">
              <a:spcBef>
                <a:spcPts val="0"/>
              </a:spcBef>
              <a:defRPr/>
            </a:pPr>
            <a:r>
              <a:rPr lang="en-US" dirty="0" smtClean="0">
                <a:latin typeface="Arial" pitchFamily="34" charset="0"/>
                <a:cs typeface="Arial" pitchFamily="34" charset="0"/>
              </a:rPr>
              <a:t>* A 1000 Genomes Consortium</a:t>
            </a:r>
            <a:r>
              <a:rPr lang="en-US" baseline="0" dirty="0" smtClean="0">
                <a:latin typeface="Arial" pitchFamily="34" charset="0"/>
                <a:cs typeface="Arial" pitchFamily="34" charset="0"/>
              </a:rPr>
              <a:t> </a:t>
            </a:r>
            <a:r>
              <a:rPr lang="en-US" dirty="0" smtClean="0">
                <a:latin typeface="Arial" pitchFamily="34" charset="0"/>
                <a:cs typeface="Arial" pitchFamily="34" charset="0"/>
              </a:rPr>
              <a:t>meeting was held prior to the 2012</a:t>
            </a:r>
            <a:r>
              <a:rPr lang="en-US" baseline="0" dirty="0" smtClean="0">
                <a:latin typeface="Arial" pitchFamily="34" charset="0"/>
                <a:cs typeface="Arial" pitchFamily="34" charset="0"/>
              </a:rPr>
              <a:t> </a:t>
            </a:r>
            <a:r>
              <a:rPr lang="en-US" dirty="0" smtClean="0">
                <a:latin typeface="Arial" pitchFamily="34" charset="0"/>
                <a:cs typeface="Arial" pitchFamily="34" charset="0"/>
              </a:rPr>
              <a:t>ASHG annual meeting to discuss the last phase of the project and future plans.</a:t>
            </a:r>
            <a:r>
              <a:rPr lang="en-US" baseline="0" dirty="0" smtClean="0">
                <a:latin typeface="Arial" pitchFamily="34" charset="0"/>
                <a:cs typeface="Arial" pitchFamily="34" charset="0"/>
              </a:rPr>
              <a:t> And then a</a:t>
            </a:r>
            <a:r>
              <a:rPr lang="en-US" dirty="0" smtClean="0">
                <a:latin typeface="Arial" pitchFamily="34" charset="0"/>
                <a:cs typeface="Arial" pitchFamily="34" charset="0"/>
              </a:rPr>
              <a:t> 1000 Genomes tutorial was held at the ASHG meeting</a:t>
            </a:r>
            <a:r>
              <a:rPr lang="en-US" baseline="0" dirty="0" smtClean="0">
                <a:latin typeface="Arial" pitchFamily="34" charset="0"/>
                <a:cs typeface="Arial" pitchFamily="34" charset="0"/>
              </a:rPr>
              <a:t> itself</a:t>
            </a:r>
            <a:r>
              <a:rPr lang="en-US" dirty="0" smtClean="0">
                <a:latin typeface="Arial" pitchFamily="34" charset="0"/>
                <a:cs typeface="Arial" pitchFamily="34" charset="0"/>
              </a:rPr>
              <a:t>, with over 200 attendees. There</a:t>
            </a:r>
            <a:r>
              <a:rPr lang="en-US" baseline="0" dirty="0" smtClean="0">
                <a:latin typeface="Arial" pitchFamily="34" charset="0"/>
                <a:cs typeface="Arial" pitchFamily="34" charset="0"/>
              </a:rPr>
              <a:t> were </a:t>
            </a:r>
            <a:r>
              <a:rPr lang="en-US" dirty="0" smtClean="0">
                <a:latin typeface="Arial" pitchFamily="34" charset="0"/>
                <a:cs typeface="Arial" pitchFamily="34" charset="0"/>
              </a:rPr>
              <a:t>many,</a:t>
            </a:r>
            <a:r>
              <a:rPr lang="en-US" baseline="0" dirty="0" smtClean="0">
                <a:latin typeface="Arial" pitchFamily="34" charset="0"/>
                <a:cs typeface="Arial" pitchFamily="34" charset="0"/>
              </a:rPr>
              <a:t> many </a:t>
            </a:r>
            <a:r>
              <a:rPr lang="en-US" dirty="0" smtClean="0">
                <a:latin typeface="Arial" pitchFamily="34" charset="0"/>
                <a:cs typeface="Arial" pitchFamily="34" charset="0"/>
              </a:rPr>
              <a:t>presentations and posters that featured 1000 Genomes data</a:t>
            </a:r>
            <a:r>
              <a:rPr lang="en-US" baseline="0" dirty="0" smtClean="0">
                <a:latin typeface="Arial" pitchFamily="34" charset="0"/>
                <a:cs typeface="Arial" pitchFamily="34" charset="0"/>
              </a:rPr>
              <a:t> at the ASHG meeting.</a:t>
            </a:r>
            <a:endParaRPr lang="en-US" dirty="0" smtClean="0">
              <a:latin typeface="Arial" pitchFamily="34" charset="0"/>
              <a:cs typeface="Arial" pitchFamily="34" charset="0"/>
            </a:endParaRP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 Phase 3 sequencing, which will involve more than 2500 samples,</a:t>
            </a:r>
            <a:r>
              <a:rPr lang="en-US" baseline="0" dirty="0" smtClean="0">
                <a:latin typeface="Arial" pitchFamily="34" charset="0"/>
                <a:cs typeface="Arial" pitchFamily="34" charset="0"/>
              </a:rPr>
              <a:t> will be complete by </a:t>
            </a:r>
            <a:r>
              <a:rPr lang="en-US" dirty="0" smtClean="0">
                <a:latin typeface="Arial" pitchFamily="34" charset="0"/>
                <a:cs typeface="Arial" pitchFamily="34" charset="0"/>
              </a:rPr>
              <a:t>March of this year.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To</a:t>
            </a:r>
            <a:r>
              <a:rPr lang="en-US" baseline="0" dirty="0" smtClean="0">
                <a:latin typeface="Arial" pitchFamily="34" charset="0"/>
                <a:cs typeface="Arial" pitchFamily="34" charset="0"/>
              </a:rPr>
              <a:t> discuss analyses of the Phase 3 data, a</a:t>
            </a:r>
            <a:r>
              <a:rPr lang="en-US" dirty="0" smtClean="0">
                <a:latin typeface="Arial" pitchFamily="34" charset="0"/>
                <a:cs typeface="Arial" pitchFamily="34" charset="0"/>
              </a:rPr>
              <a:t>n Analysis Group meeting will be held in May prior to the CSHL Biology of Genomes meeting.  </a:t>
            </a:r>
          </a:p>
          <a:p>
            <a:pPr marL="0" lvl="1">
              <a:spcBef>
                <a:spcPts val="0"/>
              </a:spcBef>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66</a:t>
            </a:fld>
            <a:endParaRPr lang="en-US" dirty="0" smtClean="0">
              <a:cs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pPr marL="0" lvl="1">
              <a:defRPr/>
            </a:pPr>
            <a:r>
              <a:rPr lang="en-US" dirty="0" smtClean="0">
                <a:latin typeface="Arial" pitchFamily="34" charset="0"/>
                <a:cs typeface="Arial" pitchFamily="34" charset="0"/>
              </a:rPr>
              <a:t>The Cancer Genome Atlas (TCGA) held a series of meetings in November, * starting with the 2</a:t>
            </a:r>
            <a:r>
              <a:rPr lang="en-US" baseline="30000" dirty="0" smtClean="0">
                <a:latin typeface="Arial" pitchFamily="34" charset="0"/>
                <a:cs typeface="Arial" pitchFamily="34" charset="0"/>
              </a:rPr>
              <a:t>nd</a:t>
            </a:r>
            <a:r>
              <a:rPr lang="en-US" dirty="0" smtClean="0">
                <a:latin typeface="Arial" pitchFamily="34" charset="0"/>
                <a:cs typeface="Arial" pitchFamily="34" charset="0"/>
              </a:rPr>
              <a:t> annual two-day</a:t>
            </a:r>
            <a:r>
              <a:rPr lang="en-US" baseline="0" dirty="0" smtClean="0">
                <a:latin typeface="Arial" pitchFamily="34" charset="0"/>
                <a:cs typeface="Arial" pitchFamily="34" charset="0"/>
              </a:rPr>
              <a:t> </a:t>
            </a:r>
            <a:r>
              <a:rPr lang="en-US" dirty="0" smtClean="0">
                <a:latin typeface="Arial" pitchFamily="34" charset="0"/>
                <a:cs typeface="Arial" pitchFamily="34" charset="0"/>
              </a:rPr>
              <a:t>public scientific symposium that was filled to its 500-person capacity. TCGA continues to generate and release results at a rapid pace, with findings coming not only from the TCGA Network, but increasingly from the large community of TCGA data users. The symposium was a great forum for sharing these findings and for the user community to interact with TCGA investigators. Presentations from the symposium are</a:t>
            </a:r>
            <a:r>
              <a:rPr lang="en-US" baseline="0" dirty="0" smtClean="0">
                <a:latin typeface="Arial" pitchFamily="34" charset="0"/>
                <a:cs typeface="Arial" pitchFamily="34" charset="0"/>
              </a:rPr>
              <a:t> available as a </a:t>
            </a:r>
            <a:r>
              <a:rPr lang="en-US" baseline="0" dirty="0" err="1" smtClean="0">
                <a:latin typeface="Arial" pitchFamily="34" charset="0"/>
                <a:cs typeface="Arial" pitchFamily="34" charset="0"/>
              </a:rPr>
              <a:t>videoarchive</a:t>
            </a:r>
            <a:r>
              <a:rPr lang="en-US" baseline="0" dirty="0" smtClean="0">
                <a:latin typeface="Arial" pitchFamily="34" charset="0"/>
                <a:cs typeface="Arial" pitchFamily="34" charset="0"/>
              </a:rPr>
              <a:t> on genome.gov via our </a:t>
            </a:r>
            <a:r>
              <a:rPr lang="en-US" baseline="0" dirty="0" err="1" smtClean="0">
                <a:latin typeface="Arial" pitchFamily="34" charset="0"/>
                <a:cs typeface="Arial" pitchFamily="34" charset="0"/>
              </a:rPr>
              <a:t>GenomeTV</a:t>
            </a:r>
            <a:r>
              <a:rPr lang="en-US" baseline="0" dirty="0" smtClean="0">
                <a:latin typeface="Arial" pitchFamily="34" charset="0"/>
                <a:cs typeface="Arial" pitchFamily="34" charset="0"/>
              </a:rPr>
              <a:t> channel of YouTube.</a:t>
            </a:r>
            <a:endParaRPr lang="en-US" dirty="0" smtClean="0">
              <a:latin typeface="Arial" pitchFamily="34" charset="0"/>
              <a:cs typeface="Arial" pitchFamily="34" charset="0"/>
            </a:endParaRPr>
          </a:p>
          <a:p>
            <a:pPr marL="0" lvl="1">
              <a:defRPr/>
            </a:pPr>
            <a:endParaRPr lang="en-US" dirty="0" smtClean="0">
              <a:latin typeface="Arial" pitchFamily="34" charset="0"/>
              <a:cs typeface="Arial" pitchFamily="34" charset="0"/>
            </a:endParaRPr>
          </a:p>
          <a:p>
            <a:pPr marL="0" lvl="1">
              <a:defRPr/>
            </a:pPr>
            <a:r>
              <a:rPr lang="en-US" dirty="0" smtClean="0">
                <a:latin typeface="Arial" pitchFamily="34" charset="0"/>
                <a:cs typeface="Arial" pitchFamily="34" charset="0"/>
              </a:rPr>
              <a:t>* At </a:t>
            </a:r>
            <a:r>
              <a:rPr lang="en-US" dirty="0">
                <a:latin typeface="Arial" pitchFamily="34" charset="0"/>
                <a:cs typeface="Arial" pitchFamily="34" charset="0"/>
              </a:rPr>
              <a:t>the end of that week, </a:t>
            </a:r>
            <a:r>
              <a:rPr lang="en-US" dirty="0" smtClean="0">
                <a:latin typeface="Arial" pitchFamily="34" charset="0"/>
                <a:cs typeface="Arial" pitchFamily="34" charset="0"/>
              </a:rPr>
              <a:t>there was a joint NCI-NHGRI strategic </a:t>
            </a:r>
            <a:r>
              <a:rPr lang="en-US" dirty="0">
                <a:latin typeface="Arial" pitchFamily="34" charset="0"/>
                <a:cs typeface="Arial" pitchFamily="34" charset="0"/>
              </a:rPr>
              <a:t>planning meeting to begin prioritizing areas of research that will follow and leverage TCGA and similar large cancer genomics efforts. </a:t>
            </a:r>
            <a:r>
              <a:rPr lang="en-US" dirty="0" smtClean="0">
                <a:latin typeface="Arial" pitchFamily="34" charset="0"/>
                <a:cs typeface="Arial" pitchFamily="34" charset="0"/>
              </a:rPr>
              <a:t>Participants </a:t>
            </a:r>
            <a:r>
              <a:rPr lang="en-US" dirty="0">
                <a:latin typeface="Arial" pitchFamily="34" charset="0"/>
                <a:cs typeface="Arial" pitchFamily="34" charset="0"/>
              </a:rPr>
              <a:t>included Harold Varmus, TCGA staff from NHGRI and NCI, </a:t>
            </a:r>
            <a:r>
              <a:rPr lang="en-US" dirty="0" smtClean="0">
                <a:latin typeface="Arial" pitchFamily="34" charset="0"/>
                <a:cs typeface="Arial" pitchFamily="34" charset="0"/>
              </a:rPr>
              <a:t>Acting Directors </a:t>
            </a:r>
            <a:r>
              <a:rPr lang="en-US" dirty="0">
                <a:latin typeface="Arial" pitchFamily="34" charset="0"/>
                <a:cs typeface="Arial" pitchFamily="34" charset="0"/>
              </a:rPr>
              <a:t>of </a:t>
            </a:r>
            <a:r>
              <a:rPr lang="en-US" dirty="0" smtClean="0">
                <a:latin typeface="Arial" pitchFamily="34" charset="0"/>
                <a:cs typeface="Arial" pitchFamily="34" charset="0"/>
              </a:rPr>
              <a:t>NCI’s </a:t>
            </a:r>
            <a:r>
              <a:rPr lang="en-US" dirty="0">
                <a:latin typeface="Arial" pitchFamily="34" charset="0"/>
                <a:cs typeface="Arial" pitchFamily="34" charset="0"/>
              </a:rPr>
              <a:t>Center for Cancer Genomics, TCGA PIs, members of this Council, the NCI Board, and </a:t>
            </a:r>
            <a:r>
              <a:rPr lang="en-US" dirty="0" smtClean="0">
                <a:latin typeface="Arial" pitchFamily="34" charset="0"/>
                <a:cs typeface="Arial" pitchFamily="34" charset="0"/>
              </a:rPr>
              <a:t>various at-large experts. The </a:t>
            </a:r>
            <a:r>
              <a:rPr lang="en-US" dirty="0">
                <a:latin typeface="Arial" pitchFamily="34" charset="0"/>
                <a:cs typeface="Arial" pitchFamily="34" charset="0"/>
              </a:rPr>
              <a:t>meeting produced </a:t>
            </a:r>
            <a:r>
              <a:rPr lang="en-US" dirty="0" smtClean="0">
                <a:latin typeface="Arial" pitchFamily="34" charset="0"/>
                <a:cs typeface="Arial" pitchFamily="34" charset="0"/>
              </a:rPr>
              <a:t>a</a:t>
            </a:r>
            <a:r>
              <a:rPr lang="en-US" baseline="0" dirty="0" smtClean="0">
                <a:latin typeface="Arial" pitchFamily="34" charset="0"/>
                <a:cs typeface="Arial" pitchFamily="34" charset="0"/>
              </a:rPr>
              <a:t> draft </a:t>
            </a:r>
            <a:r>
              <a:rPr lang="en-US" dirty="0" smtClean="0">
                <a:latin typeface="Arial" pitchFamily="34" charset="0"/>
                <a:cs typeface="Arial" pitchFamily="34" charset="0"/>
              </a:rPr>
              <a:t>list </a:t>
            </a:r>
            <a:r>
              <a:rPr lang="en-US" dirty="0">
                <a:latin typeface="Arial" pitchFamily="34" charset="0"/>
                <a:cs typeface="Arial" pitchFamily="34" charset="0"/>
              </a:rPr>
              <a:t>of highest priority goals, which still needs </a:t>
            </a:r>
            <a:r>
              <a:rPr lang="en-US" dirty="0" smtClean="0">
                <a:latin typeface="Arial" pitchFamily="34" charset="0"/>
                <a:cs typeface="Arial" pitchFamily="34" charset="0"/>
              </a:rPr>
              <a:t>discussion</a:t>
            </a:r>
            <a:r>
              <a:rPr lang="en-US" dirty="0">
                <a:latin typeface="Arial" pitchFamily="34" charset="0"/>
                <a:cs typeface="Arial" pitchFamily="34" charset="0"/>
              </a:rPr>
              <a:t>. One conclusion was that NCI and NHGRI need to continue to work together to push innovation and research in cancer genomics beyond </a:t>
            </a:r>
            <a:r>
              <a:rPr lang="en-US" dirty="0" smtClean="0">
                <a:latin typeface="Arial" pitchFamily="34" charset="0"/>
                <a:cs typeface="Arial" pitchFamily="34" charset="0"/>
              </a:rPr>
              <a:t>TCGA.</a:t>
            </a:r>
            <a:r>
              <a:rPr lang="en-US" baseline="0" dirty="0" smtClean="0">
                <a:latin typeface="Arial" pitchFamily="34" charset="0"/>
                <a:cs typeface="Arial" pitchFamily="34" charset="0"/>
              </a:rPr>
              <a:t> </a:t>
            </a:r>
            <a:r>
              <a:rPr lang="en-US" dirty="0" smtClean="0">
                <a:latin typeface="Arial" pitchFamily="34" charset="0"/>
                <a:cs typeface="Arial" pitchFamily="34" charset="0"/>
              </a:rPr>
              <a:t>NCI </a:t>
            </a:r>
            <a:r>
              <a:rPr lang="en-US" dirty="0">
                <a:latin typeface="Arial" pitchFamily="34" charset="0"/>
                <a:cs typeface="Arial" pitchFamily="34" charset="0"/>
              </a:rPr>
              <a:t>and NHGRI staff now are working to plan the next generation of initiatives.</a:t>
            </a:r>
            <a:endParaRPr lang="en-US" dirty="0" smtClean="0">
              <a:latin typeface="Arial" pitchFamily="34" charset="0"/>
              <a:cs typeface="Arial" pitchFamily="34" charset="0"/>
            </a:endParaRPr>
          </a:p>
        </p:txBody>
      </p:sp>
      <p:sp>
        <p:nvSpPr>
          <p:cNvPr id="4" name="Slide Number Placeholder 3"/>
          <p:cNvSpPr>
            <a:spLocks noGrp="1"/>
          </p:cNvSpPr>
          <p:nvPr>
            <p:ph type="sldNum" sz="quarter" idx="5"/>
          </p:nvPr>
        </p:nvSpPr>
        <p:spPr>
          <a:xfrm>
            <a:off x="4014794" y="8900114"/>
            <a:ext cx="3071812" cy="46831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4783" eaLnBrk="0" hangingPunct="0">
              <a:defRPr b="1">
                <a:solidFill>
                  <a:schemeClr val="tx1"/>
                </a:solidFill>
                <a:latin typeface="Arial" pitchFamily="34" charset="0"/>
              </a:defRPr>
            </a:lvl1pPr>
            <a:lvl2pPr marL="741489" indent="-285188" defTabSz="934783" eaLnBrk="0" hangingPunct="0">
              <a:defRPr b="1">
                <a:solidFill>
                  <a:schemeClr val="tx1"/>
                </a:solidFill>
                <a:latin typeface="Arial" pitchFamily="34" charset="0"/>
              </a:defRPr>
            </a:lvl2pPr>
            <a:lvl3pPr marL="1140753" indent="-228151" defTabSz="934783" eaLnBrk="0" hangingPunct="0">
              <a:defRPr b="1">
                <a:solidFill>
                  <a:schemeClr val="tx1"/>
                </a:solidFill>
                <a:latin typeface="Arial" pitchFamily="34" charset="0"/>
              </a:defRPr>
            </a:lvl3pPr>
            <a:lvl4pPr marL="1597053" indent="-228151" defTabSz="934783" eaLnBrk="0" hangingPunct="0">
              <a:defRPr b="1">
                <a:solidFill>
                  <a:schemeClr val="tx1"/>
                </a:solidFill>
                <a:latin typeface="Arial" pitchFamily="34" charset="0"/>
              </a:defRPr>
            </a:lvl4pPr>
            <a:lvl5pPr marL="2053354" indent="-228151" defTabSz="934783" eaLnBrk="0" hangingPunct="0">
              <a:defRPr b="1">
                <a:solidFill>
                  <a:schemeClr val="tx1"/>
                </a:solidFill>
                <a:latin typeface="Arial" pitchFamily="34" charset="0"/>
              </a:defRPr>
            </a:lvl5pPr>
            <a:lvl6pPr marL="2509654" indent="-228151" defTabSz="934783" eaLnBrk="0" fontAlgn="base" hangingPunct="0">
              <a:spcBef>
                <a:spcPct val="0"/>
              </a:spcBef>
              <a:spcAft>
                <a:spcPct val="0"/>
              </a:spcAft>
              <a:defRPr b="1">
                <a:solidFill>
                  <a:schemeClr val="tx1"/>
                </a:solidFill>
                <a:latin typeface="Arial" pitchFamily="34" charset="0"/>
              </a:defRPr>
            </a:lvl6pPr>
            <a:lvl7pPr marL="2965954" indent="-228151" defTabSz="934783" eaLnBrk="0" fontAlgn="base" hangingPunct="0">
              <a:spcBef>
                <a:spcPct val="0"/>
              </a:spcBef>
              <a:spcAft>
                <a:spcPct val="0"/>
              </a:spcAft>
              <a:defRPr b="1">
                <a:solidFill>
                  <a:schemeClr val="tx1"/>
                </a:solidFill>
                <a:latin typeface="Arial" pitchFamily="34" charset="0"/>
              </a:defRPr>
            </a:lvl7pPr>
            <a:lvl8pPr marL="3422255" indent="-228151" defTabSz="934783" eaLnBrk="0" fontAlgn="base" hangingPunct="0">
              <a:spcBef>
                <a:spcPct val="0"/>
              </a:spcBef>
              <a:spcAft>
                <a:spcPct val="0"/>
              </a:spcAft>
              <a:defRPr b="1">
                <a:solidFill>
                  <a:schemeClr val="tx1"/>
                </a:solidFill>
                <a:latin typeface="Arial" pitchFamily="34" charset="0"/>
              </a:defRPr>
            </a:lvl8pPr>
            <a:lvl9pPr marL="3878556" indent="-228151" defTabSz="93478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67</a:t>
            </a:fld>
            <a:endParaRPr lang="en-US" dirty="0" smtClean="0">
              <a:solidFill>
                <a:prstClr val="black"/>
              </a:solidFill>
              <a:cs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pPr marL="0" lvl="1">
              <a:defRPr/>
            </a:pPr>
            <a:r>
              <a:rPr lang="en-US" dirty="0" smtClean="0">
                <a:latin typeface="Arial" pitchFamily="34" charset="0"/>
                <a:cs typeface="Arial" pitchFamily="34" charset="0"/>
              </a:rPr>
              <a:t>Brad Ozenberger will be giving a larger TCGA update later in this Council meeting, but I wanted to briefly note a few TCGA highlights.</a:t>
            </a:r>
          </a:p>
          <a:p>
            <a:pPr marL="0" lvl="1">
              <a:defRPr/>
            </a:pPr>
            <a:endParaRPr lang="en-US" dirty="0" smtClean="0">
              <a:latin typeface="Arial" pitchFamily="34" charset="0"/>
              <a:cs typeface="Arial" pitchFamily="34" charset="0"/>
            </a:endParaRPr>
          </a:p>
          <a:p>
            <a:pPr marL="0" lvl="1">
              <a:defRPr/>
            </a:pPr>
            <a:r>
              <a:rPr lang="en-US" dirty="0" smtClean="0">
                <a:latin typeface="Arial" pitchFamily="34" charset="0"/>
                <a:cs typeface="Arial" pitchFamily="34" charset="0"/>
              </a:rPr>
              <a:t>* Since the last Council meeting, * a major TCGA paper on breast cancer was published in </a:t>
            </a:r>
            <a:r>
              <a:rPr lang="en-US" i="1" dirty="0" smtClean="0">
                <a:latin typeface="Arial" pitchFamily="34" charset="0"/>
                <a:cs typeface="Arial" pitchFamily="34" charset="0"/>
              </a:rPr>
              <a:t>Nature</a:t>
            </a:r>
            <a:r>
              <a:rPr lang="en-US" dirty="0" smtClean="0">
                <a:latin typeface="Arial" pitchFamily="34" charset="0"/>
                <a:cs typeface="Arial" pitchFamily="34" charset="0"/>
              </a:rPr>
              <a:t>. * TCGA currently has three additional papers submitted and under review: on renal clear cell carcinoma, on endometrial carcinoma, and on acute myeloid leukemia.  </a:t>
            </a:r>
          </a:p>
          <a:p>
            <a:pPr marL="0" lvl="1">
              <a:spcBef>
                <a:spcPts val="0"/>
              </a:spcBef>
              <a:defRPr/>
            </a:pPr>
            <a:endParaRPr lang="en-US" dirty="0" smtClean="0">
              <a:latin typeface="Arial" pitchFamily="34" charset="0"/>
              <a:cs typeface="Arial" pitchFamily="34" charset="0"/>
            </a:endParaRPr>
          </a:p>
          <a:p>
            <a:pPr marL="0" lvl="1" defTabSz="939632">
              <a:defRPr/>
            </a:pPr>
            <a:r>
              <a:rPr lang="en-US" dirty="0" smtClean="0">
                <a:latin typeface="Arial" pitchFamily="34" charset="0"/>
                <a:cs typeface="Arial" pitchFamily="34" charset="0"/>
              </a:rPr>
              <a:t>* This Kaplan-Meir survival graph is a small teaser of some of the important results coming out of the TCGA projects. It shows survival of individuals with endometrial tumors of 4 different molecular types based on specific genomic hallmarks. Unexpectedly, those containing mutations in the </a:t>
            </a:r>
            <a:r>
              <a:rPr lang="en-US" i="1" dirty="0" smtClean="0">
                <a:latin typeface="Arial" pitchFamily="34" charset="0"/>
                <a:cs typeface="Arial" pitchFamily="34" charset="0"/>
              </a:rPr>
              <a:t>POLE</a:t>
            </a:r>
            <a:r>
              <a:rPr lang="en-US" dirty="0" smtClean="0">
                <a:latin typeface="Arial" pitchFamily="34" charset="0"/>
                <a:cs typeface="Arial" pitchFamily="34" charset="0"/>
              </a:rPr>
              <a:t> (pronounced Pole E) gene, seen in the blue line, are completely progression-free. 10% of endometrial tumors have a </a:t>
            </a:r>
            <a:r>
              <a:rPr lang="en-US" i="1" dirty="0" smtClean="0">
                <a:latin typeface="Arial" pitchFamily="34" charset="0"/>
                <a:cs typeface="Arial" pitchFamily="34" charset="0"/>
              </a:rPr>
              <a:t>POLE</a:t>
            </a:r>
            <a:r>
              <a:rPr lang="en-US" dirty="0" smtClean="0">
                <a:latin typeface="Arial" pitchFamily="34" charset="0"/>
                <a:cs typeface="Arial" pitchFamily="34" charset="0"/>
              </a:rPr>
              <a:t> mutation;</a:t>
            </a:r>
            <a:r>
              <a:rPr lang="en-US" baseline="0" dirty="0" smtClean="0">
                <a:latin typeface="Arial" pitchFamily="34" charset="0"/>
                <a:cs typeface="Arial" pitchFamily="34" charset="0"/>
              </a:rPr>
              <a:t> </a:t>
            </a:r>
            <a:r>
              <a:rPr lang="en-US" dirty="0" smtClean="0">
                <a:latin typeface="Arial" pitchFamily="34" charset="0"/>
                <a:cs typeface="Arial" pitchFamily="34" charset="0"/>
              </a:rPr>
              <a:t>in this TCGA study, all of these patients remained disease-free for years following surgery. </a:t>
            </a:r>
            <a:r>
              <a:rPr lang="en-US" i="1" dirty="0" smtClean="0">
                <a:latin typeface="Arial" pitchFamily="34" charset="0"/>
                <a:cs typeface="Arial" pitchFamily="34" charset="0"/>
              </a:rPr>
              <a:t>POLE</a:t>
            </a:r>
            <a:r>
              <a:rPr lang="en-US" dirty="0" smtClean="0">
                <a:latin typeface="Arial" pitchFamily="34" charset="0"/>
                <a:cs typeface="Arial" pitchFamily="34" charset="0"/>
              </a:rPr>
              <a:t> is thus likely to be an important new genetic marker for oncologists to consider in therapeutic decisions. </a:t>
            </a:r>
          </a:p>
        </p:txBody>
      </p:sp>
      <p:sp>
        <p:nvSpPr>
          <p:cNvPr id="4" name="Slide Number Placeholder 3"/>
          <p:cNvSpPr>
            <a:spLocks noGrp="1"/>
          </p:cNvSpPr>
          <p:nvPr>
            <p:ph type="sldNum" sz="quarter" idx="5"/>
          </p:nvPr>
        </p:nvSpPr>
        <p:spPr>
          <a:xfrm>
            <a:off x="4014794" y="8900114"/>
            <a:ext cx="3071812" cy="46831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4783" eaLnBrk="0" hangingPunct="0">
              <a:defRPr b="1">
                <a:solidFill>
                  <a:schemeClr val="tx1"/>
                </a:solidFill>
                <a:latin typeface="Arial" pitchFamily="34" charset="0"/>
              </a:defRPr>
            </a:lvl1pPr>
            <a:lvl2pPr marL="741489" indent="-285188" defTabSz="934783" eaLnBrk="0" hangingPunct="0">
              <a:defRPr b="1">
                <a:solidFill>
                  <a:schemeClr val="tx1"/>
                </a:solidFill>
                <a:latin typeface="Arial" pitchFamily="34" charset="0"/>
              </a:defRPr>
            </a:lvl2pPr>
            <a:lvl3pPr marL="1140753" indent="-228151" defTabSz="934783" eaLnBrk="0" hangingPunct="0">
              <a:defRPr b="1">
                <a:solidFill>
                  <a:schemeClr val="tx1"/>
                </a:solidFill>
                <a:latin typeface="Arial" pitchFamily="34" charset="0"/>
              </a:defRPr>
            </a:lvl3pPr>
            <a:lvl4pPr marL="1597053" indent="-228151" defTabSz="934783" eaLnBrk="0" hangingPunct="0">
              <a:defRPr b="1">
                <a:solidFill>
                  <a:schemeClr val="tx1"/>
                </a:solidFill>
                <a:latin typeface="Arial" pitchFamily="34" charset="0"/>
              </a:defRPr>
            </a:lvl4pPr>
            <a:lvl5pPr marL="2053354" indent="-228151" defTabSz="934783" eaLnBrk="0" hangingPunct="0">
              <a:defRPr b="1">
                <a:solidFill>
                  <a:schemeClr val="tx1"/>
                </a:solidFill>
                <a:latin typeface="Arial" pitchFamily="34" charset="0"/>
              </a:defRPr>
            </a:lvl5pPr>
            <a:lvl6pPr marL="2509654" indent="-228151" defTabSz="934783" eaLnBrk="0" fontAlgn="base" hangingPunct="0">
              <a:spcBef>
                <a:spcPct val="0"/>
              </a:spcBef>
              <a:spcAft>
                <a:spcPct val="0"/>
              </a:spcAft>
              <a:defRPr b="1">
                <a:solidFill>
                  <a:schemeClr val="tx1"/>
                </a:solidFill>
                <a:latin typeface="Arial" pitchFamily="34" charset="0"/>
              </a:defRPr>
            </a:lvl6pPr>
            <a:lvl7pPr marL="2965954" indent="-228151" defTabSz="934783" eaLnBrk="0" fontAlgn="base" hangingPunct="0">
              <a:spcBef>
                <a:spcPct val="0"/>
              </a:spcBef>
              <a:spcAft>
                <a:spcPct val="0"/>
              </a:spcAft>
              <a:defRPr b="1">
                <a:solidFill>
                  <a:schemeClr val="tx1"/>
                </a:solidFill>
                <a:latin typeface="Arial" pitchFamily="34" charset="0"/>
              </a:defRPr>
            </a:lvl7pPr>
            <a:lvl8pPr marL="3422255" indent="-228151" defTabSz="934783" eaLnBrk="0" fontAlgn="base" hangingPunct="0">
              <a:spcBef>
                <a:spcPct val="0"/>
              </a:spcBef>
              <a:spcAft>
                <a:spcPct val="0"/>
              </a:spcAft>
              <a:defRPr b="1">
                <a:solidFill>
                  <a:schemeClr val="tx1"/>
                </a:solidFill>
                <a:latin typeface="Arial" pitchFamily="34" charset="0"/>
              </a:defRPr>
            </a:lvl8pPr>
            <a:lvl9pPr marL="3878556" indent="-228151" defTabSz="93478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68</a:t>
            </a:fld>
            <a:endParaRPr lang="en-US" dirty="0" smtClean="0">
              <a:solidFill>
                <a:prstClr val="black"/>
              </a:solidFill>
              <a:cs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6149" y="4446589"/>
            <a:ext cx="6315491" cy="4363480"/>
          </a:xfrm>
        </p:spPr>
        <p:txBody>
          <a:bodyPr/>
          <a:lstStyle/>
          <a:p>
            <a:pPr marL="0" lvl="1" defTabSz="920576">
              <a:spcBef>
                <a:spcPts val="0"/>
              </a:spcBef>
              <a:defRPr/>
            </a:pPr>
            <a:r>
              <a:rPr lang="en-US" u="none" dirty="0" smtClean="0">
                <a:latin typeface="Arial" pitchFamily="34" charset="0"/>
                <a:cs typeface="Arial" pitchFamily="34" charset="0"/>
              </a:rPr>
              <a:t>Our three Centers for </a:t>
            </a:r>
            <a:r>
              <a:rPr lang="en-US" u="none" dirty="0" err="1" smtClean="0">
                <a:latin typeface="Arial" pitchFamily="34" charset="0"/>
                <a:cs typeface="Arial" pitchFamily="34" charset="0"/>
              </a:rPr>
              <a:t>Mendelian</a:t>
            </a:r>
            <a:r>
              <a:rPr lang="en-US" u="none" dirty="0" smtClean="0">
                <a:latin typeface="Arial" pitchFamily="34" charset="0"/>
                <a:cs typeface="Arial" pitchFamily="34" charset="0"/>
              </a:rPr>
              <a:t> Genomics have had</a:t>
            </a:r>
            <a:r>
              <a:rPr lang="en-US" u="none" baseline="0" dirty="0" smtClean="0">
                <a:latin typeface="Arial" pitchFamily="34" charset="0"/>
                <a:cs typeface="Arial" pitchFamily="34" charset="0"/>
              </a:rPr>
              <a:t> a * productive Year 1 in terms of disease gene discovery. Specifically, </a:t>
            </a:r>
            <a:r>
              <a:rPr lang="en-US" u="none" dirty="0" smtClean="0">
                <a:latin typeface="Arial" pitchFamily="34" charset="0"/>
                <a:cs typeface="Arial" pitchFamily="34" charset="0"/>
              </a:rPr>
              <a:t>* &gt;6000 whole-</a:t>
            </a:r>
            <a:r>
              <a:rPr lang="en-US" u="none" dirty="0" err="1" smtClean="0">
                <a:latin typeface="Arial" pitchFamily="34" charset="0"/>
                <a:cs typeface="Arial" pitchFamily="34" charset="0"/>
              </a:rPr>
              <a:t>exome</a:t>
            </a:r>
            <a:r>
              <a:rPr lang="en-US" u="none" baseline="0" dirty="0" smtClean="0">
                <a:latin typeface="Arial" pitchFamily="34" charset="0"/>
                <a:cs typeface="Arial" pitchFamily="34" charset="0"/>
              </a:rPr>
              <a:t> sequences have been generated for studying * &gt;1</a:t>
            </a:r>
            <a:r>
              <a:rPr lang="en-US" u="none" dirty="0" smtClean="0">
                <a:latin typeface="Arial" pitchFamily="34" charset="0"/>
                <a:cs typeface="Arial" pitchFamily="34" charset="0"/>
              </a:rPr>
              <a:t>50 rare inherited diseases.</a:t>
            </a:r>
            <a:r>
              <a:rPr lang="en-US" u="none" baseline="0" dirty="0" smtClean="0">
                <a:latin typeface="Arial" pitchFamily="34" charset="0"/>
                <a:cs typeface="Arial" pitchFamily="34" charset="0"/>
              </a:rPr>
              <a:t> This has resulted in the * discovery of the </a:t>
            </a:r>
            <a:r>
              <a:rPr lang="en-US" u="none" dirty="0" smtClean="0">
                <a:latin typeface="Arial" pitchFamily="34" charset="0"/>
                <a:cs typeface="Arial" pitchFamily="34" charset="0"/>
              </a:rPr>
              <a:t>genes for more than 20 diseases. * Roughly a dozen manuscripts have been published or accepted for publication. </a:t>
            </a:r>
          </a:p>
          <a:p>
            <a:pPr marL="0" lvl="1" defTabSz="920576">
              <a:spcBef>
                <a:spcPts val="0"/>
              </a:spcBef>
              <a:defRPr/>
            </a:pPr>
            <a:endParaRPr lang="en-US" u="none" dirty="0" smtClean="0">
              <a:latin typeface="Arial" pitchFamily="34" charset="0"/>
              <a:cs typeface="Arial" pitchFamily="34" charset="0"/>
            </a:endParaRPr>
          </a:p>
          <a:p>
            <a:pPr marL="0" lvl="1" defTabSz="920576">
              <a:spcBef>
                <a:spcPts val="0"/>
              </a:spcBef>
              <a:defRPr/>
            </a:pPr>
            <a:r>
              <a:rPr lang="en-US" u="none" dirty="0" smtClean="0">
                <a:latin typeface="Arial" pitchFamily="34" charset="0"/>
                <a:cs typeface="Arial" pitchFamily="34" charset="0"/>
              </a:rPr>
              <a:t>*</a:t>
            </a:r>
            <a:r>
              <a:rPr lang="en-US" u="none" baseline="0" dirty="0" smtClean="0">
                <a:latin typeface="Arial" pitchFamily="34" charset="0"/>
                <a:cs typeface="Arial" pitchFamily="34" charset="0"/>
              </a:rPr>
              <a:t> In terms of outreach </a:t>
            </a:r>
            <a:r>
              <a:rPr lang="en-US" u="none" dirty="0" smtClean="0">
                <a:latin typeface="Arial" pitchFamily="34" charset="0"/>
                <a:cs typeface="Arial" pitchFamily="34" charset="0"/>
              </a:rPr>
              <a:t>and coordination, these</a:t>
            </a:r>
            <a:r>
              <a:rPr lang="en-US" u="none" baseline="0" dirty="0" smtClean="0">
                <a:latin typeface="Arial" pitchFamily="34" charset="0"/>
                <a:cs typeface="Arial" pitchFamily="34" charset="0"/>
              </a:rPr>
              <a:t> Centers are </a:t>
            </a:r>
            <a:r>
              <a:rPr lang="en-US" u="none" dirty="0" smtClean="0">
                <a:latin typeface="Arial" pitchFamily="34" charset="0"/>
                <a:cs typeface="Arial" pitchFamily="34" charset="0"/>
              </a:rPr>
              <a:t>expected to disseminate methodologies and genomic data and coordinate with the rare disease gene-discovery projects worldwide. * Lists of phenotypes being studied by the Centers are publically posted and updated quarterly. * Genomic data are released publically at multiple levels, from the list of candidate genes and disease genes to sequence data</a:t>
            </a:r>
            <a:r>
              <a:rPr lang="en-US" u="none" baseline="0" dirty="0" smtClean="0">
                <a:latin typeface="Arial" pitchFamily="34" charset="0"/>
                <a:cs typeface="Arial" pitchFamily="34" charset="0"/>
              </a:rPr>
              <a:t> (</a:t>
            </a:r>
            <a:r>
              <a:rPr lang="en-US" u="none" dirty="0" smtClean="0">
                <a:latin typeface="Arial" pitchFamily="34" charset="0"/>
                <a:cs typeface="Arial" pitchFamily="34" charset="0"/>
              </a:rPr>
              <a:t>either via open access or via controlled access at </a:t>
            </a:r>
            <a:r>
              <a:rPr lang="en-US" u="none" dirty="0" err="1" smtClean="0">
                <a:latin typeface="Arial" pitchFamily="34" charset="0"/>
                <a:cs typeface="Arial" pitchFamily="34" charset="0"/>
              </a:rPr>
              <a:t>dbGaP</a:t>
            </a:r>
            <a:r>
              <a:rPr lang="en-US" u="none" dirty="0" smtClean="0">
                <a:latin typeface="Arial" pitchFamily="34" charset="0"/>
                <a:cs typeface="Arial" pitchFamily="34" charset="0"/>
              </a:rPr>
              <a:t>).</a:t>
            </a:r>
          </a:p>
          <a:p>
            <a:pPr marL="0" lvl="1" defTabSz="920576">
              <a:spcBef>
                <a:spcPts val="0"/>
              </a:spcBef>
              <a:defRPr/>
            </a:pPr>
            <a:endParaRPr lang="en-US" u="none" dirty="0" smtClean="0">
              <a:latin typeface="Arial" pitchFamily="34" charset="0"/>
              <a:cs typeface="Arial" pitchFamily="34" charset="0"/>
            </a:endParaRPr>
          </a:p>
          <a:p>
            <a:pPr marL="0" lvl="1" defTabSz="920576">
              <a:spcBef>
                <a:spcPts val="0"/>
              </a:spcBef>
              <a:defRPr/>
            </a:pPr>
            <a:r>
              <a:rPr lang="en-US" u="none" dirty="0" smtClean="0">
                <a:latin typeface="Arial" pitchFamily="34" charset="0"/>
                <a:cs typeface="Arial" pitchFamily="34" charset="0"/>
              </a:rPr>
              <a:t>* The International Rare Diseases Research Consortium aims to deliver by 2020 diagnostic tests for most rare diseases and 200 new therapies for rare diseases;</a:t>
            </a:r>
            <a:r>
              <a:rPr lang="en-US" u="none" baseline="0" dirty="0" smtClean="0">
                <a:latin typeface="Arial" pitchFamily="34" charset="0"/>
                <a:cs typeface="Arial" pitchFamily="34" charset="0"/>
              </a:rPr>
              <a:t> </a:t>
            </a:r>
            <a:r>
              <a:rPr lang="en-US" u="none" dirty="0" smtClean="0">
                <a:latin typeface="Arial" pitchFamily="34" charset="0"/>
                <a:cs typeface="Arial" pitchFamily="34" charset="0"/>
              </a:rPr>
              <a:t>Jeff Schloss now represents NHGRI on the Executive Committee. Our Centers mainly organize and participate in the Diagnostic and Sequencing Scientific Committee of this Consortium.</a:t>
            </a:r>
          </a:p>
          <a:p>
            <a:pPr marL="0" lvl="1" defTabSz="920576">
              <a:spcBef>
                <a:spcPts val="0"/>
              </a:spcBef>
              <a:defRPr/>
            </a:pPr>
            <a:endParaRPr lang="en-US" u="none" dirty="0" smtClean="0">
              <a:latin typeface="Arial" pitchFamily="34" charset="0"/>
              <a:cs typeface="Arial" pitchFamily="34" charset="0"/>
            </a:endParaRPr>
          </a:p>
          <a:p>
            <a:pPr marL="0" lvl="1" defTabSz="920576">
              <a:spcBef>
                <a:spcPts val="0"/>
              </a:spcBef>
              <a:defRPr/>
            </a:pPr>
            <a:r>
              <a:rPr lang="en-US" u="none" dirty="0" smtClean="0">
                <a:latin typeface="Arial" pitchFamily="34" charset="0"/>
                <a:cs typeface="Arial" pitchFamily="34" charset="0"/>
              </a:rPr>
              <a:t>* Among the Centers’ activities was the organization of a well-received session on </a:t>
            </a:r>
            <a:r>
              <a:rPr lang="en-US" u="none" dirty="0" err="1" smtClean="0">
                <a:latin typeface="Arial" pitchFamily="34" charset="0"/>
                <a:cs typeface="Arial" pitchFamily="34" charset="0"/>
              </a:rPr>
              <a:t>Mendelian</a:t>
            </a:r>
            <a:r>
              <a:rPr lang="en-US" u="none" baseline="0" dirty="0" smtClean="0">
                <a:latin typeface="Arial" pitchFamily="34" charset="0"/>
                <a:cs typeface="Arial" pitchFamily="34" charset="0"/>
              </a:rPr>
              <a:t> genomics</a:t>
            </a:r>
            <a:r>
              <a:rPr lang="en-US" u="none" dirty="0" smtClean="0">
                <a:latin typeface="Arial" pitchFamily="34" charset="0"/>
                <a:cs typeface="Arial" pitchFamily="34" charset="0"/>
              </a:rPr>
              <a:t> at the 2012</a:t>
            </a:r>
            <a:r>
              <a:rPr lang="en-US" u="none" baseline="0" dirty="0" smtClean="0">
                <a:latin typeface="Arial" pitchFamily="34" charset="0"/>
                <a:cs typeface="Arial" pitchFamily="34" charset="0"/>
              </a:rPr>
              <a:t> </a:t>
            </a:r>
            <a:r>
              <a:rPr lang="en-US" u="none" dirty="0" smtClean="0">
                <a:latin typeface="Arial" pitchFamily="34" charset="0"/>
                <a:cs typeface="Arial" pitchFamily="34" charset="0"/>
              </a:rPr>
              <a:t>ASHG Annual Meeting.  </a:t>
            </a:r>
          </a:p>
        </p:txBody>
      </p:sp>
      <p:sp>
        <p:nvSpPr>
          <p:cNvPr id="4" name="Slide Number Placeholder 3"/>
          <p:cNvSpPr>
            <a:spLocks noGrp="1"/>
          </p:cNvSpPr>
          <p:nvPr>
            <p:ph type="sldNum" sz="quarter" idx="10"/>
          </p:nvPr>
        </p:nvSpPr>
        <p:spPr/>
        <p:txBody>
          <a:bodyPr/>
          <a:lstStyle/>
          <a:p>
            <a:fld id="{2780D97D-8F25-4452-97A0-D0C3C9127709}" type="slidenum">
              <a:rPr lang="en-US" smtClean="0"/>
              <a:pPr/>
              <a:t>69</a:t>
            </a:fld>
            <a:endParaRPr lang="en-US" dirty="0"/>
          </a:p>
        </p:txBody>
      </p:sp>
    </p:spTree>
    <p:extLst>
      <p:ext uri="{BB962C8B-B14F-4D97-AF65-F5344CB8AC3E}">
        <p14:creationId xmlns:p14="http://schemas.microsoft.com/office/powerpoint/2010/main" xmlns="" val="764655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30388">
              <a:buClr>
                <a:srgbClr val="FFFFFF"/>
              </a:buClr>
              <a:defRPr/>
            </a:pPr>
            <a:r>
              <a:rPr lang="en-US" dirty="0" smtClean="0">
                <a:latin typeface="Arial" pitchFamily="34" charset="0"/>
                <a:cs typeface="Arial" pitchFamily="34" charset="0"/>
              </a:rPr>
              <a:t>This Council meeting marks the first since we implemente</a:t>
            </a:r>
            <a:r>
              <a:rPr lang="en-US" baseline="0" dirty="0" smtClean="0">
                <a:latin typeface="Arial" pitchFamily="34" charset="0"/>
                <a:cs typeface="Arial" pitchFamily="34" charset="0"/>
              </a:rPr>
              <a:t>d the most substantive reorganization of NHGRI in the Institute’s history. Implementation of the new organizational structure, which Council has been hearing about for over a year now and which mostly affected our Extramural Research Program, took place on October 1, 2012 (at the beginning of the current fiscal year). </a:t>
            </a:r>
          </a:p>
          <a:p>
            <a:pPr defTabSz="930388">
              <a:buClr>
                <a:srgbClr val="FFFFFF"/>
              </a:buClr>
              <a:defRPr/>
            </a:pP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6" y="8891592"/>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4431" eaLnBrk="0" hangingPunct="0">
              <a:defRPr b="1">
                <a:solidFill>
                  <a:schemeClr val="tx1"/>
                </a:solidFill>
                <a:latin typeface="Arial" pitchFamily="34" charset="0"/>
              </a:defRPr>
            </a:lvl1pPr>
            <a:lvl2pPr marL="741209" indent="-285079" defTabSz="934431" eaLnBrk="0" hangingPunct="0">
              <a:defRPr b="1">
                <a:solidFill>
                  <a:schemeClr val="tx1"/>
                </a:solidFill>
                <a:latin typeface="Arial" pitchFamily="34" charset="0"/>
              </a:defRPr>
            </a:lvl2pPr>
            <a:lvl3pPr marL="1140325" indent="-228064" defTabSz="934431" eaLnBrk="0" hangingPunct="0">
              <a:defRPr b="1">
                <a:solidFill>
                  <a:schemeClr val="tx1"/>
                </a:solidFill>
                <a:latin typeface="Arial" pitchFamily="34" charset="0"/>
              </a:defRPr>
            </a:lvl3pPr>
            <a:lvl4pPr marL="1596454" indent="-228064" defTabSz="934431" eaLnBrk="0" hangingPunct="0">
              <a:defRPr b="1">
                <a:solidFill>
                  <a:schemeClr val="tx1"/>
                </a:solidFill>
                <a:latin typeface="Arial" pitchFamily="34" charset="0"/>
              </a:defRPr>
            </a:lvl4pPr>
            <a:lvl5pPr marL="2052585" indent="-228064" defTabSz="934431" eaLnBrk="0" hangingPunct="0">
              <a:defRPr b="1">
                <a:solidFill>
                  <a:schemeClr val="tx1"/>
                </a:solidFill>
                <a:latin typeface="Arial" pitchFamily="34" charset="0"/>
              </a:defRPr>
            </a:lvl5pPr>
            <a:lvl6pPr marL="2508714" indent="-228064" defTabSz="934431" eaLnBrk="0" fontAlgn="base" hangingPunct="0">
              <a:spcBef>
                <a:spcPct val="0"/>
              </a:spcBef>
              <a:spcAft>
                <a:spcPct val="0"/>
              </a:spcAft>
              <a:defRPr b="1">
                <a:solidFill>
                  <a:schemeClr val="tx1"/>
                </a:solidFill>
                <a:latin typeface="Arial" pitchFamily="34" charset="0"/>
              </a:defRPr>
            </a:lvl6pPr>
            <a:lvl7pPr marL="2964845" indent="-228064" defTabSz="934431" eaLnBrk="0" fontAlgn="base" hangingPunct="0">
              <a:spcBef>
                <a:spcPct val="0"/>
              </a:spcBef>
              <a:spcAft>
                <a:spcPct val="0"/>
              </a:spcAft>
              <a:defRPr b="1">
                <a:solidFill>
                  <a:schemeClr val="tx1"/>
                </a:solidFill>
                <a:latin typeface="Arial" pitchFamily="34" charset="0"/>
              </a:defRPr>
            </a:lvl7pPr>
            <a:lvl8pPr marL="3420973" indent="-228064" defTabSz="934431" eaLnBrk="0" fontAlgn="base" hangingPunct="0">
              <a:spcBef>
                <a:spcPct val="0"/>
              </a:spcBef>
              <a:spcAft>
                <a:spcPct val="0"/>
              </a:spcAft>
              <a:defRPr b="1">
                <a:solidFill>
                  <a:schemeClr val="tx1"/>
                </a:solidFill>
                <a:latin typeface="Arial" pitchFamily="34" charset="0"/>
              </a:defRPr>
            </a:lvl8pPr>
            <a:lvl9pPr marL="3877103" indent="-228064" defTabSz="93443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srgbClr val="000000"/>
                </a:solidFill>
                <a:cs typeface="Arial" pitchFamily="34" charset="0"/>
              </a:rPr>
              <a:pPr eaLnBrk="1" hangingPunct="1"/>
              <a:t>7</a:t>
            </a:fld>
            <a:endParaRPr lang="en-US" dirty="0" smtClean="0">
              <a:solidFill>
                <a:srgbClr val="000000"/>
              </a:solidFill>
              <a:cs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xfrm>
            <a:off x="944567" y="4446592"/>
            <a:ext cx="5608637" cy="42116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en-US" dirty="0" smtClean="0">
                <a:latin typeface="Arial" pitchFamily="34" charset="0"/>
                <a:cs typeface="Arial" pitchFamily="34" charset="0"/>
              </a:rPr>
              <a:t>The Clinical Sequencing Exploratory Research program</a:t>
            </a:r>
            <a:r>
              <a:rPr lang="en-US" baseline="0" dirty="0" smtClean="0">
                <a:latin typeface="Arial" pitchFamily="34" charset="0"/>
                <a:cs typeface="Arial" pitchFamily="34" charset="0"/>
              </a:rPr>
              <a:t> (or CSER) </a:t>
            </a:r>
            <a:r>
              <a:rPr lang="en-US" dirty="0" smtClean="0">
                <a:latin typeface="Arial" pitchFamily="34" charset="0"/>
                <a:cs typeface="Arial" pitchFamily="34" charset="0"/>
              </a:rPr>
              <a:t>had a productive first year. * All</a:t>
            </a:r>
            <a:r>
              <a:rPr lang="en-US" baseline="0" dirty="0" smtClean="0">
                <a:latin typeface="Arial" pitchFamily="34" charset="0"/>
                <a:cs typeface="Arial" pitchFamily="34" charset="0"/>
              </a:rPr>
              <a:t> </a:t>
            </a:r>
            <a:r>
              <a:rPr lang="en-US" dirty="0" smtClean="0">
                <a:latin typeface="Arial" pitchFamily="34" charset="0"/>
                <a:cs typeface="Arial" pitchFamily="34" charset="0"/>
              </a:rPr>
              <a:t>CSER projects are now recruiting patients, with several already starting</a:t>
            </a:r>
            <a:r>
              <a:rPr lang="en-US" baseline="0" dirty="0" smtClean="0">
                <a:latin typeface="Arial" pitchFamily="34" charset="0"/>
                <a:cs typeface="Arial" pitchFamily="34" charset="0"/>
              </a:rPr>
              <a:t> to return results to participants. </a:t>
            </a:r>
          </a:p>
          <a:p>
            <a:pPr>
              <a:spcBef>
                <a:spcPct val="0"/>
              </a:spcBef>
            </a:pPr>
            <a:endParaRPr lang="en-US" baseline="0" dirty="0" smtClean="0">
              <a:latin typeface="Arial" pitchFamily="34" charset="0"/>
              <a:cs typeface="Arial" pitchFamily="34" charset="0"/>
            </a:endParaRPr>
          </a:p>
          <a:p>
            <a:pPr>
              <a:spcBef>
                <a:spcPct val="0"/>
              </a:spcBef>
            </a:pPr>
            <a:r>
              <a:rPr lang="en-US" dirty="0" smtClean="0">
                <a:latin typeface="Arial" pitchFamily="34" charset="0"/>
                <a:cs typeface="Arial" pitchFamily="34" charset="0"/>
              </a:rPr>
              <a:t>* CSER Working Groups are currently preparing manuscripts on a range of topics, including those focused on variant </a:t>
            </a:r>
            <a:r>
              <a:rPr lang="en-US" dirty="0" err="1" smtClean="0">
                <a:latin typeface="Arial" pitchFamily="34" charset="0"/>
                <a:cs typeface="Arial" pitchFamily="34" charset="0"/>
              </a:rPr>
              <a:t>actionability</a:t>
            </a:r>
            <a:r>
              <a:rPr lang="en-US" dirty="0" smtClean="0">
                <a:latin typeface="Arial" pitchFamily="34" charset="0"/>
                <a:cs typeface="Arial" pitchFamily="34" charset="0"/>
              </a:rPr>
              <a:t> and sequencing</a:t>
            </a:r>
            <a:r>
              <a:rPr lang="en-US" baseline="0" dirty="0" smtClean="0">
                <a:latin typeface="Arial" pitchFamily="34" charset="0"/>
                <a:cs typeface="Arial" pitchFamily="34" charset="0"/>
              </a:rPr>
              <a:t> standards for clinical use</a:t>
            </a:r>
            <a:r>
              <a:rPr lang="en-US" dirty="0" smtClean="0">
                <a:latin typeface="Arial" pitchFamily="34" charset="0"/>
                <a:cs typeface="Arial" pitchFamily="34" charset="0"/>
              </a:rPr>
              <a:t>.</a:t>
            </a:r>
            <a:endParaRPr lang="en-US" dirty="0">
              <a:latin typeface="Arial" pitchFamily="34" charset="0"/>
              <a:cs typeface="Arial" pitchFamily="34" charset="0"/>
            </a:endParaRPr>
          </a:p>
          <a:p>
            <a:pPr>
              <a:spcBef>
                <a:spcPct val="0"/>
              </a:spcBef>
            </a:pPr>
            <a:endParaRPr lang="en-US" dirty="0" smtClean="0">
              <a:latin typeface="Arial" pitchFamily="34" charset="0"/>
              <a:cs typeface="Arial" pitchFamily="34" charset="0"/>
            </a:endParaRPr>
          </a:p>
          <a:p>
            <a:pPr>
              <a:spcBef>
                <a:spcPct val="0"/>
              </a:spcBef>
            </a:pPr>
            <a:r>
              <a:rPr lang="en-US" dirty="0" smtClean="0">
                <a:latin typeface="Arial" pitchFamily="34" charset="0"/>
                <a:cs typeface="Arial" pitchFamily="34" charset="0"/>
              </a:rPr>
              <a:t>* As you may have noticed, our new capabilities to understand our genetic future has entered the popular press. </a:t>
            </a:r>
            <a:r>
              <a:rPr lang="en-US" i="1" dirty="0" smtClean="0">
                <a:latin typeface="Arial" pitchFamily="34" charset="0"/>
                <a:cs typeface="Arial" pitchFamily="34" charset="0"/>
              </a:rPr>
              <a:t>Time</a:t>
            </a:r>
            <a:r>
              <a:rPr lang="en-US" dirty="0" smtClean="0">
                <a:latin typeface="Arial" pitchFamily="34" charset="0"/>
                <a:cs typeface="Arial" pitchFamily="34" charset="0"/>
              </a:rPr>
              <a:t> magazine featured an article in December on the difficult questions associated with having access to one’s own genomic data and some of the tough decisions beginning to confront patients, parents, and doctors. The article featured four of the six funded CSER groups.</a:t>
            </a:r>
          </a:p>
          <a:p>
            <a:pPr>
              <a:spcBef>
                <a:spcPct val="0"/>
              </a:spcBef>
            </a:pPr>
            <a:endParaRPr lang="en-US" dirty="0" smtClean="0">
              <a:latin typeface="Arial" pitchFamily="34" charset="0"/>
              <a:cs typeface="Arial" pitchFamily="34" charset="0"/>
            </a:endParaRPr>
          </a:p>
          <a:p>
            <a:pPr>
              <a:spcBef>
                <a:spcPct val="0"/>
              </a:spcBef>
            </a:pPr>
            <a:r>
              <a:rPr lang="en-US" dirty="0" smtClean="0">
                <a:latin typeface="Arial" pitchFamily="34" charset="0"/>
                <a:cs typeface="Arial" pitchFamily="34" charset="0"/>
              </a:rPr>
              <a:t>* As a priority area for</a:t>
            </a:r>
            <a:r>
              <a:rPr lang="en-US" baseline="0" dirty="0" smtClean="0">
                <a:latin typeface="Arial" pitchFamily="34" charset="0"/>
                <a:cs typeface="Arial" pitchFamily="34" charset="0"/>
              </a:rPr>
              <a:t> NHGRI</a:t>
            </a:r>
            <a:r>
              <a:rPr lang="en-US" dirty="0" smtClean="0">
                <a:latin typeface="Arial" pitchFamily="34" charset="0"/>
                <a:cs typeface="Arial" pitchFamily="34" charset="0"/>
              </a:rPr>
              <a:t>, the CSER RFA was re-issued, and applications were reviewed in January. Again, we had a large number of meritorious applications, showing the substantial activity already underway or being initiated in this area. An RFA for a Coordination Center, which will support the CSER program and the Return of Results Consortium, was also issued; this Center will be important for the integration of CSER efforts with related NHGRI programs and dissemination of best practices. </a:t>
            </a:r>
          </a:p>
        </p:txBody>
      </p:sp>
      <p:sp>
        <p:nvSpPr>
          <p:cNvPr id="5" name="Slide Number Placeholder 3"/>
          <p:cNvSpPr>
            <a:spLocks noGrp="1"/>
          </p:cNvSpPr>
          <p:nvPr>
            <p:ph type="sldNum" sz="quarter" idx="5"/>
          </p:nvPr>
        </p:nvSpPr>
        <p:spPr>
          <a:xfrm>
            <a:off x="4014791" y="8891588"/>
            <a:ext cx="3071812" cy="46831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4783" eaLnBrk="0" hangingPunct="0">
              <a:defRPr b="1">
                <a:solidFill>
                  <a:schemeClr val="tx1"/>
                </a:solidFill>
                <a:latin typeface="Arial" pitchFamily="34" charset="0"/>
              </a:defRPr>
            </a:lvl1pPr>
            <a:lvl2pPr marL="741489" indent="-285188" defTabSz="934783" eaLnBrk="0" hangingPunct="0">
              <a:defRPr b="1">
                <a:solidFill>
                  <a:schemeClr val="tx1"/>
                </a:solidFill>
                <a:latin typeface="Arial" pitchFamily="34" charset="0"/>
              </a:defRPr>
            </a:lvl2pPr>
            <a:lvl3pPr marL="1140753" indent="-228151" defTabSz="934783" eaLnBrk="0" hangingPunct="0">
              <a:defRPr b="1">
                <a:solidFill>
                  <a:schemeClr val="tx1"/>
                </a:solidFill>
                <a:latin typeface="Arial" pitchFamily="34" charset="0"/>
              </a:defRPr>
            </a:lvl3pPr>
            <a:lvl4pPr marL="1597053" indent="-228151" defTabSz="934783" eaLnBrk="0" hangingPunct="0">
              <a:defRPr b="1">
                <a:solidFill>
                  <a:schemeClr val="tx1"/>
                </a:solidFill>
                <a:latin typeface="Arial" pitchFamily="34" charset="0"/>
              </a:defRPr>
            </a:lvl4pPr>
            <a:lvl5pPr marL="2053354" indent="-228151" defTabSz="934783" eaLnBrk="0" hangingPunct="0">
              <a:defRPr b="1">
                <a:solidFill>
                  <a:schemeClr val="tx1"/>
                </a:solidFill>
                <a:latin typeface="Arial" pitchFamily="34" charset="0"/>
              </a:defRPr>
            </a:lvl5pPr>
            <a:lvl6pPr marL="2509654" indent="-228151" defTabSz="934783" eaLnBrk="0" fontAlgn="base" hangingPunct="0">
              <a:spcBef>
                <a:spcPct val="0"/>
              </a:spcBef>
              <a:spcAft>
                <a:spcPct val="0"/>
              </a:spcAft>
              <a:defRPr b="1">
                <a:solidFill>
                  <a:schemeClr val="tx1"/>
                </a:solidFill>
                <a:latin typeface="Arial" pitchFamily="34" charset="0"/>
              </a:defRPr>
            </a:lvl6pPr>
            <a:lvl7pPr marL="2965954" indent="-228151" defTabSz="934783" eaLnBrk="0" fontAlgn="base" hangingPunct="0">
              <a:spcBef>
                <a:spcPct val="0"/>
              </a:spcBef>
              <a:spcAft>
                <a:spcPct val="0"/>
              </a:spcAft>
              <a:defRPr b="1">
                <a:solidFill>
                  <a:schemeClr val="tx1"/>
                </a:solidFill>
                <a:latin typeface="Arial" pitchFamily="34" charset="0"/>
              </a:defRPr>
            </a:lvl7pPr>
            <a:lvl8pPr marL="3422255" indent="-228151" defTabSz="934783" eaLnBrk="0" fontAlgn="base" hangingPunct="0">
              <a:spcBef>
                <a:spcPct val="0"/>
              </a:spcBef>
              <a:spcAft>
                <a:spcPct val="0"/>
              </a:spcAft>
              <a:defRPr b="1">
                <a:solidFill>
                  <a:schemeClr val="tx1"/>
                </a:solidFill>
                <a:latin typeface="Arial" pitchFamily="34" charset="0"/>
              </a:defRPr>
            </a:lvl8pPr>
            <a:lvl9pPr marL="3878556" indent="-228151" defTabSz="93478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70</a:t>
            </a:fld>
            <a:endParaRPr lang="en-US" dirty="0" smtClean="0">
              <a:solidFill>
                <a:prstClr val="black"/>
              </a:solidFill>
              <a:cs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xfrm>
            <a:off x="813036" y="4446591"/>
            <a:ext cx="5548424" cy="47573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2601">
              <a:spcBef>
                <a:spcPct val="0"/>
              </a:spcBef>
              <a:defRPr/>
            </a:pPr>
            <a:r>
              <a:rPr lang="en-US" dirty="0" smtClean="0">
                <a:latin typeface="Arial" pitchFamily="34" charset="0"/>
                <a:cs typeface="Arial" pitchFamily="34" charset="0"/>
              </a:rPr>
              <a:t>The </a:t>
            </a:r>
            <a:r>
              <a:rPr lang="en-US" dirty="0">
                <a:latin typeface="Arial" pitchFamily="34" charset="0"/>
                <a:cs typeface="Arial" pitchFamily="34" charset="0"/>
              </a:rPr>
              <a:t>Genome Sequencing Informatics Tools (GS-IT) Program </a:t>
            </a:r>
            <a:r>
              <a:rPr lang="en-US" dirty="0" smtClean="0">
                <a:latin typeface="Arial" pitchFamily="34" charset="0"/>
                <a:cs typeface="Arial" pitchFamily="34" charset="0"/>
              </a:rPr>
              <a:t>aims to democratize </a:t>
            </a:r>
            <a:r>
              <a:rPr lang="en-US" dirty="0">
                <a:latin typeface="Arial" pitchFamily="34" charset="0"/>
                <a:cs typeface="Arial" pitchFamily="34" charset="0"/>
              </a:rPr>
              <a:t>access to sequence analysis for a broad community of users outside of large centers. </a:t>
            </a:r>
            <a:endParaRPr lang="en-US" dirty="0" smtClean="0">
              <a:latin typeface="Arial" pitchFamily="34" charset="0"/>
              <a:cs typeface="Arial" pitchFamily="34" charset="0"/>
            </a:endParaRPr>
          </a:p>
          <a:p>
            <a:pPr defTabSz="912601">
              <a:spcBef>
                <a:spcPct val="0"/>
              </a:spcBef>
              <a:defRPr/>
            </a:pPr>
            <a:endParaRPr lang="en-US" dirty="0">
              <a:latin typeface="Arial" pitchFamily="34" charset="0"/>
              <a:cs typeface="Arial" pitchFamily="34" charset="0"/>
            </a:endParaRPr>
          </a:p>
          <a:p>
            <a:pPr defTabSz="912601">
              <a:spcBef>
                <a:spcPct val="0"/>
              </a:spcBef>
              <a:defRPr/>
            </a:pPr>
            <a:r>
              <a:rPr lang="en-US" dirty="0" smtClean="0">
                <a:latin typeface="Arial" pitchFamily="34" charset="0"/>
                <a:cs typeface="Arial" pitchFamily="34" charset="0"/>
              </a:rPr>
              <a:t>* The</a:t>
            </a:r>
            <a:r>
              <a:rPr lang="en-US" baseline="0" dirty="0" smtClean="0">
                <a:latin typeface="Arial" pitchFamily="34" charset="0"/>
                <a:cs typeface="Arial" pitchFamily="34" charset="0"/>
              </a:rPr>
              <a:t> </a:t>
            </a:r>
            <a:r>
              <a:rPr lang="en-US" dirty="0" smtClean="0">
                <a:latin typeface="Arial" pitchFamily="34" charset="0"/>
                <a:cs typeface="Arial" pitchFamily="34" charset="0"/>
              </a:rPr>
              <a:t>GS-IT </a:t>
            </a:r>
            <a:r>
              <a:rPr lang="en-US" dirty="0">
                <a:latin typeface="Arial" pitchFamily="34" charset="0"/>
                <a:cs typeface="Arial" pitchFamily="34" charset="0"/>
              </a:rPr>
              <a:t>Program </a:t>
            </a:r>
            <a:r>
              <a:rPr lang="en-US" dirty="0" smtClean="0">
                <a:latin typeface="Arial" pitchFamily="34" charset="0"/>
                <a:cs typeface="Arial" pitchFamily="34" charset="0"/>
              </a:rPr>
              <a:t>provides ‘researcher friendly’ sequence analysis tools </a:t>
            </a:r>
            <a:r>
              <a:rPr lang="en-US" dirty="0">
                <a:latin typeface="Arial" pitchFamily="34" charset="0"/>
                <a:cs typeface="Arial" pitchFamily="34" charset="0"/>
              </a:rPr>
              <a:t>from the combined efforts of six projects, which cover a wide range of sequence analysis tasks</a:t>
            </a:r>
            <a:r>
              <a:rPr lang="en-US" dirty="0" smtClean="0">
                <a:latin typeface="Arial" pitchFamily="34" charset="0"/>
                <a:cs typeface="Arial" pitchFamily="34" charset="0"/>
              </a:rPr>
              <a:t>. Together the projects form the “</a:t>
            </a:r>
            <a:r>
              <a:rPr lang="en-US" dirty="0" err="1" smtClean="0">
                <a:latin typeface="Arial" pitchFamily="34" charset="0"/>
                <a:cs typeface="Arial" pitchFamily="34" charset="0"/>
              </a:rPr>
              <a:t>iSeqTools</a:t>
            </a:r>
            <a:r>
              <a:rPr lang="en-US" dirty="0" smtClean="0">
                <a:latin typeface="Arial" pitchFamily="34" charset="0"/>
                <a:cs typeface="Arial" pitchFamily="34" charset="0"/>
              </a:rPr>
              <a:t>” Network. </a:t>
            </a:r>
            <a:endParaRPr lang="en-US" dirty="0">
              <a:latin typeface="Arial" pitchFamily="34" charset="0"/>
              <a:cs typeface="Arial" pitchFamily="34" charset="0"/>
            </a:endParaRPr>
          </a:p>
          <a:p>
            <a:pPr defTabSz="912601">
              <a:spcBef>
                <a:spcPct val="0"/>
              </a:spcBef>
              <a:defRPr/>
            </a:pPr>
            <a:endParaRPr lang="en-US" dirty="0">
              <a:latin typeface="Arial" pitchFamily="34" charset="0"/>
              <a:cs typeface="Arial" pitchFamily="34" charset="0"/>
            </a:endParaRPr>
          </a:p>
          <a:p>
            <a:pPr defTabSz="912601">
              <a:spcBef>
                <a:spcPct val="0"/>
              </a:spcBef>
              <a:defRPr/>
            </a:pPr>
            <a:r>
              <a:rPr lang="en-US" dirty="0" smtClean="0">
                <a:latin typeface="Arial" pitchFamily="34" charset="0"/>
                <a:cs typeface="Arial" pitchFamily="34" charset="0"/>
              </a:rPr>
              <a:t>* An </a:t>
            </a:r>
            <a:r>
              <a:rPr lang="en-US" dirty="0">
                <a:latin typeface="Arial" pitchFamily="34" charset="0"/>
                <a:cs typeface="Arial" pitchFamily="34" charset="0"/>
              </a:rPr>
              <a:t>“</a:t>
            </a:r>
            <a:r>
              <a:rPr lang="en-US" dirty="0" err="1">
                <a:latin typeface="Arial" pitchFamily="34" charset="0"/>
                <a:cs typeface="Arial" pitchFamily="34" charset="0"/>
              </a:rPr>
              <a:t>iSeqTools</a:t>
            </a:r>
            <a:r>
              <a:rPr lang="en-US" dirty="0">
                <a:latin typeface="Arial" pitchFamily="34" charset="0"/>
                <a:cs typeface="Arial" pitchFamily="34" charset="0"/>
              </a:rPr>
              <a:t>” Portal </a:t>
            </a:r>
            <a:r>
              <a:rPr lang="en-US" dirty="0" smtClean="0">
                <a:latin typeface="Arial" pitchFamily="34" charset="0"/>
                <a:cs typeface="Arial" pitchFamily="34" charset="0"/>
              </a:rPr>
              <a:t>grant supplement </a:t>
            </a:r>
            <a:r>
              <a:rPr lang="en-US" dirty="0">
                <a:latin typeface="Arial" pitchFamily="34" charset="0"/>
                <a:cs typeface="Arial" pitchFamily="34" charset="0"/>
              </a:rPr>
              <a:t>has been funded to build a </a:t>
            </a:r>
            <a:r>
              <a:rPr lang="en-US" dirty="0" smtClean="0">
                <a:latin typeface="Arial" pitchFamily="34" charset="0"/>
                <a:cs typeface="Arial" pitchFamily="34" charset="0"/>
              </a:rPr>
              <a:t>program-wide </a:t>
            </a:r>
            <a:r>
              <a:rPr lang="en-US" dirty="0">
                <a:latin typeface="Arial" pitchFamily="34" charset="0"/>
                <a:cs typeface="Arial" pitchFamily="34" charset="0"/>
              </a:rPr>
              <a:t>interface to help users </a:t>
            </a:r>
            <a:r>
              <a:rPr lang="en-US" dirty="0" smtClean="0">
                <a:latin typeface="Arial" pitchFamily="34" charset="0"/>
                <a:cs typeface="Arial" pitchFamily="34" charset="0"/>
              </a:rPr>
              <a:t>seeking tools </a:t>
            </a:r>
            <a:r>
              <a:rPr lang="en-US" dirty="0">
                <a:latin typeface="Arial" pitchFamily="34" charset="0"/>
                <a:cs typeface="Arial" pitchFamily="34" charset="0"/>
              </a:rPr>
              <a:t>to </a:t>
            </a:r>
            <a:r>
              <a:rPr lang="en-US" dirty="0" smtClean="0">
                <a:latin typeface="Arial" pitchFamily="34" charset="0"/>
                <a:cs typeface="Arial" pitchFamily="34" charset="0"/>
              </a:rPr>
              <a:t>analyze </a:t>
            </a:r>
            <a:r>
              <a:rPr lang="en-US" dirty="0">
                <a:latin typeface="Arial" pitchFamily="34" charset="0"/>
                <a:cs typeface="Arial" pitchFamily="34" charset="0"/>
              </a:rPr>
              <a:t>their sequence data.</a:t>
            </a:r>
          </a:p>
          <a:p>
            <a:pPr defTabSz="912601">
              <a:spcBef>
                <a:spcPct val="0"/>
              </a:spcBef>
              <a:defRPr/>
            </a:pPr>
            <a:endParaRPr lang="en-US" dirty="0">
              <a:latin typeface="Arial" pitchFamily="34" charset="0"/>
              <a:cs typeface="Arial" pitchFamily="34" charset="0"/>
            </a:endParaRPr>
          </a:p>
          <a:p>
            <a:pPr defTabSz="912601">
              <a:spcBef>
                <a:spcPct val="0"/>
              </a:spcBef>
              <a:defRPr/>
            </a:pPr>
            <a:r>
              <a:rPr lang="en-US" dirty="0" smtClean="0">
                <a:latin typeface="Arial" pitchFamily="34" charset="0"/>
                <a:cs typeface="Arial" pitchFamily="34" charset="0"/>
              </a:rPr>
              <a:t>* The </a:t>
            </a:r>
            <a:r>
              <a:rPr lang="en-US" dirty="0">
                <a:latin typeface="Arial" pitchFamily="34" charset="0"/>
                <a:cs typeface="Arial" pitchFamily="34" charset="0"/>
              </a:rPr>
              <a:t>Portal will use innovative visual strategies and best design practices to simplify sequence analysis and enable users to develop their own analysis workflows </a:t>
            </a:r>
            <a:r>
              <a:rPr lang="en-US" dirty="0" smtClean="0">
                <a:latin typeface="Arial" pitchFamily="34" charset="0"/>
                <a:cs typeface="Arial" pitchFamily="34" charset="0"/>
              </a:rPr>
              <a:t>with GS-IT </a:t>
            </a:r>
            <a:r>
              <a:rPr lang="en-US" dirty="0">
                <a:latin typeface="Arial" pitchFamily="34" charset="0"/>
                <a:cs typeface="Arial" pitchFamily="34" charset="0"/>
              </a:rPr>
              <a:t>tools</a:t>
            </a:r>
            <a:r>
              <a:rPr lang="en-US" dirty="0" smtClean="0">
                <a:latin typeface="Arial" pitchFamily="34" charset="0"/>
                <a:cs typeface="Arial" pitchFamily="34" charset="0"/>
              </a:rPr>
              <a:t>.</a:t>
            </a:r>
          </a:p>
        </p:txBody>
      </p:sp>
      <p:sp>
        <p:nvSpPr>
          <p:cNvPr id="5" name="Slide Number Placeholder 3"/>
          <p:cNvSpPr>
            <a:spLocks noGrp="1"/>
          </p:cNvSpPr>
          <p:nvPr>
            <p:ph type="sldNum" sz="quarter" idx="5"/>
          </p:nvPr>
        </p:nvSpPr>
        <p:spPr>
          <a:xfrm>
            <a:off x="4014791" y="8891588"/>
            <a:ext cx="3071812" cy="46831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4783" eaLnBrk="0" hangingPunct="0">
              <a:defRPr b="1">
                <a:solidFill>
                  <a:schemeClr val="tx1"/>
                </a:solidFill>
                <a:latin typeface="Arial" pitchFamily="34" charset="0"/>
              </a:defRPr>
            </a:lvl1pPr>
            <a:lvl2pPr marL="741489" indent="-285188" defTabSz="934783" eaLnBrk="0" hangingPunct="0">
              <a:defRPr b="1">
                <a:solidFill>
                  <a:schemeClr val="tx1"/>
                </a:solidFill>
                <a:latin typeface="Arial" pitchFamily="34" charset="0"/>
              </a:defRPr>
            </a:lvl2pPr>
            <a:lvl3pPr marL="1140753" indent="-228151" defTabSz="934783" eaLnBrk="0" hangingPunct="0">
              <a:defRPr b="1">
                <a:solidFill>
                  <a:schemeClr val="tx1"/>
                </a:solidFill>
                <a:latin typeface="Arial" pitchFamily="34" charset="0"/>
              </a:defRPr>
            </a:lvl3pPr>
            <a:lvl4pPr marL="1597053" indent="-228151" defTabSz="934783" eaLnBrk="0" hangingPunct="0">
              <a:defRPr b="1">
                <a:solidFill>
                  <a:schemeClr val="tx1"/>
                </a:solidFill>
                <a:latin typeface="Arial" pitchFamily="34" charset="0"/>
              </a:defRPr>
            </a:lvl4pPr>
            <a:lvl5pPr marL="2053354" indent="-228151" defTabSz="934783" eaLnBrk="0" hangingPunct="0">
              <a:defRPr b="1">
                <a:solidFill>
                  <a:schemeClr val="tx1"/>
                </a:solidFill>
                <a:latin typeface="Arial" pitchFamily="34" charset="0"/>
              </a:defRPr>
            </a:lvl5pPr>
            <a:lvl6pPr marL="2509654" indent="-228151" defTabSz="934783" eaLnBrk="0" fontAlgn="base" hangingPunct="0">
              <a:spcBef>
                <a:spcPct val="0"/>
              </a:spcBef>
              <a:spcAft>
                <a:spcPct val="0"/>
              </a:spcAft>
              <a:defRPr b="1">
                <a:solidFill>
                  <a:schemeClr val="tx1"/>
                </a:solidFill>
                <a:latin typeface="Arial" pitchFamily="34" charset="0"/>
              </a:defRPr>
            </a:lvl6pPr>
            <a:lvl7pPr marL="2965954" indent="-228151" defTabSz="934783" eaLnBrk="0" fontAlgn="base" hangingPunct="0">
              <a:spcBef>
                <a:spcPct val="0"/>
              </a:spcBef>
              <a:spcAft>
                <a:spcPct val="0"/>
              </a:spcAft>
              <a:defRPr b="1">
                <a:solidFill>
                  <a:schemeClr val="tx1"/>
                </a:solidFill>
                <a:latin typeface="Arial" pitchFamily="34" charset="0"/>
              </a:defRPr>
            </a:lvl7pPr>
            <a:lvl8pPr marL="3422255" indent="-228151" defTabSz="934783" eaLnBrk="0" fontAlgn="base" hangingPunct="0">
              <a:spcBef>
                <a:spcPct val="0"/>
              </a:spcBef>
              <a:spcAft>
                <a:spcPct val="0"/>
              </a:spcAft>
              <a:defRPr b="1">
                <a:solidFill>
                  <a:schemeClr val="tx1"/>
                </a:solidFill>
                <a:latin typeface="Arial" pitchFamily="34" charset="0"/>
              </a:defRPr>
            </a:lvl8pPr>
            <a:lvl9pPr marL="3878556" indent="-228151" defTabSz="93478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71</a:t>
            </a:fld>
            <a:endParaRPr lang="en-US" dirty="0" smtClean="0">
              <a:solidFill>
                <a:prstClr val="black"/>
              </a:solidFill>
              <a:cs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2"/>
          <p:cNvSpPr>
            <a:spLocks noGrp="1" noRot="1" noChangeAspect="1" noChangeArrowheads="1" noTextEdit="1"/>
          </p:cNvSpPr>
          <p:nvPr>
            <p:ph type="sldImg"/>
          </p:nvPr>
        </p:nvSpPr>
        <p:spPr>
          <a:xfrm>
            <a:off x="1203325" y="703263"/>
            <a:ext cx="4679950" cy="3509962"/>
          </a:xfrm>
          <a:ln/>
        </p:spPr>
      </p:sp>
      <p:sp>
        <p:nvSpPr>
          <p:cNvPr id="148484" name="Rectangle 3"/>
          <p:cNvSpPr>
            <a:spLocks noGrp="1" noChangeArrowheads="1"/>
          </p:cNvSpPr>
          <p:nvPr>
            <p:ph type="body" idx="1"/>
          </p:nvPr>
        </p:nvSpPr>
        <p:spPr>
          <a:xfrm>
            <a:off x="914401" y="4446590"/>
            <a:ext cx="5462589" cy="42100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12" tIns="46956" rIns="93912" bIns="46956"/>
          <a:lstStyle/>
          <a:p>
            <a:pPr defTabSz="912601">
              <a:spcBef>
                <a:spcPct val="0"/>
              </a:spcBef>
              <a:defRPr/>
            </a:pPr>
            <a:r>
              <a:rPr lang="en-US" dirty="0" smtClean="0">
                <a:latin typeface="Arial" pitchFamily="34" charset="0"/>
                <a:cs typeface="Arial" pitchFamily="34" charset="0"/>
              </a:rPr>
              <a:t>In terms</a:t>
            </a:r>
            <a:r>
              <a:rPr lang="en-US" baseline="0" dirty="0" smtClean="0">
                <a:latin typeface="Arial" pitchFamily="34" charset="0"/>
                <a:cs typeface="Arial" pitchFamily="34" charset="0"/>
              </a:rPr>
              <a:t> of our DNA sequencing technology development program, * t</a:t>
            </a:r>
            <a:r>
              <a:rPr lang="en-US" dirty="0" smtClean="0">
                <a:latin typeface="Arial" pitchFamily="34" charset="0"/>
                <a:cs typeface="Arial" pitchFamily="34" charset="0"/>
              </a:rPr>
              <a:t>wo commercial vendors released instruments last year. By later this year, these are anticipated to be able to produce high-quality sequence for a whole human genome perhaps within a day, as new kits and flow cells are released.</a:t>
            </a:r>
          </a:p>
          <a:p>
            <a:pPr defTabSz="912601">
              <a:spcBef>
                <a:spcPct val="0"/>
              </a:spcBef>
              <a:defRPr/>
            </a:pPr>
            <a:endParaRPr lang="en-US" dirty="0" smtClean="0">
              <a:latin typeface="Arial" pitchFamily="34" charset="0"/>
              <a:cs typeface="Arial" pitchFamily="34" charset="0"/>
            </a:endParaRPr>
          </a:p>
          <a:p>
            <a:pPr defTabSz="912601">
              <a:spcBef>
                <a:spcPct val="0"/>
              </a:spcBef>
              <a:defRPr/>
            </a:pPr>
            <a:r>
              <a:rPr lang="en-US" dirty="0" smtClean="0">
                <a:latin typeface="Arial" pitchFamily="34" charset="0"/>
                <a:cs typeface="Arial" pitchFamily="34" charset="0"/>
              </a:rPr>
              <a:t>*</a:t>
            </a:r>
            <a:r>
              <a:rPr lang="en-US" baseline="0" dirty="0" smtClean="0">
                <a:latin typeface="Arial" pitchFamily="34" charset="0"/>
                <a:cs typeface="Arial" pitchFamily="34" charset="0"/>
              </a:rPr>
              <a:t> </a:t>
            </a:r>
            <a:r>
              <a:rPr lang="en-US" dirty="0" smtClean="0">
                <a:latin typeface="Arial" pitchFamily="34" charset="0"/>
                <a:cs typeface="Arial" pitchFamily="34" charset="0"/>
              </a:rPr>
              <a:t>New grants were awarded as part of our Revolutionary Sequencing Technology Program. Approaches include solid-state nanopores, hybrid between nanopore with the Pacific Biosciences system, faster electronic measurement for nanopores, novel electronic detection of sequencing-by-synthesis, and sequencing by hybridization in a microfluidic format.</a:t>
            </a:r>
          </a:p>
          <a:p>
            <a:pPr defTabSz="912601">
              <a:spcBef>
                <a:spcPct val="0"/>
              </a:spcBef>
              <a:defRPr/>
            </a:pPr>
            <a:endParaRPr lang="en-US" dirty="0" smtClean="0">
              <a:latin typeface="Arial" pitchFamily="34" charset="0"/>
              <a:cs typeface="Arial" pitchFamily="34" charset="0"/>
            </a:endParaRPr>
          </a:p>
          <a:p>
            <a:pPr defTabSz="912601">
              <a:spcBef>
                <a:spcPct val="0"/>
              </a:spcBef>
              <a:defRPr/>
            </a:pPr>
            <a:r>
              <a:rPr lang="en-US" dirty="0" smtClean="0">
                <a:latin typeface="Arial" pitchFamily="34" charset="0"/>
                <a:cs typeface="Arial" pitchFamily="34" charset="0"/>
              </a:rPr>
              <a:t>* Our program’s annual grantee meeting will be held in San Diego later</a:t>
            </a:r>
            <a:r>
              <a:rPr lang="en-US" baseline="0" dirty="0" smtClean="0">
                <a:latin typeface="Arial" pitchFamily="34" charset="0"/>
                <a:cs typeface="Arial" pitchFamily="34" charset="0"/>
              </a:rPr>
              <a:t> this Spring</a:t>
            </a:r>
            <a:r>
              <a:rPr lang="en-US" dirty="0" smtClean="0">
                <a:latin typeface="Arial" pitchFamily="34" charset="0"/>
                <a:cs typeface="Arial" pitchFamily="34" charset="0"/>
              </a:rPr>
              <a:t>, and</a:t>
            </a:r>
            <a:r>
              <a:rPr lang="en-US" baseline="0" dirty="0" smtClean="0">
                <a:latin typeface="Arial" pitchFamily="34" charset="0"/>
                <a:cs typeface="Arial" pitchFamily="34" charset="0"/>
              </a:rPr>
              <a:t> this will occur </a:t>
            </a:r>
            <a:r>
              <a:rPr lang="en-US" dirty="0" smtClean="0">
                <a:latin typeface="Arial" pitchFamily="34" charset="0"/>
                <a:cs typeface="Arial" pitchFamily="34" charset="0"/>
              </a:rPr>
              <a:t>back-to-back with a public meeting on new DNA sequencing technologies on May 1-2.</a:t>
            </a:r>
          </a:p>
          <a:p>
            <a:pPr defTabSz="912601">
              <a:spcBef>
                <a:spcPct val="0"/>
              </a:spcBef>
              <a:defRPr/>
            </a:pPr>
            <a:endParaRPr lang="en-US" dirty="0" smtClean="0">
              <a:latin typeface="Arial" pitchFamily="34" charset="0"/>
              <a:cs typeface="Arial" pitchFamily="34" charset="0"/>
            </a:endParaRPr>
          </a:p>
          <a:p>
            <a:pPr defTabSz="912601">
              <a:spcBef>
                <a:spcPct val="0"/>
              </a:spcBef>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4" y="8891590"/>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72</a:t>
            </a:fld>
            <a:endParaRPr lang="en-US" dirty="0" smtClean="0">
              <a:solidFill>
                <a:prstClr val="black"/>
              </a:solidFill>
              <a:cs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defTabSz="912601">
              <a:spcBef>
                <a:spcPct val="0"/>
              </a:spcBef>
              <a:defRPr/>
            </a:pPr>
            <a:r>
              <a:rPr lang="en-US" dirty="0" smtClean="0">
                <a:latin typeface="Arial" pitchFamily="34" charset="0"/>
                <a:cs typeface="Arial" pitchFamily="34" charset="0"/>
              </a:rPr>
              <a:t>* A</a:t>
            </a:r>
            <a:r>
              <a:rPr lang="en-US" baseline="0" dirty="0" smtClean="0">
                <a:latin typeface="Arial" pitchFamily="34" charset="0"/>
                <a:cs typeface="Arial" pitchFamily="34" charset="0"/>
              </a:rPr>
              <a:t> </a:t>
            </a:r>
            <a:r>
              <a:rPr lang="en-US" dirty="0" smtClean="0">
                <a:latin typeface="Arial" pitchFamily="34" charset="0"/>
                <a:cs typeface="Arial" pitchFamily="34" charset="0"/>
              </a:rPr>
              <a:t>tutorial workshop</a:t>
            </a:r>
            <a:r>
              <a:rPr lang="en-US" baseline="0" dirty="0" smtClean="0">
                <a:latin typeface="Arial" pitchFamily="34" charset="0"/>
                <a:cs typeface="Arial" pitchFamily="34" charset="0"/>
              </a:rPr>
              <a:t> </a:t>
            </a:r>
            <a:r>
              <a:rPr lang="en-US" dirty="0" smtClean="0">
                <a:latin typeface="Arial" pitchFamily="34" charset="0"/>
                <a:cs typeface="Arial" pitchFamily="34" charset="0"/>
              </a:rPr>
              <a:t>was held at the 2012 ASHG Annual Meeting that</a:t>
            </a:r>
            <a:r>
              <a:rPr lang="en-US" baseline="0" dirty="0" smtClean="0">
                <a:latin typeface="Arial" pitchFamily="34" charset="0"/>
                <a:cs typeface="Arial" pitchFamily="34" charset="0"/>
              </a:rPr>
              <a:t> provided information about both the ENCODE Project and the Common Fund’s </a:t>
            </a:r>
            <a:r>
              <a:rPr lang="en-US" baseline="0" dirty="0" err="1" smtClean="0">
                <a:latin typeface="Arial" pitchFamily="34" charset="0"/>
                <a:cs typeface="Arial" pitchFamily="34" charset="0"/>
              </a:rPr>
              <a:t>Epigenomics</a:t>
            </a:r>
            <a:r>
              <a:rPr lang="en-US" baseline="0" dirty="0" smtClean="0">
                <a:latin typeface="Arial" pitchFamily="34" charset="0"/>
                <a:cs typeface="Arial" pitchFamily="34" charset="0"/>
              </a:rPr>
              <a:t> Program</a:t>
            </a:r>
            <a:r>
              <a:rPr lang="en-US" dirty="0" smtClean="0">
                <a:latin typeface="Arial" pitchFamily="34" charset="0"/>
                <a:cs typeface="Arial" pitchFamily="34" charset="0"/>
              </a:rPr>
              <a:t>. The </a:t>
            </a:r>
            <a:r>
              <a:rPr lang="en-US" dirty="0">
                <a:latin typeface="Arial" pitchFamily="34" charset="0"/>
                <a:cs typeface="Arial" pitchFamily="34" charset="0"/>
              </a:rPr>
              <a:t>focus of the tutorial was </a:t>
            </a:r>
            <a:r>
              <a:rPr lang="en-US" dirty="0" smtClean="0">
                <a:latin typeface="Arial" pitchFamily="34" charset="0"/>
                <a:cs typeface="Arial" pitchFamily="34" charset="0"/>
              </a:rPr>
              <a:t>how to use </a:t>
            </a:r>
            <a:r>
              <a:rPr lang="en-US" dirty="0">
                <a:latin typeface="Arial" pitchFamily="34" charset="0"/>
                <a:cs typeface="Arial" pitchFamily="34" charset="0"/>
              </a:rPr>
              <a:t>data from these resources to understand the role of genetic variation in human disease. The tutorial was attended by 200 people. </a:t>
            </a:r>
            <a:r>
              <a:rPr lang="en-US" dirty="0" smtClean="0">
                <a:latin typeface="Arial" pitchFamily="34" charset="0"/>
                <a:cs typeface="Arial" pitchFamily="34" charset="0"/>
              </a:rPr>
              <a:t>Presentations from that</a:t>
            </a:r>
            <a:r>
              <a:rPr lang="en-US" baseline="0" dirty="0" smtClean="0">
                <a:latin typeface="Arial" pitchFamily="34" charset="0"/>
                <a:cs typeface="Arial" pitchFamily="34" charset="0"/>
              </a:rPr>
              <a:t> workshop </a:t>
            </a:r>
            <a:r>
              <a:rPr lang="en-US" dirty="0" smtClean="0">
                <a:latin typeface="Arial" pitchFamily="34" charset="0"/>
                <a:cs typeface="Arial" pitchFamily="34" charset="0"/>
              </a:rPr>
              <a:t>are </a:t>
            </a:r>
            <a:r>
              <a:rPr lang="en-US" dirty="0">
                <a:latin typeface="Arial" pitchFamily="34" charset="0"/>
                <a:cs typeface="Arial" pitchFamily="34" charset="0"/>
              </a:rPr>
              <a:t>available on </a:t>
            </a:r>
            <a:r>
              <a:rPr lang="en-US" dirty="0" smtClean="0">
                <a:latin typeface="Arial" pitchFamily="34" charset="0"/>
                <a:cs typeface="Arial" pitchFamily="34" charset="0"/>
              </a:rPr>
              <a:t>genome.gov</a:t>
            </a:r>
            <a:r>
              <a:rPr lang="en-US" baseline="0" dirty="0" smtClean="0">
                <a:latin typeface="Arial" pitchFamily="34" charset="0"/>
                <a:cs typeface="Arial" pitchFamily="34" charset="0"/>
              </a:rPr>
              <a:t> via our </a:t>
            </a:r>
            <a:r>
              <a:rPr lang="en-US" baseline="0" dirty="0" err="1" smtClean="0">
                <a:latin typeface="Arial" pitchFamily="34" charset="0"/>
                <a:cs typeface="Arial" pitchFamily="34" charset="0"/>
              </a:rPr>
              <a:t>GenomeTV</a:t>
            </a:r>
            <a:r>
              <a:rPr lang="en-US" baseline="0" dirty="0" smtClean="0">
                <a:latin typeface="Arial" pitchFamily="34" charset="0"/>
                <a:cs typeface="Arial" pitchFamily="34" charset="0"/>
              </a:rPr>
              <a:t> channel of YouTube.</a:t>
            </a:r>
          </a:p>
          <a:p>
            <a:pPr defTabSz="912601">
              <a:spcBef>
                <a:spcPct val="0"/>
              </a:spcBef>
              <a:defRPr/>
            </a:pPr>
            <a:endParaRPr lang="en-US" dirty="0">
              <a:latin typeface="Arial" pitchFamily="34" charset="0"/>
              <a:cs typeface="Arial" pitchFamily="34" charset="0"/>
            </a:endParaRPr>
          </a:p>
          <a:p>
            <a:pPr defTabSz="912601">
              <a:spcBef>
                <a:spcPct val="0"/>
              </a:spcBef>
              <a:defRPr/>
            </a:pPr>
            <a:r>
              <a:rPr lang="en-US" dirty="0" smtClean="0">
                <a:latin typeface="Arial" pitchFamily="34" charset="0"/>
                <a:cs typeface="Arial" pitchFamily="34" charset="0"/>
              </a:rPr>
              <a:t>* ENCODE began its </a:t>
            </a:r>
            <a:r>
              <a:rPr lang="en-US" dirty="0">
                <a:latin typeface="Arial" pitchFamily="34" charset="0"/>
                <a:cs typeface="Arial" pitchFamily="34" charset="0"/>
              </a:rPr>
              <a:t>third </a:t>
            </a:r>
            <a:r>
              <a:rPr lang="en-US" dirty="0" smtClean="0">
                <a:latin typeface="Arial" pitchFamily="34" charset="0"/>
                <a:cs typeface="Arial" pitchFamily="34" charset="0"/>
              </a:rPr>
              <a:t>phase last September. Grant</a:t>
            </a:r>
            <a:r>
              <a:rPr lang="en-US" baseline="0" dirty="0" smtClean="0">
                <a:latin typeface="Arial" pitchFamily="34" charset="0"/>
                <a:cs typeface="Arial" pitchFamily="34" charset="0"/>
              </a:rPr>
              <a:t> a</a:t>
            </a:r>
            <a:r>
              <a:rPr lang="en-US" dirty="0" smtClean="0">
                <a:latin typeface="Arial" pitchFamily="34" charset="0"/>
                <a:cs typeface="Arial" pitchFamily="34" charset="0"/>
              </a:rPr>
              <a:t>wards </a:t>
            </a:r>
            <a:r>
              <a:rPr lang="en-US" dirty="0">
                <a:latin typeface="Arial" pitchFamily="34" charset="0"/>
                <a:cs typeface="Arial" pitchFamily="34" charset="0"/>
              </a:rPr>
              <a:t>have been made to 7 </a:t>
            </a:r>
            <a:r>
              <a:rPr lang="en-US" dirty="0" smtClean="0">
                <a:latin typeface="Arial" pitchFamily="34" charset="0"/>
                <a:cs typeface="Arial" pitchFamily="34" charset="0"/>
              </a:rPr>
              <a:t>production </a:t>
            </a:r>
            <a:r>
              <a:rPr lang="en-US" dirty="0">
                <a:latin typeface="Arial" pitchFamily="34" charset="0"/>
                <a:cs typeface="Arial" pitchFamily="34" charset="0"/>
              </a:rPr>
              <a:t>c</a:t>
            </a:r>
            <a:r>
              <a:rPr lang="en-US" dirty="0" smtClean="0">
                <a:latin typeface="Arial" pitchFamily="34" charset="0"/>
                <a:cs typeface="Arial" pitchFamily="34" charset="0"/>
              </a:rPr>
              <a:t>enters</a:t>
            </a:r>
            <a:r>
              <a:rPr lang="en-US" dirty="0">
                <a:latin typeface="Arial" pitchFamily="34" charset="0"/>
                <a:cs typeface="Arial" pitchFamily="34" charset="0"/>
              </a:rPr>
              <a:t>, a </a:t>
            </a:r>
            <a:r>
              <a:rPr lang="en-US" dirty="0" smtClean="0">
                <a:latin typeface="Arial" pitchFamily="34" charset="0"/>
                <a:cs typeface="Arial" pitchFamily="34" charset="0"/>
              </a:rPr>
              <a:t>data </a:t>
            </a:r>
            <a:r>
              <a:rPr lang="en-US" dirty="0">
                <a:latin typeface="Arial" pitchFamily="34" charset="0"/>
                <a:cs typeface="Arial" pitchFamily="34" charset="0"/>
              </a:rPr>
              <a:t>a</a:t>
            </a:r>
            <a:r>
              <a:rPr lang="en-US" dirty="0" smtClean="0">
                <a:latin typeface="Arial" pitchFamily="34" charset="0"/>
                <a:cs typeface="Arial" pitchFamily="34" charset="0"/>
              </a:rPr>
              <a:t>nalysis </a:t>
            </a:r>
            <a:r>
              <a:rPr lang="en-US" dirty="0">
                <a:latin typeface="Arial" pitchFamily="34" charset="0"/>
                <a:cs typeface="Arial" pitchFamily="34" charset="0"/>
              </a:rPr>
              <a:t>c</a:t>
            </a:r>
            <a:r>
              <a:rPr lang="en-US" dirty="0" smtClean="0">
                <a:latin typeface="Arial" pitchFamily="34" charset="0"/>
                <a:cs typeface="Arial" pitchFamily="34" charset="0"/>
              </a:rPr>
              <a:t>enter</a:t>
            </a:r>
            <a:r>
              <a:rPr lang="en-US" dirty="0">
                <a:latin typeface="Arial" pitchFamily="34" charset="0"/>
                <a:cs typeface="Arial" pitchFamily="34" charset="0"/>
              </a:rPr>
              <a:t>, a </a:t>
            </a:r>
            <a:r>
              <a:rPr lang="en-US" dirty="0" smtClean="0">
                <a:latin typeface="Arial" pitchFamily="34" charset="0"/>
                <a:cs typeface="Arial" pitchFamily="34" charset="0"/>
              </a:rPr>
              <a:t>data </a:t>
            </a:r>
            <a:r>
              <a:rPr lang="en-US" dirty="0">
                <a:latin typeface="Arial" pitchFamily="34" charset="0"/>
                <a:cs typeface="Arial" pitchFamily="34" charset="0"/>
              </a:rPr>
              <a:t>c</a:t>
            </a:r>
            <a:r>
              <a:rPr lang="en-US" dirty="0" smtClean="0">
                <a:latin typeface="Arial" pitchFamily="34" charset="0"/>
                <a:cs typeface="Arial" pitchFamily="34" charset="0"/>
              </a:rPr>
              <a:t>oordination </a:t>
            </a:r>
            <a:r>
              <a:rPr lang="en-US" dirty="0">
                <a:latin typeface="Arial" pitchFamily="34" charset="0"/>
                <a:cs typeface="Arial" pitchFamily="34" charset="0"/>
              </a:rPr>
              <a:t>c</a:t>
            </a:r>
            <a:r>
              <a:rPr lang="en-US" dirty="0" smtClean="0">
                <a:latin typeface="Arial" pitchFamily="34" charset="0"/>
                <a:cs typeface="Arial" pitchFamily="34" charset="0"/>
              </a:rPr>
              <a:t>enter</a:t>
            </a:r>
            <a:r>
              <a:rPr lang="en-US" dirty="0">
                <a:latin typeface="Arial" pitchFamily="34" charset="0"/>
                <a:cs typeface="Arial" pitchFamily="34" charset="0"/>
              </a:rPr>
              <a:t>, and 6 </a:t>
            </a:r>
            <a:r>
              <a:rPr lang="en-US" dirty="0" smtClean="0">
                <a:latin typeface="Arial" pitchFamily="34" charset="0"/>
                <a:cs typeface="Arial" pitchFamily="34" charset="0"/>
              </a:rPr>
              <a:t>computational analysis groups</a:t>
            </a:r>
            <a:r>
              <a:rPr lang="en-US" dirty="0">
                <a:latin typeface="Arial" pitchFamily="34" charset="0"/>
                <a:cs typeface="Arial" pitchFamily="34" charset="0"/>
              </a:rPr>
              <a:t>, in addition to the 11 </a:t>
            </a:r>
            <a:r>
              <a:rPr lang="en-US" dirty="0" smtClean="0">
                <a:latin typeface="Arial" pitchFamily="34" charset="0"/>
                <a:cs typeface="Arial" pitchFamily="34" charset="0"/>
              </a:rPr>
              <a:t>technology</a:t>
            </a:r>
            <a:r>
              <a:rPr lang="en-US" baseline="0" dirty="0" smtClean="0">
                <a:latin typeface="Arial" pitchFamily="34" charset="0"/>
                <a:cs typeface="Arial" pitchFamily="34" charset="0"/>
              </a:rPr>
              <a:t> d</a:t>
            </a:r>
            <a:r>
              <a:rPr lang="en-US" dirty="0" smtClean="0">
                <a:latin typeface="Arial" pitchFamily="34" charset="0"/>
                <a:cs typeface="Arial" pitchFamily="34" charset="0"/>
              </a:rPr>
              <a:t>evelopment groups </a:t>
            </a:r>
            <a:r>
              <a:rPr lang="en-US" dirty="0">
                <a:latin typeface="Arial" pitchFamily="34" charset="0"/>
                <a:cs typeface="Arial" pitchFamily="34" charset="0"/>
              </a:rPr>
              <a:t>funded </a:t>
            </a:r>
            <a:r>
              <a:rPr lang="en-US" dirty="0" smtClean="0">
                <a:latin typeface="Arial" pitchFamily="34" charset="0"/>
                <a:cs typeface="Arial" pitchFamily="34" charset="0"/>
              </a:rPr>
              <a:t>earlier. </a:t>
            </a:r>
            <a:endParaRPr lang="en-US" dirty="0">
              <a:latin typeface="Arial" pitchFamily="34" charset="0"/>
              <a:cs typeface="Arial" pitchFamily="34" charset="0"/>
            </a:endParaRPr>
          </a:p>
          <a:p>
            <a:pPr defTabSz="912601">
              <a:spcBef>
                <a:spcPct val="0"/>
              </a:spcBef>
              <a:defRPr/>
            </a:pPr>
            <a:endParaRPr lang="en-US" dirty="0">
              <a:latin typeface="Arial" pitchFamily="34" charset="0"/>
              <a:cs typeface="Arial" pitchFamily="34" charset="0"/>
            </a:endParaRPr>
          </a:p>
          <a:p>
            <a:pPr defTabSz="912601">
              <a:spcBef>
                <a:spcPct val="0"/>
              </a:spcBef>
              <a:defRPr/>
            </a:pPr>
            <a:r>
              <a:rPr lang="en-US" dirty="0" smtClean="0">
                <a:latin typeface="Arial" pitchFamily="34" charset="0"/>
                <a:cs typeface="Arial" pitchFamily="34" charset="0"/>
              </a:rPr>
              <a:t>* An organizational </a:t>
            </a:r>
            <a:r>
              <a:rPr lang="en-US" dirty="0">
                <a:latin typeface="Arial" pitchFamily="34" charset="0"/>
                <a:cs typeface="Arial" pitchFamily="34" charset="0"/>
              </a:rPr>
              <a:t>meeting for the ENCODE Production PIs </a:t>
            </a:r>
            <a:r>
              <a:rPr lang="en-US" dirty="0" smtClean="0">
                <a:latin typeface="Arial" pitchFamily="34" charset="0"/>
                <a:cs typeface="Arial" pitchFamily="34" charset="0"/>
              </a:rPr>
              <a:t>was held in</a:t>
            </a:r>
            <a:r>
              <a:rPr lang="en-US" baseline="0" dirty="0" smtClean="0">
                <a:latin typeface="Arial" pitchFamily="34" charset="0"/>
                <a:cs typeface="Arial" pitchFamily="34" charset="0"/>
              </a:rPr>
              <a:t> </a:t>
            </a:r>
            <a:r>
              <a:rPr lang="en-US" dirty="0" smtClean="0">
                <a:latin typeface="Arial" pitchFamily="34" charset="0"/>
                <a:cs typeface="Arial" pitchFamily="34" charset="0"/>
              </a:rPr>
              <a:t>December </a:t>
            </a:r>
            <a:r>
              <a:rPr lang="en-US" dirty="0">
                <a:latin typeface="Arial" pitchFamily="34" charset="0"/>
                <a:cs typeface="Arial" pitchFamily="34" charset="0"/>
              </a:rPr>
              <a:t>2012 to coordinate data production and </a:t>
            </a:r>
            <a:r>
              <a:rPr lang="en-US" dirty="0" smtClean="0">
                <a:latin typeface="Arial" pitchFamily="34" charset="0"/>
                <a:cs typeface="Arial" pitchFamily="34" charset="0"/>
              </a:rPr>
              <a:t>to establish new working </a:t>
            </a:r>
            <a:r>
              <a:rPr lang="en-US" dirty="0">
                <a:latin typeface="Arial" pitchFamily="34" charset="0"/>
                <a:cs typeface="Arial" pitchFamily="34" charset="0"/>
              </a:rPr>
              <a:t>groups.</a:t>
            </a:r>
          </a:p>
          <a:p>
            <a:pPr defTabSz="912601">
              <a:spcBef>
                <a:spcPct val="0"/>
              </a:spcBef>
              <a:defRPr/>
            </a:pPr>
            <a:r>
              <a:rPr lang="en-US" dirty="0">
                <a:latin typeface="Arial" pitchFamily="34" charset="0"/>
                <a:cs typeface="Arial" pitchFamily="34" charset="0"/>
              </a:rPr>
              <a:t> </a:t>
            </a:r>
            <a:endParaRPr lang="en-US" dirty="0" smtClean="0">
              <a:latin typeface="Arial" pitchFamily="34" charset="0"/>
              <a:cs typeface="Arial" pitchFamily="34" charset="0"/>
            </a:endParaRPr>
          </a:p>
          <a:p>
            <a:pPr defTabSz="912601">
              <a:spcBef>
                <a:spcPct val="0"/>
              </a:spcBef>
              <a:defRPr/>
            </a:pPr>
            <a:r>
              <a:rPr lang="en-US" dirty="0" smtClean="0">
                <a:latin typeface="Arial" pitchFamily="34" charset="0"/>
                <a:cs typeface="Arial" pitchFamily="34" charset="0"/>
              </a:rPr>
              <a:t>* ENCODE </a:t>
            </a:r>
            <a:r>
              <a:rPr lang="en-US" dirty="0">
                <a:latin typeface="Arial" pitchFamily="34" charset="0"/>
                <a:cs typeface="Arial" pitchFamily="34" charset="0"/>
              </a:rPr>
              <a:t>is planning a Consortium Meeting </a:t>
            </a:r>
            <a:r>
              <a:rPr lang="en-US" dirty="0" smtClean="0">
                <a:latin typeface="Arial" pitchFamily="34" charset="0"/>
                <a:cs typeface="Arial" pitchFamily="34" charset="0"/>
              </a:rPr>
              <a:t>in May 2013. The </a:t>
            </a:r>
            <a:r>
              <a:rPr lang="en-US" dirty="0">
                <a:latin typeface="Arial" pitchFamily="34" charset="0"/>
                <a:cs typeface="Arial" pitchFamily="34" charset="0"/>
              </a:rPr>
              <a:t>data production centers, data analysis and coordination centers, computational analysis groups, and technology development groups will present updates on their projects, begin to develop coordinated analysis plans, and finalize consortium goals and policies. </a:t>
            </a:r>
          </a:p>
          <a:p>
            <a:pPr defTabSz="912601">
              <a:spcBef>
                <a:spcPct val="0"/>
              </a:spcBef>
              <a:defRPr/>
            </a:pPr>
            <a:endParaRPr lang="en-US" dirty="0">
              <a:latin typeface="Arial" pitchFamily="34" charset="0"/>
              <a:cs typeface="Arial" pitchFamily="34" charset="0"/>
            </a:endParaRP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73</a:t>
            </a:fld>
            <a:endParaRPr 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latin typeface="Arial" pitchFamily="34" charset="0"/>
                <a:cs typeface="Arial" pitchFamily="34" charset="0"/>
              </a:rPr>
              <a:t>Among the important analyses</a:t>
            </a:r>
            <a:r>
              <a:rPr lang="en-US" baseline="0" dirty="0" smtClean="0">
                <a:latin typeface="Arial" pitchFamily="34" charset="0"/>
                <a:cs typeface="Arial" pitchFamily="34" charset="0"/>
              </a:rPr>
              <a:t> of ENCODE data being pursued, </a:t>
            </a:r>
            <a:r>
              <a:rPr lang="en-US" dirty="0" smtClean="0">
                <a:latin typeface="Arial" pitchFamily="34" charset="0"/>
                <a:cs typeface="Arial" pitchFamily="34" charset="0"/>
              </a:rPr>
              <a:t>* there are cross-species comparison papers being planned,</a:t>
            </a:r>
            <a:r>
              <a:rPr lang="en-US" baseline="0" dirty="0" smtClean="0">
                <a:latin typeface="Arial" pitchFamily="34" charset="0"/>
                <a:cs typeface="Arial" pitchFamily="34" charset="0"/>
              </a:rPr>
              <a:t> </a:t>
            </a:r>
            <a:r>
              <a:rPr lang="en-US" dirty="0" smtClean="0">
                <a:latin typeface="Arial" pitchFamily="34" charset="0"/>
                <a:cs typeface="Arial" pitchFamily="34" charset="0"/>
              </a:rPr>
              <a:t>with manuscripts likely to be submitted by early this Spring. </a:t>
            </a:r>
          </a:p>
          <a:p>
            <a:pPr eaLnBrk="1" fontAlgn="auto" hangingPunct="1">
              <a:spcBef>
                <a:spcPts val="0"/>
              </a:spcBef>
              <a:spcAft>
                <a:spcPts val="0"/>
              </a:spcAft>
              <a:defRPr/>
            </a:pPr>
            <a:endParaRPr lang="en-US" dirty="0" smtClean="0">
              <a:latin typeface="Arial" pitchFamily="34" charset="0"/>
              <a:cs typeface="Arial" pitchFamily="34" charset="0"/>
            </a:endParaRPr>
          </a:p>
          <a:p>
            <a:pPr eaLnBrk="1" fontAlgn="auto" hangingPunct="1">
              <a:spcBef>
                <a:spcPts val="0"/>
              </a:spcBef>
              <a:spcAft>
                <a:spcPts val="0"/>
              </a:spcAft>
              <a:defRPr/>
            </a:pPr>
            <a:r>
              <a:rPr lang="en-US" dirty="0" smtClean="0">
                <a:latin typeface="Arial" pitchFamily="34" charset="0"/>
                <a:cs typeface="Arial" pitchFamily="34" charset="0"/>
              </a:rPr>
              <a:t>* </a:t>
            </a:r>
            <a:r>
              <a:rPr lang="en-US" dirty="0" err="1" smtClean="0">
                <a:latin typeface="Arial" pitchFamily="34" charset="0"/>
                <a:cs typeface="Arial" pitchFamily="34" charset="0"/>
              </a:rPr>
              <a:t>modENCODE</a:t>
            </a:r>
            <a:r>
              <a:rPr lang="en-US" dirty="0" smtClean="0">
                <a:latin typeface="Arial" pitchFamily="34" charset="0"/>
                <a:cs typeface="Arial" pitchFamily="34" charset="0"/>
              </a:rPr>
              <a:t> is conducting comparisons of fly, worm, and human data. One main paper will examine chromatin, the second will examine transcription factor binding, and the third will compare the </a:t>
            </a:r>
            <a:r>
              <a:rPr lang="en-US" dirty="0" err="1" smtClean="0">
                <a:latin typeface="Arial" pitchFamily="34" charset="0"/>
                <a:cs typeface="Arial" pitchFamily="34" charset="0"/>
              </a:rPr>
              <a:t>transcriptomes</a:t>
            </a:r>
            <a:r>
              <a:rPr lang="en-US" dirty="0" smtClean="0">
                <a:latin typeface="Arial" pitchFamily="34" charset="0"/>
                <a:cs typeface="Arial" pitchFamily="34" charset="0"/>
              </a:rPr>
              <a:t> of these organisms.  </a:t>
            </a:r>
          </a:p>
          <a:p>
            <a:pPr eaLnBrk="1" fontAlgn="auto" hangingPunct="1">
              <a:spcBef>
                <a:spcPts val="0"/>
              </a:spcBef>
              <a:spcAft>
                <a:spcPts val="0"/>
              </a:spcAft>
              <a:defRPr/>
            </a:pPr>
            <a:endParaRPr lang="en-US" dirty="0" smtClean="0">
              <a:latin typeface="Arial" pitchFamily="34" charset="0"/>
              <a:cs typeface="Arial" pitchFamily="34" charset="0"/>
            </a:endParaRPr>
          </a:p>
          <a:p>
            <a:pPr eaLnBrk="1" fontAlgn="auto" hangingPunct="1">
              <a:spcBef>
                <a:spcPts val="0"/>
              </a:spcBef>
              <a:spcAft>
                <a:spcPts val="0"/>
              </a:spcAft>
              <a:defRPr/>
            </a:pPr>
            <a:r>
              <a:rPr lang="en-US" dirty="0" smtClean="0">
                <a:latin typeface="Arial" pitchFamily="34" charset="0"/>
                <a:cs typeface="Arial" pitchFamily="34" charset="0"/>
              </a:rPr>
              <a:t>* mouse ENCODE is working on a single paper comparing functional genomic elements in mouse and human.</a:t>
            </a: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E2648A-1D64-4918-9CF0-36B3760F5BBF}" type="slidenum">
              <a:rPr lang="en-US" smtClean="0"/>
              <a:pPr fontAlgn="base">
                <a:spcBef>
                  <a:spcPct val="0"/>
                </a:spcBef>
                <a:spcAft>
                  <a:spcPct val="0"/>
                </a:spcAft>
                <a:defRPr/>
              </a:pPr>
              <a:t>74</a:t>
            </a:fld>
            <a:endParaRPr lang="en-US"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dirty="0" smtClean="0">
                <a:latin typeface="Arial" pitchFamily="34" charset="0"/>
                <a:cs typeface="Arial" pitchFamily="34" charset="0"/>
              </a:rPr>
              <a:t>The annual CEGS Grantee Meeting was held this past October at the University of North Carolina. Nine Centers shared their latest results through</a:t>
            </a:r>
            <a:r>
              <a:rPr lang="en-US" baseline="0" dirty="0" smtClean="0">
                <a:latin typeface="Arial" pitchFamily="34" charset="0"/>
                <a:cs typeface="Arial" pitchFamily="34" charset="0"/>
              </a:rPr>
              <a:t> </a:t>
            </a:r>
            <a:r>
              <a:rPr lang="en-US" dirty="0" smtClean="0">
                <a:latin typeface="Arial" pitchFamily="34" charset="0"/>
                <a:cs typeface="Arial" pitchFamily="34" charset="0"/>
              </a:rPr>
              <a:t>talks, posters, and lots of good conversation.</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The CEGS program solicitation expired this past year (these have a 3-year lifetime). * Later today, we will discuss renewing this program. In preparation for that discussion, we will hear about the results of two CEGS projects that are ending from</a:t>
            </a:r>
            <a:r>
              <a:rPr lang="en-US" baseline="0" dirty="0" smtClean="0">
                <a:latin typeface="Arial" pitchFamily="34" charset="0"/>
                <a:cs typeface="Arial" pitchFamily="34" charset="0"/>
              </a:rPr>
              <a:t> </a:t>
            </a:r>
            <a:r>
              <a:rPr lang="en-US" dirty="0" smtClean="0">
                <a:latin typeface="Arial" pitchFamily="34" charset="0"/>
                <a:cs typeface="Arial" pitchFamily="34" charset="0"/>
              </a:rPr>
              <a:t>two of our Council members.</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 And then in the Closed Session, we</a:t>
            </a:r>
            <a:r>
              <a:rPr lang="en-US" baseline="0" dirty="0" smtClean="0">
                <a:latin typeface="Arial" pitchFamily="34" charset="0"/>
                <a:cs typeface="Arial" pitchFamily="34" charset="0"/>
              </a:rPr>
              <a:t> will be</a:t>
            </a:r>
            <a:r>
              <a:rPr lang="en-US" dirty="0" smtClean="0">
                <a:latin typeface="Arial" pitchFamily="34" charset="0"/>
                <a:cs typeface="Arial" pitchFamily="34" charset="0"/>
              </a:rPr>
              <a:t> considering a new set of applications for </a:t>
            </a:r>
            <a:r>
              <a:rPr lang="en-US" smtClean="0">
                <a:latin typeface="Arial" pitchFamily="34" charset="0"/>
                <a:cs typeface="Arial" pitchFamily="34" charset="0"/>
              </a:rPr>
              <a:t>possible funding.</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2"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75</a:t>
            </a:fld>
            <a:endParaRPr lang="en-US" dirty="0" smtClean="0">
              <a:cs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203325" y="703263"/>
            <a:ext cx="4681538" cy="3509962"/>
          </a:xfrm>
          <a:ln/>
        </p:spPr>
      </p:sp>
      <p:sp>
        <p:nvSpPr>
          <p:cNvPr id="153604" name="Rectangle 3"/>
          <p:cNvSpPr>
            <a:spLocks noGrp="1" noChangeArrowheads="1"/>
          </p:cNvSpPr>
          <p:nvPr>
            <p:ph type="body" idx="1"/>
          </p:nvPr>
        </p:nvSpPr>
        <p:spPr>
          <a:xfrm>
            <a:off x="988831" y="4446589"/>
            <a:ext cx="5388161" cy="42100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866" rIns="93866"/>
          <a:lstStyle/>
          <a:p>
            <a:pPr>
              <a:spcBef>
                <a:spcPts val="0"/>
              </a:spcBef>
            </a:pPr>
            <a:r>
              <a:rPr lang="en-US" dirty="0" smtClean="0">
                <a:latin typeface="Arial" pitchFamily="34" charset="0"/>
                <a:cs typeface="Arial" pitchFamily="34" charset="0"/>
              </a:rPr>
              <a:t>You </a:t>
            </a:r>
            <a:r>
              <a:rPr lang="en-US" dirty="0">
                <a:latin typeface="Arial" pitchFamily="34" charset="0"/>
                <a:cs typeface="Arial" pitchFamily="34" charset="0"/>
              </a:rPr>
              <a:t>may recall that NHGRI has been sponsoring a series of genomic medicine symposia, inviting representatives of academic medical centers and integrated health systems currently </a:t>
            </a:r>
            <a:r>
              <a:rPr lang="en-US" dirty="0" smtClean="0">
                <a:latin typeface="Arial" pitchFamily="34" charset="0"/>
                <a:cs typeface="Arial" pitchFamily="34" charset="0"/>
              </a:rPr>
              <a:t>engaged in, </a:t>
            </a:r>
            <a:r>
              <a:rPr lang="en-US" dirty="0">
                <a:latin typeface="Arial" pitchFamily="34" charset="0"/>
                <a:cs typeface="Arial" pitchFamily="34" charset="0"/>
              </a:rPr>
              <a:t>or hoping to become </a:t>
            </a:r>
            <a:r>
              <a:rPr lang="en-US" dirty="0" smtClean="0">
                <a:latin typeface="Arial" pitchFamily="34" charset="0"/>
                <a:cs typeface="Arial" pitchFamily="34" charset="0"/>
              </a:rPr>
              <a:t>engaged in, the</a:t>
            </a:r>
            <a:r>
              <a:rPr lang="en-US" baseline="0" dirty="0" smtClean="0">
                <a:latin typeface="Arial" pitchFamily="34" charset="0"/>
                <a:cs typeface="Arial" pitchFamily="34" charset="0"/>
              </a:rPr>
              <a:t> </a:t>
            </a:r>
            <a:r>
              <a:rPr lang="en-US" dirty="0" smtClean="0">
                <a:latin typeface="Arial" pitchFamily="34" charset="0"/>
                <a:cs typeface="Arial" pitchFamily="34" charset="0"/>
              </a:rPr>
              <a:t>active </a:t>
            </a:r>
            <a:r>
              <a:rPr lang="en-US" dirty="0">
                <a:latin typeface="Arial" pitchFamily="34" charset="0"/>
                <a:cs typeface="Arial" pitchFamily="34" charset="0"/>
              </a:rPr>
              <a:t>application of genomic medicine to clinical practice. </a:t>
            </a:r>
            <a:r>
              <a:rPr lang="en-US" dirty="0" smtClean="0">
                <a:latin typeface="Arial" pitchFamily="34" charset="0"/>
                <a:cs typeface="Arial" pitchFamily="34" charset="0"/>
              </a:rPr>
              <a:t>This </a:t>
            </a:r>
            <a:r>
              <a:rPr lang="en-US" dirty="0">
                <a:latin typeface="Arial" pitchFamily="34" charset="0"/>
                <a:cs typeface="Arial" pitchFamily="34" charset="0"/>
              </a:rPr>
              <a:t>is a key activity led by Council’s Genomic Medicine Working Group. </a:t>
            </a:r>
            <a:endParaRPr lang="en-US" dirty="0" smtClean="0">
              <a:latin typeface="Arial" pitchFamily="34" charset="0"/>
              <a:cs typeface="Arial" pitchFamily="34" charset="0"/>
            </a:endParaRP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 A </a:t>
            </a:r>
            <a:r>
              <a:rPr lang="en-US" dirty="0">
                <a:latin typeface="Arial" pitchFamily="34" charset="0"/>
                <a:cs typeface="Arial" pitchFamily="34" charset="0"/>
              </a:rPr>
              <a:t>manuscript describing an implementation roadmap for bringing genomic medicine to the clinic </a:t>
            </a:r>
            <a:r>
              <a:rPr lang="en-US" dirty="0" smtClean="0">
                <a:latin typeface="Arial" pitchFamily="34" charset="0"/>
                <a:cs typeface="Arial" pitchFamily="34" charset="0"/>
              </a:rPr>
              <a:t>was accepted </a:t>
            </a:r>
            <a:r>
              <a:rPr lang="en-US" dirty="0">
                <a:latin typeface="Arial" pitchFamily="34" charset="0"/>
                <a:cs typeface="Arial" pitchFamily="34" charset="0"/>
              </a:rPr>
              <a:t>for publication in </a:t>
            </a:r>
            <a:r>
              <a:rPr lang="en-US" i="1" dirty="0">
                <a:latin typeface="Arial" pitchFamily="34" charset="0"/>
                <a:cs typeface="Arial" pitchFamily="34" charset="0"/>
              </a:rPr>
              <a:t>Genetics in </a:t>
            </a:r>
            <a:r>
              <a:rPr lang="en-US" i="1" dirty="0" smtClean="0">
                <a:latin typeface="Arial" pitchFamily="34" charset="0"/>
                <a:cs typeface="Arial" pitchFamily="34" charset="0"/>
              </a:rPr>
              <a:t>Medicine,</a:t>
            </a:r>
            <a:r>
              <a:rPr lang="en-US" i="1" baseline="0" dirty="0" smtClean="0">
                <a:latin typeface="Arial" pitchFamily="34" charset="0"/>
                <a:cs typeface="Arial" pitchFamily="34" charset="0"/>
              </a:rPr>
              <a:t> </a:t>
            </a:r>
            <a:r>
              <a:rPr lang="en-US" dirty="0" smtClean="0">
                <a:latin typeface="Arial" pitchFamily="34" charset="0"/>
                <a:cs typeface="Arial" pitchFamily="34" charset="0"/>
              </a:rPr>
              <a:t>and </a:t>
            </a:r>
            <a:r>
              <a:rPr lang="en-US" dirty="0">
                <a:latin typeface="Arial" pitchFamily="34" charset="0"/>
                <a:cs typeface="Arial" pitchFamily="34" charset="0"/>
              </a:rPr>
              <a:t>is now available through </a:t>
            </a:r>
            <a:r>
              <a:rPr lang="en-US" i="1" dirty="0">
                <a:latin typeface="Arial" pitchFamily="34" charset="0"/>
                <a:cs typeface="Arial" pitchFamily="34" charset="0"/>
              </a:rPr>
              <a:t>Nature’s</a:t>
            </a:r>
            <a:r>
              <a:rPr lang="en-US" i="0" dirty="0">
                <a:latin typeface="Arial" pitchFamily="34" charset="0"/>
                <a:cs typeface="Arial" pitchFamily="34" charset="0"/>
              </a:rPr>
              <a:t> </a:t>
            </a:r>
            <a:r>
              <a:rPr lang="en-US" dirty="0">
                <a:latin typeface="Arial" pitchFamily="34" charset="0"/>
                <a:cs typeface="Arial" pitchFamily="34" charset="0"/>
              </a:rPr>
              <a:t>Advance Online Publication service. The implementation roadmap is based on the outcomes of the </a:t>
            </a:r>
            <a:r>
              <a:rPr lang="en-US" dirty="0" smtClean="0">
                <a:latin typeface="Arial" pitchFamily="34" charset="0"/>
                <a:cs typeface="Arial" pitchFamily="34" charset="0"/>
              </a:rPr>
              <a:t>Genomic </a:t>
            </a:r>
            <a:r>
              <a:rPr lang="en-US" dirty="0">
                <a:latin typeface="Arial" pitchFamily="34" charset="0"/>
                <a:cs typeface="Arial" pitchFamily="34" charset="0"/>
              </a:rPr>
              <a:t>Medicine </a:t>
            </a:r>
            <a:r>
              <a:rPr lang="en-US" dirty="0" smtClean="0">
                <a:latin typeface="Arial" pitchFamily="34" charset="0"/>
                <a:cs typeface="Arial" pitchFamily="34" charset="0"/>
              </a:rPr>
              <a:t>I Colloquium, </a:t>
            </a:r>
            <a:r>
              <a:rPr lang="en-US" dirty="0">
                <a:latin typeface="Arial" pitchFamily="34" charset="0"/>
                <a:cs typeface="Arial" pitchFamily="34" charset="0"/>
              </a:rPr>
              <a:t>which took place </a:t>
            </a:r>
            <a:r>
              <a:rPr lang="en-US" dirty="0" smtClean="0">
                <a:latin typeface="Arial" pitchFamily="34" charset="0"/>
                <a:cs typeface="Arial" pitchFamily="34" charset="0"/>
              </a:rPr>
              <a:t>in June </a:t>
            </a:r>
            <a:r>
              <a:rPr lang="en-US" dirty="0">
                <a:latin typeface="Arial" pitchFamily="34" charset="0"/>
                <a:cs typeface="Arial" pitchFamily="34" charset="0"/>
              </a:rPr>
              <a:t>2011. </a:t>
            </a:r>
          </a:p>
        </p:txBody>
      </p:sp>
      <p:sp>
        <p:nvSpPr>
          <p:cNvPr id="5" name="Slide Number Placeholder 3"/>
          <p:cNvSpPr>
            <a:spLocks noGrp="1"/>
          </p:cNvSpPr>
          <p:nvPr>
            <p:ph type="sldNum" sz="quarter" idx="5"/>
          </p:nvPr>
        </p:nvSpPr>
        <p:spPr>
          <a:xfrm>
            <a:off x="4014794" y="8891590"/>
            <a:ext cx="3071812" cy="46831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040" eaLnBrk="0" hangingPunct="0">
              <a:defRPr b="1">
                <a:solidFill>
                  <a:schemeClr val="tx1"/>
                </a:solidFill>
                <a:latin typeface="Arial" pitchFamily="34" charset="0"/>
              </a:defRPr>
            </a:lvl1pPr>
            <a:lvl2pPr marL="742484" indent="-285571" defTabSz="936040" eaLnBrk="0" hangingPunct="0">
              <a:defRPr b="1">
                <a:solidFill>
                  <a:schemeClr val="tx1"/>
                </a:solidFill>
                <a:latin typeface="Arial" pitchFamily="34" charset="0"/>
              </a:defRPr>
            </a:lvl2pPr>
            <a:lvl3pPr marL="1142288" indent="-228457" defTabSz="936040" eaLnBrk="0" hangingPunct="0">
              <a:defRPr b="1">
                <a:solidFill>
                  <a:schemeClr val="tx1"/>
                </a:solidFill>
                <a:latin typeface="Arial" pitchFamily="34" charset="0"/>
              </a:defRPr>
            </a:lvl3pPr>
            <a:lvl4pPr marL="1599200" indent="-228457" defTabSz="936040" eaLnBrk="0" hangingPunct="0">
              <a:defRPr b="1">
                <a:solidFill>
                  <a:schemeClr val="tx1"/>
                </a:solidFill>
                <a:latin typeface="Arial" pitchFamily="34" charset="0"/>
              </a:defRPr>
            </a:lvl4pPr>
            <a:lvl5pPr marL="2056115" indent="-228457" defTabSz="936040" eaLnBrk="0" hangingPunct="0">
              <a:defRPr b="1">
                <a:solidFill>
                  <a:schemeClr val="tx1"/>
                </a:solidFill>
                <a:latin typeface="Arial" pitchFamily="34" charset="0"/>
              </a:defRPr>
            </a:lvl5pPr>
            <a:lvl6pPr marL="2513030" indent="-228457" defTabSz="936040" eaLnBrk="0" fontAlgn="base" hangingPunct="0">
              <a:spcBef>
                <a:spcPct val="0"/>
              </a:spcBef>
              <a:spcAft>
                <a:spcPct val="0"/>
              </a:spcAft>
              <a:defRPr b="1">
                <a:solidFill>
                  <a:schemeClr val="tx1"/>
                </a:solidFill>
                <a:latin typeface="Arial" pitchFamily="34" charset="0"/>
              </a:defRPr>
            </a:lvl6pPr>
            <a:lvl7pPr marL="2969944" indent="-228457" defTabSz="936040" eaLnBrk="0" fontAlgn="base" hangingPunct="0">
              <a:spcBef>
                <a:spcPct val="0"/>
              </a:spcBef>
              <a:spcAft>
                <a:spcPct val="0"/>
              </a:spcAft>
              <a:defRPr b="1">
                <a:solidFill>
                  <a:schemeClr val="tx1"/>
                </a:solidFill>
                <a:latin typeface="Arial" pitchFamily="34" charset="0"/>
              </a:defRPr>
            </a:lvl7pPr>
            <a:lvl8pPr marL="3426859" indent="-228457" defTabSz="936040" eaLnBrk="0" fontAlgn="base" hangingPunct="0">
              <a:spcBef>
                <a:spcPct val="0"/>
              </a:spcBef>
              <a:spcAft>
                <a:spcPct val="0"/>
              </a:spcAft>
              <a:defRPr b="1">
                <a:solidFill>
                  <a:schemeClr val="tx1"/>
                </a:solidFill>
                <a:latin typeface="Arial" pitchFamily="34" charset="0"/>
              </a:defRPr>
            </a:lvl8pPr>
            <a:lvl9pPr marL="3883773" indent="-228457" defTabSz="93604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76</a:t>
            </a:fld>
            <a:endParaRPr lang="en-US" dirty="0" smtClean="0">
              <a:solidFill>
                <a:prstClr val="black"/>
              </a:solidFill>
              <a:cs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xfrm>
            <a:off x="760532" y="4368688"/>
            <a:ext cx="5834918" cy="431819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30859">
              <a:spcBef>
                <a:spcPts val="0"/>
              </a:spcBef>
              <a:defRPr/>
            </a:pPr>
            <a:r>
              <a:rPr lang="en-US" dirty="0" smtClean="0">
                <a:latin typeface="Arial" pitchFamily="34" charset="0"/>
                <a:cs typeface="Arial" pitchFamily="34" charset="0"/>
              </a:rPr>
              <a:t>Meanwhile, as one of its informal</a:t>
            </a:r>
            <a:r>
              <a:rPr lang="en-US" baseline="0" dirty="0" smtClean="0">
                <a:latin typeface="Arial" pitchFamily="34" charset="0"/>
                <a:cs typeface="Arial" pitchFamily="34" charset="0"/>
              </a:rPr>
              <a:t> roles, </a:t>
            </a:r>
            <a:r>
              <a:rPr lang="en-US" dirty="0" smtClean="0">
                <a:latin typeface="Arial" pitchFamily="34" charset="0"/>
                <a:cs typeface="Arial" pitchFamily="34" charset="0"/>
              </a:rPr>
              <a:t>Council’s Genomic </a:t>
            </a:r>
            <a:r>
              <a:rPr lang="en-US" dirty="0">
                <a:latin typeface="Arial" pitchFamily="34" charset="0"/>
                <a:cs typeface="Arial" pitchFamily="34" charset="0"/>
              </a:rPr>
              <a:t>Medicine Working Group has </a:t>
            </a:r>
            <a:r>
              <a:rPr lang="en-US" dirty="0" smtClean="0">
                <a:latin typeface="Arial" pitchFamily="34" charset="0"/>
                <a:cs typeface="Arial" pitchFamily="34" charset="0"/>
              </a:rPr>
              <a:t>started </a:t>
            </a:r>
            <a:r>
              <a:rPr lang="en-US" dirty="0">
                <a:latin typeface="Arial" pitchFamily="34" charset="0"/>
                <a:cs typeface="Arial" pitchFamily="34" charset="0"/>
              </a:rPr>
              <a:t>to compile high-profile accomplishments in genomic medicine </a:t>
            </a:r>
            <a:r>
              <a:rPr lang="en-US" dirty="0" smtClean="0">
                <a:latin typeface="Arial" pitchFamily="34" charset="0"/>
                <a:cs typeface="Arial" pitchFamily="34" charset="0"/>
              </a:rPr>
              <a:t>that illustrate</a:t>
            </a:r>
            <a:r>
              <a:rPr lang="en-US" baseline="0" dirty="0" smtClean="0">
                <a:latin typeface="Arial" pitchFamily="34" charset="0"/>
                <a:cs typeface="Arial" pitchFamily="34" charset="0"/>
              </a:rPr>
              <a:t> </a:t>
            </a:r>
            <a:r>
              <a:rPr lang="en-US" dirty="0" smtClean="0">
                <a:latin typeface="Arial" pitchFamily="34" charset="0"/>
                <a:cs typeface="Arial" pitchFamily="34" charset="0"/>
              </a:rPr>
              <a:t>the </a:t>
            </a:r>
            <a:r>
              <a:rPr lang="en-US" dirty="0">
                <a:latin typeface="Arial" pitchFamily="34" charset="0"/>
                <a:cs typeface="Arial" pitchFamily="34" charset="0"/>
              </a:rPr>
              <a:t>utility of genomics </a:t>
            </a:r>
            <a:r>
              <a:rPr lang="en-US" dirty="0" smtClean="0">
                <a:latin typeface="Arial" pitchFamily="34" charset="0"/>
                <a:cs typeface="Arial" pitchFamily="34" charset="0"/>
              </a:rPr>
              <a:t>for clinical </a:t>
            </a:r>
            <a:r>
              <a:rPr lang="en-US" dirty="0">
                <a:latin typeface="Arial" pitchFamily="34" charset="0"/>
                <a:cs typeface="Arial" pitchFamily="34" charset="0"/>
              </a:rPr>
              <a:t>care. </a:t>
            </a:r>
            <a:r>
              <a:rPr lang="en-US" dirty="0" smtClean="0">
                <a:latin typeface="Arial" pitchFamily="34" charset="0"/>
                <a:cs typeface="Arial" pitchFamily="34" charset="0"/>
              </a:rPr>
              <a:t>We</a:t>
            </a:r>
            <a:r>
              <a:rPr lang="en-US" baseline="0" dirty="0" smtClean="0">
                <a:latin typeface="Arial" pitchFamily="34" charset="0"/>
                <a:cs typeface="Arial" pitchFamily="34" charset="0"/>
              </a:rPr>
              <a:t> are </a:t>
            </a:r>
            <a:r>
              <a:rPr lang="en-US" dirty="0" smtClean="0">
                <a:latin typeface="Arial" pitchFamily="34" charset="0"/>
                <a:cs typeface="Arial" pitchFamily="34" charset="0"/>
              </a:rPr>
              <a:t>cataloguing these on the Genomic Medicine Working Group webpage on genome.gov as a </a:t>
            </a:r>
            <a:r>
              <a:rPr lang="en-US" baseline="0" dirty="0" smtClean="0">
                <a:latin typeface="Arial" pitchFamily="34" charset="0"/>
                <a:cs typeface="Arial" pitchFamily="34" charset="0"/>
              </a:rPr>
              <a:t>resource</a:t>
            </a:r>
            <a:r>
              <a:rPr lang="en-US" dirty="0" smtClean="0">
                <a:latin typeface="Arial" pitchFamily="34" charset="0"/>
                <a:cs typeface="Arial" pitchFamily="34" charset="0"/>
              </a:rPr>
              <a:t>. Here</a:t>
            </a:r>
            <a:r>
              <a:rPr lang="en-US" baseline="0" dirty="0" smtClean="0">
                <a:latin typeface="Arial" pitchFamily="34" charset="0"/>
                <a:cs typeface="Arial" pitchFamily="34" charset="0"/>
              </a:rPr>
              <a:t> are some examples. </a:t>
            </a:r>
            <a:endParaRPr lang="en-US" dirty="0" smtClean="0">
              <a:latin typeface="Arial" pitchFamily="34" charset="0"/>
              <a:cs typeface="Arial" pitchFamily="34" charset="0"/>
            </a:endParaRPr>
          </a:p>
          <a:p>
            <a:pPr>
              <a:spcBef>
                <a:spcPts val="0"/>
              </a:spcBef>
            </a:pPr>
            <a:endParaRPr lang="en-US" dirty="0">
              <a:latin typeface="Arial" pitchFamily="34" charset="0"/>
              <a:cs typeface="Arial" pitchFamily="34" charset="0"/>
            </a:endParaRPr>
          </a:p>
          <a:p>
            <a:pPr>
              <a:spcBef>
                <a:spcPts val="0"/>
              </a:spcBef>
            </a:pPr>
            <a:r>
              <a:rPr lang="en-US" dirty="0" smtClean="0">
                <a:latin typeface="Arial" pitchFamily="34" charset="0"/>
                <a:cs typeface="Arial" pitchFamily="34" charset="0"/>
              </a:rPr>
              <a:t>* In </a:t>
            </a:r>
            <a:r>
              <a:rPr lang="en-US" dirty="0">
                <a:latin typeface="Arial" pitchFamily="34" charset="0"/>
                <a:cs typeface="Arial" pitchFamily="34" charset="0"/>
              </a:rPr>
              <a:t>June, Jay </a:t>
            </a:r>
            <a:r>
              <a:rPr lang="en-US" dirty="0" err="1">
                <a:latin typeface="Arial" pitchFamily="34" charset="0"/>
                <a:cs typeface="Arial" pitchFamily="34" charset="0"/>
              </a:rPr>
              <a:t>Shendure’s</a:t>
            </a:r>
            <a:r>
              <a:rPr lang="en-US" dirty="0">
                <a:latin typeface="Arial" pitchFamily="34" charset="0"/>
                <a:cs typeface="Arial" pitchFamily="34" charset="0"/>
              </a:rPr>
              <a:t> group at University of Washington used </a:t>
            </a:r>
            <a:r>
              <a:rPr lang="en-US" dirty="0" smtClean="0">
                <a:latin typeface="Arial" pitchFamily="34" charset="0"/>
                <a:cs typeface="Arial" pitchFamily="34" charset="0"/>
              </a:rPr>
              <a:t>whole-genome </a:t>
            </a:r>
            <a:r>
              <a:rPr lang="en-US" dirty="0">
                <a:latin typeface="Arial" pitchFamily="34" charset="0"/>
                <a:cs typeface="Arial" pitchFamily="34" charset="0"/>
              </a:rPr>
              <a:t>sequencing </a:t>
            </a:r>
            <a:r>
              <a:rPr lang="en-US" dirty="0" smtClean="0">
                <a:latin typeface="Arial" pitchFamily="34" charset="0"/>
                <a:cs typeface="Arial" pitchFamily="34" charset="0"/>
              </a:rPr>
              <a:t>of DNA isolated from maternal</a:t>
            </a:r>
            <a:r>
              <a:rPr lang="en-US" baseline="0" dirty="0" smtClean="0">
                <a:latin typeface="Arial" pitchFamily="34" charset="0"/>
                <a:cs typeface="Arial" pitchFamily="34" charset="0"/>
              </a:rPr>
              <a:t> p</a:t>
            </a:r>
            <a:r>
              <a:rPr lang="en-US" dirty="0" smtClean="0">
                <a:latin typeface="Arial" pitchFamily="34" charset="0"/>
                <a:cs typeface="Arial" pitchFamily="34" charset="0"/>
              </a:rPr>
              <a:t>lasma </a:t>
            </a:r>
            <a:r>
              <a:rPr lang="en-US" dirty="0">
                <a:latin typeface="Arial" pitchFamily="34" charset="0"/>
                <a:cs typeface="Arial" pitchFamily="34" charset="0"/>
              </a:rPr>
              <a:t>to </a:t>
            </a:r>
            <a:r>
              <a:rPr lang="en-US" dirty="0" smtClean="0">
                <a:latin typeface="Arial" pitchFamily="34" charset="0"/>
                <a:cs typeface="Arial" pitchFamily="34" charset="0"/>
              </a:rPr>
              <a:t>sequence the genome of an unborn </a:t>
            </a:r>
            <a:r>
              <a:rPr lang="en-US" dirty="0">
                <a:latin typeface="Arial" pitchFamily="34" charset="0"/>
                <a:cs typeface="Arial" pitchFamily="34" charset="0"/>
              </a:rPr>
              <a:t>fetus, </a:t>
            </a:r>
            <a:r>
              <a:rPr lang="en-US" dirty="0" smtClean="0">
                <a:latin typeface="Arial" pitchFamily="34" charset="0"/>
                <a:cs typeface="Arial" pitchFamily="34" charset="0"/>
              </a:rPr>
              <a:t>demonstrating the ability to do noninvasive </a:t>
            </a:r>
            <a:r>
              <a:rPr lang="en-US" dirty="0">
                <a:latin typeface="Arial" pitchFamily="34" charset="0"/>
                <a:cs typeface="Arial" pitchFamily="34" charset="0"/>
              </a:rPr>
              <a:t>genetic screening of a child before birth. </a:t>
            </a:r>
          </a:p>
          <a:p>
            <a:pPr>
              <a:spcBef>
                <a:spcPts val="0"/>
              </a:spcBef>
            </a:pPr>
            <a:endParaRPr lang="en-US" dirty="0">
              <a:latin typeface="Arial" pitchFamily="34" charset="0"/>
              <a:cs typeface="Arial" pitchFamily="34" charset="0"/>
            </a:endParaRPr>
          </a:p>
          <a:p>
            <a:pPr>
              <a:spcBef>
                <a:spcPts val="0"/>
              </a:spcBef>
            </a:pPr>
            <a:r>
              <a:rPr lang="en-US" dirty="0" smtClean="0">
                <a:latin typeface="Arial" pitchFamily="34" charset="0"/>
                <a:cs typeface="Arial" pitchFamily="34" charset="0"/>
              </a:rPr>
              <a:t>* Here </a:t>
            </a:r>
            <a:r>
              <a:rPr lang="en-US" dirty="0">
                <a:latin typeface="Arial" pitchFamily="34" charset="0"/>
                <a:cs typeface="Arial" pitchFamily="34" charset="0"/>
              </a:rPr>
              <a:t>at the NIH, Julia Segre’s group used </a:t>
            </a:r>
            <a:r>
              <a:rPr lang="en-US" dirty="0" smtClean="0">
                <a:latin typeface="Arial" pitchFamily="34" charset="0"/>
                <a:cs typeface="Arial" pitchFamily="34" charset="0"/>
              </a:rPr>
              <a:t>genome </a:t>
            </a:r>
            <a:r>
              <a:rPr lang="en-US" dirty="0">
                <a:latin typeface="Arial" pitchFamily="34" charset="0"/>
                <a:cs typeface="Arial" pitchFamily="34" charset="0"/>
              </a:rPr>
              <a:t>sequencing to track an outbreak of an antibiotic-resistant strain of </a:t>
            </a:r>
            <a:r>
              <a:rPr lang="en-US" i="1" dirty="0" err="1">
                <a:latin typeface="Arial" pitchFamily="34" charset="0"/>
                <a:cs typeface="Arial" pitchFamily="34" charset="0"/>
              </a:rPr>
              <a:t>Klebsiella</a:t>
            </a:r>
            <a:r>
              <a:rPr lang="en-US" i="1" dirty="0">
                <a:latin typeface="Arial" pitchFamily="34" charset="0"/>
                <a:cs typeface="Arial" pitchFamily="34" charset="0"/>
              </a:rPr>
              <a:t> </a:t>
            </a:r>
            <a:r>
              <a:rPr lang="en-US" i="1" dirty="0" err="1">
                <a:latin typeface="Arial" pitchFamily="34" charset="0"/>
                <a:cs typeface="Arial" pitchFamily="34" charset="0"/>
              </a:rPr>
              <a:t>pneumoniae</a:t>
            </a:r>
            <a:r>
              <a:rPr lang="en-US" i="1" dirty="0">
                <a:latin typeface="Arial" pitchFamily="34" charset="0"/>
                <a:cs typeface="Arial" pitchFamily="34" charset="0"/>
              </a:rPr>
              <a:t> </a:t>
            </a:r>
            <a:r>
              <a:rPr lang="en-US" dirty="0">
                <a:latin typeface="Arial" pitchFamily="34" charset="0"/>
                <a:cs typeface="Arial" pitchFamily="34" charset="0"/>
              </a:rPr>
              <a:t>at the NIH Clinical Center, allowing them to gain insights on its modes of </a:t>
            </a:r>
            <a:r>
              <a:rPr lang="en-US" dirty="0" smtClean="0">
                <a:latin typeface="Arial" pitchFamily="34" charset="0"/>
                <a:cs typeface="Arial" pitchFamily="34" charset="0"/>
              </a:rPr>
              <a:t>transmission. </a:t>
            </a:r>
            <a:endParaRPr lang="en-US" dirty="0">
              <a:latin typeface="Arial" pitchFamily="34" charset="0"/>
              <a:cs typeface="Arial" pitchFamily="34" charset="0"/>
            </a:endParaRPr>
          </a:p>
          <a:p>
            <a:pPr>
              <a:spcBef>
                <a:spcPts val="0"/>
              </a:spcBef>
            </a:pPr>
            <a:endParaRPr lang="en-US" dirty="0">
              <a:latin typeface="Arial" pitchFamily="34" charset="0"/>
              <a:cs typeface="Arial" pitchFamily="34" charset="0"/>
            </a:endParaRPr>
          </a:p>
          <a:p>
            <a:pPr>
              <a:spcBef>
                <a:spcPts val="0"/>
              </a:spcBef>
            </a:pPr>
            <a:r>
              <a:rPr lang="en-US" dirty="0" smtClean="0">
                <a:latin typeface="Arial" pitchFamily="34" charset="0"/>
                <a:cs typeface="Arial" pitchFamily="34" charset="0"/>
              </a:rPr>
              <a:t>* Stephen </a:t>
            </a:r>
            <a:r>
              <a:rPr lang="en-US" dirty="0" err="1">
                <a:latin typeface="Arial" pitchFamily="34" charset="0"/>
                <a:cs typeface="Arial" pitchFamily="34" charset="0"/>
              </a:rPr>
              <a:t>Kingsmore’s</a:t>
            </a:r>
            <a:r>
              <a:rPr lang="en-US" dirty="0">
                <a:latin typeface="Arial" pitchFamily="34" charset="0"/>
                <a:cs typeface="Arial" pitchFamily="34" charset="0"/>
              </a:rPr>
              <a:t> group </a:t>
            </a:r>
            <a:r>
              <a:rPr lang="en-US" dirty="0" smtClean="0">
                <a:latin typeface="Arial" pitchFamily="34" charset="0"/>
                <a:cs typeface="Arial" pitchFamily="34" charset="0"/>
              </a:rPr>
              <a:t>at Children’s </a:t>
            </a:r>
            <a:r>
              <a:rPr lang="en-US" dirty="0">
                <a:latin typeface="Arial" pitchFamily="34" charset="0"/>
                <a:cs typeface="Arial" pitchFamily="34" charset="0"/>
              </a:rPr>
              <a:t>Mercy Hospital in Kansas </a:t>
            </a:r>
            <a:r>
              <a:rPr lang="en-US" dirty="0" smtClean="0">
                <a:latin typeface="Arial" pitchFamily="34" charset="0"/>
                <a:cs typeface="Arial" pitchFamily="34" charset="0"/>
              </a:rPr>
              <a:t>City</a:t>
            </a:r>
            <a:r>
              <a:rPr lang="en-US" baseline="0" dirty="0" smtClean="0">
                <a:latin typeface="Arial" pitchFamily="34" charset="0"/>
                <a:cs typeface="Arial" pitchFamily="34" charset="0"/>
              </a:rPr>
              <a:t> </a:t>
            </a:r>
            <a:r>
              <a:rPr lang="en-US" dirty="0" smtClean="0">
                <a:latin typeface="Arial" pitchFamily="34" charset="0"/>
                <a:cs typeface="Arial" pitchFamily="34" charset="0"/>
              </a:rPr>
              <a:t>created </a:t>
            </a:r>
            <a:r>
              <a:rPr lang="en-US" dirty="0">
                <a:latin typeface="Arial" pitchFamily="34" charset="0"/>
                <a:cs typeface="Arial" pitchFamily="34" charset="0"/>
              </a:rPr>
              <a:t>a system that could produce </a:t>
            </a:r>
            <a:r>
              <a:rPr lang="en-US" dirty="0" smtClean="0">
                <a:latin typeface="Arial" pitchFamily="34" charset="0"/>
                <a:cs typeface="Arial" pitchFamily="34" charset="0"/>
              </a:rPr>
              <a:t>whole-genome </a:t>
            </a:r>
            <a:r>
              <a:rPr lang="en-US" dirty="0">
                <a:latin typeface="Arial" pitchFamily="34" charset="0"/>
                <a:cs typeface="Arial" pitchFamily="34" charset="0"/>
              </a:rPr>
              <a:t>sequencing results for </a:t>
            </a:r>
            <a:r>
              <a:rPr lang="en-US" dirty="0" smtClean="0">
                <a:latin typeface="Arial" pitchFamily="34" charset="0"/>
                <a:cs typeface="Arial" pitchFamily="34" charset="0"/>
              </a:rPr>
              <a:t>diagnosing</a:t>
            </a:r>
            <a:r>
              <a:rPr lang="en-US" baseline="0" dirty="0" smtClean="0">
                <a:latin typeface="Arial" pitchFamily="34" charset="0"/>
                <a:cs typeface="Arial" pitchFamily="34" charset="0"/>
              </a:rPr>
              <a:t> </a:t>
            </a:r>
            <a:r>
              <a:rPr lang="en-US" dirty="0" smtClean="0">
                <a:latin typeface="Arial" pitchFamily="34" charset="0"/>
                <a:cs typeface="Arial" pitchFamily="34" charset="0"/>
              </a:rPr>
              <a:t>genetic </a:t>
            </a:r>
            <a:r>
              <a:rPr lang="en-US" dirty="0">
                <a:latin typeface="Arial" pitchFamily="34" charset="0"/>
                <a:cs typeface="Arial" pitchFamily="34" charset="0"/>
              </a:rPr>
              <a:t>diseases in NICU patients in 50 hours. </a:t>
            </a:r>
          </a:p>
          <a:p>
            <a:pPr>
              <a:spcBef>
                <a:spcPts val="0"/>
              </a:spcBef>
            </a:pPr>
            <a:endParaRPr lang="en-US" dirty="0">
              <a:latin typeface="Arial" pitchFamily="34" charset="0"/>
              <a:cs typeface="Arial" pitchFamily="34" charset="0"/>
            </a:endParaRPr>
          </a:p>
          <a:p>
            <a:pPr>
              <a:spcBef>
                <a:spcPts val="0"/>
              </a:spcBef>
            </a:pPr>
            <a:r>
              <a:rPr lang="en-US" dirty="0" smtClean="0">
                <a:latin typeface="Arial" pitchFamily="34" charset="0"/>
                <a:cs typeface="Arial" pitchFamily="34" charset="0"/>
              </a:rPr>
              <a:t>* In </a:t>
            </a:r>
            <a:r>
              <a:rPr lang="en-US" dirty="0">
                <a:latin typeface="Arial" pitchFamily="34" charset="0"/>
                <a:cs typeface="Arial" pitchFamily="34" charset="0"/>
              </a:rPr>
              <a:t>October, </a:t>
            </a:r>
            <a:r>
              <a:rPr lang="en-US" dirty="0" err="1">
                <a:latin typeface="Arial" pitchFamily="34" charset="0"/>
                <a:cs typeface="Arial" pitchFamily="34" charset="0"/>
              </a:rPr>
              <a:t>Shuji</a:t>
            </a:r>
            <a:r>
              <a:rPr lang="en-US" dirty="0">
                <a:latin typeface="Arial" pitchFamily="34" charset="0"/>
                <a:cs typeface="Arial" pitchFamily="34" charset="0"/>
              </a:rPr>
              <a:t> </a:t>
            </a:r>
            <a:r>
              <a:rPr lang="en-US" dirty="0" err="1">
                <a:latin typeface="Arial" pitchFamily="34" charset="0"/>
                <a:cs typeface="Arial" pitchFamily="34" charset="0"/>
              </a:rPr>
              <a:t>Ogino</a:t>
            </a:r>
            <a:r>
              <a:rPr lang="en-US" dirty="0">
                <a:latin typeface="Arial" pitchFamily="34" charset="0"/>
                <a:cs typeface="Arial" pitchFamily="34" charset="0"/>
              </a:rPr>
              <a:t> led a Harvard study that showed early stage colorectal cancer patients with mutations in the </a:t>
            </a:r>
            <a:r>
              <a:rPr lang="en-US" i="1" dirty="0">
                <a:latin typeface="Arial" pitchFamily="34" charset="0"/>
                <a:cs typeface="Arial" pitchFamily="34" charset="0"/>
              </a:rPr>
              <a:t>PIK3CA</a:t>
            </a:r>
            <a:r>
              <a:rPr lang="en-US" dirty="0">
                <a:latin typeface="Arial" pitchFamily="34" charset="0"/>
                <a:cs typeface="Arial" pitchFamily="34" charset="0"/>
              </a:rPr>
              <a:t> gene could live longer by taking aspirin after their diagnosis. </a:t>
            </a:r>
          </a:p>
        </p:txBody>
      </p:sp>
      <p:sp>
        <p:nvSpPr>
          <p:cNvPr id="4" name="Slide Number Placeholder 3"/>
          <p:cNvSpPr>
            <a:spLocks noGrp="1"/>
          </p:cNvSpPr>
          <p:nvPr>
            <p:ph type="sldNum" sz="quarter" idx="5"/>
          </p:nvPr>
        </p:nvSpPr>
        <p:spPr>
          <a:xfrm>
            <a:off x="4014795" y="8891592"/>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123" eaLnBrk="0" hangingPunct="0">
              <a:defRPr b="1">
                <a:solidFill>
                  <a:schemeClr val="tx1"/>
                </a:solidFill>
                <a:latin typeface="Arial" pitchFamily="34" charset="0"/>
              </a:defRPr>
            </a:lvl1pPr>
            <a:lvl2pPr marL="742552" indent="-285597" defTabSz="936123" eaLnBrk="0" hangingPunct="0">
              <a:defRPr b="1">
                <a:solidFill>
                  <a:schemeClr val="tx1"/>
                </a:solidFill>
                <a:latin typeface="Arial" pitchFamily="34" charset="0"/>
              </a:defRPr>
            </a:lvl2pPr>
            <a:lvl3pPr marL="1142389" indent="-228477" defTabSz="936123" eaLnBrk="0" hangingPunct="0">
              <a:defRPr b="1">
                <a:solidFill>
                  <a:schemeClr val="tx1"/>
                </a:solidFill>
                <a:latin typeface="Arial" pitchFamily="34" charset="0"/>
              </a:defRPr>
            </a:lvl3pPr>
            <a:lvl4pPr marL="1599343" indent="-228477" defTabSz="936123" eaLnBrk="0" hangingPunct="0">
              <a:defRPr b="1">
                <a:solidFill>
                  <a:schemeClr val="tx1"/>
                </a:solidFill>
                <a:latin typeface="Arial" pitchFamily="34" charset="0"/>
              </a:defRPr>
            </a:lvl4pPr>
            <a:lvl5pPr marL="2056298" indent="-228477" defTabSz="936123" eaLnBrk="0" hangingPunct="0">
              <a:defRPr b="1">
                <a:solidFill>
                  <a:schemeClr val="tx1"/>
                </a:solidFill>
                <a:latin typeface="Arial" pitchFamily="34" charset="0"/>
              </a:defRPr>
            </a:lvl5pPr>
            <a:lvl6pPr marL="2513254" indent="-228477" defTabSz="936123" eaLnBrk="0" fontAlgn="base" hangingPunct="0">
              <a:spcBef>
                <a:spcPct val="0"/>
              </a:spcBef>
              <a:spcAft>
                <a:spcPct val="0"/>
              </a:spcAft>
              <a:defRPr b="1">
                <a:solidFill>
                  <a:schemeClr val="tx1"/>
                </a:solidFill>
                <a:latin typeface="Arial" pitchFamily="34" charset="0"/>
              </a:defRPr>
            </a:lvl6pPr>
            <a:lvl7pPr marL="2970207" indent="-228477" defTabSz="936123" eaLnBrk="0" fontAlgn="base" hangingPunct="0">
              <a:spcBef>
                <a:spcPct val="0"/>
              </a:spcBef>
              <a:spcAft>
                <a:spcPct val="0"/>
              </a:spcAft>
              <a:defRPr b="1">
                <a:solidFill>
                  <a:schemeClr val="tx1"/>
                </a:solidFill>
                <a:latin typeface="Arial" pitchFamily="34" charset="0"/>
              </a:defRPr>
            </a:lvl7pPr>
            <a:lvl8pPr marL="3427164" indent="-228477" defTabSz="936123" eaLnBrk="0" fontAlgn="base" hangingPunct="0">
              <a:spcBef>
                <a:spcPct val="0"/>
              </a:spcBef>
              <a:spcAft>
                <a:spcPct val="0"/>
              </a:spcAft>
              <a:defRPr b="1">
                <a:solidFill>
                  <a:schemeClr val="tx1"/>
                </a:solidFill>
                <a:latin typeface="Arial" pitchFamily="34" charset="0"/>
              </a:defRPr>
            </a:lvl8pPr>
            <a:lvl9pPr marL="3884119" indent="-228477" defTabSz="93612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77</a:t>
            </a:fld>
            <a:endParaRPr lang="en-US" dirty="0" smtClean="0">
              <a:solidFill>
                <a:prstClr val="black"/>
              </a:solidFill>
              <a:cs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4563" y="4446590"/>
            <a:ext cx="5866447" cy="4211637"/>
          </a:xfrm>
        </p:spPr>
        <p:txBody>
          <a:bodyPr>
            <a:noAutofit/>
          </a:bodyPr>
          <a:lstStyle/>
          <a:p>
            <a:pPr>
              <a:spcBef>
                <a:spcPts val="0"/>
              </a:spcBef>
            </a:pPr>
            <a:r>
              <a:rPr lang="en-US" b="0" dirty="0" smtClean="0">
                <a:latin typeface="Arial" pitchFamily="34" charset="0"/>
                <a:cs typeface="Arial" pitchFamily="34" charset="0"/>
              </a:rPr>
              <a:t>The Genomic Medicine Working Group</a:t>
            </a:r>
            <a:r>
              <a:rPr lang="en-US" b="0" baseline="0" dirty="0" smtClean="0">
                <a:latin typeface="Arial" pitchFamily="34" charset="0"/>
                <a:cs typeface="Arial" pitchFamily="34" charset="0"/>
              </a:rPr>
              <a:t> held its 4</a:t>
            </a:r>
            <a:r>
              <a:rPr lang="en-US" b="0" baseline="30000" dirty="0" smtClean="0">
                <a:latin typeface="Arial" pitchFamily="34" charset="0"/>
                <a:cs typeface="Arial" pitchFamily="34" charset="0"/>
              </a:rPr>
              <a:t>th</a:t>
            </a:r>
            <a:r>
              <a:rPr lang="en-US" b="0" baseline="0" dirty="0" smtClean="0">
                <a:latin typeface="Arial" pitchFamily="34" charset="0"/>
                <a:cs typeface="Arial" pitchFamily="34" charset="0"/>
              </a:rPr>
              <a:t> </a:t>
            </a:r>
            <a:r>
              <a:rPr lang="en-US" b="0" dirty="0" smtClean="0">
                <a:latin typeface="Arial" pitchFamily="34" charset="0"/>
                <a:cs typeface="Arial" pitchFamily="34" charset="0"/>
              </a:rPr>
              <a:t>Genomic Medicine meeting</a:t>
            </a:r>
            <a:r>
              <a:rPr lang="en-US" b="0" baseline="0" dirty="0" smtClean="0">
                <a:latin typeface="Arial" pitchFamily="34" charset="0"/>
                <a:cs typeface="Arial" pitchFamily="34" charset="0"/>
              </a:rPr>
              <a:t> two weeks ago in Dallas. * The main goals of the meeting were to work with professional societies to identify ongoing efforts and current needs in physician education in genomics, understand processes for guideline development in the use of genomics, and promote collaborations among the societies in physician education and guideline development. Representatives from 10 professional societies across a range of disciplines, as well as representatives from two regulatory bodies (The Accreditation Council for Graduate Medical Education and The Accreditation Council for Continuing Medical Education) attended.  </a:t>
            </a:r>
          </a:p>
          <a:p>
            <a:pPr>
              <a:spcBef>
                <a:spcPts val="0"/>
              </a:spcBef>
            </a:pPr>
            <a:endParaRPr lang="en-US" b="0" baseline="0" dirty="0" smtClean="0">
              <a:latin typeface="Arial" pitchFamily="34" charset="0"/>
              <a:cs typeface="Arial" pitchFamily="34" charset="0"/>
            </a:endParaRPr>
          </a:p>
          <a:p>
            <a:pPr>
              <a:spcBef>
                <a:spcPts val="0"/>
              </a:spcBef>
            </a:pPr>
            <a:r>
              <a:rPr lang="en-US" b="0" baseline="0" dirty="0" smtClean="0">
                <a:latin typeface="Arial" pitchFamily="34" charset="0"/>
                <a:cs typeface="Arial" pitchFamily="34" charset="0"/>
              </a:rPr>
              <a:t>The meeting was extremely productive. * The major outcomes emerging</a:t>
            </a:r>
            <a:r>
              <a:rPr lang="en-US" b="0" dirty="0" smtClean="0">
                <a:latin typeface="Arial" pitchFamily="34" charset="0"/>
                <a:cs typeface="Arial" pitchFamily="34" charset="0"/>
              </a:rPr>
              <a:t> </a:t>
            </a:r>
            <a:r>
              <a:rPr lang="en-US" b="0" baseline="0" dirty="0" smtClean="0">
                <a:latin typeface="Arial" pitchFamily="34" charset="0"/>
                <a:cs typeface="Arial" pitchFamily="34" charset="0"/>
              </a:rPr>
              <a:t>from the meeting included consensus to convene a </a:t>
            </a:r>
            <a:r>
              <a:rPr lang="en-US" b="0" strike="noStrike" baseline="0" dirty="0" smtClean="0">
                <a:latin typeface="Arial" pitchFamily="34" charset="0"/>
                <a:cs typeface="Arial" pitchFamily="34" charset="0"/>
              </a:rPr>
              <a:t>P</a:t>
            </a:r>
            <a:r>
              <a:rPr lang="en-US" b="0" baseline="0" dirty="0" smtClean="0">
                <a:latin typeface="Arial" pitchFamily="34" charset="0"/>
                <a:cs typeface="Arial" pitchFamily="34" charset="0"/>
              </a:rPr>
              <a:t>rofessional Societies Coordinating Committee. We are working to bring this group together in the next month. Among other activities, the Coordinating Committee would collect current approaches and develop and disseminate societies’ best practices for pharmacogenomics, direct-to-consumer testing, genome sequencing, and incidental findings. </a:t>
            </a:r>
          </a:p>
          <a:p>
            <a:pPr>
              <a:spcBef>
                <a:spcPts val="0"/>
              </a:spcBef>
            </a:pPr>
            <a:endParaRPr lang="en-US" b="0" baseline="0" dirty="0" smtClean="0">
              <a:latin typeface="Arial" pitchFamily="34" charset="0"/>
              <a:cs typeface="Arial" pitchFamily="34" charset="0"/>
            </a:endParaRPr>
          </a:p>
          <a:p>
            <a:pPr>
              <a:spcBef>
                <a:spcPts val="0"/>
              </a:spcBef>
            </a:pPr>
            <a:r>
              <a:rPr lang="en-US" b="0" baseline="0" dirty="0" smtClean="0">
                <a:latin typeface="Arial" pitchFamily="34" charset="0"/>
                <a:cs typeface="Arial" pitchFamily="34" charset="0"/>
              </a:rPr>
              <a:t>Videos of the meeting will be available shortly on genome.gov via our </a:t>
            </a:r>
            <a:r>
              <a:rPr lang="en-US" b="0" baseline="0" dirty="0" err="1" smtClean="0">
                <a:latin typeface="Arial" pitchFamily="34" charset="0"/>
                <a:cs typeface="Arial" pitchFamily="34" charset="0"/>
              </a:rPr>
              <a:t>GenomeTV</a:t>
            </a:r>
            <a:r>
              <a:rPr lang="en-US" b="0" baseline="0" dirty="0" smtClean="0">
                <a:latin typeface="Arial" pitchFamily="34" charset="0"/>
                <a:cs typeface="Arial" pitchFamily="34" charset="0"/>
              </a:rPr>
              <a:t> channel of YouTube. Meanwhile, the Genomic Medicine V meeting is scheduled to take place in late May in Bethesda. </a:t>
            </a:r>
            <a:endParaRPr lang="en-US" b="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AA3271-BCE4-44FA-B910-928BB5F6209B}" type="slidenum">
              <a:rPr lang="en-US" smtClean="0">
                <a:solidFill>
                  <a:prstClr val="black"/>
                </a:solidFill>
              </a:rPr>
              <a:pPr/>
              <a:t>78</a:t>
            </a:fld>
            <a:endParaRPr lang="en-US" dirty="0">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xfrm>
            <a:off x="832618" y="4446589"/>
            <a:ext cx="5847160" cy="432512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2797">
              <a:spcBef>
                <a:spcPts val="0"/>
              </a:spcBef>
              <a:defRPr/>
            </a:pPr>
            <a:r>
              <a:rPr lang="en-US" dirty="0" smtClean="0">
                <a:latin typeface="Arial" pitchFamily="34" charset="0"/>
                <a:cs typeface="Arial" pitchFamily="34" charset="0"/>
              </a:rPr>
              <a:t>One of the outcomes</a:t>
            </a:r>
            <a:r>
              <a:rPr lang="en-US" baseline="0" dirty="0" smtClean="0">
                <a:latin typeface="Arial" pitchFamily="34" charset="0"/>
                <a:cs typeface="Arial" pitchFamily="34" charset="0"/>
              </a:rPr>
              <a:t> of an earlier Genomic Medicine meeting was the realization that we needed to better understand the issues surrounding healthcare reimbursement as it relates to clinical genomic advances. In an example of a good collaboration between different parts of NHGRI, staff from the Division of Policy, Communication, and Education took the lead in organizing a workshop focusing on reimbursement models to promote evidence generation and innovation for genomics test.  </a:t>
            </a:r>
            <a:r>
              <a:rPr lang="en-US" dirty="0" smtClean="0">
                <a:latin typeface="Arial" pitchFamily="34" charset="0"/>
                <a:cs typeface="Arial" pitchFamily="34" charset="0"/>
              </a:rPr>
              <a:t>* This meeting took place</a:t>
            </a:r>
            <a:r>
              <a:rPr lang="en-US" baseline="0" dirty="0" smtClean="0">
                <a:latin typeface="Arial" pitchFamily="34" charset="0"/>
                <a:cs typeface="Arial" pitchFamily="34" charset="0"/>
              </a:rPr>
              <a:t> </a:t>
            </a:r>
            <a:r>
              <a:rPr lang="en-US" dirty="0" smtClean="0">
                <a:latin typeface="Arial" pitchFamily="34" charset="0"/>
                <a:cs typeface="Arial" pitchFamily="34" charset="0"/>
              </a:rPr>
              <a:t>at NIH in October</a:t>
            </a:r>
            <a:r>
              <a:rPr lang="en-US" baseline="0" dirty="0" smtClean="0">
                <a:latin typeface="Arial" pitchFamily="34" charset="0"/>
                <a:cs typeface="Arial" pitchFamily="34" charset="0"/>
              </a:rPr>
              <a:t> 2012 and, importantly, was held in partnership with </a:t>
            </a:r>
            <a:r>
              <a:rPr lang="en-US" dirty="0" smtClean="0">
                <a:latin typeface="Arial" pitchFamily="34" charset="0"/>
                <a:cs typeface="Arial" pitchFamily="34" charset="0"/>
              </a:rPr>
              <a:t>the Center for Medical Technology Policy</a:t>
            </a:r>
            <a:r>
              <a:rPr lang="en-US" baseline="0" dirty="0" smtClean="0">
                <a:latin typeface="Arial" pitchFamily="34" charset="0"/>
                <a:cs typeface="Arial" pitchFamily="34" charset="0"/>
              </a:rPr>
              <a:t> (CMTP). </a:t>
            </a:r>
            <a:r>
              <a:rPr lang="en-US" dirty="0" smtClean="0">
                <a:latin typeface="Arial" pitchFamily="34" charset="0"/>
                <a:cs typeface="Arial" pitchFamily="34" charset="0"/>
              </a:rPr>
              <a:t>* In attendance were members of the Genomic Medicine Working Group and representatives from several stakeholder communities, including government, payers, manufacturers of genetic diagnostic tests, and academia. </a:t>
            </a: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The attendees discussed the concern that the lack of evidence of clinical utility leads to genomics-based tests not being covered by health insurance. *</a:t>
            </a:r>
            <a:r>
              <a:rPr lang="en-US" baseline="0" dirty="0" smtClean="0">
                <a:latin typeface="Arial" pitchFamily="34" charset="0"/>
                <a:cs typeface="Arial" pitchFamily="34" charset="0"/>
              </a:rPr>
              <a:t> </a:t>
            </a:r>
            <a:r>
              <a:rPr lang="en-US" dirty="0" smtClean="0">
                <a:latin typeface="Arial" pitchFamily="34" charset="0"/>
                <a:cs typeface="Arial" pitchFamily="34" charset="0"/>
              </a:rPr>
              <a:t>The groups discussed ways in which this problem may be overcome by coupling the coverage of tests with ongoing research as to their utility. * The meeting identified a number of action items, including an analysis of the legal and policy issues affecting data sharing between stakeholders such as payers and test developers, and research on physician practices related</a:t>
            </a:r>
            <a:r>
              <a:rPr lang="en-US" baseline="0" dirty="0" smtClean="0">
                <a:latin typeface="Arial" pitchFamily="34" charset="0"/>
                <a:cs typeface="Arial" pitchFamily="34" charset="0"/>
              </a:rPr>
              <a:t> to </a:t>
            </a:r>
            <a:r>
              <a:rPr lang="en-US" dirty="0" smtClean="0">
                <a:latin typeface="Arial" pitchFamily="34" charset="0"/>
                <a:cs typeface="Arial" pitchFamily="34" charset="0"/>
              </a:rPr>
              <a:t>the ordering of tests. </a:t>
            </a: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A summary of the meeting can be accessed on genome.gov. NHGRI and CMTP staff are now working to pursue the action items. </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79</a:t>
            </a:fld>
            <a:endParaRPr lang="en-US" dirty="0" smtClean="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6" name="Slide Number Placeholder 3"/>
          <p:cNvSpPr>
            <a:spLocks noGrp="1"/>
          </p:cNvSpPr>
          <p:nvPr>
            <p:ph type="sldNum" sz="quarter" idx="5"/>
          </p:nvPr>
        </p:nvSpPr>
        <p:spPr>
          <a:xfrm>
            <a:off x="4014795" y="8891592"/>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926" eaLnBrk="0" hangingPunct="0">
              <a:defRPr b="1">
                <a:solidFill>
                  <a:schemeClr val="tx1"/>
                </a:solidFill>
                <a:latin typeface="Arial" pitchFamily="34" charset="0"/>
              </a:defRPr>
            </a:lvl1pPr>
            <a:lvl2pPr marL="742394" indent="-285535" defTabSz="935926" eaLnBrk="0" hangingPunct="0">
              <a:defRPr b="1">
                <a:solidFill>
                  <a:schemeClr val="tx1"/>
                </a:solidFill>
                <a:latin typeface="Arial" pitchFamily="34" charset="0"/>
              </a:defRPr>
            </a:lvl2pPr>
            <a:lvl3pPr marL="1142147" indent="-228428" defTabSz="935926" eaLnBrk="0" hangingPunct="0">
              <a:defRPr b="1">
                <a:solidFill>
                  <a:schemeClr val="tx1"/>
                </a:solidFill>
                <a:latin typeface="Arial" pitchFamily="34" charset="0"/>
              </a:defRPr>
            </a:lvl3pPr>
            <a:lvl4pPr marL="1599003" indent="-228428" defTabSz="935926" eaLnBrk="0" hangingPunct="0">
              <a:defRPr b="1">
                <a:solidFill>
                  <a:schemeClr val="tx1"/>
                </a:solidFill>
                <a:latin typeface="Arial" pitchFamily="34" charset="0"/>
              </a:defRPr>
            </a:lvl4pPr>
            <a:lvl5pPr marL="2055861" indent="-228428" defTabSz="935926" eaLnBrk="0" hangingPunct="0">
              <a:defRPr b="1">
                <a:solidFill>
                  <a:schemeClr val="tx1"/>
                </a:solidFill>
                <a:latin typeface="Arial" pitchFamily="34" charset="0"/>
              </a:defRPr>
            </a:lvl5pPr>
            <a:lvl6pPr marL="2512718" indent="-228428" defTabSz="935926" eaLnBrk="0" fontAlgn="base" hangingPunct="0">
              <a:spcBef>
                <a:spcPct val="0"/>
              </a:spcBef>
              <a:spcAft>
                <a:spcPct val="0"/>
              </a:spcAft>
              <a:defRPr b="1">
                <a:solidFill>
                  <a:schemeClr val="tx1"/>
                </a:solidFill>
                <a:latin typeface="Arial" pitchFamily="34" charset="0"/>
              </a:defRPr>
            </a:lvl6pPr>
            <a:lvl7pPr marL="2969576" indent="-228428" defTabSz="935926" eaLnBrk="0" fontAlgn="base" hangingPunct="0">
              <a:spcBef>
                <a:spcPct val="0"/>
              </a:spcBef>
              <a:spcAft>
                <a:spcPct val="0"/>
              </a:spcAft>
              <a:defRPr b="1">
                <a:solidFill>
                  <a:schemeClr val="tx1"/>
                </a:solidFill>
                <a:latin typeface="Arial" pitchFamily="34" charset="0"/>
              </a:defRPr>
            </a:lvl7pPr>
            <a:lvl8pPr marL="3426435" indent="-228428" defTabSz="935926" eaLnBrk="0" fontAlgn="base" hangingPunct="0">
              <a:spcBef>
                <a:spcPct val="0"/>
              </a:spcBef>
              <a:spcAft>
                <a:spcPct val="0"/>
              </a:spcAft>
              <a:defRPr b="1">
                <a:solidFill>
                  <a:schemeClr val="tx1"/>
                </a:solidFill>
                <a:latin typeface="Arial" pitchFamily="34" charset="0"/>
              </a:defRPr>
            </a:lvl8pPr>
            <a:lvl9pPr marL="3883293" indent="-228428" defTabSz="93592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srgbClr val="000000"/>
                </a:solidFill>
                <a:cs typeface="Arial" pitchFamily="34" charset="0"/>
              </a:rPr>
              <a:pPr eaLnBrk="1" hangingPunct="1"/>
              <a:t>8</a:t>
            </a:fld>
            <a:endParaRPr lang="en-US" dirty="0" smtClean="0">
              <a:solidFill>
                <a:srgbClr val="000000"/>
              </a:solidFill>
              <a:cs typeface="Arial" pitchFamily="34" charset="0"/>
            </a:endParaRPr>
          </a:p>
        </p:txBody>
      </p:sp>
      <p:sp>
        <p:nvSpPr>
          <p:cNvPr id="2" name="Notes Placeholder 1"/>
          <p:cNvSpPr>
            <a:spLocks noGrp="1"/>
          </p:cNvSpPr>
          <p:nvPr>
            <p:ph type="body" idx="1"/>
          </p:nvPr>
        </p:nvSpPr>
        <p:spPr>
          <a:xfrm>
            <a:off x="804552" y="4446590"/>
            <a:ext cx="6071556" cy="4211637"/>
          </a:xfrm>
        </p:spPr>
        <p:txBody>
          <a:bodyPr/>
          <a:lstStyle/>
          <a:p>
            <a:pPr>
              <a:spcBef>
                <a:spcPts val="0"/>
              </a:spcBef>
            </a:pPr>
            <a:r>
              <a:rPr lang="en-US" dirty="0" smtClean="0">
                <a:latin typeface="Arial" pitchFamily="34" charset="0"/>
                <a:cs typeface="Arial" pitchFamily="34" charset="0"/>
              </a:rPr>
              <a:t>Shown</a:t>
            </a:r>
            <a:r>
              <a:rPr lang="en-US" baseline="0" dirty="0" smtClean="0">
                <a:latin typeface="Arial" pitchFamily="34" charset="0"/>
                <a:cs typeface="Arial" pitchFamily="34" charset="0"/>
              </a:rPr>
              <a:t> here is the Institute’s new 7-Division structure; in particular, note the four new Divisions constituting our Extramural Research Program. A significant amount of hard work went into the many nuances involved in changing our organizational structure, but I can report that, overall, the transition has been a smooth one. </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My sincere thanks and appreciation to the entire staff of NHGRI’s Extramural Research Program, in particular, for enduring some fairly significant changes to </a:t>
            </a:r>
            <a:r>
              <a:rPr lang="en-US" u="sng" baseline="0" dirty="0" smtClean="0">
                <a:latin typeface="Arial" pitchFamily="34" charset="0"/>
                <a:cs typeface="Arial" pitchFamily="34" charset="0"/>
              </a:rPr>
              <a:t>their</a:t>
            </a:r>
            <a:r>
              <a:rPr lang="en-US" baseline="0" dirty="0" smtClean="0">
                <a:latin typeface="Arial" pitchFamily="34" charset="0"/>
                <a:cs typeface="Arial" pitchFamily="34" charset="0"/>
              </a:rPr>
              <a:t> part of the Institute; I also want to thank our outstanding administrative staff, who did a tremendous amount of behind-the-scenes work to make such a major reorganization possible. And congratulations to our new leadership team, who are now in their new positions as Division Directors and Division Deputy Directors. You will be hearing from most of these individuals during this Council meeting.</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Finally, I have one announcement that I want to make. Recall that I have appointed permanent Directors for all of these Divisions, </a:t>
            </a:r>
            <a:r>
              <a:rPr lang="en-US" u="sng" baseline="0" dirty="0" smtClean="0">
                <a:latin typeface="Arial" pitchFamily="34" charset="0"/>
                <a:cs typeface="Arial" pitchFamily="34" charset="0"/>
              </a:rPr>
              <a:t>except</a:t>
            </a:r>
            <a:r>
              <a:rPr lang="en-US" baseline="0" dirty="0" smtClean="0">
                <a:latin typeface="Arial" pitchFamily="34" charset="0"/>
                <a:cs typeface="Arial" pitchFamily="34" charset="0"/>
              </a:rPr>
              <a:t> for the Division of Genomics and Society. On an interim basis, NHGRI Deputy Director Mark Guyer is serving as Acting Director of that Division. I am now ready to move forward in identifying a permanent Director for the Division of Genomics and Society. As a result, in the next few weeks, I will launch a search to identify this Division Director. Once a few more details are worked out, you can expect to receive an email from me and to see advertisements with information about this important recruitment. </a:t>
            </a:r>
            <a:endParaRPr lang="en-US" dirty="0">
              <a:latin typeface="Arial" pitchFamily="34" charset="0"/>
              <a:cs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203325" y="703263"/>
            <a:ext cx="4681538" cy="3509962"/>
          </a:xfrm>
          <a:ln/>
        </p:spPr>
      </p:sp>
      <p:sp>
        <p:nvSpPr>
          <p:cNvPr id="153604" name="Rectangle 3"/>
          <p:cNvSpPr>
            <a:spLocks noGrp="1" noChangeArrowheads="1"/>
          </p:cNvSpPr>
          <p:nvPr>
            <p:ph type="body" idx="1"/>
          </p:nvPr>
        </p:nvSpPr>
        <p:spPr>
          <a:xfrm>
            <a:off x="988831" y="4446589"/>
            <a:ext cx="5388161" cy="42100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866" rIns="93866"/>
          <a:lstStyle/>
          <a:p>
            <a:pPr>
              <a:spcBef>
                <a:spcPts val="0"/>
              </a:spcBef>
            </a:pPr>
            <a:r>
              <a:rPr lang="en-US" dirty="0" smtClean="0">
                <a:latin typeface="Arial" pitchFamily="34" charset="0"/>
                <a:cs typeface="Arial" pitchFamily="34" charset="0"/>
              </a:rPr>
              <a:t>Because genome sequencing is increasingly being used to diagnose and develop potential treatments for human disease, NHGRI </a:t>
            </a:r>
            <a:r>
              <a:rPr lang="en-US" dirty="0">
                <a:latin typeface="Arial" pitchFamily="34" charset="0"/>
                <a:cs typeface="Arial" pitchFamily="34" charset="0"/>
              </a:rPr>
              <a:t>sponsored a workshop </a:t>
            </a:r>
            <a:r>
              <a:rPr lang="en-US" dirty="0" smtClean="0">
                <a:latin typeface="Arial" pitchFamily="34" charset="0"/>
                <a:cs typeface="Arial" pitchFamily="34" charset="0"/>
              </a:rPr>
              <a:t>immediately</a:t>
            </a:r>
            <a:r>
              <a:rPr lang="en-US" baseline="0" dirty="0" smtClean="0">
                <a:latin typeface="Arial" pitchFamily="34" charset="0"/>
                <a:cs typeface="Arial" pitchFamily="34" charset="0"/>
              </a:rPr>
              <a:t> after our </a:t>
            </a:r>
            <a:r>
              <a:rPr lang="en-US" dirty="0" smtClean="0">
                <a:latin typeface="Arial" pitchFamily="34" charset="0"/>
                <a:cs typeface="Arial" pitchFamily="34" charset="0"/>
              </a:rPr>
              <a:t>September Council meeting </a:t>
            </a:r>
            <a:r>
              <a:rPr lang="en-US" dirty="0">
                <a:latin typeface="Arial" pitchFamily="34" charset="0"/>
                <a:cs typeface="Arial" pitchFamily="34" charset="0"/>
              </a:rPr>
              <a:t>to address the challenges involved in determining whether a variant is causal </a:t>
            </a:r>
            <a:r>
              <a:rPr lang="en-US" dirty="0" smtClean="0">
                <a:latin typeface="Arial" pitchFamily="34" charset="0"/>
                <a:cs typeface="Arial" pitchFamily="34" charset="0"/>
              </a:rPr>
              <a:t>in a </a:t>
            </a:r>
            <a:r>
              <a:rPr lang="en-US" dirty="0">
                <a:latin typeface="Arial" pitchFamily="34" charset="0"/>
                <a:cs typeface="Arial" pitchFamily="34" charset="0"/>
              </a:rPr>
              <a:t>specific disease. </a:t>
            </a:r>
            <a:endParaRPr lang="en-US" dirty="0" smtClean="0">
              <a:latin typeface="Arial" pitchFamily="34" charset="0"/>
              <a:cs typeface="Arial" pitchFamily="34" charset="0"/>
            </a:endParaRP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 The goal of the workshop</a:t>
            </a:r>
            <a:r>
              <a:rPr lang="en-US" baseline="0" dirty="0" smtClean="0">
                <a:latin typeface="Arial" pitchFamily="34" charset="0"/>
                <a:cs typeface="Arial" pitchFamily="34" charset="0"/>
              </a:rPr>
              <a:t> </a:t>
            </a:r>
            <a:r>
              <a:rPr lang="en-US" dirty="0" smtClean="0">
                <a:latin typeface="Arial" pitchFamily="34" charset="0"/>
                <a:cs typeface="Arial" pitchFamily="34" charset="0"/>
              </a:rPr>
              <a:t>was to develop guidelines for assessing the evidence implicating sequence variants or genes as causal in a spec</a:t>
            </a:r>
            <a:r>
              <a:rPr lang="en-US" baseline="0" dirty="0" smtClean="0">
                <a:latin typeface="Arial" pitchFamily="34" charset="0"/>
                <a:cs typeface="Arial" pitchFamily="34" charset="0"/>
              </a:rPr>
              <a:t>ific disease</a:t>
            </a:r>
            <a:endParaRPr lang="en-US" dirty="0" smtClean="0">
              <a:latin typeface="Arial" pitchFamily="34" charset="0"/>
              <a:cs typeface="Arial" pitchFamily="34" charset="0"/>
            </a:endParaRP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In </a:t>
            </a:r>
            <a:r>
              <a:rPr lang="en-US" dirty="0">
                <a:latin typeface="Arial" pitchFamily="34" charset="0"/>
                <a:cs typeface="Arial" pitchFamily="34" charset="0"/>
              </a:rPr>
              <a:t>an effort by NHGRI’s Communications </a:t>
            </a:r>
            <a:r>
              <a:rPr lang="en-US" dirty="0" smtClean="0">
                <a:latin typeface="Arial" pitchFamily="34" charset="0"/>
                <a:cs typeface="Arial" pitchFamily="34" charset="0"/>
              </a:rPr>
              <a:t>Group to </a:t>
            </a:r>
            <a:r>
              <a:rPr lang="en-US" dirty="0">
                <a:latin typeface="Arial" pitchFamily="34" charset="0"/>
                <a:cs typeface="Arial" pitchFamily="34" charset="0"/>
              </a:rPr>
              <a:t>provide live video of as many NHGRI workshops as </a:t>
            </a:r>
            <a:r>
              <a:rPr lang="en-US" dirty="0" smtClean="0">
                <a:latin typeface="Arial" pitchFamily="34" charset="0"/>
                <a:cs typeface="Arial" pitchFamily="34" charset="0"/>
              </a:rPr>
              <a:t>is </a:t>
            </a:r>
            <a:r>
              <a:rPr lang="en-US" dirty="0" err="1" smtClean="0">
                <a:latin typeface="Arial" pitchFamily="34" charset="0"/>
                <a:cs typeface="Arial" pitchFamily="34" charset="0"/>
              </a:rPr>
              <a:t>feasiable</a:t>
            </a:r>
            <a:r>
              <a:rPr lang="en-US" dirty="0" smtClean="0">
                <a:latin typeface="Arial" pitchFamily="34" charset="0"/>
                <a:cs typeface="Arial" pitchFamily="34" charset="0"/>
              </a:rPr>
              <a:t>, </a:t>
            </a:r>
            <a:r>
              <a:rPr lang="en-US" dirty="0">
                <a:latin typeface="Arial" pitchFamily="34" charset="0"/>
                <a:cs typeface="Arial" pitchFamily="34" charset="0"/>
              </a:rPr>
              <a:t>the workshop was the first to be streamed online and the archive is available </a:t>
            </a:r>
            <a:r>
              <a:rPr lang="en-US" dirty="0" smtClean="0">
                <a:latin typeface="Arial" pitchFamily="34" charset="0"/>
                <a:cs typeface="Arial" pitchFamily="34" charset="0"/>
              </a:rPr>
              <a:t>on genome.gov via</a:t>
            </a:r>
            <a:r>
              <a:rPr lang="en-US" baseline="0" dirty="0" smtClean="0">
                <a:latin typeface="Arial" pitchFamily="34" charset="0"/>
                <a:cs typeface="Arial" pitchFamily="34" charset="0"/>
              </a:rPr>
              <a:t> our </a:t>
            </a:r>
            <a:r>
              <a:rPr lang="en-US" baseline="0" dirty="0" err="1" smtClean="0">
                <a:latin typeface="Arial" pitchFamily="34" charset="0"/>
                <a:cs typeface="Arial" pitchFamily="34" charset="0"/>
              </a:rPr>
              <a:t>GenomeTV</a:t>
            </a:r>
            <a:r>
              <a:rPr lang="en-US" baseline="0" dirty="0" smtClean="0">
                <a:latin typeface="Arial" pitchFamily="34" charset="0"/>
                <a:cs typeface="Arial" pitchFamily="34" charset="0"/>
              </a:rPr>
              <a:t> channel of YouTube</a:t>
            </a:r>
            <a:r>
              <a:rPr lang="en-US" dirty="0" smtClean="0">
                <a:latin typeface="Arial" pitchFamily="34" charset="0"/>
                <a:cs typeface="Arial" pitchFamily="34" charset="0"/>
              </a:rPr>
              <a:t>. </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 A </a:t>
            </a:r>
            <a:r>
              <a:rPr lang="en-US" dirty="0">
                <a:latin typeface="Arial" pitchFamily="34" charset="0"/>
                <a:cs typeface="Arial" pitchFamily="34" charset="0"/>
              </a:rPr>
              <a:t>consensus </a:t>
            </a:r>
            <a:r>
              <a:rPr lang="en-US" dirty="0" smtClean="0">
                <a:latin typeface="Arial" pitchFamily="34" charset="0"/>
                <a:cs typeface="Arial" pitchFamily="34" charset="0"/>
              </a:rPr>
              <a:t>manuscript coming out of the workshop</a:t>
            </a:r>
            <a:r>
              <a:rPr lang="en-US" baseline="0" dirty="0" smtClean="0">
                <a:latin typeface="Arial" pitchFamily="34" charset="0"/>
                <a:cs typeface="Arial" pitchFamily="34" charset="0"/>
              </a:rPr>
              <a:t> </a:t>
            </a:r>
            <a:r>
              <a:rPr lang="en-US" dirty="0" smtClean="0">
                <a:latin typeface="Arial" pitchFamily="34" charset="0"/>
                <a:cs typeface="Arial" pitchFamily="34" charset="0"/>
              </a:rPr>
              <a:t>is </a:t>
            </a:r>
            <a:r>
              <a:rPr lang="en-US" dirty="0">
                <a:latin typeface="Arial" pitchFamily="34" charset="0"/>
                <a:cs typeface="Arial" pitchFamily="34" charset="0"/>
              </a:rPr>
              <a:t>in preparation and should be </a:t>
            </a:r>
            <a:r>
              <a:rPr lang="en-US" dirty="0" smtClean="0">
                <a:latin typeface="Arial" pitchFamily="34" charset="0"/>
                <a:cs typeface="Arial" pitchFamily="34" charset="0"/>
              </a:rPr>
              <a:t>published later </a:t>
            </a:r>
            <a:r>
              <a:rPr lang="en-US" dirty="0">
                <a:latin typeface="Arial" pitchFamily="34" charset="0"/>
                <a:cs typeface="Arial" pitchFamily="34" charset="0"/>
              </a:rPr>
              <a:t>this year. </a:t>
            </a:r>
          </a:p>
        </p:txBody>
      </p:sp>
      <p:sp>
        <p:nvSpPr>
          <p:cNvPr id="5" name="Slide Number Placeholder 3"/>
          <p:cNvSpPr>
            <a:spLocks noGrp="1"/>
          </p:cNvSpPr>
          <p:nvPr>
            <p:ph type="sldNum" sz="quarter" idx="5"/>
          </p:nvPr>
        </p:nvSpPr>
        <p:spPr>
          <a:xfrm>
            <a:off x="4014794" y="8891590"/>
            <a:ext cx="3071812" cy="46831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040" eaLnBrk="0" hangingPunct="0">
              <a:defRPr b="1">
                <a:solidFill>
                  <a:schemeClr val="tx1"/>
                </a:solidFill>
                <a:latin typeface="Arial" pitchFamily="34" charset="0"/>
              </a:defRPr>
            </a:lvl1pPr>
            <a:lvl2pPr marL="742484" indent="-285571" defTabSz="936040" eaLnBrk="0" hangingPunct="0">
              <a:defRPr b="1">
                <a:solidFill>
                  <a:schemeClr val="tx1"/>
                </a:solidFill>
                <a:latin typeface="Arial" pitchFamily="34" charset="0"/>
              </a:defRPr>
            </a:lvl2pPr>
            <a:lvl3pPr marL="1142288" indent="-228457" defTabSz="936040" eaLnBrk="0" hangingPunct="0">
              <a:defRPr b="1">
                <a:solidFill>
                  <a:schemeClr val="tx1"/>
                </a:solidFill>
                <a:latin typeface="Arial" pitchFamily="34" charset="0"/>
              </a:defRPr>
            </a:lvl3pPr>
            <a:lvl4pPr marL="1599200" indent="-228457" defTabSz="936040" eaLnBrk="0" hangingPunct="0">
              <a:defRPr b="1">
                <a:solidFill>
                  <a:schemeClr val="tx1"/>
                </a:solidFill>
                <a:latin typeface="Arial" pitchFamily="34" charset="0"/>
              </a:defRPr>
            </a:lvl4pPr>
            <a:lvl5pPr marL="2056115" indent="-228457" defTabSz="936040" eaLnBrk="0" hangingPunct="0">
              <a:defRPr b="1">
                <a:solidFill>
                  <a:schemeClr val="tx1"/>
                </a:solidFill>
                <a:latin typeface="Arial" pitchFamily="34" charset="0"/>
              </a:defRPr>
            </a:lvl5pPr>
            <a:lvl6pPr marL="2513030" indent="-228457" defTabSz="936040" eaLnBrk="0" fontAlgn="base" hangingPunct="0">
              <a:spcBef>
                <a:spcPct val="0"/>
              </a:spcBef>
              <a:spcAft>
                <a:spcPct val="0"/>
              </a:spcAft>
              <a:defRPr b="1">
                <a:solidFill>
                  <a:schemeClr val="tx1"/>
                </a:solidFill>
                <a:latin typeface="Arial" pitchFamily="34" charset="0"/>
              </a:defRPr>
            </a:lvl6pPr>
            <a:lvl7pPr marL="2969944" indent="-228457" defTabSz="936040" eaLnBrk="0" fontAlgn="base" hangingPunct="0">
              <a:spcBef>
                <a:spcPct val="0"/>
              </a:spcBef>
              <a:spcAft>
                <a:spcPct val="0"/>
              </a:spcAft>
              <a:defRPr b="1">
                <a:solidFill>
                  <a:schemeClr val="tx1"/>
                </a:solidFill>
                <a:latin typeface="Arial" pitchFamily="34" charset="0"/>
              </a:defRPr>
            </a:lvl7pPr>
            <a:lvl8pPr marL="3426859" indent="-228457" defTabSz="936040" eaLnBrk="0" fontAlgn="base" hangingPunct="0">
              <a:spcBef>
                <a:spcPct val="0"/>
              </a:spcBef>
              <a:spcAft>
                <a:spcPct val="0"/>
              </a:spcAft>
              <a:defRPr b="1">
                <a:solidFill>
                  <a:schemeClr val="tx1"/>
                </a:solidFill>
                <a:latin typeface="Arial" pitchFamily="34" charset="0"/>
              </a:defRPr>
            </a:lvl8pPr>
            <a:lvl9pPr marL="3883773" indent="-228457" defTabSz="93604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80</a:t>
            </a:fld>
            <a:endParaRPr lang="en-US" dirty="0" smtClean="0">
              <a:solidFill>
                <a:prstClr val="black"/>
              </a:solidFill>
              <a:cs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dirty="0" smtClean="0">
                <a:latin typeface="Arial" pitchFamily="34" charset="0"/>
                <a:cs typeface="Arial" pitchFamily="34" charset="0"/>
              </a:rPr>
              <a:t>The </a:t>
            </a:r>
            <a:r>
              <a:rPr lang="en-US" dirty="0">
                <a:latin typeface="Arial" pitchFamily="34" charset="0"/>
                <a:cs typeface="Arial" pitchFamily="34" charset="0"/>
              </a:rPr>
              <a:t>key goal of the </a:t>
            </a:r>
            <a:r>
              <a:rPr lang="en-US" dirty="0" err="1">
                <a:latin typeface="Arial" pitchFamily="34" charset="0"/>
                <a:cs typeface="Arial" pitchFamily="34" charset="0"/>
              </a:rPr>
              <a:t>eMERGE</a:t>
            </a:r>
            <a:r>
              <a:rPr lang="en-US" dirty="0">
                <a:latin typeface="Arial" pitchFamily="34" charset="0"/>
                <a:cs typeface="Arial" pitchFamily="34" charset="0"/>
              </a:rPr>
              <a:t> Network in its current phase is to explore the best avenues to incorporate genetic variants into </a:t>
            </a:r>
            <a:r>
              <a:rPr lang="en-US" dirty="0" smtClean="0">
                <a:latin typeface="Arial" pitchFamily="34" charset="0"/>
                <a:cs typeface="Arial" pitchFamily="34" charset="0"/>
              </a:rPr>
              <a:t>electronic medical records for </a:t>
            </a:r>
            <a:r>
              <a:rPr lang="en-US" dirty="0">
                <a:latin typeface="Arial" pitchFamily="34" charset="0"/>
                <a:cs typeface="Arial" pitchFamily="34" charset="0"/>
              </a:rPr>
              <a:t>use in clinical care among diverse populations. </a:t>
            </a:r>
            <a:endParaRPr lang="en-US" dirty="0" smtClean="0">
              <a:latin typeface="Arial" pitchFamily="34" charset="0"/>
              <a:cs typeface="Arial" pitchFamily="34" charset="0"/>
            </a:endParaRP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The </a:t>
            </a:r>
            <a:r>
              <a:rPr lang="en-US" dirty="0" err="1">
                <a:latin typeface="Arial" pitchFamily="34" charset="0"/>
                <a:cs typeface="Arial" pitchFamily="34" charset="0"/>
              </a:rPr>
              <a:t>eMERGE</a:t>
            </a:r>
            <a:r>
              <a:rPr lang="en-US" dirty="0">
                <a:latin typeface="Arial" pitchFamily="34" charset="0"/>
                <a:cs typeface="Arial" pitchFamily="34" charset="0"/>
              </a:rPr>
              <a:t> Network has had a significant impact on the scientific community. One indicator of this is the number of publications coming out of the program. So far, </a:t>
            </a:r>
            <a:r>
              <a:rPr lang="en-US" dirty="0" err="1">
                <a:latin typeface="Arial" pitchFamily="34" charset="0"/>
                <a:cs typeface="Arial" pitchFamily="34" charset="0"/>
              </a:rPr>
              <a:t>eMERGE</a:t>
            </a:r>
            <a:r>
              <a:rPr lang="en-US" dirty="0">
                <a:latin typeface="Arial" pitchFamily="34" charset="0"/>
                <a:cs typeface="Arial" pitchFamily="34" charset="0"/>
              </a:rPr>
              <a:t> has published 23 </a:t>
            </a:r>
            <a:r>
              <a:rPr lang="en-US" dirty="0" smtClean="0">
                <a:latin typeface="Arial" pitchFamily="34" charset="0"/>
                <a:cs typeface="Arial" pitchFamily="34" charset="0"/>
              </a:rPr>
              <a:t>papers as </a:t>
            </a:r>
            <a:r>
              <a:rPr lang="en-US" dirty="0">
                <a:latin typeface="Arial" pitchFamily="34" charset="0"/>
                <a:cs typeface="Arial" pitchFamily="34" charset="0"/>
              </a:rPr>
              <a:t>a </a:t>
            </a:r>
            <a:r>
              <a:rPr lang="en-US" dirty="0" smtClean="0">
                <a:latin typeface="Arial" pitchFamily="34" charset="0"/>
                <a:cs typeface="Arial" pitchFamily="34" charset="0"/>
              </a:rPr>
              <a:t>network, </a:t>
            </a:r>
            <a:r>
              <a:rPr lang="en-US" dirty="0">
                <a:latin typeface="Arial" pitchFamily="34" charset="0"/>
                <a:cs typeface="Arial" pitchFamily="34" charset="0"/>
              </a:rPr>
              <a:t>and 64 publications have come out of individual </a:t>
            </a:r>
            <a:r>
              <a:rPr lang="en-US" dirty="0" smtClean="0">
                <a:latin typeface="Arial" pitchFamily="34" charset="0"/>
                <a:cs typeface="Arial" pitchFamily="34" charset="0"/>
              </a:rPr>
              <a:t>studies. </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 The </a:t>
            </a:r>
            <a:r>
              <a:rPr lang="en-US" dirty="0" err="1" smtClean="0">
                <a:latin typeface="Arial" pitchFamily="34" charset="0"/>
                <a:cs typeface="Arial" pitchFamily="34" charset="0"/>
              </a:rPr>
              <a:t>eMERGE</a:t>
            </a:r>
            <a:r>
              <a:rPr lang="en-US" dirty="0" smtClean="0">
                <a:latin typeface="Arial" pitchFamily="34" charset="0"/>
                <a:cs typeface="Arial" pitchFamily="34" charset="0"/>
              </a:rPr>
              <a:t> publications </a:t>
            </a:r>
            <a:r>
              <a:rPr lang="en-US" dirty="0">
                <a:latin typeface="Arial" pitchFamily="34" charset="0"/>
                <a:cs typeface="Arial" pitchFamily="34" charset="0"/>
              </a:rPr>
              <a:t>highlighted on this slide demonstrate that advances in genomic studies of clinical disease and traits benefit from the linkage of electronic medical records to </a:t>
            </a:r>
            <a:r>
              <a:rPr lang="en-US" dirty="0" err="1">
                <a:latin typeface="Arial" pitchFamily="34" charset="0"/>
                <a:cs typeface="Arial" pitchFamily="34" charset="0"/>
              </a:rPr>
              <a:t>biorepository</a:t>
            </a:r>
            <a:r>
              <a:rPr lang="en-US" dirty="0">
                <a:latin typeface="Arial" pitchFamily="34" charset="0"/>
                <a:cs typeface="Arial" pitchFamily="34" charset="0"/>
              </a:rPr>
              <a:t> samples. </a:t>
            </a:r>
          </a:p>
        </p:txBody>
      </p:sp>
      <p:sp>
        <p:nvSpPr>
          <p:cNvPr id="4" name="Slide Number Placeholder 3"/>
          <p:cNvSpPr>
            <a:spLocks noGrp="1"/>
          </p:cNvSpPr>
          <p:nvPr>
            <p:ph type="sldNum" sz="quarter" idx="10"/>
          </p:nvPr>
        </p:nvSpPr>
        <p:spPr/>
        <p:txBody>
          <a:bodyPr/>
          <a:lstStyle/>
          <a:p>
            <a:fld id="{AEAA3271-BCE4-44FA-B910-928BB5F6209B}" type="slidenum">
              <a:rPr lang="en-US" smtClean="0">
                <a:solidFill>
                  <a:prstClr val="black"/>
                </a:solidFill>
              </a:rPr>
              <a:pPr/>
              <a:t>81</a:t>
            </a:fld>
            <a:endParaRPr lang="en-US" dirty="0">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xfrm>
            <a:off x="944567" y="4446592"/>
            <a:ext cx="5608637" cy="42116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2797">
              <a:spcBef>
                <a:spcPts val="0"/>
              </a:spcBef>
              <a:defRPr/>
            </a:pPr>
            <a:r>
              <a:rPr lang="en-US" dirty="0" smtClean="0">
                <a:latin typeface="Arial" pitchFamily="34" charset="0"/>
                <a:cs typeface="Arial" pitchFamily="34" charset="0"/>
              </a:rPr>
              <a:t>As </a:t>
            </a:r>
            <a:r>
              <a:rPr lang="en-US" dirty="0">
                <a:latin typeface="Arial" pitchFamily="34" charset="0"/>
                <a:cs typeface="Arial" pitchFamily="34" charset="0"/>
              </a:rPr>
              <a:t>you may </a:t>
            </a:r>
            <a:r>
              <a:rPr lang="en-US" dirty="0" smtClean="0">
                <a:latin typeface="Arial" pitchFamily="34" charset="0"/>
                <a:cs typeface="Arial" pitchFamily="34" charset="0"/>
              </a:rPr>
              <a:t>recall, </a:t>
            </a:r>
            <a:r>
              <a:rPr lang="en-US" dirty="0">
                <a:latin typeface="Arial" pitchFamily="34" charset="0"/>
                <a:cs typeface="Arial" pitchFamily="34" charset="0"/>
              </a:rPr>
              <a:t>the Genomics and Randomized Trials Network (GARNET) was started in 2009 to identify genetic variants associated with response to treatments in </a:t>
            </a:r>
            <a:r>
              <a:rPr lang="en-US" dirty="0" smtClean="0">
                <a:latin typeface="Arial" pitchFamily="34" charset="0"/>
                <a:cs typeface="Arial" pitchFamily="34" charset="0"/>
              </a:rPr>
              <a:t>* three </a:t>
            </a:r>
            <a:r>
              <a:rPr lang="en-US" dirty="0">
                <a:latin typeface="Arial" pitchFamily="34" charset="0"/>
                <a:cs typeface="Arial" pitchFamily="34" charset="0"/>
              </a:rPr>
              <a:t>randomized controlled clinical </a:t>
            </a:r>
            <a:r>
              <a:rPr lang="en-US" dirty="0" smtClean="0">
                <a:latin typeface="Arial" pitchFamily="34" charset="0"/>
                <a:cs typeface="Arial" pitchFamily="34" charset="0"/>
              </a:rPr>
              <a:t>trials, as listed here. </a:t>
            </a: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The </a:t>
            </a:r>
            <a:r>
              <a:rPr lang="en-US" dirty="0">
                <a:latin typeface="Arial" pitchFamily="34" charset="0"/>
                <a:cs typeface="Arial" pitchFamily="34" charset="0"/>
              </a:rPr>
              <a:t>program, which was comprised of a series of genome-wide association studies, held its final Steering Committee </a:t>
            </a:r>
            <a:r>
              <a:rPr lang="en-US" dirty="0" smtClean="0">
                <a:latin typeface="Arial" pitchFamily="34" charset="0"/>
                <a:cs typeface="Arial" pitchFamily="34" charset="0"/>
              </a:rPr>
              <a:t>Meeting </a:t>
            </a:r>
            <a:r>
              <a:rPr lang="en-US" dirty="0">
                <a:latin typeface="Arial" pitchFamily="34" charset="0"/>
                <a:cs typeface="Arial" pitchFamily="34" charset="0"/>
              </a:rPr>
              <a:t>in December </a:t>
            </a:r>
            <a:r>
              <a:rPr lang="en-US" dirty="0" smtClean="0">
                <a:latin typeface="Arial" pitchFamily="34" charset="0"/>
                <a:cs typeface="Arial" pitchFamily="34" charset="0"/>
              </a:rPr>
              <a:t>2012, </a:t>
            </a:r>
            <a:r>
              <a:rPr lang="en-US" dirty="0">
                <a:latin typeface="Arial" pitchFamily="34" charset="0"/>
                <a:cs typeface="Arial" pitchFamily="34" charset="0"/>
              </a:rPr>
              <a:t>and grants are in their last year of funding. </a:t>
            </a:r>
            <a:endParaRPr lang="en-US" dirty="0" smtClean="0">
              <a:latin typeface="Arial" pitchFamily="34" charset="0"/>
              <a:cs typeface="Arial" pitchFamily="34" charset="0"/>
            </a:endParaRP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So </a:t>
            </a:r>
            <a:r>
              <a:rPr lang="en-US" dirty="0">
                <a:latin typeface="Arial" pitchFamily="34" charset="0"/>
                <a:cs typeface="Arial" pitchFamily="34" charset="0"/>
              </a:rPr>
              <a:t>far, GARNET </a:t>
            </a:r>
            <a:r>
              <a:rPr lang="en-US" dirty="0" smtClean="0">
                <a:latin typeface="Arial" pitchFamily="34" charset="0"/>
                <a:cs typeface="Arial" pitchFamily="34" charset="0"/>
              </a:rPr>
              <a:t>is associated with 30 publications at various stages of maturation, </a:t>
            </a:r>
            <a:r>
              <a:rPr lang="en-US" dirty="0">
                <a:latin typeface="Arial" pitchFamily="34" charset="0"/>
                <a:cs typeface="Arial" pitchFamily="34" charset="0"/>
              </a:rPr>
              <a:t>and more are expected as the program finishes its final analyses. </a:t>
            </a:r>
          </a:p>
        </p:txBody>
      </p:sp>
      <p:sp>
        <p:nvSpPr>
          <p:cNvPr id="5" name="Slide Number Placeholder 3"/>
          <p:cNvSpPr>
            <a:spLocks noGrp="1"/>
          </p:cNvSpPr>
          <p:nvPr>
            <p:ph type="sldNum" sz="quarter" idx="5"/>
          </p:nvPr>
        </p:nvSpPr>
        <p:spPr>
          <a:xfrm>
            <a:off x="4014791" y="8891588"/>
            <a:ext cx="3071812" cy="46831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5224" eaLnBrk="0" hangingPunct="0">
              <a:defRPr b="1">
                <a:solidFill>
                  <a:schemeClr val="tx1"/>
                </a:solidFill>
                <a:latin typeface="Arial" pitchFamily="34" charset="0"/>
              </a:defRPr>
            </a:lvl1pPr>
            <a:lvl2pPr marL="749770" indent="-288374" defTabSz="945224" eaLnBrk="0" hangingPunct="0">
              <a:defRPr b="1">
                <a:solidFill>
                  <a:schemeClr val="tx1"/>
                </a:solidFill>
                <a:latin typeface="Arial" pitchFamily="34" charset="0"/>
              </a:defRPr>
            </a:lvl2pPr>
            <a:lvl3pPr marL="1153496" indent="-230699" defTabSz="945224" eaLnBrk="0" hangingPunct="0">
              <a:defRPr b="1">
                <a:solidFill>
                  <a:schemeClr val="tx1"/>
                </a:solidFill>
                <a:latin typeface="Arial" pitchFamily="34" charset="0"/>
              </a:defRPr>
            </a:lvl3pPr>
            <a:lvl4pPr marL="1614892" indent="-230699" defTabSz="945224" eaLnBrk="0" hangingPunct="0">
              <a:defRPr b="1">
                <a:solidFill>
                  <a:schemeClr val="tx1"/>
                </a:solidFill>
                <a:latin typeface="Arial" pitchFamily="34" charset="0"/>
              </a:defRPr>
            </a:lvl4pPr>
            <a:lvl5pPr marL="2076291" indent="-230699" defTabSz="945224" eaLnBrk="0" hangingPunct="0">
              <a:defRPr b="1">
                <a:solidFill>
                  <a:schemeClr val="tx1"/>
                </a:solidFill>
                <a:latin typeface="Arial" pitchFamily="34" charset="0"/>
              </a:defRPr>
            </a:lvl5pPr>
            <a:lvl6pPr marL="2537689" indent="-230699" defTabSz="945224" eaLnBrk="0" fontAlgn="base" hangingPunct="0">
              <a:spcBef>
                <a:spcPct val="0"/>
              </a:spcBef>
              <a:spcAft>
                <a:spcPct val="0"/>
              </a:spcAft>
              <a:defRPr b="1">
                <a:solidFill>
                  <a:schemeClr val="tx1"/>
                </a:solidFill>
                <a:latin typeface="Arial" pitchFamily="34" charset="0"/>
              </a:defRPr>
            </a:lvl6pPr>
            <a:lvl7pPr marL="2999086" indent="-230699" defTabSz="945224" eaLnBrk="0" fontAlgn="base" hangingPunct="0">
              <a:spcBef>
                <a:spcPct val="0"/>
              </a:spcBef>
              <a:spcAft>
                <a:spcPct val="0"/>
              </a:spcAft>
              <a:defRPr b="1">
                <a:solidFill>
                  <a:schemeClr val="tx1"/>
                </a:solidFill>
                <a:latin typeface="Arial" pitchFamily="34" charset="0"/>
              </a:defRPr>
            </a:lvl7pPr>
            <a:lvl8pPr marL="3460484" indent="-230699" defTabSz="945224" eaLnBrk="0" fontAlgn="base" hangingPunct="0">
              <a:spcBef>
                <a:spcPct val="0"/>
              </a:spcBef>
              <a:spcAft>
                <a:spcPct val="0"/>
              </a:spcAft>
              <a:defRPr b="1">
                <a:solidFill>
                  <a:schemeClr val="tx1"/>
                </a:solidFill>
                <a:latin typeface="Arial" pitchFamily="34" charset="0"/>
              </a:defRPr>
            </a:lvl8pPr>
            <a:lvl9pPr marL="3921882" indent="-230699" defTabSz="94522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82</a:t>
            </a:fld>
            <a:endParaRPr lang="en-US" dirty="0" smtClean="0">
              <a:cs typeface="Arial"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203325" y="703263"/>
            <a:ext cx="4681538" cy="3509962"/>
          </a:xfrm>
          <a:ln/>
        </p:spPr>
      </p:sp>
      <p:sp>
        <p:nvSpPr>
          <p:cNvPr id="153604" name="Rectangle 3"/>
          <p:cNvSpPr>
            <a:spLocks noGrp="1" noChangeArrowheads="1"/>
          </p:cNvSpPr>
          <p:nvPr>
            <p:ph type="body" idx="1"/>
          </p:nvPr>
        </p:nvSpPr>
        <p:spPr>
          <a:xfrm>
            <a:off x="988831" y="4446588"/>
            <a:ext cx="5388161" cy="42100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874" rIns="93874"/>
          <a:lstStyle/>
          <a:p>
            <a:pPr indent="14545" defTabSz="922797">
              <a:spcBef>
                <a:spcPts val="0"/>
              </a:spcBef>
              <a:defRPr/>
            </a:pPr>
            <a:r>
              <a:rPr lang="en-US" dirty="0" smtClean="0">
                <a:latin typeface="Arial" pitchFamily="34" charset="0"/>
                <a:cs typeface="Arial" pitchFamily="34" charset="0"/>
              </a:rPr>
              <a:t>Finally, turning to NHGRI’s ELSI Research Program.</a:t>
            </a:r>
          </a:p>
          <a:p>
            <a:pPr indent="14545" defTabSz="922797">
              <a:spcBef>
                <a:spcPts val="0"/>
              </a:spcBef>
              <a:defRPr/>
            </a:pPr>
            <a:endParaRPr lang="en-US" dirty="0" smtClean="0">
              <a:latin typeface="Arial" pitchFamily="34" charset="0"/>
              <a:cs typeface="Arial" pitchFamily="34" charset="0"/>
            </a:endParaRPr>
          </a:p>
          <a:p>
            <a:pPr indent="14545" defTabSz="922797">
              <a:spcBef>
                <a:spcPts val="0"/>
              </a:spcBef>
              <a:defRPr/>
            </a:pPr>
            <a:r>
              <a:rPr lang="en-US" dirty="0" smtClean="0">
                <a:latin typeface="Arial" pitchFamily="34" charset="0"/>
                <a:cs typeface="Arial" pitchFamily="34" charset="0"/>
              </a:rPr>
              <a:t>* This past fall, NHGRI established the Genomics and Society Working Group as a working group of this Council. The mission of the Genomics and Society Working Group is to provide advice on short- and long-range planning and priority setting for genomics and society activities at the Institute, with particular emphasis on the ELSI Research Program. The first in-person</a:t>
            </a:r>
            <a:r>
              <a:rPr lang="en-US" baseline="0" dirty="0" smtClean="0">
                <a:latin typeface="Arial" pitchFamily="34" charset="0"/>
                <a:cs typeface="Arial" pitchFamily="34" charset="0"/>
              </a:rPr>
              <a:t> </a:t>
            </a:r>
            <a:r>
              <a:rPr lang="en-US" dirty="0" smtClean="0">
                <a:latin typeface="Arial" pitchFamily="34" charset="0"/>
                <a:cs typeface="Arial" pitchFamily="34" charset="0"/>
              </a:rPr>
              <a:t>meeting of this</a:t>
            </a:r>
            <a:r>
              <a:rPr lang="en-US" baseline="0" dirty="0" smtClean="0">
                <a:latin typeface="Arial" pitchFamily="34" charset="0"/>
                <a:cs typeface="Arial" pitchFamily="34" charset="0"/>
              </a:rPr>
              <a:t> Working Group </a:t>
            </a:r>
            <a:r>
              <a:rPr lang="en-US" dirty="0" smtClean="0">
                <a:latin typeface="Arial" pitchFamily="34" charset="0"/>
                <a:cs typeface="Arial" pitchFamily="34" charset="0"/>
              </a:rPr>
              <a:t>will be held in April. </a:t>
            </a:r>
          </a:p>
          <a:p>
            <a:pPr indent="14545" defTabSz="922797">
              <a:spcBef>
                <a:spcPts val="0"/>
              </a:spcBef>
              <a:defRPr/>
            </a:pPr>
            <a:endParaRPr lang="en-US" dirty="0" smtClean="0">
              <a:latin typeface="Arial" pitchFamily="34" charset="0"/>
              <a:cs typeface="Arial" pitchFamily="34" charset="0"/>
            </a:endParaRPr>
          </a:p>
          <a:p>
            <a:pPr indent="14545" defTabSz="922797">
              <a:spcBef>
                <a:spcPts val="0"/>
              </a:spcBef>
              <a:defRPr/>
            </a:pPr>
            <a:r>
              <a:rPr lang="en-US" dirty="0" smtClean="0">
                <a:latin typeface="Arial" pitchFamily="34" charset="0"/>
                <a:cs typeface="Arial" pitchFamily="34" charset="0"/>
              </a:rPr>
              <a:t>* The new Centers of</a:t>
            </a:r>
            <a:r>
              <a:rPr lang="en-US" baseline="0" dirty="0" smtClean="0">
                <a:latin typeface="Arial" pitchFamily="34" charset="0"/>
                <a:cs typeface="Arial" pitchFamily="34" charset="0"/>
              </a:rPr>
              <a:t> Excellence in ELSI Research (</a:t>
            </a:r>
            <a:r>
              <a:rPr lang="en-US" dirty="0" smtClean="0">
                <a:latin typeface="Arial" pitchFamily="34" charset="0"/>
                <a:cs typeface="Arial" pitchFamily="34" charset="0"/>
              </a:rPr>
              <a:t>CEER) Specialized Center (P50) and Exploratory Center (P20) applications were reviewed in November, and will be discussed later in the Closed Session.</a:t>
            </a:r>
          </a:p>
          <a:p>
            <a:pPr indent="14545" defTabSz="922797">
              <a:spcBef>
                <a:spcPts val="0"/>
              </a:spcBef>
              <a:defRPr/>
            </a:pPr>
            <a:endParaRPr lang="en-US" dirty="0" smtClean="0">
              <a:latin typeface="Arial" pitchFamily="34" charset="0"/>
              <a:cs typeface="Arial" pitchFamily="34" charset="0"/>
            </a:endParaRPr>
          </a:p>
          <a:p>
            <a:pPr indent="14545" defTabSz="922797">
              <a:spcBef>
                <a:spcPts val="0"/>
              </a:spcBef>
              <a:defRPr/>
            </a:pPr>
            <a:r>
              <a:rPr lang="en-US" dirty="0" smtClean="0">
                <a:latin typeface="Arial" pitchFamily="34" charset="0"/>
                <a:cs typeface="Arial" pitchFamily="34" charset="0"/>
              </a:rPr>
              <a:t>* Finally, the Return of Research Results Consortium and the Clinical Sequencing Exploratory Research (CSER) Program will hold their second joint meeting in May. This meeting will bring together investigators from CSER as well as the R01, R21, and other independent projects funded by the ELSI Research Program related to return of results.</a:t>
            </a:r>
          </a:p>
        </p:txBody>
      </p:sp>
      <p:sp>
        <p:nvSpPr>
          <p:cNvPr id="5" name="Slide Number Placeholder 3"/>
          <p:cNvSpPr>
            <a:spLocks noGrp="1"/>
          </p:cNvSpPr>
          <p:nvPr>
            <p:ph type="sldNum" sz="quarter" idx="5"/>
          </p:nvPr>
        </p:nvSpPr>
        <p:spPr>
          <a:xfrm>
            <a:off x="4014793" y="8891591"/>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123" eaLnBrk="0" hangingPunct="0">
              <a:defRPr b="1">
                <a:solidFill>
                  <a:schemeClr val="tx1"/>
                </a:solidFill>
                <a:latin typeface="Arial" pitchFamily="34" charset="0"/>
              </a:defRPr>
            </a:lvl1pPr>
            <a:lvl2pPr marL="742552" indent="-285597" defTabSz="936123" eaLnBrk="0" hangingPunct="0">
              <a:defRPr b="1">
                <a:solidFill>
                  <a:schemeClr val="tx1"/>
                </a:solidFill>
                <a:latin typeface="Arial" pitchFamily="34" charset="0"/>
              </a:defRPr>
            </a:lvl2pPr>
            <a:lvl3pPr marL="1142389" indent="-228477" defTabSz="936123" eaLnBrk="0" hangingPunct="0">
              <a:defRPr b="1">
                <a:solidFill>
                  <a:schemeClr val="tx1"/>
                </a:solidFill>
                <a:latin typeface="Arial" pitchFamily="34" charset="0"/>
              </a:defRPr>
            </a:lvl3pPr>
            <a:lvl4pPr marL="1599343" indent="-228477" defTabSz="936123" eaLnBrk="0" hangingPunct="0">
              <a:defRPr b="1">
                <a:solidFill>
                  <a:schemeClr val="tx1"/>
                </a:solidFill>
                <a:latin typeface="Arial" pitchFamily="34" charset="0"/>
              </a:defRPr>
            </a:lvl4pPr>
            <a:lvl5pPr marL="2056298" indent="-228477" defTabSz="936123" eaLnBrk="0" hangingPunct="0">
              <a:defRPr b="1">
                <a:solidFill>
                  <a:schemeClr val="tx1"/>
                </a:solidFill>
                <a:latin typeface="Arial" pitchFamily="34" charset="0"/>
              </a:defRPr>
            </a:lvl5pPr>
            <a:lvl6pPr marL="2513254" indent="-228477" defTabSz="936123" eaLnBrk="0" fontAlgn="base" hangingPunct="0">
              <a:spcBef>
                <a:spcPct val="0"/>
              </a:spcBef>
              <a:spcAft>
                <a:spcPct val="0"/>
              </a:spcAft>
              <a:defRPr b="1">
                <a:solidFill>
                  <a:schemeClr val="tx1"/>
                </a:solidFill>
                <a:latin typeface="Arial" pitchFamily="34" charset="0"/>
              </a:defRPr>
            </a:lvl6pPr>
            <a:lvl7pPr marL="2970207" indent="-228477" defTabSz="936123" eaLnBrk="0" fontAlgn="base" hangingPunct="0">
              <a:spcBef>
                <a:spcPct val="0"/>
              </a:spcBef>
              <a:spcAft>
                <a:spcPct val="0"/>
              </a:spcAft>
              <a:defRPr b="1">
                <a:solidFill>
                  <a:schemeClr val="tx1"/>
                </a:solidFill>
                <a:latin typeface="Arial" pitchFamily="34" charset="0"/>
              </a:defRPr>
            </a:lvl7pPr>
            <a:lvl8pPr marL="3427164" indent="-228477" defTabSz="936123" eaLnBrk="0" fontAlgn="base" hangingPunct="0">
              <a:spcBef>
                <a:spcPct val="0"/>
              </a:spcBef>
              <a:spcAft>
                <a:spcPct val="0"/>
              </a:spcAft>
              <a:defRPr b="1">
                <a:solidFill>
                  <a:schemeClr val="tx1"/>
                </a:solidFill>
                <a:latin typeface="Arial" pitchFamily="34" charset="0"/>
              </a:defRPr>
            </a:lvl8pPr>
            <a:lvl9pPr marL="3884119" indent="-228477" defTabSz="93612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83</a:t>
            </a:fld>
            <a:endParaRPr lang="en-US" dirty="0" smtClean="0">
              <a:cs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84</a:t>
            </a:fld>
            <a:endParaRPr lang="en-US" dirty="0" smtClean="0">
              <a:cs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xfrm>
            <a:off x="944563" y="4446590"/>
            <a:ext cx="5197476" cy="441462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2797">
              <a:spcBef>
                <a:spcPts val="0"/>
              </a:spcBef>
              <a:defRPr/>
            </a:pPr>
            <a:r>
              <a:rPr lang="en-US" dirty="0" smtClean="0">
                <a:latin typeface="Arial" pitchFamily="34" charset="0"/>
                <a:cs typeface="Arial" pitchFamily="34" charset="0"/>
              </a:rPr>
              <a:t>The </a:t>
            </a:r>
            <a:r>
              <a:rPr lang="en-US" dirty="0">
                <a:latin typeface="Arial" pitchFamily="34" charset="0"/>
                <a:cs typeface="Arial" pitchFamily="34" charset="0"/>
              </a:rPr>
              <a:t>Molecular Libraries Program (MLP) offers researchers access to the screening capacity needed to identify small molecules that can be optimized as chemical probes to study the functions of genes, cells, and biochemical pathways in health and disease. Chemical probes may also be used to validate new drug targets. </a:t>
            </a:r>
            <a:r>
              <a:rPr lang="en-US" dirty="0" smtClean="0">
                <a:latin typeface="Arial" pitchFamily="34" charset="0"/>
                <a:cs typeface="Arial" pitchFamily="34" charset="0"/>
              </a:rPr>
              <a:t>MLP </a:t>
            </a:r>
            <a:r>
              <a:rPr lang="en-US" dirty="0">
                <a:latin typeface="Arial" pitchFamily="34" charset="0"/>
                <a:cs typeface="Arial" pitchFamily="34" charset="0"/>
              </a:rPr>
              <a:t>began in 2004 with Common Fund </a:t>
            </a:r>
            <a:r>
              <a:rPr lang="en-US" dirty="0" smtClean="0">
                <a:latin typeface="Arial" pitchFamily="34" charset="0"/>
                <a:cs typeface="Arial" pitchFamily="34" charset="0"/>
              </a:rPr>
              <a:t>support, </a:t>
            </a:r>
            <a:r>
              <a:rPr lang="en-US" dirty="0">
                <a:latin typeface="Arial" pitchFamily="34" charset="0"/>
                <a:cs typeface="Arial" pitchFamily="34" charset="0"/>
              </a:rPr>
              <a:t>and it will be one of the first large programs to transition </a:t>
            </a:r>
            <a:r>
              <a:rPr lang="en-US" u="sng" dirty="0">
                <a:latin typeface="Arial" pitchFamily="34" charset="0"/>
                <a:cs typeface="Arial" pitchFamily="34" charset="0"/>
              </a:rPr>
              <a:t>off</a:t>
            </a:r>
            <a:r>
              <a:rPr lang="en-US" dirty="0">
                <a:latin typeface="Arial" pitchFamily="34" charset="0"/>
                <a:cs typeface="Arial" pitchFamily="34" charset="0"/>
              </a:rPr>
              <a:t> of Common Fund support when it ends in May 2014. </a:t>
            </a:r>
          </a:p>
          <a:p>
            <a:pPr defTabSz="922797">
              <a:spcBef>
                <a:spcPts val="0"/>
              </a:spcBef>
              <a:defRPr/>
            </a:pPr>
            <a:endParaRPr lang="en-US" dirty="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Several </a:t>
            </a:r>
            <a:r>
              <a:rPr lang="en-US" dirty="0">
                <a:latin typeface="Arial" pitchFamily="34" charset="0"/>
                <a:cs typeface="Arial" pitchFamily="34" charset="0"/>
              </a:rPr>
              <a:t>strategies are being </a:t>
            </a:r>
            <a:r>
              <a:rPr lang="en-US" dirty="0" smtClean="0">
                <a:latin typeface="Arial" pitchFamily="34" charset="0"/>
                <a:cs typeface="Arial" pitchFamily="34" charset="0"/>
              </a:rPr>
              <a:t>used to </a:t>
            </a:r>
            <a:r>
              <a:rPr lang="en-US" dirty="0">
                <a:latin typeface="Arial" pitchFamily="34" charset="0"/>
                <a:cs typeface="Arial" pitchFamily="34" charset="0"/>
              </a:rPr>
              <a:t>transition MLP initiatives off of Common Fund support</a:t>
            </a:r>
            <a:r>
              <a:rPr lang="en-US" dirty="0" smtClean="0">
                <a:latin typeface="Arial" pitchFamily="34" charset="0"/>
                <a:cs typeface="Arial" pitchFamily="34" charset="0"/>
              </a:rPr>
              <a:t>:</a:t>
            </a:r>
          </a:p>
          <a:p>
            <a:pPr defTabSz="922797">
              <a:spcBef>
                <a:spcPts val="0"/>
              </a:spcBef>
              <a:defRPr/>
            </a:pPr>
            <a:endParaRPr lang="en-US" dirty="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One </a:t>
            </a:r>
            <a:r>
              <a:rPr lang="en-US" dirty="0">
                <a:latin typeface="Arial" pitchFamily="34" charset="0"/>
                <a:cs typeface="Arial" pitchFamily="34" charset="0"/>
              </a:rPr>
              <a:t>strategy is to have NIH Institutes and Centers support ongoing initiatives. For example, NCATS is now funding the NIH Chemical Genomics Center (NCGC), which was originally </a:t>
            </a:r>
            <a:r>
              <a:rPr lang="en-US" dirty="0" smtClean="0">
                <a:latin typeface="Arial" pitchFamily="34" charset="0"/>
                <a:cs typeface="Arial" pitchFamily="34" charset="0"/>
              </a:rPr>
              <a:t>an </a:t>
            </a:r>
            <a:r>
              <a:rPr lang="en-US" dirty="0">
                <a:latin typeface="Arial" pitchFamily="34" charset="0"/>
                <a:cs typeface="Arial" pitchFamily="34" charset="0"/>
              </a:rPr>
              <a:t>MLP probe production center. </a:t>
            </a:r>
            <a:endParaRPr lang="en-US" dirty="0" smtClean="0">
              <a:latin typeface="Arial" pitchFamily="34" charset="0"/>
              <a:cs typeface="Arial" pitchFamily="34" charset="0"/>
            </a:endParaRPr>
          </a:p>
          <a:p>
            <a:pPr defTabSz="922797">
              <a:spcBef>
                <a:spcPts val="0"/>
              </a:spcBef>
              <a:defRPr/>
            </a:pPr>
            <a:endParaRPr lang="en-US" dirty="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Initiatives </a:t>
            </a:r>
            <a:r>
              <a:rPr lang="en-US" dirty="0">
                <a:latin typeface="Arial" pitchFamily="34" charset="0"/>
                <a:cs typeface="Arial" pitchFamily="34" charset="0"/>
              </a:rPr>
              <a:t>that have achieved their objectives </a:t>
            </a:r>
            <a:r>
              <a:rPr lang="en-US" dirty="0" smtClean="0">
                <a:latin typeface="Arial" pitchFamily="34" charset="0"/>
                <a:cs typeface="Arial" pitchFamily="34" charset="0"/>
              </a:rPr>
              <a:t>(like </a:t>
            </a:r>
            <a:r>
              <a:rPr lang="en-US" dirty="0">
                <a:latin typeface="Arial" pitchFamily="34" charset="0"/>
                <a:cs typeface="Arial" pitchFamily="34" charset="0"/>
              </a:rPr>
              <a:t>the </a:t>
            </a:r>
            <a:r>
              <a:rPr lang="en-US" dirty="0" smtClean="0">
                <a:latin typeface="Arial" pitchFamily="34" charset="0"/>
                <a:cs typeface="Arial" pitchFamily="34" charset="0"/>
              </a:rPr>
              <a:t>‘Pilot </a:t>
            </a:r>
            <a:r>
              <a:rPr lang="en-US" dirty="0">
                <a:latin typeface="Arial" pitchFamily="34" charset="0"/>
                <a:cs typeface="Arial" pitchFamily="34" charset="0"/>
              </a:rPr>
              <a:t>Scale </a:t>
            </a:r>
            <a:r>
              <a:rPr lang="en-US" dirty="0" smtClean="0">
                <a:latin typeface="Arial" pitchFamily="34" charset="0"/>
                <a:cs typeface="Arial" pitchFamily="34" charset="0"/>
              </a:rPr>
              <a:t>Libraries’ initiative) </a:t>
            </a:r>
            <a:r>
              <a:rPr lang="en-US" dirty="0">
                <a:latin typeface="Arial" pitchFamily="34" charset="0"/>
                <a:cs typeface="Arial" pitchFamily="34" charset="0"/>
              </a:rPr>
              <a:t>will be </a:t>
            </a:r>
            <a:r>
              <a:rPr lang="en-US" dirty="0" smtClean="0">
                <a:latin typeface="Arial" pitchFamily="34" charset="0"/>
                <a:cs typeface="Arial" pitchFamily="34" charset="0"/>
              </a:rPr>
              <a:t>closed out. </a:t>
            </a:r>
          </a:p>
          <a:p>
            <a:pPr defTabSz="922797">
              <a:spcBef>
                <a:spcPts val="0"/>
              </a:spcBef>
              <a:defRPr/>
            </a:pPr>
            <a:endParaRPr lang="en-US" dirty="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Private </a:t>
            </a:r>
            <a:r>
              <a:rPr lang="en-US" dirty="0">
                <a:latin typeface="Arial" pitchFamily="34" charset="0"/>
                <a:cs typeface="Arial" pitchFamily="34" charset="0"/>
              </a:rPr>
              <a:t>sector support will be sought for some MLP </a:t>
            </a:r>
            <a:r>
              <a:rPr lang="en-US" dirty="0" smtClean="0">
                <a:latin typeface="Arial" pitchFamily="34" charset="0"/>
                <a:cs typeface="Arial" pitchFamily="34" charset="0"/>
              </a:rPr>
              <a:t>initiatives, </a:t>
            </a:r>
            <a:r>
              <a:rPr lang="en-US" dirty="0">
                <a:latin typeface="Arial" pitchFamily="34" charset="0"/>
                <a:cs typeface="Arial" pitchFamily="34" charset="0"/>
              </a:rPr>
              <a:t>like the Molecular Imaging and Contrast Agent </a:t>
            </a:r>
            <a:r>
              <a:rPr lang="en-US" dirty="0" smtClean="0">
                <a:latin typeface="Arial" pitchFamily="34" charset="0"/>
                <a:cs typeface="Arial" pitchFamily="34" charset="0"/>
              </a:rPr>
              <a:t>Database.</a:t>
            </a:r>
          </a:p>
          <a:p>
            <a:pPr defTabSz="922797">
              <a:spcBef>
                <a:spcPts val="0"/>
              </a:spcBef>
              <a:defRPr/>
            </a:pPr>
            <a:endParaRPr lang="en-US" dirty="0">
              <a:latin typeface="Arial" pitchFamily="34" charset="0"/>
              <a:cs typeface="Arial" pitchFamily="34" charset="0"/>
            </a:endParaRPr>
          </a:p>
        </p:txBody>
      </p:sp>
      <p:sp>
        <p:nvSpPr>
          <p:cNvPr id="4"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283" eaLnBrk="0" hangingPunct="0">
              <a:defRPr b="1">
                <a:solidFill>
                  <a:schemeClr val="tx1"/>
                </a:solidFill>
                <a:latin typeface="Arial" pitchFamily="34" charset="0"/>
              </a:defRPr>
            </a:lvl1pPr>
            <a:lvl2pPr marL="742678" indent="-285646" defTabSz="936283" eaLnBrk="0" hangingPunct="0">
              <a:defRPr b="1">
                <a:solidFill>
                  <a:schemeClr val="tx1"/>
                </a:solidFill>
                <a:latin typeface="Arial" pitchFamily="34" charset="0"/>
              </a:defRPr>
            </a:lvl2pPr>
            <a:lvl3pPr marL="1142584" indent="-228517" defTabSz="936283" eaLnBrk="0" hangingPunct="0">
              <a:defRPr b="1">
                <a:solidFill>
                  <a:schemeClr val="tx1"/>
                </a:solidFill>
                <a:latin typeface="Arial" pitchFamily="34" charset="0"/>
              </a:defRPr>
            </a:lvl3pPr>
            <a:lvl4pPr marL="1599616" indent="-228517" defTabSz="936283" eaLnBrk="0" hangingPunct="0">
              <a:defRPr b="1">
                <a:solidFill>
                  <a:schemeClr val="tx1"/>
                </a:solidFill>
                <a:latin typeface="Arial" pitchFamily="34" charset="0"/>
              </a:defRPr>
            </a:lvl4pPr>
            <a:lvl5pPr marL="2056649" indent="-228517" defTabSz="936283" eaLnBrk="0" hangingPunct="0">
              <a:defRPr b="1">
                <a:solidFill>
                  <a:schemeClr val="tx1"/>
                </a:solidFill>
                <a:latin typeface="Arial" pitchFamily="34" charset="0"/>
              </a:defRPr>
            </a:lvl5pPr>
            <a:lvl6pPr marL="2513682" indent="-228517" defTabSz="936283" eaLnBrk="0" fontAlgn="base" hangingPunct="0">
              <a:spcBef>
                <a:spcPct val="0"/>
              </a:spcBef>
              <a:spcAft>
                <a:spcPct val="0"/>
              </a:spcAft>
              <a:defRPr b="1">
                <a:solidFill>
                  <a:schemeClr val="tx1"/>
                </a:solidFill>
                <a:latin typeface="Arial" pitchFamily="34" charset="0"/>
              </a:defRPr>
            </a:lvl6pPr>
            <a:lvl7pPr marL="2970715" indent="-228517" defTabSz="936283" eaLnBrk="0" fontAlgn="base" hangingPunct="0">
              <a:spcBef>
                <a:spcPct val="0"/>
              </a:spcBef>
              <a:spcAft>
                <a:spcPct val="0"/>
              </a:spcAft>
              <a:defRPr b="1">
                <a:solidFill>
                  <a:schemeClr val="tx1"/>
                </a:solidFill>
                <a:latin typeface="Arial" pitchFamily="34" charset="0"/>
              </a:defRPr>
            </a:lvl7pPr>
            <a:lvl8pPr marL="3427749" indent="-228517" defTabSz="936283" eaLnBrk="0" fontAlgn="base" hangingPunct="0">
              <a:spcBef>
                <a:spcPct val="0"/>
              </a:spcBef>
              <a:spcAft>
                <a:spcPct val="0"/>
              </a:spcAft>
              <a:defRPr b="1">
                <a:solidFill>
                  <a:schemeClr val="tx1"/>
                </a:solidFill>
                <a:latin typeface="Arial" pitchFamily="34" charset="0"/>
              </a:defRPr>
            </a:lvl8pPr>
            <a:lvl9pPr marL="3884782" indent="-228517" defTabSz="93628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85</a:t>
            </a:fld>
            <a:endParaRPr lang="en-US" dirty="0" smtClean="0">
              <a:cs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4564" y="4446590"/>
            <a:ext cx="5541645" cy="4539298"/>
          </a:xfrm>
        </p:spPr>
        <p:txBody>
          <a:bodyPr>
            <a:noAutofit/>
          </a:bodyPr>
          <a:lstStyle/>
          <a:p>
            <a:pPr defTabSz="922797">
              <a:spcBef>
                <a:spcPts val="0"/>
              </a:spcBef>
              <a:defRPr/>
            </a:pPr>
            <a:r>
              <a:rPr lang="en-US" dirty="0" smtClean="0">
                <a:latin typeface="Arial" pitchFamily="34" charset="0"/>
                <a:cs typeface="Arial" pitchFamily="34" charset="0"/>
              </a:rPr>
              <a:t>Other MLP</a:t>
            </a:r>
            <a:r>
              <a:rPr lang="en-US" baseline="0" dirty="0" smtClean="0">
                <a:latin typeface="Arial" pitchFamily="34" charset="0"/>
                <a:cs typeface="Arial" pitchFamily="34" charset="0"/>
              </a:rPr>
              <a:t> resources remain important, and so other sources of support for their maintenance have been identified. * For example, t</a:t>
            </a:r>
            <a:r>
              <a:rPr lang="en-US" dirty="0" smtClean="0">
                <a:latin typeface="Arial" pitchFamily="34" charset="0"/>
                <a:cs typeface="Arial" pitchFamily="34" charset="0"/>
              </a:rPr>
              <a:t>he </a:t>
            </a:r>
            <a:r>
              <a:rPr lang="en-US" dirty="0">
                <a:latin typeface="Arial" pitchFamily="34" charset="0"/>
                <a:cs typeface="Arial" pitchFamily="34" charset="0"/>
              </a:rPr>
              <a:t>Small Molecule </a:t>
            </a:r>
            <a:r>
              <a:rPr lang="en-US" dirty="0" smtClean="0">
                <a:latin typeface="Arial" pitchFamily="34" charset="0"/>
                <a:cs typeface="Arial" pitchFamily="34" charset="0"/>
              </a:rPr>
              <a:t>Repository </a:t>
            </a:r>
            <a:r>
              <a:rPr lang="en-US" dirty="0">
                <a:latin typeface="Arial" pitchFamily="34" charset="0"/>
                <a:cs typeface="Arial" pitchFamily="34" charset="0"/>
              </a:rPr>
              <a:t>is a compound bank containing highly diverse compound structures ideal for screening in the search for chemical probes. </a:t>
            </a:r>
            <a:r>
              <a:rPr lang="en-US" dirty="0" smtClean="0">
                <a:latin typeface="Arial" pitchFamily="34" charset="0"/>
                <a:cs typeface="Arial" pitchFamily="34" charset="0"/>
              </a:rPr>
              <a:t>This</a:t>
            </a:r>
            <a:r>
              <a:rPr lang="en-US" baseline="0" dirty="0" smtClean="0">
                <a:latin typeface="Arial" pitchFamily="34" charset="0"/>
                <a:cs typeface="Arial" pitchFamily="34" charset="0"/>
              </a:rPr>
              <a:t> repository </a:t>
            </a:r>
            <a:r>
              <a:rPr lang="en-US" dirty="0" smtClean="0">
                <a:latin typeface="Arial" pitchFamily="34" charset="0"/>
                <a:cs typeface="Arial" pitchFamily="34" charset="0"/>
              </a:rPr>
              <a:t>has </a:t>
            </a:r>
            <a:r>
              <a:rPr lang="en-US" dirty="0">
                <a:latin typeface="Arial" pitchFamily="34" charset="0"/>
                <a:cs typeface="Arial" pitchFamily="34" charset="0"/>
              </a:rPr>
              <a:t>grown over the years to become a valuable resource containing about 380,000 compounds. Plans are for </a:t>
            </a:r>
            <a:r>
              <a:rPr lang="en-US" dirty="0" smtClean="0">
                <a:latin typeface="Arial" pitchFamily="34" charset="0"/>
                <a:cs typeface="Arial" pitchFamily="34" charset="0"/>
              </a:rPr>
              <a:t>this</a:t>
            </a:r>
            <a:r>
              <a:rPr lang="en-US" baseline="0" dirty="0" smtClean="0">
                <a:latin typeface="Arial" pitchFamily="34" charset="0"/>
                <a:cs typeface="Arial" pitchFamily="34" charset="0"/>
              </a:rPr>
              <a:t> resource to</a:t>
            </a:r>
            <a:r>
              <a:rPr lang="en-US" dirty="0" smtClean="0">
                <a:latin typeface="Arial" pitchFamily="34" charset="0"/>
                <a:cs typeface="Arial" pitchFamily="34" charset="0"/>
              </a:rPr>
              <a:t> </a:t>
            </a:r>
            <a:r>
              <a:rPr lang="en-US" dirty="0">
                <a:latin typeface="Arial" pitchFamily="34" charset="0"/>
                <a:cs typeface="Arial" pitchFamily="34" charset="0"/>
              </a:rPr>
              <a:t>be partially supported by </a:t>
            </a:r>
            <a:r>
              <a:rPr lang="en-US" dirty="0" smtClean="0">
                <a:latin typeface="Arial" pitchFamily="34" charset="0"/>
                <a:cs typeface="Arial" pitchFamily="34" charset="0"/>
              </a:rPr>
              <a:t>NCATS. </a:t>
            </a:r>
            <a:r>
              <a:rPr lang="en-US" dirty="0">
                <a:latin typeface="Arial" pitchFamily="34" charset="0"/>
                <a:cs typeface="Arial" pitchFamily="34" charset="0"/>
              </a:rPr>
              <a:t>NIH is also exploring ways to provide compounds to investigators at cost to help support the repository.</a:t>
            </a:r>
          </a:p>
          <a:p>
            <a:pPr defTabSz="922797">
              <a:spcBef>
                <a:spcPts val="0"/>
              </a:spcBef>
              <a:defRPr/>
            </a:pPr>
            <a:endParaRPr lang="en-US" dirty="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MLP </a:t>
            </a:r>
            <a:r>
              <a:rPr lang="en-US" dirty="0">
                <a:latin typeface="Arial" pitchFamily="34" charset="0"/>
                <a:cs typeface="Arial" pitchFamily="34" charset="0"/>
              </a:rPr>
              <a:t>data sharing policies call for the deposition of all assay and chemical structure data (both positive and negative results) in </a:t>
            </a:r>
            <a:r>
              <a:rPr lang="en-US" dirty="0" smtClean="0">
                <a:latin typeface="Arial" pitchFamily="34" charset="0"/>
                <a:cs typeface="Arial" pitchFamily="34" charset="0"/>
              </a:rPr>
              <a:t>the </a:t>
            </a:r>
            <a:r>
              <a:rPr lang="en-US" dirty="0" err="1" smtClean="0">
                <a:latin typeface="Arial" pitchFamily="34" charset="0"/>
                <a:cs typeface="Arial" pitchFamily="34" charset="0"/>
              </a:rPr>
              <a:t>PubChem</a:t>
            </a:r>
            <a:r>
              <a:rPr lang="en-US" dirty="0" smtClean="0">
                <a:latin typeface="Arial" pitchFamily="34" charset="0"/>
                <a:cs typeface="Arial" pitchFamily="34" charset="0"/>
              </a:rPr>
              <a:t> database. </a:t>
            </a:r>
            <a:r>
              <a:rPr lang="en-US" dirty="0">
                <a:latin typeface="Arial" pitchFamily="34" charset="0"/>
                <a:cs typeface="Arial" pitchFamily="34" charset="0"/>
              </a:rPr>
              <a:t>This database will be maintained by NCBI after the program ends.</a:t>
            </a:r>
          </a:p>
          <a:p>
            <a:pPr defTabSz="922797">
              <a:spcBef>
                <a:spcPts val="0"/>
              </a:spcBef>
              <a:defRPr/>
            </a:pPr>
            <a:endParaRPr lang="en-US" dirty="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NCATS </a:t>
            </a:r>
            <a:r>
              <a:rPr lang="en-US" dirty="0">
                <a:latin typeface="Arial" pitchFamily="34" charset="0"/>
                <a:cs typeface="Arial" pitchFamily="34" charset="0"/>
              </a:rPr>
              <a:t>is managing and hosting the MLP Assay Guidance Manual and High-Throughput Screening Assay Guidance Criteria. </a:t>
            </a:r>
          </a:p>
          <a:p>
            <a:pPr defTabSz="922797">
              <a:spcBef>
                <a:spcPts val="0"/>
              </a:spcBef>
              <a:defRPr/>
            </a:pPr>
            <a:endParaRPr lang="en-US" dirty="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Reports </a:t>
            </a:r>
            <a:r>
              <a:rPr lang="en-US" dirty="0">
                <a:latin typeface="Arial" pitchFamily="34" charset="0"/>
                <a:cs typeface="Arial" pitchFamily="34" charset="0"/>
              </a:rPr>
              <a:t>on the chemical probes discovered by MLP are available on the NCBI Bookshelf. These Probe Reports are also listed as citations in PubMed. </a:t>
            </a:r>
          </a:p>
          <a:p>
            <a:pPr defTabSz="922797">
              <a:spcBef>
                <a:spcPts val="0"/>
              </a:spcBef>
              <a:defRPr/>
            </a:pPr>
            <a:endParaRPr lang="en-US" dirty="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MLP </a:t>
            </a:r>
            <a:r>
              <a:rPr lang="en-US" dirty="0">
                <a:latin typeface="Arial" pitchFamily="34" charset="0"/>
                <a:cs typeface="Arial" pitchFamily="34" charset="0"/>
              </a:rPr>
              <a:t>is developing a BioAssay Research </a:t>
            </a:r>
            <a:r>
              <a:rPr lang="en-US" dirty="0" smtClean="0">
                <a:latin typeface="Arial" pitchFamily="34" charset="0"/>
                <a:cs typeface="Arial" pitchFamily="34" charset="0"/>
              </a:rPr>
              <a:t>Database </a:t>
            </a:r>
            <a:r>
              <a:rPr lang="en-US" dirty="0">
                <a:latin typeface="Arial" pitchFamily="34" charset="0"/>
                <a:cs typeface="Arial" pitchFamily="34" charset="0"/>
              </a:rPr>
              <a:t>that will provide expanded biological queries of chemical biology data. Plans are for NCATS to maintain the database after Common Fund support ends. </a:t>
            </a:r>
          </a:p>
        </p:txBody>
      </p:sp>
      <p:sp>
        <p:nvSpPr>
          <p:cNvPr id="4" name="Slide Number Placeholder 3"/>
          <p:cNvSpPr>
            <a:spLocks noGrp="1"/>
          </p:cNvSpPr>
          <p:nvPr>
            <p:ph type="sldNum" sz="quarter" idx="10"/>
          </p:nvPr>
        </p:nvSpPr>
        <p:spPr/>
        <p:txBody>
          <a:bodyPr/>
          <a:lstStyle/>
          <a:p>
            <a:fld id="{CFDD2888-EA59-4FA6-882F-5E5CD6B79C53}" type="slidenum">
              <a:rPr lang="en-US" smtClean="0"/>
              <a:pPr/>
              <a:t>86</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p:spPr>
        <p:txBody>
          <a:bodyPr/>
          <a:lstStyle/>
          <a:p>
            <a:pPr defTabSz="922797">
              <a:spcBef>
                <a:spcPts val="0"/>
              </a:spcBef>
              <a:defRPr/>
            </a:pPr>
            <a:r>
              <a:rPr lang="en-US" dirty="0" smtClean="0">
                <a:latin typeface="Arial" pitchFamily="34" charset="0"/>
                <a:cs typeface="Arial" pitchFamily="34" charset="0"/>
              </a:rPr>
              <a:t>The initial</a:t>
            </a:r>
            <a:r>
              <a:rPr lang="en-US" baseline="0" dirty="0" smtClean="0">
                <a:latin typeface="Arial" pitchFamily="34" charset="0"/>
                <a:cs typeface="Arial" pitchFamily="34" charset="0"/>
              </a:rPr>
              <a:t> Human </a:t>
            </a:r>
            <a:r>
              <a:rPr lang="en-US" baseline="0" dirty="0" err="1" smtClean="0">
                <a:latin typeface="Arial" pitchFamily="34" charset="0"/>
                <a:cs typeface="Arial" pitchFamily="34" charset="0"/>
              </a:rPr>
              <a:t>Microbiome</a:t>
            </a:r>
            <a:r>
              <a:rPr lang="en-US" baseline="0" dirty="0" smtClean="0">
                <a:latin typeface="Arial" pitchFamily="34" charset="0"/>
                <a:cs typeface="Arial" pitchFamily="34" charset="0"/>
              </a:rPr>
              <a:t> Project (</a:t>
            </a:r>
            <a:r>
              <a:rPr lang="en-US" dirty="0" smtClean="0">
                <a:latin typeface="Arial" pitchFamily="34" charset="0"/>
                <a:cs typeface="Arial" pitchFamily="34" charset="0"/>
              </a:rPr>
              <a:t>HMP)</a:t>
            </a:r>
            <a:r>
              <a:rPr lang="en-US" baseline="0" dirty="0" smtClean="0">
                <a:latin typeface="Arial" pitchFamily="34" charset="0"/>
                <a:cs typeface="Arial" pitchFamily="34" charset="0"/>
              </a:rPr>
              <a:t> effort is in i</a:t>
            </a:r>
            <a:r>
              <a:rPr lang="en-US" dirty="0" smtClean="0">
                <a:latin typeface="Arial" pitchFamily="34" charset="0"/>
                <a:cs typeface="Arial" pitchFamily="34" charset="0"/>
              </a:rPr>
              <a:t>ts last year of funding. The Common Fund is proceeding with a smaller next phase</a:t>
            </a:r>
            <a:r>
              <a:rPr lang="en-US" baseline="0" dirty="0" smtClean="0">
                <a:latin typeface="Arial" pitchFamily="34" charset="0"/>
                <a:cs typeface="Arial" pitchFamily="34" charset="0"/>
              </a:rPr>
              <a:t> for HMP </a:t>
            </a:r>
            <a:r>
              <a:rPr lang="en-US" dirty="0" smtClean="0">
                <a:latin typeface="Arial" pitchFamily="34" charset="0"/>
                <a:cs typeface="Arial" pitchFamily="34" charset="0"/>
              </a:rPr>
              <a:t>(known as HMP2), with the aim of deciphering the role of the microbiome in human health through the integration of several </a:t>
            </a:r>
            <a:r>
              <a:rPr lang="en-US" dirty="0" err="1" smtClean="0">
                <a:latin typeface="Arial" pitchFamily="34" charset="0"/>
                <a:cs typeface="Arial" pitchFamily="34" charset="0"/>
              </a:rPr>
              <a:t>microbiome</a:t>
            </a:r>
            <a:r>
              <a:rPr lang="en-US" dirty="0" smtClean="0">
                <a:latin typeface="Arial" pitchFamily="34" charset="0"/>
                <a:cs typeface="Arial" pitchFamily="34" charset="0"/>
              </a:rPr>
              <a:t> multi-</a:t>
            </a:r>
            <a:r>
              <a:rPr lang="en-US" dirty="0" err="1" smtClean="0">
                <a:latin typeface="Arial" pitchFamily="34" charset="0"/>
                <a:cs typeface="Arial" pitchFamily="34" charset="0"/>
              </a:rPr>
              <a:t>omic</a:t>
            </a:r>
            <a:r>
              <a:rPr lang="en-US" dirty="0" smtClean="0">
                <a:latin typeface="Arial" pitchFamily="34" charset="0"/>
                <a:cs typeface="Arial" pitchFamily="34" charset="0"/>
              </a:rPr>
              <a:t> datasets obtained from human donors. </a:t>
            </a: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Applications for</a:t>
            </a:r>
            <a:r>
              <a:rPr lang="en-US" baseline="0" dirty="0" smtClean="0">
                <a:latin typeface="Arial" pitchFamily="34" charset="0"/>
                <a:cs typeface="Arial" pitchFamily="34" charset="0"/>
              </a:rPr>
              <a:t> HMP2 </a:t>
            </a:r>
            <a:r>
              <a:rPr lang="en-US" dirty="0" smtClean="0">
                <a:latin typeface="Arial" pitchFamily="34" charset="0"/>
                <a:cs typeface="Arial" pitchFamily="34" charset="0"/>
              </a:rPr>
              <a:t>were received in response to an RFA. For HMP2, the Common Fund will provide * $5M per year for 3 years, for a total of $15M</a:t>
            </a:r>
            <a:r>
              <a:rPr lang="en-US" baseline="0" dirty="0" smtClean="0">
                <a:latin typeface="Arial" pitchFamily="34" charset="0"/>
                <a:cs typeface="Arial" pitchFamily="34" charset="0"/>
              </a:rPr>
              <a:t>. * F</a:t>
            </a:r>
            <a:r>
              <a:rPr lang="en-US" dirty="0" smtClean="0">
                <a:latin typeface="Arial" pitchFamily="34" charset="0"/>
                <a:cs typeface="Arial" pitchFamily="34" charset="0"/>
              </a:rPr>
              <a:t>unding will commence this fiscal year.</a:t>
            </a: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A Trans-NIH Microbiome Working Group is now in place and has * 64 members from 16 Institutes</a:t>
            </a:r>
            <a:r>
              <a:rPr lang="en-US" baseline="0" dirty="0" smtClean="0">
                <a:latin typeface="Arial" pitchFamily="34" charset="0"/>
                <a:cs typeface="Arial" pitchFamily="34" charset="0"/>
              </a:rPr>
              <a:t> and </a:t>
            </a:r>
            <a:r>
              <a:rPr lang="en-US" dirty="0" smtClean="0">
                <a:latin typeface="Arial" pitchFamily="34" charset="0"/>
                <a:cs typeface="Arial" pitchFamily="34" charset="0"/>
              </a:rPr>
              <a:t>Centers. This group will track and coordinate microbiome-related funding opportunities across NIH. These efforts will help prospective applicants identify relevant funding opportunities and program staff</a:t>
            </a:r>
            <a:r>
              <a:rPr lang="en-US" baseline="0" dirty="0" smtClean="0">
                <a:latin typeface="Arial" pitchFamily="34" charset="0"/>
                <a:cs typeface="Arial" pitchFamily="34" charset="0"/>
              </a:rPr>
              <a:t> at NIH.</a:t>
            </a:r>
            <a:endParaRPr lang="en-US" dirty="0" smtClean="0">
              <a:latin typeface="Arial" pitchFamily="34" charset="0"/>
              <a:cs typeface="Arial" pitchFamily="34" charset="0"/>
            </a:endParaRP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HMP will hold a major meeting in 2013 entitled ‘NIH Human </a:t>
            </a:r>
            <a:r>
              <a:rPr lang="en-US" dirty="0" err="1" smtClean="0">
                <a:latin typeface="Arial" pitchFamily="34" charset="0"/>
                <a:cs typeface="Arial" pitchFamily="34" charset="0"/>
              </a:rPr>
              <a:t>Microbiome</a:t>
            </a:r>
            <a:r>
              <a:rPr lang="en-US" dirty="0" smtClean="0">
                <a:latin typeface="Arial" pitchFamily="34" charset="0"/>
                <a:cs typeface="Arial" pitchFamily="34" charset="0"/>
              </a:rPr>
              <a:t> Science: Vision for the Future.’ This meeting has been organized to provide an overview of cutting-edge work in NIH-supported </a:t>
            </a:r>
            <a:r>
              <a:rPr lang="en-US" dirty="0" err="1" smtClean="0">
                <a:latin typeface="Arial" pitchFamily="34" charset="0"/>
                <a:cs typeface="Arial" pitchFamily="34" charset="0"/>
              </a:rPr>
              <a:t>microbiome</a:t>
            </a:r>
            <a:r>
              <a:rPr lang="en-US" dirty="0" smtClean="0">
                <a:latin typeface="Arial" pitchFamily="34" charset="0"/>
                <a:cs typeface="Arial" pitchFamily="34" charset="0"/>
              </a:rPr>
              <a:t> research, and to identify the obstacles to and opportunities for progress in this emerging area of biomedical research. </a:t>
            </a:r>
          </a:p>
        </p:txBody>
      </p:sp>
      <p:sp>
        <p:nvSpPr>
          <p:cNvPr id="4"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87</a:t>
            </a:fld>
            <a:endParaRPr lang="en-US" dirty="0" smtClean="0">
              <a:cs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
          <p:cNvSpPr>
            <a:spLocks noGrp="1" noRot="1" noChangeAspect="1" noChangeArrowheads="1" noTextEdit="1"/>
          </p:cNvSpPr>
          <p:nvPr>
            <p:ph type="sldImg"/>
          </p:nvPr>
        </p:nvSpPr>
        <p:spPr>
          <a:xfrm>
            <a:off x="1203325" y="703263"/>
            <a:ext cx="4679950" cy="3509962"/>
          </a:xfrm>
          <a:ln/>
        </p:spPr>
      </p:sp>
      <p:sp>
        <p:nvSpPr>
          <p:cNvPr id="151556" name="Rectangle 3"/>
          <p:cNvSpPr>
            <a:spLocks noGrp="1" noChangeArrowheads="1"/>
          </p:cNvSpPr>
          <p:nvPr>
            <p:ph type="body" idx="1"/>
          </p:nvPr>
        </p:nvSpPr>
        <p:spPr>
          <a:xfrm>
            <a:off x="882503" y="4446589"/>
            <a:ext cx="5494487" cy="42100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16" rIns="93916"/>
          <a:lstStyle/>
          <a:p>
            <a:pPr defTabSz="922797">
              <a:spcBef>
                <a:spcPts val="0"/>
              </a:spcBef>
              <a:defRPr/>
            </a:pPr>
            <a:r>
              <a:rPr lang="en-US" dirty="0" smtClean="0">
                <a:latin typeface="Arial" pitchFamily="34" charset="0"/>
                <a:cs typeface="Arial" pitchFamily="34" charset="0"/>
              </a:rPr>
              <a:t>The most significant event for KOMP2 since the September Council meeting was the * approval of a request to the Common Fund for supplemental funds to support embryo phenotyping. </a:t>
            </a: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There is significant interest in the community about</a:t>
            </a:r>
            <a:r>
              <a:rPr lang="en-US" baseline="0" dirty="0" smtClean="0">
                <a:latin typeface="Arial" pitchFamily="34" charset="0"/>
                <a:cs typeface="Arial" pitchFamily="34" charset="0"/>
              </a:rPr>
              <a:t> </a:t>
            </a:r>
            <a:r>
              <a:rPr lang="en-US" dirty="0" smtClean="0">
                <a:latin typeface="Arial" pitchFamily="34" charset="0"/>
                <a:cs typeface="Arial" pitchFamily="34" charset="0"/>
              </a:rPr>
              <a:t>the identification and characterization of knockouts that are embryonic lethal. Because this work is expensive, KOMP2 could only afford to confirm embryonic lethality by examining embryos at embryonic day 12.5. This does not provide much granularity in this broad class of mutations. For example, we cannot distinguish early </a:t>
            </a:r>
            <a:r>
              <a:rPr lang="en-US" dirty="0" err="1" smtClean="0">
                <a:latin typeface="Arial" pitchFamily="34" charset="0"/>
                <a:cs typeface="Arial" pitchFamily="34" charset="0"/>
              </a:rPr>
              <a:t>preimplantation</a:t>
            </a:r>
            <a:r>
              <a:rPr lang="en-US" dirty="0" smtClean="0">
                <a:latin typeface="Arial" pitchFamily="34" charset="0"/>
                <a:cs typeface="Arial" pitchFamily="34" charset="0"/>
              </a:rPr>
              <a:t> </a:t>
            </a:r>
            <a:r>
              <a:rPr lang="en-US" dirty="0" err="1" smtClean="0">
                <a:latin typeface="Arial" pitchFamily="34" charset="0"/>
                <a:cs typeface="Arial" pitchFamily="34" charset="0"/>
              </a:rPr>
              <a:t>lethals</a:t>
            </a:r>
            <a:r>
              <a:rPr lang="en-US" dirty="0" smtClean="0">
                <a:latin typeface="Arial" pitchFamily="34" charset="0"/>
                <a:cs typeface="Arial" pitchFamily="34" charset="0"/>
              </a:rPr>
              <a:t> from placental failures or identify cardiac malformations or </a:t>
            </a:r>
            <a:r>
              <a:rPr lang="en-US" dirty="0" err="1" smtClean="0">
                <a:latin typeface="Arial" pitchFamily="34" charset="0"/>
                <a:cs typeface="Arial" pitchFamily="34" charset="0"/>
              </a:rPr>
              <a:t>spina</a:t>
            </a:r>
            <a:r>
              <a:rPr lang="en-US" dirty="0" smtClean="0">
                <a:latin typeface="Arial" pitchFamily="34" charset="0"/>
                <a:cs typeface="Arial" pitchFamily="34" charset="0"/>
              </a:rPr>
              <a:t> bifida. </a:t>
            </a: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Emerging high-resolution imaging technologies, like micro-computed tomography and optical projection tomography,</a:t>
            </a:r>
            <a:r>
              <a:rPr lang="en-US" baseline="0" dirty="0" smtClean="0">
                <a:latin typeface="Arial" pitchFamily="34" charset="0"/>
                <a:cs typeface="Arial" pitchFamily="34" charset="0"/>
              </a:rPr>
              <a:t> </a:t>
            </a:r>
            <a:r>
              <a:rPr lang="en-US" dirty="0" smtClean="0">
                <a:latin typeface="Arial" pitchFamily="34" charset="0"/>
                <a:cs typeface="Arial" pitchFamily="34" charset="0"/>
              </a:rPr>
              <a:t>allow detailed examination of the embryos as early as embryonic day 8.5. A position paper summarizing a community meeting held in 2012 is now submitted; this manuscript</a:t>
            </a:r>
            <a:r>
              <a:rPr lang="en-US" baseline="0" dirty="0" smtClean="0">
                <a:latin typeface="Arial" pitchFamily="34" charset="0"/>
                <a:cs typeface="Arial" pitchFamily="34" charset="0"/>
              </a:rPr>
              <a:t> describes </a:t>
            </a:r>
            <a:r>
              <a:rPr lang="en-US" dirty="0" smtClean="0">
                <a:latin typeface="Arial" pitchFamily="34" charset="0"/>
                <a:cs typeface="Arial" pitchFamily="34" charset="0"/>
              </a:rPr>
              <a:t>the opportunities and rationale for such an effort. This served as the</a:t>
            </a:r>
            <a:r>
              <a:rPr lang="en-US" baseline="0" dirty="0" smtClean="0">
                <a:latin typeface="Arial" pitchFamily="34" charset="0"/>
                <a:cs typeface="Arial" pitchFamily="34" charset="0"/>
              </a:rPr>
              <a:t> basis for a request we made to the Common Fund for additional resources.</a:t>
            </a:r>
            <a:endParaRPr lang="en-US" dirty="0" smtClean="0">
              <a:latin typeface="Arial" pitchFamily="34" charset="0"/>
              <a:cs typeface="Arial" pitchFamily="34" charset="0"/>
            </a:endParaRP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The Common Fund has now approved a supplement of $9.6M over the next 3 years to generate these data and to store and distribute the imaging datasets.  </a:t>
            </a:r>
          </a:p>
        </p:txBody>
      </p:sp>
      <p:sp>
        <p:nvSpPr>
          <p:cNvPr id="5" name="Slide Number Placeholder 3"/>
          <p:cNvSpPr>
            <a:spLocks noGrp="1"/>
          </p:cNvSpPr>
          <p:nvPr>
            <p:ph type="sldNum" sz="quarter" idx="5"/>
          </p:nvPr>
        </p:nvSpPr>
        <p:spPr>
          <a:xfrm>
            <a:off x="4014792"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srgbClr val="000000"/>
                </a:solidFill>
                <a:cs typeface="Arial" pitchFamily="34" charset="0"/>
              </a:rPr>
              <a:pPr eaLnBrk="1" hangingPunct="1"/>
              <a:t>88</a:t>
            </a:fld>
            <a:endParaRPr lang="en-US" dirty="0" smtClean="0">
              <a:solidFill>
                <a:srgbClr val="000000"/>
              </a:solidFill>
              <a:cs typeface="Arial"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1203325" y="704850"/>
            <a:ext cx="4681538" cy="3509963"/>
          </a:xfrm>
          <a:ln/>
        </p:spPr>
      </p:sp>
      <p:sp>
        <p:nvSpPr>
          <p:cNvPr id="154627" name="Notes Placeholder 2"/>
          <p:cNvSpPr>
            <a:spLocks noGrp="1"/>
          </p:cNvSpPr>
          <p:nvPr>
            <p:ph type="body" idx="1"/>
          </p:nvPr>
        </p:nvSpPr>
        <p:spPr>
          <a:xfrm>
            <a:off x="709615" y="4446589"/>
            <a:ext cx="5667375" cy="4210050"/>
          </a:xfrm>
          <a:noFill/>
          <a:ln/>
        </p:spPr>
        <p:txBody>
          <a:bodyPr lIns="94818" rIns="94818"/>
          <a:lstStyle/>
          <a:p>
            <a:pPr defTabSz="922797">
              <a:spcBef>
                <a:spcPts val="0"/>
              </a:spcBef>
              <a:defRPr/>
            </a:pPr>
            <a:r>
              <a:rPr lang="en-US" dirty="0" smtClean="0">
                <a:latin typeface="Arial" pitchFamily="34" charset="0"/>
                <a:cs typeface="Arial" pitchFamily="34" charset="0"/>
              </a:rPr>
              <a:t>The </a:t>
            </a:r>
            <a:r>
              <a:rPr lang="en-US" dirty="0">
                <a:latin typeface="Arial" pitchFamily="34" charset="0"/>
                <a:cs typeface="Arial" pitchFamily="34" charset="0"/>
              </a:rPr>
              <a:t>Genotype-Tissue Expression </a:t>
            </a:r>
            <a:r>
              <a:rPr lang="en-US" dirty="0" smtClean="0">
                <a:latin typeface="Arial" pitchFamily="34" charset="0"/>
                <a:cs typeface="Arial" pitchFamily="34" charset="0"/>
              </a:rPr>
              <a:t>(</a:t>
            </a:r>
            <a:r>
              <a:rPr lang="en-US" dirty="0" err="1" smtClean="0">
                <a:latin typeface="Arial" pitchFamily="34" charset="0"/>
                <a:cs typeface="Arial" pitchFamily="34" charset="0"/>
              </a:rPr>
              <a:t>GTEx</a:t>
            </a:r>
            <a:r>
              <a:rPr lang="en-US" dirty="0" smtClean="0">
                <a:latin typeface="Arial" pitchFamily="34" charset="0"/>
                <a:cs typeface="Arial" pitchFamily="34" charset="0"/>
              </a:rPr>
              <a:t>) Project aims </a:t>
            </a:r>
            <a:r>
              <a:rPr lang="en-US" dirty="0">
                <a:latin typeface="Arial" pitchFamily="34" charset="0"/>
                <a:cs typeface="Arial" pitchFamily="34" charset="0"/>
              </a:rPr>
              <a:t>to study human gene expression and regulation in multiple tissues. The goal is to build valuable insights into the mechanisms of gene regulation and, in the future, its disease-related perturbations. </a:t>
            </a:r>
            <a:endParaRPr lang="en-US" dirty="0" smtClean="0">
              <a:latin typeface="Arial" pitchFamily="34" charset="0"/>
              <a:cs typeface="Arial" pitchFamily="34" charset="0"/>
            </a:endParaRP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Following</a:t>
            </a:r>
            <a:r>
              <a:rPr lang="en-US" baseline="0" dirty="0" smtClean="0">
                <a:latin typeface="Arial" pitchFamily="34" charset="0"/>
                <a:cs typeface="Arial" pitchFamily="34" charset="0"/>
              </a:rPr>
              <a:t> its successful pilot, </a:t>
            </a:r>
            <a:r>
              <a:rPr lang="en-US" dirty="0" smtClean="0">
                <a:latin typeface="Arial" pitchFamily="34" charset="0"/>
                <a:cs typeface="Arial" pitchFamily="34" charset="0"/>
              </a:rPr>
              <a:t>* </a:t>
            </a:r>
            <a:r>
              <a:rPr lang="en-US" dirty="0" err="1" smtClean="0">
                <a:latin typeface="Arial" pitchFamily="34" charset="0"/>
                <a:cs typeface="Arial" pitchFamily="34" charset="0"/>
              </a:rPr>
              <a:t>GTEx</a:t>
            </a:r>
            <a:r>
              <a:rPr lang="en-US" dirty="0" smtClean="0">
                <a:latin typeface="Arial" pitchFamily="34" charset="0"/>
                <a:cs typeface="Arial" pitchFamily="34" charset="0"/>
              </a:rPr>
              <a:t> </a:t>
            </a:r>
            <a:r>
              <a:rPr lang="en-US" dirty="0">
                <a:latin typeface="Arial" pitchFamily="34" charset="0"/>
                <a:cs typeface="Arial" pitchFamily="34" charset="0"/>
              </a:rPr>
              <a:t>is about to begin its scale-up phase, </a:t>
            </a:r>
            <a:r>
              <a:rPr lang="en-US" dirty="0" smtClean="0">
                <a:latin typeface="Arial" pitchFamily="34" charset="0"/>
                <a:cs typeface="Arial" pitchFamily="34" charset="0"/>
              </a:rPr>
              <a:t>with the goal</a:t>
            </a:r>
            <a:r>
              <a:rPr lang="en-US" baseline="0" dirty="0" smtClean="0">
                <a:latin typeface="Arial" pitchFamily="34" charset="0"/>
                <a:cs typeface="Arial" pitchFamily="34" charset="0"/>
              </a:rPr>
              <a:t> of studying </a:t>
            </a:r>
            <a:r>
              <a:rPr lang="en-US" dirty="0" smtClean="0">
                <a:latin typeface="Arial" pitchFamily="34" charset="0"/>
                <a:cs typeface="Arial" pitchFamily="34" charset="0"/>
              </a:rPr>
              <a:t>900 donors.</a:t>
            </a:r>
            <a:r>
              <a:rPr lang="en-US" baseline="0" dirty="0" smtClean="0">
                <a:latin typeface="Arial" pitchFamily="34" charset="0"/>
                <a:cs typeface="Arial" pitchFamily="34" charset="0"/>
              </a:rPr>
              <a:t> Genotype data will be obtained on all donors, and RNA-</a:t>
            </a:r>
            <a:r>
              <a:rPr lang="en-US" baseline="0" dirty="0" err="1" smtClean="0">
                <a:latin typeface="Arial" pitchFamily="34" charset="0"/>
                <a:cs typeface="Arial" pitchFamily="34" charset="0"/>
              </a:rPr>
              <a:t>Seq</a:t>
            </a:r>
            <a:r>
              <a:rPr lang="en-US" baseline="0" dirty="0" smtClean="0">
                <a:latin typeface="Arial" pitchFamily="34" charset="0"/>
                <a:cs typeface="Arial" pitchFamily="34" charset="0"/>
              </a:rPr>
              <a:t> analyses will be performed on roughly 20,000 samples. </a:t>
            </a:r>
            <a:r>
              <a:rPr lang="en-US" dirty="0" smtClean="0">
                <a:latin typeface="Arial" pitchFamily="34" charset="0"/>
                <a:cs typeface="Arial" pitchFamily="34" charset="0"/>
              </a:rPr>
              <a:t>The </a:t>
            </a:r>
            <a:r>
              <a:rPr lang="en-US" dirty="0">
                <a:latin typeface="Arial" pitchFamily="34" charset="0"/>
                <a:cs typeface="Arial" pitchFamily="34" charset="0"/>
              </a:rPr>
              <a:t>donors will eventually </a:t>
            </a:r>
            <a:r>
              <a:rPr lang="en-US" dirty="0" smtClean="0">
                <a:latin typeface="Arial" pitchFamily="34" charset="0"/>
                <a:cs typeface="Arial" pitchFamily="34" charset="0"/>
              </a:rPr>
              <a:t>have</a:t>
            </a:r>
            <a:r>
              <a:rPr lang="en-US" baseline="0" dirty="0" smtClean="0">
                <a:latin typeface="Arial" pitchFamily="34" charset="0"/>
                <a:cs typeface="Arial" pitchFamily="34" charset="0"/>
              </a:rPr>
              <a:t> their genomes </a:t>
            </a:r>
            <a:r>
              <a:rPr lang="en-US" dirty="0" smtClean="0">
                <a:latin typeface="Arial" pitchFamily="34" charset="0"/>
                <a:cs typeface="Arial" pitchFamily="34" charset="0"/>
              </a:rPr>
              <a:t>sequenced</a:t>
            </a:r>
            <a:r>
              <a:rPr lang="en-US" baseline="0" dirty="0" smtClean="0">
                <a:latin typeface="Arial" pitchFamily="34" charset="0"/>
                <a:cs typeface="Arial" pitchFamily="34" charset="0"/>
              </a:rPr>
              <a:t> (and </a:t>
            </a:r>
            <a:r>
              <a:rPr lang="en-US" dirty="0" smtClean="0">
                <a:latin typeface="Arial" pitchFamily="34" charset="0"/>
                <a:cs typeface="Arial" pitchFamily="34" charset="0"/>
              </a:rPr>
              <a:t>a </a:t>
            </a:r>
            <a:r>
              <a:rPr lang="en-US" dirty="0">
                <a:latin typeface="Arial" pitchFamily="34" charset="0"/>
                <a:cs typeface="Arial" pitchFamily="34" charset="0"/>
              </a:rPr>
              <a:t>pilot </a:t>
            </a:r>
            <a:r>
              <a:rPr lang="en-US" dirty="0" err="1">
                <a:latin typeface="Arial" pitchFamily="34" charset="0"/>
                <a:cs typeface="Arial" pitchFamily="34" charset="0"/>
              </a:rPr>
              <a:t>exome</a:t>
            </a:r>
            <a:r>
              <a:rPr lang="en-US" dirty="0">
                <a:latin typeface="Arial" pitchFamily="34" charset="0"/>
                <a:cs typeface="Arial" pitchFamily="34" charset="0"/>
              </a:rPr>
              <a:t> sequencing </a:t>
            </a:r>
            <a:r>
              <a:rPr lang="en-US" dirty="0" smtClean="0">
                <a:latin typeface="Arial" pitchFamily="34" charset="0"/>
                <a:cs typeface="Arial" pitchFamily="34" charset="0"/>
              </a:rPr>
              <a:t>effort</a:t>
            </a:r>
            <a:r>
              <a:rPr lang="en-US" baseline="0" dirty="0" smtClean="0">
                <a:latin typeface="Arial" pitchFamily="34" charset="0"/>
                <a:cs typeface="Arial" pitchFamily="34" charset="0"/>
              </a:rPr>
              <a:t> </a:t>
            </a:r>
            <a:r>
              <a:rPr lang="en-US" dirty="0" smtClean="0">
                <a:latin typeface="Arial" pitchFamily="34" charset="0"/>
                <a:cs typeface="Arial" pitchFamily="34" charset="0"/>
              </a:rPr>
              <a:t>will </a:t>
            </a:r>
            <a:r>
              <a:rPr lang="en-US" dirty="0">
                <a:latin typeface="Arial" pitchFamily="34" charset="0"/>
                <a:cs typeface="Arial" pitchFamily="34" charset="0"/>
              </a:rPr>
              <a:t>begin </a:t>
            </a:r>
            <a:r>
              <a:rPr lang="en-US" dirty="0" smtClean="0">
                <a:latin typeface="Arial" pitchFamily="34" charset="0"/>
                <a:cs typeface="Arial" pitchFamily="34" charset="0"/>
              </a:rPr>
              <a:t>soon). </a:t>
            </a:r>
            <a:endParaRPr lang="en-US" dirty="0">
              <a:latin typeface="Arial" pitchFamily="34" charset="0"/>
              <a:cs typeface="Arial" pitchFamily="34" charset="0"/>
            </a:endParaRP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A </a:t>
            </a:r>
            <a:r>
              <a:rPr lang="en-US" dirty="0" err="1" smtClean="0">
                <a:latin typeface="Arial" pitchFamily="34" charset="0"/>
                <a:cs typeface="Arial" pitchFamily="34" charset="0"/>
              </a:rPr>
              <a:t>GTEx</a:t>
            </a:r>
            <a:r>
              <a:rPr lang="en-US" dirty="0" smtClean="0">
                <a:latin typeface="Arial" pitchFamily="34" charset="0"/>
                <a:cs typeface="Arial" pitchFamily="34" charset="0"/>
              </a:rPr>
              <a:t> </a:t>
            </a:r>
            <a:r>
              <a:rPr lang="en-US" dirty="0" err="1" smtClean="0">
                <a:latin typeface="Arial" pitchFamily="34" charset="0"/>
                <a:cs typeface="Arial" pitchFamily="34" charset="0"/>
              </a:rPr>
              <a:t>eQTL</a:t>
            </a:r>
            <a:r>
              <a:rPr lang="en-US" dirty="0" smtClean="0">
                <a:latin typeface="Arial" pitchFamily="34" charset="0"/>
                <a:cs typeface="Arial" pitchFamily="34" charset="0"/>
              </a:rPr>
              <a:t> Browser </a:t>
            </a:r>
            <a:r>
              <a:rPr lang="en-US" baseline="0" dirty="0" smtClean="0">
                <a:latin typeface="Arial" pitchFamily="34" charset="0"/>
                <a:cs typeface="Arial" pitchFamily="34" charset="0"/>
              </a:rPr>
              <a:t>and Data Portal are now live, and * a</a:t>
            </a:r>
            <a:r>
              <a:rPr lang="en-US" dirty="0" smtClean="0">
                <a:latin typeface="Arial" pitchFamily="34" charset="0"/>
                <a:cs typeface="Arial" pitchFamily="34" charset="0"/>
              </a:rPr>
              <a:t>n </a:t>
            </a:r>
            <a:r>
              <a:rPr lang="en-US" dirty="0">
                <a:latin typeface="Arial" pitchFamily="34" charset="0"/>
                <a:cs typeface="Arial" pitchFamily="34" charset="0"/>
              </a:rPr>
              <a:t>RFA designed to enhance </a:t>
            </a:r>
            <a:r>
              <a:rPr lang="en-US" dirty="0" err="1">
                <a:latin typeface="Arial" pitchFamily="34" charset="0"/>
                <a:cs typeface="Arial" pitchFamily="34" charset="0"/>
              </a:rPr>
              <a:t>GTEx</a:t>
            </a:r>
            <a:r>
              <a:rPr lang="en-US" dirty="0">
                <a:latin typeface="Arial" pitchFamily="34" charset="0"/>
                <a:cs typeface="Arial" pitchFamily="34" charset="0"/>
              </a:rPr>
              <a:t> with additional molecular assays is currently open </a:t>
            </a:r>
            <a:r>
              <a:rPr lang="en-US" dirty="0" smtClean="0">
                <a:latin typeface="Arial" pitchFamily="34" charset="0"/>
                <a:cs typeface="Arial" pitchFamily="34" charset="0"/>
              </a:rPr>
              <a:t>(with </a:t>
            </a:r>
            <a:r>
              <a:rPr lang="en-US" dirty="0">
                <a:latin typeface="Arial" pitchFamily="34" charset="0"/>
                <a:cs typeface="Arial" pitchFamily="34" charset="0"/>
              </a:rPr>
              <a:t>a receipt </a:t>
            </a:r>
            <a:r>
              <a:rPr lang="en-US" dirty="0" smtClean="0">
                <a:latin typeface="Arial" pitchFamily="34" charset="0"/>
                <a:cs typeface="Arial" pitchFamily="34" charset="0"/>
              </a:rPr>
              <a:t>date </a:t>
            </a:r>
            <a:r>
              <a:rPr lang="en-US" dirty="0">
                <a:latin typeface="Arial" pitchFamily="34" charset="0"/>
                <a:cs typeface="Arial" pitchFamily="34" charset="0"/>
              </a:rPr>
              <a:t>of March </a:t>
            </a:r>
            <a:r>
              <a:rPr lang="en-US" dirty="0" smtClean="0">
                <a:latin typeface="Arial" pitchFamily="34" charset="0"/>
                <a:cs typeface="Arial" pitchFamily="34" charset="0"/>
              </a:rPr>
              <a:t>28). </a:t>
            </a: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You </a:t>
            </a:r>
            <a:r>
              <a:rPr lang="en-US" dirty="0">
                <a:latin typeface="Arial" pitchFamily="34" charset="0"/>
                <a:cs typeface="Arial" pitchFamily="34" charset="0"/>
              </a:rPr>
              <a:t>will hear more about this and the rest of the </a:t>
            </a:r>
            <a:r>
              <a:rPr lang="en-US" dirty="0" err="1" smtClean="0">
                <a:latin typeface="Arial" pitchFamily="34" charset="0"/>
                <a:cs typeface="Arial" pitchFamily="34" charset="0"/>
              </a:rPr>
              <a:t>GTEx</a:t>
            </a:r>
            <a:r>
              <a:rPr lang="en-US" dirty="0" smtClean="0">
                <a:latin typeface="Arial" pitchFamily="34" charset="0"/>
                <a:cs typeface="Arial" pitchFamily="34" charset="0"/>
              </a:rPr>
              <a:t> program </a:t>
            </a:r>
            <a:r>
              <a:rPr lang="en-US" dirty="0">
                <a:latin typeface="Arial" pitchFamily="34" charset="0"/>
                <a:cs typeface="Arial" pitchFamily="34" charset="0"/>
              </a:rPr>
              <a:t>in an update later </a:t>
            </a:r>
            <a:r>
              <a:rPr lang="en-US" dirty="0" smtClean="0">
                <a:latin typeface="Arial" pitchFamily="34" charset="0"/>
                <a:cs typeface="Arial" pitchFamily="34" charset="0"/>
              </a:rPr>
              <a:t>today. </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89</a:t>
            </a:fld>
            <a:endParaRPr lang="en-US" dirty="0" smtClean="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pPr>
              <a:spcBef>
                <a:spcPts val="0"/>
              </a:spcBef>
            </a:pPr>
            <a:r>
              <a:rPr lang="en-US" dirty="0" smtClean="0">
                <a:latin typeface="Arial" pitchFamily="34" charset="0"/>
                <a:cs typeface="Arial" pitchFamily="34" charset="0"/>
              </a:rPr>
              <a:t>Another</a:t>
            </a:r>
            <a:r>
              <a:rPr lang="en-US" baseline="0" dirty="0" smtClean="0">
                <a:latin typeface="Arial" pitchFamily="34" charset="0"/>
                <a:cs typeface="Arial" pitchFamily="34" charset="0"/>
              </a:rPr>
              <a:t> area of NHGRI updates relates to the year 2013– which will be a spectacular and celebratory year, both for the Institute and for genomics. </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 Recall that 2013 will mark the 60</a:t>
            </a:r>
            <a:r>
              <a:rPr lang="en-US" baseline="30000" dirty="0" smtClean="0">
                <a:latin typeface="Arial" pitchFamily="34" charset="0"/>
                <a:cs typeface="Arial" pitchFamily="34" charset="0"/>
              </a:rPr>
              <a:t>th</a:t>
            </a:r>
            <a:r>
              <a:rPr lang="en-US" baseline="0" dirty="0" smtClean="0">
                <a:latin typeface="Arial" pitchFamily="34" charset="0"/>
                <a:cs typeface="Arial" pitchFamily="34" charset="0"/>
              </a:rPr>
              <a:t> anniversary of the famous publication by Watson &amp; Crick reporting the double-helical structure of DNA.</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 And even closer to</a:t>
            </a:r>
            <a:r>
              <a:rPr lang="en-US" baseline="0" dirty="0" smtClean="0">
                <a:latin typeface="Arial" pitchFamily="34" charset="0"/>
                <a:cs typeface="Arial" pitchFamily="34" charset="0"/>
              </a:rPr>
              <a:t> our own hearts, 2013 will mark the 10</a:t>
            </a:r>
            <a:r>
              <a:rPr lang="en-US" baseline="30000" dirty="0" smtClean="0">
                <a:latin typeface="Arial" pitchFamily="34" charset="0"/>
                <a:cs typeface="Arial" pitchFamily="34" charset="0"/>
              </a:rPr>
              <a:t>th</a:t>
            </a:r>
            <a:r>
              <a:rPr lang="en-US" baseline="0" dirty="0" smtClean="0">
                <a:latin typeface="Arial" pitchFamily="34" charset="0"/>
                <a:cs typeface="Arial" pitchFamily="34" charset="0"/>
              </a:rPr>
              <a:t> anniversary of the completion of the Human Genome Project. </a:t>
            </a:r>
            <a:endParaRPr lang="en-US" dirty="0" smtClean="0">
              <a:latin typeface="Arial" pitchFamily="34" charset="0"/>
              <a:cs typeface="Arial" pitchFamily="34" charset="0"/>
            </a:endParaRPr>
          </a:p>
        </p:txBody>
      </p:sp>
      <p:sp>
        <p:nvSpPr>
          <p:cNvPr id="120836" name="Slide Number Placeholder 3"/>
          <p:cNvSpPr>
            <a:spLocks noGrp="1"/>
          </p:cNvSpPr>
          <p:nvPr>
            <p:ph type="sldNum" sz="quarter" idx="5"/>
          </p:nvPr>
        </p:nvSpPr>
        <p:spPr>
          <a:noFill/>
        </p:spPr>
        <p:txBody>
          <a:bodyPr/>
          <a:lstStyle/>
          <a:p>
            <a:pPr defTabSz="936146"/>
            <a:fld id="{9ED77C95-0E82-4E5C-94E5-34289975CB8A}" type="slidenum">
              <a:rPr lang="en-US" smtClean="0">
                <a:solidFill>
                  <a:srgbClr val="000000"/>
                </a:solidFill>
                <a:ea typeface="ＭＳ Ｐゴシック" pitchFamily="34" charset="-128"/>
              </a:rPr>
              <a:pPr defTabSz="936146"/>
              <a:t>9</a:t>
            </a:fld>
            <a:endParaRPr lang="en-US" smtClean="0">
              <a:solidFill>
                <a:srgbClr val="000000"/>
              </a:solidFill>
              <a:ea typeface="ＭＳ Ｐゴシック" pitchFamily="34"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defTabSz="922797">
              <a:spcBef>
                <a:spcPts val="0"/>
              </a:spcBef>
              <a:defRPr/>
            </a:pPr>
            <a:r>
              <a:rPr lang="en-US" dirty="0" smtClean="0">
                <a:latin typeface="Arial" pitchFamily="34" charset="0"/>
                <a:cs typeface="Arial" pitchFamily="34" charset="0"/>
              </a:rPr>
              <a:t>* The 2</a:t>
            </a:r>
            <a:r>
              <a:rPr lang="en-US" baseline="30000" dirty="0" smtClean="0">
                <a:latin typeface="Arial" pitchFamily="34" charset="0"/>
                <a:cs typeface="Arial" pitchFamily="34" charset="0"/>
              </a:rPr>
              <a:t>nd</a:t>
            </a:r>
            <a:r>
              <a:rPr lang="en-US" dirty="0" smtClean="0">
                <a:latin typeface="Arial" pitchFamily="34" charset="0"/>
                <a:cs typeface="Arial" pitchFamily="34" charset="0"/>
              </a:rPr>
              <a:t> annual LINCS Consortium meeting was held this past November. </a:t>
            </a: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At the meeting, * </a:t>
            </a:r>
            <a:r>
              <a:rPr lang="en-US" dirty="0">
                <a:latin typeface="Arial" pitchFamily="34" charset="0"/>
                <a:cs typeface="Arial" pitchFamily="34" charset="0"/>
              </a:rPr>
              <a:t>t</a:t>
            </a:r>
            <a:r>
              <a:rPr lang="en-US" dirty="0" smtClean="0">
                <a:latin typeface="Arial" pitchFamily="34" charset="0"/>
                <a:cs typeface="Arial" pitchFamily="34" charset="0"/>
              </a:rPr>
              <a:t>he External Scientific Panel noted that LINCS has made good progress in data generation and technology development, and expressed excitement about data access via the cloud and some of the integrative visualizations in beta release. Their major recommendations for the future included that LINCS explore data reproducibility and variability across replicates,</a:t>
            </a:r>
            <a:r>
              <a:rPr lang="en-US" baseline="0" dirty="0" smtClean="0">
                <a:latin typeface="Arial" pitchFamily="34" charset="0"/>
                <a:cs typeface="Arial" pitchFamily="34" charset="0"/>
              </a:rPr>
              <a:t> </a:t>
            </a:r>
            <a:r>
              <a:rPr lang="en-US" dirty="0" smtClean="0">
                <a:latin typeface="Arial" pitchFamily="34" charset="0"/>
                <a:cs typeface="Arial" pitchFamily="34" charset="0"/>
              </a:rPr>
              <a:t>and formally consider a role for the community in selecting new experimental states.  </a:t>
            </a: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The redesigned lincsproject.org website also launched in November.  This website will act as the central portal through which users can access LINCS data and tools.</a:t>
            </a: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In March 2013, a LINCS Data Forum will be held in Boston. Attendees are invited to participate in discussions about the curation and management of large datasets, methods for integrating data from diverse sources (imaging, biochemical, and gene expression assays as well as genomic data), and the role of standards for data annotation and accessibility. Approaches to query, browse, and perform integrative data analys</a:t>
            </a:r>
            <a:r>
              <a:rPr lang="en-US" baseline="0" dirty="0" smtClean="0">
                <a:latin typeface="Arial" pitchFamily="34" charset="0"/>
                <a:cs typeface="Arial" pitchFamily="34" charset="0"/>
              </a:rPr>
              <a:t>es with </a:t>
            </a:r>
            <a:r>
              <a:rPr lang="en-US" dirty="0" smtClean="0">
                <a:latin typeface="Arial" pitchFamily="34" charset="0"/>
                <a:cs typeface="Arial" pitchFamily="34" charset="0"/>
              </a:rPr>
              <a:t>LINCS and other data will also be showcased.  </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925F559-A907-4C9F-989A-E36CB0435449}" type="slidenum">
              <a:rPr lang="en-US" smtClean="0">
                <a:solidFill>
                  <a:prstClr val="black"/>
                </a:solidFill>
              </a:rPr>
              <a:pPr>
                <a:defRPr/>
              </a:pPr>
              <a:t>90</a:t>
            </a:fld>
            <a:endParaRPr lang="en-US" dirty="0" smtClean="0">
              <a:solidFill>
                <a:prstClr val="black"/>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ln/>
        </p:spPr>
        <p:txBody>
          <a:bodyPr/>
          <a:lstStyle/>
          <a:p>
            <a:pPr defTabSz="922797">
              <a:spcBef>
                <a:spcPts val="0"/>
              </a:spcBef>
              <a:defRPr/>
            </a:pPr>
            <a:r>
              <a:rPr lang="en-US" dirty="0" smtClean="0">
                <a:latin typeface="Arial" pitchFamily="34" charset="0"/>
                <a:cs typeface="Arial" pitchFamily="34" charset="0"/>
              </a:rPr>
              <a:t>H3Africa, which provides funding directly to African institutions to support genomic research, celebrated its official launch * at</a:t>
            </a:r>
            <a:r>
              <a:rPr lang="en-US" baseline="0" dirty="0" smtClean="0">
                <a:latin typeface="Arial" pitchFamily="34" charset="0"/>
                <a:cs typeface="Arial" pitchFamily="34" charset="0"/>
              </a:rPr>
              <a:t> its inaugural meeting </a:t>
            </a:r>
            <a:r>
              <a:rPr lang="en-US" dirty="0" smtClean="0">
                <a:latin typeface="Arial" pitchFamily="34" charset="0"/>
                <a:cs typeface="Arial" pitchFamily="34" charset="0"/>
              </a:rPr>
              <a:t>in Addis Abba, Ethiopia this past October. The meeting included</a:t>
            </a:r>
            <a:r>
              <a:rPr lang="en-US" baseline="0" dirty="0" smtClean="0">
                <a:latin typeface="Arial" pitchFamily="34" charset="0"/>
                <a:cs typeface="Arial" pitchFamily="34" charset="0"/>
              </a:rPr>
              <a:t> </a:t>
            </a:r>
            <a:r>
              <a:rPr lang="en-US" dirty="0" smtClean="0">
                <a:latin typeface="Arial" pitchFamily="34" charset="0"/>
                <a:cs typeface="Arial" pitchFamily="34" charset="0"/>
              </a:rPr>
              <a:t>grantees delivering presentations on their proposed research and * a press event to publically announce the initial awards. </a:t>
            </a: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The next two days were devoted to a discussion of the policies that will guide the consortium. This resulted in *</a:t>
            </a:r>
            <a:r>
              <a:rPr lang="en-US" baseline="0" dirty="0" smtClean="0">
                <a:latin typeface="Arial" pitchFamily="34" charset="0"/>
                <a:cs typeface="Arial" pitchFamily="34" charset="0"/>
              </a:rPr>
              <a:t> </a:t>
            </a:r>
            <a:r>
              <a:rPr lang="en-US" dirty="0" smtClean="0">
                <a:latin typeface="Arial" pitchFamily="34" charset="0"/>
                <a:cs typeface="Arial" pitchFamily="34" charset="0"/>
              </a:rPr>
              <a:t>the </a:t>
            </a:r>
            <a:r>
              <a:rPr lang="en-US" baseline="0" dirty="0" smtClean="0">
                <a:latin typeface="Arial" pitchFamily="34" charset="0"/>
                <a:cs typeface="Arial" pitchFamily="34" charset="0"/>
              </a:rPr>
              <a:t>convening of an H3Africa Steering Committee (</a:t>
            </a:r>
            <a:r>
              <a:rPr lang="en-US" dirty="0" smtClean="0">
                <a:latin typeface="Arial" pitchFamily="34" charset="0"/>
                <a:cs typeface="Arial" pitchFamily="34" charset="0"/>
              </a:rPr>
              <a:t>composed of Principal Investigators and funders)</a:t>
            </a:r>
            <a:r>
              <a:rPr lang="en-US" baseline="0" dirty="0" smtClean="0">
                <a:latin typeface="Arial" pitchFamily="34" charset="0"/>
                <a:cs typeface="Arial" pitchFamily="34" charset="0"/>
              </a:rPr>
              <a:t> and * the creation of </a:t>
            </a:r>
            <a:r>
              <a:rPr lang="en-US" dirty="0" smtClean="0">
                <a:latin typeface="Arial" pitchFamily="34" charset="0"/>
                <a:cs typeface="Arial" pitchFamily="34" charset="0"/>
              </a:rPr>
              <a:t>10 working groups.</a:t>
            </a: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The next H3Africa Consortium meeting will be held in Accra, Ghana in May,</a:t>
            </a:r>
            <a:r>
              <a:rPr lang="en-US" baseline="0" dirty="0" smtClean="0">
                <a:latin typeface="Arial" pitchFamily="34" charset="0"/>
                <a:cs typeface="Arial" pitchFamily="34" charset="0"/>
              </a:rPr>
              <a:t> back-to-back with </a:t>
            </a:r>
            <a:r>
              <a:rPr lang="en-US" dirty="0" smtClean="0">
                <a:latin typeface="Arial" pitchFamily="34" charset="0"/>
                <a:cs typeface="Arial" pitchFamily="34" charset="0"/>
              </a:rPr>
              <a:t>the 2013 African Society of Human Genetics Meeting. You will be hearing more about H3Africa later today.</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91</a:t>
            </a:fld>
            <a:endParaRPr lang="en-US" dirty="0" smtClean="0">
              <a:cs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defTabSz="922797">
              <a:spcBef>
                <a:spcPts val="0"/>
              </a:spcBef>
              <a:defRPr/>
            </a:pPr>
            <a:r>
              <a:rPr lang="en-US" dirty="0" smtClean="0">
                <a:latin typeface="Arial" pitchFamily="34" charset="0"/>
                <a:cs typeface="Arial" pitchFamily="34" charset="0"/>
              </a:rPr>
              <a:t>Recall</a:t>
            </a:r>
            <a:r>
              <a:rPr lang="en-US" baseline="0" dirty="0" smtClean="0">
                <a:latin typeface="Arial" pitchFamily="34" charset="0"/>
                <a:cs typeface="Arial" pitchFamily="34" charset="0"/>
              </a:rPr>
              <a:t> that the NIH </a:t>
            </a:r>
            <a:r>
              <a:rPr lang="en-US" dirty="0" smtClean="0">
                <a:latin typeface="Arial" pitchFamily="34" charset="0"/>
                <a:cs typeface="Arial" pitchFamily="34" charset="0"/>
              </a:rPr>
              <a:t>Undiagnosed Diseases </a:t>
            </a:r>
            <a:r>
              <a:rPr lang="en-US" dirty="0">
                <a:latin typeface="Arial" pitchFamily="34" charset="0"/>
                <a:cs typeface="Arial" pitchFamily="34" charset="0"/>
              </a:rPr>
              <a:t>Program </a:t>
            </a:r>
            <a:r>
              <a:rPr lang="en-US" dirty="0" smtClean="0">
                <a:latin typeface="Arial" pitchFamily="34" charset="0"/>
                <a:cs typeface="Arial" pitchFamily="34" charset="0"/>
              </a:rPr>
              <a:t>(or UDP) started </a:t>
            </a:r>
            <a:r>
              <a:rPr lang="en-US" dirty="0">
                <a:latin typeface="Arial" pitchFamily="34" charset="0"/>
                <a:cs typeface="Arial" pitchFamily="34" charset="0"/>
              </a:rPr>
              <a:t>as an </a:t>
            </a:r>
            <a:r>
              <a:rPr lang="en-US" dirty="0" smtClean="0">
                <a:latin typeface="Arial" pitchFamily="34" charset="0"/>
                <a:cs typeface="Arial" pitchFamily="34" charset="0"/>
              </a:rPr>
              <a:t>effort within the NIH Intramural Research Program,</a:t>
            </a:r>
            <a:r>
              <a:rPr lang="en-US" baseline="0" dirty="0" smtClean="0">
                <a:latin typeface="Arial" pitchFamily="34" charset="0"/>
                <a:cs typeface="Arial" pitchFamily="34" charset="0"/>
              </a:rPr>
              <a:t> but has now transitioned to a </a:t>
            </a:r>
            <a:r>
              <a:rPr lang="en-US" dirty="0" smtClean="0">
                <a:latin typeface="Arial" pitchFamily="34" charset="0"/>
                <a:cs typeface="Arial" pitchFamily="34" charset="0"/>
              </a:rPr>
              <a:t>Common </a:t>
            </a:r>
            <a:r>
              <a:rPr lang="en-US" dirty="0">
                <a:latin typeface="Arial" pitchFamily="34" charset="0"/>
                <a:cs typeface="Arial" pitchFamily="34" charset="0"/>
              </a:rPr>
              <a:t>Fund program. The planned expansion into a national </a:t>
            </a:r>
            <a:r>
              <a:rPr lang="en-US" dirty="0" smtClean="0">
                <a:latin typeface="Arial" pitchFamily="34" charset="0"/>
                <a:cs typeface="Arial" pitchFamily="34" charset="0"/>
              </a:rPr>
              <a:t>UDP</a:t>
            </a:r>
            <a:r>
              <a:rPr lang="en-US" baseline="0" dirty="0" smtClean="0">
                <a:latin typeface="Arial" pitchFamily="34" charset="0"/>
                <a:cs typeface="Arial" pitchFamily="34" charset="0"/>
              </a:rPr>
              <a:t> </a:t>
            </a:r>
            <a:r>
              <a:rPr lang="en-US" dirty="0" smtClean="0">
                <a:latin typeface="Arial" pitchFamily="34" charset="0"/>
                <a:cs typeface="Arial" pitchFamily="34" charset="0"/>
              </a:rPr>
              <a:t>network </a:t>
            </a:r>
            <a:r>
              <a:rPr lang="en-US" dirty="0">
                <a:latin typeface="Arial" pitchFamily="34" charset="0"/>
                <a:cs typeface="Arial" pitchFamily="34" charset="0"/>
              </a:rPr>
              <a:t>will leverage the experience and resources of the </a:t>
            </a:r>
            <a:r>
              <a:rPr lang="en-US" dirty="0" smtClean="0">
                <a:latin typeface="Arial" pitchFamily="34" charset="0"/>
                <a:cs typeface="Arial" pitchFamily="34" charset="0"/>
              </a:rPr>
              <a:t>Intramural</a:t>
            </a:r>
            <a:r>
              <a:rPr lang="en-US" baseline="0" dirty="0" smtClean="0">
                <a:latin typeface="Arial" pitchFamily="34" charset="0"/>
                <a:cs typeface="Arial" pitchFamily="34" charset="0"/>
              </a:rPr>
              <a:t> Program’s UDP </a:t>
            </a:r>
            <a:r>
              <a:rPr lang="en-US" dirty="0" smtClean="0">
                <a:latin typeface="Arial" pitchFamily="34" charset="0"/>
                <a:cs typeface="Arial" pitchFamily="34" charset="0"/>
              </a:rPr>
              <a:t>to </a:t>
            </a:r>
            <a:r>
              <a:rPr lang="en-US" dirty="0">
                <a:latin typeface="Arial" pitchFamily="34" charset="0"/>
                <a:cs typeface="Arial" pitchFamily="34" charset="0"/>
              </a:rPr>
              <a:t>initiate similar endeavors </a:t>
            </a:r>
            <a:r>
              <a:rPr lang="en-US" dirty="0" smtClean="0">
                <a:latin typeface="Arial" pitchFamily="34" charset="0"/>
                <a:cs typeface="Arial" pitchFamily="34" charset="0"/>
              </a:rPr>
              <a:t>at 5-7 </a:t>
            </a:r>
            <a:r>
              <a:rPr lang="en-US" dirty="0">
                <a:latin typeface="Arial" pitchFamily="34" charset="0"/>
                <a:cs typeface="Arial" pitchFamily="34" charset="0"/>
              </a:rPr>
              <a:t>extramural centers around the country. </a:t>
            </a:r>
          </a:p>
          <a:p>
            <a:pPr defTabSz="922797">
              <a:spcBef>
                <a:spcPts val="0"/>
              </a:spcBef>
              <a:defRPr/>
            </a:pPr>
            <a:endParaRPr lang="en-US" dirty="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An </a:t>
            </a:r>
            <a:r>
              <a:rPr lang="en-US" dirty="0">
                <a:latin typeface="Arial" pitchFamily="34" charset="0"/>
                <a:cs typeface="Arial" pitchFamily="34" charset="0"/>
              </a:rPr>
              <a:t>RFA for a Coordinating Center that will serve as a resource to assist in the creation, support, inter-site </a:t>
            </a:r>
            <a:r>
              <a:rPr lang="en-US" dirty="0" smtClean="0">
                <a:latin typeface="Arial" pitchFamily="34" charset="0"/>
                <a:cs typeface="Arial" pitchFamily="34" charset="0"/>
              </a:rPr>
              <a:t>communication, </a:t>
            </a:r>
            <a:r>
              <a:rPr lang="en-US" dirty="0">
                <a:latin typeface="Arial" pitchFamily="34" charset="0"/>
                <a:cs typeface="Arial" pitchFamily="34" charset="0"/>
              </a:rPr>
              <a:t>and management of the new network was issued in November 2012. Applications were received at the beginning of </a:t>
            </a:r>
            <a:r>
              <a:rPr lang="en-US" dirty="0" smtClean="0">
                <a:latin typeface="Arial" pitchFamily="34" charset="0"/>
                <a:cs typeface="Arial" pitchFamily="34" charset="0"/>
              </a:rPr>
              <a:t>February, </a:t>
            </a:r>
            <a:r>
              <a:rPr lang="en-US" dirty="0">
                <a:latin typeface="Arial" pitchFamily="34" charset="0"/>
                <a:cs typeface="Arial" pitchFamily="34" charset="0"/>
              </a:rPr>
              <a:t>and we anticipate funding a Coordinating Center later this year.</a:t>
            </a:r>
          </a:p>
          <a:p>
            <a:pPr defTabSz="922797">
              <a:spcBef>
                <a:spcPts val="0"/>
              </a:spcBef>
              <a:defRPr/>
            </a:pPr>
            <a:r>
              <a:rPr lang="en-US" dirty="0">
                <a:latin typeface="Arial" pitchFamily="34" charset="0"/>
                <a:cs typeface="Arial" pitchFamily="34" charset="0"/>
              </a:rPr>
              <a:t> </a:t>
            </a:r>
          </a:p>
          <a:p>
            <a:pPr defTabSz="922797">
              <a:spcBef>
                <a:spcPts val="0"/>
              </a:spcBef>
              <a:defRPr/>
            </a:pPr>
            <a:r>
              <a:rPr lang="en-US" dirty="0" smtClean="0">
                <a:latin typeface="Arial" pitchFamily="34" charset="0"/>
                <a:cs typeface="Arial" pitchFamily="34" charset="0"/>
              </a:rPr>
              <a:t>* A </a:t>
            </a:r>
            <a:r>
              <a:rPr lang="en-US" dirty="0">
                <a:latin typeface="Arial" pitchFamily="34" charset="0"/>
                <a:cs typeface="Arial" pitchFamily="34" charset="0"/>
              </a:rPr>
              <a:t>Program Announcement was issued at the beginning of January to support gene function studies in collaboration with the </a:t>
            </a:r>
            <a:r>
              <a:rPr lang="en-US" dirty="0" smtClean="0">
                <a:latin typeface="Arial" pitchFamily="34" charset="0"/>
                <a:cs typeface="Arial" pitchFamily="34" charset="0"/>
              </a:rPr>
              <a:t>UDP. These </a:t>
            </a:r>
            <a:r>
              <a:rPr lang="en-US" dirty="0">
                <a:latin typeface="Arial" pitchFamily="34" charset="0"/>
                <a:cs typeface="Arial" pitchFamily="34" charset="0"/>
              </a:rPr>
              <a:t>studies will investigate the underlying genetics, </a:t>
            </a:r>
            <a:r>
              <a:rPr lang="en-US" dirty="0" smtClean="0">
                <a:latin typeface="Arial" pitchFamily="34" charset="0"/>
                <a:cs typeface="Arial" pitchFamily="34" charset="0"/>
              </a:rPr>
              <a:t>biochemistry, </a:t>
            </a:r>
            <a:r>
              <a:rPr lang="en-US" dirty="0">
                <a:latin typeface="Arial" pitchFamily="34" charset="0"/>
                <a:cs typeface="Arial" pitchFamily="34" charset="0"/>
              </a:rPr>
              <a:t>and pathophysiology of newly diagnosed diseases identified </a:t>
            </a:r>
            <a:r>
              <a:rPr lang="en-US" dirty="0" smtClean="0">
                <a:latin typeface="Arial" pitchFamily="34" charset="0"/>
                <a:cs typeface="Arial" pitchFamily="34" charset="0"/>
              </a:rPr>
              <a:t>within the </a:t>
            </a:r>
            <a:r>
              <a:rPr lang="en-US" dirty="0">
                <a:latin typeface="Arial" pitchFamily="34" charset="0"/>
                <a:cs typeface="Arial" pitchFamily="34" charset="0"/>
              </a:rPr>
              <a:t>UDP. Applications for this </a:t>
            </a:r>
            <a:r>
              <a:rPr lang="en-US" dirty="0" smtClean="0">
                <a:latin typeface="Arial" pitchFamily="34" charset="0"/>
                <a:cs typeface="Arial" pitchFamily="34" charset="0"/>
              </a:rPr>
              <a:t>Program </a:t>
            </a:r>
            <a:r>
              <a:rPr lang="en-US" dirty="0">
                <a:latin typeface="Arial" pitchFamily="34" charset="0"/>
                <a:cs typeface="Arial" pitchFamily="34" charset="0"/>
              </a:rPr>
              <a:t>Announcement are due </a:t>
            </a:r>
            <a:r>
              <a:rPr lang="en-US" dirty="0" smtClean="0">
                <a:latin typeface="Arial" pitchFamily="34" charset="0"/>
                <a:cs typeface="Arial" pitchFamily="34" charset="0"/>
              </a:rPr>
              <a:t>later</a:t>
            </a:r>
            <a:r>
              <a:rPr lang="en-US" baseline="0" dirty="0" smtClean="0">
                <a:latin typeface="Arial" pitchFamily="34" charset="0"/>
                <a:cs typeface="Arial" pitchFamily="34" charset="0"/>
              </a:rPr>
              <a:t> this month, and w</a:t>
            </a:r>
            <a:r>
              <a:rPr lang="en-US" dirty="0" smtClean="0">
                <a:latin typeface="Arial" pitchFamily="34" charset="0"/>
                <a:cs typeface="Arial" pitchFamily="34" charset="0"/>
              </a:rPr>
              <a:t>e </a:t>
            </a:r>
            <a:r>
              <a:rPr lang="en-US" dirty="0">
                <a:latin typeface="Arial" pitchFamily="34" charset="0"/>
                <a:cs typeface="Arial" pitchFamily="34" charset="0"/>
              </a:rPr>
              <a:t>anticipate issuing other funding opportunities for gene function studies as the program evolves. </a:t>
            </a:r>
          </a:p>
        </p:txBody>
      </p:sp>
      <p:sp>
        <p:nvSpPr>
          <p:cNvPr id="4" name="Slide Number Placeholder 3"/>
          <p:cNvSpPr>
            <a:spLocks noGrp="1"/>
          </p:cNvSpPr>
          <p:nvPr>
            <p:ph type="sldNum" sz="quarter" idx="10"/>
          </p:nvPr>
        </p:nvSpPr>
        <p:spPr/>
        <p:txBody>
          <a:bodyPr/>
          <a:lstStyle/>
          <a:p>
            <a:fld id="{AEAA3271-BCE4-44FA-B910-928BB5F6209B}" type="slidenum">
              <a:rPr lang="en-US" smtClean="0"/>
              <a:pPr/>
              <a:t>92</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93</a:t>
            </a:fld>
            <a:endParaRPr lang="en-US" dirty="0" smtClean="0">
              <a:cs typeface="Arial"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2797">
              <a:spcBef>
                <a:spcPts val="0"/>
              </a:spcBef>
              <a:defRPr/>
            </a:pPr>
            <a:r>
              <a:rPr lang="en-US" dirty="0" smtClean="0">
                <a:latin typeface="Arial" pitchFamily="34" charset="0"/>
                <a:cs typeface="Arial" pitchFamily="34" charset="0"/>
              </a:rPr>
              <a:t>Since December 2011, NHGRI has collaborated with Suburban Hospital in Bethesda and the Johns Hopkins University School of Medicine to hold a monthly seminar covering topics in genomic medicine as part of Suburban Hospital’s Grand Rounds. The series is intended to educate healthcare professionals about the increasing role of genomics in clinical care.</a:t>
            </a: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The lecture series has been very well-received, and Suburban Hospital has asked us to extend the series twice. Lectures have covered the intersection of genomics and breast cancer, cardiovascular disease, Parkinson disease, and </a:t>
            </a:r>
            <a:r>
              <a:rPr lang="en-US" dirty="0" err="1" smtClean="0">
                <a:latin typeface="Arial" pitchFamily="34" charset="0"/>
                <a:cs typeface="Arial" pitchFamily="34" charset="0"/>
              </a:rPr>
              <a:t>autoinflammatory</a:t>
            </a:r>
            <a:r>
              <a:rPr lang="en-US" dirty="0" smtClean="0">
                <a:latin typeface="Arial" pitchFamily="34" charset="0"/>
                <a:cs typeface="Arial" pitchFamily="34" charset="0"/>
              </a:rPr>
              <a:t> diseases, among others. The next phase of the series is now being organized, and will focus on genomics and oncology. </a:t>
            </a: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Each of the lectures has been attended by 80-100 practicing physicians, mostly internists and medicine subspecialists. In addition</a:t>
            </a:r>
            <a:r>
              <a:rPr lang="en-US" baseline="0" dirty="0" smtClean="0">
                <a:latin typeface="Arial" pitchFamily="34" charset="0"/>
                <a:cs typeface="Arial" pitchFamily="34" charset="0"/>
              </a:rPr>
              <a:t> and </a:t>
            </a:r>
            <a:r>
              <a:rPr lang="en-US" dirty="0" smtClean="0">
                <a:latin typeface="Arial" pitchFamily="34" charset="0"/>
                <a:cs typeface="Arial" pitchFamily="34" charset="0"/>
              </a:rPr>
              <a:t>in order to reach a larger audience, all of the talks are being videotaped</a:t>
            </a:r>
            <a:r>
              <a:rPr lang="en-US" baseline="0" dirty="0" smtClean="0">
                <a:latin typeface="Arial" pitchFamily="34" charset="0"/>
                <a:cs typeface="Arial" pitchFamily="34" charset="0"/>
              </a:rPr>
              <a:t> and made available on genome.gov via our </a:t>
            </a:r>
            <a:r>
              <a:rPr lang="en-US" baseline="0" dirty="0" err="1" smtClean="0">
                <a:latin typeface="Arial" pitchFamily="34" charset="0"/>
                <a:cs typeface="Arial" pitchFamily="34" charset="0"/>
              </a:rPr>
              <a:t>GenomeTV</a:t>
            </a:r>
            <a:r>
              <a:rPr lang="en-US" baseline="0" dirty="0" smtClean="0">
                <a:latin typeface="Arial" pitchFamily="34" charset="0"/>
                <a:cs typeface="Arial" pitchFamily="34" charset="0"/>
              </a:rPr>
              <a:t> channel of YouTube.</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283" eaLnBrk="0" hangingPunct="0">
              <a:defRPr b="1">
                <a:solidFill>
                  <a:schemeClr val="tx1"/>
                </a:solidFill>
                <a:latin typeface="Arial" pitchFamily="34" charset="0"/>
              </a:defRPr>
            </a:lvl1pPr>
            <a:lvl2pPr marL="742678" indent="-285646" defTabSz="936283" eaLnBrk="0" hangingPunct="0">
              <a:defRPr b="1">
                <a:solidFill>
                  <a:schemeClr val="tx1"/>
                </a:solidFill>
                <a:latin typeface="Arial" pitchFamily="34" charset="0"/>
              </a:defRPr>
            </a:lvl2pPr>
            <a:lvl3pPr marL="1142584" indent="-228517" defTabSz="936283" eaLnBrk="0" hangingPunct="0">
              <a:defRPr b="1">
                <a:solidFill>
                  <a:schemeClr val="tx1"/>
                </a:solidFill>
                <a:latin typeface="Arial" pitchFamily="34" charset="0"/>
              </a:defRPr>
            </a:lvl3pPr>
            <a:lvl4pPr marL="1599616" indent="-228517" defTabSz="936283" eaLnBrk="0" hangingPunct="0">
              <a:defRPr b="1">
                <a:solidFill>
                  <a:schemeClr val="tx1"/>
                </a:solidFill>
                <a:latin typeface="Arial" pitchFamily="34" charset="0"/>
              </a:defRPr>
            </a:lvl4pPr>
            <a:lvl5pPr marL="2056649" indent="-228517" defTabSz="936283" eaLnBrk="0" hangingPunct="0">
              <a:defRPr b="1">
                <a:solidFill>
                  <a:schemeClr val="tx1"/>
                </a:solidFill>
                <a:latin typeface="Arial" pitchFamily="34" charset="0"/>
              </a:defRPr>
            </a:lvl5pPr>
            <a:lvl6pPr marL="2513682" indent="-228517" defTabSz="936283" eaLnBrk="0" fontAlgn="base" hangingPunct="0">
              <a:spcBef>
                <a:spcPct val="0"/>
              </a:spcBef>
              <a:spcAft>
                <a:spcPct val="0"/>
              </a:spcAft>
              <a:defRPr b="1">
                <a:solidFill>
                  <a:schemeClr val="tx1"/>
                </a:solidFill>
                <a:latin typeface="Arial" pitchFamily="34" charset="0"/>
              </a:defRPr>
            </a:lvl6pPr>
            <a:lvl7pPr marL="2970715" indent="-228517" defTabSz="936283" eaLnBrk="0" fontAlgn="base" hangingPunct="0">
              <a:spcBef>
                <a:spcPct val="0"/>
              </a:spcBef>
              <a:spcAft>
                <a:spcPct val="0"/>
              </a:spcAft>
              <a:defRPr b="1">
                <a:solidFill>
                  <a:schemeClr val="tx1"/>
                </a:solidFill>
                <a:latin typeface="Arial" pitchFamily="34" charset="0"/>
              </a:defRPr>
            </a:lvl7pPr>
            <a:lvl8pPr marL="3427749" indent="-228517" defTabSz="936283" eaLnBrk="0" fontAlgn="base" hangingPunct="0">
              <a:spcBef>
                <a:spcPct val="0"/>
              </a:spcBef>
              <a:spcAft>
                <a:spcPct val="0"/>
              </a:spcAft>
              <a:defRPr b="1">
                <a:solidFill>
                  <a:schemeClr val="tx1"/>
                </a:solidFill>
                <a:latin typeface="Arial" pitchFamily="34" charset="0"/>
              </a:defRPr>
            </a:lvl8pPr>
            <a:lvl9pPr marL="3884782" indent="-228517" defTabSz="93628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94</a:t>
            </a:fld>
            <a:endParaRPr lang="en-US" dirty="0" smtClean="0">
              <a:cs typeface="Arial"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2797">
              <a:spcBef>
                <a:spcPts val="0"/>
              </a:spcBef>
              <a:defRPr/>
            </a:pPr>
            <a:r>
              <a:rPr lang="en-US" dirty="0" smtClean="0">
                <a:latin typeface="Arial" pitchFamily="34" charset="0"/>
                <a:cs typeface="Arial" pitchFamily="34" charset="0"/>
              </a:rPr>
              <a:t>For over a decade, NHGRI’s online Talking Glossary of Genetic Terms has been a favorite tool on the genome.gov website for teachers and students. It features over 30 NHGRI experts explaining roughly 250 genetic terms in plain language and in a conversational style. </a:t>
            </a: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A year ago, we released one of NIH’s first ‘Mobile Apps’–</a:t>
            </a:r>
            <a:r>
              <a:rPr lang="en-US" baseline="0" dirty="0" smtClean="0">
                <a:latin typeface="Arial" pitchFamily="34" charset="0"/>
                <a:cs typeface="Arial" pitchFamily="34" charset="0"/>
              </a:rPr>
              <a:t> in this case,</a:t>
            </a:r>
            <a:r>
              <a:rPr lang="en-US" dirty="0" smtClean="0">
                <a:latin typeface="Arial" pitchFamily="34" charset="0"/>
                <a:cs typeface="Arial" pitchFamily="34" charset="0"/>
              </a:rPr>
              <a:t> for use of the Talking Glossary on an iPhone. That app has been downloaded more than 10,000 times from the Apple App Store. In January 2013, partly in response to input from teachers and students, we released an </a:t>
            </a:r>
            <a:r>
              <a:rPr lang="en-US" dirty="0" err="1" smtClean="0">
                <a:latin typeface="Arial" pitchFamily="34" charset="0"/>
                <a:cs typeface="Arial" pitchFamily="34" charset="0"/>
              </a:rPr>
              <a:t>iPad</a:t>
            </a:r>
            <a:r>
              <a:rPr lang="en-US" dirty="0" smtClean="0">
                <a:latin typeface="Arial" pitchFamily="34" charset="0"/>
                <a:cs typeface="Arial" pitchFamily="34" charset="0"/>
              </a:rPr>
              <a:t> version of the Talking Glossary App. The </a:t>
            </a:r>
            <a:r>
              <a:rPr lang="en-US" dirty="0" err="1" smtClean="0">
                <a:latin typeface="Arial" pitchFamily="34" charset="0"/>
                <a:cs typeface="Arial" pitchFamily="34" charset="0"/>
              </a:rPr>
              <a:t>iPad</a:t>
            </a:r>
            <a:r>
              <a:rPr lang="en-US" dirty="0" smtClean="0">
                <a:latin typeface="Arial" pitchFamily="34" charset="0"/>
                <a:cs typeface="Arial" pitchFamily="34" charset="0"/>
              </a:rPr>
              <a:t> App contains all the same popular features as the online version, including 3D animations, full color illustrations, and the candid explanations of common genetic terms. </a:t>
            </a: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Both Apps are available for free at the Apple App Store. </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pitchFamily="34" charset="-128"/>
              </a:defRPr>
            </a:lvl1pPr>
            <a:lvl2pPr marL="742860" indent="-285716" eaLnBrk="0" hangingPunct="0">
              <a:defRPr b="1">
                <a:solidFill>
                  <a:schemeClr val="tx1"/>
                </a:solidFill>
                <a:latin typeface="Arial" charset="0"/>
                <a:ea typeface="ＭＳ Ｐゴシック" pitchFamily="34" charset="-128"/>
              </a:defRPr>
            </a:lvl2pPr>
            <a:lvl3pPr marL="1142863" indent="-228573" eaLnBrk="0" hangingPunct="0">
              <a:defRPr b="1">
                <a:solidFill>
                  <a:schemeClr val="tx1"/>
                </a:solidFill>
                <a:latin typeface="Arial" charset="0"/>
                <a:ea typeface="ＭＳ Ｐゴシック" pitchFamily="34" charset="-128"/>
              </a:defRPr>
            </a:lvl3pPr>
            <a:lvl4pPr marL="1600007" indent="-228573" eaLnBrk="0" hangingPunct="0">
              <a:defRPr b="1">
                <a:solidFill>
                  <a:schemeClr val="tx1"/>
                </a:solidFill>
                <a:latin typeface="Arial" charset="0"/>
                <a:ea typeface="ＭＳ Ｐゴシック" pitchFamily="34" charset="-128"/>
              </a:defRPr>
            </a:lvl4pPr>
            <a:lvl5pPr marL="2057152" indent="-228573" eaLnBrk="0" hangingPunct="0">
              <a:defRPr b="1">
                <a:solidFill>
                  <a:schemeClr val="tx1"/>
                </a:solidFill>
                <a:latin typeface="Arial" charset="0"/>
                <a:ea typeface="ＭＳ Ｐゴシック" pitchFamily="34" charset="-128"/>
              </a:defRPr>
            </a:lvl5pPr>
            <a:lvl6pPr marL="2514297" indent="-228573" eaLnBrk="0" fontAlgn="base" hangingPunct="0">
              <a:spcBef>
                <a:spcPct val="0"/>
              </a:spcBef>
              <a:spcAft>
                <a:spcPct val="0"/>
              </a:spcAft>
              <a:defRPr b="1">
                <a:solidFill>
                  <a:schemeClr val="tx1"/>
                </a:solidFill>
                <a:latin typeface="Arial" charset="0"/>
                <a:ea typeface="ＭＳ Ｐゴシック" pitchFamily="34" charset="-128"/>
              </a:defRPr>
            </a:lvl6pPr>
            <a:lvl7pPr marL="2971442" indent="-228573" eaLnBrk="0" fontAlgn="base" hangingPunct="0">
              <a:spcBef>
                <a:spcPct val="0"/>
              </a:spcBef>
              <a:spcAft>
                <a:spcPct val="0"/>
              </a:spcAft>
              <a:defRPr b="1">
                <a:solidFill>
                  <a:schemeClr val="tx1"/>
                </a:solidFill>
                <a:latin typeface="Arial" charset="0"/>
                <a:ea typeface="ＭＳ Ｐゴシック" pitchFamily="34" charset="-128"/>
              </a:defRPr>
            </a:lvl7pPr>
            <a:lvl8pPr marL="3428587" indent="-228573" eaLnBrk="0" fontAlgn="base" hangingPunct="0">
              <a:spcBef>
                <a:spcPct val="0"/>
              </a:spcBef>
              <a:spcAft>
                <a:spcPct val="0"/>
              </a:spcAft>
              <a:defRPr b="1">
                <a:solidFill>
                  <a:schemeClr val="tx1"/>
                </a:solidFill>
                <a:latin typeface="Arial" charset="0"/>
                <a:ea typeface="ＭＳ Ｐゴシック" pitchFamily="34" charset="-128"/>
              </a:defRPr>
            </a:lvl8pPr>
            <a:lvl9pPr marL="3885732" indent="-228573" eaLnBrk="0" fontAlgn="base" hangingPunct="0">
              <a:spcBef>
                <a:spcPct val="0"/>
              </a:spcBef>
              <a:spcAft>
                <a:spcPct val="0"/>
              </a:spcAft>
              <a:defRPr b="1">
                <a:solidFill>
                  <a:schemeClr val="tx1"/>
                </a:solidFill>
                <a:latin typeface="Arial" charset="0"/>
                <a:ea typeface="ＭＳ Ｐゴシック" pitchFamily="34" charset="-128"/>
              </a:defRPr>
            </a:lvl9pPr>
          </a:lstStyle>
          <a:p>
            <a:pPr eaLnBrk="1" hangingPunct="1"/>
            <a:fld id="{B542EF7D-70EF-4AB5-B61C-01AD2D24A812}" type="slidenum">
              <a:rPr lang="en-US" smtClean="0">
                <a:solidFill>
                  <a:prstClr val="black"/>
                </a:solidFill>
              </a:rPr>
              <a:pPr eaLnBrk="1" hangingPunct="1"/>
              <a:t>95</a:t>
            </a:fld>
            <a:endParaRPr lang="en-US" smtClean="0">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pPr defTabSz="922797">
              <a:spcBef>
                <a:spcPts val="0"/>
              </a:spcBef>
              <a:defRPr/>
            </a:pPr>
            <a:r>
              <a:rPr lang="en-US" dirty="0" smtClean="0">
                <a:latin typeface="Arial" pitchFamily="34" charset="0"/>
                <a:cs typeface="Arial" pitchFamily="34" charset="0"/>
              </a:rPr>
              <a:t>NHGRI’s Jean Jenkins and NCI’s </a:t>
            </a:r>
            <a:r>
              <a:rPr lang="en-US" dirty="0">
                <a:latin typeface="Arial" pitchFamily="34" charset="0"/>
                <a:cs typeface="Arial" pitchFamily="34" charset="0"/>
              </a:rPr>
              <a:t>Kathy </a:t>
            </a:r>
            <a:r>
              <a:rPr lang="en-US" dirty="0" smtClean="0">
                <a:latin typeface="Arial" pitchFamily="34" charset="0"/>
                <a:cs typeface="Arial" pitchFamily="34" charset="0"/>
              </a:rPr>
              <a:t>Calzone spearheaded the </a:t>
            </a:r>
            <a:r>
              <a:rPr lang="en-US" dirty="0">
                <a:latin typeface="Arial" pitchFamily="34" charset="0"/>
                <a:cs typeface="Arial" pitchFamily="34" charset="0"/>
              </a:rPr>
              <a:t>publication of a </a:t>
            </a:r>
            <a:r>
              <a:rPr lang="en-US" dirty="0" smtClean="0">
                <a:latin typeface="Arial" pitchFamily="34" charset="0"/>
                <a:cs typeface="Arial" pitchFamily="34" charset="0"/>
              </a:rPr>
              <a:t>* 2013 Genomics Special Issue of the </a:t>
            </a:r>
            <a:r>
              <a:rPr lang="en-US" i="1" dirty="0" smtClean="0">
                <a:latin typeface="Arial" pitchFamily="34" charset="0"/>
                <a:cs typeface="Arial" pitchFamily="34" charset="0"/>
              </a:rPr>
              <a:t>Journal </a:t>
            </a:r>
            <a:r>
              <a:rPr lang="en-US" i="1" dirty="0">
                <a:latin typeface="Arial" pitchFamily="34" charset="0"/>
                <a:cs typeface="Arial" pitchFamily="34" charset="0"/>
              </a:rPr>
              <a:t>of Nursing </a:t>
            </a:r>
            <a:r>
              <a:rPr lang="en-US" i="1" dirty="0" smtClean="0">
                <a:latin typeface="Arial" pitchFamily="34" charset="0"/>
                <a:cs typeface="Arial" pitchFamily="34" charset="0"/>
              </a:rPr>
              <a:t>Scholarship</a:t>
            </a:r>
            <a:r>
              <a:rPr lang="en-US" dirty="0" smtClean="0">
                <a:latin typeface="Arial" pitchFamily="34" charset="0"/>
                <a:cs typeface="Arial" pitchFamily="34" charset="0"/>
              </a:rPr>
              <a:t>, * which was released</a:t>
            </a:r>
            <a:r>
              <a:rPr lang="en-US" baseline="0" dirty="0" smtClean="0">
                <a:latin typeface="Arial" pitchFamily="34" charset="0"/>
                <a:cs typeface="Arial" pitchFamily="34" charset="0"/>
              </a:rPr>
              <a:t> </a:t>
            </a:r>
            <a:r>
              <a:rPr lang="en-US" dirty="0" smtClean="0">
                <a:latin typeface="Arial" pitchFamily="34" charset="0"/>
                <a:cs typeface="Arial" pitchFamily="34" charset="0"/>
              </a:rPr>
              <a:t>online on</a:t>
            </a:r>
            <a:r>
              <a:rPr lang="en-US" baseline="0" dirty="0" smtClean="0">
                <a:latin typeface="Arial" pitchFamily="34" charset="0"/>
                <a:cs typeface="Arial" pitchFamily="34" charset="0"/>
              </a:rPr>
              <a:t> </a:t>
            </a:r>
            <a:r>
              <a:rPr lang="en-US" dirty="0" smtClean="0">
                <a:latin typeface="Arial" pitchFamily="34" charset="0"/>
                <a:cs typeface="Arial" pitchFamily="34" charset="0"/>
              </a:rPr>
              <a:t>February 1.  </a:t>
            </a: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I co-authored</a:t>
            </a:r>
            <a:r>
              <a:rPr lang="en-US" baseline="0" dirty="0" smtClean="0">
                <a:latin typeface="Arial" pitchFamily="34" charset="0"/>
                <a:cs typeface="Arial" pitchFamily="34" charset="0"/>
              </a:rPr>
              <a:t> </a:t>
            </a:r>
            <a:r>
              <a:rPr lang="en-US" dirty="0" smtClean="0">
                <a:latin typeface="Arial" pitchFamily="34" charset="0"/>
                <a:cs typeface="Arial" pitchFamily="34" charset="0"/>
              </a:rPr>
              <a:t>the </a:t>
            </a:r>
            <a:r>
              <a:rPr lang="en-US" dirty="0">
                <a:latin typeface="Arial" pitchFamily="34" charset="0"/>
                <a:cs typeface="Arial" pitchFamily="34" charset="0"/>
              </a:rPr>
              <a:t>editorial “Relevance of Genomics to Healthcare and Nursing </a:t>
            </a:r>
            <a:r>
              <a:rPr lang="en-US" dirty="0" smtClean="0">
                <a:latin typeface="Arial" pitchFamily="34" charset="0"/>
                <a:cs typeface="Arial" pitchFamily="34" charset="0"/>
              </a:rPr>
              <a:t>Practice,” </a:t>
            </a:r>
            <a:r>
              <a:rPr lang="en-US" dirty="0">
                <a:latin typeface="Arial" pitchFamily="34" charset="0"/>
                <a:cs typeface="Arial" pitchFamily="34" charset="0"/>
              </a:rPr>
              <a:t>which accompanies the eleven articles about genomics of common health conditions. </a:t>
            </a:r>
            <a:endParaRPr lang="en-US" dirty="0" smtClean="0">
              <a:latin typeface="Arial" pitchFamily="34" charset="0"/>
              <a:cs typeface="Arial" pitchFamily="34" charset="0"/>
            </a:endParaRP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The paper closing </a:t>
            </a:r>
            <a:r>
              <a:rPr lang="en-US" dirty="0">
                <a:latin typeface="Arial" pitchFamily="34" charset="0"/>
                <a:cs typeface="Arial" pitchFamily="34" charset="0"/>
              </a:rPr>
              <a:t>the Special Issue, </a:t>
            </a:r>
            <a:r>
              <a:rPr lang="en-US" dirty="0" smtClean="0">
                <a:latin typeface="Arial" pitchFamily="34" charset="0"/>
                <a:cs typeface="Arial" pitchFamily="34" charset="0"/>
              </a:rPr>
              <a:t>“A </a:t>
            </a:r>
            <a:r>
              <a:rPr lang="en-US" dirty="0">
                <a:latin typeface="Arial" pitchFamily="34" charset="0"/>
                <a:cs typeface="Arial" pitchFamily="34" charset="0"/>
              </a:rPr>
              <a:t>Blueprint for Genomics Nursing </a:t>
            </a:r>
            <a:r>
              <a:rPr lang="en-US" dirty="0" smtClean="0">
                <a:latin typeface="Arial" pitchFamily="34" charset="0"/>
                <a:cs typeface="Arial" pitchFamily="34" charset="0"/>
              </a:rPr>
              <a:t>Science”, </a:t>
            </a:r>
            <a:r>
              <a:rPr lang="en-US" dirty="0">
                <a:latin typeface="Arial" pitchFamily="34" charset="0"/>
                <a:cs typeface="Arial" pitchFamily="34" charset="0"/>
              </a:rPr>
              <a:t>resulted from a joint effort with the National Institute of Nursing </a:t>
            </a:r>
            <a:r>
              <a:rPr lang="en-US" dirty="0" smtClean="0">
                <a:latin typeface="Arial" pitchFamily="34" charset="0"/>
                <a:cs typeface="Arial" pitchFamily="34" charset="0"/>
              </a:rPr>
              <a:t>Research, and provides </a:t>
            </a:r>
            <a:r>
              <a:rPr lang="en-US" dirty="0">
                <a:latin typeface="Arial" pitchFamily="34" charset="0"/>
                <a:cs typeface="Arial" pitchFamily="34" charset="0"/>
              </a:rPr>
              <a:t>recommendations for nursing </a:t>
            </a:r>
            <a:r>
              <a:rPr lang="en-US" dirty="0" smtClean="0">
                <a:latin typeface="Arial" pitchFamily="34" charset="0"/>
                <a:cs typeface="Arial" pitchFamily="34" charset="0"/>
              </a:rPr>
              <a:t>research in this area.  </a:t>
            </a: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Finally, webinars </a:t>
            </a:r>
            <a:r>
              <a:rPr lang="en-US" dirty="0">
                <a:latin typeface="Arial" pitchFamily="34" charset="0"/>
                <a:cs typeface="Arial" pitchFamily="34" charset="0"/>
              </a:rPr>
              <a:t>with insights </a:t>
            </a:r>
            <a:r>
              <a:rPr lang="en-US" dirty="0" smtClean="0">
                <a:latin typeface="Arial" pitchFamily="34" charset="0"/>
                <a:cs typeface="Arial" pitchFamily="34" charset="0"/>
              </a:rPr>
              <a:t>from</a:t>
            </a:r>
            <a:r>
              <a:rPr lang="en-US" baseline="0" dirty="0" smtClean="0">
                <a:latin typeface="Arial" pitchFamily="34" charset="0"/>
                <a:cs typeface="Arial" pitchFamily="34" charset="0"/>
              </a:rPr>
              <a:t> </a:t>
            </a:r>
            <a:r>
              <a:rPr lang="en-US" dirty="0" smtClean="0">
                <a:latin typeface="Arial" pitchFamily="34" charset="0"/>
                <a:cs typeface="Arial" pitchFamily="34" charset="0"/>
              </a:rPr>
              <a:t>authors involved with this special issue will </a:t>
            </a:r>
            <a:r>
              <a:rPr lang="en-US" dirty="0">
                <a:latin typeface="Arial" pitchFamily="34" charset="0"/>
                <a:cs typeface="Arial" pitchFamily="34" charset="0"/>
              </a:rPr>
              <a:t>be coming </a:t>
            </a:r>
            <a:r>
              <a:rPr lang="en-US" dirty="0" smtClean="0">
                <a:latin typeface="Arial" pitchFamily="34" charset="0"/>
                <a:cs typeface="Arial" pitchFamily="34" charset="0"/>
              </a:rPr>
              <a:t>soon and made available on genome.gov</a:t>
            </a:r>
            <a:r>
              <a:rPr lang="en-US" baseline="0" dirty="0" smtClean="0">
                <a:latin typeface="Arial" pitchFamily="34" charset="0"/>
                <a:cs typeface="Arial" pitchFamily="34" charset="0"/>
              </a:rPr>
              <a:t> via our </a:t>
            </a:r>
            <a:r>
              <a:rPr lang="en-US" baseline="0" dirty="0" err="1" smtClean="0">
                <a:latin typeface="Arial" pitchFamily="34" charset="0"/>
                <a:cs typeface="Arial" pitchFamily="34" charset="0"/>
              </a:rPr>
              <a:t>GenomeTV</a:t>
            </a:r>
            <a:r>
              <a:rPr lang="en-US" baseline="0" dirty="0" smtClean="0">
                <a:latin typeface="Arial" pitchFamily="34" charset="0"/>
                <a:cs typeface="Arial" pitchFamily="34" charset="0"/>
              </a:rPr>
              <a:t> channel of YouTube.</a:t>
            </a:r>
            <a:endParaRPr lang="en-US" dirty="0" smtClean="0">
              <a:latin typeface="Arial" pitchFamily="34" charset="0"/>
              <a:cs typeface="Arial" pitchFamily="34" charset="0"/>
            </a:endParaRPr>
          </a:p>
        </p:txBody>
      </p:sp>
      <p:sp>
        <p:nvSpPr>
          <p:cNvPr id="122884" name="Slide Number Placeholder 3"/>
          <p:cNvSpPr>
            <a:spLocks noGrp="1"/>
          </p:cNvSpPr>
          <p:nvPr>
            <p:ph type="sldNum" sz="quarter" idx="5"/>
          </p:nvPr>
        </p:nvSpPr>
        <p:spPr>
          <a:noFill/>
        </p:spPr>
        <p:txBody>
          <a:bodyPr/>
          <a:lstStyle/>
          <a:p>
            <a:pPr defTabSz="934925"/>
            <a:fld id="{6CF71632-2D85-48FE-B182-152D511C9734}" type="slidenum">
              <a:rPr lang="en-US" smtClean="0">
                <a:solidFill>
                  <a:srgbClr val="000000"/>
                </a:solidFill>
              </a:rPr>
              <a:pPr defTabSz="934925"/>
              <a:t>96</a:t>
            </a:fld>
            <a:endParaRPr lang="en-US" dirty="0" smtClean="0">
              <a:solidFill>
                <a:srgbClr val="000000"/>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97</a:t>
            </a:fld>
            <a:endParaRPr lang="en-US" dirty="0" smtClean="0">
              <a:cs typeface="Arial"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xfrm>
            <a:off x="944565" y="4446591"/>
            <a:ext cx="5786437" cy="4211637"/>
          </a:xfrm>
          <a:noFill/>
          <a:ln/>
        </p:spPr>
        <p:txBody>
          <a:bodyPr>
            <a:noAutofit/>
          </a:bodyPr>
          <a:lstStyle/>
          <a:p>
            <a:pPr defTabSz="922797">
              <a:spcBef>
                <a:spcPts val="0"/>
              </a:spcBef>
              <a:defRPr/>
            </a:pPr>
            <a:r>
              <a:rPr lang="en-US" dirty="0" smtClean="0">
                <a:latin typeface="Arial" pitchFamily="34" charset="0"/>
                <a:cs typeface="Arial" pitchFamily="34" charset="0"/>
              </a:rPr>
              <a:t>As always, there were</a:t>
            </a:r>
            <a:r>
              <a:rPr lang="en-US" baseline="0" dirty="0" smtClean="0">
                <a:latin typeface="Arial" pitchFamily="34" charset="0"/>
                <a:cs typeface="Arial" pitchFamily="34" charset="0"/>
              </a:rPr>
              <a:t> many recent highlights from N</a:t>
            </a:r>
            <a:r>
              <a:rPr lang="en-US" dirty="0" smtClean="0">
                <a:latin typeface="Arial" pitchFamily="34" charset="0"/>
                <a:cs typeface="Arial" pitchFamily="34" charset="0"/>
              </a:rPr>
              <a:t>HGRI’s Intramural Research Program.</a:t>
            </a:r>
            <a:r>
              <a:rPr lang="en-US" baseline="0" dirty="0" smtClean="0">
                <a:latin typeface="Arial" pitchFamily="34" charset="0"/>
                <a:cs typeface="Arial" pitchFamily="34" charset="0"/>
              </a:rPr>
              <a:t> </a:t>
            </a:r>
            <a:r>
              <a:rPr lang="en-US" dirty="0" smtClean="0">
                <a:latin typeface="Arial" pitchFamily="34" charset="0"/>
                <a:cs typeface="Arial" pitchFamily="34" charset="0"/>
              </a:rPr>
              <a:t>Just to give you a flavor…</a:t>
            </a: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 Bill </a:t>
            </a:r>
            <a:r>
              <a:rPr lang="en-US" dirty="0" err="1" smtClean="0">
                <a:latin typeface="Arial" pitchFamily="34" charset="0"/>
                <a:cs typeface="Arial" pitchFamily="34" charset="0"/>
              </a:rPr>
              <a:t>Gahl’s</a:t>
            </a:r>
            <a:r>
              <a:rPr lang="en-US" dirty="0" smtClean="0">
                <a:latin typeface="Arial" pitchFamily="34" charset="0"/>
                <a:cs typeface="Arial" pitchFamily="34" charset="0"/>
              </a:rPr>
              <a:t> longstanding efforts in studying the </a:t>
            </a:r>
            <a:r>
              <a:rPr lang="en-US" dirty="0" err="1" smtClean="0">
                <a:latin typeface="Arial" pitchFamily="34" charset="0"/>
                <a:cs typeface="Arial" pitchFamily="34" charset="0"/>
              </a:rPr>
              <a:t>lysosomal</a:t>
            </a:r>
            <a:r>
              <a:rPr lang="en-US" dirty="0" smtClean="0">
                <a:latin typeface="Arial" pitchFamily="34" charset="0"/>
                <a:cs typeface="Arial" pitchFamily="34" charset="0"/>
              </a:rPr>
              <a:t> storage disorder, </a:t>
            </a:r>
            <a:r>
              <a:rPr lang="en-US" dirty="0" err="1" smtClean="0">
                <a:latin typeface="Arial" pitchFamily="34" charset="0"/>
                <a:cs typeface="Arial" pitchFamily="34" charset="0"/>
              </a:rPr>
              <a:t>nephropathic</a:t>
            </a:r>
            <a:r>
              <a:rPr lang="en-US" dirty="0" smtClean="0">
                <a:latin typeface="Arial" pitchFamily="34" charset="0"/>
                <a:cs typeface="Arial" pitchFamily="34" charset="0"/>
              </a:rPr>
              <a:t> </a:t>
            </a:r>
            <a:r>
              <a:rPr lang="en-US" dirty="0" err="1" smtClean="0">
                <a:latin typeface="Arial" pitchFamily="34" charset="0"/>
                <a:cs typeface="Arial" pitchFamily="34" charset="0"/>
              </a:rPr>
              <a:t>cystinosis</a:t>
            </a:r>
            <a:r>
              <a:rPr lang="en-US" dirty="0" smtClean="0">
                <a:latin typeface="Arial" pitchFamily="34" charset="0"/>
                <a:cs typeface="Arial" pitchFamily="34" charset="0"/>
              </a:rPr>
              <a:t>, resulted in the FDA approval of the use of </a:t>
            </a:r>
            <a:r>
              <a:rPr lang="en-US" dirty="0" err="1" smtClean="0">
                <a:latin typeface="Arial" pitchFamily="34" charset="0"/>
                <a:cs typeface="Arial" pitchFamily="34" charset="0"/>
              </a:rPr>
              <a:t>cysteamine</a:t>
            </a:r>
            <a:r>
              <a:rPr lang="en-US" dirty="0" smtClean="0">
                <a:latin typeface="Arial" pitchFamily="34" charset="0"/>
                <a:cs typeface="Arial" pitchFamily="34" charset="0"/>
              </a:rPr>
              <a:t>, which dissolves painful and damaging </a:t>
            </a:r>
            <a:r>
              <a:rPr lang="en-US" dirty="0" err="1" smtClean="0">
                <a:latin typeface="Arial" pitchFamily="34" charset="0"/>
                <a:cs typeface="Arial" pitchFamily="34" charset="0"/>
              </a:rPr>
              <a:t>cystine</a:t>
            </a:r>
            <a:r>
              <a:rPr lang="en-US" dirty="0" smtClean="0">
                <a:latin typeface="Arial" pitchFamily="34" charset="0"/>
                <a:cs typeface="Arial" pitchFamily="34" charset="0"/>
              </a:rPr>
              <a:t> crystals in patients’ eyes. </a:t>
            </a: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Daphne Bell had an impressive paper published in </a:t>
            </a:r>
            <a:r>
              <a:rPr lang="en-US" i="1" dirty="0" smtClean="0">
                <a:latin typeface="Arial" pitchFamily="34" charset="0"/>
                <a:cs typeface="Arial" pitchFamily="34" charset="0"/>
              </a:rPr>
              <a:t>Nature Genetics</a:t>
            </a:r>
            <a:r>
              <a:rPr lang="en-US" dirty="0" smtClean="0">
                <a:latin typeface="Arial" pitchFamily="34" charset="0"/>
                <a:cs typeface="Arial" pitchFamily="34" charset="0"/>
              </a:rPr>
              <a:t>,</a:t>
            </a:r>
            <a:r>
              <a:rPr lang="en-US" baseline="0" dirty="0" smtClean="0">
                <a:latin typeface="Arial" pitchFamily="34" charset="0"/>
                <a:cs typeface="Arial" pitchFamily="34" charset="0"/>
              </a:rPr>
              <a:t> where she described </a:t>
            </a:r>
            <a:r>
              <a:rPr lang="en-US" dirty="0" smtClean="0">
                <a:latin typeface="Arial" pitchFamily="34" charset="0"/>
                <a:cs typeface="Arial" pitchFamily="34" charset="0"/>
              </a:rPr>
              <a:t>driver mutations in six newly identified genes that play a role in serous endometrial cancer, one of the most lethal forms of uterine cancer.</a:t>
            </a:r>
          </a:p>
          <a:p>
            <a:pPr defTabSz="922797">
              <a:spcBef>
                <a:spcPts val="0"/>
              </a:spcBef>
              <a:buFont typeface="Arial" charset="0"/>
              <a:buChar char="•"/>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Andy Baxevanis’ group sequenced and analyzed the genome of </a:t>
            </a:r>
            <a:r>
              <a:rPr lang="en-US" dirty="0" err="1" smtClean="0">
                <a:latin typeface="Arial" pitchFamily="34" charset="0"/>
                <a:cs typeface="Arial" pitchFamily="34" charset="0"/>
              </a:rPr>
              <a:t>Mnemiopsis</a:t>
            </a:r>
            <a:r>
              <a:rPr lang="en-US" dirty="0" smtClean="0">
                <a:latin typeface="Arial" pitchFamily="34" charset="0"/>
                <a:cs typeface="Arial" pitchFamily="34" charset="0"/>
              </a:rPr>
              <a:t>, a type of comb jelly,</a:t>
            </a:r>
            <a:r>
              <a:rPr lang="en-US" baseline="0" dirty="0" smtClean="0">
                <a:latin typeface="Arial" pitchFamily="34" charset="0"/>
                <a:cs typeface="Arial" pitchFamily="34" charset="0"/>
              </a:rPr>
              <a:t> work recently published in </a:t>
            </a:r>
            <a:r>
              <a:rPr lang="en-US" i="1" dirty="0" smtClean="0">
                <a:latin typeface="Arial" pitchFamily="34" charset="0"/>
                <a:cs typeface="Arial" pitchFamily="34" charset="0"/>
              </a:rPr>
              <a:t>BMC Biology</a:t>
            </a:r>
            <a:r>
              <a:rPr lang="en-US" dirty="0" smtClean="0">
                <a:latin typeface="Arial" pitchFamily="34" charset="0"/>
                <a:cs typeface="Arial" pitchFamily="34" charset="0"/>
              </a:rPr>
              <a:t>.</a:t>
            </a: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KJ </a:t>
            </a:r>
            <a:r>
              <a:rPr lang="en-US" dirty="0" err="1" smtClean="0">
                <a:latin typeface="Arial" pitchFamily="34" charset="0"/>
                <a:cs typeface="Arial" pitchFamily="34" charset="0"/>
              </a:rPr>
              <a:t>Myung’s</a:t>
            </a:r>
            <a:r>
              <a:rPr lang="en-US" dirty="0" smtClean="0">
                <a:latin typeface="Arial" pitchFamily="34" charset="0"/>
                <a:cs typeface="Arial" pitchFamily="34" charset="0"/>
              </a:rPr>
              <a:t> group reported in the </a:t>
            </a:r>
            <a:r>
              <a:rPr lang="en-US" i="1" dirty="0" smtClean="0">
                <a:latin typeface="Arial" pitchFamily="34" charset="0"/>
                <a:cs typeface="Arial" pitchFamily="34" charset="0"/>
              </a:rPr>
              <a:t>Journal of Cell Biology </a:t>
            </a:r>
            <a:r>
              <a:rPr lang="en-US" i="0" dirty="0" smtClean="0">
                <a:latin typeface="Arial" pitchFamily="34" charset="0"/>
                <a:cs typeface="Arial" pitchFamily="34" charset="0"/>
              </a:rPr>
              <a:t>how</a:t>
            </a:r>
            <a:r>
              <a:rPr lang="en-US" i="1" dirty="0" smtClean="0">
                <a:latin typeface="Arial" pitchFamily="34" charset="0"/>
                <a:cs typeface="Arial" pitchFamily="34" charset="0"/>
              </a:rPr>
              <a:t> </a:t>
            </a:r>
            <a:r>
              <a:rPr lang="en-US" dirty="0" smtClean="0">
                <a:latin typeface="Arial" pitchFamily="34" charset="0"/>
                <a:cs typeface="Arial" pitchFamily="34" charset="0"/>
              </a:rPr>
              <a:t>deficient ATAD5 results in stalled DNA replication due to a build up of proteins in replication factories, a defect associated with cancer in mice. </a:t>
            </a:r>
          </a:p>
          <a:p>
            <a:pPr defTabSz="922797">
              <a:spcBef>
                <a:spcPts val="0"/>
              </a:spcBef>
              <a:defRPr/>
            </a:pPr>
            <a:endParaRPr lang="en-US" dirty="0" smtClean="0">
              <a:latin typeface="Arial" pitchFamily="34" charset="0"/>
              <a:cs typeface="Arial" pitchFamily="34" charset="0"/>
            </a:endParaRPr>
          </a:p>
          <a:p>
            <a:pPr defTabSz="922797">
              <a:spcBef>
                <a:spcPts val="0"/>
              </a:spcBef>
              <a:defRPr/>
            </a:pPr>
            <a:r>
              <a:rPr lang="en-US" dirty="0" smtClean="0">
                <a:latin typeface="Arial" pitchFamily="34" charset="0"/>
                <a:cs typeface="Arial" pitchFamily="34" charset="0"/>
              </a:rPr>
              <a:t>* Dan Kastner</a:t>
            </a:r>
            <a:r>
              <a:rPr lang="en-US" baseline="0" dirty="0" smtClean="0">
                <a:latin typeface="Arial" pitchFamily="34" charset="0"/>
                <a:cs typeface="Arial" pitchFamily="34" charset="0"/>
              </a:rPr>
              <a:t> and </a:t>
            </a:r>
            <a:r>
              <a:rPr lang="en-US" dirty="0" smtClean="0">
                <a:latin typeface="Arial" pitchFamily="34" charset="0"/>
                <a:cs typeface="Arial" pitchFamily="34" charset="0"/>
              </a:rPr>
              <a:t>collaborators reported in </a:t>
            </a:r>
            <a:r>
              <a:rPr lang="en-US" i="1" dirty="0" smtClean="0">
                <a:latin typeface="Arial" pitchFamily="34" charset="0"/>
                <a:cs typeface="Arial" pitchFamily="34" charset="0"/>
              </a:rPr>
              <a:t>Nature Genetics </a:t>
            </a:r>
            <a:r>
              <a:rPr lang="en-US" dirty="0" smtClean="0">
                <a:latin typeface="Arial" pitchFamily="34" charset="0"/>
                <a:cs typeface="Arial" pitchFamily="34" charset="0"/>
              </a:rPr>
              <a:t>the results of a GWAS analysis of </a:t>
            </a:r>
            <a:r>
              <a:rPr lang="en-US" dirty="0" err="1" smtClean="0">
                <a:latin typeface="Arial" pitchFamily="34" charset="0"/>
                <a:cs typeface="Arial" pitchFamily="34" charset="0"/>
              </a:rPr>
              <a:t>Behcet’s</a:t>
            </a:r>
            <a:r>
              <a:rPr lang="en-US" dirty="0" smtClean="0">
                <a:latin typeface="Arial" pitchFamily="34" charset="0"/>
                <a:cs typeface="Arial" pitchFamily="34" charset="0"/>
              </a:rPr>
              <a:t> disease, which pointed to four important regions known to play a role in immune function.</a:t>
            </a:r>
          </a:p>
        </p:txBody>
      </p:sp>
      <p:sp>
        <p:nvSpPr>
          <p:cNvPr id="4100" name="Slide Number Placeholder 3"/>
          <p:cNvSpPr>
            <a:spLocks noGrp="1"/>
          </p:cNvSpPr>
          <p:nvPr>
            <p:ph type="sldNum" sz="quarter" idx="5"/>
          </p:nvPr>
        </p:nvSpPr>
        <p:spPr>
          <a:noFill/>
        </p:spPr>
        <p:txBody>
          <a:bodyPr/>
          <a:lstStyle/>
          <a:p>
            <a:pPr defTabSz="945322"/>
            <a:fld id="{E501B558-9650-4DF1-A22E-7CBA72CA1C1E}" type="slidenum">
              <a:rPr lang="en-US" smtClean="0">
                <a:solidFill>
                  <a:srgbClr val="000000"/>
                </a:solidFill>
              </a:rPr>
              <a:pPr defTabSz="945322"/>
              <a:t>98</a:t>
            </a:fld>
            <a:endParaRPr lang="en-US" dirty="0" smtClean="0">
              <a:solidFill>
                <a:srgbClr val="000000"/>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dirty="0" smtClean="0">
                <a:latin typeface="Arial" pitchFamily="34" charset="0"/>
                <a:cs typeface="Arial" pitchFamily="34" charset="0"/>
              </a:rPr>
              <a:t>Finally, a personal thanks to all the various NHGRI staff (probably over 50-60 of you) who helped pull together the roughly 100 slides that I just reviewed. Needless to say, without a group effort across the Institute, I could never give such a detailed Director’s Report at each Council meeting.</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*And Special thanks to Kris Wetterstrand, who serves as the ‘ring leader’ in coordinating material development and who directly helps me produce the final </a:t>
            </a:r>
            <a:r>
              <a:rPr lang="en-US" dirty="0" err="1" smtClean="0">
                <a:latin typeface="Arial" pitchFamily="34" charset="0"/>
                <a:cs typeface="Arial" pitchFamily="34" charset="0"/>
              </a:rPr>
              <a:t>Powerpoint</a:t>
            </a:r>
            <a:r>
              <a:rPr lang="en-US" dirty="0" smtClean="0">
                <a:latin typeface="Arial" pitchFamily="34" charset="0"/>
                <a:cs typeface="Arial" pitchFamily="34" charset="0"/>
              </a:rPr>
              <a:t> product. </a:t>
            </a:r>
          </a:p>
          <a:p>
            <a:pPr>
              <a:spcBef>
                <a:spcPts val="0"/>
              </a:spcBef>
            </a:pP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Also, thanks to Larry Thompson, Judy Wyatt, and the NHGRI web team for making my Director’s Report an electronic resource.</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99</a:t>
            </a:fld>
            <a:endParaRPr lang="en-US" dirty="0" smtClean="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pPr>
                <a:defRPr/>
              </a:pPr>
              <a:t>‹#›</a:t>
            </a:fld>
            <a:endParaRPr lang="en-US" dirty="0"/>
          </a:p>
        </p:txBody>
      </p:sp>
    </p:spTree>
    <p:extLst>
      <p:ext uri="{BB962C8B-B14F-4D97-AF65-F5344CB8AC3E}">
        <p14:creationId xmlns:p14="http://schemas.microsoft.com/office/powerpoint/2010/main" xmlns="" val="175418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pPr>
                <a:defRPr/>
              </a:pPr>
              <a:t>‹#›</a:t>
            </a:fld>
            <a:endParaRPr lang="en-US" dirty="0"/>
          </a:p>
        </p:txBody>
      </p:sp>
    </p:spTree>
    <p:extLst>
      <p:ext uri="{BB962C8B-B14F-4D97-AF65-F5344CB8AC3E}">
        <p14:creationId xmlns:p14="http://schemas.microsoft.com/office/powerpoint/2010/main" xmlns="" val="4244442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pPr>
                <a:defRPr/>
              </a:pPr>
              <a:t>‹#›</a:t>
            </a:fld>
            <a:endParaRPr lang="en-US" dirty="0"/>
          </a:p>
        </p:txBody>
      </p:sp>
    </p:spTree>
    <p:extLst>
      <p:ext uri="{BB962C8B-B14F-4D97-AF65-F5344CB8AC3E}">
        <p14:creationId xmlns:p14="http://schemas.microsoft.com/office/powerpoint/2010/main" xmlns="" val="711722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0A0A9B3-E1E7-4F88-9A3E-2DB91B17EF35}"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29931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3A1A67F-B7E8-42C5-BDAF-5011E182C3A6}" type="slidenum">
              <a:rPr lang="en-US"/>
              <a:pPr>
                <a:defRPr/>
              </a:pPr>
              <a:t>‹#›</a:t>
            </a:fld>
            <a:endParaRPr lang="en-US" dirty="0"/>
          </a:p>
        </p:txBody>
      </p:sp>
    </p:spTree>
    <p:extLst>
      <p:ext uri="{BB962C8B-B14F-4D97-AF65-F5344CB8AC3E}">
        <p14:creationId xmlns:p14="http://schemas.microsoft.com/office/powerpoint/2010/main" xmlns="" val="869081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2E567A-2F44-7F41-B572-36B5C90063D5}" type="datetimeFigureOut">
              <a:rPr lang="en-US" smtClean="0">
                <a:solidFill>
                  <a:prstClr val="black">
                    <a:tint val="75000"/>
                  </a:prstClr>
                </a:solidFill>
              </a:rPr>
              <a:pPr/>
              <a:t>2/10/2013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1D018-4C13-C94E-8C11-613E88E5C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78798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CDF8644D-B8EA-4E61-81FF-685D6491A35D}"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263532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6833EE02-0A85-4A8D-A1D4-6E2CD1F8B80B}"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F5DA739B-1B80-447A-938C-03D28005FA30}"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647981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193F8F70-292F-4205-853A-6FB63F95536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15845649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pPr>
                <a:defRPr/>
              </a:pPr>
              <a:t>‹#›</a:t>
            </a:fld>
            <a:endParaRPr lang="en-US" dirty="0"/>
          </a:p>
        </p:txBody>
      </p:sp>
    </p:spTree>
    <p:extLst>
      <p:ext uri="{BB962C8B-B14F-4D97-AF65-F5344CB8AC3E}">
        <p14:creationId xmlns:p14="http://schemas.microsoft.com/office/powerpoint/2010/main" xmlns="" val="1552895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pPr>
              <a:defRPr/>
            </a:pPr>
            <a:fld id="{770743CA-6FC1-4F5B-A743-D59B37ABEBC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23327221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11D7F38B-AE53-4643-8F40-1B32785842B0}"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3535567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pPr>
              <a:defRPr/>
            </a:pPr>
            <a:fld id="{6CE5498C-0233-42CE-BF93-4E20DA83E1B6}"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4142665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F989E07E-3FE9-4C3D-89C8-8B43BDBB34B3}"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3335381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pPr>
              <a:defRPr/>
            </a:pPr>
            <a:fld id="{E514F9DB-F9AA-440B-A0C0-9B8A29EFB9E7}"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2989972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9A904339-D9B7-438C-9E6F-36AC3D0FA155}"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4053989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94836"/>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93861"/>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94836"/>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93861"/>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94838"/>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93863"/>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0C2055E5-1610-47C2-A1DC-B3ADFB3A1049}"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25062256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F9A0BAAA-3173-4EAD-BD72-A2693E8C44F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2751753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8170DA3B-6376-482E-ADDA-EBD62055FCDA}"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19825491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eaLnBrk="0" fontAlgn="auto" hangingPunct="0">
              <a:spcBef>
                <a:spcPts val="0"/>
              </a:spcBef>
              <a:spcAft>
                <a:spcPts val="0"/>
              </a:spcAft>
              <a:defRPr b="0">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eaLnBrk="0" fontAlgn="auto" hangingPunct="0">
              <a:spcBef>
                <a:spcPts val="0"/>
              </a:spcBef>
              <a:spcAft>
                <a:spcPts val="0"/>
              </a:spcAft>
              <a:defRPr b="0">
                <a:latin typeface="Arial" charset="0"/>
              </a:defRPr>
            </a:lvl1pPr>
          </a:lstStyle>
          <a:p>
            <a:pPr>
              <a:defRPr/>
            </a:pPr>
            <a:endParaRPr lang="en-US"/>
          </a:p>
        </p:txBody>
      </p:sp>
      <p:sp>
        <p:nvSpPr>
          <p:cNvPr id="4" name="Slide Number Placeholder 22"/>
          <p:cNvSpPr>
            <a:spLocks noGrp="1"/>
          </p:cNvSpPr>
          <p:nvPr>
            <p:ph type="sldNum" sz="quarter" idx="12"/>
          </p:nvPr>
        </p:nvSpPr>
        <p:spPr/>
        <p:txBody>
          <a:bodyPr/>
          <a:lstStyle>
            <a:lvl1pPr eaLnBrk="0" fontAlgn="auto" hangingPunct="0">
              <a:spcBef>
                <a:spcPts val="0"/>
              </a:spcBef>
              <a:spcAft>
                <a:spcPts val="0"/>
              </a:spcAft>
              <a:defRPr b="0">
                <a:latin typeface="Arial" charset="0"/>
              </a:defRPr>
            </a:lvl1pPr>
          </a:lstStyle>
          <a:p>
            <a:pPr>
              <a:defRPr/>
            </a:pPr>
            <a:fld id="{3AFD3530-AE7F-46AC-B3B8-5126D56B57C3}" type="slidenum">
              <a:rPr lang="en-US"/>
              <a:pPr>
                <a:defRPr/>
              </a:pPr>
              <a:t>‹#›</a:t>
            </a:fld>
            <a:endParaRPr lang="en-US" dirty="0"/>
          </a:p>
        </p:txBody>
      </p:sp>
    </p:spTree>
    <p:extLst>
      <p:ext uri="{BB962C8B-B14F-4D97-AF65-F5344CB8AC3E}">
        <p14:creationId xmlns:p14="http://schemas.microsoft.com/office/powerpoint/2010/main" xmlns="" val="1387020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p>
        </p:txBody>
      </p:sp>
      <p:sp>
        <p:nvSpPr>
          <p:cNvPr id="26" name="Footer Placeholder 4"/>
          <p:cNvSpPr>
            <a:spLocks noGrp="1"/>
          </p:cNvSpPr>
          <p:nvPr>
            <p:ph type="ftr" sz="quarter" idx="11"/>
          </p:nvPr>
        </p:nvSpPr>
        <p:spPr/>
        <p:txBody>
          <a:bodyPr/>
          <a:lstStyle>
            <a:lvl1pPr>
              <a:defRPr/>
            </a:lvl1pPr>
            <a:extLst/>
          </a:lstStyle>
          <a:p>
            <a:pPr>
              <a:defRPr/>
            </a:pPr>
            <a:endParaRPr lang="en-US"/>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pPr>
                <a:defRPr/>
              </a:pPr>
              <a:t>‹#›</a:t>
            </a:fld>
            <a:endParaRPr lang="en-US" dirty="0"/>
          </a:p>
        </p:txBody>
      </p:sp>
    </p:spTree>
    <p:extLst>
      <p:ext uri="{BB962C8B-B14F-4D97-AF65-F5344CB8AC3E}">
        <p14:creationId xmlns:p14="http://schemas.microsoft.com/office/powerpoint/2010/main" xmlns="" val="2534260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l">
              <a:defRPr b="0"/>
            </a:lvl1pPr>
          </a:lstStyle>
          <a:p>
            <a:pPr>
              <a:defRPr/>
            </a:pPr>
            <a:endParaRPr lang="en-US"/>
          </a:p>
        </p:txBody>
      </p:sp>
      <p:sp>
        <p:nvSpPr>
          <p:cNvPr id="5" name="Rectangle 5"/>
          <p:cNvSpPr>
            <a:spLocks noGrp="1" noChangeArrowheads="1"/>
          </p:cNvSpPr>
          <p:nvPr>
            <p:ph type="ftr" sz="quarter" idx="11"/>
          </p:nvPr>
        </p:nvSpPr>
        <p:spPr/>
        <p:txBody>
          <a:bodyPr/>
          <a:lstStyle>
            <a:lvl1pPr>
              <a:defRPr b="0"/>
            </a:lvl1pPr>
          </a:lstStyle>
          <a:p>
            <a:pPr>
              <a:defRPr/>
            </a:pPr>
            <a:endParaRPr lang="en-US"/>
          </a:p>
        </p:txBody>
      </p:sp>
      <p:sp>
        <p:nvSpPr>
          <p:cNvPr id="6" name="Rectangle 6"/>
          <p:cNvSpPr>
            <a:spLocks noGrp="1" noChangeArrowheads="1"/>
          </p:cNvSpPr>
          <p:nvPr>
            <p:ph type="sldNum" sz="quarter" idx="12"/>
          </p:nvPr>
        </p:nvSpPr>
        <p:spPr/>
        <p:txBody>
          <a:bodyPr/>
          <a:lstStyle>
            <a:lvl1pPr>
              <a:defRPr b="0"/>
            </a:lvl1pPr>
          </a:lstStyle>
          <a:p>
            <a:pPr>
              <a:defRPr/>
            </a:pPr>
            <a:fld id="{35F93409-D703-43A2-8006-0AF1D46D4D16}" type="slidenum">
              <a:rPr lang="en-US"/>
              <a:pPr>
                <a:defRPr/>
              </a:pPr>
              <a:t>‹#›</a:t>
            </a:fld>
            <a:endParaRPr lang="en-US"/>
          </a:p>
        </p:txBody>
      </p:sp>
    </p:spTree>
    <p:extLst>
      <p:ext uri="{BB962C8B-B14F-4D97-AF65-F5344CB8AC3E}">
        <p14:creationId xmlns:p14="http://schemas.microsoft.com/office/powerpoint/2010/main" xmlns="" val="4045256764"/>
      </p:ext>
    </p:extLst>
  </p:cSld>
  <p:clrMapOvr>
    <a:masterClrMapping/>
  </p:clrMapOvr>
  <p:transition>
    <p:cover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5"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6" name="Slide Number Placeholder 22"/>
          <p:cNvSpPr>
            <a:spLocks noGrp="1"/>
          </p:cNvSpPr>
          <p:nvPr>
            <p:ph type="sldNum" sz="quarter" idx="12"/>
          </p:nvPr>
        </p:nvSpPr>
        <p:spPr/>
        <p:txBody>
          <a:bodyPr/>
          <a:lstStyle>
            <a:lvl1pPr>
              <a:defRPr b="0"/>
            </a:lvl1pPr>
          </a:lstStyle>
          <a:p>
            <a:pPr>
              <a:defRPr/>
            </a:pPr>
            <a:fld id="{362031C6-F1D6-455E-89E5-A1FBC55B5731}" type="slidenum">
              <a:rPr lang="en-US"/>
              <a:pPr>
                <a:defRPr/>
              </a:pPr>
              <a:t>‹#›</a:t>
            </a:fld>
            <a:endParaRPr lang="en-US"/>
          </a:p>
        </p:txBody>
      </p:sp>
    </p:spTree>
    <p:extLst>
      <p:ext uri="{BB962C8B-B14F-4D97-AF65-F5344CB8AC3E}">
        <p14:creationId xmlns:p14="http://schemas.microsoft.com/office/powerpoint/2010/main" xmlns="" val="2875253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5"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6" name="Slide Number Placeholder 22"/>
          <p:cNvSpPr>
            <a:spLocks noGrp="1"/>
          </p:cNvSpPr>
          <p:nvPr>
            <p:ph type="sldNum" sz="quarter" idx="12"/>
          </p:nvPr>
        </p:nvSpPr>
        <p:spPr/>
        <p:txBody>
          <a:bodyPr/>
          <a:lstStyle>
            <a:lvl1pPr>
              <a:defRPr b="0"/>
            </a:lvl1pPr>
          </a:lstStyle>
          <a:p>
            <a:pPr>
              <a:defRPr/>
            </a:pPr>
            <a:fld id="{C9654B69-053F-4221-AB01-14A6F9BE32A6}" type="slidenum">
              <a:rPr lang="en-US"/>
              <a:pPr>
                <a:defRPr/>
              </a:pPr>
              <a:t>‹#›</a:t>
            </a:fld>
            <a:endParaRPr lang="en-US"/>
          </a:p>
        </p:txBody>
      </p:sp>
    </p:spTree>
    <p:extLst>
      <p:ext uri="{BB962C8B-B14F-4D97-AF65-F5344CB8AC3E}">
        <p14:creationId xmlns:p14="http://schemas.microsoft.com/office/powerpoint/2010/main" xmlns="" val="26338122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6"/>
          <p:cNvSpPr>
            <a:spLocks/>
          </p:cNvSpPr>
          <p:nvPr/>
        </p:nvSpPr>
        <p:spPr bwMode="auto">
          <a:xfrm>
            <a:off x="4829175" y="1073150"/>
            <a:ext cx="4321175" cy="5791200"/>
          </a:xfrm>
          <a:custGeom>
            <a:avLst/>
            <a:gdLst>
              <a:gd name="T0" fmla="*/ 0 w 2736"/>
              <a:gd name="T1" fmla="*/ 2147483647 h 3648"/>
              <a:gd name="T2" fmla="*/ 2147483647 w 2736"/>
              <a:gd name="T3" fmla="*/ 2147483647 h 3648"/>
              <a:gd name="T4" fmla="*/ 2147483647 w 2736"/>
              <a:gd name="T5" fmla="*/ 0 h 3648"/>
              <a:gd name="T6" fmla="*/ 2147483647 w 2736"/>
              <a:gd name="T7" fmla="*/ 2147483647 h 3648"/>
              <a:gd name="T8" fmla="*/ 2147483647 w 2736"/>
              <a:gd name="T9" fmla="*/ 2147483647 h 3648"/>
              <a:gd name="T10" fmla="*/ 2147483647 w 2736"/>
              <a:gd name="T11" fmla="*/ 2147483647 h 3648"/>
              <a:gd name="T12" fmla="*/ 0 w 2736"/>
              <a:gd name="T13" fmla="*/ 2147483647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solidFill>
              <a:schemeClr val="accent2">
                <a:alpha val="52940"/>
              </a:schemeClr>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0" smtClean="0">
              <a:solidFill>
                <a:prstClr val="white"/>
              </a:solidFill>
              <a:latin typeface="Corbel"/>
              <a:ea typeface="ＭＳ Ｐゴシック" pitchFamily="34" charset="-128"/>
            </a:endParaRPr>
          </a:p>
        </p:txBody>
      </p:sp>
      <p:sp>
        <p:nvSpPr>
          <p:cNvPr id="5" name="Freeform 7"/>
          <p:cNvSpPr>
            <a:spLocks/>
          </p:cNvSpPr>
          <p:nvPr/>
        </p:nvSpPr>
        <p:spPr bwMode="auto">
          <a:xfrm>
            <a:off x="374650" y="0"/>
            <a:ext cx="5513388" cy="6615113"/>
          </a:xfrm>
          <a:custGeom>
            <a:avLst/>
            <a:gdLst>
              <a:gd name="T0" fmla="*/ 0 w 3504"/>
              <a:gd name="T1" fmla="*/ 2147483647 h 4128"/>
              <a:gd name="T2" fmla="*/ 0 w 3504"/>
              <a:gd name="T3" fmla="*/ 2147483647 h 4128"/>
              <a:gd name="T4" fmla="*/ 2147483647 w 3504"/>
              <a:gd name="T5" fmla="*/ 2147483647 h 4128"/>
              <a:gd name="T6" fmla="*/ 2147483647 w 3504"/>
              <a:gd name="T7" fmla="*/ 0 h 4128"/>
              <a:gd name="T8" fmla="*/ 2147483647 w 3504"/>
              <a:gd name="T9" fmla="*/ 0 h 4128"/>
              <a:gd name="T10" fmla="*/ 2147483647 w 3504"/>
              <a:gd name="T11" fmla="*/ 2147483647 h 4128"/>
              <a:gd name="T12" fmla="*/ 0 w 3504"/>
              <a:gd name="T13" fmla="*/ 2147483647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solidFill>
              <a:schemeClr val="accent2">
                <a:alpha val="52940"/>
              </a:schemeClr>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0" smtClean="0">
              <a:solidFill>
                <a:prstClr val="white"/>
              </a:solidFill>
              <a:latin typeface="Corbel"/>
              <a:ea typeface="ＭＳ Ｐゴシック" pitchFamily="34" charset="-128"/>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fontAlgn="auto">
              <a:spcBef>
                <a:spcPts val="0"/>
              </a:spcBef>
              <a:spcAft>
                <a:spcPts val="0"/>
              </a:spcAft>
              <a:defRPr b="0"/>
            </a:lvl1pPr>
            <a:extLst/>
          </a:lstStyle>
          <a:p>
            <a:pPr>
              <a:defRPr/>
            </a:pPr>
            <a:endParaRPr lang="en-US"/>
          </a:p>
        </p:txBody>
      </p:sp>
      <p:sp>
        <p:nvSpPr>
          <p:cNvPr id="26" name="Footer Placeholder 4"/>
          <p:cNvSpPr>
            <a:spLocks noGrp="1"/>
          </p:cNvSpPr>
          <p:nvPr>
            <p:ph type="ftr" sz="quarter" idx="11"/>
          </p:nvPr>
        </p:nvSpPr>
        <p:spPr/>
        <p:txBody>
          <a:bodyPr/>
          <a:lstStyle>
            <a:lvl1pPr fontAlgn="auto">
              <a:spcBef>
                <a:spcPts val="0"/>
              </a:spcBef>
              <a:spcAft>
                <a:spcPts val="0"/>
              </a:spcAft>
              <a:defRPr b="0"/>
            </a:lvl1pPr>
            <a:extLst/>
          </a:lstStyle>
          <a:p>
            <a:pPr>
              <a:defRPr/>
            </a:pPr>
            <a:endParaRPr lang="en-US"/>
          </a:p>
        </p:txBody>
      </p:sp>
      <p:sp>
        <p:nvSpPr>
          <p:cNvPr id="27" name="Slide Number Placeholder 5"/>
          <p:cNvSpPr>
            <a:spLocks noGrp="1"/>
          </p:cNvSpPr>
          <p:nvPr>
            <p:ph type="sldNum" sz="quarter" idx="12"/>
          </p:nvPr>
        </p:nvSpPr>
        <p:spPr/>
        <p:txBody>
          <a:bodyPr/>
          <a:lstStyle>
            <a:lvl1pPr>
              <a:defRPr b="0"/>
            </a:lvl1pPr>
          </a:lstStyle>
          <a:p>
            <a:pPr>
              <a:defRPr/>
            </a:pPr>
            <a:fld id="{E86B18C5-DCD2-4685-95D6-8D8155E28EC0}" type="slidenum">
              <a:rPr lang="en-US"/>
              <a:pPr>
                <a:defRPr/>
              </a:pPr>
              <a:t>‹#›</a:t>
            </a:fld>
            <a:endParaRPr lang="en-US"/>
          </a:p>
        </p:txBody>
      </p:sp>
    </p:spTree>
    <p:extLst>
      <p:ext uri="{BB962C8B-B14F-4D97-AF65-F5344CB8AC3E}">
        <p14:creationId xmlns:p14="http://schemas.microsoft.com/office/powerpoint/2010/main" xmlns="" val="1122823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6"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7" name="Slide Number Placeholder 22"/>
          <p:cNvSpPr>
            <a:spLocks noGrp="1"/>
          </p:cNvSpPr>
          <p:nvPr>
            <p:ph type="sldNum" sz="quarter" idx="12"/>
          </p:nvPr>
        </p:nvSpPr>
        <p:spPr/>
        <p:txBody>
          <a:bodyPr/>
          <a:lstStyle>
            <a:lvl1pPr>
              <a:defRPr b="0"/>
            </a:lvl1pPr>
          </a:lstStyle>
          <a:p>
            <a:pPr>
              <a:defRPr/>
            </a:pPr>
            <a:fld id="{31686283-F857-464B-B292-8AF3F6CD5DCA}" type="slidenum">
              <a:rPr lang="en-US"/>
              <a:pPr>
                <a:defRPr/>
              </a:pPr>
              <a:t>‹#›</a:t>
            </a:fld>
            <a:endParaRPr lang="en-US"/>
          </a:p>
        </p:txBody>
      </p:sp>
    </p:spTree>
    <p:extLst>
      <p:ext uri="{BB962C8B-B14F-4D97-AF65-F5344CB8AC3E}">
        <p14:creationId xmlns:p14="http://schemas.microsoft.com/office/powerpoint/2010/main" xmlns="" val="29359083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fontAlgn="auto">
              <a:spcBef>
                <a:spcPts val="0"/>
              </a:spcBef>
              <a:spcAft>
                <a:spcPts val="0"/>
              </a:spcAft>
              <a:defRPr b="0"/>
            </a:lvl1pPr>
            <a:extLst/>
          </a:lstStyle>
          <a:p>
            <a:pPr>
              <a:defRPr/>
            </a:pPr>
            <a:endParaRPr lang="en-US"/>
          </a:p>
        </p:txBody>
      </p:sp>
      <p:sp>
        <p:nvSpPr>
          <p:cNvPr id="18" name="Footer Placeholder 7"/>
          <p:cNvSpPr>
            <a:spLocks noGrp="1"/>
          </p:cNvSpPr>
          <p:nvPr>
            <p:ph type="ftr" sz="quarter" idx="11"/>
          </p:nvPr>
        </p:nvSpPr>
        <p:spPr/>
        <p:txBody>
          <a:bodyPr/>
          <a:lstStyle>
            <a:lvl1pPr fontAlgn="auto">
              <a:spcBef>
                <a:spcPts val="0"/>
              </a:spcBef>
              <a:spcAft>
                <a:spcPts val="0"/>
              </a:spcAft>
              <a:defRPr b="0"/>
            </a:lvl1pPr>
            <a:extLst/>
          </a:lstStyle>
          <a:p>
            <a:pPr>
              <a:defRPr/>
            </a:pPr>
            <a:endParaRPr lang="en-US"/>
          </a:p>
        </p:txBody>
      </p:sp>
      <p:sp>
        <p:nvSpPr>
          <p:cNvPr id="19" name="Slide Number Placeholder 8"/>
          <p:cNvSpPr>
            <a:spLocks noGrp="1"/>
          </p:cNvSpPr>
          <p:nvPr>
            <p:ph type="sldNum" sz="quarter" idx="12"/>
          </p:nvPr>
        </p:nvSpPr>
        <p:spPr/>
        <p:txBody>
          <a:bodyPr/>
          <a:lstStyle>
            <a:lvl1pPr>
              <a:defRPr b="0"/>
            </a:lvl1pPr>
          </a:lstStyle>
          <a:p>
            <a:pPr>
              <a:defRPr/>
            </a:pPr>
            <a:fld id="{DB41ABC7-CDC6-4AEE-80CE-AD90AEC471BA}" type="slidenum">
              <a:rPr lang="en-US"/>
              <a:pPr>
                <a:defRPr/>
              </a:pPr>
              <a:t>‹#›</a:t>
            </a:fld>
            <a:endParaRPr lang="en-US"/>
          </a:p>
        </p:txBody>
      </p:sp>
    </p:spTree>
    <p:extLst>
      <p:ext uri="{BB962C8B-B14F-4D97-AF65-F5344CB8AC3E}">
        <p14:creationId xmlns:p14="http://schemas.microsoft.com/office/powerpoint/2010/main" xmlns="" val="18506755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4"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5" name="Slide Number Placeholder 22"/>
          <p:cNvSpPr>
            <a:spLocks noGrp="1"/>
          </p:cNvSpPr>
          <p:nvPr>
            <p:ph type="sldNum" sz="quarter" idx="12"/>
          </p:nvPr>
        </p:nvSpPr>
        <p:spPr/>
        <p:txBody>
          <a:bodyPr/>
          <a:lstStyle>
            <a:lvl1pPr>
              <a:defRPr b="0"/>
            </a:lvl1pPr>
          </a:lstStyle>
          <a:p>
            <a:pPr>
              <a:defRPr/>
            </a:pPr>
            <a:fld id="{27BB40B2-6037-407A-B805-8E6822E02D9B}" type="slidenum">
              <a:rPr lang="en-US"/>
              <a:pPr>
                <a:defRPr/>
              </a:pPr>
              <a:t>‹#›</a:t>
            </a:fld>
            <a:endParaRPr lang="en-US"/>
          </a:p>
        </p:txBody>
      </p:sp>
    </p:spTree>
    <p:extLst>
      <p:ext uri="{BB962C8B-B14F-4D97-AF65-F5344CB8AC3E}">
        <p14:creationId xmlns:p14="http://schemas.microsoft.com/office/powerpoint/2010/main" xmlns="" val="3411011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4" name="Slide Number Placeholder 22"/>
          <p:cNvSpPr>
            <a:spLocks noGrp="1"/>
          </p:cNvSpPr>
          <p:nvPr>
            <p:ph type="sldNum" sz="quarter" idx="12"/>
          </p:nvPr>
        </p:nvSpPr>
        <p:spPr/>
        <p:txBody>
          <a:bodyPr/>
          <a:lstStyle>
            <a:lvl1pPr>
              <a:defRPr b="0"/>
            </a:lvl1pPr>
          </a:lstStyle>
          <a:p>
            <a:pPr>
              <a:defRPr/>
            </a:pPr>
            <a:fld id="{58CCDAA3-EAA1-4691-857F-8B1550B4CB64}" type="slidenum">
              <a:rPr lang="en-US"/>
              <a:pPr>
                <a:defRPr/>
              </a:pPr>
              <a:t>‹#›</a:t>
            </a:fld>
            <a:endParaRPr lang="en-US"/>
          </a:p>
        </p:txBody>
      </p:sp>
    </p:spTree>
    <p:extLst>
      <p:ext uri="{BB962C8B-B14F-4D97-AF65-F5344CB8AC3E}">
        <p14:creationId xmlns:p14="http://schemas.microsoft.com/office/powerpoint/2010/main" xmlns="" val="8102072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6"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7" name="Slide Number Placeholder 22"/>
          <p:cNvSpPr>
            <a:spLocks noGrp="1"/>
          </p:cNvSpPr>
          <p:nvPr>
            <p:ph type="sldNum" sz="quarter" idx="12"/>
          </p:nvPr>
        </p:nvSpPr>
        <p:spPr/>
        <p:txBody>
          <a:bodyPr/>
          <a:lstStyle>
            <a:lvl1pPr>
              <a:defRPr b="0"/>
            </a:lvl1pPr>
          </a:lstStyle>
          <a:p>
            <a:pPr>
              <a:defRPr/>
            </a:pPr>
            <a:fld id="{C6DFBBEE-C8B4-4FF9-A515-07822DE671E3}" type="slidenum">
              <a:rPr lang="en-US"/>
              <a:pPr>
                <a:defRPr/>
              </a:pPr>
              <a:t>‹#›</a:t>
            </a:fld>
            <a:endParaRPr lang="en-US"/>
          </a:p>
        </p:txBody>
      </p:sp>
    </p:spTree>
    <p:extLst>
      <p:ext uri="{BB962C8B-B14F-4D97-AF65-F5344CB8AC3E}">
        <p14:creationId xmlns:p14="http://schemas.microsoft.com/office/powerpoint/2010/main" xmlns="" val="30261731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1643" y="954235"/>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3248" y="1393448"/>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2563" y="953261"/>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1643" y="954235"/>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3248" y="1393448"/>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2563" y="953261"/>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1642" y="954237"/>
              <a:ext cx="88934" cy="79944"/>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3248" y="1393447"/>
              <a:ext cx="125667"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2562" y="95326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fontAlgn="auto">
              <a:spcBef>
                <a:spcPts val="0"/>
              </a:spcBef>
              <a:spcAft>
                <a:spcPts val="0"/>
              </a:spcAft>
              <a:defRPr b="0"/>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fontAlgn="auto">
              <a:spcBef>
                <a:spcPts val="0"/>
              </a:spcBef>
              <a:spcAft>
                <a:spcPts val="0"/>
              </a:spcAft>
              <a:defRPr b="0"/>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b="0"/>
            </a:lvl1pPr>
          </a:lstStyle>
          <a:p>
            <a:pPr>
              <a:defRPr/>
            </a:pPr>
            <a:fld id="{26CE4B24-8E4E-4CE0-8CC6-E569A1A27AD1}" type="slidenum">
              <a:rPr lang="en-US"/>
              <a:pPr>
                <a:defRPr/>
              </a:pPr>
              <a:t>‹#›</a:t>
            </a:fld>
            <a:endParaRPr lang="en-US"/>
          </a:p>
        </p:txBody>
      </p:sp>
    </p:spTree>
    <p:extLst>
      <p:ext uri="{BB962C8B-B14F-4D97-AF65-F5344CB8AC3E}">
        <p14:creationId xmlns:p14="http://schemas.microsoft.com/office/powerpoint/2010/main" xmlns="" val="3967678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pPr>
                <a:defRPr/>
              </a:pPr>
              <a:t>‹#›</a:t>
            </a:fld>
            <a:endParaRPr lang="en-US" dirty="0"/>
          </a:p>
        </p:txBody>
      </p:sp>
    </p:spTree>
    <p:extLst>
      <p:ext uri="{BB962C8B-B14F-4D97-AF65-F5344CB8AC3E}">
        <p14:creationId xmlns:p14="http://schemas.microsoft.com/office/powerpoint/2010/main" xmlns="" val="28409004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5"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6" name="Slide Number Placeholder 22"/>
          <p:cNvSpPr>
            <a:spLocks noGrp="1"/>
          </p:cNvSpPr>
          <p:nvPr>
            <p:ph type="sldNum" sz="quarter" idx="12"/>
          </p:nvPr>
        </p:nvSpPr>
        <p:spPr/>
        <p:txBody>
          <a:bodyPr/>
          <a:lstStyle>
            <a:lvl1pPr>
              <a:defRPr b="0"/>
            </a:lvl1pPr>
          </a:lstStyle>
          <a:p>
            <a:pPr>
              <a:defRPr/>
            </a:pPr>
            <a:fld id="{39C9A58D-C8FE-4F5C-B850-8932AC1C957F}" type="slidenum">
              <a:rPr lang="en-US"/>
              <a:pPr>
                <a:defRPr/>
              </a:pPr>
              <a:t>‹#›</a:t>
            </a:fld>
            <a:endParaRPr lang="en-US"/>
          </a:p>
        </p:txBody>
      </p:sp>
    </p:spTree>
    <p:extLst>
      <p:ext uri="{BB962C8B-B14F-4D97-AF65-F5344CB8AC3E}">
        <p14:creationId xmlns:p14="http://schemas.microsoft.com/office/powerpoint/2010/main" xmlns="" val="36209010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5"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6" name="Slide Number Placeholder 22"/>
          <p:cNvSpPr>
            <a:spLocks noGrp="1"/>
          </p:cNvSpPr>
          <p:nvPr>
            <p:ph type="sldNum" sz="quarter" idx="12"/>
          </p:nvPr>
        </p:nvSpPr>
        <p:spPr/>
        <p:txBody>
          <a:bodyPr/>
          <a:lstStyle>
            <a:lvl1pPr>
              <a:defRPr b="0"/>
            </a:lvl1pPr>
          </a:lstStyle>
          <a:p>
            <a:pPr>
              <a:defRPr/>
            </a:pPr>
            <a:fld id="{C4879EA5-D604-4EA5-B8DF-8199DCE719F6}" type="slidenum">
              <a:rPr lang="en-US"/>
              <a:pPr>
                <a:defRPr/>
              </a:pPr>
              <a:t>‹#›</a:t>
            </a:fld>
            <a:endParaRPr lang="en-US"/>
          </a:p>
        </p:txBody>
      </p:sp>
    </p:spTree>
    <p:extLst>
      <p:ext uri="{BB962C8B-B14F-4D97-AF65-F5344CB8AC3E}">
        <p14:creationId xmlns:p14="http://schemas.microsoft.com/office/powerpoint/2010/main" xmlns="" val="2189289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4"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5" name="Slide Number Placeholder 22"/>
          <p:cNvSpPr>
            <a:spLocks noGrp="1"/>
          </p:cNvSpPr>
          <p:nvPr>
            <p:ph type="sldNum" sz="quarter" idx="12"/>
          </p:nvPr>
        </p:nvSpPr>
        <p:spPr/>
        <p:txBody>
          <a:bodyPr/>
          <a:lstStyle>
            <a:lvl1pPr>
              <a:defRPr b="0"/>
            </a:lvl1pPr>
          </a:lstStyle>
          <a:p>
            <a:pPr>
              <a:defRPr/>
            </a:pPr>
            <a:fld id="{358DD65F-0714-4FE8-B631-B712E963C08A}" type="slidenum">
              <a:rPr lang="en-US"/>
              <a:pPr>
                <a:defRPr/>
              </a:pPr>
              <a:t>‹#›</a:t>
            </a:fld>
            <a:endParaRPr lang="en-US"/>
          </a:p>
        </p:txBody>
      </p:sp>
    </p:spTree>
    <p:extLst>
      <p:ext uri="{BB962C8B-B14F-4D97-AF65-F5344CB8AC3E}">
        <p14:creationId xmlns:p14="http://schemas.microsoft.com/office/powerpoint/2010/main" xmlns="" val="18590422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23743324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20377376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10841614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15939227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375156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36642690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2784721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pPr>
                <a:defRPr/>
              </a:pPr>
              <a:t>‹#›</a:t>
            </a:fld>
            <a:endParaRPr lang="en-US" dirty="0"/>
          </a:p>
        </p:txBody>
      </p:sp>
    </p:spTree>
    <p:extLst>
      <p:ext uri="{BB962C8B-B14F-4D97-AF65-F5344CB8AC3E}">
        <p14:creationId xmlns:p14="http://schemas.microsoft.com/office/powerpoint/2010/main" xmlns="" val="4017156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29414887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41272389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27260598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877784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pPr>
                <a:defRPr/>
              </a:pPr>
              <a:t>‹#›</a:t>
            </a:fld>
            <a:endParaRPr lang="en-US" dirty="0"/>
          </a:p>
        </p:txBody>
      </p:sp>
    </p:spTree>
    <p:extLst>
      <p:ext uri="{BB962C8B-B14F-4D97-AF65-F5344CB8AC3E}">
        <p14:creationId xmlns:p14="http://schemas.microsoft.com/office/powerpoint/2010/main" xmlns="" val="225125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pPr>
                <a:defRPr/>
              </a:pPr>
              <a:t>‹#›</a:t>
            </a:fld>
            <a:endParaRPr lang="en-US" dirty="0"/>
          </a:p>
        </p:txBody>
      </p:sp>
    </p:spTree>
    <p:extLst>
      <p:ext uri="{BB962C8B-B14F-4D97-AF65-F5344CB8AC3E}">
        <p14:creationId xmlns:p14="http://schemas.microsoft.com/office/powerpoint/2010/main" xmlns="" val="296996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pPr>
                <a:defRPr/>
              </a:pPr>
              <a:t>‹#›</a:t>
            </a:fld>
            <a:endParaRPr lang="en-US" dirty="0"/>
          </a:p>
        </p:txBody>
      </p:sp>
    </p:spTree>
    <p:extLst>
      <p:ext uri="{BB962C8B-B14F-4D97-AF65-F5344CB8AC3E}">
        <p14:creationId xmlns:p14="http://schemas.microsoft.com/office/powerpoint/2010/main" xmlns="" val="1380550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pPr>
                <a:defRPr/>
              </a:pPr>
              <a:t>‹#›</a:t>
            </a:fld>
            <a:endParaRPr lang="en-US" dirty="0"/>
          </a:p>
        </p:txBody>
      </p:sp>
    </p:spTree>
    <p:extLst>
      <p:ext uri="{BB962C8B-B14F-4D97-AF65-F5344CB8AC3E}">
        <p14:creationId xmlns:p14="http://schemas.microsoft.com/office/powerpoint/2010/main" xmlns="" val="143802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7.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8.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59" r:id="rId1"/>
    <p:sldLayoutId id="2147487860" r:id="rId2"/>
    <p:sldLayoutId id="2147487875" r:id="rId3"/>
    <p:sldLayoutId id="2147487861" r:id="rId4"/>
    <p:sldLayoutId id="2147487876" r:id="rId5"/>
    <p:sldLayoutId id="2147487862" r:id="rId6"/>
    <p:sldLayoutId id="2147487863" r:id="rId7"/>
    <p:sldLayoutId id="2147487864" r:id="rId8"/>
    <p:sldLayoutId id="2147487877" r:id="rId9"/>
    <p:sldLayoutId id="2147487865" r:id="rId10"/>
    <p:sldLayoutId id="2147487866" r:id="rId11"/>
    <p:sldLayoutId id="2147487911" r:id="rId12"/>
    <p:sldLayoutId id="2147487913" r:id="rId13"/>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3075"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A99ABD12-4F1C-4DA2-9664-13F25BFDF4F9}"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70" r:id="rId1"/>
    <p:sldLayoutId id="2147487912" r:id="rId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F8E1025F-788F-45C2-8800-F016B7ADC454}" type="slidenum">
              <a:rPr lang="en-US">
                <a:solidFill>
                  <a:srgbClr val="D6ECFF"/>
                </a:solidFill>
              </a:rPr>
              <a:pPr>
                <a:defRPr/>
              </a:pPr>
              <a:t>‹#›</a:t>
            </a:fld>
            <a:endParaRPr lang="en-US" dirty="0">
              <a:solidFill>
                <a:srgbClr val="D6ECFF"/>
              </a:solidFill>
            </a:endParaRPr>
          </a:p>
        </p:txBody>
      </p:sp>
    </p:spTree>
  </p:cSld>
  <p:clrMap bg1="dk1" tx1="lt1" bg2="dk2" tx2="lt2" accent1="accent1" accent2="accent2" accent3="accent3" accent4="accent4" accent5="accent5" accent6="accent6" hlink="hlink" folHlink="folHlink"/>
  <p:sldLayoutIdLst>
    <p:sldLayoutId id="2147487908" r:id="rId1"/>
    <p:sldLayoutId id="2147487909" r:id="rId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3BE0B914-8D2C-41F4-A634-061947204AFE}"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3198308487"/>
      </p:ext>
    </p:extLst>
  </p:cSld>
  <p:clrMap bg1="dk1" tx1="lt1" bg2="dk2" tx2="lt2" accent1="accent1" accent2="accent2" accent3="accent3" accent4="accent4" accent5="accent5" accent6="accent6" hlink="hlink" folHlink="folHlink"/>
  <p:sldLayoutIdLst>
    <p:sldLayoutId id="2147487915" r:id="rId1"/>
    <p:sldLayoutId id="2147487916" r:id="rId2"/>
    <p:sldLayoutId id="2147487917" r:id="rId3"/>
    <p:sldLayoutId id="2147487918" r:id="rId4"/>
    <p:sldLayoutId id="2147487919" r:id="rId5"/>
    <p:sldLayoutId id="2147487920" r:id="rId6"/>
    <p:sldLayoutId id="2147487921" r:id="rId7"/>
    <p:sldLayoutId id="2147487922" r:id="rId8"/>
    <p:sldLayoutId id="2147487923" r:id="rId9"/>
    <p:sldLayoutId id="2147487924" r:id="rId10"/>
    <p:sldLayoutId id="2147487925" r:id="rId1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36867"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100" b="1">
                <a:solidFill>
                  <a:srgbClr val="D6ECFF"/>
                </a:solidFill>
                <a:latin typeface="Arial" pitchFamily="34" charset="0"/>
              </a:defRPr>
            </a:lvl1pPr>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100" b="1">
                <a:solidFill>
                  <a:srgbClr val="D6ECFF"/>
                </a:solidFill>
                <a:latin typeface="Arial" pitchFamily="34" charset="0"/>
              </a:defRPr>
            </a:lvl1pPr>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200" b="1">
                <a:solidFill>
                  <a:srgbClr val="D6ECFF"/>
                </a:solidFill>
                <a:latin typeface="Arial" pitchFamily="34" charset="0"/>
              </a:defRPr>
            </a:lvl1pPr>
          </a:lstStyle>
          <a:p>
            <a:pPr>
              <a:defRPr/>
            </a:pPr>
            <a:fld id="{EF03E850-DC0A-4298-A3D3-6E2D7591CCB8}" type="slidenum">
              <a:rPr lang="en-US"/>
              <a:pPr>
                <a:defRPr/>
              </a:pPr>
              <a:t>‹#›</a:t>
            </a:fld>
            <a:endParaRPr lang="en-US"/>
          </a:p>
        </p:txBody>
      </p:sp>
    </p:spTree>
    <p:extLst>
      <p:ext uri="{BB962C8B-B14F-4D97-AF65-F5344CB8AC3E}">
        <p14:creationId xmlns:p14="http://schemas.microsoft.com/office/powerpoint/2010/main" xmlns="" val="987970144"/>
      </p:ext>
    </p:extLst>
  </p:cSld>
  <p:clrMap bg1="dk1" tx1="lt1" bg2="dk2" tx2="lt2" accent1="accent1" accent2="accent2" accent3="accent3" accent4="accent4" accent5="accent5" accent6="accent6" hlink="hlink" folHlink="folHlink"/>
  <p:sldLayoutIdLst>
    <p:sldLayoutId id="2147487927" r:id="rId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120650" y="152400"/>
            <a:ext cx="8870950" cy="9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47107" name="Rectangle 3"/>
          <p:cNvSpPr>
            <a:spLocks noGrp="1" noChangeArrowheads="1"/>
          </p:cNvSpPr>
          <p:nvPr>
            <p:ph type="body" idx="1"/>
          </p:nvPr>
        </p:nvSpPr>
        <p:spPr bwMode="auto">
          <a:xfrm>
            <a:off x="120650" y="1371600"/>
            <a:ext cx="8864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8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FFFFFF"/>
                </a:solidFill>
                <a:latin typeface="+mj-lt"/>
              </a:defRPr>
            </a:lvl1pPr>
          </a:lstStyle>
          <a:p>
            <a:pPr>
              <a:defRPr/>
            </a:pPr>
            <a:endParaRPr lang="en-US"/>
          </a:p>
        </p:txBody>
      </p:sp>
      <p:sp>
        <p:nvSpPr>
          <p:cNvPr id="2048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FFFFFF"/>
                </a:solidFill>
                <a:latin typeface="+mj-lt"/>
              </a:defRPr>
            </a:lvl1pPr>
          </a:lstStyle>
          <a:p>
            <a:pPr>
              <a:defRPr/>
            </a:pPr>
            <a:endParaRPr lang="en-US"/>
          </a:p>
        </p:txBody>
      </p:sp>
      <p:sp>
        <p:nvSpPr>
          <p:cNvPr id="2048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FFFFFF"/>
                </a:solidFill>
                <a:latin typeface="+mj-lt"/>
              </a:defRPr>
            </a:lvl1pPr>
          </a:lstStyle>
          <a:p>
            <a:pPr>
              <a:defRPr/>
            </a:pPr>
            <a:fld id="{9E2B0629-C9C2-424B-BE80-28BF53AB8429}" type="slidenum">
              <a:rPr lang="en-US"/>
              <a:pPr>
                <a:defRPr/>
              </a:pPr>
              <a:t>‹#›</a:t>
            </a:fld>
            <a:endParaRPr lang="en-US"/>
          </a:p>
        </p:txBody>
      </p:sp>
    </p:spTree>
    <p:extLst>
      <p:ext uri="{BB962C8B-B14F-4D97-AF65-F5344CB8AC3E}">
        <p14:creationId xmlns:p14="http://schemas.microsoft.com/office/powerpoint/2010/main" xmlns="" val="68046935"/>
      </p:ext>
    </p:extLst>
  </p:cSld>
  <p:clrMap bg1="dk2" tx1="lt1" bg2="dk1" tx2="lt2" accent1="accent1" accent2="accent2" accent3="accent3" accent4="accent4" accent5="accent5" accent6="accent6" hlink="hlink" folHlink="folHlink"/>
  <p:sldLayoutIdLst>
    <p:sldLayoutId id="2147487931" r:id="rId1"/>
  </p:sldLayoutIdLst>
  <p:transition>
    <p:cover dir="d"/>
  </p:transition>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Times New Roman" pitchFamily="18" charset="0"/>
        </a:defRPr>
      </a:lvl2pPr>
      <a:lvl3pPr algn="ctr" rtl="0" eaLnBrk="0" fontAlgn="base" hangingPunct="0">
        <a:spcBef>
          <a:spcPct val="0"/>
        </a:spcBef>
        <a:spcAft>
          <a:spcPct val="0"/>
        </a:spcAft>
        <a:defRPr sz="3600" b="1">
          <a:solidFill>
            <a:schemeClr val="tx2"/>
          </a:solidFill>
          <a:latin typeface="Times New Roman" pitchFamily="18" charset="0"/>
        </a:defRPr>
      </a:lvl3pPr>
      <a:lvl4pPr algn="ctr" rtl="0" eaLnBrk="0" fontAlgn="base" hangingPunct="0">
        <a:spcBef>
          <a:spcPct val="0"/>
        </a:spcBef>
        <a:spcAft>
          <a:spcPct val="0"/>
        </a:spcAft>
        <a:defRPr sz="3600" b="1">
          <a:solidFill>
            <a:schemeClr val="tx2"/>
          </a:solidFill>
          <a:latin typeface="Times New Roman" pitchFamily="18" charset="0"/>
        </a:defRPr>
      </a:lvl4pPr>
      <a:lvl5pPr algn="ctr" rtl="0" eaLnBrk="0" fontAlgn="base" hangingPunct="0">
        <a:spcBef>
          <a:spcPct val="0"/>
        </a:spcBef>
        <a:spcAft>
          <a:spcPct val="0"/>
        </a:spcAft>
        <a:defRPr sz="3600" b="1">
          <a:solidFill>
            <a:schemeClr val="tx2"/>
          </a:solidFill>
          <a:latin typeface="Times New Roman" pitchFamily="18" charset="0"/>
        </a:defRPr>
      </a:lvl5pPr>
      <a:lvl6pPr marL="457200" algn="ctr" rtl="0" fontAlgn="base">
        <a:spcBef>
          <a:spcPct val="0"/>
        </a:spcBef>
        <a:spcAft>
          <a:spcPct val="0"/>
        </a:spcAft>
        <a:defRPr sz="3600" b="1">
          <a:solidFill>
            <a:schemeClr val="tx2"/>
          </a:solidFill>
          <a:latin typeface="Times New Roman" pitchFamily="18" charset="0"/>
        </a:defRPr>
      </a:lvl6pPr>
      <a:lvl7pPr marL="914400" algn="ctr" rtl="0" fontAlgn="base">
        <a:spcBef>
          <a:spcPct val="0"/>
        </a:spcBef>
        <a:spcAft>
          <a:spcPct val="0"/>
        </a:spcAft>
        <a:defRPr sz="3600" b="1">
          <a:solidFill>
            <a:schemeClr val="tx2"/>
          </a:solidFill>
          <a:latin typeface="Times New Roman" pitchFamily="18" charset="0"/>
        </a:defRPr>
      </a:lvl7pPr>
      <a:lvl8pPr marL="1371600" algn="ctr" rtl="0" fontAlgn="base">
        <a:spcBef>
          <a:spcPct val="0"/>
        </a:spcBef>
        <a:spcAft>
          <a:spcPct val="0"/>
        </a:spcAft>
        <a:defRPr sz="3600" b="1">
          <a:solidFill>
            <a:schemeClr val="tx2"/>
          </a:solidFill>
          <a:latin typeface="Times New Roman" pitchFamily="18" charset="0"/>
        </a:defRPr>
      </a:lvl8pPr>
      <a:lvl9pPr marL="1828800" algn="ctr" rtl="0" fontAlgn="base">
        <a:spcBef>
          <a:spcPct val="0"/>
        </a:spcBef>
        <a:spcAft>
          <a:spcPct val="0"/>
        </a:spcAft>
        <a:defRPr sz="3600" b="1">
          <a:solidFill>
            <a:schemeClr val="tx2"/>
          </a:solidFill>
          <a:latin typeface="Times New Roman" pitchFamily="18" charset="0"/>
        </a:defRPr>
      </a:lvl9pPr>
    </p:titleStyle>
    <p:bodyStyle>
      <a:lvl1pPr marL="342900" indent="-342900" algn="l" rtl="0" eaLnBrk="0" fontAlgn="base" hangingPunct="0">
        <a:spcBef>
          <a:spcPct val="50000"/>
        </a:spcBef>
        <a:spcAft>
          <a:spcPct val="0"/>
        </a:spcAft>
        <a:buClr>
          <a:schemeClr val="accent1"/>
        </a:buClr>
        <a:buFont typeface="Wingdings" pitchFamily="2" charset="2"/>
        <a:buChar char="§"/>
        <a:defRPr sz="3200" b="1">
          <a:solidFill>
            <a:schemeClr val="tx1"/>
          </a:solidFill>
          <a:latin typeface="+mn-lt"/>
          <a:ea typeface="+mn-ea"/>
          <a:cs typeface="+mn-cs"/>
        </a:defRPr>
      </a:lvl1pPr>
      <a:lvl2pPr marL="742950" indent="-285750" algn="l" rtl="0" eaLnBrk="0" fontAlgn="base" hangingPunct="0">
        <a:spcBef>
          <a:spcPct val="50000"/>
        </a:spcBef>
        <a:spcAft>
          <a:spcPct val="0"/>
        </a:spcAft>
        <a:buChar char="–"/>
        <a:defRPr sz="2800" b="1">
          <a:solidFill>
            <a:schemeClr val="accent2"/>
          </a:solidFill>
          <a:latin typeface="+mn-lt"/>
        </a:defRPr>
      </a:lvl2pPr>
      <a:lvl3pPr marL="1143000" indent="-228600" algn="l" rtl="0" eaLnBrk="0" fontAlgn="base" hangingPunct="0">
        <a:spcBef>
          <a:spcPct val="50000"/>
        </a:spcBef>
        <a:spcAft>
          <a:spcPct val="0"/>
        </a:spcAft>
        <a:buChar char="•"/>
        <a:defRPr sz="2400">
          <a:solidFill>
            <a:schemeClr val="tx1"/>
          </a:solidFill>
          <a:latin typeface="+mn-lt"/>
        </a:defRPr>
      </a:lvl3pPr>
      <a:lvl4pPr marL="1600200" indent="-228600" algn="l" rtl="0" eaLnBrk="0" fontAlgn="base" hangingPunct="0">
        <a:spcBef>
          <a:spcPct val="50000"/>
        </a:spcBef>
        <a:spcAft>
          <a:spcPct val="0"/>
        </a:spcAft>
        <a:buChar char="–"/>
        <a:defRPr sz="2000">
          <a:solidFill>
            <a:schemeClr val="tx1"/>
          </a:solidFill>
          <a:latin typeface="+mn-lt"/>
        </a:defRPr>
      </a:lvl4pPr>
      <a:lvl5pPr marL="2057400" indent="-228600" algn="l" rtl="0" eaLnBrk="0" fontAlgn="base" hangingPunct="0">
        <a:spcBef>
          <a:spcPct val="50000"/>
        </a:spcBef>
        <a:spcAft>
          <a:spcPct val="0"/>
        </a:spcAft>
        <a:buChar char="»"/>
        <a:defRPr sz="2000">
          <a:solidFill>
            <a:schemeClr val="tx1"/>
          </a:solidFill>
          <a:latin typeface="+mn-lt"/>
        </a:defRPr>
      </a:lvl5pPr>
      <a:lvl6pPr marL="2514600" indent="-228600" algn="l" rtl="0" fontAlgn="base">
        <a:spcBef>
          <a:spcPct val="50000"/>
        </a:spcBef>
        <a:spcAft>
          <a:spcPct val="0"/>
        </a:spcAft>
        <a:buChar char="»"/>
        <a:defRPr sz="2000">
          <a:solidFill>
            <a:schemeClr val="tx1"/>
          </a:solidFill>
          <a:latin typeface="+mn-lt"/>
        </a:defRPr>
      </a:lvl6pPr>
      <a:lvl7pPr marL="2971800" indent="-228600" algn="l" rtl="0" fontAlgn="base">
        <a:spcBef>
          <a:spcPct val="50000"/>
        </a:spcBef>
        <a:spcAft>
          <a:spcPct val="0"/>
        </a:spcAft>
        <a:buChar char="»"/>
        <a:defRPr sz="2000">
          <a:solidFill>
            <a:schemeClr val="tx1"/>
          </a:solidFill>
          <a:latin typeface="+mn-lt"/>
        </a:defRPr>
      </a:lvl7pPr>
      <a:lvl8pPr marL="3429000" indent="-228600" algn="l" rtl="0" fontAlgn="base">
        <a:spcBef>
          <a:spcPct val="50000"/>
        </a:spcBef>
        <a:spcAft>
          <a:spcPct val="0"/>
        </a:spcAft>
        <a:buChar char="»"/>
        <a:defRPr sz="2000">
          <a:solidFill>
            <a:schemeClr val="tx1"/>
          </a:solidFill>
          <a:latin typeface="+mn-lt"/>
        </a:defRPr>
      </a:lvl8pPr>
      <a:lvl9pPr marL="3886200" indent="-228600" algn="l" rtl="0" fontAlgn="base">
        <a:spcBef>
          <a:spcPct val="5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b="1">
                <a:solidFill>
                  <a:srgbClr val="D6ECFF"/>
                </a:solidFill>
                <a:latin typeface="Arial" charset="0"/>
                <a:ea typeface="+mn-ea"/>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b="1">
                <a:solidFill>
                  <a:srgbClr val="D6ECFF"/>
                </a:solidFill>
                <a:latin typeface="Arial" charset="0"/>
                <a:ea typeface="+mn-ea"/>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a:defRPr sz="1200" b="1">
                <a:solidFill>
                  <a:srgbClr val="D6ECFF"/>
                </a:solidFill>
                <a:latin typeface="Arial" pitchFamily="34" charset="0"/>
                <a:ea typeface="ＭＳ Ｐゴシック" pitchFamily="-84" charset="-128"/>
              </a:defRPr>
            </a:lvl1pPr>
          </a:lstStyle>
          <a:p>
            <a:pPr>
              <a:defRPr/>
            </a:pPr>
            <a:fld id="{487DD7F4-1391-45E4-8202-95EBAF4B916A}" type="slidenum">
              <a:rPr lang="en-US"/>
              <a:pPr>
                <a:defRPr/>
              </a:pPr>
              <a:t>‹#›</a:t>
            </a:fld>
            <a:endParaRPr lang="en-US"/>
          </a:p>
        </p:txBody>
      </p:sp>
    </p:spTree>
    <p:extLst>
      <p:ext uri="{BB962C8B-B14F-4D97-AF65-F5344CB8AC3E}">
        <p14:creationId xmlns:p14="http://schemas.microsoft.com/office/powerpoint/2010/main" xmlns="" val="3906401218"/>
      </p:ext>
    </p:extLst>
  </p:cSld>
  <p:clrMap bg1="dk1" tx1="lt1" bg2="dk2" tx2="lt2" accent1="accent1" accent2="accent2" accent3="accent3" accent4="accent4" accent5="accent5" accent6="accent6" hlink="hlink" folHlink="folHlink"/>
  <p:sldLayoutIdLst>
    <p:sldLayoutId id="2147487933" r:id="rId1"/>
    <p:sldLayoutId id="2147487934" r:id="rId2"/>
    <p:sldLayoutId id="2147487935" r:id="rId3"/>
    <p:sldLayoutId id="2147487936" r:id="rId4"/>
    <p:sldLayoutId id="2147487937" r:id="rId5"/>
    <p:sldLayoutId id="2147487938" r:id="rId6"/>
    <p:sldLayoutId id="2147487939" r:id="rId7"/>
    <p:sldLayoutId id="2147487940" r:id="rId8"/>
    <p:sldLayoutId id="2147487941" r:id="rId9"/>
    <p:sldLayoutId id="2147487942" r:id="rId10"/>
    <p:sldLayoutId id="2147487943" r:id="rId11"/>
    <p:sldLayoutId id="2147487944" r:id="rId12"/>
  </p:sldLayoutIdLst>
  <p:txStyles>
    <p:titleStyle>
      <a:lvl1pPr algn="l" rtl="0" eaLnBrk="0" fontAlgn="base" hangingPunct="0">
        <a:spcBef>
          <a:spcPct val="0"/>
        </a:spcBef>
        <a:spcAft>
          <a:spcPct val="0"/>
        </a:spcAft>
        <a:defRPr sz="4000" kern="1200" spc="-100">
          <a:solidFill>
            <a:srgbClr val="C1EEFF"/>
          </a:solidFill>
          <a:latin typeface="+mn-lt"/>
          <a:ea typeface="ＭＳ Ｐゴシック" charset="0"/>
          <a:cs typeface="+mj-cs"/>
        </a:defRPr>
      </a:lvl1pPr>
      <a:lvl2pPr algn="l" rtl="0" eaLnBrk="0" fontAlgn="base" hangingPunct="0">
        <a:spcBef>
          <a:spcPct val="0"/>
        </a:spcBef>
        <a:spcAft>
          <a:spcPct val="0"/>
        </a:spcAft>
        <a:defRPr sz="4000">
          <a:solidFill>
            <a:srgbClr val="C1EEFF"/>
          </a:solidFill>
          <a:latin typeface="Corbel" pitchFamily="34" charset="0"/>
          <a:ea typeface="ＭＳ Ｐゴシック" charset="0"/>
        </a:defRPr>
      </a:lvl2pPr>
      <a:lvl3pPr algn="l" rtl="0" eaLnBrk="0" fontAlgn="base" hangingPunct="0">
        <a:spcBef>
          <a:spcPct val="0"/>
        </a:spcBef>
        <a:spcAft>
          <a:spcPct val="0"/>
        </a:spcAft>
        <a:defRPr sz="4000">
          <a:solidFill>
            <a:srgbClr val="C1EEFF"/>
          </a:solidFill>
          <a:latin typeface="Corbel" pitchFamily="34" charset="0"/>
          <a:ea typeface="ＭＳ Ｐゴシック" charset="0"/>
        </a:defRPr>
      </a:lvl3pPr>
      <a:lvl4pPr algn="l" rtl="0" eaLnBrk="0" fontAlgn="base" hangingPunct="0">
        <a:spcBef>
          <a:spcPct val="0"/>
        </a:spcBef>
        <a:spcAft>
          <a:spcPct val="0"/>
        </a:spcAft>
        <a:defRPr sz="4000">
          <a:solidFill>
            <a:srgbClr val="C1EEFF"/>
          </a:solidFill>
          <a:latin typeface="Corbel" pitchFamily="34" charset="0"/>
          <a:ea typeface="ＭＳ Ｐゴシック" charset="0"/>
        </a:defRPr>
      </a:lvl4pPr>
      <a:lvl5pPr algn="l" rtl="0" eaLnBrk="0" fontAlgn="base" hangingPunct="0">
        <a:spcBef>
          <a:spcPct val="0"/>
        </a:spcBef>
        <a:spcAft>
          <a:spcPct val="0"/>
        </a:spcAft>
        <a:defRPr sz="4000">
          <a:solidFill>
            <a:srgbClr val="C1EEFF"/>
          </a:solidFill>
          <a:latin typeface="Corbel" pitchFamily="34" charset="0"/>
          <a:ea typeface="ＭＳ Ｐゴシック"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ＭＳ Ｐゴシック" charset="0"/>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ＭＳ Ｐゴシック" charset="0"/>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ＭＳ Ｐゴシック" charset="0"/>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ＭＳ Ｐゴシック" charset="0"/>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ＭＳ Ｐゴシック" charset="0"/>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3005506660"/>
      </p:ext>
    </p:extLst>
  </p:cSld>
  <p:clrMap bg1="dk1" tx1="lt1" bg2="dk2" tx2="lt2" accent1="accent1" accent2="accent2" accent3="accent3" accent4="accent4" accent5="accent5" accent6="accent6" hlink="hlink" folHlink="folHlink"/>
  <p:sldLayoutIdLst>
    <p:sldLayoutId id="2147487946" r:id="rId1"/>
    <p:sldLayoutId id="2147487947" r:id="rId2"/>
    <p:sldLayoutId id="2147487948" r:id="rId3"/>
    <p:sldLayoutId id="2147487949" r:id="rId4"/>
    <p:sldLayoutId id="2147487950" r:id="rId5"/>
    <p:sldLayoutId id="2147487951" r:id="rId6"/>
    <p:sldLayoutId id="2147487952" r:id="rId7"/>
    <p:sldLayoutId id="2147487953" r:id="rId8"/>
    <p:sldLayoutId id="2147487954" r:id="rId9"/>
    <p:sldLayoutId id="2147487955" r:id="rId10"/>
    <p:sldLayoutId id="2147487956" r:id="rId1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0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png"/><Relationship Id="rId3" Type="http://schemas.openxmlformats.org/officeDocument/2006/relationships/image" Target="../media/image46.jpe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notesSlide" Target="../notesSlides/notesSlide29.xml"/><Relationship Id="rId16" Type="http://schemas.openxmlformats.org/officeDocument/2006/relationships/image" Target="../media/image58.jpeg"/><Relationship Id="rId1" Type="http://schemas.openxmlformats.org/officeDocument/2006/relationships/slideLayout" Target="../slideLayouts/slideLayout30.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gif"/><Relationship Id="rId15" Type="http://schemas.openxmlformats.org/officeDocument/2006/relationships/image" Target="../media/image57.jpeg"/><Relationship Id="rId10" Type="http://schemas.openxmlformats.org/officeDocument/2006/relationships/image" Target="../media/image52.jpeg"/><Relationship Id="rId4" Type="http://schemas.microsoft.com/office/2007/relationships/hdphoto" Target="../media/hdphoto1.wdp"/><Relationship Id="rId9" Type="http://schemas.openxmlformats.org/officeDocument/2006/relationships/image" Target="../media/image51.png"/><Relationship Id="rId14" Type="http://schemas.openxmlformats.org/officeDocument/2006/relationships/image" Target="../media/image5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3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33.xml"/><Relationship Id="rId1" Type="http://schemas.openxmlformats.org/officeDocument/2006/relationships/slideLayout" Target="../slideLayouts/slideLayout49.xml"/><Relationship Id="rId5" Type="http://schemas.openxmlformats.org/officeDocument/2006/relationships/image" Target="../media/image66.jpe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76.jpeg"/><Relationship Id="rId4" Type="http://schemas.openxmlformats.org/officeDocument/2006/relationships/image" Target="../media/image75.jpeg"/></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hyperlink" Target="http://www.hfsp.org/" TargetMode="External"/><Relationship Id="rId4" Type="http://schemas.openxmlformats.org/officeDocument/2006/relationships/image" Target="../media/image7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86.gif"/><Relationship Id="rId4" Type="http://schemas.openxmlformats.org/officeDocument/2006/relationships/hyperlink" Target="http://www.iom.edu/"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jpeg"/></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100.png"/><Relationship Id="rId4" Type="http://schemas.openxmlformats.org/officeDocument/2006/relationships/image" Target="../media/image99.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png"/><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112.png"/></Relationships>
</file>

<file path=ppt/slides/_rels/slide5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png"/></Relationships>
</file>

<file path=ppt/slides/_rels/slide61.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9.jpe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gif"/><Relationship Id="rId4" Type="http://schemas.openxmlformats.org/officeDocument/2006/relationships/image" Target="../media/image123.png"/></Relationships>
</file>

<file path=ppt/slides/_rels/slide62.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62.xml"/><Relationship Id="rId1" Type="http://schemas.openxmlformats.org/officeDocument/2006/relationships/slideLayout" Target="../slideLayouts/slideLayout19.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63.xml.rels><?xml version="1.0" encoding="UTF-8" standalone="yes"?>
<Relationships xmlns="http://schemas.openxmlformats.org/package/2006/relationships"><Relationship Id="rId8" Type="http://schemas.openxmlformats.org/officeDocument/2006/relationships/image" Target="../media/image138.jpeg"/><Relationship Id="rId13" Type="http://schemas.openxmlformats.org/officeDocument/2006/relationships/image" Target="../media/image143.jpeg"/><Relationship Id="rId3" Type="http://schemas.openxmlformats.org/officeDocument/2006/relationships/image" Target="../media/image135.jpeg"/><Relationship Id="rId7" Type="http://schemas.openxmlformats.org/officeDocument/2006/relationships/image" Target="../media/image137.jpeg"/><Relationship Id="rId12" Type="http://schemas.openxmlformats.org/officeDocument/2006/relationships/image" Target="../media/image142.jpeg"/><Relationship Id="rId2" Type="http://schemas.openxmlformats.org/officeDocument/2006/relationships/notesSlide" Target="../notesSlides/notesSlide63.xml"/><Relationship Id="rId16" Type="http://schemas.openxmlformats.org/officeDocument/2006/relationships/image" Target="../media/image146.jpeg"/><Relationship Id="rId1" Type="http://schemas.openxmlformats.org/officeDocument/2006/relationships/slideLayout" Target="../slideLayouts/slideLayout7.xml"/><Relationship Id="rId6" Type="http://schemas.openxmlformats.org/officeDocument/2006/relationships/image" Target="../media/image136.jpeg"/><Relationship Id="rId11" Type="http://schemas.openxmlformats.org/officeDocument/2006/relationships/image" Target="../media/image141.jpeg"/><Relationship Id="rId5" Type="http://schemas.openxmlformats.org/officeDocument/2006/relationships/image" Target="../media/image123.png"/><Relationship Id="rId15" Type="http://schemas.openxmlformats.org/officeDocument/2006/relationships/image" Target="../media/image145.jpeg"/><Relationship Id="rId10" Type="http://schemas.openxmlformats.org/officeDocument/2006/relationships/image" Target="../media/image140.jpeg"/><Relationship Id="rId4" Type="http://schemas.openxmlformats.org/officeDocument/2006/relationships/image" Target="../media/image122.png"/><Relationship Id="rId9" Type="http://schemas.openxmlformats.org/officeDocument/2006/relationships/image" Target="../media/image139.jpeg"/><Relationship Id="rId14" Type="http://schemas.openxmlformats.org/officeDocument/2006/relationships/image" Target="../media/image144.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6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67.xml"/><Relationship Id="rId1" Type="http://schemas.openxmlformats.org/officeDocument/2006/relationships/slideLayout" Target="../slideLayouts/slideLayout17.xml"/><Relationship Id="rId5" Type="http://schemas.microsoft.com/office/2007/relationships/hdphoto" Target="../media/hdphoto3.wdp"/><Relationship Id="rId4" Type="http://schemas.openxmlformats.org/officeDocument/2006/relationships/image" Target="../media/image151.jpeg"/></Relationships>
</file>

<file path=ppt/slides/_rels/slide6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68.xml"/><Relationship Id="rId1" Type="http://schemas.openxmlformats.org/officeDocument/2006/relationships/slideLayout" Target="../slideLayouts/slideLayout17.xml"/><Relationship Id="rId4" Type="http://schemas.openxmlformats.org/officeDocument/2006/relationships/image" Target="../media/image152.jpeg"/></Relationships>
</file>

<file path=ppt/slides/_rels/slide6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1.xml"/><Relationship Id="rId1" Type="http://schemas.openxmlformats.org/officeDocument/2006/relationships/slideLayout" Target="../slideLayouts/slideLayout16.xml"/><Relationship Id="rId4" Type="http://schemas.microsoft.com/office/2007/relationships/hdphoto" Target="../media/hdphoto4.wdp"/></Relationships>
</file>

<file path=ppt/slides/_rels/slide7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7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161.jpeg"/><Relationship Id="rId4" Type="http://schemas.openxmlformats.org/officeDocument/2006/relationships/image" Target="../media/image125.png"/></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0.png"/><Relationship Id="rId7" Type="http://schemas.openxmlformats.org/officeDocument/2006/relationships/diagramQuickStyle" Target="../diagrams/quickStyle1.xml"/><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25.png"/><Relationship Id="rId9" Type="http://schemas.microsoft.com/office/2007/relationships/diagramDrawing" Target="../diagrams/drawing1.xml"/></Relationships>
</file>

<file path=ppt/slides/_rels/slide7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7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69.jpeg"/></Relationships>
</file>

<file path=ppt/slides/_rels/slide7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jpeg"/><Relationship Id="rId7" Type="http://schemas.openxmlformats.org/officeDocument/2006/relationships/image" Target="../media/image176.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82.xml.rels><?xml version="1.0" encoding="UTF-8" standalone="yes"?>
<Relationships xmlns="http://schemas.openxmlformats.org/package/2006/relationships"><Relationship Id="rId3" Type="http://schemas.openxmlformats.org/officeDocument/2006/relationships/image" Target="../media/image178.gif"/><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183.png"/></Relationships>
</file>

<file path=ppt/slides/_rels/slide8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188.jpeg"/><Relationship Id="rId4" Type="http://schemas.openxmlformats.org/officeDocument/2006/relationships/image" Target="../media/image187.png"/></Relationships>
</file>

<file path=ppt/slides/_rels/slide9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94.xml"/><Relationship Id="rId1" Type="http://schemas.openxmlformats.org/officeDocument/2006/relationships/slideLayout" Target="../slideLayouts/slideLayout6.xml"/><Relationship Id="rId6" Type="http://schemas.openxmlformats.org/officeDocument/2006/relationships/image" Target="../media/image192.jpeg"/><Relationship Id="rId5" Type="http://schemas.openxmlformats.org/officeDocument/2006/relationships/hyperlink" Target="http://www.genome.gov/27544321" TargetMode="External"/><Relationship Id="rId4" Type="http://schemas.openxmlformats.org/officeDocument/2006/relationships/image" Target="../media/image191.png"/></Relationships>
</file>

<file path=ppt/slides/_rels/slide9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notesSlide" Target="../notesSlides/notesSlide98.xml"/><Relationship Id="rId7" Type="http://schemas.openxmlformats.org/officeDocument/2006/relationships/image" Target="../media/image198.png"/><Relationship Id="rId12" Type="http://schemas.openxmlformats.org/officeDocument/2006/relationships/image" Target="../media/image203.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97.png"/><Relationship Id="rId11" Type="http://schemas.openxmlformats.org/officeDocument/2006/relationships/image" Target="../media/image202.png"/><Relationship Id="rId5" Type="http://schemas.openxmlformats.org/officeDocument/2006/relationships/image" Target="../media/image196.png"/><Relationship Id="rId10" Type="http://schemas.openxmlformats.org/officeDocument/2006/relationships/image" Target="../media/image201.png"/><Relationship Id="rId4" Type="http://schemas.openxmlformats.org/officeDocument/2006/relationships/image" Target="../media/image195.png"/><Relationship Id="rId9" Type="http://schemas.openxmlformats.org/officeDocument/2006/relationships/image" Target="../media/image200.png"/></Relationships>
</file>

<file path=ppt/slides/_rels/slide99.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99.xml"/><Relationship Id="rId1" Type="http://schemas.openxmlformats.org/officeDocument/2006/relationships/slideLayout" Target="../slideLayouts/slideLayout14.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5124" name="Rectangle 4"/>
          <p:cNvSpPr>
            <a:spLocks noGrp="1" noChangeArrowheads="1"/>
          </p:cNvSpPr>
          <p:nvPr>
            <p:ph type="ctrTitle"/>
          </p:nvPr>
        </p:nvSpPr>
        <p:spPr>
          <a:xfrm>
            <a:off x="0" y="1291391"/>
            <a:ext cx="9144000" cy="4891758"/>
          </a:xfrm>
          <a:effectLst/>
        </p:spPr>
        <p:txBody>
          <a:bodyPr/>
          <a:lstStyle/>
          <a:p>
            <a:pPr algn="ctr" eaLnBrk="1" fontAlgn="auto" hangingPunct="1">
              <a:spcAft>
                <a:spcPts val="0"/>
              </a:spcAft>
              <a:defRPr/>
            </a:pPr>
            <a:r>
              <a:rPr lang="en-US" sz="6000" cap="none" dirty="0" smtClean="0">
                <a:solidFill>
                  <a:schemeClr val="tx2">
                    <a:satMod val="200000"/>
                  </a:schemeClr>
                </a:solidFill>
                <a:latin typeface="Arial" pitchFamily="34" charset="0"/>
                <a:cs typeface="Arial" pitchFamily="34" charset="0"/>
              </a:rPr>
              <a:t>DIRECTOR’S REPORT</a:t>
            </a:r>
            <a:r>
              <a:rPr lang="en-US" sz="3600" cap="none" dirty="0" smtClean="0">
                <a:solidFill>
                  <a:schemeClr val="tx2">
                    <a:satMod val="200000"/>
                  </a:schemeClr>
                </a:solidFill>
                <a:latin typeface="Arial" pitchFamily="34" charset="0"/>
                <a:cs typeface="Arial" pitchFamily="34" charset="0"/>
              </a:rPr>
              <a:t/>
            </a:r>
            <a:br>
              <a:rPr lang="en-US" sz="3600" cap="none" dirty="0" smtClean="0">
                <a:solidFill>
                  <a:schemeClr val="tx2">
                    <a:satMod val="200000"/>
                  </a:schemeClr>
                </a:solidFill>
                <a:latin typeface="Arial" pitchFamily="34" charset="0"/>
                <a:cs typeface="Arial" pitchFamily="34" charset="0"/>
              </a:rPr>
            </a:br>
            <a:r>
              <a:rPr lang="en-US" sz="2000" cap="none" dirty="0" smtClean="0">
                <a:solidFill>
                  <a:schemeClr val="tx2">
                    <a:satMod val="200000"/>
                  </a:schemeClr>
                </a:solidFill>
                <a:latin typeface="Arial" pitchFamily="34" charset="0"/>
                <a:cs typeface="Arial" pitchFamily="34" charset="0"/>
              </a:rPr>
              <a:t/>
            </a:r>
            <a:br>
              <a:rPr lang="en-US" sz="2000" cap="none" dirty="0" smtClean="0">
                <a:solidFill>
                  <a:schemeClr val="tx2">
                    <a:satMod val="200000"/>
                  </a:schemeClr>
                </a:solidFill>
                <a:latin typeface="Arial" pitchFamily="34" charset="0"/>
                <a:cs typeface="Arial" pitchFamily="34" charset="0"/>
              </a:rPr>
            </a:br>
            <a:r>
              <a:rPr lang="en-US" sz="1050" cap="none" dirty="0" smtClean="0">
                <a:solidFill>
                  <a:schemeClr val="tx2">
                    <a:satMod val="200000"/>
                  </a:schemeClr>
                </a:solidFill>
                <a:latin typeface="Arial" pitchFamily="34" charset="0"/>
                <a:cs typeface="Arial" pitchFamily="34" charset="0"/>
              </a:rPr>
              <a:t/>
            </a:r>
            <a:br>
              <a:rPr lang="en-US" sz="1050" cap="none" dirty="0" smtClean="0">
                <a:solidFill>
                  <a:schemeClr val="tx2">
                    <a:satMod val="200000"/>
                  </a:schemeClr>
                </a:solidFill>
                <a:latin typeface="Arial" pitchFamily="34" charset="0"/>
                <a:cs typeface="Arial" pitchFamily="34" charset="0"/>
              </a:rPr>
            </a:br>
            <a:r>
              <a:rPr lang="en-US" sz="3600" cap="none" dirty="0" smtClean="0">
                <a:solidFill>
                  <a:schemeClr val="tx2">
                    <a:satMod val="200000"/>
                  </a:schemeClr>
                </a:solidFill>
                <a:effectLst/>
                <a:latin typeface="Arial" pitchFamily="34" charset="0"/>
                <a:cs typeface="Arial" pitchFamily="34" charset="0"/>
              </a:rPr>
              <a:t>National Advisory Council </a:t>
            </a:r>
            <a:br>
              <a:rPr lang="en-US" sz="3600" cap="none" dirty="0" smtClean="0">
                <a:solidFill>
                  <a:schemeClr val="tx2">
                    <a:satMod val="200000"/>
                  </a:schemeClr>
                </a:solidFill>
                <a:effectLst/>
                <a:latin typeface="Arial" pitchFamily="34" charset="0"/>
                <a:cs typeface="Arial" pitchFamily="34" charset="0"/>
              </a:rPr>
            </a:br>
            <a:r>
              <a:rPr lang="en-US" sz="3600" cap="none" dirty="0" smtClean="0">
                <a:solidFill>
                  <a:schemeClr val="tx2">
                    <a:satMod val="200000"/>
                  </a:schemeClr>
                </a:solidFill>
                <a:effectLst/>
                <a:latin typeface="Arial" pitchFamily="34" charset="0"/>
                <a:cs typeface="Arial" pitchFamily="34" charset="0"/>
              </a:rPr>
              <a:t>for Human Genome Research</a:t>
            </a:r>
            <a:br>
              <a:rPr lang="en-US" sz="3600" cap="none" dirty="0" smtClean="0">
                <a:solidFill>
                  <a:schemeClr val="tx2">
                    <a:satMod val="200000"/>
                  </a:schemeClr>
                </a:solidFill>
                <a:effectLst/>
                <a:latin typeface="Arial" pitchFamily="34" charset="0"/>
                <a:cs typeface="Arial" pitchFamily="34" charset="0"/>
              </a:rPr>
            </a:br>
            <a:r>
              <a:rPr lang="en-US" sz="2000" cap="none" dirty="0" smtClean="0">
                <a:solidFill>
                  <a:schemeClr val="tx2">
                    <a:satMod val="200000"/>
                  </a:schemeClr>
                </a:solidFill>
                <a:effectLst/>
                <a:latin typeface="Arial" pitchFamily="34" charset="0"/>
                <a:cs typeface="Arial" pitchFamily="34" charset="0"/>
              </a:rPr>
              <a:t/>
            </a:r>
            <a:br>
              <a:rPr lang="en-US" sz="2000" cap="none" dirty="0" smtClean="0">
                <a:solidFill>
                  <a:schemeClr val="tx2">
                    <a:satMod val="200000"/>
                  </a:schemeClr>
                </a:solidFill>
                <a:effectLst/>
                <a:latin typeface="Arial" pitchFamily="34" charset="0"/>
                <a:cs typeface="Arial" pitchFamily="34" charset="0"/>
              </a:rPr>
            </a:br>
            <a:r>
              <a:rPr lang="en-US" sz="3600" cap="none" dirty="0" smtClean="0">
                <a:solidFill>
                  <a:schemeClr val="tx2">
                    <a:satMod val="200000"/>
                  </a:schemeClr>
                </a:solidFill>
                <a:effectLst/>
                <a:latin typeface="Arial" pitchFamily="34" charset="0"/>
                <a:cs typeface="Arial" pitchFamily="34" charset="0"/>
              </a:rPr>
              <a:t>February 2013</a:t>
            </a:r>
            <a:br>
              <a:rPr lang="en-US" sz="3600" cap="none" dirty="0" smtClean="0">
                <a:solidFill>
                  <a:schemeClr val="tx2">
                    <a:satMod val="200000"/>
                  </a:schemeClr>
                </a:solidFill>
                <a:effectLst/>
                <a:latin typeface="Arial" pitchFamily="34" charset="0"/>
                <a:cs typeface="Arial" pitchFamily="34" charset="0"/>
              </a:rPr>
            </a:br>
            <a:r>
              <a:rPr lang="en-US" sz="2000" cap="none" dirty="0" smtClean="0">
                <a:solidFill>
                  <a:schemeClr val="tx2">
                    <a:satMod val="200000"/>
                  </a:schemeClr>
                </a:solidFill>
                <a:effectLst/>
                <a:latin typeface="Arial" pitchFamily="34" charset="0"/>
                <a:cs typeface="Arial" pitchFamily="34" charset="0"/>
              </a:rPr>
              <a:t/>
            </a:r>
            <a:br>
              <a:rPr lang="en-US" sz="2000" cap="none" dirty="0" smtClean="0">
                <a:solidFill>
                  <a:schemeClr val="tx2">
                    <a:satMod val="200000"/>
                  </a:schemeClr>
                </a:solidFill>
                <a:effectLst/>
                <a:latin typeface="Arial" pitchFamily="34" charset="0"/>
                <a:cs typeface="Arial" pitchFamily="34" charset="0"/>
              </a:rPr>
            </a:br>
            <a:r>
              <a:rPr lang="en-US" sz="3600" cap="none" dirty="0" smtClean="0">
                <a:solidFill>
                  <a:schemeClr val="tx2">
                    <a:satMod val="200000"/>
                  </a:schemeClr>
                </a:solidFill>
                <a:effectLst/>
                <a:latin typeface="Arial" pitchFamily="34" charset="0"/>
                <a:cs typeface="Arial" pitchFamily="34" charset="0"/>
              </a:rPr>
              <a:t>Eric Green, M.D., Ph.D.</a:t>
            </a:r>
            <a:br>
              <a:rPr lang="en-US" sz="3600" cap="none" dirty="0" smtClean="0">
                <a:solidFill>
                  <a:schemeClr val="tx2">
                    <a:satMod val="200000"/>
                  </a:schemeClr>
                </a:solidFill>
                <a:effectLst/>
                <a:latin typeface="Arial" pitchFamily="34" charset="0"/>
                <a:cs typeface="Arial" pitchFamily="34" charset="0"/>
              </a:rPr>
            </a:br>
            <a:r>
              <a:rPr lang="en-US" sz="3600" cap="none" dirty="0" smtClean="0">
                <a:solidFill>
                  <a:schemeClr val="tx2">
                    <a:satMod val="200000"/>
                  </a:schemeClr>
                </a:solidFill>
                <a:effectLst/>
                <a:latin typeface="Arial" pitchFamily="34" charset="0"/>
                <a:cs typeface="Arial" pitchFamily="34" charset="0"/>
              </a:rPr>
              <a:t>Director, NHGRI</a:t>
            </a:r>
            <a:r>
              <a:rPr lang="en-US" sz="3600" cap="none" dirty="0" smtClean="0">
                <a:solidFill>
                  <a:schemeClr val="tx2">
                    <a:satMod val="200000"/>
                  </a:schemeClr>
                </a:solidFill>
                <a:latin typeface="Arial" pitchFamily="34" charset="0"/>
                <a:cs typeface="Arial" pitchFamily="34" charset="0"/>
              </a:rPr>
              <a:t/>
            </a:r>
            <a:br>
              <a:rPr lang="en-US" sz="3600" cap="none" dirty="0" smtClean="0">
                <a:solidFill>
                  <a:schemeClr val="tx2">
                    <a:satMod val="200000"/>
                  </a:schemeClr>
                </a:solidFill>
                <a:latin typeface="Arial" pitchFamily="34" charset="0"/>
                <a:cs typeface="Arial" pitchFamily="34" charset="0"/>
              </a:rPr>
            </a:br>
            <a:r>
              <a:rPr lang="en-US" sz="3600" cap="none" dirty="0" smtClean="0">
                <a:solidFill>
                  <a:schemeClr val="tx2">
                    <a:satMod val="200000"/>
                  </a:schemeClr>
                </a:solidFill>
                <a:latin typeface="Arial" pitchFamily="34" charset="0"/>
                <a:cs typeface="Arial" pitchFamily="34" charset="0"/>
              </a:rPr>
              <a:t/>
            </a:r>
            <a:br>
              <a:rPr lang="en-US" sz="3600" cap="none" dirty="0" smtClean="0">
                <a:solidFill>
                  <a:schemeClr val="tx2">
                    <a:satMod val="200000"/>
                  </a:schemeClr>
                </a:solidFill>
                <a:latin typeface="Arial" pitchFamily="34" charset="0"/>
                <a:cs typeface="Arial" pitchFamily="34" charset="0"/>
              </a:rPr>
            </a:br>
            <a:r>
              <a:rPr lang="en-US" sz="3600" cap="none" dirty="0" smtClean="0">
                <a:solidFill>
                  <a:schemeClr val="tx2">
                    <a:satMod val="200000"/>
                  </a:schemeClr>
                </a:solidFill>
                <a:latin typeface="Arial" pitchFamily="34" charset="0"/>
                <a:cs typeface="Arial" pitchFamily="34" charset="0"/>
              </a:rPr>
              <a:t/>
            </a:r>
            <a:br>
              <a:rPr lang="en-US" sz="3600" cap="none" dirty="0" smtClean="0">
                <a:solidFill>
                  <a:schemeClr val="tx2">
                    <a:satMod val="200000"/>
                  </a:schemeClr>
                </a:solidFill>
                <a:latin typeface="Arial" pitchFamily="34" charset="0"/>
                <a:cs typeface="Arial" pitchFamily="34" charset="0"/>
              </a:rPr>
            </a:br>
            <a:endParaRPr lang="en-US" sz="3600" cap="none" dirty="0" smtClean="0">
              <a:solidFill>
                <a:schemeClr val="tx2">
                  <a:satMod val="200000"/>
                </a:schemeClr>
              </a:solidFill>
              <a:latin typeface="Arial" pitchFamily="34" charset="0"/>
              <a:cs typeface="Arial" pitchFamily="34" charset="0"/>
            </a:endParaRPr>
          </a:p>
        </p:txBody>
      </p:sp>
      <p:pic>
        <p:nvPicPr>
          <p:cNvPr id="10244" name="Picture 5" descr="topbanner.jpg"/>
          <p:cNvPicPr>
            <a:picLocks noChangeAspect="1"/>
          </p:cNvPicPr>
          <p:nvPr/>
        </p:nvPicPr>
        <p:blipFill>
          <a:blip r:embed="rId3" cstate="print">
            <a:extLst>
              <a:ext uri="{28A0092B-C50C-407E-A947-70E740481C1C}">
                <a14:useLocalDpi xmlns:a14="http://schemas.microsoft.com/office/drawing/2010/main" xmlns="" val="0"/>
              </a:ext>
            </a:extLst>
          </a:blip>
          <a:srcRect b="14151"/>
          <a:stretch>
            <a:fillRect/>
          </a:stretch>
        </p:blipFill>
        <p:spPr bwMode="auto">
          <a:xfrm>
            <a:off x="1588" y="0"/>
            <a:ext cx="9142412" cy="116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3" descr="helix at bottom new seq 2.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60309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9014" y="730902"/>
            <a:ext cx="4202191" cy="5303520"/>
            <a:chOff x="4684833" y="758504"/>
            <a:chExt cx="4202191" cy="5303520"/>
          </a:xfrm>
          <a:effectLst>
            <a:glow rad="228600">
              <a:schemeClr val="accent5">
                <a:satMod val="175000"/>
                <a:alpha val="40000"/>
              </a:schemeClr>
            </a:glow>
          </a:effectLst>
          <a:scene3d>
            <a:camera prst="isometricOffAxis1Right"/>
            <a:lightRig rig="threePt" dir="t"/>
          </a:scene3d>
        </p:grpSpPr>
        <p:pic>
          <p:nvPicPr>
            <p:cNvPr id="7" name="Picture 6" descr="10th anni banners4-03.jpg"/>
            <p:cNvPicPr>
              <a:picLocks noChangeAspect="1"/>
            </p:cNvPicPr>
            <p:nvPr/>
          </p:nvPicPr>
          <p:blipFill>
            <a:blip r:embed="rId3" cstate="print"/>
            <a:stretch>
              <a:fillRect/>
            </a:stretch>
          </p:blipFill>
          <p:spPr>
            <a:xfrm>
              <a:off x="4684833" y="758504"/>
              <a:ext cx="2121408" cy="5303520"/>
            </a:xfrm>
            <a:prstGeom prst="rect">
              <a:avLst/>
            </a:prstGeom>
          </p:spPr>
        </p:pic>
        <p:pic>
          <p:nvPicPr>
            <p:cNvPr id="8" name="Picture 7" descr="10th anni banners4-04.jpg"/>
            <p:cNvPicPr>
              <a:picLocks noChangeAspect="1"/>
            </p:cNvPicPr>
            <p:nvPr/>
          </p:nvPicPr>
          <p:blipFill>
            <a:blip r:embed="rId4" cstate="print"/>
            <a:stretch>
              <a:fillRect/>
            </a:stretch>
          </p:blipFill>
          <p:spPr>
            <a:xfrm>
              <a:off x="6765616" y="758504"/>
              <a:ext cx="2121408" cy="5303520"/>
            </a:xfrm>
            <a:prstGeom prst="rect">
              <a:avLst/>
            </a:prstGeom>
          </p:spPr>
        </p:pic>
      </p:grpSp>
      <p:grpSp>
        <p:nvGrpSpPr>
          <p:cNvPr id="2" name="Group 1"/>
          <p:cNvGrpSpPr/>
          <p:nvPr/>
        </p:nvGrpSpPr>
        <p:grpSpPr>
          <a:xfrm>
            <a:off x="4716855" y="739955"/>
            <a:ext cx="4255138" cy="5303521"/>
            <a:chOff x="204279" y="758504"/>
            <a:chExt cx="4102608" cy="5303521"/>
          </a:xfrm>
          <a:effectLst>
            <a:glow rad="228600">
              <a:schemeClr val="accent5">
                <a:satMod val="175000"/>
                <a:alpha val="40000"/>
              </a:schemeClr>
            </a:glow>
          </a:effectLst>
          <a:scene3d>
            <a:camera prst="isometricOffAxis2Left"/>
            <a:lightRig rig="threePt" dir="t"/>
          </a:scene3d>
        </p:grpSpPr>
        <p:pic>
          <p:nvPicPr>
            <p:cNvPr id="5" name="Picture 4" descr="10th anni banners4-02.jpg"/>
            <p:cNvPicPr>
              <a:picLocks noChangeAspect="1"/>
            </p:cNvPicPr>
            <p:nvPr/>
          </p:nvPicPr>
          <p:blipFill>
            <a:blip r:embed="rId5" cstate="print"/>
            <a:stretch>
              <a:fillRect/>
            </a:stretch>
          </p:blipFill>
          <p:spPr>
            <a:xfrm>
              <a:off x="2185479" y="758504"/>
              <a:ext cx="2121408" cy="5303520"/>
            </a:xfrm>
            <a:prstGeom prst="rect">
              <a:avLst/>
            </a:prstGeom>
          </p:spPr>
        </p:pic>
        <p:pic>
          <p:nvPicPr>
            <p:cNvPr id="4" name="Picture 3" descr="10th anni banners4-01.jpg"/>
            <p:cNvPicPr>
              <a:picLocks noChangeAspect="1"/>
            </p:cNvPicPr>
            <p:nvPr/>
          </p:nvPicPr>
          <p:blipFill>
            <a:blip r:embed="rId6" cstate="print"/>
            <a:stretch>
              <a:fillRect/>
            </a:stretch>
          </p:blipFill>
          <p:spPr>
            <a:xfrm>
              <a:off x="204279" y="758505"/>
              <a:ext cx="2121408" cy="5303520"/>
            </a:xfrm>
            <a:prstGeom prst="rect">
              <a:avLst/>
            </a:prstGeom>
          </p:spPr>
        </p:pic>
      </p:grpSp>
    </p:spTree>
    <p:extLst>
      <p:ext uri="{BB962C8B-B14F-4D97-AF65-F5344CB8AC3E}">
        <p14:creationId xmlns:p14="http://schemas.microsoft.com/office/powerpoint/2010/main" xmlns="" val="41002447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lide F2a-01.jpg"/>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1554660" y="5711419"/>
            <a:ext cx="6324600" cy="600164"/>
          </a:xfrm>
          <a:prstGeom prst="rect">
            <a:avLst/>
          </a:prstGeom>
          <a:noFill/>
        </p:spPr>
        <p:txBody>
          <a:bodyPr wrap="square" rtlCol="0">
            <a:spAutoFit/>
          </a:bodyPr>
          <a:lstStyle/>
          <a:p>
            <a:pPr defTabSz="457200" fontAlgn="auto">
              <a:spcBef>
                <a:spcPts val="0"/>
              </a:spcBef>
              <a:spcAft>
                <a:spcPts val="0"/>
              </a:spcAft>
            </a:pPr>
            <a:r>
              <a:rPr lang="en-US" sz="3300" i="1" dirty="0" smtClean="0">
                <a:solidFill>
                  <a:srgbClr val="E9BC79"/>
                </a:solidFill>
                <a:latin typeface="Arial"/>
                <a:cs typeface="Arial"/>
              </a:rPr>
              <a:t>Advancing human health </a:t>
            </a:r>
          </a:p>
        </p:txBody>
      </p:sp>
      <p:sp>
        <p:nvSpPr>
          <p:cNvPr id="7" name="TextBox 6"/>
          <p:cNvSpPr txBox="1"/>
          <p:nvPr/>
        </p:nvSpPr>
        <p:spPr>
          <a:xfrm>
            <a:off x="1391740" y="6157997"/>
            <a:ext cx="6324600" cy="600164"/>
          </a:xfrm>
          <a:prstGeom prst="rect">
            <a:avLst/>
          </a:prstGeom>
          <a:noFill/>
        </p:spPr>
        <p:txBody>
          <a:bodyPr wrap="square" rtlCol="0">
            <a:spAutoFit/>
          </a:bodyPr>
          <a:lstStyle/>
          <a:p>
            <a:pPr algn="r" defTabSz="457200" fontAlgn="auto">
              <a:spcBef>
                <a:spcPts val="0"/>
              </a:spcBef>
              <a:spcAft>
                <a:spcPts val="0"/>
              </a:spcAft>
            </a:pPr>
            <a:r>
              <a:rPr lang="en-US" sz="3300" i="1" dirty="0" smtClean="0">
                <a:solidFill>
                  <a:srgbClr val="E9BC79"/>
                </a:solidFill>
                <a:latin typeface="Arial"/>
                <a:cs typeface="Arial"/>
              </a:rPr>
              <a:t>through genomics research</a:t>
            </a:r>
            <a:endParaRPr lang="en-US" sz="3300" i="1" dirty="0">
              <a:solidFill>
                <a:srgbClr val="E9BC79"/>
              </a:solidFill>
              <a:latin typeface="Arial"/>
              <a:cs typeface="Arial"/>
            </a:endParaRPr>
          </a:p>
        </p:txBody>
      </p:sp>
    </p:spTree>
    <p:extLst>
      <p:ext uri="{BB962C8B-B14F-4D97-AF65-F5344CB8AC3E}">
        <p14:creationId xmlns:p14="http://schemas.microsoft.com/office/powerpoint/2010/main" xmlns="" val="4074229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4318"/>
            <a:ext cx="9144000" cy="914400"/>
          </a:xfrm>
        </p:spPr>
        <p:txBody>
          <a:bodyPr/>
          <a:lstStyle/>
          <a:p>
            <a:pPr algn="ctr">
              <a:defRPr/>
            </a:pPr>
            <a:r>
              <a:rPr lang="en-US" sz="3600" b="1" dirty="0" smtClean="0">
                <a:solidFill>
                  <a:srgbClr val="FFFF00"/>
                </a:solidFill>
                <a:latin typeface="Arial" pitchFamily="34" charset="0"/>
                <a:cs typeface="Arial" pitchFamily="34" charset="0"/>
              </a:rPr>
              <a:t>Commemorative HGP Seminar </a:t>
            </a:r>
            <a:r>
              <a:rPr lang="en-US" sz="3600" b="1" dirty="0">
                <a:solidFill>
                  <a:srgbClr val="FFFF00"/>
                </a:solidFill>
                <a:latin typeface="Arial" pitchFamily="34" charset="0"/>
                <a:cs typeface="Arial" pitchFamily="34" charset="0"/>
              </a:rPr>
              <a:t>Series</a:t>
            </a:r>
            <a:r>
              <a:rPr lang="en-US" sz="3600" dirty="0"/>
              <a:t/>
            </a:r>
            <a:br>
              <a:rPr lang="en-US" sz="3600" dirty="0"/>
            </a:br>
            <a:r>
              <a:rPr lang="en-US" sz="3600" b="1" dirty="0" smtClean="0">
                <a:solidFill>
                  <a:srgbClr val="FFFF00"/>
                </a:solidFill>
                <a:latin typeface="Arial" pitchFamily="34" charset="0"/>
                <a:cs typeface="Arial" pitchFamily="34" charset="0"/>
              </a:rPr>
              <a:t>and Symposium</a:t>
            </a:r>
            <a:endParaRPr lang="en-US" sz="3600" dirty="0"/>
          </a:p>
        </p:txBody>
      </p:sp>
      <p:sp>
        <p:nvSpPr>
          <p:cNvPr id="5" name="TextBox 4"/>
          <p:cNvSpPr txBox="1"/>
          <p:nvPr/>
        </p:nvSpPr>
        <p:spPr>
          <a:xfrm>
            <a:off x="7274061" y="6363241"/>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a:t>
            </a:r>
            <a:endParaRPr lang="en-US" sz="2000" dirty="0">
              <a:solidFill>
                <a:schemeClr val="accent4">
                  <a:lumMod val="40000"/>
                  <a:lumOff val="60000"/>
                </a:schemeClr>
              </a:solidFill>
              <a:latin typeface="Arial" charset="0"/>
            </a:endParaRPr>
          </a:p>
        </p:txBody>
      </p:sp>
      <p:grpSp>
        <p:nvGrpSpPr>
          <p:cNvPr id="9" name="Group 8"/>
          <p:cNvGrpSpPr/>
          <p:nvPr/>
        </p:nvGrpSpPr>
        <p:grpSpPr>
          <a:xfrm>
            <a:off x="1933131" y="1366036"/>
            <a:ext cx="5158010" cy="5259952"/>
            <a:chOff x="1995036" y="1329824"/>
            <a:chExt cx="5158010" cy="5259952"/>
          </a:xfrm>
          <a:effectLst>
            <a:glow rad="228600">
              <a:schemeClr val="accent6">
                <a:satMod val="175000"/>
                <a:alpha val="40000"/>
              </a:schemeClr>
            </a:glow>
          </a:effectLst>
        </p:grpSpPr>
        <p:pic>
          <p:nvPicPr>
            <p:cNvPr id="2" name="Picture 1"/>
            <p:cNvPicPr>
              <a:picLocks noChangeAspect="1" noChangeArrowheads="1"/>
            </p:cNvPicPr>
            <p:nvPr/>
          </p:nvPicPr>
          <p:blipFill>
            <a:blip r:embed="rId3" cstate="print"/>
            <a:srcRect/>
            <a:stretch>
              <a:fillRect/>
            </a:stretch>
          </p:blipFill>
          <p:spPr bwMode="auto">
            <a:xfrm>
              <a:off x="1995036" y="1329824"/>
              <a:ext cx="1783816" cy="5258866"/>
            </a:xfrm>
            <a:prstGeom prst="rect">
              <a:avLst/>
            </a:prstGeom>
            <a:noFill/>
            <a:ln w="9525">
              <a:noFill/>
              <a:miter lim="800000"/>
              <a:headEnd/>
              <a:tailEnd/>
            </a:ln>
            <a:effectLst/>
          </p:spPr>
        </p:pic>
        <p:pic>
          <p:nvPicPr>
            <p:cNvPr id="3" name="Picture 2"/>
            <p:cNvPicPr>
              <a:picLocks noChangeAspect="1" noChangeArrowheads="1"/>
            </p:cNvPicPr>
            <p:nvPr/>
          </p:nvPicPr>
          <p:blipFill>
            <a:blip r:embed="rId4" cstate="print"/>
            <a:srcRect/>
            <a:stretch>
              <a:fillRect/>
            </a:stretch>
          </p:blipFill>
          <p:spPr bwMode="auto">
            <a:xfrm>
              <a:off x="3773092" y="1332069"/>
              <a:ext cx="3379954" cy="5257707"/>
            </a:xfrm>
            <a:prstGeom prst="rect">
              <a:avLst/>
            </a:prstGeom>
            <a:noFill/>
            <a:ln w="9525">
              <a:noFill/>
              <a:miter lim="800000"/>
              <a:headEnd/>
              <a:tailEnd/>
            </a:ln>
            <a:effectLst/>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20394" y="6167899"/>
            <a:ext cx="4055919" cy="584775"/>
          </a:xfrm>
          <a:prstGeom prst="rect">
            <a:avLst/>
          </a:prstGeom>
          <a:noFill/>
        </p:spPr>
        <p:txBody>
          <a:bodyPr wrap="none" rtlCol="0">
            <a:spAutoFit/>
          </a:bodyPr>
          <a:lstStyle/>
          <a:p>
            <a:pPr fontAlgn="auto">
              <a:spcBef>
                <a:spcPts val="0"/>
              </a:spcBef>
              <a:spcAft>
                <a:spcPts val="0"/>
              </a:spcAft>
            </a:pPr>
            <a:r>
              <a:rPr lang="en-US" sz="3200" dirty="0">
                <a:solidFill>
                  <a:prstClr val="white"/>
                </a:solidFill>
                <a:cs typeface="Arial" pitchFamily="34" charset="0"/>
              </a:rPr>
              <a:t>g</a:t>
            </a:r>
            <a:r>
              <a:rPr lang="en-US" sz="3200" dirty="0" smtClean="0">
                <a:solidFill>
                  <a:prstClr val="white"/>
                </a:solidFill>
                <a:cs typeface="Arial" pitchFamily="34" charset="0"/>
              </a:rPr>
              <a:t>enome.gov/HGP10</a:t>
            </a:r>
            <a:endParaRPr lang="en-US" sz="3200" dirty="0">
              <a:solidFill>
                <a:prstClr val="white"/>
              </a:solidFill>
              <a:cs typeface="Arial" pitchFamily="34" charset="0"/>
            </a:endParaRPr>
          </a:p>
        </p:txBody>
      </p:sp>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7174" t="11698" r="18934" b="5598"/>
          <a:stretch/>
        </p:blipFill>
        <p:spPr bwMode="auto">
          <a:xfrm>
            <a:off x="867105" y="248085"/>
            <a:ext cx="7362497" cy="5742748"/>
          </a:xfrm>
          <a:prstGeom prst="rect">
            <a:avLst/>
          </a:prstGeom>
          <a:noFill/>
          <a:ln>
            <a:noFill/>
          </a:ln>
          <a:effectLst>
            <a:glow rad="228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7268775" y="6363241"/>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xmlns="" val="160123316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0" y="45265"/>
            <a:ext cx="9144000" cy="914400"/>
          </a:xfrm>
        </p:spPr>
        <p:txBody>
          <a:bodyPr/>
          <a:lstStyle/>
          <a:p>
            <a:pPr algn="ctr">
              <a:defRPr/>
            </a:pPr>
            <a:r>
              <a:rPr lang="en-US" b="1" dirty="0" smtClean="0">
                <a:solidFill>
                  <a:srgbClr val="FFFF00"/>
                </a:solidFill>
                <a:latin typeface="Arial" pitchFamily="34" charset="0"/>
                <a:cs typeface="Arial" pitchFamily="34" charset="0"/>
              </a:rPr>
              <a:t>Genome Exhibition Update</a:t>
            </a:r>
            <a:endParaRPr lang="en-US" dirty="0"/>
          </a:p>
        </p:txBody>
      </p:sp>
      <p:pic>
        <p:nvPicPr>
          <p:cNvPr id="5124" name="Picture 1" descr="HG.Exhibition Rndr-A.GalleryMainAccess.jpg"/>
          <p:cNvPicPr>
            <a:picLocks noChangeAspect="1"/>
          </p:cNvPicPr>
          <p:nvPr/>
        </p:nvPicPr>
        <p:blipFill>
          <a:blip r:embed="rId3" cstate="print"/>
          <a:srcRect t="246" b="1244"/>
          <a:stretch>
            <a:fillRect/>
          </a:stretch>
        </p:blipFill>
        <p:spPr bwMode="auto">
          <a:xfrm>
            <a:off x="209201" y="992059"/>
            <a:ext cx="8756999" cy="5027612"/>
          </a:xfrm>
          <a:prstGeom prst="rect">
            <a:avLst/>
          </a:prstGeom>
          <a:noFill/>
          <a:ln w="9525">
            <a:noFill/>
            <a:miter lim="800000"/>
            <a:headEnd/>
            <a:tailEnd/>
          </a:ln>
          <a:effectLst>
            <a:glow rad="101600">
              <a:schemeClr val="accent1">
                <a:satMod val="175000"/>
                <a:alpha val="40000"/>
              </a:schemeClr>
            </a:glow>
          </a:effectLst>
        </p:spPr>
      </p:pic>
      <p:sp>
        <p:nvSpPr>
          <p:cNvPr id="7" name="TextBox 6"/>
          <p:cNvSpPr txBox="1"/>
          <p:nvPr/>
        </p:nvSpPr>
        <p:spPr>
          <a:xfrm>
            <a:off x="7274061" y="6368527"/>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a:t>
            </a:r>
            <a:endParaRPr lang="en-US" sz="2000" dirty="0">
              <a:solidFill>
                <a:schemeClr val="accent4">
                  <a:lumMod val="40000"/>
                  <a:lumOff val="60000"/>
                </a:schemeClr>
              </a:solidFill>
              <a:latin typeface="Arial"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wipe(up)">
                                      <p:cBhvr>
                                        <p:cTn id="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pic>
        <p:nvPicPr>
          <p:cNvPr id="3074" name="Picture 2" descr="F:\GENOME\Design\65% Presentation\&amp;gt;&amp;gt;HG.65%.SUBMISSION.All_Page_18.jpg"/>
          <p:cNvPicPr>
            <a:picLocks noChangeAspect="1" noChangeArrowheads="1"/>
          </p:cNvPicPr>
          <p:nvPr/>
        </p:nvPicPr>
        <p:blipFill>
          <a:blip r:embed="rId3" cstate="print"/>
          <a:srcRect l="6000" t="10498" r="13000" b="10498"/>
          <a:stretch>
            <a:fillRect/>
          </a:stretch>
        </p:blipFill>
        <p:spPr bwMode="auto">
          <a:xfrm>
            <a:off x="0" y="457200"/>
            <a:ext cx="9164456" cy="5959089"/>
          </a:xfrm>
          <a:prstGeom prst="rect">
            <a:avLst/>
          </a:prstGeom>
          <a:noFill/>
        </p:spPr>
      </p:pic>
      <p:sp>
        <p:nvSpPr>
          <p:cNvPr id="6" name="TextBox 5"/>
          <p:cNvSpPr txBox="1"/>
          <p:nvPr/>
        </p:nvSpPr>
        <p:spPr>
          <a:xfrm>
            <a:off x="49766" y="78154"/>
            <a:ext cx="7329251" cy="1015663"/>
          </a:xfrm>
          <a:prstGeom prst="rect">
            <a:avLst/>
          </a:prstGeom>
          <a:solidFill>
            <a:schemeClr val="bg1"/>
          </a:solidFill>
        </p:spPr>
        <p:txBody>
          <a:bodyPr wrap="none" rtlCol="0">
            <a:spAutoFit/>
          </a:bodyPr>
          <a:lstStyle/>
          <a:p>
            <a:pPr algn="ctr" fontAlgn="auto">
              <a:spcBef>
                <a:spcPts val="0"/>
              </a:spcBef>
              <a:spcAft>
                <a:spcPts val="0"/>
              </a:spcAft>
            </a:pPr>
            <a:r>
              <a:rPr lang="en-US" sz="3400" dirty="0" smtClean="0">
                <a:solidFill>
                  <a:prstClr val="white"/>
                </a:solidFill>
                <a:cs typeface="Arial" pitchFamily="34" charset="0"/>
              </a:rPr>
              <a:t>Opening in June 2013</a:t>
            </a:r>
          </a:p>
          <a:p>
            <a:pPr algn="ctr" fontAlgn="auto">
              <a:spcBef>
                <a:spcPts val="0"/>
              </a:spcBef>
              <a:spcAft>
                <a:spcPts val="0"/>
              </a:spcAft>
            </a:pPr>
            <a:r>
              <a:rPr lang="en-US" sz="2400" i="1" dirty="0" smtClean="0">
                <a:solidFill>
                  <a:prstClr val="white"/>
                </a:solidFill>
                <a:cs typeface="Arial" pitchFamily="34" charset="0"/>
              </a:rPr>
              <a:t>Smithsonian National Museum of Natural History</a:t>
            </a:r>
            <a:endParaRPr lang="en-US" sz="3600" i="1" dirty="0">
              <a:solidFill>
                <a:prstClr val="white"/>
              </a:solidFill>
              <a:cs typeface="Arial" pitchFamily="34" charset="0"/>
            </a:endParaRPr>
          </a:p>
        </p:txBody>
      </p:sp>
      <p:sp>
        <p:nvSpPr>
          <p:cNvPr id="5" name="TextBox 4"/>
          <p:cNvSpPr txBox="1"/>
          <p:nvPr/>
        </p:nvSpPr>
        <p:spPr>
          <a:xfrm>
            <a:off x="2426676" y="5831514"/>
            <a:ext cx="5698996" cy="707886"/>
          </a:xfrm>
          <a:prstGeom prst="rect">
            <a:avLst/>
          </a:prstGeom>
          <a:solidFill>
            <a:schemeClr val="bg1"/>
          </a:solidFill>
        </p:spPr>
        <p:txBody>
          <a:bodyPr wrap="none" rtlCol="0">
            <a:spAutoFit/>
          </a:bodyPr>
          <a:lstStyle/>
          <a:p>
            <a:pPr algn="ctr" fontAlgn="auto">
              <a:spcBef>
                <a:spcPts val="0"/>
              </a:spcBef>
              <a:spcAft>
                <a:spcPts val="0"/>
              </a:spcAft>
            </a:pPr>
            <a:r>
              <a:rPr lang="en-US" sz="4000" i="1" dirty="0" smtClean="0">
                <a:solidFill>
                  <a:srgbClr val="00FE73"/>
                </a:solidFill>
                <a:latin typeface="Aparajita" pitchFamily="34" charset="0"/>
                <a:cs typeface="Aparajita" pitchFamily="34" charset="0"/>
              </a:rPr>
              <a:t>Genome: Unlocking Life’s Code</a:t>
            </a:r>
          </a:p>
        </p:txBody>
      </p:sp>
    </p:spTree>
    <p:extLst>
      <p:ext uri="{BB962C8B-B14F-4D97-AF65-F5344CB8AC3E}">
        <p14:creationId xmlns:p14="http://schemas.microsoft.com/office/powerpoint/2010/main" xmlns="" val="3626943961"/>
      </p:ext>
    </p:extLst>
  </p:cSld>
  <p:clrMapOvr>
    <a:masterClrMapping/>
  </p:clrMapOvr>
  <p:transition spd="slow">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33258" y="238124"/>
            <a:ext cx="5650493" cy="1768475"/>
          </a:xfrm>
          <a:prstGeom prst="rect">
            <a:avLst/>
          </a:prstGeom>
          <a:noFill/>
          <a:ln w="635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377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928936" y="2272932"/>
            <a:ext cx="3360737" cy="40383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4341859" y="6307515"/>
            <a:ext cx="1931939" cy="461665"/>
          </a:xfrm>
          <a:prstGeom prst="rect">
            <a:avLst/>
          </a:prstGeom>
          <a:noFill/>
        </p:spPr>
        <p:txBody>
          <a:bodyPr wrap="none" rtlCol="0">
            <a:spAutoFit/>
          </a:bodyPr>
          <a:lstStyle/>
          <a:p>
            <a:pPr fontAlgn="auto">
              <a:spcBef>
                <a:spcPts val="0"/>
              </a:spcBef>
              <a:spcAft>
                <a:spcPts val="0"/>
              </a:spcAft>
            </a:pPr>
            <a:r>
              <a:rPr lang="en-US" sz="2400" i="1" dirty="0" smtClean="0">
                <a:solidFill>
                  <a:prstClr val="white"/>
                </a:solidFill>
                <a:cs typeface="Arial" pitchFamily="34" charset="0"/>
              </a:rPr>
              <a:t>Nature</a:t>
            </a:r>
            <a:r>
              <a:rPr lang="en-US" sz="2400" dirty="0" smtClean="0">
                <a:solidFill>
                  <a:prstClr val="white"/>
                </a:solidFill>
                <a:cs typeface="Arial" pitchFamily="34" charset="0"/>
              </a:rPr>
              <a:t> 2013</a:t>
            </a:r>
          </a:p>
        </p:txBody>
      </p:sp>
      <p:sp>
        <p:nvSpPr>
          <p:cNvPr id="2" name="Rectangle 1"/>
          <p:cNvSpPr/>
          <p:nvPr/>
        </p:nvSpPr>
        <p:spPr>
          <a:xfrm>
            <a:off x="2971800" y="2298332"/>
            <a:ext cx="2857500" cy="749668"/>
          </a:xfrm>
          <a:prstGeom prst="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107225986"/>
      </p:ext>
    </p:extLst>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7952"/>
            <a:ext cx="9144000" cy="67400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NHGRI Historical Archiving Efforts</a:t>
            </a:r>
          </a:p>
        </p:txBody>
      </p:sp>
      <p:sp>
        <p:nvSpPr>
          <p:cNvPr id="19462" name="AutoShape 2" descr="data:image/jpg;base64,/9j/4AAQSkZJRgABAQAAAQABAAD/2wCEAAkGBhQSEBQUExQWFBUWFxgYGBUWFxcUFxQXGBcVFBQXFRcYHCYfGBojGRQUHy8gIycpLCwsFx4xNTAqNSYrLCkBCQoKDgwOGA8PGiwcHyQsLCkpLCwpLCkpLCwpKSwpKSwpKSkpKSkpLCwsKSwpLCksLCwpLCksLCwpKSwpKSwpLP/AABEIAOQApQMBIgACEQEDEQH/xAAcAAABBQEBAQAAAAAAAAAAAAAFAAMEBgcCAQj/xABAEAABAgQEAwYDBwEIAQUAAAABAhEAAwQhBRIxQSJRYQYTMnGBkQehsRQjQlLB0fCCFTNDYnLC4fFTY3OSotL/xAAZAQADAQEBAAAAAAAAAAAAAAABAgMEAAX/xAAkEQACAgICAgIDAQEAAAAAAAAAAQIRAyESMUFREyIEMmEUUv/aAAwDAQACEQMRAD8AZ7HKBkC0WYyE5dIzXAMaKJYSNoNHtIrLrEpL7HqRxOUU0VntmoCewDWgBE3GqnvJxUYhpjVHozSVOhNGz9gpiTTI00EYyTFt7M40USwnMzRPMtFMUOb49G0JKG2jrvUcxGaDtEr88d0+LrmKCUEqUdAm/wD1GXk14NP+P3JGjmpRzEcrrkDcRVpVIUDNOX/Skv6E/tDczGAPCB56/OF+RvwSeCKenZZziI5D3/SOTiief1il1GPKvxW3OnzgZM7UJ/8AI/rm+kMuTB8SRoBxpOyk+Udpx9DX1jNJnaIEeIeY/WPZGPBaSPxDQC7sNPXaG4y7QVDHdM0hXaSXzhtXaiXGeyO9mBwlv9Vv48R6r7Qj/CJHS7eYhfuzR8X468s0VXaxENq7XpjNO/qTpIX7R2mRWnSQfeG4z9gr8ZezQ1dsBDau2QiiJwmvP+EB5mHk9mq8/hSPWO4S9nX+MvBcT2x6QoqY7I13NPzhR3B+wc/x/wDkpMrDp34UK9oeGG1JFkqjYaWhQ2kSjQo/KIr8hjtowaqw+cjxpMFMO7F1U5IUlIAPMxpHaKgT3ZsIM9nZo7lOkVUrRKWjN6X4XVCvEpI9zBem+Eit5p9BGifaesNTcRbf9veFnKlbOjbeinyfhWgEBUxR9YOzZMigld3KTc7C6lHmo8o6qsaSgOVEnYD9zFfnVyiTMy32Bs/qYzNuZphB3sWJT1M8ws/p6AQK7xS9Bbr/APneHu7WtWaYAH0SHdXVzdofnVfdp4Q6vYD9hHVWkWuyLPw1AZU5VtWUR8kiw9YiVk+RlYSyrdsrepAFh5xxMkqWpz97MPohHp05mCVBhWW6mWddOBJ5gfjPUw1pdi7fRU6rBZiwVoR3aRuqwPygTJnTJawxFjqkgxplXNCeIkeuvtoPK8VHHu7Up2ZX5rJHqAzxWE7JShQbwzGFZXKSOdj9YM02KXd29LeoNoqGAoUl/EB+YOpJHrdns4dtxBQrWg6uD8+nQwkoq9Dxetmg0GJoULpD/XqImfbE/lij0VUQzHTT9oYxftiZBZQhob0RnCnaL/8AbhyEL+0OgjJ5nxM5CGF/EteyYpwJUa//AGgekeRj4+I8w7Qo7izqRqtLKiX3UR6U2iYkvGYeRBrqILS0DEUakBkmLCoRDnMlySAOZLQydAQLTLVuS0D8SrRmSm7/AJQ5PmeXmYexPFg7JNhuP0gaFAB3CX1a6j5k3MJTmzTH6IkBILaAg9P1ghImygOIuRoAXP7CAARnPCG/zKv/AAQWRhwEvxE/6eEE7s1z5wVHjoaUrRArsSQVFKQXOrP6XOvpHMns+pfEXY6cz5D9Y9lTJMuZ4QpRNkDjUo9EjXzJAg9TVc2c+iQNQhmAH5pn6J94L0hbB8nDMgZvMNc9Vc/WI+KYzKkBlm+yU3J8+UHq1AlyiOmYty5RQjghnT1zJt0uDl56sl9h0iUYp7kU5OtELE+0C5l5acqef/MVKqq3J366/OLV2qTlQwDOWAGiUhtufLk8VRUkqHWNmOq0Z8l2H+zGJLlng406lD+hKerRZZqwtLoLpJZ/xS1HQLHJx/LxQKBJlrH8Ii2yqsghSTmcDMNyP1gTj5Oi9bCFPPsH6g9Dr+8MY5SidKfcWNvaGJq3cp84lUNXm6hQ9/4YTrZTvRnE6WxI6w2Uwd7TYV3SwRobj3gGY1J2jHJUx+nTaFCk6aQo4437DqhxeC0kwPlUISbRKXPCElR2jFNUyn7dDOIYqmWcoGZXLRv+YD11QpYdRAHJhbzgfOUuZMzm13A5D+XieqQmfJzOzcKmsx1SoeY+kT7NSgolfrEpSXaWeqlk/K8NkcOeYoZdWSMoPQDVXrDyezAScwOflmUCPXQiPZNASp1qCuQsR6NaLqa8COLY2itygKI8kchs/WJhpVzQFLtveyUjQW3H1jylw3PNc6JDv5akfSLFheGEsVc7DX+AQJSS6OS9g3C8ADuHAbiUzFX7Pyi4UdAgICQGSLnq0NTmQhhqf57mGZtQyQByiTlXYGnLoi42cztuoewL/oIFSpA05qUo+zD5D5wQqS/RusQSGJibkaIQ1RXsdwwKAcaufc/8RUayhCSAzWN+uv0jQqxDs/KAGMyQWI2/6i2KQckCuSEoWyVHKr8K+Z2zRGnz1IUdrlxyO5HnyjitllJPp/PlHiJpmC/i0PUbHz0jSZGT6TEH5dX0MTETGGZOj6ddweu8VdFQxY2MEaPEshNnG4+kc4nJlhx9CZlPmOzEHcPY/NoocxDRd0zBMkLCdGUR7OR7iKQs3g4vKBl9j0nS8KOZTNCihE+iyljA7FZxK0I2Nz/PeCtSIH11NmCVbpPy/wC4yZUUwvZXsbq+6lADxKfZ7DT9YG4TWTB4iz6gmzH892HlD3aGYCsZlZUgNYOXLEt1tAOtrmQruwQkM6jqdg3WBjWjRJsstROtwlJ9AR1aGJcwqIF/oPaKFh2Izs9nKQdP3aNlwnBAZKSU8RDnzgThwGjkTWzyiyJCWS5UWGz5X+UGpNU+jekCpmDTAUrzDh2A97xGqKCbLIWg216g+W4gRi/JKVFkXTA73iBNksICp7RT3Zk+d/oYI02IiY45QMkBoNjRlQyqReJ6VWPpDOa5faIcTSpAerkuC0Aq2UQkvFqqFCAeJy81hDR0UbtFHxOUWBgPSzMs1PUiLhiNIGy7mKkuXkmeRjdB2jFkjTIlXaYptMx+sdLLAEQwqc6i+5P1iV3fC/L9bxQggr2Xmn7xOxSfTb9Yr85LE+cWbsuoJJH5hy9W8zeAGJoaYpPJR+pgR/ZhyL6oal6Qo9kptHsOSR9DIqe8SCOUODwnext6QPwmSUykgwTVZJJ/j2jNk6DHsyztPWJTMVYkpOzNve46RWqjGVzWDAj8uvudSYP9sJLTlPuC7eX7PHPZvs/lR3kwa+ENtzMdFqMbNnFylRx2Gw+ZUVCErDS0nMoAHQX36tG6JSEpcsw+QivdjcOCUZ8oBvfpFknykqFxAb5bIyVPiVDE+2CzM7qSkkmybZQealLIOVPQBz0ipYn2vqUKAUUElS05EmYCnKzKKicrKct5XjT5kiUxBAbyf9IrmMYPJUXAQT1SXHtHclWxkrf10CMFxxM3hmhlHSzG4s7WvsreLFSUBPg9Yry8NzK5HR2094uOAUvdouCCdbv/ANQnbKzXFf0bqUCWhveK7UYoAF3udIsONzQEmM1xHFymawAbZ3v6CEW3oaKqNs4xXFJyhwOD01gWirqxdlHzgrNxVKZXerTNIYkEFElCmIBCATmWb+zw5hvaSXNYSyQo6S5rcX+lY3i+0uhdN1YFOIzAR3gcEsbXAhntHTJSkFIseUW+XNTOBsAUliki4I1Bir9t1MhIECMraDONRdlR7tzBedKanRzUon0AYREoqUrUG21gnjMsIRKTyF/U3i0nszxVIiJnGW6h+UQKnzSpRJ/f6wYxJf3QIFi3ysYBqMNEnkfgfpxaPY8kKtoDChiZ9FqTpCqkFUpSRYlJbodvnAunxoTFMIJpXGbI9DRRSsRoEz5gCrE2L7bAGD+KYN3apY/CWBb8LMIjYvOlS6yTpmmEBY2YkgHoXJ9otasPIACnUNAdwOR5xLdG6M6pk8U4QcqRYM3lDwk5oYRMcv5axIkz2MUVNmXdEebTBOzRCm0j7wXralMBajF0I3hJpLyWx3LwdyaJALkOYlG0e01VmSCQA8JZcx1HdvYDx1DiKVVUYStyAQeYi74utzaBE2kSoEWPMRn5cWbYq4oDVOFomoykAf5Ta/MEdIEVHYm3Cct3CtWbRmaLN/ZawGSXHI3aOE0KhqSnye8UWV+BXjTewFhkmZLmKExQKiACQPE2ij1axgN25T4PP6RdZkgeY3eKd2uTxIDWEPjlcrEyxqNArC1BFzqS3pv5P9HiNjFVmXfa37x1UyygA87v1gHMrCTzEaYq3ZjnLjphSkqEgZVjMg+48oYn0qH4CR0W5PyDRHpprlusWCThvAlwXaC3xAlzQClpaPINLwonRJhR3NHfEzVaGmCDBYzIHk8US5Wl4zTYEjO+285ZnqUHDsx5AAAfQxoPYjtqiqkhEwhM9AZafzNbOkbg9NDFT7YhDFg5P1/4jOagKSqxKVDQgkEeREUx7RWSSPpYTszkaPDE2e0DOxhP9n05JclAJLuSX1J3idWlkk8hE5Ojod0BcWxUiwck/PyjzCcCUtWedfknl5x5QJTaYeKZMJyj8iOfmecWakQAmFhG3s0ZMnFUiPOqO6YZSRzF2HWOplWnu+v6Q5NtFcxWvyuwb6Q8tEoLkdVVSCdYCYzV92tCknWxaIs+YV7keVjDE+WSGPzvEePs2rXRYaGvCgInLU4im4dPKTl5fTaDsuttEnGmM1exVSWcxVMTkhaVqPK3vFgxSocMN/4YDzpWYZTpy5xWGicleis4vLH2ckfh/ZoqEpN4uHaqaEyggWKjp0GvzaBHZvA1VE8SxbNqfyjcxtg6jZ52eNzSCvYTsuaiaZih92g36nYfrGjjBE8oNYXgiKeUmWgMlPuTuT1iQacRnlPk7AnWkV44QnlCg6qQI9hR+TB0wcUTZItEPO5ghIS8GfYi6Kf2jl3J82GusZ7XJdR5vGk9pKQAqc6+kUGukgG14fEy0ujXfh7UheHSgPwun2P/ADBfFUPKUBqbe9oz/wCE+LhK5lOo+LjQOo8QHpeNJVLcjzeFmtixdOwDP7PrUTkmKQUpASUtt5gxxJrZsuWM8x1p8RIASq7ApbS2oi0BN4jT6FCvENd4aMSiyJ/sDqmuWkHvE8ri4vs8BKqslk3/AJ7QVq1qlpKUnMk879IrNbJBI4QGABYm/M+sLJF8cf4dTamW9jEedNSXYiIdTSE5sqQCQACbs3SBdJ2UAJUtSlKPVvkIXivLHuXVBNSfvEEbgg+zxMC2jmhpmVfRAb1Ov0jtnMI2MtEbEKtKBmUdwB1JLAQxU1yEJKlEJHX9OcVbt3ibzEygbJ4lNzPhH85xVl1K1EZlFTaOSW940RxWkYZ/lKMmqsn4tihnzivQaJHIDSL98MJSR3i2ckAdQNS28ZojWLj2NnKTMBQWIa3PpFci+tEINybbNnkrdMekRGw6oC0gs3OJUYzmNqEKGKytQhs6gl3Z92hQQ0DKMOBBalTAzDU2gxTphp9g8EbGsM76W3KM5xXAlIdSklgSxY35RraUx5MpUq8SQfMPDLRynWjAaGsmSKmXMQ4UlQI68x6hx6xvmG14my0TE6KAtuk7pPUG0AMZ7HUxSqblyFAKnHJIKjbyEUT4cdrJyq8ylrdM7Oog6BYGYEcrODzYQ7+yv0cpLo2lURJztHcufz1jpc0QvY60AK1Ze4gTP6xYqsA7CAtVLBMRZtgweUiOVaQ+uWBEWcuEK2NhVmG9zEbEq5MmUpatEj3Ow8yY6rK1ElBUtQSnmf0G5ii4niqq2YyUqEiWXbdR0dTfwPFYQcmRzZVBUuwNXpVMeaXKlElXS9h09YhpIOsWM0YX4U3Vql7WtwnmOvWBdbh+VZIFnuC7jnreNqPLcd2RBBjBMUMpYUL8xzEBJn6xMpgY6W0PB7Np7I40ialTFtLHmdWiwTJ0Y92cnkGy8p/mxjRsIkKUMylONtgYwzVM0OFrkQ+1a3Mv+r/bChztPI/u/wCr/bHscujl0FMJk8MF5KYYp5DRMlS4Zu2Zx0CPY9AjwmGFA3bGdlw+qP8A6Kx/8mT+sYN2bxDua6RM2E1IPkeE/JUa98VMQyUGVJ/vJiUn/SMyiPdIjDZ0sg/MGNGOP1Eb2fTb5tCx0eB9diPdqyrt11BgD2e7Wyl08pa5qEnKAoKWlNxYliYaxz4h0aC3ed6RtLGb/wCxYD3iPxs0xmo9hOfjSTvA+ZXvvFCxv4jGa4lSUyx+ZRzK9gwEVSoxWas8UxR6OQPYQfh9j/6ox6RrFZjKEeJaU9SQIrGKdvEJBEkZ1fmLhI/VUUNRhQyxJEZ/lyfWiTX4jMnLzTFFR+Q6AaCLPgWGJMlrZvEwcqUCMpZJZJIzBk/uIrOF0feTUp21JLsAL3a7ReU0bIs2jfmvmAvuksCMpGr8hDsnjt7Y3Pw5SFly5DOpWVwRbQ8k89yIgzU8CszsQSNDro+4G5NyXEGBKmJHCp0Eg9dgAlizl9iXDC0KoqM+YqltlzJ4SEukDf8A8l30PL0BUqM7CznCQHcWbeLN2e7JLXmdNrX9xA+fQucwDWCsrZcoUWSdBZyNH0i14D2lmSAnN95LsC9li2xFiOh92gT5NaDFpBzCuxEpABXxGLBLlJSGSGAhUdcmcgLQXB9weR5GHMsZH/QuTfYC7RJfu/6v9sew/jUl8nr+kKBY66LCiO1zGGj9BvESfOCQTmZrk3AG+v7xGnzCSniZg5Yk8gzDdwqN0cPswPJ6Js+qITmdLaM9xtpzuPaIiqpZSCWN3GgDC589QG/aGKmozqIDpTdsuUPrYDXM4PsYUmebKKi12QdDdwW2LXiygkI22Vn4j02eiK2KcikEAgDVRBLjUEKDNGPzVERs3ajFGlzEnIcwNjqACxISoMoO/oDyEY7UoBJHL5coYKIqlHpHBMerlHzjgAwpx6EwssesY5JgHCVHJjoJg12YwL7TOANkJYqUdHJ4UO4Yq0eBR1WS+zuEqCe8I1IA3a4yhgXclgARvyiz1ctQbUKGpAN2D8J11KQS/wCVg5MTZlKypiUqWMrsmwSkPwo5ABOa7pICTuBHVKT3jJGdRsC2YahyLm+ZjcAhgXLXRo0R0iBSyy+Vh1s91BQcuBYEgX8TnR0mO/siyApLFIB5uSbEk2cWuWv5uCW7lR4BLYFr5VmwKuFLHq+jcTXsBKxaUZFOtSkpSAEhLy3CyQEhO+Vyd3fq1u4ncisUNL9omKAbMFO+YscpGoYEpLKZhz5QVKQkFnUpNlAuliLBnFnc2AJs2hh3s7hKZclPE8+6yC4U6vCm4a+rexGsPLlB7ZW0zKUQA4LPueF7Nd4NHJkOi7QLplgkEpUeJIY5hoFOLBQb+bXXDcakzwO7WCWfKbKDauIr0nCUlKkAlWgci5VqClwbMG/6jgYQnM6SqWoWBQ7ltgRpvaJTxpjKVlkxFL5fX9IUCE11RlGaUZnIpBNtszA3t84UZ/jkUQcl1JIzqGZ3ypUxQRfQ2to2a948RUkhagALEXzJSDplJe1h4usMKxJLhICSVcIbh4eivy+erttExSnKg6fAXABGVLEXG/k8epR5zGETSokAOQbpUyuRdCibl+uxEM1c7KgrIIy6OymdgwJDhipt4dSvKhgGZI+7u5e5U2jWHUF4SpibBKXykM5JvfMQX5NY67OYASsdox9yoqzgqAIUlCUubjIoNm4nOrvlP4Yy3DqA1VSqWg8a/A/4iNEnqWbzjR+3FcpFOtjlCmLAMkksA1nGij1cszFJy2hq1SZyJiCykKCgeovHPY/QyqUQWLhnBBsQRqCObiG+8841WdgFJjINRIWKeqIdaDeWtW5UBxIJ/MHB3EVPEPhliEs2plrH5pRE0N/SX+UTU7GcWiqZhyjnPFhkdga9RYUc9/8A21D5mLVhXwJrZgzTjKpk68asym/0of5mDYpnFPIUtaUJGZSiEgDcksBG4YH2XEilQiWAFoSrvFpuVqtna7Egg2L2s14C4F2SpKeqUqTONQaYcc4hIlmcoMiXKAOqQFqzObgDrFwo1AIzqQeJlKQdglIZSeHW2hBfMGPIo4ASsIuAQBlTn4QUgMnUNmCRwJDJILDR0sZEih7tluQyQCQlICtAAPEwB0SOY1ghLpnIloJEtaksgKvwkZnUFBiFbXcGxB14nlKUlSlMHYBgq/FlSAOEFr24XsC5gUPZGqJ0wFKSVuXAytvcXa5blufxXEDK+l+0VVOh1AKWqYtAPCMlxYKIUrwj11Nm5xjtBTkK7kfaVaMl2TmygrUvS/h5l9jc89l6Cc8yYQysoTkSSQhJJbU3LMQQbPACHGchuNO5FyVl0+NRtZiEv+HyMcVNHlGR+FJuWNyTwpJAJCcoN7i6uQgkuTlQAsJUE2KrpKVBhd3JIYnX6CGVUichCQxSpr3DlWt9sr7763jgWQisLKcyAwDAHOClnFwDZ+DXR06QpLo4UlgzEn8JLsRuHykuQRcR6rASV5kKK91PqXdWp1/CLPp0jydMSPwm5a5cLdrhQcKGUFyLOq8K0OjiqrFoLpliY+uYqcFgfw+fyhQ3NSoGwSSbnxi/XKoXd+e2kKEHDVECC+YMCxBIJUs3IKTZxw6bC28SDPLa5XIsczMNPDvb3iDhqnsgq5KCkqQznTKkl2BfT8RbRomSLrSAEEuWAckkt01LPzIuHYxqMTEZGYuopJYMz331Nxq97M2msOKl5eaSCLs7bOX6AO7632McrmMlSZd1gAWIUxc+JWhbYi3zTEdaSkpYlRBzK0CTme3CGZid2H+YWHBRQPiBPKU5MzOpyhySW1JBD6hIe10MRwuc9mBr6RdviOo/aL/iGYaXBCWLuSxTlblpeKIRmV0EAYeo6uYhYXLUpBGikkg+4i5Yb8Vq6SGUUTeqwyvVSSHin6Q0FuSdtIVxT7CmX2d8aa4nhEtI5cSvmTAzGPiVW1CMsyaEoILpQMuZ+Z1MVVJctEmgpe9qJUsPxLSCwKiA92A8Ra8dxSO7NZ7FYL3dCjOCkr+8uQAVKS6S5ICWTkSC4upRuIKpnkLY/wCGLEgKbnndgVALIcgO3ih/Dp5SoJUAUBIvYtlVkORYZiSRwuNHYvEsJGQkAMoujKClJBcDi3JU5ex3LiCcDqlMxThACFG33ibFQIu5FzYsxCgEuCqKZTUNRUqP2tS0oQrIZaSxdLG/QjLoz2IEXymljN3i8wSpyoGws6SSNUHwjhZ9WgNUUSpE4VCCkpWQkg65SXSthqAQ+ZxZoAyJGG0cmXKMpKQlLcYUOLjAJGQNcJK7nkPE0T6On71YUy05VFSQ+jBkItYpCibHYRBRWrTLC+EkrKUhQGYOQlEsHV3AVtZKrbwTlyFCV92stwhmYkJKcwJSH0KgSb6bxxzI9bLK1WmNxEqCS3EGSkLzbiyiRYvs0NSkq7tndLahKB3l8jgP+JzY24eUSJdNxKJYEuVJDMbEJBB1AGhB1YRGmVCVKy5hlYvmGmUMrhFwBxadA28AKI06cv8AFx6MnYpDKUQkp5BLhiHA02kSakrc5kKlgFJy2d05k8ILaZSGzeLqW8nSwtyCSli6yXSAGIupXizqT5FNyYbmyeFQcAFPCCk5bApKikvyWSDoAsGxSkoxx+mBEtBIUoEWyoVN81HKSASSzuXytfK5UQRTS1Ad6KZQAygz1FPEPHlZaQTdL7+F2dgoUYJ0UtwtR4imSFsWDqI3Zi3R9zE+ZMIlSS7uOLbM01KL5W1Czo2zNChRoMshYtKEtKwlxwl7tm4UFi23GbBhodbwOnYipInhkqCStgoO+RJUM35nOr/IwoUECMx+JNqhxqUh/S3884qNMbGFChX2E7nmxjhPhEKFA8hFLVY+0Wb4a04XXB9UoWoEagoQtYZ+qRChRzCjRKSc/dlgHl5yz6nuhl18LKPDpYcoslUoOqWyQlM4ShYWQFBNho5Ci9uXKFCjjmN4hUFlsAMmdiLf3SpctD+ij8oiqUJgKSkZVKlylJDspK1IzO7l9b9YUKOYyK5RzSFWslMwgIHgAfJYbcLj+oxZKdZMoqzEZFlKQDYDKC99+IjyhQoC6DLsg1WLzErUA1kuOjZlJA5MUCHe64kynYKUUlTJzMko0szstQ0sNGj2FHM5ETJaUkEpEwygpteMGaogly7uH5E7sRCxBWZcxJdu8axINpUxbuDq6B8zqSSoUKykSXIqDJkIKG41LdxmFgghgdLKa2yRChQoAjez/9k="/>
          <p:cNvSpPr>
            <a:spLocks noChangeAspect="1" noChangeArrowheads="1"/>
          </p:cNvSpPr>
          <p:nvPr/>
        </p:nvSpPr>
        <p:spPr bwMode="auto">
          <a:xfrm>
            <a:off x="77788" y="-1069975"/>
            <a:ext cx="1571625" cy="2171700"/>
          </a:xfrm>
          <a:prstGeom prst="rect">
            <a:avLst/>
          </a:prstGeom>
          <a:noFill/>
          <a:ln w="9525">
            <a:noFill/>
            <a:miter lim="800000"/>
            <a:headEnd/>
            <a:tailEnd/>
          </a:ln>
        </p:spPr>
        <p:txBody>
          <a:bodyPr/>
          <a:lstStyle/>
          <a:p>
            <a:endParaRPr lang="en-US"/>
          </a:p>
        </p:txBody>
      </p:sp>
      <p:grpSp>
        <p:nvGrpSpPr>
          <p:cNvPr id="3" name="Group 7"/>
          <p:cNvGrpSpPr/>
          <p:nvPr/>
        </p:nvGrpSpPr>
        <p:grpSpPr>
          <a:xfrm>
            <a:off x="141887" y="1130493"/>
            <a:ext cx="8781393" cy="5443719"/>
            <a:chOff x="220717" y="1288153"/>
            <a:chExt cx="8781393" cy="5443719"/>
          </a:xfrm>
        </p:grpSpPr>
        <p:pic>
          <p:nvPicPr>
            <p:cNvPr id="3074" name="Picture 2" descr="http://library.cshl.edu/mysite/images/NIH-DOE-Genome-Meeting-1989.png"/>
            <p:cNvPicPr>
              <a:picLocks noChangeAspect="1" noChangeArrowheads="1"/>
            </p:cNvPicPr>
            <p:nvPr/>
          </p:nvPicPr>
          <p:blipFill>
            <a:blip r:embed="rId3" cstate="print"/>
            <a:srcRect/>
            <a:stretch>
              <a:fillRect/>
            </a:stretch>
          </p:blipFill>
          <p:spPr bwMode="auto">
            <a:xfrm>
              <a:off x="2550433" y="4019062"/>
              <a:ext cx="3923141" cy="2712810"/>
            </a:xfrm>
            <a:prstGeom prst="rect">
              <a:avLst/>
            </a:prstGeom>
            <a:noFill/>
          </p:spPr>
        </p:pic>
        <p:pic>
          <p:nvPicPr>
            <p:cNvPr id="3076" name="Picture 4" descr="http://t0.gstatic.com/images?q=tbn:ANd9GcRHV_VjSP_Wt5UHbyLSnuNS61YJ0pdQBFJj00O40KzPq49W7b_iZQ&amp;t=1"/>
            <p:cNvPicPr>
              <a:picLocks noChangeAspect="1" noChangeArrowheads="1"/>
            </p:cNvPicPr>
            <p:nvPr/>
          </p:nvPicPr>
          <p:blipFill>
            <a:blip r:embed="rId4" cstate="print"/>
            <a:srcRect/>
            <a:stretch>
              <a:fillRect/>
            </a:stretch>
          </p:blipFill>
          <p:spPr bwMode="auto">
            <a:xfrm>
              <a:off x="220717" y="2267663"/>
              <a:ext cx="2403865" cy="3250824"/>
            </a:xfrm>
            <a:prstGeom prst="rect">
              <a:avLst/>
            </a:prstGeom>
            <a:ln>
              <a:noFill/>
            </a:ln>
            <a:effectLst>
              <a:softEdge rad="112500"/>
            </a:effectLst>
          </p:spPr>
        </p:pic>
        <p:pic>
          <p:nvPicPr>
            <p:cNvPr id="3080" name="Picture 8" descr="http://h2savecom.files.wordpress.com/2011/02/picture-211.png"/>
            <p:cNvPicPr>
              <a:picLocks noChangeAspect="1" noChangeArrowheads="1"/>
            </p:cNvPicPr>
            <p:nvPr/>
          </p:nvPicPr>
          <p:blipFill>
            <a:blip r:embed="rId5" cstate="print"/>
            <a:srcRect/>
            <a:stretch>
              <a:fillRect/>
            </a:stretch>
          </p:blipFill>
          <p:spPr bwMode="auto">
            <a:xfrm>
              <a:off x="6433910" y="2213427"/>
              <a:ext cx="2568200" cy="3359297"/>
            </a:xfrm>
            <a:prstGeom prst="rect">
              <a:avLst/>
            </a:prstGeom>
            <a:ln>
              <a:noFill/>
            </a:ln>
            <a:effectLst>
              <a:softEdge rad="112500"/>
            </a:effectLst>
          </p:spPr>
        </p:pic>
        <p:pic>
          <p:nvPicPr>
            <p:cNvPr id="3082" name="Picture 10" descr="Junk room"/>
            <p:cNvPicPr>
              <a:picLocks noChangeAspect="1" noChangeArrowheads="1"/>
            </p:cNvPicPr>
            <p:nvPr/>
          </p:nvPicPr>
          <p:blipFill>
            <a:blip r:embed="rId6" cstate="print"/>
            <a:srcRect/>
            <a:stretch>
              <a:fillRect/>
            </a:stretch>
          </p:blipFill>
          <p:spPr bwMode="auto">
            <a:xfrm>
              <a:off x="2624582" y="1288153"/>
              <a:ext cx="3777796" cy="2663346"/>
            </a:xfrm>
            <a:prstGeom prst="rect">
              <a:avLst/>
            </a:prstGeom>
            <a:ln>
              <a:noFill/>
            </a:ln>
            <a:effectLst>
              <a:softEdge rad="112500"/>
            </a:effectLst>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tx2">
                    <a:lumMod val="90000"/>
                  </a:schemeClr>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Fund Programs</a:t>
            </a: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0" y="52388"/>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xmlns="" val="155531634"/>
      </p:ext>
    </p:extLst>
  </p:cSld>
  <p:clrMapOvr>
    <a:masterClrMapping/>
  </p:clrMapOvr>
  <p:transition spd="slow">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0932"/>
            <a:ext cx="9144000" cy="128905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New Director of the National Center for Advancing Translational Sciences</a:t>
            </a:r>
          </a:p>
        </p:txBody>
      </p:sp>
      <p:sp>
        <p:nvSpPr>
          <p:cNvPr id="4" name="TextBox 3"/>
          <p:cNvSpPr txBox="1"/>
          <p:nvPr/>
        </p:nvSpPr>
        <p:spPr>
          <a:xfrm>
            <a:off x="7268775" y="6363241"/>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a:t>
            </a:r>
            <a:endParaRPr lang="en-US" sz="2000" dirty="0">
              <a:solidFill>
                <a:schemeClr val="accent4">
                  <a:lumMod val="40000"/>
                  <a:lumOff val="60000"/>
                </a:schemeClr>
              </a:solidFill>
              <a:latin typeface="Arial" charset="0"/>
            </a:endParaRPr>
          </a:p>
        </p:txBody>
      </p:sp>
      <p:grpSp>
        <p:nvGrpSpPr>
          <p:cNvPr id="8" name="Group 7"/>
          <p:cNvGrpSpPr/>
          <p:nvPr/>
        </p:nvGrpSpPr>
        <p:grpSpPr>
          <a:xfrm>
            <a:off x="0" y="1546813"/>
            <a:ext cx="9144000" cy="5123862"/>
            <a:chOff x="0" y="1546813"/>
            <a:chExt cx="9144000" cy="5123862"/>
          </a:xfrm>
        </p:grpSpPr>
        <p:sp>
          <p:nvSpPr>
            <p:cNvPr id="5" name="Title 1"/>
            <p:cNvSpPr txBox="1">
              <a:spLocks/>
            </p:cNvSpPr>
            <p:nvPr/>
          </p:nvSpPr>
          <p:spPr>
            <a:xfrm>
              <a:off x="0" y="5889625"/>
              <a:ext cx="9144000" cy="781050"/>
            </a:xfrm>
            <a:prstGeom prst="rect">
              <a:avLst/>
            </a:prstGeom>
          </p:spPr>
          <p:txBody>
            <a:bodyPr/>
            <a:lstStyle/>
            <a:p>
              <a:pPr algn="ctr" eaLnBrk="0" hangingPunct="0">
                <a:defRPr/>
              </a:pPr>
              <a:r>
                <a:rPr lang="en-US" sz="3200" spc="-100" dirty="0" smtClean="0">
                  <a:latin typeface="Arial" charset="0"/>
                  <a:ea typeface="+mj-ea"/>
                  <a:cs typeface="Arial" charset="0"/>
                </a:rPr>
                <a:t>Christopher Austin, </a:t>
              </a:r>
              <a:r>
                <a:rPr lang="en-US" sz="3200" spc="-100" dirty="0">
                  <a:latin typeface="Arial" charset="0"/>
                  <a:ea typeface="+mj-ea"/>
                  <a:cs typeface="Arial" charset="0"/>
                </a:rPr>
                <a:t>M.D</a:t>
              </a:r>
              <a:r>
                <a:rPr lang="en-US" sz="3200" spc="-100" dirty="0" smtClean="0">
                  <a:latin typeface="Arial" charset="0"/>
                  <a:ea typeface="+mj-ea"/>
                  <a:cs typeface="Arial" charset="0"/>
                </a:rPr>
                <a:t>.</a:t>
              </a:r>
              <a:endParaRPr lang="en-US" sz="3200" spc="-100" dirty="0">
                <a:latin typeface="Arial" charset="0"/>
                <a:ea typeface="+mj-ea"/>
                <a:cs typeface="Arial" charset="0"/>
              </a:endParaRPr>
            </a:p>
          </p:txBody>
        </p:sp>
        <p:pic>
          <p:nvPicPr>
            <p:cNvPr id="4098" name="Picture 2" descr="C:\Documents and Settings\wettersk\Desktop\si-chris_austin-thumb-800xauto-14577.jpg"/>
            <p:cNvPicPr>
              <a:picLocks noChangeAspect="1" noChangeArrowheads="1"/>
            </p:cNvPicPr>
            <p:nvPr/>
          </p:nvPicPr>
          <p:blipFill>
            <a:blip r:embed="rId3" cstate="print"/>
            <a:srcRect/>
            <a:stretch>
              <a:fillRect/>
            </a:stretch>
          </p:blipFill>
          <p:spPr bwMode="auto">
            <a:xfrm>
              <a:off x="1371600" y="1546813"/>
              <a:ext cx="6388100" cy="4160250"/>
            </a:xfrm>
            <a:prstGeom prst="roundRect">
              <a:avLst/>
            </a:prstGeom>
            <a:noFill/>
          </p:spPr>
        </p:pic>
        <p:pic>
          <p:nvPicPr>
            <p:cNvPr id="39938" name="Picture 2" descr="https://twimg0-a.akamaihd.net/profile_images/2928343484/aff8d0ec6ae2725a0fe94abdaa5fbf66.jpeg"/>
            <p:cNvPicPr>
              <a:picLocks noChangeAspect="1" noChangeArrowheads="1"/>
            </p:cNvPicPr>
            <p:nvPr/>
          </p:nvPicPr>
          <p:blipFill>
            <a:blip r:embed="rId4" cstate="print"/>
            <a:srcRect l="4209" t="9146" r="2458" b="9115"/>
            <a:stretch>
              <a:fillRect/>
            </a:stretch>
          </p:blipFill>
          <p:spPr bwMode="auto">
            <a:xfrm>
              <a:off x="406953" y="1991691"/>
              <a:ext cx="1543455" cy="1351722"/>
            </a:xfrm>
            <a:prstGeom prst="rect">
              <a:avLst/>
            </a:prstGeom>
            <a:noFill/>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0932"/>
            <a:ext cx="9144000" cy="128905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New Director of the Center for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Scientific Review</a:t>
            </a:r>
          </a:p>
        </p:txBody>
      </p:sp>
      <p:sp>
        <p:nvSpPr>
          <p:cNvPr id="4" name="TextBox 3"/>
          <p:cNvSpPr txBox="1"/>
          <p:nvPr/>
        </p:nvSpPr>
        <p:spPr>
          <a:xfrm>
            <a:off x="7268775" y="6363241"/>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a:t>
            </a:r>
            <a:endParaRPr lang="en-US" sz="2000" dirty="0">
              <a:solidFill>
                <a:schemeClr val="accent4">
                  <a:lumMod val="40000"/>
                  <a:lumOff val="60000"/>
                </a:schemeClr>
              </a:solidFill>
              <a:latin typeface="Arial" charset="0"/>
            </a:endParaRPr>
          </a:p>
        </p:txBody>
      </p:sp>
      <p:grpSp>
        <p:nvGrpSpPr>
          <p:cNvPr id="8" name="Group 7"/>
          <p:cNvGrpSpPr/>
          <p:nvPr/>
        </p:nvGrpSpPr>
        <p:grpSpPr>
          <a:xfrm>
            <a:off x="0" y="1222034"/>
            <a:ext cx="9144000" cy="5362023"/>
            <a:chOff x="0" y="1308652"/>
            <a:chExt cx="9144000" cy="5362023"/>
          </a:xfrm>
        </p:grpSpPr>
        <p:sp>
          <p:nvSpPr>
            <p:cNvPr id="5" name="Title 1"/>
            <p:cNvSpPr txBox="1">
              <a:spLocks/>
            </p:cNvSpPr>
            <p:nvPr/>
          </p:nvSpPr>
          <p:spPr>
            <a:xfrm>
              <a:off x="0" y="5889625"/>
              <a:ext cx="9144000" cy="781050"/>
            </a:xfrm>
            <a:prstGeom prst="rect">
              <a:avLst/>
            </a:prstGeom>
          </p:spPr>
          <p:txBody>
            <a:bodyPr/>
            <a:lstStyle/>
            <a:p>
              <a:pPr algn="ctr" eaLnBrk="0" hangingPunct="0">
                <a:defRPr/>
              </a:pPr>
              <a:r>
                <a:rPr lang="en-US" sz="3200" spc="-100" dirty="0" smtClean="0">
                  <a:latin typeface="Arial" charset="0"/>
                  <a:ea typeface="+mj-ea"/>
                  <a:cs typeface="Arial" charset="0"/>
                </a:rPr>
                <a:t>Richard Nakamura, Ph.D.</a:t>
              </a:r>
              <a:endParaRPr lang="en-US" sz="3200" spc="-100" dirty="0">
                <a:latin typeface="Arial" charset="0"/>
                <a:ea typeface="+mj-ea"/>
                <a:cs typeface="Arial" charset="0"/>
              </a:endParaRPr>
            </a:p>
          </p:txBody>
        </p:sp>
        <p:pic>
          <p:nvPicPr>
            <p:cNvPr id="2050" name="Picture 2" descr="http://nihrecord.od.nih.gov/newsletters/2013/01_04_2013/images/story4Pic1.jpg"/>
            <p:cNvPicPr>
              <a:picLocks noChangeAspect="1" noChangeArrowheads="1"/>
            </p:cNvPicPr>
            <p:nvPr/>
          </p:nvPicPr>
          <p:blipFill>
            <a:blip r:embed="rId3" cstate="print"/>
            <a:srcRect/>
            <a:stretch>
              <a:fillRect/>
            </a:stretch>
          </p:blipFill>
          <p:spPr bwMode="auto">
            <a:xfrm>
              <a:off x="612500" y="1308652"/>
              <a:ext cx="3908424" cy="4490530"/>
            </a:xfrm>
            <a:prstGeom prst="roundRect">
              <a:avLst/>
            </a:prstGeom>
            <a:noFill/>
          </p:spPr>
        </p:pic>
        <p:pic>
          <p:nvPicPr>
            <p:cNvPr id="37890" name="Picture 2" descr="https://encrypted-tbn0.gstatic.com/images?q=tbn:ANd9GcTi-rLi085pfrh-6k0tSIL0GV5_D7FjbbsWkLmtG8RjMlPVVq5A"/>
            <p:cNvPicPr>
              <a:picLocks noChangeAspect="1" noChangeArrowheads="1"/>
            </p:cNvPicPr>
            <p:nvPr/>
          </p:nvPicPr>
          <p:blipFill>
            <a:blip r:embed="rId4" cstate="print"/>
            <a:srcRect/>
            <a:stretch>
              <a:fillRect/>
            </a:stretch>
          </p:blipFill>
          <p:spPr bwMode="auto">
            <a:xfrm>
              <a:off x="4630806" y="3245838"/>
              <a:ext cx="3975653" cy="807930"/>
            </a:xfrm>
            <a:prstGeom prst="rect">
              <a:avLst/>
            </a:prstGeom>
            <a:noFill/>
            <a:ln w="66675">
              <a:solidFill>
                <a:schemeClr val="tx1"/>
              </a:solidFill>
            </a:ln>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8467" y="137160"/>
            <a:ext cx="6968029" cy="5608149"/>
            <a:chOff x="-4335188" y="555052"/>
            <a:chExt cx="6968029" cy="5608149"/>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321" b="-1321"/>
            <a:stretch/>
          </p:blipFill>
          <p:spPr bwMode="auto">
            <a:xfrm>
              <a:off x="-4335188" y="555052"/>
              <a:ext cx="6968029" cy="56081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l="12428" t="38857" r="24286" b="53714"/>
            <a:stretch>
              <a:fillRect/>
            </a:stretch>
          </p:blipFill>
          <p:spPr bwMode="auto">
            <a:xfrm>
              <a:off x="-4292815" y="2369437"/>
              <a:ext cx="6676196" cy="568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Title 1"/>
          <p:cNvSpPr>
            <a:spLocks noGrp="1"/>
          </p:cNvSpPr>
          <p:nvPr>
            <p:ph type="title" idx="4294967295"/>
          </p:nvPr>
        </p:nvSpPr>
        <p:spPr bwMode="auto">
          <a:xfrm>
            <a:off x="0" y="5728804"/>
            <a:ext cx="9144000" cy="736600"/>
          </a:xfrm>
          <a:solidFill>
            <a:srgbClr val="000066"/>
          </a:solidFill>
        </p:spPr>
        <p:txBody>
          <a:bodyPr wrap="square" lIns="91440" tIns="45720" rIns="91440" bIns="45720" numCol="1" anchorCtr="0" compatLnSpc="1">
            <a:prstTxWarp prst="textNoShape">
              <a:avLst/>
            </a:prstTxWarp>
          </a:bodyPr>
          <a:lstStyle/>
          <a:p>
            <a:pPr algn="ctr">
              <a:defRPr/>
            </a:pPr>
            <a:r>
              <a:rPr lang="en-US" sz="3600" b="1" dirty="0" smtClean="0">
                <a:solidFill>
                  <a:schemeClr val="tx1"/>
                </a:solidFill>
                <a:latin typeface="Arial" charset="0"/>
                <a:cs typeface="Arial" charset="0"/>
              </a:rPr>
              <a:t>genome.gov/</a:t>
            </a:r>
            <a:r>
              <a:rPr lang="en-US" sz="3600" b="1" dirty="0" err="1" smtClean="0">
                <a:solidFill>
                  <a:schemeClr val="tx1"/>
                </a:solidFill>
                <a:latin typeface="Arial" charset="0"/>
                <a:cs typeface="Arial" charset="0"/>
              </a:rPr>
              <a:t>DirectorsReport</a:t>
            </a:r>
            <a:r>
              <a:rPr lang="en-US" sz="3600" b="1" dirty="0" smtClean="0">
                <a:solidFill>
                  <a:schemeClr val="tx1"/>
                </a:solidFill>
                <a:latin typeface="Arial" charset="0"/>
                <a:cs typeface="Arial" charset="0"/>
              </a:rPr>
              <a:t>  </a:t>
            </a:r>
          </a:p>
        </p:txBody>
      </p:sp>
      <p:sp>
        <p:nvSpPr>
          <p:cNvPr id="5" name="TextBox 4"/>
          <p:cNvSpPr txBox="1"/>
          <p:nvPr/>
        </p:nvSpPr>
        <p:spPr>
          <a:xfrm>
            <a:off x="7265583" y="6366939"/>
            <a:ext cx="1652588" cy="40005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p>
        </p:txBody>
      </p:sp>
      <p:sp>
        <p:nvSpPr>
          <p:cNvPr id="7" name="Down Arrow 6"/>
          <p:cNvSpPr/>
          <p:nvPr/>
        </p:nvSpPr>
        <p:spPr>
          <a:xfrm>
            <a:off x="8540346" y="5304902"/>
            <a:ext cx="400050" cy="1009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1072701" y="1751694"/>
            <a:ext cx="1452562" cy="93662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nodeType="afterGroup">
                            <p:stCondLst>
                              <p:cond delay="0"/>
                            </p:stCondLst>
                            <p:childTnLst>
                              <p:par>
                                <p:cTn id="16" presetID="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9985"/>
            <a:ext cx="9144000" cy="128905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NIDA and NIAAA: No Merger</a:t>
            </a:r>
          </a:p>
        </p:txBody>
      </p:sp>
      <p:sp>
        <p:nvSpPr>
          <p:cNvPr id="4" name="TextBox 3"/>
          <p:cNvSpPr txBox="1"/>
          <p:nvPr/>
        </p:nvSpPr>
        <p:spPr>
          <a:xfrm>
            <a:off x="7268775" y="6363241"/>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6</a:t>
            </a:r>
            <a:endParaRPr lang="en-US" sz="2000" dirty="0">
              <a:solidFill>
                <a:schemeClr val="accent4">
                  <a:lumMod val="40000"/>
                  <a:lumOff val="60000"/>
                </a:schemeClr>
              </a:solidFill>
              <a:latin typeface="Arial" charset="0"/>
            </a:endParaRPr>
          </a:p>
        </p:txBody>
      </p:sp>
      <p:grpSp>
        <p:nvGrpSpPr>
          <p:cNvPr id="10" name="Group 9"/>
          <p:cNvGrpSpPr/>
          <p:nvPr/>
        </p:nvGrpSpPr>
        <p:grpSpPr>
          <a:xfrm>
            <a:off x="217714" y="1045029"/>
            <a:ext cx="8708569" cy="5065485"/>
            <a:chOff x="217714" y="1045029"/>
            <a:chExt cx="8708569" cy="5065485"/>
          </a:xfrm>
        </p:grpSpPr>
        <p:pic>
          <p:nvPicPr>
            <p:cNvPr id="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40766" y="3100813"/>
              <a:ext cx="5254484" cy="1323351"/>
            </a:xfrm>
            <a:prstGeom prst="rect">
              <a:avLst/>
            </a:prstGeom>
            <a:noFill/>
            <a:ln>
              <a:noFill/>
            </a:ln>
            <a:effectLst>
              <a:glow rad="1397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2" b="2799"/>
            <a:stretch/>
          </p:blipFill>
          <p:spPr bwMode="auto">
            <a:xfrm>
              <a:off x="1045580" y="4738234"/>
              <a:ext cx="7059055" cy="1372280"/>
            </a:xfrm>
            <a:prstGeom prst="rect">
              <a:avLst/>
            </a:prstGeom>
            <a:noFill/>
            <a:ln>
              <a:noFill/>
            </a:ln>
            <a:effectLst>
              <a:glow rad="1397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6321" name="Picture 1"/>
            <p:cNvPicPr>
              <a:picLocks noChangeAspect="1" noChangeArrowheads="1"/>
            </p:cNvPicPr>
            <p:nvPr/>
          </p:nvPicPr>
          <p:blipFill>
            <a:blip r:embed="rId5" cstate="print"/>
            <a:srcRect l="28245" t="42698" r="18350" b="43016"/>
            <a:stretch>
              <a:fillRect/>
            </a:stretch>
          </p:blipFill>
          <p:spPr bwMode="auto">
            <a:xfrm>
              <a:off x="217714" y="1045029"/>
              <a:ext cx="8708569" cy="1741714"/>
            </a:xfrm>
            <a:prstGeom prst="rect">
              <a:avLst/>
            </a:prstGeom>
            <a:noFill/>
            <a:ln w="9525">
              <a:noFill/>
              <a:miter lim="800000"/>
              <a:headEnd/>
              <a:tailEnd/>
            </a:ln>
            <a:effectLst>
              <a:glow rad="139700">
                <a:schemeClr val="accent4">
                  <a:satMod val="175000"/>
                  <a:alpha val="40000"/>
                </a:schemeClr>
              </a:glow>
            </a:effectLst>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 y="59038"/>
            <a:ext cx="9144000" cy="648669"/>
          </a:xfrm>
        </p:spPr>
        <p:txBody>
          <a:bodyPr/>
          <a:lstStyle/>
          <a:p>
            <a:pPr algn="ctr">
              <a:lnSpc>
                <a:spcPct val="90000"/>
              </a:lnSpc>
              <a:defRPr/>
            </a:pPr>
            <a:r>
              <a:rPr lang="en-US" sz="3600" b="1" dirty="0" smtClean="0">
                <a:solidFill>
                  <a:srgbClr val="FFFF00"/>
                </a:solidFill>
                <a:latin typeface="Arial" pitchFamily="34" charset="0"/>
                <a:ea typeface="+mn-ea"/>
                <a:cs typeface="+mn-cs"/>
              </a:rPr>
              <a:t>A Celebration of Science</a:t>
            </a:r>
            <a:endParaRPr lang="en-US" sz="3600" b="1" dirty="0">
              <a:solidFill>
                <a:srgbClr val="FFFF00"/>
              </a:solidFill>
              <a:latin typeface="Arial" pitchFamily="34" charset="0"/>
              <a:ea typeface="+mn-ea"/>
              <a:cs typeface="+mn-cs"/>
            </a:endParaRPr>
          </a:p>
        </p:txBody>
      </p:sp>
      <p:sp>
        <p:nvSpPr>
          <p:cNvPr id="5" name="TextBox 4"/>
          <p:cNvSpPr txBox="1"/>
          <p:nvPr/>
        </p:nvSpPr>
        <p:spPr>
          <a:xfrm>
            <a:off x="7268775" y="6363241"/>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7</a:t>
            </a:r>
            <a:endParaRPr lang="en-US" sz="2000" dirty="0">
              <a:solidFill>
                <a:schemeClr val="accent4">
                  <a:lumMod val="40000"/>
                  <a:lumOff val="60000"/>
                </a:schemeClr>
              </a:solidFill>
              <a:latin typeface="Arial" charset="0"/>
            </a:endParaRPr>
          </a:p>
        </p:txBody>
      </p:sp>
      <p:grpSp>
        <p:nvGrpSpPr>
          <p:cNvPr id="11" name="Group 10"/>
          <p:cNvGrpSpPr/>
          <p:nvPr/>
        </p:nvGrpSpPr>
        <p:grpSpPr>
          <a:xfrm>
            <a:off x="165100" y="698495"/>
            <a:ext cx="8813800" cy="5828869"/>
            <a:chOff x="165100" y="635431"/>
            <a:chExt cx="8813800" cy="5828869"/>
          </a:xfrm>
        </p:grpSpPr>
        <p:pic>
          <p:nvPicPr>
            <p:cNvPr id="3078" name="Picture 6"/>
            <p:cNvPicPr>
              <a:picLocks noChangeAspect="1" noChangeArrowheads="1"/>
            </p:cNvPicPr>
            <p:nvPr/>
          </p:nvPicPr>
          <p:blipFill>
            <a:blip r:embed="rId3" cstate="print"/>
            <a:srcRect l="16622" t="18354" r="29925" b="14752"/>
            <a:stretch>
              <a:fillRect/>
            </a:stretch>
          </p:blipFill>
          <p:spPr bwMode="auto">
            <a:xfrm>
              <a:off x="177800" y="2463800"/>
              <a:ext cx="2110764" cy="1921458"/>
            </a:xfrm>
            <a:prstGeom prst="rect">
              <a:avLst/>
            </a:prstGeom>
            <a:noFill/>
            <a:ln w="9525">
              <a:noFill/>
              <a:miter lim="800000"/>
              <a:headEnd/>
              <a:tailEnd/>
            </a:ln>
            <a:effectLst>
              <a:glow rad="139700">
                <a:schemeClr val="accent4">
                  <a:satMod val="175000"/>
                  <a:alpha val="40000"/>
                </a:schemeClr>
              </a:glow>
            </a:effectLst>
          </p:spPr>
        </p:pic>
        <p:pic>
          <p:nvPicPr>
            <p:cNvPr id="3079" name="Picture 7"/>
            <p:cNvPicPr>
              <a:picLocks noChangeAspect="1" noChangeArrowheads="1"/>
            </p:cNvPicPr>
            <p:nvPr/>
          </p:nvPicPr>
          <p:blipFill>
            <a:blip r:embed="rId4" cstate="print"/>
            <a:srcRect l="13041" t="17495" r="15213" b="14397"/>
            <a:stretch>
              <a:fillRect/>
            </a:stretch>
          </p:blipFill>
          <p:spPr bwMode="auto">
            <a:xfrm>
              <a:off x="2476500" y="787400"/>
              <a:ext cx="6502400" cy="4490078"/>
            </a:xfrm>
            <a:prstGeom prst="rect">
              <a:avLst/>
            </a:prstGeom>
            <a:noFill/>
            <a:ln w="9525">
              <a:noFill/>
              <a:miter lim="800000"/>
              <a:headEnd/>
              <a:tailEnd/>
            </a:ln>
            <a:effectLst>
              <a:glow rad="139700">
                <a:schemeClr val="accent4">
                  <a:satMod val="175000"/>
                  <a:alpha val="40000"/>
                </a:schemeClr>
              </a:glow>
            </a:effectLst>
          </p:spPr>
        </p:pic>
        <p:pic>
          <p:nvPicPr>
            <p:cNvPr id="54274" name="Picture 2" descr="http://www.celebrationofscience.org/themes/costheme/images/CelebrationOfScience_logo_trans.png"/>
            <p:cNvPicPr>
              <a:picLocks noChangeAspect="1" noChangeArrowheads="1"/>
            </p:cNvPicPr>
            <p:nvPr/>
          </p:nvPicPr>
          <p:blipFill>
            <a:blip r:embed="rId5" cstate="print"/>
            <a:srcRect/>
            <a:stretch>
              <a:fillRect/>
            </a:stretch>
          </p:blipFill>
          <p:spPr bwMode="auto">
            <a:xfrm>
              <a:off x="3543092" y="5511798"/>
              <a:ext cx="3325094" cy="914401"/>
            </a:xfrm>
            <a:prstGeom prst="rect">
              <a:avLst/>
            </a:prstGeom>
            <a:solidFill>
              <a:srgbClr val="C1EEFF"/>
            </a:solidFill>
            <a:effectLst>
              <a:glow rad="139700">
                <a:schemeClr val="accent4">
                  <a:satMod val="175000"/>
                  <a:alpha val="40000"/>
                </a:schemeClr>
              </a:glow>
            </a:effectLst>
          </p:spPr>
        </p:pic>
        <p:pic>
          <p:nvPicPr>
            <p:cNvPr id="54276" name="Picture 4" descr="http://www.celebrationofscience.org/assets/Uploads/PWB-7175.jpg"/>
            <p:cNvPicPr>
              <a:picLocks noChangeAspect="1" noChangeArrowheads="1"/>
            </p:cNvPicPr>
            <p:nvPr/>
          </p:nvPicPr>
          <p:blipFill>
            <a:blip r:embed="rId6" cstate="print"/>
            <a:srcRect l="17461" t="7949" r="15735" b="22099"/>
            <a:stretch>
              <a:fillRect/>
            </a:stretch>
          </p:blipFill>
          <p:spPr bwMode="auto">
            <a:xfrm>
              <a:off x="177800" y="635431"/>
              <a:ext cx="2120900" cy="1587069"/>
            </a:xfrm>
            <a:prstGeom prst="rect">
              <a:avLst/>
            </a:prstGeom>
            <a:noFill/>
            <a:effectLst>
              <a:glow rad="139700">
                <a:schemeClr val="accent4">
                  <a:satMod val="175000"/>
                  <a:alpha val="40000"/>
                </a:schemeClr>
              </a:glow>
            </a:effectLst>
          </p:spPr>
        </p:pic>
        <p:pic>
          <p:nvPicPr>
            <p:cNvPr id="54278" name="Picture 6" descr="http://www.celebrationofscience.org/assets/Uploads/G2697-D0934-crop.jpg"/>
            <p:cNvPicPr>
              <a:picLocks noChangeAspect="1" noChangeArrowheads="1"/>
            </p:cNvPicPr>
            <p:nvPr/>
          </p:nvPicPr>
          <p:blipFill>
            <a:blip r:embed="rId7" cstate="print"/>
            <a:srcRect t="4525" b="22577"/>
            <a:stretch>
              <a:fillRect/>
            </a:stretch>
          </p:blipFill>
          <p:spPr bwMode="auto">
            <a:xfrm>
              <a:off x="165100" y="4622800"/>
              <a:ext cx="2120899" cy="1841500"/>
            </a:xfrm>
            <a:prstGeom prst="rect">
              <a:avLst/>
            </a:prstGeom>
            <a:noFill/>
            <a:effectLst>
              <a:glow rad="139700">
                <a:schemeClr val="accent4">
                  <a:satMod val="175000"/>
                  <a:alpha val="40000"/>
                </a:schemeClr>
              </a:glow>
            </a:effectLst>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30175" y="40932"/>
            <a:ext cx="8883650" cy="648669"/>
          </a:xfrm>
        </p:spPr>
        <p:txBody>
          <a:bodyPr/>
          <a:lstStyle/>
          <a:p>
            <a:pPr algn="ctr">
              <a:lnSpc>
                <a:spcPct val="90000"/>
              </a:lnSpc>
              <a:defRPr/>
            </a:pPr>
            <a:r>
              <a:rPr lang="en-US" sz="3600" b="1" dirty="0" smtClean="0">
                <a:solidFill>
                  <a:srgbClr val="FFFF00"/>
                </a:solidFill>
                <a:latin typeface="Arial" pitchFamily="34" charset="0"/>
                <a:ea typeface="+mn-ea"/>
                <a:cs typeface="+mn-cs"/>
              </a:rPr>
              <a:t>NIH Director’s Blog</a:t>
            </a:r>
            <a:endParaRPr lang="en-US" sz="3600" b="1" dirty="0">
              <a:solidFill>
                <a:srgbClr val="FFFF00"/>
              </a:solidFill>
              <a:latin typeface="Arial" pitchFamily="34" charset="0"/>
              <a:ea typeface="+mn-ea"/>
              <a:cs typeface="+mn-cs"/>
            </a:endParaRPr>
          </a:p>
        </p:txBody>
      </p:sp>
      <p:sp>
        <p:nvSpPr>
          <p:cNvPr id="5" name="TextBox 4"/>
          <p:cNvSpPr txBox="1"/>
          <p:nvPr/>
        </p:nvSpPr>
        <p:spPr>
          <a:xfrm>
            <a:off x="7268775" y="6363241"/>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8</a:t>
            </a:r>
            <a:endParaRPr lang="en-US" sz="2000" dirty="0">
              <a:solidFill>
                <a:schemeClr val="accent4">
                  <a:lumMod val="40000"/>
                  <a:lumOff val="60000"/>
                </a:schemeClr>
              </a:solidFill>
              <a:latin typeface="Arial" charset="0"/>
            </a:endParaRPr>
          </a:p>
        </p:txBody>
      </p:sp>
      <p:pic>
        <p:nvPicPr>
          <p:cNvPr id="52226" name="Picture 2"/>
          <p:cNvPicPr>
            <a:picLocks noChangeAspect="1" noChangeArrowheads="1"/>
          </p:cNvPicPr>
          <p:nvPr/>
        </p:nvPicPr>
        <p:blipFill>
          <a:blip r:embed="rId3" cstate="print"/>
          <a:srcRect l="12617" t="29375" r="30685" b="9792"/>
          <a:stretch>
            <a:fillRect/>
          </a:stretch>
        </p:blipFill>
        <p:spPr bwMode="auto">
          <a:xfrm>
            <a:off x="1307288" y="993224"/>
            <a:ext cx="6448023" cy="5172590"/>
          </a:xfrm>
          <a:prstGeom prst="rect">
            <a:avLst/>
          </a:prstGeom>
          <a:noFill/>
          <a:ln w="9525">
            <a:noFill/>
            <a:miter lim="800000"/>
            <a:headEnd/>
            <a:tailEnd/>
          </a:ln>
          <a:effectLst>
            <a:glow rad="228600">
              <a:schemeClr val="accent5">
                <a:satMod val="175000"/>
                <a:alpha val="40000"/>
              </a:schemeClr>
            </a:glow>
          </a:effec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wipe(up)">
                                      <p:cBhvr>
                                        <p:cTn id="7"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49985"/>
            <a:ext cx="9144000" cy="666750"/>
          </a:xfrm>
        </p:spPr>
        <p:txBody>
          <a:bodyPr/>
          <a:lstStyle/>
          <a:p>
            <a:pPr algn="ctr">
              <a:lnSpc>
                <a:spcPct val="90000"/>
              </a:lnSpc>
              <a:defRPr/>
            </a:pPr>
            <a:r>
              <a:rPr lang="en-US" sz="3200" b="1" dirty="0" smtClean="0">
                <a:solidFill>
                  <a:srgbClr val="FFFF00"/>
                </a:solidFill>
                <a:latin typeface="Arial" pitchFamily="34" charset="0"/>
                <a:ea typeface="+mn-ea"/>
                <a:cs typeface="+mn-cs"/>
              </a:rPr>
              <a:t>Use of Chimpanzees in NIH-Supported Research</a:t>
            </a:r>
          </a:p>
        </p:txBody>
      </p:sp>
      <p:sp>
        <p:nvSpPr>
          <p:cNvPr id="5" name="TextBox 4"/>
          <p:cNvSpPr txBox="1"/>
          <p:nvPr/>
        </p:nvSpPr>
        <p:spPr>
          <a:xfrm>
            <a:off x="7268775" y="6363241"/>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9</a:t>
            </a:r>
            <a:endParaRPr lang="en-US" sz="2000" dirty="0">
              <a:solidFill>
                <a:schemeClr val="accent4">
                  <a:lumMod val="40000"/>
                  <a:lumOff val="60000"/>
                </a:schemeClr>
              </a:solidFill>
              <a:latin typeface="Arial" charset="0"/>
            </a:endParaRPr>
          </a:p>
        </p:txBody>
      </p:sp>
      <p:pic>
        <p:nvPicPr>
          <p:cNvPr id="207875" name="Picture 3"/>
          <p:cNvPicPr>
            <a:picLocks noChangeAspect="1" noChangeArrowheads="1"/>
          </p:cNvPicPr>
          <p:nvPr/>
        </p:nvPicPr>
        <p:blipFill>
          <a:blip r:embed="rId3" cstate="print"/>
          <a:srcRect l="11371" t="14444" r="12617" b="7222"/>
          <a:stretch>
            <a:fillRect/>
          </a:stretch>
        </p:blipFill>
        <p:spPr bwMode="auto">
          <a:xfrm>
            <a:off x="1229709" y="867337"/>
            <a:ext cx="6690651" cy="5155092"/>
          </a:xfrm>
          <a:prstGeom prst="rect">
            <a:avLst/>
          </a:prstGeom>
          <a:noFill/>
          <a:ln w="9525">
            <a:noFill/>
            <a:miter lim="800000"/>
            <a:headEnd/>
            <a:tailEnd/>
          </a:ln>
          <a:effectLst>
            <a:glow rad="228600">
              <a:schemeClr val="accent5">
                <a:satMod val="175000"/>
                <a:alpha val="40000"/>
              </a:schemeClr>
            </a:glow>
          </a:effec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7875"/>
                                        </p:tgtEl>
                                        <p:attrNameLst>
                                          <p:attrName>style.visibility</p:attrName>
                                        </p:attrNameLst>
                                      </p:cBhvr>
                                      <p:to>
                                        <p:strVal val="visible"/>
                                      </p:to>
                                    </p:set>
                                    <p:animEffect transition="in" filter="wipe(up)">
                                      <p:cBhvr>
                                        <p:cTn id="7" dur="500"/>
                                        <p:tgtEl>
                                          <p:spTgt spid="207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64775"/>
            <a:ext cx="9144000" cy="639763"/>
          </a:xfrm>
        </p:spPr>
        <p:txBody>
          <a:bodyPr/>
          <a:lstStyle/>
          <a:p>
            <a:pPr algn="ctr">
              <a:defRPr/>
            </a:pPr>
            <a:r>
              <a:rPr lang="en-US" sz="3600" b="1" dirty="0" smtClean="0">
                <a:solidFill>
                  <a:srgbClr val="FFFF00"/>
                </a:solidFill>
                <a:latin typeface="Arial" charset="0"/>
                <a:cs typeface="Arial" charset="0"/>
              </a:rPr>
              <a:t>Fiscal Year 2013 Appropriations Update</a:t>
            </a:r>
            <a:endParaRPr lang="en-US" sz="3600" b="1" dirty="0">
              <a:solidFill>
                <a:srgbClr val="FFFF00"/>
              </a:solidFill>
              <a:latin typeface="Arial" pitchFamily="34" charset="0"/>
              <a:cs typeface="Arial" pitchFamily="34" charset="0"/>
            </a:endParaRPr>
          </a:p>
        </p:txBody>
      </p:sp>
      <p:pic>
        <p:nvPicPr>
          <p:cNvPr id="3076" name="Picture 4" descr="http://www.visitingdc.com/images/capitol-building-picture.jpg"/>
          <p:cNvPicPr>
            <a:picLocks noChangeAspect="1" noChangeArrowheads="1"/>
          </p:cNvPicPr>
          <p:nvPr/>
        </p:nvPicPr>
        <p:blipFill>
          <a:blip r:embed="rId3" cstate="print"/>
          <a:srcRect/>
          <a:stretch>
            <a:fillRect/>
          </a:stretch>
        </p:blipFill>
        <p:spPr bwMode="auto">
          <a:xfrm>
            <a:off x="1375377" y="1073869"/>
            <a:ext cx="6393246" cy="2835978"/>
          </a:xfrm>
          <a:prstGeom prst="roundRect">
            <a:avLst>
              <a:gd name="adj" fmla="val 8594"/>
            </a:avLst>
          </a:prstGeom>
          <a:solidFill>
            <a:srgbClr val="FFFFFF">
              <a:shade val="85000"/>
            </a:srgbClr>
          </a:solidFill>
          <a:ln>
            <a:noFill/>
          </a:ln>
          <a:effectLst/>
        </p:spPr>
      </p:pic>
      <p:sp>
        <p:nvSpPr>
          <p:cNvPr id="7" name="Title 1"/>
          <p:cNvSpPr txBox="1">
            <a:spLocks/>
          </p:cNvSpPr>
          <p:nvPr/>
        </p:nvSpPr>
        <p:spPr bwMode="auto">
          <a:xfrm>
            <a:off x="0" y="4263562"/>
            <a:ext cx="9144000" cy="206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Continuing Resolution expires on March 27</a:t>
            </a:r>
          </a:p>
          <a:p>
            <a:pPr marL="177800" lvl="1" indent="0" defTabSz="457200">
              <a:spcBef>
                <a:spcPts val="700"/>
              </a:spcBef>
              <a:buClr>
                <a:srgbClr val="D6ECFF"/>
              </a:buClr>
              <a:buSzPct val="95000"/>
              <a:tabLst>
                <a:tab pos="914400" algn="l"/>
              </a:tabLst>
            </a:pPr>
            <a:endParaRPr lang="en-US" sz="3000" dirty="0" smtClean="0">
              <a:solidFill>
                <a:srgbClr val="FFFFFF"/>
              </a:solidFill>
            </a:endParaRPr>
          </a:p>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Congress must still determine appropriations 	for the rest of Fiscal Year 2013</a:t>
            </a:r>
          </a:p>
        </p:txBody>
      </p:sp>
    </p:spTree>
    <p:extLst>
      <p:ext uri="{BB962C8B-B14F-4D97-AF65-F5344CB8AC3E}">
        <p14:creationId xmlns:p14="http://schemas.microsoft.com/office/powerpoint/2010/main" xmlns="" val="120987570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up)">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47249"/>
            <a:ext cx="9144000" cy="639763"/>
          </a:xfrm>
        </p:spPr>
        <p:txBody>
          <a:bodyPr/>
          <a:lstStyle/>
          <a:p>
            <a:pPr algn="ctr">
              <a:defRPr/>
            </a:pPr>
            <a:r>
              <a:rPr lang="en-US" sz="3600" b="1" dirty="0" smtClean="0">
                <a:solidFill>
                  <a:srgbClr val="FFFF00"/>
                </a:solidFill>
                <a:latin typeface="Arial" charset="0"/>
                <a:cs typeface="Arial" charset="0"/>
              </a:rPr>
              <a:t>Other Budgetary Complexities</a:t>
            </a:r>
            <a:endParaRPr lang="en-US" sz="3600" b="1" dirty="0">
              <a:solidFill>
                <a:srgbClr val="FFFF00"/>
              </a:solidFill>
              <a:latin typeface="Arial" pitchFamily="34" charset="0"/>
              <a:cs typeface="Arial" pitchFamily="34" charset="0"/>
            </a:endParaRPr>
          </a:p>
        </p:txBody>
      </p:sp>
      <p:sp>
        <p:nvSpPr>
          <p:cNvPr id="7" name="Title 1"/>
          <p:cNvSpPr txBox="1">
            <a:spLocks/>
          </p:cNvSpPr>
          <p:nvPr/>
        </p:nvSpPr>
        <p:spPr bwMode="auto">
          <a:xfrm>
            <a:off x="304800" y="3712030"/>
            <a:ext cx="8839200" cy="28919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Immediate </a:t>
            </a:r>
            <a:r>
              <a:rPr lang="en-US" sz="3000" dirty="0">
                <a:solidFill>
                  <a:srgbClr val="FFFFFF"/>
                </a:solidFill>
              </a:rPr>
              <a:t>threat of </a:t>
            </a:r>
            <a:r>
              <a:rPr lang="en-US" sz="3000" dirty="0" smtClean="0">
                <a:solidFill>
                  <a:srgbClr val="FFFFFF"/>
                </a:solidFill>
              </a:rPr>
              <a:t>8.2% cut averted</a:t>
            </a:r>
            <a:endParaRPr lang="en-US" sz="3000" dirty="0">
              <a:solidFill>
                <a:srgbClr val="FFFFFF"/>
              </a:solidFill>
            </a:endParaRPr>
          </a:p>
          <a:p>
            <a:pPr marL="571500" lvl="1" indent="-393700" defTabSz="457200">
              <a:spcBef>
                <a:spcPts val="700"/>
              </a:spcBef>
              <a:buClr>
                <a:srgbClr val="D6ECFF"/>
              </a:buClr>
              <a:buSzPct val="95000"/>
              <a:buFont typeface="Wingdings" pitchFamily="2" charset="2"/>
              <a:buChar char=""/>
              <a:tabLst>
                <a:tab pos="914400" algn="l"/>
              </a:tabLst>
            </a:pPr>
            <a:r>
              <a:rPr lang="en-US" sz="3000" dirty="0">
                <a:solidFill>
                  <a:srgbClr val="FFFFFF"/>
                </a:solidFill>
              </a:rPr>
              <a:t>If no </a:t>
            </a:r>
            <a:r>
              <a:rPr lang="en-US" sz="3000" dirty="0" smtClean="0">
                <a:solidFill>
                  <a:srgbClr val="FFFFFF"/>
                </a:solidFill>
              </a:rPr>
              <a:t>resolution, </a:t>
            </a:r>
            <a:r>
              <a:rPr lang="en-US" sz="3000" dirty="0">
                <a:solidFill>
                  <a:srgbClr val="FFFFFF"/>
                </a:solidFill>
              </a:rPr>
              <a:t>a new sequester will be </a:t>
            </a:r>
            <a:r>
              <a:rPr lang="en-US" sz="3000" dirty="0" smtClean="0">
                <a:solidFill>
                  <a:srgbClr val="FFFFFF"/>
                </a:solidFill>
              </a:rPr>
              <a:t>	ordered </a:t>
            </a:r>
            <a:r>
              <a:rPr lang="en-US" sz="3000" dirty="0">
                <a:solidFill>
                  <a:srgbClr val="FFFFFF"/>
                </a:solidFill>
              </a:rPr>
              <a:t>by the President on March 1; </a:t>
            </a:r>
            <a:r>
              <a:rPr lang="en-US" sz="3000" dirty="0" smtClean="0">
                <a:solidFill>
                  <a:srgbClr val="FFFFFF"/>
                </a:solidFill>
              </a:rPr>
              <a:t>	implemented </a:t>
            </a:r>
            <a:r>
              <a:rPr lang="en-US" sz="3000" dirty="0">
                <a:solidFill>
                  <a:srgbClr val="FFFFFF"/>
                </a:solidFill>
              </a:rPr>
              <a:t>on March </a:t>
            </a:r>
            <a:r>
              <a:rPr lang="en-US" sz="3000" dirty="0" smtClean="0">
                <a:solidFill>
                  <a:srgbClr val="FFFFFF"/>
                </a:solidFill>
              </a:rPr>
              <a:t>27</a:t>
            </a:r>
            <a:endParaRPr lang="en-US" sz="3000" dirty="0">
              <a:solidFill>
                <a:srgbClr val="FFFFFF"/>
              </a:solidFill>
            </a:endParaRPr>
          </a:p>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Potential reduction in Fiscal Year </a:t>
            </a:r>
            <a:r>
              <a:rPr lang="en-US" sz="3000" dirty="0">
                <a:solidFill>
                  <a:srgbClr val="FFFFFF"/>
                </a:solidFill>
              </a:rPr>
              <a:t>2013 NIH </a:t>
            </a:r>
            <a:r>
              <a:rPr lang="en-US" sz="3000" dirty="0" smtClean="0">
                <a:solidFill>
                  <a:srgbClr val="FFFFFF"/>
                </a:solidFill>
              </a:rPr>
              <a:t>	budget would </a:t>
            </a:r>
            <a:r>
              <a:rPr lang="en-US" sz="3000" dirty="0">
                <a:solidFill>
                  <a:srgbClr val="FFFFFF"/>
                </a:solidFill>
              </a:rPr>
              <a:t>be </a:t>
            </a:r>
            <a:r>
              <a:rPr lang="en-US" sz="3000" dirty="0" smtClean="0">
                <a:solidFill>
                  <a:srgbClr val="FFFFFF"/>
                </a:solidFill>
              </a:rPr>
              <a:t>less than 8.2%</a:t>
            </a:r>
            <a:endParaRPr lang="en-US" sz="3000" dirty="0">
              <a:solidFill>
                <a:srgbClr val="FFFFFF"/>
              </a:solidFill>
            </a:endParaRPr>
          </a:p>
        </p:txBody>
      </p:sp>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131" t="19703" r="-952" b="5746"/>
          <a:stretch/>
        </p:blipFill>
        <p:spPr bwMode="auto">
          <a:xfrm>
            <a:off x="2447921" y="887694"/>
            <a:ext cx="4081501" cy="2715580"/>
          </a:xfrm>
          <a:prstGeom prst="flowChartDocumen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ipe(up)">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60111"/>
            <a:ext cx="9144000" cy="749300"/>
          </a:xfrm>
          <a:prstGeom prst="rect">
            <a:avLst/>
          </a:prstGeom>
        </p:spPr>
        <p:txBody>
          <a:bodyPr/>
          <a:lstStyle/>
          <a:p>
            <a:pPr algn="ctr">
              <a:defRPr/>
            </a:pPr>
            <a:r>
              <a:rPr lang="en-US" sz="3600" spc="-100" dirty="0" smtClean="0">
                <a:solidFill>
                  <a:srgbClr val="FFFF00"/>
                </a:solidFill>
                <a:latin typeface="Arial" charset="0"/>
                <a:cs typeface="Arial" pitchFamily="34" charset="0"/>
              </a:rPr>
              <a:t>Diversity in the Biomedical Research Workforce Working Group</a:t>
            </a:r>
          </a:p>
          <a:p>
            <a:pPr algn="ctr">
              <a:defRPr/>
            </a:pPr>
            <a:endParaRPr lang="en-US" sz="3600" spc="-100" dirty="0" smtClean="0">
              <a:solidFill>
                <a:srgbClr val="FFFF00"/>
              </a:solidFill>
              <a:latin typeface="Arial" charset="0"/>
              <a:cs typeface="Arial" pitchFamily="34" charset="0"/>
            </a:endParaRPr>
          </a:p>
          <a:p>
            <a:pPr algn="ctr">
              <a:defRPr/>
            </a:pPr>
            <a:endParaRPr lang="en-US" sz="3600" spc="-100" dirty="0">
              <a:solidFill>
                <a:srgbClr val="FFFF00"/>
              </a:solidFill>
              <a:latin typeface="Arial" charset="0"/>
              <a:cs typeface="Arial" pitchFamily="34" charset="0"/>
            </a:endParaRPr>
          </a:p>
          <a:p>
            <a:pPr algn="ctr">
              <a:defRPr/>
            </a:pPr>
            <a:r>
              <a:rPr lang="en-US" sz="3600" spc="-100" dirty="0" smtClean="0">
                <a:solidFill>
                  <a:srgbClr val="FFFF00"/>
                </a:solidFill>
                <a:latin typeface="Arial" charset="0"/>
                <a:cs typeface="Arial" pitchFamily="34" charset="0"/>
              </a:rPr>
              <a:t> </a:t>
            </a:r>
            <a:endParaRPr lang="en-US" sz="3000" dirty="0">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8" name="TextBox 7"/>
          <p:cNvSpPr txBox="1"/>
          <p:nvPr/>
        </p:nvSpPr>
        <p:spPr>
          <a:xfrm>
            <a:off x="7273266" y="6365858"/>
            <a:ext cx="18662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10</a:t>
            </a:r>
            <a:endParaRPr lang="en-US" sz="2000" dirty="0">
              <a:solidFill>
                <a:schemeClr val="accent4">
                  <a:lumMod val="40000"/>
                  <a:lumOff val="60000"/>
                </a:schemeClr>
              </a:solidFill>
              <a:latin typeface="Arial" charset="0"/>
            </a:endParaRPr>
          </a:p>
        </p:txBody>
      </p:sp>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 name="Title 1"/>
          <p:cNvSpPr txBox="1">
            <a:spLocks/>
          </p:cNvSpPr>
          <p:nvPr/>
        </p:nvSpPr>
        <p:spPr bwMode="auto">
          <a:xfrm>
            <a:off x="31750" y="1251856"/>
            <a:ext cx="9080500" cy="3116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411163" lvl="2" indent="-342900" defTabSz="457200">
              <a:spcBef>
                <a:spcPts val="2400"/>
              </a:spcBef>
              <a:buClr>
                <a:schemeClr val="tx2"/>
              </a:buClr>
              <a:buSzPct val="95000"/>
              <a:buFont typeface="Wingdings" pitchFamily="2" charset="2"/>
              <a:buChar char=""/>
              <a:tabLst>
                <a:tab pos="749300" algn="l"/>
              </a:tabLst>
            </a:pPr>
            <a:r>
              <a:rPr lang="en-US" sz="3000" dirty="0" smtClean="0"/>
              <a:t>NIH Building Infrastructure Leading to 	Diversity (BUILD) Program </a:t>
            </a:r>
          </a:p>
          <a:p>
            <a:pPr marL="411163" lvl="2" indent="-342900" defTabSz="457200">
              <a:spcBef>
                <a:spcPts val="2400"/>
              </a:spcBef>
              <a:buClr>
                <a:schemeClr val="tx2"/>
              </a:buClr>
              <a:buSzPct val="95000"/>
              <a:buFont typeface="Wingdings" pitchFamily="2" charset="2"/>
              <a:buChar char=""/>
              <a:tabLst>
                <a:tab pos="749300" algn="l"/>
              </a:tabLst>
            </a:pPr>
            <a:r>
              <a:rPr lang="en-US" sz="3000" dirty="0" smtClean="0"/>
              <a:t>National Research Mentoring Network (NRMN)</a:t>
            </a:r>
          </a:p>
          <a:p>
            <a:pPr marL="411163" lvl="2" indent="-342900" defTabSz="457200">
              <a:spcBef>
                <a:spcPts val="2400"/>
              </a:spcBef>
              <a:buClr>
                <a:schemeClr val="tx2"/>
              </a:buClr>
              <a:buSzPct val="95000"/>
              <a:buFont typeface="Wingdings" pitchFamily="2" charset="2"/>
              <a:buChar char=""/>
              <a:tabLst>
                <a:tab pos="749300" algn="l"/>
              </a:tabLst>
            </a:pPr>
            <a:r>
              <a:rPr lang="en-US" sz="3000" dirty="0" smtClean="0"/>
              <a:t>BUILD and NRMN Coordinating and 	Evaluation Centers</a:t>
            </a:r>
          </a:p>
        </p:txBody>
      </p:sp>
      <p:pic>
        <p:nvPicPr>
          <p:cNvPr id="10" name="Picture 2"/>
          <p:cNvPicPr>
            <a:picLocks noChangeAspect="1" noChangeArrowheads="1"/>
          </p:cNvPicPr>
          <p:nvPr/>
        </p:nvPicPr>
        <p:blipFill>
          <a:blip r:embed="rId3" cstate="print"/>
          <a:srcRect/>
          <a:stretch>
            <a:fillRect/>
          </a:stretch>
        </p:blipFill>
        <p:spPr bwMode="auto">
          <a:xfrm>
            <a:off x="2691669" y="4294765"/>
            <a:ext cx="3760663" cy="2499736"/>
          </a:xfrm>
          <a:prstGeom prst="rect">
            <a:avLst/>
          </a:prstGeom>
          <a:ln>
            <a:noFill/>
          </a:ln>
          <a:effectLst>
            <a:softEdge rad="112500"/>
          </a:effec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54705"/>
            <a:ext cx="9144000" cy="749300"/>
          </a:xfrm>
          <a:prstGeom prst="rect">
            <a:avLst/>
          </a:prstGeom>
        </p:spPr>
        <p:txBody>
          <a:bodyPr/>
          <a:lstStyle/>
          <a:p>
            <a:pPr algn="ctr">
              <a:defRPr/>
            </a:pPr>
            <a:r>
              <a:rPr lang="en-US" sz="3600" spc="-100" dirty="0" smtClean="0">
                <a:solidFill>
                  <a:srgbClr val="FFFF00"/>
                </a:solidFill>
                <a:latin typeface="Arial" charset="0"/>
                <a:cs typeface="Arial" pitchFamily="34" charset="0"/>
              </a:rPr>
              <a:t>Biomedical Workforce Working Group</a:t>
            </a:r>
            <a:endParaRPr lang="en-US" sz="3600" spc="-100" dirty="0">
              <a:solidFill>
                <a:srgbClr val="FFFF00"/>
              </a:solidFill>
              <a:latin typeface="Arial" charset="0"/>
              <a:cs typeface="Arial" pitchFamily="34" charset="0"/>
            </a:endParaRPr>
          </a:p>
          <a:p>
            <a:pPr algn="ctr">
              <a:defRPr/>
            </a:pPr>
            <a:r>
              <a:rPr lang="en-US" sz="3600" spc="-100" dirty="0" smtClean="0">
                <a:solidFill>
                  <a:srgbClr val="FFFF00"/>
                </a:solidFill>
                <a:latin typeface="Arial" charset="0"/>
                <a:cs typeface="Arial" pitchFamily="34" charset="0"/>
              </a:rPr>
              <a:t> </a:t>
            </a:r>
            <a:endParaRPr lang="en-US" sz="3000" dirty="0">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8" name="TextBox 7"/>
          <p:cNvSpPr txBox="1"/>
          <p:nvPr/>
        </p:nvSpPr>
        <p:spPr>
          <a:xfrm>
            <a:off x="7273266" y="6365858"/>
            <a:ext cx="18662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10</a:t>
            </a:r>
            <a:endParaRPr lang="en-US" sz="2000" dirty="0">
              <a:solidFill>
                <a:schemeClr val="accent4">
                  <a:lumMod val="40000"/>
                  <a:lumOff val="60000"/>
                </a:schemeClr>
              </a:solidFill>
              <a:latin typeface="Arial" charset="0"/>
            </a:endParaRPr>
          </a:p>
        </p:txBody>
      </p:sp>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 name="Title 1"/>
          <p:cNvSpPr txBox="1">
            <a:spLocks/>
          </p:cNvSpPr>
          <p:nvPr/>
        </p:nvSpPr>
        <p:spPr bwMode="auto">
          <a:xfrm>
            <a:off x="231587" y="1168400"/>
            <a:ext cx="8636905" cy="206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411163" lvl="2" indent="-342900" defTabSz="457200">
              <a:spcBef>
                <a:spcPts val="2400"/>
              </a:spcBef>
              <a:buClr>
                <a:schemeClr val="tx2"/>
              </a:buClr>
              <a:buSzPct val="95000"/>
              <a:buFont typeface="Wingdings" pitchFamily="2" charset="2"/>
              <a:buChar char=""/>
              <a:tabLst>
                <a:tab pos="914400" algn="l"/>
              </a:tabLst>
            </a:pPr>
            <a:r>
              <a:rPr lang="en-US" sz="3000" dirty="0" smtClean="0"/>
              <a:t>Establish a grant program</a:t>
            </a:r>
          </a:p>
          <a:p>
            <a:pPr marL="411163" lvl="2" indent="-342900" defTabSz="457200">
              <a:spcBef>
                <a:spcPts val="2400"/>
              </a:spcBef>
              <a:buClr>
                <a:schemeClr val="tx2"/>
              </a:buClr>
              <a:buSzPct val="95000"/>
              <a:buFont typeface="Wingdings" pitchFamily="2" charset="2"/>
              <a:buChar char=""/>
              <a:tabLst>
                <a:tab pos="914400" algn="l"/>
              </a:tabLst>
            </a:pPr>
            <a:r>
              <a:rPr lang="en-US" sz="3000" dirty="0" smtClean="0"/>
              <a:t>Improve graduate student/postdoc training</a:t>
            </a:r>
          </a:p>
          <a:p>
            <a:pPr marL="411163" lvl="2" indent="-342900" defTabSz="457200">
              <a:spcBef>
                <a:spcPts val="2400"/>
              </a:spcBef>
              <a:buClr>
                <a:schemeClr val="tx2"/>
              </a:buClr>
              <a:buSzPct val="95000"/>
              <a:buFont typeface="Wingdings" pitchFamily="2" charset="2"/>
              <a:buChar char=""/>
              <a:tabLst>
                <a:tab pos="914400" algn="l"/>
              </a:tabLst>
            </a:pPr>
            <a:r>
              <a:rPr lang="en-US" sz="3000" dirty="0" smtClean="0"/>
              <a:t>Create an NIH ‘functional unit’ to assess 	the biomedical research workforce</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1054100" y="4030917"/>
            <a:ext cx="3364146" cy="2192083"/>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H="1">
            <a:off x="4347910" y="4030917"/>
            <a:ext cx="3292260" cy="2192083"/>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up)">
                                      <p:cBhvr>
                                        <p:cTn id="7" dur="500"/>
                                        <p:tgtEl>
                                          <p:spTgt spid="2051"/>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30175" y="75256"/>
            <a:ext cx="8883650" cy="1065213"/>
          </a:xfrm>
        </p:spPr>
        <p:txBody>
          <a:bodyPr/>
          <a:lstStyle/>
          <a:p>
            <a:pPr algn="ctr">
              <a:lnSpc>
                <a:spcPct val="90000"/>
              </a:lnSpc>
              <a:defRPr/>
            </a:pPr>
            <a:r>
              <a:rPr lang="en-US" sz="3600" b="1" dirty="0" smtClean="0">
                <a:solidFill>
                  <a:srgbClr val="FFFF00"/>
                </a:solidFill>
                <a:latin typeface="Arial" pitchFamily="34" charset="0"/>
                <a:ea typeface="+mn-ea"/>
                <a:cs typeface="+mn-cs"/>
              </a:rPr>
              <a:t>Data and Informatics Working Group</a:t>
            </a:r>
            <a:endParaRPr lang="en-US" sz="3600" b="1" dirty="0">
              <a:solidFill>
                <a:srgbClr val="FFFF00"/>
              </a:solidFill>
              <a:latin typeface="Arial" pitchFamily="34" charset="0"/>
              <a:ea typeface="+mn-ea"/>
              <a:cs typeface="+mn-cs"/>
            </a:endParaRPr>
          </a:p>
        </p:txBody>
      </p:sp>
      <p:sp>
        <p:nvSpPr>
          <p:cNvPr id="8" name="TextBox 7"/>
          <p:cNvSpPr txBox="1"/>
          <p:nvPr/>
        </p:nvSpPr>
        <p:spPr>
          <a:xfrm>
            <a:off x="7268775" y="6363241"/>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a:ea typeface="+mn-ea"/>
                <a:cs typeface="Arial"/>
              </a:rPr>
              <a:t>Document </a:t>
            </a:r>
            <a:r>
              <a:rPr lang="en-US" sz="2000" dirty="0" smtClean="0">
                <a:solidFill>
                  <a:schemeClr val="accent4">
                    <a:lumMod val="40000"/>
                    <a:lumOff val="60000"/>
                  </a:schemeClr>
                </a:solidFill>
                <a:latin typeface="Arial"/>
                <a:cs typeface="Arial"/>
              </a:rPr>
              <a:t>10</a:t>
            </a:r>
            <a:endParaRPr lang="en-US" sz="2000" dirty="0">
              <a:solidFill>
                <a:schemeClr val="accent4">
                  <a:lumMod val="40000"/>
                  <a:lumOff val="60000"/>
                </a:schemeClr>
              </a:solidFill>
              <a:latin typeface="Arial"/>
              <a:ea typeface="+mn-ea"/>
              <a:cs typeface="Arial"/>
            </a:endParaRPr>
          </a:p>
        </p:txBody>
      </p:sp>
      <p:pic>
        <p:nvPicPr>
          <p:cNvPr id="6" name="Picture 2" descr="http://www.thenewnewinternet.com/wp-content/uploads/2012/03/cyber-darpa-21.jpg"/>
          <p:cNvPicPr>
            <a:picLocks noChangeAspect="1" noChangeArrowheads="1"/>
          </p:cNvPicPr>
          <p:nvPr/>
        </p:nvPicPr>
        <p:blipFill>
          <a:blip r:embed="rId3" cstate="print"/>
          <a:srcRect/>
          <a:stretch>
            <a:fillRect/>
          </a:stretch>
        </p:blipFill>
        <p:spPr bwMode="auto">
          <a:xfrm>
            <a:off x="673100" y="2882526"/>
            <a:ext cx="4495800" cy="2909047"/>
          </a:xfrm>
          <a:prstGeom prst="rect">
            <a:avLst/>
          </a:prstGeom>
          <a:ln>
            <a:noFill/>
          </a:ln>
          <a:effectLst>
            <a:softEdge rad="112500"/>
          </a:effectLst>
        </p:spPr>
      </p:pic>
      <p:sp>
        <p:nvSpPr>
          <p:cNvPr id="7" name="Title 1"/>
          <p:cNvSpPr txBox="1">
            <a:spLocks/>
          </p:cNvSpPr>
          <p:nvPr/>
        </p:nvSpPr>
        <p:spPr bwMode="auto">
          <a:xfrm>
            <a:off x="198438" y="863600"/>
            <a:ext cx="8716962"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2400"/>
              </a:spcBef>
              <a:buClr>
                <a:schemeClr val="tx2"/>
              </a:buClr>
              <a:buSzPct val="95000"/>
              <a:buFont typeface="Wingdings" pitchFamily="2" charset="2"/>
              <a:buChar char=""/>
            </a:pPr>
            <a:r>
              <a:rPr lang="en-US" sz="3000" dirty="0" err="1" smtClean="0"/>
              <a:t>InfrastructurePlus</a:t>
            </a:r>
            <a:endParaRPr lang="en-US" sz="3000" dirty="0"/>
          </a:p>
          <a:p>
            <a:pPr>
              <a:spcBef>
                <a:spcPts val="2400"/>
              </a:spcBef>
              <a:buClr>
                <a:schemeClr val="tx2"/>
              </a:buClr>
              <a:buSzPct val="95000"/>
              <a:buFont typeface="Wingdings" pitchFamily="2" charset="2"/>
              <a:buChar char=""/>
            </a:pPr>
            <a:r>
              <a:rPr lang="en-US" sz="3000" dirty="0" smtClean="0"/>
              <a:t>Scientific Big Data: Three-pronged plan</a:t>
            </a:r>
          </a:p>
        </p:txBody>
      </p:sp>
      <p:pic>
        <p:nvPicPr>
          <p:cNvPr id="9" name="Picture 2" descr="C:\Users\egreen\Desktop\1.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0648" t="6354" r="10714" b="10606"/>
          <a:stretch/>
        </p:blipFill>
        <p:spPr bwMode="auto">
          <a:xfrm>
            <a:off x="5700283" y="2578100"/>
            <a:ext cx="2814320" cy="3517900"/>
          </a:xfrm>
          <a:prstGeom prst="rect">
            <a:avLst/>
          </a:prstGeom>
          <a:noFill/>
          <a:ln w="38100">
            <a:solidFill>
              <a:srgbClr val="C00000"/>
            </a:solidFill>
          </a:ln>
          <a:extLst>
            <a:ext uri="{909E8E84-426E-40DD-AFC4-6F175D3DCCD1}">
              <a14:hiddenFill xmlns:a14="http://schemas.microsoft.com/office/drawing/2010/main" xmlns="">
                <a:solidFill>
                  <a:srgbClr val="FFFFFF"/>
                </a:solidFill>
              </a14:hiddenFill>
            </a:ext>
          </a:ex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3" name="Picture 3" descr="H:\00_C to H_Exact_July 22 2012\Users\egreen\Desktop\Big Data Graphics\90269670.jpg"/>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rightnessContrast bright="-59000" contrast="6000"/>
                    </a14:imgEffect>
                  </a14:imgLayer>
                </a14:imgProps>
              </a:ext>
              <a:ext uri="{28A0092B-C50C-407E-A947-70E740481C1C}">
                <a14:useLocalDpi xmlns:a14="http://schemas.microsoft.com/office/drawing/2010/main" xmlns="" val="0"/>
              </a:ext>
            </a:extLst>
          </a:blip>
          <a:srcRect t="7591" b="-1739"/>
          <a:stretch/>
        </p:blipFill>
        <p:spPr bwMode="auto">
          <a:xfrm>
            <a:off x="-85448" y="571500"/>
            <a:ext cx="9323428" cy="6583680"/>
          </a:xfrm>
          <a:prstGeom prst="rect">
            <a:avLst/>
          </a:prstGeom>
          <a:noFill/>
          <a:effectLst>
            <a:softEdge rad="317500"/>
          </a:effectLst>
          <a:extLst>
            <a:ext uri="{909E8E84-426E-40DD-AFC4-6F175D3DCCD1}">
              <a14:hiddenFill xmlns:a14="http://schemas.microsoft.com/office/drawing/2010/main" xmlns="">
                <a:solidFill>
                  <a:srgbClr val="FFFFFF"/>
                </a:solidFill>
              </a14:hiddenFill>
            </a:ext>
          </a:extLst>
        </p:spPr>
      </p:pic>
      <p:sp>
        <p:nvSpPr>
          <p:cNvPr id="3" name="Rectangle 28"/>
          <p:cNvSpPr>
            <a:spLocks noGrp="1" noChangeArrowheads="1"/>
          </p:cNvSpPr>
          <p:nvPr>
            <p:ph type="title"/>
          </p:nvPr>
        </p:nvSpPr>
        <p:spPr>
          <a:xfrm>
            <a:off x="38100" y="63626"/>
            <a:ext cx="9144000" cy="571500"/>
          </a:xfrm>
        </p:spPr>
        <p:txBody>
          <a:bodyPr anchor="ctr"/>
          <a:lstStyle/>
          <a:p>
            <a:pPr eaLnBrk="1" hangingPunct="1"/>
            <a:r>
              <a:rPr lang="en-US" dirty="0" smtClean="0">
                <a:latin typeface="Arial" charset="0"/>
              </a:rPr>
              <a:t>Myriad Data Types</a:t>
            </a:r>
          </a:p>
        </p:txBody>
      </p:sp>
      <p:grpSp>
        <p:nvGrpSpPr>
          <p:cNvPr id="18" name="Group 17"/>
          <p:cNvGrpSpPr/>
          <p:nvPr/>
        </p:nvGrpSpPr>
        <p:grpSpPr>
          <a:xfrm>
            <a:off x="519334" y="3011396"/>
            <a:ext cx="3752144" cy="1188720"/>
            <a:chOff x="4611764" y="1723362"/>
            <a:chExt cx="3752144" cy="1188720"/>
          </a:xfrm>
        </p:grpSpPr>
        <p:pic>
          <p:nvPicPr>
            <p:cNvPr id="6" name="Picture 38" descr="C:\Users\egreen\Desktop\Images for Slides\head.gi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33129" y="1723362"/>
              <a:ext cx="1330779" cy="1188720"/>
            </a:xfrm>
            <a:prstGeom prst="rect">
              <a:avLst/>
            </a:prstGeom>
            <a:noFill/>
            <a:effectLst>
              <a:glow rad="228600">
                <a:schemeClr val="accent6">
                  <a:satMod val="175000"/>
                  <a:alpha val="40000"/>
                </a:schemeClr>
              </a:glow>
            </a:effectLst>
            <a:extLst>
              <a:ext uri="{909E8E84-426E-40DD-AFC4-6F175D3DCCD1}">
                <a14:hiddenFill xmlns:a14="http://schemas.microsoft.com/office/drawing/2010/main" xmlns="">
                  <a:solidFill>
                    <a:srgbClr val="FFFFFF"/>
                  </a:solidFill>
                </a14:hiddenFill>
              </a:ext>
            </a:extLst>
          </p:spPr>
        </p:pic>
        <p:pic>
          <p:nvPicPr>
            <p:cNvPr id="7" name="Picture 33" descr="C:\Users\egreen\Desktop\Images for Slides\Cell Division Micrograph.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a:stretch/>
          </p:blipFill>
          <p:spPr bwMode="auto">
            <a:xfrm>
              <a:off x="4611764" y="1723362"/>
              <a:ext cx="2276692" cy="1188720"/>
            </a:xfrm>
            <a:prstGeom prst="rect">
              <a:avLst/>
            </a:prstGeom>
            <a:noFill/>
            <a:effectLst>
              <a:glow rad="228600">
                <a:schemeClr val="accent6">
                  <a:satMod val="175000"/>
                  <a:alpha val="40000"/>
                </a:schemeClr>
              </a:glow>
            </a:effectLst>
            <a:extLst>
              <a:ext uri="{909E8E84-426E-40DD-AFC4-6F175D3DCCD1}">
                <a14:hiddenFill xmlns:a14="http://schemas.microsoft.com/office/drawing/2010/main" xmlns="">
                  <a:solidFill>
                    <a:srgbClr val="FFFFFF"/>
                  </a:solidFill>
                </a14:hiddenFill>
              </a:ext>
            </a:extLst>
          </p:spPr>
        </p:pic>
      </p:grpSp>
      <p:sp>
        <p:nvSpPr>
          <p:cNvPr id="2" name="TextBox 1"/>
          <p:cNvSpPr txBox="1"/>
          <p:nvPr/>
        </p:nvSpPr>
        <p:spPr>
          <a:xfrm>
            <a:off x="5146384" y="2213125"/>
            <a:ext cx="3427399" cy="553998"/>
          </a:xfrm>
          <a:prstGeom prst="rect">
            <a:avLst/>
          </a:prstGeom>
          <a:noFill/>
        </p:spPr>
        <p:txBody>
          <a:bodyPr wrap="square" rtlCol="0">
            <a:spAutoFit/>
          </a:bodyPr>
          <a:lstStyle/>
          <a:p>
            <a:pPr algn="ctr" fontAlgn="auto">
              <a:spcBef>
                <a:spcPts val="0"/>
              </a:spcBef>
              <a:spcAft>
                <a:spcPts val="0"/>
              </a:spcAft>
            </a:pPr>
            <a:r>
              <a:rPr lang="en-US" sz="3000" dirty="0" smtClean="0">
                <a:solidFill>
                  <a:srgbClr val="FFFFFF"/>
                </a:solidFill>
                <a:latin typeface="Arial"/>
              </a:rPr>
              <a:t>Other ‘</a:t>
            </a:r>
            <a:r>
              <a:rPr lang="en-US" sz="3000" dirty="0" err="1" smtClean="0">
                <a:solidFill>
                  <a:srgbClr val="FFFFFF"/>
                </a:solidFill>
                <a:latin typeface="Arial"/>
              </a:rPr>
              <a:t>Omic</a:t>
            </a:r>
            <a:endParaRPr lang="en-US" sz="3000" dirty="0">
              <a:solidFill>
                <a:srgbClr val="FFFFFF"/>
              </a:solidFill>
              <a:latin typeface="Arial"/>
            </a:endParaRPr>
          </a:p>
        </p:txBody>
      </p:sp>
      <p:sp>
        <p:nvSpPr>
          <p:cNvPr id="10" name="TextBox 9"/>
          <p:cNvSpPr txBox="1"/>
          <p:nvPr/>
        </p:nvSpPr>
        <p:spPr>
          <a:xfrm>
            <a:off x="1143360" y="4200116"/>
            <a:ext cx="2504093" cy="553998"/>
          </a:xfrm>
          <a:prstGeom prst="rect">
            <a:avLst/>
          </a:prstGeom>
          <a:noFill/>
        </p:spPr>
        <p:txBody>
          <a:bodyPr wrap="square" rtlCol="0">
            <a:spAutoFit/>
          </a:bodyPr>
          <a:lstStyle/>
          <a:p>
            <a:pPr algn="ctr" fontAlgn="auto">
              <a:spcBef>
                <a:spcPts val="0"/>
              </a:spcBef>
              <a:spcAft>
                <a:spcPts val="0"/>
              </a:spcAft>
            </a:pPr>
            <a:r>
              <a:rPr lang="en-US" sz="3000" dirty="0" smtClean="0">
                <a:solidFill>
                  <a:srgbClr val="FFFFFF"/>
                </a:solidFill>
                <a:latin typeface="Arial"/>
              </a:rPr>
              <a:t>Imaging</a:t>
            </a:r>
            <a:endParaRPr lang="en-US" sz="3000" dirty="0">
              <a:solidFill>
                <a:srgbClr val="FFFFFF"/>
              </a:solidFill>
              <a:latin typeface="Arial"/>
            </a:endParaRPr>
          </a:p>
        </p:txBody>
      </p:sp>
      <p:sp>
        <p:nvSpPr>
          <p:cNvPr id="11" name="TextBox 10"/>
          <p:cNvSpPr txBox="1"/>
          <p:nvPr/>
        </p:nvSpPr>
        <p:spPr>
          <a:xfrm>
            <a:off x="5608037" y="4200116"/>
            <a:ext cx="2504093" cy="553998"/>
          </a:xfrm>
          <a:prstGeom prst="rect">
            <a:avLst/>
          </a:prstGeom>
          <a:noFill/>
        </p:spPr>
        <p:txBody>
          <a:bodyPr wrap="square" rtlCol="0">
            <a:spAutoFit/>
          </a:bodyPr>
          <a:lstStyle/>
          <a:p>
            <a:pPr algn="ctr" fontAlgn="auto">
              <a:spcBef>
                <a:spcPts val="0"/>
              </a:spcBef>
              <a:spcAft>
                <a:spcPts val="0"/>
              </a:spcAft>
            </a:pPr>
            <a:r>
              <a:rPr lang="en-US" sz="3000" dirty="0" smtClean="0">
                <a:solidFill>
                  <a:srgbClr val="FFFFFF"/>
                </a:solidFill>
                <a:latin typeface="Arial"/>
              </a:rPr>
              <a:t>Phenotypic</a:t>
            </a:r>
            <a:endParaRPr lang="en-US" sz="3000" dirty="0">
              <a:solidFill>
                <a:srgbClr val="FFFFFF"/>
              </a:solidFill>
              <a:latin typeface="Arial"/>
            </a:endParaRPr>
          </a:p>
        </p:txBody>
      </p:sp>
      <p:sp>
        <p:nvSpPr>
          <p:cNvPr id="12" name="TextBox 11"/>
          <p:cNvSpPr txBox="1"/>
          <p:nvPr/>
        </p:nvSpPr>
        <p:spPr>
          <a:xfrm>
            <a:off x="5608037" y="6181838"/>
            <a:ext cx="2504093" cy="553998"/>
          </a:xfrm>
          <a:prstGeom prst="rect">
            <a:avLst/>
          </a:prstGeom>
          <a:noFill/>
        </p:spPr>
        <p:txBody>
          <a:bodyPr wrap="square" rtlCol="0">
            <a:spAutoFit/>
          </a:bodyPr>
          <a:lstStyle/>
          <a:p>
            <a:pPr algn="ctr" fontAlgn="auto">
              <a:spcBef>
                <a:spcPts val="0"/>
              </a:spcBef>
              <a:spcAft>
                <a:spcPts val="0"/>
              </a:spcAft>
            </a:pPr>
            <a:r>
              <a:rPr lang="en-US" sz="3000" dirty="0" smtClean="0">
                <a:solidFill>
                  <a:srgbClr val="FFFFFF"/>
                </a:solidFill>
                <a:latin typeface="Arial"/>
              </a:rPr>
              <a:t>Clinical</a:t>
            </a:r>
            <a:endParaRPr lang="en-US" sz="3000" dirty="0">
              <a:solidFill>
                <a:srgbClr val="FFFFFF"/>
              </a:solidFill>
              <a:latin typeface="Arial"/>
            </a:endParaRPr>
          </a:p>
        </p:txBody>
      </p:sp>
      <p:grpSp>
        <p:nvGrpSpPr>
          <p:cNvPr id="9" name="Group 8"/>
          <p:cNvGrpSpPr/>
          <p:nvPr/>
        </p:nvGrpSpPr>
        <p:grpSpPr>
          <a:xfrm>
            <a:off x="5089648" y="3011396"/>
            <a:ext cx="3540871" cy="1188720"/>
            <a:chOff x="-3730492" y="4420500"/>
            <a:chExt cx="3540871" cy="1188720"/>
          </a:xfrm>
        </p:grpSpPr>
        <p:pic>
          <p:nvPicPr>
            <p:cNvPr id="1026" name="Picture 2" descr="http://bloodpressure-machine.com/wp-content/uploads/2012/08/blood-pressure-measurement.jp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a:stretch/>
          </p:blipFill>
          <p:spPr bwMode="auto">
            <a:xfrm>
              <a:off x="-3730492" y="4420500"/>
              <a:ext cx="1571519" cy="1188720"/>
            </a:xfrm>
            <a:prstGeom prst="rect">
              <a:avLst/>
            </a:prstGeom>
            <a:noFill/>
            <a:effectLst>
              <a:glow rad="228600">
                <a:schemeClr val="accent6">
                  <a:satMod val="175000"/>
                  <a:alpha val="40000"/>
                </a:schemeClr>
              </a:glow>
            </a:effectLst>
            <a:extLst>
              <a:ext uri="{909E8E84-426E-40DD-AFC4-6F175D3DCCD1}">
                <a14:hiddenFill xmlns:a14="http://schemas.microsoft.com/office/drawing/2010/main" xmlns="">
                  <a:solidFill>
                    <a:srgbClr val="FFFFFF"/>
                  </a:solidFill>
                </a14:hiddenFill>
              </a:ext>
            </a:extLst>
          </p:spPr>
        </p:pic>
        <p:pic>
          <p:nvPicPr>
            <p:cNvPr id="1028" name="Picture 4" descr="http://www.sciencephoto.com/image/203746/350wm/F0027812-Height_measurement-SPL.jp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a:stretch/>
          </p:blipFill>
          <p:spPr bwMode="auto">
            <a:xfrm>
              <a:off x="-1995399" y="4420500"/>
              <a:ext cx="1805778" cy="1188720"/>
            </a:xfrm>
            <a:prstGeom prst="rect">
              <a:avLst/>
            </a:prstGeom>
            <a:noFill/>
            <a:effectLst>
              <a:glow rad="228600">
                <a:schemeClr val="accent6">
                  <a:satMod val="175000"/>
                  <a:alpha val="40000"/>
                </a:schemeClr>
              </a:glow>
            </a:effectLst>
            <a:extLst>
              <a:ext uri="{909E8E84-426E-40DD-AFC4-6F175D3DCCD1}">
                <a14:hiddenFill xmlns:a14="http://schemas.microsoft.com/office/drawing/2010/main" xmlns="">
                  <a:solidFill>
                    <a:srgbClr val="FFFFFF"/>
                  </a:solidFill>
                </a14:hiddenFill>
              </a:ext>
            </a:extLst>
          </p:spPr>
        </p:pic>
      </p:grpSp>
      <p:grpSp>
        <p:nvGrpSpPr>
          <p:cNvPr id="17" name="Group 16"/>
          <p:cNvGrpSpPr/>
          <p:nvPr/>
        </p:nvGrpSpPr>
        <p:grpSpPr>
          <a:xfrm>
            <a:off x="5070485" y="4983597"/>
            <a:ext cx="3579196" cy="1188720"/>
            <a:chOff x="5041132" y="4420500"/>
            <a:chExt cx="3730992" cy="1188720"/>
          </a:xfrm>
        </p:grpSpPr>
        <p:pic>
          <p:nvPicPr>
            <p:cNvPr id="8" name="Picture 5"/>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041132" y="4420500"/>
              <a:ext cx="1789476" cy="1188720"/>
            </a:xfrm>
            <a:prstGeom prst="rect">
              <a:avLst/>
            </a:prstGeom>
            <a:noFill/>
            <a:ln w="9525">
              <a:noFill/>
              <a:miter lim="800000"/>
              <a:headEnd/>
              <a:tailEnd/>
            </a:ln>
            <a:effectLst>
              <a:glow rad="228600">
                <a:schemeClr val="accent6">
                  <a:satMod val="175000"/>
                  <a:alpha val="40000"/>
                </a:schemeClr>
              </a:glow>
            </a:effectLst>
          </p:spPr>
        </p:pic>
        <p:pic>
          <p:nvPicPr>
            <p:cNvPr id="14" name="Picture 3"/>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989603" y="4420500"/>
              <a:ext cx="1782521" cy="1188720"/>
            </a:xfrm>
            <a:prstGeom prst="rect">
              <a:avLst/>
            </a:prstGeom>
            <a:noFill/>
            <a:ln w="9525">
              <a:noFill/>
              <a:miter lim="800000"/>
              <a:headEnd/>
              <a:tailEnd/>
            </a:ln>
            <a:effectLst>
              <a:glow rad="228600">
                <a:schemeClr val="accent6">
                  <a:satMod val="175000"/>
                  <a:alpha val="40000"/>
                </a:schemeClr>
              </a:glow>
            </a:effectLst>
          </p:spPr>
        </p:pic>
      </p:grpSp>
      <p:grpSp>
        <p:nvGrpSpPr>
          <p:cNvPr id="19" name="Group 18"/>
          <p:cNvGrpSpPr/>
          <p:nvPr/>
        </p:nvGrpSpPr>
        <p:grpSpPr>
          <a:xfrm>
            <a:off x="5087677" y="1024405"/>
            <a:ext cx="3544813" cy="1188720"/>
            <a:chOff x="422382" y="1713777"/>
            <a:chExt cx="3544813" cy="1188720"/>
          </a:xfrm>
        </p:grpSpPr>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2146974" y="1713777"/>
              <a:ext cx="1820221" cy="1188720"/>
            </a:xfrm>
            <a:prstGeom prst="rect">
              <a:avLst/>
            </a:prstGeom>
            <a:noFill/>
            <a:ln>
              <a:noFill/>
            </a:ln>
            <a:effectLst>
              <a:glow rad="228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2" descr="C:\Users\egreen\Desktop\Myriad Data Slide\fragment_spec.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422382" y="1713777"/>
              <a:ext cx="1560423" cy="1188720"/>
            </a:xfrm>
            <a:prstGeom prst="rect">
              <a:avLst/>
            </a:prstGeom>
            <a:noFill/>
            <a:effectLst>
              <a:glow rad="228600">
                <a:schemeClr val="accent6">
                  <a:satMod val="175000"/>
                  <a:alpha val="40000"/>
                </a:schemeClr>
              </a:glow>
            </a:effectLst>
            <a:extLst>
              <a:ext uri="{909E8E84-426E-40DD-AFC4-6F175D3DCCD1}">
                <a14:hiddenFill xmlns:a14="http://schemas.microsoft.com/office/drawing/2010/main" xmlns="">
                  <a:solidFill>
                    <a:srgbClr val="FFFFFF"/>
                  </a:solidFill>
                </a14:hiddenFill>
              </a:ext>
            </a:extLst>
          </p:spPr>
        </p:pic>
      </p:grpSp>
      <p:grpSp>
        <p:nvGrpSpPr>
          <p:cNvPr id="20" name="Group 19"/>
          <p:cNvGrpSpPr/>
          <p:nvPr/>
        </p:nvGrpSpPr>
        <p:grpSpPr>
          <a:xfrm>
            <a:off x="515241" y="1024405"/>
            <a:ext cx="3760330" cy="1188720"/>
            <a:chOff x="195082" y="274031"/>
            <a:chExt cx="3760330" cy="1188720"/>
          </a:xfrm>
        </p:grpSpPr>
        <p:pic>
          <p:nvPicPr>
            <p:cNvPr id="15" name="Picture 14" descr="IL-4 IL-13 IL-5 Locus.pdf"/>
            <p:cNvPicPr>
              <a:picLocks noChangeAspect="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2141756" y="274031"/>
              <a:ext cx="1813656" cy="1188720"/>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1" name="Picture 7" descr="C:\Users\egreen\Desktop\Myriad Data Slide\136160031.jp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195082" y="274031"/>
              <a:ext cx="1782430" cy="1188720"/>
            </a:xfrm>
            <a:prstGeom prst="rect">
              <a:avLst/>
            </a:prstGeom>
            <a:noFill/>
            <a:effectLst>
              <a:glow rad="228600">
                <a:schemeClr val="accent6">
                  <a:satMod val="175000"/>
                  <a:alpha val="40000"/>
                </a:schemeClr>
              </a:glow>
            </a:effectLst>
            <a:extLst>
              <a:ext uri="{909E8E84-426E-40DD-AFC4-6F175D3DCCD1}">
                <a14:hiddenFill xmlns:a14="http://schemas.microsoft.com/office/drawing/2010/main" xmlns="">
                  <a:solidFill>
                    <a:srgbClr val="FFFFFF"/>
                  </a:solidFill>
                </a14:hiddenFill>
              </a:ext>
            </a:extLst>
          </p:spPr>
        </p:pic>
      </p:grpSp>
      <p:grpSp>
        <p:nvGrpSpPr>
          <p:cNvPr id="13" name="Group 12"/>
          <p:cNvGrpSpPr/>
          <p:nvPr/>
        </p:nvGrpSpPr>
        <p:grpSpPr>
          <a:xfrm>
            <a:off x="531982" y="4983597"/>
            <a:ext cx="3726849" cy="1188720"/>
            <a:chOff x="583400" y="4340329"/>
            <a:chExt cx="3726849" cy="1188720"/>
          </a:xfrm>
        </p:grpSpPr>
        <p:pic>
          <p:nvPicPr>
            <p:cNvPr id="1027" name="Picture 3" descr="C:\Users\egreen\Desktop\Myriad Data Slide\86486562.jpg"/>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2528391" y="4340329"/>
              <a:ext cx="1781858" cy="1188720"/>
            </a:xfrm>
            <a:prstGeom prst="rect">
              <a:avLst/>
            </a:prstGeom>
            <a:noFill/>
            <a:effectLst>
              <a:glow rad="228600">
                <a:schemeClr val="accent6">
                  <a:satMod val="175000"/>
                  <a:alpha val="40000"/>
                </a:schemeClr>
              </a:glow>
            </a:effectLst>
            <a:extLst>
              <a:ext uri="{909E8E84-426E-40DD-AFC4-6F175D3DCCD1}">
                <a14:hiddenFill xmlns:a14="http://schemas.microsoft.com/office/drawing/2010/main" xmlns="">
                  <a:solidFill>
                    <a:srgbClr val="FFFFFF"/>
                  </a:solidFill>
                </a14:hiddenFill>
              </a:ext>
            </a:extLst>
          </p:spPr>
        </p:pic>
        <p:pic>
          <p:nvPicPr>
            <p:cNvPr id="1032" name="Picture 8" descr="C:\Users\egreen\Desktop\Myriad Data Slide\136265152.jpg"/>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583400" y="4340329"/>
              <a:ext cx="1782430" cy="1188720"/>
            </a:xfrm>
            <a:prstGeom prst="rect">
              <a:avLst/>
            </a:prstGeom>
            <a:noFill/>
            <a:effectLst>
              <a:glow rad="228600">
                <a:schemeClr val="accent6">
                  <a:satMod val="175000"/>
                  <a:alpha val="40000"/>
                </a:schemeClr>
              </a:glow>
            </a:effectLst>
            <a:extLst>
              <a:ext uri="{909E8E84-426E-40DD-AFC4-6F175D3DCCD1}">
                <a14:hiddenFill xmlns:a14="http://schemas.microsoft.com/office/drawing/2010/main" xmlns="">
                  <a:solidFill>
                    <a:srgbClr val="FFFFFF"/>
                  </a:solidFill>
                </a14:hiddenFill>
              </a:ext>
            </a:extLst>
          </p:spPr>
        </p:pic>
      </p:grpSp>
      <p:sp>
        <p:nvSpPr>
          <p:cNvPr id="23" name="TextBox 22"/>
          <p:cNvSpPr txBox="1"/>
          <p:nvPr/>
        </p:nvSpPr>
        <p:spPr>
          <a:xfrm>
            <a:off x="1143360" y="2213125"/>
            <a:ext cx="2504093" cy="553998"/>
          </a:xfrm>
          <a:prstGeom prst="rect">
            <a:avLst/>
          </a:prstGeom>
          <a:noFill/>
        </p:spPr>
        <p:txBody>
          <a:bodyPr wrap="square" rtlCol="0">
            <a:spAutoFit/>
          </a:bodyPr>
          <a:lstStyle/>
          <a:p>
            <a:pPr algn="ctr" fontAlgn="auto">
              <a:spcBef>
                <a:spcPts val="0"/>
              </a:spcBef>
              <a:spcAft>
                <a:spcPts val="0"/>
              </a:spcAft>
            </a:pPr>
            <a:r>
              <a:rPr lang="en-US" sz="3000" dirty="0" smtClean="0">
                <a:solidFill>
                  <a:srgbClr val="FFFFFF"/>
                </a:solidFill>
                <a:latin typeface="Arial"/>
              </a:rPr>
              <a:t>Genomic</a:t>
            </a:r>
            <a:endParaRPr lang="en-US" sz="3000" dirty="0">
              <a:solidFill>
                <a:srgbClr val="FFFFFF"/>
              </a:solidFill>
              <a:latin typeface="Arial"/>
            </a:endParaRPr>
          </a:p>
        </p:txBody>
      </p:sp>
      <p:sp>
        <p:nvSpPr>
          <p:cNvPr id="24" name="TextBox 23"/>
          <p:cNvSpPr txBox="1"/>
          <p:nvPr/>
        </p:nvSpPr>
        <p:spPr>
          <a:xfrm>
            <a:off x="1143360" y="6172317"/>
            <a:ext cx="2504093" cy="553998"/>
          </a:xfrm>
          <a:prstGeom prst="rect">
            <a:avLst/>
          </a:prstGeom>
          <a:noFill/>
        </p:spPr>
        <p:txBody>
          <a:bodyPr wrap="square" rtlCol="0">
            <a:spAutoFit/>
          </a:bodyPr>
          <a:lstStyle/>
          <a:p>
            <a:pPr algn="ctr" fontAlgn="auto">
              <a:spcBef>
                <a:spcPts val="0"/>
              </a:spcBef>
              <a:spcAft>
                <a:spcPts val="0"/>
              </a:spcAft>
            </a:pPr>
            <a:r>
              <a:rPr lang="en-US" sz="3000" dirty="0" smtClean="0">
                <a:solidFill>
                  <a:srgbClr val="FFFFFF"/>
                </a:solidFill>
                <a:latin typeface="Arial"/>
              </a:rPr>
              <a:t>Exposure</a:t>
            </a:r>
            <a:endParaRPr lang="en-US" sz="3000" dirty="0">
              <a:solidFill>
                <a:srgbClr val="FFFFFF"/>
              </a:solidFill>
              <a:latin typeface="Arial"/>
            </a:endParaRPr>
          </a:p>
        </p:txBody>
      </p:sp>
    </p:spTree>
    <p:extLst>
      <p:ext uri="{BB962C8B-B14F-4D97-AF65-F5344CB8AC3E}">
        <p14:creationId xmlns:p14="http://schemas.microsoft.com/office/powerpoint/2010/main" xmlns="" val="79611407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04803"/>
                                        </p:tgtEl>
                                        <p:attrNameLst>
                                          <p:attrName>style.visibility</p:attrName>
                                        </p:attrNameLst>
                                      </p:cBhvr>
                                      <p:to>
                                        <p:strVal val="visible"/>
                                      </p:to>
                                    </p:set>
                                    <p:animEffect transition="in" filter="box(out)">
                                      <p:cBhvr>
                                        <p:cTn id="7" dur="500"/>
                                        <p:tgtEl>
                                          <p:spTgt spid="2048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ox(out)">
                                      <p:cBhvr>
                                        <p:cTn id="12" dur="500"/>
                                        <p:tgtEl>
                                          <p:spTgt spid="20"/>
                                        </p:tgtEl>
                                      </p:cBhvr>
                                    </p:animEffect>
                                  </p:childTnLst>
                                </p:cTn>
                              </p:par>
                              <p:par>
                                <p:cTn id="13" presetID="4" presetClass="entr" presetSubtype="32"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ox(out)">
                                      <p:cBhvr>
                                        <p:cTn id="15" dur="500"/>
                                        <p:tgtEl>
                                          <p:spTgt spid="23"/>
                                        </p:tgtEl>
                                      </p:cBhvr>
                                    </p:animEffect>
                                  </p:childTnLst>
                                </p:cTn>
                              </p:par>
                            </p:childTnLst>
                          </p:cTn>
                        </p:par>
                        <p:par>
                          <p:cTn id="16" fill="hold">
                            <p:stCondLst>
                              <p:cond delay="500"/>
                            </p:stCondLst>
                            <p:childTnLst>
                              <p:par>
                                <p:cTn id="17" presetID="4" presetClass="entr" presetSubtype="32"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ox(out)">
                                      <p:cBhvr>
                                        <p:cTn id="19" dur="500"/>
                                        <p:tgtEl>
                                          <p:spTgt spid="19"/>
                                        </p:tgtEl>
                                      </p:cBhvr>
                                    </p:animEffect>
                                  </p:childTnLst>
                                </p:cTn>
                              </p:par>
                              <p:par>
                                <p:cTn id="20" presetID="4" presetClass="entr" presetSubtype="32"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ox(out)">
                                      <p:cBhvr>
                                        <p:cTn id="22" dur="500"/>
                                        <p:tgtEl>
                                          <p:spTgt spid="2"/>
                                        </p:tgtEl>
                                      </p:cBhvr>
                                    </p:animEffect>
                                  </p:childTnLst>
                                </p:cTn>
                              </p:par>
                            </p:childTnLst>
                          </p:cTn>
                        </p:par>
                        <p:par>
                          <p:cTn id="23" fill="hold">
                            <p:stCondLst>
                              <p:cond delay="1000"/>
                            </p:stCondLst>
                            <p:childTnLst>
                              <p:par>
                                <p:cTn id="24" presetID="4" presetClass="entr" presetSubtype="32"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ox(out)">
                                      <p:cBhvr>
                                        <p:cTn id="26" dur="500"/>
                                        <p:tgtEl>
                                          <p:spTgt spid="18"/>
                                        </p:tgtEl>
                                      </p:cBhvr>
                                    </p:animEffect>
                                  </p:childTnLst>
                                </p:cTn>
                              </p:par>
                              <p:par>
                                <p:cTn id="27" presetID="4" presetClass="entr" presetSubtype="32"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out)">
                                      <p:cBhvr>
                                        <p:cTn id="29" dur="500"/>
                                        <p:tgtEl>
                                          <p:spTgt spid="10"/>
                                        </p:tgtEl>
                                      </p:cBhvr>
                                    </p:animEffect>
                                  </p:childTnLst>
                                </p:cTn>
                              </p:par>
                            </p:childTnLst>
                          </p:cTn>
                        </p:par>
                        <p:par>
                          <p:cTn id="30" fill="hold">
                            <p:stCondLst>
                              <p:cond delay="1500"/>
                            </p:stCondLst>
                            <p:childTnLst>
                              <p:par>
                                <p:cTn id="31" presetID="4" presetClass="entr" presetSubtype="32"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ox(out)">
                                      <p:cBhvr>
                                        <p:cTn id="33" dur="500"/>
                                        <p:tgtEl>
                                          <p:spTgt spid="9"/>
                                        </p:tgtEl>
                                      </p:cBhvr>
                                    </p:animEffect>
                                  </p:childTnLst>
                                </p:cTn>
                              </p:par>
                              <p:par>
                                <p:cTn id="34" presetID="4" presetClass="entr" presetSubtype="32"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ox(out)">
                                      <p:cBhvr>
                                        <p:cTn id="36" dur="500"/>
                                        <p:tgtEl>
                                          <p:spTgt spid="11"/>
                                        </p:tgtEl>
                                      </p:cBhvr>
                                    </p:animEffect>
                                  </p:childTnLst>
                                </p:cTn>
                              </p:par>
                            </p:childTnLst>
                          </p:cTn>
                        </p:par>
                        <p:par>
                          <p:cTn id="37" fill="hold">
                            <p:stCondLst>
                              <p:cond delay="2000"/>
                            </p:stCondLst>
                            <p:childTnLst>
                              <p:par>
                                <p:cTn id="38" presetID="4" presetClass="entr" presetSubtype="32"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ox(out)">
                                      <p:cBhvr>
                                        <p:cTn id="40" dur="500"/>
                                        <p:tgtEl>
                                          <p:spTgt spid="13"/>
                                        </p:tgtEl>
                                      </p:cBhvr>
                                    </p:animEffect>
                                  </p:childTnLst>
                                </p:cTn>
                              </p:par>
                              <p:par>
                                <p:cTn id="41" presetID="4" presetClass="entr" presetSubtype="32"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ox(out)">
                                      <p:cBhvr>
                                        <p:cTn id="43" dur="500"/>
                                        <p:tgtEl>
                                          <p:spTgt spid="24"/>
                                        </p:tgtEl>
                                      </p:cBhvr>
                                    </p:animEffect>
                                  </p:childTnLst>
                                </p:cTn>
                              </p:par>
                            </p:childTnLst>
                          </p:cTn>
                        </p:par>
                        <p:par>
                          <p:cTn id="44" fill="hold">
                            <p:stCondLst>
                              <p:cond delay="2500"/>
                            </p:stCondLst>
                            <p:childTnLst>
                              <p:par>
                                <p:cTn id="45" presetID="4" presetClass="entr" presetSubtype="32"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ox(out)">
                                      <p:cBhvr>
                                        <p:cTn id="47" dur="500"/>
                                        <p:tgtEl>
                                          <p:spTgt spid="17"/>
                                        </p:tgtEl>
                                      </p:cBhvr>
                                    </p:animEffect>
                                  </p:childTnLst>
                                </p:cTn>
                              </p:par>
                              <p:par>
                                <p:cTn id="48" presetID="4" presetClass="entr" presetSubtype="32"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ox(ou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1447"/>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121859" name="Title 1"/>
          <p:cNvSpPr txBox="1">
            <a:spLocks/>
          </p:cNvSpPr>
          <p:nvPr/>
        </p:nvSpPr>
        <p:spPr bwMode="auto">
          <a:xfrm>
            <a:off x="56546" y="699372"/>
            <a:ext cx="8945560" cy="6032500"/>
          </a:xfrm>
          <a:prstGeom prst="rect">
            <a:avLst/>
          </a:prstGeom>
          <a:noFill/>
          <a:ln w="9525" algn="ctr">
            <a:noFill/>
            <a:miter lim="800000"/>
            <a:headEnd/>
            <a:tailEnd/>
          </a:ln>
        </p:spPr>
        <p:txBody>
          <a:bodyPr/>
          <a:lstStyle/>
          <a:p>
            <a:pPr marL="0" lvl="1" eaLnBrk="0" hangingPunct="0">
              <a:spcBef>
                <a:spcPts val="0"/>
              </a:spcBef>
              <a:spcAft>
                <a:spcPts val="600"/>
              </a:spcAft>
              <a:buClr>
                <a:schemeClr val="tx2"/>
              </a:buClr>
              <a:buSzPct val="95000"/>
              <a:defRPr/>
            </a:pPr>
            <a:r>
              <a:rPr lang="en-US" sz="2800" dirty="0" smtClean="0">
                <a:latin typeface="Arial" charset="0"/>
              </a:rPr>
              <a:t>Presentation by NHLBI Director:</a:t>
            </a:r>
          </a:p>
          <a:p>
            <a:pPr marL="1320800" lvl="2" eaLnBrk="0" hangingPunct="0">
              <a:spcBef>
                <a:spcPts val="0"/>
              </a:spcBef>
              <a:spcAft>
                <a:spcPts val="600"/>
              </a:spcAft>
              <a:buClr>
                <a:schemeClr val="tx2"/>
              </a:buClr>
              <a:buSzPct val="95000"/>
              <a:defRPr/>
            </a:pPr>
            <a:r>
              <a:rPr lang="en-US" sz="2800" dirty="0" smtClean="0">
                <a:solidFill>
                  <a:srgbClr val="66FF33"/>
                </a:solidFill>
                <a:latin typeface="Arial" charset="0"/>
              </a:rPr>
              <a:t>Gary Gibbons</a:t>
            </a:r>
          </a:p>
          <a:p>
            <a:pPr marL="1325563" lvl="2" indent="-4763" eaLnBrk="0" hangingPunct="0">
              <a:spcBef>
                <a:spcPts val="0"/>
              </a:spcBef>
              <a:spcAft>
                <a:spcPts val="600"/>
              </a:spcAft>
              <a:buClr>
                <a:schemeClr val="tx2"/>
              </a:buClr>
              <a:buSzPct val="95000"/>
              <a:buFont typeface="Wingdings" pitchFamily="2" charset="2"/>
              <a:buChar char="Ø"/>
              <a:defRPr/>
            </a:pPr>
            <a:endParaRPr lang="en-US" sz="1000" dirty="0" smtClean="0">
              <a:latin typeface="Arial" charset="0"/>
            </a:endParaRPr>
          </a:p>
          <a:p>
            <a:pPr marL="1325563" lvl="2" indent="-4763" eaLnBrk="0" hangingPunct="0">
              <a:spcBef>
                <a:spcPts val="0"/>
              </a:spcBef>
              <a:spcAft>
                <a:spcPts val="600"/>
              </a:spcAft>
              <a:buClr>
                <a:schemeClr val="tx2"/>
              </a:buClr>
              <a:buSzPct val="95000"/>
              <a:buFont typeface="Wingdings" pitchFamily="2" charset="2"/>
              <a:buChar char="Ø"/>
              <a:defRPr/>
            </a:pPr>
            <a:endParaRPr lang="en-US" sz="1000" dirty="0" smtClean="0">
              <a:latin typeface="Arial" charset="0"/>
            </a:endParaRPr>
          </a:p>
          <a:p>
            <a:pPr>
              <a:spcBef>
                <a:spcPts val="0"/>
              </a:spcBef>
              <a:spcAft>
                <a:spcPts val="600"/>
              </a:spcAft>
              <a:buClr>
                <a:schemeClr val="tx2"/>
              </a:buClr>
              <a:buSzPct val="95000"/>
            </a:pPr>
            <a:r>
              <a:rPr lang="en-US" sz="2800" dirty="0" smtClean="0"/>
              <a:t>Project Updates:</a:t>
            </a:r>
          </a:p>
          <a:p>
            <a:pPr>
              <a:spcBef>
                <a:spcPts val="0"/>
              </a:spcBef>
              <a:spcAft>
                <a:spcPts val="600"/>
              </a:spcAft>
              <a:buClr>
                <a:schemeClr val="tx2"/>
              </a:buClr>
              <a:buSzPct val="95000"/>
            </a:pPr>
            <a:endParaRPr lang="en-US" sz="1000" dirty="0" smtClean="0"/>
          </a:p>
          <a:p>
            <a:pPr lvl="1">
              <a:spcBef>
                <a:spcPts val="0"/>
              </a:spcBef>
              <a:spcAft>
                <a:spcPts val="600"/>
              </a:spcAft>
              <a:buClr>
                <a:schemeClr val="tx2"/>
              </a:buClr>
              <a:buSzPct val="95000"/>
              <a:buFont typeface="Wingdings" pitchFamily="2" charset="2"/>
              <a:buChar char=""/>
            </a:pPr>
            <a:r>
              <a:rPr lang="en-US" sz="2800" dirty="0" smtClean="0"/>
              <a:t> The Cancer Genome Atlas (TCGA)</a:t>
            </a:r>
          </a:p>
          <a:p>
            <a:pPr lvl="3">
              <a:spcBef>
                <a:spcPts val="0"/>
              </a:spcBef>
              <a:spcAft>
                <a:spcPts val="600"/>
              </a:spcAft>
              <a:buClr>
                <a:schemeClr val="tx2"/>
              </a:buClr>
              <a:buSzPct val="95000"/>
            </a:pPr>
            <a:r>
              <a:rPr lang="en-US" sz="2800" dirty="0" smtClean="0">
                <a:solidFill>
                  <a:srgbClr val="66FF33"/>
                </a:solidFill>
              </a:rPr>
              <a:t>Brad Ozenberger</a:t>
            </a:r>
          </a:p>
          <a:p>
            <a:pPr lvl="3">
              <a:spcBef>
                <a:spcPts val="0"/>
              </a:spcBef>
              <a:spcAft>
                <a:spcPts val="600"/>
              </a:spcAft>
              <a:buClr>
                <a:schemeClr val="tx2"/>
              </a:buClr>
              <a:buSzPct val="95000"/>
            </a:pPr>
            <a:endParaRPr lang="en-US" sz="1400" dirty="0" smtClean="0"/>
          </a:p>
          <a:p>
            <a:pPr marL="682625" lvl="1" indent="-225425">
              <a:spcBef>
                <a:spcPts val="0"/>
              </a:spcBef>
              <a:spcAft>
                <a:spcPts val="600"/>
              </a:spcAft>
              <a:buClr>
                <a:schemeClr val="tx2"/>
              </a:buClr>
              <a:buSzPct val="95000"/>
              <a:buFont typeface="Wingdings" pitchFamily="2" charset="2"/>
              <a:buChar char=""/>
            </a:pPr>
            <a:r>
              <a:rPr lang="en-US" sz="2800" dirty="0" smtClean="0"/>
              <a:t>Genotype-Tissue Expression (GTEx) Project</a:t>
            </a:r>
          </a:p>
          <a:p>
            <a:pPr lvl="3">
              <a:spcBef>
                <a:spcPts val="0"/>
              </a:spcBef>
              <a:spcAft>
                <a:spcPts val="600"/>
              </a:spcAft>
              <a:buClr>
                <a:schemeClr val="tx2"/>
              </a:buClr>
              <a:buSzPct val="95000"/>
            </a:pPr>
            <a:r>
              <a:rPr lang="en-US" sz="2800" dirty="0" smtClean="0">
                <a:solidFill>
                  <a:srgbClr val="66FF33"/>
                </a:solidFill>
              </a:rPr>
              <a:t>Simona Volpi</a:t>
            </a:r>
          </a:p>
          <a:p>
            <a:pPr lvl="3">
              <a:spcBef>
                <a:spcPts val="0"/>
              </a:spcBef>
              <a:spcAft>
                <a:spcPts val="600"/>
              </a:spcAft>
              <a:buClr>
                <a:schemeClr val="tx2"/>
              </a:buClr>
              <a:buSzPct val="95000"/>
            </a:pPr>
            <a:endParaRPr lang="en-US" sz="1400" dirty="0" smtClean="0"/>
          </a:p>
          <a:p>
            <a:pPr marL="682625" lvl="1" indent="-225425">
              <a:spcBef>
                <a:spcPts val="0"/>
              </a:spcBef>
              <a:spcAft>
                <a:spcPts val="600"/>
              </a:spcAft>
              <a:buClr>
                <a:schemeClr val="tx2"/>
              </a:buClr>
              <a:buSzPct val="95000"/>
              <a:buFont typeface="Wingdings" pitchFamily="2" charset="2"/>
              <a:buChar char=""/>
            </a:pPr>
            <a:r>
              <a:rPr lang="en-US" sz="2800" dirty="0"/>
              <a:t>Human Heredity and Health in Africa (H3Africa)</a:t>
            </a:r>
          </a:p>
          <a:p>
            <a:pPr lvl="3">
              <a:spcBef>
                <a:spcPts val="0"/>
              </a:spcBef>
              <a:spcAft>
                <a:spcPts val="600"/>
              </a:spcAft>
              <a:buClr>
                <a:schemeClr val="tx2"/>
              </a:buClr>
              <a:buSzPct val="95000"/>
            </a:pPr>
            <a:r>
              <a:rPr lang="en-US" sz="2800" dirty="0">
                <a:solidFill>
                  <a:srgbClr val="66FF33"/>
                </a:solidFill>
              </a:rPr>
              <a:t>Jane Peterson</a:t>
            </a:r>
          </a:p>
          <a:p>
            <a:pPr lvl="3">
              <a:spcBef>
                <a:spcPts val="700"/>
              </a:spcBef>
              <a:spcAft>
                <a:spcPts val="600"/>
              </a:spcAft>
              <a:buClr>
                <a:schemeClr val="tx2"/>
              </a:buClr>
              <a:buSzPct val="95000"/>
              <a:buFont typeface="Wingdings" pitchFamily="2" charset="2"/>
              <a:buChar char="Ø"/>
            </a:pPr>
            <a:endParaRPr lang="en-US" sz="2800" dirty="0" smtClean="0"/>
          </a:p>
          <a:p>
            <a:pPr lvl="3">
              <a:spcBef>
                <a:spcPts val="700"/>
              </a:spcBef>
              <a:spcAft>
                <a:spcPts val="600"/>
              </a:spcAft>
              <a:buClr>
                <a:schemeClr val="tx2"/>
              </a:buClr>
              <a:buSzPct val="95000"/>
              <a:buFont typeface="Wingdings" pitchFamily="2" charset="2"/>
              <a:buChar char="Ø"/>
            </a:pPr>
            <a:endParaRPr lang="en-US" sz="3000" dirty="0" smtClean="0"/>
          </a:p>
          <a:p>
            <a:pPr marL="1325563" lvl="2" indent="-342900" eaLnBrk="0" hangingPunct="0">
              <a:spcBef>
                <a:spcPts val="700"/>
              </a:spcBef>
              <a:spcAft>
                <a:spcPts val="600"/>
              </a:spcAft>
              <a:buClr>
                <a:schemeClr val="tx2"/>
              </a:buClr>
              <a:buSzPct val="95000"/>
              <a:buFont typeface="Wingdings" pitchFamily="2" charset="2"/>
              <a:buChar char="Ø"/>
              <a:defRPr/>
            </a:pPr>
            <a:endParaRPr lang="en-US" sz="1200" dirty="0" smtClean="0">
              <a:latin typeface="Arial" charset="0"/>
            </a:endParaRPr>
          </a:p>
          <a:p>
            <a:pPr marL="1325563" lvl="2" indent="-342900" eaLnBrk="0" hangingPunct="0">
              <a:spcBef>
                <a:spcPts val="700"/>
              </a:spcBef>
              <a:spcAft>
                <a:spcPts val="600"/>
              </a:spcAft>
              <a:buClr>
                <a:schemeClr val="tx2"/>
              </a:buClr>
              <a:buSzPct val="95000"/>
              <a:defRPr/>
            </a:pPr>
            <a:endParaRPr lang="en-US" sz="3000" dirty="0" smtClean="0">
              <a:latin typeface="Arial" charset="0"/>
            </a:endParaRPr>
          </a:p>
          <a:p>
            <a:pPr marL="411163" indent="-342900" eaLnBrk="0" hangingPunct="0">
              <a:spcBef>
                <a:spcPts val="700"/>
              </a:spcBef>
              <a:spcAft>
                <a:spcPts val="600"/>
              </a:spcAft>
              <a:buClr>
                <a:schemeClr val="tx2"/>
              </a:buClr>
              <a:buSzPct val="95000"/>
              <a:buFont typeface="Wingdings" pitchFamily="2" charset="2"/>
              <a:buChar char=""/>
              <a:defRPr/>
            </a:pPr>
            <a:endParaRPr lang="en-US" sz="1400" dirty="0">
              <a:latin typeface="Arial" charset="0"/>
            </a:endParaRPr>
          </a:p>
          <a:p>
            <a:pPr marL="411163" indent="-342900" eaLnBrk="0" hangingPunct="0">
              <a:spcBef>
                <a:spcPts val="700"/>
              </a:spcBef>
              <a:spcAft>
                <a:spcPts val="600"/>
              </a:spcAft>
              <a:buClr>
                <a:schemeClr val="tx2"/>
              </a:buClr>
              <a:buSzPct val="95000"/>
              <a:buFont typeface="Wingdings" pitchFamily="2" charset="2"/>
              <a:buChar char=""/>
              <a:defRPr/>
            </a:pPr>
            <a:endParaRPr lang="en-US" sz="3000" dirty="0">
              <a:latin typeface="Arial"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85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1859">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185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1859">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1859">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1859">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1859">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185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txBox="1">
            <a:spLocks/>
          </p:cNvSpPr>
          <p:nvPr/>
        </p:nvSpPr>
        <p:spPr bwMode="auto">
          <a:xfrm>
            <a:off x="0" y="49856"/>
            <a:ext cx="9144000" cy="665163"/>
          </a:xfrm>
          <a:prstGeom prst="rect">
            <a:avLst/>
          </a:prstGeom>
          <a:noFill/>
          <a:ln w="9525">
            <a:noFill/>
            <a:miter lim="800000"/>
            <a:headEnd/>
            <a:tailEnd/>
          </a:ln>
        </p:spPr>
        <p:txBody>
          <a:bodyPr/>
          <a:lstStyle/>
          <a:p>
            <a:pPr algn="ctr" eaLnBrk="0" hangingPunct="0"/>
            <a:r>
              <a:rPr lang="en-US" sz="3600" dirty="0" smtClean="0">
                <a:solidFill>
                  <a:srgbClr val="FFFF00"/>
                </a:solidFill>
                <a:cs typeface="Arial" pitchFamily="34" charset="0"/>
              </a:rPr>
              <a:t>NIH is Tackling the ‘Big Data’ Problem</a:t>
            </a:r>
            <a:endParaRPr lang="en-US" sz="3600" i="1" dirty="0">
              <a:solidFill>
                <a:srgbClr val="FFFF00"/>
              </a:solidFill>
              <a:cs typeface="Arial" pitchFamily="34" charset="0"/>
            </a:endParaRPr>
          </a:p>
        </p:txBody>
      </p:sp>
      <p:sp>
        <p:nvSpPr>
          <p:cNvPr id="49155" name="Content Placeholder 3"/>
          <p:cNvSpPr>
            <a:spLocks/>
          </p:cNvSpPr>
          <p:nvPr/>
        </p:nvSpPr>
        <p:spPr bwMode="auto">
          <a:xfrm>
            <a:off x="733425" y="1543050"/>
            <a:ext cx="7772400" cy="3946525"/>
          </a:xfrm>
          <a:prstGeom prst="rect">
            <a:avLst/>
          </a:prstGeom>
          <a:noFill/>
          <a:ln w="9525" algn="ctr">
            <a:noFill/>
            <a:miter lim="800000"/>
            <a:headEnd/>
            <a:tailEnd/>
          </a:ln>
        </p:spPr>
        <p:txBody>
          <a:bodyPr/>
          <a:lstStyle/>
          <a:p>
            <a:pPr marL="411163" indent="-342900" eaLnBrk="0" hangingPunct="0">
              <a:spcBef>
                <a:spcPts val="700"/>
              </a:spcBef>
              <a:buClr>
                <a:srgbClr val="D6ECFF"/>
              </a:buClr>
              <a:buSzPct val="95000"/>
              <a:buFont typeface="Wingdings" pitchFamily="2" charset="2"/>
              <a:buChar char=""/>
            </a:pPr>
            <a:endParaRPr lang="en-US" sz="3000" b="0">
              <a:solidFill>
                <a:prstClr val="white"/>
              </a:solidFill>
            </a:endParaRPr>
          </a:p>
        </p:txBody>
      </p:sp>
      <p:sp>
        <p:nvSpPr>
          <p:cNvPr id="11" name="Title 1"/>
          <p:cNvSpPr txBox="1">
            <a:spLocks/>
          </p:cNvSpPr>
          <p:nvPr/>
        </p:nvSpPr>
        <p:spPr bwMode="auto">
          <a:xfrm>
            <a:off x="12203" y="1347067"/>
            <a:ext cx="9015045" cy="5795963"/>
          </a:xfrm>
          <a:prstGeom prst="rect">
            <a:avLst/>
          </a:prstGeom>
          <a:noFill/>
          <a:ln w="9525" algn="ctr">
            <a:noFill/>
            <a:miter lim="800000"/>
            <a:headEnd/>
            <a:tailEnd/>
          </a:ln>
        </p:spPr>
        <p:txBody>
          <a:bodyPr/>
          <a:lstStyle/>
          <a:p>
            <a:pPr marL="68263" eaLnBrk="0" hangingPunct="0">
              <a:spcBef>
                <a:spcPts val="0"/>
              </a:spcBef>
              <a:buClr>
                <a:srgbClr val="D6ECFF"/>
              </a:buClr>
              <a:buSzPct val="95000"/>
              <a:defRPr/>
            </a:pPr>
            <a:r>
              <a:rPr lang="en-US" sz="3000" dirty="0" smtClean="0">
                <a:solidFill>
                  <a:prstClr val="white"/>
                </a:solidFill>
                <a:latin typeface="Arial" charset="0"/>
              </a:rPr>
              <a:t>1. New NIH Leadership Position:</a:t>
            </a:r>
            <a:br>
              <a:rPr lang="en-US" sz="3000" dirty="0" smtClean="0">
                <a:solidFill>
                  <a:prstClr val="white"/>
                </a:solidFill>
                <a:latin typeface="Arial" charset="0"/>
              </a:rPr>
            </a:br>
            <a:r>
              <a:rPr lang="en-US" sz="1000" dirty="0" smtClean="0">
                <a:solidFill>
                  <a:prstClr val="white"/>
                </a:solidFill>
                <a:latin typeface="Arial" charset="0"/>
              </a:rPr>
              <a:t>	</a:t>
            </a:r>
          </a:p>
          <a:p>
            <a:pPr marL="68263" eaLnBrk="0" hangingPunct="0">
              <a:spcBef>
                <a:spcPts val="0"/>
              </a:spcBef>
              <a:buClr>
                <a:srgbClr val="D6ECFF"/>
              </a:buClr>
              <a:buSzPct val="95000"/>
              <a:defRPr/>
            </a:pPr>
            <a:r>
              <a:rPr lang="en-US" sz="3000" dirty="0">
                <a:solidFill>
                  <a:srgbClr val="D6ECFF">
                    <a:lumMod val="75000"/>
                  </a:srgbClr>
                </a:solidFill>
                <a:latin typeface="Arial" charset="0"/>
              </a:rPr>
              <a:t>	</a:t>
            </a:r>
            <a:r>
              <a:rPr lang="en-US" sz="3000" dirty="0" smtClean="0">
                <a:solidFill>
                  <a:srgbClr val="D6ECFF">
                    <a:lumMod val="75000"/>
                  </a:srgbClr>
                </a:solidFill>
                <a:latin typeface="Arial" charset="0"/>
              </a:rPr>
              <a:t>Associate Director for Data Science</a:t>
            </a:r>
          </a:p>
          <a:p>
            <a:pPr marL="582613" indent="-514350" eaLnBrk="0" hangingPunct="0">
              <a:spcBef>
                <a:spcPts val="0"/>
              </a:spcBef>
              <a:buClr>
                <a:srgbClr val="D6ECFF"/>
              </a:buClr>
              <a:buSzPct val="95000"/>
              <a:buFont typeface="+mj-lt"/>
              <a:buAutoNum type="arabicPeriod"/>
              <a:defRPr/>
            </a:pPr>
            <a:endParaRPr lang="en-US" sz="2000" dirty="0">
              <a:solidFill>
                <a:prstClr val="white"/>
              </a:solidFill>
              <a:latin typeface="Arial" charset="0"/>
            </a:endParaRPr>
          </a:p>
          <a:p>
            <a:pPr marL="582613" lvl="1" indent="-514350" eaLnBrk="0" hangingPunct="0">
              <a:spcBef>
                <a:spcPts val="0"/>
              </a:spcBef>
              <a:buClr>
                <a:srgbClr val="D6ECFF"/>
              </a:buClr>
              <a:buSzPct val="95000"/>
              <a:defRPr/>
            </a:pPr>
            <a:endParaRPr lang="en-US" sz="1000" dirty="0">
              <a:solidFill>
                <a:prstClr val="white"/>
              </a:solidFill>
              <a:latin typeface="Arial" charset="0"/>
            </a:endParaRPr>
          </a:p>
          <a:p>
            <a:pPr marL="582613" indent="-514350" eaLnBrk="0" hangingPunct="0">
              <a:spcBef>
                <a:spcPts val="0"/>
              </a:spcBef>
              <a:buClr>
                <a:srgbClr val="D6ECFF"/>
              </a:buClr>
              <a:buSzPct val="95000"/>
              <a:buFont typeface="+mj-lt"/>
              <a:buAutoNum type="arabicPeriod"/>
              <a:defRPr/>
            </a:pPr>
            <a:endParaRPr lang="en-US" sz="800" dirty="0">
              <a:solidFill>
                <a:prstClr val="white"/>
              </a:solidFill>
              <a:latin typeface="Arial" charset="0"/>
            </a:endParaRPr>
          </a:p>
          <a:p>
            <a:pPr marL="68263" eaLnBrk="0" hangingPunct="0">
              <a:spcBef>
                <a:spcPts val="0"/>
              </a:spcBef>
              <a:buClr>
                <a:srgbClr val="D6ECFF"/>
              </a:buClr>
              <a:buSzPct val="95000"/>
              <a:defRPr/>
            </a:pPr>
            <a:r>
              <a:rPr lang="en-US" sz="3000" dirty="0" smtClean="0">
                <a:solidFill>
                  <a:prstClr val="white"/>
                </a:solidFill>
                <a:latin typeface="Arial" charset="0"/>
              </a:rPr>
              <a:t>2. New Internal NIH Governing/Oversight Body:</a:t>
            </a:r>
          </a:p>
          <a:p>
            <a:pPr marL="68263" eaLnBrk="0" hangingPunct="0">
              <a:spcBef>
                <a:spcPts val="0"/>
              </a:spcBef>
              <a:buClr>
                <a:srgbClr val="D6ECFF"/>
              </a:buClr>
              <a:buSzPct val="95000"/>
              <a:defRPr/>
            </a:pPr>
            <a:r>
              <a:rPr lang="en-US" sz="1000" dirty="0">
                <a:solidFill>
                  <a:prstClr val="white"/>
                </a:solidFill>
                <a:latin typeface="Arial" charset="0"/>
              </a:rPr>
              <a:t>	</a:t>
            </a:r>
            <a:endParaRPr lang="en-US" sz="1000" dirty="0" smtClean="0">
              <a:solidFill>
                <a:prstClr val="white"/>
              </a:solidFill>
              <a:latin typeface="Arial" charset="0"/>
            </a:endParaRPr>
          </a:p>
          <a:p>
            <a:pPr marL="68263" eaLnBrk="0" hangingPunct="0">
              <a:spcBef>
                <a:spcPts val="0"/>
              </a:spcBef>
              <a:buClr>
                <a:srgbClr val="D6ECFF"/>
              </a:buClr>
              <a:buSzPct val="95000"/>
              <a:defRPr/>
            </a:pPr>
            <a:r>
              <a:rPr lang="en-US" sz="3000" dirty="0" smtClean="0">
                <a:solidFill>
                  <a:srgbClr val="D6ECFF">
                    <a:lumMod val="75000"/>
                  </a:srgbClr>
                </a:solidFill>
                <a:latin typeface="Arial" charset="0"/>
              </a:rPr>
              <a:t>	Scientific Data Council</a:t>
            </a:r>
          </a:p>
          <a:p>
            <a:pPr marL="582613" indent="-514350" eaLnBrk="0" hangingPunct="0">
              <a:spcBef>
                <a:spcPts val="0"/>
              </a:spcBef>
              <a:buClr>
                <a:srgbClr val="D6ECFF"/>
              </a:buClr>
              <a:buSzPct val="95000"/>
              <a:buFont typeface="+mj-lt"/>
              <a:buAutoNum type="arabicPeriod"/>
              <a:defRPr/>
            </a:pPr>
            <a:endParaRPr lang="en-US" sz="2000" dirty="0" smtClean="0">
              <a:solidFill>
                <a:prstClr val="white"/>
              </a:solidFill>
              <a:latin typeface="Arial" charset="0"/>
            </a:endParaRPr>
          </a:p>
          <a:p>
            <a:pPr marL="582613" lvl="1" indent="-514350" eaLnBrk="0" hangingPunct="0">
              <a:spcBef>
                <a:spcPts val="0"/>
              </a:spcBef>
              <a:buClr>
                <a:srgbClr val="D6ECFF"/>
              </a:buClr>
              <a:buSzPct val="95000"/>
              <a:defRPr/>
            </a:pPr>
            <a:endParaRPr lang="en-US" sz="1000" dirty="0" smtClean="0">
              <a:solidFill>
                <a:prstClr val="white"/>
              </a:solidFill>
              <a:latin typeface="Arial" charset="0"/>
            </a:endParaRPr>
          </a:p>
          <a:p>
            <a:pPr marL="582613" indent="-514350" eaLnBrk="0" hangingPunct="0">
              <a:spcBef>
                <a:spcPts val="0"/>
              </a:spcBef>
              <a:buClr>
                <a:srgbClr val="D6ECFF"/>
              </a:buClr>
              <a:buSzPct val="95000"/>
              <a:buFont typeface="+mj-lt"/>
              <a:buAutoNum type="arabicPeriod"/>
              <a:defRPr/>
            </a:pPr>
            <a:endParaRPr lang="en-US" sz="800" dirty="0">
              <a:solidFill>
                <a:prstClr val="white"/>
              </a:solidFill>
              <a:latin typeface="Arial" charset="0"/>
            </a:endParaRPr>
          </a:p>
          <a:p>
            <a:pPr marL="68263" eaLnBrk="0" hangingPunct="0">
              <a:spcBef>
                <a:spcPts val="0"/>
              </a:spcBef>
              <a:buClr>
                <a:srgbClr val="D6ECFF"/>
              </a:buClr>
              <a:buSzPct val="95000"/>
              <a:defRPr/>
            </a:pPr>
            <a:r>
              <a:rPr lang="en-US" sz="3000" dirty="0" smtClean="0">
                <a:solidFill>
                  <a:prstClr val="white"/>
                </a:solidFill>
                <a:latin typeface="Arial" charset="0"/>
              </a:rPr>
              <a:t>3. New Trans-NIH Initiative: </a:t>
            </a:r>
          </a:p>
          <a:p>
            <a:pPr marL="582613" indent="-514350" eaLnBrk="0" hangingPunct="0">
              <a:spcBef>
                <a:spcPts val="0"/>
              </a:spcBef>
              <a:buClr>
                <a:srgbClr val="D6ECFF"/>
              </a:buClr>
              <a:buSzPct val="95000"/>
              <a:buFont typeface="+mj-lt"/>
              <a:buAutoNum type="arabicPeriod"/>
              <a:defRPr/>
            </a:pPr>
            <a:endParaRPr lang="en-US" sz="1000" dirty="0" smtClean="0">
              <a:solidFill>
                <a:prstClr val="white"/>
              </a:solidFill>
              <a:latin typeface="Arial" charset="0"/>
            </a:endParaRPr>
          </a:p>
          <a:p>
            <a:pPr marL="68263" eaLnBrk="0" hangingPunct="0">
              <a:spcBef>
                <a:spcPts val="0"/>
              </a:spcBef>
              <a:buClr>
                <a:srgbClr val="D6ECFF"/>
              </a:buClr>
              <a:buSzPct val="95000"/>
              <a:defRPr/>
            </a:pPr>
            <a:r>
              <a:rPr lang="en-US" sz="3000" dirty="0" smtClean="0">
                <a:solidFill>
                  <a:srgbClr val="D6ECFF">
                    <a:lumMod val="75000"/>
                  </a:srgbClr>
                </a:solidFill>
                <a:latin typeface="Arial" charset="0"/>
              </a:rPr>
              <a:t>	Big Data to Knowledge (BD2K)</a:t>
            </a:r>
            <a:endParaRPr lang="en-US" sz="3000" dirty="0">
              <a:solidFill>
                <a:srgbClr val="D6ECFF">
                  <a:lumMod val="75000"/>
                </a:srgbClr>
              </a:solidFill>
              <a:latin typeface="Arial" charset="0"/>
            </a:endParaRPr>
          </a:p>
          <a:p>
            <a:pPr marL="582613" indent="-514350" eaLnBrk="0" hangingPunct="0">
              <a:spcBef>
                <a:spcPts val="0"/>
              </a:spcBef>
              <a:buClr>
                <a:srgbClr val="D6ECFF"/>
              </a:buClr>
              <a:buSzPct val="95000"/>
              <a:buFont typeface="+mj-lt"/>
              <a:buAutoNum type="arabicPeriod"/>
              <a:defRPr/>
            </a:pPr>
            <a:endParaRPr lang="en-US" sz="1000" dirty="0">
              <a:solidFill>
                <a:prstClr val="white"/>
              </a:solidFill>
              <a:latin typeface="Arial" charset="0"/>
            </a:endParaRPr>
          </a:p>
          <a:p>
            <a:pPr marL="411163" indent="-342900" eaLnBrk="0" hangingPunct="0">
              <a:spcBef>
                <a:spcPts val="0"/>
              </a:spcBef>
              <a:buClr>
                <a:srgbClr val="D6ECFF"/>
              </a:buClr>
              <a:buSzPct val="95000"/>
              <a:buFont typeface="Wingdings" pitchFamily="2" charset="2"/>
              <a:buChar char=""/>
              <a:defRPr/>
            </a:pPr>
            <a:endParaRPr lang="en-US" sz="3000" dirty="0">
              <a:solidFill>
                <a:prstClr val="white"/>
              </a:solidFill>
              <a:latin typeface="Arial" charset="0"/>
            </a:endParaRPr>
          </a:p>
        </p:txBody>
      </p:sp>
    </p:spTree>
    <p:extLst>
      <p:ext uri="{BB962C8B-B14F-4D97-AF65-F5344CB8AC3E}">
        <p14:creationId xmlns:p14="http://schemas.microsoft.com/office/powerpoint/2010/main" xmlns="" val="377970159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xEl>
                                              <p:pRg st="5" end="5"/>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11" end="11"/>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71" y="57630"/>
            <a:ext cx="9072529" cy="706437"/>
          </a:xfrm>
        </p:spPr>
        <p:txBody>
          <a:bodyPr/>
          <a:lstStyle/>
          <a:p>
            <a:pPr algn="ctr">
              <a:defRPr/>
            </a:pPr>
            <a:r>
              <a:rPr lang="en-US" sz="3600" b="1" dirty="0" smtClean="0">
                <a:solidFill>
                  <a:srgbClr val="FFFF00"/>
                </a:solidFill>
                <a:latin typeface="Arial" charset="0"/>
                <a:cs typeface="Arial" charset="0"/>
              </a:rPr>
              <a:t>Big Data to Knowledge (BD2K): Overview</a:t>
            </a:r>
            <a:endParaRPr lang="en-US" sz="3600" b="1" dirty="0"/>
          </a:p>
        </p:txBody>
      </p:sp>
      <p:pic>
        <p:nvPicPr>
          <p:cNvPr id="8" name="Picture 2" descr="H:\00_C to H_Exact_July 22 2012\Users\egreen\Desktop\Big Data Graphics\9237471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69837" y="717403"/>
            <a:ext cx="2171495" cy="2171495"/>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sp>
        <p:nvSpPr>
          <p:cNvPr id="9" name="Title 1"/>
          <p:cNvSpPr txBox="1">
            <a:spLocks/>
          </p:cNvSpPr>
          <p:nvPr/>
        </p:nvSpPr>
        <p:spPr bwMode="auto">
          <a:xfrm>
            <a:off x="71471" y="2373597"/>
            <a:ext cx="8976832" cy="5335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defTabSz="457200" eaLnBrk="0" hangingPunct="0">
              <a:tabLst>
                <a:tab pos="914400" algn="l"/>
              </a:tabLst>
              <a:defRPr>
                <a:solidFill>
                  <a:schemeClr val="tx1"/>
                </a:solidFill>
                <a:latin typeface="Corbel" pitchFamily="34" charset="0"/>
                <a:ea typeface="ＭＳ Ｐゴシック" pitchFamily="34" charset="-128"/>
              </a:defRPr>
            </a:lvl1pPr>
            <a:lvl2pPr marL="571500" indent="-393700" defTabSz="457200" eaLnBrk="0" hangingPunct="0">
              <a:tabLst>
                <a:tab pos="914400" algn="l"/>
              </a:tabLst>
              <a:defRPr>
                <a:solidFill>
                  <a:schemeClr val="tx1"/>
                </a:solidFill>
                <a:latin typeface="Corbel" pitchFamily="34" charset="0"/>
                <a:ea typeface="ＭＳ Ｐゴシック" pitchFamily="34" charset="-128"/>
              </a:defRPr>
            </a:lvl2pPr>
            <a:lvl3pPr marL="1143000" indent="-228600" defTabSz="457200" eaLnBrk="0" hangingPunct="0">
              <a:tabLst>
                <a:tab pos="914400" algn="l"/>
              </a:tabLst>
              <a:defRPr>
                <a:solidFill>
                  <a:schemeClr val="tx1"/>
                </a:solidFill>
                <a:latin typeface="Corbel" pitchFamily="34" charset="0"/>
                <a:ea typeface="ＭＳ Ｐゴシック" pitchFamily="34" charset="-128"/>
              </a:defRPr>
            </a:lvl3pPr>
            <a:lvl4pPr marL="1600200" indent="-228600" defTabSz="457200" eaLnBrk="0" hangingPunct="0">
              <a:tabLst>
                <a:tab pos="914400" algn="l"/>
              </a:tabLst>
              <a:defRPr>
                <a:solidFill>
                  <a:schemeClr val="tx1"/>
                </a:solidFill>
                <a:latin typeface="Corbel" pitchFamily="34" charset="0"/>
                <a:ea typeface="ＭＳ Ｐゴシック" pitchFamily="34" charset="-128"/>
              </a:defRPr>
            </a:lvl4pPr>
            <a:lvl5pPr marL="2057400" indent="-228600" defTabSz="457200" eaLnBrk="0" hangingPunct="0">
              <a:tabLst>
                <a:tab pos="914400" algn="l"/>
              </a:tabLst>
              <a:defRPr>
                <a:solidFill>
                  <a:schemeClr val="tx1"/>
                </a:solidFill>
                <a:latin typeface="Corbel" pitchFamily="34" charset="0"/>
                <a:ea typeface="ＭＳ Ｐゴシック" pitchFamily="34" charset="-128"/>
              </a:defRPr>
            </a:lvl5pPr>
            <a:lvl6pPr marL="2514600" indent="-228600" defTabSz="457200" eaLnBrk="0" fontAlgn="base" hangingPunct="0">
              <a:spcBef>
                <a:spcPct val="0"/>
              </a:spcBef>
              <a:spcAft>
                <a:spcPct val="0"/>
              </a:spcAft>
              <a:tabLst>
                <a:tab pos="914400" algn="l"/>
              </a:tabLst>
              <a:defRPr>
                <a:solidFill>
                  <a:schemeClr val="tx1"/>
                </a:solidFill>
                <a:latin typeface="Corbel" pitchFamily="34" charset="0"/>
                <a:ea typeface="ＭＳ Ｐゴシック" pitchFamily="34" charset="-128"/>
              </a:defRPr>
            </a:lvl6pPr>
            <a:lvl7pPr marL="2971800" indent="-228600" defTabSz="457200" eaLnBrk="0" fontAlgn="base" hangingPunct="0">
              <a:spcBef>
                <a:spcPct val="0"/>
              </a:spcBef>
              <a:spcAft>
                <a:spcPct val="0"/>
              </a:spcAft>
              <a:tabLst>
                <a:tab pos="914400" algn="l"/>
              </a:tabLst>
              <a:defRPr>
                <a:solidFill>
                  <a:schemeClr val="tx1"/>
                </a:solidFill>
                <a:latin typeface="Corbel" pitchFamily="34" charset="0"/>
                <a:ea typeface="ＭＳ Ｐゴシック" pitchFamily="34" charset="-128"/>
              </a:defRPr>
            </a:lvl7pPr>
            <a:lvl8pPr marL="3429000" indent="-228600" defTabSz="457200" eaLnBrk="0" fontAlgn="base" hangingPunct="0">
              <a:spcBef>
                <a:spcPct val="0"/>
              </a:spcBef>
              <a:spcAft>
                <a:spcPct val="0"/>
              </a:spcAft>
              <a:tabLst>
                <a:tab pos="914400" algn="l"/>
              </a:tabLst>
              <a:defRPr>
                <a:solidFill>
                  <a:schemeClr val="tx1"/>
                </a:solidFill>
                <a:latin typeface="Corbel" pitchFamily="34" charset="0"/>
                <a:ea typeface="ＭＳ Ｐゴシック" pitchFamily="34" charset="-128"/>
              </a:defRPr>
            </a:lvl8pPr>
            <a:lvl9pPr marL="3886200" indent="-228600" defTabSz="457200" eaLnBrk="0" fontAlgn="base" hangingPunct="0">
              <a:spcBef>
                <a:spcPct val="0"/>
              </a:spcBef>
              <a:spcAft>
                <a:spcPct val="0"/>
              </a:spcAft>
              <a:tabLst>
                <a:tab pos="914400" algn="l"/>
              </a:tabLst>
              <a:defRPr>
                <a:solidFill>
                  <a:schemeClr val="tx1"/>
                </a:solidFill>
                <a:latin typeface="Corbel" pitchFamily="34" charset="0"/>
                <a:ea typeface="ＭＳ Ｐゴシック" pitchFamily="34" charset="-128"/>
              </a:defRPr>
            </a:lvl9pPr>
          </a:lstStyle>
          <a:p>
            <a:pPr marL="0" indent="0" fontAlgn="auto">
              <a:spcBef>
                <a:spcPts val="0"/>
              </a:spcBef>
              <a:spcAft>
                <a:spcPts val="0"/>
              </a:spcAft>
            </a:pPr>
            <a:r>
              <a:rPr lang="en-US" sz="2800" dirty="0">
                <a:solidFill>
                  <a:prstClr val="white"/>
                </a:solidFill>
                <a:latin typeface="Arial" pitchFamily="34" charset="0"/>
                <a:cs typeface="Arial" pitchFamily="34" charset="0"/>
              </a:rPr>
              <a:t> </a:t>
            </a:r>
            <a:endParaRPr lang="en-US" sz="2800" b="0" dirty="0">
              <a:solidFill>
                <a:prstClr val="white"/>
              </a:solidFill>
              <a:latin typeface="Arial" pitchFamily="34" charset="0"/>
              <a:cs typeface="Arial" pitchFamily="34" charset="0"/>
            </a:endParaRPr>
          </a:p>
          <a:p>
            <a:pPr marL="457200" lvl="1" indent="-400050">
              <a:spcBef>
                <a:spcPts val="1000"/>
              </a:spcBef>
              <a:buClr>
                <a:srgbClr val="D6ECFF"/>
              </a:buClr>
              <a:buSzPct val="95000"/>
              <a:buFont typeface="Wingdings" pitchFamily="2" charset="2"/>
              <a:buChar char="Ø"/>
              <a:tabLst>
                <a:tab pos="800100" algn="l"/>
              </a:tabLst>
            </a:pPr>
            <a:r>
              <a:rPr lang="en-US" sz="3000" dirty="0">
                <a:solidFill>
                  <a:srgbClr val="FFFFFF"/>
                </a:solidFill>
                <a:latin typeface="Arial" pitchFamily="34" charset="0"/>
                <a:cs typeface="Arial" pitchFamily="34" charset="0"/>
              </a:rPr>
              <a:t>Major </a:t>
            </a:r>
            <a:r>
              <a:rPr lang="en-US" sz="3000" dirty="0" smtClean="0">
                <a:solidFill>
                  <a:srgbClr val="FFFFFF"/>
                </a:solidFill>
                <a:latin typeface="Arial" pitchFamily="34" charset="0"/>
                <a:cs typeface="Arial" pitchFamily="34" charset="0"/>
              </a:rPr>
              <a:t>trans-NIH initiative addressing an </a:t>
            </a:r>
            <a:r>
              <a:rPr lang="en-US" sz="3000" dirty="0">
                <a:solidFill>
                  <a:srgbClr val="FFFFFF"/>
                </a:solidFill>
                <a:latin typeface="Arial" pitchFamily="34" charset="0"/>
                <a:cs typeface="Arial" pitchFamily="34" charset="0"/>
              </a:rPr>
              <a:t>NIH </a:t>
            </a:r>
            <a:r>
              <a:rPr lang="en-US" sz="3000" dirty="0" smtClean="0">
                <a:solidFill>
                  <a:srgbClr val="FFFFFF"/>
                </a:solidFill>
                <a:latin typeface="Arial" pitchFamily="34" charset="0"/>
                <a:cs typeface="Arial" pitchFamily="34" charset="0"/>
              </a:rPr>
              <a:t> 	imperative and </a:t>
            </a:r>
            <a:r>
              <a:rPr lang="en-US" sz="3000" dirty="0">
                <a:solidFill>
                  <a:srgbClr val="FFFFFF"/>
                </a:solidFill>
                <a:latin typeface="Arial" pitchFamily="34" charset="0"/>
                <a:cs typeface="Arial" pitchFamily="34" charset="0"/>
              </a:rPr>
              <a:t>key roadblock </a:t>
            </a:r>
            <a:endParaRPr lang="en-US" sz="3000" dirty="0" smtClean="0">
              <a:solidFill>
                <a:srgbClr val="FFFFFF"/>
              </a:solidFill>
              <a:latin typeface="Arial" pitchFamily="34" charset="0"/>
              <a:cs typeface="Arial" pitchFamily="34" charset="0"/>
            </a:endParaRPr>
          </a:p>
          <a:p>
            <a:pPr marL="457200" lvl="1" indent="-400050">
              <a:spcBef>
                <a:spcPts val="1000"/>
              </a:spcBef>
              <a:buClr>
                <a:srgbClr val="D6ECFF"/>
              </a:buClr>
              <a:buSzPct val="95000"/>
              <a:buFont typeface="Wingdings" pitchFamily="2" charset="2"/>
              <a:buChar char="Ø"/>
            </a:pPr>
            <a:r>
              <a:rPr lang="en-US" sz="3000" dirty="0" smtClean="0">
                <a:solidFill>
                  <a:srgbClr val="FFFFFF"/>
                </a:solidFill>
                <a:latin typeface="Arial" pitchFamily="34" charset="0"/>
                <a:cs typeface="Arial" pitchFamily="34" charset="0"/>
              </a:rPr>
              <a:t>Transformational</a:t>
            </a:r>
            <a:r>
              <a:rPr lang="en-US" sz="3000" dirty="0">
                <a:solidFill>
                  <a:srgbClr val="FFFFFF"/>
                </a:solidFill>
                <a:latin typeface="Arial" pitchFamily="34" charset="0"/>
                <a:cs typeface="Arial" pitchFamily="34" charset="0"/>
              </a:rPr>
              <a:t>, catalytic, </a:t>
            </a:r>
            <a:r>
              <a:rPr lang="en-US" sz="3000" dirty="0" smtClean="0">
                <a:solidFill>
                  <a:srgbClr val="FFFFFF"/>
                </a:solidFill>
                <a:latin typeface="Arial" pitchFamily="34" charset="0"/>
                <a:cs typeface="Arial" pitchFamily="34" charset="0"/>
              </a:rPr>
              <a:t>and synergistic</a:t>
            </a:r>
          </a:p>
          <a:p>
            <a:pPr marL="457200" lvl="1" indent="-400050">
              <a:spcBef>
                <a:spcPts val="1000"/>
              </a:spcBef>
              <a:buClr>
                <a:srgbClr val="D6ECFF"/>
              </a:buClr>
              <a:buSzPct val="95000"/>
              <a:buFont typeface="Wingdings" pitchFamily="2" charset="2"/>
              <a:buChar char="Ø"/>
            </a:pPr>
            <a:r>
              <a:rPr lang="en-US" sz="3000" dirty="0" smtClean="0">
                <a:solidFill>
                  <a:srgbClr val="FFFFFF"/>
                </a:solidFill>
                <a:latin typeface="Arial" pitchFamily="34" charset="0"/>
                <a:cs typeface="Arial" pitchFamily="34" charset="0"/>
              </a:rPr>
              <a:t>Overarching goal</a:t>
            </a:r>
            <a:r>
              <a:rPr lang="en-US" sz="3000" dirty="0">
                <a:solidFill>
                  <a:srgbClr val="FFFFFF"/>
                </a:solidFill>
                <a:latin typeface="Arial" pitchFamily="34" charset="0"/>
                <a:cs typeface="Arial" pitchFamily="34" charset="0"/>
              </a:rPr>
              <a:t>:</a:t>
            </a:r>
          </a:p>
          <a:p>
            <a:pPr marL="685800" lvl="1" indent="-342900">
              <a:spcBef>
                <a:spcPts val="700"/>
              </a:spcBef>
              <a:buClr>
                <a:srgbClr val="D6ECFF"/>
              </a:buClr>
              <a:buSzPct val="95000"/>
              <a:buFont typeface="Arial" pitchFamily="34" charset="0"/>
              <a:buChar char="•"/>
            </a:pPr>
            <a:endParaRPr lang="en-US" sz="600" dirty="0">
              <a:solidFill>
                <a:srgbClr val="FFFFFF"/>
              </a:solidFill>
              <a:latin typeface="Arial" pitchFamily="34" charset="0"/>
              <a:cs typeface="Arial" pitchFamily="34" charset="0"/>
            </a:endParaRPr>
          </a:p>
          <a:p>
            <a:pPr marL="1035050" lvl="1" indent="0">
              <a:spcBef>
                <a:spcPts val="0"/>
              </a:spcBef>
              <a:buClr>
                <a:srgbClr val="D6ECFF"/>
              </a:buClr>
              <a:buSzPct val="95000"/>
            </a:pPr>
            <a:r>
              <a:rPr lang="en-US" sz="2400" i="1" dirty="0">
                <a:solidFill>
                  <a:srgbClr val="00FE73"/>
                </a:solidFill>
                <a:latin typeface="Arial" pitchFamily="34" charset="0"/>
                <a:cs typeface="Arial" pitchFamily="34" charset="0"/>
              </a:rPr>
              <a:t>By the end of this decade, enable a quantum leap in the ability of the biomedical research enterprise to maximize the value of the growing volume and complexity of biomedical data</a:t>
            </a:r>
            <a:r>
              <a:rPr lang="en-US" sz="2400" dirty="0">
                <a:solidFill>
                  <a:srgbClr val="FFFFFF"/>
                </a:solidFill>
                <a:latin typeface="Arial" pitchFamily="34" charset="0"/>
                <a:cs typeface="Arial" pitchFamily="34" charset="0"/>
              </a:rPr>
              <a:t> </a:t>
            </a:r>
          </a:p>
          <a:p>
            <a:pPr marL="0" indent="0" fontAlgn="auto">
              <a:spcBef>
                <a:spcPts val="0"/>
              </a:spcBef>
              <a:spcAft>
                <a:spcPts val="0"/>
              </a:spcAft>
              <a:tabLst>
                <a:tab pos="685800" algn="l"/>
              </a:tabLst>
            </a:pPr>
            <a:r>
              <a:rPr lang="en-US" sz="3000" dirty="0" smtClean="0">
                <a:solidFill>
                  <a:prstClr val="white"/>
                </a:solidFill>
                <a:latin typeface="Arial" pitchFamily="34" charset="0"/>
                <a:cs typeface="Arial" pitchFamily="34" charset="0"/>
              </a:rPr>
              <a:t> </a:t>
            </a:r>
            <a:endParaRPr lang="en-US" sz="3000" b="0" dirty="0" smtClean="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xmlns="" val="30919167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txBox="1">
            <a:spLocks/>
          </p:cNvSpPr>
          <p:nvPr/>
        </p:nvSpPr>
        <p:spPr bwMode="auto">
          <a:xfrm>
            <a:off x="167168" y="761385"/>
            <a:ext cx="7040876" cy="5335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defTabSz="457200" eaLnBrk="0" hangingPunct="0">
              <a:tabLst>
                <a:tab pos="914400" algn="l"/>
              </a:tabLst>
              <a:defRPr>
                <a:solidFill>
                  <a:schemeClr val="tx1"/>
                </a:solidFill>
                <a:latin typeface="Corbel" pitchFamily="34" charset="0"/>
                <a:ea typeface="ＭＳ Ｐゴシック" pitchFamily="34" charset="-128"/>
              </a:defRPr>
            </a:lvl1pPr>
            <a:lvl2pPr marL="571500" indent="-393700" defTabSz="457200" eaLnBrk="0" hangingPunct="0">
              <a:tabLst>
                <a:tab pos="914400" algn="l"/>
              </a:tabLst>
              <a:defRPr>
                <a:solidFill>
                  <a:schemeClr val="tx1"/>
                </a:solidFill>
                <a:latin typeface="Corbel" pitchFamily="34" charset="0"/>
                <a:ea typeface="ＭＳ Ｐゴシック" pitchFamily="34" charset="-128"/>
              </a:defRPr>
            </a:lvl2pPr>
            <a:lvl3pPr marL="1143000" indent="-228600" defTabSz="457200" eaLnBrk="0" hangingPunct="0">
              <a:tabLst>
                <a:tab pos="914400" algn="l"/>
              </a:tabLst>
              <a:defRPr>
                <a:solidFill>
                  <a:schemeClr val="tx1"/>
                </a:solidFill>
                <a:latin typeface="Corbel" pitchFamily="34" charset="0"/>
                <a:ea typeface="ＭＳ Ｐゴシック" pitchFamily="34" charset="-128"/>
              </a:defRPr>
            </a:lvl3pPr>
            <a:lvl4pPr marL="1600200" indent="-228600" defTabSz="457200" eaLnBrk="0" hangingPunct="0">
              <a:tabLst>
                <a:tab pos="914400" algn="l"/>
              </a:tabLst>
              <a:defRPr>
                <a:solidFill>
                  <a:schemeClr val="tx1"/>
                </a:solidFill>
                <a:latin typeface="Corbel" pitchFamily="34" charset="0"/>
                <a:ea typeface="ＭＳ Ｐゴシック" pitchFamily="34" charset="-128"/>
              </a:defRPr>
            </a:lvl4pPr>
            <a:lvl5pPr marL="2057400" indent="-228600" defTabSz="457200" eaLnBrk="0" hangingPunct="0">
              <a:tabLst>
                <a:tab pos="914400" algn="l"/>
              </a:tabLst>
              <a:defRPr>
                <a:solidFill>
                  <a:schemeClr val="tx1"/>
                </a:solidFill>
                <a:latin typeface="Corbel" pitchFamily="34" charset="0"/>
                <a:ea typeface="ＭＳ Ｐゴシック" pitchFamily="34" charset="-128"/>
              </a:defRPr>
            </a:lvl5pPr>
            <a:lvl6pPr marL="2514600" indent="-228600" defTabSz="457200" eaLnBrk="0" fontAlgn="base" hangingPunct="0">
              <a:spcBef>
                <a:spcPct val="0"/>
              </a:spcBef>
              <a:spcAft>
                <a:spcPct val="0"/>
              </a:spcAft>
              <a:tabLst>
                <a:tab pos="914400" algn="l"/>
              </a:tabLst>
              <a:defRPr>
                <a:solidFill>
                  <a:schemeClr val="tx1"/>
                </a:solidFill>
                <a:latin typeface="Corbel" pitchFamily="34" charset="0"/>
                <a:ea typeface="ＭＳ Ｐゴシック" pitchFamily="34" charset="-128"/>
              </a:defRPr>
            </a:lvl6pPr>
            <a:lvl7pPr marL="2971800" indent="-228600" defTabSz="457200" eaLnBrk="0" fontAlgn="base" hangingPunct="0">
              <a:spcBef>
                <a:spcPct val="0"/>
              </a:spcBef>
              <a:spcAft>
                <a:spcPct val="0"/>
              </a:spcAft>
              <a:tabLst>
                <a:tab pos="914400" algn="l"/>
              </a:tabLst>
              <a:defRPr>
                <a:solidFill>
                  <a:schemeClr val="tx1"/>
                </a:solidFill>
                <a:latin typeface="Corbel" pitchFamily="34" charset="0"/>
                <a:ea typeface="ＭＳ Ｐゴシック" pitchFamily="34" charset="-128"/>
              </a:defRPr>
            </a:lvl7pPr>
            <a:lvl8pPr marL="3429000" indent="-228600" defTabSz="457200" eaLnBrk="0" fontAlgn="base" hangingPunct="0">
              <a:spcBef>
                <a:spcPct val="0"/>
              </a:spcBef>
              <a:spcAft>
                <a:spcPct val="0"/>
              </a:spcAft>
              <a:tabLst>
                <a:tab pos="914400" algn="l"/>
              </a:tabLst>
              <a:defRPr>
                <a:solidFill>
                  <a:schemeClr val="tx1"/>
                </a:solidFill>
                <a:latin typeface="Corbel" pitchFamily="34" charset="0"/>
                <a:ea typeface="ＭＳ Ｐゴシック" pitchFamily="34" charset="-128"/>
              </a:defRPr>
            </a:lvl8pPr>
            <a:lvl9pPr marL="3886200" indent="-228600" defTabSz="457200" eaLnBrk="0" fontAlgn="base" hangingPunct="0">
              <a:spcBef>
                <a:spcPct val="0"/>
              </a:spcBef>
              <a:spcAft>
                <a:spcPct val="0"/>
              </a:spcAft>
              <a:tabLst>
                <a:tab pos="914400" algn="l"/>
              </a:tabLst>
              <a:defRPr>
                <a:solidFill>
                  <a:schemeClr val="tx1"/>
                </a:solidFill>
                <a:latin typeface="Corbel" pitchFamily="34" charset="0"/>
                <a:ea typeface="ＭＳ Ｐゴシック" pitchFamily="34" charset="-128"/>
              </a:defRPr>
            </a:lvl9pPr>
          </a:lstStyle>
          <a:p>
            <a:pPr fontAlgn="auto">
              <a:spcBef>
                <a:spcPts val="0"/>
              </a:spcBef>
              <a:spcAft>
                <a:spcPts val="0"/>
              </a:spcAft>
            </a:pPr>
            <a:r>
              <a:rPr lang="en-US" sz="2800" dirty="0">
                <a:solidFill>
                  <a:prstClr val="white"/>
                </a:solidFill>
                <a:latin typeface="Arial" pitchFamily="34" charset="0"/>
                <a:cs typeface="Arial" pitchFamily="34" charset="0"/>
              </a:rPr>
              <a:t> </a:t>
            </a:r>
            <a:endParaRPr lang="en-US" sz="2800" b="0" dirty="0">
              <a:solidFill>
                <a:prstClr val="white"/>
              </a:solidFill>
              <a:latin typeface="Arial" pitchFamily="34" charset="0"/>
              <a:cs typeface="Arial" pitchFamily="34" charset="0"/>
            </a:endParaRPr>
          </a:p>
          <a:p>
            <a:pPr marL="514350" indent="-514350" fontAlgn="auto">
              <a:spcBef>
                <a:spcPts val="0"/>
              </a:spcBef>
              <a:spcAft>
                <a:spcPts val="0"/>
              </a:spcAft>
              <a:buFontTx/>
              <a:buAutoNum type="romanUcPeriod"/>
              <a:tabLst>
                <a:tab pos="685800" algn="l"/>
              </a:tabLst>
            </a:pPr>
            <a:r>
              <a:rPr lang="en-US" sz="2800" dirty="0" smtClean="0">
                <a:solidFill>
                  <a:prstClr val="white"/>
                </a:solidFill>
                <a:latin typeface="Arial" pitchFamily="34" charset="0"/>
                <a:cs typeface="Arial" pitchFamily="34" charset="0"/>
              </a:rPr>
              <a:t>Facilitating Broad Use of Biomedical Big Data</a:t>
            </a:r>
            <a:endParaRPr lang="en-US" sz="2800" b="0" dirty="0" smtClean="0">
              <a:solidFill>
                <a:prstClr val="white"/>
              </a:solidFill>
              <a:latin typeface="Arial" pitchFamily="34" charset="0"/>
              <a:cs typeface="Arial" pitchFamily="34" charset="0"/>
            </a:endParaRPr>
          </a:p>
          <a:p>
            <a:pPr marL="514350" indent="-514350" fontAlgn="auto">
              <a:spcBef>
                <a:spcPts val="0"/>
              </a:spcBef>
              <a:spcAft>
                <a:spcPts val="0"/>
              </a:spcAft>
              <a:tabLst>
                <a:tab pos="685800" algn="l"/>
              </a:tabLst>
            </a:pPr>
            <a:r>
              <a:rPr lang="en-US" sz="3000" dirty="0" smtClean="0">
                <a:solidFill>
                  <a:prstClr val="white"/>
                </a:solidFill>
                <a:latin typeface="Arial" pitchFamily="34" charset="0"/>
                <a:cs typeface="Arial" pitchFamily="34" charset="0"/>
              </a:rPr>
              <a:t> </a:t>
            </a:r>
            <a:endParaRPr lang="en-US" sz="3000" b="0" dirty="0" smtClean="0">
              <a:solidFill>
                <a:prstClr val="white"/>
              </a:solidFill>
              <a:latin typeface="Arial" pitchFamily="34" charset="0"/>
              <a:cs typeface="Arial" pitchFamily="34" charset="0"/>
            </a:endParaRPr>
          </a:p>
          <a:p>
            <a:pPr marL="514350" indent="-514350" fontAlgn="auto">
              <a:spcBef>
                <a:spcPts val="0"/>
              </a:spcBef>
              <a:spcAft>
                <a:spcPts val="0"/>
              </a:spcAft>
              <a:tabLst>
                <a:tab pos="685800" algn="l"/>
              </a:tabLst>
            </a:pPr>
            <a:r>
              <a:rPr lang="en-US" sz="2800" dirty="0" smtClean="0">
                <a:solidFill>
                  <a:prstClr val="white"/>
                </a:solidFill>
                <a:latin typeface="Arial" pitchFamily="34" charset="0"/>
                <a:cs typeface="Arial" pitchFamily="34" charset="0"/>
              </a:rPr>
              <a:t>II.  Developing and Disseminating Analysis Methods and Software for Biomedical Big Data</a:t>
            </a:r>
            <a:endParaRPr lang="en-US" sz="2800" b="0" dirty="0" smtClean="0">
              <a:solidFill>
                <a:prstClr val="white"/>
              </a:solidFill>
              <a:latin typeface="Arial" pitchFamily="34" charset="0"/>
              <a:cs typeface="Arial" pitchFamily="34" charset="0"/>
            </a:endParaRPr>
          </a:p>
          <a:p>
            <a:pPr marL="514350" indent="-514350" fontAlgn="auto">
              <a:spcBef>
                <a:spcPts val="0"/>
              </a:spcBef>
              <a:spcAft>
                <a:spcPts val="0"/>
              </a:spcAft>
              <a:tabLst>
                <a:tab pos="685800" algn="l"/>
              </a:tabLst>
            </a:pPr>
            <a:r>
              <a:rPr lang="en-US" sz="3000" dirty="0" smtClean="0">
                <a:solidFill>
                  <a:prstClr val="white"/>
                </a:solidFill>
                <a:latin typeface="Arial" pitchFamily="34" charset="0"/>
                <a:cs typeface="Arial" pitchFamily="34" charset="0"/>
              </a:rPr>
              <a:t> </a:t>
            </a:r>
            <a:endParaRPr lang="en-US" sz="3000" b="0" dirty="0" smtClean="0">
              <a:solidFill>
                <a:prstClr val="white"/>
              </a:solidFill>
              <a:latin typeface="Arial" pitchFamily="34" charset="0"/>
              <a:cs typeface="Arial" pitchFamily="34" charset="0"/>
            </a:endParaRPr>
          </a:p>
          <a:p>
            <a:pPr marL="514350" indent="-514350" fontAlgn="auto">
              <a:spcBef>
                <a:spcPts val="0"/>
              </a:spcBef>
              <a:spcAft>
                <a:spcPts val="0"/>
              </a:spcAft>
              <a:tabLst>
                <a:tab pos="685800" algn="l"/>
              </a:tabLst>
            </a:pPr>
            <a:r>
              <a:rPr lang="en-US" sz="2800" dirty="0" smtClean="0">
                <a:solidFill>
                  <a:prstClr val="white"/>
                </a:solidFill>
                <a:latin typeface="Arial" pitchFamily="34" charset="0"/>
                <a:cs typeface="Arial" pitchFamily="34" charset="0"/>
              </a:rPr>
              <a:t>III. Enhancing Training for Biomedical Big Data</a:t>
            </a:r>
            <a:endParaRPr lang="en-US" sz="2800" b="0" dirty="0" smtClean="0">
              <a:solidFill>
                <a:prstClr val="white"/>
              </a:solidFill>
              <a:latin typeface="Arial" pitchFamily="34" charset="0"/>
              <a:cs typeface="Arial" pitchFamily="34" charset="0"/>
            </a:endParaRPr>
          </a:p>
          <a:p>
            <a:pPr marL="514350" indent="-514350" fontAlgn="auto">
              <a:spcBef>
                <a:spcPts val="0"/>
              </a:spcBef>
              <a:spcAft>
                <a:spcPts val="0"/>
              </a:spcAft>
              <a:tabLst>
                <a:tab pos="685800" algn="l"/>
              </a:tabLst>
            </a:pPr>
            <a:r>
              <a:rPr lang="en-US" sz="3000" dirty="0" smtClean="0">
                <a:solidFill>
                  <a:prstClr val="white"/>
                </a:solidFill>
                <a:latin typeface="Arial" pitchFamily="34" charset="0"/>
                <a:cs typeface="Arial" pitchFamily="34" charset="0"/>
              </a:rPr>
              <a:t> </a:t>
            </a:r>
            <a:endParaRPr lang="en-US" sz="3000" b="0" dirty="0" smtClean="0">
              <a:solidFill>
                <a:prstClr val="white"/>
              </a:solidFill>
              <a:latin typeface="Arial" pitchFamily="34" charset="0"/>
              <a:cs typeface="Arial" pitchFamily="34" charset="0"/>
            </a:endParaRPr>
          </a:p>
          <a:p>
            <a:pPr marL="514350" indent="-514350" fontAlgn="auto">
              <a:spcBef>
                <a:spcPts val="0"/>
              </a:spcBef>
              <a:spcAft>
                <a:spcPts val="0"/>
              </a:spcAft>
              <a:tabLst>
                <a:tab pos="685800" algn="l"/>
              </a:tabLst>
            </a:pPr>
            <a:r>
              <a:rPr lang="en-US" sz="2800" dirty="0" smtClean="0">
                <a:solidFill>
                  <a:prstClr val="white"/>
                </a:solidFill>
                <a:latin typeface="Arial" pitchFamily="34" charset="0"/>
                <a:cs typeface="Arial" pitchFamily="34" charset="0"/>
              </a:rPr>
              <a:t>IV. Establishing Centers of Excellence for Biomedical Big Data</a:t>
            </a:r>
            <a:endParaRPr lang="en-US" sz="2800" b="0" dirty="0">
              <a:solidFill>
                <a:prstClr val="white"/>
              </a:solidFill>
              <a:latin typeface="Arial" pitchFamily="34" charset="0"/>
              <a:cs typeface="Arial" pitchFamily="34" charset="0"/>
            </a:endParaRPr>
          </a:p>
        </p:txBody>
      </p:sp>
      <p:sp>
        <p:nvSpPr>
          <p:cNvPr id="2" name="Title 1"/>
          <p:cNvSpPr>
            <a:spLocks noGrp="1"/>
          </p:cNvSpPr>
          <p:nvPr>
            <p:ph type="title"/>
          </p:nvPr>
        </p:nvSpPr>
        <p:spPr>
          <a:xfrm>
            <a:off x="677234" y="57630"/>
            <a:ext cx="7772400" cy="706437"/>
          </a:xfrm>
        </p:spPr>
        <p:txBody>
          <a:bodyPr/>
          <a:lstStyle/>
          <a:p>
            <a:pPr algn="ctr">
              <a:defRPr/>
            </a:pPr>
            <a:r>
              <a:rPr lang="en-US" sz="3600" b="1" dirty="0" smtClean="0">
                <a:solidFill>
                  <a:srgbClr val="FFFF00"/>
                </a:solidFill>
                <a:latin typeface="Arial" charset="0"/>
                <a:cs typeface="Arial" charset="0"/>
              </a:rPr>
              <a:t>BD2K: Four Programmatic Areas</a:t>
            </a:r>
            <a:endParaRPr lang="en-US" sz="3600" b="1" dirty="0"/>
          </a:p>
        </p:txBody>
      </p:sp>
      <p:pic>
        <p:nvPicPr>
          <p:cNvPr id="5" name="Picture 2" descr="H:\00_C to H_Exact_July 22 2012\Users\egreen\Desktop\Big Data Graphics\9028019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44544" y="1013817"/>
            <a:ext cx="1650366" cy="1317288"/>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pic>
        <p:nvPicPr>
          <p:cNvPr id="6" name="Picture 3" descr="H:\00_C to H_Exact_July 22 2012\Users\egreen\Desktop\Big Data Graphics\146920478.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036" r="6036"/>
          <a:stretch/>
        </p:blipFill>
        <p:spPr bwMode="auto">
          <a:xfrm>
            <a:off x="7045814" y="2396364"/>
            <a:ext cx="1756386" cy="1555274"/>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pic>
        <p:nvPicPr>
          <p:cNvPr id="205827" name="Picture 3" descr="H:\00_C to H_Exact_July 22 2012\Users\egreen\Desktop\Big Data Graphics\147003198.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44545" y="4016897"/>
            <a:ext cx="1650365" cy="1317288"/>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pic>
        <p:nvPicPr>
          <p:cNvPr id="205829" name="Picture 5" descr="H:\00_C to H_Exact_July 22 2012\Users\egreen\Desktop\Big Data Graphics\156354188.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145482" y="5399445"/>
            <a:ext cx="1648490" cy="1317288"/>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81584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xEl>
                                              <p:pRg st="1" end="1"/>
                                            </p:txEl>
                                          </p:spTgt>
                                        </p:tgtEl>
                                        <p:attrNameLst>
                                          <p:attrName>style.visibility</p:attrName>
                                        </p:attrNameLst>
                                      </p:cBhvr>
                                      <p:to>
                                        <p:strVal val="visible"/>
                                      </p:to>
                                    </p:set>
                                  </p:childTnLst>
                                </p:cTn>
                              </p:par>
                              <p:par>
                                <p:cTn id="7" presetID="4" presetClass="entr" presetSubtype="32"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ox(ou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362">
                                            <p:txEl>
                                              <p:pRg st="3" end="3"/>
                                            </p:txEl>
                                          </p:spTgt>
                                        </p:tgtEl>
                                        <p:attrNameLst>
                                          <p:attrName>style.visibility</p:attrName>
                                        </p:attrNameLst>
                                      </p:cBhvr>
                                      <p:to>
                                        <p:strVal val="visible"/>
                                      </p:to>
                                    </p:set>
                                  </p:childTnLst>
                                </p:cTn>
                              </p:par>
                              <p:par>
                                <p:cTn id="14" presetID="4" presetClass="entr" presetSubtype="3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ox(ou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362">
                                            <p:txEl>
                                              <p:pRg st="5" end="5"/>
                                            </p:txEl>
                                          </p:spTgt>
                                        </p:tgtEl>
                                        <p:attrNameLst>
                                          <p:attrName>style.visibility</p:attrName>
                                        </p:attrNameLst>
                                      </p:cBhvr>
                                      <p:to>
                                        <p:strVal val="visible"/>
                                      </p:to>
                                    </p:set>
                                  </p:childTnLst>
                                </p:cTn>
                              </p:par>
                              <p:par>
                                <p:cTn id="21" presetID="4" presetClass="entr" presetSubtype="32" fill="hold" nodeType="withEffect">
                                  <p:stCondLst>
                                    <p:cond delay="0"/>
                                  </p:stCondLst>
                                  <p:childTnLst>
                                    <p:set>
                                      <p:cBhvr>
                                        <p:cTn id="22" dur="1" fill="hold">
                                          <p:stCondLst>
                                            <p:cond delay="0"/>
                                          </p:stCondLst>
                                        </p:cTn>
                                        <p:tgtEl>
                                          <p:spTgt spid="205827"/>
                                        </p:tgtEl>
                                        <p:attrNameLst>
                                          <p:attrName>style.visibility</p:attrName>
                                        </p:attrNameLst>
                                      </p:cBhvr>
                                      <p:to>
                                        <p:strVal val="visible"/>
                                      </p:to>
                                    </p:set>
                                    <p:animEffect transition="in" filter="box(out)">
                                      <p:cBhvr>
                                        <p:cTn id="23" dur="500"/>
                                        <p:tgtEl>
                                          <p:spTgt spid="20582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362">
                                            <p:txEl>
                                              <p:pRg st="7" end="7"/>
                                            </p:txEl>
                                          </p:spTgt>
                                        </p:tgtEl>
                                        <p:attrNameLst>
                                          <p:attrName>style.visibility</p:attrName>
                                        </p:attrNameLst>
                                      </p:cBhvr>
                                      <p:to>
                                        <p:strVal val="visible"/>
                                      </p:to>
                                    </p:set>
                                  </p:childTnLst>
                                </p:cTn>
                              </p:par>
                              <p:par>
                                <p:cTn id="28" presetID="4" presetClass="entr" presetSubtype="32" fill="hold" nodeType="withEffect">
                                  <p:stCondLst>
                                    <p:cond delay="0"/>
                                  </p:stCondLst>
                                  <p:childTnLst>
                                    <p:set>
                                      <p:cBhvr>
                                        <p:cTn id="29" dur="1" fill="hold">
                                          <p:stCondLst>
                                            <p:cond delay="0"/>
                                          </p:stCondLst>
                                        </p:cTn>
                                        <p:tgtEl>
                                          <p:spTgt spid="205829"/>
                                        </p:tgtEl>
                                        <p:attrNameLst>
                                          <p:attrName>style.visibility</p:attrName>
                                        </p:attrNameLst>
                                      </p:cBhvr>
                                      <p:to>
                                        <p:strVal val="visible"/>
                                      </p:to>
                                    </p:set>
                                    <p:animEffect transition="in" filter="box(out)">
                                      <p:cBhvr>
                                        <p:cTn id="30" dur="500"/>
                                        <p:tgtEl>
                                          <p:spTgt spid="205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9850"/>
            <a:ext cx="9144000" cy="128905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NSF Director to Depart for Presidency of Carnegie Mellon University</a:t>
            </a:r>
          </a:p>
        </p:txBody>
      </p:sp>
      <p:sp>
        <p:nvSpPr>
          <p:cNvPr id="5" name="Title 1"/>
          <p:cNvSpPr txBox="1">
            <a:spLocks/>
          </p:cNvSpPr>
          <p:nvPr/>
        </p:nvSpPr>
        <p:spPr>
          <a:xfrm>
            <a:off x="0" y="6003925"/>
            <a:ext cx="9144000" cy="781050"/>
          </a:xfrm>
          <a:prstGeom prst="rect">
            <a:avLst/>
          </a:prstGeom>
        </p:spPr>
        <p:txBody>
          <a:bodyPr/>
          <a:lstStyle/>
          <a:p>
            <a:pPr algn="ctr" eaLnBrk="0" hangingPunct="0">
              <a:defRPr/>
            </a:pPr>
            <a:r>
              <a:rPr lang="en-US" sz="3200" spc="-100" dirty="0" err="1" smtClean="0">
                <a:solidFill>
                  <a:prstClr val="white"/>
                </a:solidFill>
                <a:latin typeface="Arial" charset="0"/>
                <a:cs typeface="Arial" charset="0"/>
              </a:rPr>
              <a:t>Subra</a:t>
            </a:r>
            <a:r>
              <a:rPr lang="en-US" sz="3200" spc="-100" dirty="0" smtClean="0">
                <a:solidFill>
                  <a:prstClr val="white"/>
                </a:solidFill>
                <a:latin typeface="Arial" charset="0"/>
                <a:cs typeface="Arial" charset="0"/>
              </a:rPr>
              <a:t> Suresh, Sc.D.</a:t>
            </a:r>
            <a:endParaRPr lang="en-US" sz="3200" spc="-100" dirty="0">
              <a:solidFill>
                <a:prstClr val="white"/>
              </a:solidFill>
              <a:latin typeface="Arial" charset="0"/>
              <a:cs typeface="Arial" charset="0"/>
            </a:endParaRPr>
          </a:p>
        </p:txBody>
      </p:sp>
      <p:pic>
        <p:nvPicPr>
          <p:cNvPr id="177154" name="Picture 2" descr="http://untconflictmgmtreu.files.wordpress.com/2011/02/nsf.gif"/>
          <p:cNvPicPr>
            <a:picLocks noChangeAspect="1" noChangeArrowheads="1"/>
          </p:cNvPicPr>
          <p:nvPr/>
        </p:nvPicPr>
        <p:blipFill>
          <a:blip r:embed="rId3" cstate="print"/>
          <a:srcRect/>
          <a:stretch>
            <a:fillRect/>
          </a:stretch>
        </p:blipFill>
        <p:spPr bwMode="auto">
          <a:xfrm>
            <a:off x="307975" y="2332038"/>
            <a:ext cx="2206625" cy="2206625"/>
          </a:xfrm>
          <a:prstGeom prst="rect">
            <a:avLst/>
          </a:prstGeom>
          <a:noFill/>
        </p:spPr>
      </p:pic>
      <p:pic>
        <p:nvPicPr>
          <p:cNvPr id="177156" name="Picture 4" descr="http://www.newgmat.org/wp-content/uploads/2012/05/Carnegie-Mellon-Logo.png"/>
          <p:cNvPicPr>
            <a:picLocks noChangeAspect="1" noChangeArrowheads="1"/>
          </p:cNvPicPr>
          <p:nvPr/>
        </p:nvPicPr>
        <p:blipFill>
          <a:blip r:embed="rId4" cstate="print"/>
          <a:srcRect/>
          <a:stretch>
            <a:fillRect/>
          </a:stretch>
        </p:blipFill>
        <p:spPr bwMode="auto">
          <a:xfrm>
            <a:off x="6553200" y="2305050"/>
            <a:ext cx="2271712" cy="2271713"/>
          </a:xfrm>
          <a:prstGeom prst="ellipse">
            <a:avLst/>
          </a:prstGeom>
          <a:solidFill>
            <a:schemeClr val="accent3">
              <a:lumMod val="20000"/>
              <a:lumOff val="80000"/>
            </a:schemeClr>
          </a:solidFill>
        </p:spPr>
      </p:pic>
      <p:pic>
        <p:nvPicPr>
          <p:cNvPr id="177158" name="Picture 6" descr="http://www.iit.edu/news/iittoday/wp-content/uploads/2012/08/suresh.jpg"/>
          <p:cNvPicPr>
            <a:picLocks noChangeAspect="1" noChangeArrowheads="1"/>
          </p:cNvPicPr>
          <p:nvPr/>
        </p:nvPicPr>
        <p:blipFill>
          <a:blip r:embed="rId5" cstate="print"/>
          <a:srcRect/>
          <a:stretch>
            <a:fillRect/>
          </a:stretch>
        </p:blipFill>
        <p:spPr bwMode="auto">
          <a:xfrm>
            <a:off x="2784475" y="1662378"/>
            <a:ext cx="3540125" cy="4262172"/>
          </a:xfrm>
          <a:prstGeom prst="roundRect">
            <a:avLst/>
          </a:prstGeom>
          <a:noFill/>
        </p:spPr>
      </p:pic>
    </p:spTree>
    <p:extLst>
      <p:ext uri="{BB962C8B-B14F-4D97-AF65-F5344CB8AC3E}">
        <p14:creationId xmlns:p14="http://schemas.microsoft.com/office/powerpoint/2010/main" xmlns="" val="2307874718"/>
      </p:ext>
    </p:extLst>
  </p:cSld>
  <p:clrMapOvr>
    <a:masterClrMapping/>
  </p:clrMapOvr>
  <p:transition>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tx2">
                    <a:lumMod val="90000"/>
                  </a:schemeClr>
                </a:solidFill>
              </a:rPr>
              <a:t>General Genomics </a:t>
            </a:r>
            <a:r>
              <a:rPr lang="en-US" sz="3400" dirty="0">
                <a:solidFill>
                  <a:schemeClr val="tx2">
                    <a:lumMod val="90000"/>
                  </a:schemeClr>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Fund Programs</a:t>
            </a: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0" y="52388"/>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xmlns="" val="699096970"/>
      </p:ext>
    </p:extLst>
  </p:cSld>
  <p:clrMapOvr>
    <a:masterClrMapping/>
  </p:clrMapOvr>
  <p:transition spd="slow">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9850"/>
            <a:ext cx="9144000" cy="760413"/>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Mourning the Loss of David Cox</a:t>
            </a:r>
          </a:p>
        </p:txBody>
      </p:sp>
      <p:sp>
        <p:nvSpPr>
          <p:cNvPr id="4" name="TextBox 3"/>
          <p:cNvSpPr txBox="1"/>
          <p:nvPr/>
        </p:nvSpPr>
        <p:spPr>
          <a:xfrm>
            <a:off x="7268605" y="6364271"/>
            <a:ext cx="1781513"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11</a:t>
            </a:r>
            <a:endParaRPr lang="en-US" sz="2000" dirty="0">
              <a:solidFill>
                <a:schemeClr val="accent4">
                  <a:lumMod val="40000"/>
                  <a:lumOff val="60000"/>
                </a:schemeClr>
              </a:solidFill>
              <a:latin typeface="Arial" charset="0"/>
            </a:endParaRPr>
          </a:p>
        </p:txBody>
      </p:sp>
      <p:sp>
        <p:nvSpPr>
          <p:cNvPr id="31748" name="AutoShape 2" descr="data:image/jpg;base64,/9j/4AAQSkZJRgABAQAAAQABAAD/2wCEAAkGBhQSEBQUExQWFBUWFxgYGBUWFxcUFxQXGBcVFBQXFRcYHCYfGBojGRQUHy8gIycpLCwsFx4xNTAqNSYrLCkBCQoKDgwOGA8PGiwcHyQsLCkpLCwpLCkpLCwpKSwpKSwpKSkpKSkpLCwsKSwpLCksLCwpLCksLCwpKSwpKSwpLP/AABEIAOQApQMBIgACEQEDEQH/xAAcAAABBQEBAQAAAAAAAAAAAAAFAAMEBgcCAQj/xABAEAABAgQEAwYDBwEIAQUAAAABAhEAAwQhBRIxQSJRYQYTMnGBkQehsRQjQlLB0fCCFTNDYnLC4fFTY3OSotL/xAAZAQADAQEBAAAAAAAAAAAAAAABAgMEAAX/xAAkEQACAgICAgIDAQEAAAAAAAAAAQIRAyESMUFREyIEMmEUUv/aAAwDAQACEQMRAD8AZ7HKBkC0WYyE5dIzXAMaKJYSNoNHtIrLrEpL7HqRxOUU0VntmoCewDWgBE3GqnvJxUYhpjVHozSVOhNGz9gpiTTI00EYyTFt7M40USwnMzRPMtFMUOb49G0JKG2jrvUcxGaDtEr88d0+LrmKCUEqUdAm/wD1GXk14NP+P3JGjmpRzEcrrkDcRVpVIUDNOX/Skv6E/tDczGAPCB56/OF+RvwSeCKenZZziI5D3/SOTiief1il1GPKvxW3OnzgZM7UJ/8AI/rm+kMuTB8SRoBxpOyk+Udpx9DX1jNJnaIEeIeY/WPZGPBaSPxDQC7sNPXaG4y7QVDHdM0hXaSXzhtXaiXGeyO9mBwlv9Vv48R6r7Qj/CJHS7eYhfuzR8X468s0VXaxENq7XpjNO/qTpIX7R2mRWnSQfeG4z9gr8ZezQ1dsBDau2QiiJwmvP+EB5mHk9mq8/hSPWO4S9nX+MvBcT2x6QoqY7I13NPzhR3B+wc/x/wDkpMrDp34UK9oeGG1JFkqjYaWhQ2kSjQo/KIr8hjtowaqw+cjxpMFMO7F1U5IUlIAPMxpHaKgT3ZsIM9nZo7lOkVUrRKWjN6X4XVCvEpI9zBem+Eit5p9BGifaesNTcRbf9veFnKlbOjbeinyfhWgEBUxR9YOzZMigld3KTc7C6lHmo8o6qsaSgOVEnYD9zFfnVyiTMy32Bs/qYzNuZphB3sWJT1M8ws/p6AQK7xS9Bbr/APneHu7WtWaYAH0SHdXVzdofnVfdp4Q6vYD9hHVWkWuyLPw1AZU5VtWUR8kiw9YiVk+RlYSyrdsrepAFh5xxMkqWpz97MPohHp05mCVBhWW6mWddOBJ5gfjPUw1pdi7fRU6rBZiwVoR3aRuqwPygTJnTJawxFjqkgxplXNCeIkeuvtoPK8VHHu7Up2ZX5rJHqAzxWE7JShQbwzGFZXKSOdj9YM02KXd29LeoNoqGAoUl/EB+YOpJHrdns4dtxBQrWg6uD8+nQwkoq9Dxetmg0GJoULpD/XqImfbE/lij0VUQzHTT9oYxftiZBZQhob0RnCnaL/8AbhyEL+0OgjJ5nxM5CGF/EteyYpwJUa//AGgekeRj4+I8w7Qo7izqRqtLKiX3UR6U2iYkvGYeRBrqILS0DEUakBkmLCoRDnMlySAOZLQydAQLTLVuS0D8SrRmSm7/AJQ5PmeXmYexPFg7JNhuP0gaFAB3CX1a6j5k3MJTmzTH6IkBILaAg9P1ghImygOIuRoAXP7CAARnPCG/zKv/AAQWRhwEvxE/6eEE7s1z5wVHjoaUrRArsSQVFKQXOrP6XOvpHMns+pfEXY6cz5D9Y9lTJMuZ4QpRNkDjUo9EjXzJAg9TVc2c+iQNQhmAH5pn6J94L0hbB8nDMgZvMNc9Vc/WI+KYzKkBlm+yU3J8+UHq1AlyiOmYty5RQjghnT1zJt0uDl56sl9h0iUYp7kU5OtELE+0C5l5acqef/MVKqq3J366/OLV2qTlQwDOWAGiUhtufLk8VRUkqHWNmOq0Z8l2H+zGJLlng406lD+hKerRZZqwtLoLpJZ/xS1HQLHJx/LxQKBJlrH8Ii2yqsghSTmcDMNyP1gTj5Oi9bCFPPsH6g9Dr+8MY5SidKfcWNvaGJq3cp84lUNXm6hQ9/4YTrZTvRnE6WxI6w2Uwd7TYV3SwRobj3gGY1J2jHJUx+nTaFCk6aQo4437DqhxeC0kwPlUISbRKXPCElR2jFNUyn7dDOIYqmWcoGZXLRv+YD11QpYdRAHJhbzgfOUuZMzm13A5D+XieqQmfJzOzcKmsx1SoeY+kT7NSgolfrEpSXaWeqlk/K8NkcOeYoZdWSMoPQDVXrDyezAScwOflmUCPXQiPZNASp1qCuQsR6NaLqa8COLY2itygKI8kchs/WJhpVzQFLtveyUjQW3H1jylw3PNc6JDv5akfSLFheGEsVc7DX+AQJSS6OS9g3C8ADuHAbiUzFX7Pyi4UdAgICQGSLnq0NTmQhhqf57mGZtQyQByiTlXYGnLoi42cztuoewL/oIFSpA05qUo+zD5D5wQqS/RusQSGJibkaIQ1RXsdwwKAcaufc/8RUayhCSAzWN+uv0jQqxDs/KAGMyQWI2/6i2KQckCuSEoWyVHKr8K+Z2zRGnz1IUdrlxyO5HnyjitllJPp/PlHiJpmC/i0PUbHz0jSZGT6TEH5dX0MTETGGZOj6ddweu8VdFQxY2MEaPEshNnG4+kc4nJlhx9CZlPmOzEHcPY/NoocxDRd0zBMkLCdGUR7OR7iKQs3g4vKBl9j0nS8KOZTNCihE+iyljA7FZxK0I2Nz/PeCtSIH11NmCVbpPy/wC4yZUUwvZXsbq+6lADxKfZ7DT9YG4TWTB4iz6gmzH892HlD3aGYCsZlZUgNYOXLEt1tAOtrmQruwQkM6jqdg3WBjWjRJsstROtwlJ9AR1aGJcwqIF/oPaKFh2Izs9nKQdP3aNlwnBAZKSU8RDnzgThwGjkTWzyiyJCWS5UWGz5X+UGpNU+jekCpmDTAUrzDh2A97xGqKCbLIWg216g+W4gRi/JKVFkXTA73iBNksICp7RT3Zk+d/oYI02IiY45QMkBoNjRlQyqReJ6VWPpDOa5faIcTSpAerkuC0Aq2UQkvFqqFCAeJy81hDR0UbtFHxOUWBgPSzMs1PUiLhiNIGy7mKkuXkmeRjdB2jFkjTIlXaYptMx+sdLLAEQwqc6i+5P1iV3fC/L9bxQggr2Xmn7xOxSfTb9Yr85LE+cWbsuoJJH5hy9W8zeAGJoaYpPJR+pgR/ZhyL6oal6Qo9kptHsOSR9DIqe8SCOUODwnext6QPwmSUykgwTVZJJ/j2jNk6DHsyztPWJTMVYkpOzNve46RWqjGVzWDAj8uvudSYP9sJLTlPuC7eX7PHPZvs/lR3kwa+ENtzMdFqMbNnFylRx2Gw+ZUVCErDS0nMoAHQX36tG6JSEpcsw+QivdjcOCUZ8oBvfpFknykqFxAb5bIyVPiVDE+2CzM7qSkkmybZQealLIOVPQBz0ipYn2vqUKAUUElS05EmYCnKzKKicrKct5XjT5kiUxBAbyf9IrmMYPJUXAQT1SXHtHclWxkrf10CMFxxM3hmhlHSzG4s7WvsreLFSUBPg9Yry8NzK5HR2094uOAUvdouCCdbv/ANQnbKzXFf0bqUCWhveK7UYoAF3udIsONzQEmM1xHFymawAbZ3v6CEW3oaKqNs4xXFJyhwOD01gWirqxdlHzgrNxVKZXerTNIYkEFElCmIBCATmWb+zw5hvaSXNYSyQo6S5rcX+lY3i+0uhdN1YFOIzAR3gcEsbXAhntHTJSkFIseUW+XNTOBsAUliki4I1Bir9t1MhIECMraDONRdlR7tzBedKanRzUon0AYREoqUrUG21gnjMsIRKTyF/U3i0nszxVIiJnGW6h+UQKnzSpRJ/f6wYxJf3QIFi3ysYBqMNEnkfgfpxaPY8kKtoDChiZ9FqTpCqkFUpSRYlJbodvnAunxoTFMIJpXGbI9DRRSsRoEz5gCrE2L7bAGD+KYN3apY/CWBb8LMIjYvOlS6yTpmmEBY2YkgHoXJ9otasPIACnUNAdwOR5xLdG6M6pk8U4QcqRYM3lDwk5oYRMcv5axIkz2MUVNmXdEebTBOzRCm0j7wXralMBajF0I3hJpLyWx3LwdyaJALkOYlG0e01VmSCQA8JZcx1HdvYDx1DiKVVUYStyAQeYi74utzaBE2kSoEWPMRn5cWbYq4oDVOFomoykAf5Ta/MEdIEVHYm3Cct3CtWbRmaLN/ZawGSXHI3aOE0KhqSnye8UWV+BXjTewFhkmZLmKExQKiACQPE2ij1axgN25T4PP6RdZkgeY3eKd2uTxIDWEPjlcrEyxqNArC1BFzqS3pv5P9HiNjFVmXfa37x1UyygA87v1gHMrCTzEaYq3ZjnLjphSkqEgZVjMg+48oYn0qH4CR0W5PyDRHpprlusWCThvAlwXaC3xAlzQClpaPINLwonRJhR3NHfEzVaGmCDBYzIHk8US5Wl4zTYEjO+285ZnqUHDsx5AAAfQxoPYjtqiqkhEwhM9AZafzNbOkbg9NDFT7YhDFg5P1/4jOagKSqxKVDQgkEeREUx7RWSSPpYTszkaPDE2e0DOxhP9n05JclAJLuSX1J3idWlkk8hE5Ojod0BcWxUiwck/PyjzCcCUtWedfknl5x5QJTaYeKZMJyj8iOfmecWakQAmFhG3s0ZMnFUiPOqO6YZSRzF2HWOplWnu+v6Q5NtFcxWvyuwb6Q8tEoLkdVVSCdYCYzV92tCknWxaIs+YV7keVjDE+WSGPzvEePs2rXRYaGvCgInLU4im4dPKTl5fTaDsuttEnGmM1exVSWcxVMTkhaVqPK3vFgxSocMN/4YDzpWYZTpy5xWGicleis4vLH2ckfh/ZoqEpN4uHaqaEyggWKjp0GvzaBHZvA1VE8SxbNqfyjcxtg6jZ52eNzSCvYTsuaiaZih92g36nYfrGjjBE8oNYXgiKeUmWgMlPuTuT1iQacRnlPk7AnWkV44QnlCg6qQI9hR+TB0wcUTZItEPO5ghIS8GfYi6Kf2jl3J82GusZ7XJdR5vGk9pKQAqc6+kUGukgG14fEy0ujXfh7UheHSgPwun2P/ADBfFUPKUBqbe9oz/wCE+LhK5lOo+LjQOo8QHpeNJVLcjzeFmtixdOwDP7PrUTkmKQUpASUtt5gxxJrZsuWM8x1p8RIASq7ApbS2oi0BN4jT6FCvENd4aMSiyJ/sDqmuWkHvE8ri4vs8BKqslk3/AJ7QVq1qlpKUnMk879IrNbJBI4QGABYm/M+sLJF8cf4dTamW9jEedNSXYiIdTSE5sqQCQACbs3SBdJ2UAJUtSlKPVvkIXivLHuXVBNSfvEEbgg+zxMC2jmhpmVfRAb1Ov0jtnMI2MtEbEKtKBmUdwB1JLAQxU1yEJKlEJHX9OcVbt3ibzEygbJ4lNzPhH85xVl1K1EZlFTaOSW940RxWkYZ/lKMmqsn4tihnzivQaJHIDSL98MJSR3i2ckAdQNS28ZojWLj2NnKTMBQWIa3PpFci+tEINybbNnkrdMekRGw6oC0gs3OJUYzmNqEKGKytQhs6gl3Z92hQQ0DKMOBBalTAzDU2gxTphp9g8EbGsM76W3KM5xXAlIdSklgSxY35RraUx5MpUq8SQfMPDLRynWjAaGsmSKmXMQ4UlQI68x6hx6xvmG14my0TE6KAtuk7pPUG0AMZ7HUxSqblyFAKnHJIKjbyEUT4cdrJyq8ylrdM7Oog6BYGYEcrODzYQ7+yv0cpLo2lURJztHcufz1jpc0QvY60AK1Ze4gTP6xYqsA7CAtVLBMRZtgweUiOVaQ+uWBEWcuEK2NhVmG9zEbEq5MmUpatEj3Ow8yY6rK1ElBUtQSnmf0G5ii4niqq2YyUqEiWXbdR0dTfwPFYQcmRzZVBUuwNXpVMeaXKlElXS9h09YhpIOsWM0YX4U3Vql7WtwnmOvWBdbh+VZIFnuC7jnreNqPLcd2RBBjBMUMpYUL8xzEBJn6xMpgY6W0PB7Np7I40ialTFtLHmdWiwTJ0Y92cnkGy8p/mxjRsIkKUMylONtgYwzVM0OFrkQ+1a3Mv+r/bChztPI/u/wCr/bHscujl0FMJk8MF5KYYp5DRMlS4Zu2Zx0CPY9AjwmGFA3bGdlw+qP8A6Kx/8mT+sYN2bxDua6RM2E1IPkeE/JUa98VMQyUGVJ/vJiUn/SMyiPdIjDZ0sg/MGNGOP1Eb2fTb5tCx0eB9diPdqyrt11BgD2e7Wyl08pa5qEnKAoKWlNxYliYaxz4h0aC3ed6RtLGb/wCxYD3iPxs0xmo9hOfjSTvA+ZXvvFCxv4jGa4lSUyx+ZRzK9gwEVSoxWas8UxR6OQPYQfh9j/6ox6RrFZjKEeJaU9SQIrGKdvEJBEkZ1fmLhI/VUUNRhQyxJEZ/lyfWiTX4jMnLzTFFR+Q6AaCLPgWGJMlrZvEwcqUCMpZJZJIzBk/uIrOF0feTUp21JLsAL3a7ReU0bIs2jfmvmAvuksCMpGr8hDsnjt7Y3Pw5SFly5DOpWVwRbQ8k89yIgzU8CszsQSNDro+4G5NyXEGBKmJHCp0Eg9dgAlizl9iXDC0KoqM+YqltlzJ4SEukDf8A8l30PL0BUqM7CznCQHcWbeLN2e7JLXmdNrX9xA+fQucwDWCsrZcoUWSdBZyNH0i14D2lmSAnN95LsC9li2xFiOh92gT5NaDFpBzCuxEpABXxGLBLlJSGSGAhUdcmcgLQXB9weR5GHMsZH/QuTfYC7RJfu/6v9sew/jUl8nr+kKBY66LCiO1zGGj9BvESfOCQTmZrk3AG+v7xGnzCSniZg5Yk8gzDdwqN0cPswPJ6Js+qITmdLaM9xtpzuPaIiqpZSCWN3GgDC589QG/aGKmozqIDpTdsuUPrYDXM4PsYUmebKKi12QdDdwW2LXiygkI22Vn4j02eiK2KcikEAgDVRBLjUEKDNGPzVERs3ajFGlzEnIcwNjqACxISoMoO/oDyEY7UoBJHL5coYKIqlHpHBMerlHzjgAwpx6EwssesY5JgHCVHJjoJg12YwL7TOANkJYqUdHJ4UO4Yq0eBR1WS+zuEqCe8I1IA3a4yhgXclgARvyiz1ctQbUKGpAN2D8J11KQS/wCVg5MTZlKypiUqWMrsmwSkPwo5ABOa7pICTuBHVKT3jJGdRsC2YahyLm+ZjcAhgXLXRo0R0iBSyy+Vh1s91BQcuBYEgX8TnR0mO/siyApLFIB5uSbEk2cWuWv5uCW7lR4BLYFr5VmwKuFLHq+jcTXsBKxaUZFOtSkpSAEhLy3CyQEhO+Vyd3fq1u4ncisUNL9omKAbMFO+YscpGoYEpLKZhz5QVKQkFnUpNlAuliLBnFnc2AJs2hh3s7hKZclPE8+6yC4U6vCm4a+rexGsPLlB7ZW0zKUQA4LPueF7Nd4NHJkOi7QLplgkEpUeJIY5hoFOLBQb+bXXDcakzwO7WCWfKbKDauIr0nCUlKkAlWgci5VqClwbMG/6jgYQnM6SqWoWBQ7ltgRpvaJTxpjKVlkxFL5fX9IUCE11RlGaUZnIpBNtszA3t84UZ/jkUQcl1JIzqGZ3ypUxQRfQ2to2a948RUkhagALEXzJSDplJe1h4usMKxJLhICSVcIbh4eivy+erttExSnKg6fAXABGVLEXG/k8epR5zGETSokAOQbpUyuRdCibl+uxEM1c7KgrIIy6OymdgwJDhipt4dSvKhgGZI+7u5e5U2jWHUF4SpibBKXykM5JvfMQX5NY67OYASsdox9yoqzgqAIUlCUubjIoNm4nOrvlP4Yy3DqA1VSqWg8a/A/4iNEnqWbzjR+3FcpFOtjlCmLAMkksA1nGij1cszFJy2hq1SZyJiCykKCgeovHPY/QyqUQWLhnBBsQRqCObiG+8841WdgFJjINRIWKeqIdaDeWtW5UBxIJ/MHB3EVPEPhliEs2plrH5pRE0N/SX+UTU7GcWiqZhyjnPFhkdga9RYUc9/8A21D5mLVhXwJrZgzTjKpk68asym/0of5mDYpnFPIUtaUJGZSiEgDcksBG4YH2XEilQiWAFoSrvFpuVqtna7Egg2L2s14C4F2SpKeqUqTONQaYcc4hIlmcoMiXKAOqQFqzObgDrFwo1AIzqQeJlKQdglIZSeHW2hBfMGPIo4ASsIuAQBlTn4QUgMnUNmCRwJDJILDR0sZEih7tluQyQCQlICtAAPEwB0SOY1ghLpnIloJEtaksgKvwkZnUFBiFbXcGxB14nlKUlSlMHYBgq/FlSAOEFr24XsC5gUPZGqJ0wFKSVuXAytvcXa5blufxXEDK+l+0VVOh1AKWqYtAPCMlxYKIUrwj11Nm5xjtBTkK7kfaVaMl2TmygrUvS/h5l9jc89l6Cc8yYQysoTkSSQhJJbU3LMQQbPACHGchuNO5FyVl0+NRtZiEv+HyMcVNHlGR+FJuWNyTwpJAJCcoN7i6uQgkuTlQAsJUE2KrpKVBhd3JIYnX6CGVUichCQxSpr3DlWt9sr7763jgWQisLKcyAwDAHOClnFwDZ+DXR06QpLo4UlgzEn8JLsRuHykuQRcR6rASV5kKK91PqXdWp1/CLPp0jydMSPwm5a5cLdrhQcKGUFyLOq8K0OjiqrFoLpliY+uYqcFgfw+fyhQ3NSoGwSSbnxi/XKoXd+e2kKEHDVECC+YMCxBIJUs3IKTZxw6bC28SDPLa5XIsczMNPDvb3iDhqnsgq5KCkqQznTKkl2BfT8RbRomSLrSAEEuWAckkt01LPzIuHYxqMTEZGYuopJYMz331Nxq97M2msOKl5eaSCLs7bOX6AO7632McrmMlSZd1gAWIUxc+JWhbYi3zTEdaSkpYlRBzK0CTme3CGZid2H+YWHBRQPiBPKU5MzOpyhySW1JBD6hIe10MRwuc9mBr6RdviOo/aL/iGYaXBCWLuSxTlblpeKIRmV0EAYeo6uYhYXLUpBGikkg+4i5Yb8Vq6SGUUTeqwyvVSSHin6Q0FuSdtIVxT7CmX2d8aa4nhEtI5cSvmTAzGPiVW1CMsyaEoILpQMuZ+Z1MVVJctEmgpe9qJUsPxLSCwKiA92A8Ra8dxSO7NZ7FYL3dCjOCkr+8uQAVKS6S5ICWTkSC4upRuIKpnkLY/wCGLEgKbnndgVALIcgO3ih/Dp5SoJUAUBIvYtlVkORYZiSRwuNHYvEsJGQkAMoujKClJBcDi3JU5ex3LiCcDqlMxThACFG33ibFQIu5FzYsxCgEuCqKZTUNRUqP2tS0oQrIZaSxdLG/QjLoz2IEXymljN3i8wSpyoGws6SSNUHwjhZ9WgNUUSpE4VCCkpWQkg65SXSthqAQ+ZxZoAyJGG0cmXKMpKQlLcYUOLjAJGQNcJK7nkPE0T6On71YUy05VFSQ+jBkItYpCibHYRBRWrTLC+EkrKUhQGYOQlEsHV3AVtZKrbwTlyFCV92stwhmYkJKcwJSH0KgSb6bxxzI9bLK1WmNxEqCS3EGSkLzbiyiRYvs0NSkq7tndLahKB3l8jgP+JzY24eUSJdNxKJYEuVJDMbEJBB1AGhB1YRGmVCVKy5hlYvmGmUMrhFwBxadA28AKI06cv8AFx6MnYpDKUQkp5BLhiHA02kSakrc5kKlgFJy2d05k8ILaZSGzeLqW8nSwtyCSli6yXSAGIupXizqT5FNyYbmyeFQcAFPCCk5bApKikvyWSDoAsGxSkoxx+mBEtBIUoEWyoVN81HKSASSzuXytfK5UQRTS1Ad6KZQAygz1FPEPHlZaQTdL7+F2dgoUYJ0UtwtR4imSFsWDqI3Zi3R9zE+ZMIlSS7uOLbM01KL5W1Czo2zNChRoMshYtKEtKwlxwl7tm4UFi23GbBhodbwOnYipInhkqCStgoO+RJUM35nOr/IwoUECMx+JNqhxqUh/S3884qNMbGFChX2E7nmxjhPhEKFA8hFLVY+0Wb4a04XXB9UoWoEagoQtYZ+qRChRzCjRKSc/dlgHl5yz6nuhl18LKPDpYcoslUoOqWyQlM4ShYWQFBNho5Ci9uXKFCjjmN4hUFlsAMmdiLf3SpctD+ij8oiqUJgKSkZVKlylJDspK1IzO7l9b9YUKOYyK5RzSFWslMwgIHgAfJYbcLj+oxZKdZMoqzEZFlKQDYDKC99+IjyhQoC6DLsg1WLzErUA1kuOjZlJA5MUCHe64kynYKUUlTJzMko0szstQ0sNGj2FHM5ETJaUkEpEwygpteMGaogly7uH5E7sRCxBWZcxJdu8axINpUxbuDq6B8zqSSoUKykSXIqDJkIKG41LdxmFgghgdLKa2yRChQoAjez/9k="/>
          <p:cNvSpPr>
            <a:spLocks noChangeAspect="1" noChangeArrowheads="1"/>
          </p:cNvSpPr>
          <p:nvPr/>
        </p:nvSpPr>
        <p:spPr bwMode="auto">
          <a:xfrm>
            <a:off x="77788" y="-1069975"/>
            <a:ext cx="1571625"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207874" name="Picture 2" descr="Photo of Former Senator Mark O. Hatfield."/>
          <p:cNvPicPr>
            <a:picLocks noChangeAspect="1" noChangeArrowheads="1"/>
          </p:cNvPicPr>
          <p:nvPr/>
        </p:nvPicPr>
        <p:blipFill>
          <a:blip r:embed="rId3" cstate="print"/>
          <a:srcRect/>
          <a:stretch>
            <a:fillRect/>
          </a:stretch>
        </p:blipFill>
        <p:spPr bwMode="auto">
          <a:xfrm>
            <a:off x="2147483647" y="0"/>
            <a:ext cx="2190750" cy="2981325"/>
          </a:xfrm>
          <a:prstGeom prst="rect">
            <a:avLst/>
          </a:prstGeom>
          <a:noFill/>
        </p:spPr>
      </p:pic>
      <p:pic>
        <p:nvPicPr>
          <p:cNvPr id="207876" name="Picture 4" descr="Photo of Former Senator Mark O. Hatfield."/>
          <p:cNvPicPr>
            <a:picLocks noChangeAspect="1" noChangeArrowheads="1"/>
          </p:cNvPicPr>
          <p:nvPr/>
        </p:nvPicPr>
        <p:blipFill>
          <a:blip r:embed="rId3" cstate="print"/>
          <a:srcRect/>
          <a:stretch>
            <a:fillRect/>
          </a:stretch>
        </p:blipFill>
        <p:spPr bwMode="auto">
          <a:xfrm>
            <a:off x="2147483647" y="0"/>
            <a:ext cx="2190750" cy="2981325"/>
          </a:xfrm>
          <a:prstGeom prst="rect">
            <a:avLst/>
          </a:prstGeom>
          <a:noFill/>
        </p:spPr>
      </p:pic>
      <p:grpSp>
        <p:nvGrpSpPr>
          <p:cNvPr id="10" name="Group 9"/>
          <p:cNvGrpSpPr/>
          <p:nvPr/>
        </p:nvGrpSpPr>
        <p:grpSpPr>
          <a:xfrm>
            <a:off x="876300" y="850673"/>
            <a:ext cx="7604125" cy="5302477"/>
            <a:chOff x="876300" y="850673"/>
            <a:chExt cx="7604125" cy="5302477"/>
          </a:xfrm>
        </p:grpSpPr>
        <p:pic>
          <p:nvPicPr>
            <p:cNvPr id="2050" name="Picture 2" descr="http://test.p3g.org/sites/default/files/site/default/files/David%20Cox.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l="9780" r="14601"/>
            <a:stretch>
              <a:fillRect/>
            </a:stretch>
          </p:blipFill>
          <p:spPr bwMode="auto">
            <a:xfrm>
              <a:off x="876300" y="850673"/>
              <a:ext cx="4120396" cy="5302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2" name="Picture 4" descr="http://library.cshl.edu/static/oh4/images_still/DavidCox.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59853" y="1771651"/>
              <a:ext cx="3020572" cy="30096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spTree>
    <p:extLst>
      <p:ext uri="{BB962C8B-B14F-4D97-AF65-F5344CB8AC3E}">
        <p14:creationId xmlns:p14="http://schemas.microsoft.com/office/powerpoint/2010/main" xmlns="" val="24278411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84094" y="1004048"/>
            <a:ext cx="7980182" cy="4647080"/>
            <a:chOff x="484094" y="1004048"/>
            <a:chExt cx="7980182" cy="4647080"/>
          </a:xfrm>
        </p:grpSpPr>
        <p:pic>
          <p:nvPicPr>
            <p:cNvPr id="207880" name="Picture 8" descr="http://upload.wikimedia.org/wikipedia/commons/d/d0/Arlen_Specter,_official_Senate_photo_portrait.jpg"/>
            <p:cNvPicPr>
              <a:picLocks noChangeAspect="1" noChangeArrowheads="1"/>
            </p:cNvPicPr>
            <p:nvPr/>
          </p:nvPicPr>
          <p:blipFill>
            <a:blip r:embed="rId3" cstate="print"/>
            <a:srcRect/>
            <a:stretch>
              <a:fillRect/>
            </a:stretch>
          </p:blipFill>
          <p:spPr bwMode="auto">
            <a:xfrm>
              <a:off x="5054500" y="1004048"/>
              <a:ext cx="3409776" cy="4647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7878" name="Picture 6" descr="http://news.sciencemag.org/scienceinsider/2012/10/15/si-Arlen_Specter.jpg"/>
            <p:cNvPicPr>
              <a:picLocks noChangeAspect="1" noChangeArrowheads="1"/>
            </p:cNvPicPr>
            <p:nvPr/>
          </p:nvPicPr>
          <p:blipFill>
            <a:blip r:embed="rId4" cstate="print"/>
            <a:srcRect r="16325"/>
            <a:stretch>
              <a:fillRect/>
            </a:stretch>
          </p:blipFill>
          <p:spPr bwMode="auto">
            <a:xfrm>
              <a:off x="484094" y="1687970"/>
              <a:ext cx="4177553" cy="3280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 name="Title 1"/>
          <p:cNvSpPr>
            <a:spLocks noGrp="1"/>
          </p:cNvSpPr>
          <p:nvPr>
            <p:ph type="title" idx="4294967295"/>
          </p:nvPr>
        </p:nvSpPr>
        <p:spPr>
          <a:xfrm>
            <a:off x="0" y="59038"/>
            <a:ext cx="9144000" cy="760413"/>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Mourning the Loss of Arlen Specter </a:t>
            </a:r>
          </a:p>
        </p:txBody>
      </p:sp>
      <p:sp>
        <p:nvSpPr>
          <p:cNvPr id="4" name="TextBox 3"/>
          <p:cNvSpPr txBox="1"/>
          <p:nvPr/>
        </p:nvSpPr>
        <p:spPr>
          <a:xfrm>
            <a:off x="7268605" y="6364271"/>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12</a:t>
            </a:r>
            <a:endParaRPr lang="en-US" sz="2000" dirty="0">
              <a:solidFill>
                <a:schemeClr val="accent4">
                  <a:lumMod val="40000"/>
                  <a:lumOff val="60000"/>
                </a:schemeClr>
              </a:solidFill>
              <a:latin typeface="Arial" charset="0"/>
            </a:endParaRPr>
          </a:p>
        </p:txBody>
      </p:sp>
      <p:sp>
        <p:nvSpPr>
          <p:cNvPr id="31748" name="AutoShape 2" descr="data:image/jpg;base64,/9j/4AAQSkZJRgABAQAAAQABAAD/2wCEAAkGBhQSEBQUExQWFBUWFxgYGBUWFxcUFxQXGBcVFBQXFRcYHCYfGBojGRQUHy8gIycpLCwsFx4xNTAqNSYrLCkBCQoKDgwOGA8PGiwcHyQsLCkpLCwpLCkpLCwpKSwpKSwpKSkpKSkpLCwsKSwpLCksLCwpLCksLCwpKSwpKSwpLP/AABEIAOQApQMBIgACEQEDEQH/xAAcAAABBQEBAQAAAAAAAAAAAAAFAAMEBgcCAQj/xABAEAABAgQEAwYDBwEIAQUAAAABAhEAAwQhBRIxQSJRYQYTMnGBkQehsRQjQlLB0fCCFTNDYnLC4fFTY3OSotL/xAAZAQADAQEBAAAAAAAAAAAAAAABAgMEAAX/xAAkEQACAgICAgIDAQEAAAAAAAAAAQIRAyESMUFREyIEMmEUUv/aAAwDAQACEQMRAD8AZ7HKBkC0WYyE5dIzXAMaKJYSNoNHtIrLrEpL7HqRxOUU0VntmoCewDWgBE3GqnvJxUYhpjVHozSVOhNGz9gpiTTI00EYyTFt7M40USwnMzRPMtFMUOb49G0JKG2jrvUcxGaDtEr88d0+LrmKCUEqUdAm/wD1GXk14NP+P3JGjmpRzEcrrkDcRVpVIUDNOX/Skv6E/tDczGAPCB56/OF+RvwSeCKenZZziI5D3/SOTiief1il1GPKvxW3OnzgZM7UJ/8AI/rm+kMuTB8SRoBxpOyk+Udpx9DX1jNJnaIEeIeY/WPZGPBaSPxDQC7sNPXaG4y7QVDHdM0hXaSXzhtXaiXGeyO9mBwlv9Vv48R6r7Qj/CJHS7eYhfuzR8X468s0VXaxENq7XpjNO/qTpIX7R2mRWnSQfeG4z9gr8ZezQ1dsBDau2QiiJwmvP+EB5mHk9mq8/hSPWO4S9nX+MvBcT2x6QoqY7I13NPzhR3B+wc/x/wDkpMrDp34UK9oeGG1JFkqjYaWhQ2kSjQo/KIr8hjtowaqw+cjxpMFMO7F1U5IUlIAPMxpHaKgT3ZsIM9nZo7lOkVUrRKWjN6X4XVCvEpI9zBem+Eit5p9BGifaesNTcRbf9veFnKlbOjbeinyfhWgEBUxR9YOzZMigld3KTc7C6lHmo8o6qsaSgOVEnYD9zFfnVyiTMy32Bs/qYzNuZphB3sWJT1M8ws/p6AQK7xS9Bbr/APneHu7WtWaYAH0SHdXVzdofnVfdp4Q6vYD9hHVWkWuyLPw1AZU5VtWUR8kiw9YiVk+RlYSyrdsrepAFh5xxMkqWpz97MPohHp05mCVBhWW6mWddOBJ5gfjPUw1pdi7fRU6rBZiwVoR3aRuqwPygTJnTJawxFjqkgxplXNCeIkeuvtoPK8VHHu7Up2ZX5rJHqAzxWE7JShQbwzGFZXKSOdj9YM02KXd29LeoNoqGAoUl/EB+YOpJHrdns4dtxBQrWg6uD8+nQwkoq9Dxetmg0GJoULpD/XqImfbE/lij0VUQzHTT9oYxftiZBZQhob0RnCnaL/8AbhyEL+0OgjJ5nxM5CGF/EteyYpwJUa//AGgekeRj4+I8w7Qo7izqRqtLKiX3UR6U2iYkvGYeRBrqILS0DEUakBkmLCoRDnMlySAOZLQydAQLTLVuS0D8SrRmSm7/AJQ5PmeXmYexPFg7JNhuP0gaFAB3CX1a6j5k3MJTmzTH6IkBILaAg9P1ghImygOIuRoAXP7CAARnPCG/zKv/AAQWRhwEvxE/6eEE7s1z5wVHjoaUrRArsSQVFKQXOrP6XOvpHMns+pfEXY6cz5D9Y9lTJMuZ4QpRNkDjUo9EjXzJAg9TVc2c+iQNQhmAH5pn6J94L0hbB8nDMgZvMNc9Vc/WI+KYzKkBlm+yU3J8+UHq1AlyiOmYty5RQjghnT1zJt0uDl56sl9h0iUYp7kU5OtELE+0C5l5acqef/MVKqq3J366/OLV2qTlQwDOWAGiUhtufLk8VRUkqHWNmOq0Z8l2H+zGJLlng406lD+hKerRZZqwtLoLpJZ/xS1HQLHJx/LxQKBJlrH8Ii2yqsghSTmcDMNyP1gTj5Oi9bCFPPsH6g9Dr+8MY5SidKfcWNvaGJq3cp84lUNXm6hQ9/4YTrZTvRnE6WxI6w2Uwd7TYV3SwRobj3gGY1J2jHJUx+nTaFCk6aQo4437DqhxeC0kwPlUISbRKXPCElR2jFNUyn7dDOIYqmWcoGZXLRv+YD11QpYdRAHJhbzgfOUuZMzm13A5D+XieqQmfJzOzcKmsx1SoeY+kT7NSgolfrEpSXaWeqlk/K8NkcOeYoZdWSMoPQDVXrDyezAScwOflmUCPXQiPZNASp1qCuQsR6NaLqa8COLY2itygKI8kchs/WJhpVzQFLtveyUjQW3H1jylw3PNc6JDv5akfSLFheGEsVc7DX+AQJSS6OS9g3C8ADuHAbiUzFX7Pyi4UdAgICQGSLnq0NTmQhhqf57mGZtQyQByiTlXYGnLoi42cztuoewL/oIFSpA05qUo+zD5D5wQqS/RusQSGJibkaIQ1RXsdwwKAcaufc/8RUayhCSAzWN+uv0jQqxDs/KAGMyQWI2/6i2KQckCuSEoWyVHKr8K+Z2zRGnz1IUdrlxyO5HnyjitllJPp/PlHiJpmC/i0PUbHz0jSZGT6TEH5dX0MTETGGZOj6ddweu8VdFQxY2MEaPEshNnG4+kc4nJlhx9CZlPmOzEHcPY/NoocxDRd0zBMkLCdGUR7OR7iKQs3g4vKBl9j0nS8KOZTNCihE+iyljA7FZxK0I2Nz/PeCtSIH11NmCVbpPy/wC4yZUUwvZXsbq+6lADxKfZ7DT9YG4TWTB4iz6gmzH892HlD3aGYCsZlZUgNYOXLEt1tAOtrmQruwQkM6jqdg3WBjWjRJsstROtwlJ9AR1aGJcwqIF/oPaKFh2Izs9nKQdP3aNlwnBAZKSU8RDnzgThwGjkTWzyiyJCWS5UWGz5X+UGpNU+jekCpmDTAUrzDh2A97xGqKCbLIWg216g+W4gRi/JKVFkXTA73iBNksICp7RT3Zk+d/oYI02IiY45QMkBoNjRlQyqReJ6VWPpDOa5faIcTSpAerkuC0Aq2UQkvFqqFCAeJy81hDR0UbtFHxOUWBgPSzMs1PUiLhiNIGy7mKkuXkmeRjdB2jFkjTIlXaYptMx+sdLLAEQwqc6i+5P1iV3fC/L9bxQggr2Xmn7xOxSfTb9Yr85LE+cWbsuoJJH5hy9W8zeAGJoaYpPJR+pgR/ZhyL6oal6Qo9kptHsOSR9DIqe8SCOUODwnext6QPwmSUykgwTVZJJ/j2jNk6DHsyztPWJTMVYkpOzNve46RWqjGVzWDAj8uvudSYP9sJLTlPuC7eX7PHPZvs/lR3kwa+ENtzMdFqMbNnFylRx2Gw+ZUVCErDS0nMoAHQX36tG6JSEpcsw+QivdjcOCUZ8oBvfpFknykqFxAb5bIyVPiVDE+2CzM7qSkkmybZQealLIOVPQBz0ipYn2vqUKAUUElS05EmYCnKzKKicrKct5XjT5kiUxBAbyf9IrmMYPJUXAQT1SXHtHclWxkrf10CMFxxM3hmhlHSzG4s7WvsreLFSUBPg9Yry8NzK5HR2094uOAUvdouCCdbv/ANQnbKzXFf0bqUCWhveK7UYoAF3udIsONzQEmM1xHFymawAbZ3v6CEW3oaKqNs4xXFJyhwOD01gWirqxdlHzgrNxVKZXerTNIYkEFElCmIBCATmWb+zw5hvaSXNYSyQo6S5rcX+lY3i+0uhdN1YFOIzAR3gcEsbXAhntHTJSkFIseUW+XNTOBsAUliki4I1Bir9t1MhIECMraDONRdlR7tzBedKanRzUon0AYREoqUrUG21gnjMsIRKTyF/U3i0nszxVIiJnGW6h+UQKnzSpRJ/f6wYxJf3QIFi3ysYBqMNEnkfgfpxaPY8kKtoDChiZ9FqTpCqkFUpSRYlJbodvnAunxoTFMIJpXGbI9DRRSsRoEz5gCrE2L7bAGD+KYN3apY/CWBb8LMIjYvOlS6yTpmmEBY2YkgHoXJ9otasPIACnUNAdwOR5xLdG6M6pk8U4QcqRYM3lDwk5oYRMcv5axIkz2MUVNmXdEebTBOzRCm0j7wXralMBajF0I3hJpLyWx3LwdyaJALkOYlG0e01VmSCQA8JZcx1HdvYDx1DiKVVUYStyAQeYi74utzaBE2kSoEWPMRn5cWbYq4oDVOFomoykAf5Ta/MEdIEVHYm3Cct3CtWbRmaLN/ZawGSXHI3aOE0KhqSnye8UWV+BXjTewFhkmZLmKExQKiACQPE2ij1axgN25T4PP6RdZkgeY3eKd2uTxIDWEPjlcrEyxqNArC1BFzqS3pv5P9HiNjFVmXfa37x1UyygA87v1gHMrCTzEaYq3ZjnLjphSkqEgZVjMg+48oYn0qH4CR0W5PyDRHpprlusWCThvAlwXaC3xAlzQClpaPINLwonRJhR3NHfEzVaGmCDBYzIHk8US5Wl4zTYEjO+285ZnqUHDsx5AAAfQxoPYjtqiqkhEwhM9AZafzNbOkbg9NDFT7YhDFg5P1/4jOagKSqxKVDQgkEeREUx7RWSSPpYTszkaPDE2e0DOxhP9n05JclAJLuSX1J3idWlkk8hE5Ojod0BcWxUiwck/PyjzCcCUtWedfknl5x5QJTaYeKZMJyj8iOfmecWakQAmFhG3s0ZMnFUiPOqO6YZSRzF2HWOplWnu+v6Q5NtFcxWvyuwb6Q8tEoLkdVVSCdYCYzV92tCknWxaIs+YV7keVjDE+WSGPzvEePs2rXRYaGvCgInLU4im4dPKTl5fTaDsuttEnGmM1exVSWcxVMTkhaVqPK3vFgxSocMN/4YDzpWYZTpy5xWGicleis4vLH2ckfh/ZoqEpN4uHaqaEyggWKjp0GvzaBHZvA1VE8SxbNqfyjcxtg6jZ52eNzSCvYTsuaiaZih92g36nYfrGjjBE8oNYXgiKeUmWgMlPuTuT1iQacRnlPk7AnWkV44QnlCg6qQI9hR+TB0wcUTZItEPO5ghIS8GfYi6Kf2jl3J82GusZ7XJdR5vGk9pKQAqc6+kUGukgG14fEy0ujXfh7UheHSgPwun2P/ADBfFUPKUBqbe9oz/wCE+LhK5lOo+LjQOo8QHpeNJVLcjzeFmtixdOwDP7PrUTkmKQUpASUtt5gxxJrZsuWM8x1p8RIASq7ApbS2oi0BN4jT6FCvENd4aMSiyJ/sDqmuWkHvE8ri4vs8BKqslk3/AJ7QVq1qlpKUnMk879IrNbJBI4QGABYm/M+sLJF8cf4dTamW9jEedNSXYiIdTSE5sqQCQACbs3SBdJ2UAJUtSlKPVvkIXivLHuXVBNSfvEEbgg+zxMC2jmhpmVfRAb1Ov0jtnMI2MtEbEKtKBmUdwB1JLAQxU1yEJKlEJHX9OcVbt3ibzEygbJ4lNzPhH85xVl1K1EZlFTaOSW940RxWkYZ/lKMmqsn4tihnzivQaJHIDSL98MJSR3i2ckAdQNS28ZojWLj2NnKTMBQWIa3PpFci+tEINybbNnkrdMekRGw6oC0gs3OJUYzmNqEKGKytQhs6gl3Z92hQQ0DKMOBBalTAzDU2gxTphp9g8EbGsM76W3KM5xXAlIdSklgSxY35RraUx5MpUq8SQfMPDLRynWjAaGsmSKmXMQ4UlQI68x6hx6xvmG14my0TE6KAtuk7pPUG0AMZ7HUxSqblyFAKnHJIKjbyEUT4cdrJyq8ylrdM7Oog6BYGYEcrODzYQ7+yv0cpLo2lURJztHcufz1jpc0QvY60AK1Ze4gTP6xYqsA7CAtVLBMRZtgweUiOVaQ+uWBEWcuEK2NhVmG9zEbEq5MmUpatEj3Ow8yY6rK1ElBUtQSnmf0G5ii4niqq2YyUqEiWXbdR0dTfwPFYQcmRzZVBUuwNXpVMeaXKlElXS9h09YhpIOsWM0YX4U3Vql7WtwnmOvWBdbh+VZIFnuC7jnreNqPLcd2RBBjBMUMpYUL8xzEBJn6xMpgY6W0PB7Np7I40ialTFtLHmdWiwTJ0Y92cnkGy8p/mxjRsIkKUMylONtgYwzVM0OFrkQ+1a3Mv+r/bChztPI/u/wCr/bHscujl0FMJk8MF5KYYp5DRMlS4Zu2Zx0CPY9AjwmGFA3bGdlw+qP8A6Kx/8mT+sYN2bxDua6RM2E1IPkeE/JUa98VMQyUGVJ/vJiUn/SMyiPdIjDZ0sg/MGNGOP1Eb2fTb5tCx0eB9diPdqyrt11BgD2e7Wyl08pa5qEnKAoKWlNxYliYaxz4h0aC3ed6RtLGb/wCxYD3iPxs0xmo9hOfjSTvA+ZXvvFCxv4jGa4lSUyx+ZRzK9gwEVSoxWas8UxR6OQPYQfh9j/6ox6RrFZjKEeJaU9SQIrGKdvEJBEkZ1fmLhI/VUUNRhQyxJEZ/lyfWiTX4jMnLzTFFR+Q6AaCLPgWGJMlrZvEwcqUCMpZJZJIzBk/uIrOF0feTUp21JLsAL3a7ReU0bIs2jfmvmAvuksCMpGr8hDsnjt7Y3Pw5SFly5DOpWVwRbQ8k89yIgzU8CszsQSNDro+4G5NyXEGBKmJHCp0Eg9dgAlizl9iXDC0KoqM+YqltlzJ4SEukDf8A8l30PL0BUqM7CznCQHcWbeLN2e7JLXmdNrX9xA+fQucwDWCsrZcoUWSdBZyNH0i14D2lmSAnN95LsC9li2xFiOh92gT5NaDFpBzCuxEpABXxGLBLlJSGSGAhUdcmcgLQXB9weR5GHMsZH/QuTfYC7RJfu/6v9sew/jUl8nr+kKBY66LCiO1zGGj9BvESfOCQTmZrk3AG+v7xGnzCSniZg5Yk8gzDdwqN0cPswPJ6Js+qITmdLaM9xtpzuPaIiqpZSCWN3GgDC589QG/aGKmozqIDpTdsuUPrYDXM4PsYUmebKKi12QdDdwW2LXiygkI22Vn4j02eiK2KcikEAgDVRBLjUEKDNGPzVERs3ajFGlzEnIcwNjqACxISoMoO/oDyEY7UoBJHL5coYKIqlHpHBMerlHzjgAwpx6EwssesY5JgHCVHJjoJg12YwL7TOANkJYqUdHJ4UO4Yq0eBR1WS+zuEqCe8I1IA3a4yhgXclgARvyiz1ctQbUKGpAN2D8J11KQS/wCVg5MTZlKypiUqWMrsmwSkPwo5ABOa7pICTuBHVKT3jJGdRsC2YahyLm+ZjcAhgXLXRo0R0iBSyy+Vh1s91BQcuBYEgX8TnR0mO/siyApLFIB5uSbEk2cWuWv5uCW7lR4BLYFr5VmwKuFLHq+jcTXsBKxaUZFOtSkpSAEhLy3CyQEhO+Vyd3fq1u4ncisUNL9omKAbMFO+YscpGoYEpLKZhz5QVKQkFnUpNlAuliLBnFnc2AJs2hh3s7hKZclPE8+6yC4U6vCm4a+rexGsPLlB7ZW0zKUQA4LPueF7Nd4NHJkOi7QLplgkEpUeJIY5hoFOLBQb+bXXDcakzwO7WCWfKbKDauIr0nCUlKkAlWgci5VqClwbMG/6jgYQnM6SqWoWBQ7ltgRpvaJTxpjKVlkxFL5fX9IUCE11RlGaUZnIpBNtszA3t84UZ/jkUQcl1JIzqGZ3ypUxQRfQ2to2a948RUkhagALEXzJSDplJe1h4usMKxJLhICSVcIbh4eivy+erttExSnKg6fAXABGVLEXG/k8epR5zGETSokAOQbpUyuRdCibl+uxEM1c7KgrIIy6OymdgwJDhipt4dSvKhgGZI+7u5e5U2jWHUF4SpibBKXykM5JvfMQX5NY67OYASsdox9yoqzgqAIUlCUubjIoNm4nOrvlP4Yy3DqA1VSqWg8a/A/4iNEnqWbzjR+3FcpFOtjlCmLAMkksA1nGij1cszFJy2hq1SZyJiCykKCgeovHPY/QyqUQWLhnBBsQRqCObiG+8841WdgFJjINRIWKeqIdaDeWtW5UBxIJ/MHB3EVPEPhliEs2plrH5pRE0N/SX+UTU7GcWiqZhyjnPFhkdga9RYUc9/8A21D5mLVhXwJrZgzTjKpk68asym/0of5mDYpnFPIUtaUJGZSiEgDcksBG4YH2XEilQiWAFoSrvFpuVqtna7Egg2L2s14C4F2SpKeqUqTONQaYcc4hIlmcoMiXKAOqQFqzObgDrFwo1AIzqQeJlKQdglIZSeHW2hBfMGPIo4ASsIuAQBlTn4QUgMnUNmCRwJDJILDR0sZEih7tluQyQCQlICtAAPEwB0SOY1ghLpnIloJEtaksgKvwkZnUFBiFbXcGxB14nlKUlSlMHYBgq/FlSAOEFr24XsC5gUPZGqJ0wFKSVuXAytvcXa5blufxXEDK+l+0VVOh1AKWqYtAPCMlxYKIUrwj11Nm5xjtBTkK7kfaVaMl2TmygrUvS/h5l9jc89l6Cc8yYQysoTkSSQhJJbU3LMQQbPACHGchuNO5FyVl0+NRtZiEv+HyMcVNHlGR+FJuWNyTwpJAJCcoN7i6uQgkuTlQAsJUE2KrpKVBhd3JIYnX6CGVUichCQxSpr3DlWt9sr7763jgWQisLKcyAwDAHOClnFwDZ+DXR06QpLo4UlgzEn8JLsRuHykuQRcR6rASV5kKK91PqXdWp1/CLPp0jydMSPwm5a5cLdrhQcKGUFyLOq8K0OjiqrFoLpliY+uYqcFgfw+fyhQ3NSoGwSSbnxi/XKoXd+e2kKEHDVECC+YMCxBIJUs3IKTZxw6bC28SDPLa5XIsczMNPDvb3iDhqnsgq5KCkqQznTKkl2BfT8RbRomSLrSAEEuWAckkt01LPzIuHYxqMTEZGYuopJYMz331Nxq97M2msOKl5eaSCLs7bOX6AO7632McrmMlSZd1gAWIUxc+JWhbYi3zTEdaSkpYlRBzK0CTme3CGZid2H+YWHBRQPiBPKU5MzOpyhySW1JBD6hIe10MRwuc9mBr6RdviOo/aL/iGYaXBCWLuSxTlblpeKIRmV0EAYeo6uYhYXLUpBGikkg+4i5Yb8Vq6SGUUTeqwyvVSSHin6Q0FuSdtIVxT7CmX2d8aa4nhEtI5cSvmTAzGPiVW1CMsyaEoILpQMuZ+Z1MVVJctEmgpe9qJUsPxLSCwKiA92A8Ra8dxSO7NZ7FYL3dCjOCkr+8uQAVKS6S5ICWTkSC4upRuIKpnkLY/wCGLEgKbnndgVALIcgO3ih/Dp5SoJUAUBIvYtlVkORYZiSRwuNHYvEsJGQkAMoujKClJBcDi3JU5ex3LiCcDqlMxThACFG33ibFQIu5FzYsxCgEuCqKZTUNRUqP2tS0oQrIZaSxdLG/QjLoz2IEXymljN3i8wSpyoGws6SSNUHwjhZ9WgNUUSpE4VCCkpWQkg65SXSthqAQ+ZxZoAyJGG0cmXKMpKQlLcYUOLjAJGQNcJK7nkPE0T6On71YUy05VFSQ+jBkItYpCibHYRBRWrTLC+EkrKUhQGYOQlEsHV3AVtZKrbwTlyFCV92stwhmYkJKcwJSH0KgSb6bxxzI9bLK1WmNxEqCS3EGSkLzbiyiRYvs0NSkq7tndLahKB3l8jgP+JzY24eUSJdNxKJYEuVJDMbEJBB1AGhB1YRGmVCVKy5hlYvmGmUMrhFwBxadA28AKI06cv8AFx6MnYpDKUQkp5BLhiHA02kSakrc5kKlgFJy2d05k8ILaZSGzeLqW8nSwtyCSli6yXSAGIupXizqT5FNyYbmyeFQcAFPCCk5bApKikvyWSDoAsGxSkoxx+mBEtBIUoEWyoVN81HKSASSzuXytfK5UQRTS1Ad6KZQAygz1FPEPHlZaQTdL7+F2dgoUYJ0UtwtR4imSFsWDqI3Zi3R9zE+ZMIlSS7uOLbM01KL5W1Czo2zNChRoMshYtKEtKwlxwl7tm4UFi23GbBhodbwOnYipInhkqCStgoO+RJUM35nOr/IwoUECMx+JNqhxqUh/S3884qNMbGFChX2E7nmxjhPhEKFA8hFLVY+0Wb4a04XXB9UoWoEagoQtYZ+qRChRzCjRKSc/dlgHl5yz6nuhl18LKPDpYcoslUoOqWyQlM4ShYWQFBNho5Ci9uXKFCjjmN4hUFlsAMmdiLf3SpctD+ij8oiqUJgKSkZVKlylJDspK1IzO7l9b9YUKOYyK5RzSFWslMwgIHgAfJYbcLj+oxZKdZMoqzEZFlKQDYDKC99+IjyhQoC6DLsg1WLzErUA1kuOjZlJA5MUCHe64kynYKUUlTJzMko0szstQ0sNGj2FHM5ETJaUkEpEwygpteMGaogly7uH5E7sRCxBWZcxJdu8axINpUxbuDq6B8zqSSoUKykSXIqDJkIKG41LdxmFgghgdLKa2yRChQoAjez/9k="/>
          <p:cNvSpPr>
            <a:spLocks noChangeAspect="1" noChangeArrowheads="1"/>
          </p:cNvSpPr>
          <p:nvPr/>
        </p:nvSpPr>
        <p:spPr bwMode="auto">
          <a:xfrm>
            <a:off x="77788" y="-1069975"/>
            <a:ext cx="1571625"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207874" name="Picture 2" descr="Photo of Former Senator Mark O. Hatfield."/>
          <p:cNvPicPr>
            <a:picLocks noChangeAspect="1" noChangeArrowheads="1"/>
          </p:cNvPicPr>
          <p:nvPr/>
        </p:nvPicPr>
        <p:blipFill>
          <a:blip r:embed="rId5" cstate="print"/>
          <a:srcRect/>
          <a:stretch>
            <a:fillRect/>
          </a:stretch>
        </p:blipFill>
        <p:spPr bwMode="auto">
          <a:xfrm>
            <a:off x="2147483647" y="0"/>
            <a:ext cx="2190750" cy="2981325"/>
          </a:xfrm>
          <a:prstGeom prst="rect">
            <a:avLst/>
          </a:prstGeom>
          <a:noFill/>
        </p:spPr>
      </p:pic>
      <p:pic>
        <p:nvPicPr>
          <p:cNvPr id="207876" name="Picture 4" descr="Photo of Former Senator Mark O. Hatfield."/>
          <p:cNvPicPr>
            <a:picLocks noChangeAspect="1" noChangeArrowheads="1"/>
          </p:cNvPicPr>
          <p:nvPr/>
        </p:nvPicPr>
        <p:blipFill>
          <a:blip r:embed="rId5" cstate="print"/>
          <a:srcRect/>
          <a:stretch>
            <a:fillRect/>
          </a:stretch>
        </p:blipFill>
        <p:spPr bwMode="auto">
          <a:xfrm>
            <a:off x="2147483647" y="0"/>
            <a:ext cx="2190750" cy="2981325"/>
          </a:xfrm>
          <a:prstGeom prst="rect">
            <a:avLst/>
          </a:prstGeom>
          <a:noFill/>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9038"/>
            <a:ext cx="9144000" cy="65405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National Medal of Science</a:t>
            </a:r>
          </a:p>
        </p:txBody>
      </p:sp>
      <p:sp>
        <p:nvSpPr>
          <p:cNvPr id="4" name="TextBox 3"/>
          <p:cNvSpPr txBox="1"/>
          <p:nvPr/>
        </p:nvSpPr>
        <p:spPr>
          <a:xfrm>
            <a:off x="7268775" y="6363241"/>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13</a:t>
            </a:r>
            <a:endParaRPr lang="en-US" sz="2000" dirty="0">
              <a:solidFill>
                <a:schemeClr val="accent4">
                  <a:lumMod val="40000"/>
                  <a:lumOff val="60000"/>
                </a:schemeClr>
              </a:solidFill>
              <a:latin typeface="Arial" charset="0"/>
            </a:endParaRPr>
          </a:p>
        </p:txBody>
      </p:sp>
      <p:grpSp>
        <p:nvGrpSpPr>
          <p:cNvPr id="8" name="Group 7"/>
          <p:cNvGrpSpPr/>
          <p:nvPr/>
        </p:nvGrpSpPr>
        <p:grpSpPr>
          <a:xfrm>
            <a:off x="0" y="1219200"/>
            <a:ext cx="9144000" cy="5083175"/>
            <a:chOff x="0" y="1219200"/>
            <a:chExt cx="9144000" cy="5083175"/>
          </a:xfrm>
        </p:grpSpPr>
        <p:sp>
          <p:nvSpPr>
            <p:cNvPr id="5" name="Title 1"/>
            <p:cNvSpPr txBox="1">
              <a:spLocks/>
            </p:cNvSpPr>
            <p:nvPr/>
          </p:nvSpPr>
          <p:spPr>
            <a:xfrm>
              <a:off x="0" y="5521325"/>
              <a:ext cx="9144000" cy="781050"/>
            </a:xfrm>
            <a:prstGeom prst="rect">
              <a:avLst/>
            </a:prstGeom>
          </p:spPr>
          <p:txBody>
            <a:bodyPr/>
            <a:lstStyle/>
            <a:p>
              <a:pPr algn="ctr" eaLnBrk="0" hangingPunct="0">
                <a:defRPr/>
              </a:pPr>
              <a:r>
                <a:rPr lang="en-US" sz="3200" spc="-100" dirty="0" smtClean="0">
                  <a:latin typeface="Arial" charset="0"/>
                  <a:ea typeface="+mj-ea"/>
                  <a:cs typeface="Arial" charset="0"/>
                </a:rPr>
                <a:t>Lee Hood, Ph.D.</a:t>
              </a:r>
              <a:endParaRPr lang="en-US" sz="3200" spc="-100" dirty="0">
                <a:latin typeface="Arial" charset="0"/>
                <a:ea typeface="+mj-ea"/>
                <a:cs typeface="Arial" charset="0"/>
              </a:endParaRPr>
            </a:p>
          </p:txBody>
        </p:sp>
        <p:pic>
          <p:nvPicPr>
            <p:cNvPr id="164866" name="Picture 2" descr="http://osulibrary.oregonstate.edu/specialcollections/coll/pauling/catalogue/08/1975h2.1-obverse-900w.jpg"/>
            <p:cNvPicPr>
              <a:picLocks noChangeAspect="1" noChangeArrowheads="1"/>
            </p:cNvPicPr>
            <p:nvPr/>
          </p:nvPicPr>
          <p:blipFill>
            <a:blip r:embed="rId3" cstate="print"/>
            <a:srcRect/>
            <a:stretch>
              <a:fillRect/>
            </a:stretch>
          </p:blipFill>
          <p:spPr bwMode="auto">
            <a:xfrm>
              <a:off x="4638675" y="1219200"/>
              <a:ext cx="3954462" cy="3954463"/>
            </a:xfrm>
            <a:prstGeom prst="roundRect">
              <a:avLst/>
            </a:prstGeom>
            <a:noFill/>
          </p:spPr>
        </p:pic>
        <p:pic>
          <p:nvPicPr>
            <p:cNvPr id="164870" name="Picture 6" descr="http://upload.wikimedia.org/wikipedia/commons/f/f5/Lee_Hood,_MD,_PhD,_President_and_Co-found_of_the_Institute_for_Systems_Biology.jpg"/>
            <p:cNvPicPr>
              <a:picLocks noChangeAspect="1" noChangeArrowheads="1"/>
            </p:cNvPicPr>
            <p:nvPr/>
          </p:nvPicPr>
          <p:blipFill>
            <a:blip r:embed="rId4" cstate="print"/>
            <a:srcRect l="11276" t="8804" r="12323" b="18640"/>
            <a:stretch>
              <a:fillRect/>
            </a:stretch>
          </p:blipFill>
          <p:spPr bwMode="auto">
            <a:xfrm>
              <a:off x="520700" y="1231900"/>
              <a:ext cx="3937000" cy="3911600"/>
            </a:xfrm>
            <a:prstGeom prst="roundRect">
              <a:avLst/>
            </a:prstGeom>
            <a:noFill/>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2424"/>
            <a:ext cx="9144000" cy="646331"/>
          </a:xfrm>
          <a:prstGeom prst="rect">
            <a:avLst/>
          </a:prstGeom>
        </p:spPr>
        <p:txBody>
          <a:bodyPr wrap="square">
            <a:spAutoFit/>
          </a:bodyPr>
          <a:lstStyle/>
          <a:p>
            <a:pPr algn="ctr">
              <a:defRPr/>
            </a:pPr>
            <a:r>
              <a:rPr lang="en-US" sz="3600" spc="-100" dirty="0" smtClean="0">
                <a:solidFill>
                  <a:srgbClr val="FFFF00"/>
                </a:solidFill>
                <a:cs typeface="Arial" pitchFamily="34" charset="0"/>
              </a:rPr>
              <a:t>Awards at 2012 ASHG Annual Meeting</a:t>
            </a:r>
            <a:endParaRPr lang="en-US" sz="3600" spc="-100" dirty="0">
              <a:solidFill>
                <a:srgbClr val="FFFF00"/>
              </a:solidFill>
              <a:cs typeface="Arial" pitchFamily="34" charset="0"/>
            </a:endParaRPr>
          </a:p>
        </p:txBody>
      </p:sp>
      <p:pic>
        <p:nvPicPr>
          <p:cNvPr id="64520" name="Picture 8"/>
          <p:cNvPicPr>
            <a:picLocks noChangeAspect="1" noChangeArrowheads="1"/>
          </p:cNvPicPr>
          <p:nvPr/>
        </p:nvPicPr>
        <p:blipFill>
          <a:blip r:embed="rId3" cstate="print"/>
          <a:srcRect/>
          <a:stretch>
            <a:fillRect/>
          </a:stretch>
        </p:blipFill>
        <p:spPr bwMode="auto">
          <a:xfrm>
            <a:off x="379474" y="986831"/>
            <a:ext cx="5153445" cy="5495380"/>
          </a:xfrm>
          <a:prstGeom prst="rect">
            <a:avLst/>
          </a:prstGeom>
          <a:noFill/>
          <a:ln w="9525">
            <a:noFill/>
            <a:miter lim="800000"/>
            <a:headEnd/>
            <a:tailEnd/>
          </a:ln>
          <a:effectLst>
            <a:glow rad="228600">
              <a:schemeClr val="accent3">
                <a:satMod val="175000"/>
                <a:alpha val="40000"/>
              </a:schemeClr>
            </a:glow>
          </a:effectLst>
        </p:spPr>
      </p:pic>
      <p:sp>
        <p:nvSpPr>
          <p:cNvPr id="13" name="TextBox 12"/>
          <p:cNvSpPr txBox="1"/>
          <p:nvPr/>
        </p:nvSpPr>
        <p:spPr>
          <a:xfrm>
            <a:off x="7270869" y="6362177"/>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14</a:t>
            </a:r>
            <a:endParaRPr lang="en-US" sz="2000" dirty="0">
              <a:solidFill>
                <a:schemeClr val="accent4">
                  <a:lumMod val="40000"/>
                  <a:lumOff val="60000"/>
                </a:schemeClr>
              </a:solidFill>
              <a:latin typeface="Arial" charset="0"/>
            </a:endParaRPr>
          </a:p>
        </p:txBody>
      </p:sp>
      <p:grpSp>
        <p:nvGrpSpPr>
          <p:cNvPr id="10" name="Group 9"/>
          <p:cNvGrpSpPr/>
          <p:nvPr/>
        </p:nvGrpSpPr>
        <p:grpSpPr>
          <a:xfrm>
            <a:off x="5762172" y="943427"/>
            <a:ext cx="3352800" cy="2670624"/>
            <a:chOff x="5762172" y="943427"/>
            <a:chExt cx="3352800" cy="2670624"/>
          </a:xfrm>
        </p:grpSpPr>
        <p:pic>
          <p:nvPicPr>
            <p:cNvPr id="64519" name="Picture 7" descr="http://legacy.jyi.org/SCC/Images/Articles/137/FrancisCollins1.jpg"/>
            <p:cNvPicPr>
              <a:picLocks noChangeAspect="1" noChangeArrowheads="1"/>
            </p:cNvPicPr>
            <p:nvPr/>
          </p:nvPicPr>
          <p:blipFill>
            <a:blip r:embed="rId4" cstate="print"/>
            <a:srcRect l="26022" t="5856" r="32034" b="47147"/>
            <a:stretch>
              <a:fillRect/>
            </a:stretch>
          </p:blipFill>
          <p:spPr bwMode="auto">
            <a:xfrm>
              <a:off x="6698344" y="943427"/>
              <a:ext cx="1480457" cy="2264227"/>
            </a:xfrm>
            <a:prstGeom prst="roundRect">
              <a:avLst/>
            </a:prstGeom>
            <a:noFill/>
          </p:spPr>
        </p:pic>
        <p:sp>
          <p:nvSpPr>
            <p:cNvPr id="14" name="Title 1"/>
            <p:cNvSpPr txBox="1">
              <a:spLocks/>
            </p:cNvSpPr>
            <p:nvPr/>
          </p:nvSpPr>
          <p:spPr>
            <a:xfrm>
              <a:off x="5762172" y="3204476"/>
              <a:ext cx="3352800" cy="409575"/>
            </a:xfrm>
            <a:prstGeom prst="rect">
              <a:avLst/>
            </a:prstGeom>
          </p:spPr>
          <p:txBody>
            <a:bodyPr/>
            <a:lstStyle/>
            <a:p>
              <a:pPr algn="ctr" eaLnBrk="0" hangingPunct="0">
                <a:defRPr/>
              </a:pPr>
              <a:r>
                <a:rPr lang="en-US" sz="2000" spc="-100" dirty="0" smtClean="0">
                  <a:latin typeface="Arial" charset="0"/>
                  <a:ea typeface="+mj-ea"/>
                  <a:cs typeface="Arial" charset="0"/>
                </a:rPr>
                <a:t>Francis Collins, </a:t>
              </a:r>
              <a:r>
                <a:rPr lang="en-US" sz="2000" spc="-100" dirty="0">
                  <a:latin typeface="Arial" charset="0"/>
                  <a:ea typeface="+mj-ea"/>
                  <a:cs typeface="Arial" charset="0"/>
                </a:rPr>
                <a:t>M.D</a:t>
              </a:r>
              <a:r>
                <a:rPr lang="en-US" sz="2000" spc="-100" dirty="0" smtClean="0">
                  <a:latin typeface="Arial" charset="0"/>
                  <a:ea typeface="+mj-ea"/>
                  <a:cs typeface="Arial" charset="0"/>
                </a:rPr>
                <a:t>., Ph.D.</a:t>
              </a:r>
              <a:endParaRPr lang="en-US" sz="2000" spc="-100" dirty="0">
                <a:latin typeface="Arial" charset="0"/>
                <a:ea typeface="+mj-ea"/>
                <a:cs typeface="Arial" charset="0"/>
              </a:endParaRPr>
            </a:p>
          </p:txBody>
        </p:sp>
      </p:grpSp>
      <p:grpSp>
        <p:nvGrpSpPr>
          <p:cNvPr id="11" name="Group 10"/>
          <p:cNvGrpSpPr/>
          <p:nvPr/>
        </p:nvGrpSpPr>
        <p:grpSpPr>
          <a:xfrm>
            <a:off x="5783946" y="3686626"/>
            <a:ext cx="3352800" cy="2685115"/>
            <a:chOff x="5783946" y="3686626"/>
            <a:chExt cx="3352800" cy="2685115"/>
          </a:xfrm>
        </p:grpSpPr>
        <p:pic>
          <p:nvPicPr>
            <p:cNvPr id="64517" name="Picture 5" descr="http://www.britannica.com/blogs/wp-content/uploads/2009/08/jay_shendure.jpg"/>
            <p:cNvPicPr>
              <a:picLocks noChangeAspect="1" noChangeArrowheads="1"/>
            </p:cNvPicPr>
            <p:nvPr/>
          </p:nvPicPr>
          <p:blipFill>
            <a:blip r:embed="rId5" cstate="print"/>
            <a:srcRect l="29050" t="6096" r="24403"/>
            <a:stretch>
              <a:fillRect/>
            </a:stretch>
          </p:blipFill>
          <p:spPr bwMode="auto">
            <a:xfrm>
              <a:off x="6712860" y="3686626"/>
              <a:ext cx="1494972" cy="2261961"/>
            </a:xfrm>
            <a:prstGeom prst="roundRect">
              <a:avLst/>
            </a:prstGeom>
            <a:noFill/>
          </p:spPr>
        </p:pic>
        <p:sp>
          <p:nvSpPr>
            <p:cNvPr id="15" name="Title 1"/>
            <p:cNvSpPr txBox="1">
              <a:spLocks/>
            </p:cNvSpPr>
            <p:nvPr/>
          </p:nvSpPr>
          <p:spPr>
            <a:xfrm>
              <a:off x="5783946" y="5954882"/>
              <a:ext cx="3352800" cy="416859"/>
            </a:xfrm>
            <a:prstGeom prst="rect">
              <a:avLst/>
            </a:prstGeom>
          </p:spPr>
          <p:txBody>
            <a:bodyPr/>
            <a:lstStyle/>
            <a:p>
              <a:pPr algn="ctr" eaLnBrk="0" hangingPunct="0">
                <a:defRPr/>
              </a:pPr>
              <a:r>
                <a:rPr lang="en-US" sz="2000" spc="-100" dirty="0" smtClean="0">
                  <a:latin typeface="Arial" charset="0"/>
                  <a:ea typeface="+mj-ea"/>
                  <a:cs typeface="Arial" charset="0"/>
                </a:rPr>
                <a:t>Jay </a:t>
              </a:r>
              <a:r>
                <a:rPr lang="en-US" sz="2000" spc="-100" dirty="0" err="1" smtClean="0">
                  <a:latin typeface="Arial" charset="0"/>
                  <a:ea typeface="+mj-ea"/>
                  <a:cs typeface="Arial" charset="0"/>
                </a:rPr>
                <a:t>Shendure</a:t>
              </a:r>
              <a:r>
                <a:rPr lang="en-US" sz="2000" spc="-100" dirty="0" smtClean="0">
                  <a:latin typeface="Arial" charset="0"/>
                  <a:ea typeface="+mj-ea"/>
                  <a:cs typeface="Arial" charset="0"/>
                </a:rPr>
                <a:t>, </a:t>
              </a:r>
              <a:r>
                <a:rPr lang="en-US" sz="2000" spc="-100" dirty="0">
                  <a:latin typeface="Arial" charset="0"/>
                  <a:ea typeface="+mj-ea"/>
                  <a:cs typeface="Arial" charset="0"/>
                </a:rPr>
                <a:t>M.D</a:t>
              </a:r>
              <a:r>
                <a:rPr lang="en-US" sz="2000" spc="-100" dirty="0" smtClean="0">
                  <a:latin typeface="Arial" charset="0"/>
                  <a:ea typeface="+mj-ea"/>
                  <a:cs typeface="Arial" charset="0"/>
                </a:rPr>
                <a:t>., Ph.D.</a:t>
              </a:r>
              <a:endParaRPr lang="en-US" sz="2000" spc="-100" dirty="0">
                <a:latin typeface="Arial" charset="0"/>
                <a:ea typeface="+mj-ea"/>
                <a:cs typeface="Arial" charset="0"/>
              </a:endParaRPr>
            </a:p>
          </p:txBody>
        </p:sp>
      </p:grpSp>
    </p:spTree>
    <p:extLst>
      <p:ext uri="{BB962C8B-B14F-4D97-AF65-F5344CB8AC3E}">
        <p14:creationId xmlns:p14="http://schemas.microsoft.com/office/powerpoint/2010/main" xmlns="" val="84404506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4520"/>
                                        </p:tgtEl>
                                        <p:attrNameLst>
                                          <p:attrName>style.visibility</p:attrName>
                                        </p:attrNameLst>
                                      </p:cBhvr>
                                      <p:to>
                                        <p:strVal val="visible"/>
                                      </p:to>
                                    </p:set>
                                    <p:animEffect transition="in" filter="wipe(up)">
                                      <p:cBhvr>
                                        <p:cTn id="7" dur="500"/>
                                        <p:tgtEl>
                                          <p:spTgt spid="645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9985"/>
            <a:ext cx="9144000" cy="760413"/>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Human Frontier Science Program Organization 2013 Nakasone Award</a:t>
            </a:r>
          </a:p>
        </p:txBody>
      </p:sp>
      <p:sp>
        <p:nvSpPr>
          <p:cNvPr id="4" name="TextBox 3"/>
          <p:cNvSpPr txBox="1"/>
          <p:nvPr/>
        </p:nvSpPr>
        <p:spPr>
          <a:xfrm>
            <a:off x="7268775" y="6363241"/>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15</a:t>
            </a:r>
            <a:endParaRPr lang="en-US" sz="2000" dirty="0">
              <a:solidFill>
                <a:schemeClr val="accent4">
                  <a:lumMod val="40000"/>
                  <a:lumOff val="60000"/>
                </a:schemeClr>
              </a:solidFill>
              <a:latin typeface="Arial" charset="0"/>
            </a:endParaRPr>
          </a:p>
        </p:txBody>
      </p:sp>
      <p:grpSp>
        <p:nvGrpSpPr>
          <p:cNvPr id="13" name="Group 12"/>
          <p:cNvGrpSpPr/>
          <p:nvPr/>
        </p:nvGrpSpPr>
        <p:grpSpPr>
          <a:xfrm>
            <a:off x="0" y="1556378"/>
            <a:ext cx="9144000" cy="4971736"/>
            <a:chOff x="0" y="1439415"/>
            <a:chExt cx="9144000" cy="4971736"/>
          </a:xfrm>
        </p:grpSpPr>
        <p:sp>
          <p:nvSpPr>
            <p:cNvPr id="5" name="Title 1"/>
            <p:cNvSpPr txBox="1">
              <a:spLocks/>
            </p:cNvSpPr>
            <p:nvPr/>
          </p:nvSpPr>
          <p:spPr>
            <a:xfrm>
              <a:off x="0" y="5630101"/>
              <a:ext cx="9144000" cy="781050"/>
            </a:xfrm>
            <a:prstGeom prst="rect">
              <a:avLst/>
            </a:prstGeom>
          </p:spPr>
          <p:txBody>
            <a:bodyPr/>
            <a:lstStyle/>
            <a:p>
              <a:pPr algn="ctr" eaLnBrk="0" hangingPunct="0">
                <a:defRPr/>
              </a:pPr>
              <a:r>
                <a:rPr lang="en-US" sz="3200" spc="-100" dirty="0" smtClean="0">
                  <a:latin typeface="Arial" charset="0"/>
                  <a:ea typeface="+mj-ea"/>
                  <a:cs typeface="Arial" charset="0"/>
                </a:rPr>
                <a:t>Stephen Quake, D.Phil.</a:t>
              </a:r>
              <a:endParaRPr lang="en-US" sz="3200" spc="-100" dirty="0">
                <a:latin typeface="Arial" charset="0"/>
                <a:ea typeface="+mj-ea"/>
                <a:cs typeface="Arial" charset="0"/>
              </a:endParaRPr>
            </a:p>
          </p:txBody>
        </p:sp>
        <p:grpSp>
          <p:nvGrpSpPr>
            <p:cNvPr id="11" name="Group 10"/>
            <p:cNvGrpSpPr/>
            <p:nvPr/>
          </p:nvGrpSpPr>
          <p:grpSpPr>
            <a:xfrm>
              <a:off x="367899" y="1439415"/>
              <a:ext cx="8378538" cy="4058258"/>
              <a:chOff x="566679" y="1346651"/>
              <a:chExt cx="8378538" cy="4058258"/>
            </a:xfrm>
          </p:grpSpPr>
          <p:pic>
            <p:nvPicPr>
              <p:cNvPr id="193538" name="Picture 2" descr="http://www.hfsp.org/sites/www.hfsp.org/files/NakasoneMedal_200.jpg"/>
              <p:cNvPicPr>
                <a:picLocks noChangeAspect="1" noChangeArrowheads="1"/>
              </p:cNvPicPr>
              <p:nvPr/>
            </p:nvPicPr>
            <p:blipFill>
              <a:blip r:embed="rId3" cstate="print"/>
              <a:srcRect l="8013" t="9763" r="8726" b="6255"/>
              <a:stretch>
                <a:fillRect/>
              </a:stretch>
            </p:blipFill>
            <p:spPr bwMode="auto">
              <a:xfrm>
                <a:off x="5870710" y="2067340"/>
                <a:ext cx="1630017" cy="1577009"/>
              </a:xfrm>
              <a:prstGeom prst="ellipse">
                <a:avLst/>
              </a:prstGeom>
              <a:noFill/>
              <a:ln w="38100">
                <a:solidFill>
                  <a:srgbClr val="0B24DF"/>
                </a:solidFill>
              </a:ln>
            </p:spPr>
          </p:pic>
          <p:pic>
            <p:nvPicPr>
              <p:cNvPr id="193542" name="Picture 6" descr="http://www.bnl.gov/bnlweb/pubaf/pr/photos/2011/11/vg1u5876-stephenquake-hr.jpg"/>
              <p:cNvPicPr>
                <a:picLocks noChangeAspect="1" noChangeArrowheads="1"/>
              </p:cNvPicPr>
              <p:nvPr/>
            </p:nvPicPr>
            <p:blipFill>
              <a:blip r:embed="rId4" cstate="print"/>
              <a:srcRect l="44856" t="11783" r="19640" b="30840"/>
              <a:stretch>
                <a:fillRect/>
              </a:stretch>
            </p:blipFill>
            <p:spPr bwMode="auto">
              <a:xfrm>
                <a:off x="566679" y="1346651"/>
                <a:ext cx="3766782" cy="4058258"/>
              </a:xfrm>
              <a:prstGeom prst="roundRect">
                <a:avLst/>
              </a:prstGeom>
              <a:noFill/>
            </p:spPr>
          </p:pic>
          <p:pic>
            <p:nvPicPr>
              <p:cNvPr id="193540" name="Picture 4" descr="Human frontier science program - Funding frontier research into complex biological systems">
                <a:hlinkClick r:id="rId5"/>
              </p:cNvPr>
              <p:cNvPicPr>
                <a:picLocks noChangeAspect="1" noChangeArrowheads="1"/>
              </p:cNvPicPr>
              <p:nvPr/>
            </p:nvPicPr>
            <p:blipFill>
              <a:blip r:embed="rId6" cstate="print"/>
              <a:srcRect l="17072"/>
              <a:stretch>
                <a:fillRect/>
              </a:stretch>
            </p:blipFill>
            <p:spPr bwMode="auto">
              <a:xfrm>
                <a:off x="4492488" y="3729771"/>
                <a:ext cx="4373217" cy="741262"/>
              </a:xfrm>
              <a:prstGeom prst="rect">
                <a:avLst/>
              </a:prstGeom>
              <a:solidFill>
                <a:schemeClr val="tx1"/>
              </a:solidFill>
              <a:ln w="57150">
                <a:solidFill>
                  <a:srgbClr val="0B24DF"/>
                </a:solidFill>
              </a:ln>
            </p:spPr>
          </p:pic>
          <p:pic>
            <p:nvPicPr>
              <p:cNvPr id="10" name="Picture 4" descr="Human frontier science program - Funding frontier research into complex biological systems">
                <a:hlinkClick r:id="rId5"/>
              </p:cNvPr>
              <p:cNvPicPr>
                <a:picLocks noChangeAspect="1" noChangeArrowheads="1"/>
              </p:cNvPicPr>
              <p:nvPr/>
            </p:nvPicPr>
            <p:blipFill>
              <a:blip r:embed="rId6" cstate="print"/>
              <a:srcRect r="85943"/>
              <a:stretch>
                <a:fillRect/>
              </a:stretch>
            </p:blipFill>
            <p:spPr bwMode="auto">
              <a:xfrm>
                <a:off x="7965383" y="3100258"/>
                <a:ext cx="979834" cy="979790"/>
              </a:xfrm>
              <a:prstGeom prst="ellipse">
                <a:avLst/>
              </a:prstGeom>
              <a:solidFill>
                <a:schemeClr val="tx1"/>
              </a:solidFill>
            </p:spPr>
          </p:pic>
        </p:grpSp>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Title 1"/>
          <p:cNvSpPr txBox="1">
            <a:spLocks/>
          </p:cNvSpPr>
          <p:nvPr/>
        </p:nvSpPr>
        <p:spPr bwMode="auto">
          <a:xfrm>
            <a:off x="63064" y="724697"/>
            <a:ext cx="9144000" cy="6232886"/>
          </a:xfrm>
          <a:prstGeom prst="rect">
            <a:avLst/>
          </a:prstGeom>
          <a:noFill/>
          <a:ln w="9525" algn="ctr">
            <a:noFill/>
            <a:miter lim="800000"/>
            <a:headEnd/>
            <a:tailEnd/>
          </a:ln>
        </p:spPr>
        <p:txBody>
          <a:bodyPr/>
          <a:lstStyle/>
          <a:p>
            <a:pPr marL="0" lvl="1" defTabSz="393700">
              <a:spcBef>
                <a:spcPts val="0"/>
              </a:spcBef>
              <a:spcAft>
                <a:spcPts val="600"/>
              </a:spcAft>
              <a:buClr>
                <a:schemeClr val="tx2"/>
              </a:buClr>
              <a:buSzPct val="95000"/>
              <a:defRPr/>
            </a:pPr>
            <a:r>
              <a:rPr lang="en-US" sz="2800" dirty="0" smtClean="0">
                <a:latin typeface="Arial" charset="0"/>
              </a:rPr>
              <a:t>Biennial Report on Inclusion of Women and 	Minorities in NHGRI-Supported Research</a:t>
            </a:r>
          </a:p>
          <a:p>
            <a:pPr marL="0" lvl="3" defTabSz="393700">
              <a:spcBef>
                <a:spcPts val="0"/>
              </a:spcBef>
              <a:spcAft>
                <a:spcPts val="600"/>
              </a:spcAft>
              <a:buClr>
                <a:schemeClr val="tx2"/>
              </a:buClr>
              <a:buSzPct val="95000"/>
              <a:tabLst>
                <a:tab pos="1308100" algn="l"/>
              </a:tabLst>
              <a:defRPr/>
            </a:pPr>
            <a:r>
              <a:rPr lang="en-US" sz="2800" dirty="0" smtClean="0">
                <a:solidFill>
                  <a:srgbClr val="66FF33"/>
                </a:solidFill>
                <a:latin typeface="Arial" charset="0"/>
              </a:rPr>
              <a:t>		Rongling Li</a:t>
            </a:r>
          </a:p>
          <a:p>
            <a:pPr marL="0" lvl="3" defTabSz="393700">
              <a:spcBef>
                <a:spcPts val="0"/>
              </a:spcBef>
              <a:spcAft>
                <a:spcPts val="600"/>
              </a:spcAft>
              <a:buClr>
                <a:schemeClr val="tx2"/>
              </a:buClr>
              <a:buSzPct val="95000"/>
              <a:buFont typeface="Wingdings" pitchFamily="2" charset="2"/>
              <a:buChar char="Ø"/>
              <a:tabLst>
                <a:tab pos="1308100" algn="l"/>
              </a:tabLst>
              <a:defRPr/>
            </a:pPr>
            <a:endParaRPr lang="en-US" sz="1400" dirty="0">
              <a:latin typeface="Arial" charset="0"/>
            </a:endParaRPr>
          </a:p>
          <a:p>
            <a:pPr defTabSz="393700">
              <a:spcBef>
                <a:spcPts val="0"/>
              </a:spcBef>
              <a:spcAft>
                <a:spcPts val="600"/>
              </a:spcAft>
              <a:buClr>
                <a:schemeClr val="tx2"/>
              </a:buClr>
              <a:buSzPct val="95000"/>
            </a:pPr>
            <a:r>
              <a:rPr lang="en-US" sz="2800" dirty="0"/>
              <a:t>Centers </a:t>
            </a:r>
            <a:r>
              <a:rPr lang="en-US" sz="2800" dirty="0" smtClean="0"/>
              <a:t>of Excellence </a:t>
            </a:r>
            <a:r>
              <a:rPr lang="en-US" sz="2800" dirty="0"/>
              <a:t>in </a:t>
            </a:r>
            <a:r>
              <a:rPr lang="en-US" sz="2800" dirty="0" smtClean="0"/>
              <a:t>Genomic </a:t>
            </a:r>
            <a:r>
              <a:rPr lang="en-US" sz="2800" dirty="0"/>
              <a:t>Science (CEGS) </a:t>
            </a:r>
            <a:r>
              <a:rPr lang="en-US" sz="2800" dirty="0" smtClean="0"/>
              <a:t>	Program Update:</a:t>
            </a:r>
            <a:endParaRPr lang="en-US" sz="2800" dirty="0"/>
          </a:p>
          <a:p>
            <a:pPr marL="0" lvl="3" defTabSz="393700">
              <a:spcBef>
                <a:spcPts val="0"/>
              </a:spcBef>
              <a:spcAft>
                <a:spcPts val="600"/>
              </a:spcAft>
              <a:buClr>
                <a:schemeClr val="tx2"/>
              </a:buClr>
              <a:buSzPct val="95000"/>
              <a:tabLst>
                <a:tab pos="1308100" algn="l"/>
              </a:tabLst>
            </a:pPr>
            <a:r>
              <a:rPr lang="en-US" sz="2800" dirty="0" smtClean="0"/>
              <a:t>		</a:t>
            </a:r>
            <a:r>
              <a:rPr lang="en-US" sz="2800" dirty="0" smtClean="0">
                <a:solidFill>
                  <a:srgbClr val="66FF33"/>
                </a:solidFill>
              </a:rPr>
              <a:t>Jeff </a:t>
            </a:r>
            <a:r>
              <a:rPr lang="en-US" sz="2800" dirty="0">
                <a:solidFill>
                  <a:srgbClr val="66FF33"/>
                </a:solidFill>
              </a:rPr>
              <a:t>Schloss</a:t>
            </a:r>
          </a:p>
          <a:p>
            <a:pPr marL="0" lvl="3" defTabSz="393700">
              <a:spcBef>
                <a:spcPts val="0"/>
              </a:spcBef>
              <a:spcAft>
                <a:spcPts val="600"/>
              </a:spcAft>
              <a:buClr>
                <a:schemeClr val="tx2"/>
              </a:buClr>
              <a:buSzPct val="95000"/>
              <a:tabLst>
                <a:tab pos="1308100" algn="l"/>
              </a:tabLst>
            </a:pPr>
            <a:r>
              <a:rPr lang="en-US" sz="2800" dirty="0" smtClean="0">
                <a:solidFill>
                  <a:srgbClr val="66FF33"/>
                </a:solidFill>
              </a:rPr>
              <a:t>		David </a:t>
            </a:r>
            <a:r>
              <a:rPr lang="en-US" sz="2800" dirty="0">
                <a:solidFill>
                  <a:srgbClr val="66FF33"/>
                </a:solidFill>
              </a:rPr>
              <a:t>Kingsley</a:t>
            </a:r>
          </a:p>
          <a:p>
            <a:pPr marL="0" lvl="3" defTabSz="393700">
              <a:spcBef>
                <a:spcPts val="0"/>
              </a:spcBef>
              <a:spcAft>
                <a:spcPts val="600"/>
              </a:spcAft>
              <a:buClr>
                <a:schemeClr val="tx2"/>
              </a:buClr>
              <a:buSzPct val="95000"/>
              <a:tabLst>
                <a:tab pos="1308100" algn="l"/>
              </a:tabLst>
            </a:pPr>
            <a:r>
              <a:rPr lang="en-US" sz="2800" dirty="0" smtClean="0">
                <a:solidFill>
                  <a:srgbClr val="66FF33"/>
                </a:solidFill>
              </a:rPr>
              <a:t>		Deidre Meldrum</a:t>
            </a:r>
          </a:p>
          <a:p>
            <a:pPr marL="0" lvl="3" defTabSz="393700">
              <a:spcBef>
                <a:spcPts val="0"/>
              </a:spcBef>
              <a:spcAft>
                <a:spcPts val="600"/>
              </a:spcAft>
              <a:buClr>
                <a:schemeClr val="tx2"/>
              </a:buClr>
              <a:buSzPct val="95000"/>
              <a:tabLst>
                <a:tab pos="1308100" algn="l"/>
              </a:tabLst>
            </a:pPr>
            <a:endParaRPr lang="en-US" sz="1400" dirty="0" smtClean="0"/>
          </a:p>
          <a:p>
            <a:pPr marL="0" lvl="1" defTabSz="393700" eaLnBrk="0" hangingPunct="0">
              <a:spcBef>
                <a:spcPts val="0"/>
              </a:spcBef>
              <a:spcAft>
                <a:spcPts val="600"/>
              </a:spcAft>
              <a:buClr>
                <a:schemeClr val="tx2"/>
              </a:buClr>
              <a:buSzPct val="95000"/>
              <a:defRPr/>
            </a:pPr>
            <a:r>
              <a:rPr lang="en-US" sz="2800" dirty="0">
                <a:latin typeface="Arial" charset="0"/>
              </a:rPr>
              <a:t>Annual Review of the Statement of Understanding 	</a:t>
            </a:r>
            <a:r>
              <a:rPr lang="en-US" sz="2800" dirty="0" smtClean="0">
                <a:latin typeface="Arial" charset="0"/>
              </a:rPr>
              <a:t>between </a:t>
            </a:r>
            <a:r>
              <a:rPr lang="en-US" sz="2800" dirty="0">
                <a:latin typeface="Arial" charset="0"/>
              </a:rPr>
              <a:t>NACHGR and NHGRI</a:t>
            </a:r>
          </a:p>
          <a:p>
            <a:pPr marL="0" lvl="2" defTabSz="393700" eaLnBrk="0" hangingPunct="0">
              <a:spcBef>
                <a:spcPts val="0"/>
              </a:spcBef>
              <a:spcAft>
                <a:spcPts val="600"/>
              </a:spcAft>
              <a:buClr>
                <a:schemeClr val="tx2"/>
              </a:buClr>
              <a:buSzPct val="95000"/>
              <a:tabLst>
                <a:tab pos="1308100" algn="l"/>
              </a:tabLst>
              <a:defRPr/>
            </a:pPr>
            <a:r>
              <a:rPr lang="en-US" sz="2800" dirty="0" smtClean="0">
                <a:solidFill>
                  <a:srgbClr val="66FF33"/>
                </a:solidFill>
                <a:latin typeface="Arial" charset="0"/>
              </a:rPr>
              <a:t>	Rudy </a:t>
            </a:r>
            <a:r>
              <a:rPr lang="en-US" sz="2800" dirty="0">
                <a:solidFill>
                  <a:srgbClr val="66FF33"/>
                </a:solidFill>
                <a:latin typeface="Arial" charset="0"/>
              </a:rPr>
              <a:t>Pozzatti</a:t>
            </a:r>
          </a:p>
          <a:p>
            <a:pPr lvl="3">
              <a:spcBef>
                <a:spcPts val="700"/>
              </a:spcBef>
              <a:spcAft>
                <a:spcPts val="600"/>
              </a:spcAft>
              <a:buClr>
                <a:schemeClr val="tx2"/>
              </a:buClr>
              <a:buSzPct val="95000"/>
              <a:buFont typeface="Wingdings" pitchFamily="2" charset="2"/>
              <a:buChar char="Ø"/>
            </a:pPr>
            <a:endParaRPr lang="en-US" sz="2400" dirty="0"/>
          </a:p>
          <a:p>
            <a:pPr lvl="3">
              <a:spcBef>
                <a:spcPts val="700"/>
              </a:spcBef>
              <a:spcAft>
                <a:spcPts val="600"/>
              </a:spcAft>
              <a:buClr>
                <a:schemeClr val="tx2"/>
              </a:buClr>
              <a:buSzPct val="95000"/>
              <a:buFont typeface="Wingdings" pitchFamily="2" charset="2"/>
              <a:buChar char="Ø"/>
              <a:defRPr/>
            </a:pPr>
            <a:endParaRPr lang="en-US" sz="2800" dirty="0" smtClean="0">
              <a:latin typeface="Arial" charset="0"/>
            </a:endParaRPr>
          </a:p>
          <a:p>
            <a:pPr marL="411163" indent="-342900" eaLnBrk="0" hangingPunct="0">
              <a:spcBef>
                <a:spcPts val="700"/>
              </a:spcBef>
              <a:spcAft>
                <a:spcPts val="600"/>
              </a:spcAft>
              <a:buClr>
                <a:schemeClr val="tx2"/>
              </a:buClr>
              <a:buSzPct val="95000"/>
              <a:buFont typeface="Wingdings" pitchFamily="2" charset="2"/>
              <a:buChar char=""/>
              <a:defRPr/>
            </a:pPr>
            <a:endParaRPr lang="en-US" sz="3000" dirty="0">
              <a:latin typeface="Arial" charset="0"/>
            </a:endParaRPr>
          </a:p>
        </p:txBody>
      </p:sp>
      <p:sp>
        <p:nvSpPr>
          <p:cNvPr id="4" name="Title 1"/>
          <p:cNvSpPr txBox="1">
            <a:spLocks/>
          </p:cNvSpPr>
          <p:nvPr/>
        </p:nvSpPr>
        <p:spPr>
          <a:xfrm>
            <a:off x="0" y="41447"/>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smtClean="0">
                <a:solidFill>
                  <a:srgbClr val="FFFF00"/>
                </a:solidFill>
                <a:latin typeface="Arial" pitchFamily="34" charset="0"/>
                <a:cs typeface="Arial" pitchFamily="34" charset="0"/>
              </a:rPr>
              <a:t>Open Session Presentations</a:t>
            </a:r>
            <a:endParaRPr lang="en-US" sz="3600" b="1" dirty="0" smtClean="0">
              <a:solidFill>
                <a:srgbClr val="FFFF00"/>
              </a:solidFill>
              <a:latin typeface="Arial" pitchFamily="34" charset="0"/>
              <a:cs typeface="Arial"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85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185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185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185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185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185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185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9985"/>
            <a:ext cx="9144000" cy="1428750"/>
          </a:xfrm>
        </p:spPr>
        <p:txBody>
          <a:bodyPr wrap="square" lIns="91440" tIns="45720" rIns="91440" bIns="45720" numCol="1" anchorCtr="0" compatLnSpc="1">
            <a:prstTxWarp prst="textNoShape">
              <a:avLst/>
            </a:prstTxWarp>
          </a:bodyPr>
          <a:lstStyle/>
          <a:p>
            <a:pPr algn="ctr">
              <a:defRPr/>
            </a:pPr>
            <a:r>
              <a:rPr lang="en-US" sz="3600" b="1" dirty="0" err="1" smtClean="0">
                <a:solidFill>
                  <a:srgbClr val="FFFF00"/>
                </a:solidFill>
                <a:latin typeface="Arial" charset="0"/>
                <a:cs typeface="Arial" charset="0"/>
              </a:rPr>
              <a:t>Taubman</a:t>
            </a:r>
            <a:r>
              <a:rPr lang="en-US" sz="3600" b="1" dirty="0" smtClean="0">
                <a:solidFill>
                  <a:srgbClr val="FFFF00"/>
                </a:solidFill>
                <a:latin typeface="Arial" charset="0"/>
                <a:cs typeface="Arial" charset="0"/>
              </a:rPr>
              <a:t> Prize for Excellence in Translational Medical Science </a:t>
            </a:r>
          </a:p>
        </p:txBody>
      </p:sp>
      <p:sp>
        <p:nvSpPr>
          <p:cNvPr id="4" name="TextBox 3"/>
          <p:cNvSpPr txBox="1"/>
          <p:nvPr/>
        </p:nvSpPr>
        <p:spPr>
          <a:xfrm>
            <a:off x="7268775" y="6363241"/>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16</a:t>
            </a:r>
            <a:endParaRPr lang="en-US" sz="2000" dirty="0">
              <a:solidFill>
                <a:schemeClr val="accent4">
                  <a:lumMod val="40000"/>
                  <a:lumOff val="60000"/>
                </a:schemeClr>
              </a:solidFill>
              <a:latin typeface="Arial" charset="0"/>
            </a:endParaRPr>
          </a:p>
        </p:txBody>
      </p:sp>
      <p:grpSp>
        <p:nvGrpSpPr>
          <p:cNvPr id="8" name="Group 7"/>
          <p:cNvGrpSpPr/>
          <p:nvPr/>
        </p:nvGrpSpPr>
        <p:grpSpPr>
          <a:xfrm>
            <a:off x="0" y="1539703"/>
            <a:ext cx="9144000" cy="5234292"/>
            <a:chOff x="0" y="1348309"/>
            <a:chExt cx="9144000" cy="5234292"/>
          </a:xfrm>
        </p:grpSpPr>
        <p:sp>
          <p:nvSpPr>
            <p:cNvPr id="5" name="Title 1"/>
            <p:cNvSpPr txBox="1">
              <a:spLocks/>
            </p:cNvSpPr>
            <p:nvPr/>
          </p:nvSpPr>
          <p:spPr>
            <a:xfrm>
              <a:off x="0" y="5801551"/>
              <a:ext cx="9144000" cy="781050"/>
            </a:xfrm>
            <a:prstGeom prst="rect">
              <a:avLst/>
            </a:prstGeom>
          </p:spPr>
          <p:txBody>
            <a:bodyPr/>
            <a:lstStyle/>
            <a:p>
              <a:pPr algn="ctr" eaLnBrk="0" hangingPunct="0">
                <a:defRPr/>
              </a:pPr>
              <a:r>
                <a:rPr lang="en-US" sz="3200" spc="-100" dirty="0" smtClean="0">
                  <a:latin typeface="Arial" charset="0"/>
                  <a:ea typeface="+mj-ea"/>
                  <a:cs typeface="Arial" charset="0"/>
                </a:rPr>
                <a:t>Hal Dietz, M.D.</a:t>
              </a:r>
              <a:endParaRPr lang="en-US" sz="3200" spc="-100" dirty="0">
                <a:latin typeface="Arial" charset="0"/>
                <a:ea typeface="+mj-ea"/>
                <a:cs typeface="Arial" charset="0"/>
              </a:endParaRPr>
            </a:p>
          </p:txBody>
        </p:sp>
        <p:pic>
          <p:nvPicPr>
            <p:cNvPr id="199684" name="Picture 4" descr="HalDietz-PodiumPhoto"/>
            <p:cNvPicPr>
              <a:picLocks noChangeAspect="1" noChangeArrowheads="1"/>
            </p:cNvPicPr>
            <p:nvPr/>
          </p:nvPicPr>
          <p:blipFill>
            <a:blip r:embed="rId3" cstate="print"/>
            <a:srcRect/>
            <a:stretch>
              <a:fillRect/>
            </a:stretch>
          </p:blipFill>
          <p:spPr bwMode="auto">
            <a:xfrm>
              <a:off x="2901950" y="1348309"/>
              <a:ext cx="3346450" cy="4296842"/>
            </a:xfrm>
            <a:prstGeom prst="roundRect">
              <a:avLst/>
            </a:prstGeom>
            <a:noFill/>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9038"/>
            <a:ext cx="9144000" cy="65405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2013 Genetic Society of America Medal</a:t>
            </a:r>
          </a:p>
        </p:txBody>
      </p:sp>
      <p:sp>
        <p:nvSpPr>
          <p:cNvPr id="4" name="TextBox 3"/>
          <p:cNvSpPr txBox="1"/>
          <p:nvPr/>
        </p:nvSpPr>
        <p:spPr>
          <a:xfrm>
            <a:off x="7268775" y="635795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17</a:t>
            </a:r>
            <a:endParaRPr lang="en-US" sz="2000" dirty="0">
              <a:solidFill>
                <a:schemeClr val="accent4">
                  <a:lumMod val="40000"/>
                  <a:lumOff val="60000"/>
                </a:schemeClr>
              </a:solidFill>
              <a:latin typeface="Arial" charset="0"/>
            </a:endParaRPr>
          </a:p>
        </p:txBody>
      </p:sp>
      <p:grpSp>
        <p:nvGrpSpPr>
          <p:cNvPr id="9" name="Group 8"/>
          <p:cNvGrpSpPr/>
          <p:nvPr/>
        </p:nvGrpSpPr>
        <p:grpSpPr>
          <a:xfrm>
            <a:off x="0" y="1214473"/>
            <a:ext cx="9144000" cy="5087902"/>
            <a:chOff x="0" y="1214473"/>
            <a:chExt cx="9144000" cy="5087902"/>
          </a:xfrm>
        </p:grpSpPr>
        <p:sp>
          <p:nvSpPr>
            <p:cNvPr id="5" name="Title 1"/>
            <p:cNvSpPr txBox="1">
              <a:spLocks/>
            </p:cNvSpPr>
            <p:nvPr/>
          </p:nvSpPr>
          <p:spPr>
            <a:xfrm>
              <a:off x="0" y="5521325"/>
              <a:ext cx="9144000" cy="781050"/>
            </a:xfrm>
            <a:prstGeom prst="rect">
              <a:avLst/>
            </a:prstGeom>
          </p:spPr>
          <p:txBody>
            <a:bodyPr/>
            <a:lstStyle/>
            <a:p>
              <a:pPr algn="ctr" eaLnBrk="0" hangingPunct="0">
                <a:defRPr/>
              </a:pPr>
              <a:r>
                <a:rPr lang="en-US" sz="3200" spc="-100" dirty="0" smtClean="0">
                  <a:latin typeface="Arial" charset="0"/>
                  <a:ea typeface="+mj-ea"/>
                  <a:cs typeface="Arial" charset="0"/>
                </a:rPr>
                <a:t>Elaine Ostrander, Ph.D.</a:t>
              </a:r>
              <a:endParaRPr lang="en-US" sz="3200" spc="-100" dirty="0">
                <a:latin typeface="Arial" charset="0"/>
                <a:ea typeface="+mj-ea"/>
                <a:cs typeface="Arial" charset="0"/>
              </a:endParaRPr>
            </a:p>
          </p:txBody>
        </p:sp>
        <p:pic>
          <p:nvPicPr>
            <p:cNvPr id="205828" name="Picture 4" descr="https://encrypted-tbn2.gstatic.com/images?q=tbn:ANd9GcSbmmI5C2PIBwNKNj-c821H6wscGPgdUjp9YdKY9L5XEbo0t2vP"/>
            <p:cNvPicPr>
              <a:picLocks noChangeAspect="1" noChangeArrowheads="1"/>
            </p:cNvPicPr>
            <p:nvPr/>
          </p:nvPicPr>
          <p:blipFill>
            <a:blip r:embed="rId3" cstate="print"/>
            <a:srcRect/>
            <a:stretch>
              <a:fillRect/>
            </a:stretch>
          </p:blipFill>
          <p:spPr bwMode="auto">
            <a:xfrm>
              <a:off x="6126327" y="1812472"/>
              <a:ext cx="2113377" cy="1314990"/>
            </a:xfrm>
            <a:prstGeom prst="rect">
              <a:avLst/>
            </a:prstGeom>
            <a:noFill/>
            <a:ln w="57150">
              <a:solidFill>
                <a:schemeClr val="tx1"/>
              </a:solidFill>
            </a:ln>
          </p:spPr>
        </p:pic>
        <p:pic>
          <p:nvPicPr>
            <p:cNvPr id="205826" name="Picture 2" descr="http://www.genetics-gsa.org/images/gsamedal.jpg"/>
            <p:cNvPicPr>
              <a:picLocks noChangeAspect="1" noChangeArrowheads="1"/>
            </p:cNvPicPr>
            <p:nvPr/>
          </p:nvPicPr>
          <p:blipFill>
            <a:blip r:embed="rId4" cstate="print"/>
            <a:srcRect l="3613" t="3375" r="3301" b="3308"/>
            <a:stretch>
              <a:fillRect/>
            </a:stretch>
          </p:blipFill>
          <p:spPr bwMode="auto">
            <a:xfrm>
              <a:off x="6373586" y="3363689"/>
              <a:ext cx="1649185" cy="1684274"/>
            </a:xfrm>
            <a:prstGeom prst="ellipse">
              <a:avLst/>
            </a:prstGeom>
            <a:noFill/>
            <a:ln w="57150">
              <a:noFill/>
            </a:ln>
          </p:spPr>
        </p:pic>
        <p:pic>
          <p:nvPicPr>
            <p:cNvPr id="205830" name="Picture 6" descr="http://inside.genome.gov/NHGRIStaff/Staff/retrieve.cfm?imageid=25000316&amp;dpi=300&amp;fileformat=jpg"/>
            <p:cNvPicPr>
              <a:picLocks noChangeAspect="1" noChangeArrowheads="1"/>
            </p:cNvPicPr>
            <p:nvPr/>
          </p:nvPicPr>
          <p:blipFill>
            <a:blip r:embed="rId5" cstate="print"/>
            <a:srcRect l="20072"/>
            <a:stretch>
              <a:fillRect/>
            </a:stretch>
          </p:blipFill>
          <p:spPr bwMode="auto">
            <a:xfrm>
              <a:off x="854528" y="1214473"/>
              <a:ext cx="5078186" cy="4217678"/>
            </a:xfrm>
            <a:prstGeom prst="roundRect">
              <a:avLst/>
            </a:prstGeom>
            <a:noFill/>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9985"/>
            <a:ext cx="9144000" cy="65405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2013 Edward </a:t>
            </a:r>
            <a:r>
              <a:rPr lang="en-US" sz="3600" b="1" dirty="0" err="1" smtClean="0">
                <a:solidFill>
                  <a:srgbClr val="FFFF00"/>
                </a:solidFill>
                <a:latin typeface="Arial" charset="0"/>
                <a:cs typeface="Arial" charset="0"/>
              </a:rPr>
              <a:t>Novitski</a:t>
            </a:r>
            <a:r>
              <a:rPr lang="en-US" sz="3600" b="1" dirty="0" smtClean="0">
                <a:solidFill>
                  <a:srgbClr val="FFFF00"/>
                </a:solidFill>
                <a:latin typeface="Arial" charset="0"/>
                <a:cs typeface="Arial" charset="0"/>
              </a:rPr>
              <a:t> Prize</a:t>
            </a:r>
          </a:p>
        </p:txBody>
      </p:sp>
      <p:sp>
        <p:nvSpPr>
          <p:cNvPr id="4" name="TextBox 3"/>
          <p:cNvSpPr txBox="1"/>
          <p:nvPr/>
        </p:nvSpPr>
        <p:spPr>
          <a:xfrm>
            <a:off x="7268775" y="6363241"/>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18</a:t>
            </a:r>
            <a:endParaRPr lang="en-US" sz="2000" dirty="0">
              <a:solidFill>
                <a:schemeClr val="accent4">
                  <a:lumMod val="40000"/>
                  <a:lumOff val="60000"/>
                </a:schemeClr>
              </a:solidFill>
              <a:latin typeface="Arial" charset="0"/>
            </a:endParaRPr>
          </a:p>
        </p:txBody>
      </p:sp>
      <p:grpSp>
        <p:nvGrpSpPr>
          <p:cNvPr id="10" name="Group 9"/>
          <p:cNvGrpSpPr/>
          <p:nvPr/>
        </p:nvGrpSpPr>
        <p:grpSpPr>
          <a:xfrm>
            <a:off x="0" y="1249362"/>
            <a:ext cx="9144000" cy="5053013"/>
            <a:chOff x="0" y="1249362"/>
            <a:chExt cx="9144000" cy="5053013"/>
          </a:xfrm>
        </p:grpSpPr>
        <p:sp>
          <p:nvSpPr>
            <p:cNvPr id="5" name="Title 1"/>
            <p:cNvSpPr txBox="1">
              <a:spLocks/>
            </p:cNvSpPr>
            <p:nvPr/>
          </p:nvSpPr>
          <p:spPr>
            <a:xfrm>
              <a:off x="0" y="5521325"/>
              <a:ext cx="9144000" cy="781050"/>
            </a:xfrm>
            <a:prstGeom prst="rect">
              <a:avLst/>
            </a:prstGeom>
          </p:spPr>
          <p:txBody>
            <a:bodyPr/>
            <a:lstStyle/>
            <a:p>
              <a:pPr algn="ctr" eaLnBrk="0" hangingPunct="0">
                <a:defRPr/>
              </a:pPr>
              <a:r>
                <a:rPr lang="en-US" sz="3200" spc="-100" dirty="0" smtClean="0">
                  <a:latin typeface="Arial" charset="0"/>
                  <a:ea typeface="+mj-ea"/>
                  <a:cs typeface="Arial" charset="0"/>
                </a:rPr>
                <a:t>Jonathan Pritchard, Ph.D.</a:t>
              </a:r>
              <a:endParaRPr lang="en-US" sz="3200" spc="-100" dirty="0">
                <a:latin typeface="Arial" charset="0"/>
                <a:ea typeface="+mj-ea"/>
                <a:cs typeface="Arial" charset="0"/>
              </a:endParaRPr>
            </a:p>
          </p:txBody>
        </p:sp>
        <p:pic>
          <p:nvPicPr>
            <p:cNvPr id="205828" name="Picture 4" descr="https://encrypted-tbn2.gstatic.com/images?q=tbn:ANd9GcSbmmI5C2PIBwNKNj-c821H6wscGPgdUjp9YdKY9L5XEbo0t2vP"/>
            <p:cNvPicPr>
              <a:picLocks noChangeAspect="1" noChangeArrowheads="1"/>
            </p:cNvPicPr>
            <p:nvPr/>
          </p:nvPicPr>
          <p:blipFill>
            <a:blip r:embed="rId3" cstate="print"/>
            <a:srcRect/>
            <a:stretch>
              <a:fillRect/>
            </a:stretch>
          </p:blipFill>
          <p:spPr bwMode="auto">
            <a:xfrm>
              <a:off x="6145377" y="1812472"/>
              <a:ext cx="2113377" cy="1314990"/>
            </a:xfrm>
            <a:prstGeom prst="rect">
              <a:avLst/>
            </a:prstGeom>
            <a:noFill/>
            <a:ln w="57150">
              <a:solidFill>
                <a:schemeClr val="tx1"/>
              </a:solidFill>
            </a:ln>
          </p:spPr>
        </p:pic>
        <p:pic>
          <p:nvPicPr>
            <p:cNvPr id="112642" name="Picture 2" descr="http://www.newswise.com/images/uploads/2012/10/15/pritchard_jonathan_NovitskiPrize.jpg"/>
            <p:cNvPicPr>
              <a:picLocks noChangeAspect="1" noChangeArrowheads="1"/>
            </p:cNvPicPr>
            <p:nvPr/>
          </p:nvPicPr>
          <p:blipFill>
            <a:blip r:embed="rId4" cstate="print"/>
            <a:srcRect l="29349" b="14417"/>
            <a:stretch>
              <a:fillRect/>
            </a:stretch>
          </p:blipFill>
          <p:spPr bwMode="auto">
            <a:xfrm>
              <a:off x="857250" y="1249362"/>
              <a:ext cx="5010838" cy="4046538"/>
            </a:xfrm>
            <a:prstGeom prst="roundRect">
              <a:avLst/>
            </a:prstGeom>
            <a:noFill/>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738" y="58738"/>
            <a:ext cx="9144001" cy="129540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Elected to the Institute of Medicine</a:t>
            </a:r>
          </a:p>
        </p:txBody>
      </p:sp>
      <p:sp>
        <p:nvSpPr>
          <p:cNvPr id="8" name="TextBox 7"/>
          <p:cNvSpPr txBox="1"/>
          <p:nvPr/>
        </p:nvSpPr>
        <p:spPr>
          <a:xfrm>
            <a:off x="7268775" y="6363241"/>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19</a:t>
            </a:r>
            <a:endParaRPr lang="en-US" sz="2000" dirty="0">
              <a:solidFill>
                <a:schemeClr val="accent4">
                  <a:lumMod val="40000"/>
                  <a:lumOff val="60000"/>
                </a:schemeClr>
              </a:solidFill>
              <a:latin typeface="Arial" charset="0"/>
            </a:endParaRPr>
          </a:p>
        </p:txBody>
      </p:sp>
      <p:grpSp>
        <p:nvGrpSpPr>
          <p:cNvPr id="14" name="Group 13"/>
          <p:cNvGrpSpPr/>
          <p:nvPr/>
        </p:nvGrpSpPr>
        <p:grpSpPr>
          <a:xfrm>
            <a:off x="465138" y="1181100"/>
            <a:ext cx="8012112" cy="4746416"/>
            <a:chOff x="465138" y="1016000"/>
            <a:chExt cx="8012112" cy="4746416"/>
          </a:xfrm>
        </p:grpSpPr>
        <p:sp>
          <p:nvSpPr>
            <p:cNvPr id="7" name="Title 1"/>
            <p:cNvSpPr txBox="1">
              <a:spLocks/>
            </p:cNvSpPr>
            <p:nvPr/>
          </p:nvSpPr>
          <p:spPr bwMode="auto">
            <a:xfrm>
              <a:off x="465138" y="1801812"/>
              <a:ext cx="4240212" cy="292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r>
                <a:rPr lang="en-US" sz="2800" dirty="0" smtClean="0"/>
                <a:t>Lynda Chin</a:t>
              </a:r>
            </a:p>
            <a:p>
              <a:pPr>
                <a:spcBef>
                  <a:spcPts val="700"/>
                </a:spcBef>
                <a:buClr>
                  <a:schemeClr val="tx2"/>
                </a:buClr>
                <a:buSzPct val="95000"/>
                <a:buFont typeface="Wingdings" pitchFamily="2" charset="2"/>
                <a:buChar char=""/>
              </a:pPr>
              <a:endParaRPr lang="en-US" sz="2800" dirty="0" smtClean="0"/>
            </a:p>
            <a:p>
              <a:pPr>
                <a:spcBef>
                  <a:spcPts val="700"/>
                </a:spcBef>
                <a:buClr>
                  <a:schemeClr val="tx2"/>
                </a:buClr>
                <a:buSzPct val="95000"/>
                <a:buFont typeface="Wingdings" pitchFamily="2" charset="2"/>
                <a:buChar char=""/>
              </a:pPr>
              <a:r>
                <a:rPr lang="en-US" sz="2800" dirty="0" smtClean="0"/>
                <a:t>Daniel Kastner</a:t>
              </a:r>
              <a:endParaRPr lang="en-US" sz="3000" dirty="0" smtClean="0"/>
            </a:p>
            <a:p>
              <a:pPr>
                <a:spcBef>
                  <a:spcPts val="700"/>
                </a:spcBef>
                <a:buClr>
                  <a:schemeClr val="tx2"/>
                </a:buClr>
                <a:buSzPct val="95000"/>
                <a:buFont typeface="Wingdings" pitchFamily="2" charset="2"/>
                <a:buChar char=""/>
              </a:pPr>
              <a:endParaRPr lang="en-US" sz="3000" dirty="0"/>
            </a:p>
            <a:p>
              <a:pPr>
                <a:spcBef>
                  <a:spcPts val="700"/>
                </a:spcBef>
                <a:buClr>
                  <a:schemeClr val="tx2"/>
                </a:buClr>
                <a:buSzPct val="95000"/>
                <a:buFont typeface="Wingdings" pitchFamily="2" charset="2"/>
                <a:buChar char=""/>
              </a:pPr>
              <a:r>
                <a:rPr lang="en-US" sz="3000" dirty="0" smtClean="0"/>
                <a:t>Stephen Quake</a:t>
              </a:r>
            </a:p>
            <a:p>
              <a:pPr>
                <a:spcBef>
                  <a:spcPts val="700"/>
                </a:spcBef>
                <a:buClr>
                  <a:schemeClr val="tx2"/>
                </a:buClr>
                <a:buSzPct val="95000"/>
              </a:pPr>
              <a:endParaRPr lang="en-US" sz="3000" dirty="0"/>
            </a:p>
          </p:txBody>
        </p:sp>
        <p:grpSp>
          <p:nvGrpSpPr>
            <p:cNvPr id="12" name="Group 11"/>
            <p:cNvGrpSpPr/>
            <p:nvPr/>
          </p:nvGrpSpPr>
          <p:grpSpPr>
            <a:xfrm>
              <a:off x="4781550" y="1016000"/>
              <a:ext cx="3695700" cy="4746416"/>
              <a:chOff x="4514850" y="863600"/>
              <a:chExt cx="3695700" cy="4746416"/>
            </a:xfrm>
          </p:grpSpPr>
          <p:pic>
            <p:nvPicPr>
              <p:cNvPr id="6" name="Picture 4" descr="http://t3.gstatic.com/images?q=tbn:ANd9GcS1X581iX60d8hpthpMRpNnAnIzNvjV2T0sfwR4uWLfC9E0p_7A"/>
              <p:cNvPicPr>
                <a:picLocks noChangeAspect="1" noChangeArrowheads="1"/>
              </p:cNvPicPr>
              <p:nvPr/>
            </p:nvPicPr>
            <p:blipFill>
              <a:blip r:embed="rId3" cstate="print"/>
              <a:srcRect/>
              <a:stretch>
                <a:fillRect/>
              </a:stretch>
            </p:blipFill>
            <p:spPr bwMode="auto">
              <a:xfrm>
                <a:off x="4514850" y="863600"/>
                <a:ext cx="3695700" cy="3695700"/>
              </a:xfrm>
              <a:prstGeom prst="rect">
                <a:avLst/>
              </a:prstGeom>
              <a:noFill/>
              <a:ln w="111125">
                <a:solidFill>
                  <a:schemeClr val="tx1"/>
                </a:solidFill>
                <a:miter lim="800000"/>
                <a:headEnd/>
                <a:tailEnd/>
              </a:ln>
            </p:spPr>
          </p:pic>
          <p:pic>
            <p:nvPicPr>
              <p:cNvPr id="23554" name="Picture 2" descr="Institute of Medicine of the National Academies">
                <a:hlinkClick r:id="rId4"/>
              </p:cNvPr>
              <p:cNvPicPr>
                <a:picLocks noChangeAspect="1" noChangeArrowheads="1"/>
              </p:cNvPicPr>
              <p:nvPr/>
            </p:nvPicPr>
            <p:blipFill>
              <a:blip r:embed="rId5" cstate="print"/>
              <a:srcRect l="21971"/>
              <a:stretch>
                <a:fillRect/>
              </a:stretch>
            </p:blipFill>
            <p:spPr bwMode="auto">
              <a:xfrm>
                <a:off x="4514850" y="4712888"/>
                <a:ext cx="3695700" cy="897128"/>
              </a:xfrm>
              <a:prstGeom prst="rect">
                <a:avLst/>
              </a:prstGeom>
              <a:noFill/>
              <a:ln w="111125">
                <a:solidFill>
                  <a:schemeClr val="tx1"/>
                </a:solidFill>
              </a:ln>
            </p:spPr>
          </p:pic>
        </p:grpSp>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738" y="76844"/>
            <a:ext cx="9144001" cy="129540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 Elected to AAAS</a:t>
            </a:r>
          </a:p>
        </p:txBody>
      </p:sp>
      <p:grpSp>
        <p:nvGrpSpPr>
          <p:cNvPr id="8" name="Group 7"/>
          <p:cNvGrpSpPr/>
          <p:nvPr/>
        </p:nvGrpSpPr>
        <p:grpSpPr>
          <a:xfrm>
            <a:off x="-1612901" y="1085850"/>
            <a:ext cx="10706101" cy="5343122"/>
            <a:chOff x="-1612901" y="1085850"/>
            <a:chExt cx="10706101" cy="5343122"/>
          </a:xfrm>
        </p:grpSpPr>
        <p:pic>
          <p:nvPicPr>
            <p:cNvPr id="7" name="Picture 8" descr="http://t3.gstatic.com/images?q=tbn:ANd9GcTlcxxlX38ZZiaQSDCOWU1nasQZ_AKsFXJtsPBhAJOqewFIyOiW"/>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22500" y="5130800"/>
              <a:ext cx="4552950" cy="1298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1612901" y="1085850"/>
              <a:ext cx="10706101"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numCol="2"/>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062163">
                <a:spcBef>
                  <a:spcPts val="700"/>
                </a:spcBef>
                <a:buClr>
                  <a:schemeClr val="tx2"/>
                </a:buClr>
                <a:buSzPct val="95000"/>
                <a:buFont typeface="Wingdings" pitchFamily="2" charset="2"/>
                <a:buChar char=""/>
              </a:pPr>
              <a:r>
                <a:rPr lang="en-US" sz="3000" dirty="0" smtClean="0"/>
                <a:t>Michael Brent</a:t>
              </a:r>
            </a:p>
            <a:p>
              <a:pPr marL="2062163">
                <a:spcBef>
                  <a:spcPts val="700"/>
                </a:spcBef>
                <a:buClr>
                  <a:schemeClr val="tx2"/>
                </a:buClr>
                <a:buSzPct val="95000"/>
                <a:buFont typeface="Wingdings" pitchFamily="2" charset="2"/>
                <a:buChar char=""/>
              </a:pPr>
              <a:r>
                <a:rPr lang="en-US" sz="3000" dirty="0" smtClean="0"/>
                <a:t>Susan </a:t>
              </a:r>
              <a:r>
                <a:rPr lang="en-US" sz="3000" dirty="0" err="1" smtClean="0"/>
                <a:t>Celniker</a:t>
              </a:r>
              <a:endParaRPr lang="en-US" sz="3000" dirty="0" smtClean="0"/>
            </a:p>
            <a:p>
              <a:pPr marL="2062163">
                <a:spcBef>
                  <a:spcPts val="700"/>
                </a:spcBef>
                <a:buClr>
                  <a:schemeClr val="tx2"/>
                </a:buClr>
                <a:buSzPct val="95000"/>
                <a:buFont typeface="Wingdings" pitchFamily="2" charset="2"/>
                <a:buChar char=""/>
              </a:pPr>
              <a:r>
                <a:rPr lang="en-US" sz="3000" dirty="0" smtClean="0"/>
                <a:t>Joseph </a:t>
              </a:r>
              <a:r>
                <a:rPr lang="en-US" sz="3000" dirty="0" err="1" smtClean="0"/>
                <a:t>Ecker</a:t>
              </a:r>
              <a:endParaRPr lang="en-US" sz="3000" dirty="0" smtClean="0"/>
            </a:p>
            <a:p>
              <a:pPr marL="2062163">
                <a:spcBef>
                  <a:spcPts val="700"/>
                </a:spcBef>
                <a:buClr>
                  <a:schemeClr val="tx2"/>
                </a:buClr>
                <a:buSzPct val="95000"/>
                <a:buFont typeface="Wingdings" pitchFamily="2" charset="2"/>
                <a:buChar char=""/>
              </a:pPr>
              <a:r>
                <a:rPr lang="en-US" sz="3000" dirty="0" smtClean="0"/>
                <a:t>Steven </a:t>
              </a:r>
              <a:r>
                <a:rPr lang="en-US" sz="3000" dirty="0" err="1" smtClean="0"/>
                <a:t>Henikoff</a:t>
              </a:r>
              <a:endParaRPr lang="en-US" sz="3000" dirty="0" smtClean="0"/>
            </a:p>
            <a:p>
              <a:pPr marL="2062163">
                <a:spcBef>
                  <a:spcPts val="700"/>
                </a:spcBef>
                <a:buClr>
                  <a:schemeClr val="tx2"/>
                </a:buClr>
                <a:buSzPct val="95000"/>
                <a:buFont typeface="Wingdings" pitchFamily="2" charset="2"/>
                <a:buChar char=""/>
              </a:pPr>
              <a:r>
                <a:rPr lang="en-US" sz="3000" dirty="0" smtClean="0"/>
                <a:t>Kathy Hudson</a:t>
              </a:r>
            </a:p>
            <a:p>
              <a:pPr marL="2062163">
                <a:spcBef>
                  <a:spcPts val="700"/>
                </a:spcBef>
                <a:buClr>
                  <a:schemeClr val="tx2"/>
                </a:buClr>
                <a:buSzPct val="95000"/>
                <a:buFont typeface="Wingdings" pitchFamily="2" charset="2"/>
                <a:buChar char=""/>
              </a:pPr>
              <a:r>
                <a:rPr lang="en-US" sz="3000" dirty="0" smtClean="0"/>
                <a:t>Lynn </a:t>
              </a:r>
              <a:r>
                <a:rPr lang="en-US" sz="3000" dirty="0" err="1" smtClean="0"/>
                <a:t>Jorde</a:t>
              </a:r>
              <a:endParaRPr lang="en-US" sz="3000" dirty="0" smtClean="0"/>
            </a:p>
            <a:p>
              <a:pPr marL="2062163">
                <a:spcBef>
                  <a:spcPts val="700"/>
                </a:spcBef>
                <a:buClr>
                  <a:schemeClr val="tx2"/>
                </a:buClr>
                <a:buSzPct val="95000"/>
                <a:buFont typeface="Wingdings" pitchFamily="2" charset="2"/>
                <a:buChar char=""/>
              </a:pPr>
              <a:r>
                <a:rPr lang="en-US" sz="3000" dirty="0" smtClean="0"/>
                <a:t>Rob Knight</a:t>
              </a:r>
            </a:p>
            <a:p>
              <a:pPr marL="342900">
                <a:spcBef>
                  <a:spcPts val="700"/>
                </a:spcBef>
                <a:buClr>
                  <a:schemeClr val="tx2"/>
                </a:buClr>
                <a:buSzPct val="95000"/>
                <a:buFont typeface="Wingdings" pitchFamily="2" charset="2"/>
                <a:buChar char=""/>
              </a:pPr>
              <a:r>
                <a:rPr lang="en-US" sz="3000" dirty="0" smtClean="0"/>
                <a:t>Charles Lee</a:t>
              </a:r>
            </a:p>
            <a:p>
              <a:pPr marL="342900">
                <a:spcBef>
                  <a:spcPts val="700"/>
                </a:spcBef>
                <a:buClr>
                  <a:schemeClr val="tx2"/>
                </a:buClr>
                <a:buSzPct val="95000"/>
                <a:buFont typeface="Wingdings" pitchFamily="2" charset="2"/>
                <a:buChar char=""/>
              </a:pPr>
              <a:r>
                <a:rPr lang="en-US" sz="3000" dirty="0" smtClean="0"/>
                <a:t>Elaine Ostrander</a:t>
              </a:r>
            </a:p>
            <a:p>
              <a:pPr marL="342900">
                <a:spcBef>
                  <a:spcPts val="700"/>
                </a:spcBef>
                <a:buClr>
                  <a:schemeClr val="tx2"/>
                </a:buClr>
                <a:buSzPct val="95000"/>
                <a:buFont typeface="Wingdings" pitchFamily="2" charset="2"/>
                <a:buChar char=""/>
              </a:pPr>
              <a:r>
                <a:rPr lang="en-US" sz="3000" dirty="0" smtClean="0"/>
                <a:t>Reed </a:t>
              </a:r>
              <a:r>
                <a:rPr lang="en-US" sz="3000" dirty="0" err="1" smtClean="0"/>
                <a:t>Pyeritz</a:t>
              </a:r>
              <a:endParaRPr lang="en-US" sz="3000" dirty="0" smtClean="0"/>
            </a:p>
            <a:p>
              <a:pPr marL="342900">
                <a:spcBef>
                  <a:spcPts val="700"/>
                </a:spcBef>
                <a:buClr>
                  <a:schemeClr val="tx2"/>
                </a:buClr>
                <a:buSzPct val="95000"/>
                <a:buFont typeface="Wingdings" pitchFamily="2" charset="2"/>
                <a:buChar char=""/>
              </a:pPr>
              <a:r>
                <a:rPr lang="en-US" sz="3000" dirty="0" smtClean="0"/>
                <a:t>Dan </a:t>
              </a:r>
              <a:r>
                <a:rPr lang="en-US" sz="3000" dirty="0" err="1" smtClean="0"/>
                <a:t>Roden</a:t>
              </a:r>
              <a:endParaRPr lang="en-US" sz="3000" dirty="0" smtClean="0"/>
            </a:p>
            <a:p>
              <a:pPr marL="342900">
                <a:spcBef>
                  <a:spcPts val="700"/>
                </a:spcBef>
                <a:buClr>
                  <a:schemeClr val="tx2"/>
                </a:buClr>
                <a:buSzPct val="95000"/>
                <a:buFont typeface="Wingdings" pitchFamily="2" charset="2"/>
                <a:buChar char=""/>
              </a:pPr>
              <a:r>
                <a:rPr lang="en-US" sz="3000" dirty="0" smtClean="0"/>
                <a:t>Jane Silverthorne</a:t>
              </a:r>
            </a:p>
            <a:p>
              <a:pPr marL="342900">
                <a:spcBef>
                  <a:spcPts val="700"/>
                </a:spcBef>
                <a:buClr>
                  <a:schemeClr val="tx2"/>
                </a:buClr>
                <a:buSzPct val="95000"/>
                <a:buFont typeface="Wingdings" pitchFamily="2" charset="2"/>
                <a:buChar char=""/>
              </a:pPr>
              <a:r>
                <a:rPr lang="en-US" sz="3000" dirty="0" smtClean="0"/>
                <a:t>John </a:t>
              </a:r>
              <a:r>
                <a:rPr lang="en-US" sz="3000" dirty="0" err="1" smtClean="0"/>
                <a:t>Stamatoyannopoulos</a:t>
              </a:r>
              <a:endParaRPr lang="en-US" sz="3000" dirty="0" smtClean="0"/>
            </a:p>
          </p:txBody>
        </p:sp>
      </p:grpSp>
      <p:sp>
        <p:nvSpPr>
          <p:cNvPr id="6" name="TextBox 5"/>
          <p:cNvSpPr txBox="1"/>
          <p:nvPr/>
        </p:nvSpPr>
        <p:spPr>
          <a:xfrm>
            <a:off x="7268775" y="6363241"/>
            <a:ext cx="1795684" cy="400110"/>
          </a:xfrm>
          <a:prstGeom prst="rect">
            <a:avLst/>
          </a:prstGeom>
          <a:noFill/>
        </p:spPr>
        <p:txBody>
          <a:bodyPr wrap="none">
            <a:spAutoFit/>
          </a:bodyPr>
          <a:lstStyle/>
          <a:p>
            <a:pPr>
              <a:defRPr/>
            </a:pPr>
            <a:r>
              <a:rPr lang="en-US" sz="2000" dirty="0" smtClean="0">
                <a:solidFill>
                  <a:schemeClr val="accent4">
                    <a:lumMod val="40000"/>
                    <a:lumOff val="60000"/>
                  </a:schemeClr>
                </a:solidFill>
                <a:latin typeface="Arial" charset="0"/>
              </a:rPr>
              <a:t>Document 20</a:t>
            </a:r>
            <a:endParaRPr lang="en-US" sz="2000" dirty="0">
              <a:solidFill>
                <a:schemeClr val="accent4">
                  <a:lumMod val="40000"/>
                  <a:lumOff val="60000"/>
                </a:schemeClr>
              </a:solidFill>
              <a:latin typeface="Arial"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700" y="57150"/>
            <a:ext cx="9144000" cy="760413"/>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Director Named for the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New York Genome Center</a:t>
            </a:r>
          </a:p>
        </p:txBody>
      </p:sp>
      <p:sp>
        <p:nvSpPr>
          <p:cNvPr id="4" name="TextBox 3"/>
          <p:cNvSpPr txBox="1"/>
          <p:nvPr/>
        </p:nvSpPr>
        <p:spPr>
          <a:xfrm>
            <a:off x="7268775" y="6363241"/>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21</a:t>
            </a:r>
            <a:endParaRPr lang="en-US" sz="2000" dirty="0">
              <a:solidFill>
                <a:schemeClr val="accent4">
                  <a:lumMod val="40000"/>
                  <a:lumOff val="60000"/>
                </a:schemeClr>
              </a:solidFill>
              <a:latin typeface="Arial" charset="0"/>
            </a:endParaRPr>
          </a:p>
        </p:txBody>
      </p:sp>
      <p:grpSp>
        <p:nvGrpSpPr>
          <p:cNvPr id="8" name="Group 7"/>
          <p:cNvGrpSpPr/>
          <p:nvPr/>
        </p:nvGrpSpPr>
        <p:grpSpPr>
          <a:xfrm>
            <a:off x="1187450" y="1498600"/>
            <a:ext cx="6902450" cy="5302250"/>
            <a:chOff x="1187450" y="1371600"/>
            <a:chExt cx="6902450" cy="5302250"/>
          </a:xfrm>
        </p:grpSpPr>
        <p:sp>
          <p:nvSpPr>
            <p:cNvPr id="5" name="Title 1"/>
            <p:cNvSpPr txBox="1">
              <a:spLocks/>
            </p:cNvSpPr>
            <p:nvPr/>
          </p:nvSpPr>
          <p:spPr>
            <a:xfrm>
              <a:off x="1187450" y="5740400"/>
              <a:ext cx="6413500" cy="933450"/>
            </a:xfrm>
            <a:prstGeom prst="rect">
              <a:avLst/>
            </a:prstGeom>
          </p:spPr>
          <p:txBody>
            <a:bodyPr/>
            <a:lstStyle/>
            <a:p>
              <a:pPr algn="ctr" eaLnBrk="0" hangingPunct="0">
                <a:defRPr/>
              </a:pPr>
              <a:r>
                <a:rPr lang="en-US" sz="3200" spc="-100" dirty="0" smtClean="0">
                  <a:latin typeface="Arial" charset="0"/>
                  <a:ea typeface="+mj-ea"/>
                  <a:cs typeface="Arial" charset="0"/>
                </a:rPr>
                <a:t>Bob Darnell, M.D</a:t>
              </a:r>
              <a:r>
                <a:rPr lang="en-US" sz="3200" spc="-100" dirty="0">
                  <a:latin typeface="Arial" charset="0"/>
                  <a:ea typeface="+mj-ea"/>
                  <a:cs typeface="Arial" charset="0"/>
                </a:rPr>
                <a:t>., </a:t>
              </a:r>
              <a:r>
                <a:rPr lang="en-US" sz="3200" spc="-100" dirty="0" smtClean="0">
                  <a:latin typeface="Arial" charset="0"/>
                  <a:ea typeface="+mj-ea"/>
                  <a:cs typeface="Arial" charset="0"/>
                </a:rPr>
                <a:t>Ph.D.</a:t>
              </a:r>
            </a:p>
          </p:txBody>
        </p:sp>
        <p:pic>
          <p:nvPicPr>
            <p:cNvPr id="197638" name="Picture 6" descr="https://encrypted-tbn3.gstatic.com/images?q=tbn:ANd9GcSM9lO_omR_tNXunyy32_04bwWKlpIYM70nMOfV11DZIJWJ5lIU"/>
            <p:cNvPicPr>
              <a:picLocks noChangeAspect="1" noChangeArrowheads="1"/>
            </p:cNvPicPr>
            <p:nvPr/>
          </p:nvPicPr>
          <p:blipFill>
            <a:blip r:embed="rId3" cstate="print"/>
            <a:srcRect/>
            <a:stretch>
              <a:fillRect/>
            </a:stretch>
          </p:blipFill>
          <p:spPr bwMode="auto">
            <a:xfrm>
              <a:off x="5003800" y="2008186"/>
              <a:ext cx="3086100" cy="3086101"/>
            </a:xfrm>
            <a:prstGeom prst="rect">
              <a:avLst/>
            </a:prstGeom>
            <a:noFill/>
            <a:effectLst>
              <a:softEdge rad="63500"/>
            </a:effectLst>
          </p:spPr>
        </p:pic>
        <p:pic>
          <p:nvPicPr>
            <p:cNvPr id="197640" name="Picture 8" descr="http://nygenome.org/sites/default/files/121025_1081_darnell.jpeg"/>
            <p:cNvPicPr>
              <a:picLocks noChangeAspect="1" noChangeArrowheads="1"/>
            </p:cNvPicPr>
            <p:nvPr/>
          </p:nvPicPr>
          <p:blipFill>
            <a:blip r:embed="rId4" cstate="print"/>
            <a:srcRect b="20779"/>
            <a:stretch>
              <a:fillRect/>
            </a:stretch>
          </p:blipFill>
          <p:spPr bwMode="auto">
            <a:xfrm>
              <a:off x="1260476" y="1371600"/>
              <a:ext cx="3513867" cy="4191000"/>
            </a:xfrm>
            <a:prstGeom prst="roundRect">
              <a:avLst/>
            </a:prstGeom>
            <a:noFill/>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9038"/>
            <a:ext cx="9144000" cy="1394883"/>
          </a:xfrm>
        </p:spPr>
        <p:txBody>
          <a:bodyPr wrap="square" lIns="91440" tIns="45720" rIns="91440" bIns="45720" numCol="1" anchorCtr="0" compatLnSpc="1">
            <a:prstTxWarp prst="textNoShape">
              <a:avLst/>
            </a:prstTxWarp>
          </a:bodyPr>
          <a:lstStyle/>
          <a:p>
            <a:pPr algn="ctr">
              <a:defRPr/>
            </a:pPr>
            <a:r>
              <a:rPr lang="en-US" sz="3200" b="1" dirty="0" smtClean="0">
                <a:solidFill>
                  <a:srgbClr val="FFFF00"/>
                </a:solidFill>
                <a:latin typeface="Arial" charset="0"/>
                <a:cs typeface="Arial" charset="0"/>
              </a:rPr>
              <a:t>Launching of Stanford Center for Computational, Evolutionary, and Human Genomics</a:t>
            </a:r>
          </a:p>
        </p:txBody>
      </p:sp>
      <p:sp>
        <p:nvSpPr>
          <p:cNvPr id="4" name="TextBox 3"/>
          <p:cNvSpPr txBox="1"/>
          <p:nvPr/>
        </p:nvSpPr>
        <p:spPr>
          <a:xfrm>
            <a:off x="7268775" y="6363241"/>
            <a:ext cx="1795684" cy="400110"/>
          </a:xfrm>
          <a:prstGeom prst="rect">
            <a:avLst/>
          </a:prstGeom>
          <a:noFill/>
        </p:spPr>
        <p:txBody>
          <a:bodyPr wrap="none">
            <a:spAutoFit/>
          </a:bodyPr>
          <a:lstStyle/>
          <a:p>
            <a:pPr>
              <a:defRPr/>
            </a:pPr>
            <a:r>
              <a:rPr lang="en-US" sz="2000" dirty="0" smtClean="0">
                <a:solidFill>
                  <a:schemeClr val="accent4">
                    <a:lumMod val="40000"/>
                    <a:lumOff val="60000"/>
                  </a:schemeClr>
                </a:solidFill>
                <a:latin typeface="Arial" charset="0"/>
              </a:rPr>
              <a:t>Document 22</a:t>
            </a:r>
            <a:endParaRPr lang="en-US" sz="2000" dirty="0">
              <a:solidFill>
                <a:schemeClr val="accent4">
                  <a:lumMod val="40000"/>
                  <a:lumOff val="60000"/>
                </a:schemeClr>
              </a:solidFill>
              <a:latin typeface="Arial" charset="0"/>
            </a:endParaRPr>
          </a:p>
        </p:txBody>
      </p:sp>
      <p:grpSp>
        <p:nvGrpSpPr>
          <p:cNvPr id="8" name="Group 7"/>
          <p:cNvGrpSpPr/>
          <p:nvPr/>
        </p:nvGrpSpPr>
        <p:grpSpPr>
          <a:xfrm>
            <a:off x="57829" y="1727200"/>
            <a:ext cx="8682412" cy="4315733"/>
            <a:chOff x="57829" y="1841500"/>
            <a:chExt cx="8682412" cy="4315733"/>
          </a:xfrm>
        </p:grpSpPr>
        <p:pic>
          <p:nvPicPr>
            <p:cNvPr id="202754" name="Picture 2" descr="http://news.stanford.edu/news/2012/december/images/genomics_news.jpg"/>
            <p:cNvPicPr>
              <a:picLocks noChangeAspect="1" noChangeArrowheads="1"/>
            </p:cNvPicPr>
            <p:nvPr/>
          </p:nvPicPr>
          <p:blipFill>
            <a:blip r:embed="rId3" cstate="print"/>
            <a:srcRect/>
            <a:stretch>
              <a:fillRect/>
            </a:stretch>
          </p:blipFill>
          <p:spPr bwMode="auto">
            <a:xfrm>
              <a:off x="57829" y="1841500"/>
              <a:ext cx="6473600" cy="4315733"/>
            </a:xfrm>
            <a:prstGeom prst="rect">
              <a:avLst/>
            </a:prstGeom>
            <a:noFill/>
            <a:effectLst>
              <a:softEdge rad="317500"/>
            </a:effectLst>
          </p:spPr>
        </p:pic>
        <p:pic>
          <p:nvPicPr>
            <p:cNvPr id="202756" name="Picture 4" descr="https://encrypted-tbn2.gstatic.com/images?q=tbn:ANd9GcTLdosC_I1c0Pt_mBemfKepSSOlyLaXMTjYzz7H1LBQBV9HrJy0YQ"/>
            <p:cNvPicPr>
              <a:picLocks noChangeAspect="1" noChangeArrowheads="1"/>
            </p:cNvPicPr>
            <p:nvPr/>
          </p:nvPicPr>
          <p:blipFill>
            <a:blip r:embed="rId4" cstate="print"/>
            <a:srcRect l="19876"/>
            <a:stretch>
              <a:fillRect/>
            </a:stretch>
          </p:blipFill>
          <p:spPr bwMode="auto">
            <a:xfrm>
              <a:off x="6717476" y="2407516"/>
              <a:ext cx="1930853" cy="1895475"/>
            </a:xfrm>
            <a:prstGeom prst="roundRect">
              <a:avLst/>
            </a:prstGeom>
            <a:noFill/>
          </p:spPr>
        </p:pic>
        <p:pic>
          <p:nvPicPr>
            <p:cNvPr id="202758" name="Picture 6" descr="Stanford University School of Humanities &amp; Sciences"/>
            <p:cNvPicPr>
              <a:picLocks noChangeAspect="1" noChangeArrowheads="1"/>
            </p:cNvPicPr>
            <p:nvPr/>
          </p:nvPicPr>
          <p:blipFill>
            <a:blip r:embed="rId5" cstate="print"/>
            <a:srcRect/>
            <a:stretch>
              <a:fillRect/>
            </a:stretch>
          </p:blipFill>
          <p:spPr bwMode="auto">
            <a:xfrm>
              <a:off x="6657975" y="4517571"/>
              <a:ext cx="2066925" cy="476250"/>
            </a:xfrm>
            <a:prstGeom prst="rect">
              <a:avLst/>
            </a:prstGeom>
            <a:solidFill>
              <a:srgbClr val="C00000"/>
            </a:solidFill>
            <a:ln w="76200">
              <a:solidFill>
                <a:srgbClr val="C00000"/>
              </a:solidFill>
            </a:ln>
          </p:spPr>
        </p:pic>
        <p:pic>
          <p:nvPicPr>
            <p:cNvPr id="202763" name="Picture 11" descr="https://encrypted-tbn1.gstatic.com/images?q=tbn:ANd9GcTPJ88XXqgykI_SHpIapPPqI4z6AuiJHw8o_U8KynIUuZKDeEza"/>
            <p:cNvPicPr>
              <a:picLocks noChangeAspect="1" noChangeArrowheads="1"/>
            </p:cNvPicPr>
            <p:nvPr/>
          </p:nvPicPr>
          <p:blipFill>
            <a:blip r:embed="rId6" cstate="print"/>
            <a:srcRect/>
            <a:stretch>
              <a:fillRect/>
            </a:stretch>
          </p:blipFill>
          <p:spPr bwMode="auto">
            <a:xfrm>
              <a:off x="6678059" y="5223361"/>
              <a:ext cx="2062182" cy="668251"/>
            </a:xfrm>
            <a:prstGeom prst="rect">
              <a:avLst/>
            </a:prstGeom>
            <a:noFill/>
            <a:ln w="76200">
              <a:solidFill>
                <a:schemeClr val="tx1"/>
              </a:solidFill>
            </a:ln>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9985"/>
            <a:ext cx="9144000" cy="151765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Secretary's Advisory Committee on Human Research Protections: New Members</a:t>
            </a:r>
          </a:p>
        </p:txBody>
      </p:sp>
      <p:sp>
        <p:nvSpPr>
          <p:cNvPr id="4" name="TextBox 3"/>
          <p:cNvSpPr txBox="1"/>
          <p:nvPr/>
        </p:nvSpPr>
        <p:spPr>
          <a:xfrm>
            <a:off x="7268775" y="6363241"/>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23</a:t>
            </a:r>
            <a:endParaRPr lang="en-US" sz="2000" dirty="0">
              <a:solidFill>
                <a:schemeClr val="accent4">
                  <a:lumMod val="40000"/>
                  <a:lumOff val="60000"/>
                </a:schemeClr>
              </a:solidFill>
              <a:latin typeface="Arial" charset="0"/>
            </a:endParaRPr>
          </a:p>
        </p:txBody>
      </p:sp>
      <p:grpSp>
        <p:nvGrpSpPr>
          <p:cNvPr id="11" name="Group 10"/>
          <p:cNvGrpSpPr/>
          <p:nvPr/>
        </p:nvGrpSpPr>
        <p:grpSpPr>
          <a:xfrm>
            <a:off x="292100" y="1877577"/>
            <a:ext cx="8788400" cy="4828023"/>
            <a:chOff x="292100" y="1877577"/>
            <a:chExt cx="8788400" cy="4828023"/>
          </a:xfrm>
        </p:grpSpPr>
        <p:grpSp>
          <p:nvGrpSpPr>
            <p:cNvPr id="10" name="Group 9"/>
            <p:cNvGrpSpPr/>
            <p:nvPr/>
          </p:nvGrpSpPr>
          <p:grpSpPr>
            <a:xfrm>
              <a:off x="4330700" y="1903673"/>
              <a:ext cx="4749800" cy="4231936"/>
              <a:chOff x="4330700" y="1903673"/>
              <a:chExt cx="4749800" cy="4231936"/>
            </a:xfrm>
          </p:grpSpPr>
          <p:sp>
            <p:nvSpPr>
              <p:cNvPr id="7" name="Title 1"/>
              <p:cNvSpPr txBox="1">
                <a:spLocks/>
              </p:cNvSpPr>
              <p:nvPr/>
            </p:nvSpPr>
            <p:spPr>
              <a:xfrm>
                <a:off x="4330700" y="4964033"/>
                <a:ext cx="4749800" cy="1171576"/>
              </a:xfrm>
              <a:prstGeom prst="rect">
                <a:avLst/>
              </a:prstGeom>
            </p:spPr>
            <p:txBody>
              <a:bodyPr/>
              <a:lstStyle/>
              <a:p>
                <a:pPr algn="ctr" eaLnBrk="0" hangingPunct="0">
                  <a:defRPr/>
                </a:pPr>
                <a:r>
                  <a:rPr lang="en-US" sz="2800" spc="-100" dirty="0" err="1" smtClean="0">
                    <a:latin typeface="Arial" charset="0"/>
                    <a:ea typeface="+mj-ea"/>
                    <a:cs typeface="Arial" charset="0"/>
                  </a:rPr>
                  <a:t>Pilar</a:t>
                </a:r>
                <a:r>
                  <a:rPr lang="en-US" sz="2800" spc="-100" dirty="0" smtClean="0">
                    <a:latin typeface="Arial" charset="0"/>
                    <a:ea typeface="+mj-ea"/>
                    <a:cs typeface="Arial" charset="0"/>
                  </a:rPr>
                  <a:t> </a:t>
                </a:r>
                <a:r>
                  <a:rPr lang="en-US" sz="2800" spc="-100" dirty="0" err="1" smtClean="0">
                    <a:latin typeface="Arial" charset="0"/>
                    <a:ea typeface="+mj-ea"/>
                    <a:cs typeface="Arial" charset="0"/>
                  </a:rPr>
                  <a:t>Ossorio</a:t>
                </a:r>
                <a:r>
                  <a:rPr lang="en-US" sz="2800" spc="-100" dirty="0" smtClean="0">
                    <a:latin typeface="Arial" charset="0"/>
                    <a:ea typeface="+mj-ea"/>
                    <a:cs typeface="Arial" charset="0"/>
                  </a:rPr>
                  <a:t>, </a:t>
                </a:r>
              </a:p>
              <a:p>
                <a:pPr algn="ctr" eaLnBrk="0" hangingPunct="0">
                  <a:defRPr/>
                </a:pPr>
                <a:r>
                  <a:rPr lang="en-US" sz="2800" spc="-100" dirty="0" smtClean="0">
                    <a:latin typeface="Arial" charset="0"/>
                    <a:ea typeface="+mj-ea"/>
                    <a:cs typeface="Arial" charset="0"/>
                  </a:rPr>
                  <a:t>J.D</a:t>
                </a:r>
                <a:r>
                  <a:rPr lang="en-US" sz="2800" spc="-100" dirty="0">
                    <a:latin typeface="Arial" charset="0"/>
                    <a:ea typeface="+mj-ea"/>
                    <a:cs typeface="Arial" charset="0"/>
                  </a:rPr>
                  <a:t>., </a:t>
                </a:r>
                <a:r>
                  <a:rPr lang="en-US" sz="2800" spc="-100" dirty="0" smtClean="0">
                    <a:latin typeface="Arial" charset="0"/>
                    <a:ea typeface="+mj-ea"/>
                    <a:cs typeface="Arial" charset="0"/>
                  </a:rPr>
                  <a:t>Ph.D.</a:t>
                </a:r>
              </a:p>
            </p:txBody>
          </p:sp>
          <p:pic>
            <p:nvPicPr>
              <p:cNvPr id="95234" name="Picture 2" descr="http://www.law.wisc.edu/m/m2g2y/ossorio_profile_resize.jpg"/>
              <p:cNvPicPr>
                <a:picLocks noChangeAspect="1" noChangeArrowheads="1"/>
              </p:cNvPicPr>
              <p:nvPr/>
            </p:nvPicPr>
            <p:blipFill>
              <a:blip r:embed="rId3" cstate="print"/>
              <a:srcRect l="4677" r="6842" b="26541"/>
              <a:stretch>
                <a:fillRect/>
              </a:stretch>
            </p:blipFill>
            <p:spPr bwMode="auto">
              <a:xfrm>
                <a:off x="5372100" y="1903673"/>
                <a:ext cx="2438400" cy="3036627"/>
              </a:xfrm>
              <a:prstGeom prst="roundRect">
                <a:avLst/>
              </a:prstGeom>
              <a:noFill/>
            </p:spPr>
          </p:pic>
        </p:grpSp>
        <p:grpSp>
          <p:nvGrpSpPr>
            <p:cNvPr id="9" name="Group 8"/>
            <p:cNvGrpSpPr/>
            <p:nvPr/>
          </p:nvGrpSpPr>
          <p:grpSpPr>
            <a:xfrm>
              <a:off x="292100" y="1877577"/>
              <a:ext cx="4660900" cy="4828023"/>
              <a:chOff x="292100" y="1877577"/>
              <a:chExt cx="4660900" cy="4828023"/>
            </a:xfrm>
          </p:grpSpPr>
          <p:sp>
            <p:nvSpPr>
              <p:cNvPr id="5" name="Title 1"/>
              <p:cNvSpPr txBox="1">
                <a:spLocks/>
              </p:cNvSpPr>
              <p:nvPr/>
            </p:nvSpPr>
            <p:spPr>
              <a:xfrm>
                <a:off x="292100" y="4987925"/>
                <a:ext cx="4660900" cy="1717675"/>
              </a:xfrm>
              <a:prstGeom prst="rect">
                <a:avLst/>
              </a:prstGeom>
            </p:spPr>
            <p:txBody>
              <a:bodyPr/>
              <a:lstStyle/>
              <a:p>
                <a:pPr algn="ctr" eaLnBrk="0" hangingPunct="0">
                  <a:defRPr/>
                </a:pPr>
                <a:r>
                  <a:rPr lang="en-US" sz="2800" spc="-100" dirty="0" smtClean="0">
                    <a:latin typeface="Arial" charset="0"/>
                    <a:ea typeface="+mj-ea"/>
                    <a:cs typeface="Arial" charset="0"/>
                  </a:rPr>
                  <a:t>Jeffrey Botkin,</a:t>
                </a:r>
              </a:p>
              <a:p>
                <a:pPr algn="ctr" eaLnBrk="0" hangingPunct="0">
                  <a:defRPr/>
                </a:pPr>
                <a:r>
                  <a:rPr lang="en-US" sz="2800" spc="-100" dirty="0" smtClean="0">
                    <a:latin typeface="Arial" charset="0"/>
                    <a:ea typeface="+mj-ea"/>
                    <a:cs typeface="Arial" charset="0"/>
                  </a:rPr>
                  <a:t>M.D</a:t>
                </a:r>
                <a:r>
                  <a:rPr lang="en-US" sz="2800" spc="-100" dirty="0">
                    <a:latin typeface="Arial" charset="0"/>
                    <a:ea typeface="+mj-ea"/>
                    <a:cs typeface="Arial" charset="0"/>
                  </a:rPr>
                  <a:t>., </a:t>
                </a:r>
                <a:r>
                  <a:rPr lang="en-US" sz="2800" spc="-100" dirty="0" smtClean="0">
                    <a:latin typeface="Arial" charset="0"/>
                    <a:ea typeface="+mj-ea"/>
                    <a:cs typeface="Arial" charset="0"/>
                  </a:rPr>
                  <a:t>M.P.H.</a:t>
                </a:r>
              </a:p>
              <a:p>
                <a:pPr algn="ctr" eaLnBrk="0" hangingPunct="0">
                  <a:defRPr/>
                </a:pPr>
                <a:r>
                  <a:rPr lang="en-US" sz="2800" spc="-100" dirty="0" smtClean="0">
                    <a:latin typeface="Arial" charset="0"/>
                    <a:ea typeface="+mj-ea"/>
                    <a:cs typeface="Arial" charset="0"/>
                  </a:rPr>
                  <a:t>(Chair Designate)</a:t>
                </a:r>
                <a:endParaRPr lang="en-US" sz="2800" spc="-100" dirty="0">
                  <a:latin typeface="Arial" charset="0"/>
                  <a:ea typeface="+mj-ea"/>
                  <a:cs typeface="Arial" charset="0"/>
                </a:endParaRPr>
              </a:p>
            </p:txBody>
          </p:sp>
          <p:pic>
            <p:nvPicPr>
              <p:cNvPr id="95236" name="Picture 4" descr="http://unews.utah.edu/wp-content/uploads/botkin_lg.jpg"/>
              <p:cNvPicPr>
                <a:picLocks noChangeAspect="1" noChangeArrowheads="1"/>
              </p:cNvPicPr>
              <p:nvPr/>
            </p:nvPicPr>
            <p:blipFill>
              <a:blip r:embed="rId4" cstate="print"/>
              <a:srcRect/>
              <a:stretch>
                <a:fillRect/>
              </a:stretch>
            </p:blipFill>
            <p:spPr bwMode="auto">
              <a:xfrm>
                <a:off x="1362075" y="1877577"/>
                <a:ext cx="2435225" cy="3045261"/>
              </a:xfrm>
              <a:prstGeom prst="roundRect">
                <a:avLst/>
              </a:prstGeom>
              <a:noFill/>
            </p:spPr>
          </p:pic>
        </p:grpSp>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9985"/>
            <a:ext cx="9144000" cy="128905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New Executive Vice President of ASHG</a:t>
            </a:r>
          </a:p>
        </p:txBody>
      </p:sp>
      <p:sp>
        <p:nvSpPr>
          <p:cNvPr id="5" name="Title 1"/>
          <p:cNvSpPr txBox="1">
            <a:spLocks/>
          </p:cNvSpPr>
          <p:nvPr/>
        </p:nvSpPr>
        <p:spPr>
          <a:xfrm>
            <a:off x="0" y="5918861"/>
            <a:ext cx="9144000" cy="781050"/>
          </a:xfrm>
          <a:prstGeom prst="rect">
            <a:avLst/>
          </a:prstGeom>
        </p:spPr>
        <p:txBody>
          <a:bodyPr/>
          <a:lstStyle/>
          <a:p>
            <a:pPr algn="ctr" eaLnBrk="0" hangingPunct="0">
              <a:defRPr/>
            </a:pPr>
            <a:r>
              <a:rPr lang="en-US" sz="3200" spc="-100" dirty="0" smtClean="0">
                <a:solidFill>
                  <a:prstClr val="white"/>
                </a:solidFill>
                <a:latin typeface="Arial" charset="0"/>
                <a:cs typeface="Arial" charset="0"/>
              </a:rPr>
              <a:t>Joe </a:t>
            </a:r>
            <a:r>
              <a:rPr lang="en-US" sz="3200" spc="-100" dirty="0" err="1" smtClean="0">
                <a:solidFill>
                  <a:prstClr val="white"/>
                </a:solidFill>
                <a:latin typeface="Arial" charset="0"/>
                <a:cs typeface="Arial" charset="0"/>
              </a:rPr>
              <a:t>McInerney</a:t>
            </a:r>
            <a:r>
              <a:rPr lang="en-US" sz="3200" spc="-100" dirty="0" smtClean="0">
                <a:solidFill>
                  <a:prstClr val="white"/>
                </a:solidFill>
                <a:latin typeface="Arial" charset="0"/>
                <a:cs typeface="Arial" charset="0"/>
              </a:rPr>
              <a:t>, M.S.</a:t>
            </a:r>
            <a:endParaRPr lang="en-US" sz="3200" spc="-100" dirty="0">
              <a:solidFill>
                <a:prstClr val="white"/>
              </a:solidFill>
              <a:latin typeface="Arial" charset="0"/>
              <a:cs typeface="Arial" charset="0"/>
            </a:endParaRPr>
          </a:p>
        </p:txBody>
      </p:sp>
      <p:pic>
        <p:nvPicPr>
          <p:cNvPr id="3074" name="Picture 2" descr="http://ww1.prweb.com/prfiles/2009/08/27/673644/ashglogo.JPG"/>
          <p:cNvPicPr>
            <a:picLocks noChangeAspect="1" noChangeArrowheads="1"/>
          </p:cNvPicPr>
          <p:nvPr/>
        </p:nvPicPr>
        <p:blipFill>
          <a:blip r:embed="rId3" cstate="print"/>
          <a:srcRect/>
          <a:stretch>
            <a:fillRect/>
          </a:stretch>
        </p:blipFill>
        <p:spPr bwMode="auto">
          <a:xfrm>
            <a:off x="4847632" y="2349063"/>
            <a:ext cx="3929318" cy="2028530"/>
          </a:xfrm>
          <a:prstGeom prst="rect">
            <a:avLst/>
          </a:prstGeom>
          <a:noFill/>
          <a:effectLst>
            <a:glow rad="228600">
              <a:schemeClr val="accent1">
                <a:satMod val="175000"/>
                <a:alpha val="40000"/>
              </a:schemeClr>
            </a:glow>
          </a:effectLst>
        </p:spPr>
      </p:pic>
      <p:pic>
        <p:nvPicPr>
          <p:cNvPr id="3085" name="Picture 13"/>
          <p:cNvPicPr>
            <a:picLocks noChangeAspect="1" noChangeArrowheads="1"/>
          </p:cNvPicPr>
          <p:nvPr/>
        </p:nvPicPr>
        <p:blipFill>
          <a:blip r:embed="rId4" cstate="print"/>
          <a:srcRect/>
          <a:stretch>
            <a:fillRect/>
          </a:stretch>
        </p:blipFill>
        <p:spPr bwMode="auto">
          <a:xfrm>
            <a:off x="771634" y="1023049"/>
            <a:ext cx="3673366" cy="4617217"/>
          </a:xfrm>
          <a:prstGeom prst="roundRect">
            <a:avLst/>
          </a:prstGeom>
          <a:noFill/>
          <a:ln w="9525">
            <a:noFill/>
            <a:miter lim="800000"/>
            <a:headEnd/>
            <a:tailEnd/>
          </a:ln>
        </p:spPr>
      </p:pic>
    </p:spTree>
    <p:extLst>
      <p:ext uri="{BB962C8B-B14F-4D97-AF65-F5344CB8AC3E}">
        <p14:creationId xmlns:p14="http://schemas.microsoft.com/office/powerpoint/2010/main" xmlns="" val="3463779940"/>
      </p:ext>
    </p:extLst>
  </p:cSld>
  <p:clrMapOvr>
    <a:masterClrMapping/>
  </p:clrMapOvr>
  <p:transition>
    <p:wipe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23786" y="60272"/>
            <a:ext cx="9144000" cy="1048404"/>
          </a:xfrm>
        </p:spPr>
        <p:txBody>
          <a:bodyPr/>
          <a:lstStyle/>
          <a:p>
            <a:pPr algn="ctr">
              <a:defRPr/>
            </a:pPr>
            <a:r>
              <a:rPr lang="en-US" sz="3600" b="1" dirty="0" smtClean="0">
                <a:solidFill>
                  <a:srgbClr val="FFFF00"/>
                </a:solidFill>
                <a:latin typeface="Arial" charset="0"/>
                <a:cs typeface="Arial" charset="0"/>
              </a:rPr>
              <a:t>Genomic </a:t>
            </a:r>
            <a:r>
              <a:rPr lang="en-US" sz="3600" b="1" dirty="0" err="1" smtClean="0">
                <a:solidFill>
                  <a:srgbClr val="FFFF00"/>
                </a:solidFill>
                <a:latin typeface="Arial" charset="0"/>
                <a:cs typeface="Arial" charset="0"/>
              </a:rPr>
              <a:t>Identifiability</a:t>
            </a:r>
            <a:endParaRPr lang="en-US" sz="3600" b="1" dirty="0">
              <a:solidFill>
                <a:srgbClr val="FFFF00"/>
              </a:solidFill>
              <a:latin typeface="Arial" pitchFamily="34" charset="0"/>
              <a:cs typeface="Arial" pitchFamily="34" charset="0"/>
            </a:endParaRPr>
          </a:p>
        </p:txBody>
      </p:sp>
      <p:grpSp>
        <p:nvGrpSpPr>
          <p:cNvPr id="19" name="Group 18"/>
          <p:cNvGrpSpPr/>
          <p:nvPr/>
        </p:nvGrpSpPr>
        <p:grpSpPr>
          <a:xfrm>
            <a:off x="156949" y="1026035"/>
            <a:ext cx="8869249" cy="5603365"/>
            <a:chOff x="220013" y="1026035"/>
            <a:chExt cx="8869249" cy="5603365"/>
          </a:xfrm>
        </p:grpSpPr>
        <p:pic>
          <p:nvPicPr>
            <p:cNvPr id="18" name="Picture 1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24596" y="1380782"/>
              <a:ext cx="2578576" cy="2514600"/>
            </a:xfrm>
            <a:prstGeom prst="rect">
              <a:avLst/>
            </a:prstGeom>
            <a:noFill/>
            <a:ln>
              <a:solidFill>
                <a:srgbClr val="009644"/>
              </a:solidFill>
            </a:ln>
            <a:effectLst>
              <a:glow rad="228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Lst>
          </p:spPr>
        </p:pic>
        <p:sp>
          <p:nvSpPr>
            <p:cNvPr id="12" name="Title 1"/>
            <p:cNvSpPr txBox="1">
              <a:spLocks/>
            </p:cNvSpPr>
            <p:nvPr/>
          </p:nvSpPr>
          <p:spPr bwMode="auto">
            <a:xfrm>
              <a:off x="262762" y="4648200"/>
              <a:ext cx="88265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68263" indent="0" defTabSz="457200">
                <a:spcBef>
                  <a:spcPts val="700"/>
                </a:spcBef>
                <a:buClr>
                  <a:schemeClr val="tx2"/>
                </a:buClr>
                <a:buSzPct val="95000"/>
              </a:pPr>
              <a:r>
                <a:rPr lang="en-US" sz="3000" dirty="0" smtClean="0"/>
                <a:t>Surnames of CEPH individuals identified using 	Y-STR data and publicly accessible 	Internet resources</a:t>
              </a:r>
              <a:endParaRPr lang="en-US" sz="3000" dirty="0"/>
            </a:p>
            <a:p>
              <a:pPr>
                <a:spcBef>
                  <a:spcPts val="700"/>
                </a:spcBef>
                <a:buClr>
                  <a:schemeClr val="tx2"/>
                </a:buClr>
                <a:buSzPct val="95000"/>
              </a:pPr>
              <a:endParaRPr lang="en-US" sz="3000" dirty="0"/>
            </a:p>
            <a:p>
              <a:pPr>
                <a:spcBef>
                  <a:spcPts val="700"/>
                </a:spcBef>
                <a:buClr>
                  <a:schemeClr val="tx2"/>
                </a:buClr>
                <a:buSzPct val="95000"/>
              </a:pPr>
              <a:endParaRPr lang="en-US" sz="3000" dirty="0"/>
            </a:p>
          </p:txBody>
        </p:sp>
        <p:pic>
          <p:nvPicPr>
            <p:cNvPr id="14" name="Picture 1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0013" y="1026035"/>
              <a:ext cx="5804314" cy="1391971"/>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1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74331" y="2692400"/>
              <a:ext cx="5702692" cy="1625600"/>
            </a:xfrm>
            <a:prstGeom prst="rect">
              <a:avLst/>
            </a:prstGeom>
            <a:noFill/>
            <a:ln>
              <a:solidFill>
                <a:srgbClr val="009644"/>
              </a:solid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6" name="TextBox 15"/>
          <p:cNvSpPr txBox="1"/>
          <p:nvPr/>
        </p:nvSpPr>
        <p:spPr>
          <a:xfrm>
            <a:off x="7272184" y="6366762"/>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pitchFamily="34" charset="0"/>
              </a:rPr>
              <a:t>Document </a:t>
            </a:r>
            <a:r>
              <a:rPr lang="en-US" sz="2000" b="1" dirty="0" smtClean="0">
                <a:solidFill>
                  <a:srgbClr val="00ADDC">
                    <a:lumMod val="40000"/>
                    <a:lumOff val="60000"/>
                  </a:srgbClr>
                </a:solidFill>
                <a:latin typeface="Arial" pitchFamily="34" charset="0"/>
              </a:rPr>
              <a:t>24</a:t>
            </a:r>
            <a:endParaRPr lang="en-US" sz="2000" b="1" dirty="0">
              <a:solidFill>
                <a:srgbClr val="00ADDC">
                  <a:lumMod val="40000"/>
                  <a:lumOff val="60000"/>
                </a:srgbClr>
              </a:solidFill>
              <a:latin typeface="Arial" pitchFamily="34"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tx2">
                    <a:lumMod val="90000"/>
                  </a:schemeClr>
                </a:solidFill>
              </a:rPr>
              <a:t>General NIH Updates</a:t>
            </a:r>
          </a:p>
          <a:p>
            <a:pPr marL="1016000" indent="-787400">
              <a:spcBef>
                <a:spcPts val="1800"/>
              </a:spcBef>
              <a:buFontTx/>
              <a:buAutoNum type="romanUcPeriod"/>
            </a:pPr>
            <a:r>
              <a:rPr lang="en-US" sz="3400" dirty="0" smtClean="0">
                <a:solidFill>
                  <a:schemeClr val="tx2">
                    <a:lumMod val="90000"/>
                  </a:schemeClr>
                </a:solidFill>
              </a:rPr>
              <a:t>General Genomics </a:t>
            </a:r>
            <a:r>
              <a:rPr lang="en-US" sz="3400" dirty="0">
                <a:solidFill>
                  <a:schemeClr val="tx2">
                    <a:lumMod val="90000"/>
                  </a:schemeClr>
                </a:solidFill>
              </a:rPr>
              <a:t>Updates</a:t>
            </a:r>
          </a:p>
          <a:p>
            <a:pPr marL="1016000" indent="-787400">
              <a:spcBef>
                <a:spcPts val="1800"/>
              </a:spcBef>
              <a:buFontTx/>
              <a:buAutoNum type="romanUcPeriod"/>
            </a:pPr>
            <a:r>
              <a:rPr lang="en-US" sz="3400" dirty="0">
                <a:solidFill>
                  <a:schemeClr val="tx2">
                    <a:lumMod val="90000"/>
                  </a:schemeClr>
                </a:solidFill>
              </a:rPr>
              <a:t>NHGRI Extramural </a:t>
            </a:r>
            <a:r>
              <a:rPr lang="en-US" sz="3400" dirty="0" smtClean="0">
                <a:solidFill>
                  <a:schemeClr val="tx2">
                    <a:lumMod val="90000"/>
                  </a:schemeClr>
                </a:solidFill>
              </a:rPr>
              <a:t>Research Program</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tx2">
                    <a:lumMod val="90000"/>
                  </a:schemeClr>
                </a:solidFill>
              </a:rPr>
              <a:t>NIH Common Fund Programs</a:t>
            </a:r>
          </a:p>
          <a:p>
            <a:pPr marL="1016000" indent="-787400">
              <a:spcBef>
                <a:spcPts val="1800"/>
              </a:spcBef>
              <a:buFontTx/>
              <a:buAutoNum type="romanUcPeriod"/>
              <a:tabLst>
                <a:tab pos="1371600" algn="l"/>
              </a:tabLst>
            </a:pPr>
            <a:r>
              <a:rPr lang="en-US" sz="3400" dirty="0">
                <a:solidFill>
                  <a:schemeClr val="tx2">
                    <a:lumMod val="90000"/>
                  </a:schemeClr>
                </a:solidFill>
              </a:rPr>
              <a:t>NHGRI </a:t>
            </a:r>
            <a:r>
              <a:rPr lang="en-US" sz="3400" dirty="0" smtClean="0">
                <a:solidFill>
                  <a:schemeClr val="tx2">
                    <a:lumMod val="90000"/>
                  </a:schemeClr>
                </a:solidFill>
              </a:rPr>
              <a:t>Division of Policy, 	Communications, and Education</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tx2">
                    <a:lumMod val="90000"/>
                  </a:schemeClr>
                </a:solidFill>
              </a:rPr>
              <a:t>NHGRI Intramural </a:t>
            </a:r>
            <a:r>
              <a:rPr lang="en-US" sz="3400" dirty="0" smtClean="0">
                <a:solidFill>
                  <a:schemeClr val="tx2">
                    <a:lumMod val="90000"/>
                  </a:schemeClr>
                </a:solidFill>
              </a:rPr>
              <a:t>Research Program</a:t>
            </a:r>
            <a:endParaRPr lang="en-US" sz="3400" dirty="0">
              <a:solidFill>
                <a:schemeClr val="tx2">
                  <a:lumMod val="90000"/>
                </a:schemeClr>
              </a:solidFill>
            </a:endParaRPr>
          </a:p>
        </p:txBody>
      </p:sp>
      <p:sp>
        <p:nvSpPr>
          <p:cNvPr id="5" name="Title 1"/>
          <p:cNvSpPr txBox="1">
            <a:spLocks/>
          </p:cNvSpPr>
          <p:nvPr/>
        </p:nvSpPr>
        <p:spPr>
          <a:xfrm>
            <a:off x="0" y="52388"/>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7680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7680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7680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76804">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76804">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76804">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7680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268605" y="6364271"/>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25</a:t>
            </a:r>
            <a:endParaRPr lang="en-US" sz="2000" dirty="0">
              <a:solidFill>
                <a:schemeClr val="accent4">
                  <a:lumMod val="40000"/>
                  <a:lumOff val="60000"/>
                </a:schemeClr>
              </a:solidFill>
              <a:latin typeface="Arial" charset="0"/>
            </a:endParaRPr>
          </a:p>
        </p:txBody>
      </p:sp>
      <p:sp>
        <p:nvSpPr>
          <p:cNvPr id="10" name="Title 3"/>
          <p:cNvSpPr>
            <a:spLocks noGrp="1"/>
          </p:cNvSpPr>
          <p:nvPr>
            <p:ph type="title"/>
          </p:nvPr>
        </p:nvSpPr>
        <p:spPr>
          <a:xfrm>
            <a:off x="-31532" y="64775"/>
            <a:ext cx="9144000" cy="639763"/>
          </a:xfrm>
        </p:spPr>
        <p:txBody>
          <a:bodyPr/>
          <a:lstStyle/>
          <a:p>
            <a:pPr algn="ctr">
              <a:defRPr/>
            </a:pPr>
            <a:r>
              <a:rPr lang="en-US" sz="3600" b="1" dirty="0" smtClean="0">
                <a:solidFill>
                  <a:srgbClr val="FFFF00"/>
                </a:solidFill>
                <a:latin typeface="Arial" charset="0"/>
                <a:cs typeface="Arial" charset="0"/>
              </a:rPr>
              <a:t>ACMG Statement on Variant Disclosure</a:t>
            </a:r>
            <a:endParaRPr lang="en-US" sz="3600" b="1" dirty="0">
              <a:solidFill>
                <a:srgbClr val="FFFF00"/>
              </a:solidFill>
              <a:latin typeface="Arial" pitchFamily="34" charset="0"/>
              <a:cs typeface="Arial" pitchFamily="34" charset="0"/>
            </a:endParaRPr>
          </a:p>
        </p:txBody>
      </p:sp>
      <p:grpSp>
        <p:nvGrpSpPr>
          <p:cNvPr id="8" name="Group 7"/>
          <p:cNvGrpSpPr/>
          <p:nvPr/>
        </p:nvGrpSpPr>
        <p:grpSpPr>
          <a:xfrm>
            <a:off x="235604" y="1244601"/>
            <a:ext cx="8860226" cy="5035059"/>
            <a:chOff x="235604" y="1244601"/>
            <a:chExt cx="8860226" cy="5035059"/>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8703" t="16610" r="11191" b="7386"/>
            <a:stretch/>
          </p:blipFill>
          <p:spPr bwMode="auto">
            <a:xfrm>
              <a:off x="235604" y="1244601"/>
              <a:ext cx="4791847" cy="4838699"/>
            </a:xfrm>
            <a:prstGeom prst="rect">
              <a:avLst/>
            </a:prstGeom>
            <a:noFill/>
            <a:ln>
              <a:noFill/>
            </a:ln>
            <a:effectLst>
              <a:glow rad="228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tangle 2"/>
            <p:cNvSpPr/>
            <p:nvPr/>
          </p:nvSpPr>
          <p:spPr>
            <a:xfrm>
              <a:off x="5260430" y="1262902"/>
              <a:ext cx="3835400" cy="5016758"/>
            </a:xfrm>
            <a:prstGeom prst="rect">
              <a:avLst/>
            </a:prstGeom>
          </p:spPr>
          <p:txBody>
            <a:bodyPr wrap="square">
              <a:spAutoFit/>
            </a:bodyPr>
            <a:lstStyle/>
            <a:p>
              <a:r>
                <a:rPr lang="en-US" dirty="0"/>
                <a:t> </a:t>
              </a:r>
              <a:r>
                <a:rPr lang="en-US" sz="3100" dirty="0" smtClean="0"/>
                <a:t>“Monopolistic </a:t>
              </a:r>
              <a:r>
                <a:rPr lang="en-US" sz="3100" dirty="0"/>
                <a:t>practices that limit a given genetic test to a single laboratory are inconsistent with ACMG's goals of broadly accessible and affordable genetic tests</a:t>
              </a:r>
              <a:r>
                <a:rPr lang="en-US" sz="3100" dirty="0" smtClean="0"/>
                <a:t>.”</a:t>
              </a:r>
              <a:endParaRPr lang="en-US" sz="3100" dirty="0"/>
            </a:p>
          </p:txBody>
        </p:sp>
      </p:grpSp>
    </p:spTree>
    <p:extLst>
      <p:ext uri="{BB962C8B-B14F-4D97-AF65-F5344CB8AC3E}">
        <p14:creationId xmlns:p14="http://schemas.microsoft.com/office/powerpoint/2010/main" xmlns="" val="20012892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0" y="50759"/>
            <a:ext cx="9144000" cy="779463"/>
          </a:xfrm>
          <a:prstGeom prst="rect">
            <a:avLst/>
          </a:prstGeom>
        </p:spPr>
        <p:txBody>
          <a:bodyPr/>
          <a:lstStyle/>
          <a:p>
            <a:pPr algn="ctr" defTabSz="914400" fontAlgn="base">
              <a:spcBef>
                <a:spcPct val="0"/>
              </a:spcBef>
              <a:spcAft>
                <a:spcPct val="0"/>
              </a:spcAft>
              <a:defRPr/>
            </a:pPr>
            <a:r>
              <a:rPr lang="en-US" sz="3600" b="1" spc="-100" dirty="0">
                <a:solidFill>
                  <a:srgbClr val="FFFF00"/>
                </a:solidFill>
                <a:latin typeface="Arial" charset="0"/>
                <a:ea typeface="ＭＳ Ｐゴシック" pitchFamily="34" charset="-128"/>
                <a:cs typeface="Arial" pitchFamily="34" charset="0"/>
              </a:rPr>
              <a:t>Biotech Patents and the Courts</a:t>
            </a:r>
          </a:p>
        </p:txBody>
      </p:sp>
      <p:grpSp>
        <p:nvGrpSpPr>
          <p:cNvPr id="11" name="Group 10"/>
          <p:cNvGrpSpPr/>
          <p:nvPr/>
        </p:nvGrpSpPr>
        <p:grpSpPr>
          <a:xfrm>
            <a:off x="167615" y="907553"/>
            <a:ext cx="8825259" cy="6427464"/>
            <a:chOff x="167615" y="781425"/>
            <a:chExt cx="8825259" cy="6427464"/>
          </a:xfrm>
        </p:grpSpPr>
        <p:pic>
          <p:nvPicPr>
            <p:cNvPr id="12" name="Picture 11"/>
            <p:cNvPicPr>
              <a:picLocks noChangeAspect="1"/>
            </p:cNvPicPr>
            <p:nvPr/>
          </p:nvPicPr>
          <p:blipFill>
            <a:blip r:embed="rId3" cstate="print">
              <a:extLst>
                <a:ext uri="{BEBA8EAE-BF5A-486C-A8C5-ECC9F3942E4B}">
                  <a14:imgProps xmlns:a14="http://schemas.microsoft.com/office/drawing/2010/main" xmlns="">
                    <a14:imgLayer r:embed="rId4">
                      <a14:imgEffect>
                        <a14:backgroundRemoval t="10000" b="90000" l="8125" r="92188">
                          <a14:foregroundMark x1="84063" y1="52000" x2="84063" y2="52000"/>
                          <a14:foregroundMark x1="86250" y1="41500" x2="86250" y2="41500"/>
                          <a14:foregroundMark x1="82813" y1="48500" x2="82813" y2="48500"/>
                          <a14:foregroundMark x1="79063" y1="59500" x2="79063" y2="59500"/>
                          <a14:foregroundMark x1="12812" y1="41000" x2="12812" y2="41000"/>
                          <a14:backgroundMark x1="15625" y1="40500" x2="15625" y2="40500"/>
                          <a14:backgroundMark x1="76875" y1="69500" x2="76875" y2="69500"/>
                        </a14:backgroundRemoval>
                      </a14:imgEffect>
                    </a14:imgLayer>
                  </a14:imgProps>
                </a:ext>
              </a:extLst>
            </a:blip>
            <a:stretch>
              <a:fillRect/>
            </a:stretch>
          </p:blipFill>
          <p:spPr>
            <a:xfrm>
              <a:off x="2214232" y="4021696"/>
              <a:ext cx="5099508" cy="3187193"/>
            </a:xfrm>
            <a:prstGeom prst="rect">
              <a:avLst/>
            </a:prstGeom>
          </p:spPr>
        </p:pic>
        <p:pic>
          <p:nvPicPr>
            <p:cNvPr id="13" name="Picture 6"/>
            <p:cNvPicPr>
              <a:picLocks noChangeAspect="1"/>
            </p:cNvPicPr>
            <p:nvPr/>
          </p:nvPicPr>
          <p:blipFill rotWithShape="1">
            <a:blip r:embed="rId5" cstate="print">
              <a:extLst>
                <a:ext uri="{28A0092B-C50C-407E-A947-70E740481C1C}">
                  <a14:useLocalDpi xmlns:a14="http://schemas.microsoft.com/office/drawing/2010/main" xmlns="" val="0"/>
                </a:ext>
              </a:extLst>
            </a:blip>
            <a:srcRect/>
            <a:stretch/>
          </p:blipFill>
          <p:spPr bwMode="auto">
            <a:xfrm>
              <a:off x="167615" y="2545932"/>
              <a:ext cx="2548201" cy="2073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1"/>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830615" y="2545932"/>
              <a:ext cx="2162259" cy="2249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3"/>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035299" y="781425"/>
              <a:ext cx="3529013" cy="3529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 name="TextBox 15"/>
          <p:cNvSpPr txBox="1"/>
          <p:nvPr/>
        </p:nvSpPr>
        <p:spPr>
          <a:xfrm>
            <a:off x="7268605" y="6369557"/>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26</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xmlns="" val="346234932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47298" y="59038"/>
            <a:ext cx="9013825" cy="1065213"/>
          </a:xfrm>
        </p:spPr>
        <p:txBody>
          <a:bodyPr/>
          <a:lstStyle/>
          <a:p>
            <a:pPr algn="ctr">
              <a:lnSpc>
                <a:spcPct val="90000"/>
              </a:lnSpc>
              <a:defRPr/>
            </a:pPr>
            <a:r>
              <a:rPr lang="en-US" sz="3500" b="1" dirty="0" smtClean="0">
                <a:solidFill>
                  <a:srgbClr val="FFFF00"/>
                </a:solidFill>
                <a:latin typeface="Arial"/>
                <a:ea typeface="+mn-ea"/>
                <a:cs typeface="Arial"/>
              </a:rPr>
              <a:t>Courts Give NIH </a:t>
            </a:r>
            <a:r>
              <a:rPr lang="en-US" sz="3500" b="1" dirty="0" err="1" smtClean="0">
                <a:solidFill>
                  <a:srgbClr val="FFFF00"/>
                </a:solidFill>
                <a:latin typeface="Arial"/>
                <a:ea typeface="+mn-ea"/>
                <a:cs typeface="Arial"/>
              </a:rPr>
              <a:t>hESC</a:t>
            </a:r>
            <a:r>
              <a:rPr lang="en-US" sz="3500" b="1" dirty="0" smtClean="0">
                <a:solidFill>
                  <a:srgbClr val="FFFF00"/>
                </a:solidFill>
                <a:latin typeface="Arial"/>
                <a:ea typeface="+mn-ea"/>
                <a:cs typeface="Arial"/>
              </a:rPr>
              <a:t> Funding the All-Clear </a:t>
            </a:r>
            <a:endParaRPr lang="en-US" sz="3500" b="1" dirty="0">
              <a:solidFill>
                <a:srgbClr val="FFFF00"/>
              </a:solidFill>
              <a:latin typeface="Arial"/>
              <a:ea typeface="+mn-ea"/>
              <a:cs typeface="Arial"/>
            </a:endParaRPr>
          </a:p>
        </p:txBody>
      </p:sp>
      <p:sp>
        <p:nvSpPr>
          <p:cNvPr id="5" name="TextBox 4"/>
          <p:cNvSpPr txBox="1"/>
          <p:nvPr/>
        </p:nvSpPr>
        <p:spPr>
          <a:xfrm>
            <a:off x="7268775" y="6363241"/>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a:ea typeface="+mn-ea"/>
                <a:cs typeface="Arial"/>
              </a:rPr>
              <a:t>Document </a:t>
            </a:r>
            <a:r>
              <a:rPr lang="en-US" sz="2000" dirty="0" smtClean="0">
                <a:solidFill>
                  <a:schemeClr val="accent4">
                    <a:lumMod val="40000"/>
                    <a:lumOff val="60000"/>
                  </a:schemeClr>
                </a:solidFill>
                <a:latin typeface="Arial"/>
                <a:ea typeface="+mn-ea"/>
                <a:cs typeface="Arial"/>
              </a:rPr>
              <a:t>27</a:t>
            </a:r>
            <a:endParaRPr lang="en-US" sz="2000" dirty="0">
              <a:solidFill>
                <a:schemeClr val="accent4">
                  <a:lumMod val="40000"/>
                  <a:lumOff val="60000"/>
                </a:schemeClr>
              </a:solidFill>
              <a:latin typeface="Arial"/>
              <a:ea typeface="+mn-ea"/>
              <a:cs typeface="Arial"/>
            </a:endParaRPr>
          </a:p>
        </p:txBody>
      </p:sp>
      <p:grpSp>
        <p:nvGrpSpPr>
          <p:cNvPr id="11" name="Group 10"/>
          <p:cNvGrpSpPr/>
          <p:nvPr/>
        </p:nvGrpSpPr>
        <p:grpSpPr>
          <a:xfrm>
            <a:off x="319298" y="1194816"/>
            <a:ext cx="8477073" cy="4777183"/>
            <a:chOff x="319298" y="1194816"/>
            <a:chExt cx="8477073" cy="4777183"/>
          </a:xfrm>
        </p:grpSpPr>
        <p:grpSp>
          <p:nvGrpSpPr>
            <p:cNvPr id="9" name="Group 8"/>
            <p:cNvGrpSpPr/>
            <p:nvPr/>
          </p:nvGrpSpPr>
          <p:grpSpPr>
            <a:xfrm>
              <a:off x="319298" y="1676400"/>
              <a:ext cx="8477073" cy="4295599"/>
              <a:chOff x="319298" y="1511300"/>
              <a:chExt cx="8477073" cy="4295599"/>
            </a:xfrm>
          </p:grpSpPr>
          <p:pic>
            <p:nvPicPr>
              <p:cNvPr id="2" name="Picture 1"/>
              <p:cNvPicPr>
                <a:picLocks noChangeAspect="1"/>
              </p:cNvPicPr>
              <p:nvPr/>
            </p:nvPicPr>
            <p:blipFill>
              <a:blip r:embed="rId3" cstate="print"/>
              <a:stretch>
                <a:fillRect/>
              </a:stretch>
            </p:blipFill>
            <p:spPr>
              <a:xfrm>
                <a:off x="319298" y="1511300"/>
                <a:ext cx="4852067" cy="3237636"/>
              </a:xfrm>
              <a:prstGeom prst="roundRect">
                <a:avLst/>
              </a:prstGeom>
            </p:spPr>
          </p:pic>
          <p:sp>
            <p:nvSpPr>
              <p:cNvPr id="4" name="TextBox 3"/>
              <p:cNvSpPr txBox="1"/>
              <p:nvPr/>
            </p:nvSpPr>
            <p:spPr>
              <a:xfrm>
                <a:off x="589999" y="4771967"/>
                <a:ext cx="4439036" cy="523220"/>
              </a:xfrm>
              <a:prstGeom prst="rect">
                <a:avLst/>
              </a:prstGeom>
              <a:noFill/>
            </p:spPr>
            <p:txBody>
              <a:bodyPr wrap="none" rtlCol="0">
                <a:spAutoFit/>
              </a:bodyPr>
              <a:lstStyle/>
              <a:p>
                <a:r>
                  <a:rPr lang="en-US" sz="2800" dirty="0" smtClean="0">
                    <a:latin typeface="Arial"/>
                    <a:cs typeface="Arial"/>
                  </a:rPr>
                  <a:t>Drs. </a:t>
                </a:r>
                <a:r>
                  <a:rPr lang="en-US" sz="2800" dirty="0" err="1" smtClean="0">
                    <a:latin typeface="Arial"/>
                    <a:cs typeface="Arial"/>
                  </a:rPr>
                  <a:t>Sherley</a:t>
                </a:r>
                <a:r>
                  <a:rPr lang="en-US" sz="2800" dirty="0" smtClean="0">
                    <a:latin typeface="Arial"/>
                    <a:cs typeface="Arial"/>
                  </a:rPr>
                  <a:t> and </a:t>
                </a:r>
                <a:r>
                  <a:rPr lang="en-US" sz="2800" dirty="0" err="1" smtClean="0">
                    <a:latin typeface="Arial"/>
                    <a:cs typeface="Arial"/>
                  </a:rPr>
                  <a:t>Deisher</a:t>
                </a:r>
                <a:endParaRPr lang="en-US" sz="2800" dirty="0">
                  <a:latin typeface="Arial"/>
                  <a:cs typeface="Arial"/>
                </a:endParaRPr>
              </a:p>
            </p:txBody>
          </p:sp>
          <p:sp>
            <p:nvSpPr>
              <p:cNvPr id="6" name="TextBox 5"/>
              <p:cNvSpPr txBox="1"/>
              <p:nvPr/>
            </p:nvSpPr>
            <p:spPr>
              <a:xfrm>
                <a:off x="5394478" y="5283679"/>
                <a:ext cx="3401893" cy="523220"/>
              </a:xfrm>
              <a:prstGeom prst="rect">
                <a:avLst/>
              </a:prstGeom>
              <a:noFill/>
            </p:spPr>
            <p:txBody>
              <a:bodyPr wrap="none" rtlCol="0">
                <a:spAutoFit/>
              </a:bodyPr>
              <a:lstStyle/>
              <a:p>
                <a:r>
                  <a:rPr lang="en-US" sz="2800" dirty="0" smtClean="0">
                    <a:latin typeface="Arial"/>
                    <a:cs typeface="Arial"/>
                  </a:rPr>
                  <a:t>Secretary </a:t>
                </a:r>
                <a:r>
                  <a:rPr lang="en-US" sz="2800" dirty="0" err="1" smtClean="0">
                    <a:latin typeface="Arial"/>
                    <a:cs typeface="Arial"/>
                  </a:rPr>
                  <a:t>Sebelius</a:t>
                </a:r>
                <a:endParaRPr lang="en-US" sz="2800" dirty="0">
                  <a:latin typeface="Arial"/>
                  <a:cs typeface="Arial"/>
                </a:endParaRPr>
              </a:p>
            </p:txBody>
          </p:sp>
        </p:grpSp>
        <p:pic>
          <p:nvPicPr>
            <p:cNvPr id="122882" name="Picture 2" descr="http://clclt.com/binary/5913/1330531728-1330273013-kathleen.jpg"/>
            <p:cNvPicPr>
              <a:picLocks noChangeAspect="1" noChangeArrowheads="1"/>
            </p:cNvPicPr>
            <p:nvPr/>
          </p:nvPicPr>
          <p:blipFill>
            <a:blip r:embed="rId4" cstate="print"/>
            <a:srcRect/>
            <a:stretch>
              <a:fillRect/>
            </a:stretch>
          </p:blipFill>
          <p:spPr bwMode="auto">
            <a:xfrm>
              <a:off x="5367909" y="1194816"/>
              <a:ext cx="3409385" cy="4263454"/>
            </a:xfrm>
            <a:prstGeom prst="roundRect">
              <a:avLst/>
            </a:prstGeom>
            <a:noFill/>
          </p:spPr>
        </p:pic>
      </p:grpSp>
    </p:spTree>
    <p:extLst>
      <p:ext uri="{BB962C8B-B14F-4D97-AF65-F5344CB8AC3E}">
        <p14:creationId xmlns:p14="http://schemas.microsoft.com/office/powerpoint/2010/main" xmlns="" val="167806212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5282" t="27728" r="5985" b="2550"/>
          <a:stretch/>
        </p:blipFill>
        <p:spPr bwMode="auto">
          <a:xfrm>
            <a:off x="907560" y="862670"/>
            <a:ext cx="7258984" cy="5226768"/>
          </a:xfrm>
          <a:prstGeom prst="rect">
            <a:avLst/>
          </a:prstGeom>
          <a:noFill/>
          <a:ln>
            <a:noFill/>
          </a:ln>
          <a:effectLst>
            <a:glow rad="2286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2"/>
          <p:cNvSpPr txBox="1">
            <a:spLocks noChangeArrowheads="1"/>
          </p:cNvSpPr>
          <p:nvPr/>
        </p:nvSpPr>
        <p:spPr>
          <a:xfrm>
            <a:off x="0" y="63500"/>
            <a:ext cx="9144000" cy="779463"/>
          </a:xfrm>
          <a:prstGeom prst="rect">
            <a:avLst/>
          </a:prstGeom>
        </p:spPr>
        <p:txBody>
          <a:bodyPr/>
          <a:lstStyle/>
          <a:p>
            <a:pPr algn="ctr" defTabSz="914400" fontAlgn="base">
              <a:spcBef>
                <a:spcPct val="0"/>
              </a:spcBef>
              <a:spcAft>
                <a:spcPct val="0"/>
              </a:spcAft>
              <a:defRPr/>
            </a:pPr>
            <a:r>
              <a:rPr lang="en-US" sz="3600" b="1" spc="-100" dirty="0" smtClean="0">
                <a:solidFill>
                  <a:srgbClr val="FFFF00"/>
                </a:solidFill>
                <a:latin typeface="Arial" charset="0"/>
                <a:ea typeface="ＭＳ Ｐゴシック" pitchFamily="34" charset="-128"/>
                <a:cs typeface="Arial" pitchFamily="34" charset="0"/>
              </a:rPr>
              <a:t>NHGRI State Policy Database</a:t>
            </a:r>
            <a:endParaRPr lang="en-US" sz="3600" b="1" spc="-100" dirty="0">
              <a:solidFill>
                <a:srgbClr val="FFFF00"/>
              </a:solidFill>
              <a:latin typeface="Arial" charset="0"/>
              <a:ea typeface="ＭＳ Ｐゴシック" pitchFamily="34" charset="-128"/>
              <a:cs typeface="Arial" pitchFamily="34" charset="0"/>
            </a:endParaRPr>
          </a:p>
        </p:txBody>
      </p:sp>
      <p:sp>
        <p:nvSpPr>
          <p:cNvPr id="6" name="TextBox 5"/>
          <p:cNvSpPr txBox="1"/>
          <p:nvPr/>
        </p:nvSpPr>
        <p:spPr>
          <a:xfrm>
            <a:off x="7272184" y="6366762"/>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pitchFamily="34" charset="0"/>
              </a:rPr>
              <a:t>Document </a:t>
            </a:r>
            <a:r>
              <a:rPr lang="en-US" sz="2000" b="1" dirty="0" smtClean="0">
                <a:solidFill>
                  <a:srgbClr val="00ADDC">
                    <a:lumMod val="40000"/>
                    <a:lumOff val="60000"/>
                  </a:srgbClr>
                </a:solidFill>
                <a:latin typeface="Arial" pitchFamily="34" charset="0"/>
              </a:rPr>
              <a:t>28</a:t>
            </a:r>
            <a:endParaRPr lang="en-US" sz="2000" b="1" dirty="0">
              <a:solidFill>
                <a:srgbClr val="00ADDC">
                  <a:lumMod val="40000"/>
                  <a:lumOff val="60000"/>
                </a:srgbClr>
              </a:solidFill>
              <a:latin typeface="Arial" pitchFamily="34" charset="0"/>
            </a:endParaRPr>
          </a:p>
        </p:txBody>
      </p:sp>
    </p:spTree>
    <p:extLst>
      <p:ext uri="{BB962C8B-B14F-4D97-AF65-F5344CB8AC3E}">
        <p14:creationId xmlns:p14="http://schemas.microsoft.com/office/powerpoint/2010/main" xmlns="" val="1340766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up)">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70754"/>
            <a:ext cx="9144000" cy="779463"/>
          </a:xfrm>
          <a:prstGeom prst="rect">
            <a:avLst/>
          </a:prstGeom>
        </p:spPr>
        <p:txBody>
          <a:bodyPr/>
          <a:lstStyle/>
          <a:p>
            <a:pPr algn="ctr">
              <a:defRPr/>
            </a:pPr>
            <a:r>
              <a:rPr lang="en-US" sz="3600" spc="-100" dirty="0" smtClean="0">
                <a:solidFill>
                  <a:srgbClr val="FFFF00"/>
                </a:solidFill>
                <a:latin typeface="Arial" charset="0"/>
                <a:ea typeface="ＭＳ Ｐゴシック" pitchFamily="34" charset="-128"/>
                <a:cs typeface="Arial" pitchFamily="34" charset="0"/>
              </a:rPr>
              <a:t>GINA Final Rule Published</a:t>
            </a:r>
            <a:endParaRPr lang="en-US" sz="3600" spc="-100" dirty="0">
              <a:solidFill>
                <a:srgbClr val="FFFF00"/>
              </a:solidFill>
              <a:latin typeface="Arial" charset="0"/>
              <a:ea typeface="ＭＳ Ｐゴシック" pitchFamily="34" charset="-128"/>
              <a:cs typeface="Arial" pitchFamily="34" charset="0"/>
            </a:endParaRPr>
          </a:p>
        </p:txBody>
      </p:sp>
      <p:pic>
        <p:nvPicPr>
          <p:cNvPr id="3079" name="Picture 7"/>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05179" t="68739" r="-18810" b="13329"/>
          <a:stretch/>
        </p:blipFill>
        <p:spPr bwMode="auto">
          <a:xfrm>
            <a:off x="23368000" y="5109029"/>
            <a:ext cx="3323772" cy="17489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9" name="Group 8"/>
          <p:cNvGrpSpPr/>
          <p:nvPr/>
        </p:nvGrpSpPr>
        <p:grpSpPr>
          <a:xfrm>
            <a:off x="387543" y="2546698"/>
            <a:ext cx="2841270" cy="1951005"/>
            <a:chOff x="513671" y="2546698"/>
            <a:chExt cx="2841270" cy="1951005"/>
          </a:xfrm>
        </p:grpSpPr>
        <p:pic>
          <p:nvPicPr>
            <p:cNvPr id="3081" name="Picture 9" descr="http://t1.gstatic.com/images?q=tbn:ANd9GcSK5AUCT3matktHLUskvGG8fKIZIrwHcxSjYMiuDbei0QFlLscBKA"/>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536" t="9822" r="6554" b="8432"/>
            <a:stretch/>
          </p:blipFill>
          <p:spPr bwMode="auto">
            <a:xfrm rot="19665065">
              <a:off x="513671" y="2546698"/>
              <a:ext cx="2841270" cy="195100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rot="19665065">
              <a:off x="1117893" y="3499886"/>
              <a:ext cx="1891495" cy="769441"/>
            </a:xfrm>
            <a:prstGeom prst="rect">
              <a:avLst/>
            </a:prstGeom>
            <a:noFill/>
          </p:spPr>
          <p:txBody>
            <a:bodyPr wrap="square" rtlCol="0">
              <a:spAutoFit/>
            </a:bodyPr>
            <a:lstStyle/>
            <a:p>
              <a:r>
                <a:rPr lang="en-US" sz="4400" dirty="0" smtClean="0">
                  <a:solidFill>
                    <a:schemeClr val="bg1"/>
                  </a:solidFill>
                  <a:latin typeface="Bradley Hand ITC" pitchFamily="66" charset="0"/>
                </a:rPr>
                <a:t>GINA</a:t>
              </a:r>
              <a:endParaRPr lang="en-US" sz="4400" dirty="0">
                <a:solidFill>
                  <a:schemeClr val="bg1"/>
                </a:solidFill>
                <a:latin typeface="Bradley Hand ITC" pitchFamily="66" charset="0"/>
              </a:endParaRPr>
            </a:p>
          </p:txBody>
        </p:sp>
      </p:grpSp>
      <p:sp>
        <p:nvSpPr>
          <p:cNvPr id="10" name="Title 1"/>
          <p:cNvSpPr txBox="1">
            <a:spLocks/>
          </p:cNvSpPr>
          <p:nvPr/>
        </p:nvSpPr>
        <p:spPr bwMode="auto">
          <a:xfrm>
            <a:off x="3370947" y="1347998"/>
            <a:ext cx="5583863" cy="4544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287338" defTabSz="457200">
              <a:spcBef>
                <a:spcPts val="700"/>
              </a:spcBef>
              <a:buClr>
                <a:srgbClr val="D6ECFF"/>
              </a:buClr>
              <a:buSzPct val="95000"/>
              <a:buFont typeface="Wingdings" pitchFamily="2" charset="2"/>
              <a:buChar char=""/>
              <a:tabLst>
                <a:tab pos="803275" algn="l"/>
              </a:tabLst>
            </a:pPr>
            <a:r>
              <a:rPr lang="en-US" sz="2800" dirty="0" smtClean="0">
                <a:solidFill>
                  <a:srgbClr val="FFFFFF"/>
                </a:solidFill>
              </a:rPr>
              <a:t>Amends HIPAA Privacy Rule 	to clarify that genetic 	information is health 	information </a:t>
            </a:r>
          </a:p>
          <a:p>
            <a:pPr marL="571500" lvl="1" indent="-287338" defTabSz="457200">
              <a:spcBef>
                <a:spcPts val="700"/>
              </a:spcBef>
              <a:buClr>
                <a:srgbClr val="D6ECFF"/>
              </a:buClr>
              <a:buSzPct val="95000"/>
              <a:buFont typeface="Wingdings" pitchFamily="2" charset="2"/>
              <a:buChar char=""/>
              <a:tabLst>
                <a:tab pos="803275" algn="l"/>
              </a:tabLst>
            </a:pPr>
            <a:endParaRPr lang="en-US" sz="1000" dirty="0" smtClean="0">
              <a:solidFill>
                <a:srgbClr val="FFFFFF"/>
              </a:solidFill>
            </a:endParaRPr>
          </a:p>
          <a:p>
            <a:pPr marL="571500" lvl="1" indent="-287338" defTabSz="457200">
              <a:spcBef>
                <a:spcPts val="700"/>
              </a:spcBef>
              <a:buClr>
                <a:srgbClr val="D6ECFF"/>
              </a:buClr>
              <a:buSzPct val="95000"/>
              <a:buFont typeface="Wingdings" pitchFamily="2" charset="2"/>
              <a:buChar char=""/>
              <a:tabLst>
                <a:tab pos="803275" algn="l"/>
              </a:tabLst>
            </a:pPr>
            <a:r>
              <a:rPr lang="en-US" sz="2800" dirty="0" smtClean="0">
                <a:solidFill>
                  <a:srgbClr val="FFFFFF"/>
                </a:solidFill>
              </a:rPr>
              <a:t>Prohibits use or disclosure 	of genetic information for 	underwriting purposes</a:t>
            </a:r>
          </a:p>
          <a:p>
            <a:pPr marL="571500" lvl="1" indent="-287338" defTabSz="457200">
              <a:spcBef>
                <a:spcPts val="700"/>
              </a:spcBef>
              <a:buClr>
                <a:srgbClr val="D6ECFF"/>
              </a:buClr>
              <a:buSzPct val="95000"/>
              <a:buFont typeface="Wingdings" pitchFamily="2" charset="2"/>
              <a:buChar char=""/>
              <a:tabLst>
                <a:tab pos="803275" algn="l"/>
              </a:tabLst>
            </a:pPr>
            <a:endParaRPr lang="en-US" sz="1000" dirty="0" smtClean="0">
              <a:solidFill>
                <a:srgbClr val="FFFFFF"/>
              </a:solidFill>
            </a:endParaRPr>
          </a:p>
          <a:p>
            <a:pPr marL="571500" lvl="1" indent="-287338" defTabSz="457200">
              <a:spcBef>
                <a:spcPts val="700"/>
              </a:spcBef>
              <a:buClr>
                <a:srgbClr val="D6ECFF"/>
              </a:buClr>
              <a:buSzPct val="95000"/>
              <a:buFont typeface="Wingdings" pitchFamily="2" charset="2"/>
              <a:buChar char=""/>
              <a:tabLst>
                <a:tab pos="803275" algn="l"/>
              </a:tabLst>
            </a:pPr>
            <a:r>
              <a:rPr lang="en-US" sz="2800" dirty="0" smtClean="0">
                <a:solidFill>
                  <a:srgbClr val="FFFFFF"/>
                </a:solidFill>
              </a:rPr>
              <a:t>Covers both private and 	public health insurance</a:t>
            </a:r>
          </a:p>
        </p:txBody>
      </p:sp>
      <p:sp>
        <p:nvSpPr>
          <p:cNvPr id="8" name="TextBox 7"/>
          <p:cNvSpPr txBox="1"/>
          <p:nvPr/>
        </p:nvSpPr>
        <p:spPr>
          <a:xfrm>
            <a:off x="7272184" y="6366762"/>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pitchFamily="34" charset="0"/>
              </a:rPr>
              <a:t>Document </a:t>
            </a:r>
            <a:r>
              <a:rPr lang="en-US" sz="2000" b="1" dirty="0" smtClean="0">
                <a:solidFill>
                  <a:srgbClr val="00ADDC">
                    <a:lumMod val="40000"/>
                    <a:lumOff val="60000"/>
                  </a:srgbClr>
                </a:solidFill>
                <a:latin typeface="Arial" pitchFamily="34" charset="0"/>
              </a:rPr>
              <a:t>29</a:t>
            </a:r>
            <a:endParaRPr lang="en-US" sz="2000" b="1" dirty="0">
              <a:solidFill>
                <a:srgbClr val="00ADDC">
                  <a:lumMod val="40000"/>
                  <a:lumOff val="60000"/>
                </a:srgbClr>
              </a:solidFill>
              <a:latin typeface="Arial" pitchFamily="34" charset="0"/>
            </a:endParaRPr>
          </a:p>
        </p:txBody>
      </p:sp>
    </p:spTree>
    <p:extLst>
      <p:ext uri="{BB962C8B-B14F-4D97-AF65-F5344CB8AC3E}">
        <p14:creationId xmlns:p14="http://schemas.microsoft.com/office/powerpoint/2010/main" xmlns="" val="331512643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11086" y="67437"/>
            <a:ext cx="9144000" cy="1048404"/>
          </a:xfrm>
        </p:spPr>
        <p:txBody>
          <a:bodyPr/>
          <a:lstStyle/>
          <a:p>
            <a:pPr algn="ctr">
              <a:defRPr/>
            </a:pPr>
            <a:r>
              <a:rPr lang="en-US" sz="3600" b="1" dirty="0" smtClean="0">
                <a:solidFill>
                  <a:srgbClr val="FFFF00"/>
                </a:solidFill>
                <a:latin typeface="Arial" charset="0"/>
                <a:cs typeface="Arial" charset="0"/>
              </a:rPr>
              <a:t>Presidential Commission for the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Study of Bioethical Issues</a:t>
            </a:r>
            <a:endParaRPr lang="en-US" sz="3600" b="1" dirty="0">
              <a:solidFill>
                <a:srgbClr val="FFFF00"/>
              </a:solidFill>
              <a:latin typeface="Arial" pitchFamily="34" charset="0"/>
              <a:cs typeface="Arial" pitchFamily="34" charset="0"/>
            </a:endParaRPr>
          </a:p>
        </p:txBody>
      </p:sp>
      <p:sp>
        <p:nvSpPr>
          <p:cNvPr id="11" name="TextBox 10"/>
          <p:cNvSpPr txBox="1"/>
          <p:nvPr/>
        </p:nvSpPr>
        <p:spPr>
          <a:xfrm>
            <a:off x="7272184" y="6372048"/>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pitchFamily="34" charset="0"/>
              </a:rPr>
              <a:t>Document </a:t>
            </a:r>
            <a:r>
              <a:rPr lang="en-US" sz="2000" b="1" dirty="0" smtClean="0">
                <a:solidFill>
                  <a:srgbClr val="00ADDC">
                    <a:lumMod val="40000"/>
                    <a:lumOff val="60000"/>
                  </a:srgbClr>
                </a:solidFill>
                <a:latin typeface="Arial" pitchFamily="34" charset="0"/>
              </a:rPr>
              <a:t>30</a:t>
            </a:r>
            <a:endParaRPr lang="en-US" sz="2000" b="1" dirty="0">
              <a:solidFill>
                <a:srgbClr val="00ADDC">
                  <a:lumMod val="40000"/>
                  <a:lumOff val="60000"/>
                </a:srgbClr>
              </a:solidFill>
              <a:latin typeface="Arial" pitchFamily="34" charset="0"/>
            </a:endParaRPr>
          </a:p>
        </p:txBody>
      </p:sp>
      <p:sp>
        <p:nvSpPr>
          <p:cNvPr id="6" name="Title 1"/>
          <p:cNvSpPr txBox="1">
            <a:spLocks/>
          </p:cNvSpPr>
          <p:nvPr/>
        </p:nvSpPr>
        <p:spPr bwMode="auto">
          <a:xfrm>
            <a:off x="0" y="1346200"/>
            <a:ext cx="9144000" cy="206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fontAlgn="base">
              <a:spcBef>
                <a:spcPts val="700"/>
              </a:spcBef>
              <a:spcAft>
                <a:spcPct val="0"/>
              </a:spcAft>
              <a:buClr>
                <a:srgbClr val="D6ECFF"/>
              </a:buClr>
              <a:buSzPct val="95000"/>
              <a:buFont typeface="Wingdings" pitchFamily="2" charset="2"/>
              <a:buChar char=""/>
              <a:tabLst>
                <a:tab pos="914400" algn="l"/>
              </a:tabLst>
            </a:pPr>
            <a:endParaRPr lang="en-US" sz="3000" dirty="0">
              <a:solidFill>
                <a:srgbClr val="FFFFFF"/>
              </a:solidFill>
            </a:endParaRPr>
          </a:p>
        </p:txBody>
      </p:sp>
      <p:grpSp>
        <p:nvGrpSpPr>
          <p:cNvPr id="9" name="Group 8"/>
          <p:cNvGrpSpPr/>
          <p:nvPr/>
        </p:nvGrpSpPr>
        <p:grpSpPr>
          <a:xfrm>
            <a:off x="515004" y="1466196"/>
            <a:ext cx="8092492" cy="5257800"/>
            <a:chOff x="609600" y="1466196"/>
            <a:chExt cx="8092492" cy="5257800"/>
          </a:xfrm>
        </p:grpSpPr>
        <p:pic>
          <p:nvPicPr>
            <p:cNvPr id="1026" name="Picture 2"/>
            <p:cNvPicPr>
              <a:picLocks noChangeAspect="1" noChangeArrowheads="1"/>
            </p:cNvPicPr>
            <p:nvPr/>
          </p:nvPicPr>
          <p:blipFill>
            <a:blip r:embed="rId3" cstate="print"/>
            <a:srcRect/>
            <a:stretch>
              <a:fillRect/>
            </a:stretch>
          </p:blipFill>
          <p:spPr bwMode="auto">
            <a:xfrm>
              <a:off x="4409080" y="2488328"/>
              <a:ext cx="4293012" cy="2919248"/>
            </a:xfrm>
            <a:prstGeom prst="rect">
              <a:avLst/>
            </a:prstGeom>
            <a:noFill/>
            <a:ln w="9525">
              <a:noFill/>
              <a:miter lim="800000"/>
              <a:headEnd/>
              <a:tailEnd/>
            </a:ln>
            <a:effectLst>
              <a:glow rad="228600">
                <a:schemeClr val="accent4">
                  <a:satMod val="175000"/>
                  <a:alpha val="40000"/>
                </a:schemeClr>
              </a:glow>
            </a:effectLst>
          </p:spPr>
        </p:pic>
        <p:pic>
          <p:nvPicPr>
            <p:cNvPr id="5" name="Picture 2"/>
            <p:cNvPicPr>
              <a:picLocks noChangeAspect="1" noChangeArrowheads="1"/>
            </p:cNvPicPr>
            <p:nvPr/>
          </p:nvPicPr>
          <p:blipFill>
            <a:blip r:embed="rId4" cstate="print"/>
            <a:srcRect/>
            <a:stretch>
              <a:fillRect/>
            </a:stretch>
          </p:blipFill>
          <p:spPr bwMode="auto">
            <a:xfrm>
              <a:off x="609600" y="1466196"/>
              <a:ext cx="3505200" cy="5257800"/>
            </a:xfrm>
            <a:prstGeom prst="rect">
              <a:avLst/>
            </a:prstGeom>
            <a:noFill/>
            <a:ln w="9525">
              <a:noFill/>
              <a:miter lim="800000"/>
              <a:headEnd/>
              <a:tailEnd/>
            </a:ln>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268605" y="6369557"/>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31</a:t>
            </a:r>
            <a:endParaRPr lang="en-US" sz="2000" dirty="0">
              <a:solidFill>
                <a:schemeClr val="accent4">
                  <a:lumMod val="40000"/>
                  <a:lumOff val="60000"/>
                </a:schemeClr>
              </a:solidFill>
              <a:latin typeface="Arial" charset="0"/>
            </a:endParaRPr>
          </a:p>
        </p:txBody>
      </p:sp>
      <p:sp>
        <p:nvSpPr>
          <p:cNvPr id="10" name="Title 3"/>
          <p:cNvSpPr>
            <a:spLocks noGrp="1"/>
          </p:cNvSpPr>
          <p:nvPr>
            <p:ph type="title"/>
          </p:nvPr>
        </p:nvSpPr>
        <p:spPr>
          <a:xfrm>
            <a:off x="0" y="80541"/>
            <a:ext cx="9144000" cy="639763"/>
          </a:xfrm>
        </p:spPr>
        <p:txBody>
          <a:bodyPr/>
          <a:lstStyle/>
          <a:p>
            <a:pPr algn="ctr">
              <a:defRPr/>
            </a:pPr>
            <a:r>
              <a:rPr lang="en-US" sz="3600" b="1" dirty="0" smtClean="0">
                <a:solidFill>
                  <a:srgbClr val="FFFF00"/>
                </a:solidFill>
                <a:latin typeface="Arial" charset="0"/>
                <a:cs typeface="Arial" charset="0"/>
              </a:rPr>
              <a:t>European Science Foundation Report</a:t>
            </a:r>
            <a:endParaRPr lang="en-US" sz="3600" b="1" dirty="0">
              <a:solidFill>
                <a:srgbClr val="FFFF00"/>
              </a:solidFill>
              <a:latin typeface="Arial" pitchFamily="34" charset="0"/>
              <a:cs typeface="Arial" pitchFamily="34" charset="0"/>
            </a:endParaRPr>
          </a:p>
        </p:txBody>
      </p:sp>
      <p:grpSp>
        <p:nvGrpSpPr>
          <p:cNvPr id="9" name="Group 8"/>
          <p:cNvGrpSpPr/>
          <p:nvPr/>
        </p:nvGrpSpPr>
        <p:grpSpPr>
          <a:xfrm>
            <a:off x="457200" y="1136650"/>
            <a:ext cx="8556484" cy="5067300"/>
            <a:chOff x="457200" y="1136650"/>
            <a:chExt cx="8556484" cy="5067300"/>
          </a:xfrm>
        </p:grpSpPr>
        <p:sp>
          <p:nvSpPr>
            <p:cNvPr id="3" name="Rectangle 2"/>
            <p:cNvSpPr/>
            <p:nvPr/>
          </p:nvSpPr>
          <p:spPr>
            <a:xfrm>
              <a:off x="4354665" y="1498378"/>
              <a:ext cx="4659019" cy="4247317"/>
            </a:xfrm>
            <a:prstGeom prst="rect">
              <a:avLst/>
            </a:prstGeom>
          </p:spPr>
          <p:txBody>
            <a:bodyPr wrap="square">
              <a:spAutoFit/>
            </a:bodyPr>
            <a:lstStyle/>
            <a:p>
              <a:r>
                <a:rPr lang="en-US" sz="3000" dirty="0" smtClean="0"/>
                <a:t>“…we must gain a clear understanding of </a:t>
              </a:r>
              <a:r>
                <a:rPr lang="en-US" sz="3000" dirty="0"/>
                <a:t>what is required to achieve </a:t>
              </a:r>
              <a:r>
                <a:rPr lang="en-US" sz="3000" dirty="0" smtClean="0"/>
                <a:t>[the promise of personalized medicine] and </a:t>
              </a:r>
              <a:r>
                <a:rPr lang="en-US" sz="3000" dirty="0"/>
                <a:t>begin to </a:t>
              </a:r>
              <a:r>
                <a:rPr lang="en-US" sz="3000" dirty="0" smtClean="0"/>
                <a:t>lay the </a:t>
              </a:r>
              <a:r>
                <a:rPr lang="en-US" sz="3000" dirty="0"/>
                <a:t>foundations now that will allow us to benefit </a:t>
              </a:r>
              <a:r>
                <a:rPr lang="en-US" sz="3000" dirty="0" smtClean="0"/>
                <a:t>in the </a:t>
              </a:r>
              <a:r>
                <a:rPr lang="en-US" sz="3000" dirty="0"/>
                <a:t>future</a:t>
              </a:r>
              <a:r>
                <a:rPr lang="en-US" sz="3000" dirty="0" smtClean="0"/>
                <a:t>.”</a:t>
              </a:r>
              <a:endParaRPr lang="en-US" sz="3000" dirty="0"/>
            </a:p>
          </p:txBody>
        </p:sp>
        <p:pic>
          <p:nvPicPr>
            <p:cNvPr id="114691" name="Picture 3"/>
            <p:cNvPicPr>
              <a:picLocks noChangeAspect="1" noChangeArrowheads="1"/>
            </p:cNvPicPr>
            <p:nvPr/>
          </p:nvPicPr>
          <p:blipFill>
            <a:blip r:embed="rId3" cstate="print"/>
            <a:srcRect/>
            <a:stretch>
              <a:fillRect/>
            </a:stretch>
          </p:blipFill>
          <p:spPr bwMode="auto">
            <a:xfrm>
              <a:off x="457200" y="1136650"/>
              <a:ext cx="3581400" cy="5067300"/>
            </a:xfrm>
            <a:prstGeom prst="rect">
              <a:avLst/>
            </a:prstGeom>
            <a:noFill/>
            <a:ln w="9525">
              <a:noFill/>
              <a:miter lim="800000"/>
              <a:headEnd/>
              <a:tailEnd/>
            </a:ln>
            <a:effectLst>
              <a:glow rad="101600">
                <a:schemeClr val="accent4">
                  <a:satMod val="175000"/>
                  <a:alpha val="40000"/>
                </a:schemeClr>
              </a:glow>
            </a:effectLst>
          </p:spPr>
        </p:pic>
      </p:grpSp>
    </p:spTree>
    <p:extLst>
      <p:ext uri="{BB962C8B-B14F-4D97-AF65-F5344CB8AC3E}">
        <p14:creationId xmlns:p14="http://schemas.microsoft.com/office/powerpoint/2010/main" xmlns="" val="15135038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11086" y="80863"/>
            <a:ext cx="9144000" cy="1048404"/>
          </a:xfrm>
        </p:spPr>
        <p:txBody>
          <a:bodyPr/>
          <a:lstStyle/>
          <a:p>
            <a:pPr algn="ctr">
              <a:defRPr/>
            </a:pPr>
            <a:r>
              <a:rPr lang="en-US" sz="3600" b="1" dirty="0" smtClean="0">
                <a:solidFill>
                  <a:srgbClr val="FFFF00"/>
                </a:solidFill>
                <a:latin typeface="Arial" charset="0"/>
                <a:cs typeface="Arial" charset="0"/>
              </a:rPr>
              <a:t>Joint Genome Institute Workshop Report</a:t>
            </a:r>
            <a:br>
              <a:rPr lang="en-US" sz="3600" b="1" dirty="0" smtClean="0">
                <a:solidFill>
                  <a:srgbClr val="FFFF00"/>
                </a:solidFill>
                <a:latin typeface="Arial" charset="0"/>
                <a:cs typeface="Arial" charset="0"/>
              </a:rPr>
            </a:br>
            <a:endParaRPr lang="en-US" sz="3600" b="1" dirty="0">
              <a:solidFill>
                <a:srgbClr val="FFFF00"/>
              </a:solidFill>
              <a:latin typeface="Arial" pitchFamily="34" charset="0"/>
              <a:cs typeface="Arial" pitchFamily="34" charset="0"/>
            </a:endParaRPr>
          </a:p>
        </p:txBody>
      </p:sp>
      <p:sp>
        <p:nvSpPr>
          <p:cNvPr id="11" name="TextBox 10"/>
          <p:cNvSpPr txBox="1"/>
          <p:nvPr/>
        </p:nvSpPr>
        <p:spPr>
          <a:xfrm>
            <a:off x="7272184" y="6366762"/>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pitchFamily="34" charset="0"/>
              </a:rPr>
              <a:t>Document </a:t>
            </a:r>
            <a:r>
              <a:rPr lang="en-US" sz="2000" b="1" dirty="0" smtClean="0">
                <a:solidFill>
                  <a:srgbClr val="00ADDC">
                    <a:lumMod val="40000"/>
                    <a:lumOff val="60000"/>
                  </a:srgbClr>
                </a:solidFill>
                <a:latin typeface="Arial" pitchFamily="34" charset="0"/>
              </a:rPr>
              <a:t>32</a:t>
            </a:r>
            <a:endParaRPr lang="en-US" sz="2000" b="1" dirty="0">
              <a:solidFill>
                <a:srgbClr val="00ADDC">
                  <a:lumMod val="40000"/>
                  <a:lumOff val="60000"/>
                </a:srgbClr>
              </a:solidFill>
              <a:latin typeface="Arial" pitchFamily="34" charset="0"/>
            </a:endParaRPr>
          </a:p>
        </p:txBody>
      </p:sp>
      <p:pic>
        <p:nvPicPr>
          <p:cNvPr id="200706" name="Picture 2"/>
          <p:cNvPicPr>
            <a:picLocks noChangeAspect="1" noChangeArrowheads="1"/>
          </p:cNvPicPr>
          <p:nvPr/>
        </p:nvPicPr>
        <p:blipFill>
          <a:blip r:embed="rId3" cstate="print"/>
          <a:srcRect/>
          <a:stretch>
            <a:fillRect/>
          </a:stretch>
        </p:blipFill>
        <p:spPr bwMode="auto">
          <a:xfrm>
            <a:off x="2453218" y="973694"/>
            <a:ext cx="4184650" cy="5429105"/>
          </a:xfrm>
          <a:prstGeom prst="rect">
            <a:avLst/>
          </a:prstGeom>
          <a:noFill/>
          <a:ln w="9525">
            <a:noFill/>
            <a:miter lim="800000"/>
            <a:headEnd/>
            <a:tailEnd/>
          </a:ln>
          <a:effectLst>
            <a:glow rad="228600">
              <a:schemeClr val="accent3">
                <a:satMod val="175000"/>
                <a:alpha val="40000"/>
              </a:schemeClr>
            </a:glow>
          </a:effectLst>
        </p:spPr>
      </p:pic>
    </p:spTree>
    <p:extLst>
      <p:ext uri="{BB962C8B-B14F-4D97-AF65-F5344CB8AC3E}">
        <p14:creationId xmlns:p14="http://schemas.microsoft.com/office/powerpoint/2010/main" xmlns="" val="345073732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0706"/>
                                        </p:tgtEl>
                                        <p:attrNameLst>
                                          <p:attrName>style.visibility</p:attrName>
                                        </p:attrNameLst>
                                      </p:cBhvr>
                                      <p:to>
                                        <p:strVal val="visible"/>
                                      </p:to>
                                    </p:set>
                                    <p:animEffect transition="in" filter="wipe(up)">
                                      <p:cBhvr>
                                        <p:cTn id="7" dur="500"/>
                                        <p:tgtEl>
                                          <p:spTgt spid="200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269669" y="636533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33</a:t>
            </a:r>
            <a:endParaRPr lang="en-US" sz="2000" dirty="0">
              <a:solidFill>
                <a:schemeClr val="accent4">
                  <a:lumMod val="40000"/>
                  <a:lumOff val="60000"/>
                </a:schemeClr>
              </a:solidFill>
              <a:latin typeface="Arial" charset="0"/>
            </a:endParaRPr>
          </a:p>
        </p:txBody>
      </p:sp>
      <p:sp>
        <p:nvSpPr>
          <p:cNvPr id="6" name="Rectangle 2"/>
          <p:cNvSpPr txBox="1">
            <a:spLocks noChangeArrowheads="1"/>
          </p:cNvSpPr>
          <p:nvPr/>
        </p:nvSpPr>
        <p:spPr>
          <a:xfrm>
            <a:off x="0" y="78830"/>
            <a:ext cx="9144000" cy="809625"/>
          </a:xfrm>
          <a:prstGeom prst="rect">
            <a:avLst/>
          </a:prstGeom>
        </p:spPr>
        <p:txBody>
          <a:bodyPr/>
          <a:lstStyle/>
          <a:p>
            <a:pPr algn="ctr">
              <a:defRPr/>
            </a:pPr>
            <a:r>
              <a:rPr lang="en-US" sz="3800" spc="-100" dirty="0" smtClean="0">
                <a:solidFill>
                  <a:srgbClr val="FFFF00"/>
                </a:solidFill>
                <a:latin typeface="Arial" charset="0"/>
                <a:cs typeface="Arial" pitchFamily="34" charset="0"/>
              </a:rPr>
              <a:t>100,000 British Genome Sequences</a:t>
            </a:r>
            <a:endParaRPr lang="en-US" sz="3800" spc="-100" dirty="0">
              <a:solidFill>
                <a:srgbClr val="FFFF00"/>
              </a:solidFill>
              <a:latin typeface="Arial" charset="0"/>
              <a:cs typeface="Arial" pitchFamily="34" charset="0"/>
            </a:endParaRPr>
          </a:p>
        </p:txBody>
      </p:sp>
      <p:sp>
        <p:nvSpPr>
          <p:cNvPr id="48135" name="AutoShape 17" descr="data:image/jpeg;base64,/9j/4AAQSkZJRgABAQAAAQABAAD/2wBDAAkGBwgHBgkIBwgKCgkLDRYPDQwMDRsUFRAWIB0iIiAdHx8kKDQsJCYxJx8fLT0tMTU3Ojo6Iys/RD84QzQ5Ojf/2wBDAQoKCg0MDRoPDxo3JR8lNzc3Nzc3Nzc3Nzc3Nzc3Nzc3Nzc3Nzc3Nzc3Nzc3Nzc3Nzc3Nzc3Nzc3Nzc3Nzc3Nzf/wAARCACCAMcDASIAAhEBAxEB/8QAGwAAAQUBAQAAAAAAAAAAAAAABQADBAYHAgH/xAA/EAACAQMDAgQDBQYEBAcAAAABAgMABBEFEiExQQYTIlEUYXEyM4GRsRUjQlKhwQclYnIWJJLRQ0RzgqLw8f/EABkBAAMBAQEAAAAAAAAAAAAAAAABAgMEBf/EACERAAICAgMAAgMAAAAAAAAAAAABAhEhMQMSQSIyEzNC/9oADAMBAAIRAxEAPwCs2UQ/Zsv0pzTgRcA9sVJgQJpUhx1NNabgyL9KzWhsKGuGVTwwyKcI5rk9aGIY+HiJzsX8sV6sMYHQ/wDUacxT1vbS3DbYkZj8hxSAjJEgOdo+uKkxii9p4ZvpsF1jjU93bFE4vCWPt3ij5BKfVhZWridbW1eZhkIu7FAYfF8sz7VtwnszGtA1fwo76bOkEwlcoQFIxms/0zSILOSRdQVQznaUc4K02qIk6H9Q12+t5Y1RowrrnIXpRpLyWbw610zYl8oncOMUF8YLBBp9q9uU7qQp54olD6PBm7OR8OTn8KEKNlQtp7mZ0kmnmMW4b2LnFaHavZTQIYI0cLjJxntWUR3J8sRhyU7gUUstUkhjKQySpu/lNGSi+alKjalp6Kqghz0+lRtXES60fPlVE8rucE0A8OSXV34ggaXznQAks6niiviS6gg1VY7i0FwSo2jOMU02nkVWgFPrsi36NCGeANhgB1Aq1eFSZYLibaQjylhuqs3V3aLMyizQF+Au7lTVl8GsJLOb0FB5hAU9qblY0qC13dxWm3zScscAKMk1Ak1pACUt5DjvxUXxiqeTbl5TEN5G4HFVR78LEIRKHfkA560qbHZYk8QpqE8tn5BUlCQ+ar+h3uLeeCcgbWO0nvT/AIXcz6nGrRNkAhjsOCKu66bapylvGO/ShOskzgpKintPALLCQvK7dAF6UAl0jUruTdHZuq9lIq/avqUWlvGqW3mPJ0C4ofb+IZZpGT4cR7R3PWh5FGCieeEtLu7K3dbtdjMcgZpV1aa3dSXpimRAmD2pUFjVyhi0QcclscVC0vPxHei2pbRosA7s+aF6av8AzG4GpWhvYXrk12a52kkAcnsBToRN0fTZNSuxFGp2jG4ir5aaXBp8QSNQp7kckn6134U0r9m6Ujy/fzeps/wjsKlXc6jI6fPFXFUFkZwyjkgD5mmGnZTkHOfY0xPdKOWwfxqDLfRg4GfpQ2CVhF74Lw+aAatZadfTedcRbmBBODjOO9K61ONcg7cUOl1GNl9LACpc0V0Z3qR0G3WJpNPLqABj+XpXaz2d5FshRfhTGQV68e1QEuraWUGfBIYdKlwi0tQ/w4GGBBJySanYqorrazodsCbfRndVJG7ywBwcU2/i6JBmDRkUdtxA/tQ/WrOaIIiu5hJb7A9PJzQ+7Hw6mNWOw4KlutPIJFhtPGN3LeQRiyhjV3Ckg8/pRnX9Am1K+juIrhI8Jg5XJqgxwnz7Ri5y0oyR25q5u0WyZjdTOVPGXOCKeasiUupD/wCHEFyd95NJKhG7y4+h+tF7OZdHgYCGdy7bizkAmgmgXl0BdLFKxXzuMnJ6fOpWoy3E0W3zWkYnG3HAoTvQWllsnXV4mqQr5lrE6ZyA715pK20hnV7SCNoWwSq54oJG0tlGufUV/hFEvDFyL1tQkC4yen4U6aEpXom2uvaSZSkMrBh3CYr26163i1GOxMUrPLjDlsDms6Z2huZcEj1MP61Ntb2W612xeYjKsq8e1IotmtjcsQdXJJIG3mg0fxNveYMbyIeAFXp9atEszicQrsUEsdzLmhWp6mLaJ2F1hlOCFTFADcUE010hEEgABySKVQF1iQyw+XeSMXByCflSoAKa5hbC0jVupzUPSwDMq9zU7xQQkdki5yVyeKGaW371fnS8Lew0fajXhfS31C9Lsh8mIjcx6UNtoHuHCJGSScArWj6FZJa2iDIZ1UZUY4qkiQhdShE2heBwOe1V7ULzywzZAwccnv2olqEhOR3qs3QFzMIQeAcnFU3Q0rOJ5DJFuUcnqOlVu+u5IyQdxJGcYqxGJlO187s8ewoPf2Ek2/0kZH0H1zXPOTZvCNACXUGbg1Hkuty4zxTlxp/lsTlfahxbaSoH9KhFseNwQchTT0GoyxDK8qOqn2qIF3LuNeLgEnNNOiJRsJwXaTkDOFPODmnJPDl5q+PKuYFhXlQV5H40BO+K4yjMAefxo1pN5dQZeF84+0tapmLid3Xgq5htvM+OQshG0bcDNcz2QjlSyublvOyMiMjB/Gj9hPcX3mrdussY2lRtHvRObTYZtRSBR5aeWWO0DJOa0ToynGyjaa7Wd7eRpbzMhk9LKhI6UTla5aLEFpOxxxldtHZ20e0doZr2XepwVDmorah4fDlCJXI67smldBKCbVldez1WQkm0iTPdpQKL+FNMuLUXj3DRZfosbZ7UVsJNKvZ1hhssZGQzCuIUjtNevUQKiGNWxjikijOc2Ki/W5BE3mNsI+ppzTxYJLaytK7XXmp6B0PNaEdNsN5YWkLFjkkRZzTiW0Sfd22MdMRAUwsE6t5sbJJDEzlXOQoycEVW59J1S5eQpayMGP8AFxWhxeYm7FvIWbqWrppLgKW+HAwM/aoAzmy8Kays6u8UaqAcZalWkWdwLqLeq7e2KVKgKv4u4urWM/wx0L0oA7Hqf4ylH7ZVM/ZhoZo78oD7dKCiz2Ku7ERbVKkMWYADGeeTWk6QipYel9wPO4cA/Ssut4DdzxQK0g3SKSFGehzzWo28QtrBIhkBV6ZyT86uOhMgapJ5cTsvLe/tQTS4XaVmY4APrcjjP9zT2s3DPLHDGcYb1nNDLm4kLoittznBHbjripkzSCLSLWB9zMgAxnJ9hVO8TaqokZYio28Dmicut29tpEkdvKLm4QFW2n0r/uP07DJqlWGmXOtGW6ceXbr6mnmbAP0X2+dYSmpOkbxg0rkQmvfNOJHJwM8VF9crsyrwPam7mawW5aK3l8yNTgyAdfp8qc0e5Bu/JjK4YHIIJyvcg9jUO4q2UqbojPceXu38fXtUbzpZ/sAhfej+peHJri2kukdUgDlQTlicHB4HTpVekkZSIEUoVXa3HfvTg+ysXJHq6O0aZpNk7SAAekgD/tU4Nd28Zkt52xjJDKpB/pQ62SSP7Um8Z5yOlFYIpbwpaxAhM7pGx1HYfjWleGMnWS1eFLhr2ykndVD4AJUYBw2M47Vao0/zeP8A9Fv1FV7wvaNBFqPqAUMm1MdcjPH5VZ0H+aQn3ib9a1isGUtlI1O0hPiC684d9wyenFMfH6d8VFGqoFf0Pkck9qser6JdT6hcTxwI4kXAJbG3ig1n4HuBL5l068HIA96pohMM6bptvHexTxrgqpVcHjBrm8j/AM/uc/xW6/0JorY6e9sIwzZ2DB+dQ7xc685/mtf71NDBnijW7rSri3itlTZIm4lhQ7SvEN9f3ZikmRVCk4C9aJeJLGK8vrPz/sLAWK5xuoIBc2skXw9lGF7MrerFDmoyXbRhJ5Hm125eaVFnICHHai3h+6lu2uVmkL7V4JqrtDpv7+Rmm3SNyyjODRPwLe+ff3UIB2qnGRjPbpWn5oP4+kpPtZYNEGIGU/zH9aVd6QvrnX2c0qzR0lJ8WPv8Rz7v4UxUfSMecF613rkofW74nnBIrzSuGUgdqlsrwLSXpsZraQZwZ0DYbb6SRmtYgf8AaGmxSxkYfPK1jGsMqxw7hu/ergZxznvWq+DdQifTEtUbc8abnPzJNXFgRNXsygxGMsOpoC2bWRXkAaZSGjhzyQOct7D9atOsz3E0ptLCHMpG5pWXKovy9z7e3X5UDk8PyvJGJXJd33SMeSxx3NYcjbwjo40lsF+HdKS1kvoLrG2dG4DZIViTjP0OK91RHu7eSykItbWRg77FyXwMBAOwAxyaPX+lGwaG7ALIi7ZwOoX+b8KiXlvbMVkJaSILlSg4Oay411tM6G+1GezeHtgdlh2Ak4LEE/XAqJpMAg1iJWbODuOBjj/8onrNzd/EtHtK7h6QT2/A1FtbdmuobWNwbm6Pl53fZU8E/lVzeBRirNK0O3W78HwrMuPNRnBxj7TE5x+NZrq+ny2d3LIgJQHnI/rWjnxJomi2selHUY5JolwVdxnFZrruoyftCaUhmy52KBxjtVVSVGcpXdkLzlZecc0e8L3sMF0yXStscekhCzZHYAcnPy71WsLI49JjLAHAPfvRTw2/w+tWbpxJ5yqPfnjr+NFu7M5JNZNQ0O0MMMss8W2a4k8wo2DsGAAvHyH5k1Lu7d3likimaJ0BGQM5BpxPMPI2D6mnJM+n3xXRVI52ys3eq3MaSOJbtkjJBK7RnFRY7+9umRU+J9a7humA4r2/mSJpkbtI1c6dqEQLqiAsi9vaojLLsqUKSaFdm/hQFmbexwFM7VI8NyLdrcSyxAXCExlt5bj8aEajqVwYWmlUQyBswtjKsPnRDwDcveNeyShN5k5CDA6VbRDVBm6trO7RHllCyKm0MDyAetC5PD+mMwZ7+447CU4qzG3h3/dITj2peRH2hT8qGr2iequytWuj6LawmFZGZS27LMSc1JtotJs5jLax7ZCNpYKc4o20QxxEv5VyUAH3Y/Kl1W6HSBWkAmadtrBWbIJGKVEILiOUnZ0BxSooZk1++6/vCf5zT+kv61+lD7tm+Lu2I7mpekZ3p9KzZfg74glCx2+T0lBqxaXqgg095U3BFmjkl2dTGMg/lwfxqmeK5G3QBc43Z4o5oVy0UMMigOoGCp6MO4NBfG1Fps0W21JE1F4S7bgBIvH2l9/n1qwMyApJkN6cg/WqHPLFBowu7ZRhY/IR/wCKNcggZ7EcD8KPeHNTTUNBtZ3kDzRRiOY9PWOM4HTNFnRyQVdkGkk+IXdg4yQarOs2UKMfILws7c+W2Pxx07GrBaN/y7beufeq3rUxQy3EpKwxZUDHqkY9Av8AXn51LSeyYWngpGtC3tLlyA7qp53P9s/hXHhfSJtUee+wY1GRGUGME0O1EyajqQiJ2ZYDB7Z7f3rQbO7tdI0zaNsNvEvLtwCcdvekooqcpeFVfwpDYq8zffZyXzzmgF1H+/LNK7t3LHNWHV9ca7ytnEzROcLK3pBPXv8AKqdJdkuS0yA7uceoinVkPATjjimjYNlXHQintDlA1Wy4y3xCA/mOaFQzXDtiEB89S4xUvT5dtwJl4KyA/Qg5oqmT4bZGMn1IcfWnpR64x8jXjSrEqsxwGIA+p6V1Mf3kX410HMZ34mt9SGsXIt7GWWKQghwmR05xXNpZXttG8VpY3e2TDMzAZJxWjYGegpY9qiUFLZcZuOjMv2Z4ldmVLFPJOfRIwqw+BNG1DSluf2hFHGZXyoRsjH5VbgBXuBVJJKkKTbdsbI/eVHvryKxhaacgKtSj9sCoOrWcd/bSQSnCsKpIzYMg8VWdzdpByhf7JbvRrO5STQCDQYRPA0rI3kfY2irAg9P0p6EmCtJH7yb/AHmlXemDFxcj/WaVQWjJrw+q8P8Aq61L0ggomKF3Uufif9TVN0l8MAOmKyosn31pFc7fMQNtrq1TyYjEMBB9kZ6V2zfOud1DEEbDUfhZCskay2zjbNC3SQf9/Y1ddC0zS4Lb42yiEHnHEXrO1gfdc8cnGPlVBsLSbULyK0twDLKwVc9K1LV9NGj6HD8FEZTagFwBy3TL/wB8U4xcmWuXpFpkTTL2AXt1p6SF54FyykY+XH4/rXWoWEd1ByAQpIA+Z60P0+1s575Nb02VpJZC3nITjg4z+g4otcubcsSCY24xRPjcNlQ5o8j+JlWu6fFYX7SRD7uVNvuxzkn59hVj0rwnbeMbmTUdRu5hp8Tbba2h9O7HVmbr1qJrdk9xqbRlcLIfMhPZiMEqfnjNGfCd/HYeE4YYyyybC5Gecsc/3rOLrZvNYwRNa8NaVagrHHGsa8AyAuVH4mqFqXwazMlrAu1SQHIwTVx1S6mmSTzZAQeetUvUVVJSFIPvihu2TbqjmBgqjAAA9qI6Fpj6nqsUEY9DMGlYdFUdT+XFCYW52YJJICgdyegrUvDWmppVgqFR8RJgzN8/5foKqMbZlKVBHxBc/D2MUmP/ADEY/wDlREyCSZSDwMmqh/iJO0fh4urEESoRj3zVjsZA1tA+eSgrqddEcy2OS6rYROUku4lYHBBYcVyNb00dbyL/AKqCWXkQahq3nRIwRhJkqCcYruDWtPnhMsEG5QMgeWBkVnZVhy21WxuJTFDdRu/XaDU1TkZqk+Ip1OnWmoWw2EN2GDg0Y8O6h58Ch2ycc0Jgg6ftCoV+HONu754qYSMj2riZdxz2q0Jkez057lQ3mbVP50/KjWq7W9eB1qfpybIVWoupnk1DdDSA1nKsd5NnIDnNKoUkm24zSqOw6MknYlZMr3ojphYOOwxQ24J8v29dENPOCOc8UigmWpZ5ry3gnuZVit4nkkY4VUBJP5VpnhXwNbRW8d1rURkuDhhAW9K88Z9z8qaVkjn+GWkLBp76pPHiWRisZI5C+4+vIq2TS+o9OetPFlEYVQFjAxgDgChl5IY1Z1JIXritKoRQvG8N14XebV9JlEVnKv7xQPsOf0BPSp3h/XrO+062QuyzLGqMJDzkD9aMXd1DcQvb3EayxuMMjjgisw17Tn0a6nuIGBgbBi55BJ6fhVdlJdZGfV8b7RNGltra9gMbuPMB3IccqRyCPoazDxJc3ml6jJHBKYwG3Dbyue+P+1EdN8RyldomZHAxgNwRTGqT2mp7wQYmiK7s4LYOQScDtwawnxOOTr4+dTVLZXRrN1MGWVkPP2gCD+tQ7i4c7OVO7NOfCeXK6yDoDz0BA4P6imJFJ8vPzqNFPQT8PCJ9Sha6n8kIdysBn1DoOeOv6VpVjdMFCXFzFIQOGEZT+5H41j9zP5DxIO6sflij2j6zPBGquGZccZGQfx7GtI3VnPOWTSb60t9RtxHcrviznAPGalW22KNUT7KjAqmw6xHaxSXAcpEo3MByVHfjvRbTNct71C0MySg/xIen1FUpeMklDjxDOhAInts7T3xxVJsrlUmvYiREdxVBn7PNXGWVP29ZOGBBRkODUS48D6dcXk1zLPMDK5YjdgUJgzyCf9peD5xhd0PGAe4NNeHrhomAHQ4IOKKwafYaHp11Gk5EUiksHbocVF8Oz2j+HjBKrGUE7CO47GiKTZUa9LXBdCRF8tHlfsicmm7m+ijmEUjtFIeikYJqqaXqd3oN3C7wnbMxAdnGAKn+N9Xtn0y3n8yP4t3XbsPOO9WJ7wW6wvrdk+9HHXNDdS1ewLsgu4S2cbd4zVO0XVHkt2DHJArN/EOw6nI4ClvM69+vvWbdopI1i5lUyBlOQehpV7po36TavnJMY75pU+hNmV3P3X/uqdp/b6UqVQyzYf8ACeCI2U0xiQyhwA+0bgM9M1ds+uQdgwx+VKlWkSBk/fIOx6j86ByM3nyjJxg9/nSpVYATUOJuP/vSgniBVbSp9wB9BPIpUqxX2Kl9TOkOCuOOe1Tr5jttDk5LEHnqKVKuif0Zy8f7EMycw2+ef32P6VBb7tPpSpVx+noeA3VusH+1v7VK0snbjJwRyKVKtYaOblDUfNu+eeKrmjSPFf2bxOyMzEFlOCRjpSpVL2CLxrzMpt3ViH/mB5oFJe3RBzczdT/4h96VKqGMGeWSQLJK7L7MxNR57idFwk0ij2DkUqVT/RS0NWNxPLMwlmkcKDjcxOKlWzM+/exbDcZOcUqVUvRIs+jkhGwaol+SZ5c/zmlSqS4+ml+EZH/4atfW3T3pUqVboyP/2Q=="/>
          <p:cNvSpPr>
            <a:spLocks noChangeAspect="1" noChangeArrowheads="1"/>
          </p:cNvSpPr>
          <p:nvPr/>
        </p:nvSpPr>
        <p:spPr bwMode="auto">
          <a:xfrm>
            <a:off x="63500" y="-604838"/>
            <a:ext cx="1885950" cy="1238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nvGrpSpPr>
          <p:cNvPr id="13" name="Group 12"/>
          <p:cNvGrpSpPr/>
          <p:nvPr/>
        </p:nvGrpSpPr>
        <p:grpSpPr>
          <a:xfrm>
            <a:off x="241299" y="1185568"/>
            <a:ext cx="8666484" cy="4478632"/>
            <a:chOff x="241299" y="1185568"/>
            <a:chExt cx="8666484" cy="4478632"/>
          </a:xfrm>
        </p:grpSpPr>
        <p:pic>
          <p:nvPicPr>
            <p:cNvPr id="225283" name="Picture 3"/>
            <p:cNvPicPr>
              <a:picLocks noChangeAspect="1" noChangeArrowheads="1"/>
            </p:cNvPicPr>
            <p:nvPr/>
          </p:nvPicPr>
          <p:blipFill>
            <a:blip r:embed="rId3" cstate="print"/>
            <a:srcRect l="27304" t="38465" r="31629" b="55013"/>
            <a:stretch>
              <a:fillRect/>
            </a:stretch>
          </p:blipFill>
          <p:spPr bwMode="auto">
            <a:xfrm>
              <a:off x="241299" y="4635500"/>
              <a:ext cx="8662737" cy="1028700"/>
            </a:xfrm>
            <a:prstGeom prst="rect">
              <a:avLst/>
            </a:prstGeom>
            <a:noFill/>
            <a:ln w="9525">
              <a:noFill/>
              <a:miter lim="800000"/>
              <a:headEnd/>
              <a:tailEnd/>
            </a:ln>
            <a:effectLst>
              <a:glow rad="101600">
                <a:schemeClr val="accent2">
                  <a:satMod val="175000"/>
                  <a:alpha val="40000"/>
                </a:schemeClr>
              </a:glow>
            </a:effectLst>
          </p:spPr>
        </p:pic>
        <p:pic>
          <p:nvPicPr>
            <p:cNvPr id="225285" name="Picture 5" descr="http://www.number10.gov.uk/wp-content/uploads/2012/12/DNA-shaury-540.jpg"/>
            <p:cNvPicPr>
              <a:picLocks noChangeAspect="1" noChangeArrowheads="1"/>
            </p:cNvPicPr>
            <p:nvPr/>
          </p:nvPicPr>
          <p:blipFill>
            <a:blip r:embed="rId4" cstate="print"/>
            <a:srcRect/>
            <a:stretch>
              <a:fillRect/>
            </a:stretch>
          </p:blipFill>
          <p:spPr bwMode="auto">
            <a:xfrm>
              <a:off x="244475" y="1185568"/>
              <a:ext cx="8663308" cy="3208632"/>
            </a:xfrm>
            <a:prstGeom prst="rect">
              <a:avLst/>
            </a:prstGeom>
            <a:noFill/>
            <a:effectLst>
              <a:glow rad="101600">
                <a:schemeClr val="accent2">
                  <a:satMod val="175000"/>
                  <a:alpha val="40000"/>
                </a:schemeClr>
              </a:glow>
            </a:effectLst>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738"/>
            <a:ext cx="9144000" cy="665162"/>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NHGRI Genome Advance of the Month</a:t>
            </a:r>
          </a:p>
        </p:txBody>
      </p:sp>
      <p:sp>
        <p:nvSpPr>
          <p:cNvPr id="12" name="TextBox 11"/>
          <p:cNvSpPr txBox="1"/>
          <p:nvPr/>
        </p:nvSpPr>
        <p:spPr>
          <a:xfrm>
            <a:off x="7272827" y="636430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34</a:t>
            </a:r>
            <a:endParaRPr lang="en-US" sz="2000" dirty="0">
              <a:solidFill>
                <a:schemeClr val="accent4">
                  <a:lumMod val="40000"/>
                  <a:lumOff val="60000"/>
                </a:schemeClr>
              </a:solidFill>
              <a:latin typeface="Arial" charset="0"/>
            </a:endParaRPr>
          </a:p>
        </p:txBody>
      </p:sp>
      <p:pic>
        <p:nvPicPr>
          <p:cNvPr id="202754" name="Picture 2"/>
          <p:cNvPicPr>
            <a:picLocks noChangeAspect="1" noChangeArrowheads="1"/>
          </p:cNvPicPr>
          <p:nvPr/>
        </p:nvPicPr>
        <p:blipFill>
          <a:blip r:embed="rId3" cstate="print"/>
          <a:srcRect l="13448" t="32817" r="14516" b="35913"/>
          <a:stretch>
            <a:fillRect/>
          </a:stretch>
        </p:blipFill>
        <p:spPr bwMode="auto">
          <a:xfrm>
            <a:off x="188686" y="740261"/>
            <a:ext cx="7476135" cy="2426357"/>
          </a:xfrm>
          <a:prstGeom prst="rect">
            <a:avLst/>
          </a:prstGeom>
          <a:noFill/>
          <a:ln w="76200">
            <a:solidFill>
              <a:srgbClr val="0B24DF"/>
            </a:solidFill>
            <a:miter lim="800000"/>
            <a:headEnd/>
            <a:tailEnd/>
          </a:ln>
        </p:spPr>
      </p:pic>
      <p:pic>
        <p:nvPicPr>
          <p:cNvPr id="202753" name="Picture 1"/>
          <p:cNvPicPr>
            <a:picLocks noChangeAspect="1" noChangeArrowheads="1"/>
          </p:cNvPicPr>
          <p:nvPr/>
        </p:nvPicPr>
        <p:blipFill>
          <a:blip r:embed="rId4" cstate="print"/>
          <a:srcRect l="13292" t="32698" r="14434" b="42143"/>
          <a:stretch>
            <a:fillRect/>
          </a:stretch>
        </p:blipFill>
        <p:spPr bwMode="auto">
          <a:xfrm>
            <a:off x="450850" y="1477512"/>
            <a:ext cx="7500769" cy="1952170"/>
          </a:xfrm>
          <a:prstGeom prst="rect">
            <a:avLst/>
          </a:prstGeom>
          <a:noFill/>
          <a:ln w="76200">
            <a:solidFill>
              <a:srgbClr val="0B24DF"/>
            </a:solidFill>
            <a:miter lim="800000"/>
            <a:headEnd/>
            <a:tailEnd/>
          </a:ln>
        </p:spPr>
      </p:pic>
      <p:pic>
        <p:nvPicPr>
          <p:cNvPr id="202755" name="Picture 3"/>
          <p:cNvPicPr>
            <a:picLocks noChangeAspect="1" noChangeArrowheads="1"/>
          </p:cNvPicPr>
          <p:nvPr/>
        </p:nvPicPr>
        <p:blipFill>
          <a:blip r:embed="rId5" cstate="print"/>
          <a:srcRect l="13410" t="33016" r="14434" b="32698"/>
          <a:stretch>
            <a:fillRect/>
          </a:stretch>
        </p:blipFill>
        <p:spPr bwMode="auto">
          <a:xfrm>
            <a:off x="723900" y="2256113"/>
            <a:ext cx="7488454" cy="2660372"/>
          </a:xfrm>
          <a:prstGeom prst="rect">
            <a:avLst/>
          </a:prstGeom>
          <a:noFill/>
          <a:ln w="76200">
            <a:solidFill>
              <a:srgbClr val="0B24DF"/>
            </a:solidFill>
            <a:miter lim="800000"/>
            <a:headEnd/>
            <a:tailEnd/>
          </a:ln>
        </p:spPr>
      </p:pic>
      <p:pic>
        <p:nvPicPr>
          <p:cNvPr id="202756" name="Picture 4"/>
          <p:cNvPicPr>
            <a:picLocks noChangeAspect="1" noChangeArrowheads="1"/>
          </p:cNvPicPr>
          <p:nvPr/>
        </p:nvPicPr>
        <p:blipFill>
          <a:blip r:embed="rId6" cstate="print"/>
          <a:srcRect l="13292" t="32698" r="14671" b="33810"/>
          <a:stretch>
            <a:fillRect/>
          </a:stretch>
        </p:blipFill>
        <p:spPr bwMode="auto">
          <a:xfrm>
            <a:off x="984250" y="3000790"/>
            <a:ext cx="7476134" cy="2598788"/>
          </a:xfrm>
          <a:prstGeom prst="rect">
            <a:avLst/>
          </a:prstGeom>
          <a:noFill/>
          <a:ln w="76200">
            <a:solidFill>
              <a:srgbClr val="0B24DF"/>
            </a:solidFill>
            <a:miter lim="800000"/>
            <a:headEnd/>
            <a:tailEnd/>
          </a:ln>
        </p:spPr>
      </p:pic>
      <p:pic>
        <p:nvPicPr>
          <p:cNvPr id="203777" name="Picture 1"/>
          <p:cNvPicPr>
            <a:picLocks noChangeAspect="1" noChangeArrowheads="1"/>
          </p:cNvPicPr>
          <p:nvPr/>
        </p:nvPicPr>
        <p:blipFill>
          <a:blip r:embed="rId7" cstate="print"/>
          <a:srcRect l="11371" t="33125" r="12773" b="32500"/>
          <a:stretch>
            <a:fillRect/>
          </a:stretch>
        </p:blipFill>
        <p:spPr bwMode="auto">
          <a:xfrm>
            <a:off x="1285875" y="3727231"/>
            <a:ext cx="7562850" cy="2562361"/>
          </a:xfrm>
          <a:prstGeom prst="rect">
            <a:avLst/>
          </a:prstGeom>
          <a:noFill/>
          <a:ln w="76200">
            <a:solidFill>
              <a:srgbClr val="0B24DF"/>
            </a:solid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2754"/>
                                        </p:tgtEl>
                                        <p:attrNameLst>
                                          <p:attrName>style.visibility</p:attrName>
                                        </p:attrNameLst>
                                      </p:cBhvr>
                                      <p:to>
                                        <p:strVal val="visible"/>
                                      </p:to>
                                    </p:set>
                                    <p:animEffect transition="in" filter="wipe(up)">
                                      <p:cBhvr>
                                        <p:cTn id="7" dur="500"/>
                                        <p:tgtEl>
                                          <p:spTgt spid="2027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2753"/>
                                        </p:tgtEl>
                                        <p:attrNameLst>
                                          <p:attrName>style.visibility</p:attrName>
                                        </p:attrNameLst>
                                      </p:cBhvr>
                                      <p:to>
                                        <p:strVal val="visible"/>
                                      </p:to>
                                    </p:set>
                                    <p:animEffect transition="in" filter="wipe(up)">
                                      <p:cBhvr>
                                        <p:cTn id="12" dur="500"/>
                                        <p:tgtEl>
                                          <p:spTgt spid="2027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2755"/>
                                        </p:tgtEl>
                                        <p:attrNameLst>
                                          <p:attrName>style.visibility</p:attrName>
                                        </p:attrNameLst>
                                      </p:cBhvr>
                                      <p:to>
                                        <p:strVal val="visible"/>
                                      </p:to>
                                    </p:set>
                                    <p:animEffect transition="in" filter="wipe(up)">
                                      <p:cBhvr>
                                        <p:cTn id="17" dur="500"/>
                                        <p:tgtEl>
                                          <p:spTgt spid="2027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2756"/>
                                        </p:tgtEl>
                                        <p:attrNameLst>
                                          <p:attrName>style.visibility</p:attrName>
                                        </p:attrNameLst>
                                      </p:cBhvr>
                                      <p:to>
                                        <p:strVal val="visible"/>
                                      </p:to>
                                    </p:set>
                                    <p:animEffect transition="in" filter="wipe(up)">
                                      <p:cBhvr>
                                        <p:cTn id="22" dur="500"/>
                                        <p:tgtEl>
                                          <p:spTgt spid="20275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03777"/>
                                        </p:tgtEl>
                                        <p:attrNameLst>
                                          <p:attrName>style.visibility</p:attrName>
                                        </p:attrNameLst>
                                      </p:cBhvr>
                                      <p:to>
                                        <p:strVal val="visible"/>
                                      </p:to>
                                    </p:set>
                                    <p:animEffect transition="in" filter="wipe(up)">
                                      <p:cBhvr>
                                        <p:cTn id="27" dur="500"/>
                                        <p:tgtEl>
                                          <p:spTgt spid="203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Fund Programs</a:t>
            </a: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0" y="52388"/>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xmlns="" val="1039323502"/>
      </p:ext>
    </p:extLst>
  </p:cSld>
  <p:clrMapOvr>
    <a:masterClrMapping/>
  </p:clrMapOvr>
  <p:transition spd="slow">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269669" y="636533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35</a:t>
            </a:r>
            <a:endParaRPr lang="en-US" sz="2000" dirty="0">
              <a:solidFill>
                <a:schemeClr val="accent4">
                  <a:lumMod val="40000"/>
                  <a:lumOff val="60000"/>
                </a:schemeClr>
              </a:solidFill>
              <a:latin typeface="Arial" charset="0"/>
            </a:endParaRPr>
          </a:p>
        </p:txBody>
      </p:sp>
      <p:sp>
        <p:nvSpPr>
          <p:cNvPr id="6" name="Rectangle 2"/>
          <p:cNvSpPr txBox="1">
            <a:spLocks noChangeArrowheads="1"/>
          </p:cNvSpPr>
          <p:nvPr/>
        </p:nvSpPr>
        <p:spPr>
          <a:xfrm>
            <a:off x="19050" y="557213"/>
            <a:ext cx="9144000" cy="80962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5" name="AutoShape 17" descr="data:image/jpeg;base64,/9j/4AAQSkZJRgABAQAAAQABAAD/2wBDAAkGBwgHBgkIBwgKCgkLDRYPDQwMDRsUFRAWIB0iIiAdHx8kKDQsJCYxJx8fLT0tMTU3Ojo6Iys/RD84QzQ5Ojf/2wBDAQoKCg0MDRoPDxo3JR8lNzc3Nzc3Nzc3Nzc3Nzc3Nzc3Nzc3Nzc3Nzc3Nzc3Nzc3Nzc3Nzc3Nzc3Nzc3Nzc3Nzf/wAARCACCAMcDASIAAhEBAxEB/8QAGwAAAQUBAQAAAAAAAAAAAAAABQADBAYHAgH/xAA/EAACAQMDAgQDBQYEBAcAAAABAgMABBEFEiExQQYTIlEUYXEyM4GRsRUjQlKhwQclYnIWJJLRQ0RzgqLw8f/EABkBAAMBAQEAAAAAAAAAAAAAAAABAgMEBf/EACERAAICAgMAAgMAAAAAAAAAAAABAhEhMQMSQSIyEzNC/9oADAMBAAIRAxEAPwCs2UQ/Zsv0pzTgRcA9sVJgQJpUhx1NNabgyL9KzWhsKGuGVTwwyKcI5rk9aGIY+HiJzsX8sV6sMYHQ/wDUacxT1vbS3DbYkZj8hxSAjJEgOdo+uKkxii9p4ZvpsF1jjU93bFE4vCWPt3ij5BKfVhZWridbW1eZhkIu7FAYfF8sz7VtwnszGtA1fwo76bOkEwlcoQFIxms/0zSILOSRdQVQznaUc4K02qIk6H9Q12+t5Y1RowrrnIXpRpLyWbw610zYl8oncOMUF8YLBBp9q9uU7qQp54olD6PBm7OR8OTn8KEKNlQtp7mZ0kmnmMW4b2LnFaHavZTQIYI0cLjJxntWUR3J8sRhyU7gUUstUkhjKQySpu/lNGSi+alKjalp6Kqghz0+lRtXES60fPlVE8rucE0A8OSXV34ggaXznQAks6niiviS6gg1VY7i0FwSo2jOMU02nkVWgFPrsi36NCGeANhgB1Aq1eFSZYLibaQjylhuqs3V3aLMyizQF+Au7lTVl8GsJLOb0FB5hAU9qblY0qC13dxWm3zScscAKMk1Ak1pACUt5DjvxUXxiqeTbl5TEN5G4HFVR78LEIRKHfkA560qbHZYk8QpqE8tn5BUlCQ+ar+h3uLeeCcgbWO0nvT/AIXcz6nGrRNkAhjsOCKu66bapylvGO/ShOskzgpKintPALLCQvK7dAF6UAl0jUruTdHZuq9lIq/avqUWlvGqW3mPJ0C4ofb+IZZpGT4cR7R3PWh5FGCieeEtLu7K3dbtdjMcgZpV1aa3dSXpimRAmD2pUFjVyhi0QcclscVC0vPxHei2pbRosA7s+aF6av8AzG4GpWhvYXrk12a52kkAcnsBToRN0fTZNSuxFGp2jG4ir5aaXBp8QSNQp7kckn6134U0r9m6Ujy/fzeps/wjsKlXc6jI6fPFXFUFkZwyjkgD5mmGnZTkHOfY0xPdKOWwfxqDLfRg4GfpQ2CVhF74Lw+aAatZadfTedcRbmBBODjOO9K61ONcg7cUOl1GNl9LACpc0V0Z3qR0G3WJpNPLqABj+XpXaz2d5FshRfhTGQV68e1QEuraWUGfBIYdKlwi0tQ/w4GGBBJySanYqorrazodsCbfRndVJG7ywBwcU2/i6JBmDRkUdtxA/tQ/WrOaIIiu5hJb7A9PJzQ+7Hw6mNWOw4KlutPIJFhtPGN3LeQRiyhjV3Ckg8/pRnX9Am1K+juIrhI8Jg5XJqgxwnz7Ri5y0oyR25q5u0WyZjdTOVPGXOCKeasiUupD/wCHEFyd95NJKhG7y4+h+tF7OZdHgYCGdy7bizkAmgmgXl0BdLFKxXzuMnJ6fOpWoy3E0W3zWkYnG3HAoTvQWllsnXV4mqQr5lrE6ZyA715pK20hnV7SCNoWwSq54oJG0tlGufUV/hFEvDFyL1tQkC4yen4U6aEpXom2uvaSZSkMrBh3CYr26163i1GOxMUrPLjDlsDms6Z2huZcEj1MP61Ntb2W612xeYjKsq8e1IotmtjcsQdXJJIG3mg0fxNveYMbyIeAFXp9atEszicQrsUEsdzLmhWp6mLaJ2F1hlOCFTFADcUE010hEEgABySKVQF1iQyw+XeSMXByCflSoAKa5hbC0jVupzUPSwDMq9zU7xQQkdki5yVyeKGaW371fnS8Lew0fajXhfS31C9Lsh8mIjcx6UNtoHuHCJGSScArWj6FZJa2iDIZ1UZUY4qkiQhdShE2heBwOe1V7ULzywzZAwccnv2olqEhOR3qs3QFzMIQeAcnFU3Q0rOJ5DJFuUcnqOlVu+u5IyQdxJGcYqxGJlO187s8ewoPf2Ek2/0kZH0H1zXPOTZvCNACXUGbg1Hkuty4zxTlxp/lsTlfahxbaSoH9KhFseNwQchTT0GoyxDK8qOqn2qIF3LuNeLgEnNNOiJRsJwXaTkDOFPODmnJPDl5q+PKuYFhXlQV5H40BO+K4yjMAefxo1pN5dQZeF84+0tapmLid3Xgq5htvM+OQshG0bcDNcz2QjlSyublvOyMiMjB/Gj9hPcX3mrdussY2lRtHvRObTYZtRSBR5aeWWO0DJOa0ToynGyjaa7Wd7eRpbzMhk9LKhI6UTla5aLEFpOxxxldtHZ20e0doZr2XepwVDmorah4fDlCJXI67smldBKCbVldez1WQkm0iTPdpQKL+FNMuLUXj3DRZfosbZ7UVsJNKvZ1hhssZGQzCuIUjtNevUQKiGNWxjikijOc2Ki/W5BE3mNsI+ppzTxYJLaytK7XXmp6B0PNaEdNsN5YWkLFjkkRZzTiW0Sfd22MdMRAUwsE6t5sbJJDEzlXOQoycEVW59J1S5eQpayMGP8AFxWhxeYm7FvIWbqWrppLgKW+HAwM/aoAzmy8Kays6u8UaqAcZalWkWdwLqLeq7e2KVKgKv4u4urWM/wx0L0oA7Hqf4ylH7ZVM/ZhoZo78oD7dKCiz2Ku7ERbVKkMWYADGeeTWk6QipYel9wPO4cA/Ssut4DdzxQK0g3SKSFGehzzWo28QtrBIhkBV6ZyT86uOhMgapJ5cTsvLe/tQTS4XaVmY4APrcjjP9zT2s3DPLHDGcYb1nNDLm4kLoittznBHbjripkzSCLSLWB9zMgAxnJ9hVO8TaqokZYio28Dmicut29tpEkdvKLm4QFW2n0r/uP07DJqlWGmXOtGW6ceXbr6mnmbAP0X2+dYSmpOkbxg0rkQmvfNOJHJwM8VF9crsyrwPam7mawW5aK3l8yNTgyAdfp8qc0e5Bu/JjK4YHIIJyvcg9jUO4q2UqbojPceXu38fXtUbzpZ/sAhfej+peHJri2kukdUgDlQTlicHB4HTpVekkZSIEUoVXa3HfvTg+ysXJHq6O0aZpNk7SAAekgD/tU4Nd28Zkt52xjJDKpB/pQ62SSP7Um8Z5yOlFYIpbwpaxAhM7pGx1HYfjWleGMnWS1eFLhr2ykndVD4AJUYBw2M47Vao0/zeP8A9Fv1FV7wvaNBFqPqAUMm1MdcjPH5VZ0H+aQn3ib9a1isGUtlI1O0hPiC684d9wyenFMfH6d8VFGqoFf0Pkck9qser6JdT6hcTxwI4kXAJbG3ig1n4HuBL5l068HIA96pohMM6bptvHexTxrgqpVcHjBrm8j/AM/uc/xW6/0JorY6e9sIwzZ2DB+dQ7xc685/mtf71NDBnijW7rSri3itlTZIm4lhQ7SvEN9f3ZikmRVCk4C9aJeJLGK8vrPz/sLAWK5xuoIBc2skXw9lGF7MrerFDmoyXbRhJ5Hm125eaVFnICHHai3h+6lu2uVmkL7V4JqrtDpv7+Rmm3SNyyjODRPwLe+ff3UIB2qnGRjPbpWn5oP4+kpPtZYNEGIGU/zH9aVd6QvrnX2c0qzR0lJ8WPv8Rz7v4UxUfSMecF613rkofW74nnBIrzSuGUgdqlsrwLSXpsZraQZwZ0DYbb6SRmtYgf8AaGmxSxkYfPK1jGsMqxw7hu/ergZxznvWq+DdQifTEtUbc8abnPzJNXFgRNXsygxGMsOpoC2bWRXkAaZSGjhzyQOct7D9atOsz3E0ptLCHMpG5pWXKovy9z7e3X5UDk8PyvJGJXJd33SMeSxx3NYcjbwjo40lsF+HdKS1kvoLrG2dG4DZIViTjP0OK91RHu7eSykItbWRg77FyXwMBAOwAxyaPX+lGwaG7ALIi7ZwOoX+b8KiXlvbMVkJaSILlSg4Oay411tM6G+1GezeHtgdlh2Ak4LEE/XAqJpMAg1iJWbODuOBjj/8onrNzd/EtHtK7h6QT2/A1FtbdmuobWNwbm6Pl53fZU8E/lVzeBRirNK0O3W78HwrMuPNRnBxj7TE5x+NZrq+ny2d3LIgJQHnI/rWjnxJomi2selHUY5JolwVdxnFZrruoyftCaUhmy52KBxjtVVSVGcpXdkLzlZecc0e8L3sMF0yXStscekhCzZHYAcnPy71WsLI49JjLAHAPfvRTw2/w+tWbpxJ5yqPfnjr+NFu7M5JNZNQ0O0MMMss8W2a4k8wo2DsGAAvHyH5k1Lu7d3likimaJ0BGQM5BpxPMPI2D6mnJM+n3xXRVI52ys3eq3MaSOJbtkjJBK7RnFRY7+9umRU+J9a7humA4r2/mSJpkbtI1c6dqEQLqiAsi9vaojLLsqUKSaFdm/hQFmbexwFM7VI8NyLdrcSyxAXCExlt5bj8aEajqVwYWmlUQyBswtjKsPnRDwDcveNeyShN5k5CDA6VbRDVBm6trO7RHllCyKm0MDyAetC5PD+mMwZ7+447CU4qzG3h3/dITj2peRH2hT8qGr2iequytWuj6LawmFZGZS27LMSc1JtotJs5jLax7ZCNpYKc4o20QxxEv5VyUAH3Y/Kl1W6HSBWkAmadtrBWbIJGKVEILiOUnZ0BxSooZk1++6/vCf5zT+kv61+lD7tm+Lu2I7mpekZ3p9KzZfg74glCx2+T0lBqxaXqgg095U3BFmjkl2dTGMg/lwfxqmeK5G3QBc43Z4o5oVy0UMMigOoGCp6MO4NBfG1Fps0W21JE1F4S7bgBIvH2l9/n1qwMyApJkN6cg/WqHPLFBowu7ZRhY/IR/wCKNcggZ7EcD8KPeHNTTUNBtZ3kDzRRiOY9PWOM4HTNFnRyQVdkGkk+IXdg4yQarOs2UKMfILws7c+W2Pxx07GrBaN/y7beufeq3rUxQy3EpKwxZUDHqkY9Av8AXn51LSeyYWngpGtC3tLlyA7qp53P9s/hXHhfSJtUee+wY1GRGUGME0O1EyajqQiJ2ZYDB7Z7f3rQbO7tdI0zaNsNvEvLtwCcdvekooqcpeFVfwpDYq8zffZyXzzmgF1H+/LNK7t3LHNWHV9ca7ytnEzROcLK3pBPXv8AKqdJdkuS0yA7uceoinVkPATjjimjYNlXHQintDlA1Wy4y3xCA/mOaFQzXDtiEB89S4xUvT5dtwJl4KyA/Qg5oqmT4bZGMn1IcfWnpR64x8jXjSrEqsxwGIA+p6V1Mf3kX410HMZ34mt9SGsXIt7GWWKQghwmR05xXNpZXttG8VpY3e2TDMzAZJxWjYGegpY9qiUFLZcZuOjMv2Z4ldmVLFPJOfRIwqw+BNG1DSluf2hFHGZXyoRsjH5VbgBXuBVJJKkKTbdsbI/eVHvryKxhaacgKtSj9sCoOrWcd/bSQSnCsKpIzYMg8VWdzdpByhf7JbvRrO5STQCDQYRPA0rI3kfY2irAg9P0p6EmCtJH7yb/AHmlXemDFxcj/WaVQWjJrw+q8P8Aq61L0ggomKF3Uufif9TVN0l8MAOmKyosn31pFc7fMQNtrq1TyYjEMBB9kZ6V2zfOud1DEEbDUfhZCskay2zjbNC3SQf9/Y1ddC0zS4Lb42yiEHnHEXrO1gfdc8cnGPlVBsLSbULyK0twDLKwVc9K1LV9NGj6HD8FEZTagFwBy3TL/wB8U4xcmWuXpFpkTTL2AXt1p6SF54FyykY+XH4/rXWoWEd1ByAQpIA+Z60P0+1s575Nb02VpJZC3nITjg4z+g4otcubcsSCY24xRPjcNlQ5o8j+JlWu6fFYX7SRD7uVNvuxzkn59hVj0rwnbeMbmTUdRu5hp8Tbba2h9O7HVmbr1qJrdk9xqbRlcLIfMhPZiMEqfnjNGfCd/HYeE4YYyyybC5Gecsc/3rOLrZvNYwRNa8NaVagrHHGsa8AyAuVH4mqFqXwazMlrAu1SQHIwTVx1S6mmSTzZAQeetUvUVVJSFIPvihu2TbqjmBgqjAAA9qI6Fpj6nqsUEY9DMGlYdFUdT+XFCYW52YJJICgdyegrUvDWmppVgqFR8RJgzN8/5foKqMbZlKVBHxBc/D2MUmP/ADEY/wDlREyCSZSDwMmqh/iJO0fh4urEESoRj3zVjsZA1tA+eSgrqddEcy2OS6rYROUku4lYHBBYcVyNb00dbyL/AKqCWXkQahq3nRIwRhJkqCcYruDWtPnhMsEG5QMgeWBkVnZVhy21WxuJTFDdRu/XaDU1TkZqk+Ip1OnWmoWw2EN2GDg0Y8O6h58Ch2ycc0Jgg6ftCoV+HONu754qYSMj2riZdxz2q0Jkez057lQ3mbVP50/KjWq7W9eB1qfpybIVWoupnk1DdDSA1nKsd5NnIDnNKoUkm24zSqOw6MknYlZMr3ojphYOOwxQ24J8v29dENPOCOc8UigmWpZ5ry3gnuZVit4nkkY4VUBJP5VpnhXwNbRW8d1rURkuDhhAW9K88Z9z8qaVkjn+GWkLBp76pPHiWRisZI5C+4+vIq2TS+o9OetPFlEYVQFjAxgDgChl5IY1Z1JIXritKoRQvG8N14XebV9JlEVnKv7xQPsOf0BPSp3h/XrO+062QuyzLGqMJDzkD9aMXd1DcQvb3EayxuMMjjgisw17Tn0a6nuIGBgbBi55BJ6fhVdlJdZGfV8b7RNGltra9gMbuPMB3IccqRyCPoazDxJc3ml6jJHBKYwG3Dbyue+P+1EdN8RyldomZHAxgNwRTGqT2mp7wQYmiK7s4LYOQScDtwawnxOOTr4+dTVLZXRrN1MGWVkPP2gCD+tQ7i4c7OVO7NOfCeXK6yDoDz0BA4P6imJFJ8vPzqNFPQT8PCJ9Sha6n8kIdysBn1DoOeOv6VpVjdMFCXFzFIQOGEZT+5H41j9zP5DxIO6sflij2j6zPBGquGZccZGQfx7GtI3VnPOWTSb60t9RtxHcrviznAPGalW22KNUT7KjAqmw6xHaxSXAcpEo3MByVHfjvRbTNct71C0MySg/xIen1FUpeMklDjxDOhAInts7T3xxVJsrlUmvYiREdxVBn7PNXGWVP29ZOGBBRkODUS48D6dcXk1zLPMDK5YjdgUJgzyCf9peD5xhd0PGAe4NNeHrhomAHQ4IOKKwafYaHp11Gk5EUiksHbocVF8Oz2j+HjBKrGUE7CO47GiKTZUa9LXBdCRF8tHlfsicmm7m+ijmEUjtFIeikYJqqaXqd3oN3C7wnbMxAdnGAKn+N9Xtn0y3n8yP4t3XbsPOO9WJ7wW6wvrdk+9HHXNDdS1ewLsgu4S2cbd4zVO0XVHkt2DHJArN/EOw6nI4ClvM69+vvWbdopI1i5lUyBlOQehpV7po36TavnJMY75pU+hNmV3P3X/uqdp/b6UqVQyzYf8ACeCI2U0xiQyhwA+0bgM9M1ds+uQdgwx+VKlWkSBk/fIOx6j86ByM3nyjJxg9/nSpVYATUOJuP/vSgniBVbSp9wB9BPIpUqxX2Kl9TOkOCuOOe1Tr5jttDk5LEHnqKVKuif0Zy8f7EMycw2+ef32P6VBb7tPpSpVx+noeA3VusH+1v7VK0snbjJwRyKVKtYaOblDUfNu+eeKrmjSPFf2bxOyMzEFlOCRjpSpVL2CLxrzMpt3ViH/mB5oFJe3RBzczdT/4h96VKqGMGeWSQLJK7L7MxNR57idFwk0ij2DkUqVT/RS0NWNxPLMwlmkcKDjcxOKlWzM+/exbDcZOcUqVUvRIs+jkhGwaol+SZ5c/zmlSqS4+ml+EZH/4atfW3T3pUqVboyP/2Q=="/>
          <p:cNvSpPr>
            <a:spLocks noChangeAspect="1" noChangeArrowheads="1"/>
          </p:cNvSpPr>
          <p:nvPr/>
        </p:nvSpPr>
        <p:spPr bwMode="auto">
          <a:xfrm>
            <a:off x="63500" y="-604838"/>
            <a:ext cx="1885950" cy="1238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nvGrpSpPr>
          <p:cNvPr id="2" name="Group 1"/>
          <p:cNvGrpSpPr/>
          <p:nvPr/>
        </p:nvGrpSpPr>
        <p:grpSpPr>
          <a:xfrm>
            <a:off x="0" y="1842876"/>
            <a:ext cx="8497824" cy="4710968"/>
            <a:chOff x="0" y="1842876"/>
            <a:chExt cx="8497824" cy="4710968"/>
          </a:xfrm>
        </p:grpSpPr>
        <p:grpSp>
          <p:nvGrpSpPr>
            <p:cNvPr id="13" name="Group 12"/>
            <p:cNvGrpSpPr/>
            <p:nvPr/>
          </p:nvGrpSpPr>
          <p:grpSpPr>
            <a:xfrm>
              <a:off x="0" y="1842876"/>
              <a:ext cx="8497824" cy="4369126"/>
              <a:chOff x="0" y="1842876"/>
              <a:chExt cx="8497824" cy="4369126"/>
            </a:xfrm>
          </p:grpSpPr>
          <p:sp>
            <p:nvSpPr>
              <p:cNvPr id="7" name="Title 1"/>
              <p:cNvSpPr txBox="1">
                <a:spLocks/>
              </p:cNvSpPr>
              <p:nvPr/>
            </p:nvSpPr>
            <p:spPr bwMode="auto">
              <a:xfrm>
                <a:off x="0" y="1842876"/>
                <a:ext cx="5486400" cy="121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0" lvl="1" indent="0" algn="ctr" defTabSz="457200">
                  <a:spcBef>
                    <a:spcPts val="700"/>
                  </a:spcBef>
                  <a:buClr>
                    <a:srgbClr val="D6ECFF"/>
                  </a:buClr>
                  <a:buSzPct val="95000"/>
                </a:pPr>
                <a:r>
                  <a:rPr lang="en-US" sz="3000" i="1" dirty="0" smtClean="0"/>
                  <a:t>Science </a:t>
                </a:r>
                <a:r>
                  <a:rPr lang="en-US" sz="3000" dirty="0"/>
                  <a:t>T</a:t>
                </a:r>
                <a:r>
                  <a:rPr lang="en-US" sz="3000" dirty="0" smtClean="0"/>
                  <a:t>op 10 Breakthroughs in 2012 </a:t>
                </a:r>
                <a:endParaRPr lang="en-US" sz="3000" dirty="0">
                  <a:solidFill>
                    <a:srgbClr val="FFFFFF"/>
                  </a:solidFill>
                </a:endParaRPr>
              </a:p>
            </p:txBody>
          </p:sp>
          <p:pic>
            <p:nvPicPr>
              <p:cNvPr id="235524" name="Picture 4" descr="https://encrypted-tbn2.gstatic.com/images?q=tbn:ANd9GcSJc8TLuId-JkGYf15mcBvsIR-8DPPP3TkezBoR79w3AAOlXJJf"/>
              <p:cNvPicPr>
                <a:picLocks noChangeAspect="1" noChangeArrowheads="1"/>
              </p:cNvPicPr>
              <p:nvPr/>
            </p:nvPicPr>
            <p:blipFill>
              <a:blip r:embed="rId5" cstate="print"/>
              <a:srcRect/>
              <a:stretch>
                <a:fillRect/>
              </a:stretch>
            </p:blipFill>
            <p:spPr bwMode="auto">
              <a:xfrm>
                <a:off x="5405490" y="4169663"/>
                <a:ext cx="3080250" cy="2042339"/>
              </a:xfrm>
              <a:prstGeom prst="rect">
                <a:avLst/>
              </a:prstGeom>
              <a:noFill/>
              <a:ln w="38100">
                <a:solidFill>
                  <a:schemeClr val="tx2">
                    <a:lumMod val="50000"/>
                  </a:schemeClr>
                </a:solidFill>
              </a:ln>
            </p:spPr>
          </p:pic>
          <p:pic>
            <p:nvPicPr>
              <p:cNvPr id="11" name="Picture 1"/>
              <p:cNvPicPr>
                <a:picLocks noChangeAspect="1"/>
              </p:cNvPicPr>
              <p:nvPr/>
            </p:nvPicPr>
            <p:blipFill>
              <a:blip r:embed="rId6" cstate="print"/>
              <a:stretch>
                <a:fillRect/>
              </a:stretch>
            </p:blipFill>
            <p:spPr bwMode="auto">
              <a:xfrm>
                <a:off x="5401056" y="2081154"/>
                <a:ext cx="3096768" cy="1854073"/>
              </a:xfrm>
              <a:prstGeom prst="rect">
                <a:avLst/>
              </a:prstGeom>
              <a:noFill/>
              <a:ln w="38100">
                <a:solidFill>
                  <a:schemeClr val="tx2">
                    <a:lumMod val="50000"/>
                  </a:schemeClr>
                </a:solidFill>
              </a:ln>
            </p:spPr>
          </p:pic>
        </p:grpSp>
        <p:pic>
          <p:nvPicPr>
            <p:cNvPr id="14"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99091" y="2992423"/>
              <a:ext cx="4435490" cy="3561421"/>
            </a:xfrm>
            <a:prstGeom prst="rect">
              <a:avLst/>
            </a:prstGeom>
            <a:noFill/>
            <a:ln>
              <a:noFill/>
            </a:ln>
            <a:effectLst>
              <a:glow rad="228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269669" y="636533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35</a:t>
            </a:r>
            <a:endParaRPr lang="en-US" sz="2000" dirty="0">
              <a:solidFill>
                <a:schemeClr val="accent4">
                  <a:lumMod val="40000"/>
                  <a:lumOff val="60000"/>
                </a:schemeClr>
              </a:solidFill>
              <a:latin typeface="Arial" charset="0"/>
            </a:endParaRPr>
          </a:p>
        </p:txBody>
      </p:sp>
      <p:sp>
        <p:nvSpPr>
          <p:cNvPr id="6" name="Rectangle 2"/>
          <p:cNvSpPr txBox="1">
            <a:spLocks noChangeArrowheads="1"/>
          </p:cNvSpPr>
          <p:nvPr/>
        </p:nvSpPr>
        <p:spPr>
          <a:xfrm>
            <a:off x="19050" y="557213"/>
            <a:ext cx="9144000" cy="80962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5" name="AutoShape 17" descr="data:image/jpeg;base64,/9j/4AAQSkZJRgABAQAAAQABAAD/2wBDAAkGBwgHBgkIBwgKCgkLDRYPDQwMDRsUFRAWIB0iIiAdHx8kKDQsJCYxJx8fLT0tMTU3Ojo6Iys/RD84QzQ5Ojf/2wBDAQoKCg0MDRoPDxo3JR8lNzc3Nzc3Nzc3Nzc3Nzc3Nzc3Nzc3Nzc3Nzc3Nzc3Nzc3Nzc3Nzc3Nzc3Nzc3Nzc3Nzf/wAARCACCAMcDASIAAhEBAxEB/8QAGwAAAQUBAQAAAAAAAAAAAAAABQADBAYHAgH/xAA/EAACAQMDAgQDBQYEBAcAAAABAgMABBEFEiExQQYTIlEUYXEyM4GRsRUjQlKhwQclYnIWJJLRQ0RzgqLw8f/EABkBAAMBAQEAAAAAAAAAAAAAAAABAgMEBf/EACERAAICAgMAAgMAAAAAAAAAAAABAhEhMQMSQSIyEzNC/9oADAMBAAIRAxEAPwCs2UQ/Zsv0pzTgRcA9sVJgQJpUhx1NNabgyL9KzWhsKGuGVTwwyKcI5rk9aGIY+HiJzsX8sV6sMYHQ/wDUacxT1vbS3DbYkZj8hxSAjJEgOdo+uKkxii9p4ZvpsF1jjU93bFE4vCWPt3ij5BKfVhZWridbW1eZhkIu7FAYfF8sz7VtwnszGtA1fwo76bOkEwlcoQFIxms/0zSILOSRdQVQznaUc4K02qIk6H9Q12+t5Y1RowrrnIXpRpLyWbw610zYl8oncOMUF8YLBBp9q9uU7qQp54olD6PBm7OR8OTn8KEKNlQtp7mZ0kmnmMW4b2LnFaHavZTQIYI0cLjJxntWUR3J8sRhyU7gUUstUkhjKQySpu/lNGSi+alKjalp6Kqghz0+lRtXES60fPlVE8rucE0A8OSXV34ggaXznQAks6niiviS6gg1VY7i0FwSo2jOMU02nkVWgFPrsi36NCGeANhgB1Aq1eFSZYLibaQjylhuqs3V3aLMyizQF+Au7lTVl8GsJLOb0FB5hAU9qblY0qC13dxWm3zScscAKMk1Ak1pACUt5DjvxUXxiqeTbl5TEN5G4HFVR78LEIRKHfkA560qbHZYk8QpqE8tn5BUlCQ+ar+h3uLeeCcgbWO0nvT/AIXcz6nGrRNkAhjsOCKu66bapylvGO/ShOskzgpKintPALLCQvK7dAF6UAl0jUruTdHZuq9lIq/avqUWlvGqW3mPJ0C4ofb+IZZpGT4cR7R3PWh5FGCieeEtLu7K3dbtdjMcgZpV1aa3dSXpimRAmD2pUFjVyhi0QcclscVC0vPxHei2pbRosA7s+aF6av8AzG4GpWhvYXrk12a52kkAcnsBToRN0fTZNSuxFGp2jG4ir5aaXBp8QSNQp7kckn6134U0r9m6Ujy/fzeps/wjsKlXc6jI6fPFXFUFkZwyjkgD5mmGnZTkHOfY0xPdKOWwfxqDLfRg4GfpQ2CVhF74Lw+aAatZadfTedcRbmBBODjOO9K61ONcg7cUOl1GNl9LACpc0V0Z3qR0G3WJpNPLqABj+XpXaz2d5FshRfhTGQV68e1QEuraWUGfBIYdKlwi0tQ/w4GGBBJySanYqorrazodsCbfRndVJG7ywBwcU2/i6JBmDRkUdtxA/tQ/WrOaIIiu5hJb7A9PJzQ+7Hw6mNWOw4KlutPIJFhtPGN3LeQRiyhjV3Ckg8/pRnX9Am1K+juIrhI8Jg5XJqgxwnz7Ri5y0oyR25q5u0WyZjdTOVPGXOCKeasiUupD/wCHEFyd95NJKhG7y4+h+tF7OZdHgYCGdy7bizkAmgmgXl0BdLFKxXzuMnJ6fOpWoy3E0W3zWkYnG3HAoTvQWllsnXV4mqQr5lrE6ZyA715pK20hnV7SCNoWwSq54oJG0tlGufUV/hFEvDFyL1tQkC4yen4U6aEpXom2uvaSZSkMrBh3CYr26163i1GOxMUrPLjDlsDms6Z2huZcEj1MP61Ntb2W612xeYjKsq8e1IotmtjcsQdXJJIG3mg0fxNveYMbyIeAFXp9atEszicQrsUEsdzLmhWp6mLaJ2F1hlOCFTFADcUE010hEEgABySKVQF1iQyw+XeSMXByCflSoAKa5hbC0jVupzUPSwDMq9zU7xQQkdki5yVyeKGaW371fnS8Lew0fajXhfS31C9Lsh8mIjcx6UNtoHuHCJGSScArWj6FZJa2iDIZ1UZUY4qkiQhdShE2heBwOe1V7ULzywzZAwccnv2olqEhOR3qs3QFzMIQeAcnFU3Q0rOJ5DJFuUcnqOlVu+u5IyQdxJGcYqxGJlO187s8ewoPf2Ek2/0kZH0H1zXPOTZvCNACXUGbg1Hkuty4zxTlxp/lsTlfahxbaSoH9KhFseNwQchTT0GoyxDK8qOqn2qIF3LuNeLgEnNNOiJRsJwXaTkDOFPODmnJPDl5q+PKuYFhXlQV5H40BO+K4yjMAefxo1pN5dQZeF84+0tapmLid3Xgq5htvM+OQshG0bcDNcz2QjlSyublvOyMiMjB/Gj9hPcX3mrdussY2lRtHvRObTYZtRSBR5aeWWO0DJOa0ToynGyjaa7Wd7eRpbzMhk9LKhI6UTla5aLEFpOxxxldtHZ20e0doZr2XepwVDmorah4fDlCJXI67smldBKCbVldez1WQkm0iTPdpQKL+FNMuLUXj3DRZfosbZ7UVsJNKvZ1hhssZGQzCuIUjtNevUQKiGNWxjikijOc2Ki/W5BE3mNsI+ppzTxYJLaytK7XXmp6B0PNaEdNsN5YWkLFjkkRZzTiW0Sfd22MdMRAUwsE6t5sbJJDEzlXOQoycEVW59J1S5eQpayMGP8AFxWhxeYm7FvIWbqWrppLgKW+HAwM/aoAzmy8Kays6u8UaqAcZalWkWdwLqLeq7e2KVKgKv4u4urWM/wx0L0oA7Hqf4ylH7ZVM/ZhoZo78oD7dKCiz2Ku7ERbVKkMWYADGeeTWk6QipYel9wPO4cA/Ssut4DdzxQK0g3SKSFGehzzWo28QtrBIhkBV6ZyT86uOhMgapJ5cTsvLe/tQTS4XaVmY4APrcjjP9zT2s3DPLHDGcYb1nNDLm4kLoittznBHbjripkzSCLSLWB9zMgAxnJ9hVO8TaqokZYio28Dmicut29tpEkdvKLm4QFW2n0r/uP07DJqlWGmXOtGW6ceXbr6mnmbAP0X2+dYSmpOkbxg0rkQmvfNOJHJwM8VF9crsyrwPam7mawW5aK3l8yNTgyAdfp8qc0e5Bu/JjK4YHIIJyvcg9jUO4q2UqbojPceXu38fXtUbzpZ/sAhfej+peHJri2kukdUgDlQTlicHB4HTpVekkZSIEUoVXa3HfvTg+ysXJHq6O0aZpNk7SAAekgD/tU4Nd28Zkt52xjJDKpB/pQ62SSP7Um8Z5yOlFYIpbwpaxAhM7pGx1HYfjWleGMnWS1eFLhr2ykndVD4AJUYBw2M47Vao0/zeP8A9Fv1FV7wvaNBFqPqAUMm1MdcjPH5VZ0H+aQn3ib9a1isGUtlI1O0hPiC684d9wyenFMfH6d8VFGqoFf0Pkck9qser6JdT6hcTxwI4kXAJbG3ig1n4HuBL5l068HIA96pohMM6bptvHexTxrgqpVcHjBrm8j/AM/uc/xW6/0JorY6e9sIwzZ2DB+dQ7xc685/mtf71NDBnijW7rSri3itlTZIm4lhQ7SvEN9f3ZikmRVCk4C9aJeJLGK8vrPz/sLAWK5xuoIBc2skXw9lGF7MrerFDmoyXbRhJ5Hm125eaVFnICHHai3h+6lu2uVmkL7V4JqrtDpv7+Rmm3SNyyjODRPwLe+ff3UIB2qnGRjPbpWn5oP4+kpPtZYNEGIGU/zH9aVd6QvrnX2c0qzR0lJ8WPv8Rz7v4UxUfSMecF613rkofW74nnBIrzSuGUgdqlsrwLSXpsZraQZwZ0DYbb6SRmtYgf8AaGmxSxkYfPK1jGsMqxw7hu/ergZxznvWq+DdQifTEtUbc8abnPzJNXFgRNXsygxGMsOpoC2bWRXkAaZSGjhzyQOct7D9atOsz3E0ptLCHMpG5pWXKovy9z7e3X5UDk8PyvJGJXJd33SMeSxx3NYcjbwjo40lsF+HdKS1kvoLrG2dG4DZIViTjP0OK91RHu7eSykItbWRg77FyXwMBAOwAxyaPX+lGwaG7ALIi7ZwOoX+b8KiXlvbMVkJaSILlSg4Oay411tM6G+1GezeHtgdlh2Ak4LEE/XAqJpMAg1iJWbODuOBjj/8onrNzd/EtHtK7h6QT2/A1FtbdmuobWNwbm6Pl53fZU8E/lVzeBRirNK0O3W78HwrMuPNRnBxj7TE5x+NZrq+ny2d3LIgJQHnI/rWjnxJomi2selHUY5JolwVdxnFZrruoyftCaUhmy52KBxjtVVSVGcpXdkLzlZecc0e8L3sMF0yXStscekhCzZHYAcnPy71WsLI49JjLAHAPfvRTw2/w+tWbpxJ5yqPfnjr+NFu7M5JNZNQ0O0MMMss8W2a4k8wo2DsGAAvHyH5k1Lu7d3likimaJ0BGQM5BpxPMPI2D6mnJM+n3xXRVI52ys3eq3MaSOJbtkjJBK7RnFRY7+9umRU+J9a7humA4r2/mSJpkbtI1c6dqEQLqiAsi9vaojLLsqUKSaFdm/hQFmbexwFM7VI8NyLdrcSyxAXCExlt5bj8aEajqVwYWmlUQyBswtjKsPnRDwDcveNeyShN5k5CDA6VbRDVBm6trO7RHllCyKm0MDyAetC5PD+mMwZ7+447CU4qzG3h3/dITj2peRH2hT8qGr2iequytWuj6LawmFZGZS27LMSc1JtotJs5jLax7ZCNpYKc4o20QxxEv5VyUAH3Y/Kl1W6HSBWkAmadtrBWbIJGKVEILiOUnZ0BxSooZk1++6/vCf5zT+kv61+lD7tm+Lu2I7mpekZ3p9KzZfg74glCx2+T0lBqxaXqgg095U3BFmjkl2dTGMg/lwfxqmeK5G3QBc43Z4o5oVy0UMMigOoGCp6MO4NBfG1Fps0W21JE1F4S7bgBIvH2l9/n1qwMyApJkN6cg/WqHPLFBowu7ZRhY/IR/wCKNcggZ7EcD8KPeHNTTUNBtZ3kDzRRiOY9PWOM4HTNFnRyQVdkGkk+IXdg4yQarOs2UKMfILws7c+W2Pxx07GrBaN/y7beufeq3rUxQy3EpKwxZUDHqkY9Av8AXn51LSeyYWngpGtC3tLlyA7qp53P9s/hXHhfSJtUee+wY1GRGUGME0O1EyajqQiJ2ZYDB7Z7f3rQbO7tdI0zaNsNvEvLtwCcdvekooqcpeFVfwpDYq8zffZyXzzmgF1H+/LNK7t3LHNWHV9ca7ytnEzROcLK3pBPXv8AKqdJdkuS0yA7uceoinVkPATjjimjYNlXHQintDlA1Wy4y3xCA/mOaFQzXDtiEB89S4xUvT5dtwJl4KyA/Qg5oqmT4bZGMn1IcfWnpR64x8jXjSrEqsxwGIA+p6V1Mf3kX410HMZ34mt9SGsXIt7GWWKQghwmR05xXNpZXttG8VpY3e2TDMzAZJxWjYGegpY9qiUFLZcZuOjMv2Z4ldmVLFPJOfRIwqw+BNG1DSluf2hFHGZXyoRsjH5VbgBXuBVJJKkKTbdsbI/eVHvryKxhaacgKtSj9sCoOrWcd/bSQSnCsKpIzYMg8VWdzdpByhf7JbvRrO5STQCDQYRPA0rI3kfY2irAg9P0p6EmCtJH7yb/AHmlXemDFxcj/WaVQWjJrw+q8P8Aq61L0ggomKF3Uufif9TVN0l8MAOmKyosn31pFc7fMQNtrq1TyYjEMBB9kZ6V2zfOud1DEEbDUfhZCskay2zjbNC3SQf9/Y1ddC0zS4Lb42yiEHnHEXrO1gfdc8cnGPlVBsLSbULyK0twDLKwVc9K1LV9NGj6HD8FEZTagFwBy3TL/wB8U4xcmWuXpFpkTTL2AXt1p6SF54FyykY+XH4/rXWoWEd1ByAQpIA+Z60P0+1s575Nb02VpJZC3nITjg4z+g4otcubcsSCY24xRPjcNlQ5o8j+JlWu6fFYX7SRD7uVNvuxzkn59hVj0rwnbeMbmTUdRu5hp8Tbba2h9O7HVmbr1qJrdk9xqbRlcLIfMhPZiMEqfnjNGfCd/HYeE4YYyyybC5Gecsc/3rOLrZvNYwRNa8NaVagrHHGsa8AyAuVH4mqFqXwazMlrAu1SQHIwTVx1S6mmSTzZAQeetUvUVVJSFIPvihu2TbqjmBgqjAAA9qI6Fpj6nqsUEY9DMGlYdFUdT+XFCYW52YJJICgdyegrUvDWmppVgqFR8RJgzN8/5foKqMbZlKVBHxBc/D2MUmP/ADEY/wDlREyCSZSDwMmqh/iJO0fh4urEESoRj3zVjsZA1tA+eSgrqddEcy2OS6rYROUku4lYHBBYcVyNb00dbyL/AKqCWXkQahq3nRIwRhJkqCcYruDWtPnhMsEG5QMgeWBkVnZVhy21WxuJTFDdRu/XaDU1TkZqk+Ip1OnWmoWw2EN2GDg0Y8O6h58Ch2ycc0Jgg6ftCoV+HONu754qYSMj2riZdxz2q0Jkez057lQ3mbVP50/KjWq7W9eB1qfpybIVWoupnk1DdDSA1nKsd5NnIDnNKoUkm24zSqOw6MknYlZMr3ojphYOOwxQ24J8v29dENPOCOc8UigmWpZ5ry3gnuZVit4nkkY4VUBJP5VpnhXwNbRW8d1rURkuDhhAW9K88Z9z8qaVkjn+GWkLBp76pPHiWRisZI5C+4+vIq2TS+o9OetPFlEYVQFjAxgDgChl5IY1Z1JIXritKoRQvG8N14XebV9JlEVnKv7xQPsOf0BPSp3h/XrO+062QuyzLGqMJDzkD9aMXd1DcQvb3EayxuMMjjgisw17Tn0a6nuIGBgbBi55BJ6fhVdlJdZGfV8b7RNGltra9gMbuPMB3IccqRyCPoazDxJc3ml6jJHBKYwG3Dbyue+P+1EdN8RyldomZHAxgNwRTGqT2mp7wQYmiK7s4LYOQScDtwawnxOOTr4+dTVLZXRrN1MGWVkPP2gCD+tQ7i4c7OVO7NOfCeXK6yDoDz0BA4P6imJFJ8vPzqNFPQT8PCJ9Sha6n8kIdysBn1DoOeOv6VpVjdMFCXFzFIQOGEZT+5H41j9zP5DxIO6sflij2j6zPBGquGZccZGQfx7GtI3VnPOWTSb60t9RtxHcrviznAPGalW22KNUT7KjAqmw6xHaxSXAcpEo3MByVHfjvRbTNct71C0MySg/xIen1FUpeMklDjxDOhAInts7T3xxVJsrlUmvYiREdxVBn7PNXGWVP29ZOGBBRkODUS48D6dcXk1zLPMDK5YjdgUJgzyCf9peD5xhd0PGAe4NNeHrhomAHQ4IOKKwafYaHp11Gk5EUiksHbocVF8Oz2j+HjBKrGUE7CO47GiKTZUa9LXBdCRF8tHlfsicmm7m+ijmEUjtFIeikYJqqaXqd3oN3C7wnbMxAdnGAKn+N9Xtn0y3n8yP4t3XbsPOO9WJ7wW6wvrdk+9HHXNDdS1ewLsgu4S2cbd4zVO0XVHkt2DHJArN/EOw6nI4ClvM69+vvWbdopI1i5lUyBlOQehpV7po36TavnJMY75pU+hNmV3P3X/uqdp/b6UqVQyzYf8ACeCI2U0xiQyhwA+0bgM9M1ds+uQdgwx+VKlWkSBk/fIOx6j86ByM3nyjJxg9/nSpVYATUOJuP/vSgniBVbSp9wB9BPIpUqxX2Kl9TOkOCuOOe1Tr5jttDk5LEHnqKVKuif0Zy8f7EMycw2+ef32P6VBb7tPpSpVx+noeA3VusH+1v7VK0snbjJwRyKVKtYaOblDUfNu+eeKrmjSPFf2bxOyMzEFlOCRjpSpVL2CLxrzMpt3ViH/mB5oFJe3RBzczdT/4h96VKqGMGeWSQLJK7L7MxNR57idFwk0ij2DkUqVT/RS0NWNxPLMwlmkcKDjcxOKlWzM+/exbDcZOcUqVUvRIs+jkhGwaol+SZ5c/zmlSqS4+ml+EZH/4atfW3T3pUqVboyP/2Q=="/>
          <p:cNvSpPr>
            <a:spLocks noChangeAspect="1" noChangeArrowheads="1"/>
          </p:cNvSpPr>
          <p:nvPr/>
        </p:nvSpPr>
        <p:spPr bwMode="auto">
          <a:xfrm>
            <a:off x="63500" y="-604838"/>
            <a:ext cx="1885950" cy="1238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184323" name="Picture 3" descr="The Wall Street Journal"/>
          <p:cNvPicPr>
            <a:picLocks noChangeAspect="1" noChangeArrowheads="1"/>
          </p:cNvPicPr>
          <p:nvPr/>
        </p:nvPicPr>
        <p:blipFill>
          <a:blip r:embed="rId5"/>
          <a:srcRect/>
          <a:stretch>
            <a:fillRect/>
          </a:stretch>
        </p:blipFill>
        <p:spPr bwMode="auto">
          <a:xfrm>
            <a:off x="63500" y="-136525"/>
            <a:ext cx="9525" cy="9525"/>
          </a:xfrm>
          <a:prstGeom prst="rect">
            <a:avLst/>
          </a:prstGeom>
          <a:noFill/>
        </p:spPr>
      </p:pic>
      <p:pic>
        <p:nvPicPr>
          <p:cNvPr id="184325" name="Picture 5" descr="The Wall Street Journal"/>
          <p:cNvPicPr>
            <a:picLocks noChangeAspect="1" noChangeArrowheads="1"/>
          </p:cNvPicPr>
          <p:nvPr/>
        </p:nvPicPr>
        <p:blipFill>
          <a:blip r:embed="rId5"/>
          <a:srcRect/>
          <a:stretch>
            <a:fillRect/>
          </a:stretch>
        </p:blipFill>
        <p:spPr bwMode="auto">
          <a:xfrm>
            <a:off x="63500" y="-136525"/>
            <a:ext cx="9525" cy="9525"/>
          </a:xfrm>
          <a:prstGeom prst="rect">
            <a:avLst/>
          </a:prstGeom>
          <a:noFill/>
        </p:spPr>
      </p:pic>
      <p:grpSp>
        <p:nvGrpSpPr>
          <p:cNvPr id="14" name="Group 13"/>
          <p:cNvGrpSpPr/>
          <p:nvPr/>
        </p:nvGrpSpPr>
        <p:grpSpPr>
          <a:xfrm>
            <a:off x="-131838" y="1790875"/>
            <a:ext cx="9077054" cy="4562535"/>
            <a:chOff x="-131838" y="1696279"/>
            <a:chExt cx="9077054" cy="4562535"/>
          </a:xfrm>
        </p:grpSpPr>
        <p:sp>
          <p:nvSpPr>
            <p:cNvPr id="8" name="Title 1"/>
            <p:cNvSpPr txBox="1">
              <a:spLocks/>
            </p:cNvSpPr>
            <p:nvPr/>
          </p:nvSpPr>
          <p:spPr bwMode="auto">
            <a:xfrm>
              <a:off x="-131838" y="3768429"/>
              <a:ext cx="4929809" cy="2398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741363" lvl="1" indent="-563563" defTabSz="457200">
                <a:spcBef>
                  <a:spcPts val="700"/>
                </a:spcBef>
                <a:buClr>
                  <a:srgbClr val="D6ECFF"/>
                </a:buClr>
                <a:buSzPct val="95000"/>
                <a:tabLst>
                  <a:tab pos="914400" algn="l"/>
                </a:tabLst>
              </a:pPr>
              <a:r>
                <a:rPr lang="en-US" sz="2800" dirty="0" smtClean="0">
                  <a:solidFill>
                    <a:srgbClr val="FFFFFF"/>
                  </a:solidFill>
                </a:rPr>
                <a:t>#2: Genome Sequencing 	 	for Routine Checkups</a:t>
              </a:r>
            </a:p>
            <a:p>
              <a:pPr marL="741363" lvl="1" indent="-563563" defTabSz="457200">
                <a:spcBef>
                  <a:spcPts val="700"/>
                </a:spcBef>
                <a:buClr>
                  <a:srgbClr val="D6ECFF"/>
                </a:buClr>
                <a:buSzPct val="95000"/>
                <a:tabLst>
                  <a:tab pos="914400" algn="l"/>
                </a:tabLst>
              </a:pPr>
              <a:r>
                <a:rPr lang="en-US" sz="2800" dirty="0" smtClean="0">
                  <a:solidFill>
                    <a:srgbClr val="FFFFFF"/>
                  </a:solidFill>
                </a:rPr>
                <a:t>#3: Matching a Tumor to a 	Drug</a:t>
              </a:r>
            </a:p>
            <a:p>
              <a:pPr marL="741363" lvl="1" indent="-563563" defTabSz="457200">
                <a:spcBef>
                  <a:spcPts val="700"/>
                </a:spcBef>
                <a:buClr>
                  <a:srgbClr val="D6ECFF"/>
                </a:buClr>
                <a:buSzPct val="95000"/>
                <a:tabLst>
                  <a:tab pos="914400" algn="l"/>
                </a:tabLst>
              </a:pPr>
              <a:r>
                <a:rPr lang="en-US" sz="2800" dirty="0">
                  <a:solidFill>
                    <a:srgbClr val="FFFFFF"/>
                  </a:solidFill>
                </a:rPr>
                <a:t>#</a:t>
              </a:r>
              <a:r>
                <a:rPr lang="en-US" sz="2800" dirty="0" smtClean="0">
                  <a:solidFill>
                    <a:srgbClr val="FFFFFF"/>
                  </a:solidFill>
                </a:rPr>
                <a:t>6: Rejigging Your Genes</a:t>
              </a:r>
            </a:p>
          </p:txBody>
        </p:sp>
        <p:pic>
          <p:nvPicPr>
            <p:cNvPr id="184321" name="Picture 1"/>
            <p:cNvPicPr>
              <a:picLocks noChangeAspect="1" noChangeArrowheads="1"/>
            </p:cNvPicPr>
            <p:nvPr/>
          </p:nvPicPr>
          <p:blipFill>
            <a:blip r:embed="rId6" cstate="print"/>
            <a:srcRect l="21373" t="65218" r="51233" b="7391"/>
            <a:stretch>
              <a:fillRect/>
            </a:stretch>
          </p:blipFill>
          <p:spPr bwMode="auto">
            <a:xfrm>
              <a:off x="4835711" y="3462604"/>
              <a:ext cx="4083002" cy="2796210"/>
            </a:xfrm>
            <a:prstGeom prst="rect">
              <a:avLst/>
            </a:prstGeom>
            <a:noFill/>
            <a:ln w="9525">
              <a:noFill/>
              <a:miter lim="800000"/>
              <a:headEnd/>
              <a:tailEnd/>
            </a:ln>
          </p:spPr>
        </p:pic>
        <p:pic>
          <p:nvPicPr>
            <p:cNvPr id="11" name="Picture 1"/>
            <p:cNvPicPr>
              <a:picLocks noChangeAspect="1" noChangeArrowheads="1"/>
            </p:cNvPicPr>
            <p:nvPr/>
          </p:nvPicPr>
          <p:blipFill>
            <a:blip r:embed="rId6" cstate="print"/>
            <a:srcRect l="13494" t="44100" r="36299" b="47771"/>
            <a:stretch>
              <a:fillRect/>
            </a:stretch>
          </p:blipFill>
          <p:spPr bwMode="auto">
            <a:xfrm>
              <a:off x="225285" y="2305879"/>
              <a:ext cx="8719931" cy="1055571"/>
            </a:xfrm>
            <a:prstGeom prst="rect">
              <a:avLst/>
            </a:prstGeom>
            <a:noFill/>
            <a:ln w="9525">
              <a:noFill/>
              <a:miter lim="800000"/>
              <a:headEnd/>
              <a:tailEnd/>
            </a:ln>
          </p:spPr>
        </p:pic>
        <p:pic>
          <p:nvPicPr>
            <p:cNvPr id="184327" name="Picture 7" descr="http://t0.gstatic.com/images?q=tbn:ANd9GcQZhm7mFYuAr01JWrpub9e8TI7aP5aowR79Atxfj0KtmzVC1iP5VeXczEhddg"/>
            <p:cNvPicPr>
              <a:picLocks noChangeAspect="1" noChangeArrowheads="1"/>
            </p:cNvPicPr>
            <p:nvPr/>
          </p:nvPicPr>
          <p:blipFill>
            <a:blip r:embed="rId7" cstate="print"/>
            <a:srcRect l="4583" r="4876" b="58401"/>
            <a:stretch>
              <a:fillRect/>
            </a:stretch>
          </p:blipFill>
          <p:spPr bwMode="auto">
            <a:xfrm>
              <a:off x="1815548" y="1696279"/>
              <a:ext cx="5510358" cy="463826"/>
            </a:xfrm>
            <a:prstGeom prst="rect">
              <a:avLst/>
            </a:prstGeom>
            <a:noFill/>
            <a:ln w="76200">
              <a:solidFill>
                <a:schemeClr val="tx1"/>
              </a:solidFill>
            </a:ln>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9591" y="653616"/>
            <a:ext cx="7657612" cy="3565111"/>
            <a:chOff x="426361" y="1819268"/>
            <a:chExt cx="8229600" cy="3831408"/>
          </a:xfrm>
          <a:effectLst>
            <a:glow rad="139700">
              <a:schemeClr val="accent4">
                <a:satMod val="175000"/>
                <a:alpha val="40000"/>
              </a:schemeClr>
            </a:glow>
          </a:effectLst>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6361" y="1819268"/>
              <a:ext cx="8229600" cy="38314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460246" y="2009548"/>
              <a:ext cx="2838899" cy="318978"/>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1638632" y="3477591"/>
              <a:ext cx="1844543" cy="159489"/>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 name="Title 4"/>
          <p:cNvSpPr txBox="1">
            <a:spLocks/>
          </p:cNvSpPr>
          <p:nvPr/>
        </p:nvSpPr>
        <p:spPr>
          <a:xfrm>
            <a:off x="0" y="48511"/>
            <a:ext cx="9144000" cy="709448"/>
          </a:xfrm>
          <a:prstGeom prst="rect">
            <a:avLst/>
          </a:prstGeom>
        </p:spPr>
        <p:txBody>
          <a:bodyPr wrap="square" lIns="91440" tIns="45720" rIns="91440" bIns="45720" numCol="1" anchorCtr="0" compatLnSpc="1">
            <a:prstTxWarp prst="textNoShape">
              <a:avLst/>
            </a:prstTxWarp>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Times New Roman" pitchFamily="18" charset="0"/>
              </a:defRPr>
            </a:lvl2pPr>
            <a:lvl3pPr algn="ctr" rtl="0" eaLnBrk="0" fontAlgn="base" hangingPunct="0">
              <a:spcBef>
                <a:spcPct val="0"/>
              </a:spcBef>
              <a:spcAft>
                <a:spcPct val="0"/>
              </a:spcAft>
              <a:defRPr sz="3600" b="1">
                <a:solidFill>
                  <a:schemeClr val="tx2"/>
                </a:solidFill>
                <a:latin typeface="Times New Roman" pitchFamily="18" charset="0"/>
              </a:defRPr>
            </a:lvl3pPr>
            <a:lvl4pPr algn="ctr" rtl="0" eaLnBrk="0" fontAlgn="base" hangingPunct="0">
              <a:spcBef>
                <a:spcPct val="0"/>
              </a:spcBef>
              <a:spcAft>
                <a:spcPct val="0"/>
              </a:spcAft>
              <a:defRPr sz="3600" b="1">
                <a:solidFill>
                  <a:schemeClr val="tx2"/>
                </a:solidFill>
                <a:latin typeface="Times New Roman" pitchFamily="18" charset="0"/>
              </a:defRPr>
            </a:lvl4pPr>
            <a:lvl5pPr algn="ctr" rtl="0" eaLnBrk="0" fontAlgn="base" hangingPunct="0">
              <a:spcBef>
                <a:spcPct val="0"/>
              </a:spcBef>
              <a:spcAft>
                <a:spcPct val="0"/>
              </a:spcAft>
              <a:defRPr sz="3600" b="1">
                <a:solidFill>
                  <a:schemeClr val="tx2"/>
                </a:solidFill>
                <a:latin typeface="Times New Roman" pitchFamily="18" charset="0"/>
              </a:defRPr>
            </a:lvl5pPr>
            <a:lvl6pPr marL="457200" algn="ctr" rtl="0" fontAlgn="base">
              <a:spcBef>
                <a:spcPct val="0"/>
              </a:spcBef>
              <a:spcAft>
                <a:spcPct val="0"/>
              </a:spcAft>
              <a:defRPr sz="3600" b="1">
                <a:solidFill>
                  <a:schemeClr val="tx2"/>
                </a:solidFill>
                <a:latin typeface="Times New Roman" pitchFamily="18" charset="0"/>
              </a:defRPr>
            </a:lvl6pPr>
            <a:lvl7pPr marL="914400" algn="ctr" rtl="0" fontAlgn="base">
              <a:spcBef>
                <a:spcPct val="0"/>
              </a:spcBef>
              <a:spcAft>
                <a:spcPct val="0"/>
              </a:spcAft>
              <a:defRPr sz="3600" b="1">
                <a:solidFill>
                  <a:schemeClr val="tx2"/>
                </a:solidFill>
                <a:latin typeface="Times New Roman" pitchFamily="18" charset="0"/>
              </a:defRPr>
            </a:lvl7pPr>
            <a:lvl8pPr marL="1371600" algn="ctr" rtl="0" fontAlgn="base">
              <a:spcBef>
                <a:spcPct val="0"/>
              </a:spcBef>
              <a:spcAft>
                <a:spcPct val="0"/>
              </a:spcAft>
              <a:defRPr sz="3600" b="1">
                <a:solidFill>
                  <a:schemeClr val="tx2"/>
                </a:solidFill>
                <a:latin typeface="Times New Roman" pitchFamily="18" charset="0"/>
              </a:defRPr>
            </a:lvl8pPr>
            <a:lvl9pPr marL="1828800" algn="ctr" rtl="0" fontAlgn="base">
              <a:spcBef>
                <a:spcPct val="0"/>
              </a:spcBef>
              <a:spcAft>
                <a:spcPct val="0"/>
              </a:spcAft>
              <a:defRPr sz="3600" b="1">
                <a:solidFill>
                  <a:schemeClr val="tx2"/>
                </a:solidFill>
                <a:latin typeface="Times New Roman" pitchFamily="18" charset="0"/>
              </a:defRPr>
            </a:lvl9pPr>
          </a:lstStyle>
          <a:p>
            <a:pPr>
              <a:tabLst>
                <a:tab pos="2625725" algn="l"/>
              </a:tabLst>
              <a:defRPr/>
            </a:pPr>
            <a:r>
              <a:rPr lang="en-US" sz="3200" i="1" dirty="0" smtClean="0">
                <a:solidFill>
                  <a:srgbClr val="FFFF00"/>
                </a:solidFill>
                <a:latin typeface="Arial" charset="0"/>
                <a:cs typeface="Arial" charset="0"/>
              </a:rPr>
              <a:t>Time</a:t>
            </a:r>
            <a:r>
              <a:rPr lang="en-US" sz="3200" dirty="0" smtClean="0">
                <a:solidFill>
                  <a:srgbClr val="FFFF00"/>
                </a:solidFill>
                <a:latin typeface="Arial" charset="0"/>
                <a:cs typeface="Arial" charset="0"/>
              </a:rPr>
              <a:t>: Top 10 Medical Breakthroughs in 2012</a:t>
            </a:r>
          </a:p>
        </p:txBody>
      </p:sp>
      <p:grpSp>
        <p:nvGrpSpPr>
          <p:cNvPr id="12" name="Group 11"/>
          <p:cNvGrpSpPr/>
          <p:nvPr/>
        </p:nvGrpSpPr>
        <p:grpSpPr>
          <a:xfrm>
            <a:off x="523104" y="1186537"/>
            <a:ext cx="7657612" cy="3552572"/>
            <a:chOff x="351095" y="869801"/>
            <a:chExt cx="8229600" cy="3817933"/>
          </a:xfrm>
          <a:effectLst>
            <a:glow rad="139700">
              <a:schemeClr val="accent4">
                <a:satMod val="175000"/>
                <a:alpha val="40000"/>
              </a:schemeClr>
            </a:glow>
          </a:effectLst>
        </p:grpSpPr>
        <p:pic>
          <p:nvPicPr>
            <p:cNvPr id="13"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1095" y="869801"/>
              <a:ext cx="8229600" cy="3817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Rectangle 13"/>
            <p:cNvSpPr/>
            <p:nvPr/>
          </p:nvSpPr>
          <p:spPr>
            <a:xfrm>
              <a:off x="370548" y="1084517"/>
              <a:ext cx="4369992" cy="318978"/>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 name="Group 6"/>
          <p:cNvGrpSpPr/>
          <p:nvPr/>
        </p:nvGrpSpPr>
        <p:grpSpPr>
          <a:xfrm>
            <a:off x="756617" y="1706919"/>
            <a:ext cx="7657612" cy="3560855"/>
            <a:chOff x="363459" y="1825625"/>
            <a:chExt cx="8229600" cy="3826834"/>
          </a:xfrm>
          <a:effectLst>
            <a:glow rad="139700">
              <a:schemeClr val="accent4">
                <a:satMod val="175000"/>
                <a:alpha val="40000"/>
              </a:schemeClr>
            </a:glow>
          </a:effectLst>
        </p:grpSpPr>
        <p:pic>
          <p:nvPicPr>
            <p:cNvPr id="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63459" y="1825625"/>
              <a:ext cx="8229600" cy="38268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411884" y="2029236"/>
              <a:ext cx="2937686" cy="318978"/>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2895488" y="3296958"/>
              <a:ext cx="1147515" cy="159489"/>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402086" y="3486194"/>
              <a:ext cx="318981" cy="159489"/>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3" name="Group 22"/>
          <p:cNvGrpSpPr/>
          <p:nvPr/>
        </p:nvGrpSpPr>
        <p:grpSpPr>
          <a:xfrm>
            <a:off x="990130" y="2235584"/>
            <a:ext cx="7657612" cy="3553299"/>
            <a:chOff x="361838" y="1692275"/>
            <a:chExt cx="8229600" cy="3818714"/>
          </a:xfrm>
          <a:effectLst>
            <a:glow rad="139700">
              <a:schemeClr val="accent4">
                <a:satMod val="175000"/>
                <a:alpha val="40000"/>
              </a:schemeClr>
            </a:glow>
          </a:effectLst>
        </p:grpSpPr>
        <p:pic>
          <p:nvPicPr>
            <p:cNvPr id="24"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61838" y="1692275"/>
              <a:ext cx="8229600" cy="38187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5" name="Rectangle 24"/>
            <p:cNvSpPr/>
            <p:nvPr/>
          </p:nvSpPr>
          <p:spPr>
            <a:xfrm>
              <a:off x="363222" y="1912378"/>
              <a:ext cx="2059467" cy="318978"/>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3543299" y="3182658"/>
              <a:ext cx="448903" cy="159489"/>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361838" y="3371660"/>
              <a:ext cx="1136761" cy="159489"/>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8" name="Group 27"/>
          <p:cNvGrpSpPr/>
          <p:nvPr/>
        </p:nvGrpSpPr>
        <p:grpSpPr>
          <a:xfrm>
            <a:off x="1223642" y="2756694"/>
            <a:ext cx="7657612" cy="3554310"/>
            <a:chOff x="422063" y="1857520"/>
            <a:chExt cx="8229600" cy="3819801"/>
          </a:xfrm>
          <a:effectLst>
            <a:glow rad="139700">
              <a:schemeClr val="accent4">
                <a:satMod val="175000"/>
                <a:alpha val="40000"/>
              </a:schemeClr>
            </a:glow>
          </a:effectLst>
        </p:grpSpPr>
        <p:pic>
          <p:nvPicPr>
            <p:cNvPr id="29"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22063" y="1857520"/>
              <a:ext cx="8229600" cy="38198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 name="Rectangle 29"/>
            <p:cNvSpPr/>
            <p:nvPr/>
          </p:nvSpPr>
          <p:spPr>
            <a:xfrm>
              <a:off x="440169" y="2070186"/>
              <a:ext cx="1540539" cy="318978"/>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1" name="TextBox 30"/>
          <p:cNvSpPr txBox="1"/>
          <p:nvPr/>
        </p:nvSpPr>
        <p:spPr>
          <a:xfrm>
            <a:off x="7269669" y="636533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35</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xmlns="" val="40784492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up)">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https://encrypted-tbn3.gstatic.com/images?q=tbn:ANd9GcTYjP6SiYx07lPzrexNmCnHAvhF_teMcFuH-_CVJMbv_qOxHPrK8A"/>
          <p:cNvPicPr>
            <a:picLocks noChangeAspect="1" noChangeArrowheads="1"/>
          </p:cNvPicPr>
          <p:nvPr/>
        </p:nvPicPr>
        <p:blipFill>
          <a:blip r:embed="rId3" cstate="print"/>
          <a:srcRect/>
          <a:stretch>
            <a:fillRect/>
          </a:stretch>
        </p:blipFill>
        <p:spPr bwMode="auto">
          <a:xfrm>
            <a:off x="4762500" y="1612900"/>
            <a:ext cx="2148910" cy="1430003"/>
          </a:xfrm>
          <a:prstGeom prst="rect">
            <a:avLst/>
          </a:prstGeom>
          <a:noFill/>
        </p:spPr>
      </p:pic>
      <p:sp>
        <p:nvSpPr>
          <p:cNvPr id="12" name="TextBox 11"/>
          <p:cNvSpPr txBox="1"/>
          <p:nvPr/>
        </p:nvSpPr>
        <p:spPr>
          <a:xfrm>
            <a:off x="7269669" y="636533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35</a:t>
            </a:r>
            <a:endParaRPr lang="en-US" sz="2000" dirty="0">
              <a:solidFill>
                <a:schemeClr val="accent4">
                  <a:lumMod val="40000"/>
                  <a:lumOff val="60000"/>
                </a:schemeClr>
              </a:solidFill>
              <a:latin typeface="Arial" charset="0"/>
            </a:endParaRPr>
          </a:p>
        </p:txBody>
      </p:sp>
      <p:sp>
        <p:nvSpPr>
          <p:cNvPr id="6" name="Rectangle 2"/>
          <p:cNvSpPr txBox="1">
            <a:spLocks noChangeArrowheads="1"/>
          </p:cNvSpPr>
          <p:nvPr/>
        </p:nvSpPr>
        <p:spPr>
          <a:xfrm>
            <a:off x="19050" y="557213"/>
            <a:ext cx="9144000" cy="80962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pic>
        <p:nvPicPr>
          <p:cNvPr id="48132"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5" name="AutoShape 17" descr="data:image/jpeg;base64,/9j/4AAQSkZJRgABAQAAAQABAAD/2wBDAAkGBwgHBgkIBwgKCgkLDRYPDQwMDRsUFRAWIB0iIiAdHx8kKDQsJCYxJx8fLT0tMTU3Ojo6Iys/RD84QzQ5Ojf/2wBDAQoKCg0MDRoPDxo3JR8lNzc3Nzc3Nzc3Nzc3Nzc3Nzc3Nzc3Nzc3Nzc3Nzc3Nzc3Nzc3Nzc3Nzc3Nzc3Nzc3Nzf/wAARCACCAMcDASIAAhEBAxEB/8QAGwAAAQUBAQAAAAAAAAAAAAAABQADBAYHAgH/xAA/EAACAQMDAgQDBQYEBAcAAAABAgMABBEFEiExQQYTIlEUYXEyM4GRsRUjQlKhwQclYnIWJJLRQ0RzgqLw8f/EABkBAAMBAQEAAAAAAAAAAAAAAAABAgMEBf/EACERAAICAgMAAgMAAAAAAAAAAAABAhEhMQMSQSIyEzNC/9oADAMBAAIRAxEAPwCs2UQ/Zsv0pzTgRcA9sVJgQJpUhx1NNabgyL9KzWhsKGuGVTwwyKcI5rk9aGIY+HiJzsX8sV6sMYHQ/wDUacxT1vbS3DbYkZj8hxSAjJEgOdo+uKkxii9p4ZvpsF1jjU93bFE4vCWPt3ij5BKfVhZWridbW1eZhkIu7FAYfF8sz7VtwnszGtA1fwo76bOkEwlcoQFIxms/0zSILOSRdQVQznaUc4K02qIk6H9Q12+t5Y1RowrrnIXpRpLyWbw610zYl8oncOMUF8YLBBp9q9uU7qQp54olD6PBm7OR8OTn8KEKNlQtp7mZ0kmnmMW4b2LnFaHavZTQIYI0cLjJxntWUR3J8sRhyU7gUUstUkhjKQySpu/lNGSi+alKjalp6Kqghz0+lRtXES60fPlVE8rucE0A8OSXV34ggaXznQAks6niiviS6gg1VY7i0FwSo2jOMU02nkVWgFPrsi36NCGeANhgB1Aq1eFSZYLibaQjylhuqs3V3aLMyizQF+Au7lTVl8GsJLOb0FB5hAU9qblY0qC13dxWm3zScscAKMk1Ak1pACUt5DjvxUXxiqeTbl5TEN5G4HFVR78LEIRKHfkA560qbHZYk8QpqE8tn5BUlCQ+ar+h3uLeeCcgbWO0nvT/AIXcz6nGrRNkAhjsOCKu66bapylvGO/ShOskzgpKintPALLCQvK7dAF6UAl0jUruTdHZuq9lIq/avqUWlvGqW3mPJ0C4ofb+IZZpGT4cR7R3PWh5FGCieeEtLu7K3dbtdjMcgZpV1aa3dSXpimRAmD2pUFjVyhi0QcclscVC0vPxHei2pbRosA7s+aF6av8AzG4GpWhvYXrk12a52kkAcnsBToRN0fTZNSuxFGp2jG4ir5aaXBp8QSNQp7kckn6134U0r9m6Ujy/fzeps/wjsKlXc6jI6fPFXFUFkZwyjkgD5mmGnZTkHOfY0xPdKOWwfxqDLfRg4GfpQ2CVhF74Lw+aAatZadfTedcRbmBBODjOO9K61ONcg7cUOl1GNl9LACpc0V0Z3qR0G3WJpNPLqABj+XpXaz2d5FshRfhTGQV68e1QEuraWUGfBIYdKlwi0tQ/w4GGBBJySanYqorrazodsCbfRndVJG7ywBwcU2/i6JBmDRkUdtxA/tQ/WrOaIIiu5hJb7A9PJzQ+7Hw6mNWOw4KlutPIJFhtPGN3LeQRiyhjV3Ckg8/pRnX9Am1K+juIrhI8Jg5XJqgxwnz7Ri5y0oyR25q5u0WyZjdTOVPGXOCKeasiUupD/wCHEFyd95NJKhG7y4+h+tF7OZdHgYCGdy7bizkAmgmgXl0BdLFKxXzuMnJ6fOpWoy3E0W3zWkYnG3HAoTvQWllsnXV4mqQr5lrE6ZyA715pK20hnV7SCNoWwSq54oJG0tlGufUV/hFEvDFyL1tQkC4yen4U6aEpXom2uvaSZSkMrBh3CYr26163i1GOxMUrPLjDlsDms6Z2huZcEj1MP61Ntb2W612xeYjKsq8e1IotmtjcsQdXJJIG3mg0fxNveYMbyIeAFXp9atEszicQrsUEsdzLmhWp6mLaJ2F1hlOCFTFADcUE010hEEgABySKVQF1iQyw+XeSMXByCflSoAKa5hbC0jVupzUPSwDMq9zU7xQQkdki5yVyeKGaW371fnS8Lew0fajXhfS31C9Lsh8mIjcx6UNtoHuHCJGSScArWj6FZJa2iDIZ1UZUY4qkiQhdShE2heBwOe1V7ULzywzZAwccnv2olqEhOR3qs3QFzMIQeAcnFU3Q0rOJ5DJFuUcnqOlVu+u5IyQdxJGcYqxGJlO187s8ewoPf2Ek2/0kZH0H1zXPOTZvCNACXUGbg1Hkuty4zxTlxp/lsTlfahxbaSoH9KhFseNwQchTT0GoyxDK8qOqn2qIF3LuNeLgEnNNOiJRsJwXaTkDOFPODmnJPDl5q+PKuYFhXlQV5H40BO+K4yjMAefxo1pN5dQZeF84+0tapmLid3Xgq5htvM+OQshG0bcDNcz2QjlSyublvOyMiMjB/Gj9hPcX3mrdussY2lRtHvRObTYZtRSBR5aeWWO0DJOa0ToynGyjaa7Wd7eRpbzMhk9LKhI6UTla5aLEFpOxxxldtHZ20e0doZr2XepwVDmorah4fDlCJXI67smldBKCbVldez1WQkm0iTPdpQKL+FNMuLUXj3DRZfosbZ7UVsJNKvZ1hhssZGQzCuIUjtNevUQKiGNWxjikijOc2Ki/W5BE3mNsI+ppzTxYJLaytK7XXmp6B0PNaEdNsN5YWkLFjkkRZzTiW0Sfd22MdMRAUwsE6t5sbJJDEzlXOQoycEVW59J1S5eQpayMGP8AFxWhxeYm7FvIWbqWrppLgKW+HAwM/aoAzmy8Kays6u8UaqAcZalWkWdwLqLeq7e2KVKgKv4u4urWM/wx0L0oA7Hqf4ylH7ZVM/ZhoZo78oD7dKCiz2Ku7ERbVKkMWYADGeeTWk6QipYel9wPO4cA/Ssut4DdzxQK0g3SKSFGehzzWo28QtrBIhkBV6ZyT86uOhMgapJ5cTsvLe/tQTS4XaVmY4APrcjjP9zT2s3DPLHDGcYb1nNDLm4kLoittznBHbjripkzSCLSLWB9zMgAxnJ9hVO8TaqokZYio28Dmicut29tpEkdvKLm4QFW2n0r/uP07DJqlWGmXOtGW6ceXbr6mnmbAP0X2+dYSmpOkbxg0rkQmvfNOJHJwM8VF9crsyrwPam7mawW5aK3l8yNTgyAdfp8qc0e5Bu/JjK4YHIIJyvcg9jUO4q2UqbojPceXu38fXtUbzpZ/sAhfej+peHJri2kukdUgDlQTlicHB4HTpVekkZSIEUoVXa3HfvTg+ysXJHq6O0aZpNk7SAAekgD/tU4Nd28Zkt52xjJDKpB/pQ62SSP7Um8Z5yOlFYIpbwpaxAhM7pGx1HYfjWleGMnWS1eFLhr2ykndVD4AJUYBw2M47Vao0/zeP8A9Fv1FV7wvaNBFqPqAUMm1MdcjPH5VZ0H+aQn3ib9a1isGUtlI1O0hPiC684d9wyenFMfH6d8VFGqoFf0Pkck9qser6JdT6hcTxwI4kXAJbG3ig1n4HuBL5l068HIA96pohMM6bptvHexTxrgqpVcHjBrm8j/AM/uc/xW6/0JorY6e9sIwzZ2DB+dQ7xc685/mtf71NDBnijW7rSri3itlTZIm4lhQ7SvEN9f3ZikmRVCk4C9aJeJLGK8vrPz/sLAWK5xuoIBc2skXw9lGF7MrerFDmoyXbRhJ5Hm125eaVFnICHHai3h+6lu2uVmkL7V4JqrtDpv7+Rmm3SNyyjODRPwLe+ff3UIB2qnGRjPbpWn5oP4+kpPtZYNEGIGU/zH9aVd6QvrnX2c0qzR0lJ8WPv8Rz7v4UxUfSMecF613rkofW74nnBIrzSuGUgdqlsrwLSXpsZraQZwZ0DYbb6SRmtYgf8AaGmxSxkYfPK1jGsMqxw7hu/ergZxznvWq+DdQifTEtUbc8abnPzJNXFgRNXsygxGMsOpoC2bWRXkAaZSGjhzyQOct7D9atOsz3E0ptLCHMpG5pWXKovy9z7e3X5UDk8PyvJGJXJd33SMeSxx3NYcjbwjo40lsF+HdKS1kvoLrG2dG4DZIViTjP0OK91RHu7eSykItbWRg77FyXwMBAOwAxyaPX+lGwaG7ALIi7ZwOoX+b8KiXlvbMVkJaSILlSg4Oay411tM6G+1GezeHtgdlh2Ak4LEE/XAqJpMAg1iJWbODuOBjj/8onrNzd/EtHtK7h6QT2/A1FtbdmuobWNwbm6Pl53fZU8E/lVzeBRirNK0O3W78HwrMuPNRnBxj7TE5x+NZrq+ny2d3LIgJQHnI/rWjnxJomi2selHUY5JolwVdxnFZrruoyftCaUhmy52KBxjtVVSVGcpXdkLzlZecc0e8L3sMF0yXStscekhCzZHYAcnPy71WsLI49JjLAHAPfvRTw2/w+tWbpxJ5yqPfnjr+NFu7M5JNZNQ0O0MMMss8W2a4k8wo2DsGAAvHyH5k1Lu7d3likimaJ0BGQM5BpxPMPI2D6mnJM+n3xXRVI52ys3eq3MaSOJbtkjJBK7RnFRY7+9umRU+J9a7humA4r2/mSJpkbtI1c6dqEQLqiAsi9vaojLLsqUKSaFdm/hQFmbexwFM7VI8NyLdrcSyxAXCExlt5bj8aEajqVwYWmlUQyBswtjKsPnRDwDcveNeyShN5k5CDA6VbRDVBm6trO7RHllCyKm0MDyAetC5PD+mMwZ7+447CU4qzG3h3/dITj2peRH2hT8qGr2iequytWuj6LawmFZGZS27LMSc1JtotJs5jLax7ZCNpYKc4o20QxxEv5VyUAH3Y/Kl1W6HSBWkAmadtrBWbIJGKVEILiOUnZ0BxSooZk1++6/vCf5zT+kv61+lD7tm+Lu2I7mpekZ3p9KzZfg74glCx2+T0lBqxaXqgg095U3BFmjkl2dTGMg/lwfxqmeK5G3QBc43Z4o5oVy0UMMigOoGCp6MO4NBfG1Fps0W21JE1F4S7bgBIvH2l9/n1qwMyApJkN6cg/WqHPLFBowu7ZRhY/IR/wCKNcggZ7EcD8KPeHNTTUNBtZ3kDzRRiOY9PWOM4HTNFnRyQVdkGkk+IXdg4yQarOs2UKMfILws7c+W2Pxx07GrBaN/y7beufeq3rUxQy3EpKwxZUDHqkY9Av8AXn51LSeyYWngpGtC3tLlyA7qp53P9s/hXHhfSJtUee+wY1GRGUGME0O1EyajqQiJ2ZYDB7Z7f3rQbO7tdI0zaNsNvEvLtwCcdvekooqcpeFVfwpDYq8zffZyXzzmgF1H+/LNK7t3LHNWHV9ca7ytnEzROcLK3pBPXv8AKqdJdkuS0yA7uceoinVkPATjjimjYNlXHQintDlA1Wy4y3xCA/mOaFQzXDtiEB89S4xUvT5dtwJl4KyA/Qg5oqmT4bZGMn1IcfWnpR64x8jXjSrEqsxwGIA+p6V1Mf3kX410HMZ34mt9SGsXIt7GWWKQghwmR05xXNpZXttG8VpY3e2TDMzAZJxWjYGegpY9qiUFLZcZuOjMv2Z4ldmVLFPJOfRIwqw+BNG1DSluf2hFHGZXyoRsjH5VbgBXuBVJJKkKTbdsbI/eVHvryKxhaacgKtSj9sCoOrWcd/bSQSnCsKpIzYMg8VWdzdpByhf7JbvRrO5STQCDQYRPA0rI3kfY2irAg9P0p6EmCtJH7yb/AHmlXemDFxcj/WaVQWjJrw+q8P8Aq61L0ggomKF3Uufif9TVN0l8MAOmKyosn31pFc7fMQNtrq1TyYjEMBB9kZ6V2zfOud1DEEbDUfhZCskay2zjbNC3SQf9/Y1ddC0zS4Lb42yiEHnHEXrO1gfdc8cnGPlVBsLSbULyK0twDLKwVc9K1LV9NGj6HD8FEZTagFwBy3TL/wB8U4xcmWuXpFpkTTL2AXt1p6SF54FyykY+XH4/rXWoWEd1ByAQpIA+Z60P0+1s575Nb02VpJZC3nITjg4z+g4otcubcsSCY24xRPjcNlQ5o8j+JlWu6fFYX7SRD7uVNvuxzkn59hVj0rwnbeMbmTUdRu5hp8Tbba2h9O7HVmbr1qJrdk9xqbRlcLIfMhPZiMEqfnjNGfCd/HYeE4YYyyybC5Gecsc/3rOLrZvNYwRNa8NaVagrHHGsa8AyAuVH4mqFqXwazMlrAu1SQHIwTVx1S6mmSTzZAQeetUvUVVJSFIPvihu2TbqjmBgqjAAA9qI6Fpj6nqsUEY9DMGlYdFUdT+XFCYW52YJJICgdyegrUvDWmppVgqFR8RJgzN8/5foKqMbZlKVBHxBc/D2MUmP/ADEY/wDlREyCSZSDwMmqh/iJO0fh4urEESoRj3zVjsZA1tA+eSgrqddEcy2OS6rYROUku4lYHBBYcVyNb00dbyL/AKqCWXkQahq3nRIwRhJkqCcYruDWtPnhMsEG5QMgeWBkVnZVhy21WxuJTFDdRu/XaDU1TkZqk+Ip1OnWmoWw2EN2GDg0Y8O6h58Ch2ycc0Jgg6ftCoV+HONu754qYSMj2riZdxz2q0Jkez057lQ3mbVP50/KjWq7W9eB1qfpybIVWoupnk1DdDSA1nKsd5NnIDnNKoUkm24zSqOw6MknYlZMr3ojphYOOwxQ24J8v29dENPOCOc8UigmWpZ5ry3gnuZVit4nkkY4VUBJP5VpnhXwNbRW8d1rURkuDhhAW9K88Z9z8qaVkjn+GWkLBp76pPHiWRisZI5C+4+vIq2TS+o9OetPFlEYVQFjAxgDgChl5IY1Z1JIXritKoRQvG8N14XebV9JlEVnKv7xQPsOf0BPSp3h/XrO+062QuyzLGqMJDzkD9aMXd1DcQvb3EayxuMMjjgisw17Tn0a6nuIGBgbBi55BJ6fhVdlJdZGfV8b7RNGltra9gMbuPMB3IccqRyCPoazDxJc3ml6jJHBKYwG3Dbyue+P+1EdN8RyldomZHAxgNwRTGqT2mp7wQYmiK7s4LYOQScDtwawnxOOTr4+dTVLZXRrN1MGWVkPP2gCD+tQ7i4c7OVO7NOfCeXK6yDoDz0BA4P6imJFJ8vPzqNFPQT8PCJ9Sha6n8kIdysBn1DoOeOv6VpVjdMFCXFzFIQOGEZT+5H41j9zP5DxIO6sflij2j6zPBGquGZccZGQfx7GtI3VnPOWTSb60t9RtxHcrviznAPGalW22KNUT7KjAqmw6xHaxSXAcpEo3MByVHfjvRbTNct71C0MySg/xIen1FUpeMklDjxDOhAInts7T3xxVJsrlUmvYiREdxVBn7PNXGWVP29ZOGBBRkODUS48D6dcXk1zLPMDK5YjdgUJgzyCf9peD5xhd0PGAe4NNeHrhomAHQ4IOKKwafYaHp11Gk5EUiksHbocVF8Oz2j+HjBKrGUE7CO47GiKTZUa9LXBdCRF8tHlfsicmm7m+ijmEUjtFIeikYJqqaXqd3oN3C7wnbMxAdnGAKn+N9Xtn0y3n8yP4t3XbsPOO9WJ7wW6wvrdk+9HHXNDdS1ewLsgu4S2cbd4zVO0XVHkt2DHJArN/EOw6nI4ClvM69+vvWbdopI1i5lUyBlOQehpV7po36TavnJMY75pU+hNmV3P3X/uqdp/b6UqVQyzYf8ACeCI2U0xiQyhwA+0bgM9M1ds+uQdgwx+VKlWkSBk/fIOx6j86ByM3nyjJxg9/nSpVYATUOJuP/vSgniBVbSp9wB9BPIpUqxX2Kl9TOkOCuOOe1Tr5jttDk5LEHnqKVKuif0Zy8f7EMycw2+ef32P6VBb7tPpSpVx+noeA3VusH+1v7VK0snbjJwRyKVKtYaOblDUfNu+eeKrmjSPFf2bxOyMzEFlOCRjpSpVL2CLxrzMpt3ViH/mB5oFJe3RBzczdT/4h96VKqGMGeWSQLJK7L7MxNR57idFwk0ij2DkUqVT/RS0NWNxPLMwlmkcKDjcxOKlWzM+/exbDcZOcUqVUvRIs+jkhGwaol+SZ5c/zmlSqS4+ml+EZH/4atfW3T3pUqVboyP/2Q=="/>
          <p:cNvSpPr>
            <a:spLocks noChangeAspect="1" noChangeArrowheads="1"/>
          </p:cNvSpPr>
          <p:nvPr/>
        </p:nvSpPr>
        <p:spPr bwMode="auto">
          <a:xfrm>
            <a:off x="63500" y="-604838"/>
            <a:ext cx="1885950" cy="1238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78850" name="Picture 2" descr="https://encrypted-tbn3.gstatic.com/images?q=tbn:ANd9GcT03qDDEZ1pLDR3jPml6ZrpOaH6-dLOI9SSR4m66GxDaIMa2dui"/>
          <p:cNvPicPr>
            <a:picLocks noChangeAspect="1" noChangeArrowheads="1"/>
          </p:cNvPicPr>
          <p:nvPr/>
        </p:nvPicPr>
        <p:blipFill>
          <a:blip r:embed="rId6" cstate="print"/>
          <a:srcRect/>
          <a:stretch>
            <a:fillRect/>
          </a:stretch>
        </p:blipFill>
        <p:spPr bwMode="auto">
          <a:xfrm>
            <a:off x="4691272" y="4745976"/>
            <a:ext cx="2040834" cy="1418721"/>
          </a:xfrm>
          <a:prstGeom prst="rect">
            <a:avLst/>
          </a:prstGeom>
          <a:noFill/>
        </p:spPr>
      </p:pic>
      <p:pic>
        <p:nvPicPr>
          <p:cNvPr id="82948" name="Picture 4" descr="Bactrian camels"/>
          <p:cNvPicPr>
            <a:picLocks noChangeAspect="1" noChangeArrowheads="1"/>
          </p:cNvPicPr>
          <p:nvPr/>
        </p:nvPicPr>
        <p:blipFill>
          <a:blip r:embed="rId7" cstate="print"/>
          <a:srcRect t="13759" r="13117" b="24218"/>
          <a:stretch>
            <a:fillRect/>
          </a:stretch>
        </p:blipFill>
        <p:spPr bwMode="auto">
          <a:xfrm>
            <a:off x="6831773" y="4673600"/>
            <a:ext cx="2074240" cy="1480726"/>
          </a:xfrm>
          <a:prstGeom prst="rect">
            <a:avLst/>
          </a:prstGeom>
          <a:noFill/>
        </p:spPr>
      </p:pic>
      <p:pic>
        <p:nvPicPr>
          <p:cNvPr id="82950" name="Picture 6" descr="http://images.sciencedaily.com/2012/12/121223152629-large.jpg"/>
          <p:cNvPicPr>
            <a:picLocks noChangeAspect="1" noChangeArrowheads="1"/>
          </p:cNvPicPr>
          <p:nvPr/>
        </p:nvPicPr>
        <p:blipFill>
          <a:blip r:embed="rId8" cstate="print"/>
          <a:srcRect/>
          <a:stretch>
            <a:fillRect/>
          </a:stretch>
        </p:blipFill>
        <p:spPr bwMode="auto">
          <a:xfrm>
            <a:off x="196740" y="3571058"/>
            <a:ext cx="1989318" cy="1362612"/>
          </a:xfrm>
          <a:prstGeom prst="rect">
            <a:avLst/>
          </a:prstGeom>
          <a:noFill/>
        </p:spPr>
      </p:pic>
      <p:pic>
        <p:nvPicPr>
          <p:cNvPr id="82956" name="Picture 12" descr="Panda"/>
          <p:cNvPicPr>
            <a:picLocks noChangeAspect="1" noChangeArrowheads="1"/>
          </p:cNvPicPr>
          <p:nvPr/>
        </p:nvPicPr>
        <p:blipFill>
          <a:blip r:embed="rId9" cstate="print"/>
          <a:srcRect r="2377"/>
          <a:stretch>
            <a:fillRect/>
          </a:stretch>
        </p:blipFill>
        <p:spPr bwMode="auto">
          <a:xfrm>
            <a:off x="2394980" y="3180857"/>
            <a:ext cx="2177021" cy="1488873"/>
          </a:xfrm>
          <a:prstGeom prst="rect">
            <a:avLst/>
          </a:prstGeom>
          <a:noFill/>
        </p:spPr>
      </p:pic>
      <p:pic>
        <p:nvPicPr>
          <p:cNvPr id="196610" name="Picture 2" descr="http://images.sciencedaily.com/2012/10/121024130913-large.jpg"/>
          <p:cNvPicPr>
            <a:picLocks noChangeAspect="1" noChangeArrowheads="1"/>
          </p:cNvPicPr>
          <p:nvPr/>
        </p:nvPicPr>
        <p:blipFill>
          <a:blip r:embed="rId10" cstate="print"/>
          <a:srcRect/>
          <a:stretch>
            <a:fillRect/>
          </a:stretch>
        </p:blipFill>
        <p:spPr bwMode="auto">
          <a:xfrm>
            <a:off x="4747098" y="3169542"/>
            <a:ext cx="2091025" cy="1402766"/>
          </a:xfrm>
          <a:prstGeom prst="rect">
            <a:avLst/>
          </a:prstGeom>
          <a:noFill/>
        </p:spPr>
      </p:pic>
      <p:pic>
        <p:nvPicPr>
          <p:cNvPr id="196612" name="Picture 4" descr="http://cdn.physorg.com/newman/gfx/news/2012/uageneticist.jpeg"/>
          <p:cNvPicPr>
            <a:picLocks noChangeAspect="1" noChangeArrowheads="1"/>
          </p:cNvPicPr>
          <p:nvPr/>
        </p:nvPicPr>
        <p:blipFill>
          <a:blip r:embed="rId11" cstate="print"/>
          <a:srcRect/>
          <a:stretch>
            <a:fillRect/>
          </a:stretch>
        </p:blipFill>
        <p:spPr bwMode="auto">
          <a:xfrm>
            <a:off x="6959046" y="3046519"/>
            <a:ext cx="1948070" cy="1461053"/>
          </a:xfrm>
          <a:prstGeom prst="rect">
            <a:avLst/>
          </a:prstGeom>
          <a:noFill/>
        </p:spPr>
      </p:pic>
      <p:pic>
        <p:nvPicPr>
          <p:cNvPr id="196613" name="Picture 5" descr="sn-combjelly.jpg"/>
          <p:cNvPicPr>
            <a:picLocks noChangeAspect="1" noChangeArrowheads="1"/>
          </p:cNvPicPr>
          <p:nvPr/>
        </p:nvPicPr>
        <p:blipFill>
          <a:blip r:embed="rId12" cstate="print"/>
          <a:srcRect/>
          <a:stretch>
            <a:fillRect/>
          </a:stretch>
        </p:blipFill>
        <p:spPr bwMode="auto">
          <a:xfrm>
            <a:off x="2330290" y="4810535"/>
            <a:ext cx="2175450" cy="1368207"/>
          </a:xfrm>
          <a:prstGeom prst="rect">
            <a:avLst/>
          </a:prstGeom>
          <a:noFill/>
        </p:spPr>
      </p:pic>
      <p:pic>
        <p:nvPicPr>
          <p:cNvPr id="196615" name="Picture 7" descr="http://news.sciencemag.org/sciencenow/assets/2012/11/27/sn-wheat.jpg"/>
          <p:cNvPicPr>
            <a:picLocks noChangeAspect="1" noChangeArrowheads="1"/>
          </p:cNvPicPr>
          <p:nvPr/>
        </p:nvPicPr>
        <p:blipFill>
          <a:blip r:embed="rId13" cstate="print"/>
          <a:srcRect r="7728"/>
          <a:stretch>
            <a:fillRect/>
          </a:stretch>
        </p:blipFill>
        <p:spPr bwMode="auto">
          <a:xfrm>
            <a:off x="132520" y="1921532"/>
            <a:ext cx="2057036" cy="1402084"/>
          </a:xfrm>
          <a:prstGeom prst="rect">
            <a:avLst/>
          </a:prstGeom>
          <a:noFill/>
        </p:spPr>
      </p:pic>
      <p:pic>
        <p:nvPicPr>
          <p:cNvPr id="196617" name="Picture 9" descr="http://upload.wikimedia.org/wikipedia/commons/4/40/Watermelons.jpg"/>
          <p:cNvPicPr>
            <a:picLocks noChangeAspect="1" noChangeArrowheads="1"/>
          </p:cNvPicPr>
          <p:nvPr/>
        </p:nvPicPr>
        <p:blipFill>
          <a:blip r:embed="rId14" cstate="print"/>
          <a:srcRect/>
          <a:stretch>
            <a:fillRect/>
          </a:stretch>
        </p:blipFill>
        <p:spPr bwMode="auto">
          <a:xfrm>
            <a:off x="2383333" y="1607713"/>
            <a:ext cx="2148908" cy="1458188"/>
          </a:xfrm>
          <a:prstGeom prst="rect">
            <a:avLst/>
          </a:prstGeom>
          <a:noFill/>
        </p:spPr>
      </p:pic>
      <p:pic>
        <p:nvPicPr>
          <p:cNvPr id="196619" name="Picture 11" descr="http://www.redorbit.com/media/uploads/2012/11/piglet.jpg"/>
          <p:cNvPicPr>
            <a:picLocks noChangeAspect="1" noChangeArrowheads="1"/>
          </p:cNvPicPr>
          <p:nvPr/>
        </p:nvPicPr>
        <p:blipFill>
          <a:blip r:embed="rId15" cstate="print"/>
          <a:srcRect/>
          <a:stretch>
            <a:fillRect/>
          </a:stretch>
        </p:blipFill>
        <p:spPr bwMode="auto">
          <a:xfrm>
            <a:off x="283357" y="5068662"/>
            <a:ext cx="1900446" cy="1281338"/>
          </a:xfrm>
          <a:prstGeom prst="rect">
            <a:avLst/>
          </a:prstGeom>
          <a:noFill/>
        </p:spPr>
      </p:pic>
      <p:grpSp>
        <p:nvGrpSpPr>
          <p:cNvPr id="23" name="Group 22"/>
          <p:cNvGrpSpPr/>
          <p:nvPr/>
        </p:nvGrpSpPr>
        <p:grpSpPr>
          <a:xfrm>
            <a:off x="2270603" y="1375994"/>
            <a:ext cx="4501806" cy="5403176"/>
            <a:chOff x="2921345" y="1930517"/>
            <a:chExt cx="3293925" cy="3953448"/>
          </a:xfrm>
        </p:grpSpPr>
        <p:pic>
          <p:nvPicPr>
            <p:cNvPr id="196621" name="Picture 13" descr="http://www.skepticmoney.com/wp-content/uploads/2012/04/sonyBigfoot.jpg"/>
            <p:cNvPicPr>
              <a:picLocks noChangeAspect="1" noChangeArrowheads="1"/>
            </p:cNvPicPr>
            <p:nvPr/>
          </p:nvPicPr>
          <p:blipFill>
            <a:blip r:embed="rId16" cstate="print"/>
            <a:srcRect t="4550" b="10578"/>
            <a:stretch>
              <a:fillRect/>
            </a:stretch>
          </p:blipFill>
          <p:spPr bwMode="auto">
            <a:xfrm>
              <a:off x="2921345" y="1930517"/>
              <a:ext cx="3293925" cy="3953448"/>
            </a:xfrm>
            <a:prstGeom prst="rect">
              <a:avLst/>
            </a:prstGeom>
            <a:noFill/>
          </p:spPr>
        </p:pic>
        <p:sp>
          <p:nvSpPr>
            <p:cNvPr id="22" name="&quot;No&quot; Symbol 21"/>
            <p:cNvSpPr/>
            <p:nvPr/>
          </p:nvSpPr>
          <p:spPr>
            <a:xfrm>
              <a:off x="3294741" y="2830285"/>
              <a:ext cx="2714171" cy="2844800"/>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6615"/>
                                        </p:tgtEl>
                                        <p:attrNameLst>
                                          <p:attrName>style.visibility</p:attrName>
                                        </p:attrNameLst>
                                      </p:cBhvr>
                                      <p:to>
                                        <p:strVal val="visible"/>
                                      </p:to>
                                    </p:set>
                                    <p:animEffect transition="in" filter="dissolve">
                                      <p:cBhvr>
                                        <p:cTn id="7" dur="500"/>
                                        <p:tgtEl>
                                          <p:spTgt spid="1966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2948"/>
                                        </p:tgtEl>
                                        <p:attrNameLst>
                                          <p:attrName>style.visibility</p:attrName>
                                        </p:attrNameLst>
                                      </p:cBhvr>
                                      <p:to>
                                        <p:strVal val="visible"/>
                                      </p:to>
                                    </p:set>
                                    <p:animEffect transition="in" filter="dissolve">
                                      <p:cBhvr>
                                        <p:cTn id="12" dur="500"/>
                                        <p:tgtEl>
                                          <p:spTgt spid="8294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95586"/>
                                        </p:tgtEl>
                                        <p:attrNameLst>
                                          <p:attrName>style.visibility</p:attrName>
                                        </p:attrNameLst>
                                      </p:cBhvr>
                                      <p:to>
                                        <p:strVal val="visible"/>
                                      </p:to>
                                    </p:set>
                                    <p:animEffect transition="in" filter="dissolve">
                                      <p:cBhvr>
                                        <p:cTn id="17" dur="500"/>
                                        <p:tgtEl>
                                          <p:spTgt spid="19558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96613"/>
                                        </p:tgtEl>
                                        <p:attrNameLst>
                                          <p:attrName>style.visibility</p:attrName>
                                        </p:attrNameLst>
                                      </p:cBhvr>
                                      <p:to>
                                        <p:strVal val="visible"/>
                                      </p:to>
                                    </p:set>
                                    <p:animEffect transition="in" filter="dissolve">
                                      <p:cBhvr>
                                        <p:cTn id="22" dur="500"/>
                                        <p:tgtEl>
                                          <p:spTgt spid="1966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96610"/>
                                        </p:tgtEl>
                                        <p:attrNameLst>
                                          <p:attrName>style.visibility</p:attrName>
                                        </p:attrNameLst>
                                      </p:cBhvr>
                                      <p:to>
                                        <p:strVal val="visible"/>
                                      </p:to>
                                    </p:set>
                                    <p:animEffect transition="in" filter="dissolve">
                                      <p:cBhvr>
                                        <p:cTn id="27" dur="500"/>
                                        <p:tgtEl>
                                          <p:spTgt spid="1966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82950"/>
                                        </p:tgtEl>
                                        <p:attrNameLst>
                                          <p:attrName>style.visibility</p:attrName>
                                        </p:attrNameLst>
                                      </p:cBhvr>
                                      <p:to>
                                        <p:strVal val="visible"/>
                                      </p:to>
                                    </p:set>
                                    <p:animEffect transition="in" filter="dissolve">
                                      <p:cBhvr>
                                        <p:cTn id="32" dur="500"/>
                                        <p:tgtEl>
                                          <p:spTgt spid="8295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78850"/>
                                        </p:tgtEl>
                                        <p:attrNameLst>
                                          <p:attrName>style.visibility</p:attrName>
                                        </p:attrNameLst>
                                      </p:cBhvr>
                                      <p:to>
                                        <p:strVal val="visible"/>
                                      </p:to>
                                    </p:set>
                                    <p:animEffect transition="in" filter="dissolve">
                                      <p:cBhvr>
                                        <p:cTn id="37" dur="500"/>
                                        <p:tgtEl>
                                          <p:spTgt spid="7885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82956"/>
                                        </p:tgtEl>
                                        <p:attrNameLst>
                                          <p:attrName>style.visibility</p:attrName>
                                        </p:attrNameLst>
                                      </p:cBhvr>
                                      <p:to>
                                        <p:strVal val="visible"/>
                                      </p:to>
                                    </p:set>
                                    <p:animEffect transition="in" filter="dissolve">
                                      <p:cBhvr>
                                        <p:cTn id="42" dur="500"/>
                                        <p:tgtEl>
                                          <p:spTgt spid="8295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96619"/>
                                        </p:tgtEl>
                                        <p:attrNameLst>
                                          <p:attrName>style.visibility</p:attrName>
                                        </p:attrNameLst>
                                      </p:cBhvr>
                                      <p:to>
                                        <p:strVal val="visible"/>
                                      </p:to>
                                    </p:set>
                                    <p:animEffect transition="in" filter="dissolve">
                                      <p:cBhvr>
                                        <p:cTn id="47" dur="500"/>
                                        <p:tgtEl>
                                          <p:spTgt spid="196619"/>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96617"/>
                                        </p:tgtEl>
                                        <p:attrNameLst>
                                          <p:attrName>style.visibility</p:attrName>
                                        </p:attrNameLst>
                                      </p:cBhvr>
                                      <p:to>
                                        <p:strVal val="visible"/>
                                      </p:to>
                                    </p:set>
                                    <p:animEffect transition="in" filter="dissolve">
                                      <p:cBhvr>
                                        <p:cTn id="52" dur="500"/>
                                        <p:tgtEl>
                                          <p:spTgt spid="196617"/>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96612"/>
                                        </p:tgtEl>
                                        <p:attrNameLst>
                                          <p:attrName>style.visibility</p:attrName>
                                        </p:attrNameLst>
                                      </p:cBhvr>
                                      <p:to>
                                        <p:strVal val="visible"/>
                                      </p:to>
                                    </p:set>
                                    <p:animEffect transition="in" filter="dissolve">
                                      <p:cBhvr>
                                        <p:cTn id="57" dur="500"/>
                                        <p:tgtEl>
                                          <p:spTgt spid="196612"/>
                                        </p:tgtEl>
                                      </p:cBhvr>
                                    </p:animEffect>
                                  </p:childTnLst>
                                </p:cTn>
                              </p:par>
                            </p:childTnLst>
                          </p:cTn>
                        </p:par>
                      </p:childTnLst>
                    </p:cTn>
                  </p:par>
                  <p:par>
                    <p:cTn id="58" fill="hold">
                      <p:stCondLst>
                        <p:cond delay="indefinite"/>
                      </p:stCondLst>
                      <p:childTnLst>
                        <p:par>
                          <p:cTn id="59" fill="hold">
                            <p:stCondLst>
                              <p:cond delay="0"/>
                            </p:stCondLst>
                            <p:childTnLst>
                              <p:par>
                                <p:cTn id="60" presetID="35" presetClass="entr" presetSubtype="0"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anim calcmode="lin" valueType="num">
                                      <p:cBhvr>
                                        <p:cTn id="63" dur="1000" fill="hold"/>
                                        <p:tgtEl>
                                          <p:spTgt spid="23"/>
                                        </p:tgtEl>
                                        <p:attrNameLst>
                                          <p:attrName>style.rotation</p:attrName>
                                        </p:attrNameLst>
                                      </p:cBhvr>
                                      <p:tavLst>
                                        <p:tav tm="0">
                                          <p:val>
                                            <p:fltVal val="720"/>
                                          </p:val>
                                        </p:tav>
                                        <p:tav tm="100000">
                                          <p:val>
                                            <p:fltVal val="0"/>
                                          </p:val>
                                        </p:tav>
                                      </p:tavLst>
                                    </p:anim>
                                    <p:anim calcmode="lin" valueType="num">
                                      <p:cBhvr>
                                        <p:cTn id="64" dur="1000" fill="hold"/>
                                        <p:tgtEl>
                                          <p:spTgt spid="23"/>
                                        </p:tgtEl>
                                        <p:attrNameLst>
                                          <p:attrName>ppt_h</p:attrName>
                                        </p:attrNameLst>
                                      </p:cBhvr>
                                      <p:tavLst>
                                        <p:tav tm="0">
                                          <p:val>
                                            <p:fltVal val="0"/>
                                          </p:val>
                                        </p:tav>
                                        <p:tav tm="100000">
                                          <p:val>
                                            <p:strVal val="#ppt_h"/>
                                          </p:val>
                                        </p:tav>
                                      </p:tavLst>
                                    </p:anim>
                                    <p:anim calcmode="lin" valueType="num">
                                      <p:cBhvr>
                                        <p:cTn id="65" dur="1000" fill="hold"/>
                                        <p:tgtEl>
                                          <p:spTgt spid="2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tx2">
                    <a:lumMod val="90000"/>
                  </a:schemeClr>
                </a:solidFill>
              </a:rPr>
              <a:t>NHGRI Extramural </a:t>
            </a:r>
            <a:r>
              <a:rPr lang="en-US" sz="3400" dirty="0" smtClean="0">
                <a:solidFill>
                  <a:schemeClr val="tx2">
                    <a:lumMod val="90000"/>
                  </a:schemeClr>
                </a:solidFill>
              </a:rPr>
              <a:t>Research Program</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bg2"/>
                </a:solidFill>
              </a:rPr>
              <a:t>NIH Common Fund Programs</a:t>
            </a: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0" y="52388"/>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xmlns="" val="1680791673"/>
      </p:ext>
    </p:extLst>
  </p:cSld>
  <p:clrMapOvr>
    <a:masterClrMapping/>
  </p:clrMapOvr>
  <p:transition spd="slow">
    <p:wipe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txBox="1">
            <a:spLocks/>
          </p:cNvSpPr>
          <p:nvPr/>
        </p:nvSpPr>
        <p:spPr bwMode="auto">
          <a:xfrm>
            <a:off x="0" y="60189"/>
            <a:ext cx="9144000"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n-US" sz="3600" dirty="0" smtClean="0">
                <a:solidFill>
                  <a:srgbClr val="FFFF00"/>
                </a:solidFill>
                <a:cs typeface="Arial" charset="0"/>
              </a:rPr>
              <a:t>Large-Scale Genome Sequencing </a:t>
            </a:r>
          </a:p>
          <a:p>
            <a:pPr algn="ctr"/>
            <a:r>
              <a:rPr lang="en-US" sz="3600" dirty="0" smtClean="0">
                <a:solidFill>
                  <a:srgbClr val="FFFF00"/>
                </a:solidFill>
                <a:cs typeface="Arial" charset="0"/>
              </a:rPr>
              <a:t>and Analysis Centers</a:t>
            </a:r>
          </a:p>
        </p:txBody>
      </p:sp>
      <p:sp>
        <p:nvSpPr>
          <p:cNvPr id="5123"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p>
            <a:pPr marL="411163" indent="-342900" eaLnBrk="0" hangingPunct="0">
              <a:spcBef>
                <a:spcPts val="700"/>
              </a:spcBef>
              <a:buClr>
                <a:srgbClr val="D6ECFF"/>
              </a:buClr>
              <a:buSzPct val="95000"/>
              <a:buFont typeface="Wingdings" pitchFamily="2" charset="2"/>
              <a:buChar char=""/>
            </a:pPr>
            <a:endParaRPr lang="en-US" sz="3000" b="0">
              <a:solidFill>
                <a:prstClr val="white"/>
              </a:solidFill>
              <a:latin typeface="Arial" charset="0"/>
            </a:endParaRPr>
          </a:p>
        </p:txBody>
      </p:sp>
      <p:sp>
        <p:nvSpPr>
          <p:cNvPr id="7" name="Content Placeholder 5"/>
          <p:cNvSpPr txBox="1">
            <a:spLocks/>
          </p:cNvSpPr>
          <p:nvPr/>
        </p:nvSpPr>
        <p:spPr bwMode="auto">
          <a:xfrm>
            <a:off x="89009" y="1797718"/>
            <a:ext cx="5491983" cy="5168900"/>
          </a:xfrm>
          <a:prstGeom prst="rect">
            <a:avLst/>
          </a:prstGeom>
          <a:noFill/>
          <a:ln>
            <a:noFill/>
          </a:ln>
          <a:extLst/>
        </p:spPr>
        <p:txBody>
          <a:bodyPr/>
          <a:lstStyle>
            <a:lvl1pPr marL="411163" indent="-342900" eaLnBrk="0" hangingPunct="0">
              <a:defRPr b="1">
                <a:solidFill>
                  <a:schemeClr val="tx1"/>
                </a:solidFill>
                <a:latin typeface="Arial" charset="0"/>
              </a:defRPr>
            </a:lvl1pPr>
            <a:lvl2pPr marL="868363" indent="-342900" eaLnBrk="0" hangingPunct="0">
              <a:defRPr b="1">
                <a:solidFill>
                  <a:schemeClr val="tx1"/>
                </a:solidFill>
                <a:latin typeface="Arial" charset="0"/>
              </a:defRPr>
            </a:lvl2pPr>
            <a:lvl3pPr marL="1325563" indent="-3429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339725" lvl="1" indent="-339725" defTabSz="630238">
              <a:spcBef>
                <a:spcPts val="2400"/>
              </a:spcBef>
              <a:buClr>
                <a:srgbClr val="D6ECFF"/>
              </a:buClr>
              <a:buSzPct val="95000"/>
              <a:buFont typeface="Wingdings" pitchFamily="2" charset="2"/>
              <a:buChar char=""/>
              <a:defRPr/>
            </a:pPr>
            <a:r>
              <a:rPr lang="en-US" sz="2800" dirty="0" smtClean="0">
                <a:solidFill>
                  <a:prstClr val="white"/>
                </a:solidFill>
              </a:rPr>
              <a:t>310 Tb generated in last 	grant year</a:t>
            </a:r>
          </a:p>
          <a:p>
            <a:pPr marL="339725" lvl="1" indent="-339725" defTabSz="630238">
              <a:spcBef>
                <a:spcPts val="2400"/>
              </a:spcBef>
              <a:buClr>
                <a:srgbClr val="D6ECFF"/>
              </a:buClr>
              <a:buSzPct val="95000"/>
              <a:buFont typeface="Wingdings" pitchFamily="2" charset="2"/>
              <a:buChar char=""/>
              <a:defRPr/>
            </a:pPr>
            <a:r>
              <a:rPr lang="en-US" sz="2800" dirty="0" smtClean="0">
                <a:solidFill>
                  <a:prstClr val="white"/>
                </a:solidFill>
              </a:rPr>
              <a:t>Over 120 ongoing projects: 	cancer, complex disease, 	rare diseases, and 	comparative sequencing </a:t>
            </a:r>
          </a:p>
          <a:p>
            <a:pPr marL="339725" lvl="1" indent="-339725" defTabSz="630238">
              <a:spcBef>
                <a:spcPts val="2400"/>
              </a:spcBef>
              <a:buClr>
                <a:srgbClr val="D6ECFF"/>
              </a:buClr>
              <a:buSzPct val="95000"/>
              <a:buFont typeface="Wingdings" pitchFamily="2" charset="2"/>
              <a:buChar char=""/>
              <a:defRPr/>
            </a:pPr>
            <a:r>
              <a:rPr lang="en-US" sz="2800" dirty="0" smtClean="0">
                <a:solidFill>
                  <a:prstClr val="white"/>
                </a:solidFill>
              </a:rPr>
              <a:t>Over 20 papers published or in press this </a:t>
            </a:r>
            <a:r>
              <a:rPr lang="en-US" sz="2800" dirty="0">
                <a:solidFill>
                  <a:prstClr val="white"/>
                </a:solidFill>
              </a:rPr>
              <a:t>quarter </a:t>
            </a:r>
            <a:endParaRPr lang="en-US" sz="2800" dirty="0" smtClean="0">
              <a:solidFill>
                <a:prstClr val="white"/>
              </a:solidFill>
            </a:endParaRPr>
          </a:p>
          <a:p>
            <a:pPr marL="339725" lvl="1" indent="-339725">
              <a:spcBef>
                <a:spcPts val="1800"/>
              </a:spcBef>
              <a:buClr>
                <a:srgbClr val="D6ECFF"/>
              </a:buClr>
              <a:buSzPct val="95000"/>
              <a:defRPr/>
            </a:pPr>
            <a:endParaRPr lang="en-US" sz="2400" dirty="0" smtClean="0">
              <a:solidFill>
                <a:prstClr val="white"/>
              </a:solidFill>
            </a:endParaRPr>
          </a:p>
        </p:txBody>
      </p:sp>
      <p:pic>
        <p:nvPicPr>
          <p:cNvPr id="8" name="Picture 7" descr="http://www.nih.gov/slidemedia/slide-researchmatters-photo.jpg"/>
          <p:cNvPicPr>
            <a:picLocks noChangeAspect="1" noChangeArrowheads="1"/>
          </p:cNvPicPr>
          <p:nvPr/>
        </p:nvPicPr>
        <p:blipFill>
          <a:blip r:embed="rId3" cstate="print"/>
          <a:srcRect l="38670"/>
          <a:stretch>
            <a:fillRect/>
          </a:stretch>
        </p:blipFill>
        <p:spPr bwMode="auto">
          <a:xfrm>
            <a:off x="5844630" y="1501229"/>
            <a:ext cx="2781300" cy="45349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7273276" y="6366367"/>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36</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xmlns="" val="53467320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31750"/>
            <a:ext cx="9144000" cy="762000"/>
          </a:xfrm>
          <a:prstGeom prst="rect">
            <a:avLst/>
          </a:prstGeom>
        </p:spPr>
        <p:txBody>
          <a:bodyPr/>
          <a:lstStyle/>
          <a:p>
            <a:pPr algn="ctr" fontAlgn="auto">
              <a:spcBef>
                <a:spcPts val="0"/>
              </a:spcBef>
              <a:spcAft>
                <a:spcPts val="0"/>
              </a:spcAft>
              <a:defRPr/>
            </a:pPr>
            <a:r>
              <a:rPr lang="en-US" sz="3600" b="1" spc="-100" dirty="0">
                <a:solidFill>
                  <a:srgbClr val="FFFF00"/>
                </a:solidFill>
                <a:latin typeface="Arial" pitchFamily="34" charset="0"/>
                <a:cs typeface="Arial" pitchFamily="34" charset="0"/>
              </a:rPr>
              <a:t>NHGRI </a:t>
            </a:r>
          </a:p>
        </p:txBody>
      </p:sp>
      <p:sp>
        <p:nvSpPr>
          <p:cNvPr id="9" name="Title 1"/>
          <p:cNvSpPr txBox="1">
            <a:spLocks/>
          </p:cNvSpPr>
          <p:nvPr/>
        </p:nvSpPr>
        <p:spPr bwMode="auto">
          <a:xfrm>
            <a:off x="-94595" y="1141061"/>
            <a:ext cx="9144000" cy="2613765"/>
          </a:xfrm>
          <a:prstGeom prst="rect">
            <a:avLst/>
          </a:prstGeom>
          <a:noFill/>
          <a:ln w="9525" algn="ctr">
            <a:noFill/>
            <a:miter lim="800000"/>
            <a:headEnd/>
            <a:tailEnd/>
          </a:ln>
        </p:spPr>
        <p:txBody>
          <a:bodyPr/>
          <a:lstStyle/>
          <a:p>
            <a:pPr marL="339725" lvl="1" indent="-228600" eaLnBrk="0" hangingPunct="0">
              <a:spcBef>
                <a:spcPts val="1800"/>
              </a:spcBef>
              <a:buClr>
                <a:srgbClr val="D6ECFF"/>
              </a:buClr>
              <a:buSzPct val="95000"/>
              <a:buFont typeface="Wingdings" pitchFamily="2" charset="2"/>
              <a:buChar char=""/>
              <a:defRPr/>
            </a:pPr>
            <a:r>
              <a:rPr lang="en-US" sz="2800" dirty="0" smtClean="0">
                <a:solidFill>
                  <a:prstClr val="white"/>
                </a:solidFill>
                <a:latin typeface="Arial" charset="0"/>
              </a:rPr>
              <a:t>Phase 1 paper published in </a:t>
            </a:r>
            <a:r>
              <a:rPr lang="en-US" sz="2800" i="1" dirty="0" smtClean="0">
                <a:solidFill>
                  <a:prstClr val="white"/>
                </a:solidFill>
                <a:latin typeface="Arial" charset="0"/>
              </a:rPr>
              <a:t>Nature</a:t>
            </a:r>
            <a:endParaRPr lang="en-US" sz="2800" dirty="0" smtClean="0">
              <a:solidFill>
                <a:prstClr val="white"/>
              </a:solidFill>
              <a:latin typeface="Arial" charset="0"/>
            </a:endParaRPr>
          </a:p>
          <a:p>
            <a:pPr marL="339725" lvl="1" indent="-228600" eaLnBrk="0" hangingPunct="0">
              <a:spcBef>
                <a:spcPts val="1800"/>
              </a:spcBef>
              <a:buClr>
                <a:srgbClr val="D6ECFF"/>
              </a:buClr>
              <a:buSzPct val="95000"/>
              <a:buFont typeface="Wingdings" pitchFamily="2" charset="2"/>
              <a:buChar char=""/>
              <a:defRPr/>
            </a:pPr>
            <a:r>
              <a:rPr lang="en-US" sz="2800" dirty="0" smtClean="0">
                <a:solidFill>
                  <a:prstClr val="white"/>
                </a:solidFill>
                <a:latin typeface="Arial" charset="0"/>
              </a:rPr>
              <a:t>Meeting and tutorial at 2012 ASHG annual meeting</a:t>
            </a:r>
          </a:p>
          <a:p>
            <a:pPr marL="339725" lvl="1" indent="-228600" eaLnBrk="0" hangingPunct="0">
              <a:spcBef>
                <a:spcPts val="1800"/>
              </a:spcBef>
              <a:buClr>
                <a:srgbClr val="D6ECFF"/>
              </a:buClr>
              <a:buSzPct val="95000"/>
              <a:buFont typeface="Wingdings" pitchFamily="2" charset="2"/>
              <a:buChar char=""/>
              <a:defRPr/>
            </a:pPr>
            <a:r>
              <a:rPr lang="en-US" sz="2800" dirty="0" smtClean="0">
                <a:solidFill>
                  <a:prstClr val="white"/>
                </a:solidFill>
                <a:latin typeface="Arial" charset="0"/>
              </a:rPr>
              <a:t>Phase 3 sequencing will be complete by March</a:t>
            </a:r>
          </a:p>
        </p:txBody>
      </p:sp>
      <p:sp>
        <p:nvSpPr>
          <p:cNvPr id="6" name="TextBox 5"/>
          <p:cNvSpPr txBox="1"/>
          <p:nvPr/>
        </p:nvSpPr>
        <p:spPr>
          <a:xfrm>
            <a:off x="7266477" y="6366365"/>
            <a:ext cx="1795684" cy="400110"/>
          </a:xfrm>
          <a:prstGeom prst="rect">
            <a:avLst/>
          </a:prstGeom>
          <a:noFill/>
        </p:spPr>
        <p:txBody>
          <a:bodyPr wrap="none">
            <a:spAutoFit/>
          </a:bodyPr>
          <a:lstStyle/>
          <a:p>
            <a:pPr>
              <a:defRPr/>
            </a:pPr>
            <a:r>
              <a:rPr lang="en-US" sz="2000" dirty="0">
                <a:solidFill>
                  <a:srgbClr val="93CDDD"/>
                </a:solidFill>
              </a:rPr>
              <a:t>Document </a:t>
            </a:r>
            <a:r>
              <a:rPr lang="en-US" sz="2000" dirty="0" smtClean="0">
                <a:solidFill>
                  <a:srgbClr val="93CDDD"/>
                </a:solidFill>
              </a:rPr>
              <a:t>37</a:t>
            </a:r>
            <a:endParaRPr lang="en-US" sz="2000" dirty="0">
              <a:solidFill>
                <a:srgbClr val="93CDDD"/>
              </a:solidFill>
            </a:endParaRPr>
          </a:p>
        </p:txBody>
      </p:sp>
      <p:grpSp>
        <p:nvGrpSpPr>
          <p:cNvPr id="2" name="Group 7"/>
          <p:cNvGrpSpPr>
            <a:grpSpLocks/>
          </p:cNvGrpSpPr>
          <p:nvPr/>
        </p:nvGrpSpPr>
        <p:grpSpPr bwMode="auto">
          <a:xfrm>
            <a:off x="0" y="22958"/>
            <a:ext cx="9144000" cy="944677"/>
            <a:chOff x="0" y="0"/>
            <a:chExt cx="9144000" cy="1086715"/>
          </a:xfrm>
        </p:grpSpPr>
        <p:pic>
          <p:nvPicPr>
            <p:cNvPr id="13" name="Picture 2"/>
            <p:cNvPicPr>
              <a:picLocks noChangeAspect="1" noChangeArrowheads="1"/>
            </p:cNvPicPr>
            <p:nvPr/>
          </p:nvPicPr>
          <p:blipFill>
            <a:blip r:embed="rId3" cstate="print"/>
            <a:srcRect l="23174" t="13216" r="1981" b="74625"/>
            <a:stretch>
              <a:fillRect/>
            </a:stretch>
          </p:blipFill>
          <p:spPr bwMode="auto">
            <a:xfrm>
              <a:off x="0" y="0"/>
              <a:ext cx="9144000" cy="1086715"/>
            </a:xfrm>
            <a:prstGeom prst="rect">
              <a:avLst/>
            </a:prstGeom>
            <a:noFill/>
            <a:ln w="9525">
              <a:noFill/>
              <a:miter lim="800000"/>
              <a:headEnd/>
              <a:tailEnd/>
            </a:ln>
          </p:spPr>
        </p:pic>
        <p:pic>
          <p:nvPicPr>
            <p:cNvPr id="14" name="Picture 2"/>
            <p:cNvPicPr>
              <a:picLocks noChangeAspect="1" noChangeArrowheads="1"/>
            </p:cNvPicPr>
            <p:nvPr/>
          </p:nvPicPr>
          <p:blipFill>
            <a:blip r:embed="rId3" cstate="print"/>
            <a:srcRect l="258" t="15894" r="76765" b="77525"/>
            <a:stretch>
              <a:fillRect/>
            </a:stretch>
          </p:blipFill>
          <p:spPr bwMode="auto">
            <a:xfrm>
              <a:off x="0" y="56271"/>
              <a:ext cx="4556907" cy="956603"/>
            </a:xfrm>
            <a:prstGeom prst="rect">
              <a:avLst/>
            </a:prstGeom>
            <a:noFill/>
            <a:ln w="9525">
              <a:noFill/>
              <a:miter lim="800000"/>
              <a:headEnd/>
              <a:tailEnd/>
            </a:ln>
          </p:spPr>
        </p:pic>
      </p:grpSp>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77666" y="3245581"/>
            <a:ext cx="5963446" cy="3440969"/>
          </a:xfrm>
          <a:prstGeom prst="rect">
            <a:avLst/>
          </a:prstGeo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44298" y="1345327"/>
            <a:ext cx="5181600" cy="563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20700" lvl="1" defTabSz="457200" fontAlgn="base">
              <a:spcBef>
                <a:spcPts val="700"/>
              </a:spcBef>
              <a:spcAft>
                <a:spcPct val="0"/>
              </a:spcAft>
              <a:buClr>
                <a:srgbClr val="D6ECFF"/>
              </a:buClr>
              <a:buSzPct val="95000"/>
              <a:buFont typeface="Wingdings" pitchFamily="2" charset="2"/>
              <a:buChar char="§"/>
              <a:tabLst>
                <a:tab pos="749300" algn="l"/>
              </a:tabLst>
            </a:pPr>
            <a:r>
              <a:rPr lang="en-US" sz="2800" dirty="0" smtClean="0"/>
              <a:t>2</a:t>
            </a:r>
            <a:r>
              <a:rPr lang="en-US" sz="2800" baseline="30000" dirty="0" smtClean="0"/>
              <a:t>nd</a:t>
            </a:r>
            <a:r>
              <a:rPr lang="en-US" sz="2800" dirty="0" smtClean="0"/>
              <a:t> Annual TCGA 	Scientific Symposium 	(November 2012)</a:t>
            </a:r>
          </a:p>
          <a:p>
            <a:pPr marL="520700" lvl="1" defTabSz="457200" fontAlgn="base">
              <a:spcBef>
                <a:spcPts val="700"/>
              </a:spcBef>
              <a:spcAft>
                <a:spcPct val="0"/>
              </a:spcAft>
              <a:buClr>
                <a:srgbClr val="D6ECFF"/>
              </a:buClr>
              <a:buSzPct val="95000"/>
              <a:buFont typeface="Wingdings" pitchFamily="2" charset="2"/>
              <a:buChar char="§"/>
              <a:tabLst>
                <a:tab pos="914400" algn="l"/>
              </a:tabLst>
            </a:pPr>
            <a:endParaRPr lang="en-US" sz="800" dirty="0" smtClean="0"/>
          </a:p>
          <a:p>
            <a:pPr marL="885825" lvl="2" indent="0" defTabSz="457200" fontAlgn="base">
              <a:spcBef>
                <a:spcPts val="700"/>
              </a:spcBef>
              <a:spcAft>
                <a:spcPct val="0"/>
              </a:spcAft>
              <a:buClr>
                <a:srgbClr val="D6ECFF"/>
              </a:buClr>
              <a:buSzPct val="95000"/>
              <a:tabLst>
                <a:tab pos="914400" algn="l"/>
              </a:tabLst>
            </a:pPr>
            <a:r>
              <a:rPr lang="en-US" sz="2400" dirty="0" smtClean="0">
                <a:solidFill>
                  <a:srgbClr val="66FF33"/>
                </a:solidFill>
              </a:rPr>
              <a:t>Two days of presentations, </a:t>
            </a:r>
            <a:br>
              <a:rPr lang="en-US" sz="2400" dirty="0" smtClean="0">
                <a:solidFill>
                  <a:srgbClr val="66FF33"/>
                </a:solidFill>
              </a:rPr>
            </a:br>
            <a:r>
              <a:rPr lang="en-US" sz="2400" dirty="0" smtClean="0">
                <a:solidFill>
                  <a:srgbClr val="66FF33"/>
                </a:solidFill>
              </a:rPr>
              <a:t>		  posters, and workshops</a:t>
            </a:r>
          </a:p>
          <a:p>
            <a:pPr marL="885825" lvl="2" indent="0" defTabSz="457200" fontAlgn="base">
              <a:spcBef>
                <a:spcPts val="700"/>
              </a:spcBef>
              <a:spcAft>
                <a:spcPct val="0"/>
              </a:spcAft>
              <a:buClr>
                <a:srgbClr val="D6ECFF"/>
              </a:buClr>
              <a:buSzPct val="95000"/>
              <a:tabLst>
                <a:tab pos="914400" algn="l"/>
              </a:tabLst>
            </a:pPr>
            <a:endParaRPr lang="en-US" sz="1000" dirty="0" smtClean="0">
              <a:solidFill>
                <a:srgbClr val="66FF33"/>
              </a:solidFill>
            </a:endParaRPr>
          </a:p>
          <a:p>
            <a:pPr marL="885825" lvl="2" indent="0" defTabSz="457200" fontAlgn="base">
              <a:spcBef>
                <a:spcPts val="700"/>
              </a:spcBef>
              <a:spcAft>
                <a:spcPct val="0"/>
              </a:spcAft>
              <a:buClr>
                <a:srgbClr val="D6ECFF"/>
              </a:buClr>
              <a:buSzPct val="95000"/>
              <a:tabLst>
                <a:tab pos="914400" algn="l"/>
              </a:tabLst>
            </a:pPr>
            <a:r>
              <a:rPr lang="en-US" sz="2400" dirty="0" smtClean="0">
                <a:solidFill>
                  <a:srgbClr val="66FF33"/>
                </a:solidFill>
              </a:rPr>
              <a:t>&gt;500 participants</a:t>
            </a:r>
          </a:p>
          <a:p>
            <a:pPr marL="885825" lvl="2" indent="0" defTabSz="457200" fontAlgn="base">
              <a:spcBef>
                <a:spcPts val="700"/>
              </a:spcBef>
              <a:spcAft>
                <a:spcPct val="0"/>
              </a:spcAft>
              <a:buClr>
                <a:srgbClr val="D6ECFF"/>
              </a:buClr>
              <a:buSzPct val="95000"/>
              <a:tabLst>
                <a:tab pos="914400" algn="l"/>
              </a:tabLst>
            </a:pPr>
            <a:endParaRPr lang="en-US" sz="1000" dirty="0" smtClean="0">
              <a:solidFill>
                <a:srgbClr val="66FF33"/>
              </a:solidFill>
            </a:endParaRPr>
          </a:p>
          <a:p>
            <a:pPr marL="885825" lvl="2" indent="0" defTabSz="457200" fontAlgn="base">
              <a:spcBef>
                <a:spcPts val="700"/>
              </a:spcBef>
              <a:spcAft>
                <a:spcPct val="0"/>
              </a:spcAft>
              <a:buClr>
                <a:srgbClr val="D6ECFF"/>
              </a:buClr>
              <a:buSzPct val="95000"/>
              <a:tabLst>
                <a:tab pos="914400" algn="l"/>
              </a:tabLst>
            </a:pPr>
            <a:r>
              <a:rPr lang="en-US" sz="2400" dirty="0" smtClean="0">
                <a:solidFill>
                  <a:srgbClr val="66FF33"/>
                </a:solidFill>
              </a:rPr>
              <a:t>Video at genome.gov</a:t>
            </a:r>
          </a:p>
          <a:p>
            <a:pPr marL="885825" lvl="2" indent="0" defTabSz="457200" fontAlgn="base">
              <a:spcBef>
                <a:spcPts val="700"/>
              </a:spcBef>
              <a:spcAft>
                <a:spcPct val="0"/>
              </a:spcAft>
              <a:buClr>
                <a:srgbClr val="D6ECFF"/>
              </a:buClr>
              <a:buSzPct val="95000"/>
              <a:tabLst>
                <a:tab pos="914400" algn="l"/>
              </a:tabLst>
            </a:pPr>
            <a:endParaRPr lang="en-US" sz="2400" dirty="0" smtClean="0"/>
          </a:p>
          <a:p>
            <a:pPr marL="885825" lvl="2" indent="0" defTabSz="457200" fontAlgn="base">
              <a:spcBef>
                <a:spcPts val="700"/>
              </a:spcBef>
              <a:spcAft>
                <a:spcPct val="0"/>
              </a:spcAft>
              <a:buClr>
                <a:srgbClr val="D6ECFF"/>
              </a:buClr>
              <a:buSzPct val="95000"/>
              <a:tabLst>
                <a:tab pos="914400" algn="l"/>
              </a:tabLst>
            </a:pPr>
            <a:endParaRPr lang="en-US" sz="2400" dirty="0" smtClean="0"/>
          </a:p>
        </p:txBody>
      </p:sp>
      <p:pic>
        <p:nvPicPr>
          <p:cNvPr id="38915" name="Picture 2" descr="cover_3"/>
          <p:cNvPicPr>
            <a:picLocks noChangeAspect="1" noChangeArrowheads="1"/>
          </p:cNvPicPr>
          <p:nvPr/>
        </p:nvPicPr>
        <p:blipFill>
          <a:blip r:embed="rId3" cstate="print"/>
          <a:srcRect t="8273" b="76785"/>
          <a:stretch>
            <a:fillRect/>
          </a:stretch>
        </p:blipFill>
        <p:spPr bwMode="auto">
          <a:xfrm>
            <a:off x="0" y="0"/>
            <a:ext cx="9144000" cy="1023938"/>
          </a:xfrm>
          <a:prstGeom prst="rect">
            <a:avLst/>
          </a:prstGeom>
          <a:noFill/>
          <a:ln w="9525">
            <a:noFill/>
            <a:miter lim="800000"/>
            <a:headEnd/>
            <a:tailEnd/>
          </a:ln>
        </p:spPr>
      </p:pic>
      <p:sp>
        <p:nvSpPr>
          <p:cNvPr id="4" name="Rectangle 3"/>
          <p:cNvSpPr/>
          <p:nvPr/>
        </p:nvSpPr>
        <p:spPr>
          <a:xfrm>
            <a:off x="-59234" y="5427946"/>
            <a:ext cx="9041970" cy="1384995"/>
          </a:xfrm>
          <a:prstGeom prst="rect">
            <a:avLst/>
          </a:prstGeom>
        </p:spPr>
        <p:txBody>
          <a:bodyPr wrap="square">
            <a:spAutoFit/>
          </a:bodyPr>
          <a:lstStyle/>
          <a:p>
            <a:pPr marL="406400" lvl="1" indent="-342900" defTabSz="457200" fontAlgn="base">
              <a:spcBef>
                <a:spcPts val="700"/>
              </a:spcBef>
              <a:spcAft>
                <a:spcPct val="0"/>
              </a:spcAft>
              <a:buClr>
                <a:srgbClr val="D6ECFF"/>
              </a:buClr>
              <a:buSzPct val="95000"/>
              <a:buFont typeface="Wingdings" pitchFamily="2" charset="2"/>
              <a:buChar char="§"/>
              <a:tabLst>
                <a:tab pos="749300" algn="l"/>
              </a:tabLst>
            </a:pPr>
            <a:r>
              <a:rPr lang="en-US" sz="2800" b="1" dirty="0" smtClean="0">
                <a:latin typeface="Arial" pitchFamily="34" charset="0"/>
                <a:cs typeface="Arial" pitchFamily="34" charset="0"/>
              </a:rPr>
              <a:t>NCI-NHGRI Cancer Genomics Strategic Planning 	Meeting (November 2012)</a:t>
            </a:r>
            <a:r>
              <a:rPr lang="en-US" sz="2800" b="1" dirty="0">
                <a:solidFill>
                  <a:srgbClr val="FFFFFF"/>
                </a:solidFill>
                <a:latin typeface="Arial" pitchFamily="34" charset="0"/>
                <a:cs typeface="Arial" pitchFamily="34" charset="0"/>
              </a:rPr>
              <a:t/>
            </a:r>
            <a:br>
              <a:rPr lang="en-US" sz="2800" b="1" dirty="0">
                <a:solidFill>
                  <a:srgbClr val="FFFFFF"/>
                </a:solidFill>
                <a:latin typeface="Arial" pitchFamily="34" charset="0"/>
                <a:cs typeface="Arial" pitchFamily="34" charset="0"/>
              </a:rPr>
            </a:br>
            <a:endParaRPr lang="en-US" sz="2800" b="1" dirty="0" smtClean="0">
              <a:solidFill>
                <a:srgbClr val="FFFFFF"/>
              </a:solidFill>
              <a:latin typeface="Arial" pitchFamily="34" charset="0"/>
              <a:cs typeface="Arial" pitchFamily="34" charset="0"/>
            </a:endParaRPr>
          </a:p>
        </p:txBody>
      </p:sp>
      <p:pic>
        <p:nvPicPr>
          <p:cNvPr id="3" name="Picture 2"/>
          <p:cNvPicPr>
            <a:picLocks noChangeAspect="1"/>
          </p:cNvPicPr>
          <p:nvPr/>
        </p:nvPicPr>
        <p:blipFill rotWithShape="1">
          <a:blip r:embed="rId4" cstate="print">
            <a:extLst>
              <a:ext uri="{BEBA8EAE-BF5A-486C-A8C5-ECC9F3942E4B}">
                <a14:imgProps xmlns:a14="http://schemas.microsoft.com/office/drawing/2010/main" xmlns="">
                  <a14:imgLayer r:embed="rId5">
                    <a14:imgEffect>
                      <a14:brightnessContrast bright="20000"/>
                    </a14:imgEffect>
                  </a14:imgLayer>
                </a14:imgProps>
              </a:ext>
              <a:ext uri="{28A0092B-C50C-407E-A947-70E740481C1C}">
                <a14:useLocalDpi xmlns:a14="http://schemas.microsoft.com/office/drawing/2010/main" xmlns="" val="0"/>
              </a:ext>
            </a:extLst>
          </a:blip>
          <a:srcRect l="18130"/>
          <a:stretch/>
        </p:blipFill>
        <p:spPr>
          <a:xfrm>
            <a:off x="4971974" y="1945762"/>
            <a:ext cx="4085457" cy="2796363"/>
          </a:xfrm>
          <a:prstGeom prst="roundRect">
            <a:avLst/>
          </a:prstGeom>
        </p:spPr>
      </p:pic>
      <p:sp>
        <p:nvSpPr>
          <p:cNvPr id="7" name="TextBox 6"/>
          <p:cNvSpPr txBox="1"/>
          <p:nvPr/>
        </p:nvSpPr>
        <p:spPr>
          <a:xfrm>
            <a:off x="7268775" y="6363241"/>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38</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xmlns="" val="223770838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2" descr="cover_3"/>
          <p:cNvPicPr>
            <a:picLocks noChangeAspect="1" noChangeArrowheads="1"/>
          </p:cNvPicPr>
          <p:nvPr/>
        </p:nvPicPr>
        <p:blipFill>
          <a:blip r:embed="rId3" cstate="print"/>
          <a:srcRect t="8273" b="76785"/>
          <a:stretch>
            <a:fillRect/>
          </a:stretch>
        </p:blipFill>
        <p:spPr bwMode="auto">
          <a:xfrm>
            <a:off x="0" y="0"/>
            <a:ext cx="9144000" cy="1023938"/>
          </a:xfrm>
          <a:prstGeom prst="rect">
            <a:avLst/>
          </a:prstGeom>
          <a:noFill/>
          <a:ln w="9525">
            <a:noFill/>
            <a:miter lim="800000"/>
            <a:headEnd/>
            <a:tailEnd/>
          </a:ln>
        </p:spPr>
      </p:pic>
      <p:sp>
        <p:nvSpPr>
          <p:cNvPr id="6" name="Title 1"/>
          <p:cNvSpPr txBox="1">
            <a:spLocks/>
          </p:cNvSpPr>
          <p:nvPr/>
        </p:nvSpPr>
        <p:spPr bwMode="auto">
          <a:xfrm>
            <a:off x="32006" y="1502979"/>
            <a:ext cx="5833242" cy="485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63500" indent="0" defTabSz="457200" fontAlgn="base">
              <a:spcBef>
                <a:spcPts val="700"/>
              </a:spcBef>
              <a:spcAft>
                <a:spcPct val="0"/>
              </a:spcAft>
              <a:buClr>
                <a:srgbClr val="D6ECFF"/>
              </a:buClr>
              <a:buSzPct val="95000"/>
              <a:tabLst>
                <a:tab pos="457200" algn="l"/>
              </a:tabLst>
            </a:pPr>
            <a:r>
              <a:rPr lang="en-US" sz="2700" dirty="0" smtClean="0">
                <a:solidFill>
                  <a:srgbClr val="FFFFFF"/>
                </a:solidFill>
                <a:cs typeface="Arial" pitchFamily="34" charset="0"/>
              </a:rPr>
              <a:t>Since the last Council meeting:</a:t>
            </a:r>
          </a:p>
          <a:p>
            <a:pPr marL="688975" lvl="2" indent="-342900" defTabSz="457200" fontAlgn="base">
              <a:spcBef>
                <a:spcPts val="700"/>
              </a:spcBef>
              <a:spcAft>
                <a:spcPct val="0"/>
              </a:spcAft>
              <a:buClr>
                <a:srgbClr val="D6ECFF"/>
              </a:buClr>
              <a:buSzPct val="95000"/>
              <a:buFont typeface="Wingdings" pitchFamily="2" charset="2"/>
              <a:buChar char="§"/>
              <a:tabLst>
                <a:tab pos="914400" algn="l"/>
              </a:tabLst>
            </a:pPr>
            <a:r>
              <a:rPr lang="en-US" sz="2400" dirty="0" smtClean="0">
                <a:cs typeface="Arial" pitchFamily="34" charset="0"/>
              </a:rPr>
              <a:t>“Comprehensive </a:t>
            </a:r>
            <a:r>
              <a:rPr lang="en-US" sz="2400" dirty="0">
                <a:cs typeface="Arial" pitchFamily="34" charset="0"/>
              </a:rPr>
              <a:t>molecular </a:t>
            </a:r>
            <a:r>
              <a:rPr lang="en-US" sz="2400" dirty="0" smtClean="0">
                <a:cs typeface="Arial" pitchFamily="34" charset="0"/>
              </a:rPr>
              <a:t>	portraits of </a:t>
            </a:r>
            <a:r>
              <a:rPr lang="en-US" sz="2400" dirty="0">
                <a:cs typeface="Arial" pitchFamily="34" charset="0"/>
              </a:rPr>
              <a:t>human breast </a:t>
            </a:r>
            <a:r>
              <a:rPr lang="en-US" sz="2400" dirty="0" smtClean="0">
                <a:cs typeface="Arial" pitchFamily="34" charset="0"/>
              </a:rPr>
              <a:t>	</a:t>
            </a:r>
            <a:r>
              <a:rPr lang="en-US" sz="2400" dirty="0" err="1" smtClean="0">
                <a:cs typeface="Arial" pitchFamily="34" charset="0"/>
              </a:rPr>
              <a:t>tumours</a:t>
            </a:r>
            <a:r>
              <a:rPr lang="en-US" sz="2400" dirty="0" smtClean="0">
                <a:cs typeface="Arial" pitchFamily="34" charset="0"/>
              </a:rPr>
              <a:t>”  </a:t>
            </a:r>
            <a:r>
              <a:rPr lang="en-US" sz="2400" i="1" dirty="0" smtClean="0">
                <a:cs typeface="Arial" pitchFamily="34" charset="0"/>
              </a:rPr>
              <a:t>Nature</a:t>
            </a:r>
            <a:r>
              <a:rPr lang="en-US" sz="2400" dirty="0" smtClean="0">
                <a:cs typeface="Arial" pitchFamily="34" charset="0"/>
              </a:rPr>
              <a:t> (2012)</a:t>
            </a:r>
          </a:p>
          <a:p>
            <a:pPr marL="688975" lvl="2" indent="-342900" defTabSz="457200" fontAlgn="base">
              <a:spcBef>
                <a:spcPts val="700"/>
              </a:spcBef>
              <a:spcAft>
                <a:spcPct val="0"/>
              </a:spcAft>
              <a:buClr>
                <a:srgbClr val="D6ECFF"/>
              </a:buClr>
              <a:buSzPct val="95000"/>
              <a:buFont typeface="Wingdings" pitchFamily="2" charset="2"/>
              <a:buChar char="§"/>
              <a:tabLst>
                <a:tab pos="914400" algn="l"/>
              </a:tabLst>
            </a:pPr>
            <a:endParaRPr lang="en-US" sz="2000" dirty="0">
              <a:cs typeface="Arial" pitchFamily="34" charset="0"/>
            </a:endParaRPr>
          </a:p>
          <a:p>
            <a:pPr marL="688975" lvl="2" indent="-342900" defTabSz="457200" fontAlgn="base">
              <a:spcBef>
                <a:spcPts val="700"/>
              </a:spcBef>
              <a:spcAft>
                <a:spcPct val="0"/>
              </a:spcAft>
              <a:buClr>
                <a:srgbClr val="D6ECFF"/>
              </a:buClr>
              <a:buSzPct val="95000"/>
              <a:buFont typeface="Wingdings" pitchFamily="2" charset="2"/>
              <a:buChar char="§"/>
              <a:tabLst>
                <a:tab pos="914400" algn="l"/>
              </a:tabLst>
            </a:pPr>
            <a:r>
              <a:rPr lang="en-US" sz="2400" dirty="0" smtClean="0">
                <a:cs typeface="Arial" pitchFamily="34" charset="0"/>
              </a:rPr>
              <a:t>Papers under review:</a:t>
            </a:r>
          </a:p>
          <a:p>
            <a:pPr marL="803275" lvl="4" indent="0" defTabSz="457200">
              <a:spcBef>
                <a:spcPts val="700"/>
              </a:spcBef>
              <a:buClr>
                <a:srgbClr val="D6ECFF"/>
              </a:buClr>
              <a:buSzPct val="95000"/>
              <a:tabLst>
                <a:tab pos="914400" algn="l"/>
              </a:tabLst>
            </a:pPr>
            <a:r>
              <a:rPr lang="en-US" sz="2400" dirty="0" smtClean="0">
                <a:cs typeface="Arial" pitchFamily="34" charset="0"/>
              </a:rPr>
              <a:t>  </a:t>
            </a:r>
            <a:r>
              <a:rPr lang="en-US" sz="2400" dirty="0" smtClean="0">
                <a:solidFill>
                  <a:srgbClr val="66FF33"/>
                </a:solidFill>
                <a:cs typeface="Arial" pitchFamily="34" charset="0"/>
              </a:rPr>
              <a:t>Renal Clear Cell Carcinoma</a:t>
            </a:r>
          </a:p>
          <a:p>
            <a:pPr marL="803275" lvl="4" indent="0" defTabSz="457200">
              <a:spcBef>
                <a:spcPts val="700"/>
              </a:spcBef>
              <a:buClr>
                <a:srgbClr val="D6ECFF"/>
              </a:buClr>
              <a:buSzPct val="95000"/>
              <a:tabLst>
                <a:tab pos="914400" algn="l"/>
              </a:tabLst>
            </a:pPr>
            <a:r>
              <a:rPr lang="en-US" sz="2400" dirty="0" smtClean="0">
                <a:solidFill>
                  <a:srgbClr val="66FF33"/>
                </a:solidFill>
                <a:cs typeface="Arial" pitchFamily="34" charset="0"/>
              </a:rPr>
              <a:t>  Endometrial Carcinoma</a:t>
            </a:r>
          </a:p>
          <a:p>
            <a:pPr marL="803275" lvl="4" indent="0" defTabSz="457200">
              <a:spcBef>
                <a:spcPts val="700"/>
              </a:spcBef>
              <a:buClr>
                <a:srgbClr val="D6ECFF"/>
              </a:buClr>
              <a:buSzPct val="95000"/>
              <a:tabLst>
                <a:tab pos="914400" algn="l"/>
              </a:tabLst>
            </a:pPr>
            <a:r>
              <a:rPr lang="en-US" sz="2400" dirty="0" smtClean="0">
                <a:solidFill>
                  <a:srgbClr val="66FF33"/>
                </a:solidFill>
                <a:cs typeface="Arial" pitchFamily="34" charset="0"/>
              </a:rPr>
              <a:t>  Acute Myeloid Leukemia</a:t>
            </a:r>
            <a:endParaRPr lang="en-US" sz="2400" dirty="0">
              <a:solidFill>
                <a:srgbClr val="66FF33"/>
              </a:solidFill>
            </a:endParaRPr>
          </a:p>
          <a:p>
            <a:pPr marL="315912" defTabSz="457200" fontAlgn="base">
              <a:spcBef>
                <a:spcPts val="700"/>
              </a:spcBef>
              <a:spcAft>
                <a:spcPct val="0"/>
              </a:spcAft>
              <a:buClr>
                <a:srgbClr val="D6ECFF"/>
              </a:buClr>
              <a:buSzPct val="95000"/>
              <a:buFont typeface="Arial" pitchFamily="34" charset="0"/>
              <a:buChar char="•"/>
              <a:tabLst>
                <a:tab pos="914400" algn="l"/>
              </a:tabLst>
            </a:pPr>
            <a:endParaRPr lang="en-US" sz="2800" dirty="0" smtClean="0"/>
          </a:p>
          <a:p>
            <a:pPr marL="315912" defTabSz="457200" fontAlgn="base">
              <a:spcBef>
                <a:spcPts val="700"/>
              </a:spcBef>
              <a:spcAft>
                <a:spcPct val="0"/>
              </a:spcAft>
              <a:buClr>
                <a:srgbClr val="D6ECFF"/>
              </a:buClr>
              <a:buSzPct val="95000"/>
              <a:buFont typeface="Arial" pitchFamily="34" charset="0"/>
              <a:buChar char="•"/>
              <a:tabLst>
                <a:tab pos="914400" algn="l"/>
              </a:tabLst>
            </a:pPr>
            <a:endParaRPr lang="en-US" sz="2800" dirty="0"/>
          </a:p>
          <a:p>
            <a:pPr marL="315912" defTabSz="457200" fontAlgn="base">
              <a:spcBef>
                <a:spcPts val="700"/>
              </a:spcBef>
              <a:spcAft>
                <a:spcPct val="0"/>
              </a:spcAft>
              <a:buClr>
                <a:srgbClr val="D6ECFF"/>
              </a:buClr>
              <a:buSzPct val="95000"/>
              <a:buFont typeface="Arial" pitchFamily="34" charset="0"/>
              <a:buChar char="•"/>
              <a:tabLst>
                <a:tab pos="914400" algn="l"/>
              </a:tabLst>
            </a:pPr>
            <a:endParaRPr lang="en-US" sz="2400" dirty="0" smtClean="0"/>
          </a:p>
          <a:p>
            <a:pPr marL="315912" defTabSz="457200" fontAlgn="base">
              <a:spcBef>
                <a:spcPts val="700"/>
              </a:spcBef>
              <a:spcAft>
                <a:spcPct val="0"/>
              </a:spcAft>
              <a:buClr>
                <a:srgbClr val="D6ECFF"/>
              </a:buClr>
              <a:buSzPct val="95000"/>
              <a:buFont typeface="Arial" pitchFamily="34" charset="0"/>
              <a:buChar char="•"/>
              <a:tabLst>
                <a:tab pos="914400" algn="l"/>
              </a:tabLst>
            </a:pPr>
            <a:endParaRPr lang="en-US" sz="2400" dirty="0"/>
          </a:p>
          <a:p>
            <a:pPr marL="63500" indent="0" defTabSz="457200" fontAlgn="base">
              <a:spcBef>
                <a:spcPts val="700"/>
              </a:spcBef>
              <a:spcAft>
                <a:spcPct val="0"/>
              </a:spcAft>
              <a:buClr>
                <a:srgbClr val="D6ECFF"/>
              </a:buClr>
              <a:buSzPct val="95000"/>
              <a:tabLst>
                <a:tab pos="914400" algn="l"/>
              </a:tabLst>
            </a:pPr>
            <a:endParaRPr lang="en-US" sz="2400" dirty="0" smtClean="0"/>
          </a:p>
          <a:p>
            <a:pPr marL="63500" indent="0" algn="r" defTabSz="457200" fontAlgn="base">
              <a:spcBef>
                <a:spcPts val="700"/>
              </a:spcBef>
              <a:spcAft>
                <a:spcPct val="0"/>
              </a:spcAft>
              <a:buClr>
                <a:srgbClr val="D6ECFF"/>
              </a:buClr>
              <a:buSzPct val="95000"/>
              <a:tabLst>
                <a:tab pos="914400" algn="l"/>
              </a:tabLst>
            </a:pPr>
            <a:endParaRPr lang="en-US" sz="1400" dirty="0" smtClean="0">
              <a:solidFill>
                <a:srgbClr val="FFFFFF"/>
              </a:solidFill>
              <a:cs typeface="Arial" pitchFamily="34" charset="0"/>
            </a:endParaRPr>
          </a:p>
          <a:p>
            <a:pPr marL="315912" defTabSz="457200" fontAlgn="base">
              <a:spcBef>
                <a:spcPts val="700"/>
              </a:spcBef>
              <a:spcAft>
                <a:spcPct val="0"/>
              </a:spcAft>
              <a:buClr>
                <a:srgbClr val="D6ECFF"/>
              </a:buClr>
              <a:buSzPct val="95000"/>
              <a:buFont typeface="Arial" pitchFamily="34" charset="0"/>
              <a:buChar char="•"/>
              <a:tabLst>
                <a:tab pos="914400" algn="l"/>
              </a:tabLst>
            </a:pPr>
            <a:endParaRPr lang="en-US" sz="2800" dirty="0" smtClean="0">
              <a:solidFill>
                <a:srgbClr val="FFFFFF"/>
              </a:solidFill>
            </a:endParaRPr>
          </a:p>
        </p:txBody>
      </p:sp>
      <p:sp>
        <p:nvSpPr>
          <p:cNvPr id="5" name="TextBox 4"/>
          <p:cNvSpPr txBox="1"/>
          <p:nvPr/>
        </p:nvSpPr>
        <p:spPr>
          <a:xfrm>
            <a:off x="7270142" y="6366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38</a:t>
            </a:r>
            <a:endParaRPr lang="en-US" sz="2000" dirty="0">
              <a:solidFill>
                <a:schemeClr val="accent4">
                  <a:lumMod val="40000"/>
                  <a:lumOff val="60000"/>
                </a:schemeClr>
              </a:solidFill>
              <a:latin typeface="Arial" charset="0"/>
            </a:endParaRPr>
          </a:p>
        </p:txBody>
      </p:sp>
      <p:sp>
        <p:nvSpPr>
          <p:cNvPr id="7" name="TextBox 6"/>
          <p:cNvSpPr txBox="1"/>
          <p:nvPr/>
        </p:nvSpPr>
        <p:spPr>
          <a:xfrm>
            <a:off x="5539723" y="5013909"/>
            <a:ext cx="3352800" cy="923330"/>
          </a:xfrm>
          <a:prstGeom prst="rect">
            <a:avLst/>
          </a:prstGeom>
          <a:noFill/>
        </p:spPr>
        <p:txBody>
          <a:bodyPr wrap="square" rtlCol="0">
            <a:spAutoFit/>
          </a:bodyPr>
          <a:lstStyle/>
          <a:p>
            <a:r>
              <a:rPr lang="en-US" b="1" dirty="0" smtClean="0">
                <a:latin typeface="Arial" pitchFamily="34" charset="0"/>
                <a:cs typeface="Arial" pitchFamily="34" charset="0"/>
              </a:rPr>
              <a:t>No recurrence of cancer for endometrial tumors containing </a:t>
            </a:r>
            <a:r>
              <a:rPr lang="en-US" i="1" dirty="0">
                <a:cs typeface="Arial" pitchFamily="34" charset="0"/>
              </a:rPr>
              <a:t>POLE</a:t>
            </a:r>
            <a:r>
              <a:rPr lang="en-US" dirty="0">
                <a:cs typeface="Arial" pitchFamily="34" charset="0"/>
              </a:rPr>
              <a:t> </a:t>
            </a:r>
            <a:r>
              <a:rPr lang="en-US" dirty="0" smtClean="0">
                <a:cs typeface="Arial" pitchFamily="34" charset="0"/>
              </a:rPr>
              <a:t>mutations</a:t>
            </a:r>
            <a:endParaRPr lang="en-US" b="1" dirty="0">
              <a:latin typeface="Arial" pitchFamily="34" charset="0"/>
              <a:cs typeface="Arial"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582255" y="2261315"/>
            <a:ext cx="3097944" cy="2705195"/>
          </a:xfrm>
          <a:prstGeom prst="rect">
            <a:avLst/>
          </a:prstGeom>
        </p:spPr>
      </p:pic>
    </p:spTree>
    <p:extLst>
      <p:ext uri="{BB962C8B-B14F-4D97-AF65-F5344CB8AC3E}">
        <p14:creationId xmlns:p14="http://schemas.microsoft.com/office/powerpoint/2010/main" xmlns="" val="96088865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20 at 7.04.49 A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1295399"/>
          </a:xfrm>
          <a:prstGeom prst="rect">
            <a:avLst/>
          </a:prstGeom>
        </p:spPr>
      </p:pic>
      <p:sp>
        <p:nvSpPr>
          <p:cNvPr id="3" name="TextBox 2"/>
          <p:cNvSpPr txBox="1"/>
          <p:nvPr/>
        </p:nvSpPr>
        <p:spPr>
          <a:xfrm>
            <a:off x="7270780" y="6366454"/>
            <a:ext cx="1795684" cy="400110"/>
          </a:xfrm>
          <a:prstGeom prst="rect">
            <a:avLst/>
          </a:prstGeom>
          <a:noFill/>
        </p:spPr>
        <p:txBody>
          <a:bodyPr wrap="none">
            <a:spAutoFit/>
          </a:bodyPr>
          <a:lstStyle/>
          <a:p>
            <a:pPr>
              <a:defRPr/>
            </a:pPr>
            <a:r>
              <a:rPr lang="en-US" sz="2000" b="1" dirty="0">
                <a:solidFill>
                  <a:schemeClr val="accent4">
                    <a:lumMod val="40000"/>
                    <a:lumOff val="60000"/>
                  </a:schemeClr>
                </a:solidFill>
                <a:latin typeface="Arial" charset="0"/>
              </a:rPr>
              <a:t>Document </a:t>
            </a:r>
            <a:r>
              <a:rPr lang="en-US" sz="2000" b="1" dirty="0" smtClean="0">
                <a:solidFill>
                  <a:schemeClr val="accent4">
                    <a:lumMod val="40000"/>
                    <a:lumOff val="60000"/>
                  </a:schemeClr>
                </a:solidFill>
                <a:latin typeface="Arial" charset="0"/>
              </a:rPr>
              <a:t>39</a:t>
            </a:r>
            <a:endParaRPr lang="en-US" sz="2000" b="1" dirty="0">
              <a:solidFill>
                <a:schemeClr val="accent4">
                  <a:lumMod val="40000"/>
                  <a:lumOff val="60000"/>
                </a:schemeClr>
              </a:solidFill>
              <a:latin typeface="Arial" charset="0"/>
            </a:endParaRPr>
          </a:p>
        </p:txBody>
      </p:sp>
      <p:sp>
        <p:nvSpPr>
          <p:cNvPr id="4" name="Rectangle 3"/>
          <p:cNvSpPr/>
          <p:nvPr/>
        </p:nvSpPr>
        <p:spPr>
          <a:xfrm>
            <a:off x="481681" y="1371600"/>
            <a:ext cx="8471819" cy="5178341"/>
          </a:xfrm>
          <a:prstGeom prst="rect">
            <a:avLst/>
          </a:prstGeom>
        </p:spPr>
        <p:txBody>
          <a:bodyPr wrap="square">
            <a:spAutoFit/>
          </a:bodyPr>
          <a:lstStyle/>
          <a:p>
            <a:pPr defTabSz="568325" fontAlgn="base">
              <a:spcBef>
                <a:spcPct val="0"/>
              </a:spcBef>
              <a:spcAft>
                <a:spcPts val="1200"/>
              </a:spcAft>
            </a:pPr>
            <a:r>
              <a:rPr lang="en-US" sz="2800" b="1" dirty="0">
                <a:solidFill>
                  <a:prstClr val="white"/>
                </a:solidFill>
                <a:latin typeface="Arial" pitchFamily="34" charset="0"/>
                <a:cs typeface="Arial" pitchFamily="34" charset="0"/>
              </a:rPr>
              <a:t>Disease Gene </a:t>
            </a:r>
            <a:r>
              <a:rPr lang="en-US" sz="2800" b="1" dirty="0" smtClean="0">
                <a:solidFill>
                  <a:prstClr val="white"/>
                </a:solidFill>
                <a:latin typeface="Arial" pitchFamily="34" charset="0"/>
                <a:cs typeface="Arial" pitchFamily="34" charset="0"/>
              </a:rPr>
              <a:t>Discovery in Year 1</a:t>
            </a:r>
          </a:p>
          <a:p>
            <a:pPr marL="800100" indent="-342900" defTabSz="457200" eaLnBrk="0" hangingPunct="0">
              <a:spcBef>
                <a:spcPts val="700"/>
              </a:spcBef>
              <a:buClr>
                <a:srgbClr val="66FF33"/>
              </a:buClr>
              <a:buSzPct val="95000"/>
              <a:buFont typeface="Wingdings" pitchFamily="2" charset="2"/>
              <a:buChar char="§"/>
              <a:tabLst>
                <a:tab pos="914400" algn="l"/>
              </a:tabLst>
            </a:pPr>
            <a:r>
              <a:rPr lang="en-US" sz="2400" dirty="0" smtClean="0">
                <a:solidFill>
                  <a:srgbClr val="66FF33"/>
                </a:solidFill>
                <a:cs typeface="Arial" pitchFamily="34" charset="0"/>
              </a:rPr>
              <a:t>&gt;6000 whole-</a:t>
            </a:r>
            <a:r>
              <a:rPr lang="en-US" sz="2400" dirty="0" err="1" smtClean="0">
                <a:solidFill>
                  <a:srgbClr val="66FF33"/>
                </a:solidFill>
                <a:cs typeface="Arial" pitchFamily="34" charset="0"/>
              </a:rPr>
              <a:t>exome</a:t>
            </a:r>
            <a:r>
              <a:rPr lang="en-US" sz="2400" dirty="0" smtClean="0">
                <a:solidFill>
                  <a:srgbClr val="66FF33"/>
                </a:solidFill>
                <a:cs typeface="Arial" pitchFamily="34" charset="0"/>
              </a:rPr>
              <a:t> sequences </a:t>
            </a:r>
          </a:p>
          <a:p>
            <a:pPr marL="800100" indent="-342900" defTabSz="457200" eaLnBrk="0" hangingPunct="0">
              <a:spcBef>
                <a:spcPts val="700"/>
              </a:spcBef>
              <a:buClr>
                <a:srgbClr val="66FF33"/>
              </a:buClr>
              <a:buSzPct val="95000"/>
              <a:buFont typeface="Wingdings" pitchFamily="2" charset="2"/>
              <a:buChar char="§"/>
              <a:tabLst>
                <a:tab pos="914400" algn="l"/>
              </a:tabLst>
            </a:pPr>
            <a:r>
              <a:rPr lang="en-US" sz="2400" dirty="0" smtClean="0">
                <a:solidFill>
                  <a:srgbClr val="66FF33"/>
                </a:solidFill>
                <a:cs typeface="Arial" pitchFamily="34" charset="0"/>
              </a:rPr>
              <a:t>&gt;150 rare inherited diseases</a:t>
            </a:r>
          </a:p>
          <a:p>
            <a:pPr marL="800100" indent="-342900" defTabSz="457200" eaLnBrk="0" hangingPunct="0">
              <a:spcBef>
                <a:spcPts val="700"/>
              </a:spcBef>
              <a:buClr>
                <a:srgbClr val="66FF33"/>
              </a:buClr>
              <a:buSzPct val="95000"/>
              <a:buFont typeface="Wingdings" pitchFamily="2" charset="2"/>
              <a:buChar char="§"/>
              <a:tabLst>
                <a:tab pos="914400" algn="l"/>
              </a:tabLst>
            </a:pPr>
            <a:r>
              <a:rPr lang="en-US" sz="2400" dirty="0" smtClean="0">
                <a:solidFill>
                  <a:srgbClr val="66FF33"/>
                </a:solidFill>
                <a:cs typeface="Arial" pitchFamily="34" charset="0"/>
              </a:rPr>
              <a:t>Discovery of the genes for &gt;20 diseases</a:t>
            </a:r>
          </a:p>
          <a:p>
            <a:pPr marL="800100" indent="-342900" defTabSz="457200" eaLnBrk="0" hangingPunct="0">
              <a:spcBef>
                <a:spcPts val="700"/>
              </a:spcBef>
              <a:buClr>
                <a:srgbClr val="66FF33"/>
              </a:buClr>
              <a:buSzPct val="95000"/>
              <a:buFont typeface="Wingdings" pitchFamily="2" charset="2"/>
              <a:buChar char="§"/>
              <a:tabLst>
                <a:tab pos="914400" algn="l"/>
              </a:tabLst>
            </a:pPr>
            <a:r>
              <a:rPr lang="en-US" sz="2400" dirty="0" smtClean="0">
                <a:solidFill>
                  <a:srgbClr val="66FF33"/>
                </a:solidFill>
                <a:cs typeface="Arial" pitchFamily="34" charset="0"/>
              </a:rPr>
              <a:t>~12 manuscripts published/accepted</a:t>
            </a:r>
          </a:p>
          <a:p>
            <a:pPr marL="406400" indent="-342900" defTabSz="457200" eaLnBrk="0" hangingPunct="0">
              <a:spcBef>
                <a:spcPts val="700"/>
              </a:spcBef>
              <a:buClr>
                <a:srgbClr val="D6ECFF"/>
              </a:buClr>
              <a:buSzPct val="95000"/>
              <a:buFont typeface="Wingdings" pitchFamily="2" charset="2"/>
              <a:buChar char="§"/>
              <a:tabLst>
                <a:tab pos="914400" algn="l"/>
              </a:tabLst>
            </a:pPr>
            <a:endParaRPr lang="en-US" sz="1000" dirty="0" smtClean="0">
              <a:solidFill>
                <a:srgbClr val="FFFFFF"/>
              </a:solidFill>
              <a:cs typeface="Arial" pitchFamily="34" charset="0"/>
            </a:endParaRPr>
          </a:p>
          <a:p>
            <a:pPr defTabSz="568325" fontAlgn="base">
              <a:spcBef>
                <a:spcPct val="0"/>
              </a:spcBef>
              <a:spcAft>
                <a:spcPts val="1200"/>
              </a:spcAft>
            </a:pPr>
            <a:r>
              <a:rPr lang="en-US" sz="2800" b="1" dirty="0" smtClean="0">
                <a:solidFill>
                  <a:prstClr val="white"/>
                </a:solidFill>
                <a:latin typeface="Arial" pitchFamily="34" charset="0"/>
                <a:cs typeface="Arial" pitchFamily="34" charset="0"/>
              </a:rPr>
              <a:t>Outreach and Coordination</a:t>
            </a:r>
            <a:endParaRPr lang="en-US" sz="2800" b="1" dirty="0">
              <a:solidFill>
                <a:prstClr val="white"/>
              </a:solidFill>
              <a:latin typeface="Arial" pitchFamily="34" charset="0"/>
              <a:cs typeface="Arial" pitchFamily="34" charset="0"/>
            </a:endParaRPr>
          </a:p>
          <a:p>
            <a:pPr marL="800100" indent="-342900" defTabSz="457200" eaLnBrk="0" hangingPunct="0">
              <a:spcBef>
                <a:spcPts val="700"/>
              </a:spcBef>
              <a:buClr>
                <a:srgbClr val="66FF33"/>
              </a:buClr>
              <a:buSzPct val="95000"/>
              <a:buFont typeface="Wingdings" pitchFamily="2" charset="2"/>
              <a:buChar char="§"/>
              <a:tabLst>
                <a:tab pos="914400" algn="l"/>
              </a:tabLst>
            </a:pPr>
            <a:r>
              <a:rPr lang="en-US" sz="2400" dirty="0" smtClean="0">
                <a:solidFill>
                  <a:srgbClr val="66FF33"/>
                </a:solidFill>
                <a:cs typeface="Arial" pitchFamily="34" charset="0"/>
              </a:rPr>
              <a:t>Public phenotype lists </a:t>
            </a:r>
            <a:endParaRPr lang="en-US" sz="2400" dirty="0">
              <a:solidFill>
                <a:srgbClr val="66FF33"/>
              </a:solidFill>
              <a:cs typeface="Arial" pitchFamily="34" charset="0"/>
            </a:endParaRPr>
          </a:p>
          <a:p>
            <a:pPr marL="800100" indent="-342900" defTabSz="457200" eaLnBrk="0" hangingPunct="0">
              <a:spcBef>
                <a:spcPts val="700"/>
              </a:spcBef>
              <a:buClr>
                <a:srgbClr val="66FF33"/>
              </a:buClr>
              <a:buSzPct val="95000"/>
              <a:buFont typeface="Wingdings" pitchFamily="2" charset="2"/>
              <a:buChar char="§"/>
              <a:tabLst>
                <a:tab pos="914400" algn="l"/>
              </a:tabLst>
            </a:pPr>
            <a:r>
              <a:rPr lang="en-US" sz="2400" dirty="0" smtClean="0">
                <a:solidFill>
                  <a:srgbClr val="66FF33"/>
                </a:solidFill>
                <a:cs typeface="Arial" pitchFamily="34" charset="0"/>
              </a:rPr>
              <a:t>Public release of genomic data</a:t>
            </a:r>
          </a:p>
          <a:p>
            <a:pPr marL="800100" indent="-342900" defTabSz="457200" eaLnBrk="0" hangingPunct="0">
              <a:spcBef>
                <a:spcPts val="700"/>
              </a:spcBef>
              <a:buClr>
                <a:srgbClr val="66FF33"/>
              </a:buClr>
              <a:buSzPct val="95000"/>
              <a:buFont typeface="Wingdings" pitchFamily="2" charset="2"/>
              <a:buChar char="§"/>
              <a:tabLst>
                <a:tab pos="914400" algn="l"/>
              </a:tabLst>
            </a:pPr>
            <a:r>
              <a:rPr lang="en-US" sz="2400" dirty="0" smtClean="0">
                <a:solidFill>
                  <a:srgbClr val="66FF33"/>
                </a:solidFill>
                <a:cs typeface="Arial" pitchFamily="34" charset="0"/>
              </a:rPr>
              <a:t>International Rare Diseases Research Consortium</a:t>
            </a:r>
            <a:endParaRPr lang="en-US" sz="2400" dirty="0">
              <a:solidFill>
                <a:srgbClr val="66FF33"/>
              </a:solidFill>
              <a:cs typeface="Arial" pitchFamily="34" charset="0"/>
            </a:endParaRPr>
          </a:p>
          <a:p>
            <a:pPr marL="800100" indent="-342900" defTabSz="457200" eaLnBrk="0" hangingPunct="0">
              <a:spcBef>
                <a:spcPts val="700"/>
              </a:spcBef>
              <a:buClr>
                <a:srgbClr val="66FF33"/>
              </a:buClr>
              <a:buSzPct val="95000"/>
              <a:buFont typeface="Wingdings" pitchFamily="2" charset="2"/>
              <a:buChar char="§"/>
              <a:tabLst>
                <a:tab pos="914400" algn="l"/>
              </a:tabLst>
            </a:pPr>
            <a:r>
              <a:rPr lang="en-US" sz="2400" dirty="0" smtClean="0">
                <a:solidFill>
                  <a:srgbClr val="66FF33"/>
                </a:solidFill>
                <a:cs typeface="Arial" pitchFamily="34" charset="0"/>
              </a:rPr>
              <a:t>Session at 2012 ASHG Annual Meeting</a:t>
            </a:r>
          </a:p>
        </p:txBody>
      </p:sp>
    </p:spTree>
    <p:extLst>
      <p:ext uri="{BB962C8B-B14F-4D97-AF65-F5344CB8AC3E}">
        <p14:creationId xmlns:p14="http://schemas.microsoft.com/office/powerpoint/2010/main" xmlns="" val="145827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4"/>
          <p:cNvSpPr>
            <a:spLocks noGrp="1"/>
          </p:cNvSpPr>
          <p:nvPr>
            <p:ph type="title"/>
          </p:nvPr>
        </p:nvSpPr>
        <p:spPr>
          <a:xfrm>
            <a:off x="0" y="48366"/>
            <a:ext cx="9144000" cy="790575"/>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NHGRI Reorganization</a:t>
            </a:r>
          </a:p>
        </p:txBody>
      </p:sp>
      <p:sp>
        <p:nvSpPr>
          <p:cNvPr id="2" name="TextBox 1"/>
          <p:cNvSpPr txBox="1"/>
          <p:nvPr/>
        </p:nvSpPr>
        <p:spPr>
          <a:xfrm>
            <a:off x="712610" y="4328031"/>
            <a:ext cx="7718780" cy="2015936"/>
          </a:xfrm>
          <a:prstGeom prst="rect">
            <a:avLst/>
          </a:prstGeom>
          <a:noFill/>
        </p:spPr>
        <p:txBody>
          <a:bodyPr wrap="none" rtlCol="0">
            <a:spAutoFit/>
          </a:bodyPr>
          <a:lstStyle/>
          <a:p>
            <a:pPr algn="ctr"/>
            <a:endParaRPr lang="en-US" sz="800" dirty="0">
              <a:solidFill>
                <a:prstClr val="white"/>
              </a:solidFill>
            </a:endParaRPr>
          </a:p>
          <a:p>
            <a:pPr algn="ctr"/>
            <a:r>
              <a:rPr lang="en-US" sz="3500" dirty="0" smtClean="0">
                <a:solidFill>
                  <a:srgbClr val="66FF33"/>
                </a:solidFill>
              </a:rPr>
              <a:t>October 1, 2012: </a:t>
            </a:r>
          </a:p>
          <a:p>
            <a:pPr algn="ctr"/>
            <a:r>
              <a:rPr lang="en-US" sz="3500" dirty="0" smtClean="0">
                <a:solidFill>
                  <a:srgbClr val="66FF33"/>
                </a:solidFill>
              </a:rPr>
              <a:t>Implementation of New </a:t>
            </a:r>
          </a:p>
          <a:p>
            <a:pPr algn="ctr"/>
            <a:r>
              <a:rPr lang="en-US" sz="3500" dirty="0" smtClean="0">
                <a:solidFill>
                  <a:srgbClr val="66FF33"/>
                </a:solidFill>
              </a:rPr>
              <a:t>Organizational Structure for NHGRI</a:t>
            </a:r>
          </a:p>
          <a:p>
            <a:pPr algn="ctr"/>
            <a:endParaRPr lang="en-US" sz="1200" dirty="0" smtClean="0">
              <a:solidFill>
                <a:prstClr val="white"/>
              </a:solidFill>
            </a:endParaRPr>
          </a:p>
        </p:txBody>
      </p:sp>
      <p:pic>
        <p:nvPicPr>
          <p:cNvPr id="5" name="Picture 3" descr="C:\Users\egreen\Desktop\orgchar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40865" y="839531"/>
            <a:ext cx="3862270" cy="3290729"/>
          </a:xfrm>
          <a:prstGeom prst="rect">
            <a:avLst/>
          </a:prstGeom>
          <a:solidFill>
            <a:schemeClr val="tx1"/>
          </a:solidFill>
          <a:ln>
            <a:noFill/>
          </a:ln>
          <a:effectLst>
            <a:softEdge rad="63500"/>
          </a:effectLst>
          <a:extLs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7279347" y="6368527"/>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xmlns="" val="3319492347"/>
      </p:ext>
    </p:extLst>
  </p:cSld>
  <p:clrMapOvr>
    <a:masterClrMapping/>
  </p:clrMapOvr>
  <p:transition spd="slow">
    <p:wipe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txBox="1">
            <a:spLocks/>
          </p:cNvSpPr>
          <p:nvPr/>
        </p:nvSpPr>
        <p:spPr bwMode="auto">
          <a:xfrm>
            <a:off x="0" y="54057"/>
            <a:ext cx="9144000" cy="1152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0"/>
              </a:spcBef>
              <a:spcAft>
                <a:spcPct val="0"/>
              </a:spcAft>
            </a:pPr>
            <a:r>
              <a:rPr lang="en-US" sz="3600" dirty="0" smtClean="0">
                <a:solidFill>
                  <a:srgbClr val="FFFF00"/>
                </a:solidFill>
                <a:cs typeface="Arial" charset="0"/>
              </a:rPr>
              <a:t>Clinical Sequencing Exploratory </a:t>
            </a:r>
          </a:p>
          <a:p>
            <a:pPr algn="ctr" fontAlgn="base">
              <a:spcBef>
                <a:spcPct val="0"/>
              </a:spcBef>
              <a:spcAft>
                <a:spcPct val="0"/>
              </a:spcAft>
            </a:pPr>
            <a:r>
              <a:rPr lang="en-US" sz="3600" dirty="0" smtClean="0">
                <a:solidFill>
                  <a:srgbClr val="FFFF00"/>
                </a:solidFill>
                <a:cs typeface="Arial" charset="0"/>
              </a:rPr>
              <a:t>Research (CSER) Projects</a:t>
            </a:r>
          </a:p>
        </p:txBody>
      </p:sp>
      <p:sp>
        <p:nvSpPr>
          <p:cNvPr id="7171"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p>
            <a:pPr marL="411163" indent="-342900" eaLnBrk="0" fontAlgn="base" hangingPunct="0">
              <a:spcBef>
                <a:spcPts val="700"/>
              </a:spcBef>
              <a:spcAft>
                <a:spcPct val="0"/>
              </a:spcAft>
              <a:buClr>
                <a:srgbClr val="D6ECFF"/>
              </a:buClr>
              <a:buSzPct val="95000"/>
              <a:buFont typeface="Wingdings" pitchFamily="2" charset="2"/>
              <a:buChar char=""/>
            </a:pPr>
            <a:endParaRPr lang="en-US" sz="3000">
              <a:solidFill>
                <a:prstClr val="white"/>
              </a:solidFill>
              <a:latin typeface="Arial" charset="0"/>
            </a:endParaRPr>
          </a:p>
        </p:txBody>
      </p:sp>
      <p:sp>
        <p:nvSpPr>
          <p:cNvPr id="8" name="Content Placeholder 5"/>
          <p:cNvSpPr txBox="1">
            <a:spLocks/>
          </p:cNvSpPr>
          <p:nvPr/>
        </p:nvSpPr>
        <p:spPr bwMode="auto">
          <a:xfrm>
            <a:off x="-203200" y="1406675"/>
            <a:ext cx="6112387" cy="2555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914400" lvl="2" indent="0" fontAlgn="base">
              <a:spcBef>
                <a:spcPts val="700"/>
              </a:spcBef>
              <a:spcAft>
                <a:spcPct val="0"/>
              </a:spcAft>
              <a:buClr>
                <a:srgbClr val="D6ECFF"/>
              </a:buClr>
              <a:buSzPct val="95000"/>
            </a:pPr>
            <a:endParaRPr lang="en-US" sz="2000" dirty="0" smtClean="0">
              <a:solidFill>
                <a:prstClr val="white"/>
              </a:solidFill>
            </a:endParaRPr>
          </a:p>
        </p:txBody>
      </p:sp>
      <p:sp>
        <p:nvSpPr>
          <p:cNvPr id="7" name="Content Placeholder 5"/>
          <p:cNvSpPr txBox="1">
            <a:spLocks/>
          </p:cNvSpPr>
          <p:nvPr/>
        </p:nvSpPr>
        <p:spPr bwMode="auto">
          <a:xfrm>
            <a:off x="76200" y="1295400"/>
            <a:ext cx="5638800" cy="5334000"/>
          </a:xfrm>
          <a:prstGeom prst="rect">
            <a:avLst/>
          </a:prstGeom>
          <a:noFill/>
          <a:ln>
            <a:noFill/>
          </a:ln>
          <a:extLst/>
        </p:spPr>
        <p:txBody>
          <a:bodyPr/>
          <a:lstStyle>
            <a:lvl1pPr marL="411163" indent="-342900" eaLnBrk="0" hangingPunct="0">
              <a:defRPr b="1">
                <a:solidFill>
                  <a:schemeClr val="tx1"/>
                </a:solidFill>
                <a:latin typeface="Arial" charset="0"/>
              </a:defRPr>
            </a:lvl1pPr>
            <a:lvl2pPr marL="868363" indent="-342900" eaLnBrk="0" hangingPunct="0">
              <a:defRPr b="1">
                <a:solidFill>
                  <a:schemeClr val="tx1"/>
                </a:solidFill>
                <a:latin typeface="Arial" charset="0"/>
              </a:defRPr>
            </a:lvl2pPr>
            <a:lvl3pPr marL="1325563" indent="-3429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227013" lvl="1" indent="-227013" defTabSz="457200" fontAlgn="base">
              <a:spcBef>
                <a:spcPts val="1800"/>
              </a:spcBef>
              <a:spcAft>
                <a:spcPct val="0"/>
              </a:spcAft>
              <a:buClr>
                <a:srgbClr val="D6ECFF"/>
              </a:buClr>
              <a:buSzPct val="95000"/>
              <a:buFont typeface="Wingdings" pitchFamily="2" charset="2"/>
              <a:buChar char="§"/>
              <a:defRPr/>
            </a:pPr>
            <a:r>
              <a:rPr lang="en-US" sz="2400" dirty="0" smtClean="0">
                <a:solidFill>
                  <a:prstClr val="white"/>
                </a:solidFill>
              </a:rPr>
              <a:t>All CSER projects are now 	recruiting patients; several have 	begun to return results</a:t>
            </a:r>
          </a:p>
          <a:p>
            <a:pPr marL="227013" lvl="1" indent="-227013" defTabSz="457200" fontAlgn="base">
              <a:spcBef>
                <a:spcPts val="1800"/>
              </a:spcBef>
              <a:spcAft>
                <a:spcPct val="0"/>
              </a:spcAft>
              <a:buClr>
                <a:srgbClr val="D6ECFF"/>
              </a:buClr>
              <a:buSzPct val="95000"/>
              <a:buFont typeface="Wingdings" pitchFamily="2" charset="2"/>
              <a:buChar char="§"/>
              <a:defRPr/>
            </a:pPr>
            <a:r>
              <a:rPr lang="en-US" sz="2400" dirty="0" smtClean="0"/>
              <a:t>Manuscripts in preparation on 	topics such as </a:t>
            </a:r>
            <a:r>
              <a:rPr lang="en-US" sz="2400" dirty="0" smtClean="0">
                <a:solidFill>
                  <a:prstClr val="white"/>
                </a:solidFill>
              </a:rPr>
              <a:t>variant 	</a:t>
            </a:r>
            <a:r>
              <a:rPr lang="en-US" sz="2400" dirty="0" err="1" smtClean="0">
                <a:solidFill>
                  <a:prstClr val="white"/>
                </a:solidFill>
              </a:rPr>
              <a:t>actionability</a:t>
            </a:r>
            <a:r>
              <a:rPr lang="en-US" sz="2400" dirty="0" smtClean="0">
                <a:solidFill>
                  <a:prstClr val="white"/>
                </a:solidFill>
              </a:rPr>
              <a:t> and sequencing 	standards for clinical use</a:t>
            </a:r>
            <a:endParaRPr lang="en-US" sz="2400" dirty="0" smtClean="0"/>
          </a:p>
          <a:p>
            <a:pPr marL="227013" lvl="1" indent="-227013" defTabSz="457200" fontAlgn="base">
              <a:spcBef>
                <a:spcPts val="1800"/>
              </a:spcBef>
              <a:spcAft>
                <a:spcPct val="0"/>
              </a:spcAft>
              <a:buClr>
                <a:srgbClr val="D6ECFF"/>
              </a:buClr>
              <a:buSzPct val="95000"/>
              <a:buFont typeface="Wingdings" pitchFamily="2" charset="2"/>
              <a:buChar char="§"/>
              <a:defRPr/>
            </a:pPr>
            <a:r>
              <a:rPr lang="en-US" sz="2400" i="1" dirty="0" smtClean="0">
                <a:solidFill>
                  <a:prstClr val="white"/>
                </a:solidFill>
              </a:rPr>
              <a:t>Time</a:t>
            </a:r>
            <a:r>
              <a:rPr lang="en-US" sz="2400" dirty="0" smtClean="0">
                <a:solidFill>
                  <a:prstClr val="white"/>
                </a:solidFill>
              </a:rPr>
              <a:t> cover story feature CSER 	groups</a:t>
            </a:r>
          </a:p>
          <a:p>
            <a:pPr marL="227013" lvl="1" indent="-227013" defTabSz="457200" fontAlgn="base">
              <a:spcBef>
                <a:spcPts val="1800"/>
              </a:spcBef>
              <a:spcAft>
                <a:spcPct val="0"/>
              </a:spcAft>
              <a:buClr>
                <a:srgbClr val="D6ECFF"/>
              </a:buClr>
              <a:buSzPct val="95000"/>
              <a:buFont typeface="Wingdings" pitchFamily="2" charset="2"/>
              <a:buChar char="§"/>
              <a:defRPr/>
            </a:pPr>
            <a:r>
              <a:rPr lang="en-US" sz="2400" dirty="0" smtClean="0"/>
              <a:t>A</a:t>
            </a:r>
            <a:r>
              <a:rPr lang="en-US" sz="2400" dirty="0" smtClean="0">
                <a:solidFill>
                  <a:prstClr val="white"/>
                </a:solidFill>
              </a:rPr>
              <a:t>pplications </a:t>
            </a:r>
            <a:r>
              <a:rPr lang="en-US" sz="2400" dirty="0" smtClean="0"/>
              <a:t>currently in review </a:t>
            </a:r>
            <a:r>
              <a:rPr lang="en-US" sz="2400" dirty="0" smtClean="0">
                <a:solidFill>
                  <a:prstClr val="white"/>
                </a:solidFill>
              </a:rPr>
              <a:t>for 	re-issued CSER RFA and new 	Coordinating Center RFA </a:t>
            </a:r>
          </a:p>
        </p:txBody>
      </p:sp>
      <p:sp>
        <p:nvSpPr>
          <p:cNvPr id="11" name="TextBox 10"/>
          <p:cNvSpPr txBox="1"/>
          <p:nvPr/>
        </p:nvSpPr>
        <p:spPr>
          <a:xfrm>
            <a:off x="7269115" y="6366409"/>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40</a:t>
            </a:r>
            <a:endParaRPr lang="en-US" sz="2000" b="1" dirty="0">
              <a:solidFill>
                <a:srgbClr val="00ADDC">
                  <a:lumMod val="40000"/>
                  <a:lumOff val="60000"/>
                </a:srgbClr>
              </a:solidFill>
              <a:latin typeface="Arial" charset="0"/>
            </a:endParaRPr>
          </a:p>
        </p:txBody>
      </p:sp>
      <p:pic>
        <p:nvPicPr>
          <p:cNvPr id="4098" name="Picture 2" descr="December 24, 2012 Time Cover"/>
          <p:cNvPicPr>
            <a:picLocks noChangeAspect="1" noChangeArrowheads="1"/>
          </p:cNvPicPr>
          <p:nvPr/>
        </p:nvPicPr>
        <p:blipFill>
          <a:blip r:embed="rId3" cstate="print"/>
          <a:srcRect/>
          <a:stretch>
            <a:fillRect/>
          </a:stretch>
        </p:blipFill>
        <p:spPr bwMode="auto">
          <a:xfrm>
            <a:off x="5838656" y="1970690"/>
            <a:ext cx="3089880" cy="4070005"/>
          </a:xfrm>
          <a:prstGeom prst="rect">
            <a:avLst/>
          </a:prstGeom>
          <a:noFill/>
        </p:spPr>
      </p:pic>
    </p:spTree>
    <p:extLst>
      <p:ext uri="{BB962C8B-B14F-4D97-AF65-F5344CB8AC3E}">
        <p14:creationId xmlns:p14="http://schemas.microsoft.com/office/powerpoint/2010/main" xmlns="" val="367653489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22" presetClass="entr" presetSubtype="1"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wipe(up)">
                                      <p:cBhvr>
                                        <p:cTn id="17" dur="500"/>
                                        <p:tgtEl>
                                          <p:spTgt spid="409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txBox="1">
            <a:spLocks/>
          </p:cNvSpPr>
          <p:nvPr/>
        </p:nvSpPr>
        <p:spPr bwMode="auto">
          <a:xfrm>
            <a:off x="-9418" y="63371"/>
            <a:ext cx="9144000" cy="837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0"/>
              </a:spcBef>
              <a:spcAft>
                <a:spcPct val="0"/>
              </a:spcAft>
            </a:pPr>
            <a:r>
              <a:rPr lang="en-US" sz="3600" dirty="0" smtClean="0">
                <a:solidFill>
                  <a:srgbClr val="FFFF00"/>
                </a:solidFill>
                <a:cs typeface="Arial" charset="0"/>
              </a:rPr>
              <a:t>Genome Sequencing Informatics Tools</a:t>
            </a:r>
          </a:p>
        </p:txBody>
      </p:sp>
      <p:sp>
        <p:nvSpPr>
          <p:cNvPr id="7171" name="Content Placeholder 3"/>
          <p:cNvSpPr>
            <a:spLocks/>
          </p:cNvSpPr>
          <p:nvPr/>
        </p:nvSpPr>
        <p:spPr bwMode="auto">
          <a:xfrm>
            <a:off x="733425" y="1543050"/>
            <a:ext cx="4119345" cy="394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p>
            <a:pPr marL="411163" indent="-342900" eaLnBrk="0" fontAlgn="base" hangingPunct="0">
              <a:spcBef>
                <a:spcPts val="700"/>
              </a:spcBef>
              <a:spcAft>
                <a:spcPct val="0"/>
              </a:spcAft>
              <a:buClr>
                <a:srgbClr val="D6ECFF"/>
              </a:buClr>
              <a:buSzPct val="95000"/>
              <a:buFont typeface="Wingdings" pitchFamily="2" charset="2"/>
              <a:buChar char=""/>
            </a:pPr>
            <a:endParaRPr lang="en-US" sz="3000">
              <a:solidFill>
                <a:prstClr val="white"/>
              </a:solidFill>
              <a:latin typeface="Arial" charset="0"/>
            </a:endParaRPr>
          </a:p>
        </p:txBody>
      </p:sp>
      <p:sp>
        <p:nvSpPr>
          <p:cNvPr id="8" name="Content Placeholder 5"/>
          <p:cNvSpPr txBox="1">
            <a:spLocks/>
          </p:cNvSpPr>
          <p:nvPr/>
        </p:nvSpPr>
        <p:spPr bwMode="auto">
          <a:xfrm>
            <a:off x="190500" y="889000"/>
            <a:ext cx="5257800" cy="5700986"/>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231775" indent="-231775" defTabSz="520700">
              <a:spcBef>
                <a:spcPts val="700"/>
              </a:spcBef>
              <a:buClr>
                <a:srgbClr val="D6ECFF"/>
              </a:buClr>
              <a:buSzPct val="95000"/>
              <a:buFont typeface="Wingdings" pitchFamily="2" charset="2"/>
              <a:buChar char=""/>
            </a:pPr>
            <a:r>
              <a:rPr lang="en-US" sz="2600" dirty="0" smtClean="0">
                <a:solidFill>
                  <a:prstClr val="white"/>
                </a:solidFill>
              </a:rPr>
              <a:t>GS-IT Program provides 	‘researcher-friendly’ 	sequence analysis tools 	from six projects</a:t>
            </a:r>
          </a:p>
          <a:p>
            <a:pPr marL="231775" indent="-231775" defTabSz="520700">
              <a:spcBef>
                <a:spcPts val="700"/>
              </a:spcBef>
              <a:buClr>
                <a:srgbClr val="D6ECFF"/>
              </a:buClr>
              <a:buSzPct val="95000"/>
              <a:buFont typeface="Wingdings" pitchFamily="2" charset="2"/>
              <a:buChar char=""/>
            </a:pPr>
            <a:endParaRPr lang="en-US" sz="1200" dirty="0" smtClean="0">
              <a:solidFill>
                <a:prstClr val="white"/>
              </a:solidFill>
            </a:endParaRPr>
          </a:p>
          <a:p>
            <a:pPr marL="231775" indent="-231775" defTabSz="520700" fontAlgn="base">
              <a:spcBef>
                <a:spcPts val="700"/>
              </a:spcBef>
              <a:spcAft>
                <a:spcPct val="0"/>
              </a:spcAft>
              <a:buClr>
                <a:srgbClr val="D6ECFF"/>
              </a:buClr>
              <a:buSzPct val="95000"/>
              <a:buFont typeface="Wingdings" pitchFamily="2" charset="2"/>
              <a:buChar char=""/>
            </a:pPr>
            <a:r>
              <a:rPr lang="en-US" sz="2600" dirty="0" smtClean="0">
                <a:solidFill>
                  <a:prstClr val="white"/>
                </a:solidFill>
              </a:rPr>
              <a:t>An ‘</a:t>
            </a:r>
            <a:r>
              <a:rPr lang="en-US" sz="2600" dirty="0" err="1" smtClean="0">
                <a:solidFill>
                  <a:prstClr val="white"/>
                </a:solidFill>
              </a:rPr>
              <a:t>iSeqTools</a:t>
            </a:r>
            <a:r>
              <a:rPr lang="en-US" sz="2600" dirty="0" smtClean="0">
                <a:solidFill>
                  <a:prstClr val="white"/>
                </a:solidFill>
              </a:rPr>
              <a:t>” Portal grant 	supplement has been 	funded to build a 	program-wide interface</a:t>
            </a:r>
          </a:p>
          <a:p>
            <a:pPr marL="231775" indent="-231775" defTabSz="520700" fontAlgn="base">
              <a:spcBef>
                <a:spcPts val="700"/>
              </a:spcBef>
              <a:spcAft>
                <a:spcPct val="0"/>
              </a:spcAft>
              <a:buClr>
                <a:srgbClr val="D6ECFF"/>
              </a:buClr>
              <a:buSzPct val="95000"/>
              <a:buFont typeface="Wingdings" pitchFamily="2" charset="2"/>
              <a:buChar char=""/>
            </a:pPr>
            <a:endParaRPr lang="en-US" sz="1200" dirty="0" smtClean="0">
              <a:solidFill>
                <a:prstClr val="white"/>
              </a:solidFill>
            </a:endParaRPr>
          </a:p>
          <a:p>
            <a:pPr marL="231775" indent="-231775" defTabSz="520700" fontAlgn="base">
              <a:spcBef>
                <a:spcPts val="700"/>
              </a:spcBef>
              <a:spcAft>
                <a:spcPct val="0"/>
              </a:spcAft>
              <a:buClr>
                <a:srgbClr val="D6ECFF"/>
              </a:buClr>
              <a:buSzPct val="95000"/>
              <a:buFont typeface="Wingdings" pitchFamily="2" charset="2"/>
              <a:buChar char=""/>
            </a:pPr>
            <a:r>
              <a:rPr lang="en-US" sz="2600" dirty="0" smtClean="0">
                <a:solidFill>
                  <a:prstClr val="white"/>
                </a:solidFill>
              </a:rPr>
              <a:t>The </a:t>
            </a:r>
            <a:r>
              <a:rPr lang="en-US" sz="2600" dirty="0">
                <a:solidFill>
                  <a:prstClr val="white"/>
                </a:solidFill>
              </a:rPr>
              <a:t>P</a:t>
            </a:r>
            <a:r>
              <a:rPr lang="en-US" sz="2600" dirty="0" smtClean="0">
                <a:solidFill>
                  <a:prstClr val="white"/>
                </a:solidFill>
              </a:rPr>
              <a:t>ortal will use innovative 	visual strategies to 	simplify 	integrated analysis with GS-	IT tools</a:t>
            </a:r>
            <a:endParaRPr lang="en-US" sz="2600" dirty="0">
              <a:solidFill>
                <a:prstClr val="white"/>
              </a:solidFill>
            </a:endParaRPr>
          </a:p>
        </p:txBody>
      </p:sp>
      <p:pic>
        <p:nvPicPr>
          <p:cNvPr id="11" name="Picture 10" descr="Screen Shot 2013-01-24 at 8.31.16 PM.png"/>
          <p:cNvPicPr>
            <a:picLocks noChangeAspect="1"/>
          </p:cNvPicPr>
          <p:nvPr/>
        </p:nvPicPr>
        <p:blipFill>
          <a:blip r:embed="rId3" cstate="print">
            <a:alphaModFix/>
            <a:extLst>
              <a:ext uri="{BEBA8EAE-BF5A-486C-A8C5-ECC9F3942E4B}">
                <a14:imgProps xmlns:a14="http://schemas.microsoft.com/office/drawing/2010/main" xmlns="">
                  <a14:imgLayer r:embed="rId4">
                    <a14:imgEffect>
                      <a14:sharpenSoften amount="40000"/>
                    </a14:imgEffect>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5577472" y="1968500"/>
            <a:ext cx="3346689" cy="3276600"/>
          </a:xfrm>
          <a:prstGeom prst="rect">
            <a:avLst/>
          </a:prstGeom>
          <a:effectLst>
            <a:softEdge rad="63500"/>
          </a:effectLst>
        </p:spPr>
      </p:pic>
    </p:spTree>
    <p:extLst>
      <p:ext uri="{BB962C8B-B14F-4D97-AF65-F5344CB8AC3E}">
        <p14:creationId xmlns:p14="http://schemas.microsoft.com/office/powerpoint/2010/main" xmlns="" val="356677066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50" y="66675"/>
            <a:ext cx="9144000" cy="631825"/>
          </a:xfrm>
        </p:spPr>
        <p:txBody>
          <a:bodyPr/>
          <a:lstStyle/>
          <a:p>
            <a:pPr algn="ctr">
              <a:defRPr/>
            </a:pPr>
            <a:r>
              <a:rPr lang="en-US" sz="3500" b="1" dirty="0" smtClean="0">
                <a:solidFill>
                  <a:srgbClr val="FFFF00"/>
                </a:solidFill>
                <a:latin typeface="Arial" charset="0"/>
                <a:cs typeface="Arial" charset="0"/>
              </a:rPr>
              <a:t>DNA Sequencing Technology Development</a:t>
            </a:r>
            <a:endParaRPr lang="en-US" sz="3500" b="1" dirty="0">
              <a:solidFill>
                <a:srgbClr val="FFFF00"/>
              </a:solidFill>
              <a:latin typeface="Arial" charset="0"/>
              <a:cs typeface="Arial" charset="0"/>
            </a:endParaRPr>
          </a:p>
        </p:txBody>
      </p:sp>
      <p:sp>
        <p:nvSpPr>
          <p:cNvPr id="11" name="TextBox 10"/>
          <p:cNvSpPr txBox="1"/>
          <p:nvPr/>
        </p:nvSpPr>
        <p:spPr>
          <a:xfrm>
            <a:off x="7271780" y="6366365"/>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41</a:t>
            </a:r>
            <a:endParaRPr lang="en-US" sz="2000" b="1" dirty="0">
              <a:solidFill>
                <a:srgbClr val="00ADDC">
                  <a:lumMod val="40000"/>
                  <a:lumOff val="60000"/>
                </a:srgbClr>
              </a:solidFill>
              <a:latin typeface="Arial" charset="0"/>
            </a:endParaRPr>
          </a:p>
        </p:txBody>
      </p:sp>
      <p:grpSp>
        <p:nvGrpSpPr>
          <p:cNvPr id="18" name="Group 17"/>
          <p:cNvGrpSpPr/>
          <p:nvPr/>
        </p:nvGrpSpPr>
        <p:grpSpPr>
          <a:xfrm>
            <a:off x="140613" y="4253823"/>
            <a:ext cx="8930817" cy="1920240"/>
            <a:chOff x="140613" y="4253823"/>
            <a:chExt cx="8930817" cy="1920240"/>
          </a:xfrm>
        </p:grpSpPr>
        <p:pic>
          <p:nvPicPr>
            <p:cNvPr id="8"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0613" y="4253823"/>
              <a:ext cx="2158842" cy="1920240"/>
            </a:xfrm>
            <a:prstGeom prst="rect">
              <a:avLst/>
            </a:prstGeom>
            <a:noFill/>
            <a:ln>
              <a:noFill/>
            </a:ln>
            <a:effectLst>
              <a:softEdge rad="63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74738" y="4253823"/>
              <a:ext cx="2596692" cy="1920240"/>
            </a:xfrm>
            <a:prstGeom prst="rect">
              <a:avLst/>
            </a:prstGeom>
            <a:noFill/>
            <a:ln>
              <a:noFill/>
            </a:ln>
            <a:effectLst>
              <a:softEdge rad="63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50963" y="4253823"/>
              <a:ext cx="1790502" cy="1920240"/>
            </a:xfrm>
            <a:prstGeom prst="rect">
              <a:avLst/>
            </a:prstGeom>
            <a:noFill/>
            <a:ln>
              <a:noFill/>
            </a:ln>
            <a:effectLst>
              <a:softEdge rad="63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432728" y="4253823"/>
              <a:ext cx="1984962" cy="1920240"/>
            </a:xfrm>
            <a:prstGeom prst="rect">
              <a:avLst/>
            </a:prstGeom>
            <a:noFill/>
            <a:ln>
              <a:noFill/>
            </a:ln>
            <a:effectLst>
              <a:softEdge rad="63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 name="Title 1"/>
          <p:cNvSpPr txBox="1">
            <a:spLocks/>
          </p:cNvSpPr>
          <p:nvPr/>
        </p:nvSpPr>
        <p:spPr bwMode="auto">
          <a:xfrm>
            <a:off x="0" y="925294"/>
            <a:ext cx="9144000" cy="206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fontAlgn="base">
              <a:spcBef>
                <a:spcPts val="700"/>
              </a:spcBef>
              <a:spcAft>
                <a:spcPct val="0"/>
              </a:spcAft>
              <a:buClr>
                <a:srgbClr val="D6ECFF"/>
              </a:buClr>
              <a:buSzPct val="95000"/>
              <a:buFont typeface="Wingdings" pitchFamily="2" charset="2"/>
              <a:buChar char=""/>
              <a:tabLst>
                <a:tab pos="914400" algn="l"/>
              </a:tabLst>
            </a:pPr>
            <a:r>
              <a:rPr lang="en-US" sz="3000" dirty="0" smtClean="0">
                <a:solidFill>
                  <a:srgbClr val="FFFFFF"/>
                </a:solidFill>
              </a:rPr>
              <a:t>Two instruments released       ‘genome-in-a-	day’ later this year?</a:t>
            </a:r>
          </a:p>
          <a:p>
            <a:pPr marL="571500" lvl="1" indent="-393700" defTabSz="457200" fontAlgn="base">
              <a:spcBef>
                <a:spcPts val="700"/>
              </a:spcBef>
              <a:spcAft>
                <a:spcPct val="0"/>
              </a:spcAft>
              <a:buClr>
                <a:srgbClr val="D6ECFF"/>
              </a:buClr>
              <a:buSzPct val="95000"/>
              <a:buFont typeface="Wingdings" pitchFamily="2" charset="2"/>
              <a:buChar char=""/>
              <a:tabLst>
                <a:tab pos="914400" algn="l"/>
              </a:tabLst>
            </a:pPr>
            <a:r>
              <a:rPr lang="en-US" sz="3000" dirty="0" smtClean="0">
                <a:solidFill>
                  <a:srgbClr val="FFFFFF"/>
                </a:solidFill>
              </a:rPr>
              <a:t>Grant awards made in the Revolutionary 	Sequencing Technology Program</a:t>
            </a:r>
          </a:p>
          <a:p>
            <a:pPr marL="571500" lvl="1" indent="-393700" defTabSz="457200" fontAlgn="base">
              <a:spcBef>
                <a:spcPts val="700"/>
              </a:spcBef>
              <a:spcAft>
                <a:spcPct val="0"/>
              </a:spcAft>
              <a:buClr>
                <a:srgbClr val="D6ECFF"/>
              </a:buClr>
              <a:buSzPct val="95000"/>
              <a:buFont typeface="Wingdings" pitchFamily="2" charset="2"/>
              <a:buChar char=""/>
              <a:tabLst>
                <a:tab pos="914400" algn="l"/>
              </a:tabLst>
            </a:pPr>
            <a:r>
              <a:rPr lang="en-US" sz="3000" dirty="0" smtClean="0">
                <a:solidFill>
                  <a:srgbClr val="FFFFFF"/>
                </a:solidFill>
              </a:rPr>
              <a:t>Grantee meeting in the Spring, including a 	public meeting May 1-2, 2013</a:t>
            </a:r>
            <a:endParaRPr lang="en-US" sz="3000" dirty="0">
              <a:solidFill>
                <a:srgbClr val="FFFFFF"/>
              </a:solidFill>
            </a:endParaRPr>
          </a:p>
        </p:txBody>
      </p:sp>
      <p:sp>
        <p:nvSpPr>
          <p:cNvPr id="13" name="Notched Right Arrow 12"/>
          <p:cNvSpPr/>
          <p:nvPr/>
        </p:nvSpPr>
        <p:spPr>
          <a:xfrm>
            <a:off x="5391187" y="1142255"/>
            <a:ext cx="595085" cy="166914"/>
          </a:xfrm>
          <a:prstGeom prst="notch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a:solidFill>
                <a:prstClr val="white"/>
              </a:solidFill>
            </a:endParaRPr>
          </a:p>
        </p:txBody>
      </p:sp>
    </p:spTree>
    <p:extLst>
      <p:ext uri="{BB962C8B-B14F-4D97-AF65-F5344CB8AC3E}">
        <p14:creationId xmlns:p14="http://schemas.microsoft.com/office/powerpoint/2010/main" xmlns="" val="397350803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57150" y="77508"/>
            <a:ext cx="9144000" cy="1047750"/>
          </a:xfrm>
          <a:prstGeom prst="rect">
            <a:avLst/>
          </a:prstGeom>
          <a:noFill/>
          <a:ln w="9525">
            <a:noFill/>
            <a:miter lim="800000"/>
            <a:headEnd/>
            <a:tailEnd/>
          </a:ln>
        </p:spPr>
        <p:txBody>
          <a:bodyPr/>
          <a:lstStyle/>
          <a:p>
            <a:pPr algn="ctr"/>
            <a:r>
              <a:rPr lang="en-US" sz="3600" b="1" dirty="0" smtClean="0">
                <a:solidFill>
                  <a:srgbClr val="FFFF00"/>
                </a:solidFill>
                <a:latin typeface="Arial" pitchFamily="34" charset="0"/>
                <a:cs typeface="Arial" pitchFamily="34" charset="0"/>
              </a:rPr>
              <a:t>ENCODE</a:t>
            </a:r>
            <a:endParaRPr lang="en-US" sz="3600" b="1" dirty="0">
              <a:solidFill>
                <a:srgbClr val="FFFF00"/>
              </a:solidFill>
              <a:latin typeface="Arial" pitchFamily="34" charset="0"/>
              <a:cs typeface="Arial" pitchFamily="34" charset="0"/>
            </a:endParaRPr>
          </a:p>
        </p:txBody>
      </p:sp>
      <p:pic>
        <p:nvPicPr>
          <p:cNvPr id="15363" name="Picture 3" descr="S:\CENTERS\Kris\Presos&amp;Posters&amp;Pictures\Graphics\modENCODE logo.tif"/>
          <p:cNvPicPr>
            <a:picLocks noChangeAspect="1" noChangeArrowheads="1"/>
          </p:cNvPicPr>
          <p:nvPr/>
        </p:nvPicPr>
        <p:blipFill>
          <a:blip r:embed="rId3" cstate="print"/>
          <a:srcRect/>
          <a:stretch>
            <a:fillRect/>
          </a:stretch>
        </p:blipFill>
        <p:spPr bwMode="auto">
          <a:xfrm>
            <a:off x="7723188" y="0"/>
            <a:ext cx="1420812" cy="1273175"/>
          </a:xfrm>
          <a:prstGeom prst="rect">
            <a:avLst/>
          </a:prstGeom>
          <a:noFill/>
          <a:ln w="9525">
            <a:noFill/>
            <a:miter lim="800000"/>
            <a:headEnd/>
            <a:tailEnd/>
          </a:ln>
        </p:spPr>
      </p:pic>
      <p:pic>
        <p:nvPicPr>
          <p:cNvPr id="15364" name="Picture 1"/>
          <p:cNvPicPr>
            <a:picLocks noChangeAspect="1"/>
          </p:cNvPicPr>
          <p:nvPr/>
        </p:nvPicPr>
        <p:blipFill>
          <a:blip r:embed="rId4" cstate="print"/>
          <a:srcRect/>
          <a:stretch>
            <a:fillRect/>
          </a:stretch>
        </p:blipFill>
        <p:spPr bwMode="auto">
          <a:xfrm>
            <a:off x="0" y="0"/>
            <a:ext cx="1620838" cy="1244600"/>
          </a:xfrm>
          <a:prstGeom prst="rect">
            <a:avLst/>
          </a:prstGeom>
          <a:noFill/>
          <a:ln w="9525">
            <a:noFill/>
            <a:miter lim="800000"/>
            <a:headEnd/>
            <a:tailEnd/>
          </a:ln>
        </p:spPr>
      </p:pic>
      <p:sp>
        <p:nvSpPr>
          <p:cNvPr id="6" name="Title 1"/>
          <p:cNvSpPr txBox="1">
            <a:spLocks/>
          </p:cNvSpPr>
          <p:nvPr/>
        </p:nvSpPr>
        <p:spPr bwMode="auto">
          <a:xfrm>
            <a:off x="4038600" y="1727200"/>
            <a:ext cx="5105400" cy="5334000"/>
          </a:xfrm>
          <a:prstGeom prst="rect">
            <a:avLst/>
          </a:prstGeom>
          <a:noFill/>
          <a:ln w="9525" algn="ctr">
            <a:noFill/>
            <a:miter lim="800000"/>
            <a:headEnd/>
            <a:tailEnd/>
          </a:ln>
        </p:spPr>
        <p:txBody>
          <a:bodyPr/>
          <a:lstStyle/>
          <a:p>
            <a:pPr marL="396875" lvl="1" indent="-287338" defTabSz="457200" eaLnBrk="0" hangingPunct="0">
              <a:spcBef>
                <a:spcPts val="1800"/>
              </a:spcBef>
              <a:buClr>
                <a:srgbClr val="D6ECFF"/>
              </a:buClr>
              <a:buSzPct val="95000"/>
              <a:buFont typeface="Wingdings" pitchFamily="2" charset="2"/>
              <a:buChar char=""/>
              <a:tabLst>
                <a:tab pos="741363" algn="l"/>
              </a:tabLst>
            </a:pPr>
            <a:r>
              <a:rPr lang="en-US" sz="2500" b="1" dirty="0" smtClean="0">
                <a:solidFill>
                  <a:srgbClr val="FFFFFF"/>
                </a:solidFill>
                <a:latin typeface="Arial" pitchFamily="34" charset="0"/>
              </a:rPr>
              <a:t>ENCODE/Common Fund 	</a:t>
            </a:r>
            <a:r>
              <a:rPr lang="en-US" sz="2500" b="1" dirty="0" err="1" smtClean="0">
                <a:solidFill>
                  <a:srgbClr val="FFFFFF"/>
                </a:solidFill>
                <a:latin typeface="Arial" pitchFamily="34" charset="0"/>
              </a:rPr>
              <a:t>Epigenomics</a:t>
            </a:r>
            <a:r>
              <a:rPr lang="en-US" sz="2500" dirty="0" smtClean="0">
                <a:solidFill>
                  <a:srgbClr val="FFFFFF"/>
                </a:solidFill>
              </a:rPr>
              <a:t> Workshop </a:t>
            </a:r>
            <a:r>
              <a:rPr lang="en-US" sz="2500" b="1" dirty="0" smtClean="0">
                <a:solidFill>
                  <a:srgbClr val="FFFFFF"/>
                </a:solidFill>
                <a:latin typeface="Arial" pitchFamily="34" charset="0"/>
              </a:rPr>
              <a:t>at 	2012 ASHG Annual Meeting</a:t>
            </a:r>
          </a:p>
          <a:p>
            <a:pPr marL="396875" lvl="1" indent="-287338" defTabSz="457200" eaLnBrk="0" hangingPunct="0">
              <a:spcBef>
                <a:spcPts val="1800"/>
              </a:spcBef>
              <a:buClr>
                <a:srgbClr val="D6ECFF"/>
              </a:buClr>
              <a:buSzPct val="95000"/>
              <a:buFont typeface="Wingdings" pitchFamily="2" charset="2"/>
              <a:buChar char=""/>
              <a:tabLst>
                <a:tab pos="741363" algn="l"/>
              </a:tabLst>
            </a:pPr>
            <a:r>
              <a:rPr lang="en-US" sz="2500" b="1" dirty="0" smtClean="0">
                <a:solidFill>
                  <a:srgbClr val="FFFFFF"/>
                </a:solidFill>
                <a:latin typeface="Arial" pitchFamily="34" charset="0"/>
              </a:rPr>
              <a:t>ENCODE Phase 3 grants 	funded:  September 2012</a:t>
            </a:r>
          </a:p>
          <a:p>
            <a:pPr marL="396875" lvl="1" indent="-287338" defTabSz="457200" eaLnBrk="0" hangingPunct="0">
              <a:spcBef>
                <a:spcPts val="1800"/>
              </a:spcBef>
              <a:buClr>
                <a:srgbClr val="D6ECFF"/>
              </a:buClr>
              <a:buSzPct val="95000"/>
              <a:buFont typeface="Wingdings" pitchFamily="2" charset="2"/>
              <a:buChar char=""/>
              <a:tabLst>
                <a:tab pos="741363" algn="l"/>
              </a:tabLst>
            </a:pPr>
            <a:r>
              <a:rPr lang="en-US" sz="2500" b="1" dirty="0" smtClean="0">
                <a:solidFill>
                  <a:srgbClr val="FFFFFF"/>
                </a:solidFill>
                <a:latin typeface="Arial" pitchFamily="34" charset="0"/>
              </a:rPr>
              <a:t>ENCODE Production PI 	Meeting: December 2012</a:t>
            </a:r>
          </a:p>
          <a:p>
            <a:pPr marL="396875" lvl="1" indent="-287338" defTabSz="457200" eaLnBrk="0" hangingPunct="0">
              <a:spcBef>
                <a:spcPts val="1800"/>
              </a:spcBef>
              <a:buClr>
                <a:srgbClr val="D6ECFF"/>
              </a:buClr>
              <a:buSzPct val="95000"/>
              <a:buFont typeface="Wingdings" pitchFamily="2" charset="2"/>
              <a:buChar char=""/>
              <a:tabLst>
                <a:tab pos="741363" algn="l"/>
              </a:tabLst>
            </a:pPr>
            <a:r>
              <a:rPr lang="en-US" sz="2500" b="1" dirty="0" smtClean="0">
                <a:solidFill>
                  <a:srgbClr val="FFFFFF"/>
                </a:solidFill>
                <a:latin typeface="Arial" pitchFamily="34" charset="0"/>
              </a:rPr>
              <a:t>ENCODE Consortium 	Meeting: May 2013</a:t>
            </a:r>
          </a:p>
        </p:txBody>
      </p:sp>
      <p:sp>
        <p:nvSpPr>
          <p:cNvPr id="7" name="TextBox 7"/>
          <p:cNvSpPr txBox="1">
            <a:spLocks noChangeArrowheads="1"/>
          </p:cNvSpPr>
          <p:nvPr/>
        </p:nvSpPr>
        <p:spPr bwMode="auto">
          <a:xfrm>
            <a:off x="7271763" y="6366365"/>
            <a:ext cx="1795684" cy="400110"/>
          </a:xfrm>
          <a:prstGeom prst="rect">
            <a:avLst/>
          </a:prstGeom>
          <a:noFill/>
          <a:ln w="9525">
            <a:noFill/>
            <a:miter lim="800000"/>
            <a:headEnd/>
            <a:tailEnd/>
          </a:ln>
        </p:spPr>
        <p:txBody>
          <a:bodyPr wrap="none">
            <a:spAutoFit/>
          </a:bodyPr>
          <a:lstStyle/>
          <a:p>
            <a:r>
              <a:rPr lang="en-US" sz="2000" b="1" dirty="0">
                <a:solidFill>
                  <a:srgbClr val="8BE6FF"/>
                </a:solidFill>
                <a:latin typeface="Arial" pitchFamily="34" charset="0"/>
              </a:rPr>
              <a:t>Document </a:t>
            </a:r>
            <a:r>
              <a:rPr lang="en-US" sz="2000" b="1" dirty="0" smtClean="0">
                <a:solidFill>
                  <a:srgbClr val="8BE6FF"/>
                </a:solidFill>
                <a:latin typeface="Arial" pitchFamily="34" charset="0"/>
              </a:rPr>
              <a:t>42</a:t>
            </a:r>
            <a:endParaRPr lang="en-US" sz="2000" b="1" dirty="0">
              <a:solidFill>
                <a:srgbClr val="8BE6FF"/>
              </a:solidFill>
              <a:latin typeface="Arial" pitchFamily="34" charset="0"/>
            </a:endParaRPr>
          </a:p>
        </p:txBody>
      </p:sp>
      <p:pic>
        <p:nvPicPr>
          <p:cNvPr id="10" name="Picture 4" descr="C:\Users\zhoux8\Desktop\ENCODE Roadmap Tutorial\ASHG_2012_MPazin_ENCODE_Roadmap_Tutorial_Page_03.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b="8889"/>
          <a:stretch/>
        </p:blipFill>
        <p:spPr bwMode="auto">
          <a:xfrm>
            <a:off x="271000" y="1983828"/>
            <a:ext cx="3767600" cy="2574526"/>
          </a:xfrm>
          <a:prstGeom prst="rect">
            <a:avLst/>
          </a:prstGeom>
          <a:noFill/>
          <a:effectLst>
            <a:glow rad="228600">
              <a:schemeClr val="accent6">
                <a:satMod val="175000"/>
                <a:alpha val="40000"/>
              </a:schemeClr>
            </a:glo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9688689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1"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57150" y="61742"/>
            <a:ext cx="9144000" cy="1047750"/>
          </a:xfrm>
          <a:prstGeom prst="rect">
            <a:avLst/>
          </a:prstGeom>
          <a:noFill/>
          <a:ln w="9525">
            <a:noFill/>
            <a:miter lim="800000"/>
            <a:headEnd/>
            <a:tailEnd/>
          </a:ln>
        </p:spPr>
        <p:txBody>
          <a:bodyPr/>
          <a:lstStyle/>
          <a:p>
            <a:pPr algn="ctr"/>
            <a:r>
              <a:rPr lang="en-US" sz="3600" b="1" dirty="0" smtClean="0">
                <a:solidFill>
                  <a:srgbClr val="FFFF00"/>
                </a:solidFill>
                <a:latin typeface="Arial" pitchFamily="34" charset="0"/>
                <a:cs typeface="Arial" pitchFamily="34" charset="0"/>
              </a:rPr>
              <a:t>ENCODE Analysis</a:t>
            </a:r>
            <a:endParaRPr lang="en-US" sz="3600" b="1" dirty="0">
              <a:solidFill>
                <a:srgbClr val="FFFF00"/>
              </a:solidFill>
              <a:latin typeface="Arial" pitchFamily="34" charset="0"/>
              <a:cs typeface="Arial" pitchFamily="34" charset="0"/>
            </a:endParaRPr>
          </a:p>
        </p:txBody>
      </p:sp>
      <p:pic>
        <p:nvPicPr>
          <p:cNvPr id="16387" name="Picture 3" descr="S:\CENTERS\Kris\Presos&amp;Posters&amp;Pictures\Graphics\modENCODE logo.tif"/>
          <p:cNvPicPr>
            <a:picLocks noChangeAspect="1" noChangeArrowheads="1"/>
          </p:cNvPicPr>
          <p:nvPr/>
        </p:nvPicPr>
        <p:blipFill>
          <a:blip r:embed="rId3" cstate="print"/>
          <a:srcRect/>
          <a:stretch>
            <a:fillRect/>
          </a:stretch>
        </p:blipFill>
        <p:spPr bwMode="auto">
          <a:xfrm>
            <a:off x="7723188" y="0"/>
            <a:ext cx="1420812" cy="1273175"/>
          </a:xfrm>
          <a:prstGeom prst="rect">
            <a:avLst/>
          </a:prstGeom>
          <a:noFill/>
          <a:ln w="9525">
            <a:noFill/>
            <a:miter lim="800000"/>
            <a:headEnd/>
            <a:tailEnd/>
          </a:ln>
        </p:spPr>
      </p:pic>
      <p:pic>
        <p:nvPicPr>
          <p:cNvPr id="16388" name="Picture 1"/>
          <p:cNvPicPr>
            <a:picLocks noChangeAspect="1"/>
          </p:cNvPicPr>
          <p:nvPr/>
        </p:nvPicPr>
        <p:blipFill>
          <a:blip r:embed="rId4" cstate="print"/>
          <a:srcRect/>
          <a:stretch>
            <a:fillRect/>
          </a:stretch>
        </p:blipFill>
        <p:spPr bwMode="auto">
          <a:xfrm>
            <a:off x="0" y="0"/>
            <a:ext cx="1620838" cy="1244600"/>
          </a:xfrm>
          <a:prstGeom prst="rect">
            <a:avLst/>
          </a:prstGeom>
          <a:noFill/>
          <a:ln w="9525">
            <a:noFill/>
            <a:miter lim="800000"/>
            <a:headEnd/>
            <a:tailEnd/>
          </a:ln>
        </p:spPr>
      </p:pic>
      <p:sp>
        <p:nvSpPr>
          <p:cNvPr id="16389" name="Title 1"/>
          <p:cNvSpPr txBox="1">
            <a:spLocks/>
          </p:cNvSpPr>
          <p:nvPr/>
        </p:nvSpPr>
        <p:spPr bwMode="auto">
          <a:xfrm>
            <a:off x="-110362" y="1752600"/>
            <a:ext cx="8671034" cy="4430486"/>
          </a:xfrm>
          <a:prstGeom prst="rect">
            <a:avLst/>
          </a:prstGeom>
          <a:noFill/>
          <a:ln w="9525" algn="ctr">
            <a:noFill/>
            <a:miter lim="800000"/>
            <a:headEnd/>
            <a:tailEnd/>
          </a:ln>
        </p:spPr>
        <p:txBody>
          <a:bodyPr/>
          <a:lstStyle/>
          <a:p>
            <a:pPr marL="177800" lvl="1" defTabSz="457200" eaLnBrk="0" hangingPunct="0">
              <a:spcBef>
                <a:spcPts val="700"/>
              </a:spcBef>
              <a:buClr>
                <a:srgbClr val="D6ECFF"/>
              </a:buClr>
              <a:buSzPct val="95000"/>
              <a:tabLst>
                <a:tab pos="914400" algn="l"/>
              </a:tabLst>
            </a:pPr>
            <a:r>
              <a:rPr lang="en-US" sz="3000" b="1" dirty="0" smtClean="0">
                <a:solidFill>
                  <a:srgbClr val="FFFFFF"/>
                </a:solidFill>
                <a:latin typeface="Arial" pitchFamily="34" charset="0"/>
              </a:rPr>
              <a:t>Cross-species comparison papers </a:t>
            </a:r>
            <a:r>
              <a:rPr lang="en-US" sz="3000" b="1" dirty="0">
                <a:solidFill>
                  <a:srgbClr val="FFFFFF"/>
                </a:solidFill>
                <a:latin typeface="Arial" pitchFamily="34" charset="0"/>
              </a:rPr>
              <a:t>planned:</a:t>
            </a:r>
          </a:p>
          <a:p>
            <a:pPr marL="1165225" lvl="2" indent="-393700" defTabSz="457200" eaLnBrk="0" hangingPunct="0">
              <a:spcBef>
                <a:spcPts val="700"/>
              </a:spcBef>
              <a:buClr>
                <a:srgbClr val="D6ECFF"/>
              </a:buClr>
              <a:buSzPct val="95000"/>
              <a:buFont typeface="Wingdings" pitchFamily="2" charset="2"/>
              <a:buChar char=""/>
              <a:tabLst>
                <a:tab pos="914400" algn="l"/>
              </a:tabLst>
            </a:pPr>
            <a:endParaRPr lang="en-US" sz="3000" b="1" dirty="0" smtClean="0">
              <a:solidFill>
                <a:srgbClr val="FFFFFF"/>
              </a:solidFill>
              <a:latin typeface="Arial" pitchFamily="34" charset="0"/>
            </a:endParaRPr>
          </a:p>
          <a:p>
            <a:pPr marL="739775" lvl="2" indent="-393700" defTabSz="457200" eaLnBrk="0" hangingPunct="0">
              <a:spcBef>
                <a:spcPts val="700"/>
              </a:spcBef>
              <a:buClr>
                <a:srgbClr val="D6ECFF"/>
              </a:buClr>
              <a:buSzPct val="95000"/>
              <a:buFont typeface="Wingdings" pitchFamily="2" charset="2"/>
              <a:buChar char=""/>
              <a:tabLst>
                <a:tab pos="914400" algn="l"/>
              </a:tabLst>
            </a:pPr>
            <a:r>
              <a:rPr lang="en-US" sz="3000" b="1" dirty="0" err="1" smtClean="0">
                <a:solidFill>
                  <a:srgbClr val="FFFFFF"/>
                </a:solidFill>
                <a:latin typeface="Arial" pitchFamily="34" charset="0"/>
              </a:rPr>
              <a:t>modENCODE</a:t>
            </a:r>
            <a:r>
              <a:rPr lang="en-US" sz="3000" b="1" dirty="0" smtClean="0">
                <a:solidFill>
                  <a:srgbClr val="FFFFFF"/>
                </a:solidFill>
                <a:latin typeface="Arial" pitchFamily="34" charset="0"/>
              </a:rPr>
              <a:t>– comparison </a:t>
            </a:r>
            <a:r>
              <a:rPr lang="en-US" sz="3000" b="1" dirty="0">
                <a:solidFill>
                  <a:srgbClr val="FFFFFF"/>
                </a:solidFill>
                <a:latin typeface="Arial" pitchFamily="34" charset="0"/>
              </a:rPr>
              <a:t>of </a:t>
            </a:r>
            <a:r>
              <a:rPr lang="en-US" sz="3000" b="1" dirty="0" smtClean="0">
                <a:solidFill>
                  <a:srgbClr val="FFFFFF"/>
                </a:solidFill>
                <a:latin typeface="Arial" pitchFamily="34" charset="0"/>
              </a:rPr>
              <a:t>			fly</a:t>
            </a:r>
            <a:r>
              <a:rPr lang="en-US" sz="3000" b="1" dirty="0">
                <a:solidFill>
                  <a:srgbClr val="FFFFFF"/>
                </a:solidFill>
                <a:latin typeface="Arial" pitchFamily="34" charset="0"/>
              </a:rPr>
              <a:t>, </a:t>
            </a:r>
            <a:r>
              <a:rPr lang="en-US" sz="3000" b="1" dirty="0" smtClean="0">
                <a:solidFill>
                  <a:srgbClr val="FFFFFF"/>
                </a:solidFill>
                <a:latin typeface="Arial" pitchFamily="34" charset="0"/>
              </a:rPr>
              <a:t>worm</a:t>
            </a:r>
            <a:r>
              <a:rPr lang="en-US" sz="3000" b="1" dirty="0">
                <a:solidFill>
                  <a:srgbClr val="FFFFFF"/>
                </a:solidFill>
                <a:latin typeface="Arial" pitchFamily="34" charset="0"/>
              </a:rPr>
              <a:t>, and </a:t>
            </a:r>
            <a:r>
              <a:rPr lang="en-US" sz="3000" b="1" dirty="0" smtClean="0">
                <a:solidFill>
                  <a:srgbClr val="FFFFFF"/>
                </a:solidFill>
                <a:latin typeface="Arial" pitchFamily="34" charset="0"/>
              </a:rPr>
              <a:t>human data</a:t>
            </a:r>
            <a:endParaRPr lang="en-US" sz="3000" b="1" dirty="0">
              <a:solidFill>
                <a:srgbClr val="FFFFFF"/>
              </a:solidFill>
              <a:latin typeface="Arial" pitchFamily="34" charset="0"/>
            </a:endParaRPr>
          </a:p>
          <a:p>
            <a:pPr marL="739775" lvl="2" indent="-393700" defTabSz="457200" eaLnBrk="0" hangingPunct="0">
              <a:spcBef>
                <a:spcPts val="700"/>
              </a:spcBef>
              <a:buClr>
                <a:srgbClr val="D6ECFF"/>
              </a:buClr>
              <a:buSzPct val="95000"/>
              <a:buFont typeface="Wingdings" pitchFamily="2" charset="2"/>
              <a:buChar char=""/>
              <a:tabLst>
                <a:tab pos="914400" algn="l"/>
              </a:tabLst>
            </a:pPr>
            <a:endParaRPr lang="en-US" sz="3000" b="1" dirty="0" smtClean="0">
              <a:solidFill>
                <a:srgbClr val="FFFFFF"/>
              </a:solidFill>
              <a:latin typeface="Arial" pitchFamily="34" charset="0"/>
            </a:endParaRPr>
          </a:p>
          <a:p>
            <a:pPr marL="739775" lvl="2" indent="-393700" defTabSz="457200" eaLnBrk="0" hangingPunct="0">
              <a:spcBef>
                <a:spcPts val="700"/>
              </a:spcBef>
              <a:buClr>
                <a:srgbClr val="D6ECFF"/>
              </a:buClr>
              <a:buSzPct val="95000"/>
              <a:buFont typeface="Wingdings" pitchFamily="2" charset="2"/>
              <a:buChar char=""/>
              <a:tabLst>
                <a:tab pos="914400" algn="l"/>
              </a:tabLst>
            </a:pPr>
            <a:r>
              <a:rPr lang="en-US" sz="3000" dirty="0" smtClean="0">
                <a:solidFill>
                  <a:srgbClr val="FFFFFF"/>
                </a:solidFill>
              </a:rPr>
              <a:t>m</a:t>
            </a:r>
            <a:r>
              <a:rPr lang="en-US" sz="3000" b="1" dirty="0" smtClean="0">
                <a:solidFill>
                  <a:srgbClr val="FFFFFF"/>
                </a:solidFill>
                <a:latin typeface="Arial" pitchFamily="34" charset="0"/>
              </a:rPr>
              <a:t>ouse ENCODE– </a:t>
            </a:r>
            <a:r>
              <a:rPr lang="en-US" sz="3000" b="1" dirty="0">
                <a:solidFill>
                  <a:srgbClr val="FFFFFF"/>
                </a:solidFill>
                <a:latin typeface="Arial" pitchFamily="34" charset="0"/>
              </a:rPr>
              <a:t>comparison </a:t>
            </a:r>
            <a:r>
              <a:rPr lang="en-US" sz="3000" dirty="0">
                <a:solidFill>
                  <a:srgbClr val="FFFFFF"/>
                </a:solidFill>
              </a:rPr>
              <a:t>	</a:t>
            </a:r>
            <a:r>
              <a:rPr lang="en-US" sz="3000" dirty="0" smtClean="0">
                <a:solidFill>
                  <a:srgbClr val="FFFFFF"/>
                </a:solidFill>
              </a:rPr>
              <a:t>		</a:t>
            </a:r>
            <a:r>
              <a:rPr lang="en-US" sz="3000" b="1" dirty="0" smtClean="0">
                <a:solidFill>
                  <a:srgbClr val="FFFFFF"/>
                </a:solidFill>
                <a:latin typeface="Arial" pitchFamily="34" charset="0"/>
              </a:rPr>
              <a:t>of mouse </a:t>
            </a:r>
            <a:r>
              <a:rPr lang="en-US" sz="3000" b="1" dirty="0">
                <a:solidFill>
                  <a:srgbClr val="FFFFFF"/>
                </a:solidFill>
                <a:latin typeface="Arial" pitchFamily="34" charset="0"/>
              </a:rPr>
              <a:t>and </a:t>
            </a:r>
            <a:r>
              <a:rPr lang="en-US" sz="3000" b="1" dirty="0" smtClean="0">
                <a:solidFill>
                  <a:srgbClr val="FFFFFF"/>
                </a:solidFill>
                <a:latin typeface="Arial" pitchFamily="34" charset="0"/>
              </a:rPr>
              <a:t>human data</a:t>
            </a:r>
          </a:p>
          <a:p>
            <a:pPr marL="771525" lvl="2" defTabSz="457200" eaLnBrk="0" hangingPunct="0">
              <a:spcBef>
                <a:spcPts val="700"/>
              </a:spcBef>
              <a:buClr>
                <a:srgbClr val="D6ECFF"/>
              </a:buClr>
              <a:buSzPct val="95000"/>
              <a:tabLst>
                <a:tab pos="914400" algn="l"/>
              </a:tabLst>
            </a:pPr>
            <a:endParaRPr lang="en-US" sz="3000" b="1" dirty="0">
              <a:solidFill>
                <a:srgbClr val="FFFFFF"/>
              </a:solidFill>
              <a:latin typeface="Arial" pitchFamily="34" charset="0"/>
            </a:endParaRPr>
          </a:p>
          <a:p>
            <a:pPr marL="1165225" lvl="2" indent="-393700" defTabSz="457200" eaLnBrk="0" hangingPunct="0">
              <a:spcBef>
                <a:spcPts val="700"/>
              </a:spcBef>
              <a:buClr>
                <a:srgbClr val="D6ECFF"/>
              </a:buClr>
              <a:buSzPct val="95000"/>
              <a:buFont typeface="Wingdings" pitchFamily="2" charset="2"/>
              <a:buChar char=""/>
              <a:tabLst>
                <a:tab pos="914400" algn="l"/>
              </a:tabLst>
            </a:pPr>
            <a:endParaRPr lang="en-US" sz="3000" b="1" dirty="0">
              <a:solidFill>
                <a:srgbClr val="FFFFFF"/>
              </a:solidFill>
              <a:latin typeface="Arial" pitchFamily="34" charset="0"/>
            </a:endParaRPr>
          </a:p>
        </p:txBody>
      </p:sp>
      <p:sp>
        <p:nvSpPr>
          <p:cNvPr id="6" name="TextBox 7"/>
          <p:cNvSpPr txBox="1">
            <a:spLocks noChangeArrowheads="1"/>
          </p:cNvSpPr>
          <p:nvPr/>
        </p:nvSpPr>
        <p:spPr bwMode="auto">
          <a:xfrm>
            <a:off x="7271763" y="6366365"/>
            <a:ext cx="1795684" cy="400110"/>
          </a:xfrm>
          <a:prstGeom prst="rect">
            <a:avLst/>
          </a:prstGeom>
          <a:noFill/>
          <a:ln w="9525">
            <a:noFill/>
            <a:miter lim="800000"/>
            <a:headEnd/>
            <a:tailEnd/>
          </a:ln>
        </p:spPr>
        <p:txBody>
          <a:bodyPr wrap="none">
            <a:spAutoFit/>
          </a:bodyPr>
          <a:lstStyle/>
          <a:p>
            <a:r>
              <a:rPr lang="en-US" sz="2000" b="1" dirty="0">
                <a:solidFill>
                  <a:srgbClr val="8BE6FF"/>
                </a:solidFill>
                <a:latin typeface="Arial" pitchFamily="34" charset="0"/>
              </a:rPr>
              <a:t>Document </a:t>
            </a:r>
            <a:r>
              <a:rPr lang="en-US" sz="2000" b="1" dirty="0" smtClean="0">
                <a:solidFill>
                  <a:srgbClr val="8BE6FF"/>
                </a:solidFill>
                <a:latin typeface="Arial" pitchFamily="34" charset="0"/>
              </a:rPr>
              <a:t>42</a:t>
            </a:r>
            <a:endParaRPr lang="en-US" sz="2000" b="1" dirty="0">
              <a:solidFill>
                <a:srgbClr val="8BE6FF"/>
              </a:solidFill>
              <a:latin typeface="Arial" pitchFamily="34" charset="0"/>
            </a:endParaRPr>
          </a:p>
        </p:txBody>
      </p:sp>
      <p:graphicFrame>
        <p:nvGraphicFramePr>
          <p:cNvPr id="8" name="Diagram 7"/>
          <p:cNvGraphicFramePr/>
          <p:nvPr>
            <p:extLst>
              <p:ext uri="{D42A27DB-BD31-4B8C-83A1-F6EECF244321}">
                <p14:modId xmlns:p14="http://schemas.microsoft.com/office/powerpoint/2010/main" xmlns="" val="967685975"/>
              </p:ext>
            </p:extLst>
          </p:nvPr>
        </p:nvGraphicFramePr>
        <p:xfrm>
          <a:off x="6337740" y="1778281"/>
          <a:ext cx="2579038" cy="37238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140048937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up)">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389">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38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p:cNvSpPr>
            <a:spLocks noGrp="1"/>
          </p:cNvSpPr>
          <p:nvPr>
            <p:ph type="title"/>
          </p:nvPr>
        </p:nvSpPr>
        <p:spPr>
          <a:xfrm>
            <a:off x="0" y="60724"/>
            <a:ext cx="9144000" cy="639763"/>
          </a:xfrm>
        </p:spPr>
        <p:txBody>
          <a:bodyPr/>
          <a:lstStyle/>
          <a:p>
            <a:pPr algn="ctr">
              <a:defRPr/>
            </a:pPr>
            <a:r>
              <a:rPr lang="en-US" sz="3600" b="1" dirty="0" smtClean="0">
                <a:solidFill>
                  <a:srgbClr val="FFFF00"/>
                </a:solidFill>
                <a:latin typeface="Arial" charset="0"/>
                <a:cs typeface="Arial" charset="0"/>
              </a:rPr>
              <a:t>CEGS Program</a:t>
            </a:r>
          </a:p>
        </p:txBody>
      </p:sp>
      <p:sp>
        <p:nvSpPr>
          <p:cNvPr id="7" name="TextBox 6"/>
          <p:cNvSpPr txBox="1"/>
          <p:nvPr/>
        </p:nvSpPr>
        <p:spPr>
          <a:xfrm>
            <a:off x="7271780" y="6366365"/>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43</a:t>
            </a:r>
            <a:endParaRPr lang="en-US" sz="2000" b="1" dirty="0">
              <a:solidFill>
                <a:srgbClr val="00ADDC">
                  <a:lumMod val="40000"/>
                  <a:lumOff val="60000"/>
                </a:srgbClr>
              </a:solidFill>
              <a:latin typeface="Arial" charset="0"/>
            </a:endParaRPr>
          </a:p>
        </p:txBody>
      </p:sp>
      <p:sp>
        <p:nvSpPr>
          <p:cNvPr id="9" name="Title 1"/>
          <p:cNvSpPr txBox="1">
            <a:spLocks/>
          </p:cNvSpPr>
          <p:nvPr/>
        </p:nvSpPr>
        <p:spPr bwMode="auto">
          <a:xfrm>
            <a:off x="-114300" y="740229"/>
            <a:ext cx="9144000" cy="3366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Grantee meeting at UNC in October 2012</a:t>
            </a:r>
            <a:endParaRPr lang="en-US" sz="3000" dirty="0">
              <a:solidFill>
                <a:srgbClr val="FFFFFF"/>
              </a:solidFill>
            </a:endParaRPr>
          </a:p>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To discuss CEGS Program continuation today</a:t>
            </a:r>
          </a:p>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Applications considered in Closed </a:t>
            </a:r>
            <a:r>
              <a:rPr lang="en-US" sz="3000" dirty="0">
                <a:solidFill>
                  <a:srgbClr val="FFFFFF"/>
                </a:solidFill>
              </a:rPr>
              <a:t>S</a:t>
            </a:r>
            <a:r>
              <a:rPr lang="en-US" sz="3000" dirty="0" smtClean="0">
                <a:solidFill>
                  <a:srgbClr val="FFFFFF"/>
                </a:solidFill>
              </a:rPr>
              <a:t>ession</a:t>
            </a:r>
          </a:p>
        </p:txBody>
      </p:sp>
      <p:pic>
        <p:nvPicPr>
          <p:cNvPr id="6" name="Picture 5" descr="CEGS grantee 2012 UNC.jpg"/>
          <p:cNvPicPr>
            <a:picLocks noChangeAspect="1"/>
          </p:cNvPicPr>
          <p:nvPr/>
        </p:nvPicPr>
        <p:blipFill>
          <a:blip r:embed="rId3" cstate="print"/>
          <a:stretch>
            <a:fillRect/>
          </a:stretch>
        </p:blipFill>
        <p:spPr>
          <a:xfrm>
            <a:off x="533400" y="2514600"/>
            <a:ext cx="8118277" cy="3802743"/>
          </a:xfrm>
          <a:prstGeom prst="roundRect">
            <a:avLst/>
          </a:prstGeom>
        </p:spPr>
      </p:pic>
    </p:spTree>
    <p:extLst>
      <p:ext uri="{BB962C8B-B14F-4D97-AF65-F5344CB8AC3E}">
        <p14:creationId xmlns:p14="http://schemas.microsoft.com/office/powerpoint/2010/main" xmlns="" val="320445217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 presetClass="entr" presetSubtype="0" fill="hold" nodeType="withEffect">
                                  <p:stCondLst>
                                    <p:cond delay="500"/>
                                  </p:stCondLst>
                                  <p:childTnLst>
                                    <p:set>
                                      <p:cBhvr>
                                        <p:cTn id="9"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0" y="54318"/>
            <a:ext cx="9144000" cy="809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en-US" sz="3600" b="1" dirty="0" smtClean="0">
                <a:solidFill>
                  <a:srgbClr val="FFFF00"/>
                </a:solidFill>
                <a:latin typeface="Arial" pitchFamily="34" charset="0"/>
                <a:ea typeface="ＭＳ Ｐゴシック" pitchFamily="34" charset="-128"/>
                <a:cs typeface="Arial" pitchFamily="34" charset="0"/>
              </a:rPr>
              <a:t>Genomic Medicine I Colloquium Report</a:t>
            </a:r>
          </a:p>
        </p:txBody>
      </p:sp>
      <p:sp>
        <p:nvSpPr>
          <p:cNvPr id="66563" name="Title 1"/>
          <p:cNvSpPr txBox="1">
            <a:spLocks/>
          </p:cNvSpPr>
          <p:nvPr/>
        </p:nvSpPr>
        <p:spPr bwMode="auto">
          <a:xfrm>
            <a:off x="228600" y="1295400"/>
            <a:ext cx="8740775" cy="501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fontAlgn="base">
              <a:spcBef>
                <a:spcPts val="700"/>
              </a:spcBef>
              <a:spcAft>
                <a:spcPct val="0"/>
              </a:spcAft>
              <a:buClr>
                <a:srgbClr val="D6ECFF"/>
              </a:buClr>
              <a:buSzPct val="95000"/>
              <a:buFont typeface="Arial" pitchFamily="34" charset="0"/>
              <a:buChar char="•"/>
            </a:pPr>
            <a:endParaRPr lang="en-US" sz="1600">
              <a:solidFill>
                <a:prstClr val="white"/>
              </a:solidFill>
              <a:latin typeface="Calibri" pitchFamily="34" charset="0"/>
              <a:ea typeface="ＭＳ Ｐゴシック" pitchFamily="34" charset="-128"/>
            </a:endParaRPr>
          </a:p>
        </p:txBody>
      </p:sp>
      <p:sp>
        <p:nvSpPr>
          <p:cNvPr id="12" name="TextBox 11"/>
          <p:cNvSpPr txBox="1"/>
          <p:nvPr/>
        </p:nvSpPr>
        <p:spPr>
          <a:xfrm>
            <a:off x="7264452" y="6359247"/>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44</a:t>
            </a:r>
            <a:endParaRPr lang="en-US" sz="2000" b="1" dirty="0">
              <a:solidFill>
                <a:srgbClr val="00ADDC">
                  <a:lumMod val="40000"/>
                  <a:lumOff val="60000"/>
                </a:srgbClr>
              </a:solidFill>
              <a:latin typeface="Arial" charset="0"/>
            </a:endParaRP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0550" y="1631950"/>
            <a:ext cx="8025334" cy="3778250"/>
          </a:xfrm>
          <a:prstGeom prst="rect">
            <a:avLst/>
          </a:prstGeom>
          <a:noFill/>
          <a:ln>
            <a:noFill/>
          </a:ln>
          <a:effectLst>
            <a:glow rad="228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68580720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3-01-10 at 6.47.38 P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5699" y="976494"/>
            <a:ext cx="8152245" cy="2625688"/>
          </a:xfrm>
          <a:prstGeom prst="rect">
            <a:avLst/>
          </a:prstGeom>
          <a:ln w="38100">
            <a:solidFill>
              <a:schemeClr val="accent4">
                <a:lumMod val="40000"/>
                <a:lumOff val="60000"/>
              </a:schemeClr>
            </a:solidFill>
          </a:ln>
        </p:spPr>
      </p:pic>
      <p:pic>
        <p:nvPicPr>
          <p:cNvPr id="2" name="Picture 1" descr="Screen Shot 2013-01-10 at 6.47.49 PM.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56711" y="1453967"/>
            <a:ext cx="8533289" cy="2668155"/>
          </a:xfrm>
          <a:prstGeom prst="rect">
            <a:avLst/>
          </a:prstGeom>
          <a:ln w="38100">
            <a:solidFill>
              <a:schemeClr val="accent4">
                <a:lumMod val="40000"/>
                <a:lumOff val="60000"/>
              </a:schemeClr>
            </a:solidFill>
          </a:ln>
        </p:spPr>
      </p:pic>
      <p:pic>
        <p:nvPicPr>
          <p:cNvPr id="3" name="Picture 2" descr="Screen Shot 2013-01-10 at 6.47.58 PM.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9900" y="1922286"/>
            <a:ext cx="8636000" cy="3359792"/>
          </a:xfrm>
          <a:prstGeom prst="rect">
            <a:avLst/>
          </a:prstGeom>
          <a:ln w="38100">
            <a:solidFill>
              <a:schemeClr val="accent4">
                <a:lumMod val="40000"/>
                <a:lumOff val="60000"/>
              </a:schemeClr>
            </a:solidFill>
          </a:ln>
        </p:spPr>
      </p:pic>
      <p:pic>
        <p:nvPicPr>
          <p:cNvPr id="5" name="Picture 4" descr="Screen Shot 2013-01-10 at 6.48.07 PM.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69771" y="2217122"/>
            <a:ext cx="7404100" cy="3810000"/>
          </a:xfrm>
          <a:prstGeom prst="rect">
            <a:avLst/>
          </a:prstGeom>
          <a:ln w="38100">
            <a:solidFill>
              <a:schemeClr val="accent4">
                <a:lumMod val="40000"/>
                <a:lumOff val="60000"/>
              </a:schemeClr>
            </a:solidFill>
          </a:ln>
        </p:spPr>
      </p:pic>
      <p:sp>
        <p:nvSpPr>
          <p:cNvPr id="15362" name="Rectangle 2"/>
          <p:cNvSpPr>
            <a:spLocks noChangeArrowheads="1"/>
          </p:cNvSpPr>
          <p:nvPr/>
        </p:nvSpPr>
        <p:spPr bwMode="auto">
          <a:xfrm>
            <a:off x="-38100" y="76200"/>
            <a:ext cx="9144000" cy="696913"/>
          </a:xfrm>
          <a:prstGeom prst="rect">
            <a:avLst/>
          </a:prstGeom>
          <a:noFill/>
          <a:ln w="9525">
            <a:noFill/>
            <a:miter lim="800000"/>
            <a:headEnd/>
            <a:tailEnd/>
          </a:ln>
        </p:spPr>
        <p:txBody>
          <a:bodyPr/>
          <a:lstStyle/>
          <a:p>
            <a:pPr algn="ctr">
              <a:defRPr/>
            </a:pPr>
            <a:r>
              <a:rPr lang="en-US" sz="3600" spc="-100" dirty="0" smtClean="0">
                <a:solidFill>
                  <a:srgbClr val="FFFF00"/>
                </a:solidFill>
                <a:latin typeface="Arial" charset="0"/>
              </a:rPr>
              <a:t>Recent Advances in Genomic Medicine</a:t>
            </a:r>
            <a:endParaRPr lang="en-US" sz="3600" spc="-100" dirty="0">
              <a:solidFill>
                <a:srgbClr val="FFFF00"/>
              </a:solidFill>
              <a:latin typeface="Corbel"/>
            </a:endParaRPr>
          </a:p>
        </p:txBody>
      </p:sp>
      <p:sp>
        <p:nvSpPr>
          <p:cNvPr id="9" name="TextBox 8"/>
          <p:cNvSpPr txBox="1"/>
          <p:nvPr/>
        </p:nvSpPr>
        <p:spPr>
          <a:xfrm>
            <a:off x="7269738" y="6368071"/>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44</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xmlns="" val="294479521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8477" y="614946"/>
            <a:ext cx="8767046" cy="3801041"/>
          </a:xfrm>
          <a:prstGeom prst="rect">
            <a:avLst/>
          </a:prstGeom>
          <a:noFill/>
        </p:spPr>
        <p:txBody>
          <a:bodyPr wrap="square" rtlCol="0">
            <a:spAutoFit/>
          </a:bodyPr>
          <a:lstStyle/>
          <a:p>
            <a:pPr marL="225425" lvl="1" indent="-225425" defTabSz="457200" eaLnBrk="0" hangingPunct="0">
              <a:spcBef>
                <a:spcPts val="700"/>
              </a:spcBef>
              <a:buClr>
                <a:srgbClr val="D6ECFF"/>
              </a:buClr>
              <a:buSzPct val="95000"/>
              <a:buFont typeface="Wingdings" pitchFamily="2" charset="2"/>
              <a:buChar char=""/>
              <a:tabLst>
                <a:tab pos="914400" algn="l"/>
              </a:tabLst>
            </a:pPr>
            <a:r>
              <a:rPr lang="en-US" sz="2400" dirty="0" smtClean="0">
                <a:solidFill>
                  <a:srgbClr val="FFFFFF"/>
                </a:solidFill>
                <a:cs typeface="Arial" pitchFamily="34" charset="0"/>
              </a:rPr>
              <a:t>Main goals:</a:t>
            </a:r>
          </a:p>
          <a:p>
            <a:pPr marL="457200" lvl="2" defTabSz="457200" eaLnBrk="0" hangingPunct="0">
              <a:spcBef>
                <a:spcPts val="700"/>
              </a:spcBef>
              <a:buClr>
                <a:srgbClr val="D6ECFF"/>
              </a:buClr>
              <a:buSzPct val="95000"/>
              <a:tabLst>
                <a:tab pos="746125" algn="l"/>
              </a:tabLst>
            </a:pPr>
            <a:r>
              <a:rPr lang="en-US" sz="2400" dirty="0" smtClean="0">
                <a:solidFill>
                  <a:srgbClr val="66FF33"/>
                </a:solidFill>
                <a:cs typeface="Arial" pitchFamily="34" charset="0"/>
              </a:rPr>
              <a:t>Identify ongoing efforts and current needs in physician 	education in genomics</a:t>
            </a:r>
          </a:p>
          <a:p>
            <a:pPr marL="457200" lvl="2" defTabSz="457200" eaLnBrk="0" hangingPunct="0">
              <a:spcBef>
                <a:spcPts val="700"/>
              </a:spcBef>
              <a:buClr>
                <a:srgbClr val="D6ECFF"/>
              </a:buClr>
              <a:buSzPct val="95000"/>
              <a:tabLst>
                <a:tab pos="746125" algn="l"/>
              </a:tabLst>
            </a:pPr>
            <a:r>
              <a:rPr lang="en-US" sz="2400" dirty="0" smtClean="0">
                <a:solidFill>
                  <a:srgbClr val="66FF33"/>
                </a:solidFill>
                <a:cs typeface="Arial" pitchFamily="34" charset="0"/>
              </a:rPr>
              <a:t>Understand processes for guideline development </a:t>
            </a:r>
          </a:p>
          <a:p>
            <a:pPr marL="457200" lvl="2" defTabSz="457200" eaLnBrk="0" hangingPunct="0">
              <a:spcBef>
                <a:spcPts val="700"/>
              </a:spcBef>
              <a:buClr>
                <a:srgbClr val="D6ECFF"/>
              </a:buClr>
              <a:buSzPct val="95000"/>
              <a:tabLst>
                <a:tab pos="746125" algn="l"/>
              </a:tabLst>
            </a:pPr>
            <a:endParaRPr lang="en-US" sz="1050" dirty="0" smtClean="0">
              <a:solidFill>
                <a:srgbClr val="FFFFFF"/>
              </a:solidFill>
              <a:cs typeface="Arial" pitchFamily="34" charset="0"/>
            </a:endParaRPr>
          </a:p>
          <a:p>
            <a:pPr marL="225425" lvl="1" indent="-225425" defTabSz="457200" eaLnBrk="0" hangingPunct="0">
              <a:spcBef>
                <a:spcPts val="700"/>
              </a:spcBef>
              <a:buClr>
                <a:srgbClr val="D6ECFF"/>
              </a:buClr>
              <a:buSzPct val="95000"/>
              <a:buFont typeface="Wingdings" pitchFamily="2" charset="2"/>
              <a:buChar char=""/>
              <a:tabLst>
                <a:tab pos="746125" algn="l"/>
              </a:tabLst>
            </a:pPr>
            <a:r>
              <a:rPr lang="en-US" sz="2400" dirty="0" smtClean="0">
                <a:solidFill>
                  <a:srgbClr val="FFFFFF"/>
                </a:solidFill>
                <a:cs typeface="Arial" pitchFamily="34" charset="0"/>
              </a:rPr>
              <a:t>Major outcomes:</a:t>
            </a:r>
          </a:p>
          <a:p>
            <a:pPr marL="457200" lvl="2" defTabSz="457200" eaLnBrk="0" hangingPunct="0">
              <a:spcBef>
                <a:spcPts val="700"/>
              </a:spcBef>
              <a:buClr>
                <a:srgbClr val="D6ECFF"/>
              </a:buClr>
              <a:buSzPct val="95000"/>
              <a:tabLst>
                <a:tab pos="746125" algn="l"/>
              </a:tabLst>
            </a:pPr>
            <a:r>
              <a:rPr lang="en-US" sz="2400" dirty="0" smtClean="0">
                <a:solidFill>
                  <a:srgbClr val="66FF33"/>
                </a:solidFill>
                <a:cs typeface="Arial" pitchFamily="34" charset="0"/>
              </a:rPr>
              <a:t>Convene </a:t>
            </a:r>
            <a:r>
              <a:rPr lang="en-US" sz="2400" dirty="0">
                <a:solidFill>
                  <a:srgbClr val="66FF33"/>
                </a:solidFill>
                <a:cs typeface="Arial" pitchFamily="34" charset="0"/>
              </a:rPr>
              <a:t>a Coordinating Committee</a:t>
            </a:r>
          </a:p>
          <a:p>
            <a:pPr marL="457200" lvl="2" defTabSz="457200" eaLnBrk="0" hangingPunct="0">
              <a:spcBef>
                <a:spcPts val="700"/>
              </a:spcBef>
              <a:buClr>
                <a:srgbClr val="D6ECFF"/>
              </a:buClr>
              <a:buSzPct val="95000"/>
              <a:tabLst>
                <a:tab pos="746125" algn="l"/>
              </a:tabLst>
            </a:pPr>
            <a:r>
              <a:rPr lang="en-US" sz="2400" dirty="0">
                <a:solidFill>
                  <a:srgbClr val="66FF33"/>
                </a:solidFill>
                <a:cs typeface="Arial" pitchFamily="34" charset="0"/>
              </a:rPr>
              <a:t>Collect current approaches and develop and </a:t>
            </a:r>
            <a:r>
              <a:rPr lang="en-US" sz="2400" dirty="0" smtClean="0">
                <a:solidFill>
                  <a:srgbClr val="66FF33"/>
                </a:solidFill>
                <a:cs typeface="Arial" pitchFamily="34" charset="0"/>
              </a:rPr>
              <a:t>	disseminate </a:t>
            </a:r>
            <a:r>
              <a:rPr lang="en-US" sz="2400" dirty="0">
                <a:solidFill>
                  <a:srgbClr val="66FF33"/>
                </a:solidFill>
                <a:cs typeface="Arial" pitchFamily="34" charset="0"/>
              </a:rPr>
              <a:t>best practices </a:t>
            </a:r>
          </a:p>
        </p:txBody>
      </p:sp>
      <p:sp>
        <p:nvSpPr>
          <p:cNvPr id="6" name="Rectangle 2"/>
          <p:cNvSpPr>
            <a:spLocks noChangeArrowheads="1"/>
          </p:cNvSpPr>
          <p:nvPr/>
        </p:nvSpPr>
        <p:spPr bwMode="auto">
          <a:xfrm>
            <a:off x="-38100" y="76200"/>
            <a:ext cx="9144000" cy="838200"/>
          </a:xfrm>
          <a:prstGeom prst="rect">
            <a:avLst/>
          </a:prstGeom>
          <a:noFill/>
          <a:ln w="9525">
            <a:noFill/>
            <a:miter lim="800000"/>
            <a:headEnd/>
            <a:tailEnd/>
          </a:ln>
        </p:spPr>
        <p:txBody>
          <a:bodyPr/>
          <a:lstStyle/>
          <a:p>
            <a:pPr algn="ctr">
              <a:defRPr/>
            </a:pPr>
            <a:r>
              <a:rPr lang="en-US" sz="3600" spc="-100" dirty="0">
                <a:solidFill>
                  <a:srgbClr val="FFFF00"/>
                </a:solidFill>
                <a:latin typeface="Arial" charset="0"/>
              </a:rPr>
              <a:t>Genomic Medicine IV</a:t>
            </a:r>
          </a:p>
          <a:p>
            <a:pPr algn="ctr">
              <a:defRPr/>
            </a:pPr>
            <a:endParaRPr lang="en-US" sz="1200" spc="-100" dirty="0">
              <a:solidFill>
                <a:srgbClr val="FFFF00"/>
              </a:solidFill>
              <a:latin typeface="Arial" charset="0"/>
            </a:endParaRPr>
          </a:p>
        </p:txBody>
      </p:sp>
      <p:sp>
        <p:nvSpPr>
          <p:cNvPr id="8" name="TextBox 7"/>
          <p:cNvSpPr txBox="1"/>
          <p:nvPr/>
        </p:nvSpPr>
        <p:spPr>
          <a:xfrm>
            <a:off x="7269738" y="6368071"/>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44</a:t>
            </a:r>
            <a:endParaRPr lang="en-US" sz="2000" dirty="0">
              <a:solidFill>
                <a:srgbClr val="00ADDC">
                  <a:lumMod val="40000"/>
                  <a:lumOff val="60000"/>
                </a:srgbClr>
              </a:solidFill>
              <a:latin typeface="Arial" charset="0"/>
            </a:endParaRPr>
          </a:p>
        </p:txBody>
      </p:sp>
      <p:pic>
        <p:nvPicPr>
          <p:cNvPr id="9" name="Picture 2" descr="C:\Documents and Settings\chhibbas\Local Settings\Temp\GM4 Pics\GM4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2600" y="4386131"/>
            <a:ext cx="3515710" cy="1977587"/>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3" descr="C:\Documents and Settings\chhibbas\Local Settings\Temp\GM4 Pics\GM44.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13894" y="4386131"/>
            <a:ext cx="3515710" cy="19775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6027950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500"/>
                                  </p:stCondLst>
                                  <p:childTnLst>
                                    <p:set>
                                      <p:cBhvr>
                                        <p:cTn id="19" dur="1" fill="hold">
                                          <p:stCondLst>
                                            <p:cond delay="0"/>
                                          </p:stCondLst>
                                        </p:cTn>
                                        <p:tgtEl>
                                          <p:spTgt spid="7">
                                            <p:txEl>
                                              <p:pRg st="5" end="5"/>
                                            </p:txEl>
                                          </p:spTgt>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nodeType="afterEffect">
                                  <p:stCondLst>
                                    <p:cond delay="50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53704"/>
            <a:ext cx="9144000" cy="1841500"/>
          </a:xfrm>
          <a:prstGeom prst="rect">
            <a:avLst/>
          </a:prstGeom>
        </p:spPr>
        <p:txBody>
          <a:bodyPr/>
          <a:lstStyle/>
          <a:p>
            <a:pPr algn="ctr">
              <a:defRPr/>
            </a:pPr>
            <a:r>
              <a:rPr lang="en-US" sz="3200" dirty="0" smtClean="0">
                <a:solidFill>
                  <a:srgbClr val="FFFF00"/>
                </a:solidFill>
              </a:rPr>
              <a:t>Reimbursement </a:t>
            </a:r>
            <a:r>
              <a:rPr lang="en-US" sz="3200" dirty="0">
                <a:solidFill>
                  <a:srgbClr val="FFFF00"/>
                </a:solidFill>
              </a:rPr>
              <a:t>Models to Promote Evidence Generation and Innovation for Genomic Tests</a:t>
            </a:r>
            <a:r>
              <a:rPr lang="en-US" sz="3200" spc="-100" dirty="0" smtClean="0">
                <a:solidFill>
                  <a:srgbClr val="FFFF00"/>
                </a:solidFill>
                <a:latin typeface="Arial" charset="0"/>
                <a:cs typeface="Arial" pitchFamily="34" charset="0"/>
              </a:rPr>
              <a:t> </a:t>
            </a:r>
            <a:endParaRPr lang="en-US" sz="3200" dirty="0">
              <a:solidFill>
                <a:srgbClr val="FFFF00"/>
              </a:solidFill>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p>
        </p:txBody>
      </p:sp>
      <p:sp>
        <p:nvSpPr>
          <p:cNvPr id="8" name="TextBox 7"/>
          <p:cNvSpPr txBox="1"/>
          <p:nvPr/>
        </p:nvSpPr>
        <p:spPr>
          <a:xfrm>
            <a:off x="7273266" y="6365858"/>
            <a:ext cx="18662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44</a:t>
            </a:r>
            <a:endParaRPr lang="en-US" sz="2000" dirty="0">
              <a:solidFill>
                <a:schemeClr val="accent4">
                  <a:lumMod val="40000"/>
                  <a:lumOff val="60000"/>
                </a:schemeClr>
              </a:solidFill>
              <a:latin typeface="Arial" charset="0"/>
            </a:endParaRPr>
          </a:p>
        </p:txBody>
      </p:sp>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3967842" y="490537"/>
            <a:ext cx="2162175"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6" name="Title 1"/>
          <p:cNvSpPr txBox="1">
            <a:spLocks/>
          </p:cNvSpPr>
          <p:nvPr/>
        </p:nvSpPr>
        <p:spPr bwMode="auto">
          <a:xfrm>
            <a:off x="-1" y="1620780"/>
            <a:ext cx="5980753" cy="452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2400"/>
              </a:spcBef>
              <a:buClr>
                <a:srgbClr val="D6ECFF"/>
              </a:buClr>
              <a:buSzPct val="95000"/>
              <a:buFont typeface="Wingdings" pitchFamily="2" charset="2"/>
              <a:buChar char=""/>
              <a:tabLst>
                <a:tab pos="914400" algn="l"/>
              </a:tabLst>
            </a:pPr>
            <a:r>
              <a:rPr lang="en-US" sz="2800" dirty="0" smtClean="0">
                <a:solidFill>
                  <a:srgbClr val="FFFFFF"/>
                </a:solidFill>
              </a:rPr>
              <a:t>Meeting held in October 2012</a:t>
            </a:r>
            <a:endParaRPr lang="en-US" sz="2800" dirty="0">
              <a:solidFill>
                <a:srgbClr val="FFFFFF"/>
              </a:solidFill>
            </a:endParaRPr>
          </a:p>
          <a:p>
            <a:pPr marL="571500" lvl="1" indent="-393700" defTabSz="457200">
              <a:spcBef>
                <a:spcPts val="2400"/>
              </a:spcBef>
              <a:buClr>
                <a:srgbClr val="D6ECFF"/>
              </a:buClr>
              <a:buSzPct val="95000"/>
              <a:buFont typeface="Wingdings" pitchFamily="2" charset="2"/>
              <a:buChar char=""/>
              <a:tabLst>
                <a:tab pos="914400" algn="l"/>
              </a:tabLst>
            </a:pPr>
            <a:r>
              <a:rPr lang="en-US" sz="2800" dirty="0" smtClean="0">
                <a:solidFill>
                  <a:srgbClr val="FFFFFF"/>
                </a:solidFill>
              </a:rPr>
              <a:t>Attended by members of 	Genomic Medicine Working 	Group and stakeholder 	representatives </a:t>
            </a:r>
          </a:p>
          <a:p>
            <a:pPr marL="571500" lvl="1" indent="-393700" defTabSz="457200">
              <a:spcBef>
                <a:spcPts val="2400"/>
              </a:spcBef>
              <a:buClr>
                <a:srgbClr val="D6ECFF"/>
              </a:buClr>
              <a:buSzPct val="95000"/>
              <a:buFont typeface="Wingdings" pitchFamily="2" charset="2"/>
              <a:buChar char=""/>
              <a:tabLst>
                <a:tab pos="914400" algn="l"/>
              </a:tabLst>
            </a:pPr>
            <a:r>
              <a:rPr lang="en-US" sz="2800" dirty="0" smtClean="0">
                <a:solidFill>
                  <a:srgbClr val="FFFFFF"/>
                </a:solidFill>
              </a:rPr>
              <a:t>Explored coupling coverage 	and evidence development </a:t>
            </a:r>
          </a:p>
          <a:p>
            <a:pPr marL="571500" lvl="1" indent="-393700" defTabSz="457200">
              <a:spcBef>
                <a:spcPts val="2400"/>
              </a:spcBef>
              <a:buClr>
                <a:srgbClr val="D6ECFF"/>
              </a:buClr>
              <a:buSzPct val="95000"/>
              <a:buFont typeface="Wingdings" pitchFamily="2" charset="2"/>
              <a:buChar char=""/>
              <a:tabLst>
                <a:tab pos="914400" algn="l"/>
              </a:tabLst>
            </a:pPr>
            <a:r>
              <a:rPr lang="en-US" sz="2800" dirty="0" smtClean="0">
                <a:solidFill>
                  <a:srgbClr val="FFFFFF"/>
                </a:solidFill>
              </a:rPr>
              <a:t>Action items being pursued</a:t>
            </a:r>
          </a:p>
        </p:txBody>
      </p:sp>
      <p:pic>
        <p:nvPicPr>
          <p:cNvPr id="3074" name="Picture 2" descr=" "/>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80753" y="1620780"/>
            <a:ext cx="3037152" cy="2314022"/>
          </a:xfrm>
          <a:prstGeom prst="rect">
            <a:avLst/>
          </a:prstGeom>
          <a:noFill/>
          <a:effectLst>
            <a:glow rad="101600">
              <a:schemeClr val="accent6">
                <a:satMod val="175000"/>
                <a:alpha val="40000"/>
              </a:schemeClr>
            </a:glo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3" name="Line 13"/>
          <p:cNvSpPr>
            <a:spLocks noChangeShapeType="1"/>
          </p:cNvSpPr>
          <p:nvPr/>
        </p:nvSpPr>
        <p:spPr bwMode="auto">
          <a:xfrm>
            <a:off x="4562297" y="1936184"/>
            <a:ext cx="0" cy="2301426"/>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sz="2400" b="0">
              <a:solidFill>
                <a:srgbClr val="003366"/>
              </a:solidFill>
              <a:latin typeface="Times New Roman" pitchFamily="18" charset="0"/>
            </a:endParaRPr>
          </a:p>
        </p:txBody>
      </p:sp>
      <p:sp>
        <p:nvSpPr>
          <p:cNvPr id="95235" name="Line 13"/>
          <p:cNvSpPr>
            <a:spLocks noChangeShapeType="1"/>
          </p:cNvSpPr>
          <p:nvPr/>
        </p:nvSpPr>
        <p:spPr bwMode="auto">
          <a:xfrm>
            <a:off x="699309" y="2857750"/>
            <a:ext cx="0" cy="137986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sz="2400" b="0">
              <a:solidFill>
                <a:srgbClr val="003366"/>
              </a:solidFill>
              <a:latin typeface="Times New Roman" pitchFamily="18" charset="0"/>
            </a:endParaRPr>
          </a:p>
        </p:txBody>
      </p:sp>
      <p:sp>
        <p:nvSpPr>
          <p:cNvPr id="95236" name="Line 15"/>
          <p:cNvSpPr>
            <a:spLocks noChangeShapeType="1"/>
          </p:cNvSpPr>
          <p:nvPr/>
        </p:nvSpPr>
        <p:spPr bwMode="auto">
          <a:xfrm>
            <a:off x="699309" y="2875168"/>
            <a:ext cx="7744083"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sz="2400" b="0">
              <a:solidFill>
                <a:srgbClr val="003366"/>
              </a:solidFill>
              <a:latin typeface="Times New Roman" pitchFamily="18" charset="0"/>
            </a:endParaRPr>
          </a:p>
        </p:txBody>
      </p:sp>
      <p:sp>
        <p:nvSpPr>
          <p:cNvPr id="55298" name="Rectangle 2"/>
          <p:cNvSpPr>
            <a:spLocks noGrp="1" noChangeArrowheads="1"/>
          </p:cNvSpPr>
          <p:nvPr>
            <p:ph type="title" idx="4294967295"/>
          </p:nvPr>
        </p:nvSpPr>
        <p:spPr>
          <a:xfrm>
            <a:off x="457200" y="83920"/>
            <a:ext cx="8229600" cy="1143000"/>
          </a:xfrm>
        </p:spPr>
        <p:txBody>
          <a:bodyPr/>
          <a:lstStyle/>
          <a:p>
            <a:pPr algn="ctr" eaLnBrk="1" hangingPunct="1">
              <a:defRPr/>
            </a:pPr>
            <a:r>
              <a:rPr lang="en-US" sz="3600" b="1" dirty="0" smtClean="0">
                <a:solidFill>
                  <a:srgbClr val="FFFF00"/>
                </a:solidFill>
                <a:latin typeface="Arial" pitchFamily="34" charset="0"/>
                <a:cs typeface="Arial" pitchFamily="34" charset="0"/>
              </a:rPr>
              <a:t>New NHGRI Organizational Structure</a:t>
            </a:r>
          </a:p>
        </p:txBody>
      </p:sp>
      <p:sp>
        <p:nvSpPr>
          <p:cNvPr id="95239" name="Rectangle 5"/>
          <p:cNvSpPr>
            <a:spLocks noChangeArrowheads="1"/>
          </p:cNvSpPr>
          <p:nvPr/>
        </p:nvSpPr>
        <p:spPr bwMode="auto">
          <a:xfrm>
            <a:off x="1359054" y="4237611"/>
            <a:ext cx="1216152" cy="634773"/>
          </a:xfrm>
          <a:prstGeom prst="rect">
            <a:avLst/>
          </a:prstGeom>
          <a:solidFill>
            <a:srgbClr val="A50021"/>
          </a:solidFill>
          <a:ln w="12700">
            <a:solidFill>
              <a:schemeClr val="tx1">
                <a:lumMod val="50000"/>
              </a:schemeClr>
            </a:solidFill>
            <a:miter lim="800000"/>
            <a:headEnd/>
            <a:tailEnd/>
          </a:ln>
          <a:extLst/>
        </p:spPr>
        <p:txBody>
          <a:bodyPr wrap="none" anchor="ctr"/>
          <a:lstStyle/>
          <a:p>
            <a:pPr algn="ctr" eaLnBrk="0" hangingPunct="0"/>
            <a:r>
              <a:rPr lang="en-US" sz="1050" dirty="0" smtClean="0">
                <a:solidFill>
                  <a:srgbClr val="FFFFFF"/>
                </a:solidFill>
                <a:latin typeface="Arial"/>
                <a:cs typeface="Arial" pitchFamily="34" charset="0"/>
              </a:rPr>
              <a:t>Division of Policy, </a:t>
            </a:r>
          </a:p>
          <a:p>
            <a:pPr algn="ctr" eaLnBrk="0" hangingPunct="0"/>
            <a:r>
              <a:rPr lang="en-US" sz="1050" dirty="0" smtClean="0">
                <a:solidFill>
                  <a:srgbClr val="FFFFFF"/>
                </a:solidFill>
                <a:latin typeface="Arial"/>
                <a:cs typeface="Arial" pitchFamily="34" charset="0"/>
              </a:rPr>
              <a:t>Communications, </a:t>
            </a:r>
          </a:p>
          <a:p>
            <a:pPr algn="ctr" eaLnBrk="0" hangingPunct="0"/>
            <a:r>
              <a:rPr lang="en-US" sz="1050" dirty="0">
                <a:solidFill>
                  <a:srgbClr val="FFFFFF"/>
                </a:solidFill>
                <a:latin typeface="Arial"/>
                <a:cs typeface="Arial" pitchFamily="34" charset="0"/>
              </a:rPr>
              <a:t>a</a:t>
            </a:r>
            <a:r>
              <a:rPr lang="en-US" sz="1050" dirty="0" smtClean="0">
                <a:solidFill>
                  <a:srgbClr val="FFFFFF"/>
                </a:solidFill>
                <a:latin typeface="Arial"/>
                <a:cs typeface="Arial" pitchFamily="34" charset="0"/>
              </a:rPr>
              <a:t>nd Education</a:t>
            </a:r>
            <a:endParaRPr lang="en-US" sz="1050" dirty="0">
              <a:solidFill>
                <a:srgbClr val="FFFFFF"/>
              </a:solidFill>
              <a:latin typeface="Arial"/>
              <a:cs typeface="Arial" pitchFamily="34" charset="0"/>
            </a:endParaRPr>
          </a:p>
        </p:txBody>
      </p:sp>
      <p:sp>
        <p:nvSpPr>
          <p:cNvPr id="95240" name="Rectangle 5"/>
          <p:cNvSpPr>
            <a:spLocks noChangeArrowheads="1"/>
          </p:cNvSpPr>
          <p:nvPr/>
        </p:nvSpPr>
        <p:spPr bwMode="auto">
          <a:xfrm>
            <a:off x="68373" y="4237611"/>
            <a:ext cx="1216152" cy="634773"/>
          </a:xfrm>
          <a:prstGeom prst="rect">
            <a:avLst/>
          </a:prstGeom>
          <a:solidFill>
            <a:srgbClr val="A50021"/>
          </a:solidFill>
          <a:ln w="12700">
            <a:solidFill>
              <a:schemeClr val="tx1">
                <a:lumMod val="50000"/>
              </a:schemeClr>
            </a:solidFill>
            <a:miter lim="800000"/>
            <a:headEnd/>
            <a:tailEnd/>
          </a:ln>
          <a:extLst/>
        </p:spPr>
        <p:txBody>
          <a:bodyPr wrap="none" anchor="ctr"/>
          <a:lstStyle/>
          <a:p>
            <a:pPr algn="ctr" eaLnBrk="0" hangingPunct="0"/>
            <a:endParaRPr lang="en-US" sz="1050" dirty="0">
              <a:solidFill>
                <a:srgbClr val="FFFFFF"/>
              </a:solidFill>
              <a:latin typeface="Arial"/>
              <a:cs typeface="Arial" pitchFamily="34" charset="0"/>
            </a:endParaRPr>
          </a:p>
          <a:p>
            <a:pPr algn="ctr" eaLnBrk="0" hangingPunct="0"/>
            <a:r>
              <a:rPr lang="en-US" sz="1050" dirty="0">
                <a:solidFill>
                  <a:srgbClr val="FFFFFF"/>
                </a:solidFill>
                <a:latin typeface="Arial"/>
                <a:cs typeface="Arial" pitchFamily="34" charset="0"/>
              </a:rPr>
              <a:t>Division of </a:t>
            </a:r>
          </a:p>
          <a:p>
            <a:pPr algn="ctr" eaLnBrk="0" hangingPunct="0"/>
            <a:r>
              <a:rPr lang="en-US" sz="1050" dirty="0" smtClean="0">
                <a:solidFill>
                  <a:srgbClr val="FFFFFF"/>
                </a:solidFill>
                <a:latin typeface="Arial"/>
                <a:cs typeface="Arial" pitchFamily="34" charset="0"/>
              </a:rPr>
              <a:t>Management</a:t>
            </a:r>
            <a:endParaRPr lang="en-US" sz="1050" dirty="0">
              <a:solidFill>
                <a:srgbClr val="FFFFFF"/>
              </a:solidFill>
              <a:latin typeface="Arial"/>
              <a:cs typeface="Arial" pitchFamily="34" charset="0"/>
            </a:endParaRPr>
          </a:p>
          <a:p>
            <a:pPr algn="ctr" eaLnBrk="0" hangingPunct="0"/>
            <a:endParaRPr lang="en-US" sz="1050" dirty="0">
              <a:solidFill>
                <a:srgbClr val="FFFFFF"/>
              </a:solidFill>
              <a:latin typeface="Arial"/>
              <a:cs typeface="Arial" pitchFamily="34" charset="0"/>
            </a:endParaRPr>
          </a:p>
        </p:txBody>
      </p:sp>
      <p:sp>
        <p:nvSpPr>
          <p:cNvPr id="95241" name="Rectangle 5"/>
          <p:cNvSpPr>
            <a:spLocks noChangeArrowheads="1"/>
          </p:cNvSpPr>
          <p:nvPr/>
        </p:nvSpPr>
        <p:spPr bwMode="auto">
          <a:xfrm>
            <a:off x="2649735" y="4237611"/>
            <a:ext cx="1216152" cy="634773"/>
          </a:xfrm>
          <a:prstGeom prst="rect">
            <a:avLst/>
          </a:prstGeom>
          <a:solidFill>
            <a:srgbClr val="A50021"/>
          </a:solidFill>
          <a:ln w="12700">
            <a:solidFill>
              <a:schemeClr val="tx1">
                <a:lumMod val="50000"/>
              </a:schemeClr>
            </a:solidFill>
            <a:miter lim="800000"/>
            <a:headEnd/>
            <a:tailEnd/>
          </a:ln>
          <a:extLst/>
        </p:spPr>
        <p:txBody>
          <a:bodyPr wrap="none" anchor="ctr"/>
          <a:lstStyle/>
          <a:p>
            <a:pPr algn="ctr" eaLnBrk="0" hangingPunct="0"/>
            <a:endParaRPr lang="en-US" sz="1050" dirty="0">
              <a:solidFill>
                <a:srgbClr val="FFFFFF"/>
              </a:solidFill>
              <a:latin typeface="Arial"/>
              <a:cs typeface="Arial" pitchFamily="34" charset="0"/>
            </a:endParaRPr>
          </a:p>
          <a:p>
            <a:pPr algn="ctr" eaLnBrk="0" hangingPunct="0"/>
            <a:r>
              <a:rPr lang="en-US" sz="1050" dirty="0">
                <a:solidFill>
                  <a:srgbClr val="FFFFFF"/>
                </a:solidFill>
                <a:latin typeface="Arial"/>
                <a:cs typeface="Arial" pitchFamily="34" charset="0"/>
              </a:rPr>
              <a:t>Division of </a:t>
            </a:r>
          </a:p>
          <a:p>
            <a:pPr algn="ctr" eaLnBrk="0" hangingPunct="0"/>
            <a:r>
              <a:rPr lang="en-US" sz="1050" dirty="0">
                <a:solidFill>
                  <a:srgbClr val="FFFFFF"/>
                </a:solidFill>
                <a:latin typeface="Arial"/>
                <a:cs typeface="Arial" pitchFamily="34" charset="0"/>
              </a:rPr>
              <a:t>Intramural </a:t>
            </a:r>
          </a:p>
          <a:p>
            <a:pPr algn="ctr" eaLnBrk="0" hangingPunct="0"/>
            <a:r>
              <a:rPr lang="en-US" sz="1050" dirty="0" smtClean="0">
                <a:solidFill>
                  <a:srgbClr val="FFFFFF"/>
                </a:solidFill>
                <a:latin typeface="Arial"/>
                <a:cs typeface="Arial" pitchFamily="34" charset="0"/>
              </a:rPr>
              <a:t>Research</a:t>
            </a:r>
            <a:endParaRPr lang="en-US" sz="1050" dirty="0">
              <a:solidFill>
                <a:srgbClr val="FFFFFF"/>
              </a:solidFill>
              <a:latin typeface="Arial"/>
              <a:cs typeface="Arial" pitchFamily="34" charset="0"/>
            </a:endParaRPr>
          </a:p>
          <a:p>
            <a:pPr algn="ctr" eaLnBrk="0" hangingPunct="0"/>
            <a:endParaRPr lang="en-US" sz="1050" dirty="0">
              <a:solidFill>
                <a:srgbClr val="FFFFFF"/>
              </a:solidFill>
              <a:latin typeface="Arial"/>
              <a:cs typeface="Arial" pitchFamily="34" charset="0"/>
            </a:endParaRPr>
          </a:p>
        </p:txBody>
      </p:sp>
      <p:sp>
        <p:nvSpPr>
          <p:cNvPr id="95242" name="Rectangle 5"/>
          <p:cNvSpPr>
            <a:spLocks noChangeArrowheads="1"/>
          </p:cNvSpPr>
          <p:nvPr/>
        </p:nvSpPr>
        <p:spPr bwMode="auto">
          <a:xfrm>
            <a:off x="3536178" y="1402784"/>
            <a:ext cx="2057400" cy="1066800"/>
          </a:xfrm>
          <a:prstGeom prst="rect">
            <a:avLst/>
          </a:prstGeom>
          <a:solidFill>
            <a:srgbClr val="33CC33"/>
          </a:solidFill>
          <a:ln>
            <a:noFill/>
          </a:ln>
          <a:extLst>
            <a:ext uri="{91240B29-F687-4F45-9708-019B960494DF}">
              <a14:hiddenLine xmlns:a14="http://schemas.microsoft.com/office/drawing/2010/main" xmlns="" w="76200">
                <a:solidFill>
                  <a:srgbClr val="000000"/>
                </a:solidFill>
                <a:miter lim="800000"/>
                <a:headEnd/>
                <a:tailEnd/>
              </a14:hiddenLine>
            </a:ext>
          </a:extLst>
        </p:spPr>
        <p:txBody>
          <a:bodyPr wrap="none" anchor="ctr"/>
          <a:lstStyle/>
          <a:p>
            <a:pPr algn="ctr" eaLnBrk="0" hangingPunct="0"/>
            <a:r>
              <a:rPr lang="en-US" sz="2500" dirty="0" smtClean="0">
                <a:solidFill>
                  <a:srgbClr val="000000"/>
                </a:solidFill>
                <a:latin typeface="Arial"/>
                <a:cs typeface="Arial" pitchFamily="34" charset="0"/>
              </a:rPr>
              <a:t>NHGRI </a:t>
            </a:r>
            <a:endParaRPr lang="en-US" sz="2500" dirty="0">
              <a:solidFill>
                <a:srgbClr val="000000"/>
              </a:solidFill>
              <a:latin typeface="Arial"/>
              <a:cs typeface="Arial" pitchFamily="34" charset="0"/>
            </a:endParaRPr>
          </a:p>
          <a:p>
            <a:pPr algn="ctr" eaLnBrk="0" hangingPunct="0"/>
            <a:endParaRPr lang="en-US" sz="2500" dirty="0">
              <a:solidFill>
                <a:srgbClr val="000000"/>
              </a:solidFill>
              <a:latin typeface="Arial"/>
              <a:cs typeface="Arial" pitchFamily="34" charset="0"/>
            </a:endParaRPr>
          </a:p>
        </p:txBody>
      </p:sp>
      <p:sp>
        <p:nvSpPr>
          <p:cNvPr id="16" name="Rectangle 5"/>
          <p:cNvSpPr>
            <a:spLocks noChangeArrowheads="1"/>
          </p:cNvSpPr>
          <p:nvPr/>
        </p:nvSpPr>
        <p:spPr bwMode="auto">
          <a:xfrm>
            <a:off x="3940416" y="4237611"/>
            <a:ext cx="1216152" cy="634773"/>
          </a:xfrm>
          <a:prstGeom prst="rect">
            <a:avLst/>
          </a:prstGeom>
          <a:solidFill>
            <a:srgbClr val="A50021"/>
          </a:solidFill>
          <a:ln w="12700">
            <a:solidFill>
              <a:schemeClr val="tx1">
                <a:lumMod val="50000"/>
              </a:schemeClr>
            </a:solidFill>
            <a:miter lim="800000"/>
            <a:headEnd/>
            <a:tailEnd/>
          </a:ln>
          <a:extLst/>
        </p:spPr>
        <p:txBody>
          <a:bodyPr wrap="none" anchor="ctr"/>
          <a:lstStyle/>
          <a:p>
            <a:pPr algn="ctr" eaLnBrk="0" hangingPunct="0"/>
            <a:endParaRPr lang="en-US" sz="1050" dirty="0">
              <a:solidFill>
                <a:srgbClr val="FFFFFF"/>
              </a:solidFill>
              <a:latin typeface="Arial"/>
              <a:cs typeface="Arial" pitchFamily="34" charset="0"/>
            </a:endParaRPr>
          </a:p>
          <a:p>
            <a:pPr algn="ctr" eaLnBrk="0" hangingPunct="0"/>
            <a:r>
              <a:rPr lang="en-US" sz="1050" dirty="0">
                <a:solidFill>
                  <a:srgbClr val="FFFFFF"/>
                </a:solidFill>
                <a:latin typeface="Arial"/>
                <a:cs typeface="Arial" pitchFamily="34" charset="0"/>
              </a:rPr>
              <a:t>Division of </a:t>
            </a:r>
          </a:p>
          <a:p>
            <a:pPr algn="ctr" eaLnBrk="0" hangingPunct="0"/>
            <a:r>
              <a:rPr lang="en-US" sz="1050" dirty="0" smtClean="0">
                <a:solidFill>
                  <a:srgbClr val="FFFFFF"/>
                </a:solidFill>
                <a:latin typeface="Arial"/>
                <a:cs typeface="Arial" pitchFamily="34" charset="0"/>
              </a:rPr>
              <a:t>Genome</a:t>
            </a:r>
          </a:p>
          <a:p>
            <a:pPr algn="ctr" eaLnBrk="0" hangingPunct="0"/>
            <a:r>
              <a:rPr lang="en-US" sz="1050" dirty="0" smtClean="0">
                <a:solidFill>
                  <a:srgbClr val="FFFFFF"/>
                </a:solidFill>
                <a:latin typeface="Arial"/>
                <a:cs typeface="Arial" pitchFamily="34" charset="0"/>
              </a:rPr>
              <a:t>Sciences</a:t>
            </a:r>
            <a:endParaRPr lang="en-US" sz="1050" dirty="0">
              <a:solidFill>
                <a:srgbClr val="FFFFFF"/>
              </a:solidFill>
              <a:latin typeface="Arial"/>
              <a:cs typeface="Arial" pitchFamily="34" charset="0"/>
            </a:endParaRPr>
          </a:p>
          <a:p>
            <a:pPr algn="ctr" eaLnBrk="0" hangingPunct="0"/>
            <a:endParaRPr lang="en-US" sz="1050" dirty="0">
              <a:solidFill>
                <a:srgbClr val="FFFFFF"/>
              </a:solidFill>
              <a:latin typeface="Arial"/>
              <a:cs typeface="Arial" pitchFamily="34" charset="0"/>
            </a:endParaRPr>
          </a:p>
        </p:txBody>
      </p:sp>
      <p:sp>
        <p:nvSpPr>
          <p:cNvPr id="17" name="Rectangle 5"/>
          <p:cNvSpPr>
            <a:spLocks noChangeArrowheads="1"/>
          </p:cNvSpPr>
          <p:nvPr/>
        </p:nvSpPr>
        <p:spPr bwMode="auto">
          <a:xfrm>
            <a:off x="5231097" y="4237611"/>
            <a:ext cx="1216152" cy="634773"/>
          </a:xfrm>
          <a:prstGeom prst="rect">
            <a:avLst/>
          </a:prstGeom>
          <a:solidFill>
            <a:srgbClr val="A50021"/>
          </a:solidFill>
          <a:ln w="12700">
            <a:solidFill>
              <a:schemeClr val="tx1">
                <a:lumMod val="50000"/>
              </a:schemeClr>
            </a:solidFill>
            <a:miter lim="800000"/>
            <a:headEnd/>
            <a:tailEnd/>
          </a:ln>
          <a:extLst/>
        </p:spPr>
        <p:txBody>
          <a:bodyPr wrap="none" anchor="ctr"/>
          <a:lstStyle/>
          <a:p>
            <a:pPr algn="ctr" eaLnBrk="0" hangingPunct="0"/>
            <a:endParaRPr lang="en-US" sz="1050" dirty="0">
              <a:solidFill>
                <a:srgbClr val="FFFFFF"/>
              </a:solidFill>
              <a:latin typeface="Arial"/>
              <a:cs typeface="Arial" pitchFamily="34" charset="0"/>
            </a:endParaRPr>
          </a:p>
          <a:p>
            <a:pPr algn="ctr" eaLnBrk="0" hangingPunct="0"/>
            <a:r>
              <a:rPr lang="en-US" sz="1050" dirty="0">
                <a:solidFill>
                  <a:srgbClr val="FFFFFF"/>
                </a:solidFill>
                <a:latin typeface="Arial"/>
                <a:cs typeface="Arial" pitchFamily="34" charset="0"/>
              </a:rPr>
              <a:t>Division of </a:t>
            </a:r>
          </a:p>
          <a:p>
            <a:pPr algn="ctr" eaLnBrk="0" hangingPunct="0"/>
            <a:r>
              <a:rPr lang="en-US" sz="1050" dirty="0" smtClean="0">
                <a:solidFill>
                  <a:srgbClr val="FFFFFF"/>
                </a:solidFill>
                <a:latin typeface="Arial"/>
                <a:cs typeface="Arial" pitchFamily="34" charset="0"/>
              </a:rPr>
              <a:t>Genomic</a:t>
            </a:r>
          </a:p>
          <a:p>
            <a:pPr algn="ctr" eaLnBrk="0" hangingPunct="0"/>
            <a:r>
              <a:rPr lang="en-US" sz="1050" dirty="0" smtClean="0">
                <a:solidFill>
                  <a:srgbClr val="FFFFFF"/>
                </a:solidFill>
                <a:latin typeface="Arial"/>
                <a:cs typeface="Arial" pitchFamily="34" charset="0"/>
              </a:rPr>
              <a:t>Medicine</a:t>
            </a:r>
            <a:endParaRPr lang="en-US" sz="1050" dirty="0">
              <a:solidFill>
                <a:srgbClr val="FFFFFF"/>
              </a:solidFill>
              <a:latin typeface="Arial"/>
              <a:cs typeface="Arial" pitchFamily="34" charset="0"/>
            </a:endParaRPr>
          </a:p>
          <a:p>
            <a:pPr algn="ctr" eaLnBrk="0" hangingPunct="0"/>
            <a:endParaRPr lang="en-US" sz="1050" dirty="0">
              <a:solidFill>
                <a:srgbClr val="FFFFFF"/>
              </a:solidFill>
              <a:latin typeface="Arial"/>
              <a:cs typeface="Arial" pitchFamily="34" charset="0"/>
            </a:endParaRPr>
          </a:p>
        </p:txBody>
      </p:sp>
      <p:sp>
        <p:nvSpPr>
          <p:cNvPr id="18" name="Rectangle 5"/>
          <p:cNvSpPr>
            <a:spLocks noChangeArrowheads="1"/>
          </p:cNvSpPr>
          <p:nvPr/>
        </p:nvSpPr>
        <p:spPr bwMode="auto">
          <a:xfrm>
            <a:off x="6521778" y="4237611"/>
            <a:ext cx="1216152" cy="634773"/>
          </a:xfrm>
          <a:prstGeom prst="rect">
            <a:avLst/>
          </a:prstGeom>
          <a:solidFill>
            <a:srgbClr val="A50021"/>
          </a:solidFill>
          <a:ln w="12700">
            <a:solidFill>
              <a:schemeClr val="tx1">
                <a:lumMod val="50000"/>
              </a:schemeClr>
            </a:solidFill>
            <a:miter lim="800000"/>
            <a:headEnd/>
            <a:tailEnd/>
          </a:ln>
          <a:extLst/>
        </p:spPr>
        <p:txBody>
          <a:bodyPr wrap="none" anchor="ctr"/>
          <a:lstStyle/>
          <a:p>
            <a:pPr algn="ctr" eaLnBrk="0" hangingPunct="0"/>
            <a:endParaRPr lang="en-US" sz="1050" dirty="0">
              <a:solidFill>
                <a:srgbClr val="FFFFFF"/>
              </a:solidFill>
              <a:latin typeface="Arial"/>
              <a:cs typeface="Arial" pitchFamily="34" charset="0"/>
            </a:endParaRPr>
          </a:p>
          <a:p>
            <a:pPr algn="ctr" eaLnBrk="0" hangingPunct="0"/>
            <a:r>
              <a:rPr lang="en-US" sz="1050" dirty="0">
                <a:solidFill>
                  <a:srgbClr val="FFFFFF"/>
                </a:solidFill>
                <a:latin typeface="Arial"/>
                <a:cs typeface="Arial" pitchFamily="34" charset="0"/>
              </a:rPr>
              <a:t>Division of </a:t>
            </a:r>
          </a:p>
          <a:p>
            <a:pPr algn="ctr" eaLnBrk="0" hangingPunct="0"/>
            <a:r>
              <a:rPr lang="en-US" sz="1050" dirty="0" smtClean="0">
                <a:solidFill>
                  <a:srgbClr val="FFFFFF"/>
                </a:solidFill>
                <a:latin typeface="Arial"/>
                <a:cs typeface="Arial" pitchFamily="34" charset="0"/>
              </a:rPr>
              <a:t>Genomics and</a:t>
            </a:r>
          </a:p>
          <a:p>
            <a:pPr algn="ctr" eaLnBrk="0" hangingPunct="0"/>
            <a:r>
              <a:rPr lang="en-US" sz="1050" dirty="0" smtClean="0">
                <a:solidFill>
                  <a:srgbClr val="FFFFFF"/>
                </a:solidFill>
                <a:latin typeface="Arial"/>
                <a:cs typeface="Arial" pitchFamily="34" charset="0"/>
              </a:rPr>
              <a:t>Society</a:t>
            </a:r>
            <a:endParaRPr lang="en-US" sz="1050" dirty="0">
              <a:solidFill>
                <a:srgbClr val="FFFFFF"/>
              </a:solidFill>
              <a:latin typeface="Arial"/>
              <a:cs typeface="Arial" pitchFamily="34" charset="0"/>
            </a:endParaRPr>
          </a:p>
          <a:p>
            <a:pPr algn="ctr" eaLnBrk="0" hangingPunct="0"/>
            <a:endParaRPr lang="en-US" sz="1050" dirty="0">
              <a:solidFill>
                <a:srgbClr val="FFFFFF"/>
              </a:solidFill>
              <a:latin typeface="Arial"/>
              <a:cs typeface="Arial" pitchFamily="34" charset="0"/>
            </a:endParaRPr>
          </a:p>
        </p:txBody>
      </p:sp>
      <p:sp>
        <p:nvSpPr>
          <p:cNvPr id="5" name="TextBox 4"/>
          <p:cNvSpPr txBox="1"/>
          <p:nvPr/>
        </p:nvSpPr>
        <p:spPr>
          <a:xfrm>
            <a:off x="4729411" y="5408919"/>
            <a:ext cx="3506088" cy="369332"/>
          </a:xfrm>
          <a:prstGeom prst="rect">
            <a:avLst/>
          </a:prstGeom>
          <a:noFill/>
        </p:spPr>
        <p:txBody>
          <a:bodyPr wrap="none" rtlCol="0">
            <a:spAutoFit/>
          </a:bodyPr>
          <a:lstStyle/>
          <a:p>
            <a:pPr fontAlgn="auto">
              <a:spcBef>
                <a:spcPts val="0"/>
              </a:spcBef>
              <a:spcAft>
                <a:spcPts val="0"/>
              </a:spcAft>
            </a:pPr>
            <a:r>
              <a:rPr lang="en-US" dirty="0" smtClean="0">
                <a:solidFill>
                  <a:srgbClr val="003366">
                    <a:lumMod val="20000"/>
                    <a:lumOff val="80000"/>
                  </a:srgbClr>
                </a:solidFill>
                <a:latin typeface="Arial"/>
              </a:rPr>
              <a:t>Extramural Research Program</a:t>
            </a:r>
            <a:endParaRPr lang="en-US" dirty="0">
              <a:solidFill>
                <a:srgbClr val="003366">
                  <a:lumMod val="20000"/>
                  <a:lumOff val="80000"/>
                </a:srgbClr>
              </a:solidFill>
              <a:latin typeface="Arial"/>
            </a:endParaRPr>
          </a:p>
        </p:txBody>
      </p:sp>
      <p:sp>
        <p:nvSpPr>
          <p:cNvPr id="29" name="Rectangle 5"/>
          <p:cNvSpPr>
            <a:spLocks noChangeArrowheads="1"/>
          </p:cNvSpPr>
          <p:nvPr/>
        </p:nvSpPr>
        <p:spPr bwMode="auto">
          <a:xfrm>
            <a:off x="7812456" y="4237610"/>
            <a:ext cx="1216152" cy="634773"/>
          </a:xfrm>
          <a:prstGeom prst="rect">
            <a:avLst/>
          </a:prstGeom>
          <a:solidFill>
            <a:srgbClr val="A50021"/>
          </a:solidFill>
          <a:ln w="12700">
            <a:solidFill>
              <a:schemeClr val="tx1">
                <a:lumMod val="50000"/>
              </a:schemeClr>
            </a:solidFill>
            <a:miter lim="800000"/>
            <a:headEnd/>
            <a:tailEnd/>
          </a:ln>
          <a:extLst/>
        </p:spPr>
        <p:txBody>
          <a:bodyPr wrap="none" anchor="ctr"/>
          <a:lstStyle/>
          <a:p>
            <a:pPr algn="ctr" eaLnBrk="0" hangingPunct="0"/>
            <a:endParaRPr lang="en-US" sz="1050" dirty="0">
              <a:solidFill>
                <a:srgbClr val="FFFFFF"/>
              </a:solidFill>
              <a:latin typeface="Arial"/>
              <a:cs typeface="Arial" pitchFamily="34" charset="0"/>
            </a:endParaRPr>
          </a:p>
          <a:p>
            <a:pPr algn="ctr" eaLnBrk="0" hangingPunct="0"/>
            <a:r>
              <a:rPr lang="en-US" sz="1050" dirty="0">
                <a:solidFill>
                  <a:srgbClr val="FFFFFF"/>
                </a:solidFill>
                <a:latin typeface="Arial"/>
                <a:cs typeface="Arial" pitchFamily="34" charset="0"/>
              </a:rPr>
              <a:t>Division of </a:t>
            </a:r>
          </a:p>
          <a:p>
            <a:pPr algn="ctr" eaLnBrk="0" hangingPunct="0"/>
            <a:r>
              <a:rPr lang="en-US" sz="1050" dirty="0" smtClean="0">
                <a:solidFill>
                  <a:srgbClr val="FFFFFF"/>
                </a:solidFill>
                <a:latin typeface="Arial"/>
                <a:cs typeface="Arial" pitchFamily="34" charset="0"/>
              </a:rPr>
              <a:t>Extramural </a:t>
            </a:r>
          </a:p>
          <a:p>
            <a:pPr algn="ctr" eaLnBrk="0" hangingPunct="0"/>
            <a:r>
              <a:rPr lang="en-US" sz="1050" dirty="0" smtClean="0">
                <a:solidFill>
                  <a:srgbClr val="FFFFFF"/>
                </a:solidFill>
                <a:latin typeface="Arial"/>
                <a:cs typeface="Arial" pitchFamily="34" charset="0"/>
              </a:rPr>
              <a:t>Operations</a:t>
            </a:r>
            <a:endParaRPr lang="en-US" sz="1050" dirty="0">
              <a:solidFill>
                <a:srgbClr val="FFFFFF"/>
              </a:solidFill>
              <a:latin typeface="Arial"/>
              <a:cs typeface="Arial" pitchFamily="34" charset="0"/>
            </a:endParaRPr>
          </a:p>
          <a:p>
            <a:pPr algn="ctr" eaLnBrk="0" hangingPunct="0"/>
            <a:endParaRPr lang="en-US" sz="1050" dirty="0">
              <a:solidFill>
                <a:srgbClr val="FFFFFF"/>
              </a:solidFill>
              <a:latin typeface="Arial"/>
              <a:cs typeface="Arial" pitchFamily="34" charset="0"/>
            </a:endParaRPr>
          </a:p>
        </p:txBody>
      </p:sp>
      <p:grpSp>
        <p:nvGrpSpPr>
          <p:cNvPr id="7" name="Group 6"/>
          <p:cNvGrpSpPr/>
          <p:nvPr/>
        </p:nvGrpSpPr>
        <p:grpSpPr>
          <a:xfrm>
            <a:off x="3796939" y="4897307"/>
            <a:ext cx="5347062" cy="354892"/>
            <a:chOff x="3788230" y="5267198"/>
            <a:chExt cx="5347062" cy="254037"/>
          </a:xfrm>
        </p:grpSpPr>
        <p:sp>
          <p:nvSpPr>
            <p:cNvPr id="31" name="Rectangle 30"/>
            <p:cNvSpPr/>
            <p:nvPr/>
          </p:nvSpPr>
          <p:spPr bwMode="auto">
            <a:xfrm>
              <a:off x="3906231" y="5282837"/>
              <a:ext cx="5151986" cy="238398"/>
            </a:xfrm>
            <a:prstGeom prst="rect">
              <a:avLst/>
            </a:prstGeom>
            <a:noFill/>
            <a:ln w="34925" cap="flat" cmpd="sng" algn="ctr">
              <a:solidFill>
                <a:schemeClr val="bg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0" smtClean="0">
                <a:solidFill>
                  <a:srgbClr val="FFFFFF"/>
                </a:solidFill>
                <a:latin typeface="Times" charset="0"/>
              </a:endParaRPr>
            </a:p>
          </p:txBody>
        </p:sp>
        <p:sp>
          <p:nvSpPr>
            <p:cNvPr id="6" name="Rectangle 5"/>
            <p:cNvSpPr/>
            <p:nvPr/>
          </p:nvSpPr>
          <p:spPr bwMode="auto">
            <a:xfrm>
              <a:off x="3788230" y="5267198"/>
              <a:ext cx="5347062" cy="74295"/>
            </a:xfrm>
            <a:prstGeom prst="rect">
              <a:avLst/>
            </a:prstGeom>
            <a:solidFill>
              <a:srgbClr val="0000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0" smtClean="0">
                <a:solidFill>
                  <a:srgbClr val="FFFFFF"/>
                </a:solidFill>
                <a:latin typeface="Times" charset="0"/>
              </a:endParaRPr>
            </a:p>
          </p:txBody>
        </p:sp>
      </p:grpSp>
      <p:sp>
        <p:nvSpPr>
          <p:cNvPr id="30" name="Line 13"/>
          <p:cNvSpPr>
            <a:spLocks noChangeShapeType="1"/>
          </p:cNvSpPr>
          <p:nvPr/>
        </p:nvSpPr>
        <p:spPr bwMode="auto">
          <a:xfrm>
            <a:off x="1967130" y="2857750"/>
            <a:ext cx="0" cy="137986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sz="2400" b="0">
              <a:solidFill>
                <a:srgbClr val="003366"/>
              </a:solidFill>
              <a:latin typeface="Times New Roman" pitchFamily="18" charset="0"/>
            </a:endParaRPr>
          </a:p>
        </p:txBody>
      </p:sp>
      <p:sp>
        <p:nvSpPr>
          <p:cNvPr id="32" name="Line 13"/>
          <p:cNvSpPr>
            <a:spLocks noChangeShapeType="1"/>
          </p:cNvSpPr>
          <p:nvPr/>
        </p:nvSpPr>
        <p:spPr bwMode="auto">
          <a:xfrm>
            <a:off x="3257811" y="2857750"/>
            <a:ext cx="0" cy="137986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sz="2400" b="0">
              <a:solidFill>
                <a:srgbClr val="003366"/>
              </a:solidFill>
              <a:latin typeface="Times New Roman" pitchFamily="18" charset="0"/>
            </a:endParaRPr>
          </a:p>
        </p:txBody>
      </p:sp>
      <p:sp>
        <p:nvSpPr>
          <p:cNvPr id="34" name="Line 13"/>
          <p:cNvSpPr>
            <a:spLocks noChangeShapeType="1"/>
          </p:cNvSpPr>
          <p:nvPr/>
        </p:nvSpPr>
        <p:spPr bwMode="auto">
          <a:xfrm>
            <a:off x="5835330" y="2857750"/>
            <a:ext cx="0" cy="137986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sz="2400" b="0">
              <a:solidFill>
                <a:srgbClr val="003366"/>
              </a:solidFill>
              <a:latin typeface="Times New Roman" pitchFamily="18" charset="0"/>
            </a:endParaRPr>
          </a:p>
        </p:txBody>
      </p:sp>
      <p:sp>
        <p:nvSpPr>
          <p:cNvPr id="38" name="Line 13"/>
          <p:cNvSpPr>
            <a:spLocks noChangeShapeType="1"/>
          </p:cNvSpPr>
          <p:nvPr/>
        </p:nvSpPr>
        <p:spPr bwMode="auto">
          <a:xfrm>
            <a:off x="7120801" y="2857750"/>
            <a:ext cx="0" cy="137986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sz="2400" b="0">
              <a:solidFill>
                <a:srgbClr val="003366"/>
              </a:solidFill>
              <a:latin typeface="Times New Roman" pitchFamily="18" charset="0"/>
            </a:endParaRPr>
          </a:p>
        </p:txBody>
      </p:sp>
      <p:sp>
        <p:nvSpPr>
          <p:cNvPr id="39" name="Line 13"/>
          <p:cNvSpPr>
            <a:spLocks noChangeShapeType="1"/>
          </p:cNvSpPr>
          <p:nvPr/>
        </p:nvSpPr>
        <p:spPr bwMode="auto">
          <a:xfrm>
            <a:off x="8431776" y="2857750"/>
            <a:ext cx="0" cy="137986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sz="2400" b="0">
              <a:solidFill>
                <a:srgbClr val="003366"/>
              </a:solidFill>
              <a:latin typeface="Times New Roman" pitchFamily="18" charset="0"/>
            </a:endParaRPr>
          </a:p>
        </p:txBody>
      </p:sp>
      <p:pic>
        <p:nvPicPr>
          <p:cNvPr id="27" name="8ae1a165-c7e8-4a38-ad3d-94db2d399c4d" descr="8F55AFED-4CE9-4343-8857-F6F40B58E4E7@nhgri"/>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90703" y="1887538"/>
            <a:ext cx="519111" cy="517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43856450"/>
      </p:ext>
    </p:extLst>
  </p:cSld>
  <p:clrMapOvr>
    <a:masterClrMapping/>
  </p:clrMapOvr>
  <p:transition spd="slow">
    <p:wipe dir="d"/>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0" y="56496"/>
            <a:ext cx="9144000" cy="172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en-US" sz="3400" b="1" dirty="0" smtClean="0">
                <a:solidFill>
                  <a:srgbClr val="FFFF00"/>
                </a:solidFill>
                <a:latin typeface="Arial" pitchFamily="34" charset="0"/>
                <a:ea typeface="ＭＳ Ｐゴシック" pitchFamily="34" charset="-128"/>
                <a:cs typeface="Arial" pitchFamily="34" charset="0"/>
              </a:rPr>
              <a:t>Implicating Sequence Variants in Human Disease Workshop: September 2012</a:t>
            </a:r>
          </a:p>
        </p:txBody>
      </p:sp>
      <p:sp>
        <p:nvSpPr>
          <p:cNvPr id="12" name="TextBox 11"/>
          <p:cNvSpPr txBox="1"/>
          <p:nvPr/>
        </p:nvSpPr>
        <p:spPr>
          <a:xfrm>
            <a:off x="7269738" y="6359247"/>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45</a:t>
            </a:r>
            <a:endParaRPr lang="en-US" sz="2000" b="1" dirty="0">
              <a:solidFill>
                <a:srgbClr val="00ADDC">
                  <a:lumMod val="40000"/>
                  <a:lumOff val="60000"/>
                </a:srgbClr>
              </a:solidFill>
              <a:latin typeface="Arial" charset="0"/>
            </a:endParaRPr>
          </a:p>
        </p:txBody>
      </p:sp>
      <p:sp>
        <p:nvSpPr>
          <p:cNvPr id="8" name="Title 1"/>
          <p:cNvSpPr txBox="1">
            <a:spLocks/>
          </p:cNvSpPr>
          <p:nvPr/>
        </p:nvSpPr>
        <p:spPr bwMode="auto">
          <a:xfrm>
            <a:off x="126127" y="1453243"/>
            <a:ext cx="9144000" cy="1518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177800" lvl="1" indent="0" defTabSz="457200" fontAlgn="base">
              <a:spcBef>
                <a:spcPts val="700"/>
              </a:spcBef>
              <a:spcAft>
                <a:spcPct val="0"/>
              </a:spcAft>
              <a:buClr>
                <a:srgbClr val="D6ECFF"/>
              </a:buClr>
              <a:buSzPct val="95000"/>
              <a:tabLst>
                <a:tab pos="914400" algn="l"/>
              </a:tabLst>
            </a:pPr>
            <a:r>
              <a:rPr lang="en-US" sz="3000" dirty="0" smtClean="0">
                <a:solidFill>
                  <a:srgbClr val="FFFFFF"/>
                </a:solidFill>
              </a:rPr>
              <a:t>Goal: To </a:t>
            </a:r>
            <a:r>
              <a:rPr lang="en-US" sz="3000" dirty="0">
                <a:solidFill>
                  <a:srgbClr val="FFFFFF"/>
                </a:solidFill>
              </a:rPr>
              <a:t>develop guidelines </a:t>
            </a:r>
            <a:r>
              <a:rPr lang="en-US" sz="3000" dirty="0" smtClean="0">
                <a:solidFill>
                  <a:srgbClr val="FFFFFF"/>
                </a:solidFill>
              </a:rPr>
              <a:t>for </a:t>
            </a:r>
            <a:r>
              <a:rPr lang="en-US" sz="3000" dirty="0">
                <a:solidFill>
                  <a:srgbClr val="FFFFFF"/>
                </a:solidFill>
              </a:rPr>
              <a:t>assessing the evidence implicating sequence variants or genes as causal in a specific </a:t>
            </a:r>
            <a:r>
              <a:rPr lang="en-US" sz="3000" dirty="0" smtClean="0">
                <a:solidFill>
                  <a:srgbClr val="FFFFFF"/>
                </a:solidFill>
              </a:rPr>
              <a:t>disease</a:t>
            </a:r>
            <a:endParaRPr lang="en-US" sz="3000" dirty="0">
              <a:solidFill>
                <a:srgbClr val="FFFFFF"/>
              </a:solidFill>
            </a:endParaRPr>
          </a:p>
          <a:p>
            <a:pPr marL="571500" lvl="1" indent="-393700" defTabSz="457200" fontAlgn="base">
              <a:spcBef>
                <a:spcPts val="700"/>
              </a:spcBef>
              <a:spcAft>
                <a:spcPct val="0"/>
              </a:spcAft>
              <a:buClr>
                <a:srgbClr val="D6ECFF"/>
              </a:buClr>
              <a:buSzPct val="95000"/>
              <a:buFont typeface="Wingdings" pitchFamily="2" charset="2"/>
              <a:buChar char=""/>
              <a:tabLst>
                <a:tab pos="914400" algn="l"/>
              </a:tabLst>
            </a:pPr>
            <a:endParaRPr lang="en-US" sz="3000" dirty="0">
              <a:solidFill>
                <a:srgbClr val="FFFFFF"/>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66177" y="3124200"/>
            <a:ext cx="6397580" cy="3240333"/>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rot="20859631">
            <a:off x="605717" y="4226581"/>
            <a:ext cx="7680308" cy="769441"/>
          </a:xfrm>
          <a:prstGeom prst="rect">
            <a:avLst/>
          </a:prstGeom>
          <a:solidFill>
            <a:srgbClr val="0000CC"/>
          </a:solidFill>
        </p:spPr>
        <p:txBody>
          <a:bodyPr wrap="none" rtlCol="0">
            <a:spAutoFit/>
          </a:bodyPr>
          <a:lstStyle/>
          <a:p>
            <a:pPr algn="ctr"/>
            <a:r>
              <a:rPr lang="en-US" sz="4400" b="1" dirty="0" smtClean="0"/>
              <a:t>Manuscript in preparation…</a:t>
            </a:r>
            <a:endParaRPr lang="en-US" sz="4400" b="1" dirty="0"/>
          </a:p>
        </p:txBody>
      </p:sp>
    </p:spTree>
    <p:extLst>
      <p:ext uri="{BB962C8B-B14F-4D97-AF65-F5344CB8AC3E}">
        <p14:creationId xmlns:p14="http://schemas.microsoft.com/office/powerpoint/2010/main" xmlns="" val="159042563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up)">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8100" y="76200"/>
            <a:ext cx="9144000" cy="838200"/>
          </a:xfrm>
          <a:prstGeom prst="rect">
            <a:avLst/>
          </a:prstGeom>
          <a:noFill/>
          <a:ln w="9525">
            <a:noFill/>
            <a:miter lim="800000"/>
            <a:headEnd/>
            <a:tailEnd/>
          </a:ln>
        </p:spPr>
        <p:txBody>
          <a:bodyPr/>
          <a:lstStyle/>
          <a:p>
            <a:pPr algn="ctr">
              <a:defRPr/>
            </a:pPr>
            <a:endParaRPr lang="en-US" sz="1200" spc="-100" dirty="0" smtClean="0">
              <a:solidFill>
                <a:srgbClr val="FFFF00"/>
              </a:solidFill>
              <a:latin typeface="Arial" charset="0"/>
            </a:endParaRPr>
          </a:p>
        </p:txBody>
      </p:sp>
      <p:sp>
        <p:nvSpPr>
          <p:cNvPr id="8" name="TextBox 7"/>
          <p:cNvSpPr txBox="1"/>
          <p:nvPr/>
        </p:nvSpPr>
        <p:spPr>
          <a:xfrm>
            <a:off x="7269738" y="6368071"/>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46</a:t>
            </a:r>
            <a:endParaRPr lang="en-US" sz="2000" dirty="0">
              <a:solidFill>
                <a:srgbClr val="00ADDC">
                  <a:lumMod val="40000"/>
                  <a:lumOff val="60000"/>
                </a:srgbClr>
              </a:solidFill>
              <a:latin typeface="Arial" charset="0"/>
            </a:endParaRPr>
          </a:p>
        </p:txBody>
      </p:sp>
      <p:pic>
        <p:nvPicPr>
          <p:cNvPr id="5" name="Picture 2"/>
          <p:cNvPicPr>
            <a:picLocks noChangeAspect="1" noChangeArrowheads="1"/>
          </p:cNvPicPr>
          <p:nvPr/>
        </p:nvPicPr>
        <p:blipFill>
          <a:blip r:embed="rId3" cstate="print"/>
          <a:srcRect/>
          <a:stretch>
            <a:fillRect/>
          </a:stretch>
        </p:blipFill>
        <p:spPr bwMode="auto">
          <a:xfrm>
            <a:off x="747165" y="74978"/>
            <a:ext cx="7626647" cy="1419200"/>
          </a:xfrm>
          <a:prstGeom prst="rect">
            <a:avLst/>
          </a:prstGeom>
          <a:noFill/>
          <a:ln w="9525">
            <a:noFill/>
            <a:miter lim="800000"/>
            <a:headEnd/>
            <a:tailEnd/>
          </a:ln>
        </p:spPr>
      </p:pic>
      <p:pic>
        <p:nvPicPr>
          <p:cNvPr id="16" name="Picture 15" descr="Screen Shot 2013-01-09 at 3.03.18 PM.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45962" y="1648003"/>
            <a:ext cx="5286170" cy="3700319"/>
          </a:xfrm>
          <a:prstGeom prst="rect">
            <a:avLst/>
          </a:prstGeom>
          <a:ln w="38100">
            <a:solidFill>
              <a:schemeClr val="accent4">
                <a:lumMod val="60000"/>
                <a:lumOff val="40000"/>
              </a:schemeClr>
            </a:solidFill>
          </a:ln>
        </p:spPr>
      </p:pic>
      <p:grpSp>
        <p:nvGrpSpPr>
          <p:cNvPr id="18" name="Group 17"/>
          <p:cNvGrpSpPr/>
          <p:nvPr/>
        </p:nvGrpSpPr>
        <p:grpSpPr>
          <a:xfrm>
            <a:off x="902636" y="2128903"/>
            <a:ext cx="7125867" cy="2706986"/>
            <a:chOff x="547688" y="1900238"/>
            <a:chExt cx="8048625" cy="3057525"/>
          </a:xfrm>
        </p:grpSpPr>
        <p:pic>
          <p:nvPicPr>
            <p:cNvPr id="19"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7688" y="1900238"/>
              <a:ext cx="8048625" cy="3057525"/>
            </a:xfrm>
            <a:prstGeom prst="rect">
              <a:avLst/>
            </a:prstGeom>
            <a:noFill/>
            <a:ln w="38100">
              <a:solidFill>
                <a:schemeClr val="accent4">
                  <a:lumMod val="40000"/>
                  <a:lumOff val="6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49327" y="2016379"/>
              <a:ext cx="5784927" cy="274849"/>
            </a:xfrm>
            <a:prstGeom prst="rect">
              <a:avLst/>
            </a:prstGeom>
            <a:noFill/>
            <a:ln w="38100">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22" name="Picture 2"/>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t="1152" b="10600"/>
          <a:stretch/>
        </p:blipFill>
        <p:spPr bwMode="auto">
          <a:xfrm>
            <a:off x="1507119" y="2883308"/>
            <a:ext cx="6957369" cy="2623922"/>
          </a:xfrm>
          <a:prstGeom prst="rect">
            <a:avLst/>
          </a:prstGeom>
          <a:noFill/>
          <a:ln w="38100">
            <a:solidFill>
              <a:schemeClr val="accent4">
                <a:lumMod val="60000"/>
                <a:lumOff val="4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22" descr="Screen Shot 2013-01-09 at 2.46.49 PM.png"/>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889047" y="4242567"/>
            <a:ext cx="6072909" cy="2059817"/>
          </a:xfrm>
          <a:prstGeom prst="rect">
            <a:avLst/>
          </a:prstGeom>
          <a:ln w="38100">
            <a:solidFill>
              <a:schemeClr val="accent4">
                <a:lumMod val="60000"/>
                <a:lumOff val="40000"/>
              </a:schemeClr>
            </a:solidFill>
          </a:ln>
        </p:spPr>
      </p:pic>
    </p:spTree>
    <p:extLst>
      <p:ext uri="{BB962C8B-B14F-4D97-AF65-F5344CB8AC3E}">
        <p14:creationId xmlns:p14="http://schemas.microsoft.com/office/powerpoint/2010/main" xmlns="" val="413510975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1499"/>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1499"/>
                                          </p:stCondLst>
                                        </p:cTn>
                                        <p:tgtEl>
                                          <p:spTgt spid="18"/>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nodeType="afterEffect">
                                  <p:stCondLst>
                                    <p:cond delay="0"/>
                                  </p:stCondLst>
                                  <p:childTnLst>
                                    <p:set>
                                      <p:cBhvr>
                                        <p:cTn id="13" dur="1" fill="hold">
                                          <p:stCondLst>
                                            <p:cond delay="1499"/>
                                          </p:stCondLst>
                                        </p:cTn>
                                        <p:tgtEl>
                                          <p:spTgt spid="22"/>
                                        </p:tgtEl>
                                        <p:attrNameLst>
                                          <p:attrName>style.visibility</p:attrName>
                                        </p:attrNameLst>
                                      </p:cBhvr>
                                      <p:to>
                                        <p:strVal val="visible"/>
                                      </p:to>
                                    </p:set>
                                  </p:childTnLst>
                                </p:cTn>
                              </p:par>
                            </p:childTnLst>
                          </p:cTn>
                        </p:par>
                        <p:par>
                          <p:cTn id="14" fill="hold">
                            <p:stCondLst>
                              <p:cond delay="3000"/>
                            </p:stCondLst>
                            <p:childTnLst>
                              <p:par>
                                <p:cTn id="15" presetID="1" presetClass="entr" presetSubtype="0" fill="hold" nodeType="afterEffect">
                                  <p:stCondLst>
                                    <p:cond delay="0"/>
                                  </p:stCondLst>
                                  <p:childTnLst>
                                    <p:set>
                                      <p:cBhvr>
                                        <p:cTn id="16" dur="1" fill="hold">
                                          <p:stCondLst>
                                            <p:cond delay="149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txBox="1">
            <a:spLocks/>
          </p:cNvSpPr>
          <p:nvPr/>
        </p:nvSpPr>
        <p:spPr bwMode="auto">
          <a:xfrm>
            <a:off x="0" y="63110"/>
            <a:ext cx="9144000" cy="1152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n-US" sz="3600" dirty="0" smtClean="0">
                <a:solidFill>
                  <a:srgbClr val="FFFF00"/>
                </a:solidFill>
                <a:cs typeface="Arial" charset="0"/>
              </a:rPr>
              <a:t>Genomics And Randomized Trials </a:t>
            </a:r>
            <a:r>
              <a:rPr lang="en-US" sz="3600" dirty="0" err="1" smtClean="0">
                <a:solidFill>
                  <a:srgbClr val="FFFF00"/>
                </a:solidFill>
                <a:cs typeface="Arial" charset="0"/>
              </a:rPr>
              <a:t>NETwork</a:t>
            </a:r>
            <a:r>
              <a:rPr lang="en-US" sz="3600" dirty="0" smtClean="0">
                <a:solidFill>
                  <a:srgbClr val="FFFF00"/>
                </a:solidFill>
                <a:cs typeface="Arial" charset="0"/>
              </a:rPr>
              <a:t> (GARNET) </a:t>
            </a:r>
          </a:p>
        </p:txBody>
      </p:sp>
      <p:sp>
        <p:nvSpPr>
          <p:cNvPr id="7171"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p>
            <a:pPr marL="411163" indent="-342900" eaLnBrk="0" hangingPunct="0">
              <a:spcBef>
                <a:spcPts val="700"/>
              </a:spcBef>
              <a:buClr>
                <a:srgbClr val="D6ECFF"/>
              </a:buClr>
              <a:buSzPct val="95000"/>
              <a:buFont typeface="Wingdings" pitchFamily="2" charset="2"/>
              <a:buChar char=""/>
            </a:pPr>
            <a:endParaRPr lang="en-US" sz="3000" b="0" smtClean="0">
              <a:solidFill>
                <a:prstClr val="white"/>
              </a:solidFill>
              <a:latin typeface="Arial" charset="0"/>
            </a:endParaRPr>
          </a:p>
        </p:txBody>
      </p:sp>
      <p:sp>
        <p:nvSpPr>
          <p:cNvPr id="8" name="Content Placeholder 5"/>
          <p:cNvSpPr txBox="1">
            <a:spLocks/>
          </p:cNvSpPr>
          <p:nvPr/>
        </p:nvSpPr>
        <p:spPr bwMode="auto">
          <a:xfrm>
            <a:off x="-203200" y="1406675"/>
            <a:ext cx="6112387" cy="2555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914400" lvl="2" indent="0">
              <a:spcBef>
                <a:spcPts val="700"/>
              </a:spcBef>
              <a:buClr>
                <a:srgbClr val="D6ECFF"/>
              </a:buClr>
              <a:buSzPct val="95000"/>
            </a:pPr>
            <a:endParaRPr lang="en-US" sz="2000" dirty="0" smtClean="0">
              <a:solidFill>
                <a:prstClr val="white"/>
              </a:solidFill>
            </a:endParaRPr>
          </a:p>
        </p:txBody>
      </p:sp>
      <p:sp>
        <p:nvSpPr>
          <p:cNvPr id="11" name="TextBox 10"/>
          <p:cNvSpPr txBox="1"/>
          <p:nvPr/>
        </p:nvSpPr>
        <p:spPr>
          <a:xfrm>
            <a:off x="7271780" y="636636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47</a:t>
            </a:r>
            <a:endParaRPr lang="en-US" sz="2000" dirty="0">
              <a:solidFill>
                <a:schemeClr val="accent4">
                  <a:lumMod val="40000"/>
                  <a:lumOff val="60000"/>
                </a:schemeClr>
              </a:solidFill>
              <a:latin typeface="Arial" charset="0"/>
            </a:endParaRPr>
          </a:p>
        </p:txBody>
      </p:sp>
      <p:sp>
        <p:nvSpPr>
          <p:cNvPr id="12" name="Title 1"/>
          <p:cNvSpPr txBox="1">
            <a:spLocks/>
          </p:cNvSpPr>
          <p:nvPr/>
        </p:nvSpPr>
        <p:spPr bwMode="auto">
          <a:xfrm>
            <a:off x="-320224" y="1379095"/>
            <a:ext cx="9574579" cy="5150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231775" defTabSz="457200">
              <a:spcBef>
                <a:spcPts val="700"/>
              </a:spcBef>
              <a:buClr>
                <a:srgbClr val="D6ECFF"/>
              </a:buClr>
              <a:buSzPct val="95000"/>
              <a:buFont typeface="Wingdings" pitchFamily="2" charset="2"/>
              <a:buChar char=""/>
              <a:tabLst>
                <a:tab pos="914400" algn="l"/>
              </a:tabLst>
            </a:pPr>
            <a:r>
              <a:rPr lang="en-US" sz="2800" dirty="0" smtClean="0">
                <a:solidFill>
                  <a:srgbClr val="FFFFFF"/>
                </a:solidFill>
              </a:rPr>
              <a:t>GARNET randomized </a:t>
            </a:r>
            <a:r>
              <a:rPr lang="en-US" sz="2800" dirty="0">
                <a:solidFill>
                  <a:srgbClr val="FFFFFF"/>
                </a:solidFill>
              </a:rPr>
              <a:t>c</a:t>
            </a:r>
            <a:r>
              <a:rPr lang="en-US" sz="2800" dirty="0" smtClean="0">
                <a:solidFill>
                  <a:srgbClr val="FFFFFF"/>
                </a:solidFill>
              </a:rPr>
              <a:t>linical </a:t>
            </a:r>
            <a:r>
              <a:rPr lang="en-US" sz="2800" dirty="0">
                <a:solidFill>
                  <a:srgbClr val="FFFFFF"/>
                </a:solidFill>
              </a:rPr>
              <a:t>t</a:t>
            </a:r>
            <a:r>
              <a:rPr lang="en-US" sz="2800" dirty="0" smtClean="0">
                <a:solidFill>
                  <a:srgbClr val="FFFFFF"/>
                </a:solidFill>
              </a:rPr>
              <a:t>rials:</a:t>
            </a:r>
          </a:p>
          <a:p>
            <a:pPr marL="571500" lvl="1" indent="-334963" defTabSz="457200">
              <a:spcBef>
                <a:spcPts val="700"/>
              </a:spcBef>
              <a:buClr>
                <a:srgbClr val="D6ECFF"/>
              </a:buClr>
              <a:buSzPct val="95000"/>
              <a:buFont typeface="Wingdings" pitchFamily="2" charset="2"/>
              <a:buChar char=""/>
              <a:tabLst>
                <a:tab pos="914400" algn="l"/>
              </a:tabLst>
            </a:pPr>
            <a:endParaRPr lang="en-US" sz="1000" dirty="0" smtClean="0">
              <a:solidFill>
                <a:srgbClr val="FFFFFF"/>
              </a:solidFill>
            </a:endParaRPr>
          </a:p>
          <a:p>
            <a:pPr marL="773112" lvl="2" indent="0" defTabSz="457200">
              <a:spcBef>
                <a:spcPts val="700"/>
              </a:spcBef>
              <a:buClr>
                <a:srgbClr val="D6ECFF"/>
              </a:buClr>
              <a:buSzPct val="95000"/>
              <a:tabLst>
                <a:tab pos="914400" algn="l"/>
              </a:tabLst>
            </a:pPr>
            <a:r>
              <a:rPr lang="en-US" sz="2500" dirty="0" smtClean="0">
                <a:solidFill>
                  <a:srgbClr val="66FF33"/>
                </a:solidFill>
              </a:rPr>
              <a:t>  SUCCESS-A Breast Cancer Trial</a:t>
            </a:r>
          </a:p>
          <a:p>
            <a:pPr marL="773112" lvl="2" indent="0" defTabSz="457200">
              <a:spcBef>
                <a:spcPts val="700"/>
              </a:spcBef>
              <a:buClr>
                <a:srgbClr val="D6ECFF"/>
              </a:buClr>
              <a:buSzPct val="95000"/>
              <a:tabLst>
                <a:tab pos="914400" algn="l"/>
              </a:tabLst>
            </a:pPr>
            <a:r>
              <a:rPr lang="en-US" sz="2500" dirty="0" smtClean="0">
                <a:solidFill>
                  <a:srgbClr val="66FF33"/>
                </a:solidFill>
              </a:rPr>
              <a:t>  Vitamin Intervention for Stroke Prevention Trial (VISP)</a:t>
            </a:r>
          </a:p>
          <a:p>
            <a:pPr marL="773112" lvl="2" indent="0" defTabSz="457200">
              <a:spcBef>
                <a:spcPts val="700"/>
              </a:spcBef>
              <a:buClr>
                <a:srgbClr val="D6ECFF"/>
              </a:buClr>
              <a:buSzPct val="95000"/>
              <a:tabLst>
                <a:tab pos="914400" algn="l"/>
              </a:tabLst>
            </a:pPr>
            <a:r>
              <a:rPr lang="en-US" sz="2500" dirty="0" smtClean="0">
                <a:solidFill>
                  <a:srgbClr val="66FF33"/>
                </a:solidFill>
              </a:rPr>
              <a:t>  Women’s Health Initiative Hormone Therapy Trial (WHI)</a:t>
            </a:r>
          </a:p>
          <a:p>
            <a:pPr marL="457200" lvl="3" indent="-457200">
              <a:buFont typeface="Wingdings" pitchFamily="2" charset="2"/>
              <a:buChar char="§"/>
            </a:pPr>
            <a:endParaRPr lang="en-US" sz="1000" dirty="0" smtClean="0">
              <a:cs typeface="Arial" pitchFamily="34" charset="0"/>
            </a:endParaRPr>
          </a:p>
          <a:p>
            <a:pPr marL="457200" lvl="3" indent="-457200">
              <a:buFont typeface="Wingdings" pitchFamily="2" charset="2"/>
              <a:buChar char="§"/>
            </a:pPr>
            <a:endParaRPr lang="en-US" sz="1000" dirty="0">
              <a:cs typeface="Arial" pitchFamily="34" charset="0"/>
            </a:endParaRPr>
          </a:p>
          <a:p>
            <a:pPr marL="457200" lvl="3" indent="-457200">
              <a:buFont typeface="Wingdings" pitchFamily="2" charset="2"/>
              <a:buChar char="§"/>
            </a:pPr>
            <a:endParaRPr lang="en-US" sz="1000" dirty="0">
              <a:cs typeface="Arial" pitchFamily="34" charset="0"/>
            </a:endParaRPr>
          </a:p>
          <a:p>
            <a:pPr marL="571500" lvl="1" indent="-231775" defTabSz="457200">
              <a:spcBef>
                <a:spcPts val="700"/>
              </a:spcBef>
              <a:buClr>
                <a:srgbClr val="D6ECFF"/>
              </a:buClr>
              <a:buSzPct val="95000"/>
              <a:buFont typeface="Wingdings" pitchFamily="2" charset="2"/>
              <a:buChar char=""/>
              <a:tabLst>
                <a:tab pos="914400" algn="l"/>
              </a:tabLst>
            </a:pPr>
            <a:r>
              <a:rPr lang="en-US" sz="2800" dirty="0" smtClean="0">
                <a:solidFill>
                  <a:srgbClr val="FFFFFF"/>
                </a:solidFill>
              </a:rPr>
              <a:t>30 manuscripts:</a:t>
            </a:r>
          </a:p>
          <a:p>
            <a:pPr marL="571500" lvl="1" indent="-334963" defTabSz="457200">
              <a:spcBef>
                <a:spcPts val="700"/>
              </a:spcBef>
              <a:buClr>
                <a:srgbClr val="D6ECFF"/>
              </a:buClr>
              <a:buSzPct val="95000"/>
              <a:buFont typeface="Wingdings" pitchFamily="2" charset="2"/>
              <a:buChar char=""/>
              <a:tabLst>
                <a:tab pos="914400" algn="l"/>
              </a:tabLst>
            </a:pPr>
            <a:endParaRPr lang="en-US" sz="1000" dirty="0" smtClean="0">
              <a:solidFill>
                <a:srgbClr val="FFFFFF"/>
              </a:solidFill>
            </a:endParaRPr>
          </a:p>
          <a:p>
            <a:pPr marL="773112" lvl="2" indent="0" defTabSz="457200">
              <a:spcBef>
                <a:spcPts val="700"/>
              </a:spcBef>
              <a:buClr>
                <a:srgbClr val="D6ECFF"/>
              </a:buClr>
              <a:buSzPct val="95000"/>
              <a:tabLst>
                <a:tab pos="914400" algn="l"/>
              </a:tabLst>
            </a:pPr>
            <a:r>
              <a:rPr lang="en-US" sz="2500" dirty="0" smtClean="0">
                <a:solidFill>
                  <a:srgbClr val="66FF33"/>
                </a:solidFill>
              </a:rPr>
              <a:t>  9 published</a:t>
            </a:r>
          </a:p>
          <a:p>
            <a:pPr marL="773112" lvl="2" indent="0" defTabSz="457200">
              <a:spcBef>
                <a:spcPts val="700"/>
              </a:spcBef>
              <a:buClr>
                <a:srgbClr val="D6ECFF"/>
              </a:buClr>
              <a:buSzPct val="95000"/>
              <a:tabLst>
                <a:tab pos="914400" algn="l"/>
              </a:tabLst>
            </a:pPr>
            <a:r>
              <a:rPr lang="en-US" sz="2500" dirty="0" smtClean="0">
                <a:solidFill>
                  <a:srgbClr val="66FF33"/>
                </a:solidFill>
              </a:rPr>
              <a:t>  8 accepted or submitted</a:t>
            </a:r>
          </a:p>
          <a:p>
            <a:pPr marL="773112" lvl="2" indent="0" defTabSz="457200">
              <a:spcBef>
                <a:spcPts val="700"/>
              </a:spcBef>
              <a:buClr>
                <a:srgbClr val="D6ECFF"/>
              </a:buClr>
              <a:buSzPct val="95000"/>
              <a:tabLst>
                <a:tab pos="914400" algn="l"/>
              </a:tabLst>
            </a:pPr>
            <a:r>
              <a:rPr lang="en-US" sz="2500" dirty="0" smtClean="0">
                <a:solidFill>
                  <a:srgbClr val="66FF33"/>
                </a:solidFill>
              </a:rPr>
              <a:t>  13 in preparation   </a:t>
            </a:r>
            <a:endParaRPr lang="en-US" sz="2500" dirty="0">
              <a:solidFill>
                <a:srgbClr val="66FF33"/>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596759" y="4181138"/>
            <a:ext cx="2383953" cy="1655523"/>
          </a:xfrm>
          <a:prstGeom prst="rect">
            <a:avLst/>
          </a:prstGeom>
        </p:spPr>
      </p:pic>
    </p:spTree>
    <p:extLst>
      <p:ext uri="{BB962C8B-B14F-4D97-AF65-F5344CB8AC3E}">
        <p14:creationId xmlns:p14="http://schemas.microsoft.com/office/powerpoint/2010/main" xmlns="" val="151227699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xEl>
                                              <p:pRg st="8" end="8"/>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xEl>
                                              <p:pRg st="10" end="1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xEl>
                                              <p:pRg st="11" end="11"/>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0" y="74602"/>
            <a:ext cx="9144000" cy="172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3400" dirty="0" smtClean="0">
                <a:solidFill>
                  <a:srgbClr val="FFFF00"/>
                </a:solidFill>
                <a:ea typeface="ＭＳ Ｐゴシック" pitchFamily="34" charset="-128"/>
                <a:cs typeface="Arial" pitchFamily="34" charset="0"/>
              </a:rPr>
              <a:t>Ethical, Legal, and Social Implications (ELSI) Research Program</a:t>
            </a:r>
            <a:endParaRPr lang="en-US" sz="3400" dirty="0">
              <a:solidFill>
                <a:srgbClr val="FFFF00"/>
              </a:solidFill>
              <a:ea typeface="ＭＳ Ｐゴシック" pitchFamily="34" charset="-128"/>
              <a:cs typeface="Arial" pitchFamily="34" charset="0"/>
            </a:endParaRPr>
          </a:p>
        </p:txBody>
      </p:sp>
      <p:sp>
        <p:nvSpPr>
          <p:cNvPr id="66563" name="Title 1"/>
          <p:cNvSpPr txBox="1">
            <a:spLocks/>
          </p:cNvSpPr>
          <p:nvPr/>
        </p:nvSpPr>
        <p:spPr bwMode="auto">
          <a:xfrm>
            <a:off x="228600" y="1295401"/>
            <a:ext cx="8740775" cy="18114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rgbClr val="D6ECFF"/>
              </a:buClr>
              <a:buSzPct val="95000"/>
              <a:buFont typeface="Arial" pitchFamily="34" charset="0"/>
              <a:buChar char="•"/>
            </a:pPr>
            <a:endParaRPr lang="en-US" sz="1600">
              <a:latin typeface="Calibri" pitchFamily="34" charset="0"/>
              <a:ea typeface="ＭＳ Ｐゴシック" pitchFamily="34" charset="-128"/>
            </a:endParaRPr>
          </a:p>
        </p:txBody>
      </p:sp>
      <p:sp>
        <p:nvSpPr>
          <p:cNvPr id="12" name="TextBox 11"/>
          <p:cNvSpPr txBox="1"/>
          <p:nvPr/>
        </p:nvSpPr>
        <p:spPr>
          <a:xfrm>
            <a:off x="7264452" y="6359247"/>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48</a:t>
            </a:r>
            <a:endParaRPr lang="en-US" sz="2000" dirty="0">
              <a:solidFill>
                <a:schemeClr val="accent4">
                  <a:lumMod val="40000"/>
                  <a:lumOff val="60000"/>
                </a:schemeClr>
              </a:solidFill>
              <a:latin typeface="Arial" charset="0"/>
            </a:endParaRPr>
          </a:p>
        </p:txBody>
      </p:sp>
      <p:sp>
        <p:nvSpPr>
          <p:cNvPr id="8" name="Title 1"/>
          <p:cNvSpPr txBox="1">
            <a:spLocks/>
          </p:cNvSpPr>
          <p:nvPr/>
        </p:nvSpPr>
        <p:spPr bwMode="auto">
          <a:xfrm>
            <a:off x="0" y="1295657"/>
            <a:ext cx="9144000" cy="4324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2400"/>
              </a:spcBef>
              <a:buClr>
                <a:srgbClr val="D6ECFF"/>
              </a:buClr>
              <a:buSzPct val="95000"/>
              <a:buFont typeface="Wingdings" pitchFamily="2" charset="2"/>
              <a:buChar char=""/>
              <a:tabLst>
                <a:tab pos="914400" algn="l"/>
              </a:tabLst>
            </a:pPr>
            <a:r>
              <a:rPr lang="en-US" sz="3000" dirty="0" smtClean="0">
                <a:solidFill>
                  <a:srgbClr val="FFFFFF"/>
                </a:solidFill>
              </a:rPr>
              <a:t>Genomics and Society Working Group 	established</a:t>
            </a:r>
            <a:r>
              <a:rPr lang="en-US" sz="3200" dirty="0" smtClean="0"/>
              <a:t> </a:t>
            </a:r>
            <a:endParaRPr lang="en-US" sz="3000" dirty="0" smtClean="0">
              <a:solidFill>
                <a:srgbClr val="FFFFFF"/>
              </a:solidFill>
            </a:endParaRPr>
          </a:p>
          <a:p>
            <a:pPr marL="571500" lvl="1" indent="-393700" defTabSz="457200">
              <a:spcBef>
                <a:spcPts val="2400"/>
              </a:spcBef>
              <a:buClr>
                <a:srgbClr val="D6ECFF"/>
              </a:buClr>
              <a:buSzPct val="95000"/>
              <a:buFont typeface="Wingdings" pitchFamily="2" charset="2"/>
              <a:buChar char=""/>
              <a:tabLst>
                <a:tab pos="914400" algn="l"/>
              </a:tabLst>
            </a:pPr>
            <a:r>
              <a:rPr lang="en-US" sz="3000" dirty="0" smtClean="0">
                <a:solidFill>
                  <a:srgbClr val="FFFFFF"/>
                </a:solidFill>
              </a:rPr>
              <a:t>Centers of Excellence in ELSI Research 	(CEER) applications reviewed</a:t>
            </a:r>
          </a:p>
          <a:p>
            <a:pPr marL="571500" lvl="1" indent="-393700" defTabSz="457200">
              <a:spcBef>
                <a:spcPts val="2400"/>
              </a:spcBef>
              <a:buClr>
                <a:srgbClr val="D6ECFF"/>
              </a:buClr>
              <a:buSzPct val="95000"/>
              <a:buFont typeface="Wingdings" pitchFamily="2" charset="2"/>
              <a:buChar char=""/>
              <a:tabLst>
                <a:tab pos="914400" algn="l"/>
              </a:tabLst>
            </a:pPr>
            <a:r>
              <a:rPr lang="en-US" sz="3000" dirty="0" smtClean="0">
                <a:solidFill>
                  <a:srgbClr val="FFFFFF"/>
                </a:solidFill>
              </a:rPr>
              <a:t>Return of Research Results Consortium to 	hold joint meeting with CSER in May 2013</a:t>
            </a:r>
            <a:endParaRPr lang="en-US" sz="3000" dirty="0">
              <a:solidFill>
                <a:srgbClr val="FFFFFF"/>
              </a:solidFill>
            </a:endParaRPr>
          </a:p>
        </p:txBody>
      </p:sp>
      <p:pic>
        <p:nvPicPr>
          <p:cNvPr id="9" name="Picture 5" descr="Silhouettes "/>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92786" y="4890703"/>
            <a:ext cx="4558429" cy="1770190"/>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9949357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tx2">
                    <a:lumMod val="90000"/>
                  </a:schemeClr>
                </a:solidFill>
              </a:rPr>
              <a:t>NIH Common Fund Programs</a:t>
            </a: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0" y="52388"/>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xmlns="" val="1691754955"/>
      </p:ext>
    </p:extLst>
  </p:cSld>
  <p:clrMapOvr>
    <a:masterClrMapping/>
  </p:clrMapOvr>
  <p:transition spd="slow">
    <p:wipe dir="d"/>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8100" y="76200"/>
            <a:ext cx="9144000" cy="696913"/>
          </a:xfrm>
          <a:prstGeom prst="rect">
            <a:avLst/>
          </a:prstGeom>
          <a:noFill/>
          <a:ln w="9525">
            <a:noFill/>
            <a:miter lim="800000"/>
            <a:headEnd/>
            <a:tailEnd/>
          </a:ln>
        </p:spPr>
        <p:txBody>
          <a:bodyPr/>
          <a:lstStyle/>
          <a:p>
            <a:pPr algn="ctr">
              <a:defRPr/>
            </a:pPr>
            <a:r>
              <a:rPr lang="en-US" sz="3600" spc="-100" dirty="0">
                <a:solidFill>
                  <a:srgbClr val="FFFF00"/>
                </a:solidFill>
                <a:latin typeface="Arial" charset="0"/>
                <a:ea typeface="+mj-ea"/>
                <a:cs typeface="+mj-cs"/>
              </a:rPr>
              <a:t>Molecular Libraries </a:t>
            </a:r>
            <a:r>
              <a:rPr lang="en-US" sz="3600" spc="-100" dirty="0" smtClean="0">
                <a:solidFill>
                  <a:srgbClr val="FFFF00"/>
                </a:solidFill>
                <a:latin typeface="Arial" charset="0"/>
                <a:ea typeface="+mj-ea"/>
                <a:cs typeface="+mj-cs"/>
              </a:rPr>
              <a:t>Program (MLP)</a:t>
            </a:r>
            <a:endParaRPr lang="en-US" sz="3600" spc="-100" dirty="0">
              <a:solidFill>
                <a:srgbClr val="FFFF00"/>
              </a:solidFill>
              <a:latin typeface="+mn-lt"/>
              <a:ea typeface="+mj-ea"/>
              <a:cs typeface="+mj-cs"/>
            </a:endParaRPr>
          </a:p>
        </p:txBody>
      </p:sp>
      <p:pic>
        <p:nvPicPr>
          <p:cNvPr id="68613" name="Picture 11"/>
          <p:cNvPicPr>
            <a:picLocks noChangeAspect="1" noChangeArrowheads="1"/>
          </p:cNvPicPr>
          <p:nvPr/>
        </p:nvPicPr>
        <p:blipFill>
          <a:blip r:embed="rId3" cstate="print">
            <a:extLst>
              <a:ext uri="{28A0092B-C50C-407E-A947-70E740481C1C}">
                <a14:useLocalDpi xmlns:a14="http://schemas.microsoft.com/office/drawing/2010/main" xmlns="" val="0"/>
              </a:ext>
            </a:extLst>
          </a:blip>
          <a:srcRect l="22478" t="26779" r="3191" b="62912"/>
          <a:stretch>
            <a:fillRect/>
          </a:stretch>
        </p:blipFill>
        <p:spPr bwMode="auto">
          <a:xfrm>
            <a:off x="0" y="5193476"/>
            <a:ext cx="91440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9" name="TextBox 8"/>
          <p:cNvSpPr txBox="1"/>
          <p:nvPr/>
        </p:nvSpPr>
        <p:spPr>
          <a:xfrm>
            <a:off x="7271780" y="636636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49</a:t>
            </a:r>
            <a:endParaRPr lang="en-US" sz="2000" dirty="0">
              <a:solidFill>
                <a:schemeClr val="accent4">
                  <a:lumMod val="40000"/>
                  <a:lumOff val="60000"/>
                </a:schemeClr>
              </a:solidFill>
              <a:latin typeface="Arial" charset="0"/>
            </a:endParaRPr>
          </a:p>
        </p:txBody>
      </p:sp>
      <p:sp>
        <p:nvSpPr>
          <p:cNvPr id="6" name="Title 1"/>
          <p:cNvSpPr txBox="1">
            <a:spLocks/>
          </p:cNvSpPr>
          <p:nvPr/>
        </p:nvSpPr>
        <p:spPr bwMode="auto">
          <a:xfrm>
            <a:off x="21756" y="1217943"/>
            <a:ext cx="8908916" cy="36610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177800" lvl="1" indent="0" defTabSz="457200">
              <a:spcBef>
                <a:spcPts val="700"/>
              </a:spcBef>
              <a:buClr>
                <a:srgbClr val="D6ECFF"/>
              </a:buClr>
              <a:buSzPct val="95000"/>
              <a:tabLst>
                <a:tab pos="520700" algn="l"/>
              </a:tabLst>
            </a:pPr>
            <a:r>
              <a:rPr lang="en-US" sz="3200" dirty="0" smtClean="0">
                <a:solidFill>
                  <a:srgbClr val="FFFFFF"/>
                </a:solidFill>
              </a:rPr>
              <a:t>Strategies to transition MLP initiatives off of 	Common Fund support:</a:t>
            </a:r>
          </a:p>
          <a:p>
            <a:pPr marL="177800" lvl="1" indent="0" defTabSz="457200">
              <a:spcBef>
                <a:spcPts val="700"/>
              </a:spcBef>
              <a:buClr>
                <a:srgbClr val="D6ECFF"/>
              </a:buClr>
              <a:buSzPct val="95000"/>
              <a:tabLst>
                <a:tab pos="520700" algn="l"/>
              </a:tabLst>
            </a:pPr>
            <a:endParaRPr lang="en-US" sz="1000" dirty="0">
              <a:solidFill>
                <a:srgbClr val="FFFFFF"/>
              </a:solidFill>
            </a:endParaRPr>
          </a:p>
          <a:p>
            <a:pPr marL="976313" lvl="2" indent="-282575" defTabSz="457200">
              <a:spcBef>
                <a:spcPts val="700"/>
              </a:spcBef>
              <a:spcAft>
                <a:spcPts val="1200"/>
              </a:spcAft>
              <a:buClr>
                <a:srgbClr val="D6ECFF"/>
              </a:buClr>
              <a:buSzPct val="95000"/>
              <a:buFont typeface="Wingdings" pitchFamily="2" charset="2"/>
              <a:buChar char=""/>
              <a:tabLst>
                <a:tab pos="520700" algn="l"/>
              </a:tabLst>
            </a:pPr>
            <a:r>
              <a:rPr lang="en-US" sz="3000" dirty="0" smtClean="0">
                <a:solidFill>
                  <a:srgbClr val="FFFFFF"/>
                </a:solidFill>
              </a:rPr>
              <a:t>Continue with NIH Institute/Center support</a:t>
            </a:r>
          </a:p>
          <a:p>
            <a:pPr marL="976313" lvl="2" indent="-282575" defTabSz="457200">
              <a:spcBef>
                <a:spcPts val="700"/>
              </a:spcBef>
              <a:spcAft>
                <a:spcPts val="1200"/>
              </a:spcAft>
              <a:buClr>
                <a:srgbClr val="D6ECFF"/>
              </a:buClr>
              <a:buSzPct val="95000"/>
              <a:buFont typeface="Wingdings" pitchFamily="2" charset="2"/>
              <a:buChar char=""/>
              <a:tabLst>
                <a:tab pos="520700" algn="l"/>
              </a:tabLst>
            </a:pPr>
            <a:r>
              <a:rPr lang="en-US" sz="3000" dirty="0" smtClean="0"/>
              <a:t>Close out completed initiatives</a:t>
            </a:r>
          </a:p>
          <a:p>
            <a:pPr marL="976313" lvl="2" indent="-282575" defTabSz="457200">
              <a:spcBef>
                <a:spcPts val="700"/>
              </a:spcBef>
              <a:spcAft>
                <a:spcPts val="1200"/>
              </a:spcAft>
              <a:buClr>
                <a:srgbClr val="D6ECFF"/>
              </a:buClr>
              <a:buSzPct val="95000"/>
              <a:buFont typeface="Wingdings" pitchFamily="2" charset="2"/>
              <a:buChar char=""/>
              <a:tabLst>
                <a:tab pos="520700" algn="l"/>
              </a:tabLst>
            </a:pPr>
            <a:r>
              <a:rPr lang="en-US" sz="3000" dirty="0" smtClean="0">
                <a:solidFill>
                  <a:srgbClr val="FFFFFF"/>
                </a:solidFill>
              </a:rPr>
              <a:t>Transition </a:t>
            </a:r>
            <a:r>
              <a:rPr lang="en-US" sz="3000" dirty="0">
                <a:solidFill>
                  <a:srgbClr val="FFFFFF"/>
                </a:solidFill>
              </a:rPr>
              <a:t>to private sector </a:t>
            </a:r>
            <a:r>
              <a:rPr lang="en-US" sz="3000" dirty="0" smtClean="0">
                <a:solidFill>
                  <a:srgbClr val="FFFFFF"/>
                </a:solidFill>
              </a:rPr>
              <a:t>support</a:t>
            </a:r>
          </a:p>
        </p:txBody>
      </p:sp>
    </p:spTree>
    <p:extLst>
      <p:ext uri="{BB962C8B-B14F-4D97-AF65-F5344CB8AC3E}">
        <p14:creationId xmlns:p14="http://schemas.microsoft.com/office/powerpoint/2010/main" xmlns="" val="422978518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8613"/>
                                        </p:tgtEl>
                                        <p:attrNameLst>
                                          <p:attrName>style.visibility</p:attrName>
                                        </p:attrNameLst>
                                      </p:cBhvr>
                                      <p:to>
                                        <p:strVal val="visible"/>
                                      </p:to>
                                    </p:set>
                                    <p:animEffect transition="in" filter="wipe(up)">
                                      <p:cBhvr>
                                        <p:cTn id="7" dur="500"/>
                                        <p:tgtEl>
                                          <p:spTgt spid="686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85961"/>
            <a:ext cx="9144000" cy="696913"/>
          </a:xfrm>
          <a:prstGeom prst="rect">
            <a:avLst/>
          </a:prstGeom>
          <a:noFill/>
          <a:ln w="9525">
            <a:noFill/>
            <a:miter lim="800000"/>
            <a:headEnd/>
            <a:tailEnd/>
          </a:ln>
        </p:spPr>
        <p:txBody>
          <a:bodyPr/>
          <a:lstStyle/>
          <a:p>
            <a:pPr algn="ctr">
              <a:defRPr/>
            </a:pPr>
            <a:r>
              <a:rPr lang="en-US" sz="3600" spc="-100" dirty="0" smtClean="0">
                <a:solidFill>
                  <a:srgbClr val="FFFF00"/>
                </a:solidFill>
                <a:latin typeface="Arial" charset="0"/>
                <a:ea typeface="+mj-ea"/>
                <a:cs typeface="+mj-cs"/>
              </a:rPr>
              <a:t>MLP: Maintain Program Resources</a:t>
            </a:r>
            <a:endParaRPr lang="en-US" sz="3600" spc="-100" dirty="0">
              <a:solidFill>
                <a:srgbClr val="FFFF00"/>
              </a:solidFill>
              <a:latin typeface="+mn-lt"/>
              <a:ea typeface="+mj-ea"/>
              <a:cs typeface="+mj-cs"/>
            </a:endParaRPr>
          </a:p>
        </p:txBody>
      </p:sp>
      <p:sp>
        <p:nvSpPr>
          <p:cNvPr id="6" name="Title 1"/>
          <p:cNvSpPr txBox="1">
            <a:spLocks/>
          </p:cNvSpPr>
          <p:nvPr/>
        </p:nvSpPr>
        <p:spPr bwMode="auto">
          <a:xfrm>
            <a:off x="-141894" y="988422"/>
            <a:ext cx="9144000" cy="4009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1166812" lvl="2" indent="-393700" defTabSz="457200">
              <a:spcBef>
                <a:spcPts val="1200"/>
              </a:spcBef>
              <a:buClr>
                <a:srgbClr val="D6ECFF"/>
              </a:buClr>
              <a:buSzPct val="95000"/>
              <a:buFont typeface="Wingdings" pitchFamily="2" charset="2"/>
              <a:buChar char=""/>
              <a:tabLst>
                <a:tab pos="914400" algn="l"/>
              </a:tabLst>
            </a:pPr>
            <a:r>
              <a:rPr lang="en-US" sz="3000" dirty="0" smtClean="0">
                <a:solidFill>
                  <a:srgbClr val="FFFFFF"/>
                </a:solidFill>
              </a:rPr>
              <a:t>Small Molecule Repository (SMR) </a:t>
            </a:r>
          </a:p>
          <a:p>
            <a:pPr marL="1687512" lvl="4" indent="0" defTabSz="457200">
              <a:spcBef>
                <a:spcPts val="0"/>
              </a:spcBef>
              <a:buClr>
                <a:srgbClr val="D6ECFF"/>
              </a:buClr>
              <a:buSzPct val="95000"/>
              <a:tabLst>
                <a:tab pos="914400" algn="l"/>
              </a:tabLst>
            </a:pPr>
            <a:r>
              <a:rPr lang="en-US" sz="2400" dirty="0">
                <a:solidFill>
                  <a:srgbClr val="FFFFFF"/>
                </a:solidFill>
              </a:rPr>
              <a:t>P</a:t>
            </a:r>
            <a:r>
              <a:rPr lang="en-US" sz="2400" dirty="0" smtClean="0">
                <a:solidFill>
                  <a:srgbClr val="FFFFFF"/>
                </a:solidFill>
              </a:rPr>
              <a:t>artial support from NCATS</a:t>
            </a:r>
          </a:p>
          <a:p>
            <a:pPr marL="1687512" lvl="4" indent="0" defTabSz="457200">
              <a:spcBef>
                <a:spcPts val="0"/>
              </a:spcBef>
              <a:buClr>
                <a:srgbClr val="D6ECFF"/>
              </a:buClr>
              <a:buSzPct val="95000"/>
              <a:tabLst>
                <a:tab pos="914400" algn="l"/>
              </a:tabLst>
            </a:pPr>
            <a:r>
              <a:rPr lang="en-US" sz="2400" dirty="0" smtClean="0">
                <a:solidFill>
                  <a:srgbClr val="FFFFFF"/>
                </a:solidFill>
              </a:rPr>
              <a:t>Public access to compounds at cost</a:t>
            </a:r>
          </a:p>
          <a:p>
            <a:pPr marL="1166812" lvl="2" indent="-393700" defTabSz="457200">
              <a:spcBef>
                <a:spcPts val="1200"/>
              </a:spcBef>
              <a:buClr>
                <a:srgbClr val="D6ECFF"/>
              </a:buClr>
              <a:buSzPct val="95000"/>
              <a:buFont typeface="Wingdings" pitchFamily="2" charset="2"/>
              <a:buChar char=""/>
              <a:tabLst>
                <a:tab pos="914400" algn="l"/>
              </a:tabLst>
            </a:pPr>
            <a:r>
              <a:rPr lang="en-US" sz="3000" dirty="0" smtClean="0">
                <a:solidFill>
                  <a:srgbClr val="FFFFFF"/>
                </a:solidFill>
              </a:rPr>
              <a:t>PubChem Database support from NCBI </a:t>
            </a:r>
          </a:p>
          <a:p>
            <a:pPr marL="1166812" lvl="2" indent="-393700" defTabSz="457200">
              <a:spcBef>
                <a:spcPts val="1200"/>
              </a:spcBef>
              <a:buClr>
                <a:srgbClr val="D6ECFF"/>
              </a:buClr>
              <a:buSzPct val="95000"/>
              <a:buFont typeface="Wingdings" pitchFamily="2" charset="2"/>
              <a:buChar char=""/>
              <a:tabLst>
                <a:tab pos="914400" algn="l"/>
              </a:tabLst>
            </a:pPr>
            <a:r>
              <a:rPr lang="en-US" sz="3000" dirty="0" smtClean="0">
                <a:solidFill>
                  <a:srgbClr val="FFFFFF"/>
                </a:solidFill>
              </a:rPr>
              <a:t>Assay guidance </a:t>
            </a:r>
            <a:r>
              <a:rPr lang="en-US" sz="3000" dirty="0">
                <a:solidFill>
                  <a:srgbClr val="FFFFFF"/>
                </a:solidFill>
              </a:rPr>
              <a:t>i</a:t>
            </a:r>
            <a:r>
              <a:rPr lang="en-US" sz="3000" dirty="0" smtClean="0">
                <a:solidFill>
                  <a:srgbClr val="FFFFFF"/>
                </a:solidFill>
              </a:rPr>
              <a:t>nformation at NCATS</a:t>
            </a:r>
          </a:p>
          <a:p>
            <a:pPr marL="1166812" lvl="2" indent="-393700" defTabSz="457200">
              <a:spcBef>
                <a:spcPts val="1200"/>
              </a:spcBef>
              <a:buClr>
                <a:srgbClr val="D6ECFF"/>
              </a:buClr>
              <a:buSzPct val="95000"/>
              <a:buFont typeface="Wingdings" pitchFamily="2" charset="2"/>
              <a:buChar char=""/>
              <a:tabLst>
                <a:tab pos="914400" algn="l"/>
              </a:tabLst>
            </a:pPr>
            <a:r>
              <a:rPr lang="en-US" sz="3000" dirty="0" smtClean="0">
                <a:solidFill>
                  <a:srgbClr val="FFFFFF"/>
                </a:solidFill>
              </a:rPr>
              <a:t>Probe </a:t>
            </a:r>
            <a:r>
              <a:rPr lang="en-US" sz="3000" dirty="0">
                <a:solidFill>
                  <a:srgbClr val="FFFFFF"/>
                </a:solidFill>
              </a:rPr>
              <a:t>R</a:t>
            </a:r>
            <a:r>
              <a:rPr lang="en-US" sz="3000" dirty="0" smtClean="0">
                <a:solidFill>
                  <a:srgbClr val="FFFFFF"/>
                </a:solidFill>
              </a:rPr>
              <a:t>eports on NCBI Bookshelf</a:t>
            </a:r>
          </a:p>
          <a:p>
            <a:pPr marL="1166812" lvl="2" indent="-393700" defTabSz="457200">
              <a:spcBef>
                <a:spcPts val="1200"/>
              </a:spcBef>
              <a:buClr>
                <a:srgbClr val="D6ECFF"/>
              </a:buClr>
              <a:buSzPct val="95000"/>
              <a:buFont typeface="Wingdings" pitchFamily="2" charset="2"/>
              <a:buChar char=""/>
              <a:tabLst>
                <a:tab pos="914400" algn="l"/>
              </a:tabLst>
            </a:pPr>
            <a:r>
              <a:rPr lang="en-US" sz="3000" dirty="0" smtClean="0">
                <a:solidFill>
                  <a:srgbClr val="FFFFFF"/>
                </a:solidFill>
              </a:rPr>
              <a:t>BioAssay Research Database at NCATS</a:t>
            </a:r>
            <a:endParaRPr lang="en-US" sz="3000" dirty="0">
              <a:solidFill>
                <a:srgbClr val="FFFFFF"/>
              </a:solidFill>
            </a:endParaRPr>
          </a:p>
        </p:txBody>
      </p:sp>
      <p:pic>
        <p:nvPicPr>
          <p:cNvPr id="7" name="Picture 11"/>
          <p:cNvPicPr>
            <a:picLocks noChangeAspect="1" noChangeArrowheads="1"/>
          </p:cNvPicPr>
          <p:nvPr/>
        </p:nvPicPr>
        <p:blipFill>
          <a:blip r:embed="rId3" cstate="print">
            <a:extLst>
              <a:ext uri="{28A0092B-C50C-407E-A947-70E740481C1C}">
                <a14:useLocalDpi xmlns:a14="http://schemas.microsoft.com/office/drawing/2010/main" xmlns="" val="0"/>
              </a:ext>
            </a:extLst>
          </a:blip>
          <a:srcRect l="22478" t="26779" r="3191" b="62912"/>
          <a:stretch>
            <a:fillRect/>
          </a:stretch>
        </p:blipFill>
        <p:spPr bwMode="auto">
          <a:xfrm>
            <a:off x="0" y="5193476"/>
            <a:ext cx="91440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8" name="TextBox 7"/>
          <p:cNvSpPr txBox="1"/>
          <p:nvPr/>
        </p:nvSpPr>
        <p:spPr>
          <a:xfrm>
            <a:off x="7271780" y="636636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49</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xmlns="" val="412899637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2" descr="C:\Documents and Settings\wellingtonc\Desktop\Untitled-2.pn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5181600" y="1309920"/>
            <a:ext cx="3807262" cy="3767138"/>
          </a:xfrm>
          <a:prstGeom prst="rect">
            <a:avLst/>
          </a:prstGeom>
          <a:noFill/>
          <a:ln w="9525">
            <a:noFill/>
            <a:miter lim="800000"/>
            <a:headEnd/>
            <a:tailEnd/>
          </a:ln>
        </p:spPr>
      </p:pic>
      <p:sp>
        <p:nvSpPr>
          <p:cNvPr id="15362" name="Rectangle 2"/>
          <p:cNvSpPr>
            <a:spLocks noChangeArrowheads="1"/>
          </p:cNvSpPr>
          <p:nvPr/>
        </p:nvSpPr>
        <p:spPr bwMode="auto">
          <a:xfrm>
            <a:off x="0" y="57076"/>
            <a:ext cx="9144000" cy="696913"/>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solidFill>
                  <a:srgbClr val="FFFF00"/>
                </a:solidFill>
                <a:latin typeface="Arial" pitchFamily="34" charset="0"/>
                <a:cs typeface="Arial" pitchFamily="34" charset="0"/>
              </a:rPr>
              <a:t>Human </a:t>
            </a:r>
            <a:r>
              <a:rPr lang="en-US" sz="3600" b="1" spc="-100" dirty="0" err="1">
                <a:solidFill>
                  <a:srgbClr val="FFFF00"/>
                </a:solidFill>
                <a:latin typeface="Arial" pitchFamily="34" charset="0"/>
                <a:cs typeface="Arial" pitchFamily="34" charset="0"/>
              </a:rPr>
              <a:t>Microbiome</a:t>
            </a:r>
            <a:r>
              <a:rPr lang="en-US" sz="3600" b="1" spc="-100" dirty="0">
                <a:solidFill>
                  <a:srgbClr val="FFFF00"/>
                </a:solidFill>
                <a:latin typeface="Arial" pitchFamily="34" charset="0"/>
                <a:cs typeface="Arial" pitchFamily="34" charset="0"/>
              </a:rPr>
              <a:t> Project (HMP) </a:t>
            </a:r>
          </a:p>
        </p:txBody>
      </p:sp>
      <p:sp>
        <p:nvSpPr>
          <p:cNvPr id="9" name="TextBox 8"/>
          <p:cNvSpPr txBox="1"/>
          <p:nvPr/>
        </p:nvSpPr>
        <p:spPr>
          <a:xfrm>
            <a:off x="7272963" y="6367463"/>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50</a:t>
            </a:r>
            <a:endParaRPr lang="en-US" sz="2000" b="1" dirty="0">
              <a:solidFill>
                <a:srgbClr val="00ADDC">
                  <a:lumMod val="40000"/>
                  <a:lumOff val="60000"/>
                </a:srgbClr>
              </a:solidFill>
              <a:latin typeface="Arial" charset="0"/>
            </a:endParaRPr>
          </a:p>
        </p:txBody>
      </p:sp>
      <p:sp>
        <p:nvSpPr>
          <p:cNvPr id="7" name="Title 1"/>
          <p:cNvSpPr txBox="1">
            <a:spLocks/>
          </p:cNvSpPr>
          <p:nvPr/>
        </p:nvSpPr>
        <p:spPr bwMode="auto">
          <a:xfrm>
            <a:off x="30707" y="1069429"/>
            <a:ext cx="9144000" cy="538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614363" fontAlgn="base">
              <a:spcBef>
                <a:spcPts val="700"/>
              </a:spcBef>
              <a:spcAft>
                <a:spcPct val="0"/>
              </a:spcAft>
              <a:buClr>
                <a:srgbClr val="D6ECFF"/>
              </a:buClr>
              <a:buSzPct val="95000"/>
              <a:buFont typeface="Wingdings" pitchFamily="2" charset="2"/>
              <a:buChar char=""/>
            </a:pPr>
            <a:r>
              <a:rPr lang="en-US" sz="3000" dirty="0" smtClean="0">
                <a:solidFill>
                  <a:srgbClr val="FFFFFF"/>
                </a:solidFill>
              </a:rPr>
              <a:t>Applications received for HMP2 </a:t>
            </a:r>
          </a:p>
          <a:p>
            <a:pPr marL="177800" lvl="1" indent="0" defTabSz="614363" fontAlgn="base">
              <a:spcBef>
                <a:spcPts val="700"/>
              </a:spcBef>
              <a:spcAft>
                <a:spcPct val="0"/>
              </a:spcAft>
              <a:buClr>
                <a:srgbClr val="D6ECFF"/>
              </a:buClr>
              <a:buSzPct val="95000"/>
            </a:pPr>
            <a:r>
              <a:rPr lang="en-US" sz="1200" dirty="0" smtClean="0">
                <a:solidFill>
                  <a:srgbClr val="FFFFFF"/>
                </a:solidFill>
              </a:rPr>
              <a:t/>
            </a:r>
            <a:br>
              <a:rPr lang="en-US" sz="1200" dirty="0" smtClean="0">
                <a:solidFill>
                  <a:srgbClr val="FFFFFF"/>
                </a:solidFill>
              </a:rPr>
            </a:br>
            <a:r>
              <a:rPr lang="en-US" sz="3000" dirty="0" smtClean="0">
                <a:solidFill>
                  <a:srgbClr val="FFFFFF"/>
                </a:solidFill>
              </a:rPr>
              <a:t>		</a:t>
            </a:r>
            <a:r>
              <a:rPr lang="en-US" sz="3000" dirty="0" smtClean="0">
                <a:solidFill>
                  <a:srgbClr val="66FF33"/>
                </a:solidFill>
              </a:rPr>
              <a:t>$15M, 3 years </a:t>
            </a:r>
          </a:p>
          <a:p>
            <a:pPr marL="61913" lvl="4" indent="0" defTabSz="614363">
              <a:spcBef>
                <a:spcPts val="700"/>
              </a:spcBef>
              <a:buClr>
                <a:srgbClr val="D6ECFF"/>
              </a:buClr>
              <a:buSzPct val="95000"/>
            </a:pPr>
            <a:r>
              <a:rPr lang="en-US" sz="3000" dirty="0" smtClean="0">
                <a:solidFill>
                  <a:srgbClr val="66FF33"/>
                </a:solidFill>
              </a:rPr>
              <a:t>		Starting in Fiscal Year 2013</a:t>
            </a:r>
          </a:p>
          <a:p>
            <a:pPr marL="177800" lvl="1" indent="0" defTabSz="614363" fontAlgn="base">
              <a:spcBef>
                <a:spcPts val="700"/>
              </a:spcBef>
              <a:spcAft>
                <a:spcPct val="0"/>
              </a:spcAft>
              <a:buClr>
                <a:srgbClr val="D6ECFF"/>
              </a:buClr>
              <a:buSzPct val="95000"/>
              <a:tabLst>
                <a:tab pos="914400" algn="l"/>
              </a:tabLst>
            </a:pPr>
            <a:endParaRPr lang="en-US" sz="3000" dirty="0">
              <a:solidFill>
                <a:srgbClr val="FFFFFF"/>
              </a:solidFill>
            </a:endParaRPr>
          </a:p>
          <a:p>
            <a:pPr marL="571500" lvl="1" indent="-393700" defTabSz="614363" fontAlgn="base">
              <a:spcBef>
                <a:spcPts val="700"/>
              </a:spcBef>
              <a:spcAft>
                <a:spcPct val="0"/>
              </a:spcAft>
              <a:buClr>
                <a:srgbClr val="D6ECFF"/>
              </a:buClr>
              <a:buSzPct val="95000"/>
              <a:buFont typeface="Wingdings" pitchFamily="2" charset="2"/>
              <a:buChar char=""/>
              <a:tabLst>
                <a:tab pos="914400" algn="l"/>
              </a:tabLst>
            </a:pPr>
            <a:r>
              <a:rPr lang="en-US" sz="3000" dirty="0" smtClean="0">
                <a:solidFill>
                  <a:srgbClr val="FFFFFF"/>
                </a:solidFill>
              </a:rPr>
              <a:t>Trans-NIH </a:t>
            </a:r>
            <a:r>
              <a:rPr lang="en-US" sz="3000" dirty="0">
                <a:solidFill>
                  <a:srgbClr val="FFFFFF"/>
                </a:solidFill>
              </a:rPr>
              <a:t>Microbiome Working </a:t>
            </a:r>
            <a:r>
              <a:rPr lang="en-US" sz="3000" dirty="0" smtClean="0">
                <a:solidFill>
                  <a:srgbClr val="FFFFFF"/>
                </a:solidFill>
              </a:rPr>
              <a:t>Group</a:t>
            </a:r>
          </a:p>
          <a:p>
            <a:pPr marL="773112" lvl="2" indent="0" defTabSz="614363" fontAlgn="base">
              <a:spcBef>
                <a:spcPts val="700"/>
              </a:spcBef>
              <a:spcAft>
                <a:spcPct val="0"/>
              </a:spcAft>
              <a:buClr>
                <a:srgbClr val="D6ECFF"/>
              </a:buClr>
              <a:buSzPct val="95000"/>
            </a:pPr>
            <a:r>
              <a:rPr lang="en-US" sz="3000" dirty="0" smtClean="0">
                <a:solidFill>
                  <a:srgbClr val="66FF33"/>
                </a:solidFill>
              </a:rPr>
              <a:t>	64 members, 16 Institutes/Centers</a:t>
            </a:r>
          </a:p>
          <a:p>
            <a:pPr marL="773112" lvl="2" indent="0" defTabSz="614363" fontAlgn="base">
              <a:spcBef>
                <a:spcPts val="700"/>
              </a:spcBef>
              <a:spcAft>
                <a:spcPct val="0"/>
              </a:spcAft>
              <a:buClr>
                <a:srgbClr val="D6ECFF"/>
              </a:buClr>
              <a:buSzPct val="95000"/>
              <a:tabLst>
                <a:tab pos="914400" algn="l"/>
              </a:tabLst>
            </a:pPr>
            <a:endParaRPr lang="en-US" sz="3000" dirty="0">
              <a:solidFill>
                <a:srgbClr val="FFFFFF"/>
              </a:solidFill>
            </a:endParaRPr>
          </a:p>
          <a:p>
            <a:pPr marL="571500" lvl="1" indent="-393700" defTabSz="614363" fontAlgn="base">
              <a:spcBef>
                <a:spcPts val="700"/>
              </a:spcBef>
              <a:spcAft>
                <a:spcPct val="0"/>
              </a:spcAft>
              <a:buClr>
                <a:srgbClr val="D6ECFF"/>
              </a:buClr>
              <a:buSzPct val="95000"/>
              <a:buFont typeface="Wingdings" pitchFamily="2" charset="2"/>
              <a:buChar char=""/>
              <a:tabLst>
                <a:tab pos="914400" algn="l"/>
              </a:tabLst>
            </a:pPr>
            <a:r>
              <a:rPr lang="en-US" sz="3000" dirty="0" smtClean="0"/>
              <a:t>2013 HMP Meeting: “NIH Human </a:t>
            </a:r>
            <a:r>
              <a:rPr lang="en-US" sz="3000" dirty="0" err="1"/>
              <a:t>Microbiome</a:t>
            </a:r>
            <a:r>
              <a:rPr lang="en-US" sz="3000" dirty="0"/>
              <a:t> </a:t>
            </a:r>
            <a:r>
              <a:rPr lang="en-US" sz="3000" dirty="0" smtClean="0"/>
              <a:t>	Science</a:t>
            </a:r>
            <a:r>
              <a:rPr lang="en-US" sz="3000" dirty="0"/>
              <a:t>: Vision for the </a:t>
            </a:r>
            <a:r>
              <a:rPr lang="en-US" sz="3000" dirty="0" smtClean="0"/>
              <a:t>Future”</a:t>
            </a:r>
          </a:p>
          <a:p>
            <a:pPr marL="773112" lvl="2" indent="0" defTabSz="457200" fontAlgn="base">
              <a:spcBef>
                <a:spcPts val="700"/>
              </a:spcBef>
              <a:spcAft>
                <a:spcPct val="0"/>
              </a:spcAft>
              <a:buClr>
                <a:srgbClr val="D6ECFF"/>
              </a:buClr>
              <a:buSzPct val="95000"/>
              <a:tabLst>
                <a:tab pos="914400" algn="l"/>
              </a:tabLst>
            </a:pPr>
            <a:r>
              <a:rPr lang="en-US" sz="3000" dirty="0"/>
              <a:t>	</a:t>
            </a:r>
            <a:r>
              <a:rPr lang="en-US" sz="3000" dirty="0" smtClean="0"/>
              <a:t>		</a:t>
            </a:r>
            <a:endParaRPr lang="en-US" sz="3000" dirty="0">
              <a:solidFill>
                <a:srgbClr val="FFFFFF"/>
              </a:solidFill>
            </a:endParaRPr>
          </a:p>
        </p:txBody>
      </p:sp>
    </p:spTree>
    <p:extLst>
      <p:ext uri="{BB962C8B-B14F-4D97-AF65-F5344CB8AC3E}">
        <p14:creationId xmlns:p14="http://schemas.microsoft.com/office/powerpoint/2010/main" xmlns="" val="27489799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rgbClr val="000000"/>
              </a:solidFill>
              <a:latin typeface="Tahoma" pitchFamily="34" charset="0"/>
            </a:endParaRPr>
          </a:p>
          <a:p>
            <a:pPr algn="ctr">
              <a:spcBef>
                <a:spcPct val="50000"/>
              </a:spcBef>
            </a:pPr>
            <a:endParaRPr lang="en-US" sz="2400">
              <a:solidFill>
                <a:srgbClr val="000000"/>
              </a:solidFill>
              <a:latin typeface="Tahoma" pitchFamily="34" charset="0"/>
            </a:endParaRPr>
          </a:p>
          <a:p>
            <a:pPr algn="ctr">
              <a:spcBef>
                <a:spcPct val="50000"/>
              </a:spcBef>
            </a:pPr>
            <a:endParaRPr lang="en-US" sz="2400">
              <a:solidFill>
                <a:srgbClr val="000000"/>
              </a:solidFill>
              <a:latin typeface="Tahoma" pitchFamily="34" charset="0"/>
            </a:endParaRPr>
          </a:p>
        </p:txBody>
      </p:sp>
      <p:sp>
        <p:nvSpPr>
          <p:cNvPr id="64515" name="Rectangle 4"/>
          <p:cNvSpPr>
            <a:spLocks noChangeArrowheads="1"/>
          </p:cNvSpPr>
          <p:nvPr/>
        </p:nvSpPr>
        <p:spPr bwMode="auto">
          <a:xfrm>
            <a:off x="0" y="58384"/>
            <a:ext cx="9144000" cy="68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3600" dirty="0">
                <a:solidFill>
                  <a:srgbClr val="FFFF00"/>
                </a:solidFill>
                <a:cs typeface="Arial" pitchFamily="34" charset="0"/>
              </a:rPr>
              <a:t>Knockout Mouse</a:t>
            </a:r>
            <a:r>
              <a:rPr lang="en-US" sz="3600" dirty="0" smtClean="0">
                <a:solidFill>
                  <a:srgbClr val="FFFF00"/>
                </a:solidFill>
                <a:cs typeface="Arial" pitchFamily="34" charset="0"/>
              </a:rPr>
              <a:t> </a:t>
            </a:r>
            <a:r>
              <a:rPr lang="en-US" sz="3600" dirty="0" err="1" smtClean="0">
                <a:solidFill>
                  <a:srgbClr val="FFFF00"/>
                </a:solidFill>
                <a:cs typeface="Arial" pitchFamily="34" charset="0"/>
              </a:rPr>
              <a:t>Phenotyping</a:t>
            </a:r>
            <a:r>
              <a:rPr lang="en-US" sz="3600" dirty="0" smtClean="0">
                <a:solidFill>
                  <a:srgbClr val="FFFF00"/>
                </a:solidFill>
                <a:cs typeface="Arial" pitchFamily="34" charset="0"/>
              </a:rPr>
              <a:t> Project (KOMP</a:t>
            </a:r>
            <a:r>
              <a:rPr lang="en-US" sz="3600" baseline="30000" dirty="0" smtClean="0">
                <a:solidFill>
                  <a:srgbClr val="FFFF00"/>
                </a:solidFill>
                <a:cs typeface="Arial" pitchFamily="34" charset="0"/>
              </a:rPr>
              <a:t>2</a:t>
            </a:r>
            <a:r>
              <a:rPr lang="en-US" sz="3600" dirty="0" smtClean="0">
                <a:solidFill>
                  <a:srgbClr val="FFFF00"/>
                </a:solidFill>
                <a:cs typeface="Arial" pitchFamily="34" charset="0"/>
              </a:rPr>
              <a:t>)</a:t>
            </a:r>
            <a:endParaRPr lang="en-US" sz="3600" dirty="0">
              <a:solidFill>
                <a:srgbClr val="FFFF00"/>
              </a:solidFill>
              <a:cs typeface="Arial" pitchFamily="34" charset="0"/>
            </a:endParaRPr>
          </a:p>
        </p:txBody>
      </p:sp>
      <p:pic>
        <p:nvPicPr>
          <p:cNvPr id="32775" name="Picture 7" descr="S:\CENTERS\Kris\Presos&amp;Posters&amp;Pictures\Graphics\KOMP logo.jpeg"/>
          <p:cNvPicPr>
            <a:picLocks noChangeAspect="1" noChangeArrowheads="1"/>
          </p:cNvPicPr>
          <p:nvPr/>
        </p:nvPicPr>
        <p:blipFill>
          <a:blip r:embed="rId3" cstate="print"/>
          <a:stretch>
            <a:fillRect/>
          </a:stretch>
        </p:blipFill>
        <p:spPr bwMode="auto">
          <a:xfrm>
            <a:off x="5993859" y="1387487"/>
            <a:ext cx="2480139" cy="1467467"/>
          </a:xfrm>
          <a:prstGeom prst="roundRect">
            <a:avLst>
              <a:gd name="adj" fmla="val 8594"/>
            </a:avLst>
          </a:prstGeom>
          <a:solidFill>
            <a:srgbClr val="FFFFFF">
              <a:shade val="85000"/>
            </a:srgbClr>
          </a:solidFill>
          <a:ln>
            <a:noFill/>
          </a:ln>
          <a:effectLst>
            <a:reflection blurRad="6350" stA="50000" endA="300" endPos="90000" dir="5400000" sy="-100000" algn="bl" rotWithShape="0"/>
          </a:effectLst>
        </p:spPr>
      </p:pic>
      <p:pic>
        <p:nvPicPr>
          <p:cNvPr id="9" name="Picture 8"/>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0973" y="1387487"/>
            <a:ext cx="4579897" cy="2569658"/>
          </a:xfrm>
          <a:prstGeom prst="rect">
            <a:avLst/>
          </a:prstGeom>
          <a:solidFill>
            <a:srgbClr val="FFFFCC">
              <a:alpha val="24000"/>
            </a:srgbClr>
          </a:solidFill>
          <a:effectLst>
            <a:glow rad="228600">
              <a:schemeClr val="accent6">
                <a:satMod val="175000"/>
                <a:alpha val="40000"/>
              </a:schemeClr>
            </a:glow>
          </a:effectLst>
        </p:spPr>
      </p:pic>
      <p:sp>
        <p:nvSpPr>
          <p:cNvPr id="2" name="TextBox 1"/>
          <p:cNvSpPr txBox="1"/>
          <p:nvPr/>
        </p:nvSpPr>
        <p:spPr>
          <a:xfrm>
            <a:off x="0" y="4079974"/>
            <a:ext cx="9144000" cy="2554545"/>
          </a:xfrm>
          <a:prstGeom prst="rect">
            <a:avLst/>
          </a:prstGeom>
          <a:noFill/>
        </p:spPr>
        <p:txBody>
          <a:bodyPr wrap="square" rtlCol="0">
            <a:spAutoFit/>
          </a:bodyPr>
          <a:lstStyle/>
          <a:p>
            <a:pPr marL="571500" lvl="1" indent="-393700" defTabSz="457200" eaLnBrk="0" hangingPunct="0">
              <a:spcBef>
                <a:spcPts val="1200"/>
              </a:spcBef>
              <a:buClr>
                <a:srgbClr val="D6ECFF"/>
              </a:buClr>
              <a:buSzPct val="95000"/>
              <a:buFont typeface="Wingdings" pitchFamily="2" charset="2"/>
              <a:buChar char=""/>
              <a:tabLst>
                <a:tab pos="914400" algn="l"/>
              </a:tabLst>
            </a:pPr>
            <a:r>
              <a:rPr lang="en-US" sz="2800" dirty="0" smtClean="0">
                <a:solidFill>
                  <a:srgbClr val="FFFFFF"/>
                </a:solidFill>
              </a:rPr>
              <a:t>Supplemental funds for </a:t>
            </a:r>
            <a:r>
              <a:rPr lang="en-US" sz="2800" dirty="0" err="1" smtClean="0">
                <a:solidFill>
                  <a:srgbClr val="FFFFFF"/>
                </a:solidFill>
              </a:rPr>
              <a:t>phenotyping</a:t>
            </a:r>
            <a:r>
              <a:rPr lang="en-US" sz="2800" dirty="0" smtClean="0">
                <a:solidFill>
                  <a:srgbClr val="FFFFFF"/>
                </a:solidFill>
              </a:rPr>
              <a:t> of 	embryonic lethal knockouts</a:t>
            </a:r>
          </a:p>
          <a:p>
            <a:pPr marL="571500" lvl="1" indent="-393700" defTabSz="457200" eaLnBrk="0" hangingPunct="0">
              <a:spcBef>
                <a:spcPts val="1200"/>
              </a:spcBef>
              <a:buClr>
                <a:srgbClr val="D6ECFF"/>
              </a:buClr>
              <a:buSzPct val="95000"/>
              <a:buFont typeface="Wingdings" pitchFamily="2" charset="2"/>
              <a:buChar char=""/>
              <a:tabLst>
                <a:tab pos="914400" algn="l"/>
              </a:tabLst>
            </a:pPr>
            <a:r>
              <a:rPr lang="en-US" sz="2800" dirty="0">
                <a:solidFill>
                  <a:srgbClr val="FFFFFF"/>
                </a:solidFill>
              </a:rPr>
              <a:t>High resolution </a:t>
            </a:r>
            <a:r>
              <a:rPr lang="en-US" sz="2800" dirty="0" err="1">
                <a:solidFill>
                  <a:srgbClr val="FFFFFF"/>
                </a:solidFill>
              </a:rPr>
              <a:t>microCT</a:t>
            </a:r>
            <a:r>
              <a:rPr lang="en-US" sz="2800" dirty="0">
                <a:solidFill>
                  <a:srgbClr val="FFFFFF"/>
                </a:solidFill>
              </a:rPr>
              <a:t> and Optical 	Projection Tomography (OPT)</a:t>
            </a:r>
          </a:p>
          <a:p>
            <a:pPr marL="571500" lvl="1" indent="-393700" defTabSz="457200" eaLnBrk="0" hangingPunct="0">
              <a:spcBef>
                <a:spcPts val="1200"/>
              </a:spcBef>
              <a:buClr>
                <a:srgbClr val="D6ECFF"/>
              </a:buClr>
              <a:buSzPct val="95000"/>
              <a:buFont typeface="Wingdings" pitchFamily="2" charset="2"/>
              <a:buChar char=""/>
              <a:tabLst>
                <a:tab pos="914400" algn="l"/>
              </a:tabLst>
            </a:pPr>
            <a:r>
              <a:rPr lang="en-US" sz="2800" dirty="0" smtClean="0">
                <a:solidFill>
                  <a:srgbClr val="FFFFFF"/>
                </a:solidFill>
              </a:rPr>
              <a:t>$9.6M to be awarded over 3 years</a:t>
            </a:r>
          </a:p>
        </p:txBody>
      </p:sp>
      <p:sp>
        <p:nvSpPr>
          <p:cNvPr id="8" name="TextBox 7"/>
          <p:cNvSpPr txBox="1"/>
          <p:nvPr/>
        </p:nvSpPr>
        <p:spPr>
          <a:xfrm>
            <a:off x="7272321" y="6366382"/>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51</a:t>
            </a:r>
            <a:endParaRPr lang="en-US" sz="2000" dirty="0">
              <a:solidFill>
                <a:schemeClr val="accent4">
                  <a:lumMod val="40000"/>
                  <a:lumOff val="60000"/>
                </a:schemeClr>
              </a:solidFill>
              <a:latin typeface="Arial"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2775"/>
                                        </p:tgtEl>
                                        <p:attrNameLst>
                                          <p:attrName>style.visibility</p:attrName>
                                        </p:attrNameLst>
                                      </p:cBhvr>
                                      <p:to>
                                        <p:strVal val="visible"/>
                                      </p:to>
                                    </p:set>
                                    <p:animEffect transition="in" filter="wipe(up)">
                                      <p:cBhvr>
                                        <p:cTn id="7" dur="500"/>
                                        <p:tgtEl>
                                          <p:spTgt spid="32775"/>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14"/>
          <p:cNvSpPr txBox="1">
            <a:spLocks noChangeArrowheads="1"/>
          </p:cNvSpPr>
          <p:nvPr/>
        </p:nvSpPr>
        <p:spPr bwMode="auto">
          <a:xfrm>
            <a:off x="-20444" y="68090"/>
            <a:ext cx="9144000" cy="1089529"/>
          </a:xfrm>
          <a:prstGeom prst="rect">
            <a:avLst/>
          </a:prstGeom>
          <a:noFill/>
          <a:ln w="9525">
            <a:noFill/>
            <a:miter lim="800000"/>
            <a:headEnd/>
            <a:tailEnd/>
          </a:ln>
        </p:spPr>
        <p:txBody>
          <a:bodyPr>
            <a:spAutoFit/>
          </a:bodyPr>
          <a:lstStyle/>
          <a:p>
            <a:pPr algn="ctr" eaLnBrk="0" fontAlgn="base" hangingPunct="0">
              <a:lnSpc>
                <a:spcPct val="90000"/>
              </a:lnSpc>
              <a:spcBef>
                <a:spcPct val="0"/>
              </a:spcBef>
              <a:spcAft>
                <a:spcPct val="0"/>
              </a:spcAft>
            </a:pPr>
            <a:r>
              <a:rPr lang="en-US" sz="3600" b="1" dirty="0">
                <a:solidFill>
                  <a:srgbClr val="FFFF00"/>
                </a:solidFill>
                <a:latin typeface="Arial" pitchFamily="34" charset="0"/>
                <a:ea typeface="ＭＳ Ｐゴシック" pitchFamily="34" charset="-128"/>
              </a:rPr>
              <a:t>Genotype-Tissue </a:t>
            </a:r>
            <a:r>
              <a:rPr lang="en-US" sz="3600" b="1" dirty="0" smtClean="0">
                <a:solidFill>
                  <a:srgbClr val="FFFF00"/>
                </a:solidFill>
                <a:latin typeface="Arial" pitchFamily="34" charset="0"/>
                <a:ea typeface="ＭＳ Ｐゴシック" pitchFamily="34" charset="-128"/>
              </a:rPr>
              <a:t>Expression Project </a:t>
            </a:r>
            <a:r>
              <a:rPr lang="en-US" sz="3600" b="1" dirty="0">
                <a:solidFill>
                  <a:srgbClr val="FFFF00"/>
                </a:solidFill>
                <a:latin typeface="Arial" pitchFamily="34" charset="0"/>
                <a:ea typeface="ＭＳ Ｐゴシック" pitchFamily="34" charset="-128"/>
              </a:rPr>
              <a:t>(GTEx)</a:t>
            </a:r>
          </a:p>
        </p:txBody>
      </p:sp>
      <p:sp>
        <p:nvSpPr>
          <p:cNvPr id="67588" name="Content Placeholder 2"/>
          <p:cNvSpPr>
            <a:spLocks/>
          </p:cNvSpPr>
          <p:nvPr/>
        </p:nvSpPr>
        <p:spPr bwMode="auto">
          <a:xfrm>
            <a:off x="381001" y="1447800"/>
            <a:ext cx="5410199" cy="4572000"/>
          </a:xfrm>
          <a:prstGeom prst="rect">
            <a:avLst/>
          </a:prstGeom>
          <a:noFill/>
          <a:ln w="9525">
            <a:noFill/>
            <a:miter lim="800000"/>
            <a:headEnd/>
            <a:tailEnd/>
          </a:ln>
        </p:spPr>
        <p:txBody>
          <a:bodyPr/>
          <a:lstStyle/>
          <a:p>
            <a:pPr marL="411163" indent="-342900" eaLnBrk="0" fontAlgn="base" hangingPunct="0">
              <a:spcBef>
                <a:spcPts val="700"/>
              </a:spcBef>
              <a:spcAft>
                <a:spcPct val="0"/>
              </a:spcAft>
              <a:buClr>
                <a:srgbClr val="D6ECFF"/>
              </a:buClr>
              <a:buSzPct val="95000"/>
              <a:buFont typeface="Wingdings" pitchFamily="2" charset="2"/>
              <a:buChar char=""/>
            </a:pPr>
            <a:endParaRPr lang="en-US" sz="3000">
              <a:solidFill>
                <a:srgbClr val="FFFFFF"/>
              </a:solidFill>
              <a:latin typeface="Arial" pitchFamily="34" charset="0"/>
              <a:ea typeface="ＭＳ Ｐゴシック" pitchFamily="34" charset="-128"/>
            </a:endParaRPr>
          </a:p>
        </p:txBody>
      </p:sp>
      <p:sp>
        <p:nvSpPr>
          <p:cNvPr id="6" name="TextBox 5"/>
          <p:cNvSpPr txBox="1"/>
          <p:nvPr/>
        </p:nvSpPr>
        <p:spPr>
          <a:xfrm>
            <a:off x="7272321" y="6366382"/>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pitchFamily="34" charset="0"/>
              </a:rPr>
              <a:t>Document </a:t>
            </a:r>
            <a:r>
              <a:rPr lang="en-US" sz="2000" b="1" dirty="0" smtClean="0">
                <a:solidFill>
                  <a:srgbClr val="00ADDC">
                    <a:lumMod val="40000"/>
                    <a:lumOff val="60000"/>
                  </a:srgbClr>
                </a:solidFill>
                <a:latin typeface="Arial" pitchFamily="34" charset="0"/>
              </a:rPr>
              <a:t>52</a:t>
            </a:r>
            <a:endParaRPr lang="en-US" sz="2000" b="1" dirty="0">
              <a:solidFill>
                <a:srgbClr val="00ADDC">
                  <a:lumMod val="40000"/>
                  <a:lumOff val="60000"/>
                </a:srgbClr>
              </a:solidFill>
              <a:latin typeface="Arial" pitchFamily="34" charset="0"/>
            </a:endParaRPr>
          </a:p>
        </p:txBody>
      </p:sp>
      <p:sp>
        <p:nvSpPr>
          <p:cNvPr id="10" name="Title 1"/>
          <p:cNvSpPr txBox="1">
            <a:spLocks/>
          </p:cNvSpPr>
          <p:nvPr/>
        </p:nvSpPr>
        <p:spPr bwMode="auto">
          <a:xfrm>
            <a:off x="0" y="1667472"/>
            <a:ext cx="4526280" cy="2560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95312" lvl="2" indent="-393700" defTabSz="457200">
              <a:buClr>
                <a:srgbClr val="D6ECFF"/>
              </a:buClr>
              <a:buSzPct val="95000"/>
              <a:buFont typeface="Wingdings" pitchFamily="2" charset="2"/>
              <a:buChar char=""/>
              <a:tabLst>
                <a:tab pos="914400" algn="l"/>
              </a:tabLst>
            </a:pPr>
            <a:r>
              <a:rPr lang="en-US" sz="2800" dirty="0" smtClean="0">
                <a:solidFill>
                  <a:prstClr val="white"/>
                </a:solidFill>
              </a:rPr>
              <a:t>GTEx moves from 	pilot to scale up</a:t>
            </a:r>
          </a:p>
          <a:p>
            <a:pPr marL="800100" lvl="3" indent="-342900" defTabSz="457200">
              <a:buClr>
                <a:srgbClr val="D6ECFF"/>
              </a:buClr>
              <a:buSzPct val="95000"/>
              <a:tabLst>
                <a:tab pos="914400" algn="l"/>
              </a:tabLst>
            </a:pPr>
            <a:endParaRPr lang="en-US" sz="2800" dirty="0">
              <a:solidFill>
                <a:srgbClr val="FFFFFF"/>
              </a:solidFill>
            </a:endParaRPr>
          </a:p>
          <a:p>
            <a:pPr marL="595312" lvl="2" indent="-393700" defTabSz="457200">
              <a:buClr>
                <a:srgbClr val="D6ECFF"/>
              </a:buClr>
              <a:buSzPct val="95000"/>
              <a:buFont typeface="Wingdings" pitchFamily="2" charset="2"/>
              <a:buChar char=""/>
              <a:tabLst>
                <a:tab pos="914400" algn="l"/>
              </a:tabLst>
            </a:pPr>
            <a:r>
              <a:rPr lang="en-US" sz="2800" dirty="0" smtClean="0">
                <a:solidFill>
                  <a:srgbClr val="FFFFFF"/>
                </a:solidFill>
              </a:rPr>
              <a:t>eQTL Browser and 	Data Portal are live</a:t>
            </a:r>
          </a:p>
          <a:p>
            <a:pPr marL="201612" lvl="2" indent="0" defTabSz="457200">
              <a:buClr>
                <a:srgbClr val="D6ECFF"/>
              </a:buClr>
              <a:buSzPct val="95000"/>
              <a:tabLst>
                <a:tab pos="914400" algn="l"/>
              </a:tabLst>
            </a:pPr>
            <a:endParaRPr lang="en-US" sz="2800" dirty="0" smtClean="0">
              <a:solidFill>
                <a:srgbClr val="FFFFFF"/>
              </a:solidFill>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3" r="160" b="57815"/>
          <a:stretch/>
        </p:blipFill>
        <p:spPr bwMode="auto">
          <a:xfrm>
            <a:off x="4648200" y="1319548"/>
            <a:ext cx="4322799" cy="274320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tangle 1"/>
          <p:cNvSpPr/>
          <p:nvPr/>
        </p:nvSpPr>
        <p:spPr>
          <a:xfrm>
            <a:off x="152400" y="4274215"/>
            <a:ext cx="8991600" cy="1815882"/>
          </a:xfrm>
          <a:prstGeom prst="rect">
            <a:avLst/>
          </a:prstGeom>
        </p:spPr>
        <p:txBody>
          <a:bodyPr wrap="square">
            <a:spAutoFit/>
          </a:bodyPr>
          <a:lstStyle/>
          <a:p>
            <a:pPr marL="393700" lvl="1" indent="-393700" defTabSz="457200">
              <a:buClr>
                <a:srgbClr val="D6ECFF"/>
              </a:buClr>
              <a:buSzPct val="95000"/>
              <a:buFont typeface="Wingdings" pitchFamily="2" charset="2"/>
              <a:buChar char=""/>
              <a:tabLst>
                <a:tab pos="914400" algn="l"/>
              </a:tabLst>
            </a:pPr>
            <a:r>
              <a:rPr lang="en-US" sz="2800" b="1" dirty="0">
                <a:solidFill>
                  <a:srgbClr val="FFFFFF"/>
                </a:solidFill>
                <a:latin typeface="Arial"/>
                <a:cs typeface="Arial"/>
              </a:rPr>
              <a:t>RFA: Enhancing </a:t>
            </a:r>
            <a:r>
              <a:rPr lang="en-US" sz="2800" b="1" dirty="0" err="1">
                <a:solidFill>
                  <a:srgbClr val="FFFFFF"/>
                </a:solidFill>
                <a:latin typeface="Arial"/>
                <a:cs typeface="Arial"/>
              </a:rPr>
              <a:t>GTEx</a:t>
            </a:r>
            <a:r>
              <a:rPr lang="en-US" sz="2800" b="1" dirty="0">
                <a:solidFill>
                  <a:srgbClr val="FFFFFF"/>
                </a:solidFill>
                <a:latin typeface="Arial"/>
                <a:cs typeface="Arial"/>
              </a:rPr>
              <a:t> with molecular analyses of </a:t>
            </a:r>
            <a:r>
              <a:rPr lang="en-US" sz="2800" b="1" dirty="0" smtClean="0">
                <a:solidFill>
                  <a:srgbClr val="FFFFFF"/>
                </a:solidFill>
                <a:latin typeface="Arial"/>
                <a:cs typeface="Arial"/>
              </a:rPr>
              <a:t>	stored </a:t>
            </a:r>
            <a:r>
              <a:rPr lang="en-US" sz="2800" b="1" dirty="0" err="1">
                <a:solidFill>
                  <a:srgbClr val="FFFFFF"/>
                </a:solidFill>
                <a:latin typeface="Arial"/>
                <a:cs typeface="Arial"/>
              </a:rPr>
              <a:t>biospecimens</a:t>
            </a:r>
            <a:r>
              <a:rPr lang="en-US" sz="2800" b="1" dirty="0">
                <a:solidFill>
                  <a:srgbClr val="FFFFFF"/>
                </a:solidFill>
                <a:latin typeface="Arial"/>
                <a:cs typeface="Arial"/>
              </a:rPr>
              <a:t> (U01)</a:t>
            </a:r>
          </a:p>
          <a:p>
            <a:pPr marL="798513" lvl="2" indent="0" defTabSz="457200">
              <a:buClr>
                <a:srgbClr val="D6ECFF"/>
              </a:buClr>
              <a:buSzPct val="95000"/>
              <a:tabLst>
                <a:tab pos="914400" algn="l"/>
              </a:tabLst>
            </a:pPr>
            <a:r>
              <a:rPr lang="en-US" sz="2800" b="1" dirty="0" smtClean="0">
                <a:solidFill>
                  <a:srgbClr val="FFFFFF"/>
                </a:solidFill>
                <a:latin typeface="Arial"/>
                <a:cs typeface="Arial"/>
              </a:rPr>
              <a:t>	</a:t>
            </a:r>
            <a:endParaRPr lang="en-US" sz="2800" b="1" dirty="0">
              <a:solidFill>
                <a:srgbClr val="FFFFFF"/>
              </a:solidFill>
              <a:latin typeface="Arial"/>
              <a:cs typeface="Arial"/>
            </a:endParaRPr>
          </a:p>
          <a:p>
            <a:pPr marL="398463" lvl="2" indent="-347663" defTabSz="457200">
              <a:buClr>
                <a:srgbClr val="D6ECFF"/>
              </a:buClr>
              <a:buSzPct val="95000"/>
              <a:buFont typeface="Wingdings" pitchFamily="2" charset="2"/>
              <a:buChar char="§"/>
              <a:tabLst>
                <a:tab pos="914400" algn="l"/>
              </a:tabLst>
            </a:pPr>
            <a:r>
              <a:rPr lang="en-US" sz="2800" b="1" dirty="0" smtClean="0">
                <a:solidFill>
                  <a:srgbClr val="FFFFFF"/>
                </a:solidFill>
                <a:latin typeface="Arial"/>
                <a:cs typeface="Arial"/>
              </a:rPr>
              <a:t>Full </a:t>
            </a:r>
            <a:r>
              <a:rPr lang="en-US" sz="2800" b="1" dirty="0">
                <a:solidFill>
                  <a:srgbClr val="FFFFFF"/>
                </a:solidFill>
                <a:latin typeface="Arial"/>
                <a:cs typeface="Arial"/>
              </a:rPr>
              <a:t>program update </a:t>
            </a:r>
            <a:r>
              <a:rPr lang="en-US" sz="2800" b="1" dirty="0" smtClean="0">
                <a:solidFill>
                  <a:srgbClr val="FFFFFF"/>
                </a:solidFill>
                <a:latin typeface="Arial"/>
                <a:cs typeface="Arial"/>
              </a:rPr>
              <a:t>later </a:t>
            </a:r>
            <a:r>
              <a:rPr lang="en-US" sz="2800" b="1" dirty="0">
                <a:solidFill>
                  <a:srgbClr val="FFFFFF"/>
                </a:solidFill>
                <a:latin typeface="Arial"/>
                <a:cs typeface="Arial"/>
              </a:rPr>
              <a:t>today</a:t>
            </a:r>
          </a:p>
        </p:txBody>
      </p:sp>
    </p:spTree>
    <p:extLst>
      <p:ext uri="{BB962C8B-B14F-4D97-AF65-F5344CB8AC3E}">
        <p14:creationId xmlns:p14="http://schemas.microsoft.com/office/powerpoint/2010/main" xmlns="" val="182793094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95300" y="57630"/>
            <a:ext cx="8267700" cy="706437"/>
          </a:xfrm>
        </p:spPr>
        <p:txBody>
          <a:bodyPr/>
          <a:lstStyle/>
          <a:p>
            <a:pPr algn="ctr">
              <a:defRPr/>
            </a:pPr>
            <a:r>
              <a:rPr lang="en-US" sz="3600" b="1" dirty="0" smtClean="0">
                <a:solidFill>
                  <a:srgbClr val="FFFF00"/>
                </a:solidFill>
                <a:latin typeface="Arial" charset="0"/>
                <a:cs typeface="Arial" charset="0"/>
              </a:rPr>
              <a:t>2013: A Celebratory Year for Genomics</a:t>
            </a:r>
            <a:endParaRPr lang="en-US" sz="3600" b="1" dirty="0"/>
          </a:p>
        </p:txBody>
      </p:sp>
      <p:pic>
        <p:nvPicPr>
          <p:cNvPr id="9" name="Picture 5" descr="Nature April 25, 1953"/>
          <p:cNvPicPr>
            <a:picLocks noChangeAspect="1" noChangeArrowheads="1"/>
          </p:cNvPicPr>
          <p:nvPr/>
        </p:nvPicPr>
        <p:blipFill rotWithShape="1">
          <a:blip r:embed="rId3" cstate="print"/>
          <a:srcRect t="2342" b="3950"/>
          <a:stretch/>
        </p:blipFill>
        <p:spPr>
          <a:xfrm>
            <a:off x="1708987" y="818216"/>
            <a:ext cx="1974011" cy="2743200"/>
          </a:xfrm>
          <a:prstGeom prst="rect">
            <a:avLst/>
          </a:prstGeom>
          <a:effectLst>
            <a:glow rad="228600">
              <a:schemeClr val="accent5">
                <a:satMod val="175000"/>
                <a:alpha val="40000"/>
              </a:schemeClr>
            </a:glow>
          </a:effectLst>
        </p:spPr>
      </p:pic>
      <p:pic>
        <p:nvPicPr>
          <p:cNvPr id="10" name="Picture 4"/>
          <p:cNvPicPr>
            <a:picLocks noChangeAspect="1" noChangeArrowheads="1"/>
          </p:cNvPicPr>
          <p:nvPr/>
        </p:nvPicPr>
        <p:blipFill>
          <a:blip r:embed="rId4" cstate="print"/>
          <a:srcRect/>
          <a:stretch>
            <a:fillRect/>
          </a:stretch>
        </p:blipFill>
        <p:spPr bwMode="auto">
          <a:xfrm>
            <a:off x="1708987" y="3894034"/>
            <a:ext cx="1971209" cy="2743200"/>
          </a:xfrm>
          <a:prstGeom prst="rect">
            <a:avLst/>
          </a:prstGeom>
          <a:noFill/>
          <a:ln w="9525">
            <a:noFill/>
            <a:miter lim="800000"/>
            <a:headEnd/>
            <a:tailEnd/>
          </a:ln>
          <a:effectLst>
            <a:glow rad="228600">
              <a:schemeClr val="accent5">
                <a:satMod val="175000"/>
                <a:alpha val="40000"/>
              </a:schemeClr>
            </a:glow>
          </a:effectLst>
        </p:spPr>
      </p:pic>
      <p:sp>
        <p:nvSpPr>
          <p:cNvPr id="11" name="Text Box 4"/>
          <p:cNvSpPr txBox="1">
            <a:spLocks noChangeArrowheads="1"/>
          </p:cNvSpPr>
          <p:nvPr/>
        </p:nvSpPr>
        <p:spPr bwMode="auto">
          <a:xfrm>
            <a:off x="4194175" y="1866650"/>
            <a:ext cx="3766287" cy="646331"/>
          </a:xfrm>
          <a:prstGeom prst="rect">
            <a:avLst/>
          </a:prstGeom>
          <a:noFill/>
          <a:ln w="9525">
            <a:noFill/>
            <a:miter lim="800000"/>
            <a:headEnd/>
            <a:tailEnd/>
          </a:ln>
        </p:spPr>
        <p:txBody>
          <a:bodyPr wrap="none">
            <a:spAutoFit/>
          </a:bodyPr>
          <a:lstStyle/>
          <a:p>
            <a:pPr eaLnBrk="0" hangingPunct="0"/>
            <a:r>
              <a:rPr lang="en-US" sz="3600" dirty="0" smtClean="0">
                <a:solidFill>
                  <a:srgbClr val="FFFFFF"/>
                </a:solidFill>
                <a:cs typeface="Arial" pitchFamily="34" charset="0"/>
              </a:rPr>
              <a:t>60</a:t>
            </a:r>
            <a:r>
              <a:rPr lang="en-US" sz="3600" baseline="30000" dirty="0" smtClean="0">
                <a:solidFill>
                  <a:srgbClr val="FFFFFF"/>
                </a:solidFill>
                <a:cs typeface="Arial" pitchFamily="34" charset="0"/>
              </a:rPr>
              <a:t>th</a:t>
            </a:r>
            <a:r>
              <a:rPr lang="en-US" sz="3600" dirty="0" smtClean="0">
                <a:solidFill>
                  <a:srgbClr val="FFFFFF"/>
                </a:solidFill>
                <a:cs typeface="Arial" pitchFamily="34" charset="0"/>
              </a:rPr>
              <a:t> Anniversary</a:t>
            </a:r>
            <a:endParaRPr lang="en-US" sz="3600" dirty="0">
              <a:solidFill>
                <a:srgbClr val="FFFFFF"/>
              </a:solidFill>
              <a:cs typeface="Arial" pitchFamily="34" charset="0"/>
            </a:endParaRPr>
          </a:p>
        </p:txBody>
      </p:sp>
      <p:sp>
        <p:nvSpPr>
          <p:cNvPr id="12" name="Text Box 4"/>
          <p:cNvSpPr txBox="1">
            <a:spLocks noChangeArrowheads="1"/>
          </p:cNvSpPr>
          <p:nvPr/>
        </p:nvSpPr>
        <p:spPr bwMode="auto">
          <a:xfrm>
            <a:off x="4194175" y="4942468"/>
            <a:ext cx="3766287" cy="646331"/>
          </a:xfrm>
          <a:prstGeom prst="rect">
            <a:avLst/>
          </a:prstGeom>
          <a:noFill/>
          <a:ln w="9525">
            <a:noFill/>
            <a:miter lim="800000"/>
            <a:headEnd/>
            <a:tailEnd/>
          </a:ln>
        </p:spPr>
        <p:txBody>
          <a:bodyPr wrap="none">
            <a:spAutoFit/>
          </a:bodyPr>
          <a:lstStyle/>
          <a:p>
            <a:pPr eaLnBrk="0" hangingPunct="0"/>
            <a:r>
              <a:rPr lang="en-US" sz="3600" dirty="0" smtClean="0">
                <a:solidFill>
                  <a:srgbClr val="FFFFFF"/>
                </a:solidFill>
                <a:cs typeface="Arial" pitchFamily="34" charset="0"/>
              </a:rPr>
              <a:t>10</a:t>
            </a:r>
            <a:r>
              <a:rPr lang="en-US" sz="3600" baseline="30000" dirty="0" smtClean="0">
                <a:solidFill>
                  <a:srgbClr val="FFFFFF"/>
                </a:solidFill>
                <a:cs typeface="Arial" pitchFamily="34" charset="0"/>
              </a:rPr>
              <a:t>th</a:t>
            </a:r>
            <a:r>
              <a:rPr lang="en-US" sz="3600" dirty="0" smtClean="0">
                <a:solidFill>
                  <a:srgbClr val="FFFFFF"/>
                </a:solidFill>
                <a:cs typeface="Arial" pitchFamily="34" charset="0"/>
              </a:rPr>
              <a:t> Anniversary</a:t>
            </a:r>
            <a:endParaRPr lang="en-US" sz="3600" dirty="0">
              <a:solidFill>
                <a:srgbClr val="FFFFFF"/>
              </a:solidFill>
              <a:cs typeface="Arial" pitchFamily="34" charset="0"/>
            </a:endParaRPr>
          </a:p>
        </p:txBody>
      </p:sp>
    </p:spTree>
    <p:extLst>
      <p:ext uri="{BB962C8B-B14F-4D97-AF65-F5344CB8AC3E}">
        <p14:creationId xmlns:p14="http://schemas.microsoft.com/office/powerpoint/2010/main" xmlns="" val="395217555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 presetClass="entr" presetSubtype="2"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1+#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 calcmode="lin" valueType="num">
                                      <p:cBhvr>
                                        <p:cTn id="22" dur="500" fill="hold"/>
                                        <p:tgtEl>
                                          <p:spTgt spid="10"/>
                                        </p:tgtEl>
                                        <p:attrNameLst>
                                          <p:attrName>style.rotation</p:attrName>
                                        </p:attrNameLst>
                                      </p:cBhvr>
                                      <p:tavLst>
                                        <p:tav tm="0">
                                          <p:val>
                                            <p:fltVal val="360"/>
                                          </p:val>
                                        </p:tav>
                                        <p:tav tm="100000">
                                          <p:val>
                                            <p:fltVal val="0"/>
                                          </p:val>
                                        </p:tav>
                                      </p:tavLst>
                                    </p:anim>
                                    <p:animEffect transition="in" filter="fade">
                                      <p:cBhvr>
                                        <p:cTn id="23" dur="500"/>
                                        <p:tgtEl>
                                          <p:spTgt spid="10"/>
                                        </p:tgtEl>
                                      </p:cBhvr>
                                    </p:animEffect>
                                  </p:childTnLst>
                                </p:cTn>
                              </p:par>
                            </p:childTnLst>
                          </p:cTn>
                        </p:par>
                        <p:par>
                          <p:cTn id="24" fill="hold">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6"/>
          <p:cNvSpPr>
            <a:spLocks noChangeArrowheads="1"/>
          </p:cNvSpPr>
          <p:nvPr/>
        </p:nvSpPr>
        <p:spPr bwMode="auto">
          <a:xfrm>
            <a:off x="0" y="59038"/>
            <a:ext cx="9144000" cy="1089529"/>
          </a:xfrm>
          <a:prstGeom prst="rect">
            <a:avLst/>
          </a:prstGeom>
          <a:noFill/>
          <a:ln w="9525">
            <a:noFill/>
            <a:miter lim="800000"/>
            <a:headEnd/>
            <a:tailEnd/>
          </a:ln>
        </p:spPr>
        <p:txBody>
          <a:bodyPr wrap="square">
            <a:spAutoFit/>
          </a:bodyPr>
          <a:lstStyle/>
          <a:p>
            <a:pPr algn="ctr" eaLnBrk="0" fontAlgn="base" hangingPunct="0">
              <a:lnSpc>
                <a:spcPct val="90000"/>
              </a:lnSpc>
              <a:spcBef>
                <a:spcPct val="0"/>
              </a:spcBef>
              <a:spcAft>
                <a:spcPct val="0"/>
              </a:spcAft>
            </a:pPr>
            <a:r>
              <a:rPr lang="en-US" sz="3600" b="1" dirty="0">
                <a:solidFill>
                  <a:srgbClr val="FFFF00"/>
                </a:solidFill>
                <a:latin typeface="Arial" pitchFamily="34" charset="0"/>
                <a:cs typeface="Arial" pitchFamily="34" charset="0"/>
              </a:rPr>
              <a:t>Library of Integrated Network-based</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Cellular Signatures (LINCS)</a:t>
            </a:r>
          </a:p>
        </p:txBody>
      </p:sp>
      <p:sp>
        <p:nvSpPr>
          <p:cNvPr id="5" name="TextBox 4"/>
          <p:cNvSpPr txBox="1"/>
          <p:nvPr/>
        </p:nvSpPr>
        <p:spPr>
          <a:xfrm>
            <a:off x="7273351" y="6365841"/>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pitchFamily="34" charset="0"/>
              </a:rPr>
              <a:t>Document </a:t>
            </a:r>
            <a:r>
              <a:rPr lang="en-US" sz="2000" b="1" dirty="0" smtClean="0">
                <a:solidFill>
                  <a:srgbClr val="00ADDC">
                    <a:lumMod val="40000"/>
                    <a:lumOff val="60000"/>
                  </a:srgbClr>
                </a:solidFill>
                <a:latin typeface="Arial" pitchFamily="34" charset="0"/>
              </a:rPr>
              <a:t>53</a:t>
            </a:r>
            <a:endParaRPr lang="en-US" sz="2000" b="1" dirty="0">
              <a:solidFill>
                <a:srgbClr val="00ADDC">
                  <a:lumMod val="40000"/>
                  <a:lumOff val="60000"/>
                </a:srgbClr>
              </a:solidFill>
              <a:latin typeface="Arial" pitchFamily="34" charset="0"/>
            </a:endParaRPr>
          </a:p>
        </p:txBody>
      </p:sp>
      <p:sp>
        <p:nvSpPr>
          <p:cNvPr id="8" name="Title 1"/>
          <p:cNvSpPr txBox="1">
            <a:spLocks/>
          </p:cNvSpPr>
          <p:nvPr/>
        </p:nvSpPr>
        <p:spPr bwMode="auto">
          <a:xfrm>
            <a:off x="0" y="1233906"/>
            <a:ext cx="9144000" cy="314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fontAlgn="base">
              <a:spcBef>
                <a:spcPts val="2400"/>
              </a:spcBef>
              <a:spcAft>
                <a:spcPct val="0"/>
              </a:spcAft>
              <a:buClr>
                <a:srgbClr val="D6ECFF"/>
              </a:buClr>
              <a:buSzPct val="95000"/>
              <a:buFont typeface="Wingdings" pitchFamily="2" charset="2"/>
              <a:buChar char=""/>
              <a:tabLst>
                <a:tab pos="914400" algn="l"/>
              </a:tabLst>
            </a:pPr>
            <a:r>
              <a:rPr lang="en-US" sz="3000" dirty="0" smtClean="0">
                <a:solidFill>
                  <a:srgbClr val="FFFFFF"/>
                </a:solidFill>
              </a:rPr>
              <a:t>2</a:t>
            </a:r>
            <a:r>
              <a:rPr lang="en-US" sz="3000" baseline="30000" dirty="0" smtClean="0">
                <a:solidFill>
                  <a:srgbClr val="FFFFFF"/>
                </a:solidFill>
              </a:rPr>
              <a:t>nd</a:t>
            </a:r>
            <a:r>
              <a:rPr lang="en-US" sz="3000" dirty="0" smtClean="0">
                <a:solidFill>
                  <a:srgbClr val="FFFFFF"/>
                </a:solidFill>
              </a:rPr>
              <a:t> Annual Consortium Meeting occurred in 	November 2012</a:t>
            </a:r>
          </a:p>
          <a:p>
            <a:pPr marL="571500" lvl="1" indent="-393700" defTabSz="457200" fontAlgn="base">
              <a:spcBef>
                <a:spcPts val="2400"/>
              </a:spcBef>
              <a:spcAft>
                <a:spcPct val="0"/>
              </a:spcAft>
              <a:buClr>
                <a:srgbClr val="D6ECFF"/>
              </a:buClr>
              <a:buSzPct val="95000"/>
              <a:buFont typeface="Wingdings" pitchFamily="2" charset="2"/>
              <a:buChar char=""/>
              <a:tabLst>
                <a:tab pos="914400" algn="l"/>
              </a:tabLst>
            </a:pPr>
            <a:r>
              <a:rPr lang="en-US" sz="3000" dirty="0" smtClean="0">
                <a:solidFill>
                  <a:srgbClr val="FFFFFF"/>
                </a:solidFill>
              </a:rPr>
              <a:t>External Scientific Panel recommendations</a:t>
            </a:r>
          </a:p>
          <a:p>
            <a:pPr marL="571500" lvl="1" indent="-393700" defTabSz="457200" fontAlgn="base">
              <a:spcBef>
                <a:spcPts val="2400"/>
              </a:spcBef>
              <a:spcAft>
                <a:spcPct val="0"/>
              </a:spcAft>
              <a:buClr>
                <a:srgbClr val="D6ECFF"/>
              </a:buClr>
              <a:buSzPct val="95000"/>
              <a:buFont typeface="Wingdings" pitchFamily="2" charset="2"/>
              <a:buChar char=""/>
              <a:tabLst>
                <a:tab pos="914400" algn="l"/>
              </a:tabLst>
            </a:pPr>
            <a:r>
              <a:rPr lang="en-US" sz="3000" dirty="0" smtClean="0">
                <a:solidFill>
                  <a:srgbClr val="FFFFFF"/>
                </a:solidFill>
              </a:rPr>
              <a:t>Lincsproject.org: LINCS data and tools</a:t>
            </a:r>
          </a:p>
          <a:p>
            <a:pPr marL="571500" lvl="1" indent="-393700" defTabSz="457200" fontAlgn="base">
              <a:spcBef>
                <a:spcPts val="2400"/>
              </a:spcBef>
              <a:spcAft>
                <a:spcPct val="0"/>
              </a:spcAft>
              <a:buClr>
                <a:srgbClr val="D6ECFF"/>
              </a:buClr>
              <a:buSzPct val="95000"/>
              <a:buFont typeface="Wingdings" pitchFamily="2" charset="2"/>
              <a:buChar char=""/>
              <a:tabLst>
                <a:tab pos="914400" algn="l"/>
              </a:tabLst>
            </a:pPr>
            <a:r>
              <a:rPr lang="en-US" sz="3000" dirty="0" smtClean="0"/>
              <a:t>LINCS </a:t>
            </a:r>
            <a:r>
              <a:rPr lang="en-US" sz="3000" dirty="0"/>
              <a:t>Data </a:t>
            </a:r>
            <a:r>
              <a:rPr lang="en-US" sz="3000" dirty="0" smtClean="0"/>
              <a:t>Forum: March 2013 (Boston)</a:t>
            </a:r>
            <a:endParaRPr lang="en-US" sz="3000" dirty="0" smtClean="0">
              <a:solidFill>
                <a:srgbClr val="FFFFFF"/>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07565" y="5036313"/>
            <a:ext cx="4056302" cy="1570353"/>
          </a:xfrm>
          <a:prstGeom prst="rect">
            <a:avLst/>
          </a:prstGeom>
          <a:effectLst>
            <a:glow rad="228600">
              <a:schemeClr val="accent4">
                <a:satMod val="175000"/>
                <a:alpha val="40000"/>
              </a:schemeClr>
            </a:glow>
            <a:softEdge rad="63500"/>
          </a:effectLst>
        </p:spPr>
      </p:pic>
    </p:spTree>
    <p:extLst>
      <p:ext uri="{BB962C8B-B14F-4D97-AF65-F5344CB8AC3E}">
        <p14:creationId xmlns:p14="http://schemas.microsoft.com/office/powerpoint/2010/main" xmlns="" val="737569825"/>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273351" y="6365841"/>
            <a:ext cx="1795684" cy="400110"/>
          </a:xfrm>
          <a:prstGeom prst="rect">
            <a:avLst/>
          </a:prstGeom>
          <a:noFill/>
        </p:spPr>
        <p:txBody>
          <a:bodyPr wrap="none">
            <a:spAutoFit/>
          </a:bodyPr>
          <a:lstStyle/>
          <a:p>
            <a:pPr>
              <a:defRPr/>
            </a:pPr>
            <a:r>
              <a:rPr lang="en-US" sz="2000" dirty="0">
                <a:solidFill>
                  <a:schemeClr val="accent4">
                    <a:lumMod val="40000"/>
                    <a:lumOff val="60000"/>
                  </a:schemeClr>
                </a:solidFill>
              </a:rPr>
              <a:t>Document </a:t>
            </a:r>
            <a:r>
              <a:rPr lang="en-US" sz="2000" dirty="0" smtClean="0">
                <a:solidFill>
                  <a:schemeClr val="accent4">
                    <a:lumMod val="40000"/>
                    <a:lumOff val="60000"/>
                  </a:schemeClr>
                </a:solidFill>
              </a:rPr>
              <a:t>54</a:t>
            </a:r>
            <a:endParaRPr lang="en-US" sz="2000" dirty="0">
              <a:solidFill>
                <a:schemeClr val="accent4">
                  <a:lumMod val="40000"/>
                  <a:lumOff val="60000"/>
                </a:schemeClr>
              </a:solidFill>
            </a:endParaRPr>
          </a:p>
        </p:txBody>
      </p:sp>
      <p:sp>
        <p:nvSpPr>
          <p:cNvPr id="8" name="Title 1"/>
          <p:cNvSpPr txBox="1">
            <a:spLocks/>
          </p:cNvSpPr>
          <p:nvPr/>
        </p:nvSpPr>
        <p:spPr bwMode="auto">
          <a:xfrm>
            <a:off x="16042" y="1087308"/>
            <a:ext cx="9144000" cy="2948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177800" lvl="1" indent="0" defTabSz="457200">
              <a:spcBef>
                <a:spcPts val="700"/>
              </a:spcBef>
              <a:buClr>
                <a:srgbClr val="D6ECFF"/>
              </a:buClr>
              <a:buSzPct val="95000"/>
              <a:tabLst>
                <a:tab pos="568325" algn="l"/>
              </a:tabLst>
            </a:pPr>
            <a:r>
              <a:rPr lang="en-US" sz="2800" dirty="0" smtClean="0">
                <a:solidFill>
                  <a:srgbClr val="FFFFFF"/>
                </a:solidFill>
                <a:cs typeface="Arial" pitchFamily="34" charset="0"/>
              </a:rPr>
              <a:t>Inaugural Meeting of the H3Africa Consortium		 	held in Ethiopia in October 2012</a:t>
            </a:r>
          </a:p>
          <a:p>
            <a:pPr marL="1166812" lvl="2" indent="-393700" defTabSz="457200">
              <a:spcBef>
                <a:spcPts val="700"/>
              </a:spcBef>
              <a:spcAft>
                <a:spcPts val="1200"/>
              </a:spcAft>
              <a:buClr>
                <a:srgbClr val="66FF33"/>
              </a:buClr>
              <a:buSzPct val="95000"/>
              <a:buFont typeface="Wingdings" pitchFamily="2" charset="2"/>
              <a:buChar char=""/>
              <a:tabLst>
                <a:tab pos="914400" algn="l"/>
              </a:tabLst>
            </a:pPr>
            <a:r>
              <a:rPr lang="en-US" sz="2800" dirty="0" smtClean="0">
                <a:solidFill>
                  <a:srgbClr val="66FF33"/>
                </a:solidFill>
                <a:cs typeface="Arial" pitchFamily="34" charset="0"/>
              </a:rPr>
              <a:t>Official press announcement of awards</a:t>
            </a:r>
          </a:p>
          <a:p>
            <a:pPr marL="1166812" lvl="2" indent="-393700" defTabSz="457200">
              <a:spcBef>
                <a:spcPts val="700"/>
              </a:spcBef>
              <a:spcAft>
                <a:spcPts val="1200"/>
              </a:spcAft>
              <a:buClr>
                <a:srgbClr val="66FF33"/>
              </a:buClr>
              <a:buSzPct val="95000"/>
              <a:buFont typeface="Wingdings" pitchFamily="2" charset="2"/>
              <a:buChar char=""/>
              <a:tabLst>
                <a:tab pos="914400" algn="l"/>
              </a:tabLst>
            </a:pPr>
            <a:r>
              <a:rPr lang="en-US" sz="2800" dirty="0" smtClean="0">
                <a:solidFill>
                  <a:srgbClr val="66FF33"/>
                </a:solidFill>
                <a:cs typeface="Arial" pitchFamily="34" charset="0"/>
              </a:rPr>
              <a:t>H3Africa Steering Committee convened</a:t>
            </a:r>
          </a:p>
          <a:p>
            <a:pPr marL="1166812" lvl="2" indent="-393700" defTabSz="457200">
              <a:spcBef>
                <a:spcPts val="700"/>
              </a:spcBef>
              <a:spcAft>
                <a:spcPts val="1200"/>
              </a:spcAft>
              <a:buClr>
                <a:srgbClr val="66FF33"/>
              </a:buClr>
              <a:buSzPct val="95000"/>
              <a:buFont typeface="Wingdings" pitchFamily="2" charset="2"/>
              <a:buChar char=""/>
              <a:tabLst>
                <a:tab pos="914400" algn="l"/>
              </a:tabLst>
            </a:pPr>
            <a:r>
              <a:rPr lang="en-US" sz="2800" dirty="0" smtClean="0">
                <a:solidFill>
                  <a:srgbClr val="66FF33"/>
                </a:solidFill>
                <a:cs typeface="Arial" pitchFamily="34" charset="0"/>
              </a:rPr>
              <a:t>10 working groups created</a:t>
            </a:r>
          </a:p>
          <a:p>
            <a:pPr marL="1166812" lvl="2" indent="-393700" defTabSz="457200">
              <a:spcBef>
                <a:spcPts val="700"/>
              </a:spcBef>
              <a:spcAft>
                <a:spcPts val="1200"/>
              </a:spcAft>
              <a:buClr>
                <a:srgbClr val="D6ECFF"/>
              </a:buClr>
              <a:buSzPct val="95000"/>
              <a:buFont typeface="Wingdings" pitchFamily="2" charset="2"/>
              <a:buChar char=""/>
              <a:tabLst>
                <a:tab pos="914400" algn="l"/>
              </a:tabLst>
            </a:pPr>
            <a:endParaRPr lang="en-US" sz="2800" dirty="0" smtClean="0">
              <a:solidFill>
                <a:srgbClr val="FFFFFF"/>
              </a:solidFill>
              <a:cs typeface="Arial" pitchFamily="34" charset="0"/>
            </a:endParaRPr>
          </a:p>
        </p:txBody>
      </p:sp>
      <p:pic>
        <p:nvPicPr>
          <p:cNvPr id="1026" name="Picture 2" descr="C:\Users\mahomvacr\Downloads\NHGRI-86798.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558" t="7142" r="2526" b="18547"/>
          <a:stretch/>
        </p:blipFill>
        <p:spPr bwMode="auto">
          <a:xfrm>
            <a:off x="172105" y="3983455"/>
            <a:ext cx="4442600"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6" name="Picture 2" descr="S:\CENTERS\H3Africa\Logos\H3Africa_500px_trans.png"/>
          <p:cNvPicPr>
            <a:picLocks noChangeAspect="1" noChangeArrowheads="1"/>
          </p:cNvPicPr>
          <p:nvPr/>
        </p:nvPicPr>
        <p:blipFill>
          <a:blip r:embed="rId4" cstate="print"/>
          <a:srcRect/>
          <a:stretch>
            <a:fillRect/>
          </a:stretch>
        </p:blipFill>
        <p:spPr bwMode="auto">
          <a:xfrm>
            <a:off x="5881721" y="102343"/>
            <a:ext cx="826294" cy="861427"/>
          </a:xfrm>
          <a:prstGeom prst="rect">
            <a:avLst/>
          </a:prstGeom>
          <a:noFill/>
        </p:spPr>
      </p:pic>
      <p:sp>
        <p:nvSpPr>
          <p:cNvPr id="9" name="TextBox 8"/>
          <p:cNvSpPr txBox="1"/>
          <p:nvPr/>
        </p:nvSpPr>
        <p:spPr>
          <a:xfrm>
            <a:off x="-18106" y="192873"/>
            <a:ext cx="9144000" cy="646331"/>
          </a:xfrm>
          <a:prstGeom prst="rect">
            <a:avLst/>
          </a:prstGeom>
          <a:noFill/>
        </p:spPr>
        <p:txBody>
          <a:bodyPr wrap="square" rtlCol="0">
            <a:spAutoFit/>
          </a:bodyPr>
          <a:lstStyle/>
          <a:p>
            <a:pPr algn="ctr"/>
            <a:r>
              <a:rPr lang="en-US" sz="3600" dirty="0" smtClean="0">
                <a:solidFill>
                  <a:srgbClr val="FFFF00"/>
                </a:solidFill>
              </a:rPr>
              <a:t>H3Africa</a:t>
            </a:r>
            <a:endParaRPr lang="en-US" sz="3600" dirty="0">
              <a:solidFill>
                <a:srgbClr val="FFFF00"/>
              </a:solidFill>
            </a:endParaRPr>
          </a:p>
        </p:txBody>
      </p:sp>
      <p:pic>
        <p:nvPicPr>
          <p:cNvPr id="2050" name="Picture 2" descr="C:\2_Work Photos\2012\H3Africa Meeting_Oct 2012\1_MOD_Picture 003.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1606" b="18500"/>
          <a:stretch/>
        </p:blipFill>
        <p:spPr bwMode="auto">
          <a:xfrm>
            <a:off x="4834052" y="3983455"/>
            <a:ext cx="4089500"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10" name="Picture 2" descr="S:\CENTERS\H3Africa\Logos\H3Africa_500px_trans.png"/>
          <p:cNvPicPr>
            <a:picLocks noChangeAspect="1" noChangeArrowheads="1"/>
          </p:cNvPicPr>
          <p:nvPr/>
        </p:nvPicPr>
        <p:blipFill>
          <a:blip r:embed="rId4" cstate="print"/>
          <a:srcRect/>
          <a:stretch>
            <a:fillRect/>
          </a:stretch>
        </p:blipFill>
        <p:spPr bwMode="auto">
          <a:xfrm>
            <a:off x="2416832" y="102343"/>
            <a:ext cx="826294" cy="861427"/>
          </a:xfrm>
          <a:prstGeom prst="rect">
            <a:avLst/>
          </a:prstGeom>
          <a:noFill/>
        </p:spPr>
      </p:pic>
    </p:spTree>
    <p:extLst>
      <p:ext uri="{BB962C8B-B14F-4D97-AF65-F5344CB8AC3E}">
        <p14:creationId xmlns:p14="http://schemas.microsoft.com/office/powerpoint/2010/main" xmlns="" val="265601998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par>
                                <p:cTn id="8" presetID="22" presetClass="entr" presetSubtype="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up)">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47201" y="132720"/>
            <a:ext cx="1668211" cy="1187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2"/>
          <p:cNvSpPr>
            <a:spLocks noChangeArrowheads="1"/>
          </p:cNvSpPr>
          <p:nvPr/>
        </p:nvSpPr>
        <p:spPr bwMode="auto">
          <a:xfrm>
            <a:off x="-78830" y="54012"/>
            <a:ext cx="7433187" cy="811177"/>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smtClean="0">
                <a:solidFill>
                  <a:srgbClr val="FFFF00"/>
                </a:solidFill>
                <a:latin typeface="Arial" charset="0"/>
              </a:rPr>
              <a:t>Undiagnosed Diseases Program</a:t>
            </a:r>
          </a:p>
          <a:p>
            <a:pPr algn="ctr" fontAlgn="base">
              <a:spcBef>
                <a:spcPct val="0"/>
              </a:spcBef>
              <a:spcAft>
                <a:spcPct val="0"/>
              </a:spcAft>
              <a:defRPr/>
            </a:pPr>
            <a:endParaRPr lang="en-US" sz="1200" b="1" spc="-100" dirty="0" smtClean="0">
              <a:solidFill>
                <a:srgbClr val="FFFF00"/>
              </a:solidFill>
              <a:latin typeface="Arial" charset="0"/>
            </a:endParaRPr>
          </a:p>
        </p:txBody>
      </p:sp>
      <p:sp>
        <p:nvSpPr>
          <p:cNvPr id="8" name="Title 1"/>
          <p:cNvSpPr txBox="1">
            <a:spLocks/>
          </p:cNvSpPr>
          <p:nvPr/>
        </p:nvSpPr>
        <p:spPr bwMode="auto">
          <a:xfrm>
            <a:off x="338137" y="1637506"/>
            <a:ext cx="8458200" cy="4035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700"/>
              </a:spcBef>
              <a:buClr>
                <a:srgbClr val="D6ECFF"/>
              </a:buClr>
              <a:buSzPct val="95000"/>
              <a:buFont typeface="Wingdings" pitchFamily="2" charset="2"/>
              <a:buChar char=""/>
              <a:tabLst>
                <a:tab pos="914400" algn="l"/>
              </a:tabLst>
            </a:pPr>
            <a:r>
              <a:rPr lang="en-US" sz="2800" dirty="0" smtClean="0">
                <a:solidFill>
                  <a:srgbClr val="FFFFFF"/>
                </a:solidFill>
                <a:cs typeface="Arial" pitchFamily="34" charset="0"/>
              </a:rPr>
              <a:t>RFA-RM-12-020: Coordinating </a:t>
            </a:r>
            <a:r>
              <a:rPr lang="en-US" sz="2800" dirty="0">
                <a:solidFill>
                  <a:srgbClr val="FFFFFF"/>
                </a:solidFill>
                <a:cs typeface="Arial" pitchFamily="34" charset="0"/>
              </a:rPr>
              <a:t>Center for an </a:t>
            </a:r>
            <a:r>
              <a:rPr lang="en-US" sz="2800" dirty="0" smtClean="0">
                <a:solidFill>
                  <a:srgbClr val="FFFFFF"/>
                </a:solidFill>
                <a:cs typeface="Arial" pitchFamily="34" charset="0"/>
              </a:rPr>
              <a:t>	Undiagnosed </a:t>
            </a:r>
            <a:r>
              <a:rPr lang="en-US" sz="2800" dirty="0">
                <a:solidFill>
                  <a:srgbClr val="FFFFFF"/>
                </a:solidFill>
                <a:cs typeface="Arial" pitchFamily="34" charset="0"/>
              </a:rPr>
              <a:t>Diseases Network (U01</a:t>
            </a:r>
            <a:r>
              <a:rPr lang="en-US" sz="2800" dirty="0" smtClean="0">
                <a:solidFill>
                  <a:srgbClr val="FFFFFF"/>
                </a:solidFill>
                <a:cs typeface="Arial" pitchFamily="34" charset="0"/>
              </a:rPr>
              <a:t>)</a:t>
            </a:r>
          </a:p>
          <a:p>
            <a:pPr marL="773112" lvl="2" indent="0" defTabSz="457200">
              <a:spcBef>
                <a:spcPts val="700"/>
              </a:spcBef>
              <a:spcAft>
                <a:spcPts val="1200"/>
              </a:spcAft>
              <a:buClr>
                <a:srgbClr val="D6ECFF"/>
              </a:buClr>
              <a:buSzPct val="95000"/>
              <a:tabLst>
                <a:tab pos="914400" algn="l"/>
              </a:tabLst>
            </a:pPr>
            <a:r>
              <a:rPr lang="en-US" sz="2800" dirty="0" smtClean="0">
                <a:solidFill>
                  <a:srgbClr val="66FF33"/>
                </a:solidFill>
                <a:cs typeface="Arial" pitchFamily="34" charset="0"/>
              </a:rPr>
              <a:t>	   Applications received; upcoming review</a:t>
            </a:r>
          </a:p>
          <a:p>
            <a:pPr marL="571500" lvl="1" indent="-393700" defTabSz="457200">
              <a:spcBef>
                <a:spcPts val="700"/>
              </a:spcBef>
              <a:buClr>
                <a:srgbClr val="D6ECFF"/>
              </a:buClr>
              <a:buSzPct val="95000"/>
              <a:buFont typeface="Wingdings" pitchFamily="2" charset="2"/>
              <a:buChar char=""/>
              <a:tabLst>
                <a:tab pos="914400" algn="l"/>
              </a:tabLst>
            </a:pPr>
            <a:endParaRPr lang="en-US" sz="2800" dirty="0" smtClean="0">
              <a:solidFill>
                <a:srgbClr val="FFFFFF"/>
              </a:solidFill>
              <a:cs typeface="Arial" pitchFamily="34" charset="0"/>
            </a:endParaRPr>
          </a:p>
          <a:p>
            <a:pPr marL="571500" lvl="1" indent="-393700" defTabSz="457200">
              <a:spcBef>
                <a:spcPts val="700"/>
              </a:spcBef>
              <a:buClr>
                <a:srgbClr val="D6ECFF"/>
              </a:buClr>
              <a:buSzPct val="95000"/>
              <a:buFont typeface="Wingdings" pitchFamily="2" charset="2"/>
              <a:buChar char=""/>
              <a:tabLst>
                <a:tab pos="914400" algn="l"/>
              </a:tabLst>
            </a:pPr>
            <a:r>
              <a:rPr lang="en-US" sz="2800" dirty="0" smtClean="0">
                <a:solidFill>
                  <a:srgbClr val="FFFFFF"/>
                </a:solidFill>
                <a:cs typeface="Arial" pitchFamily="34" charset="0"/>
              </a:rPr>
              <a:t>PA-13-076: Gene </a:t>
            </a:r>
            <a:r>
              <a:rPr lang="en-US" sz="2800" dirty="0">
                <a:solidFill>
                  <a:srgbClr val="FFFFFF"/>
                </a:solidFill>
                <a:cs typeface="Arial" pitchFamily="34" charset="0"/>
              </a:rPr>
              <a:t>Function Studies to </a:t>
            </a:r>
            <a:r>
              <a:rPr lang="en-US" sz="2800" dirty="0" smtClean="0">
                <a:solidFill>
                  <a:srgbClr val="FFFFFF"/>
                </a:solidFill>
                <a:cs typeface="Arial" pitchFamily="34" charset="0"/>
              </a:rPr>
              <a:t>	Investigate </a:t>
            </a:r>
            <a:r>
              <a:rPr lang="en-US" sz="2800" dirty="0">
                <a:solidFill>
                  <a:srgbClr val="FFFFFF"/>
                </a:solidFill>
                <a:cs typeface="Arial" pitchFamily="34" charset="0"/>
              </a:rPr>
              <a:t>Rare and Undiagnosed </a:t>
            </a:r>
            <a:r>
              <a:rPr lang="en-US" sz="2800" dirty="0" smtClean="0">
                <a:solidFill>
                  <a:srgbClr val="FFFFFF"/>
                </a:solidFill>
                <a:cs typeface="Arial" pitchFamily="34" charset="0"/>
              </a:rPr>
              <a:t>	Diseases (</a:t>
            </a:r>
            <a:r>
              <a:rPr lang="en-US" sz="2800" dirty="0">
                <a:solidFill>
                  <a:srgbClr val="FFFFFF"/>
                </a:solidFill>
                <a:cs typeface="Arial" pitchFamily="34" charset="0"/>
              </a:rPr>
              <a:t>a</a:t>
            </a:r>
            <a:r>
              <a:rPr lang="en-US" sz="2800" dirty="0" smtClean="0">
                <a:solidFill>
                  <a:srgbClr val="FFFFFF"/>
                </a:solidFill>
                <a:cs typeface="Arial" pitchFamily="34" charset="0"/>
              </a:rPr>
              <a:t>dministrative </a:t>
            </a:r>
            <a:r>
              <a:rPr lang="en-US" sz="2800" dirty="0">
                <a:solidFill>
                  <a:srgbClr val="FFFFFF"/>
                </a:solidFill>
                <a:cs typeface="Arial" pitchFamily="34" charset="0"/>
              </a:rPr>
              <a:t>s</a:t>
            </a:r>
            <a:r>
              <a:rPr lang="en-US" sz="2800" dirty="0" smtClean="0">
                <a:solidFill>
                  <a:srgbClr val="FFFFFF"/>
                </a:solidFill>
                <a:cs typeface="Arial" pitchFamily="34" charset="0"/>
              </a:rPr>
              <a:t>upplement)</a:t>
            </a:r>
          </a:p>
          <a:p>
            <a:pPr marL="773112" lvl="2" indent="0" defTabSz="457200">
              <a:spcBef>
                <a:spcPts val="700"/>
              </a:spcBef>
              <a:buClr>
                <a:srgbClr val="D6ECFF"/>
              </a:buClr>
              <a:buSzPct val="95000"/>
              <a:tabLst>
                <a:tab pos="914400" algn="l"/>
              </a:tabLst>
            </a:pPr>
            <a:r>
              <a:rPr lang="en-US" sz="2800" dirty="0" smtClean="0">
                <a:solidFill>
                  <a:srgbClr val="66FF33"/>
                </a:solidFill>
                <a:cs typeface="Arial" pitchFamily="34" charset="0"/>
              </a:rPr>
              <a:t>	   Receipt date: February 26, 2013</a:t>
            </a:r>
            <a:endParaRPr lang="en-US" sz="2800" dirty="0">
              <a:solidFill>
                <a:srgbClr val="66FF33"/>
              </a:solidFill>
              <a:cs typeface="Arial" pitchFamily="34" charset="0"/>
            </a:endParaRPr>
          </a:p>
          <a:p>
            <a:pPr marL="1166812" lvl="2" indent="-393700" defTabSz="457200">
              <a:spcBef>
                <a:spcPts val="700"/>
              </a:spcBef>
              <a:buClr>
                <a:srgbClr val="D6ECFF"/>
              </a:buClr>
              <a:buSzPct val="95000"/>
              <a:buFont typeface="Wingdings" pitchFamily="2" charset="2"/>
              <a:buChar char=""/>
              <a:tabLst>
                <a:tab pos="914400" algn="l"/>
              </a:tabLst>
            </a:pPr>
            <a:endParaRPr lang="en-US" sz="2800" dirty="0">
              <a:solidFill>
                <a:srgbClr val="FFFFFF"/>
              </a:solidFill>
              <a:cs typeface="Arial" pitchFamily="34" charset="0"/>
            </a:endParaRPr>
          </a:p>
          <a:p>
            <a:pPr marL="1166812" lvl="2" indent="-393700" defTabSz="457200">
              <a:spcBef>
                <a:spcPts val="700"/>
              </a:spcBef>
              <a:buClr>
                <a:srgbClr val="D6ECFF"/>
              </a:buClr>
              <a:buSzPct val="95000"/>
              <a:buFont typeface="Wingdings" pitchFamily="2" charset="2"/>
              <a:buChar char=""/>
              <a:tabLst>
                <a:tab pos="914400" algn="l"/>
              </a:tabLst>
            </a:pPr>
            <a:endParaRPr lang="en-US" sz="2800" dirty="0" smtClean="0">
              <a:solidFill>
                <a:srgbClr val="FFFFFF"/>
              </a:solidFill>
              <a:cs typeface="Arial" pitchFamily="34" charset="0"/>
            </a:endParaRPr>
          </a:p>
          <a:p>
            <a:pPr marL="571500" lvl="1" indent="-393700" defTabSz="457200" fontAlgn="base">
              <a:spcBef>
                <a:spcPts val="700"/>
              </a:spcBef>
              <a:spcAft>
                <a:spcPct val="0"/>
              </a:spcAft>
              <a:buClr>
                <a:srgbClr val="D6ECFF"/>
              </a:buClr>
              <a:buSzPct val="95000"/>
              <a:tabLst>
                <a:tab pos="914400" algn="l"/>
              </a:tabLst>
            </a:pPr>
            <a:endParaRPr lang="en-US" sz="1000" dirty="0" smtClean="0">
              <a:solidFill>
                <a:srgbClr val="FFFFFF"/>
              </a:solidFill>
              <a:cs typeface="Arial" pitchFamily="34" charset="0"/>
            </a:endParaRPr>
          </a:p>
          <a:p>
            <a:pPr marL="571500" lvl="1" indent="-393700" defTabSz="457200" fontAlgn="base">
              <a:spcBef>
                <a:spcPts val="700"/>
              </a:spcBef>
              <a:spcAft>
                <a:spcPct val="0"/>
              </a:spcAft>
              <a:buClr>
                <a:srgbClr val="D6ECFF"/>
              </a:buClr>
              <a:buSzPct val="95000"/>
              <a:buFont typeface="Wingdings" pitchFamily="2" charset="2"/>
              <a:buChar char=""/>
              <a:tabLst>
                <a:tab pos="914400" algn="l"/>
              </a:tabLst>
            </a:pPr>
            <a:endParaRPr lang="en-US" sz="2800" dirty="0">
              <a:solidFill>
                <a:srgbClr val="FFFFFF"/>
              </a:solidFill>
              <a:cs typeface="Arial" pitchFamily="34" charset="0"/>
            </a:endParaRPr>
          </a:p>
        </p:txBody>
      </p:sp>
      <p:sp>
        <p:nvSpPr>
          <p:cNvPr id="9" name="TextBox 8"/>
          <p:cNvSpPr txBox="1"/>
          <p:nvPr/>
        </p:nvSpPr>
        <p:spPr>
          <a:xfrm>
            <a:off x="7273351" y="6365841"/>
            <a:ext cx="1795684" cy="400110"/>
          </a:xfrm>
          <a:prstGeom prst="rect">
            <a:avLst/>
          </a:prstGeom>
          <a:noFill/>
        </p:spPr>
        <p:txBody>
          <a:bodyPr wrap="none">
            <a:spAutoFit/>
          </a:bodyPr>
          <a:lstStyle/>
          <a:p>
            <a:pPr>
              <a:defRPr/>
            </a:pPr>
            <a:r>
              <a:rPr lang="en-US" sz="2000" dirty="0">
                <a:solidFill>
                  <a:schemeClr val="accent4">
                    <a:lumMod val="40000"/>
                    <a:lumOff val="60000"/>
                  </a:schemeClr>
                </a:solidFill>
              </a:rPr>
              <a:t>Document </a:t>
            </a:r>
            <a:r>
              <a:rPr lang="en-US" sz="2000" dirty="0" smtClean="0">
                <a:solidFill>
                  <a:schemeClr val="accent4">
                    <a:lumMod val="40000"/>
                    <a:lumOff val="60000"/>
                  </a:schemeClr>
                </a:solidFill>
              </a:rPr>
              <a:t>55</a:t>
            </a:r>
            <a:endParaRPr lang="en-US" sz="2000" dirty="0">
              <a:solidFill>
                <a:schemeClr val="accent4">
                  <a:lumMod val="40000"/>
                  <a:lumOff val="60000"/>
                </a:schemeClr>
              </a:solidFill>
            </a:endParaRPr>
          </a:p>
        </p:txBody>
      </p:sp>
    </p:spTree>
    <p:extLst>
      <p:ext uri="{BB962C8B-B14F-4D97-AF65-F5344CB8AC3E}">
        <p14:creationId xmlns:p14="http://schemas.microsoft.com/office/powerpoint/2010/main" xmlns="" val="146144103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Fund Programs</a:t>
            </a:r>
          </a:p>
          <a:p>
            <a:pPr marL="1016000" indent="-787400">
              <a:spcBef>
                <a:spcPts val="1800"/>
              </a:spcBef>
              <a:buFontTx/>
              <a:buAutoNum type="romanUcPeriod"/>
              <a:tabLst>
                <a:tab pos="1371600" algn="l"/>
              </a:tabLst>
            </a:pPr>
            <a:r>
              <a:rPr lang="en-US" sz="3400" dirty="0">
                <a:solidFill>
                  <a:schemeClr val="tx2">
                    <a:lumMod val="90000"/>
                  </a:schemeClr>
                </a:solidFill>
              </a:rPr>
              <a:t>NHGRI </a:t>
            </a:r>
            <a:r>
              <a:rPr lang="en-US" sz="3400" dirty="0" smtClean="0">
                <a:solidFill>
                  <a:schemeClr val="tx2">
                    <a:lumMod val="90000"/>
                  </a:schemeClr>
                </a:solidFill>
              </a:rPr>
              <a:t>Division of Policy, 	Communications, and Education</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0" y="52388"/>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xmlns="" val="3981193139"/>
      </p:ext>
    </p:extLst>
  </p:cSld>
  <p:clrMapOvr>
    <a:masterClrMapping/>
  </p:clrMapOvr>
  <p:transition spd="slow">
    <p:wipe dir="d"/>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47298" y="58384"/>
            <a:ext cx="9144000" cy="639763"/>
          </a:xfrm>
        </p:spPr>
        <p:txBody>
          <a:bodyPr/>
          <a:lstStyle/>
          <a:p>
            <a:pPr algn="ctr">
              <a:defRPr/>
            </a:pPr>
            <a:r>
              <a:rPr lang="en-US" sz="3600" b="1" dirty="0" smtClean="0">
                <a:solidFill>
                  <a:srgbClr val="FFFF00"/>
                </a:solidFill>
                <a:latin typeface="Arial" charset="0"/>
                <a:cs typeface="Arial" charset="0"/>
              </a:rPr>
              <a:t>Genomics in Medicine Lecture Series</a:t>
            </a:r>
            <a:endParaRPr lang="en-US" sz="3600" b="1" dirty="0">
              <a:solidFill>
                <a:srgbClr val="FFFF00"/>
              </a:solidFill>
              <a:latin typeface="Arial" pitchFamily="34" charset="0"/>
              <a:cs typeface="Arial" pitchFamily="34" charset="0"/>
            </a:endParaRPr>
          </a:p>
        </p:txBody>
      </p:sp>
      <p:sp>
        <p:nvSpPr>
          <p:cNvPr id="9" name="TextBox 8"/>
          <p:cNvSpPr txBox="1"/>
          <p:nvPr/>
        </p:nvSpPr>
        <p:spPr>
          <a:xfrm>
            <a:off x="7271780" y="6366382"/>
            <a:ext cx="1795684" cy="400110"/>
          </a:xfrm>
          <a:prstGeom prst="rect">
            <a:avLst/>
          </a:prstGeom>
          <a:solidFill>
            <a:srgbClr val="000066"/>
          </a:solid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56</a:t>
            </a:r>
            <a:endParaRPr lang="en-US" sz="2000" dirty="0">
              <a:solidFill>
                <a:schemeClr val="accent4">
                  <a:lumMod val="40000"/>
                  <a:lumOff val="60000"/>
                </a:schemeClr>
              </a:solidFill>
              <a:latin typeface="Arial" charset="0"/>
            </a:endParaRPr>
          </a:p>
        </p:txBody>
      </p:sp>
      <p:sp>
        <p:nvSpPr>
          <p:cNvPr id="5" name="Title 1"/>
          <p:cNvSpPr txBox="1">
            <a:spLocks/>
          </p:cNvSpPr>
          <p:nvPr/>
        </p:nvSpPr>
        <p:spPr bwMode="auto">
          <a:xfrm>
            <a:off x="158750" y="829668"/>
            <a:ext cx="8826500"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68263" indent="0" defTabSz="568325">
              <a:spcBef>
                <a:spcPts val="700"/>
              </a:spcBef>
              <a:buClr>
                <a:schemeClr val="tx2"/>
              </a:buClr>
              <a:buSzPct val="95000"/>
            </a:pPr>
            <a:r>
              <a:rPr lang="en-US" sz="3000" dirty="0"/>
              <a:t>Monthly </a:t>
            </a:r>
            <a:r>
              <a:rPr lang="en-US" sz="3000" dirty="0" smtClean="0"/>
              <a:t>seminars on intersection of genomics </a:t>
            </a:r>
            <a:r>
              <a:rPr lang="en-US" sz="3000" dirty="0"/>
              <a:t> </a:t>
            </a:r>
            <a:r>
              <a:rPr lang="en-US" sz="3000" dirty="0" smtClean="0"/>
              <a:t>	and medicine held </a:t>
            </a:r>
            <a:r>
              <a:rPr lang="en-US" sz="3000" dirty="0"/>
              <a:t>at Suburban </a:t>
            </a:r>
            <a:r>
              <a:rPr lang="en-US" sz="3000" dirty="0" smtClean="0"/>
              <a:t>Hospital</a:t>
            </a:r>
            <a:endParaRPr lang="en-US" sz="3000" dirty="0"/>
          </a:p>
          <a:p>
            <a:pPr>
              <a:spcBef>
                <a:spcPts val="700"/>
              </a:spcBef>
              <a:buClr>
                <a:schemeClr val="tx2"/>
              </a:buClr>
              <a:buSzPct val="95000"/>
            </a:pPr>
            <a:endParaRPr lang="en-US" sz="3000" dirty="0"/>
          </a:p>
          <a:p>
            <a:pPr>
              <a:spcBef>
                <a:spcPts val="700"/>
              </a:spcBef>
              <a:buClr>
                <a:schemeClr val="tx2"/>
              </a:buClr>
              <a:buSzPct val="95000"/>
            </a:pPr>
            <a:endParaRPr lang="en-US" sz="3000" dirty="0"/>
          </a:p>
        </p:txBody>
      </p:sp>
      <p:grpSp>
        <p:nvGrpSpPr>
          <p:cNvPr id="11" name="Group 10"/>
          <p:cNvGrpSpPr/>
          <p:nvPr/>
        </p:nvGrpSpPr>
        <p:grpSpPr>
          <a:xfrm>
            <a:off x="582333" y="2061958"/>
            <a:ext cx="7210538" cy="4392137"/>
            <a:chOff x="582333" y="2061958"/>
            <a:chExt cx="7210538" cy="4392137"/>
          </a:xfrm>
        </p:grpSpPr>
        <p:pic>
          <p:nvPicPr>
            <p:cNvPr id="14" name="Picture 13" descr="SuburbanHospital.bmp"/>
            <p:cNvPicPr>
              <a:picLocks noChangeAspect="1"/>
            </p:cNvPicPr>
            <p:nvPr/>
          </p:nvPicPr>
          <p:blipFill>
            <a:blip r:embed="rId3" cstate="print"/>
            <a:stretch>
              <a:fillRect/>
            </a:stretch>
          </p:blipFill>
          <p:spPr>
            <a:xfrm>
              <a:off x="5008222" y="2061958"/>
              <a:ext cx="2784649" cy="1826730"/>
            </a:xfrm>
            <a:prstGeom prst="roundRect">
              <a:avLst/>
            </a:prstGeom>
          </p:spPr>
        </p:pic>
        <p:pic>
          <p:nvPicPr>
            <p:cNvPr id="2055" name="Picture 7"/>
            <p:cNvPicPr>
              <a:picLocks noChangeAspect="1" noChangeArrowheads="1"/>
            </p:cNvPicPr>
            <p:nvPr/>
          </p:nvPicPr>
          <p:blipFill>
            <a:blip r:embed="rId4" cstate="print"/>
            <a:srcRect l="58105" t="20364" r="28717" b="41506"/>
            <a:stretch>
              <a:fillRect/>
            </a:stretch>
          </p:blipFill>
          <p:spPr bwMode="auto">
            <a:xfrm>
              <a:off x="1072357" y="2120644"/>
              <a:ext cx="3414532" cy="3705135"/>
            </a:xfrm>
            <a:prstGeom prst="roundRect">
              <a:avLst/>
            </a:prstGeom>
            <a:noFill/>
            <a:ln w="9525">
              <a:noFill/>
              <a:miter lim="800000"/>
              <a:headEnd/>
              <a:tailEnd/>
            </a:ln>
          </p:spPr>
        </p:pic>
        <p:sp>
          <p:nvSpPr>
            <p:cNvPr id="17" name="TextBox 16"/>
            <p:cNvSpPr txBox="1"/>
            <p:nvPr/>
          </p:nvSpPr>
          <p:spPr>
            <a:xfrm>
              <a:off x="582333" y="5848069"/>
              <a:ext cx="4394580" cy="461665"/>
            </a:xfrm>
            <a:prstGeom prst="rect">
              <a:avLst/>
            </a:prstGeom>
            <a:noFill/>
          </p:spPr>
          <p:txBody>
            <a:bodyPr wrap="square" rtlCol="0">
              <a:spAutoFit/>
            </a:bodyPr>
            <a:lstStyle/>
            <a:p>
              <a:r>
                <a:rPr lang="en-US" sz="2400" dirty="0" smtClean="0"/>
                <a:t>Daniel Kastner, M.D., Ph.D.</a:t>
              </a:r>
              <a:endParaRPr lang="en-US" sz="2400" dirty="0"/>
            </a:p>
          </p:txBody>
        </p:sp>
        <p:pic>
          <p:nvPicPr>
            <p:cNvPr id="18" name="Picture 4" descr="NEJM logo">
              <a:hlinkClick r:id="rId5"/>
            </p:cNvPr>
            <p:cNvPicPr>
              <a:picLocks noChangeAspect="1" noChangeArrowheads="1"/>
            </p:cNvPicPr>
            <p:nvPr/>
          </p:nvPicPr>
          <p:blipFill>
            <a:blip r:embed="rId6" cstate="print"/>
            <a:srcRect/>
            <a:stretch>
              <a:fillRect/>
            </a:stretch>
          </p:blipFill>
          <p:spPr bwMode="auto">
            <a:xfrm>
              <a:off x="5604550" y="4108930"/>
              <a:ext cx="1574171" cy="2345165"/>
            </a:xfrm>
            <a:prstGeom prst="roundRect">
              <a:avLst>
                <a:gd name="adj" fmla="val 8594"/>
              </a:avLst>
            </a:prstGeom>
            <a:solidFill>
              <a:srgbClr val="FFFFFF">
                <a:shade val="85000"/>
              </a:srgbClr>
            </a:solidFill>
            <a:ln>
              <a:noFill/>
            </a:ln>
            <a:effectLst/>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4453"/>
            <a:ext cx="9144000" cy="1357313"/>
          </a:xfrm>
        </p:spPr>
        <p:txBody>
          <a:bodyPr/>
          <a:lstStyle/>
          <a:p>
            <a:pPr algn="ctr">
              <a:defRPr/>
            </a:pPr>
            <a:r>
              <a:rPr lang="en-US" sz="3600" b="1" dirty="0" err="1" smtClean="0">
                <a:solidFill>
                  <a:srgbClr val="FFFF00"/>
                </a:solidFill>
                <a:latin typeface="Arial" pitchFamily="34" charset="0"/>
                <a:ea typeface="+mj-ea"/>
                <a:cs typeface="Arial" pitchFamily="34" charset="0"/>
              </a:rPr>
              <a:t>iPad</a:t>
            </a:r>
            <a:r>
              <a:rPr lang="en-US" sz="3600" b="1" dirty="0" smtClean="0">
                <a:solidFill>
                  <a:srgbClr val="FFFF00"/>
                </a:solidFill>
                <a:latin typeface="Arial" pitchFamily="34" charset="0"/>
                <a:ea typeface="+mj-ea"/>
                <a:cs typeface="Arial" pitchFamily="34" charset="0"/>
              </a:rPr>
              <a:t> App </a:t>
            </a:r>
            <a:r>
              <a:rPr lang="en-US" sz="3600" b="1" dirty="0" smtClean="0">
                <a:solidFill>
                  <a:srgbClr val="FFFF00"/>
                </a:solidFill>
                <a:latin typeface="Arial" pitchFamily="34" charset="0"/>
                <a:cs typeface="Arial" pitchFamily="34" charset="0"/>
              </a:rPr>
              <a:t>for </a:t>
            </a:r>
            <a:r>
              <a:rPr lang="en-US" sz="3600" b="1" dirty="0" smtClean="0">
                <a:solidFill>
                  <a:srgbClr val="FFFF00"/>
                </a:solidFill>
                <a:latin typeface="Arial" pitchFamily="34" charset="0"/>
                <a:ea typeface="+mj-ea"/>
                <a:cs typeface="Arial" pitchFamily="34" charset="0"/>
              </a:rPr>
              <a:t>NHGRI </a:t>
            </a:r>
            <a:br>
              <a:rPr lang="en-US" sz="3600" b="1" dirty="0" smtClean="0">
                <a:solidFill>
                  <a:srgbClr val="FFFF00"/>
                </a:solidFill>
                <a:latin typeface="Arial" pitchFamily="34" charset="0"/>
                <a:ea typeface="+mj-ea"/>
                <a:cs typeface="Arial" pitchFamily="34" charset="0"/>
              </a:rPr>
            </a:br>
            <a:r>
              <a:rPr lang="en-US" sz="3600" b="1" dirty="0" smtClean="0">
                <a:solidFill>
                  <a:srgbClr val="FFFF00"/>
                </a:solidFill>
                <a:latin typeface="Arial" pitchFamily="34" charset="0"/>
                <a:ea typeface="+mj-ea"/>
                <a:cs typeface="Arial" pitchFamily="34" charset="0"/>
              </a:rPr>
              <a:t>Talking Glossary of Genetic Terms</a:t>
            </a:r>
            <a:endParaRPr lang="en-US" sz="3600" dirty="0">
              <a:ea typeface="+mj-ea"/>
              <a:cs typeface="+mj-cs"/>
            </a:endParaRPr>
          </a:p>
        </p:txBody>
      </p:sp>
      <p:pic>
        <p:nvPicPr>
          <p:cNvPr id="5124" name="Picture 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6721" y="1476375"/>
            <a:ext cx="8162925" cy="4799298"/>
          </a:xfrm>
          <a:prstGeom prst="rect">
            <a:avLst/>
          </a:prstGeom>
          <a:noFill/>
          <a:ln>
            <a:noFill/>
          </a:ln>
          <a:effectLst>
            <a:softEdge rad="317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7273351" y="6365841"/>
            <a:ext cx="1795684" cy="400110"/>
          </a:xfrm>
          <a:prstGeom prst="rect">
            <a:avLst/>
          </a:prstGeom>
          <a:noFill/>
        </p:spPr>
        <p:txBody>
          <a:bodyPr wrap="none">
            <a:spAutoFit/>
          </a:bodyPr>
          <a:lstStyle/>
          <a:p>
            <a:pPr>
              <a:defRPr/>
            </a:pPr>
            <a:r>
              <a:rPr lang="en-US" sz="2000" dirty="0">
                <a:solidFill>
                  <a:schemeClr val="accent4">
                    <a:lumMod val="40000"/>
                    <a:lumOff val="60000"/>
                  </a:schemeClr>
                </a:solidFill>
              </a:rPr>
              <a:t>Document </a:t>
            </a:r>
            <a:r>
              <a:rPr lang="en-US" sz="2000" dirty="0" smtClean="0">
                <a:solidFill>
                  <a:schemeClr val="accent4">
                    <a:lumMod val="40000"/>
                    <a:lumOff val="60000"/>
                  </a:schemeClr>
                </a:solidFill>
              </a:rPr>
              <a:t>57</a:t>
            </a:r>
            <a:endParaRPr lang="en-US" sz="2000" dirty="0">
              <a:solidFill>
                <a:schemeClr val="accent4">
                  <a:lumMod val="40000"/>
                  <a:lumOff val="60000"/>
                </a:schemeClr>
              </a:solidFill>
            </a:endParaRPr>
          </a:p>
        </p:txBody>
      </p:sp>
    </p:spTree>
    <p:extLst>
      <p:ext uri="{BB962C8B-B14F-4D97-AF65-F5344CB8AC3E}">
        <p14:creationId xmlns:p14="http://schemas.microsoft.com/office/powerpoint/2010/main" xmlns="" val="265441064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wipe(up)">
                                      <p:cBhvr>
                                        <p:cTn id="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266494" y="6366382"/>
            <a:ext cx="1795684" cy="400110"/>
          </a:xfrm>
          <a:prstGeom prst="rect">
            <a:avLst/>
          </a:prstGeom>
          <a:solidFill>
            <a:srgbClr val="000066"/>
          </a:solid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58</a:t>
            </a:r>
            <a:endParaRPr lang="en-US" sz="2000" dirty="0">
              <a:solidFill>
                <a:schemeClr val="accent4">
                  <a:lumMod val="40000"/>
                  <a:lumOff val="60000"/>
                </a:schemeClr>
              </a:solidFill>
              <a:latin typeface="Arial" charset="0"/>
            </a:endParaRPr>
          </a:p>
        </p:txBody>
      </p:sp>
      <p:sp>
        <p:nvSpPr>
          <p:cNvPr id="5" name="Title 1"/>
          <p:cNvSpPr txBox="1">
            <a:spLocks/>
          </p:cNvSpPr>
          <p:nvPr/>
        </p:nvSpPr>
        <p:spPr bwMode="auto">
          <a:xfrm>
            <a:off x="8747" y="1228726"/>
            <a:ext cx="5966383" cy="5329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350838" lvl="1" indent="-288925" defTabSz="457200">
              <a:spcBef>
                <a:spcPts val="2400"/>
              </a:spcBef>
              <a:buClr>
                <a:srgbClr val="D6ECFF"/>
              </a:buClr>
              <a:buSzPct val="95000"/>
              <a:buFont typeface="Wingdings" pitchFamily="2" charset="2"/>
              <a:buChar char="§"/>
              <a:tabLst>
                <a:tab pos="914400" algn="l"/>
              </a:tabLst>
            </a:pPr>
            <a:r>
              <a:rPr lang="en-US" sz="3000" dirty="0" smtClean="0">
                <a:solidFill>
                  <a:srgbClr val="FFFFFF"/>
                </a:solidFill>
              </a:rPr>
              <a:t>2013 Genomics Special Issue</a:t>
            </a:r>
          </a:p>
          <a:p>
            <a:pPr marL="350838" lvl="1" indent="-288925" defTabSz="457200">
              <a:spcBef>
                <a:spcPts val="2400"/>
              </a:spcBef>
              <a:buClr>
                <a:srgbClr val="D6ECFF"/>
              </a:buClr>
              <a:buSzPct val="95000"/>
              <a:buFont typeface="Wingdings" pitchFamily="2" charset="2"/>
              <a:buChar char="§"/>
              <a:tabLst>
                <a:tab pos="914400" algn="l"/>
              </a:tabLst>
            </a:pPr>
            <a:r>
              <a:rPr lang="en-US" sz="3000" dirty="0" smtClean="0">
                <a:solidFill>
                  <a:srgbClr val="FFFFFF"/>
                </a:solidFill>
              </a:rPr>
              <a:t>Articles </a:t>
            </a:r>
            <a:r>
              <a:rPr lang="en-US" sz="3000" dirty="0">
                <a:solidFill>
                  <a:srgbClr val="FFFFFF"/>
                </a:solidFill>
              </a:rPr>
              <a:t>available </a:t>
            </a:r>
            <a:r>
              <a:rPr lang="en-US" sz="3000" dirty="0" smtClean="0">
                <a:solidFill>
                  <a:srgbClr val="FFFFFF"/>
                </a:solidFill>
              </a:rPr>
              <a:t>online</a:t>
            </a:r>
          </a:p>
          <a:p>
            <a:pPr marL="350838" lvl="1" indent="-288925" defTabSz="457200">
              <a:spcBef>
                <a:spcPts val="2400"/>
              </a:spcBef>
              <a:buClr>
                <a:srgbClr val="D6ECFF"/>
              </a:buClr>
              <a:buSzPct val="95000"/>
              <a:buFont typeface="Wingdings" pitchFamily="2" charset="2"/>
              <a:buChar char="§"/>
              <a:tabLst>
                <a:tab pos="693738" algn="l"/>
              </a:tabLst>
            </a:pPr>
            <a:r>
              <a:rPr lang="en-US" sz="3000" dirty="0" smtClean="0">
                <a:solidFill>
                  <a:srgbClr val="FFFFFF"/>
                </a:solidFill>
              </a:rPr>
              <a:t>Editorial: “Relevance of 	genomics to healthcare 	and nursing practice”</a:t>
            </a:r>
          </a:p>
          <a:p>
            <a:pPr marL="350838" lvl="1" indent="-288925" defTabSz="457200">
              <a:spcBef>
                <a:spcPts val="2400"/>
              </a:spcBef>
              <a:buClr>
                <a:srgbClr val="D6ECFF"/>
              </a:buClr>
              <a:buSzPct val="95000"/>
              <a:buFont typeface="Wingdings" pitchFamily="2" charset="2"/>
              <a:buChar char="§"/>
              <a:tabLst>
                <a:tab pos="693738" algn="l"/>
              </a:tabLst>
            </a:pPr>
            <a:r>
              <a:rPr lang="en-US" sz="2800" dirty="0" smtClean="0"/>
              <a:t>Closing Paper: “A blueprint 	for </a:t>
            </a:r>
            <a:r>
              <a:rPr lang="en-US" sz="2800" dirty="0"/>
              <a:t>g</a:t>
            </a:r>
            <a:r>
              <a:rPr lang="en-US" sz="2800" dirty="0" smtClean="0"/>
              <a:t>enomic nursing 	science” </a:t>
            </a:r>
          </a:p>
          <a:p>
            <a:pPr marL="350838" lvl="1" indent="-288925" defTabSz="457200">
              <a:spcBef>
                <a:spcPts val="2400"/>
              </a:spcBef>
              <a:buClr>
                <a:srgbClr val="D6ECFF"/>
              </a:buClr>
              <a:buSzPct val="95000"/>
              <a:buFont typeface="Wingdings" pitchFamily="2" charset="2"/>
              <a:buChar char="§"/>
              <a:tabLst>
                <a:tab pos="914400" algn="l"/>
              </a:tabLst>
            </a:pPr>
            <a:r>
              <a:rPr lang="en-US" sz="2800" dirty="0" smtClean="0">
                <a:solidFill>
                  <a:srgbClr val="FFFFFF"/>
                </a:solidFill>
              </a:rPr>
              <a:t>Webinars</a:t>
            </a:r>
            <a:r>
              <a:rPr lang="en-US" sz="2800" dirty="0">
                <a:solidFill>
                  <a:srgbClr val="FFFFFF"/>
                </a:solidFill>
              </a:rPr>
              <a:t> </a:t>
            </a:r>
            <a:r>
              <a:rPr lang="en-US" sz="2800" dirty="0" smtClean="0">
                <a:solidFill>
                  <a:srgbClr val="FFFFFF"/>
                </a:solidFill>
              </a:rPr>
              <a:t>coming </a:t>
            </a:r>
            <a:r>
              <a:rPr lang="en-US" sz="2800" dirty="0">
                <a:solidFill>
                  <a:srgbClr val="FFFFFF"/>
                </a:solidFill>
              </a:rPr>
              <a:t>soon </a:t>
            </a:r>
            <a:endParaRPr lang="en-US" sz="2800" dirty="0" smtClean="0">
              <a:solidFill>
                <a:srgbClr val="FFFFFF"/>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15511" r="16167"/>
          <a:stretch>
            <a:fillRect/>
          </a:stretch>
        </p:blipFill>
        <p:spPr bwMode="auto">
          <a:xfrm>
            <a:off x="5486401" y="2073284"/>
            <a:ext cx="3328988" cy="3530915"/>
          </a:xfrm>
          <a:prstGeom prst="rect">
            <a:avLst/>
          </a:prstGeom>
          <a:noFill/>
          <a:ln>
            <a:noFill/>
          </a:ln>
          <a:effectLst>
            <a:glow rad="228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itle 3"/>
          <p:cNvSpPr txBox="1">
            <a:spLocks/>
          </p:cNvSpPr>
          <p:nvPr/>
        </p:nvSpPr>
        <p:spPr>
          <a:xfrm>
            <a:off x="8748" y="58632"/>
            <a:ext cx="9144000" cy="600075"/>
          </a:xfrm>
          <a:prstGeom prst="rect">
            <a:avLst/>
          </a:prstGeom>
        </p:spPr>
        <p:txBody>
          <a:bodyPr vert="horz" anchor="t">
            <a:noAutofit/>
          </a:bodyPr>
          <a:lstStyle/>
          <a:p>
            <a:pPr lvl="0" algn="ctr" eaLnBrk="0" hangingPunct="0">
              <a:defRPr/>
            </a:pPr>
            <a:r>
              <a:rPr lang="en-US" sz="3600" spc="-100" dirty="0" smtClean="0">
                <a:solidFill>
                  <a:srgbClr val="FFFF00"/>
                </a:solidFill>
                <a:ea typeface="+mj-ea"/>
                <a:cs typeface="Arial" pitchFamily="34" charset="0"/>
              </a:rPr>
              <a:t>Journal of Nursing Scholarship </a:t>
            </a:r>
            <a:br>
              <a:rPr lang="en-US" sz="3600" spc="-100" dirty="0" smtClean="0">
                <a:solidFill>
                  <a:srgbClr val="FFFF00"/>
                </a:solidFill>
                <a:ea typeface="+mj-ea"/>
                <a:cs typeface="Arial" pitchFamily="34" charset="0"/>
              </a:rPr>
            </a:br>
            <a:endParaRPr kumimoji="0" lang="en-US" sz="3600" b="0" i="0" u="none" strike="noStrike" kern="1200" cap="none" spc="-100" normalizeH="0" baseline="0" noProof="0" dirty="0">
              <a:ln>
                <a:noFill/>
              </a:ln>
              <a:solidFill>
                <a:srgbClr val="C1EEFF"/>
              </a:solidFill>
              <a:effectLst/>
              <a:uLnTx/>
              <a:uFillTx/>
              <a:latin typeface="+mn-lt"/>
              <a:ea typeface="+mj-ea"/>
              <a:cs typeface="+mj-cs"/>
            </a:endParaRPr>
          </a:p>
        </p:txBody>
      </p:sp>
    </p:spTree>
    <p:extLst>
      <p:ext uri="{BB962C8B-B14F-4D97-AF65-F5344CB8AC3E}">
        <p14:creationId xmlns:p14="http://schemas.microsoft.com/office/powerpoint/2010/main" xmlns="" val="864592245"/>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Fund Programs</a:t>
            </a: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tx2">
                    <a:lumMod val="90000"/>
                  </a:schemeClr>
                </a:solidFill>
              </a:rPr>
              <a:t>NHGRI Intramural </a:t>
            </a:r>
            <a:r>
              <a:rPr lang="en-US" sz="3400" dirty="0" smtClean="0">
                <a:solidFill>
                  <a:schemeClr val="tx2">
                    <a:lumMod val="90000"/>
                  </a:schemeClr>
                </a:solidFill>
              </a:rPr>
              <a:t>Research Program</a:t>
            </a:r>
            <a:endParaRPr lang="en-US" sz="3400" dirty="0">
              <a:solidFill>
                <a:schemeClr val="tx2">
                  <a:lumMod val="90000"/>
                </a:schemeClr>
              </a:solidFill>
            </a:endParaRPr>
          </a:p>
        </p:txBody>
      </p:sp>
      <p:sp>
        <p:nvSpPr>
          <p:cNvPr id="5" name="Title 1"/>
          <p:cNvSpPr txBox="1">
            <a:spLocks/>
          </p:cNvSpPr>
          <p:nvPr/>
        </p:nvSpPr>
        <p:spPr>
          <a:xfrm>
            <a:off x="0" y="52388"/>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xmlns="" val="1135049397"/>
      </p:ext>
    </p:extLst>
  </p:cSld>
  <p:clrMapOvr>
    <a:masterClrMapping/>
  </p:clrMapOvr>
  <p:transition spd="slow">
    <p:wipe dir="d"/>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62893"/>
            <a:ext cx="9144000" cy="811212"/>
          </a:xfrm>
          <a:prstGeom prst="rect">
            <a:avLst/>
          </a:prstGeom>
        </p:spPr>
        <p:txBody>
          <a:bodyPr/>
          <a:lstStyle/>
          <a:p>
            <a:pPr algn="ctr" fontAlgn="base">
              <a:spcBef>
                <a:spcPct val="0"/>
              </a:spcBef>
              <a:spcAft>
                <a:spcPct val="0"/>
              </a:spcAft>
              <a:defRPr/>
            </a:pPr>
            <a:r>
              <a:rPr lang="en-US" sz="3600" b="1" spc="-100" dirty="0">
                <a:solidFill>
                  <a:srgbClr val="FFFF00"/>
                </a:solidFill>
                <a:latin typeface="Arial" pitchFamily="34" charset="0"/>
                <a:cs typeface="Arial" pitchFamily="34" charset="0"/>
              </a:rPr>
              <a:t>NHGRI Intramural Research Highlights</a:t>
            </a:r>
          </a:p>
        </p:txBody>
      </p:sp>
      <p:sp>
        <p:nvSpPr>
          <p:cNvPr id="2052" name="TextBox 6"/>
          <p:cNvSpPr txBox="1">
            <a:spLocks noChangeArrowheads="1"/>
          </p:cNvSpPr>
          <p:nvPr/>
        </p:nvSpPr>
        <p:spPr bwMode="auto">
          <a:xfrm>
            <a:off x="7269231" y="6366922"/>
            <a:ext cx="1795684" cy="400110"/>
          </a:xfrm>
          <a:prstGeom prst="rect">
            <a:avLst/>
          </a:prstGeom>
          <a:solidFill>
            <a:srgbClr val="000066"/>
          </a:solidFill>
          <a:ln w="9525">
            <a:noFill/>
            <a:miter lim="800000"/>
            <a:headEnd/>
            <a:tailEnd/>
          </a:ln>
        </p:spPr>
        <p:txBody>
          <a:bodyPr wrap="none">
            <a:spAutoFit/>
          </a:bodyPr>
          <a:lstStyle/>
          <a:p>
            <a:pPr fontAlgn="base">
              <a:spcBef>
                <a:spcPct val="0"/>
              </a:spcBef>
              <a:spcAft>
                <a:spcPct val="0"/>
              </a:spcAft>
            </a:pPr>
            <a:r>
              <a:rPr lang="en-US" sz="2000" b="1" dirty="0" smtClean="0">
                <a:solidFill>
                  <a:srgbClr val="8BE6FF"/>
                </a:solidFill>
                <a:latin typeface="Arial" pitchFamily="34" charset="0"/>
              </a:rPr>
              <a:t>Document 59</a:t>
            </a:r>
            <a:endParaRPr lang="en-US" sz="2000" b="1" dirty="0">
              <a:solidFill>
                <a:srgbClr val="8BE6FF"/>
              </a:solidFill>
              <a:latin typeface="Arial" pitchFamily="34" charset="0"/>
            </a:endParaRPr>
          </a:p>
        </p:txBody>
      </p:sp>
      <p:grpSp>
        <p:nvGrpSpPr>
          <p:cNvPr id="3" name="Group 58"/>
          <p:cNvGrpSpPr/>
          <p:nvPr/>
        </p:nvGrpSpPr>
        <p:grpSpPr>
          <a:xfrm>
            <a:off x="3677209" y="2095541"/>
            <a:ext cx="4823226" cy="1114425"/>
            <a:chOff x="3409187" y="1914525"/>
            <a:chExt cx="4823226" cy="1114425"/>
          </a:xfrm>
        </p:grpSpPr>
        <p:pic>
          <p:nvPicPr>
            <p:cNvPr id="28" name="Picture 7"/>
            <p:cNvPicPr>
              <a:picLocks noChangeAspect="1" noChangeArrowheads="1"/>
            </p:cNvPicPr>
            <p:nvPr/>
          </p:nvPicPr>
          <p:blipFill>
            <a:blip r:embed="rId4" cstate="print"/>
            <a:srcRect l="5508" t="32617" r="68906" b="56445"/>
            <a:stretch>
              <a:fillRect/>
            </a:stretch>
          </p:blipFill>
          <p:spPr bwMode="auto">
            <a:xfrm>
              <a:off x="5004840" y="1914525"/>
              <a:ext cx="3227573" cy="551890"/>
            </a:xfrm>
            <a:prstGeom prst="rect">
              <a:avLst/>
            </a:prstGeom>
            <a:noFill/>
            <a:ln w="9525">
              <a:noFill/>
              <a:miter lim="800000"/>
              <a:headEnd/>
              <a:tailEnd/>
            </a:ln>
          </p:spPr>
        </p:pic>
        <p:sp>
          <p:nvSpPr>
            <p:cNvPr id="30" name="TextBox 29"/>
            <p:cNvSpPr txBox="1"/>
            <p:nvPr/>
          </p:nvSpPr>
          <p:spPr>
            <a:xfrm>
              <a:off x="5004841" y="2446409"/>
              <a:ext cx="3225079" cy="577081"/>
            </a:xfrm>
            <a:prstGeom prst="rect">
              <a:avLst/>
            </a:prstGeom>
            <a:solidFill>
              <a:schemeClr val="tx1"/>
            </a:solidFill>
          </p:spPr>
          <p:txBody>
            <a:bodyPr wrap="square" rtlCol="0">
              <a:spAutoFit/>
            </a:bodyPr>
            <a:lstStyle/>
            <a:p>
              <a:pPr fontAlgn="base">
                <a:spcBef>
                  <a:spcPct val="0"/>
                </a:spcBef>
                <a:spcAft>
                  <a:spcPct val="0"/>
                </a:spcAft>
              </a:pPr>
              <a:r>
                <a:rPr lang="en-US" sz="1050" dirty="0" err="1">
                  <a:solidFill>
                    <a:prstClr val="black"/>
                  </a:solidFill>
                  <a:latin typeface="Arial" pitchFamily="34" charset="0"/>
                </a:rPr>
                <a:t>Exome</a:t>
              </a:r>
              <a:r>
                <a:rPr lang="en-US" sz="1050" dirty="0">
                  <a:solidFill>
                    <a:prstClr val="black"/>
                  </a:solidFill>
                  <a:latin typeface="Arial" pitchFamily="34" charset="0"/>
                </a:rPr>
                <a:t> sequencing of serous endometrial tumors identifies recurrent somatic mutations in chromatin-remodeling and </a:t>
              </a:r>
              <a:r>
                <a:rPr lang="en-US" sz="1050" dirty="0" err="1">
                  <a:solidFill>
                    <a:prstClr val="black"/>
                  </a:solidFill>
                  <a:latin typeface="Arial" pitchFamily="34" charset="0"/>
                </a:rPr>
                <a:t>ubiquitin</a:t>
              </a:r>
              <a:r>
                <a:rPr lang="en-US" sz="1050" dirty="0">
                  <a:solidFill>
                    <a:prstClr val="black"/>
                  </a:solidFill>
                  <a:latin typeface="Arial" pitchFamily="34" charset="0"/>
                </a:rPr>
                <a:t> </a:t>
              </a:r>
              <a:r>
                <a:rPr lang="en-US" sz="1050" dirty="0" err="1">
                  <a:solidFill>
                    <a:prstClr val="black"/>
                  </a:solidFill>
                  <a:latin typeface="Arial" pitchFamily="34" charset="0"/>
                </a:rPr>
                <a:t>ligase</a:t>
              </a:r>
              <a:r>
                <a:rPr lang="en-US" sz="1050" dirty="0">
                  <a:solidFill>
                    <a:prstClr val="black"/>
                  </a:solidFill>
                  <a:latin typeface="Arial" pitchFamily="34" charset="0"/>
                </a:rPr>
                <a:t> complex genes</a:t>
              </a:r>
            </a:p>
          </p:txBody>
        </p:sp>
        <p:pic>
          <p:nvPicPr>
            <p:cNvPr id="8" name="Picture 8"/>
            <p:cNvPicPr>
              <a:picLocks noChangeAspect="1" noChangeArrowheads="1"/>
            </p:cNvPicPr>
            <p:nvPr/>
          </p:nvPicPr>
          <p:blipFill>
            <a:blip r:embed="rId5" cstate="print"/>
            <a:srcRect l="8550" r="5500" b="8360"/>
            <a:stretch>
              <a:fillRect/>
            </a:stretch>
          </p:blipFill>
          <p:spPr bwMode="auto">
            <a:xfrm>
              <a:off x="3409187" y="1918931"/>
              <a:ext cx="1597846" cy="1110019"/>
            </a:xfrm>
            <a:prstGeom prst="rect">
              <a:avLst/>
            </a:prstGeom>
            <a:noFill/>
            <a:ln w="9525">
              <a:noFill/>
              <a:miter lim="800000"/>
              <a:headEnd/>
              <a:tailEnd/>
            </a:ln>
          </p:spPr>
        </p:pic>
      </p:grpSp>
      <p:grpSp>
        <p:nvGrpSpPr>
          <p:cNvPr id="6" name="Group 36"/>
          <p:cNvGrpSpPr/>
          <p:nvPr/>
        </p:nvGrpSpPr>
        <p:grpSpPr>
          <a:xfrm>
            <a:off x="616574" y="5603704"/>
            <a:ext cx="4940861" cy="1095375"/>
            <a:chOff x="1247775" y="2238375"/>
            <a:chExt cx="5432063" cy="1204273"/>
          </a:xfrm>
        </p:grpSpPr>
        <p:pic>
          <p:nvPicPr>
            <p:cNvPr id="5" name="Picture 4"/>
            <p:cNvPicPr>
              <a:picLocks noChangeAspect="1" noChangeArrowheads="1"/>
            </p:cNvPicPr>
            <p:nvPr/>
          </p:nvPicPr>
          <p:blipFill>
            <a:blip r:embed="rId6" cstate="print"/>
            <a:srcRect/>
            <a:stretch>
              <a:fillRect/>
            </a:stretch>
          </p:blipFill>
          <p:spPr bwMode="auto">
            <a:xfrm>
              <a:off x="1247775" y="2249686"/>
              <a:ext cx="1790700" cy="1186339"/>
            </a:xfrm>
            <a:prstGeom prst="rect">
              <a:avLst/>
            </a:prstGeom>
            <a:noFill/>
            <a:ln w="9525">
              <a:noFill/>
              <a:miter lim="800000"/>
              <a:headEnd/>
              <a:tailEnd/>
            </a:ln>
          </p:spPr>
        </p:pic>
        <p:pic>
          <p:nvPicPr>
            <p:cNvPr id="34" name="Picture 7"/>
            <p:cNvPicPr>
              <a:picLocks noChangeAspect="1" noChangeArrowheads="1"/>
            </p:cNvPicPr>
            <p:nvPr/>
          </p:nvPicPr>
          <p:blipFill>
            <a:blip r:embed="rId4" cstate="print"/>
            <a:srcRect l="5508" t="32617" r="68906" b="56445"/>
            <a:stretch>
              <a:fillRect/>
            </a:stretch>
          </p:blipFill>
          <p:spPr bwMode="auto">
            <a:xfrm>
              <a:off x="3038474" y="2238375"/>
              <a:ext cx="3641364" cy="622645"/>
            </a:xfrm>
            <a:prstGeom prst="rect">
              <a:avLst/>
            </a:prstGeom>
            <a:noFill/>
            <a:ln w="9525">
              <a:noFill/>
              <a:miter lim="800000"/>
              <a:headEnd/>
              <a:tailEnd/>
            </a:ln>
          </p:spPr>
        </p:pic>
        <p:sp>
          <p:nvSpPr>
            <p:cNvPr id="35" name="TextBox 34"/>
            <p:cNvSpPr txBox="1"/>
            <p:nvPr/>
          </p:nvSpPr>
          <p:spPr>
            <a:xfrm>
              <a:off x="3038475" y="2819400"/>
              <a:ext cx="3638550" cy="623248"/>
            </a:xfrm>
            <a:prstGeom prst="rect">
              <a:avLst/>
            </a:prstGeom>
            <a:solidFill>
              <a:schemeClr val="tx1"/>
            </a:solidFill>
          </p:spPr>
          <p:txBody>
            <a:bodyPr wrap="square" rtlCol="0">
              <a:spAutoFit/>
            </a:bodyPr>
            <a:lstStyle/>
            <a:p>
              <a:pPr fontAlgn="base">
                <a:spcBef>
                  <a:spcPct val="0"/>
                </a:spcBef>
                <a:spcAft>
                  <a:spcPct val="0"/>
                </a:spcAft>
              </a:pPr>
              <a:r>
                <a:rPr lang="en-US" sz="1150" dirty="0">
                  <a:solidFill>
                    <a:prstClr val="black"/>
                  </a:solidFill>
                  <a:latin typeface="Arial" pitchFamily="34" charset="0"/>
                </a:rPr>
                <a:t>Genome-wide association analysis identifies new susceptibility loci for </a:t>
              </a:r>
              <a:r>
                <a:rPr lang="en-US" sz="1150" dirty="0" err="1">
                  <a:solidFill>
                    <a:prstClr val="black"/>
                  </a:solidFill>
                  <a:latin typeface="Arial" pitchFamily="34" charset="0"/>
                </a:rPr>
                <a:t>Behçet's</a:t>
              </a:r>
              <a:r>
                <a:rPr lang="en-US" sz="1150" dirty="0">
                  <a:solidFill>
                    <a:prstClr val="black"/>
                  </a:solidFill>
                  <a:latin typeface="Arial" pitchFamily="34" charset="0"/>
                </a:rPr>
                <a:t> disease and </a:t>
              </a:r>
              <a:r>
                <a:rPr lang="en-US" sz="1150" dirty="0" err="1">
                  <a:solidFill>
                    <a:prstClr val="black"/>
                  </a:solidFill>
                  <a:latin typeface="Arial" pitchFamily="34" charset="0"/>
                </a:rPr>
                <a:t>epistasis</a:t>
              </a:r>
              <a:r>
                <a:rPr lang="en-US" sz="1150" dirty="0">
                  <a:solidFill>
                    <a:prstClr val="black"/>
                  </a:solidFill>
                  <a:latin typeface="Arial" pitchFamily="34" charset="0"/>
                </a:rPr>
                <a:t> between </a:t>
              </a:r>
              <a:r>
                <a:rPr lang="en-US" sz="1150" i="1" dirty="0">
                  <a:solidFill>
                    <a:prstClr val="black"/>
                  </a:solidFill>
                  <a:latin typeface="Arial" pitchFamily="34" charset="0"/>
                </a:rPr>
                <a:t>HLA-B*51</a:t>
              </a:r>
              <a:r>
                <a:rPr lang="en-US" sz="1150" dirty="0">
                  <a:solidFill>
                    <a:prstClr val="black"/>
                  </a:solidFill>
                  <a:latin typeface="Arial" pitchFamily="34" charset="0"/>
                </a:rPr>
                <a:t> and </a:t>
              </a:r>
              <a:r>
                <a:rPr lang="en-US" sz="1150" i="1" dirty="0">
                  <a:solidFill>
                    <a:prstClr val="black"/>
                  </a:solidFill>
                  <a:latin typeface="Arial" pitchFamily="34" charset="0"/>
                </a:rPr>
                <a:t>ERAP1</a:t>
              </a:r>
              <a:endParaRPr lang="en-US" sz="1150" dirty="0">
                <a:solidFill>
                  <a:prstClr val="black"/>
                </a:solidFill>
                <a:latin typeface="Arial" pitchFamily="34" charset="0"/>
              </a:endParaRPr>
            </a:p>
          </p:txBody>
        </p:sp>
      </p:grpSp>
      <p:grpSp>
        <p:nvGrpSpPr>
          <p:cNvPr id="7" name="Group 59"/>
          <p:cNvGrpSpPr/>
          <p:nvPr/>
        </p:nvGrpSpPr>
        <p:grpSpPr>
          <a:xfrm>
            <a:off x="616574" y="3292974"/>
            <a:ext cx="4772025" cy="1192691"/>
            <a:chOff x="1314450" y="3103574"/>
            <a:chExt cx="4772025" cy="1192691"/>
          </a:xfrm>
        </p:grpSpPr>
        <p:pic>
          <p:nvPicPr>
            <p:cNvPr id="4" name="Picture 2"/>
            <p:cNvPicPr>
              <a:picLocks noChangeAspect="1" noChangeArrowheads="1"/>
            </p:cNvPicPr>
            <p:nvPr/>
          </p:nvPicPr>
          <p:blipFill>
            <a:blip r:embed="rId7" cstate="print"/>
            <a:srcRect l="6690" r="4666" b="5634"/>
            <a:stretch>
              <a:fillRect/>
            </a:stretch>
          </p:blipFill>
          <p:spPr bwMode="auto">
            <a:xfrm>
              <a:off x="4405857" y="3103574"/>
              <a:ext cx="1680618" cy="1185277"/>
            </a:xfrm>
            <a:prstGeom prst="rect">
              <a:avLst/>
            </a:prstGeom>
            <a:noFill/>
            <a:ln w="9525">
              <a:noFill/>
              <a:miter lim="800000"/>
              <a:headEnd/>
              <a:tailEnd/>
            </a:ln>
          </p:spPr>
        </p:pic>
        <p:pic>
          <p:nvPicPr>
            <p:cNvPr id="39" name="Picture 9"/>
            <p:cNvPicPr>
              <a:picLocks noChangeAspect="1" noChangeArrowheads="1"/>
            </p:cNvPicPr>
            <p:nvPr/>
          </p:nvPicPr>
          <p:blipFill>
            <a:blip r:embed="rId8" cstate="print"/>
            <a:srcRect l="5508" t="31153" r="73671" b="61230"/>
            <a:stretch>
              <a:fillRect/>
            </a:stretch>
          </p:blipFill>
          <p:spPr bwMode="auto">
            <a:xfrm>
              <a:off x="1314450" y="3110249"/>
              <a:ext cx="3091408" cy="452401"/>
            </a:xfrm>
            <a:prstGeom prst="rect">
              <a:avLst/>
            </a:prstGeom>
            <a:noFill/>
            <a:ln w="9525">
              <a:noFill/>
              <a:miter lim="800000"/>
              <a:headEnd/>
              <a:tailEnd/>
            </a:ln>
          </p:spPr>
        </p:pic>
        <p:sp>
          <p:nvSpPr>
            <p:cNvPr id="43" name="TextBox 42"/>
            <p:cNvSpPr txBox="1"/>
            <p:nvPr/>
          </p:nvSpPr>
          <p:spPr>
            <a:xfrm>
              <a:off x="1314450" y="3557601"/>
              <a:ext cx="3091408" cy="738664"/>
            </a:xfrm>
            <a:prstGeom prst="rect">
              <a:avLst/>
            </a:prstGeom>
            <a:solidFill>
              <a:schemeClr val="tx1"/>
            </a:solidFill>
          </p:spPr>
          <p:txBody>
            <a:bodyPr wrap="square" rtlCol="0">
              <a:spAutoFit/>
            </a:bodyPr>
            <a:lstStyle/>
            <a:p>
              <a:pPr fontAlgn="base">
                <a:spcBef>
                  <a:spcPct val="0"/>
                </a:spcBef>
                <a:spcAft>
                  <a:spcPct val="0"/>
                </a:spcAft>
              </a:pPr>
              <a:r>
                <a:rPr lang="en-US" sz="1050" b="1" dirty="0">
                  <a:solidFill>
                    <a:srgbClr val="D6ECFF">
                      <a:lumMod val="25000"/>
                    </a:srgbClr>
                  </a:solidFill>
                  <a:latin typeface="Arial" pitchFamily="34" charset="0"/>
                </a:rPr>
                <a:t>Genomic organization, evolution, and expression of </a:t>
              </a:r>
              <a:r>
                <a:rPr lang="en-US" sz="1050" b="1" dirty="0" err="1">
                  <a:solidFill>
                    <a:srgbClr val="D6ECFF">
                      <a:lumMod val="25000"/>
                    </a:srgbClr>
                  </a:solidFill>
                  <a:latin typeface="Arial" pitchFamily="34" charset="0"/>
                </a:rPr>
                <a:t>photoprotein</a:t>
              </a:r>
              <a:r>
                <a:rPr lang="en-US" sz="1050" b="1" dirty="0">
                  <a:solidFill>
                    <a:srgbClr val="D6ECFF">
                      <a:lumMod val="25000"/>
                    </a:srgbClr>
                  </a:solidFill>
                  <a:latin typeface="Arial" pitchFamily="34" charset="0"/>
                </a:rPr>
                <a:t> and </a:t>
              </a:r>
              <a:r>
                <a:rPr lang="en-US" sz="1050" b="1" dirty="0" err="1">
                  <a:solidFill>
                    <a:srgbClr val="D6ECFF">
                      <a:lumMod val="25000"/>
                    </a:srgbClr>
                  </a:solidFill>
                  <a:latin typeface="Arial" pitchFamily="34" charset="0"/>
                </a:rPr>
                <a:t>opsin</a:t>
              </a:r>
              <a:r>
                <a:rPr lang="en-US" sz="1050" b="1" dirty="0">
                  <a:solidFill>
                    <a:srgbClr val="D6ECFF">
                      <a:lumMod val="25000"/>
                    </a:srgbClr>
                  </a:solidFill>
                  <a:latin typeface="Arial" pitchFamily="34" charset="0"/>
                </a:rPr>
                <a:t> genes in </a:t>
              </a:r>
              <a:r>
                <a:rPr lang="en-US" sz="1050" b="1" dirty="0" err="1">
                  <a:solidFill>
                    <a:srgbClr val="D6ECFF">
                      <a:lumMod val="25000"/>
                    </a:srgbClr>
                  </a:solidFill>
                  <a:latin typeface="Arial" pitchFamily="34" charset="0"/>
                </a:rPr>
                <a:t>Mnemiopsis</a:t>
              </a:r>
              <a:r>
                <a:rPr lang="en-US" sz="1050" b="1" dirty="0">
                  <a:solidFill>
                    <a:srgbClr val="D6ECFF">
                      <a:lumMod val="25000"/>
                    </a:srgbClr>
                  </a:solidFill>
                  <a:latin typeface="Arial" pitchFamily="34" charset="0"/>
                </a:rPr>
                <a:t> </a:t>
              </a:r>
              <a:r>
                <a:rPr lang="en-US" sz="1050" b="1" dirty="0" err="1">
                  <a:solidFill>
                    <a:srgbClr val="D6ECFF">
                      <a:lumMod val="25000"/>
                    </a:srgbClr>
                  </a:solidFill>
                  <a:latin typeface="Arial" pitchFamily="34" charset="0"/>
                </a:rPr>
                <a:t>leidyi</a:t>
              </a:r>
              <a:r>
                <a:rPr lang="en-US" sz="1050" b="1" dirty="0">
                  <a:solidFill>
                    <a:srgbClr val="D6ECFF">
                      <a:lumMod val="25000"/>
                    </a:srgbClr>
                  </a:solidFill>
                  <a:latin typeface="Arial" pitchFamily="34" charset="0"/>
                </a:rPr>
                <a:t>: a new view of ctenophore </a:t>
              </a:r>
              <a:r>
                <a:rPr lang="en-US" sz="1050" b="1" dirty="0" err="1">
                  <a:solidFill>
                    <a:srgbClr val="D6ECFF">
                      <a:lumMod val="25000"/>
                    </a:srgbClr>
                  </a:solidFill>
                  <a:latin typeface="Arial" pitchFamily="34" charset="0"/>
                </a:rPr>
                <a:t>photocytes</a:t>
              </a:r>
              <a:endParaRPr lang="en-US" sz="1050" b="1" dirty="0">
                <a:solidFill>
                  <a:srgbClr val="D6ECFF">
                    <a:lumMod val="25000"/>
                  </a:srgbClr>
                </a:solidFill>
                <a:latin typeface="Arial" pitchFamily="34" charset="0"/>
              </a:endParaRPr>
            </a:p>
          </p:txBody>
        </p:sp>
      </p:grpSp>
      <p:grpSp>
        <p:nvGrpSpPr>
          <p:cNvPr id="10" name="Group 50"/>
          <p:cNvGrpSpPr/>
          <p:nvPr/>
        </p:nvGrpSpPr>
        <p:grpSpPr>
          <a:xfrm>
            <a:off x="3635220" y="4568673"/>
            <a:ext cx="4865215" cy="952025"/>
            <a:chOff x="1038225" y="4229575"/>
            <a:chExt cx="6276975" cy="1228278"/>
          </a:xfrm>
        </p:grpSpPr>
        <p:pic>
          <p:nvPicPr>
            <p:cNvPr id="1027" name="Picture 3"/>
            <p:cNvPicPr>
              <a:picLocks noChangeAspect="1" noChangeArrowheads="1"/>
            </p:cNvPicPr>
            <p:nvPr/>
          </p:nvPicPr>
          <p:blipFill>
            <a:blip r:embed="rId9" cstate="print"/>
            <a:srcRect l="34167" r="7143" b="39558"/>
            <a:stretch>
              <a:fillRect/>
            </a:stretch>
          </p:blipFill>
          <p:spPr bwMode="auto">
            <a:xfrm>
              <a:off x="1038225" y="4229575"/>
              <a:ext cx="1800225" cy="1228250"/>
            </a:xfrm>
            <a:prstGeom prst="rect">
              <a:avLst/>
            </a:prstGeom>
            <a:noFill/>
            <a:ln w="9525">
              <a:noFill/>
              <a:miter lim="800000"/>
              <a:headEnd/>
              <a:tailEnd/>
            </a:ln>
          </p:spPr>
        </p:pic>
        <p:grpSp>
          <p:nvGrpSpPr>
            <p:cNvPr id="11" name="Group 45"/>
            <p:cNvGrpSpPr/>
            <p:nvPr/>
          </p:nvGrpSpPr>
          <p:grpSpPr>
            <a:xfrm>
              <a:off x="2819400" y="4232031"/>
              <a:ext cx="4495800" cy="1225822"/>
              <a:chOff x="-10115550" y="10832856"/>
              <a:chExt cx="4914900" cy="1340094"/>
            </a:xfrm>
          </p:grpSpPr>
          <p:pic>
            <p:nvPicPr>
              <p:cNvPr id="47" name="Picture 2"/>
              <p:cNvPicPr>
                <a:picLocks noChangeAspect="1" noChangeArrowheads="1"/>
              </p:cNvPicPr>
              <p:nvPr/>
            </p:nvPicPr>
            <p:blipFill>
              <a:blip r:embed="rId10" cstate="print"/>
              <a:srcRect l="12891" t="55664" r="66953" b="38574"/>
              <a:stretch>
                <a:fillRect/>
              </a:stretch>
            </p:blipFill>
            <p:spPr bwMode="auto">
              <a:xfrm>
                <a:off x="-10115550" y="11610975"/>
                <a:ext cx="4914900" cy="561975"/>
              </a:xfrm>
              <a:prstGeom prst="rect">
                <a:avLst/>
              </a:prstGeom>
              <a:noFill/>
              <a:ln w="9525">
                <a:noFill/>
                <a:miter lim="800000"/>
                <a:headEnd/>
                <a:tailEnd/>
              </a:ln>
            </p:spPr>
          </p:pic>
          <p:pic>
            <p:nvPicPr>
              <p:cNvPr id="48" name="Picture 2"/>
              <p:cNvPicPr>
                <a:picLocks noChangeAspect="1" noChangeArrowheads="1"/>
              </p:cNvPicPr>
              <p:nvPr/>
            </p:nvPicPr>
            <p:blipFill>
              <a:blip r:embed="rId10" cstate="print"/>
              <a:srcRect l="5703" t="32843" r="74141" b="59082"/>
              <a:stretch>
                <a:fillRect/>
              </a:stretch>
            </p:blipFill>
            <p:spPr bwMode="auto">
              <a:xfrm>
                <a:off x="-10115550" y="10832856"/>
                <a:ext cx="4914900" cy="787644"/>
              </a:xfrm>
              <a:prstGeom prst="rect">
                <a:avLst/>
              </a:prstGeom>
              <a:noFill/>
              <a:ln w="9525">
                <a:noFill/>
                <a:miter lim="800000"/>
                <a:headEnd/>
                <a:tailEnd/>
              </a:ln>
            </p:spPr>
          </p:pic>
        </p:grpSp>
      </p:grpSp>
      <p:grpSp>
        <p:nvGrpSpPr>
          <p:cNvPr id="12" name="Group 57"/>
          <p:cNvGrpSpPr/>
          <p:nvPr/>
        </p:nvGrpSpPr>
        <p:grpSpPr>
          <a:xfrm>
            <a:off x="616574" y="896582"/>
            <a:ext cx="4098301" cy="1115951"/>
            <a:chOff x="616574" y="722376"/>
            <a:chExt cx="4098301" cy="1115951"/>
          </a:xfrm>
        </p:grpSpPr>
        <p:pic>
          <p:nvPicPr>
            <p:cNvPr id="1030" name="Picture 6"/>
            <p:cNvPicPr>
              <a:picLocks noChangeAspect="1" noChangeArrowheads="1"/>
            </p:cNvPicPr>
            <p:nvPr/>
          </p:nvPicPr>
          <p:blipFill>
            <a:blip r:embed="rId11" cstate="print"/>
            <a:srcRect r="485" b="8603"/>
            <a:stretch>
              <a:fillRect/>
            </a:stretch>
          </p:blipFill>
          <p:spPr bwMode="auto">
            <a:xfrm>
              <a:off x="3046973" y="722495"/>
              <a:ext cx="1667902" cy="1115830"/>
            </a:xfrm>
            <a:prstGeom prst="rect">
              <a:avLst/>
            </a:prstGeom>
            <a:noFill/>
            <a:ln w="9525">
              <a:noFill/>
              <a:miter lim="800000"/>
              <a:headEnd/>
              <a:tailEnd/>
            </a:ln>
          </p:spPr>
        </p:pic>
        <p:pic>
          <p:nvPicPr>
            <p:cNvPr id="9" name="Picture 10"/>
            <p:cNvPicPr>
              <a:picLocks noChangeAspect="1" noChangeArrowheads="1"/>
            </p:cNvPicPr>
            <p:nvPr/>
          </p:nvPicPr>
          <p:blipFill>
            <a:blip r:embed="rId12" cstate="print"/>
            <a:srcRect/>
            <a:stretch>
              <a:fillRect/>
            </a:stretch>
          </p:blipFill>
          <p:spPr bwMode="auto">
            <a:xfrm>
              <a:off x="909051" y="722376"/>
              <a:ext cx="2146056" cy="1115949"/>
            </a:xfrm>
            <a:prstGeom prst="rect">
              <a:avLst/>
            </a:prstGeom>
            <a:noFill/>
            <a:ln w="9525">
              <a:noFill/>
              <a:miter lim="800000"/>
              <a:headEnd/>
              <a:tailEnd/>
            </a:ln>
          </p:spPr>
        </p:pic>
        <p:sp>
          <p:nvSpPr>
            <p:cNvPr id="55" name="TextBox 54"/>
            <p:cNvSpPr txBox="1"/>
            <p:nvPr/>
          </p:nvSpPr>
          <p:spPr>
            <a:xfrm rot="16200000">
              <a:off x="198349" y="1143103"/>
              <a:ext cx="1113449" cy="276999"/>
            </a:xfrm>
            <a:prstGeom prst="rect">
              <a:avLst/>
            </a:prstGeom>
            <a:solidFill>
              <a:schemeClr val="tx1"/>
            </a:solidFill>
          </p:spPr>
          <p:txBody>
            <a:bodyPr wrap="square" rtlCol="0">
              <a:spAutoFit/>
            </a:bodyPr>
            <a:lstStyle/>
            <a:p>
              <a:pPr fontAlgn="base">
                <a:spcBef>
                  <a:spcPct val="0"/>
                </a:spcBef>
                <a:spcAft>
                  <a:spcPct val="0"/>
                </a:spcAft>
              </a:pPr>
              <a:r>
                <a:rPr lang="en-US" sz="1200" dirty="0">
                  <a:solidFill>
                    <a:prstClr val="black"/>
                  </a:solidFill>
                  <a:latin typeface="Arial" pitchFamily="34" charset="0"/>
                </a:rPr>
                <a:t>FDA Approval</a:t>
              </a:r>
            </a:p>
          </p:txBody>
        </p:sp>
      </p:grpSp>
    </p:spTree>
    <p:custDataLst>
      <p:tags r:id="rId1"/>
    </p:custDataLst>
    <p:extLst>
      <p:ext uri="{BB962C8B-B14F-4D97-AF65-F5344CB8AC3E}">
        <p14:creationId xmlns:p14="http://schemas.microsoft.com/office/powerpoint/2010/main" xmlns="" val="99215189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6" name="Picture 1"/>
          <p:cNvPicPr>
            <a:picLocks noChangeAspect="1" noChangeArrowheads="1"/>
          </p:cNvPicPr>
          <p:nvPr/>
        </p:nvPicPr>
        <p:blipFill>
          <a:blip r:embed="rId3" cstate="print"/>
          <a:srcRect/>
          <a:stretch>
            <a:fillRect/>
          </a:stretch>
        </p:blipFill>
        <p:spPr bwMode="auto">
          <a:xfrm>
            <a:off x="2062163" y="2530607"/>
            <a:ext cx="4978400" cy="3243263"/>
          </a:xfrm>
          <a:prstGeom prst="roundRect">
            <a:avLst>
              <a:gd name="adj" fmla="val 8594"/>
            </a:avLst>
          </a:prstGeom>
          <a:solidFill>
            <a:srgbClr val="FFFFFF">
              <a:shade val="85000"/>
            </a:srgbClr>
          </a:solidFill>
          <a:ln>
            <a:noFill/>
          </a:ln>
          <a:effectLst/>
        </p:spPr>
      </p:pic>
      <p:pic>
        <p:nvPicPr>
          <p:cNvPr id="94212" name="Picture 5" descr="topbanner.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1025" y="0"/>
            <a:ext cx="7972425" cy="118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4" name="Rectangle 6"/>
          <p:cNvSpPr>
            <a:spLocks noChangeArrowheads="1"/>
          </p:cNvSpPr>
          <p:nvPr/>
        </p:nvSpPr>
        <p:spPr bwMode="auto">
          <a:xfrm>
            <a:off x="1065213" y="5767388"/>
            <a:ext cx="69723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4400" dirty="0">
                <a:solidFill>
                  <a:srgbClr val="FFFFFF"/>
                </a:solidFill>
                <a:cs typeface="Arial" pitchFamily="34" charset="0"/>
              </a:rPr>
              <a:t>Special Thanks!</a:t>
            </a:r>
          </a:p>
        </p:txBody>
      </p:sp>
      <p:sp>
        <p:nvSpPr>
          <p:cNvPr id="6" name="Rectangle 6"/>
          <p:cNvSpPr>
            <a:spLocks noChangeArrowheads="1"/>
          </p:cNvSpPr>
          <p:nvPr/>
        </p:nvSpPr>
        <p:spPr bwMode="auto">
          <a:xfrm>
            <a:off x="1065213" y="1405771"/>
            <a:ext cx="69723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4400" dirty="0" smtClean="0">
                <a:solidFill>
                  <a:srgbClr val="FFFFFF"/>
                </a:solidFill>
                <a:cs typeface="Arial" pitchFamily="34" charset="0"/>
              </a:rPr>
              <a:t>Thanks</a:t>
            </a:r>
            <a:r>
              <a:rPr lang="en-US" sz="4400" dirty="0">
                <a:solidFill>
                  <a:srgbClr val="FFFFFF"/>
                </a:solidFill>
                <a:cs typeface="Arial" pitchFamily="34" charset="0"/>
              </a:rPr>
              <a:t>!</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7046"/>
                                        </p:tgtEl>
                                        <p:attrNameLst>
                                          <p:attrName>style.visibility</p:attrName>
                                        </p:attrNameLst>
                                      </p:cBhvr>
                                      <p:to>
                                        <p:strVal val="visible"/>
                                      </p:to>
                                    </p:set>
                                    <p:animEffect transition="in" filter="box(out)">
                                      <p:cBhvr>
                                        <p:cTn id="7" dur="500"/>
                                        <p:tgtEl>
                                          <p:spTgt spid="8704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214"/>
                                        </p:tgtEl>
                                        <p:attrNameLst>
                                          <p:attrName>style.visibility</p:attrName>
                                        </p:attrNameLst>
                                      </p:cBhvr>
                                      <p:to>
                                        <p:strVal val="visible"/>
                                      </p:to>
                                    </p:set>
                                    <p:animEffect transition="in" filter="box(out)">
                                      <p:cBhvr>
                                        <p:cTn id="10" dur="500"/>
                                        <p:tgtEl>
                                          <p:spTgt spid="94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1.4|1.5|1.6|1.6|1.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3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7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4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25_EDG">
  <a:themeElements>
    <a:clrScheme name="">
      <a:dk1>
        <a:srgbClr val="000000"/>
      </a:dk1>
      <a:lt1>
        <a:srgbClr val="FFFFFF"/>
      </a:lt1>
      <a:dk2>
        <a:srgbClr val="003366"/>
      </a:dk2>
      <a:lt2>
        <a:srgbClr val="FFFF00"/>
      </a:lt2>
      <a:accent1>
        <a:srgbClr val="FF9900"/>
      </a:accent1>
      <a:accent2>
        <a:srgbClr val="00FFFF"/>
      </a:accent2>
      <a:accent3>
        <a:srgbClr val="AAADB8"/>
      </a:accent3>
      <a:accent4>
        <a:srgbClr val="DADADA"/>
      </a:accent4>
      <a:accent5>
        <a:srgbClr val="FFCAAA"/>
      </a:accent5>
      <a:accent6>
        <a:srgbClr val="00E7E7"/>
      </a:accent6>
      <a:hlink>
        <a:srgbClr val="FF0000"/>
      </a:hlink>
      <a:folHlink>
        <a:srgbClr val="969696"/>
      </a:folHlink>
    </a:clrScheme>
    <a:fontScheme name="EDG">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9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96" charset="0"/>
          </a:defRPr>
        </a:defPPr>
      </a:lstStyle>
    </a:lnDef>
  </a:objectDefaults>
  <a:extraClrSchemeLst>
    <a:extraClrScheme>
      <a:clrScheme name="EDG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D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DG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DG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D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D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D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8.xml><?xml version="1.0" encoding="utf-8"?>
<a:theme xmlns:a="http://schemas.openxmlformats.org/drawingml/2006/main" name="2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41322</TotalTime>
  <Words>13685</Words>
  <Application>Microsoft Office PowerPoint</Application>
  <PresentationFormat>On-screen Show (4:3)</PresentationFormat>
  <Paragraphs>1128</Paragraphs>
  <Slides>100</Slides>
  <Notes>100</Notes>
  <HiddenSlides>0</HiddenSlides>
  <MMClips>0</MMClips>
  <ScaleCrop>false</ScaleCrop>
  <HeadingPairs>
    <vt:vector size="4" baseType="variant">
      <vt:variant>
        <vt:lpstr>Theme</vt:lpstr>
      </vt:variant>
      <vt:variant>
        <vt:i4>8</vt:i4>
      </vt:variant>
      <vt:variant>
        <vt:lpstr>Slide Titles</vt:lpstr>
      </vt:variant>
      <vt:variant>
        <vt:i4>100</vt:i4>
      </vt:variant>
    </vt:vector>
  </HeadingPairs>
  <TitlesOfParts>
    <vt:vector size="108" baseType="lpstr">
      <vt:lpstr>BlackGreyFadePhyllisTheme</vt:lpstr>
      <vt:lpstr>1_BlackGreyFadePhyllisTheme</vt:lpstr>
      <vt:lpstr>3_BlackGreyFadePhyllisTheme</vt:lpstr>
      <vt:lpstr>7_BlackGreyFadePhyllisTheme</vt:lpstr>
      <vt:lpstr>4_BlackGreyFadePhyllisTheme</vt:lpstr>
      <vt:lpstr>25_EDG</vt:lpstr>
      <vt:lpstr>8_BlackGreyFadePhyllisTheme</vt:lpstr>
      <vt:lpstr>2_BlackGreyFadePhyllisTheme</vt:lpstr>
      <vt:lpstr>DIRECTOR’S REPORT   National Advisory Council  for Human Genome Research  February 2013  Eric Green, M.D., Ph.D. Director, NHGRI   </vt:lpstr>
      <vt:lpstr>genome.gov/DirectorsReport  </vt:lpstr>
      <vt:lpstr>Open Session Presentations</vt:lpstr>
      <vt:lpstr>Slide 4</vt:lpstr>
      <vt:lpstr>Slide 5</vt:lpstr>
      <vt:lpstr>Slide 6</vt:lpstr>
      <vt:lpstr>NHGRI Reorganization</vt:lpstr>
      <vt:lpstr>New NHGRI Organizational Structure</vt:lpstr>
      <vt:lpstr>2013: A Celebratory Year for Genomics</vt:lpstr>
      <vt:lpstr>Slide 10</vt:lpstr>
      <vt:lpstr>Commemorative HGP Seminar Series and Symposium</vt:lpstr>
      <vt:lpstr>Slide 12</vt:lpstr>
      <vt:lpstr>Genome Exhibition Update</vt:lpstr>
      <vt:lpstr>Slide 14</vt:lpstr>
      <vt:lpstr>Slide 15</vt:lpstr>
      <vt:lpstr>NHGRI Historical Archiving Efforts</vt:lpstr>
      <vt:lpstr>Slide 17</vt:lpstr>
      <vt:lpstr>New Director of the National Center for Advancing Translational Sciences</vt:lpstr>
      <vt:lpstr>New Director of the Center for  Scientific Review</vt:lpstr>
      <vt:lpstr>NIDA and NIAAA: No Merger</vt:lpstr>
      <vt:lpstr>A Celebration of Science</vt:lpstr>
      <vt:lpstr>NIH Director’s Blog</vt:lpstr>
      <vt:lpstr>Use of Chimpanzees in NIH-Supported Research</vt:lpstr>
      <vt:lpstr>Fiscal Year 2013 Appropriations Update</vt:lpstr>
      <vt:lpstr>Other Budgetary Complexities</vt:lpstr>
      <vt:lpstr>Slide 26</vt:lpstr>
      <vt:lpstr>Slide 27</vt:lpstr>
      <vt:lpstr>Data and Informatics Working Group</vt:lpstr>
      <vt:lpstr>Myriad Data Types</vt:lpstr>
      <vt:lpstr>Slide 30</vt:lpstr>
      <vt:lpstr>Big Data to Knowledge (BD2K): Overview</vt:lpstr>
      <vt:lpstr>BD2K: Four Programmatic Areas</vt:lpstr>
      <vt:lpstr>NSF Director to Depart for Presidency of Carnegie Mellon University</vt:lpstr>
      <vt:lpstr>Slide 34</vt:lpstr>
      <vt:lpstr>Mourning the Loss of David Cox</vt:lpstr>
      <vt:lpstr>Mourning the Loss of Arlen Specter </vt:lpstr>
      <vt:lpstr>National Medal of Science</vt:lpstr>
      <vt:lpstr>Slide 38</vt:lpstr>
      <vt:lpstr>Human Frontier Science Program Organization 2013 Nakasone Award</vt:lpstr>
      <vt:lpstr>Taubman Prize for Excellence in Translational Medical Science </vt:lpstr>
      <vt:lpstr>2013 Genetic Society of America Medal</vt:lpstr>
      <vt:lpstr>2013 Edward Novitski Prize</vt:lpstr>
      <vt:lpstr>Elected to the Institute of Medicine</vt:lpstr>
      <vt:lpstr> Elected to AAAS</vt:lpstr>
      <vt:lpstr>Director Named for the  New York Genome Center</vt:lpstr>
      <vt:lpstr>Launching of Stanford Center for Computational, Evolutionary, and Human Genomics</vt:lpstr>
      <vt:lpstr>Secretary's Advisory Committee on Human Research Protections: New Members</vt:lpstr>
      <vt:lpstr>New Executive Vice President of ASHG</vt:lpstr>
      <vt:lpstr>Genomic Identifiability</vt:lpstr>
      <vt:lpstr>ACMG Statement on Variant Disclosure</vt:lpstr>
      <vt:lpstr>Slide 51</vt:lpstr>
      <vt:lpstr>Courts Give NIH hESC Funding the All-Clear </vt:lpstr>
      <vt:lpstr>Slide 53</vt:lpstr>
      <vt:lpstr>Slide 54</vt:lpstr>
      <vt:lpstr>Presidential Commission for the  Study of Bioethical Issues</vt:lpstr>
      <vt:lpstr>European Science Foundation Report</vt:lpstr>
      <vt:lpstr>Joint Genome Institute Workshop Report </vt:lpstr>
      <vt:lpstr>Slide 58</vt:lpstr>
      <vt:lpstr>NHGRI Genome Advance of the Month</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DNA Sequencing Technology Development</vt:lpstr>
      <vt:lpstr>Slide 73</vt:lpstr>
      <vt:lpstr>Slide 74</vt:lpstr>
      <vt:lpstr>CEGS Program</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Genomics in Medicine Lecture Series</vt:lpstr>
      <vt:lpstr>iPad App for NHGRI  Talking Glossary of Genetic Terms</vt:lpstr>
      <vt:lpstr>Slide 96</vt:lpstr>
      <vt:lpstr>Slide 97</vt:lpstr>
      <vt:lpstr>Slide 98</vt:lpstr>
      <vt:lpstr>Slide 99</vt:lpstr>
      <vt:lpstr>Slide 100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Eric (NIH/NHGRI) [E]</dc:creator>
  <cp:lastModifiedBy>wyattj</cp:lastModifiedBy>
  <cp:revision>3119</cp:revision>
  <cp:lastPrinted>2013-02-10T17:44:44Z</cp:lastPrinted>
  <dcterms:created xsi:type="dcterms:W3CDTF">1601-01-01T00:00:00Z</dcterms:created>
  <dcterms:modified xsi:type="dcterms:W3CDTF">2013-02-11T04:42:49Z</dcterms:modified>
</cp:coreProperties>
</file>