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xml" ContentType="application/vnd.openxmlformats-officedocument.drawingml.chart+xml"/>
  <Override PartName="/ppt/notesSlides/notesSlide54.xml" ContentType="application/vnd.openxmlformats-officedocument.presentationml.notesSlide+xml"/>
  <Override PartName="/ppt/tags/tag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8267" r:id="rId2"/>
    <p:sldMasterId id="2147488360" r:id="rId3"/>
    <p:sldMasterId id="2147488374" r:id="rId4"/>
    <p:sldMasterId id="2147488387" r:id="rId5"/>
    <p:sldMasterId id="2147488399" r:id="rId6"/>
    <p:sldMasterId id="2147488411" r:id="rId7"/>
    <p:sldMasterId id="2147488431" r:id="rId8"/>
  </p:sldMasterIdLst>
  <p:notesMasterIdLst>
    <p:notesMasterId r:id="rId89"/>
  </p:notesMasterIdLst>
  <p:handoutMasterIdLst>
    <p:handoutMasterId r:id="rId90"/>
  </p:handoutMasterIdLst>
  <p:sldIdLst>
    <p:sldId id="3757" r:id="rId9"/>
    <p:sldId id="3758" r:id="rId10"/>
    <p:sldId id="3759" r:id="rId11"/>
    <p:sldId id="3761" r:id="rId12"/>
    <p:sldId id="3762" r:id="rId13"/>
    <p:sldId id="3763" r:id="rId14"/>
    <p:sldId id="3804" r:id="rId15"/>
    <p:sldId id="3805" r:id="rId16"/>
    <p:sldId id="3803" r:id="rId17"/>
    <p:sldId id="3766" r:id="rId18"/>
    <p:sldId id="3767" r:id="rId19"/>
    <p:sldId id="3768" r:id="rId20"/>
    <p:sldId id="3770" r:id="rId21"/>
    <p:sldId id="3771" r:id="rId22"/>
    <p:sldId id="3797" r:id="rId23"/>
    <p:sldId id="3773" r:id="rId24"/>
    <p:sldId id="3774" r:id="rId25"/>
    <p:sldId id="3800" r:id="rId26"/>
    <p:sldId id="3801" r:id="rId27"/>
    <p:sldId id="3779" r:id="rId28"/>
    <p:sldId id="3775" r:id="rId29"/>
    <p:sldId id="3799" r:id="rId30"/>
    <p:sldId id="3776" r:id="rId31"/>
    <p:sldId id="3777" r:id="rId32"/>
    <p:sldId id="3778" r:id="rId33"/>
    <p:sldId id="3783" r:id="rId34"/>
    <p:sldId id="3785" r:id="rId35"/>
    <p:sldId id="3784" r:id="rId36"/>
    <p:sldId id="3786" r:id="rId37"/>
    <p:sldId id="3787" r:id="rId38"/>
    <p:sldId id="3788" r:id="rId39"/>
    <p:sldId id="3792" r:id="rId40"/>
    <p:sldId id="3793" r:id="rId41"/>
    <p:sldId id="3790" r:id="rId42"/>
    <p:sldId id="3791" r:id="rId43"/>
    <p:sldId id="3789" r:id="rId44"/>
    <p:sldId id="3794" r:id="rId45"/>
    <p:sldId id="3795" r:id="rId46"/>
    <p:sldId id="3796" r:id="rId47"/>
    <p:sldId id="2340" r:id="rId48"/>
    <p:sldId id="3710" r:id="rId49"/>
    <p:sldId id="3711" r:id="rId50"/>
    <p:sldId id="3709" r:id="rId51"/>
    <p:sldId id="3714" r:id="rId52"/>
    <p:sldId id="3712" r:id="rId53"/>
    <p:sldId id="3713" r:id="rId54"/>
    <p:sldId id="3704" r:id="rId55"/>
    <p:sldId id="3749" r:id="rId56"/>
    <p:sldId id="3746" r:id="rId57"/>
    <p:sldId id="3718" r:id="rId58"/>
    <p:sldId id="3719" r:id="rId59"/>
    <p:sldId id="3747" r:id="rId60"/>
    <p:sldId id="3748" r:id="rId61"/>
    <p:sldId id="3752" r:id="rId62"/>
    <p:sldId id="3720" r:id="rId63"/>
    <p:sldId id="3730" r:id="rId64"/>
    <p:sldId id="3717" r:id="rId65"/>
    <p:sldId id="3715" r:id="rId66"/>
    <p:sldId id="2341" r:id="rId67"/>
    <p:sldId id="3750" r:id="rId68"/>
    <p:sldId id="3751" r:id="rId69"/>
    <p:sldId id="3716" r:id="rId70"/>
    <p:sldId id="3753" r:id="rId71"/>
    <p:sldId id="3754" r:id="rId72"/>
    <p:sldId id="3755" r:id="rId73"/>
    <p:sldId id="2342" r:id="rId74"/>
    <p:sldId id="3733" r:id="rId75"/>
    <p:sldId id="3725" r:id="rId76"/>
    <p:sldId id="3726" r:id="rId77"/>
    <p:sldId id="3802" r:id="rId78"/>
    <p:sldId id="3728" r:id="rId79"/>
    <p:sldId id="3723" r:id="rId80"/>
    <p:sldId id="2343" r:id="rId81"/>
    <p:sldId id="3699" r:id="rId82"/>
    <p:sldId id="3742" r:id="rId83"/>
    <p:sldId id="3743" r:id="rId84"/>
    <p:sldId id="3724" r:id="rId85"/>
    <p:sldId id="2984" r:id="rId86"/>
    <p:sldId id="2985" r:id="rId87"/>
    <p:sldId id="3607" r:id="rId88"/>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312" userDrawn="1">
          <p15:clr>
            <a:srgbClr val="A4A3A4"/>
          </p15:clr>
        </p15:guide>
        <p15:guide id="2" pos="4680" userDrawn="1">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 id="2" name="Hindorff, Lucia (NIH/NHGRI) [E]" initials="LH" lastIdx="2" clrIdx="2"/>
  <p:cmAuthor id="3" name="Green, Eric (NIH/NHGRI) " initials="EDG" lastIdx="0" clrIdx="3"/>
  <p:cmAuthor id="4" name="Scholes, Derek (NIH/NHGRI) [E]" initials="DS" lastIdx="3" clrIdx="4"/>
  <p:cmAuthor id="5" name="Wildin, Bob (NIH/NHGRI) [E]" initials="WB([" lastIdx="7" clrIdx="5">
    <p:extLst/>
  </p:cmAuthor>
  <p:cmAuthor id="6" name="Hutter, Carolyn (NIH/NHGRI) [E]" initials="HC(["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9A0000"/>
    <a:srgbClr val="009900"/>
    <a:srgbClr val="FF3300"/>
    <a:srgbClr val="66FF33"/>
    <a:srgbClr val="00007E"/>
    <a:srgbClr val="002774"/>
    <a:srgbClr val="FF6600"/>
    <a:srgbClr val="CC9900"/>
    <a:srgbClr val="002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0774" autoAdjust="0"/>
  </p:normalViewPr>
  <p:slideViewPr>
    <p:cSldViewPr snapToGrid="0">
      <p:cViewPr varScale="1">
        <p:scale>
          <a:sx n="70" d="100"/>
          <a:sy n="70" d="100"/>
        </p:scale>
        <p:origin x="-444" y="-96"/>
      </p:cViewPr>
      <p:guideLst>
        <p:guide orient="horz" pos="312"/>
        <p:guide pos="4680"/>
      </p:guideLst>
    </p:cSldViewPr>
  </p:slideViewPr>
  <p:outlineViewPr>
    <p:cViewPr>
      <p:scale>
        <a:sx n="33" d="100"/>
        <a:sy n="33" d="100"/>
      </p:scale>
      <p:origin x="0" y="0"/>
    </p:cViewPr>
    <p:sldLst>
      <p:sld r:id="rId1" collapse="1"/>
      <p:sld r:id="rId2" collapse="1"/>
    </p:sldLst>
  </p:outlineViewPr>
  <p:notesTextViewPr>
    <p:cViewPr>
      <p:scale>
        <a:sx n="200" d="100"/>
        <a:sy n="200" d="100"/>
      </p:scale>
      <p:origin x="0" y="0"/>
    </p:cViewPr>
  </p:notesTextViewPr>
  <p:sorterViewPr>
    <p:cViewPr varScale="1">
      <p:scale>
        <a:sx n="1" d="1"/>
        <a:sy n="1" d="1"/>
      </p:scale>
      <p:origin x="0" y="0"/>
    </p:cViewPr>
  </p:sorterViewPr>
  <p:notesViewPr>
    <p:cSldViewPr snapToGrid="0">
      <p:cViewPr varScale="1">
        <p:scale>
          <a:sx n="57" d="100"/>
          <a:sy n="57" d="100"/>
        </p:scale>
        <p:origin x="2460" y="28"/>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s>
</file>

<file path=ppt/_rels/viewProps.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slide" Target="slides/slide6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Excel_Worksheet2.xlsx"/><Relationship Id="rId1" Type="http://schemas.openxmlformats.org/officeDocument/2006/relationships/themeOverride" Target="../theme/themeOverride1.xml"/><Relationship Id="rId4"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86358449607101"/>
          <c:y val="8.3525858122231997E-2"/>
          <c:w val="0.84785506203646299"/>
          <c:h val="0.80952231320589096"/>
        </c:manualLayout>
      </c:layout>
      <c:barChart>
        <c:barDir val="col"/>
        <c:grouping val="clustered"/>
        <c:varyColors val="0"/>
        <c:ser>
          <c:idx val="0"/>
          <c:order val="0"/>
          <c:spPr>
            <a:solidFill>
              <a:schemeClr val="accent1"/>
            </a:solidFill>
            <a:ln>
              <a:noFill/>
            </a:ln>
            <a:effectLst/>
          </c:spPr>
          <c:invertIfNegative val="0"/>
          <c:cat>
            <c:numLit>
              <c:formatCode>General</c:formatCode>
              <c:ptCount val="7"/>
              <c:pt idx="0">
                <c:v>2010</c:v>
              </c:pt>
              <c:pt idx="1">
                <c:v>2011</c:v>
              </c:pt>
              <c:pt idx="2">
                <c:v>2012</c:v>
              </c:pt>
              <c:pt idx="3">
                <c:v>2013</c:v>
              </c:pt>
              <c:pt idx="4">
                <c:v>2014</c:v>
              </c:pt>
              <c:pt idx="5">
                <c:v>2015</c:v>
              </c:pt>
              <c:pt idx="6">
                <c:v>2016</c:v>
              </c:pt>
            </c:numLit>
          </c:cat>
          <c:val>
            <c:numRef>
              <c:f>Sheet1!$B$1:$B$7</c:f>
              <c:numCache>
                <c:formatCode>General</c:formatCode>
                <c:ptCount val="7"/>
                <c:pt idx="0">
                  <c:v>4</c:v>
                </c:pt>
                <c:pt idx="1">
                  <c:v>11</c:v>
                </c:pt>
                <c:pt idx="2">
                  <c:v>24</c:v>
                </c:pt>
                <c:pt idx="3">
                  <c:v>44</c:v>
                </c:pt>
                <c:pt idx="4">
                  <c:v>82</c:v>
                </c:pt>
                <c:pt idx="5">
                  <c:v>131</c:v>
                </c:pt>
                <c:pt idx="6">
                  <c:v>184</c:v>
                </c:pt>
              </c:numCache>
            </c:numRef>
          </c:val>
          <c:extLst xmlns:c16r2="http://schemas.microsoft.com/office/drawing/2015/06/chart">
            <c:ext xmlns:c16="http://schemas.microsoft.com/office/drawing/2014/chart" uri="{C3380CC4-5D6E-409C-BE32-E72D297353CC}">
              <c16:uniqueId val="{00000000-A3F8-44F6-BC7F-D17030BC8AF1}"/>
            </c:ext>
          </c:extLst>
        </c:ser>
        <c:dLbls>
          <c:showLegendKey val="0"/>
          <c:showVal val="0"/>
          <c:showCatName val="0"/>
          <c:showSerName val="0"/>
          <c:showPercent val="0"/>
          <c:showBubbleSize val="0"/>
        </c:dLbls>
        <c:gapWidth val="219"/>
        <c:overlap val="-27"/>
        <c:axId val="152297856"/>
        <c:axId val="152299392"/>
        <c:extLst xmlns:c16r2="http://schemas.microsoft.com/office/drawing/2015/06/chart">
          <c:ext xmlns:c15="http://schemas.microsoft.com/office/drawing/2012/chart" uri="{02D57815-91ED-43cb-92C2-25804820EDAC}">
            <c15:filteredBarSeries>
              <c15:ser>
                <c:idx val="1"/>
                <c:order val="1"/>
                <c:spPr>
                  <a:solidFill>
                    <a:schemeClr val="accent2"/>
                  </a:solidFill>
                  <a:ln>
                    <a:noFill/>
                  </a:ln>
                  <a:effectLst/>
                </c:spPr>
                <c:invertIfNegative val="0"/>
                <c:cat>
                  <c:numLit>
                    <c:formatCode>General</c:formatCode>
                    <c:ptCount val="7"/>
                    <c:pt idx="0">
                      <c:v>2010</c:v>
                    </c:pt>
                    <c:pt idx="1">
                      <c:v>2011</c:v>
                    </c:pt>
                    <c:pt idx="2">
                      <c:v>2012</c:v>
                    </c:pt>
                    <c:pt idx="3">
                      <c:v>2013</c:v>
                    </c:pt>
                    <c:pt idx="4">
                      <c:v>2014</c:v>
                    </c:pt>
                    <c:pt idx="5">
                      <c:v>2015</c:v>
                    </c:pt>
                    <c:pt idx="6">
                      <c:v>2016</c:v>
                    </c:pt>
                  </c:numLit>
                </c:cat>
                <c:val>
                  <c:numRef>
                    <c:extLst>
                      <c:ext uri="{02D57815-91ED-43cb-92C2-25804820EDAC}">
                        <c15:formulaRef>
                          <c15:sqref>Sheet1!$C$1:$C$7</c15:sqref>
                        </c15:formulaRef>
                      </c:ext>
                    </c:extLst>
                    <c:numCache>
                      <c:formatCode>General</c:formatCode>
                      <c:ptCount val="7"/>
                      <c:pt idx="0">
                        <c:v>2010</c:v>
                      </c:pt>
                      <c:pt idx="1">
                        <c:v>2011</c:v>
                      </c:pt>
                      <c:pt idx="2">
                        <c:v>2012</c:v>
                      </c:pt>
                      <c:pt idx="3">
                        <c:v>2013</c:v>
                      </c:pt>
                      <c:pt idx="4">
                        <c:v>2014</c:v>
                      </c:pt>
                      <c:pt idx="5">
                        <c:v>2015</c:v>
                      </c:pt>
                      <c:pt idx="6">
                        <c:v>2016</c:v>
                      </c:pt>
                    </c:numCache>
                  </c:numRef>
                </c:val>
                <c:extLst>
                  <c:ext xmlns:c16="http://schemas.microsoft.com/office/drawing/2014/chart" uri="{C3380CC4-5D6E-409C-BE32-E72D297353CC}">
                    <c16:uniqueId val="{00000001-A3F8-44F6-BC7F-D17030BC8AF1}"/>
                  </c:ext>
                </c:extLst>
              </c15:ser>
            </c15:filteredBarSeries>
          </c:ext>
        </c:extLst>
      </c:barChart>
      <c:catAx>
        <c:axId val="152297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charset="0"/>
                <a:ea typeface="Arial" charset="0"/>
                <a:cs typeface="Arial" charset="0"/>
              </a:defRPr>
            </a:pPr>
            <a:endParaRPr lang="en-US"/>
          </a:p>
        </c:txPr>
        <c:crossAx val="152299392"/>
        <c:crosses val="autoZero"/>
        <c:auto val="1"/>
        <c:lblAlgn val="ctr"/>
        <c:lblOffset val="100"/>
        <c:noMultiLvlLbl val="0"/>
      </c:catAx>
      <c:valAx>
        <c:axId val="152299392"/>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charset="0"/>
                <a:ea typeface="Arial" charset="0"/>
                <a:cs typeface="Arial" charset="0"/>
              </a:defRPr>
            </a:pPr>
            <a:endParaRPr lang="en-US"/>
          </a:p>
        </c:txPr>
        <c:crossAx val="152297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tx2"/>
              </a:solidFill>
              <a:ln w="19050">
                <a:solidFill>
                  <a:schemeClr val="lt1"/>
                </a:solidFill>
              </a:ln>
              <a:effectLst/>
            </c:spPr>
            <c:extLst xmlns:c16r2="http://schemas.microsoft.com/office/drawing/2015/06/chart">
              <c:ext xmlns:c16="http://schemas.microsoft.com/office/drawing/2014/chart" uri="{C3380CC4-5D6E-409C-BE32-E72D297353CC}">
                <c16:uniqueId val="{00000001-3612-412E-9EBC-1C0BAFD494E9}"/>
              </c:ext>
            </c:extLst>
          </c:dPt>
          <c:dPt>
            <c:idx val="1"/>
            <c:bubble3D val="0"/>
            <c:spPr>
              <a:solidFill>
                <a:schemeClr val="tx2">
                  <a:lumMod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3612-412E-9EBC-1C0BAFD494E9}"/>
              </c:ext>
            </c:extLst>
          </c:dPt>
          <c:dPt>
            <c:idx val="2"/>
            <c:bubble3D val="0"/>
            <c:spPr>
              <a:solidFill>
                <a:schemeClr val="tx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3612-412E-9EBC-1C0BAFD494E9}"/>
              </c:ext>
            </c:extLst>
          </c:dPt>
          <c:cat>
            <c:strRef>
              <c:f>Sheet1!$A$2:$A$4</c:f>
              <c:strCache>
                <c:ptCount val="3"/>
                <c:pt idx="0">
                  <c:v>1st Qtr</c:v>
                </c:pt>
                <c:pt idx="1">
                  <c:v>2nd Qtr</c:v>
                </c:pt>
                <c:pt idx="2">
                  <c:v>3rd Qtr</c:v>
                </c:pt>
              </c:strCache>
            </c:strRef>
          </c:cat>
          <c:val>
            <c:numRef>
              <c:f>Sheet1!$B$2:$B$4</c:f>
              <c:numCache>
                <c:formatCode>General</c:formatCode>
                <c:ptCount val="3"/>
                <c:pt idx="0">
                  <c:v>14</c:v>
                </c:pt>
                <c:pt idx="1">
                  <c:v>5</c:v>
                </c:pt>
                <c:pt idx="2">
                  <c:v>81</c:v>
                </c:pt>
              </c:numCache>
            </c:numRef>
          </c:val>
          <c:extLst xmlns:c16r2="http://schemas.microsoft.com/office/drawing/2015/06/chart">
            <c:ext xmlns:c16="http://schemas.microsoft.com/office/drawing/2014/chart" uri="{C3380CC4-5D6E-409C-BE32-E72D297353CC}">
              <c16:uniqueId val="{00000006-3612-412E-9EBC-1C0BAFD494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483429109152699"/>
          <c:y val="0.11640192592214101"/>
          <c:w val="0.80868197725284297"/>
          <c:h val="0.710945174604104"/>
        </c:manualLayout>
      </c:layout>
      <c:barChart>
        <c:barDir val="col"/>
        <c:grouping val="stacked"/>
        <c:varyColors val="0"/>
        <c:ser>
          <c:idx val="1"/>
          <c:order val="0"/>
          <c:tx>
            <c:strRef>
              <c:f>Summary!$A$19</c:f>
              <c:strCache>
                <c:ptCount val="1"/>
                <c:pt idx="0">
                  <c:v> dbGaP data - Non-Consort</c:v>
                </c:pt>
              </c:strCache>
            </c:strRef>
          </c:tx>
          <c:spPr>
            <a:solidFill>
              <a:schemeClr val="accent1"/>
            </a:solidFill>
            <a:ln>
              <a:noFill/>
            </a:ln>
            <a:effectLst>
              <a:outerShdw blurRad="40000" dist="23000" dir="5400000" rotWithShape="0">
                <a:srgbClr val="000000">
                  <a:alpha val="35000"/>
                </a:srgbClr>
              </a:outerShdw>
            </a:effectLst>
          </c:spPr>
          <c:invertIfNegative val="0"/>
          <c:cat>
            <c:numRef>
              <c:f>Summary!$B$18:$E$18</c:f>
              <c:numCache>
                <c:formatCode>General</c:formatCode>
                <c:ptCount val="4"/>
                <c:pt idx="0">
                  <c:v>2013</c:v>
                </c:pt>
                <c:pt idx="1">
                  <c:v>2014</c:v>
                </c:pt>
                <c:pt idx="2">
                  <c:v>2015</c:v>
                </c:pt>
                <c:pt idx="3">
                  <c:v>2016</c:v>
                </c:pt>
              </c:numCache>
            </c:numRef>
          </c:cat>
          <c:val>
            <c:numRef>
              <c:f>Summary!$B$19:$E$19</c:f>
              <c:numCache>
                <c:formatCode>General</c:formatCode>
                <c:ptCount val="4"/>
                <c:pt idx="0">
                  <c:v>1</c:v>
                </c:pt>
                <c:pt idx="1">
                  <c:v>2</c:v>
                </c:pt>
                <c:pt idx="2">
                  <c:v>13</c:v>
                </c:pt>
                <c:pt idx="3">
                  <c:v>20</c:v>
                </c:pt>
              </c:numCache>
            </c:numRef>
          </c:val>
          <c:extLst xmlns:c16r2="http://schemas.microsoft.com/office/drawing/2015/06/chart">
            <c:ext xmlns:c16="http://schemas.microsoft.com/office/drawing/2014/chart" uri="{C3380CC4-5D6E-409C-BE32-E72D297353CC}">
              <c16:uniqueId val="{00000000-DF88-4771-A18C-CE2F6D8093F6}"/>
            </c:ext>
          </c:extLst>
        </c:ser>
        <c:ser>
          <c:idx val="2"/>
          <c:order val="1"/>
          <c:tx>
            <c:strRef>
              <c:f>Summary!$A$20</c:f>
              <c:strCache>
                <c:ptCount val="1"/>
                <c:pt idx="0">
                  <c:v> Portal data - Non-Consort</c:v>
                </c:pt>
              </c:strCache>
            </c:strRef>
          </c:tx>
          <c:spPr>
            <a:solidFill>
              <a:schemeClr val="accent4"/>
            </a:solidFill>
            <a:ln>
              <a:noFill/>
            </a:ln>
            <a:effectLst>
              <a:outerShdw blurRad="40000" dist="23000" dir="5400000" rotWithShape="0">
                <a:srgbClr val="000000">
                  <a:alpha val="35000"/>
                </a:srgbClr>
              </a:outerShdw>
            </a:effectLst>
          </c:spPr>
          <c:invertIfNegative val="0"/>
          <c:cat>
            <c:numRef>
              <c:f>Summary!$B$18:$E$18</c:f>
              <c:numCache>
                <c:formatCode>General</c:formatCode>
                <c:ptCount val="4"/>
                <c:pt idx="0">
                  <c:v>2013</c:v>
                </c:pt>
                <c:pt idx="1">
                  <c:v>2014</c:v>
                </c:pt>
                <c:pt idx="2">
                  <c:v>2015</c:v>
                </c:pt>
                <c:pt idx="3">
                  <c:v>2016</c:v>
                </c:pt>
              </c:numCache>
            </c:numRef>
          </c:cat>
          <c:val>
            <c:numRef>
              <c:f>Summary!$B$20:$E$20</c:f>
              <c:numCache>
                <c:formatCode>General</c:formatCode>
                <c:ptCount val="4"/>
                <c:pt idx="1">
                  <c:v>19</c:v>
                </c:pt>
                <c:pt idx="2">
                  <c:v>57</c:v>
                </c:pt>
                <c:pt idx="3">
                  <c:v>89</c:v>
                </c:pt>
              </c:numCache>
            </c:numRef>
          </c:val>
          <c:extLst xmlns:c16r2="http://schemas.microsoft.com/office/drawing/2015/06/chart">
            <c:ext xmlns:c16="http://schemas.microsoft.com/office/drawing/2014/chart" uri="{C3380CC4-5D6E-409C-BE32-E72D297353CC}">
              <c16:uniqueId val="{00000001-DF88-4771-A18C-CE2F6D8093F6}"/>
            </c:ext>
          </c:extLst>
        </c:ser>
        <c:ser>
          <c:idx val="3"/>
          <c:order val="2"/>
          <c:tx>
            <c:strRef>
              <c:f>Summary!$A$21</c:f>
              <c:strCache>
                <c:ptCount val="1"/>
                <c:pt idx="0">
                  <c:v> dbGaP data - Consortium</c:v>
                </c:pt>
              </c:strCache>
            </c:strRef>
          </c:tx>
          <c:spPr>
            <a:solidFill>
              <a:srgbClr val="00B050"/>
            </a:solidFill>
            <a:ln>
              <a:noFill/>
            </a:ln>
            <a:effectLst>
              <a:outerShdw blurRad="40000" dist="23000" dir="5400000" rotWithShape="0">
                <a:srgbClr val="000000">
                  <a:alpha val="35000"/>
                </a:srgbClr>
              </a:outerShdw>
            </a:effectLst>
          </c:spPr>
          <c:invertIfNegative val="0"/>
          <c:cat>
            <c:numRef>
              <c:f>Summary!$B$18:$E$18</c:f>
              <c:numCache>
                <c:formatCode>General</c:formatCode>
                <c:ptCount val="4"/>
                <c:pt idx="0">
                  <c:v>2013</c:v>
                </c:pt>
                <c:pt idx="1">
                  <c:v>2014</c:v>
                </c:pt>
                <c:pt idx="2">
                  <c:v>2015</c:v>
                </c:pt>
                <c:pt idx="3">
                  <c:v>2016</c:v>
                </c:pt>
              </c:numCache>
            </c:numRef>
          </c:cat>
          <c:val>
            <c:numRef>
              <c:f>Summary!$B$21:$E$21</c:f>
              <c:numCache>
                <c:formatCode>General</c:formatCode>
                <c:ptCount val="4"/>
                <c:pt idx="0">
                  <c:v>0</c:v>
                </c:pt>
                <c:pt idx="1">
                  <c:v>3</c:v>
                </c:pt>
                <c:pt idx="2">
                  <c:v>10</c:v>
                </c:pt>
                <c:pt idx="3">
                  <c:v>5</c:v>
                </c:pt>
              </c:numCache>
            </c:numRef>
          </c:val>
          <c:extLst xmlns:c16r2="http://schemas.microsoft.com/office/drawing/2015/06/chart">
            <c:ext xmlns:c16="http://schemas.microsoft.com/office/drawing/2014/chart" uri="{C3380CC4-5D6E-409C-BE32-E72D297353CC}">
              <c16:uniqueId val="{00000002-DF88-4771-A18C-CE2F6D8093F6}"/>
            </c:ext>
          </c:extLst>
        </c:ser>
        <c:ser>
          <c:idx val="4"/>
          <c:order val="3"/>
          <c:tx>
            <c:strRef>
              <c:f>Summary!$A$22</c:f>
              <c:strCache>
                <c:ptCount val="1"/>
                <c:pt idx="0">
                  <c:v> Portal data - Consortium</c:v>
                </c:pt>
              </c:strCache>
            </c:strRef>
          </c:tx>
          <c:spPr>
            <a:solidFill>
              <a:schemeClr val="accent3"/>
            </a:solidFill>
            <a:ln>
              <a:noFill/>
            </a:ln>
            <a:effectLst>
              <a:outerShdw blurRad="40000" dist="23000" dir="5400000" rotWithShape="0">
                <a:srgbClr val="000000">
                  <a:alpha val="35000"/>
                </a:srgbClr>
              </a:outerShdw>
            </a:effectLst>
          </c:spPr>
          <c:invertIfNegative val="0"/>
          <c:cat>
            <c:numRef>
              <c:f>Summary!$B$18:$E$18</c:f>
              <c:numCache>
                <c:formatCode>General</c:formatCode>
                <c:ptCount val="4"/>
                <c:pt idx="0">
                  <c:v>2013</c:v>
                </c:pt>
                <c:pt idx="1">
                  <c:v>2014</c:v>
                </c:pt>
                <c:pt idx="2">
                  <c:v>2015</c:v>
                </c:pt>
                <c:pt idx="3">
                  <c:v>2016</c:v>
                </c:pt>
              </c:numCache>
            </c:numRef>
          </c:cat>
          <c:val>
            <c:numRef>
              <c:f>Summary!$B$22:$E$22</c:f>
              <c:numCache>
                <c:formatCode>General</c:formatCode>
                <c:ptCount val="4"/>
                <c:pt idx="1">
                  <c:v>1</c:v>
                </c:pt>
                <c:pt idx="2">
                  <c:v>2</c:v>
                </c:pt>
                <c:pt idx="3">
                  <c:v>4</c:v>
                </c:pt>
              </c:numCache>
            </c:numRef>
          </c:val>
          <c:extLst xmlns:c16r2="http://schemas.microsoft.com/office/drawing/2015/06/chart">
            <c:ext xmlns:c16="http://schemas.microsoft.com/office/drawing/2014/chart" uri="{C3380CC4-5D6E-409C-BE32-E72D297353CC}">
              <c16:uniqueId val="{00000003-DF88-4771-A18C-CE2F6D8093F6}"/>
            </c:ext>
          </c:extLst>
        </c:ser>
        <c:dLbls>
          <c:showLegendKey val="0"/>
          <c:showVal val="0"/>
          <c:showCatName val="0"/>
          <c:showSerName val="0"/>
          <c:showPercent val="0"/>
          <c:showBubbleSize val="0"/>
        </c:dLbls>
        <c:gapWidth val="150"/>
        <c:overlap val="100"/>
        <c:axId val="153021440"/>
        <c:axId val="153027712"/>
      </c:barChart>
      <c:catAx>
        <c:axId val="15302144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600"/>
                  <a:t>Year</a:t>
                </a:r>
              </a:p>
            </c:rich>
          </c:tx>
          <c:layout>
            <c:manualLayout>
              <c:xMode val="edge"/>
              <c:yMode val="edge"/>
              <c:x val="0.44368276088117298"/>
              <c:y val="0.91692805895755902"/>
            </c:manualLayout>
          </c:layout>
          <c:overlay val="0"/>
          <c:spPr>
            <a:noFill/>
            <a:ln>
              <a:noFill/>
            </a:ln>
            <a:effectLst/>
          </c:sp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3027712"/>
        <c:crosses val="autoZero"/>
        <c:auto val="1"/>
        <c:lblAlgn val="ctr"/>
        <c:lblOffset val="100"/>
        <c:noMultiLvlLbl val="0"/>
      </c:catAx>
      <c:valAx>
        <c:axId val="153027712"/>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600" dirty="0"/>
                  <a:t>No. of Papers</a:t>
                </a:r>
              </a:p>
            </c:rich>
          </c:tx>
          <c:layout>
            <c:manualLayout>
              <c:xMode val="edge"/>
              <c:yMode val="edge"/>
              <c:x val="0"/>
              <c:y val="0.30895901028226902"/>
            </c:manualLayout>
          </c:layout>
          <c:overlay val="0"/>
          <c:spPr>
            <a:noFill/>
            <a:ln>
              <a:noFill/>
            </a:ln>
            <a:effectLst/>
          </c:sp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3021440"/>
        <c:crosses val="autoZero"/>
        <c:crossBetween val="between"/>
      </c:valAx>
      <c:spPr>
        <a:noFill/>
        <a:ln>
          <a:noFill/>
        </a:ln>
        <a:effectLst/>
      </c:spPr>
    </c:plotArea>
    <c:legend>
      <c:legendPos val="r"/>
      <c:layout>
        <c:manualLayout>
          <c:xMode val="edge"/>
          <c:yMode val="edge"/>
          <c:x val="0.201295220372495"/>
          <c:y val="0.13426989387918201"/>
          <c:w val="0.48833905168722302"/>
          <c:h val="0.17502992904525899"/>
        </c:manualLayout>
      </c:layout>
      <c:overlay val="0"/>
      <c:spPr>
        <a:solidFill>
          <a:schemeClr val="bg1"/>
        </a:solidFill>
        <a:ln>
          <a:solidFill>
            <a:schemeClr val="tx1"/>
          </a:solid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solidFill>
        <a:srgbClr val="FEB80A"/>
      </a:solidFill>
      <a:prstDash val="solid"/>
      <a:round/>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6" y="8829690"/>
            <a:ext cx="3038785" cy="465136"/>
          </a:xfrm>
          <a:prstGeom prst="rect">
            <a:avLst/>
          </a:prstGeom>
          <a:noFill/>
          <a:ln w="9525">
            <a:noFill/>
            <a:miter lim="800000"/>
            <a:headEnd/>
            <a:tailEnd/>
          </a:ln>
          <a:effectLst/>
        </p:spPr>
        <p:txBody>
          <a:bodyPr vert="horz" wrap="square" lIns="94550" tIns="47275" rIns="94550" bIns="47275" numCol="1" anchor="b" anchorCtr="0" compatLnSpc="1">
            <a:prstTxWarp prst="textNoShape">
              <a:avLst/>
            </a:prstTxWarp>
          </a:bodyPr>
          <a:lstStyle>
            <a:lvl1pPr defTabSz="945728"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3970053" y="8829690"/>
            <a:ext cx="3038785" cy="465136"/>
          </a:xfrm>
          <a:prstGeom prst="rect">
            <a:avLst/>
          </a:prstGeom>
          <a:noFill/>
          <a:ln w="9525">
            <a:noFill/>
            <a:miter lim="800000"/>
            <a:headEnd/>
            <a:tailEnd/>
          </a:ln>
          <a:effectLst/>
        </p:spPr>
        <p:txBody>
          <a:bodyPr vert="horz" wrap="square" lIns="94550" tIns="47275" rIns="94550" bIns="47275" numCol="1" anchor="b" anchorCtr="0" compatLnSpc="1">
            <a:prstTxWarp prst="textNoShape">
              <a:avLst/>
            </a:prstTxWarp>
          </a:bodyPr>
          <a:lstStyle>
            <a:lvl1pPr algn="r" defTabSz="945728"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783650" y="4416425"/>
            <a:ext cx="5427407" cy="4086884"/>
          </a:xfrm>
          <a:prstGeom prst="rect">
            <a:avLst/>
          </a:prstGeom>
          <a:noFill/>
          <a:ln w="9525">
            <a:noFill/>
            <a:miter lim="800000"/>
            <a:headEnd/>
            <a:tailEnd/>
          </a:ln>
          <a:effectLst/>
        </p:spPr>
        <p:txBody>
          <a:bodyPr vert="horz" wrap="square" lIns="94550" tIns="47275" rIns="94550" bIns="4727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p:cNvSpPr>
            <a:spLocks noGrp="1"/>
          </p:cNvSpPr>
          <p:nvPr>
            <p:ph type="sldNum" sz="quarter" idx="5"/>
          </p:nvPr>
        </p:nvSpPr>
        <p:spPr>
          <a:xfrm>
            <a:off x="3970938" y="8829675"/>
            <a:ext cx="3037840" cy="465138"/>
          </a:xfrm>
          <a:prstGeom prst="rect">
            <a:avLst/>
          </a:prstGeom>
        </p:spPr>
        <p:txBody>
          <a:bodyPr vert="horz" lIns="93698" tIns="46845" rIns="93698" bIns="46845" rtlCol="0" anchor="b"/>
          <a:lstStyle>
            <a:lvl1pPr algn="r">
              <a:defRPr sz="1300">
                <a:solidFill>
                  <a:schemeClr val="tx1"/>
                </a:solidFill>
              </a:defRPr>
            </a:lvl1pPr>
          </a:lstStyle>
          <a:p>
            <a:fld id="{CFDD2888-EA59-4FA6-882F-5E5CD6B79C53}" type="slidenum">
              <a:rPr lang="en-US" smtClean="0"/>
              <a:pPr/>
              <a:t>‹#›</a:t>
            </a:fld>
            <a:endParaRPr lang="en-US" dirty="0"/>
          </a:p>
        </p:txBody>
      </p:sp>
      <p:sp>
        <p:nvSpPr>
          <p:cNvPr id="3" name="Slide Image Placeholder 2"/>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0657" tIns="45327" rIns="90657" bIns="45327" rtlCol="0" anchor="ctr"/>
          <a:lstStyle/>
          <a:p>
            <a:endParaRPr lang="en-US"/>
          </a:p>
        </p:txBody>
      </p:sp>
      <p:sp>
        <p:nvSpPr>
          <p:cNvPr id="5" name="Footer Placeholder 4"/>
          <p:cNvSpPr>
            <a:spLocks noGrp="1"/>
          </p:cNvSpPr>
          <p:nvPr>
            <p:ph type="ftr" sz="quarter" idx="4"/>
          </p:nvPr>
        </p:nvSpPr>
        <p:spPr>
          <a:xfrm>
            <a:off x="0" y="8829688"/>
            <a:ext cx="3037212" cy="466712"/>
          </a:xfrm>
          <a:prstGeom prst="rect">
            <a:avLst/>
          </a:prstGeom>
        </p:spPr>
        <p:txBody>
          <a:bodyPr vert="horz" lIns="90657" tIns="45327" rIns="90657" bIns="45327" rtlCol="0" anchor="b"/>
          <a:lstStyle>
            <a:lvl1pPr algn="l">
              <a:defRPr sz="1200"/>
            </a:lvl1pPr>
          </a:lstStyle>
          <a:p>
            <a:endParaRPr lang="en-US"/>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181100" y="696913"/>
            <a:ext cx="4648200" cy="3486150"/>
          </a:xfrm>
          <a:prstGeom prst="rect">
            <a:avLst/>
          </a:prstGeom>
          <a:ln/>
        </p:spPr>
      </p:sp>
      <p:sp>
        <p:nvSpPr>
          <p:cNvPr id="97283" name="Notes Placeholder 2"/>
          <p:cNvSpPr>
            <a:spLocks noGrp="1"/>
          </p:cNvSpPr>
          <p:nvPr>
            <p:ph type="body" idx="1"/>
          </p:nvPr>
        </p:nvSpPr>
        <p:spPr>
          <a:xfrm>
            <a:off x="798724" y="4416425"/>
            <a:ext cx="5427407" cy="40868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6194">
              <a:defRPr/>
            </a:pPr>
            <a:r>
              <a:rPr lang="en-US" dirty="0">
                <a:latin typeface="Arial" pitchFamily="34" charset="0"/>
                <a:cs typeface="Arial" pitchFamily="34" charset="0"/>
              </a:rPr>
              <a:t>As is now NHGRI’s routine, the entire Open Session of this National Advisory Council for Human Genome Research</a:t>
            </a:r>
            <a:r>
              <a:rPr lang="en-US" baseline="0" dirty="0">
                <a:latin typeface="Arial" pitchFamily="34" charset="0"/>
                <a:cs typeface="Arial" pitchFamily="34" charset="0"/>
              </a:rPr>
              <a:t> </a:t>
            </a:r>
            <a:r>
              <a:rPr lang="en-US" dirty="0">
                <a:latin typeface="Arial" pitchFamily="34" charset="0"/>
                <a:cs typeface="Arial" pitchFamily="34" charset="0"/>
              </a:rPr>
              <a:t>meeting is being webcast live, including my Director’s Report.</a:t>
            </a:r>
          </a:p>
          <a:p>
            <a:pPr defTabSz="906194">
              <a:defRPr/>
            </a:pPr>
            <a:endParaRPr lang="en-US" dirty="0">
              <a:latin typeface="Arial" pitchFamily="34" charset="0"/>
              <a:cs typeface="Arial" pitchFamily="34" charset="0"/>
            </a:endParaRPr>
          </a:p>
          <a:p>
            <a:pPr defTabSz="906194">
              <a:defRPr/>
            </a:pPr>
            <a:r>
              <a:rPr lang="en-US" dirty="0">
                <a:latin typeface="Arial" pitchFamily="34" charset="0"/>
                <a:cs typeface="Arial" pitchFamily="34" charset="0"/>
              </a:rPr>
              <a:t>The Open Session </a:t>
            </a:r>
            <a:r>
              <a:rPr lang="en-US" baseline="0" dirty="0">
                <a:latin typeface="Arial" pitchFamily="34" charset="0"/>
                <a:cs typeface="Arial" pitchFamily="34" charset="0"/>
              </a:rPr>
              <a:t>is also being v</a:t>
            </a:r>
            <a:r>
              <a:rPr lang="en-US" dirty="0">
                <a:latin typeface="Arial" pitchFamily="34" charset="0"/>
                <a:cs typeface="Arial" pitchFamily="34" charset="0"/>
              </a:rPr>
              <a:t>ideotaped, and those</a:t>
            </a:r>
            <a:r>
              <a:rPr lang="en-US" baseline="0" dirty="0">
                <a:latin typeface="Arial" pitchFamily="34" charset="0"/>
                <a:cs typeface="Arial" pitchFamily="34" charset="0"/>
              </a:rPr>
              <a:t> recordings will be m</a:t>
            </a:r>
            <a:r>
              <a:rPr lang="en-US" dirty="0">
                <a:latin typeface="Arial" pitchFamily="34" charset="0"/>
                <a:cs typeface="Arial" pitchFamily="34" charset="0"/>
              </a:rPr>
              <a:t>ade available as a permanent archive on NHGRI’s website (genome.gov), including the presentations themselves and the various associated documents.</a:t>
            </a:r>
          </a:p>
        </p:txBody>
      </p:sp>
      <p:sp>
        <p:nvSpPr>
          <p:cNvPr id="97284"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a:cs typeface="Arial" pitchFamily="34" charset="0"/>
            </a:endParaRPr>
          </a:p>
        </p:txBody>
      </p:sp>
    </p:spTree>
    <p:extLst>
      <p:ext uri="{BB962C8B-B14F-4D97-AF65-F5344CB8AC3E}">
        <p14:creationId xmlns:p14="http://schemas.microsoft.com/office/powerpoint/2010/main" val="1151662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60463" y="692150"/>
            <a:ext cx="4614862" cy="3462338"/>
          </a:xfrm>
          <a:prstGeom prst="rect">
            <a:avLst/>
          </a:prstGeom>
          <a:ln/>
        </p:spPr>
      </p:sp>
      <p:sp>
        <p:nvSpPr>
          <p:cNvPr id="119811" name="Notes Placeholder 2"/>
          <p:cNvSpPr>
            <a:spLocks noGrp="1"/>
          </p:cNvSpPr>
          <p:nvPr>
            <p:ph type="body" idx="1"/>
          </p:nvPr>
        </p:nvSpPr>
        <p:spPr>
          <a:xfrm>
            <a:off x="850102" y="4400868"/>
            <a:ext cx="5427406" cy="4086884"/>
          </a:xfrm>
          <a:noFill/>
          <a:ln w="9525">
            <a:noFill/>
            <a:miter lim="800000"/>
            <a:headEnd/>
            <a:tailEnd/>
          </a:ln>
          <a:effectLst/>
        </p:spPr>
        <p:txBody>
          <a:bodyPr vert="horz" wrap="square" lIns="92968" tIns="46484" rIns="92968" bIns="46484" numCol="1" anchor="t" anchorCtr="0" compatLnSpc="1">
            <a:prstTxWarp prst="textNoShape">
              <a:avLst/>
            </a:prstTxWarp>
            <a:noAutofit/>
          </a:bodyPr>
          <a:lstStyle/>
          <a:p>
            <a:r>
              <a:rPr lang="en-US" dirty="0"/>
              <a:t>In October, NHGRI and the * National Institute on Minority Health and Health Disparities (or NIMHD) co-sponsored a workshop to discuss the use of race and ethnicity data in genomics, biomedical, and clinical research, and their influence on minority health and health disparities. </a:t>
            </a:r>
          </a:p>
          <a:p>
            <a:endParaRPr lang="en-US" dirty="0"/>
          </a:p>
          <a:p>
            <a:pPr defTabSz="906628">
              <a:defRPr/>
            </a:pPr>
            <a:r>
              <a:rPr lang="en-US" dirty="0"/>
              <a:t>* The workshop’s objective was to examine the complex relationships between individual identity, genetics, and health, including how these descriptors influence minority health and health disparities research. The workshop explored how research participants’ diverse backgrounds and experiences can be described in ways that are scientifically and socially meaningful. Participants included genomic, clinical, and social science researchers, as well as NIH staff, government stakeholders, and other experts. </a:t>
            </a:r>
          </a:p>
          <a:p>
            <a:pPr defTabSz="906628">
              <a:defRPr/>
            </a:pPr>
            <a:endParaRPr lang="en-US" dirty="0"/>
          </a:p>
          <a:p>
            <a:pPr defTabSz="906628">
              <a:defRPr/>
            </a:pPr>
            <a:r>
              <a:rPr lang="en-US" dirty="0"/>
              <a:t>The workshop generated recommendations for the appropriate use of race, ethnicity, and other population descriptors in scientific research and reports. The two Institutes are finalizing a report of the workshop (including a summary of the discussion and recommendations), and that report will be made available to Council and posted on genome.gov.</a:t>
            </a:r>
          </a:p>
          <a:p>
            <a:pPr lvl="1" defTabSz="930454">
              <a:defRPr/>
            </a:pPr>
            <a:endParaRPr lang="de-DE" dirty="0"/>
          </a:p>
        </p:txBody>
      </p:sp>
      <p:sp>
        <p:nvSpPr>
          <p:cNvPr id="5" name="Slide Number Placeholder 3"/>
          <p:cNvSpPr>
            <a:spLocks noGrp="1"/>
          </p:cNvSpPr>
          <p:nvPr>
            <p:ph type="sldNum" sz="quarter" idx="5"/>
          </p:nvPr>
        </p:nvSpPr>
        <p:spPr>
          <a:xfrm>
            <a:off x="3970938" y="8829675"/>
            <a:ext cx="3037840" cy="465138"/>
          </a:xfrm>
        </p:spPr>
        <p:txBody>
          <a:bodyPr/>
          <a:lstStyle/>
          <a:p>
            <a:fld id="{AEAA3271-BCE4-44FA-B910-928BB5F6209B}"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934398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2150"/>
            <a:ext cx="4614862" cy="3462338"/>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In recognition of the importance of engaging with community and research participants directly, NHGRI recently constituted a new working group of this Council. The Community Engagement in Genomics Working Group includes community leaders and liaisons, health advocates, community-based researchers, and health practitioners that represent diverse populations from across the nation. The group was established to engage communities, support NHGRI’s and the Council’s understanding of community needs related to genomics, and help the Institute ensure that genomics and genomic medicine benefit all.</a:t>
            </a:r>
          </a:p>
          <a:p>
            <a:endParaRPr lang="en-US" dirty="0"/>
          </a:p>
          <a:p>
            <a:r>
              <a:rPr lang="en-US" dirty="0"/>
              <a:t>The group will be integral to promoting access to (and an understanding of) genomics across diverse communities, and will inform the work, messages, and research portfolio of NHGRI. The Division of Policy, Communications, and Education (through its Education and Community Involvement Branch) will staff and coordinate the Working Group’s activities, and </a:t>
            </a:r>
            <a:r>
              <a:rPr lang="en-US" dirty="0" err="1"/>
              <a:t>Chanita</a:t>
            </a:r>
            <a:r>
              <a:rPr lang="en-US" dirty="0"/>
              <a:t> Hughes-</a:t>
            </a:r>
            <a:r>
              <a:rPr lang="en-US" dirty="0" err="1"/>
              <a:t>Halbert</a:t>
            </a:r>
            <a:r>
              <a:rPr lang="en-US" dirty="0"/>
              <a:t> and Sharon Plon will serve as Council representatives on the Working Group.</a:t>
            </a:r>
          </a:p>
        </p:txBody>
      </p:sp>
      <p:sp>
        <p:nvSpPr>
          <p:cNvPr id="4" name="Slide Number Placeholder 3"/>
          <p:cNvSpPr>
            <a:spLocks noGrp="1"/>
          </p:cNvSpPr>
          <p:nvPr>
            <p:ph type="sldNum" sz="quarter" idx="10"/>
          </p:nvPr>
        </p:nvSpPr>
        <p:spPr/>
        <p:txBody>
          <a:bodyPr/>
          <a:lstStyle/>
          <a:p>
            <a:fld id="{CFDD2888-EA59-4FA6-882F-5E5CD6B79C53}" type="slidenum">
              <a:rPr lang="en-US" smtClean="0"/>
              <a:pPr/>
              <a:t>11</a:t>
            </a:fld>
            <a:endParaRPr lang="en-US" dirty="0"/>
          </a:p>
        </p:txBody>
      </p:sp>
    </p:spTree>
    <p:extLst>
      <p:ext uri="{BB962C8B-B14F-4D97-AF65-F5344CB8AC3E}">
        <p14:creationId xmlns:p14="http://schemas.microsoft.com/office/powerpoint/2010/main" val="3669335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43" eaLnBrk="0" hangingPunct="0">
              <a:defRPr b="1">
                <a:solidFill>
                  <a:schemeClr val="tx1"/>
                </a:solidFill>
                <a:latin typeface="Arial" pitchFamily="34" charset="0"/>
              </a:defRPr>
            </a:lvl1pPr>
            <a:lvl2pPr marL="747723" indent="-287587" defTabSz="942643" eaLnBrk="0" hangingPunct="0">
              <a:defRPr b="1">
                <a:solidFill>
                  <a:schemeClr val="tx1"/>
                </a:solidFill>
                <a:latin typeface="Arial" pitchFamily="34" charset="0"/>
              </a:defRPr>
            </a:lvl2pPr>
            <a:lvl3pPr marL="1150344" indent="-230069" defTabSz="942643" eaLnBrk="0" hangingPunct="0">
              <a:defRPr b="1">
                <a:solidFill>
                  <a:schemeClr val="tx1"/>
                </a:solidFill>
                <a:latin typeface="Arial" pitchFamily="34" charset="0"/>
              </a:defRPr>
            </a:lvl3pPr>
            <a:lvl4pPr marL="1610482" indent="-230069" defTabSz="942643" eaLnBrk="0" hangingPunct="0">
              <a:defRPr b="1">
                <a:solidFill>
                  <a:schemeClr val="tx1"/>
                </a:solidFill>
                <a:latin typeface="Arial" pitchFamily="34" charset="0"/>
              </a:defRPr>
            </a:lvl4pPr>
            <a:lvl5pPr marL="2070619" indent="-230069" defTabSz="942643" eaLnBrk="0" hangingPunct="0">
              <a:defRPr b="1">
                <a:solidFill>
                  <a:schemeClr val="tx1"/>
                </a:solidFill>
                <a:latin typeface="Arial" pitchFamily="34" charset="0"/>
              </a:defRPr>
            </a:lvl5pPr>
            <a:lvl6pPr marL="2530757" indent="-230069" defTabSz="942643" eaLnBrk="0" fontAlgn="base" hangingPunct="0">
              <a:spcBef>
                <a:spcPct val="0"/>
              </a:spcBef>
              <a:spcAft>
                <a:spcPct val="0"/>
              </a:spcAft>
              <a:defRPr b="1">
                <a:solidFill>
                  <a:schemeClr val="tx1"/>
                </a:solidFill>
                <a:latin typeface="Arial" pitchFamily="34" charset="0"/>
              </a:defRPr>
            </a:lvl6pPr>
            <a:lvl7pPr marL="2990891" indent="-230069" defTabSz="942643" eaLnBrk="0" fontAlgn="base" hangingPunct="0">
              <a:spcBef>
                <a:spcPct val="0"/>
              </a:spcBef>
              <a:spcAft>
                <a:spcPct val="0"/>
              </a:spcAft>
              <a:defRPr b="1">
                <a:solidFill>
                  <a:schemeClr val="tx1"/>
                </a:solidFill>
                <a:latin typeface="Arial" pitchFamily="34" charset="0"/>
              </a:defRPr>
            </a:lvl7pPr>
            <a:lvl8pPr marL="3451031" indent="-230069" defTabSz="942643" eaLnBrk="0" fontAlgn="base" hangingPunct="0">
              <a:spcBef>
                <a:spcPct val="0"/>
              </a:spcBef>
              <a:spcAft>
                <a:spcPct val="0"/>
              </a:spcAft>
              <a:defRPr b="1">
                <a:solidFill>
                  <a:schemeClr val="tx1"/>
                </a:solidFill>
                <a:latin typeface="Arial" pitchFamily="34" charset="0"/>
              </a:defRPr>
            </a:lvl8pPr>
            <a:lvl9pPr marL="3911169" indent="-230069" defTabSz="9426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12</a:t>
            </a:fld>
            <a:endParaRPr lang="en-US" dirty="0">
              <a:solidFill>
                <a:prstClr val="black"/>
              </a:solidFill>
              <a:cs typeface="Arial" pitchFamily="34" charset="0"/>
            </a:endParaRPr>
          </a:p>
        </p:txBody>
      </p:sp>
    </p:spTree>
    <p:extLst>
      <p:ext uri="{BB962C8B-B14F-4D97-AF65-F5344CB8AC3E}">
        <p14:creationId xmlns:p14="http://schemas.microsoft.com/office/powerpoint/2010/main" val="20427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3" y="4430929"/>
            <a:ext cx="5427407" cy="4086884"/>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pPr lvl="1" defTabSz="938543">
              <a:defRPr/>
            </a:pPr>
            <a:r>
              <a:rPr lang="en-US" dirty="0"/>
              <a:t>With each new administration,</a:t>
            </a:r>
            <a:r>
              <a:rPr lang="en-US" baseline="0" dirty="0"/>
              <a:t> presidential appointees and federal agency heads are required to submit resignation letters and vacate their posts to make way for new appointees. </a:t>
            </a:r>
            <a:r>
              <a:rPr lang="en-US" dirty="0"/>
              <a:t>On January 19, we learned that </a:t>
            </a:r>
            <a:r>
              <a:rPr lang="en-US" baseline="0" dirty="0"/>
              <a:t>Francis Collins’ resignation letter was returned to him, and that he will be “held over” as NIH Director, at least for now. There is no additional information about how long he will remain as NIH Director, so stay tuned. </a:t>
            </a:r>
          </a:p>
          <a:p>
            <a:pPr lvl="1" defTabSz="938543">
              <a:defRPr/>
            </a:pPr>
            <a:endParaRPr lang="en-US" baseline="0" dirty="0"/>
          </a:p>
          <a:p>
            <a:pPr lvl="1" defTabSz="938543">
              <a:defRPr/>
            </a:pPr>
            <a:r>
              <a:rPr lang="en-US" baseline="0" dirty="0"/>
              <a:t>In other news, </a:t>
            </a:r>
            <a:r>
              <a:rPr lang="en-US" dirty="0"/>
              <a:t>Dr. Tom Price, an orthopedic surgeon by training, has been nominated – but not yet confirmed – to be the Secretary of the Department of Health and Human Services. To date, he has testified in front of the Senate Health, Education, Labor, and Pensions (or HELP) and Finance Committees. In these hearings, there was very little mention of NIH, with most of the focus being on the Affordable Care Act and Price’s qualifications. Dr. Price has spent the last 20 years in politics, including six terms as a Republican Congressman representing Georgia’s 6</a:t>
            </a:r>
            <a:r>
              <a:rPr lang="en-US" baseline="30000" dirty="0"/>
              <a:t>th</a:t>
            </a:r>
            <a:r>
              <a:rPr lang="en-US" dirty="0"/>
              <a:t> District. </a:t>
            </a:r>
          </a:p>
          <a:p>
            <a:endParaRPr lang="en-US" dirty="0"/>
          </a:p>
          <a:p>
            <a:pPr lvl="1" defTabSz="938543">
              <a:defRPr/>
            </a:pPr>
            <a:endParaRPr lang="de-DE" dirty="0"/>
          </a:p>
          <a:p>
            <a:pPr lvl="1" defTabSz="938543">
              <a:defRPr/>
            </a:pPr>
            <a:endParaRPr lang="en-US" dirty="0"/>
          </a:p>
        </p:txBody>
      </p:sp>
      <p:sp>
        <p:nvSpPr>
          <p:cNvPr id="119812" name="Slide Number Placeholder 3"/>
          <p:cNvSpPr>
            <a:spLocks noGrp="1"/>
          </p:cNvSpPr>
          <p:nvPr>
            <p:ph type="sldNum" sz="quarter" idx="5"/>
          </p:nvPr>
        </p:nvSpPr>
        <p:spPr>
          <a:noFill/>
        </p:spPr>
        <p:txBody>
          <a:bodyPr/>
          <a:lstStyle/>
          <a:p>
            <a:pPr defTabSz="933466"/>
            <a:fld id="{3F3096A7-7907-4AE4-8BBC-4643BE8BB0EA}" type="slidenum">
              <a:rPr lang="en-US" smtClean="0">
                <a:solidFill>
                  <a:srgbClr val="000000"/>
                </a:solidFill>
              </a:rPr>
              <a:pPr defTabSz="933466"/>
              <a:t>13</a:t>
            </a:fld>
            <a:endParaRPr lang="en-US" dirty="0">
              <a:solidFill>
                <a:srgbClr val="000000"/>
              </a:solidFill>
            </a:endParaRPr>
          </a:p>
        </p:txBody>
      </p:sp>
    </p:spTree>
    <p:extLst>
      <p:ext uri="{BB962C8B-B14F-4D97-AF65-F5344CB8AC3E}">
        <p14:creationId xmlns:p14="http://schemas.microsoft.com/office/powerpoint/2010/main" val="1343035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with any new session of Congress, there are some changes in the leadership of committees relevant to NIH. Shown here are some key committees relevant to NIH and their leaders. </a:t>
            </a:r>
          </a:p>
          <a:p>
            <a:endParaRPr lang="en-US" baseline="0" dirty="0"/>
          </a:p>
          <a:p>
            <a:r>
              <a:rPr lang="en-US" baseline="0" dirty="0"/>
              <a:t>For committees that directly impact NIH, the positions that have turned over include Chair of the House Energy and Commerce Committee and its Health Subcommittee. Previously, Fred Upton, a Republican from Michigan held this powerful job. A staunch advocate of the 21</a:t>
            </a:r>
            <a:r>
              <a:rPr lang="en-US" baseline="30000" dirty="0"/>
              <a:t>st</a:t>
            </a:r>
            <a:r>
              <a:rPr lang="en-US" baseline="0" dirty="0"/>
              <a:t> Century Cures bill, Mr. Upton was term limited out of this committee position. * His successor is Greg Walden from Oregon. Mr. Walden is a former chair of the Communications and Technology Subcommittee and a former board member of Oregon Health Sciences University. </a:t>
            </a:r>
          </a:p>
          <a:p>
            <a:endParaRPr lang="en-US" baseline="0" dirty="0"/>
          </a:p>
          <a:p>
            <a:r>
              <a:rPr lang="en-US" baseline="0" dirty="0"/>
              <a:t>* The Energy and Commerce Health Subcommittee will now be led by Dr. Michael Burgess. Dr. Burgess is a physician representing a district just north of Dallas, Texas. He is a frequent visitor to NIH, and has previously drafted legislation on a wide variety of NIH issues. He is also a genomics enthusiast.</a:t>
            </a:r>
          </a:p>
          <a:p>
            <a:endParaRPr lang="en-US" baseline="0" dirty="0"/>
          </a:p>
          <a:p>
            <a:endParaRPr lang="en-US" dirty="0">
              <a:latin typeface="+mn-lt"/>
              <a:cs typeface="+mn-cs"/>
            </a:endParaRPr>
          </a:p>
          <a:p>
            <a:endParaRPr lang="en-US" dirty="0"/>
          </a:p>
        </p:txBody>
      </p:sp>
      <p:sp>
        <p:nvSpPr>
          <p:cNvPr id="4" name="Slide Number Placeholder 3"/>
          <p:cNvSpPr>
            <a:spLocks noGrp="1"/>
          </p:cNvSpPr>
          <p:nvPr>
            <p:ph type="sldNum" sz="quarter" idx="10"/>
          </p:nvPr>
        </p:nvSpPr>
        <p:spPr/>
        <p:txBody>
          <a:bodyPr/>
          <a:lstStyle/>
          <a:p>
            <a:fld id="{A2E0AF21-E30B-4A4D-929A-0707EE5407BD}" type="slidenum">
              <a:rPr lang="en-US" smtClean="0"/>
              <a:t>14</a:t>
            </a:fld>
            <a:endParaRPr lang="en-US"/>
          </a:p>
        </p:txBody>
      </p:sp>
    </p:spTree>
    <p:extLst>
      <p:ext uri="{BB962C8B-B14F-4D97-AF65-F5344CB8AC3E}">
        <p14:creationId xmlns:p14="http://schemas.microsoft.com/office/powerpoint/2010/main" val="3023262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4" y="4430929"/>
            <a:ext cx="5427407" cy="4086884"/>
          </a:xfrm>
          <a:noFill/>
          <a:ln w="9525">
            <a:noFill/>
            <a:miter lim="800000"/>
            <a:headEnd/>
            <a:tailEnd/>
          </a:ln>
          <a:effectLst/>
        </p:spPr>
        <p:txBody>
          <a:bodyPr vert="horz" wrap="square" lIns="93769" tIns="46885" rIns="93769" bIns="46885" numCol="1" anchor="t" anchorCtr="0" compatLnSpc="1">
            <a:prstTxWarp prst="textNoShape">
              <a:avLst/>
            </a:prstTxWarp>
            <a:noAutofit/>
          </a:bodyPr>
          <a:lstStyle/>
          <a:p>
            <a:pPr defTabSz="906628">
              <a:defRPr/>
            </a:pPr>
            <a:r>
              <a:rPr lang="en-US" dirty="0"/>
              <a:t>Major General James Gilman has been named the inaugural Chief Executive Officer of the NIH Clinical Center. Dr. Gilman is a cardiologist with extensive experience in commanding the operations of numerous hospital systems. As CEO, Dr. Gilman will oversee day-to-day operations and management of the Clinical Center, focusing particularly on patient safety and quality of care, including the development of new hospital operations policies. </a:t>
            </a:r>
          </a:p>
          <a:p>
            <a:pPr defTabSz="906628">
              <a:defRPr/>
            </a:pPr>
            <a:endParaRPr lang="en-US" dirty="0"/>
          </a:p>
          <a:p>
            <a:pPr defTabSz="906628">
              <a:defRPr/>
            </a:pPr>
            <a:r>
              <a:rPr lang="en-US" dirty="0"/>
              <a:t>Dr. Gilman served for 35 years in the U.S. Army, most recently as commanding general of the U.S. Army Medical Research and Materiel Command in Fort Detrick, Maryland. Following his retirement from the U.S. Army in 2013, Dr. Gilman served as Executive Director of Johns Hopkins Military &amp; Veterans Institute in Baltimore until June 2016. </a:t>
            </a:r>
          </a:p>
        </p:txBody>
      </p:sp>
      <p:sp>
        <p:nvSpPr>
          <p:cNvPr id="119812" name="Slide Number Placeholder 3"/>
          <p:cNvSpPr>
            <a:spLocks noGrp="1"/>
          </p:cNvSpPr>
          <p:nvPr>
            <p:ph type="sldNum" sz="quarter" idx="5"/>
          </p:nvPr>
        </p:nvSpPr>
        <p:spPr>
          <a:noFill/>
        </p:spPr>
        <p:txBody>
          <a:bodyPr/>
          <a:lstStyle/>
          <a:p>
            <a:pPr defTabSz="933398"/>
            <a:fld id="{3F3096A7-7907-4AE4-8BBC-4643BE8BB0EA}" type="slidenum">
              <a:rPr lang="en-US" smtClean="0">
                <a:solidFill>
                  <a:srgbClr val="000000"/>
                </a:solidFill>
              </a:rPr>
              <a:pPr defTabSz="933398"/>
              <a:t>15</a:t>
            </a:fld>
            <a:endParaRPr lang="en-US" dirty="0">
              <a:solidFill>
                <a:srgbClr val="000000"/>
              </a:solidFill>
            </a:endParaRPr>
          </a:p>
        </p:txBody>
      </p:sp>
    </p:spTree>
    <p:extLst>
      <p:ext uri="{BB962C8B-B14F-4D97-AF65-F5344CB8AC3E}">
        <p14:creationId xmlns:p14="http://schemas.microsoft.com/office/powerpoint/2010/main" val="965443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181100" y="696913"/>
            <a:ext cx="4648200" cy="3486150"/>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57" tIns="47278" rIns="94557" bIns="47278" numCol="1" anchor="t" anchorCtr="0" compatLnSpc="1">
            <a:prstTxWarp prst="textNoShape">
              <a:avLst/>
            </a:prstTxWarp>
          </a:bodyPr>
          <a:lstStyle/>
          <a:p>
            <a:pPr lvl="1" defTabSz="997294">
              <a:defRPr/>
            </a:pPr>
            <a:r>
              <a:rPr lang="en-US" baseline="0" dirty="0">
                <a:latin typeface="Arial" panose="020B0604020202020204" pitchFamily="34" charset="0"/>
                <a:cs typeface="Arial" pitchFamily="34" charset="0"/>
              </a:rPr>
              <a:t>Kathy Hudson has departed as NIH Associate Director for Science, Outreach, and Policy. During her seven years in this position, she contributed to many significant NIH efforts, including the launch of t</a:t>
            </a:r>
            <a:r>
              <a:rPr lang="en-US" dirty="0"/>
              <a:t>he National Center for Advancing Translational Sciences (or NCATS), the BRAIN initiative, and the Precision Medicine Initiative. In addition, she led efforts to revise and update the Common Rule for human subjects research; to modernize clinical trial reporting; to expand data sharing; and to develop appropriate oversight for rapidly moving areas of medical research, including stem cells, chimeras, and gene editing. </a:t>
            </a:r>
          </a:p>
          <a:p>
            <a:pPr lvl="1" defTabSz="997294">
              <a:defRPr/>
            </a:pPr>
            <a:endParaRPr lang="en-US" baseline="0" dirty="0">
              <a:latin typeface="Arial" panose="020B0604020202020204" pitchFamily="34" charset="0"/>
              <a:cs typeface="Arial" pitchFamily="34" charset="0"/>
            </a:endParaRP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711" eaLnBrk="0" hangingPunct="0">
              <a:defRPr b="1">
                <a:solidFill>
                  <a:schemeClr val="tx1"/>
                </a:solidFill>
                <a:latin typeface="Arial" pitchFamily="34" charset="0"/>
              </a:defRPr>
            </a:lvl1pPr>
            <a:lvl2pPr marL="747777" indent="-287607" defTabSz="942711" eaLnBrk="0" hangingPunct="0">
              <a:defRPr b="1">
                <a:solidFill>
                  <a:schemeClr val="tx1"/>
                </a:solidFill>
                <a:latin typeface="Arial" pitchFamily="34" charset="0"/>
              </a:defRPr>
            </a:lvl2pPr>
            <a:lvl3pPr marL="1150427" indent="-230085" defTabSz="942711" eaLnBrk="0" hangingPunct="0">
              <a:defRPr b="1">
                <a:solidFill>
                  <a:schemeClr val="tx1"/>
                </a:solidFill>
                <a:latin typeface="Arial" pitchFamily="34" charset="0"/>
              </a:defRPr>
            </a:lvl3pPr>
            <a:lvl4pPr marL="1610598" indent="-230085" defTabSz="942711" eaLnBrk="0" hangingPunct="0">
              <a:defRPr b="1">
                <a:solidFill>
                  <a:schemeClr val="tx1"/>
                </a:solidFill>
                <a:latin typeface="Arial" pitchFamily="34" charset="0"/>
              </a:defRPr>
            </a:lvl4pPr>
            <a:lvl5pPr marL="2070768" indent="-230085" defTabSz="942711" eaLnBrk="0" hangingPunct="0">
              <a:defRPr b="1">
                <a:solidFill>
                  <a:schemeClr val="tx1"/>
                </a:solidFill>
                <a:latin typeface="Arial" pitchFamily="34" charset="0"/>
              </a:defRPr>
            </a:lvl5pPr>
            <a:lvl6pPr marL="2530940" indent="-230085" defTabSz="942711" eaLnBrk="0" fontAlgn="base" hangingPunct="0">
              <a:spcBef>
                <a:spcPct val="0"/>
              </a:spcBef>
              <a:spcAft>
                <a:spcPct val="0"/>
              </a:spcAft>
              <a:defRPr b="1">
                <a:solidFill>
                  <a:schemeClr val="tx1"/>
                </a:solidFill>
                <a:latin typeface="Arial" pitchFamily="34" charset="0"/>
              </a:defRPr>
            </a:lvl6pPr>
            <a:lvl7pPr marL="2991108" indent="-230085" defTabSz="942711" eaLnBrk="0" fontAlgn="base" hangingPunct="0">
              <a:spcBef>
                <a:spcPct val="0"/>
              </a:spcBef>
              <a:spcAft>
                <a:spcPct val="0"/>
              </a:spcAft>
              <a:defRPr b="1">
                <a:solidFill>
                  <a:schemeClr val="tx1"/>
                </a:solidFill>
                <a:latin typeface="Arial" pitchFamily="34" charset="0"/>
              </a:defRPr>
            </a:lvl7pPr>
            <a:lvl8pPr marL="3451280" indent="-230085" defTabSz="942711" eaLnBrk="0" fontAlgn="base" hangingPunct="0">
              <a:spcBef>
                <a:spcPct val="0"/>
              </a:spcBef>
              <a:spcAft>
                <a:spcPct val="0"/>
              </a:spcAft>
              <a:defRPr b="1">
                <a:solidFill>
                  <a:schemeClr val="tx1"/>
                </a:solidFill>
                <a:latin typeface="Arial" pitchFamily="34" charset="0"/>
              </a:defRPr>
            </a:lvl8pPr>
            <a:lvl9pPr marL="3911452" indent="-230085" defTabSz="94271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16</a:t>
            </a:fld>
            <a:endParaRPr lang="en-US" dirty="0">
              <a:solidFill>
                <a:prstClr val="black"/>
              </a:solidFill>
              <a:cs typeface="Arial" pitchFamily="34" charset="0"/>
            </a:endParaRPr>
          </a:p>
        </p:txBody>
      </p:sp>
    </p:spTree>
    <p:extLst>
      <p:ext uri="{BB962C8B-B14F-4D97-AF65-F5344CB8AC3E}">
        <p14:creationId xmlns:p14="http://schemas.microsoft.com/office/powerpoint/2010/main" val="2334199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181100" y="696913"/>
            <a:ext cx="4648200" cy="3486150"/>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57" tIns="47278" rIns="94557" bIns="47278" numCol="1" anchor="t" anchorCtr="0" compatLnSpc="1">
            <a:prstTxWarp prst="textNoShape">
              <a:avLst/>
            </a:prstTxWarp>
          </a:bodyPr>
          <a:lstStyle/>
          <a:p>
            <a:pPr lvl="1" defTabSz="997294">
              <a:defRPr/>
            </a:pPr>
            <a:r>
              <a:rPr lang="en-US" baseline="0" dirty="0">
                <a:latin typeface="Arial" panose="020B0604020202020204" pitchFamily="34" charset="0"/>
                <a:cs typeface="Arial" pitchFamily="34" charset="0"/>
              </a:rPr>
              <a:t>In other transitions, Phil Bourne will depart his position as NIH’s first Associate Director for Data Science to become the Stephenson Chair of Data Science, Director of the Data Science Institute, and Professor in the Department of Biomedical Engineering at the University of Virginia. </a:t>
            </a:r>
          </a:p>
          <a:p>
            <a:pPr lvl="1" defTabSz="997294">
              <a:defRPr/>
            </a:pPr>
            <a:endParaRPr lang="en-US" baseline="0" dirty="0">
              <a:latin typeface="Arial" panose="020B0604020202020204" pitchFamily="34" charset="0"/>
              <a:cs typeface="Arial" pitchFamily="34" charset="0"/>
            </a:endParaRPr>
          </a:p>
          <a:p>
            <a:pPr lvl="1" defTabSz="997294">
              <a:defRPr/>
            </a:pPr>
            <a:r>
              <a:rPr lang="en-US" baseline="0" dirty="0">
                <a:latin typeface="Arial" panose="020B0604020202020204" pitchFamily="34" charset="0"/>
                <a:cs typeface="Arial" pitchFamily="34" charset="0"/>
              </a:rPr>
              <a:t>Phil joined the NIH in March of 2014. In addition to leading the Big Data to Knowledge (or BD2K) program, he was instrumental in developing the concept of an NIH data Commons, a shared virtual space where scientists can find, manage, share, use, and reuse data, software, metadata, and workflows. He also institutionalized the FAIR principles to make data findable, accessible, interoperable and re-usable, and established the NIH Data Science Workforce Development Center to advance data science education. </a:t>
            </a:r>
          </a:p>
          <a:p>
            <a:pPr lvl="1" defTabSz="997294">
              <a:defRPr/>
            </a:pPr>
            <a:endParaRPr lang="en-US" baseline="0" dirty="0">
              <a:latin typeface="Arial" panose="020B0604020202020204" pitchFamily="34" charset="0"/>
              <a:cs typeface="Arial" pitchFamily="34" charset="0"/>
            </a:endParaRPr>
          </a:p>
          <a:p>
            <a:pPr lvl="1" defTabSz="997294">
              <a:defRPr/>
            </a:pPr>
            <a:r>
              <a:rPr lang="en-US" baseline="0" dirty="0">
                <a:latin typeface="Arial" panose="020B0604020202020204" pitchFamily="34" charset="0"/>
                <a:cs typeface="Arial" pitchFamily="34" charset="0"/>
              </a:rPr>
              <a:t>The new Director of the National Library of Medicine, Patricia Brennan, will serve as Interim NIH Associate Director for Data Science until a new individual is appointed. </a:t>
            </a: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711" eaLnBrk="0" hangingPunct="0">
              <a:defRPr b="1">
                <a:solidFill>
                  <a:schemeClr val="tx1"/>
                </a:solidFill>
                <a:latin typeface="Arial" pitchFamily="34" charset="0"/>
              </a:defRPr>
            </a:lvl1pPr>
            <a:lvl2pPr marL="747777" indent="-287607" defTabSz="942711" eaLnBrk="0" hangingPunct="0">
              <a:defRPr b="1">
                <a:solidFill>
                  <a:schemeClr val="tx1"/>
                </a:solidFill>
                <a:latin typeface="Arial" pitchFamily="34" charset="0"/>
              </a:defRPr>
            </a:lvl2pPr>
            <a:lvl3pPr marL="1150427" indent="-230085" defTabSz="942711" eaLnBrk="0" hangingPunct="0">
              <a:defRPr b="1">
                <a:solidFill>
                  <a:schemeClr val="tx1"/>
                </a:solidFill>
                <a:latin typeface="Arial" pitchFamily="34" charset="0"/>
              </a:defRPr>
            </a:lvl3pPr>
            <a:lvl4pPr marL="1610598" indent="-230085" defTabSz="942711" eaLnBrk="0" hangingPunct="0">
              <a:defRPr b="1">
                <a:solidFill>
                  <a:schemeClr val="tx1"/>
                </a:solidFill>
                <a:latin typeface="Arial" pitchFamily="34" charset="0"/>
              </a:defRPr>
            </a:lvl4pPr>
            <a:lvl5pPr marL="2070768" indent="-230085" defTabSz="942711" eaLnBrk="0" hangingPunct="0">
              <a:defRPr b="1">
                <a:solidFill>
                  <a:schemeClr val="tx1"/>
                </a:solidFill>
                <a:latin typeface="Arial" pitchFamily="34" charset="0"/>
              </a:defRPr>
            </a:lvl5pPr>
            <a:lvl6pPr marL="2530940" indent="-230085" defTabSz="942711" eaLnBrk="0" fontAlgn="base" hangingPunct="0">
              <a:spcBef>
                <a:spcPct val="0"/>
              </a:spcBef>
              <a:spcAft>
                <a:spcPct val="0"/>
              </a:spcAft>
              <a:defRPr b="1">
                <a:solidFill>
                  <a:schemeClr val="tx1"/>
                </a:solidFill>
                <a:latin typeface="Arial" pitchFamily="34" charset="0"/>
              </a:defRPr>
            </a:lvl6pPr>
            <a:lvl7pPr marL="2991108" indent="-230085" defTabSz="942711" eaLnBrk="0" fontAlgn="base" hangingPunct="0">
              <a:spcBef>
                <a:spcPct val="0"/>
              </a:spcBef>
              <a:spcAft>
                <a:spcPct val="0"/>
              </a:spcAft>
              <a:defRPr b="1">
                <a:solidFill>
                  <a:schemeClr val="tx1"/>
                </a:solidFill>
                <a:latin typeface="Arial" pitchFamily="34" charset="0"/>
              </a:defRPr>
            </a:lvl7pPr>
            <a:lvl8pPr marL="3451280" indent="-230085" defTabSz="942711" eaLnBrk="0" fontAlgn="base" hangingPunct="0">
              <a:spcBef>
                <a:spcPct val="0"/>
              </a:spcBef>
              <a:spcAft>
                <a:spcPct val="0"/>
              </a:spcAft>
              <a:defRPr b="1">
                <a:solidFill>
                  <a:schemeClr val="tx1"/>
                </a:solidFill>
                <a:latin typeface="Arial" pitchFamily="34" charset="0"/>
              </a:defRPr>
            </a:lvl8pPr>
            <a:lvl9pPr marL="3911452" indent="-230085" defTabSz="94271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17</a:t>
            </a:fld>
            <a:endParaRPr lang="en-US" dirty="0">
              <a:solidFill>
                <a:prstClr val="black"/>
              </a:solidFill>
              <a:cs typeface="Arial" pitchFamily="34" charset="0"/>
            </a:endParaRPr>
          </a:p>
        </p:txBody>
      </p:sp>
    </p:spTree>
    <p:extLst>
      <p:ext uri="{BB962C8B-B14F-4D97-AF65-F5344CB8AC3E}">
        <p14:creationId xmlns:p14="http://schemas.microsoft.com/office/powerpoint/2010/main" val="310872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3" y="4430928"/>
            <a:ext cx="5427407" cy="4651037"/>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pPr lvl="1" defTabSz="938543">
              <a:defRPr/>
            </a:pPr>
            <a:r>
              <a:rPr lang="en-US" dirty="0"/>
              <a:t>After</a:t>
            </a:r>
            <a:r>
              <a:rPr lang="en-US" baseline="0" dirty="0"/>
              <a:t> over a year of revisions and negotiations in Congress, the 21</a:t>
            </a:r>
            <a:r>
              <a:rPr lang="en-US" baseline="30000" dirty="0"/>
              <a:t>st</a:t>
            </a:r>
            <a:r>
              <a:rPr lang="en-US" baseline="0" dirty="0"/>
              <a:t> Century Cures Act was passed and signed into law by President Obama on December 13. This bipartisan bill aims to accelerate the discovery, development, and delivery of new medical cures. * Over the course of the next ten years, $4.8 billion is intended to be provided for specific NIH innovation projects: specifically, the Precision Medicine Initiative, the BRAIN Initiative, the Cancer Moonshot, and regenerative medicine research. </a:t>
            </a:r>
          </a:p>
          <a:p>
            <a:pPr lvl="1" defTabSz="938543">
              <a:defRPr/>
            </a:pPr>
            <a:endParaRPr lang="en-US" baseline="0" dirty="0"/>
          </a:p>
          <a:p>
            <a:pPr lvl="1" defTabSz="938543">
              <a:defRPr/>
            </a:pPr>
            <a:r>
              <a:rPr lang="en-US" baseline="0" dirty="0"/>
              <a:t>21</a:t>
            </a:r>
            <a:r>
              <a:rPr lang="en-US" baseline="30000" dirty="0"/>
              <a:t>st</a:t>
            </a:r>
            <a:r>
              <a:rPr lang="en-US" baseline="0" dirty="0"/>
              <a:t> Century Cures contains over two dozen provisions that affect NIH. Provisions of particular interest to NHGRI are ones stipulating that: (1) * d</a:t>
            </a:r>
            <a:r>
              <a:rPr lang="en-US" b="0" baseline="0" dirty="0"/>
              <a:t>ata sharing</a:t>
            </a:r>
            <a:r>
              <a:rPr lang="en-US" baseline="0" dirty="0"/>
              <a:t> can now be required for grant recipients that receive NIH funding; (2) * for the protection of identifiable and sensitive information, </a:t>
            </a:r>
            <a:r>
              <a:rPr lang="en-US" dirty="0">
                <a:latin typeface="Arial" panose="020B0604020202020204" pitchFamily="34" charset="0"/>
                <a:cs typeface="Arial" panose="020B0604020202020204" pitchFamily="34" charset="0"/>
              </a:rPr>
              <a:t>Department</a:t>
            </a:r>
            <a:r>
              <a:rPr lang="en-US" baseline="0" dirty="0">
                <a:latin typeface="Arial" panose="020B0604020202020204" pitchFamily="34" charset="0"/>
                <a:cs typeface="Arial" panose="020B0604020202020204" pitchFamily="34" charset="0"/>
              </a:rPr>
              <a:t> of Health and Human Services </a:t>
            </a:r>
            <a:r>
              <a:rPr lang="en-US" baseline="0" dirty="0"/>
              <a:t>agencies can now deny Freedom of Information Act (or FOIA) requests for biomedical information about a research subject if the individual is identified (or if there is a risk that the subject can be identified using other available information); and (3) * privacy protection for human research subjects through a requirement that the Secretary of the </a:t>
            </a:r>
            <a:r>
              <a:rPr lang="en-US" dirty="0">
                <a:latin typeface="Arial" panose="020B0604020202020204" pitchFamily="34" charset="0"/>
                <a:cs typeface="Arial" panose="020B0604020202020204" pitchFamily="34" charset="0"/>
              </a:rPr>
              <a:t>Department</a:t>
            </a:r>
            <a:r>
              <a:rPr lang="en-US" baseline="0" dirty="0">
                <a:latin typeface="Arial" panose="020B0604020202020204" pitchFamily="34" charset="0"/>
                <a:cs typeface="Arial" panose="020B0604020202020204" pitchFamily="34" charset="0"/>
              </a:rPr>
              <a:t> of Health and Human Services </a:t>
            </a:r>
            <a:r>
              <a:rPr lang="en-US" baseline="0" dirty="0"/>
              <a:t>issue Certificates of Confidentiality to federally funded researchers engaged in research where identifiable and sensitive information is collected (note that previously these certificates had to be requested by the research institution, and the privacy protection provided was voluntary). </a:t>
            </a:r>
          </a:p>
          <a:p>
            <a:pPr lvl="1" defTabSz="938543">
              <a:defRPr/>
            </a:pPr>
            <a:endParaRPr lang="en-US" baseline="0" dirty="0"/>
          </a:p>
          <a:p>
            <a:pPr lvl="1" defTabSz="938543">
              <a:defRPr/>
            </a:pPr>
            <a:r>
              <a:rPr lang="en-US" baseline="0" dirty="0"/>
              <a:t>NIH has an implementation group working to put these provisions in place.</a:t>
            </a:r>
          </a:p>
          <a:p>
            <a:pPr lvl="1" defTabSz="938543">
              <a:defRPr/>
            </a:pPr>
            <a:endParaRPr lang="en-US" baseline="0" dirty="0"/>
          </a:p>
        </p:txBody>
      </p:sp>
      <p:sp>
        <p:nvSpPr>
          <p:cNvPr id="5"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18</a:t>
            </a:fld>
            <a:endParaRPr lang="en-US" dirty="0">
              <a:cs typeface="Arial" pitchFamily="34" charset="0"/>
            </a:endParaRPr>
          </a:p>
        </p:txBody>
      </p:sp>
    </p:spTree>
    <p:extLst>
      <p:ext uri="{BB962C8B-B14F-4D97-AF65-F5344CB8AC3E}">
        <p14:creationId xmlns:p14="http://schemas.microsoft.com/office/powerpoint/2010/main" val="1886401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2150"/>
            <a:ext cx="4614862" cy="3462338"/>
          </a:xfrm>
          <a:prstGeom prst="rect">
            <a:avLst/>
          </a:prstGeom>
        </p:spPr>
      </p:sp>
      <p:sp>
        <p:nvSpPr>
          <p:cNvPr id="3" name="Notes Placeholder 2"/>
          <p:cNvSpPr>
            <a:spLocks noGrp="1"/>
          </p:cNvSpPr>
          <p:nvPr>
            <p:ph type="body" idx="1"/>
          </p:nvPr>
        </p:nvSpPr>
        <p:spPr>
          <a:xfrm>
            <a:off x="753807" y="4448738"/>
            <a:ext cx="5427406" cy="4086884"/>
          </a:xfrm>
        </p:spPr>
        <p:txBody>
          <a:bodyPr/>
          <a:lstStyle/>
          <a:p>
            <a:r>
              <a:rPr lang="en-US" dirty="0"/>
              <a:t>In December, Congress passed a continuing resolution (or CR) to fund the government through April 28, 2017. December’s CR keeps the government funded at a relatively stagnant level of $1.07 trillion. On April 28, when the CR ends, Congress will likely face a couple of options: pass an actual budget or a year-long CR (technically, a government shut down is always another option, but let’s now go there…).</a:t>
            </a:r>
            <a:r>
              <a:rPr lang="en-US" b="1" dirty="0"/>
              <a:t> </a:t>
            </a:r>
            <a:r>
              <a:rPr lang="en-US" dirty="0"/>
              <a:t>Needless to say, operating under a CR is challenging for every federal agency – the lack of a budget prevents an organization from being able to plan in a strategic way beyond the short term. </a:t>
            </a:r>
            <a:endParaRPr lang="en-US" baseline="0" dirty="0"/>
          </a:p>
          <a:p>
            <a:pPr defTabSz="906628">
              <a:defRPr/>
            </a:pPr>
            <a:endParaRPr lang="en-US" dirty="0"/>
          </a:p>
          <a:p>
            <a:pPr defTabSz="906628">
              <a:defRPr/>
            </a:pPr>
            <a:endParaRPr lang="en-US" baseline="0" dirty="0"/>
          </a:p>
          <a:p>
            <a:pPr defTabSz="906628">
              <a:defRPr/>
            </a:pPr>
            <a:endParaRPr lang="en-US" baseline="0" dirty="0"/>
          </a:p>
        </p:txBody>
      </p:sp>
      <p:sp>
        <p:nvSpPr>
          <p:cNvPr id="4" name="Slide Number Placeholder 3"/>
          <p:cNvSpPr>
            <a:spLocks noGrp="1"/>
          </p:cNvSpPr>
          <p:nvPr>
            <p:ph type="sldNum" sz="quarter" idx="10"/>
          </p:nvPr>
        </p:nvSpPr>
        <p:spPr/>
        <p:txBody>
          <a:bodyPr/>
          <a:lstStyle/>
          <a:p>
            <a:fld id="{5B6CE0F2-70EA-43E2-9B6A-D90CC32518E6}" type="slidenum">
              <a:rPr lang="en-US" smtClean="0"/>
              <a:t>19</a:t>
            </a:fld>
            <a:endParaRPr lang="en-US" dirty="0"/>
          </a:p>
        </p:txBody>
      </p:sp>
    </p:spTree>
    <p:extLst>
      <p:ext uri="{BB962C8B-B14F-4D97-AF65-F5344CB8AC3E}">
        <p14:creationId xmlns:p14="http://schemas.microsoft.com/office/powerpoint/2010/main" val="295799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81100" y="696913"/>
            <a:ext cx="4648200" cy="3486150"/>
          </a:xfrm>
          <a:prstGeom prst="rect">
            <a:avLst/>
          </a:prstGeom>
          <a:ln/>
        </p:spPr>
      </p:sp>
      <p:sp>
        <p:nvSpPr>
          <p:cNvPr id="98307" name="Notes Placeholder 2"/>
          <p:cNvSpPr>
            <a:spLocks noGrp="1"/>
          </p:cNvSpPr>
          <p:nvPr>
            <p:ph type="body" idx="1"/>
          </p:nvPr>
        </p:nvSpPr>
        <p:spPr>
          <a:xfrm>
            <a:off x="934411" y="4416425"/>
            <a:ext cx="5427407" cy="40868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those new to our Council meetings, we create an ‘electronic resource’ associated with my Director’s Report. Analogous to supplemental materials of a published paper, this resource</a:t>
            </a:r>
            <a:r>
              <a:rPr lang="en-US" baseline="0" dirty="0">
                <a:latin typeface="Arial" pitchFamily="34" charset="0"/>
                <a:cs typeface="Arial" pitchFamily="34" charset="0"/>
              </a:rPr>
              <a:t> </a:t>
            </a:r>
            <a:r>
              <a:rPr lang="en-US" dirty="0">
                <a:latin typeface="Arial" pitchFamily="34" charset="0"/>
                <a:cs typeface="Arial" pitchFamily="34" charset="0"/>
              </a:rPr>
              <a:t>can be accessed at the URL shown here.</a:t>
            </a:r>
          </a:p>
          <a:p>
            <a:endParaRPr lang="en-US" dirty="0">
              <a:latin typeface="Arial" pitchFamily="34" charset="0"/>
              <a:cs typeface="Arial" pitchFamily="34" charset="0"/>
            </a:endParaRPr>
          </a:p>
          <a:p>
            <a:r>
              <a:rPr lang="en-US" dirty="0">
                <a:latin typeface="Arial" pitchFamily="34" charset="0"/>
                <a:cs typeface="Arial" pitchFamily="34" charset="0"/>
              </a:rPr>
              <a:t>The slides that I will show during my Director’s Report are also available electronically at this site – * both in PDF and PowerPoint formats.</a:t>
            </a:r>
          </a:p>
          <a:p>
            <a:endParaRPr lang="en-US" dirty="0">
              <a:latin typeface="Arial" pitchFamily="34" charset="0"/>
              <a:cs typeface="Arial" pitchFamily="34" charset="0"/>
            </a:endParaRPr>
          </a:p>
          <a:p>
            <a:r>
              <a:rPr lang="en-US" dirty="0">
                <a:latin typeface="Arial" pitchFamily="34" charset="0"/>
                <a:cs typeface="Arial" pitchFamily="34" charset="0"/>
              </a:rPr>
              <a:t>* When there are associated documents or relevant websites associated with a</a:t>
            </a:r>
            <a:r>
              <a:rPr lang="en-US" baseline="0" dirty="0">
                <a:latin typeface="Arial" pitchFamily="34" charset="0"/>
                <a:cs typeface="Arial" pitchFamily="34" charset="0"/>
              </a:rPr>
              <a:t> particular slide</a:t>
            </a:r>
            <a:r>
              <a:rPr lang="en-US" dirty="0">
                <a:latin typeface="Arial" pitchFamily="34" charset="0"/>
                <a:cs typeface="Arial" pitchFamily="34" charset="0"/>
              </a:rPr>
              <a:t>, you will find a ‘Document #’ indicated on the bottom right of that slide; that ‘Document #’ references material that can be accessed and/or downloaded at the website shown here.</a:t>
            </a:r>
          </a:p>
          <a:p>
            <a:endParaRPr lang="en-US" dirty="0">
              <a:latin typeface="Arial" pitchFamily="34" charset="0"/>
              <a:cs typeface="Arial" pitchFamily="34" charset="0"/>
            </a:endParaRPr>
          </a:p>
          <a:p>
            <a:r>
              <a:rPr lang="en-US" dirty="0">
                <a:latin typeface="Arial" pitchFamily="34" charset="0"/>
                <a:cs typeface="Arial" pitchFamily="34" charset="0"/>
              </a:rPr>
              <a:t>In addition to the video archive, this web page and all linked documents will be archived on genome.gov as a historic record of this meeting.</a:t>
            </a:r>
          </a:p>
        </p:txBody>
      </p:sp>
      <p:sp>
        <p:nvSpPr>
          <p:cNvPr id="6"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a:cs typeface="Arial" pitchFamily="34" charset="0"/>
            </a:endParaRPr>
          </a:p>
        </p:txBody>
      </p:sp>
    </p:spTree>
    <p:extLst>
      <p:ext uri="{BB962C8B-B14F-4D97-AF65-F5344CB8AC3E}">
        <p14:creationId xmlns:p14="http://schemas.microsoft.com/office/powerpoint/2010/main" val="168665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713" tIns="47357" rIns="94713" bIns="47357" numCol="1" anchor="t" anchorCtr="0" compatLnSpc="1">
            <a:prstTxWarp prst="textNoShape">
              <a:avLst/>
            </a:prstTxWarp>
          </a:bodyPr>
          <a:lstStyle/>
          <a:p>
            <a:r>
              <a:rPr lang="en-US" b="0" dirty="0">
                <a:latin typeface="Arial" pitchFamily="34" charset="0"/>
                <a:cs typeface="Arial" pitchFamily="34" charset="0"/>
              </a:rPr>
              <a:t>At the September Council meeting, I mentioned that both the House and the Senate had introduced</a:t>
            </a:r>
            <a:r>
              <a:rPr lang="en-US" b="0" baseline="0" dirty="0">
                <a:latin typeface="Arial" pitchFamily="34" charset="0"/>
                <a:cs typeface="Arial" pitchFamily="34" charset="0"/>
              </a:rPr>
              <a:t> bills that would reauthorize the Small Business Innovation Research (or SBIR) and Small Business Technology Transfer (or STTR) Programs, with some proposed budgetary adjustments. In December, the SBIR/STTR reauthorizations were attached to the National Defense Authorization Act, but these reauthorizations did not include any of the proposed changes. On December 23, President Obama signed the National Defense Authorization bill, which included the reauthorizations for both programs at their current levels – 3.2% of the extramural research budget for SBIR and 0.45% for STTR. The programs will be up for reauthorization again in 2022.</a:t>
            </a:r>
          </a:p>
          <a:p>
            <a:pPr>
              <a:defRPr/>
            </a:pPr>
            <a:endParaRPr lang="en-US" i="1" dirty="0">
              <a:latin typeface="Arial" pitchFamily="34" charset="0"/>
              <a:cs typeface="Arial" pitchFamily="34" charset="0"/>
            </a:endParaRPr>
          </a:p>
        </p:txBody>
      </p:sp>
      <p:sp>
        <p:nvSpPr>
          <p:cNvPr id="6"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20</a:t>
            </a:fld>
            <a:endParaRPr lang="en-US" dirty="0">
              <a:cs typeface="Arial" pitchFamily="34" charset="0"/>
            </a:endParaRPr>
          </a:p>
        </p:txBody>
      </p:sp>
    </p:spTree>
    <p:extLst>
      <p:ext uri="{BB962C8B-B14F-4D97-AF65-F5344CB8AC3E}">
        <p14:creationId xmlns:p14="http://schemas.microsoft.com/office/powerpoint/2010/main" val="1239217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1497" y="4301319"/>
            <a:ext cx="5427406" cy="4528356"/>
          </a:xfrm>
        </p:spPr>
        <p:txBody>
          <a:bodyPr/>
          <a:lstStyle/>
          <a:p>
            <a:pPr>
              <a:spcBef>
                <a:spcPts val="0"/>
              </a:spcBef>
              <a:tabLst>
                <a:tab pos="228231" algn="l"/>
              </a:tabLst>
            </a:pPr>
            <a:r>
              <a:rPr lang="en-US" dirty="0">
                <a:latin typeface="Arial" panose="020B0604020202020204" pitchFamily="34" charset="0"/>
                <a:cs typeface="Arial" panose="020B0604020202020204" pitchFamily="34" charset="0"/>
              </a:rPr>
              <a:t>On January 19, the Department</a:t>
            </a:r>
            <a:r>
              <a:rPr lang="en-US" baseline="0" dirty="0">
                <a:latin typeface="Arial" panose="020B0604020202020204" pitchFamily="34" charset="0"/>
                <a:cs typeface="Arial" panose="020B0604020202020204" pitchFamily="34" charset="0"/>
              </a:rPr>
              <a:t> of Health and Human Services and 15 other federal agencies issued a Final Rule to update the ‘Common Rule’ for protecting human subjects in research.</a:t>
            </a:r>
            <a:r>
              <a:rPr lang="en-US" dirty="0">
                <a:latin typeface="Arial" panose="020B0604020202020204" pitchFamily="34" charset="0"/>
                <a:cs typeface="Arial" panose="020B0604020202020204" pitchFamily="34" charset="0"/>
              </a:rPr>
              <a:t> </a:t>
            </a:r>
            <a:r>
              <a:rPr lang="en-US" strike="noStrike" baseline="0" dirty="0">
                <a:latin typeface="Arial" panose="020B0604020202020204" pitchFamily="34" charset="0"/>
                <a:cs typeface="Arial" panose="020B0604020202020204" pitchFamily="34" charset="0"/>
              </a:rPr>
              <a:t>Compliance with m</a:t>
            </a:r>
            <a:r>
              <a:rPr lang="en-US" baseline="0" dirty="0">
                <a:latin typeface="Arial" panose="020B0604020202020204" pitchFamily="34" charset="0"/>
                <a:cs typeface="Arial" panose="020B0604020202020204" pitchFamily="34" charset="0"/>
              </a:rPr>
              <a:t>ost provisions of the rule must begin within one year of this publication date. The revisions aim to </a:t>
            </a:r>
            <a:r>
              <a:rPr lang="en-US" dirty="0">
                <a:latin typeface="Arial" panose="020B0604020202020204" pitchFamily="34" charset="0"/>
                <a:cs typeface="Arial" panose="020B0604020202020204" pitchFamily="34" charset="0"/>
              </a:rPr>
              <a:t>bring the </a:t>
            </a:r>
            <a:r>
              <a:rPr lang="en-US" baseline="0" dirty="0">
                <a:latin typeface="Arial" panose="020B0604020202020204" pitchFamily="34" charset="0"/>
                <a:cs typeface="Arial" panose="020B0604020202020204" pitchFamily="34" charset="0"/>
              </a:rPr>
              <a:t>regulatory provisions for protecting human research participants in line with the changing nature of research since the Common Rule’s original publication in 1991. Specific changes aim to better safeguard research participants, while streamlining research oversight and decreasing ambiguity for responsible parties.</a:t>
            </a:r>
          </a:p>
          <a:p>
            <a:pPr>
              <a:spcBef>
                <a:spcPts val="0"/>
              </a:spcBef>
              <a:tabLst>
                <a:tab pos="228231" algn="l"/>
              </a:tabLst>
            </a:pPr>
            <a:endParaRPr lang="en-US" baseline="0" dirty="0">
              <a:latin typeface="Arial" panose="020B0604020202020204" pitchFamily="34" charset="0"/>
              <a:cs typeface="Arial" panose="020B0604020202020204" pitchFamily="34" charset="0"/>
            </a:endParaRPr>
          </a:p>
          <a:p>
            <a:pPr>
              <a:spcBef>
                <a:spcPts val="0"/>
              </a:spcBef>
              <a:tabLst>
                <a:tab pos="228231" algn="l"/>
              </a:tabLst>
            </a:pPr>
            <a:r>
              <a:rPr lang="en-US" baseline="0" dirty="0">
                <a:latin typeface="Arial" panose="020B0604020202020204" pitchFamily="34" charset="0"/>
                <a:cs typeface="Arial" panose="020B0604020202020204" pitchFamily="34" charset="0"/>
              </a:rPr>
              <a:t>Major revisions in the Final Rule include * improving the informed consent processes</a:t>
            </a:r>
            <a:r>
              <a:rPr lang="en-US" dirty="0">
                <a:latin typeface="Arial" panose="020B0604020202020204" pitchFamily="34" charset="0"/>
                <a:cs typeface="Arial" panose="020B0604020202020204" pitchFamily="34" charset="0"/>
              </a:rPr>
              <a:t> with </a:t>
            </a:r>
            <a:r>
              <a:rPr lang="en-US" baseline="0" dirty="0">
                <a:latin typeface="Arial" panose="020B0604020202020204" pitchFamily="34" charset="0"/>
                <a:cs typeface="Arial" panose="020B0604020202020204" pitchFamily="34" charset="0"/>
              </a:rPr>
              <a:t>more meaningful consent forms, * calibrating the level of review for studies to the risks posed, and * allowing broad consent for the secondary research use of identifiable biospecimens. * The Final Rule does not adopt the earlier proposed revision to require consent for the use of de-identified biospecimens.</a:t>
            </a:r>
            <a:endParaRPr lang="en-US" dirty="0">
              <a:latin typeface="Arial" panose="020B0604020202020204" pitchFamily="34" charset="0"/>
              <a:cs typeface="Arial" panose="020B0604020202020204" pitchFamily="34" charset="0"/>
            </a:endParaRPr>
          </a:p>
          <a:p>
            <a:pPr>
              <a:spcBef>
                <a:spcPts val="0"/>
              </a:spcBef>
              <a:tabLst>
                <a:tab pos="228231" algn="l"/>
              </a:tabLst>
            </a:pPr>
            <a:endParaRPr lang="en-US" baseline="0" dirty="0">
              <a:latin typeface="Arial" panose="020B0604020202020204" pitchFamily="34" charset="0"/>
              <a:cs typeface="Arial" panose="020B0604020202020204" pitchFamily="34" charset="0"/>
            </a:endParaRPr>
          </a:p>
          <a:p>
            <a:pPr>
              <a:spcBef>
                <a:spcPts val="0"/>
              </a:spcBef>
              <a:tabLst>
                <a:tab pos="228231" algn="l"/>
              </a:tabLst>
            </a:pPr>
            <a:r>
              <a:rPr lang="en-US" baseline="0" dirty="0">
                <a:latin typeface="Arial" panose="020B0604020202020204" pitchFamily="34" charset="0"/>
                <a:cs typeface="Arial" panose="020B0604020202020204" pitchFamily="34" charset="0"/>
              </a:rPr>
              <a:t>* Additional revisions </a:t>
            </a:r>
            <a:r>
              <a:rPr lang="en-US" dirty="0">
                <a:latin typeface="Arial" panose="020B0604020202020204" pitchFamily="34" charset="0"/>
                <a:cs typeface="Arial" panose="020B0604020202020204" pitchFamily="34" charset="0"/>
              </a:rPr>
              <a:t>aim to streamline </a:t>
            </a:r>
            <a:r>
              <a:rPr lang="en-US" baseline="0" dirty="0">
                <a:latin typeface="Arial" panose="020B0604020202020204" pitchFamily="34" charset="0"/>
                <a:cs typeface="Arial" panose="020B0604020202020204" pitchFamily="34" charset="0"/>
              </a:rPr>
              <a:t>review by requiring the use of a single Institutional Review Board (or IRB) for multisite research studies and removing continuing review requirements for certain ongoing studies. These changes are consistent with the new NIH single-IRB policy. </a:t>
            </a:r>
          </a:p>
        </p:txBody>
      </p:sp>
      <p:sp>
        <p:nvSpPr>
          <p:cNvPr id="4" name="Slide Number Placeholder 3"/>
          <p:cNvSpPr>
            <a:spLocks noGrp="1"/>
          </p:cNvSpPr>
          <p:nvPr>
            <p:ph type="sldNum" sz="quarter" idx="10"/>
          </p:nvPr>
        </p:nvSpPr>
        <p:spPr/>
        <p:txBody>
          <a:bodyPr/>
          <a:lstStyle/>
          <a:p>
            <a:fld id="{23CDD012-F3B5-44E0-BCAA-A2B44342D314}" type="slidenum">
              <a:rPr lang="en-US" smtClean="0"/>
              <a:t>21</a:t>
            </a:fld>
            <a:endParaRPr lang="en-US" dirty="0"/>
          </a:p>
        </p:txBody>
      </p:sp>
    </p:spTree>
    <p:extLst>
      <p:ext uri="{BB962C8B-B14F-4D97-AF65-F5344CB8AC3E}">
        <p14:creationId xmlns:p14="http://schemas.microsoft.com/office/powerpoint/2010/main" val="1889071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3" y="4430929"/>
            <a:ext cx="5427407" cy="4086884"/>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pPr lvl="1" defTabSz="938543">
              <a:defRPr/>
            </a:pPr>
            <a:r>
              <a:rPr lang="en-US" dirty="0"/>
              <a:t>This</a:t>
            </a:r>
            <a:r>
              <a:rPr lang="en-US" baseline="0" dirty="0"/>
              <a:t> past November, * the FDA announced that it would delay finalizing its draft guidance for Laboratory Developed Tests (or LDTs). This guidance would have expanded FDA’s premarket review and postmarket surveillance requirements to LDTs. Initially, the agency sought to finalize this guidance before the end of the Obama Administration; however, in anticipation of the changes brought by the incoming administration, the agency decided to place finalization on hold for now. Last month, the FDA posted a “Discussion Paper on LDTs” to synthesize stakeholder feedback that it had received on the LDT guidance. This discussion paper, while not official guidance from the agency, lays out potential changes that FDA would make in its approach to regulating LDTs.</a:t>
            </a:r>
          </a:p>
          <a:p>
            <a:pPr lvl="1" defTabSz="938543">
              <a:defRPr/>
            </a:pPr>
            <a:endParaRPr lang="en-US" baseline="0" dirty="0"/>
          </a:p>
          <a:p>
            <a:pPr lvl="1" defTabSz="938543">
              <a:defRPr/>
            </a:pPr>
            <a:r>
              <a:rPr lang="en-US" baseline="0" dirty="0"/>
              <a:t>* Additionally, I mentioned at the last Council meeting that NIH had released a new policy on the use of a single Institutional Review Board (or IRB) for multi-site research – research in which more than one site conducts the same protocol involving human participants. The new policy was released in June, and its original date of implementation was May 25, 2017. However, last month, the NIH Office of Science Policy announced that it would extend the effective date to September 25, 2017. </a:t>
            </a:r>
          </a:p>
          <a:p>
            <a:pPr lvl="1" defTabSz="938543">
              <a:defRPr/>
            </a:pPr>
            <a:endParaRPr lang="de-DE" dirty="0"/>
          </a:p>
          <a:p>
            <a:pPr lvl="1" defTabSz="938543">
              <a:defRPr/>
            </a:pPr>
            <a:endParaRPr lang="en-US" dirty="0"/>
          </a:p>
        </p:txBody>
      </p:sp>
      <p:sp>
        <p:nvSpPr>
          <p:cNvPr id="119812" name="Slide Number Placeholder 3"/>
          <p:cNvSpPr>
            <a:spLocks noGrp="1"/>
          </p:cNvSpPr>
          <p:nvPr>
            <p:ph type="sldNum" sz="quarter" idx="5"/>
          </p:nvPr>
        </p:nvSpPr>
        <p:spPr>
          <a:noFill/>
        </p:spPr>
        <p:txBody>
          <a:bodyPr/>
          <a:lstStyle/>
          <a:p>
            <a:pPr defTabSz="933466"/>
            <a:fld id="{3F3096A7-7907-4AE4-8BBC-4643BE8BB0EA}" type="slidenum">
              <a:rPr lang="en-US" smtClean="0">
                <a:solidFill>
                  <a:srgbClr val="000000"/>
                </a:solidFill>
              </a:rPr>
              <a:pPr defTabSz="933466"/>
              <a:t>22</a:t>
            </a:fld>
            <a:endParaRPr lang="en-US" dirty="0">
              <a:solidFill>
                <a:srgbClr val="000000"/>
              </a:solidFill>
            </a:endParaRPr>
          </a:p>
        </p:txBody>
      </p:sp>
    </p:spTree>
    <p:extLst>
      <p:ext uri="{BB962C8B-B14F-4D97-AF65-F5344CB8AC3E}">
        <p14:creationId xmlns:p14="http://schemas.microsoft.com/office/powerpoint/2010/main" val="113581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65163"/>
            <a:ext cx="4648200" cy="3486150"/>
          </a:xfrm>
          <a:prstGeom prst="rect">
            <a:avLst/>
          </a:prstGeom>
          <a:ln/>
        </p:spPr>
      </p:sp>
      <p:sp>
        <p:nvSpPr>
          <p:cNvPr id="119811" name="Notes Placeholder 2"/>
          <p:cNvSpPr>
            <a:spLocks noGrp="1"/>
          </p:cNvSpPr>
          <p:nvPr>
            <p:ph type="body" idx="1"/>
            <p:custDataLst>
              <p:tags r:id="rId1"/>
            </p:custDataLst>
          </p:nvPr>
        </p:nvSpPr>
        <p:spPr>
          <a:xfrm>
            <a:off x="859343" y="4430929"/>
            <a:ext cx="5427407" cy="4265052"/>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r>
              <a:rPr lang="en-US" b="0" dirty="0"/>
              <a:t>A new trans-NIH working group, led by Erin Ramos from NHGRI and Steve Sherry from NCBI, developed a new tool to support access to genomic data under the NIH Genomic Data Sharing Policy. The dbGaP Data Browser provides researchers with view-only access to a compilation of dbGaP data designated for general research use through a simplified controlled-access process. * The new Browser is described in detail in </a:t>
            </a:r>
            <a:r>
              <a:rPr lang="en-US" b="0" baseline="0" dirty="0"/>
              <a:t>a recent </a:t>
            </a:r>
            <a:r>
              <a:rPr lang="en-US" b="0" i="1" dirty="0"/>
              <a:t>Nucleic Acids Research</a:t>
            </a:r>
            <a:r>
              <a:rPr lang="en-US" b="0" i="0" baseline="0" dirty="0"/>
              <a:t> article. </a:t>
            </a:r>
            <a:r>
              <a:rPr lang="en-US" b="0" dirty="0"/>
              <a:t>Former and current NHGRI program analysts Kira Wong and Colette Fletcher-Hoppe contributed significantly to this effort. </a:t>
            </a:r>
          </a:p>
          <a:p>
            <a:endParaRPr lang="en-US" sz="1400" dirty="0"/>
          </a:p>
          <a:p>
            <a:r>
              <a:rPr lang="en-US" b="0" dirty="0"/>
              <a:t>* The Browser eliminates several steps necessary to access individual-level data through dbGaP. Just like the standard access-request process, investigators interested in the Browser submit a Browser Request with their existing </a:t>
            </a:r>
            <a:r>
              <a:rPr lang="en-US" b="0" dirty="0" err="1"/>
              <a:t>eRA</a:t>
            </a:r>
            <a:r>
              <a:rPr lang="en-US" b="0" dirty="0"/>
              <a:t> or NIH credentials, and agree to the specified terms of use. However, they do not need to write a research use statement since there are specific functionalities built into the Browser. Once the request is approved by the home institution and the NIH Central Data Access Committee, the investigator can open the Browser and immediately visualize the </a:t>
            </a:r>
            <a:r>
              <a:rPr lang="en-US" b="0" dirty="0" err="1"/>
              <a:t>dbGaP</a:t>
            </a:r>
            <a:r>
              <a:rPr lang="en-US" b="0" dirty="0"/>
              <a:t> general research use data. </a:t>
            </a:r>
            <a:endParaRPr lang="en-US" sz="1400" dirty="0"/>
          </a:p>
          <a:p>
            <a:endParaRPr lang="en-US" b="0" dirty="0"/>
          </a:p>
          <a:p>
            <a:r>
              <a:rPr lang="en-US" b="0" dirty="0"/>
              <a:t>* A link to the controlled-access Browser is available on the dbGaP home page. An accompanying YouTube tutorial provides information on how to submit a Browser-access request. </a:t>
            </a:r>
            <a:endParaRPr lang="en-US" sz="1400" dirty="0"/>
          </a:p>
          <a:p>
            <a:pPr lvl="1" defTabSz="938543">
              <a:defRPr/>
            </a:pPr>
            <a:endParaRPr lang="en-US" b="0" dirty="0"/>
          </a:p>
        </p:txBody>
      </p:sp>
      <p:sp>
        <p:nvSpPr>
          <p:cNvPr id="119812" name="Slide Number Placeholder 3"/>
          <p:cNvSpPr>
            <a:spLocks noGrp="1"/>
          </p:cNvSpPr>
          <p:nvPr>
            <p:ph type="sldNum" sz="quarter" idx="5"/>
          </p:nvPr>
        </p:nvSpPr>
        <p:spPr>
          <a:noFill/>
        </p:spPr>
        <p:txBody>
          <a:bodyPr/>
          <a:lstStyle/>
          <a:p>
            <a:pPr defTabSz="933466"/>
            <a:fld id="{3F3096A7-7907-4AE4-8BBC-4643BE8BB0EA}" type="slidenum">
              <a:rPr lang="en-US" smtClean="0">
                <a:solidFill>
                  <a:srgbClr val="000000"/>
                </a:solidFill>
              </a:rPr>
              <a:pPr defTabSz="933466"/>
              <a:t>23</a:t>
            </a:fld>
            <a:endParaRPr lang="en-US" dirty="0">
              <a:solidFill>
                <a:srgbClr val="000000"/>
              </a:solidFill>
            </a:endParaRPr>
          </a:p>
        </p:txBody>
      </p:sp>
    </p:spTree>
    <p:extLst>
      <p:ext uri="{BB962C8B-B14F-4D97-AF65-F5344CB8AC3E}">
        <p14:creationId xmlns:p14="http://schemas.microsoft.com/office/powerpoint/2010/main" val="2379096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3" y="4430929"/>
            <a:ext cx="5427407" cy="4086884"/>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pPr defTabSz="906628">
              <a:defRPr/>
            </a:pPr>
            <a:r>
              <a:rPr lang="en-US" dirty="0"/>
              <a:t>As an element of broader efforts to enhance and streamline management of data under the NIH Genomic Data Sharing Policy, * NIH expects to release a Request for Information (or RFI) to solicit feedback on the data-submission and data-access processes associated with the database of Genotypes and Phenotypes (or </a:t>
            </a:r>
            <a:r>
              <a:rPr lang="en-US" dirty="0" err="1"/>
              <a:t>dbGaP</a:t>
            </a:r>
            <a:r>
              <a:rPr lang="en-US" dirty="0"/>
              <a:t>).</a:t>
            </a:r>
          </a:p>
          <a:p>
            <a:endParaRPr lang="en-US" dirty="0"/>
          </a:p>
          <a:p>
            <a:pPr lvl="1" defTabSz="906628">
              <a:defRPr/>
            </a:pPr>
            <a:r>
              <a:rPr lang="en-US" dirty="0"/>
              <a:t>The RFI will include * policy-related questions pertaining to * alternate controlled-access models that might increase efficiency of the management, oversight, and use of data at institutions; * the benefits and risks associated with sharing genomic summary statistics (a topic of an NHGRI workshop last May)</a:t>
            </a:r>
            <a:r>
              <a:rPr lang="en-US" b="0" dirty="0"/>
              <a:t>; and * </a:t>
            </a:r>
            <a:r>
              <a:rPr lang="en-US" dirty="0"/>
              <a:t>the potential use of genomic research data held in </a:t>
            </a:r>
            <a:r>
              <a:rPr lang="en-US" dirty="0" err="1"/>
              <a:t>dbGaP</a:t>
            </a:r>
            <a:r>
              <a:rPr lang="en-US" dirty="0"/>
              <a:t> for clinical reference purposes. </a:t>
            </a:r>
          </a:p>
          <a:p>
            <a:pPr lvl="1" defTabSz="906628">
              <a:defRPr/>
            </a:pPr>
            <a:endParaRPr lang="en-US" b="0" i="0" dirty="0"/>
          </a:p>
          <a:p>
            <a:pPr lvl="1">
              <a:defRPr/>
            </a:pPr>
            <a:r>
              <a:rPr lang="en-US" b="0" dirty="0"/>
              <a:t>Once published,</a:t>
            </a:r>
            <a:r>
              <a:rPr lang="en-US" b="0" baseline="0" dirty="0"/>
              <a:t> </a:t>
            </a:r>
            <a:r>
              <a:rPr lang="en-US" b="0" dirty="0"/>
              <a:t>the RFI will</a:t>
            </a:r>
            <a:r>
              <a:rPr lang="en-US" b="0" baseline="0" dirty="0"/>
              <a:t> be posted on the NIH Genomics Data Sharing Website, and will be </a:t>
            </a:r>
            <a:r>
              <a:rPr lang="en-US" b="0" dirty="0"/>
              <a:t>open for a 45-day public comment period. </a:t>
            </a:r>
            <a:r>
              <a:rPr lang="en-US" dirty="0"/>
              <a:t>Laura Rodriguez from the Division of Policy, Communications, and Education works with the NIH Office of Science Policy on genomic data sharing oversight, and can answer any questions about this RFI that you or your colleagues might have once the RFI becomes available. </a:t>
            </a:r>
          </a:p>
        </p:txBody>
      </p:sp>
      <p:sp>
        <p:nvSpPr>
          <p:cNvPr id="119812" name="Slide Number Placeholder 3"/>
          <p:cNvSpPr>
            <a:spLocks noGrp="1"/>
          </p:cNvSpPr>
          <p:nvPr>
            <p:ph type="sldNum" sz="quarter" idx="5"/>
          </p:nvPr>
        </p:nvSpPr>
        <p:spPr>
          <a:noFill/>
        </p:spPr>
        <p:txBody>
          <a:bodyPr/>
          <a:lstStyle/>
          <a:p>
            <a:pPr defTabSz="933466"/>
            <a:fld id="{3F3096A7-7907-4AE4-8BBC-4643BE8BB0EA}" type="slidenum">
              <a:rPr lang="en-US" smtClean="0">
                <a:solidFill>
                  <a:srgbClr val="000000"/>
                </a:solidFill>
              </a:rPr>
              <a:pPr defTabSz="933466"/>
              <a:t>24</a:t>
            </a:fld>
            <a:endParaRPr lang="en-US" dirty="0">
              <a:solidFill>
                <a:srgbClr val="000000"/>
              </a:solidFill>
            </a:endParaRPr>
          </a:p>
        </p:txBody>
      </p:sp>
    </p:spTree>
    <p:extLst>
      <p:ext uri="{BB962C8B-B14F-4D97-AF65-F5344CB8AC3E}">
        <p14:creationId xmlns:p14="http://schemas.microsoft.com/office/powerpoint/2010/main" val="2922630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3" y="4430929"/>
            <a:ext cx="5427407" cy="4310462"/>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r>
              <a:rPr lang="en-US" dirty="0"/>
              <a:t>NIH and the American College of Medical Genetics and Genomics (or ACMG) have established a Genomic Medicine Program Management Fellowship, a 24-month opportunity for qualified physicians to acquire credentials and experience for leading genomic medicine research and implementation programs at the NIH, major medical centers, and other organizations. </a:t>
            </a:r>
            <a:r>
              <a:rPr lang="en-US" dirty="0">
                <a:latin typeface="Arial" charset="0"/>
              </a:rPr>
              <a:t>* The goal of the program is to </a:t>
            </a:r>
            <a:r>
              <a:rPr lang="en-US" dirty="0"/>
              <a:t>increase the pool of physicians trained in managing research and implementation programs in genomic medicine. </a:t>
            </a:r>
          </a:p>
          <a:p>
            <a:endParaRPr lang="en-US" dirty="0"/>
          </a:p>
          <a:p>
            <a:r>
              <a:rPr lang="en-US" dirty="0"/>
              <a:t>The NIH-ACMG Genomic Medicine Program Management Fellowship focuses on working with NIH’s genomic medicine research and implementation programs and with similar programs within the ACMG. Fellows can also work with the NIH Intramural Research Program. In addition, time is provided for clinical genomic activities at NIH or nearby hospitals and approved electives tailored for each fellow. </a:t>
            </a:r>
          </a:p>
          <a:p>
            <a:endParaRPr lang="en-US" dirty="0"/>
          </a:p>
          <a:p>
            <a:r>
              <a:rPr lang="en-US" dirty="0"/>
              <a:t>Two fellows will be selected each year. An appropriate stipend plus benefits will be provided through ACMG. Qualified applicants must have graduated from medical or osteopathic school, have U.S. citizenship, and be licensed to practice medicine in the United States. Post-graduate residency training is preferred but not required. * Applications are now open and are due March 1, 2017. * The </a:t>
            </a:r>
            <a:r>
              <a:rPr lang="en-US" dirty="0">
                <a:latin typeface="Arial" charset="0"/>
              </a:rPr>
              <a:t>fellowship will begin in July 2017.</a:t>
            </a:r>
          </a:p>
        </p:txBody>
      </p:sp>
      <p:sp>
        <p:nvSpPr>
          <p:cNvPr id="119812" name="Slide Number Placeholder 3"/>
          <p:cNvSpPr>
            <a:spLocks noGrp="1"/>
          </p:cNvSpPr>
          <p:nvPr>
            <p:ph type="sldNum" sz="quarter" idx="5"/>
          </p:nvPr>
        </p:nvSpPr>
        <p:spPr>
          <a:noFill/>
        </p:spPr>
        <p:txBody>
          <a:bodyPr/>
          <a:lstStyle/>
          <a:p>
            <a:pPr defTabSz="933466"/>
            <a:fld id="{3F3096A7-7907-4AE4-8BBC-4643BE8BB0EA}" type="slidenum">
              <a:rPr lang="en-US" smtClean="0">
                <a:solidFill>
                  <a:srgbClr val="000000"/>
                </a:solidFill>
              </a:rPr>
              <a:pPr defTabSz="933466"/>
              <a:t>25</a:t>
            </a:fld>
            <a:endParaRPr lang="en-US" dirty="0">
              <a:solidFill>
                <a:srgbClr val="000000"/>
              </a:solidFill>
            </a:endParaRPr>
          </a:p>
        </p:txBody>
      </p:sp>
    </p:spTree>
    <p:extLst>
      <p:ext uri="{BB962C8B-B14F-4D97-AF65-F5344CB8AC3E}">
        <p14:creationId xmlns:p14="http://schemas.microsoft.com/office/powerpoint/2010/main" val="2322055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43" eaLnBrk="0" hangingPunct="0">
              <a:defRPr b="1">
                <a:solidFill>
                  <a:schemeClr val="tx1"/>
                </a:solidFill>
                <a:latin typeface="Arial" pitchFamily="34" charset="0"/>
              </a:defRPr>
            </a:lvl1pPr>
            <a:lvl2pPr marL="747723" indent="-287587" defTabSz="942643" eaLnBrk="0" hangingPunct="0">
              <a:defRPr b="1">
                <a:solidFill>
                  <a:schemeClr val="tx1"/>
                </a:solidFill>
                <a:latin typeface="Arial" pitchFamily="34" charset="0"/>
              </a:defRPr>
            </a:lvl2pPr>
            <a:lvl3pPr marL="1150344" indent="-230069" defTabSz="942643" eaLnBrk="0" hangingPunct="0">
              <a:defRPr b="1">
                <a:solidFill>
                  <a:schemeClr val="tx1"/>
                </a:solidFill>
                <a:latin typeface="Arial" pitchFamily="34" charset="0"/>
              </a:defRPr>
            </a:lvl3pPr>
            <a:lvl4pPr marL="1610482" indent="-230069" defTabSz="942643" eaLnBrk="0" hangingPunct="0">
              <a:defRPr b="1">
                <a:solidFill>
                  <a:schemeClr val="tx1"/>
                </a:solidFill>
                <a:latin typeface="Arial" pitchFamily="34" charset="0"/>
              </a:defRPr>
            </a:lvl4pPr>
            <a:lvl5pPr marL="2070619" indent="-230069" defTabSz="942643" eaLnBrk="0" hangingPunct="0">
              <a:defRPr b="1">
                <a:solidFill>
                  <a:schemeClr val="tx1"/>
                </a:solidFill>
                <a:latin typeface="Arial" pitchFamily="34" charset="0"/>
              </a:defRPr>
            </a:lvl5pPr>
            <a:lvl6pPr marL="2530757" indent="-230069" defTabSz="942643" eaLnBrk="0" fontAlgn="base" hangingPunct="0">
              <a:spcBef>
                <a:spcPct val="0"/>
              </a:spcBef>
              <a:spcAft>
                <a:spcPct val="0"/>
              </a:spcAft>
              <a:defRPr b="1">
                <a:solidFill>
                  <a:schemeClr val="tx1"/>
                </a:solidFill>
                <a:latin typeface="Arial" pitchFamily="34" charset="0"/>
              </a:defRPr>
            </a:lvl6pPr>
            <a:lvl7pPr marL="2990891" indent="-230069" defTabSz="942643" eaLnBrk="0" fontAlgn="base" hangingPunct="0">
              <a:spcBef>
                <a:spcPct val="0"/>
              </a:spcBef>
              <a:spcAft>
                <a:spcPct val="0"/>
              </a:spcAft>
              <a:defRPr b="1">
                <a:solidFill>
                  <a:schemeClr val="tx1"/>
                </a:solidFill>
                <a:latin typeface="Arial" pitchFamily="34" charset="0"/>
              </a:defRPr>
            </a:lvl7pPr>
            <a:lvl8pPr marL="3451031" indent="-230069" defTabSz="942643" eaLnBrk="0" fontAlgn="base" hangingPunct="0">
              <a:spcBef>
                <a:spcPct val="0"/>
              </a:spcBef>
              <a:spcAft>
                <a:spcPct val="0"/>
              </a:spcAft>
              <a:defRPr b="1">
                <a:solidFill>
                  <a:schemeClr val="tx1"/>
                </a:solidFill>
                <a:latin typeface="Arial" pitchFamily="34" charset="0"/>
              </a:defRPr>
            </a:lvl8pPr>
            <a:lvl9pPr marL="3911169" indent="-230069" defTabSz="9426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26</a:t>
            </a:fld>
            <a:endParaRPr lang="en-US" dirty="0">
              <a:cs typeface="Arial" pitchFamily="34" charset="0"/>
            </a:endParaRPr>
          </a:p>
        </p:txBody>
      </p:sp>
    </p:spTree>
    <p:extLst>
      <p:ext uri="{BB962C8B-B14F-4D97-AF65-F5344CB8AC3E}">
        <p14:creationId xmlns:p14="http://schemas.microsoft.com/office/powerpoint/2010/main" val="814237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72" tIns="46537" rIns="93072" bIns="46537" numCol="1" anchor="t" anchorCtr="0" compatLnSpc="1">
            <a:prstTxWarp prst="textNoShape">
              <a:avLst/>
            </a:prstTxWarp>
          </a:bodyPr>
          <a:lstStyle/>
          <a:p>
            <a:r>
              <a:rPr lang="en-US" dirty="0"/>
              <a:t>Last month, Oliver Smithies,</a:t>
            </a:r>
            <a:r>
              <a:rPr lang="en-US" baseline="0" dirty="0"/>
              <a:t> a faculty member at </a:t>
            </a:r>
            <a:r>
              <a:rPr lang="en-US" dirty="0"/>
              <a:t>the University of North Carolina and</a:t>
            </a:r>
            <a:r>
              <a:rPr lang="en-US" baseline="0" dirty="0"/>
              <a:t> </a:t>
            </a:r>
            <a:r>
              <a:rPr lang="en-US" dirty="0"/>
              <a:t>a good friend of NHGRI’s, passed away. Oliver shared the Nobel prize with Mario </a:t>
            </a:r>
            <a:r>
              <a:rPr lang="en-US" dirty="0" err="1"/>
              <a:t>Capecchi</a:t>
            </a:r>
            <a:r>
              <a:rPr lang="en-US" dirty="0"/>
              <a:t> and Martin Evans in 2007 for developing gene-targeting methods in mice. He also invented starch gel electrophoresis in the 1950’s. As an indication of his love of science, Oliver continued to be active in research and held N</a:t>
            </a:r>
            <a:r>
              <a:rPr lang="en-US" baseline="0" dirty="0"/>
              <a:t>IH grants up until his death</a:t>
            </a:r>
            <a:r>
              <a:rPr lang="en-US" dirty="0"/>
              <a:t>. The</a:t>
            </a:r>
            <a:r>
              <a:rPr lang="en-US" baseline="0" dirty="0"/>
              <a:t> field of genetics has truly lost a legend. </a:t>
            </a:r>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628">
              <a:defRPr/>
            </a:pPr>
            <a:fld id="{EF1538E9-0E3C-4F99-854D-827A84D0C00A}" type="slidenum">
              <a:rPr lang="en-US" smtClean="0">
                <a:solidFill>
                  <a:srgbClr val="000000"/>
                </a:solidFill>
              </a:rPr>
              <a:pPr defTabSz="917628">
                <a:defRPr/>
              </a:pPr>
              <a:t>27</a:t>
            </a:fld>
            <a:endParaRPr lang="en-US" dirty="0">
              <a:solidFill>
                <a:srgbClr val="000000"/>
              </a:solidFill>
            </a:endParaRPr>
          </a:p>
        </p:txBody>
      </p:sp>
    </p:spTree>
    <p:extLst>
      <p:ext uri="{BB962C8B-B14F-4D97-AF65-F5344CB8AC3E}">
        <p14:creationId xmlns:p14="http://schemas.microsoft.com/office/powerpoint/2010/main" val="3828057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72" tIns="46537" rIns="93072" bIns="46537" numCol="1" anchor="t" anchorCtr="0" compatLnSpc="1">
            <a:prstTxWarp prst="textNoShape">
              <a:avLst/>
            </a:prstTxWarp>
          </a:bodyPr>
          <a:lstStyle/>
          <a:p>
            <a:r>
              <a:rPr lang="en-US" dirty="0"/>
              <a:t>Allen Roses, a faculty member at Duke University School of Medicine, passed away in September. Allen is known for his contribution to Alzheimer's disease research.</a:t>
            </a:r>
            <a:r>
              <a:rPr lang="en-US" baseline="0" dirty="0"/>
              <a:t> </a:t>
            </a:r>
            <a:r>
              <a:rPr lang="en-US" b="0" i="0" dirty="0">
                <a:solidFill>
                  <a:srgbClr val="1D242A"/>
                </a:solidFill>
                <a:effectLst/>
                <a:latin typeface="HelveticaNeueLT"/>
              </a:rPr>
              <a:t>More recently, he implicated a simple sequence repeat in Lou Gehrig's disease. He was Chief of Neurology for over 27 years at the Duke University Medical Center. In addition, he served as Senior Vice President of Research and Development at GlaxoSmithKline for 10 years. </a:t>
            </a:r>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628">
              <a:defRPr/>
            </a:pPr>
            <a:fld id="{EF1538E9-0E3C-4F99-854D-827A84D0C00A}" type="slidenum">
              <a:rPr lang="en-US" smtClean="0">
                <a:solidFill>
                  <a:srgbClr val="000000"/>
                </a:solidFill>
              </a:rPr>
              <a:pPr defTabSz="917628">
                <a:defRPr/>
              </a:pPr>
              <a:t>28</a:t>
            </a:fld>
            <a:endParaRPr lang="en-US" dirty="0">
              <a:solidFill>
                <a:srgbClr val="000000"/>
              </a:solidFill>
            </a:endParaRPr>
          </a:p>
        </p:txBody>
      </p:sp>
    </p:spTree>
    <p:extLst>
      <p:ext uri="{BB962C8B-B14F-4D97-AF65-F5344CB8AC3E}">
        <p14:creationId xmlns:p14="http://schemas.microsoft.com/office/powerpoint/2010/main" val="2204982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60463" y="692150"/>
            <a:ext cx="4614862" cy="346233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2307" tIns="46153" rIns="92307" bIns="46153" numCol="1" anchor="t" anchorCtr="0" compatLnSpc="1">
            <a:prstTxWarp prst="textNoShape">
              <a:avLst/>
            </a:prstTxWarp>
          </a:bodyPr>
          <a:lstStyle/>
          <a:p>
            <a:pPr defTabSz="906628">
              <a:defRPr/>
            </a:pPr>
            <a:r>
              <a:rPr lang="en-US" dirty="0"/>
              <a:t>Bruce Alberts </a:t>
            </a:r>
            <a:r>
              <a:rPr lang="en-US" i="0" dirty="0">
                <a:latin typeface="Arial" pitchFamily="34" charset="0"/>
                <a:cs typeface="Arial" pitchFamily="34" charset="0"/>
              </a:rPr>
              <a:t>was recently awarded the </a:t>
            </a:r>
            <a:r>
              <a:rPr lang="en-US" i="0" dirty="0" err="1">
                <a:latin typeface="Arial" pitchFamily="34" charset="0"/>
                <a:cs typeface="Arial" pitchFamily="34" charset="0"/>
              </a:rPr>
              <a:t>Lasker~Koshland</a:t>
            </a:r>
            <a:r>
              <a:rPr lang="en-US" i="0" dirty="0">
                <a:latin typeface="Arial" pitchFamily="34" charset="0"/>
                <a:cs typeface="Arial" pitchFamily="34" charset="0"/>
              </a:rPr>
              <a:t> Special Achievement Award in Medical Science</a:t>
            </a:r>
            <a:r>
              <a:rPr lang="en-US" i="0" baseline="0" dirty="0">
                <a:latin typeface="Arial" pitchFamily="34" charset="0"/>
                <a:cs typeface="Arial" pitchFamily="34" charset="0"/>
              </a:rPr>
              <a:t> </a:t>
            </a:r>
            <a:r>
              <a:rPr lang="en-US" i="0" dirty="0">
                <a:latin typeface="Arial" pitchFamily="34" charset="0"/>
                <a:cs typeface="Arial" pitchFamily="34" charset="0"/>
              </a:rPr>
              <a:t>for “</a:t>
            </a:r>
            <a:r>
              <a:rPr lang="en-US" dirty="0"/>
              <a:t>fundamental discoveries in DNA replication and protein biochemistry; for visionary leadership in directing national and international scientific organizations to better people’s lives; and for passionate dedication to improving education in science and mathematics.” Bruce has had a hand in various aspects of genomics, especially in the earliest days of planning the Human Genome Project. </a:t>
            </a:r>
          </a:p>
          <a:p>
            <a:pPr>
              <a:defRPr/>
            </a:pPr>
            <a:endParaRPr lang="en-US" i="0" dirty="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0079">
              <a:defRPr/>
            </a:pPr>
            <a:fld id="{EF1538E9-0E3C-4F99-854D-827A84D0C00A}" type="slidenum">
              <a:rPr lang="en-US" smtClean="0">
                <a:solidFill>
                  <a:srgbClr val="000000"/>
                </a:solidFill>
              </a:rPr>
              <a:pPr defTabSz="910079">
                <a:defRPr/>
              </a:pPr>
              <a:t>29</a:t>
            </a:fld>
            <a:endParaRPr lang="en-US" dirty="0">
              <a:solidFill>
                <a:srgbClr val="000000"/>
              </a:solidFill>
            </a:endParaRPr>
          </a:p>
        </p:txBody>
      </p:sp>
    </p:spTree>
    <p:extLst>
      <p:ext uri="{BB962C8B-B14F-4D97-AF65-F5344CB8AC3E}">
        <p14:creationId xmlns:p14="http://schemas.microsoft.com/office/powerpoint/2010/main" val="298944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81100" y="696913"/>
            <a:ext cx="4648200" cy="34861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several other presentations during the Open Session of this Council meeting. My Director’s Report is tailored around these presentations, and I will </a:t>
            </a:r>
            <a:r>
              <a:rPr lang="en-US" u="sng" dirty="0">
                <a:latin typeface="Arial" pitchFamily="34" charset="0"/>
                <a:cs typeface="Arial" pitchFamily="34" charset="0"/>
              </a:rPr>
              <a:t>not</a:t>
            </a:r>
            <a:r>
              <a:rPr lang="en-US" dirty="0">
                <a:latin typeface="Arial" pitchFamily="34" charset="0"/>
                <a:cs typeface="Arial" pitchFamily="34" charset="0"/>
              </a:rPr>
              <a:t> discuss in detail the topics that others will cover. </a:t>
            </a:r>
          </a:p>
          <a:p>
            <a:endParaRPr lang="en-US" dirty="0">
              <a:latin typeface="Arial" pitchFamily="34" charset="0"/>
              <a:cs typeface="Arial" pitchFamily="34" charset="0"/>
            </a:endParaRPr>
          </a:p>
          <a:p>
            <a:pPr lvl="1" defTabSz="913384">
              <a:defRPr/>
            </a:pPr>
            <a:r>
              <a:rPr lang="en-US" dirty="0">
                <a:latin typeface="Arial" pitchFamily="34" charset="0"/>
                <a:cs typeface="Arial" pitchFamily="34" charset="0"/>
              </a:rPr>
              <a:t>* After my Director’s Report, Vivien Bonazzi will give a presentation about an important trans-NIH</a:t>
            </a:r>
            <a:r>
              <a:rPr lang="en-US" baseline="0" dirty="0">
                <a:latin typeface="Arial" pitchFamily="34" charset="0"/>
                <a:cs typeface="Arial" pitchFamily="34" charset="0"/>
              </a:rPr>
              <a:t> effort to develop an NIH data Commons.</a:t>
            </a:r>
            <a:endParaRPr lang="en-US" dirty="0">
              <a:latin typeface="Arial" pitchFamily="34" charset="0"/>
              <a:cs typeface="Arial" pitchFamily="34" charset="0"/>
            </a:endParaRPr>
          </a:p>
          <a:p>
            <a:pPr marL="169993" lvl="1" indent="-169993" defTabSz="913384">
              <a:buFont typeface="Arial" panose="020B0604020202020204" pitchFamily="34" charset="0"/>
              <a:buChar char="•"/>
              <a:defRPr/>
            </a:pPr>
            <a:endParaRPr lang="en-US" dirty="0">
              <a:latin typeface="Arial" pitchFamily="34" charset="0"/>
              <a:cs typeface="Arial" pitchFamily="34" charset="0"/>
            </a:endParaRPr>
          </a:p>
          <a:p>
            <a:pPr lvl="1" defTabSz="913384">
              <a:defRPr/>
            </a:pPr>
            <a:r>
              <a:rPr lang="en-US" dirty="0">
                <a:latin typeface="Arial" pitchFamily="34" charset="0"/>
                <a:cs typeface="Arial" pitchFamily="34" charset="0"/>
              </a:rPr>
              <a:t>* After lunch, NHGRI’s Valentina Di Francesco will present a Concept Clearance for an “NHGRI Data Sandbox.”</a:t>
            </a:r>
          </a:p>
          <a:p>
            <a:pPr lvl="1" defTabSz="913384">
              <a:defRPr/>
            </a:pPr>
            <a:endParaRPr lang="en-US" dirty="0">
              <a:latin typeface="Arial" pitchFamily="34" charset="0"/>
              <a:cs typeface="Arial" pitchFamily="34" charset="0"/>
            </a:endParaRPr>
          </a:p>
          <a:p>
            <a:pPr lvl="1" defTabSz="913384">
              <a:defRPr/>
            </a:pPr>
            <a:r>
              <a:rPr lang="en-US" dirty="0">
                <a:latin typeface="Arial" pitchFamily="34" charset="0"/>
                <a:cs typeface="Arial" pitchFamily="34" charset="0"/>
              </a:rPr>
              <a:t>* Next, </a:t>
            </a:r>
            <a:r>
              <a:rPr lang="en-US" dirty="0"/>
              <a:t>we will hear a report from the Genomics and Society Working Group of this Council, which will be presented by Lisa Parker. </a:t>
            </a:r>
            <a:endParaRPr lang="en-US" sz="1800" dirty="0"/>
          </a:p>
          <a:p>
            <a:pPr lvl="1" defTabSz="913384">
              <a:defRPr/>
            </a:pPr>
            <a:endParaRPr lang="en-US" dirty="0">
              <a:latin typeface="Arial" pitchFamily="34" charset="0"/>
              <a:cs typeface="Arial" pitchFamily="34" charset="0"/>
            </a:endParaRPr>
          </a:p>
          <a:p>
            <a:pPr lvl="1" defTabSz="913384">
              <a:defRPr/>
            </a:pPr>
            <a:r>
              <a:rPr lang="en-US" dirty="0"/>
              <a:t>* Lastly, Diana Bianchi, the new Director of the National Institute of Child Health and Development (or NICHD), will give a presentation entitled “Building Bonds between NHGRI and NICHD.”</a:t>
            </a:r>
          </a:p>
          <a:p>
            <a:pPr lvl="1" defTabSz="913384">
              <a:defRPr/>
            </a:pPr>
            <a:endParaRPr lang="en-US" dirty="0">
              <a:latin typeface="Arial" pitchFamily="34" charset="0"/>
              <a:cs typeface="Arial" pitchFamily="34" charset="0"/>
            </a:endParaRPr>
          </a:p>
          <a:p>
            <a:pPr lvl="1" defTabSz="913384">
              <a:defRPr/>
            </a:pPr>
            <a:endParaRPr lang="en-US" dirty="0"/>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711" eaLnBrk="0" hangingPunct="0">
              <a:defRPr b="1">
                <a:solidFill>
                  <a:schemeClr val="tx1"/>
                </a:solidFill>
                <a:latin typeface="Arial" pitchFamily="34" charset="0"/>
              </a:defRPr>
            </a:lvl1pPr>
            <a:lvl2pPr marL="747777" indent="-287607" defTabSz="942711" eaLnBrk="0" hangingPunct="0">
              <a:defRPr b="1">
                <a:solidFill>
                  <a:schemeClr val="tx1"/>
                </a:solidFill>
                <a:latin typeface="Arial" pitchFamily="34" charset="0"/>
              </a:defRPr>
            </a:lvl2pPr>
            <a:lvl3pPr marL="1150427" indent="-230085" defTabSz="942711" eaLnBrk="0" hangingPunct="0">
              <a:defRPr b="1">
                <a:solidFill>
                  <a:schemeClr val="tx1"/>
                </a:solidFill>
                <a:latin typeface="Arial" pitchFamily="34" charset="0"/>
              </a:defRPr>
            </a:lvl3pPr>
            <a:lvl4pPr marL="1610598" indent="-230085" defTabSz="942711" eaLnBrk="0" hangingPunct="0">
              <a:defRPr b="1">
                <a:solidFill>
                  <a:schemeClr val="tx1"/>
                </a:solidFill>
                <a:latin typeface="Arial" pitchFamily="34" charset="0"/>
              </a:defRPr>
            </a:lvl4pPr>
            <a:lvl5pPr marL="2070768" indent="-230085" defTabSz="942711" eaLnBrk="0" hangingPunct="0">
              <a:defRPr b="1">
                <a:solidFill>
                  <a:schemeClr val="tx1"/>
                </a:solidFill>
                <a:latin typeface="Arial" pitchFamily="34" charset="0"/>
              </a:defRPr>
            </a:lvl5pPr>
            <a:lvl6pPr marL="2530940" indent="-230085" defTabSz="942711" eaLnBrk="0" fontAlgn="base" hangingPunct="0">
              <a:spcBef>
                <a:spcPct val="0"/>
              </a:spcBef>
              <a:spcAft>
                <a:spcPct val="0"/>
              </a:spcAft>
              <a:defRPr b="1">
                <a:solidFill>
                  <a:schemeClr val="tx1"/>
                </a:solidFill>
                <a:latin typeface="Arial" pitchFamily="34" charset="0"/>
              </a:defRPr>
            </a:lvl6pPr>
            <a:lvl7pPr marL="2991108" indent="-230085" defTabSz="942711" eaLnBrk="0" fontAlgn="base" hangingPunct="0">
              <a:spcBef>
                <a:spcPct val="0"/>
              </a:spcBef>
              <a:spcAft>
                <a:spcPct val="0"/>
              </a:spcAft>
              <a:defRPr b="1">
                <a:solidFill>
                  <a:schemeClr val="tx1"/>
                </a:solidFill>
                <a:latin typeface="Arial" pitchFamily="34" charset="0"/>
              </a:defRPr>
            </a:lvl7pPr>
            <a:lvl8pPr marL="3451280" indent="-230085" defTabSz="942711" eaLnBrk="0" fontAlgn="base" hangingPunct="0">
              <a:spcBef>
                <a:spcPct val="0"/>
              </a:spcBef>
              <a:spcAft>
                <a:spcPct val="0"/>
              </a:spcAft>
              <a:defRPr b="1">
                <a:solidFill>
                  <a:schemeClr val="tx1"/>
                </a:solidFill>
                <a:latin typeface="Arial" pitchFamily="34" charset="0"/>
              </a:defRPr>
            </a:lvl8pPr>
            <a:lvl9pPr marL="3911452" indent="-230085" defTabSz="94271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a:solidFill>
                <a:prstClr val="black"/>
              </a:solidFill>
              <a:cs typeface="Arial" pitchFamily="34" charset="0"/>
            </a:endParaRPr>
          </a:p>
        </p:txBody>
      </p:sp>
    </p:spTree>
    <p:extLst>
      <p:ext uri="{BB962C8B-B14F-4D97-AF65-F5344CB8AC3E}">
        <p14:creationId xmlns:p14="http://schemas.microsoft.com/office/powerpoint/2010/main" val="2995593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1" tIns="46546" rIns="93091" bIns="46546" numCol="1" anchor="t" anchorCtr="0" compatLnSpc="1">
            <a:prstTxWarp prst="textNoShape">
              <a:avLst/>
            </a:prstTxWarp>
          </a:bodyPr>
          <a:lstStyle/>
          <a:p>
            <a:pPr defTabSz="906443">
              <a:defRPr/>
            </a:pPr>
            <a:r>
              <a:rPr lang="en-US" b="0" i="0" kern="1200" dirty="0">
                <a:effectLst/>
                <a:latin typeface="Arial" panose="020B0604020202020204" pitchFamily="34" charset="0"/>
                <a:cs typeface="Arial" pitchFamily="34" charset="0"/>
              </a:rPr>
              <a:t>One of the 2017 Breakthrough Prizes in Life Sciences was awarded to Huda </a:t>
            </a:r>
            <a:r>
              <a:rPr lang="en-US" b="0" i="0" kern="1200" dirty="0" err="1">
                <a:effectLst/>
                <a:latin typeface="Arial" panose="020B0604020202020204" pitchFamily="34" charset="0"/>
                <a:cs typeface="Arial" pitchFamily="34" charset="0"/>
              </a:rPr>
              <a:t>Zoghbi</a:t>
            </a:r>
            <a:r>
              <a:rPr lang="en-US" b="0" i="0" kern="1200" dirty="0">
                <a:effectLst/>
                <a:latin typeface="Arial" panose="020B0604020202020204" pitchFamily="34" charset="0"/>
                <a:cs typeface="Arial" pitchFamily="34" charset="0"/>
              </a:rPr>
              <a:t> for her discoveries of the genetic causes and biochemical mechanisms of spinocerebellar ataxia and </a:t>
            </a:r>
            <a:r>
              <a:rPr lang="en-US" b="0" i="0" kern="1200" dirty="0" err="1">
                <a:effectLst/>
                <a:latin typeface="Arial" panose="020B0604020202020204" pitchFamily="34" charset="0"/>
                <a:cs typeface="Arial" pitchFamily="34" charset="0"/>
              </a:rPr>
              <a:t>Rett</a:t>
            </a:r>
            <a:r>
              <a:rPr lang="en-US" b="0" i="0" kern="1200" dirty="0">
                <a:effectLst/>
                <a:latin typeface="Arial" panose="020B0604020202020204" pitchFamily="34" charset="0"/>
                <a:cs typeface="Arial" pitchFamily="34" charset="0"/>
              </a:rPr>
              <a:t> syndrome, findings that have provided insight into the pathogenesis of neurodegenerative and neurological diseases. Huda is a terrific</a:t>
            </a:r>
            <a:r>
              <a:rPr lang="en-US" b="0" i="0" kern="1200" baseline="0" dirty="0">
                <a:effectLst/>
                <a:latin typeface="Arial" panose="020B0604020202020204" pitchFamily="34" charset="0"/>
                <a:cs typeface="Arial" pitchFamily="34" charset="0"/>
              </a:rPr>
              <a:t> geneticist and a good friend of NHGRI’s. </a:t>
            </a:r>
            <a:endParaRPr lang="en-US" b="0" i="0" kern="1200" dirty="0">
              <a:effectLst/>
              <a:latin typeface="Arial" panose="020B0604020202020204" pitchFamily="34" charset="0"/>
              <a:cs typeface="Arial" pitchFamily="34" charset="0"/>
            </a:endParaRPr>
          </a:p>
          <a:p>
            <a:pPr defTabSz="906443">
              <a:defRPr/>
            </a:pPr>
            <a:endParaRPr lang="en-US" b="0" i="0" kern="1200" dirty="0">
              <a:effectLst/>
              <a:latin typeface="Arial" panose="020B0604020202020204"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15">
              <a:defRPr/>
            </a:pPr>
            <a:fld id="{EF1538E9-0E3C-4F99-854D-827A84D0C00A}" type="slidenum">
              <a:rPr lang="en-US" smtClean="0">
                <a:solidFill>
                  <a:srgbClr val="000000"/>
                </a:solidFill>
              </a:rPr>
              <a:pPr defTabSz="917815">
                <a:defRPr/>
              </a:pPr>
              <a:t>30</a:t>
            </a:fld>
            <a:endParaRPr lang="en-US" dirty="0">
              <a:solidFill>
                <a:srgbClr val="000000"/>
              </a:solidFill>
            </a:endParaRPr>
          </a:p>
        </p:txBody>
      </p:sp>
    </p:spTree>
    <p:extLst>
      <p:ext uri="{BB962C8B-B14F-4D97-AF65-F5344CB8AC3E}">
        <p14:creationId xmlns:p14="http://schemas.microsoft.com/office/powerpoint/2010/main" val="2121142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1" tIns="46546" rIns="93091" bIns="46546" numCol="1" anchor="t" anchorCtr="0" compatLnSpc="1">
            <a:prstTxWarp prst="textNoShape">
              <a:avLst/>
            </a:prstTxWarp>
          </a:bodyPr>
          <a:lstStyle/>
          <a:p>
            <a:pPr lvl="1">
              <a:defRPr/>
            </a:pPr>
            <a:r>
              <a:rPr lang="en-US" dirty="0">
                <a:latin typeface="Arial" pitchFamily="34" charset="0"/>
                <a:cs typeface="Arial" pitchFamily="34" charset="0"/>
              </a:rPr>
              <a:t>The American Society of Human Genetics gave awards to two members of our community at their 2016 annual meeting.</a:t>
            </a:r>
          </a:p>
          <a:p>
            <a:pPr lvl="1" defTabSz="906628">
              <a:defRPr/>
            </a:pPr>
            <a:endParaRPr lang="en-US" dirty="0"/>
          </a:p>
          <a:p>
            <a:pPr lvl="1" defTabSz="906628">
              <a:defRPr/>
            </a:pPr>
            <a:r>
              <a:rPr lang="en-US" dirty="0"/>
              <a:t>* Brendan Lee was awarded the Curt Stern Award, which recognizes a genetics and genomics researcher who has made significant scientific contributions during the past decade.</a:t>
            </a:r>
          </a:p>
          <a:p>
            <a:pPr lvl="1" defTabSz="906628">
              <a:defRPr/>
            </a:pPr>
            <a:endParaRPr lang="en-US" dirty="0">
              <a:latin typeface="Arial" pitchFamily="34" charset="0"/>
              <a:cs typeface="Arial" pitchFamily="34" charset="0"/>
            </a:endParaRPr>
          </a:p>
          <a:p>
            <a:pPr lvl="1">
              <a:defRPr/>
            </a:pPr>
            <a:r>
              <a:rPr lang="en-US" dirty="0"/>
              <a:t>* David Valle was presented the </a:t>
            </a:r>
            <a:r>
              <a:rPr lang="en-US" dirty="0">
                <a:latin typeface="Arial" pitchFamily="34" charset="0"/>
                <a:cs typeface="Arial" pitchFamily="34" charset="0"/>
              </a:rPr>
              <a:t>Award for Excellence in Human Genetics Education, which recognizes someone who has made significant contributions to human genetics education. </a:t>
            </a:r>
          </a:p>
          <a:p>
            <a:pPr lvl="1">
              <a:defRPr/>
            </a:pPr>
            <a:endParaRPr lang="en-US" dirty="0"/>
          </a:p>
          <a:p>
            <a:pPr lvl="1">
              <a:defRPr/>
            </a:pPr>
            <a:r>
              <a:rPr lang="en-US" dirty="0"/>
              <a:t>Both of these outstanding investigators</a:t>
            </a:r>
            <a:r>
              <a:rPr lang="en-US" baseline="0" dirty="0"/>
              <a:t> have strong ties to NHGRI, both as grantees and as advisors.</a:t>
            </a:r>
            <a:endParaRPr lang="en-US" dirty="0"/>
          </a:p>
          <a:p>
            <a:pPr lvl="1">
              <a:defRPr/>
            </a:pPr>
            <a:endParaRPr lang="en-US" dirty="0">
              <a:latin typeface="Arial" pitchFamily="34" charset="0"/>
              <a:cs typeface="Arial" pitchFamily="34" charset="0"/>
            </a:endParaRPr>
          </a:p>
          <a:p>
            <a:pPr lvl="1">
              <a:defRPr/>
            </a:pPr>
            <a:endParaRPr lang="en-US" dirty="0">
              <a:latin typeface="Arial" pitchFamily="34" charset="0"/>
              <a:cs typeface="Arial" pitchFamily="34" charset="0"/>
            </a:endParaRPr>
          </a:p>
          <a:p>
            <a:pPr lvl="1">
              <a:defRPr/>
            </a:pPr>
            <a:endParaRPr lang="en-US" dirty="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15">
              <a:defRPr/>
            </a:pPr>
            <a:fld id="{EF1538E9-0E3C-4F99-854D-827A84D0C00A}" type="slidenum">
              <a:rPr lang="en-US" smtClean="0">
                <a:solidFill>
                  <a:srgbClr val="000000"/>
                </a:solidFill>
              </a:rPr>
              <a:pPr defTabSz="917815">
                <a:defRPr/>
              </a:pPr>
              <a:t>31</a:t>
            </a:fld>
            <a:endParaRPr lang="en-US" dirty="0">
              <a:solidFill>
                <a:srgbClr val="000000"/>
              </a:solidFill>
            </a:endParaRPr>
          </a:p>
        </p:txBody>
      </p:sp>
    </p:spTree>
    <p:extLst>
      <p:ext uri="{BB962C8B-B14F-4D97-AF65-F5344CB8AC3E}">
        <p14:creationId xmlns:p14="http://schemas.microsoft.com/office/powerpoint/2010/main" val="319148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81100" y="696913"/>
            <a:ext cx="4648200" cy="3486150"/>
          </a:xfrm>
          <a:prstGeom prst="rect">
            <a:avLst/>
          </a:prstGeom>
          <a:ln/>
        </p:spPr>
      </p:sp>
      <p:sp>
        <p:nvSpPr>
          <p:cNvPr id="123907" name="Notes Placeholder 2"/>
          <p:cNvSpPr>
            <a:spLocks noGrp="1"/>
          </p:cNvSpPr>
          <p:nvPr>
            <p:ph type="body" idx="1"/>
          </p:nvPr>
        </p:nvSpPr>
        <p:spPr>
          <a:noFill/>
          <a:ln/>
        </p:spPr>
        <p:txBody>
          <a:bodyPr/>
          <a:lstStyle/>
          <a:p>
            <a:pPr lvl="1" defTabSz="914268">
              <a:defRPr/>
            </a:pPr>
            <a:r>
              <a:rPr lang="en-US" dirty="0"/>
              <a:t>The Global Alliance for Genomics and Health recently appointed Ewan Birney to lead its efforts to accelerate medical and research advancements through the responsible sharing of genomic and clinical data. Specifically, Ewan</a:t>
            </a:r>
            <a:r>
              <a:rPr lang="en-US" baseline="0" dirty="0"/>
              <a:t> assumed the position as Steering Committee Chair of the Global Alliance in </a:t>
            </a:r>
            <a:r>
              <a:rPr lang="en-US" dirty="0"/>
              <a:t>November. </a:t>
            </a:r>
          </a:p>
          <a:p>
            <a:pPr lvl="1" defTabSz="914268">
              <a:defRPr/>
            </a:pPr>
            <a:endParaRPr lang="en-US" dirty="0"/>
          </a:p>
          <a:p>
            <a:pPr lvl="1" defTabSz="914268">
              <a:defRPr/>
            </a:pPr>
            <a:endParaRPr lang="en-US" dirty="0"/>
          </a:p>
        </p:txBody>
      </p:sp>
      <p:sp>
        <p:nvSpPr>
          <p:cNvPr id="5" name="Slide Number Placeholder 3"/>
          <p:cNvSpPr>
            <a:spLocks noGrp="1"/>
          </p:cNvSpPr>
          <p:nvPr>
            <p:ph type="sldNum" sz="quarter" idx="5"/>
          </p:nvPr>
        </p:nvSpPr>
        <p:spPr>
          <a:xfrm>
            <a:off x="3971620" y="8831266"/>
            <a:ext cx="303878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185" eaLnBrk="0" hangingPunct="0">
              <a:defRPr b="1">
                <a:solidFill>
                  <a:schemeClr val="tx1"/>
                </a:solidFill>
                <a:latin typeface="Arial" pitchFamily="34" charset="0"/>
              </a:defRPr>
            </a:lvl1pPr>
            <a:lvl2pPr marL="736255" indent="-283174" defTabSz="928185" eaLnBrk="0" hangingPunct="0">
              <a:defRPr b="1">
                <a:solidFill>
                  <a:schemeClr val="tx1"/>
                </a:solidFill>
                <a:latin typeface="Arial" pitchFamily="34" charset="0"/>
              </a:defRPr>
            </a:lvl2pPr>
            <a:lvl3pPr marL="1132701" indent="-226541" defTabSz="928185" eaLnBrk="0" hangingPunct="0">
              <a:defRPr b="1">
                <a:solidFill>
                  <a:schemeClr val="tx1"/>
                </a:solidFill>
                <a:latin typeface="Arial" pitchFamily="34" charset="0"/>
              </a:defRPr>
            </a:lvl3pPr>
            <a:lvl4pPr marL="1585780" indent="-226541" defTabSz="928185" eaLnBrk="0" hangingPunct="0">
              <a:defRPr b="1">
                <a:solidFill>
                  <a:schemeClr val="tx1"/>
                </a:solidFill>
                <a:latin typeface="Arial" pitchFamily="34" charset="0"/>
              </a:defRPr>
            </a:lvl4pPr>
            <a:lvl5pPr marL="2038862" indent="-226541" defTabSz="928185" eaLnBrk="0" hangingPunct="0">
              <a:defRPr b="1">
                <a:solidFill>
                  <a:schemeClr val="tx1"/>
                </a:solidFill>
                <a:latin typeface="Arial" pitchFamily="34" charset="0"/>
              </a:defRPr>
            </a:lvl5pPr>
            <a:lvl6pPr marL="2491942" indent="-226541" defTabSz="928185" eaLnBrk="0" fontAlgn="base" hangingPunct="0">
              <a:spcBef>
                <a:spcPct val="0"/>
              </a:spcBef>
              <a:spcAft>
                <a:spcPct val="0"/>
              </a:spcAft>
              <a:defRPr b="1">
                <a:solidFill>
                  <a:schemeClr val="tx1"/>
                </a:solidFill>
                <a:latin typeface="Arial" pitchFamily="34" charset="0"/>
              </a:defRPr>
            </a:lvl6pPr>
            <a:lvl7pPr marL="2945021" indent="-226541" defTabSz="928185" eaLnBrk="0" fontAlgn="base" hangingPunct="0">
              <a:spcBef>
                <a:spcPct val="0"/>
              </a:spcBef>
              <a:spcAft>
                <a:spcPct val="0"/>
              </a:spcAft>
              <a:defRPr b="1">
                <a:solidFill>
                  <a:schemeClr val="tx1"/>
                </a:solidFill>
                <a:latin typeface="Arial" pitchFamily="34" charset="0"/>
              </a:defRPr>
            </a:lvl7pPr>
            <a:lvl8pPr marL="3398102" indent="-226541" defTabSz="928185" eaLnBrk="0" fontAlgn="base" hangingPunct="0">
              <a:spcBef>
                <a:spcPct val="0"/>
              </a:spcBef>
              <a:spcAft>
                <a:spcPct val="0"/>
              </a:spcAft>
              <a:defRPr b="1">
                <a:solidFill>
                  <a:schemeClr val="tx1"/>
                </a:solidFill>
                <a:latin typeface="Arial" pitchFamily="34" charset="0"/>
              </a:defRPr>
            </a:lvl8pPr>
            <a:lvl9pPr marL="3851182" indent="-226541" defTabSz="9281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32</a:t>
            </a:fld>
            <a:endParaRPr lang="en-US" dirty="0">
              <a:solidFill>
                <a:prstClr val="black"/>
              </a:solidFill>
              <a:cs typeface="Arial" pitchFamily="34" charset="0"/>
            </a:endParaRPr>
          </a:p>
        </p:txBody>
      </p:sp>
    </p:spTree>
    <p:extLst>
      <p:ext uri="{BB962C8B-B14F-4D97-AF65-F5344CB8AC3E}">
        <p14:creationId xmlns:p14="http://schemas.microsoft.com/office/powerpoint/2010/main" val="1162251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81100" y="696913"/>
            <a:ext cx="4648200" cy="3486150"/>
          </a:xfrm>
          <a:prstGeom prst="rect">
            <a:avLst/>
          </a:prstGeom>
          <a:ln/>
        </p:spPr>
      </p:sp>
      <p:sp>
        <p:nvSpPr>
          <p:cNvPr id="123907" name="Notes Placeholder 2"/>
          <p:cNvSpPr>
            <a:spLocks noGrp="1"/>
          </p:cNvSpPr>
          <p:nvPr>
            <p:ph type="body" idx="1"/>
          </p:nvPr>
        </p:nvSpPr>
        <p:spPr>
          <a:noFill/>
          <a:ln/>
        </p:spPr>
        <p:txBody>
          <a:bodyPr/>
          <a:lstStyle/>
          <a:p>
            <a:pPr lvl="1" defTabSz="914268">
              <a:defRPr/>
            </a:pPr>
            <a:r>
              <a:rPr lang="en-US" dirty="0"/>
              <a:t>Last month, Levi Garraway</a:t>
            </a:r>
            <a:r>
              <a:rPr lang="en-US" baseline="0" dirty="0"/>
              <a:t> left the comforts of Boston (and the Broad Institute) and </a:t>
            </a:r>
            <a:r>
              <a:rPr lang="en-US" dirty="0"/>
              <a:t>joined Lilly as Senior Vice President</a:t>
            </a:r>
            <a:r>
              <a:rPr lang="en-US" baseline="0" dirty="0"/>
              <a:t> of </a:t>
            </a:r>
            <a:r>
              <a:rPr lang="en-US" dirty="0"/>
              <a:t>Global Development &amp; Medical Affairs, specifically for Lilly's Oncology business. Levi</a:t>
            </a:r>
            <a:r>
              <a:rPr lang="en-US" baseline="0" dirty="0"/>
              <a:t> is an NHGRI grantee and advisor, and certainly an outstanding physician-scientist. </a:t>
            </a:r>
            <a:endParaRPr lang="en-US" dirty="0"/>
          </a:p>
        </p:txBody>
      </p:sp>
      <p:sp>
        <p:nvSpPr>
          <p:cNvPr id="5" name="Slide Number Placeholder 3"/>
          <p:cNvSpPr>
            <a:spLocks noGrp="1"/>
          </p:cNvSpPr>
          <p:nvPr>
            <p:ph type="sldNum" sz="quarter" idx="5"/>
          </p:nvPr>
        </p:nvSpPr>
        <p:spPr>
          <a:xfrm>
            <a:off x="3971620" y="8831266"/>
            <a:ext cx="303878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185" eaLnBrk="0" hangingPunct="0">
              <a:defRPr b="1">
                <a:solidFill>
                  <a:schemeClr val="tx1"/>
                </a:solidFill>
                <a:latin typeface="Arial" pitchFamily="34" charset="0"/>
              </a:defRPr>
            </a:lvl1pPr>
            <a:lvl2pPr marL="736255" indent="-283174" defTabSz="928185" eaLnBrk="0" hangingPunct="0">
              <a:defRPr b="1">
                <a:solidFill>
                  <a:schemeClr val="tx1"/>
                </a:solidFill>
                <a:latin typeface="Arial" pitchFamily="34" charset="0"/>
              </a:defRPr>
            </a:lvl2pPr>
            <a:lvl3pPr marL="1132701" indent="-226541" defTabSz="928185" eaLnBrk="0" hangingPunct="0">
              <a:defRPr b="1">
                <a:solidFill>
                  <a:schemeClr val="tx1"/>
                </a:solidFill>
                <a:latin typeface="Arial" pitchFamily="34" charset="0"/>
              </a:defRPr>
            </a:lvl3pPr>
            <a:lvl4pPr marL="1585780" indent="-226541" defTabSz="928185" eaLnBrk="0" hangingPunct="0">
              <a:defRPr b="1">
                <a:solidFill>
                  <a:schemeClr val="tx1"/>
                </a:solidFill>
                <a:latin typeface="Arial" pitchFamily="34" charset="0"/>
              </a:defRPr>
            </a:lvl4pPr>
            <a:lvl5pPr marL="2038862" indent="-226541" defTabSz="928185" eaLnBrk="0" hangingPunct="0">
              <a:defRPr b="1">
                <a:solidFill>
                  <a:schemeClr val="tx1"/>
                </a:solidFill>
                <a:latin typeface="Arial" pitchFamily="34" charset="0"/>
              </a:defRPr>
            </a:lvl5pPr>
            <a:lvl6pPr marL="2491942" indent="-226541" defTabSz="928185" eaLnBrk="0" fontAlgn="base" hangingPunct="0">
              <a:spcBef>
                <a:spcPct val="0"/>
              </a:spcBef>
              <a:spcAft>
                <a:spcPct val="0"/>
              </a:spcAft>
              <a:defRPr b="1">
                <a:solidFill>
                  <a:schemeClr val="tx1"/>
                </a:solidFill>
                <a:latin typeface="Arial" pitchFamily="34" charset="0"/>
              </a:defRPr>
            </a:lvl6pPr>
            <a:lvl7pPr marL="2945021" indent="-226541" defTabSz="928185" eaLnBrk="0" fontAlgn="base" hangingPunct="0">
              <a:spcBef>
                <a:spcPct val="0"/>
              </a:spcBef>
              <a:spcAft>
                <a:spcPct val="0"/>
              </a:spcAft>
              <a:defRPr b="1">
                <a:solidFill>
                  <a:schemeClr val="tx1"/>
                </a:solidFill>
                <a:latin typeface="Arial" pitchFamily="34" charset="0"/>
              </a:defRPr>
            </a:lvl7pPr>
            <a:lvl8pPr marL="3398102" indent="-226541" defTabSz="928185" eaLnBrk="0" fontAlgn="base" hangingPunct="0">
              <a:spcBef>
                <a:spcPct val="0"/>
              </a:spcBef>
              <a:spcAft>
                <a:spcPct val="0"/>
              </a:spcAft>
              <a:defRPr b="1">
                <a:solidFill>
                  <a:schemeClr val="tx1"/>
                </a:solidFill>
                <a:latin typeface="Arial" pitchFamily="34" charset="0"/>
              </a:defRPr>
            </a:lvl8pPr>
            <a:lvl9pPr marL="3851182" indent="-226541" defTabSz="9281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33</a:t>
            </a:fld>
            <a:endParaRPr lang="en-US" dirty="0">
              <a:solidFill>
                <a:prstClr val="black"/>
              </a:solidFill>
              <a:cs typeface="Arial" pitchFamily="34" charset="0"/>
            </a:endParaRPr>
          </a:p>
        </p:txBody>
      </p:sp>
    </p:spTree>
    <p:extLst>
      <p:ext uri="{BB962C8B-B14F-4D97-AF65-F5344CB8AC3E}">
        <p14:creationId xmlns:p14="http://schemas.microsoft.com/office/powerpoint/2010/main" val="1511860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81100" y="696913"/>
            <a:ext cx="4648200" cy="3486150"/>
          </a:xfrm>
          <a:prstGeom prst="rect">
            <a:avLst/>
          </a:prstGeom>
          <a:ln/>
        </p:spPr>
      </p:sp>
      <p:sp>
        <p:nvSpPr>
          <p:cNvPr id="123907" name="Notes Placeholder 2"/>
          <p:cNvSpPr>
            <a:spLocks noGrp="1"/>
          </p:cNvSpPr>
          <p:nvPr>
            <p:ph type="body" idx="1"/>
          </p:nvPr>
        </p:nvSpPr>
        <p:spPr>
          <a:noFill/>
          <a:ln/>
        </p:spPr>
        <p:txBody>
          <a:bodyPr/>
          <a:lstStyle/>
          <a:p>
            <a:pPr lvl="1" defTabSz="906443">
              <a:defRPr/>
            </a:pPr>
            <a:r>
              <a:rPr lang="en-US" dirty="0">
                <a:latin typeface="Arial" panose="020B0604020202020204" pitchFamily="34" charset="0"/>
                <a:cs typeface="Arial" panose="020B0604020202020204" pitchFamily="34" charset="0"/>
              </a:rPr>
              <a:t>The National</a:t>
            </a:r>
            <a:r>
              <a:rPr lang="en-US" baseline="0" dirty="0">
                <a:latin typeface="Arial" pitchFamily="34" charset="0"/>
                <a:cs typeface="Arial" pitchFamily="34" charset="0"/>
              </a:rPr>
              <a:t> Academy of Medicine recently announced their newly elected members. That list includes the individuals listed here, who have notable connections and relevance to NHGRI, including: a former council member, some grantees, some otherwise very distinguished geneticists and genomicists, and * NHGRI’s very own Les Biesecker, a Senior Investigator within the Institute’s Intramural Research Program. </a:t>
            </a:r>
            <a:endParaRPr lang="en-US" dirty="0">
              <a:latin typeface="Arial" panose="020B0604020202020204" pitchFamily="34" charset="0"/>
              <a:cs typeface="Arial" panose="020B0604020202020204" pitchFamily="34" charset="0"/>
            </a:endParaRPr>
          </a:p>
          <a:p>
            <a:pPr lvl="1" defTabSz="906443">
              <a:defRPr/>
            </a:pPr>
            <a:endParaRPr lang="en-US" dirty="0">
              <a:latin typeface="Arial" panose="020B0604020202020204" pitchFamily="34" charset="0"/>
              <a:cs typeface="Arial" panose="020B0604020202020204" pitchFamily="34" charset="0"/>
            </a:endParaRPr>
          </a:p>
          <a:p>
            <a:pPr lvl="1" defTabSz="906443">
              <a:defRPr/>
            </a:pPr>
            <a:endParaRPr lang="en-US" dirty="0">
              <a:latin typeface="Arial" panose="020B0604020202020204" pitchFamily="34" charset="0"/>
              <a:cs typeface="Arial" panose="020B0604020202020204" pitchFamily="34" charset="0"/>
            </a:endParaRPr>
          </a:p>
          <a:p>
            <a:pPr lvl="1" defTabSz="906443">
              <a:defRPr/>
            </a:pP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0" y="8831266"/>
            <a:ext cx="303878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252" eaLnBrk="0" hangingPunct="0">
              <a:defRPr b="1">
                <a:solidFill>
                  <a:schemeClr val="tx1"/>
                </a:solidFill>
                <a:latin typeface="Arial" pitchFamily="34" charset="0"/>
              </a:defRPr>
            </a:lvl1pPr>
            <a:lvl2pPr marL="736308" indent="-283195" defTabSz="928252" eaLnBrk="0" hangingPunct="0">
              <a:defRPr b="1">
                <a:solidFill>
                  <a:schemeClr val="tx1"/>
                </a:solidFill>
                <a:latin typeface="Arial" pitchFamily="34" charset="0"/>
              </a:defRPr>
            </a:lvl2pPr>
            <a:lvl3pPr marL="1132783" indent="-226557" defTabSz="928252" eaLnBrk="0" hangingPunct="0">
              <a:defRPr b="1">
                <a:solidFill>
                  <a:schemeClr val="tx1"/>
                </a:solidFill>
                <a:latin typeface="Arial" pitchFamily="34" charset="0"/>
              </a:defRPr>
            </a:lvl3pPr>
            <a:lvl4pPr marL="1585895" indent="-226557" defTabSz="928252" eaLnBrk="0" hangingPunct="0">
              <a:defRPr b="1">
                <a:solidFill>
                  <a:schemeClr val="tx1"/>
                </a:solidFill>
                <a:latin typeface="Arial" pitchFamily="34" charset="0"/>
              </a:defRPr>
            </a:lvl4pPr>
            <a:lvl5pPr marL="2039009" indent="-226557" defTabSz="928252" eaLnBrk="0" hangingPunct="0">
              <a:defRPr b="1">
                <a:solidFill>
                  <a:schemeClr val="tx1"/>
                </a:solidFill>
                <a:latin typeface="Arial" pitchFamily="34" charset="0"/>
              </a:defRPr>
            </a:lvl5pPr>
            <a:lvl6pPr marL="2492122" indent="-226557" defTabSz="928252" eaLnBrk="0" fontAlgn="base" hangingPunct="0">
              <a:spcBef>
                <a:spcPct val="0"/>
              </a:spcBef>
              <a:spcAft>
                <a:spcPct val="0"/>
              </a:spcAft>
              <a:defRPr b="1">
                <a:solidFill>
                  <a:schemeClr val="tx1"/>
                </a:solidFill>
                <a:latin typeface="Arial" pitchFamily="34" charset="0"/>
              </a:defRPr>
            </a:lvl6pPr>
            <a:lvl7pPr marL="2945234" indent="-226557" defTabSz="928252" eaLnBrk="0" fontAlgn="base" hangingPunct="0">
              <a:spcBef>
                <a:spcPct val="0"/>
              </a:spcBef>
              <a:spcAft>
                <a:spcPct val="0"/>
              </a:spcAft>
              <a:defRPr b="1">
                <a:solidFill>
                  <a:schemeClr val="tx1"/>
                </a:solidFill>
                <a:latin typeface="Arial" pitchFamily="34" charset="0"/>
              </a:defRPr>
            </a:lvl7pPr>
            <a:lvl8pPr marL="3398347" indent="-226557" defTabSz="928252" eaLnBrk="0" fontAlgn="base" hangingPunct="0">
              <a:spcBef>
                <a:spcPct val="0"/>
              </a:spcBef>
              <a:spcAft>
                <a:spcPct val="0"/>
              </a:spcAft>
              <a:defRPr b="1">
                <a:solidFill>
                  <a:schemeClr val="tx1"/>
                </a:solidFill>
                <a:latin typeface="Arial" pitchFamily="34" charset="0"/>
              </a:defRPr>
            </a:lvl8pPr>
            <a:lvl9pPr marL="3851461" indent="-226557" defTabSz="92825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34</a:t>
            </a:fld>
            <a:endParaRPr lang="en-US" dirty="0">
              <a:solidFill>
                <a:prstClr val="black"/>
              </a:solidFill>
              <a:cs typeface="Arial" pitchFamily="34" charset="0"/>
            </a:endParaRPr>
          </a:p>
        </p:txBody>
      </p:sp>
    </p:spTree>
    <p:extLst>
      <p:ext uri="{BB962C8B-B14F-4D97-AF65-F5344CB8AC3E}">
        <p14:creationId xmlns:p14="http://schemas.microsoft.com/office/powerpoint/2010/main" val="796996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81100" y="696913"/>
            <a:ext cx="4648200" cy="3486150"/>
          </a:xfrm>
          <a:prstGeom prst="rect">
            <a:avLst/>
          </a:prstGeom>
          <a:ln/>
        </p:spPr>
      </p:sp>
      <p:sp>
        <p:nvSpPr>
          <p:cNvPr id="123907" name="Notes Placeholder 2"/>
          <p:cNvSpPr>
            <a:spLocks noGrp="1"/>
          </p:cNvSpPr>
          <p:nvPr>
            <p:ph type="body" idx="1"/>
          </p:nvPr>
        </p:nvSpPr>
        <p:spPr>
          <a:noFill/>
          <a:ln/>
        </p:spPr>
        <p:txBody>
          <a:bodyPr/>
          <a:lstStyle/>
          <a:p>
            <a:pPr lvl="1" defTabSz="906628">
              <a:defRPr/>
            </a:pPr>
            <a:r>
              <a:rPr lang="en-US" dirty="0">
                <a:latin typeface="Arial" panose="020B0604020202020204" pitchFamily="34" charset="0"/>
                <a:cs typeface="Arial" pitchFamily="34" charset="0"/>
              </a:rPr>
              <a:t>Similarly, a</a:t>
            </a:r>
            <a:r>
              <a:rPr lang="en-US" baseline="0" dirty="0">
                <a:latin typeface="Arial" pitchFamily="34" charset="0"/>
                <a:cs typeface="Arial" pitchFamily="34" charset="0"/>
              </a:rPr>
              <a:t>n impressive number of genetics and genomics researchers as well as good friends of NHGRI’s were recently </a:t>
            </a:r>
            <a:r>
              <a:rPr lang="en-US" dirty="0">
                <a:latin typeface="Arial" pitchFamily="34" charset="0"/>
                <a:cs typeface="Arial" pitchFamily="34" charset="0"/>
              </a:rPr>
              <a:t>elected to be Fellows of the American Association for the Advancement of Science (or AAAS),</a:t>
            </a:r>
            <a:r>
              <a:rPr lang="en-US" baseline="0" dirty="0">
                <a:latin typeface="Arial" pitchFamily="34" charset="0"/>
                <a:cs typeface="Arial" pitchFamily="34" charset="0"/>
              </a:rPr>
              <a:t> with their names listed here. Congratulations to these colleagues as well as those recently elected to the National Academy of Medicine. </a:t>
            </a:r>
          </a:p>
        </p:txBody>
      </p:sp>
      <p:sp>
        <p:nvSpPr>
          <p:cNvPr id="5" name="Slide Number Placeholder 3"/>
          <p:cNvSpPr>
            <a:spLocks noGrp="1"/>
          </p:cNvSpPr>
          <p:nvPr>
            <p:ph type="sldNum" sz="quarter" idx="5"/>
          </p:nvPr>
        </p:nvSpPr>
        <p:spPr>
          <a:xfrm>
            <a:off x="3971620" y="8831266"/>
            <a:ext cx="303878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252" eaLnBrk="0" hangingPunct="0">
              <a:defRPr b="1">
                <a:solidFill>
                  <a:schemeClr val="tx1"/>
                </a:solidFill>
                <a:latin typeface="Arial" pitchFamily="34" charset="0"/>
              </a:defRPr>
            </a:lvl1pPr>
            <a:lvl2pPr marL="736308" indent="-283195" defTabSz="928252" eaLnBrk="0" hangingPunct="0">
              <a:defRPr b="1">
                <a:solidFill>
                  <a:schemeClr val="tx1"/>
                </a:solidFill>
                <a:latin typeface="Arial" pitchFamily="34" charset="0"/>
              </a:defRPr>
            </a:lvl2pPr>
            <a:lvl3pPr marL="1132783" indent="-226557" defTabSz="928252" eaLnBrk="0" hangingPunct="0">
              <a:defRPr b="1">
                <a:solidFill>
                  <a:schemeClr val="tx1"/>
                </a:solidFill>
                <a:latin typeface="Arial" pitchFamily="34" charset="0"/>
              </a:defRPr>
            </a:lvl3pPr>
            <a:lvl4pPr marL="1585895" indent="-226557" defTabSz="928252" eaLnBrk="0" hangingPunct="0">
              <a:defRPr b="1">
                <a:solidFill>
                  <a:schemeClr val="tx1"/>
                </a:solidFill>
                <a:latin typeface="Arial" pitchFamily="34" charset="0"/>
              </a:defRPr>
            </a:lvl4pPr>
            <a:lvl5pPr marL="2039009" indent="-226557" defTabSz="928252" eaLnBrk="0" hangingPunct="0">
              <a:defRPr b="1">
                <a:solidFill>
                  <a:schemeClr val="tx1"/>
                </a:solidFill>
                <a:latin typeface="Arial" pitchFamily="34" charset="0"/>
              </a:defRPr>
            </a:lvl5pPr>
            <a:lvl6pPr marL="2492122" indent="-226557" defTabSz="928252" eaLnBrk="0" fontAlgn="base" hangingPunct="0">
              <a:spcBef>
                <a:spcPct val="0"/>
              </a:spcBef>
              <a:spcAft>
                <a:spcPct val="0"/>
              </a:spcAft>
              <a:defRPr b="1">
                <a:solidFill>
                  <a:schemeClr val="tx1"/>
                </a:solidFill>
                <a:latin typeface="Arial" pitchFamily="34" charset="0"/>
              </a:defRPr>
            </a:lvl6pPr>
            <a:lvl7pPr marL="2945234" indent="-226557" defTabSz="928252" eaLnBrk="0" fontAlgn="base" hangingPunct="0">
              <a:spcBef>
                <a:spcPct val="0"/>
              </a:spcBef>
              <a:spcAft>
                <a:spcPct val="0"/>
              </a:spcAft>
              <a:defRPr b="1">
                <a:solidFill>
                  <a:schemeClr val="tx1"/>
                </a:solidFill>
                <a:latin typeface="Arial" pitchFamily="34" charset="0"/>
              </a:defRPr>
            </a:lvl7pPr>
            <a:lvl8pPr marL="3398347" indent="-226557" defTabSz="928252" eaLnBrk="0" fontAlgn="base" hangingPunct="0">
              <a:spcBef>
                <a:spcPct val="0"/>
              </a:spcBef>
              <a:spcAft>
                <a:spcPct val="0"/>
              </a:spcAft>
              <a:defRPr b="1">
                <a:solidFill>
                  <a:schemeClr val="tx1"/>
                </a:solidFill>
                <a:latin typeface="Arial" pitchFamily="34" charset="0"/>
              </a:defRPr>
            </a:lvl8pPr>
            <a:lvl9pPr marL="3851461" indent="-226557" defTabSz="92825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35</a:t>
            </a:fld>
            <a:endParaRPr lang="en-US" dirty="0">
              <a:solidFill>
                <a:prstClr val="black"/>
              </a:solidFill>
              <a:cs typeface="Arial" pitchFamily="34" charset="0"/>
            </a:endParaRPr>
          </a:p>
        </p:txBody>
      </p:sp>
    </p:spTree>
    <p:extLst>
      <p:ext uri="{BB962C8B-B14F-4D97-AF65-F5344CB8AC3E}">
        <p14:creationId xmlns:p14="http://schemas.microsoft.com/office/powerpoint/2010/main" val="318467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60463" y="692150"/>
            <a:ext cx="4614862" cy="346233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2307" tIns="46153" rIns="92307" bIns="46153" numCol="1" anchor="t" anchorCtr="0" compatLnSpc="1">
            <a:prstTxWarp prst="textNoShape">
              <a:avLst/>
            </a:prstTxWarp>
          </a:bodyPr>
          <a:lstStyle/>
          <a:p>
            <a:r>
              <a:rPr lang="en-US" dirty="0"/>
              <a:t>Two genomics companies recently received small business awards. Illumina was named to the Small Business Innovation Research (or SBIR) Hall of Fame and 23andMe received the Tibbetts Award. </a:t>
            </a:r>
          </a:p>
          <a:p>
            <a:endParaRPr lang="en-US" dirty="0"/>
          </a:p>
          <a:p>
            <a:r>
              <a:rPr lang="en-US" dirty="0"/>
              <a:t>The SBIR Hall of Fame recognizes companies and individuals with a long period of extraordinary success in research, innovation, and commercialization within the SBIR program.</a:t>
            </a:r>
          </a:p>
          <a:p>
            <a:endParaRPr lang="en-US" dirty="0"/>
          </a:p>
          <a:p>
            <a:r>
              <a:rPr lang="en-US" dirty="0"/>
              <a:t>The Tibbetts Awards is named after Roland Tibbetts, who was instrumental in developing the SBIR program. These awards are presented to those who are beacons of promise and models of excellence in high technology.</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0079">
              <a:defRPr/>
            </a:pPr>
            <a:fld id="{EF1538E9-0E3C-4F99-854D-827A84D0C00A}" type="slidenum">
              <a:rPr lang="en-US" smtClean="0">
                <a:solidFill>
                  <a:srgbClr val="000000"/>
                </a:solidFill>
              </a:rPr>
              <a:pPr defTabSz="910079">
                <a:defRPr/>
              </a:pPr>
              <a:t>36</a:t>
            </a:fld>
            <a:endParaRPr lang="en-US" dirty="0">
              <a:solidFill>
                <a:srgbClr val="000000"/>
              </a:solidFill>
            </a:endParaRPr>
          </a:p>
        </p:txBody>
      </p:sp>
    </p:spTree>
    <p:extLst>
      <p:ext uri="{BB962C8B-B14F-4D97-AF65-F5344CB8AC3E}">
        <p14:creationId xmlns:p14="http://schemas.microsoft.com/office/powerpoint/2010/main" val="2078488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4" y="4430929"/>
            <a:ext cx="5427407" cy="4086884"/>
          </a:xfrm>
          <a:noFill/>
          <a:ln w="9525">
            <a:noFill/>
            <a:miter lim="800000"/>
            <a:headEnd/>
            <a:tailEnd/>
          </a:ln>
          <a:effectLst/>
        </p:spPr>
        <p:txBody>
          <a:bodyPr vert="horz" wrap="square" lIns="93769" tIns="46885" rIns="93769" bIns="46885" numCol="1" anchor="t" anchorCtr="0" compatLnSpc="1">
            <a:prstTxWarp prst="textNoShape">
              <a:avLst/>
            </a:prstTxWarp>
            <a:noAutofit/>
          </a:bodyPr>
          <a:lstStyle/>
          <a:p>
            <a:pPr lvl="1" defTabSz="938476">
              <a:defRPr/>
            </a:pPr>
            <a:r>
              <a:rPr lang="en-US" dirty="0"/>
              <a:t>Moving on to year-end accolades, </a:t>
            </a:r>
            <a:r>
              <a:rPr lang="en-US" dirty="0" err="1"/>
              <a:t>nanopore</a:t>
            </a:r>
            <a:r>
              <a:rPr lang="en-US" dirty="0"/>
              <a:t> DNA sequencing was one of the nine Runners Up for </a:t>
            </a:r>
            <a:r>
              <a:rPr lang="en-US" i="1" dirty="0"/>
              <a:t>Science’s</a:t>
            </a:r>
            <a:r>
              <a:rPr lang="en-US" dirty="0"/>
              <a:t> Breakthrough of the Year. Oxford </a:t>
            </a:r>
            <a:r>
              <a:rPr lang="en-US" dirty="0" err="1"/>
              <a:t>Nanopore</a:t>
            </a:r>
            <a:r>
              <a:rPr lang="en-US" dirty="0"/>
              <a:t> Technologies began marketing the first </a:t>
            </a:r>
            <a:r>
              <a:rPr lang="en-US" dirty="0" err="1"/>
              <a:t>nanopore</a:t>
            </a:r>
            <a:r>
              <a:rPr lang="en-US" dirty="0"/>
              <a:t> DNA sequencing device last year. </a:t>
            </a:r>
            <a:r>
              <a:rPr lang="en-US" i="1" baseline="0" dirty="0"/>
              <a:t>Science</a:t>
            </a:r>
            <a:r>
              <a:rPr lang="en-US" baseline="0" dirty="0"/>
              <a:t> noted that “</a:t>
            </a:r>
            <a:r>
              <a:rPr lang="en-US" dirty="0"/>
              <a:t>The device uses a breakthrough technology called nanopore sequencing to read the letters of DNA directly.” The article noted the low startup costs for this technology and the already demonstrated novel applications,</a:t>
            </a:r>
            <a:r>
              <a:rPr lang="en-US" baseline="0" dirty="0"/>
              <a:t> including identifying Ebola and other viruses in a few hours, sequencing of the gut microbiome and the genome of a fungal pest of maize, and soil microbiome sequencing on the International Space Station.</a:t>
            </a:r>
          </a:p>
        </p:txBody>
      </p:sp>
      <p:sp>
        <p:nvSpPr>
          <p:cNvPr id="119812" name="Slide Number Placeholder 3"/>
          <p:cNvSpPr>
            <a:spLocks noGrp="1"/>
          </p:cNvSpPr>
          <p:nvPr>
            <p:ph type="sldNum" sz="quarter" idx="5"/>
          </p:nvPr>
        </p:nvSpPr>
        <p:spPr>
          <a:noFill/>
        </p:spPr>
        <p:txBody>
          <a:bodyPr/>
          <a:lstStyle/>
          <a:p>
            <a:pPr defTabSz="933398"/>
            <a:fld id="{3F3096A7-7907-4AE4-8BBC-4643BE8BB0EA}" type="slidenum">
              <a:rPr lang="en-US" smtClean="0">
                <a:solidFill>
                  <a:srgbClr val="000000"/>
                </a:solidFill>
              </a:rPr>
              <a:pPr defTabSz="933398"/>
              <a:t>37</a:t>
            </a:fld>
            <a:endParaRPr lang="en-US" dirty="0">
              <a:solidFill>
                <a:srgbClr val="000000"/>
              </a:solidFill>
            </a:endParaRPr>
          </a:p>
        </p:txBody>
      </p:sp>
    </p:spTree>
    <p:extLst>
      <p:ext uri="{BB962C8B-B14F-4D97-AF65-F5344CB8AC3E}">
        <p14:creationId xmlns:p14="http://schemas.microsoft.com/office/powerpoint/2010/main" val="3911327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1" tIns="46546" rIns="93091" bIns="46546" numCol="1" anchor="t" anchorCtr="0" compatLnSpc="1">
            <a:prstTxWarp prst="textNoShape">
              <a:avLst/>
            </a:prstTxWarp>
          </a:bodyPr>
          <a:lstStyle/>
          <a:p>
            <a:pPr defTabSz="906443">
              <a:defRPr/>
            </a:pPr>
            <a:r>
              <a:rPr lang="en-US" i="0" dirty="0">
                <a:latin typeface="Arial" pitchFamily="34" charset="0"/>
                <a:cs typeface="Arial" pitchFamily="34" charset="0"/>
              </a:rPr>
              <a:t>When </a:t>
            </a:r>
            <a:r>
              <a:rPr lang="en-US" i="1" dirty="0">
                <a:latin typeface="Arial" pitchFamily="34" charset="0"/>
                <a:cs typeface="Arial" pitchFamily="34" charset="0"/>
              </a:rPr>
              <a:t>The</a:t>
            </a:r>
            <a:r>
              <a:rPr lang="en-US" i="1" baseline="0" dirty="0">
                <a:latin typeface="Arial" pitchFamily="34" charset="0"/>
                <a:cs typeface="Arial" pitchFamily="34" charset="0"/>
              </a:rPr>
              <a:t> Scientist </a:t>
            </a:r>
            <a:r>
              <a:rPr lang="en-US" i="0" baseline="0" dirty="0">
                <a:latin typeface="Arial" pitchFamily="34" charset="0"/>
                <a:cs typeface="Arial" pitchFamily="34" charset="0"/>
              </a:rPr>
              <a:t>came out with its Top Ten Innovations of 2016, genomic technologies once again populated the list. Three genomic innovations were included, as listed here. Each of these three innovations </a:t>
            </a:r>
            <a:r>
              <a:rPr lang="en-US" b="0" i="0" kern="1200" dirty="0">
                <a:effectLst/>
                <a:latin typeface="Arial" panose="020B0604020202020204" pitchFamily="34" charset="0"/>
                <a:cs typeface="Arial" panose="020B0604020202020204" pitchFamily="34" charset="0"/>
              </a:rPr>
              <a:t>involve some aspect of genome sequencing or genome editing</a:t>
            </a:r>
            <a:r>
              <a:rPr lang="en-US" b="0" i="0" kern="1200" baseline="0" dirty="0">
                <a:effectLst/>
                <a:latin typeface="Arial" panose="020B0604020202020204" pitchFamily="34" charset="0"/>
                <a:cs typeface="Arial" panose="020B0604020202020204" pitchFamily="34" charset="0"/>
              </a:rPr>
              <a:t>.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15">
              <a:defRPr/>
            </a:pPr>
            <a:fld id="{EF1538E9-0E3C-4F99-854D-827A84D0C00A}" type="slidenum">
              <a:rPr lang="en-US" smtClean="0">
                <a:solidFill>
                  <a:srgbClr val="000000"/>
                </a:solidFill>
              </a:rPr>
              <a:pPr defTabSz="917815">
                <a:defRPr/>
              </a:pPr>
              <a:t>38</a:t>
            </a:fld>
            <a:endParaRPr lang="en-US" dirty="0">
              <a:solidFill>
                <a:srgbClr val="000000"/>
              </a:solidFill>
            </a:endParaRPr>
          </a:p>
        </p:txBody>
      </p:sp>
    </p:spTree>
    <p:extLst>
      <p:ext uri="{BB962C8B-B14F-4D97-AF65-F5344CB8AC3E}">
        <p14:creationId xmlns:p14="http://schemas.microsoft.com/office/powerpoint/2010/main" val="3685270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181100" y="696913"/>
            <a:ext cx="4648200" cy="3486150"/>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50" tIns="47275" rIns="94550" bIns="47275" numCol="1" anchor="t" anchorCtr="0" compatLnSpc="1">
            <a:prstTxWarp prst="textNoShape">
              <a:avLst/>
            </a:prstTxWarp>
          </a:bodyPr>
          <a:lstStyle/>
          <a:p>
            <a:pPr defTabSz="913318">
              <a:defRPr/>
            </a:pPr>
            <a:r>
              <a:rPr lang="en-US" dirty="0">
                <a:latin typeface="Arial" panose="020B0604020202020204" pitchFamily="34" charset="0"/>
                <a:cs typeface="Arial" pitchFamily="34" charset="0"/>
              </a:rPr>
              <a:t>In terms</a:t>
            </a:r>
            <a:r>
              <a:rPr lang="en-US" baseline="0" dirty="0">
                <a:latin typeface="Arial" pitchFamily="34" charset="0"/>
                <a:cs typeface="Arial" pitchFamily="34" charset="0"/>
              </a:rPr>
              <a:t> of ‘</a:t>
            </a:r>
            <a:r>
              <a:rPr lang="en-US" u="none" baseline="0" dirty="0">
                <a:latin typeface="Arial" pitchFamily="34" charset="0"/>
                <a:cs typeface="Arial" pitchFamily="34" charset="0"/>
              </a:rPr>
              <a:t>Genomes</a:t>
            </a:r>
            <a:r>
              <a:rPr lang="en-US" baseline="0" dirty="0">
                <a:latin typeface="Arial" pitchFamily="34" charset="0"/>
                <a:cs typeface="Arial" pitchFamily="34" charset="0"/>
              </a:rPr>
              <a:t> In The News’ – there have been a number of recently generated genome sequences reported since the last Council meeting, including: </a:t>
            </a:r>
            <a:r>
              <a:rPr lang="en-US" dirty="0"/>
              <a:t>* </a:t>
            </a:r>
            <a:r>
              <a:rPr lang="en-US" dirty="0" err="1"/>
              <a:t>zika</a:t>
            </a:r>
            <a:r>
              <a:rPr lang="en-US" dirty="0"/>
              <a:t> virus, * beer yeast (actually, 157 industrial strains of </a:t>
            </a:r>
            <a:r>
              <a:rPr lang="en-US" i="1" dirty="0" err="1"/>
              <a:t>Sacchromyces</a:t>
            </a:r>
            <a:r>
              <a:rPr lang="en-US" i="1" dirty="0"/>
              <a:t> cerevisiae</a:t>
            </a:r>
            <a:r>
              <a:rPr lang="en-US" dirty="0"/>
              <a:t>), * ocean sunfish, * five-pacer viper, * leopard, * Asian long-horned beetle, * back blow fly, * an ancient corn cob, * gingko biloba, * the Spirit Cave mummy (a 10,000 year-old mummy from Nevada), * African wild dog, * tiger tail seahorse, * British ash tree, and * Canadian beaver.</a:t>
            </a: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43" eaLnBrk="0" hangingPunct="0">
              <a:defRPr b="1">
                <a:solidFill>
                  <a:schemeClr val="tx1"/>
                </a:solidFill>
                <a:latin typeface="Arial" pitchFamily="34" charset="0"/>
              </a:defRPr>
            </a:lvl1pPr>
            <a:lvl2pPr marL="747723" indent="-287587" defTabSz="942643" eaLnBrk="0" hangingPunct="0">
              <a:defRPr b="1">
                <a:solidFill>
                  <a:schemeClr val="tx1"/>
                </a:solidFill>
                <a:latin typeface="Arial" pitchFamily="34" charset="0"/>
              </a:defRPr>
            </a:lvl2pPr>
            <a:lvl3pPr marL="1150344" indent="-230069" defTabSz="942643" eaLnBrk="0" hangingPunct="0">
              <a:defRPr b="1">
                <a:solidFill>
                  <a:schemeClr val="tx1"/>
                </a:solidFill>
                <a:latin typeface="Arial" pitchFamily="34" charset="0"/>
              </a:defRPr>
            </a:lvl3pPr>
            <a:lvl4pPr marL="1610482" indent="-230069" defTabSz="942643" eaLnBrk="0" hangingPunct="0">
              <a:defRPr b="1">
                <a:solidFill>
                  <a:schemeClr val="tx1"/>
                </a:solidFill>
                <a:latin typeface="Arial" pitchFamily="34" charset="0"/>
              </a:defRPr>
            </a:lvl4pPr>
            <a:lvl5pPr marL="2070619" indent="-230069" defTabSz="942643" eaLnBrk="0" hangingPunct="0">
              <a:defRPr b="1">
                <a:solidFill>
                  <a:schemeClr val="tx1"/>
                </a:solidFill>
                <a:latin typeface="Arial" pitchFamily="34" charset="0"/>
              </a:defRPr>
            </a:lvl5pPr>
            <a:lvl6pPr marL="2530757" indent="-230069" defTabSz="942643" eaLnBrk="0" fontAlgn="base" hangingPunct="0">
              <a:spcBef>
                <a:spcPct val="0"/>
              </a:spcBef>
              <a:spcAft>
                <a:spcPct val="0"/>
              </a:spcAft>
              <a:defRPr b="1">
                <a:solidFill>
                  <a:schemeClr val="tx1"/>
                </a:solidFill>
                <a:latin typeface="Arial" pitchFamily="34" charset="0"/>
              </a:defRPr>
            </a:lvl6pPr>
            <a:lvl7pPr marL="2990891" indent="-230069" defTabSz="942643" eaLnBrk="0" fontAlgn="base" hangingPunct="0">
              <a:spcBef>
                <a:spcPct val="0"/>
              </a:spcBef>
              <a:spcAft>
                <a:spcPct val="0"/>
              </a:spcAft>
              <a:defRPr b="1">
                <a:solidFill>
                  <a:schemeClr val="tx1"/>
                </a:solidFill>
                <a:latin typeface="Arial" pitchFamily="34" charset="0"/>
              </a:defRPr>
            </a:lvl7pPr>
            <a:lvl8pPr marL="3451031" indent="-230069" defTabSz="942643" eaLnBrk="0" fontAlgn="base" hangingPunct="0">
              <a:spcBef>
                <a:spcPct val="0"/>
              </a:spcBef>
              <a:spcAft>
                <a:spcPct val="0"/>
              </a:spcAft>
              <a:defRPr b="1">
                <a:solidFill>
                  <a:schemeClr val="tx1"/>
                </a:solidFill>
                <a:latin typeface="Arial" pitchFamily="34" charset="0"/>
              </a:defRPr>
            </a:lvl8pPr>
            <a:lvl9pPr marL="3911169" indent="-230069" defTabSz="9426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39</a:t>
            </a:fld>
            <a:endParaRPr lang="en-US" dirty="0">
              <a:solidFill>
                <a:prstClr val="black"/>
              </a:solidFill>
              <a:cs typeface="Arial" pitchFamily="34" charset="0"/>
            </a:endParaRPr>
          </a:p>
        </p:txBody>
      </p:sp>
    </p:spTree>
    <p:extLst>
      <p:ext uri="{BB962C8B-B14F-4D97-AF65-F5344CB8AC3E}">
        <p14:creationId xmlns:p14="http://schemas.microsoft.com/office/powerpoint/2010/main" val="1006594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81100" y="696913"/>
            <a:ext cx="4648200" cy="34861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the rest of my Director’s Report, I will cover the 7 areas listed here, which reliably provide an</a:t>
            </a:r>
            <a:r>
              <a:rPr lang="en-US" baseline="0" dirty="0">
                <a:latin typeface="Arial" pitchFamily="34" charset="0"/>
                <a:cs typeface="Arial" pitchFamily="34" charset="0"/>
              </a:rPr>
              <a:t> effective </a:t>
            </a:r>
            <a:r>
              <a:rPr lang="en-US" dirty="0">
                <a:latin typeface="Arial" pitchFamily="34" charset="0"/>
                <a:cs typeface="Arial" pitchFamily="34" charset="0"/>
              </a:rPr>
              <a:t>framework for reviewing the relevant topics.</a:t>
            </a:r>
          </a:p>
          <a:p>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43" eaLnBrk="0" hangingPunct="0">
              <a:defRPr b="1">
                <a:solidFill>
                  <a:schemeClr val="tx1"/>
                </a:solidFill>
                <a:latin typeface="Arial" pitchFamily="34" charset="0"/>
              </a:defRPr>
            </a:lvl1pPr>
            <a:lvl2pPr marL="747723" indent="-287587" defTabSz="942643" eaLnBrk="0" hangingPunct="0">
              <a:defRPr b="1">
                <a:solidFill>
                  <a:schemeClr val="tx1"/>
                </a:solidFill>
                <a:latin typeface="Arial" pitchFamily="34" charset="0"/>
              </a:defRPr>
            </a:lvl2pPr>
            <a:lvl3pPr marL="1150344" indent="-230069" defTabSz="942643" eaLnBrk="0" hangingPunct="0">
              <a:defRPr b="1">
                <a:solidFill>
                  <a:schemeClr val="tx1"/>
                </a:solidFill>
                <a:latin typeface="Arial" pitchFamily="34" charset="0"/>
              </a:defRPr>
            </a:lvl3pPr>
            <a:lvl4pPr marL="1610482" indent="-230069" defTabSz="942643" eaLnBrk="0" hangingPunct="0">
              <a:defRPr b="1">
                <a:solidFill>
                  <a:schemeClr val="tx1"/>
                </a:solidFill>
                <a:latin typeface="Arial" pitchFamily="34" charset="0"/>
              </a:defRPr>
            </a:lvl4pPr>
            <a:lvl5pPr marL="2070619" indent="-230069" defTabSz="942643" eaLnBrk="0" hangingPunct="0">
              <a:defRPr b="1">
                <a:solidFill>
                  <a:schemeClr val="tx1"/>
                </a:solidFill>
                <a:latin typeface="Arial" pitchFamily="34" charset="0"/>
              </a:defRPr>
            </a:lvl5pPr>
            <a:lvl6pPr marL="2530757" indent="-230069" defTabSz="942643" eaLnBrk="0" fontAlgn="base" hangingPunct="0">
              <a:spcBef>
                <a:spcPct val="0"/>
              </a:spcBef>
              <a:spcAft>
                <a:spcPct val="0"/>
              </a:spcAft>
              <a:defRPr b="1">
                <a:solidFill>
                  <a:schemeClr val="tx1"/>
                </a:solidFill>
                <a:latin typeface="Arial" pitchFamily="34" charset="0"/>
              </a:defRPr>
            </a:lvl6pPr>
            <a:lvl7pPr marL="2990891" indent="-230069" defTabSz="942643" eaLnBrk="0" fontAlgn="base" hangingPunct="0">
              <a:spcBef>
                <a:spcPct val="0"/>
              </a:spcBef>
              <a:spcAft>
                <a:spcPct val="0"/>
              </a:spcAft>
              <a:defRPr b="1">
                <a:solidFill>
                  <a:schemeClr val="tx1"/>
                </a:solidFill>
                <a:latin typeface="Arial" pitchFamily="34" charset="0"/>
              </a:defRPr>
            </a:lvl7pPr>
            <a:lvl8pPr marL="3451031" indent="-230069" defTabSz="942643" eaLnBrk="0" fontAlgn="base" hangingPunct="0">
              <a:spcBef>
                <a:spcPct val="0"/>
              </a:spcBef>
              <a:spcAft>
                <a:spcPct val="0"/>
              </a:spcAft>
              <a:defRPr b="1">
                <a:solidFill>
                  <a:schemeClr val="tx1"/>
                </a:solidFill>
                <a:latin typeface="Arial" pitchFamily="34" charset="0"/>
              </a:defRPr>
            </a:lvl8pPr>
            <a:lvl9pPr marL="3911169" indent="-230069" defTabSz="9426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a:t>
            </a:fld>
            <a:endParaRPr lang="en-US" dirty="0">
              <a:cs typeface="Arial" pitchFamily="34" charset="0"/>
            </a:endParaRPr>
          </a:p>
        </p:txBody>
      </p:sp>
    </p:spTree>
    <p:extLst>
      <p:ext uri="{BB962C8B-B14F-4D97-AF65-F5344CB8AC3E}">
        <p14:creationId xmlns:p14="http://schemas.microsoft.com/office/powerpoint/2010/main" val="3697445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43" eaLnBrk="0" hangingPunct="0">
              <a:defRPr b="1">
                <a:solidFill>
                  <a:schemeClr val="tx1"/>
                </a:solidFill>
                <a:latin typeface="Arial" pitchFamily="34" charset="0"/>
              </a:defRPr>
            </a:lvl1pPr>
            <a:lvl2pPr marL="747723" indent="-287587" defTabSz="942643" eaLnBrk="0" hangingPunct="0">
              <a:defRPr b="1">
                <a:solidFill>
                  <a:schemeClr val="tx1"/>
                </a:solidFill>
                <a:latin typeface="Arial" pitchFamily="34" charset="0"/>
              </a:defRPr>
            </a:lvl2pPr>
            <a:lvl3pPr marL="1150344" indent="-230069" defTabSz="942643" eaLnBrk="0" hangingPunct="0">
              <a:defRPr b="1">
                <a:solidFill>
                  <a:schemeClr val="tx1"/>
                </a:solidFill>
                <a:latin typeface="Arial" pitchFamily="34" charset="0"/>
              </a:defRPr>
            </a:lvl3pPr>
            <a:lvl4pPr marL="1610482" indent="-230069" defTabSz="942643" eaLnBrk="0" hangingPunct="0">
              <a:defRPr b="1">
                <a:solidFill>
                  <a:schemeClr val="tx1"/>
                </a:solidFill>
                <a:latin typeface="Arial" pitchFamily="34" charset="0"/>
              </a:defRPr>
            </a:lvl4pPr>
            <a:lvl5pPr marL="2070619" indent="-230069" defTabSz="942643" eaLnBrk="0" hangingPunct="0">
              <a:defRPr b="1">
                <a:solidFill>
                  <a:schemeClr val="tx1"/>
                </a:solidFill>
                <a:latin typeface="Arial" pitchFamily="34" charset="0"/>
              </a:defRPr>
            </a:lvl5pPr>
            <a:lvl6pPr marL="2530757" indent="-230069" defTabSz="942643" eaLnBrk="0" fontAlgn="base" hangingPunct="0">
              <a:spcBef>
                <a:spcPct val="0"/>
              </a:spcBef>
              <a:spcAft>
                <a:spcPct val="0"/>
              </a:spcAft>
              <a:defRPr b="1">
                <a:solidFill>
                  <a:schemeClr val="tx1"/>
                </a:solidFill>
                <a:latin typeface="Arial" pitchFamily="34" charset="0"/>
              </a:defRPr>
            </a:lvl6pPr>
            <a:lvl7pPr marL="2990891" indent="-230069" defTabSz="942643" eaLnBrk="0" fontAlgn="base" hangingPunct="0">
              <a:spcBef>
                <a:spcPct val="0"/>
              </a:spcBef>
              <a:spcAft>
                <a:spcPct val="0"/>
              </a:spcAft>
              <a:defRPr b="1">
                <a:solidFill>
                  <a:schemeClr val="tx1"/>
                </a:solidFill>
                <a:latin typeface="Arial" pitchFamily="34" charset="0"/>
              </a:defRPr>
            </a:lvl7pPr>
            <a:lvl8pPr marL="3451031" indent="-230069" defTabSz="942643" eaLnBrk="0" fontAlgn="base" hangingPunct="0">
              <a:spcBef>
                <a:spcPct val="0"/>
              </a:spcBef>
              <a:spcAft>
                <a:spcPct val="0"/>
              </a:spcAft>
              <a:defRPr b="1">
                <a:solidFill>
                  <a:schemeClr val="tx1"/>
                </a:solidFill>
                <a:latin typeface="Arial" pitchFamily="34" charset="0"/>
              </a:defRPr>
            </a:lvl8pPr>
            <a:lvl9pPr marL="3911169" indent="-230069" defTabSz="9426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40</a:t>
            </a:fld>
            <a:endParaRPr lang="en-US" dirty="0">
              <a:cs typeface="Arial" pitchFamily="34" charset="0"/>
            </a:endParaRPr>
          </a:p>
        </p:txBody>
      </p:sp>
    </p:spTree>
    <p:extLst>
      <p:ext uri="{BB962C8B-B14F-4D97-AF65-F5344CB8AC3E}">
        <p14:creationId xmlns:p14="http://schemas.microsoft.com/office/powerpoint/2010/main" val="3424419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44588" y="687388"/>
            <a:ext cx="4586287" cy="3440112"/>
          </a:xfrm>
          <a:prstGeom prst="rect">
            <a:avLst/>
          </a:prstGeom>
          <a:ln/>
        </p:spPr>
      </p:sp>
      <p:sp>
        <p:nvSpPr>
          <p:cNvPr id="119811" name="Notes Placeholder 2"/>
          <p:cNvSpPr>
            <a:spLocks noGrp="1"/>
          </p:cNvSpPr>
          <p:nvPr>
            <p:ph type="body" idx="1"/>
          </p:nvPr>
        </p:nvSpPr>
        <p:spPr>
          <a:xfrm>
            <a:off x="842787" y="4372310"/>
            <a:ext cx="5427406" cy="4244204"/>
          </a:xfrm>
          <a:noFill/>
          <a:ln w="9525">
            <a:noFill/>
            <a:miter lim="800000"/>
            <a:headEnd/>
            <a:tailEnd/>
          </a:ln>
          <a:effectLst/>
        </p:spPr>
        <p:txBody>
          <a:bodyPr vert="horz" wrap="square" lIns="92285" tIns="46142" rIns="92285" bIns="46142" numCol="1" anchor="t" anchorCtr="0" compatLnSpc="1">
            <a:prstTxWarp prst="textNoShape">
              <a:avLst/>
            </a:prstTxWarp>
            <a:noAutofit/>
          </a:bodyPr>
          <a:lstStyle/>
          <a:p>
            <a:pPr lvl="1" defTabSz="923620">
              <a:defRPr/>
            </a:pPr>
            <a:r>
              <a:rPr lang="en-US" dirty="0"/>
              <a:t>The NHGRI Genome Sequencing Program (or GSP) just started its second year of its current phase of funding. The program is composed of 4 components: the Centers for Common Disease Genomics (or CCDGs), which investigate common, complex diseases; the Centers for Mendelian Genomics (or CMGs), which investigate rare, Mendelian diseases; the GSP Analysis Centers, which take advantage of the data produced from the sequence-production centers to perform data analyses; and the GSP Coordinating Center, which provides scientific and logistical support for the whole program. </a:t>
            </a:r>
          </a:p>
          <a:p>
            <a:pPr lvl="1" defTabSz="923620">
              <a:defRPr/>
            </a:pPr>
            <a:endParaRPr lang="en-US" dirty="0"/>
          </a:p>
          <a:p>
            <a:pPr lvl="1" defTabSz="923620">
              <a:defRPr/>
            </a:pPr>
            <a:r>
              <a:rPr lang="en-US" dirty="0"/>
              <a:t>* The GSP is also supported by several collaborations with other NIH Institutes. These include efforts with * the National Heart, Lung, and Blood Institute for the Trans-Omics for Precision Medicine Program (or </a:t>
            </a:r>
            <a:r>
              <a:rPr lang="en-US" dirty="0" err="1"/>
              <a:t>TOPMed</a:t>
            </a:r>
            <a:r>
              <a:rPr lang="en-US" dirty="0"/>
              <a:t>) within the CCDGs, CMGs, and analysis centers; with * the National Institute of Aging for the Alzheimer’s Disease Sequencing Program within the CCDGs; and with * the National Eye Institute within the CMGs. These collaborations deal with common challenges, ranging from disease-related genomic variant discovery to data harmonization for use across studies. An example of these collaborations was evident at a recent meeting hosted by the analysis centers and </a:t>
            </a:r>
            <a:r>
              <a:rPr lang="en-US" dirty="0" err="1"/>
              <a:t>TOPMed</a:t>
            </a:r>
            <a:r>
              <a:rPr lang="en-US" dirty="0"/>
              <a:t> to discuss analysis plans; it is worth noting that representatives from NHGRI’s ENCODE program were also present at this meeting to discuss potential collaborations.</a:t>
            </a:r>
          </a:p>
          <a:p>
            <a:pPr lvl="1" defTabSz="923620">
              <a:defRPr/>
            </a:pPr>
            <a:endParaRPr lang="en-US" dirty="0"/>
          </a:p>
        </p:txBody>
      </p:sp>
      <p:sp>
        <p:nvSpPr>
          <p:cNvPr id="119812" name="Slide Number Placeholder 3"/>
          <p:cNvSpPr>
            <a:spLocks noGrp="1"/>
          </p:cNvSpPr>
          <p:nvPr>
            <p:ph type="sldNum" sz="quarter" idx="5"/>
          </p:nvPr>
        </p:nvSpPr>
        <p:spPr>
          <a:noFill/>
        </p:spPr>
        <p:txBody>
          <a:bodyPr/>
          <a:lstStyle/>
          <a:p>
            <a:pPr defTabSz="918624"/>
            <a:fld id="{3F3096A7-7907-4AE4-8BBC-4643BE8BB0EA}" type="slidenum">
              <a:rPr lang="en-US" smtClean="0">
                <a:solidFill>
                  <a:srgbClr val="000000"/>
                </a:solidFill>
              </a:rPr>
              <a:pPr defTabSz="918624"/>
              <a:t>41</a:t>
            </a:fld>
            <a:endParaRPr lang="en-US" dirty="0">
              <a:solidFill>
                <a:srgbClr val="000000"/>
              </a:solidFill>
            </a:endParaRPr>
          </a:p>
        </p:txBody>
      </p:sp>
    </p:spTree>
    <p:extLst>
      <p:ext uri="{BB962C8B-B14F-4D97-AF65-F5344CB8AC3E}">
        <p14:creationId xmlns:p14="http://schemas.microsoft.com/office/powerpoint/2010/main" val="3626745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44588" y="687388"/>
            <a:ext cx="4586287" cy="3440112"/>
          </a:xfrm>
          <a:prstGeom prst="rect">
            <a:avLst/>
          </a:prstGeom>
          <a:ln/>
        </p:spPr>
      </p:sp>
      <p:sp>
        <p:nvSpPr>
          <p:cNvPr id="119811" name="Notes Placeholder 2"/>
          <p:cNvSpPr>
            <a:spLocks noGrp="1"/>
          </p:cNvSpPr>
          <p:nvPr>
            <p:ph type="body" idx="1"/>
          </p:nvPr>
        </p:nvSpPr>
        <p:spPr>
          <a:xfrm>
            <a:off x="842787" y="4372311"/>
            <a:ext cx="5427406" cy="4086884"/>
          </a:xfrm>
          <a:noFill/>
          <a:ln w="9525">
            <a:noFill/>
            <a:miter lim="800000"/>
            <a:headEnd/>
            <a:tailEnd/>
          </a:ln>
          <a:effectLst/>
        </p:spPr>
        <p:txBody>
          <a:bodyPr vert="horz" wrap="square" lIns="92285" tIns="46142" rIns="92285" bIns="46142" numCol="1" anchor="t" anchorCtr="0" compatLnSpc="1">
            <a:prstTxWarp prst="textNoShape">
              <a:avLst/>
            </a:prstTxWarp>
            <a:noAutofit/>
          </a:bodyPr>
          <a:lstStyle/>
          <a:p>
            <a:pPr lvl="1" defTabSz="923620">
              <a:defRPr/>
            </a:pPr>
            <a:r>
              <a:rPr lang="en-US" dirty="0"/>
              <a:t>In terms of progress, each GSP component has been making significant strides towards its scientific goals. * The CCDGs are currently studying multiple diseases from</a:t>
            </a:r>
            <a:r>
              <a:rPr lang="en-US" baseline="0" dirty="0"/>
              <a:t> three broad areas</a:t>
            </a:r>
            <a:r>
              <a:rPr lang="en-US" dirty="0"/>
              <a:t>: cardiovascular</a:t>
            </a:r>
            <a:r>
              <a:rPr lang="en-US" baseline="0" dirty="0"/>
              <a:t> disease (specifically, e</a:t>
            </a:r>
            <a:r>
              <a:rPr lang="en-US" dirty="0"/>
              <a:t>arly onset coronary artery disease, hemorrhagic stroke, and atrial fibrillation); neuropsychiatric disease (specifically, autism and epilepsy); and autoimmune/inflammatory</a:t>
            </a:r>
            <a:r>
              <a:rPr lang="en-US" baseline="0" dirty="0"/>
              <a:t> disease (specifically, a</a:t>
            </a:r>
            <a:r>
              <a:rPr lang="en-US" dirty="0"/>
              <a:t>sthma, type 1 diabetes, and inflammatory bowel disease). * Since 2016,</a:t>
            </a:r>
            <a:r>
              <a:rPr lang="en-US" baseline="0" dirty="0"/>
              <a:t> t</a:t>
            </a:r>
            <a:r>
              <a:rPr lang="en-US" dirty="0"/>
              <a:t>he CCDGs have sequenced around 18,000 whole genomes and 19,000 whole exomes for these projects</a:t>
            </a:r>
            <a:r>
              <a:rPr lang="en-US" baseline="0" dirty="0"/>
              <a:t>.</a:t>
            </a:r>
            <a:endParaRPr lang="en-US" dirty="0"/>
          </a:p>
          <a:p>
            <a:pPr lvl="1" defTabSz="923620">
              <a:defRPr/>
            </a:pPr>
            <a:endParaRPr lang="en-US" dirty="0"/>
          </a:p>
          <a:p>
            <a:pPr lvl="1" defTabSz="923620">
              <a:defRPr/>
            </a:pPr>
            <a:r>
              <a:rPr lang="en-US" dirty="0"/>
              <a:t>* Since 2011, the CMGs have published around 200 articles,</a:t>
            </a:r>
            <a:r>
              <a:rPr lang="en-US" baseline="0" dirty="0"/>
              <a:t> detailing the approximately 1,000 genes discovered to contribute to Mendelian diseases. These findings are based on generating and analyzing roughly </a:t>
            </a:r>
            <a:r>
              <a:rPr lang="en-US" dirty="0"/>
              <a:t>19,000 whole exomes</a:t>
            </a:r>
            <a:r>
              <a:rPr lang="en-US" baseline="0" dirty="0"/>
              <a:t>.</a:t>
            </a:r>
            <a:endParaRPr lang="en-US" dirty="0"/>
          </a:p>
        </p:txBody>
      </p:sp>
      <p:sp>
        <p:nvSpPr>
          <p:cNvPr id="119812" name="Slide Number Placeholder 3"/>
          <p:cNvSpPr>
            <a:spLocks noGrp="1"/>
          </p:cNvSpPr>
          <p:nvPr>
            <p:ph type="sldNum" sz="quarter" idx="5"/>
          </p:nvPr>
        </p:nvSpPr>
        <p:spPr>
          <a:noFill/>
        </p:spPr>
        <p:txBody>
          <a:bodyPr/>
          <a:lstStyle/>
          <a:p>
            <a:pPr defTabSz="918624"/>
            <a:fld id="{3F3096A7-7907-4AE4-8BBC-4643BE8BB0EA}" type="slidenum">
              <a:rPr lang="en-US" smtClean="0">
                <a:solidFill>
                  <a:srgbClr val="000000"/>
                </a:solidFill>
              </a:rPr>
              <a:pPr defTabSz="918624"/>
              <a:t>42</a:t>
            </a:fld>
            <a:endParaRPr lang="en-US" dirty="0">
              <a:solidFill>
                <a:srgbClr val="000000"/>
              </a:solidFill>
            </a:endParaRPr>
          </a:p>
        </p:txBody>
      </p:sp>
    </p:spTree>
    <p:extLst>
      <p:ext uri="{BB962C8B-B14F-4D97-AF65-F5344CB8AC3E}">
        <p14:creationId xmlns:p14="http://schemas.microsoft.com/office/powerpoint/2010/main" val="2478147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768" tIns="46885" rIns="93768" bIns="46885" numCol="1" anchor="t" anchorCtr="0" compatLnSpc="1">
            <a:prstTxWarp prst="textNoShape">
              <a:avLst/>
            </a:prstTxWarp>
          </a:bodyPr>
          <a:lstStyle/>
          <a:p>
            <a:r>
              <a:rPr lang="en-US" dirty="0"/>
              <a:t>In</a:t>
            </a:r>
            <a:r>
              <a:rPr lang="en-US" baseline="0" dirty="0"/>
              <a:t> previous years, T</a:t>
            </a:r>
            <a:r>
              <a:rPr lang="en-US" dirty="0"/>
              <a:t>he Cancer Genome Atlas (or TCGA), was a major focus of the GSP. TCGA is a coordinated effort to better</a:t>
            </a:r>
            <a:r>
              <a:rPr lang="en-US" baseline="0" dirty="0"/>
              <a:t> </a:t>
            </a:r>
            <a:r>
              <a:rPr lang="en-US" dirty="0"/>
              <a:t>understand the molecular basis of cancer. Data production on over 10,000 tumor/normal pairs has been completed, and TCGA is focused on final manuscript writing.</a:t>
            </a:r>
          </a:p>
          <a:p>
            <a:endParaRPr lang="en-US" dirty="0"/>
          </a:p>
          <a:p>
            <a:r>
              <a:rPr lang="en-US" dirty="0"/>
              <a:t>For each of the over 30 cancer types, the TCGA Network has published a comprehensive, integrated account of sequence/mutation analysis, copy-number variation, gene and miRNA expression, and promoter methylation. </a:t>
            </a:r>
          </a:p>
          <a:p>
            <a:r>
              <a:rPr lang="en-US" dirty="0"/>
              <a:t>The most recent TCGA publications, which were focused on * esophageal carcinoma and * cervical cancer, were published in </a:t>
            </a:r>
            <a:r>
              <a:rPr lang="en-US" i="1" dirty="0"/>
              <a:t>Nature </a:t>
            </a:r>
            <a:r>
              <a:rPr lang="en-US" dirty="0"/>
              <a:t>in January</a:t>
            </a:r>
            <a:r>
              <a:rPr lang="en-US" i="1" dirty="0"/>
              <a:t>.</a:t>
            </a:r>
          </a:p>
          <a:p>
            <a:endParaRPr lang="en-US" dirty="0"/>
          </a:p>
          <a:p>
            <a:r>
              <a:rPr lang="en-US" i="0" baseline="0" dirty="0"/>
              <a:t>The </a:t>
            </a:r>
            <a:r>
              <a:rPr lang="en-US" dirty="0"/>
              <a:t>TCGA Network is</a:t>
            </a:r>
            <a:r>
              <a:rPr lang="en-US" baseline="0" dirty="0"/>
              <a:t> now coordinating a capstone project called the </a:t>
            </a:r>
            <a:r>
              <a:rPr lang="en-US" baseline="0" dirty="0" err="1"/>
              <a:t>PanCanAtlas</a:t>
            </a:r>
            <a:r>
              <a:rPr lang="en-US" baseline="0" dirty="0"/>
              <a:t>. </a:t>
            </a:r>
            <a:r>
              <a:rPr lang="en-US" dirty="0"/>
              <a:t>This project aims to answer big, overarching questions about cancer by examining the full set of over 10,000 tumors characterized in TCGA</a:t>
            </a:r>
            <a:r>
              <a:rPr lang="en-US" baseline="0" dirty="0"/>
              <a:t>. To facilitate the </a:t>
            </a:r>
            <a:r>
              <a:rPr lang="en-US" baseline="0" dirty="0" err="1"/>
              <a:t>PanCanAtlas</a:t>
            </a:r>
            <a:r>
              <a:rPr lang="en-US" baseline="0" dirty="0"/>
              <a:t> analysis, TCGA investigators performed standardized </a:t>
            </a:r>
            <a:r>
              <a:rPr lang="en-US" altLang="en-US" dirty="0"/>
              <a:t>somatic mutation-calling of the entire dataset, comprising an ensemble of six different mutation-calling algorithms. * An open-access version of these somatic genomic variant calls was made publically available last December.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4479">
              <a:defRPr/>
            </a:pPr>
            <a:fld id="{EF1538E9-0E3C-4F99-854D-827A84D0C00A}" type="slidenum">
              <a:rPr lang="en-US" smtClean="0">
                <a:solidFill>
                  <a:srgbClr val="000000"/>
                </a:solidFill>
              </a:rPr>
              <a:pPr defTabSz="924479">
                <a:defRPr/>
              </a:pPr>
              <a:t>43</a:t>
            </a:fld>
            <a:endParaRPr lang="en-US" dirty="0">
              <a:solidFill>
                <a:srgbClr val="000000"/>
              </a:solidFill>
            </a:endParaRPr>
          </a:p>
        </p:txBody>
      </p:sp>
    </p:spTree>
    <p:extLst>
      <p:ext uri="{BB962C8B-B14F-4D97-AF65-F5344CB8AC3E}">
        <p14:creationId xmlns:p14="http://schemas.microsoft.com/office/powerpoint/2010/main" val="681471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22363" y="681038"/>
            <a:ext cx="4538662" cy="3405187"/>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1220" tIns="45612" rIns="91220" bIns="45612" numCol="1" anchor="t" anchorCtr="0" compatLnSpc="1">
            <a:prstTxWarp prst="textNoShape">
              <a:avLst/>
            </a:prstTxWarp>
          </a:bodyPr>
          <a:lstStyle/>
          <a:p>
            <a:r>
              <a:rPr lang="en-US" dirty="0"/>
              <a:t>NHGRI’s Technology Development Program continues to move forward and has several funding opportunities that deserve highlighting. </a:t>
            </a:r>
          </a:p>
          <a:p>
            <a:r>
              <a:rPr lang="en-US" dirty="0"/>
              <a:t> </a:t>
            </a:r>
          </a:p>
          <a:p>
            <a:r>
              <a:rPr lang="en-US" dirty="0"/>
              <a:t>* There are active Requests for Applications for Novel Nucleic Acid Sequencing Technology Development that involve both DNA and direct RNA sequencing. The second set of applications for this RFA have been reviewed, and will be discussed during this Council meeting. There is also an upcoming application due date in mid-June of this year.</a:t>
            </a:r>
          </a:p>
          <a:p>
            <a:r>
              <a:rPr lang="en-US" dirty="0"/>
              <a:t> </a:t>
            </a:r>
          </a:p>
          <a:p>
            <a:r>
              <a:rPr lang="en-US" dirty="0"/>
              <a:t>* Program Announcements for Novel Genomic Technology Development yielded the first round of applications, and initial awards were made this past fall. The second round of applications were received in October, and these will be reviewed in the coming months and discussed at the May Council meeting. The next application due date is in October of this year.</a:t>
            </a:r>
          </a:p>
          <a:p>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899360">
              <a:defRPr/>
            </a:pPr>
            <a:fld id="{EF1538E9-0E3C-4F99-854D-827A84D0C00A}" type="slidenum">
              <a:rPr lang="en-US" smtClean="0">
                <a:solidFill>
                  <a:srgbClr val="000000"/>
                </a:solidFill>
              </a:rPr>
              <a:pPr defTabSz="899360">
                <a:defRPr/>
              </a:pPr>
              <a:t>44</a:t>
            </a:fld>
            <a:endParaRPr lang="en-US" dirty="0">
              <a:solidFill>
                <a:srgbClr val="000000"/>
              </a:solidFill>
            </a:endParaRPr>
          </a:p>
        </p:txBody>
      </p:sp>
    </p:spTree>
    <p:extLst>
      <p:ext uri="{BB962C8B-B14F-4D97-AF65-F5344CB8AC3E}">
        <p14:creationId xmlns:p14="http://schemas.microsoft.com/office/powerpoint/2010/main" val="4258001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762757" y="4348741"/>
            <a:ext cx="5427406" cy="4480934"/>
          </a:xfrm>
          <a:noFill/>
        </p:spPr>
        <p:txBody>
          <a:bodyPr wrap="square" numCol="1" anchor="t" anchorCtr="0" compatLnSpc="1">
            <a:prstTxWarp prst="textNoShape">
              <a:avLst/>
            </a:prstTxWarp>
          </a:bodyPr>
          <a:lstStyle/>
          <a:p>
            <a:r>
              <a:rPr lang="en-US" dirty="0"/>
              <a:t>The goal of the Encyclopedia of DNA Elements (or ENCODE) project is to create catalogs of all functional elements in the human and mouse genomes, and to make those catalogs available as a resource to the biomedical community.</a:t>
            </a:r>
          </a:p>
          <a:p>
            <a:endParaRPr lang="en-US" dirty="0"/>
          </a:p>
          <a:p>
            <a:r>
              <a:rPr lang="en-US" dirty="0"/>
              <a:t>* The ENCODE project regularly organizes outreach activities to help a broad range of scientists use ENCODE resources. Additionally, ENCODE is interested in engaging the community to spark development of new or improved scientific approaches to enhance</a:t>
            </a:r>
            <a:r>
              <a:rPr lang="en-US" baseline="0" dirty="0"/>
              <a:t> the utility of the ENCODE resource</a:t>
            </a:r>
            <a:r>
              <a:rPr lang="en-US" dirty="0"/>
              <a:t>. * As an example, the ENCODE-DREAM challenge, funded in part by NHGRI, established an open competition where leading computational biologists vied to create models capable of accurately predicting transcription factor-binding sites across the genome. More than 30 international teams participated. The winning teams presented their results publicly in November, and a comparison of the methods developed will be published in the near future.</a:t>
            </a:r>
          </a:p>
          <a:p>
            <a:endParaRPr lang="en-US" dirty="0"/>
          </a:p>
          <a:p>
            <a:pPr defTabSz="906628">
              <a:defRPr/>
            </a:pPr>
            <a:r>
              <a:rPr lang="en-US" dirty="0"/>
              <a:t>*</a:t>
            </a:r>
            <a:r>
              <a:rPr lang="en-US" baseline="0" dirty="0"/>
              <a:t> </a:t>
            </a:r>
            <a:r>
              <a:rPr lang="en-US" dirty="0"/>
              <a:t>As a result of outreach and collaboration, ENCODE data continue to be heavily used. There are more than </a:t>
            </a:r>
            <a:r>
              <a:rPr lang="en-US" i="0" dirty="0">
                <a:solidFill>
                  <a:schemeClr val="tx1"/>
                </a:solidFill>
              </a:rPr>
              <a:t>1,700</a:t>
            </a:r>
            <a:r>
              <a:rPr lang="en-US" i="1" dirty="0">
                <a:solidFill>
                  <a:srgbClr val="FF0000"/>
                </a:solidFill>
              </a:rPr>
              <a:t> </a:t>
            </a:r>
            <a:r>
              <a:rPr lang="en-US" dirty="0"/>
              <a:t>community publications (reflected by</a:t>
            </a:r>
            <a:r>
              <a:rPr lang="en-US" baseline="0" dirty="0"/>
              <a:t> </a:t>
            </a:r>
            <a:r>
              <a:rPr lang="en-US" dirty="0"/>
              <a:t>the red line) from groups without ENCODE funding but who used ENCODE data for their</a:t>
            </a:r>
            <a:r>
              <a:rPr lang="en-US" baseline="0" dirty="0"/>
              <a:t> published work</a:t>
            </a:r>
            <a:r>
              <a:rPr lang="en-US" dirty="0"/>
              <a:t>. ENCODE Consortium members have produced </a:t>
            </a:r>
            <a:r>
              <a:rPr lang="en-US" kern="1200" dirty="0">
                <a:effectLst/>
              </a:rPr>
              <a:t>more than </a:t>
            </a:r>
            <a:r>
              <a:rPr lang="en-US" i="0" kern="1200" dirty="0">
                <a:solidFill>
                  <a:schemeClr val="tx1"/>
                </a:solidFill>
                <a:effectLst/>
              </a:rPr>
              <a:t>550</a:t>
            </a:r>
            <a:r>
              <a:rPr lang="en-US" kern="1200" dirty="0">
                <a:solidFill>
                  <a:srgbClr val="FF0000"/>
                </a:solidFill>
                <a:effectLst/>
              </a:rPr>
              <a:t> </a:t>
            </a:r>
            <a:r>
              <a:rPr lang="en-US" kern="1200" dirty="0">
                <a:effectLst/>
              </a:rPr>
              <a:t>p</a:t>
            </a:r>
            <a:r>
              <a:rPr lang="en-US" dirty="0"/>
              <a:t>ublications to</a:t>
            </a:r>
            <a:r>
              <a:rPr lang="en-US" baseline="0" dirty="0"/>
              <a:t> date </a:t>
            </a:r>
            <a:r>
              <a:rPr lang="en-US" dirty="0"/>
              <a:t>(reflected by the blue line).</a:t>
            </a:r>
          </a:p>
          <a:p>
            <a:endParaRPr lang="en-US" dirty="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45</a:t>
            </a:fld>
            <a:endParaRPr lang="en-US" dirty="0"/>
          </a:p>
        </p:txBody>
      </p:sp>
    </p:spTree>
    <p:extLst>
      <p:ext uri="{BB962C8B-B14F-4D97-AF65-F5344CB8AC3E}">
        <p14:creationId xmlns:p14="http://schemas.microsoft.com/office/powerpoint/2010/main" val="3398198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3" y="4430929"/>
            <a:ext cx="5427407" cy="4086884"/>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pPr lvl="1" defTabSz="938543">
              <a:defRPr/>
            </a:pPr>
            <a:r>
              <a:rPr lang="en-US" dirty="0"/>
              <a:t>Last week, NHGRI announced that ENCODE is entering</a:t>
            </a:r>
            <a:r>
              <a:rPr lang="en-US" baseline="0" dirty="0"/>
              <a:t> </a:t>
            </a:r>
            <a:r>
              <a:rPr lang="en-US" dirty="0"/>
              <a:t>its fourth phase. </a:t>
            </a:r>
          </a:p>
          <a:p>
            <a:pPr lvl="1" defTabSz="938543">
              <a:defRPr/>
            </a:pPr>
            <a:endParaRPr lang="en-US" baseline="0" dirty="0"/>
          </a:p>
          <a:p>
            <a:pPr lvl="1" defTabSz="938543">
              <a:defRPr/>
            </a:pPr>
            <a:r>
              <a:rPr lang="en-US" dirty="0"/>
              <a:t>* Awards have been made to 8 mapping centers, 5 functional characterization centers, 6 computational </a:t>
            </a:r>
            <a:r>
              <a:rPr lang="en-US" baseline="0" dirty="0"/>
              <a:t>centers, a data analysis center, and a data coordinating center.</a:t>
            </a:r>
            <a:endParaRPr lang="en-US" dirty="0"/>
          </a:p>
          <a:p>
            <a:pPr lvl="1" defTabSz="938543">
              <a:defRPr/>
            </a:pPr>
            <a:endParaRPr lang="en-US" dirty="0"/>
          </a:p>
          <a:p>
            <a:pPr lvl="1" defTabSz="938543">
              <a:defRPr/>
            </a:pPr>
            <a:r>
              <a:rPr lang="en-US" dirty="0"/>
              <a:t>* ENCODE</a:t>
            </a:r>
            <a:r>
              <a:rPr lang="en-US" baseline="0" dirty="0"/>
              <a:t> will continue to expand the catalog of candidate functional elements in the human and mouse genomes through high-throughput data-generation pipelines using a diversity of genome-wide assays. </a:t>
            </a:r>
            <a:endParaRPr lang="en-US" dirty="0"/>
          </a:p>
          <a:p>
            <a:pPr lvl="1" defTabSz="938543">
              <a:defRPr/>
            </a:pPr>
            <a:endParaRPr lang="en-US" dirty="0"/>
          </a:p>
          <a:p>
            <a:pPr lvl="1" defTabSz="938543">
              <a:defRPr/>
            </a:pPr>
            <a:r>
              <a:rPr lang="en-US" dirty="0"/>
              <a:t>* New to this phase of ENCODE is the introduction of functional characterization centers, which will develop and apply generalizable approaches to characterize the role of candidate functional elements identified by ENCODE in specific biological contexts. </a:t>
            </a:r>
          </a:p>
        </p:txBody>
      </p:sp>
      <p:sp>
        <p:nvSpPr>
          <p:cNvPr id="119812" name="Slide Number Placeholder 3"/>
          <p:cNvSpPr>
            <a:spLocks noGrp="1"/>
          </p:cNvSpPr>
          <p:nvPr>
            <p:ph type="sldNum" sz="quarter" idx="5"/>
          </p:nvPr>
        </p:nvSpPr>
        <p:spPr>
          <a:noFill/>
        </p:spPr>
        <p:txBody>
          <a:bodyPr/>
          <a:lstStyle/>
          <a:p>
            <a:pPr defTabSz="933466"/>
            <a:fld id="{3F3096A7-7907-4AE4-8BBC-4643BE8BB0EA}" type="slidenum">
              <a:rPr lang="en-US" smtClean="0">
                <a:solidFill>
                  <a:srgbClr val="000000"/>
                </a:solidFill>
              </a:rPr>
              <a:pPr defTabSz="933466"/>
              <a:t>46</a:t>
            </a:fld>
            <a:endParaRPr lang="en-US" dirty="0">
              <a:solidFill>
                <a:srgbClr val="000000"/>
              </a:solidFill>
            </a:endParaRPr>
          </a:p>
        </p:txBody>
      </p:sp>
    </p:spTree>
    <p:extLst>
      <p:ext uri="{BB962C8B-B14F-4D97-AF65-F5344CB8AC3E}">
        <p14:creationId xmlns:p14="http://schemas.microsoft.com/office/powerpoint/2010/main" val="1672368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122363" y="681038"/>
            <a:ext cx="4538662" cy="3405187"/>
          </a:xfrm>
          <a:prstGeom prst="rect">
            <a:avLst/>
          </a:prstGeom>
          <a:ln/>
        </p:spPr>
      </p:sp>
      <p:sp>
        <p:nvSpPr>
          <p:cNvPr id="164867" name="Notes Placeholder 2"/>
          <p:cNvSpPr>
            <a:spLocks noGrp="1"/>
          </p:cNvSpPr>
          <p:nvPr>
            <p:ph type="body" idx="1"/>
          </p:nvPr>
        </p:nvSpPr>
        <p:spPr>
          <a:xfrm>
            <a:off x="904266" y="4314555"/>
            <a:ext cx="5427406" cy="4516714"/>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29" tIns="45614" rIns="91229" bIns="45614" numCol="1" anchor="t" anchorCtr="0" compatLnSpc="1">
            <a:prstTxWarp prst="textNoShape">
              <a:avLst/>
            </a:prstTxWarp>
          </a:bodyPr>
          <a:lstStyle/>
          <a:p>
            <a:pPr defTabSz="906307">
              <a:defRPr/>
            </a:pPr>
            <a:r>
              <a:rPr lang="en-US" dirty="0"/>
              <a:t>NHGRI’s Centers for Excellence in Genomic Science (or CEGS) are multi-investigator, interdisciplinary projects to develop innovative genomic approaches to achieve a very substantial advance that addresses a critical issue in genomic science or genomic medicine.</a:t>
            </a:r>
          </a:p>
          <a:p>
            <a:pPr defTabSz="906307">
              <a:defRPr/>
            </a:pPr>
            <a:endParaRPr lang="en-US" sz="600" dirty="0"/>
          </a:p>
          <a:p>
            <a:pPr defTabSz="906307">
              <a:defRPr/>
            </a:pPr>
            <a:r>
              <a:rPr lang="en-US" dirty="0"/>
              <a:t>* T</a:t>
            </a:r>
            <a:r>
              <a:rPr lang="en-US" b="0" dirty="0"/>
              <a:t>wo new </a:t>
            </a:r>
            <a:r>
              <a:rPr lang="en-US" baseline="0" dirty="0"/>
              <a:t>CEGS awards were made last year. * The CEGS at the Broad Institute, led by Aviv </a:t>
            </a:r>
            <a:r>
              <a:rPr lang="en-US" dirty="0" err="1"/>
              <a:t>Regev</a:t>
            </a:r>
            <a:r>
              <a:rPr lang="en-US" dirty="0"/>
              <a:t>, was renewed for a second (and final) five years. The goal of this</a:t>
            </a:r>
            <a:r>
              <a:rPr lang="en-US" baseline="0" dirty="0"/>
              <a:t> CEGS </a:t>
            </a:r>
            <a:r>
              <a:rPr lang="en-US" dirty="0"/>
              <a:t>is to develop and apply massively parallel analysis to understand cellular circuits by using iterative cycles of measuring many outputs, developing computational models, and testing those models by perturbing circuit components. This renewal will advance the work from single cells to groups of interacting cells. </a:t>
            </a:r>
          </a:p>
          <a:p>
            <a:endParaRPr lang="en-US" baseline="0" dirty="0"/>
          </a:p>
          <a:p>
            <a:r>
              <a:rPr lang="en-US" baseline="0" dirty="0"/>
              <a:t>* The new CEGS at the University of Chicago, led by Chuan He, is focused on abundant RNA modifications. This group </a:t>
            </a:r>
            <a:r>
              <a:rPr lang="en-US" dirty="0">
                <a:latin typeface="Arial" panose="020B0604020202020204" pitchFamily="34" charset="0"/>
                <a:cs typeface="Arial" panose="020B0604020202020204" pitchFamily="34" charset="0"/>
              </a:rPr>
              <a:t>will develop new methods for high-throughput sequencing of RNA modifications at single-base resolution and suitable for low-sample input, with the development of accompanying bioinformatics tools for data analysis.</a:t>
            </a:r>
            <a:endParaRPr lang="en-US" baseline="0" dirty="0"/>
          </a:p>
          <a:p>
            <a:endParaRPr lang="en-US" sz="600" dirty="0"/>
          </a:p>
          <a:p>
            <a:pPr defTabSz="906628">
              <a:defRPr/>
            </a:pPr>
            <a:r>
              <a:rPr lang="en-US" baseline="0" dirty="0"/>
              <a:t>New CEGS applications were received last May, reviewed in November, and will be considered later in this Council meeting. </a:t>
            </a:r>
            <a:r>
              <a:rPr lang="en-US" dirty="0"/>
              <a:t>The CEGS program announcement was re-issued last September. Finally, * last year’s CEGS grantee meeting, pictured here, was held at Stanford </a:t>
            </a:r>
            <a:r>
              <a:rPr lang="en-US" baseline="0" dirty="0"/>
              <a:t>and hosted by Dr. </a:t>
            </a:r>
            <a:r>
              <a:rPr lang="en-US" dirty="0"/>
              <a:t>Howard Chang.</a:t>
            </a:r>
          </a:p>
          <a:p>
            <a:endParaRPr lang="en-US" dirty="0"/>
          </a:p>
          <a:p>
            <a:endParaRPr lang="en-US" baseline="0" dirty="0"/>
          </a:p>
        </p:txBody>
      </p:sp>
      <p:sp>
        <p:nvSpPr>
          <p:cNvPr id="6"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47</a:t>
            </a:fld>
            <a:endParaRPr lang="en-US" dirty="0">
              <a:cs typeface="Arial" pitchFamily="34" charset="0"/>
            </a:endParaRPr>
          </a:p>
        </p:txBody>
      </p:sp>
    </p:spTree>
    <p:extLst>
      <p:ext uri="{BB962C8B-B14F-4D97-AF65-F5344CB8AC3E}">
        <p14:creationId xmlns:p14="http://schemas.microsoft.com/office/powerpoint/2010/main" val="1508856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3" y="4430929"/>
            <a:ext cx="5427407" cy="4086884"/>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pPr lvl="1" defTabSz="938543">
              <a:defRPr/>
            </a:pPr>
            <a:r>
              <a:rPr lang="en-US" dirty="0"/>
              <a:t>The NHGRI-EBI GWAS</a:t>
            </a:r>
            <a:r>
              <a:rPr lang="en-US" baseline="0" dirty="0"/>
              <a:t> Catalog </a:t>
            </a:r>
            <a:r>
              <a:rPr lang="en-US" baseline="0" dirty="0">
                <a:effectLst/>
                <a:latin typeface="Arial" panose="020B0604020202020204" pitchFamily="34" charset="0"/>
                <a:ea typeface="Times New Roman"/>
                <a:cs typeface="Arial" panose="020B0604020202020204" pitchFamily="34" charset="0"/>
              </a:rPr>
              <a:t>is a curated, downloadable, and user-friendly resource that catalogs the findings from published genome-wide association studies (or GWAS). It is produced as a collaborative effort involving NHGRI, the European Bioinformatics Institute (or EBI), and the National Center for Biotechnology</a:t>
            </a:r>
            <a:r>
              <a:rPr lang="en-US" dirty="0">
                <a:effectLst/>
                <a:latin typeface="Arial" panose="020B0604020202020204" pitchFamily="34" charset="0"/>
                <a:ea typeface="Times New Roman"/>
                <a:cs typeface="Arial" panose="020B0604020202020204" pitchFamily="34" charset="0"/>
              </a:rPr>
              <a:t> Information (or </a:t>
            </a:r>
            <a:r>
              <a:rPr lang="en-US" baseline="0" dirty="0">
                <a:effectLst/>
                <a:latin typeface="Arial" panose="020B0604020202020204" pitchFamily="34" charset="0"/>
                <a:ea typeface="Times New Roman"/>
                <a:cs typeface="Arial" panose="020B0604020202020204" pitchFamily="34" charset="0"/>
              </a:rPr>
              <a:t>NCBI).</a:t>
            </a:r>
          </a:p>
          <a:p>
            <a:pPr lvl="1" defTabSz="938543">
              <a:defRPr/>
            </a:pPr>
            <a:endParaRPr lang="en-US" baseline="0" dirty="0">
              <a:effectLst/>
              <a:latin typeface="Arial" panose="020B0604020202020204" pitchFamily="34" charset="0"/>
              <a:ea typeface="Times New Roman"/>
              <a:cs typeface="Arial" panose="020B0604020202020204" pitchFamily="34" charset="0"/>
            </a:endParaRPr>
          </a:p>
          <a:p>
            <a:pPr lvl="1" defTabSz="938543">
              <a:defRPr/>
            </a:pPr>
            <a:r>
              <a:rPr lang="en-US" baseline="0" dirty="0">
                <a:effectLst/>
                <a:latin typeface="Arial" panose="020B0604020202020204" pitchFamily="34" charset="0"/>
                <a:ea typeface="Times New Roman"/>
                <a:cs typeface="Arial" panose="020B0604020202020204" pitchFamily="34" charset="0"/>
              </a:rPr>
              <a:t>Last October, </a:t>
            </a:r>
            <a:r>
              <a:rPr lang="en-US" i="1" baseline="0" dirty="0">
                <a:effectLst/>
                <a:latin typeface="Arial" panose="020B0604020202020204" pitchFamily="34" charset="0"/>
                <a:ea typeface="Times New Roman"/>
                <a:cs typeface="Arial" panose="020B0604020202020204" pitchFamily="34" charset="0"/>
              </a:rPr>
              <a:t>Nature</a:t>
            </a:r>
            <a:r>
              <a:rPr lang="en-US" baseline="0" dirty="0">
                <a:effectLst/>
                <a:latin typeface="Arial" panose="020B0604020202020204" pitchFamily="34" charset="0"/>
                <a:ea typeface="Times New Roman"/>
                <a:cs typeface="Arial" panose="020B0604020202020204" pitchFamily="34" charset="0"/>
              </a:rPr>
              <a:t> featured a commentary highlighting the bias of recent GWAS publications towards European participants. * In 2009, 96% of participants in GWAS publications featured in the Catalog were estimated to come from European ancestry populations; in 2016, this percentage decreased to 81%, but overall is still heavily biased toward European ancestry groups. The authors urge the scientific community to recognize the impact of this bias on genomics and precision medicine studies, and to push for fundamental changes (such as incentivizing creation of ancestrally diverse cohorts and improving training opportunities and infrastructure that serve diverse populations). </a:t>
            </a:r>
          </a:p>
          <a:p>
            <a:pPr lvl="1" defTabSz="938543">
              <a:defRPr/>
            </a:pPr>
            <a:endParaRPr lang="en-US" baseline="0" dirty="0">
              <a:effectLst/>
              <a:latin typeface="Arial" panose="020B0604020202020204" pitchFamily="34" charset="0"/>
              <a:ea typeface="Times New Roman"/>
              <a:cs typeface="Arial" panose="020B0604020202020204" pitchFamily="34" charset="0"/>
            </a:endParaRPr>
          </a:p>
          <a:p>
            <a:pPr lvl="1" defTabSz="938543">
              <a:defRPr/>
            </a:pPr>
            <a:r>
              <a:rPr lang="en-US" baseline="0" dirty="0">
                <a:effectLst/>
                <a:latin typeface="Arial" panose="020B0604020202020204" pitchFamily="34" charset="0"/>
                <a:ea typeface="Times New Roman"/>
                <a:cs typeface="Arial" panose="020B0604020202020204" pitchFamily="34" charset="0"/>
              </a:rPr>
              <a:t>* A complementary and comprehensive analysis of updated ancestry data is now underway by the GWAS Catalog team to examine this situation further.</a:t>
            </a:r>
          </a:p>
          <a:p>
            <a:pPr lvl="1" defTabSz="938543">
              <a:defRPr/>
            </a:pPr>
            <a:endParaRPr lang="en-US" dirty="0"/>
          </a:p>
        </p:txBody>
      </p:sp>
      <p:sp>
        <p:nvSpPr>
          <p:cNvPr id="119812" name="Slide Number Placeholder 3"/>
          <p:cNvSpPr>
            <a:spLocks noGrp="1"/>
          </p:cNvSpPr>
          <p:nvPr>
            <p:ph type="sldNum" sz="quarter" idx="5"/>
          </p:nvPr>
        </p:nvSpPr>
        <p:spPr>
          <a:noFill/>
        </p:spPr>
        <p:txBody>
          <a:bodyPr/>
          <a:lstStyle/>
          <a:p>
            <a:pPr defTabSz="933466"/>
            <a:fld id="{3F3096A7-7907-4AE4-8BBC-4643BE8BB0EA}" type="slidenum">
              <a:rPr lang="en-US" smtClean="0">
                <a:solidFill>
                  <a:srgbClr val="000000"/>
                </a:solidFill>
              </a:rPr>
              <a:pPr defTabSz="933466"/>
              <a:t>48</a:t>
            </a:fld>
            <a:endParaRPr lang="en-US" dirty="0">
              <a:solidFill>
                <a:srgbClr val="000000"/>
              </a:solidFill>
            </a:endParaRPr>
          </a:p>
        </p:txBody>
      </p:sp>
    </p:spTree>
    <p:extLst>
      <p:ext uri="{BB962C8B-B14F-4D97-AF65-F5344CB8AC3E}">
        <p14:creationId xmlns:p14="http://schemas.microsoft.com/office/powerpoint/2010/main" val="2962011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122363" y="682625"/>
            <a:ext cx="4538662" cy="3405188"/>
          </a:xfrm>
          <a:prstGeom prst="rect">
            <a:avLst/>
          </a:prstGeom>
          <a:ln/>
        </p:spPr>
      </p:sp>
      <p:sp>
        <p:nvSpPr>
          <p:cNvPr id="154627" name="Notes Placeholder 2"/>
          <p:cNvSpPr>
            <a:spLocks noGrp="1"/>
          </p:cNvSpPr>
          <p:nvPr>
            <p:ph type="body" idx="1"/>
          </p:nvPr>
        </p:nvSpPr>
        <p:spPr>
          <a:xfrm>
            <a:off x="904567" y="4238250"/>
            <a:ext cx="5427406" cy="4593019"/>
          </a:xfrm>
          <a:noFill/>
          <a:ln/>
        </p:spPr>
        <p:txBody>
          <a:bodyPr lIns="92153" rIns="92153"/>
          <a:lstStyle/>
          <a:p>
            <a:pPr defTabSz="913216">
              <a:defRPr/>
            </a:pPr>
            <a:r>
              <a:rPr lang="en-US" dirty="0">
                <a:latin typeface="Arial" pitchFamily="34" charset="0"/>
                <a:cs typeface="Arial" pitchFamily="34" charset="0"/>
              </a:rPr>
              <a:t>The </a:t>
            </a:r>
            <a:r>
              <a:rPr lang="en-US" dirty="0" err="1">
                <a:latin typeface="Arial" pitchFamily="34" charset="0"/>
                <a:cs typeface="Arial" pitchFamily="34" charset="0"/>
              </a:rPr>
              <a:t>PhenX</a:t>
            </a:r>
            <a:r>
              <a:rPr lang="en-US" dirty="0">
                <a:latin typeface="Arial" pitchFamily="34" charset="0"/>
                <a:cs typeface="Arial" pitchFamily="34" charset="0"/>
              </a:rPr>
              <a:t> project, which is charged with producing an online resource of standard measures for capturing data on common diseases, phenotypic traits, and environmental exposures, continues to add more features and expand its user base. * </a:t>
            </a:r>
            <a:r>
              <a:rPr lang="en-US" baseline="0" dirty="0">
                <a:latin typeface="Arial" pitchFamily="34" charset="0"/>
                <a:cs typeface="Arial" pitchFamily="34" charset="0"/>
              </a:rPr>
              <a:t>90 </a:t>
            </a:r>
            <a:r>
              <a:rPr lang="en-US" b="0" baseline="0" dirty="0">
                <a:latin typeface="Arial" pitchFamily="34" charset="0"/>
                <a:cs typeface="Arial" pitchFamily="34" charset="0"/>
              </a:rPr>
              <a:t>new and updated measures </a:t>
            </a:r>
            <a:r>
              <a:rPr lang="en-US" baseline="0" dirty="0">
                <a:latin typeface="Arial" pitchFamily="34" charset="0"/>
                <a:cs typeface="Arial" pitchFamily="34" charset="0"/>
              </a:rPr>
              <a:t>have been added to the </a:t>
            </a:r>
            <a:r>
              <a:rPr lang="en-US" baseline="0" dirty="0" err="1">
                <a:latin typeface="Arial" pitchFamily="34" charset="0"/>
                <a:cs typeface="Arial" pitchFamily="34" charset="0"/>
              </a:rPr>
              <a:t>PhenX</a:t>
            </a:r>
            <a:r>
              <a:rPr lang="en-US" baseline="0" dirty="0">
                <a:latin typeface="Arial" pitchFamily="34" charset="0"/>
                <a:cs typeface="Arial" pitchFamily="34" charset="0"/>
              </a:rPr>
              <a:t> Toolkit</a:t>
            </a:r>
            <a:r>
              <a:rPr lang="en-US" dirty="0">
                <a:latin typeface="Arial" pitchFamily="34" charset="0"/>
                <a:cs typeface="Arial" pitchFamily="34" charset="0"/>
              </a:rPr>
              <a:t> </a:t>
            </a:r>
            <a:r>
              <a:rPr lang="en-US" strike="noStrike" dirty="0">
                <a:latin typeface="Arial" pitchFamily="34" charset="0"/>
                <a:cs typeface="Arial" pitchFamily="34" charset="0"/>
              </a:rPr>
              <a:t>since last year,</a:t>
            </a:r>
            <a:r>
              <a:rPr lang="en-US" strike="noStrike" baseline="0" dirty="0">
                <a:latin typeface="Arial" pitchFamily="34" charset="0"/>
                <a:cs typeface="Arial" pitchFamily="34" charset="0"/>
              </a:rPr>
              <a:t> </a:t>
            </a:r>
            <a:r>
              <a:rPr lang="en-US" baseline="0" dirty="0">
                <a:latin typeface="Arial" pitchFamily="34" charset="0"/>
                <a:cs typeface="Arial" pitchFamily="34" charset="0"/>
              </a:rPr>
              <a:t>bringing the total number of standard measures to over 500. These new measures address areas such as early psychosis, pregnancy, and tobacco regulatory research. </a:t>
            </a:r>
            <a:r>
              <a:rPr lang="en-US" dirty="0">
                <a:latin typeface="Arial" panose="020B0604020202020204" pitchFamily="34" charset="0"/>
                <a:cs typeface="Arial" pitchFamily="34" charset="0"/>
              </a:rPr>
              <a:t>* </a:t>
            </a:r>
            <a:r>
              <a:rPr lang="en-US" baseline="0" dirty="0">
                <a:latin typeface="Arial" pitchFamily="34" charset="0"/>
                <a:cs typeface="Arial" pitchFamily="34" charset="0"/>
              </a:rPr>
              <a:t>The graph on the bottom right shows </a:t>
            </a:r>
            <a:r>
              <a:rPr lang="en-US" dirty="0">
                <a:latin typeface="Arial" panose="020B0604020202020204" pitchFamily="34" charset="0"/>
                <a:cs typeface="Arial" pitchFamily="34" charset="0"/>
              </a:rPr>
              <a:t>that by the end of 2016, there were 182 </a:t>
            </a:r>
            <a:r>
              <a:rPr lang="en-US" baseline="0" dirty="0">
                <a:latin typeface="Arial" pitchFamily="34" charset="0"/>
                <a:cs typeface="Arial" pitchFamily="34" charset="0"/>
              </a:rPr>
              <a:t>NIH Funding Opportunity Announcements</a:t>
            </a:r>
            <a:r>
              <a:rPr lang="en-US" dirty="0">
                <a:latin typeface="Arial" panose="020B0604020202020204" pitchFamily="34" charset="0"/>
                <a:cs typeface="Arial" pitchFamily="34" charset="0"/>
              </a:rPr>
              <a:t> </a:t>
            </a:r>
            <a:r>
              <a:rPr lang="en-US" baseline="0" dirty="0">
                <a:latin typeface="Arial" pitchFamily="34" charset="0"/>
                <a:cs typeface="Arial" pitchFamily="34" charset="0"/>
              </a:rPr>
              <a:t>that encourage the use of </a:t>
            </a:r>
            <a:r>
              <a:rPr lang="en-US" baseline="0" dirty="0" err="1">
                <a:latin typeface="Arial" pitchFamily="34" charset="0"/>
                <a:cs typeface="Arial" pitchFamily="34" charset="0"/>
              </a:rPr>
              <a:t>PhenX</a:t>
            </a:r>
            <a:r>
              <a:rPr lang="en-US" baseline="0" dirty="0">
                <a:latin typeface="Arial" pitchFamily="34" charset="0"/>
                <a:cs typeface="Arial" pitchFamily="34" charset="0"/>
              </a:rPr>
              <a:t> measures, highlighting </a:t>
            </a:r>
            <a:r>
              <a:rPr lang="en-US" dirty="0">
                <a:latin typeface="Arial" panose="020B0604020202020204" pitchFamily="34" charset="0"/>
                <a:cs typeface="Arial" pitchFamily="34" charset="0"/>
              </a:rPr>
              <a:t>the adoption of </a:t>
            </a:r>
            <a:r>
              <a:rPr lang="en-US" dirty="0" err="1">
                <a:latin typeface="Arial" panose="020B0604020202020204" pitchFamily="34" charset="0"/>
                <a:cs typeface="Arial" pitchFamily="34" charset="0"/>
              </a:rPr>
              <a:t>PhenX</a:t>
            </a:r>
            <a:r>
              <a:rPr lang="en-US" dirty="0">
                <a:latin typeface="Arial" panose="020B0604020202020204" pitchFamily="34" charset="0"/>
                <a:cs typeface="Arial" pitchFamily="34" charset="0"/>
              </a:rPr>
              <a:t> across the NIH</a:t>
            </a:r>
            <a:r>
              <a:rPr lang="en-US" baseline="0" dirty="0">
                <a:latin typeface="Arial" pitchFamily="34" charset="0"/>
                <a:cs typeface="Arial" pitchFamily="34" charset="0"/>
              </a:rPr>
              <a:t>.</a:t>
            </a:r>
          </a:p>
          <a:p>
            <a:pPr defTabSz="938322">
              <a:defRPr/>
            </a:pPr>
            <a:endParaRPr lang="en-US" baseline="0" dirty="0">
              <a:latin typeface="Arial" pitchFamily="34" charset="0"/>
              <a:cs typeface="Arial" pitchFamily="34" charset="0"/>
            </a:endParaRPr>
          </a:p>
          <a:p>
            <a:pPr defTabSz="938322">
              <a:defRPr/>
            </a:pPr>
            <a:r>
              <a:rPr lang="en-US" dirty="0">
                <a:latin typeface="Arial" panose="020B0604020202020204" pitchFamily="34" charset="0"/>
                <a:cs typeface="Arial" pitchFamily="34" charset="0"/>
              </a:rPr>
              <a:t>* Furthermore, m</a:t>
            </a:r>
            <a:r>
              <a:rPr lang="en-US" baseline="0" dirty="0">
                <a:latin typeface="Arial" panose="020B0604020202020204" pitchFamily="34" charset="0"/>
                <a:cs typeface="Arial" pitchFamily="34" charset="0"/>
              </a:rPr>
              <a:t>any NIH-funded research programs have already integrated (or soon will integrate) </a:t>
            </a:r>
            <a:r>
              <a:rPr lang="en-US" baseline="0" dirty="0" err="1">
                <a:latin typeface="Arial" panose="020B0604020202020204" pitchFamily="34" charset="0"/>
                <a:cs typeface="Arial" pitchFamily="34" charset="0"/>
              </a:rPr>
              <a:t>PhenX</a:t>
            </a:r>
            <a:r>
              <a:rPr lang="en-US" baseline="0" dirty="0">
                <a:latin typeface="Arial" panose="020B0604020202020204" pitchFamily="34" charset="0"/>
                <a:cs typeface="Arial" pitchFamily="34" charset="0"/>
              </a:rPr>
              <a:t> measures into their study design. Examples include the Population Assessment of Tobacco and Health study, the Adolescent Brain Cognitive Development project,</a:t>
            </a:r>
            <a:r>
              <a:rPr lang="en-US" baseline="0" dirty="0"/>
              <a:t> Environmental Influences on Child Health Outcomes study, and the All of Us component of the Precision Medicine Initiative.</a:t>
            </a:r>
          </a:p>
          <a:p>
            <a:pPr defTabSz="938322">
              <a:defRPr/>
            </a:pPr>
            <a:endParaRPr lang="en-US" dirty="0"/>
          </a:p>
          <a:p>
            <a:pPr defTabSz="938322">
              <a:defRPr/>
            </a:pPr>
            <a:r>
              <a:rPr lang="en-US" dirty="0">
                <a:latin typeface="Arial" panose="020B0604020202020204" pitchFamily="34" charset="0"/>
                <a:cs typeface="Arial" pitchFamily="34" charset="0"/>
              </a:rPr>
              <a:t>* Lastly, through a collaboration</a:t>
            </a:r>
            <a:r>
              <a:rPr lang="en-US" baseline="0" dirty="0">
                <a:latin typeface="Arial" panose="020B0604020202020204" pitchFamily="34" charset="0"/>
                <a:cs typeface="Arial" pitchFamily="34" charset="0"/>
              </a:rPr>
              <a:t> with NCBI, all 15,000 </a:t>
            </a:r>
            <a:r>
              <a:rPr lang="en-US" baseline="0" dirty="0" err="1">
                <a:latin typeface="Arial" panose="020B0604020202020204" pitchFamily="34" charset="0"/>
                <a:cs typeface="Arial" pitchFamily="34" charset="0"/>
              </a:rPr>
              <a:t>PhenX</a:t>
            </a:r>
            <a:r>
              <a:rPr lang="en-US" baseline="0" dirty="0">
                <a:latin typeface="Arial" panose="020B0604020202020204" pitchFamily="34" charset="0"/>
                <a:cs typeface="Arial" pitchFamily="34" charset="0"/>
              </a:rPr>
              <a:t> variables have been mapped to hundreds of </a:t>
            </a:r>
            <a:r>
              <a:rPr lang="en-US" baseline="0" dirty="0" err="1">
                <a:latin typeface="Arial" panose="020B0604020202020204" pitchFamily="34" charset="0"/>
                <a:cs typeface="Arial" pitchFamily="34" charset="0"/>
              </a:rPr>
              <a:t>dbGaP</a:t>
            </a:r>
            <a:r>
              <a:rPr lang="en-US" baseline="0" dirty="0">
                <a:latin typeface="Arial" panose="020B0604020202020204" pitchFamily="34" charset="0"/>
                <a:cs typeface="Arial" pitchFamily="34" charset="0"/>
              </a:rPr>
              <a:t> studies, greatly facilitating data harmonization.</a:t>
            </a:r>
            <a:r>
              <a:rPr lang="en-US" dirty="0">
                <a:latin typeface="Arial" panose="020B0604020202020204" pitchFamily="34" charset="0"/>
                <a:cs typeface="Arial" pitchFamily="34" charset="0"/>
              </a:rPr>
              <a:t> For example, the mapping </a:t>
            </a:r>
            <a:r>
              <a:rPr lang="en-US" dirty="0"/>
              <a:t>project identified 9 </a:t>
            </a:r>
            <a:r>
              <a:rPr lang="en-US" dirty="0" err="1"/>
              <a:t>dbGaP</a:t>
            </a:r>
            <a:r>
              <a:rPr lang="en-US" dirty="0"/>
              <a:t> studies that use a alcohol 30-day frequency variable, 5 of which are shown in the table.</a:t>
            </a:r>
            <a:r>
              <a:rPr lang="en-US" baseline="0" dirty="0">
                <a:latin typeface="Arial" panose="020B0604020202020204" pitchFamily="34" charset="0"/>
                <a:cs typeface="Arial" pitchFamily="34" charset="0"/>
              </a:rPr>
              <a:t> </a:t>
            </a:r>
            <a:endParaRPr lang="en-US" dirty="0">
              <a:latin typeface="Arial" panose="020B0604020202020204" pitchFamily="34" charset="0"/>
              <a:cs typeface="Arial" pitchFamily="34" charset="0"/>
            </a:endParaRPr>
          </a:p>
          <a:p>
            <a:pPr defTabSz="906628" eaLnBrk="1" fontAlgn="auto" hangingPunct="1">
              <a:spcAft>
                <a:spcPts val="0"/>
              </a:spcAft>
              <a:defRPr/>
            </a:pPr>
            <a:endParaRPr lang="en-US" dirty="0"/>
          </a:p>
        </p:txBody>
      </p:sp>
      <p:sp>
        <p:nvSpPr>
          <p:cNvPr id="6"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49</a:t>
            </a:fld>
            <a:endParaRPr lang="en-US" dirty="0">
              <a:cs typeface="Arial" pitchFamily="34" charset="0"/>
            </a:endParaRPr>
          </a:p>
        </p:txBody>
      </p:sp>
    </p:spTree>
    <p:extLst>
      <p:ext uri="{BB962C8B-B14F-4D97-AF65-F5344CB8AC3E}">
        <p14:creationId xmlns:p14="http://schemas.microsoft.com/office/powerpoint/2010/main" val="427344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81100" y="696913"/>
            <a:ext cx="4648200" cy="34861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a:t>
            </a: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43" eaLnBrk="0" hangingPunct="0">
              <a:defRPr b="1">
                <a:solidFill>
                  <a:schemeClr val="tx1"/>
                </a:solidFill>
                <a:latin typeface="Arial" pitchFamily="34" charset="0"/>
              </a:defRPr>
            </a:lvl1pPr>
            <a:lvl2pPr marL="747723" indent="-287587" defTabSz="942643" eaLnBrk="0" hangingPunct="0">
              <a:defRPr b="1">
                <a:solidFill>
                  <a:schemeClr val="tx1"/>
                </a:solidFill>
                <a:latin typeface="Arial" pitchFamily="34" charset="0"/>
              </a:defRPr>
            </a:lvl2pPr>
            <a:lvl3pPr marL="1150344" indent="-230069" defTabSz="942643" eaLnBrk="0" hangingPunct="0">
              <a:defRPr b="1">
                <a:solidFill>
                  <a:schemeClr val="tx1"/>
                </a:solidFill>
                <a:latin typeface="Arial" pitchFamily="34" charset="0"/>
              </a:defRPr>
            </a:lvl3pPr>
            <a:lvl4pPr marL="1610482" indent="-230069" defTabSz="942643" eaLnBrk="0" hangingPunct="0">
              <a:defRPr b="1">
                <a:solidFill>
                  <a:schemeClr val="tx1"/>
                </a:solidFill>
                <a:latin typeface="Arial" pitchFamily="34" charset="0"/>
              </a:defRPr>
            </a:lvl4pPr>
            <a:lvl5pPr marL="2070619" indent="-230069" defTabSz="942643" eaLnBrk="0" hangingPunct="0">
              <a:defRPr b="1">
                <a:solidFill>
                  <a:schemeClr val="tx1"/>
                </a:solidFill>
                <a:latin typeface="Arial" pitchFamily="34" charset="0"/>
              </a:defRPr>
            </a:lvl5pPr>
            <a:lvl6pPr marL="2530757" indent="-230069" defTabSz="942643" eaLnBrk="0" fontAlgn="base" hangingPunct="0">
              <a:spcBef>
                <a:spcPct val="0"/>
              </a:spcBef>
              <a:spcAft>
                <a:spcPct val="0"/>
              </a:spcAft>
              <a:defRPr b="1">
                <a:solidFill>
                  <a:schemeClr val="tx1"/>
                </a:solidFill>
                <a:latin typeface="Arial" pitchFamily="34" charset="0"/>
              </a:defRPr>
            </a:lvl6pPr>
            <a:lvl7pPr marL="2990891" indent="-230069" defTabSz="942643" eaLnBrk="0" fontAlgn="base" hangingPunct="0">
              <a:spcBef>
                <a:spcPct val="0"/>
              </a:spcBef>
              <a:spcAft>
                <a:spcPct val="0"/>
              </a:spcAft>
              <a:defRPr b="1">
                <a:solidFill>
                  <a:schemeClr val="tx1"/>
                </a:solidFill>
                <a:latin typeface="Arial" pitchFamily="34" charset="0"/>
              </a:defRPr>
            </a:lvl7pPr>
            <a:lvl8pPr marL="3451031" indent="-230069" defTabSz="942643" eaLnBrk="0" fontAlgn="base" hangingPunct="0">
              <a:spcBef>
                <a:spcPct val="0"/>
              </a:spcBef>
              <a:spcAft>
                <a:spcPct val="0"/>
              </a:spcAft>
              <a:defRPr b="1">
                <a:solidFill>
                  <a:schemeClr val="tx1"/>
                </a:solidFill>
                <a:latin typeface="Arial" pitchFamily="34" charset="0"/>
              </a:defRPr>
            </a:lvl8pPr>
            <a:lvl9pPr marL="3911169" indent="-230069" defTabSz="9426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a:cs typeface="Arial" pitchFamily="34" charset="0"/>
            </a:endParaRPr>
          </a:p>
        </p:txBody>
      </p:sp>
    </p:spTree>
    <p:extLst>
      <p:ext uri="{BB962C8B-B14F-4D97-AF65-F5344CB8AC3E}">
        <p14:creationId xmlns:p14="http://schemas.microsoft.com/office/powerpoint/2010/main" val="32827868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144588" y="688975"/>
            <a:ext cx="4586287" cy="34401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3187" name="Notes Placeholder 2"/>
          <p:cNvSpPr>
            <a:spLocks noGrp="1"/>
          </p:cNvSpPr>
          <p:nvPr>
            <p:ph type="body" idx="1"/>
          </p:nvPr>
        </p:nvSpPr>
        <p:spPr>
          <a:xfrm>
            <a:off x="931037" y="4296904"/>
            <a:ext cx="5427406" cy="46601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rIns="93879"/>
          <a:lstStyle/>
          <a:p>
            <a:pPr defTabSz="929272"/>
            <a:r>
              <a:rPr lang="en-US" altLang="en-US" dirty="0">
                <a:latin typeface="Arial" panose="020B0604020202020204" pitchFamily="34" charset="0"/>
                <a:cs typeface="Arial" panose="020B0604020202020204" pitchFamily="34" charset="0"/>
              </a:rPr>
              <a:t>The Clinical Genome Resource</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or </a:t>
            </a:r>
            <a:r>
              <a:rPr lang="en-US" altLang="en-US" dirty="0" err="1">
                <a:latin typeface="Arial" panose="020B0604020202020204" pitchFamily="34" charset="0"/>
                <a:cs typeface="Arial" panose="020B0604020202020204" pitchFamily="34" charset="0"/>
              </a:rPr>
              <a:t>ClinGen</a:t>
            </a:r>
            <a:r>
              <a:rPr lang="en-US" altLang="en-US" dirty="0">
                <a:latin typeface="Arial" panose="020B0604020202020204" pitchFamily="34" charset="0"/>
                <a:cs typeface="Arial" panose="020B0604020202020204" pitchFamily="34" charset="0"/>
              </a:rPr>
              <a:t>)</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defines and disseminates the clinical relevance of genomic variants for use in precision medicine and research. </a:t>
            </a:r>
            <a:r>
              <a:rPr lang="en-US" dirty="0"/>
              <a:t>There are several new </a:t>
            </a:r>
            <a:r>
              <a:rPr lang="en-US" dirty="0" err="1"/>
              <a:t>ClinGen</a:t>
            </a:r>
            <a:r>
              <a:rPr lang="en-US" dirty="0"/>
              <a:t> collaborations and tools worth mentioning.</a:t>
            </a:r>
          </a:p>
          <a:p>
            <a:pPr defTabSz="929272"/>
            <a:endParaRPr lang="en-US" dirty="0"/>
          </a:p>
          <a:p>
            <a:pPr defTabSz="929272"/>
            <a:r>
              <a:rPr lang="en-US" dirty="0"/>
              <a:t>* </a:t>
            </a:r>
            <a:r>
              <a:rPr lang="en-US" baseline="0" dirty="0"/>
              <a:t>In October, t</a:t>
            </a:r>
            <a:r>
              <a:rPr lang="en-US" dirty="0"/>
              <a:t>he </a:t>
            </a:r>
            <a:r>
              <a:rPr lang="en-US" i="1" dirty="0"/>
              <a:t>Eunice Kennedy Shriver</a:t>
            </a:r>
            <a:r>
              <a:rPr lang="en-US" dirty="0"/>
              <a:t> National Institute of Child Health and Human Development</a:t>
            </a:r>
            <a:r>
              <a:rPr lang="en-US" baseline="0" dirty="0"/>
              <a:t> issued </a:t>
            </a:r>
            <a:r>
              <a:rPr lang="en-US" dirty="0"/>
              <a:t>a funding opportunity to establish expert curation panels for diseases of high priority to their Institute. These expert panels</a:t>
            </a:r>
            <a:r>
              <a:rPr lang="en-US" baseline="0" dirty="0"/>
              <a:t> will use </a:t>
            </a:r>
            <a:r>
              <a:rPr lang="en-US" baseline="0" dirty="0" err="1"/>
              <a:t>ClinGen’s</a:t>
            </a:r>
            <a:r>
              <a:rPr lang="en-US" baseline="0" dirty="0"/>
              <a:t> curation tools, and will be integrated into </a:t>
            </a:r>
            <a:r>
              <a:rPr lang="en-US" baseline="0" dirty="0" err="1"/>
              <a:t>ClinGen’s</a:t>
            </a:r>
            <a:r>
              <a:rPr lang="en-US" baseline="0" dirty="0"/>
              <a:t> curation ecosystem. Applications were due in January, and will be reviewed later this spring.</a:t>
            </a:r>
          </a:p>
          <a:p>
            <a:pPr defTabSz="929272"/>
            <a:endParaRPr lang="en-US" altLang="en-US" u="sng" dirty="0"/>
          </a:p>
          <a:p>
            <a:pPr defTabSz="929272">
              <a:defRPr/>
            </a:pPr>
            <a:r>
              <a:rPr lang="en-US" altLang="en-US" dirty="0"/>
              <a:t>* </a:t>
            </a:r>
            <a:r>
              <a:rPr lang="en-US" altLang="en-US" dirty="0" err="1"/>
              <a:t>ClinGen</a:t>
            </a:r>
            <a:r>
              <a:rPr lang="en-US" altLang="en-US" baseline="0" dirty="0" err="1"/>
              <a:t>’s</a:t>
            </a:r>
            <a:r>
              <a:rPr lang="en-US" altLang="en-US" baseline="0" dirty="0"/>
              <a:t> informatics teams led by Mike Cherry at Stanford and Alex </a:t>
            </a:r>
            <a:r>
              <a:rPr lang="en-US" dirty="0" err="1"/>
              <a:t>Milosavljevic</a:t>
            </a:r>
            <a:r>
              <a:rPr lang="en-US" altLang="en-US" baseline="0" dirty="0"/>
              <a:t> at Baylor have released production versions of their gene, variant, and </a:t>
            </a:r>
            <a:r>
              <a:rPr lang="en-US" altLang="en-US" baseline="0" dirty="0" err="1"/>
              <a:t>actionability</a:t>
            </a:r>
            <a:r>
              <a:rPr lang="en-US" altLang="en-US" baseline="0" dirty="0"/>
              <a:t> curation interfaces that </a:t>
            </a:r>
            <a:r>
              <a:rPr lang="en-US" altLang="en-US" dirty="0"/>
              <a:t>guide curators through all aspects of curation – from reviewing publications to calculating final scores. Demo versions of these are available</a:t>
            </a:r>
            <a:r>
              <a:rPr lang="en-US" altLang="en-US" baseline="0" dirty="0"/>
              <a:t> on the </a:t>
            </a:r>
            <a:r>
              <a:rPr lang="en-US" altLang="en-US" dirty="0" err="1"/>
              <a:t>ClinGen</a:t>
            </a:r>
            <a:r>
              <a:rPr lang="en-US" altLang="en-US" dirty="0"/>
              <a:t> website</a:t>
            </a:r>
            <a:r>
              <a:rPr lang="en-US" altLang="en-US" baseline="0" dirty="0"/>
              <a:t>.</a:t>
            </a:r>
          </a:p>
          <a:p>
            <a:pPr defTabSz="929272">
              <a:defRPr/>
            </a:pPr>
            <a:endParaRPr lang="en-US" altLang="en-US" dirty="0"/>
          </a:p>
          <a:p>
            <a:pPr defTabSz="929272">
              <a:defRPr/>
            </a:pPr>
            <a:r>
              <a:rPr lang="en-US" altLang="en-US" dirty="0"/>
              <a:t>* Lastly, broad data sharing is a priority for </a:t>
            </a:r>
            <a:r>
              <a:rPr lang="en-US" altLang="en-US" dirty="0" err="1"/>
              <a:t>ClinGen</a:t>
            </a:r>
            <a:r>
              <a:rPr lang="en-US" altLang="en-US" dirty="0"/>
              <a:t>.</a:t>
            </a:r>
            <a:r>
              <a:rPr lang="en-US" altLang="en-US" baseline="0" dirty="0"/>
              <a:t> </a:t>
            </a:r>
            <a:r>
              <a:rPr lang="en-US" altLang="en-US" dirty="0" err="1"/>
              <a:t>ClinGen’s</a:t>
            </a:r>
            <a:r>
              <a:rPr lang="en-US" altLang="en-US" dirty="0"/>
              <a:t> </a:t>
            </a:r>
            <a:r>
              <a:rPr lang="en-US" dirty="0"/>
              <a:t>Education Working Group developed a one-page plain language consent form with supplemental online material to facilitate data sharing in the clinical setting. The consent form and short videos are available at t</a:t>
            </a:r>
            <a:r>
              <a:rPr lang="en-US" altLang="en-US" baseline="0" dirty="0"/>
              <a:t>he </a:t>
            </a:r>
            <a:r>
              <a:rPr lang="en-US" altLang="en-US" dirty="0" err="1"/>
              <a:t>ClinGen</a:t>
            </a:r>
            <a:r>
              <a:rPr lang="en-US" altLang="en-US" dirty="0"/>
              <a:t> website</a:t>
            </a:r>
            <a:r>
              <a:rPr lang="en-US" dirty="0"/>
              <a:t>. Spanish, French, and Chinese translations of the form and video will be available soon.</a:t>
            </a:r>
            <a:endParaRPr lang="en-US" altLang="en-US" dirty="0"/>
          </a:p>
          <a:p>
            <a:pPr defTabSz="929272">
              <a:defRPr/>
            </a:pPr>
            <a:endParaRPr lang="en-US" altLang="en-US" dirty="0"/>
          </a:p>
        </p:txBody>
      </p:sp>
      <p:sp>
        <p:nvSpPr>
          <p:cNvPr id="5"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50</a:t>
            </a:fld>
            <a:endParaRPr lang="en-US" dirty="0">
              <a:cs typeface="Arial" pitchFamily="34" charset="0"/>
            </a:endParaRPr>
          </a:p>
        </p:txBody>
      </p:sp>
    </p:spTree>
    <p:extLst>
      <p:ext uri="{BB962C8B-B14F-4D97-AF65-F5344CB8AC3E}">
        <p14:creationId xmlns:p14="http://schemas.microsoft.com/office/powerpoint/2010/main" val="431731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144588" y="688975"/>
            <a:ext cx="4586287" cy="34401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3187" name="Notes Placeholder 2"/>
          <p:cNvSpPr>
            <a:spLocks noGrp="1"/>
          </p:cNvSpPr>
          <p:nvPr>
            <p:ph type="body" idx="1"/>
          </p:nvPr>
        </p:nvSpPr>
        <p:spPr>
          <a:xfrm>
            <a:off x="931037" y="4296904"/>
            <a:ext cx="5427406" cy="40868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rIns="93879"/>
          <a:lstStyle/>
          <a:p>
            <a:pPr defTabSz="929272"/>
            <a:r>
              <a:rPr lang="en-US" altLang="en-US" baseline="0" dirty="0">
                <a:latin typeface="Arial" panose="020B0604020202020204" pitchFamily="34" charset="0"/>
                <a:cs typeface="Arial" panose="020B0604020202020204" pitchFamily="34" charset="0"/>
              </a:rPr>
              <a:t>Recent publications highlight additional important work coming out of ClinGen. </a:t>
            </a:r>
          </a:p>
          <a:p>
            <a:pPr defTabSz="929272"/>
            <a:r>
              <a:rPr lang="en-US" altLang="en-US" baseline="0" dirty="0">
                <a:latin typeface="Arial" panose="020B0604020202020204" pitchFamily="34" charset="0"/>
                <a:cs typeface="Arial" panose="020B0604020202020204" pitchFamily="34" charset="0"/>
              </a:rPr>
              <a:t> </a:t>
            </a:r>
          </a:p>
          <a:p>
            <a:pPr defTabSz="929272"/>
            <a:r>
              <a:rPr lang="en-US" altLang="en-US" baseline="0" dirty="0">
                <a:latin typeface="Arial" panose="020B0604020202020204" pitchFamily="34" charset="0"/>
                <a:cs typeface="Arial" panose="020B0604020202020204" pitchFamily="34" charset="0"/>
              </a:rPr>
              <a:t>* </a:t>
            </a:r>
            <a:r>
              <a:rPr lang="en-US" altLang="en-US" baseline="0" dirty="0" err="1">
                <a:latin typeface="Arial" panose="020B0604020202020204" pitchFamily="34" charset="0"/>
                <a:cs typeface="Arial" panose="020B0604020202020204" pitchFamily="34" charset="0"/>
              </a:rPr>
              <a:t>ClinGen</a:t>
            </a:r>
            <a:r>
              <a:rPr lang="en-US" altLang="en-US" baseline="0" dirty="0">
                <a:latin typeface="Arial" panose="020B0604020202020204" pitchFamily="34" charset="0"/>
                <a:cs typeface="Arial" panose="020B0604020202020204" pitchFamily="34" charset="0"/>
              </a:rPr>
              <a:t> researchers have worked to integrate </a:t>
            </a:r>
            <a:r>
              <a:rPr lang="en-US" altLang="en-US" baseline="0" dirty="0" err="1">
                <a:latin typeface="Arial" panose="020B0604020202020204" pitchFamily="34" charset="0"/>
                <a:cs typeface="Arial" panose="020B0604020202020204" pitchFamily="34" charset="0"/>
              </a:rPr>
              <a:t>ClinGen</a:t>
            </a:r>
            <a:r>
              <a:rPr lang="en-US" altLang="en-US" baseline="0" dirty="0">
                <a:latin typeface="Arial" panose="020B0604020202020204" pitchFamily="34" charset="0"/>
                <a:cs typeface="Arial" panose="020B0604020202020204" pitchFamily="34" charset="0"/>
              </a:rPr>
              <a:t> resources into electronic health records through the Health Level Seven </a:t>
            </a:r>
            <a:r>
              <a:rPr lang="en-US" altLang="en-US" baseline="0" dirty="0" err="1">
                <a:latin typeface="Arial" panose="020B0604020202020204" pitchFamily="34" charset="0"/>
                <a:cs typeface="Arial" panose="020B0604020202020204" pitchFamily="34" charset="0"/>
              </a:rPr>
              <a:t>Infobutton</a:t>
            </a:r>
            <a:r>
              <a:rPr lang="en-US" altLang="en-US" baseline="0" dirty="0">
                <a:latin typeface="Arial" panose="020B0604020202020204" pitchFamily="34" charset="0"/>
                <a:cs typeface="Arial" panose="020B0604020202020204" pitchFamily="34" charset="0"/>
              </a:rPr>
              <a:t> standard.</a:t>
            </a:r>
          </a:p>
          <a:p>
            <a:pPr defTabSz="929272"/>
            <a:endParaRPr lang="en-US" altLang="en-US" baseline="0" dirty="0">
              <a:latin typeface="Arial" panose="020B0604020202020204" pitchFamily="34" charset="0"/>
              <a:cs typeface="Arial" panose="020B0604020202020204" pitchFamily="34" charset="0"/>
            </a:endParaRPr>
          </a:p>
          <a:p>
            <a:pPr defTabSz="929272"/>
            <a:r>
              <a:rPr lang="en-US" altLang="en-US" baseline="0" dirty="0">
                <a:latin typeface="Arial" panose="020B0604020202020204" pitchFamily="34" charset="0"/>
                <a:cs typeface="Arial" panose="020B0604020202020204" pitchFamily="34" charset="0"/>
              </a:rPr>
              <a:t>* The Somatic Cancer Working Group developed a</a:t>
            </a:r>
            <a:r>
              <a:rPr lang="en-US" dirty="0"/>
              <a:t> consensus set of minimal genomic variant-level data for sharing and curating somatic genomic variant data, and is working toward integrating this data standard into ClinVar</a:t>
            </a:r>
            <a:r>
              <a:rPr lang="en-US" altLang="en-US" baseline="0" dirty="0">
                <a:latin typeface="Arial" panose="020B0604020202020204" pitchFamily="34" charset="0"/>
                <a:cs typeface="Arial" panose="020B0604020202020204" pitchFamily="34" charset="0"/>
              </a:rPr>
              <a:t>. </a:t>
            </a:r>
          </a:p>
          <a:p>
            <a:pPr defTabSz="929272"/>
            <a:endParaRPr lang="en-US" altLang="en-US" baseline="0" dirty="0">
              <a:latin typeface="Arial" panose="020B0604020202020204" pitchFamily="34" charset="0"/>
              <a:cs typeface="Arial" panose="020B0604020202020204" pitchFamily="34" charset="0"/>
            </a:endParaRPr>
          </a:p>
          <a:p>
            <a:pPr defTabSz="929272"/>
            <a:r>
              <a:rPr lang="en-US" altLang="en-US" baseline="0" dirty="0">
                <a:latin typeface="Arial" panose="020B0604020202020204" pitchFamily="34" charset="0"/>
                <a:cs typeface="Arial" panose="020B0604020202020204" pitchFamily="34" charset="0"/>
              </a:rPr>
              <a:t>* Finally, ClinGen has developed a good working relationship with the Food and Drug Administration (or FDA). In a </a:t>
            </a:r>
            <a:r>
              <a:rPr lang="en-US" altLang="en-US" i="1" baseline="0" dirty="0">
                <a:latin typeface="Arial" panose="020B0604020202020204" pitchFamily="34" charset="0"/>
                <a:cs typeface="Arial" panose="020B0604020202020204" pitchFamily="34" charset="0"/>
              </a:rPr>
              <a:t>Genetics in Medicine </a:t>
            </a:r>
            <a:r>
              <a:rPr lang="en-US" altLang="en-US" baseline="0" dirty="0">
                <a:latin typeface="Arial" panose="020B0604020202020204" pitchFamily="34" charset="0"/>
                <a:cs typeface="Arial" panose="020B0604020202020204" pitchFamily="34" charset="0"/>
              </a:rPr>
              <a:t>commentary, ClinGen investigators share their perspective on the importance of engaging with regulatory stakeholders to facilitate the transition of genomics from bench to bedside.</a:t>
            </a:r>
          </a:p>
          <a:p>
            <a:pPr defTabSz="929272"/>
            <a:endParaRPr lang="en-US" altLang="en-US" baseline="0" dirty="0">
              <a:latin typeface="Arial" panose="020B0604020202020204" pitchFamily="34" charset="0"/>
              <a:cs typeface="Arial" panose="020B0604020202020204" pitchFamily="34" charset="0"/>
            </a:endParaRPr>
          </a:p>
          <a:p>
            <a:pPr defTabSz="929272"/>
            <a:endParaRPr lang="en-US" altLang="en-US" baseline="0" dirty="0">
              <a:latin typeface="Arial" panose="020B0604020202020204" pitchFamily="34" charset="0"/>
              <a:cs typeface="Arial" panose="020B0604020202020204" pitchFamily="34" charset="0"/>
            </a:endParaRPr>
          </a:p>
          <a:p>
            <a:pPr defTabSz="929272"/>
            <a:endParaRPr lang="en-US" altLang="en-US" baseline="0"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51</a:t>
            </a:fld>
            <a:endParaRPr lang="en-US" dirty="0">
              <a:cs typeface="Arial" pitchFamily="34" charset="0"/>
            </a:endParaRPr>
          </a:p>
        </p:txBody>
      </p:sp>
    </p:spTree>
    <p:extLst>
      <p:ext uri="{BB962C8B-B14F-4D97-AF65-F5344CB8AC3E}">
        <p14:creationId xmlns:p14="http://schemas.microsoft.com/office/powerpoint/2010/main" val="3466094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1811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2947" name="Notes Placeholder 2"/>
          <p:cNvSpPr>
            <a:spLocks noGrp="1"/>
          </p:cNvSpPr>
          <p:nvPr>
            <p:ph type="body" idx="1"/>
          </p:nvPr>
        </p:nvSpPr>
        <p:spPr>
          <a:xfrm>
            <a:off x="811697" y="4416427"/>
            <a:ext cx="5427406" cy="40868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7320"/>
            <a:r>
              <a:rPr lang="en-US" altLang="en-US" dirty="0">
                <a:latin typeface="Arial"/>
                <a:cs typeface="Arial"/>
              </a:rPr>
              <a:t>The Clinical Sequencing Exploratory Research (or CSER) Program focuses on the integration of genome sequencing into the clinical workflow, including the generation, interpretation, and clinical reporting of genomic information.</a:t>
            </a:r>
          </a:p>
          <a:p>
            <a:pPr defTabSz="937320"/>
            <a:endParaRPr lang="en-US" altLang="en-US" baseline="0" dirty="0">
              <a:latin typeface="Arial"/>
              <a:cs typeface="Arial"/>
            </a:endParaRPr>
          </a:p>
          <a:p>
            <a:pPr defTabSz="937320"/>
            <a:r>
              <a:rPr lang="en-US" altLang="en-US" baseline="0" dirty="0">
                <a:latin typeface="Arial"/>
                <a:cs typeface="Arial"/>
              </a:rPr>
              <a:t>* C</a:t>
            </a:r>
            <a:r>
              <a:rPr lang="en-US" altLang="en-US" dirty="0">
                <a:latin typeface="Arial"/>
                <a:cs typeface="Arial"/>
              </a:rPr>
              <a:t>SER has now enrolled </a:t>
            </a:r>
            <a:r>
              <a:rPr lang="en-US" altLang="en-US" b="0" dirty="0">
                <a:latin typeface="Arial"/>
                <a:cs typeface="Arial"/>
              </a:rPr>
              <a:t>over 5,000 adults </a:t>
            </a:r>
            <a:r>
              <a:rPr lang="en-US" altLang="en-US" dirty="0">
                <a:latin typeface="Arial"/>
                <a:cs typeface="Arial"/>
              </a:rPr>
              <a:t>and </a:t>
            </a:r>
            <a:r>
              <a:rPr lang="en-US" altLang="en-US" b="0" dirty="0">
                <a:latin typeface="Arial"/>
                <a:cs typeface="Arial"/>
              </a:rPr>
              <a:t>over 1,300 children</a:t>
            </a:r>
            <a:r>
              <a:rPr lang="en-US" altLang="en-US" dirty="0">
                <a:latin typeface="Arial"/>
                <a:cs typeface="Arial"/>
              </a:rPr>
              <a:t>.</a:t>
            </a:r>
            <a:r>
              <a:rPr lang="en-US" altLang="en-US" baseline="0" dirty="0">
                <a:latin typeface="Arial"/>
                <a:cs typeface="Arial"/>
              </a:rPr>
              <a:t> For </a:t>
            </a:r>
            <a:r>
              <a:rPr lang="en-US" altLang="en-US" b="0" baseline="0" dirty="0">
                <a:latin typeface="Arial"/>
                <a:cs typeface="Arial"/>
              </a:rPr>
              <a:t>over 5</a:t>
            </a:r>
            <a:r>
              <a:rPr lang="en-US" altLang="en-US" b="0" dirty="0">
                <a:latin typeface="Arial"/>
                <a:cs typeface="Arial"/>
              </a:rPr>
              <a:t>,000 </a:t>
            </a:r>
            <a:r>
              <a:rPr lang="en-US" altLang="en-US" dirty="0">
                <a:latin typeface="Arial"/>
                <a:cs typeface="Arial"/>
              </a:rPr>
              <a:t>of these individuals, germline genome sequence data will</a:t>
            </a:r>
            <a:r>
              <a:rPr lang="en-US" altLang="en-US" baseline="0" dirty="0">
                <a:latin typeface="Arial"/>
                <a:cs typeface="Arial"/>
              </a:rPr>
              <a:t> be</a:t>
            </a:r>
            <a:r>
              <a:rPr lang="en-US" altLang="en-US" dirty="0">
                <a:latin typeface="Arial"/>
                <a:cs typeface="Arial"/>
              </a:rPr>
              <a:t> generated, and for </a:t>
            </a:r>
            <a:r>
              <a:rPr lang="en-US" altLang="en-US" b="0" dirty="0">
                <a:latin typeface="Arial"/>
                <a:cs typeface="Arial"/>
              </a:rPr>
              <a:t>over</a:t>
            </a:r>
            <a:r>
              <a:rPr lang="en-US" altLang="en-US" b="0" baseline="0" dirty="0">
                <a:latin typeface="Arial"/>
                <a:cs typeface="Arial"/>
              </a:rPr>
              <a:t> 1,000</a:t>
            </a:r>
            <a:r>
              <a:rPr lang="en-US" altLang="en-US" dirty="0">
                <a:latin typeface="Arial"/>
                <a:cs typeface="Arial"/>
              </a:rPr>
              <a:t>, tumor genome sequence data will</a:t>
            </a:r>
            <a:r>
              <a:rPr lang="en-US" altLang="en-US" baseline="0" dirty="0">
                <a:latin typeface="Arial"/>
                <a:cs typeface="Arial"/>
              </a:rPr>
              <a:t> </a:t>
            </a:r>
            <a:r>
              <a:rPr lang="en-US" altLang="en-US" dirty="0">
                <a:latin typeface="Arial"/>
                <a:cs typeface="Arial"/>
              </a:rPr>
              <a:t>be</a:t>
            </a:r>
            <a:r>
              <a:rPr lang="en-US" altLang="en-US" baseline="0" dirty="0">
                <a:latin typeface="Arial"/>
                <a:cs typeface="Arial"/>
              </a:rPr>
              <a:t> </a:t>
            </a:r>
            <a:r>
              <a:rPr lang="en-US" altLang="en-US" dirty="0">
                <a:latin typeface="Arial"/>
                <a:cs typeface="Arial"/>
              </a:rPr>
              <a:t>generated. As one measure of overall impact,</a:t>
            </a:r>
            <a:r>
              <a:rPr lang="en-US" altLang="en-US" baseline="0" dirty="0">
                <a:latin typeface="Arial"/>
                <a:cs typeface="Arial"/>
              </a:rPr>
              <a:t> * </a:t>
            </a:r>
            <a:r>
              <a:rPr lang="en-US" altLang="en-US" dirty="0">
                <a:latin typeface="Arial"/>
                <a:cs typeface="Arial"/>
              </a:rPr>
              <a:t>CSER has generated </a:t>
            </a:r>
            <a:r>
              <a:rPr lang="en-US" altLang="en-US" b="0" dirty="0">
                <a:latin typeface="Arial"/>
                <a:cs typeface="Arial"/>
              </a:rPr>
              <a:t>288 publications, including 18 cross-CSER working group publications.</a:t>
            </a:r>
            <a:endParaRPr lang="en-US" altLang="en-US" baseline="0" dirty="0">
              <a:latin typeface="Arial"/>
              <a:cs typeface="Arial"/>
            </a:endParaRPr>
          </a:p>
          <a:p>
            <a:pPr defTabSz="937320">
              <a:defRPr/>
            </a:pPr>
            <a:endParaRPr lang="en-US" altLang="en-US" baseline="0" dirty="0">
              <a:latin typeface="Arial"/>
              <a:cs typeface="Arial"/>
            </a:endParaRPr>
          </a:p>
          <a:p>
            <a:pPr defTabSz="937320">
              <a:defRPr/>
            </a:pPr>
            <a:r>
              <a:rPr lang="en-US" altLang="en-US" baseline="0" dirty="0">
                <a:latin typeface="Arial"/>
                <a:cs typeface="Arial"/>
              </a:rPr>
              <a:t>* CSER was prominently featured at both the National Society of Genetic Counselors Annual Education Conference in September and the American Society of Human Genetics Annual Meeting in October. In total, there were</a:t>
            </a:r>
            <a:r>
              <a:rPr lang="en-US" altLang="en-US" b="1" baseline="0" dirty="0">
                <a:latin typeface="Arial"/>
                <a:cs typeface="Arial"/>
              </a:rPr>
              <a:t> </a:t>
            </a:r>
            <a:r>
              <a:rPr lang="en-US" altLang="en-US" b="0" baseline="0" dirty="0">
                <a:latin typeface="Arial"/>
                <a:cs typeface="Arial"/>
              </a:rPr>
              <a:t>45 CSER-related posters and presentations at these two meetings, including talks on healthcare outcomes and costs after genome sequencing, genomic services in community health centers, and enhancing diversity in genomic medicine research.</a:t>
            </a:r>
          </a:p>
          <a:p>
            <a:pPr defTabSz="937320"/>
            <a:endParaRPr lang="en-US" altLang="en-US" baseline="0" dirty="0">
              <a:latin typeface="Arial"/>
              <a:cs typeface="Arial"/>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246" indent="-285479">
              <a:defRPr b="1">
                <a:solidFill>
                  <a:schemeClr val="tx1"/>
                </a:solidFill>
                <a:latin typeface="Arial" charset="0"/>
                <a:cs typeface="Arial" charset="0"/>
              </a:defRPr>
            </a:lvl2pPr>
            <a:lvl3pPr marL="1141914" indent="-228382">
              <a:defRPr b="1">
                <a:solidFill>
                  <a:schemeClr val="tx1"/>
                </a:solidFill>
                <a:latin typeface="Arial" charset="0"/>
                <a:cs typeface="Arial" charset="0"/>
              </a:defRPr>
            </a:lvl3pPr>
            <a:lvl4pPr marL="1598682" indent="-228382">
              <a:defRPr b="1">
                <a:solidFill>
                  <a:schemeClr val="tx1"/>
                </a:solidFill>
                <a:latin typeface="Arial" charset="0"/>
                <a:cs typeface="Arial" charset="0"/>
              </a:defRPr>
            </a:lvl4pPr>
            <a:lvl5pPr marL="2055447" indent="-228382">
              <a:defRPr b="1">
                <a:solidFill>
                  <a:schemeClr val="tx1"/>
                </a:solidFill>
                <a:latin typeface="Arial" charset="0"/>
                <a:cs typeface="Arial" charset="0"/>
              </a:defRPr>
            </a:lvl5pPr>
            <a:lvl6pPr marL="2512213" indent="-228382" eaLnBrk="0" fontAlgn="base" hangingPunct="0">
              <a:spcBef>
                <a:spcPct val="0"/>
              </a:spcBef>
              <a:spcAft>
                <a:spcPct val="0"/>
              </a:spcAft>
              <a:defRPr b="1">
                <a:solidFill>
                  <a:schemeClr val="tx1"/>
                </a:solidFill>
                <a:latin typeface="Arial" charset="0"/>
                <a:cs typeface="Arial" charset="0"/>
              </a:defRPr>
            </a:lvl6pPr>
            <a:lvl7pPr marL="2968978" indent="-228382" eaLnBrk="0" fontAlgn="base" hangingPunct="0">
              <a:spcBef>
                <a:spcPct val="0"/>
              </a:spcBef>
              <a:spcAft>
                <a:spcPct val="0"/>
              </a:spcAft>
              <a:defRPr b="1">
                <a:solidFill>
                  <a:schemeClr val="tx1"/>
                </a:solidFill>
                <a:latin typeface="Arial" charset="0"/>
                <a:cs typeface="Arial" charset="0"/>
              </a:defRPr>
            </a:lvl7pPr>
            <a:lvl8pPr marL="3425746" indent="-228382" eaLnBrk="0" fontAlgn="base" hangingPunct="0">
              <a:spcBef>
                <a:spcPct val="0"/>
              </a:spcBef>
              <a:spcAft>
                <a:spcPct val="0"/>
              </a:spcAft>
              <a:defRPr b="1">
                <a:solidFill>
                  <a:schemeClr val="tx1"/>
                </a:solidFill>
                <a:latin typeface="Arial" charset="0"/>
                <a:cs typeface="Arial" charset="0"/>
              </a:defRPr>
            </a:lvl8pPr>
            <a:lvl9pPr marL="3882512" indent="-228382" eaLnBrk="0" fontAlgn="base" hangingPunct="0">
              <a:spcBef>
                <a:spcPct val="0"/>
              </a:spcBef>
              <a:spcAft>
                <a:spcPct val="0"/>
              </a:spcAft>
              <a:defRPr b="1">
                <a:solidFill>
                  <a:schemeClr val="tx1"/>
                </a:solidFill>
                <a:latin typeface="Arial" charset="0"/>
                <a:cs typeface="Arial" charset="0"/>
              </a:defRPr>
            </a:lvl9pPr>
          </a:lstStyle>
          <a:p>
            <a:fld id="{2291227F-69E2-4F5A-A4A9-46F375A0363C}" type="slidenum">
              <a:rPr lang="en-US" altLang="en-US">
                <a:solidFill>
                  <a:srgbClr val="000000"/>
                </a:solidFill>
              </a:rPr>
              <a:pPr/>
              <a:t>52</a:t>
            </a:fld>
            <a:endParaRPr lang="en-US" altLang="en-US">
              <a:solidFill>
                <a:srgbClr val="000000"/>
              </a:solidFill>
            </a:endParaRPr>
          </a:p>
        </p:txBody>
      </p:sp>
    </p:spTree>
    <p:extLst>
      <p:ext uri="{BB962C8B-B14F-4D97-AF65-F5344CB8AC3E}">
        <p14:creationId xmlns:p14="http://schemas.microsoft.com/office/powerpoint/2010/main" val="2663896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1811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2947" name="Notes Placeholder 2"/>
          <p:cNvSpPr>
            <a:spLocks noGrp="1"/>
          </p:cNvSpPr>
          <p:nvPr>
            <p:ph type="body" idx="1"/>
          </p:nvPr>
        </p:nvSpPr>
        <p:spPr>
          <a:xfrm>
            <a:off x="799473" y="4416427"/>
            <a:ext cx="5427406" cy="40868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7320">
              <a:defRPr/>
            </a:pPr>
            <a:r>
              <a:rPr lang="en-US" altLang="en-US" baseline="0" dirty="0">
                <a:latin typeface="Arial"/>
                <a:cs typeface="Arial"/>
              </a:rPr>
              <a:t>* One recent CSER highlight is an Actionability-Return of Results Working Group paper published in </a:t>
            </a:r>
            <a:r>
              <a:rPr lang="en-US" altLang="en-US" i="1" baseline="0" dirty="0">
                <a:latin typeface="Arial"/>
                <a:cs typeface="Arial"/>
              </a:rPr>
              <a:t>Genetics in Medicine</a:t>
            </a:r>
            <a:r>
              <a:rPr lang="en-US" altLang="en-US" baseline="0" dirty="0">
                <a:latin typeface="Arial"/>
                <a:cs typeface="Arial"/>
              </a:rPr>
              <a:t>, which summarizes the genome-sequencing and reporting practices of 21 clinical labs around the country, including 9 CSER labs. </a:t>
            </a:r>
          </a:p>
          <a:p>
            <a:pPr defTabSz="937320">
              <a:defRPr/>
            </a:pPr>
            <a:endParaRPr lang="en-US" altLang="en-US" baseline="0" dirty="0">
              <a:latin typeface="Arial"/>
              <a:cs typeface="Arial"/>
            </a:endParaRPr>
          </a:p>
          <a:p>
            <a:pPr defTabSz="937320">
              <a:defRPr/>
            </a:pPr>
            <a:r>
              <a:rPr lang="en-US" altLang="en-US" b="0" baseline="0" dirty="0">
                <a:latin typeface="Arial"/>
                <a:cs typeface="Arial"/>
              </a:rPr>
              <a:t>* Among those 21 labs, orthogonal confirmation using Sanger-based DNA sequencing or other methods was used by 81% of labs for all reported genomic variants or for variants considered to represent possible diagnostic findings. 14% of laboratories confirmed other sequence variants, and 5% of laboratories did not confirm any variants. </a:t>
            </a:r>
          </a:p>
          <a:p>
            <a:pPr defTabSz="937320">
              <a:defRPr/>
            </a:pPr>
            <a:endParaRPr lang="en-US" altLang="en-US" b="1" dirty="0">
              <a:latin typeface="Arial"/>
              <a:cs typeface="Arial"/>
            </a:endParaRPr>
          </a:p>
          <a:p>
            <a:pPr defTabSz="937320">
              <a:defRPr/>
            </a:pPr>
            <a:r>
              <a:rPr lang="en-US" altLang="en-US" b="0" baseline="0" dirty="0">
                <a:latin typeface="Arial"/>
                <a:cs typeface="Arial"/>
              </a:rPr>
              <a:t>* </a:t>
            </a:r>
            <a:r>
              <a:rPr lang="en-US" dirty="0"/>
              <a:t>Additionally, among those 21 labs, 95% return findings in the ACMG 56 genes. * There was variation in the return of secondary findings: * 10% of labs routinely return variants for complex traits, and * 57% return variants related to monogenic diseases of adult onset. * 67% of labs allow patient opt-out for receiving secondary findings. Overall, the paper highlighted </a:t>
            </a:r>
            <a:r>
              <a:rPr lang="en-US" altLang="en-US" b="0" baseline="0" dirty="0">
                <a:latin typeface="Arial"/>
                <a:cs typeface="Arial"/>
              </a:rPr>
              <a:t>areas of consensus that are indicative of </a:t>
            </a:r>
            <a:r>
              <a:rPr lang="en-US" altLang="en-US" baseline="0" dirty="0">
                <a:latin typeface="Arial"/>
                <a:cs typeface="Arial"/>
              </a:rPr>
              <a:t>developing standards. </a:t>
            </a:r>
            <a:r>
              <a:rPr lang="en-US" dirty="0"/>
              <a:t>Areas with notable divergence and in need of future discussion include the use of phenotypic data to inform case analysis; the interpretation and reporting of case-specific quality metrics and methods; and the process for initiating reanalysis of sequence data.</a:t>
            </a:r>
            <a:endParaRPr lang="en-US" altLang="en-US" baseline="0" dirty="0">
              <a:latin typeface="Arial"/>
              <a:cs typeface="Arial"/>
            </a:endParaRPr>
          </a:p>
          <a:p>
            <a:pPr defTabSz="937320"/>
            <a:endParaRPr lang="en-US" altLang="en-US" baseline="0" dirty="0">
              <a:latin typeface="Arial" panose="020B0604020202020204" pitchFamily="34" charset="0"/>
              <a:cs typeface="Arial" panose="020B0604020202020204" pitchFamily="34" charset="0"/>
            </a:endParaRPr>
          </a:p>
          <a:p>
            <a:pPr defTabSz="937320"/>
            <a:endParaRPr lang="en-US" altLang="en-US" baseline="0" dirty="0">
              <a:latin typeface="Arial"/>
              <a:cs typeface="Arial"/>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246" indent="-285479">
              <a:defRPr b="1">
                <a:solidFill>
                  <a:schemeClr val="tx1"/>
                </a:solidFill>
                <a:latin typeface="Arial" charset="0"/>
                <a:cs typeface="Arial" charset="0"/>
              </a:defRPr>
            </a:lvl2pPr>
            <a:lvl3pPr marL="1141914" indent="-228382">
              <a:defRPr b="1">
                <a:solidFill>
                  <a:schemeClr val="tx1"/>
                </a:solidFill>
                <a:latin typeface="Arial" charset="0"/>
                <a:cs typeface="Arial" charset="0"/>
              </a:defRPr>
            </a:lvl3pPr>
            <a:lvl4pPr marL="1598682" indent="-228382">
              <a:defRPr b="1">
                <a:solidFill>
                  <a:schemeClr val="tx1"/>
                </a:solidFill>
                <a:latin typeface="Arial" charset="0"/>
                <a:cs typeface="Arial" charset="0"/>
              </a:defRPr>
            </a:lvl4pPr>
            <a:lvl5pPr marL="2055447" indent="-228382">
              <a:defRPr b="1">
                <a:solidFill>
                  <a:schemeClr val="tx1"/>
                </a:solidFill>
                <a:latin typeface="Arial" charset="0"/>
                <a:cs typeface="Arial" charset="0"/>
              </a:defRPr>
            </a:lvl5pPr>
            <a:lvl6pPr marL="2512213" indent="-228382" eaLnBrk="0" fontAlgn="base" hangingPunct="0">
              <a:spcBef>
                <a:spcPct val="0"/>
              </a:spcBef>
              <a:spcAft>
                <a:spcPct val="0"/>
              </a:spcAft>
              <a:defRPr b="1">
                <a:solidFill>
                  <a:schemeClr val="tx1"/>
                </a:solidFill>
                <a:latin typeface="Arial" charset="0"/>
                <a:cs typeface="Arial" charset="0"/>
              </a:defRPr>
            </a:lvl6pPr>
            <a:lvl7pPr marL="2968978" indent="-228382" eaLnBrk="0" fontAlgn="base" hangingPunct="0">
              <a:spcBef>
                <a:spcPct val="0"/>
              </a:spcBef>
              <a:spcAft>
                <a:spcPct val="0"/>
              </a:spcAft>
              <a:defRPr b="1">
                <a:solidFill>
                  <a:schemeClr val="tx1"/>
                </a:solidFill>
                <a:latin typeface="Arial" charset="0"/>
                <a:cs typeface="Arial" charset="0"/>
              </a:defRPr>
            </a:lvl7pPr>
            <a:lvl8pPr marL="3425746" indent="-228382" eaLnBrk="0" fontAlgn="base" hangingPunct="0">
              <a:spcBef>
                <a:spcPct val="0"/>
              </a:spcBef>
              <a:spcAft>
                <a:spcPct val="0"/>
              </a:spcAft>
              <a:defRPr b="1">
                <a:solidFill>
                  <a:schemeClr val="tx1"/>
                </a:solidFill>
                <a:latin typeface="Arial" charset="0"/>
                <a:cs typeface="Arial" charset="0"/>
              </a:defRPr>
            </a:lvl8pPr>
            <a:lvl9pPr marL="3882512" indent="-228382" eaLnBrk="0" fontAlgn="base" hangingPunct="0">
              <a:spcBef>
                <a:spcPct val="0"/>
              </a:spcBef>
              <a:spcAft>
                <a:spcPct val="0"/>
              </a:spcAft>
              <a:defRPr b="1">
                <a:solidFill>
                  <a:schemeClr val="tx1"/>
                </a:solidFill>
                <a:latin typeface="Arial" charset="0"/>
                <a:cs typeface="Arial" charset="0"/>
              </a:defRPr>
            </a:lvl9pPr>
          </a:lstStyle>
          <a:p>
            <a:fld id="{2291227F-69E2-4F5A-A4A9-46F375A0363C}" type="slidenum">
              <a:rPr lang="en-US" altLang="en-US">
                <a:solidFill>
                  <a:srgbClr val="000000"/>
                </a:solidFill>
              </a:rPr>
              <a:pPr/>
              <a:t>53</a:t>
            </a:fld>
            <a:endParaRPr lang="en-US" altLang="en-US">
              <a:solidFill>
                <a:srgbClr val="000000"/>
              </a:solidFill>
            </a:endParaRPr>
          </a:p>
        </p:txBody>
      </p:sp>
    </p:spTree>
    <p:extLst>
      <p:ext uri="{BB962C8B-B14F-4D97-AF65-F5344CB8AC3E}">
        <p14:creationId xmlns:p14="http://schemas.microsoft.com/office/powerpoint/2010/main" val="16916273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custDataLst>
              <p:tags r:id="rId1"/>
            </p:custDataLst>
          </p:nvPr>
        </p:nvSpPr>
        <p:spPr>
          <a:xfrm>
            <a:off x="776962" y="4415789"/>
            <a:ext cx="5427406" cy="4086884"/>
          </a:xfrm>
          <a:ln>
            <a:noFill/>
          </a:ln>
        </p:spPr>
        <p:txBody>
          <a:bodyPr/>
          <a:lstStyle/>
          <a:p>
            <a:r>
              <a:rPr lang="en-US" dirty="0"/>
              <a:t>The Implementing Genomics in Practice (or IGNITE) Network works to enhance the use of genomic medicine by supporting the development of methods for incorporating genomic information into clinical care. To date, IGNITE research has resulted in more than 85 publications.</a:t>
            </a:r>
          </a:p>
          <a:p>
            <a:endParaRPr lang="en-US" dirty="0"/>
          </a:p>
          <a:p>
            <a:r>
              <a:rPr lang="en-US" dirty="0"/>
              <a:t>* One exciting outcome of IGNITE research could drastically reduce adverse events for patients taking anti-clotting medication. IGNITE collected data from 7 institutions on approximately 1800 patients undergoing percutaneous coronary intervention and </a:t>
            </a:r>
            <a:r>
              <a:rPr lang="en-US" i="1" dirty="0"/>
              <a:t>CYP2C19 </a:t>
            </a:r>
            <a:r>
              <a:rPr lang="en-US" dirty="0"/>
              <a:t>clinical genotyping. Results showed a higher than two-fold rate of major adverse cardiovascular events (the y-axis on the graph) in patients carrying a </a:t>
            </a:r>
            <a:r>
              <a:rPr lang="en-US" i="1" dirty="0"/>
              <a:t>CYP2C19</a:t>
            </a:r>
            <a:r>
              <a:rPr lang="en-US" dirty="0"/>
              <a:t> loss-of-function allele who were prescribed clopidogrel compared to those with the loss-of-function allele on an alternative antiplatelet therapy. Switching medication from clopidogrel reduced the risk of major adverse cardiovascular events by more than half. </a:t>
            </a:r>
          </a:p>
          <a:p>
            <a:endParaRPr lang="en-US" dirty="0"/>
          </a:p>
          <a:p>
            <a:r>
              <a:rPr lang="en-US" dirty="0"/>
              <a:t>These results were presented at the late-breaking trials session of the American Heart Association meeting in November. In many ways, the strength of this study lies in the collaborative efforts of the participating sites. </a:t>
            </a:r>
          </a:p>
          <a:p>
            <a:endParaRPr lang="en-US" dirty="0"/>
          </a:p>
          <a:p>
            <a:endParaRPr lang="en-US" dirty="0">
              <a:solidFill>
                <a:srgbClr val="FF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F7F8A6BC-C830-4D77-B390-6E5678CDE347}" type="slidenum">
              <a:rPr lang="en-US" smtClean="0"/>
              <a:t>54</a:t>
            </a:fld>
            <a:endParaRPr lang="en-US" dirty="0"/>
          </a:p>
        </p:txBody>
      </p:sp>
    </p:spTree>
    <p:extLst>
      <p:ext uri="{BB962C8B-B14F-4D97-AF65-F5344CB8AC3E}">
        <p14:creationId xmlns:p14="http://schemas.microsoft.com/office/powerpoint/2010/main" val="25667768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81038"/>
            <a:ext cx="4538662" cy="3405187"/>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0572" tIns="45286" rIns="90572" bIns="45286" numCol="1" anchor="t" anchorCtr="0" compatLnSpc="1">
            <a:prstTxWarp prst="textNoShape">
              <a:avLst/>
            </a:prstTxWarp>
          </a:bodyPr>
          <a:lstStyle/>
          <a:p>
            <a:pPr defTabSz="890597" eaLnBrk="1" fontAlgn="auto" hangingPunct="1">
              <a:spcAft>
                <a:spcPts val="0"/>
              </a:spcAft>
              <a:defRPr/>
            </a:pPr>
            <a:r>
              <a:rPr lang="en-US" b="0" dirty="0">
                <a:effectLst/>
                <a:latin typeface="Arial" panose="020B0604020202020204" pitchFamily="34" charset="0"/>
                <a:cs typeface="Arial" panose="020B0604020202020204" pitchFamily="34" charset="0"/>
              </a:rPr>
              <a:t>The Newborn Sequencing in Genomic Medicine and Public Health (or NSIGHT) </a:t>
            </a:r>
            <a:r>
              <a:rPr lang="en-US" dirty="0">
                <a:effectLst/>
                <a:latin typeface="Arial" panose="020B0604020202020204" pitchFamily="34" charset="0"/>
                <a:cs typeface="Arial" panose="020B0604020202020204" pitchFamily="34" charset="0"/>
              </a:rPr>
              <a:t>program </a:t>
            </a:r>
            <a:r>
              <a:rPr lang="en-US" dirty="0">
                <a:latin typeface="Arial" pitchFamily="34" charset="0"/>
                <a:cs typeface="Arial" pitchFamily="34" charset="0"/>
              </a:rPr>
              <a:t>explores</a:t>
            </a:r>
            <a:r>
              <a:rPr lang="en-US" dirty="0">
                <a:effectLst/>
                <a:latin typeface="Arial" panose="020B0604020202020204" pitchFamily="34" charset="0"/>
                <a:cs typeface="Arial" panose="020B0604020202020204" pitchFamily="34" charset="0"/>
              </a:rPr>
              <a:t>, in a limited but deliberate manner, </a:t>
            </a:r>
            <a:r>
              <a:rPr lang="en-US" dirty="0">
                <a:latin typeface="Arial" pitchFamily="34" charset="0"/>
                <a:cs typeface="Arial" pitchFamily="34" charset="0"/>
              </a:rPr>
              <a:t>the implications, challenges, and opportunities associated with the possible use of genomic sequence information for the care of newborns. </a:t>
            </a:r>
          </a:p>
          <a:p>
            <a:pPr defTabSz="890597" eaLnBrk="1" fontAlgn="auto" hangingPunct="1">
              <a:spcAft>
                <a:spcPts val="0"/>
              </a:spcAft>
              <a:defRPr/>
            </a:pPr>
            <a:endParaRPr lang="en-US" dirty="0">
              <a:effectLst/>
              <a:latin typeface="Arial" pitchFamily="34" charset="0"/>
              <a:cs typeface="Arial" pitchFamily="34" charset="0"/>
            </a:endParaRPr>
          </a:p>
          <a:p>
            <a:pPr defTabSz="890597" eaLnBrk="1" fontAlgn="auto" hangingPunct="1">
              <a:spcAft>
                <a:spcPts val="0"/>
              </a:spcAft>
              <a:defRPr/>
            </a:pPr>
            <a:r>
              <a:rPr lang="en-US" dirty="0">
                <a:effectLst/>
                <a:latin typeface="Arial" pitchFamily="34" charset="0"/>
                <a:cs typeface="Arial" pitchFamily="34" charset="0"/>
              </a:rPr>
              <a:t>Recently</a:t>
            </a:r>
            <a:r>
              <a:rPr lang="en-US" baseline="0" dirty="0">
                <a:effectLst/>
                <a:latin typeface="Arial" pitchFamily="34" charset="0"/>
                <a:cs typeface="Arial" pitchFamily="34" charset="0"/>
              </a:rPr>
              <a:t> t</a:t>
            </a:r>
            <a:r>
              <a:rPr lang="en-US" dirty="0">
                <a:effectLst/>
                <a:latin typeface="Arial" pitchFamily="34" charset="0"/>
                <a:cs typeface="Arial" pitchFamily="34" charset="0"/>
              </a:rPr>
              <a:t>he</a:t>
            </a:r>
            <a:r>
              <a:rPr lang="en-US" baseline="0" dirty="0">
                <a:effectLst/>
                <a:latin typeface="Arial" panose="020B0604020202020204" pitchFamily="34" charset="0"/>
                <a:cs typeface="Arial" panose="020B0604020202020204" pitchFamily="34" charset="0"/>
              </a:rPr>
              <a:t> four sites published a marker paper describing the consortium in </a:t>
            </a:r>
            <a:r>
              <a:rPr lang="en-US" i="1" dirty="0">
                <a:latin typeface="Arial" panose="020B0604020202020204" pitchFamily="34" charset="0"/>
                <a:cs typeface="Arial" panose="020B0604020202020204" pitchFamily="34" charset="0"/>
              </a:rPr>
              <a:t>Pediatrics. </a:t>
            </a:r>
            <a:r>
              <a:rPr lang="en-US" i="0" dirty="0">
                <a:latin typeface="Arial" panose="020B0604020202020204" pitchFamily="34" charset="0"/>
                <a:cs typeface="Arial" panose="020B0604020202020204" pitchFamily="34" charset="0"/>
              </a:rPr>
              <a:t>The</a:t>
            </a:r>
            <a:r>
              <a:rPr lang="en-US" i="0" baseline="0" dirty="0">
                <a:latin typeface="Arial" panose="020B0604020202020204" pitchFamily="34" charset="0"/>
                <a:cs typeface="Arial" panose="020B0604020202020204" pitchFamily="34" charset="0"/>
              </a:rPr>
              <a:t> article, “</a:t>
            </a:r>
            <a:r>
              <a:rPr lang="en-US" dirty="0"/>
              <a:t>Newborn Sequencing in Genomic Medicine and Public Health,”</a:t>
            </a:r>
            <a:r>
              <a:rPr lang="en-US" dirty="0">
                <a:latin typeface="Arial" panose="020B0604020202020204" pitchFamily="34" charset="0"/>
                <a:cs typeface="Arial" panose="020B0604020202020204" pitchFamily="34" charset="0"/>
              </a:rPr>
              <a:t> </a:t>
            </a:r>
            <a:r>
              <a:rPr lang="en-US" dirty="0"/>
              <a:t>examines some of the challenges of newborn genome sequencing in three distinct clinical settings (diagnostic, preventive, and predictive), describes the four projects, and puts the NSIGHT consortium’s research in the context of current and future strategies for newborn screening and genome sequencing of newborns in the clinic. </a:t>
            </a:r>
            <a:endParaRPr lang="en-US" dirty="0">
              <a:effectLst/>
              <a:latin typeface="Arial" panose="020B0604020202020204" pitchFamily="34" charset="0"/>
              <a:cs typeface="Arial" panose="020B0604020202020204" pitchFamily="34" charset="0"/>
            </a:endParaRPr>
          </a:p>
          <a:p>
            <a:pPr defTabSz="874136" eaLnBrk="1" fontAlgn="auto" hangingPunct="1">
              <a:spcAft>
                <a:spcPts val="0"/>
              </a:spcAft>
              <a:defRPr/>
            </a:pPr>
            <a:endParaRPr lang="en-US" dirty="0">
              <a:latin typeface="Arial" panose="020B0604020202020204" pitchFamily="34" charset="0"/>
              <a:cs typeface="Arial" panose="020B0604020202020204" pitchFamily="34" charset="0"/>
            </a:endParaRPr>
          </a:p>
          <a:p>
            <a:pPr defTabSz="890597" eaLnBrk="1" fontAlgn="auto" hangingPunct="1">
              <a:spcAft>
                <a:spcPts val="0"/>
              </a:spcAf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094404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160463" y="693738"/>
            <a:ext cx="4616450" cy="3462337"/>
          </a:xfrm>
          <a:prstGeom prst="rect">
            <a:avLst/>
          </a:prstGeom>
          <a:ln/>
        </p:spPr>
      </p:sp>
      <p:sp>
        <p:nvSpPr>
          <p:cNvPr id="153604" name="Rectangle 3"/>
          <p:cNvSpPr>
            <a:spLocks noGrp="1" noChangeArrowheads="1"/>
          </p:cNvSpPr>
          <p:nvPr>
            <p:ph type="body" idx="1"/>
          </p:nvPr>
        </p:nvSpPr>
        <p:spPr>
          <a:xfrm>
            <a:off x="967683" y="4386459"/>
            <a:ext cx="5427406" cy="4086884"/>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47" tIns="46523" rIns="93047" bIns="46523" numCol="1" anchor="t" anchorCtr="0" compatLnSpc="1">
            <a:prstTxWarp prst="textNoShape">
              <a:avLst/>
            </a:prstTxWarp>
            <a:normAutofit/>
          </a:bodyPr>
          <a:lstStyle/>
          <a:p>
            <a:pPr lvl="1" defTabSz="938543">
              <a:defRPr/>
            </a:pPr>
            <a:r>
              <a:rPr lang="en-US" dirty="0"/>
              <a:t>The Ethical,</a:t>
            </a:r>
            <a:r>
              <a:rPr lang="en-US" baseline="0" dirty="0"/>
              <a:t> Legal, and Social Implications (or ELSI) Research Program supports research on the implications of genomics for individuals, families, and communities. The ELSI Research Program is</a:t>
            </a:r>
            <a:r>
              <a:rPr lang="en-US" dirty="0"/>
              <a:t> co-sponsoring the 4</a:t>
            </a:r>
            <a:r>
              <a:rPr lang="en-US" baseline="30000" dirty="0"/>
              <a:t>th</a:t>
            </a:r>
            <a:r>
              <a:rPr lang="en-US" dirty="0"/>
              <a:t> ELSI Congress, to be held in June at the Jackson Laboratory in Farmington, Connecticut. This will be a major conference addressing a wide range of ELSI issues - the first such meeting to be held since the 2011 Congress hosted by the University of North Carolina. </a:t>
            </a:r>
          </a:p>
          <a:p>
            <a:pPr lvl="1" defTabSz="938543">
              <a:defRPr/>
            </a:pPr>
            <a:endParaRPr lang="en-US" dirty="0"/>
          </a:p>
          <a:p>
            <a:pPr fontAlgn="base"/>
            <a:r>
              <a:rPr lang="en-US" dirty="0"/>
              <a:t>* Keynote speakers include </a:t>
            </a:r>
            <a:r>
              <a:rPr lang="en-US" b="0" dirty="0"/>
              <a:t>Eric Dishman, Alondra Nelson, Wylie Burke,</a:t>
            </a:r>
            <a:r>
              <a:rPr lang="en-US" b="0" baseline="0" dirty="0"/>
              <a:t> </a:t>
            </a:r>
            <a:r>
              <a:rPr lang="en-US" b="0" dirty="0"/>
              <a:t>James Evans, and Pearl O’Rourke. Their talks will cover a variety of ELSI topics </a:t>
            </a:r>
            <a:r>
              <a:rPr lang="en-US" dirty="0"/>
              <a:t>in both genome science and genomic medicine</a:t>
            </a:r>
            <a:r>
              <a:rPr lang="en-US" b="0" dirty="0"/>
              <a:t>. T</a:t>
            </a:r>
            <a:r>
              <a:rPr lang="en-US" dirty="0"/>
              <a:t>he Congress has also received over 190 abstracts for paper, poster, and panel presentations, including a number of international submissions. The final program will be released later this spring.</a:t>
            </a:r>
          </a:p>
          <a:p>
            <a:pPr lvl="1" defTabSz="938543">
              <a:defRPr/>
            </a:pPr>
            <a:endParaRPr lang="en-US" baseline="0" dirty="0">
              <a:effectLst/>
              <a:latin typeface="Arial" pitchFamily="34" charset="0"/>
              <a:cs typeface="Arial" pitchFamily="34" charset="0"/>
            </a:endParaRPr>
          </a:p>
        </p:txBody>
      </p:sp>
      <p:sp>
        <p:nvSpPr>
          <p:cNvPr id="6"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56</a:t>
            </a:fld>
            <a:endParaRPr lang="en-US" dirty="0">
              <a:cs typeface="Arial" pitchFamily="34" charset="0"/>
            </a:endParaRPr>
          </a:p>
        </p:txBody>
      </p:sp>
    </p:spTree>
    <p:extLst>
      <p:ext uri="{BB962C8B-B14F-4D97-AF65-F5344CB8AC3E}">
        <p14:creationId xmlns:p14="http://schemas.microsoft.com/office/powerpoint/2010/main" val="4249635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7438" y="696913"/>
            <a:ext cx="4478337" cy="3360737"/>
          </a:xfrm>
          <a:prstGeom prst="rect">
            <a:avLst/>
          </a:prstGeom>
        </p:spPr>
      </p:sp>
      <p:sp>
        <p:nvSpPr>
          <p:cNvPr id="3" name="Notes Placeholder 2"/>
          <p:cNvSpPr>
            <a:spLocks noGrp="1"/>
          </p:cNvSpPr>
          <p:nvPr>
            <p:ph type="body" idx="1"/>
          </p:nvPr>
        </p:nvSpPr>
        <p:spPr>
          <a:xfrm>
            <a:off x="723968" y="4294204"/>
            <a:ext cx="5427406" cy="4086884"/>
          </a:xfrm>
        </p:spPr>
        <p:txBody>
          <a:bodyPr/>
          <a:lstStyle/>
          <a:p>
            <a:r>
              <a:rPr lang="en-US" dirty="0">
                <a:latin typeface="Arial" panose="020B0604020202020204" pitchFamily="34" charset="0"/>
                <a:cs typeface="Arial" panose="020B0604020202020204" pitchFamily="34" charset="0"/>
              </a:rPr>
              <a:t>The NHGRI Computational Genomics and Data Science Program</a:t>
            </a:r>
            <a:r>
              <a:rPr lang="en-US" baseline="0" dirty="0">
                <a:latin typeface="Arial" panose="020B0604020202020204" pitchFamily="34" charset="0"/>
                <a:cs typeface="Arial" panose="020B0604020202020204" pitchFamily="34" charset="0"/>
              </a:rPr>
              <a:t> held * a workshop in Bethesda at the end of  September. It was co-chaired by Mike </a:t>
            </a:r>
            <a:r>
              <a:rPr lang="en-US" baseline="0" dirty="0" err="1">
                <a:latin typeface="Arial" panose="020B0604020202020204" pitchFamily="34" charset="0"/>
                <a:cs typeface="Arial" panose="020B0604020202020204" pitchFamily="34" charset="0"/>
              </a:rPr>
              <a:t>Boehnke</a:t>
            </a:r>
            <a:r>
              <a:rPr lang="en-US" baseline="0" dirty="0">
                <a:latin typeface="Arial" panose="020B0604020202020204" pitchFamily="34" charset="0"/>
                <a:cs typeface="Arial" panose="020B0604020202020204" pitchFamily="34" charset="0"/>
              </a:rPr>
              <a:t>, Carol Bult, Trey </a:t>
            </a:r>
            <a:r>
              <a:rPr lang="en-US" baseline="0" dirty="0" err="1">
                <a:latin typeface="Arial" panose="020B0604020202020204" pitchFamily="34" charset="0"/>
                <a:cs typeface="Arial" panose="020B0604020202020204" pitchFamily="34" charset="0"/>
              </a:rPr>
              <a:t>Ideker</a:t>
            </a:r>
            <a:r>
              <a:rPr lang="en-US" baseline="0" dirty="0">
                <a:latin typeface="Arial" panose="020B0604020202020204" pitchFamily="34" charset="0"/>
                <a:cs typeface="Arial" panose="020B0604020202020204" pitchFamily="34" charset="0"/>
              </a:rPr>
              <a:t>, Aviv </a:t>
            </a:r>
            <a:r>
              <a:rPr lang="en-US" baseline="0" dirty="0" err="1">
                <a:latin typeface="Arial" panose="020B0604020202020204" pitchFamily="34" charset="0"/>
                <a:cs typeface="Arial" panose="020B0604020202020204" pitchFamily="34" charset="0"/>
              </a:rPr>
              <a:t>Regev</a:t>
            </a:r>
            <a:r>
              <a:rPr lang="en-US" baseline="0" dirty="0">
                <a:latin typeface="Arial" panose="020B0604020202020204" pitchFamily="34" charset="0"/>
                <a:cs typeface="Arial" panose="020B0604020202020204" pitchFamily="34" charset="0"/>
              </a:rPr>
              <a:t>, and Lincoln Stein. About 40 extramural scientists from academia and industry as well as colleagues from NHGRI, the Big Data to Knowledge (or BD2K) program, and the National Center Institute attended.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baseline="0" dirty="0">
                <a:latin typeface="Arial" panose="020B0604020202020204" pitchFamily="34" charset="0"/>
                <a:cs typeface="Arial" panose="020B0604020202020204" pitchFamily="34" charset="0"/>
              </a:rPr>
              <a:t> The goal was to elicit discussion about NHGRI’s future extramural computational genomics and data science portfolio. The workshop presentations and discussion were designed to gain community input on priority areas. * F</a:t>
            </a:r>
            <a:r>
              <a:rPr lang="en-US" dirty="0"/>
              <a:t>eedback on the priority areas were interactively collected using a multi-voting method, as shown in this screenshot.</a:t>
            </a:r>
          </a:p>
          <a:p>
            <a:endParaRPr lang="en-US" baseline="0" dirty="0">
              <a:latin typeface="Arial" panose="020B0604020202020204" pitchFamily="34" charset="0"/>
              <a:cs typeface="Arial" panose="020B0604020202020204" pitchFamily="34" charset="0"/>
            </a:endParaRPr>
          </a:p>
          <a:p>
            <a:pPr defTabSz="906628" eaLnBrk="1" fontAlgn="auto" hangingPunct="1">
              <a:spcAft>
                <a:spcPts val="0"/>
              </a:spcAft>
              <a:defRPr/>
            </a:pPr>
            <a:r>
              <a:rPr lang="en-US" baseline="0" dirty="0">
                <a:latin typeface="Arial" panose="020B0604020202020204" pitchFamily="34" charset="0"/>
                <a:cs typeface="Arial" panose="020B0604020202020204" pitchFamily="34" charset="0"/>
              </a:rPr>
              <a:t>* A report and proposed actions is currently being developed, and will be presented at the May Council meeting.</a:t>
            </a:r>
            <a:r>
              <a:rPr lang="en-US" dirty="0">
                <a:latin typeface="Arial" panose="020B0604020202020204" pitchFamily="34" charset="0"/>
                <a:cs typeface="Arial" panose="020B0604020202020204" pitchFamily="34" charset="0"/>
              </a:rPr>
              <a:t> </a:t>
            </a:r>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55EB30A-BA93-4EB0-9EF5-0468B36FF257}"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3933619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22363" y="681038"/>
            <a:ext cx="4538662" cy="3405187"/>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1220" tIns="45612" rIns="91220" bIns="45612" numCol="1" anchor="t" anchorCtr="0" compatLnSpc="1">
            <a:prstTxWarp prst="textNoShape">
              <a:avLst/>
            </a:prstTxWarp>
          </a:bodyPr>
          <a:lstStyle/>
          <a:p>
            <a:r>
              <a:rPr lang="en-US" dirty="0"/>
              <a:t>NHGRI provides about $12.4 million dollars in small business grants annually.</a:t>
            </a:r>
          </a:p>
          <a:p>
            <a:r>
              <a:rPr lang="en-US" dirty="0"/>
              <a:t> </a:t>
            </a:r>
          </a:p>
          <a:p>
            <a:r>
              <a:rPr lang="en-US" dirty="0"/>
              <a:t>* Our current Small Business Innovation Research (or SBIR) and Small Business Technology Transfer (or STTR) portfolio includes 24 Phase I proof of principle and 14 Phase II pre-commercialization awards. New Phase II awards are supporting work on next-generation DNA sequencing sample and library preparation innovations at </a:t>
            </a:r>
            <a:r>
              <a:rPr lang="en-US" dirty="0" err="1"/>
              <a:t>SomaGenics</a:t>
            </a:r>
            <a:r>
              <a:rPr lang="en-US" dirty="0"/>
              <a:t>; single-cell transcriptional analysis at </a:t>
            </a:r>
            <a:r>
              <a:rPr lang="en-US" dirty="0" err="1"/>
              <a:t>BioSpyder</a:t>
            </a:r>
            <a:r>
              <a:rPr lang="en-US" dirty="0"/>
              <a:t> Technologies; improving genotype imputation of diverse populations at 23andMe; and developing genome-wide CRISPR library screening platforms at </a:t>
            </a:r>
            <a:r>
              <a:rPr lang="en-US" dirty="0" err="1"/>
              <a:t>Cellecta</a:t>
            </a:r>
            <a:r>
              <a:rPr lang="en-US" dirty="0"/>
              <a:t>. These small business grants are drawn from an increasingly stronger application pool.</a:t>
            </a:r>
          </a:p>
          <a:p>
            <a:pPr defTabSz="888384">
              <a:defRPr/>
            </a:pPr>
            <a:endParaRPr lang="en-US" baseline="0" dirty="0">
              <a:latin typeface="Arial" panose="020B0604020202020204" pitchFamily="34" charset="0"/>
              <a:cs typeface="Arial" panose="020B0604020202020204" pitchFamily="34" charset="0"/>
            </a:endParaRPr>
          </a:p>
          <a:p>
            <a:pPr defTabSz="888384">
              <a:defRPr/>
            </a:pPr>
            <a:endParaRPr lang="en-US" dirty="0"/>
          </a:p>
          <a:p>
            <a:pPr defTabSz="888384">
              <a:defRPr/>
            </a:pPr>
            <a:endParaRPr lang="en-US" baseline="0"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899360">
              <a:defRPr/>
            </a:pPr>
            <a:fld id="{EF1538E9-0E3C-4F99-854D-827A84D0C00A}" type="slidenum">
              <a:rPr lang="en-US" smtClean="0">
                <a:solidFill>
                  <a:srgbClr val="000000"/>
                </a:solidFill>
              </a:rPr>
              <a:pPr defTabSz="899360">
                <a:defRPr/>
              </a:pPr>
              <a:t>58</a:t>
            </a:fld>
            <a:endParaRPr lang="en-US" dirty="0">
              <a:solidFill>
                <a:srgbClr val="000000"/>
              </a:solidFill>
            </a:endParaRPr>
          </a:p>
        </p:txBody>
      </p:sp>
    </p:spTree>
    <p:extLst>
      <p:ext uri="{BB962C8B-B14F-4D97-AF65-F5344CB8AC3E}">
        <p14:creationId xmlns:p14="http://schemas.microsoft.com/office/powerpoint/2010/main" val="7044698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43" eaLnBrk="0" hangingPunct="0">
              <a:defRPr b="1">
                <a:solidFill>
                  <a:schemeClr val="tx1"/>
                </a:solidFill>
                <a:latin typeface="Arial" pitchFamily="34" charset="0"/>
              </a:defRPr>
            </a:lvl1pPr>
            <a:lvl2pPr marL="747723" indent="-287587" defTabSz="942643" eaLnBrk="0" hangingPunct="0">
              <a:defRPr b="1">
                <a:solidFill>
                  <a:schemeClr val="tx1"/>
                </a:solidFill>
                <a:latin typeface="Arial" pitchFamily="34" charset="0"/>
              </a:defRPr>
            </a:lvl2pPr>
            <a:lvl3pPr marL="1150344" indent="-230069" defTabSz="942643" eaLnBrk="0" hangingPunct="0">
              <a:defRPr b="1">
                <a:solidFill>
                  <a:schemeClr val="tx1"/>
                </a:solidFill>
                <a:latin typeface="Arial" pitchFamily="34" charset="0"/>
              </a:defRPr>
            </a:lvl3pPr>
            <a:lvl4pPr marL="1610482" indent="-230069" defTabSz="942643" eaLnBrk="0" hangingPunct="0">
              <a:defRPr b="1">
                <a:solidFill>
                  <a:schemeClr val="tx1"/>
                </a:solidFill>
                <a:latin typeface="Arial" pitchFamily="34" charset="0"/>
              </a:defRPr>
            </a:lvl4pPr>
            <a:lvl5pPr marL="2070619" indent="-230069" defTabSz="942643" eaLnBrk="0" hangingPunct="0">
              <a:defRPr b="1">
                <a:solidFill>
                  <a:schemeClr val="tx1"/>
                </a:solidFill>
                <a:latin typeface="Arial" pitchFamily="34" charset="0"/>
              </a:defRPr>
            </a:lvl5pPr>
            <a:lvl6pPr marL="2530757" indent="-230069" defTabSz="942643" eaLnBrk="0" fontAlgn="base" hangingPunct="0">
              <a:spcBef>
                <a:spcPct val="0"/>
              </a:spcBef>
              <a:spcAft>
                <a:spcPct val="0"/>
              </a:spcAft>
              <a:defRPr b="1">
                <a:solidFill>
                  <a:schemeClr val="tx1"/>
                </a:solidFill>
                <a:latin typeface="Arial" pitchFamily="34" charset="0"/>
              </a:defRPr>
            </a:lvl6pPr>
            <a:lvl7pPr marL="2990891" indent="-230069" defTabSz="942643" eaLnBrk="0" fontAlgn="base" hangingPunct="0">
              <a:spcBef>
                <a:spcPct val="0"/>
              </a:spcBef>
              <a:spcAft>
                <a:spcPct val="0"/>
              </a:spcAft>
              <a:defRPr b="1">
                <a:solidFill>
                  <a:schemeClr val="tx1"/>
                </a:solidFill>
                <a:latin typeface="Arial" pitchFamily="34" charset="0"/>
              </a:defRPr>
            </a:lvl7pPr>
            <a:lvl8pPr marL="3451031" indent="-230069" defTabSz="942643" eaLnBrk="0" fontAlgn="base" hangingPunct="0">
              <a:spcBef>
                <a:spcPct val="0"/>
              </a:spcBef>
              <a:spcAft>
                <a:spcPct val="0"/>
              </a:spcAft>
              <a:defRPr b="1">
                <a:solidFill>
                  <a:schemeClr val="tx1"/>
                </a:solidFill>
                <a:latin typeface="Arial" pitchFamily="34" charset="0"/>
              </a:defRPr>
            </a:lvl8pPr>
            <a:lvl9pPr marL="3911169" indent="-230069" defTabSz="9426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59</a:t>
            </a:fld>
            <a:endParaRPr lang="en-US" dirty="0">
              <a:cs typeface="Arial" pitchFamily="34" charset="0"/>
            </a:endParaRPr>
          </a:p>
        </p:txBody>
      </p:sp>
    </p:spTree>
    <p:extLst>
      <p:ext uri="{BB962C8B-B14F-4D97-AF65-F5344CB8AC3E}">
        <p14:creationId xmlns:p14="http://schemas.microsoft.com/office/powerpoint/2010/main" val="10405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181100" y="696913"/>
            <a:ext cx="4648200" cy="3486150"/>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57" tIns="47278" rIns="94557" bIns="47278" numCol="1" anchor="t" anchorCtr="0" compatLnSpc="1">
            <a:prstTxWarp prst="textNoShape">
              <a:avLst/>
            </a:prstTxWarp>
          </a:bodyPr>
          <a:lstStyle/>
          <a:p>
            <a:r>
              <a:rPr lang="en-US" dirty="0"/>
              <a:t>NHGRI is fond of celebrating anniversaries, and I cannot let this one go by unnoticed.</a:t>
            </a:r>
          </a:p>
          <a:p>
            <a:endParaRPr lang="en-US" dirty="0"/>
          </a:p>
          <a:p>
            <a:r>
              <a:rPr lang="en-US" dirty="0"/>
              <a:t>Last month, NHGRI celebrated its 20</a:t>
            </a:r>
            <a:r>
              <a:rPr lang="en-US" baseline="30000" dirty="0"/>
              <a:t>th</a:t>
            </a:r>
            <a:r>
              <a:rPr lang="en-US" dirty="0"/>
              <a:t> Anniversary of being an NIH Institute. On January 14</a:t>
            </a:r>
            <a:r>
              <a:rPr lang="en-US" baseline="30000" dirty="0"/>
              <a:t>th</a:t>
            </a:r>
            <a:r>
              <a:rPr lang="en-US" dirty="0"/>
              <a:t> of 1997, the National Center for Human Genome Research (or NCHGR) graduated from ‘center status’ to become the National Human Genome Research Institute (that is, NHGRI). While looking for details about the significance of this promotion, I came across this statement: “As an Institute, NHGRI can more appropriately interact with other federal agencies and share equal standing with other Institutes at NIH.” Personally, I have always just thought of this upgrade as being analogous to being allowed to eat at the adult’s table at a family Thanksgiving dinner, instead of the kid’s table. </a:t>
            </a:r>
          </a:p>
          <a:p>
            <a:endParaRPr lang="en-US" dirty="0"/>
          </a:p>
          <a:p>
            <a:pPr defTabSz="906628">
              <a:defRPr/>
            </a:pPr>
            <a:r>
              <a:rPr lang="en-US" dirty="0"/>
              <a:t>As NHGRI Director, I have often joked that my life is consumed by dealing with teenagers – two at home and a behemoth one at work. Now, two of three of those has reached 20, so I am left with just one teenager to manage at home (but, in reality, she manages me more than I manage her…). At both work and home, I look forward to the excitement (and complexities) that young adulthood will bring.</a:t>
            </a: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711" eaLnBrk="0" hangingPunct="0">
              <a:defRPr b="1">
                <a:solidFill>
                  <a:schemeClr val="tx1"/>
                </a:solidFill>
                <a:latin typeface="Arial" pitchFamily="34" charset="0"/>
              </a:defRPr>
            </a:lvl1pPr>
            <a:lvl2pPr marL="747777" indent="-287607" defTabSz="942711" eaLnBrk="0" hangingPunct="0">
              <a:defRPr b="1">
                <a:solidFill>
                  <a:schemeClr val="tx1"/>
                </a:solidFill>
                <a:latin typeface="Arial" pitchFamily="34" charset="0"/>
              </a:defRPr>
            </a:lvl2pPr>
            <a:lvl3pPr marL="1150427" indent="-230085" defTabSz="942711" eaLnBrk="0" hangingPunct="0">
              <a:defRPr b="1">
                <a:solidFill>
                  <a:schemeClr val="tx1"/>
                </a:solidFill>
                <a:latin typeface="Arial" pitchFamily="34" charset="0"/>
              </a:defRPr>
            </a:lvl3pPr>
            <a:lvl4pPr marL="1610598" indent="-230085" defTabSz="942711" eaLnBrk="0" hangingPunct="0">
              <a:defRPr b="1">
                <a:solidFill>
                  <a:schemeClr val="tx1"/>
                </a:solidFill>
                <a:latin typeface="Arial" pitchFamily="34" charset="0"/>
              </a:defRPr>
            </a:lvl4pPr>
            <a:lvl5pPr marL="2070768" indent="-230085" defTabSz="942711" eaLnBrk="0" hangingPunct="0">
              <a:defRPr b="1">
                <a:solidFill>
                  <a:schemeClr val="tx1"/>
                </a:solidFill>
                <a:latin typeface="Arial" pitchFamily="34" charset="0"/>
              </a:defRPr>
            </a:lvl5pPr>
            <a:lvl6pPr marL="2530940" indent="-230085" defTabSz="942711" eaLnBrk="0" fontAlgn="base" hangingPunct="0">
              <a:spcBef>
                <a:spcPct val="0"/>
              </a:spcBef>
              <a:spcAft>
                <a:spcPct val="0"/>
              </a:spcAft>
              <a:defRPr b="1">
                <a:solidFill>
                  <a:schemeClr val="tx1"/>
                </a:solidFill>
                <a:latin typeface="Arial" pitchFamily="34" charset="0"/>
              </a:defRPr>
            </a:lvl6pPr>
            <a:lvl7pPr marL="2991108" indent="-230085" defTabSz="942711" eaLnBrk="0" fontAlgn="base" hangingPunct="0">
              <a:spcBef>
                <a:spcPct val="0"/>
              </a:spcBef>
              <a:spcAft>
                <a:spcPct val="0"/>
              </a:spcAft>
              <a:defRPr b="1">
                <a:solidFill>
                  <a:schemeClr val="tx1"/>
                </a:solidFill>
                <a:latin typeface="Arial" pitchFamily="34" charset="0"/>
              </a:defRPr>
            </a:lvl7pPr>
            <a:lvl8pPr marL="3451280" indent="-230085" defTabSz="942711" eaLnBrk="0" fontAlgn="base" hangingPunct="0">
              <a:spcBef>
                <a:spcPct val="0"/>
              </a:spcBef>
              <a:spcAft>
                <a:spcPct val="0"/>
              </a:spcAft>
              <a:defRPr b="1">
                <a:solidFill>
                  <a:schemeClr val="tx1"/>
                </a:solidFill>
                <a:latin typeface="Arial" pitchFamily="34" charset="0"/>
              </a:defRPr>
            </a:lvl8pPr>
            <a:lvl9pPr marL="3911452" indent="-230085" defTabSz="94271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a:t>
            </a:fld>
            <a:endParaRPr lang="en-US" dirty="0">
              <a:solidFill>
                <a:prstClr val="black"/>
              </a:solidFill>
              <a:cs typeface="Arial" pitchFamily="34" charset="0"/>
            </a:endParaRPr>
          </a:p>
        </p:txBody>
      </p:sp>
    </p:spTree>
    <p:extLst>
      <p:ext uri="{BB962C8B-B14F-4D97-AF65-F5344CB8AC3E}">
        <p14:creationId xmlns:p14="http://schemas.microsoft.com/office/powerpoint/2010/main" val="4762472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3" y="4430929"/>
            <a:ext cx="5427407" cy="4086884"/>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r>
              <a:rPr lang="en-US" dirty="0"/>
              <a:t>The Genotype-Tissue Expression project (or </a:t>
            </a:r>
            <a:r>
              <a:rPr lang="en-US" dirty="0" err="1"/>
              <a:t>GTEx</a:t>
            </a:r>
            <a:r>
              <a:rPr lang="en-US" dirty="0"/>
              <a:t>) aims to create a public atlas of human gene expression and its regulation across multiple tissue types, and to aid in the functional interpretation of genetic associations with disease.</a:t>
            </a:r>
          </a:p>
          <a:p>
            <a:endParaRPr lang="en-US" sz="1100" dirty="0"/>
          </a:p>
          <a:p>
            <a:r>
              <a:rPr lang="en-US" dirty="0"/>
              <a:t>* In late 2015, GTEx reached its target enrollment of 965 donors. In October 2015, Version 6 of the </a:t>
            </a:r>
            <a:r>
              <a:rPr lang="en-US" dirty="0" err="1"/>
              <a:t>GTEx</a:t>
            </a:r>
            <a:r>
              <a:rPr lang="en-US" dirty="0"/>
              <a:t> data was released through </a:t>
            </a:r>
            <a:r>
              <a:rPr lang="en-US" dirty="0" err="1"/>
              <a:t>dbGaP</a:t>
            </a:r>
            <a:r>
              <a:rPr lang="en-US" dirty="0"/>
              <a:t>. In this version, there were 351 whole-exome sequences and 160 whole-genome sequences, which were generated with whole blood DNA. * Version 7 of the data is anticipated in the summer of 2017, and this will include over 600 donors with whole-genome sequences and RNA-</a:t>
            </a:r>
            <a:r>
              <a:rPr lang="en-US" dirty="0" err="1"/>
              <a:t>Seq</a:t>
            </a:r>
            <a:r>
              <a:rPr lang="en-US" dirty="0"/>
              <a:t> data on more than 12,000 tissue samples. GTEx data production is still ongoing. </a:t>
            </a:r>
          </a:p>
          <a:p>
            <a:endParaRPr lang="en-US" sz="1100" dirty="0"/>
          </a:p>
          <a:p>
            <a:r>
              <a:rPr lang="en-US" dirty="0"/>
              <a:t>* </a:t>
            </a:r>
            <a:r>
              <a:rPr lang="en-US" dirty="0" err="1"/>
              <a:t>GTEx</a:t>
            </a:r>
            <a:r>
              <a:rPr lang="en-US" dirty="0"/>
              <a:t> data can be found in dbGaP, where it is the second most downloaded dataset after TCGA. * In April, GTEx will hold an open European Community Meeting at the Center for Genomic Regulation in Barcelona, Spain to engage European researchers. Meanwhile, plans are proceeding for the final GTEx Community Meeting and Steering Committee meeting to be held in late June or early July in the DC area.</a:t>
            </a:r>
          </a:p>
        </p:txBody>
      </p:sp>
      <p:sp>
        <p:nvSpPr>
          <p:cNvPr id="119812" name="Slide Number Placeholder 3"/>
          <p:cNvSpPr>
            <a:spLocks noGrp="1"/>
          </p:cNvSpPr>
          <p:nvPr>
            <p:ph type="sldNum" sz="quarter" idx="5"/>
          </p:nvPr>
        </p:nvSpPr>
        <p:spPr>
          <a:noFill/>
        </p:spPr>
        <p:txBody>
          <a:bodyPr/>
          <a:lstStyle/>
          <a:p>
            <a:pPr defTabSz="933466"/>
            <a:fld id="{3F3096A7-7907-4AE4-8BBC-4643BE8BB0EA}" type="slidenum">
              <a:rPr lang="en-US" smtClean="0">
                <a:solidFill>
                  <a:srgbClr val="000000"/>
                </a:solidFill>
              </a:rPr>
              <a:pPr defTabSz="933466"/>
              <a:t>60</a:t>
            </a:fld>
            <a:endParaRPr lang="en-US" dirty="0">
              <a:solidFill>
                <a:srgbClr val="000000"/>
              </a:solidFill>
            </a:endParaRPr>
          </a:p>
        </p:txBody>
      </p:sp>
    </p:spTree>
    <p:extLst>
      <p:ext uri="{BB962C8B-B14F-4D97-AF65-F5344CB8AC3E}">
        <p14:creationId xmlns:p14="http://schemas.microsoft.com/office/powerpoint/2010/main" val="23372811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3" y="4430929"/>
            <a:ext cx="5427407" cy="4086884"/>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r>
              <a:rPr lang="en-US" dirty="0"/>
              <a:t>Currently, the GTEx Portal is the primary place where users access GTEx data. GTEx Portal usage is tracked by user registrations and by IP addresses. * As of October 2016, the portal had over 9,000 registered users, an increase of 67% compared to 2015. The GTEx Portal has been accessed from 48,454 unique IP addresses from over 90 countries.</a:t>
            </a:r>
          </a:p>
          <a:p>
            <a:endParaRPr lang="en-US" dirty="0"/>
          </a:p>
          <a:p>
            <a:r>
              <a:rPr lang="en-US" dirty="0"/>
              <a:t>* As of December 2016, over 48,000 gene-expression profiles have been downloaded from the GTEx Portal. * Over the last three years, more than 220 papers have been published </a:t>
            </a:r>
            <a:r>
              <a:rPr lang="en-US" altLang="en-US" dirty="0">
                <a:latin typeface="Arial" charset="0"/>
              </a:rPr>
              <a:t>using </a:t>
            </a:r>
            <a:r>
              <a:rPr lang="en-US" altLang="en-US" dirty="0" err="1">
                <a:latin typeface="Arial" charset="0"/>
              </a:rPr>
              <a:t>GTEx</a:t>
            </a:r>
            <a:r>
              <a:rPr lang="en-US" altLang="en-US" dirty="0">
                <a:latin typeface="Arial" charset="0"/>
              </a:rPr>
              <a:t> data, mostly from non-consortium members </a:t>
            </a:r>
            <a:r>
              <a:rPr lang="en-US" dirty="0"/>
              <a:t>(as shown by the purple and blue regions on this bar graph). </a:t>
            </a:r>
          </a:p>
          <a:p>
            <a:endParaRPr lang="en-US" dirty="0"/>
          </a:p>
          <a:p>
            <a:r>
              <a:rPr lang="en-US" dirty="0"/>
              <a:t>* The GTEx Portal is now being referenced by other significant data resources. The UCSC Genome Browser and </a:t>
            </a:r>
            <a:r>
              <a:rPr lang="en-US" dirty="0" err="1"/>
              <a:t>Ensembl</a:t>
            </a:r>
            <a:r>
              <a:rPr lang="en-US" dirty="0"/>
              <a:t> teams have integrated GTEx data within their genome browsers. </a:t>
            </a:r>
            <a:r>
              <a:rPr lang="en-US" dirty="0" err="1"/>
              <a:t>GeneCards</a:t>
            </a:r>
            <a:r>
              <a:rPr lang="en-US" dirty="0"/>
              <a:t> and The Human Protein Atlas have also integrated </a:t>
            </a:r>
            <a:r>
              <a:rPr lang="en-US" dirty="0" err="1"/>
              <a:t>GTEx</a:t>
            </a:r>
            <a:r>
              <a:rPr lang="en-US" dirty="0"/>
              <a:t> data.</a:t>
            </a:r>
          </a:p>
        </p:txBody>
      </p:sp>
      <p:sp>
        <p:nvSpPr>
          <p:cNvPr id="119812" name="Slide Number Placeholder 3"/>
          <p:cNvSpPr>
            <a:spLocks noGrp="1"/>
          </p:cNvSpPr>
          <p:nvPr>
            <p:ph type="sldNum" sz="quarter" idx="5"/>
          </p:nvPr>
        </p:nvSpPr>
        <p:spPr>
          <a:noFill/>
        </p:spPr>
        <p:txBody>
          <a:bodyPr/>
          <a:lstStyle/>
          <a:p>
            <a:pPr defTabSz="933466"/>
            <a:fld id="{3F3096A7-7907-4AE4-8BBC-4643BE8BB0EA}" type="slidenum">
              <a:rPr lang="en-US" smtClean="0">
                <a:solidFill>
                  <a:srgbClr val="000000"/>
                </a:solidFill>
              </a:rPr>
              <a:pPr defTabSz="933466"/>
              <a:t>61</a:t>
            </a:fld>
            <a:endParaRPr lang="en-US" dirty="0">
              <a:solidFill>
                <a:srgbClr val="000000"/>
              </a:solidFill>
            </a:endParaRPr>
          </a:p>
        </p:txBody>
      </p:sp>
    </p:spTree>
    <p:extLst>
      <p:ext uri="{BB962C8B-B14F-4D97-AF65-F5344CB8AC3E}">
        <p14:creationId xmlns:p14="http://schemas.microsoft.com/office/powerpoint/2010/main" val="20495282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181100" y="696913"/>
            <a:ext cx="4648200" cy="3486150"/>
          </a:xfrm>
          <a:prstGeom prst="rect">
            <a:avLst/>
          </a:prstGeom>
          <a:ln/>
        </p:spPr>
      </p:sp>
      <p:sp>
        <p:nvSpPr>
          <p:cNvPr id="158723" name="Rectangle 3"/>
          <p:cNvSpPr>
            <a:spLocks noGrp="1" noChangeArrowheads="1"/>
          </p:cNvSpPr>
          <p:nvPr>
            <p:ph type="body" idx="1"/>
          </p:nvPr>
        </p:nvSpPr>
        <p:spPr>
          <a:xfrm>
            <a:off x="822170" y="4284486"/>
            <a:ext cx="5427406" cy="4086884"/>
          </a:xfrm>
          <a:noFill/>
          <a:ln/>
        </p:spPr>
        <p:txBody>
          <a:bodyPr/>
          <a:lstStyle/>
          <a:p>
            <a:pPr defTabSz="906628">
              <a:defRPr/>
            </a:pPr>
            <a:r>
              <a:rPr lang="en-US" dirty="0"/>
              <a:t>H3Africa’s central goal is to develop a sustainable and collaborative African genetics and genomics research enterprise. * This past</a:t>
            </a:r>
            <a:r>
              <a:rPr lang="en-US" baseline="0" dirty="0"/>
              <a:t> October, H3Africa had the honor of receiving the President of Mauritius </a:t>
            </a:r>
            <a:r>
              <a:rPr lang="en-US" i="0" baseline="0" dirty="0"/>
              <a:t>to speak at the opening of the 9</a:t>
            </a:r>
            <a:r>
              <a:rPr lang="en-US" i="0" baseline="30000" dirty="0"/>
              <a:t>th</a:t>
            </a:r>
            <a:r>
              <a:rPr lang="en-US" i="0" baseline="0" dirty="0"/>
              <a:t> H3Africa Consortium meeting. </a:t>
            </a:r>
            <a:r>
              <a:rPr lang="en-US" dirty="0"/>
              <a:t>The President (shown in the photograph on the left) emphasized the importance of making the public aware of the remarkable research being carried out on the continent, reiterating her long-standing belief that African governments need to increase their support of research. </a:t>
            </a:r>
            <a:r>
              <a:rPr lang="en-US" i="0" baseline="0" dirty="0"/>
              <a:t>This message was both heartening and topical, as the Consortium continues to work on its plans for sustainability as it completes its first phase and enters into its second (and final) phase of support from the NIH Common Fund.</a:t>
            </a:r>
          </a:p>
          <a:p>
            <a:pPr defTabSz="906628">
              <a:defRPr/>
            </a:pPr>
            <a:endParaRPr lang="en-US" dirty="0"/>
          </a:p>
          <a:p>
            <a:pPr defTabSz="906628">
              <a:defRPr/>
            </a:pPr>
            <a:r>
              <a:rPr lang="en-US" dirty="0"/>
              <a:t>* This coming May, H3Africa will host the final Consortium meeting of Phase 1 in Botswana, presenting their progress from the first five years and charting a course for the future. </a:t>
            </a:r>
          </a:p>
          <a:p>
            <a:pPr fontAlgn="base"/>
            <a:endParaRPr lang="en-US" dirty="0"/>
          </a:p>
          <a:p>
            <a:pPr fontAlgn="base"/>
            <a:r>
              <a:rPr lang="en-US" dirty="0"/>
              <a:t>* Applications for Phase 2 of the H3Africa program have been received, and will be reviewed in March before coming to the May Council meeting. </a:t>
            </a:r>
          </a:p>
          <a:p>
            <a:pPr fontAlgn="base"/>
            <a:endParaRPr lang="en-US" u="none" baseline="0" dirty="0"/>
          </a:p>
        </p:txBody>
      </p:sp>
      <p:sp>
        <p:nvSpPr>
          <p:cNvPr id="4"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30" eaLnBrk="0" hangingPunct="0">
              <a:defRPr b="1">
                <a:solidFill>
                  <a:schemeClr val="tx1"/>
                </a:solidFill>
                <a:latin typeface="Arial" pitchFamily="34" charset="0"/>
              </a:defRPr>
            </a:lvl1pPr>
            <a:lvl2pPr marL="747634" indent="-287552" defTabSz="942530" eaLnBrk="0" hangingPunct="0">
              <a:defRPr b="1">
                <a:solidFill>
                  <a:schemeClr val="tx1"/>
                </a:solidFill>
                <a:latin typeface="Arial" pitchFamily="34" charset="0"/>
              </a:defRPr>
            </a:lvl2pPr>
            <a:lvl3pPr marL="1150205" indent="-230041" defTabSz="942530" eaLnBrk="0" hangingPunct="0">
              <a:defRPr b="1">
                <a:solidFill>
                  <a:schemeClr val="tx1"/>
                </a:solidFill>
                <a:latin typeface="Arial" pitchFamily="34" charset="0"/>
              </a:defRPr>
            </a:lvl3pPr>
            <a:lvl4pPr marL="1610287" indent="-230041" defTabSz="942530" eaLnBrk="0" hangingPunct="0">
              <a:defRPr b="1">
                <a:solidFill>
                  <a:schemeClr val="tx1"/>
                </a:solidFill>
                <a:latin typeface="Arial" pitchFamily="34" charset="0"/>
              </a:defRPr>
            </a:lvl4pPr>
            <a:lvl5pPr marL="2070372" indent="-230041" defTabSz="942530" eaLnBrk="0" hangingPunct="0">
              <a:defRPr b="1">
                <a:solidFill>
                  <a:schemeClr val="tx1"/>
                </a:solidFill>
                <a:latin typeface="Arial" pitchFamily="34" charset="0"/>
              </a:defRPr>
            </a:lvl5pPr>
            <a:lvl6pPr marL="2530454" indent="-230041" defTabSz="942530" eaLnBrk="0" fontAlgn="base" hangingPunct="0">
              <a:spcBef>
                <a:spcPct val="0"/>
              </a:spcBef>
              <a:spcAft>
                <a:spcPct val="0"/>
              </a:spcAft>
              <a:defRPr b="1">
                <a:solidFill>
                  <a:schemeClr val="tx1"/>
                </a:solidFill>
                <a:latin typeface="Arial" pitchFamily="34" charset="0"/>
              </a:defRPr>
            </a:lvl6pPr>
            <a:lvl7pPr marL="2990536" indent="-230041" defTabSz="942530" eaLnBrk="0" fontAlgn="base" hangingPunct="0">
              <a:spcBef>
                <a:spcPct val="0"/>
              </a:spcBef>
              <a:spcAft>
                <a:spcPct val="0"/>
              </a:spcAft>
              <a:defRPr b="1">
                <a:solidFill>
                  <a:schemeClr val="tx1"/>
                </a:solidFill>
                <a:latin typeface="Arial" pitchFamily="34" charset="0"/>
              </a:defRPr>
            </a:lvl7pPr>
            <a:lvl8pPr marL="3450617" indent="-230041" defTabSz="942530" eaLnBrk="0" fontAlgn="base" hangingPunct="0">
              <a:spcBef>
                <a:spcPct val="0"/>
              </a:spcBef>
              <a:spcAft>
                <a:spcPct val="0"/>
              </a:spcAft>
              <a:defRPr b="1">
                <a:solidFill>
                  <a:schemeClr val="tx1"/>
                </a:solidFill>
                <a:latin typeface="Arial" pitchFamily="34" charset="0"/>
              </a:defRPr>
            </a:lvl8pPr>
            <a:lvl9pPr marL="3910702" indent="-230041" defTabSz="94253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62</a:t>
            </a:fld>
            <a:endParaRPr lang="en-US" dirty="0">
              <a:solidFill>
                <a:prstClr val="black"/>
              </a:solidFill>
              <a:cs typeface="Arial" pitchFamily="34" charset="0"/>
            </a:endParaRPr>
          </a:p>
        </p:txBody>
      </p:sp>
    </p:spTree>
    <p:extLst>
      <p:ext uri="{BB962C8B-B14F-4D97-AF65-F5344CB8AC3E}">
        <p14:creationId xmlns:p14="http://schemas.microsoft.com/office/powerpoint/2010/main" val="5089120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080" tIns="46540" rIns="93080" bIns="46540" numCol="1" anchor="t" anchorCtr="0" compatLnSpc="1">
            <a:prstTxWarp prst="textNoShape">
              <a:avLst/>
            </a:prstTxWarp>
          </a:bodyPr>
          <a:lstStyle/>
          <a:p>
            <a:pPr defTabSz="948047" eaLnBrk="1" fontAlgn="auto" hangingPunct="1">
              <a:spcAft>
                <a:spcPts val="0"/>
              </a:spcAft>
              <a:defRPr/>
            </a:pPr>
            <a:r>
              <a:rPr lang="en-US" dirty="0"/>
              <a:t>The NIH Common Fund’s Undiagnosed Diseases Network (or UDN) aims to improve the level of diagnosis and care for patients with undiagnosed diseases, facilitate research into the etiology of these diseases, and create an integrated and collaborative research community to identify and share improved options for optimal patient management. </a:t>
            </a:r>
          </a:p>
          <a:p>
            <a:pPr defTabSz="948047" eaLnBrk="1" fontAlgn="auto" hangingPunct="1">
              <a:spcAft>
                <a:spcPts val="0"/>
              </a:spcAft>
              <a:defRPr/>
            </a:pPr>
            <a:endParaRPr lang="en-US" dirty="0"/>
          </a:p>
          <a:p>
            <a:pPr defTabSz="948047" eaLnBrk="1" fontAlgn="auto" hangingPunct="1">
              <a:spcAft>
                <a:spcPts val="0"/>
              </a:spcAft>
              <a:defRPr/>
            </a:pPr>
            <a:r>
              <a:rPr lang="en-US" dirty="0"/>
              <a:t>* To date, the UDN has received over 1000 applications and accepted 414 patients for evaluation at the 7 UDN Clinical Sites across the nation. To apply, one needs to access the UDN Gateway by * clicking on the “Apply” button, which appears on all the UDN webpages.</a:t>
            </a:r>
          </a:p>
          <a:p>
            <a:pPr defTabSz="948047" eaLnBrk="1" fontAlgn="auto" hangingPunct="1">
              <a:spcAft>
                <a:spcPts val="0"/>
              </a:spcAft>
              <a:defRPr/>
            </a:pPr>
            <a:endParaRPr lang="en-US" dirty="0"/>
          </a:p>
          <a:p>
            <a:pPr defTabSz="948047">
              <a:defRPr/>
            </a:pPr>
            <a:r>
              <a:rPr lang="en-US" dirty="0"/>
              <a:t>* In November, the UDN received approval for a second phase of Common Fund support, which will run from Fiscal</a:t>
            </a:r>
            <a:r>
              <a:rPr lang="en-US" baseline="0" dirty="0"/>
              <a:t> Years 2018 through 2022. </a:t>
            </a:r>
            <a:r>
              <a:rPr lang="en-US" dirty="0"/>
              <a:t>Pending the availability of funds, the program expects to publish Funding Opportunity Announcements this</a:t>
            </a:r>
            <a:r>
              <a:rPr lang="en-US" baseline="0" dirty="0"/>
              <a:t> summer for this second phase. </a:t>
            </a:r>
            <a:r>
              <a:rPr lang="en-US" dirty="0"/>
              <a:t>Components are expected to include a coordinating center, 8-10 clinical sites, and 3-6 core laboratories.</a:t>
            </a:r>
            <a:endParaRPr lang="en-US" dirty="0">
              <a:solidFill>
                <a:srgbClr val="002774"/>
              </a:solidFill>
            </a:endParaRPr>
          </a:p>
          <a:p>
            <a:pPr defTabSz="930523">
              <a:spcAft>
                <a:spcPts val="0"/>
              </a:spcAft>
              <a:defRPr/>
            </a:pPr>
            <a:endParaRPr lang="en-US" dirty="0">
              <a:solidFill>
                <a:srgbClr val="002774"/>
              </a:solidFill>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0515600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81038"/>
            <a:ext cx="4538662" cy="3405187"/>
          </a:xfrm>
          <a:prstGeom prst="rect">
            <a:avLst/>
          </a:prstGeom>
          <a:noFill/>
          <a:ln w="12700">
            <a:solidFill>
              <a:prstClr val="black"/>
            </a:solidFill>
          </a:ln>
        </p:spPr>
      </p:sp>
      <p:sp>
        <p:nvSpPr>
          <p:cNvPr id="3" name="Notes Placeholder 2"/>
          <p:cNvSpPr>
            <a:spLocks noGrp="1"/>
          </p:cNvSpPr>
          <p:nvPr>
            <p:ph type="body" idx="1"/>
          </p:nvPr>
        </p:nvSpPr>
        <p:spPr>
          <a:xfrm>
            <a:off x="790283" y="4314554"/>
            <a:ext cx="5427406" cy="4086884"/>
          </a:xfrm>
        </p:spPr>
        <p:txBody>
          <a:bodyPr/>
          <a:lstStyle/>
          <a:p>
            <a:r>
              <a:rPr lang="en-US" dirty="0">
                <a:latin typeface="Arial" panose="020B0604020202020204" pitchFamily="34" charset="0"/>
                <a:cs typeface="Arial" panose="020B0604020202020204" pitchFamily="34" charset="0"/>
              </a:rPr>
              <a:t>As I have mentioned in previous</a:t>
            </a:r>
            <a:r>
              <a:rPr lang="en-US" baseline="0" dirty="0">
                <a:latin typeface="Arial" panose="020B0604020202020204" pitchFamily="34" charset="0"/>
                <a:cs typeface="Arial" panose="020B0604020202020204" pitchFamily="34" charset="0"/>
              </a:rPr>
              <a:t> Director’s Reports, </a:t>
            </a:r>
            <a:r>
              <a:rPr lang="en-US" dirty="0">
                <a:latin typeface="Arial" panose="020B0604020202020204" pitchFamily="34" charset="0"/>
                <a:cs typeface="Arial" panose="020B0604020202020204" pitchFamily="34" charset="0"/>
              </a:rPr>
              <a:t>NIH has been heavily involved implementing</a:t>
            </a:r>
            <a:r>
              <a:rPr lang="en-US" baseline="0" dirty="0">
                <a:latin typeface="Arial" panose="020B0604020202020204" pitchFamily="34" charset="0"/>
                <a:cs typeface="Arial" panose="020B0604020202020204" pitchFamily="34" charset="0"/>
              </a:rPr>
              <a:t> the U.S. </a:t>
            </a:r>
            <a:r>
              <a:rPr lang="en-US" dirty="0">
                <a:latin typeface="Arial" panose="020B0604020202020204" pitchFamily="34" charset="0"/>
                <a:cs typeface="Arial" panose="020B0604020202020204" pitchFamily="34" charset="0"/>
              </a:rPr>
              <a:t>Precision Medicine Initiative (or PMI). NIH’s funding</a:t>
            </a:r>
            <a:r>
              <a:rPr lang="en-US" baseline="0" dirty="0">
                <a:latin typeface="Arial" panose="020B0604020202020204" pitchFamily="34" charset="0"/>
                <a:cs typeface="Arial" panose="020B0604020202020204" pitchFamily="34" charset="0"/>
              </a:rPr>
              <a:t> for </a:t>
            </a:r>
            <a:r>
              <a:rPr lang="en-US" dirty="0">
                <a:latin typeface="Arial" panose="020B0604020202020204" pitchFamily="34" charset="0"/>
                <a:cs typeface="Arial" panose="020B0604020202020204" pitchFamily="34" charset="0"/>
              </a:rPr>
              <a:t>Fiscal Year 2016 included $70 million for the National Cancer Institute to lead efforts in cancer genomics as part of PMI for Oncology, as well as $130 million to build a national large-scale longitudinal research cohort of one million or more volunteers.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The latter activity, which was formally referred to as the PMI Cohort Program, has now been rebranded as the </a:t>
            </a:r>
            <a:r>
              <a:rPr lang="en-US" i="0" dirty="0">
                <a:latin typeface="Arial" panose="020B0604020202020204" pitchFamily="34" charset="0"/>
                <a:cs typeface="Arial" panose="020B0604020202020204" pitchFamily="34" charset="0"/>
              </a:rPr>
              <a:t>All of Us Research Program. All of Us </a:t>
            </a:r>
            <a:r>
              <a:rPr lang="en-US" dirty="0">
                <a:latin typeface="Arial" panose="020B0604020202020204" pitchFamily="34" charset="0"/>
                <a:cs typeface="Arial" panose="020B0604020202020204" pitchFamily="34" charset="0"/>
              </a:rPr>
              <a:t>aims to engage a million or more Americans as active participants in a research program designed to improve disease prevention, treatment, and health outcomes through a data-driven approach to precision medicine.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 A nation-wide</a:t>
            </a:r>
            <a:r>
              <a:rPr lang="en-US" i="0" baseline="0" dirty="0">
                <a:latin typeface="Arial" panose="020B0604020202020204" pitchFamily="34" charset="0"/>
                <a:cs typeface="Arial" panose="020B0604020202020204" pitchFamily="34" charset="0"/>
              </a:rPr>
              <a:t> </a:t>
            </a:r>
            <a:r>
              <a:rPr lang="en-US" i="0" dirty="0">
                <a:latin typeface="Arial" panose="020B0604020202020204" pitchFamily="34" charset="0"/>
                <a:cs typeface="Arial" panose="020B0604020202020204" pitchFamily="34" charset="0"/>
              </a:rPr>
              <a:t>survey published by a team of NIH researchers, including NHGRI’s David</a:t>
            </a:r>
            <a:r>
              <a:rPr lang="en-US" i="0" baseline="0" dirty="0">
                <a:latin typeface="Arial" panose="020B0604020202020204" pitchFamily="34" charset="0"/>
                <a:cs typeface="Arial" panose="020B0604020202020204" pitchFamily="34" charset="0"/>
              </a:rPr>
              <a:t> Kaufman, showed broad support for the Precision Medicine Initiative, * indicating that the majority of Americans are interested in a cohort study along the lines of the </a:t>
            </a:r>
            <a:r>
              <a:rPr lang="en-US" i="0" dirty="0">
                <a:latin typeface="Arial" panose="020B0604020202020204" pitchFamily="34" charset="0"/>
                <a:cs typeface="Arial" panose="020B0604020202020204" pitchFamily="34" charset="0"/>
              </a:rPr>
              <a:t>All of Us </a:t>
            </a:r>
            <a:r>
              <a:rPr lang="en-US" i="0" baseline="0" dirty="0">
                <a:latin typeface="Arial" panose="020B0604020202020204" pitchFamily="34" charset="0"/>
                <a:cs typeface="Arial" panose="020B0604020202020204" pitchFamily="34" charset="0"/>
              </a:rPr>
              <a:t>Research Program.</a:t>
            </a:r>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3478979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5088" y="693738"/>
            <a:ext cx="4610100" cy="3457575"/>
          </a:xfrm>
          <a:prstGeom prst="rect">
            <a:avLst/>
          </a:prstGeom>
        </p:spPr>
      </p:sp>
      <p:sp>
        <p:nvSpPr>
          <p:cNvPr id="3" name="Notes Placeholder 2"/>
          <p:cNvSpPr>
            <a:spLocks noGrp="1"/>
          </p:cNvSpPr>
          <p:nvPr>
            <p:ph type="body" idx="1"/>
          </p:nvPr>
        </p:nvSpPr>
        <p:spPr/>
        <p:txBody>
          <a:bodyPr/>
          <a:lstStyle/>
          <a:p>
            <a:r>
              <a:rPr lang="en-US" i="0" dirty="0"/>
              <a:t>At the September</a:t>
            </a:r>
            <a:r>
              <a:rPr lang="en-US" i="0" baseline="0" dirty="0"/>
              <a:t> Council meeting, I outlined the funded components of the All of </a:t>
            </a:r>
            <a:r>
              <a:rPr lang="en-US" i="0" dirty="0">
                <a:latin typeface="Arial" panose="020B0604020202020204" pitchFamily="34" charset="0"/>
                <a:cs typeface="Arial" panose="020B0604020202020204" pitchFamily="34" charset="0"/>
              </a:rPr>
              <a:t>Us</a:t>
            </a:r>
            <a:r>
              <a:rPr lang="en-US" i="0" baseline="0" dirty="0"/>
              <a:t> Research Program, including </a:t>
            </a:r>
            <a:r>
              <a:rPr lang="en-US" i="0" dirty="0"/>
              <a:t>recruitment at Federally Qualified Health Centers,</a:t>
            </a:r>
            <a:r>
              <a:rPr lang="en-US" i="0" baseline="0" dirty="0"/>
              <a:t> regional medical centers and </a:t>
            </a:r>
            <a:r>
              <a:rPr lang="en-US" i="0" dirty="0"/>
              <a:t>Veterans Administration</a:t>
            </a:r>
            <a:r>
              <a:rPr lang="en-US" i="0" baseline="0" dirty="0"/>
              <a:t> hospitals, a biobank, </a:t>
            </a:r>
            <a:r>
              <a:rPr lang="en-US" i="0" dirty="0"/>
              <a:t>a data and research support center,</a:t>
            </a:r>
            <a:r>
              <a:rPr lang="en-US" i="0" baseline="0" dirty="0"/>
              <a:t> and a participant technology center. </a:t>
            </a:r>
            <a:r>
              <a:rPr lang="en-US" i="0" dirty="0"/>
              <a:t>In October,</a:t>
            </a:r>
            <a:r>
              <a:rPr lang="en-US" i="0" baseline="0" dirty="0"/>
              <a:t> the Program </a:t>
            </a:r>
            <a:r>
              <a:rPr lang="en-US" dirty="0"/>
              <a:t>announced four new regional medical centers, including the New England Precision Medicine Consortium, the </a:t>
            </a:r>
            <a:r>
              <a:rPr lang="en-US" dirty="0" err="1"/>
              <a:t>Geisinger</a:t>
            </a:r>
            <a:r>
              <a:rPr lang="en-US" dirty="0"/>
              <a:t> Health System, the Trans-American Consortium for the Health Care Systems Research Network, and the California Precision Medicine Consortium. </a:t>
            </a:r>
          </a:p>
          <a:p>
            <a:pPr defTabSz="906628" eaLnBrk="1" fontAlgn="auto" hangingPunct="1">
              <a:spcAft>
                <a:spcPts val="0"/>
              </a:spcAft>
              <a:defRPr/>
            </a:pPr>
            <a:endParaRPr lang="en-US" dirty="0"/>
          </a:p>
          <a:p>
            <a:pPr defTabSz="906628" eaLnBrk="1" fontAlgn="auto" hangingPunct="1">
              <a:spcAft>
                <a:spcPts val="0"/>
              </a:spcAft>
              <a:defRPr/>
            </a:pPr>
            <a:r>
              <a:rPr lang="en-US" dirty="0"/>
              <a:t>The All of </a:t>
            </a:r>
            <a:r>
              <a:rPr lang="en-US" i="0" dirty="0">
                <a:latin typeface="Arial" panose="020B0604020202020204" pitchFamily="34" charset="0"/>
                <a:cs typeface="Arial" panose="020B0604020202020204" pitchFamily="34" charset="0"/>
              </a:rPr>
              <a:t>Us</a:t>
            </a:r>
            <a:r>
              <a:rPr lang="en-US" i="0" baseline="30000" dirty="0">
                <a:latin typeface="Arial" panose="020B0604020202020204" pitchFamily="34" charset="0"/>
                <a:cs typeface="Arial" panose="020B0604020202020204" pitchFamily="34" charset="0"/>
              </a:rPr>
              <a:t> </a:t>
            </a:r>
            <a:r>
              <a:rPr lang="en-US" dirty="0"/>
              <a:t>program team is actively working to develop the infrastructure needed to launch participant recruitment. As Director Eric Dishman told you at the September Council meeting, the program will launch when ready and right. As part of the preparation for that launch, the program is holding several meetings. For example, * there was a Research Program Stakeholder briefing this past October. In addition, the program will be holding a meeting on Return of Results, including genetic and genomic results, in March. The NIH All of </a:t>
            </a:r>
            <a:r>
              <a:rPr lang="en-US" i="0" dirty="0">
                <a:latin typeface="Arial" panose="020B0604020202020204" pitchFamily="34" charset="0"/>
                <a:cs typeface="Arial" panose="020B0604020202020204" pitchFamily="34" charset="0"/>
              </a:rPr>
              <a:t>Us</a:t>
            </a:r>
            <a:r>
              <a:rPr lang="en-US" i="0" baseline="30000" dirty="0">
                <a:latin typeface="Arial" panose="020B0604020202020204" pitchFamily="34" charset="0"/>
                <a:cs typeface="Arial" panose="020B0604020202020204" pitchFamily="34" charset="0"/>
              </a:rPr>
              <a:t> </a:t>
            </a:r>
            <a:r>
              <a:rPr lang="en-US" dirty="0"/>
              <a:t>Program webpage will be updated over the next few weeks with more information about this meeting.</a:t>
            </a:r>
          </a:p>
          <a:p>
            <a:pPr defTabSz="906628" eaLnBrk="1" fontAlgn="auto" hangingPunct="1">
              <a:spcAft>
                <a:spcPts val="0"/>
              </a:spcAft>
              <a:defRPr/>
            </a:pPr>
            <a:endParaRPr lang="en-US" dirty="0">
              <a:latin typeface="+mn-lt"/>
              <a:cs typeface="+mn-cs"/>
            </a:endParaRPr>
          </a:p>
          <a:p>
            <a:pPr defTabSz="906628" eaLnBrk="1" fontAlgn="auto" hangingPunct="1">
              <a:spcAft>
                <a:spcPts val="0"/>
              </a:spcAft>
              <a:defRPr/>
            </a:pPr>
            <a:endParaRPr lang="en-US" i="0" dirty="0"/>
          </a:p>
        </p:txBody>
      </p:sp>
      <p:sp>
        <p:nvSpPr>
          <p:cNvPr id="4" name="Slide Number Placeholder 3"/>
          <p:cNvSpPr>
            <a:spLocks noGrp="1"/>
          </p:cNvSpPr>
          <p:nvPr>
            <p:ph type="sldNum" sz="quarter" idx="10"/>
          </p:nvPr>
        </p:nvSpPr>
        <p:spPr/>
        <p:txBody>
          <a:bodyPr/>
          <a:lstStyle/>
          <a:p>
            <a:fld id="{7721939D-4110-48A8-920D-CD76A2A893FE}" type="slidenum">
              <a:rPr lang="en-US" smtClean="0"/>
              <a:t>65</a:t>
            </a:fld>
            <a:endParaRPr lang="en-US"/>
          </a:p>
        </p:txBody>
      </p:sp>
    </p:spTree>
    <p:extLst>
      <p:ext uri="{BB962C8B-B14F-4D97-AF65-F5344CB8AC3E}">
        <p14:creationId xmlns:p14="http://schemas.microsoft.com/office/powerpoint/2010/main" val="14696022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43" eaLnBrk="0" hangingPunct="0">
              <a:defRPr b="1">
                <a:solidFill>
                  <a:schemeClr val="tx1"/>
                </a:solidFill>
                <a:latin typeface="Arial" pitchFamily="34" charset="0"/>
              </a:defRPr>
            </a:lvl1pPr>
            <a:lvl2pPr marL="747723" indent="-287587" defTabSz="942643" eaLnBrk="0" hangingPunct="0">
              <a:defRPr b="1">
                <a:solidFill>
                  <a:schemeClr val="tx1"/>
                </a:solidFill>
                <a:latin typeface="Arial" pitchFamily="34" charset="0"/>
              </a:defRPr>
            </a:lvl2pPr>
            <a:lvl3pPr marL="1150344" indent="-230069" defTabSz="942643" eaLnBrk="0" hangingPunct="0">
              <a:defRPr b="1">
                <a:solidFill>
                  <a:schemeClr val="tx1"/>
                </a:solidFill>
                <a:latin typeface="Arial" pitchFamily="34" charset="0"/>
              </a:defRPr>
            </a:lvl3pPr>
            <a:lvl4pPr marL="1610482" indent="-230069" defTabSz="942643" eaLnBrk="0" hangingPunct="0">
              <a:defRPr b="1">
                <a:solidFill>
                  <a:schemeClr val="tx1"/>
                </a:solidFill>
                <a:latin typeface="Arial" pitchFamily="34" charset="0"/>
              </a:defRPr>
            </a:lvl4pPr>
            <a:lvl5pPr marL="2070619" indent="-230069" defTabSz="942643" eaLnBrk="0" hangingPunct="0">
              <a:defRPr b="1">
                <a:solidFill>
                  <a:schemeClr val="tx1"/>
                </a:solidFill>
                <a:latin typeface="Arial" pitchFamily="34" charset="0"/>
              </a:defRPr>
            </a:lvl5pPr>
            <a:lvl6pPr marL="2530757" indent="-230069" defTabSz="942643" eaLnBrk="0" fontAlgn="base" hangingPunct="0">
              <a:spcBef>
                <a:spcPct val="0"/>
              </a:spcBef>
              <a:spcAft>
                <a:spcPct val="0"/>
              </a:spcAft>
              <a:defRPr b="1">
                <a:solidFill>
                  <a:schemeClr val="tx1"/>
                </a:solidFill>
                <a:latin typeface="Arial" pitchFamily="34" charset="0"/>
              </a:defRPr>
            </a:lvl6pPr>
            <a:lvl7pPr marL="2990891" indent="-230069" defTabSz="942643" eaLnBrk="0" fontAlgn="base" hangingPunct="0">
              <a:spcBef>
                <a:spcPct val="0"/>
              </a:spcBef>
              <a:spcAft>
                <a:spcPct val="0"/>
              </a:spcAft>
              <a:defRPr b="1">
                <a:solidFill>
                  <a:schemeClr val="tx1"/>
                </a:solidFill>
                <a:latin typeface="Arial" pitchFamily="34" charset="0"/>
              </a:defRPr>
            </a:lvl7pPr>
            <a:lvl8pPr marL="3451031" indent="-230069" defTabSz="942643" eaLnBrk="0" fontAlgn="base" hangingPunct="0">
              <a:spcBef>
                <a:spcPct val="0"/>
              </a:spcBef>
              <a:spcAft>
                <a:spcPct val="0"/>
              </a:spcAft>
              <a:defRPr b="1">
                <a:solidFill>
                  <a:schemeClr val="tx1"/>
                </a:solidFill>
                <a:latin typeface="Arial" pitchFamily="34" charset="0"/>
              </a:defRPr>
            </a:lvl8pPr>
            <a:lvl9pPr marL="3911169" indent="-230069" defTabSz="9426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66</a:t>
            </a:fld>
            <a:endParaRPr lang="en-US" dirty="0">
              <a:cs typeface="Arial" pitchFamily="34" charset="0"/>
            </a:endParaRPr>
          </a:p>
        </p:txBody>
      </p:sp>
    </p:spTree>
    <p:extLst>
      <p:ext uri="{BB962C8B-B14F-4D97-AF65-F5344CB8AC3E}">
        <p14:creationId xmlns:p14="http://schemas.microsoft.com/office/powerpoint/2010/main" val="42900962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3" y="4430929"/>
            <a:ext cx="5427407" cy="4086884"/>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pPr lvl="1" defTabSz="913448">
              <a:defRPr/>
            </a:pPr>
            <a:r>
              <a:rPr lang="en-US" dirty="0">
                <a:latin typeface="Arial" pitchFamily="34" charset="0"/>
                <a:cs typeface="Arial" pitchFamily="34" charset="0"/>
              </a:rPr>
              <a:t>NHGRI’s </a:t>
            </a:r>
            <a:r>
              <a:rPr lang="en-US" baseline="0" dirty="0">
                <a:latin typeface="Arial" pitchFamily="34" charset="0"/>
                <a:cs typeface="Arial" pitchFamily="34" charset="0"/>
              </a:rPr>
              <a:t>Division of Policy, Communications, and Education partners with the American Society of Human Genetics (or ASHG) to sponsor two training fellowships— * the well-established Genetics and Public Policy Fellowship and * the recently launched </a:t>
            </a:r>
            <a:r>
              <a:rPr lang="en-US" dirty="0">
                <a:latin typeface="Arial" pitchFamily="34" charset="0"/>
                <a:cs typeface="Arial" pitchFamily="34" charset="0"/>
              </a:rPr>
              <a:t>Genetics and Education Fellowship. </a:t>
            </a:r>
          </a:p>
          <a:p>
            <a:pPr lvl="1" defTabSz="938543">
              <a:defRPr/>
            </a:pPr>
            <a:endParaRPr lang="en-US" dirty="0"/>
          </a:p>
          <a:p>
            <a:pPr lvl="1" defTabSz="938543">
              <a:defRPr/>
            </a:pPr>
            <a:r>
              <a:rPr lang="en-US" dirty="0"/>
              <a:t>To date, these</a:t>
            </a:r>
            <a:r>
              <a:rPr lang="en-US" baseline="0" dirty="0"/>
              <a:t> programs have sponsored </a:t>
            </a:r>
            <a:r>
              <a:rPr lang="en-US" dirty="0"/>
              <a:t>16 Genetics and Public Policy Fellows and 3 Genetics and Education</a:t>
            </a:r>
            <a:r>
              <a:rPr lang="en-US" baseline="0" dirty="0"/>
              <a:t> Fellows. We are currently accepting applications for the 2017-2018 fellowship year, which runs from September 2017 to December 2018. </a:t>
            </a:r>
          </a:p>
          <a:p>
            <a:pPr lvl="1" defTabSz="938543">
              <a:defRPr/>
            </a:pPr>
            <a:endParaRPr lang="en-US" baseline="0" dirty="0"/>
          </a:p>
          <a:p>
            <a:pPr lvl="1" defTabSz="938543">
              <a:defRPr/>
            </a:pPr>
            <a:r>
              <a:rPr lang="en-US" baseline="0" dirty="0"/>
              <a:t>During the fellowship, the fellows complete a series of rotations with NHGRI and ASHG, as well as external rotations on Capitol </a:t>
            </a:r>
            <a:r>
              <a:rPr lang="en-US" dirty="0"/>
              <a:t>Hill or in educational organizations. * Applications are due on</a:t>
            </a:r>
            <a:r>
              <a:rPr lang="en-US" baseline="0" dirty="0"/>
              <a:t> April 24, 2017. Please share this information with your departments and institutions as well as any individuals whom you think might be interested in these exciting opportunities. </a:t>
            </a:r>
          </a:p>
          <a:p>
            <a:pPr lvl="1" defTabSz="938543">
              <a:defRPr/>
            </a:pPr>
            <a:endParaRPr lang="en-US" baseline="0" dirty="0"/>
          </a:p>
        </p:txBody>
      </p:sp>
      <p:sp>
        <p:nvSpPr>
          <p:cNvPr id="5"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67</a:t>
            </a:fld>
            <a:endParaRPr lang="en-US" dirty="0">
              <a:cs typeface="Arial" pitchFamily="34" charset="0"/>
            </a:endParaRPr>
          </a:p>
        </p:txBody>
      </p:sp>
    </p:spTree>
    <p:extLst>
      <p:ext uri="{BB962C8B-B14F-4D97-AF65-F5344CB8AC3E}">
        <p14:creationId xmlns:p14="http://schemas.microsoft.com/office/powerpoint/2010/main" val="5492525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2150"/>
            <a:ext cx="4614862" cy="3462338"/>
          </a:xfrm>
          <a:prstGeom prst="rect">
            <a:avLst/>
          </a:prstGeom>
        </p:spPr>
      </p:sp>
      <p:sp>
        <p:nvSpPr>
          <p:cNvPr id="3" name="Notes Placeholder 2"/>
          <p:cNvSpPr>
            <a:spLocks noGrp="1"/>
          </p:cNvSpPr>
          <p:nvPr>
            <p:ph type="body" idx="1"/>
          </p:nvPr>
        </p:nvSpPr>
        <p:spPr/>
        <p:txBody>
          <a:bodyPr/>
          <a:lstStyle/>
          <a:p>
            <a:pPr defTabSz="906628">
              <a:defRPr/>
            </a:pPr>
            <a:r>
              <a:rPr lang="en-US" dirty="0"/>
              <a:t>The </a:t>
            </a:r>
            <a:r>
              <a:rPr lang="en-US" i="1" dirty="0"/>
              <a:t>Genome: Unlocking Life’s Code </a:t>
            </a:r>
            <a:r>
              <a:rPr lang="en-US" dirty="0"/>
              <a:t>exhibition continues to make stops across North America. The exhibition closed at Exploration Place in Wichita, Kansas in the beginning of the year, and will open on April 1 at the Peoria Riverfront Museum in Peoria, Illinois. Later this year, it will next travel to the Health Museum in Houston, Texas, followed by a stop in Canada at Science North. </a:t>
            </a:r>
          </a:p>
          <a:p>
            <a:endParaRPr lang="en-US" kern="1200" dirty="0">
              <a:effectLst/>
            </a:endParaRPr>
          </a:p>
          <a:p>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E32D9B9-D369-4A2B-ADA9-F7DA3955DC26}" type="slidenum">
              <a:rPr lang="en-US" smtClean="0"/>
              <a:t>68</a:t>
            </a:fld>
            <a:endParaRPr lang="en-US"/>
          </a:p>
        </p:txBody>
      </p:sp>
    </p:spTree>
    <p:extLst>
      <p:ext uri="{BB962C8B-B14F-4D97-AF65-F5344CB8AC3E}">
        <p14:creationId xmlns:p14="http://schemas.microsoft.com/office/powerpoint/2010/main" val="42833043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2150"/>
            <a:ext cx="4614862" cy="3462338"/>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kern="1200" dirty="0">
                <a:effectLst/>
              </a:rPr>
              <a:t>As you</a:t>
            </a:r>
            <a:r>
              <a:rPr lang="en-US" kern="1200" baseline="0" dirty="0">
                <a:effectLst/>
              </a:rPr>
              <a:t> may recall, the </a:t>
            </a:r>
            <a:r>
              <a:rPr lang="en-US" i="1" kern="1200" baseline="0" dirty="0">
                <a:effectLst/>
              </a:rPr>
              <a:t>Genome: Unlocking Life’s Code </a:t>
            </a:r>
            <a:r>
              <a:rPr lang="en-US" i="0" kern="1200" baseline="0" dirty="0">
                <a:effectLst/>
              </a:rPr>
              <a:t>exhibition</a:t>
            </a:r>
            <a:r>
              <a:rPr lang="en-US" i="1" kern="1200" baseline="0" dirty="0">
                <a:effectLst/>
              </a:rPr>
              <a:t> </a:t>
            </a:r>
            <a:r>
              <a:rPr lang="en-US" kern="1200" baseline="0" dirty="0">
                <a:effectLst/>
              </a:rPr>
              <a:t>is associated with a website to extend the experience of visiting the exhibition and to bring its content to students and teachers outside the cities it visits. </a:t>
            </a:r>
            <a:r>
              <a:rPr lang="en-US" kern="1200" dirty="0">
                <a:effectLst/>
              </a:rPr>
              <a:t>One of</a:t>
            </a:r>
            <a:r>
              <a:rPr lang="en-US" kern="1200" baseline="0" dirty="0">
                <a:effectLst/>
              </a:rPr>
              <a:t> the </a:t>
            </a:r>
            <a:r>
              <a:rPr lang="en-US" kern="1200" dirty="0">
                <a:effectLst/>
              </a:rPr>
              <a:t>most popular interactives on this website, </a:t>
            </a:r>
            <a:r>
              <a:rPr lang="en-US" i="1" kern="1200" dirty="0">
                <a:effectLst/>
              </a:rPr>
              <a:t>In and Beyond Africa</a:t>
            </a:r>
            <a:r>
              <a:rPr lang="en-US" kern="1200" dirty="0">
                <a:effectLst/>
              </a:rPr>
              <a:t>, received a highly prestigious and recognized education honor</a:t>
            </a:r>
            <a:r>
              <a:rPr lang="en-US" kern="1200" baseline="0" dirty="0">
                <a:effectLst/>
              </a:rPr>
              <a:t> –</a:t>
            </a:r>
            <a:r>
              <a:rPr lang="en-US" kern="1200" dirty="0">
                <a:effectLst/>
              </a:rPr>
              <a:t> the Teachers’ Choice Award for the Classroom 2017, awarded by Learning Magazine. A panel of teachers evaluated </a:t>
            </a:r>
            <a:r>
              <a:rPr lang="en-US" i="1" kern="1200" dirty="0">
                <a:effectLst/>
              </a:rPr>
              <a:t>In and Beyond Africa </a:t>
            </a:r>
            <a:r>
              <a:rPr lang="en-US" kern="1200" dirty="0">
                <a:effectLst/>
              </a:rPr>
              <a:t>based on quality, instructional value, ease of use, and innovation. It was one of 30</a:t>
            </a:r>
            <a:r>
              <a:rPr lang="en-US" kern="1200" baseline="0" dirty="0">
                <a:effectLst/>
              </a:rPr>
              <a:t> winners, and was profiled in the January 2017 issue of </a:t>
            </a:r>
            <a:r>
              <a:rPr lang="en-US" i="1" kern="1200" baseline="0" dirty="0">
                <a:effectLst/>
              </a:rPr>
              <a:t>Learning Magazine</a:t>
            </a:r>
            <a:r>
              <a:rPr lang="en-US" kern="1200" baseline="0" dirty="0">
                <a:effectLst/>
              </a:rPr>
              <a:t>. </a:t>
            </a:r>
          </a:p>
          <a:p>
            <a:endParaRPr lang="en-US" kern="1200" baseline="0" dirty="0">
              <a:effectLst/>
            </a:endParaRPr>
          </a:p>
          <a:p>
            <a:r>
              <a:rPr lang="en-US" i="1" kern="1200" dirty="0">
                <a:effectLst/>
              </a:rPr>
              <a:t>In and Beyond Africa </a:t>
            </a:r>
            <a:r>
              <a:rPr lang="en-US" kern="1200" dirty="0">
                <a:effectLst/>
              </a:rPr>
              <a:t>helps students explore how </a:t>
            </a:r>
            <a:r>
              <a:rPr lang="en-US" i="1" kern="1200" dirty="0">
                <a:effectLst/>
              </a:rPr>
              <a:t>Homo sapiens</a:t>
            </a:r>
            <a:r>
              <a:rPr lang="en-US" kern="1200" dirty="0">
                <a:effectLst/>
              </a:rPr>
              <a:t> evolved in East Africa and across the globe. Learners discover the migration patterns that influenced genomic diversity, test tool-making skills, learn about some of the genes responsible for skin-color variations, and engage in related game-style</a:t>
            </a:r>
            <a:r>
              <a:rPr lang="en-US" kern="1200" baseline="0" dirty="0">
                <a:effectLst/>
              </a:rPr>
              <a:t> </a:t>
            </a:r>
            <a:r>
              <a:rPr lang="en-US" kern="1200" dirty="0">
                <a:effectLst/>
              </a:rPr>
              <a:t>activities. </a:t>
            </a:r>
          </a:p>
          <a:p>
            <a:endParaRPr lang="en-US" baseline="0"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69</a:t>
            </a:fld>
            <a:endParaRPr lang="en-US" dirty="0"/>
          </a:p>
        </p:txBody>
      </p:sp>
    </p:spTree>
    <p:extLst>
      <p:ext uri="{BB962C8B-B14F-4D97-AF65-F5344CB8AC3E}">
        <p14:creationId xmlns:p14="http://schemas.microsoft.com/office/powerpoint/2010/main" val="362034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181100" y="696913"/>
            <a:ext cx="4648200" cy="3486150"/>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57" tIns="47278" rIns="94557" bIns="47278" numCol="1" anchor="t" anchorCtr="0" compatLnSpc="1">
            <a:prstTxWarp prst="textNoShape">
              <a:avLst/>
            </a:prstTxWarp>
          </a:bodyPr>
          <a:lstStyle/>
          <a:p>
            <a:pPr lvl="1" defTabSz="997294">
              <a:defRPr/>
            </a:pPr>
            <a:r>
              <a:rPr lang="en-US" baseline="0" dirty="0">
                <a:latin typeface="Arial" panose="020B0604020202020204" pitchFamily="34" charset="0"/>
                <a:cs typeface="Arial" pitchFamily="34" charset="0"/>
              </a:rPr>
              <a:t>After almost 24 years as NHGRI’s Chief Information Officer (or CIO) and Chief of the Information Technology Branch, Ed Whitley recently stepped down as a first step in preparing for his retirement next year. Ed was NHGRI’s first CIO, and his accomplishments can be seen in every facet of NHGRI’s information technology infrastructure for many years. He is well-known for his loyalty, dedication, and outstanding customer service. Fortunately for NHGRI, Ed will now be available to provide transitional leadership for the new CIO. Thank you, Ed, for your more than two decades of service to NHGRI.</a:t>
            </a:r>
          </a:p>
        </p:txBody>
      </p:sp>
      <p:sp>
        <p:nvSpPr>
          <p:cNvPr id="6"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a:t>
            </a:fld>
            <a:endParaRPr lang="en-US" dirty="0">
              <a:cs typeface="Arial" pitchFamily="34" charset="0"/>
            </a:endParaRPr>
          </a:p>
        </p:txBody>
      </p:sp>
    </p:spTree>
    <p:extLst>
      <p:ext uri="{BB962C8B-B14F-4D97-AF65-F5344CB8AC3E}">
        <p14:creationId xmlns:p14="http://schemas.microsoft.com/office/powerpoint/2010/main" val="8526079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44588" y="687388"/>
            <a:ext cx="4586287" cy="3440112"/>
          </a:xfrm>
          <a:prstGeom prst="rect">
            <a:avLst/>
          </a:prstGeom>
          <a:ln/>
        </p:spPr>
      </p:sp>
      <p:sp>
        <p:nvSpPr>
          <p:cNvPr id="119811" name="Notes Placeholder 2"/>
          <p:cNvSpPr>
            <a:spLocks noGrp="1"/>
          </p:cNvSpPr>
          <p:nvPr>
            <p:ph type="body" idx="1"/>
          </p:nvPr>
        </p:nvSpPr>
        <p:spPr>
          <a:xfrm>
            <a:off x="842787" y="4372310"/>
            <a:ext cx="5322847" cy="4457365"/>
          </a:xfrm>
          <a:noFill/>
          <a:ln w="9525">
            <a:noFill/>
            <a:miter lim="800000"/>
            <a:headEnd/>
            <a:tailEnd/>
          </a:ln>
          <a:effectLst/>
        </p:spPr>
        <p:txBody>
          <a:bodyPr vert="horz" wrap="square" lIns="92285" tIns="46142" rIns="92285" bIns="46142" numCol="1" anchor="t" anchorCtr="0" compatLnSpc="1">
            <a:prstTxWarp prst="textNoShape">
              <a:avLst/>
            </a:prstTxWarp>
            <a:noAutofit/>
          </a:bodyPr>
          <a:lstStyle/>
          <a:p>
            <a:r>
              <a:rPr lang="en-US" dirty="0"/>
              <a:t>NHGRI has had multiple conversations over the past year with colleagues in academia, industry, the non-profit community, and government about the need</a:t>
            </a:r>
            <a:r>
              <a:rPr lang="en-US" baseline="0" dirty="0"/>
              <a:t>s for increased awareness about genomic concepts </a:t>
            </a:r>
            <a:r>
              <a:rPr lang="en-US" dirty="0"/>
              <a:t>and genomic medicine applications. The strong consensus is that overall ‘genomic literacy’ of the general public and healthcare professionals is profoundly lagging behind the pace at which genomic advances are entering (or</a:t>
            </a:r>
            <a:r>
              <a:rPr lang="en-US" baseline="0" dirty="0"/>
              <a:t> will enter) day-to-day life</a:t>
            </a:r>
            <a:r>
              <a:rPr lang="en-US" dirty="0"/>
              <a:t>, and that NHGRI is uniquely suited to take a leadership role in</a:t>
            </a:r>
            <a:r>
              <a:rPr lang="en-US" baseline="0" dirty="0"/>
              <a:t> pursuing </a:t>
            </a:r>
            <a:r>
              <a:rPr lang="en-US" dirty="0"/>
              <a:t>efforts to address this growing</a:t>
            </a:r>
            <a:r>
              <a:rPr lang="en-US" baseline="0" dirty="0"/>
              <a:t> problem</a:t>
            </a:r>
            <a:r>
              <a:rPr lang="en-US" dirty="0"/>
              <a:t>. </a:t>
            </a:r>
          </a:p>
          <a:p>
            <a:endParaRPr lang="en-US" dirty="0"/>
          </a:p>
          <a:p>
            <a:r>
              <a:rPr lang="en-US" dirty="0"/>
              <a:t>* As</a:t>
            </a:r>
            <a:r>
              <a:rPr lang="en-US" baseline="0" dirty="0"/>
              <a:t> a result of these conversations, </a:t>
            </a:r>
            <a:r>
              <a:rPr lang="en-US" dirty="0"/>
              <a:t>NHGRI is exploring the possibility of launching </a:t>
            </a:r>
            <a:r>
              <a:rPr lang="en-US" strike="noStrike" dirty="0"/>
              <a:t>a highly</a:t>
            </a:r>
            <a:r>
              <a:rPr lang="en-US" strike="noStrike" baseline="0" dirty="0"/>
              <a:t> </a:t>
            </a:r>
            <a:r>
              <a:rPr lang="en-US" strike="noStrike" dirty="0"/>
              <a:t>collaborative </a:t>
            </a:r>
            <a:r>
              <a:rPr lang="en-US" dirty="0"/>
              <a:t>national campaign to enhance genomic literacy. </a:t>
            </a:r>
            <a:r>
              <a:rPr lang="en-US" baseline="0" dirty="0"/>
              <a:t>For now, we are calling this effort</a:t>
            </a:r>
            <a:r>
              <a:rPr lang="en-US" dirty="0"/>
              <a:t> the Genomic Literacy, Education, and Engagement (or GLEE) Initiative. At present, GLEE is envisioned as an</a:t>
            </a:r>
            <a:r>
              <a:rPr lang="en-US" baseline="0" dirty="0"/>
              <a:t> effort </a:t>
            </a:r>
            <a:r>
              <a:rPr lang="en-US" dirty="0"/>
              <a:t>to coordinate and augment ongoing genomics education and outreach efforts, as well as to address important </a:t>
            </a:r>
            <a:r>
              <a:rPr lang="en-US" baseline="0" dirty="0"/>
              <a:t>opportunities or </a:t>
            </a:r>
            <a:r>
              <a:rPr lang="en-US" dirty="0"/>
              <a:t>gaps in educational</a:t>
            </a:r>
            <a:r>
              <a:rPr lang="en-US" baseline="0" dirty="0"/>
              <a:t> needs</a:t>
            </a:r>
            <a:r>
              <a:rPr lang="en-US" dirty="0"/>
              <a:t>. * Currently, we are anticipating that GLEE could</a:t>
            </a:r>
            <a:r>
              <a:rPr lang="en-US" baseline="0" dirty="0"/>
              <a:t> </a:t>
            </a:r>
            <a:r>
              <a:rPr lang="en-US" strike="noStrike" dirty="0"/>
              <a:t>support the </a:t>
            </a:r>
            <a:r>
              <a:rPr lang="en-US" dirty="0"/>
              <a:t>enhancement of genomic literacy efforts within three major target audiences: K-16 students, the ‘general public,’ and healthcare professionals. </a:t>
            </a:r>
          </a:p>
          <a:p>
            <a:endParaRPr lang="en-US" dirty="0"/>
          </a:p>
          <a:p>
            <a:r>
              <a:rPr lang="en-US" dirty="0"/>
              <a:t>* To assess the opportunities and potential goals for such an initiative, NHGRI is hosting a GLEE Strategic Visioning Meeting in March on the NIH campus.</a:t>
            </a:r>
            <a:r>
              <a:rPr lang="en-US" baseline="0" dirty="0"/>
              <a:t> </a:t>
            </a:r>
            <a:r>
              <a:rPr lang="en-US" dirty="0"/>
              <a:t>We plan to update you about this meeting at the May Council meeting.</a:t>
            </a:r>
          </a:p>
          <a:p>
            <a:pPr lvl="1" defTabSz="923620">
              <a:defRPr/>
            </a:pPr>
            <a:endParaRPr lang="en-US" dirty="0"/>
          </a:p>
        </p:txBody>
      </p:sp>
      <p:sp>
        <p:nvSpPr>
          <p:cNvPr id="119812" name="Slide Number Placeholder 3"/>
          <p:cNvSpPr>
            <a:spLocks noGrp="1"/>
          </p:cNvSpPr>
          <p:nvPr>
            <p:ph type="sldNum" sz="quarter" idx="5"/>
          </p:nvPr>
        </p:nvSpPr>
        <p:spPr>
          <a:noFill/>
        </p:spPr>
        <p:txBody>
          <a:bodyPr/>
          <a:lstStyle/>
          <a:p>
            <a:pPr defTabSz="918624"/>
            <a:fld id="{3F3096A7-7907-4AE4-8BBC-4643BE8BB0EA}" type="slidenum">
              <a:rPr lang="en-US" smtClean="0">
                <a:solidFill>
                  <a:srgbClr val="000000"/>
                </a:solidFill>
              </a:rPr>
              <a:pPr defTabSz="918624"/>
              <a:t>70</a:t>
            </a:fld>
            <a:endParaRPr lang="en-US" dirty="0">
              <a:solidFill>
                <a:srgbClr val="000000"/>
              </a:solidFill>
            </a:endParaRPr>
          </a:p>
        </p:txBody>
      </p:sp>
    </p:spTree>
    <p:extLst>
      <p:ext uri="{BB962C8B-B14F-4D97-AF65-F5344CB8AC3E}">
        <p14:creationId xmlns:p14="http://schemas.microsoft.com/office/powerpoint/2010/main" val="27372023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2150"/>
            <a:ext cx="4614862" cy="3462338"/>
          </a:xfrm>
          <a:prstGeom prst="rect">
            <a:avLst/>
          </a:prstGeom>
        </p:spPr>
      </p:sp>
      <p:sp>
        <p:nvSpPr>
          <p:cNvPr id="3" name="Notes Placeholder 2"/>
          <p:cNvSpPr>
            <a:spLocks noGrp="1"/>
          </p:cNvSpPr>
          <p:nvPr>
            <p:ph type="body" idx="1"/>
          </p:nvPr>
        </p:nvSpPr>
        <p:spPr>
          <a:xfrm>
            <a:off x="783650" y="4416425"/>
            <a:ext cx="5427407" cy="4413250"/>
          </a:xfrm>
        </p:spPr>
        <p:txBody>
          <a:bodyPr/>
          <a:lstStyle/>
          <a:p>
            <a:pPr defTabSz="906628">
              <a:defRPr/>
            </a:pPr>
            <a:r>
              <a:rPr lang="en-US" dirty="0"/>
              <a:t>Later this month, the Education and Community Involvement Branch will begin accepting applications for its 2017 NHGRI Short Course in Genomics. * This Short Course is for K-12, community college and tribal college faculty members teaching genetics, biology, or related science courses. This year’s course will be held on the NIH campus starting at the end of July. Selected educators will come to NIH for three days to hear lectures and receive teaching resources from leading NHGRI and NIH researchers, clinicians, and staff; to discuss ways to incorporate genomics content into their classrooms; and, to participate in tours of NIH facilities. Topics discussed during the course range from undiagnosed and rare diseases, bioinformatics, CRISPR/Cas9, cancer genomics, ethical issues in genomics research, and health disparities, among others.</a:t>
            </a:r>
          </a:p>
          <a:p>
            <a:pPr defTabSz="906628">
              <a:defRPr/>
            </a:pPr>
            <a:r>
              <a:rPr lang="en-US" dirty="0">
                <a:solidFill>
                  <a:srgbClr val="C00000"/>
                </a:solidFill>
              </a:rPr>
              <a:t/>
            </a:r>
            <a:br>
              <a:rPr lang="en-US" dirty="0">
                <a:solidFill>
                  <a:srgbClr val="C00000"/>
                </a:solidFill>
              </a:rPr>
            </a:br>
            <a:r>
              <a:rPr lang="en-US" dirty="0"/>
              <a:t>In March, the Genomic Healthcare Branch will begin accepting applications for its 2017 Short Course. * This Short Course is for practicing nurses and physician assistants as well as for the educators of these practitioners. This course will also be held on the NIH campus starting in early August. During the first two days, participants will listen to lectures on genomics across the healthcare curriculum and the challenges of implementing and educating professionals about genomics, pharmacogenomics, genetic counseling, and case studies. The last two days will focus on implementation, highlighting resources and successful academic and clinical strategies. </a:t>
            </a:r>
          </a:p>
          <a:p>
            <a:pPr defTabSz="906628">
              <a:defRPr/>
            </a:pPr>
            <a:endParaRPr lang="en-US" dirty="0">
              <a:solidFill>
                <a:srgbClr val="C00000"/>
              </a:solidFill>
            </a:endParaRPr>
          </a:p>
          <a:p>
            <a:pPr defTabSz="906628">
              <a:defRPr/>
            </a:pPr>
            <a:endParaRPr lang="en-US" dirty="0">
              <a:solidFill>
                <a:srgbClr val="C00000"/>
              </a:solidFill>
            </a:endParaRPr>
          </a:p>
          <a:p>
            <a:pPr defTabSz="906628">
              <a:defRPr/>
            </a:pPr>
            <a:endParaRPr lang="en-US" baseline="0" dirty="0"/>
          </a:p>
        </p:txBody>
      </p:sp>
      <p:sp>
        <p:nvSpPr>
          <p:cNvPr id="4" name="Slide Number Placeholder 3"/>
          <p:cNvSpPr>
            <a:spLocks noGrp="1"/>
          </p:cNvSpPr>
          <p:nvPr>
            <p:ph type="sldNum" sz="quarter" idx="10"/>
          </p:nvPr>
        </p:nvSpPr>
        <p:spPr/>
        <p:txBody>
          <a:bodyPr/>
          <a:lstStyle/>
          <a:p>
            <a:fld id="{9E32D9B9-D369-4A2B-ADA9-F7DA3955DC26}" type="slidenum">
              <a:rPr lang="en-US" smtClean="0"/>
              <a:t>71</a:t>
            </a:fld>
            <a:endParaRPr lang="en-US"/>
          </a:p>
        </p:txBody>
      </p:sp>
    </p:spTree>
    <p:extLst>
      <p:ext uri="{BB962C8B-B14F-4D97-AF65-F5344CB8AC3E}">
        <p14:creationId xmlns:p14="http://schemas.microsoft.com/office/powerpoint/2010/main" val="41473047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44588" y="687388"/>
            <a:ext cx="4586287" cy="3440112"/>
          </a:xfrm>
          <a:prstGeom prst="rect">
            <a:avLst/>
          </a:prstGeom>
          <a:ln/>
        </p:spPr>
      </p:sp>
      <p:sp>
        <p:nvSpPr>
          <p:cNvPr id="119811" name="Notes Placeholder 2"/>
          <p:cNvSpPr>
            <a:spLocks noGrp="1"/>
          </p:cNvSpPr>
          <p:nvPr>
            <p:ph type="body" idx="1"/>
          </p:nvPr>
        </p:nvSpPr>
        <p:spPr>
          <a:xfrm>
            <a:off x="842786" y="4372312"/>
            <a:ext cx="5427406" cy="4086884"/>
          </a:xfrm>
          <a:noFill/>
          <a:ln w="9525">
            <a:noFill/>
            <a:miter lim="800000"/>
            <a:headEnd/>
            <a:tailEnd/>
          </a:ln>
          <a:effectLst/>
        </p:spPr>
        <p:txBody>
          <a:bodyPr vert="horz" wrap="square" lIns="92283" tIns="46141" rIns="92283" bIns="46141" numCol="1" anchor="t" anchorCtr="0" compatLnSpc="1">
            <a:prstTxWarp prst="textNoShape">
              <a:avLst/>
            </a:prstTxWarp>
            <a:noAutofit/>
          </a:bodyPr>
          <a:lstStyle/>
          <a:p>
            <a:pPr lvl="1" defTabSz="923591">
              <a:defRPr/>
            </a:pPr>
            <a:r>
              <a:rPr lang="en-US" dirty="0"/>
              <a:t>The Surgeon General's My Family Health Portrait, which is an NHGRI-based effort, provides a web-based tool that the public can use to record family health history</a:t>
            </a:r>
            <a:r>
              <a:rPr lang="en-US" baseline="0" dirty="0"/>
              <a:t> and share it with family (or provide it to their healthcare provider)</a:t>
            </a:r>
            <a:r>
              <a:rPr lang="en-US" dirty="0"/>
              <a:t>. * </a:t>
            </a:r>
            <a:r>
              <a:rPr lang="en-US" baseline="0" dirty="0"/>
              <a:t>To make the website housing the tool easier to use, t</a:t>
            </a:r>
            <a:r>
              <a:rPr lang="en-US" dirty="0"/>
              <a:t>he</a:t>
            </a:r>
            <a:r>
              <a:rPr lang="en-US" baseline="0" dirty="0"/>
              <a:t> Genomic Healthcare Branch worked with NCI’s Center for Biomedical Informatics and Information Technology to improve the user experience. This 9-month project culminated in release of Version 3.4 just before National Family History Day on Thanksgiving. Work is continuing to update the foreign language translations for the revised website.</a:t>
            </a:r>
          </a:p>
          <a:p>
            <a:pPr lvl="1" defTabSz="923591">
              <a:defRPr/>
            </a:pPr>
            <a:endParaRPr lang="en-US" baseline="0" dirty="0"/>
          </a:p>
          <a:p>
            <a:pPr lvl="1" defTabSz="923591">
              <a:defRPr/>
            </a:pPr>
            <a:r>
              <a:rPr lang="en-US" baseline="0" dirty="0"/>
              <a:t>* In January, the My Family Health Portrait was included in a ‘hackathon’ hosted by the National Library of Medicine (or NLM). It was the first time a health information technology-related project was included in such a hackathon. A diverse team of 7 programmers unfamiliar with family history tools developed plans and drafted code to extend the interoperability and decision-support functions of this public tool. The goal of the hackathon was to expand the use of the tool (which is open source), and to teach programmers and others about family history and available family-history resources.</a:t>
            </a:r>
            <a:endParaRPr lang="en-US" dirty="0"/>
          </a:p>
          <a:p>
            <a:pPr lvl="1" defTabSz="923591">
              <a:defRPr/>
            </a:pPr>
            <a:endParaRPr lang="en-US" dirty="0"/>
          </a:p>
        </p:txBody>
      </p:sp>
      <p:sp>
        <p:nvSpPr>
          <p:cNvPr id="119812" name="Slide Number Placeholder 3"/>
          <p:cNvSpPr>
            <a:spLocks noGrp="1"/>
          </p:cNvSpPr>
          <p:nvPr>
            <p:ph type="sldNum" sz="quarter" idx="5"/>
          </p:nvPr>
        </p:nvSpPr>
        <p:spPr>
          <a:noFill/>
        </p:spPr>
        <p:txBody>
          <a:bodyPr/>
          <a:lstStyle/>
          <a:p>
            <a:pPr defTabSz="918594"/>
            <a:fld id="{3F3096A7-7907-4AE4-8BBC-4643BE8BB0EA}" type="slidenum">
              <a:rPr lang="en-US" smtClean="0">
                <a:solidFill>
                  <a:srgbClr val="000000"/>
                </a:solidFill>
              </a:rPr>
              <a:pPr defTabSz="918594"/>
              <a:t>72</a:t>
            </a:fld>
            <a:endParaRPr lang="en-US" dirty="0">
              <a:solidFill>
                <a:srgbClr val="000000"/>
              </a:solidFill>
            </a:endParaRPr>
          </a:p>
        </p:txBody>
      </p:sp>
    </p:spTree>
    <p:extLst>
      <p:ext uri="{BB962C8B-B14F-4D97-AF65-F5344CB8AC3E}">
        <p14:creationId xmlns:p14="http://schemas.microsoft.com/office/powerpoint/2010/main" val="2511310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43" eaLnBrk="0" hangingPunct="0">
              <a:defRPr b="1">
                <a:solidFill>
                  <a:schemeClr val="tx1"/>
                </a:solidFill>
                <a:latin typeface="Arial" pitchFamily="34" charset="0"/>
              </a:defRPr>
            </a:lvl1pPr>
            <a:lvl2pPr marL="747723" indent="-287587" defTabSz="942643" eaLnBrk="0" hangingPunct="0">
              <a:defRPr b="1">
                <a:solidFill>
                  <a:schemeClr val="tx1"/>
                </a:solidFill>
                <a:latin typeface="Arial" pitchFamily="34" charset="0"/>
              </a:defRPr>
            </a:lvl2pPr>
            <a:lvl3pPr marL="1150344" indent="-230069" defTabSz="942643" eaLnBrk="0" hangingPunct="0">
              <a:defRPr b="1">
                <a:solidFill>
                  <a:schemeClr val="tx1"/>
                </a:solidFill>
                <a:latin typeface="Arial" pitchFamily="34" charset="0"/>
              </a:defRPr>
            </a:lvl3pPr>
            <a:lvl4pPr marL="1610482" indent="-230069" defTabSz="942643" eaLnBrk="0" hangingPunct="0">
              <a:defRPr b="1">
                <a:solidFill>
                  <a:schemeClr val="tx1"/>
                </a:solidFill>
                <a:latin typeface="Arial" pitchFamily="34" charset="0"/>
              </a:defRPr>
            </a:lvl4pPr>
            <a:lvl5pPr marL="2070619" indent="-230069" defTabSz="942643" eaLnBrk="0" hangingPunct="0">
              <a:defRPr b="1">
                <a:solidFill>
                  <a:schemeClr val="tx1"/>
                </a:solidFill>
                <a:latin typeface="Arial" pitchFamily="34" charset="0"/>
              </a:defRPr>
            </a:lvl5pPr>
            <a:lvl6pPr marL="2530757" indent="-230069" defTabSz="942643" eaLnBrk="0" fontAlgn="base" hangingPunct="0">
              <a:spcBef>
                <a:spcPct val="0"/>
              </a:spcBef>
              <a:spcAft>
                <a:spcPct val="0"/>
              </a:spcAft>
              <a:defRPr b="1">
                <a:solidFill>
                  <a:schemeClr val="tx1"/>
                </a:solidFill>
                <a:latin typeface="Arial" pitchFamily="34" charset="0"/>
              </a:defRPr>
            </a:lvl6pPr>
            <a:lvl7pPr marL="2990891" indent="-230069" defTabSz="942643" eaLnBrk="0" fontAlgn="base" hangingPunct="0">
              <a:spcBef>
                <a:spcPct val="0"/>
              </a:spcBef>
              <a:spcAft>
                <a:spcPct val="0"/>
              </a:spcAft>
              <a:defRPr b="1">
                <a:solidFill>
                  <a:schemeClr val="tx1"/>
                </a:solidFill>
                <a:latin typeface="Arial" pitchFamily="34" charset="0"/>
              </a:defRPr>
            </a:lvl7pPr>
            <a:lvl8pPr marL="3451031" indent="-230069" defTabSz="942643" eaLnBrk="0" fontAlgn="base" hangingPunct="0">
              <a:spcBef>
                <a:spcPct val="0"/>
              </a:spcBef>
              <a:spcAft>
                <a:spcPct val="0"/>
              </a:spcAft>
              <a:defRPr b="1">
                <a:solidFill>
                  <a:schemeClr val="tx1"/>
                </a:solidFill>
                <a:latin typeface="Arial" pitchFamily="34" charset="0"/>
              </a:defRPr>
            </a:lvl8pPr>
            <a:lvl9pPr marL="3911169" indent="-230069" defTabSz="9426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73</a:t>
            </a:fld>
            <a:endParaRPr lang="en-US" dirty="0">
              <a:cs typeface="Arial" pitchFamily="34" charset="0"/>
            </a:endParaRPr>
          </a:p>
        </p:txBody>
      </p:sp>
    </p:spTree>
    <p:extLst>
      <p:ext uri="{BB962C8B-B14F-4D97-AF65-F5344CB8AC3E}">
        <p14:creationId xmlns:p14="http://schemas.microsoft.com/office/powerpoint/2010/main" val="28440464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23963" y="665163"/>
            <a:ext cx="4648200" cy="3486150"/>
          </a:xfrm>
          <a:prstGeom prst="rect">
            <a:avLst/>
          </a:prstGeom>
          <a:ln/>
        </p:spPr>
      </p:sp>
      <p:sp>
        <p:nvSpPr>
          <p:cNvPr id="119811" name="Notes Placeholder 2"/>
          <p:cNvSpPr>
            <a:spLocks noGrp="1"/>
          </p:cNvSpPr>
          <p:nvPr>
            <p:ph type="body" idx="1"/>
          </p:nvPr>
        </p:nvSpPr>
        <p:spPr>
          <a:xfrm>
            <a:off x="859343" y="4430929"/>
            <a:ext cx="5427407" cy="4398746"/>
          </a:xfrm>
          <a:noFill/>
          <a:ln w="9525">
            <a:noFill/>
            <a:miter lim="800000"/>
            <a:headEnd/>
            <a:tailEnd/>
          </a:ln>
          <a:effectLst/>
        </p:spPr>
        <p:txBody>
          <a:bodyPr vert="horz" wrap="square" lIns="93776" tIns="46888" rIns="93776" bIns="46888" numCol="1" anchor="t" anchorCtr="0" compatLnSpc="1">
            <a:prstTxWarp prst="textNoShape">
              <a:avLst/>
            </a:prstTxWarp>
            <a:noAutofit/>
          </a:bodyPr>
          <a:lstStyle/>
          <a:p>
            <a:pPr lvl="1" defTabSz="938543">
              <a:defRPr/>
            </a:pPr>
            <a:r>
              <a:rPr lang="en-US" dirty="0"/>
              <a:t>Max Muenke and colleagues in the Medical Genetics Branch</a:t>
            </a:r>
            <a:r>
              <a:rPr lang="en-US" baseline="0" dirty="0"/>
              <a:t> of the NHGRI Intramural Research Program held the first International Summit in Human Genetics and Genomics this past September.</a:t>
            </a:r>
            <a:r>
              <a:rPr lang="en-US" dirty="0"/>
              <a:t> * This was the</a:t>
            </a:r>
            <a:r>
              <a:rPr lang="en-US" baseline="0" dirty="0"/>
              <a:t> first such Summit, which is part of a </a:t>
            </a:r>
            <a:r>
              <a:rPr lang="en-US" dirty="0"/>
              <a:t>5-year initiative that will involve annual </a:t>
            </a:r>
            <a:r>
              <a:rPr lang="en-US" baseline="0" dirty="0"/>
              <a:t>month-long workshops. * The Summit </a:t>
            </a:r>
            <a:r>
              <a:rPr lang="en-US" dirty="0"/>
              <a:t>is designed to help developing nations build and expand their expertise, infrastructure, systems, and technologies in genetics and genomics. The</a:t>
            </a:r>
            <a:r>
              <a:rPr lang="en-US" baseline="0" dirty="0"/>
              <a:t> </a:t>
            </a:r>
            <a:r>
              <a:rPr lang="en-US" dirty="0"/>
              <a:t>goal is to help them understand the prevalence and basis of genetic diseases in their nations, and to help them address the associated public health challenges. The Summit was sponsored by NHGRI; a collection of other Institutes and Centers; the Foundation for the NIH; and additional profit and non-profit partners.</a:t>
            </a:r>
          </a:p>
          <a:p>
            <a:pPr lvl="1" defTabSz="938543">
              <a:defRPr/>
            </a:pPr>
            <a:endParaRPr lang="en-US" baseline="0" dirty="0"/>
          </a:p>
          <a:p>
            <a:pPr lvl="1" defTabSz="938543">
              <a:defRPr/>
            </a:pPr>
            <a:r>
              <a:rPr lang="en-US" baseline="0" dirty="0"/>
              <a:t>* The first Summit in September had a month-long curriculum that included courses and tailored training for participants. </a:t>
            </a:r>
            <a:r>
              <a:rPr lang="en-US" dirty="0"/>
              <a:t>The program is intended to train healthcare professionals and trainees from developing nations that are in their early to mid career stage. A total of 19 participants came to this first Summit</a:t>
            </a:r>
            <a:r>
              <a:rPr lang="en-US" baseline="0" dirty="0"/>
              <a:t> </a:t>
            </a:r>
            <a:r>
              <a:rPr lang="en-US" dirty="0"/>
              <a:t>from 13 countries across the globe, including Cuba, Egypt, Ethiopia, India, Indonesia, Malaysia, Morocco, Nigeria, Rwanda, Peru, Sri Lanka, Tanzania, and Turkey. Participants experienced over 50 lectures, field trips to the NIH Intramural Sequencing Center and various other sites, a bioinformatics workshop, and a patient panel. </a:t>
            </a:r>
          </a:p>
          <a:p>
            <a:pPr lvl="1" defTabSz="938543">
              <a:defRPr/>
            </a:pPr>
            <a:endParaRPr lang="en-US" dirty="0"/>
          </a:p>
          <a:p>
            <a:pPr lvl="1" defTabSz="938543">
              <a:defRPr/>
            </a:pPr>
            <a:r>
              <a:rPr lang="en-US" dirty="0"/>
              <a:t>Applications for the next</a:t>
            </a:r>
            <a:r>
              <a:rPr lang="en-US" baseline="0" dirty="0"/>
              <a:t> Summit will be </a:t>
            </a:r>
            <a:r>
              <a:rPr lang="en-US" dirty="0"/>
              <a:t>accepted in April 2017.</a:t>
            </a:r>
            <a:endParaRPr lang="en-US" b="0" dirty="0"/>
          </a:p>
          <a:p>
            <a:pPr lvl="1" defTabSz="938543">
              <a:defRPr/>
            </a:pPr>
            <a:endParaRPr lang="en-US" dirty="0"/>
          </a:p>
        </p:txBody>
      </p:sp>
      <p:sp>
        <p:nvSpPr>
          <p:cNvPr id="119812" name="Slide Number Placeholder 3"/>
          <p:cNvSpPr>
            <a:spLocks noGrp="1"/>
          </p:cNvSpPr>
          <p:nvPr>
            <p:ph type="sldNum" sz="quarter" idx="5"/>
          </p:nvPr>
        </p:nvSpPr>
        <p:spPr>
          <a:noFill/>
        </p:spPr>
        <p:txBody>
          <a:bodyPr/>
          <a:lstStyle/>
          <a:p>
            <a:pPr defTabSz="933466"/>
            <a:fld id="{3F3096A7-7907-4AE4-8BBC-4643BE8BB0EA}" type="slidenum">
              <a:rPr lang="en-US" smtClean="0">
                <a:solidFill>
                  <a:srgbClr val="000000"/>
                </a:solidFill>
              </a:rPr>
              <a:pPr defTabSz="933466"/>
              <a:t>74</a:t>
            </a:fld>
            <a:endParaRPr lang="en-US" dirty="0">
              <a:solidFill>
                <a:srgbClr val="000000"/>
              </a:solidFill>
            </a:endParaRPr>
          </a:p>
        </p:txBody>
      </p:sp>
    </p:spTree>
    <p:extLst>
      <p:ext uri="{BB962C8B-B14F-4D97-AF65-F5344CB8AC3E}">
        <p14:creationId xmlns:p14="http://schemas.microsoft.com/office/powerpoint/2010/main" val="21399121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181100" y="696913"/>
            <a:ext cx="4648200" cy="3486150"/>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57" tIns="47278" rIns="94557" bIns="47278" numCol="1" anchor="t" anchorCtr="0" compatLnSpc="1">
            <a:prstTxWarp prst="textNoShape">
              <a:avLst/>
            </a:prstTxWarp>
          </a:bodyPr>
          <a:lstStyle/>
          <a:p>
            <a:pPr lvl="1" defTabSz="997294">
              <a:defRPr/>
            </a:pPr>
            <a:r>
              <a:rPr lang="en-US" dirty="0"/>
              <a:t>Dan Kastner, NHGRI Scientific Director, received recognition as a Master of the American College of Rheumatology (or ACR). This is one of the highest honors the College bestows. The designation of Master is conferred to ACR members who have made outstanding contributions to the ACR and the field of rheumatology through scholarly achievement and/or service to their patients, students, and profession.</a:t>
            </a:r>
          </a:p>
          <a:p>
            <a:pPr lvl="1" defTabSz="997294">
              <a:defRPr/>
            </a:pPr>
            <a:endParaRPr lang="en-US" baseline="0" dirty="0">
              <a:latin typeface="Arial" panose="020B0604020202020204" pitchFamily="34" charset="0"/>
              <a:cs typeface="Arial" pitchFamily="34" charset="0"/>
            </a:endParaRP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711" eaLnBrk="0" hangingPunct="0">
              <a:defRPr b="1">
                <a:solidFill>
                  <a:schemeClr val="tx1"/>
                </a:solidFill>
                <a:latin typeface="Arial" pitchFamily="34" charset="0"/>
              </a:defRPr>
            </a:lvl1pPr>
            <a:lvl2pPr marL="747777" indent="-287607" defTabSz="942711" eaLnBrk="0" hangingPunct="0">
              <a:defRPr b="1">
                <a:solidFill>
                  <a:schemeClr val="tx1"/>
                </a:solidFill>
                <a:latin typeface="Arial" pitchFamily="34" charset="0"/>
              </a:defRPr>
            </a:lvl2pPr>
            <a:lvl3pPr marL="1150427" indent="-230085" defTabSz="942711" eaLnBrk="0" hangingPunct="0">
              <a:defRPr b="1">
                <a:solidFill>
                  <a:schemeClr val="tx1"/>
                </a:solidFill>
                <a:latin typeface="Arial" pitchFamily="34" charset="0"/>
              </a:defRPr>
            </a:lvl3pPr>
            <a:lvl4pPr marL="1610598" indent="-230085" defTabSz="942711" eaLnBrk="0" hangingPunct="0">
              <a:defRPr b="1">
                <a:solidFill>
                  <a:schemeClr val="tx1"/>
                </a:solidFill>
                <a:latin typeface="Arial" pitchFamily="34" charset="0"/>
              </a:defRPr>
            </a:lvl4pPr>
            <a:lvl5pPr marL="2070768" indent="-230085" defTabSz="942711" eaLnBrk="0" hangingPunct="0">
              <a:defRPr b="1">
                <a:solidFill>
                  <a:schemeClr val="tx1"/>
                </a:solidFill>
                <a:latin typeface="Arial" pitchFamily="34" charset="0"/>
              </a:defRPr>
            </a:lvl5pPr>
            <a:lvl6pPr marL="2530940" indent="-230085" defTabSz="942711" eaLnBrk="0" fontAlgn="base" hangingPunct="0">
              <a:spcBef>
                <a:spcPct val="0"/>
              </a:spcBef>
              <a:spcAft>
                <a:spcPct val="0"/>
              </a:spcAft>
              <a:defRPr b="1">
                <a:solidFill>
                  <a:schemeClr val="tx1"/>
                </a:solidFill>
                <a:latin typeface="Arial" pitchFamily="34" charset="0"/>
              </a:defRPr>
            </a:lvl6pPr>
            <a:lvl7pPr marL="2991108" indent="-230085" defTabSz="942711" eaLnBrk="0" fontAlgn="base" hangingPunct="0">
              <a:spcBef>
                <a:spcPct val="0"/>
              </a:spcBef>
              <a:spcAft>
                <a:spcPct val="0"/>
              </a:spcAft>
              <a:defRPr b="1">
                <a:solidFill>
                  <a:schemeClr val="tx1"/>
                </a:solidFill>
                <a:latin typeface="Arial" pitchFamily="34" charset="0"/>
              </a:defRPr>
            </a:lvl7pPr>
            <a:lvl8pPr marL="3451280" indent="-230085" defTabSz="942711" eaLnBrk="0" fontAlgn="base" hangingPunct="0">
              <a:spcBef>
                <a:spcPct val="0"/>
              </a:spcBef>
              <a:spcAft>
                <a:spcPct val="0"/>
              </a:spcAft>
              <a:defRPr b="1">
                <a:solidFill>
                  <a:schemeClr val="tx1"/>
                </a:solidFill>
                <a:latin typeface="Arial" pitchFamily="34" charset="0"/>
              </a:defRPr>
            </a:lvl8pPr>
            <a:lvl9pPr marL="3911452" indent="-230085" defTabSz="94271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75</a:t>
            </a:fld>
            <a:endParaRPr lang="en-US" dirty="0">
              <a:solidFill>
                <a:prstClr val="black"/>
              </a:solidFill>
              <a:cs typeface="Arial" pitchFamily="34" charset="0"/>
            </a:endParaRPr>
          </a:p>
        </p:txBody>
      </p:sp>
    </p:spTree>
    <p:extLst>
      <p:ext uri="{BB962C8B-B14F-4D97-AF65-F5344CB8AC3E}">
        <p14:creationId xmlns:p14="http://schemas.microsoft.com/office/powerpoint/2010/main" val="7392178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181100" y="696913"/>
            <a:ext cx="4648200" cy="3486150"/>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57" tIns="47278" rIns="94557" bIns="47278" numCol="1" anchor="t" anchorCtr="0" compatLnSpc="1">
            <a:prstTxWarp prst="textNoShape">
              <a:avLst/>
            </a:prstTxWarp>
          </a:bodyPr>
          <a:lstStyle/>
          <a:p>
            <a:pPr lvl="1" defTabSz="997294">
              <a:defRPr/>
            </a:pPr>
            <a:r>
              <a:rPr lang="en-US" dirty="0">
                <a:latin typeface="Arial" charset="0"/>
                <a:cs typeface="Arial" charset="0"/>
              </a:rPr>
              <a:t>Alec Wilson, Senior Investigator and Co-Branch Chief in the NHGRI Intramural Research Program, has been awarded the International Genetic Epidemiology Society Leadership Award. This award is given to a scientist that has </a:t>
            </a:r>
            <a:r>
              <a:rPr lang="en-US" dirty="0"/>
              <a:t>made significant contributions to the field of genetic epidemiology through teaching, research, and service. </a:t>
            </a:r>
          </a:p>
          <a:p>
            <a:pPr lvl="1" defTabSz="997294">
              <a:defRPr/>
            </a:pPr>
            <a:endParaRPr lang="en-US" baseline="0" dirty="0">
              <a:latin typeface="Arial" panose="020B0604020202020204" pitchFamily="34" charset="0"/>
              <a:cs typeface="Arial" pitchFamily="34" charset="0"/>
            </a:endParaRP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711" eaLnBrk="0" hangingPunct="0">
              <a:defRPr b="1">
                <a:solidFill>
                  <a:schemeClr val="tx1"/>
                </a:solidFill>
                <a:latin typeface="Arial" pitchFamily="34" charset="0"/>
              </a:defRPr>
            </a:lvl1pPr>
            <a:lvl2pPr marL="747777" indent="-287607" defTabSz="942711" eaLnBrk="0" hangingPunct="0">
              <a:defRPr b="1">
                <a:solidFill>
                  <a:schemeClr val="tx1"/>
                </a:solidFill>
                <a:latin typeface="Arial" pitchFamily="34" charset="0"/>
              </a:defRPr>
            </a:lvl2pPr>
            <a:lvl3pPr marL="1150427" indent="-230085" defTabSz="942711" eaLnBrk="0" hangingPunct="0">
              <a:defRPr b="1">
                <a:solidFill>
                  <a:schemeClr val="tx1"/>
                </a:solidFill>
                <a:latin typeface="Arial" pitchFamily="34" charset="0"/>
              </a:defRPr>
            </a:lvl3pPr>
            <a:lvl4pPr marL="1610598" indent="-230085" defTabSz="942711" eaLnBrk="0" hangingPunct="0">
              <a:defRPr b="1">
                <a:solidFill>
                  <a:schemeClr val="tx1"/>
                </a:solidFill>
                <a:latin typeface="Arial" pitchFamily="34" charset="0"/>
              </a:defRPr>
            </a:lvl4pPr>
            <a:lvl5pPr marL="2070768" indent="-230085" defTabSz="942711" eaLnBrk="0" hangingPunct="0">
              <a:defRPr b="1">
                <a:solidFill>
                  <a:schemeClr val="tx1"/>
                </a:solidFill>
                <a:latin typeface="Arial" pitchFamily="34" charset="0"/>
              </a:defRPr>
            </a:lvl5pPr>
            <a:lvl6pPr marL="2530940" indent="-230085" defTabSz="942711" eaLnBrk="0" fontAlgn="base" hangingPunct="0">
              <a:spcBef>
                <a:spcPct val="0"/>
              </a:spcBef>
              <a:spcAft>
                <a:spcPct val="0"/>
              </a:spcAft>
              <a:defRPr b="1">
                <a:solidFill>
                  <a:schemeClr val="tx1"/>
                </a:solidFill>
                <a:latin typeface="Arial" pitchFamily="34" charset="0"/>
              </a:defRPr>
            </a:lvl6pPr>
            <a:lvl7pPr marL="2991108" indent="-230085" defTabSz="942711" eaLnBrk="0" fontAlgn="base" hangingPunct="0">
              <a:spcBef>
                <a:spcPct val="0"/>
              </a:spcBef>
              <a:spcAft>
                <a:spcPct val="0"/>
              </a:spcAft>
              <a:defRPr b="1">
                <a:solidFill>
                  <a:schemeClr val="tx1"/>
                </a:solidFill>
                <a:latin typeface="Arial" pitchFamily="34" charset="0"/>
              </a:defRPr>
            </a:lvl7pPr>
            <a:lvl8pPr marL="3451280" indent="-230085" defTabSz="942711" eaLnBrk="0" fontAlgn="base" hangingPunct="0">
              <a:spcBef>
                <a:spcPct val="0"/>
              </a:spcBef>
              <a:spcAft>
                <a:spcPct val="0"/>
              </a:spcAft>
              <a:defRPr b="1">
                <a:solidFill>
                  <a:schemeClr val="tx1"/>
                </a:solidFill>
                <a:latin typeface="Arial" pitchFamily="34" charset="0"/>
              </a:defRPr>
            </a:lvl8pPr>
            <a:lvl9pPr marL="3911452" indent="-230085" defTabSz="94271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76</a:t>
            </a:fld>
            <a:endParaRPr lang="en-US" dirty="0">
              <a:solidFill>
                <a:prstClr val="black"/>
              </a:solidFill>
              <a:cs typeface="Arial" pitchFamily="34" charset="0"/>
            </a:endParaRPr>
          </a:p>
        </p:txBody>
      </p:sp>
    </p:spTree>
    <p:extLst>
      <p:ext uri="{BB962C8B-B14F-4D97-AF65-F5344CB8AC3E}">
        <p14:creationId xmlns:p14="http://schemas.microsoft.com/office/powerpoint/2010/main" val="12196779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2150"/>
            <a:ext cx="4614862" cy="3462338"/>
          </a:xfrm>
          <a:prstGeom prst="rect">
            <a:avLst/>
          </a:prstGeom>
        </p:spPr>
      </p:sp>
      <p:sp>
        <p:nvSpPr>
          <p:cNvPr id="3" name="Notes Placeholder 2"/>
          <p:cNvSpPr>
            <a:spLocks noGrp="1"/>
          </p:cNvSpPr>
          <p:nvPr>
            <p:ph type="body" idx="1"/>
          </p:nvPr>
        </p:nvSpPr>
        <p:spPr/>
        <p:txBody>
          <a:bodyPr>
            <a:noAutofit/>
          </a:bodyPr>
          <a:lstStyle/>
          <a:p>
            <a:r>
              <a:rPr lang="en-US" dirty="0"/>
              <a:t>NHGRI Intramural investigators</a:t>
            </a:r>
            <a:r>
              <a:rPr lang="en-US" baseline="0" dirty="0"/>
              <a:t> have </a:t>
            </a:r>
            <a:r>
              <a:rPr lang="en-US" dirty="0"/>
              <a:t>once again been quite productive since the last Council meeting.</a:t>
            </a:r>
            <a:r>
              <a:rPr lang="en-US" baseline="0" dirty="0"/>
              <a:t> </a:t>
            </a:r>
            <a:endParaRPr lang="en-US" dirty="0"/>
          </a:p>
          <a:p>
            <a:r>
              <a:rPr lang="en-US" dirty="0"/>
              <a:t> </a:t>
            </a:r>
          </a:p>
          <a:p>
            <a:r>
              <a:rPr lang="en-US" dirty="0"/>
              <a:t>* </a:t>
            </a:r>
            <a:r>
              <a:rPr lang="en-US" dirty="0" err="1"/>
              <a:t>Ivona</a:t>
            </a:r>
            <a:r>
              <a:rPr lang="en-US" dirty="0"/>
              <a:t> </a:t>
            </a:r>
            <a:r>
              <a:rPr lang="en-US" dirty="0" err="1"/>
              <a:t>Aksentijevich</a:t>
            </a:r>
            <a:r>
              <a:rPr lang="en-US" dirty="0"/>
              <a:t> and colleagues discovered a rare and sometimes lethal inflammatory disease - </a:t>
            </a:r>
            <a:r>
              <a:rPr lang="en-US" dirty="0" err="1"/>
              <a:t>otulipenia</a:t>
            </a:r>
            <a:r>
              <a:rPr lang="en-US" dirty="0"/>
              <a:t> - that primarily affects young children. They also identified anti-inflammatory treatments that ease some of the patients' symptoms, including fever, skin rashes, diarrhea, joint pain, and overall failure to</a:t>
            </a:r>
            <a:r>
              <a:rPr lang="en-US" baseline="0" dirty="0"/>
              <a:t> </a:t>
            </a:r>
            <a:r>
              <a:rPr lang="en-US" dirty="0"/>
              <a:t>thrive. </a:t>
            </a:r>
          </a:p>
          <a:p>
            <a:r>
              <a:rPr lang="en-US" dirty="0"/>
              <a:t> </a:t>
            </a:r>
          </a:p>
          <a:p>
            <a:r>
              <a:rPr lang="en-US" dirty="0"/>
              <a:t>* Chuck </a:t>
            </a:r>
            <a:r>
              <a:rPr lang="en-US" dirty="0" err="1"/>
              <a:t>Vendetti</a:t>
            </a:r>
            <a:r>
              <a:rPr lang="en-US" dirty="0"/>
              <a:t> and his colleagues demonstrated in mice that gene therapy may be the best method for correcting the single faulty gene that causes </a:t>
            </a:r>
            <a:r>
              <a:rPr lang="en-US" dirty="0" err="1"/>
              <a:t>Niemann</a:t>
            </a:r>
            <a:r>
              <a:rPr lang="en-US" dirty="0"/>
              <a:t>-Pick disease</a:t>
            </a:r>
            <a:r>
              <a:rPr lang="en-US" baseline="0" dirty="0"/>
              <a:t> T</a:t>
            </a:r>
            <a:r>
              <a:rPr lang="en-US" dirty="0"/>
              <a:t>ype C1, a rare and fatal disorder of the central nervous system. </a:t>
            </a:r>
          </a:p>
          <a:p>
            <a:r>
              <a:rPr lang="en-US" dirty="0"/>
              <a:t> </a:t>
            </a:r>
          </a:p>
          <a:p>
            <a:r>
              <a:rPr lang="en-US" dirty="0"/>
              <a:t>* Shawn Burgess and his colleagues identified a novel role for a gene known as heat shock protein 60 (or Hsp60). They found that</a:t>
            </a:r>
            <a:r>
              <a:rPr lang="en-US" baseline="0" dirty="0"/>
              <a:t> the protein is </a:t>
            </a:r>
            <a:r>
              <a:rPr lang="en-US" dirty="0"/>
              <a:t>critical in tissue regeneration and wound healing, and that topical treatment of an Hsp60-containing gel dramatically accelerates wound closure in a diabetic mouse model. </a:t>
            </a:r>
          </a:p>
          <a:p>
            <a:endParaRPr lang="en-US" dirty="0"/>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77</a:t>
            </a:fld>
            <a:endParaRPr lang="en-US" dirty="0"/>
          </a:p>
        </p:txBody>
      </p:sp>
    </p:spTree>
    <p:extLst>
      <p:ext uri="{BB962C8B-B14F-4D97-AF65-F5344CB8AC3E}">
        <p14:creationId xmlns:p14="http://schemas.microsoft.com/office/powerpoint/2010/main" val="25973737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181100" y="696913"/>
            <a:ext cx="4648200" cy="3486150"/>
          </a:xfrm>
          <a:prstGeom prst="rect">
            <a:avLst/>
          </a:prstGeom>
          <a:ln/>
        </p:spPr>
      </p:sp>
      <p:sp>
        <p:nvSpPr>
          <p:cNvPr id="132099" name="Notes Placeholder 2"/>
          <p:cNvSpPr>
            <a:spLocks noGrp="1"/>
          </p:cNvSpPr>
          <p:nvPr>
            <p:ph type="body" idx="1"/>
          </p:nvPr>
        </p:nvSpPr>
        <p:spPr>
          <a:xfrm>
            <a:off x="934412" y="4416426"/>
            <a:ext cx="5427407" cy="4086884"/>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35" tIns="47267" rIns="94535" bIns="47267" numCol="1" anchor="t" anchorCtr="0" compatLnSpc="1">
            <a:prstTxWarp prst="textNoShape">
              <a:avLst/>
            </a:prstTxWarp>
          </a:bodyPr>
          <a:lstStyle/>
          <a:p>
            <a:r>
              <a:rPr lang="en-US" dirty="0">
                <a:latin typeface="Arial" pitchFamily="34" charset="0"/>
                <a:cs typeface="Arial" pitchFamily="34" charset="0"/>
              </a:rPr>
              <a:t>Before</a:t>
            </a:r>
            <a:r>
              <a:rPr lang="en-US" baseline="0" dirty="0">
                <a:latin typeface="Arial" pitchFamily="34" charset="0"/>
                <a:cs typeface="Arial" pitchFamily="34" charset="0"/>
              </a:rPr>
              <a:t> ending my Director’s Report, I would like to (as always) </a:t>
            </a:r>
            <a:r>
              <a:rPr lang="en-US" dirty="0">
                <a:latin typeface="Arial" pitchFamily="34" charset="0"/>
                <a:cs typeface="Arial" pitchFamily="34" charset="0"/>
              </a:rPr>
              <a:t>put in a plug and say that anyone wishing to </a:t>
            </a:r>
            <a:r>
              <a:rPr lang="en-US" baseline="0" dirty="0">
                <a:latin typeface="Arial" pitchFamily="34" charset="0"/>
                <a:cs typeface="Arial" pitchFamily="34" charset="0"/>
              </a:rPr>
              <a:t>receive my monthly email</a:t>
            </a:r>
            <a:r>
              <a:rPr lang="en-US" dirty="0">
                <a:latin typeface="Arial" pitchFamily="34" charset="0"/>
                <a:cs typeface="Arial" pitchFamily="34" charset="0"/>
              </a:rPr>
              <a:t> </a:t>
            </a:r>
            <a:r>
              <a:rPr lang="en-US" baseline="0" dirty="0">
                <a:latin typeface="Arial" pitchFamily="34" charset="0"/>
                <a:cs typeface="Arial" pitchFamily="34" charset="0"/>
              </a:rPr>
              <a:t>update (called </a:t>
            </a:r>
            <a:r>
              <a:rPr lang="en-US" i="1" baseline="0" dirty="0">
                <a:latin typeface="Arial" pitchFamily="34" charset="0"/>
                <a:cs typeface="Arial" pitchFamily="34" charset="0"/>
              </a:rPr>
              <a:t>The Genomics Landscape</a:t>
            </a:r>
            <a:r>
              <a:rPr lang="en-US" baseline="0" dirty="0">
                <a:latin typeface="Arial" pitchFamily="34" charset="0"/>
                <a:cs typeface="Arial" pitchFamily="34" charset="0"/>
              </a:rPr>
              <a:t>) can simply go to list.nih.gov and then search for “NHGRILANDSCAPE.”</a:t>
            </a:r>
          </a:p>
        </p:txBody>
      </p:sp>
      <p:sp>
        <p:nvSpPr>
          <p:cNvPr id="5"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78</a:t>
            </a:fld>
            <a:endParaRPr lang="en-US" dirty="0">
              <a:solidFill>
                <a:prstClr val="black"/>
              </a:solidFill>
              <a:cs typeface="Arial" pitchFamily="34" charset="0"/>
            </a:endParaRPr>
          </a:p>
        </p:txBody>
      </p:sp>
    </p:spTree>
    <p:extLst>
      <p:ext uri="{BB962C8B-B14F-4D97-AF65-F5344CB8AC3E}">
        <p14:creationId xmlns:p14="http://schemas.microsoft.com/office/powerpoint/2010/main" val="41502291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181100" y="696913"/>
            <a:ext cx="4648200" cy="3486150"/>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Finally, a personal thanks to the 50-60</a:t>
            </a:r>
            <a:r>
              <a:rPr lang="en-US" baseline="0" dirty="0">
                <a:latin typeface="Arial" pitchFamily="34" charset="0"/>
                <a:cs typeface="Arial" pitchFamily="34" charset="0"/>
              </a:rPr>
              <a:t> </a:t>
            </a:r>
            <a:r>
              <a:rPr lang="en-US" dirty="0">
                <a:latin typeface="Arial" pitchFamily="34" charset="0"/>
                <a:cs typeface="Arial" pitchFamily="34" charset="0"/>
              </a:rPr>
              <a:t>NHGRI staff </a:t>
            </a:r>
            <a:r>
              <a:rPr lang="en-US" baseline="0" dirty="0">
                <a:latin typeface="Arial" pitchFamily="34" charset="0"/>
                <a:cs typeface="Arial" pitchFamily="34" charset="0"/>
              </a:rPr>
              <a:t>members </a:t>
            </a:r>
            <a:r>
              <a:rPr lang="en-US" dirty="0">
                <a:latin typeface="Arial" pitchFamily="34" charset="0"/>
                <a:cs typeface="Arial" pitchFamily="34" charset="0"/>
              </a:rPr>
              <a:t>who contributed slides and information that I just reviewed. As always, such a group effort is essential for getting</a:t>
            </a:r>
            <a:r>
              <a:rPr lang="en-US" baseline="0" dirty="0">
                <a:latin typeface="Arial" pitchFamily="34" charset="0"/>
                <a:cs typeface="Arial" pitchFamily="34" charset="0"/>
              </a:rPr>
              <a:t> this large amount of information conveyed efficiently </a:t>
            </a:r>
            <a:r>
              <a:rPr lang="en-US" dirty="0">
                <a:latin typeface="Arial" pitchFamily="34" charset="0"/>
                <a:cs typeface="Arial" pitchFamily="34" charset="0"/>
              </a:rPr>
              <a:t>at each Council meeting.</a:t>
            </a:r>
          </a:p>
          <a:p>
            <a:pPr defTabSz="913318">
              <a:defRPr/>
            </a:pP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An additional thanks to the NHGRI communications group and web team for making my Director’s Report into an electronic resource.</a:t>
            </a:r>
          </a:p>
          <a:p>
            <a:endParaRPr lang="en-US" dirty="0">
              <a:latin typeface="Arial" pitchFamily="34" charset="0"/>
              <a:cs typeface="Arial" pitchFamily="34" charset="0"/>
            </a:endParaRPr>
          </a:p>
          <a:p>
            <a:r>
              <a:rPr lang="en-US" dirty="0">
                <a:latin typeface="Arial" pitchFamily="34" charset="0"/>
                <a:cs typeface="Arial" pitchFamily="34" charset="0"/>
              </a:rPr>
              <a:t>And * special thanks to the</a:t>
            </a:r>
            <a:r>
              <a:rPr lang="en-US" baseline="0" dirty="0">
                <a:latin typeface="Arial" pitchFamily="34" charset="0"/>
                <a:cs typeface="Arial" pitchFamily="34" charset="0"/>
              </a:rPr>
              <a:t> usual ‘ring leader’ for preparing my Director’s Report each time, </a:t>
            </a:r>
            <a:r>
              <a:rPr lang="en-US" dirty="0">
                <a:latin typeface="Arial" pitchFamily="34" charset="0"/>
                <a:cs typeface="Arial" pitchFamily="34" charset="0"/>
              </a:rPr>
              <a:t>Kris Wetterstrand.</a:t>
            </a:r>
            <a:r>
              <a:rPr lang="en-US" baseline="0" dirty="0">
                <a:latin typeface="Arial" pitchFamily="34" charset="0"/>
                <a:cs typeface="Arial" pitchFamily="34" charset="0"/>
              </a:rPr>
              <a:t> Shown here is Kris at some exotic marine location, enjoying her favorite pastime – scuba diving.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43" eaLnBrk="0" hangingPunct="0">
              <a:defRPr b="1">
                <a:solidFill>
                  <a:schemeClr val="tx1"/>
                </a:solidFill>
                <a:latin typeface="Arial" pitchFamily="34" charset="0"/>
              </a:defRPr>
            </a:lvl1pPr>
            <a:lvl2pPr marL="747723" indent="-287587" defTabSz="942643" eaLnBrk="0" hangingPunct="0">
              <a:defRPr b="1">
                <a:solidFill>
                  <a:schemeClr val="tx1"/>
                </a:solidFill>
                <a:latin typeface="Arial" pitchFamily="34" charset="0"/>
              </a:defRPr>
            </a:lvl2pPr>
            <a:lvl3pPr marL="1150344" indent="-230069" defTabSz="942643" eaLnBrk="0" hangingPunct="0">
              <a:defRPr b="1">
                <a:solidFill>
                  <a:schemeClr val="tx1"/>
                </a:solidFill>
                <a:latin typeface="Arial" pitchFamily="34" charset="0"/>
              </a:defRPr>
            </a:lvl3pPr>
            <a:lvl4pPr marL="1610482" indent="-230069" defTabSz="942643" eaLnBrk="0" hangingPunct="0">
              <a:defRPr b="1">
                <a:solidFill>
                  <a:schemeClr val="tx1"/>
                </a:solidFill>
                <a:latin typeface="Arial" pitchFamily="34" charset="0"/>
              </a:defRPr>
            </a:lvl4pPr>
            <a:lvl5pPr marL="2070619" indent="-230069" defTabSz="942643" eaLnBrk="0" hangingPunct="0">
              <a:defRPr b="1">
                <a:solidFill>
                  <a:schemeClr val="tx1"/>
                </a:solidFill>
                <a:latin typeface="Arial" pitchFamily="34" charset="0"/>
              </a:defRPr>
            </a:lvl5pPr>
            <a:lvl6pPr marL="2530757" indent="-230069" defTabSz="942643" eaLnBrk="0" fontAlgn="base" hangingPunct="0">
              <a:spcBef>
                <a:spcPct val="0"/>
              </a:spcBef>
              <a:spcAft>
                <a:spcPct val="0"/>
              </a:spcAft>
              <a:defRPr b="1">
                <a:solidFill>
                  <a:schemeClr val="tx1"/>
                </a:solidFill>
                <a:latin typeface="Arial" pitchFamily="34" charset="0"/>
              </a:defRPr>
            </a:lvl6pPr>
            <a:lvl7pPr marL="2990891" indent="-230069" defTabSz="942643" eaLnBrk="0" fontAlgn="base" hangingPunct="0">
              <a:spcBef>
                <a:spcPct val="0"/>
              </a:spcBef>
              <a:spcAft>
                <a:spcPct val="0"/>
              </a:spcAft>
              <a:defRPr b="1">
                <a:solidFill>
                  <a:schemeClr val="tx1"/>
                </a:solidFill>
                <a:latin typeface="Arial" pitchFamily="34" charset="0"/>
              </a:defRPr>
            </a:lvl7pPr>
            <a:lvl8pPr marL="3451031" indent="-230069" defTabSz="942643" eaLnBrk="0" fontAlgn="base" hangingPunct="0">
              <a:spcBef>
                <a:spcPct val="0"/>
              </a:spcBef>
              <a:spcAft>
                <a:spcPct val="0"/>
              </a:spcAft>
              <a:defRPr b="1">
                <a:solidFill>
                  <a:schemeClr val="tx1"/>
                </a:solidFill>
                <a:latin typeface="Arial" pitchFamily="34" charset="0"/>
              </a:defRPr>
            </a:lvl8pPr>
            <a:lvl9pPr marL="3911169" indent="-230069" defTabSz="9426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79</a:t>
            </a:fld>
            <a:endParaRPr lang="en-US" dirty="0">
              <a:solidFill>
                <a:prstClr val="black"/>
              </a:solidFill>
              <a:cs typeface="Arial" pitchFamily="34" charset="0"/>
            </a:endParaRPr>
          </a:p>
        </p:txBody>
      </p:sp>
    </p:spTree>
    <p:extLst>
      <p:ext uri="{BB962C8B-B14F-4D97-AF65-F5344CB8AC3E}">
        <p14:creationId xmlns:p14="http://schemas.microsoft.com/office/powerpoint/2010/main" val="269504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181100" y="696913"/>
            <a:ext cx="4648200" cy="3486150"/>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57" tIns="47278" rIns="94557" bIns="47278" numCol="1" anchor="t" anchorCtr="0" compatLnSpc="1">
            <a:prstTxWarp prst="textNoShape">
              <a:avLst/>
            </a:prstTxWarp>
          </a:bodyPr>
          <a:lstStyle/>
          <a:p>
            <a:pPr lvl="1" defTabSz="997294">
              <a:defRPr/>
            </a:pPr>
            <a:r>
              <a:rPr lang="en-US" baseline="0" dirty="0">
                <a:latin typeface="Arial" panose="020B0604020202020204" pitchFamily="34" charset="0"/>
                <a:cs typeface="Arial" pitchFamily="34" charset="0"/>
              </a:rPr>
              <a:t>The other component of this important transition was the appointment of Joe Henke as the new NHGRI CIO. Joe served as NHGRI’s Information Systems Security Officer from 2012-2015, before leaving to take a leadership role at the </a:t>
            </a:r>
            <a:r>
              <a:rPr lang="en-US" dirty="0"/>
              <a:t>Health Resources and Services Administration (another </a:t>
            </a:r>
            <a:r>
              <a:rPr lang="en-US" dirty="0">
                <a:latin typeface="Arial" panose="020B0604020202020204" pitchFamily="34" charset="0"/>
                <a:cs typeface="Arial" panose="020B0604020202020204" pitchFamily="34" charset="0"/>
              </a:rPr>
              <a:t>Department</a:t>
            </a:r>
            <a:r>
              <a:rPr lang="en-US" baseline="0" dirty="0">
                <a:latin typeface="Arial" panose="020B0604020202020204" pitchFamily="34" charset="0"/>
                <a:cs typeface="Arial" panose="020B0604020202020204" pitchFamily="34" charset="0"/>
              </a:rPr>
              <a:t> of Health and Human Services </a:t>
            </a:r>
            <a:r>
              <a:rPr lang="en-US" dirty="0"/>
              <a:t>division) as their Deputy Chief Information Security Officer. </a:t>
            </a:r>
            <a:r>
              <a:rPr lang="en-US" baseline="0" dirty="0">
                <a:latin typeface="Arial" panose="020B0604020202020204" pitchFamily="34" charset="0"/>
                <a:cs typeface="Arial" pitchFamily="34" charset="0"/>
              </a:rPr>
              <a:t>We were able to recruit Joe back to NHGRI, and are now excited to tap into his extensive experience in information technology. </a:t>
            </a:r>
            <a:endParaRPr lang="en-US" dirty="0"/>
          </a:p>
          <a:p>
            <a:r>
              <a:rPr lang="en-US" dirty="0"/>
              <a:t> </a:t>
            </a:r>
          </a:p>
        </p:txBody>
      </p:sp>
      <p:sp>
        <p:nvSpPr>
          <p:cNvPr id="6"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a:t>
            </a:fld>
            <a:endParaRPr lang="en-US" dirty="0">
              <a:cs typeface="Arial" pitchFamily="34" charset="0"/>
            </a:endParaRPr>
          </a:p>
        </p:txBody>
      </p:sp>
    </p:spTree>
    <p:extLst>
      <p:ext uri="{BB962C8B-B14F-4D97-AF65-F5344CB8AC3E}">
        <p14:creationId xmlns:p14="http://schemas.microsoft.com/office/powerpoint/2010/main" val="42269457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80</a:t>
            </a:fld>
            <a:endParaRPr lang="en-US" dirty="0">
              <a:solidFill>
                <a:prstClr val="black"/>
              </a:solidFill>
            </a:endParaRPr>
          </a:p>
        </p:txBody>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63238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16" tIns="46909" rIns="93816" bIns="46909" numCol="1" anchor="t" anchorCtr="0" compatLnSpc="1">
            <a:prstTxWarp prst="textNoShape">
              <a:avLst/>
            </a:prstTxWarp>
          </a:bodyPr>
          <a:lstStyle/>
          <a:p>
            <a:r>
              <a:rPr lang="en-US" dirty="0"/>
              <a:t>Last September, Jean Jenkins retired as the Clinical Advisor to the Division of Policy, Communications, and Education. Jean’s career spanned more than 40 years at NIH. For 20 years, she was a nurse at the NIH Clinical Center, before spending time in the intramural research programs at NHGRI and NCI. She then closed out her tenure at NHGRI with nearly 14 years in various roles within the Office of the Director and the Division of Policy, Communications, and Education. </a:t>
            </a:r>
          </a:p>
          <a:p>
            <a:endParaRPr lang="en-US" dirty="0"/>
          </a:p>
          <a:p>
            <a:r>
              <a:rPr lang="en-US" dirty="0"/>
              <a:t>Jean was a principal founder for both the National Coalition for Health Professional Education in Genetics and the International Society of Nurses in Genetics. During her time at NHGRI, she created many educational resources and toolkits for various provider disciplines as well as curricula for health professional educators to use in formal and informal training. NHGRI is particularly grateful to Jean for her many years of work within the Genomic Healthcare Branch, serving as the epicenter of NHGRI’s education outreach to provider communities.</a:t>
            </a:r>
          </a:p>
        </p:txBody>
      </p:sp>
      <p:sp>
        <p:nvSpPr>
          <p:cNvPr id="6" name="Slide Number Placeholder 3"/>
          <p:cNvSpPr>
            <a:spLocks noGrp="1"/>
          </p:cNvSpPr>
          <p:nvPr>
            <p:ph type="sldNum" sz="quarter" idx="5"/>
          </p:nvPr>
        </p:nvSpPr>
        <p:spPr>
          <a:xfrm>
            <a:off x="3971622"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1" eaLnBrk="0" hangingPunct="0">
              <a:defRPr b="1">
                <a:solidFill>
                  <a:schemeClr val="tx1"/>
                </a:solidFill>
                <a:latin typeface="Arial" pitchFamily="34" charset="0"/>
              </a:defRPr>
            </a:lvl1pPr>
            <a:lvl2pPr marL="747595" indent="-287536" defTabSz="942481" eaLnBrk="0" hangingPunct="0">
              <a:defRPr b="1">
                <a:solidFill>
                  <a:schemeClr val="tx1"/>
                </a:solidFill>
                <a:latin typeface="Arial" pitchFamily="34" charset="0"/>
              </a:defRPr>
            </a:lvl2pPr>
            <a:lvl3pPr marL="1150146" indent="-230030" defTabSz="942481" eaLnBrk="0" hangingPunct="0">
              <a:defRPr b="1">
                <a:solidFill>
                  <a:schemeClr val="tx1"/>
                </a:solidFill>
                <a:latin typeface="Arial" pitchFamily="34" charset="0"/>
              </a:defRPr>
            </a:lvl3pPr>
            <a:lvl4pPr marL="1610206" indent="-230030" defTabSz="942481" eaLnBrk="0" hangingPunct="0">
              <a:defRPr b="1">
                <a:solidFill>
                  <a:schemeClr val="tx1"/>
                </a:solidFill>
                <a:latin typeface="Arial" pitchFamily="34" charset="0"/>
              </a:defRPr>
            </a:lvl4pPr>
            <a:lvl5pPr marL="2070266" indent="-230030" defTabSz="942481" eaLnBrk="0" hangingPunct="0">
              <a:defRPr b="1">
                <a:solidFill>
                  <a:schemeClr val="tx1"/>
                </a:solidFill>
                <a:latin typeface="Arial" pitchFamily="34" charset="0"/>
              </a:defRPr>
            </a:lvl5pPr>
            <a:lvl6pPr marL="2530324" indent="-230030" defTabSz="942481" eaLnBrk="0" fontAlgn="base" hangingPunct="0">
              <a:spcBef>
                <a:spcPct val="0"/>
              </a:spcBef>
              <a:spcAft>
                <a:spcPct val="0"/>
              </a:spcAft>
              <a:defRPr b="1">
                <a:solidFill>
                  <a:schemeClr val="tx1"/>
                </a:solidFill>
                <a:latin typeface="Arial" pitchFamily="34" charset="0"/>
              </a:defRPr>
            </a:lvl6pPr>
            <a:lvl7pPr marL="2990383" indent="-230030" defTabSz="942481" eaLnBrk="0" fontAlgn="base" hangingPunct="0">
              <a:spcBef>
                <a:spcPct val="0"/>
              </a:spcBef>
              <a:spcAft>
                <a:spcPct val="0"/>
              </a:spcAft>
              <a:defRPr b="1">
                <a:solidFill>
                  <a:schemeClr val="tx1"/>
                </a:solidFill>
                <a:latin typeface="Arial" pitchFamily="34" charset="0"/>
              </a:defRPr>
            </a:lvl7pPr>
            <a:lvl8pPr marL="3450441" indent="-230030" defTabSz="942481" eaLnBrk="0" fontAlgn="base" hangingPunct="0">
              <a:spcBef>
                <a:spcPct val="0"/>
              </a:spcBef>
              <a:spcAft>
                <a:spcPct val="0"/>
              </a:spcAft>
              <a:defRPr b="1">
                <a:solidFill>
                  <a:schemeClr val="tx1"/>
                </a:solidFill>
                <a:latin typeface="Arial" pitchFamily="34" charset="0"/>
              </a:defRPr>
            </a:lvl8pPr>
            <a:lvl9pPr marL="3910502" indent="-230030" defTabSz="942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a:t>
            </a:fld>
            <a:endParaRPr lang="en-US" dirty="0">
              <a:cs typeface="Arial" pitchFamily="34" charset="0"/>
            </a:endParaRPr>
          </a:p>
        </p:txBody>
      </p:sp>
    </p:spTree>
    <p:extLst>
      <p:ext uri="{BB962C8B-B14F-4D97-AF65-F5344CB8AC3E}">
        <p14:creationId xmlns:p14="http://schemas.microsoft.com/office/powerpoint/2010/main" val="421269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Master" Target="../slideMasters/slideMaster7.xml"/><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2/5/2017</a:t>
            </a:fld>
            <a:endParaRPr lang="en-US" dirty="0">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dirty="0">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350891422"/>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3199430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3612959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463951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25355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606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5319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95620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31733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391582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09840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6763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53284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218316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2/5/2017</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1177348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2/5/2017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68124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2/5/2017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16519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2/5/2017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94310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2/5/2017</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0356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2/5/2017</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049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2/5/2017</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95032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2/5/2017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5327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2/5/2017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35454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2/5/2017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97030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2/5/2017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39431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82174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93464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6106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39184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795313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789299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276997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286182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9195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97288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67724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Date Placeholder 5"/>
          <p:cNvSpPr>
            <a:spLocks noGrp="1" noChangeArrowheads="1"/>
          </p:cNvSpPr>
          <p:nvPr>
            <p:ph type="dt" sz="half" idx="10"/>
          </p:nvPr>
        </p:nvSpPr>
        <p:spPr>
          <a:xfrm>
            <a:off x="457200" y="6388634"/>
            <a:ext cx="2133600" cy="476250"/>
          </a:xfrm>
          <a:prstGeom prst="rect">
            <a:avLst/>
          </a:prstGeom>
        </p:spPr>
        <p:txBody>
          <a:bodyPr/>
          <a:lstStyle>
            <a:lvl1pPr eaLnBrk="0" hangingPunct="0">
              <a:defRPr>
                <a:solidFill>
                  <a:schemeClr val="tx1"/>
                </a:solidFill>
              </a:defRPr>
            </a:lvl1pPr>
          </a:lstStyle>
          <a:p>
            <a:pPr>
              <a:defRPr/>
            </a:pPr>
            <a:fld id="{8CA083D7-DD03-471F-811F-43B6599BD76A}" type="datetimeFigureOut">
              <a:rPr lang="en-US" b="0">
                <a:solidFill>
                  <a:prstClr val="black"/>
                </a:solidFill>
              </a:rPr>
              <a:pPr>
                <a:defRPr/>
              </a:pPr>
              <a:t>2/5/2017</a:t>
            </a:fld>
            <a:endParaRPr lang="en-US" b="0">
              <a:solidFill>
                <a:prstClr val="black"/>
              </a:solidFill>
            </a:endParaRPr>
          </a:p>
        </p:txBody>
      </p:sp>
      <p:sp>
        <p:nvSpPr>
          <p:cNvPr id="7" name="Footer Placeholder 6"/>
          <p:cNvSpPr>
            <a:spLocks noGrp="1" noChangeArrowheads="1"/>
          </p:cNvSpPr>
          <p:nvPr>
            <p:ph type="ftr" sz="quarter" idx="11"/>
          </p:nvPr>
        </p:nvSpPr>
        <p:spPr>
          <a:xfrm>
            <a:off x="3124200" y="6152666"/>
            <a:ext cx="2895600" cy="476250"/>
          </a:xfrm>
          <a:prstGeom prst="rect">
            <a:avLst/>
          </a:prstGeom>
        </p:spPr>
        <p:txBody>
          <a:bodyPr/>
          <a:lstStyle>
            <a:lvl1pPr eaLnBrk="0" hangingPunct="0">
              <a:defRPr>
                <a:solidFill>
                  <a:schemeClr val="tx1"/>
                </a:solidFill>
              </a:defRPr>
            </a:lvl1pPr>
          </a:lstStyle>
          <a:p>
            <a:pPr>
              <a:defRPr/>
            </a:pPr>
            <a:endParaRPr lang="en-US" b="0">
              <a:solidFill>
                <a:prstClr val="black"/>
              </a:solidFill>
            </a:endParaRPr>
          </a:p>
        </p:txBody>
      </p:sp>
      <p:sp>
        <p:nvSpPr>
          <p:cNvPr id="8" name="Slide Number Placeholder 7"/>
          <p:cNvSpPr>
            <a:spLocks noGrp="1" noChangeArrowheads="1"/>
          </p:cNvSpPr>
          <p:nvPr>
            <p:ph type="sldNum" sz="quarter" idx="12"/>
          </p:nvPr>
        </p:nvSpPr>
        <p:spPr>
          <a:xfrm>
            <a:off x="6553200" y="6388634"/>
            <a:ext cx="2133600" cy="476250"/>
          </a:xfrm>
          <a:prstGeom prst="rect">
            <a:avLst/>
          </a:prstGeom>
        </p:spPr>
        <p:txBody>
          <a:bodyPr/>
          <a:lstStyle>
            <a:lvl1pPr eaLnBrk="0" hangingPunct="0">
              <a:defRPr>
                <a:solidFill>
                  <a:schemeClr val="tx1"/>
                </a:solidFill>
              </a:defRPr>
            </a:lvl1pPr>
          </a:lstStyle>
          <a:p>
            <a:pPr>
              <a:defRPr/>
            </a:pPr>
            <a:fld id="{BA0E93ED-C791-44F9-9747-ECE07A6BD49E}" type="slidenum">
              <a:rPr lang="en-US" b="0">
                <a:solidFill>
                  <a:prstClr val="black"/>
                </a:solidFill>
              </a:rPr>
              <a:pPr>
                <a:defRPr/>
              </a:pPr>
              <a:t>‹#›</a:t>
            </a:fld>
            <a:endParaRPr lang="en-US" b="0">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88325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243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14B0588-FE0A-4ED7-9380-BCAE1A2152F1}" type="datetimeFigureOut">
              <a:rPr lang="en-US" b="0">
                <a:solidFill>
                  <a:prstClr val="black"/>
                </a:solidFill>
              </a:rPr>
              <a:pPr>
                <a:defRPr/>
              </a:pPr>
              <a:t>2/5/2017</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EC4C4AF0-41B0-468C-989C-7C8C7F8FE61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9373440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06A8F636-D492-454F-8569-D9F9B722822E}" type="datetimeFigureOut">
              <a:rPr lang="en-US" b="0">
                <a:solidFill>
                  <a:prstClr val="black"/>
                </a:solidFill>
              </a:rPr>
              <a:pPr>
                <a:defRPr/>
              </a:pPr>
              <a:t>2/5/2017</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8F08D269-006E-4F44-88D4-C6D2ABDBC32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254350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81DB6BB3-DE07-4DB8-B4AC-AE57374D03D4}" type="datetimeFigureOut">
              <a:rPr lang="en-US" b="0">
                <a:solidFill>
                  <a:prstClr val="black"/>
                </a:solidFill>
              </a:rPr>
              <a:pPr>
                <a:defRPr/>
              </a:pPr>
              <a:t>2/5/2017</a:t>
            </a:fld>
            <a:endParaRPr lang="en-US" b="0">
              <a:solidFill>
                <a:prstClr val="black"/>
              </a:solidFill>
            </a:endParaRPr>
          </a:p>
        </p:txBody>
      </p:sp>
      <p:sp>
        <p:nvSpPr>
          <p:cNvPr id="8"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9"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DD327-1CF5-4B70-948E-362B98654A3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530254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E707A0A-FE11-41B2-95E8-AE67D4871EC0}" type="datetimeFigureOut">
              <a:rPr lang="en-US" b="0">
                <a:solidFill>
                  <a:prstClr val="black"/>
                </a:solidFill>
              </a:rPr>
              <a:pPr>
                <a:defRPr/>
              </a:pPr>
              <a:t>2/5/2017</a:t>
            </a:fld>
            <a:endParaRPr lang="en-US" b="0">
              <a:solidFill>
                <a:prstClr val="black"/>
              </a:solidFill>
            </a:endParaRPr>
          </a:p>
        </p:txBody>
      </p:sp>
      <p:sp>
        <p:nvSpPr>
          <p:cNvPr id="4"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5"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3AC350F7-0307-4AAB-9980-78FA88D60ED8}"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123852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693FA309-096C-4A15-8853-D6041EF1F2C0}" type="datetimeFigureOut">
              <a:rPr lang="en-US" b="0">
                <a:solidFill>
                  <a:prstClr val="black"/>
                </a:solidFill>
              </a:rPr>
              <a:pPr>
                <a:defRPr/>
              </a:pPr>
              <a:t>2/5/2017</a:t>
            </a:fld>
            <a:endParaRPr lang="en-US" b="0">
              <a:solidFill>
                <a:prstClr val="black"/>
              </a:solidFill>
            </a:endParaRPr>
          </a:p>
        </p:txBody>
      </p:sp>
      <p:sp>
        <p:nvSpPr>
          <p:cNvPr id="3"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4"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0DA7C89-BC19-4667-830E-21C510E9443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44041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13B7CBA0-1AF2-464B-9152-512B381B187D}" type="datetimeFigureOut">
              <a:rPr lang="en-US" b="0">
                <a:solidFill>
                  <a:prstClr val="black"/>
                </a:solidFill>
              </a:rPr>
              <a:pPr>
                <a:defRPr/>
              </a:pPr>
              <a:t>2/5/2017</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108C3E25-42E7-4CAE-8AAD-72D4A1472E4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76331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71756203-59C3-4865-9B33-E51ADDA01CB3}" type="datetimeFigureOut">
              <a:rPr lang="en-US" b="0">
                <a:solidFill>
                  <a:prstClr val="black"/>
                </a:solidFill>
              </a:rPr>
              <a:pPr>
                <a:defRPr/>
              </a:pPr>
              <a:t>2/5/2017</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47D1C7FE-E8AF-4D73-8E0C-FB7506C3C3DF}"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70639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C0F55D3B-A5C0-405D-8DAC-56807B8A4C23}" type="datetimeFigureOut">
              <a:rPr lang="en-US" b="0">
                <a:solidFill>
                  <a:prstClr val="black"/>
                </a:solidFill>
              </a:rPr>
              <a:pPr>
                <a:defRPr/>
              </a:pPr>
              <a:t>2/5/2017</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BCB8300-BEE9-49EF-A1B6-AF3E33B6DB1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66238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99049305-EAF3-47F7-947F-27D962776D54}" type="datetimeFigureOut">
              <a:rPr lang="en-US" b="0">
                <a:solidFill>
                  <a:prstClr val="black"/>
                </a:solidFill>
              </a:rPr>
              <a:pPr>
                <a:defRPr/>
              </a:pPr>
              <a:t>2/5/2017</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A2D37-C68C-4FE1-BF1A-3195CF6F0AD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205262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3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457003" y="5984915"/>
            <a:ext cx="740701" cy="73152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2/5/2017</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940" y="6076355"/>
            <a:ext cx="875570" cy="54864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2024061"/>
            <a:ext cx="6858000" cy="3890598"/>
          </a:xfrm>
          <a:prstGeom prst="rect">
            <a:avLst/>
          </a:prstGeom>
        </p:spPr>
      </p:pic>
    </p:spTree>
    <p:extLst>
      <p:ext uri="{BB962C8B-B14F-4D97-AF65-F5344CB8AC3E}">
        <p14:creationId xmlns:p14="http://schemas.microsoft.com/office/powerpoint/2010/main" val="10612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2/5/2017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67668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2/5/2017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91126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2/5/2017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00829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2/5/2017</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1191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2/5/2017</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97558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2/5/2017</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841862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2/5/2017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20201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2/5/2017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99800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2/5/2017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3378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2/5/2017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61451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66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6824885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0188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4015896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pPr/>
              <a:t>2/5/2017</a:t>
            </a:fld>
            <a:endParaRPr lang="en-US"/>
          </a:p>
        </p:txBody>
      </p:sp>
      <p:sp>
        <p:nvSpPr>
          <p:cNvPr id="4" name="Footer Placeholder 2"/>
          <p:cNvSpPr>
            <a:spLocks noGrp="1"/>
          </p:cNvSpPr>
          <p:nvPr>
            <p:ph type="ftr" sz="quarter" idx="11"/>
          </p:nvPr>
        </p:nvSpPr>
        <p:spPr/>
        <p:txBody>
          <a:bodyPr/>
          <a:lstStyle>
            <a:lvl1pPr>
              <a:defRPr/>
            </a:lvl1pPr>
          </a:lstStyle>
          <a:p>
            <a:endParaRPr lang="en-US"/>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pPr/>
              <a:t>‹#›</a:t>
            </a:fld>
            <a:endParaRPr lang="en-US"/>
          </a:p>
        </p:txBody>
      </p:sp>
    </p:spTree>
    <p:extLst>
      <p:ext uri="{BB962C8B-B14F-4D97-AF65-F5344CB8AC3E}">
        <p14:creationId xmlns:p14="http://schemas.microsoft.com/office/powerpoint/2010/main" val="692048799"/>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17" Type="http://schemas.openxmlformats.org/officeDocument/2006/relationships/image" Target="../media/image10.png"/><Relationship Id="rId2" Type="http://schemas.openxmlformats.org/officeDocument/2006/relationships/slideLayout" Target="../slideLayouts/slideLayout49.xml"/><Relationship Id="rId16" Type="http://schemas.openxmlformats.org/officeDocument/2006/relationships/image" Target="../media/image9.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19" Type="http://schemas.openxmlformats.org/officeDocument/2006/relationships/image" Target="../media/image12.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8.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8436"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525874664"/>
      </p:ext>
    </p:extLst>
  </p:cSld>
  <p:clrMap bg1="dk1" tx1="lt1" bg2="dk2" tx2="lt2" accent1="accent1" accent2="accent2" accent3="accent3" accent4="accent4" accent5="accent5" accent6="accent6" hlink="hlink" folHlink="folHlink"/>
  <p:sldLayoutIdLst>
    <p:sldLayoutId id="2147488268" r:id="rId1"/>
    <p:sldLayoutId id="2147488270"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874137694"/>
      </p:ext>
    </p:extLst>
  </p:cSld>
  <p:clrMap bg1="lt1" tx1="dk1" bg2="lt2" tx2="dk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 id="2147488371"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2/5/2017</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778639878"/>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 id="2147488378" r:id="rId4"/>
    <p:sldLayoutId id="2147488379" r:id="rId5"/>
    <p:sldLayoutId id="2147488380" r:id="rId6"/>
    <p:sldLayoutId id="2147488381" r:id="rId7"/>
    <p:sldLayoutId id="2147488382" r:id="rId8"/>
    <p:sldLayoutId id="2147488383" r:id="rId9"/>
    <p:sldLayoutId id="2147488384" r:id="rId10"/>
    <p:sldLayoutId id="2147488385"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528019978"/>
      </p:ext>
    </p:extLst>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8" name="Rectangle 27"/>
          <p:cNvSpPr/>
          <p:nvPr userDrawn="1"/>
        </p:nvSpPr>
        <p:spPr>
          <a:xfrm>
            <a:off x="0" y="5943600"/>
            <a:ext cx="9144000" cy="9144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127816" y="5990189"/>
            <a:ext cx="914400" cy="838200"/>
            <a:chOff x="533400" y="381000"/>
            <a:chExt cx="914400" cy="838200"/>
          </a:xfrm>
        </p:grpSpPr>
        <p:sp>
          <p:nvSpPr>
            <p:cNvPr id="7" name="Rounded Rectangle 6"/>
            <p:cNvSpPr/>
            <p:nvPr userDrawn="1"/>
          </p:nvSpPr>
          <p:spPr>
            <a:xfrm>
              <a:off x="533400" y="3810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8" name="Oval 7"/>
            <p:cNvSpPr/>
            <p:nvPr userDrawn="1"/>
          </p:nvSpPr>
          <p:spPr>
            <a:xfrm>
              <a:off x="723900" y="5334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cxnSp>
          <p:nvCxnSpPr>
            <p:cNvPr id="9" name="Straight Connector 8"/>
            <p:cNvCxnSpPr/>
            <p:nvPr userDrawn="1"/>
          </p:nvCxnSpPr>
          <p:spPr>
            <a:xfrm flipH="1">
              <a:off x="628650" y="457200"/>
              <a:ext cx="723900" cy="68580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 name="Group 3"/>
          <p:cNvGrpSpPr/>
          <p:nvPr userDrawn="1"/>
        </p:nvGrpSpPr>
        <p:grpSpPr>
          <a:xfrm>
            <a:off x="2402318" y="5990189"/>
            <a:ext cx="914400" cy="838200"/>
            <a:chOff x="1828800" y="400050"/>
            <a:chExt cx="914400" cy="838200"/>
          </a:xfrm>
        </p:grpSpPr>
        <p:sp>
          <p:nvSpPr>
            <p:cNvPr id="15" name="Rounded Rectangle 14"/>
            <p:cNvSpPr/>
            <p:nvPr userDrawn="1"/>
          </p:nvSpPr>
          <p:spPr>
            <a:xfrm>
              <a:off x="1828800" y="40005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16" name="Picture 8"/>
            <p:cNvPicPr>
              <a:picLocks noChangeAspect="1" noChangeArrowheads="1"/>
            </p:cNvPicPr>
            <p:nvPr userDrawn="1"/>
          </p:nvPicPr>
          <p:blipFill>
            <a:blip r:embed="rId13"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1874520" y="407670"/>
              <a:ext cx="822960"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ounded Rectangle 16"/>
          <p:cNvSpPr/>
          <p:nvPr userDrawn="1"/>
        </p:nvSpPr>
        <p:spPr>
          <a:xfrm>
            <a:off x="3539569" y="599018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grpSp>
        <p:nvGrpSpPr>
          <p:cNvPr id="6" name="Group 5"/>
          <p:cNvGrpSpPr/>
          <p:nvPr userDrawn="1"/>
        </p:nvGrpSpPr>
        <p:grpSpPr>
          <a:xfrm>
            <a:off x="4676820" y="5990189"/>
            <a:ext cx="914400" cy="838200"/>
            <a:chOff x="1884407" y="3819176"/>
            <a:chExt cx="914400" cy="838200"/>
          </a:xfrm>
        </p:grpSpPr>
        <p:sp>
          <p:nvSpPr>
            <p:cNvPr id="20" name="Rounded Rectangle 19"/>
            <p:cNvSpPr/>
            <p:nvPr userDrawn="1"/>
          </p:nvSpPr>
          <p:spPr>
            <a:xfrm>
              <a:off x="1884407" y="3819176"/>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1" name="Picture 17"/>
            <p:cNvPicPr>
              <a:picLocks noChangeAspect="1" noChangeArrowheads="1"/>
            </p:cNvPicPr>
            <p:nvPr userDrawn="1"/>
          </p:nvPicPr>
          <p:blipFill>
            <a:blip r:embed="rId1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1930127" y="3929666"/>
              <a:ext cx="822960"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userDrawn="1"/>
        </p:nvGrpSpPr>
        <p:grpSpPr>
          <a:xfrm>
            <a:off x="5814071" y="5616189"/>
            <a:ext cx="914400" cy="1212200"/>
            <a:chOff x="3414713" y="168121"/>
            <a:chExt cx="914400" cy="1212200"/>
          </a:xfrm>
        </p:grpSpPr>
        <p:sp>
          <p:nvSpPr>
            <p:cNvPr id="23" name="Rounded Rectangle 22"/>
            <p:cNvSpPr/>
            <p:nvPr userDrawn="1"/>
          </p:nvSpPr>
          <p:spPr>
            <a:xfrm>
              <a:off x="3414713" y="5334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4" name="Picture 14"/>
            <p:cNvPicPr>
              <a:picLocks noChangeAspect="1" noChangeArrowheads="1"/>
            </p:cNvPicPr>
            <p:nvPr userDrawn="1"/>
          </p:nvPicPr>
          <p:blipFill>
            <a:blip r:embed="rId15"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987372">
              <a:off x="3609558" y="168121"/>
              <a:ext cx="651692" cy="121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p:cNvGrpSpPr/>
          <p:nvPr userDrawn="1"/>
        </p:nvGrpSpPr>
        <p:grpSpPr>
          <a:xfrm>
            <a:off x="6951322" y="5990189"/>
            <a:ext cx="914400" cy="838200"/>
            <a:chOff x="561012" y="3886200"/>
            <a:chExt cx="914400" cy="838200"/>
          </a:xfrm>
        </p:grpSpPr>
        <p:sp>
          <p:nvSpPr>
            <p:cNvPr id="26" name="Rounded Rectangle 25"/>
            <p:cNvSpPr/>
            <p:nvPr userDrawn="1"/>
          </p:nvSpPr>
          <p:spPr>
            <a:xfrm>
              <a:off x="561012" y="38862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7" name="Picture 5"/>
            <p:cNvPicPr>
              <a:picLocks noChangeAspect="1" noChangeArrowheads="1"/>
            </p:cNvPicPr>
            <p:nvPr userDrawn="1"/>
          </p:nvPicPr>
          <p:blipFill>
            <a:blip r:embed="rId16"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652452" y="3953225"/>
              <a:ext cx="731520" cy="70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9" name="Group 2048"/>
          <p:cNvGrpSpPr/>
          <p:nvPr userDrawn="1"/>
        </p:nvGrpSpPr>
        <p:grpSpPr>
          <a:xfrm>
            <a:off x="8088571" y="5990189"/>
            <a:ext cx="914400" cy="838200"/>
            <a:chOff x="8088571" y="6019064"/>
            <a:chExt cx="914400" cy="838200"/>
          </a:xfrm>
        </p:grpSpPr>
        <p:sp>
          <p:nvSpPr>
            <p:cNvPr id="33" name="Rounded Rectangle 32"/>
            <p:cNvSpPr/>
            <p:nvPr userDrawn="1"/>
          </p:nvSpPr>
          <p:spPr>
            <a:xfrm>
              <a:off x="8088571" y="6019064"/>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34" name="Picture 8"/>
            <p:cNvPicPr>
              <a:picLocks noChangeAspect="1" noChangeArrowheads="1"/>
            </p:cNvPicPr>
            <p:nvPr userDrawn="1"/>
          </p:nvPicPr>
          <p:blipFill>
            <a:blip r:embed="rId17"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8088571" y="6119802"/>
              <a:ext cx="914400" cy="70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8" name="Group 2047"/>
          <p:cNvGrpSpPr/>
          <p:nvPr userDrawn="1"/>
        </p:nvGrpSpPr>
        <p:grpSpPr>
          <a:xfrm>
            <a:off x="1231685" y="5990189"/>
            <a:ext cx="914400" cy="838200"/>
            <a:chOff x="1231685" y="5990319"/>
            <a:chExt cx="914400" cy="838200"/>
          </a:xfrm>
        </p:grpSpPr>
        <p:sp>
          <p:nvSpPr>
            <p:cNvPr id="41" name="Rounded Rectangle 40"/>
            <p:cNvSpPr/>
            <p:nvPr userDrawn="1"/>
          </p:nvSpPr>
          <p:spPr>
            <a:xfrm>
              <a:off x="1231685" y="599031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45" name="Picture 3"/>
            <p:cNvPicPr>
              <a:picLocks noChangeAspect="1" noChangeArrowheads="1"/>
            </p:cNvPicPr>
            <p:nvPr userDrawn="1"/>
          </p:nvPicPr>
          <p:blipFill>
            <a:blip r:embed="rId18"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20435846">
              <a:off x="1231685" y="6079422"/>
              <a:ext cx="914400" cy="56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userDrawn="1"/>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3581102" y="5995397"/>
            <a:ext cx="843272"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485791"/>
      </p:ext>
    </p:extLst>
  </p:cSld>
  <p:clrMap bg1="lt1" tx1="dk1" bg2="lt2" tx2="dk2" accent1="accent1" accent2="accent2" accent3="accent3" accent4="accent4" accent5="accent5" accent6="accent6" hlink="hlink" folHlink="folHlink"/>
  <p:sldLayoutIdLst>
    <p:sldLayoutId id="2147488400" r:id="rId1"/>
    <p:sldLayoutId id="2147488401" r:id="rId2"/>
    <p:sldLayoutId id="2147488402" r:id="rId3"/>
    <p:sldLayoutId id="2147488403" r:id="rId4"/>
    <p:sldLayoutId id="2147488404" r:id="rId5"/>
    <p:sldLayoutId id="2147488405" r:id="rId6"/>
    <p:sldLayoutId id="2147488406" r:id="rId7"/>
    <p:sldLayoutId id="2147488407" r:id="rId8"/>
    <p:sldLayoutId id="2147488408" r:id="rId9"/>
    <p:sldLayoutId id="2147488409" r:id="rId10"/>
    <p:sldLayoutId id="2147488410"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2/5/2017</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840296056"/>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Lst>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2240321229"/>
      </p:ext>
    </p:extLst>
  </p:cSld>
  <p:clrMap bg1="dk1" tx1="lt1" bg2="dk2" tx2="lt2" accent1="accent1" accent2="accent2" accent3="accent3" accent4="accent4" accent5="accent5" accent6="accent6" hlink="hlink" folHlink="folHlink"/>
  <p:sldLayoutIdLst>
    <p:sldLayoutId id="2147488432" r:id="rId1"/>
    <p:sldLayoutId id="2147488433" r:id="rId2"/>
    <p:sldLayoutId id="2147488434" r:id="rId3"/>
    <p:sldLayoutId id="2147488435" r:id="rId4"/>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tiff"/><Relationship Id="rId3" Type="http://schemas.openxmlformats.org/officeDocument/2006/relationships/image" Target="../media/image29.tiff"/><Relationship Id="rId21" Type="http://schemas.openxmlformats.org/officeDocument/2006/relationships/image" Target="../media/image47.png"/><Relationship Id="rId7" Type="http://schemas.openxmlformats.org/officeDocument/2006/relationships/image" Target="../media/image33.tiff"/><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1.xml"/><Relationship Id="rId16" Type="http://schemas.openxmlformats.org/officeDocument/2006/relationships/image" Target="../media/image42.tiff"/><Relationship Id="rId20" Type="http://schemas.openxmlformats.org/officeDocument/2006/relationships/image" Target="../media/image46.tiff"/><Relationship Id="rId1" Type="http://schemas.openxmlformats.org/officeDocument/2006/relationships/slideLayout" Target="../slideLayouts/slideLayout2.xml"/><Relationship Id="rId6" Type="http://schemas.openxmlformats.org/officeDocument/2006/relationships/image" Target="../media/image32.tiff"/><Relationship Id="rId11" Type="http://schemas.openxmlformats.org/officeDocument/2006/relationships/image" Target="../media/image37.png"/><Relationship Id="rId5" Type="http://schemas.openxmlformats.org/officeDocument/2006/relationships/image" Target="../media/image31.tiff"/><Relationship Id="rId15" Type="http://schemas.openxmlformats.org/officeDocument/2006/relationships/image" Target="../media/image41.png"/><Relationship Id="rId23" Type="http://schemas.openxmlformats.org/officeDocument/2006/relationships/image" Target="../media/image49.tiff"/><Relationship Id="rId10" Type="http://schemas.openxmlformats.org/officeDocument/2006/relationships/image" Target="../media/image36.png"/><Relationship Id="rId19" Type="http://schemas.openxmlformats.org/officeDocument/2006/relationships/image" Target="../media/image45.tiff"/><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9.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99.emf"/></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39.xml"/><Relationship Id="rId16"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jpe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G"/><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27.jpg"/></Relationships>
</file>

<file path=ppt/slides/_rels/slide4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31.jpg"/><Relationship Id="rId4" Type="http://schemas.openxmlformats.org/officeDocument/2006/relationships/image" Target="../media/image130.png"/></Relationships>
</file>

<file path=ppt/slides/_rels/slide4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chart" Target="../charts/chart1.xml"/><Relationship Id="rId7" Type="http://schemas.openxmlformats.org/officeDocument/2006/relationships/image" Target="../media/image13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jpeg"/><Relationship Id="rId9" Type="http://schemas.openxmlformats.org/officeDocument/2006/relationships/image" Target="../media/image143.png"/></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149.jpg"/><Relationship Id="rId4" Type="http://schemas.openxmlformats.org/officeDocument/2006/relationships/image" Target="../media/image148.png"/></Relationships>
</file>

<file path=ppt/slides/_rels/slide5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chart" Target="../charts/chart2.xml"/><Relationship Id="rId4" Type="http://schemas.openxmlformats.org/officeDocument/2006/relationships/image" Target="../media/image150.PNG"/></Relationships>
</file>

<file path=ppt/slides/_rels/slide5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5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61.jpeg"/><Relationship Id="rId4" Type="http://schemas.openxmlformats.org/officeDocument/2006/relationships/image" Target="../media/image160.PNG"/></Relationships>
</file>

<file path=ppt/slides/_rels/slide61.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chart" Target="../charts/chart3.xml"/><Relationship Id="rId7" Type="http://schemas.openxmlformats.org/officeDocument/2006/relationships/image" Target="../media/image165.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6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63.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notesSlide" Target="../notesSlides/notesSlide63.xml"/><Relationship Id="rId16"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5" Type="http://schemas.openxmlformats.org/officeDocument/2006/relationships/image" Target="../media/image18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 Id="rId14" Type="http://schemas.openxmlformats.org/officeDocument/2006/relationships/image" Target="../media/image181.png"/></Relationships>
</file>

<file path=ppt/slides/_rels/slide6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_rels/slide65.xml.rels><?xml version="1.0" encoding="UTF-8" standalone="yes"?>
<Relationships xmlns="http://schemas.openxmlformats.org/package/2006/relationships"><Relationship Id="rId3" Type="http://schemas.openxmlformats.org/officeDocument/2006/relationships/image" Target="../media/image187.emf"/><Relationship Id="rId7" Type="http://schemas.openxmlformats.org/officeDocument/2006/relationships/image" Target="../media/image190.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9.jpeg"/><Relationship Id="rId4" Type="http://schemas.openxmlformats.org/officeDocument/2006/relationships/image" Target="../media/image18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92.png"/></Relationships>
</file>

<file path=ppt/slides/_rels/slide6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96.tiff"/><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7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201.JPG"/><Relationship Id="rId4" Type="http://schemas.openxmlformats.org/officeDocument/2006/relationships/image" Target="../media/image20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203.png"/></Relationships>
</file>

<file path=ppt/slides/_rels/slide7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7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07.png"/></Relationships>
</file>

<file path=ppt/slides/_rels/slide77.xml.rels><?xml version="1.0" encoding="UTF-8" standalone="yes"?>
<Relationships xmlns="http://schemas.openxmlformats.org/package/2006/relationships"><Relationship Id="rId8" Type="http://schemas.openxmlformats.org/officeDocument/2006/relationships/image" Target="../media/image213.tiff"/><Relationship Id="rId3" Type="http://schemas.openxmlformats.org/officeDocument/2006/relationships/image" Target="../media/image208.jpg"/><Relationship Id="rId7" Type="http://schemas.openxmlformats.org/officeDocument/2006/relationships/image" Target="../media/image212.jpeg"/><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image" Target="../media/image211.tiff"/><Relationship Id="rId5" Type="http://schemas.openxmlformats.org/officeDocument/2006/relationships/image" Target="../media/image210.jpeg"/><Relationship Id="rId4" Type="http://schemas.openxmlformats.org/officeDocument/2006/relationships/image" Target="../media/image209.jpeg"/></Relationships>
</file>

<file path=ppt/slides/_rels/slide7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216.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80.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1442580"/>
            <a:ext cx="9144000" cy="3567688"/>
          </a:xfrm>
          <a:effectLst/>
        </p:spPr>
        <p:txBody>
          <a:bodyPr/>
          <a:lstStyle/>
          <a:p>
            <a:pPr algn="ctr" eaLnBrk="1" fontAlgn="auto" hangingPunct="1">
              <a:spcAft>
                <a:spcPts val="0"/>
              </a:spcAft>
              <a:defRPr/>
            </a:pPr>
            <a:r>
              <a:rPr lang="en-US" sz="3400" cap="none" dirty="0">
                <a:solidFill>
                  <a:schemeClr val="tx1"/>
                </a:solidFill>
                <a:effectLst/>
                <a:latin typeface="Arial" pitchFamily="34" charset="0"/>
                <a:cs typeface="Arial" pitchFamily="34" charset="0"/>
              </a:rPr>
              <a:t>National Advisory Council </a:t>
            </a:r>
            <a:br>
              <a:rPr lang="en-US" sz="3400" cap="none" dirty="0">
                <a:solidFill>
                  <a:schemeClr val="tx1"/>
                </a:solidFill>
                <a:effectLst/>
                <a:latin typeface="Arial" pitchFamily="34" charset="0"/>
                <a:cs typeface="Arial" pitchFamily="34" charset="0"/>
              </a:rPr>
            </a:br>
            <a:r>
              <a:rPr lang="en-US" sz="3400" cap="none" dirty="0">
                <a:solidFill>
                  <a:schemeClr val="tx1"/>
                </a:solidFill>
                <a:effectLst/>
                <a:latin typeface="Arial" pitchFamily="34" charset="0"/>
                <a:cs typeface="Arial" pitchFamily="34" charset="0"/>
              </a:rPr>
              <a:t>for Human Genome Research</a:t>
            </a:r>
            <a:r>
              <a:rPr lang="en-US" sz="3600" cap="none" dirty="0">
                <a:solidFill>
                  <a:schemeClr val="tx1"/>
                </a:solidFill>
                <a:effectLst/>
                <a:latin typeface="Arial" pitchFamily="34" charset="0"/>
                <a:cs typeface="Arial" pitchFamily="34" charset="0"/>
              </a:rPr>
              <a:t/>
            </a:r>
            <a:br>
              <a:rPr lang="en-US" sz="3600" cap="none" dirty="0">
                <a:solidFill>
                  <a:schemeClr val="tx1"/>
                </a:solidFill>
                <a:effectLst/>
                <a:latin typeface="Arial" pitchFamily="34" charset="0"/>
                <a:cs typeface="Arial" pitchFamily="34" charset="0"/>
              </a:rPr>
            </a:br>
            <a:r>
              <a:rPr lang="en-US" sz="2000" cap="none" dirty="0">
                <a:solidFill>
                  <a:schemeClr val="tx1"/>
                </a:solidFill>
                <a:effectLst/>
                <a:latin typeface="Arial" pitchFamily="34" charset="0"/>
                <a:cs typeface="Arial" pitchFamily="34" charset="0"/>
              </a:rPr>
              <a:t/>
            </a:r>
            <a:br>
              <a:rPr lang="en-US" sz="2000" cap="none" dirty="0">
                <a:solidFill>
                  <a:schemeClr val="tx1"/>
                </a:solidFill>
                <a:effectLst/>
                <a:latin typeface="Arial" pitchFamily="34" charset="0"/>
                <a:cs typeface="Arial" pitchFamily="34" charset="0"/>
              </a:rPr>
            </a:br>
            <a:r>
              <a:rPr lang="en-US" sz="3200" cap="none" dirty="0">
                <a:solidFill>
                  <a:schemeClr val="bg2">
                    <a:lumMod val="40000"/>
                    <a:lumOff val="60000"/>
                  </a:schemeClr>
                </a:solidFill>
                <a:effectLst/>
                <a:latin typeface="Arial" pitchFamily="34" charset="0"/>
                <a:cs typeface="Arial" pitchFamily="34" charset="0"/>
              </a:rPr>
              <a:t>February 2017</a:t>
            </a:r>
            <a:r>
              <a:rPr lang="en-US" sz="3600" cap="none" dirty="0">
                <a:solidFill>
                  <a:schemeClr val="tx1"/>
                </a:solidFill>
                <a:effectLst/>
                <a:latin typeface="Arial" pitchFamily="34" charset="0"/>
                <a:cs typeface="Arial" pitchFamily="34" charset="0"/>
              </a:rPr>
              <a:t/>
            </a:r>
            <a:br>
              <a:rPr lang="en-US" sz="3600" cap="none" dirty="0">
                <a:solidFill>
                  <a:schemeClr val="tx1"/>
                </a:solidFill>
                <a:effectLst/>
                <a:latin typeface="Arial" pitchFamily="34" charset="0"/>
                <a:cs typeface="Arial" pitchFamily="34" charset="0"/>
              </a:rPr>
            </a:br>
            <a:r>
              <a:rPr lang="en-US" sz="2000" cap="none" dirty="0">
                <a:solidFill>
                  <a:schemeClr val="tx1"/>
                </a:solidFill>
                <a:effectLst/>
                <a:latin typeface="Arial" pitchFamily="34" charset="0"/>
                <a:cs typeface="Arial" pitchFamily="34" charset="0"/>
              </a:rPr>
              <a:t/>
            </a:r>
            <a:br>
              <a:rPr lang="en-US" sz="2000" cap="none" dirty="0">
                <a:solidFill>
                  <a:schemeClr val="tx1"/>
                </a:solidFill>
                <a:effectLst/>
                <a:latin typeface="Arial" pitchFamily="34" charset="0"/>
                <a:cs typeface="Arial" pitchFamily="34" charset="0"/>
              </a:rPr>
            </a:br>
            <a:r>
              <a:rPr lang="en-US" sz="3200" cap="none" dirty="0">
                <a:solidFill>
                  <a:schemeClr val="tx1"/>
                </a:solidFill>
                <a:effectLst/>
                <a:latin typeface="Arial" pitchFamily="34" charset="0"/>
                <a:cs typeface="Arial" pitchFamily="34" charset="0"/>
              </a:rPr>
              <a:t>Eric Green, M.D., Ph.D.</a:t>
            </a:r>
            <a:br>
              <a:rPr lang="en-US" sz="3200" cap="none" dirty="0">
                <a:solidFill>
                  <a:schemeClr val="tx1"/>
                </a:solidFill>
                <a:effectLst/>
                <a:latin typeface="Arial" pitchFamily="34" charset="0"/>
                <a:cs typeface="Arial" pitchFamily="34" charset="0"/>
              </a:rPr>
            </a:br>
            <a:r>
              <a:rPr lang="en-US" sz="3200" cap="none" dirty="0">
                <a:solidFill>
                  <a:schemeClr val="tx1"/>
                </a:solidFill>
                <a:effectLst/>
                <a:latin typeface="Arial" pitchFamily="34" charset="0"/>
                <a:cs typeface="Arial" pitchFamily="34" charset="0"/>
              </a:rPr>
              <a:t>Director, NHGRI</a:t>
            </a:r>
            <a:endParaRPr lang="en-US" sz="3200" cap="none" dirty="0">
              <a:solidFill>
                <a:schemeClr val="tx1"/>
              </a:solidFill>
              <a:latin typeface="Arial" pitchFamily="34" charset="0"/>
              <a:cs typeface="Arial" pitchFamily="34" charset="0"/>
            </a:endParaRPr>
          </a:p>
        </p:txBody>
      </p:sp>
      <p:sp>
        <p:nvSpPr>
          <p:cNvPr id="3" name="TextBox 2"/>
          <p:cNvSpPr txBox="1"/>
          <p:nvPr/>
        </p:nvSpPr>
        <p:spPr>
          <a:xfrm>
            <a:off x="404577" y="162213"/>
            <a:ext cx="8334846" cy="1015663"/>
          </a:xfrm>
          <a:prstGeom prst="rect">
            <a:avLst/>
          </a:prstGeom>
          <a:solidFill>
            <a:srgbClr val="009900"/>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7" name="Picture 6" descr="NHGRI_Brochure_2015-3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871" y="4940862"/>
            <a:ext cx="1804341" cy="1920240"/>
          </a:xfrm>
          <a:prstGeom prst="rect">
            <a:avLst/>
          </a:prstGeom>
        </p:spPr>
      </p:pic>
      <p:pic>
        <p:nvPicPr>
          <p:cNvPr id="9" name="Picture 8" descr="NHGRI_Brochure_2015-1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40862"/>
            <a:ext cx="1833594" cy="1920240"/>
          </a:xfrm>
          <a:prstGeom prst="rect">
            <a:avLst/>
          </a:prstGeom>
        </p:spPr>
      </p:pic>
      <p:pic>
        <p:nvPicPr>
          <p:cNvPr id="10" name="Picture 9" descr="NHGRI_Brochure_2015-2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0041" y="4940862"/>
            <a:ext cx="2392383" cy="1920240"/>
          </a:xfrm>
          <a:prstGeom prst="rect">
            <a:avLst/>
          </a:prstGeom>
        </p:spPr>
      </p:pic>
      <p:pic>
        <p:nvPicPr>
          <p:cNvPr id="8" name="Picture 7" descr="DISEASE TREE FINAL4-0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041" y="4940862"/>
            <a:ext cx="1463553" cy="1920240"/>
          </a:xfrm>
          <a:prstGeom prst="rect">
            <a:avLst/>
          </a:prstGeom>
        </p:spPr>
      </p:pic>
      <p:pic>
        <p:nvPicPr>
          <p:cNvPr id="6" name="Picture 5" descr="NHGRI_Brochure_2015-45.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9659" y="4940862"/>
            <a:ext cx="1804341" cy="1920240"/>
          </a:xfrm>
          <a:prstGeom prst="rect">
            <a:avLst/>
          </a:prstGeom>
        </p:spPr>
      </p:pic>
    </p:spTree>
    <p:extLst>
      <p:ext uri="{BB962C8B-B14F-4D97-AF65-F5344CB8AC3E}">
        <p14:creationId xmlns:p14="http://schemas.microsoft.com/office/powerpoint/2010/main" val="3557551127"/>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3871"/>
            <a:ext cx="9144000" cy="1259987"/>
          </a:xfrm>
        </p:spPr>
        <p:txBody>
          <a:bodyPr/>
          <a:lstStyle/>
          <a:p>
            <a:pPr algn="ctr">
              <a:defRPr/>
            </a:pPr>
            <a:r>
              <a:rPr lang="en-US" sz="3550" b="1" dirty="0">
                <a:solidFill>
                  <a:srgbClr val="FFFF00"/>
                </a:solidFill>
                <a:latin typeface="Arial" charset="0"/>
                <a:cs typeface="Arial" charset="0"/>
              </a:rPr>
              <a:t>Workshop on the Use of Race and Ethnicity in Genomics and Biomedical Research</a:t>
            </a:r>
            <a:endParaRPr lang="en-US" sz="3550" b="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317" y="1727541"/>
            <a:ext cx="2743200" cy="1828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717" y="1750195"/>
            <a:ext cx="2743200" cy="18288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6517" y="1727541"/>
            <a:ext cx="2743200" cy="1828800"/>
          </a:xfrm>
          <a:prstGeom prst="rect">
            <a:avLst/>
          </a:prstGeom>
        </p:spPr>
      </p:pic>
      <p:sp>
        <p:nvSpPr>
          <p:cNvPr id="2" name="Rectangle 1"/>
          <p:cNvSpPr/>
          <p:nvPr/>
        </p:nvSpPr>
        <p:spPr>
          <a:xfrm>
            <a:off x="228600" y="4047918"/>
            <a:ext cx="8686800" cy="1815882"/>
          </a:xfrm>
          <a:prstGeom prst="rect">
            <a:avLst/>
          </a:prstGeom>
        </p:spPr>
        <p:txBody>
          <a:bodyPr wrap="square">
            <a:spAutoFit/>
          </a:bodyPr>
          <a:lstStyle/>
          <a:p>
            <a:pPr marL="457200" indent="-284163">
              <a:buFont typeface="Wingdings" panose="05000000000000000000" pitchFamily="2" charset="2"/>
              <a:buChar char="§"/>
            </a:pPr>
            <a:r>
              <a:rPr lang="en-US" sz="2800" dirty="0">
                <a:solidFill>
                  <a:prstClr val="white"/>
                </a:solidFill>
              </a:rPr>
              <a:t>Co-sponsored by NHGRI and NIMHD</a:t>
            </a:r>
          </a:p>
          <a:p>
            <a:pPr marL="457200" indent="-284163">
              <a:buFont typeface="Wingdings" panose="05000000000000000000" pitchFamily="2" charset="2"/>
              <a:buChar char="§"/>
            </a:pPr>
            <a:endParaRPr lang="en-US" sz="2800" dirty="0">
              <a:solidFill>
                <a:prstClr val="white"/>
              </a:solidFill>
            </a:endParaRPr>
          </a:p>
          <a:p>
            <a:pPr marL="457200" indent="-284163" defTabSz="796925">
              <a:buFont typeface="Wingdings" panose="05000000000000000000" pitchFamily="2" charset="2"/>
              <a:buChar char="§"/>
            </a:pPr>
            <a:r>
              <a:rPr lang="en-US" sz="2800" dirty="0">
                <a:solidFill>
                  <a:prstClr val="white"/>
                </a:solidFill>
              </a:rPr>
              <a:t>Examined the complex relationships between 	individual identity, genetics, and health</a:t>
            </a:r>
          </a:p>
        </p:txBody>
      </p:sp>
    </p:spTree>
    <p:extLst>
      <p:ext uri="{BB962C8B-B14F-4D97-AF65-F5344CB8AC3E}">
        <p14:creationId xmlns:p14="http://schemas.microsoft.com/office/powerpoint/2010/main" val="35655159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524183" y="4608922"/>
            <a:ext cx="1057112" cy="1371060"/>
          </a:xfrm>
          <a:prstGeom prst="rect">
            <a:avLst/>
          </a:prstGeom>
        </p:spPr>
      </p:pic>
      <p:pic>
        <p:nvPicPr>
          <p:cNvPr id="11" name="Picture 10"/>
          <p:cNvPicPr>
            <a:picLocks noChangeAspect="1"/>
          </p:cNvPicPr>
          <p:nvPr/>
        </p:nvPicPr>
        <p:blipFill>
          <a:blip r:embed="rId4"/>
          <a:stretch>
            <a:fillRect/>
          </a:stretch>
        </p:blipFill>
        <p:spPr>
          <a:xfrm>
            <a:off x="253291" y="1491395"/>
            <a:ext cx="1071751" cy="1385964"/>
          </a:xfrm>
          <a:prstGeom prst="rect">
            <a:avLst/>
          </a:prstGeom>
        </p:spPr>
      </p:pic>
      <p:pic>
        <p:nvPicPr>
          <p:cNvPr id="3" name="Picture 2"/>
          <p:cNvPicPr>
            <a:picLocks noChangeAspect="1"/>
          </p:cNvPicPr>
          <p:nvPr/>
        </p:nvPicPr>
        <p:blipFill>
          <a:blip r:embed="rId5"/>
          <a:stretch>
            <a:fillRect/>
          </a:stretch>
        </p:blipFill>
        <p:spPr>
          <a:xfrm>
            <a:off x="4072129" y="1470980"/>
            <a:ext cx="1055525" cy="1385964"/>
          </a:xfrm>
          <a:prstGeom prst="rect">
            <a:avLst/>
          </a:prstGeom>
        </p:spPr>
      </p:pic>
      <p:sp>
        <p:nvSpPr>
          <p:cNvPr id="4" name="Title 1"/>
          <p:cNvSpPr txBox="1">
            <a:spLocks/>
          </p:cNvSpPr>
          <p:nvPr/>
        </p:nvSpPr>
        <p:spPr>
          <a:xfrm>
            <a:off x="0" y="7620"/>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charset="0"/>
                <a:cs typeface="Arial" pitchFamily="34" charset="0"/>
              </a:rPr>
              <a:t>Community Engagement Working Group</a:t>
            </a:r>
            <a:endParaRPr lang="en-US" sz="3600" b="1" dirty="0">
              <a:solidFill>
                <a:srgbClr val="FFFF00"/>
              </a:solidFill>
              <a:latin typeface="Arial" pitchFamily="34" charset="0"/>
              <a:cs typeface="Arial" pitchFamily="34" charset="0"/>
            </a:endParaRPr>
          </a:p>
        </p:txBody>
      </p:sp>
      <p:pic>
        <p:nvPicPr>
          <p:cNvPr id="6" name="Picture 5"/>
          <p:cNvPicPr>
            <a:picLocks noChangeAspect="1"/>
          </p:cNvPicPr>
          <p:nvPr/>
        </p:nvPicPr>
        <p:blipFill rotWithShape="1">
          <a:blip r:embed="rId6"/>
          <a:srcRect l="8164"/>
          <a:stretch/>
        </p:blipFill>
        <p:spPr>
          <a:xfrm>
            <a:off x="5350452" y="1462550"/>
            <a:ext cx="1021462" cy="1394393"/>
          </a:xfrm>
          <a:prstGeom prst="rect">
            <a:avLst/>
          </a:prstGeom>
        </p:spPr>
      </p:pic>
      <p:pic>
        <p:nvPicPr>
          <p:cNvPr id="2" name="Picture 1"/>
          <p:cNvPicPr>
            <a:picLocks noChangeAspect="1"/>
          </p:cNvPicPr>
          <p:nvPr/>
        </p:nvPicPr>
        <p:blipFill>
          <a:blip r:embed="rId7"/>
          <a:stretch>
            <a:fillRect/>
          </a:stretch>
        </p:blipFill>
        <p:spPr>
          <a:xfrm>
            <a:off x="249278" y="3053303"/>
            <a:ext cx="1071751" cy="1371059"/>
          </a:xfrm>
          <a:prstGeom prst="rect">
            <a:avLst/>
          </a:prstGeom>
        </p:spPr>
      </p:pic>
      <p:pic>
        <p:nvPicPr>
          <p:cNvPr id="12" name="Picture 11"/>
          <p:cNvPicPr>
            <a:picLocks noChangeAspect="1"/>
          </p:cNvPicPr>
          <p:nvPr/>
        </p:nvPicPr>
        <p:blipFill>
          <a:blip r:embed="rId8"/>
          <a:stretch>
            <a:fillRect/>
          </a:stretch>
        </p:blipFill>
        <p:spPr>
          <a:xfrm>
            <a:off x="1524183" y="1470979"/>
            <a:ext cx="1083005" cy="1406380"/>
          </a:xfrm>
          <a:prstGeom prst="rect">
            <a:avLst/>
          </a:prstGeom>
        </p:spPr>
      </p:pic>
      <p:pic>
        <p:nvPicPr>
          <p:cNvPr id="13" name="Picture 12"/>
          <p:cNvPicPr>
            <a:picLocks noChangeAspect="1"/>
          </p:cNvPicPr>
          <p:nvPr/>
        </p:nvPicPr>
        <p:blipFill rotWithShape="1">
          <a:blip r:embed="rId9"/>
          <a:srcRect r="50535" b="735"/>
          <a:stretch/>
        </p:blipFill>
        <p:spPr>
          <a:xfrm>
            <a:off x="2802061" y="1470979"/>
            <a:ext cx="1075102" cy="1385964"/>
          </a:xfrm>
          <a:prstGeom prst="rect">
            <a:avLst/>
          </a:prstGeom>
        </p:spPr>
      </p:pic>
      <p:pic>
        <p:nvPicPr>
          <p:cNvPr id="14" name="Picture 13"/>
          <p:cNvPicPr>
            <a:picLocks noChangeAspect="1"/>
          </p:cNvPicPr>
          <p:nvPr/>
        </p:nvPicPr>
        <p:blipFill>
          <a:blip r:embed="rId10"/>
          <a:stretch>
            <a:fillRect/>
          </a:stretch>
        </p:blipFill>
        <p:spPr>
          <a:xfrm>
            <a:off x="4101866" y="3052507"/>
            <a:ext cx="1025788" cy="1367718"/>
          </a:xfrm>
          <a:prstGeom prst="rect">
            <a:avLst/>
          </a:prstGeom>
        </p:spPr>
      </p:pic>
      <p:pic>
        <p:nvPicPr>
          <p:cNvPr id="15" name="Picture 14"/>
          <p:cNvPicPr>
            <a:picLocks noChangeAspect="1"/>
          </p:cNvPicPr>
          <p:nvPr/>
        </p:nvPicPr>
        <p:blipFill>
          <a:blip r:embed="rId11"/>
          <a:stretch>
            <a:fillRect/>
          </a:stretch>
        </p:blipFill>
        <p:spPr>
          <a:xfrm>
            <a:off x="7858274" y="1457863"/>
            <a:ext cx="1038795" cy="1399079"/>
          </a:xfrm>
          <a:prstGeom prst="rect">
            <a:avLst/>
          </a:prstGeom>
        </p:spPr>
      </p:pic>
      <p:pic>
        <p:nvPicPr>
          <p:cNvPr id="16" name="Picture 15"/>
          <p:cNvPicPr>
            <a:picLocks noChangeAspect="1"/>
          </p:cNvPicPr>
          <p:nvPr/>
        </p:nvPicPr>
        <p:blipFill>
          <a:blip r:embed="rId12"/>
          <a:stretch>
            <a:fillRect/>
          </a:stretch>
        </p:blipFill>
        <p:spPr>
          <a:xfrm>
            <a:off x="2828341" y="3043095"/>
            <a:ext cx="1070854" cy="1386543"/>
          </a:xfrm>
          <a:prstGeom prst="rect">
            <a:avLst/>
          </a:prstGeom>
        </p:spPr>
      </p:pic>
      <p:pic>
        <p:nvPicPr>
          <p:cNvPr id="17" name="Picture 16"/>
          <p:cNvPicPr>
            <a:picLocks noChangeAspect="1"/>
          </p:cNvPicPr>
          <p:nvPr/>
        </p:nvPicPr>
        <p:blipFill rotWithShape="1">
          <a:blip r:embed="rId13"/>
          <a:srcRect l="10873"/>
          <a:stretch/>
        </p:blipFill>
        <p:spPr>
          <a:xfrm>
            <a:off x="1500376" y="3052507"/>
            <a:ext cx="1092562" cy="1381267"/>
          </a:xfrm>
          <a:prstGeom prst="rect">
            <a:avLst/>
          </a:prstGeom>
        </p:spPr>
      </p:pic>
      <p:pic>
        <p:nvPicPr>
          <p:cNvPr id="18" name="Picture 17"/>
          <p:cNvPicPr>
            <a:picLocks noChangeAspect="1"/>
          </p:cNvPicPr>
          <p:nvPr/>
        </p:nvPicPr>
        <p:blipFill>
          <a:blip r:embed="rId14"/>
          <a:stretch>
            <a:fillRect/>
          </a:stretch>
        </p:blipFill>
        <p:spPr>
          <a:xfrm>
            <a:off x="6599090" y="4621859"/>
            <a:ext cx="1060645" cy="1371061"/>
          </a:xfrm>
          <a:prstGeom prst="rect">
            <a:avLst/>
          </a:prstGeom>
        </p:spPr>
      </p:pic>
      <p:pic>
        <p:nvPicPr>
          <p:cNvPr id="19" name="Picture 18"/>
          <p:cNvPicPr>
            <a:picLocks noChangeAspect="1"/>
          </p:cNvPicPr>
          <p:nvPr/>
        </p:nvPicPr>
        <p:blipFill>
          <a:blip r:embed="rId15"/>
          <a:stretch>
            <a:fillRect/>
          </a:stretch>
        </p:blipFill>
        <p:spPr>
          <a:xfrm>
            <a:off x="5350451" y="3052507"/>
            <a:ext cx="1021462" cy="1371855"/>
          </a:xfrm>
          <a:prstGeom prst="rect">
            <a:avLst/>
          </a:prstGeom>
        </p:spPr>
      </p:pic>
      <p:pic>
        <p:nvPicPr>
          <p:cNvPr id="7" name="Picture 6"/>
          <p:cNvPicPr>
            <a:picLocks noChangeAspect="1"/>
          </p:cNvPicPr>
          <p:nvPr/>
        </p:nvPicPr>
        <p:blipFill rotWithShape="1">
          <a:blip r:embed="rId16"/>
          <a:srcRect b="24232"/>
          <a:stretch/>
        </p:blipFill>
        <p:spPr>
          <a:xfrm>
            <a:off x="5349574" y="4621860"/>
            <a:ext cx="1031381" cy="1371060"/>
          </a:xfrm>
          <a:prstGeom prst="rect">
            <a:avLst/>
          </a:prstGeom>
        </p:spPr>
      </p:pic>
      <p:pic>
        <p:nvPicPr>
          <p:cNvPr id="20" name="Picture 19"/>
          <p:cNvPicPr>
            <a:picLocks noChangeAspect="1"/>
          </p:cNvPicPr>
          <p:nvPr/>
        </p:nvPicPr>
        <p:blipFill rotWithShape="1">
          <a:blip r:embed="rId17"/>
          <a:srcRect l="637" t="815" r="34183" b="-652"/>
          <a:stretch/>
        </p:blipFill>
        <p:spPr>
          <a:xfrm>
            <a:off x="249278" y="4600306"/>
            <a:ext cx="1069099" cy="1371060"/>
          </a:xfrm>
          <a:prstGeom prst="rect">
            <a:avLst/>
          </a:prstGeom>
          <a:noFill/>
          <a:ln>
            <a:noFill/>
          </a:ln>
        </p:spPr>
      </p:pic>
      <p:pic>
        <p:nvPicPr>
          <p:cNvPr id="21" name="Picture 20"/>
          <p:cNvPicPr>
            <a:picLocks noChangeAspect="1"/>
          </p:cNvPicPr>
          <p:nvPr/>
        </p:nvPicPr>
        <p:blipFill>
          <a:blip r:embed="rId18"/>
          <a:stretch>
            <a:fillRect/>
          </a:stretch>
        </p:blipFill>
        <p:spPr>
          <a:xfrm>
            <a:off x="2828341" y="4621860"/>
            <a:ext cx="1060642" cy="1371060"/>
          </a:xfrm>
          <a:prstGeom prst="rect">
            <a:avLst/>
          </a:prstGeom>
        </p:spPr>
      </p:pic>
      <p:pic>
        <p:nvPicPr>
          <p:cNvPr id="22" name="Picture 21"/>
          <p:cNvPicPr>
            <a:picLocks noChangeAspect="1"/>
          </p:cNvPicPr>
          <p:nvPr/>
        </p:nvPicPr>
        <p:blipFill>
          <a:blip r:embed="rId19"/>
          <a:stretch>
            <a:fillRect/>
          </a:stretch>
        </p:blipFill>
        <p:spPr>
          <a:xfrm>
            <a:off x="7854408" y="4621859"/>
            <a:ext cx="1060645" cy="1371061"/>
          </a:xfrm>
          <a:prstGeom prst="rect">
            <a:avLst/>
          </a:prstGeom>
        </p:spPr>
      </p:pic>
      <p:pic>
        <p:nvPicPr>
          <p:cNvPr id="24" name="Picture 23"/>
          <p:cNvPicPr>
            <a:picLocks noChangeAspect="1"/>
          </p:cNvPicPr>
          <p:nvPr/>
        </p:nvPicPr>
        <p:blipFill rotWithShape="1">
          <a:blip r:embed="rId20"/>
          <a:srcRect l="6610"/>
          <a:stretch/>
        </p:blipFill>
        <p:spPr>
          <a:xfrm>
            <a:off x="7864903" y="3055883"/>
            <a:ext cx="1032166" cy="1360966"/>
          </a:xfrm>
          <a:prstGeom prst="rect">
            <a:avLst/>
          </a:prstGeom>
        </p:spPr>
      </p:pic>
      <p:pic>
        <p:nvPicPr>
          <p:cNvPr id="5" name="Picture 4"/>
          <p:cNvPicPr>
            <a:picLocks noChangeAspect="1"/>
          </p:cNvPicPr>
          <p:nvPr/>
        </p:nvPicPr>
        <p:blipFill>
          <a:blip r:embed="rId21"/>
          <a:stretch>
            <a:fillRect/>
          </a:stretch>
        </p:blipFill>
        <p:spPr>
          <a:xfrm>
            <a:off x="4096087" y="4621860"/>
            <a:ext cx="1035352" cy="1371060"/>
          </a:xfrm>
          <a:prstGeom prst="rect">
            <a:avLst/>
          </a:prstGeom>
        </p:spPr>
      </p:pic>
      <p:pic>
        <p:nvPicPr>
          <p:cNvPr id="8" name="Picture 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89839" y="1462549"/>
            <a:ext cx="1050510" cy="1394393"/>
          </a:xfrm>
          <a:prstGeom prst="rect">
            <a:avLst/>
          </a:prstGeom>
        </p:spPr>
      </p:pic>
      <p:pic>
        <p:nvPicPr>
          <p:cNvPr id="25" name="Picture 24"/>
          <p:cNvPicPr>
            <a:picLocks noChangeAspect="1"/>
          </p:cNvPicPr>
          <p:nvPr/>
        </p:nvPicPr>
        <p:blipFill>
          <a:blip r:embed="rId23"/>
          <a:stretch>
            <a:fillRect/>
          </a:stretch>
        </p:blipFill>
        <p:spPr>
          <a:xfrm>
            <a:off x="6589839" y="3052507"/>
            <a:ext cx="1050510" cy="1378114"/>
          </a:xfrm>
          <a:prstGeom prst="rect">
            <a:avLst/>
          </a:prstGeom>
        </p:spPr>
      </p:pic>
    </p:spTree>
    <p:extLst>
      <p:ext uri="{BB962C8B-B14F-4D97-AF65-F5344CB8AC3E}">
        <p14:creationId xmlns:p14="http://schemas.microsoft.com/office/powerpoint/2010/main" val="3840360048"/>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a:solidFill>
                  <a:srgbClr val="4E5B6F"/>
                </a:solidFill>
              </a:rPr>
              <a:t>General Genomics Updates</a:t>
            </a:r>
          </a:p>
          <a:p>
            <a:pPr marL="1016000" indent="-787400">
              <a:spcBef>
                <a:spcPts val="1800"/>
              </a:spcBef>
              <a:buFontTx/>
              <a:buAutoNum type="romanUcPeriod"/>
            </a:pPr>
            <a:r>
              <a:rPr lang="en-US" sz="3400" dirty="0">
                <a:solidFill>
                  <a:srgbClr val="4E5B6F"/>
                </a:solidFill>
              </a:rPr>
              <a:t>NHGRI Extramural Research Program</a:t>
            </a:r>
          </a:p>
          <a:p>
            <a:pPr marL="1016000" indent="-787400">
              <a:spcBef>
                <a:spcPts val="1800"/>
              </a:spcBef>
              <a:buFontTx/>
              <a:buAutoNum type="romanUcPeriod"/>
            </a:pPr>
            <a:r>
              <a:rPr lang="en-US" sz="3400" dirty="0">
                <a:solidFill>
                  <a:srgbClr val="4E5B6F"/>
                </a:solidFill>
              </a:rPr>
              <a:t>NIH Common Fund/Trans-NIH</a:t>
            </a:r>
          </a:p>
          <a:p>
            <a:pPr marL="1016000" indent="-787400">
              <a:spcBef>
                <a:spcPts val="1800"/>
              </a:spcBef>
              <a:buFontTx/>
              <a:buAutoNum type="romanUcPeriod"/>
              <a:tabLst>
                <a:tab pos="1371600" algn="l"/>
              </a:tabLst>
            </a:pPr>
            <a:r>
              <a:rPr lang="en-US" sz="3400" dirty="0">
                <a:solidFill>
                  <a:srgbClr val="4E5B6F"/>
                </a:solidFill>
              </a:rPr>
              <a:t>NHGRI Division of Policy, 	Communications, and Education</a:t>
            </a:r>
          </a:p>
          <a:p>
            <a:pPr marL="1016000" indent="-787400">
              <a:spcBef>
                <a:spcPts val="1800"/>
              </a:spcBef>
              <a:buFontTx/>
              <a:buAutoNum type="romanUcPeriod"/>
            </a:pPr>
            <a:r>
              <a:rPr lang="en-US" sz="3400" dirty="0">
                <a:solidFill>
                  <a:srgbClr val="4E5B6F"/>
                </a:solidFill>
              </a:rPr>
              <a:t>NHGRI Intramural Research Program</a:t>
            </a:r>
          </a:p>
        </p:txBody>
      </p:sp>
      <p:sp>
        <p:nvSpPr>
          <p:cNvPr id="5" name="Title 1"/>
          <p:cNvSpPr txBox="1">
            <a:spLocks/>
          </p:cNvSpPr>
          <p:nvPr/>
        </p:nvSpPr>
        <p:spPr>
          <a:xfrm>
            <a:off x="-4764" y="4433"/>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010848227"/>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135"/>
            <a:ext cx="9144000" cy="639763"/>
          </a:xfrm>
        </p:spPr>
        <p:txBody>
          <a:bodyPr/>
          <a:lstStyle/>
          <a:p>
            <a:pPr algn="ctr">
              <a:defRPr/>
            </a:pPr>
            <a:r>
              <a:rPr lang="en-US" sz="3600" b="1" dirty="0">
                <a:solidFill>
                  <a:srgbClr val="FFFF00"/>
                </a:solidFill>
                <a:latin typeface="Arial" charset="0"/>
                <a:cs typeface="Arial" charset="0"/>
              </a:rPr>
              <a:t>Francis Collins “Held Over” as NIH Director</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a:t>
            </a:r>
          </a:p>
        </p:txBody>
      </p:sp>
      <p:pic>
        <p:nvPicPr>
          <p:cNvPr id="3" name="Picture 2"/>
          <p:cNvPicPr>
            <a:picLocks noChangeAspect="1"/>
          </p:cNvPicPr>
          <p:nvPr/>
        </p:nvPicPr>
        <p:blipFill rotWithShape="1">
          <a:blip r:embed="rId3"/>
          <a:srcRect l="8063" r="8147"/>
          <a:stretch/>
        </p:blipFill>
        <p:spPr>
          <a:xfrm>
            <a:off x="5516143" y="2400299"/>
            <a:ext cx="2213373" cy="1981201"/>
          </a:xfrm>
          <a:prstGeom prst="rect">
            <a:avLst/>
          </a:prstGeom>
        </p:spPr>
      </p:pic>
      <p:sp>
        <p:nvSpPr>
          <p:cNvPr id="7" name="Title 1"/>
          <p:cNvSpPr txBox="1">
            <a:spLocks/>
          </p:cNvSpPr>
          <p:nvPr/>
        </p:nvSpPr>
        <p:spPr>
          <a:xfrm>
            <a:off x="492652" y="5412903"/>
            <a:ext cx="5489048" cy="1178397"/>
          </a:xfrm>
          <a:prstGeom prst="rect">
            <a:avLst/>
          </a:prstGeom>
        </p:spPr>
        <p:txBody>
          <a:bodyPr/>
          <a:lstStyle/>
          <a:p>
            <a:pPr algn="ctr" eaLnBrk="0" hangingPunct="0">
              <a:defRPr/>
            </a:pPr>
            <a:r>
              <a:rPr lang="en-US" sz="3200" spc="-100" dirty="0">
                <a:ea typeface="+mj-ea"/>
                <a:cs typeface="Arial" charset="0"/>
              </a:rPr>
              <a:t>Francis Collins, M.D., Ph.D.</a:t>
            </a:r>
          </a:p>
        </p:txBody>
      </p:sp>
      <p:pic>
        <p:nvPicPr>
          <p:cNvPr id="8" name="Picture 4" descr="Image result for francis collins nih"/>
          <p:cNvPicPr>
            <a:picLocks noChangeAspect="1" noChangeArrowheads="1"/>
          </p:cNvPicPr>
          <p:nvPr/>
        </p:nvPicPr>
        <p:blipFill rotWithShape="1">
          <a:blip r:embed="rId4">
            <a:extLst>
              <a:ext uri="{28A0092B-C50C-407E-A947-70E740481C1C}">
                <a14:useLocalDpi xmlns:a14="http://schemas.microsoft.com/office/drawing/2010/main" val="0"/>
              </a:ext>
            </a:extLst>
          </a:blip>
          <a:srcRect l="19162" t="4807" r="25792" b="50000"/>
          <a:stretch/>
        </p:blipFill>
        <p:spPr bwMode="auto">
          <a:xfrm>
            <a:off x="1361887" y="1422313"/>
            <a:ext cx="3524626" cy="394494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904650"/>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
            <a:ext cx="9144000" cy="1399561"/>
          </a:xfrm>
        </p:spPr>
        <p:txBody>
          <a:bodyPr/>
          <a:lstStyle/>
          <a:p>
            <a:pPr algn="ctr"/>
            <a:r>
              <a:rPr lang="en-US" sz="3600" b="1" dirty="0">
                <a:solidFill>
                  <a:srgbClr val="FFFF00"/>
                </a:solidFill>
                <a:latin typeface="Arial" charset="0"/>
                <a:cs typeface="Arial" charset="0"/>
              </a:rPr>
              <a:t> 2017 Congressional Leadership</a:t>
            </a:r>
            <a:br>
              <a:rPr lang="en-US" sz="3600" b="1" dirty="0">
                <a:solidFill>
                  <a:srgbClr val="FFFF00"/>
                </a:solidFill>
                <a:latin typeface="Arial" charset="0"/>
                <a:cs typeface="Arial" charset="0"/>
              </a:rPr>
            </a:br>
            <a:r>
              <a:rPr lang="en-US" sz="1400" b="1" dirty="0">
                <a:solidFill>
                  <a:srgbClr val="FFFF00"/>
                </a:solidFill>
                <a:latin typeface="Arial" charset="0"/>
                <a:cs typeface="Arial" charset="0"/>
              </a:rPr>
              <a:t/>
            </a:r>
            <a:br>
              <a:rPr lang="en-US" sz="1400" b="1" dirty="0">
                <a:solidFill>
                  <a:srgbClr val="FFFF00"/>
                </a:solidFill>
                <a:latin typeface="Arial" charset="0"/>
                <a:cs typeface="Arial" charset="0"/>
              </a:rPr>
            </a:br>
            <a:r>
              <a:rPr lang="en-US" sz="3200" b="1" dirty="0">
                <a:solidFill>
                  <a:schemeClr val="tx1"/>
                </a:solidFill>
                <a:latin typeface="Arial" charset="0"/>
                <a:cs typeface="Arial" charset="0"/>
              </a:rPr>
              <a:t>NIH Oversight Committees </a:t>
            </a:r>
            <a:r>
              <a:rPr lang="en-US" sz="3600" b="1" dirty="0"/>
              <a:t/>
            </a:r>
            <a:br>
              <a:rPr lang="en-US" sz="3600" b="1" dirty="0"/>
            </a:b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9681862"/>
              </p:ext>
            </p:extLst>
          </p:nvPr>
        </p:nvGraphicFramePr>
        <p:xfrm>
          <a:off x="2309465" y="1678656"/>
          <a:ext cx="6478935" cy="5020945"/>
        </p:xfrm>
        <a:graphic>
          <a:graphicData uri="http://schemas.openxmlformats.org/drawingml/2006/table">
            <a:tbl>
              <a:tblPr firstRow="1" bandRow="1">
                <a:tableStyleId>{5C22544A-7EE6-4342-B048-85BDC9FD1C3A}</a:tableStyleId>
              </a:tblPr>
              <a:tblGrid>
                <a:gridCol w="459135">
                  <a:extLst>
                    <a:ext uri="{9D8B030D-6E8A-4147-A177-3AD203B41FA5}">
                      <a16:colId xmlns:a16="http://schemas.microsoft.com/office/drawing/2014/main" xmlns="" val="802541328"/>
                    </a:ext>
                  </a:extLst>
                </a:gridCol>
                <a:gridCol w="2832100">
                  <a:extLst>
                    <a:ext uri="{9D8B030D-6E8A-4147-A177-3AD203B41FA5}">
                      <a16:colId xmlns:a16="http://schemas.microsoft.com/office/drawing/2014/main" xmlns="" val="2883601888"/>
                    </a:ext>
                  </a:extLst>
                </a:gridCol>
                <a:gridCol w="3187700">
                  <a:extLst>
                    <a:ext uri="{9D8B030D-6E8A-4147-A177-3AD203B41FA5}">
                      <a16:colId xmlns:a16="http://schemas.microsoft.com/office/drawing/2014/main" xmlns="" val="3170433912"/>
                    </a:ext>
                  </a:extLst>
                </a:gridCol>
              </a:tblGrid>
              <a:tr h="401257">
                <a:tc>
                  <a:txBody>
                    <a:bodyPr/>
                    <a:lstStyle/>
                    <a:p>
                      <a:endParaRPr lang="en-US" sz="1600" dirty="0"/>
                    </a:p>
                  </a:txBody>
                  <a:tcPr marL="68580" marR="68580" marT="34290" marB="34290">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lt1"/>
                          </a:solidFill>
                          <a:latin typeface="+mn-lt"/>
                          <a:ea typeface="+mn-ea"/>
                          <a:cs typeface="+mn-cs"/>
                        </a:rPr>
                        <a:t>House</a:t>
                      </a:r>
                      <a:r>
                        <a:rPr lang="en-US" sz="1600" b="0" i="0" u="none" strike="noStrike" kern="1200" baseline="0" dirty="0">
                          <a:solidFill>
                            <a:schemeClr val="lt1"/>
                          </a:solidFill>
                          <a:latin typeface="+mn-lt"/>
                          <a:ea typeface="+mn-ea"/>
                          <a:cs typeface="+mn-cs"/>
                        </a:rPr>
                        <a:t>	</a:t>
                      </a:r>
                    </a:p>
                  </a:txBody>
                  <a:tcPr marL="68580" marR="68580" marT="34290" marB="34290">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lt1"/>
                          </a:solidFill>
                          <a:latin typeface="+mn-lt"/>
                          <a:ea typeface="+mn-ea"/>
                          <a:cs typeface="+mn-cs"/>
                        </a:rPr>
                        <a:t>Senate</a:t>
                      </a:r>
                      <a:endParaRPr lang="en-US" sz="1600" b="0" i="0" u="none" strike="noStrike" kern="1200" baseline="0" dirty="0">
                        <a:solidFill>
                          <a:schemeClr val="lt1"/>
                        </a:solidFill>
                        <a:latin typeface="+mn-lt"/>
                        <a:ea typeface="+mn-ea"/>
                        <a:cs typeface="+mn-cs"/>
                      </a:endParaRPr>
                    </a:p>
                  </a:txBody>
                  <a:tcPr marL="68580" marR="68580" marT="34290" marB="34290">
                    <a:solidFill>
                      <a:schemeClr val="accent1">
                        <a:lumMod val="75000"/>
                      </a:schemeClr>
                    </a:solidFill>
                  </a:tcPr>
                </a:tc>
                <a:extLst>
                  <a:ext uri="{0D108BD9-81ED-4DB2-BD59-A6C34878D82A}">
                    <a16:rowId xmlns:a16="http://schemas.microsoft.com/office/drawing/2014/main" xmlns="" val="1950390592"/>
                  </a:ext>
                </a:extLst>
              </a:tr>
              <a:tr h="1868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dk1"/>
                          </a:solidFill>
                          <a:latin typeface="+mn-lt"/>
                          <a:ea typeface="+mn-ea"/>
                          <a:cs typeface="+mn-cs"/>
                        </a:rPr>
                        <a:t>Appropriation</a:t>
                      </a:r>
                      <a:endParaRPr lang="en-US" sz="1600" b="0" i="0" u="none" strike="noStrike" kern="1200" baseline="0" dirty="0">
                        <a:solidFill>
                          <a:schemeClr val="dk1"/>
                        </a:solidFill>
                        <a:latin typeface="+mn-lt"/>
                        <a:ea typeface="+mn-ea"/>
                        <a:cs typeface="+mn-cs"/>
                      </a:endParaRPr>
                    </a:p>
                  </a:txBody>
                  <a:tcPr marL="68580" marR="68580" marT="34290" marB="34290" vert="vert27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dk1"/>
                          </a:solidFill>
                          <a:latin typeface="+mn-lt"/>
                          <a:ea typeface="+mn-ea"/>
                          <a:cs typeface="+mn-cs"/>
                        </a:rPr>
                        <a:t>Labor, HHS, &amp; Education </a:t>
                      </a:r>
                      <a:r>
                        <a:rPr lang="en-US" sz="1600" b="0" i="0" u="none" strike="noStrike" kern="1200" baseline="0" dirty="0">
                          <a:solidFill>
                            <a:schemeClr val="dk1"/>
                          </a:solidFill>
                          <a:latin typeface="+mn-lt"/>
                          <a:ea typeface="+mn-ea"/>
                          <a:cs typeface="+mn-cs"/>
                        </a:rPr>
                        <a:t>	</a:t>
                      </a:r>
                    </a:p>
                    <a:p>
                      <a:endParaRPr lang="en-US" sz="16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bg1"/>
                          </a:solidFill>
                          <a:latin typeface="+mn-lt"/>
                          <a:ea typeface="+mn-ea"/>
                          <a:cs typeface="+mn-cs"/>
                        </a:rPr>
                        <a:t>Chairman Tom Cole (OK)</a:t>
                      </a:r>
                    </a:p>
                    <a:p>
                      <a:r>
                        <a:rPr lang="en-US" sz="1600" b="0" i="0" u="none" strike="noStrike" kern="1200" baseline="0" dirty="0">
                          <a:solidFill>
                            <a:schemeClr val="bg1"/>
                          </a:solidFill>
                          <a:latin typeface="+mn-lt"/>
                          <a:ea typeface="+mn-ea"/>
                          <a:cs typeface="+mn-cs"/>
                        </a:rPr>
                        <a:t>Ranking Rosa DeLauro (CT)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dk1"/>
                          </a:solidFill>
                          <a:latin typeface="+mn-lt"/>
                          <a:ea typeface="+mn-ea"/>
                          <a:cs typeface="+mn-cs"/>
                        </a:rPr>
                        <a:t>Labor, HHS, &amp; Education </a:t>
                      </a:r>
                      <a:endParaRPr lang="en-US" sz="1600" b="0" i="0" u="none" strike="noStrike" kern="1200" baseline="0" dirty="0">
                        <a:solidFill>
                          <a:schemeClr val="dk1"/>
                        </a:solidFill>
                        <a:latin typeface="+mn-lt"/>
                        <a:ea typeface="+mn-ea"/>
                        <a:cs typeface="+mn-cs"/>
                      </a:endParaRPr>
                    </a:p>
                    <a:p>
                      <a:endParaRPr lang="en-US" sz="1600" b="0" i="0" u="none" strike="noStrike" kern="1200" baseline="0" dirty="0">
                        <a:solidFill>
                          <a:schemeClr val="dk1"/>
                        </a:solidFill>
                        <a:latin typeface="+mn-lt"/>
                        <a:ea typeface="+mn-ea"/>
                        <a:cs typeface="+mn-cs"/>
                      </a:endParaRPr>
                    </a:p>
                    <a:p>
                      <a:endParaRPr lang="en-US" sz="1600" b="0" i="0" u="none" strike="noStrike" kern="1200" baseline="0" dirty="0">
                        <a:solidFill>
                          <a:schemeClr val="dk1"/>
                        </a:solidFill>
                        <a:latin typeface="+mn-lt"/>
                        <a:ea typeface="+mn-ea"/>
                        <a:cs typeface="+mn-cs"/>
                      </a:endParaRPr>
                    </a:p>
                    <a:p>
                      <a:r>
                        <a:rPr lang="en-US" sz="1600" b="0" i="0" u="none" strike="noStrike" kern="1200" baseline="0" dirty="0">
                          <a:solidFill>
                            <a:schemeClr val="dk1"/>
                          </a:solidFill>
                          <a:latin typeface="+mn-lt"/>
                          <a:ea typeface="+mn-ea"/>
                          <a:cs typeface="+mn-cs"/>
                        </a:rPr>
                        <a:t>Chairman Roy Blunt (MO)</a:t>
                      </a:r>
                    </a:p>
                    <a:p>
                      <a:r>
                        <a:rPr lang="en-US" sz="1600" b="0" i="0" u="none" strike="noStrike" kern="1200" baseline="0" dirty="0">
                          <a:solidFill>
                            <a:schemeClr val="dk1"/>
                          </a:solidFill>
                          <a:latin typeface="+mn-lt"/>
                          <a:ea typeface="+mn-ea"/>
                          <a:cs typeface="+mn-cs"/>
                        </a:rPr>
                        <a:t>Ranking Patty Murray (WA)	</a:t>
                      </a:r>
                    </a:p>
                    <a:p>
                      <a:endParaRPr lang="en-US" sz="1600" dirty="0"/>
                    </a:p>
                  </a:txBody>
                  <a:tcPr marL="68580" marR="68580" marT="34290" marB="34290"/>
                </a:tc>
                <a:extLst>
                  <a:ext uri="{0D108BD9-81ED-4DB2-BD59-A6C34878D82A}">
                    <a16:rowId xmlns:a16="http://schemas.microsoft.com/office/drawing/2014/main" xmlns="" val="1005481416"/>
                  </a:ext>
                </a:extLst>
              </a:tr>
              <a:tr h="26346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dk1"/>
                          </a:solidFill>
                          <a:latin typeface="+mn-lt"/>
                          <a:ea typeface="+mn-ea"/>
                          <a:cs typeface="+mn-cs"/>
                        </a:rPr>
                        <a:t>Authorization</a:t>
                      </a:r>
                      <a:endParaRPr lang="en-US" sz="1600" b="0" i="0" u="none" strike="noStrike" kern="1200" baseline="0" dirty="0">
                        <a:solidFill>
                          <a:schemeClr val="dk1"/>
                        </a:solidFill>
                        <a:latin typeface="+mn-lt"/>
                        <a:ea typeface="+mn-ea"/>
                        <a:cs typeface="+mn-cs"/>
                      </a:endParaRPr>
                    </a:p>
                  </a:txBody>
                  <a:tcPr marL="68580" marR="68580" marT="34290" marB="34290" vert="vert27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dk1"/>
                          </a:solidFill>
                          <a:latin typeface="+mn-lt"/>
                          <a:ea typeface="+mn-ea"/>
                          <a:cs typeface="+mn-cs"/>
                        </a:rPr>
                        <a:t>Energy &amp; Commerce</a:t>
                      </a:r>
                      <a:r>
                        <a:rPr lang="en-US" sz="1600" b="0" i="0" u="none" strike="noStrike" kern="1200" baseline="0" dirty="0">
                          <a:solidFill>
                            <a:schemeClr val="dk1"/>
                          </a:solidFill>
                          <a:latin typeface="+mn-lt"/>
                          <a:ea typeface="+mn-ea"/>
                          <a:cs typeface="+mn-cs"/>
                        </a:rPr>
                        <a:t>	</a:t>
                      </a:r>
                    </a:p>
                    <a:p>
                      <a:endParaRPr lang="en-US" sz="1600" dirty="0"/>
                    </a:p>
                    <a:p>
                      <a:endParaRPr lang="en-US" sz="1600" dirty="0"/>
                    </a:p>
                    <a:p>
                      <a:r>
                        <a:rPr lang="en-US" sz="1600" b="0" i="0" u="none" strike="noStrike" kern="1200" baseline="0" dirty="0">
                          <a:solidFill>
                            <a:srgbClr val="FF0000"/>
                          </a:solidFill>
                          <a:latin typeface="+mn-lt"/>
                          <a:ea typeface="+mn-ea"/>
                          <a:cs typeface="+mn-cs"/>
                        </a:rPr>
                        <a:t>Chairman Greg Walden (OR)</a:t>
                      </a:r>
                    </a:p>
                    <a:p>
                      <a:r>
                        <a:rPr lang="en-US" sz="1600" b="0" i="0" u="none" strike="noStrike" kern="1200" baseline="0" dirty="0">
                          <a:solidFill>
                            <a:schemeClr val="bg1"/>
                          </a:solidFill>
                          <a:latin typeface="+mn-lt"/>
                          <a:ea typeface="+mn-ea"/>
                          <a:cs typeface="+mn-cs"/>
                        </a:rPr>
                        <a:t>Ranking Frank Pallone (NJ)</a:t>
                      </a:r>
                      <a:r>
                        <a:rPr lang="en-US" sz="1600" b="0" i="0" u="none" strike="noStrike" kern="1200" baseline="0" dirty="0">
                          <a:solidFill>
                            <a:schemeClr val="accent6">
                              <a:lumMod val="75000"/>
                            </a:schemeClr>
                          </a:solidFill>
                          <a:latin typeface="+mn-lt"/>
                          <a:ea typeface="+mn-ea"/>
                          <a:cs typeface="+mn-cs"/>
                        </a:rPr>
                        <a:t>	</a:t>
                      </a:r>
                    </a:p>
                    <a:p>
                      <a:endParaRPr lang="en-US" sz="1600" dirty="0"/>
                    </a:p>
                    <a:p>
                      <a:r>
                        <a:rPr lang="en-US" sz="1600" i="1" dirty="0"/>
                        <a:t>Health</a:t>
                      </a:r>
                      <a:r>
                        <a:rPr lang="en-US" sz="1600" i="1" baseline="0" dirty="0"/>
                        <a:t> Subcommittee</a:t>
                      </a:r>
                    </a:p>
                    <a:p>
                      <a:r>
                        <a:rPr lang="en-US" sz="1600" b="0" i="0" baseline="0" dirty="0">
                          <a:solidFill>
                            <a:srgbClr val="FF0000"/>
                          </a:solidFill>
                        </a:rPr>
                        <a:t>Chairman Michael Burgess (TX)</a:t>
                      </a:r>
                    </a:p>
                    <a:p>
                      <a:r>
                        <a:rPr lang="en-US" sz="1600" b="0" i="0" baseline="0" dirty="0">
                          <a:solidFill>
                            <a:schemeClr val="bg1"/>
                          </a:solidFill>
                        </a:rPr>
                        <a:t>Ranking Gene Green (TX)</a:t>
                      </a:r>
                      <a:endParaRPr lang="en-US" sz="1600" b="0" dirty="0">
                        <a:solidFill>
                          <a:schemeClr val="bg1"/>
                        </a:solidFill>
                      </a:endParaRPr>
                    </a:p>
                    <a:p>
                      <a:endParaRPr lang="en-US" sz="16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dk1"/>
                          </a:solidFill>
                          <a:latin typeface="+mn-lt"/>
                          <a:ea typeface="+mn-ea"/>
                          <a:cs typeface="+mn-cs"/>
                        </a:rPr>
                        <a:t>Health, Education, Labor, and Pensions</a:t>
                      </a:r>
                      <a:r>
                        <a:rPr lang="en-US" sz="1600" b="0" i="0" u="none" strike="noStrike" kern="1200" baseline="0" dirty="0">
                          <a:solidFill>
                            <a:schemeClr val="dk1"/>
                          </a:solidFill>
                          <a:latin typeface="+mn-lt"/>
                          <a:ea typeface="+mn-ea"/>
                          <a:cs typeface="+mn-cs"/>
                        </a:rPr>
                        <a:t> </a:t>
                      </a:r>
                      <a:r>
                        <a:rPr lang="en-US" sz="1600" b="1" i="0" u="none" strike="noStrike" kern="1200" baseline="0" dirty="0">
                          <a:solidFill>
                            <a:schemeClr val="dk1"/>
                          </a:solidFill>
                          <a:latin typeface="+mn-lt"/>
                          <a:ea typeface="+mn-ea"/>
                          <a:cs typeface="+mn-cs"/>
                        </a:rPr>
                        <a:t>(HELP)</a:t>
                      </a:r>
                      <a:endParaRPr lang="en-US" sz="1600" b="0" i="0" u="none" strike="noStrike" kern="1200" baseline="0" dirty="0">
                        <a:solidFill>
                          <a:schemeClr val="dk1"/>
                        </a:solidFill>
                        <a:latin typeface="+mn-lt"/>
                        <a:ea typeface="+mn-ea"/>
                        <a:cs typeface="+mn-cs"/>
                      </a:endParaRPr>
                    </a:p>
                    <a:p>
                      <a:endParaRPr lang="en-US" sz="1600" dirty="0"/>
                    </a:p>
                    <a:p>
                      <a:r>
                        <a:rPr lang="en-US" sz="1600" b="0" i="0" u="none" strike="noStrike" kern="1200" baseline="0" dirty="0">
                          <a:solidFill>
                            <a:schemeClr val="dk1"/>
                          </a:solidFill>
                          <a:latin typeface="+mn-lt"/>
                          <a:ea typeface="+mn-ea"/>
                          <a:cs typeface="+mn-cs"/>
                        </a:rPr>
                        <a:t>Chairman Lamar Alexander (TN)</a:t>
                      </a:r>
                    </a:p>
                    <a:p>
                      <a:r>
                        <a:rPr lang="en-US" sz="1600" b="0" i="0" u="none" strike="noStrike" kern="1200" baseline="0" dirty="0">
                          <a:solidFill>
                            <a:schemeClr val="dk1"/>
                          </a:solidFill>
                          <a:latin typeface="+mn-lt"/>
                          <a:ea typeface="+mn-ea"/>
                          <a:cs typeface="+mn-cs"/>
                        </a:rPr>
                        <a:t>Ranking Patty Murray (WA)	</a:t>
                      </a:r>
                    </a:p>
                    <a:p>
                      <a:endParaRPr lang="en-US" sz="1600" dirty="0"/>
                    </a:p>
                  </a:txBody>
                  <a:tcPr marL="68580" marR="68580" marT="34290" marB="34290"/>
                </a:tc>
                <a:extLst>
                  <a:ext uri="{0D108BD9-81ED-4DB2-BD59-A6C34878D82A}">
                    <a16:rowId xmlns:a16="http://schemas.microsoft.com/office/drawing/2014/main" xmlns="" val="1996013328"/>
                  </a:ext>
                </a:extLst>
              </a:tr>
            </a:tbl>
          </a:graphicData>
        </a:graphic>
      </p:graphicFrame>
      <p:pic>
        <p:nvPicPr>
          <p:cNvPr id="3" name="Picture 2"/>
          <p:cNvPicPr>
            <a:picLocks noChangeAspect="1"/>
          </p:cNvPicPr>
          <p:nvPr/>
        </p:nvPicPr>
        <p:blipFill>
          <a:blip r:embed="rId3"/>
          <a:stretch>
            <a:fillRect/>
          </a:stretch>
        </p:blipFill>
        <p:spPr>
          <a:xfrm>
            <a:off x="401070" y="4075228"/>
            <a:ext cx="1487573" cy="1949280"/>
          </a:xfrm>
          <a:prstGeom prst="rect">
            <a:avLst/>
          </a:prstGeom>
        </p:spPr>
      </p:pic>
      <p:pic>
        <p:nvPicPr>
          <p:cNvPr id="5" name="Picture 4"/>
          <p:cNvPicPr>
            <a:picLocks noChangeAspect="1"/>
          </p:cNvPicPr>
          <p:nvPr/>
        </p:nvPicPr>
        <p:blipFill>
          <a:blip r:embed="rId4"/>
          <a:stretch>
            <a:fillRect/>
          </a:stretch>
        </p:blipFill>
        <p:spPr>
          <a:xfrm>
            <a:off x="401070" y="1535495"/>
            <a:ext cx="1462759" cy="1909004"/>
          </a:xfrm>
          <a:prstGeom prst="rect">
            <a:avLst/>
          </a:prstGeom>
        </p:spPr>
      </p:pic>
      <p:sp>
        <p:nvSpPr>
          <p:cNvPr id="6" name="TextBox 5"/>
          <p:cNvSpPr txBox="1"/>
          <p:nvPr/>
        </p:nvSpPr>
        <p:spPr>
          <a:xfrm>
            <a:off x="240909" y="3428897"/>
            <a:ext cx="1783080" cy="646331"/>
          </a:xfrm>
          <a:prstGeom prst="rect">
            <a:avLst/>
          </a:prstGeom>
          <a:noFill/>
        </p:spPr>
        <p:txBody>
          <a:bodyPr wrap="square" rtlCol="0">
            <a:spAutoFit/>
          </a:bodyPr>
          <a:lstStyle/>
          <a:p>
            <a:pPr algn="ctr"/>
            <a:r>
              <a:rPr lang="en-US" dirty="0"/>
              <a:t>Greg Walden (OR)</a:t>
            </a:r>
          </a:p>
        </p:txBody>
      </p:sp>
      <p:sp>
        <p:nvSpPr>
          <p:cNvPr id="7" name="TextBox 6"/>
          <p:cNvSpPr txBox="1"/>
          <p:nvPr/>
        </p:nvSpPr>
        <p:spPr>
          <a:xfrm>
            <a:off x="258332" y="6053270"/>
            <a:ext cx="1908395" cy="646331"/>
          </a:xfrm>
          <a:prstGeom prst="rect">
            <a:avLst/>
          </a:prstGeom>
          <a:noFill/>
        </p:spPr>
        <p:txBody>
          <a:bodyPr wrap="square" rtlCol="0">
            <a:spAutoFit/>
          </a:bodyPr>
          <a:lstStyle/>
          <a:p>
            <a:pPr algn="ctr"/>
            <a:r>
              <a:rPr lang="en-US" dirty="0"/>
              <a:t>Michael Burgess (TX)</a:t>
            </a:r>
          </a:p>
        </p:txBody>
      </p:sp>
    </p:spTree>
    <p:extLst>
      <p:ext uri="{BB962C8B-B14F-4D97-AF65-F5344CB8AC3E}">
        <p14:creationId xmlns:p14="http://schemas.microsoft.com/office/powerpoint/2010/main" val="14993623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8791"/>
            <a:ext cx="9144000" cy="1546411"/>
          </a:xfrm>
        </p:spPr>
        <p:txBody>
          <a:bodyPr/>
          <a:lstStyle/>
          <a:p>
            <a:pPr algn="ctr">
              <a:defRPr/>
            </a:pPr>
            <a:r>
              <a:rPr lang="en-US" sz="3600" b="1" dirty="0">
                <a:solidFill>
                  <a:srgbClr val="FFFF00"/>
                </a:solidFill>
                <a:latin typeface="Arial" charset="0"/>
                <a:cs typeface="Arial" charset="0"/>
              </a:rPr>
              <a:t>New Chief Executive Officer,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NIH Clinical Center</a:t>
            </a:r>
            <a:endParaRPr lang="en-US" sz="3600" b="1" dirty="0">
              <a:solidFill>
                <a:srgbClr val="FFFF00"/>
              </a:solidFill>
              <a:latin typeface="Arial" pitchFamily="34" charset="0"/>
              <a:cs typeface="Arial" pitchFamily="34" charset="0"/>
            </a:endParaRPr>
          </a:p>
        </p:txBody>
      </p:sp>
      <p:sp>
        <p:nvSpPr>
          <p:cNvPr id="5" name="Title 1"/>
          <p:cNvSpPr txBox="1">
            <a:spLocks/>
          </p:cNvSpPr>
          <p:nvPr/>
        </p:nvSpPr>
        <p:spPr>
          <a:xfrm>
            <a:off x="930802" y="5434445"/>
            <a:ext cx="4967494" cy="1178397"/>
          </a:xfrm>
          <a:prstGeom prst="rect">
            <a:avLst/>
          </a:prstGeom>
        </p:spPr>
        <p:txBody>
          <a:bodyPr/>
          <a:lstStyle/>
          <a:p>
            <a:pPr algn="ctr" eaLnBrk="0" hangingPunct="0">
              <a:defRPr/>
            </a:pPr>
            <a:r>
              <a:rPr lang="en-US" sz="3200" spc="-100" dirty="0">
                <a:ea typeface="+mj-ea"/>
                <a:cs typeface="Arial" charset="0"/>
              </a:rPr>
              <a:t>Major General James Gilman, M.D.</a:t>
            </a:r>
          </a:p>
        </p:txBody>
      </p:sp>
      <p:pic>
        <p:nvPicPr>
          <p:cNvPr id="4" name="Picture 3"/>
          <p:cNvPicPr>
            <a:picLocks noChangeAspect="1"/>
          </p:cNvPicPr>
          <p:nvPr/>
        </p:nvPicPr>
        <p:blipFill>
          <a:blip r:embed="rId3"/>
          <a:stretch>
            <a:fillRect/>
          </a:stretch>
        </p:blipFill>
        <p:spPr>
          <a:xfrm>
            <a:off x="1904992" y="1603658"/>
            <a:ext cx="3019114" cy="3777844"/>
          </a:xfrm>
          <a:prstGeom prst="roundRect">
            <a:avLst/>
          </a:prstGeom>
        </p:spPr>
      </p:pic>
      <p:grpSp>
        <p:nvGrpSpPr>
          <p:cNvPr id="9" name="Group 8"/>
          <p:cNvGrpSpPr/>
          <p:nvPr/>
        </p:nvGrpSpPr>
        <p:grpSpPr>
          <a:xfrm>
            <a:off x="5484643" y="2540559"/>
            <a:ext cx="2143125" cy="2273885"/>
            <a:chOff x="5725802" y="2019719"/>
            <a:chExt cx="2143125" cy="2273885"/>
          </a:xfrm>
          <a:effectLst>
            <a:glow rad="228600">
              <a:schemeClr val="accent5">
                <a:satMod val="175000"/>
                <a:alpha val="40000"/>
              </a:schemeClr>
            </a:glow>
          </a:effectLst>
        </p:grpSpPr>
        <p:pic>
          <p:nvPicPr>
            <p:cNvPr id="7" name="Picture 6"/>
            <p:cNvPicPr>
              <a:picLocks noChangeAspect="1"/>
            </p:cNvPicPr>
            <p:nvPr/>
          </p:nvPicPr>
          <p:blipFill rotWithShape="1">
            <a:blip r:embed="rId4"/>
            <a:srcRect t="16999" b="17829"/>
            <a:stretch/>
          </p:blipFill>
          <p:spPr>
            <a:xfrm>
              <a:off x="5725802" y="2019719"/>
              <a:ext cx="2143125" cy="1396721"/>
            </a:xfrm>
            <a:prstGeom prst="rect">
              <a:avLst/>
            </a:prstGeom>
          </p:spPr>
        </p:pic>
        <p:sp>
          <p:nvSpPr>
            <p:cNvPr id="8" name="TextBox 7"/>
            <p:cNvSpPr txBox="1"/>
            <p:nvPr/>
          </p:nvSpPr>
          <p:spPr>
            <a:xfrm>
              <a:off x="5725802" y="3416441"/>
              <a:ext cx="2143125" cy="877163"/>
            </a:xfrm>
            <a:prstGeom prst="rect">
              <a:avLst/>
            </a:prstGeom>
            <a:solidFill>
              <a:schemeClr val="tx1"/>
            </a:solidFill>
          </p:spPr>
          <p:txBody>
            <a:bodyPr wrap="square" rtlCol="0">
              <a:spAutoFit/>
            </a:bodyPr>
            <a:lstStyle/>
            <a:p>
              <a:pPr algn="ctr"/>
              <a:r>
                <a:rPr lang="en-US" sz="1700" dirty="0">
                  <a:solidFill>
                    <a:schemeClr val="bg1">
                      <a:lumMod val="65000"/>
                      <a:lumOff val="35000"/>
                    </a:schemeClr>
                  </a:solidFill>
                </a:rPr>
                <a:t>National Institutes of Health</a:t>
              </a:r>
            </a:p>
            <a:p>
              <a:pPr algn="ctr"/>
              <a:r>
                <a:rPr lang="en-US" sz="1700" i="1" dirty="0">
                  <a:solidFill>
                    <a:schemeClr val="bg1">
                      <a:lumMod val="65000"/>
                      <a:lumOff val="35000"/>
                    </a:schemeClr>
                  </a:solidFill>
                </a:rPr>
                <a:t>Clinical Center</a:t>
              </a:r>
            </a:p>
          </p:txBody>
        </p:sp>
      </p:grpSp>
      <p:sp>
        <p:nvSpPr>
          <p:cNvPr id="10" name="TextBox 9"/>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a:t>
            </a:r>
          </a:p>
        </p:txBody>
      </p:sp>
    </p:spTree>
    <p:extLst>
      <p:ext uri="{BB962C8B-B14F-4D97-AF65-F5344CB8AC3E}">
        <p14:creationId xmlns:p14="http://schemas.microsoft.com/office/powerpoint/2010/main" val="2259685281"/>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a:t>
            </a:r>
          </a:p>
        </p:txBody>
      </p:sp>
      <p:sp>
        <p:nvSpPr>
          <p:cNvPr id="8" name="Title 1"/>
          <p:cNvSpPr txBox="1">
            <a:spLocks/>
          </p:cNvSpPr>
          <p:nvPr/>
        </p:nvSpPr>
        <p:spPr>
          <a:xfrm>
            <a:off x="106291" y="5654834"/>
            <a:ext cx="9124503" cy="609147"/>
          </a:xfrm>
          <a:prstGeom prst="rect">
            <a:avLst/>
          </a:prstGeom>
        </p:spPr>
        <p:txBody>
          <a:bodyPr/>
          <a:lstStyle/>
          <a:p>
            <a:pPr algn="ctr" eaLnBrk="0" hangingPunct="0">
              <a:defRPr/>
            </a:pPr>
            <a:r>
              <a:rPr lang="en-US" sz="3200" dirty="0">
                <a:solidFill>
                  <a:prstClr val="white"/>
                </a:solidFill>
              </a:rPr>
              <a:t>Kathy Hudson, Ph.D.</a:t>
            </a:r>
            <a:endParaRPr lang="en-US" sz="3200" spc="-100" dirty="0">
              <a:solidFill>
                <a:prstClr val="white"/>
              </a:solidFill>
              <a:latin typeface="Arial" charset="0"/>
              <a:cs typeface="Arial" charset="0"/>
            </a:endParaRPr>
          </a:p>
        </p:txBody>
      </p:sp>
      <p:sp>
        <p:nvSpPr>
          <p:cNvPr id="11" name="Title 1"/>
          <p:cNvSpPr txBox="1">
            <a:spLocks/>
          </p:cNvSpPr>
          <p:nvPr/>
        </p:nvSpPr>
        <p:spPr>
          <a:xfrm>
            <a:off x="0" y="7124"/>
            <a:ext cx="9144000" cy="1409694"/>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charset="0"/>
                <a:cs typeface="Arial" charset="0"/>
              </a:rPr>
              <a:t>Kathy Hudson Departs as NIH Associate </a:t>
            </a:r>
            <a:r>
              <a:rPr lang="en-US" sz="3600" dirty="0">
                <a:solidFill>
                  <a:srgbClr val="FFFF00"/>
                </a:solidFill>
                <a:latin typeface="Arial" charset="0"/>
                <a:cs typeface="Arial" charset="0"/>
              </a:rPr>
              <a:t>Director for Science, Outreach, and Policy</a:t>
            </a:r>
            <a:r>
              <a:rPr lang="en-US" sz="3600" b="1" dirty="0">
                <a:solidFill>
                  <a:srgbClr val="FFFF00"/>
                </a:solidFill>
                <a:latin typeface="Arial" charset="0"/>
                <a:cs typeface="Arial" charset="0"/>
              </a:rPr>
              <a:t/>
            </a: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pic>
        <p:nvPicPr>
          <p:cNvPr id="12" name="Picture 11"/>
          <p:cNvPicPr>
            <a:picLocks noChangeAspect="1"/>
          </p:cNvPicPr>
          <p:nvPr/>
        </p:nvPicPr>
        <p:blipFill rotWithShape="1">
          <a:blip r:embed="rId3"/>
          <a:srcRect l="16193" r="16193"/>
          <a:stretch/>
        </p:blipFill>
        <p:spPr>
          <a:xfrm>
            <a:off x="3164883" y="1758751"/>
            <a:ext cx="3007317" cy="3851913"/>
          </a:xfrm>
          <a:prstGeom prst="roundRect">
            <a:avLst/>
          </a:prstGeom>
        </p:spPr>
      </p:pic>
    </p:spTree>
    <p:extLst>
      <p:ext uri="{BB962C8B-B14F-4D97-AF65-F5344CB8AC3E}">
        <p14:creationId xmlns:p14="http://schemas.microsoft.com/office/powerpoint/2010/main" val="821208446"/>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4999"/>
            <a:ext cx="9144000" cy="140969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Phil Bourne Departs as NIH Associate Director for Data Science </a:t>
            </a: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sp>
        <p:nvSpPr>
          <p:cNvPr id="3" name="TextBox 2"/>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5</a:t>
            </a:r>
          </a:p>
        </p:txBody>
      </p:sp>
      <p:sp>
        <p:nvSpPr>
          <p:cNvPr id="11" name="Title 1"/>
          <p:cNvSpPr txBox="1">
            <a:spLocks/>
          </p:cNvSpPr>
          <p:nvPr/>
        </p:nvSpPr>
        <p:spPr>
          <a:xfrm>
            <a:off x="-1" y="5495223"/>
            <a:ext cx="9124503" cy="609147"/>
          </a:xfrm>
          <a:prstGeom prst="rect">
            <a:avLst/>
          </a:prstGeom>
        </p:spPr>
        <p:txBody>
          <a:bodyPr/>
          <a:lstStyle/>
          <a:p>
            <a:pPr algn="ctr" eaLnBrk="0" hangingPunct="0">
              <a:defRPr/>
            </a:pPr>
            <a:r>
              <a:rPr lang="en-US" sz="3200" dirty="0">
                <a:solidFill>
                  <a:prstClr val="white"/>
                </a:solidFill>
              </a:rPr>
              <a:t>Philip Bourne, Ph.D.</a:t>
            </a:r>
            <a:endParaRPr lang="en-US" sz="3200" spc="-100" dirty="0">
              <a:solidFill>
                <a:prstClr val="white"/>
              </a:solidFill>
              <a:latin typeface="Arial" charset="0"/>
              <a:cs typeface="Arial" charset="0"/>
            </a:endParaRPr>
          </a:p>
        </p:txBody>
      </p:sp>
      <p:pic>
        <p:nvPicPr>
          <p:cNvPr id="12" name="Picture 2" descr="Image result for phil bourne ni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696"/>
          <a:stretch/>
        </p:blipFill>
        <p:spPr bwMode="auto">
          <a:xfrm>
            <a:off x="3147491" y="1686668"/>
            <a:ext cx="3007317" cy="375849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451069"/>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080"/>
            <a:ext cx="9144000" cy="749508"/>
          </a:xfrm>
        </p:spPr>
        <p:txBody>
          <a:bodyPr/>
          <a:lstStyle/>
          <a:p>
            <a:pPr algn="ctr">
              <a:defRPr/>
            </a:pPr>
            <a:r>
              <a:rPr lang="en-US" sz="3600" b="1" dirty="0">
                <a:solidFill>
                  <a:srgbClr val="FFFF00"/>
                </a:solidFill>
                <a:latin typeface="Arial" charset="0"/>
                <a:cs typeface="Arial" charset="0"/>
              </a:rPr>
              <a:t>21</a:t>
            </a:r>
            <a:r>
              <a:rPr lang="en-US" sz="3600" b="1" baseline="30000" dirty="0">
                <a:solidFill>
                  <a:srgbClr val="FFFF00"/>
                </a:solidFill>
                <a:latin typeface="Arial" charset="0"/>
                <a:cs typeface="Arial" charset="0"/>
              </a:rPr>
              <a:t>st</a:t>
            </a:r>
            <a:r>
              <a:rPr lang="en-US" sz="3600" b="1" dirty="0">
                <a:solidFill>
                  <a:srgbClr val="FFFF00"/>
                </a:solidFill>
                <a:latin typeface="Arial" charset="0"/>
                <a:cs typeface="Arial" charset="0"/>
              </a:rPr>
              <a:t> Century Cures Act</a:t>
            </a:r>
            <a:endParaRPr lang="en-US" sz="3600" b="1" dirty="0">
              <a:solidFill>
                <a:srgbClr val="FFFF00"/>
              </a:solidFill>
              <a:latin typeface="Arial" pitchFamily="34" charset="0"/>
              <a:cs typeface="Arial" pitchFamily="34" charset="0"/>
            </a:endParaRPr>
          </a:p>
        </p:txBody>
      </p:sp>
      <p:sp>
        <p:nvSpPr>
          <p:cNvPr id="42" name="Rectangle 41"/>
          <p:cNvSpPr/>
          <p:nvPr/>
        </p:nvSpPr>
        <p:spPr>
          <a:xfrm>
            <a:off x="1" y="3620252"/>
            <a:ext cx="8853280" cy="3216265"/>
          </a:xfrm>
          <a:prstGeom prst="rect">
            <a:avLst/>
          </a:prstGeom>
        </p:spPr>
        <p:txBody>
          <a:bodyPr wrap="square">
            <a:spAutoFit/>
          </a:bodyPr>
          <a:lstStyle/>
          <a:p>
            <a:pPr marL="290513" lvl="2" indent="-171450" defTabSz="470297" eaLnBrk="0" hangingPunct="0">
              <a:spcBef>
                <a:spcPts val="1350"/>
              </a:spcBef>
              <a:buClr>
                <a:schemeClr val="tx1"/>
              </a:buClr>
              <a:buSzPct val="95000"/>
              <a:buFont typeface="Wingdings" pitchFamily="2" charset="2"/>
              <a:buChar char=""/>
              <a:defRPr/>
            </a:pPr>
            <a:r>
              <a:rPr lang="en-US" sz="2800" kern="0" dirty="0">
                <a:solidFill>
                  <a:prstClr val="white"/>
                </a:solidFill>
                <a:latin typeface="Arial" charset="0"/>
              </a:rPr>
              <a:t> $4.8 billion for NIH innovation projects</a:t>
            </a:r>
          </a:p>
          <a:p>
            <a:pPr marL="290513" lvl="2" indent="-171450" defTabSz="470297" eaLnBrk="0" hangingPunct="0">
              <a:spcBef>
                <a:spcPts val="1350"/>
              </a:spcBef>
              <a:buClr>
                <a:schemeClr val="tx1"/>
              </a:buClr>
              <a:buSzPct val="95000"/>
              <a:buFont typeface="Wingdings" pitchFamily="2" charset="2"/>
              <a:buChar char=""/>
              <a:defRPr/>
            </a:pPr>
            <a:r>
              <a:rPr lang="en-US" sz="2800" kern="0" dirty="0">
                <a:solidFill>
                  <a:prstClr val="white"/>
                </a:solidFill>
                <a:latin typeface="Arial" charset="0"/>
              </a:rPr>
              <a:t> Data sharing can be required</a:t>
            </a:r>
          </a:p>
          <a:p>
            <a:pPr marL="290513" lvl="2" indent="-171450" defTabSz="470297" eaLnBrk="0" hangingPunct="0">
              <a:spcBef>
                <a:spcPts val="1350"/>
              </a:spcBef>
              <a:buClr>
                <a:schemeClr val="tx1"/>
              </a:buClr>
              <a:buSzPct val="95000"/>
              <a:buFont typeface="Wingdings" pitchFamily="2" charset="2"/>
              <a:buChar char=""/>
              <a:defRPr/>
            </a:pPr>
            <a:r>
              <a:rPr lang="en-US" sz="2800" kern="0" dirty="0">
                <a:solidFill>
                  <a:prstClr val="white"/>
                </a:solidFill>
                <a:latin typeface="Arial" charset="0"/>
              </a:rPr>
              <a:t> Protection of identifiable and sensitive 	information: FOIA exemption</a:t>
            </a:r>
          </a:p>
          <a:p>
            <a:pPr marL="290513" lvl="2" indent="-171450" defTabSz="470297" eaLnBrk="0" hangingPunct="0">
              <a:spcBef>
                <a:spcPts val="1350"/>
              </a:spcBef>
              <a:buClr>
                <a:schemeClr val="tx1"/>
              </a:buClr>
              <a:buSzPct val="95000"/>
              <a:buFont typeface="Wingdings" pitchFamily="2" charset="2"/>
              <a:buChar char=""/>
              <a:defRPr/>
            </a:pPr>
            <a:r>
              <a:rPr lang="en-US" sz="2800" kern="0" dirty="0">
                <a:solidFill>
                  <a:prstClr val="white"/>
                </a:solidFill>
                <a:latin typeface="Arial" charset="0"/>
              </a:rPr>
              <a:t> Privacy protection for human research 			subjects: Certificates of Confidentiality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6696" y="716660"/>
            <a:ext cx="2870609" cy="1824002"/>
          </a:xfrm>
          <a:prstGeom prst="roundRect">
            <a:avLst/>
          </a:prstGeom>
        </p:spPr>
      </p:pic>
      <p:sp>
        <p:nvSpPr>
          <p:cNvPr id="5" name="TextBox 4"/>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6</a:t>
            </a:r>
          </a:p>
        </p:txBody>
      </p:sp>
      <p:pic>
        <p:nvPicPr>
          <p:cNvPr id="2" name="Picture 1"/>
          <p:cNvPicPr>
            <a:picLocks noChangeAspect="1"/>
          </p:cNvPicPr>
          <p:nvPr/>
        </p:nvPicPr>
        <p:blipFill rotWithShape="1">
          <a:blip r:embed="rId4"/>
          <a:srcRect t="17603" b="811"/>
          <a:stretch/>
        </p:blipFill>
        <p:spPr>
          <a:xfrm>
            <a:off x="327512" y="2706129"/>
            <a:ext cx="8488977" cy="842606"/>
          </a:xfrm>
          <a:prstGeom prst="rect">
            <a:avLst/>
          </a:prstGeom>
          <a:effectLst>
            <a:softEdge rad="31750"/>
          </a:effectLst>
        </p:spPr>
      </p:pic>
    </p:spTree>
    <p:extLst>
      <p:ext uri="{BB962C8B-B14F-4D97-AF65-F5344CB8AC3E}">
        <p14:creationId xmlns:p14="http://schemas.microsoft.com/office/powerpoint/2010/main" val="41033493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
            <a:ext cx="9144000" cy="685800"/>
          </a:xfrm>
        </p:spPr>
        <p:txBody>
          <a:bodyPr/>
          <a:lstStyle/>
          <a:p>
            <a:pPr algn="ctr"/>
            <a:r>
              <a:rPr lang="en-US" sz="3600" b="1" dirty="0">
                <a:solidFill>
                  <a:srgbClr val="FFFF00"/>
                </a:solidFill>
                <a:latin typeface="Arial" pitchFamily="34" charset="0"/>
                <a:cs typeface="Arial" pitchFamily="34" charset="0"/>
              </a:rPr>
              <a:t>NIH Appropriations and Budget</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endParaRPr lang="en-US" sz="2400" dirty="0"/>
          </a:p>
        </p:txBody>
      </p:sp>
      <p:graphicFrame>
        <p:nvGraphicFramePr>
          <p:cNvPr id="10" name="Table 9"/>
          <p:cNvGraphicFramePr>
            <a:graphicFrameLocks noGrp="1"/>
          </p:cNvGraphicFramePr>
          <p:nvPr>
            <p:extLst/>
          </p:nvPr>
        </p:nvGraphicFramePr>
        <p:xfrm>
          <a:off x="617219" y="1412628"/>
          <a:ext cx="7909561" cy="4542632"/>
        </p:xfrm>
        <a:graphic>
          <a:graphicData uri="http://schemas.openxmlformats.org/drawingml/2006/table">
            <a:tbl>
              <a:tblPr firstRow="1" firstCol="1" bandRow="1">
                <a:tableStyleId>{5C22544A-7EE6-4342-B048-85BDC9FD1C3A}</a:tableStyleId>
              </a:tblPr>
              <a:tblGrid>
                <a:gridCol w="1971067">
                  <a:extLst>
                    <a:ext uri="{9D8B030D-6E8A-4147-A177-3AD203B41FA5}">
                      <a16:colId xmlns:a16="http://schemas.microsoft.com/office/drawing/2014/main" xmlns="" val="20000"/>
                    </a:ext>
                  </a:extLst>
                </a:gridCol>
                <a:gridCol w="2284012">
                  <a:extLst>
                    <a:ext uri="{9D8B030D-6E8A-4147-A177-3AD203B41FA5}">
                      <a16:colId xmlns:a16="http://schemas.microsoft.com/office/drawing/2014/main" xmlns="" val="20002"/>
                    </a:ext>
                  </a:extLst>
                </a:gridCol>
                <a:gridCol w="3654482">
                  <a:extLst>
                    <a:ext uri="{9D8B030D-6E8A-4147-A177-3AD203B41FA5}">
                      <a16:colId xmlns:a16="http://schemas.microsoft.com/office/drawing/2014/main" xmlns="" val="20003"/>
                    </a:ext>
                  </a:extLst>
                </a:gridCol>
              </a:tblGrid>
              <a:tr h="1489480">
                <a:tc>
                  <a:txBody>
                    <a:bodyPr/>
                    <a:lstStyle/>
                    <a:p>
                      <a:pPr algn="ctr"/>
                      <a:endParaRPr lang="en-US" sz="2800" b="1" dirty="0">
                        <a:latin typeface="Arial" panose="020B0604020202020204" pitchFamily="34" charset="0"/>
                        <a:cs typeface="Arial" panose="020B0604020202020204" pitchFamily="34" charset="0"/>
                      </a:endParaRPr>
                    </a:p>
                  </a:txBody>
                  <a:tcPr/>
                </a:tc>
                <a:tc>
                  <a:txBody>
                    <a:bodyPr/>
                    <a:lstStyle/>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FY2016 Enacted</a:t>
                      </a:r>
                    </a:p>
                    <a:p>
                      <a:pPr algn="ctr"/>
                      <a:endParaRPr lang="en-US" sz="2800" b="1" dirty="0">
                        <a:latin typeface="Arial" panose="020B0604020202020204" pitchFamily="34" charset="0"/>
                        <a:cs typeface="Arial" panose="020B0604020202020204" pitchFamily="34" charset="0"/>
                      </a:endParaRPr>
                    </a:p>
                  </a:txBody>
                  <a:tcPr/>
                </a:tc>
                <a:tc>
                  <a:txBody>
                    <a:bodyPr/>
                    <a:lstStyle/>
                    <a:p>
                      <a:pPr algn="ctr"/>
                      <a:endParaRPr lang="en-US" sz="2800" b="1" i="0" dirty="0">
                        <a:latin typeface="Arial" panose="020B0604020202020204" pitchFamily="34" charset="0"/>
                        <a:cs typeface="Arial" panose="020B0604020202020204" pitchFamily="34" charset="0"/>
                      </a:endParaRPr>
                    </a:p>
                    <a:p>
                      <a:pPr algn="ctr"/>
                      <a:r>
                        <a:rPr lang="en-US" sz="2800" b="1" i="0" dirty="0">
                          <a:latin typeface="Arial" panose="020B0604020202020204" pitchFamily="34" charset="0"/>
                          <a:cs typeface="Arial" panose="020B0604020202020204" pitchFamily="34" charset="0"/>
                        </a:rPr>
                        <a:t>FY2017</a:t>
                      </a:r>
                    </a:p>
                  </a:txBody>
                  <a:tcPr/>
                </a:tc>
                <a:extLst>
                  <a:ext uri="{0D108BD9-81ED-4DB2-BD59-A6C34878D82A}">
                    <a16:rowId xmlns:a16="http://schemas.microsoft.com/office/drawing/2014/main" xmlns="" val="10000"/>
                  </a:ext>
                </a:extLst>
              </a:tr>
              <a:tr h="1372156">
                <a:tc rowSpan="2">
                  <a:txBody>
                    <a:bodyPr/>
                    <a:lstStyle/>
                    <a:p>
                      <a:r>
                        <a:rPr lang="en-US" sz="2800" b="1" dirty="0">
                          <a:solidFill>
                            <a:schemeClr val="tx1"/>
                          </a:solidFill>
                          <a:latin typeface="Arial" panose="020B0604020202020204" pitchFamily="34" charset="0"/>
                          <a:cs typeface="Arial" panose="020B0604020202020204" pitchFamily="34" charset="0"/>
                        </a:rPr>
                        <a:t>NIH</a:t>
                      </a:r>
                    </a:p>
                    <a:p>
                      <a:endParaRPr lang="en-US" sz="2800" b="1" dirty="0">
                        <a:solidFill>
                          <a:schemeClr val="tx1"/>
                        </a:solidFill>
                        <a:latin typeface="Arial" panose="020B0604020202020204" pitchFamily="34" charset="0"/>
                        <a:cs typeface="Arial" panose="020B0604020202020204" pitchFamily="34" charset="0"/>
                      </a:endParaRPr>
                    </a:p>
                    <a:p>
                      <a:endParaRPr lang="en-US" sz="2800" b="1" dirty="0">
                        <a:solidFill>
                          <a:schemeClr val="tx1"/>
                        </a:solidFill>
                        <a:latin typeface="Arial" panose="020B0604020202020204" pitchFamily="34" charset="0"/>
                        <a:cs typeface="Arial" panose="020B0604020202020204" pitchFamily="34" charset="0"/>
                      </a:endParaRPr>
                    </a:p>
                    <a:p>
                      <a:r>
                        <a:rPr lang="en-US" sz="2800" b="1" dirty="0">
                          <a:solidFill>
                            <a:schemeClr val="tx1"/>
                          </a:solidFill>
                          <a:latin typeface="Arial" panose="020B0604020202020204" pitchFamily="34" charset="0"/>
                          <a:cs typeface="Arial" panose="020B0604020202020204" pitchFamily="34" charset="0"/>
                        </a:rPr>
                        <a:t>NHGRI</a:t>
                      </a:r>
                    </a:p>
                  </a:txBody>
                  <a:tcPr/>
                </a:tc>
                <a:tc>
                  <a:txBody>
                    <a:bodyPr/>
                    <a:lstStyle/>
                    <a:p>
                      <a:pPr algn="ctr"/>
                      <a:r>
                        <a:rPr lang="en-US" sz="2800" b="1" dirty="0">
                          <a:latin typeface="Arial" panose="020B0604020202020204" pitchFamily="34" charset="0"/>
                          <a:cs typeface="Arial" panose="020B0604020202020204" pitchFamily="34" charset="0"/>
                        </a:rPr>
                        <a:t>$32.3 B</a:t>
                      </a:r>
                    </a:p>
                  </a:txBody>
                  <a:tcPr/>
                </a:tc>
                <a:tc>
                  <a:txBody>
                    <a:bodyPr/>
                    <a:lstStyle/>
                    <a:p>
                      <a:pPr algn="ctr"/>
                      <a:r>
                        <a:rPr lang="en-US" sz="2800" b="1" dirty="0">
                          <a:latin typeface="Arial" panose="020B0604020202020204" pitchFamily="34" charset="0"/>
                          <a:cs typeface="Arial" panose="020B0604020202020204" pitchFamily="34" charset="0"/>
                        </a:rPr>
                        <a:t>CR</a:t>
                      </a:r>
                      <a:r>
                        <a:rPr lang="en-US" sz="2800" b="1" baseline="0" dirty="0">
                          <a:latin typeface="Arial" panose="020B0604020202020204" pitchFamily="34" charset="0"/>
                          <a:cs typeface="Arial" panose="020B0604020202020204" pitchFamily="34" charset="0"/>
                        </a:rPr>
                        <a:t> through </a:t>
                      </a:r>
                    </a:p>
                    <a:p>
                      <a:pPr algn="ctr"/>
                      <a:r>
                        <a:rPr lang="en-US" sz="2800" b="1" baseline="0" dirty="0">
                          <a:latin typeface="Arial" panose="020B0604020202020204" pitchFamily="34" charset="0"/>
                          <a:cs typeface="Arial" panose="020B0604020202020204" pitchFamily="34" charset="0"/>
                        </a:rPr>
                        <a:t>April 28, 2017</a:t>
                      </a:r>
                      <a:endParaRPr lang="en-US" sz="2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r h="1372156">
                <a:tc vMerge="1">
                  <a:txBody>
                    <a:bodyPr/>
                    <a:lstStyle/>
                    <a:p>
                      <a:endParaRPr lang="en-US" dirty="0">
                        <a:solidFill>
                          <a:schemeClr val="tx1"/>
                        </a:solidFill>
                      </a:endParaRPr>
                    </a:p>
                  </a:txBody>
                  <a:tcPr>
                    <a:lnT w="12700" cmpd="sng">
                      <a:noFill/>
                    </a:lnT>
                    <a:lnB w="12700" cmpd="sng">
                      <a:noFill/>
                    </a:lnB>
                  </a:tcPr>
                </a:tc>
                <a:tc>
                  <a:txBody>
                    <a:bodyPr/>
                    <a:lstStyle/>
                    <a:p>
                      <a:pPr algn="ctr"/>
                      <a:r>
                        <a:rPr lang="en-US" sz="2800" b="1" dirty="0">
                          <a:solidFill>
                            <a:schemeClr val="bg1"/>
                          </a:solidFill>
                          <a:latin typeface="Arial" panose="020B0604020202020204" pitchFamily="34" charset="0"/>
                          <a:cs typeface="Arial" panose="020B0604020202020204" pitchFamily="34" charset="0"/>
                        </a:rPr>
                        <a:t>$513.2 </a:t>
                      </a:r>
                      <a:r>
                        <a:rPr lang="en-US" sz="2800" b="1" baseline="0" dirty="0">
                          <a:solidFill>
                            <a:schemeClr val="bg1"/>
                          </a:solidFill>
                          <a:latin typeface="Arial" panose="020B0604020202020204" pitchFamily="34" charset="0"/>
                          <a:cs typeface="Arial" panose="020B0604020202020204" pitchFamily="34" charset="0"/>
                        </a:rPr>
                        <a:t>M</a:t>
                      </a:r>
                      <a:endParaRPr lang="en-US" sz="28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800" b="1" dirty="0">
                          <a:solidFill>
                            <a:schemeClr val="bg1"/>
                          </a:solidFill>
                          <a:latin typeface="Arial" panose="020B0604020202020204" pitchFamily="34" charset="0"/>
                          <a:cs typeface="Arial" panose="020B0604020202020204" pitchFamily="34" charset="0"/>
                        </a:rPr>
                        <a:t>CR</a:t>
                      </a:r>
                      <a:r>
                        <a:rPr lang="en-US" sz="2800" b="1" baseline="0" dirty="0">
                          <a:solidFill>
                            <a:schemeClr val="bg1"/>
                          </a:solidFill>
                          <a:latin typeface="Arial" panose="020B0604020202020204" pitchFamily="34" charset="0"/>
                          <a:cs typeface="Arial" panose="020B0604020202020204" pitchFamily="34" charset="0"/>
                        </a:rPr>
                        <a:t> through </a:t>
                      </a:r>
                    </a:p>
                    <a:p>
                      <a:pPr algn="ctr"/>
                      <a:r>
                        <a:rPr lang="en-US" sz="2800" b="1" baseline="0" dirty="0">
                          <a:solidFill>
                            <a:schemeClr val="bg1"/>
                          </a:solidFill>
                          <a:latin typeface="Arial" panose="020B0604020202020204" pitchFamily="34" charset="0"/>
                          <a:cs typeface="Arial" panose="020B0604020202020204" pitchFamily="34" charset="0"/>
                        </a:rPr>
                        <a:t>April 28, 2017</a:t>
                      </a:r>
                      <a:endParaRPr lang="en-US" sz="28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607103044"/>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2949" y="214748"/>
            <a:ext cx="7687291" cy="5400163"/>
          </a:xfrm>
          <a:prstGeom prst="rect">
            <a:avLst/>
          </a:prstGeom>
        </p:spPr>
      </p:pic>
      <p:sp>
        <p:nvSpPr>
          <p:cNvPr id="2" name="Title 1"/>
          <p:cNvSpPr>
            <a:spLocks noGrp="1"/>
          </p:cNvSpPr>
          <p:nvPr>
            <p:ph type="title" idx="4294967295"/>
          </p:nvPr>
        </p:nvSpPr>
        <p:spPr bwMode="auto">
          <a:xfrm>
            <a:off x="0" y="5688646"/>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a:solidFill>
                  <a:schemeClr val="tx1"/>
                </a:solidFill>
                <a:latin typeface="Arial" charset="0"/>
                <a:cs typeface="Arial" charset="0"/>
              </a:rPr>
              <a:t>genome.gov/</a:t>
            </a:r>
            <a:r>
              <a:rPr lang="en-US" sz="3600" b="1" dirty="0" err="1">
                <a:solidFill>
                  <a:schemeClr val="tx1"/>
                </a:solidFill>
                <a:latin typeface="Arial" charset="0"/>
                <a:cs typeface="Arial" charset="0"/>
              </a:rPr>
              <a:t>DirectorsReport</a:t>
            </a:r>
            <a:r>
              <a:rPr lang="en-US" sz="3600" b="1" dirty="0">
                <a:solidFill>
                  <a:schemeClr val="tx1"/>
                </a:solidFill>
                <a:latin typeface="Arial" charset="0"/>
                <a:cs typeface="Arial" charset="0"/>
              </a:rPr>
              <a:t> </a:t>
            </a:r>
          </a:p>
        </p:txBody>
      </p:sp>
      <p:sp>
        <p:nvSpPr>
          <p:cNvPr id="5" name="TextBox 4"/>
          <p:cNvSpPr txBox="1"/>
          <p:nvPr/>
        </p:nvSpPr>
        <p:spPr>
          <a:xfrm>
            <a:off x="7317494" y="6409068"/>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04100" y="5389126"/>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319889" y="396308"/>
            <a:ext cx="3262667" cy="130123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323075" y="673360"/>
            <a:ext cx="617833" cy="747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9375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par>
                          <p:cTn id="17" fill="hold">
                            <p:stCondLst>
                              <p:cond delay="0"/>
                            </p:stCondLst>
                            <p:childTnLst>
                              <p:par>
                                <p:cTn id="18" presetID="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4370"/>
            <a:ext cx="9144000" cy="704848"/>
          </a:xfrm>
        </p:spPr>
        <p:txBody>
          <a:bodyPr vert="horz" wrap="square" lIns="91440" tIns="45720" rIns="91440" bIns="45720" numCol="1" anchor="t" anchorCtr="0" compatLnSpc="1">
            <a:prstTxWarp prst="textNoShape">
              <a:avLst/>
            </a:prstTxWarp>
            <a:noAutofit/>
          </a:bodyPr>
          <a:lstStyle/>
          <a:p>
            <a:pPr algn="ctr">
              <a:defRPr/>
            </a:pPr>
            <a:r>
              <a:rPr lang="en-US" sz="3600" b="1" dirty="0">
                <a:solidFill>
                  <a:srgbClr val="FFFF00"/>
                </a:solidFill>
                <a:latin typeface="Arial" charset="0"/>
                <a:cs typeface="Arial" pitchFamily="34" charset="0"/>
              </a:rPr>
              <a:t>SBIR/STTR Reauthorization</a:t>
            </a:r>
            <a:endParaRPr lang="en-US" sz="3600" b="1" dirty="0">
              <a:solidFill>
                <a:srgbClr val="FFFF00"/>
              </a:solidFill>
              <a:latin typeface="Arial" pitchFamily="34" charset="0"/>
              <a:cs typeface="Arial" pitchFamily="34" charset="0"/>
            </a:endParaRPr>
          </a:p>
        </p:txBody>
      </p:sp>
      <p:sp>
        <p:nvSpPr>
          <p:cNvPr id="10" name="Title 1"/>
          <p:cNvSpPr txBox="1">
            <a:spLocks/>
          </p:cNvSpPr>
          <p:nvPr/>
        </p:nvSpPr>
        <p:spPr>
          <a:xfrm>
            <a:off x="4745412" y="4470523"/>
            <a:ext cx="4114800" cy="2054592"/>
          </a:xfrm>
          <a:prstGeom prst="rect">
            <a:avLst/>
          </a:prstGeom>
        </p:spPr>
        <p:txBody>
          <a:bodyPr/>
          <a:lstStyle/>
          <a:p>
            <a:pPr algn="ctr" eaLnBrk="0" hangingPunct="0">
              <a:defRPr/>
            </a:pPr>
            <a:endParaRPr lang="en-US" sz="2800" kern="0" spc="-100" dirty="0">
              <a:solidFill>
                <a:srgbClr val="66FF33"/>
              </a:solidFill>
              <a:latin typeface="Arial" charset="0"/>
              <a:ea typeface="+mj-ea"/>
              <a:cs typeface="Arial" charset="0"/>
            </a:endParaRPr>
          </a:p>
        </p:txBody>
      </p:sp>
      <p:sp>
        <p:nvSpPr>
          <p:cNvPr id="6" name="Title 1"/>
          <p:cNvSpPr txBox="1">
            <a:spLocks/>
          </p:cNvSpPr>
          <p:nvPr/>
        </p:nvSpPr>
        <p:spPr>
          <a:xfrm>
            <a:off x="173426" y="4470525"/>
            <a:ext cx="4330700" cy="1830571"/>
          </a:xfrm>
          <a:prstGeom prst="rect">
            <a:avLst/>
          </a:prstGeom>
        </p:spPr>
        <p:txBody>
          <a:bodyPr/>
          <a:lstStyle/>
          <a:p>
            <a:pPr algn="ctr" eaLnBrk="0" hangingPunct="0">
              <a:defRPr/>
            </a:pPr>
            <a:endParaRPr lang="en-US" sz="2800" kern="0" spc="-100" dirty="0">
              <a:solidFill>
                <a:srgbClr val="66FF33"/>
              </a:solidFill>
              <a:latin typeface="Arial" charset="0"/>
              <a:ea typeface="+mj-ea"/>
              <a:cs typeface="Arial" charset="0"/>
            </a:endParaRPr>
          </a:p>
        </p:txBody>
      </p:sp>
      <p:pic>
        <p:nvPicPr>
          <p:cNvPr id="7" name="Picture 6" descr="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0764" y="291879"/>
            <a:ext cx="3586389" cy="358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rotWithShape="1">
          <a:blip r:embed="rId4"/>
          <a:srcRect l="4354" t="9869" r="23512" b="56845"/>
          <a:stretch/>
        </p:blipFill>
        <p:spPr bwMode="auto">
          <a:xfrm>
            <a:off x="1358368" y="3842461"/>
            <a:ext cx="6431176" cy="2228738"/>
          </a:xfrm>
          <a:prstGeom prst="rect">
            <a:avLst/>
          </a:prstGeom>
          <a:ln>
            <a:noFill/>
          </a:ln>
          <a:effectLst>
            <a:softEdge rad="63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96285694"/>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
            <a:ext cx="9144000" cy="1066800"/>
          </a:xfrm>
        </p:spPr>
        <p:txBody>
          <a:bodyPr/>
          <a:lstStyle/>
          <a:p>
            <a:pPr algn="ctr"/>
            <a:r>
              <a:rPr lang="en-US" sz="3600" b="1" dirty="0">
                <a:solidFill>
                  <a:srgbClr val="FFFF00"/>
                </a:solidFill>
                <a:latin typeface="Arial" panose="020B0604020202020204" pitchFamily="34" charset="0"/>
                <a:cs typeface="Arial" panose="020B0604020202020204" pitchFamily="34" charset="0"/>
              </a:rPr>
              <a:t>Common Rule Revisions Finalized</a:t>
            </a:r>
            <a:endParaRPr lang="en-US" sz="3600" dirty="0"/>
          </a:p>
        </p:txBody>
      </p:sp>
      <p:sp>
        <p:nvSpPr>
          <p:cNvPr id="4" name="TextBox 6"/>
          <p:cNvSpPr txBox="1">
            <a:spLocks noChangeArrowheads="1"/>
          </p:cNvSpPr>
          <p:nvPr/>
        </p:nvSpPr>
        <p:spPr bwMode="auto">
          <a:xfrm>
            <a:off x="7316788" y="6410503"/>
            <a:ext cx="16530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2000" dirty="0">
                <a:solidFill>
                  <a:srgbClr val="8BE6FF"/>
                </a:solidFill>
              </a:rPr>
              <a:t>Document 7</a:t>
            </a:r>
          </a:p>
        </p:txBody>
      </p:sp>
      <p:sp>
        <p:nvSpPr>
          <p:cNvPr id="6" name="Content Placeholder 5"/>
          <p:cNvSpPr>
            <a:spLocks noGrp="1"/>
          </p:cNvSpPr>
          <p:nvPr>
            <p:ph idx="1"/>
          </p:nvPr>
        </p:nvSpPr>
        <p:spPr>
          <a:xfrm>
            <a:off x="-94589" y="1208971"/>
            <a:ext cx="6684578" cy="5401587"/>
          </a:xfrm>
        </p:spPr>
        <p:txBody>
          <a:bodyPr/>
          <a:lstStyle/>
          <a:p>
            <a:pPr indent="-292100">
              <a:buClr>
                <a:schemeClr val="tx1"/>
              </a:buClr>
              <a:tabLst>
                <a:tab pos="568325" algn="l"/>
              </a:tabLst>
            </a:pPr>
            <a:r>
              <a:rPr lang="en-US" sz="2800" b="1" dirty="0">
                <a:latin typeface="Arial" panose="020B0604020202020204" pitchFamily="34" charset="0"/>
                <a:cs typeface="Arial" panose="020B0604020202020204" pitchFamily="34" charset="0"/>
              </a:rPr>
              <a:t>Improve informed consent</a:t>
            </a:r>
          </a:p>
          <a:p>
            <a:pPr indent="-292100">
              <a:spcBef>
                <a:spcPts val="1800"/>
              </a:spcBef>
              <a:buClr>
                <a:schemeClr val="tx1"/>
              </a:buClr>
              <a:tabLst>
                <a:tab pos="568325" algn="l"/>
              </a:tabLst>
            </a:pPr>
            <a:r>
              <a:rPr lang="en-US" sz="2800" b="1" dirty="0">
                <a:latin typeface="Arial" panose="020B0604020202020204" pitchFamily="34" charset="0"/>
                <a:cs typeface="Arial" panose="020B0604020202020204" pitchFamily="34" charset="0"/>
              </a:rPr>
              <a:t>Calibrate review to study risks</a:t>
            </a:r>
          </a:p>
          <a:p>
            <a:pPr indent="-292100">
              <a:spcBef>
                <a:spcPts val="1800"/>
              </a:spcBef>
              <a:buClr>
                <a:schemeClr val="tx1"/>
              </a:buClr>
              <a:tabLst>
                <a:tab pos="568325" algn="l"/>
              </a:tabLst>
            </a:pPr>
            <a:r>
              <a:rPr lang="en-US" sz="2800" b="1" dirty="0">
                <a:latin typeface="Arial" panose="020B0604020202020204" pitchFamily="34" charset="0"/>
                <a:cs typeface="Arial" panose="020B0604020202020204" pitchFamily="34" charset="0"/>
              </a:rPr>
              <a:t>Allow broad consent for 	secondary use of </a:t>
            </a:r>
            <a:r>
              <a:rPr lang="en-US" sz="2800" b="1" dirty="0" err="1">
                <a:latin typeface="Arial" panose="020B0604020202020204" pitchFamily="34" charset="0"/>
                <a:cs typeface="Arial" panose="020B0604020202020204" pitchFamily="34" charset="0"/>
              </a:rPr>
              <a:t>biospecimens</a:t>
            </a:r>
            <a:endParaRPr lang="en-US" sz="2800" b="1" dirty="0">
              <a:latin typeface="Arial" panose="020B0604020202020204" pitchFamily="34" charset="0"/>
              <a:cs typeface="Arial" panose="020B0604020202020204" pitchFamily="34" charset="0"/>
            </a:endParaRPr>
          </a:p>
          <a:p>
            <a:pPr indent="-292100">
              <a:spcBef>
                <a:spcPts val="1800"/>
              </a:spcBef>
              <a:buClr>
                <a:schemeClr val="tx1"/>
              </a:buClr>
              <a:tabLst>
                <a:tab pos="568325" algn="l"/>
              </a:tabLst>
            </a:pPr>
            <a:r>
              <a:rPr lang="en-US" sz="2800" b="1" dirty="0">
                <a:latin typeface="Arial" panose="020B0604020202020204" pitchFamily="34" charset="0"/>
                <a:cs typeface="Arial" panose="020B0604020202020204" pitchFamily="34" charset="0"/>
              </a:rPr>
              <a:t>Does not require consent for the 	use of de-identified </a:t>
            </a:r>
            <a:r>
              <a:rPr lang="en-US" sz="2800" b="1" dirty="0" err="1">
                <a:latin typeface="Arial" panose="020B0604020202020204" pitchFamily="34" charset="0"/>
                <a:cs typeface="Arial" panose="020B0604020202020204" pitchFamily="34" charset="0"/>
              </a:rPr>
              <a:t>biospecimens</a:t>
            </a:r>
            <a:endParaRPr lang="en-US" sz="2800" b="1" dirty="0">
              <a:latin typeface="Arial" panose="020B0604020202020204" pitchFamily="34" charset="0"/>
              <a:cs typeface="Arial" panose="020B0604020202020204" pitchFamily="34" charset="0"/>
            </a:endParaRPr>
          </a:p>
          <a:p>
            <a:pPr indent="-292100">
              <a:spcBef>
                <a:spcPts val="1800"/>
              </a:spcBef>
              <a:buClr>
                <a:schemeClr val="tx1"/>
              </a:buClr>
              <a:tabLst>
                <a:tab pos="568325" algn="l"/>
              </a:tabLst>
            </a:pPr>
            <a:r>
              <a:rPr lang="en-US" sz="2800" b="1" dirty="0">
                <a:latin typeface="Arial" panose="020B0604020202020204" pitchFamily="34" charset="0"/>
                <a:cs typeface="Arial" panose="020B0604020202020204" pitchFamily="34" charset="0"/>
              </a:rPr>
              <a:t>Streamline IRB review </a:t>
            </a:r>
          </a:p>
        </p:txBody>
      </p:sp>
      <p:grpSp>
        <p:nvGrpSpPr>
          <p:cNvPr id="12" name="Group 11"/>
          <p:cNvGrpSpPr/>
          <p:nvPr/>
        </p:nvGrpSpPr>
        <p:grpSpPr>
          <a:xfrm>
            <a:off x="6480780" y="865863"/>
            <a:ext cx="2566396" cy="1953537"/>
            <a:chOff x="5435036" y="941781"/>
            <a:chExt cx="3459215" cy="2750714"/>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50982"/>
            <a:stretch/>
          </p:blipFill>
          <p:spPr>
            <a:xfrm>
              <a:off x="5435036" y="941781"/>
              <a:ext cx="3459215" cy="1610415"/>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2432"/>
            <a:stretch/>
          </p:blipFill>
          <p:spPr>
            <a:xfrm>
              <a:off x="5435036" y="2458267"/>
              <a:ext cx="3459215" cy="1234228"/>
            </a:xfrm>
            <a:prstGeom prst="rect">
              <a:avLst/>
            </a:prstGeom>
          </p:spPr>
        </p:pic>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780" y="2988643"/>
            <a:ext cx="2566396" cy="3421860"/>
          </a:xfrm>
          <a:prstGeom prst="rect">
            <a:avLst/>
          </a:prstGeom>
        </p:spPr>
      </p:pic>
    </p:spTree>
    <p:extLst>
      <p:ext uri="{BB962C8B-B14F-4D97-AF65-F5344CB8AC3E}">
        <p14:creationId xmlns:p14="http://schemas.microsoft.com/office/powerpoint/2010/main" val="25379633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popi.ucdavis.edu/tvec/img/nih-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30" y="882118"/>
            <a:ext cx="2680954" cy="2358381"/>
          </a:xfrm>
          <a:prstGeom prst="rect">
            <a:avLst/>
          </a:prstGeom>
          <a:solidFill>
            <a:schemeClr val="tx1"/>
          </a:solidFill>
          <a:ln w="76200">
            <a:solidFill>
              <a:schemeClr val="tx1"/>
            </a:solidFill>
          </a:ln>
          <a:extLst/>
        </p:spPr>
      </p:pic>
      <p:sp>
        <p:nvSpPr>
          <p:cNvPr id="3074" name="Title 3"/>
          <p:cNvSpPr>
            <a:spLocks noGrp="1"/>
          </p:cNvSpPr>
          <p:nvPr>
            <p:ph type="title"/>
          </p:nvPr>
        </p:nvSpPr>
        <p:spPr>
          <a:xfrm>
            <a:off x="0" y="7675"/>
            <a:ext cx="9144000" cy="639763"/>
          </a:xfrm>
        </p:spPr>
        <p:txBody>
          <a:bodyPr/>
          <a:lstStyle/>
          <a:p>
            <a:pPr algn="ctr">
              <a:defRPr/>
            </a:pPr>
            <a:r>
              <a:rPr lang="en-US" sz="3600" b="1" dirty="0">
                <a:solidFill>
                  <a:srgbClr val="FFFF00"/>
                </a:solidFill>
                <a:latin typeface="Arial" charset="0"/>
                <a:cs typeface="Arial" charset="0"/>
              </a:rPr>
              <a:t>Regulatory Updates</a:t>
            </a:r>
            <a:endParaRPr lang="en-US" sz="3600" b="1" dirty="0">
              <a:solidFill>
                <a:srgbClr val="FFFF00"/>
              </a:solidFill>
              <a:latin typeface="Arial" pitchFamily="34" charset="0"/>
              <a:cs typeface="Arial" pitchFamily="34" charset="0"/>
            </a:endParaRPr>
          </a:p>
        </p:txBody>
      </p:sp>
      <p:sp>
        <p:nvSpPr>
          <p:cNvPr id="42" name="Rectangle 41"/>
          <p:cNvSpPr/>
          <p:nvPr/>
        </p:nvSpPr>
        <p:spPr>
          <a:xfrm>
            <a:off x="331948" y="3678316"/>
            <a:ext cx="8352088" cy="2292935"/>
          </a:xfrm>
          <a:prstGeom prst="rect">
            <a:avLst/>
          </a:prstGeom>
        </p:spPr>
        <p:txBody>
          <a:bodyPr wrap="square">
            <a:spAutoFit/>
          </a:bodyPr>
          <a:lstStyle/>
          <a:p>
            <a:pPr marL="387350" lvl="2" indent="-268288" defTabSz="627063" eaLnBrk="0" hangingPunct="0">
              <a:spcBef>
                <a:spcPts val="1800"/>
              </a:spcBef>
              <a:buClr>
                <a:schemeClr val="tx1"/>
              </a:buClr>
              <a:buSzPct val="95000"/>
              <a:buFont typeface="Wingdings" pitchFamily="2" charset="2"/>
              <a:buChar char=""/>
              <a:defRPr/>
            </a:pPr>
            <a:r>
              <a:rPr lang="en-US" sz="3200" dirty="0">
                <a:solidFill>
                  <a:prstClr val="white"/>
                </a:solidFill>
                <a:latin typeface="Arial" charset="0"/>
              </a:rPr>
              <a:t>FDA’s Laboratory Developed Test (LDT) 	guidance delayed</a:t>
            </a:r>
          </a:p>
          <a:p>
            <a:pPr marL="387350" lvl="2" indent="-268288" defTabSz="627063" eaLnBrk="0" hangingPunct="0">
              <a:spcBef>
                <a:spcPts val="1800"/>
              </a:spcBef>
              <a:buClr>
                <a:schemeClr val="tx1"/>
              </a:buClr>
              <a:buSzPct val="95000"/>
              <a:buFont typeface="Wingdings" pitchFamily="2" charset="2"/>
              <a:buChar char=""/>
              <a:defRPr/>
            </a:pPr>
            <a:r>
              <a:rPr lang="en-US" sz="3200" dirty="0">
                <a:solidFill>
                  <a:prstClr val="white"/>
                </a:solidFill>
                <a:latin typeface="Arial" charset="0"/>
              </a:rPr>
              <a:t>NIH Single-IRB Policy: Effective date 	extended to Sept. 25, 2017</a:t>
            </a: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8</a:t>
            </a:r>
          </a:p>
        </p:txBody>
      </p:sp>
      <p:pic>
        <p:nvPicPr>
          <p:cNvPr id="1028" name="Picture 4" descr="FDA Logo Blue 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91" y="1454807"/>
            <a:ext cx="5352874" cy="1213005"/>
          </a:xfrm>
          <a:prstGeom prst="rect">
            <a:avLst/>
          </a:prstGeom>
          <a:solidFill>
            <a:schemeClr val="tx1"/>
          </a:solidFill>
          <a:ln w="76200">
            <a:solidFill>
              <a:schemeClr val="tx1"/>
            </a:solidFill>
          </a:ln>
          <a:extLst/>
        </p:spPr>
      </p:pic>
    </p:spTree>
    <p:extLst>
      <p:ext uri="{BB962C8B-B14F-4D97-AF65-F5344CB8AC3E}">
        <p14:creationId xmlns:p14="http://schemas.microsoft.com/office/powerpoint/2010/main" val="39333772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 y="5081"/>
            <a:ext cx="9144000" cy="691977"/>
          </a:xfrm>
        </p:spPr>
        <p:txBody>
          <a:bodyPr/>
          <a:lstStyle/>
          <a:p>
            <a:pPr algn="ctr">
              <a:defRPr/>
            </a:pPr>
            <a:r>
              <a:rPr lang="en-US" sz="3600" b="1" dirty="0">
                <a:solidFill>
                  <a:srgbClr val="FFFF00"/>
                </a:solidFill>
                <a:latin typeface="Arial" charset="0"/>
                <a:cs typeface="Arial" charset="0"/>
              </a:rPr>
              <a:t>New dbGaP Data Browser </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9</a:t>
            </a:r>
          </a:p>
        </p:txBody>
      </p:sp>
      <p:pic>
        <p:nvPicPr>
          <p:cNvPr id="3" name="Picture 2"/>
          <p:cNvPicPr>
            <a:picLocks noChangeAspect="1"/>
          </p:cNvPicPr>
          <p:nvPr/>
        </p:nvPicPr>
        <p:blipFill>
          <a:blip r:embed="rId3"/>
          <a:stretch>
            <a:fillRect/>
          </a:stretch>
        </p:blipFill>
        <p:spPr>
          <a:xfrm>
            <a:off x="1034601" y="817824"/>
            <a:ext cx="7074798" cy="3145218"/>
          </a:xfrm>
          <a:prstGeom prst="rect">
            <a:avLst/>
          </a:prstGeom>
        </p:spPr>
      </p:pic>
      <p:pic>
        <p:nvPicPr>
          <p:cNvPr id="1026" name="Picture 2" descr="Image result for NCBI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132" y="5784793"/>
            <a:ext cx="1451253" cy="827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3674935" y="5784793"/>
            <a:ext cx="3454909" cy="825701"/>
          </a:xfrm>
          <a:prstGeom prst="rect">
            <a:avLst/>
          </a:prstGeom>
        </p:spPr>
      </p:pic>
      <p:pic>
        <p:nvPicPr>
          <p:cNvPr id="8" name="Picture 7"/>
          <p:cNvPicPr>
            <a:picLocks noChangeAspect="1"/>
          </p:cNvPicPr>
          <p:nvPr/>
        </p:nvPicPr>
        <p:blipFill rotWithShape="1">
          <a:blip r:embed="rId6"/>
          <a:srcRect t="8339"/>
          <a:stretch/>
        </p:blipFill>
        <p:spPr>
          <a:xfrm>
            <a:off x="950711" y="817824"/>
            <a:ext cx="7242536" cy="4460671"/>
          </a:xfrm>
          <a:prstGeom prst="rect">
            <a:avLst/>
          </a:prstGeom>
        </p:spPr>
      </p:pic>
      <p:pic>
        <p:nvPicPr>
          <p:cNvPr id="1029" name="Picture 1" descr="image00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210" b="4666"/>
          <a:stretch/>
        </p:blipFill>
        <p:spPr bwMode="auto">
          <a:xfrm>
            <a:off x="-21" y="817824"/>
            <a:ext cx="9143999" cy="471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4781504"/>
            <a:ext cx="606694" cy="350016"/>
          </a:xfrm>
          <a:prstGeom prst="rect">
            <a:avLst/>
          </a:prstGeom>
        </p:spPr>
      </p:pic>
    </p:spTree>
    <p:extLst>
      <p:ext uri="{BB962C8B-B14F-4D97-AF65-F5344CB8AC3E}">
        <p14:creationId xmlns:p14="http://schemas.microsoft.com/office/powerpoint/2010/main" val="11310279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135"/>
            <a:ext cx="9144000" cy="639763"/>
          </a:xfrm>
        </p:spPr>
        <p:txBody>
          <a:bodyPr/>
          <a:lstStyle/>
          <a:p>
            <a:pPr algn="ctr">
              <a:defRPr/>
            </a:pPr>
            <a:r>
              <a:rPr lang="en-US" sz="3600" b="1" dirty="0">
                <a:solidFill>
                  <a:srgbClr val="FFFF00"/>
                </a:solidFill>
                <a:latin typeface="Arial" charset="0"/>
                <a:cs typeface="Arial" charset="0"/>
              </a:rPr>
              <a:t>RFI on dbGaP Streamlining</a:t>
            </a:r>
            <a:endParaRPr lang="en-US" sz="3600" b="1" dirty="0">
              <a:solidFill>
                <a:srgbClr val="FFFF00"/>
              </a:solidFill>
              <a:latin typeface="Arial" pitchFamily="34" charset="0"/>
              <a:cs typeface="Arial" pitchFamily="34" charset="0"/>
            </a:endParaRPr>
          </a:p>
        </p:txBody>
      </p:sp>
      <p:sp>
        <p:nvSpPr>
          <p:cNvPr id="42" name="Rectangle 41"/>
          <p:cNvSpPr/>
          <p:nvPr/>
        </p:nvSpPr>
        <p:spPr>
          <a:xfrm>
            <a:off x="-111510" y="2254084"/>
            <a:ext cx="9144000" cy="4154984"/>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latin typeface="Arial" charset="0"/>
                <a:cs typeface="Arial" pitchFamily="34" charset="0"/>
              </a:rPr>
              <a:t>Will solicit feedback on data-submission and data- 	access processes</a:t>
            </a:r>
            <a:endParaRPr lang="en-US" sz="2800" b="1"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Also will include policy-related questions:</a:t>
            </a:r>
          </a:p>
          <a:p>
            <a:pPr marL="858838" lvl="3" indent="-242888" defTabSz="627063" eaLnBrk="0" hangingPunct="0">
              <a:spcBef>
                <a:spcPts val="1800"/>
              </a:spcBef>
              <a:buClr>
                <a:schemeClr val="tx1"/>
              </a:buClr>
              <a:buSzPct val="95000"/>
              <a:defRPr/>
            </a:pPr>
            <a:r>
              <a:rPr lang="en-US" sz="2400" dirty="0">
                <a:solidFill>
                  <a:schemeClr val="tx2">
                    <a:lumMod val="90000"/>
                  </a:schemeClr>
                </a:solidFill>
              </a:rPr>
              <a:t>Alternate controlled-access models</a:t>
            </a:r>
          </a:p>
          <a:p>
            <a:pPr marL="858838" lvl="3" indent="-242888" defTabSz="627063" eaLnBrk="0" hangingPunct="0">
              <a:spcBef>
                <a:spcPts val="1800"/>
              </a:spcBef>
              <a:buClr>
                <a:schemeClr val="tx1"/>
              </a:buClr>
              <a:buSzPct val="95000"/>
              <a:defRPr/>
            </a:pPr>
            <a:r>
              <a:rPr lang="en-US" sz="2400" dirty="0">
                <a:solidFill>
                  <a:schemeClr val="tx2">
                    <a:lumMod val="90000"/>
                  </a:schemeClr>
                </a:solidFill>
              </a:rPr>
              <a:t>Benefits and risks associated with sharing genomic summary statistics </a:t>
            </a:r>
          </a:p>
          <a:p>
            <a:pPr marL="858838" lvl="3" indent="-242888" defTabSz="627063" eaLnBrk="0" hangingPunct="0">
              <a:spcBef>
                <a:spcPts val="1800"/>
              </a:spcBef>
              <a:buClr>
                <a:schemeClr val="tx1"/>
              </a:buClr>
              <a:buSzPct val="95000"/>
              <a:defRPr/>
            </a:pPr>
            <a:r>
              <a:rPr lang="en-US" sz="2400" dirty="0">
                <a:solidFill>
                  <a:schemeClr val="tx2">
                    <a:lumMod val="90000"/>
                  </a:schemeClr>
                </a:solidFill>
              </a:rPr>
              <a:t>Use of genomic research data held in dbGaP for clinical reference purposes</a:t>
            </a:r>
            <a:endParaRPr lang="en-US" sz="2800" b="1" dirty="0">
              <a:solidFill>
                <a:prstClr val="white"/>
              </a:solidFill>
              <a:latin typeface="Arial" charset="0"/>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10</a:t>
            </a:r>
          </a:p>
        </p:txBody>
      </p:sp>
      <p:pic>
        <p:nvPicPr>
          <p:cNvPr id="8" name="Picture 7"/>
          <p:cNvPicPr>
            <a:picLocks noChangeAspect="1"/>
          </p:cNvPicPr>
          <p:nvPr/>
        </p:nvPicPr>
        <p:blipFill>
          <a:blip r:embed="rId3"/>
          <a:stretch>
            <a:fillRect/>
          </a:stretch>
        </p:blipFill>
        <p:spPr>
          <a:xfrm>
            <a:off x="4518370" y="975387"/>
            <a:ext cx="4562504" cy="964433"/>
          </a:xfrm>
          <a:prstGeom prst="rect">
            <a:avLst/>
          </a:prstGeom>
          <a:ln w="9525">
            <a:solidFill>
              <a:schemeClr val="tx1"/>
            </a:solidFill>
          </a:ln>
        </p:spPr>
      </p:pic>
      <p:pic>
        <p:nvPicPr>
          <p:cNvPr id="9" name="Picture 8"/>
          <p:cNvPicPr>
            <a:picLocks noChangeAspect="1"/>
          </p:cNvPicPr>
          <p:nvPr/>
        </p:nvPicPr>
        <p:blipFill rotWithShape="1">
          <a:blip r:embed="rId4"/>
          <a:srcRect l="2140" t="25642" r="2216" b="52348"/>
          <a:stretch/>
        </p:blipFill>
        <p:spPr>
          <a:xfrm>
            <a:off x="70566" y="975387"/>
            <a:ext cx="4397189" cy="962119"/>
          </a:xfrm>
          <a:prstGeom prst="rect">
            <a:avLst/>
          </a:prstGeom>
          <a:ln>
            <a:solidFill>
              <a:schemeClr val="tx1"/>
            </a:solidFill>
          </a:ln>
        </p:spPr>
      </p:pic>
    </p:spTree>
    <p:extLst>
      <p:ext uri="{BB962C8B-B14F-4D97-AF65-F5344CB8AC3E}">
        <p14:creationId xmlns:p14="http://schemas.microsoft.com/office/powerpoint/2010/main" val="15275690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7675"/>
            <a:ext cx="9144000" cy="639763"/>
          </a:xfrm>
        </p:spPr>
        <p:txBody>
          <a:bodyPr/>
          <a:lstStyle/>
          <a:p>
            <a:pPr algn="ctr">
              <a:defRPr/>
            </a:pPr>
            <a:r>
              <a:rPr lang="en-US" sz="3600" b="1" dirty="0">
                <a:solidFill>
                  <a:srgbClr val="FFFF00"/>
                </a:solidFill>
                <a:latin typeface="Arial" charset="0"/>
                <a:cs typeface="Arial" charset="0"/>
              </a:rPr>
              <a:t>NIH-ACMG Fellowship in Genomic Medicine Program Management </a:t>
            </a:r>
            <a:endParaRPr lang="en-US" sz="3600" b="1" dirty="0">
              <a:solidFill>
                <a:srgbClr val="FFFF00"/>
              </a:solidFill>
              <a:latin typeface="Arial" pitchFamily="34" charset="0"/>
              <a:cs typeface="Arial" pitchFamily="34" charset="0"/>
            </a:endParaRPr>
          </a:p>
        </p:txBody>
      </p:sp>
      <p:sp>
        <p:nvSpPr>
          <p:cNvPr id="42" name="Rectangle 41"/>
          <p:cNvSpPr/>
          <p:nvPr/>
        </p:nvSpPr>
        <p:spPr>
          <a:xfrm>
            <a:off x="0" y="3544714"/>
            <a:ext cx="8970511" cy="3370153"/>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Goal to </a:t>
            </a:r>
            <a:r>
              <a:rPr lang="en-US" sz="2800" dirty="0"/>
              <a:t>increase the pool of physicians trained in 	managing research and implementation 	programs in genomic medicine</a:t>
            </a:r>
          </a:p>
          <a:p>
            <a:pPr marL="387350" lvl="2" indent="-228600" defTabSz="627063" eaLnBrk="0" hangingPunct="0">
              <a:spcBef>
                <a:spcPts val="1800"/>
              </a:spcBef>
              <a:buClr>
                <a:schemeClr val="tx1"/>
              </a:buClr>
              <a:buSzPct val="95000"/>
              <a:buFont typeface="Wingdings" pitchFamily="2" charset="2"/>
              <a:buChar char=""/>
              <a:defRPr/>
            </a:pPr>
            <a:r>
              <a:rPr lang="en-US" sz="2800" dirty="0"/>
              <a:t>Applications due March 1, 2017</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Fellowship begins July 2017</a:t>
            </a:r>
          </a:p>
          <a:p>
            <a:pPr marL="158750" lvl="2" defTabSz="627063" eaLnBrk="0" hangingPunct="0">
              <a:spcBef>
                <a:spcPts val="1800"/>
              </a:spcBef>
              <a:buClr>
                <a:schemeClr val="tx1"/>
              </a:buClr>
              <a:buSzPct val="95000"/>
              <a:defRPr/>
            </a:pPr>
            <a:endParaRPr lang="en-US" sz="2800" b="1" dirty="0">
              <a:solidFill>
                <a:prstClr val="white"/>
              </a:solidFill>
              <a:latin typeface="Arial" charset="0"/>
            </a:endParaRPr>
          </a:p>
        </p:txBody>
      </p:sp>
      <p:sp>
        <p:nvSpPr>
          <p:cNvPr id="6" name="TextBox 5"/>
          <p:cNvSpPr txBox="1"/>
          <p:nvPr/>
        </p:nvSpPr>
        <p:spPr>
          <a:xfrm>
            <a:off x="7317494" y="6409068"/>
            <a:ext cx="1781513"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11</a:t>
            </a:r>
          </a:p>
        </p:txBody>
      </p:sp>
      <p:pic>
        <p:nvPicPr>
          <p:cNvPr id="2" name="Picture 1"/>
          <p:cNvPicPr>
            <a:picLocks noChangeAspect="1"/>
          </p:cNvPicPr>
          <p:nvPr/>
        </p:nvPicPr>
        <p:blipFill>
          <a:blip r:embed="rId3"/>
          <a:stretch>
            <a:fillRect/>
          </a:stretch>
        </p:blipFill>
        <p:spPr>
          <a:xfrm>
            <a:off x="4498" y="1256345"/>
            <a:ext cx="9139502" cy="2182680"/>
          </a:xfrm>
          <a:prstGeom prst="rect">
            <a:avLst/>
          </a:prstGeom>
          <a:effectLst>
            <a:softEdge rad="63500"/>
          </a:effectLst>
        </p:spPr>
      </p:pic>
    </p:spTree>
    <p:extLst>
      <p:ext uri="{BB962C8B-B14F-4D97-AF65-F5344CB8AC3E}">
        <p14:creationId xmlns:p14="http://schemas.microsoft.com/office/powerpoint/2010/main" val="16361500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427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710532935"/>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5361"/>
            <a:ext cx="9144000" cy="688129"/>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Mourning the Loss of Oliver Smithies </a:t>
            </a: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12</a:t>
            </a:r>
          </a:p>
        </p:txBody>
      </p:sp>
      <p:pic>
        <p:nvPicPr>
          <p:cNvPr id="3" name="Picture 2"/>
          <p:cNvPicPr>
            <a:picLocks noChangeAspect="1"/>
          </p:cNvPicPr>
          <p:nvPr/>
        </p:nvPicPr>
        <p:blipFill rotWithShape="1">
          <a:blip r:embed="rId3"/>
          <a:srcRect l="15979"/>
          <a:stretch/>
        </p:blipFill>
        <p:spPr>
          <a:xfrm>
            <a:off x="4457700" y="2107013"/>
            <a:ext cx="4038600" cy="3200415"/>
          </a:xfrm>
          <a:prstGeom prst="roundRect">
            <a:avLst/>
          </a:prstGeom>
        </p:spPr>
      </p:pic>
      <p:pic>
        <p:nvPicPr>
          <p:cNvPr id="4" name="Picture 3"/>
          <p:cNvPicPr>
            <a:picLocks noChangeAspect="1"/>
          </p:cNvPicPr>
          <p:nvPr/>
        </p:nvPicPr>
        <p:blipFill rotWithShape="1">
          <a:blip r:embed="rId4"/>
          <a:srcRect l="5687" r="10427"/>
          <a:stretch/>
        </p:blipFill>
        <p:spPr>
          <a:xfrm>
            <a:off x="685800" y="1263103"/>
            <a:ext cx="3371850" cy="4801881"/>
          </a:xfrm>
          <a:prstGeom prst="roundRect">
            <a:avLst/>
          </a:prstGeom>
        </p:spPr>
      </p:pic>
    </p:spTree>
    <p:extLst>
      <p:ext uri="{BB962C8B-B14F-4D97-AF65-F5344CB8AC3E}">
        <p14:creationId xmlns:p14="http://schemas.microsoft.com/office/powerpoint/2010/main" val="1099797880"/>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7901"/>
            <a:ext cx="9144000" cy="688129"/>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Mourning the Loss of Allen Roses</a:t>
            </a:r>
          </a:p>
        </p:txBody>
      </p:sp>
      <p:pic>
        <p:nvPicPr>
          <p:cNvPr id="1026" name="Picture 2" descr="https://static01.nyt.com/images/2016/10/06/us/roses-obit/roses-obit-blog4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688" y="1083322"/>
            <a:ext cx="3294809" cy="4946073"/>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t="5232" b="10856"/>
          <a:stretch/>
        </p:blipFill>
        <p:spPr>
          <a:xfrm>
            <a:off x="5278582" y="1773382"/>
            <a:ext cx="2566275" cy="3768436"/>
          </a:xfrm>
          <a:prstGeom prst="roundRect">
            <a:avLst/>
          </a:prstGeom>
        </p:spPr>
      </p:pic>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13</a:t>
            </a:r>
          </a:p>
        </p:txBody>
      </p:sp>
    </p:spTree>
    <p:extLst>
      <p:ext uri="{BB962C8B-B14F-4D97-AF65-F5344CB8AC3E}">
        <p14:creationId xmlns:p14="http://schemas.microsoft.com/office/powerpoint/2010/main" val="2771946195"/>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5717"/>
            <a:ext cx="9144000" cy="1274164"/>
          </a:xfrm>
        </p:spPr>
        <p:txBody>
          <a:bodyPr wrap="square" lIns="91440" tIns="45720" rIns="91440" bIns="45720" numCol="1" anchorCtr="0" compatLnSpc="1">
            <a:prstTxWarp prst="textNoShape">
              <a:avLst/>
            </a:prstTxWarp>
          </a:bodyPr>
          <a:lstStyle/>
          <a:p>
            <a:pPr algn="ctr">
              <a:defRPr/>
            </a:pPr>
            <a:r>
              <a:rPr lang="en-US" sz="3600" b="1" dirty="0" err="1">
                <a:solidFill>
                  <a:srgbClr val="FFFF00"/>
                </a:solidFill>
                <a:latin typeface="Arial" pitchFamily="34" charset="0"/>
                <a:cs typeface="Arial" pitchFamily="34" charset="0"/>
              </a:rPr>
              <a:t>Lasker~Koshland</a:t>
            </a:r>
            <a:r>
              <a:rPr lang="en-US" sz="3600" b="1" dirty="0">
                <a:solidFill>
                  <a:srgbClr val="FFFF00"/>
                </a:solidFill>
                <a:latin typeface="Arial" pitchFamily="34" charset="0"/>
                <a:cs typeface="Arial" pitchFamily="34" charset="0"/>
              </a:rPr>
              <a:t> Special Achievement Award in Medical Science</a:t>
            </a:r>
          </a:p>
        </p:txBody>
      </p:sp>
      <p:sp>
        <p:nvSpPr>
          <p:cNvPr id="2" name="AutoShape 5" descr="data:image/jpeg;base64,/9j/4AAQSkZJRgABAQAAAQABAAD/2wCEAAkGBxQSEhUUExQWFhUXGBoWFRcYGBgXFxoYGxcXFxkYFxoZHCggGBolHxcYITEhJikrLi4uFx8zODMsNygtLisBCgoKDg0OFRAQFCwcFB8sLCwsLCwsLCwsLCwsLCwsLCwsLCwsLCwsLCwsLCwsLCwsLCwsLCwsLCwsLDcsLCwsN//AABEIARMAtwMBIgACEQEDEQH/xAAcAAABBQEBAQAAAAAAAAAAAAAAAQMEBQYCBwj/xAA7EAABAgQEBAMHAgUFAAMAAAABAhEAAyExBBJBUQUiYXEGMoETQpGhscHwB9EjUmJy4RSCkrLxFySi/8QAGAEBAQEBAQAAAAAAAAAAAAAAAAECAwT/xAAdEQEBAAIDAQEBAAAAAAAAAAAAAQIRITFBEgNh/9oADAMBAAIRAxEAPwD2OCCCAIIIIAjgx3CGA5hRA0KIDpMLCQhW20B1BDKsUkXUkeoH1juXNBsYDuCFhIBYSCFgEghYIBIIWEgCEhYSKGcUl0n0+oghxQcQsAQQQRAQQQsAkELCGASFEITETH8SlyQ61AdNT2gJa4q8ZxFCSxUPi3xMZHjni0rcJJSnYUcdTeM7LxaphpGLk1MW5xPHwPL7PvX9nMQFeIKuyQf6Wr3EZtUtKA6lOep+gip4lxTYkbP/AJjP01MXq/CPEImMDXrY7Vi+CxePDeFceyXNX01jVf8AyAot/DA9f3Eamc9S4vSoWMHhPHDnmSW7xq+GcWlzhyKrsb/5jUsrNlWMEAMEaQQQQQCQQsJAJBBBAcwQQQQsEEEAscmFij8VcaGGlEjzqokdd/SJViJ4p8TCQChFZmv9P+Y86x/EVF1zFEmIk7GFaiVEkkuSbkxCxXPlHxjlctukmjmHmGbU726bmLJWKyjKim5/PpEOQMocdh9ockS86sosLn6nuYy0flJKnI/5K/GAii4tOZwkOdVftFzisXm5U0Qmj6Ftev4YqsdLRUEqUtqsKAetB1iKopM3mYk+kWuGmbE+rxUzpYCqRYSJeYODb4+sBe4ablu5TruO8X+BWqUQtBpcERlMBiWICnGj/vGo4aW5dDVvuISpY9F4BxkTQEq82h3/AMxdx5thFGWsMWq6Y33DcWJqArXXvHbGudiXBBBG2RCQsJAEJCwQHEEAhYIIWCFgOTHkHi7ixxGIUx5E8qewLP6x6Z4mxPs8NNU7HKW7mgjw9U51GOed8bwhvFmkJgVumt3+5iPjZjlh+PHEvkbf8vHN0Wq10fVywjuXiQmWd1P67/nWIilcv5Yn9o58y0pFg31/PgIlqyLDA4cqOZRYAP0G1Pn8Iq+ITATlRRD+qi7Aq33jQTwyRLGtVdohy8C6kluVx/j5RNrpn8fh2L+sJhFFJcMdw2kaHF4DMTFXNwpBpRqxNtaTl4ZJZeWh1FwYs+DT0uEE190m4Oxjng0rNLb1bdjUer/KHJ2CDhQ+O2kVlpghx+X3jQ+FsTUpOtfUXjK8PUoFlbMDu9fztF1h52RSVjRie2vyjpjXPKNrBCJLwsdXMQkLCRQQQQQDYjoRwI7EEKIWCCAxn6n4rJhkpF1q+QD/ALR5IkN3j0H9W8bzypegBUfUtHnQXraOGd5dcehPUBpEcrrSvWOpy9anvaI8slRLW1jLaXJm0Pdh3aLHBpaYT0H0irSig2FQN9ossCo6irRKsi3z5ld2HprFkiWOVu8UyC7fnT7fOLjDRI3p3NwgcxWY/CMX2rGnlSnjnFYIKBi6WVTcPkN5T1/OkTpKMwUCLODEXDS1IcG4t1G0O/6sJZXofqPuIRmxMEwBCS9bHuLfaHE4hyGNDQfb86RRz8TQpFiQR8/vEjAT3cdfrcxZWLHqHBJ+eSgm7MfSkToqvDAP+nQ/X/sYtY9E6cKISFhDAEJBBANiOxHAjoRUdiCEELAeU/q/KInylV5kEdKKP7x56lbegePbP1J4embhCsjmlnMOxYK+UeJzUsT2jhnxXbDmIU2YTUn9ocwaCssLQzOQ9B6/tF/wXDAPGW5EjD4EARKlyokJEM4qZ7PzA70DkwbT8LhDTlNIle2QhXOCnuDGemeJZ0sDLKASbFZJevRgD0eLfiU2YZEuctUtSFkigUkhjQ8xPKe0X542z9c6aXCTUqDpL0iXhCFRguD8XJUUAEJB9f8AyN1haIzHakJWjXEMBmIKbxWYjhSsiqdR9xEnGcT52SputYscKFrDlQfteGpU3WGxKCk1s/1D/wCYlcJSVrATqQPnE3xYgAIDM6i/okj7weBUg4pDC32BiSc6ZyvD1WRKCUhIsAAPSHISCPQ84gMEIYAghIWAbjoQjR0IqFELCCFgI3EMMJktSFBwoEfGPnfi2FKZinsCx9KNH0eu0eFeIpDTZgay1D/9GOX6+O35es/Jle9rpFvw5DBoj4PDvFoiUwjlI7HsOne0WSFA0Vb7xXoLMInYU1g1EkcNSC4Aba30p8oa4nKdGUJBFqikXWGluIo/EePTLDPU6Ro0psFhwlVN/pGxmlSpJSkgHKQDWhbURkMIQvpGwwFgO0SLZw8+4jwiaVglJWmjmXfqw0L9GjVcFxUyQqVKWStK0ipLlC2qnNqKW0i//wBMkFwL6ftHasMDUpAAr1fvG98OfzztlvHMw5pPXOf+sX36YYAlS5psOUdy0VXi7CGcuShIdRUye5IDfSPTOEcPTh5SZaBQD4nUmGM3ltz/AEvGkyCCCOriIQwsIYBIIIIAaFggioIUwkLAMYvECWhS1UCQST2j5/4xx4+0mLyuFqJFWuTePY/Hk1Qwq0oBJVSm1z2FI+feIr0NTHL9OeHX87rls8LLZIJuamH9YjYVf8NJ/pH0EOhUc67dnVJLZtLRM4eYJqHRLSNS5i0l4cJlqVZg7xG5dFxOMyIIArGJxoUZntFuoVtoYlz/ABClRKXZtDf5xJw6kTGrFWbReDYtClsH9Q31jayloypa+v2iFK4XKBBygmLKXhUBmSKWixLT/DcSFjrUQ+uaM2U7PFTh5fs5pAsajvrFgqtWraES6ReFj2nEJYZxLClHocpaN9Gc8I8Pye0mEcylNXYCvzJjRx1xmo8ud3RBBBGmSQGCEMAQQkLAEEcPCvFR28I8cvA8BziJYUkjcNHg3ijwZiUzJihKUpIJLpD03YVj3uMdx39RMPhlFIRMm5SyijKw7EmsZykrWN0834c/skAgggMQelIeCodxGOE9SpoDBaioDYE0HwiOqkcK9EXGGU4B2/xFzjpn/wBZQ/mDRnMNP5SO31iZNxmYJTtEdFFN4elQ5gDDknw+XBCin5xoJGGBqRFvhZNGFosi/dijkyMTLFFhSRveJ+Axs9SmMug1f8eLcSR/KBCIlbRouW/EfCJM1Tn3XHq8XXC8OFTQDYOo+lvmYiYOXlS0XvAsOwKzdVB/aP3+whjN1xzuospcsJDCO4II7POISFhIAhDATHJMAsEI8EBzCwNBAEEEEBVeKZxRhJ5SoJV7NTElqtvvHgc1Vzc6jfoOsa79SOOHFzfZSyfZSiyW95dQVdRp/wCxkcGHrq1Bseu1BQxmrEzBL9lyEuDUd9RFiqojP5ubu3x07dtIs8DOKSEqsbH7RyyjthTylkQ/Jn1BhMVJ1iGkF4y6b013D5uYCsaPDMBHn+Hnqlh9IuMBx0n3Se0aha1yk6xyFiK+Ti1LDZSO8PrxKMOULmjOCoJI2cGraszxpm3hb8MwBmHMoMj/ALdunWNEBHMpYUAUlwQ4I2jqOkmnnyy2WCEgioIQwsIYDkmOSYUxyYAggggO4IWMt4j8aycM6UfxJtmFUjdyLtsPlAX/ABLiErDoK5qwhI1OvQC5PQR5j4n/AFFmTAUYZPs5ZpnNVkVBb+U9nPaMzxbik3ETiZyytZokCwB0QnQWiMcE4r8bvt0OguNIm10YMyw1Ifq2kLPw/s+dJFRUaF7MLkE/tEWegpNRrR3+1gf3iww5OUknlsdS9af2nXr6RFRAjNUeoNatX81feHcDPCjkLke4QKv367+u8MTwxcPblpVQ2u9BU/EQ2hPK/vfn56xDbS4KYFy6FxUP9R0IOmkLwmTmmMdIzi8POT/HwyuY+eWS4mNQqAepFtyx/wB0/wAO+J5RWUzv4S3rmol+/unoWjNxdZnL23GNwKDKV2hnwxwxIUVGrWjnF4pKpRKVONwQYlcGmBCMxUAne1Iz614vFBjQRkv1A4mZa8NKDOpRUTQsQAEitnzH4GOuOfqHhsOkplvNmNQDyg/1K/Z480xXEZmIC58wuv28tRNWDpUkAbAMPwxr+sZXx7L4S8TezRlUCpHmDHmANaUAa1O8bXh/GJM4ciwTsaK+Bjx7hTZQsOOo2dxdQ/mGmkTVTCk5g41d2asdNuWnsUEec8P8XTglwrMBQhQcj1FYvOG+NJazlmpKDuKju12i7TTVQkN4bEomDMhQUNwXh2A4IhGjuEMBy0ELBAeUce8YT8SFJQfZSyWZPnO+Y9tIzvsSa6kMW1qNNfjqd4ioSyq107VYv+a+kT8QjKHGRrk1Oj6j8HpGWkLEoYJA81gRdnp2/LxJwwC0uSoqarW9FEguAWftHGKlul0sXHMyQ53ol6mvesd4BlJYE5rggC+6iRTR9j6QDE7BiYj3c1wB5aXq3TZqiIOFWxcswoUsGJs1upfcRZISnMyCa1d0qOcbNQUcVbyprELED2U02aYxNXAIrcC+lj84Idn4EqADXqFPYagkGgtW57iK0oVYXAD/APltm3DbRdSsRlSznKprggvtbqSO47RX8QlZCGtoXfMSHPp99noU9w2eAK1INKsAWIr9u/WIPFQhassxGYb2Wkbg6Go3HSEK6ukVN02r0Grbf0wzP5VAEXCiQQQQkBnYnVReAo8dhl4dbIUrKaoUHTmGjtR7fEbw0riM4jKZq22zFvhGsXhhPwcwGsyWAtFdAD5a1ccttqiMUIvadFix4eHkYpOuREwf7JgJ+R/Giuibwc860s+eVMRpcpcGpGoETLonbbeGMYVywkMSQLgECw11ZSb05Y081BUhIUlNaaeZrUvbTeMF4CnZnSo8urijGh2a4q+kaqVjAVZHLguW01ehIoQNXvBUNM9ciZ7rWI5GI0LAPE6axCVJAb3WYNWxY7x3jZedGa5Jd2Cqahxfeo6xC4VjAhWVWZnYbPYFvj+GAuuGcTXKVmSop/tI21FiI3PBvFKJnJMZKv5rJP7RgZyFs6WUkm9LFzWOuikHoR30rTt32gj1+EjEeGvEmUBClFSNz5k1b1EbZCgQCC4NQY0hYIIID59mr1YEp84qzXdzVVLP8CImYdQIyrY/HfUgWOz6jaGkTEo5rDWrHrlJ12IYdSxdrCzkhRDnKC4UAVEoJdk7kOfidojSf7eWHCZdDVmqGuwYmwN2tEaXMLsQlJzWFa6KSAKO4FALitBEyYtIYtMU+gSEOQHukvWhEMyyVDkSgAlqMQasznlJtbRQpBHShm5gmli+hvmCSX0J9IZ4mEzUMTmI2a9GLDS1H94bR0GL5lAuGUlSnL6ECmU6+pglgIXlbRg7gqq1AO6tDe9BAQcBOKwUqOVVilmoKg7hV67tEv2YWAhnYVYEhIoa9CWJ0sIrsZLKFhaXYlibA7UFnGgN2tFxw1SVEMS9WqG/tc3PQA2iCkOEdZN0mzbWrRwWBuDcbxHxSApRq7tU6N5U/wBo8z6nsI0uKwAUFsGVoAAQXZ6DqA4YCx1ikxGCmJUcySlyTq1jW7iAZH8KVMW/KE5dDzOCwfchvXSMWI13imY2ElI19qVd05VB6bEgesZF4sKIdwM7JMQrZQvUbF/jDJMc60vpC8xGj8JnIXF3Iu3S9OsbXhstIWTm5lVJZy9726/uIzfhvhpmVAIap0rU3NxC8U48qQsIlVWKqLnKCWISLFXU0uQ14jXTcYwqKASfLWwSkjWivypjPYqWQrzMDYpGWhbpoNX0ESuGcYWtKUzAHLOwzaOKjKz1Fz9I7nYFVM19CAmt7al3PqkwQ/gFImIZVS2pB2f6g+sLhjlBfQnUAjowZw5N/wCYCIeBmGWQDmLE0y0Itqr0+FIsZ4SpzzVD1LO4Iq4JDu3qTBVhw1Wc6A3tcAO3X5xpvCXFWWZCrVKNgblI+rd4w+DLFw6XOWtXDOHAtv8A8okTcUqWoTdQpwRSxI1DGwpT7xUeuQRHwOJE2WhYsoA/uIWKjwbCynNGLUWouQkbB/MoEu2xI3hZ6ShVFDMk3FANwwoAa/DR4aM0ADKQlNlWfMXZOvY6MfjylQUC9EI0FilyK6lQtqaaRlpa4bFBaGAcM4ZAKUkWqWYhwD6QxJIUp2Jz0dTgAvQAVJaoatFDaHMGkA0LOPIGAJZy1RcVo9dYSc/mFlVZLAgihdiTYPfYaRUPBQBGYgvdIGVi+uVzrqBcwuJBBSUhQ92oZ3GuZz0dqesAnqOVv4YsXoHDAFizljrooRzOSMpYvXmFAHAu/wAK1vANYiRnS5YBQynUvehck1qwYMRFRh5xQqpIYgbE2ru3TYxf4Qulw7HzFgW1clwDQ/jRWY7DhJCnzqbRz/aXsAe5uNogtpSwClWUsal2DK05tj5SeoiRNWkoQqWKAZQbFJUXAoWIPl6HJvSlwfEMycpALDmDADITSpDlretIssARVJAIUSHT7QOC7ilHLE0cgu1ooreLcNTiJZlUSQXlqVcLDpHVlcwI0IjzrEyFS1KQsFKkllA3Bj2OdLCSooACqnM2avvONHodLFruMH42wBJGIFXZEyrsRRLnduXWwqYDJKjReCMLLXMWpbEpHKk3rQkPQt8Yzxi38GpJxkoJuS3o4f8AK9jFRt0NLUVrUlBqSVBmq1XYO/pGU8RoT7X2iVBaScwUk5gbPXpC+NkqGJGYEAoSUg6UqB2P1iBw+QVImEWDdnr9vtEVseDTApKSkVFFFgamxYe91O0WikFW6SOt2JIq4Da9h1jP+GpxCSHp6CtNWcVavdqxp0pSuWAWBTo2VhdqWNGq5oYgr8Xh1ZnBUQ7HzUrUUr+CJuGfLlJzDLTMDtViQG6Vs0Nf6c5SkqLpIoy6iw0NBT4CE4fhw/nbK5qlYt8WcDbbaClXIAuggjUHSrEMirO/qBrC4rEhMsEA5kqAIJ2JoTr2IiTNlqcEDOASkkdbOAbd9ukR5uILlJFCGNdWdLBSiAWDf7YqN54C4sFShLVRTkpdqgly0LGP4HPUJQBYKBalDRxBAYsUJqyVEhyPUqHw32jtCnVWh8vRrk/fqxiZxCQNQxsdRuzij2dtW6xUqmtR9GJ3Tp86RFaDDzEobIAo2JNWLU6kVvsrURZqWtQelalLAkkCzblOnSKDh2OASAsEu4Iqcyduznq4+VzgArMfLfKQATXcs7aE+sUQsQnKq5VoHZZII0JLWJ3PJEyQDTPlAIygqqp3YMLNSthR4axGEIUagJVWjJY6i24tW5pDKpKQQCVPQgVHqT5iaNpWsESJa0ClVFmdZLdCl+r1D36w3iJXtHSSwN3ASlmqWZy3Y3+D2GWmtDUMco5hUAnM5JY81TY2pD4Spi8tKUh3zfXKaEF39TAZ0yzKXQA5de7O1KOKvehi3QMzJc0YpLPe1r1FuhhjEys4a6kECgCaWBPa3UQxg5vs1MVEXKRoNCCKm+rbmIq8kpUwYtRwCC4NQQUj17iIvEOHpmoUlSgU1pVLaHKgB6Cualr1Mdy8TnZSTlrU8wvY2rVwbm8S5hCg6VUeoKVM46GhIu50gjyPiWBVImKlruk0OhGih0P7jSJHhfEezxclRLDOA7gXpc0aNd434KFJzISStId7lSbkdWFX6NrHnxLVFxURpHrWL4dKnJZSASkBgcgL1DhiW0eguIiTMElMlSEJCXqkBhrYvU1BL0HaH+FzBPlJW4JWkE8oJB9+pSTdxfSOZmVOZITV3YgKJuWAY1ptoqIrPeHFFK8j6uHLAHfpTX6xs5ExIUUpYOLkCpYO72JpS5eMbic0rEZmIc9jfaNDhVAtQMbVolRegD8xOt6g30irGfLTmSSVm4bKFAgv0Ov3iEvDBCiW9TlpehZDsCPrFxMkFqopoWBd73FL7bxVrxS85Bo3SW5s2tKfQ7wRLmSAUgAFrbNsQW0Yf8TvWBjAQ5ZaSzXObeoDa3frvHeCnHylnDWcWLAhiQaMLe7DsxGZNCUuWcAkZmAZ0EPbViwEUOSF+0MtRLumooDQHer1EEJwnnRlKs+XRRUFa3JD6HeEgKjiyHBIB70bLWgsB/6/TNzy3rV+mno1+pjWJ/iIKRRAsmlBpmPXb7Rk+IS1IXzPc5Xrf6g/mkRT3DpnM/oRWradjWNJw/EZgwTys1TlAdm6CtGA3jJ8OPM2h+TfaNfg5yAHTrq+UDRtyX0AJ54QSMfIUtlISCQXNQ4oAquxpXqYZWhBDqKfNl3d6pPbvW8TJmLllDlTvSy0gmoNDpfawisQzqSXJAIJIISWNKu6tbaKaKiThZ6lKJlpZQoTR3SAa6JcBqV6x2pAJcqzqA0GY5T5XUaUNPhEPDrNxRJFxyoBAuD3IN6vD6KEKoxobhLnzAJZyly+nmgCcSDQtqQOYqTqFE0Bbm+MV2KwGXmBKlUp5lHYlrkjTpWLSUglwKtTMoskjR2Ltu53EdIUBmTUgPRIyhthao0gI2EmJFDkIsbKPbys/wAaiLQz0JL5uoqs/HTX5xnZ0llHMciTVNCMp/pq7Glg9ItcJMzIDFRUA6QqgOhFDUVOvvCIp6agKGRqFTOwDEaHKD2qRtTXI+J8NIwwSDgkEqdponTgnM5p7Nyl20do2WEnIUGYPYUchTsml30voIb4tgk4mUuWsECrLIACVe6retCznR4qKH9O8bmlqSUpdCtqZVFwwd2CttD0jQ4lBTzDKgIOUgEAlDmlzRiPd7XjA+HUqw2NVJmauhVSAdQaXeh1vHoM4ZiPKMyd0+YFrkj+mtfL2gMz4kwpTlXfRyQ5a16nQv8A1CJ3C1OhJsfLrQ3HbNfNeqtKw9jMKFySKE5aKIKjRwznQMk0aIPA5wyHM92Be1mVQ1Yln6hukVo8PKsrLzAOXIzCrOQxI1evxiFxNklKi13a1GNiUsda/wBsO4VJbKs9x61ZILAF6BTnm0iShBUljU60FSDdq3oX69IqIiJqCErIAc6F6A1BLB/KXc6dI6mS60HUe6XuCpgxehat4jy5pAUka2pTYigDA/QDpE0ssOxBs4bSocOxcU194QDawUZVJJAbd/u71Gm8EdiYo5kFlMxAJyFtvMxFTVvdFoIDN4fElKwk9PN/MoZio7/DaLDiPDkzpQVeY9P6tadP2iv4hgvaywtKk5xZuV8qihmOtorsBxZcpeRQIXRI0BTp6iAq5qjLWxcM4OjbvtGk8OzwSAdSwfqNBrYGIPinCA86SCo+cigJuw6tWGfCmJAIBuC3odHvv8og1eIQrmBVrbUOals1gWPpERQAIWUkaEkm1GJdIHzPrFli3UGSHoxAFMpD5mFr6veI8uUE8sxSU5g1A9bXSNHBvrFDQVmSXukBYsCwZmNAkC1AaGDDTCvMyQAfS3mdy5oXc0jqZlkrcBSuYHMs0Kag0tp8hDS1n2rku5cDqQ9EvqCzlr6wD6MSDqVkUJSHDXoTTTQHWArWeY8oB0U7i1Dq3S7QilZFcgyhwQ99wBttRqNvHSlMWFVA+/U81mSPhYwDRlhQUeYqBcKoo6ZSFKpRmenm0d4iBVRQMdxmINQamlKjX6RZCVmbOpTgNUl2saJ2YaivaGp0ksWDa3AGygwJJ010iCwkTOUKAy5gczUBqxLgEk29I7TITUlyT5iATnLtVmGataaauYiYBQSMucBwcpAoDcX7avErDhR5VEM+5AoVEpdgaXu5DjSAz3ijCZkonSgPaSiCkDmUpKTVBUzONANKARNxHEEiUCqYQAcwJC/IpO4pSttTE3EScpKwVHUgUFARo5Ab+oPXpGe49gTNlASkEqdmSKEOCEpIDEDStiLl4CTgfEmGUooUTzElKlJZLmjXo7Cpa14cQgSppZlE1DVDVBytY3uaOe8YFOGXmyZVBVmIIPq9o9FUhRQDYoZCiG8qnCiA9C7GwEWiXhEqz1JzFyW2NyTcCxAd7UjrFAS11dizkF61Aq4Aa3oPXnDTAAnbRI1tmLnRmGY6xLxcoEOshLaJKiXcChdxWjs1YBicVuFBVOvld2cvy677wk0ENQaMUhi+5YvQvWl45lzkmgdOoJSRrXV3H0hxJUzajy5nDilHUakfPKIB/wBqghK3ynZ25mY7h76Ch7wRxhTdKgC+lC5p7wfvWCAppCs6OZj/AAwbD+RW39o+EUPGpQZ2qLdGJt8BBBAcYaYTIcl2FOlRXvU1hvw4kf6sDTMD8xBBEG6xJdMxJskFhYUdqC8RsDLBuBYGwdylT1hYIoONLKJIKaFKgxYOLG/qfjELDywUmnuqPqHIfeukEEBLBzBL7drBW3YfCAzlKmMSWZmtSm14IIg5wofKTUlX7CJEqYfayxoUpJFL5in6ACCCA5w0oEkkeWZy9OZIh7Ecs2YkUAAUBsQ1YIIKl4aWFAZg/K9a1d/rETipyOlNA6KXHMxN4IIDnFoBmTNOVJpQ+dQqReiR8I7lyUsulCA4010tpCQQQ1h1n2aq2zN6KW30EOcMGYywqoKa9aa7iCCCo+JVknZUhIBIdkpq9TVnuIOGKzTFAtQuGABsdRXSCCKiTMOUrbQ02HOoW7CCCC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1321980" y="2573078"/>
            <a:ext cx="6439067" cy="3837985"/>
            <a:chOff x="928782" y="2220137"/>
            <a:chExt cx="6439067" cy="3837985"/>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993" t="37468" r="38577" b="37553"/>
            <a:stretch/>
          </p:blipFill>
          <p:spPr bwMode="auto">
            <a:xfrm>
              <a:off x="5054962" y="2220137"/>
              <a:ext cx="2312887" cy="2252021"/>
            </a:xfrm>
            <a:prstGeom prst="ellipse">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928782" y="5359237"/>
              <a:ext cx="3996814" cy="698885"/>
            </a:xfrm>
            <a:prstGeom prst="rect">
              <a:avLst/>
            </a:prstGeom>
          </p:spPr>
          <p:txBody>
            <a:bodyPr/>
            <a:lstStyle/>
            <a:p>
              <a:pPr algn="ctr" eaLnBrk="0" hangingPunct="0">
                <a:defRPr/>
              </a:pPr>
              <a:r>
                <a:rPr lang="en-US" sz="2800" spc="-100" dirty="0">
                  <a:solidFill>
                    <a:prstClr val="white"/>
                  </a:solidFill>
                  <a:latin typeface="Arial" charset="0"/>
                  <a:cs typeface="Arial" charset="0"/>
                </a:rPr>
                <a:t>Bruce Alberts, Ph.D.</a:t>
              </a:r>
            </a:p>
          </p:txBody>
        </p:sp>
      </p:gr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14</a:t>
            </a:r>
          </a:p>
        </p:txBody>
      </p:sp>
      <p:pic>
        <p:nvPicPr>
          <p:cNvPr id="6" name="Picture 5"/>
          <p:cNvPicPr>
            <a:picLocks noChangeAspect="1"/>
          </p:cNvPicPr>
          <p:nvPr/>
        </p:nvPicPr>
        <p:blipFill rotWithShape="1">
          <a:blip r:embed="rId4"/>
          <a:srcRect t="4894" b="2983"/>
          <a:stretch/>
        </p:blipFill>
        <p:spPr>
          <a:xfrm>
            <a:off x="1633823" y="1649464"/>
            <a:ext cx="3185827" cy="4062714"/>
          </a:xfrm>
          <a:prstGeom prst="roundRect">
            <a:avLst/>
          </a:prstGeom>
        </p:spPr>
      </p:pic>
    </p:spTree>
    <p:extLst>
      <p:ext uri="{BB962C8B-B14F-4D97-AF65-F5344CB8AC3E}">
        <p14:creationId xmlns:p14="http://schemas.microsoft.com/office/powerpoint/2010/main" val="2449155104"/>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3465"/>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Open Session Presentations</a:t>
            </a:r>
          </a:p>
        </p:txBody>
      </p:sp>
      <p:sp>
        <p:nvSpPr>
          <p:cNvPr id="5" name="Title 1"/>
          <p:cNvSpPr txBox="1">
            <a:spLocks/>
          </p:cNvSpPr>
          <p:nvPr/>
        </p:nvSpPr>
        <p:spPr bwMode="auto">
          <a:xfrm>
            <a:off x="-2788" y="962842"/>
            <a:ext cx="9144000" cy="5559878"/>
          </a:xfrm>
          <a:prstGeom prst="rect">
            <a:avLst/>
          </a:prstGeom>
          <a:noFill/>
          <a:ln w="9525" algn="ctr">
            <a:noFill/>
            <a:miter lim="800000"/>
            <a:headEnd/>
            <a:tailEnd/>
          </a:ln>
        </p:spPr>
        <p:txBody>
          <a:bodyPr/>
          <a:lstStyle/>
          <a:p>
            <a:pPr lvl="1" indent="-228600" defTabSz="225425" eaLnBrk="0" hangingPunct="0">
              <a:spcBef>
                <a:spcPts val="0"/>
              </a:spcBef>
              <a:spcAft>
                <a:spcPts val="600"/>
              </a:spcAft>
              <a:buClr>
                <a:prstClr val="white"/>
              </a:buClr>
              <a:buSzPct val="95000"/>
              <a:buFont typeface="Wingdings" pitchFamily="2" charset="2"/>
              <a:buChar char=""/>
              <a:tabLst>
                <a:tab pos="1317625" algn="l"/>
              </a:tabLst>
              <a:defRPr/>
            </a:pPr>
            <a:r>
              <a:rPr lang="en-US" sz="2800" dirty="0"/>
              <a:t>NIH Data Commons</a:t>
            </a:r>
          </a:p>
          <a:p>
            <a:pPr marL="1371600" lvl="1" defTabSz="225425" eaLnBrk="0" hangingPunct="0">
              <a:spcBef>
                <a:spcPts val="0"/>
              </a:spcBef>
              <a:spcAft>
                <a:spcPts val="600"/>
              </a:spcAft>
              <a:buClr>
                <a:prstClr val="white"/>
              </a:buClr>
              <a:buSzPct val="95000"/>
              <a:defRPr/>
            </a:pPr>
            <a:r>
              <a:rPr lang="en-US" sz="2800" dirty="0">
                <a:solidFill>
                  <a:srgbClr val="66FF33"/>
                </a:solidFill>
                <a:latin typeface="Arial" charset="0"/>
              </a:rPr>
              <a:t>Vivien Bonazzi </a:t>
            </a:r>
          </a:p>
          <a:p>
            <a:pPr marL="1371600" lvl="1" defTabSz="225425" eaLnBrk="0" hangingPunct="0">
              <a:spcBef>
                <a:spcPts val="0"/>
              </a:spcBef>
              <a:spcAft>
                <a:spcPts val="600"/>
              </a:spcAft>
              <a:buClr>
                <a:prstClr val="white"/>
              </a:buClr>
              <a:buSzPct val="95000"/>
              <a:defRPr/>
            </a:pPr>
            <a:endParaRPr lang="en-US" sz="2800" dirty="0">
              <a:solidFill>
                <a:srgbClr val="66FF33"/>
              </a:solidFill>
              <a:latin typeface="Arial" charset="0"/>
            </a:endParaRPr>
          </a:p>
          <a:p>
            <a:pPr lvl="1" indent="-228600" defTabSz="225425" eaLnBrk="0" hangingPunct="0">
              <a:spcBef>
                <a:spcPts val="0"/>
              </a:spcBef>
              <a:spcAft>
                <a:spcPts val="600"/>
              </a:spcAft>
              <a:buClr>
                <a:prstClr val="white"/>
              </a:buClr>
              <a:buSzPct val="95000"/>
              <a:buFont typeface="Wingdings" pitchFamily="2" charset="2"/>
              <a:buChar char=""/>
              <a:tabLst>
                <a:tab pos="1317625" algn="l"/>
              </a:tabLst>
              <a:defRPr/>
            </a:pPr>
            <a:r>
              <a:rPr lang="en-US" sz="2800" dirty="0"/>
              <a:t>NHGRI Data Sandbox</a:t>
            </a:r>
          </a:p>
          <a:p>
            <a:pPr marL="1371600" lvl="1" defTabSz="225425" eaLnBrk="0" hangingPunct="0">
              <a:spcBef>
                <a:spcPts val="0"/>
              </a:spcBef>
              <a:spcAft>
                <a:spcPts val="600"/>
              </a:spcAft>
              <a:buClr>
                <a:prstClr val="white"/>
              </a:buClr>
              <a:buSzPct val="95000"/>
              <a:defRPr/>
            </a:pPr>
            <a:r>
              <a:rPr lang="en-US" sz="2800" dirty="0">
                <a:solidFill>
                  <a:srgbClr val="66FF33"/>
                </a:solidFill>
                <a:latin typeface="Arial" charset="0"/>
              </a:rPr>
              <a:t>Valentina Di Francesco </a:t>
            </a:r>
          </a:p>
          <a:p>
            <a:pPr marL="463550" lvl="1" indent="-231775" defTabSz="685800" eaLnBrk="0" hangingPunct="0">
              <a:spcBef>
                <a:spcPts val="0"/>
              </a:spcBef>
              <a:spcAft>
                <a:spcPts val="600"/>
              </a:spcAft>
              <a:buClr>
                <a:prstClr val="white"/>
              </a:buClr>
              <a:buSzPct val="95000"/>
              <a:buFont typeface="Wingdings" pitchFamily="2" charset="2"/>
              <a:buChar char=""/>
              <a:defRPr/>
            </a:pPr>
            <a:endParaRPr lang="en-US" sz="2800" dirty="0">
              <a:solidFill>
                <a:prstClr val="white"/>
              </a:solidFill>
            </a:endParaRPr>
          </a:p>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Genomics and Society Working Group</a:t>
            </a:r>
          </a:p>
          <a:p>
            <a:pPr marL="1371600" lvl="2" eaLnBrk="0" hangingPunct="0">
              <a:spcBef>
                <a:spcPts val="0"/>
              </a:spcBef>
              <a:spcAft>
                <a:spcPts val="600"/>
              </a:spcAft>
              <a:buClr>
                <a:srgbClr val="D6ECFF"/>
              </a:buClr>
              <a:buSzPct val="95000"/>
              <a:tabLst>
                <a:tab pos="1371600" algn="l"/>
              </a:tabLst>
              <a:defRPr/>
            </a:pPr>
            <a:r>
              <a:rPr lang="en-US" sz="2800" dirty="0">
                <a:solidFill>
                  <a:srgbClr val="66FF33"/>
                </a:solidFill>
                <a:latin typeface="Arial" charset="0"/>
              </a:rPr>
              <a:t>Lisa Parker</a:t>
            </a:r>
          </a:p>
          <a:p>
            <a:pPr marL="1371600" lvl="2" eaLnBrk="0" hangingPunct="0">
              <a:spcBef>
                <a:spcPts val="0"/>
              </a:spcBef>
              <a:spcAft>
                <a:spcPts val="600"/>
              </a:spcAft>
              <a:buClr>
                <a:srgbClr val="D6ECFF"/>
              </a:buClr>
              <a:buSzPct val="95000"/>
              <a:tabLst>
                <a:tab pos="1371600" algn="l"/>
              </a:tabLst>
              <a:defRPr/>
            </a:pPr>
            <a:endParaRPr lang="en-US" sz="2800" dirty="0">
              <a:solidFill>
                <a:srgbClr val="66FF33"/>
              </a:solidFill>
              <a:latin typeface="Arial" charset="0"/>
            </a:endParaRPr>
          </a:p>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Building Bonds between NHGRI and NICHD </a:t>
            </a:r>
          </a:p>
          <a:p>
            <a:pPr lvl="2" eaLnBrk="0" hangingPunct="0">
              <a:spcBef>
                <a:spcPts val="0"/>
              </a:spcBef>
              <a:spcAft>
                <a:spcPts val="600"/>
              </a:spcAft>
              <a:buClr>
                <a:srgbClr val="D6ECFF"/>
              </a:buClr>
              <a:buSzPct val="95000"/>
              <a:tabLst>
                <a:tab pos="1371600" algn="l"/>
              </a:tabLst>
              <a:defRPr/>
            </a:pPr>
            <a:r>
              <a:rPr lang="en-US" sz="2800" dirty="0">
                <a:solidFill>
                  <a:srgbClr val="66FF33"/>
                </a:solidFill>
                <a:latin typeface="Arial" charset="0"/>
              </a:rPr>
              <a:t>	Diana Bianchi</a:t>
            </a:r>
          </a:p>
          <a:p>
            <a:pPr marL="1371600" lvl="2" eaLnBrk="0" hangingPunct="0">
              <a:spcBef>
                <a:spcPts val="0"/>
              </a:spcBef>
              <a:spcAft>
                <a:spcPts val="600"/>
              </a:spcAft>
              <a:buClr>
                <a:srgbClr val="D6ECFF"/>
              </a:buClr>
              <a:buSzPct val="95000"/>
              <a:tabLst>
                <a:tab pos="1371600" algn="l"/>
              </a:tabLst>
              <a:defRPr/>
            </a:pPr>
            <a:endParaRPr lang="en-US" sz="2800" dirty="0">
              <a:solidFill>
                <a:srgbClr val="66FF33"/>
              </a:solidFill>
              <a:latin typeface="Arial" charset="0"/>
            </a:endParaRPr>
          </a:p>
          <a:p>
            <a:pPr marL="1371600" lvl="1" defTabSz="225425" eaLnBrk="0" hangingPunct="0">
              <a:spcBef>
                <a:spcPts val="0"/>
              </a:spcBef>
              <a:spcAft>
                <a:spcPts val="600"/>
              </a:spcAft>
              <a:buClr>
                <a:prstClr val="white"/>
              </a:buClr>
              <a:buSzPct val="95000"/>
              <a:defRPr/>
            </a:pPr>
            <a:endParaRPr lang="en-US" sz="2800" b="0" dirty="0">
              <a:solidFill>
                <a:srgbClr val="66FF33"/>
              </a:solidFill>
              <a:latin typeface="Arial" charset="0"/>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a:solidFill>
                <a:prstClr val="white"/>
              </a:solidFill>
            </a:endParaRPr>
          </a:p>
          <a:p>
            <a:pPr lvl="2"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912813"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1371600" lvl="2" eaLnBrk="0" hangingPunct="0">
              <a:spcBef>
                <a:spcPts val="0"/>
              </a:spcBef>
              <a:spcAft>
                <a:spcPts val="600"/>
              </a:spcAft>
              <a:buClr>
                <a:srgbClr val="D6ECFF"/>
              </a:buClr>
              <a:buSzPct val="95000"/>
              <a:defRPr/>
            </a:pPr>
            <a:endParaRPr lang="en-US" sz="1000" dirty="0">
              <a:solidFill>
                <a:srgbClr val="66FF33"/>
              </a:solidFill>
              <a:latin typeface="Arial" charset="0"/>
            </a:endParaRPr>
          </a:p>
        </p:txBody>
      </p:sp>
    </p:spTree>
    <p:extLst>
      <p:ext uri="{BB962C8B-B14F-4D97-AF65-F5344CB8AC3E}">
        <p14:creationId xmlns:p14="http://schemas.microsoft.com/office/powerpoint/2010/main" val="30312844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764" y="4749"/>
            <a:ext cx="9144000" cy="758196"/>
          </a:xfrm>
          <a:prstGeom prst="rect">
            <a:avLst/>
          </a:prstGeom>
        </p:spPr>
        <p:txBody>
          <a:bodyPr/>
          <a:lstStyle/>
          <a:p>
            <a:pPr algn="ctr">
              <a:defRPr/>
            </a:pPr>
            <a:r>
              <a:rPr lang="en-US" sz="3600" spc="-100" dirty="0">
                <a:solidFill>
                  <a:srgbClr val="FFFF00"/>
                </a:solidFill>
                <a:latin typeface="Arial" charset="0"/>
                <a:cs typeface="Arial" pitchFamily="34" charset="0"/>
              </a:rPr>
              <a:t>2017 Breakthrough Prize in Life Sciences</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15</a:t>
            </a:r>
          </a:p>
        </p:txBody>
      </p:sp>
      <p:sp>
        <p:nvSpPr>
          <p:cNvPr id="13" name="Title 1"/>
          <p:cNvSpPr txBox="1">
            <a:spLocks/>
          </p:cNvSpPr>
          <p:nvPr/>
        </p:nvSpPr>
        <p:spPr>
          <a:xfrm>
            <a:off x="472871" y="5458790"/>
            <a:ext cx="5938814" cy="635953"/>
          </a:xfrm>
          <a:prstGeom prst="rect">
            <a:avLst/>
          </a:prstGeom>
        </p:spPr>
        <p:txBody>
          <a:bodyPr/>
          <a:lstStyle/>
          <a:p>
            <a:pPr algn="ctr" eaLnBrk="0" hangingPunct="0">
              <a:defRPr/>
            </a:pPr>
            <a:r>
              <a:rPr lang="en-US" sz="3200" spc="-100" dirty="0">
                <a:ea typeface="+mj-ea"/>
                <a:cs typeface="Arial" charset="0"/>
              </a:rPr>
              <a:t>Huda </a:t>
            </a:r>
            <a:r>
              <a:rPr lang="en-US" sz="3200" spc="-100" dirty="0" err="1">
                <a:ea typeface="+mj-ea"/>
                <a:cs typeface="Arial" charset="0"/>
              </a:rPr>
              <a:t>Zoghbi</a:t>
            </a:r>
            <a:r>
              <a:rPr lang="en-US" sz="3200" spc="-100" dirty="0">
                <a:ea typeface="+mj-ea"/>
                <a:cs typeface="Arial" charset="0"/>
              </a:rPr>
              <a:t>, M.D.</a:t>
            </a:r>
          </a:p>
        </p:txBody>
      </p:sp>
      <p:pic>
        <p:nvPicPr>
          <p:cNvPr id="10" name="Picture 9"/>
          <p:cNvPicPr>
            <a:picLocks noChangeAspect="1"/>
          </p:cNvPicPr>
          <p:nvPr/>
        </p:nvPicPr>
        <p:blipFill>
          <a:blip r:embed="rId3"/>
          <a:stretch>
            <a:fillRect/>
          </a:stretch>
        </p:blipFill>
        <p:spPr>
          <a:xfrm>
            <a:off x="472871" y="1079706"/>
            <a:ext cx="5938814" cy="4293299"/>
          </a:xfrm>
          <a:prstGeom prst="roundRect">
            <a:avLst/>
          </a:prstGeom>
        </p:spPr>
      </p:pic>
      <p:grpSp>
        <p:nvGrpSpPr>
          <p:cNvPr id="15" name="Group 14"/>
          <p:cNvGrpSpPr/>
          <p:nvPr/>
        </p:nvGrpSpPr>
        <p:grpSpPr>
          <a:xfrm>
            <a:off x="6872285" y="2001758"/>
            <a:ext cx="1685926" cy="2389789"/>
            <a:chOff x="6291260" y="1986456"/>
            <a:chExt cx="1685926" cy="2389789"/>
          </a:xfrm>
          <a:effectLst>
            <a:glow rad="228600">
              <a:schemeClr val="accent5">
                <a:satMod val="175000"/>
                <a:alpha val="40000"/>
              </a:schemeClr>
            </a:glow>
          </a:effectLst>
        </p:grpSpPr>
        <p:pic>
          <p:nvPicPr>
            <p:cNvPr id="11" name="Picture 10"/>
            <p:cNvPicPr>
              <a:picLocks noChangeAspect="1"/>
            </p:cNvPicPr>
            <p:nvPr/>
          </p:nvPicPr>
          <p:blipFill rotWithShape="1">
            <a:blip r:embed="rId4"/>
            <a:srcRect l="15691" t="7589" r="15533" b="7989"/>
            <a:stretch/>
          </p:blipFill>
          <p:spPr>
            <a:xfrm>
              <a:off x="6291261" y="1986456"/>
              <a:ext cx="1685925" cy="1627789"/>
            </a:xfrm>
            <a:prstGeom prst="rect">
              <a:avLst/>
            </a:prstGeom>
          </p:spPr>
        </p:pic>
        <p:pic>
          <p:nvPicPr>
            <p:cNvPr id="14" name="Picture 13"/>
            <p:cNvPicPr>
              <a:picLocks noChangeAspect="1"/>
            </p:cNvPicPr>
            <p:nvPr/>
          </p:nvPicPr>
          <p:blipFill>
            <a:blip r:embed="rId5"/>
            <a:stretch>
              <a:fillRect/>
            </a:stretch>
          </p:blipFill>
          <p:spPr>
            <a:xfrm>
              <a:off x="6291260" y="3614245"/>
              <a:ext cx="1685925" cy="762000"/>
            </a:xfrm>
            <a:prstGeom prst="rect">
              <a:avLst/>
            </a:prstGeom>
          </p:spPr>
        </p:pic>
      </p:grpSp>
    </p:spTree>
    <p:extLst>
      <p:ext uri="{BB962C8B-B14F-4D97-AF65-F5344CB8AC3E}">
        <p14:creationId xmlns:p14="http://schemas.microsoft.com/office/powerpoint/2010/main" val="2018978206"/>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350" y="7538"/>
            <a:ext cx="9150350" cy="646331"/>
          </a:xfrm>
          <a:prstGeom prst="rect">
            <a:avLst/>
          </a:prstGeom>
        </p:spPr>
        <p:txBody>
          <a:bodyPr wrap="square">
            <a:spAutoFit/>
          </a:bodyPr>
          <a:lstStyle/>
          <a:p>
            <a:pPr algn="ctr">
              <a:defRPr/>
            </a:pPr>
            <a:r>
              <a:rPr lang="en-US" sz="3600" spc="-100" dirty="0">
                <a:solidFill>
                  <a:srgbClr val="FFFF00"/>
                </a:solidFill>
                <a:cs typeface="Arial" pitchFamily="34" charset="0"/>
              </a:rPr>
              <a:t>2016 ASHG Awards</a:t>
            </a:r>
          </a:p>
        </p:txBody>
      </p:sp>
      <p:sp>
        <p:nvSpPr>
          <p:cNvPr id="9" name="AutoShape 22" descr="Image result for ashg 2015 awarde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24" descr="Image result for ashg 2015 awarde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16</a:t>
            </a:r>
          </a:p>
        </p:txBody>
      </p:sp>
      <p:pic>
        <p:nvPicPr>
          <p:cNvPr id="1026" name="Picture 2" descr="ASHG2016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100" y="4909427"/>
            <a:ext cx="1983451" cy="1666099"/>
          </a:xfrm>
          <a:prstGeom prst="rect">
            <a:avLst/>
          </a:prstGeom>
          <a:solidFill>
            <a:schemeClr val="tx1"/>
          </a:solidFill>
          <a:effectLst>
            <a:glow rad="228600">
              <a:schemeClr val="accent6">
                <a:satMod val="175000"/>
                <a:alpha val="40000"/>
              </a:schemeClr>
            </a:glow>
          </a:effectLst>
        </p:spPr>
      </p:pic>
      <p:grpSp>
        <p:nvGrpSpPr>
          <p:cNvPr id="11" name="Group 10"/>
          <p:cNvGrpSpPr/>
          <p:nvPr/>
        </p:nvGrpSpPr>
        <p:grpSpPr>
          <a:xfrm>
            <a:off x="5351950" y="1107328"/>
            <a:ext cx="2603505" cy="3656439"/>
            <a:chOff x="5787588" y="1753761"/>
            <a:chExt cx="2603505" cy="3656439"/>
          </a:xfrm>
        </p:grpSpPr>
        <p:sp>
          <p:nvSpPr>
            <p:cNvPr id="22" name="Title 1"/>
            <p:cNvSpPr txBox="1">
              <a:spLocks/>
            </p:cNvSpPr>
            <p:nvPr/>
          </p:nvSpPr>
          <p:spPr>
            <a:xfrm>
              <a:off x="5787588" y="4723212"/>
              <a:ext cx="2603505" cy="686988"/>
            </a:xfrm>
            <a:prstGeom prst="rect">
              <a:avLst/>
            </a:prstGeom>
          </p:spPr>
          <p:txBody>
            <a:bodyPr/>
            <a:lstStyle/>
            <a:p>
              <a:pPr algn="ctr" eaLnBrk="0" hangingPunct="0">
                <a:defRPr/>
              </a:pPr>
              <a:r>
                <a:rPr lang="en-US" sz="2300" spc="-100" dirty="0">
                  <a:solidFill>
                    <a:prstClr val="white"/>
                  </a:solidFill>
                  <a:latin typeface="Arial" charset="0"/>
                  <a:cs typeface="Arial" charset="0"/>
                </a:rPr>
                <a:t>David Valle, </a:t>
              </a:r>
            </a:p>
            <a:p>
              <a:pPr algn="ctr" eaLnBrk="0" hangingPunct="0">
                <a:defRPr/>
              </a:pPr>
              <a:r>
                <a:rPr lang="en-US" sz="2300" spc="-100" dirty="0">
                  <a:solidFill>
                    <a:prstClr val="white"/>
                  </a:solidFill>
                  <a:latin typeface="Arial" charset="0"/>
                  <a:cs typeface="Arial" charset="0"/>
                </a:rPr>
                <a:t>M.D.</a:t>
              </a:r>
            </a:p>
          </p:txBody>
        </p:sp>
        <p:pic>
          <p:nvPicPr>
            <p:cNvPr id="6" name="Picture 5"/>
            <p:cNvPicPr>
              <a:picLocks noChangeAspect="1"/>
            </p:cNvPicPr>
            <p:nvPr/>
          </p:nvPicPr>
          <p:blipFill rotWithShape="1">
            <a:blip r:embed="rId4"/>
            <a:srcRect l="38306" t="455" r="34141" b="46415"/>
            <a:stretch/>
          </p:blipFill>
          <p:spPr>
            <a:xfrm>
              <a:off x="5787588" y="1753761"/>
              <a:ext cx="2603505" cy="2823791"/>
            </a:xfrm>
            <a:prstGeom prst="roundRect">
              <a:avLst/>
            </a:prstGeom>
          </p:spPr>
        </p:pic>
      </p:grpSp>
      <p:grpSp>
        <p:nvGrpSpPr>
          <p:cNvPr id="8" name="Group 7"/>
          <p:cNvGrpSpPr/>
          <p:nvPr/>
        </p:nvGrpSpPr>
        <p:grpSpPr>
          <a:xfrm>
            <a:off x="1180024" y="1107328"/>
            <a:ext cx="2603506" cy="3959378"/>
            <a:chOff x="643086" y="1753760"/>
            <a:chExt cx="2603506" cy="3959378"/>
          </a:xfrm>
        </p:grpSpPr>
        <p:sp>
          <p:nvSpPr>
            <p:cNvPr id="21" name="Title 1"/>
            <p:cNvSpPr txBox="1">
              <a:spLocks/>
            </p:cNvSpPr>
            <p:nvPr/>
          </p:nvSpPr>
          <p:spPr>
            <a:xfrm>
              <a:off x="643086" y="4723212"/>
              <a:ext cx="2603505" cy="989926"/>
            </a:xfrm>
            <a:prstGeom prst="rect">
              <a:avLst/>
            </a:prstGeom>
          </p:spPr>
          <p:txBody>
            <a:bodyPr/>
            <a:lstStyle/>
            <a:p>
              <a:pPr algn="ctr" eaLnBrk="0" hangingPunct="0">
                <a:defRPr/>
              </a:pPr>
              <a:r>
                <a:rPr lang="en-US" sz="2300" spc="-100" dirty="0">
                  <a:solidFill>
                    <a:prstClr val="white"/>
                  </a:solidFill>
                  <a:latin typeface="Arial" charset="0"/>
                  <a:cs typeface="Arial" charset="0"/>
                </a:rPr>
                <a:t>Brendan Lee, </a:t>
              </a:r>
            </a:p>
            <a:p>
              <a:pPr algn="ctr" eaLnBrk="0" hangingPunct="0">
                <a:defRPr/>
              </a:pPr>
              <a:r>
                <a:rPr lang="en-US" sz="2300" spc="-100" dirty="0">
                  <a:solidFill>
                    <a:prstClr val="white"/>
                  </a:solidFill>
                  <a:latin typeface="Arial" charset="0"/>
                  <a:cs typeface="Arial" charset="0"/>
                </a:rPr>
                <a:t>M.D., Ph.D. </a:t>
              </a:r>
            </a:p>
          </p:txBody>
        </p:sp>
        <p:pic>
          <p:nvPicPr>
            <p:cNvPr id="7" name="Picture 6"/>
            <p:cNvPicPr>
              <a:picLocks noChangeAspect="1"/>
            </p:cNvPicPr>
            <p:nvPr/>
          </p:nvPicPr>
          <p:blipFill rotWithShape="1">
            <a:blip r:embed="rId5"/>
            <a:srcRect l="16273" b="9339"/>
            <a:stretch/>
          </p:blipFill>
          <p:spPr>
            <a:xfrm>
              <a:off x="643087" y="1753760"/>
              <a:ext cx="2603505" cy="2823791"/>
            </a:xfrm>
            <a:prstGeom prst="roundRect">
              <a:avLst/>
            </a:prstGeom>
          </p:spPr>
        </p:pic>
      </p:grpSp>
    </p:spTree>
    <p:extLst>
      <p:ext uri="{BB962C8B-B14F-4D97-AF65-F5344CB8AC3E}">
        <p14:creationId xmlns:p14="http://schemas.microsoft.com/office/powerpoint/2010/main" val="6757344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6350"/>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New Steering Committee Chair, Global Alliance for Genomics and Health</a:t>
            </a: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17</a:t>
            </a: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3543544" y="3657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3"/>
          <a:stretch>
            <a:fillRect/>
          </a:stretch>
        </p:blipFill>
        <p:spPr>
          <a:xfrm>
            <a:off x="4725131" y="2768029"/>
            <a:ext cx="4030642" cy="888756"/>
          </a:xfrm>
          <a:prstGeom prst="rect">
            <a:avLst/>
          </a:prstGeom>
          <a:ln w="60325">
            <a:solidFill>
              <a:schemeClr val="tx1"/>
            </a:solidFill>
          </a:ln>
          <a:effectLst>
            <a:reflection blurRad="6350" stA="50000" endA="295" endPos="92000" dist="101600" dir="5400000" sy="-100000" algn="bl" rotWithShape="0"/>
          </a:effectLst>
        </p:spPr>
      </p:pic>
      <p:sp>
        <p:nvSpPr>
          <p:cNvPr id="8" name="Title 1"/>
          <p:cNvSpPr txBox="1">
            <a:spLocks/>
          </p:cNvSpPr>
          <p:nvPr/>
        </p:nvSpPr>
        <p:spPr>
          <a:xfrm>
            <a:off x="589642" y="5434785"/>
            <a:ext cx="3975100" cy="989926"/>
          </a:xfrm>
          <a:prstGeom prst="rect">
            <a:avLst/>
          </a:prstGeom>
        </p:spPr>
        <p:txBody>
          <a:bodyPr/>
          <a:lstStyle/>
          <a:p>
            <a:pPr algn="ctr" eaLnBrk="0" hangingPunct="0">
              <a:defRPr/>
            </a:pPr>
            <a:r>
              <a:rPr lang="en-US" sz="3200" spc="-100" dirty="0">
                <a:solidFill>
                  <a:prstClr val="white"/>
                </a:solidFill>
                <a:latin typeface="Arial" charset="0"/>
                <a:cs typeface="Arial" charset="0"/>
              </a:rPr>
              <a:t>Ewan Birney, Ph.D. </a:t>
            </a:r>
          </a:p>
        </p:txBody>
      </p:sp>
      <p:pic>
        <p:nvPicPr>
          <p:cNvPr id="7" name="Picture 6"/>
          <p:cNvPicPr>
            <a:picLocks noChangeAspect="1"/>
          </p:cNvPicPr>
          <p:nvPr/>
        </p:nvPicPr>
        <p:blipFill rotWithShape="1">
          <a:blip r:embed="rId4"/>
          <a:srcRect t="4183" b="26927"/>
          <a:stretch/>
        </p:blipFill>
        <p:spPr>
          <a:xfrm>
            <a:off x="861587" y="1878785"/>
            <a:ext cx="3441217" cy="3556000"/>
          </a:xfrm>
          <a:prstGeom prst="roundRect">
            <a:avLst/>
          </a:prstGeom>
        </p:spPr>
      </p:pic>
    </p:spTree>
    <p:extLst>
      <p:ext uri="{BB962C8B-B14F-4D97-AF65-F5344CB8AC3E}">
        <p14:creationId xmlns:p14="http://schemas.microsoft.com/office/powerpoint/2010/main" val="3695058105"/>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6350"/>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New Senior Vice President of Global Oncology, Lilly</a:t>
            </a: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307975" y="5553529"/>
            <a:ext cx="5203825" cy="603250"/>
          </a:xfrm>
          <a:prstGeom prst="rect">
            <a:avLst/>
          </a:prstGeom>
        </p:spPr>
        <p:txBody>
          <a:bodyPr/>
          <a:lstStyle/>
          <a:p>
            <a:pPr algn="ctr" eaLnBrk="0" hangingPunct="0">
              <a:defRPr/>
            </a:pPr>
            <a:r>
              <a:rPr lang="en-US" sz="3200" spc="-100" dirty="0">
                <a:solidFill>
                  <a:prstClr val="white"/>
                </a:solidFill>
                <a:cs typeface="Arial" charset="0"/>
              </a:rPr>
              <a:t>Levi </a:t>
            </a:r>
            <a:r>
              <a:rPr lang="en-US" sz="3200" spc="-100" dirty="0" err="1">
                <a:solidFill>
                  <a:prstClr val="white"/>
                </a:solidFill>
                <a:cs typeface="Arial" charset="0"/>
              </a:rPr>
              <a:t>Garroway</a:t>
            </a:r>
            <a:r>
              <a:rPr lang="en-US" sz="3200" spc="-100" dirty="0">
                <a:solidFill>
                  <a:prstClr val="white"/>
                </a:solidFill>
                <a:cs typeface="Arial" charset="0"/>
              </a:rPr>
              <a:t>, M.D., Ph.D. </a:t>
            </a:r>
          </a:p>
        </p:txBody>
      </p:sp>
      <p:sp>
        <p:nvSpPr>
          <p:cNvPr id="12" name="TextBox 1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18</a:t>
            </a:r>
          </a:p>
        </p:txBody>
      </p:sp>
      <p:sp>
        <p:nvSpPr>
          <p:cNvPr id="10" name="AutoShape 2" descr="Eli Lilly and Compan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3"/>
          <a:stretch>
            <a:fillRect/>
          </a:stretch>
        </p:blipFill>
        <p:spPr>
          <a:xfrm>
            <a:off x="5067300" y="2924628"/>
            <a:ext cx="3244546" cy="1703387"/>
          </a:xfrm>
          <a:prstGeom prst="rect">
            <a:avLst/>
          </a:prstGeom>
          <a:effectLst>
            <a:glow rad="228600">
              <a:schemeClr val="accent2">
                <a:satMod val="175000"/>
                <a:alpha val="40000"/>
              </a:schemeClr>
            </a:glow>
          </a:effectLst>
        </p:spPr>
      </p:pic>
      <p:pic>
        <p:nvPicPr>
          <p:cNvPr id="3082" name="Picture 10" descr="Image result for levi garraway"/>
          <p:cNvPicPr>
            <a:picLocks noChangeAspect="1" noChangeArrowheads="1"/>
          </p:cNvPicPr>
          <p:nvPr/>
        </p:nvPicPr>
        <p:blipFill rotWithShape="1">
          <a:blip r:embed="rId4">
            <a:extLst>
              <a:ext uri="{28A0092B-C50C-407E-A947-70E740481C1C}">
                <a14:useLocalDpi xmlns:a14="http://schemas.microsoft.com/office/drawing/2010/main" val="0"/>
              </a:ext>
            </a:extLst>
          </a:blip>
          <a:srcRect l="36936" r="23567" b="17940"/>
          <a:stretch/>
        </p:blipFill>
        <p:spPr bwMode="auto">
          <a:xfrm>
            <a:off x="1208088" y="1722249"/>
            <a:ext cx="3186111" cy="372353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311820"/>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635"/>
            <a:ext cx="9144001" cy="1295400"/>
          </a:xfrm>
        </p:spPr>
        <p:txBody>
          <a:bodyPr wrap="square" lIns="91440" tIns="45720" rIns="91440" bIns="45720" numCol="1" anchorCtr="0" compatLnSpc="1">
            <a:prstTxWarp prst="textNoShape">
              <a:avLst/>
            </a:prstTxWarp>
          </a:bodyPr>
          <a:lstStyle/>
          <a:p>
            <a:pPr algn="ctr">
              <a:defRPr/>
            </a:pPr>
            <a:r>
              <a:rPr lang="en-US" sz="3500" b="1" dirty="0">
                <a:solidFill>
                  <a:srgbClr val="FFFF00"/>
                </a:solidFill>
                <a:latin typeface="Arial" charset="0"/>
                <a:cs typeface="Arial" charset="0"/>
              </a:rPr>
              <a:t>Elected to the National Academy of Medicine</a:t>
            </a:r>
          </a:p>
        </p:txBody>
      </p:sp>
      <p:sp>
        <p:nvSpPr>
          <p:cNvPr id="7" name="Title 1"/>
          <p:cNvSpPr txBox="1">
            <a:spLocks/>
          </p:cNvSpPr>
          <p:nvPr/>
        </p:nvSpPr>
        <p:spPr bwMode="auto">
          <a:xfrm>
            <a:off x="318398" y="705163"/>
            <a:ext cx="4864304" cy="489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a:spcBef>
                <a:spcPts val="700"/>
              </a:spcBef>
              <a:buClr>
                <a:srgbClr val="D6ECFF"/>
              </a:buClr>
              <a:buSzPct val="95000"/>
            </a:pPr>
            <a:r>
              <a:rPr lang="en-US" sz="3000" dirty="0">
                <a:solidFill>
                  <a:prstClr val="white"/>
                </a:solidFill>
              </a:rPr>
              <a:t>Anita Allen</a:t>
            </a:r>
          </a:p>
          <a:p>
            <a:pPr marL="68263" indent="0">
              <a:spcBef>
                <a:spcPts val="700"/>
              </a:spcBef>
              <a:buClr>
                <a:srgbClr val="D6ECFF"/>
              </a:buClr>
              <a:buSzPct val="95000"/>
            </a:pPr>
            <a:r>
              <a:rPr lang="en-US" sz="3000" dirty="0">
                <a:solidFill>
                  <a:prstClr val="white"/>
                </a:solidFill>
              </a:rPr>
              <a:t>Leslie Biesecker</a:t>
            </a:r>
          </a:p>
          <a:p>
            <a:pPr marL="68263" indent="0">
              <a:spcBef>
                <a:spcPts val="700"/>
              </a:spcBef>
              <a:buClr>
                <a:srgbClr val="D6ECFF"/>
              </a:buClr>
              <a:buSzPct val="95000"/>
            </a:pPr>
            <a:r>
              <a:rPr lang="en-US" sz="3000" dirty="0">
                <a:solidFill>
                  <a:prstClr val="white"/>
                </a:solidFill>
              </a:rPr>
              <a:t>Rob Califf</a:t>
            </a:r>
          </a:p>
          <a:p>
            <a:pPr marL="68263" indent="0">
              <a:spcBef>
                <a:spcPts val="700"/>
              </a:spcBef>
              <a:buClr>
                <a:srgbClr val="D6ECFF"/>
              </a:buClr>
              <a:buSzPct val="95000"/>
            </a:pPr>
            <a:r>
              <a:rPr lang="en-US" sz="3000" dirty="0">
                <a:solidFill>
                  <a:prstClr val="white"/>
                </a:solidFill>
              </a:rPr>
              <a:t>Joseph </a:t>
            </a:r>
            <a:r>
              <a:rPr lang="en-US" sz="3000" dirty="0" err="1">
                <a:solidFill>
                  <a:prstClr val="white"/>
                </a:solidFill>
              </a:rPr>
              <a:t>DeRisi</a:t>
            </a:r>
            <a:endParaRPr lang="en-US" sz="3000" dirty="0">
              <a:solidFill>
                <a:prstClr val="white"/>
              </a:solidFill>
            </a:endParaRPr>
          </a:p>
          <a:p>
            <a:pPr marL="68263" indent="0">
              <a:spcBef>
                <a:spcPts val="700"/>
              </a:spcBef>
              <a:buClr>
                <a:srgbClr val="D6ECFF"/>
              </a:buClr>
              <a:buSzPct val="95000"/>
            </a:pPr>
            <a:r>
              <a:rPr lang="en-US" sz="3000" dirty="0">
                <a:solidFill>
                  <a:prstClr val="white"/>
                </a:solidFill>
              </a:rPr>
              <a:t>Allison </a:t>
            </a:r>
            <a:r>
              <a:rPr lang="en-US" sz="3000" dirty="0" err="1">
                <a:solidFill>
                  <a:prstClr val="white"/>
                </a:solidFill>
              </a:rPr>
              <a:t>Goate</a:t>
            </a:r>
            <a:endParaRPr lang="en-US" sz="3000" dirty="0">
              <a:solidFill>
                <a:prstClr val="white"/>
              </a:solidFill>
            </a:endParaRPr>
          </a:p>
          <a:p>
            <a:pPr marL="68263" indent="0">
              <a:spcBef>
                <a:spcPts val="700"/>
              </a:spcBef>
              <a:buClr>
                <a:srgbClr val="D6ECFF"/>
              </a:buClr>
              <a:buSzPct val="95000"/>
            </a:pPr>
            <a:r>
              <a:rPr lang="en-US" sz="3000" dirty="0">
                <a:solidFill>
                  <a:prstClr val="white"/>
                </a:solidFill>
              </a:rPr>
              <a:t>Mark </a:t>
            </a:r>
            <a:r>
              <a:rPr lang="en-US" sz="3000" dirty="0" err="1">
                <a:solidFill>
                  <a:prstClr val="white"/>
                </a:solidFill>
              </a:rPr>
              <a:t>Musen</a:t>
            </a:r>
            <a:endParaRPr lang="en-US" sz="3000" dirty="0">
              <a:solidFill>
                <a:prstClr val="white"/>
              </a:solidFill>
            </a:endParaRPr>
          </a:p>
          <a:p>
            <a:pPr marL="68263" indent="0">
              <a:spcBef>
                <a:spcPts val="700"/>
              </a:spcBef>
              <a:buClr>
                <a:srgbClr val="D6ECFF"/>
              </a:buClr>
              <a:buSzPct val="95000"/>
            </a:pPr>
            <a:r>
              <a:rPr lang="en-US" sz="3000" dirty="0">
                <a:solidFill>
                  <a:prstClr val="white"/>
                </a:solidFill>
              </a:rPr>
              <a:t>Kenneth </a:t>
            </a:r>
            <a:r>
              <a:rPr lang="en-US" sz="3000" dirty="0" err="1">
                <a:solidFill>
                  <a:prstClr val="white"/>
                </a:solidFill>
              </a:rPr>
              <a:t>Offit</a:t>
            </a:r>
            <a:endParaRPr lang="en-US" sz="3000" dirty="0">
              <a:solidFill>
                <a:prstClr val="white"/>
              </a:solidFill>
            </a:endParaRPr>
          </a:p>
          <a:p>
            <a:pPr marL="68263" indent="0">
              <a:spcBef>
                <a:spcPts val="700"/>
              </a:spcBef>
              <a:buClr>
                <a:srgbClr val="D6ECFF"/>
              </a:buClr>
              <a:buSzPct val="95000"/>
            </a:pPr>
            <a:r>
              <a:rPr lang="en-US" sz="3000" dirty="0">
                <a:solidFill>
                  <a:prstClr val="white"/>
                </a:solidFill>
              </a:rPr>
              <a:t>Craig Venter</a:t>
            </a:r>
          </a:p>
          <a:p>
            <a:pPr marL="68263" indent="0">
              <a:spcBef>
                <a:spcPts val="700"/>
              </a:spcBef>
              <a:buClr>
                <a:srgbClr val="D6ECFF"/>
              </a:buClr>
              <a:buSzPct val="95000"/>
            </a:pPr>
            <a:r>
              <a:rPr lang="en-US" sz="3000" dirty="0">
                <a:solidFill>
                  <a:prstClr val="white"/>
                </a:solidFill>
              </a:rPr>
              <a:t>Huntington Willard</a:t>
            </a:r>
          </a:p>
          <a:p>
            <a:pPr marL="68263" indent="0">
              <a:spcBef>
                <a:spcPts val="700"/>
              </a:spcBef>
              <a:buClr>
                <a:srgbClr val="D6ECFF"/>
              </a:buClr>
              <a:buSzPct val="95000"/>
            </a:pPr>
            <a:r>
              <a:rPr lang="en-US" sz="3000" dirty="0" err="1">
                <a:solidFill>
                  <a:prstClr val="white"/>
                </a:solidFill>
              </a:rPr>
              <a:t>Xiaoliang</a:t>
            </a:r>
            <a:r>
              <a:rPr lang="en-US" sz="3000" dirty="0">
                <a:solidFill>
                  <a:prstClr val="white"/>
                </a:solidFill>
              </a:rPr>
              <a:t> </a:t>
            </a:r>
            <a:r>
              <a:rPr lang="en-US" sz="3000" dirty="0" err="1">
                <a:solidFill>
                  <a:prstClr val="white"/>
                </a:solidFill>
              </a:rPr>
              <a:t>Sunney</a:t>
            </a:r>
            <a:r>
              <a:rPr lang="en-US" sz="3000" dirty="0">
                <a:solidFill>
                  <a:prstClr val="white"/>
                </a:solidFill>
              </a:rPr>
              <a:t> </a:t>
            </a:r>
            <a:r>
              <a:rPr lang="en-US" sz="3000" dirty="0" err="1">
                <a:solidFill>
                  <a:prstClr val="white"/>
                </a:solidFill>
              </a:rPr>
              <a:t>Xie</a:t>
            </a:r>
            <a:endParaRPr lang="en-US" sz="3000" dirty="0">
              <a:solidFill>
                <a:prstClr val="white"/>
              </a:solidFill>
            </a:endParaRPr>
          </a:p>
          <a:p>
            <a:pPr marL="68263" indent="0">
              <a:spcBef>
                <a:spcPts val="700"/>
              </a:spcBef>
              <a:buClr>
                <a:srgbClr val="D6ECFF"/>
              </a:buClr>
              <a:buSzPct val="95000"/>
            </a:pPr>
            <a:r>
              <a:rPr lang="en-US" sz="3000" dirty="0">
                <a:solidFill>
                  <a:prstClr val="white"/>
                </a:solidFill>
              </a:rPr>
              <a:t>David Walt</a:t>
            </a:r>
          </a:p>
          <a:p>
            <a:pPr marL="68263" indent="0">
              <a:spcBef>
                <a:spcPts val="700"/>
              </a:spcBef>
              <a:buClr>
                <a:srgbClr val="D6ECFF"/>
              </a:buClr>
              <a:buSzPct val="95000"/>
            </a:pPr>
            <a:endParaRPr lang="en-US" sz="3200" dirty="0">
              <a:solidFill>
                <a:prstClr val="white"/>
              </a:solidFill>
            </a:endParaRPr>
          </a:p>
        </p:txBody>
      </p:sp>
      <p:grpSp>
        <p:nvGrpSpPr>
          <p:cNvPr id="3" name="Group 2"/>
          <p:cNvGrpSpPr>
            <a:grpSpLocks noChangeAspect="1"/>
          </p:cNvGrpSpPr>
          <p:nvPr/>
        </p:nvGrpSpPr>
        <p:grpSpPr>
          <a:xfrm>
            <a:off x="4917867" y="1602352"/>
            <a:ext cx="3942652" cy="4214248"/>
            <a:chOff x="4520445" y="1181100"/>
            <a:chExt cx="3922515" cy="4192724"/>
          </a:xfrm>
        </p:grpSpPr>
        <p:pic>
          <p:nvPicPr>
            <p:cNvPr id="6" name="Picture 4" descr="http://t3.gstatic.com/images?q=tbn:ANd9GcS1X581iX60d8hpthpMRpNnAnIzNvjV2T0sfwR4uWLfC9E0p_7A"/>
            <p:cNvPicPr>
              <a:picLocks noChangeAspect="1" noChangeArrowheads="1"/>
            </p:cNvPicPr>
            <p:nvPr/>
          </p:nvPicPr>
          <p:blipFill>
            <a:blip r:embed="rId3" cstate="print"/>
            <a:srcRect/>
            <a:stretch>
              <a:fillRect/>
            </a:stretch>
          </p:blipFill>
          <p:spPr bwMode="auto">
            <a:xfrm>
              <a:off x="4633708" y="1181100"/>
              <a:ext cx="3695700" cy="3695700"/>
            </a:xfrm>
            <a:prstGeom prst="rect">
              <a:avLst/>
            </a:prstGeom>
            <a:noFill/>
            <a:ln w="111125">
              <a:solidFill>
                <a:schemeClr val="tx1"/>
              </a:solidFill>
              <a:miter lim="800000"/>
              <a:headEnd/>
              <a:tailEnd/>
            </a:ln>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311"/>
            <a:stretch/>
          </p:blipFill>
          <p:spPr bwMode="auto">
            <a:xfrm>
              <a:off x="4520445" y="4876800"/>
              <a:ext cx="3922515" cy="497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19</a:t>
            </a:r>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30000" contrast="16000"/>
                    </a14:imgEffect>
                  </a14:imgLayer>
                </a14:imgProps>
              </a:ext>
              <a:ext uri="{28A0092B-C50C-407E-A947-70E740481C1C}">
                <a14:useLocalDpi xmlns:a14="http://schemas.microsoft.com/office/drawing/2010/main" val="0"/>
              </a:ext>
            </a:extLst>
          </a:blip>
          <a:srcRect l="15762" r="13940"/>
          <a:stretch/>
        </p:blipFill>
        <p:spPr>
          <a:xfrm>
            <a:off x="5003800" y="1602352"/>
            <a:ext cx="3785667" cy="3590134"/>
          </a:xfrm>
          <a:prstGeom prst="rect">
            <a:avLst/>
          </a:prstGeom>
        </p:spPr>
      </p:pic>
    </p:spTree>
    <p:extLst>
      <p:ext uri="{BB962C8B-B14F-4D97-AF65-F5344CB8AC3E}">
        <p14:creationId xmlns:p14="http://schemas.microsoft.com/office/powerpoint/2010/main" val="403113239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8255"/>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 Elected to the AAAS</a:t>
            </a:r>
          </a:p>
        </p:txBody>
      </p:sp>
      <p:grpSp>
        <p:nvGrpSpPr>
          <p:cNvPr id="8" name="Group 7"/>
          <p:cNvGrpSpPr/>
          <p:nvPr/>
        </p:nvGrpSpPr>
        <p:grpSpPr>
          <a:xfrm>
            <a:off x="196625" y="1324196"/>
            <a:ext cx="8686800" cy="4970572"/>
            <a:chOff x="415893" y="1891356"/>
            <a:chExt cx="8686800" cy="4970572"/>
          </a:xfrm>
        </p:grpSpPr>
        <p:sp>
          <p:nvSpPr>
            <p:cNvPr id="9" name="Title 1"/>
            <p:cNvSpPr txBox="1">
              <a:spLocks/>
            </p:cNvSpPr>
            <p:nvPr/>
          </p:nvSpPr>
          <p:spPr bwMode="auto">
            <a:xfrm>
              <a:off x="415893" y="1891356"/>
              <a:ext cx="8686800" cy="235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2"/>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700"/>
                </a:spcBef>
                <a:buClr>
                  <a:srgbClr val="D6ECFF"/>
                </a:buClr>
                <a:buSzPct val="95000"/>
              </a:pPr>
              <a:r>
                <a:rPr lang="en-US" sz="3000" dirty="0">
                  <a:solidFill>
                    <a:prstClr val="white"/>
                  </a:solidFill>
                </a:rPr>
                <a:t>Paul </a:t>
              </a:r>
              <a:r>
                <a:rPr lang="en-US" sz="3000" dirty="0" err="1">
                  <a:solidFill>
                    <a:prstClr val="white"/>
                  </a:solidFill>
                </a:rPr>
                <a:t>Aristoff</a:t>
              </a:r>
              <a:endParaRPr lang="en-US" sz="3000" dirty="0">
                <a:solidFill>
                  <a:prstClr val="white"/>
                </a:solidFill>
              </a:endParaRPr>
            </a:p>
            <a:p>
              <a:pPr marL="284163" indent="0">
                <a:spcBef>
                  <a:spcPts val="700"/>
                </a:spcBef>
                <a:buClr>
                  <a:srgbClr val="D6ECFF"/>
                </a:buClr>
                <a:buSzPct val="95000"/>
              </a:pPr>
              <a:r>
                <a:rPr lang="en-US" sz="3000" dirty="0">
                  <a:solidFill>
                    <a:prstClr val="white"/>
                  </a:solidFill>
                </a:rPr>
                <a:t>Stephen Fodor</a:t>
              </a:r>
            </a:p>
            <a:p>
              <a:pPr marL="284163" indent="0">
                <a:spcBef>
                  <a:spcPts val="700"/>
                </a:spcBef>
                <a:buClr>
                  <a:srgbClr val="D6ECFF"/>
                </a:buClr>
                <a:buSzPct val="95000"/>
              </a:pPr>
              <a:r>
                <a:rPr lang="en-US" sz="3000" dirty="0">
                  <a:solidFill>
                    <a:prstClr val="white"/>
                  </a:solidFill>
                </a:rPr>
                <a:t>Monica Justice</a:t>
              </a:r>
            </a:p>
            <a:p>
              <a:pPr marL="284163" indent="0">
                <a:spcBef>
                  <a:spcPts val="700"/>
                </a:spcBef>
                <a:buClr>
                  <a:srgbClr val="D6ECFF"/>
                </a:buClr>
                <a:buSzPct val="95000"/>
              </a:pPr>
              <a:r>
                <a:rPr lang="en-US" sz="3000" dirty="0">
                  <a:solidFill>
                    <a:prstClr val="white"/>
                  </a:solidFill>
                </a:rPr>
                <a:t>Craig </a:t>
              </a:r>
              <a:r>
                <a:rPr lang="en-US" sz="3000" dirty="0" err="1">
                  <a:solidFill>
                    <a:prstClr val="white"/>
                  </a:solidFill>
                </a:rPr>
                <a:t>Lindsley</a:t>
              </a:r>
              <a:endParaRPr lang="en-US" sz="3000" dirty="0">
                <a:solidFill>
                  <a:prstClr val="white"/>
                </a:solidFill>
              </a:endParaRPr>
            </a:p>
            <a:p>
              <a:pPr marL="284163" indent="0">
                <a:spcBef>
                  <a:spcPts val="700"/>
                </a:spcBef>
                <a:buClr>
                  <a:srgbClr val="D6ECFF"/>
                </a:buClr>
                <a:buSzPct val="95000"/>
              </a:pPr>
              <a:r>
                <a:rPr lang="en-US" sz="3000" dirty="0">
                  <a:solidFill>
                    <a:prstClr val="white"/>
                  </a:solidFill>
                </a:rPr>
                <a:t>Clifton </a:t>
              </a:r>
              <a:r>
                <a:rPr lang="en-US" sz="3000" dirty="0" err="1">
                  <a:solidFill>
                    <a:prstClr val="white"/>
                  </a:solidFill>
                </a:rPr>
                <a:t>Poodry</a:t>
              </a:r>
              <a:endParaRPr lang="en-US" sz="3000" dirty="0">
                <a:solidFill>
                  <a:prstClr val="white"/>
                </a:solidFill>
              </a:endParaRPr>
            </a:p>
            <a:p>
              <a:pPr marL="284163" indent="0">
                <a:spcBef>
                  <a:spcPts val="700"/>
                </a:spcBef>
                <a:buClr>
                  <a:srgbClr val="D6ECFF"/>
                </a:buClr>
                <a:buSzPct val="95000"/>
              </a:pPr>
              <a:r>
                <a:rPr lang="en-US" sz="3000" dirty="0">
                  <a:solidFill>
                    <a:prstClr val="white"/>
                  </a:solidFill>
                </a:rPr>
                <a:t>Gary </a:t>
              </a:r>
              <a:r>
                <a:rPr lang="en-US" sz="3000" dirty="0" err="1">
                  <a:solidFill>
                    <a:prstClr val="white"/>
                  </a:solidFill>
                </a:rPr>
                <a:t>Stormo</a:t>
              </a:r>
              <a:endParaRPr lang="en-US" sz="3000" dirty="0">
                <a:solidFill>
                  <a:prstClr val="white"/>
                </a:solidFill>
              </a:endParaRPr>
            </a:p>
            <a:p>
              <a:pPr marL="284163" indent="0">
                <a:spcBef>
                  <a:spcPts val="700"/>
                </a:spcBef>
                <a:buClr>
                  <a:srgbClr val="D6ECFF"/>
                </a:buClr>
                <a:buSzPct val="95000"/>
              </a:pPr>
              <a:r>
                <a:rPr lang="en-US" sz="3000" dirty="0" err="1">
                  <a:solidFill>
                    <a:prstClr val="white"/>
                  </a:solidFill>
                </a:rPr>
                <a:t>Sharlene</a:t>
              </a:r>
              <a:r>
                <a:rPr lang="en-US" sz="3000" dirty="0">
                  <a:solidFill>
                    <a:prstClr val="white"/>
                  </a:solidFill>
                </a:rPr>
                <a:t> Weatherwax</a:t>
              </a:r>
            </a:p>
          </p:txBody>
        </p:sp>
        <p:pic>
          <p:nvPicPr>
            <p:cNvPr id="7" name="Picture 8" descr="http://t3.gstatic.com/images?q=tbn:ANd9GcTlcxxlX38ZZiaQSDCOWU1nasQZ_AKsFXJtsPBhAJOqewFIyOi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2239" y="4884666"/>
              <a:ext cx="6934650" cy="1977262"/>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20</a:t>
            </a:r>
          </a:p>
        </p:txBody>
      </p:sp>
    </p:spTree>
    <p:extLst>
      <p:ext uri="{BB962C8B-B14F-4D97-AF65-F5344CB8AC3E}">
        <p14:creationId xmlns:p14="http://schemas.microsoft.com/office/powerpoint/2010/main" val="2893617266"/>
      </p:ext>
    </p:extLst>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8257"/>
            <a:ext cx="9144000" cy="619123"/>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2016 SBIR Hall of Fame and Tibbetts Award </a:t>
            </a:r>
          </a:p>
        </p:txBody>
      </p:sp>
      <p:sp>
        <p:nvSpPr>
          <p:cNvPr id="2" name="AutoShape 5" descr="data:image/jpeg;base64,/9j/4AAQSkZJRgABAQAAAQABAAD/2wCEAAkGBxQSEhUUExQWFhUXGBoWFRcYGBgXFxoYGxcXFxkYFxoZHCggGBolHxcYITEhJikrLi4uFx8zODMsNygtLisBCgoKDg0OFRAQFCwcFB8sLCwsLCwsLCwsLCwsLCwsLCwsLCwsLCwsLCwsLCwsLCwsLCwsLCwsLCwsLDcsLCwsN//AABEIARMAtwMBIgACEQEDEQH/xAAcAAABBQEBAQAAAAAAAAAAAAAAAQMEBQYCBwj/xAA7EAABAgQEBAMHAgUFAAMAAAABAhEAAyExBBJBUQUiYXEGMoETQpGhscHwB9EjUmJy4RSCkrLxFySi/8QAGAEBAQEBAQAAAAAAAAAAAAAAAAECAwT/xAAdEQEBAAIDAQEBAAAAAAAAAAAAAQIRITFBEgNh/9oADAMBAAIRAxEAPwD2OCCCAIIIIAjgx3CGA5hRA0KIDpMLCQhW20B1BDKsUkXUkeoH1juXNBsYDuCFhIBYSCFgEghYIBIIWEgCEhYSKGcUl0n0+oghxQcQsAQQQRAQQQsAkELCGASFEITETH8SlyQ61AdNT2gJa4q8ZxFCSxUPi3xMZHjni0rcJJSnYUcdTeM7LxaphpGLk1MW5xPHwPL7PvX9nMQFeIKuyQf6Wr3EZtUtKA6lOep+gip4lxTYkbP/AJjP01MXq/CPEImMDXrY7Vi+CxePDeFceyXNX01jVf8AyAot/DA9f3Eamc9S4vSoWMHhPHDnmSW7xq+GcWlzhyKrsb/5jUsrNlWMEAMEaQQQQQCQQsJAJBBBAcwQQQQsEEEAscmFij8VcaGGlEjzqokdd/SJViJ4p8TCQChFZmv9P+Y86x/EVF1zFEmIk7GFaiVEkkuSbkxCxXPlHxjlctukmjmHmGbU726bmLJWKyjKim5/PpEOQMocdh9ockS86sosLn6nuYy0flJKnI/5K/GAii4tOZwkOdVftFzisXm5U0Qmj6Ftev4YqsdLRUEqUtqsKAetB1iKopM3mYk+kWuGmbE+rxUzpYCqRYSJeYODb4+sBe4ablu5TruO8X+BWqUQtBpcERlMBiWICnGj/vGo4aW5dDVvuISpY9F4BxkTQEq82h3/AMxdx5thFGWsMWq6Y33DcWJqArXXvHbGudiXBBBG2RCQsJAEJCwQHEEAhYIIWCFgOTHkHi7ixxGIUx5E8qewLP6x6Z4mxPs8NNU7HKW7mgjw9U51GOed8bwhvFmkJgVumt3+5iPjZjlh+PHEvkbf8vHN0Wq10fVywjuXiQmWd1P67/nWIilcv5Yn9o58y0pFg31/PgIlqyLDA4cqOZRYAP0G1Pn8Iq+ITATlRRD+qi7Aq33jQTwyRLGtVdohy8C6kluVx/j5RNrpn8fh2L+sJhFFJcMdw2kaHF4DMTFXNwpBpRqxNtaTl4ZJZeWh1FwYs+DT0uEE190m4Oxjng0rNLb1bdjUer/KHJ2CDhQ+O2kVlpghx+X3jQ+FsTUpOtfUXjK8PUoFlbMDu9fztF1h52RSVjRie2vyjpjXPKNrBCJLwsdXMQkLCRQQQQQDYjoRwI7EEKIWCCAxn6n4rJhkpF1q+QD/ALR5IkN3j0H9W8bzypegBUfUtHnQXraOGd5dcehPUBpEcrrSvWOpy9anvaI8slRLW1jLaXJm0Pdh3aLHBpaYT0H0irSig2FQN9ossCo6irRKsi3z5ld2HprFkiWOVu8UyC7fnT7fOLjDRI3p3NwgcxWY/CMX2rGnlSnjnFYIKBi6WVTcPkN5T1/OkTpKMwUCLODEXDS1IcG4t1G0O/6sJZXofqPuIRmxMEwBCS9bHuLfaHE4hyGNDQfb86RRz8TQpFiQR8/vEjAT3cdfrcxZWLHqHBJ+eSgm7MfSkToqvDAP+nQ/X/sYtY9E6cKISFhDAEJBBANiOxHAjoRUdiCEELAeU/q/KInylV5kEdKKP7x56lbegePbP1J4embhCsjmlnMOxYK+UeJzUsT2jhnxXbDmIU2YTUn9ocwaCssLQzOQ9B6/tF/wXDAPGW5EjD4EARKlyokJEM4qZ7PzA70DkwbT8LhDTlNIle2QhXOCnuDGemeJZ0sDLKASbFZJevRgD0eLfiU2YZEuctUtSFkigUkhjQ8xPKe0X542z9c6aXCTUqDpL0iXhCFRguD8XJUUAEJB9f8AyN1haIzHakJWjXEMBmIKbxWYjhSsiqdR9xEnGcT52SputYscKFrDlQfteGpU3WGxKCk1s/1D/wCYlcJSVrATqQPnE3xYgAIDM6i/okj7weBUg4pDC32BiSc6ZyvD1WRKCUhIsAAPSHISCPQ84gMEIYAghIWAbjoQjR0IqFELCCFgI3EMMJktSFBwoEfGPnfi2FKZinsCx9KNH0eu0eFeIpDTZgay1D/9GOX6+O35es/Jle9rpFvw5DBoj4PDvFoiUwjlI7HsOne0WSFA0Vb7xXoLMInYU1g1EkcNSC4Aba30p8oa4nKdGUJBFqikXWGluIo/EePTLDPU6Ro0psFhwlVN/pGxmlSpJSkgHKQDWhbURkMIQvpGwwFgO0SLZw8+4jwiaVglJWmjmXfqw0L9GjVcFxUyQqVKWStK0ipLlC2qnNqKW0i//wBMkFwL6ftHasMDUpAAr1fvG98OfzztlvHMw5pPXOf+sX36YYAlS5psOUdy0VXi7CGcuShIdRUye5IDfSPTOEcPTh5SZaBQD4nUmGM3ltz/AEvGkyCCCOriIQwsIYBIIIIAaFggioIUwkLAMYvECWhS1UCQST2j5/4xx4+0mLyuFqJFWuTePY/Hk1Qwq0oBJVSm1z2FI+feIr0NTHL9OeHX87rls8LLZIJuamH9YjYVf8NJ/pH0EOhUc67dnVJLZtLRM4eYJqHRLSNS5i0l4cJlqVZg7xG5dFxOMyIIArGJxoUZntFuoVtoYlz/ABClRKXZtDf5xJw6kTGrFWbReDYtClsH9Q31jayloypa+v2iFK4XKBBygmLKXhUBmSKWixLT/DcSFjrUQ+uaM2U7PFTh5fs5pAsajvrFgqtWraES6ReFj2nEJYZxLClHocpaN9Gc8I8Pye0mEcylNXYCvzJjRx1xmo8ud3RBBBGmSQGCEMAQQkLAEEcPCvFR28I8cvA8BziJYUkjcNHg3ijwZiUzJihKUpIJLpD03YVj3uMdx39RMPhlFIRMm5SyijKw7EmsZykrWN0834c/skAgggMQelIeCodxGOE9SpoDBaioDYE0HwiOqkcK9EXGGU4B2/xFzjpn/wBZQ/mDRnMNP5SO31iZNxmYJTtEdFFN4elQ5gDDknw+XBCin5xoJGGBqRFvhZNGFosi/dijkyMTLFFhSRveJ+Axs9SmMug1f8eLcSR/KBCIlbRouW/EfCJM1Tn3XHq8XXC8OFTQDYOo+lvmYiYOXlS0XvAsOwKzdVB/aP3+whjN1xzuospcsJDCO4II7POISFhIAhDATHJMAsEI8EBzCwNBAEEEEBVeKZxRhJ5SoJV7NTElqtvvHgc1Vzc6jfoOsa79SOOHFzfZSyfZSiyW95dQVdRp/wCxkcGHrq1Bseu1BQxmrEzBL9lyEuDUd9RFiqojP5ubu3x07dtIs8DOKSEqsbH7RyyjthTylkQ/Jn1BhMVJ1iGkF4y6b013D5uYCsaPDMBHn+Hnqlh9IuMBx0n3Se0aha1yk6xyFiK+Ti1LDZSO8PrxKMOULmjOCoJI2cGraszxpm3hb8MwBmHMoMj/ALdunWNEBHMpYUAUlwQ4I2jqOkmnnyy2WCEgioIQwsIYDkmOSYUxyYAggggO4IWMt4j8aycM6UfxJtmFUjdyLtsPlAX/ABLiErDoK5qwhI1OvQC5PQR5j4n/AFFmTAUYZPs5ZpnNVkVBb+U9nPaMzxbik3ETiZyytZokCwB0QnQWiMcE4r8bvt0OguNIm10YMyw1Ifq2kLPw/s+dJFRUaF7MLkE/tEWegpNRrR3+1gf3iww5OUknlsdS9af2nXr6RFRAjNUeoNatX81feHcDPCjkLke4QKv367+u8MTwxcPblpVQ2u9BU/EQ2hPK/vfn56xDbS4KYFy6FxUP9R0IOmkLwmTmmMdIzi8POT/HwyuY+eWS4mNQqAepFtyx/wB0/wAO+J5RWUzv4S3rmol+/unoWjNxdZnL23GNwKDKV2hnwxwxIUVGrWjnF4pKpRKVONwQYlcGmBCMxUAne1Iz614vFBjQRkv1A4mZa8NKDOpRUTQsQAEitnzH4GOuOfqHhsOkplvNmNQDyg/1K/Z480xXEZmIC58wuv28tRNWDpUkAbAMPwxr+sZXx7L4S8TezRlUCpHmDHmANaUAa1O8bXh/GJM4ciwTsaK+Bjx7hTZQsOOo2dxdQ/mGmkTVTCk5g41d2asdNuWnsUEec8P8XTglwrMBQhQcj1FYvOG+NJazlmpKDuKju12i7TTVQkN4bEomDMhQUNwXh2A4IhGjuEMBy0ELBAeUce8YT8SFJQfZSyWZPnO+Y9tIzvsSa6kMW1qNNfjqd4ioSyq107VYv+a+kT8QjKHGRrk1Oj6j8HpGWkLEoYJA81gRdnp2/LxJwwC0uSoqarW9FEguAWftHGKlul0sXHMyQ53ol6mvesd4BlJYE5rggC+6iRTR9j6QDE7BiYj3c1wB5aXq3TZqiIOFWxcswoUsGJs1upfcRZISnMyCa1d0qOcbNQUcVbyprELED2U02aYxNXAIrcC+lj84Idn4EqADXqFPYagkGgtW57iK0oVYXAD/APltm3DbRdSsRlSznKprggvtbqSO47RX8QlZCGtoXfMSHPp99noU9w2eAK1INKsAWIr9u/WIPFQhassxGYb2Wkbg6Go3HSEK6ukVN02r0Grbf0wzP5VAEXCiQQQQkBnYnVReAo8dhl4dbIUrKaoUHTmGjtR7fEbw0riM4jKZq22zFvhGsXhhPwcwGsyWAtFdAD5a1ccttqiMUIvadFix4eHkYpOuREwf7JgJ+R/Giuibwc860s+eVMRpcpcGpGoETLonbbeGMYVywkMSQLgECw11ZSb05Y081BUhIUlNaaeZrUvbTeMF4CnZnSo8urijGh2a4q+kaqVjAVZHLguW01ehIoQNXvBUNM9ciZ7rWI5GI0LAPE6axCVJAb3WYNWxY7x3jZedGa5Jd2Cqahxfeo6xC4VjAhWVWZnYbPYFvj+GAuuGcTXKVmSop/tI21FiI3PBvFKJnJMZKv5rJP7RgZyFs6WUkm9LFzWOuikHoR30rTt32gj1+EjEeGvEmUBClFSNz5k1b1EbZCgQCC4NQY0hYIIID59mr1YEp84qzXdzVVLP8CImYdQIyrY/HfUgWOz6jaGkTEo5rDWrHrlJ12IYdSxdrCzkhRDnKC4UAVEoJdk7kOfidojSf7eWHCZdDVmqGuwYmwN2tEaXMLsQlJzWFa6KSAKO4FALitBEyYtIYtMU+gSEOQHukvWhEMyyVDkSgAlqMQasznlJtbRQpBHShm5gmli+hvmCSX0J9IZ4mEzUMTmI2a9GLDS1H94bR0GL5lAuGUlSnL6ECmU6+pglgIXlbRg7gqq1AO6tDe9BAQcBOKwUqOVVilmoKg7hV67tEv2YWAhnYVYEhIoa9CWJ0sIrsZLKFhaXYlibA7UFnGgN2tFxw1SVEMS9WqG/tc3PQA2iCkOEdZN0mzbWrRwWBuDcbxHxSApRq7tU6N5U/wBo8z6nsI0uKwAUFsGVoAAQXZ6DqA4YCx1ikxGCmJUcySlyTq1jW7iAZH8KVMW/KE5dDzOCwfchvXSMWI13imY2ElI19qVd05VB6bEgesZF4sKIdwM7JMQrZQvUbF/jDJMc60vpC8xGj8JnIXF3Iu3S9OsbXhstIWTm5lVJZy9726/uIzfhvhpmVAIap0rU3NxC8U48qQsIlVWKqLnKCWISLFXU0uQ14jXTcYwqKASfLWwSkjWivypjPYqWQrzMDYpGWhbpoNX0ESuGcYWtKUzAHLOwzaOKjKz1Fz9I7nYFVM19CAmt7al3PqkwQ/gFImIZVS2pB2f6g+sLhjlBfQnUAjowZw5N/wCYCIeBmGWQDmLE0y0Itqr0+FIsZ4SpzzVD1LO4Iq4JDu3qTBVhw1Wc6A3tcAO3X5xpvCXFWWZCrVKNgblI+rd4w+DLFw6XOWtXDOHAtv8A8okTcUqWoTdQpwRSxI1DGwpT7xUeuQRHwOJE2WhYsoA/uIWKjwbCynNGLUWouQkbB/MoEu2xI3hZ6ShVFDMk3FANwwoAa/DR4aM0ADKQlNlWfMXZOvY6MfjylQUC9EI0FilyK6lQtqaaRlpa4bFBaGAcM4ZAKUkWqWYhwD6QxJIUp2Jz0dTgAvQAVJaoatFDaHMGkA0LOPIGAJZy1RcVo9dYSc/mFlVZLAgihdiTYPfYaRUPBQBGYgvdIGVi+uVzrqBcwuJBBSUhQ92oZ3GuZz0dqesAnqOVv4YsXoHDAFizljrooRzOSMpYvXmFAHAu/wAK1vANYiRnS5YBQynUvehck1qwYMRFRh5xQqpIYgbE2ru3TYxf4Qulw7HzFgW1clwDQ/jRWY7DhJCnzqbRz/aXsAe5uNogtpSwClWUsal2DK05tj5SeoiRNWkoQqWKAZQbFJUXAoWIPl6HJvSlwfEMycpALDmDADITSpDlretIssARVJAIUSHT7QOC7ilHLE0cgu1ooreLcNTiJZlUSQXlqVcLDpHVlcwI0IjzrEyFS1KQsFKkllA3Bj2OdLCSooACqnM2avvONHodLFruMH42wBJGIFXZEyrsRRLnduXWwqYDJKjReCMLLXMWpbEpHKk3rQkPQt8Yzxi38GpJxkoJuS3o4f8AK9jFRt0NLUVrUlBqSVBmq1XYO/pGU8RoT7X2iVBaScwUk5gbPXpC+NkqGJGYEAoSUg6UqB2P1iBw+QVImEWDdnr9vtEVseDTApKSkVFFFgamxYe91O0WikFW6SOt2JIq4Da9h1jP+GpxCSHp6CtNWcVavdqxp0pSuWAWBTo2VhdqWNGq5oYgr8Xh1ZnBUQ7HzUrUUr+CJuGfLlJzDLTMDtViQG6Vs0Nf6c5SkqLpIoy6iw0NBT4CE4fhw/nbK5qlYt8WcDbbaClXIAuggjUHSrEMirO/qBrC4rEhMsEA5kqAIJ2JoTr2IiTNlqcEDOASkkdbOAbd9ukR5uILlJFCGNdWdLBSiAWDf7YqN54C4sFShLVRTkpdqgly0LGP4HPUJQBYKBalDRxBAYsUJqyVEhyPUqHw32jtCnVWh8vRrk/fqxiZxCQNQxsdRuzij2dtW6xUqmtR9GJ3Tp86RFaDDzEobIAo2JNWLU6kVvsrURZqWtQelalLAkkCzblOnSKDh2OASAsEu4Iqcyduznq4+VzgArMfLfKQATXcs7aE+sUQsQnKq5VoHZZII0JLWJ3PJEyQDTPlAIygqqp3YMLNSthR4axGEIUagJVWjJY6i24tW5pDKpKQQCVPQgVHqT5iaNpWsESJa0ClVFmdZLdCl+r1D36w3iJXtHSSwN3ASlmqWZy3Y3+D2GWmtDUMco5hUAnM5JY81TY2pD4Spi8tKUh3zfXKaEF39TAZ0yzKXQA5de7O1KOKvehi3QMzJc0YpLPe1r1FuhhjEys4a6kECgCaWBPa3UQxg5vs1MVEXKRoNCCKm+rbmIq8kpUwYtRwCC4NQQUj17iIvEOHpmoUlSgU1pVLaHKgB6Cualr1Mdy8TnZSTlrU8wvY2rVwbm8S5hCg6VUeoKVM46GhIu50gjyPiWBVImKlruk0OhGih0P7jSJHhfEezxclRLDOA7gXpc0aNd434KFJzISStId7lSbkdWFX6NrHnxLVFxURpHrWL4dKnJZSASkBgcgL1DhiW0eguIiTMElMlSEJCXqkBhrYvU1BL0HaH+FzBPlJW4JWkE8oJB9+pSTdxfSOZmVOZITV3YgKJuWAY1ptoqIrPeHFFK8j6uHLAHfpTX6xs5ExIUUpYOLkCpYO72JpS5eMbic0rEZmIc9jfaNDhVAtQMbVolRegD8xOt6g30irGfLTmSSVm4bKFAgv0Ov3iEvDBCiW9TlpehZDsCPrFxMkFqopoWBd73FL7bxVrxS85Bo3SW5s2tKfQ7wRLmSAUgAFrbNsQW0Yf8TvWBjAQ5ZaSzXObeoDa3frvHeCnHylnDWcWLAhiQaMLe7DsxGZNCUuWcAkZmAZ0EPbViwEUOSF+0MtRLumooDQHer1EEJwnnRlKs+XRRUFa3JD6HeEgKjiyHBIB70bLWgsB/6/TNzy3rV+mno1+pjWJ/iIKRRAsmlBpmPXb7Rk+IS1IXzPc5Xrf6g/mkRT3DpnM/oRWradjWNJw/EZgwTys1TlAdm6CtGA3jJ8OPM2h+TfaNfg5yAHTrq+UDRtyX0AJ54QSMfIUtlISCQXNQ4oAquxpXqYZWhBDqKfNl3d6pPbvW8TJmLllDlTvSy0gmoNDpfawisQzqSXJAIJIISWNKu6tbaKaKiThZ6lKJlpZQoTR3SAa6JcBqV6x2pAJcqzqA0GY5T5XUaUNPhEPDrNxRJFxyoBAuD3IN6vD6KEKoxobhLnzAJZyly+nmgCcSDQtqQOYqTqFE0Bbm+MV2KwGXmBKlUp5lHYlrkjTpWLSUglwKtTMoskjR2Ltu53EdIUBmTUgPRIyhthao0gI2EmJFDkIsbKPbys/wAaiLQz0JL5uoqs/HTX5xnZ0llHMciTVNCMp/pq7Glg9ItcJMzIDFRUA6QqgOhFDUVOvvCIp6agKGRqFTOwDEaHKD2qRtTXI+J8NIwwSDgkEqdponTgnM5p7Nyl20do2WEnIUGYPYUchTsml30voIb4tgk4mUuWsECrLIACVe6retCznR4qKH9O8bmlqSUpdCtqZVFwwd2CttD0jQ4lBTzDKgIOUgEAlDmlzRiPd7XjA+HUqw2NVJmauhVSAdQaXeh1vHoM4ZiPKMyd0+YFrkj+mtfL2gMz4kwpTlXfRyQ5a16nQv8A1CJ3C1OhJsfLrQ3HbNfNeqtKw9jMKFySKE5aKIKjRwznQMk0aIPA5wyHM92Be1mVQ1Yln6hukVo8PKsrLzAOXIzCrOQxI1evxiFxNklKi13a1GNiUsda/wBsO4VJbKs9x61ZILAF6BTnm0iShBUljU60FSDdq3oX69IqIiJqCErIAc6F6A1BLB/KXc6dI6mS60HUe6XuCpgxehat4jy5pAUka2pTYigDA/QDpE0ssOxBs4bSocOxcU194QDawUZVJJAbd/u71Gm8EdiYo5kFlMxAJyFtvMxFTVvdFoIDN4fElKwk9PN/MoZio7/DaLDiPDkzpQVeY9P6tadP2iv4hgvaywtKk5xZuV8qihmOtorsBxZcpeRQIXRI0BTp6iAq5qjLWxcM4OjbvtGk8OzwSAdSwfqNBrYGIPinCA86SCo+cigJuw6tWGfCmJAIBuC3odHvv8og1eIQrmBVrbUOals1gWPpERQAIWUkaEkm1GJdIHzPrFli3UGSHoxAFMpD5mFr6veI8uUE8sxSU5g1A9bXSNHBvrFDQVmSXukBYsCwZmNAkC1AaGDDTCvMyQAfS3mdy5oXc0jqZlkrcBSuYHMs0Kag0tp8hDS1n2rku5cDqQ9EvqCzlr6wD6MSDqVkUJSHDXoTTTQHWArWeY8oB0U7i1Dq3S7QilZFcgyhwQ99wBttRqNvHSlMWFVA+/U81mSPhYwDRlhQUeYqBcKoo6ZSFKpRmenm0d4iBVRQMdxmINQamlKjX6RZCVmbOpTgNUl2saJ2YaivaGp0ksWDa3AGygwJJ010iCwkTOUKAy5gczUBqxLgEk29I7TITUlyT5iATnLtVmGataaauYiYBQSMucBwcpAoDcX7avErDhR5VEM+5AoVEpdgaXu5DjSAz3ijCZkonSgPaSiCkDmUpKTVBUzONANKARNxHEEiUCqYQAcwJC/IpO4pSttTE3EScpKwVHUgUFARo5Ab+oPXpGe49gTNlASkEqdmSKEOCEpIDEDStiLl4CTgfEmGUooUTzElKlJZLmjXo7Cpa14cQgSppZlE1DVDVBytY3uaOe8YFOGXmyZVBVmIIPq9o9FUhRQDYoZCiG8qnCiA9C7GwEWiXhEqz1JzFyW2NyTcCxAd7UjrFAS11dizkF61Aq4Aa3oPXnDTAAnbRI1tmLnRmGY6xLxcoEOshLaJKiXcChdxWjs1YBicVuFBVOvld2cvy677wk0ENQaMUhi+5YvQvWl45lzkmgdOoJSRrXV3H0hxJUzajy5nDilHUakfPKIB/wBqghK3ynZ25mY7h76Ch7wRxhTdKgC+lC5p7wfvWCAppCs6OZj/AAwbD+RW39o+EUPGpQZ2qLdGJt8BBBAcYaYTIcl2FOlRXvU1hvw4kf6sDTMD8xBBEG6xJdMxJskFhYUdqC8RsDLBuBYGwdylT1hYIoONLKJIKaFKgxYOLG/qfjELDywUmnuqPqHIfeukEEBLBzBL7drBW3YfCAzlKmMSWZmtSm14IIg5wofKTUlX7CJEqYfayxoUpJFL5in6ACCCA5w0oEkkeWZy9OZIh7Ecs2YkUAAUBsQ1YIIKl4aWFAZg/K9a1d/rETipyOlNA6KXHMxN4IIDnFoBmTNOVJpQ+dQqReiR8I7lyUsulCA4010tpCQQQ1h1n2aq2zN6KW30EOcMGYywqoKa9aa7iCCCo+JVknZUhIBIdkpq9TVnuIOGKzTFAtQuGABsdRXSCCKiTMOUrbQ02HOoW7CCCC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21</a:t>
            </a:r>
          </a:p>
        </p:txBody>
      </p:sp>
      <p:pic>
        <p:nvPicPr>
          <p:cNvPr id="3" name="Picture 2"/>
          <p:cNvPicPr>
            <a:picLocks noChangeAspect="1"/>
          </p:cNvPicPr>
          <p:nvPr/>
        </p:nvPicPr>
        <p:blipFill rotWithShape="1">
          <a:blip r:embed="rId3"/>
          <a:srcRect l="15734" r="15142"/>
          <a:stretch/>
        </p:blipFill>
        <p:spPr>
          <a:xfrm>
            <a:off x="450849" y="928970"/>
            <a:ext cx="4114801" cy="5359400"/>
          </a:xfrm>
          <a:prstGeom prst="rect">
            <a:avLst/>
          </a:prstGeom>
          <a:effectLst>
            <a:glow rad="228600">
              <a:schemeClr val="accent5">
                <a:satMod val="175000"/>
                <a:alpha val="40000"/>
              </a:schemeClr>
            </a:glow>
          </a:effectLst>
        </p:spPr>
      </p:pic>
      <p:pic>
        <p:nvPicPr>
          <p:cNvPr id="2050" name="Picture 2" descr="Image result for illumina logo"/>
          <p:cNvPicPr>
            <a:picLocks noChangeAspect="1" noChangeArrowheads="1"/>
          </p:cNvPicPr>
          <p:nvPr/>
        </p:nvPicPr>
        <p:blipFill rotWithShape="1">
          <a:blip r:embed="rId4">
            <a:extLst>
              <a:ext uri="{28A0092B-C50C-407E-A947-70E740481C1C}">
                <a14:useLocalDpi xmlns:a14="http://schemas.microsoft.com/office/drawing/2010/main" val="0"/>
              </a:ext>
            </a:extLst>
          </a:blip>
          <a:srcRect t="27541" b="27018"/>
          <a:stretch/>
        </p:blipFill>
        <p:spPr bwMode="auto">
          <a:xfrm>
            <a:off x="5042521" y="2245234"/>
            <a:ext cx="3734971" cy="904366"/>
          </a:xfrm>
          <a:prstGeom prst="rect">
            <a:avLst/>
          </a:prstGeom>
          <a:solidFill>
            <a:schemeClr val="tx1"/>
          </a:solidFill>
          <a:ln w="76200">
            <a:solidFill>
              <a:schemeClr val="tx1"/>
            </a:solidFill>
          </a:ln>
        </p:spPr>
      </p:pic>
      <p:pic>
        <p:nvPicPr>
          <p:cNvPr id="4" name="Picture 3"/>
          <p:cNvPicPr>
            <a:picLocks noChangeAspect="1"/>
          </p:cNvPicPr>
          <p:nvPr/>
        </p:nvPicPr>
        <p:blipFill>
          <a:blip r:embed="rId5"/>
          <a:stretch>
            <a:fillRect/>
          </a:stretch>
        </p:blipFill>
        <p:spPr>
          <a:xfrm>
            <a:off x="5615916" y="3608670"/>
            <a:ext cx="2648736" cy="1801530"/>
          </a:xfrm>
          <a:prstGeom prst="rect">
            <a:avLst/>
          </a:prstGeom>
          <a:ln w="50800">
            <a:solidFill>
              <a:schemeClr val="tx1"/>
            </a:solidFill>
          </a:ln>
        </p:spPr>
      </p:pic>
    </p:spTree>
    <p:extLst>
      <p:ext uri="{BB962C8B-B14F-4D97-AF65-F5344CB8AC3E}">
        <p14:creationId xmlns:p14="http://schemas.microsoft.com/office/powerpoint/2010/main" val="1295090465"/>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135"/>
            <a:ext cx="9144000" cy="639763"/>
          </a:xfrm>
        </p:spPr>
        <p:txBody>
          <a:bodyPr/>
          <a:lstStyle/>
          <a:p>
            <a:pPr algn="ctr">
              <a:defRPr/>
            </a:pPr>
            <a:r>
              <a:rPr lang="en-US" sz="3600" b="1" dirty="0">
                <a:solidFill>
                  <a:srgbClr val="FFFF00"/>
                </a:solidFill>
                <a:latin typeface="Arial" charset="0"/>
                <a:cs typeface="Arial" charset="0"/>
              </a:rPr>
              <a:t>2016 </a:t>
            </a:r>
            <a:r>
              <a:rPr lang="en-US" sz="3600" b="1" i="1" dirty="0">
                <a:solidFill>
                  <a:srgbClr val="FFFF00"/>
                </a:solidFill>
                <a:latin typeface="Arial" charset="0"/>
                <a:cs typeface="Arial" charset="0"/>
              </a:rPr>
              <a:t>Science</a:t>
            </a:r>
            <a:r>
              <a:rPr lang="en-US" sz="3600" b="1" dirty="0">
                <a:solidFill>
                  <a:srgbClr val="FFFF00"/>
                </a:solidFill>
                <a:latin typeface="Arial" charset="0"/>
                <a:cs typeface="Arial" charset="0"/>
              </a:rPr>
              <a:t> Breakthrough of the Year Runner Up</a:t>
            </a:r>
            <a:endParaRPr lang="en-US" sz="3600" b="1" dirty="0">
              <a:solidFill>
                <a:srgbClr val="FFFF00"/>
              </a:solidFill>
              <a:latin typeface="Arial" pitchFamily="34" charset="0"/>
              <a:cs typeface="Arial"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71" y="2114550"/>
            <a:ext cx="6436449" cy="3635346"/>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532" y="3404651"/>
            <a:ext cx="1895979" cy="103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22</a:t>
            </a:r>
          </a:p>
        </p:txBody>
      </p:sp>
      <p:sp>
        <p:nvSpPr>
          <p:cNvPr id="12" name="Title 1"/>
          <p:cNvSpPr txBox="1">
            <a:spLocks/>
          </p:cNvSpPr>
          <p:nvPr/>
        </p:nvSpPr>
        <p:spPr>
          <a:xfrm>
            <a:off x="-1005840" y="5831701"/>
            <a:ext cx="9143999" cy="547328"/>
          </a:xfrm>
          <a:prstGeom prst="rect">
            <a:avLst/>
          </a:prstGeom>
        </p:spPr>
        <p:txBody>
          <a:bodyPr/>
          <a:lstStyle/>
          <a:p>
            <a:pPr algn="ctr" eaLnBrk="0" hangingPunct="0">
              <a:defRPr/>
            </a:pPr>
            <a:r>
              <a:rPr lang="en-US" sz="3200" spc="-100" dirty="0">
                <a:solidFill>
                  <a:prstClr val="white"/>
                </a:solidFill>
                <a:cs typeface="Arial" charset="0"/>
              </a:rPr>
              <a:t>Pocket-Size DNA Sequencer</a:t>
            </a:r>
          </a:p>
        </p:txBody>
      </p:sp>
    </p:spTree>
    <p:extLst>
      <p:ext uri="{BB962C8B-B14F-4D97-AF65-F5344CB8AC3E}">
        <p14:creationId xmlns:p14="http://schemas.microsoft.com/office/powerpoint/2010/main" val="3273245467"/>
      </p:ext>
    </p:extLst>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810" y="7930"/>
            <a:ext cx="9144000" cy="882941"/>
          </a:xfrm>
        </p:spPr>
        <p:txBody>
          <a:bodyPr wrap="square" lIns="91440" tIns="45720" rIns="91440" bIns="45720" numCol="1" anchorCtr="0" compatLnSpc="1">
            <a:prstTxWarp prst="textNoShape">
              <a:avLst/>
            </a:prstTxWarp>
          </a:bodyPr>
          <a:lstStyle/>
          <a:p>
            <a:pPr algn="ctr">
              <a:defRPr/>
            </a:pPr>
            <a:r>
              <a:rPr lang="en-US" sz="3600" b="1" i="1" dirty="0">
                <a:solidFill>
                  <a:srgbClr val="FFFF00"/>
                </a:solidFill>
                <a:latin typeface="Arial" pitchFamily="34" charset="0"/>
                <a:cs typeface="Arial" pitchFamily="34" charset="0"/>
              </a:rPr>
              <a:t>The Scientist’s </a:t>
            </a:r>
            <a:r>
              <a:rPr lang="en-US" sz="3600" b="1" dirty="0">
                <a:solidFill>
                  <a:srgbClr val="FFFF00"/>
                </a:solidFill>
                <a:latin typeface="Arial" pitchFamily="34" charset="0"/>
                <a:cs typeface="Arial" pitchFamily="34" charset="0"/>
              </a:rPr>
              <a:t>Top Ten Innovations 2016</a:t>
            </a:r>
          </a:p>
        </p:txBody>
      </p:sp>
      <p:pic>
        <p:nvPicPr>
          <p:cNvPr id="4" name="Picture 3"/>
          <p:cNvPicPr>
            <a:picLocks noChangeAspect="1"/>
          </p:cNvPicPr>
          <p:nvPr/>
        </p:nvPicPr>
        <p:blipFill>
          <a:blip r:embed="rId3"/>
          <a:stretch>
            <a:fillRect/>
          </a:stretch>
        </p:blipFill>
        <p:spPr>
          <a:xfrm>
            <a:off x="666750" y="1168555"/>
            <a:ext cx="2952750" cy="4762500"/>
          </a:xfrm>
          <a:prstGeom prst="rect">
            <a:avLst/>
          </a:prstGeom>
          <a:effectLst>
            <a:glow rad="228600">
              <a:schemeClr val="accent3">
                <a:satMod val="175000"/>
                <a:alpha val="40000"/>
              </a:schemeClr>
            </a:glow>
          </a:effectLst>
        </p:spPr>
      </p:pic>
      <p:grpSp>
        <p:nvGrpSpPr>
          <p:cNvPr id="14" name="Group 13"/>
          <p:cNvGrpSpPr/>
          <p:nvPr/>
        </p:nvGrpSpPr>
        <p:grpSpPr>
          <a:xfrm>
            <a:off x="3998165" y="2233125"/>
            <a:ext cx="4980985" cy="714216"/>
            <a:chOff x="4112465" y="1064725"/>
            <a:chExt cx="4980985" cy="714216"/>
          </a:xfrm>
        </p:grpSpPr>
        <p:sp>
          <p:nvSpPr>
            <p:cNvPr id="6" name="Rectangle 5"/>
            <p:cNvSpPr/>
            <p:nvPr/>
          </p:nvSpPr>
          <p:spPr>
            <a:xfrm>
              <a:off x="4929254" y="1064725"/>
              <a:ext cx="4164196" cy="646331"/>
            </a:xfrm>
            <a:prstGeom prst="rect">
              <a:avLst/>
            </a:prstGeom>
          </p:spPr>
          <p:txBody>
            <a:bodyPr wrap="square">
              <a:spAutoFit/>
            </a:bodyPr>
            <a:lstStyle/>
            <a:p>
              <a:r>
                <a:rPr lang="en-US" dirty="0"/>
                <a:t>Pacific Biosciences </a:t>
              </a:r>
              <a:r>
                <a:rPr lang="en-US" dirty="0">
                  <a:solidFill>
                    <a:srgbClr val="FFC000"/>
                  </a:solidFill>
                </a:rPr>
                <a:t>&gt;&gt;</a:t>
              </a:r>
              <a:r>
                <a:rPr lang="en-US" dirty="0"/>
                <a:t> </a:t>
              </a:r>
            </a:p>
            <a:p>
              <a:r>
                <a:rPr lang="en-US" dirty="0"/>
                <a:t>The Sequel System</a:t>
              </a:r>
              <a:endParaRPr lang="en-US" dirty="0">
                <a:solidFill>
                  <a:schemeClr val="bg2">
                    <a:lumMod val="40000"/>
                    <a:lumOff val="60000"/>
                  </a:schemeClr>
                </a:solidFill>
              </a:endParaRPr>
            </a:p>
          </p:txBody>
        </p:sp>
        <p:pic>
          <p:nvPicPr>
            <p:cNvPr id="5" name="Picture 4"/>
            <p:cNvPicPr>
              <a:picLocks noChangeAspect="1"/>
            </p:cNvPicPr>
            <p:nvPr/>
          </p:nvPicPr>
          <p:blipFill>
            <a:blip r:embed="rId4"/>
            <a:stretch>
              <a:fillRect/>
            </a:stretch>
          </p:blipFill>
          <p:spPr>
            <a:xfrm>
              <a:off x="4112465" y="1089506"/>
              <a:ext cx="689435" cy="689435"/>
            </a:xfrm>
            <a:prstGeom prst="rect">
              <a:avLst/>
            </a:prstGeom>
            <a:effectLst>
              <a:glow rad="228600">
                <a:schemeClr val="accent3">
                  <a:satMod val="175000"/>
                  <a:alpha val="40000"/>
                </a:schemeClr>
              </a:glow>
            </a:effectLst>
          </p:spPr>
        </p:pic>
      </p:grpSp>
      <p:grpSp>
        <p:nvGrpSpPr>
          <p:cNvPr id="10" name="Group 9"/>
          <p:cNvGrpSpPr/>
          <p:nvPr/>
        </p:nvGrpSpPr>
        <p:grpSpPr>
          <a:xfrm>
            <a:off x="4017072" y="3206383"/>
            <a:ext cx="4950461" cy="702366"/>
            <a:chOff x="4131372" y="2799983"/>
            <a:chExt cx="4950461" cy="702366"/>
          </a:xfrm>
        </p:grpSpPr>
        <p:sp>
          <p:nvSpPr>
            <p:cNvPr id="19" name="Rectangle 18"/>
            <p:cNvSpPr/>
            <p:nvPr/>
          </p:nvSpPr>
          <p:spPr>
            <a:xfrm>
              <a:off x="4917637" y="2799983"/>
              <a:ext cx="4164196" cy="646331"/>
            </a:xfrm>
            <a:prstGeom prst="rect">
              <a:avLst/>
            </a:prstGeom>
          </p:spPr>
          <p:txBody>
            <a:bodyPr wrap="square">
              <a:spAutoFit/>
            </a:bodyPr>
            <a:lstStyle/>
            <a:p>
              <a:r>
                <a:rPr lang="en-US" dirty="0" err="1"/>
                <a:t>Thermo</a:t>
              </a:r>
              <a:r>
                <a:rPr lang="en-US" dirty="0"/>
                <a:t> Fisher Scientific </a:t>
              </a:r>
              <a:r>
                <a:rPr lang="en-US" dirty="0">
                  <a:solidFill>
                    <a:srgbClr val="FFC000"/>
                  </a:solidFill>
                </a:rPr>
                <a:t>&gt;&gt;</a:t>
              </a:r>
              <a:r>
                <a:rPr lang="en-US" dirty="0"/>
                <a:t> </a:t>
              </a:r>
              <a:r>
                <a:rPr lang="en-US" dirty="0" err="1"/>
                <a:t>LentiArray</a:t>
              </a:r>
              <a:r>
                <a:rPr lang="en-US" dirty="0"/>
                <a:t> CRISPR Libraries</a:t>
              </a:r>
              <a:endParaRPr lang="en-US" dirty="0">
                <a:solidFill>
                  <a:schemeClr val="bg2">
                    <a:lumMod val="40000"/>
                    <a:lumOff val="60000"/>
                  </a:schemeClr>
                </a:solidFill>
              </a:endParaRPr>
            </a:p>
          </p:txBody>
        </p:sp>
        <p:pic>
          <p:nvPicPr>
            <p:cNvPr id="8" name="Picture 7"/>
            <p:cNvPicPr>
              <a:picLocks noChangeAspect="1"/>
            </p:cNvPicPr>
            <p:nvPr/>
          </p:nvPicPr>
          <p:blipFill>
            <a:blip r:embed="rId5"/>
            <a:stretch>
              <a:fillRect/>
            </a:stretch>
          </p:blipFill>
          <p:spPr>
            <a:xfrm>
              <a:off x="4131372" y="2805288"/>
              <a:ext cx="697061" cy="697061"/>
            </a:xfrm>
            <a:prstGeom prst="rect">
              <a:avLst/>
            </a:prstGeom>
            <a:effectLst>
              <a:glow rad="228600">
                <a:schemeClr val="accent3">
                  <a:satMod val="175000"/>
                  <a:alpha val="40000"/>
                </a:schemeClr>
              </a:glow>
            </a:effectLst>
          </p:spPr>
        </p:pic>
      </p:grpSp>
      <p:grpSp>
        <p:nvGrpSpPr>
          <p:cNvPr id="2" name="Group 1"/>
          <p:cNvGrpSpPr/>
          <p:nvPr/>
        </p:nvGrpSpPr>
        <p:grpSpPr>
          <a:xfrm>
            <a:off x="4015339" y="4155482"/>
            <a:ext cx="4951111" cy="757816"/>
            <a:chOff x="4142339" y="4434882"/>
            <a:chExt cx="4951111" cy="757816"/>
          </a:xfrm>
        </p:grpSpPr>
        <p:pic>
          <p:nvPicPr>
            <p:cNvPr id="13" name="Picture 12"/>
            <p:cNvPicPr>
              <a:picLocks noChangeAspect="1"/>
            </p:cNvPicPr>
            <p:nvPr/>
          </p:nvPicPr>
          <p:blipFill>
            <a:blip r:embed="rId6"/>
            <a:stretch>
              <a:fillRect/>
            </a:stretch>
          </p:blipFill>
          <p:spPr>
            <a:xfrm>
              <a:off x="4142339" y="4468201"/>
              <a:ext cx="724497" cy="724497"/>
            </a:xfrm>
            <a:prstGeom prst="rect">
              <a:avLst/>
            </a:prstGeom>
            <a:effectLst>
              <a:glow rad="228600">
                <a:schemeClr val="accent3">
                  <a:satMod val="175000"/>
                  <a:alpha val="40000"/>
                </a:schemeClr>
              </a:glow>
            </a:effectLst>
          </p:spPr>
        </p:pic>
        <p:sp>
          <p:nvSpPr>
            <p:cNvPr id="24" name="Rectangle 23"/>
            <p:cNvSpPr/>
            <p:nvPr/>
          </p:nvSpPr>
          <p:spPr>
            <a:xfrm>
              <a:off x="4929254" y="4434882"/>
              <a:ext cx="4164196" cy="646331"/>
            </a:xfrm>
            <a:prstGeom prst="rect">
              <a:avLst/>
            </a:prstGeom>
          </p:spPr>
          <p:txBody>
            <a:bodyPr wrap="square">
              <a:spAutoFit/>
            </a:bodyPr>
            <a:lstStyle/>
            <a:p>
              <a:r>
                <a:rPr lang="en-US" dirty="0" err="1"/>
                <a:t>Thermo</a:t>
              </a:r>
              <a:r>
                <a:rPr lang="en-US" dirty="0"/>
                <a:t> Fisher Scientific </a:t>
              </a:r>
              <a:r>
                <a:rPr lang="en-US" dirty="0">
                  <a:solidFill>
                    <a:srgbClr val="FFC000"/>
                  </a:solidFill>
                </a:rPr>
                <a:t>&gt;&gt;</a:t>
              </a:r>
              <a:r>
                <a:rPr lang="en-US" dirty="0"/>
                <a:t> </a:t>
              </a:r>
            </a:p>
            <a:p>
              <a:r>
                <a:rPr lang="en-US" dirty="0" err="1"/>
                <a:t>GeneArt</a:t>
              </a:r>
              <a:r>
                <a:rPr lang="en-US" dirty="0"/>
                <a:t> Platinum Cas9 Nuclease</a:t>
              </a:r>
              <a:endParaRPr lang="en-US" dirty="0">
                <a:solidFill>
                  <a:schemeClr val="bg2">
                    <a:lumMod val="40000"/>
                    <a:lumOff val="60000"/>
                  </a:schemeClr>
                </a:solidFill>
              </a:endParaRPr>
            </a:p>
          </p:txBody>
        </p:sp>
      </p:grpSp>
      <p:sp>
        <p:nvSpPr>
          <p:cNvPr id="15" name="TextBox 14"/>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23</a:t>
            </a:r>
          </a:p>
        </p:txBody>
      </p:sp>
    </p:spTree>
    <p:extLst>
      <p:ext uri="{BB962C8B-B14F-4D97-AF65-F5344CB8AC3E}">
        <p14:creationId xmlns:p14="http://schemas.microsoft.com/office/powerpoint/2010/main" val="1738381612"/>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7145" y="5060"/>
            <a:ext cx="9144000" cy="981830"/>
          </a:xfrm>
          <a:prstGeom prst="rect">
            <a:avLst/>
          </a:prstGeom>
        </p:spPr>
        <p:txBody>
          <a:bodyPr/>
          <a:lstStyle/>
          <a:p>
            <a:pPr algn="ctr">
              <a:defRPr/>
            </a:pPr>
            <a:r>
              <a:rPr lang="en-US" sz="3600" i="1" spc="-100" dirty="0">
                <a:solidFill>
                  <a:srgbClr val="FFFF00"/>
                </a:solidFill>
                <a:latin typeface="Arial" charset="0"/>
                <a:cs typeface="Arial" pitchFamily="34" charset="0"/>
              </a:rPr>
              <a:t>Genomes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60176" y="63351"/>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0449" y="63351"/>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13" descr="Image result for ebo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24</a:t>
            </a:r>
          </a:p>
        </p:txBody>
      </p:sp>
      <p:pic>
        <p:nvPicPr>
          <p:cNvPr id="3" name="Picture 2"/>
          <p:cNvPicPr>
            <a:picLocks noChangeAspect="1"/>
          </p:cNvPicPr>
          <p:nvPr/>
        </p:nvPicPr>
        <p:blipFill rotWithShape="1">
          <a:blip r:embed="rId5"/>
          <a:srcRect l="11400" r="14200"/>
          <a:stretch/>
        </p:blipFill>
        <p:spPr>
          <a:xfrm>
            <a:off x="1979295" y="862937"/>
            <a:ext cx="2400300" cy="1613105"/>
          </a:xfrm>
          <a:prstGeom prst="rect">
            <a:avLst/>
          </a:prstGeom>
        </p:spPr>
      </p:pic>
      <p:pic>
        <p:nvPicPr>
          <p:cNvPr id="4" name="Picture 3"/>
          <p:cNvPicPr>
            <a:picLocks noChangeAspect="1"/>
          </p:cNvPicPr>
          <p:nvPr/>
        </p:nvPicPr>
        <p:blipFill>
          <a:blip r:embed="rId6"/>
          <a:stretch>
            <a:fillRect/>
          </a:stretch>
        </p:blipFill>
        <p:spPr>
          <a:xfrm>
            <a:off x="4589145" y="1126253"/>
            <a:ext cx="2190750" cy="1704975"/>
          </a:xfrm>
          <a:prstGeom prst="rect">
            <a:avLst/>
          </a:prstGeom>
        </p:spPr>
      </p:pic>
      <p:pic>
        <p:nvPicPr>
          <p:cNvPr id="5" name="Picture 4"/>
          <p:cNvPicPr>
            <a:picLocks noChangeAspect="1"/>
          </p:cNvPicPr>
          <p:nvPr/>
        </p:nvPicPr>
        <p:blipFill rotWithShape="1">
          <a:blip r:embed="rId7"/>
          <a:srcRect l="12993" r="15938"/>
          <a:stretch/>
        </p:blipFill>
        <p:spPr>
          <a:xfrm>
            <a:off x="6460976" y="2975671"/>
            <a:ext cx="2321074" cy="1837096"/>
          </a:xfrm>
          <a:prstGeom prst="rect">
            <a:avLst/>
          </a:prstGeom>
        </p:spPr>
      </p:pic>
      <p:pic>
        <p:nvPicPr>
          <p:cNvPr id="8" name="Picture 7"/>
          <p:cNvPicPr>
            <a:picLocks noChangeAspect="1"/>
          </p:cNvPicPr>
          <p:nvPr/>
        </p:nvPicPr>
        <p:blipFill>
          <a:blip r:embed="rId8"/>
          <a:stretch>
            <a:fillRect/>
          </a:stretch>
        </p:blipFill>
        <p:spPr>
          <a:xfrm>
            <a:off x="4589145" y="4922880"/>
            <a:ext cx="2535555" cy="1686243"/>
          </a:xfrm>
          <a:prstGeom prst="rect">
            <a:avLst/>
          </a:prstGeom>
        </p:spPr>
      </p:pic>
      <p:pic>
        <p:nvPicPr>
          <p:cNvPr id="9" name="Picture 8"/>
          <p:cNvPicPr>
            <a:picLocks noChangeAspect="1"/>
          </p:cNvPicPr>
          <p:nvPr/>
        </p:nvPicPr>
        <p:blipFill>
          <a:blip r:embed="rId9"/>
          <a:stretch>
            <a:fillRect/>
          </a:stretch>
        </p:blipFill>
        <p:spPr>
          <a:xfrm>
            <a:off x="1533218" y="4597400"/>
            <a:ext cx="2723887" cy="1811668"/>
          </a:xfrm>
          <a:prstGeom prst="rect">
            <a:avLst/>
          </a:prstGeom>
        </p:spPr>
      </p:pic>
      <p:pic>
        <p:nvPicPr>
          <p:cNvPr id="10" name="Picture 9"/>
          <p:cNvPicPr>
            <a:picLocks noChangeAspect="1"/>
          </p:cNvPicPr>
          <p:nvPr/>
        </p:nvPicPr>
        <p:blipFill rotWithShape="1">
          <a:blip r:embed="rId10"/>
          <a:srcRect r="5596"/>
          <a:stretch/>
        </p:blipFill>
        <p:spPr>
          <a:xfrm>
            <a:off x="460375" y="2688888"/>
            <a:ext cx="2845952" cy="1695665"/>
          </a:xfrm>
          <a:prstGeom prst="rect">
            <a:avLst/>
          </a:prstGeom>
        </p:spPr>
      </p:pic>
      <p:pic>
        <p:nvPicPr>
          <p:cNvPr id="11" name="Picture 10"/>
          <p:cNvPicPr>
            <a:picLocks noChangeAspect="1"/>
          </p:cNvPicPr>
          <p:nvPr/>
        </p:nvPicPr>
        <p:blipFill>
          <a:blip r:embed="rId11"/>
          <a:stretch>
            <a:fillRect/>
          </a:stretch>
        </p:blipFill>
        <p:spPr>
          <a:xfrm>
            <a:off x="3474072" y="1089177"/>
            <a:ext cx="2511601" cy="1858585"/>
          </a:xfrm>
          <a:prstGeom prst="rect">
            <a:avLst/>
          </a:prstGeom>
        </p:spPr>
      </p:pic>
      <p:pic>
        <p:nvPicPr>
          <p:cNvPr id="12" name="Picture 11"/>
          <p:cNvPicPr>
            <a:picLocks noChangeAspect="1"/>
          </p:cNvPicPr>
          <p:nvPr/>
        </p:nvPicPr>
        <p:blipFill>
          <a:blip r:embed="rId12"/>
          <a:stretch>
            <a:fillRect/>
          </a:stretch>
        </p:blipFill>
        <p:spPr>
          <a:xfrm>
            <a:off x="5121914" y="3210585"/>
            <a:ext cx="3660135" cy="1595761"/>
          </a:xfrm>
          <a:prstGeom prst="rect">
            <a:avLst/>
          </a:prstGeom>
        </p:spPr>
      </p:pic>
      <p:pic>
        <p:nvPicPr>
          <p:cNvPr id="13" name="Picture 12"/>
          <p:cNvPicPr>
            <a:picLocks noChangeAspect="1"/>
          </p:cNvPicPr>
          <p:nvPr/>
        </p:nvPicPr>
        <p:blipFill>
          <a:blip r:embed="rId13"/>
          <a:stretch>
            <a:fillRect/>
          </a:stretch>
        </p:blipFill>
        <p:spPr>
          <a:xfrm>
            <a:off x="2060311" y="4187983"/>
            <a:ext cx="2895583" cy="2171687"/>
          </a:xfrm>
          <a:prstGeom prst="rect">
            <a:avLst/>
          </a:prstGeom>
        </p:spPr>
      </p:pic>
      <p:pic>
        <p:nvPicPr>
          <p:cNvPr id="14" name="Picture 13"/>
          <p:cNvPicPr>
            <a:picLocks noChangeAspect="1"/>
          </p:cNvPicPr>
          <p:nvPr/>
        </p:nvPicPr>
        <p:blipFill>
          <a:blip r:embed="rId14"/>
          <a:stretch>
            <a:fillRect/>
          </a:stretch>
        </p:blipFill>
        <p:spPr>
          <a:xfrm>
            <a:off x="367964" y="2168218"/>
            <a:ext cx="3140138" cy="1709631"/>
          </a:xfrm>
          <a:prstGeom prst="rect">
            <a:avLst/>
          </a:prstGeom>
        </p:spPr>
      </p:pic>
      <p:pic>
        <p:nvPicPr>
          <p:cNvPr id="2050" name="Picture 2" descr="Image result for Lycaon pictu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34904" y="862937"/>
            <a:ext cx="3189795" cy="21182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6"/>
          <a:stretch>
            <a:fillRect/>
          </a:stretch>
        </p:blipFill>
        <p:spPr>
          <a:xfrm>
            <a:off x="5595578" y="3165342"/>
            <a:ext cx="3095824" cy="2067058"/>
          </a:xfrm>
          <a:prstGeom prst="rect">
            <a:avLst/>
          </a:prstGeom>
        </p:spPr>
      </p:pic>
      <p:pic>
        <p:nvPicPr>
          <p:cNvPr id="17" name="Picture 16"/>
          <p:cNvPicPr>
            <a:picLocks noChangeAspect="1"/>
          </p:cNvPicPr>
          <p:nvPr/>
        </p:nvPicPr>
        <p:blipFill>
          <a:blip r:embed="rId17"/>
          <a:stretch>
            <a:fillRect/>
          </a:stretch>
        </p:blipFill>
        <p:spPr>
          <a:xfrm>
            <a:off x="2532898" y="3338999"/>
            <a:ext cx="2282448" cy="3093986"/>
          </a:xfrm>
          <a:prstGeom prst="rect">
            <a:avLst/>
          </a:prstGeom>
        </p:spPr>
      </p:pic>
      <p:pic>
        <p:nvPicPr>
          <p:cNvPr id="18" name="Picture 17"/>
          <p:cNvPicPr>
            <a:picLocks noChangeAspect="1"/>
          </p:cNvPicPr>
          <p:nvPr/>
        </p:nvPicPr>
        <p:blipFill>
          <a:blip r:embed="rId18"/>
          <a:stretch>
            <a:fillRect/>
          </a:stretch>
        </p:blipFill>
        <p:spPr>
          <a:xfrm>
            <a:off x="2525774" y="981810"/>
            <a:ext cx="3336331" cy="2103851"/>
          </a:xfrm>
          <a:prstGeom prst="rect">
            <a:avLst/>
          </a:prstGeom>
        </p:spPr>
      </p:pic>
    </p:spTree>
    <p:extLst>
      <p:ext uri="{BB962C8B-B14F-4D97-AF65-F5344CB8AC3E}">
        <p14:creationId xmlns:p14="http://schemas.microsoft.com/office/powerpoint/2010/main" val="21075708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050"/>
                                        </p:tgtEl>
                                        <p:attrNameLst>
                                          <p:attrName>style.visibility</p:attrName>
                                        </p:attrNameLst>
                                      </p:cBhvr>
                                      <p:to>
                                        <p:strVal val="visible"/>
                                      </p:to>
                                    </p:set>
                                    <p:anim calcmode="lin" valueType="num">
                                      <p:cBhvr additive="base">
                                        <p:cTn id="67" dur="500" fill="hold"/>
                                        <p:tgtEl>
                                          <p:spTgt spid="2050"/>
                                        </p:tgtEl>
                                        <p:attrNameLst>
                                          <p:attrName>ppt_x</p:attrName>
                                        </p:attrNameLst>
                                      </p:cBhvr>
                                      <p:tavLst>
                                        <p:tav tm="0">
                                          <p:val>
                                            <p:strVal val="#ppt_x"/>
                                          </p:val>
                                        </p:tav>
                                        <p:tav tm="100000">
                                          <p:val>
                                            <p:strVal val="#ppt_x"/>
                                          </p:val>
                                        </p:tav>
                                      </p:tavLst>
                                    </p:anim>
                                    <p:anim calcmode="lin" valueType="num">
                                      <p:cBhvr additive="base">
                                        <p:cTn id="6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4975"/>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tx2">
                    <a:lumMod val="90000"/>
                  </a:schemeClr>
                </a:solidFill>
              </a:rPr>
              <a:t>NHGRI Extramural Research Program</a:t>
            </a:r>
          </a:p>
          <a:p>
            <a:pPr marL="1016000" indent="-787400">
              <a:spcBef>
                <a:spcPts val="1800"/>
              </a:spcBef>
              <a:buFontTx/>
              <a:buAutoNum type="romanUcPeriod"/>
            </a:pPr>
            <a:r>
              <a:rPr lang="en-US" sz="3400" dirty="0">
                <a:solidFill>
                  <a:schemeClr val="tx2">
                    <a:lumMod val="90000"/>
                  </a:schemeClr>
                </a:solidFill>
              </a:rPr>
              <a:t>NIH Common Fund/Trans-NIH </a:t>
            </a:r>
          </a:p>
          <a:p>
            <a:pPr marL="1016000" indent="-787400">
              <a:spcBef>
                <a:spcPts val="1800"/>
              </a:spcBef>
              <a:buFontTx/>
              <a:buAutoNum type="romanUcPeriod"/>
              <a:tabLst>
                <a:tab pos="1371600" algn="l"/>
              </a:tabLst>
            </a:pPr>
            <a:r>
              <a:rPr lang="en-US" sz="3400" dirty="0">
                <a:solidFill>
                  <a:schemeClr val="tx2">
                    <a:lumMod val="90000"/>
                  </a:schemeClr>
                </a:solidFill>
              </a:rPr>
              <a:t>NHGRI Division of Policy, 	Communications, and Education</a:t>
            </a:r>
          </a:p>
          <a:p>
            <a:pPr marL="1016000" indent="-787400">
              <a:spcBef>
                <a:spcPts val="1800"/>
              </a:spcBef>
              <a:buFontTx/>
              <a:buAutoNum type="romanUcPeriod"/>
            </a:pPr>
            <a:r>
              <a:rPr lang="en-US" sz="3400" dirty="0">
                <a:solidFill>
                  <a:schemeClr val="tx2">
                    <a:lumMod val="90000"/>
                  </a:schemeClr>
                </a:solidFill>
              </a:rPr>
              <a:t>NHGRI Intramural Research Program</a:t>
            </a:r>
          </a:p>
        </p:txBody>
      </p:sp>
    </p:spTree>
    <p:extLst>
      <p:ext uri="{BB962C8B-B14F-4D97-AF65-F5344CB8AC3E}">
        <p14:creationId xmlns:p14="http://schemas.microsoft.com/office/powerpoint/2010/main" val="40101606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tx2">
                    <a:lumMod val="90000"/>
                  </a:schemeClr>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6352" y="421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3395"/>
            <a:ext cx="9144000" cy="639763"/>
          </a:xfrm>
        </p:spPr>
        <p:txBody>
          <a:bodyPr/>
          <a:lstStyle/>
          <a:p>
            <a:pPr algn="ctr">
              <a:defRPr/>
            </a:pPr>
            <a:r>
              <a:rPr lang="en-US" sz="3200" b="1" dirty="0">
                <a:solidFill>
                  <a:srgbClr val="FFFF00"/>
                </a:solidFill>
                <a:latin typeface="Arial" charset="0"/>
                <a:cs typeface="Arial" charset="0"/>
              </a:rPr>
              <a:t>Genome Sequencing Program</a:t>
            </a:r>
            <a:endParaRPr lang="en-US" sz="3200" b="1" dirty="0">
              <a:solidFill>
                <a:srgbClr val="FFFF00"/>
              </a:solidFill>
              <a:latin typeface="Arial" pitchFamily="34" charset="0"/>
              <a:cs typeface="Arial" pitchFamily="34" charset="0"/>
            </a:endParaRPr>
          </a:p>
        </p:txBody>
      </p:sp>
      <p:sp>
        <p:nvSpPr>
          <p:cNvPr id="3" name="TextBox 2"/>
          <p:cNvSpPr txBox="1"/>
          <p:nvPr/>
        </p:nvSpPr>
        <p:spPr>
          <a:xfrm>
            <a:off x="1353404" y="3599234"/>
            <a:ext cx="184731" cy="369332"/>
          </a:xfrm>
          <a:prstGeom prst="rect">
            <a:avLst/>
          </a:prstGeom>
          <a:noFill/>
        </p:spPr>
        <p:txBody>
          <a:bodyPr wrap="none" rtlCol="0">
            <a:spAutoFit/>
          </a:bodyPr>
          <a:lstStyle/>
          <a:p>
            <a:endParaRPr lang="en-US" dirty="0"/>
          </a:p>
        </p:txBody>
      </p:sp>
      <p:grpSp>
        <p:nvGrpSpPr>
          <p:cNvPr id="29" name="Group 28"/>
          <p:cNvGrpSpPr/>
          <p:nvPr/>
        </p:nvGrpSpPr>
        <p:grpSpPr>
          <a:xfrm rot="16200000">
            <a:off x="2482282" y="72699"/>
            <a:ext cx="4680964" cy="7053069"/>
            <a:chOff x="2100956" y="2274067"/>
            <a:chExt cx="3152808" cy="4294443"/>
          </a:xfrm>
        </p:grpSpPr>
        <p:sp>
          <p:nvSpPr>
            <p:cNvPr id="30" name="Oval 29"/>
            <p:cNvSpPr/>
            <p:nvPr/>
          </p:nvSpPr>
          <p:spPr>
            <a:xfrm>
              <a:off x="2134566" y="3945788"/>
              <a:ext cx="2819400" cy="2622722"/>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     Centers for </a:t>
              </a:r>
            </a:p>
            <a:p>
              <a:pPr algn="ct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     Common Disease </a:t>
              </a:r>
            </a:p>
            <a:p>
              <a:pPr algn="ct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     Genomics</a:t>
              </a:r>
            </a:p>
          </p:txBody>
        </p:sp>
        <p:sp>
          <p:nvSpPr>
            <p:cNvPr id="31" name="Oval 30"/>
            <p:cNvSpPr/>
            <p:nvPr/>
          </p:nvSpPr>
          <p:spPr>
            <a:xfrm>
              <a:off x="2100956" y="2274067"/>
              <a:ext cx="1964440" cy="1790699"/>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Centers for </a:t>
              </a:r>
            </a:p>
            <a:p>
              <a:pPr algn="ct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Mendelian Genomics</a:t>
              </a:r>
            </a:p>
          </p:txBody>
        </p:sp>
        <p:sp>
          <p:nvSpPr>
            <p:cNvPr id="32" name="Oval 31"/>
            <p:cNvSpPr/>
            <p:nvPr/>
          </p:nvSpPr>
          <p:spPr>
            <a:xfrm>
              <a:off x="3627378" y="3107024"/>
              <a:ext cx="1626386" cy="1370444"/>
            </a:xfrm>
            <a:prstGeom prst="ellipse">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GSP Analysis Centers</a:t>
              </a:r>
            </a:p>
          </p:txBody>
        </p:sp>
        <p:sp>
          <p:nvSpPr>
            <p:cNvPr id="33" name="Oval 32"/>
            <p:cNvSpPr/>
            <p:nvPr/>
          </p:nvSpPr>
          <p:spPr>
            <a:xfrm>
              <a:off x="2799860" y="3533087"/>
              <a:ext cx="1406251" cy="1225861"/>
            </a:xfrm>
            <a:prstGeom prst="ellipse">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GSP Coordinating Center</a:t>
              </a:r>
            </a:p>
          </p:txBody>
        </p:sp>
      </p:grpSp>
      <p:sp>
        <p:nvSpPr>
          <p:cNvPr id="34" name="TextBox 33"/>
          <p:cNvSpPr txBox="1"/>
          <p:nvPr/>
        </p:nvSpPr>
        <p:spPr>
          <a:xfrm>
            <a:off x="-201333" y="1248910"/>
            <a:ext cx="9143999" cy="4647426"/>
          </a:xfrm>
          <a:prstGeom prst="rect">
            <a:avLst/>
          </a:prstGeom>
          <a:noFill/>
        </p:spPr>
        <p:txBody>
          <a:bodyPr wrap="square" rtlCol="0">
            <a:spAutoFit/>
          </a:bodyPr>
          <a:lstStyle/>
          <a:p>
            <a:pPr lvl="1"/>
            <a:r>
              <a:rPr lang="en-US" sz="2800" dirty="0"/>
              <a:t>GSP Collaborations</a:t>
            </a:r>
          </a:p>
          <a:p>
            <a:pPr lvl="1"/>
            <a:endParaRPr lang="en-US" sz="2800" dirty="0"/>
          </a:p>
          <a:p>
            <a:pPr marL="746125" lvl="2"/>
            <a:r>
              <a:rPr lang="en-US" sz="2400" dirty="0">
                <a:solidFill>
                  <a:schemeClr val="tx2">
                    <a:lumMod val="90000"/>
                  </a:schemeClr>
                </a:solidFill>
              </a:rPr>
              <a:t>NHLBI Trans-Omics for Precision Medicine (</a:t>
            </a:r>
            <a:r>
              <a:rPr lang="en-US" sz="2400" dirty="0" err="1">
                <a:solidFill>
                  <a:schemeClr val="tx2">
                    <a:lumMod val="90000"/>
                  </a:schemeClr>
                </a:solidFill>
              </a:rPr>
              <a:t>TOPMed</a:t>
            </a:r>
            <a:r>
              <a:rPr lang="en-US" sz="2400" dirty="0">
                <a:solidFill>
                  <a:schemeClr val="tx2">
                    <a:lumMod val="90000"/>
                  </a:schemeClr>
                </a:solidFill>
              </a:rPr>
              <a:t>)</a:t>
            </a:r>
          </a:p>
          <a:p>
            <a:pPr marL="746125" lvl="2"/>
            <a:r>
              <a:rPr lang="en-US" sz="2400" dirty="0">
                <a:solidFill>
                  <a:schemeClr val="tx2">
                    <a:lumMod val="90000"/>
                  </a:schemeClr>
                </a:solidFill>
              </a:rPr>
              <a:t>	</a:t>
            </a:r>
            <a:r>
              <a:rPr lang="en-US" sz="2400" dirty="0"/>
              <a:t>CCDGs</a:t>
            </a:r>
          </a:p>
          <a:p>
            <a:pPr marL="746125" lvl="2"/>
            <a:r>
              <a:rPr lang="en-US" sz="2400" dirty="0">
                <a:solidFill>
                  <a:schemeClr val="tx2">
                    <a:lumMod val="90000"/>
                  </a:schemeClr>
                </a:solidFill>
              </a:rPr>
              <a:t>	</a:t>
            </a:r>
            <a:r>
              <a:rPr lang="en-US" sz="2400" dirty="0"/>
              <a:t>CMGs</a:t>
            </a:r>
          </a:p>
          <a:p>
            <a:pPr marL="746125" lvl="2"/>
            <a:r>
              <a:rPr lang="en-US" sz="2400" dirty="0"/>
              <a:t>	GSP Analysis Centers</a:t>
            </a:r>
          </a:p>
          <a:p>
            <a:pPr marL="746125" lvl="2"/>
            <a:endParaRPr lang="en-US" sz="2400" dirty="0">
              <a:solidFill>
                <a:schemeClr val="tx2">
                  <a:lumMod val="90000"/>
                </a:schemeClr>
              </a:solidFill>
            </a:endParaRPr>
          </a:p>
          <a:p>
            <a:pPr marL="746125" lvl="2"/>
            <a:r>
              <a:rPr lang="en-US" sz="2400" dirty="0">
                <a:solidFill>
                  <a:schemeClr val="tx2">
                    <a:lumMod val="90000"/>
                  </a:schemeClr>
                </a:solidFill>
              </a:rPr>
              <a:t>NIA Alzheimer’s Disease Sequencing Program (ADSP)</a:t>
            </a:r>
          </a:p>
          <a:p>
            <a:pPr marL="746125" lvl="2"/>
            <a:r>
              <a:rPr lang="en-US" sz="2400" dirty="0">
                <a:solidFill>
                  <a:schemeClr val="tx2">
                    <a:lumMod val="90000"/>
                  </a:schemeClr>
                </a:solidFill>
              </a:rPr>
              <a:t>	</a:t>
            </a:r>
            <a:r>
              <a:rPr lang="en-US" sz="2400" dirty="0"/>
              <a:t>CCDGs</a:t>
            </a:r>
          </a:p>
          <a:p>
            <a:pPr marL="746125" lvl="2"/>
            <a:endParaRPr lang="en-US" sz="2400" dirty="0">
              <a:solidFill>
                <a:schemeClr val="tx2">
                  <a:lumMod val="90000"/>
                </a:schemeClr>
              </a:solidFill>
            </a:endParaRPr>
          </a:p>
          <a:p>
            <a:pPr marL="746125" lvl="2"/>
            <a:r>
              <a:rPr lang="en-US" sz="2400" dirty="0">
                <a:solidFill>
                  <a:schemeClr val="tx2">
                    <a:lumMod val="90000"/>
                  </a:schemeClr>
                </a:solidFill>
              </a:rPr>
              <a:t>NEI</a:t>
            </a:r>
          </a:p>
          <a:p>
            <a:pPr lvl="1"/>
            <a:r>
              <a:rPr lang="en-US" sz="2400" dirty="0">
                <a:solidFill>
                  <a:schemeClr val="tx2">
                    <a:lumMod val="90000"/>
                  </a:schemeClr>
                </a:solidFill>
              </a:rPr>
              <a:t>	</a:t>
            </a:r>
            <a:r>
              <a:rPr lang="en-US" sz="2400" dirty="0"/>
              <a:t>CMGs</a:t>
            </a:r>
            <a:r>
              <a:rPr lang="en-US" sz="2400" dirty="0">
                <a:solidFill>
                  <a:schemeClr val="tx2">
                    <a:lumMod val="90000"/>
                  </a:schemeClr>
                </a:solidFill>
              </a:rPr>
              <a:t>	</a:t>
            </a:r>
          </a:p>
        </p:txBody>
      </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25</a:t>
            </a:r>
          </a:p>
        </p:txBody>
      </p:sp>
    </p:spTree>
    <p:extLst>
      <p:ext uri="{BB962C8B-B14F-4D97-AF65-F5344CB8AC3E}">
        <p14:creationId xmlns:p14="http://schemas.microsoft.com/office/powerpoint/2010/main" val="44108727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9"/>
                                        </p:tgtEl>
                                        <p:attrNameLst>
                                          <p:attrName>style.opacity</p:attrName>
                                        </p:attrNameLst>
                                      </p:cBhvr>
                                      <p:to>
                                        <p:strVal val="0.25"/>
                                      </p:to>
                                    </p:set>
                                    <p:animEffect filter="image" prLst="opacity: 0.25">
                                      <p:cBhvr rctx="IE">
                                        <p:cTn id="7" dur="indefinite"/>
                                        <p:tgtEl>
                                          <p:spTgt spid="29"/>
                                        </p:tgtEl>
                                      </p:cBhvr>
                                    </p:animEffect>
                                  </p:childTnLst>
                                </p:cTn>
                              </p:par>
                            </p:childTnLst>
                          </p:cTn>
                        </p:par>
                        <p:par>
                          <p:cTn id="8" fill="hold">
                            <p:stCondLst>
                              <p:cond delay="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34">
                                            <p:txEl>
                                              <p:pRg st="0" end="0"/>
                                            </p:txEl>
                                          </p:spTgt>
                                        </p:tgtEl>
                                        <p:attrNameLst>
                                          <p:attrName>style.visibility</p:attrName>
                                        </p:attrNameLst>
                                      </p:cBhvr>
                                      <p:to>
                                        <p:strVal val="visible"/>
                                      </p:to>
                                    </p:set>
                                    <p:animEffect transition="in" filter="fade">
                                      <p:cBhvr>
                                        <p:cTn id="14" dur="500"/>
                                        <p:tgtEl>
                                          <p:spTgt spid="3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xEl>
                                              <p:pRg st="2" end="2"/>
                                            </p:txEl>
                                          </p:spTgt>
                                        </p:tgtEl>
                                        <p:attrNameLst>
                                          <p:attrName>style.visibility</p:attrName>
                                        </p:attrNameLst>
                                      </p:cBhvr>
                                      <p:to>
                                        <p:strVal val="visible"/>
                                      </p:to>
                                    </p:set>
                                    <p:animEffect transition="in" filter="fade">
                                      <p:cBhvr>
                                        <p:cTn id="19" dur="500"/>
                                        <p:tgtEl>
                                          <p:spTgt spid="3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xEl>
                                              <p:pRg st="3" end="3"/>
                                            </p:txEl>
                                          </p:spTgt>
                                        </p:tgtEl>
                                        <p:attrNameLst>
                                          <p:attrName>style.visibility</p:attrName>
                                        </p:attrNameLst>
                                      </p:cBhvr>
                                      <p:to>
                                        <p:strVal val="visible"/>
                                      </p:to>
                                    </p:set>
                                    <p:animEffect transition="in" filter="fade">
                                      <p:cBhvr>
                                        <p:cTn id="22" dur="500"/>
                                        <p:tgtEl>
                                          <p:spTgt spid="3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xEl>
                                              <p:pRg st="4" end="4"/>
                                            </p:txEl>
                                          </p:spTgt>
                                        </p:tgtEl>
                                        <p:attrNameLst>
                                          <p:attrName>style.visibility</p:attrName>
                                        </p:attrNameLst>
                                      </p:cBhvr>
                                      <p:to>
                                        <p:strVal val="visible"/>
                                      </p:to>
                                    </p:set>
                                    <p:animEffect transition="in" filter="fade">
                                      <p:cBhvr>
                                        <p:cTn id="25" dur="500"/>
                                        <p:tgtEl>
                                          <p:spTgt spid="34">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xEl>
                                              <p:pRg st="5" end="5"/>
                                            </p:txEl>
                                          </p:spTgt>
                                        </p:tgtEl>
                                        <p:attrNameLst>
                                          <p:attrName>style.visibility</p:attrName>
                                        </p:attrNameLst>
                                      </p:cBhvr>
                                      <p:to>
                                        <p:strVal val="visible"/>
                                      </p:to>
                                    </p:set>
                                    <p:animEffect transition="in" filter="fade">
                                      <p:cBhvr>
                                        <p:cTn id="28" dur="500"/>
                                        <p:tgtEl>
                                          <p:spTgt spid="3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xEl>
                                              <p:pRg st="7" end="7"/>
                                            </p:txEl>
                                          </p:spTgt>
                                        </p:tgtEl>
                                        <p:attrNameLst>
                                          <p:attrName>style.visibility</p:attrName>
                                        </p:attrNameLst>
                                      </p:cBhvr>
                                      <p:to>
                                        <p:strVal val="visible"/>
                                      </p:to>
                                    </p:set>
                                    <p:animEffect transition="in" filter="fade">
                                      <p:cBhvr>
                                        <p:cTn id="33" dur="500"/>
                                        <p:tgtEl>
                                          <p:spTgt spid="34">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4">
                                            <p:txEl>
                                              <p:pRg st="8" end="8"/>
                                            </p:txEl>
                                          </p:spTgt>
                                        </p:tgtEl>
                                        <p:attrNameLst>
                                          <p:attrName>style.visibility</p:attrName>
                                        </p:attrNameLst>
                                      </p:cBhvr>
                                      <p:to>
                                        <p:strVal val="visible"/>
                                      </p:to>
                                    </p:set>
                                    <p:animEffect transition="in" filter="fade">
                                      <p:cBhvr>
                                        <p:cTn id="36" dur="500"/>
                                        <p:tgtEl>
                                          <p:spTgt spid="34">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4">
                                            <p:txEl>
                                              <p:pRg st="10" end="10"/>
                                            </p:txEl>
                                          </p:spTgt>
                                        </p:tgtEl>
                                        <p:attrNameLst>
                                          <p:attrName>style.visibility</p:attrName>
                                        </p:attrNameLst>
                                      </p:cBhvr>
                                      <p:to>
                                        <p:strVal val="visible"/>
                                      </p:to>
                                    </p:set>
                                    <p:animEffect transition="in" filter="fade">
                                      <p:cBhvr>
                                        <p:cTn id="41" dur="500"/>
                                        <p:tgtEl>
                                          <p:spTgt spid="34">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xEl>
                                              <p:pRg st="11" end="11"/>
                                            </p:txEl>
                                          </p:spTgt>
                                        </p:tgtEl>
                                        <p:attrNameLst>
                                          <p:attrName>style.visibility</p:attrName>
                                        </p:attrNameLst>
                                      </p:cBhvr>
                                      <p:to>
                                        <p:strVal val="visible"/>
                                      </p:to>
                                    </p:set>
                                    <p:animEffect transition="in" filter="fade">
                                      <p:cBhvr>
                                        <p:cTn id="44" dur="500"/>
                                        <p:tgtEl>
                                          <p:spTgt spid="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3395"/>
            <a:ext cx="9144000" cy="932125"/>
          </a:xfrm>
        </p:spPr>
        <p:txBody>
          <a:bodyPr/>
          <a:lstStyle/>
          <a:p>
            <a:pPr algn="ctr">
              <a:defRPr/>
            </a:pPr>
            <a:r>
              <a:rPr lang="en-US" sz="3200" b="1" dirty="0">
                <a:solidFill>
                  <a:srgbClr val="FFFF00"/>
                </a:solidFill>
                <a:latin typeface="Arial" charset="0"/>
                <a:cs typeface="Arial" charset="0"/>
              </a:rPr>
              <a:t>Genome Sequencing Program</a:t>
            </a:r>
            <a:endParaRPr lang="en-US" sz="32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25</a:t>
            </a:r>
          </a:p>
        </p:txBody>
      </p:sp>
      <p:sp>
        <p:nvSpPr>
          <p:cNvPr id="7" name="Title 1"/>
          <p:cNvSpPr txBox="1">
            <a:spLocks/>
          </p:cNvSpPr>
          <p:nvPr/>
        </p:nvSpPr>
        <p:spPr bwMode="auto">
          <a:xfrm>
            <a:off x="0" y="1270912"/>
            <a:ext cx="9144000" cy="4812124"/>
          </a:xfrm>
          <a:prstGeom prst="rect">
            <a:avLst/>
          </a:prstGeom>
          <a:noFill/>
          <a:ln w="9525" algn="ctr">
            <a:noFill/>
            <a:miter lim="800000"/>
            <a:headEnd/>
            <a:tailEnd/>
          </a:ln>
        </p:spPr>
        <p:txBody>
          <a:bodyPr/>
          <a:lstStyle/>
          <a:p>
            <a:pPr lvl="1" indent="-279400" defTabSz="457200" eaLnBrk="0" hangingPunct="0">
              <a:spcBef>
                <a:spcPts val="700"/>
              </a:spcBef>
              <a:buClr>
                <a:prstClr val="white"/>
              </a:buClr>
              <a:buSzPct val="95000"/>
              <a:buFont typeface="Wingdings" pitchFamily="2" charset="2"/>
              <a:buChar char=""/>
              <a:tabLst>
                <a:tab pos="744538" algn="l"/>
              </a:tabLst>
            </a:pPr>
            <a:r>
              <a:rPr lang="en-US" sz="2800" dirty="0">
                <a:solidFill>
                  <a:prstClr val="white"/>
                </a:solidFill>
                <a:latin typeface="Arial" charset="0"/>
              </a:rPr>
              <a:t>Centers for Common Disease Genomics (CCDGs) </a:t>
            </a:r>
          </a:p>
          <a:p>
            <a:r>
              <a:rPr lang="en-US" sz="2600" b="1" dirty="0">
                <a:solidFill>
                  <a:srgbClr val="00ADDC">
                    <a:lumMod val="20000"/>
                    <a:lumOff val="80000"/>
                  </a:srgbClr>
                </a:solidFill>
                <a:latin typeface="Arial" pitchFamily="34" charset="0"/>
                <a:cs typeface="Arial" pitchFamily="34" charset="0"/>
              </a:rPr>
              <a:t>	</a:t>
            </a:r>
            <a:r>
              <a:rPr lang="en-US" sz="2200" dirty="0">
                <a:solidFill>
                  <a:schemeClr val="tx2">
                    <a:lumMod val="90000"/>
                  </a:schemeClr>
                </a:solidFill>
              </a:rPr>
              <a:t>Cardiovascular Diseases</a:t>
            </a:r>
          </a:p>
          <a:p>
            <a:r>
              <a:rPr lang="en-US" sz="2200" dirty="0">
                <a:solidFill>
                  <a:schemeClr val="tx2">
                    <a:lumMod val="90000"/>
                  </a:schemeClr>
                </a:solidFill>
              </a:rPr>
              <a:t>	Neuropsychiatric Diseases</a:t>
            </a:r>
          </a:p>
          <a:p>
            <a:r>
              <a:rPr lang="en-US" sz="2200" dirty="0">
                <a:solidFill>
                  <a:schemeClr val="tx2">
                    <a:lumMod val="90000"/>
                  </a:schemeClr>
                </a:solidFill>
              </a:rPr>
              <a:t>	Autoimmune/Inflammatory Diseases</a:t>
            </a:r>
          </a:p>
          <a:p>
            <a:r>
              <a:rPr lang="en-US" sz="1000" dirty="0">
                <a:solidFill>
                  <a:schemeClr val="tx2">
                    <a:lumMod val="90000"/>
                  </a:schemeClr>
                </a:solidFill>
              </a:rPr>
              <a:t>	</a:t>
            </a:r>
          </a:p>
          <a:p>
            <a:r>
              <a:rPr lang="en-US" sz="2200" dirty="0">
                <a:solidFill>
                  <a:schemeClr val="tx2">
                    <a:lumMod val="90000"/>
                  </a:schemeClr>
                </a:solidFill>
              </a:rPr>
              <a:t>	~ 18,000 whole genomes sequenced</a:t>
            </a:r>
          </a:p>
          <a:p>
            <a:r>
              <a:rPr lang="en-US" sz="2200" dirty="0">
                <a:solidFill>
                  <a:schemeClr val="tx2">
                    <a:lumMod val="90000"/>
                  </a:schemeClr>
                </a:solidFill>
              </a:rPr>
              <a:t>	~ 19,000 whole exomes sequenced</a:t>
            </a:r>
          </a:p>
          <a:p>
            <a:pPr lvl="1" indent="-279400" defTabSz="457200" eaLnBrk="0" fontAlgn="base" hangingPunct="0">
              <a:spcBef>
                <a:spcPts val="700"/>
              </a:spcBef>
              <a:spcAft>
                <a:spcPct val="0"/>
              </a:spcAft>
              <a:buClr>
                <a:prstClr val="white"/>
              </a:buClr>
              <a:buSzPct val="95000"/>
              <a:buFont typeface="Wingdings" pitchFamily="2" charset="2"/>
              <a:buChar char=""/>
              <a:tabLst>
                <a:tab pos="914400" algn="l"/>
              </a:tabLst>
            </a:pPr>
            <a:endParaRPr lang="en-US" sz="2800" b="1" dirty="0">
              <a:solidFill>
                <a:prstClr val="white"/>
              </a:solidFill>
              <a:latin typeface="Arial" pitchFamily="34" charset="0"/>
              <a:cs typeface="Arial" pitchFamily="34" charset="0"/>
            </a:endParaRPr>
          </a:p>
          <a:p>
            <a:pPr lvl="1" indent="-279400" defTabSz="457200" eaLnBrk="0" hangingPunct="0">
              <a:spcBef>
                <a:spcPts val="700"/>
              </a:spcBef>
              <a:buClr>
                <a:prstClr val="white"/>
              </a:buClr>
              <a:buSzPct val="95000"/>
              <a:buFont typeface="Wingdings" pitchFamily="2" charset="2"/>
              <a:buChar char=""/>
              <a:tabLst>
                <a:tab pos="914400" algn="l"/>
              </a:tabLst>
            </a:pPr>
            <a:r>
              <a:rPr lang="en-US" sz="2800" dirty="0">
                <a:solidFill>
                  <a:prstClr val="white"/>
                </a:solidFill>
                <a:cs typeface="Arial" pitchFamily="34" charset="0"/>
              </a:rPr>
              <a:t>Centers for Mendelian Genomics (CMGs)</a:t>
            </a:r>
          </a:p>
          <a:p>
            <a:pPr lvl="1"/>
            <a:r>
              <a:rPr lang="en-US" sz="2400" b="1" dirty="0">
                <a:solidFill>
                  <a:prstClr val="white"/>
                </a:solidFill>
                <a:latin typeface="Arial" pitchFamily="34" charset="0"/>
                <a:cs typeface="Arial" pitchFamily="34" charset="0"/>
              </a:rPr>
              <a:t>	</a:t>
            </a:r>
            <a:r>
              <a:rPr lang="en-US" sz="2400" dirty="0">
                <a:solidFill>
                  <a:schemeClr val="tx2">
                    <a:lumMod val="90000"/>
                  </a:schemeClr>
                </a:solidFill>
              </a:rPr>
              <a:t>~ 200 articles published</a:t>
            </a:r>
          </a:p>
          <a:p>
            <a:pPr lvl="1"/>
            <a:r>
              <a:rPr lang="en-US" sz="2400" dirty="0">
                <a:solidFill>
                  <a:schemeClr val="tx2">
                    <a:lumMod val="90000"/>
                  </a:schemeClr>
                </a:solidFill>
              </a:rPr>
              <a:t>	~ 1,000 genes discovered</a:t>
            </a:r>
          </a:p>
          <a:p>
            <a:pPr lvl="1"/>
            <a:r>
              <a:rPr lang="en-US" sz="2400" dirty="0">
                <a:solidFill>
                  <a:schemeClr val="tx2">
                    <a:lumMod val="90000"/>
                  </a:schemeClr>
                </a:solidFill>
              </a:rPr>
              <a:t>	~ 19,000 whole exomes sequenced</a:t>
            </a: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93654677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26</a:t>
            </a:r>
          </a:p>
        </p:txBody>
      </p:sp>
      <p:pic>
        <p:nvPicPr>
          <p:cNvPr id="6" name="Picture 2" descr="cover_3"/>
          <p:cNvPicPr>
            <a:picLocks noChangeAspect="1" noChangeArrowheads="1"/>
          </p:cNvPicPr>
          <p:nvPr/>
        </p:nvPicPr>
        <p:blipFill>
          <a:blip r:embed="rId3" cstate="print"/>
          <a:srcRect t="8273" b="76785"/>
          <a:stretch>
            <a:fillRect/>
          </a:stretch>
        </p:blipFill>
        <p:spPr bwMode="auto">
          <a:xfrm>
            <a:off x="0" y="0"/>
            <a:ext cx="9144000" cy="1023938"/>
          </a:xfrm>
          <a:prstGeom prst="rect">
            <a:avLst/>
          </a:prstGeom>
          <a:noFill/>
          <a:ln w="9525">
            <a:noFill/>
            <a:miter lim="800000"/>
            <a:headEnd/>
            <a:tailEnd/>
          </a:ln>
        </p:spPr>
      </p:pic>
      <p:grpSp>
        <p:nvGrpSpPr>
          <p:cNvPr id="21" name="Group 20"/>
          <p:cNvGrpSpPr/>
          <p:nvPr/>
        </p:nvGrpSpPr>
        <p:grpSpPr>
          <a:xfrm>
            <a:off x="409574" y="1381150"/>
            <a:ext cx="7600951" cy="4215484"/>
            <a:chOff x="409574" y="1381150"/>
            <a:chExt cx="7600951" cy="4215484"/>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575" y="1381150"/>
              <a:ext cx="7600950" cy="4215484"/>
            </a:xfrm>
            <a:prstGeom prst="rect">
              <a:avLst/>
            </a:prstGeom>
            <a:ln w="28575">
              <a:solidFill>
                <a:srgbClr val="9A0000"/>
              </a:solidFill>
            </a:ln>
          </p:spPr>
        </p:pic>
        <p:sp>
          <p:nvSpPr>
            <p:cNvPr id="14" name="Rectangle 13"/>
            <p:cNvSpPr/>
            <p:nvPr/>
          </p:nvSpPr>
          <p:spPr>
            <a:xfrm>
              <a:off x="409574" y="1381435"/>
              <a:ext cx="7600951" cy="338554"/>
            </a:xfrm>
            <a:prstGeom prst="rect">
              <a:avLst/>
            </a:prstGeom>
          </p:spPr>
          <p:txBody>
            <a:bodyPr wrap="square">
              <a:spAutoFit/>
            </a:bodyPr>
            <a:lstStyle/>
            <a:p>
              <a:r>
                <a:rPr lang="en-US" sz="1600" i="1" dirty="0">
                  <a:solidFill>
                    <a:srgbClr val="595959"/>
                  </a:solidFill>
                </a:rPr>
                <a:t>Nature 2017; 541(7636):169-175. </a:t>
              </a:r>
              <a:r>
                <a:rPr lang="en-US" sz="1600" i="1" dirty="0" err="1">
                  <a:solidFill>
                    <a:srgbClr val="595959"/>
                  </a:solidFill>
                </a:rPr>
                <a:t>doi</a:t>
              </a:r>
              <a:r>
                <a:rPr lang="en-US" sz="1600" i="1" dirty="0">
                  <a:solidFill>
                    <a:srgbClr val="595959"/>
                  </a:solidFill>
                </a:rPr>
                <a:t>: 10.1038/nature20805. </a:t>
              </a:r>
              <a:r>
                <a:rPr lang="en-US" sz="1600" i="1" dirty="0" err="1">
                  <a:solidFill>
                    <a:srgbClr val="595959"/>
                  </a:solidFill>
                </a:rPr>
                <a:t>Epub</a:t>
              </a:r>
              <a:r>
                <a:rPr lang="en-US" sz="1600" i="1" dirty="0">
                  <a:solidFill>
                    <a:srgbClr val="595959"/>
                  </a:solidFill>
                </a:rPr>
                <a:t> 2017 Jan 4.</a:t>
              </a:r>
              <a:endParaRPr lang="en-US" sz="1600" i="1" u="sng" dirty="0">
                <a:solidFill>
                  <a:srgbClr val="595959"/>
                </a:solidFill>
                <a:cs typeface="Arial" panose="020B0604020202020204" pitchFamily="34" charset="0"/>
              </a:endParaRPr>
            </a:p>
          </p:txBody>
        </p:sp>
      </p:grpSp>
      <p:grpSp>
        <p:nvGrpSpPr>
          <p:cNvPr id="5" name="Group 4"/>
          <p:cNvGrpSpPr/>
          <p:nvPr/>
        </p:nvGrpSpPr>
        <p:grpSpPr>
          <a:xfrm>
            <a:off x="583057" y="1683417"/>
            <a:ext cx="8098756" cy="4210114"/>
            <a:chOff x="771524" y="1743732"/>
            <a:chExt cx="8098756" cy="4210114"/>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24" y="1769367"/>
              <a:ext cx="7600951" cy="4184479"/>
            </a:xfrm>
            <a:prstGeom prst="rect">
              <a:avLst/>
            </a:prstGeom>
            <a:ln w="28575">
              <a:solidFill>
                <a:srgbClr val="9A0000"/>
              </a:solidFill>
            </a:ln>
          </p:spPr>
        </p:pic>
        <p:sp>
          <p:nvSpPr>
            <p:cNvPr id="3" name="TextBox 2"/>
            <p:cNvSpPr txBox="1"/>
            <p:nvPr/>
          </p:nvSpPr>
          <p:spPr>
            <a:xfrm>
              <a:off x="804927" y="1743732"/>
              <a:ext cx="8065353" cy="353943"/>
            </a:xfrm>
            <a:prstGeom prst="rect">
              <a:avLst/>
            </a:prstGeom>
            <a:noFill/>
          </p:spPr>
          <p:txBody>
            <a:bodyPr wrap="square" rtlCol="0">
              <a:spAutoFit/>
            </a:bodyPr>
            <a:lstStyle/>
            <a:p>
              <a:r>
                <a:rPr lang="en-US" sz="1700" i="1" dirty="0">
                  <a:solidFill>
                    <a:srgbClr val="595959"/>
                  </a:solidFill>
                </a:rPr>
                <a:t>Nature 2017; </a:t>
              </a:r>
              <a:r>
                <a:rPr lang="en-US" sz="1700" i="1" dirty="0" err="1">
                  <a:solidFill>
                    <a:srgbClr val="595959"/>
                  </a:solidFill>
                </a:rPr>
                <a:t>doi</a:t>
              </a:r>
              <a:r>
                <a:rPr lang="en-US" sz="1700" i="1" dirty="0">
                  <a:solidFill>
                    <a:srgbClr val="595959"/>
                  </a:solidFill>
                </a:rPr>
                <a:t>: 10.1038/nature21386. </a:t>
              </a:r>
              <a:r>
                <a:rPr lang="en-US" sz="1700" i="1" dirty="0" err="1">
                  <a:solidFill>
                    <a:srgbClr val="595959"/>
                  </a:solidFill>
                </a:rPr>
                <a:t>Epub</a:t>
              </a:r>
              <a:r>
                <a:rPr lang="en-US" sz="1700" i="1" dirty="0">
                  <a:solidFill>
                    <a:srgbClr val="595959"/>
                  </a:solidFill>
                </a:rPr>
                <a:t> ahead of print </a:t>
              </a:r>
              <a:endParaRPr lang="en-US" sz="1700" i="1" u="sng" dirty="0">
                <a:solidFill>
                  <a:srgbClr val="595959"/>
                </a:solidFill>
                <a:cs typeface="Arial" panose="020B0604020202020204" pitchFamily="34" charset="0"/>
              </a:endParaRPr>
            </a:p>
          </p:txBody>
        </p:sp>
      </p:grpSp>
      <p:grpSp>
        <p:nvGrpSpPr>
          <p:cNvPr id="23" name="Group 22"/>
          <p:cNvGrpSpPr/>
          <p:nvPr/>
        </p:nvGrpSpPr>
        <p:grpSpPr>
          <a:xfrm>
            <a:off x="745219" y="1982206"/>
            <a:ext cx="7600950" cy="4238942"/>
            <a:chOff x="846149" y="1951440"/>
            <a:chExt cx="7756501" cy="4050730"/>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149" y="2011194"/>
              <a:ext cx="7756501" cy="3990976"/>
            </a:xfrm>
            <a:prstGeom prst="rect">
              <a:avLst/>
            </a:prstGeom>
            <a:ln w="28575">
              <a:solidFill>
                <a:srgbClr val="9A0000"/>
              </a:solidFill>
            </a:ln>
          </p:spPr>
        </p:pic>
        <p:sp>
          <p:nvSpPr>
            <p:cNvPr id="22" name="TextBox 21"/>
            <p:cNvSpPr txBox="1"/>
            <p:nvPr/>
          </p:nvSpPr>
          <p:spPr>
            <a:xfrm>
              <a:off x="1581149" y="1951440"/>
              <a:ext cx="2495550" cy="338554"/>
            </a:xfrm>
            <a:prstGeom prst="rect">
              <a:avLst/>
            </a:prstGeom>
            <a:noFill/>
          </p:spPr>
          <p:txBody>
            <a:bodyPr wrap="square" rtlCol="0">
              <a:spAutoFit/>
            </a:bodyPr>
            <a:lstStyle/>
            <a:p>
              <a:r>
                <a:rPr lang="en-US" sz="1600" i="1" dirty="0"/>
                <a:t>synapse.org/MC3</a:t>
              </a:r>
            </a:p>
          </p:txBody>
        </p:sp>
      </p:grpSp>
    </p:spTree>
    <p:extLst>
      <p:ext uri="{BB962C8B-B14F-4D97-AF65-F5344CB8AC3E}">
        <p14:creationId xmlns:p14="http://schemas.microsoft.com/office/powerpoint/2010/main" val="6824185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3937"/>
            <a:ext cx="9144000" cy="641348"/>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Technology Development Program</a:t>
            </a:r>
          </a:p>
        </p:txBody>
      </p:sp>
      <p:sp>
        <p:nvSpPr>
          <p:cNvPr id="5" name="Title 1"/>
          <p:cNvSpPr txBox="1">
            <a:spLocks/>
          </p:cNvSpPr>
          <p:nvPr/>
        </p:nvSpPr>
        <p:spPr bwMode="auto">
          <a:xfrm>
            <a:off x="152400" y="2443586"/>
            <a:ext cx="8900160" cy="3621559"/>
          </a:xfrm>
          <a:prstGeom prst="rect">
            <a:avLst/>
          </a:prstGeom>
          <a:noFill/>
          <a:ln w="9525" algn="ctr">
            <a:noFill/>
            <a:miter lim="800000"/>
            <a:headEnd/>
            <a:tailEnd/>
          </a:ln>
        </p:spPr>
        <p:txBody>
          <a:bodyPr/>
          <a:lstStyle/>
          <a:p>
            <a:pPr lvl="1" indent="-279400" defTabSz="457200" eaLnBrk="0" fontAlgn="base" hangingPunct="0">
              <a:spcBef>
                <a:spcPts val="700"/>
              </a:spcBef>
              <a:spcAft>
                <a:spcPct val="0"/>
              </a:spcAft>
              <a:buClr>
                <a:prstClr val="white"/>
              </a:buClr>
              <a:buSzPct val="95000"/>
              <a:buFont typeface="Wingdings" pitchFamily="2" charset="2"/>
              <a:buChar char=""/>
              <a:tabLst>
                <a:tab pos="744538" algn="l"/>
              </a:tabLst>
            </a:pPr>
            <a:r>
              <a:rPr lang="en-US" sz="2800" b="1" dirty="0">
                <a:solidFill>
                  <a:prstClr val="white"/>
                </a:solidFill>
                <a:latin typeface="Arial" charset="0"/>
              </a:rPr>
              <a:t>Novel Nucleic Acid Sequencing Technology 	Development</a:t>
            </a:r>
            <a:endParaRPr lang="en-US" sz="2800" b="1" dirty="0">
              <a:solidFill>
                <a:prstClr val="white"/>
              </a:solidFill>
              <a:latin typeface="Arial" pitchFamily="34" charset="0"/>
              <a:cs typeface="Arial" pitchFamily="34" charset="0"/>
            </a:endParaRPr>
          </a:p>
          <a:p>
            <a:pPr marL="177800" lvl="1" defTabSz="457200" eaLnBrk="0" fontAlgn="base" hangingPunct="0">
              <a:spcBef>
                <a:spcPts val="700"/>
              </a:spcBef>
              <a:spcAft>
                <a:spcPct val="0"/>
              </a:spcAft>
              <a:buClr>
                <a:prstClr val="white"/>
              </a:buClr>
              <a:buSzPct val="95000"/>
              <a:tabLst>
                <a:tab pos="914400" algn="l"/>
              </a:tabLst>
            </a:pPr>
            <a:r>
              <a:rPr lang="en-US" sz="2600" b="1" dirty="0">
                <a:solidFill>
                  <a:srgbClr val="00ADDC">
                    <a:lumMod val="20000"/>
                    <a:lumOff val="80000"/>
                  </a:srgbClr>
                </a:solidFill>
                <a:latin typeface="Arial" pitchFamily="34" charset="0"/>
                <a:cs typeface="Arial" pitchFamily="34" charset="0"/>
              </a:rPr>
              <a:t>	</a:t>
            </a:r>
            <a:r>
              <a:rPr lang="en-US" sz="2400" b="1" dirty="0">
                <a:solidFill>
                  <a:schemeClr val="tx2">
                    <a:lumMod val="90000"/>
                  </a:schemeClr>
                </a:solidFill>
                <a:latin typeface="Arial" pitchFamily="34" charset="0"/>
                <a:cs typeface="Arial" pitchFamily="34" charset="0"/>
              </a:rPr>
              <a:t>RFA-HG-15-031 (to 33; R01, R21, and R43/44)</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schemeClr val="tx2">
                    <a:lumMod val="90000"/>
                  </a:schemeClr>
                </a:solidFill>
                <a:latin typeface="Arial" pitchFamily="34" charset="0"/>
                <a:cs typeface="Arial" pitchFamily="34" charset="0"/>
              </a:rPr>
              <a:t>	Upcoming due date: June 15, 2017</a:t>
            </a:r>
          </a:p>
          <a:p>
            <a:pPr marL="177800" lvl="1" defTabSz="457200" eaLnBrk="0" fontAlgn="base" hangingPunct="0">
              <a:spcBef>
                <a:spcPts val="700"/>
              </a:spcBef>
              <a:spcAft>
                <a:spcPct val="0"/>
              </a:spcAft>
              <a:buClr>
                <a:prstClr val="white"/>
              </a:buClr>
              <a:buSzPct val="95000"/>
              <a:tabLst>
                <a:tab pos="914400" algn="l"/>
              </a:tabLst>
            </a:pPr>
            <a:endParaRPr lang="en-US" sz="1200" b="1" dirty="0">
              <a:solidFill>
                <a:srgbClr val="00ADDC">
                  <a:lumMod val="40000"/>
                  <a:lumOff val="60000"/>
                </a:srgbClr>
              </a:solidFill>
              <a:latin typeface="Arial" pitchFamily="34" charset="0"/>
              <a:cs typeface="Arial" pitchFamily="34" charset="0"/>
            </a:endParaRPr>
          </a:p>
          <a:p>
            <a:pPr lvl="1" indent="-279400" defTabSz="457200" eaLnBrk="0" fontAlgn="base" hangingPunct="0">
              <a:spcBef>
                <a:spcPts val="700"/>
              </a:spcBef>
              <a:spcAft>
                <a:spcPct val="0"/>
              </a:spcAft>
              <a:buClr>
                <a:prstClr val="white"/>
              </a:buClr>
              <a:buSzPct val="95000"/>
              <a:buFont typeface="Wingdings" pitchFamily="2" charset="2"/>
              <a:buChar char=""/>
              <a:tabLst>
                <a:tab pos="914400" algn="l"/>
              </a:tabLst>
            </a:pPr>
            <a:r>
              <a:rPr lang="en-US" sz="2800" b="1" dirty="0">
                <a:solidFill>
                  <a:prstClr val="white"/>
                </a:solidFill>
                <a:latin typeface="Arial" pitchFamily="34" charset="0"/>
                <a:cs typeface="Arial" pitchFamily="34" charset="0"/>
              </a:rPr>
              <a:t>Novel Genomic Technology Development</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prstClr val="white"/>
                </a:solidFill>
                <a:latin typeface="Arial" pitchFamily="34" charset="0"/>
                <a:cs typeface="Arial" pitchFamily="34" charset="0"/>
              </a:rPr>
              <a:t>	</a:t>
            </a:r>
            <a:r>
              <a:rPr lang="en-US" sz="2400" b="1" dirty="0">
                <a:solidFill>
                  <a:schemeClr val="tx2">
                    <a:lumMod val="90000"/>
                  </a:schemeClr>
                </a:solidFill>
                <a:latin typeface="Arial" pitchFamily="34" charset="0"/>
                <a:cs typeface="Arial" pitchFamily="34" charset="0"/>
              </a:rPr>
              <a:t>PAR-16-14 (to 17; R01, R21, R43/44, and R44)</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schemeClr val="tx2">
                    <a:lumMod val="90000"/>
                  </a:schemeClr>
                </a:solidFill>
                <a:latin typeface="Arial" pitchFamily="34" charset="0"/>
                <a:cs typeface="Arial" pitchFamily="34" charset="0"/>
              </a:rPr>
              <a:t>	Upcoming due date: October 31, 2017</a:t>
            </a:r>
            <a:endParaRPr lang="en-US" sz="2600" b="1" dirty="0">
              <a:solidFill>
                <a:schemeClr val="tx2">
                  <a:lumMod val="90000"/>
                </a:schemeClr>
              </a:solidFill>
              <a:latin typeface="Arial" pitchFamily="34" charset="0"/>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p:txBody>
      </p:sp>
      <p:pic>
        <p:nvPicPr>
          <p:cNvPr id="1026" name="Picture 2" descr="C:\Users\wettersk\Downloads\NHGRI-86891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422" b="5956"/>
          <a:stretch/>
        </p:blipFill>
        <p:spPr bwMode="auto">
          <a:xfrm>
            <a:off x="2585434" y="710690"/>
            <a:ext cx="3909631" cy="151181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27</a:t>
            </a:r>
          </a:p>
        </p:txBody>
      </p:sp>
    </p:spTree>
    <p:extLst>
      <p:ext uri="{BB962C8B-B14F-4D97-AF65-F5344CB8AC3E}">
        <p14:creationId xmlns:p14="http://schemas.microsoft.com/office/powerpoint/2010/main" val="40214060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1566863" y="5030"/>
            <a:ext cx="7577137" cy="1047750"/>
          </a:xfrm>
          <a:prstGeom prst="rect">
            <a:avLst/>
          </a:prstGeom>
          <a:noFill/>
          <a:ln w="9525">
            <a:noFill/>
            <a:miter lim="800000"/>
            <a:headEnd/>
            <a:tailEnd/>
          </a:ln>
        </p:spPr>
        <p:txBody>
          <a:bodyPr/>
          <a:lstStyle/>
          <a:p>
            <a:pPr lvl="0" algn="ctr"/>
            <a:r>
              <a:rPr lang="en-US" sz="3600" b="1" dirty="0">
                <a:solidFill>
                  <a:srgbClr val="FFFF00"/>
                </a:solidFill>
                <a:latin typeface="Arial" pitchFamily="34" charset="0"/>
                <a:cs typeface="Arial" pitchFamily="34" charset="0"/>
              </a:rPr>
              <a:t>Encyclopedia of DNA Elements (ENCODE)</a:t>
            </a:r>
          </a:p>
        </p:txBody>
      </p:sp>
      <p:sp>
        <p:nvSpPr>
          <p:cNvPr id="7" name="TextBox 7"/>
          <p:cNvSpPr txBox="1">
            <a:spLocks noChangeArrowheads="1"/>
          </p:cNvSpPr>
          <p:nvPr/>
        </p:nvSpPr>
        <p:spPr bwMode="auto">
          <a:xfrm>
            <a:off x="7320937" y="6407170"/>
            <a:ext cx="1795684" cy="400110"/>
          </a:xfrm>
          <a:prstGeom prst="rect">
            <a:avLst/>
          </a:prstGeom>
          <a:noFill/>
          <a:ln w="9525">
            <a:noFill/>
            <a:miter lim="800000"/>
            <a:headEnd/>
            <a:tailEnd/>
          </a:ln>
        </p:spPr>
        <p:txBody>
          <a:bodyPr wrap="none">
            <a:spAutoFit/>
          </a:bodyPr>
          <a:lstStyle/>
          <a:p>
            <a:r>
              <a:rPr lang="en-US" sz="2000" b="1" dirty="0">
                <a:solidFill>
                  <a:schemeClr val="accent4">
                    <a:lumMod val="40000"/>
                    <a:lumOff val="60000"/>
                  </a:schemeClr>
                </a:solidFill>
                <a:latin typeface="Arial" pitchFamily="34" charset="0"/>
              </a:rPr>
              <a:t>Document </a:t>
            </a:r>
            <a:r>
              <a:rPr lang="en-US" sz="2000" dirty="0">
                <a:solidFill>
                  <a:schemeClr val="accent4">
                    <a:lumMod val="40000"/>
                    <a:lumOff val="60000"/>
                  </a:schemeClr>
                </a:solidFill>
              </a:rPr>
              <a:t>28</a:t>
            </a:r>
            <a:endParaRPr lang="en-US" sz="2000" b="1" dirty="0">
              <a:solidFill>
                <a:schemeClr val="accent4">
                  <a:lumMod val="40000"/>
                  <a:lumOff val="60000"/>
                </a:schemeClr>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170046" y="1249937"/>
            <a:ext cx="8477250" cy="1325623"/>
          </a:xfrm>
          <a:prstGeom prst="rect">
            <a:avLst/>
          </a:prstGeom>
          <a:noFill/>
          <a:ln w="9525" algn="ctr">
            <a:noFill/>
            <a:miter lim="800000"/>
            <a:headEnd/>
            <a:tailEnd/>
          </a:ln>
        </p:spPr>
        <p:txBody>
          <a:bodyPr/>
          <a:lstStyle/>
          <a:p>
            <a:pPr marL="520700" lvl="1" indent="-342900" defTabSz="457200" eaLnBrk="0" hangingPunct="0">
              <a:spcBef>
                <a:spcPts val="700"/>
              </a:spcBef>
              <a:buClr>
                <a:prstClr val="white"/>
              </a:buClr>
              <a:buSzPct val="95000"/>
              <a:buFont typeface="Wingdings" panose="05000000000000000000" pitchFamily="2" charset="2"/>
              <a:buChar char="§"/>
              <a:tabLst>
                <a:tab pos="914400" algn="l"/>
              </a:tabLst>
            </a:pPr>
            <a:r>
              <a:rPr lang="en-US" sz="2400" dirty="0">
                <a:latin typeface="Arial" charset="0"/>
              </a:rPr>
              <a:t>ENCODE Outreach and Collaboration</a:t>
            </a:r>
          </a:p>
          <a:p>
            <a:pPr marL="539496" lvl="2" defTabSz="457200" eaLnBrk="0" hangingPunct="0">
              <a:spcBef>
                <a:spcPts val="700"/>
              </a:spcBef>
              <a:buClr>
                <a:prstClr val="white"/>
              </a:buClr>
              <a:buSzPct val="95000"/>
              <a:tabLst>
                <a:tab pos="914400" algn="l"/>
              </a:tabLst>
            </a:pPr>
            <a:r>
              <a:rPr lang="en-US" sz="2000" dirty="0">
                <a:solidFill>
                  <a:schemeClr val="tx2">
                    <a:lumMod val="90000"/>
                  </a:schemeClr>
                </a:solidFill>
                <a:latin typeface="Arial" charset="0"/>
              </a:rPr>
              <a:t>	</a:t>
            </a:r>
            <a:r>
              <a:rPr lang="en-US" sz="2000" i="1" dirty="0">
                <a:solidFill>
                  <a:schemeClr val="tx2">
                    <a:lumMod val="90000"/>
                  </a:schemeClr>
                </a:solidFill>
                <a:latin typeface="Arial" charset="0"/>
              </a:rPr>
              <a:t>ENCODE-DREAM In Vivo Transcription Factor-Binding 		Site Prediction Challenge</a:t>
            </a:r>
            <a:endParaRPr lang="en-US" sz="2600" b="1" i="1" dirty="0">
              <a:solidFill>
                <a:schemeClr val="tx2">
                  <a:lumMod val="90000"/>
                </a:schemeClr>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p:txBody>
      </p:sp>
      <p:pic>
        <p:nvPicPr>
          <p:cNvPr id="1026" name="Picture 2"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26" y="2896141"/>
            <a:ext cx="8902701"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1076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up)">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28</a:t>
            </a:r>
          </a:p>
        </p:txBody>
      </p:sp>
      <p:sp>
        <p:nvSpPr>
          <p:cNvPr id="12" name="Title 1"/>
          <p:cNvSpPr txBox="1">
            <a:spLocks/>
          </p:cNvSpPr>
          <p:nvPr/>
        </p:nvSpPr>
        <p:spPr bwMode="auto">
          <a:xfrm>
            <a:off x="4236720" y="1714739"/>
            <a:ext cx="4953000" cy="2383073"/>
          </a:xfrm>
          <a:prstGeom prst="rect">
            <a:avLst/>
          </a:prstGeom>
          <a:noFill/>
          <a:ln w="9525" algn="ctr">
            <a:noFill/>
            <a:miter lim="800000"/>
            <a:headEnd/>
            <a:tailEnd/>
          </a:ln>
        </p:spPr>
        <p:txBody>
          <a:bodyPr/>
          <a:lstStyle/>
          <a:p>
            <a:pPr marL="346075" lvl="1" indent="-287338" defTabSz="457200" eaLnBrk="0" hangingPunct="0">
              <a:spcBef>
                <a:spcPts val="700"/>
              </a:spcBef>
              <a:buClr>
                <a:srgbClr val="D6ECFF"/>
              </a:buClr>
              <a:buSzPct val="95000"/>
              <a:buFont typeface="Wingdings" pitchFamily="2" charset="2"/>
              <a:buChar char=""/>
              <a:tabLst>
                <a:tab pos="741363" algn="l"/>
              </a:tabLst>
            </a:pPr>
            <a:r>
              <a:rPr lang="en-US" sz="2500" dirty="0">
                <a:solidFill>
                  <a:srgbClr val="FFFFFF"/>
                </a:solidFill>
              </a:rPr>
              <a:t>4</a:t>
            </a:r>
            <a:r>
              <a:rPr lang="en-US" sz="2500" baseline="30000" dirty="0">
                <a:solidFill>
                  <a:srgbClr val="FFFFFF"/>
                </a:solidFill>
              </a:rPr>
              <a:t>th</a:t>
            </a:r>
            <a:r>
              <a:rPr lang="en-US" sz="2500" dirty="0">
                <a:solidFill>
                  <a:srgbClr val="FFFFFF"/>
                </a:solidFill>
              </a:rPr>
              <a:t> phase of ENCODE 	grants</a:t>
            </a:r>
            <a:endParaRPr lang="en-US" sz="2500" b="1" dirty="0">
              <a:solidFill>
                <a:srgbClr val="FFFFFF"/>
              </a:solidFill>
              <a:latin typeface="Arial" pitchFamily="34" charset="0"/>
            </a:endParaRPr>
          </a:p>
          <a:p>
            <a:pPr marL="346075" lvl="1" indent="-287338" defTabSz="457200" eaLnBrk="0" hangingPunct="0">
              <a:spcBef>
                <a:spcPts val="700"/>
              </a:spcBef>
              <a:buClr>
                <a:srgbClr val="D6ECFF"/>
              </a:buClr>
              <a:buSzPct val="95000"/>
              <a:buFont typeface="Wingdings" pitchFamily="2" charset="2"/>
              <a:buChar char=""/>
              <a:tabLst>
                <a:tab pos="741363" algn="l"/>
              </a:tabLst>
            </a:pPr>
            <a:r>
              <a:rPr lang="en-US" sz="2500" dirty="0">
                <a:solidFill>
                  <a:srgbClr val="FFFFFF"/>
                </a:solidFill>
              </a:rPr>
              <a:t>Expand the catalog </a:t>
            </a:r>
          </a:p>
          <a:p>
            <a:pPr marL="346075" lvl="1" indent="-287338" defTabSz="457200" eaLnBrk="0" hangingPunct="0">
              <a:spcBef>
                <a:spcPts val="700"/>
              </a:spcBef>
              <a:buClr>
                <a:srgbClr val="D6ECFF"/>
              </a:buClr>
              <a:buSzPct val="95000"/>
              <a:buFont typeface="Wingdings" pitchFamily="2" charset="2"/>
              <a:buChar char=""/>
              <a:tabLst>
                <a:tab pos="741363" algn="l"/>
              </a:tabLst>
            </a:pPr>
            <a:r>
              <a:rPr lang="en-US" sz="2500" dirty="0">
                <a:solidFill>
                  <a:schemeClr val="tx2">
                    <a:lumMod val="90000"/>
                  </a:schemeClr>
                </a:solidFill>
              </a:rPr>
              <a:t>NEW </a:t>
            </a:r>
            <a:r>
              <a:rPr lang="en-US" sz="2500" dirty="0">
                <a:solidFill>
                  <a:srgbClr val="FFFFFF"/>
                </a:solidFill>
              </a:rPr>
              <a:t>Functional 	Characterization Centers</a:t>
            </a:r>
            <a:endParaRPr lang="en-US" sz="2500" b="1" dirty="0">
              <a:solidFill>
                <a:srgbClr val="FFFFFF"/>
              </a:solidFill>
              <a:latin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688331349"/>
              </p:ext>
            </p:extLst>
          </p:nvPr>
        </p:nvGraphicFramePr>
        <p:xfrm>
          <a:off x="1272789" y="4136059"/>
          <a:ext cx="6558116" cy="2219960"/>
        </p:xfrm>
        <a:graphic>
          <a:graphicData uri="http://schemas.openxmlformats.org/drawingml/2006/table">
            <a:tbl>
              <a:tblPr firstRow="1" bandRow="1">
                <a:tableStyleId>{7DF18680-E054-41AD-8BC1-D1AEF772440D}</a:tableStyleId>
              </a:tblPr>
              <a:tblGrid>
                <a:gridCol w="4984955">
                  <a:extLst>
                    <a:ext uri="{9D8B030D-6E8A-4147-A177-3AD203B41FA5}">
                      <a16:colId xmlns:a16="http://schemas.microsoft.com/office/drawing/2014/main" xmlns="" val="1307296749"/>
                    </a:ext>
                  </a:extLst>
                </a:gridCol>
                <a:gridCol w="1573161">
                  <a:extLst>
                    <a:ext uri="{9D8B030D-6E8A-4147-A177-3AD203B41FA5}">
                      <a16:colId xmlns:a16="http://schemas.microsoft.com/office/drawing/2014/main" xmlns="" val="3418739960"/>
                    </a:ext>
                  </a:extLst>
                </a:gridCol>
              </a:tblGrid>
              <a:tr h="284657">
                <a:tc>
                  <a:txBody>
                    <a:bodyPr/>
                    <a:lstStyle/>
                    <a:p>
                      <a:pPr algn="ctr"/>
                      <a:r>
                        <a:rPr lang="en-US" b="1" dirty="0">
                          <a:latin typeface="Arial" panose="020B0604020202020204" pitchFamily="34" charset="0"/>
                          <a:cs typeface="Arial" panose="020B0604020202020204" pitchFamily="34" charset="0"/>
                        </a:rPr>
                        <a:t>Funded</a:t>
                      </a:r>
                      <a:r>
                        <a:rPr lang="en-US" b="1" baseline="0" dirty="0">
                          <a:latin typeface="Arial" panose="020B0604020202020204" pitchFamily="34" charset="0"/>
                          <a:cs typeface="Arial" panose="020B0604020202020204" pitchFamily="34" charset="0"/>
                        </a:rPr>
                        <a:t> Initiative</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a:latin typeface="Arial" panose="020B0604020202020204" pitchFamily="34" charset="0"/>
                          <a:cs typeface="Arial" panose="020B0604020202020204" pitchFamily="34" charset="0"/>
                        </a:rPr>
                        <a:t># of </a:t>
                      </a:r>
                      <a:r>
                        <a:rPr lang="en-US" b="1" baseline="0" dirty="0">
                          <a:latin typeface="Arial" panose="020B0604020202020204" pitchFamily="34" charset="0"/>
                          <a:cs typeface="Arial" panose="020B0604020202020204" pitchFamily="34" charset="0"/>
                        </a:rPr>
                        <a:t>Awards </a:t>
                      </a:r>
                      <a:endParaRPr lang="en-U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322594513"/>
                  </a:ext>
                </a:extLst>
              </a:tr>
              <a:tr h="370840">
                <a:tc>
                  <a:txBody>
                    <a:bodyPr/>
                    <a:lstStyle/>
                    <a:p>
                      <a:pPr algn="ctr"/>
                      <a:r>
                        <a:rPr lang="en-US" b="1" dirty="0">
                          <a:latin typeface="Arial" panose="020B0604020202020204" pitchFamily="34" charset="0"/>
                          <a:cs typeface="Arial" panose="020B0604020202020204" pitchFamily="34" charset="0"/>
                        </a:rPr>
                        <a:t>Mapping Centers</a:t>
                      </a:r>
                    </a:p>
                  </a:txBody>
                  <a:tcPr/>
                </a:tc>
                <a:tc>
                  <a:txBody>
                    <a:bodyPr/>
                    <a:lstStyle/>
                    <a:p>
                      <a:pPr algn="ctr"/>
                      <a:r>
                        <a:rPr lang="en-US" b="1" dirty="0">
                          <a:latin typeface="Arial" panose="020B0604020202020204" pitchFamily="34" charset="0"/>
                          <a:cs typeface="Arial" panose="020B0604020202020204" pitchFamily="34" charset="0"/>
                        </a:rPr>
                        <a:t>8</a:t>
                      </a:r>
                    </a:p>
                  </a:txBody>
                  <a:tcPr/>
                </a:tc>
                <a:extLst>
                  <a:ext uri="{0D108BD9-81ED-4DB2-BD59-A6C34878D82A}">
                    <a16:rowId xmlns:a16="http://schemas.microsoft.com/office/drawing/2014/main" xmlns="" val="3564237841"/>
                  </a:ext>
                </a:extLst>
              </a:tr>
              <a:tr h="370840">
                <a:tc>
                  <a:txBody>
                    <a:bodyPr/>
                    <a:lstStyle/>
                    <a:p>
                      <a:pPr algn="ctr"/>
                      <a:r>
                        <a:rPr lang="en-US" sz="1800" b="1" dirty="0">
                          <a:latin typeface="Arial" panose="020B0604020202020204" pitchFamily="34" charset="0"/>
                          <a:cs typeface="Arial" panose="020B0604020202020204" pitchFamily="34" charset="0"/>
                        </a:rPr>
                        <a:t>Functional Characterization Centers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xmlns="" val="573027471"/>
                  </a:ext>
                </a:extLst>
              </a:tr>
              <a:tr h="370840">
                <a:tc>
                  <a:txBody>
                    <a:bodyPr/>
                    <a:lstStyle/>
                    <a:p>
                      <a:pPr algn="ctr"/>
                      <a:r>
                        <a:rPr lang="en-US" b="1" dirty="0">
                          <a:latin typeface="Arial" panose="020B0604020202020204" pitchFamily="34" charset="0"/>
                          <a:cs typeface="Arial" panose="020B0604020202020204" pitchFamily="34" charset="0"/>
                        </a:rPr>
                        <a:t>Computational</a:t>
                      </a:r>
                      <a:r>
                        <a:rPr lang="en-US" b="1" baseline="0" dirty="0">
                          <a:latin typeface="Arial" panose="020B0604020202020204" pitchFamily="34" charset="0"/>
                          <a:cs typeface="Arial" panose="020B0604020202020204" pitchFamily="34" charset="0"/>
                        </a:rPr>
                        <a:t> Centers</a:t>
                      </a:r>
                      <a:endParaRPr lang="en-US" b="1"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6</a:t>
                      </a:r>
                    </a:p>
                  </a:txBody>
                  <a:tcPr/>
                </a:tc>
                <a:extLst>
                  <a:ext uri="{0D108BD9-81ED-4DB2-BD59-A6C34878D82A}">
                    <a16:rowId xmlns:a16="http://schemas.microsoft.com/office/drawing/2014/main" xmlns="" val="1507195253"/>
                  </a:ext>
                </a:extLst>
              </a:tr>
              <a:tr h="370840">
                <a:tc>
                  <a:txBody>
                    <a:bodyPr/>
                    <a:lstStyle/>
                    <a:p>
                      <a:pPr algn="ctr"/>
                      <a:r>
                        <a:rPr lang="en-US" b="1" dirty="0">
                          <a:latin typeface="Arial" panose="020B0604020202020204" pitchFamily="34" charset="0"/>
                          <a:cs typeface="Arial" panose="020B0604020202020204" pitchFamily="34" charset="0"/>
                        </a:rPr>
                        <a:t>Data</a:t>
                      </a:r>
                      <a:r>
                        <a:rPr lang="en-US" b="1" baseline="0" dirty="0">
                          <a:latin typeface="Arial" panose="020B0604020202020204" pitchFamily="34" charset="0"/>
                          <a:cs typeface="Arial" panose="020B0604020202020204" pitchFamily="34" charset="0"/>
                        </a:rPr>
                        <a:t> Analysis Center (DAC)</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xmlns="" val="2742698869"/>
                  </a:ext>
                </a:extLst>
              </a:tr>
              <a:tr h="370840">
                <a:tc>
                  <a:txBody>
                    <a:bodyPr/>
                    <a:lstStyle/>
                    <a:p>
                      <a:pPr algn="ctr"/>
                      <a:r>
                        <a:rPr lang="en-US" b="1" dirty="0">
                          <a:latin typeface="Arial" panose="020B0604020202020204" pitchFamily="34" charset="0"/>
                          <a:cs typeface="Arial" panose="020B0604020202020204" pitchFamily="34" charset="0"/>
                        </a:rPr>
                        <a:t>Data</a:t>
                      </a:r>
                      <a:r>
                        <a:rPr lang="en-US" b="1" baseline="0" dirty="0">
                          <a:latin typeface="Arial" panose="020B0604020202020204" pitchFamily="34" charset="0"/>
                          <a:cs typeface="Arial" panose="020B0604020202020204" pitchFamily="34" charset="0"/>
                        </a:rPr>
                        <a:t> Coordinating Center (DCC)</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xmlns="" val="1961257414"/>
                  </a:ext>
                </a:extLst>
              </a:tr>
            </a:tbl>
          </a:graphicData>
        </a:graphic>
      </p:graphicFrame>
      <p:sp>
        <p:nvSpPr>
          <p:cNvPr id="13" name="Rectangle 4"/>
          <p:cNvSpPr>
            <a:spLocks noChangeArrowheads="1"/>
          </p:cNvSpPr>
          <p:nvPr/>
        </p:nvSpPr>
        <p:spPr bwMode="auto">
          <a:xfrm>
            <a:off x="1566863" y="5030"/>
            <a:ext cx="7577137" cy="1047750"/>
          </a:xfrm>
          <a:prstGeom prst="rect">
            <a:avLst/>
          </a:prstGeom>
          <a:noFill/>
          <a:ln w="9525">
            <a:noFill/>
            <a:miter lim="800000"/>
            <a:headEnd/>
            <a:tailEnd/>
          </a:ln>
        </p:spPr>
        <p:txBody>
          <a:bodyPr/>
          <a:lstStyle/>
          <a:p>
            <a:pPr lvl="0" algn="ctr"/>
            <a:r>
              <a:rPr lang="en-US" sz="3600" b="1" dirty="0">
                <a:solidFill>
                  <a:srgbClr val="FFFF00"/>
                </a:solidFill>
                <a:latin typeface="Arial" pitchFamily="34" charset="0"/>
                <a:cs typeface="Arial" pitchFamily="34" charset="0"/>
              </a:rPr>
              <a:t>Encyclopedia of DNA Elements (ENCODE)</a:t>
            </a: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61" y="1177018"/>
            <a:ext cx="4015259" cy="2674162"/>
          </a:xfrm>
          <a:prstGeom prst="rect">
            <a:avLst/>
          </a:prstGeom>
          <a:effectLst>
            <a:softEdge rad="317500"/>
          </a:effectLst>
        </p:spPr>
      </p:pic>
    </p:spTree>
    <p:extLst>
      <p:ext uri="{BB962C8B-B14F-4D97-AF65-F5344CB8AC3E}">
        <p14:creationId xmlns:p14="http://schemas.microsoft.com/office/powerpoint/2010/main" val="357380119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7939" y="5741"/>
            <a:ext cx="9144000" cy="639763"/>
          </a:xfrm>
        </p:spPr>
        <p:txBody>
          <a:bodyPr/>
          <a:lstStyle/>
          <a:p>
            <a:pPr algn="ctr">
              <a:defRPr/>
            </a:pPr>
            <a:r>
              <a:rPr lang="en-US" sz="3600" b="1" dirty="0">
                <a:solidFill>
                  <a:srgbClr val="FFFF00"/>
                </a:solidFill>
                <a:latin typeface="Arial" charset="0"/>
                <a:cs typeface="Arial" charset="0"/>
              </a:rPr>
              <a:t>Centers of Excellence in Genomic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Science (CEGS) Program</a:t>
            </a:r>
          </a:p>
        </p:txBody>
      </p:sp>
      <p:sp>
        <p:nvSpPr>
          <p:cNvPr id="7" name="Title 1"/>
          <p:cNvSpPr txBox="1">
            <a:spLocks/>
          </p:cNvSpPr>
          <p:nvPr/>
        </p:nvSpPr>
        <p:spPr bwMode="auto">
          <a:xfrm>
            <a:off x="32156" y="1332151"/>
            <a:ext cx="9111844" cy="2515547"/>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111125" lvl="1" defTabSz="574675" eaLnBrk="0" hangingPunct="0">
              <a:spcBef>
                <a:spcPts val="1800"/>
              </a:spcBef>
              <a:buClr>
                <a:prstClr val="white"/>
              </a:buClr>
              <a:buSzPct val="95000"/>
              <a:defRPr/>
            </a:pPr>
            <a:r>
              <a:rPr lang="en-US" sz="2800" dirty="0">
                <a:solidFill>
                  <a:prstClr val="white"/>
                </a:solidFill>
                <a:latin typeface="Arial" charset="0"/>
              </a:rPr>
              <a:t>Two new CEGS awards:</a:t>
            </a:r>
          </a:p>
          <a:p>
            <a:pPr marL="844550" lvl="1" indent="-228600" defTabSz="574675" eaLnBrk="0" hangingPunct="0">
              <a:spcBef>
                <a:spcPts val="1800"/>
              </a:spcBef>
              <a:buClr>
                <a:schemeClr val="tx2">
                  <a:lumMod val="90000"/>
                </a:schemeClr>
              </a:buClr>
              <a:buSzPct val="95000"/>
              <a:buFont typeface="Wingdings" pitchFamily="2" charset="2"/>
              <a:buChar char=""/>
              <a:defRPr/>
            </a:pPr>
            <a:r>
              <a:rPr lang="en-US" sz="2500" dirty="0">
                <a:solidFill>
                  <a:schemeClr val="tx2">
                    <a:lumMod val="90000"/>
                  </a:schemeClr>
                </a:solidFill>
                <a:latin typeface="Arial" charset="0"/>
              </a:rPr>
              <a:t>Broad Institute</a:t>
            </a:r>
          </a:p>
          <a:p>
            <a:pPr marL="1073150" lvl="2" defTabSz="574675" eaLnBrk="0" hangingPunct="0">
              <a:spcBef>
                <a:spcPts val="0"/>
              </a:spcBef>
              <a:buClr>
                <a:prstClr val="white"/>
              </a:buClr>
              <a:buSzPct val="95000"/>
              <a:defRPr/>
            </a:pPr>
            <a:r>
              <a:rPr lang="en-US" sz="2500" dirty="0">
                <a:solidFill>
                  <a:schemeClr val="tx2">
                    <a:lumMod val="90000"/>
                  </a:schemeClr>
                </a:solidFill>
                <a:latin typeface="Arial" charset="0"/>
              </a:rPr>
              <a:t>Center for Cell Circuits</a:t>
            </a:r>
          </a:p>
          <a:p>
            <a:pPr marL="844550" lvl="1" indent="-228600" defTabSz="574675" eaLnBrk="0" hangingPunct="0">
              <a:spcBef>
                <a:spcPts val="1800"/>
              </a:spcBef>
              <a:buClr>
                <a:schemeClr val="tx2">
                  <a:lumMod val="90000"/>
                </a:schemeClr>
              </a:buClr>
              <a:buSzPct val="95000"/>
              <a:buFont typeface="Wingdings" pitchFamily="2" charset="2"/>
              <a:buChar char=""/>
              <a:defRPr/>
            </a:pPr>
            <a:r>
              <a:rPr lang="en-US" sz="2500" dirty="0">
                <a:solidFill>
                  <a:schemeClr val="tx2">
                    <a:lumMod val="90000"/>
                  </a:schemeClr>
                </a:solidFill>
                <a:latin typeface="Arial" charset="0"/>
              </a:rPr>
              <a:t>University of Chicago</a:t>
            </a:r>
          </a:p>
          <a:p>
            <a:pPr marL="1073150" lvl="2" defTabSz="574675" eaLnBrk="0" hangingPunct="0">
              <a:spcBef>
                <a:spcPts val="0"/>
              </a:spcBef>
              <a:buClr>
                <a:prstClr val="white"/>
              </a:buClr>
              <a:buSzPct val="95000"/>
              <a:defRPr/>
            </a:pPr>
            <a:r>
              <a:rPr lang="en-US" sz="2500" dirty="0">
                <a:solidFill>
                  <a:schemeClr val="tx2">
                    <a:lumMod val="90000"/>
                  </a:schemeClr>
                </a:solidFill>
                <a:latin typeface="Arial" charset="0"/>
              </a:rPr>
              <a:t>Center for Dynamic RNA </a:t>
            </a:r>
            <a:r>
              <a:rPr lang="en-US" sz="2500" dirty="0" err="1">
                <a:solidFill>
                  <a:schemeClr val="tx2">
                    <a:lumMod val="90000"/>
                  </a:schemeClr>
                </a:solidFill>
                <a:latin typeface="Arial" charset="0"/>
              </a:rPr>
              <a:t>Epitranscriptomes</a:t>
            </a:r>
            <a:endParaRPr lang="en-US" sz="2500" dirty="0">
              <a:solidFill>
                <a:schemeClr val="tx2">
                  <a:lumMod val="90000"/>
                </a:schemeClr>
              </a:solidFill>
              <a:latin typeface="Arial"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9650"/>
          <a:stretch/>
        </p:blipFill>
        <p:spPr>
          <a:xfrm>
            <a:off x="1752600" y="4017744"/>
            <a:ext cx="5755105" cy="2390582"/>
          </a:xfrm>
          <a:prstGeom prst="roundRect">
            <a:avLst/>
          </a:prstGeom>
        </p:spPr>
      </p:pic>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29</a:t>
            </a:r>
          </a:p>
        </p:txBody>
      </p:sp>
    </p:spTree>
    <p:extLst>
      <p:ext uri="{BB962C8B-B14F-4D97-AF65-F5344CB8AC3E}">
        <p14:creationId xmlns:p14="http://schemas.microsoft.com/office/powerpoint/2010/main" val="17114566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200" b="1" dirty="0">
                <a:solidFill>
                  <a:srgbClr val="FFFF00"/>
                </a:solidFill>
                <a:latin typeface="Arial" charset="0"/>
                <a:cs typeface="Arial" charset="0"/>
              </a:rPr>
              <a:t>GWAS Catalog</a:t>
            </a:r>
            <a:br>
              <a:rPr lang="en-US" sz="3200" b="1" dirty="0">
                <a:solidFill>
                  <a:srgbClr val="FFFF00"/>
                </a:solidFill>
                <a:latin typeface="Arial" charset="0"/>
                <a:cs typeface="Arial" charset="0"/>
              </a:rPr>
            </a:br>
            <a:endParaRPr lang="en-US" sz="3200" b="1" dirty="0">
              <a:solidFill>
                <a:srgbClr val="FFFF00"/>
              </a:solidFill>
              <a:latin typeface="Arial" pitchFamily="34" charset="0"/>
              <a:cs typeface="Arial" pitchFamily="34" charset="0"/>
            </a:endParaRPr>
          </a:p>
        </p:txBody>
      </p:sp>
      <p:sp>
        <p:nvSpPr>
          <p:cNvPr id="42" name="Rectangle 41"/>
          <p:cNvSpPr/>
          <p:nvPr/>
        </p:nvSpPr>
        <p:spPr>
          <a:xfrm>
            <a:off x="-76200" y="5471942"/>
            <a:ext cx="9415846" cy="523220"/>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i="1" dirty="0">
                <a:solidFill>
                  <a:prstClr val="white"/>
                </a:solidFill>
                <a:latin typeface="Arial" charset="0"/>
              </a:rPr>
              <a:t>Nature </a:t>
            </a:r>
            <a:r>
              <a:rPr lang="en-US" sz="2800" b="1" dirty="0">
                <a:solidFill>
                  <a:prstClr val="white"/>
                </a:solidFill>
                <a:latin typeface="Arial" charset="0"/>
              </a:rPr>
              <a:t>commentary highlights GWAS Catalog data</a:t>
            </a:r>
            <a:endParaRPr lang="en-US" sz="2800" i="1" dirty="0">
              <a:solidFill>
                <a:prstClr val="white"/>
              </a:solidFill>
              <a:latin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30</a:t>
            </a:r>
          </a:p>
        </p:txBody>
      </p:sp>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607" t="22780" r="18929" b="58285"/>
          <a:stretch/>
        </p:blipFill>
        <p:spPr bwMode="auto">
          <a:xfrm>
            <a:off x="0" y="0"/>
            <a:ext cx="9144000" cy="1559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4"/>
          <a:srcRect l="18655" t="22300" r="33715" b="748"/>
          <a:stretch/>
        </p:blipFill>
        <p:spPr>
          <a:xfrm>
            <a:off x="470768" y="1681324"/>
            <a:ext cx="3702378" cy="3215148"/>
          </a:xfrm>
          <a:prstGeom prst="rect">
            <a:avLst/>
          </a:prstGeom>
          <a:effectLst>
            <a:glow rad="101500">
              <a:schemeClr val="tx2">
                <a:lumMod val="50000"/>
                <a:alpha val="60000"/>
              </a:schemeClr>
            </a:glow>
          </a:effectLst>
        </p:spPr>
        <p:style>
          <a:lnRef idx="0">
            <a:schemeClr val="dk1"/>
          </a:lnRef>
          <a:fillRef idx="3">
            <a:schemeClr val="dk1"/>
          </a:fillRef>
          <a:effectRef idx="3">
            <a:schemeClr val="dk1"/>
          </a:effectRef>
          <a:fontRef idx="minor">
            <a:schemeClr val="lt1"/>
          </a:fontRef>
        </p:style>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8585" b="61676"/>
          <a:stretch/>
        </p:blipFill>
        <p:spPr>
          <a:xfrm>
            <a:off x="4822223" y="2538440"/>
            <a:ext cx="4038600" cy="2741420"/>
          </a:xfrm>
          <a:prstGeom prst="rect">
            <a:avLst/>
          </a:prstGeom>
          <a:effectLst>
            <a:glow rad="63500">
              <a:schemeClr val="tx2">
                <a:lumMod val="75000"/>
                <a:alpha val="60000"/>
              </a:schemeClr>
            </a:glow>
          </a:effectLst>
        </p:spPr>
        <p:style>
          <a:lnRef idx="1">
            <a:schemeClr val="dk1"/>
          </a:lnRef>
          <a:fillRef idx="3">
            <a:schemeClr val="dk1"/>
          </a:fillRef>
          <a:effectRef idx="2">
            <a:schemeClr val="dk1"/>
          </a:effectRef>
          <a:fontRef idx="minor">
            <a:schemeClr val="lt1"/>
          </a:fontRef>
        </p:style>
      </p:pic>
      <p:sp>
        <p:nvSpPr>
          <p:cNvPr id="9" name="Rectangle 8"/>
          <p:cNvSpPr/>
          <p:nvPr/>
        </p:nvSpPr>
        <p:spPr>
          <a:xfrm>
            <a:off x="-76200" y="5970640"/>
            <a:ext cx="8555042" cy="523220"/>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pPr>
            <a:r>
              <a:rPr lang="en-US" sz="2800" dirty="0">
                <a:solidFill>
                  <a:prstClr val="white"/>
                </a:solidFill>
                <a:latin typeface="Arial" charset="0"/>
              </a:rPr>
              <a:t>Updated, comprehensive analysis underway </a:t>
            </a:r>
          </a:p>
        </p:txBody>
      </p:sp>
      <p:sp>
        <p:nvSpPr>
          <p:cNvPr id="2" name="TextBox 1"/>
          <p:cNvSpPr txBox="1"/>
          <p:nvPr/>
        </p:nvSpPr>
        <p:spPr>
          <a:xfrm>
            <a:off x="381000" y="1752600"/>
            <a:ext cx="45719" cy="369332"/>
          </a:xfrm>
          <a:prstGeom prst="rect">
            <a:avLst/>
          </a:prstGeom>
          <a:noFill/>
        </p:spPr>
        <p:txBody>
          <a:bodyPr wrap="square" rtlCol="0">
            <a:spAutoFit/>
          </a:bodyPr>
          <a:lstStyle/>
          <a:p>
            <a:endParaRPr lang="en-US" dirty="0"/>
          </a:p>
        </p:txBody>
      </p:sp>
      <p:sp>
        <p:nvSpPr>
          <p:cNvPr id="3" name="TextBox 2"/>
          <p:cNvSpPr txBox="1"/>
          <p:nvPr/>
        </p:nvSpPr>
        <p:spPr>
          <a:xfrm>
            <a:off x="450033" y="4952990"/>
            <a:ext cx="3723113" cy="461665"/>
          </a:xfrm>
          <a:prstGeom prst="rect">
            <a:avLst/>
          </a:prstGeom>
          <a:solidFill>
            <a:schemeClr val="tx1"/>
          </a:solidFill>
        </p:spPr>
        <p:txBody>
          <a:bodyPr wrap="square" rtlCol="0">
            <a:spAutoFit/>
          </a:bodyPr>
          <a:lstStyle/>
          <a:p>
            <a:r>
              <a:rPr lang="pt-BR" sz="1200" b="0" i="1" dirty="0" err="1">
                <a:solidFill>
                  <a:schemeClr val="bg1"/>
                </a:solidFill>
              </a:rPr>
              <a:t>Nature</a:t>
            </a:r>
            <a:r>
              <a:rPr lang="pt-BR" sz="1200" b="0" i="1" dirty="0">
                <a:solidFill>
                  <a:schemeClr val="bg1"/>
                </a:solidFill>
              </a:rPr>
              <a:t>. 2016;538(7624):161-164. </a:t>
            </a:r>
            <a:r>
              <a:rPr lang="pt-BR" sz="1200" b="0" i="1" dirty="0" err="1">
                <a:solidFill>
                  <a:schemeClr val="bg1"/>
                </a:solidFill>
              </a:rPr>
              <a:t>doi</a:t>
            </a:r>
            <a:r>
              <a:rPr lang="pt-BR" sz="1200" b="0" i="1" dirty="0">
                <a:solidFill>
                  <a:schemeClr val="bg1"/>
                </a:solidFill>
              </a:rPr>
              <a:t>: 10.1038/538161a.</a:t>
            </a:r>
            <a:endParaRPr lang="en-US" sz="1200" b="0" i="1" dirty="0">
              <a:solidFill>
                <a:schemeClr val="bg1"/>
              </a:solidFill>
            </a:endParaRPr>
          </a:p>
        </p:txBody>
      </p:sp>
      <p:sp>
        <p:nvSpPr>
          <p:cNvPr id="5" name="TextBox 4"/>
          <p:cNvSpPr txBox="1"/>
          <p:nvPr/>
        </p:nvSpPr>
        <p:spPr>
          <a:xfrm>
            <a:off x="4631723" y="1697043"/>
            <a:ext cx="4267200" cy="830997"/>
          </a:xfrm>
          <a:prstGeom prst="rect">
            <a:avLst/>
          </a:prstGeom>
          <a:noFill/>
        </p:spPr>
        <p:txBody>
          <a:bodyPr wrap="square" rtlCol="0">
            <a:spAutoFit/>
          </a:bodyPr>
          <a:lstStyle/>
          <a:p>
            <a:pPr algn="ctr"/>
            <a:r>
              <a:rPr lang="en-US" sz="2400" dirty="0"/>
              <a:t>Ancestry Distribution of GWAS Participants</a:t>
            </a:r>
          </a:p>
        </p:txBody>
      </p:sp>
    </p:spTree>
    <p:extLst>
      <p:ext uri="{BB962C8B-B14F-4D97-AF65-F5344CB8AC3E}">
        <p14:creationId xmlns:p14="http://schemas.microsoft.com/office/powerpoint/2010/main" val="7287821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112" y="3993144"/>
            <a:ext cx="4291288" cy="2864856"/>
            <a:chOff x="86109" y="3919352"/>
            <a:chExt cx="4203012" cy="2736877"/>
          </a:xfrm>
        </p:grpSpPr>
        <p:sp>
          <p:nvSpPr>
            <p:cNvPr id="2" name="Rectangle 1"/>
            <p:cNvSpPr/>
            <p:nvPr/>
          </p:nvSpPr>
          <p:spPr>
            <a:xfrm>
              <a:off x="526430" y="3919352"/>
              <a:ext cx="3565622" cy="24384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Chart 17"/>
            <p:cNvGraphicFramePr>
              <a:graphicFrameLocks/>
            </p:cNvGraphicFramePr>
            <p:nvPr>
              <p:extLst/>
            </p:nvPr>
          </p:nvGraphicFramePr>
          <p:xfrm>
            <a:off x="86109" y="3919352"/>
            <a:ext cx="4203012" cy="2736877"/>
          </p:xfrm>
          <a:graphic>
            <a:graphicData uri="http://schemas.openxmlformats.org/drawingml/2006/chart">
              <c:chart xmlns:c="http://schemas.openxmlformats.org/drawingml/2006/chart" xmlns:r="http://schemas.openxmlformats.org/officeDocument/2006/relationships" r:id="rId3"/>
            </a:graphicData>
          </a:graphic>
        </p:graphicFrame>
      </p:grpSp>
      <p:sp>
        <p:nvSpPr>
          <p:cNvPr id="20" name="TextBox 19"/>
          <p:cNvSpPr txBox="1"/>
          <p:nvPr/>
        </p:nvSpPr>
        <p:spPr>
          <a:xfrm>
            <a:off x="4788244" y="564690"/>
            <a:ext cx="3960622" cy="954107"/>
          </a:xfrm>
          <a:prstGeom prst="rect">
            <a:avLst/>
          </a:prstGeom>
          <a:noFill/>
        </p:spPr>
        <p:txBody>
          <a:bodyPr wrap="square" rtlCol="0">
            <a:spAutoFit/>
          </a:bodyPr>
          <a:lstStyle/>
          <a:p>
            <a:pPr algn="ctr"/>
            <a:r>
              <a:rPr lang="en-US" sz="2700" b="1" dirty="0">
                <a:solidFill>
                  <a:prstClr val="white"/>
                </a:solidFill>
                <a:latin typeface="Arial" panose="020B0604020202020204" pitchFamily="34" charset="0"/>
                <a:cs typeface="Arial" panose="020B0604020202020204" pitchFamily="34" charset="0"/>
              </a:rPr>
              <a:t>Integration by larger research programs</a:t>
            </a:r>
          </a:p>
        </p:txBody>
      </p:sp>
      <p:sp>
        <p:nvSpPr>
          <p:cNvPr id="22" name="TextBox 21"/>
          <p:cNvSpPr txBox="1"/>
          <p:nvPr/>
        </p:nvSpPr>
        <p:spPr>
          <a:xfrm>
            <a:off x="4708227" y="3690993"/>
            <a:ext cx="4390810" cy="523220"/>
          </a:xfrm>
          <a:prstGeom prst="rect">
            <a:avLst/>
          </a:prstGeom>
          <a:noFill/>
        </p:spPr>
        <p:txBody>
          <a:bodyPr wrap="square" rtlCol="0">
            <a:spAutoFit/>
          </a:bodyPr>
          <a:lstStyle/>
          <a:p>
            <a:r>
              <a:rPr lang="en-US" sz="2700" b="1" dirty="0">
                <a:solidFill>
                  <a:prstClr val="white"/>
                </a:solidFill>
                <a:latin typeface="Arial" panose="020B0604020202020204" pitchFamily="34" charset="0"/>
                <a:cs typeface="Arial" panose="020B0604020202020204" pitchFamily="34" charset="0"/>
              </a:rPr>
              <a:t>       </a:t>
            </a:r>
            <a:r>
              <a:rPr lang="en-US" sz="2700" b="1" dirty="0" err="1">
                <a:solidFill>
                  <a:prstClr val="white"/>
                </a:solidFill>
                <a:latin typeface="Arial" panose="020B0604020202020204" pitchFamily="34" charset="0"/>
                <a:cs typeface="Arial" panose="020B0604020202020204" pitchFamily="34" charset="0"/>
              </a:rPr>
              <a:t>dbGaP</a:t>
            </a:r>
            <a:r>
              <a:rPr lang="en-US" sz="2700" b="1" dirty="0">
                <a:solidFill>
                  <a:prstClr val="white"/>
                </a:solidFill>
                <a:latin typeface="Arial" panose="020B0604020202020204" pitchFamily="34" charset="0"/>
                <a:cs typeface="Arial" panose="020B0604020202020204" pitchFamily="34" charset="0"/>
              </a:rPr>
              <a:t> </a:t>
            </a:r>
            <a:r>
              <a:rPr lang="en-US" sz="2700" dirty="0">
                <a:solidFill>
                  <a:prstClr val="white"/>
                </a:solidFill>
                <a:cs typeface="Arial" panose="020B0604020202020204" pitchFamily="34" charset="0"/>
              </a:rPr>
              <a:t>m</a:t>
            </a:r>
            <a:r>
              <a:rPr lang="en-US" sz="2700" b="1" dirty="0">
                <a:solidFill>
                  <a:prstClr val="white"/>
                </a:solidFill>
                <a:latin typeface="Arial" panose="020B0604020202020204" pitchFamily="34" charset="0"/>
                <a:cs typeface="Arial" panose="020B0604020202020204" pitchFamily="34" charset="0"/>
              </a:rPr>
              <a:t>apping</a:t>
            </a:r>
          </a:p>
        </p:txBody>
      </p:sp>
      <p:sp>
        <p:nvSpPr>
          <p:cNvPr id="17" name="Title 1"/>
          <p:cNvSpPr txBox="1">
            <a:spLocks/>
          </p:cNvSpPr>
          <p:nvPr/>
        </p:nvSpPr>
        <p:spPr>
          <a:xfrm>
            <a:off x="0" y="4082"/>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b="1" kern="0" dirty="0" err="1">
                <a:solidFill>
                  <a:srgbClr val="FFFF00"/>
                </a:solidFill>
                <a:latin typeface="Arial" charset="0"/>
                <a:cs typeface="Arial" pitchFamily="34" charset="0"/>
              </a:rPr>
              <a:t>PhenX</a:t>
            </a:r>
            <a:r>
              <a:rPr lang="en-US" sz="3600" b="1" kern="0" dirty="0">
                <a:solidFill>
                  <a:srgbClr val="FFFF00"/>
                </a:solidFill>
                <a:latin typeface="Arial" charset="0"/>
                <a:cs typeface="Arial" pitchFamily="34" charset="0"/>
              </a:rPr>
              <a:t> Toolkit</a:t>
            </a:r>
            <a:endParaRPr lang="en-US" sz="3600" b="1" kern="0" dirty="0">
              <a:solidFill>
                <a:srgbClr val="FFFF00"/>
              </a:solidFill>
              <a:latin typeface="Arial" pitchFamily="34" charset="0"/>
              <a:cs typeface="Arial" pitchFamily="34" charset="0"/>
            </a:endParaRPr>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819" b="15612"/>
          <a:stretch/>
        </p:blipFill>
        <p:spPr bwMode="auto">
          <a:xfrm>
            <a:off x="4714780" y="2735685"/>
            <a:ext cx="2195244" cy="914400"/>
          </a:xfrm>
          <a:prstGeom prst="rect">
            <a:avLst/>
          </a:prstGeom>
          <a:ln>
            <a:noFill/>
          </a:ln>
          <a:extLst/>
        </p:spPr>
        <p:style>
          <a:lnRef idx="1">
            <a:schemeClr val="accent4"/>
          </a:lnRef>
          <a:fillRef idx="2">
            <a:schemeClr val="accent4"/>
          </a:fillRef>
          <a:effectRef idx="1">
            <a:schemeClr val="accent4"/>
          </a:effectRef>
          <a:fontRef idx="minor">
            <a:schemeClr val="dk1"/>
          </a:fontRef>
        </p:style>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3167" y="2735685"/>
            <a:ext cx="1725698" cy="914400"/>
          </a:xfrm>
          <a:prstGeom prst="rect">
            <a:avLst/>
          </a:prstGeom>
          <a:ln>
            <a:noFill/>
          </a:ln>
          <a:extLst/>
        </p:spPr>
        <p:style>
          <a:lnRef idx="1">
            <a:schemeClr val="accent4"/>
          </a:lnRef>
          <a:fillRef idx="2">
            <a:schemeClr val="accent4"/>
          </a:fillRef>
          <a:effectRef idx="1">
            <a:schemeClr val="accent4"/>
          </a:effectRef>
          <a:fontRef idx="minor">
            <a:schemeClr val="dk1"/>
          </a:fontRef>
        </p:style>
      </p:pic>
      <p:sp>
        <p:nvSpPr>
          <p:cNvPr id="21" name="TextBox 20"/>
          <p:cNvSpPr txBox="1"/>
          <p:nvPr/>
        </p:nvSpPr>
        <p:spPr>
          <a:xfrm>
            <a:off x="501680" y="580078"/>
            <a:ext cx="3640511" cy="923330"/>
          </a:xfrm>
          <a:prstGeom prst="rect">
            <a:avLst/>
          </a:prstGeom>
          <a:noFill/>
        </p:spPr>
        <p:txBody>
          <a:bodyPr wrap="square" rtlCol="0">
            <a:spAutoFit/>
          </a:bodyPr>
          <a:lstStyle/>
          <a:p>
            <a:pPr algn="ctr"/>
            <a:r>
              <a:rPr lang="en-US" sz="2700" dirty="0">
                <a:solidFill>
                  <a:prstClr val="white"/>
                </a:solidFill>
                <a:cs typeface="Arial" panose="020B0604020202020204" pitchFamily="34" charset="0"/>
              </a:rPr>
              <a:t> </a:t>
            </a:r>
            <a:r>
              <a:rPr lang="en-US" sz="2700" b="1" dirty="0">
                <a:solidFill>
                  <a:prstClr val="white"/>
                </a:solidFill>
                <a:latin typeface="Arial" panose="020B0604020202020204" pitchFamily="34" charset="0"/>
                <a:cs typeface="Arial" panose="020B0604020202020204" pitchFamily="34" charset="0"/>
              </a:rPr>
              <a:t>90 new and updated measures added</a:t>
            </a:r>
          </a:p>
        </p:txBody>
      </p:sp>
      <p:sp>
        <p:nvSpPr>
          <p:cNvPr id="11" name="Rectangle 10"/>
          <p:cNvSpPr/>
          <p:nvPr/>
        </p:nvSpPr>
        <p:spPr>
          <a:xfrm>
            <a:off x="501680" y="3054508"/>
            <a:ext cx="3640512" cy="923330"/>
          </a:xfrm>
          <a:prstGeom prst="rect">
            <a:avLst/>
          </a:prstGeom>
        </p:spPr>
        <p:txBody>
          <a:bodyPr wrap="square">
            <a:spAutoFit/>
          </a:bodyPr>
          <a:lstStyle/>
          <a:p>
            <a:pPr algn="ctr" defTabSz="623888"/>
            <a:r>
              <a:rPr lang="en-US" sz="2700" dirty="0">
                <a:latin typeface="Arial" panose="020B0604020202020204" pitchFamily="34" charset="0"/>
                <a:cs typeface="Arial" panose="020B0604020202020204" pitchFamily="34" charset="0"/>
              </a:rPr>
              <a:t>FOAs citing </a:t>
            </a:r>
            <a:r>
              <a:rPr lang="en-US" sz="2700" dirty="0" err="1">
                <a:latin typeface="Arial" panose="020B0604020202020204" pitchFamily="34" charset="0"/>
                <a:cs typeface="Arial" panose="020B0604020202020204" pitchFamily="34" charset="0"/>
              </a:rPr>
              <a:t>PhenX</a:t>
            </a:r>
            <a:endParaRPr lang="en-US" sz="2700" dirty="0">
              <a:cs typeface="Arial" panose="020B0604020202020204" pitchFamily="34" charset="0"/>
            </a:endParaRPr>
          </a:p>
          <a:p>
            <a:pPr algn="ctr" defTabSz="623888"/>
            <a:r>
              <a:rPr lang="en-US" sz="2700" dirty="0">
                <a:cs typeface="Arial" panose="020B0604020202020204" pitchFamily="34" charset="0"/>
              </a:rPr>
              <a:t>(cumulative)</a:t>
            </a:r>
            <a:r>
              <a:rPr lang="en-US" sz="2700" dirty="0">
                <a:latin typeface="Arial" panose="020B0604020202020204" pitchFamily="34" charset="0"/>
                <a:cs typeface="Arial" panose="020B0604020202020204" pitchFamily="34" charset="0"/>
              </a:rPr>
              <a:t> </a:t>
            </a:r>
          </a:p>
        </p:txBody>
      </p:sp>
      <p:graphicFrame>
        <p:nvGraphicFramePr>
          <p:cNvPr id="12" name="Table 11"/>
          <p:cNvGraphicFramePr>
            <a:graphicFrameLocks noGrp="1"/>
          </p:cNvGraphicFramePr>
          <p:nvPr>
            <p:extLst>
              <p:ext uri="{D42A27DB-BD31-4B8C-83A1-F6EECF244321}">
                <p14:modId xmlns:p14="http://schemas.microsoft.com/office/powerpoint/2010/main" val="1797046813"/>
              </p:ext>
            </p:extLst>
          </p:nvPr>
        </p:nvGraphicFramePr>
        <p:xfrm>
          <a:off x="4569495" y="4206240"/>
          <a:ext cx="4388209" cy="2509593"/>
        </p:xfrm>
        <a:graphic>
          <a:graphicData uri="http://schemas.openxmlformats.org/drawingml/2006/table">
            <a:tbl>
              <a:tblPr firstRow="1" bandRow="1">
                <a:tableStyleId>{C4B1156A-380E-4F78-BDF5-A606A8083BF9}</a:tableStyleId>
              </a:tblPr>
              <a:tblGrid>
                <a:gridCol w="4388209">
                  <a:extLst>
                    <a:ext uri="{9D8B030D-6E8A-4147-A177-3AD203B41FA5}">
                      <a16:colId xmlns:a16="http://schemas.microsoft.com/office/drawing/2014/main" xmlns="" val="113880697"/>
                    </a:ext>
                  </a:extLst>
                </a:gridCol>
              </a:tblGrid>
              <a:tr h="261719">
                <a:tc>
                  <a:txBody>
                    <a:bodyPr/>
                    <a:lstStyle/>
                    <a:p>
                      <a:pPr algn="ctr"/>
                      <a:r>
                        <a:rPr lang="en-US" sz="1600" dirty="0"/>
                        <a:t>dbGaP Study containing </a:t>
                      </a:r>
                      <a:r>
                        <a:rPr lang="en-US" sz="1600" dirty="0" err="1"/>
                        <a:t>PhenX</a:t>
                      </a:r>
                      <a:r>
                        <a:rPr lang="en-US" sz="1600" dirty="0"/>
                        <a:t> “Alcohol 30 Day  </a:t>
                      </a:r>
                      <a:r>
                        <a:rPr lang="en-US" sz="1600" dirty="0" err="1"/>
                        <a:t>Freq</a:t>
                      </a:r>
                      <a:r>
                        <a:rPr lang="en-US" sz="1600" baseline="0" dirty="0"/>
                        <a:t>” measure</a:t>
                      </a:r>
                      <a:endParaRPr lang="en-US" sz="1600" dirty="0">
                        <a:latin typeface="Calibri" panose="020F0502020204030204" pitchFamily="34" charset="0"/>
                      </a:endParaRPr>
                    </a:p>
                  </a:txBody>
                  <a:tcPr marL="51560" marR="51560" marT="25780" marB="25780"/>
                </a:tc>
                <a:extLst>
                  <a:ext uri="{0D108BD9-81ED-4DB2-BD59-A6C34878D82A}">
                    <a16:rowId xmlns:a16="http://schemas.microsoft.com/office/drawing/2014/main" xmlns="" val="1818420869"/>
                  </a:ext>
                </a:extLst>
              </a:tr>
              <a:tr h="272072">
                <a:tc>
                  <a:txBody>
                    <a:bodyPr/>
                    <a:lstStyle/>
                    <a:p>
                      <a:r>
                        <a:rPr lang="en-US" sz="1600" dirty="0"/>
                        <a:t>Candidate</a:t>
                      </a:r>
                      <a:r>
                        <a:rPr lang="en-US" sz="1600" baseline="0" dirty="0"/>
                        <a:t> Gene Association Resource (</a:t>
                      </a:r>
                      <a:r>
                        <a:rPr lang="en-US" sz="1600" baseline="0" dirty="0" err="1"/>
                        <a:t>CARe</a:t>
                      </a:r>
                      <a:r>
                        <a:rPr lang="en-US" sz="1600" baseline="0" dirty="0"/>
                        <a:t>) </a:t>
                      </a:r>
                      <a:endParaRPr lang="en-US" sz="1600" dirty="0">
                        <a:latin typeface="Calibri" panose="020F0502020204030204" pitchFamily="34" charset="0"/>
                      </a:endParaRPr>
                    </a:p>
                  </a:txBody>
                  <a:tcPr marL="51560" marR="51560" marT="25780" marB="25780"/>
                </a:tc>
                <a:extLst>
                  <a:ext uri="{0D108BD9-81ED-4DB2-BD59-A6C34878D82A}">
                    <a16:rowId xmlns:a16="http://schemas.microsoft.com/office/drawing/2014/main" xmlns="" val="3584295593"/>
                  </a:ext>
                </a:extLst>
              </a:tr>
              <a:tr h="272072">
                <a:tc>
                  <a:txBody>
                    <a:bodyPr/>
                    <a:lstStyle/>
                    <a:p>
                      <a:r>
                        <a:rPr lang="en-US" sz="1600" dirty="0"/>
                        <a:t>NEIGHBOR</a:t>
                      </a:r>
                      <a:r>
                        <a:rPr lang="en-US" sz="1600" baseline="0" dirty="0"/>
                        <a:t> Consortium Glaucoma GWAS</a:t>
                      </a:r>
                      <a:endParaRPr lang="en-US" sz="1600" dirty="0">
                        <a:latin typeface="Calibri" panose="020F0502020204030204" pitchFamily="34" charset="0"/>
                      </a:endParaRPr>
                    </a:p>
                  </a:txBody>
                  <a:tcPr marL="51560" marR="51560" marT="25780" marB="25780"/>
                </a:tc>
                <a:extLst>
                  <a:ext uri="{0D108BD9-81ED-4DB2-BD59-A6C34878D82A}">
                    <a16:rowId xmlns:a16="http://schemas.microsoft.com/office/drawing/2014/main" xmlns="" val="3939472029"/>
                  </a:ext>
                </a:extLst>
              </a:tr>
              <a:tr h="301073">
                <a:tc>
                  <a:txBody>
                    <a:bodyPr/>
                    <a:lstStyle/>
                    <a:p>
                      <a:r>
                        <a:rPr lang="en-US" sz="1600" dirty="0"/>
                        <a:t>Genetic Multiple Sclerosis Association (</a:t>
                      </a:r>
                      <a:r>
                        <a:rPr lang="en-US" sz="1600" dirty="0" err="1"/>
                        <a:t>GeneMSA</a:t>
                      </a:r>
                      <a:r>
                        <a:rPr lang="en-US" sz="1600" dirty="0"/>
                        <a:t>)</a:t>
                      </a:r>
                      <a:endParaRPr lang="en-US" sz="1600" dirty="0">
                        <a:latin typeface="Calibri" panose="020F0502020204030204" pitchFamily="34" charset="0"/>
                      </a:endParaRPr>
                    </a:p>
                  </a:txBody>
                  <a:tcPr marL="51560" marR="51560" marT="25780" marB="25780"/>
                </a:tc>
                <a:extLst>
                  <a:ext uri="{0D108BD9-81ED-4DB2-BD59-A6C34878D82A}">
                    <a16:rowId xmlns:a16="http://schemas.microsoft.com/office/drawing/2014/main" xmlns="" val="4224442368"/>
                  </a:ext>
                </a:extLst>
              </a:tr>
              <a:tr h="496656">
                <a:tc>
                  <a:txBody>
                    <a:bodyPr/>
                    <a:lstStyle/>
                    <a:p>
                      <a:r>
                        <a:rPr lang="en-US" sz="1600" dirty="0"/>
                        <a:t>The Vaginal Microbiome: Disease, Genetics, and the Environment</a:t>
                      </a:r>
                      <a:endParaRPr lang="en-US" sz="1600" dirty="0">
                        <a:latin typeface="Calibri" panose="020F0502020204030204" pitchFamily="34" charset="0"/>
                      </a:endParaRPr>
                    </a:p>
                  </a:txBody>
                  <a:tcPr marL="51560" marR="51560" marT="25780" marB="25780"/>
                </a:tc>
                <a:extLst>
                  <a:ext uri="{0D108BD9-81ED-4DB2-BD59-A6C34878D82A}">
                    <a16:rowId xmlns:a16="http://schemas.microsoft.com/office/drawing/2014/main" xmlns="" val="2463869101"/>
                  </a:ext>
                </a:extLst>
              </a:tr>
              <a:tr h="496656">
                <a:tc>
                  <a:txBody>
                    <a:bodyPr/>
                    <a:lstStyle/>
                    <a:p>
                      <a:r>
                        <a:rPr lang="en-US" sz="1600" dirty="0" err="1"/>
                        <a:t>GenADA</a:t>
                      </a:r>
                      <a:r>
                        <a:rPr lang="en-US" sz="1600" dirty="0"/>
                        <a:t>/LONG/Imaging (Genetic Alzheimer’s Disease</a:t>
                      </a:r>
                      <a:r>
                        <a:rPr lang="en-US" sz="1600" baseline="0" dirty="0"/>
                        <a:t> Associations) </a:t>
                      </a:r>
                      <a:endParaRPr lang="en-US" sz="1600" dirty="0">
                        <a:latin typeface="Calibri" panose="020F0502020204030204" pitchFamily="34" charset="0"/>
                      </a:endParaRPr>
                    </a:p>
                  </a:txBody>
                  <a:tcPr marL="51560" marR="51560" marT="25780" marB="25780"/>
                </a:tc>
                <a:extLst>
                  <a:ext uri="{0D108BD9-81ED-4DB2-BD59-A6C34878D82A}">
                    <a16:rowId xmlns:a16="http://schemas.microsoft.com/office/drawing/2014/main" xmlns="" val="1887174392"/>
                  </a:ext>
                </a:extLst>
              </a:tr>
            </a:tbl>
          </a:graphicData>
        </a:graphic>
      </p:graphicFrame>
      <p:pic>
        <p:nvPicPr>
          <p:cNvPr id="3" name="Picture 2"/>
          <p:cNvPicPr>
            <a:picLocks noChangeAspect="1"/>
          </p:cNvPicPr>
          <p:nvPr/>
        </p:nvPicPr>
        <p:blipFill>
          <a:blip r:embed="rId6"/>
          <a:stretch>
            <a:fillRect/>
          </a:stretch>
        </p:blipFill>
        <p:spPr>
          <a:xfrm>
            <a:off x="311321" y="1481415"/>
            <a:ext cx="3971084" cy="1148302"/>
          </a:xfrm>
          <a:prstGeom prst="rect">
            <a:avLst/>
          </a:prstGeom>
        </p:spPr>
      </p:pic>
      <p:pic>
        <p:nvPicPr>
          <p:cNvPr id="4" name="Picture 3"/>
          <p:cNvPicPr>
            <a:picLocks noChangeAspect="1"/>
          </p:cNvPicPr>
          <p:nvPr/>
        </p:nvPicPr>
        <p:blipFill>
          <a:blip r:embed="rId7"/>
          <a:stretch>
            <a:fillRect/>
          </a:stretch>
        </p:blipFill>
        <p:spPr>
          <a:xfrm>
            <a:off x="4788244" y="1643699"/>
            <a:ext cx="1536356" cy="914400"/>
          </a:xfrm>
          <a:prstGeom prst="rect">
            <a:avLst/>
          </a:prstGeom>
          <a:ln>
            <a:noFill/>
          </a:ln>
        </p:spPr>
        <p:style>
          <a:lnRef idx="1">
            <a:schemeClr val="accent4"/>
          </a:lnRef>
          <a:fillRef idx="3">
            <a:schemeClr val="accent4"/>
          </a:fillRef>
          <a:effectRef idx="2">
            <a:schemeClr val="accent4"/>
          </a:effectRef>
          <a:fontRef idx="minor">
            <a:schemeClr val="lt1"/>
          </a:fontRef>
        </p:style>
      </p:pic>
      <p:pic>
        <p:nvPicPr>
          <p:cNvPr id="6" name="Picture 5"/>
          <p:cNvPicPr>
            <a:picLocks noChangeAspect="1"/>
          </p:cNvPicPr>
          <p:nvPr/>
        </p:nvPicPr>
        <p:blipFill>
          <a:blip r:embed="rId8"/>
          <a:stretch>
            <a:fillRect/>
          </a:stretch>
        </p:blipFill>
        <p:spPr>
          <a:xfrm>
            <a:off x="6477000" y="1554480"/>
            <a:ext cx="2271865" cy="1097280"/>
          </a:xfrm>
          <a:prstGeom prst="rect">
            <a:avLst/>
          </a:prstGeom>
          <a:effectLst>
            <a:glow rad="63500">
              <a:schemeClr val="accent6">
                <a:satMod val="175000"/>
                <a:alpha val="40000"/>
              </a:schemeClr>
            </a:glow>
          </a:effectLst>
        </p:spPr>
      </p:pic>
      <p:sp>
        <p:nvSpPr>
          <p:cNvPr id="16" name="TextBox 15"/>
          <p:cNvSpPr txBox="1"/>
          <p:nvPr/>
        </p:nvSpPr>
        <p:spPr>
          <a:xfrm>
            <a:off x="7317494" y="6409068"/>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31</a:t>
            </a:r>
          </a:p>
        </p:txBody>
      </p:sp>
    </p:spTree>
    <p:extLst>
      <p:ext uri="{BB962C8B-B14F-4D97-AF65-F5344CB8AC3E}">
        <p14:creationId xmlns:p14="http://schemas.microsoft.com/office/powerpoint/2010/main" val="30874549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1"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3984"/>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Outline</a:t>
            </a:r>
          </a:p>
        </p:txBody>
      </p:sp>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Tree>
    <p:extLst>
      <p:ext uri="{BB962C8B-B14F-4D97-AF65-F5344CB8AC3E}">
        <p14:creationId xmlns:p14="http://schemas.microsoft.com/office/powerpoint/2010/main" val="3546127890"/>
      </p:ext>
    </p:extLst>
  </p:cSld>
  <p:clrMapOvr>
    <a:masterClrMapping/>
  </p:clrMapOvr>
  <p:transition spd="slow">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Box 7"/>
          <p:cNvSpPr txBox="1">
            <a:spLocks noChangeArrowheads="1"/>
          </p:cNvSpPr>
          <p:nvPr/>
        </p:nvSpPr>
        <p:spPr bwMode="auto">
          <a:xfrm>
            <a:off x="7318375" y="6406298"/>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pPr>
            <a:r>
              <a:rPr lang="en-US" altLang="en-US" sz="2000" dirty="0">
                <a:solidFill>
                  <a:srgbClr val="8BE6FF"/>
                </a:solidFill>
              </a:rPr>
              <a:t>Document 32</a:t>
            </a:r>
          </a:p>
        </p:txBody>
      </p:sp>
      <p:pic>
        <p:nvPicPr>
          <p:cNvPr id="92164" name="Picture 3"/>
          <p:cNvPicPr>
            <a:picLocks noChangeAspect="1" noChangeArrowheads="1"/>
          </p:cNvPicPr>
          <p:nvPr/>
        </p:nvPicPr>
        <p:blipFill>
          <a:blip r:embed="rId3">
            <a:extLst>
              <a:ext uri="{28A0092B-C50C-407E-A947-70E740481C1C}">
                <a14:useLocalDpi xmlns:a14="http://schemas.microsoft.com/office/drawing/2010/main" val="0"/>
              </a:ext>
            </a:extLst>
          </a:blip>
          <a:srcRect t="21986"/>
          <a:stretch>
            <a:fillRect/>
          </a:stretch>
        </p:blipFill>
        <p:spPr bwMode="auto">
          <a:xfrm>
            <a:off x="-3175" y="0"/>
            <a:ext cx="9144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188328" y="2247144"/>
            <a:ext cx="4380497" cy="1549231"/>
            <a:chOff x="418079" y="1712774"/>
            <a:chExt cx="4380497" cy="1549231"/>
          </a:xfrm>
        </p:grpSpPr>
        <p:pic>
          <p:nvPicPr>
            <p:cNvPr id="1028" name="Picture 4" descr="Image result for NICHD"/>
            <p:cNvPicPr>
              <a:picLocks noChangeAspect="1" noChangeArrowheads="1"/>
            </p:cNvPicPr>
            <p:nvPr/>
          </p:nvPicPr>
          <p:blipFill rotWithShape="1">
            <a:blip r:embed="rId4">
              <a:extLst>
                <a:ext uri="{28A0092B-C50C-407E-A947-70E740481C1C}">
                  <a14:useLocalDpi xmlns:a14="http://schemas.microsoft.com/office/drawing/2010/main" val="0"/>
                </a:ext>
              </a:extLst>
            </a:blip>
            <a:srcRect l="12711" t="15996" r="8168" b="12419"/>
            <a:stretch/>
          </p:blipFill>
          <p:spPr bwMode="auto">
            <a:xfrm>
              <a:off x="418079" y="1814205"/>
              <a:ext cx="1600201" cy="1447800"/>
            </a:xfrm>
            <a:prstGeom prst="rect">
              <a:avLst/>
            </a:prstGeom>
            <a:ln/>
            <a:extLst/>
          </p:spPr>
          <p:style>
            <a:lnRef idx="1">
              <a:schemeClr val="accent4"/>
            </a:lnRef>
            <a:fillRef idx="3">
              <a:schemeClr val="accent4"/>
            </a:fillRef>
            <a:effectRef idx="2">
              <a:schemeClr val="accent4"/>
            </a:effectRef>
            <a:fontRef idx="minor">
              <a:schemeClr val="lt1"/>
            </a:fontRef>
          </p:style>
        </p:pic>
        <p:sp>
          <p:nvSpPr>
            <p:cNvPr id="9" name="TextBox 8"/>
            <p:cNvSpPr txBox="1"/>
            <p:nvPr/>
          </p:nvSpPr>
          <p:spPr>
            <a:xfrm>
              <a:off x="1989633" y="1712774"/>
              <a:ext cx="2808943" cy="1508105"/>
            </a:xfrm>
            <a:prstGeom prst="rect">
              <a:avLst/>
            </a:prstGeom>
            <a:noFill/>
          </p:spPr>
          <p:txBody>
            <a:bodyPr wrap="square" rtlCol="0">
              <a:spAutoFit/>
            </a:bodyPr>
            <a:lstStyle/>
            <a:p>
              <a:pPr algn="ctr"/>
              <a:r>
                <a:rPr lang="en-US" sz="2800" dirty="0"/>
                <a:t>RFA-HD-17-001</a:t>
              </a:r>
            </a:p>
            <a:p>
              <a:pPr algn="ctr"/>
              <a:endParaRPr lang="en-US" sz="1000" dirty="0"/>
            </a:p>
            <a:p>
              <a:pPr algn="ctr"/>
              <a:r>
                <a:rPr lang="en-US" dirty="0"/>
                <a:t>NICHD Genomic Clinical Variant Expert Curation Panels</a:t>
              </a:r>
            </a:p>
          </p:txBody>
        </p:sp>
      </p:grpSp>
      <p:sp>
        <p:nvSpPr>
          <p:cNvPr id="14" name="AutoShape 2" descr="Baylor College of Medicine Logo (128 x 12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4" descr="Baylor College of Medicine Logo (128 x 12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4678252" y="1887492"/>
            <a:ext cx="4316486" cy="4192460"/>
            <a:chOff x="4678252" y="1887492"/>
            <a:chExt cx="4316486" cy="4192460"/>
          </a:xfrm>
        </p:grpSpPr>
        <p:pic>
          <p:nvPicPr>
            <p:cNvPr id="2" name="Picture 1"/>
            <p:cNvPicPr>
              <a:picLocks noChangeAspect="1"/>
            </p:cNvPicPr>
            <p:nvPr/>
          </p:nvPicPr>
          <p:blipFill rotWithShape="1">
            <a:blip r:embed="rId5"/>
            <a:srcRect l="58085" t="59890" r="9048" b="7810"/>
            <a:stretch/>
          </p:blipFill>
          <p:spPr>
            <a:xfrm>
              <a:off x="4700515" y="4756349"/>
              <a:ext cx="4271959" cy="1323603"/>
            </a:xfrm>
            <a:prstGeom prst="rect">
              <a:avLst/>
            </a:prstGeom>
            <a:ln/>
          </p:spPr>
          <p:style>
            <a:lnRef idx="1">
              <a:schemeClr val="accent4"/>
            </a:lnRef>
            <a:fillRef idx="3">
              <a:schemeClr val="accent4"/>
            </a:fillRef>
            <a:effectRef idx="2">
              <a:schemeClr val="accent4"/>
            </a:effectRef>
            <a:fontRef idx="minor">
              <a:schemeClr val="lt1"/>
            </a:fontRef>
          </p:style>
        </p:pic>
        <p:pic>
          <p:nvPicPr>
            <p:cNvPr id="20" name="Picture 19"/>
            <p:cNvPicPr>
              <a:picLocks noChangeAspect="1"/>
            </p:cNvPicPr>
            <p:nvPr/>
          </p:nvPicPr>
          <p:blipFill>
            <a:blip r:embed="rId6"/>
            <a:stretch>
              <a:fillRect/>
            </a:stretch>
          </p:blipFill>
          <p:spPr>
            <a:xfrm>
              <a:off x="4678252" y="1887492"/>
              <a:ext cx="4316486" cy="2682388"/>
            </a:xfrm>
            <a:prstGeom prst="rect">
              <a:avLst/>
            </a:prstGeom>
            <a:ln w="57150">
              <a:solidFill>
                <a:srgbClr val="00B0F0"/>
              </a:solidFill>
            </a:ln>
            <a:effectLst>
              <a:softEdge rad="31750"/>
            </a:effectLst>
          </p:spPr>
        </p:pic>
      </p:grpSp>
      <p:grpSp>
        <p:nvGrpSpPr>
          <p:cNvPr id="3" name="Group 2"/>
          <p:cNvGrpSpPr/>
          <p:nvPr/>
        </p:nvGrpSpPr>
        <p:grpSpPr>
          <a:xfrm>
            <a:off x="155575" y="4839362"/>
            <a:ext cx="4068784" cy="1157576"/>
            <a:chOff x="274616" y="4613204"/>
            <a:chExt cx="4068784" cy="1157576"/>
          </a:xfrm>
        </p:grpSpPr>
        <p:pic>
          <p:nvPicPr>
            <p:cNvPr id="12" name="Picture 11"/>
            <p:cNvPicPr>
              <a:picLocks noChangeAspect="1"/>
            </p:cNvPicPr>
            <p:nvPr/>
          </p:nvPicPr>
          <p:blipFill rotWithShape="1">
            <a:blip r:embed="rId7"/>
            <a:srcRect l="1582" t="21238" r="88401" b="45864"/>
            <a:stretch/>
          </p:blipFill>
          <p:spPr>
            <a:xfrm>
              <a:off x="274616" y="4613204"/>
              <a:ext cx="1173184" cy="1157576"/>
            </a:xfrm>
            <a:prstGeom prst="rect">
              <a:avLst/>
            </a:prstGeom>
            <a:ln/>
          </p:spPr>
          <p:style>
            <a:lnRef idx="1">
              <a:schemeClr val="accent4"/>
            </a:lnRef>
            <a:fillRef idx="3">
              <a:schemeClr val="accent4"/>
            </a:fillRef>
            <a:effectRef idx="2">
              <a:schemeClr val="accent4"/>
            </a:effectRef>
            <a:fontRef idx="minor">
              <a:schemeClr val="lt1"/>
            </a:fontRef>
          </p:style>
        </p:pic>
        <p:pic>
          <p:nvPicPr>
            <p:cNvPr id="13" name="Picture 12"/>
            <p:cNvPicPr>
              <a:picLocks noChangeAspect="1"/>
            </p:cNvPicPr>
            <p:nvPr/>
          </p:nvPicPr>
          <p:blipFill rotWithShape="1">
            <a:blip r:embed="rId8"/>
            <a:srcRect l="1553" t="33878" r="87806" b="34501"/>
            <a:stretch/>
          </p:blipFill>
          <p:spPr>
            <a:xfrm>
              <a:off x="1663819" y="4613204"/>
              <a:ext cx="1296677" cy="1157576"/>
            </a:xfrm>
            <a:prstGeom prst="rect">
              <a:avLst/>
            </a:prstGeom>
            <a:ln/>
          </p:spPr>
          <p:style>
            <a:lnRef idx="1">
              <a:schemeClr val="accent4"/>
            </a:lnRef>
            <a:fillRef idx="3">
              <a:schemeClr val="accent4"/>
            </a:fillRef>
            <a:effectRef idx="2">
              <a:schemeClr val="accent4"/>
            </a:effectRef>
            <a:fontRef idx="minor">
              <a:schemeClr val="lt1"/>
            </a:fontRef>
          </p:style>
        </p:pic>
        <p:pic>
          <p:nvPicPr>
            <p:cNvPr id="15" name="Picture 14"/>
            <p:cNvPicPr>
              <a:picLocks noChangeAspect="1"/>
            </p:cNvPicPr>
            <p:nvPr/>
          </p:nvPicPr>
          <p:blipFill rotWithShape="1">
            <a:blip r:embed="rId9"/>
            <a:srcRect l="1638" t="27072" r="87730" b="37821"/>
            <a:stretch/>
          </p:blipFill>
          <p:spPr>
            <a:xfrm>
              <a:off x="3176516" y="4613204"/>
              <a:ext cx="1166884" cy="1157576"/>
            </a:xfrm>
            <a:prstGeom prst="rect">
              <a:avLst/>
            </a:prstGeom>
            <a:ln/>
          </p:spPr>
          <p:style>
            <a:lnRef idx="1">
              <a:schemeClr val="accent4"/>
            </a:lnRef>
            <a:fillRef idx="3">
              <a:schemeClr val="accent4"/>
            </a:fillRef>
            <a:effectRef idx="2">
              <a:schemeClr val="accent4"/>
            </a:effectRef>
            <a:fontRef idx="minor">
              <a:schemeClr val="lt1"/>
            </a:fontRef>
          </p:style>
        </p:pic>
      </p:grpSp>
    </p:spTree>
    <p:extLst>
      <p:ext uri="{BB962C8B-B14F-4D97-AF65-F5344CB8AC3E}">
        <p14:creationId xmlns:p14="http://schemas.microsoft.com/office/powerpoint/2010/main" val="34207996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Box 7"/>
          <p:cNvSpPr txBox="1">
            <a:spLocks noChangeArrowheads="1"/>
          </p:cNvSpPr>
          <p:nvPr/>
        </p:nvSpPr>
        <p:spPr bwMode="auto">
          <a:xfrm>
            <a:off x="7318375" y="6406298"/>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pPr>
            <a:r>
              <a:rPr lang="en-US" altLang="en-US" sz="2000" dirty="0">
                <a:solidFill>
                  <a:srgbClr val="8BE6FF"/>
                </a:solidFill>
              </a:rPr>
              <a:t>Document 32</a:t>
            </a:r>
          </a:p>
        </p:txBody>
      </p:sp>
      <p:pic>
        <p:nvPicPr>
          <p:cNvPr id="92164" name="Picture 3"/>
          <p:cNvPicPr>
            <a:picLocks noChangeAspect="1" noChangeArrowheads="1"/>
          </p:cNvPicPr>
          <p:nvPr/>
        </p:nvPicPr>
        <p:blipFill>
          <a:blip r:embed="rId3">
            <a:extLst>
              <a:ext uri="{28A0092B-C50C-407E-A947-70E740481C1C}">
                <a14:useLocalDpi xmlns:a14="http://schemas.microsoft.com/office/drawing/2010/main" val="0"/>
              </a:ext>
            </a:extLst>
          </a:blip>
          <a:srcRect t="21986"/>
          <a:stretch>
            <a:fillRect/>
          </a:stretch>
        </p:blipFill>
        <p:spPr bwMode="auto">
          <a:xfrm>
            <a:off x="-3175" y="0"/>
            <a:ext cx="9144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685800" y="1905000"/>
            <a:ext cx="5119777" cy="2502656"/>
            <a:chOff x="6934200" y="1323201"/>
            <a:chExt cx="5119777" cy="2502656"/>
          </a:xfrm>
        </p:grpSpPr>
        <p:pic>
          <p:nvPicPr>
            <p:cNvPr id="14" name="Picture 13"/>
            <p:cNvPicPr>
              <a:picLocks noChangeAspect="1"/>
            </p:cNvPicPr>
            <p:nvPr/>
          </p:nvPicPr>
          <p:blipFill rotWithShape="1">
            <a:blip r:embed="rId4"/>
            <a:srcRect l="15238" t="15714" r="65952" b="55432"/>
            <a:stretch/>
          </p:blipFill>
          <p:spPr>
            <a:xfrm>
              <a:off x="6934200" y="1371600"/>
              <a:ext cx="5119777" cy="2454257"/>
            </a:xfrm>
            <a:prstGeom prst="rect">
              <a:avLst/>
            </a:prstGeom>
            <a:ln/>
          </p:spPr>
          <p:style>
            <a:lnRef idx="0">
              <a:schemeClr val="accent4"/>
            </a:lnRef>
            <a:fillRef idx="3">
              <a:schemeClr val="accent4"/>
            </a:fillRef>
            <a:effectRef idx="3">
              <a:schemeClr val="accent4"/>
            </a:effectRef>
            <a:fontRef idx="minor">
              <a:schemeClr val="lt1"/>
            </a:fontRef>
          </p:style>
        </p:pic>
        <p:sp>
          <p:nvSpPr>
            <p:cNvPr id="15" name="TextBox 14"/>
            <p:cNvSpPr txBox="1"/>
            <p:nvPr/>
          </p:nvSpPr>
          <p:spPr>
            <a:xfrm>
              <a:off x="6960966" y="1323201"/>
              <a:ext cx="5078634" cy="276999"/>
            </a:xfrm>
            <a:prstGeom prst="rect">
              <a:avLst/>
            </a:prstGeom>
            <a:noFill/>
          </p:spPr>
          <p:txBody>
            <a:bodyPr wrap="none" rtlCol="0">
              <a:spAutoFit/>
            </a:bodyPr>
            <a:lstStyle/>
            <a:p>
              <a:r>
                <a:rPr lang="pt-BR" sz="1200" b="0" i="1" dirty="0" err="1">
                  <a:solidFill>
                    <a:schemeClr val="bg1"/>
                  </a:solidFill>
                </a:rPr>
                <a:t>Appl</a:t>
              </a:r>
              <a:r>
                <a:rPr lang="pt-BR" sz="1200" b="0" i="1" dirty="0">
                  <a:solidFill>
                    <a:schemeClr val="bg1"/>
                  </a:solidFill>
                </a:rPr>
                <a:t> </a:t>
              </a:r>
              <a:r>
                <a:rPr lang="pt-BR" sz="1200" b="0" i="1" dirty="0" err="1">
                  <a:solidFill>
                    <a:schemeClr val="bg1"/>
                  </a:solidFill>
                </a:rPr>
                <a:t>Clin</a:t>
              </a:r>
              <a:r>
                <a:rPr lang="pt-BR" sz="1200" b="0" i="1" dirty="0">
                  <a:solidFill>
                    <a:schemeClr val="bg1"/>
                  </a:solidFill>
                </a:rPr>
                <a:t> Inform. 2016;7(3):817-31. </a:t>
              </a:r>
              <a:r>
                <a:rPr lang="pt-BR" sz="1200" b="0" i="1" dirty="0" err="1">
                  <a:solidFill>
                    <a:schemeClr val="bg1"/>
                  </a:solidFill>
                </a:rPr>
                <a:t>doi</a:t>
              </a:r>
              <a:r>
                <a:rPr lang="pt-BR" sz="1200" b="0" i="1" dirty="0">
                  <a:solidFill>
                    <a:schemeClr val="bg1"/>
                  </a:solidFill>
                </a:rPr>
                <a:t>: 10.4338/ACI-2016-04-RA-0058.</a:t>
              </a:r>
              <a:endParaRPr lang="en-US" sz="1200" b="0" i="1" dirty="0">
                <a:solidFill>
                  <a:schemeClr val="bg1"/>
                </a:solidFill>
              </a:endParaRPr>
            </a:p>
          </p:txBody>
        </p:sp>
      </p:grpSp>
      <p:grpSp>
        <p:nvGrpSpPr>
          <p:cNvPr id="16" name="Group 15"/>
          <p:cNvGrpSpPr/>
          <p:nvPr/>
        </p:nvGrpSpPr>
        <p:grpSpPr>
          <a:xfrm>
            <a:off x="1559937" y="2601714"/>
            <a:ext cx="5581303" cy="2633227"/>
            <a:chOff x="5637148" y="2562927"/>
            <a:chExt cx="5581303" cy="2633227"/>
          </a:xfrm>
        </p:grpSpPr>
        <p:pic>
          <p:nvPicPr>
            <p:cNvPr id="17" name="Picture 16"/>
            <p:cNvPicPr>
              <a:picLocks noChangeAspect="1"/>
            </p:cNvPicPr>
            <p:nvPr/>
          </p:nvPicPr>
          <p:blipFill rotWithShape="1">
            <a:blip r:embed="rId5"/>
            <a:srcRect l="69047" t="15714" r="11429" b="55050"/>
            <a:stretch/>
          </p:blipFill>
          <p:spPr>
            <a:xfrm>
              <a:off x="5637148" y="2584346"/>
              <a:ext cx="5581303" cy="2611808"/>
            </a:xfrm>
            <a:prstGeom prst="rect">
              <a:avLst/>
            </a:prstGeom>
            <a:ln/>
          </p:spPr>
          <p:style>
            <a:lnRef idx="0">
              <a:schemeClr val="accent4"/>
            </a:lnRef>
            <a:fillRef idx="3">
              <a:schemeClr val="accent4"/>
            </a:fillRef>
            <a:effectRef idx="3">
              <a:schemeClr val="accent4"/>
            </a:effectRef>
            <a:fontRef idx="minor">
              <a:schemeClr val="lt1"/>
            </a:fontRef>
          </p:style>
        </p:pic>
        <p:sp>
          <p:nvSpPr>
            <p:cNvPr id="18" name="TextBox 17"/>
            <p:cNvSpPr txBox="1"/>
            <p:nvPr/>
          </p:nvSpPr>
          <p:spPr>
            <a:xfrm>
              <a:off x="5677293" y="2562927"/>
              <a:ext cx="4227055" cy="276999"/>
            </a:xfrm>
            <a:prstGeom prst="rect">
              <a:avLst/>
            </a:prstGeom>
            <a:noFill/>
          </p:spPr>
          <p:txBody>
            <a:bodyPr wrap="none" rtlCol="0">
              <a:spAutoFit/>
            </a:bodyPr>
            <a:lstStyle/>
            <a:p>
              <a:r>
                <a:rPr lang="is-IS" sz="1200" b="0" i="1" dirty="0">
                  <a:solidFill>
                    <a:schemeClr val="bg1"/>
                  </a:solidFill>
                </a:rPr>
                <a:t>Genome Med 2016;8(1):117. </a:t>
              </a:r>
              <a:r>
                <a:rPr lang="pl-PL" sz="1200" b="0" i="1" dirty="0">
                  <a:solidFill>
                    <a:schemeClr val="bg1"/>
                  </a:solidFill>
                </a:rPr>
                <a:t>doi: 0.1186/s13073-016-0367</a:t>
              </a:r>
              <a:endParaRPr lang="en-US" sz="1200" b="0" i="1" dirty="0">
                <a:solidFill>
                  <a:schemeClr val="bg1"/>
                </a:solidFill>
              </a:endParaRPr>
            </a:p>
          </p:txBody>
        </p:sp>
      </p:grpSp>
      <p:grpSp>
        <p:nvGrpSpPr>
          <p:cNvPr id="11" name="Group 10"/>
          <p:cNvGrpSpPr/>
          <p:nvPr/>
        </p:nvGrpSpPr>
        <p:grpSpPr>
          <a:xfrm>
            <a:off x="2895600" y="3429000"/>
            <a:ext cx="6705600" cy="2572940"/>
            <a:chOff x="533400" y="3662213"/>
            <a:chExt cx="6705600" cy="2572940"/>
          </a:xfrm>
        </p:grpSpPr>
        <p:pic>
          <p:nvPicPr>
            <p:cNvPr id="2" name="Picture 1"/>
            <p:cNvPicPr>
              <a:picLocks noChangeAspect="1"/>
            </p:cNvPicPr>
            <p:nvPr/>
          </p:nvPicPr>
          <p:blipFill rotWithShape="1">
            <a:blip r:embed="rId6"/>
            <a:srcRect l="56190" t="15713" r="16190" b="42538"/>
            <a:stretch/>
          </p:blipFill>
          <p:spPr>
            <a:xfrm>
              <a:off x="536756" y="3662213"/>
              <a:ext cx="5446886" cy="2572940"/>
            </a:xfrm>
            <a:prstGeom prst="rect">
              <a:avLst/>
            </a:prstGeom>
            <a:ln/>
          </p:spPr>
          <p:style>
            <a:lnRef idx="0">
              <a:schemeClr val="accent4"/>
            </a:lnRef>
            <a:fillRef idx="3">
              <a:schemeClr val="accent4"/>
            </a:fillRef>
            <a:effectRef idx="3">
              <a:schemeClr val="accent4"/>
            </a:effectRef>
            <a:fontRef idx="minor">
              <a:schemeClr val="lt1"/>
            </a:fontRef>
          </p:style>
        </p:pic>
        <p:sp>
          <p:nvSpPr>
            <p:cNvPr id="10" name="TextBox 9"/>
            <p:cNvSpPr txBox="1"/>
            <p:nvPr/>
          </p:nvSpPr>
          <p:spPr>
            <a:xfrm>
              <a:off x="533400" y="4434154"/>
              <a:ext cx="6705600" cy="276999"/>
            </a:xfrm>
            <a:prstGeom prst="rect">
              <a:avLst/>
            </a:prstGeom>
            <a:noFill/>
          </p:spPr>
          <p:txBody>
            <a:bodyPr wrap="square" rtlCol="0">
              <a:spAutoFit/>
            </a:bodyPr>
            <a:lstStyle/>
            <a:p>
              <a:r>
                <a:rPr lang="it-IT" sz="1200" b="0" i="1" dirty="0" err="1">
                  <a:solidFill>
                    <a:schemeClr val="bg1"/>
                  </a:solidFill>
                </a:rPr>
                <a:t>Genome</a:t>
              </a:r>
              <a:r>
                <a:rPr lang="it-IT" sz="1200" b="0" i="1" dirty="0">
                  <a:solidFill>
                    <a:schemeClr val="bg1"/>
                  </a:solidFill>
                </a:rPr>
                <a:t> </a:t>
              </a:r>
              <a:r>
                <a:rPr lang="it-IT" sz="1200" b="0" i="1" dirty="0" err="1">
                  <a:solidFill>
                    <a:schemeClr val="bg1"/>
                  </a:solidFill>
                </a:rPr>
                <a:t>Med</a:t>
              </a:r>
              <a:r>
                <a:rPr lang="it-IT" sz="1200" b="0" i="1" dirty="0">
                  <a:solidFill>
                    <a:schemeClr val="bg1"/>
                  </a:solidFill>
                </a:rPr>
                <a:t> 2016; 8(1):95 </a:t>
              </a:r>
              <a:r>
                <a:rPr lang="it-IT" sz="1200" b="0" i="1" dirty="0" err="1">
                  <a:solidFill>
                    <a:schemeClr val="bg1"/>
                  </a:solidFill>
                </a:rPr>
                <a:t>doi</a:t>
              </a:r>
              <a:r>
                <a:rPr lang="it-IT" sz="1200" b="0" i="1" dirty="0">
                  <a:solidFill>
                    <a:schemeClr val="bg1"/>
                  </a:solidFill>
                </a:rPr>
                <a:t>: 10.1186/s13073-016-0351</a:t>
              </a:r>
            </a:p>
          </p:txBody>
        </p:sp>
      </p:grpSp>
    </p:spTree>
    <p:extLst>
      <p:ext uri="{BB962C8B-B14F-4D97-AF65-F5344CB8AC3E}">
        <p14:creationId xmlns:p14="http://schemas.microsoft.com/office/powerpoint/2010/main" val="37868850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1823642" y="5888"/>
            <a:ext cx="732035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14400" fontAlgn="base">
              <a:spcBef>
                <a:spcPct val="0"/>
              </a:spcBef>
              <a:spcAft>
                <a:spcPct val="0"/>
              </a:spcAft>
              <a:buFontTx/>
              <a:buNone/>
            </a:pPr>
            <a:r>
              <a:rPr lang="en-US" altLang="en-US" sz="3600" b="1" dirty="0">
                <a:solidFill>
                  <a:srgbClr val="FFFF00"/>
                </a:solidFill>
                <a:latin typeface="Arial" charset="0"/>
              </a:rPr>
              <a:t>Clinical Sequencing Exploratory Research Program</a:t>
            </a:r>
          </a:p>
        </p:txBody>
      </p:sp>
      <p:sp>
        <p:nvSpPr>
          <p:cNvPr id="81923" name="TextBox 7"/>
          <p:cNvSpPr txBox="1">
            <a:spLocks noChangeArrowheads="1"/>
          </p:cNvSpPr>
          <p:nvPr/>
        </p:nvSpPr>
        <p:spPr bwMode="auto">
          <a:xfrm>
            <a:off x="7318829" y="6406421"/>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2000" b="1" dirty="0">
                <a:solidFill>
                  <a:srgbClr val="8BE6FF"/>
                </a:solidFill>
                <a:latin typeface="Arial" charset="0"/>
              </a:rPr>
              <a:t>Document 33</a:t>
            </a:r>
          </a:p>
        </p:txBody>
      </p:sp>
      <p:sp>
        <p:nvSpPr>
          <p:cNvPr id="7" name="Content Placeholder 5"/>
          <p:cNvSpPr txBox="1">
            <a:spLocks/>
          </p:cNvSpPr>
          <p:nvPr/>
        </p:nvSpPr>
        <p:spPr bwMode="auto">
          <a:xfrm>
            <a:off x="205374" y="1573155"/>
            <a:ext cx="8937625" cy="1627245"/>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indent="-223838" fontAlgn="base">
              <a:lnSpc>
                <a:spcPct val="120000"/>
              </a:lnSpc>
              <a:spcBef>
                <a:spcPct val="0"/>
              </a:spcBef>
              <a:spcAft>
                <a:spcPts val="1200"/>
              </a:spcAft>
              <a:buClr>
                <a:prstClr val="white"/>
              </a:buClr>
              <a:buSzPct val="95000"/>
              <a:buFont typeface="Wingdings" panose="05000000000000000000" pitchFamily="2" charset="2"/>
              <a:buChar char="§"/>
              <a:defRPr/>
            </a:pPr>
            <a:r>
              <a:rPr lang="en-US" sz="2800" dirty="0">
                <a:solidFill>
                  <a:prstClr val="white"/>
                </a:solidFill>
              </a:rPr>
              <a:t>Enrolled 5,135 adults and 1,320 children</a:t>
            </a:r>
          </a:p>
          <a:p>
            <a:pPr marL="342900" indent="-223838" fontAlgn="base">
              <a:lnSpc>
                <a:spcPct val="120000"/>
              </a:lnSpc>
              <a:spcBef>
                <a:spcPct val="0"/>
              </a:spcBef>
              <a:spcAft>
                <a:spcPts val="1200"/>
              </a:spcAft>
              <a:buClr>
                <a:prstClr val="white"/>
              </a:buClr>
              <a:buSzPct val="95000"/>
              <a:buFont typeface="Wingdings" panose="05000000000000000000" pitchFamily="2" charset="2"/>
              <a:buChar char="§"/>
              <a:defRPr/>
            </a:pPr>
            <a:r>
              <a:rPr lang="en-US" sz="2800" dirty="0">
                <a:solidFill>
                  <a:prstClr val="white"/>
                </a:solidFill>
                <a:latin typeface="Arial" pitchFamily="34" charset="0"/>
                <a:cs typeface="Arial" panose="020B0604020202020204" pitchFamily="34" charset="0"/>
              </a:rPr>
              <a:t>288 publications, 18 working group publications</a:t>
            </a:r>
          </a:p>
          <a:p>
            <a:pPr marL="457200" lvl="1" indent="0">
              <a:lnSpc>
                <a:spcPct val="120000"/>
              </a:lnSpc>
              <a:spcAft>
                <a:spcPts val="1200"/>
              </a:spcAft>
              <a:buClr>
                <a:prstClr val="white"/>
              </a:buClr>
              <a:buSzPct val="95000"/>
              <a:defRPr/>
            </a:pPr>
            <a:endParaRPr lang="en-US" sz="2800" dirty="0">
              <a:solidFill>
                <a:prstClr val="white"/>
              </a:solidFill>
              <a:latin typeface="Arial" pitchFamily="34" charset="0"/>
              <a:cs typeface="Arial" panose="020B0604020202020204" pitchFamily="34" charset="0"/>
            </a:endParaRPr>
          </a:p>
          <a:p>
            <a:pPr marL="0" indent="0" fontAlgn="base">
              <a:lnSpc>
                <a:spcPct val="120000"/>
              </a:lnSpc>
              <a:spcBef>
                <a:spcPct val="0"/>
              </a:spcBef>
              <a:spcAft>
                <a:spcPct val="0"/>
              </a:spcAft>
              <a:buClr>
                <a:prstClr val="white"/>
              </a:buClr>
              <a:buSzPct val="95000"/>
              <a:defRPr/>
            </a:pPr>
            <a:endParaRPr lang="en-US" sz="2800" dirty="0">
              <a:solidFill>
                <a:prstClr val="white"/>
              </a:solidFill>
            </a:endParaRPr>
          </a:p>
        </p:txBody>
      </p:sp>
      <p:pic>
        <p:nvPicPr>
          <p:cNvPr id="81927" name="Picture 8" descr="E:\Genetics\Logo\Images\CSER_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35" y="81214"/>
            <a:ext cx="1763831" cy="101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50" y="4711201"/>
            <a:ext cx="8013342" cy="1450456"/>
          </a:xfrm>
          <a:prstGeom prst="rect">
            <a:avLst/>
          </a:prstGeom>
          <a:ln w="19050">
            <a:solidFill>
              <a:srgbClr val="FFC000"/>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551" y="3093557"/>
            <a:ext cx="8013341" cy="1450456"/>
          </a:xfrm>
          <a:prstGeom prst="rect">
            <a:avLst/>
          </a:prstGeom>
          <a:ln w="19050">
            <a:solidFill>
              <a:srgbClr val="FFC000"/>
            </a:solidFill>
          </a:ln>
        </p:spPr>
      </p:pic>
    </p:spTree>
    <p:extLst>
      <p:ext uri="{BB962C8B-B14F-4D97-AF65-F5344CB8AC3E}">
        <p14:creationId xmlns:p14="http://schemas.microsoft.com/office/powerpoint/2010/main" val="29719094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1823642" y="5888"/>
            <a:ext cx="732035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14400" fontAlgn="base">
              <a:spcBef>
                <a:spcPct val="0"/>
              </a:spcBef>
              <a:spcAft>
                <a:spcPct val="0"/>
              </a:spcAft>
              <a:buFontTx/>
              <a:buNone/>
            </a:pPr>
            <a:r>
              <a:rPr lang="en-US" altLang="en-US" sz="3600" b="1" dirty="0">
                <a:solidFill>
                  <a:srgbClr val="FFFF00"/>
                </a:solidFill>
                <a:latin typeface="Arial" charset="0"/>
              </a:rPr>
              <a:t>Clinical Sequencing Exploratory Research Program</a:t>
            </a:r>
          </a:p>
        </p:txBody>
      </p:sp>
      <p:sp>
        <p:nvSpPr>
          <p:cNvPr id="81923" name="TextBox 7"/>
          <p:cNvSpPr txBox="1">
            <a:spLocks noChangeArrowheads="1"/>
          </p:cNvSpPr>
          <p:nvPr/>
        </p:nvSpPr>
        <p:spPr bwMode="auto">
          <a:xfrm>
            <a:off x="7318829" y="6406421"/>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2000" b="1" dirty="0">
                <a:solidFill>
                  <a:srgbClr val="8BE6FF"/>
                </a:solidFill>
                <a:latin typeface="Arial" charset="0"/>
              </a:rPr>
              <a:t>Document 33</a:t>
            </a:r>
          </a:p>
        </p:txBody>
      </p:sp>
      <p:pic>
        <p:nvPicPr>
          <p:cNvPr id="81927" name="Picture 8" descr="E:\Genetics\Logo\Images\CSER_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35" y="81214"/>
            <a:ext cx="1763831" cy="101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359834" y="1630225"/>
            <a:ext cx="6117166" cy="2967870"/>
            <a:chOff x="304800" y="1625308"/>
            <a:chExt cx="6117166" cy="296787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1021"/>
            <a:stretch/>
          </p:blipFill>
          <p:spPr>
            <a:xfrm>
              <a:off x="304800" y="1625308"/>
              <a:ext cx="6117166" cy="2967870"/>
            </a:xfrm>
            <a:prstGeom prst="rect">
              <a:avLst/>
            </a:prstGeom>
            <a:ln w="19050">
              <a:solidFill>
                <a:srgbClr val="FFC000"/>
              </a:solidFill>
            </a:ln>
          </p:spPr>
          <p:style>
            <a:lnRef idx="1">
              <a:schemeClr val="accent3"/>
            </a:lnRef>
            <a:fillRef idx="2">
              <a:schemeClr val="accent3"/>
            </a:fillRef>
            <a:effectRef idx="1">
              <a:schemeClr val="accent3"/>
            </a:effectRef>
            <a:fontRef idx="minor">
              <a:schemeClr val="dk1"/>
            </a:fontRef>
          </p:style>
        </p:pic>
        <p:sp>
          <p:nvSpPr>
            <p:cNvPr id="2" name="TextBox 1"/>
            <p:cNvSpPr txBox="1"/>
            <p:nvPr/>
          </p:nvSpPr>
          <p:spPr>
            <a:xfrm>
              <a:off x="304800" y="1657094"/>
              <a:ext cx="3228769" cy="27699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sk-SK" sz="1200" b="0" i="1" dirty="0">
                  <a:solidFill>
                    <a:schemeClr val="bg1"/>
                  </a:solidFill>
                  <a:latin typeface="Arial" panose="020B0604020202020204" pitchFamily="34" charset="0"/>
                  <a:cs typeface="Arial" panose="020B0604020202020204" pitchFamily="34" charset="0"/>
                </a:rPr>
                <a:t>Genet Med 2016; doi: 10.1038/gim.2016.152</a:t>
              </a:r>
              <a:endParaRPr lang="en-US" sz="1200" i="1" dirty="0">
                <a:solidFill>
                  <a:schemeClr val="bg1"/>
                </a:solidFill>
                <a:latin typeface="Arial" panose="020B0604020202020204" pitchFamily="34" charset="0"/>
                <a:cs typeface="Arial" panose="020B0604020202020204" pitchFamily="34" charset="0"/>
              </a:endParaRPr>
            </a:p>
          </p:txBody>
        </p:sp>
      </p:grpSp>
      <p:grpSp>
        <p:nvGrpSpPr>
          <p:cNvPr id="23" name="Group 22"/>
          <p:cNvGrpSpPr/>
          <p:nvPr/>
        </p:nvGrpSpPr>
        <p:grpSpPr>
          <a:xfrm>
            <a:off x="2286000" y="2416684"/>
            <a:ext cx="6553200" cy="3217812"/>
            <a:chOff x="2362200" y="2416684"/>
            <a:chExt cx="6553200" cy="3217812"/>
          </a:xfrm>
        </p:grpSpPr>
        <p:grpSp>
          <p:nvGrpSpPr>
            <p:cNvPr id="14" name="Group 13"/>
            <p:cNvGrpSpPr/>
            <p:nvPr/>
          </p:nvGrpSpPr>
          <p:grpSpPr>
            <a:xfrm>
              <a:off x="2362200" y="2416684"/>
              <a:ext cx="6553200" cy="3217812"/>
              <a:chOff x="2362200" y="2416684"/>
              <a:chExt cx="6553200" cy="3217812"/>
            </a:xfrm>
          </p:grpSpPr>
          <p:sp>
            <p:nvSpPr>
              <p:cNvPr id="6" name="Rectangle 5"/>
              <p:cNvSpPr/>
              <p:nvPr/>
            </p:nvSpPr>
            <p:spPr>
              <a:xfrm>
                <a:off x="2743200" y="2481721"/>
                <a:ext cx="6172200" cy="3152775"/>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aphicFrame>
            <p:nvGraphicFramePr>
              <p:cNvPr id="12" name="Chart 11"/>
              <p:cNvGraphicFramePr/>
              <p:nvPr>
                <p:extLst/>
              </p:nvPr>
            </p:nvGraphicFramePr>
            <p:xfrm>
              <a:off x="2362200" y="2416684"/>
              <a:ext cx="4676234" cy="3217812"/>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3599558" y="4299829"/>
                <a:ext cx="2095432" cy="461665"/>
              </a:xfrm>
              <a:prstGeom prst="rect">
                <a:avLst/>
              </a:prstGeom>
              <a:noFill/>
            </p:spPr>
            <p:txBody>
              <a:bodyPr wrap="square" rtlCol="0">
                <a:spAutoFit/>
              </a:bodyPr>
              <a:lstStyle/>
              <a:p>
                <a:pPr algn="ctr"/>
                <a:r>
                  <a:rPr lang="en-US" sz="1400" dirty="0">
                    <a:solidFill>
                      <a:schemeClr val="bg1"/>
                    </a:solidFill>
                  </a:rPr>
                  <a:t>81%</a:t>
                </a:r>
              </a:p>
              <a:p>
                <a:pPr algn="ctr"/>
                <a:r>
                  <a:rPr lang="en-US" sz="1000" dirty="0">
                    <a:solidFill>
                      <a:schemeClr val="bg1"/>
                    </a:solidFill>
                  </a:rPr>
                  <a:t>all or only diagnostic variants</a:t>
                </a:r>
              </a:p>
            </p:txBody>
          </p:sp>
          <p:sp>
            <p:nvSpPr>
              <p:cNvPr id="20" name="TextBox 19"/>
              <p:cNvSpPr txBox="1"/>
              <p:nvPr/>
            </p:nvSpPr>
            <p:spPr>
              <a:xfrm>
                <a:off x="6067890" y="2890859"/>
                <a:ext cx="614021" cy="461665"/>
              </a:xfrm>
              <a:prstGeom prst="rect">
                <a:avLst/>
              </a:prstGeom>
              <a:noFill/>
            </p:spPr>
            <p:txBody>
              <a:bodyPr wrap="square" rtlCol="0">
                <a:spAutoFit/>
              </a:bodyPr>
              <a:lstStyle/>
              <a:p>
                <a:pPr algn="ctr"/>
                <a:r>
                  <a:rPr lang="en-US" sz="1400" dirty="0">
                    <a:solidFill>
                      <a:schemeClr val="bg1"/>
                    </a:solidFill>
                  </a:rPr>
                  <a:t>5%</a:t>
                </a:r>
              </a:p>
              <a:p>
                <a:pPr algn="ctr"/>
                <a:r>
                  <a:rPr lang="en-US" sz="1000" dirty="0">
                    <a:solidFill>
                      <a:schemeClr val="bg1"/>
                    </a:solidFill>
                  </a:rPr>
                  <a:t>none</a:t>
                </a:r>
              </a:p>
            </p:txBody>
          </p:sp>
          <p:sp>
            <p:nvSpPr>
              <p:cNvPr id="21" name="TextBox 20"/>
              <p:cNvSpPr txBox="1"/>
              <p:nvPr/>
            </p:nvSpPr>
            <p:spPr>
              <a:xfrm>
                <a:off x="4621537" y="2792337"/>
                <a:ext cx="862283" cy="769441"/>
              </a:xfrm>
              <a:prstGeom prst="rect">
                <a:avLst/>
              </a:prstGeom>
              <a:noFill/>
            </p:spPr>
            <p:txBody>
              <a:bodyPr wrap="square" rtlCol="0">
                <a:spAutoFit/>
              </a:bodyPr>
              <a:lstStyle/>
              <a:p>
                <a:pPr algn="ctr"/>
                <a:r>
                  <a:rPr lang="en-US" sz="1400" dirty="0">
                    <a:solidFill>
                      <a:schemeClr val="bg1"/>
                    </a:solidFill>
                  </a:rPr>
                  <a:t>14%</a:t>
                </a:r>
              </a:p>
              <a:p>
                <a:pPr algn="ctr"/>
                <a:r>
                  <a:rPr lang="en-US" sz="1000" dirty="0">
                    <a:solidFill>
                      <a:schemeClr val="bg1"/>
                    </a:solidFill>
                  </a:rPr>
                  <a:t>other </a:t>
                </a:r>
              </a:p>
              <a:p>
                <a:pPr algn="ctr"/>
                <a:r>
                  <a:rPr lang="en-US" sz="1000" dirty="0">
                    <a:solidFill>
                      <a:schemeClr val="bg1"/>
                    </a:solidFill>
                  </a:rPr>
                  <a:t>sequence</a:t>
                </a:r>
              </a:p>
              <a:p>
                <a:pPr algn="ctr"/>
                <a:r>
                  <a:rPr lang="en-US" sz="1000" dirty="0">
                    <a:solidFill>
                      <a:schemeClr val="bg1"/>
                    </a:solidFill>
                  </a:rPr>
                  <a:t>variants</a:t>
                </a:r>
              </a:p>
            </p:txBody>
          </p:sp>
          <p:sp>
            <p:nvSpPr>
              <p:cNvPr id="18" name="TextBox 17"/>
              <p:cNvSpPr txBox="1"/>
              <p:nvPr/>
            </p:nvSpPr>
            <p:spPr>
              <a:xfrm>
                <a:off x="6435257" y="3241353"/>
                <a:ext cx="2326081" cy="1631216"/>
              </a:xfrm>
              <a:prstGeom prst="rect">
                <a:avLst/>
              </a:prstGeom>
              <a:noFill/>
            </p:spPr>
            <p:txBody>
              <a:bodyPr wrap="square" rtlCol="0">
                <a:spAutoFit/>
              </a:bodyPr>
              <a:lstStyle/>
              <a:p>
                <a:pPr algn="ctr"/>
                <a:r>
                  <a:rPr lang="en-US" sz="2000" dirty="0">
                    <a:solidFill>
                      <a:schemeClr val="bg1"/>
                    </a:solidFill>
                  </a:rPr>
                  <a:t>Orthogonal confirmation practices among labs</a:t>
                </a:r>
              </a:p>
              <a:p>
                <a:pPr algn="ctr"/>
                <a:r>
                  <a:rPr lang="en-US" sz="2000" dirty="0">
                    <a:solidFill>
                      <a:schemeClr val="bg1"/>
                    </a:solidFill>
                  </a:rPr>
                  <a:t>(n = 21)</a:t>
                </a:r>
              </a:p>
            </p:txBody>
          </p:sp>
        </p:grpSp>
        <p:cxnSp>
          <p:nvCxnSpPr>
            <p:cNvPr id="22" name="Straight Connector 21"/>
            <p:cNvCxnSpPr/>
            <p:nvPr/>
          </p:nvCxnSpPr>
          <p:spPr>
            <a:xfrm flipH="1">
              <a:off x="5864820" y="3153416"/>
              <a:ext cx="262650" cy="175467"/>
            </a:xfrm>
            <a:prstGeom prst="line">
              <a:avLst/>
            </a:prstGeom>
            <a:ln/>
          </p:spPr>
          <p:style>
            <a:lnRef idx="1">
              <a:schemeClr val="dk1"/>
            </a:lnRef>
            <a:fillRef idx="0">
              <a:schemeClr val="dk1"/>
            </a:fillRef>
            <a:effectRef idx="0">
              <a:schemeClr val="dk1"/>
            </a:effectRef>
            <a:fontRef idx="minor">
              <a:schemeClr val="tx1"/>
            </a:fontRef>
          </p:style>
        </p:cxnSp>
      </p:grpSp>
      <p:sp useBgFill="1">
        <p:nvSpPr>
          <p:cNvPr id="8" name="TextBox 7"/>
          <p:cNvSpPr txBox="1"/>
          <p:nvPr/>
        </p:nvSpPr>
        <p:spPr>
          <a:xfrm>
            <a:off x="251354" y="1381835"/>
            <a:ext cx="8756722" cy="4970591"/>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pPr marL="292100" indent="-292100" defTabSz="749300">
              <a:buFont typeface="Wingdings" charset="2"/>
              <a:buChar char="§"/>
            </a:pPr>
            <a:endParaRPr lang="en-US" sz="2800" dirty="0">
              <a:solidFill>
                <a:schemeClr val="tx1"/>
              </a:solidFill>
              <a:latin typeface="Arial" charset="0"/>
              <a:ea typeface="Arial" charset="0"/>
              <a:cs typeface="Arial" charset="0"/>
            </a:endParaRPr>
          </a:p>
          <a:p>
            <a:pPr marL="292100" indent="-292100" defTabSz="749300">
              <a:buFont typeface="Wingdings" charset="2"/>
              <a:buChar char="§"/>
            </a:pPr>
            <a:r>
              <a:rPr lang="en-US" sz="2800" dirty="0">
                <a:solidFill>
                  <a:schemeClr val="tx1"/>
                </a:solidFill>
                <a:latin typeface="Arial" charset="0"/>
                <a:ea typeface="Arial" charset="0"/>
                <a:cs typeface="Arial" charset="0"/>
              </a:rPr>
              <a:t>95% return findings in ACMG 56 genes</a:t>
            </a:r>
          </a:p>
          <a:p>
            <a:pPr marL="292100" indent="-292100" defTabSz="749300">
              <a:buFont typeface="Wingdings" charset="2"/>
              <a:buChar char="§"/>
            </a:pPr>
            <a:endParaRPr lang="en-US" sz="2800" dirty="0">
              <a:solidFill>
                <a:schemeClr val="tx1"/>
              </a:solidFill>
              <a:latin typeface="Arial" charset="0"/>
              <a:ea typeface="Arial" charset="0"/>
              <a:cs typeface="Arial" charset="0"/>
            </a:endParaRPr>
          </a:p>
          <a:p>
            <a:pPr marL="292100" indent="-292100" defTabSz="749300">
              <a:buFont typeface="Wingdings" charset="2"/>
              <a:buChar char="§"/>
            </a:pPr>
            <a:r>
              <a:rPr lang="en-US" sz="2800" dirty="0">
                <a:solidFill>
                  <a:schemeClr val="tx1"/>
                </a:solidFill>
                <a:latin typeface="Arial" charset="0"/>
                <a:ea typeface="Arial" charset="0"/>
                <a:cs typeface="Arial" charset="0"/>
              </a:rPr>
              <a:t>Variation in return of secondary findings: 	</a:t>
            </a:r>
          </a:p>
          <a:p>
            <a:pPr lvl="1" defTabSz="749300"/>
            <a:endParaRPr lang="en-US" sz="2800" dirty="0">
              <a:solidFill>
                <a:schemeClr val="tx1"/>
              </a:solidFill>
              <a:latin typeface="Arial" charset="0"/>
              <a:ea typeface="Arial" charset="0"/>
              <a:cs typeface="Arial" charset="0"/>
            </a:endParaRPr>
          </a:p>
          <a:p>
            <a:pPr lvl="1" defTabSz="749300"/>
            <a:r>
              <a:rPr lang="en-US" sz="2800" dirty="0">
                <a:solidFill>
                  <a:schemeClr val="tx2">
                    <a:lumMod val="90000"/>
                  </a:schemeClr>
                </a:solidFill>
                <a:latin typeface="Arial" charset="0"/>
                <a:ea typeface="Arial" charset="0"/>
                <a:cs typeface="Arial" charset="0"/>
              </a:rPr>
              <a:t>10% return variants for complex traits</a:t>
            </a:r>
          </a:p>
          <a:p>
            <a:pPr marL="292100" lvl="1" indent="-292100" defTabSz="457200"/>
            <a:r>
              <a:rPr lang="en-US" sz="900" dirty="0">
                <a:solidFill>
                  <a:schemeClr val="tx2">
                    <a:lumMod val="90000"/>
                  </a:schemeClr>
                </a:solidFill>
                <a:latin typeface="Arial" charset="0"/>
                <a:ea typeface="Arial" charset="0"/>
                <a:cs typeface="Arial" charset="0"/>
              </a:rPr>
              <a:t>	</a:t>
            </a:r>
            <a:r>
              <a:rPr lang="en-US" sz="400" dirty="0">
                <a:solidFill>
                  <a:schemeClr val="tx2">
                    <a:lumMod val="90000"/>
                  </a:schemeClr>
                </a:solidFill>
                <a:latin typeface="Arial" charset="0"/>
                <a:ea typeface="Arial" charset="0"/>
                <a:cs typeface="Arial" charset="0"/>
              </a:rPr>
              <a:t>	</a:t>
            </a:r>
            <a:endParaRPr lang="en-US" sz="100" dirty="0">
              <a:solidFill>
                <a:schemeClr val="tx2">
                  <a:lumMod val="90000"/>
                </a:schemeClr>
              </a:solidFill>
              <a:latin typeface="Arial" charset="0"/>
              <a:ea typeface="Arial" charset="0"/>
              <a:cs typeface="Arial" charset="0"/>
            </a:endParaRPr>
          </a:p>
          <a:p>
            <a:pPr marL="292100" lvl="1" indent="-292100" defTabSz="457200"/>
            <a:r>
              <a:rPr lang="en-US" sz="2800" dirty="0">
                <a:solidFill>
                  <a:schemeClr val="tx2">
                    <a:lumMod val="90000"/>
                  </a:schemeClr>
                </a:solidFill>
                <a:latin typeface="Arial" charset="0"/>
                <a:ea typeface="Arial" charset="0"/>
                <a:cs typeface="Arial" charset="0"/>
              </a:rPr>
              <a:t>		57% return variants related to monogenic 				diseases of adult onset </a:t>
            </a:r>
          </a:p>
          <a:p>
            <a:pPr marL="292100" indent="-292100" defTabSz="749300">
              <a:buFont typeface="Wingdings" charset="2"/>
              <a:buChar char="§"/>
            </a:pPr>
            <a:endParaRPr lang="en-US" sz="2800" dirty="0">
              <a:solidFill>
                <a:schemeClr val="tx1"/>
              </a:solidFill>
              <a:latin typeface="Arial" charset="0"/>
              <a:ea typeface="Arial" charset="0"/>
              <a:cs typeface="Arial" charset="0"/>
            </a:endParaRPr>
          </a:p>
          <a:p>
            <a:pPr marL="292100" indent="-292100" defTabSz="749300">
              <a:buFont typeface="Wingdings" charset="2"/>
              <a:buChar char="§"/>
            </a:pPr>
            <a:r>
              <a:rPr lang="en-US" sz="2800" dirty="0">
                <a:solidFill>
                  <a:schemeClr val="tx1"/>
                </a:solidFill>
                <a:latin typeface="Arial" charset="0"/>
                <a:ea typeface="Arial" charset="0"/>
                <a:cs typeface="Arial" charset="0"/>
              </a:rPr>
              <a:t>67% allow patient opt-out for secondary findings</a:t>
            </a:r>
          </a:p>
          <a:p>
            <a:pPr marL="292100" indent="-292100" defTabSz="749300">
              <a:buFont typeface="Wingdings" charset="2"/>
              <a:buChar char="§"/>
            </a:pPr>
            <a:endParaRPr lang="en-US" sz="2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3501047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321838" y="6405971"/>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dirty="0">
                <a:solidFill>
                  <a:srgbClr val="00ADDC">
                    <a:lumMod val="40000"/>
                    <a:lumOff val="60000"/>
                  </a:srgbClr>
                </a:solidFill>
                <a:latin typeface="Arial" charset="0"/>
              </a:rPr>
              <a:t>34</a:t>
            </a:r>
            <a:endParaRPr lang="en-US" sz="2000" b="1" dirty="0">
              <a:solidFill>
                <a:srgbClr val="00ADDC">
                  <a:lumMod val="40000"/>
                  <a:lumOff val="60000"/>
                </a:srgbClr>
              </a:solidFill>
              <a:latin typeface="Arial" charset="0"/>
            </a:endParaRPr>
          </a:p>
        </p:txBody>
      </p:sp>
      <p:sp>
        <p:nvSpPr>
          <p:cNvPr id="14" name="Rectangle 2"/>
          <p:cNvSpPr>
            <a:spLocks noChangeArrowheads="1"/>
          </p:cNvSpPr>
          <p:nvPr/>
        </p:nvSpPr>
        <p:spPr bwMode="auto">
          <a:xfrm>
            <a:off x="2847619" y="3964"/>
            <a:ext cx="5945069" cy="804595"/>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Implementing Genomics </a:t>
            </a:r>
            <a:r>
              <a:rPr lang="en-US" sz="3600" spc="-100" dirty="0">
                <a:solidFill>
                  <a:srgbClr val="FFFF00"/>
                </a:solidFill>
                <a:latin typeface="Arial" charset="0"/>
              </a:rPr>
              <a:t>In Practice (IGNITE) Network</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pic>
        <p:nvPicPr>
          <p:cNvPr id="1032"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74" r="7368" b="9796"/>
          <a:stretch/>
        </p:blipFill>
        <p:spPr bwMode="auto">
          <a:xfrm>
            <a:off x="5872211" y="4260994"/>
            <a:ext cx="2056114" cy="145520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650" y="1864750"/>
            <a:ext cx="2985236" cy="2066118"/>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C:\Users\FLETCH~1\AppData\Local\Temp\1\IGNITE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814" y="122028"/>
            <a:ext cx="2614834" cy="1080798"/>
          </a:xfrm>
          <a:prstGeom prst="roundRect">
            <a:avLst>
              <a:gd name="adj" fmla="val 8594"/>
            </a:avLst>
          </a:prstGeom>
          <a:solidFill>
            <a:srgbClr val="FFFFFF">
              <a:shade val="85000"/>
            </a:srgbClr>
          </a:solidFill>
          <a:ln w="28575">
            <a:solidFill>
              <a:schemeClr val="tx1"/>
            </a:solidFill>
          </a:ln>
          <a:effectLst/>
          <a:extLst/>
        </p:spPr>
      </p:pic>
      <p:sp>
        <p:nvSpPr>
          <p:cNvPr id="3" name="TextBox 2"/>
          <p:cNvSpPr txBox="1"/>
          <p:nvPr/>
        </p:nvSpPr>
        <p:spPr>
          <a:xfrm>
            <a:off x="1122479" y="2717644"/>
            <a:ext cx="3592286" cy="2000548"/>
          </a:xfrm>
          <a:prstGeom prst="rect">
            <a:avLst/>
          </a:prstGeom>
          <a:noFill/>
        </p:spPr>
        <p:txBody>
          <a:bodyPr wrap="square" rtlCol="0">
            <a:spAutoFit/>
          </a:bodyPr>
          <a:lstStyle/>
          <a:p>
            <a:pPr algn="ctr"/>
            <a:r>
              <a:rPr lang="en-US" sz="6000" dirty="0"/>
              <a:t>85</a:t>
            </a:r>
            <a:endParaRPr lang="en-US" dirty="0"/>
          </a:p>
          <a:p>
            <a:pPr algn="ctr"/>
            <a:r>
              <a:rPr lang="en-US" sz="3200" dirty="0"/>
              <a:t>IGNITE publications</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942" y="1394769"/>
            <a:ext cx="8792688" cy="4945887"/>
          </a:xfrm>
          <a:prstGeom prst="rect">
            <a:avLst/>
          </a:prstGeom>
        </p:spPr>
      </p:pic>
    </p:spTree>
    <p:extLst>
      <p:ext uri="{BB962C8B-B14F-4D97-AF65-F5344CB8AC3E}">
        <p14:creationId xmlns:p14="http://schemas.microsoft.com/office/powerpoint/2010/main" val="1709438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6008"/>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latin typeface="Arial" charset="0"/>
              </a:rPr>
              <a:t>N</a:t>
            </a:r>
            <a:r>
              <a:rPr lang="en-US" sz="3600" b="1" spc="-100" dirty="0">
                <a:solidFill>
                  <a:srgbClr val="FFFF00"/>
                </a:solidFill>
                <a:latin typeface="Arial" charset="0"/>
              </a:rPr>
              <a:t>ewborn </a:t>
            </a:r>
            <a:r>
              <a:rPr lang="en-US" sz="3600" b="1" spc="-100" dirty="0">
                <a:latin typeface="Arial" charset="0"/>
              </a:rPr>
              <a:t>S</a:t>
            </a:r>
            <a:r>
              <a:rPr lang="en-US" sz="3600" b="1" spc="-100" dirty="0">
                <a:solidFill>
                  <a:srgbClr val="FFFF00"/>
                </a:solidFill>
                <a:latin typeface="Arial" charset="0"/>
              </a:rPr>
              <a:t>equencing </a:t>
            </a:r>
            <a:r>
              <a:rPr lang="en-US" sz="3600" b="1" spc="-100" dirty="0">
                <a:latin typeface="Arial" charset="0"/>
              </a:rPr>
              <a:t>I</a:t>
            </a:r>
            <a:r>
              <a:rPr lang="en-US" sz="3600" b="1" spc="-100" dirty="0">
                <a:solidFill>
                  <a:srgbClr val="FFFF00"/>
                </a:solidFill>
                <a:latin typeface="Arial" charset="0"/>
              </a:rPr>
              <a:t>n </a:t>
            </a:r>
            <a:r>
              <a:rPr lang="en-US" sz="3600" b="1" spc="-100" dirty="0">
                <a:latin typeface="Arial" charset="0"/>
              </a:rPr>
              <a:t>G</a:t>
            </a:r>
            <a:r>
              <a:rPr lang="en-US" sz="3600" b="1" spc="-100" dirty="0">
                <a:solidFill>
                  <a:srgbClr val="FFFF00"/>
                </a:solidFill>
                <a:latin typeface="Arial" charset="0"/>
              </a:rPr>
              <a:t>enomic medicine and public </a:t>
            </a:r>
            <a:r>
              <a:rPr lang="en-US" sz="3600" b="1" spc="-100" dirty="0" err="1">
                <a:latin typeface="Arial" charset="0"/>
              </a:rPr>
              <a:t>H</a:t>
            </a:r>
            <a:r>
              <a:rPr lang="en-US" sz="3600" b="1" spc="-100" dirty="0" err="1">
                <a:solidFill>
                  <a:srgbClr val="FFFF00"/>
                </a:solidFill>
                <a:latin typeface="Arial" charset="0"/>
              </a:rPr>
              <a:t>eal</a:t>
            </a:r>
            <a:r>
              <a:rPr lang="en-US" sz="3600" b="1" spc="-100" dirty="0" err="1">
                <a:latin typeface="Arial" charset="0"/>
              </a:rPr>
              <a:t>T</a:t>
            </a:r>
            <a:r>
              <a:rPr lang="en-US" sz="3600" b="1" spc="-100" dirty="0" err="1">
                <a:solidFill>
                  <a:srgbClr val="FFFF00"/>
                </a:solidFill>
                <a:latin typeface="Arial" charset="0"/>
              </a:rPr>
              <a:t>h</a:t>
            </a:r>
            <a:r>
              <a:rPr lang="en-US" sz="3600" b="1" spc="-100" dirty="0">
                <a:solidFill>
                  <a:srgbClr val="FFFF00"/>
                </a:solidFill>
                <a:latin typeface="Arial" charset="0"/>
              </a:rPr>
              <a:t> (</a:t>
            </a:r>
            <a:r>
              <a:rPr lang="en-US" sz="3600" b="1" spc="-100" dirty="0">
                <a:latin typeface="Arial" charset="0"/>
              </a:rPr>
              <a:t>NSIGHT</a:t>
            </a:r>
            <a:r>
              <a:rPr lang="en-US" sz="3600" b="1" spc="-100" dirty="0">
                <a:solidFill>
                  <a:srgbClr val="FFFF00"/>
                </a:solidFill>
                <a:latin typeface="Arial" charset="0"/>
              </a:rPr>
              <a:t>)</a:t>
            </a:r>
          </a:p>
          <a:p>
            <a:pPr algn="ctr" fontAlgn="base">
              <a:spcBef>
                <a:spcPct val="0"/>
              </a:spcBef>
              <a:spcAft>
                <a:spcPct val="0"/>
              </a:spcAft>
              <a:defRPr/>
            </a:pPr>
            <a:endParaRPr lang="en-US" sz="1200" b="1" spc="-100" dirty="0">
              <a:solidFill>
                <a:srgbClr val="FFFF00"/>
              </a:solidFill>
              <a:latin typeface="Arial" charset="0"/>
            </a:endParaRPr>
          </a:p>
        </p:txBody>
      </p:sp>
      <p:grpSp>
        <p:nvGrpSpPr>
          <p:cNvPr id="2" name="Group 1"/>
          <p:cNvGrpSpPr/>
          <p:nvPr/>
        </p:nvGrpSpPr>
        <p:grpSpPr>
          <a:xfrm>
            <a:off x="723853" y="1519368"/>
            <a:ext cx="7675635" cy="4418268"/>
            <a:chOff x="693373" y="1488888"/>
            <a:chExt cx="7675635" cy="4418268"/>
          </a:xfrm>
          <a:effectLst>
            <a:glow rad="228600">
              <a:schemeClr val="accent6">
                <a:satMod val="175000"/>
                <a:alpha val="40000"/>
              </a:schemeClr>
            </a:glow>
          </a:effectLst>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 r="602" b="72469"/>
            <a:stretch/>
          </p:blipFill>
          <p:spPr bwMode="auto">
            <a:xfrm>
              <a:off x="693373" y="1488888"/>
              <a:ext cx="7675635"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srcRect l="24231" t="22238" r="5491" b="26884"/>
            <a:stretch/>
          </p:blipFill>
          <p:spPr>
            <a:xfrm>
              <a:off x="693373" y="2782956"/>
              <a:ext cx="7675635" cy="3124200"/>
            </a:xfrm>
            <a:prstGeom prst="rect">
              <a:avLst/>
            </a:prstGeom>
          </p:spPr>
        </p:pic>
      </p:gr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35</a:t>
            </a:r>
          </a:p>
        </p:txBody>
      </p:sp>
    </p:spTree>
    <p:extLst>
      <p:ext uri="{BB962C8B-B14F-4D97-AF65-F5344CB8AC3E}">
        <p14:creationId xmlns:p14="http://schemas.microsoft.com/office/powerpoint/2010/main" val="84318375"/>
      </p:ext>
    </p:extLst>
  </p:cSld>
  <p:clrMapOvr>
    <a:masterClrMapping/>
  </p:clrMapOvr>
  <p:transition spd="slow">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5080"/>
            <a:ext cx="9144000" cy="10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a:solidFill>
                  <a:srgbClr val="FFFF00"/>
                </a:solidFill>
                <a:ea typeface="ＭＳ Ｐゴシック" pitchFamily="34" charset="-128"/>
                <a:cs typeface="Arial" pitchFamily="34" charset="0"/>
              </a:rPr>
              <a:t>4</a:t>
            </a:r>
            <a:r>
              <a:rPr lang="en-US" sz="3600" baseline="30000" dirty="0">
                <a:solidFill>
                  <a:srgbClr val="FFFF00"/>
                </a:solidFill>
                <a:ea typeface="ＭＳ Ｐゴシック" pitchFamily="34" charset="-128"/>
                <a:cs typeface="Arial" pitchFamily="34" charset="0"/>
              </a:rPr>
              <a:t>th</a:t>
            </a:r>
            <a:r>
              <a:rPr lang="en-US" sz="3600" dirty="0">
                <a:solidFill>
                  <a:srgbClr val="FFFF00"/>
                </a:solidFill>
                <a:ea typeface="ＭＳ Ｐゴシック" pitchFamily="34" charset="-128"/>
                <a:cs typeface="Arial" pitchFamily="34" charset="0"/>
              </a:rPr>
              <a:t> ELSI Congress </a:t>
            </a:r>
          </a:p>
          <a:p>
            <a:pPr algn="ctr"/>
            <a:endParaRPr lang="en-US" sz="2800" dirty="0">
              <a:solidFill>
                <a:srgbClr val="FFFF00"/>
              </a:solidFill>
              <a:ea typeface="ＭＳ Ｐゴシック" pitchFamily="34" charset="-128"/>
              <a:cs typeface="Arial" pitchFamily="34" charset="0"/>
            </a:endParaRPr>
          </a:p>
          <a:p>
            <a:pPr algn="ctr"/>
            <a:r>
              <a:rPr lang="en-US" sz="4400" baseline="30000" dirty="0">
                <a:ea typeface="ＭＳ Ｐゴシック" pitchFamily="34" charset="-128"/>
                <a:cs typeface="Arial" pitchFamily="34" charset="0"/>
              </a:rPr>
              <a:t>Expanding the ELSI Universe #</a:t>
            </a:r>
            <a:r>
              <a:rPr lang="en-US" sz="4400" baseline="30000" dirty="0" err="1">
                <a:ea typeface="ＭＳ Ｐゴシック" pitchFamily="34" charset="-128"/>
                <a:cs typeface="Arial" pitchFamily="34" charset="0"/>
              </a:rPr>
              <a:t>ELSICon</a:t>
            </a:r>
            <a:r>
              <a:rPr lang="en-US" sz="4400" dirty="0">
                <a:ea typeface="ＭＳ Ｐゴシック" pitchFamily="34" charset="-128"/>
                <a:cs typeface="Arial" pitchFamily="34" charset="0"/>
              </a:rPr>
              <a:t> </a:t>
            </a:r>
          </a:p>
        </p:txBody>
      </p:sp>
      <p:sp>
        <p:nvSpPr>
          <p:cNvPr id="10" name="Title 1"/>
          <p:cNvSpPr txBox="1">
            <a:spLocks/>
          </p:cNvSpPr>
          <p:nvPr/>
        </p:nvSpPr>
        <p:spPr bwMode="auto">
          <a:xfrm>
            <a:off x="159033" y="3156663"/>
            <a:ext cx="8706678" cy="4336707"/>
          </a:xfrm>
          <a:prstGeom prst="rect">
            <a:avLst/>
          </a:prstGeom>
          <a:noFill/>
          <a:ln w="9525" algn="ctr">
            <a:noFill/>
            <a:miter lim="800000"/>
            <a:headEnd/>
            <a:tailEnd/>
          </a:ln>
        </p:spPr>
        <p:txBody>
          <a:bodyPr numCol="2"/>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defTabSz="741363" eaLnBrk="0" hangingPunct="0">
              <a:spcBef>
                <a:spcPts val="1800"/>
              </a:spcBef>
              <a:buClr>
                <a:schemeClr val="tx1"/>
              </a:buClr>
              <a:buSzPct val="95000"/>
              <a:buFont typeface="Wingdings" pitchFamily="2" charset="2"/>
              <a:buChar char=""/>
              <a:defRPr/>
            </a:pPr>
            <a:r>
              <a:rPr lang="en-US" sz="2400" dirty="0">
                <a:latin typeface="Arial" charset="0"/>
              </a:rPr>
              <a:t>Keynote Speakers:</a:t>
            </a:r>
          </a:p>
          <a:p>
            <a:pPr marL="911225" lvl="2" indent="-342900" defTabSz="741363" eaLnBrk="0" hangingPunct="0">
              <a:spcBef>
                <a:spcPts val="1800"/>
              </a:spcBef>
              <a:buClr>
                <a:schemeClr val="tx1"/>
              </a:buClr>
              <a:buSzPct val="95000"/>
              <a:buFont typeface="Lucida Grande"/>
              <a:buChar char="-"/>
              <a:defRPr/>
            </a:pPr>
            <a:r>
              <a:rPr lang="en-US" sz="2400" dirty="0">
                <a:solidFill>
                  <a:schemeClr val="tx2">
                    <a:lumMod val="90000"/>
                  </a:schemeClr>
                </a:solidFill>
                <a:latin typeface="Arial" charset="0"/>
              </a:rPr>
              <a:t>Eric </a:t>
            </a:r>
            <a:r>
              <a:rPr lang="en-US" sz="2400" dirty="0" err="1">
                <a:solidFill>
                  <a:schemeClr val="tx2">
                    <a:lumMod val="90000"/>
                  </a:schemeClr>
                </a:solidFill>
                <a:latin typeface="Arial" charset="0"/>
              </a:rPr>
              <a:t>Dishman</a:t>
            </a:r>
            <a:endParaRPr lang="en-US" sz="2400" dirty="0">
              <a:solidFill>
                <a:schemeClr val="tx2">
                  <a:lumMod val="90000"/>
                </a:schemeClr>
              </a:solidFill>
              <a:latin typeface="Arial" charset="0"/>
            </a:endParaRPr>
          </a:p>
          <a:p>
            <a:pPr marL="911225" lvl="2" indent="-342900" defTabSz="741363" eaLnBrk="0" hangingPunct="0">
              <a:spcBef>
                <a:spcPts val="1800"/>
              </a:spcBef>
              <a:buClr>
                <a:schemeClr val="tx1"/>
              </a:buClr>
              <a:buSzPct val="95000"/>
              <a:buFont typeface="Lucida Grande"/>
              <a:buChar char="-"/>
              <a:defRPr/>
            </a:pPr>
            <a:r>
              <a:rPr lang="en-US" sz="2400" dirty="0">
                <a:solidFill>
                  <a:schemeClr val="tx2">
                    <a:lumMod val="90000"/>
                  </a:schemeClr>
                </a:solidFill>
                <a:latin typeface="Arial" charset="0"/>
              </a:rPr>
              <a:t>Alondra Nelson</a:t>
            </a:r>
          </a:p>
          <a:p>
            <a:pPr marL="911225" lvl="2" indent="-342900" defTabSz="741363" eaLnBrk="0" hangingPunct="0">
              <a:spcBef>
                <a:spcPts val="1800"/>
              </a:spcBef>
              <a:buClr>
                <a:schemeClr val="tx1"/>
              </a:buClr>
              <a:buSzPct val="95000"/>
              <a:buFont typeface="Lucida Grande"/>
              <a:buChar char="-"/>
              <a:defRPr/>
            </a:pPr>
            <a:r>
              <a:rPr lang="en-US" sz="2400" dirty="0">
                <a:solidFill>
                  <a:schemeClr val="tx2">
                    <a:lumMod val="90000"/>
                  </a:schemeClr>
                </a:solidFill>
                <a:latin typeface="Arial" charset="0"/>
              </a:rPr>
              <a:t>Wylie Burke</a:t>
            </a:r>
          </a:p>
          <a:p>
            <a:pPr marL="911225" lvl="2" indent="-342900" defTabSz="741363" eaLnBrk="0" hangingPunct="0">
              <a:spcBef>
                <a:spcPts val="1800"/>
              </a:spcBef>
              <a:buClr>
                <a:schemeClr val="tx1"/>
              </a:buClr>
              <a:buSzPct val="95000"/>
              <a:buFont typeface="Lucida Grande"/>
              <a:buChar char="-"/>
              <a:defRPr/>
            </a:pPr>
            <a:r>
              <a:rPr lang="en-US" sz="2400" dirty="0">
                <a:solidFill>
                  <a:schemeClr val="tx2">
                    <a:lumMod val="90000"/>
                  </a:schemeClr>
                </a:solidFill>
                <a:latin typeface="Arial" charset="0"/>
              </a:rPr>
              <a:t>James Evans</a:t>
            </a:r>
          </a:p>
          <a:p>
            <a:pPr marL="911225" lvl="2" indent="-342900" defTabSz="741363" eaLnBrk="0" hangingPunct="0">
              <a:spcBef>
                <a:spcPts val="1800"/>
              </a:spcBef>
              <a:buClr>
                <a:schemeClr val="tx1"/>
              </a:buClr>
              <a:buSzPct val="95000"/>
              <a:buFont typeface="Lucida Grande"/>
              <a:buChar char="-"/>
              <a:defRPr/>
            </a:pPr>
            <a:r>
              <a:rPr lang="en-US" sz="2400" dirty="0">
                <a:solidFill>
                  <a:schemeClr val="tx2">
                    <a:lumMod val="90000"/>
                  </a:schemeClr>
                </a:solidFill>
                <a:latin typeface="Arial" charset="0"/>
              </a:rPr>
              <a:t>Pearl O’Rourke</a:t>
            </a:r>
          </a:p>
          <a:p>
            <a:pPr marL="111125" lvl="1" defTabSz="741363" eaLnBrk="0" hangingPunct="0">
              <a:spcBef>
                <a:spcPts val="1800"/>
              </a:spcBef>
              <a:buClr>
                <a:schemeClr val="accent1"/>
              </a:buClr>
              <a:buSzPct val="95000"/>
              <a:defRPr/>
            </a:pPr>
            <a:endParaRPr lang="en-US" sz="2400" dirty="0">
              <a:solidFill>
                <a:schemeClr val="tx2">
                  <a:lumMod val="90000"/>
                </a:schemeClr>
              </a:solidFill>
              <a:latin typeface="Arial" charset="0"/>
            </a:endParaRPr>
          </a:p>
          <a:p>
            <a:pPr marL="111125" lvl="1" defTabSz="741363" eaLnBrk="0" hangingPunct="0">
              <a:spcBef>
                <a:spcPts val="1800"/>
              </a:spcBef>
              <a:buClr>
                <a:schemeClr val="accent1"/>
              </a:buClr>
              <a:buSzPct val="95000"/>
              <a:defRPr/>
            </a:pPr>
            <a:endParaRPr lang="en-US" sz="2400" dirty="0">
              <a:solidFill>
                <a:schemeClr val="tx2">
                  <a:lumMod val="90000"/>
                </a:schemeClr>
              </a:solidFill>
              <a:latin typeface="Arial" charset="0"/>
            </a:endParaRPr>
          </a:p>
          <a:p>
            <a:pPr marL="111125" lvl="1" defTabSz="741363" eaLnBrk="0" hangingPunct="0">
              <a:spcBef>
                <a:spcPts val="1800"/>
              </a:spcBef>
              <a:buClr>
                <a:schemeClr val="accent1"/>
              </a:buClr>
              <a:buSzPct val="95000"/>
              <a:defRPr/>
            </a:pPr>
            <a:endParaRPr lang="en-US" sz="2400" dirty="0">
              <a:solidFill>
                <a:schemeClr val="tx2">
                  <a:lumMod val="90000"/>
                </a:schemeClr>
              </a:solidFill>
              <a:latin typeface="Arial" charset="0"/>
            </a:endParaRPr>
          </a:p>
          <a:p>
            <a:pPr marL="454025" lvl="1" indent="-342900" defTabSz="741363" eaLnBrk="0" hangingPunct="0">
              <a:spcBef>
                <a:spcPts val="1800"/>
              </a:spcBef>
              <a:buClr>
                <a:schemeClr val="tx1"/>
              </a:buClr>
              <a:buSzPct val="95000"/>
              <a:buFont typeface="Wingdings" panose="05000000000000000000" pitchFamily="2" charset="2"/>
              <a:buChar char="§"/>
              <a:defRPr/>
            </a:pPr>
            <a:r>
              <a:rPr lang="en-US" sz="2400" dirty="0">
                <a:latin typeface="Arial" charset="0"/>
              </a:rPr>
              <a:t>Topics:</a:t>
            </a:r>
          </a:p>
          <a:p>
            <a:pPr marL="911225" lvl="2" indent="-342900" defTabSz="741363" eaLnBrk="0" hangingPunct="0">
              <a:spcBef>
                <a:spcPts val="1800"/>
              </a:spcBef>
              <a:buClr>
                <a:schemeClr val="tx1"/>
              </a:buClr>
              <a:buSzPct val="95000"/>
              <a:buFont typeface="Lucida Grande"/>
              <a:buChar char="-"/>
              <a:defRPr/>
            </a:pPr>
            <a:r>
              <a:rPr lang="en-US" sz="2400" dirty="0">
                <a:solidFill>
                  <a:schemeClr val="tx2">
                    <a:lumMod val="90000"/>
                  </a:schemeClr>
                </a:solidFill>
                <a:latin typeface="Arial" charset="0"/>
              </a:rPr>
              <a:t>Precision medicine</a:t>
            </a:r>
          </a:p>
          <a:p>
            <a:pPr marL="911225" lvl="2" indent="-342900" defTabSz="741363" eaLnBrk="0" hangingPunct="0">
              <a:spcBef>
                <a:spcPts val="1800"/>
              </a:spcBef>
              <a:buClr>
                <a:schemeClr val="tx1"/>
              </a:buClr>
              <a:buSzPct val="95000"/>
              <a:buFont typeface="Lucida Grande"/>
              <a:buChar char="-"/>
              <a:defRPr/>
            </a:pPr>
            <a:r>
              <a:rPr lang="en-US" sz="2400" dirty="0">
                <a:solidFill>
                  <a:schemeClr val="tx2">
                    <a:lumMod val="90000"/>
                  </a:schemeClr>
                </a:solidFill>
                <a:latin typeface="Arial" charset="0"/>
              </a:rPr>
              <a:t>Genome sequencing enters the clinic</a:t>
            </a:r>
          </a:p>
          <a:p>
            <a:pPr marL="911225" lvl="2" indent="-342900" defTabSz="741363" eaLnBrk="0" hangingPunct="0">
              <a:spcBef>
                <a:spcPts val="1800"/>
              </a:spcBef>
              <a:buClr>
                <a:schemeClr val="tx1"/>
              </a:buClr>
              <a:buSzPct val="95000"/>
              <a:buFont typeface="Lucida Grande"/>
              <a:buChar char="-"/>
              <a:defRPr/>
            </a:pPr>
            <a:r>
              <a:rPr lang="en-US" sz="2400" dirty="0">
                <a:solidFill>
                  <a:schemeClr val="tx2">
                    <a:lumMod val="90000"/>
                  </a:schemeClr>
                </a:solidFill>
                <a:latin typeface="Arial" charset="0"/>
              </a:rPr>
              <a:t>Genes, ancestry, and identity</a:t>
            </a:r>
          </a:p>
          <a:p>
            <a:pPr marL="911225" lvl="2" indent="-342900" defTabSz="741363" eaLnBrk="0" hangingPunct="0">
              <a:spcBef>
                <a:spcPts val="1800"/>
              </a:spcBef>
              <a:buClr>
                <a:schemeClr val="accent1"/>
              </a:buClr>
              <a:buSzPct val="95000"/>
              <a:buFont typeface="Lucida Grande"/>
              <a:buChar char="-"/>
              <a:defRPr/>
            </a:pPr>
            <a:endParaRPr lang="en-US" sz="2400" dirty="0">
              <a:solidFill>
                <a:schemeClr val="tx2"/>
              </a:solidFill>
              <a:latin typeface="Arial" charset="0"/>
            </a:endParaRPr>
          </a:p>
          <a:p>
            <a:pPr marL="568325" lvl="2" eaLnBrk="0" hangingPunct="0">
              <a:spcBef>
                <a:spcPts val="1800"/>
              </a:spcBef>
              <a:buClr>
                <a:schemeClr val="accent1"/>
              </a:buClr>
              <a:buSzPct val="95000"/>
              <a:defRPr/>
            </a:pPr>
            <a:endParaRPr lang="en-US" sz="2800" dirty="0">
              <a:solidFill>
                <a:prstClr val="white"/>
              </a:solidFill>
              <a:latin typeface="Arial" charset="0"/>
            </a:endParaRPr>
          </a:p>
          <a:p>
            <a:pPr marL="111125" lvl="1" eaLnBrk="0" hangingPunct="0">
              <a:spcBef>
                <a:spcPts val="1800"/>
              </a:spcBef>
              <a:buClr>
                <a:schemeClr val="accent1"/>
              </a:buClr>
              <a:buSzPct val="95000"/>
              <a:defRPr/>
            </a:pPr>
            <a:endParaRPr lang="en-US" sz="2800" dirty="0">
              <a:solidFill>
                <a:prstClr val="white"/>
              </a:solidFill>
              <a:latin typeface="Arial" charset="0"/>
            </a:endParaRPr>
          </a:p>
        </p:txBody>
      </p:sp>
      <p:sp>
        <p:nvSpPr>
          <p:cNvPr id="13" name="TextBox 12"/>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36</a:t>
            </a:r>
          </a:p>
        </p:txBody>
      </p:sp>
      <p:sp>
        <p:nvSpPr>
          <p:cNvPr id="3" name="Rectangle 2"/>
          <p:cNvSpPr/>
          <p:nvPr/>
        </p:nvSpPr>
        <p:spPr>
          <a:xfrm>
            <a:off x="0" y="2180709"/>
            <a:ext cx="9113178" cy="830997"/>
          </a:xfrm>
          <a:prstGeom prst="rect">
            <a:avLst/>
          </a:prstGeom>
        </p:spPr>
        <p:txBody>
          <a:bodyPr wrap="square">
            <a:spAutoFit/>
          </a:bodyPr>
          <a:lstStyle/>
          <a:p>
            <a:pPr marL="339725" lvl="1" indent="-228600" defTabSz="741363"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Co-sponsored by NHGRI, the Jackson Laboratory, 	Columbia University Medical Center, and UCONN Health</a:t>
            </a:r>
          </a:p>
        </p:txBody>
      </p:sp>
    </p:spTree>
    <p:extLst>
      <p:ext uri="{BB962C8B-B14F-4D97-AF65-F5344CB8AC3E}">
        <p14:creationId xmlns:p14="http://schemas.microsoft.com/office/powerpoint/2010/main" val="426768268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9"/>
            <a:ext cx="9144000" cy="914400"/>
          </a:xfrm>
        </p:spPr>
        <p:txBody>
          <a:bodyPr/>
          <a:lstStyle/>
          <a:p>
            <a:pPr algn="ctr"/>
            <a:r>
              <a:rPr lang="en-US" sz="3600" b="1" dirty="0">
                <a:solidFill>
                  <a:srgbClr val="FFFF00"/>
                </a:solidFill>
                <a:latin typeface="Arial" panose="020B0604020202020204" pitchFamily="34" charset="0"/>
                <a:cs typeface="Arial" panose="020B0604020202020204" pitchFamily="34" charset="0"/>
              </a:rPr>
              <a:t>Computational Genomics and </a:t>
            </a:r>
            <a:br>
              <a:rPr lang="en-US" sz="3600" b="1" dirty="0">
                <a:solidFill>
                  <a:srgbClr val="FFFF00"/>
                </a:solidFill>
                <a:latin typeface="Arial" panose="020B0604020202020204" pitchFamily="34" charset="0"/>
                <a:cs typeface="Arial" panose="020B0604020202020204" pitchFamily="34" charset="0"/>
              </a:rPr>
            </a:br>
            <a:r>
              <a:rPr lang="en-US" sz="3600" b="1" dirty="0">
                <a:solidFill>
                  <a:srgbClr val="FFFF00"/>
                </a:solidFill>
                <a:latin typeface="Arial" panose="020B0604020202020204" pitchFamily="34" charset="0"/>
                <a:cs typeface="Arial" panose="020B0604020202020204" pitchFamily="34" charset="0"/>
              </a:rPr>
              <a:t>Data Science Program</a:t>
            </a:r>
          </a:p>
        </p:txBody>
      </p:sp>
      <p:sp>
        <p:nvSpPr>
          <p:cNvPr id="4" name="TextBox 3"/>
          <p:cNvSpPr txBox="1"/>
          <p:nvPr/>
        </p:nvSpPr>
        <p:spPr>
          <a:xfrm>
            <a:off x="7319963" y="640715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37</a:t>
            </a:r>
          </a:p>
        </p:txBody>
      </p:sp>
      <p:sp>
        <p:nvSpPr>
          <p:cNvPr id="3" name="Content Placeholder 2"/>
          <p:cNvSpPr>
            <a:spLocks noGrp="1"/>
          </p:cNvSpPr>
          <p:nvPr>
            <p:ph idx="1"/>
          </p:nvPr>
        </p:nvSpPr>
        <p:spPr>
          <a:xfrm>
            <a:off x="0" y="1257260"/>
            <a:ext cx="9057899" cy="5153400"/>
          </a:xfrm>
        </p:spPr>
        <p:txBody>
          <a:bodyPr>
            <a:noAutofit/>
          </a:bodyPr>
          <a:lstStyle/>
          <a:p>
            <a:pPr indent="-239713">
              <a:buClr>
                <a:schemeClr val="tx1"/>
              </a:buClr>
            </a:pPr>
            <a:r>
              <a:rPr lang="en-US" sz="2400" b="1" dirty="0">
                <a:latin typeface="Arial" panose="020B0604020202020204" pitchFamily="34" charset="0"/>
                <a:cs typeface="Arial" panose="020B0604020202020204" pitchFamily="34" charset="0"/>
              </a:rPr>
              <a:t>Workshop in Bethesda September 2016</a:t>
            </a:r>
          </a:p>
          <a:p>
            <a:pPr marL="1082675" lvl="1" indent="-168275">
              <a:spcBef>
                <a:spcPts val="700"/>
              </a:spcBef>
              <a:buClr>
                <a:schemeClr val="tx1"/>
              </a:buClr>
              <a:buSzPct val="95000"/>
              <a:buNone/>
            </a:pPr>
            <a:r>
              <a:rPr lang="en-US" sz="2000" b="1" dirty="0">
                <a:solidFill>
                  <a:schemeClr val="tx2">
                    <a:lumMod val="90000"/>
                  </a:schemeClr>
                </a:solidFill>
                <a:latin typeface="Arial" panose="020B0604020202020204" pitchFamily="34" charset="0"/>
                <a:cs typeface="Arial" panose="020B0604020202020204" pitchFamily="34" charset="0"/>
              </a:rPr>
              <a:t>Co-chairs: Mike </a:t>
            </a:r>
            <a:r>
              <a:rPr lang="en-US" sz="2000" b="1" dirty="0" err="1">
                <a:solidFill>
                  <a:schemeClr val="tx2">
                    <a:lumMod val="90000"/>
                  </a:schemeClr>
                </a:solidFill>
                <a:latin typeface="Arial" panose="020B0604020202020204" pitchFamily="34" charset="0"/>
                <a:cs typeface="Arial" panose="020B0604020202020204" pitchFamily="34" charset="0"/>
              </a:rPr>
              <a:t>Boehnke</a:t>
            </a:r>
            <a:r>
              <a:rPr lang="en-US" sz="2000" b="1" dirty="0">
                <a:solidFill>
                  <a:schemeClr val="tx2">
                    <a:lumMod val="90000"/>
                  </a:schemeClr>
                </a:solidFill>
                <a:latin typeface="Arial" panose="020B0604020202020204" pitchFamily="34" charset="0"/>
                <a:cs typeface="Arial" panose="020B0604020202020204" pitchFamily="34" charset="0"/>
              </a:rPr>
              <a:t>, Carol Bult, Trey </a:t>
            </a:r>
            <a:r>
              <a:rPr lang="en-US" sz="2000" b="1" dirty="0" err="1">
                <a:solidFill>
                  <a:schemeClr val="tx2">
                    <a:lumMod val="90000"/>
                  </a:schemeClr>
                </a:solidFill>
                <a:latin typeface="Arial" panose="020B0604020202020204" pitchFamily="34" charset="0"/>
                <a:cs typeface="Arial" panose="020B0604020202020204" pitchFamily="34" charset="0"/>
              </a:rPr>
              <a:t>Ideker</a:t>
            </a:r>
            <a:r>
              <a:rPr lang="en-US" sz="2000" b="1" dirty="0">
                <a:solidFill>
                  <a:schemeClr val="tx2">
                    <a:lumMod val="90000"/>
                  </a:schemeClr>
                </a:solidFill>
                <a:latin typeface="Arial" panose="020B0604020202020204" pitchFamily="34" charset="0"/>
                <a:cs typeface="Arial" panose="020B0604020202020204" pitchFamily="34" charset="0"/>
              </a:rPr>
              <a:t>, Aviv </a:t>
            </a:r>
            <a:r>
              <a:rPr lang="en-US" sz="2000" b="1" dirty="0" err="1">
                <a:solidFill>
                  <a:schemeClr val="tx2">
                    <a:lumMod val="90000"/>
                  </a:schemeClr>
                </a:solidFill>
                <a:latin typeface="Arial" panose="020B0604020202020204" pitchFamily="34" charset="0"/>
                <a:cs typeface="Arial" panose="020B0604020202020204" pitchFamily="34" charset="0"/>
              </a:rPr>
              <a:t>Regev</a:t>
            </a:r>
            <a:r>
              <a:rPr lang="en-US" sz="2000" b="1" dirty="0">
                <a:solidFill>
                  <a:schemeClr val="tx2">
                    <a:lumMod val="90000"/>
                  </a:schemeClr>
                </a:solidFill>
                <a:latin typeface="Arial" panose="020B0604020202020204" pitchFamily="34" charset="0"/>
                <a:cs typeface="Arial" panose="020B0604020202020204" pitchFamily="34" charset="0"/>
              </a:rPr>
              <a:t>, 	       and Lincoln Stein</a:t>
            </a:r>
          </a:p>
          <a:p>
            <a:pPr marL="411163" lvl="1" indent="-239713">
              <a:spcBef>
                <a:spcPts val="700"/>
              </a:spcBef>
              <a:buClr>
                <a:schemeClr val="tx1"/>
              </a:buClr>
              <a:buSzPct val="95000"/>
              <a:buNone/>
            </a:pPr>
            <a:endParaRPr lang="en-US" sz="600" b="1" dirty="0">
              <a:solidFill>
                <a:schemeClr val="tx2">
                  <a:lumMod val="90000"/>
                </a:schemeClr>
              </a:solidFill>
              <a:latin typeface="Arial" panose="020B0604020202020204" pitchFamily="34" charset="0"/>
              <a:cs typeface="Arial" panose="020B0604020202020204" pitchFamily="34" charset="0"/>
            </a:endParaRPr>
          </a:p>
          <a:p>
            <a:pPr indent="-239713">
              <a:spcBef>
                <a:spcPts val="0"/>
              </a:spcBef>
              <a:buClr>
                <a:schemeClr val="tx1"/>
              </a:buClr>
            </a:pPr>
            <a:r>
              <a:rPr lang="en-US" sz="2400" b="1" dirty="0">
                <a:latin typeface="Arial" panose="020B0604020202020204" pitchFamily="34" charset="0"/>
                <a:cs typeface="Arial" panose="020B0604020202020204" pitchFamily="34" charset="0"/>
              </a:rPr>
              <a:t>Goal: Elicit discussion about NHGRI’s future extramural 	computational genomics and data science portfolio</a:t>
            </a:r>
          </a:p>
          <a:p>
            <a:pPr marL="500062" lvl="1" indent="0">
              <a:spcBef>
                <a:spcPts val="0"/>
              </a:spcBef>
              <a:buClr>
                <a:schemeClr val="tx1"/>
              </a:buClr>
              <a:buNone/>
            </a:pPr>
            <a:r>
              <a:rPr lang="en-US" sz="2000" b="1" dirty="0">
                <a:solidFill>
                  <a:schemeClr val="tx2">
                    <a:lumMod val="90000"/>
                  </a:schemeClr>
                </a:solidFill>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endParaRPr lang="en-US" sz="1200" b="1" dirty="0">
              <a:latin typeface="Arial" panose="020B0604020202020204" pitchFamily="34" charset="0"/>
              <a:cs typeface="Arial" panose="020B0604020202020204" pitchFamily="34" charset="0"/>
            </a:endParaRPr>
          </a:p>
          <a:p>
            <a:pPr indent="-239713">
              <a:spcBef>
                <a:spcPts val="0"/>
              </a:spcBef>
              <a:buClr>
                <a:schemeClr val="tx1"/>
              </a:buClr>
            </a:pPr>
            <a:r>
              <a:rPr lang="en-US" sz="2400" b="1" dirty="0">
                <a:latin typeface="Arial" panose="020B0604020202020204" pitchFamily="34" charset="0"/>
                <a:cs typeface="Arial" panose="020B0604020202020204" pitchFamily="34" charset="0"/>
              </a:rPr>
              <a:t>Final report will be presented at May Council meeting</a:t>
            </a:r>
            <a:endParaRPr lang="en-US" sz="1800" b="1" dirty="0">
              <a:latin typeface="Arial" panose="020B0604020202020204" pitchFamily="34" charset="0"/>
              <a:cs typeface="Arial" panose="020B0604020202020204" pitchFamily="34" charset="0"/>
            </a:endParaRPr>
          </a:p>
          <a:p>
            <a:pPr marL="68263" indent="0">
              <a:buNone/>
            </a:pPr>
            <a:endParaRPr lang="en-US" sz="18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381" y="3484957"/>
            <a:ext cx="3993881" cy="2277409"/>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83463064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3937"/>
            <a:ext cx="9144000" cy="641348"/>
          </a:xfrm>
        </p:spPr>
        <p:txBody>
          <a:bodyPr wrap="square" lIns="91440" tIns="45720" rIns="91440" bIns="45720" numCol="1" anchorCtr="0" compatLnSpc="1">
            <a:prstTxWarp prst="textNoShape">
              <a:avLst/>
            </a:prstTxWarp>
          </a:bodyPr>
          <a:lstStyle/>
          <a:p>
            <a:pPr algn="ctr" defTabSz="685800" fontAlgn="auto">
              <a:spcBef>
                <a:spcPts val="0"/>
              </a:spcBef>
              <a:spcAft>
                <a:spcPts val="0"/>
              </a:spcAft>
              <a:defRPr/>
            </a:pPr>
            <a:r>
              <a:rPr lang="en-US" sz="3600" b="1" kern="0" dirty="0">
                <a:solidFill>
                  <a:srgbClr val="FFFF00"/>
                </a:solidFill>
                <a:latin typeface="Arial" panose="020B0604020202020204" pitchFamily="34" charset="0"/>
                <a:cs typeface="Arial" panose="020B0604020202020204" pitchFamily="34" charset="0"/>
              </a:rPr>
              <a:t>Small Business Grants</a:t>
            </a:r>
            <a:endParaRPr lang="en-US" sz="3600" b="1" kern="0" spc="-75"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a:xfrm>
            <a:off x="7320218" y="6407706"/>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38</a:t>
            </a:r>
          </a:p>
        </p:txBody>
      </p:sp>
      <p:pic>
        <p:nvPicPr>
          <p:cNvPr id="6" name="Picture 5" descr="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775" y="404131"/>
            <a:ext cx="2169472" cy="216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p:cNvGraphicFramePr>
            <a:graphicFrameLocks noGrp="1"/>
          </p:cNvGraphicFramePr>
          <p:nvPr>
            <p:extLst>
              <p:ext uri="{D42A27DB-BD31-4B8C-83A1-F6EECF244321}">
                <p14:modId xmlns:p14="http://schemas.microsoft.com/office/powerpoint/2010/main" val="1474090812"/>
              </p:ext>
            </p:extLst>
          </p:nvPr>
        </p:nvGraphicFramePr>
        <p:xfrm>
          <a:off x="245401" y="2641469"/>
          <a:ext cx="8653197" cy="3633521"/>
        </p:xfrm>
        <a:graphic>
          <a:graphicData uri="http://schemas.openxmlformats.org/drawingml/2006/table">
            <a:tbl>
              <a:tblPr firstRow="1" bandRow="1">
                <a:tableStyleId>{7DF18680-E054-41AD-8BC1-D1AEF772440D}</a:tableStyleId>
              </a:tblPr>
              <a:tblGrid>
                <a:gridCol w="2649276">
                  <a:extLst>
                    <a:ext uri="{9D8B030D-6E8A-4147-A177-3AD203B41FA5}">
                      <a16:colId xmlns:a16="http://schemas.microsoft.com/office/drawing/2014/main" xmlns="" val="20000"/>
                    </a:ext>
                  </a:extLst>
                </a:gridCol>
                <a:gridCol w="2849512">
                  <a:extLst>
                    <a:ext uri="{9D8B030D-6E8A-4147-A177-3AD203B41FA5}">
                      <a16:colId xmlns:a16="http://schemas.microsoft.com/office/drawing/2014/main" xmlns="" val="20001"/>
                    </a:ext>
                  </a:extLst>
                </a:gridCol>
                <a:gridCol w="3154409">
                  <a:extLst>
                    <a:ext uri="{9D8B030D-6E8A-4147-A177-3AD203B41FA5}">
                      <a16:colId xmlns:a16="http://schemas.microsoft.com/office/drawing/2014/main" xmlns="" val="20002"/>
                    </a:ext>
                  </a:extLst>
                </a:gridCol>
              </a:tblGrid>
              <a:tr h="1012346">
                <a:tc>
                  <a:txBody>
                    <a:bodyPr/>
                    <a:lstStyle/>
                    <a:p>
                      <a:pPr algn="ctr"/>
                      <a:r>
                        <a:rPr lang="en-US" sz="2800" b="1" u="sng" dirty="0">
                          <a:latin typeface="+mn-lt"/>
                        </a:rPr>
                        <a:t>Small Business</a:t>
                      </a:r>
                      <a:endParaRPr lang="en-US" sz="2800" b="1" u="sng" dirty="0">
                        <a:latin typeface="+mn-lt"/>
                        <a:cs typeface="Arial" panose="020B0604020202020204" pitchFamily="34" charset="0"/>
                      </a:endParaRPr>
                    </a:p>
                  </a:txBody>
                  <a:tcPr marL="62945" marR="62945" marT="31473" marB="31473" anchor="ctr"/>
                </a:tc>
                <a:tc>
                  <a:txBody>
                    <a:bodyPr/>
                    <a:lstStyle/>
                    <a:p>
                      <a:pPr algn="ctr"/>
                      <a:r>
                        <a:rPr lang="en-US" sz="2800" b="1" u="sng" dirty="0">
                          <a:latin typeface="+mn-lt"/>
                        </a:rPr>
                        <a:t>Phase I </a:t>
                      </a:r>
                      <a:r>
                        <a:rPr lang="en-US" sz="2800" b="1" dirty="0">
                          <a:latin typeface="+mn-lt"/>
                        </a:rPr>
                        <a:t/>
                      </a:r>
                      <a:br>
                        <a:rPr lang="en-US" sz="2800" b="1" dirty="0">
                          <a:latin typeface="+mn-lt"/>
                        </a:rPr>
                      </a:br>
                      <a:r>
                        <a:rPr lang="en-US" sz="2400" b="1" dirty="0">
                          <a:latin typeface="+mn-lt"/>
                        </a:rPr>
                        <a:t>Proof of Principle</a:t>
                      </a:r>
                      <a:endParaRPr lang="en-US" sz="2400" b="1" dirty="0">
                        <a:latin typeface="+mn-lt"/>
                        <a:cs typeface="Arial" panose="020B0604020202020204" pitchFamily="34" charset="0"/>
                      </a:endParaRPr>
                    </a:p>
                  </a:txBody>
                  <a:tcPr marL="62945" marR="62945" marT="31473" marB="31473" anchor="ctr"/>
                </a:tc>
                <a:tc>
                  <a:txBody>
                    <a:bodyPr/>
                    <a:lstStyle/>
                    <a:p>
                      <a:pPr algn="ctr"/>
                      <a:r>
                        <a:rPr lang="en-US" sz="2800" b="1" u="sng" dirty="0">
                          <a:latin typeface="+mn-lt"/>
                        </a:rPr>
                        <a:t>Phase II</a:t>
                      </a:r>
                      <a:r>
                        <a:rPr lang="en-US" sz="2800" b="1" dirty="0">
                          <a:latin typeface="+mn-lt"/>
                        </a:rPr>
                        <a:t/>
                      </a:r>
                      <a:br>
                        <a:rPr lang="en-US" sz="2800" b="1" dirty="0">
                          <a:latin typeface="+mn-lt"/>
                        </a:rPr>
                      </a:br>
                      <a:r>
                        <a:rPr lang="en-US" sz="2400" b="1" dirty="0">
                          <a:latin typeface="+mn-lt"/>
                        </a:rPr>
                        <a:t>Pre-Commercialization</a:t>
                      </a:r>
                      <a:endParaRPr lang="en-US" sz="2400" b="1" dirty="0">
                        <a:latin typeface="+mn-lt"/>
                        <a:cs typeface="Arial" panose="020B0604020202020204" pitchFamily="34" charset="0"/>
                      </a:endParaRPr>
                    </a:p>
                  </a:txBody>
                  <a:tcPr marL="62945" marR="62945" marT="31473" marB="31473" anchor="ctr"/>
                </a:tc>
                <a:extLst>
                  <a:ext uri="{0D108BD9-81ED-4DB2-BD59-A6C34878D82A}">
                    <a16:rowId xmlns:a16="http://schemas.microsoft.com/office/drawing/2014/main" xmlns="" val="10000"/>
                  </a:ext>
                </a:extLst>
              </a:tr>
              <a:tr h="803170">
                <a:tc>
                  <a:txBody>
                    <a:bodyPr/>
                    <a:lstStyle/>
                    <a:p>
                      <a:r>
                        <a:rPr lang="en-US" sz="2800" b="1" dirty="0">
                          <a:latin typeface="+mn-lt"/>
                        </a:rPr>
                        <a:t>Innovation</a:t>
                      </a:r>
                      <a:r>
                        <a:rPr lang="en-US" sz="2800" b="1" baseline="0" dirty="0">
                          <a:latin typeface="+mn-lt"/>
                        </a:rPr>
                        <a:t> Research (SBIR) </a:t>
                      </a:r>
                      <a:endParaRPr lang="en-US" sz="2800" b="1" dirty="0">
                        <a:latin typeface="+mn-lt"/>
                        <a:cs typeface="Arial" panose="020B0604020202020204" pitchFamily="34" charset="0"/>
                      </a:endParaRPr>
                    </a:p>
                  </a:txBody>
                  <a:tcPr marL="62945" marR="62945" marT="31473" marB="31473" anchor="ctr"/>
                </a:tc>
                <a:tc>
                  <a:txBody>
                    <a:bodyPr/>
                    <a:lstStyle/>
                    <a:p>
                      <a:pPr algn="ctr"/>
                      <a:r>
                        <a:rPr lang="en-US" sz="2800" b="1" dirty="0">
                          <a:latin typeface="+mn-lt"/>
                          <a:cs typeface="Arial" panose="020B0604020202020204" pitchFamily="34" charset="0"/>
                        </a:rPr>
                        <a:t>18</a:t>
                      </a:r>
                    </a:p>
                  </a:txBody>
                  <a:tcPr marL="62945" marR="62945" marT="31473" marB="31473" anchor="ctr"/>
                </a:tc>
                <a:tc>
                  <a:txBody>
                    <a:bodyPr/>
                    <a:lstStyle/>
                    <a:p>
                      <a:pPr algn="ctr"/>
                      <a:r>
                        <a:rPr lang="en-US" sz="2800" b="1" dirty="0">
                          <a:latin typeface="+mn-lt"/>
                          <a:cs typeface="+mn-cs"/>
                        </a:rPr>
                        <a:t>13</a:t>
                      </a:r>
                      <a:endParaRPr lang="en-US" sz="2800" b="1" dirty="0">
                        <a:latin typeface="+mn-lt"/>
                        <a:cs typeface="Arial" panose="020B0604020202020204" pitchFamily="34" charset="0"/>
                      </a:endParaRPr>
                    </a:p>
                  </a:txBody>
                  <a:tcPr marL="62945" marR="62945" marT="31473" marB="31473" anchor="ctr"/>
                </a:tc>
                <a:extLst>
                  <a:ext uri="{0D108BD9-81ED-4DB2-BD59-A6C34878D82A}">
                    <a16:rowId xmlns:a16="http://schemas.microsoft.com/office/drawing/2014/main" xmlns="" val="10001"/>
                  </a:ext>
                </a:extLst>
              </a:tr>
              <a:tr h="803170">
                <a:tc>
                  <a:txBody>
                    <a:bodyPr/>
                    <a:lstStyle/>
                    <a:p>
                      <a:r>
                        <a:rPr kumimoji="0" lang="en-US" sz="2800" b="1" kern="1200" dirty="0">
                          <a:effectLst/>
                          <a:latin typeface="+mn-lt"/>
                        </a:rPr>
                        <a:t>Technology Transfer (STTR)</a:t>
                      </a:r>
                      <a:endParaRPr lang="en-US" sz="2800" b="1" dirty="0">
                        <a:latin typeface="+mn-lt"/>
                        <a:cs typeface="Arial" panose="020B0604020202020204" pitchFamily="34" charset="0"/>
                      </a:endParaRPr>
                    </a:p>
                  </a:txBody>
                  <a:tcPr marL="62945" marR="62945" marT="31473" marB="31473" anchor="ctr"/>
                </a:tc>
                <a:tc>
                  <a:txBody>
                    <a:bodyPr/>
                    <a:lstStyle/>
                    <a:p>
                      <a:pPr algn="ctr"/>
                      <a:r>
                        <a:rPr lang="en-US" sz="2800" b="1" dirty="0">
                          <a:latin typeface="+mn-lt"/>
                          <a:cs typeface="+mn-cs"/>
                        </a:rPr>
                        <a:t>6</a:t>
                      </a:r>
                      <a:endParaRPr lang="en-US" sz="2800" b="1" dirty="0">
                        <a:latin typeface="+mn-lt"/>
                        <a:cs typeface="Arial" panose="020B0604020202020204" pitchFamily="34" charset="0"/>
                      </a:endParaRPr>
                    </a:p>
                  </a:txBody>
                  <a:tcPr marL="62945" marR="62945" marT="31473" marB="31473" anchor="ctr"/>
                </a:tc>
                <a:tc>
                  <a:txBody>
                    <a:bodyPr/>
                    <a:lstStyle/>
                    <a:p>
                      <a:pPr algn="ctr"/>
                      <a:r>
                        <a:rPr lang="en-US" sz="2800" b="1" dirty="0">
                          <a:latin typeface="+mn-lt"/>
                        </a:rPr>
                        <a:t>1</a:t>
                      </a:r>
                      <a:endParaRPr lang="en-US" sz="2800" b="1" dirty="0">
                        <a:latin typeface="+mn-lt"/>
                        <a:cs typeface="Arial" panose="020B0604020202020204" pitchFamily="34" charset="0"/>
                      </a:endParaRPr>
                    </a:p>
                  </a:txBody>
                  <a:tcPr marL="62945" marR="62945" marT="31473" marB="31473" anchor="ctr"/>
                </a:tc>
                <a:extLst>
                  <a:ext uri="{0D108BD9-81ED-4DB2-BD59-A6C34878D82A}">
                    <a16:rowId xmlns:a16="http://schemas.microsoft.com/office/drawing/2014/main" xmlns="" val="10002"/>
                  </a:ext>
                </a:extLst>
              </a:tr>
              <a:tr h="788403">
                <a:tc>
                  <a:txBody>
                    <a:bodyPr/>
                    <a:lstStyle/>
                    <a:p>
                      <a:r>
                        <a:rPr lang="en-US" sz="2800" b="1" dirty="0">
                          <a:latin typeface="+mn-lt"/>
                          <a:cs typeface="Arial" panose="020B0604020202020204" pitchFamily="34" charset="0"/>
                        </a:rPr>
                        <a:t>Total</a:t>
                      </a:r>
                    </a:p>
                  </a:txBody>
                  <a:tcPr marL="62945" marR="62945" marT="31473" marB="31473" anchor="ctr"/>
                </a:tc>
                <a:tc>
                  <a:txBody>
                    <a:bodyPr/>
                    <a:lstStyle/>
                    <a:p>
                      <a:pPr algn="ctr"/>
                      <a:r>
                        <a:rPr lang="en-US" sz="2800" b="1" dirty="0">
                          <a:latin typeface="+mn-lt"/>
                          <a:cs typeface="Arial" panose="020B0604020202020204" pitchFamily="34" charset="0"/>
                        </a:rPr>
                        <a:t>24</a:t>
                      </a:r>
                    </a:p>
                  </a:txBody>
                  <a:tcPr marL="62945" marR="62945" marT="31473" marB="31473" anchor="ctr"/>
                </a:tc>
                <a:tc>
                  <a:txBody>
                    <a:bodyPr/>
                    <a:lstStyle/>
                    <a:p>
                      <a:pPr algn="ctr"/>
                      <a:r>
                        <a:rPr lang="en-US" sz="2800" b="1" dirty="0">
                          <a:latin typeface="+mn-lt"/>
                          <a:cs typeface="Arial" panose="020B0604020202020204" pitchFamily="34" charset="0"/>
                        </a:rPr>
                        <a:t>14</a:t>
                      </a:r>
                    </a:p>
                  </a:txBody>
                  <a:tcPr marL="62945" marR="62945" marT="31473" marB="31473"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2361648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tx2">
                    <a:lumMod val="90000"/>
                  </a:schemeClr>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421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7539"/>
            <a:ext cx="9144000" cy="140969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20</a:t>
            </a:r>
            <a:r>
              <a:rPr lang="en-US" sz="3600" b="1" baseline="30000" dirty="0">
                <a:solidFill>
                  <a:srgbClr val="FFFF00"/>
                </a:solidFill>
                <a:latin typeface="Arial" charset="0"/>
                <a:cs typeface="Arial" charset="0"/>
              </a:rPr>
              <a:t>th</a:t>
            </a:r>
            <a:r>
              <a:rPr lang="en-US" sz="3600" b="1" dirty="0">
                <a:solidFill>
                  <a:srgbClr val="FFFF00"/>
                </a:solidFill>
                <a:latin typeface="Arial" charset="0"/>
                <a:cs typeface="Arial" charset="0"/>
              </a:rPr>
              <a:t> Anniversary of Institute Status</a:t>
            </a:r>
          </a:p>
        </p:txBody>
      </p:sp>
      <p:sp>
        <p:nvSpPr>
          <p:cNvPr id="3" name="TextBox 2"/>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a:t>
            </a:r>
          </a:p>
        </p:txBody>
      </p:sp>
      <p:pic>
        <p:nvPicPr>
          <p:cNvPr id="1026" name="CE2F7009-C5C4-49B7-AF6C-F8A74A44C957" descr="6A471682-F5E4-4113-A4BE-47E60D7A2CF9@nhg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74" y="1098462"/>
            <a:ext cx="7530076" cy="5017985"/>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08754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10" dur="1000" fill="hold"/>
                                        <p:tgtEl>
                                          <p:spTgt spid="102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GTEx_registration-banner.png"/>
          <p:cNvPicPr>
            <a:picLocks noChangeAspect="1"/>
          </p:cNvPicPr>
          <p:nvPr/>
        </p:nvPicPr>
        <p:blipFill>
          <a:blip r:embed="rId3" cstate="print">
            <a:extLst>
              <a:ext uri="{28A0092B-C50C-407E-A947-70E740481C1C}">
                <a14:useLocalDpi xmlns:a14="http://schemas.microsoft.com/office/drawing/2010/main" val="0"/>
              </a:ext>
            </a:extLst>
          </a:blip>
          <a:srcRect t="20406" b="23116"/>
          <a:stretch>
            <a:fillRect/>
          </a:stretch>
        </p:blipFill>
        <p:spPr bwMode="auto">
          <a:xfrm>
            <a:off x="0" y="652518"/>
            <a:ext cx="9144000" cy="165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Title 3"/>
          <p:cNvSpPr>
            <a:spLocks noGrp="1"/>
          </p:cNvSpPr>
          <p:nvPr>
            <p:ph type="title"/>
          </p:nvPr>
        </p:nvSpPr>
        <p:spPr>
          <a:xfrm>
            <a:off x="0" y="7675"/>
            <a:ext cx="9144000" cy="639763"/>
          </a:xfrm>
        </p:spPr>
        <p:txBody>
          <a:bodyPr/>
          <a:lstStyle/>
          <a:p>
            <a:pPr algn="ctr">
              <a:defRPr/>
            </a:pPr>
            <a:r>
              <a:rPr lang="en-US" sz="3600" b="1" dirty="0">
                <a:solidFill>
                  <a:srgbClr val="FFFF00"/>
                </a:solidFill>
                <a:latin typeface="Arial" charset="0"/>
                <a:cs typeface="Arial" charset="0"/>
              </a:rPr>
              <a:t>Genotype-Tissue Expression (GTEx)</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39</a:t>
            </a:r>
          </a:p>
        </p:txBody>
      </p:sp>
      <p:sp>
        <p:nvSpPr>
          <p:cNvPr id="9" name="Rectangle 8"/>
          <p:cNvSpPr/>
          <p:nvPr/>
        </p:nvSpPr>
        <p:spPr>
          <a:xfrm>
            <a:off x="-152400" y="2582482"/>
            <a:ext cx="4440293" cy="4662815"/>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Enrollment complete    	(965 donors)</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Version 7 data release 	in summer 2017</a:t>
            </a:r>
          </a:p>
          <a:p>
            <a:pPr marL="173038" lvl="3" defTabSz="627063" eaLnBrk="0" hangingPunct="0">
              <a:spcBef>
                <a:spcPts val="1800"/>
              </a:spcBef>
              <a:buClr>
                <a:schemeClr val="tx1"/>
              </a:buClr>
              <a:buSzPct val="95000"/>
              <a:defRPr/>
            </a:pPr>
            <a:r>
              <a:rPr lang="en-US" sz="2800" dirty="0">
                <a:solidFill>
                  <a:schemeClr val="tx2">
                    <a:lumMod val="90000"/>
                  </a:schemeClr>
                </a:solidFill>
                <a:latin typeface="Arial" charset="0"/>
              </a:rPr>
              <a:t>	</a:t>
            </a:r>
            <a:r>
              <a:rPr lang="en-US" sz="2600" dirty="0">
                <a:solidFill>
                  <a:schemeClr val="tx2">
                    <a:lumMod val="90000"/>
                  </a:schemeClr>
                </a:solidFill>
                <a:latin typeface="Arial" charset="0"/>
              </a:rPr>
              <a:t>&gt;600 whole-genome 	   sequences </a:t>
            </a:r>
          </a:p>
          <a:p>
            <a:pPr marL="173038" lvl="3" defTabSz="627063" eaLnBrk="0" hangingPunct="0">
              <a:spcBef>
                <a:spcPts val="1800"/>
              </a:spcBef>
              <a:buClr>
                <a:schemeClr val="tx1"/>
              </a:buClr>
              <a:buSzPct val="95000"/>
              <a:defRPr/>
            </a:pPr>
            <a:r>
              <a:rPr lang="en-US" sz="2600" dirty="0">
                <a:solidFill>
                  <a:schemeClr val="tx2">
                    <a:lumMod val="90000"/>
                  </a:schemeClr>
                </a:solidFill>
                <a:latin typeface="Arial" charset="0"/>
              </a:rPr>
              <a:t>	RNA-</a:t>
            </a:r>
            <a:r>
              <a:rPr lang="en-US" sz="2600" dirty="0" err="1">
                <a:solidFill>
                  <a:schemeClr val="tx2">
                    <a:lumMod val="90000"/>
                  </a:schemeClr>
                </a:solidFill>
                <a:latin typeface="Arial" charset="0"/>
              </a:rPr>
              <a:t>Seq</a:t>
            </a:r>
            <a:r>
              <a:rPr lang="en-US" sz="2600" dirty="0">
                <a:solidFill>
                  <a:schemeClr val="tx2">
                    <a:lumMod val="90000"/>
                  </a:schemeClr>
                </a:solidFill>
                <a:latin typeface="Arial" charset="0"/>
              </a:rPr>
              <a:t> data on 	  	   &gt;12,000 samples</a:t>
            </a:r>
            <a:r>
              <a:rPr lang="en-US" sz="2800" dirty="0">
                <a:solidFill>
                  <a:prstClr val="white"/>
                </a:solidFill>
                <a:latin typeface="Arial" charset="0"/>
              </a:rPr>
              <a:t/>
            </a:r>
            <a:br>
              <a:rPr lang="en-US" sz="2800" dirty="0">
                <a:solidFill>
                  <a:prstClr val="white"/>
                </a:solidFill>
                <a:latin typeface="Arial" charset="0"/>
              </a:rPr>
            </a:br>
            <a:endParaRPr lang="en-US" sz="2800" dirty="0">
              <a:solidFill>
                <a:prstClr val="white"/>
              </a:solidFill>
              <a:latin typeface="Arial" charset="0"/>
            </a:endParaRPr>
          </a:p>
        </p:txBody>
      </p:sp>
      <p:grpSp>
        <p:nvGrpSpPr>
          <p:cNvPr id="5" name="Group 4"/>
          <p:cNvGrpSpPr/>
          <p:nvPr/>
        </p:nvGrpSpPr>
        <p:grpSpPr>
          <a:xfrm>
            <a:off x="4256314" y="3070814"/>
            <a:ext cx="4963887" cy="1086658"/>
            <a:chOff x="4383981" y="2533495"/>
            <a:chExt cx="5453365" cy="1197868"/>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981" y="2533495"/>
              <a:ext cx="5254098" cy="1197868"/>
            </a:xfrm>
            <a:prstGeom prst="rect">
              <a:avLst/>
            </a:prstGeom>
            <a:ln w="19050">
              <a:solidFill>
                <a:schemeClr val="accent3"/>
              </a:solidFill>
            </a:ln>
          </p:spPr>
        </p:pic>
        <p:sp>
          <p:nvSpPr>
            <p:cNvPr id="4" name="Rectangle 3"/>
            <p:cNvSpPr/>
            <p:nvPr/>
          </p:nvSpPr>
          <p:spPr>
            <a:xfrm>
              <a:off x="6420945" y="2633058"/>
              <a:ext cx="3416401" cy="861353"/>
            </a:xfrm>
            <a:prstGeom prst="rect">
              <a:avLst/>
            </a:prstGeom>
          </p:spPr>
          <p:txBody>
            <a:bodyPr wrap="square">
              <a:spAutoFit/>
            </a:bodyPr>
            <a:lstStyle/>
            <a:p>
              <a:r>
                <a:rPr lang="en-US" sz="1500" dirty="0">
                  <a:solidFill>
                    <a:schemeClr val="bg2"/>
                  </a:solidFill>
                </a:rPr>
                <a:t>Second most downloaded data set after TCGA in FY16 (531 requests vs 1478)</a:t>
              </a:r>
            </a:p>
          </p:txBody>
        </p:sp>
      </p:grpSp>
      <p:pic>
        <p:nvPicPr>
          <p:cNvPr id="10" name="Picture 2" descr="https://www.broadinstitute.org/files/styles/gsp_image__1112x410_/public/generic-page/images/2016/GTEx_webbanner_new_site_1112x410_0.jpg?itok=9vKXBYo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9775" y="4564047"/>
            <a:ext cx="3601081" cy="1327737"/>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20586" y="5929184"/>
            <a:ext cx="3484672" cy="369332"/>
          </a:xfrm>
          <a:prstGeom prst="rect">
            <a:avLst/>
          </a:prstGeom>
          <a:noFill/>
        </p:spPr>
        <p:txBody>
          <a:bodyPr wrap="none" rtlCol="0">
            <a:spAutoFit/>
          </a:bodyPr>
          <a:lstStyle/>
          <a:p>
            <a:r>
              <a:rPr lang="en-US" dirty="0">
                <a:cs typeface="Arial" panose="020B0604020202020204" pitchFamily="34" charset="0"/>
              </a:rPr>
              <a:t>Barcelona, Spain in April 2017</a:t>
            </a:r>
            <a:endParaRPr lang="en-US" dirty="0"/>
          </a:p>
        </p:txBody>
      </p:sp>
    </p:spTree>
    <p:extLst>
      <p:ext uri="{BB962C8B-B14F-4D97-AF65-F5344CB8AC3E}">
        <p14:creationId xmlns:p14="http://schemas.microsoft.com/office/powerpoint/2010/main" val="13369420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noGrp="1"/>
          </p:cNvGraphicFramePr>
          <p:nvPr>
            <p:extLst/>
          </p:nvPr>
        </p:nvGraphicFramePr>
        <p:xfrm>
          <a:off x="4876800" y="1472164"/>
          <a:ext cx="3936533" cy="344437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39</a:t>
            </a:r>
          </a:p>
        </p:txBody>
      </p:sp>
      <p:pic>
        <p:nvPicPr>
          <p:cNvPr id="7" name="Picture 17" descr="Screen Shot 2014-06-17 at 10.42.2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666"/>
            <a:ext cx="9144001" cy="127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0" y="1919192"/>
            <a:ext cx="4666249"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87350" lvl="2" defTabSz="627063">
              <a:spcBef>
                <a:spcPts val="1800"/>
              </a:spcBef>
              <a:buClr>
                <a:schemeClr val="tx1"/>
              </a:buClr>
              <a:buSzPct val="95000"/>
              <a:buFont typeface="Wingdings" pitchFamily="2" charset="2"/>
              <a:buChar char=""/>
              <a:defRPr/>
            </a:pPr>
            <a:r>
              <a:rPr lang="en-US" altLang="en-US" sz="2800" dirty="0">
                <a:solidFill>
                  <a:prstClr val="white"/>
                </a:solidFill>
                <a:latin typeface="Arial" charset="0"/>
                <a:ea typeface="+mn-ea"/>
              </a:rPr>
              <a:t>&gt;9,000 registered users 	from &gt;90 countries</a:t>
            </a:r>
          </a:p>
          <a:p>
            <a:pPr marL="387350" lvl="2" defTabSz="627063">
              <a:spcBef>
                <a:spcPts val="1800"/>
              </a:spcBef>
              <a:buClr>
                <a:schemeClr val="tx1"/>
              </a:buClr>
              <a:buSzPct val="95000"/>
              <a:buFont typeface="Wingdings" pitchFamily="2" charset="2"/>
              <a:buChar char=""/>
              <a:defRPr/>
            </a:pPr>
            <a:r>
              <a:rPr lang="en-US" altLang="en-US" sz="2800" dirty="0">
                <a:solidFill>
                  <a:prstClr val="white"/>
                </a:solidFill>
                <a:latin typeface="Arial" charset="0"/>
                <a:ea typeface="+mn-ea"/>
              </a:rPr>
              <a:t>48,826 gene-expression 	profiles downloaded</a:t>
            </a:r>
          </a:p>
          <a:p>
            <a:pPr marL="387350" lvl="2" defTabSz="627063">
              <a:spcBef>
                <a:spcPts val="1800"/>
              </a:spcBef>
              <a:buClr>
                <a:schemeClr val="tx1"/>
              </a:buClr>
              <a:buSzPct val="95000"/>
              <a:buFont typeface="Wingdings" pitchFamily="2" charset="2"/>
              <a:buChar char=""/>
              <a:defRPr/>
            </a:pPr>
            <a:r>
              <a:rPr lang="en-US" altLang="en-US" sz="2800" dirty="0">
                <a:solidFill>
                  <a:prstClr val="white"/>
                </a:solidFill>
                <a:latin typeface="Arial" charset="0"/>
                <a:ea typeface="+mn-ea"/>
              </a:rPr>
              <a:t>&gt;220 papers using 	</a:t>
            </a:r>
            <a:r>
              <a:rPr lang="en-US" altLang="en-US" sz="2800" dirty="0" err="1">
                <a:solidFill>
                  <a:prstClr val="white"/>
                </a:solidFill>
                <a:latin typeface="Arial" charset="0"/>
                <a:ea typeface="+mn-ea"/>
              </a:rPr>
              <a:t>GTEx</a:t>
            </a:r>
            <a:r>
              <a:rPr lang="en-US" altLang="en-US" sz="2800" dirty="0">
                <a:solidFill>
                  <a:prstClr val="white"/>
                </a:solidFill>
                <a:latin typeface="Arial" charset="0"/>
                <a:ea typeface="+mn-ea"/>
              </a:rPr>
              <a:t> data, mostly 	from non-consortium 	members </a:t>
            </a:r>
          </a:p>
        </p:txBody>
      </p:sp>
      <p:grpSp>
        <p:nvGrpSpPr>
          <p:cNvPr id="2" name="Group 1"/>
          <p:cNvGrpSpPr>
            <a:grpSpLocks noChangeAspect="1"/>
          </p:cNvGrpSpPr>
          <p:nvPr/>
        </p:nvGrpSpPr>
        <p:grpSpPr>
          <a:xfrm>
            <a:off x="4876800" y="5113948"/>
            <a:ext cx="4079444" cy="1371600"/>
            <a:chOff x="5663053" y="2819100"/>
            <a:chExt cx="8076086" cy="2672978"/>
          </a:xfrm>
        </p:grpSpPr>
        <p:pic>
          <p:nvPicPr>
            <p:cNvPr id="2052" name="Picture 4" descr="https://genome.ucsc.edu/images/ucscHelix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3053" y="2833726"/>
              <a:ext cx="3307458" cy="1151987"/>
            </a:xfrm>
            <a:prstGeom prst="roundRect">
              <a:avLst>
                <a:gd name="adj" fmla="val 8594"/>
              </a:avLst>
            </a:prstGeom>
            <a:solidFill>
              <a:schemeClr val="tx1"/>
            </a:solidFill>
            <a:ln>
              <a:solidFill>
                <a:schemeClr val="accent3"/>
              </a:solidFill>
            </a:ln>
            <a:effectLst>
              <a:reflection blurRad="12700" stA="0" endPos="28000" dist="5000" dir="5400000" sy="-100000" algn="bl" rotWithShape="0"/>
            </a:effectLst>
          </p:spPr>
        </p:pic>
        <p:pic>
          <p:nvPicPr>
            <p:cNvPr id="2054" name="Picture 6" descr="http://www.biodonostia.org/wp-content/uploads/2014/12/ensembl_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8501" y="2819100"/>
              <a:ext cx="3307458" cy="1181236"/>
            </a:xfrm>
            <a:prstGeom prst="roundRect">
              <a:avLst>
                <a:gd name="adj" fmla="val 8594"/>
              </a:avLst>
            </a:prstGeom>
            <a:solidFill>
              <a:srgbClr val="FFFFFF">
                <a:shade val="85000"/>
              </a:srgbClr>
            </a:solidFill>
            <a:ln>
              <a:solidFill>
                <a:schemeClr val="accent3"/>
              </a:solidFill>
            </a:ln>
            <a:effectLst>
              <a:reflection blurRad="12700" stA="0" endPos="28000" dist="5000" dir="5400000" sy="-100000" algn="bl" rotWithShape="0"/>
            </a:effectLst>
            <a:extLst/>
          </p:spPr>
        </p:pic>
        <p:pic>
          <p:nvPicPr>
            <p:cNvPr id="2056" name="Picture 8" descr="https://upload.wikimedia.org/wikipedia/commons/7/70/The_Human_Protein_Atla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92078" y="4640953"/>
              <a:ext cx="4347061" cy="550258"/>
            </a:xfrm>
            <a:prstGeom prst="roundRect">
              <a:avLst>
                <a:gd name="adj" fmla="val 8594"/>
              </a:avLst>
            </a:prstGeom>
            <a:solidFill>
              <a:schemeClr val="tx1"/>
            </a:solidFill>
            <a:ln>
              <a:solidFill>
                <a:schemeClr val="accent3"/>
              </a:solidFill>
            </a:ln>
            <a:effectLst>
              <a:reflection blurRad="12700" stA="0" endPos="28000" dist="5000" dir="5400000" sy="-100000" algn="bl" rotWithShape="0"/>
            </a:effectLst>
          </p:spPr>
        </p:pic>
        <p:pic>
          <p:nvPicPr>
            <p:cNvPr id="2058" name="Picture 10" descr="http://geneanalytics.genecards.org/media/81632/g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63053" y="4340092"/>
              <a:ext cx="3307458" cy="1151986"/>
            </a:xfrm>
            <a:prstGeom prst="roundRect">
              <a:avLst>
                <a:gd name="adj" fmla="val 8594"/>
              </a:avLst>
            </a:prstGeom>
            <a:solidFill>
              <a:schemeClr val="tx1"/>
            </a:solidFill>
            <a:ln>
              <a:solidFill>
                <a:schemeClr val="accent3"/>
              </a:solidFill>
            </a:ln>
            <a:effectLst>
              <a:reflection blurRad="12700" stA="0" endPos="28000" dist="5000" dir="5400000" sy="-100000" algn="bl" rotWithShape="0"/>
            </a:effectLst>
          </p:spPr>
        </p:pic>
      </p:grpSp>
      <p:sp>
        <p:nvSpPr>
          <p:cNvPr id="3" name="TextBox 2"/>
          <p:cNvSpPr txBox="1"/>
          <p:nvPr/>
        </p:nvSpPr>
        <p:spPr>
          <a:xfrm>
            <a:off x="5552312" y="1509212"/>
            <a:ext cx="3018772" cy="338554"/>
          </a:xfrm>
          <a:prstGeom prst="rect">
            <a:avLst/>
          </a:prstGeom>
          <a:noFill/>
        </p:spPr>
        <p:txBody>
          <a:bodyPr wrap="square" rtlCol="0">
            <a:spAutoFit/>
          </a:bodyPr>
          <a:lstStyle/>
          <a:p>
            <a:r>
              <a:rPr lang="en-US" sz="1600" dirty="0">
                <a:solidFill>
                  <a:schemeClr val="bg1"/>
                </a:solidFill>
              </a:rPr>
              <a:t>Papers Published Annually</a:t>
            </a:r>
          </a:p>
        </p:txBody>
      </p:sp>
    </p:spTree>
    <p:extLst>
      <p:ext uri="{BB962C8B-B14F-4D97-AF65-F5344CB8AC3E}">
        <p14:creationId xmlns:p14="http://schemas.microsoft.com/office/powerpoint/2010/main" val="114948733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514901" y="3864"/>
            <a:ext cx="7625923" cy="708572"/>
          </a:xfrm>
          <a:prstGeom prst="rect">
            <a:avLst/>
          </a:prstGeom>
          <a:noFill/>
          <a:ln w="9525">
            <a:noFill/>
            <a:miter lim="800000"/>
            <a:headEnd/>
            <a:tailEnd/>
          </a:ln>
        </p:spPr>
        <p:txBody>
          <a:bodyPr/>
          <a:lstStyle/>
          <a:p>
            <a:pPr algn="ctr">
              <a:defRPr/>
            </a:pPr>
            <a:r>
              <a:rPr lang="en-US" sz="3600" spc="-100" dirty="0">
                <a:solidFill>
                  <a:srgbClr val="FFFF00"/>
                </a:solidFill>
                <a:cs typeface="Arial" pitchFamily="34" charset="0"/>
              </a:rPr>
              <a:t>Human Heredity and Health in Africa (H3Africa) </a:t>
            </a:r>
            <a:endParaRPr lang="en-US" sz="3600" b="1" spc="-100" dirty="0">
              <a:solidFill>
                <a:srgbClr val="FFFF00"/>
              </a:solidFill>
              <a:latin typeface="Arial" pitchFamily="34" charset="0"/>
              <a:cs typeface="Arial" pitchFamily="34" charset="0"/>
            </a:endParaRPr>
          </a:p>
        </p:txBody>
      </p:sp>
      <p:sp>
        <p:nvSpPr>
          <p:cNvPr id="7" name="Title 1"/>
          <p:cNvSpPr txBox="1">
            <a:spLocks/>
          </p:cNvSpPr>
          <p:nvPr/>
        </p:nvSpPr>
        <p:spPr bwMode="auto">
          <a:xfrm>
            <a:off x="109993" y="1665364"/>
            <a:ext cx="9216887" cy="474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33363" lvl="1" indent="-233363" defTabSz="457200">
              <a:spcBef>
                <a:spcPts val="700"/>
              </a:spcBef>
              <a:buClr>
                <a:prstClr val="white"/>
              </a:buClr>
              <a:buSzPct val="95000"/>
              <a:buFont typeface="Wingdings" pitchFamily="2" charset="2"/>
              <a:buChar char=""/>
              <a:tabLst>
                <a:tab pos="914400" algn="l"/>
              </a:tabLst>
            </a:pPr>
            <a:r>
              <a:rPr lang="en-US" sz="2800" dirty="0"/>
              <a:t>9</a:t>
            </a:r>
            <a:r>
              <a:rPr lang="en-US" sz="2800" baseline="30000" dirty="0"/>
              <a:t>th</a:t>
            </a:r>
            <a:r>
              <a:rPr lang="en-US" sz="2800" dirty="0"/>
              <a:t> Consortium Meeting in October 2016</a:t>
            </a:r>
          </a:p>
          <a:p>
            <a:pPr marL="0" lvl="1" indent="0" defTabSz="457200">
              <a:spcBef>
                <a:spcPts val="700"/>
              </a:spcBef>
              <a:buClr>
                <a:prstClr val="white"/>
              </a:buClr>
              <a:buSzPct val="95000"/>
              <a:tabLst>
                <a:tab pos="914400" algn="l"/>
              </a:tabLst>
            </a:pPr>
            <a:r>
              <a:rPr lang="en-US" sz="2300" dirty="0">
                <a:solidFill>
                  <a:schemeClr val="tx2">
                    <a:lumMod val="90000"/>
                  </a:schemeClr>
                </a:solidFill>
              </a:rPr>
              <a:t>   Opening by Dr. </a:t>
            </a:r>
            <a:r>
              <a:rPr lang="en-US" sz="2300" dirty="0" err="1">
                <a:solidFill>
                  <a:schemeClr val="tx2">
                    <a:lumMod val="90000"/>
                  </a:schemeClr>
                </a:solidFill>
              </a:rPr>
              <a:t>Ameenah</a:t>
            </a:r>
            <a:r>
              <a:rPr lang="en-US" sz="2300" dirty="0">
                <a:solidFill>
                  <a:schemeClr val="tx2">
                    <a:lumMod val="90000"/>
                  </a:schemeClr>
                </a:solidFill>
              </a:rPr>
              <a:t> </a:t>
            </a:r>
            <a:r>
              <a:rPr lang="en-US" sz="2300" dirty="0" err="1">
                <a:solidFill>
                  <a:schemeClr val="tx2">
                    <a:lumMod val="90000"/>
                  </a:schemeClr>
                </a:solidFill>
              </a:rPr>
              <a:t>Gurib-Fakim</a:t>
            </a:r>
            <a:r>
              <a:rPr lang="en-US" sz="2300" dirty="0">
                <a:solidFill>
                  <a:schemeClr val="tx2">
                    <a:lumMod val="90000"/>
                  </a:schemeClr>
                </a:solidFill>
              </a:rPr>
              <a:t>, President of Mauritius</a:t>
            </a:r>
          </a:p>
          <a:p>
            <a:pPr marL="0" lvl="1" indent="0" defTabSz="457200">
              <a:spcBef>
                <a:spcPts val="700"/>
              </a:spcBef>
              <a:buClr>
                <a:prstClr val="white"/>
              </a:buClr>
              <a:buSzPct val="95000"/>
              <a:tabLst>
                <a:tab pos="914400" algn="l"/>
              </a:tabLst>
            </a:pPr>
            <a:endParaRPr lang="en-US" sz="2300" dirty="0">
              <a:solidFill>
                <a:schemeClr val="tx2">
                  <a:lumMod val="90000"/>
                </a:schemeClr>
              </a:solidFill>
            </a:endParaRPr>
          </a:p>
          <a:p>
            <a:pPr marL="233363" lvl="1" indent="-233363" defTabSz="457200">
              <a:spcBef>
                <a:spcPts val="700"/>
              </a:spcBef>
              <a:buClr>
                <a:prstClr val="white"/>
              </a:buClr>
              <a:buSzPct val="95000"/>
              <a:buFont typeface="Wingdings" pitchFamily="2" charset="2"/>
              <a:buChar char=""/>
              <a:tabLst>
                <a:tab pos="914400" algn="l"/>
              </a:tabLst>
            </a:pPr>
            <a:endParaRPr lang="en-US" dirty="0"/>
          </a:p>
          <a:p>
            <a:pPr marL="233363" lvl="1" indent="-233363" defTabSz="457200">
              <a:spcBef>
                <a:spcPts val="700"/>
              </a:spcBef>
              <a:buClr>
                <a:prstClr val="white"/>
              </a:buClr>
              <a:buSzPct val="95000"/>
              <a:buFont typeface="Wingdings" pitchFamily="2" charset="2"/>
              <a:buChar char=""/>
              <a:tabLst>
                <a:tab pos="914400" algn="l"/>
              </a:tabLst>
            </a:pPr>
            <a:endParaRPr lang="en-US" sz="2800" dirty="0"/>
          </a:p>
          <a:p>
            <a:pPr marL="233363" lvl="1" indent="-233363" defTabSz="457200">
              <a:spcBef>
                <a:spcPts val="700"/>
              </a:spcBef>
              <a:buClr>
                <a:prstClr val="white"/>
              </a:buClr>
              <a:buSzPct val="95000"/>
              <a:buFont typeface="Wingdings" pitchFamily="2" charset="2"/>
              <a:buChar char=""/>
              <a:tabLst>
                <a:tab pos="914400" algn="l"/>
              </a:tabLst>
            </a:pPr>
            <a:endParaRPr lang="en-US" sz="2800" dirty="0"/>
          </a:p>
          <a:p>
            <a:pPr marL="233363" lvl="1" indent="-233363" defTabSz="457200">
              <a:spcBef>
                <a:spcPts val="700"/>
              </a:spcBef>
              <a:buClr>
                <a:prstClr val="white"/>
              </a:buClr>
              <a:buSzPct val="95000"/>
              <a:buFont typeface="Wingdings" pitchFamily="2" charset="2"/>
              <a:buChar char=""/>
              <a:tabLst>
                <a:tab pos="914400" algn="l"/>
              </a:tabLst>
            </a:pPr>
            <a:endParaRPr lang="en-US" sz="2800" dirty="0"/>
          </a:p>
          <a:p>
            <a:pPr marL="233363" lvl="1" indent="-233363" defTabSz="457200">
              <a:spcBef>
                <a:spcPts val="700"/>
              </a:spcBef>
              <a:buClr>
                <a:prstClr val="white"/>
              </a:buClr>
              <a:buSzPct val="95000"/>
              <a:buFont typeface="Wingdings" pitchFamily="2" charset="2"/>
              <a:buChar char=""/>
              <a:tabLst>
                <a:tab pos="914400" algn="l"/>
              </a:tabLst>
            </a:pPr>
            <a:endParaRPr lang="en-US" dirty="0"/>
          </a:p>
          <a:p>
            <a:pPr marL="233363" lvl="1" indent="-233363" defTabSz="457200">
              <a:spcBef>
                <a:spcPts val="700"/>
              </a:spcBef>
              <a:buClr>
                <a:prstClr val="white"/>
              </a:buClr>
              <a:buSzPct val="95000"/>
              <a:buFont typeface="Wingdings" pitchFamily="2" charset="2"/>
              <a:buChar char=""/>
              <a:tabLst>
                <a:tab pos="914400" algn="l"/>
              </a:tabLst>
            </a:pPr>
            <a:r>
              <a:rPr lang="en-US" sz="2800" dirty="0"/>
              <a:t>Last Consortium meeting of Phase 1: May 2017</a:t>
            </a:r>
            <a:endParaRPr lang="en-US" sz="2000" dirty="0"/>
          </a:p>
          <a:p>
            <a:pPr marL="233363" lvl="1" indent="-233363" defTabSz="457200">
              <a:spcBef>
                <a:spcPts val="700"/>
              </a:spcBef>
              <a:buClr>
                <a:prstClr val="white"/>
              </a:buClr>
              <a:buSzPct val="95000"/>
              <a:buFont typeface="Wingdings" pitchFamily="2" charset="2"/>
              <a:buChar char=""/>
              <a:tabLst>
                <a:tab pos="914400" algn="l"/>
              </a:tabLst>
            </a:pPr>
            <a:r>
              <a:rPr lang="en-US" sz="2800" dirty="0"/>
              <a:t>Review of Phase 2 applications: March 2017</a:t>
            </a:r>
            <a:endParaRPr lang="en-US" sz="2400" dirty="0"/>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0" lvl="1" indent="0" defTabSz="457200" fontAlgn="base">
              <a:spcBef>
                <a:spcPts val="700"/>
              </a:spcBef>
              <a:spcAft>
                <a:spcPct val="0"/>
              </a:spcAft>
              <a:buClr>
                <a:prstClr val="white"/>
              </a:buClr>
              <a:buSzPct val="95000"/>
              <a:tabLst>
                <a:tab pos="914400" algn="l"/>
              </a:tabLst>
            </a:pPr>
            <a:endParaRPr lang="en-US" sz="2800" dirty="0">
              <a:solidFill>
                <a:prstClr val="white"/>
              </a:solidFill>
            </a:endParaRPr>
          </a:p>
        </p:txBody>
      </p:sp>
      <p:sp>
        <p:nvSpPr>
          <p:cNvPr id="6" name="Rectangle 5"/>
          <p:cNvSpPr/>
          <p:nvPr/>
        </p:nvSpPr>
        <p:spPr>
          <a:xfrm>
            <a:off x="-3" y="0"/>
            <a:ext cx="2006223" cy="1596788"/>
          </a:xfrm>
          <a:prstGeom prst="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S:\CENTERS\H3Africa\Logos\H3Africa_500px_trans.png"/>
          <p:cNvPicPr>
            <a:picLocks noChangeAspect="1" noChangeArrowheads="1"/>
          </p:cNvPicPr>
          <p:nvPr/>
        </p:nvPicPr>
        <p:blipFill>
          <a:blip r:embed="rId3" cstate="print"/>
          <a:srcRect/>
          <a:stretch>
            <a:fillRect/>
          </a:stretch>
        </p:blipFill>
        <p:spPr bwMode="auto">
          <a:xfrm>
            <a:off x="309841" y="68576"/>
            <a:ext cx="1338456" cy="1395366"/>
          </a:xfrm>
          <a:prstGeom prst="rect">
            <a:avLst/>
          </a:prstGeom>
          <a:noFill/>
        </p:spPr>
      </p:pic>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40</a:t>
            </a:r>
          </a:p>
        </p:txBody>
      </p:sp>
      <p:pic>
        <p:nvPicPr>
          <p:cNvPr id="4" name="Picture 3"/>
          <p:cNvPicPr>
            <a:picLocks noChangeAspect="1"/>
          </p:cNvPicPr>
          <p:nvPr/>
        </p:nvPicPr>
        <p:blipFill rotWithShape="1">
          <a:blip r:embed="rId4"/>
          <a:srcRect l="7807" t="929" r="46022" b="43967"/>
          <a:stretch/>
        </p:blipFill>
        <p:spPr>
          <a:xfrm>
            <a:off x="56981" y="3069702"/>
            <a:ext cx="2574802" cy="2054781"/>
          </a:xfrm>
          <a:prstGeom prst="rect">
            <a:avLst/>
          </a:prstGeom>
        </p:spPr>
      </p:pic>
      <p:pic>
        <p:nvPicPr>
          <p:cNvPr id="5" name="Picture 4"/>
          <p:cNvPicPr>
            <a:picLocks noChangeAspect="1"/>
          </p:cNvPicPr>
          <p:nvPr/>
        </p:nvPicPr>
        <p:blipFill rotWithShape="1">
          <a:blip r:embed="rId5"/>
          <a:srcRect l="8065" t="32022" r="8065" b="27301"/>
          <a:stretch/>
        </p:blipFill>
        <p:spPr>
          <a:xfrm>
            <a:off x="2684795" y="3050485"/>
            <a:ext cx="6379806" cy="2062791"/>
          </a:xfrm>
          <a:prstGeom prst="rect">
            <a:avLst/>
          </a:prstGeom>
        </p:spPr>
      </p:pic>
    </p:spTree>
    <p:extLst>
      <p:ext uri="{BB962C8B-B14F-4D97-AF65-F5344CB8AC3E}">
        <p14:creationId xmlns:p14="http://schemas.microsoft.com/office/powerpoint/2010/main" val="26063615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6008"/>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Network (UDN)</a:t>
            </a:r>
          </a:p>
          <a:p>
            <a:pPr algn="ctr" fontAlgn="base">
              <a:spcBef>
                <a:spcPct val="0"/>
              </a:spcBef>
              <a:spcAft>
                <a:spcPct val="0"/>
              </a:spcAft>
              <a:defRPr/>
            </a:pPr>
            <a:endParaRPr lang="en-US" sz="1200" b="1" spc="-100" dirty="0">
              <a:solidFill>
                <a:srgbClr val="FFFF00"/>
              </a:solidFill>
              <a:latin typeface="Arial" charset="0"/>
            </a:endParaRPr>
          </a:p>
        </p:txBody>
      </p:sp>
      <p:grpSp>
        <p:nvGrpSpPr>
          <p:cNvPr id="11" name="Group 10"/>
          <p:cNvGrpSpPr/>
          <p:nvPr/>
        </p:nvGrpSpPr>
        <p:grpSpPr>
          <a:xfrm>
            <a:off x="0" y="762000"/>
            <a:ext cx="9167859" cy="914400"/>
            <a:chOff x="0" y="762000"/>
            <a:chExt cx="9167859" cy="914400"/>
          </a:xfrm>
        </p:grpSpPr>
        <p:sp>
          <p:nvSpPr>
            <p:cNvPr id="3" name="Rectangle 2"/>
            <p:cNvSpPr/>
            <p:nvPr/>
          </p:nvSpPr>
          <p:spPr>
            <a:xfrm>
              <a:off x="1" y="762000"/>
              <a:ext cx="9144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73" t="43863" r="64003" b="43459"/>
            <a:stretch/>
          </p:blipFill>
          <p:spPr bwMode="auto">
            <a:xfrm>
              <a:off x="1524000" y="845124"/>
              <a:ext cx="310896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968992"/>
              <a:ext cx="2133084" cy="369332"/>
            </a:xfrm>
            <a:prstGeom prst="rect">
              <a:avLst/>
            </a:prstGeom>
            <a:noFill/>
          </p:spPr>
          <p:txBody>
            <a:bodyPr wrap="none" rtlCol="0">
              <a:spAutoFit/>
            </a:bodyPr>
            <a:lstStyle/>
            <a:p>
              <a:r>
                <a:rPr lang="en-US" b="1" dirty="0">
                  <a:solidFill>
                    <a:schemeClr val="tx1">
                      <a:lumMod val="50000"/>
                    </a:schemeClr>
                  </a:solidFill>
                </a:rPr>
                <a:t>UDN Site Locations</a:t>
              </a:r>
            </a:p>
          </p:txBody>
        </p:sp>
        <p:cxnSp>
          <p:nvCxnSpPr>
            <p:cNvPr id="7" name="Straight Connector 6"/>
            <p:cNvCxnSpPr/>
            <p:nvPr/>
          </p:nvCxnSpPr>
          <p:spPr>
            <a:xfrm>
              <a:off x="4632960" y="960495"/>
              <a:ext cx="0" cy="36933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1483056"/>
              <a:ext cx="9167859"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26" name="Picture 2" descr="C:\Users\wisea2\AppData\Local\Microsoft\Windows\Temporary Internet Files\Content.Outlook\ATY747F2\UDN-Gateway-yellow-butt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575" y="5845439"/>
            <a:ext cx="3425825" cy="983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 y="5830282"/>
            <a:ext cx="3276600" cy="954107"/>
          </a:xfrm>
          <a:prstGeom prst="rect">
            <a:avLst/>
          </a:prstGeom>
          <a:noFill/>
        </p:spPr>
        <p:txBody>
          <a:bodyPr wrap="square" rtlCol="0">
            <a:spAutoFit/>
          </a:bodyPr>
          <a:lstStyle/>
          <a:p>
            <a:pPr algn="ctr"/>
            <a:r>
              <a:rPr lang="en-US" sz="2800" dirty="0">
                <a:solidFill>
                  <a:srgbClr val="FFFF00"/>
                </a:solidFill>
                <a:effectLst>
                  <a:outerShdw blurRad="38100" dist="38100" dir="2700000" algn="tl">
                    <a:srgbClr val="000000">
                      <a:alpha val="43137"/>
                    </a:srgbClr>
                  </a:outerShdw>
                </a:effectLst>
                <a:cs typeface="Arial" panose="020B0604020202020204" pitchFamily="34" charset="0"/>
              </a:rPr>
              <a:t>1062</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Applications</a:t>
            </a:r>
          </a:p>
          <a:p>
            <a:pPr algn="ctr"/>
            <a:r>
              <a:rPr lang="en-US" sz="2800" dirty="0">
                <a:solidFill>
                  <a:srgbClr val="FFFF00"/>
                </a:solidFill>
                <a:effectLst>
                  <a:outerShdw blurRad="38100" dist="38100" dir="2700000" algn="tl">
                    <a:srgbClr val="000000">
                      <a:alpha val="43137"/>
                    </a:srgbClr>
                  </a:outerShdw>
                </a:effectLst>
                <a:cs typeface="Arial" panose="020B0604020202020204" pitchFamily="34" charset="0"/>
              </a:rPr>
              <a:t>414</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Acceptances</a:t>
            </a:r>
          </a:p>
        </p:txBody>
      </p:sp>
      <p:sp>
        <p:nvSpPr>
          <p:cNvPr id="2" name="Rectangle 1"/>
          <p:cNvSpPr/>
          <p:nvPr/>
        </p:nvSpPr>
        <p:spPr>
          <a:xfrm>
            <a:off x="0" y="1676400"/>
            <a:ext cx="9144000" cy="4162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8"/>
          <p:cNvPicPr>
            <a:picLocks noChangeAspect="1"/>
          </p:cNvPicPr>
          <p:nvPr/>
        </p:nvPicPr>
        <p:blipFill>
          <a:blip r:embed="rId5">
            <a:extLst>
              <a:ext uri="{28A0092B-C50C-407E-A947-70E740481C1C}">
                <a14:useLocalDpi xmlns:a14="http://schemas.microsoft.com/office/drawing/2010/main" val="0"/>
              </a:ext>
            </a:extLst>
          </a:blip>
          <a:srcRect l="11240" t="17149" r="28583" b="15988"/>
          <a:stretch>
            <a:fillRect/>
          </a:stretch>
        </p:blipFill>
        <p:spPr bwMode="auto">
          <a:xfrm>
            <a:off x="701675" y="1568450"/>
            <a:ext cx="663575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p:cNvPicPr>
            <a:picLocks noChangeAspect="1"/>
          </p:cNvPicPr>
          <p:nvPr/>
        </p:nvPicPr>
        <p:blipFill>
          <a:blip r:embed="rId6">
            <a:extLst>
              <a:ext uri="{28A0092B-C50C-407E-A947-70E740481C1C}">
                <a14:useLocalDpi xmlns:a14="http://schemas.microsoft.com/office/drawing/2010/main" val="0"/>
              </a:ext>
            </a:extLst>
          </a:blip>
          <a:srcRect l="18672" t="15811" r="48495" b="68378"/>
          <a:stretch>
            <a:fillRect/>
          </a:stretch>
        </p:blipFill>
        <p:spPr bwMode="auto">
          <a:xfrm>
            <a:off x="1485900" y="1543050"/>
            <a:ext cx="33067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
          <p:cNvPicPr>
            <a:picLocks noChangeAspect="1"/>
          </p:cNvPicPr>
          <p:nvPr/>
        </p:nvPicPr>
        <p:blipFill>
          <a:blip r:embed="rId7">
            <a:extLst>
              <a:ext uri="{28A0092B-C50C-407E-A947-70E740481C1C}">
                <a14:useLocalDpi xmlns:a14="http://schemas.microsoft.com/office/drawing/2010/main" val="0"/>
              </a:ext>
            </a:extLst>
          </a:blip>
          <a:srcRect l="3452" t="24857" r="76814" b="50000"/>
          <a:stretch>
            <a:fillRect/>
          </a:stretch>
        </p:blipFill>
        <p:spPr bwMode="auto">
          <a:xfrm>
            <a:off x="-34925" y="2133600"/>
            <a:ext cx="200025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
          <p:cNvPicPr>
            <a:picLocks noChangeAspect="1"/>
          </p:cNvPicPr>
          <p:nvPr/>
        </p:nvPicPr>
        <p:blipFill>
          <a:blip r:embed="rId8">
            <a:extLst>
              <a:ext uri="{28A0092B-C50C-407E-A947-70E740481C1C}">
                <a14:useLocalDpi xmlns:a14="http://schemas.microsoft.com/office/drawing/2010/main" val="0"/>
              </a:ext>
            </a:extLst>
          </a:blip>
          <a:srcRect l="15221" t="33195" r="64912" b="42105"/>
          <a:stretch>
            <a:fillRect/>
          </a:stretch>
        </p:blipFill>
        <p:spPr bwMode="auto">
          <a:xfrm>
            <a:off x="1128713" y="2705100"/>
            <a:ext cx="203517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2"/>
          <p:cNvPicPr>
            <a:picLocks noChangeAspect="1"/>
          </p:cNvPicPr>
          <p:nvPr/>
        </p:nvPicPr>
        <p:blipFill>
          <a:blip r:embed="rId9">
            <a:extLst>
              <a:ext uri="{28A0092B-C50C-407E-A947-70E740481C1C}">
                <a14:useLocalDpi xmlns:a14="http://schemas.microsoft.com/office/drawing/2010/main" val="0"/>
              </a:ext>
            </a:extLst>
          </a:blip>
          <a:srcRect l="10178" t="63873" r="55664" b="19449"/>
          <a:stretch>
            <a:fillRect/>
          </a:stretch>
        </p:blipFill>
        <p:spPr bwMode="auto">
          <a:xfrm>
            <a:off x="996950" y="4552950"/>
            <a:ext cx="3400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3"/>
          <p:cNvPicPr>
            <a:picLocks noChangeAspect="1"/>
          </p:cNvPicPr>
          <p:nvPr/>
        </p:nvPicPr>
        <p:blipFill>
          <a:blip r:embed="rId10">
            <a:extLst>
              <a:ext uri="{28A0092B-C50C-407E-A947-70E740481C1C}">
                <a14:useLocalDpi xmlns:a14="http://schemas.microsoft.com/office/drawing/2010/main" val="0"/>
              </a:ext>
            </a:extLst>
          </a:blip>
          <a:srcRect l="28584" t="45546" r="45045" b="37698"/>
          <a:stretch>
            <a:fillRect/>
          </a:stretch>
        </p:blipFill>
        <p:spPr bwMode="auto">
          <a:xfrm>
            <a:off x="2794000" y="3375025"/>
            <a:ext cx="27193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4"/>
          <p:cNvPicPr>
            <a:picLocks noChangeAspect="1"/>
          </p:cNvPicPr>
          <p:nvPr/>
        </p:nvPicPr>
        <p:blipFill>
          <a:blip r:embed="rId11">
            <a:extLst>
              <a:ext uri="{28A0092B-C50C-407E-A947-70E740481C1C}">
                <a14:useLocalDpi xmlns:a14="http://schemas.microsoft.com/office/drawing/2010/main" val="0"/>
              </a:ext>
            </a:extLst>
          </a:blip>
          <a:srcRect l="51505" t="57896" r="21638" b="25742"/>
          <a:stretch>
            <a:fillRect/>
          </a:stretch>
        </p:blipFill>
        <p:spPr bwMode="auto">
          <a:xfrm>
            <a:off x="5205413" y="4119563"/>
            <a:ext cx="290036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p:cNvPicPr>
            <a:picLocks noChangeAspect="1"/>
          </p:cNvPicPr>
          <p:nvPr/>
        </p:nvPicPr>
        <p:blipFill>
          <a:blip r:embed="rId12">
            <a:extLst>
              <a:ext uri="{28A0092B-C50C-407E-A947-70E740481C1C}">
                <a14:useLocalDpi xmlns:a14="http://schemas.microsoft.com/office/drawing/2010/main" val="0"/>
              </a:ext>
            </a:extLst>
          </a:blip>
          <a:srcRect l="61063" t="41849" r="12833" b="41003"/>
          <a:stretch>
            <a:fillRect/>
          </a:stretch>
        </p:blipFill>
        <p:spPr bwMode="auto">
          <a:xfrm>
            <a:off x="6197600" y="3178175"/>
            <a:ext cx="2717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6"/>
          <p:cNvPicPr>
            <a:picLocks noChangeAspect="1"/>
          </p:cNvPicPr>
          <p:nvPr/>
        </p:nvPicPr>
        <p:blipFill>
          <a:blip r:embed="rId13">
            <a:extLst>
              <a:ext uri="{28A0092B-C50C-407E-A947-70E740481C1C}">
                <a14:useLocalDpi xmlns:a14="http://schemas.microsoft.com/office/drawing/2010/main" val="0"/>
              </a:ext>
            </a:extLst>
          </a:blip>
          <a:srcRect l="66904" t="27374" r="10178" b="56892"/>
          <a:stretch>
            <a:fillRect/>
          </a:stretch>
        </p:blipFill>
        <p:spPr bwMode="auto">
          <a:xfrm>
            <a:off x="6756400" y="2252663"/>
            <a:ext cx="24352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8"/>
          <p:cNvPicPr>
            <a:picLocks noChangeAspect="1"/>
          </p:cNvPicPr>
          <p:nvPr/>
        </p:nvPicPr>
        <p:blipFill>
          <a:blip r:embed="rId14">
            <a:extLst>
              <a:ext uri="{28A0092B-C50C-407E-A947-70E740481C1C}">
                <a14:useLocalDpi xmlns:a14="http://schemas.microsoft.com/office/drawing/2010/main" val="0"/>
              </a:ext>
            </a:extLst>
          </a:blip>
          <a:srcRect l="38937" t="33195" r="35068" b="51701"/>
          <a:stretch>
            <a:fillRect/>
          </a:stretch>
        </p:blipFill>
        <p:spPr bwMode="auto">
          <a:xfrm>
            <a:off x="3951288" y="2667000"/>
            <a:ext cx="25796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5"/>
          <p:cNvPicPr>
            <a:picLocks noChangeAspect="1"/>
          </p:cNvPicPr>
          <p:nvPr/>
        </p:nvPicPr>
        <p:blipFill>
          <a:blip r:embed="rId15">
            <a:extLst>
              <a:ext uri="{28A0092B-C50C-407E-A947-70E740481C1C}">
                <a14:useLocalDpi xmlns:a14="http://schemas.microsoft.com/office/drawing/2010/main" val="0"/>
              </a:ext>
            </a:extLst>
          </a:blip>
          <a:srcRect l="55841" t="15811" r="17612" b="62871"/>
          <a:stretch>
            <a:fillRect/>
          </a:stretch>
        </p:blipFill>
        <p:spPr bwMode="auto">
          <a:xfrm>
            <a:off x="5576888" y="1570038"/>
            <a:ext cx="28209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6"/>
          <a:stretch>
            <a:fillRect/>
          </a:stretch>
        </p:blipFill>
        <p:spPr>
          <a:xfrm>
            <a:off x="7243" y="1570038"/>
            <a:ext cx="9136757" cy="4115157"/>
          </a:xfrm>
          <a:prstGeom prst="rect">
            <a:avLst/>
          </a:prstGeom>
        </p:spPr>
      </p:pic>
      <p:sp>
        <p:nvSpPr>
          <p:cNvPr id="25" name="TextBox 24"/>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41</a:t>
            </a:r>
          </a:p>
        </p:txBody>
      </p:sp>
    </p:spTree>
    <p:extLst>
      <p:ext uri="{BB962C8B-B14F-4D97-AF65-F5344CB8AC3E}">
        <p14:creationId xmlns:p14="http://schemas.microsoft.com/office/powerpoint/2010/main" val="27884820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26"/>
                                        </p:tgtEl>
                                      </p:cBhvr>
                                    </p:animEffect>
                                    <p:animScale>
                                      <p:cBhvr>
                                        <p:cTn id="12" dur="250" autoRev="1" fill="hold"/>
                                        <p:tgtEl>
                                          <p:spTgt spid="102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0" y="4955"/>
            <a:ext cx="9144000" cy="1010653"/>
          </a:xfrm>
          <a:prstGeom prst="rect">
            <a:avLst/>
          </a:prstGeom>
        </p:spPr>
        <p:txBody>
          <a:bodyPr vert="horz" anchor="t">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r>
              <a:rPr lang="en-US" sz="3600" b="1" dirty="0">
                <a:solidFill>
                  <a:srgbClr val="FFFF00"/>
                </a:solidFill>
                <a:latin typeface="Arial" panose="020B0604020202020204" pitchFamily="34" charset="0"/>
                <a:cs typeface="Arial" panose="020B0604020202020204" pitchFamily="34" charset="0"/>
              </a:rPr>
              <a:t>Precision Medicine Initiative</a:t>
            </a:r>
          </a:p>
        </p:txBody>
      </p:sp>
      <p:sp>
        <p:nvSpPr>
          <p:cNvPr id="6" name="TextBox 7"/>
          <p:cNvSpPr txBox="1">
            <a:spLocks noChangeArrowheads="1"/>
          </p:cNvSpPr>
          <p:nvPr/>
        </p:nvSpPr>
        <p:spPr bwMode="auto">
          <a:xfrm>
            <a:off x="7318863" y="6406276"/>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pPr>
            <a:r>
              <a:rPr lang="en-US" altLang="en-US" sz="2000" dirty="0">
                <a:solidFill>
                  <a:srgbClr val="8BE6FF"/>
                </a:solidFill>
              </a:rPr>
              <a:t>Document 42</a:t>
            </a:r>
          </a:p>
        </p:txBody>
      </p:sp>
      <p:pic>
        <p:nvPicPr>
          <p:cNvPr id="14" name="Picture 13"/>
          <p:cNvPicPr>
            <a:picLocks noChangeAspect="1"/>
          </p:cNvPicPr>
          <p:nvPr/>
        </p:nvPicPr>
        <p:blipFill rotWithShape="1">
          <a:blip r:embed="rId3"/>
          <a:srcRect l="26065" t="34543" r="24394" b="42314"/>
          <a:stretch/>
        </p:blipFill>
        <p:spPr>
          <a:xfrm>
            <a:off x="4953000" y="999950"/>
            <a:ext cx="3795563" cy="1037304"/>
          </a:xfrm>
          <a:prstGeom prst="rect">
            <a:avLst/>
          </a:prstGeom>
        </p:spPr>
      </p:pic>
      <p:sp>
        <p:nvSpPr>
          <p:cNvPr id="15" name="Rectangle 14"/>
          <p:cNvSpPr/>
          <p:nvPr/>
        </p:nvSpPr>
        <p:spPr>
          <a:xfrm>
            <a:off x="609600" y="999950"/>
            <a:ext cx="2971800" cy="1015663"/>
          </a:xfrm>
          <a:prstGeom prst="rect">
            <a:avLst/>
          </a:prstGeom>
          <a:solidFill>
            <a:schemeClr val="tx1"/>
          </a:solidFill>
        </p:spPr>
        <p:txBody>
          <a:bodyPr wrap="square">
            <a:spAutoFit/>
          </a:bodyPr>
          <a:lstStyle/>
          <a:p>
            <a:r>
              <a:rPr lang="en-US" sz="2000" b="1" dirty="0">
                <a:solidFill>
                  <a:srgbClr val="002060"/>
                </a:solidFill>
              </a:rPr>
              <a:t>The Precision Medicine Initiative</a:t>
            </a:r>
            <a:r>
              <a:rPr lang="en-US" sz="2000" b="1" baseline="30000" dirty="0">
                <a:solidFill>
                  <a:srgbClr val="002060"/>
                </a:solidFill>
              </a:rPr>
              <a:t>®</a:t>
            </a:r>
            <a:r>
              <a:rPr lang="en-US" sz="2000" b="1" dirty="0">
                <a:solidFill>
                  <a:srgbClr val="002060"/>
                </a:solidFill>
              </a:rPr>
              <a:t> (PMI) Cohort Program</a:t>
            </a:r>
          </a:p>
        </p:txBody>
      </p:sp>
      <p:sp>
        <p:nvSpPr>
          <p:cNvPr id="16" name="Notched Right Arrow 15"/>
          <p:cNvSpPr/>
          <p:nvPr/>
        </p:nvSpPr>
        <p:spPr>
          <a:xfrm>
            <a:off x="3886200" y="1295400"/>
            <a:ext cx="838200" cy="533400"/>
          </a:xfrm>
          <a:prstGeom prst="notchedRightArrow">
            <a:avLst/>
          </a:prstGeom>
          <a:solidFill>
            <a:srgbClr val="FAFC9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861179" y="2640615"/>
            <a:ext cx="6645480" cy="3162300"/>
          </a:xfrm>
          <a:prstGeom prst="rect">
            <a:avLst/>
          </a:prstGeom>
        </p:spPr>
      </p:pic>
      <p:pic>
        <p:nvPicPr>
          <p:cNvPr id="5" name="Picture 4"/>
          <p:cNvPicPr>
            <a:picLocks noChangeAspect="1"/>
          </p:cNvPicPr>
          <p:nvPr/>
        </p:nvPicPr>
        <p:blipFill>
          <a:blip r:embed="rId5"/>
          <a:stretch>
            <a:fillRect/>
          </a:stretch>
        </p:blipFill>
        <p:spPr>
          <a:xfrm>
            <a:off x="520788" y="3523787"/>
            <a:ext cx="2826291" cy="2648413"/>
          </a:xfrm>
          <a:prstGeom prst="rect">
            <a:avLst/>
          </a:prstGeom>
        </p:spPr>
      </p:pic>
    </p:spTree>
    <p:extLst>
      <p:ext uri="{BB962C8B-B14F-4D97-AF65-F5344CB8AC3E}">
        <p14:creationId xmlns:p14="http://schemas.microsoft.com/office/powerpoint/2010/main" val="23638902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3893091" y="5531430"/>
            <a:ext cx="5024132" cy="1015663"/>
          </a:xfrm>
          <a:prstGeom prst="rect">
            <a:avLst/>
          </a:prstGeom>
          <a:noFill/>
        </p:spPr>
        <p:txBody>
          <a:bodyPr wrap="none" rtlCol="0">
            <a:spAutoFit/>
          </a:bodyPr>
          <a:lstStyle/>
          <a:p>
            <a:endParaRPr lang="en-US" sz="2000" dirty="0"/>
          </a:p>
          <a:p>
            <a:r>
              <a:rPr lang="en-US" sz="2000" dirty="0"/>
              <a:t>Recruitment at VA Hospitals</a:t>
            </a:r>
          </a:p>
          <a:p>
            <a:r>
              <a:rPr lang="en-US" sz="2000" dirty="0"/>
              <a:t>Direct volunteer recruitment nationwide</a:t>
            </a:r>
          </a:p>
        </p:txBody>
      </p:sp>
      <p:sp>
        <p:nvSpPr>
          <p:cNvPr id="6" name="Rectangle 5"/>
          <p:cNvSpPr/>
          <p:nvPr/>
        </p:nvSpPr>
        <p:spPr>
          <a:xfrm>
            <a:off x="76200" y="5216364"/>
            <a:ext cx="2843564" cy="15166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888998" y="1202192"/>
            <a:ext cx="6863128" cy="5517417"/>
            <a:chOff x="1117600" y="1103537"/>
            <a:chExt cx="7024649" cy="5647267"/>
          </a:xfrm>
        </p:grpSpPr>
        <p:pic>
          <p:nvPicPr>
            <p:cNvPr id="46" name="Picture 45" descr="usa_vector_map.e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0" y="1103537"/>
              <a:ext cx="7024649" cy="5647267"/>
            </a:xfrm>
            <a:prstGeom prst="rect">
              <a:avLst/>
            </a:prstGeom>
          </p:spPr>
        </p:pic>
        <p:pic>
          <p:nvPicPr>
            <p:cNvPr id="47" name="Picture 46" descr="NIH_Map_160620-3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7934" y="2494524"/>
              <a:ext cx="158196" cy="208719"/>
            </a:xfrm>
            <a:prstGeom prst="rect">
              <a:avLst/>
            </a:prstGeom>
          </p:spPr>
        </p:pic>
        <p:pic>
          <p:nvPicPr>
            <p:cNvPr id="48" name="Picture 47" descr="NIH_Map_160620-3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6285" y="2634427"/>
              <a:ext cx="158196" cy="208719"/>
            </a:xfrm>
            <a:prstGeom prst="rect">
              <a:avLst/>
            </a:prstGeom>
          </p:spPr>
        </p:pic>
        <p:pic>
          <p:nvPicPr>
            <p:cNvPr id="50" name="Picture 49" descr="NIH_Map_160620-3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422" y="4107179"/>
              <a:ext cx="158196" cy="208719"/>
            </a:xfrm>
            <a:prstGeom prst="rect">
              <a:avLst/>
            </a:prstGeom>
          </p:spPr>
        </p:pic>
        <p:pic>
          <p:nvPicPr>
            <p:cNvPr id="57" name="Picture 56" descr="NIH_Map_160620-3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9828" y="2328702"/>
              <a:ext cx="158196" cy="208719"/>
            </a:xfrm>
            <a:prstGeom prst="rect">
              <a:avLst/>
            </a:prstGeom>
          </p:spPr>
        </p:pic>
      </p:grpSp>
      <p:sp>
        <p:nvSpPr>
          <p:cNvPr id="69" name="Right Triangle 68"/>
          <p:cNvSpPr/>
          <p:nvPr/>
        </p:nvSpPr>
        <p:spPr>
          <a:xfrm rot="14457307" flipV="1">
            <a:off x="5110995" y="4421442"/>
            <a:ext cx="1697688" cy="205355"/>
          </a:xfrm>
          <a:prstGeom prst="rtTriangle">
            <a:avLst/>
          </a:prstGeom>
          <a:solidFill>
            <a:srgbClr val="00B050"/>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6" name="Right Triangle 65"/>
          <p:cNvSpPr/>
          <p:nvPr/>
        </p:nvSpPr>
        <p:spPr>
          <a:xfrm rot="7703186">
            <a:off x="1526251" y="3728353"/>
            <a:ext cx="863223" cy="153405"/>
          </a:xfrm>
          <a:prstGeom prst="rtTriangle">
            <a:avLst/>
          </a:prstGeom>
          <a:solidFill>
            <a:srgbClr val="7030A0"/>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 name="Right Triangle 63"/>
          <p:cNvSpPr/>
          <p:nvPr/>
        </p:nvSpPr>
        <p:spPr>
          <a:xfrm rot="1892621" flipV="1">
            <a:off x="2786742" y="1940737"/>
            <a:ext cx="2224418" cy="133984"/>
          </a:xfrm>
          <a:prstGeom prst="rtTriangle">
            <a:avLst/>
          </a:prstGeom>
          <a:solidFill>
            <a:srgbClr val="FFC000"/>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2" name="TextBox 11"/>
          <p:cNvSpPr txBox="1"/>
          <p:nvPr/>
        </p:nvSpPr>
        <p:spPr>
          <a:xfrm>
            <a:off x="1591318" y="1149486"/>
            <a:ext cx="1696279" cy="430887"/>
          </a:xfrm>
          <a:prstGeom prst="rect">
            <a:avLst/>
          </a:prstGeom>
          <a:solidFill>
            <a:srgbClr val="FFC000"/>
          </a:solidFill>
        </p:spPr>
        <p:txBody>
          <a:bodyPr wrap="square" rtlCol="0">
            <a:spAutoFit/>
          </a:bodyPr>
          <a:lstStyle/>
          <a:p>
            <a:r>
              <a:rPr lang="en-US" sz="1100" b="1" dirty="0">
                <a:latin typeface="Calibri Light" panose="020F0302020204030204" pitchFamily="34" charset="0"/>
              </a:rPr>
              <a:t>Mayo Clinic Biobank</a:t>
            </a:r>
          </a:p>
          <a:p>
            <a:r>
              <a:rPr lang="en-US" sz="1100" dirty="0">
                <a:latin typeface="Calibri Light" panose="020F0302020204030204" pitchFamily="34" charset="0"/>
              </a:rPr>
              <a:t>Rochester, MN</a:t>
            </a:r>
          </a:p>
        </p:txBody>
      </p:sp>
      <p:sp>
        <p:nvSpPr>
          <p:cNvPr id="16" name="Right Triangle 15"/>
          <p:cNvSpPr/>
          <p:nvPr/>
        </p:nvSpPr>
        <p:spPr>
          <a:xfrm rot="17678489">
            <a:off x="6184390" y="2851380"/>
            <a:ext cx="307232" cy="127236"/>
          </a:xfrm>
          <a:prstGeom prst="rtTriangle">
            <a:avLst/>
          </a:prstGeom>
          <a:solidFill>
            <a:srgbClr val="E74C3C"/>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Calibri Light" panose="020F0302020204030204" pitchFamily="34" charset="0"/>
            </a:endParaRPr>
          </a:p>
        </p:txBody>
      </p:sp>
      <p:sp>
        <p:nvSpPr>
          <p:cNvPr id="18" name="TextBox 17"/>
          <p:cNvSpPr txBox="1"/>
          <p:nvPr/>
        </p:nvSpPr>
        <p:spPr>
          <a:xfrm>
            <a:off x="1972695" y="4412159"/>
            <a:ext cx="1920396" cy="600164"/>
          </a:xfrm>
          <a:prstGeom prst="rect">
            <a:avLst/>
          </a:prstGeom>
          <a:solidFill>
            <a:srgbClr val="E74C3C"/>
          </a:solidFill>
        </p:spPr>
        <p:txBody>
          <a:bodyPr wrap="square" rtlCol="0">
            <a:spAutoFit/>
          </a:bodyPr>
          <a:lstStyle/>
          <a:p>
            <a:r>
              <a:rPr lang="en-US" sz="1100" b="1" dirty="0">
                <a:latin typeface="Calibri Light" panose="020F0302020204030204" pitchFamily="34" charset="0"/>
              </a:rPr>
              <a:t>University of Arizona - Banner Health  Enrollment Center</a:t>
            </a:r>
          </a:p>
          <a:p>
            <a:r>
              <a:rPr lang="en-US" sz="1100" dirty="0">
                <a:latin typeface="Calibri Light" panose="020F0302020204030204" pitchFamily="34" charset="0"/>
              </a:rPr>
              <a:t>Tucson, AZ</a:t>
            </a:r>
          </a:p>
        </p:txBody>
      </p:sp>
      <p:sp>
        <p:nvSpPr>
          <p:cNvPr id="19" name="Right Triangle 18"/>
          <p:cNvSpPr/>
          <p:nvPr/>
        </p:nvSpPr>
        <p:spPr>
          <a:xfrm flipH="1">
            <a:off x="2257329" y="4187679"/>
            <a:ext cx="63062" cy="248662"/>
          </a:xfrm>
          <a:prstGeom prst="rtTriangle">
            <a:avLst/>
          </a:prstGeom>
          <a:solidFill>
            <a:srgbClr val="E74C3C"/>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4" name="Right Triangle 23"/>
          <p:cNvSpPr/>
          <p:nvPr/>
        </p:nvSpPr>
        <p:spPr>
          <a:xfrm rot="5400000" flipH="1" flipV="1">
            <a:off x="7269425" y="2352236"/>
            <a:ext cx="100330" cy="401410"/>
          </a:xfrm>
          <a:prstGeom prst="rtTriangle">
            <a:avLst/>
          </a:prstGeom>
          <a:solidFill>
            <a:srgbClr val="E74C3C"/>
          </a:solidFill>
          <a:ln>
            <a:noFill/>
          </a:ln>
          <a:effectLst>
            <a:outerShdw blurRad="50800" dist="50800" sx="1000" sy="1000" algn="ctr" rotWithShape="0">
              <a:srgbClr val="000000">
                <a:alpha val="0"/>
              </a:srgbClr>
            </a:outerShdw>
          </a:effectLst>
          <a:scene3d>
            <a:camera prst="orthographicFront">
              <a:rot lat="108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6" name="TextBox 25"/>
          <p:cNvSpPr txBox="1"/>
          <p:nvPr/>
        </p:nvSpPr>
        <p:spPr>
          <a:xfrm>
            <a:off x="5638799" y="1656819"/>
            <a:ext cx="1348911" cy="600164"/>
          </a:xfrm>
          <a:prstGeom prst="rect">
            <a:avLst/>
          </a:prstGeom>
          <a:solidFill>
            <a:srgbClr val="3498DB"/>
          </a:solidFill>
        </p:spPr>
        <p:txBody>
          <a:bodyPr wrap="square" rtlCol="0">
            <a:spAutoFit/>
          </a:bodyPr>
          <a:lstStyle/>
          <a:p>
            <a:r>
              <a:rPr lang="en-US" sz="1100" b="1" dirty="0">
                <a:latin typeface="Calibri Light" panose="020F0302020204030204" pitchFamily="34" charset="0"/>
              </a:rPr>
              <a:t>Hudson River Health Care</a:t>
            </a:r>
          </a:p>
          <a:p>
            <a:r>
              <a:rPr lang="en-US" sz="1100" dirty="0">
                <a:latin typeface="Calibri Light" panose="020F0302020204030204" pitchFamily="34" charset="0"/>
              </a:rPr>
              <a:t>Peekskill, NY</a:t>
            </a:r>
          </a:p>
        </p:txBody>
      </p:sp>
      <p:sp>
        <p:nvSpPr>
          <p:cNvPr id="27" name="Right Triangle 26"/>
          <p:cNvSpPr/>
          <p:nvPr/>
        </p:nvSpPr>
        <p:spPr>
          <a:xfrm rot="9445332">
            <a:off x="6789139" y="2210020"/>
            <a:ext cx="173679" cy="310693"/>
          </a:xfrm>
          <a:prstGeom prst="rtTriangle">
            <a:avLst/>
          </a:prstGeom>
          <a:solidFill>
            <a:srgbClr val="3498DB"/>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Calibri Light" panose="020F0302020204030204" pitchFamily="34" charset="0"/>
            </a:endParaRPr>
          </a:p>
        </p:txBody>
      </p:sp>
      <p:sp>
        <p:nvSpPr>
          <p:cNvPr id="29" name="TextBox 28"/>
          <p:cNvSpPr txBox="1"/>
          <p:nvPr/>
        </p:nvSpPr>
        <p:spPr>
          <a:xfrm>
            <a:off x="4029715" y="3696578"/>
            <a:ext cx="1438690" cy="600164"/>
          </a:xfrm>
          <a:prstGeom prst="rect">
            <a:avLst/>
          </a:prstGeom>
          <a:solidFill>
            <a:srgbClr val="3498DB"/>
          </a:solidFill>
        </p:spPr>
        <p:txBody>
          <a:bodyPr wrap="square" rtlCol="0">
            <a:spAutoFit/>
          </a:bodyPr>
          <a:lstStyle/>
          <a:p>
            <a:r>
              <a:rPr lang="en-US" sz="1100" b="1" dirty="0">
                <a:latin typeface="Calibri Light" panose="020F0302020204030204" pitchFamily="34" charset="0"/>
              </a:rPr>
              <a:t>Cherokee Health Systems</a:t>
            </a:r>
          </a:p>
          <a:p>
            <a:r>
              <a:rPr lang="en-US" sz="1100" dirty="0">
                <a:latin typeface="Calibri Light" panose="020F0302020204030204" pitchFamily="34" charset="0"/>
              </a:rPr>
              <a:t>Knoxville, TN</a:t>
            </a:r>
          </a:p>
        </p:txBody>
      </p:sp>
      <p:sp>
        <p:nvSpPr>
          <p:cNvPr id="30" name="Right Triangle 29"/>
          <p:cNvSpPr/>
          <p:nvPr/>
        </p:nvSpPr>
        <p:spPr>
          <a:xfrm rot="19375535">
            <a:off x="5326012" y="3554291"/>
            <a:ext cx="754417" cy="157931"/>
          </a:xfrm>
          <a:prstGeom prst="rtTriangle">
            <a:avLst/>
          </a:prstGeom>
          <a:solidFill>
            <a:srgbClr val="3498DB"/>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Calibri Light" panose="020F0302020204030204" pitchFamily="34" charset="0"/>
            </a:endParaRPr>
          </a:p>
        </p:txBody>
      </p:sp>
      <p:grpSp>
        <p:nvGrpSpPr>
          <p:cNvPr id="31" name="Group 30"/>
          <p:cNvGrpSpPr>
            <a:grpSpLocks noChangeAspect="1"/>
          </p:cNvGrpSpPr>
          <p:nvPr/>
        </p:nvGrpSpPr>
        <p:grpSpPr>
          <a:xfrm>
            <a:off x="6324600" y="4077530"/>
            <a:ext cx="1683590" cy="707525"/>
            <a:chOff x="505789" y="1451880"/>
            <a:chExt cx="1325005" cy="731073"/>
          </a:xfrm>
          <a:solidFill>
            <a:srgbClr val="3498DB"/>
          </a:solidFill>
        </p:grpSpPr>
        <p:sp>
          <p:nvSpPr>
            <p:cNvPr id="32" name="TextBox 31"/>
            <p:cNvSpPr txBox="1"/>
            <p:nvPr/>
          </p:nvSpPr>
          <p:spPr>
            <a:xfrm>
              <a:off x="505789" y="1562814"/>
              <a:ext cx="1325005" cy="620139"/>
            </a:xfrm>
            <a:prstGeom prst="rect">
              <a:avLst/>
            </a:prstGeom>
            <a:grpFill/>
          </p:spPr>
          <p:txBody>
            <a:bodyPr wrap="square" rtlCol="0">
              <a:spAutoFit/>
            </a:bodyPr>
            <a:lstStyle/>
            <a:p>
              <a:r>
                <a:rPr lang="en-US" sz="1100" b="1" dirty="0">
                  <a:latin typeface="Calibri Light" panose="020F0302020204030204" pitchFamily="34" charset="0"/>
                </a:rPr>
                <a:t>Eau Claire Cooperative Health Center</a:t>
              </a:r>
            </a:p>
            <a:p>
              <a:r>
                <a:rPr lang="en-US" sz="1100" dirty="0">
                  <a:latin typeface="Calibri Light" panose="020F0302020204030204" pitchFamily="34" charset="0"/>
                </a:rPr>
                <a:t>Columbia, SC</a:t>
              </a:r>
            </a:p>
          </p:txBody>
        </p:sp>
        <p:sp>
          <p:nvSpPr>
            <p:cNvPr id="33" name="Right Triangle 32"/>
            <p:cNvSpPr/>
            <p:nvPr/>
          </p:nvSpPr>
          <p:spPr>
            <a:xfrm>
              <a:off x="620071" y="1451880"/>
              <a:ext cx="117348" cy="117348"/>
            </a:xfrm>
            <a:prstGeom prst="rtTriangle">
              <a:avLst/>
            </a:prstGeom>
            <a:grp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Calibri Light" panose="020F0302020204030204" pitchFamily="34" charset="0"/>
              </a:endParaRPr>
            </a:p>
          </p:txBody>
        </p:sp>
      </p:grpSp>
      <p:sp>
        <p:nvSpPr>
          <p:cNvPr id="35" name="TextBox 34"/>
          <p:cNvSpPr txBox="1"/>
          <p:nvPr/>
        </p:nvSpPr>
        <p:spPr>
          <a:xfrm>
            <a:off x="154809" y="3962400"/>
            <a:ext cx="1348274" cy="600164"/>
          </a:xfrm>
          <a:prstGeom prst="rect">
            <a:avLst/>
          </a:prstGeom>
          <a:solidFill>
            <a:srgbClr val="3498DB"/>
          </a:solidFill>
        </p:spPr>
        <p:txBody>
          <a:bodyPr wrap="square" rtlCol="0">
            <a:spAutoFit/>
          </a:bodyPr>
          <a:lstStyle/>
          <a:p>
            <a:r>
              <a:rPr lang="en-US" sz="1100" b="1" dirty="0">
                <a:latin typeface="Calibri Light" panose="020F0302020204030204" pitchFamily="34" charset="0"/>
              </a:rPr>
              <a:t>San </a:t>
            </a:r>
            <a:r>
              <a:rPr lang="en-US" sz="1100" b="1" dirty="0" err="1">
                <a:latin typeface="Calibri Light" panose="020F0302020204030204" pitchFamily="34" charset="0"/>
              </a:rPr>
              <a:t>Ysidro</a:t>
            </a:r>
            <a:r>
              <a:rPr lang="en-US" sz="1100" b="1" dirty="0">
                <a:latin typeface="Calibri Light" panose="020F0302020204030204" pitchFamily="34" charset="0"/>
              </a:rPr>
              <a:t> Health Center</a:t>
            </a:r>
            <a:r>
              <a:rPr lang="en-US" sz="1100" dirty="0">
                <a:latin typeface="Calibri Light" panose="020F0302020204030204" pitchFamily="34" charset="0"/>
              </a:rPr>
              <a:t> </a:t>
            </a:r>
          </a:p>
          <a:p>
            <a:r>
              <a:rPr lang="en-US" sz="1100" dirty="0">
                <a:latin typeface="Calibri Light" panose="020F0302020204030204" pitchFamily="34" charset="0"/>
              </a:rPr>
              <a:t>San </a:t>
            </a:r>
            <a:r>
              <a:rPr lang="en-US" sz="1100" dirty="0" err="1">
                <a:latin typeface="Calibri Light" panose="020F0302020204030204" pitchFamily="34" charset="0"/>
              </a:rPr>
              <a:t>Ysidro</a:t>
            </a:r>
            <a:r>
              <a:rPr lang="en-US" sz="1100" dirty="0">
                <a:latin typeface="Calibri Light" panose="020F0302020204030204" pitchFamily="34" charset="0"/>
              </a:rPr>
              <a:t>, CA</a:t>
            </a:r>
          </a:p>
        </p:txBody>
      </p:sp>
      <p:sp>
        <p:nvSpPr>
          <p:cNvPr id="36" name="Right Triangle 35"/>
          <p:cNvSpPr/>
          <p:nvPr/>
        </p:nvSpPr>
        <p:spPr>
          <a:xfrm>
            <a:off x="1503673" y="3962400"/>
            <a:ext cx="175290" cy="113758"/>
          </a:xfrm>
          <a:prstGeom prst="rtTriangle">
            <a:avLst/>
          </a:prstGeom>
          <a:solidFill>
            <a:srgbClr val="3498DB"/>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8" name="TextBox 37"/>
          <p:cNvSpPr txBox="1"/>
          <p:nvPr/>
        </p:nvSpPr>
        <p:spPr>
          <a:xfrm>
            <a:off x="3962400" y="4572000"/>
            <a:ext cx="1875627" cy="600164"/>
          </a:xfrm>
          <a:prstGeom prst="rect">
            <a:avLst/>
          </a:prstGeom>
          <a:solidFill>
            <a:srgbClr val="3498DB"/>
          </a:solidFill>
        </p:spPr>
        <p:txBody>
          <a:bodyPr wrap="square" rtlCol="0">
            <a:spAutoFit/>
          </a:bodyPr>
          <a:lstStyle/>
          <a:p>
            <a:r>
              <a:rPr lang="en-US" sz="1100" b="1" dirty="0">
                <a:latin typeface="Calibri Light" panose="020F0302020204030204" pitchFamily="34" charset="0"/>
              </a:rPr>
              <a:t>Jackson-Hinds Comprehensive Health Center</a:t>
            </a:r>
          </a:p>
          <a:p>
            <a:r>
              <a:rPr lang="en-US" sz="1100" dirty="0">
                <a:latin typeface="Calibri Light" panose="020F0302020204030204" pitchFamily="34" charset="0"/>
              </a:rPr>
              <a:t>Jackson, MS</a:t>
            </a:r>
          </a:p>
        </p:txBody>
      </p:sp>
      <p:sp>
        <p:nvSpPr>
          <p:cNvPr id="39" name="Right Triangle 38"/>
          <p:cNvSpPr/>
          <p:nvPr/>
        </p:nvSpPr>
        <p:spPr>
          <a:xfrm rot="16200000">
            <a:off x="5286607" y="4436341"/>
            <a:ext cx="140817" cy="140818"/>
          </a:xfrm>
          <a:prstGeom prst="rtTriangle">
            <a:avLst/>
          </a:prstGeom>
          <a:solidFill>
            <a:srgbClr val="3498DB"/>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Calibri Light" panose="020F0302020204030204" pitchFamily="34" charset="0"/>
            </a:endParaRPr>
          </a:p>
        </p:txBody>
      </p:sp>
      <p:sp>
        <p:nvSpPr>
          <p:cNvPr id="42" name="Right Triangle 41"/>
          <p:cNvSpPr/>
          <p:nvPr/>
        </p:nvSpPr>
        <p:spPr>
          <a:xfrm rot="6500061">
            <a:off x="7127502" y="2146935"/>
            <a:ext cx="576942" cy="190106"/>
          </a:xfrm>
          <a:prstGeom prst="rtTriangle">
            <a:avLst/>
          </a:prstGeom>
          <a:solidFill>
            <a:srgbClr val="3498DB"/>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Calibri Light" panose="020F0302020204030204" pitchFamily="34" charset="0"/>
            </a:endParaRPr>
          </a:p>
        </p:txBody>
      </p:sp>
      <p:sp>
        <p:nvSpPr>
          <p:cNvPr id="43" name="Rectangle 42"/>
          <p:cNvSpPr/>
          <p:nvPr/>
        </p:nvSpPr>
        <p:spPr>
          <a:xfrm>
            <a:off x="201374" y="6181918"/>
            <a:ext cx="211615" cy="19126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45" name="TextBox 44"/>
          <p:cNvSpPr txBox="1"/>
          <p:nvPr/>
        </p:nvSpPr>
        <p:spPr>
          <a:xfrm>
            <a:off x="470888" y="5872728"/>
            <a:ext cx="732893" cy="276999"/>
          </a:xfrm>
          <a:prstGeom prst="rect">
            <a:avLst/>
          </a:prstGeom>
          <a:noFill/>
        </p:spPr>
        <p:txBody>
          <a:bodyPr wrap="none" rtlCol="0">
            <a:spAutoFit/>
          </a:bodyPr>
          <a:lstStyle/>
          <a:p>
            <a:r>
              <a:rPr lang="en-US" sz="1200" b="1" dirty="0">
                <a:solidFill>
                  <a:schemeClr val="bg1"/>
                </a:solidFill>
              </a:rPr>
              <a:t>Biobank</a:t>
            </a:r>
          </a:p>
        </p:txBody>
      </p:sp>
      <p:sp>
        <p:nvSpPr>
          <p:cNvPr id="49" name="TextBox 48"/>
          <p:cNvSpPr txBox="1"/>
          <p:nvPr/>
        </p:nvSpPr>
        <p:spPr>
          <a:xfrm>
            <a:off x="470888" y="6139237"/>
            <a:ext cx="2323072" cy="276999"/>
          </a:xfrm>
          <a:prstGeom prst="rect">
            <a:avLst/>
          </a:prstGeom>
          <a:noFill/>
        </p:spPr>
        <p:txBody>
          <a:bodyPr wrap="none" rtlCol="0">
            <a:spAutoFit/>
          </a:bodyPr>
          <a:lstStyle/>
          <a:p>
            <a:r>
              <a:rPr lang="en-US" sz="1200" b="1" dirty="0">
                <a:solidFill>
                  <a:schemeClr val="bg1"/>
                </a:solidFill>
              </a:rPr>
              <a:t>Data and Research Support Core</a:t>
            </a:r>
          </a:p>
        </p:txBody>
      </p:sp>
      <p:sp>
        <p:nvSpPr>
          <p:cNvPr id="52" name="Rectangle 51"/>
          <p:cNvSpPr/>
          <p:nvPr/>
        </p:nvSpPr>
        <p:spPr>
          <a:xfrm>
            <a:off x="201374" y="5360170"/>
            <a:ext cx="211615" cy="191262"/>
          </a:xfrm>
          <a:prstGeom prst="rect">
            <a:avLst/>
          </a:prstGeom>
          <a:solidFill>
            <a:srgbClr val="005D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53" name="Rectangle 52"/>
          <p:cNvSpPr/>
          <p:nvPr/>
        </p:nvSpPr>
        <p:spPr>
          <a:xfrm>
            <a:off x="201374" y="5634086"/>
            <a:ext cx="211615" cy="191262"/>
          </a:xfrm>
          <a:prstGeom prst="rect">
            <a:avLst/>
          </a:prstGeom>
          <a:solidFill>
            <a:srgbClr val="DE10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54" name="Rectangle 53"/>
          <p:cNvSpPr/>
          <p:nvPr/>
        </p:nvSpPr>
        <p:spPr>
          <a:xfrm>
            <a:off x="201374" y="6455835"/>
            <a:ext cx="211615" cy="191262"/>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55" name="Rectangle 54"/>
          <p:cNvSpPr/>
          <p:nvPr/>
        </p:nvSpPr>
        <p:spPr>
          <a:xfrm>
            <a:off x="201374" y="5908002"/>
            <a:ext cx="211615" cy="19126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56" name="TextBox 55"/>
          <p:cNvSpPr txBox="1"/>
          <p:nvPr/>
        </p:nvSpPr>
        <p:spPr>
          <a:xfrm>
            <a:off x="466405" y="5334000"/>
            <a:ext cx="2448876" cy="276999"/>
          </a:xfrm>
          <a:prstGeom prst="rect">
            <a:avLst/>
          </a:prstGeom>
          <a:noFill/>
        </p:spPr>
        <p:txBody>
          <a:bodyPr wrap="none" rtlCol="0">
            <a:spAutoFit/>
          </a:bodyPr>
          <a:lstStyle/>
          <a:p>
            <a:r>
              <a:rPr lang="en-US" sz="1200" b="1" dirty="0">
                <a:solidFill>
                  <a:schemeClr val="bg1"/>
                </a:solidFill>
              </a:rPr>
              <a:t>Federally Qualified Health Centers</a:t>
            </a:r>
          </a:p>
        </p:txBody>
      </p:sp>
      <p:sp>
        <p:nvSpPr>
          <p:cNvPr id="87" name="Right Triangle 86"/>
          <p:cNvSpPr/>
          <p:nvPr/>
        </p:nvSpPr>
        <p:spPr>
          <a:xfrm rot="6821602">
            <a:off x="7131819" y="1730377"/>
            <a:ext cx="1187963" cy="202606"/>
          </a:xfrm>
          <a:prstGeom prst="rtTriangle">
            <a:avLst/>
          </a:prstGeom>
          <a:solidFill>
            <a:srgbClr val="E74C3C"/>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58" name="TextBox 57"/>
          <p:cNvSpPr txBox="1"/>
          <p:nvPr/>
        </p:nvSpPr>
        <p:spPr>
          <a:xfrm>
            <a:off x="470888" y="5606357"/>
            <a:ext cx="1849161" cy="276999"/>
          </a:xfrm>
          <a:prstGeom prst="rect">
            <a:avLst/>
          </a:prstGeom>
          <a:noFill/>
        </p:spPr>
        <p:txBody>
          <a:bodyPr wrap="none" rtlCol="0">
            <a:spAutoFit/>
          </a:bodyPr>
          <a:lstStyle/>
          <a:p>
            <a:r>
              <a:rPr lang="en-US" sz="1200" b="1" dirty="0">
                <a:solidFill>
                  <a:schemeClr val="bg1"/>
                </a:solidFill>
              </a:rPr>
              <a:t>Regional Medical Centers</a:t>
            </a:r>
          </a:p>
        </p:txBody>
      </p:sp>
      <p:sp>
        <p:nvSpPr>
          <p:cNvPr id="59" name="TextBox 58"/>
          <p:cNvSpPr txBox="1"/>
          <p:nvPr/>
        </p:nvSpPr>
        <p:spPr>
          <a:xfrm>
            <a:off x="470888" y="6424956"/>
            <a:ext cx="2178160" cy="276999"/>
          </a:xfrm>
          <a:prstGeom prst="rect">
            <a:avLst/>
          </a:prstGeom>
          <a:noFill/>
        </p:spPr>
        <p:txBody>
          <a:bodyPr wrap="none" rtlCol="0">
            <a:spAutoFit/>
          </a:bodyPr>
          <a:lstStyle/>
          <a:p>
            <a:r>
              <a:rPr lang="en-US" sz="1200" b="1" dirty="0">
                <a:solidFill>
                  <a:schemeClr val="bg1"/>
                </a:solidFill>
              </a:rPr>
              <a:t>Participant Technology Center</a:t>
            </a:r>
          </a:p>
        </p:txBody>
      </p:sp>
      <p:sp>
        <p:nvSpPr>
          <p:cNvPr id="65" name="TextBox 64"/>
          <p:cNvSpPr txBox="1"/>
          <p:nvPr/>
        </p:nvSpPr>
        <p:spPr>
          <a:xfrm>
            <a:off x="2091646" y="3072615"/>
            <a:ext cx="1718354" cy="769441"/>
          </a:xfrm>
          <a:prstGeom prst="rect">
            <a:avLst/>
          </a:prstGeom>
          <a:solidFill>
            <a:srgbClr val="7030A0"/>
          </a:solidFill>
        </p:spPr>
        <p:txBody>
          <a:bodyPr wrap="square" rtlCol="0">
            <a:spAutoFit/>
          </a:bodyPr>
          <a:lstStyle/>
          <a:p>
            <a:r>
              <a:rPr lang="en-US" sz="1100" b="1" dirty="0">
                <a:latin typeface="Calibri Light" panose="020F0302020204030204" pitchFamily="34" charset="0"/>
              </a:rPr>
              <a:t>Scripps and </a:t>
            </a:r>
            <a:r>
              <a:rPr lang="en-US" sz="1100" b="1" dirty="0" err="1">
                <a:latin typeface="Calibri Light" panose="020F0302020204030204" pitchFamily="34" charset="0"/>
              </a:rPr>
              <a:t>Vibrent</a:t>
            </a:r>
            <a:r>
              <a:rPr lang="en-US" sz="1100" b="1" dirty="0">
                <a:latin typeface="Calibri Light" panose="020F0302020204030204" pitchFamily="34" charset="0"/>
              </a:rPr>
              <a:t> Participant Technologies/ Direct Volunteer </a:t>
            </a:r>
            <a:r>
              <a:rPr lang="en-US" sz="1100" b="1" dirty="0" err="1">
                <a:latin typeface="Calibri Light" panose="020F0302020204030204" pitchFamily="34" charset="0"/>
              </a:rPr>
              <a:t>Opps</a:t>
            </a:r>
            <a:endParaRPr lang="en-US" sz="1100" dirty="0">
              <a:latin typeface="Calibri Light" panose="020F0302020204030204" pitchFamily="34" charset="0"/>
            </a:endParaRPr>
          </a:p>
          <a:p>
            <a:r>
              <a:rPr lang="en-US" sz="1100" dirty="0">
                <a:latin typeface="Calibri Light" panose="020F0302020204030204" pitchFamily="34" charset="0"/>
              </a:rPr>
              <a:t>La Jolla, CA</a:t>
            </a:r>
          </a:p>
        </p:txBody>
      </p:sp>
      <p:sp>
        <p:nvSpPr>
          <p:cNvPr id="67" name="TextBox 66"/>
          <p:cNvSpPr txBox="1"/>
          <p:nvPr/>
        </p:nvSpPr>
        <p:spPr>
          <a:xfrm>
            <a:off x="5846124" y="5216364"/>
            <a:ext cx="1906001" cy="600164"/>
          </a:xfrm>
          <a:prstGeom prst="rect">
            <a:avLst/>
          </a:prstGeom>
          <a:solidFill>
            <a:srgbClr val="00B050"/>
          </a:solidFill>
        </p:spPr>
        <p:txBody>
          <a:bodyPr wrap="square" rtlCol="0">
            <a:spAutoFit/>
          </a:bodyPr>
          <a:lstStyle/>
          <a:p>
            <a:r>
              <a:rPr lang="en-US" sz="1100" b="1" dirty="0">
                <a:latin typeface="Calibri Light" panose="020F0302020204030204" pitchFamily="34" charset="0"/>
              </a:rPr>
              <a:t>Vanderbilt/Broad/Verily Data and Research Support Core</a:t>
            </a:r>
            <a:endParaRPr lang="en-US" sz="1100" dirty="0">
              <a:latin typeface="Calibri Light" panose="020F0302020204030204" pitchFamily="34" charset="0"/>
            </a:endParaRPr>
          </a:p>
          <a:p>
            <a:r>
              <a:rPr lang="en-US" sz="1100" dirty="0">
                <a:latin typeface="Calibri Light" panose="020F0302020204030204" pitchFamily="34" charset="0"/>
              </a:rPr>
              <a:t>Nashville, TN</a:t>
            </a:r>
          </a:p>
        </p:txBody>
      </p:sp>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9933" y="5729844"/>
            <a:ext cx="402279" cy="402279"/>
          </a:xfrm>
          <a:prstGeom prst="rect">
            <a:avLst/>
          </a:prstGeom>
        </p:spPr>
      </p:pic>
      <p:sp>
        <p:nvSpPr>
          <p:cNvPr id="80" name="Right Triangle 79"/>
          <p:cNvSpPr/>
          <p:nvPr/>
        </p:nvSpPr>
        <p:spPr>
          <a:xfrm rot="3963895">
            <a:off x="841869" y="3306616"/>
            <a:ext cx="1219893" cy="200183"/>
          </a:xfrm>
          <a:prstGeom prst="rtTriangle">
            <a:avLst/>
          </a:prstGeom>
          <a:solidFill>
            <a:srgbClr val="E74C3C"/>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grpSp>
        <p:nvGrpSpPr>
          <p:cNvPr id="4" name="Group 3"/>
          <p:cNvGrpSpPr/>
          <p:nvPr/>
        </p:nvGrpSpPr>
        <p:grpSpPr>
          <a:xfrm>
            <a:off x="2665632" y="2234270"/>
            <a:ext cx="2814255" cy="600164"/>
            <a:chOff x="2722698" y="2132310"/>
            <a:chExt cx="2814255" cy="600164"/>
          </a:xfrm>
        </p:grpSpPr>
        <p:sp>
          <p:nvSpPr>
            <p:cNvPr id="23" name="Right Triangle 22"/>
            <p:cNvSpPr/>
            <p:nvPr/>
          </p:nvSpPr>
          <p:spPr>
            <a:xfrm rot="21391071">
              <a:off x="4317060" y="2398711"/>
              <a:ext cx="1219893" cy="200183"/>
            </a:xfrm>
            <a:prstGeom prst="rtTriangle">
              <a:avLst/>
            </a:prstGeom>
            <a:solidFill>
              <a:srgbClr val="E74C3C"/>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68" name="TextBox 67"/>
            <p:cNvSpPr txBox="1"/>
            <p:nvPr/>
          </p:nvSpPr>
          <p:spPr>
            <a:xfrm>
              <a:off x="2722698" y="2132310"/>
              <a:ext cx="1696279" cy="600164"/>
            </a:xfrm>
            <a:prstGeom prst="rect">
              <a:avLst/>
            </a:prstGeom>
            <a:solidFill>
              <a:srgbClr val="E74C3C"/>
            </a:solidFill>
          </p:spPr>
          <p:txBody>
            <a:bodyPr wrap="square" rtlCol="0">
              <a:spAutoFit/>
            </a:bodyPr>
            <a:lstStyle/>
            <a:p>
              <a:r>
                <a:rPr lang="en-US" sz="1100" b="1" dirty="0">
                  <a:latin typeface="Calibri Light" panose="020F0302020204030204" pitchFamily="34" charset="0"/>
                </a:rPr>
                <a:t>Illinois Precision Medicine Consortium</a:t>
              </a:r>
            </a:p>
            <a:p>
              <a:r>
                <a:rPr lang="en-US" sz="1100" dirty="0">
                  <a:latin typeface="Calibri Light" panose="020F0302020204030204" pitchFamily="34" charset="0"/>
                </a:rPr>
                <a:t>Chicago, IL</a:t>
              </a:r>
            </a:p>
          </p:txBody>
        </p:sp>
      </p:grpSp>
      <p:pic>
        <p:nvPicPr>
          <p:cNvPr id="60" name="Picture 59"/>
          <p:cNvPicPr>
            <a:picLocks noChangeAspect="1"/>
          </p:cNvPicPr>
          <p:nvPr/>
        </p:nvPicPr>
        <p:blipFill rotWithShape="1">
          <a:blip r:embed="rId6"/>
          <a:srcRect l="26065" t="34543" r="26383" b="42314"/>
          <a:stretch/>
        </p:blipFill>
        <p:spPr>
          <a:xfrm>
            <a:off x="2761918" y="61986"/>
            <a:ext cx="3643239" cy="996915"/>
          </a:xfrm>
          <a:prstGeom prst="rect">
            <a:avLst/>
          </a:prstGeom>
        </p:spPr>
      </p:pic>
      <p:sp>
        <p:nvSpPr>
          <p:cNvPr id="61" name="TextBox 60"/>
          <p:cNvSpPr txBox="1"/>
          <p:nvPr/>
        </p:nvSpPr>
        <p:spPr>
          <a:xfrm>
            <a:off x="4562167" y="2917065"/>
            <a:ext cx="1871251" cy="600164"/>
          </a:xfrm>
          <a:prstGeom prst="rect">
            <a:avLst/>
          </a:prstGeom>
          <a:solidFill>
            <a:srgbClr val="E74C3C"/>
          </a:solidFill>
        </p:spPr>
        <p:txBody>
          <a:bodyPr wrap="square" rtlCol="0">
            <a:spAutoFit/>
          </a:bodyPr>
          <a:lstStyle/>
          <a:p>
            <a:r>
              <a:rPr lang="en-US" sz="1100" b="1" dirty="0">
                <a:latin typeface="Calibri Light" panose="020F0302020204030204" pitchFamily="34" charset="0"/>
              </a:rPr>
              <a:t>Precision Approach to </a:t>
            </a:r>
            <a:r>
              <a:rPr lang="en-US" sz="1100" b="1" dirty="0" err="1">
                <a:latin typeface="Calibri Light" panose="020F0302020204030204" pitchFamily="34" charset="0"/>
              </a:rPr>
              <a:t>healthCARE</a:t>
            </a:r>
            <a:r>
              <a:rPr lang="en-US" sz="1100" b="1" dirty="0">
                <a:latin typeface="Calibri Light" panose="020F0302020204030204" pitchFamily="34" charset="0"/>
              </a:rPr>
              <a:t> Enrollment Site </a:t>
            </a:r>
            <a:r>
              <a:rPr lang="en-US" sz="1100" dirty="0" err="1">
                <a:latin typeface="Calibri Light" panose="020F0302020204030204" pitchFamily="34" charset="0"/>
              </a:rPr>
              <a:t>Pittsbugh</a:t>
            </a:r>
            <a:r>
              <a:rPr lang="en-US" sz="1100" dirty="0">
                <a:latin typeface="Calibri Light" panose="020F0302020204030204" pitchFamily="34" charset="0"/>
              </a:rPr>
              <a:t>, PA</a:t>
            </a:r>
          </a:p>
        </p:txBody>
      </p:sp>
      <p:sp>
        <p:nvSpPr>
          <p:cNvPr id="78" name="TextBox 77"/>
          <p:cNvSpPr txBox="1"/>
          <p:nvPr/>
        </p:nvSpPr>
        <p:spPr>
          <a:xfrm>
            <a:off x="6941857" y="838171"/>
            <a:ext cx="1920396" cy="600164"/>
          </a:xfrm>
          <a:prstGeom prst="rect">
            <a:avLst/>
          </a:prstGeom>
          <a:solidFill>
            <a:srgbClr val="E74C3C"/>
          </a:solidFill>
        </p:spPr>
        <p:txBody>
          <a:bodyPr wrap="square" rtlCol="0">
            <a:spAutoFit/>
          </a:bodyPr>
          <a:lstStyle/>
          <a:p>
            <a:r>
              <a:rPr lang="en-US" sz="1100" b="1" dirty="0">
                <a:latin typeface="Calibri Light" panose="020F0302020204030204" pitchFamily="34" charset="0"/>
              </a:rPr>
              <a:t>New England Precision Medicine Consortium</a:t>
            </a:r>
            <a:endParaRPr lang="en-US" sz="1100" dirty="0">
              <a:latin typeface="Calibri Light" panose="020F0302020204030204" pitchFamily="34" charset="0"/>
            </a:endParaRPr>
          </a:p>
          <a:p>
            <a:r>
              <a:rPr lang="en-US" sz="1100" dirty="0">
                <a:latin typeface="Calibri Light" panose="020F0302020204030204" pitchFamily="34" charset="0"/>
              </a:rPr>
              <a:t>Boston, MA</a:t>
            </a:r>
          </a:p>
        </p:txBody>
      </p:sp>
      <p:sp>
        <p:nvSpPr>
          <p:cNvPr id="81" name="TextBox 80"/>
          <p:cNvSpPr txBox="1"/>
          <p:nvPr/>
        </p:nvSpPr>
        <p:spPr>
          <a:xfrm>
            <a:off x="115163" y="2561060"/>
            <a:ext cx="1920396" cy="600164"/>
          </a:xfrm>
          <a:prstGeom prst="rect">
            <a:avLst/>
          </a:prstGeom>
          <a:solidFill>
            <a:srgbClr val="E74C3C"/>
          </a:solidFill>
        </p:spPr>
        <p:txBody>
          <a:bodyPr wrap="square" rtlCol="0">
            <a:spAutoFit/>
          </a:bodyPr>
          <a:lstStyle/>
          <a:p>
            <a:r>
              <a:rPr lang="en-US" sz="1100" b="1" dirty="0">
                <a:latin typeface="Calibri Light" panose="020F0302020204030204" pitchFamily="34" charset="0"/>
              </a:rPr>
              <a:t>California Precision Medicine Consortium </a:t>
            </a:r>
          </a:p>
          <a:p>
            <a:r>
              <a:rPr lang="en-US" sz="1100" dirty="0">
                <a:latin typeface="Calibri Light" panose="020F0302020204030204" pitchFamily="34" charset="0"/>
              </a:rPr>
              <a:t>San Diego, CA</a:t>
            </a:r>
          </a:p>
        </p:txBody>
      </p:sp>
      <p:sp>
        <p:nvSpPr>
          <p:cNvPr id="83" name="Right Triangle 82"/>
          <p:cNvSpPr/>
          <p:nvPr/>
        </p:nvSpPr>
        <p:spPr>
          <a:xfrm rot="2555765">
            <a:off x="4807140" y="2014259"/>
            <a:ext cx="1347120" cy="209764"/>
          </a:xfrm>
          <a:prstGeom prst="rtTriangle">
            <a:avLst/>
          </a:prstGeom>
          <a:solidFill>
            <a:srgbClr val="E74C3C"/>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84" name="TextBox 83"/>
          <p:cNvSpPr txBox="1"/>
          <p:nvPr/>
        </p:nvSpPr>
        <p:spPr>
          <a:xfrm>
            <a:off x="3584015" y="1222708"/>
            <a:ext cx="1920396" cy="769441"/>
          </a:xfrm>
          <a:prstGeom prst="rect">
            <a:avLst/>
          </a:prstGeom>
          <a:solidFill>
            <a:srgbClr val="E74C3C"/>
          </a:solidFill>
        </p:spPr>
        <p:txBody>
          <a:bodyPr wrap="square" rtlCol="0">
            <a:spAutoFit/>
          </a:bodyPr>
          <a:lstStyle/>
          <a:p>
            <a:r>
              <a:rPr lang="en-US" sz="1100" b="1" dirty="0">
                <a:latin typeface="Calibri Light" panose="020F0302020204030204" pitchFamily="34" charset="0"/>
              </a:rPr>
              <a:t>Trans-American Consortium for the Health Care Systems Research Network</a:t>
            </a:r>
          </a:p>
          <a:p>
            <a:r>
              <a:rPr lang="en-US" sz="1100" dirty="0">
                <a:latin typeface="Calibri Light" panose="020F0302020204030204" pitchFamily="34" charset="0"/>
              </a:rPr>
              <a:t>Detroit, MI</a:t>
            </a:r>
          </a:p>
        </p:txBody>
      </p:sp>
      <p:sp>
        <p:nvSpPr>
          <p:cNvPr id="88" name="TextBox 87"/>
          <p:cNvSpPr txBox="1"/>
          <p:nvPr/>
        </p:nvSpPr>
        <p:spPr>
          <a:xfrm>
            <a:off x="7448019" y="1616433"/>
            <a:ext cx="1608386" cy="600164"/>
          </a:xfrm>
          <a:prstGeom prst="rect">
            <a:avLst/>
          </a:prstGeom>
          <a:solidFill>
            <a:srgbClr val="3498DB"/>
          </a:solidFill>
        </p:spPr>
        <p:txBody>
          <a:bodyPr wrap="square" rtlCol="0">
            <a:spAutoFit/>
          </a:bodyPr>
          <a:lstStyle/>
          <a:p>
            <a:r>
              <a:rPr lang="en-US" sz="1100" b="1" dirty="0">
                <a:latin typeface="Calibri Light" panose="020F0302020204030204" pitchFamily="34" charset="0"/>
              </a:rPr>
              <a:t>Community Health Center, Inc.</a:t>
            </a:r>
          </a:p>
          <a:p>
            <a:r>
              <a:rPr lang="en-US" sz="1100" dirty="0">
                <a:latin typeface="Calibri Light" panose="020F0302020204030204" pitchFamily="34" charset="0"/>
              </a:rPr>
              <a:t>Middletown, CT</a:t>
            </a:r>
          </a:p>
        </p:txBody>
      </p:sp>
      <p:sp>
        <p:nvSpPr>
          <p:cNvPr id="89" name="Right Triangle 88"/>
          <p:cNvSpPr/>
          <p:nvPr/>
        </p:nvSpPr>
        <p:spPr>
          <a:xfrm rot="19339294" flipH="1">
            <a:off x="6776542" y="2691021"/>
            <a:ext cx="168513" cy="691462"/>
          </a:xfrm>
          <a:prstGeom prst="rtTriangle">
            <a:avLst/>
          </a:prstGeom>
          <a:solidFill>
            <a:srgbClr val="E74C3C"/>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91" name="TextBox 90"/>
          <p:cNvSpPr txBox="1"/>
          <p:nvPr/>
        </p:nvSpPr>
        <p:spPr>
          <a:xfrm>
            <a:off x="6681902" y="3199767"/>
            <a:ext cx="1920396" cy="430887"/>
          </a:xfrm>
          <a:prstGeom prst="rect">
            <a:avLst/>
          </a:prstGeom>
          <a:solidFill>
            <a:srgbClr val="E74C3C"/>
          </a:solidFill>
        </p:spPr>
        <p:txBody>
          <a:bodyPr wrap="square" rtlCol="0">
            <a:spAutoFit/>
          </a:bodyPr>
          <a:lstStyle/>
          <a:p>
            <a:r>
              <a:rPr lang="en-US" sz="1100" b="1" dirty="0" err="1">
                <a:latin typeface="Calibri Light" panose="020F0302020204030204" pitchFamily="34" charset="0"/>
              </a:rPr>
              <a:t>Geisinger</a:t>
            </a:r>
            <a:r>
              <a:rPr lang="en-US" sz="1100" b="1" dirty="0">
                <a:latin typeface="Calibri Light" panose="020F0302020204030204" pitchFamily="34" charset="0"/>
              </a:rPr>
              <a:t> Health System</a:t>
            </a:r>
          </a:p>
          <a:p>
            <a:r>
              <a:rPr lang="en-US" sz="1100" dirty="0">
                <a:latin typeface="Calibri Light" panose="020F0302020204030204" pitchFamily="34" charset="0"/>
              </a:rPr>
              <a:t>Danville, PA</a:t>
            </a:r>
          </a:p>
        </p:txBody>
      </p:sp>
      <p:sp>
        <p:nvSpPr>
          <p:cNvPr id="92" name="TextBox 91"/>
          <p:cNvSpPr txBox="1"/>
          <p:nvPr/>
        </p:nvSpPr>
        <p:spPr>
          <a:xfrm>
            <a:off x="7316494" y="2437634"/>
            <a:ext cx="1774639" cy="600164"/>
          </a:xfrm>
          <a:prstGeom prst="rect">
            <a:avLst/>
          </a:prstGeom>
          <a:solidFill>
            <a:srgbClr val="E74C3C"/>
          </a:solidFill>
        </p:spPr>
        <p:txBody>
          <a:bodyPr wrap="square" rtlCol="0">
            <a:spAutoFit/>
          </a:bodyPr>
          <a:lstStyle/>
          <a:p>
            <a:r>
              <a:rPr lang="en-US" sz="1100" b="1" dirty="0">
                <a:latin typeface="Calibri Light" panose="020F0302020204030204" pitchFamily="34" charset="0"/>
              </a:rPr>
              <a:t>Columbia/Cornell/Harlem Hospital  HPO</a:t>
            </a:r>
          </a:p>
          <a:p>
            <a:r>
              <a:rPr lang="en-US" sz="1100" dirty="0">
                <a:latin typeface="Calibri Light" panose="020F0302020204030204" pitchFamily="34" charset="0"/>
              </a:rPr>
              <a:t>New York, NY</a:t>
            </a:r>
          </a:p>
        </p:txBody>
      </p:sp>
      <p:pic>
        <p:nvPicPr>
          <p:cNvPr id="5" name="Picture 4"/>
          <p:cNvPicPr>
            <a:picLocks noChangeAspect="1"/>
          </p:cNvPicPr>
          <p:nvPr/>
        </p:nvPicPr>
        <p:blipFill>
          <a:blip r:embed="rId7"/>
          <a:stretch>
            <a:fillRect/>
          </a:stretch>
        </p:blipFill>
        <p:spPr>
          <a:xfrm>
            <a:off x="929658" y="1392452"/>
            <a:ext cx="7247554" cy="4874971"/>
          </a:xfrm>
          <a:prstGeom prst="rect">
            <a:avLst/>
          </a:prstGeom>
        </p:spPr>
      </p:pic>
      <p:sp>
        <p:nvSpPr>
          <p:cNvPr id="62" name="TextBox 6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42</a:t>
            </a:r>
          </a:p>
        </p:txBody>
      </p:sp>
    </p:spTree>
    <p:extLst>
      <p:ext uri="{BB962C8B-B14F-4D97-AF65-F5344CB8AC3E}">
        <p14:creationId xmlns:p14="http://schemas.microsoft.com/office/powerpoint/2010/main" val="32946036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8"/>
                                        </p:tgtEl>
                                      </p:cBhvr>
                                    </p:animEffect>
                                    <p:set>
                                      <p:cBhvr>
                                        <p:cTn id="7" dur="1" fill="hold">
                                          <p:stCondLst>
                                            <p:cond delay="499"/>
                                          </p:stCondLst>
                                        </p:cTn>
                                        <p:tgtEl>
                                          <p:spTgt spid="7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7"/>
                                        </p:tgtEl>
                                      </p:cBhvr>
                                    </p:animEffect>
                                    <p:set>
                                      <p:cBhvr>
                                        <p:cTn id="10" dur="1" fill="hold">
                                          <p:stCondLst>
                                            <p:cond delay="499"/>
                                          </p:stCondLst>
                                        </p:cTn>
                                        <p:tgtEl>
                                          <p:spTgt spid="8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1"/>
                                        </p:tgtEl>
                                      </p:cBhvr>
                                    </p:animEffect>
                                    <p:set>
                                      <p:cBhvr>
                                        <p:cTn id="13" dur="1" fill="hold">
                                          <p:stCondLst>
                                            <p:cond delay="499"/>
                                          </p:stCondLst>
                                        </p:cTn>
                                        <p:tgtEl>
                                          <p:spTgt spid="9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9"/>
                                        </p:tgtEl>
                                      </p:cBhvr>
                                    </p:animEffect>
                                    <p:set>
                                      <p:cBhvr>
                                        <p:cTn id="16" dur="1" fill="hold">
                                          <p:stCondLst>
                                            <p:cond delay="499"/>
                                          </p:stCondLst>
                                        </p:cTn>
                                        <p:tgtEl>
                                          <p:spTgt spid="8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81"/>
                                        </p:tgtEl>
                                      </p:cBhvr>
                                    </p:animEffect>
                                    <p:set>
                                      <p:cBhvr>
                                        <p:cTn id="19" dur="1" fill="hold">
                                          <p:stCondLst>
                                            <p:cond delay="499"/>
                                          </p:stCondLst>
                                        </p:cTn>
                                        <p:tgtEl>
                                          <p:spTgt spid="8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80"/>
                                        </p:tgtEl>
                                      </p:cBhvr>
                                    </p:animEffect>
                                    <p:set>
                                      <p:cBhvr>
                                        <p:cTn id="22" dur="1" fill="hold">
                                          <p:stCondLst>
                                            <p:cond delay="499"/>
                                          </p:stCondLst>
                                        </p:cTn>
                                        <p:tgtEl>
                                          <p:spTgt spid="8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84"/>
                                        </p:tgtEl>
                                      </p:cBhvr>
                                    </p:animEffect>
                                    <p:set>
                                      <p:cBhvr>
                                        <p:cTn id="25" dur="1" fill="hold">
                                          <p:stCondLst>
                                            <p:cond delay="499"/>
                                          </p:stCondLst>
                                        </p:cTn>
                                        <p:tgtEl>
                                          <p:spTgt spid="8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83"/>
                                        </p:tgtEl>
                                      </p:cBhvr>
                                    </p:animEffect>
                                    <p:set>
                                      <p:cBhvr>
                                        <p:cTn id="28" dur="1" fill="hold">
                                          <p:stCondLst>
                                            <p:cond delay="499"/>
                                          </p:stCondLst>
                                        </p:cTn>
                                        <p:tgtEl>
                                          <p:spTgt spid="8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71"/>
                                        </p:tgtEl>
                                      </p:cBhvr>
                                    </p:animEffect>
                                    <p:set>
                                      <p:cBhvr>
                                        <p:cTn id="31" dur="1" fill="hold">
                                          <p:stCondLst>
                                            <p:cond delay="499"/>
                                          </p:stCondLst>
                                        </p:cTn>
                                        <p:tgtEl>
                                          <p:spTgt spid="7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69"/>
                                        </p:tgtEl>
                                      </p:cBhvr>
                                    </p:animEffect>
                                    <p:set>
                                      <p:cBhvr>
                                        <p:cTn id="40" dur="1" fill="hold">
                                          <p:stCondLst>
                                            <p:cond delay="499"/>
                                          </p:stCondLst>
                                        </p:cTn>
                                        <p:tgtEl>
                                          <p:spTgt spid="69"/>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66"/>
                                        </p:tgtEl>
                                      </p:cBhvr>
                                    </p:animEffect>
                                    <p:set>
                                      <p:cBhvr>
                                        <p:cTn id="43" dur="1" fill="hold">
                                          <p:stCondLst>
                                            <p:cond delay="499"/>
                                          </p:stCondLst>
                                        </p:cTn>
                                        <p:tgtEl>
                                          <p:spTgt spid="66"/>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4"/>
                                        </p:tgtEl>
                                      </p:cBhvr>
                                    </p:animEffect>
                                    <p:set>
                                      <p:cBhvr>
                                        <p:cTn id="46" dur="1" fill="hold">
                                          <p:stCondLst>
                                            <p:cond delay="499"/>
                                          </p:stCondLst>
                                        </p:cTn>
                                        <p:tgtEl>
                                          <p:spTgt spid="64"/>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6"/>
                                        </p:tgtEl>
                                      </p:cBhvr>
                                    </p:animEffect>
                                    <p:set>
                                      <p:cBhvr>
                                        <p:cTn id="64" dur="1" fill="hold">
                                          <p:stCondLst>
                                            <p:cond delay="499"/>
                                          </p:stCondLst>
                                        </p:cTn>
                                        <p:tgtEl>
                                          <p:spTgt spid="26"/>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30"/>
                                        </p:tgtEl>
                                      </p:cBhvr>
                                    </p:animEffect>
                                    <p:set>
                                      <p:cBhvr>
                                        <p:cTn id="73" dur="1" fill="hold">
                                          <p:stCondLst>
                                            <p:cond delay="499"/>
                                          </p:stCondLst>
                                        </p:cTn>
                                        <p:tgtEl>
                                          <p:spTgt spid="30"/>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35"/>
                                        </p:tgtEl>
                                      </p:cBhvr>
                                    </p:animEffect>
                                    <p:set>
                                      <p:cBhvr>
                                        <p:cTn id="79" dur="1" fill="hold">
                                          <p:stCondLst>
                                            <p:cond delay="499"/>
                                          </p:stCondLst>
                                        </p:cTn>
                                        <p:tgtEl>
                                          <p:spTgt spid="35"/>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36"/>
                                        </p:tgtEl>
                                      </p:cBhvr>
                                    </p:animEffect>
                                    <p:set>
                                      <p:cBhvr>
                                        <p:cTn id="82" dur="1" fill="hold">
                                          <p:stCondLst>
                                            <p:cond delay="499"/>
                                          </p:stCondLst>
                                        </p:cTn>
                                        <p:tgtEl>
                                          <p:spTgt spid="36"/>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38"/>
                                        </p:tgtEl>
                                      </p:cBhvr>
                                    </p:animEffect>
                                    <p:set>
                                      <p:cBhvr>
                                        <p:cTn id="85" dur="1" fill="hold">
                                          <p:stCondLst>
                                            <p:cond delay="499"/>
                                          </p:stCondLst>
                                        </p:cTn>
                                        <p:tgtEl>
                                          <p:spTgt spid="38"/>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39"/>
                                        </p:tgtEl>
                                      </p:cBhvr>
                                    </p:animEffect>
                                    <p:set>
                                      <p:cBhvr>
                                        <p:cTn id="88" dur="1" fill="hold">
                                          <p:stCondLst>
                                            <p:cond delay="499"/>
                                          </p:stCondLst>
                                        </p:cTn>
                                        <p:tgtEl>
                                          <p:spTgt spid="39"/>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42"/>
                                        </p:tgtEl>
                                      </p:cBhvr>
                                    </p:animEffect>
                                    <p:set>
                                      <p:cBhvr>
                                        <p:cTn id="91" dur="1" fill="hold">
                                          <p:stCondLst>
                                            <p:cond delay="499"/>
                                          </p:stCondLst>
                                        </p:cTn>
                                        <p:tgtEl>
                                          <p:spTgt spid="42"/>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45"/>
                                        </p:tgtEl>
                                      </p:cBhvr>
                                    </p:animEffect>
                                    <p:set>
                                      <p:cBhvr>
                                        <p:cTn id="97" dur="1" fill="hold">
                                          <p:stCondLst>
                                            <p:cond delay="499"/>
                                          </p:stCondLst>
                                        </p:cTn>
                                        <p:tgtEl>
                                          <p:spTgt spid="45"/>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500"/>
                                        <p:tgtEl>
                                          <p:spTgt spid="49"/>
                                        </p:tgtEl>
                                      </p:cBhvr>
                                    </p:animEffect>
                                    <p:set>
                                      <p:cBhvr>
                                        <p:cTn id="100" dur="1" fill="hold">
                                          <p:stCondLst>
                                            <p:cond delay="499"/>
                                          </p:stCondLst>
                                        </p:cTn>
                                        <p:tgtEl>
                                          <p:spTgt spid="49"/>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500"/>
                                        <p:tgtEl>
                                          <p:spTgt spid="52"/>
                                        </p:tgtEl>
                                      </p:cBhvr>
                                    </p:animEffect>
                                    <p:set>
                                      <p:cBhvr>
                                        <p:cTn id="103" dur="1" fill="hold">
                                          <p:stCondLst>
                                            <p:cond delay="499"/>
                                          </p:stCondLst>
                                        </p:cTn>
                                        <p:tgtEl>
                                          <p:spTgt spid="52"/>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53"/>
                                        </p:tgtEl>
                                      </p:cBhvr>
                                    </p:animEffect>
                                    <p:set>
                                      <p:cBhvr>
                                        <p:cTn id="106" dur="1" fill="hold">
                                          <p:stCondLst>
                                            <p:cond delay="499"/>
                                          </p:stCondLst>
                                        </p:cTn>
                                        <p:tgtEl>
                                          <p:spTgt spid="53"/>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54"/>
                                        </p:tgtEl>
                                      </p:cBhvr>
                                    </p:animEffect>
                                    <p:set>
                                      <p:cBhvr>
                                        <p:cTn id="109" dur="1" fill="hold">
                                          <p:stCondLst>
                                            <p:cond delay="499"/>
                                          </p:stCondLst>
                                        </p:cTn>
                                        <p:tgtEl>
                                          <p:spTgt spid="54"/>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500"/>
                                        <p:tgtEl>
                                          <p:spTgt spid="56"/>
                                        </p:tgtEl>
                                      </p:cBhvr>
                                    </p:animEffect>
                                    <p:set>
                                      <p:cBhvr>
                                        <p:cTn id="115" dur="1" fill="hold">
                                          <p:stCondLst>
                                            <p:cond delay="499"/>
                                          </p:stCondLst>
                                        </p:cTn>
                                        <p:tgtEl>
                                          <p:spTgt spid="56"/>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58"/>
                                        </p:tgtEl>
                                      </p:cBhvr>
                                    </p:animEffect>
                                    <p:set>
                                      <p:cBhvr>
                                        <p:cTn id="118" dur="1" fill="hold">
                                          <p:stCondLst>
                                            <p:cond delay="499"/>
                                          </p:stCondLst>
                                        </p:cTn>
                                        <p:tgtEl>
                                          <p:spTgt spid="58"/>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59"/>
                                        </p:tgtEl>
                                      </p:cBhvr>
                                    </p:animEffect>
                                    <p:set>
                                      <p:cBhvr>
                                        <p:cTn id="121" dur="1" fill="hold">
                                          <p:stCondLst>
                                            <p:cond delay="499"/>
                                          </p:stCondLst>
                                        </p:cTn>
                                        <p:tgtEl>
                                          <p:spTgt spid="59"/>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65"/>
                                        </p:tgtEl>
                                      </p:cBhvr>
                                    </p:animEffect>
                                    <p:set>
                                      <p:cBhvr>
                                        <p:cTn id="124" dur="1" fill="hold">
                                          <p:stCondLst>
                                            <p:cond delay="499"/>
                                          </p:stCondLst>
                                        </p:cTn>
                                        <p:tgtEl>
                                          <p:spTgt spid="65"/>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67"/>
                                        </p:tgtEl>
                                      </p:cBhvr>
                                    </p:animEffect>
                                    <p:set>
                                      <p:cBhvr>
                                        <p:cTn id="127" dur="1" fill="hold">
                                          <p:stCondLst>
                                            <p:cond delay="499"/>
                                          </p:stCondLst>
                                        </p:cTn>
                                        <p:tgtEl>
                                          <p:spTgt spid="67"/>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70"/>
                                        </p:tgtEl>
                                      </p:cBhvr>
                                    </p:animEffect>
                                    <p:set>
                                      <p:cBhvr>
                                        <p:cTn id="130" dur="1" fill="hold">
                                          <p:stCondLst>
                                            <p:cond delay="499"/>
                                          </p:stCondLst>
                                        </p:cTn>
                                        <p:tgtEl>
                                          <p:spTgt spid="70"/>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4"/>
                                        </p:tgtEl>
                                      </p:cBhvr>
                                    </p:animEffect>
                                    <p:set>
                                      <p:cBhvr>
                                        <p:cTn id="133" dur="1" fill="hold">
                                          <p:stCondLst>
                                            <p:cond delay="499"/>
                                          </p:stCondLst>
                                        </p:cTn>
                                        <p:tgtEl>
                                          <p:spTgt spid="4"/>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500"/>
                                        <p:tgtEl>
                                          <p:spTgt spid="61"/>
                                        </p:tgtEl>
                                      </p:cBhvr>
                                    </p:animEffect>
                                    <p:set>
                                      <p:cBhvr>
                                        <p:cTn id="136" dur="1" fill="hold">
                                          <p:stCondLst>
                                            <p:cond delay="499"/>
                                          </p:stCondLst>
                                        </p:cTn>
                                        <p:tgtEl>
                                          <p:spTgt spid="61"/>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500"/>
                                        <p:tgtEl>
                                          <p:spTgt spid="88"/>
                                        </p:tgtEl>
                                      </p:cBhvr>
                                    </p:animEffect>
                                    <p:set>
                                      <p:cBhvr>
                                        <p:cTn id="139" dur="1" fill="hold">
                                          <p:stCondLst>
                                            <p:cond delay="499"/>
                                          </p:stCondLst>
                                        </p:cTn>
                                        <p:tgtEl>
                                          <p:spTgt spid="88"/>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92"/>
                                        </p:tgtEl>
                                      </p:cBhvr>
                                    </p:animEffect>
                                    <p:set>
                                      <p:cBhvr>
                                        <p:cTn id="142" dur="1" fill="hold">
                                          <p:stCondLst>
                                            <p:cond delay="499"/>
                                          </p:stCondLst>
                                        </p:cTn>
                                        <p:tgtEl>
                                          <p:spTgt spid="92"/>
                                        </p:tgtEl>
                                        <p:attrNameLst>
                                          <p:attrName>style.visibility</p:attrName>
                                        </p:attrNameLst>
                                      </p:cBhvr>
                                      <p:to>
                                        <p:strVal val="hidden"/>
                                      </p:to>
                                    </p:set>
                                  </p:childTnLst>
                                </p:cTn>
                              </p:par>
                              <p:par>
                                <p:cTn id="143" presetID="10"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6" grpId="0" animBg="1"/>
      <p:bldP spid="69" grpId="0" animBg="1"/>
      <p:bldP spid="66" grpId="0" animBg="1"/>
      <p:bldP spid="64" grpId="0" animBg="1"/>
      <p:bldP spid="12" grpId="0" animBg="1"/>
      <p:bldP spid="16" grpId="0" animBg="1"/>
      <p:bldP spid="18" grpId="0" animBg="1"/>
      <p:bldP spid="19" grpId="0" animBg="1"/>
      <p:bldP spid="24" grpId="0" animBg="1"/>
      <p:bldP spid="26" grpId="0" animBg="1"/>
      <p:bldP spid="27" grpId="0" animBg="1"/>
      <p:bldP spid="29" grpId="0" animBg="1"/>
      <p:bldP spid="30" grpId="0" animBg="1"/>
      <p:bldP spid="35" grpId="0" animBg="1"/>
      <p:bldP spid="36" grpId="0" animBg="1"/>
      <p:bldP spid="38" grpId="0" animBg="1"/>
      <p:bldP spid="39" grpId="0" animBg="1"/>
      <p:bldP spid="42" grpId="0" animBg="1"/>
      <p:bldP spid="43" grpId="0" animBg="1"/>
      <p:bldP spid="45" grpId="0"/>
      <p:bldP spid="49" grpId="0"/>
      <p:bldP spid="52" grpId="0" animBg="1"/>
      <p:bldP spid="53" grpId="0" animBg="1"/>
      <p:bldP spid="54" grpId="0" animBg="1"/>
      <p:bldP spid="55" grpId="0" animBg="1"/>
      <p:bldP spid="56" grpId="0"/>
      <p:bldP spid="87" grpId="0" animBg="1"/>
      <p:bldP spid="58" grpId="0"/>
      <p:bldP spid="59" grpId="0"/>
      <p:bldP spid="65" grpId="0" animBg="1"/>
      <p:bldP spid="67" grpId="0" animBg="1"/>
      <p:bldP spid="80" grpId="0" animBg="1"/>
      <p:bldP spid="61" grpId="0" animBg="1"/>
      <p:bldP spid="78" grpId="0" animBg="1"/>
      <p:bldP spid="81" grpId="0" animBg="1"/>
      <p:bldP spid="83" grpId="0" animBg="1"/>
      <p:bldP spid="84" grpId="0" animBg="1"/>
      <p:bldP spid="88" grpId="0" animBg="1"/>
      <p:bldP spid="89" grpId="0" animBg="1"/>
      <p:bldP spid="91" grpId="0" animBg="1"/>
      <p:bldP spid="9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tx2">
                    <a:lumMod val="90000"/>
                  </a:schemeClr>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3565"/>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4502"/>
            <a:ext cx="9144000" cy="1278623"/>
          </a:xfrm>
        </p:spPr>
        <p:txBody>
          <a:bodyPr/>
          <a:lstStyle/>
          <a:p>
            <a:pPr algn="ctr">
              <a:defRPr/>
            </a:pPr>
            <a:r>
              <a:rPr lang="en-US" sz="3600" b="1" dirty="0">
                <a:solidFill>
                  <a:srgbClr val="FFFF00"/>
                </a:solidFill>
                <a:latin typeface="Arial" charset="0"/>
                <a:cs typeface="Arial" charset="0"/>
              </a:rPr>
              <a:t>ASHG-NHGRI Fellowships </a:t>
            </a:r>
            <a:br>
              <a:rPr lang="en-US" sz="3600" b="1" dirty="0">
                <a:solidFill>
                  <a:srgbClr val="FFFF00"/>
                </a:solidFill>
                <a:latin typeface="Arial" charset="0"/>
                <a:cs typeface="Arial" charset="0"/>
              </a:rPr>
            </a:br>
            <a:r>
              <a:rPr lang="en-US" sz="1600" b="1" dirty="0">
                <a:solidFill>
                  <a:srgbClr val="FFFF00"/>
                </a:solidFill>
                <a:latin typeface="Arial" charset="0"/>
                <a:cs typeface="Arial" charset="0"/>
              </a:rPr>
              <a:t/>
            </a:r>
            <a:br>
              <a:rPr lang="en-US" sz="1600" b="1" dirty="0">
                <a:solidFill>
                  <a:srgbClr val="FFFF00"/>
                </a:solidFill>
                <a:latin typeface="Arial" charset="0"/>
                <a:cs typeface="Arial" charset="0"/>
              </a:rPr>
            </a:br>
            <a:r>
              <a:rPr lang="en-US" sz="3200" b="1" dirty="0">
                <a:solidFill>
                  <a:schemeClr val="tx1"/>
                </a:solidFill>
                <a:latin typeface="Arial" charset="0"/>
                <a:cs typeface="Arial" charset="0"/>
              </a:rPr>
              <a:t>2017-2018 Application Process Open</a:t>
            </a:r>
            <a:endParaRPr lang="en-US" sz="3600" b="1" dirty="0">
              <a:solidFill>
                <a:schemeClr val="tx1"/>
              </a:solidFill>
              <a:latin typeface="Arial" pitchFamily="34" charset="0"/>
              <a:cs typeface="Arial" pitchFamily="34" charset="0"/>
            </a:endParaRPr>
          </a:p>
        </p:txBody>
      </p:sp>
      <p:sp>
        <p:nvSpPr>
          <p:cNvPr id="42" name="Rectangle 41"/>
          <p:cNvSpPr/>
          <p:nvPr/>
        </p:nvSpPr>
        <p:spPr>
          <a:xfrm>
            <a:off x="307975" y="4100746"/>
            <a:ext cx="8503962" cy="2508379"/>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kern="0" dirty="0">
                <a:solidFill>
                  <a:prstClr val="white"/>
                </a:solidFill>
                <a:latin typeface="Arial" charset="0"/>
              </a:rPr>
              <a:t>Genetics and Public Policy Fellowship</a:t>
            </a:r>
            <a:endParaRPr lang="en-US" sz="2800" b="1" kern="0"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kern="0" dirty="0">
                <a:solidFill>
                  <a:prstClr val="white"/>
                </a:solidFill>
                <a:latin typeface="Arial" charset="0"/>
              </a:rPr>
              <a:t>Genetics and Education Fellowship</a:t>
            </a:r>
          </a:p>
          <a:p>
            <a:pPr marL="387350" lvl="2" indent="-228600" defTabSz="627063" eaLnBrk="0" hangingPunct="0">
              <a:spcBef>
                <a:spcPts val="1800"/>
              </a:spcBef>
              <a:buClr>
                <a:schemeClr val="tx1"/>
              </a:buClr>
              <a:buSzPct val="95000"/>
              <a:buFont typeface="Wingdings" pitchFamily="2" charset="2"/>
              <a:buChar char=""/>
              <a:defRPr/>
            </a:pPr>
            <a:r>
              <a:rPr lang="en-US" sz="2800" kern="0" dirty="0">
                <a:solidFill>
                  <a:prstClr val="white"/>
                </a:solidFill>
                <a:latin typeface="Arial" charset="0"/>
              </a:rPr>
              <a:t>Application deadline: April 24, 2017</a:t>
            </a:r>
          </a:p>
          <a:p>
            <a:pPr marL="387350" lvl="2" indent="-228600" defTabSz="627063" eaLnBrk="0" hangingPunct="0">
              <a:spcBef>
                <a:spcPts val="1800"/>
              </a:spcBef>
              <a:buClr>
                <a:schemeClr val="tx1"/>
              </a:buClr>
              <a:buSzPct val="95000"/>
              <a:buFont typeface="Wingdings" pitchFamily="2" charset="2"/>
              <a:buChar char=""/>
              <a:defRPr/>
            </a:pPr>
            <a:endParaRPr lang="en-US" sz="2800" b="1" kern="0" dirty="0">
              <a:solidFill>
                <a:prstClr val="white"/>
              </a:solidFill>
              <a:latin typeface="Arial" charset="0"/>
            </a:endParaRPr>
          </a:p>
        </p:txBody>
      </p:sp>
      <p:sp>
        <p:nvSpPr>
          <p:cNvPr id="2" name="AutoShape 2" descr="Image result for nhg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pic>
        <p:nvPicPr>
          <p:cNvPr id="1026" name="Picture 2" descr="http://www.prlog.org/11645653-ashg-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000" y="1947446"/>
            <a:ext cx="2991952" cy="1499139"/>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dir.nhgri.nih.gov/nhgri/IPSO/albums/LOGOS%20-%20NIH%20NHGRI/NHGRI_NIH_ltBLUE6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26" y="2246684"/>
            <a:ext cx="4483755" cy="929965"/>
          </a:xfrm>
          <a:prstGeom prst="rect">
            <a:avLst/>
          </a:prstGeom>
          <a:solidFill>
            <a:schemeClr val="tx1"/>
          </a:solidFill>
          <a:ln w="76200">
            <a:solidFill>
              <a:schemeClr val="tx1"/>
            </a:solidFill>
          </a:ln>
        </p:spPr>
      </p:pic>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43</a:t>
            </a:r>
          </a:p>
        </p:txBody>
      </p:sp>
    </p:spTree>
    <p:extLst>
      <p:ext uri="{BB962C8B-B14F-4D97-AF65-F5344CB8AC3E}">
        <p14:creationId xmlns:p14="http://schemas.microsoft.com/office/powerpoint/2010/main" val="398351940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3810"/>
            <a:ext cx="9144000" cy="1219199"/>
          </a:xfrm>
        </p:spPr>
        <p:txBody>
          <a:bodyPr>
            <a:noAutofit/>
          </a:bodyPr>
          <a:lstStyle/>
          <a:p>
            <a:pPr algn="ctr"/>
            <a:r>
              <a:rPr lang="en-US" sz="3600" b="1" i="1" dirty="0">
                <a:solidFill>
                  <a:srgbClr val="FFFF00"/>
                </a:solidFill>
                <a:latin typeface="Arial"/>
                <a:cs typeface="Arial"/>
              </a:rPr>
              <a:t>Genome: Unlocking Life’s Code </a:t>
            </a:r>
            <a:r>
              <a:rPr lang="en-US" sz="3600" b="1" dirty="0">
                <a:solidFill>
                  <a:srgbClr val="FFFF00"/>
                </a:solidFill>
                <a:latin typeface="Arial"/>
                <a:cs typeface="Arial"/>
              </a:rPr>
              <a:t>Exhibition</a:t>
            </a:r>
            <a:br>
              <a:rPr lang="en-US" sz="3600" b="1" dirty="0">
                <a:solidFill>
                  <a:srgbClr val="FFFF00"/>
                </a:solidFill>
                <a:latin typeface="Arial"/>
                <a:cs typeface="Arial"/>
              </a:rPr>
            </a:br>
            <a:r>
              <a:rPr lang="en-US" sz="2000" b="1" dirty="0">
                <a:solidFill>
                  <a:srgbClr val="FFFF00"/>
                </a:solidFill>
                <a:latin typeface="Arial"/>
                <a:cs typeface="Arial"/>
              </a:rPr>
              <a:t/>
            </a:r>
            <a:br>
              <a:rPr lang="en-US" sz="2000" b="1" dirty="0">
                <a:solidFill>
                  <a:srgbClr val="FFFF00"/>
                </a:solidFill>
                <a:latin typeface="Arial"/>
                <a:cs typeface="Arial"/>
              </a:rPr>
            </a:br>
            <a:r>
              <a:rPr lang="en-US" sz="3200" b="1" dirty="0">
                <a:solidFill>
                  <a:schemeClr val="tx1"/>
                </a:solidFill>
                <a:latin typeface="Arial"/>
                <a:cs typeface="Arial"/>
              </a:rPr>
              <a:t>Travel Schedule</a:t>
            </a:r>
            <a:endParaRPr lang="en-US" sz="3600" b="1" dirty="0">
              <a:solidFill>
                <a:schemeClr val="tx1"/>
              </a:solidFill>
              <a:latin typeface="Arial"/>
              <a:cs typeface="Arial"/>
            </a:endParaRPr>
          </a:p>
        </p:txBody>
      </p:sp>
      <p:sp>
        <p:nvSpPr>
          <p:cNvPr id="4" name="Content Placeholder 3"/>
          <p:cNvSpPr>
            <a:spLocks noGrp="1"/>
          </p:cNvSpPr>
          <p:nvPr>
            <p:ph idx="1"/>
          </p:nvPr>
        </p:nvSpPr>
        <p:spPr>
          <a:xfrm>
            <a:off x="339271" y="1852851"/>
            <a:ext cx="9093200" cy="5865118"/>
          </a:xfrm>
        </p:spPr>
        <p:txBody>
          <a:bodyPr>
            <a:noAutofit/>
          </a:bodyPr>
          <a:lstStyle/>
          <a:p>
            <a:pPr marL="68263" indent="0">
              <a:buClr>
                <a:schemeClr val="tx1"/>
              </a:buClr>
              <a:buNone/>
            </a:pPr>
            <a:r>
              <a:rPr lang="en-US" sz="2400" b="1" dirty="0">
                <a:latin typeface="Arial"/>
                <a:cs typeface="Arial"/>
              </a:rPr>
              <a:t>2017</a:t>
            </a:r>
            <a:endParaRPr lang="en-US" sz="2000" b="1" dirty="0">
              <a:latin typeface="Arial"/>
              <a:cs typeface="Arial"/>
            </a:endParaRPr>
          </a:p>
          <a:p>
            <a:pPr marL="454025" lvl="1" indent="0">
              <a:spcBef>
                <a:spcPts val="0"/>
              </a:spcBef>
              <a:buNone/>
            </a:pPr>
            <a:endParaRPr lang="en-US" sz="900" b="1" dirty="0">
              <a:solidFill>
                <a:schemeClr val="tx2">
                  <a:lumMod val="90000"/>
                </a:schemeClr>
              </a:solidFill>
              <a:latin typeface="Arial"/>
              <a:cs typeface="Arial"/>
            </a:endParaRPr>
          </a:p>
          <a:p>
            <a:pPr marL="454025" lvl="1" indent="0">
              <a:spcBef>
                <a:spcPts val="0"/>
              </a:spcBef>
              <a:buNone/>
            </a:pPr>
            <a:r>
              <a:rPr lang="en-US" sz="2000" b="1" dirty="0">
                <a:solidFill>
                  <a:schemeClr val="tx2">
                    <a:lumMod val="90000"/>
                  </a:schemeClr>
                </a:solidFill>
                <a:latin typeface="Arial"/>
                <a:cs typeface="Arial"/>
              </a:rPr>
              <a:t>April 1-May 29</a:t>
            </a:r>
          </a:p>
          <a:p>
            <a:pPr marL="454025" lvl="1" indent="0">
              <a:spcBef>
                <a:spcPts val="0"/>
              </a:spcBef>
              <a:buNone/>
            </a:pPr>
            <a:r>
              <a:rPr lang="en-US" sz="2000" b="1" dirty="0">
                <a:solidFill>
                  <a:schemeClr val="tx2">
                    <a:lumMod val="90000"/>
                  </a:schemeClr>
                </a:solidFill>
                <a:latin typeface="Arial"/>
                <a:cs typeface="Arial"/>
              </a:rPr>
              <a:t>	Peoria Riverfront Museum</a:t>
            </a:r>
          </a:p>
          <a:p>
            <a:pPr marL="454025" lvl="1" indent="0">
              <a:spcBef>
                <a:spcPts val="0"/>
              </a:spcBef>
              <a:buNone/>
            </a:pPr>
            <a:r>
              <a:rPr lang="en-US" sz="2000" b="1" dirty="0">
                <a:solidFill>
                  <a:schemeClr val="tx2">
                    <a:lumMod val="90000"/>
                  </a:schemeClr>
                </a:solidFill>
                <a:latin typeface="Arial"/>
                <a:cs typeface="Arial"/>
              </a:rPr>
              <a:t>	Peoria, IL</a:t>
            </a:r>
          </a:p>
          <a:p>
            <a:pPr marL="454025" lvl="1" indent="0">
              <a:spcBef>
                <a:spcPts val="0"/>
              </a:spcBef>
              <a:buNone/>
            </a:pPr>
            <a:endParaRPr lang="en-US" sz="2000" b="1" dirty="0">
              <a:solidFill>
                <a:schemeClr val="tx2">
                  <a:lumMod val="90000"/>
                </a:schemeClr>
              </a:solidFill>
              <a:latin typeface="Arial"/>
              <a:cs typeface="Arial"/>
            </a:endParaRPr>
          </a:p>
          <a:p>
            <a:pPr marL="454025" lvl="1" indent="0">
              <a:spcBef>
                <a:spcPts val="0"/>
              </a:spcBef>
              <a:buNone/>
            </a:pPr>
            <a:r>
              <a:rPr lang="en-US" sz="2000" b="1" dirty="0">
                <a:solidFill>
                  <a:schemeClr val="tx2">
                    <a:lumMod val="90000"/>
                  </a:schemeClr>
                </a:solidFill>
                <a:latin typeface="Arial"/>
                <a:cs typeface="Arial"/>
              </a:rPr>
              <a:t>June 12-September 11</a:t>
            </a:r>
          </a:p>
          <a:p>
            <a:pPr marL="454025" lvl="1" indent="0">
              <a:spcBef>
                <a:spcPts val="0"/>
              </a:spcBef>
              <a:buNone/>
            </a:pPr>
            <a:r>
              <a:rPr lang="en-US" sz="2000" b="1" dirty="0">
                <a:solidFill>
                  <a:schemeClr val="tx2">
                    <a:lumMod val="90000"/>
                  </a:schemeClr>
                </a:solidFill>
                <a:latin typeface="Arial"/>
                <a:cs typeface="Arial"/>
              </a:rPr>
              <a:t>	Health Museum </a:t>
            </a:r>
          </a:p>
          <a:p>
            <a:pPr marL="454025" lvl="1" indent="0">
              <a:spcBef>
                <a:spcPts val="0"/>
              </a:spcBef>
              <a:buNone/>
            </a:pPr>
            <a:r>
              <a:rPr lang="en-US" sz="2000" b="1" dirty="0">
                <a:solidFill>
                  <a:schemeClr val="tx2">
                    <a:lumMod val="90000"/>
                  </a:schemeClr>
                </a:solidFill>
                <a:latin typeface="Arial"/>
                <a:cs typeface="Arial"/>
              </a:rPr>
              <a:t>	Houston, TX</a:t>
            </a:r>
          </a:p>
          <a:p>
            <a:pPr marL="454025" lvl="1" indent="0">
              <a:spcBef>
                <a:spcPts val="0"/>
              </a:spcBef>
              <a:buNone/>
            </a:pPr>
            <a:endParaRPr lang="en-US" sz="2000" b="1" dirty="0">
              <a:solidFill>
                <a:schemeClr val="tx2">
                  <a:lumMod val="90000"/>
                </a:schemeClr>
              </a:solidFill>
              <a:latin typeface="Arial"/>
              <a:cs typeface="Arial"/>
            </a:endParaRPr>
          </a:p>
          <a:p>
            <a:pPr marL="457200" lvl="1" indent="0">
              <a:buNone/>
            </a:pPr>
            <a:r>
              <a:rPr lang="en-US" sz="2000" b="1" dirty="0">
                <a:solidFill>
                  <a:schemeClr val="tx2">
                    <a:lumMod val="90000"/>
                  </a:schemeClr>
                </a:solidFill>
                <a:latin typeface="Arial" panose="020B0604020202020204" pitchFamily="34" charset="0"/>
                <a:cs typeface="Arial" panose="020B0604020202020204" pitchFamily="34" charset="0"/>
              </a:rPr>
              <a:t>September 30-January 1</a:t>
            </a:r>
          </a:p>
          <a:p>
            <a:pPr marL="457200" lvl="1" indent="0">
              <a:buNone/>
            </a:pPr>
            <a:r>
              <a:rPr lang="en-US" sz="2000" b="1" dirty="0">
                <a:solidFill>
                  <a:schemeClr val="tx2">
                    <a:lumMod val="90000"/>
                  </a:schemeClr>
                </a:solidFill>
                <a:latin typeface="Arial" panose="020B0604020202020204" pitchFamily="34" charset="0"/>
                <a:cs typeface="Arial" panose="020B0604020202020204" pitchFamily="34" charset="0"/>
              </a:rPr>
              <a:t>	Science North</a:t>
            </a:r>
          </a:p>
          <a:p>
            <a:pPr marL="457200" lvl="1" indent="0">
              <a:buNone/>
            </a:pPr>
            <a:r>
              <a:rPr lang="en-US" sz="2000" b="1" dirty="0">
                <a:solidFill>
                  <a:schemeClr val="tx2">
                    <a:lumMod val="90000"/>
                  </a:schemeClr>
                </a:solidFill>
                <a:latin typeface="Arial" panose="020B0604020202020204" pitchFamily="34" charset="0"/>
                <a:cs typeface="Arial" panose="020B0604020202020204" pitchFamily="34" charset="0"/>
              </a:rPr>
              <a:t>	Sudbury, Ontario, Canada</a:t>
            </a:r>
            <a:endParaRPr lang="en-US" sz="1400" b="1" dirty="0">
              <a:latin typeface="Arial"/>
              <a:cs typeface="Arial"/>
            </a:endParaRPr>
          </a:p>
          <a:p>
            <a:pPr marL="454025" lvl="1" indent="0">
              <a:spcBef>
                <a:spcPts val="0"/>
              </a:spcBef>
              <a:buNone/>
            </a:pPr>
            <a:endParaRPr lang="en-US" sz="2000" b="1" dirty="0">
              <a:solidFill>
                <a:schemeClr val="tx2">
                  <a:lumMod val="90000"/>
                </a:schemeClr>
              </a:solidFill>
              <a:latin typeface="Arial"/>
              <a:cs typeface="Arial"/>
            </a:endParaRPr>
          </a:p>
          <a:p>
            <a:pPr marL="454025" lvl="1" indent="0">
              <a:spcBef>
                <a:spcPts val="0"/>
              </a:spcBef>
              <a:buNone/>
            </a:pPr>
            <a:endParaRPr lang="en-US" sz="2000" b="1" dirty="0">
              <a:solidFill>
                <a:schemeClr val="tx2">
                  <a:lumMod val="90000"/>
                </a:schemeClr>
              </a:solidFill>
              <a:latin typeface="Arial"/>
              <a:cs typeface="Arial"/>
            </a:endParaRPr>
          </a:p>
          <a:p>
            <a:pPr marL="457200" lvl="1" indent="0">
              <a:buNone/>
            </a:pPr>
            <a:endParaRPr lang="en-US" sz="2400" b="1" dirty="0">
              <a:solidFill>
                <a:schemeClr val="tx2">
                  <a:lumMod val="90000"/>
                </a:schemeClr>
              </a:solidFill>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44</a:t>
            </a:r>
          </a:p>
        </p:txBody>
      </p:sp>
      <p:pic>
        <p:nvPicPr>
          <p:cNvPr id="8"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4259" y="2678299"/>
            <a:ext cx="3474501" cy="3274046"/>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983160"/>
      </p:ext>
    </p:extLst>
  </p:cSld>
  <p:clrMapOvr>
    <a:masterClrMapping/>
  </p:clrMapOvr>
  <p:transition spd="slow">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5080"/>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i="1" dirty="0">
                <a:solidFill>
                  <a:srgbClr val="FFFF00"/>
                </a:solidFill>
                <a:latin typeface="Arial" charset="0"/>
                <a:cs typeface="Arial" pitchFamily="34" charset="0"/>
              </a:rPr>
              <a:t>Genome: Unlocking Life’s Code </a:t>
            </a:r>
            <a:r>
              <a:rPr lang="en-US" sz="3600" dirty="0">
                <a:solidFill>
                  <a:srgbClr val="FFFF00"/>
                </a:solidFill>
                <a:latin typeface="Arial" charset="0"/>
                <a:cs typeface="Arial" pitchFamily="34" charset="0"/>
              </a:rPr>
              <a:t>Exhibition </a:t>
            </a:r>
          </a:p>
          <a:p>
            <a:pPr algn="ctr">
              <a:defRPr/>
            </a:pPr>
            <a:endParaRPr lang="en-US" sz="2800" dirty="0">
              <a:solidFill>
                <a:schemeClr val="tx1"/>
              </a:solidFill>
              <a:latin typeface="Arial" charset="0"/>
              <a:cs typeface="Arial" pitchFamily="34" charset="0"/>
            </a:endParaRPr>
          </a:p>
          <a:p>
            <a:pPr algn="ctr">
              <a:defRPr/>
            </a:pPr>
            <a:r>
              <a:rPr lang="en-US" sz="3200" dirty="0">
                <a:solidFill>
                  <a:schemeClr val="tx1"/>
                </a:solidFill>
                <a:latin typeface="Arial" charset="0"/>
                <a:cs typeface="Arial" pitchFamily="34" charset="0"/>
              </a:rPr>
              <a:t>Website Award</a:t>
            </a:r>
            <a:endParaRPr lang="en-US" sz="3200" b="1" dirty="0">
              <a:solidFill>
                <a:schemeClr val="tx1"/>
              </a:solidFill>
              <a:latin typeface="Arial" pitchFamily="34" charset="0"/>
              <a:cs typeface="Arial" pitchFamily="34" charset="0"/>
            </a:endParaRPr>
          </a:p>
        </p:txBody>
      </p:sp>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44</a:t>
            </a:r>
          </a:p>
        </p:txBody>
      </p:sp>
      <p:pic>
        <p:nvPicPr>
          <p:cNvPr id="8" name="Picture 7"/>
          <p:cNvPicPr>
            <a:picLocks noChangeAspect="1"/>
          </p:cNvPicPr>
          <p:nvPr/>
        </p:nvPicPr>
        <p:blipFill>
          <a:blip r:embed="rId3"/>
          <a:stretch>
            <a:fillRect/>
          </a:stretch>
        </p:blipFill>
        <p:spPr>
          <a:xfrm>
            <a:off x="122491" y="2124710"/>
            <a:ext cx="5428401" cy="3840480"/>
          </a:xfrm>
          <a:prstGeom prst="rect">
            <a:avLst/>
          </a:prstGeom>
        </p:spPr>
      </p:pic>
      <p:pic>
        <p:nvPicPr>
          <p:cNvPr id="3" name="Picture 2"/>
          <p:cNvPicPr>
            <a:picLocks noChangeAspect="1"/>
          </p:cNvPicPr>
          <p:nvPr/>
        </p:nvPicPr>
        <p:blipFill>
          <a:blip r:embed="rId4"/>
          <a:stretch>
            <a:fillRect/>
          </a:stretch>
        </p:blipFill>
        <p:spPr>
          <a:xfrm>
            <a:off x="5800725" y="2124711"/>
            <a:ext cx="3214387" cy="3840480"/>
          </a:xfrm>
          <a:prstGeom prst="rect">
            <a:avLst/>
          </a:prstGeom>
        </p:spPr>
      </p:pic>
    </p:spTree>
    <p:extLst>
      <p:ext uri="{BB962C8B-B14F-4D97-AF65-F5344CB8AC3E}">
        <p14:creationId xmlns:p14="http://schemas.microsoft.com/office/powerpoint/2010/main" val="3633972574"/>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33513"/>
            <a:ext cx="9144000" cy="1409694"/>
          </a:xfrm>
        </p:spPr>
        <p:txBody>
          <a:bodyPr wrap="square" lIns="91440" tIns="45720" rIns="91440" bIns="45720" numCol="1" anchorCtr="0" compatLnSpc="1">
            <a:prstTxWarp prst="textNoShape">
              <a:avLst/>
            </a:prstTxWarp>
          </a:bodyPr>
          <a:lstStyle/>
          <a:p>
            <a:pPr algn="ctr">
              <a:defRPr/>
            </a:pPr>
            <a:r>
              <a:rPr lang="en-US" sz="3400" b="1" dirty="0">
                <a:solidFill>
                  <a:srgbClr val="FFFF00"/>
                </a:solidFill>
                <a:latin typeface="Arial" charset="0"/>
                <a:cs typeface="Arial" charset="0"/>
              </a:rPr>
              <a:t>Transition of NHGRI Chief Information Officer</a:t>
            </a:r>
            <a:r>
              <a:rPr lang="en-US" sz="3600" b="1" dirty="0">
                <a:solidFill>
                  <a:srgbClr val="FFFF00"/>
                </a:solidFill>
                <a:latin typeface="Arial" charset="0"/>
                <a:cs typeface="Arial" charset="0"/>
              </a:rPr>
              <a:t/>
            </a: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pic>
        <p:nvPicPr>
          <p:cNvPr id="4" name="Picture 3"/>
          <p:cNvPicPr>
            <a:picLocks noChangeAspect="1"/>
          </p:cNvPicPr>
          <p:nvPr/>
        </p:nvPicPr>
        <p:blipFill>
          <a:blip r:embed="rId3"/>
          <a:stretch>
            <a:fillRect/>
          </a:stretch>
        </p:blipFill>
        <p:spPr>
          <a:xfrm>
            <a:off x="1542448" y="1422313"/>
            <a:ext cx="6049575" cy="4024984"/>
          </a:xfrm>
          <a:prstGeom prst="roundRect">
            <a:avLst/>
          </a:prstGeom>
        </p:spPr>
      </p:pic>
      <p:sp>
        <p:nvSpPr>
          <p:cNvPr id="5" name="Title 1"/>
          <p:cNvSpPr txBox="1">
            <a:spLocks/>
          </p:cNvSpPr>
          <p:nvPr/>
        </p:nvSpPr>
        <p:spPr>
          <a:xfrm>
            <a:off x="1470933" y="5529651"/>
            <a:ext cx="6202135" cy="535382"/>
          </a:xfrm>
          <a:prstGeom prst="rect">
            <a:avLst/>
          </a:prstGeom>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3200" i="0" u="none" strike="noStrike" kern="0" cap="none" spc="-100" normalizeH="0" baseline="0" noProof="0" dirty="0">
                <a:ln>
                  <a:noFill/>
                </a:ln>
                <a:solidFill>
                  <a:prstClr val="white"/>
                </a:solidFill>
                <a:effectLst/>
                <a:uLnTx/>
                <a:uFillTx/>
                <a:latin typeface="Arial" charset="0"/>
                <a:cs typeface="Arial" charset="0"/>
              </a:rPr>
              <a:t>Ed Whitley</a:t>
            </a:r>
          </a:p>
        </p:txBody>
      </p:sp>
    </p:spTree>
    <p:extLst>
      <p:ext uri="{BB962C8B-B14F-4D97-AF65-F5344CB8AC3E}">
        <p14:creationId xmlns:p14="http://schemas.microsoft.com/office/powerpoint/2010/main" val="1142598042"/>
      </p:ext>
    </p:extLst>
  </p:cSld>
  <p:clrMapOvr>
    <a:masterClrMapping/>
  </p:clrMapOvr>
  <p:transition spd="slow">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135"/>
            <a:ext cx="9144000" cy="1454095"/>
          </a:xfrm>
        </p:spPr>
        <p:txBody>
          <a:bodyPr/>
          <a:lstStyle/>
          <a:p>
            <a:pPr algn="ctr">
              <a:defRPr/>
            </a:pPr>
            <a:r>
              <a:rPr lang="en-US" sz="3600" b="1" dirty="0">
                <a:solidFill>
                  <a:srgbClr val="FFFF00"/>
                </a:solidFill>
                <a:latin typeface="Arial" charset="0"/>
                <a:cs typeface="Arial" charset="0"/>
              </a:rPr>
              <a:t>Genomic Literacy, Education, and Engagement (GLEE) Initiative</a:t>
            </a:r>
            <a:endParaRPr lang="en-US" sz="3600" b="1" dirty="0">
              <a:solidFill>
                <a:srgbClr val="FFFF00"/>
              </a:solidFill>
              <a:latin typeface="Arial" pitchFamily="34" charset="0"/>
              <a:cs typeface="Arial" pitchFamily="34" charset="0"/>
            </a:endParaRPr>
          </a:p>
        </p:txBody>
      </p:sp>
      <p:sp>
        <p:nvSpPr>
          <p:cNvPr id="13" name="Rectangle 12"/>
          <p:cNvSpPr/>
          <p:nvPr/>
        </p:nvSpPr>
        <p:spPr>
          <a:xfrm>
            <a:off x="182880" y="3539061"/>
            <a:ext cx="8961119" cy="3016210"/>
          </a:xfrm>
          <a:prstGeom prst="rect">
            <a:avLst/>
          </a:prstGeom>
        </p:spPr>
        <p:txBody>
          <a:bodyPr wrap="square">
            <a:spAutoFit/>
          </a:bodyPr>
          <a:lstStyle/>
          <a:p>
            <a:pPr marL="387350" lvl="2" indent="-322263" defTabSz="627063" eaLnBrk="0" hangingPunct="0">
              <a:spcBef>
                <a:spcPts val="1800"/>
              </a:spcBef>
              <a:buClr>
                <a:schemeClr val="tx1"/>
              </a:buClr>
              <a:buSzPct val="95000"/>
              <a:buFont typeface="Wingdings" pitchFamily="2" charset="2"/>
              <a:buChar char=""/>
              <a:defRPr/>
            </a:pPr>
            <a:r>
              <a:rPr lang="en-US" sz="3000" dirty="0">
                <a:solidFill>
                  <a:prstClr val="white"/>
                </a:solidFill>
                <a:latin typeface="Arial" charset="0"/>
              </a:rPr>
              <a:t>Possible launching of a national campaign 	</a:t>
            </a:r>
            <a:r>
              <a:rPr lang="en-US" sz="3000" dirty="0"/>
              <a:t>to enhance genomic literacy </a:t>
            </a:r>
          </a:p>
          <a:p>
            <a:pPr marL="387350" lvl="2" indent="-322263" defTabSz="627063" eaLnBrk="0" hangingPunct="0">
              <a:spcBef>
                <a:spcPts val="2400"/>
              </a:spcBef>
              <a:buClr>
                <a:schemeClr val="tx1"/>
              </a:buClr>
              <a:buSzPct val="95000"/>
              <a:buFont typeface="Wingdings" pitchFamily="2" charset="2"/>
              <a:buChar char=""/>
              <a:defRPr/>
            </a:pPr>
            <a:r>
              <a:rPr lang="en-US" sz="3000" dirty="0">
                <a:solidFill>
                  <a:prstClr val="white"/>
                </a:solidFill>
                <a:latin typeface="Arial" charset="0"/>
              </a:rPr>
              <a:t>Proposed target audiences: K-16, public, 	and healthcare professionals </a:t>
            </a:r>
          </a:p>
          <a:p>
            <a:pPr marL="387350" lvl="2" indent="-322263" defTabSz="627063" eaLnBrk="0" hangingPunct="0">
              <a:spcBef>
                <a:spcPts val="2400"/>
              </a:spcBef>
              <a:buClr>
                <a:schemeClr val="tx1"/>
              </a:buClr>
              <a:buSzPct val="95000"/>
              <a:buFont typeface="Wingdings" pitchFamily="2" charset="2"/>
              <a:buChar char=""/>
              <a:defRPr/>
            </a:pPr>
            <a:r>
              <a:rPr lang="en-US" sz="3000" dirty="0">
                <a:solidFill>
                  <a:prstClr val="white"/>
                </a:solidFill>
                <a:latin typeface="Arial" charset="0"/>
              </a:rPr>
              <a:t>Strategic Visioning Meeting: March 2017 </a:t>
            </a:r>
          </a:p>
        </p:txBody>
      </p:sp>
      <p:pic>
        <p:nvPicPr>
          <p:cNvPr id="9" name="Picture 8"/>
          <p:cNvPicPr>
            <a:picLocks noChangeAspect="1"/>
          </p:cNvPicPr>
          <p:nvPr/>
        </p:nvPicPr>
        <p:blipFill>
          <a:blip r:embed="rId3"/>
          <a:stretch>
            <a:fillRect/>
          </a:stretch>
        </p:blipFill>
        <p:spPr>
          <a:xfrm>
            <a:off x="3600147" y="1412420"/>
            <a:ext cx="1943703" cy="1934888"/>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198705311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45</a:t>
            </a: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3787775" y="1288374"/>
            <a:ext cx="4949825" cy="1275773"/>
          </a:xfrm>
          <a:prstGeom prst="rect">
            <a:avLst/>
          </a:prstGeom>
          <a:effectLst>
            <a:glow rad="228600">
              <a:schemeClr val="accent5">
                <a:satMod val="175000"/>
                <a:alpha val="40000"/>
              </a:schemeClr>
            </a:glow>
          </a:effectLst>
        </p:spPr>
      </p:pic>
      <p:sp>
        <p:nvSpPr>
          <p:cNvPr id="5" name="TextBox 4"/>
          <p:cNvSpPr txBox="1"/>
          <p:nvPr/>
        </p:nvSpPr>
        <p:spPr>
          <a:xfrm>
            <a:off x="3748050" y="2687260"/>
            <a:ext cx="5222461" cy="507831"/>
          </a:xfrm>
          <a:prstGeom prst="rect">
            <a:avLst/>
          </a:prstGeom>
          <a:noFill/>
        </p:spPr>
        <p:txBody>
          <a:bodyPr wrap="square" rtlCol="0">
            <a:spAutoFit/>
          </a:bodyPr>
          <a:lstStyle/>
          <a:p>
            <a:r>
              <a:rPr lang="en-US" sz="2700" dirty="0"/>
              <a:t>Applications Open: Feb. 2017</a:t>
            </a:r>
          </a:p>
        </p:txBody>
      </p:sp>
      <p:pic>
        <p:nvPicPr>
          <p:cNvPr id="6" name="Picture 5"/>
          <p:cNvPicPr>
            <a:picLocks noChangeAspect="1"/>
          </p:cNvPicPr>
          <p:nvPr/>
        </p:nvPicPr>
        <p:blipFill>
          <a:blip r:embed="rId4"/>
          <a:stretch>
            <a:fillRect/>
          </a:stretch>
        </p:blipFill>
        <p:spPr>
          <a:xfrm>
            <a:off x="3787775" y="3960263"/>
            <a:ext cx="4898837" cy="1332175"/>
          </a:xfrm>
          <a:prstGeom prst="rect">
            <a:avLst/>
          </a:prstGeom>
          <a:effectLst>
            <a:glow rad="228600">
              <a:schemeClr val="accent6">
                <a:satMod val="175000"/>
                <a:alpha val="40000"/>
              </a:schemeClr>
            </a:glow>
          </a:effectLst>
        </p:spPr>
      </p:pic>
      <p:sp>
        <p:nvSpPr>
          <p:cNvPr id="8" name="TextBox 7"/>
          <p:cNvSpPr txBox="1"/>
          <p:nvPr/>
        </p:nvSpPr>
        <p:spPr>
          <a:xfrm>
            <a:off x="3657600" y="5432202"/>
            <a:ext cx="5426856" cy="507831"/>
          </a:xfrm>
          <a:prstGeom prst="rect">
            <a:avLst/>
          </a:prstGeom>
          <a:noFill/>
        </p:spPr>
        <p:txBody>
          <a:bodyPr wrap="square" rtlCol="0">
            <a:spAutoFit/>
          </a:bodyPr>
          <a:lstStyle/>
          <a:p>
            <a:r>
              <a:rPr lang="en-US" sz="2700" dirty="0"/>
              <a:t>Applications Open: March 2017</a:t>
            </a:r>
          </a:p>
        </p:txBody>
      </p:sp>
      <p:sp>
        <p:nvSpPr>
          <p:cNvPr id="11" name="Title 1"/>
          <p:cNvSpPr txBox="1">
            <a:spLocks/>
          </p:cNvSpPr>
          <p:nvPr/>
        </p:nvSpPr>
        <p:spPr>
          <a:xfrm>
            <a:off x="-8758" y="6165"/>
            <a:ext cx="9144000" cy="727896"/>
          </a:xfrm>
          <a:prstGeom prst="rect">
            <a:avLst/>
          </a:prstGeom>
        </p:spPr>
        <p:txBody>
          <a:bodyPr vert="horz" anchor="t">
            <a:norm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r>
              <a:rPr lang="en-US" sz="3600" b="1" dirty="0">
                <a:solidFill>
                  <a:srgbClr val="FFFF00"/>
                </a:solidFill>
                <a:latin typeface="Arial"/>
                <a:cs typeface="Arial"/>
              </a:rPr>
              <a:t>2017 </a:t>
            </a:r>
            <a:r>
              <a:rPr lang="en-US" sz="3600" dirty="0">
                <a:solidFill>
                  <a:srgbClr val="FFFF00"/>
                </a:solidFill>
                <a:latin typeface="Arial"/>
                <a:cs typeface="Arial"/>
              </a:rPr>
              <a:t>NHGRI Short </a:t>
            </a:r>
            <a:r>
              <a:rPr lang="en-US" sz="3600" b="1" dirty="0">
                <a:solidFill>
                  <a:srgbClr val="FFFF00"/>
                </a:solidFill>
                <a:latin typeface="Arial"/>
                <a:cs typeface="Arial"/>
              </a:rPr>
              <a:t>Course in Genomics</a:t>
            </a:r>
            <a:endParaRPr lang="en-US" sz="3600" b="1" dirty="0">
              <a:solidFill>
                <a:schemeClr val="tx1"/>
              </a:solidFill>
              <a:latin typeface="Arial"/>
              <a:cs typeface="Arial"/>
            </a:endParaRPr>
          </a:p>
        </p:txBody>
      </p:sp>
      <p:sp>
        <p:nvSpPr>
          <p:cNvPr id="12" name="TextBox 11"/>
          <p:cNvSpPr txBox="1"/>
          <p:nvPr/>
        </p:nvSpPr>
        <p:spPr>
          <a:xfrm>
            <a:off x="291691" y="1393960"/>
            <a:ext cx="3893961" cy="1384995"/>
          </a:xfrm>
          <a:prstGeom prst="rect">
            <a:avLst/>
          </a:prstGeom>
          <a:noFill/>
        </p:spPr>
        <p:txBody>
          <a:bodyPr wrap="square" rtlCol="0">
            <a:spAutoFit/>
          </a:bodyPr>
          <a:lstStyle/>
          <a:p>
            <a:r>
              <a:rPr lang="en-US" sz="2800" i="1" dirty="0">
                <a:solidFill>
                  <a:schemeClr val="tx2">
                    <a:lumMod val="90000"/>
                  </a:schemeClr>
                </a:solidFill>
              </a:rPr>
              <a:t>K-12, Community College, and Tribal College Faculty</a:t>
            </a:r>
          </a:p>
        </p:txBody>
      </p:sp>
      <p:sp>
        <p:nvSpPr>
          <p:cNvPr id="13" name="TextBox 12"/>
          <p:cNvSpPr txBox="1"/>
          <p:nvPr/>
        </p:nvSpPr>
        <p:spPr>
          <a:xfrm>
            <a:off x="291691" y="4065599"/>
            <a:ext cx="3893961" cy="1384995"/>
          </a:xfrm>
          <a:prstGeom prst="rect">
            <a:avLst/>
          </a:prstGeom>
          <a:noFill/>
        </p:spPr>
        <p:txBody>
          <a:bodyPr wrap="square" rtlCol="0">
            <a:spAutoFit/>
          </a:bodyPr>
          <a:lstStyle/>
          <a:p>
            <a:r>
              <a:rPr lang="en-US" sz="2800" i="1" dirty="0">
                <a:solidFill>
                  <a:schemeClr val="tx2">
                    <a:lumMod val="90000"/>
                  </a:schemeClr>
                </a:solidFill>
              </a:rPr>
              <a:t>Nurses, Physician Assistants, and Educators</a:t>
            </a:r>
          </a:p>
        </p:txBody>
      </p:sp>
    </p:spTree>
    <p:extLst>
      <p:ext uri="{BB962C8B-B14F-4D97-AF65-F5344CB8AC3E}">
        <p14:creationId xmlns:p14="http://schemas.microsoft.com/office/powerpoint/2010/main" val="28534816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4702"/>
            <a:ext cx="9144000" cy="639763"/>
          </a:xfrm>
        </p:spPr>
        <p:txBody>
          <a:bodyPr/>
          <a:lstStyle/>
          <a:p>
            <a:pPr algn="ctr">
              <a:defRPr/>
            </a:pPr>
            <a:r>
              <a:rPr lang="en-US" sz="3600" b="1" dirty="0">
                <a:solidFill>
                  <a:srgbClr val="FFFF00"/>
                </a:solidFill>
                <a:latin typeface="Arial" charset="0"/>
                <a:cs typeface="Arial" charset="0"/>
              </a:rPr>
              <a:t>My Family Health Portrait</a:t>
            </a:r>
            <a:endParaRPr lang="en-US" sz="3600" b="1" dirty="0">
              <a:solidFill>
                <a:srgbClr val="FFFF00"/>
              </a:solidFill>
              <a:latin typeface="Arial" pitchFamily="34" charset="0"/>
              <a:cs typeface="Arial" pitchFamily="34" charset="0"/>
            </a:endParaRPr>
          </a:p>
        </p:txBody>
      </p:sp>
      <p:sp>
        <p:nvSpPr>
          <p:cNvPr id="42" name="Rectangle 41"/>
          <p:cNvSpPr/>
          <p:nvPr/>
        </p:nvSpPr>
        <p:spPr>
          <a:xfrm>
            <a:off x="0" y="4583358"/>
            <a:ext cx="9144000" cy="1800493"/>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tabLst>
                <a:tab pos="512763" algn="l"/>
              </a:tabLst>
              <a:defRPr/>
            </a:pPr>
            <a:r>
              <a:rPr lang="en-US" sz="2400" b="1" dirty="0">
                <a:solidFill>
                  <a:prstClr val="white"/>
                </a:solidFill>
                <a:latin typeface="Arial" charset="0"/>
              </a:rPr>
              <a:t>Family history tool website revised to improve </a:t>
            </a:r>
            <a:r>
              <a:rPr lang="en-US" sz="2400" dirty="0">
                <a:solidFill>
                  <a:prstClr val="white"/>
                </a:solidFill>
                <a:latin typeface="Arial" charset="0"/>
              </a:rPr>
              <a:t>the user 	experience</a:t>
            </a:r>
          </a:p>
          <a:p>
            <a:pPr marL="387350" lvl="2" indent="-228600" defTabSz="627063" eaLnBrk="0" hangingPunct="0">
              <a:spcBef>
                <a:spcPts val="1800"/>
              </a:spcBef>
              <a:buClr>
                <a:schemeClr val="tx1"/>
              </a:buClr>
              <a:buSzPct val="95000"/>
              <a:buFont typeface="Wingdings" pitchFamily="2" charset="2"/>
              <a:buChar char=""/>
              <a:tabLst>
                <a:tab pos="512763" algn="l"/>
              </a:tabLst>
              <a:defRPr/>
            </a:pPr>
            <a:r>
              <a:rPr lang="en-US" sz="2400" dirty="0">
                <a:solidFill>
                  <a:prstClr val="white"/>
                </a:solidFill>
                <a:latin typeface="Arial" charset="0"/>
              </a:rPr>
              <a:t>‘NLM Hackathon’ to extend interoperability and expose 	programmers to family history and relevant resources</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46</a:t>
            </a:r>
          </a:p>
        </p:txBody>
      </p:sp>
      <p:pic>
        <p:nvPicPr>
          <p:cNvPr id="5" name="Picture 4"/>
          <p:cNvPicPr>
            <a:picLocks noChangeAspect="1"/>
          </p:cNvPicPr>
          <p:nvPr/>
        </p:nvPicPr>
        <p:blipFill rotWithShape="1">
          <a:blip r:embed="rId3"/>
          <a:srcRect b="41247"/>
          <a:stretch/>
        </p:blipFill>
        <p:spPr>
          <a:xfrm>
            <a:off x="4301256" y="1076812"/>
            <a:ext cx="4564369" cy="1351657"/>
          </a:xfrm>
          <a:prstGeom prst="rect">
            <a:avLst/>
          </a:prstGeom>
          <a:ln>
            <a:solidFill>
              <a:schemeClr val="bg1"/>
            </a:solidFill>
          </a:ln>
          <a:effectLst>
            <a:glow rad="228600">
              <a:schemeClr val="accent3">
                <a:satMod val="175000"/>
                <a:alpha val="40000"/>
              </a:schemeClr>
            </a:glow>
          </a:effectLst>
        </p:spPr>
      </p:pic>
      <p:pic>
        <p:nvPicPr>
          <p:cNvPr id="9" name="Picture 8"/>
          <p:cNvPicPr>
            <a:picLocks noChangeAspect="1"/>
          </p:cNvPicPr>
          <p:nvPr/>
        </p:nvPicPr>
        <p:blipFill>
          <a:blip r:embed="rId4"/>
          <a:stretch>
            <a:fillRect/>
          </a:stretch>
        </p:blipFill>
        <p:spPr>
          <a:xfrm>
            <a:off x="343612" y="1042308"/>
            <a:ext cx="3523474" cy="3140667"/>
          </a:xfrm>
          <a:prstGeom prst="rect">
            <a:avLst/>
          </a:prstGeom>
          <a:ln>
            <a:solidFill>
              <a:schemeClr val="bg1"/>
            </a:solidFill>
          </a:ln>
          <a:effectLst>
            <a:glow rad="228600">
              <a:schemeClr val="accent3">
                <a:satMod val="175000"/>
                <a:alpha val="40000"/>
              </a:schemeClr>
            </a:glow>
          </a:effec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3260" t="24978" r="5570" b="31060"/>
          <a:stretch/>
        </p:blipFill>
        <p:spPr>
          <a:xfrm>
            <a:off x="4806733" y="2871301"/>
            <a:ext cx="3553414" cy="1443397"/>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8081399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tx2">
                    <a:lumMod val="90000"/>
                  </a:schemeClr>
                </a:solidFill>
              </a:rPr>
              <a:t>NHGRI Intramural Research Program</a:t>
            </a:r>
          </a:p>
        </p:txBody>
      </p:sp>
      <p:sp>
        <p:nvSpPr>
          <p:cNvPr id="5" name="Title 1"/>
          <p:cNvSpPr txBox="1">
            <a:spLocks/>
          </p:cNvSpPr>
          <p:nvPr/>
        </p:nvSpPr>
        <p:spPr>
          <a:xfrm>
            <a:off x="-4764" y="421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135"/>
            <a:ext cx="9144000" cy="1308045"/>
          </a:xfrm>
        </p:spPr>
        <p:txBody>
          <a:bodyPr/>
          <a:lstStyle/>
          <a:p>
            <a:pPr algn="ctr">
              <a:defRPr/>
            </a:pPr>
            <a:r>
              <a:rPr lang="en-US" sz="3600" b="1" dirty="0">
                <a:solidFill>
                  <a:srgbClr val="FFFF00"/>
                </a:solidFill>
                <a:latin typeface="Arial" charset="0"/>
                <a:cs typeface="Arial" charset="0"/>
              </a:rPr>
              <a:t>International Summit in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Human Genetics and Genomics</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
            </a:r>
            <a:br>
              <a:rPr lang="en-US" sz="3600" b="1" dirty="0">
                <a:solidFill>
                  <a:srgbClr val="FFFF00"/>
                </a:solidFill>
                <a:latin typeface="Arial" charset="0"/>
                <a:cs typeface="Arial" charset="0"/>
              </a:rPr>
            </a:br>
            <a:endParaRPr lang="en-US" sz="3600" b="1" dirty="0">
              <a:solidFill>
                <a:srgbClr val="FFFF00"/>
              </a:solidFill>
              <a:latin typeface="Arial" pitchFamily="34" charset="0"/>
              <a:cs typeface="Arial" pitchFamily="34" charset="0"/>
            </a:endParaRPr>
          </a:p>
        </p:txBody>
      </p:sp>
      <p:sp>
        <p:nvSpPr>
          <p:cNvPr id="42" name="Rectangle 41"/>
          <p:cNvSpPr/>
          <p:nvPr/>
        </p:nvSpPr>
        <p:spPr>
          <a:xfrm>
            <a:off x="163084" y="4001471"/>
            <a:ext cx="8809898" cy="2708434"/>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Five-year initiative (2016-2020)</a:t>
            </a:r>
          </a:p>
          <a:p>
            <a:pPr marL="387350" lvl="2" indent="-228600" defTabSz="627063" eaLnBrk="0" hangingPunct="0">
              <a:spcBef>
                <a:spcPts val="1800"/>
              </a:spcBef>
              <a:buClr>
                <a:schemeClr val="tx1"/>
              </a:buClr>
              <a:buSzPct val="95000"/>
              <a:buFont typeface="Wingdings" pitchFamily="2" charset="2"/>
              <a:buChar char=""/>
              <a:defRPr/>
            </a:pPr>
            <a:r>
              <a:rPr lang="en-US" sz="2800" dirty="0"/>
              <a:t>Help developing nations build expertise in 	genetics and genomics</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September 2016: </a:t>
            </a:r>
            <a:r>
              <a:rPr lang="en-US" sz="2800" dirty="0"/>
              <a:t>19 participants from 13 	countries across the globe</a:t>
            </a:r>
          </a:p>
        </p:txBody>
      </p:sp>
      <p:sp>
        <p:nvSpPr>
          <p:cNvPr id="5" name="TextBox 4"/>
          <p:cNvSpPr txBox="1"/>
          <p:nvPr/>
        </p:nvSpPr>
        <p:spPr>
          <a:xfrm>
            <a:off x="7319965" y="6407100"/>
            <a:ext cx="1795684" cy="400110"/>
          </a:xfrm>
          <a:prstGeom prst="rect">
            <a:avLst/>
          </a:prstGeom>
          <a:noFill/>
        </p:spPr>
        <p:txBody>
          <a:bodyPr wrap="none">
            <a:spAutoFit/>
          </a:bodyPr>
          <a:lstStyle/>
          <a:p>
            <a:pPr>
              <a:defRPr/>
            </a:pPr>
            <a:r>
              <a:rPr lang="en-US" sz="2000" b="1" dirty="0">
                <a:solidFill>
                  <a:srgbClr val="8BE6FF"/>
                </a:solidFill>
                <a:latin typeface="Arial" charset="0"/>
              </a:rPr>
              <a:t>Document 47</a:t>
            </a:r>
          </a:p>
        </p:txBody>
      </p:sp>
      <p:pic>
        <p:nvPicPr>
          <p:cNvPr id="2" name="Picture 1"/>
          <p:cNvPicPr>
            <a:picLocks noChangeAspect="1"/>
          </p:cNvPicPr>
          <p:nvPr/>
        </p:nvPicPr>
        <p:blipFill>
          <a:blip r:embed="rId3"/>
          <a:stretch>
            <a:fillRect/>
          </a:stretch>
        </p:blipFill>
        <p:spPr>
          <a:xfrm>
            <a:off x="337325" y="1402861"/>
            <a:ext cx="3662589" cy="2374900"/>
          </a:xfrm>
          <a:prstGeom prst="rect">
            <a:avLst/>
          </a:prstGeom>
          <a:effectLst>
            <a:glow rad="228600">
              <a:schemeClr val="accent4">
                <a:satMod val="175000"/>
                <a:alpha val="40000"/>
              </a:schemeClr>
            </a:glow>
          </a:effectLst>
        </p:spPr>
      </p:pic>
      <p:pic>
        <p:nvPicPr>
          <p:cNvPr id="3" name="Picture 2"/>
          <p:cNvPicPr>
            <a:picLocks noChangeAspect="1"/>
          </p:cNvPicPr>
          <p:nvPr/>
        </p:nvPicPr>
        <p:blipFill rotWithShape="1">
          <a:blip r:embed="rId4"/>
          <a:srcRect l="6780" r="4809"/>
          <a:stretch/>
        </p:blipFill>
        <p:spPr>
          <a:xfrm>
            <a:off x="4330044" y="1402862"/>
            <a:ext cx="4534137" cy="2374899"/>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2691345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30"/>
            <a:ext cx="9144000" cy="140969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Master, American College of Rheumatology</a:t>
            </a:r>
          </a:p>
        </p:txBody>
      </p:sp>
      <p:sp>
        <p:nvSpPr>
          <p:cNvPr id="3" name="TextBox 2"/>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48</a:t>
            </a:r>
          </a:p>
        </p:txBody>
      </p:sp>
      <p:sp>
        <p:nvSpPr>
          <p:cNvPr id="4" name="Title 1"/>
          <p:cNvSpPr txBox="1">
            <a:spLocks/>
          </p:cNvSpPr>
          <p:nvPr/>
        </p:nvSpPr>
        <p:spPr>
          <a:xfrm>
            <a:off x="-411076" y="5686095"/>
            <a:ext cx="6235700" cy="822175"/>
          </a:xfrm>
          <a:prstGeom prst="rect">
            <a:avLst/>
          </a:prstGeom>
        </p:spPr>
        <p:txBody>
          <a:bodyPr/>
          <a:lstStyle/>
          <a:p>
            <a:pPr algn="ctr" eaLnBrk="0" hangingPunct="0">
              <a:defRPr/>
            </a:pPr>
            <a:r>
              <a:rPr lang="en-US" sz="3600" spc="-100" dirty="0">
                <a:solidFill>
                  <a:prstClr val="white"/>
                </a:solidFill>
                <a:latin typeface="Arial" charset="0"/>
                <a:cs typeface="Arial" charset="0"/>
              </a:rPr>
              <a:t>Dan Kastner, M.D., Ph.D.</a:t>
            </a:r>
          </a:p>
        </p:txBody>
      </p:sp>
      <p:pic>
        <p:nvPicPr>
          <p:cNvPr id="5" name="Picture 2" descr="C:\Users\wettersk\Downloads\NHGRI-705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81" r="34405" b="22919"/>
          <a:stretch/>
        </p:blipFill>
        <p:spPr bwMode="auto">
          <a:xfrm>
            <a:off x="944461" y="1579368"/>
            <a:ext cx="3524626" cy="3944947"/>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4838898" y="2992229"/>
            <a:ext cx="4067175" cy="112395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3104349138"/>
      </p:ext>
    </p:extLst>
  </p:cSld>
  <p:clrMapOvr>
    <a:masterClrMapping/>
  </p:clrMapOvr>
  <p:transition spd="slow">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4999"/>
            <a:ext cx="9144000" cy="140969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International Genetic Epidemiology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Society Leadership Award</a:t>
            </a: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sp>
        <p:nvSpPr>
          <p:cNvPr id="3" name="TextBox 2"/>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49</a:t>
            </a:r>
          </a:p>
        </p:txBody>
      </p:sp>
      <p:sp>
        <p:nvSpPr>
          <p:cNvPr id="4" name="Title 1"/>
          <p:cNvSpPr txBox="1">
            <a:spLocks/>
          </p:cNvSpPr>
          <p:nvPr/>
        </p:nvSpPr>
        <p:spPr>
          <a:xfrm>
            <a:off x="-328930" y="5686095"/>
            <a:ext cx="6235700" cy="822175"/>
          </a:xfrm>
          <a:prstGeom prst="rect">
            <a:avLst/>
          </a:prstGeom>
        </p:spPr>
        <p:txBody>
          <a:bodyPr/>
          <a:lstStyle/>
          <a:p>
            <a:pPr algn="ctr" eaLnBrk="0" hangingPunct="0">
              <a:defRPr/>
            </a:pPr>
            <a:r>
              <a:rPr lang="en-US" sz="3600" spc="-100" dirty="0">
                <a:solidFill>
                  <a:prstClr val="white"/>
                </a:solidFill>
                <a:latin typeface="Arial" charset="0"/>
                <a:cs typeface="Arial" charset="0"/>
              </a:rPr>
              <a:t>Alec Wilson, Ph.D.</a:t>
            </a:r>
          </a:p>
        </p:txBody>
      </p:sp>
      <p:pic>
        <p:nvPicPr>
          <p:cNvPr id="6" name="Picture 5"/>
          <p:cNvPicPr>
            <a:picLocks noChangeAspect="1"/>
          </p:cNvPicPr>
          <p:nvPr/>
        </p:nvPicPr>
        <p:blipFill>
          <a:blip r:embed="rId3"/>
          <a:stretch>
            <a:fillRect/>
          </a:stretch>
        </p:blipFill>
        <p:spPr>
          <a:xfrm>
            <a:off x="4825510" y="3067463"/>
            <a:ext cx="4145001" cy="968755"/>
          </a:xfrm>
          <a:prstGeom prst="rect">
            <a:avLst/>
          </a:prstGeom>
          <a:effectLst>
            <a:glow rad="228600">
              <a:schemeClr val="accent4">
                <a:satMod val="175000"/>
                <a:alpha val="40000"/>
              </a:schemeClr>
            </a:glow>
          </a:effectLst>
        </p:spPr>
      </p:pic>
      <p:pic>
        <p:nvPicPr>
          <p:cNvPr id="7" name="Picture 6"/>
          <p:cNvPicPr>
            <a:picLocks noChangeAspect="1"/>
          </p:cNvPicPr>
          <p:nvPr/>
        </p:nvPicPr>
        <p:blipFill rotWithShape="1">
          <a:blip r:embed="rId4"/>
          <a:srcRect l="38142" t="8117" r="21881" b="24631"/>
          <a:stretch/>
        </p:blipFill>
        <p:spPr>
          <a:xfrm>
            <a:off x="1026606" y="1581730"/>
            <a:ext cx="3524627" cy="3944948"/>
          </a:xfrm>
          <a:prstGeom prst="roundRect">
            <a:avLst/>
          </a:prstGeom>
        </p:spPr>
      </p:pic>
    </p:spTree>
    <p:extLst>
      <p:ext uri="{BB962C8B-B14F-4D97-AF65-F5344CB8AC3E}">
        <p14:creationId xmlns:p14="http://schemas.microsoft.com/office/powerpoint/2010/main" val="3761297396"/>
      </p:ext>
    </p:extLst>
  </p:cSld>
  <p:clrMapOvr>
    <a:masterClrMapping/>
  </p:clrMapOvr>
  <p:transition spd="slow">
    <p:wipe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4199"/>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11" name="AutoShape 10" descr="http://inside.genome.gov/NHGRIStaff/Staff/retrieve.cfm?imageid=40000683&amp;dpi=300&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5" name="Group 4"/>
          <p:cNvGrpSpPr/>
          <p:nvPr/>
        </p:nvGrpSpPr>
        <p:grpSpPr>
          <a:xfrm>
            <a:off x="631525" y="992679"/>
            <a:ext cx="7498080" cy="1463952"/>
            <a:chOff x="631525" y="992679"/>
            <a:chExt cx="7498080" cy="1463952"/>
          </a:xfrm>
        </p:grpSpPr>
        <p:sp>
          <p:nvSpPr>
            <p:cNvPr id="35" name="Rectangle 34"/>
            <p:cNvSpPr/>
            <p:nvPr/>
          </p:nvSpPr>
          <p:spPr>
            <a:xfrm>
              <a:off x="631525" y="992679"/>
              <a:ext cx="7498080" cy="14639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667207" y="1432154"/>
              <a:ext cx="5069527" cy="969496"/>
            </a:xfrm>
            <a:prstGeom prst="rect">
              <a:avLst/>
            </a:prstGeom>
            <a:solidFill>
              <a:schemeClr val="tx1"/>
            </a:solidFill>
          </p:spPr>
          <p:txBody>
            <a:bodyPr wrap="square">
              <a:spAutoFit/>
            </a:bodyPr>
            <a:lstStyle/>
            <a:p>
              <a:endParaRPr lang="en-US" sz="1500" dirty="0">
                <a:solidFill>
                  <a:schemeClr val="bg1"/>
                </a:solidFill>
              </a:endParaRPr>
            </a:p>
            <a:p>
              <a:r>
                <a:rPr lang="en-US" sz="1400" dirty="0" err="1">
                  <a:solidFill>
                    <a:schemeClr val="bg1"/>
                  </a:solidFill>
                  <a:cs typeface="Arial" panose="020B0604020202020204" pitchFamily="34" charset="0"/>
                </a:rPr>
                <a:t>Biallelic</a:t>
              </a:r>
              <a:r>
                <a:rPr lang="en-US" sz="1400" dirty="0">
                  <a:solidFill>
                    <a:schemeClr val="bg1"/>
                  </a:solidFill>
                  <a:cs typeface="Arial" panose="020B0604020202020204" pitchFamily="34" charset="0"/>
                </a:rPr>
                <a:t> </a:t>
              </a:r>
              <a:r>
                <a:rPr lang="en-US" sz="1400" dirty="0" err="1">
                  <a:solidFill>
                    <a:schemeClr val="bg1"/>
                  </a:solidFill>
                  <a:cs typeface="Arial" panose="020B0604020202020204" pitchFamily="34" charset="0"/>
                </a:rPr>
                <a:t>hypomorphic</a:t>
              </a:r>
              <a:r>
                <a:rPr lang="en-US" sz="1400" dirty="0">
                  <a:solidFill>
                    <a:schemeClr val="bg1"/>
                  </a:solidFill>
                  <a:cs typeface="Arial" panose="020B0604020202020204" pitchFamily="34" charset="0"/>
                </a:rPr>
                <a:t> mutations in a linear </a:t>
              </a:r>
              <a:r>
                <a:rPr lang="en-US" sz="1400" dirty="0" err="1">
                  <a:solidFill>
                    <a:schemeClr val="bg1"/>
                  </a:solidFill>
                  <a:cs typeface="Arial" panose="020B0604020202020204" pitchFamily="34" charset="0"/>
                </a:rPr>
                <a:t>deubiquitinase</a:t>
              </a:r>
              <a:r>
                <a:rPr lang="en-US" sz="1400" dirty="0">
                  <a:solidFill>
                    <a:schemeClr val="bg1"/>
                  </a:solidFill>
                  <a:cs typeface="Arial" panose="020B0604020202020204" pitchFamily="34" charset="0"/>
                </a:rPr>
                <a:t> define </a:t>
              </a:r>
              <a:r>
                <a:rPr lang="en-US" sz="1400" dirty="0" err="1">
                  <a:solidFill>
                    <a:schemeClr val="bg1"/>
                  </a:solidFill>
                  <a:cs typeface="Arial" panose="020B0604020202020204" pitchFamily="34" charset="0"/>
                </a:rPr>
                <a:t>otulipenia</a:t>
              </a:r>
              <a:r>
                <a:rPr lang="en-US" sz="1400" dirty="0">
                  <a:solidFill>
                    <a:schemeClr val="bg1"/>
                  </a:solidFill>
                  <a:cs typeface="Arial" panose="020B0604020202020204" pitchFamily="34" charset="0"/>
                </a:rPr>
                <a:t>, an early-onset </a:t>
              </a:r>
              <a:r>
                <a:rPr lang="en-US" sz="1400" dirty="0" err="1">
                  <a:solidFill>
                    <a:schemeClr val="bg1"/>
                  </a:solidFill>
                  <a:cs typeface="Arial" panose="020B0604020202020204" pitchFamily="34" charset="0"/>
                </a:rPr>
                <a:t>autoinflammatory</a:t>
              </a:r>
              <a:r>
                <a:rPr lang="en-US" sz="1400" dirty="0">
                  <a:solidFill>
                    <a:schemeClr val="bg1"/>
                  </a:solidFill>
                  <a:cs typeface="Arial" panose="020B0604020202020204" pitchFamily="34" charset="0"/>
                </a:rPr>
                <a:t> disease</a:t>
              </a:r>
              <a:endParaRPr lang="en-US" sz="1400"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361"/>
            <a:stretch/>
          </p:blipFill>
          <p:spPr>
            <a:xfrm>
              <a:off x="667207" y="1025754"/>
              <a:ext cx="5069527" cy="6096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5996" t="19944" r="27089" b="45660"/>
            <a:stretch/>
          </p:blipFill>
          <p:spPr>
            <a:xfrm>
              <a:off x="5736734" y="1020423"/>
              <a:ext cx="2365116" cy="1382882"/>
            </a:xfrm>
            <a:prstGeom prst="rect">
              <a:avLst/>
            </a:prstGeom>
          </p:spPr>
        </p:pic>
      </p:grpSp>
      <p:grpSp>
        <p:nvGrpSpPr>
          <p:cNvPr id="8" name="Group 7"/>
          <p:cNvGrpSpPr/>
          <p:nvPr/>
        </p:nvGrpSpPr>
        <p:grpSpPr>
          <a:xfrm>
            <a:off x="1484736" y="2939848"/>
            <a:ext cx="7493968" cy="1446028"/>
            <a:chOff x="1484736" y="2939848"/>
            <a:chExt cx="7493968" cy="1446028"/>
          </a:xfrm>
        </p:grpSpPr>
        <p:sp>
          <p:nvSpPr>
            <p:cNvPr id="17" name="Rectangle 16"/>
            <p:cNvSpPr/>
            <p:nvPr/>
          </p:nvSpPr>
          <p:spPr>
            <a:xfrm>
              <a:off x="3090333" y="3627967"/>
              <a:ext cx="5858934" cy="736600"/>
            </a:xfrm>
            <a:prstGeom prst="rect">
              <a:avLst/>
            </a:prstGeom>
            <a:solidFill>
              <a:schemeClr val="tx1"/>
            </a:solidFill>
          </p:spPr>
          <p:txBody>
            <a:bodyPr wrap="square" rtlCol="0" anchor="ctr">
              <a:spAutoFit/>
            </a:bodyPr>
            <a:lstStyle/>
            <a:p>
              <a:pPr algn="ctr"/>
              <a:endParaRPr lang="en-US" b="0" i="1" dirty="0">
                <a:solidFill>
                  <a:schemeClr val="bg1"/>
                </a:solidFill>
              </a:endParaRPr>
            </a:p>
          </p:txBody>
        </p:sp>
        <p:sp>
          <p:nvSpPr>
            <p:cNvPr id="18" name="Rectangle 17"/>
            <p:cNvSpPr/>
            <p:nvPr/>
          </p:nvSpPr>
          <p:spPr>
            <a:xfrm>
              <a:off x="3213908" y="3684833"/>
              <a:ext cx="5362825" cy="584775"/>
            </a:xfrm>
            <a:prstGeom prst="rect">
              <a:avLst/>
            </a:prstGeom>
            <a:solidFill>
              <a:schemeClr val="tx1"/>
            </a:solidFill>
          </p:spPr>
          <p:txBody>
            <a:bodyPr wrap="square">
              <a:spAutoFit/>
            </a:bodyPr>
            <a:lstStyle/>
            <a:p>
              <a:r>
                <a:rPr lang="en-US" sz="1600" dirty="0">
                  <a:solidFill>
                    <a:schemeClr val="bg1"/>
                  </a:solidFill>
                  <a:cs typeface="Arial" panose="020B0604020202020204" pitchFamily="34" charset="0"/>
                </a:rPr>
                <a:t>Systemic AAV9 gene therapy improves the lifespan of mice with </a:t>
              </a:r>
              <a:r>
                <a:rPr lang="en-US" sz="1600" dirty="0" err="1">
                  <a:solidFill>
                    <a:schemeClr val="bg1"/>
                  </a:solidFill>
                  <a:cs typeface="Arial" panose="020B0604020202020204" pitchFamily="34" charset="0"/>
                </a:rPr>
                <a:t>Niemann</a:t>
              </a:r>
              <a:r>
                <a:rPr lang="en-US" sz="1600" dirty="0">
                  <a:solidFill>
                    <a:schemeClr val="bg1"/>
                  </a:solidFill>
                  <a:cs typeface="Arial" panose="020B0604020202020204" pitchFamily="34" charset="0"/>
                </a:rPr>
                <a:t>-Pick disease, type C1</a:t>
              </a:r>
              <a:endParaRPr lang="en-US" sz="1600" dirty="0">
                <a:solidFill>
                  <a:schemeClr val="bg1"/>
                </a:solidFill>
              </a:endParaRPr>
            </a:p>
          </p:txBody>
        </p:sp>
        <p:sp>
          <p:nvSpPr>
            <p:cNvPr id="23" name="Rectangle 22"/>
            <p:cNvSpPr/>
            <p:nvPr/>
          </p:nvSpPr>
          <p:spPr>
            <a:xfrm>
              <a:off x="1484736" y="2939848"/>
              <a:ext cx="7493968" cy="14460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461" r="19557"/>
            <a:stretch/>
          </p:blipFill>
          <p:spPr>
            <a:xfrm>
              <a:off x="1510136" y="2977948"/>
              <a:ext cx="1576160" cy="1386619"/>
            </a:xfrm>
            <a:prstGeom prst="rect">
              <a:avLst/>
            </a:prstGeom>
          </p:spPr>
        </p:pic>
        <p:pic>
          <p:nvPicPr>
            <p:cNvPr id="6" name="Picture 5"/>
            <p:cNvPicPr>
              <a:picLocks noChangeAspect="1"/>
            </p:cNvPicPr>
            <p:nvPr/>
          </p:nvPicPr>
          <p:blipFill rotWithShape="1">
            <a:blip r:embed="rId6"/>
            <a:srcRect l="336" t="-2215" r="19969" b="19733"/>
            <a:stretch/>
          </p:blipFill>
          <p:spPr>
            <a:xfrm>
              <a:off x="3086297" y="2940672"/>
              <a:ext cx="5862970" cy="722852"/>
            </a:xfrm>
            <a:prstGeom prst="rect">
              <a:avLst/>
            </a:prstGeom>
          </p:spPr>
        </p:pic>
      </p:grpSp>
      <p:grpSp>
        <p:nvGrpSpPr>
          <p:cNvPr id="13" name="Group 12"/>
          <p:cNvGrpSpPr/>
          <p:nvPr/>
        </p:nvGrpSpPr>
        <p:grpSpPr>
          <a:xfrm>
            <a:off x="585271" y="4798194"/>
            <a:ext cx="7498080" cy="1390462"/>
            <a:chOff x="585271" y="4798194"/>
            <a:chExt cx="7498080" cy="1390462"/>
          </a:xfrm>
        </p:grpSpPr>
        <p:sp>
          <p:nvSpPr>
            <p:cNvPr id="25" name="Rectangle 24"/>
            <p:cNvSpPr/>
            <p:nvPr/>
          </p:nvSpPr>
          <p:spPr>
            <a:xfrm>
              <a:off x="585271" y="5571958"/>
              <a:ext cx="5995893" cy="584775"/>
            </a:xfrm>
            <a:prstGeom prst="rect">
              <a:avLst/>
            </a:prstGeom>
            <a:solidFill>
              <a:schemeClr val="tx1"/>
            </a:solidFill>
          </p:spPr>
          <p:txBody>
            <a:bodyPr wrap="square">
              <a:spAutoFit/>
            </a:bodyPr>
            <a:lstStyle/>
            <a:p>
              <a:r>
                <a:rPr lang="en-US" sz="1600" dirty="0">
                  <a:solidFill>
                    <a:schemeClr val="bg1"/>
                  </a:solidFill>
                  <a:cs typeface="Arial" panose="020B0604020202020204" pitchFamily="34" charset="0"/>
                </a:rPr>
                <a:t>Extracellular Hsp60 triggers tissue regeneration and wound healing by regulating inflammation and cell proliferation</a:t>
              </a:r>
              <a:endParaRPr lang="en-US" sz="1600" dirty="0">
                <a:solidFill>
                  <a:schemeClr val="bg1"/>
                </a:solidFill>
              </a:endParaRPr>
            </a:p>
          </p:txBody>
        </p:sp>
        <p:sp>
          <p:nvSpPr>
            <p:cNvPr id="33" name="Rectangle 32"/>
            <p:cNvSpPr/>
            <p:nvPr/>
          </p:nvSpPr>
          <p:spPr>
            <a:xfrm>
              <a:off x="585271" y="4798194"/>
              <a:ext cx="7498080" cy="13904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7157" t="3348" r="35217" b="17414"/>
            <a:stretch/>
          </p:blipFill>
          <p:spPr>
            <a:xfrm>
              <a:off x="6593865" y="4843516"/>
              <a:ext cx="1432536" cy="1313218"/>
            </a:xfrm>
            <a:prstGeom prst="rect">
              <a:avLst/>
            </a:prstGeom>
          </p:spPr>
        </p:pic>
        <p:pic>
          <p:nvPicPr>
            <p:cNvPr id="12" name="Picture 11"/>
            <p:cNvPicPr>
              <a:picLocks noChangeAspect="1"/>
            </p:cNvPicPr>
            <p:nvPr/>
          </p:nvPicPr>
          <p:blipFill rotWithShape="1">
            <a:blip r:embed="rId8"/>
            <a:srcRect l="366" t="12741" r="20150" b="12768"/>
            <a:stretch/>
          </p:blipFill>
          <p:spPr>
            <a:xfrm>
              <a:off x="625475" y="4843516"/>
              <a:ext cx="5955689" cy="728442"/>
            </a:xfrm>
            <a:prstGeom prst="rect">
              <a:avLst/>
            </a:prstGeom>
          </p:spPr>
        </p:pic>
      </p:grpSp>
      <p:sp>
        <p:nvSpPr>
          <p:cNvPr id="19" name="TextBox 18"/>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50</a:t>
            </a:r>
          </a:p>
        </p:txBody>
      </p:sp>
    </p:spTree>
    <p:extLst>
      <p:ext uri="{BB962C8B-B14F-4D97-AF65-F5344CB8AC3E}">
        <p14:creationId xmlns:p14="http://schemas.microsoft.com/office/powerpoint/2010/main" val="13486176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4" y="2668786"/>
            <a:ext cx="184731" cy="646331"/>
          </a:xfrm>
          <a:prstGeom prst="rect">
            <a:avLst/>
          </a:prstGeom>
          <a:noFill/>
        </p:spPr>
        <p:txBody>
          <a:bodyPr wrap="none" rtlCol="0">
            <a:spAutoFit/>
          </a:bodyPr>
          <a:lstStyle/>
          <a:p>
            <a:endParaRPr lang="en-US" dirty="0">
              <a:solidFill>
                <a:prstClr val="white"/>
              </a:solidFill>
            </a:endParaRPr>
          </a:p>
          <a:p>
            <a:endParaRPr lang="en-US" dirty="0">
              <a:solidFill>
                <a:prstClr val="white"/>
              </a:solidFill>
            </a:endParaRPr>
          </a:p>
        </p:txBody>
      </p:sp>
      <p:sp>
        <p:nvSpPr>
          <p:cNvPr id="4" name="TextBox 3"/>
          <p:cNvSpPr txBox="1"/>
          <p:nvPr/>
        </p:nvSpPr>
        <p:spPr>
          <a:xfrm>
            <a:off x="179967" y="2723007"/>
            <a:ext cx="8719484" cy="3539430"/>
          </a:xfrm>
          <a:prstGeom prst="rect">
            <a:avLst/>
          </a:prstGeom>
          <a:noFill/>
        </p:spPr>
        <p:txBody>
          <a:bodyPr wrap="square" rtlCol="0">
            <a:spAutoFit/>
          </a:bodyPr>
          <a:lstStyle/>
          <a:p>
            <a:pPr algn="ctr"/>
            <a:r>
              <a:rPr lang="en-US" sz="3200" dirty="0">
                <a:solidFill>
                  <a:prstClr val="white"/>
                </a:solidFill>
              </a:rPr>
              <a:t>To receive </a:t>
            </a:r>
            <a:r>
              <a:rPr lang="en-US" sz="3200" i="1" dirty="0">
                <a:solidFill>
                  <a:prstClr val="white"/>
                </a:solidFill>
              </a:rPr>
              <a:t>The Genomics Landscape</a:t>
            </a:r>
            <a:r>
              <a:rPr lang="en-US" sz="3200" dirty="0">
                <a:solidFill>
                  <a:prstClr val="white"/>
                </a:solidFill>
              </a:rPr>
              <a:t>, </a:t>
            </a:r>
          </a:p>
          <a:p>
            <a:pPr algn="ctr"/>
            <a:r>
              <a:rPr lang="en-US" sz="3200" dirty="0">
                <a:solidFill>
                  <a:prstClr val="white"/>
                </a:solidFill>
              </a:rPr>
              <a:t>go to </a:t>
            </a:r>
            <a:r>
              <a:rPr lang="en-US" sz="3200" dirty="0">
                <a:solidFill>
                  <a:srgbClr val="FF9933"/>
                </a:solidFill>
              </a:rPr>
              <a:t>list.nih.gov</a:t>
            </a:r>
          </a:p>
          <a:p>
            <a:pPr algn="ctr"/>
            <a:endParaRPr lang="en-US" sz="3200" u="sng" dirty="0">
              <a:solidFill>
                <a:prstClr val="white"/>
              </a:solidFill>
            </a:endParaRPr>
          </a:p>
          <a:p>
            <a:pPr algn="ctr"/>
            <a:r>
              <a:rPr lang="en-US" sz="3200" dirty="0">
                <a:solidFill>
                  <a:prstClr val="white"/>
                </a:solidFill>
              </a:rPr>
              <a:t>Search for </a:t>
            </a:r>
            <a:r>
              <a:rPr lang="en-US" sz="3200" dirty="0">
                <a:solidFill>
                  <a:srgbClr val="FF9933"/>
                </a:solidFill>
              </a:rPr>
              <a:t>NHGRILANDSCAPE</a:t>
            </a:r>
          </a:p>
          <a:p>
            <a:pPr algn="ctr"/>
            <a:endParaRPr lang="en-US" sz="3200" dirty="0">
              <a:solidFill>
                <a:srgbClr val="7FD13B"/>
              </a:solidFill>
            </a:endParaRPr>
          </a:p>
          <a:p>
            <a:pPr algn="ctr"/>
            <a:r>
              <a:rPr lang="en-US" sz="3200" dirty="0">
                <a:solidFill>
                  <a:prstClr val="white"/>
                </a:solidFill>
              </a:rPr>
              <a:t>Past issues can be accessed at: </a:t>
            </a:r>
            <a:r>
              <a:rPr lang="en-US" sz="3200" dirty="0">
                <a:solidFill>
                  <a:srgbClr val="FF9933"/>
                </a:solidFill>
              </a:rPr>
              <a:t>genome.gov/27527308</a:t>
            </a:r>
            <a:r>
              <a:rPr lang="en-US" sz="3200" dirty="0">
                <a:solidFill>
                  <a:prstClr val="white"/>
                </a:solidFill>
              </a:rPr>
              <a:t> </a:t>
            </a:r>
            <a:endParaRPr lang="en-US" sz="3200" b="0" dirty="0">
              <a:solidFill>
                <a:prstClr val="white"/>
              </a:solidFill>
            </a:endParaRPr>
          </a:p>
        </p:txBody>
      </p:sp>
      <p:pic>
        <p:nvPicPr>
          <p:cNvPr id="2050" name="Picture 2" descr="\\centaur.nhgri.nih.gov\share\DERshare\OD\Director's Messaging\Banner Images\TGL 2015 top ban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 y="-1"/>
            <a:ext cx="9148764" cy="24973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51</a:t>
            </a:r>
          </a:p>
        </p:txBody>
      </p:sp>
    </p:spTree>
    <p:extLst>
      <p:ext uri="{BB962C8B-B14F-4D97-AF65-F5344CB8AC3E}">
        <p14:creationId xmlns:p14="http://schemas.microsoft.com/office/powerpoint/2010/main" val="1650569312"/>
      </p:ext>
    </p:extLst>
  </p:cSld>
  <p:clrMapOvr>
    <a:masterClrMapping/>
  </p:clrMapOvr>
  <p:transition spd="slow">
    <p:wipe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1664734"/>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Thanks!</a:t>
            </a:r>
          </a:p>
        </p:txBody>
      </p:sp>
      <p:sp>
        <p:nvSpPr>
          <p:cNvPr id="94214" name="Rectangle 6"/>
          <p:cNvSpPr>
            <a:spLocks noChangeArrowheads="1"/>
          </p:cNvSpPr>
          <p:nvPr/>
        </p:nvSpPr>
        <p:spPr bwMode="auto">
          <a:xfrm>
            <a:off x="0" y="595154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sp>
        <p:nvSpPr>
          <p:cNvPr id="2" name="AutoShape 2" descr="http://inside.genome.gov/NHGRIStaff/Staff/retrieve.cfm?imageid=15000184&amp;dpi=72&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inside.genome.gov/NHGRIStaff/Staff/retrieve.cfm?imageid=15000184&amp;dpi=72&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a:srcRect t="6318"/>
          <a:stretch/>
        </p:blipFill>
        <p:spPr>
          <a:xfrm>
            <a:off x="309562" y="160337"/>
            <a:ext cx="8524875" cy="1427727"/>
          </a:xfrm>
          <a:prstGeom prst="rect">
            <a:avLst/>
          </a:prstGeom>
          <a:effectLst>
            <a:softEdge rad="63500"/>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1556" b="4604"/>
          <a:stretch/>
        </p:blipFill>
        <p:spPr>
          <a:xfrm>
            <a:off x="3110142" y="2612010"/>
            <a:ext cx="2914533" cy="3258087"/>
          </a:xfrm>
          <a:prstGeom prst="roundRect">
            <a:avLst/>
          </a:prstGeom>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4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7539"/>
            <a:ext cx="9144000" cy="140969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New NHGRI Chief Information Officer</a:t>
            </a: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sp>
        <p:nvSpPr>
          <p:cNvPr id="5" name="Title 1"/>
          <p:cNvSpPr txBox="1">
            <a:spLocks/>
          </p:cNvSpPr>
          <p:nvPr/>
        </p:nvSpPr>
        <p:spPr>
          <a:xfrm>
            <a:off x="1470933" y="5525321"/>
            <a:ext cx="6202135" cy="535382"/>
          </a:xfrm>
          <a:prstGeom prst="rect">
            <a:avLst/>
          </a:prstGeom>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3200" i="0" u="none" strike="noStrike" kern="0" cap="none" spc="-100" normalizeH="0" baseline="0" noProof="0" dirty="0">
                <a:ln>
                  <a:noFill/>
                </a:ln>
                <a:solidFill>
                  <a:prstClr val="white"/>
                </a:solidFill>
                <a:effectLst/>
                <a:uLnTx/>
                <a:uFillTx/>
                <a:latin typeface="Arial" charset="0"/>
                <a:cs typeface="Arial" charset="0"/>
              </a:rPr>
              <a:t>Joe Henke</a:t>
            </a:r>
          </a:p>
        </p:txBody>
      </p:sp>
      <p:sp>
        <p:nvSpPr>
          <p:cNvPr id="6" name="AutoShape 4" descr="http://inside.genome.gov/NHGRIStaff/Staff/retrieve.cfm?imageid=40001274&amp;dpi=300&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205" y="1422313"/>
            <a:ext cx="6048061" cy="4032040"/>
          </a:xfrm>
          <a:prstGeom prst="roundRect">
            <a:avLst/>
          </a:prstGeom>
        </p:spPr>
      </p:pic>
    </p:spTree>
    <p:extLst>
      <p:ext uri="{BB962C8B-B14F-4D97-AF65-F5344CB8AC3E}">
        <p14:creationId xmlns:p14="http://schemas.microsoft.com/office/powerpoint/2010/main" val="948264665"/>
      </p:ext>
    </p:extLst>
  </p:cSld>
  <p:clrMapOvr>
    <a:masterClrMapping/>
  </p:clrMapOvr>
  <p:transition spd="slow">
    <p:wipe dir="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a:solidFill>
                  <a:srgbClr val="E9BC79"/>
                </a:solidFill>
                <a:latin typeface="Arial"/>
                <a:cs typeface="Arial"/>
              </a:rPr>
              <a:t>through genomics research</a:t>
            </a:r>
          </a:p>
        </p:txBody>
      </p:sp>
    </p:spTree>
    <p:extLst>
      <p:ext uri="{BB962C8B-B14F-4D97-AF65-F5344CB8AC3E}">
        <p14:creationId xmlns:p14="http://schemas.microsoft.com/office/powerpoint/2010/main" val="30998288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007"/>
            <a:ext cx="9144000" cy="704848"/>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pitchFamily="34" charset="0"/>
              </a:rPr>
              <a:t>Retirement of Clinical Advisor, Division of Policy, Communications, and Education </a:t>
            </a:r>
            <a:endParaRPr lang="en-US" sz="3600" b="1" dirty="0">
              <a:solidFill>
                <a:srgbClr val="FFFF00"/>
              </a:solidFill>
              <a:latin typeface="Arial" pitchFamily="34" charset="0"/>
              <a:cs typeface="Arial" pitchFamily="34" charset="0"/>
            </a:endParaRPr>
          </a:p>
        </p:txBody>
      </p:sp>
      <p:sp>
        <p:nvSpPr>
          <p:cNvPr id="5" name="Title 1"/>
          <p:cNvSpPr txBox="1">
            <a:spLocks/>
          </p:cNvSpPr>
          <p:nvPr/>
        </p:nvSpPr>
        <p:spPr>
          <a:xfrm>
            <a:off x="1470933" y="5764996"/>
            <a:ext cx="6202135" cy="535382"/>
          </a:xfrm>
          <a:prstGeom prst="rect">
            <a:avLst/>
          </a:prstGeom>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fr-FR" sz="3200" i="0" u="none" strike="noStrike" kern="0" cap="none" spc="-100" normalizeH="0" baseline="0" noProof="0" dirty="0">
                <a:ln>
                  <a:noFill/>
                </a:ln>
                <a:solidFill>
                  <a:prstClr val="white"/>
                </a:solidFill>
                <a:effectLst/>
                <a:uLnTx/>
                <a:uFillTx/>
                <a:latin typeface="Arial" charset="0"/>
                <a:cs typeface="Arial" charset="0"/>
              </a:rPr>
              <a:t>Jean Jenkins, PhD, RN, FAAN</a:t>
            </a:r>
            <a:endParaRPr kumimoji="0" lang="en-US" sz="3200" i="0" u="none" strike="noStrike" kern="0" cap="none" spc="-100" normalizeH="0" baseline="0" noProof="0" dirty="0">
              <a:ln>
                <a:noFill/>
              </a:ln>
              <a:solidFill>
                <a:prstClr val="white"/>
              </a:solidFill>
              <a:effectLst/>
              <a:uLnTx/>
              <a:uFillTx/>
              <a:latin typeface="Arial" charset="0"/>
              <a:cs typeface="Arial" charset="0"/>
            </a:endParaRPr>
          </a:p>
        </p:txBody>
      </p:sp>
      <p:pic>
        <p:nvPicPr>
          <p:cNvPr id="2" name="Picture 1"/>
          <p:cNvPicPr>
            <a:picLocks noChangeAspect="1"/>
          </p:cNvPicPr>
          <p:nvPr/>
        </p:nvPicPr>
        <p:blipFill>
          <a:blip r:embed="rId3"/>
          <a:stretch>
            <a:fillRect/>
          </a:stretch>
        </p:blipFill>
        <p:spPr>
          <a:xfrm>
            <a:off x="2190750" y="1991691"/>
            <a:ext cx="4762500" cy="3695700"/>
          </a:xfrm>
          <a:prstGeom prst="roundRect">
            <a:avLst/>
          </a:prstGeom>
        </p:spPr>
      </p:pic>
    </p:spTree>
    <p:extLst>
      <p:ext uri="{BB962C8B-B14F-4D97-AF65-F5344CB8AC3E}">
        <p14:creationId xmlns:p14="http://schemas.microsoft.com/office/powerpoint/2010/main" val="3889159907"/>
      </p:ext>
    </p:extLst>
  </p:cSld>
  <p:clrMapOvr>
    <a:masterClrMapping/>
  </p:clrMapOvr>
  <p:transition spd="slow">
    <p:wipe dir="d"/>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4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75884</TotalTime>
  <Words>11479</Words>
  <Application>Microsoft Office PowerPoint</Application>
  <PresentationFormat>On-screen Show (4:3)</PresentationFormat>
  <Paragraphs>949</Paragraphs>
  <Slides>80</Slides>
  <Notes>80</Notes>
  <HiddenSlides>0</HiddenSlides>
  <MMClips>0</MMClips>
  <ScaleCrop>false</ScaleCrop>
  <HeadingPairs>
    <vt:vector size="4" baseType="variant">
      <vt:variant>
        <vt:lpstr>Theme</vt:lpstr>
      </vt:variant>
      <vt:variant>
        <vt:i4>8</vt:i4>
      </vt:variant>
      <vt:variant>
        <vt:lpstr>Slide Titles</vt:lpstr>
      </vt:variant>
      <vt:variant>
        <vt:i4>80</vt:i4>
      </vt:variant>
    </vt:vector>
  </HeadingPairs>
  <TitlesOfParts>
    <vt:vector size="88" baseType="lpstr">
      <vt:lpstr>BlackGreyFadePhyllisTheme</vt:lpstr>
      <vt:lpstr>2_BlackGreyFadePhyllisTheme</vt:lpstr>
      <vt:lpstr>4_Default Design</vt:lpstr>
      <vt:lpstr>6_Custom Design</vt:lpstr>
      <vt:lpstr>5_Default Design</vt:lpstr>
      <vt:lpstr>4_Custom Design</vt:lpstr>
      <vt:lpstr>7_Custom Design</vt:lpstr>
      <vt:lpstr>3_BlackGreyFadePhyllisTheme</vt:lpstr>
      <vt:lpstr>National Advisory Council  for Human Genome Research  February 2017  Eric Green, M.D., Ph.D. Director, NHGRI</vt:lpstr>
      <vt:lpstr>genome.gov/DirectorsReport </vt:lpstr>
      <vt:lpstr>Open Session Presentations</vt:lpstr>
      <vt:lpstr>Director’s Report Outline</vt:lpstr>
      <vt:lpstr>Director’s Report Outline</vt:lpstr>
      <vt:lpstr>20th Anniversary of Institute Status</vt:lpstr>
      <vt:lpstr>Transition of NHGRI Chief Information Officer </vt:lpstr>
      <vt:lpstr>New NHGRI Chief Information Officer </vt:lpstr>
      <vt:lpstr>Retirement of Clinical Advisor, Division of Policy, Communications, and Education </vt:lpstr>
      <vt:lpstr>Workshop on the Use of Race and Ethnicity in Genomics and Biomedical Research</vt:lpstr>
      <vt:lpstr>PowerPoint Presentation</vt:lpstr>
      <vt:lpstr>PowerPoint Presentation</vt:lpstr>
      <vt:lpstr>Francis Collins “Held Over” as NIH Director</vt:lpstr>
      <vt:lpstr> 2017 Congressional Leadership  NIH Oversight Committees  </vt:lpstr>
      <vt:lpstr>New Chief Executive Officer,  NIH Clinical Center</vt:lpstr>
      <vt:lpstr>PowerPoint Presentation</vt:lpstr>
      <vt:lpstr>Phil Bourne Departs as NIH Associate Director for Data Science  </vt:lpstr>
      <vt:lpstr>21st Century Cures Act</vt:lpstr>
      <vt:lpstr>NIH Appropriations and Budget  </vt:lpstr>
      <vt:lpstr>SBIR/STTR Reauthorization</vt:lpstr>
      <vt:lpstr>Common Rule Revisions Finalized</vt:lpstr>
      <vt:lpstr>Regulatory Updates</vt:lpstr>
      <vt:lpstr>New dbGaP Data Browser </vt:lpstr>
      <vt:lpstr>RFI on dbGaP Streamlining</vt:lpstr>
      <vt:lpstr>NIH-ACMG Fellowship in Genomic Medicine Program Management </vt:lpstr>
      <vt:lpstr>PowerPoint Presentation</vt:lpstr>
      <vt:lpstr>Mourning the Loss of Oliver Smithies </vt:lpstr>
      <vt:lpstr>Mourning the Loss of Allen Roses</vt:lpstr>
      <vt:lpstr>Lasker~Koshland Special Achievement Award in Medical Science</vt:lpstr>
      <vt:lpstr>PowerPoint Presentation</vt:lpstr>
      <vt:lpstr>PowerPoint Presentation</vt:lpstr>
      <vt:lpstr>New Steering Committee Chair, Global Alliance for Genomics and Health </vt:lpstr>
      <vt:lpstr>New Senior Vice President of Global Oncology, Lilly </vt:lpstr>
      <vt:lpstr>Elected to the National Academy of Medicine</vt:lpstr>
      <vt:lpstr> Elected to the AAAS</vt:lpstr>
      <vt:lpstr>2016 SBIR Hall of Fame and Tibbetts Award </vt:lpstr>
      <vt:lpstr>2016 Science Breakthrough of the Year Runner Up</vt:lpstr>
      <vt:lpstr>The Scientist’s Top Ten Innovations 2016</vt:lpstr>
      <vt:lpstr>PowerPoint Presentation</vt:lpstr>
      <vt:lpstr>PowerPoint Presentation</vt:lpstr>
      <vt:lpstr>Genome Sequencing Program</vt:lpstr>
      <vt:lpstr>Genome Sequencing Program</vt:lpstr>
      <vt:lpstr>PowerPoint Presentation</vt:lpstr>
      <vt:lpstr>Technology Development Program</vt:lpstr>
      <vt:lpstr>PowerPoint Presentation</vt:lpstr>
      <vt:lpstr>PowerPoint Presentation</vt:lpstr>
      <vt:lpstr>Centers of Excellence in Genomic  Science (CEGS) Program</vt:lpstr>
      <vt:lpstr>GWAS Catalog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Computational Genomics and  Data Science Program</vt:lpstr>
      <vt:lpstr>Small Business Grants</vt:lpstr>
      <vt:lpstr>PowerPoint Presentation</vt:lpstr>
      <vt:lpstr>Genotype-Tissue Expression (GTEx)</vt:lpstr>
      <vt:lpstr>PowerPoint Presentation</vt:lpstr>
      <vt:lpstr>PowerPoint Presentation</vt:lpstr>
      <vt:lpstr>PowerPoint Presentation</vt:lpstr>
      <vt:lpstr>PowerPoint Presentation</vt:lpstr>
      <vt:lpstr>PowerPoint Presentation</vt:lpstr>
      <vt:lpstr>PowerPoint Presentation</vt:lpstr>
      <vt:lpstr>ASHG-NHGRI Fellowships   2017-2018 Application Process Open</vt:lpstr>
      <vt:lpstr>Genome: Unlocking Life’s Code Exhibition  Travel Schedule</vt:lpstr>
      <vt:lpstr>PowerPoint Presentation</vt:lpstr>
      <vt:lpstr>Genomic Literacy, Education, and Engagement (GLEE) Initiative</vt:lpstr>
      <vt:lpstr>PowerPoint Presentation</vt:lpstr>
      <vt:lpstr>My Family Health Portrait</vt:lpstr>
      <vt:lpstr>PowerPoint Presentation</vt:lpstr>
      <vt:lpstr>International Summit in  Human Genetics and Genomics  </vt:lpstr>
      <vt:lpstr>Master, American College of Rheumatology</vt:lpstr>
      <vt:lpstr>International Genetic Epidemiology  Society Leadership Award </vt:lpstr>
      <vt:lpstr>PowerPoint Presentation</vt:lpstr>
      <vt:lpstr>PowerPoint Presentation</vt:lpstr>
      <vt:lpstr>PowerPoint Presentation</vt:lpstr>
      <vt:lpst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 Judith (NIH/NHGRI) [E]</cp:lastModifiedBy>
  <cp:revision>6843</cp:revision>
  <cp:lastPrinted>2017-02-05T13:13:08Z</cp:lastPrinted>
  <dcterms:created xsi:type="dcterms:W3CDTF">1601-01-01T00:00:00Z</dcterms:created>
  <dcterms:modified xsi:type="dcterms:W3CDTF">2017-02-05T19:25:12Z</dcterms:modified>
</cp:coreProperties>
</file>