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360" r:id="rId2"/>
    <p:sldMasterId id="2147488374" r:id="rId3"/>
    <p:sldMasterId id="2147488387" r:id="rId4"/>
    <p:sldMasterId id="2147488399" r:id="rId5"/>
    <p:sldMasterId id="2147488411" r:id="rId6"/>
  </p:sldMasterIdLst>
  <p:notesMasterIdLst>
    <p:notesMasterId r:id="rId92"/>
  </p:notesMasterIdLst>
  <p:handoutMasterIdLst>
    <p:handoutMasterId r:id="rId93"/>
  </p:handoutMasterIdLst>
  <p:sldIdLst>
    <p:sldId id="4029" r:id="rId7"/>
    <p:sldId id="4030" r:id="rId8"/>
    <p:sldId id="4031" r:id="rId9"/>
    <p:sldId id="4032" r:id="rId10"/>
    <p:sldId id="4033" r:id="rId11"/>
    <p:sldId id="4034" r:id="rId12"/>
    <p:sldId id="4035" r:id="rId13"/>
    <p:sldId id="4036" r:id="rId14"/>
    <p:sldId id="4037" r:id="rId15"/>
    <p:sldId id="4038" r:id="rId16"/>
    <p:sldId id="4039" r:id="rId17"/>
    <p:sldId id="4040" r:id="rId18"/>
    <p:sldId id="4041" r:id="rId19"/>
    <p:sldId id="4042" r:id="rId20"/>
    <p:sldId id="4043" r:id="rId21"/>
    <p:sldId id="4044" r:id="rId22"/>
    <p:sldId id="4045" r:id="rId23"/>
    <p:sldId id="4046" r:id="rId24"/>
    <p:sldId id="4047" r:id="rId25"/>
    <p:sldId id="4048" r:id="rId26"/>
    <p:sldId id="4049" r:id="rId27"/>
    <p:sldId id="4050" r:id="rId28"/>
    <p:sldId id="4051" r:id="rId29"/>
    <p:sldId id="4052" r:id="rId30"/>
    <p:sldId id="4053" r:id="rId31"/>
    <p:sldId id="4054" r:id="rId32"/>
    <p:sldId id="4055" r:id="rId33"/>
    <p:sldId id="4056" r:id="rId34"/>
    <p:sldId id="3978" r:id="rId35"/>
    <p:sldId id="3934" r:id="rId36"/>
    <p:sldId id="3936" r:id="rId37"/>
    <p:sldId id="3950" r:id="rId38"/>
    <p:sldId id="3938" r:id="rId39"/>
    <p:sldId id="3941" r:id="rId40"/>
    <p:sldId id="3939" r:id="rId41"/>
    <p:sldId id="3741" r:id="rId42"/>
    <p:sldId id="2340" r:id="rId43"/>
    <p:sldId id="3986" r:id="rId44"/>
    <p:sldId id="3987" r:id="rId45"/>
    <p:sldId id="3988" r:id="rId46"/>
    <p:sldId id="3989" r:id="rId47"/>
    <p:sldId id="4026" r:id="rId48"/>
    <p:sldId id="4027" r:id="rId49"/>
    <p:sldId id="3991" r:id="rId50"/>
    <p:sldId id="3967" r:id="rId51"/>
    <p:sldId id="3966" r:id="rId52"/>
    <p:sldId id="4004" r:id="rId53"/>
    <p:sldId id="4005" r:id="rId54"/>
    <p:sldId id="3952" r:id="rId55"/>
    <p:sldId id="3953" r:id="rId56"/>
    <p:sldId id="3954" r:id="rId57"/>
    <p:sldId id="3960" r:id="rId58"/>
    <p:sldId id="4028" r:id="rId59"/>
    <p:sldId id="3959" r:id="rId60"/>
    <p:sldId id="4011" r:id="rId61"/>
    <p:sldId id="4057" r:id="rId62"/>
    <p:sldId id="4058" r:id="rId63"/>
    <p:sldId id="4059" r:id="rId64"/>
    <p:sldId id="4060" r:id="rId65"/>
    <p:sldId id="4061" r:id="rId66"/>
    <p:sldId id="4062" r:id="rId67"/>
    <p:sldId id="4063" r:id="rId68"/>
    <p:sldId id="4064" r:id="rId69"/>
    <p:sldId id="4065" r:id="rId70"/>
    <p:sldId id="4066" r:id="rId71"/>
    <p:sldId id="4067" r:id="rId72"/>
    <p:sldId id="4068" r:id="rId73"/>
    <p:sldId id="4069" r:id="rId74"/>
    <p:sldId id="4070" r:id="rId75"/>
    <p:sldId id="4071" r:id="rId76"/>
    <p:sldId id="4072" r:id="rId77"/>
    <p:sldId id="4073" r:id="rId78"/>
    <p:sldId id="4074" r:id="rId79"/>
    <p:sldId id="4075" r:id="rId80"/>
    <p:sldId id="4076" r:id="rId81"/>
    <p:sldId id="4077" r:id="rId82"/>
    <p:sldId id="4078" r:id="rId83"/>
    <p:sldId id="4079" r:id="rId84"/>
    <p:sldId id="4080" r:id="rId85"/>
    <p:sldId id="4081" r:id="rId86"/>
    <p:sldId id="4082" r:id="rId87"/>
    <p:sldId id="4083" r:id="rId88"/>
    <p:sldId id="4084" r:id="rId89"/>
    <p:sldId id="4085" r:id="rId90"/>
    <p:sldId id="4086" r:id="rId91"/>
  </p:sldIdLst>
  <p:sldSz cx="9144000" cy="6858000" type="screen4x3"/>
  <p:notesSz cx="7315200" cy="96012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4104" userDrawn="1">
          <p15:clr>
            <a:srgbClr val="A4A3A4"/>
          </p15:clr>
        </p15:guide>
        <p15:guide id="2" pos="46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7" name="Rodriguez, Laura (NIH/NHGRI) [E]" initials="RL([" lastIdx="1" clrIdx="7">
    <p:extLst>
      <p:ext uri="{19B8F6BF-5375-455C-9EA6-DF929625EA0E}">
        <p15:presenceInfo xmlns:p15="http://schemas.microsoft.com/office/powerpoint/2012/main" userId="S-1-5-21-12604286-656692736-1848903544-38314" providerId="AD"/>
      </p:ext>
    </p:extLst>
  </p:cmAuthor>
  <p:cmAuthor id="1" name="egreen" initials="EDG" lastIdx="0" clrIdx="1"/>
  <p:cmAuthor id="2" name="Hindorff, Lucia (NIH/NHGRI) [E]" initials="LH" lastIdx="2" clrIdx="2"/>
  <p:cmAuthor id="3" name="Green, Eric (NIH/NHGRI) " initials="EDG" lastIdx="0" clrIdx="3"/>
  <p:cmAuthor id="4" name="Scholes, Derek (NIH/NHGRI) [E]" initials="DS" lastIdx="3" clrIdx="4"/>
  <p:cmAuthor id="5" name="Wildin, Bob (NIH/NHGRI) [E]" initials="WB([" lastIdx="7" clrIdx="5">
    <p:extLst/>
  </p:cmAuthor>
  <p:cmAuthor id="6" name="Hutter, Carolyn (NIH/NHGRI) [E]" initials="HC(["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EB7"/>
    <a:srgbClr val="FF3300"/>
    <a:srgbClr val="0000FF"/>
    <a:srgbClr val="CC99FF"/>
    <a:srgbClr val="FFD54F"/>
    <a:srgbClr val="FEB37A"/>
    <a:srgbClr val="08FAA9"/>
    <a:srgbClr val="000066"/>
    <a:srgbClr val="0099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660" autoAdjust="0"/>
    <p:restoredTop sz="65604" autoAdjust="0"/>
  </p:normalViewPr>
  <p:slideViewPr>
    <p:cSldViewPr snapToGrid="0">
      <p:cViewPr varScale="1">
        <p:scale>
          <a:sx n="49" d="100"/>
          <a:sy n="49" d="100"/>
        </p:scale>
        <p:origin x="1364" y="36"/>
      </p:cViewPr>
      <p:guideLst>
        <p:guide orient="horz" pos="4104"/>
        <p:guide pos="4680"/>
      </p:guideLst>
    </p:cSldViewPr>
  </p:slideViewPr>
  <p:outlineViewPr>
    <p:cViewPr>
      <p:scale>
        <a:sx n="33" d="100"/>
        <a:sy n="33" d="100"/>
      </p:scale>
      <p:origin x="0" y="-9739"/>
    </p:cViewPr>
  </p:outlineViewPr>
  <p:notesTextViewPr>
    <p:cViewPr>
      <p:scale>
        <a:sx n="150" d="100"/>
        <a:sy n="150" d="100"/>
      </p:scale>
      <p:origin x="0" y="0"/>
    </p:cViewPr>
  </p:notesTextViewPr>
  <p:sorterViewPr>
    <p:cViewPr varScale="1">
      <p:scale>
        <a:sx n="1" d="1"/>
        <a:sy n="1" d="1"/>
      </p:scale>
      <p:origin x="0" y="-692"/>
    </p:cViewPr>
  </p:sorterViewPr>
  <p:notesViewPr>
    <p:cSldViewPr snapToGrid="0">
      <p:cViewPr>
        <p:scale>
          <a:sx n="64" d="100"/>
          <a:sy n="64" d="100"/>
        </p:scale>
        <p:origin x="2248" y="-232"/>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ses3\Downloads\impc_publicati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kowlf\AppData\Local\Microsoft\Windows\INetCache\Content.Outlook\MDNXYSNY\Copy%20of%20Edited_H3APublications%20Tracking%20H3A__gfb.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6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dirty="0"/>
              <a:t>Publications</a:t>
            </a:r>
            <a:r>
              <a:rPr lang="en-US" b="1" baseline="0" dirty="0"/>
              <a:t> using</a:t>
            </a:r>
            <a:r>
              <a:rPr lang="en-US" b="1" dirty="0"/>
              <a:t> KOMP2/IMPC Resources</a:t>
            </a:r>
          </a:p>
        </c:rich>
      </c:tx>
      <c:overlay val="0"/>
      <c:spPr>
        <a:noFill/>
        <a:ln>
          <a:noFill/>
        </a:ln>
        <a:effectLst/>
      </c:spPr>
      <c:txPr>
        <a:bodyPr rot="0" spcFirstLastPara="1" vertOverflow="ellipsis" vert="horz" wrap="square" anchor="ctr" anchorCtr="1"/>
        <a:lstStyle/>
        <a:p>
          <a:pPr>
            <a:defRPr sz="126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0"/>
          <c:order val="0"/>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[impc_publications.xlsx]Sheet1!$A$1:$A$14</c:f>
              <c:numCache>
                <c:formatCode>General</c:formatCode>
                <c:ptCount val="14"/>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numCache>
            </c:numRef>
          </c:xVal>
          <c:yVal>
            <c:numRef>
              <c:f>[impc_publications.xlsx]Sheet1!$B$1:$B$14</c:f>
              <c:numCache>
                <c:formatCode>General</c:formatCode>
                <c:ptCount val="14"/>
                <c:pt idx="0">
                  <c:v>2</c:v>
                </c:pt>
                <c:pt idx="1">
                  <c:v>4</c:v>
                </c:pt>
                <c:pt idx="2">
                  <c:v>5</c:v>
                </c:pt>
                <c:pt idx="3">
                  <c:v>8</c:v>
                </c:pt>
                <c:pt idx="4">
                  <c:v>11</c:v>
                </c:pt>
                <c:pt idx="5">
                  <c:v>18</c:v>
                </c:pt>
                <c:pt idx="6">
                  <c:v>32</c:v>
                </c:pt>
                <c:pt idx="7">
                  <c:v>71</c:v>
                </c:pt>
                <c:pt idx="8">
                  <c:v>188</c:v>
                </c:pt>
                <c:pt idx="9">
                  <c:v>342</c:v>
                </c:pt>
                <c:pt idx="10">
                  <c:v>604</c:v>
                </c:pt>
                <c:pt idx="11">
                  <c:v>936</c:v>
                </c:pt>
                <c:pt idx="12">
                  <c:v>1301</c:v>
                </c:pt>
                <c:pt idx="13">
                  <c:v>1437</c:v>
                </c:pt>
              </c:numCache>
            </c:numRef>
          </c:yVal>
          <c:smooth val="0"/>
          <c:extLst>
            <c:ext xmlns:c16="http://schemas.microsoft.com/office/drawing/2014/chart" uri="{C3380CC4-5D6E-409C-BE32-E72D297353CC}">
              <c16:uniqueId val="{00000000-C10B-4786-8D17-0C0A6252FA1D}"/>
            </c:ext>
          </c:extLst>
        </c:ser>
        <c:dLbls>
          <c:showLegendKey val="0"/>
          <c:showVal val="0"/>
          <c:showCatName val="0"/>
          <c:showSerName val="0"/>
          <c:showPercent val="0"/>
          <c:showBubbleSize val="0"/>
        </c:dLbls>
        <c:axId val="323792584"/>
        <c:axId val="323792256"/>
      </c:scatterChart>
      <c:valAx>
        <c:axId val="323792584"/>
        <c:scaling>
          <c:orientation val="minMax"/>
          <c:max val="2017"/>
          <c:min val="2004"/>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3000000" spcFirstLastPara="1" vertOverflow="ellipsis"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3792256"/>
        <c:crosses val="autoZero"/>
        <c:crossBetween val="midCat"/>
        <c:majorUnit val="1"/>
      </c:valAx>
      <c:valAx>
        <c:axId val="32379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Number of Publications</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3792584"/>
        <c:crosses val="autoZero"/>
        <c:crossBetween val="midCat"/>
      </c:valAx>
      <c:spPr>
        <a:noFill/>
        <a:ln>
          <a:noFill/>
        </a:ln>
        <a:effectLst/>
      </c:spPr>
    </c:plotArea>
    <c:plotVisOnly val="1"/>
    <c:dispBlanksAs val="gap"/>
    <c:showDLblsOverMax val="0"/>
  </c:chart>
  <c:spPr>
    <a:noFill/>
    <a:ln>
      <a:noFill/>
    </a:ln>
    <a:effectLst/>
  </c:spPr>
  <c:txPr>
    <a:bodyPr/>
    <a:lstStyle/>
    <a:p>
      <a:pPr>
        <a:defRPr sz="105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1" i="0" u="none" strike="noStrike" kern="1200" cap="none" spc="20" baseline="0">
                <a:solidFill>
                  <a:schemeClr val="bg1"/>
                </a:solidFill>
                <a:latin typeface="Arial" panose="020B0604020202020204" pitchFamily="34" charset="0"/>
                <a:ea typeface="+mn-ea"/>
                <a:cs typeface="Arial" panose="020B0604020202020204" pitchFamily="34" charset="0"/>
              </a:defRPr>
            </a:pPr>
            <a:r>
              <a:rPr lang="en-US" b="1">
                <a:solidFill>
                  <a:schemeClr val="bg1"/>
                </a:solidFill>
                <a:latin typeface="Arial" panose="020B0604020202020204" pitchFamily="34" charset="0"/>
                <a:cs typeface="Arial" panose="020B0604020202020204" pitchFamily="34" charset="0"/>
              </a:rPr>
              <a:t>Total H3A Publications</a:t>
            </a:r>
          </a:p>
        </c:rich>
      </c:tx>
      <c:overlay val="0"/>
      <c:spPr>
        <a:noFill/>
        <a:ln>
          <a:noFill/>
        </a:ln>
        <a:effectLst/>
      </c:spPr>
      <c:txPr>
        <a:bodyPr rot="0" spcFirstLastPara="1" vertOverflow="ellipsis" vert="horz" wrap="square" anchor="ctr" anchorCtr="1"/>
        <a:lstStyle/>
        <a:p>
          <a:pPr>
            <a:defRPr sz="1862" b="1" i="0" u="none" strike="noStrike" kern="1200" cap="none" spc="2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spPr>
            <a:ln w="28575" cap="rnd" cmpd="sng" algn="ctr">
              <a:solidFill>
                <a:schemeClr val="accent4"/>
              </a:solidFill>
              <a:round/>
            </a:ln>
            <a:effectLst/>
          </c:spPr>
          <c:marker>
            <c:symbol val="none"/>
          </c:marker>
          <c:cat>
            <c:numRef>
              <c:f>Histogram!$G$174:$G$178</c:f>
              <c:numCache>
                <c:formatCode>General</c:formatCode>
                <c:ptCount val="5"/>
                <c:pt idx="0">
                  <c:v>2013</c:v>
                </c:pt>
                <c:pt idx="1">
                  <c:v>2014</c:v>
                </c:pt>
                <c:pt idx="2">
                  <c:v>2015</c:v>
                </c:pt>
                <c:pt idx="3">
                  <c:v>2016</c:v>
                </c:pt>
                <c:pt idx="4">
                  <c:v>2017</c:v>
                </c:pt>
              </c:numCache>
            </c:numRef>
          </c:cat>
          <c:val>
            <c:numRef>
              <c:f>Histogram!$H$174:$H$178</c:f>
              <c:numCache>
                <c:formatCode>General</c:formatCode>
                <c:ptCount val="5"/>
                <c:pt idx="0">
                  <c:v>5</c:v>
                </c:pt>
                <c:pt idx="1">
                  <c:v>30</c:v>
                </c:pt>
                <c:pt idx="2">
                  <c:v>59</c:v>
                </c:pt>
                <c:pt idx="3">
                  <c:v>109</c:v>
                </c:pt>
                <c:pt idx="4">
                  <c:v>167</c:v>
                </c:pt>
              </c:numCache>
            </c:numRef>
          </c:val>
          <c:smooth val="0"/>
          <c:extLst>
            <c:ext xmlns:c16="http://schemas.microsoft.com/office/drawing/2014/chart" uri="{C3380CC4-5D6E-409C-BE32-E72D297353CC}">
              <c16:uniqueId val="{00000000-5F11-43E7-84E8-0D93C04102EE}"/>
            </c:ext>
          </c:extLst>
        </c:ser>
        <c:dLbls>
          <c:showLegendKey val="0"/>
          <c:showVal val="0"/>
          <c:showCatName val="0"/>
          <c:showSerName val="0"/>
          <c:showPercent val="0"/>
          <c:showBubbleSize val="0"/>
        </c:dLbls>
        <c:dropLines>
          <c:spPr>
            <a:ln w="19050" cap="flat" cmpd="sng" algn="ctr">
              <a:solidFill>
                <a:schemeClr val="dk1">
                  <a:lumMod val="35000"/>
                  <a:lumOff val="65000"/>
                  <a:alpha val="33000"/>
                </a:schemeClr>
              </a:solidFill>
              <a:round/>
            </a:ln>
            <a:effectLst/>
          </c:spPr>
        </c:dropLines>
        <c:smooth val="0"/>
        <c:axId val="370006880"/>
        <c:axId val="370008192"/>
      </c:lineChart>
      <c:catAx>
        <c:axId val="37000688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spc="20" baseline="0">
                <a:solidFill>
                  <a:schemeClr val="bg1"/>
                </a:solidFill>
                <a:latin typeface="Arial" panose="020B0604020202020204" pitchFamily="34" charset="0"/>
                <a:ea typeface="+mn-ea"/>
                <a:cs typeface="Arial" panose="020B0604020202020204" pitchFamily="34" charset="0"/>
              </a:defRPr>
            </a:pPr>
            <a:endParaRPr lang="en-US"/>
          </a:p>
        </c:txPr>
        <c:crossAx val="370008192"/>
        <c:crosses val="autoZero"/>
        <c:auto val="1"/>
        <c:lblAlgn val="ctr"/>
        <c:lblOffset val="100"/>
        <c:noMultiLvlLbl val="0"/>
      </c:catAx>
      <c:valAx>
        <c:axId val="3700081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spc="20" baseline="0">
                <a:solidFill>
                  <a:schemeClr val="bg1"/>
                </a:solidFill>
                <a:latin typeface="Arial" panose="020B0604020202020204" pitchFamily="34" charset="0"/>
                <a:ea typeface="+mn-ea"/>
                <a:cs typeface="Arial" panose="020B0604020202020204" pitchFamily="34" charset="0"/>
              </a:defRPr>
            </a:pPr>
            <a:endParaRPr lang="en-US"/>
          </a:p>
        </c:txPr>
        <c:crossAx val="370006880"/>
        <c:crosses val="autoZero"/>
        <c:crossBetween val="between"/>
        <c:majorUnit val="30"/>
      </c:valAx>
      <c:spPr>
        <a:no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9" y="9119188"/>
            <a:ext cx="3170906" cy="480386"/>
          </a:xfrm>
          <a:prstGeom prst="rect">
            <a:avLst/>
          </a:prstGeom>
          <a:noFill/>
          <a:ln w="9525">
            <a:noFill/>
            <a:miter lim="800000"/>
            <a:headEnd/>
            <a:tailEnd/>
          </a:ln>
          <a:effectLst/>
        </p:spPr>
        <p:txBody>
          <a:bodyPr vert="horz" wrap="square" lIns="98062" tIns="49031" rIns="98062" bIns="49031" numCol="1" anchor="b" anchorCtr="0" compatLnSpc="1">
            <a:prstTxWarp prst="textNoShape">
              <a:avLst/>
            </a:prstTxWarp>
          </a:bodyPr>
          <a:lstStyle>
            <a:lvl1pPr defTabSz="980861"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142666" y="9119188"/>
            <a:ext cx="3170906" cy="480386"/>
          </a:xfrm>
          <a:prstGeom prst="rect">
            <a:avLst/>
          </a:prstGeom>
          <a:noFill/>
          <a:ln w="9525">
            <a:noFill/>
            <a:miter lim="800000"/>
            <a:headEnd/>
            <a:tailEnd/>
          </a:ln>
          <a:effectLst/>
        </p:spPr>
        <p:txBody>
          <a:bodyPr vert="horz" wrap="square" lIns="98062" tIns="49031" rIns="98062" bIns="49031" numCol="1" anchor="b" anchorCtr="0" compatLnSpc="1">
            <a:prstTxWarp prst="textNoShape">
              <a:avLst/>
            </a:prstTxWarp>
          </a:bodyPr>
          <a:lstStyle>
            <a:lvl1pPr algn="r" defTabSz="980861"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817724" y="4561226"/>
            <a:ext cx="5663381" cy="4220880"/>
          </a:xfrm>
          <a:prstGeom prst="rect">
            <a:avLst/>
          </a:prstGeom>
          <a:noFill/>
          <a:ln w="9525">
            <a:noFill/>
            <a:miter lim="800000"/>
            <a:headEnd/>
            <a:tailEnd/>
          </a:ln>
          <a:effectLst/>
        </p:spPr>
        <p:txBody>
          <a:bodyPr vert="horz" wrap="square" lIns="98062" tIns="49031" rIns="98062" bIns="4903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p:cNvSpPr>
            <a:spLocks noGrp="1"/>
          </p:cNvSpPr>
          <p:nvPr>
            <p:ph type="sldNum" sz="quarter" idx="5"/>
          </p:nvPr>
        </p:nvSpPr>
        <p:spPr>
          <a:xfrm>
            <a:off x="4143587" y="9119173"/>
            <a:ext cx="3169920" cy="480388"/>
          </a:xfrm>
          <a:prstGeom prst="rect">
            <a:avLst/>
          </a:prstGeom>
        </p:spPr>
        <p:txBody>
          <a:bodyPr vert="horz" lIns="97178" tIns="48585" rIns="97178" bIns="48585" rtlCol="0" anchor="b"/>
          <a:lstStyle>
            <a:lvl1pPr algn="r">
              <a:defRPr sz="1300">
                <a:solidFill>
                  <a:schemeClr val="tx1"/>
                </a:solidFill>
              </a:defRPr>
            </a:lvl1pPr>
          </a:lstStyle>
          <a:p>
            <a:fld id="{CFDD2888-EA59-4FA6-882F-5E5CD6B79C53}" type="slidenum">
              <a:rPr lang="en-US" smtClean="0"/>
              <a:pPr/>
              <a:t>‹#›</a:t>
            </a:fld>
            <a:endParaRPr lang="en-US" dirty="0"/>
          </a:p>
        </p:txBody>
      </p:sp>
      <p:sp>
        <p:nvSpPr>
          <p:cNvPr id="3" name="Slide Image Placeholder 2"/>
          <p:cNvSpPr>
            <a:spLocks noGrp="1" noRot="1" noChangeAspect="1"/>
          </p:cNvSpPr>
          <p:nvPr>
            <p:ph type="sldImg" idx="2"/>
          </p:nvPr>
        </p:nvSpPr>
        <p:spPr>
          <a:xfrm>
            <a:off x="1497013" y="1200150"/>
            <a:ext cx="4321175" cy="3241675"/>
          </a:xfrm>
          <a:prstGeom prst="rect">
            <a:avLst/>
          </a:prstGeom>
          <a:noFill/>
          <a:ln w="12700">
            <a:solidFill>
              <a:prstClr val="black"/>
            </a:solidFill>
          </a:ln>
        </p:spPr>
        <p:txBody>
          <a:bodyPr vert="horz" lIns="94025" tIns="47011" rIns="94025" bIns="47011" rtlCol="0" anchor="ctr"/>
          <a:lstStyle/>
          <a:p>
            <a:endParaRPr lang="en-US"/>
          </a:p>
        </p:txBody>
      </p:sp>
      <p:sp>
        <p:nvSpPr>
          <p:cNvPr id="5" name="Footer Placeholder 4"/>
          <p:cNvSpPr>
            <a:spLocks noGrp="1"/>
          </p:cNvSpPr>
          <p:nvPr>
            <p:ph type="ftr" sz="quarter" idx="4"/>
          </p:nvPr>
        </p:nvSpPr>
        <p:spPr>
          <a:xfrm>
            <a:off x="1" y="9119186"/>
            <a:ext cx="3169265" cy="482014"/>
          </a:xfrm>
          <a:prstGeom prst="rect">
            <a:avLst/>
          </a:prstGeom>
        </p:spPr>
        <p:txBody>
          <a:bodyPr vert="horz" lIns="94025" tIns="47011" rIns="94025" bIns="47011" rtlCol="0" anchor="b"/>
          <a:lstStyle>
            <a:lvl1pPr algn="l">
              <a:defRPr sz="1200"/>
            </a:lvl1pPr>
          </a:lstStyle>
          <a:p>
            <a:endParaRPr lang="en-US"/>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19138"/>
            <a:ext cx="4800600" cy="3600450"/>
          </a:xfrm>
          <a:prstGeom prst="rect">
            <a:avLst/>
          </a:prstGeom>
          <a:ln/>
        </p:spPr>
      </p:sp>
      <p:sp>
        <p:nvSpPr>
          <p:cNvPr id="97283" name="Notes Placeholder 2"/>
          <p:cNvSpPr>
            <a:spLocks noGrp="1"/>
          </p:cNvSpPr>
          <p:nvPr>
            <p:ph type="body" idx="1"/>
          </p:nvPr>
        </p:nvSpPr>
        <p:spPr>
          <a:xfrm>
            <a:off x="833454" y="4561226"/>
            <a:ext cx="5663381" cy="42208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857">
              <a:defRPr/>
            </a:pPr>
            <a:r>
              <a:rPr lang="en-US" dirty="0">
                <a:latin typeface="Arial" pitchFamily="34" charset="0"/>
                <a:cs typeface="Arial" pitchFamily="34" charset="0"/>
              </a:rPr>
              <a:t>As is our routine, the entire Open Session of this National Advisory Council for Human Genome Research</a:t>
            </a:r>
            <a:r>
              <a:rPr lang="en-US" baseline="0" dirty="0">
                <a:latin typeface="Arial" pitchFamily="34" charset="0"/>
                <a:cs typeface="Arial" pitchFamily="34" charset="0"/>
              </a:rPr>
              <a:t> </a:t>
            </a:r>
            <a:r>
              <a:rPr lang="en-US" dirty="0">
                <a:latin typeface="Arial" pitchFamily="34" charset="0"/>
                <a:cs typeface="Arial" pitchFamily="34" charset="0"/>
              </a:rPr>
              <a:t>meeting is being webcast live</a:t>
            </a:r>
            <a:r>
              <a:rPr lang="en-US" baseline="0" dirty="0">
                <a:latin typeface="Arial" pitchFamily="34" charset="0"/>
                <a:cs typeface="Arial" pitchFamily="34" charset="0"/>
              </a:rPr>
              <a:t> (</a:t>
            </a:r>
            <a:r>
              <a:rPr lang="en-US" dirty="0">
                <a:latin typeface="Arial" pitchFamily="34" charset="0"/>
                <a:cs typeface="Arial" pitchFamily="34" charset="0"/>
              </a:rPr>
              <a:t>including my Director’s Report), and so I would like to personally welcome all of you joining us remotely.</a:t>
            </a:r>
          </a:p>
          <a:p>
            <a:pPr defTabSz="939857">
              <a:defRPr/>
            </a:pPr>
            <a:endParaRPr lang="en-US" dirty="0">
              <a:latin typeface="Arial" pitchFamily="34" charset="0"/>
              <a:cs typeface="Arial" pitchFamily="34" charset="0"/>
            </a:endParaRPr>
          </a:p>
          <a:p>
            <a:pPr defTabSz="939857">
              <a:defRPr/>
            </a:pPr>
            <a:r>
              <a:rPr lang="en-US" dirty="0">
                <a:latin typeface="Arial" pitchFamily="34" charset="0"/>
                <a:cs typeface="Arial" pitchFamily="34" charset="0"/>
              </a:rPr>
              <a:t>The Open Session </a:t>
            </a:r>
            <a:r>
              <a:rPr lang="en-US" baseline="0" dirty="0">
                <a:latin typeface="Arial" pitchFamily="34" charset="0"/>
                <a:cs typeface="Arial" pitchFamily="34" charset="0"/>
              </a:rPr>
              <a:t>is also being v</a:t>
            </a:r>
            <a:r>
              <a:rPr lang="en-US" dirty="0">
                <a:latin typeface="Arial" pitchFamily="34" charset="0"/>
                <a:cs typeface="Arial" pitchFamily="34" charset="0"/>
              </a:rPr>
              <a:t>ideotaped, and those</a:t>
            </a:r>
            <a:r>
              <a:rPr lang="en-US" baseline="0" dirty="0">
                <a:latin typeface="Arial" pitchFamily="34" charset="0"/>
                <a:cs typeface="Arial" pitchFamily="34" charset="0"/>
              </a:rPr>
              <a:t> recordings will be m</a:t>
            </a:r>
            <a:r>
              <a:rPr lang="en-US" dirty="0">
                <a:latin typeface="Arial" pitchFamily="34" charset="0"/>
                <a:cs typeface="Arial" pitchFamily="34" charset="0"/>
              </a:rPr>
              <a:t>ade available as a permanent archive on NHGRI’s website (genome.gov), including the presentations themselves and the various associated documents.</a:t>
            </a:r>
          </a:p>
        </p:txBody>
      </p:sp>
      <p:sp>
        <p:nvSpPr>
          <p:cNvPr id="97284" name="Slide Number Placeholder 3"/>
          <p:cNvSpPr>
            <a:spLocks noGrp="1"/>
          </p:cNvSpPr>
          <p:nvPr>
            <p:ph type="sldNum" sz="quarter" idx="5"/>
          </p:nvPr>
        </p:nvSpPr>
        <p:spPr>
          <a:xfrm>
            <a:off x="4144302"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492" eaLnBrk="0" hangingPunct="0">
              <a:defRPr b="1">
                <a:solidFill>
                  <a:schemeClr val="tx1"/>
                </a:solidFill>
                <a:latin typeface="Arial" pitchFamily="34" charset="0"/>
              </a:defRPr>
            </a:lvl1pPr>
            <a:lvl2pPr marL="775366" indent="-298218" defTabSz="977492" eaLnBrk="0" hangingPunct="0">
              <a:defRPr b="1">
                <a:solidFill>
                  <a:schemeClr val="tx1"/>
                </a:solidFill>
                <a:latin typeface="Arial" pitchFamily="34" charset="0"/>
              </a:defRPr>
            </a:lvl2pPr>
            <a:lvl3pPr marL="1192871" indent="-238575" defTabSz="977492" eaLnBrk="0" hangingPunct="0">
              <a:defRPr b="1">
                <a:solidFill>
                  <a:schemeClr val="tx1"/>
                </a:solidFill>
                <a:latin typeface="Arial" pitchFamily="34" charset="0"/>
              </a:defRPr>
            </a:lvl3pPr>
            <a:lvl4pPr marL="1670022" indent="-238575" defTabSz="977492" eaLnBrk="0" hangingPunct="0">
              <a:defRPr b="1">
                <a:solidFill>
                  <a:schemeClr val="tx1"/>
                </a:solidFill>
                <a:latin typeface="Arial" pitchFamily="34" charset="0"/>
              </a:defRPr>
            </a:lvl4pPr>
            <a:lvl5pPr marL="2147173" indent="-238575" defTabSz="977492" eaLnBrk="0" hangingPunct="0">
              <a:defRPr b="1">
                <a:solidFill>
                  <a:schemeClr val="tx1"/>
                </a:solidFill>
                <a:latin typeface="Arial" pitchFamily="34" charset="0"/>
              </a:defRPr>
            </a:lvl5pPr>
            <a:lvl6pPr marL="2624320" indent="-238575" defTabSz="977492" eaLnBrk="0" fontAlgn="base" hangingPunct="0">
              <a:spcBef>
                <a:spcPct val="0"/>
              </a:spcBef>
              <a:spcAft>
                <a:spcPct val="0"/>
              </a:spcAft>
              <a:defRPr b="1">
                <a:solidFill>
                  <a:schemeClr val="tx1"/>
                </a:solidFill>
                <a:latin typeface="Arial" pitchFamily="34" charset="0"/>
              </a:defRPr>
            </a:lvl6pPr>
            <a:lvl7pPr marL="3101470" indent="-238575" defTabSz="977492" eaLnBrk="0" fontAlgn="base" hangingPunct="0">
              <a:spcBef>
                <a:spcPct val="0"/>
              </a:spcBef>
              <a:spcAft>
                <a:spcPct val="0"/>
              </a:spcAft>
              <a:defRPr b="1">
                <a:solidFill>
                  <a:schemeClr val="tx1"/>
                </a:solidFill>
                <a:latin typeface="Arial" pitchFamily="34" charset="0"/>
              </a:defRPr>
            </a:lvl7pPr>
            <a:lvl8pPr marL="3578618" indent="-238575" defTabSz="977492" eaLnBrk="0" fontAlgn="base" hangingPunct="0">
              <a:spcBef>
                <a:spcPct val="0"/>
              </a:spcBef>
              <a:spcAft>
                <a:spcPct val="0"/>
              </a:spcAft>
              <a:defRPr b="1">
                <a:solidFill>
                  <a:schemeClr val="tx1"/>
                </a:solidFill>
                <a:latin typeface="Arial" pitchFamily="34" charset="0"/>
              </a:defRPr>
            </a:lvl8pPr>
            <a:lvl9pPr marL="4055769" indent="-238575" defTabSz="97749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a:cs typeface="Arial" pitchFamily="34" charset="0"/>
            </a:endParaRPr>
          </a:p>
        </p:txBody>
      </p:sp>
    </p:spTree>
    <p:extLst>
      <p:ext uri="{BB962C8B-B14F-4D97-AF65-F5344CB8AC3E}">
        <p14:creationId xmlns:p14="http://schemas.microsoft.com/office/powerpoint/2010/main" val="3101574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17613" y="709613"/>
            <a:ext cx="4721225" cy="3541712"/>
          </a:xfrm>
          <a:prstGeom prst="rect">
            <a:avLst/>
          </a:prstGeom>
          <a:ln/>
        </p:spPr>
      </p:sp>
      <p:sp>
        <p:nvSpPr>
          <p:cNvPr id="154627" name="Notes Placeholder 2"/>
          <p:cNvSpPr>
            <a:spLocks noGrp="1"/>
          </p:cNvSpPr>
          <p:nvPr>
            <p:ph type="body" idx="1"/>
          </p:nvPr>
        </p:nvSpPr>
        <p:spPr>
          <a:xfrm>
            <a:off x="954156" y="4407108"/>
            <a:ext cx="5724939" cy="4249711"/>
          </a:xfrm>
          <a:noFill/>
          <a:ln/>
        </p:spPr>
        <p:txBody>
          <a:bodyPr lIns="96410" rIns="96410"/>
          <a:lstStyle/>
          <a:p>
            <a:pPr defTabSz="948507" eaLnBrk="1" fontAlgn="auto" hangingPunct="1">
              <a:spcAft>
                <a:spcPts val="0"/>
              </a:spcAft>
              <a:defRPr/>
            </a:pPr>
            <a:r>
              <a:rPr lang="en-US" dirty="0"/>
              <a:t>NHGRI staff was invited to write a commentary in </a:t>
            </a:r>
            <a:r>
              <a:rPr lang="en-US" i="1" dirty="0"/>
              <a:t>Nature Reviews Genetics </a:t>
            </a:r>
            <a:r>
              <a:rPr lang="en-US" dirty="0"/>
              <a:t>highlighting our role in prioritizing diversity in human genomics research. This Perspective was published online in </a:t>
            </a:r>
            <a:r>
              <a:rPr lang="en-US" i="1" dirty="0"/>
              <a:t>Nature Reviews Genetics </a:t>
            </a:r>
            <a:r>
              <a:rPr lang="en-US" dirty="0"/>
              <a:t>in November and will be out in print shortly.</a:t>
            </a:r>
          </a:p>
          <a:p>
            <a:pPr defTabSz="948507" eaLnBrk="1" fontAlgn="auto" hangingPunct="1">
              <a:spcAft>
                <a:spcPts val="0"/>
              </a:spcAft>
              <a:defRPr/>
            </a:pPr>
            <a:endParaRPr lang="en-US" dirty="0"/>
          </a:p>
          <a:p>
            <a:r>
              <a:rPr lang="en-US" dirty="0"/>
              <a:t>* The paper highlights the importance of diversity at all levels of human genomics research, from formulating research questions to applying knowledge to healthcare systems. * In addition to sharing lessons learned from NHGRI-supported research about how diversity can accelerate discovery and translational efforts, the Perspective also offers near-term recommendations for researchers, funding agencies, and journal editors. It also includes an illustrative example of how diversity can contribute to the implementation of genomic medicine, * from family history and provider awareness * to clinical sequencing and genomic variant interpretation * to returning genomic results and seeking follow-up care. </a:t>
            </a:r>
          </a:p>
          <a:p>
            <a:pPr defTabSz="948507" eaLnBrk="1" fontAlgn="auto" hangingPunct="1">
              <a:spcAft>
                <a:spcPts val="0"/>
              </a:spcAft>
              <a:defRPr/>
            </a:pPr>
            <a:endParaRPr lang="en-US" dirty="0"/>
          </a:p>
          <a:p>
            <a:r>
              <a:rPr lang="en-US" dirty="0"/>
              <a:t>* To further engage the scientific community, NHGRI held a Reddit Ask Me Anything (or AMA) session in December. NHGRI staff answered questions during this session, ranging from the role of genes versus environment to challenges in recruiting diverse participants for genomics research to tips for the next generation of researchers interested in this area. </a:t>
            </a:r>
          </a:p>
          <a:p>
            <a:pPr defTabSz="948507" eaLnBrk="1" fontAlgn="auto" hangingPunct="1">
              <a:spcAft>
                <a:spcPts val="0"/>
              </a:spcAft>
              <a:defRPr/>
            </a:pPr>
            <a:endParaRPr lang="en-US" dirty="0"/>
          </a:p>
        </p:txBody>
      </p:sp>
      <p:sp>
        <p:nvSpPr>
          <p:cNvPr id="6" name="Slide Number Placeholder 3">
            <a:extLst>
              <a:ext uri="{FF2B5EF4-FFF2-40B4-BE49-F238E27FC236}">
                <a16:creationId xmlns:a16="http://schemas.microsoft.com/office/drawing/2014/main" id="{D10EC327-3CCF-4CFD-B745-ADF556F8725F}"/>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10</a:t>
            </a:fld>
            <a:endParaRPr lang="en-US" dirty="0">
              <a:solidFill>
                <a:srgbClr val="000000"/>
              </a:solidFill>
            </a:endParaRPr>
          </a:p>
        </p:txBody>
      </p:sp>
    </p:spTree>
    <p:extLst>
      <p:ext uri="{BB962C8B-B14F-4D97-AF65-F5344CB8AC3E}">
        <p14:creationId xmlns:p14="http://schemas.microsoft.com/office/powerpoint/2010/main" val="28974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lvl="1" defTabSz="981897">
              <a:defRPr/>
            </a:pPr>
            <a:r>
              <a:rPr lang="en-US" dirty="0"/>
              <a:t>NHGRI, in collaboration with the NIH Tribal Health Research Office, has developed a new resource for American Indian and Alaska Native Communities to learn about key aspects of genetics and genomics research, and to provide examples of current and recently completed genomics research projects funded by NHGRI. </a:t>
            </a:r>
          </a:p>
          <a:p>
            <a:pPr lvl="1" defTabSz="981897">
              <a:defRPr/>
            </a:pPr>
            <a:endParaRPr lang="en-US" dirty="0"/>
          </a:p>
          <a:p>
            <a:pPr lvl="1" defTabSz="981897">
              <a:defRPr/>
            </a:pPr>
            <a:r>
              <a:rPr lang="en-US" dirty="0"/>
              <a:t>This resource was debuted at a policy development workshop held last September and hosted by the University of New Mexico Comprehensive Cancer Center, NIH, and the Navajo Nation. At this workshop, Navajo President Russell Begaye announced that the tribe is considering whether to lift their moratorium on genetics research, which has been in place since 2002. NHGRI’s Genomics and Health Disparities Program and the Education and Community Involvement Branch continue to lead the Institute’s engagement with American Indian and Alaska Native communities, and we look forward to increasing our collaborations with these nations.</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11</a:t>
            </a:fld>
            <a:endParaRPr lang="en-US" dirty="0">
              <a:solidFill>
                <a:srgbClr val="000000"/>
              </a:solidFill>
            </a:endParaRPr>
          </a:p>
        </p:txBody>
      </p:sp>
    </p:spTree>
    <p:extLst>
      <p:ext uri="{BB962C8B-B14F-4D97-AF65-F5344CB8AC3E}">
        <p14:creationId xmlns:p14="http://schemas.microsoft.com/office/powerpoint/2010/main" val="3917680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57300" y="719138"/>
            <a:ext cx="4800600" cy="36004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12</a:t>
            </a:fld>
            <a:endParaRPr lang="en-US" dirty="0">
              <a:solidFill>
                <a:prstClr val="black"/>
              </a:solidFill>
              <a:cs typeface="Arial" pitchFamily="34" charset="0"/>
            </a:endParaRPr>
          </a:p>
        </p:txBody>
      </p:sp>
    </p:spTree>
    <p:extLst>
      <p:ext uri="{BB962C8B-B14F-4D97-AF65-F5344CB8AC3E}">
        <p14:creationId xmlns:p14="http://schemas.microsoft.com/office/powerpoint/2010/main" val="163764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57300" y="719138"/>
            <a:ext cx="4800600" cy="3600450"/>
          </a:xfrm>
          <a:prstGeom prst="rect">
            <a:avLst/>
          </a:prstGeom>
          <a:ln/>
        </p:spPr>
      </p:sp>
      <p:sp>
        <p:nvSpPr>
          <p:cNvPr id="119811" name="Notes Placeholder 2"/>
          <p:cNvSpPr>
            <a:spLocks noGrp="1"/>
          </p:cNvSpPr>
          <p:nvPr>
            <p:ph type="body" idx="1"/>
          </p:nvPr>
        </p:nvSpPr>
        <p:spPr>
          <a:xfrm>
            <a:off x="896706" y="4576205"/>
            <a:ext cx="5663381" cy="4220880"/>
          </a:xfrm>
          <a:noFill/>
          <a:ln w="9525">
            <a:noFill/>
            <a:miter lim="800000"/>
            <a:headEnd/>
            <a:tailEnd/>
          </a:ln>
          <a:effectLst/>
        </p:spPr>
        <p:txBody>
          <a:bodyPr vert="horz" wrap="square" lIns="97274" tIns="48637" rIns="97274" bIns="48637" numCol="1" anchor="t" anchorCtr="0" compatLnSpc="1">
            <a:prstTxWarp prst="textNoShape">
              <a:avLst/>
            </a:prstTxWarp>
            <a:noAutofit/>
          </a:bodyPr>
          <a:lstStyle/>
          <a:p>
            <a:pPr lvl="1" defTabSz="973551">
              <a:defRPr/>
            </a:pPr>
            <a:r>
              <a:rPr lang="en-US" dirty="0"/>
              <a:t>Alex Azar was sworn in as the 24</a:t>
            </a:r>
            <a:r>
              <a:rPr lang="en-US" baseline="30000" dirty="0"/>
              <a:t>th</a:t>
            </a:r>
            <a:r>
              <a:rPr lang="en-US" dirty="0"/>
              <a:t> Secretary of the U.S. Department of Health and Human Services (or HHS) late last month. Mr. Azar received a B.A. in government and economics from Dartmouth University and a J.D. from Yale University. Early in his career, he served as a law clerk for Supreme Court Justice Scalia, and under President George W. Bush, he served as General Counsel for HHS and subsequently Deputy HHS Secretary. Mr. Azar has also served as President of the U.S. division of Eli Lilly and Company, and was a member of the Board of Directors of the Biotechnology Innovation Organization. </a:t>
            </a:r>
            <a:endParaRPr lang="en-US" b="0" baseline="0" dirty="0"/>
          </a:p>
          <a:p>
            <a:pPr lvl="1" defTabSz="973551">
              <a:defRPr/>
            </a:pPr>
            <a:endParaRPr lang="en-US" b="0" baseline="0" dirty="0"/>
          </a:p>
        </p:txBody>
      </p:sp>
      <p:sp>
        <p:nvSpPr>
          <p:cNvPr id="119812" name="Slide Number Placeholder 3"/>
          <p:cNvSpPr>
            <a:spLocks noGrp="1"/>
          </p:cNvSpPr>
          <p:nvPr>
            <p:ph type="sldNum" sz="quarter" idx="5"/>
          </p:nvPr>
        </p:nvSpPr>
        <p:spPr>
          <a:noFill/>
        </p:spPr>
        <p:txBody>
          <a:bodyPr/>
          <a:lstStyle/>
          <a:p>
            <a:pPr defTabSz="968284"/>
            <a:fld id="{3F3096A7-7907-4AE4-8BBC-4643BE8BB0EA}" type="slidenum">
              <a:rPr lang="en-US" smtClean="0">
                <a:solidFill>
                  <a:srgbClr val="000000"/>
                </a:solidFill>
              </a:rPr>
              <a:pPr defTabSz="968284"/>
              <a:t>13</a:t>
            </a:fld>
            <a:endParaRPr lang="en-US" dirty="0">
              <a:solidFill>
                <a:srgbClr val="000000"/>
              </a:solidFill>
            </a:endParaRPr>
          </a:p>
        </p:txBody>
      </p:sp>
    </p:spTree>
    <p:extLst>
      <p:ext uri="{BB962C8B-B14F-4D97-AF65-F5344CB8AC3E}">
        <p14:creationId xmlns:p14="http://schemas.microsoft.com/office/powerpoint/2010/main" val="397214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5" y="4607465"/>
            <a:ext cx="5724940" cy="4249711"/>
          </a:xfrm>
          <a:noFill/>
          <a:ln w="9525">
            <a:noFill/>
            <a:miter lim="800000"/>
            <a:headEnd/>
            <a:tailEnd/>
          </a:ln>
          <a:effectLst/>
        </p:spPr>
        <p:txBody>
          <a:bodyPr vert="horz" wrap="square" lIns="98087" tIns="49044" rIns="98087" bIns="49044" numCol="1" anchor="t" anchorCtr="0" compatLnSpc="1">
            <a:prstTxWarp prst="textNoShape">
              <a:avLst/>
            </a:prstTxWarp>
            <a:noAutofit/>
          </a:bodyPr>
          <a:lstStyle/>
          <a:p>
            <a:r>
              <a:rPr lang="en-US" dirty="0"/>
              <a:t>In October, Norman “Ned” </a:t>
            </a:r>
            <a:r>
              <a:rPr lang="en-US" dirty="0" err="1"/>
              <a:t>Sharpless</a:t>
            </a:r>
            <a:r>
              <a:rPr lang="en-US" dirty="0"/>
              <a:t> was sworn in as the new Director of the National Cancer Institute. Dr. </a:t>
            </a:r>
            <a:r>
              <a:rPr lang="en-US" dirty="0" err="1"/>
              <a:t>Sharpless</a:t>
            </a:r>
            <a:r>
              <a:rPr lang="en-US" dirty="0"/>
              <a:t> was most recently the Director of the </a:t>
            </a:r>
            <a:r>
              <a:rPr lang="en-US" dirty="0" err="1"/>
              <a:t>Lineberger</a:t>
            </a:r>
            <a:r>
              <a:rPr lang="en-US" dirty="0"/>
              <a:t> Comprehensive Cancer Center and the </a:t>
            </a:r>
            <a:r>
              <a:rPr lang="en-US" dirty="0" err="1"/>
              <a:t>Wellcome</a:t>
            </a:r>
            <a:r>
              <a:rPr lang="en-US" dirty="0"/>
              <a:t> Distinguished Professor in Cancer Research at the University of North Carolina. He is a practicing oncologist caring for patients with leukemia, and leads a research group studying the cell cycle and its role in cancer and aging. He earned his undergraduate and medical degrees from the University of North Carolina at Chapel Hill. </a:t>
            </a:r>
            <a:endParaRPr lang="en-US" b="1" dirty="0"/>
          </a:p>
          <a:p>
            <a:endParaRPr lang="en-US" dirty="0"/>
          </a:p>
        </p:txBody>
      </p:sp>
      <p:sp>
        <p:nvSpPr>
          <p:cNvPr id="119812" name="Slide Number Placeholder 3"/>
          <p:cNvSpPr>
            <a:spLocks noGrp="1"/>
          </p:cNvSpPr>
          <p:nvPr>
            <p:ph type="sldNum" sz="quarter" idx="5"/>
          </p:nvPr>
        </p:nvSpPr>
        <p:spPr>
          <a:noFill/>
        </p:spPr>
        <p:txBody>
          <a:bodyPr/>
          <a:lstStyle/>
          <a:p>
            <a:pPr defTabSz="976371"/>
            <a:fld id="{3F3096A7-7907-4AE4-8BBC-4643BE8BB0EA}" type="slidenum">
              <a:rPr lang="en-US" smtClean="0">
                <a:solidFill>
                  <a:srgbClr val="000000"/>
                </a:solidFill>
              </a:rPr>
              <a:pPr defTabSz="976371"/>
              <a:t>14</a:t>
            </a:fld>
            <a:endParaRPr lang="en-US" dirty="0">
              <a:solidFill>
                <a:srgbClr val="000000"/>
              </a:solidFill>
            </a:endParaRPr>
          </a:p>
        </p:txBody>
      </p:sp>
    </p:spTree>
    <p:extLst>
      <p:ext uri="{BB962C8B-B14F-4D97-AF65-F5344CB8AC3E}">
        <p14:creationId xmlns:p14="http://schemas.microsoft.com/office/powerpoint/2010/main" val="3603031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338263" y="719138"/>
            <a:ext cx="4802187" cy="3600450"/>
          </a:xfrm>
          <a:prstGeom prst="rect">
            <a:avLst/>
          </a:prstGeom>
          <a:ln/>
        </p:spPr>
      </p:sp>
      <p:sp>
        <p:nvSpPr>
          <p:cNvPr id="123907" name="Notes Placeholder 2"/>
          <p:cNvSpPr>
            <a:spLocks noGrp="1"/>
          </p:cNvSpPr>
          <p:nvPr>
            <p:ph type="body" idx="1"/>
          </p:nvPr>
        </p:nvSpPr>
        <p:spPr>
          <a:noFill/>
          <a:ln/>
        </p:spPr>
        <p:txBody>
          <a:bodyPr/>
          <a:lstStyle/>
          <a:p>
            <a:r>
              <a:rPr lang="en-US" dirty="0"/>
              <a:t>Jim Ostell has been appointed Director of the </a:t>
            </a:r>
            <a:r>
              <a:rPr lang="en-US" b="0" dirty="0"/>
              <a:t>National Center for Biotechnology Information (or NCBI). </a:t>
            </a:r>
            <a:r>
              <a:rPr lang="en-US" dirty="0"/>
              <a:t>Dr. Ostell has been with NCBI since it was established by Congress in 1988. </a:t>
            </a:r>
            <a:r>
              <a:rPr lang="en-US" b="0" dirty="0"/>
              <a:t>NCBI is a major component of the National Library of Medicine, and runs more than 40 online databases (including GenBank and PubMed) accessed daily by thousands of researchers worldwide. </a:t>
            </a:r>
            <a:r>
              <a:rPr lang="en-US" dirty="0"/>
              <a:t>Prior to his appointment as NCBI Director, Dr. Ostell served as Chief of the NCBI Information Engineering Branch. We will be hearing a presentation from him later today.</a:t>
            </a:r>
          </a:p>
          <a:p>
            <a:pPr lvl="1" defTabSz="948370">
              <a:defRPr/>
            </a:pPr>
            <a:endParaRPr lang="en-US" baseline="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5215FAAC-5FA7-41C5-8AD7-3D934140BB3C}"/>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15</a:t>
            </a:fld>
            <a:endParaRPr lang="en-US" dirty="0">
              <a:solidFill>
                <a:srgbClr val="000000"/>
              </a:solidFill>
            </a:endParaRPr>
          </a:p>
        </p:txBody>
      </p:sp>
    </p:spTree>
    <p:extLst>
      <p:ext uri="{BB962C8B-B14F-4D97-AF65-F5344CB8AC3E}">
        <p14:creationId xmlns:p14="http://schemas.microsoft.com/office/powerpoint/2010/main" val="3940140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338263" y="719138"/>
            <a:ext cx="4802187" cy="3600450"/>
          </a:xfrm>
          <a:prstGeom prst="rect">
            <a:avLst/>
          </a:prstGeom>
          <a:ln/>
        </p:spPr>
      </p:sp>
      <p:sp>
        <p:nvSpPr>
          <p:cNvPr id="123907" name="Notes Placeholder 2"/>
          <p:cNvSpPr>
            <a:spLocks noGrp="1"/>
          </p:cNvSpPr>
          <p:nvPr>
            <p:ph type="body" idx="1"/>
          </p:nvPr>
        </p:nvSpPr>
        <p:spPr>
          <a:noFill/>
          <a:ln/>
        </p:spPr>
        <p:txBody>
          <a:bodyPr/>
          <a:lstStyle/>
          <a:p>
            <a:pPr lvl="1" defTabSz="948370">
              <a:defRPr/>
            </a:pPr>
            <a:r>
              <a:rPr lang="en-US" baseline="0" dirty="0">
                <a:latin typeface="Arial" pitchFamily="34" charset="0"/>
                <a:cs typeface="Arial" pitchFamily="34" charset="0"/>
              </a:rPr>
              <a:t>Anna María </a:t>
            </a:r>
            <a:r>
              <a:rPr lang="en-US" baseline="0" dirty="0" err="1">
                <a:latin typeface="Arial" pitchFamily="34" charset="0"/>
                <a:cs typeface="Arial" pitchFamily="34" charset="0"/>
              </a:rPr>
              <a:t>Nápoles</a:t>
            </a:r>
            <a:r>
              <a:rPr lang="en-US" baseline="0" dirty="0">
                <a:latin typeface="Arial" pitchFamily="34" charset="0"/>
                <a:cs typeface="Arial" pitchFamily="34" charset="0"/>
              </a:rPr>
              <a:t> has been appointed the Scientific Director of the National Institute on Minority Health and Health Disparities (or NIMHD). Dr. </a:t>
            </a:r>
            <a:r>
              <a:rPr lang="en-US" baseline="0" dirty="0" err="1">
                <a:latin typeface="Arial" pitchFamily="34" charset="0"/>
                <a:cs typeface="Arial" pitchFamily="34" charset="0"/>
              </a:rPr>
              <a:t>Nápoles</a:t>
            </a:r>
            <a:r>
              <a:rPr lang="en-US" baseline="0" dirty="0">
                <a:latin typeface="Arial" pitchFamily="34" charset="0"/>
                <a:cs typeface="Arial" pitchFamily="34" charset="0"/>
              </a:rPr>
              <a:t> joins NIMHD after serving as a professor and behavioral epidemiologist at the University of California, San Francisco since 2001. She has been at the forefront of developing methods for community-engaged translational research to improve the health of disparity populations. </a:t>
            </a:r>
          </a:p>
          <a:p>
            <a:pPr lvl="1" defTabSz="948370">
              <a:defRPr/>
            </a:pPr>
            <a:endParaRPr lang="en-US" baseline="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858ABFF5-A3C4-42ED-BDA2-3C2A73D33168}"/>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16</a:t>
            </a:fld>
            <a:endParaRPr lang="en-US" dirty="0">
              <a:solidFill>
                <a:srgbClr val="000000"/>
              </a:solidFill>
            </a:endParaRPr>
          </a:p>
        </p:txBody>
      </p:sp>
    </p:spTree>
    <p:extLst>
      <p:ext uri="{BB962C8B-B14F-4D97-AF65-F5344CB8AC3E}">
        <p14:creationId xmlns:p14="http://schemas.microsoft.com/office/powerpoint/2010/main" val="1061735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338263" y="719138"/>
            <a:ext cx="4802187" cy="3600450"/>
          </a:xfrm>
          <a:prstGeom prst="rect">
            <a:avLst/>
          </a:prstGeom>
          <a:ln/>
        </p:spPr>
      </p:sp>
      <p:sp>
        <p:nvSpPr>
          <p:cNvPr id="123907" name="Notes Placeholder 2"/>
          <p:cNvSpPr>
            <a:spLocks noGrp="1"/>
          </p:cNvSpPr>
          <p:nvPr>
            <p:ph type="body" idx="1"/>
          </p:nvPr>
        </p:nvSpPr>
        <p:spPr>
          <a:noFill/>
          <a:ln/>
        </p:spPr>
        <p:txBody>
          <a:bodyPr/>
          <a:lstStyle/>
          <a:p>
            <a:r>
              <a:rPr lang="en-US" baseline="0" dirty="0">
                <a:latin typeface="Arial" pitchFamily="34" charset="0"/>
                <a:cs typeface="Arial" pitchFamily="34" charset="0"/>
              </a:rPr>
              <a:t>After 15 years, Roderic Pettigrew has departed as Director of the National Institute of Biomedical Imaging and Bioengineering (or NIBIB). As </a:t>
            </a:r>
            <a:r>
              <a:rPr lang="en-US" dirty="0"/>
              <a:t>founding NIBIB Director, Dr. Pettigrew established and built a brand-new enterprise at NIH devoted to biomedical imaging and bioengineering. In his new position, he will become the Chief Executive Officer of a new program called “</a:t>
            </a:r>
            <a:r>
              <a:rPr lang="en-US" dirty="0" err="1"/>
              <a:t>EnHealth</a:t>
            </a:r>
            <a:r>
              <a:rPr lang="en-US" dirty="0"/>
              <a:t>,” that will integrate engineering into all of the Texas A&amp;M colleges that are part of the healthcare enterprise. In addition, he will be the Executive Dean of a new Houston-based engineering medicine track within the initiative, called “</a:t>
            </a:r>
            <a:r>
              <a:rPr lang="en-US" dirty="0" err="1"/>
              <a:t>EnMed</a:t>
            </a:r>
            <a:r>
              <a:rPr lang="en-US" dirty="0"/>
              <a:t>,” which will train Texas A&amp;M medical students to invent solutions to challenging medical problems. </a:t>
            </a:r>
          </a:p>
          <a:p>
            <a:endParaRPr lang="en-US" baseline="0" dirty="0">
              <a:latin typeface="Arial" pitchFamily="34" charset="0"/>
              <a:cs typeface="Arial" pitchFamily="34" charset="0"/>
            </a:endParaRPr>
          </a:p>
          <a:p>
            <a:r>
              <a:rPr lang="en-US" dirty="0"/>
              <a:t>* While a national search for a new NIBIB Director is conducted, Dr. Jill Heemskerk will serve as Acting Director.</a:t>
            </a:r>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pPr lvl="1" defTabSz="948370">
              <a:defRPr/>
            </a:pPr>
            <a:endParaRPr lang="en-US" baseline="0" dirty="0">
              <a:latin typeface="Arial" pitchFamily="34" charset="0"/>
              <a:cs typeface="Arial" pitchFamily="34" charset="0"/>
            </a:endParaRPr>
          </a:p>
          <a:p>
            <a:pPr lvl="1" defTabSz="948370">
              <a:defRPr/>
            </a:pPr>
            <a:endParaRPr lang="en-US" baseline="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3C45A42B-3A33-448A-B421-CDBDA0277EC9}"/>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17</a:t>
            </a:fld>
            <a:endParaRPr lang="en-US" dirty="0">
              <a:solidFill>
                <a:srgbClr val="000000"/>
              </a:solidFill>
            </a:endParaRPr>
          </a:p>
        </p:txBody>
      </p:sp>
    </p:spTree>
    <p:extLst>
      <p:ext uri="{BB962C8B-B14F-4D97-AF65-F5344CB8AC3E}">
        <p14:creationId xmlns:p14="http://schemas.microsoft.com/office/powerpoint/2010/main" val="1870629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14450" y="714375"/>
            <a:ext cx="4768850" cy="35766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750" tIns="47875" rIns="95750" bIns="47875" numCol="1" anchor="t" anchorCtr="0" compatLnSpc="1">
            <a:prstTxWarp prst="textNoShape">
              <a:avLst/>
            </a:prstTxWarp>
          </a:bodyPr>
          <a:lstStyle/>
          <a:p>
            <a:pPr defTabSz="940445">
              <a:defRPr/>
            </a:pPr>
            <a:r>
              <a:rPr lang="en-US" dirty="0"/>
              <a:t>John Schiller and Doug Lowy of the National Cancer Institute were the recipients of the 2017 </a:t>
            </a:r>
            <a:r>
              <a:rPr lang="en-US" dirty="0" err="1"/>
              <a:t>Lasker~DeBakey</a:t>
            </a:r>
            <a:r>
              <a:rPr lang="en-US" dirty="0"/>
              <a:t> Clinical Medical Research Award. This award was given to these two researchers in recognition of their foundational discoveries that led to the development of human papillomavirus (or HPV) vaccines. Their important research has led to the approval of three preventive HPV vaccines by the U.S. Food and Drug Administration.</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4025">
              <a:defRPr/>
            </a:pPr>
            <a:fld id="{EF1538E9-0E3C-4F99-854D-827A84D0C00A}" type="slidenum">
              <a:rPr lang="en-US" smtClean="0">
                <a:solidFill>
                  <a:srgbClr val="000000"/>
                </a:solidFill>
              </a:rPr>
              <a:pPr defTabSz="944025">
                <a:defRPr/>
              </a:pPr>
              <a:t>18</a:t>
            </a:fld>
            <a:endParaRPr lang="en-US" dirty="0">
              <a:solidFill>
                <a:srgbClr val="000000"/>
              </a:solidFill>
            </a:endParaRPr>
          </a:p>
        </p:txBody>
      </p:sp>
    </p:spTree>
    <p:extLst>
      <p:ext uri="{BB962C8B-B14F-4D97-AF65-F5344CB8AC3E}">
        <p14:creationId xmlns:p14="http://schemas.microsoft.com/office/powerpoint/2010/main" val="3668297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defTabSz="948507">
              <a:defRPr/>
            </a:pPr>
            <a:r>
              <a:rPr lang="en-US" dirty="0"/>
              <a:t>NIH released a proposed data management update to the access procedures for Genomic Summary Results (or GSR) under the NIH Genomic Data Sharing Policy. </a:t>
            </a:r>
          </a:p>
          <a:p>
            <a:pPr defTabSz="948507">
              <a:defRPr/>
            </a:pPr>
            <a:endParaRPr lang="en-US" dirty="0"/>
          </a:p>
          <a:p>
            <a:pPr defTabSz="948507">
              <a:defRPr/>
            </a:pPr>
            <a:r>
              <a:rPr lang="en-US" dirty="0"/>
              <a:t>* The proposed update would * enable genomic summary results from most studies deposited in NIH-designated data repositories (such as dbGaP) to be accessible through a new ‘rapid access’ tier intended to facilitate access, while also reminding users of the information about the NIH expectations for responsible data use.</a:t>
            </a:r>
          </a:p>
          <a:p>
            <a:pPr defTabSz="948507">
              <a:defRPr/>
            </a:pPr>
            <a:endParaRPr lang="en-US" dirty="0"/>
          </a:p>
          <a:p>
            <a:pPr defTabSz="948507">
              <a:defRPr/>
            </a:pPr>
            <a:r>
              <a:rPr lang="en-US" dirty="0"/>
              <a:t>* GSR from studies designated as ‘sensitive’ by their submitting institutions would remain accessible as they are currently through controlled-access procedures. NIH is now considering the public comments received and hopes to announce a final decision on access to genomic summary results in the next few months.</a:t>
            </a:r>
          </a:p>
          <a:p>
            <a:pPr defTabSz="948507">
              <a:defRPr/>
            </a:pPr>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19</a:t>
            </a:fld>
            <a:endParaRPr lang="en-US" dirty="0">
              <a:solidFill>
                <a:srgbClr val="000000"/>
              </a:solidFill>
            </a:endParaRPr>
          </a:p>
        </p:txBody>
      </p:sp>
    </p:spTree>
    <p:extLst>
      <p:ext uri="{BB962C8B-B14F-4D97-AF65-F5344CB8AC3E}">
        <p14:creationId xmlns:p14="http://schemas.microsoft.com/office/powerpoint/2010/main" val="194199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57300" y="719138"/>
            <a:ext cx="4800600" cy="3600450"/>
          </a:xfrm>
          <a:prstGeom prst="rect">
            <a:avLst/>
          </a:prstGeom>
          <a:ln/>
        </p:spPr>
      </p:sp>
      <p:sp>
        <p:nvSpPr>
          <p:cNvPr id="98307" name="Notes Placeholder 2"/>
          <p:cNvSpPr>
            <a:spLocks noGrp="1"/>
          </p:cNvSpPr>
          <p:nvPr>
            <p:ph type="body" idx="1"/>
          </p:nvPr>
        </p:nvSpPr>
        <p:spPr>
          <a:xfrm>
            <a:off x="975039" y="4561226"/>
            <a:ext cx="5663381" cy="42208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those new to our Council meetings, I want</a:t>
            </a:r>
            <a:r>
              <a:rPr lang="en-US" baseline="0" dirty="0">
                <a:latin typeface="Arial" pitchFamily="34" charset="0"/>
                <a:cs typeface="Arial" pitchFamily="34" charset="0"/>
              </a:rPr>
              <a:t> to make you </a:t>
            </a:r>
            <a:r>
              <a:rPr lang="en-US" dirty="0">
                <a:latin typeface="Arial" pitchFamily="34" charset="0"/>
                <a:cs typeface="Arial" pitchFamily="34" charset="0"/>
              </a:rPr>
              <a:t>aware of the ‘electronic resource’ that has been developed for my Director’s Report. Analogous to supplemental materials of a published paper, this resource</a:t>
            </a:r>
            <a:r>
              <a:rPr lang="en-US" baseline="0" dirty="0">
                <a:latin typeface="Arial" pitchFamily="34" charset="0"/>
                <a:cs typeface="Arial" pitchFamily="34" charset="0"/>
              </a:rPr>
              <a:t> </a:t>
            </a:r>
            <a:r>
              <a:rPr lang="en-US" dirty="0">
                <a:latin typeface="Arial" pitchFamily="34" charset="0"/>
                <a:cs typeface="Arial" pitchFamily="34" charset="0"/>
              </a:rPr>
              <a:t>can be accessed at the URL shown here.</a:t>
            </a:r>
          </a:p>
          <a:p>
            <a:endParaRPr lang="en-US" dirty="0">
              <a:latin typeface="Arial" pitchFamily="34" charset="0"/>
              <a:cs typeface="Arial" pitchFamily="34" charset="0"/>
            </a:endParaRPr>
          </a:p>
          <a:p>
            <a:r>
              <a:rPr lang="en-US" dirty="0">
                <a:latin typeface="Arial" pitchFamily="34" charset="0"/>
                <a:cs typeface="Arial" pitchFamily="34" charset="0"/>
              </a:rPr>
              <a:t>The slides that I will show during my Director’s Report are also available electronically at this site – * both in PDF and PowerPoint formats.</a:t>
            </a:r>
          </a:p>
          <a:p>
            <a:endParaRPr lang="en-US" dirty="0">
              <a:latin typeface="Arial" pitchFamily="34" charset="0"/>
              <a:cs typeface="Arial" pitchFamily="34" charset="0"/>
            </a:endParaRPr>
          </a:p>
          <a:p>
            <a:r>
              <a:rPr lang="en-US" dirty="0">
                <a:latin typeface="Arial" pitchFamily="34" charset="0"/>
                <a:cs typeface="Arial" pitchFamily="34" charset="0"/>
              </a:rPr>
              <a:t>* When there are documents or relevant web sites associated with a</a:t>
            </a:r>
            <a:r>
              <a:rPr lang="en-US" baseline="0" dirty="0">
                <a:latin typeface="Arial" pitchFamily="34" charset="0"/>
                <a:cs typeface="Arial" pitchFamily="34" charset="0"/>
              </a:rPr>
              <a:t> particular slide</a:t>
            </a:r>
            <a:r>
              <a:rPr lang="en-US" dirty="0">
                <a:latin typeface="Arial" pitchFamily="34" charset="0"/>
                <a:cs typeface="Arial" pitchFamily="34" charset="0"/>
              </a:rPr>
              <a:t>, you will find a ‘Document #’ indicated on the bottom right of that slide; that ‘Document #’ references materials that can be accessed and/or downloaded from the web page shown here. This web page and all linked documents will be archived on genome.gov as a historic record of this meeting.</a:t>
            </a:r>
          </a:p>
        </p:txBody>
      </p:sp>
      <p:sp>
        <p:nvSpPr>
          <p:cNvPr id="6" name="Slide Number Placeholder 3"/>
          <p:cNvSpPr>
            <a:spLocks noGrp="1"/>
          </p:cNvSpPr>
          <p:nvPr>
            <p:ph type="sldNum" sz="quarter" idx="5"/>
          </p:nvPr>
        </p:nvSpPr>
        <p:spPr>
          <a:xfrm>
            <a:off x="4144302"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492" eaLnBrk="0" hangingPunct="0">
              <a:defRPr b="1">
                <a:solidFill>
                  <a:schemeClr val="tx1"/>
                </a:solidFill>
                <a:latin typeface="Arial" pitchFamily="34" charset="0"/>
              </a:defRPr>
            </a:lvl1pPr>
            <a:lvl2pPr marL="775366" indent="-298218" defTabSz="977492" eaLnBrk="0" hangingPunct="0">
              <a:defRPr b="1">
                <a:solidFill>
                  <a:schemeClr val="tx1"/>
                </a:solidFill>
                <a:latin typeface="Arial" pitchFamily="34" charset="0"/>
              </a:defRPr>
            </a:lvl2pPr>
            <a:lvl3pPr marL="1192871" indent="-238575" defTabSz="977492" eaLnBrk="0" hangingPunct="0">
              <a:defRPr b="1">
                <a:solidFill>
                  <a:schemeClr val="tx1"/>
                </a:solidFill>
                <a:latin typeface="Arial" pitchFamily="34" charset="0"/>
              </a:defRPr>
            </a:lvl3pPr>
            <a:lvl4pPr marL="1670022" indent="-238575" defTabSz="977492" eaLnBrk="0" hangingPunct="0">
              <a:defRPr b="1">
                <a:solidFill>
                  <a:schemeClr val="tx1"/>
                </a:solidFill>
                <a:latin typeface="Arial" pitchFamily="34" charset="0"/>
              </a:defRPr>
            </a:lvl4pPr>
            <a:lvl5pPr marL="2147173" indent="-238575" defTabSz="977492" eaLnBrk="0" hangingPunct="0">
              <a:defRPr b="1">
                <a:solidFill>
                  <a:schemeClr val="tx1"/>
                </a:solidFill>
                <a:latin typeface="Arial" pitchFamily="34" charset="0"/>
              </a:defRPr>
            </a:lvl5pPr>
            <a:lvl6pPr marL="2624320" indent="-238575" defTabSz="977492" eaLnBrk="0" fontAlgn="base" hangingPunct="0">
              <a:spcBef>
                <a:spcPct val="0"/>
              </a:spcBef>
              <a:spcAft>
                <a:spcPct val="0"/>
              </a:spcAft>
              <a:defRPr b="1">
                <a:solidFill>
                  <a:schemeClr val="tx1"/>
                </a:solidFill>
                <a:latin typeface="Arial" pitchFamily="34" charset="0"/>
              </a:defRPr>
            </a:lvl6pPr>
            <a:lvl7pPr marL="3101470" indent="-238575" defTabSz="977492" eaLnBrk="0" fontAlgn="base" hangingPunct="0">
              <a:spcBef>
                <a:spcPct val="0"/>
              </a:spcBef>
              <a:spcAft>
                <a:spcPct val="0"/>
              </a:spcAft>
              <a:defRPr b="1">
                <a:solidFill>
                  <a:schemeClr val="tx1"/>
                </a:solidFill>
                <a:latin typeface="Arial" pitchFamily="34" charset="0"/>
              </a:defRPr>
            </a:lvl7pPr>
            <a:lvl8pPr marL="3578618" indent="-238575" defTabSz="977492" eaLnBrk="0" fontAlgn="base" hangingPunct="0">
              <a:spcBef>
                <a:spcPct val="0"/>
              </a:spcBef>
              <a:spcAft>
                <a:spcPct val="0"/>
              </a:spcAft>
              <a:defRPr b="1">
                <a:solidFill>
                  <a:schemeClr val="tx1"/>
                </a:solidFill>
                <a:latin typeface="Arial" pitchFamily="34" charset="0"/>
              </a:defRPr>
            </a:lvl8pPr>
            <a:lvl9pPr marL="4055769" indent="-238575" defTabSz="97749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a:cs typeface="Arial" pitchFamily="34" charset="0"/>
            </a:endParaRPr>
          </a:p>
        </p:txBody>
      </p:sp>
    </p:spTree>
    <p:extLst>
      <p:ext uri="{BB962C8B-B14F-4D97-AF65-F5344CB8AC3E}">
        <p14:creationId xmlns:p14="http://schemas.microsoft.com/office/powerpoint/2010/main" val="419188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lvl="1" defTabSz="981897">
              <a:defRPr/>
            </a:pPr>
            <a:r>
              <a:rPr lang="en-US" dirty="0"/>
              <a:t>Final revisions that would have updated the Common Rule were issued last year and were set to go into effect on January 19, 2018. * However, an interim final rule has now been issued to delay the effective date by six months, to July 19, 2018; this will provide institutions with more time to comply with the revisions. * Before the effective date, institutions can begin implementing some provisions of the revised Common Rule that are not in conflict with the current Common Rule, such as including the new elements of informed consent in consent forms. * Federal departments and agencies are also working to develop a notice of proposed rulemaking that would likely propose a further delay in implementation of a revised Common Rule and would be open for public comment – so stay tuned.</a:t>
            </a:r>
          </a:p>
          <a:p>
            <a:pPr lvl="1" defTabSz="981897">
              <a:defRPr/>
            </a:pPr>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20</a:t>
            </a:fld>
            <a:endParaRPr lang="en-US" dirty="0">
              <a:solidFill>
                <a:srgbClr val="000000"/>
              </a:solidFill>
            </a:endParaRPr>
          </a:p>
        </p:txBody>
      </p:sp>
    </p:spTree>
    <p:extLst>
      <p:ext uri="{BB962C8B-B14F-4D97-AF65-F5344CB8AC3E}">
        <p14:creationId xmlns:p14="http://schemas.microsoft.com/office/powerpoint/2010/main" val="3525775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732688"/>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The 21</a:t>
            </a:r>
            <a:r>
              <a:rPr lang="en-US" baseline="30000" dirty="0"/>
              <a:t>st</a:t>
            </a:r>
            <a:r>
              <a:rPr lang="en-US" dirty="0"/>
              <a:t> Century Cures Act, passed in December 2016, contained a provision * strengthening the protections offered by Certificates of Confidentiality (or </a:t>
            </a:r>
            <a:r>
              <a:rPr lang="en-US" dirty="0" err="1"/>
              <a:t>CoCs</a:t>
            </a:r>
            <a:r>
              <a:rPr lang="en-US" dirty="0"/>
              <a:t>)</a:t>
            </a:r>
            <a:r>
              <a:rPr lang="en-US" strike="noStrike" dirty="0"/>
              <a:t> </a:t>
            </a:r>
            <a:r>
              <a:rPr lang="en-US" dirty="0"/>
              <a:t>and requiring HHS to issue </a:t>
            </a:r>
            <a:r>
              <a:rPr lang="en-US" b="0" dirty="0"/>
              <a:t>such Certificates </a:t>
            </a:r>
            <a:r>
              <a:rPr lang="en-US" dirty="0"/>
              <a:t>to all federally funded investigators conducting research that collects identifiable, sensitive information. </a:t>
            </a:r>
            <a:r>
              <a:rPr lang="en-US" b="0" strike="noStrike" dirty="0"/>
              <a:t>Certificates of Confidentiality</a:t>
            </a:r>
            <a:r>
              <a:rPr lang="en-US" b="0" dirty="0"/>
              <a:t> </a:t>
            </a:r>
            <a:r>
              <a:rPr lang="en-US" dirty="0"/>
              <a:t>are intended to </a:t>
            </a:r>
            <a:r>
              <a:rPr lang="en-US" b="0" dirty="0"/>
              <a:t>protect researchers and their organizations against having to disclose </a:t>
            </a:r>
            <a:r>
              <a:rPr lang="en-US" dirty="0"/>
              <a:t>identifiable information about their research participants in legal proceedings, such as in the case of a subpoena. * NIH issued a policy to implement these </a:t>
            </a:r>
            <a:r>
              <a:rPr lang="en-US" b="0" dirty="0"/>
              <a:t>new</a:t>
            </a:r>
            <a:r>
              <a:rPr lang="en-US" b="1" dirty="0"/>
              <a:t> </a:t>
            </a:r>
            <a:r>
              <a:rPr lang="en-US" dirty="0"/>
              <a:t>statutory requirements, which has been in effect since October 1, 2017, and</a:t>
            </a:r>
            <a:r>
              <a:rPr lang="en-US" b="0" dirty="0"/>
              <a:t> it </a:t>
            </a:r>
            <a:r>
              <a:rPr lang="en-US" dirty="0"/>
              <a:t>covers all applicable ongoing and new research funded by NIH on or after December 13, 2016.</a:t>
            </a:r>
          </a:p>
          <a:p>
            <a:r>
              <a:rPr lang="en-US" b="1" dirty="0"/>
              <a:t> </a:t>
            </a:r>
          </a:p>
          <a:p>
            <a:r>
              <a:rPr lang="en-US" b="0" dirty="0"/>
              <a:t>* Under the new policy, investigators funded by NIH are automatically issued Certificates when their research collects identifiable, sensitive information about individuals. The policy </a:t>
            </a:r>
            <a:r>
              <a:rPr lang="en-US" b="0" strike="noStrike" dirty="0"/>
              <a:t>also </a:t>
            </a:r>
            <a:r>
              <a:rPr lang="en-US" dirty="0"/>
              <a:t>provides additional privacy protections to research participants through a new prohibition that prevents researchers from disclosing identifiable, sensitive information about their research participants, with some exceptions. </a:t>
            </a:r>
            <a:r>
              <a:rPr lang="en-US" b="0" dirty="0"/>
              <a:t>Under the previous authority, the protection was voluntary on the part of the Certificate-holding institution.</a:t>
            </a:r>
          </a:p>
          <a:p>
            <a:endParaRPr lang="en-US" b="0" dirty="0"/>
          </a:p>
          <a:p>
            <a:r>
              <a:rPr lang="en-US" b="0" dirty="0"/>
              <a:t>NIH has updated its Certificate of Confidentiality webpages to reflect the changes </a:t>
            </a:r>
            <a:r>
              <a:rPr lang="en-US" dirty="0"/>
              <a:t>in policy and to help investigators and institutions comply with the outlined responsibilities. </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21</a:t>
            </a:fld>
            <a:endParaRPr lang="en-US" dirty="0">
              <a:solidFill>
                <a:srgbClr val="000000"/>
              </a:solidFill>
            </a:endParaRPr>
          </a:p>
        </p:txBody>
      </p:sp>
    </p:spTree>
    <p:extLst>
      <p:ext uri="{BB962C8B-B14F-4D97-AF65-F5344CB8AC3E}">
        <p14:creationId xmlns:p14="http://schemas.microsoft.com/office/powerpoint/2010/main" val="862904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855663"/>
            <a:ext cx="4711700" cy="3533775"/>
          </a:xfrm>
        </p:spPr>
      </p:sp>
      <p:sp>
        <p:nvSpPr>
          <p:cNvPr id="3" name="Notes Placeholder 2"/>
          <p:cNvSpPr>
            <a:spLocks noGrp="1"/>
          </p:cNvSpPr>
          <p:nvPr>
            <p:ph type="body" idx="1"/>
          </p:nvPr>
        </p:nvSpPr>
        <p:spPr>
          <a:xfrm>
            <a:off x="817722" y="4561226"/>
            <a:ext cx="5724939" cy="4249711"/>
          </a:xfrm>
        </p:spPr>
        <p:txBody>
          <a:bodyPr/>
          <a:lstStyle/>
          <a:p>
            <a:r>
              <a:rPr lang="en-US" dirty="0"/>
              <a:t>As you know, Fiscal Year 2018 began on October 1, 2017, but the Federal government still does not have a budget for the year. Since October, the government has been operating under a series of Continuing Resolutions (or CRs). Very early last Friday – after another (albeit short) government shutdown – the House and Senate passed yet another CR, this time funding the government through March 23. </a:t>
            </a:r>
          </a:p>
          <a:p>
            <a:endParaRPr lang="en-US" dirty="0"/>
          </a:p>
          <a:p>
            <a:r>
              <a:rPr lang="en-US" dirty="0"/>
              <a:t>But importantly, this latest bill also reflects a bipartisan deal that provides a general ‘topline’ budgetary framework for the next two years. With the high-level budget numbers agreed to, the appropriators will now spend the next six weeks writing an omnibus spending package that should include exact numbers for NIH through the end of Fiscal Year 2018. This is welcome news since it should end the cycle of shutdown threats and CRs – at least for this Fiscal Year.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BDE8813-E3E3-4040-A957-4BFE69337B44}" type="slidenum">
              <a:rPr lang="en-US" smtClean="0"/>
              <a:t>22</a:t>
            </a:fld>
            <a:endParaRPr lang="en-US"/>
          </a:p>
        </p:txBody>
      </p:sp>
    </p:spTree>
    <p:extLst>
      <p:ext uri="{BB962C8B-B14F-4D97-AF65-F5344CB8AC3E}">
        <p14:creationId xmlns:p14="http://schemas.microsoft.com/office/powerpoint/2010/main" val="2470929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3488" y="714375"/>
            <a:ext cx="4770437" cy="3576638"/>
          </a:xfrm>
          <a:prstGeom prst="rect">
            <a:avLst/>
          </a:prstGeom>
        </p:spPr>
      </p:sp>
      <p:sp>
        <p:nvSpPr>
          <p:cNvPr id="3" name="Notes Placeholder 2"/>
          <p:cNvSpPr>
            <a:spLocks noGrp="1"/>
          </p:cNvSpPr>
          <p:nvPr>
            <p:ph type="body" idx="1"/>
          </p:nvPr>
        </p:nvSpPr>
        <p:spPr>
          <a:xfrm>
            <a:off x="652497" y="4530283"/>
            <a:ext cx="5724939" cy="4249711"/>
          </a:xfrm>
        </p:spPr>
        <p:txBody>
          <a:bodyPr/>
          <a:lstStyle/>
          <a:p>
            <a:pPr algn="l" fontAlgn="base"/>
            <a:r>
              <a:rPr lang="en-US" b="0" i="0" baseline="0" dirty="0">
                <a:effectLst/>
              </a:rPr>
              <a:t>Meanwhile, as March 23 approaches, we will all be anxiously waiting to see the final Fiscal Year 2018 budget numbers for NIH and for NHGRI. It would certainly be nice if NIH’s appropriation resembles the level already approved by the Senate Appropriations Committee. As you may recall, the Labor HHS bill that detailed funding for NIH includes a $2 billion dollar increase for NIH (for a total funding level of $36.1 billion). </a:t>
            </a:r>
            <a:endParaRPr lang="en-US" baseline="0" dirty="0"/>
          </a:p>
          <a:p>
            <a:pPr algn="l" fontAlgn="base"/>
            <a:endParaRPr lang="en-US" baseline="0" dirty="0"/>
          </a:p>
          <a:p>
            <a:pPr algn="l" fontAlgn="base"/>
            <a:endParaRPr lang="en-US" dirty="0"/>
          </a:p>
        </p:txBody>
      </p:sp>
      <p:sp>
        <p:nvSpPr>
          <p:cNvPr id="4" name="Slide Number Placeholder 3"/>
          <p:cNvSpPr>
            <a:spLocks noGrp="1"/>
          </p:cNvSpPr>
          <p:nvPr>
            <p:ph type="sldNum" sz="quarter" idx="10"/>
          </p:nvPr>
        </p:nvSpPr>
        <p:spPr/>
        <p:txBody>
          <a:bodyPr/>
          <a:lstStyle/>
          <a:p>
            <a:pPr defTabSz="948368">
              <a:defRPr/>
            </a:pPr>
            <a:fld id="{5B6CE0F2-70EA-43E2-9B6A-D90CC32518E6}" type="slidenum">
              <a:rPr lang="en-US">
                <a:solidFill>
                  <a:srgbClr val="000000"/>
                </a:solidFill>
              </a:rPr>
              <a:pPr defTabSz="948368">
                <a:defRPr/>
              </a:pPr>
              <a:t>23</a:t>
            </a:fld>
            <a:endParaRPr lang="en-US" dirty="0">
              <a:solidFill>
                <a:srgbClr val="000000"/>
              </a:solidFill>
            </a:endParaRPr>
          </a:p>
        </p:txBody>
      </p:sp>
    </p:spTree>
    <p:extLst>
      <p:ext uri="{BB962C8B-B14F-4D97-AF65-F5344CB8AC3E}">
        <p14:creationId xmlns:p14="http://schemas.microsoft.com/office/powerpoint/2010/main" val="2982666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57300" y="719138"/>
            <a:ext cx="4800600" cy="36004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24</a:t>
            </a:fld>
            <a:endParaRPr lang="en-US" dirty="0">
              <a:cs typeface="Arial" pitchFamily="34" charset="0"/>
            </a:endParaRPr>
          </a:p>
        </p:txBody>
      </p:sp>
    </p:spTree>
    <p:extLst>
      <p:ext uri="{BB962C8B-B14F-4D97-AF65-F5344CB8AC3E}">
        <p14:creationId xmlns:p14="http://schemas.microsoft.com/office/powerpoint/2010/main" val="1145007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33488" y="714375"/>
            <a:ext cx="4770437" cy="35766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736" tIns="47868" rIns="95736" bIns="47868" numCol="1" anchor="t" anchorCtr="0" compatLnSpc="1">
            <a:prstTxWarp prst="textNoShape">
              <a:avLst/>
            </a:prstTxWarp>
          </a:bodyPr>
          <a:lstStyle/>
          <a:p>
            <a:r>
              <a:rPr lang="en-US" i="0" dirty="0">
                <a:latin typeface="Arial" panose="020B0604020202020204" pitchFamily="34" charset="0"/>
                <a:cs typeface="Arial" panose="020B0604020202020204" pitchFamily="34" charset="0"/>
              </a:rPr>
              <a:t>Last month, Arno </a:t>
            </a:r>
            <a:r>
              <a:rPr lang="en-US" i="0" dirty="0" err="1">
                <a:latin typeface="Arial" panose="020B0604020202020204" pitchFamily="34" charset="0"/>
                <a:cs typeface="Arial" panose="020B0604020202020204" pitchFamily="34" charset="0"/>
              </a:rPr>
              <a:t>Motulsky</a:t>
            </a:r>
            <a:r>
              <a:rPr lang="en-US" i="0" dirty="0">
                <a:latin typeface="Arial" panose="020B0604020202020204" pitchFamily="34" charset="0"/>
                <a:cs typeface="Arial" panose="020B0604020202020204" pitchFamily="34" charset="0"/>
              </a:rPr>
              <a:t> passed away at the age of 94. Dr. </a:t>
            </a:r>
            <a:r>
              <a:rPr lang="en-US" i="0" dirty="0" err="1">
                <a:latin typeface="Arial" panose="020B0604020202020204" pitchFamily="34" charset="0"/>
                <a:cs typeface="Arial" panose="020B0604020202020204" pitchFamily="34" charset="0"/>
              </a:rPr>
              <a:t>Motulsky</a:t>
            </a:r>
            <a:r>
              <a:rPr lang="en-US" i="0" dirty="0">
                <a:latin typeface="Arial" panose="020B0604020202020204" pitchFamily="34" charset="0"/>
                <a:cs typeface="Arial" panose="020B0604020202020204" pitchFamily="34" charset="0"/>
              </a:rPr>
              <a:t> was a prominent and highly accomplished human and medical geneticist, and a founder of the field of pharmacogenomics. He was the first to describe negative interactions between drugs and enzymes produced by human genes in people, thus illustrating a role of genomic variation in the response to pharmaceuticals. He co-authored with </a:t>
            </a:r>
            <a:r>
              <a:rPr lang="en-US" dirty="0"/>
              <a:t>Friedrich Vogel </a:t>
            </a:r>
            <a:r>
              <a:rPr lang="en-US" i="0" dirty="0">
                <a:latin typeface="Arial" panose="020B0604020202020204" pitchFamily="34" charset="0"/>
                <a:cs typeface="Arial" panose="020B0604020202020204" pitchFamily="34" charset="0"/>
              </a:rPr>
              <a:t>a human genetics textbook on what was considered ‘</a:t>
            </a:r>
            <a:r>
              <a:rPr lang="en-US" dirty="0"/>
              <a:t>THE’ textbook of human genetics for many years. </a:t>
            </a:r>
            <a:r>
              <a:rPr lang="en-US" i="0" dirty="0">
                <a:latin typeface="Arial" panose="020B0604020202020204" pitchFamily="34" charset="0"/>
                <a:cs typeface="Arial" panose="020B0604020202020204" pitchFamily="34" charset="0"/>
              </a:rPr>
              <a:t>His work greatly influenced all corners of human and medical genetics.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3887">
              <a:defRPr/>
            </a:pPr>
            <a:fld id="{EF1538E9-0E3C-4F99-854D-827A84D0C00A}" type="slidenum">
              <a:rPr lang="en-US" smtClean="0">
                <a:solidFill>
                  <a:srgbClr val="000000"/>
                </a:solidFill>
              </a:rPr>
              <a:pPr defTabSz="943887">
                <a:defRPr/>
              </a:pPr>
              <a:t>25</a:t>
            </a:fld>
            <a:endParaRPr lang="en-US" dirty="0">
              <a:solidFill>
                <a:srgbClr val="000000"/>
              </a:solidFill>
            </a:endParaRPr>
          </a:p>
        </p:txBody>
      </p:sp>
    </p:spTree>
    <p:extLst>
      <p:ext uri="{BB962C8B-B14F-4D97-AF65-F5344CB8AC3E}">
        <p14:creationId xmlns:p14="http://schemas.microsoft.com/office/powerpoint/2010/main" val="2746362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33488" y="714375"/>
            <a:ext cx="4770437" cy="35766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736" tIns="47868" rIns="95736" bIns="47868" numCol="1" anchor="t" anchorCtr="0" compatLnSpc="1">
            <a:prstTxWarp prst="textNoShape">
              <a:avLst/>
            </a:prstTxWarp>
          </a:bodyPr>
          <a:lstStyle/>
          <a:p>
            <a:r>
              <a:rPr lang="en-US" dirty="0"/>
              <a:t>Council member Jeff Botkin received the 2017 George Cunningham Visionary Award in Newborn Screening, an honor given by the American Public Health Laboratory Association. The ceremony for this award actually kept him from attending the September Council meeting in person. Dr. Botkin was honored for both his research and leadership. His research has influenced the national dialogue and policies on newborn screening and secondary uses of residual dried blood spots. He has also served on relevant committees at both the national and state levels to improve newborn screening.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3887">
              <a:defRPr/>
            </a:pPr>
            <a:fld id="{EF1538E9-0E3C-4F99-854D-827A84D0C00A}" type="slidenum">
              <a:rPr lang="en-US" smtClean="0">
                <a:solidFill>
                  <a:srgbClr val="000000"/>
                </a:solidFill>
              </a:rPr>
              <a:pPr defTabSz="943887">
                <a:defRPr/>
              </a:pPr>
              <a:t>26</a:t>
            </a:fld>
            <a:endParaRPr lang="en-US" dirty="0">
              <a:solidFill>
                <a:srgbClr val="000000"/>
              </a:solidFill>
            </a:endParaRPr>
          </a:p>
        </p:txBody>
      </p:sp>
    </p:spTree>
    <p:extLst>
      <p:ext uri="{BB962C8B-B14F-4D97-AF65-F5344CB8AC3E}">
        <p14:creationId xmlns:p14="http://schemas.microsoft.com/office/powerpoint/2010/main" val="390024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33488" y="714375"/>
            <a:ext cx="4770437" cy="35766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5736" tIns="47868" rIns="95736" bIns="47868" numCol="1" anchor="t" anchorCtr="0" compatLnSpc="1">
            <a:prstTxWarp prst="textNoShape">
              <a:avLst/>
            </a:prstTxWarp>
          </a:bodyPr>
          <a:lstStyle/>
          <a:p>
            <a:pPr>
              <a:tabLst>
                <a:tab pos="0" algn="l"/>
              </a:tabLst>
            </a:pPr>
            <a:r>
              <a:rPr lang="en-US" dirty="0"/>
              <a:t>In other developments involving Council members, a new institute – called the </a:t>
            </a:r>
            <a:r>
              <a:rPr lang="en-US" dirty="0" err="1"/>
              <a:t>Brotman</a:t>
            </a:r>
            <a:r>
              <a:rPr lang="en-US" dirty="0"/>
              <a:t> </a:t>
            </a:r>
            <a:r>
              <a:rPr lang="en-US" dirty="0" err="1"/>
              <a:t>Baty</a:t>
            </a:r>
            <a:r>
              <a:rPr lang="en-US" dirty="0"/>
              <a:t> Institute for Precision Medicine – has been launched in Seattle. The University of Washington, the Fred Hutchinson Cancer Research Center, and Seattle Children’s Hospital will collaborate to discover personalized treatments based on patients' genetic and molecular profiles. Jeffrey and Susan </a:t>
            </a:r>
            <a:r>
              <a:rPr lang="en-US" dirty="0" err="1"/>
              <a:t>Brotman</a:t>
            </a:r>
            <a:r>
              <a:rPr lang="en-US" dirty="0"/>
              <a:t> and Pam and Dan </a:t>
            </a:r>
            <a:r>
              <a:rPr lang="en-US" dirty="0" err="1"/>
              <a:t>Baty</a:t>
            </a:r>
            <a:r>
              <a:rPr lang="en-US" dirty="0"/>
              <a:t> have made a $50 million gift to create the institute, and, importantly, * Council member, Jay Shendure, will direct it. </a:t>
            </a:r>
          </a:p>
          <a:p>
            <a:endParaRPr lang="en-US" i="0" dirty="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3887">
              <a:defRPr/>
            </a:pPr>
            <a:fld id="{EF1538E9-0E3C-4F99-854D-827A84D0C00A}" type="slidenum">
              <a:rPr lang="en-US" smtClean="0">
                <a:solidFill>
                  <a:srgbClr val="000000"/>
                </a:solidFill>
              </a:rPr>
              <a:pPr defTabSz="943887">
                <a:defRPr/>
              </a:pPr>
              <a:t>27</a:t>
            </a:fld>
            <a:endParaRPr lang="en-US" dirty="0">
              <a:solidFill>
                <a:srgbClr val="000000"/>
              </a:solidFill>
            </a:endParaRPr>
          </a:p>
        </p:txBody>
      </p:sp>
    </p:spTree>
    <p:extLst>
      <p:ext uri="{BB962C8B-B14F-4D97-AF65-F5344CB8AC3E}">
        <p14:creationId xmlns:p14="http://schemas.microsoft.com/office/powerpoint/2010/main" val="3968279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38263" y="719138"/>
            <a:ext cx="4802187" cy="36004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6563" tIns="48282" rIns="96563" bIns="48282" numCol="1" anchor="t" anchorCtr="0" compatLnSpc="1">
            <a:prstTxWarp prst="textNoShape">
              <a:avLst/>
            </a:prstTxWarp>
          </a:bodyPr>
          <a:lstStyle/>
          <a:p>
            <a:pPr lvl="1">
              <a:defRPr/>
            </a:pPr>
            <a:r>
              <a:rPr lang="en-US" dirty="0">
                <a:latin typeface="Arial" pitchFamily="34" charset="0"/>
                <a:cs typeface="Arial" pitchFamily="34" charset="0"/>
              </a:rPr>
              <a:t>The American Society of Human Genetics gave awards to four members of the genomics community at its 2017 annual meeting.</a:t>
            </a:r>
          </a:p>
          <a:p>
            <a:pPr lvl="1" defTabSz="940445">
              <a:defRPr/>
            </a:pPr>
            <a:endParaRPr lang="en-US" dirty="0"/>
          </a:p>
          <a:p>
            <a:pPr lvl="1">
              <a:defRPr/>
            </a:pPr>
            <a:r>
              <a:rPr lang="en-US" dirty="0">
                <a:latin typeface="Arial" pitchFamily="34" charset="0"/>
                <a:cs typeface="Arial" pitchFamily="34" charset="0"/>
              </a:rPr>
              <a:t>* </a:t>
            </a:r>
            <a:r>
              <a:rPr lang="en-US" dirty="0" err="1">
                <a:latin typeface="Arial" pitchFamily="34" charset="0"/>
                <a:cs typeface="Arial" pitchFamily="34" charset="0"/>
              </a:rPr>
              <a:t>Kári</a:t>
            </a:r>
            <a:r>
              <a:rPr lang="en-US" dirty="0">
                <a:latin typeface="Arial" pitchFamily="34" charset="0"/>
                <a:cs typeface="Arial" pitchFamily="34" charset="0"/>
              </a:rPr>
              <a:t> </a:t>
            </a:r>
            <a:r>
              <a:rPr lang="en-US" dirty="0" err="1">
                <a:latin typeface="Arial" pitchFamily="34" charset="0"/>
                <a:cs typeface="Arial" pitchFamily="34" charset="0"/>
              </a:rPr>
              <a:t>Stefánsson</a:t>
            </a:r>
            <a:r>
              <a:rPr lang="en-US" dirty="0">
                <a:latin typeface="Arial" pitchFamily="34" charset="0"/>
                <a:cs typeface="Arial" pitchFamily="34" charset="0"/>
              </a:rPr>
              <a:t> was given the William Allan Award, which recognizes a scientist for substantial and far-reaching scientific contributions to human genetics.</a:t>
            </a:r>
          </a:p>
          <a:p>
            <a:pPr lvl="1">
              <a:defRPr/>
            </a:pPr>
            <a:endParaRPr lang="en-US" dirty="0">
              <a:latin typeface="Arial" pitchFamily="34" charset="0"/>
              <a:cs typeface="Arial" pitchFamily="34" charset="0"/>
            </a:endParaRPr>
          </a:p>
          <a:p>
            <a:pPr lvl="1">
              <a:defRPr/>
            </a:pPr>
            <a:r>
              <a:rPr lang="en-US" dirty="0">
                <a:latin typeface="Arial" pitchFamily="34" charset="0"/>
                <a:cs typeface="Arial" pitchFamily="34" charset="0"/>
              </a:rPr>
              <a:t>* Arthur </a:t>
            </a:r>
            <a:r>
              <a:rPr lang="en-US" dirty="0" err="1">
                <a:latin typeface="Arial" pitchFamily="34" charset="0"/>
                <a:cs typeface="Arial" pitchFamily="34" charset="0"/>
              </a:rPr>
              <a:t>Beaudet</a:t>
            </a:r>
            <a:r>
              <a:rPr lang="en-US" dirty="0">
                <a:latin typeface="Arial" pitchFamily="34" charset="0"/>
                <a:cs typeface="Arial" pitchFamily="34" charset="0"/>
              </a:rPr>
              <a:t> received the Victor A. </a:t>
            </a:r>
            <a:r>
              <a:rPr lang="en-US" dirty="0" err="1">
                <a:latin typeface="Arial" pitchFamily="34" charset="0"/>
                <a:cs typeface="Arial" pitchFamily="34" charset="0"/>
              </a:rPr>
              <a:t>McKusick</a:t>
            </a:r>
            <a:r>
              <a:rPr lang="en-US" dirty="0">
                <a:latin typeface="Arial" pitchFamily="34" charset="0"/>
                <a:cs typeface="Arial" pitchFamily="34" charset="0"/>
              </a:rPr>
              <a:t> Leadership Award, which recognizes individuals who have fostered and enriched the development of human genetics and its assimilation into the broader context of science, medicine, and health. </a:t>
            </a:r>
          </a:p>
          <a:p>
            <a:pPr lvl="1">
              <a:defRPr/>
            </a:pPr>
            <a:endParaRPr lang="en-US" dirty="0">
              <a:latin typeface="Arial" pitchFamily="34" charset="0"/>
              <a:cs typeface="Arial" pitchFamily="34" charset="0"/>
            </a:endParaRPr>
          </a:p>
          <a:p>
            <a:pPr lvl="1">
              <a:defRPr/>
            </a:pPr>
            <a:r>
              <a:rPr lang="en-US" dirty="0">
                <a:latin typeface="Arial" pitchFamily="34" charset="0"/>
                <a:cs typeface="Arial" pitchFamily="34" charset="0"/>
              </a:rPr>
              <a:t>* John Mulvihill (a Senior Consultant in the NHGRI Division of Genomic Medicine) was presented the Mentorship Award, which recognizes ASHG members who have significant records of accomplishment as mentors.</a:t>
            </a:r>
          </a:p>
          <a:p>
            <a:pPr lvl="1">
              <a:defRPr/>
            </a:pPr>
            <a:endParaRPr lang="en-US" dirty="0">
              <a:latin typeface="Arial" pitchFamily="34" charset="0"/>
              <a:cs typeface="Arial" pitchFamily="34" charset="0"/>
            </a:endParaRPr>
          </a:p>
          <a:p>
            <a:pPr lvl="1">
              <a:defRPr/>
            </a:pPr>
            <a:r>
              <a:rPr lang="en-US" dirty="0">
                <a:latin typeface="Arial" pitchFamily="34" charset="0"/>
                <a:cs typeface="Arial" pitchFamily="34" charset="0"/>
              </a:rPr>
              <a:t>* Daniel MacArthur received the Early-Career Award for his contributions to genetics and genomics in the first ten years of his career as an independent investigator. </a:t>
            </a:r>
            <a:endParaRPr lang="en-US" dirty="0"/>
          </a:p>
          <a:p>
            <a:pPr lvl="1">
              <a:defRPr/>
            </a:pPr>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52049">
              <a:defRPr/>
            </a:pPr>
            <a:fld id="{EF1538E9-0E3C-4F99-854D-827A84D0C00A}" type="slidenum">
              <a:rPr lang="en-US" smtClean="0">
                <a:solidFill>
                  <a:srgbClr val="000000"/>
                </a:solidFill>
              </a:rPr>
              <a:pPr defTabSz="952049">
                <a:defRPr/>
              </a:pPr>
              <a:t>28</a:t>
            </a:fld>
            <a:endParaRPr lang="en-US" dirty="0">
              <a:solidFill>
                <a:srgbClr val="000000"/>
              </a:solidFill>
            </a:endParaRPr>
          </a:p>
        </p:txBody>
      </p:sp>
    </p:spTree>
    <p:extLst>
      <p:ext uri="{BB962C8B-B14F-4D97-AF65-F5344CB8AC3E}">
        <p14:creationId xmlns:p14="http://schemas.microsoft.com/office/powerpoint/2010/main" val="2136656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62075" y="723900"/>
            <a:ext cx="4833938" cy="36258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7391" tIns="48696" rIns="97391" bIns="48696" numCol="1" anchor="t" anchorCtr="0" compatLnSpc="1">
            <a:prstTxWarp prst="textNoShape">
              <a:avLst/>
            </a:prstTxWarp>
          </a:bodyPr>
          <a:lstStyle/>
          <a:p>
            <a:r>
              <a:rPr lang="en-US" dirty="0">
                <a:solidFill>
                  <a:schemeClr val="tx2"/>
                </a:solidFill>
              </a:rPr>
              <a:t>Howard Chang is the recipient of the 2018 National Academy of Sciences Award in Molecular Biology. The award has a rich history, including serving as a precursor to 14 Nobel Prizes. The award cites Dr. Chang’s contributions to genome sciences and new technologies that were made possible by the NHGRI Centers of Excellence in Genomic Sciences (or CEGS) program.</a:t>
            </a:r>
          </a:p>
          <a:p>
            <a:r>
              <a:rPr lang="en-US" dirty="0">
                <a:solidFill>
                  <a:schemeClr val="tx2"/>
                </a:solidFill>
              </a:rPr>
              <a:t> </a:t>
            </a:r>
            <a:endParaRPr lang="en-US" b="0" i="0" kern="1200" dirty="0">
              <a:solidFill>
                <a:schemeClr val="tx2"/>
              </a:solidFill>
              <a:effectLst/>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60211">
              <a:defRPr/>
            </a:pPr>
            <a:fld id="{EF1538E9-0E3C-4F99-854D-827A84D0C00A}" type="slidenum">
              <a:rPr lang="en-US" smtClean="0">
                <a:solidFill>
                  <a:srgbClr val="000000"/>
                </a:solidFill>
              </a:rPr>
              <a:pPr defTabSz="960211">
                <a:defRPr/>
              </a:pPr>
              <a:t>29</a:t>
            </a:fld>
            <a:endParaRPr lang="en-US" dirty="0">
              <a:solidFill>
                <a:srgbClr val="000000"/>
              </a:solidFill>
            </a:endParaRPr>
          </a:p>
        </p:txBody>
      </p:sp>
    </p:spTree>
    <p:extLst>
      <p:ext uri="{BB962C8B-B14F-4D97-AF65-F5344CB8AC3E}">
        <p14:creationId xmlns:p14="http://schemas.microsoft.com/office/powerpoint/2010/main" val="334488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57300" y="719138"/>
            <a:ext cx="4800600" cy="3600450"/>
          </a:xfrm>
          <a:prstGeom prst="rect">
            <a:avLst/>
          </a:prstGeom>
          <a:ln/>
        </p:spPr>
      </p:sp>
      <p:sp>
        <p:nvSpPr>
          <p:cNvPr id="100355" name="Notes Placeholder 2"/>
          <p:cNvSpPr>
            <a:spLocks noGrp="1"/>
          </p:cNvSpPr>
          <p:nvPr>
            <p:ph type="body" idx="1"/>
          </p:nvPr>
        </p:nvSpPr>
        <p:spPr>
          <a:xfrm>
            <a:off x="817722" y="4561226"/>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a number of other presentations during the Open Session of this Council meeting. My Director’s Report is tailored around those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cover. </a:t>
            </a:r>
          </a:p>
          <a:p>
            <a:endParaRPr lang="en-US" dirty="0">
              <a:latin typeface="Arial" pitchFamily="34" charset="0"/>
              <a:cs typeface="Arial" pitchFamily="34" charset="0"/>
            </a:endParaRPr>
          </a:p>
          <a:p>
            <a:pPr lvl="1" defTabSz="947314">
              <a:defRPr/>
            </a:pPr>
            <a:r>
              <a:rPr lang="en-US" dirty="0">
                <a:latin typeface="Arial" pitchFamily="34" charset="0"/>
                <a:cs typeface="Arial" pitchFamily="34" charset="0"/>
              </a:rPr>
              <a:t>* Immediately after my Director’s Report, you will hear from me again in </a:t>
            </a:r>
            <a:r>
              <a:rPr lang="en-US" dirty="0"/>
              <a:t>a presentation entitled, “</a:t>
            </a:r>
            <a:r>
              <a:rPr lang="en-US" dirty="0" err="1"/>
              <a:t>En</a:t>
            </a:r>
            <a:r>
              <a:rPr lang="en-US" dirty="0"/>
              <a:t> Route to a ‘”2020 Vision for Genomics”: The Next Round of NHGRI Strategic Planning.” </a:t>
            </a:r>
          </a:p>
          <a:p>
            <a:pPr lvl="1" defTabSz="947314">
              <a:defRPr/>
            </a:pPr>
            <a:endParaRPr lang="en-US" dirty="0">
              <a:latin typeface="Arial" pitchFamily="34" charset="0"/>
              <a:cs typeface="Arial" pitchFamily="34" charset="0"/>
            </a:endParaRPr>
          </a:p>
          <a:p>
            <a:pPr lvl="1" defTabSz="947314">
              <a:defRPr/>
            </a:pPr>
            <a:r>
              <a:rPr lang="en-US" dirty="0"/>
              <a:t>* Then after lunch, Michael Lauer (NIH Deputy Director for Extramural Research) will talk about “Updates from Building 1: Next Generation Researchers Initiative and Clinical Trial Reforms.” </a:t>
            </a:r>
          </a:p>
          <a:p>
            <a:pPr lvl="1" defTabSz="947314">
              <a:defRPr/>
            </a:pPr>
            <a:endParaRPr lang="en-US" dirty="0"/>
          </a:p>
          <a:p>
            <a:pPr lvl="1" defTabSz="947314">
              <a:defRPr/>
            </a:pPr>
            <a:r>
              <a:rPr lang="en-US" dirty="0"/>
              <a:t>* NHGRI’s Michael Smith will then present a concept clearance for “Novel Nucleic Acid Sequencing Technology Development.”</a:t>
            </a:r>
          </a:p>
          <a:p>
            <a:pPr marL="177819" lvl="1" indent="-177819" defTabSz="947314">
              <a:buFont typeface="Arial" panose="020B0604020202020204" pitchFamily="34" charset="0"/>
              <a:buChar char="•"/>
              <a:defRPr/>
            </a:pPr>
            <a:endParaRPr lang="en-US" baseline="0" dirty="0"/>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731" eaLnBrk="0" hangingPunct="0">
              <a:defRPr b="1">
                <a:solidFill>
                  <a:schemeClr val="tx1"/>
                </a:solidFill>
                <a:latin typeface="Arial" pitchFamily="34" charset="0"/>
              </a:defRPr>
            </a:lvl1pPr>
            <a:lvl2pPr marL="775555" indent="-298291" defTabSz="977731" eaLnBrk="0" hangingPunct="0">
              <a:defRPr b="1">
                <a:solidFill>
                  <a:schemeClr val="tx1"/>
                </a:solidFill>
                <a:latin typeface="Arial" pitchFamily="34" charset="0"/>
              </a:defRPr>
            </a:lvl2pPr>
            <a:lvl3pPr marL="1193163" indent="-238632" defTabSz="977731" eaLnBrk="0" hangingPunct="0">
              <a:defRPr b="1">
                <a:solidFill>
                  <a:schemeClr val="tx1"/>
                </a:solidFill>
                <a:latin typeface="Arial" pitchFamily="34" charset="0"/>
              </a:defRPr>
            </a:lvl3pPr>
            <a:lvl4pPr marL="1670429" indent="-238632" defTabSz="977731" eaLnBrk="0" hangingPunct="0">
              <a:defRPr b="1">
                <a:solidFill>
                  <a:schemeClr val="tx1"/>
                </a:solidFill>
                <a:latin typeface="Arial" pitchFamily="34" charset="0"/>
              </a:defRPr>
            </a:lvl4pPr>
            <a:lvl5pPr marL="2147693" indent="-238632" defTabSz="977731" eaLnBrk="0" hangingPunct="0">
              <a:defRPr b="1">
                <a:solidFill>
                  <a:schemeClr val="tx1"/>
                </a:solidFill>
                <a:latin typeface="Arial" pitchFamily="34" charset="0"/>
              </a:defRPr>
            </a:lvl5pPr>
            <a:lvl6pPr marL="2624959" indent="-238632" defTabSz="977731" eaLnBrk="0" fontAlgn="base" hangingPunct="0">
              <a:spcBef>
                <a:spcPct val="0"/>
              </a:spcBef>
              <a:spcAft>
                <a:spcPct val="0"/>
              </a:spcAft>
              <a:defRPr b="1">
                <a:solidFill>
                  <a:schemeClr val="tx1"/>
                </a:solidFill>
                <a:latin typeface="Arial" pitchFamily="34" charset="0"/>
              </a:defRPr>
            </a:lvl6pPr>
            <a:lvl7pPr marL="3102221" indent="-238632" defTabSz="977731" eaLnBrk="0" fontAlgn="base" hangingPunct="0">
              <a:spcBef>
                <a:spcPct val="0"/>
              </a:spcBef>
              <a:spcAft>
                <a:spcPct val="0"/>
              </a:spcAft>
              <a:defRPr b="1">
                <a:solidFill>
                  <a:schemeClr val="tx1"/>
                </a:solidFill>
                <a:latin typeface="Arial" pitchFamily="34" charset="0"/>
              </a:defRPr>
            </a:lvl7pPr>
            <a:lvl8pPr marL="3579489" indent="-238632" defTabSz="977731" eaLnBrk="0" fontAlgn="base" hangingPunct="0">
              <a:spcBef>
                <a:spcPct val="0"/>
              </a:spcBef>
              <a:spcAft>
                <a:spcPct val="0"/>
              </a:spcAft>
              <a:defRPr b="1">
                <a:solidFill>
                  <a:schemeClr val="tx1"/>
                </a:solidFill>
                <a:latin typeface="Arial" pitchFamily="34" charset="0"/>
              </a:defRPr>
            </a:lvl8pPr>
            <a:lvl9pPr marL="4056755" indent="-238632" defTabSz="97773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a:solidFill>
                <a:prstClr val="black"/>
              </a:solidFill>
              <a:cs typeface="Arial" pitchFamily="34" charset="0"/>
            </a:endParaRPr>
          </a:p>
        </p:txBody>
      </p:sp>
    </p:spTree>
    <p:extLst>
      <p:ext uri="{BB962C8B-B14F-4D97-AF65-F5344CB8AC3E}">
        <p14:creationId xmlns:p14="http://schemas.microsoft.com/office/powerpoint/2010/main" val="2926752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338263" y="719138"/>
            <a:ext cx="4802187" cy="3600450"/>
          </a:xfrm>
          <a:prstGeom prst="rect">
            <a:avLst/>
          </a:prstGeom>
          <a:ln/>
        </p:spPr>
      </p:sp>
      <p:sp>
        <p:nvSpPr>
          <p:cNvPr id="123907" name="Notes Placeholder 2"/>
          <p:cNvSpPr>
            <a:spLocks noGrp="1"/>
          </p:cNvSpPr>
          <p:nvPr>
            <p:ph type="body" idx="1"/>
          </p:nvPr>
        </p:nvSpPr>
        <p:spPr>
          <a:noFill/>
          <a:ln/>
        </p:spPr>
        <p:txBody>
          <a:bodyPr/>
          <a:lstStyle/>
          <a:p>
            <a:pPr lvl="1" defTabSz="948370">
              <a:defRPr/>
            </a:pPr>
            <a:r>
              <a:rPr lang="en-US" b="0" dirty="0">
                <a:latin typeface="Arial" panose="020B0604020202020204" pitchFamily="34" charset="0"/>
                <a:cs typeface="Arial" pitchFamily="34" charset="0"/>
              </a:rPr>
              <a:t>T</a:t>
            </a:r>
            <a:r>
              <a:rPr lang="en-US" dirty="0">
                <a:latin typeface="Arial" panose="020B0604020202020204" pitchFamily="34" charset="0"/>
                <a:cs typeface="Arial" pitchFamily="34" charset="0"/>
              </a:rPr>
              <a:t>he National Academy</a:t>
            </a:r>
            <a:r>
              <a:rPr lang="en-US" baseline="0" dirty="0">
                <a:latin typeface="Arial" pitchFamily="34" charset="0"/>
                <a:cs typeface="Arial" pitchFamily="34" charset="0"/>
              </a:rPr>
              <a:t> of Medicine recently announced the election of new members. Of particular relevance to the genomics community and to NHGRI are the individuals listed here. We extend our heartfelt congratulations to these individuals, especially Council member </a:t>
            </a:r>
            <a:r>
              <a:rPr lang="en-US" baseline="0" dirty="0" err="1">
                <a:latin typeface="Arial" pitchFamily="34" charset="0"/>
                <a:cs typeface="Arial" pitchFamily="34" charset="0"/>
              </a:rPr>
              <a:t>Chanita</a:t>
            </a:r>
            <a:r>
              <a:rPr lang="en-US" baseline="0" dirty="0">
                <a:latin typeface="Arial" pitchFamily="34" charset="0"/>
                <a:cs typeface="Arial" pitchFamily="34" charset="0"/>
              </a:rPr>
              <a:t> Hughes-Halbert.</a:t>
            </a:r>
          </a:p>
          <a:p>
            <a:pPr lvl="1" defTabSz="948370">
              <a:defRPr/>
            </a:pPr>
            <a:endParaRPr lang="en-US" baseline="0"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110A46D8-19F5-4C6E-B591-0B027AC9E8E2}"/>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30</a:t>
            </a:fld>
            <a:endParaRPr lang="en-US" dirty="0">
              <a:solidFill>
                <a:srgbClr val="000000"/>
              </a:solidFill>
            </a:endParaRPr>
          </a:p>
        </p:txBody>
      </p:sp>
    </p:spTree>
    <p:extLst>
      <p:ext uri="{BB962C8B-B14F-4D97-AF65-F5344CB8AC3E}">
        <p14:creationId xmlns:p14="http://schemas.microsoft.com/office/powerpoint/2010/main" val="989977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338263" y="719138"/>
            <a:ext cx="4802187" cy="3600450"/>
          </a:xfrm>
          <a:prstGeom prst="rect">
            <a:avLst/>
          </a:prstGeom>
          <a:ln/>
        </p:spPr>
      </p:sp>
      <p:sp>
        <p:nvSpPr>
          <p:cNvPr id="123907" name="Notes Placeholder 2"/>
          <p:cNvSpPr>
            <a:spLocks noGrp="1"/>
          </p:cNvSpPr>
          <p:nvPr>
            <p:ph type="body" idx="1"/>
          </p:nvPr>
        </p:nvSpPr>
        <p:spPr>
          <a:noFill/>
          <a:ln/>
        </p:spPr>
        <p:txBody>
          <a:bodyPr/>
          <a:lstStyle/>
          <a:p>
            <a:pPr lvl="1" defTabSz="940445">
              <a:defRPr/>
            </a:pPr>
            <a:r>
              <a:rPr lang="en-US" dirty="0">
                <a:latin typeface="Arial" panose="020B0604020202020204" pitchFamily="34" charset="0"/>
                <a:cs typeface="Arial" pitchFamily="34" charset="0"/>
              </a:rPr>
              <a:t>Similarly, a</a:t>
            </a:r>
            <a:r>
              <a:rPr lang="en-US" baseline="0" dirty="0">
                <a:latin typeface="Arial" pitchFamily="34" charset="0"/>
                <a:cs typeface="Arial" pitchFamily="34" charset="0"/>
              </a:rPr>
              <a:t>n impressive group of genetics and genomics researchers as well as NHGRI friends were recently </a:t>
            </a:r>
            <a:r>
              <a:rPr lang="en-US" dirty="0">
                <a:latin typeface="Arial" pitchFamily="34" charset="0"/>
                <a:cs typeface="Arial" pitchFamily="34" charset="0"/>
              </a:rPr>
              <a:t>elected to be Fellows of the American Association for the Advancement of Science (or AAAS),</a:t>
            </a:r>
            <a:r>
              <a:rPr lang="en-US" baseline="0" dirty="0">
                <a:latin typeface="Arial" pitchFamily="34" charset="0"/>
                <a:cs typeface="Arial" pitchFamily="34" charset="0"/>
              </a:rPr>
              <a:t> with their names listed here. Congratulations to these colleagues as well. </a:t>
            </a:r>
          </a:p>
          <a:p>
            <a:pPr lvl="1" defTabSz="940445">
              <a:defRPr/>
            </a:pPr>
            <a:endParaRPr lang="en-US" baseline="0" dirty="0">
              <a:latin typeface="Arial" pitchFamily="34" charset="0"/>
              <a:cs typeface="Arial" pitchFamily="34" charset="0"/>
            </a:endParaRPr>
          </a:p>
        </p:txBody>
      </p:sp>
      <p:sp>
        <p:nvSpPr>
          <p:cNvPr id="6" name="Slide Number Placeholder 3">
            <a:extLst>
              <a:ext uri="{FF2B5EF4-FFF2-40B4-BE49-F238E27FC236}">
                <a16:creationId xmlns:a16="http://schemas.microsoft.com/office/drawing/2014/main" id="{B686396E-4AE9-4FBF-97B1-13105D5B8D9C}"/>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31</a:t>
            </a:fld>
            <a:endParaRPr lang="en-US" dirty="0">
              <a:solidFill>
                <a:srgbClr val="000000"/>
              </a:solidFill>
            </a:endParaRPr>
          </a:p>
        </p:txBody>
      </p:sp>
    </p:spTree>
    <p:extLst>
      <p:ext uri="{BB962C8B-B14F-4D97-AF65-F5344CB8AC3E}">
        <p14:creationId xmlns:p14="http://schemas.microsoft.com/office/powerpoint/2010/main" val="1552324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62075" y="723900"/>
            <a:ext cx="4833938" cy="36258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7391" tIns="48696" rIns="97391" bIns="48696" numCol="1" anchor="t" anchorCtr="0" compatLnSpc="1">
            <a:prstTxWarp prst="textNoShape">
              <a:avLst/>
            </a:prstTxWarp>
          </a:bodyPr>
          <a:lstStyle/>
          <a:p>
            <a:pPr defTabSz="948314">
              <a:defRPr/>
            </a:pPr>
            <a:r>
              <a:rPr lang="en-US" b="0" i="0" kern="1200" dirty="0">
                <a:effectLst/>
                <a:latin typeface="Arial" panose="020B0604020202020204" pitchFamily="34" charset="0"/>
                <a:cs typeface="Arial" panose="020B0604020202020204" pitchFamily="34" charset="0"/>
              </a:rPr>
              <a:t>And meanwhile, former Council member</a:t>
            </a:r>
            <a:r>
              <a:rPr lang="en-US" b="0" i="0" kern="1200" baseline="0" dirty="0">
                <a:effectLst/>
                <a:latin typeface="Arial" panose="020B0604020202020204" pitchFamily="34" charset="0"/>
                <a:cs typeface="Arial" panose="020B0604020202020204" pitchFamily="34" charset="0"/>
              </a:rPr>
              <a:t> </a:t>
            </a:r>
            <a:r>
              <a:rPr lang="en-US" b="0" i="0" kern="1200" dirty="0">
                <a:effectLst/>
                <a:latin typeface="Arial" panose="020B0604020202020204" pitchFamily="34" charset="0"/>
                <a:cs typeface="Arial" panose="020B0604020202020204" pitchFamily="34" charset="0"/>
              </a:rPr>
              <a:t>Howard Jacob has left </a:t>
            </a:r>
            <a:r>
              <a:rPr lang="en-US" b="0" i="0" kern="1200" dirty="0" err="1">
                <a:effectLst/>
                <a:latin typeface="Arial" panose="020B0604020202020204" pitchFamily="34" charset="0"/>
                <a:cs typeface="Arial" panose="020B0604020202020204" pitchFamily="34" charset="0"/>
              </a:rPr>
              <a:t>HudsonAlpha</a:t>
            </a:r>
            <a:r>
              <a:rPr lang="en-US" b="0" i="0" kern="1200" dirty="0">
                <a:effectLst/>
                <a:latin typeface="Arial" panose="020B0604020202020204" pitchFamily="34" charset="0"/>
                <a:cs typeface="Arial" panose="020B0604020202020204" pitchFamily="34" charset="0"/>
              </a:rPr>
              <a:t> to join AbbVie, a pharmaceutical research and development company, as the Vice President for Genomic Research. Along with some broad responsibilities, Dr. Jacob will work towards developing a rare disease program at AbbVie.</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60211">
              <a:defRPr/>
            </a:pPr>
            <a:fld id="{EF1538E9-0E3C-4F99-854D-827A84D0C00A}" type="slidenum">
              <a:rPr lang="en-US" smtClean="0">
                <a:solidFill>
                  <a:srgbClr val="000000"/>
                </a:solidFill>
              </a:rPr>
              <a:pPr defTabSz="960211">
                <a:defRPr/>
              </a:pPr>
              <a:t>32</a:t>
            </a:fld>
            <a:endParaRPr lang="en-US" dirty="0">
              <a:solidFill>
                <a:srgbClr val="000000"/>
              </a:solidFill>
            </a:endParaRPr>
          </a:p>
        </p:txBody>
      </p:sp>
    </p:spTree>
    <p:extLst>
      <p:ext uri="{BB962C8B-B14F-4D97-AF65-F5344CB8AC3E}">
        <p14:creationId xmlns:p14="http://schemas.microsoft.com/office/powerpoint/2010/main" val="3860265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338263" y="719138"/>
            <a:ext cx="4802187" cy="3600450"/>
          </a:xfrm>
          <a:prstGeom prst="rect">
            <a:avLst/>
          </a:prstGeom>
          <a:ln/>
        </p:spPr>
      </p:sp>
      <p:sp>
        <p:nvSpPr>
          <p:cNvPr id="119811" name="Notes Placeholder 2"/>
          <p:cNvSpPr>
            <a:spLocks noGrp="1"/>
          </p:cNvSpPr>
          <p:nvPr>
            <p:ph type="body" idx="1"/>
          </p:nvPr>
        </p:nvSpPr>
        <p:spPr>
          <a:xfrm>
            <a:off x="916634" y="4576205"/>
            <a:ext cx="5789234" cy="4220880"/>
          </a:xfrm>
          <a:noFill/>
          <a:ln w="9525">
            <a:noFill/>
            <a:miter lim="800000"/>
            <a:headEnd/>
            <a:tailEnd/>
          </a:ln>
          <a:effectLst/>
        </p:spPr>
        <p:txBody>
          <a:bodyPr vert="horz" wrap="square" lIns="97267" tIns="48634" rIns="97267" bIns="48634" numCol="1" anchor="t" anchorCtr="0" compatLnSpc="1">
            <a:prstTxWarp prst="textNoShape">
              <a:avLst/>
            </a:prstTxWarp>
            <a:noAutofit/>
          </a:bodyPr>
          <a:lstStyle/>
          <a:p>
            <a:pPr lvl="1" defTabSz="973481">
              <a:defRPr/>
            </a:pPr>
            <a:r>
              <a:rPr lang="en-US" dirty="0"/>
              <a:t>Moving on to year-end accolades, three genomics-related efforts were named Runners Up for </a:t>
            </a:r>
            <a:r>
              <a:rPr lang="en-US" i="1" dirty="0"/>
              <a:t>Science’s</a:t>
            </a:r>
            <a:r>
              <a:rPr lang="en-US" dirty="0"/>
              <a:t> Breakthrough of the Year: </a:t>
            </a:r>
            <a:r>
              <a:rPr lang="en-US" baseline="0" dirty="0"/>
              <a:t>“pinpoint gene editing,” “a cancer drug’s broad swipe,” and “gene therapy triumph.” </a:t>
            </a:r>
            <a:r>
              <a:rPr lang="en-US" dirty="0"/>
              <a:t>It was hard to compete with the winner – the merger of two neutron stars.</a:t>
            </a:r>
          </a:p>
        </p:txBody>
      </p:sp>
      <p:sp>
        <p:nvSpPr>
          <p:cNvPr id="119812" name="Slide Number Placeholder 3"/>
          <p:cNvSpPr>
            <a:spLocks noGrp="1"/>
          </p:cNvSpPr>
          <p:nvPr>
            <p:ph type="sldNum" sz="quarter" idx="5"/>
          </p:nvPr>
        </p:nvSpPr>
        <p:spPr>
          <a:noFill/>
        </p:spPr>
        <p:txBody>
          <a:bodyPr/>
          <a:lstStyle/>
          <a:p>
            <a:pPr defTabSz="968214"/>
            <a:fld id="{3F3096A7-7907-4AE4-8BBC-4643BE8BB0EA}" type="slidenum">
              <a:rPr lang="en-US" smtClean="0">
                <a:solidFill>
                  <a:srgbClr val="000000"/>
                </a:solidFill>
              </a:rPr>
              <a:pPr defTabSz="968214"/>
              <a:t>33</a:t>
            </a:fld>
            <a:endParaRPr lang="en-US" dirty="0">
              <a:solidFill>
                <a:srgbClr val="000000"/>
              </a:solidFill>
            </a:endParaRPr>
          </a:p>
        </p:txBody>
      </p:sp>
    </p:spTree>
    <p:extLst>
      <p:ext uri="{BB962C8B-B14F-4D97-AF65-F5344CB8AC3E}">
        <p14:creationId xmlns:p14="http://schemas.microsoft.com/office/powerpoint/2010/main" val="1880309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338263" y="719138"/>
            <a:ext cx="4802187" cy="3600450"/>
          </a:xfrm>
          <a:prstGeom prst="rect">
            <a:avLst/>
          </a:prstGeom>
          <a:ln/>
        </p:spPr>
      </p:sp>
      <p:sp>
        <p:nvSpPr>
          <p:cNvPr id="119811" name="Notes Placeholder 2"/>
          <p:cNvSpPr>
            <a:spLocks noGrp="1"/>
          </p:cNvSpPr>
          <p:nvPr>
            <p:ph type="body" idx="1"/>
          </p:nvPr>
        </p:nvSpPr>
        <p:spPr>
          <a:xfrm>
            <a:off x="916634" y="4576205"/>
            <a:ext cx="5789234" cy="4220880"/>
          </a:xfrm>
          <a:noFill/>
          <a:ln w="9525">
            <a:noFill/>
            <a:miter lim="800000"/>
            <a:headEnd/>
            <a:tailEnd/>
          </a:ln>
          <a:effectLst/>
        </p:spPr>
        <p:txBody>
          <a:bodyPr vert="horz" wrap="square" lIns="97267" tIns="48634" rIns="97267" bIns="48634" numCol="1" anchor="t" anchorCtr="0" compatLnSpc="1">
            <a:prstTxWarp prst="textNoShape">
              <a:avLst/>
            </a:prstTxWarp>
            <a:noAutofit/>
          </a:bodyPr>
          <a:lstStyle/>
          <a:p>
            <a:pPr lvl="1" defTabSz="973481">
              <a:defRPr/>
            </a:pPr>
            <a:r>
              <a:rPr lang="en-US" i="0" baseline="0" dirty="0"/>
              <a:t>Meanwhile,</a:t>
            </a:r>
            <a:r>
              <a:rPr lang="en-US" i="1" baseline="0" dirty="0"/>
              <a:t> Nature’s</a:t>
            </a:r>
            <a:r>
              <a:rPr lang="en-US" baseline="0" dirty="0"/>
              <a:t> list of Science Events that Shaped the Year honors other genomic breakthroughs, collectively calling them a “genetics bonanza.” </a:t>
            </a:r>
          </a:p>
        </p:txBody>
      </p:sp>
      <p:sp>
        <p:nvSpPr>
          <p:cNvPr id="119812" name="Slide Number Placeholder 3"/>
          <p:cNvSpPr>
            <a:spLocks noGrp="1"/>
          </p:cNvSpPr>
          <p:nvPr>
            <p:ph type="sldNum" sz="quarter" idx="5"/>
          </p:nvPr>
        </p:nvSpPr>
        <p:spPr>
          <a:noFill/>
        </p:spPr>
        <p:txBody>
          <a:bodyPr/>
          <a:lstStyle/>
          <a:p>
            <a:pPr defTabSz="968214"/>
            <a:fld id="{3F3096A7-7907-4AE4-8BBC-4643BE8BB0EA}" type="slidenum">
              <a:rPr lang="en-US" smtClean="0">
                <a:solidFill>
                  <a:srgbClr val="000000"/>
                </a:solidFill>
              </a:rPr>
              <a:pPr defTabSz="968214"/>
              <a:t>34</a:t>
            </a:fld>
            <a:endParaRPr lang="en-US" dirty="0">
              <a:solidFill>
                <a:srgbClr val="000000"/>
              </a:solidFill>
            </a:endParaRPr>
          </a:p>
        </p:txBody>
      </p:sp>
    </p:spTree>
    <p:extLst>
      <p:ext uri="{BB962C8B-B14F-4D97-AF65-F5344CB8AC3E}">
        <p14:creationId xmlns:p14="http://schemas.microsoft.com/office/powerpoint/2010/main" val="3266972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38263" y="719138"/>
            <a:ext cx="4802187" cy="36004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6563" tIns="48282" rIns="96563" bIns="48282" numCol="1" anchor="t" anchorCtr="0" compatLnSpc="1">
            <a:prstTxWarp prst="textNoShape">
              <a:avLst/>
            </a:prstTxWarp>
          </a:bodyPr>
          <a:lstStyle/>
          <a:p>
            <a:pPr defTabSz="940253">
              <a:defRPr/>
            </a:pPr>
            <a:r>
              <a:rPr lang="en-US" i="0" dirty="0">
                <a:latin typeface="Arial" pitchFamily="34" charset="0"/>
                <a:cs typeface="Arial" pitchFamily="34" charset="0"/>
              </a:rPr>
              <a:t>When </a:t>
            </a:r>
            <a:r>
              <a:rPr lang="en-US" i="1" dirty="0">
                <a:latin typeface="Arial" pitchFamily="34" charset="0"/>
                <a:cs typeface="Arial" pitchFamily="34" charset="0"/>
              </a:rPr>
              <a:t>The</a:t>
            </a:r>
            <a:r>
              <a:rPr lang="en-US" i="1" baseline="0" dirty="0">
                <a:latin typeface="Arial" pitchFamily="34" charset="0"/>
                <a:cs typeface="Arial" pitchFamily="34" charset="0"/>
              </a:rPr>
              <a:t> Scientist </a:t>
            </a:r>
            <a:r>
              <a:rPr lang="en-US" i="0" baseline="0" dirty="0">
                <a:latin typeface="Arial" pitchFamily="34" charset="0"/>
                <a:cs typeface="Arial" pitchFamily="34" charset="0"/>
              </a:rPr>
              <a:t>came out with its Top Ten Innovations of 2017, genomic technologies once again appeared on the list. Three genomic innovations were included, as listed here. Each of these three innovations </a:t>
            </a:r>
            <a:r>
              <a:rPr lang="en-US" b="0" i="0" kern="1200" dirty="0">
                <a:effectLst/>
                <a:latin typeface="Arial" panose="020B0604020202020204" pitchFamily="34" charset="0"/>
                <a:cs typeface="Arial" panose="020B0604020202020204" pitchFamily="34" charset="0"/>
              </a:rPr>
              <a:t>involves some aspect of genome sequencing or genome editing</a:t>
            </a:r>
            <a:r>
              <a:rPr lang="en-US" b="0" i="0" kern="1200" baseline="0" dirty="0">
                <a:effectLst/>
                <a:latin typeface="Arial" panose="020B0604020202020204" pitchFamily="34" charset="0"/>
                <a:cs typeface="Arial" panose="020B0604020202020204" pitchFamily="34" charset="0"/>
              </a:rPr>
              <a:t>. </a:t>
            </a:r>
          </a:p>
          <a:p>
            <a:pPr defTabSz="940253">
              <a:defRPr/>
            </a:pPr>
            <a:endParaRPr lang="en-US" b="0" i="0" kern="1200" baseline="0" dirty="0">
              <a:effectLst/>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52049">
              <a:defRPr/>
            </a:pPr>
            <a:fld id="{EF1538E9-0E3C-4F99-854D-827A84D0C00A}" type="slidenum">
              <a:rPr lang="en-US" smtClean="0">
                <a:solidFill>
                  <a:srgbClr val="000000"/>
                </a:solidFill>
              </a:rPr>
              <a:pPr defTabSz="952049">
                <a:defRPr/>
              </a:pPr>
              <a:t>35</a:t>
            </a:fld>
            <a:endParaRPr lang="en-US" dirty="0">
              <a:solidFill>
                <a:srgbClr val="000000"/>
              </a:solidFill>
            </a:endParaRPr>
          </a:p>
        </p:txBody>
      </p:sp>
    </p:spTree>
    <p:extLst>
      <p:ext uri="{BB962C8B-B14F-4D97-AF65-F5344CB8AC3E}">
        <p14:creationId xmlns:p14="http://schemas.microsoft.com/office/powerpoint/2010/main" val="4141689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57300" y="719138"/>
            <a:ext cx="4800600" cy="3600450"/>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62" tIns="49031" rIns="98062" bIns="49031" numCol="1" anchor="t" anchorCtr="0" compatLnSpc="1">
            <a:prstTxWarp prst="textNoShape">
              <a:avLst/>
            </a:prstTxWarp>
          </a:bodyPr>
          <a:lstStyle/>
          <a:p>
            <a:pPr defTabSz="947246">
              <a:defRPr/>
            </a:pPr>
            <a:r>
              <a:rPr lang="en-US" dirty="0">
                <a:latin typeface="Arial" panose="020B0604020202020204" pitchFamily="34" charset="0"/>
                <a:cs typeface="Arial" pitchFamily="34" charset="0"/>
              </a:rPr>
              <a:t>In terms</a:t>
            </a:r>
            <a:r>
              <a:rPr lang="en-US" baseline="0" dirty="0">
                <a:latin typeface="Arial" pitchFamily="34" charset="0"/>
                <a:cs typeface="Arial" pitchFamily="34" charset="0"/>
              </a:rPr>
              <a:t> of ‘</a:t>
            </a:r>
            <a:r>
              <a:rPr lang="en-US" u="none" baseline="0" dirty="0">
                <a:latin typeface="Arial" pitchFamily="34" charset="0"/>
                <a:cs typeface="Arial" pitchFamily="34" charset="0"/>
              </a:rPr>
              <a:t>Genomes</a:t>
            </a:r>
            <a:r>
              <a:rPr lang="en-US" baseline="0" dirty="0">
                <a:latin typeface="Arial" pitchFamily="34" charset="0"/>
                <a:cs typeface="Arial" pitchFamily="34" charset="0"/>
              </a:rPr>
              <a:t> in </a:t>
            </a:r>
            <a:r>
              <a:rPr lang="en-US" dirty="0"/>
              <a:t>t</a:t>
            </a:r>
            <a:r>
              <a:rPr lang="en-US" baseline="0" dirty="0">
                <a:latin typeface="Arial" pitchFamily="34" charset="0"/>
                <a:cs typeface="Arial" pitchFamily="34" charset="0"/>
              </a:rPr>
              <a:t>he News’ – there have been a number of recently generated genome sequences reported since the last Council meeting, including: </a:t>
            </a:r>
            <a:r>
              <a:rPr lang="en-US" dirty="0"/>
              <a:t>* Orchid, * Firefly, * Wheat, * White Guinea Yam, * Ginseng, * Durian, * Wild Olive, * Sea Cucumber, * 40,000 Year-Old Man from </a:t>
            </a:r>
            <a:r>
              <a:rPr lang="en-US" dirty="0" err="1"/>
              <a:t>Tianyuan</a:t>
            </a:r>
            <a:r>
              <a:rPr lang="en-US" dirty="0"/>
              <a:t> Cave, China, * Placid Killer Bees from Puerto Rico, * Reindeer, * Wheat Progenitor, * Two Hot Peppers, * Tasmanian Tiger, * Beluga Whale, * </a:t>
            </a:r>
            <a:r>
              <a:rPr lang="fr-FR" dirty="0"/>
              <a:t>Ancient </a:t>
            </a:r>
            <a:r>
              <a:rPr lang="fr-FR" dirty="0" err="1"/>
              <a:t>Alaskan</a:t>
            </a:r>
            <a:r>
              <a:rPr lang="fr-FR" dirty="0"/>
              <a:t>, * </a:t>
            </a:r>
            <a:r>
              <a:rPr lang="en-US" dirty="0"/>
              <a:t>Sooty </a:t>
            </a:r>
            <a:r>
              <a:rPr lang="en-US" dirty="0" err="1"/>
              <a:t>Mangabey</a:t>
            </a:r>
            <a:r>
              <a:rPr lang="en-US" dirty="0"/>
              <a:t>, * Dingo, * Cannabis, * Mexican Axolotl, and * a Planarian Flatworm. </a:t>
            </a:r>
          </a:p>
          <a:p>
            <a:pPr algn="l"/>
            <a:endParaRPr lang="en-US" dirty="0"/>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36</a:t>
            </a:fld>
            <a:endParaRPr lang="en-US" dirty="0">
              <a:solidFill>
                <a:prstClr val="black"/>
              </a:solidFill>
              <a:cs typeface="Arial" pitchFamily="34" charset="0"/>
            </a:endParaRPr>
          </a:p>
        </p:txBody>
      </p:sp>
    </p:spTree>
    <p:extLst>
      <p:ext uri="{BB962C8B-B14F-4D97-AF65-F5344CB8AC3E}">
        <p14:creationId xmlns:p14="http://schemas.microsoft.com/office/powerpoint/2010/main" val="1572097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57300" y="719138"/>
            <a:ext cx="4800600" cy="36004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37</a:t>
            </a:fld>
            <a:endParaRPr lang="en-US" dirty="0">
              <a:cs typeface="Arial" pitchFamily="34" charset="0"/>
            </a:endParaRPr>
          </a:p>
        </p:txBody>
      </p:sp>
    </p:spTree>
    <p:extLst>
      <p:ext uri="{BB962C8B-B14F-4D97-AF65-F5344CB8AC3E}">
        <p14:creationId xmlns:p14="http://schemas.microsoft.com/office/powerpoint/2010/main" val="3424419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755650"/>
            <a:ext cx="4786313" cy="3589338"/>
          </a:xfrm>
        </p:spPr>
      </p:sp>
      <p:sp>
        <p:nvSpPr>
          <p:cNvPr id="3" name="Notes Placeholder 2"/>
          <p:cNvSpPr>
            <a:spLocks noGrp="1"/>
          </p:cNvSpPr>
          <p:nvPr>
            <p:ph type="body" idx="1"/>
          </p:nvPr>
        </p:nvSpPr>
        <p:spPr>
          <a:xfrm>
            <a:off x="817722" y="4561226"/>
            <a:ext cx="5663381" cy="4249711"/>
          </a:xfrm>
        </p:spPr>
        <p:txBody>
          <a:bodyPr/>
          <a:lstStyle/>
          <a:p>
            <a:pPr lvl="2"/>
            <a:r>
              <a:rPr lang="en-US" dirty="0"/>
              <a:t>The Genome Sequence Program (or GSP) is composed of a coordinating Center, four analysis Centers, four Centers for Common Disease Genomics, and four Centers for Mendelian Genomics, as shown here on the map. The GSP received budgetary support from other organizations besides NHGRI, specifically the National Heart, Lung, and Blood Institute, the National Institute on Aging, the National Eye Institute, and the Simons Foundation.</a:t>
            </a:r>
          </a:p>
          <a:p>
            <a:pPr lvl="2"/>
            <a:endParaRPr lang="en-US" dirty="0"/>
          </a:p>
          <a:p>
            <a:pPr>
              <a:defRPr/>
            </a:pPr>
            <a:endParaRPr lang="en-US" baseline="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38</a:t>
            </a:fld>
            <a:endParaRPr lang="en-US" dirty="0"/>
          </a:p>
        </p:txBody>
      </p:sp>
    </p:spTree>
    <p:extLst>
      <p:ext uri="{BB962C8B-B14F-4D97-AF65-F5344CB8AC3E}">
        <p14:creationId xmlns:p14="http://schemas.microsoft.com/office/powerpoint/2010/main" val="509860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43013" y="715963"/>
            <a:ext cx="4784725" cy="3589337"/>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817722" y="4561225"/>
            <a:ext cx="5724939" cy="4824994"/>
          </a:xfrm>
          <a:noFill/>
          <a:ln w="9525">
            <a:noFill/>
            <a:miter lim="800000"/>
            <a:headEnd/>
            <a:tailEnd/>
          </a:ln>
          <a:effectLst/>
        </p:spPr>
        <p:txBody>
          <a:bodyPr vert="horz" wrap="square" lIns="96836" tIns="48418" rIns="96836" bIns="48418" numCol="1" anchor="t" anchorCtr="0" compatLnSpc="1">
            <a:prstTxWarp prst="textNoShape">
              <a:avLst/>
            </a:prstTxWarp>
          </a:bodyPr>
          <a:lstStyle/>
          <a:p>
            <a:pPr defTabSz="943081">
              <a:defRPr/>
            </a:pPr>
            <a:r>
              <a:rPr lang="en-US" baseline="0" dirty="0">
                <a:latin typeface="Arial" panose="020B0604020202020204" pitchFamily="34" charset="0"/>
                <a:cs typeface="Arial" panose="020B0604020202020204" pitchFamily="34" charset="0"/>
              </a:rPr>
              <a:t>The * Centers for Common Disease Genomics are using large-scale genome sequencing to discover genomic variants underlying common diseases, to learn about disease architectures and study designs, and to identify rare risk and protective genomic variants. </a:t>
            </a:r>
          </a:p>
          <a:p>
            <a:pPr defTabSz="943081">
              <a:defRPr/>
            </a:pPr>
            <a:endParaRPr lang="en-US" baseline="0" dirty="0">
              <a:latin typeface="Arial" panose="020B0604020202020204" pitchFamily="34" charset="0"/>
              <a:cs typeface="Arial" panose="020B0604020202020204" pitchFamily="34" charset="0"/>
            </a:endParaRPr>
          </a:p>
          <a:p>
            <a:pPr defTabSz="943081">
              <a:defRPr/>
            </a:pPr>
            <a:r>
              <a:rPr lang="en-US" baseline="0" dirty="0">
                <a:latin typeface="Arial" panose="020B0604020202020204" pitchFamily="34" charset="0"/>
                <a:cs typeface="Arial" panose="020B0604020202020204" pitchFamily="34" charset="0"/>
              </a:rPr>
              <a:t>* The Genome Sequencing Program Analysis Centers undertake novel, investigator-initiated computational analyses of the data produced by the data-generating Centers. They also intend to develop improved and novel analysis methods and study designs across the entire Program.</a:t>
            </a:r>
          </a:p>
          <a:p>
            <a:pPr defTabSz="943081">
              <a:defRPr/>
            </a:pPr>
            <a:endParaRPr lang="en-US" baseline="0" dirty="0">
              <a:latin typeface="Arial" panose="020B0604020202020204" pitchFamily="34" charset="0"/>
              <a:cs typeface="Arial" panose="020B0604020202020204" pitchFamily="34" charset="0"/>
            </a:endParaRPr>
          </a:p>
          <a:p>
            <a:pPr defTabSz="943081">
              <a:defRPr/>
            </a:pPr>
            <a:r>
              <a:rPr lang="en-US" baseline="0" dirty="0">
                <a:latin typeface="Arial" panose="020B0604020202020204" pitchFamily="34" charset="0"/>
                <a:cs typeface="Arial" panose="020B0604020202020204" pitchFamily="34" charset="0"/>
              </a:rPr>
              <a:t>* The Centers for Common Disease Genomics have sequenced almost 51,000 whole genomes and 38,000 whole exomes.</a:t>
            </a:r>
          </a:p>
          <a:p>
            <a:pPr defTabSz="943081">
              <a:defRPr/>
            </a:pPr>
            <a:endParaRPr lang="en-US" baseline="0" dirty="0">
              <a:latin typeface="Arial" panose="020B0604020202020204" pitchFamily="34" charset="0"/>
              <a:cs typeface="Arial" panose="020B0604020202020204" pitchFamily="34" charset="0"/>
            </a:endParaRPr>
          </a:p>
          <a:p>
            <a:pPr defTabSz="943081">
              <a:defRPr/>
            </a:pPr>
            <a:r>
              <a:rPr lang="en-US" baseline="0" dirty="0">
                <a:latin typeface="Arial" panose="020B0604020202020204" pitchFamily="34" charset="0"/>
                <a:cs typeface="Arial" panose="020B0604020202020204" pitchFamily="34" charset="0"/>
              </a:rPr>
              <a:t>* The first freeze of this data, which includes 20,000 whole-genome sequences, was delivered to the Program’s consortium in November 2017.</a:t>
            </a:r>
          </a:p>
          <a:p>
            <a:pPr defTabSz="943081">
              <a:defRPr/>
            </a:pPr>
            <a:endParaRPr lang="en-US" baseline="0" dirty="0">
              <a:latin typeface="Arial" panose="020B0604020202020204" pitchFamily="34" charset="0"/>
              <a:cs typeface="Arial" panose="020B0604020202020204" pitchFamily="34" charset="0"/>
            </a:endParaRPr>
          </a:p>
          <a:p>
            <a:pPr defTabSz="943081">
              <a:defRPr/>
            </a:pPr>
            <a:r>
              <a:rPr lang="en-US" baseline="0" dirty="0">
                <a:latin typeface="Arial" panose="020B0604020202020204" pitchFamily="34" charset="0"/>
                <a:cs typeface="Arial" panose="020B0604020202020204" pitchFamily="34" charset="0"/>
              </a:rPr>
              <a:t>* The Genome Sequencing Program is collaborating with NHLBI’s Trans-omics for Precision Medicine (or </a:t>
            </a:r>
            <a:r>
              <a:rPr lang="en-US" baseline="0" dirty="0" err="1">
                <a:latin typeface="Arial" panose="020B0604020202020204" pitchFamily="34" charset="0"/>
                <a:cs typeface="Arial" panose="020B0604020202020204" pitchFamily="34" charset="0"/>
              </a:rPr>
              <a:t>TopMed</a:t>
            </a:r>
            <a:r>
              <a:rPr lang="en-US" baseline="0" dirty="0">
                <a:latin typeface="Arial" panose="020B0604020202020204" pitchFamily="34" charset="0"/>
                <a:cs typeface="Arial" panose="020B0604020202020204" pitchFamily="34" charset="0"/>
              </a:rPr>
              <a:t>) Program to perform joint data calls, with the eventual goal of large-scale joint data analyses. </a:t>
            </a:r>
          </a:p>
          <a:p>
            <a:pPr defTabSz="943081">
              <a:defRPr/>
            </a:pPr>
            <a:endParaRPr lang="en-US" baseline="0" dirty="0">
              <a:latin typeface="Arial" panose="020B0604020202020204" pitchFamily="34" charset="0"/>
              <a:cs typeface="Arial" panose="020B0604020202020204" pitchFamily="34" charset="0"/>
            </a:endParaRPr>
          </a:p>
          <a:p>
            <a:pPr defTabSz="943081">
              <a:defRPr/>
            </a:pPr>
            <a:r>
              <a:rPr lang="en-US" baseline="0" dirty="0">
                <a:latin typeface="Arial" panose="020B0604020202020204" pitchFamily="34" charset="0"/>
                <a:cs typeface="Arial" panose="020B0604020202020204" pitchFamily="34" charset="0"/>
              </a:rPr>
              <a:t>* As a follow-up to the Program’s partnership with </a:t>
            </a:r>
            <a:r>
              <a:rPr lang="en-US" baseline="0" dirty="0" err="1">
                <a:latin typeface="Arial" panose="020B0604020202020204" pitchFamily="34" charset="0"/>
                <a:cs typeface="Arial" panose="020B0604020202020204" pitchFamily="34" charset="0"/>
              </a:rPr>
              <a:t>TOPMed</a:t>
            </a:r>
            <a:r>
              <a:rPr lang="en-US" baseline="0" dirty="0">
                <a:latin typeface="Arial" panose="020B0604020202020204" pitchFamily="34" charset="0"/>
                <a:cs typeface="Arial" panose="020B0604020202020204" pitchFamily="34" charset="0"/>
              </a:rPr>
              <a:t>, representatives from each program convened for a day and half joint analysis workshop at Vanderbilt last month.</a:t>
            </a:r>
          </a:p>
          <a:p>
            <a:pPr defTabSz="943081">
              <a:defRPr/>
            </a:pPr>
            <a:endParaRPr lang="en-US" baseline="0" dirty="0">
              <a:latin typeface="Arial" panose="020B0604020202020204" pitchFamily="34" charset="0"/>
              <a:cs typeface="Arial" panose="020B0604020202020204" pitchFamily="34" charset="0"/>
            </a:endParaRPr>
          </a:p>
          <a:p>
            <a:pPr defTabSz="943081">
              <a:defRPr/>
            </a:pPr>
            <a:endParaRPr lang="en-US" baseline="0" dirty="0">
              <a:latin typeface="Arial" panose="020B0604020202020204" pitchFamily="34" charset="0"/>
              <a:cs typeface="Arial" panose="020B0604020202020204" pitchFamily="34" charset="0"/>
            </a:endParaRPr>
          </a:p>
          <a:p>
            <a:pPr defTabSz="943081">
              <a:defRPr/>
            </a:pPr>
            <a:endParaRPr lang="en-US" baseline="0" dirty="0">
              <a:latin typeface="Arial" panose="020B0604020202020204" pitchFamily="34" charset="0"/>
              <a:cs typeface="Arial" panose="020B0604020202020204" pitchFamily="34" charset="0"/>
            </a:endParaRPr>
          </a:p>
          <a:p>
            <a:pPr defTabSz="943081">
              <a:defRPr/>
            </a:pPr>
            <a:endParaRPr lang="en-US" baseline="0"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144301" y="9120819"/>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36" eaLnBrk="0" hangingPunct="0">
              <a:defRPr b="1">
                <a:solidFill>
                  <a:schemeClr val="tx1"/>
                </a:solidFill>
                <a:latin typeface="Arial" pitchFamily="34" charset="0"/>
              </a:defRPr>
            </a:lvl1pPr>
            <a:lvl2pPr marL="775480" indent="-298261" defTabSz="977636" eaLnBrk="0" hangingPunct="0">
              <a:defRPr b="1">
                <a:solidFill>
                  <a:schemeClr val="tx1"/>
                </a:solidFill>
                <a:latin typeface="Arial" pitchFamily="34" charset="0"/>
              </a:defRPr>
            </a:lvl2pPr>
            <a:lvl3pPr marL="1193046" indent="-238610" defTabSz="977636" eaLnBrk="0" hangingPunct="0">
              <a:defRPr b="1">
                <a:solidFill>
                  <a:schemeClr val="tx1"/>
                </a:solidFill>
                <a:latin typeface="Arial" pitchFamily="34" charset="0"/>
              </a:defRPr>
            </a:lvl3pPr>
            <a:lvl4pPr marL="1670267" indent="-238610" defTabSz="977636" eaLnBrk="0" hangingPunct="0">
              <a:defRPr b="1">
                <a:solidFill>
                  <a:schemeClr val="tx1"/>
                </a:solidFill>
                <a:latin typeface="Arial" pitchFamily="34" charset="0"/>
              </a:defRPr>
            </a:lvl4pPr>
            <a:lvl5pPr marL="2147487" indent="-238610" defTabSz="977636" eaLnBrk="0" hangingPunct="0">
              <a:defRPr b="1">
                <a:solidFill>
                  <a:schemeClr val="tx1"/>
                </a:solidFill>
                <a:latin typeface="Arial" pitchFamily="34" charset="0"/>
              </a:defRPr>
            </a:lvl5pPr>
            <a:lvl6pPr marL="2624705" indent="-238610" defTabSz="977636" eaLnBrk="0" fontAlgn="base" hangingPunct="0">
              <a:spcBef>
                <a:spcPct val="0"/>
              </a:spcBef>
              <a:spcAft>
                <a:spcPct val="0"/>
              </a:spcAft>
              <a:defRPr b="1">
                <a:solidFill>
                  <a:schemeClr val="tx1"/>
                </a:solidFill>
                <a:latin typeface="Arial" pitchFamily="34" charset="0"/>
              </a:defRPr>
            </a:lvl6pPr>
            <a:lvl7pPr marL="3101924" indent="-238610" defTabSz="977636" eaLnBrk="0" fontAlgn="base" hangingPunct="0">
              <a:spcBef>
                <a:spcPct val="0"/>
              </a:spcBef>
              <a:spcAft>
                <a:spcPct val="0"/>
              </a:spcAft>
              <a:defRPr b="1">
                <a:solidFill>
                  <a:schemeClr val="tx1"/>
                </a:solidFill>
                <a:latin typeface="Arial" pitchFamily="34" charset="0"/>
              </a:defRPr>
            </a:lvl7pPr>
            <a:lvl8pPr marL="3579142" indent="-238610" defTabSz="977636" eaLnBrk="0" fontAlgn="base" hangingPunct="0">
              <a:spcBef>
                <a:spcPct val="0"/>
              </a:spcBef>
              <a:spcAft>
                <a:spcPct val="0"/>
              </a:spcAft>
              <a:defRPr b="1">
                <a:solidFill>
                  <a:schemeClr val="tx1"/>
                </a:solidFill>
                <a:latin typeface="Arial" pitchFamily="34" charset="0"/>
              </a:defRPr>
            </a:lvl8pPr>
            <a:lvl9pPr marL="4056364" indent="-238610" defTabSz="97763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39</a:t>
            </a:fld>
            <a:endParaRPr lang="en-US" dirty="0">
              <a:cs typeface="Arial" pitchFamily="34" charset="0"/>
            </a:endParaRPr>
          </a:p>
        </p:txBody>
      </p:sp>
    </p:spTree>
    <p:extLst>
      <p:ext uri="{BB962C8B-B14F-4D97-AF65-F5344CB8AC3E}">
        <p14:creationId xmlns:p14="http://schemas.microsoft.com/office/powerpoint/2010/main" val="1943630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57300" y="719138"/>
            <a:ext cx="4800600" cy="3600450"/>
          </a:xfrm>
          <a:prstGeom prst="rect">
            <a:avLst/>
          </a:prstGeom>
          <a:ln/>
        </p:spPr>
      </p:sp>
      <p:sp>
        <p:nvSpPr>
          <p:cNvPr id="100355" name="Notes Placeholder 2"/>
          <p:cNvSpPr>
            <a:spLocks noGrp="1"/>
          </p:cNvSpPr>
          <p:nvPr>
            <p:ph type="body" idx="1"/>
          </p:nvPr>
        </p:nvSpPr>
        <p:spPr>
          <a:xfrm>
            <a:off x="817722" y="4561226"/>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947314">
              <a:defRPr/>
            </a:pPr>
            <a:r>
              <a:rPr lang="en-US" dirty="0"/>
              <a:t>Two reports will then follow: </a:t>
            </a:r>
          </a:p>
          <a:p>
            <a:pPr lvl="1" defTabSz="947314">
              <a:defRPr/>
            </a:pPr>
            <a:endParaRPr lang="en-US" dirty="0"/>
          </a:p>
          <a:p>
            <a:pPr lvl="1" defTabSz="947314">
              <a:defRPr/>
            </a:pPr>
            <a:r>
              <a:rPr lang="en-US" dirty="0"/>
              <a:t>* NHGRI’s Lita Proctor will talk about “The Human Microbiome Project.”</a:t>
            </a:r>
          </a:p>
          <a:p>
            <a:pPr lvl="1" defTabSz="947314">
              <a:defRPr/>
            </a:pPr>
            <a:endParaRPr lang="en-US" dirty="0"/>
          </a:p>
          <a:p>
            <a:pPr lvl="1" defTabSz="947314">
              <a:defRPr/>
            </a:pPr>
            <a:r>
              <a:rPr lang="en-US" dirty="0"/>
              <a:t>* And Council member Sharon Plon will talk about the “Recommendations from the 2017 </a:t>
            </a:r>
            <a:r>
              <a:rPr lang="en-US" dirty="0" err="1"/>
              <a:t>eMERGE</a:t>
            </a:r>
            <a:r>
              <a:rPr lang="en-US" dirty="0"/>
              <a:t> and Beyond Workshop.” </a:t>
            </a:r>
          </a:p>
          <a:p>
            <a:pPr lvl="1" defTabSz="947314">
              <a:defRPr/>
            </a:pPr>
            <a:endParaRPr lang="en-US" dirty="0"/>
          </a:p>
          <a:p>
            <a:pPr lvl="1" defTabSz="947314">
              <a:defRPr/>
            </a:pPr>
            <a:r>
              <a:rPr lang="en-US" dirty="0"/>
              <a:t>* Finally, Jim Ostell (Director of the National Center for Biotechnology Information or NCBI) will give a presentation entitled, “NCBI in a Data-Enabled World.”</a:t>
            </a:r>
          </a:p>
          <a:p>
            <a:pPr lvl="1" defTabSz="947314">
              <a:defRPr/>
            </a:pPr>
            <a:endParaRPr lang="en-US" dirty="0"/>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731" eaLnBrk="0" hangingPunct="0">
              <a:defRPr b="1">
                <a:solidFill>
                  <a:schemeClr val="tx1"/>
                </a:solidFill>
                <a:latin typeface="Arial" pitchFamily="34" charset="0"/>
              </a:defRPr>
            </a:lvl1pPr>
            <a:lvl2pPr marL="775555" indent="-298291" defTabSz="977731" eaLnBrk="0" hangingPunct="0">
              <a:defRPr b="1">
                <a:solidFill>
                  <a:schemeClr val="tx1"/>
                </a:solidFill>
                <a:latin typeface="Arial" pitchFamily="34" charset="0"/>
              </a:defRPr>
            </a:lvl2pPr>
            <a:lvl3pPr marL="1193163" indent="-238632" defTabSz="977731" eaLnBrk="0" hangingPunct="0">
              <a:defRPr b="1">
                <a:solidFill>
                  <a:schemeClr val="tx1"/>
                </a:solidFill>
                <a:latin typeface="Arial" pitchFamily="34" charset="0"/>
              </a:defRPr>
            </a:lvl3pPr>
            <a:lvl4pPr marL="1670429" indent="-238632" defTabSz="977731" eaLnBrk="0" hangingPunct="0">
              <a:defRPr b="1">
                <a:solidFill>
                  <a:schemeClr val="tx1"/>
                </a:solidFill>
                <a:latin typeface="Arial" pitchFamily="34" charset="0"/>
              </a:defRPr>
            </a:lvl4pPr>
            <a:lvl5pPr marL="2147693" indent="-238632" defTabSz="977731" eaLnBrk="0" hangingPunct="0">
              <a:defRPr b="1">
                <a:solidFill>
                  <a:schemeClr val="tx1"/>
                </a:solidFill>
                <a:latin typeface="Arial" pitchFamily="34" charset="0"/>
              </a:defRPr>
            </a:lvl5pPr>
            <a:lvl6pPr marL="2624959" indent="-238632" defTabSz="977731" eaLnBrk="0" fontAlgn="base" hangingPunct="0">
              <a:spcBef>
                <a:spcPct val="0"/>
              </a:spcBef>
              <a:spcAft>
                <a:spcPct val="0"/>
              </a:spcAft>
              <a:defRPr b="1">
                <a:solidFill>
                  <a:schemeClr val="tx1"/>
                </a:solidFill>
                <a:latin typeface="Arial" pitchFamily="34" charset="0"/>
              </a:defRPr>
            </a:lvl6pPr>
            <a:lvl7pPr marL="3102221" indent="-238632" defTabSz="977731" eaLnBrk="0" fontAlgn="base" hangingPunct="0">
              <a:spcBef>
                <a:spcPct val="0"/>
              </a:spcBef>
              <a:spcAft>
                <a:spcPct val="0"/>
              </a:spcAft>
              <a:defRPr b="1">
                <a:solidFill>
                  <a:schemeClr val="tx1"/>
                </a:solidFill>
                <a:latin typeface="Arial" pitchFamily="34" charset="0"/>
              </a:defRPr>
            </a:lvl7pPr>
            <a:lvl8pPr marL="3579489" indent="-238632" defTabSz="977731" eaLnBrk="0" fontAlgn="base" hangingPunct="0">
              <a:spcBef>
                <a:spcPct val="0"/>
              </a:spcBef>
              <a:spcAft>
                <a:spcPct val="0"/>
              </a:spcAft>
              <a:defRPr b="1">
                <a:solidFill>
                  <a:schemeClr val="tx1"/>
                </a:solidFill>
                <a:latin typeface="Arial" pitchFamily="34" charset="0"/>
              </a:defRPr>
            </a:lvl8pPr>
            <a:lvl9pPr marL="4056755" indent="-238632" defTabSz="97773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a:t>
            </a:fld>
            <a:endParaRPr lang="en-US" dirty="0">
              <a:solidFill>
                <a:prstClr val="black"/>
              </a:solidFill>
              <a:cs typeface="Arial" pitchFamily="34" charset="0"/>
            </a:endParaRPr>
          </a:p>
        </p:txBody>
      </p:sp>
    </p:spTree>
    <p:extLst>
      <p:ext uri="{BB962C8B-B14F-4D97-AF65-F5344CB8AC3E}">
        <p14:creationId xmlns:p14="http://schemas.microsoft.com/office/powerpoint/2010/main" val="3058380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43013" y="715963"/>
            <a:ext cx="4784725" cy="3589337"/>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817721" y="4561226"/>
            <a:ext cx="5724939" cy="4755893"/>
          </a:xfrm>
          <a:noFill/>
          <a:ln w="9525">
            <a:noFill/>
            <a:miter lim="800000"/>
            <a:headEnd/>
            <a:tailEnd/>
          </a:ln>
          <a:effectLst/>
        </p:spPr>
        <p:txBody>
          <a:bodyPr vert="horz" wrap="square" lIns="96836" tIns="48418" rIns="96836" bIns="48418" numCol="1" anchor="t" anchorCtr="0" compatLnSpc="1">
            <a:prstTxWarp prst="textNoShape">
              <a:avLst/>
            </a:prstTxWarp>
          </a:bodyPr>
          <a:lstStyle/>
          <a:p>
            <a:r>
              <a:rPr lang="en-US" dirty="0"/>
              <a:t>The Centers for Mendelian Genomics program is halfway through its current funding cycle. These Centers aim to use genome sequencing and analysis to discover the genomic basis underlying as many Mendelian diseases as possible. In doing so, they will accelerate gene discovery by disseminating methods and results within the consortium and broader research community. </a:t>
            </a:r>
          </a:p>
          <a:p>
            <a:endParaRPr lang="en-US" dirty="0"/>
          </a:p>
          <a:p>
            <a:r>
              <a:rPr lang="en-US" dirty="0"/>
              <a:t>* These Centers have implicated &gt;2,600 disease genes using conservative and suggestive criteria. Many of the suggestive genes potentially represent novel discoveries. * The CMGs post on their website a public list of studied phenotypes and genes, with links to OMIM and PubMed IDs. </a:t>
            </a:r>
          </a:p>
          <a:p>
            <a:pPr defTabSz="948507">
              <a:defRPr/>
            </a:pPr>
            <a:endParaRPr lang="en-US" dirty="0"/>
          </a:p>
          <a:p>
            <a:pPr defTabSz="948507">
              <a:defRPr/>
            </a:pPr>
            <a:r>
              <a:rPr lang="en-US" dirty="0"/>
              <a:t>* These Centers were associated with 65 presentations at the 2017 American Society of Human Genetics meeting. * To date, there are &gt;400 publications that involve co-authorships with Center researchers and patient families. These publications detail disease gene discoveries, method and tool development, disease diagnosis, group collaborations, and future perspectives. </a:t>
            </a:r>
          </a:p>
          <a:p>
            <a:pPr defTabSz="948507">
              <a:defRPr/>
            </a:pPr>
            <a:endParaRPr lang="en-US" dirty="0"/>
          </a:p>
          <a:p>
            <a:pPr defTabSz="948507">
              <a:defRPr/>
            </a:pPr>
            <a:r>
              <a:rPr lang="en-US" dirty="0"/>
              <a:t>The Centers regularly contribute data to Matchmaker Exchange and the Monarch Initiative. * Data from these platforms are being used as part of driver projects for the Global Alliance for Genomics and Health (or GA4GH), which aims to drive the uptake of standards and frameworks for genomic data sharing within research and healthcare communities. </a:t>
            </a:r>
          </a:p>
          <a:p>
            <a:pPr marL="177845" indent="-177845" defTabSz="948507">
              <a:buFont typeface="Arial" panose="020B0604020202020204" pitchFamily="34" charset="0"/>
              <a:buChar char="•"/>
              <a:defRPr/>
            </a:pPr>
            <a:endParaRPr lang="en-US" dirty="0"/>
          </a:p>
          <a:p>
            <a:pPr>
              <a:defRPr/>
            </a:pPr>
            <a:endParaRPr lang="en-US" u="sng" dirty="0"/>
          </a:p>
          <a:p>
            <a:pPr defTabSz="948507">
              <a:defRPr/>
            </a:pPr>
            <a:endParaRPr lang="en-US" dirty="0"/>
          </a:p>
        </p:txBody>
      </p:sp>
      <p:sp>
        <p:nvSpPr>
          <p:cNvPr id="5" name="Slide Number Placeholder 3"/>
          <p:cNvSpPr>
            <a:spLocks noGrp="1"/>
          </p:cNvSpPr>
          <p:nvPr>
            <p:ph type="sldNum" sz="quarter" idx="5"/>
          </p:nvPr>
        </p:nvSpPr>
        <p:spPr>
          <a:xfrm>
            <a:off x="4144301" y="9120819"/>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36" eaLnBrk="0" hangingPunct="0">
              <a:defRPr b="1">
                <a:solidFill>
                  <a:schemeClr val="tx1"/>
                </a:solidFill>
                <a:latin typeface="Arial" pitchFamily="34" charset="0"/>
              </a:defRPr>
            </a:lvl1pPr>
            <a:lvl2pPr marL="775480" indent="-298261" defTabSz="977636" eaLnBrk="0" hangingPunct="0">
              <a:defRPr b="1">
                <a:solidFill>
                  <a:schemeClr val="tx1"/>
                </a:solidFill>
                <a:latin typeface="Arial" pitchFamily="34" charset="0"/>
              </a:defRPr>
            </a:lvl2pPr>
            <a:lvl3pPr marL="1193046" indent="-238610" defTabSz="977636" eaLnBrk="0" hangingPunct="0">
              <a:defRPr b="1">
                <a:solidFill>
                  <a:schemeClr val="tx1"/>
                </a:solidFill>
                <a:latin typeface="Arial" pitchFamily="34" charset="0"/>
              </a:defRPr>
            </a:lvl3pPr>
            <a:lvl4pPr marL="1670267" indent="-238610" defTabSz="977636" eaLnBrk="0" hangingPunct="0">
              <a:defRPr b="1">
                <a:solidFill>
                  <a:schemeClr val="tx1"/>
                </a:solidFill>
                <a:latin typeface="Arial" pitchFamily="34" charset="0"/>
              </a:defRPr>
            </a:lvl4pPr>
            <a:lvl5pPr marL="2147487" indent="-238610" defTabSz="977636" eaLnBrk="0" hangingPunct="0">
              <a:defRPr b="1">
                <a:solidFill>
                  <a:schemeClr val="tx1"/>
                </a:solidFill>
                <a:latin typeface="Arial" pitchFamily="34" charset="0"/>
              </a:defRPr>
            </a:lvl5pPr>
            <a:lvl6pPr marL="2624705" indent="-238610" defTabSz="977636" eaLnBrk="0" fontAlgn="base" hangingPunct="0">
              <a:spcBef>
                <a:spcPct val="0"/>
              </a:spcBef>
              <a:spcAft>
                <a:spcPct val="0"/>
              </a:spcAft>
              <a:defRPr b="1">
                <a:solidFill>
                  <a:schemeClr val="tx1"/>
                </a:solidFill>
                <a:latin typeface="Arial" pitchFamily="34" charset="0"/>
              </a:defRPr>
            </a:lvl6pPr>
            <a:lvl7pPr marL="3101924" indent="-238610" defTabSz="977636" eaLnBrk="0" fontAlgn="base" hangingPunct="0">
              <a:spcBef>
                <a:spcPct val="0"/>
              </a:spcBef>
              <a:spcAft>
                <a:spcPct val="0"/>
              </a:spcAft>
              <a:defRPr b="1">
                <a:solidFill>
                  <a:schemeClr val="tx1"/>
                </a:solidFill>
                <a:latin typeface="Arial" pitchFamily="34" charset="0"/>
              </a:defRPr>
            </a:lvl7pPr>
            <a:lvl8pPr marL="3579142" indent="-238610" defTabSz="977636" eaLnBrk="0" fontAlgn="base" hangingPunct="0">
              <a:spcBef>
                <a:spcPct val="0"/>
              </a:spcBef>
              <a:spcAft>
                <a:spcPct val="0"/>
              </a:spcAft>
              <a:defRPr b="1">
                <a:solidFill>
                  <a:schemeClr val="tx1"/>
                </a:solidFill>
                <a:latin typeface="Arial" pitchFamily="34" charset="0"/>
              </a:defRPr>
            </a:lvl8pPr>
            <a:lvl9pPr marL="4056364" indent="-238610" defTabSz="97763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40</a:t>
            </a:fld>
            <a:endParaRPr lang="en-US" dirty="0">
              <a:cs typeface="Arial" pitchFamily="34" charset="0"/>
            </a:endParaRPr>
          </a:p>
        </p:txBody>
      </p:sp>
    </p:spTree>
    <p:extLst>
      <p:ext uri="{BB962C8B-B14F-4D97-AF65-F5344CB8AC3E}">
        <p14:creationId xmlns:p14="http://schemas.microsoft.com/office/powerpoint/2010/main" val="3128306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71575" y="698500"/>
            <a:ext cx="4786313" cy="35893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817722" y="4561225"/>
            <a:ext cx="5724939" cy="4249711"/>
          </a:xfrm>
          <a:noFill/>
          <a:ln w="9525">
            <a:noFill/>
            <a:miter lim="800000"/>
            <a:headEnd/>
            <a:tailEnd/>
          </a:ln>
          <a:effectLst/>
        </p:spPr>
        <p:txBody>
          <a:bodyPr vert="horz" wrap="square" lIns="93819" tIns="46911" rIns="93819" bIns="46911" numCol="1" anchor="t" anchorCtr="0" compatLnSpc="1">
            <a:prstTxWarp prst="textNoShape">
              <a:avLst/>
            </a:prstTxWarp>
          </a:bodyPr>
          <a:lstStyle/>
          <a:p>
            <a:r>
              <a:rPr lang="en-US" dirty="0"/>
              <a:t>NHGRI’s Technology Development Program continues to move forward, paving the way to develop new and improve existing technologies</a:t>
            </a:r>
            <a:r>
              <a:rPr lang="en-US" baseline="0" dirty="0"/>
              <a:t> to enable </a:t>
            </a:r>
            <a:r>
              <a:rPr lang="en-US" dirty="0"/>
              <a:t>genomic</a:t>
            </a:r>
            <a:r>
              <a:rPr lang="en-US" baseline="0" dirty="0"/>
              <a:t> discoveries and facilitate adoption of genomics in medicine</a:t>
            </a:r>
            <a:r>
              <a:rPr lang="en-US" dirty="0"/>
              <a:t>.</a:t>
            </a:r>
          </a:p>
          <a:p>
            <a:r>
              <a:rPr lang="en-US" dirty="0"/>
              <a:t> </a:t>
            </a:r>
          </a:p>
          <a:p>
            <a:r>
              <a:rPr lang="en-US" dirty="0"/>
              <a:t>* An Advanced Genomic Technology Development Meeting will be held again this year in May at Northeastern University. Novel nucleic acid sequencing and genomic-technology grantees from the program will meet over several days to facilitate communication, collaboration, and interaction. An adjacent public meeting on June 1 will allow for broader community participation and interaction with NHGRI staff.</a:t>
            </a:r>
          </a:p>
          <a:p>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4976">
              <a:defRPr/>
            </a:pPr>
            <a:fld id="{EF1538E9-0E3C-4F99-854D-827A84D0C00A}" type="slidenum">
              <a:rPr lang="en-US">
                <a:solidFill>
                  <a:srgbClr val="000000"/>
                </a:solidFill>
              </a:rPr>
              <a:pPr defTabSz="924976">
                <a:defRPr/>
              </a:pPr>
              <a:t>41</a:t>
            </a:fld>
            <a:endParaRPr lang="en-US" dirty="0">
              <a:solidFill>
                <a:srgbClr val="000000"/>
              </a:solidFill>
            </a:endParaRPr>
          </a:p>
        </p:txBody>
      </p:sp>
    </p:spTree>
    <p:extLst>
      <p:ext uri="{BB962C8B-B14F-4D97-AF65-F5344CB8AC3E}">
        <p14:creationId xmlns:p14="http://schemas.microsoft.com/office/powerpoint/2010/main" val="1304355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2413" y="1208088"/>
            <a:ext cx="4349750" cy="3262312"/>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The goal of the Encyclopedia of DNA Elements (or ENCODE) project is to create catalogs of all functional elements in the human and mouse genomes, and to make those catalogs available as a resource to the biomedical research community.</a:t>
            </a:r>
          </a:p>
          <a:p>
            <a:endParaRPr lang="en-US" dirty="0"/>
          </a:p>
          <a:p>
            <a:r>
              <a:rPr lang="en-US" dirty="0"/>
              <a:t>The ENCODE Consortium held its annual meeting last week in Palo Alto, California. This was the first time the ENCODE 4 Mapping, Computational Analysis, Data Analysis, Data Coordination, and new Functional Characterization Centers came together. The meeting served as a platform for the Consortium to present its accomplishments from this past year, discuss ongoing research, and lay out goals for the Consortium moving forward.</a:t>
            </a:r>
          </a:p>
          <a:p>
            <a:endParaRPr lang="en-US" dirty="0"/>
          </a:p>
          <a:p>
            <a:pPr defTabSz="948507">
              <a:defRPr/>
            </a:pPr>
            <a:r>
              <a:rPr lang="en-US" i="0" dirty="0"/>
              <a:t>ENCODE data continue to be heavily used by the research community as evidenced by the approximate 2,00 publications to date from researchers outside of the Consortium that use ENCODE data and associated resources. Of these, more than 500 focused on human diseases, attesting to the translational value of the ENCODE resource.</a:t>
            </a:r>
          </a:p>
        </p:txBody>
      </p:sp>
      <p:sp>
        <p:nvSpPr>
          <p:cNvPr id="4" name="Slide Number Placeholder 3"/>
          <p:cNvSpPr>
            <a:spLocks noGrp="1"/>
          </p:cNvSpPr>
          <p:nvPr>
            <p:ph type="sldNum" sz="quarter" idx="10"/>
          </p:nvPr>
        </p:nvSpPr>
        <p:spPr/>
        <p:txBody>
          <a:bodyPr/>
          <a:lstStyle/>
          <a:p>
            <a:fld id="{CFDD2888-EA59-4FA6-882F-5E5CD6B79C53}" type="slidenum">
              <a:rPr lang="en-US" smtClean="0"/>
              <a:pPr/>
              <a:t>42</a:t>
            </a:fld>
            <a:endParaRPr lang="en-US" dirty="0"/>
          </a:p>
        </p:txBody>
      </p:sp>
    </p:spTree>
    <p:extLst>
      <p:ext uri="{BB962C8B-B14F-4D97-AF65-F5344CB8AC3E}">
        <p14:creationId xmlns:p14="http://schemas.microsoft.com/office/powerpoint/2010/main" val="1434948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2413" y="1208088"/>
            <a:ext cx="4349750" cy="3262312"/>
          </a:xfrm>
          <a:prstGeom prst="rect">
            <a:avLst/>
          </a:prstGeom>
          <a:noFill/>
          <a:ln w="12700">
            <a:solidFill>
              <a:prstClr val="black"/>
            </a:solidFill>
          </a:ln>
        </p:spPr>
      </p:sp>
      <p:sp>
        <p:nvSpPr>
          <p:cNvPr id="3" name="Notes Placeholder 2"/>
          <p:cNvSpPr>
            <a:spLocks noGrp="1"/>
          </p:cNvSpPr>
          <p:nvPr>
            <p:ph type="body" idx="1"/>
          </p:nvPr>
        </p:nvSpPr>
        <p:spPr>
          <a:xfrm>
            <a:off x="817723" y="4561225"/>
            <a:ext cx="5724939" cy="4917128"/>
          </a:xfrm>
        </p:spPr>
        <p:txBody>
          <a:bodyPr/>
          <a:lstStyle/>
          <a:p>
            <a:pPr defTabSz="948507">
              <a:defRPr/>
            </a:pPr>
            <a:r>
              <a:rPr lang="en-US" i="0" dirty="0"/>
              <a:t>Shown here is an example of how ENCODE data are being used to help direct gene therapy targets. Gene therapy clinical trials for beta thalassemia and sickle cell disease are now on the horizon, including efforts to target an erythroid enhancer identified, in part, using ENCODE data. This enhancer selectively regulates the expression of </a:t>
            </a:r>
            <a:r>
              <a:rPr lang="en-US" i="1" dirty="0"/>
              <a:t>BCL11A</a:t>
            </a:r>
            <a:r>
              <a:rPr lang="en-US" i="0" dirty="0"/>
              <a:t>, a gene encoding a transcription factor that is responsible for down-regulating the expression of fetal hemoglobin in erythroid cells. It is hoped that by disrupting the expression of </a:t>
            </a:r>
            <a:r>
              <a:rPr lang="en-US" i="1" dirty="0"/>
              <a:t>BCL11A</a:t>
            </a:r>
            <a:r>
              <a:rPr lang="en-US" i="0" dirty="0"/>
              <a:t>, fetal hemoglobin expression will not be down regulated. Individuals who are genetically predisposed to having elevated levels of fetal hemoglobin as adults have less severe forms of beta thalassemia and sickle cell disease.</a:t>
            </a:r>
            <a:endParaRPr lang="en-US" i="0" strike="sngStrike" dirty="0"/>
          </a:p>
          <a:p>
            <a:pPr defTabSz="948507">
              <a:defRPr/>
            </a:pPr>
            <a:endParaRPr lang="en-US" i="0" dirty="0"/>
          </a:p>
          <a:p>
            <a:r>
              <a:rPr lang="en-US" i="0" dirty="0"/>
              <a:t>* In October 2017, </a:t>
            </a:r>
            <a:r>
              <a:rPr lang="en-US" i="0" dirty="0" err="1"/>
              <a:t>Sangamo</a:t>
            </a:r>
            <a:r>
              <a:rPr lang="en-US" i="0" dirty="0"/>
              <a:t> Therapeutics and </a:t>
            </a:r>
            <a:r>
              <a:rPr lang="en-US" i="0" dirty="0" err="1"/>
              <a:t>Bioverativ</a:t>
            </a:r>
            <a:r>
              <a:rPr lang="en-US" i="0" dirty="0"/>
              <a:t> announced FDA’s acceptance of an Investigational New Drug (or IND) application for a gene therapy method designed to delete the erythroid enhancer to treat beta thalassemia, with the plan to then begin enrolling patients this year.</a:t>
            </a:r>
          </a:p>
          <a:p>
            <a:endParaRPr lang="en-US" i="0" dirty="0"/>
          </a:p>
          <a:p>
            <a:r>
              <a:rPr lang="en-US" i="0" dirty="0"/>
              <a:t>* Similarly, in December 2017, CRISPR Therapeutics in collaboration with Vertex Pharmaceuticals announced submission of a Clinical Trial Application for genome editing that targets the </a:t>
            </a:r>
            <a:r>
              <a:rPr lang="en-US" i="1" dirty="0"/>
              <a:t>BCL11A</a:t>
            </a:r>
            <a:r>
              <a:rPr lang="en-US" i="0" dirty="0"/>
              <a:t> erythroid enhancer to treat beta thalassemia. These approaches, which are the first to target a non-coding regulatory region, represent one of several emerging avenues of pursuit for gene therapy to treat these hemoglobinopathies.</a:t>
            </a:r>
          </a:p>
        </p:txBody>
      </p:sp>
      <p:sp>
        <p:nvSpPr>
          <p:cNvPr id="4" name="Slide Number Placeholder 3"/>
          <p:cNvSpPr>
            <a:spLocks noGrp="1"/>
          </p:cNvSpPr>
          <p:nvPr>
            <p:ph type="sldNum" sz="quarter" idx="10"/>
          </p:nvPr>
        </p:nvSpPr>
        <p:spPr/>
        <p:txBody>
          <a:bodyPr/>
          <a:lstStyle/>
          <a:p>
            <a:fld id="{CFDD2888-EA59-4FA6-882F-5E5CD6B79C53}" type="slidenum">
              <a:rPr lang="en-US" smtClean="0"/>
              <a:pPr/>
              <a:t>43</a:t>
            </a:fld>
            <a:endParaRPr lang="en-US" dirty="0"/>
          </a:p>
        </p:txBody>
      </p:sp>
    </p:spTree>
    <p:extLst>
      <p:ext uri="{BB962C8B-B14F-4D97-AF65-F5344CB8AC3E}">
        <p14:creationId xmlns:p14="http://schemas.microsoft.com/office/powerpoint/2010/main" val="4255455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168400" y="723900"/>
            <a:ext cx="4786313" cy="3589338"/>
          </a:xfrm>
          <a:prstGeom prst="rect">
            <a:avLst/>
          </a:prstGeom>
          <a:ln/>
        </p:spPr>
      </p:sp>
      <p:sp>
        <p:nvSpPr>
          <p:cNvPr id="164867" name="Notes Placeholder 2"/>
          <p:cNvSpPr>
            <a:spLocks noGrp="1"/>
          </p:cNvSpPr>
          <p:nvPr>
            <p:ph type="body" idx="1"/>
          </p:nvPr>
        </p:nvSpPr>
        <p:spPr>
          <a:xfrm>
            <a:off x="763325" y="4533026"/>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102" tIns="49050" rIns="98102" bIns="49050" numCol="1" anchor="t" anchorCtr="0" compatLnSpc="1">
            <a:prstTxWarp prst="textNoShape">
              <a:avLst/>
            </a:prstTxWarp>
          </a:bodyPr>
          <a:lstStyle/>
          <a:p>
            <a:pPr defTabSz="974584" eaLnBrk="1" fontAlgn="auto" hangingPunct="1">
              <a:spcAft>
                <a:spcPts val="0"/>
              </a:spcAft>
              <a:defRPr/>
            </a:pPr>
            <a:r>
              <a:rPr lang="en-US" dirty="0"/>
              <a:t>The Centers of Excellence in Genomic Science (or CEGS) program supports interdisciplinary research teams to develop highly innovative approaches in genomics research. We expect to announce a new CEGS award in Spring 2018.</a:t>
            </a:r>
          </a:p>
          <a:p>
            <a:pPr marL="177845" indent="-177845" defTabSz="974584" eaLnBrk="1" fontAlgn="auto" hangingPunct="1">
              <a:spcAft>
                <a:spcPts val="0"/>
              </a:spcAft>
              <a:buFont typeface="Arial" panose="020B0604020202020204" pitchFamily="34" charset="0"/>
              <a:buChar char="•"/>
              <a:defRPr/>
            </a:pPr>
            <a:endParaRPr lang="en-US" dirty="0"/>
          </a:p>
          <a:p>
            <a:pPr defTabSz="974584" eaLnBrk="1" fontAlgn="auto" hangingPunct="1">
              <a:spcAft>
                <a:spcPts val="0"/>
              </a:spcAft>
              <a:defRPr/>
            </a:pPr>
            <a:r>
              <a:rPr lang="en-US" dirty="0"/>
              <a:t>As an example of the types of collaborative discussions that can come out of this Program, several CEGS PIs met to discuss the needs in the area of </a:t>
            </a:r>
            <a:r>
              <a:rPr lang="en-US" dirty="0" err="1"/>
              <a:t>epigenomics</a:t>
            </a:r>
            <a:r>
              <a:rPr lang="en-US" dirty="0"/>
              <a:t> and precision health.</a:t>
            </a:r>
          </a:p>
          <a:p>
            <a:pPr defTabSz="974584" eaLnBrk="1" fontAlgn="auto" hangingPunct="1">
              <a:spcAft>
                <a:spcPts val="0"/>
              </a:spcAft>
              <a:defRPr/>
            </a:pPr>
            <a:endParaRPr lang="en-US" dirty="0"/>
          </a:p>
          <a:p>
            <a:pPr defTabSz="974584" eaLnBrk="1" fontAlgn="auto" hangingPunct="1">
              <a:spcAft>
                <a:spcPts val="0"/>
              </a:spcAft>
              <a:defRPr/>
            </a:pPr>
            <a:r>
              <a:rPr lang="en-US" dirty="0"/>
              <a:t>* From that meeting, these PIs published their recommendations about standard reagents, analysis pipelines, and naming of functional elements, and about studying how well-accessible tissues (such as blood and saliva) can provide information about inaccessible tissues. These are important issues that apply to all functional data types.</a:t>
            </a:r>
          </a:p>
          <a:p>
            <a:endParaRPr lang="en-US" baseline="0" dirty="0"/>
          </a:p>
        </p:txBody>
      </p:sp>
      <p:sp>
        <p:nvSpPr>
          <p:cNvPr id="6" name="Slide Number Placeholder 3">
            <a:extLst>
              <a:ext uri="{FF2B5EF4-FFF2-40B4-BE49-F238E27FC236}">
                <a16:creationId xmlns:a16="http://schemas.microsoft.com/office/drawing/2014/main" id="{652049DC-4E7B-42DE-8E2F-879D2968A620}"/>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44</a:t>
            </a:fld>
            <a:endParaRPr lang="en-US" dirty="0">
              <a:solidFill>
                <a:srgbClr val="000000"/>
              </a:solidFill>
            </a:endParaRPr>
          </a:p>
        </p:txBody>
      </p:sp>
    </p:spTree>
    <p:extLst>
      <p:ext uri="{BB962C8B-B14F-4D97-AF65-F5344CB8AC3E}">
        <p14:creationId xmlns:p14="http://schemas.microsoft.com/office/powerpoint/2010/main" val="3477495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lvl="1" defTabSz="981897">
              <a:defRPr/>
            </a:pPr>
            <a:r>
              <a:rPr lang="en-US" dirty="0"/>
              <a:t>The NHGRI-EBI Genome-Wide Association Studies (or GWAS) Catalog is an online resource providing curated results from GWAS papers and user-provided summary statistics. Last September, a commentary by </a:t>
            </a:r>
            <a:r>
              <a:rPr lang="en-US" dirty="0" err="1"/>
              <a:t>Popejoy</a:t>
            </a:r>
            <a:r>
              <a:rPr lang="en-US" dirty="0"/>
              <a:t> and Fullerton based on GWAS Catalog data observed a marked bias toward European ancestry populations in published GWAS findings. </a:t>
            </a:r>
          </a:p>
          <a:p>
            <a:pPr lvl="1" defTabSz="981897">
              <a:defRPr/>
            </a:pPr>
            <a:endParaRPr lang="en-US" dirty="0"/>
          </a:p>
          <a:p>
            <a:pPr lvl="1" defTabSz="981897">
              <a:defRPr/>
            </a:pPr>
            <a:r>
              <a:rPr lang="en-US" dirty="0"/>
              <a:t>* In a more recent and detailed analysis in press at </a:t>
            </a:r>
            <a:r>
              <a:rPr lang="en-US" i="1" dirty="0"/>
              <a:t>Genome Biology</a:t>
            </a:r>
            <a:r>
              <a:rPr lang="en-US" dirty="0"/>
              <a:t>, the GWAS Catalog team expanded upon this initial observation. A bias toward European ancestry participants remains, with 78% participants of European ancestry, compared to 22% across different non-European ancestry categories.</a:t>
            </a:r>
          </a:p>
          <a:p>
            <a:pPr lvl="1" defTabSz="981897">
              <a:defRPr/>
            </a:pPr>
            <a:endParaRPr lang="en-US" dirty="0"/>
          </a:p>
          <a:p>
            <a:pPr lvl="1" defTabSz="981897">
              <a:defRPr/>
            </a:pPr>
            <a:r>
              <a:rPr lang="en-US" dirty="0"/>
              <a:t>* However, non-European populations contribute disproportionately (46%) more associations than expected given the distribution of participants. For example, African ancestry contributes 2.4% of participants but 7% of the associations. Similarly, Hispanic/Latin American ancestry contributes 1.3% of participants but 4% of the associations. This underscores the scientific value of including diverse ancestry participants in GWAS, which will likely continue to identify new associations.</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45</a:t>
            </a:fld>
            <a:endParaRPr lang="en-US" dirty="0">
              <a:solidFill>
                <a:srgbClr val="000000"/>
              </a:solidFill>
            </a:endParaRPr>
          </a:p>
        </p:txBody>
      </p:sp>
    </p:spTree>
    <p:extLst>
      <p:ext uri="{BB962C8B-B14F-4D97-AF65-F5344CB8AC3E}">
        <p14:creationId xmlns:p14="http://schemas.microsoft.com/office/powerpoint/2010/main" val="3053854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1192213"/>
            <a:ext cx="4292600" cy="3219450"/>
          </a:xfrm>
          <a:prstGeom prst="rect">
            <a:avLst/>
          </a:prstGeom>
          <a:noFill/>
          <a:ln w="12700">
            <a:solidFill>
              <a:prstClr val="black"/>
            </a:solidFill>
          </a:ln>
        </p:spPr>
      </p:sp>
      <p:sp>
        <p:nvSpPr>
          <p:cNvPr id="3" name="Notes Placeholder 2"/>
          <p:cNvSpPr>
            <a:spLocks noGrp="1"/>
          </p:cNvSpPr>
          <p:nvPr>
            <p:ph type="body" idx="1"/>
          </p:nvPr>
        </p:nvSpPr>
        <p:spPr>
          <a:xfrm>
            <a:off x="810684" y="4531628"/>
            <a:ext cx="5724939" cy="4249711"/>
          </a:xfrm>
        </p:spPr>
        <p:txBody>
          <a:bodyPr/>
          <a:lstStyle/>
          <a:p>
            <a:pPr defTabSz="948507">
              <a:defRPr/>
            </a:pPr>
            <a:r>
              <a:rPr lang="en-US" dirty="0">
                <a:latin typeface="Arial" pitchFamily="34" charset="0"/>
                <a:cs typeface="Arial" pitchFamily="34" charset="0"/>
              </a:rPr>
              <a:t>The </a:t>
            </a:r>
            <a:r>
              <a:rPr lang="en-US" dirty="0" err="1">
                <a:latin typeface="Arial" pitchFamily="34" charset="0"/>
                <a:cs typeface="Arial" pitchFamily="34" charset="0"/>
              </a:rPr>
              <a:t>PhenX</a:t>
            </a:r>
            <a:r>
              <a:rPr lang="en-US" dirty="0">
                <a:latin typeface="Arial" pitchFamily="34" charset="0"/>
                <a:cs typeface="Arial" pitchFamily="34" charset="0"/>
              </a:rPr>
              <a:t> Toolkit is a growing online resource of standard measures for capturing data on common diseases, phenotypic traits, and environmental exposures. It continues to add more features, including new translations</a:t>
            </a:r>
            <a:r>
              <a:rPr lang="en-US" baseline="0" dirty="0">
                <a:latin typeface="Arial" pitchFamily="34" charset="0"/>
                <a:cs typeface="Arial" pitchFamily="34" charset="0"/>
              </a:rPr>
              <a:t> of existing measures</a:t>
            </a:r>
            <a:r>
              <a:rPr lang="en-US" dirty="0">
                <a:latin typeface="Arial" pitchFamily="34" charset="0"/>
                <a:cs typeface="Arial" pitchFamily="34" charset="0"/>
              </a:rPr>
              <a:t>.</a:t>
            </a:r>
            <a:r>
              <a:rPr lang="en-US" baseline="0" dirty="0">
                <a:latin typeface="Arial" pitchFamily="34" charset="0"/>
                <a:cs typeface="Arial" pitchFamily="34" charset="0"/>
              </a:rPr>
              <a:t> </a:t>
            </a:r>
          </a:p>
          <a:p>
            <a:pPr defTabSz="948507">
              <a:defRPr/>
            </a:pPr>
            <a:endParaRPr lang="en-US" baseline="0" dirty="0">
              <a:latin typeface="Arial" pitchFamily="34" charset="0"/>
              <a:cs typeface="Arial" pitchFamily="34" charset="0"/>
            </a:endParaRPr>
          </a:p>
          <a:p>
            <a:pPr defTabSz="948507">
              <a:defRPr/>
            </a:pPr>
            <a:r>
              <a:rPr lang="en-US" baseline="0" dirty="0">
                <a:latin typeface="Arial" pitchFamily="34" charset="0"/>
                <a:cs typeface="Arial" pitchFamily="34" charset="0"/>
              </a:rPr>
              <a:t>* Dr. Jim Zhang </a:t>
            </a:r>
            <a:r>
              <a:rPr lang="en-US" dirty="0"/>
              <a:t>has now published Chinese translations of 294 protocols from 21 </a:t>
            </a:r>
            <a:r>
              <a:rPr lang="en-US" dirty="0" err="1"/>
              <a:t>PhenX</a:t>
            </a:r>
            <a:r>
              <a:rPr lang="en-US" dirty="0"/>
              <a:t> research domains. These translations are now freely available on the PhenX Toolkit website. * Shown here is the translation of Measure #010600 for recording a participant’s self-reported race. * In addition to the question and response categories, background information about the protocol has also been translated, * including the definition and purpose of the * selected </a:t>
            </a:r>
            <a:r>
              <a:rPr lang="en-US" dirty="0" err="1"/>
              <a:t>PhenX</a:t>
            </a:r>
            <a:r>
              <a:rPr lang="en-US" dirty="0"/>
              <a:t> measure.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46</a:t>
            </a:fld>
            <a:endParaRPr lang="en-US" dirty="0"/>
          </a:p>
        </p:txBody>
      </p:sp>
    </p:spTree>
    <p:extLst>
      <p:ext uri="{BB962C8B-B14F-4D97-AF65-F5344CB8AC3E}">
        <p14:creationId xmlns:p14="http://schemas.microsoft.com/office/powerpoint/2010/main" val="3718914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767239"/>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defTabSz="945893" eaLnBrk="1" fontAlgn="auto" hangingPunct="1">
              <a:spcBef>
                <a:spcPct val="0"/>
              </a:spcBef>
              <a:spcAft>
                <a:spcPts val="0"/>
              </a:spcAft>
              <a:defRPr/>
            </a:pPr>
            <a:r>
              <a:rPr lang="en-US" baseline="0" dirty="0">
                <a:latin typeface="Arial" panose="020B0604020202020204" pitchFamily="34" charset="0"/>
                <a:cs typeface="Arial" pitchFamily="34" charset="0"/>
              </a:rPr>
              <a:t>The </a:t>
            </a:r>
            <a:r>
              <a:rPr lang="en-US" dirty="0">
                <a:latin typeface="Arial" pitchFamily="34" charset="0"/>
                <a:cs typeface="Arial" pitchFamily="34" charset="0"/>
              </a:rPr>
              <a:t>Electronic Medical Records and Genomics (eMERGE) network conducts genomic discovery</a:t>
            </a:r>
            <a:r>
              <a:rPr lang="en-US" baseline="0" dirty="0">
                <a:latin typeface="Arial" panose="020B0604020202020204" pitchFamily="34" charset="0"/>
                <a:cs typeface="Arial" pitchFamily="34" charset="0"/>
              </a:rPr>
              <a:t> and clinical implementation research by leveraging data from large biorepositories linked to electronic medical </a:t>
            </a:r>
            <a:r>
              <a:rPr lang="en-US" strike="noStrike" baseline="0" dirty="0">
                <a:latin typeface="Arial" panose="020B0604020202020204" pitchFamily="34" charset="0"/>
                <a:cs typeface="Arial" pitchFamily="34" charset="0"/>
              </a:rPr>
              <a:t>records.</a:t>
            </a:r>
            <a:r>
              <a:rPr lang="en-US" dirty="0"/>
              <a:t> In October, NHGRI hosted a program review workshop entitled “eMERGE and Beyond: The Future of EHR and Genomics” – as eMERGE Phase III will end June 2019. This workshop was attended by external experts in key areas of genomic medicine, including some NHGRI Council members, </a:t>
            </a:r>
            <a:r>
              <a:rPr lang="en-US" baseline="0" dirty="0"/>
              <a:t>who also served </a:t>
            </a:r>
            <a:r>
              <a:rPr lang="en-US" dirty="0"/>
              <a:t>as planning group members, presenters, discussants, and moderators. The workshop reviewed the current goals and accomplishments of eMERGE as well as suggested future directions for a possible continuation of eMERGE. </a:t>
            </a:r>
          </a:p>
          <a:p>
            <a:pPr defTabSz="945893" eaLnBrk="1" fontAlgn="auto" hangingPunct="1">
              <a:spcBef>
                <a:spcPct val="0"/>
              </a:spcBef>
              <a:spcAft>
                <a:spcPts val="0"/>
              </a:spcAft>
              <a:defRPr/>
            </a:pPr>
            <a:endParaRPr lang="en-US" dirty="0"/>
          </a:p>
          <a:p>
            <a:r>
              <a:rPr lang="en-US" dirty="0"/>
              <a:t>There were several major recommendations coming out of the meeting. These include * developing better phenotyping methods and technologies, and also incorporating machine-learning methods; * building pipelines to automatically interpret/reinterpret genomic variants and to integrate genomic data into EMRs; * promoting shareable electronic clinical decision support by enhancing existing knowledge repositories; and </a:t>
            </a:r>
            <a:r>
              <a:rPr lang="en-US" i="1" dirty="0"/>
              <a:t>*</a:t>
            </a:r>
            <a:r>
              <a:rPr lang="en-US" b="1" i="1" dirty="0"/>
              <a:t> </a:t>
            </a:r>
            <a:r>
              <a:rPr lang="en-US" dirty="0"/>
              <a:t>generating evidence for genomic medicine through communicating directly to patients, through family sharing, health literacy, and automated technologies.</a:t>
            </a:r>
          </a:p>
          <a:p>
            <a:endParaRPr lang="en-US" dirty="0"/>
          </a:p>
          <a:p>
            <a:r>
              <a:rPr lang="en-US" dirty="0"/>
              <a:t>You will hear more about this workshop later in the Open Session in a presentation by Council member Sharon Plon.</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47</a:t>
            </a:fld>
            <a:endParaRPr lang="en-US" dirty="0">
              <a:solidFill>
                <a:srgbClr val="000000"/>
              </a:solidFill>
            </a:endParaRPr>
          </a:p>
        </p:txBody>
      </p:sp>
    </p:spTree>
    <p:extLst>
      <p:ext uri="{BB962C8B-B14F-4D97-AF65-F5344CB8AC3E}">
        <p14:creationId xmlns:p14="http://schemas.microsoft.com/office/powerpoint/2010/main" val="1446034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defTabSz="945893" eaLnBrk="1" fontAlgn="auto" hangingPunct="1">
              <a:spcBef>
                <a:spcPct val="0"/>
              </a:spcBef>
              <a:spcAft>
                <a:spcPts val="0"/>
              </a:spcAft>
              <a:defRPr/>
            </a:pPr>
            <a:r>
              <a:rPr lang="en-US" strike="noStrike" dirty="0">
                <a:latin typeface="Arial" panose="020B0604020202020204" pitchFamily="34" charset="0"/>
                <a:cs typeface="Arial" panose="020B0604020202020204" pitchFamily="34" charset="0"/>
              </a:rPr>
              <a:t>In addition, last month</a:t>
            </a:r>
            <a:r>
              <a:rPr lang="en-US" dirty="0">
                <a:latin typeface="Arial" panose="020B0604020202020204" pitchFamily="34" charset="0"/>
                <a:cs typeface="Arial" panose="020B0604020202020204" pitchFamily="34" charset="0"/>
              </a:rPr>
              <a:t>, the eMERGE investigators published a </a:t>
            </a:r>
            <a:r>
              <a:rPr lang="en-US" baseline="0" dirty="0">
                <a:latin typeface="Arial" panose="020B0604020202020204" pitchFamily="34" charset="0"/>
                <a:cs typeface="Arial" pitchFamily="34" charset="0"/>
              </a:rPr>
              <a:t>article entitled, “Ethical Considerations Related to Return of Results from Genomic Medicine Projects: The eMERGE Network (Phase III) Experience”. </a:t>
            </a:r>
          </a:p>
          <a:p>
            <a:pPr defTabSz="945893" eaLnBrk="1" fontAlgn="auto" hangingPunct="1">
              <a:spcBef>
                <a:spcPct val="0"/>
              </a:spcBef>
              <a:spcAft>
                <a:spcPts val="0"/>
              </a:spcAft>
              <a:defRPr/>
            </a:pPr>
            <a:endParaRPr lang="en-US" baseline="0" dirty="0">
              <a:latin typeface="Arial" panose="020B0604020202020204" pitchFamily="34" charset="0"/>
              <a:cs typeface="Arial" pitchFamily="34" charset="0"/>
            </a:endParaRPr>
          </a:p>
          <a:p>
            <a:pPr defTabSz="945893" eaLnBrk="1" fontAlgn="auto" hangingPunct="1">
              <a:spcBef>
                <a:spcPct val="0"/>
              </a:spcBef>
              <a:spcAft>
                <a:spcPts val="0"/>
              </a:spcAft>
              <a:defRPr/>
            </a:pPr>
            <a:r>
              <a:rPr lang="en-US" baseline="0" dirty="0">
                <a:latin typeface="Arial" panose="020B0604020202020204" pitchFamily="34" charset="0"/>
                <a:cs typeface="Arial" pitchFamily="34" charset="0"/>
              </a:rPr>
              <a:t>* The article </a:t>
            </a:r>
            <a:r>
              <a:rPr lang="en-US" dirty="0"/>
              <a:t>examined the Institutional Review Board (or IRB) process at 9 academic institutions for proposed electronic health record-based genomic medicine studies, and identified common questions and concerns related to studies that involve the return of results from genome sequencing. The most common concerns raised by the various IRBs were related to participant understanding of the study results, and the best way to mitigate these concerns is to provide robust participant support, such as establishing mechanisms to answer questions regarding any portion of the research during consent and providing easily understandable interpretations of testing results. It was also found that communicating with IRB staff prior to and during protocol review appeared to be beneficial for clarifying study considerations and may reduce the time to approval. </a:t>
            </a:r>
          </a:p>
          <a:p>
            <a:pPr defTabSz="945893" eaLnBrk="1" fontAlgn="auto" hangingPunct="1">
              <a:spcBef>
                <a:spcPct val="0"/>
              </a:spcBef>
              <a:spcAft>
                <a:spcPts val="0"/>
              </a:spcAft>
              <a:defRPr/>
            </a:pPr>
            <a:endParaRPr lang="en-US" dirty="0"/>
          </a:p>
          <a:p>
            <a:pPr defTabSz="945893" eaLnBrk="1" fontAlgn="auto" hangingPunct="1">
              <a:spcBef>
                <a:spcPct val="0"/>
              </a:spcBef>
              <a:spcAft>
                <a:spcPts val="0"/>
              </a:spcAft>
              <a:defRPr/>
            </a:pPr>
            <a:r>
              <a:rPr lang="en-US" dirty="0"/>
              <a:t>* The information published in this article can now help investigators more effectively engage with IRBs for genomic medicine implementation research.</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48</a:t>
            </a:fld>
            <a:endParaRPr lang="en-US" dirty="0">
              <a:solidFill>
                <a:srgbClr val="000000"/>
              </a:solidFill>
            </a:endParaRPr>
          </a:p>
        </p:txBody>
      </p:sp>
      <p:sp>
        <p:nvSpPr>
          <p:cNvPr id="2" name="Rectangle 1">
            <a:extLst>
              <a:ext uri="{FF2B5EF4-FFF2-40B4-BE49-F238E27FC236}">
                <a16:creationId xmlns:a16="http://schemas.microsoft.com/office/drawing/2014/main" id="{C4D939EE-9F47-45B8-AB9E-926D691DB9C6}"/>
              </a:ext>
            </a:extLst>
          </p:cNvPr>
          <p:cNvSpPr/>
          <p:nvPr/>
        </p:nvSpPr>
        <p:spPr>
          <a:xfrm>
            <a:off x="1848678" y="4499631"/>
            <a:ext cx="3697357" cy="381441"/>
          </a:xfrm>
          <a:prstGeom prst="rect">
            <a:avLst/>
          </a:prstGeom>
        </p:spPr>
        <p:txBody>
          <a:bodyPr lIns="94851" tIns="47425" rIns="94851" bIns="47425">
            <a:spAutoFit/>
          </a:bodyPr>
          <a:lstStyle/>
          <a:p>
            <a:endParaRPr lang="en-US" dirty="0"/>
          </a:p>
        </p:txBody>
      </p:sp>
    </p:spTree>
    <p:extLst>
      <p:ext uri="{BB962C8B-B14F-4D97-AF65-F5344CB8AC3E}">
        <p14:creationId xmlns:p14="http://schemas.microsoft.com/office/powerpoint/2010/main" val="8956994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2413" y="1208088"/>
            <a:ext cx="4349750" cy="3262312"/>
          </a:xfrm>
          <a:prstGeom prst="rect">
            <a:avLst/>
          </a:prstGeom>
          <a:noFill/>
          <a:ln w="12700">
            <a:solidFill>
              <a:prstClr val="black"/>
            </a:solidFill>
          </a:ln>
        </p:spPr>
      </p:sp>
      <p:sp>
        <p:nvSpPr>
          <p:cNvPr id="3" name="Notes Placeholder 2"/>
          <p:cNvSpPr>
            <a:spLocks noGrp="1"/>
          </p:cNvSpPr>
          <p:nvPr>
            <p:ph type="body" idx="1"/>
          </p:nvPr>
        </p:nvSpPr>
        <p:spPr>
          <a:xfrm>
            <a:off x="817723" y="4561226"/>
            <a:ext cx="5724939" cy="4249711"/>
          </a:xfrm>
        </p:spPr>
        <p:txBody>
          <a:bodyPr/>
          <a:lstStyle/>
          <a:p>
            <a:pPr defTabSz="948507">
              <a:defRPr/>
            </a:pPr>
            <a:r>
              <a:rPr lang="en-US" altLang="en-US" dirty="0">
                <a:latin typeface="Arial" panose="020B0604020202020204" pitchFamily="34" charset="0"/>
                <a:cs typeface="Arial" panose="020B0604020202020204" pitchFamily="34" charset="0"/>
              </a:rPr>
              <a:t>The Clinical Genome Resource</a:t>
            </a:r>
            <a:r>
              <a:rPr lang="en-US" altLang="en-US" baseline="0" dirty="0">
                <a:latin typeface="Arial" panose="020B0604020202020204" pitchFamily="34" charset="0"/>
                <a:cs typeface="Arial" panose="020B0604020202020204" pitchFamily="34" charset="0"/>
              </a:rPr>
              <a:t> (or </a:t>
            </a:r>
            <a:r>
              <a:rPr lang="en-US" altLang="en-US" baseline="0" dirty="0" err="1">
                <a:latin typeface="Arial" panose="020B0604020202020204" pitchFamily="34" charset="0"/>
                <a:cs typeface="Arial" panose="020B0604020202020204" pitchFamily="34" charset="0"/>
              </a:rPr>
              <a:t>ClinGen</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defines and disseminates the clinical relevance of genomic variants for use in precision medicine and research. We are pleased to announce that in Fall 2017, ClinGen</a:t>
            </a:r>
            <a:r>
              <a:rPr lang="en-US" altLang="en-US" baseline="0" dirty="0">
                <a:latin typeface="Arial" panose="020B0604020202020204" pitchFamily="34" charset="0"/>
                <a:cs typeface="Arial" panose="020B0604020202020204" pitchFamily="34" charset="0"/>
              </a:rPr>
              <a:t> was renewed for an additional four years. </a:t>
            </a:r>
          </a:p>
          <a:p>
            <a:pPr defTabSz="948507">
              <a:defRPr/>
            </a:pPr>
            <a:endParaRPr lang="en-US" altLang="en-US" baseline="0" dirty="0">
              <a:latin typeface="Arial" panose="020B0604020202020204" pitchFamily="34" charset="0"/>
              <a:cs typeface="Arial" panose="020B0604020202020204" pitchFamily="34" charset="0"/>
            </a:endParaRPr>
          </a:p>
          <a:p>
            <a:pPr defTabSz="948507">
              <a:defRPr/>
            </a:pPr>
            <a:r>
              <a:rPr lang="en-US" altLang="en-US" baseline="0" dirty="0">
                <a:latin typeface="Arial" panose="020B0604020202020204" pitchFamily="34" charset="0"/>
                <a:cs typeface="Arial" panose="020B0604020202020204" pitchFamily="34" charset="0"/>
              </a:rPr>
              <a:t>* The three multi-PI teams listed here will continue to work to accelerate curation activities and expand to new disease areas, including pediatric neurology, hematology, and skin diseases. </a:t>
            </a:r>
          </a:p>
          <a:p>
            <a:pPr defTabSz="948507">
              <a:defRPr/>
            </a:pPr>
            <a:endParaRPr lang="en-US" altLang="en-US" baseline="0" dirty="0">
              <a:latin typeface="Arial" panose="020B0604020202020204" pitchFamily="34" charset="0"/>
              <a:cs typeface="Arial" panose="020B0604020202020204" pitchFamily="34" charset="0"/>
            </a:endParaRPr>
          </a:p>
          <a:p>
            <a:pPr defTabSz="948507">
              <a:defRPr/>
            </a:pPr>
            <a:r>
              <a:rPr lang="en-US" altLang="en-US" baseline="0" dirty="0">
                <a:latin typeface="Arial" panose="020B0604020202020204" pitchFamily="34" charset="0"/>
                <a:cs typeface="Arial" panose="020B0604020202020204" pitchFamily="34" charset="0"/>
              </a:rPr>
              <a:t>* Furthermore, they will develop quantitative approaches to enhance the use of the ACMG sequence variant interpretation guidelines among many new activities aimed at improving their suite of tools to facilitate gene and variant curation. </a:t>
            </a:r>
          </a:p>
          <a:p>
            <a:pPr defTabSz="948507">
              <a:defRPr/>
            </a:pPr>
            <a:endParaRPr lang="en-US" altLang="en-US" baseline="0" dirty="0">
              <a:latin typeface="Arial" panose="020B0604020202020204" pitchFamily="34" charset="0"/>
              <a:cs typeface="Arial" panose="020B0604020202020204" pitchFamily="34" charset="0"/>
            </a:endParaRPr>
          </a:p>
          <a:p>
            <a:pPr defTabSz="948507">
              <a:defRPr/>
            </a:pPr>
            <a:r>
              <a:rPr lang="en-US" altLang="en-US" baseline="0" dirty="0">
                <a:latin typeface="Arial" panose="020B0604020202020204" pitchFamily="34" charset="0"/>
                <a:cs typeface="Arial" panose="020B0604020202020204" pitchFamily="34" charset="0"/>
              </a:rPr>
              <a:t>* Additionally, with co-funding from the NHGRI ELSI Research Program, ClinGen will continue work to define consent and disclosure recommendations for gene-disease pairs. These recommendations will help non-genetics clinicians identify when to refer patients to genetic counselors or medical geneticists. </a:t>
            </a:r>
          </a:p>
          <a:p>
            <a:pPr defTabSz="948507">
              <a:defRPr/>
            </a:pPr>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49</a:t>
            </a:fld>
            <a:endParaRPr lang="en-US" dirty="0"/>
          </a:p>
        </p:txBody>
      </p:sp>
    </p:spTree>
    <p:extLst>
      <p:ext uri="{BB962C8B-B14F-4D97-AF65-F5344CB8AC3E}">
        <p14:creationId xmlns:p14="http://schemas.microsoft.com/office/powerpoint/2010/main" val="189204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57300" y="719138"/>
            <a:ext cx="48006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the rest of my Director’s Report, I will cover the 7 areas listed here, which reliably provide an</a:t>
            </a:r>
            <a:r>
              <a:rPr lang="en-US" baseline="0" dirty="0">
                <a:latin typeface="Arial" pitchFamily="34" charset="0"/>
                <a:cs typeface="Arial" pitchFamily="34" charset="0"/>
              </a:rPr>
              <a:t> effective </a:t>
            </a:r>
            <a:r>
              <a:rPr lang="en-US" dirty="0">
                <a:latin typeface="Arial" pitchFamily="34" charset="0"/>
                <a:cs typeface="Arial" pitchFamily="34" charset="0"/>
              </a:rPr>
              <a:t>framework for reviewing the relevant topics.</a:t>
            </a:r>
          </a:p>
          <a:p>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a:cs typeface="Arial" pitchFamily="34" charset="0"/>
            </a:endParaRPr>
          </a:p>
        </p:txBody>
      </p:sp>
    </p:spTree>
    <p:extLst>
      <p:ext uri="{BB962C8B-B14F-4D97-AF65-F5344CB8AC3E}">
        <p14:creationId xmlns:p14="http://schemas.microsoft.com/office/powerpoint/2010/main" val="2920897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2413" y="1208088"/>
            <a:ext cx="4349750" cy="3262312"/>
          </a:xfrm>
          <a:prstGeom prst="rect">
            <a:avLst/>
          </a:prstGeom>
          <a:noFill/>
          <a:ln w="12700">
            <a:solidFill>
              <a:prstClr val="black"/>
            </a:solidFill>
          </a:ln>
        </p:spPr>
      </p:sp>
      <p:sp>
        <p:nvSpPr>
          <p:cNvPr id="3" name="Notes Placeholder 2"/>
          <p:cNvSpPr>
            <a:spLocks noGrp="1"/>
          </p:cNvSpPr>
          <p:nvPr>
            <p:ph type="body" idx="1"/>
          </p:nvPr>
        </p:nvSpPr>
        <p:spPr>
          <a:xfrm>
            <a:off x="817723" y="4561226"/>
            <a:ext cx="5724939" cy="4249711"/>
          </a:xfrm>
        </p:spPr>
        <p:txBody>
          <a:bodyPr/>
          <a:lstStyle/>
          <a:p>
            <a:pPr defTabSz="948507">
              <a:defRPr/>
            </a:pPr>
            <a:r>
              <a:rPr lang="en-US" dirty="0"/>
              <a:t>We are also pleased to announce new collaborations with the American Society of Hematology and the </a:t>
            </a:r>
            <a:r>
              <a:rPr lang="en-US" i="1" dirty="0"/>
              <a:t>Eunice Kennedy Shriver </a:t>
            </a:r>
            <a:r>
              <a:rPr lang="en-US" dirty="0"/>
              <a:t>National Institute of Child Health and Human Development. Both of these organizations have provided funding to assemble expert ClinGen curation panels in their respective disease areas.</a:t>
            </a:r>
          </a:p>
          <a:p>
            <a:pPr defTabSz="948507">
              <a:defRPr/>
            </a:pPr>
            <a:endParaRPr lang="en-US" dirty="0"/>
          </a:p>
          <a:p>
            <a:pPr defTabSz="948507">
              <a:defRPr/>
            </a:pPr>
            <a:r>
              <a:rPr lang="en-US" dirty="0"/>
              <a:t>* The American Society of Hematology panels will focus on myeloid malignancies and genetic platelet disorders, while the * National Institute of Child Health and Human Development panels will target brain malformations, mitochondrial disorders, and maturity onset diabetes of the young. Each of these expert panels will use ClinGen tools and curation frameworks to evaluate the clinical relevance of genes and variants, and then share their results through ClinGen and </a:t>
            </a:r>
            <a:r>
              <a:rPr lang="en-US" dirty="0" err="1"/>
              <a:t>ClinVar</a:t>
            </a:r>
            <a:r>
              <a:rPr lang="en-US" dirty="0"/>
              <a:t>.</a:t>
            </a:r>
          </a:p>
        </p:txBody>
      </p:sp>
      <p:sp>
        <p:nvSpPr>
          <p:cNvPr id="4" name="Slide Number Placeholder 3"/>
          <p:cNvSpPr>
            <a:spLocks noGrp="1"/>
          </p:cNvSpPr>
          <p:nvPr>
            <p:ph type="sldNum" sz="quarter" idx="10"/>
          </p:nvPr>
        </p:nvSpPr>
        <p:spPr/>
        <p:txBody>
          <a:bodyPr/>
          <a:lstStyle/>
          <a:p>
            <a:fld id="{CFDD2888-EA59-4FA6-882F-5E5CD6B79C53}" type="slidenum">
              <a:rPr lang="en-US" smtClean="0"/>
              <a:pPr/>
              <a:t>50</a:t>
            </a:fld>
            <a:endParaRPr lang="en-US" dirty="0"/>
          </a:p>
        </p:txBody>
      </p:sp>
    </p:spTree>
    <p:extLst>
      <p:ext uri="{BB962C8B-B14F-4D97-AF65-F5344CB8AC3E}">
        <p14:creationId xmlns:p14="http://schemas.microsoft.com/office/powerpoint/2010/main" val="814853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279525" y="723900"/>
            <a:ext cx="4835525" cy="36258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82947" name="Notes Placeholder 2"/>
          <p:cNvSpPr>
            <a:spLocks noGrp="1"/>
          </p:cNvSpPr>
          <p:nvPr>
            <p:ph type="body" idx="1"/>
          </p:nvPr>
        </p:nvSpPr>
        <p:spPr>
          <a:xfrm>
            <a:off x="740147" y="4592384"/>
            <a:ext cx="5724939" cy="424971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80618">
              <a:defRPr/>
            </a:pPr>
            <a:r>
              <a:rPr lang="en-US" altLang="en-US" dirty="0">
                <a:latin typeface="Arial"/>
                <a:cs typeface="Arial"/>
              </a:rPr>
              <a:t>The Clinical Sequencing Evidence-Generating Research (or CSER) Program aims to generate evidence related to the clinical utility of genome sequencing, with a major emphasis on recruiting ancestrally diverse and medically underserved populations.</a:t>
            </a:r>
          </a:p>
          <a:p>
            <a:pPr defTabSz="980618">
              <a:defRPr/>
            </a:pPr>
            <a:endParaRPr lang="en-US" altLang="en-US" dirty="0">
              <a:latin typeface="Arial"/>
              <a:cs typeface="Arial"/>
            </a:endParaRPr>
          </a:p>
          <a:p>
            <a:pPr defTabSz="980618">
              <a:defRPr/>
            </a:pPr>
            <a:r>
              <a:rPr lang="en-US" altLang="en-US" dirty="0">
                <a:latin typeface="Arial"/>
                <a:cs typeface="Arial"/>
              </a:rPr>
              <a:t>* Work from Phase I of CSER was prominently featured at the American Society of Human Genetics (or ASHG) Meeting this past October. In total, there were 14 CSER-related posters and presentations, including a session on the psychological and health behavior research outcomes of translational genomics featuring 3 CSER investigators. </a:t>
            </a:r>
          </a:p>
          <a:p>
            <a:pPr defTabSz="980618">
              <a:defRPr/>
            </a:pPr>
            <a:endParaRPr lang="en-US" altLang="en-US" dirty="0">
              <a:latin typeface="Arial"/>
              <a:cs typeface="Arial"/>
            </a:endParaRPr>
          </a:p>
          <a:p>
            <a:pPr defTabSz="980618">
              <a:defRPr/>
            </a:pPr>
            <a:r>
              <a:rPr lang="en-US" altLang="en-US" dirty="0">
                <a:latin typeface="Arial"/>
                <a:cs typeface="Arial"/>
              </a:rPr>
              <a:t>* The second phase of CSER held its kickoff meeting in September 2017 and, more recently, a second meeting in January 2018, with topics ranging from harmonization of CSER-wide measures to stakeholder engagement. CSER also heard from guest speaker Dara Richardson-Heron, the Chief Engagement Officer of the </a:t>
            </a:r>
            <a:r>
              <a:rPr lang="en-US" altLang="en-US" i="1" dirty="0">
                <a:latin typeface="Arial"/>
                <a:cs typeface="Arial"/>
              </a:rPr>
              <a:t>All of Us </a:t>
            </a:r>
            <a:r>
              <a:rPr lang="en-US" altLang="en-US" dirty="0">
                <a:latin typeface="Arial"/>
                <a:cs typeface="Arial"/>
              </a:rPr>
              <a:t>Research Program.</a:t>
            </a:r>
          </a:p>
          <a:p>
            <a:pPr defTabSz="980618">
              <a:defRPr/>
            </a:pPr>
            <a:endParaRPr lang="en-US" altLang="en-US" dirty="0">
              <a:latin typeface="Arial"/>
              <a:cs typeface="Arial"/>
            </a:endParaRPr>
          </a:p>
          <a:p>
            <a:pPr defTabSz="980618">
              <a:defRPr/>
            </a:pPr>
            <a:r>
              <a:rPr lang="en-US" altLang="en-US" dirty="0">
                <a:latin typeface="Arial"/>
                <a:cs typeface="Arial"/>
              </a:rPr>
              <a:t>* CSER investigators have established six working groups to collaborate across multiple program areas, with the names of those working groups provided here. </a:t>
            </a:r>
          </a:p>
        </p:txBody>
      </p:sp>
      <p:sp>
        <p:nvSpPr>
          <p:cNvPr id="5" name="Slide Number Placeholder 3">
            <a:extLst>
              <a:ext uri="{FF2B5EF4-FFF2-40B4-BE49-F238E27FC236}">
                <a16:creationId xmlns:a16="http://schemas.microsoft.com/office/drawing/2014/main" id="{8C9A7307-AC7F-4A75-B7BA-59BBE1F723D8}"/>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51</a:t>
            </a:fld>
            <a:endParaRPr lang="en-US" dirty="0">
              <a:solidFill>
                <a:srgbClr val="000000"/>
              </a:solidFill>
            </a:endParaRPr>
          </a:p>
        </p:txBody>
      </p:sp>
    </p:spTree>
    <p:extLst>
      <p:ext uri="{BB962C8B-B14F-4D97-AF65-F5344CB8AC3E}">
        <p14:creationId xmlns:p14="http://schemas.microsoft.com/office/powerpoint/2010/main" val="180827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7613" y="708025"/>
            <a:ext cx="4721225" cy="354171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4755" tIns="47378" rIns="94755" bIns="47378" numCol="1" anchor="t" anchorCtr="0" compatLnSpc="1">
            <a:prstTxWarp prst="textNoShape">
              <a:avLst/>
            </a:prstTxWarp>
          </a:bodyPr>
          <a:lstStyle/>
          <a:p>
            <a:pPr defTabSz="931736" eaLnBrk="1" fontAlgn="auto" hangingPunct="1">
              <a:spcAft>
                <a:spcPts val="0"/>
              </a:spcAft>
              <a:defRPr/>
            </a:pPr>
            <a:r>
              <a:rPr lang="en-US" b="0" dirty="0">
                <a:effectLst/>
                <a:latin typeface="Arial" panose="020B0604020202020204" pitchFamily="34" charset="0"/>
                <a:cs typeface="Arial" panose="020B0604020202020204" pitchFamily="34" charset="0"/>
              </a:rPr>
              <a:t>The Newborn Sequencing in Genomic Medicine and Public Health (or NSIGHT) </a:t>
            </a:r>
            <a:r>
              <a:rPr lang="en-US" dirty="0">
                <a:effectLst/>
                <a:latin typeface="Arial" panose="020B0604020202020204" pitchFamily="34" charset="0"/>
                <a:cs typeface="Arial" panose="020B0604020202020204" pitchFamily="34" charset="0"/>
              </a:rPr>
              <a:t>program </a:t>
            </a:r>
            <a:r>
              <a:rPr lang="en-US" dirty="0">
                <a:latin typeface="Arial" pitchFamily="34" charset="0"/>
                <a:cs typeface="Arial" pitchFamily="34" charset="0"/>
              </a:rPr>
              <a:t>explores</a:t>
            </a:r>
            <a:r>
              <a:rPr lang="en-US" dirty="0">
                <a:effectLst/>
                <a:latin typeface="Arial" panose="020B0604020202020204" pitchFamily="34" charset="0"/>
                <a:cs typeface="Arial" panose="020B0604020202020204" pitchFamily="34" charset="0"/>
              </a:rPr>
              <a:t>, in a limited but deliberate manner, </a:t>
            </a:r>
            <a:r>
              <a:rPr lang="en-US" dirty="0">
                <a:latin typeface="Arial" pitchFamily="34" charset="0"/>
                <a:cs typeface="Arial" pitchFamily="34" charset="0"/>
              </a:rPr>
              <a:t>the implications, challenges, and opportunities associated with the possible use of genomic sequence information for the care of newborns. </a:t>
            </a:r>
          </a:p>
          <a:p>
            <a:pPr defTabSz="931736" eaLnBrk="1" fontAlgn="auto" hangingPunct="1">
              <a:spcAft>
                <a:spcPts val="0"/>
              </a:spcAft>
              <a:defRPr/>
            </a:pPr>
            <a:endParaRPr lang="en-US" dirty="0">
              <a:effectLst/>
              <a:latin typeface="Arial" pitchFamily="34" charset="0"/>
              <a:cs typeface="Arial" pitchFamily="34" charset="0"/>
            </a:endParaRPr>
          </a:p>
          <a:p>
            <a:pPr defTabSz="931736" eaLnBrk="1" fontAlgn="auto" hangingPunct="1">
              <a:spcAft>
                <a:spcPts val="0"/>
              </a:spcAft>
              <a:defRPr/>
            </a:pPr>
            <a:r>
              <a:rPr lang="en-US" dirty="0">
                <a:effectLst/>
                <a:latin typeface="Arial" pitchFamily="34" charset="0"/>
                <a:cs typeface="Arial" pitchFamily="34" charset="0"/>
              </a:rPr>
              <a:t>Recently,</a:t>
            </a:r>
            <a:r>
              <a:rPr lang="en-US" baseline="0" dirty="0">
                <a:effectLst/>
                <a:latin typeface="Arial" pitchFamily="34" charset="0"/>
                <a:cs typeface="Arial" pitchFamily="34" charset="0"/>
              </a:rPr>
              <a:t> the work of the Kingsmore group was featured in </a:t>
            </a:r>
            <a:r>
              <a:rPr lang="en-US" i="1" baseline="0" dirty="0">
                <a:effectLst/>
                <a:latin typeface="Arial" panose="020B0604020202020204" pitchFamily="34" charset="0"/>
                <a:cs typeface="Arial" panose="020B0604020202020204" pitchFamily="34" charset="0"/>
              </a:rPr>
              <a:t>Time</a:t>
            </a:r>
            <a:r>
              <a:rPr lang="en-US" i="0" baseline="0" dirty="0">
                <a:effectLst/>
                <a:latin typeface="Arial" panose="020B0604020202020204" pitchFamily="34" charset="0"/>
                <a:cs typeface="Arial" panose="020B0604020202020204" pitchFamily="34" charset="0"/>
              </a:rPr>
              <a:t> magazine</a:t>
            </a:r>
            <a:r>
              <a:rPr lang="en-US" i="1" dirty="0">
                <a:latin typeface="Arial" panose="020B0604020202020204" pitchFamily="34" charset="0"/>
                <a:cs typeface="Arial" panose="020B0604020202020204" pitchFamily="34" charset="0"/>
              </a:rPr>
              <a:t>. </a:t>
            </a:r>
            <a:r>
              <a:rPr lang="en-US" i="0" dirty="0">
                <a:latin typeface="Arial" panose="020B0604020202020204" pitchFamily="34" charset="0"/>
                <a:cs typeface="Arial" panose="020B0604020202020204" pitchFamily="34" charset="0"/>
              </a:rPr>
              <a:t>The</a:t>
            </a:r>
            <a:r>
              <a:rPr lang="en-US" i="0" baseline="0" dirty="0">
                <a:latin typeface="Arial" panose="020B0604020202020204" pitchFamily="34" charset="0"/>
                <a:cs typeface="Arial" panose="020B0604020202020204" pitchFamily="34" charset="0"/>
              </a:rPr>
              <a:t> article, entitled “</a:t>
            </a:r>
            <a:r>
              <a:rPr lang="en-US" dirty="0"/>
              <a:t>Genetic Testing is Providing New Hope for Babies Born with Mysterious Ailments,” describes how the NSIGHT study at </a:t>
            </a:r>
            <a:r>
              <a:rPr lang="en-US" dirty="0" err="1"/>
              <a:t>Rady</a:t>
            </a:r>
            <a:r>
              <a:rPr lang="en-US" dirty="0"/>
              <a:t> Children’s Institute for Genomic Medicine is using genome sequencing to provide diagnoses and suggest changes in treatment for critically ill infants in the neonatal intensive care unit. For </a:t>
            </a:r>
            <a:r>
              <a:rPr lang="en-US" dirty="0" err="1"/>
              <a:t>Sebastiana</a:t>
            </a:r>
            <a:r>
              <a:rPr lang="en-US" dirty="0"/>
              <a:t>, * shown here, genome sequencing led to a change in the drug used for treatment, reducing the occurrence of her seizures.</a:t>
            </a:r>
            <a:endParaRPr lang="en-US" dirty="0">
              <a:effectLst/>
              <a:latin typeface="Arial" panose="020B0604020202020204" pitchFamily="34" charset="0"/>
              <a:cs typeface="Arial" panose="020B0604020202020204" pitchFamily="34" charset="0"/>
            </a:endParaRPr>
          </a:p>
          <a:p>
            <a:pPr defTabSz="931736" eaLnBrk="1" fontAlgn="auto" hangingPunct="1">
              <a:spcAft>
                <a:spcPts val="0"/>
              </a:spcAf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637561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755650"/>
            <a:ext cx="4786313" cy="3589338"/>
          </a:xfrm>
        </p:spPr>
      </p:sp>
      <p:sp>
        <p:nvSpPr>
          <p:cNvPr id="3" name="Notes Placeholder 2"/>
          <p:cNvSpPr>
            <a:spLocks noGrp="1"/>
          </p:cNvSpPr>
          <p:nvPr>
            <p:ph type="body" idx="1"/>
          </p:nvPr>
        </p:nvSpPr>
        <p:spPr>
          <a:xfrm>
            <a:off x="817721" y="4561226"/>
            <a:ext cx="5724939" cy="4249711"/>
          </a:xfrm>
        </p:spPr>
        <p:txBody>
          <a:bodyPr/>
          <a:lstStyle/>
          <a:p>
            <a:r>
              <a:rPr lang="en-US" dirty="0"/>
              <a:t>The NHGRI Computational Genomics and Data Science Program supports research and development of data science methods, resources, and tools that facilitate the use of genomic data for biomedical research. The program supports widely used genomic informatics platforms and data resources. </a:t>
            </a:r>
          </a:p>
          <a:p>
            <a:endParaRPr lang="en-US" dirty="0"/>
          </a:p>
          <a:p>
            <a:r>
              <a:rPr lang="en-US" dirty="0"/>
              <a:t>The Alliance of Genome Resources (or AGR) is a consortium of six model organism databases and the Gene Ontology Consortium, and was established in September 2016 with supplemental funding from NHGRI and the NIH Common Fund through September 2019. </a:t>
            </a:r>
          </a:p>
          <a:p>
            <a:endParaRPr lang="en-US" dirty="0"/>
          </a:p>
          <a:p>
            <a:r>
              <a:rPr lang="en-US" dirty="0"/>
              <a:t>* NHGRI will host a one-day meeting of the AGR and the Model Organism Databases (or MODs) in Spring 2018. The goals of the upcoming meeting include assessing the progress of the AGR and discussing future directions and organization of the AGR and its MOD members. </a:t>
            </a:r>
          </a:p>
          <a:p>
            <a:pPr defTabSz="948507" eaLnBrk="1" fontAlgn="auto" hangingPunct="1">
              <a:spcAft>
                <a:spcPts val="0"/>
              </a:spcAft>
              <a:defRPr/>
            </a:pPr>
            <a:endParaRPr lang="en-US" dirty="0"/>
          </a:p>
          <a:p>
            <a:pPr defTabSz="948507" eaLnBrk="1" fontAlgn="auto" hangingPunct="1">
              <a:spcAft>
                <a:spcPts val="0"/>
              </a:spcAft>
              <a:defRPr/>
            </a:pPr>
            <a:r>
              <a:rPr lang="en-US" dirty="0"/>
              <a:t>* An external scientific panel was established by NHGRI for this meeting, and consists of Council member Mark Johnston, as well as the individuals listed here. In addition to the external scientific panel, the meeting will be attended by AGR PIs and key personnel, as well as NHGRI and NIH staff. </a:t>
            </a:r>
          </a:p>
          <a:p>
            <a:endParaRPr lang="en-US" dirty="0">
              <a:latin typeface="+mn-lt"/>
              <a:cs typeface="+mn-cs"/>
            </a:endParaRPr>
          </a:p>
        </p:txBody>
      </p:sp>
      <p:sp>
        <p:nvSpPr>
          <p:cNvPr id="4" name="Slide Number Placeholder 3"/>
          <p:cNvSpPr>
            <a:spLocks noGrp="1"/>
          </p:cNvSpPr>
          <p:nvPr>
            <p:ph type="sldNum" sz="quarter" idx="10"/>
          </p:nvPr>
        </p:nvSpPr>
        <p:spPr/>
        <p:txBody>
          <a:bodyPr/>
          <a:lstStyle/>
          <a:p>
            <a:fld id="{155EB30A-BA93-4EB0-9EF5-0468B36FF257}" type="slidenum">
              <a:rPr lang="en-US" smtClean="0"/>
              <a:t>53</a:t>
            </a:fld>
            <a:endParaRPr lang="en-US"/>
          </a:p>
        </p:txBody>
      </p:sp>
    </p:spTree>
    <p:extLst>
      <p:ext uri="{BB962C8B-B14F-4D97-AF65-F5344CB8AC3E}">
        <p14:creationId xmlns:p14="http://schemas.microsoft.com/office/powerpoint/2010/main" val="2515810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The </a:t>
            </a:r>
            <a:r>
              <a:rPr lang="en-US" dirty="0" err="1"/>
              <a:t>iDASH</a:t>
            </a:r>
            <a:r>
              <a:rPr lang="en-US" dirty="0"/>
              <a:t> Genomic Privacy Challenge was held in October 2017 in coordination with the Global Alliance for Genomics and Health (or GA4GH) plenary meeting, where data sharing and analysis while preserving privacy was also a major topic. Now in its fourth year, the </a:t>
            </a:r>
            <a:r>
              <a:rPr lang="en-US" dirty="0" err="1"/>
              <a:t>iDASH</a:t>
            </a:r>
            <a:r>
              <a:rPr lang="en-US" dirty="0"/>
              <a:t> Genomic Privacy Challenge brings together leaders in biomedical informatics, computer science, and cryptography to test cutting-edge solutions for working with and sharing sensitive data while preserving privacy. </a:t>
            </a:r>
          </a:p>
          <a:p>
            <a:endParaRPr lang="en-US" dirty="0"/>
          </a:p>
          <a:p>
            <a:r>
              <a:rPr lang="en-US" dirty="0"/>
              <a:t>* This year the challenge tasks included (1) de-duplicating patient identifiers across sites, (2) secure GWAS, and (3) privacy-preserving machine learning with genotype and phenotype data to predict disease.</a:t>
            </a:r>
          </a:p>
          <a:p>
            <a:r>
              <a:rPr lang="en-US" dirty="0"/>
              <a:t> </a:t>
            </a:r>
          </a:p>
          <a:p>
            <a:r>
              <a:rPr lang="en-US" dirty="0"/>
              <a:t>* Industry partners, such as Microsoft Research and Intel, are leading efforts to advance the underlying privacy technologies that are used in the challenge, such as homomorphic encryption and software guard extension chips. </a:t>
            </a:r>
          </a:p>
          <a:p>
            <a:r>
              <a:rPr lang="en-US" dirty="0"/>
              <a:t> </a:t>
            </a:r>
          </a:p>
          <a:p>
            <a:r>
              <a:rPr lang="en-US" dirty="0"/>
              <a:t>* The results from last year’s competition were published in </a:t>
            </a:r>
            <a:r>
              <a:rPr lang="en-US" i="1" dirty="0"/>
              <a:t>Genomic Medicine </a:t>
            </a:r>
            <a:r>
              <a:rPr lang="en-US" dirty="0"/>
              <a:t>in a paper by Wang et al. </a:t>
            </a:r>
          </a:p>
          <a:p>
            <a:pPr lvl="1" defTabSz="981897">
              <a:defRPr/>
            </a:pPr>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54</a:t>
            </a:fld>
            <a:endParaRPr lang="en-US" dirty="0">
              <a:solidFill>
                <a:srgbClr val="000000"/>
              </a:solidFill>
            </a:endParaRPr>
          </a:p>
        </p:txBody>
      </p:sp>
    </p:spTree>
    <p:extLst>
      <p:ext uri="{BB962C8B-B14F-4D97-AF65-F5344CB8AC3E}">
        <p14:creationId xmlns:p14="http://schemas.microsoft.com/office/powerpoint/2010/main" val="142772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95388" y="717550"/>
            <a:ext cx="4784725" cy="35893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817721" y="4561226"/>
            <a:ext cx="5724939" cy="4249711"/>
          </a:xfrm>
          <a:noFill/>
          <a:ln w="9525">
            <a:noFill/>
            <a:miter lim="800000"/>
            <a:headEnd/>
            <a:tailEnd/>
          </a:ln>
          <a:effectLst/>
        </p:spPr>
        <p:txBody>
          <a:bodyPr vert="horz" wrap="square" lIns="94623" tIns="47313" rIns="94623" bIns="47313" numCol="1" anchor="t" anchorCtr="0" compatLnSpc="1">
            <a:prstTxWarp prst="textNoShape">
              <a:avLst/>
            </a:prstTxWarp>
          </a:bodyPr>
          <a:lstStyle/>
          <a:p>
            <a:r>
              <a:rPr lang="en-US" dirty="0"/>
              <a:t>NHGRI </a:t>
            </a:r>
            <a:r>
              <a:rPr lang="en-US" b="0" dirty="0"/>
              <a:t>provides $14 milli</a:t>
            </a:r>
            <a:r>
              <a:rPr lang="en-US" dirty="0"/>
              <a:t>on dollars in small business grants annually. Our current Small Business </a:t>
            </a:r>
            <a:r>
              <a:rPr lang="en-US" b="0" dirty="0"/>
              <a:t>Innovation Research (or SBIR) and Small Business Technology Transfer (or STTR) portfolio included 24 Phase I proof of principle and 14 Phase </a:t>
            </a:r>
            <a:r>
              <a:rPr lang="en-US" dirty="0"/>
              <a:t>II pre-commercialization awards in 2017. New Phase II awards are supporting work on </a:t>
            </a:r>
            <a:r>
              <a:rPr lang="en-US" dirty="0" err="1"/>
              <a:t>HiC</a:t>
            </a:r>
            <a:r>
              <a:rPr lang="en-US" dirty="0"/>
              <a:t>-based phasing of human genome sequences at Arima Genomics, single-cell genomics at Mission Bio, gene expression analysis at </a:t>
            </a:r>
            <a:r>
              <a:rPr lang="en-US" dirty="0" err="1"/>
              <a:t>Biospyder</a:t>
            </a:r>
            <a:r>
              <a:rPr lang="en-US" dirty="0"/>
              <a:t> Technologies, and adaptive PCR instrumentation at </a:t>
            </a:r>
            <a:r>
              <a:rPr lang="en-US" dirty="0" err="1"/>
              <a:t>Bioventures</a:t>
            </a:r>
            <a:r>
              <a:rPr lang="en-US" dirty="0"/>
              <a:t>. These small business grants are drawn from an increasingly strong pool of applications.</a:t>
            </a:r>
          </a:p>
          <a:p>
            <a:pPr defTabSz="921521">
              <a:defRPr/>
            </a:pPr>
            <a:endParaRPr lang="en-US" baseline="0"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906">
              <a:defRPr/>
            </a:pPr>
            <a:fld id="{EF1538E9-0E3C-4F99-854D-827A84D0C00A}" type="slidenum">
              <a:rPr lang="en-US">
                <a:solidFill>
                  <a:srgbClr val="000000"/>
                </a:solidFill>
              </a:rPr>
              <a:pPr defTabSz="932906">
                <a:defRPr/>
              </a:pPr>
              <a:t>55</a:t>
            </a:fld>
            <a:endParaRPr lang="en-US" dirty="0">
              <a:solidFill>
                <a:srgbClr val="000000"/>
              </a:solidFill>
            </a:endParaRPr>
          </a:p>
        </p:txBody>
      </p:sp>
    </p:spTree>
    <p:extLst>
      <p:ext uri="{BB962C8B-B14F-4D97-AF65-F5344CB8AC3E}">
        <p14:creationId xmlns:p14="http://schemas.microsoft.com/office/powerpoint/2010/main" val="1714906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57300" y="719138"/>
            <a:ext cx="4800600" cy="36004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56</a:t>
            </a:fld>
            <a:endParaRPr lang="en-US" dirty="0">
              <a:cs typeface="Arial" pitchFamily="34" charset="0"/>
            </a:endParaRPr>
          </a:p>
        </p:txBody>
      </p:sp>
    </p:spTree>
    <p:extLst>
      <p:ext uri="{BB962C8B-B14F-4D97-AF65-F5344CB8AC3E}">
        <p14:creationId xmlns:p14="http://schemas.microsoft.com/office/powerpoint/2010/main" val="411412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68400" y="723900"/>
            <a:ext cx="4786313" cy="3589338"/>
          </a:xfrm>
          <a:prstGeom prst="rect">
            <a:avLst/>
          </a:prstGeom>
          <a:ln/>
        </p:spPr>
      </p:sp>
      <p:sp>
        <p:nvSpPr>
          <p:cNvPr id="119811" name="Notes Placeholder 2"/>
          <p:cNvSpPr>
            <a:spLocks noGrp="1"/>
          </p:cNvSpPr>
          <p:nvPr>
            <p:ph type="body" idx="1"/>
          </p:nvPr>
        </p:nvSpPr>
        <p:spPr>
          <a:xfrm>
            <a:off x="820575" y="4533026"/>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defTabSz="948507" eaLnBrk="1" fontAlgn="auto" hangingPunct="1">
              <a:spcAft>
                <a:spcPts val="0"/>
              </a:spcAft>
              <a:defRPr/>
            </a:pPr>
            <a:r>
              <a:rPr lang="en-US" dirty="0"/>
              <a:t>In 2007, the NIH Common Fund initiated a 10-year, $215M initiative – The Human Microbiome Project (or HMP). This Project was conceived of as a community resource effort to develop research resources for the emerging field of microbiome research.</a:t>
            </a:r>
          </a:p>
          <a:p>
            <a:pPr defTabSz="948507" eaLnBrk="1" fontAlgn="auto" hangingPunct="1">
              <a:spcAft>
                <a:spcPts val="0"/>
              </a:spcAft>
              <a:defRPr/>
            </a:pPr>
            <a:endParaRPr lang="en-US" dirty="0"/>
          </a:p>
          <a:p>
            <a:pPr defTabSz="948507" eaLnBrk="1" fontAlgn="auto" hangingPunct="1">
              <a:spcAft>
                <a:spcPts val="0"/>
              </a:spcAft>
              <a:defRPr/>
            </a:pPr>
            <a:r>
              <a:rPr lang="en-US" dirty="0"/>
              <a:t>The HMP developed and provided rapid access to a suite of resources, including multi-</a:t>
            </a:r>
            <a:r>
              <a:rPr lang="en-US" dirty="0" err="1"/>
              <a:t>omic</a:t>
            </a:r>
            <a:r>
              <a:rPr lang="en-US" dirty="0"/>
              <a:t> reference datasets, computational tools, and analytical pipelines for analyzing and interpreting microbiome data, and clinical and Institutional Review Board protocols for sampling microbiomes and for conducting microbiome research with human cohorts.</a:t>
            </a:r>
          </a:p>
          <a:p>
            <a:pPr defTabSz="948507" eaLnBrk="1" fontAlgn="auto" hangingPunct="1">
              <a:spcAft>
                <a:spcPts val="0"/>
              </a:spcAft>
              <a:defRPr/>
            </a:pPr>
            <a:r>
              <a:rPr lang="en-US" dirty="0"/>
              <a:t> </a:t>
            </a:r>
          </a:p>
          <a:p>
            <a:pPr defTabSz="948507" eaLnBrk="1" fontAlgn="auto" hangingPunct="1">
              <a:spcAft>
                <a:spcPts val="0"/>
              </a:spcAft>
              <a:defRPr/>
            </a:pPr>
            <a:r>
              <a:rPr lang="en-US" dirty="0"/>
              <a:t>As this program is coming to an end, * Lita Proctor, the NHGRI program director who has ably managed this program, will make a presentation about the program’s goals and its accomplishments later in the Open Session of this Council meeting. </a:t>
            </a:r>
          </a:p>
          <a:p>
            <a:pPr defTabSz="948507" eaLnBrk="1" fontAlgn="auto" hangingPunct="1">
              <a:spcAft>
                <a:spcPts val="0"/>
              </a:spcAft>
              <a:defRPr/>
            </a:pPr>
            <a:endParaRPr lang="en-US" u="sng" dirty="0">
              <a:solidFill>
                <a:prstClr val="black"/>
              </a:solidFill>
              <a:latin typeface="Calibri" panose="020F0502020204030204"/>
              <a:cs typeface="+mn-cs"/>
            </a:endParaRP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57</a:t>
            </a:fld>
            <a:endParaRPr lang="en-US" dirty="0">
              <a:solidFill>
                <a:srgbClr val="000000"/>
              </a:solidFill>
            </a:endParaRPr>
          </a:p>
        </p:txBody>
      </p:sp>
    </p:spTree>
    <p:extLst>
      <p:ext uri="{BB962C8B-B14F-4D97-AF65-F5344CB8AC3E}">
        <p14:creationId xmlns:p14="http://schemas.microsoft.com/office/powerpoint/2010/main" val="3487722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169988" y="727075"/>
            <a:ext cx="4783137" cy="3587750"/>
          </a:xfrm>
          <a:prstGeom prst="rect">
            <a:avLst/>
          </a:prstGeom>
          <a:ln/>
        </p:spPr>
      </p:sp>
      <p:sp>
        <p:nvSpPr>
          <p:cNvPr id="151556" name="Rectangle 3"/>
          <p:cNvSpPr>
            <a:spLocks noGrp="1" noChangeArrowheads="1"/>
          </p:cNvSpPr>
          <p:nvPr>
            <p:ph type="body" idx="1"/>
          </p:nvPr>
        </p:nvSpPr>
        <p:spPr>
          <a:xfrm>
            <a:off x="858741" y="4592379"/>
            <a:ext cx="5724939" cy="45267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rIns="98922"/>
          <a:lstStyle/>
          <a:p>
            <a:pPr defTabSz="947347">
              <a:defRPr/>
            </a:pPr>
            <a:r>
              <a:rPr lang="en-US" dirty="0"/>
              <a:t>The Knockout Mouse Phenotyping Project</a:t>
            </a:r>
            <a:r>
              <a:rPr lang="en-US" baseline="0" dirty="0"/>
              <a:t> (or KOMP2) will create and phenotype 3,000 strains of knockout mice using CRISPR technology between 2016 and 2020. The project is on track to meet its Spring 2018 goals. This program is part of the larger International Mouse Phenotyping Consortium (or IMPC). </a:t>
            </a:r>
          </a:p>
          <a:p>
            <a:pPr defTabSz="947347">
              <a:defRPr/>
            </a:pPr>
            <a:endParaRPr lang="en-US" baseline="0" dirty="0"/>
          </a:p>
          <a:p>
            <a:pPr defTabSz="947347">
              <a:defRPr/>
            </a:pPr>
            <a:r>
              <a:rPr lang="en-US" baseline="0" dirty="0"/>
              <a:t>* Last October at the ASHG Meeting, NIH staff convened a joint meeting between investigators involved in the KOMP2 program and the Centers for Mendelian Genomics. The purpose of the meeting was to build a partnership to </a:t>
            </a:r>
            <a:r>
              <a:rPr lang="en-US" dirty="0"/>
              <a:t>improve gene discovery and to </a:t>
            </a:r>
            <a:r>
              <a:rPr lang="en-US" baseline="0" dirty="0"/>
              <a:t>enable functional characterization of new Mendelian disease genes. Following the successful meeting, a KOMP-CMG working group was established to organize further collaborative efforts. </a:t>
            </a:r>
          </a:p>
          <a:p>
            <a:pPr defTabSz="947347">
              <a:defRPr/>
            </a:pPr>
            <a:endParaRPr lang="en-US" baseline="0" dirty="0"/>
          </a:p>
          <a:p>
            <a:pPr defTabSz="947347">
              <a:defRPr/>
            </a:pPr>
            <a:r>
              <a:rPr lang="en-US" baseline="0" dirty="0"/>
              <a:t>* Also in October, the IMPC published a paper in * </a:t>
            </a:r>
            <a:r>
              <a:rPr lang="en-US" i="1" baseline="0" dirty="0"/>
              <a:t>Nature Communications </a:t>
            </a:r>
            <a:r>
              <a:rPr lang="en-US" baseline="0" dirty="0"/>
              <a:t>demonstrating a large, unexplored genetic landscape involved in auditory function. By phenotyping 3,006 knockout strains for auditory function, investigators identified 52 genes not previously associated with hearing loss.</a:t>
            </a:r>
          </a:p>
          <a:p>
            <a:pPr defTabSz="947347">
              <a:defRPr/>
            </a:pPr>
            <a:endParaRPr lang="en-US" baseline="0" dirty="0"/>
          </a:p>
          <a:p>
            <a:pPr defTabSz="947347">
              <a:defRPr/>
            </a:pPr>
            <a:r>
              <a:rPr lang="en-US" baseline="0" dirty="0"/>
              <a:t>* Then in January, the IMPC published another paper in </a:t>
            </a:r>
            <a:r>
              <a:rPr lang="en-US" i="1" baseline="0" dirty="0"/>
              <a:t>Nature Communications </a:t>
            </a:r>
            <a:r>
              <a:rPr lang="en-US" baseline="0" dirty="0"/>
              <a:t>describing an </a:t>
            </a:r>
            <a:r>
              <a:rPr lang="en-US" dirty="0"/>
              <a:t>analysis of metabolic phenotypic data from 2,016 knockout mouse strains. That study identified 23 genes with new strong metabolic phenotypes that also have links to human metabolic disorders. </a:t>
            </a:r>
            <a:endParaRPr lang="en-US" baseline="0" dirty="0"/>
          </a:p>
          <a:p>
            <a:pPr defTabSz="947347">
              <a:defRPr/>
            </a:pPr>
            <a:endParaRPr lang="en-US" baseline="0" dirty="0"/>
          </a:p>
        </p:txBody>
      </p:sp>
      <p:sp>
        <p:nvSpPr>
          <p:cNvPr id="6" name="Slide Number Placeholder 3">
            <a:extLst>
              <a:ext uri="{FF2B5EF4-FFF2-40B4-BE49-F238E27FC236}">
                <a16:creationId xmlns:a16="http://schemas.microsoft.com/office/drawing/2014/main" id="{4E4F377D-3883-49FC-9366-CE1728DD2A56}"/>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58</a:t>
            </a:fld>
            <a:endParaRPr lang="en-US" dirty="0">
              <a:solidFill>
                <a:srgbClr val="000000"/>
              </a:solidFill>
            </a:endParaRPr>
          </a:p>
        </p:txBody>
      </p:sp>
    </p:spTree>
    <p:extLst>
      <p:ext uri="{BB962C8B-B14F-4D97-AF65-F5344CB8AC3E}">
        <p14:creationId xmlns:p14="http://schemas.microsoft.com/office/powerpoint/2010/main" val="10623233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169988" y="727075"/>
            <a:ext cx="4783137" cy="3587750"/>
          </a:xfrm>
          <a:prstGeom prst="rect">
            <a:avLst/>
          </a:prstGeom>
          <a:ln/>
        </p:spPr>
      </p:sp>
      <p:sp>
        <p:nvSpPr>
          <p:cNvPr id="151556" name="Rectangle 3"/>
          <p:cNvSpPr>
            <a:spLocks noGrp="1" noChangeArrowheads="1"/>
          </p:cNvSpPr>
          <p:nvPr>
            <p:ph type="body" idx="1"/>
          </p:nvPr>
        </p:nvSpPr>
        <p:spPr>
          <a:xfrm>
            <a:off x="858741" y="4592380"/>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2" rIns="98922"/>
          <a:lstStyle/>
          <a:p>
            <a:pPr defTabSz="947347">
              <a:defRPr/>
            </a:pPr>
            <a:r>
              <a:rPr lang="en-US" baseline="0" dirty="0"/>
              <a:t>The resources produced by the KOMP2/IMPC program have strong community uptake, as the number of publications using KOMP2 resources has increased to greater than 1,400 as of last month. </a:t>
            </a:r>
          </a:p>
          <a:p>
            <a:pPr defTabSz="947347">
              <a:defRPr/>
            </a:pPr>
            <a:endParaRPr lang="en-US" baseline="0" dirty="0"/>
          </a:p>
          <a:p>
            <a:pPr defTabSz="947347">
              <a:defRPr/>
            </a:pPr>
            <a:r>
              <a:rPr lang="en-US" baseline="0" dirty="0"/>
              <a:t>* As an example, a recent </a:t>
            </a:r>
            <a:r>
              <a:rPr lang="en-US" i="1" baseline="0" dirty="0"/>
              <a:t>Nature Genetics </a:t>
            </a:r>
            <a:r>
              <a:rPr lang="en-US" baseline="0" dirty="0"/>
              <a:t>article identified mutations in the gene </a:t>
            </a:r>
            <a:r>
              <a:rPr lang="en-US" i="1" baseline="0" dirty="0"/>
              <a:t>SELENBP1</a:t>
            </a:r>
            <a:r>
              <a:rPr lang="en-US" baseline="0" dirty="0"/>
              <a:t> that were present in patients with extra-oral halitosis. The researchers used the KOMP </a:t>
            </a:r>
            <a:r>
              <a:rPr lang="en-US" i="1" baseline="0" dirty="0"/>
              <a:t>Selenbp1</a:t>
            </a:r>
            <a:r>
              <a:rPr lang="en-US" baseline="0" dirty="0"/>
              <a:t>-knockout mice created to show that the biochemical characteristics in mice were similar to those in humans. * This genetic link to bad breath got several mentions in the popular press, including a feature in the self-proclaimed America’s Finest News Source: </a:t>
            </a:r>
            <a:r>
              <a:rPr lang="en-US" i="1" baseline="0" dirty="0"/>
              <a:t>The Onion</a:t>
            </a:r>
            <a:r>
              <a:rPr lang="en-US" baseline="0" dirty="0"/>
              <a:t>. </a:t>
            </a:r>
          </a:p>
        </p:txBody>
      </p:sp>
      <p:sp>
        <p:nvSpPr>
          <p:cNvPr id="6" name="Slide Number Placeholder 3">
            <a:extLst>
              <a:ext uri="{FF2B5EF4-FFF2-40B4-BE49-F238E27FC236}">
                <a16:creationId xmlns:a16="http://schemas.microsoft.com/office/drawing/2014/main" id="{8AFD1B73-8C1E-4E9B-AEDE-F79F99BE7A05}"/>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59</a:t>
            </a:fld>
            <a:endParaRPr lang="en-US" dirty="0">
              <a:solidFill>
                <a:srgbClr val="000000"/>
              </a:solidFill>
            </a:endParaRPr>
          </a:p>
        </p:txBody>
      </p:sp>
    </p:spTree>
    <p:extLst>
      <p:ext uri="{BB962C8B-B14F-4D97-AF65-F5344CB8AC3E}">
        <p14:creationId xmlns:p14="http://schemas.microsoft.com/office/powerpoint/2010/main" val="376710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57300" y="719138"/>
            <a:ext cx="48006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a:cs typeface="Arial" pitchFamily="34" charset="0"/>
            </a:endParaRPr>
          </a:p>
        </p:txBody>
      </p:sp>
    </p:spTree>
    <p:extLst>
      <p:ext uri="{BB962C8B-B14F-4D97-AF65-F5344CB8AC3E}">
        <p14:creationId xmlns:p14="http://schemas.microsoft.com/office/powerpoint/2010/main" val="34739256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306513"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The Genotype-Tissue Expression (or </a:t>
            </a:r>
            <a:r>
              <a:rPr lang="en-US" dirty="0" err="1"/>
              <a:t>GTEx</a:t>
            </a:r>
            <a:r>
              <a:rPr lang="en-US" dirty="0"/>
              <a:t>) Project aims to create a public atlas of human gene expression and its regulation across multiple tissue types and to aid in the functional interpretation of genetic associations with disease.</a:t>
            </a:r>
          </a:p>
          <a:p>
            <a:endParaRPr lang="en-US" sz="1100" dirty="0"/>
          </a:p>
          <a:p>
            <a:r>
              <a:rPr lang="en-US" dirty="0"/>
              <a:t>* Several manuscripts have been published in high-profile journals using the Version 6 (or ‘midway’ dataset). </a:t>
            </a:r>
            <a:r>
              <a:rPr lang="en-US" i="1" dirty="0"/>
              <a:t>Nature</a:t>
            </a:r>
            <a:r>
              <a:rPr lang="en-US" dirty="0"/>
              <a:t> featured and summarized the manuscripts published in October 2017; this collection features more than 10 papers, including News &amp; Commentary, Research Articles, and Methods publications. </a:t>
            </a:r>
          </a:p>
          <a:p>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60</a:t>
            </a:fld>
            <a:endParaRPr lang="en-US" dirty="0">
              <a:solidFill>
                <a:srgbClr val="000000"/>
              </a:solidFill>
            </a:endParaRPr>
          </a:p>
        </p:txBody>
      </p:sp>
    </p:spTree>
    <p:extLst>
      <p:ext uri="{BB962C8B-B14F-4D97-AF65-F5344CB8AC3E}">
        <p14:creationId xmlns:p14="http://schemas.microsoft.com/office/powerpoint/2010/main" val="33202591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Several Methods papers were also published in the * November issues of </a:t>
            </a:r>
            <a:r>
              <a:rPr lang="en-US" i="1" dirty="0"/>
              <a:t>Genome Research</a:t>
            </a:r>
            <a:r>
              <a:rPr lang="en-US" dirty="0"/>
              <a:t> and * </a:t>
            </a:r>
            <a:r>
              <a:rPr lang="en-US" i="1" dirty="0"/>
              <a:t>Nature</a:t>
            </a:r>
            <a:r>
              <a:rPr lang="en-US" dirty="0"/>
              <a:t> highlighting ways to predict the causal tissues for complex traits and diseases * and how to predict causal variants affecting expression using whole-genome sequence data and * RNA-</a:t>
            </a:r>
            <a:r>
              <a:rPr lang="en-US" dirty="0" err="1"/>
              <a:t>seq</a:t>
            </a:r>
            <a:r>
              <a:rPr lang="en-US" dirty="0"/>
              <a:t> data from multiple human tissues. * The marker paper for the enhancing </a:t>
            </a:r>
            <a:r>
              <a:rPr lang="en-US" dirty="0" err="1"/>
              <a:t>GTEx</a:t>
            </a:r>
            <a:r>
              <a:rPr lang="en-US" dirty="0"/>
              <a:t> (or </a:t>
            </a:r>
            <a:r>
              <a:rPr lang="en-US" dirty="0" err="1"/>
              <a:t>eGTEx</a:t>
            </a:r>
            <a:r>
              <a:rPr lang="en-US" dirty="0"/>
              <a:t>) project was also published, which described the efforts in bridging the gaps between genotype, gene expression, and disease. </a:t>
            </a:r>
          </a:p>
          <a:p>
            <a:endParaRPr lang="en-US" dirty="0"/>
          </a:p>
          <a:p>
            <a:r>
              <a:rPr lang="en-US" dirty="0"/>
              <a:t>Other recent papers published in </a:t>
            </a:r>
            <a:r>
              <a:rPr lang="en-US" i="1" dirty="0"/>
              <a:t>Nature</a:t>
            </a:r>
            <a:r>
              <a:rPr lang="en-US" dirty="0"/>
              <a:t> include * the dynamic landscape and regulation of RNA editing in mammals, * a comprehensive analysis of the genetic effects on gene expression, * the impact of rare and * structural variation on gene expression and * the landscape of X-chromosome inactivation across multiple human tissues.</a:t>
            </a:r>
          </a:p>
          <a:p>
            <a:endParaRPr lang="en-US" dirty="0"/>
          </a:p>
          <a:p>
            <a:endParaRPr lang="en-US" dirty="0"/>
          </a:p>
          <a:p>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61</a:t>
            </a:fld>
            <a:endParaRPr lang="en-US" dirty="0">
              <a:solidFill>
                <a:srgbClr val="000000"/>
              </a:solidFill>
            </a:endParaRPr>
          </a:p>
        </p:txBody>
      </p:sp>
    </p:spTree>
    <p:extLst>
      <p:ext uri="{BB962C8B-B14F-4D97-AF65-F5344CB8AC3E}">
        <p14:creationId xmlns:p14="http://schemas.microsoft.com/office/powerpoint/2010/main" val="3172778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69988" y="723900"/>
            <a:ext cx="4784725" cy="3589338"/>
          </a:xfrm>
          <a:prstGeom prst="rect">
            <a:avLst/>
          </a:prstGeom>
          <a:ln/>
        </p:spPr>
      </p:sp>
      <p:sp>
        <p:nvSpPr>
          <p:cNvPr id="158723" name="Rectangle 3"/>
          <p:cNvSpPr>
            <a:spLocks noGrp="1" noChangeArrowheads="1"/>
          </p:cNvSpPr>
          <p:nvPr>
            <p:ph type="body" idx="1"/>
          </p:nvPr>
        </p:nvSpPr>
        <p:spPr>
          <a:xfrm>
            <a:off x="820575" y="4533026"/>
            <a:ext cx="5787167" cy="4249711"/>
          </a:xfrm>
          <a:noFill/>
          <a:ln/>
        </p:spPr>
        <p:txBody>
          <a:bodyPr/>
          <a:lstStyle/>
          <a:p>
            <a:pPr defTabSz="948507">
              <a:defRPr/>
            </a:pPr>
            <a:r>
              <a:rPr lang="en-US" dirty="0"/>
              <a:t>The central goal of the Human Heredity and Health in Africa (or H3Africa) Consortium is to develop a sustainable and collaborative African genetics and genomics research enterprise. * This past</a:t>
            </a:r>
            <a:r>
              <a:rPr lang="en-US" baseline="0" dirty="0"/>
              <a:t> November, the 10</a:t>
            </a:r>
            <a:r>
              <a:rPr lang="en-US" baseline="30000" dirty="0"/>
              <a:t>th</a:t>
            </a:r>
            <a:r>
              <a:rPr lang="en-US" baseline="0" dirty="0"/>
              <a:t> African Society of Human Genetics Meeting was held in Egypt in partnership with H3Africa and the Egyptian National Society of Human Genetics. The presenters included both current and former H3Africa investigators.</a:t>
            </a:r>
          </a:p>
          <a:p>
            <a:pPr defTabSz="948507">
              <a:defRPr/>
            </a:pPr>
            <a:endParaRPr lang="en-US" dirty="0"/>
          </a:p>
          <a:p>
            <a:pPr defTabSz="948507">
              <a:defRPr/>
            </a:pPr>
            <a:r>
              <a:rPr lang="en-US" dirty="0"/>
              <a:t>* Additionally, we are pleased to announce that the H3Africa Consortium has reached 163 total publications as of December 2017. </a:t>
            </a:r>
          </a:p>
          <a:p>
            <a:pPr defTabSz="948507">
              <a:defRPr/>
            </a:pPr>
            <a:endParaRPr lang="en-US" dirty="0"/>
          </a:p>
          <a:p>
            <a:pPr defTabSz="948507">
              <a:defRPr/>
            </a:pPr>
            <a:r>
              <a:rPr lang="en-US" dirty="0"/>
              <a:t>* H3Africa will host its 11</a:t>
            </a:r>
            <a:r>
              <a:rPr lang="en-US" baseline="30000" dirty="0"/>
              <a:t>th</a:t>
            </a:r>
            <a:r>
              <a:rPr lang="en-US" dirty="0"/>
              <a:t> Consortium meeting in Uganda this coming March. This will be the first Consortium meeting for Stage II of the program, and we are looking forward to welcoming both new and returning grantees into the next five years of the H3Africa program.</a:t>
            </a:r>
          </a:p>
          <a:p>
            <a:pPr fontAlgn="base"/>
            <a:endParaRPr lang="en-US" u="none" dirty="0"/>
          </a:p>
        </p:txBody>
      </p:sp>
      <p:sp>
        <p:nvSpPr>
          <p:cNvPr id="5" name="Slide Number Placeholder 3">
            <a:extLst>
              <a:ext uri="{FF2B5EF4-FFF2-40B4-BE49-F238E27FC236}">
                <a16:creationId xmlns:a16="http://schemas.microsoft.com/office/drawing/2014/main" id="{E209C6CC-FE78-4F63-8E5C-4D06D6894BAF}"/>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62</a:t>
            </a:fld>
            <a:endParaRPr lang="en-US" dirty="0">
              <a:solidFill>
                <a:srgbClr val="000000"/>
              </a:solidFill>
            </a:endParaRPr>
          </a:p>
        </p:txBody>
      </p:sp>
    </p:spTree>
    <p:extLst>
      <p:ext uri="{BB962C8B-B14F-4D97-AF65-F5344CB8AC3E}">
        <p14:creationId xmlns:p14="http://schemas.microsoft.com/office/powerpoint/2010/main" val="2426206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68400" y="717550"/>
            <a:ext cx="4786313" cy="3589338"/>
          </a:xfrm>
          <a:prstGeom prst="rect">
            <a:avLst/>
          </a:prstGeom>
          <a:ln/>
        </p:spPr>
      </p:sp>
      <p:sp>
        <p:nvSpPr>
          <p:cNvPr id="158723" name="Rectangle 3"/>
          <p:cNvSpPr>
            <a:spLocks noGrp="1" noChangeArrowheads="1"/>
          </p:cNvSpPr>
          <p:nvPr>
            <p:ph type="body" idx="1"/>
          </p:nvPr>
        </p:nvSpPr>
        <p:spPr>
          <a:xfrm>
            <a:off x="820575" y="4533025"/>
            <a:ext cx="5724939" cy="4586147"/>
          </a:xfrm>
          <a:noFill/>
          <a:ln/>
        </p:spPr>
        <p:txBody>
          <a:bodyPr/>
          <a:lstStyle/>
          <a:p>
            <a:pPr lvl="0">
              <a:defRPr/>
            </a:pPr>
            <a:r>
              <a:rPr lang="en-US" dirty="0"/>
              <a:t>For Stage II of H3Africa, new and renewing awards were made in Fall 2017. Augmenting the NIH Common Fund, 14 Institutes and Centers provided additional funds for awards given to institutions in 22 African countries. The Stage II NIH awards include:</a:t>
            </a:r>
          </a:p>
          <a:p>
            <a:pPr lvl="0">
              <a:defRPr/>
            </a:pPr>
            <a:endParaRPr lang="en-US" dirty="0"/>
          </a:p>
          <a:p>
            <a:pPr defTabSz="948507">
              <a:defRPr/>
            </a:pPr>
            <a:r>
              <a:rPr lang="en-US" dirty="0"/>
              <a:t>* A coordinating center to provide administrative support; a bioinformatics network and four bioinformatics training programs that will implement a informatics infrastructure across the H3Africa Consortium; seven collaborative centers and eight research projects that will explore the link between genetics and disease (such as sickle cell, glaucoma, HIV, and others); an ELSI collaborative center that will build an evidence base to inform the development of policies relating to the return of individual genomic research results; and one new ELSI project, in addition to two ongoing ELSI projects, that will investigate other ethical issues relevant to genomics research in Africa. </a:t>
            </a:r>
          </a:p>
          <a:p>
            <a:pPr defTabSz="948507">
              <a:defRPr/>
            </a:pPr>
            <a:endParaRPr lang="en-US" dirty="0"/>
          </a:p>
          <a:p>
            <a:pPr defTabSz="948507">
              <a:defRPr/>
            </a:pPr>
            <a:r>
              <a:rPr lang="en-US" dirty="0"/>
              <a:t>The NIH Common Fund will also continue to support three biorepository projects, which are not listed on this slide; these will be located in Nigeria, South Africa, and Uganda, and will collect, process, store, and distribute H3Africa </a:t>
            </a:r>
            <a:r>
              <a:rPr lang="en-US" dirty="0" err="1"/>
              <a:t>biospecimens</a:t>
            </a:r>
            <a:r>
              <a:rPr lang="en-US" dirty="0"/>
              <a:t> on a regional and international scale. Also, additional awards for H3Africa were just made last week by our funding partners, the </a:t>
            </a:r>
            <a:r>
              <a:rPr lang="en-GB" dirty="0"/>
              <a:t>Alliance for Accelerating Excellence in Science in Africa </a:t>
            </a:r>
            <a:r>
              <a:rPr lang="en-US" dirty="0"/>
              <a:t>and the </a:t>
            </a:r>
            <a:r>
              <a:rPr lang="en-US" dirty="0" err="1"/>
              <a:t>Wellcome</a:t>
            </a:r>
            <a:r>
              <a:rPr lang="en-US" dirty="0"/>
              <a:t> Trust. </a:t>
            </a:r>
          </a:p>
          <a:p>
            <a:pPr fontAlgn="base"/>
            <a:endParaRPr lang="en-US" u="none" dirty="0"/>
          </a:p>
          <a:p>
            <a:pPr fontAlgn="base"/>
            <a:endParaRPr lang="en-US" u="none" dirty="0"/>
          </a:p>
        </p:txBody>
      </p:sp>
      <p:sp>
        <p:nvSpPr>
          <p:cNvPr id="5" name="Slide Number Placeholder 3">
            <a:extLst>
              <a:ext uri="{FF2B5EF4-FFF2-40B4-BE49-F238E27FC236}">
                <a16:creationId xmlns:a16="http://schemas.microsoft.com/office/drawing/2014/main" id="{624366CF-2333-4244-9246-3F0C136B2ABD}"/>
              </a:ext>
            </a:extLst>
          </p:cNvPr>
          <p:cNvSpPr>
            <a:spLocks noGrp="1"/>
          </p:cNvSpPr>
          <p:nvPr>
            <p:ph type="sldNum" sz="quarter" idx="5"/>
          </p:nvPr>
        </p:nvSpPr>
        <p:spPr>
          <a:xfrm>
            <a:off x="4143587" y="9119173"/>
            <a:ext cx="3169920" cy="480388"/>
          </a:xfrm>
          <a:noFill/>
        </p:spPr>
        <p:txBody>
          <a:bodyPr/>
          <a:lstStyle/>
          <a:p>
            <a:pPr defTabSz="976585"/>
            <a:fld id="{3F3096A7-7907-4AE4-8BBC-4643BE8BB0EA}" type="slidenum">
              <a:rPr lang="en-US" smtClean="0">
                <a:solidFill>
                  <a:srgbClr val="000000"/>
                </a:solidFill>
              </a:rPr>
              <a:pPr defTabSz="976585"/>
              <a:t>63</a:t>
            </a:fld>
            <a:endParaRPr lang="en-US" dirty="0">
              <a:solidFill>
                <a:srgbClr val="000000"/>
              </a:solidFill>
            </a:endParaRPr>
          </a:p>
        </p:txBody>
      </p:sp>
    </p:spTree>
    <p:extLst>
      <p:ext uri="{BB962C8B-B14F-4D97-AF65-F5344CB8AC3E}">
        <p14:creationId xmlns:p14="http://schemas.microsoft.com/office/powerpoint/2010/main" val="19817167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9525" y="723900"/>
            <a:ext cx="4835525" cy="3625850"/>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7380" tIns="48690" rIns="97380" bIns="48690" numCol="1" anchor="t" anchorCtr="0" compatLnSpc="1">
            <a:prstTxWarp prst="textNoShape">
              <a:avLst/>
            </a:prstTxWarp>
          </a:bodyPr>
          <a:lstStyle/>
          <a:p>
            <a:pPr defTabSz="991839" eaLnBrk="1" fontAlgn="auto" hangingPunct="1">
              <a:spcAft>
                <a:spcPts val="0"/>
              </a:spcAft>
              <a:defRPr/>
            </a:pPr>
            <a:r>
              <a:rPr lang="en-US" dirty="0"/>
              <a:t>The NIH Common Fund’s Undiagnosed Diseases Network (or UDN) aims to improve the level of diagnosis and care for patients with undiagnosed diseases, facilitate research into the etiology of these diseases, and create an integrated and collaborative research community to identify and share improved options for optimal patient management. </a:t>
            </a:r>
          </a:p>
          <a:p>
            <a:pPr defTabSz="991839" eaLnBrk="1" fontAlgn="auto" hangingPunct="1">
              <a:spcAft>
                <a:spcPts val="0"/>
              </a:spcAft>
              <a:defRPr/>
            </a:pPr>
            <a:endParaRPr lang="en-US" dirty="0"/>
          </a:p>
          <a:p>
            <a:pPr defTabSz="991839" eaLnBrk="1" fontAlgn="auto" hangingPunct="1">
              <a:spcAft>
                <a:spcPts val="0"/>
              </a:spcAft>
              <a:defRPr/>
            </a:pPr>
            <a:r>
              <a:rPr lang="en-US" dirty="0"/>
              <a:t>To date, the UDN has received over 1,900 applications, accepted 824 participants for evaluation at the seven UDN Clinical Sites across the country; working together as a network, these sites made 167 diagnoses. * To apply to the network, access the UDN Gateway by clicking on the “Apply” button, which appears on all the UDN webpages. You can also find real-time research updates by following the network on social media at </a:t>
            </a:r>
            <a:r>
              <a:rPr lang="en-US" dirty="0" err="1"/>
              <a:t>udnconnect</a:t>
            </a:r>
            <a:r>
              <a:rPr lang="en-US" dirty="0"/>
              <a:t>.</a:t>
            </a:r>
          </a:p>
          <a:p>
            <a:pPr defTabSz="991839" eaLnBrk="1" fontAlgn="auto" hangingPunct="1">
              <a:spcAft>
                <a:spcPts val="0"/>
              </a:spcAft>
              <a:defRPr/>
            </a:pPr>
            <a:endParaRPr lang="en-US" dirty="0"/>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9665927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81113" y="723900"/>
            <a:ext cx="4910137" cy="368300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altLang="en-US" dirty="0">
                <a:ea typeface="ＭＳ Ｐゴシック" panose="020B0600070205080204" pitchFamily="34" charset="-128"/>
              </a:rPr>
              <a:t>The Human </a:t>
            </a:r>
            <a:r>
              <a:rPr lang="en-US" altLang="en-US" dirty="0" err="1">
                <a:ea typeface="ＭＳ Ｐゴシック" panose="020B0600070205080204" pitchFamily="34" charset="-128"/>
              </a:rPr>
              <a:t>BioMolecular</a:t>
            </a:r>
            <a:r>
              <a:rPr lang="en-US" altLang="en-US" dirty="0">
                <a:ea typeface="ＭＳ Ｐゴシック" panose="020B0600070205080204" pitchFamily="34" charset="-128"/>
              </a:rPr>
              <a:t> Atlas Program (or </a:t>
            </a:r>
            <a:r>
              <a:rPr lang="en-US" altLang="en-US" dirty="0" err="1">
                <a:ea typeface="ＭＳ Ｐゴシック" panose="020B0600070205080204" pitchFamily="34" charset="-128"/>
              </a:rPr>
              <a:t>HuBMAP</a:t>
            </a:r>
            <a:r>
              <a:rPr lang="en-US" altLang="en-US" dirty="0">
                <a:ea typeface="ＭＳ Ｐゴシック" panose="020B0600070205080204" pitchFamily="34" charset="-128"/>
              </a:rPr>
              <a:t>) is a new NIH Common Fund program </a:t>
            </a:r>
            <a:r>
              <a:rPr lang="en-US" altLang="en-US" b="0" dirty="0">
                <a:ea typeface="ＭＳ Ｐゴシック" panose="020B0600070205080204" pitchFamily="34" charset="-128"/>
              </a:rPr>
              <a:t>starting this year. Its</a:t>
            </a:r>
            <a:r>
              <a:rPr lang="en-US" altLang="en-US" b="0" baseline="0" dirty="0">
                <a:ea typeface="ＭＳ Ｐゴシック" panose="020B0600070205080204" pitchFamily="34" charset="-128"/>
              </a:rPr>
              <a:t> v</a:t>
            </a:r>
            <a:r>
              <a:rPr lang="en-US" altLang="en-US" b="0" dirty="0">
                <a:ea typeface="ＭＳ Ｐゴシック" panose="020B0600070205080204" pitchFamily="34" charset="-128"/>
              </a:rPr>
              <a:t>ision is </a:t>
            </a:r>
            <a:r>
              <a:rPr lang="en-US" altLang="en-US" dirty="0">
                <a:ea typeface="ＭＳ Ｐゴシック" panose="020B0600070205080204" pitchFamily="34" charset="-128"/>
              </a:rPr>
              <a:t>to catalyze development of an open, global framework for comprehensively mapping the human body at a cellular resolution, and its </a:t>
            </a:r>
            <a:r>
              <a:rPr lang="en-US" altLang="en-US" b="0" dirty="0">
                <a:ea typeface="ＭＳ Ｐゴシック" panose="020B0600070205080204" pitchFamily="34" charset="-128"/>
              </a:rPr>
              <a:t>premise i</a:t>
            </a:r>
            <a:r>
              <a:rPr lang="en-US" altLang="en-US" dirty="0">
                <a:ea typeface="ＭＳ Ｐゴシック" panose="020B0600070205080204" pitchFamily="34" charset="-128"/>
              </a:rPr>
              <a:t>s that better insights into the principles governing organization-function relationships will potentially lead to better understanding of the significance of inter-individual variability, changes across the lifespan, tissue engineering, and the emergence of disease at the biomolecular level.</a:t>
            </a:r>
          </a:p>
          <a:p>
            <a:endParaRPr lang="en-US" dirty="0">
              <a:ea typeface="ＭＳ Ｐゴシック" panose="020B0600070205080204" pitchFamily="34" charset="-128"/>
            </a:endParaRPr>
          </a:p>
          <a:p>
            <a:r>
              <a:rPr lang="en-US" dirty="0"/>
              <a:t>Two Request for Applications (or RFAs) have been released for this new program: * the transformative technology RFA and * the tissue mapping centers RFA. Applications are due March 2.</a:t>
            </a:r>
          </a:p>
          <a:p>
            <a:endParaRPr lang="en-US" dirty="0"/>
          </a:p>
          <a:p>
            <a:r>
              <a:rPr lang="en-US" dirty="0"/>
              <a:t>* An announcement should come out soon for the </a:t>
            </a:r>
            <a:r>
              <a:rPr lang="en-US" dirty="0" err="1"/>
              <a:t>HuBMAP</a:t>
            </a:r>
            <a:r>
              <a:rPr lang="en-US" dirty="0"/>
              <a:t> Integration, Visualization, and Engagement (or HIVE), which will manage data generated by the Consortium, coordinate Consortium activities, develop novel tools, and build an atlas of tissue maps.</a:t>
            </a:r>
          </a:p>
          <a:p>
            <a:pPr lvl="1" defTabSz="981897">
              <a:defRPr/>
            </a:pPr>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65</a:t>
            </a:fld>
            <a:endParaRPr lang="en-US" dirty="0">
              <a:solidFill>
                <a:srgbClr val="000000"/>
              </a:solidFill>
            </a:endParaRPr>
          </a:p>
        </p:txBody>
      </p:sp>
    </p:spTree>
    <p:extLst>
      <p:ext uri="{BB962C8B-B14F-4D97-AF65-F5344CB8AC3E}">
        <p14:creationId xmlns:p14="http://schemas.microsoft.com/office/powerpoint/2010/main" val="192326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68400" y="723900"/>
            <a:ext cx="4786313" cy="3589338"/>
          </a:xfrm>
          <a:prstGeom prst="rect">
            <a:avLst/>
          </a:prstGeom>
          <a:ln/>
        </p:spPr>
      </p:sp>
      <p:sp>
        <p:nvSpPr>
          <p:cNvPr id="119811" name="Notes Placeholder 2"/>
          <p:cNvSpPr>
            <a:spLocks noGrp="1"/>
          </p:cNvSpPr>
          <p:nvPr>
            <p:ph type="body" idx="1"/>
          </p:nvPr>
        </p:nvSpPr>
        <p:spPr>
          <a:xfrm>
            <a:off x="834887" y="4533026"/>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lvl="1" defTabSz="981897">
              <a:defRPr/>
            </a:pPr>
            <a:r>
              <a:rPr lang="en-US" b="0" i="0" dirty="0">
                <a:latin typeface="Arial" panose="020B0604020202020204" pitchFamily="34" charset="0"/>
              </a:rPr>
              <a:t>There is yet another new Common Fund program being launched soon on the topic of “Somatic Cell Genome Editing,” which aims to * develop quality tools to perform effective and safe genome editing in human patients. </a:t>
            </a:r>
          </a:p>
          <a:p>
            <a:pPr lvl="1" defTabSz="981897">
              <a:defRPr/>
            </a:pPr>
            <a:endParaRPr lang="en-US" b="0" i="0" dirty="0">
              <a:latin typeface="Arial" panose="020B0604020202020204" pitchFamily="34" charset="0"/>
            </a:endParaRPr>
          </a:p>
          <a:p>
            <a:pPr lvl="1" defTabSz="981897">
              <a:defRPr/>
            </a:pPr>
            <a:r>
              <a:rPr lang="en-US" b="0" i="0" dirty="0">
                <a:latin typeface="Arial" panose="020B0604020202020204" pitchFamily="34" charset="0"/>
              </a:rPr>
              <a:t>* The program elements will include improved delivery systems, novel genome editors, and in vitro and in vivo assay platforms for testing safety and efficacy. The information and materials will constitute a ‘genome editing toolkit’ that will be distributed through a dissemination center. </a:t>
            </a:r>
          </a:p>
          <a:p>
            <a:pPr lvl="1" defTabSz="981897">
              <a:defRPr/>
            </a:pPr>
            <a:endParaRPr lang="en-US" b="0" i="0" dirty="0">
              <a:latin typeface="Arial" panose="020B0604020202020204" pitchFamily="34" charset="0"/>
            </a:endParaRPr>
          </a:p>
          <a:p>
            <a:pPr lvl="1" defTabSz="981897">
              <a:defRPr/>
            </a:pPr>
            <a:r>
              <a:rPr lang="en-US" b="0" i="0" dirty="0">
                <a:latin typeface="Arial" panose="020B0604020202020204" pitchFamily="34" charset="0"/>
              </a:rPr>
              <a:t>* The funding announcements for this new program were published in January 2018.</a:t>
            </a:r>
          </a:p>
          <a:p>
            <a:pPr lvl="1" defTabSz="981897">
              <a:defRPr/>
            </a:pPr>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66</a:t>
            </a:fld>
            <a:endParaRPr lang="en-US" dirty="0">
              <a:solidFill>
                <a:srgbClr val="000000"/>
              </a:solidFill>
            </a:endParaRPr>
          </a:p>
        </p:txBody>
      </p:sp>
    </p:spTree>
    <p:extLst>
      <p:ext uri="{BB962C8B-B14F-4D97-AF65-F5344CB8AC3E}">
        <p14:creationId xmlns:p14="http://schemas.microsoft.com/office/powerpoint/2010/main" val="4441320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89038" y="719138"/>
            <a:ext cx="4786312" cy="3589337"/>
          </a:xfrm>
          <a:prstGeom prst="rect">
            <a:avLst/>
          </a:prstGeom>
          <a:ln/>
        </p:spPr>
      </p:sp>
      <p:sp>
        <p:nvSpPr>
          <p:cNvPr id="119811" name="Notes Placeholder 2"/>
          <p:cNvSpPr>
            <a:spLocks noGrp="1"/>
          </p:cNvSpPr>
          <p:nvPr>
            <p:ph type="body" idx="1"/>
          </p:nvPr>
        </p:nvSpPr>
        <p:spPr>
          <a:xfrm>
            <a:off x="820574" y="4533026"/>
            <a:ext cx="5343277" cy="4249711"/>
          </a:xfrm>
          <a:noFill/>
          <a:ln w="9525">
            <a:noFill/>
            <a:miter lim="800000"/>
            <a:headEnd/>
            <a:tailEnd/>
          </a:ln>
          <a:effectLst/>
        </p:spPr>
        <p:txBody>
          <a:bodyPr vert="horz" wrap="square" lIns="96499" tIns="48249" rIns="96499" bIns="48249" numCol="1" anchor="t" anchorCtr="0" compatLnSpc="1">
            <a:prstTxWarp prst="textNoShape">
              <a:avLst/>
            </a:prstTxWarp>
            <a:noAutofit/>
          </a:bodyPr>
          <a:lstStyle/>
          <a:p>
            <a:pPr lvl="1" defTabSz="965794">
              <a:defRPr/>
            </a:pPr>
            <a:r>
              <a:rPr lang="en-US" dirty="0"/>
              <a:t>The NIH Data Commons is a cloud-based platform for storing, sharing, accessing, and computing on FAIR (or Findable, Accessible, Interoperable, and Reusable) biomedical research data. The Pilot Phase for the NIH Data Commons started at the end of September 2017. * Ten awards were made to support the establishment of an NIH Data Commons Pilot Phase Consortium.</a:t>
            </a:r>
          </a:p>
          <a:p>
            <a:pPr lvl="4" defTabSz="965794">
              <a:defRPr/>
            </a:pPr>
            <a:endParaRPr lang="en-US" dirty="0"/>
          </a:p>
          <a:p>
            <a:pPr lvl="4" defTabSz="965794">
              <a:defRPr/>
            </a:pPr>
            <a:r>
              <a:rPr lang="en-US" dirty="0"/>
              <a:t>* The NIH Data</a:t>
            </a:r>
            <a:r>
              <a:rPr lang="en-US" baseline="0" dirty="0"/>
              <a:t> Commons will initially be populated with datasets from the Common Fund Genotype-Tissue Expression (or </a:t>
            </a:r>
            <a:r>
              <a:rPr lang="en-US" dirty="0" err="1"/>
              <a:t>GTEx</a:t>
            </a:r>
            <a:r>
              <a:rPr lang="en-US" dirty="0"/>
              <a:t>) project, the NHLBI-funded Trans-Omics for Precision Medicine (or TOPMed) program, and the NHGRI-funded Alliance for Genome Resources (or AGR).</a:t>
            </a:r>
          </a:p>
          <a:p>
            <a:pPr lvl="4" defTabSz="965794">
              <a:defRPr/>
            </a:pPr>
            <a:endParaRPr lang="en-US" dirty="0"/>
          </a:p>
          <a:p>
            <a:pPr lvl="4" defTabSz="965794">
              <a:defRPr/>
            </a:pPr>
            <a:r>
              <a:rPr lang="en-US" dirty="0"/>
              <a:t>* The kickoff meeting of the Consortium’s pilot phase took place this past December, after which awardees worked collaboratively to develop a project plan for the first stage of the Pilot Phase, which is expected to start this month. * As part of the Pilot Phase, a cloud</a:t>
            </a:r>
            <a:r>
              <a:rPr lang="en-US" baseline="0" dirty="0"/>
              <a:t> ‘</a:t>
            </a:r>
            <a:r>
              <a:rPr lang="en-US" dirty="0"/>
              <a:t>marketplace’ will be established to facilitate the procurement of cloud resources by NIH Institutes and Centers. </a:t>
            </a:r>
          </a:p>
          <a:p>
            <a:pPr marL="174928" lvl="4" indent="-174928" defTabSz="965794">
              <a:buFont typeface="Arial" panose="020B0604020202020204" pitchFamily="34" charset="0"/>
              <a:buChar char="•"/>
              <a:defRPr/>
            </a:pPr>
            <a:endParaRPr lang="en-US" dirty="0"/>
          </a:p>
        </p:txBody>
      </p:sp>
      <p:sp>
        <p:nvSpPr>
          <p:cNvPr id="119812" name="Slide Number Placeholder 3"/>
          <p:cNvSpPr>
            <a:spLocks noGrp="1"/>
          </p:cNvSpPr>
          <p:nvPr>
            <p:ph type="sldNum" sz="quarter" idx="5"/>
          </p:nvPr>
        </p:nvSpPr>
        <p:spPr>
          <a:noFill/>
        </p:spPr>
        <p:txBody>
          <a:bodyPr/>
          <a:lstStyle/>
          <a:p>
            <a:pPr defTabSz="960569"/>
            <a:fld id="{3F3096A7-7907-4AE4-8BBC-4643BE8BB0EA}" type="slidenum">
              <a:rPr lang="en-US" smtClean="0">
                <a:solidFill>
                  <a:srgbClr val="000000"/>
                </a:solidFill>
              </a:rPr>
              <a:pPr defTabSz="960569"/>
              <a:t>67</a:t>
            </a:fld>
            <a:endParaRPr lang="en-US" dirty="0">
              <a:solidFill>
                <a:srgbClr val="000000"/>
              </a:solidFill>
            </a:endParaRPr>
          </a:p>
        </p:txBody>
      </p:sp>
    </p:spTree>
    <p:extLst>
      <p:ext uri="{BB962C8B-B14F-4D97-AF65-F5344CB8AC3E}">
        <p14:creationId xmlns:p14="http://schemas.microsoft.com/office/powerpoint/2010/main" val="9560701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17550"/>
            <a:ext cx="4784725" cy="3589338"/>
          </a:xfrm>
          <a:prstGeom prst="rect">
            <a:avLst/>
          </a:prstGeom>
        </p:spPr>
      </p:sp>
      <p:sp>
        <p:nvSpPr>
          <p:cNvPr id="3" name="Notes Placeholder 2"/>
          <p:cNvSpPr>
            <a:spLocks noGrp="1"/>
          </p:cNvSpPr>
          <p:nvPr>
            <p:ph type="body" idx="1"/>
          </p:nvPr>
        </p:nvSpPr>
        <p:spPr>
          <a:xfrm>
            <a:off x="820575" y="4561357"/>
            <a:ext cx="5724939" cy="4249711"/>
          </a:xfrm>
        </p:spPr>
        <p:txBody>
          <a:bodyPr/>
          <a:lstStyle/>
          <a:p>
            <a:r>
              <a:rPr lang="en-US" dirty="0"/>
              <a:t>The </a:t>
            </a:r>
            <a:r>
              <a:rPr lang="en-US" i="1" dirty="0"/>
              <a:t>All of Us</a:t>
            </a:r>
            <a:r>
              <a:rPr lang="en-US" dirty="0"/>
              <a:t> Research Program aims to gather data from one million or more people living in the United States to accelerate research and improve health. By taking into account individual differences in lifestyle, environment, and biology, researchers will uncover paths toward delivering precision medicine.</a:t>
            </a:r>
            <a:r>
              <a:rPr lang="en-US" b="1" i="1" baseline="0" dirty="0"/>
              <a:t> </a:t>
            </a:r>
          </a:p>
          <a:p>
            <a:endParaRPr lang="en-US" b="1" i="1" dirty="0"/>
          </a:p>
          <a:p>
            <a:r>
              <a:rPr lang="en-US" i="1" baseline="0" dirty="0"/>
              <a:t>All of Us </a:t>
            </a:r>
            <a:r>
              <a:rPr lang="en-US" i="0" baseline="0" dirty="0"/>
              <a:t>has undertaken a numbe</a:t>
            </a:r>
            <a:r>
              <a:rPr lang="en-US" dirty="0"/>
              <a:t>r of activities to prepare </a:t>
            </a:r>
            <a:r>
              <a:rPr lang="en-US" i="0" baseline="0" dirty="0"/>
              <a:t>for a national launch, including</a:t>
            </a:r>
            <a:r>
              <a:rPr lang="en-US" dirty="0"/>
              <a:t> conducting expanded beta testing of consents, surveys, physical measurements, and </a:t>
            </a:r>
            <a:r>
              <a:rPr lang="en-US" dirty="0" err="1"/>
              <a:t>biospecimen</a:t>
            </a:r>
            <a:r>
              <a:rPr lang="en-US" dirty="0"/>
              <a:t> collection. Over 15,000 participants have enrolled in the program to date. Funding is now being provided to 14 additional national community partners to help raise awareness of the program and inform the best ways to engage and retain diverse communities, and </a:t>
            </a:r>
            <a:r>
              <a:rPr lang="en-US" i="1" dirty="0"/>
              <a:t>All of Us </a:t>
            </a:r>
            <a:r>
              <a:rPr lang="en-US" dirty="0"/>
              <a:t>is now partnering with the National Library of Medicine to support engagement efforts by public libraries across the United States.</a:t>
            </a:r>
          </a:p>
          <a:p>
            <a:endParaRPr lang="en-US" dirty="0"/>
          </a:p>
          <a:p>
            <a:r>
              <a:rPr lang="en-US" i="1" baseline="0" dirty="0"/>
              <a:t>* All of Us </a:t>
            </a:r>
            <a:r>
              <a:rPr lang="en-US" i="0" baseline="0" dirty="0"/>
              <a:t>is also reaching </a:t>
            </a:r>
            <a:r>
              <a:rPr lang="en-US" dirty="0"/>
              <a:t>out to researchers, community organizations, and citizen scientists for input on research questions that could uniquely be addressed by </a:t>
            </a:r>
            <a:r>
              <a:rPr lang="en-US" i="0" dirty="0"/>
              <a:t>the program</a:t>
            </a:r>
            <a:r>
              <a:rPr lang="en-US" i="1" dirty="0"/>
              <a:t>.</a:t>
            </a:r>
            <a:r>
              <a:rPr lang="en-US" dirty="0"/>
              <a:t> This information will help identify how to better support research across a range of health topics. * The deadline for this effort has recently been extended to February 23. </a:t>
            </a:r>
            <a:endParaRPr lang="en-US" i="0" dirty="0"/>
          </a:p>
        </p:txBody>
      </p:sp>
      <p:sp>
        <p:nvSpPr>
          <p:cNvPr id="4" name="Slide Number Placeholder 3"/>
          <p:cNvSpPr>
            <a:spLocks noGrp="1"/>
          </p:cNvSpPr>
          <p:nvPr>
            <p:ph type="sldNum" sz="quarter" idx="10"/>
          </p:nvPr>
        </p:nvSpPr>
        <p:spPr/>
        <p:txBody>
          <a:bodyPr/>
          <a:lstStyle/>
          <a:p>
            <a:fld id="{7721939D-4110-48A8-920D-CD76A2A893FE}" type="slidenum">
              <a:rPr lang="en-US" smtClean="0"/>
              <a:t>68</a:t>
            </a:fld>
            <a:endParaRPr lang="en-US" dirty="0"/>
          </a:p>
        </p:txBody>
      </p:sp>
    </p:spTree>
    <p:extLst>
      <p:ext uri="{BB962C8B-B14F-4D97-AF65-F5344CB8AC3E}">
        <p14:creationId xmlns:p14="http://schemas.microsoft.com/office/powerpoint/2010/main" val="36160485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715963"/>
            <a:ext cx="4786313" cy="3589337"/>
          </a:xfrm>
          <a:prstGeom prst="rect">
            <a:avLst/>
          </a:prstGeom>
        </p:spPr>
      </p:sp>
      <p:sp>
        <p:nvSpPr>
          <p:cNvPr id="3" name="Notes Placeholder 2"/>
          <p:cNvSpPr>
            <a:spLocks noGrp="1"/>
          </p:cNvSpPr>
          <p:nvPr>
            <p:ph type="body" idx="1"/>
          </p:nvPr>
        </p:nvSpPr>
        <p:spPr>
          <a:xfrm>
            <a:off x="817721" y="4561224"/>
            <a:ext cx="5724939" cy="4249711"/>
          </a:xfrm>
        </p:spPr>
        <p:txBody>
          <a:bodyPr/>
          <a:lstStyle/>
          <a:p>
            <a:r>
              <a:rPr lang="en-US" dirty="0"/>
              <a:t>Of particular interest to this Council, the Genomics Working Group of the </a:t>
            </a:r>
            <a:r>
              <a:rPr lang="en-US" i="1" dirty="0"/>
              <a:t>All of Us </a:t>
            </a:r>
            <a:r>
              <a:rPr lang="en-US" dirty="0"/>
              <a:t>Advisory Panel recently released a report on considerations toward a comprehensive genomics strategy for the program. As I mentioned to you in September, this Working Group was co-chaired by Debbie Nickerson and former Council member Lon Cardon. I was a member of this group, along with current Council members Jay Shendure and Wendy Chung.</a:t>
            </a:r>
          </a:p>
          <a:p>
            <a:endParaRPr lang="en-US" dirty="0"/>
          </a:p>
          <a:p>
            <a:r>
              <a:rPr lang="en-US" dirty="0"/>
              <a:t>* The report details considerations about the relative benefits of genome-wide genotyping, exome sequencing, and whole-genome sequencing for the program. * The Working Group suggested a phased approach, starting with a pilot study of approximately 50,000 participants to assess the process and methods in preparation for a genomics plan that can scale to at least one million participants.</a:t>
            </a:r>
          </a:p>
          <a:p>
            <a:endParaRPr lang="en-US" dirty="0"/>
          </a:p>
          <a:p>
            <a:r>
              <a:rPr lang="en-US" i="0" dirty="0"/>
              <a:t>The </a:t>
            </a:r>
            <a:r>
              <a:rPr lang="en-US" i="1" dirty="0"/>
              <a:t>All of Us </a:t>
            </a:r>
            <a:r>
              <a:rPr lang="en-US" dirty="0"/>
              <a:t>staff and awardees are assimilating this input, while considering additional aspects, such as return of genomic information and genetic counseling needs. The program expects to outline a comprehensive genomics plan before its national launch in Spring 2018.</a:t>
            </a:r>
          </a:p>
          <a:p>
            <a:pPr defTabSz="940445" eaLnBrk="1" fontAlgn="auto" hangingPunct="1">
              <a:spcAft>
                <a:spcPts val="0"/>
              </a:spcAft>
              <a:defRPr/>
            </a:pPr>
            <a:endParaRPr lang="en-US" i="0" dirty="0"/>
          </a:p>
        </p:txBody>
      </p:sp>
      <p:sp>
        <p:nvSpPr>
          <p:cNvPr id="4" name="Slide Number Placeholder 3"/>
          <p:cNvSpPr>
            <a:spLocks noGrp="1"/>
          </p:cNvSpPr>
          <p:nvPr>
            <p:ph type="sldNum" sz="quarter" idx="10"/>
          </p:nvPr>
        </p:nvSpPr>
        <p:spPr/>
        <p:txBody>
          <a:bodyPr/>
          <a:lstStyle/>
          <a:p>
            <a:fld id="{7721939D-4110-48A8-920D-CD76A2A893FE}" type="slidenum">
              <a:rPr lang="en-US" smtClean="0"/>
              <a:t>69</a:t>
            </a:fld>
            <a:endParaRPr lang="en-US"/>
          </a:p>
        </p:txBody>
      </p:sp>
    </p:spTree>
    <p:extLst>
      <p:ext uri="{BB962C8B-B14F-4D97-AF65-F5344CB8AC3E}">
        <p14:creationId xmlns:p14="http://schemas.microsoft.com/office/powerpoint/2010/main" val="3542478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756344" y="4607464"/>
            <a:ext cx="6364922" cy="4790272"/>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lvl="1" defTabSz="981897">
              <a:defRPr/>
            </a:pPr>
            <a:r>
              <a:rPr lang="en-US" dirty="0"/>
              <a:t>Two weeks ago, I was honored to travel to Bangkok, Thailand to accept the 2017 Prince Mahidol Award in the field of medicine, which was given to the Human Genome Project. By way of background, the Prince Mahidol Award was established in 1992 to honor the late Prince Mahidol, the grandfather of the present King of Thailand. Prince Mahidol modernized the medical service and education systems of Thailand last century, and is often referred to as the father of modern medicine and public health in Thailand. </a:t>
            </a:r>
          </a:p>
          <a:p>
            <a:pPr lvl="1" defTabSz="981897">
              <a:defRPr/>
            </a:pPr>
            <a:endParaRPr lang="en-US" dirty="0"/>
          </a:p>
          <a:p>
            <a:pPr lvl="1" defTabSz="981897">
              <a:defRPr/>
            </a:pPr>
            <a:r>
              <a:rPr lang="en-US" dirty="0"/>
              <a:t>The award is given annually in two categories: one in the field of medicine and one in the field of public health. The 2017 award in the field of medicine was given to the Human Genome Project. To read from the press release: “The Prince Mahidol Award (in the Field of Medicine 2017) recognizes the Human Genome Project for its collaborative success that has contributed to the remarkable advancement of medicine to the enormous benefit of mankind.” The entire field of genomics, and in particular all of those who worked on the Human Genome Project from 1990-2003, should be immensely proud to be given this prestigious award. </a:t>
            </a:r>
          </a:p>
          <a:p>
            <a:pPr lvl="1" defTabSz="981897">
              <a:defRPr/>
            </a:pPr>
            <a:endParaRPr lang="en-US" dirty="0"/>
          </a:p>
          <a:p>
            <a:r>
              <a:rPr lang="en-US" dirty="0"/>
              <a:t>I was truly honored to be asked to accept the award on behalf of the Human Genome Project. The photo shown here is from the actual award ceremony in the Grand Palace in Bangkok, where I accepted the award from H.R.H. Princess </a:t>
            </a:r>
            <a:r>
              <a:rPr lang="en-US" dirty="0" err="1"/>
              <a:t>Maha</a:t>
            </a:r>
            <a:r>
              <a:rPr lang="en-US" dirty="0"/>
              <a:t> </a:t>
            </a:r>
            <a:r>
              <a:rPr lang="en-US" dirty="0" err="1"/>
              <a:t>Chakri</a:t>
            </a:r>
            <a:r>
              <a:rPr lang="en-US" dirty="0"/>
              <a:t> </a:t>
            </a:r>
            <a:r>
              <a:rPr lang="en-US" dirty="0" err="1"/>
              <a:t>Sirindhorn</a:t>
            </a:r>
            <a:r>
              <a:rPr lang="en-US" dirty="0"/>
              <a:t> of Thailand.</a:t>
            </a:r>
          </a:p>
          <a:p>
            <a:pPr lvl="1" defTabSz="981897">
              <a:defRPr/>
            </a:pPr>
            <a:endParaRPr lang="en-US" dirty="0"/>
          </a:p>
          <a:p>
            <a:pPr lvl="1" defTabSz="981897">
              <a:defRPr/>
            </a:pPr>
            <a:r>
              <a:rPr lang="en-US" dirty="0"/>
              <a:t>Of note, the 2017 Prince Mahidol Award in public health was given to a group of four researchers who worked on developing a vaccine for </a:t>
            </a:r>
            <a:r>
              <a:rPr lang="en-US" i="1" dirty="0" err="1"/>
              <a:t>Haemophilus</a:t>
            </a:r>
            <a:r>
              <a:rPr lang="en-US" i="1" dirty="0"/>
              <a:t> influenzae </a:t>
            </a:r>
            <a:r>
              <a:rPr lang="en-US" dirty="0"/>
              <a:t>type b.</a:t>
            </a:r>
          </a:p>
          <a:p>
            <a:pPr lvl="1" defTabSz="981897">
              <a:defRPr/>
            </a:pPr>
            <a:endParaRPr lang="en-US" dirty="0"/>
          </a:p>
          <a:p>
            <a:pPr lvl="1" defTabSz="981897">
              <a:defRPr/>
            </a:pPr>
            <a:endParaRPr lang="en-US" dirty="0"/>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7</a:t>
            </a:fld>
            <a:endParaRPr lang="en-US" dirty="0">
              <a:solidFill>
                <a:srgbClr val="000000"/>
              </a:solidFill>
            </a:endParaRPr>
          </a:p>
        </p:txBody>
      </p:sp>
    </p:spTree>
    <p:extLst>
      <p:ext uri="{BB962C8B-B14F-4D97-AF65-F5344CB8AC3E}">
        <p14:creationId xmlns:p14="http://schemas.microsoft.com/office/powerpoint/2010/main" val="7656373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57300" y="719138"/>
            <a:ext cx="4800600" cy="36004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70</a:t>
            </a:fld>
            <a:endParaRPr lang="en-US" dirty="0">
              <a:cs typeface="Arial" pitchFamily="34" charset="0"/>
            </a:endParaRPr>
          </a:p>
        </p:txBody>
      </p:sp>
    </p:spTree>
    <p:extLst>
      <p:ext uri="{BB962C8B-B14F-4D97-AF65-F5344CB8AC3E}">
        <p14:creationId xmlns:p14="http://schemas.microsoft.com/office/powerpoint/2010/main" val="816354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lvl="1" defTabSz="981897">
              <a:defRPr/>
            </a:pPr>
            <a:r>
              <a:rPr lang="en-US" dirty="0"/>
              <a:t>At the 2017 American Society of Human Genetics</a:t>
            </a:r>
            <a:r>
              <a:rPr lang="en-US" b="1" dirty="0"/>
              <a:t> </a:t>
            </a:r>
            <a:r>
              <a:rPr lang="en-US" dirty="0"/>
              <a:t>Meeting, NHGRI participated in the first annual policy luncheon</a:t>
            </a:r>
            <a:r>
              <a:rPr lang="en-US" b="0" dirty="0"/>
              <a:t>. </a:t>
            </a:r>
            <a:r>
              <a:rPr lang="en-US" dirty="0"/>
              <a:t>The topic of this luncheon was </a:t>
            </a:r>
            <a:r>
              <a:rPr lang="en-US" strike="noStrike" dirty="0"/>
              <a:t>to learn about </a:t>
            </a:r>
            <a:r>
              <a:rPr lang="en-US" dirty="0"/>
              <a:t>the Food and Drug Administration’s (or FDA’s) Investigational Device Exemption (or IDE) regulation. The IDE regulation requires additional oversight for some clinical genomics studies that are considered to pose a ‘significant risk’ to participants. Since many in the genomics community have not yet encountered the IDE </a:t>
            </a:r>
            <a:r>
              <a:rPr lang="en-US" b="0" dirty="0"/>
              <a:t>process</a:t>
            </a:r>
            <a:r>
              <a:rPr lang="en-US" dirty="0"/>
              <a:t>, NHGRI and several of our grantees have been working with the FDA to clarify aspects of this </a:t>
            </a:r>
            <a:r>
              <a:rPr lang="en-US" b="0" dirty="0"/>
              <a:t>regulation in the genomics research context. </a:t>
            </a:r>
          </a:p>
          <a:p>
            <a:pPr lvl="1" defTabSz="981897">
              <a:defRPr/>
            </a:pPr>
            <a:endParaRPr lang="en-US" dirty="0"/>
          </a:p>
          <a:p>
            <a:pPr lvl="1" defTabSz="981897">
              <a:defRPr/>
            </a:pPr>
            <a:r>
              <a:rPr lang="en-US" dirty="0"/>
              <a:t>At the luncheon, our policy Branch Chief Cristina Kapustij joined a panel that included FDAs Kate </a:t>
            </a:r>
            <a:r>
              <a:rPr lang="en-US" dirty="0" err="1"/>
              <a:t>Donigan</a:t>
            </a:r>
            <a:r>
              <a:rPr lang="en-US" dirty="0"/>
              <a:t> (a former ASHG/NHGRI policy fellow) and Jonathan Berg (an NHGRI grantee) to explain when the IDE regulation applies and what steps are necessary to comply. The luncheon sold out, and attendees asked questions about how aspects of a study (such as return of results and use of </a:t>
            </a:r>
            <a:r>
              <a:rPr lang="en-US" dirty="0" err="1"/>
              <a:t>biobanked</a:t>
            </a:r>
            <a:r>
              <a:rPr lang="en-US" dirty="0"/>
              <a:t> samples) could affect the applicability of the IDE. A summary of the luncheon, the associated slides, and additional resources can be found on ASHG’s website or on genome.gov. </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71</a:t>
            </a:fld>
            <a:endParaRPr lang="en-US" dirty="0">
              <a:solidFill>
                <a:srgbClr val="000000"/>
              </a:solidFill>
            </a:endParaRPr>
          </a:p>
        </p:txBody>
      </p:sp>
    </p:spTree>
    <p:extLst>
      <p:ext uri="{BB962C8B-B14F-4D97-AF65-F5344CB8AC3E}">
        <p14:creationId xmlns:p14="http://schemas.microsoft.com/office/powerpoint/2010/main" val="39178301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39838" y="714375"/>
            <a:ext cx="4772025" cy="3578225"/>
          </a:xfrm>
          <a:prstGeom prst="rect">
            <a:avLst/>
          </a:prstGeom>
          <a:ln/>
        </p:spPr>
      </p:sp>
      <p:sp>
        <p:nvSpPr>
          <p:cNvPr id="119811" name="Notes Placeholder 2"/>
          <p:cNvSpPr>
            <a:spLocks noGrp="1"/>
          </p:cNvSpPr>
          <p:nvPr>
            <p:ph type="body" idx="1"/>
          </p:nvPr>
        </p:nvSpPr>
        <p:spPr>
          <a:xfrm>
            <a:off x="833375" y="4379150"/>
            <a:ext cx="5724939" cy="4903417"/>
          </a:xfrm>
          <a:noFill/>
          <a:ln w="9525">
            <a:noFill/>
            <a:miter lim="800000"/>
            <a:headEnd/>
            <a:tailEnd/>
          </a:ln>
          <a:effectLst/>
        </p:spPr>
        <p:txBody>
          <a:bodyPr vert="horz" wrap="square" lIns="96548" tIns="48274" rIns="96548" bIns="48274" numCol="1" anchor="t" anchorCtr="0" compatLnSpc="1">
            <a:prstTxWarp prst="textNoShape">
              <a:avLst/>
            </a:prstTxWarp>
            <a:noAutofit/>
          </a:bodyPr>
          <a:lstStyle/>
          <a:p>
            <a:r>
              <a:rPr lang="en-US" dirty="0"/>
              <a:t>At the May 2017 Council meeting, I described the outcomes of the Genomic Literacy, Education, and Engagement Initiative (or GLEE) Strategic Visioning Meeting hosted last March by NHGRI and the Foundation for the National Institutes of Health. </a:t>
            </a:r>
          </a:p>
          <a:p>
            <a:r>
              <a:rPr lang="en-US" dirty="0"/>
              <a:t> </a:t>
            </a:r>
          </a:p>
          <a:p>
            <a:r>
              <a:rPr lang="en-US" dirty="0"/>
              <a:t>Since that meeting, the Education and Community Involvement Branch and the Genomic Healthcare Branch have continued working with the K-16, Community and Public, and Healthcare Provider Working Groups; they have also engaged new partners at various national meetings throughout 2017. </a:t>
            </a:r>
          </a:p>
          <a:p>
            <a:r>
              <a:rPr lang="en-US" dirty="0"/>
              <a:t> </a:t>
            </a:r>
          </a:p>
          <a:p>
            <a:r>
              <a:rPr lang="en-US" dirty="0"/>
              <a:t>* Last June, we hosted a session at the NIH </a:t>
            </a:r>
            <a:r>
              <a:rPr lang="en-US" dirty="0" err="1"/>
              <a:t>SciEd</a:t>
            </a:r>
            <a:r>
              <a:rPr lang="en-US" dirty="0"/>
              <a:t> Conference, convening education researchers, teachers, and resource developers to discuss the design of a K-16 educational framework for genomic literacy. * At the October American Society of Human Genetics Meeting, NHGRI hosted a pre-meeting session with 30 participants from the original Strategic Visioning Meeting to discuss the outcomes of that meeting, the current activities, and future plans for each of the three target audience groups. * Finally, in November, we worked with the National Association of Biology Teachers (or NABT) to host a session on evaluating and promoting genomics education resources for teachers. Fifteen educators from high schools and 2- and 4-year colleges as well as other education organizations developed an evaluation tool for resources that will be promoted through the NABT website and communications channels. </a:t>
            </a:r>
          </a:p>
          <a:p>
            <a:endParaRPr lang="en-US" dirty="0"/>
          </a:p>
        </p:txBody>
      </p:sp>
      <p:sp>
        <p:nvSpPr>
          <p:cNvPr id="119812" name="Slide Number Placeholder 3"/>
          <p:cNvSpPr>
            <a:spLocks noGrp="1"/>
          </p:cNvSpPr>
          <p:nvPr>
            <p:ph type="sldNum" sz="quarter" idx="5"/>
          </p:nvPr>
        </p:nvSpPr>
        <p:spPr>
          <a:noFill/>
        </p:spPr>
        <p:txBody>
          <a:bodyPr/>
          <a:lstStyle/>
          <a:p>
            <a:pPr defTabSz="961057"/>
            <a:fld id="{3F3096A7-7907-4AE4-8BBC-4643BE8BB0EA}" type="slidenum">
              <a:rPr lang="en-US" smtClean="0">
                <a:solidFill>
                  <a:srgbClr val="000000"/>
                </a:solidFill>
              </a:rPr>
              <a:pPr defTabSz="961057"/>
              <a:t>72</a:t>
            </a:fld>
            <a:endParaRPr lang="en-US" dirty="0">
              <a:solidFill>
                <a:srgbClr val="000000"/>
              </a:solidFill>
            </a:endParaRPr>
          </a:p>
        </p:txBody>
      </p:sp>
    </p:spTree>
    <p:extLst>
      <p:ext uri="{BB962C8B-B14F-4D97-AF65-F5344CB8AC3E}">
        <p14:creationId xmlns:p14="http://schemas.microsoft.com/office/powerpoint/2010/main" val="15385844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39838" y="714375"/>
            <a:ext cx="4772025" cy="3578225"/>
          </a:xfrm>
          <a:prstGeom prst="rect">
            <a:avLst/>
          </a:prstGeom>
          <a:ln/>
        </p:spPr>
      </p:sp>
      <p:sp>
        <p:nvSpPr>
          <p:cNvPr id="119811" name="Notes Placeholder 2"/>
          <p:cNvSpPr>
            <a:spLocks noGrp="1"/>
          </p:cNvSpPr>
          <p:nvPr>
            <p:ph type="body" idx="1"/>
          </p:nvPr>
        </p:nvSpPr>
        <p:spPr>
          <a:xfrm>
            <a:off x="888988" y="4496972"/>
            <a:ext cx="5724939" cy="4854696"/>
          </a:xfrm>
          <a:noFill/>
          <a:ln w="9525">
            <a:noFill/>
            <a:miter lim="800000"/>
            <a:headEnd/>
            <a:tailEnd/>
          </a:ln>
          <a:effectLst/>
        </p:spPr>
        <p:txBody>
          <a:bodyPr vert="horz" wrap="square" lIns="96548" tIns="48274" rIns="96548" bIns="48274" numCol="1" anchor="t" anchorCtr="0" compatLnSpc="1">
            <a:prstTxWarp prst="textNoShape">
              <a:avLst/>
            </a:prstTxWarp>
            <a:noAutofit/>
          </a:bodyPr>
          <a:lstStyle/>
          <a:p>
            <a:r>
              <a:rPr lang="en-US" dirty="0"/>
              <a:t>April 25</a:t>
            </a:r>
            <a:r>
              <a:rPr lang="en-US" baseline="30000" dirty="0"/>
              <a:t>th</a:t>
            </a:r>
            <a:r>
              <a:rPr lang="en-US" dirty="0"/>
              <a:t> is National DNA Day, an annual time when we and many of our stakeholders come together to encourage students, teachers, and the public to learn more about genetics and genomics. The day commemorates the completion of the Human Genome Project in April 2003 and the reporting of DNA's double-helical structure in 1953.</a:t>
            </a:r>
          </a:p>
          <a:p>
            <a:r>
              <a:rPr lang="en-US" dirty="0"/>
              <a:t> </a:t>
            </a:r>
          </a:p>
          <a:p>
            <a:r>
              <a:rPr lang="en-US" dirty="0"/>
              <a:t>To commemorate the 15</a:t>
            </a:r>
            <a:r>
              <a:rPr lang="en-US" baseline="30000" dirty="0"/>
              <a:t>th</a:t>
            </a:r>
            <a:r>
              <a:rPr lang="en-US" dirty="0"/>
              <a:t> anniversary of DNA Day and inspired by the energy and creativity of the 2017 GLEE Strategic Visioning Meeting, NHGRI and its partners will launch a public awareness campaign that we are calling the ’15 for 15’ Celebration. This effort will be centered around 15 core topics that illustrate the advances made in genomics since the end of the Human Genome Project and the importance of genomics in people’s lives. The messages associated with each topic and the associated supporting content are being shaped for the three target audiences identified through the GLEE meeting: K-16 teachers and students, communities and the general public, and healthcare professionals. </a:t>
            </a:r>
          </a:p>
          <a:p>
            <a:r>
              <a:rPr lang="en-US" dirty="0"/>
              <a:t> </a:t>
            </a:r>
          </a:p>
          <a:p>
            <a:r>
              <a:rPr lang="en-US" dirty="0"/>
              <a:t>The campaign will be leveraged through three major vehicles: * on each of the 15 days leading up to DNA Day, we will be sharing one of the 15 topics via NHGRI’s social and digital media outlets; will are also * engaging partners and asking them to host community events and to participate in the social media campaign; and * we will be hosting public programs. We invite you all to participate in the ‘15 for 15’ Celebration as well as DNA Day. Please visit NHGRI’s DNA Day website for more information.</a:t>
            </a:r>
          </a:p>
          <a:p>
            <a:r>
              <a:rPr lang="en-US" dirty="0"/>
              <a:t> </a:t>
            </a:r>
          </a:p>
        </p:txBody>
      </p:sp>
      <p:sp>
        <p:nvSpPr>
          <p:cNvPr id="119812" name="Slide Number Placeholder 3"/>
          <p:cNvSpPr>
            <a:spLocks noGrp="1"/>
          </p:cNvSpPr>
          <p:nvPr>
            <p:ph type="sldNum" sz="quarter" idx="5"/>
          </p:nvPr>
        </p:nvSpPr>
        <p:spPr>
          <a:noFill/>
        </p:spPr>
        <p:txBody>
          <a:bodyPr/>
          <a:lstStyle/>
          <a:p>
            <a:pPr defTabSz="961057"/>
            <a:fld id="{3F3096A7-7907-4AE4-8BBC-4643BE8BB0EA}" type="slidenum">
              <a:rPr lang="en-US" smtClean="0">
                <a:solidFill>
                  <a:srgbClr val="000000"/>
                </a:solidFill>
              </a:rPr>
              <a:pPr defTabSz="961057"/>
              <a:t>73</a:t>
            </a:fld>
            <a:endParaRPr lang="en-US" dirty="0">
              <a:solidFill>
                <a:srgbClr val="000000"/>
              </a:solidFill>
            </a:endParaRPr>
          </a:p>
        </p:txBody>
      </p:sp>
    </p:spTree>
    <p:extLst>
      <p:ext uri="{BB962C8B-B14F-4D97-AF65-F5344CB8AC3E}">
        <p14:creationId xmlns:p14="http://schemas.microsoft.com/office/powerpoint/2010/main" val="2017059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lstStyle/>
          <a:p>
            <a:pPr defTabSz="948507">
              <a:defRPr/>
            </a:pPr>
            <a:r>
              <a:rPr lang="en-US" dirty="0"/>
              <a:t>The </a:t>
            </a:r>
            <a:r>
              <a:rPr lang="en-US" i="1" dirty="0"/>
              <a:t>Genome: Unlocking Life’s Code </a:t>
            </a:r>
            <a:r>
              <a:rPr lang="en-US" dirty="0"/>
              <a:t>exhibition returned to the United States following a brief run in Canada and is now in the ‘Rochester’ phase of its tour. Specifically, the exhibition opened last month in Rochester, New York at the Rochester Museum and Science Centre. Then, later this year, it will move on to the Mayo Clinic in Rochester, Minnesota. </a:t>
            </a:r>
          </a:p>
          <a:p>
            <a:pPr defTabSz="948507">
              <a:defRPr/>
            </a:pPr>
            <a:endParaRPr lang="en-US" dirty="0"/>
          </a:p>
          <a:p>
            <a:pPr defTabSz="948507">
              <a:defRPr/>
            </a:pPr>
            <a:r>
              <a:rPr lang="en-US" dirty="0"/>
              <a:t>Please continue to check the exhibition’s website and follow it on social media for the most up-to-date program information.</a:t>
            </a:r>
          </a:p>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E32D9B9-D369-4A2B-ADA9-F7DA3955DC26}" type="slidenum">
              <a:rPr lang="en-US" smtClean="0"/>
              <a:t>74</a:t>
            </a:fld>
            <a:endParaRPr lang="en-US"/>
          </a:p>
        </p:txBody>
      </p:sp>
    </p:spTree>
    <p:extLst>
      <p:ext uri="{BB962C8B-B14F-4D97-AF65-F5344CB8AC3E}">
        <p14:creationId xmlns:p14="http://schemas.microsoft.com/office/powerpoint/2010/main" val="4487094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309688" y="649288"/>
            <a:ext cx="4772025" cy="3578225"/>
          </a:xfrm>
          <a:prstGeom prst="rect">
            <a:avLst/>
          </a:prstGeom>
          <a:ln/>
        </p:spPr>
      </p:sp>
      <p:sp>
        <p:nvSpPr>
          <p:cNvPr id="119811" name="Notes Placeholder 2"/>
          <p:cNvSpPr>
            <a:spLocks noGrp="1"/>
          </p:cNvSpPr>
          <p:nvPr>
            <p:ph type="body" idx="1"/>
          </p:nvPr>
        </p:nvSpPr>
        <p:spPr>
          <a:xfrm>
            <a:off x="888989" y="4546510"/>
            <a:ext cx="5724939" cy="4249711"/>
          </a:xfrm>
          <a:noFill/>
          <a:ln w="9525">
            <a:noFill/>
            <a:miter lim="800000"/>
            <a:headEnd/>
            <a:tailEnd/>
          </a:ln>
          <a:effectLst/>
        </p:spPr>
        <p:txBody>
          <a:bodyPr vert="horz" wrap="square" lIns="96548" tIns="48274" rIns="96548" bIns="48274" numCol="1" anchor="t" anchorCtr="0" compatLnSpc="1">
            <a:prstTxWarp prst="textNoShape">
              <a:avLst/>
            </a:prstTxWarp>
            <a:noAutofit/>
          </a:bodyPr>
          <a:lstStyle/>
          <a:p>
            <a:r>
              <a:rPr lang="en-US" dirty="0"/>
              <a:t>For just over a year, NHGRI staff from our Education and Community Involvement Branch have been partnering with two Tribal College faculty members who attended our annual NHGRI Short Course in 2016 on a new initiative called the Tribal Colleges Consortium on Genomics Training (or TCCGT). The focus of TCCGT is to increase coordination between Tribal Colleges, research universities, and federal agencies with regards to genomics education; to inform agencies and universities about the education and research needs of tribal nations; and to increase recruitment and preparation of tribal college students interested in genomics.</a:t>
            </a:r>
          </a:p>
          <a:p>
            <a:endParaRPr lang="en-US" dirty="0"/>
          </a:p>
          <a:p>
            <a:r>
              <a:rPr lang="en-US" dirty="0"/>
              <a:t>In November, TCCGT held a pre-conference workshop at the First Americans Land Grant Consortium meeting. The meeting, which was considered to be the launch of the initiative, brought together about 50 interested Tribal College faculty, staff, and leaders to discuss the major challenges to advancing genomics education at Tribal Colleges, and how collaboration among Tribal Colleges, research institutions, federal agencies, and other organizations could advance genomics education. The meeting generated considerable interest in defining short- and long-term outcomes. Plans for a further roll-out of TCCGT are underway.</a:t>
            </a:r>
          </a:p>
          <a:p>
            <a:endParaRPr lang="en-US" dirty="0"/>
          </a:p>
          <a:p>
            <a:endParaRPr lang="en-US" dirty="0"/>
          </a:p>
        </p:txBody>
      </p:sp>
      <p:sp>
        <p:nvSpPr>
          <p:cNvPr id="119812" name="Slide Number Placeholder 3"/>
          <p:cNvSpPr>
            <a:spLocks noGrp="1"/>
          </p:cNvSpPr>
          <p:nvPr>
            <p:ph type="sldNum" sz="quarter" idx="5"/>
          </p:nvPr>
        </p:nvSpPr>
        <p:spPr>
          <a:noFill/>
        </p:spPr>
        <p:txBody>
          <a:bodyPr/>
          <a:lstStyle/>
          <a:p>
            <a:pPr defTabSz="961057"/>
            <a:fld id="{3F3096A7-7907-4AE4-8BBC-4643BE8BB0EA}" type="slidenum">
              <a:rPr lang="en-US" smtClean="0">
                <a:solidFill>
                  <a:srgbClr val="000000"/>
                </a:solidFill>
              </a:rPr>
              <a:pPr defTabSz="961057"/>
              <a:t>75</a:t>
            </a:fld>
            <a:endParaRPr lang="en-US" dirty="0">
              <a:solidFill>
                <a:srgbClr val="000000"/>
              </a:solidFill>
            </a:endParaRPr>
          </a:p>
        </p:txBody>
      </p:sp>
    </p:spTree>
    <p:extLst>
      <p:ext uri="{BB962C8B-B14F-4D97-AF65-F5344CB8AC3E}">
        <p14:creationId xmlns:p14="http://schemas.microsoft.com/office/powerpoint/2010/main" val="23338689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57300" y="719138"/>
            <a:ext cx="4800600" cy="3600450"/>
          </a:xfrm>
          <a:prstGeom prst="rect">
            <a:avLst/>
          </a:prstGeom>
          <a:ln/>
        </p:spPr>
      </p:sp>
      <p:sp>
        <p:nvSpPr>
          <p:cNvPr id="119811" name="Notes Placeholder 2"/>
          <p:cNvSpPr>
            <a:spLocks noGrp="1"/>
          </p:cNvSpPr>
          <p:nvPr>
            <p:ph type="body" idx="1"/>
          </p:nvPr>
        </p:nvSpPr>
        <p:spPr>
          <a:xfrm>
            <a:off x="896705" y="4576206"/>
            <a:ext cx="5724939" cy="4249711"/>
          </a:xfrm>
          <a:noFill/>
          <a:ln w="9525">
            <a:noFill/>
            <a:miter lim="800000"/>
            <a:headEnd/>
            <a:tailEnd/>
          </a:ln>
          <a:effectLst/>
        </p:spPr>
        <p:txBody>
          <a:bodyPr vert="horz" wrap="square" lIns="97262" tIns="48631" rIns="97262" bIns="48631" numCol="1" anchor="t" anchorCtr="0" compatLnSpc="1">
            <a:prstTxWarp prst="textNoShape">
              <a:avLst/>
            </a:prstTxWarp>
            <a:noAutofit/>
          </a:bodyPr>
          <a:lstStyle/>
          <a:p>
            <a:r>
              <a:rPr lang="en-US" dirty="0"/>
              <a:t>The Genomic Healthcare Branch has added a new case</a:t>
            </a:r>
            <a:r>
              <a:rPr lang="en-US" dirty="0">
                <a:latin typeface="Arial" panose="020B0604020202020204" pitchFamily="34" charset="0"/>
                <a:cs typeface="Arial" panose="020B0604020202020204" pitchFamily="34" charset="0"/>
              </a:rPr>
              <a:t> study on </a:t>
            </a:r>
            <a:r>
              <a:rPr lang="en-US" dirty="0"/>
              <a:t>familial hypercholesterolemia to the 16 existing simulated patient case studies found on the Global Genetics and Genomics Community education website (or G3C). G3C users can select questions typically asked by a provider during a patient exam and view videotaped answers from actors. Users are able to compile and analyze patient responses and complete supplemental learning activities. After completion, the user receives a summary of their performance on the case. Faculty supplemental information and classroom discussion recommendations are included, as well as published resources for further study. A videotaped ‘Expert Commentary’ provides answers to a series of questions by a recognized expert in the field, along with recommended next steps. </a:t>
            </a:r>
          </a:p>
          <a:p>
            <a:endParaRPr lang="en-US" dirty="0"/>
          </a:p>
          <a:p>
            <a:r>
              <a:rPr lang="en-US" dirty="0"/>
              <a:t>* Dr. Robert </a:t>
            </a:r>
            <a:r>
              <a:rPr lang="en-US" dirty="0" err="1"/>
              <a:t>Shamburek</a:t>
            </a:r>
            <a:r>
              <a:rPr lang="en-US" dirty="0"/>
              <a:t> from the </a:t>
            </a:r>
            <a:r>
              <a:rPr lang="en-US" dirty="0">
                <a:latin typeface="Arial" panose="020B0604020202020204" pitchFamily="34" charset="0"/>
                <a:cs typeface="Arial" panose="020B0604020202020204" pitchFamily="34" charset="0"/>
              </a:rPr>
              <a:t>National Heart, Lung, and Blood Institute (or NHLBI) </a:t>
            </a:r>
            <a:r>
              <a:rPr lang="en-US" dirty="0"/>
              <a:t>provided the commentary for this latest case study. I encourage you to take a look at this resource, and share it with your colleagues in provider disciplines.</a:t>
            </a:r>
          </a:p>
        </p:txBody>
      </p:sp>
      <p:sp>
        <p:nvSpPr>
          <p:cNvPr id="119812" name="Slide Number Placeholder 3"/>
          <p:cNvSpPr>
            <a:spLocks noGrp="1"/>
          </p:cNvSpPr>
          <p:nvPr>
            <p:ph type="sldNum" sz="quarter" idx="5"/>
          </p:nvPr>
        </p:nvSpPr>
        <p:spPr>
          <a:noFill/>
        </p:spPr>
        <p:txBody>
          <a:bodyPr/>
          <a:lstStyle/>
          <a:p>
            <a:pPr defTabSz="968169"/>
            <a:fld id="{3F3096A7-7907-4AE4-8BBC-4643BE8BB0EA}" type="slidenum">
              <a:rPr lang="en-US" smtClean="0">
                <a:solidFill>
                  <a:srgbClr val="000000"/>
                </a:solidFill>
              </a:rPr>
              <a:pPr defTabSz="968169"/>
              <a:t>76</a:t>
            </a:fld>
            <a:endParaRPr lang="en-US" dirty="0">
              <a:solidFill>
                <a:srgbClr val="000000"/>
              </a:solidFill>
            </a:endParaRPr>
          </a:p>
        </p:txBody>
      </p:sp>
    </p:spTree>
    <p:extLst>
      <p:ext uri="{BB962C8B-B14F-4D97-AF65-F5344CB8AC3E}">
        <p14:creationId xmlns:p14="http://schemas.microsoft.com/office/powerpoint/2010/main" val="18461123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lvl="1" defTabSz="981897">
              <a:defRPr/>
            </a:pPr>
            <a:r>
              <a:rPr lang="en-US" dirty="0">
                <a:latin typeface="Arial" panose="020B0604020202020204" pitchFamily="34" charset="0"/>
                <a:cs typeface="Arial" panose="020B0604020202020204" pitchFamily="34" charset="0"/>
              </a:rPr>
              <a:t>Every year around Thanksgiving, NHGRI promotes National Family Health History Day. Last year’s</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efforts included distribution of our social media toolkit, digital signage throughout the NIH campus, and social media pushes via Facebook, Twitter, and a Thunderclap</a:t>
            </a:r>
            <a:r>
              <a:rPr lang="en-US" baseline="0" dirty="0">
                <a:latin typeface="Arial" panose="020B0604020202020204" pitchFamily="34" charset="0"/>
                <a:cs typeface="Arial" panose="020B0604020202020204" pitchFamily="34" charset="0"/>
              </a:rPr>
              <a:t> in collaboration</a:t>
            </a:r>
            <a:r>
              <a:rPr lang="en-US" dirty="0">
                <a:latin typeface="Arial" panose="020B0604020202020204" pitchFamily="34" charset="0"/>
                <a:cs typeface="Arial" panose="020B0604020202020204" pitchFamily="34" charset="0"/>
              </a:rPr>
              <a:t> with the Centers for Disease Control and Prevention. </a:t>
            </a:r>
            <a:r>
              <a:rPr lang="en-US" baseline="0" dirty="0">
                <a:latin typeface="Arial" panose="020B0604020202020204" pitchFamily="34" charset="0"/>
                <a:cs typeface="Arial" panose="020B0604020202020204" pitchFamily="34" charset="0"/>
              </a:rPr>
              <a:t>Over three million people were reached through these social media efforts.</a:t>
            </a:r>
            <a:endParaRPr lang="en-US" dirty="0">
              <a:latin typeface="Arial" panose="020B0604020202020204" pitchFamily="34" charset="0"/>
              <a:cs typeface="Arial" panose="020B0604020202020204" pitchFamily="34" charset="0"/>
            </a:endParaRPr>
          </a:p>
          <a:p>
            <a:pPr lvl="1" defTabSz="981897">
              <a:defRPr/>
            </a:pPr>
            <a:endParaRPr lang="en-US" dirty="0">
              <a:latin typeface="Arial" panose="020B0604020202020204" pitchFamily="34" charset="0"/>
              <a:cs typeface="Arial" panose="020B0604020202020204" pitchFamily="34" charset="0"/>
            </a:endParaRPr>
          </a:p>
          <a:p>
            <a:pPr lvl="1" defTabSz="981897">
              <a:defRPr/>
            </a:pPr>
            <a:r>
              <a:rPr lang="en-US" dirty="0">
                <a:latin typeface="Arial" panose="020B0604020202020204" pitchFamily="34" charset="0"/>
                <a:cs typeface="Arial" panose="020B0604020202020204" pitchFamily="34" charset="0"/>
              </a:rPr>
              <a:t>In advance of National Family Health History Day, My Family Health Portrait (a free tool for inputting family health information supported by NHGRI’s Genomic Healthcare Branch) was updated</a:t>
            </a:r>
            <a:r>
              <a:rPr lang="en-US" baseline="0" dirty="0">
                <a:latin typeface="Arial" panose="020B0604020202020204" pitchFamily="34" charset="0"/>
                <a:cs typeface="Arial" panose="020B0604020202020204" pitchFamily="34" charset="0"/>
              </a:rPr>
              <a:t> to include revised </a:t>
            </a:r>
            <a:r>
              <a:rPr lang="en-US" dirty="0">
                <a:latin typeface="Arial" panose="020B0604020202020204" pitchFamily="34" charset="0"/>
                <a:cs typeface="Arial" panose="020B0604020202020204" pitchFamily="34" charset="0"/>
              </a:rPr>
              <a:t>disease risk calculator descriptions,</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risk and condition table, and guides for users in need of additional support. You can review these changes at the My Family Health Portrait</a:t>
            </a:r>
            <a:r>
              <a:rPr lang="en-US" baseline="0" dirty="0">
                <a:latin typeface="Arial" panose="020B0604020202020204" pitchFamily="34" charset="0"/>
                <a:cs typeface="Arial" panose="020B0604020202020204" pitchFamily="34" charset="0"/>
              </a:rPr>
              <a:t> website</a:t>
            </a:r>
            <a:r>
              <a:rPr lang="en-US" dirty="0">
                <a:latin typeface="Arial" panose="020B0604020202020204" pitchFamily="34" charset="0"/>
                <a:cs typeface="Arial" panose="020B0604020202020204" pitchFamily="34" charset="0"/>
              </a:rPr>
              <a:t>.</a:t>
            </a:r>
          </a:p>
          <a:p>
            <a:pPr lvl="1" defTabSz="981897">
              <a:defRPr/>
            </a:pPr>
            <a:r>
              <a:rPr lang="en-US" dirty="0">
                <a:latin typeface="Arial" panose="020B0604020202020204" pitchFamily="34" charset="0"/>
                <a:cs typeface="Arial" panose="020B0604020202020204" pitchFamily="34" charset="0"/>
              </a:rPr>
              <a:t>	</a:t>
            </a:r>
            <a:endParaRPr lang="de-DE" dirty="0">
              <a:solidFill>
                <a:schemeClr val="bg1"/>
              </a:solidFill>
              <a:latin typeface="Arial" panose="020B0604020202020204" pitchFamily="34" charset="0"/>
              <a:cs typeface="Arial" panose="020B0604020202020204" pitchFamily="34" charset="0"/>
            </a:endParaRP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77</a:t>
            </a:fld>
            <a:endParaRPr lang="en-US" dirty="0">
              <a:solidFill>
                <a:srgbClr val="000000"/>
              </a:solidFill>
            </a:endParaRPr>
          </a:p>
        </p:txBody>
      </p:sp>
    </p:spTree>
    <p:extLst>
      <p:ext uri="{BB962C8B-B14F-4D97-AF65-F5344CB8AC3E}">
        <p14:creationId xmlns:p14="http://schemas.microsoft.com/office/powerpoint/2010/main" val="2427148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79525" y="723900"/>
            <a:ext cx="4835525"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lvl="1" defTabSz="981897">
              <a:defRPr/>
            </a:pPr>
            <a:r>
              <a:rPr lang="en-US" dirty="0">
                <a:latin typeface="Arial" panose="020B0604020202020204" pitchFamily="34" charset="0"/>
                <a:cs typeface="Arial" panose="020B0604020202020204" pitchFamily="34" charset="0"/>
              </a:rPr>
              <a:t>The Inter-Society Coordinating Committee for Practitioner Education</a:t>
            </a:r>
            <a:r>
              <a:rPr lang="en-US" baseline="0" dirty="0">
                <a:latin typeface="Arial" panose="020B0604020202020204" pitchFamily="34" charset="0"/>
                <a:cs typeface="Arial" panose="020B0604020202020204" pitchFamily="34" charset="0"/>
              </a:rPr>
              <a:t> (or ISCC)</a:t>
            </a:r>
            <a:r>
              <a:rPr lang="en-US" dirty="0">
                <a:latin typeface="Arial" panose="020B0604020202020204" pitchFamily="34" charset="0"/>
                <a:cs typeface="Arial" panose="020B0604020202020204" pitchFamily="34" charset="0"/>
              </a:rPr>
              <a:t> aims to improve practitioner genomic literacy and to enhance the practice of genomic medicine through the sharing of educational approaches and joint identification of educational needs. A little over a week ago</a:t>
            </a:r>
            <a:r>
              <a:rPr lang="en-US" baseline="0" dirty="0">
                <a:latin typeface="Arial" panose="020B0604020202020204" pitchFamily="34" charset="0"/>
                <a:cs typeface="Arial" panose="020B0604020202020204" pitchFamily="34" charset="0"/>
              </a:rPr>
              <a:t>, the 7</a:t>
            </a:r>
            <a:r>
              <a:rPr lang="en-US" baseline="30000" dirty="0">
                <a:latin typeface="Arial" panose="020B0604020202020204" pitchFamily="34" charset="0"/>
                <a:cs typeface="Arial" panose="020B0604020202020204" pitchFamily="34" charset="0"/>
              </a:rPr>
              <a:t>th</a:t>
            </a:r>
            <a:r>
              <a:rPr lang="en-US" baseline="0" dirty="0">
                <a:latin typeface="Arial" panose="020B0604020202020204" pitchFamily="34" charset="0"/>
                <a:cs typeface="Arial" panose="020B0604020202020204" pitchFamily="34" charset="0"/>
              </a:rPr>
              <a:t> ISCC in-person meeting was held at NIH.</a:t>
            </a:r>
          </a:p>
          <a:p>
            <a:pPr lvl="1" defTabSz="981897">
              <a:defRPr/>
            </a:pPr>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goals of the meeting were to facilitate discussions regarding new projects and important topics in genomics education, and to share updates on current projects. In addition, Dr. Hannah Valantine (the first NIH Chief Officer for Scientific Workforce Diversity) gave a presentation about approaches to, and positive impacts of, increasing diversity among genomic medicine practitioners. She also discussed unconscious bias among educators and practitioners and how it relates to using genomics in clinical care.</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78</a:t>
            </a:fld>
            <a:endParaRPr lang="en-US" dirty="0">
              <a:solidFill>
                <a:srgbClr val="000000"/>
              </a:solidFill>
            </a:endParaRPr>
          </a:p>
        </p:txBody>
      </p:sp>
    </p:spTree>
    <p:extLst>
      <p:ext uri="{BB962C8B-B14F-4D97-AF65-F5344CB8AC3E}">
        <p14:creationId xmlns:p14="http://schemas.microsoft.com/office/powerpoint/2010/main" val="9805226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57300" y="719138"/>
            <a:ext cx="4800600" cy="36004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79</a:t>
            </a:fld>
            <a:endParaRPr lang="en-US" dirty="0">
              <a:cs typeface="Arial" pitchFamily="34" charset="0"/>
            </a:endParaRPr>
          </a:p>
        </p:txBody>
      </p:sp>
    </p:spTree>
    <p:extLst>
      <p:ext uri="{BB962C8B-B14F-4D97-AF65-F5344CB8AC3E}">
        <p14:creationId xmlns:p14="http://schemas.microsoft.com/office/powerpoint/2010/main" val="2188083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338263" y="719138"/>
            <a:ext cx="4802187" cy="3600450"/>
          </a:xfrm>
          <a:prstGeom prst="rect">
            <a:avLst/>
          </a:prstGeom>
          <a:ln/>
        </p:spPr>
      </p:sp>
      <p:sp>
        <p:nvSpPr>
          <p:cNvPr id="119811" name="Notes Placeholder 2"/>
          <p:cNvSpPr>
            <a:spLocks noGrp="1"/>
          </p:cNvSpPr>
          <p:nvPr>
            <p:ph type="body" idx="1"/>
          </p:nvPr>
        </p:nvSpPr>
        <p:spPr>
          <a:xfrm>
            <a:off x="916633" y="4576205"/>
            <a:ext cx="5789234" cy="4220880"/>
          </a:xfrm>
          <a:noFill/>
          <a:ln w="9525">
            <a:noFill/>
            <a:miter lim="800000"/>
            <a:headEnd/>
            <a:tailEnd/>
          </a:ln>
          <a:effectLst/>
        </p:spPr>
        <p:txBody>
          <a:bodyPr vert="horz" wrap="square" lIns="97274" tIns="48637" rIns="97274" bIns="48637" numCol="1" anchor="t" anchorCtr="0" compatLnSpc="1">
            <a:prstTxWarp prst="textNoShape">
              <a:avLst/>
            </a:prstTxWarp>
            <a:noAutofit/>
          </a:bodyPr>
          <a:lstStyle/>
          <a:p>
            <a:r>
              <a:rPr lang="en-US" kern="1200" dirty="0">
                <a:effectLst/>
                <a:latin typeface="Arial" pitchFamily="34" charset="0"/>
                <a:cs typeface="Arial" pitchFamily="34" charset="0"/>
              </a:rPr>
              <a:t>I am</a:t>
            </a:r>
            <a:r>
              <a:rPr lang="en-US" kern="1200" baseline="0" dirty="0">
                <a:effectLst/>
                <a:latin typeface="Arial" pitchFamily="34" charset="0"/>
                <a:cs typeface="Arial" pitchFamily="34" charset="0"/>
              </a:rPr>
              <a:t> delighted to report that </a:t>
            </a:r>
            <a:r>
              <a:rPr lang="en-US" kern="1200" dirty="0">
                <a:effectLst/>
                <a:latin typeface="Arial" pitchFamily="34" charset="0"/>
                <a:cs typeface="Arial" pitchFamily="34" charset="0"/>
              </a:rPr>
              <a:t>Carolyn Hutter has been selected as the new Director of NHGRI’s Division of Genome Sciences. She has been serving as Acting Director of this division since January 2017. </a:t>
            </a:r>
            <a:endParaRPr lang="en-US" dirty="0"/>
          </a:p>
          <a:p>
            <a:endParaRPr lang="en-US" dirty="0"/>
          </a:p>
          <a:p>
            <a:r>
              <a:rPr lang="en-US" dirty="0"/>
              <a:t>Prior to her arrival at NIH, Carolyn was a senior staff scientist at the Fred Hutchinson Cancer Research Center and a lecturer at the University of Washington, where her research focused on genome-wide association studies and gene-environment interactions for cancer and other complex diseases. She joined NHGRI in 2013 as the lead for The Cancer Genome Atlas (or TCGA), after serving as a program director in the National Cancer Institute’s Epidemiology and Genomics Research Program. </a:t>
            </a:r>
          </a:p>
          <a:p>
            <a:endParaRPr lang="en-US" dirty="0"/>
          </a:p>
          <a:p>
            <a:pPr defTabSz="948507">
              <a:defRPr/>
            </a:pPr>
            <a:r>
              <a:rPr lang="en-US" dirty="0"/>
              <a:t>Carolyn’s background in genetics and epidemiology, in conjunction with her experience in managing large research collaborations, will serve her well in leading the largest component of NHGRI’s Extramural Research Program.</a:t>
            </a:r>
          </a:p>
          <a:p>
            <a:pPr defTabSz="948507">
              <a:defRPr/>
            </a:pPr>
            <a:endParaRPr lang="en-US" dirty="0"/>
          </a:p>
        </p:txBody>
      </p:sp>
      <p:sp>
        <p:nvSpPr>
          <p:cNvPr id="119812" name="Slide Number Placeholder 3"/>
          <p:cNvSpPr>
            <a:spLocks noGrp="1"/>
          </p:cNvSpPr>
          <p:nvPr>
            <p:ph type="sldNum" sz="quarter" idx="5"/>
          </p:nvPr>
        </p:nvSpPr>
        <p:spPr>
          <a:noFill/>
        </p:spPr>
        <p:txBody>
          <a:bodyPr/>
          <a:lstStyle/>
          <a:p>
            <a:pPr defTabSz="968284"/>
            <a:fld id="{3F3096A7-7907-4AE4-8BBC-4643BE8BB0EA}" type="slidenum">
              <a:rPr lang="en-US" smtClean="0">
                <a:solidFill>
                  <a:srgbClr val="000000"/>
                </a:solidFill>
              </a:rPr>
              <a:pPr defTabSz="968284"/>
              <a:t>8</a:t>
            </a:fld>
            <a:endParaRPr lang="en-US" dirty="0">
              <a:solidFill>
                <a:srgbClr val="000000"/>
              </a:solidFill>
            </a:endParaRPr>
          </a:p>
        </p:txBody>
      </p:sp>
    </p:spTree>
    <p:extLst>
      <p:ext uri="{BB962C8B-B14F-4D97-AF65-F5344CB8AC3E}">
        <p14:creationId xmlns:p14="http://schemas.microsoft.com/office/powerpoint/2010/main" val="37479466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57300" y="719138"/>
            <a:ext cx="4800600" cy="3600450"/>
          </a:xfrm>
          <a:prstGeom prst="rect">
            <a:avLst/>
          </a:prstGeom>
          <a:ln/>
        </p:spPr>
      </p:sp>
      <p:sp>
        <p:nvSpPr>
          <p:cNvPr id="123907" name="Notes Placeholder 2"/>
          <p:cNvSpPr>
            <a:spLocks noGrp="1"/>
          </p:cNvSpPr>
          <p:nvPr>
            <p:ph type="body" idx="1"/>
          </p:nvPr>
        </p:nvSpPr>
        <p:spPr>
          <a:noFill/>
          <a:ln/>
        </p:spPr>
        <p:txBody>
          <a:bodyPr/>
          <a:lstStyle/>
          <a:p>
            <a:pPr lvl="1" defTabSz="948231">
              <a:defRPr/>
            </a:pPr>
            <a:r>
              <a:rPr lang="en-US" dirty="0"/>
              <a:t>Les Biesecker, Senior Investigator and Chief of the Medical Genomics and Metabolic Genetics Branch in the NHGRI Intramural Research Program, received the SS Agarwal Oration honor at the 4</a:t>
            </a:r>
            <a:r>
              <a:rPr lang="en-US" baseline="30000" dirty="0"/>
              <a:t>th </a:t>
            </a:r>
            <a:r>
              <a:rPr lang="en-US" dirty="0"/>
              <a:t>National Conference of the Society for Indian Academy of Medical Genetics and the Indo-US Symposium on Human Genetic Disorders of Prenatal and Postnatal Growth.</a:t>
            </a:r>
          </a:p>
          <a:p>
            <a:pPr lvl="1" defTabSz="948231">
              <a:defRPr/>
            </a:pPr>
            <a:endParaRPr lang="en-US" dirty="0"/>
          </a:p>
          <a:p>
            <a:pPr lvl="1" defTabSz="948231">
              <a:defRPr/>
            </a:pPr>
            <a:r>
              <a:rPr lang="en-US" dirty="0"/>
              <a:t>The SS Agarwal Oration was started by the Society for the Indian Academy of Medical Genetics in memory of the late Dr. SS Agarwal, who was one of the pioneers of medical genetics in India. Dr. Biesecker presented a talk entitled “Towards predictive genomic medicine.”</a:t>
            </a:r>
          </a:p>
        </p:txBody>
      </p:sp>
      <p:sp>
        <p:nvSpPr>
          <p:cNvPr id="5" name="Slide Number Placeholder 3"/>
          <p:cNvSpPr>
            <a:spLocks noGrp="1"/>
          </p:cNvSpPr>
          <p:nvPr>
            <p:ph type="sldNum" sz="quarter" idx="5"/>
          </p:nvPr>
        </p:nvSpPr>
        <p:spPr>
          <a:xfrm>
            <a:off x="4144299" y="9120819"/>
            <a:ext cx="3170903"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665" eaLnBrk="0" hangingPunct="0">
              <a:defRPr b="1">
                <a:solidFill>
                  <a:schemeClr val="tx1"/>
                </a:solidFill>
                <a:latin typeface="Arial" pitchFamily="34" charset="0"/>
              </a:defRPr>
            </a:lvl1pPr>
            <a:lvl2pPr marL="763605" indent="-293693" defTabSz="962665" eaLnBrk="0" hangingPunct="0">
              <a:defRPr b="1">
                <a:solidFill>
                  <a:schemeClr val="tx1"/>
                </a:solidFill>
                <a:latin typeface="Arial" pitchFamily="34" charset="0"/>
              </a:defRPr>
            </a:lvl2pPr>
            <a:lvl3pPr marL="1174779" indent="-234957" defTabSz="962665" eaLnBrk="0" hangingPunct="0">
              <a:defRPr b="1">
                <a:solidFill>
                  <a:schemeClr val="tx1"/>
                </a:solidFill>
                <a:latin typeface="Arial" pitchFamily="34" charset="0"/>
              </a:defRPr>
            </a:lvl3pPr>
            <a:lvl4pPr marL="1644689" indent="-234957" defTabSz="962665" eaLnBrk="0" hangingPunct="0">
              <a:defRPr b="1">
                <a:solidFill>
                  <a:schemeClr val="tx1"/>
                </a:solidFill>
                <a:latin typeface="Arial" pitchFamily="34" charset="0"/>
              </a:defRPr>
            </a:lvl4pPr>
            <a:lvl5pPr marL="2114602" indent="-234957" defTabSz="962665" eaLnBrk="0" hangingPunct="0">
              <a:defRPr b="1">
                <a:solidFill>
                  <a:schemeClr val="tx1"/>
                </a:solidFill>
                <a:latin typeface="Arial" pitchFamily="34" charset="0"/>
              </a:defRPr>
            </a:lvl5pPr>
            <a:lvl6pPr marL="2584512" indent="-234957" defTabSz="962665" eaLnBrk="0" fontAlgn="base" hangingPunct="0">
              <a:spcBef>
                <a:spcPct val="0"/>
              </a:spcBef>
              <a:spcAft>
                <a:spcPct val="0"/>
              </a:spcAft>
              <a:defRPr b="1">
                <a:solidFill>
                  <a:schemeClr val="tx1"/>
                </a:solidFill>
                <a:latin typeface="Arial" pitchFamily="34" charset="0"/>
              </a:defRPr>
            </a:lvl6pPr>
            <a:lvl7pPr marL="3054422" indent="-234957" defTabSz="962665" eaLnBrk="0" fontAlgn="base" hangingPunct="0">
              <a:spcBef>
                <a:spcPct val="0"/>
              </a:spcBef>
              <a:spcAft>
                <a:spcPct val="0"/>
              </a:spcAft>
              <a:defRPr b="1">
                <a:solidFill>
                  <a:schemeClr val="tx1"/>
                </a:solidFill>
                <a:latin typeface="Arial" pitchFamily="34" charset="0"/>
              </a:defRPr>
            </a:lvl7pPr>
            <a:lvl8pPr marL="3524335" indent="-234957" defTabSz="962665" eaLnBrk="0" fontAlgn="base" hangingPunct="0">
              <a:spcBef>
                <a:spcPct val="0"/>
              </a:spcBef>
              <a:spcAft>
                <a:spcPct val="0"/>
              </a:spcAft>
              <a:defRPr b="1">
                <a:solidFill>
                  <a:schemeClr val="tx1"/>
                </a:solidFill>
                <a:latin typeface="Arial" pitchFamily="34" charset="0"/>
              </a:defRPr>
            </a:lvl8pPr>
            <a:lvl9pPr marL="3994246" indent="-234957" defTabSz="962665" eaLnBrk="0" fontAlgn="base" hangingPunct="0">
              <a:spcBef>
                <a:spcPct val="0"/>
              </a:spcBef>
              <a:spcAft>
                <a:spcPct val="0"/>
              </a:spcAft>
              <a:defRPr b="1">
                <a:solidFill>
                  <a:schemeClr val="tx1"/>
                </a:solidFill>
                <a:latin typeface="Arial" pitchFamily="34" charset="0"/>
              </a:defRPr>
            </a:lvl9pPr>
          </a:lstStyle>
          <a:p>
            <a:pPr eaLnBrk="1" hangingPunct="1">
              <a:defRPr/>
            </a:pPr>
            <a:fld id="{69CD6823-C079-4E18-848E-A01DD4D78C0F}" type="slidenum">
              <a:rPr lang="en-US">
                <a:solidFill>
                  <a:prstClr val="black"/>
                </a:solidFill>
                <a:cs typeface="Arial" pitchFamily="34" charset="0"/>
              </a:rPr>
              <a:pPr eaLnBrk="1" hangingPunct="1">
                <a:defRPr/>
              </a:pPr>
              <a:t>80</a:t>
            </a:fld>
            <a:endParaRPr lang="en-US" dirty="0">
              <a:solidFill>
                <a:prstClr val="black"/>
              </a:solidFill>
              <a:cs typeface="Arial" pitchFamily="34" charset="0"/>
            </a:endParaRPr>
          </a:p>
        </p:txBody>
      </p:sp>
    </p:spTree>
    <p:extLst>
      <p:ext uri="{BB962C8B-B14F-4D97-AF65-F5344CB8AC3E}">
        <p14:creationId xmlns:p14="http://schemas.microsoft.com/office/powerpoint/2010/main" val="11602418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57300" y="719138"/>
            <a:ext cx="4800600" cy="3600450"/>
          </a:xfrm>
          <a:prstGeom prst="rect">
            <a:avLst/>
          </a:prstGeom>
          <a:ln/>
        </p:spPr>
      </p:sp>
      <p:sp>
        <p:nvSpPr>
          <p:cNvPr id="123907" name="Notes Placeholder 2"/>
          <p:cNvSpPr>
            <a:spLocks noGrp="1"/>
          </p:cNvSpPr>
          <p:nvPr>
            <p:ph type="body" idx="1"/>
          </p:nvPr>
        </p:nvSpPr>
        <p:spPr>
          <a:noFill/>
          <a:ln/>
        </p:spPr>
        <p:txBody>
          <a:bodyPr/>
          <a:lstStyle/>
          <a:p>
            <a:pPr lvl="1" defTabSz="948231">
              <a:defRPr/>
            </a:pPr>
            <a:r>
              <a:rPr lang="en-US" dirty="0"/>
              <a:t>Max Muenke, </a:t>
            </a:r>
            <a:r>
              <a:rPr lang="en-US" b="0" dirty="0"/>
              <a:t>Senior Investigator and Chief of the Medical Genetics Branch </a:t>
            </a:r>
            <a:r>
              <a:rPr lang="en-US" dirty="0"/>
              <a:t>in the NHGRI Intramural Research Program, is the new Editor in Chief of the </a:t>
            </a:r>
            <a:r>
              <a:rPr lang="en-US" i="1" dirty="0"/>
              <a:t>American Journal of Medical Genetics</a:t>
            </a:r>
            <a:r>
              <a:rPr lang="en-US" dirty="0"/>
              <a:t>.</a:t>
            </a:r>
          </a:p>
        </p:txBody>
      </p:sp>
      <p:sp>
        <p:nvSpPr>
          <p:cNvPr id="5" name="Slide Number Placeholder 3"/>
          <p:cNvSpPr>
            <a:spLocks noGrp="1"/>
          </p:cNvSpPr>
          <p:nvPr>
            <p:ph type="sldNum" sz="quarter" idx="5"/>
          </p:nvPr>
        </p:nvSpPr>
        <p:spPr>
          <a:xfrm>
            <a:off x="4144299" y="9120819"/>
            <a:ext cx="3170903"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665" eaLnBrk="0" hangingPunct="0">
              <a:defRPr b="1">
                <a:solidFill>
                  <a:schemeClr val="tx1"/>
                </a:solidFill>
                <a:latin typeface="Arial" pitchFamily="34" charset="0"/>
              </a:defRPr>
            </a:lvl1pPr>
            <a:lvl2pPr marL="763605" indent="-293693" defTabSz="962665" eaLnBrk="0" hangingPunct="0">
              <a:defRPr b="1">
                <a:solidFill>
                  <a:schemeClr val="tx1"/>
                </a:solidFill>
                <a:latin typeface="Arial" pitchFamily="34" charset="0"/>
              </a:defRPr>
            </a:lvl2pPr>
            <a:lvl3pPr marL="1174779" indent="-234957" defTabSz="962665" eaLnBrk="0" hangingPunct="0">
              <a:defRPr b="1">
                <a:solidFill>
                  <a:schemeClr val="tx1"/>
                </a:solidFill>
                <a:latin typeface="Arial" pitchFamily="34" charset="0"/>
              </a:defRPr>
            </a:lvl3pPr>
            <a:lvl4pPr marL="1644689" indent="-234957" defTabSz="962665" eaLnBrk="0" hangingPunct="0">
              <a:defRPr b="1">
                <a:solidFill>
                  <a:schemeClr val="tx1"/>
                </a:solidFill>
                <a:latin typeface="Arial" pitchFamily="34" charset="0"/>
              </a:defRPr>
            </a:lvl4pPr>
            <a:lvl5pPr marL="2114602" indent="-234957" defTabSz="962665" eaLnBrk="0" hangingPunct="0">
              <a:defRPr b="1">
                <a:solidFill>
                  <a:schemeClr val="tx1"/>
                </a:solidFill>
                <a:latin typeface="Arial" pitchFamily="34" charset="0"/>
              </a:defRPr>
            </a:lvl5pPr>
            <a:lvl6pPr marL="2584512" indent="-234957" defTabSz="962665" eaLnBrk="0" fontAlgn="base" hangingPunct="0">
              <a:spcBef>
                <a:spcPct val="0"/>
              </a:spcBef>
              <a:spcAft>
                <a:spcPct val="0"/>
              </a:spcAft>
              <a:defRPr b="1">
                <a:solidFill>
                  <a:schemeClr val="tx1"/>
                </a:solidFill>
                <a:latin typeface="Arial" pitchFamily="34" charset="0"/>
              </a:defRPr>
            </a:lvl6pPr>
            <a:lvl7pPr marL="3054422" indent="-234957" defTabSz="962665" eaLnBrk="0" fontAlgn="base" hangingPunct="0">
              <a:spcBef>
                <a:spcPct val="0"/>
              </a:spcBef>
              <a:spcAft>
                <a:spcPct val="0"/>
              </a:spcAft>
              <a:defRPr b="1">
                <a:solidFill>
                  <a:schemeClr val="tx1"/>
                </a:solidFill>
                <a:latin typeface="Arial" pitchFamily="34" charset="0"/>
              </a:defRPr>
            </a:lvl7pPr>
            <a:lvl8pPr marL="3524335" indent="-234957" defTabSz="962665" eaLnBrk="0" fontAlgn="base" hangingPunct="0">
              <a:spcBef>
                <a:spcPct val="0"/>
              </a:spcBef>
              <a:spcAft>
                <a:spcPct val="0"/>
              </a:spcAft>
              <a:defRPr b="1">
                <a:solidFill>
                  <a:schemeClr val="tx1"/>
                </a:solidFill>
                <a:latin typeface="Arial" pitchFamily="34" charset="0"/>
              </a:defRPr>
            </a:lvl8pPr>
            <a:lvl9pPr marL="3994246" indent="-234957" defTabSz="962665" eaLnBrk="0" fontAlgn="base" hangingPunct="0">
              <a:spcBef>
                <a:spcPct val="0"/>
              </a:spcBef>
              <a:spcAft>
                <a:spcPct val="0"/>
              </a:spcAft>
              <a:defRPr b="1">
                <a:solidFill>
                  <a:schemeClr val="tx1"/>
                </a:solidFill>
                <a:latin typeface="Arial" pitchFamily="34" charset="0"/>
              </a:defRPr>
            </a:lvl9pPr>
          </a:lstStyle>
          <a:p>
            <a:pPr eaLnBrk="1" hangingPunct="1">
              <a:defRPr/>
            </a:pPr>
            <a:fld id="{69CD6823-C079-4E18-848E-A01DD4D78C0F}" type="slidenum">
              <a:rPr lang="en-US">
                <a:solidFill>
                  <a:prstClr val="black"/>
                </a:solidFill>
                <a:cs typeface="Arial" pitchFamily="34" charset="0"/>
              </a:rPr>
              <a:pPr eaLnBrk="1" hangingPunct="1">
                <a:defRPr/>
              </a:pPr>
              <a:t>81</a:t>
            </a:fld>
            <a:endParaRPr lang="en-US" dirty="0">
              <a:solidFill>
                <a:prstClr val="black"/>
              </a:solidFill>
              <a:cs typeface="Arial" pitchFamily="34" charset="0"/>
            </a:endParaRPr>
          </a:p>
        </p:txBody>
      </p:sp>
    </p:spTree>
    <p:extLst>
      <p:ext uri="{BB962C8B-B14F-4D97-AF65-F5344CB8AC3E}">
        <p14:creationId xmlns:p14="http://schemas.microsoft.com/office/powerpoint/2010/main" val="15834457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a:xfrm>
            <a:off x="817723" y="4561226"/>
            <a:ext cx="5724939" cy="4249711"/>
          </a:xfrm>
        </p:spPr>
        <p:txBody>
          <a:bodyPr>
            <a:noAutofit/>
          </a:bodyPr>
          <a:lstStyle/>
          <a:p>
            <a:r>
              <a:rPr lang="en-US" dirty="0">
                <a:solidFill>
                  <a:srgbClr val="000000"/>
                </a:solidFill>
              </a:rPr>
              <a:t>The NHGRI Intramural Research Program has once again been quite productive since the last Council meeting:</a:t>
            </a:r>
            <a:r>
              <a:rPr lang="en-US" baseline="0" dirty="0">
                <a:solidFill>
                  <a:srgbClr val="000000"/>
                </a:solidFill>
              </a:rPr>
              <a:t> </a:t>
            </a:r>
          </a:p>
          <a:p>
            <a:r>
              <a:rPr lang="en-US" dirty="0"/>
              <a:t> </a:t>
            </a:r>
          </a:p>
          <a:p>
            <a:r>
              <a:rPr lang="en-US" dirty="0"/>
              <a:t>* Phillip Shaw and his collaborators published a study of why some people grow out of childhood attention deficit hyperactivity disorder (or ADHD), while others continue to have symptoms into adulthood. They discovered that adults with ADHD persisting from childhood partly lose the usual balance of connections between brain networks that control action and those that control daydreaming or introspecting. </a:t>
            </a:r>
            <a:endParaRPr lang="en-US" i="1" dirty="0"/>
          </a:p>
          <a:p>
            <a:endParaRPr lang="en-US" dirty="0">
              <a:solidFill>
                <a:schemeClr val="bg1"/>
              </a:solidFill>
            </a:endParaRPr>
          </a:p>
          <a:p>
            <a:r>
              <a:rPr lang="en-US" dirty="0"/>
              <a:t>* Bill Pavan and Stacie Loftus were part of an international team of genomics researchers who identified regions of the human genome that are associated with skin color variation in some African populations. The findings open new avenues for research on skin diseases and cancer in all populations. </a:t>
            </a:r>
          </a:p>
          <a:p>
            <a:endParaRPr lang="en-US" dirty="0">
              <a:solidFill>
                <a:schemeClr val="bg1"/>
              </a:solidFill>
            </a:endParaRPr>
          </a:p>
          <a:p>
            <a:r>
              <a:rPr lang="en-US" dirty="0"/>
              <a:t>* Paul Kruszka</a:t>
            </a:r>
            <a:r>
              <a:rPr lang="en-US" dirty="0">
                <a:effectLst/>
              </a:rPr>
              <a:t> and collaborators</a:t>
            </a:r>
            <a:r>
              <a:rPr lang="en-US" baseline="0" dirty="0">
                <a:effectLst/>
              </a:rPr>
              <a:t> </a:t>
            </a:r>
            <a:r>
              <a:rPr lang="en-US" dirty="0"/>
              <a:t>used facial analysis software to diagnose Noonan syndrome in Africans, Asians, and Latin Americans, and updated their Atlas of Human Malformation Syndromes in Diverse Populations.</a:t>
            </a: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82</a:t>
            </a:fld>
            <a:endParaRPr lang="en-US" dirty="0"/>
          </a:p>
        </p:txBody>
      </p:sp>
    </p:spTree>
    <p:extLst>
      <p:ext uri="{BB962C8B-B14F-4D97-AF65-F5344CB8AC3E}">
        <p14:creationId xmlns:p14="http://schemas.microsoft.com/office/powerpoint/2010/main" val="1115987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57300" y="719138"/>
            <a:ext cx="4800600" cy="3600450"/>
          </a:xfrm>
          <a:prstGeom prst="rect">
            <a:avLst/>
          </a:prstGeom>
          <a:ln/>
        </p:spPr>
      </p:sp>
      <p:sp>
        <p:nvSpPr>
          <p:cNvPr id="132099" name="Notes Placeholder 2"/>
          <p:cNvSpPr>
            <a:spLocks noGrp="1"/>
          </p:cNvSpPr>
          <p:nvPr>
            <p:ph type="body" idx="1"/>
          </p:nvPr>
        </p:nvSpPr>
        <p:spPr>
          <a:xfrm>
            <a:off x="975040" y="4561227"/>
            <a:ext cx="5663381" cy="422088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047" tIns="49023" rIns="98047" bIns="49023" numCol="1" anchor="t" anchorCtr="0" compatLnSpc="1">
            <a:prstTxWarp prst="textNoShape">
              <a:avLst/>
            </a:prstTxWarp>
          </a:bodyPr>
          <a:lstStyle/>
          <a:p>
            <a:r>
              <a:rPr lang="en-US" dirty="0">
                <a:latin typeface="Arial" pitchFamily="34" charset="0"/>
                <a:cs typeface="Arial" pitchFamily="34" charset="0"/>
              </a:rPr>
              <a:t>Before</a:t>
            </a:r>
            <a:r>
              <a:rPr lang="en-US" baseline="0" dirty="0">
                <a:latin typeface="Arial" pitchFamily="34" charset="0"/>
                <a:cs typeface="Arial" pitchFamily="34" charset="0"/>
              </a:rPr>
              <a:t> ending my Director’s Report, I would like to (as always) </a:t>
            </a:r>
            <a:r>
              <a:rPr lang="en-US" dirty="0">
                <a:latin typeface="Arial" pitchFamily="34" charset="0"/>
                <a:cs typeface="Arial" pitchFamily="34" charset="0"/>
              </a:rPr>
              <a:t>put in a plug and say that anyone wishing to </a:t>
            </a:r>
            <a:r>
              <a:rPr lang="en-US" baseline="0" dirty="0">
                <a:latin typeface="Arial" pitchFamily="34" charset="0"/>
                <a:cs typeface="Arial" pitchFamily="34" charset="0"/>
              </a:rPr>
              <a:t>receive my monthly email</a:t>
            </a:r>
            <a:r>
              <a:rPr lang="en-US" dirty="0">
                <a:latin typeface="Arial" pitchFamily="34" charset="0"/>
                <a:cs typeface="Arial" pitchFamily="34" charset="0"/>
              </a:rPr>
              <a:t> </a:t>
            </a:r>
            <a:r>
              <a:rPr lang="en-US" baseline="0" dirty="0">
                <a:latin typeface="Arial" pitchFamily="34" charset="0"/>
                <a:cs typeface="Arial" pitchFamily="34" charset="0"/>
              </a:rPr>
              <a:t>update (called </a:t>
            </a:r>
            <a:r>
              <a:rPr lang="en-US" i="1" baseline="0" dirty="0">
                <a:latin typeface="Arial" pitchFamily="34" charset="0"/>
                <a:cs typeface="Arial" pitchFamily="34" charset="0"/>
              </a:rPr>
              <a:t>The Genomics Landscape</a:t>
            </a:r>
            <a:r>
              <a:rPr lang="en-US" baseline="0" dirty="0">
                <a:latin typeface="Arial" pitchFamily="34" charset="0"/>
                <a:cs typeface="Arial" pitchFamily="34" charset="0"/>
              </a:rPr>
              <a:t>) can simply go to list.nih.gov and then search for “NHGRILANDSCAPE.”</a:t>
            </a:r>
          </a:p>
        </p:txBody>
      </p:sp>
      <p:sp>
        <p:nvSpPr>
          <p:cNvPr id="5" name="Slide Number Placeholder 3"/>
          <p:cNvSpPr>
            <a:spLocks noGrp="1"/>
          </p:cNvSpPr>
          <p:nvPr>
            <p:ph type="sldNum" sz="quarter" idx="5"/>
          </p:nvPr>
        </p:nvSpPr>
        <p:spPr>
          <a:xfrm>
            <a:off x="4144302"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492" eaLnBrk="0" hangingPunct="0">
              <a:defRPr b="1">
                <a:solidFill>
                  <a:schemeClr val="tx1"/>
                </a:solidFill>
                <a:latin typeface="Arial" pitchFamily="34" charset="0"/>
              </a:defRPr>
            </a:lvl1pPr>
            <a:lvl2pPr marL="775366" indent="-298218" defTabSz="977492" eaLnBrk="0" hangingPunct="0">
              <a:defRPr b="1">
                <a:solidFill>
                  <a:schemeClr val="tx1"/>
                </a:solidFill>
                <a:latin typeface="Arial" pitchFamily="34" charset="0"/>
              </a:defRPr>
            </a:lvl2pPr>
            <a:lvl3pPr marL="1192871" indent="-238575" defTabSz="977492" eaLnBrk="0" hangingPunct="0">
              <a:defRPr b="1">
                <a:solidFill>
                  <a:schemeClr val="tx1"/>
                </a:solidFill>
                <a:latin typeface="Arial" pitchFamily="34" charset="0"/>
              </a:defRPr>
            </a:lvl3pPr>
            <a:lvl4pPr marL="1670022" indent="-238575" defTabSz="977492" eaLnBrk="0" hangingPunct="0">
              <a:defRPr b="1">
                <a:solidFill>
                  <a:schemeClr val="tx1"/>
                </a:solidFill>
                <a:latin typeface="Arial" pitchFamily="34" charset="0"/>
              </a:defRPr>
            </a:lvl4pPr>
            <a:lvl5pPr marL="2147173" indent="-238575" defTabSz="977492" eaLnBrk="0" hangingPunct="0">
              <a:defRPr b="1">
                <a:solidFill>
                  <a:schemeClr val="tx1"/>
                </a:solidFill>
                <a:latin typeface="Arial" pitchFamily="34" charset="0"/>
              </a:defRPr>
            </a:lvl5pPr>
            <a:lvl6pPr marL="2624320" indent="-238575" defTabSz="977492" eaLnBrk="0" fontAlgn="base" hangingPunct="0">
              <a:spcBef>
                <a:spcPct val="0"/>
              </a:spcBef>
              <a:spcAft>
                <a:spcPct val="0"/>
              </a:spcAft>
              <a:defRPr b="1">
                <a:solidFill>
                  <a:schemeClr val="tx1"/>
                </a:solidFill>
                <a:latin typeface="Arial" pitchFamily="34" charset="0"/>
              </a:defRPr>
            </a:lvl6pPr>
            <a:lvl7pPr marL="3101470" indent="-238575" defTabSz="977492" eaLnBrk="0" fontAlgn="base" hangingPunct="0">
              <a:spcBef>
                <a:spcPct val="0"/>
              </a:spcBef>
              <a:spcAft>
                <a:spcPct val="0"/>
              </a:spcAft>
              <a:defRPr b="1">
                <a:solidFill>
                  <a:schemeClr val="tx1"/>
                </a:solidFill>
                <a:latin typeface="Arial" pitchFamily="34" charset="0"/>
              </a:defRPr>
            </a:lvl7pPr>
            <a:lvl8pPr marL="3578618" indent="-238575" defTabSz="977492" eaLnBrk="0" fontAlgn="base" hangingPunct="0">
              <a:spcBef>
                <a:spcPct val="0"/>
              </a:spcBef>
              <a:spcAft>
                <a:spcPct val="0"/>
              </a:spcAft>
              <a:defRPr b="1">
                <a:solidFill>
                  <a:schemeClr val="tx1"/>
                </a:solidFill>
                <a:latin typeface="Arial" pitchFamily="34" charset="0"/>
              </a:defRPr>
            </a:lvl8pPr>
            <a:lvl9pPr marL="4055769" indent="-238575" defTabSz="97749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83</a:t>
            </a:fld>
            <a:endParaRPr lang="en-US" dirty="0">
              <a:solidFill>
                <a:prstClr val="black"/>
              </a:solidFill>
              <a:cs typeface="Arial" pitchFamily="34" charset="0"/>
            </a:endParaRPr>
          </a:p>
        </p:txBody>
      </p:sp>
    </p:spTree>
    <p:extLst>
      <p:ext uri="{BB962C8B-B14F-4D97-AF65-F5344CB8AC3E}">
        <p14:creationId xmlns:p14="http://schemas.microsoft.com/office/powerpoint/2010/main" val="38397653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57300" y="719138"/>
            <a:ext cx="4800600" cy="3600450"/>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Finally, a personal thanks to the 50-60</a:t>
            </a:r>
            <a:r>
              <a:rPr lang="en-US" baseline="0" dirty="0">
                <a:latin typeface="Arial" pitchFamily="34" charset="0"/>
                <a:cs typeface="Arial" pitchFamily="34" charset="0"/>
              </a:rPr>
              <a:t> </a:t>
            </a:r>
            <a:r>
              <a:rPr lang="en-US" dirty="0">
                <a:latin typeface="Arial" pitchFamily="34" charset="0"/>
                <a:cs typeface="Arial" pitchFamily="34" charset="0"/>
              </a:rPr>
              <a:t>NHGRI staff </a:t>
            </a:r>
            <a:r>
              <a:rPr lang="en-US" baseline="0" dirty="0">
                <a:latin typeface="Arial" pitchFamily="34" charset="0"/>
                <a:cs typeface="Arial" pitchFamily="34" charset="0"/>
              </a:rPr>
              <a:t>members </a:t>
            </a:r>
            <a:r>
              <a:rPr lang="en-US" dirty="0">
                <a:latin typeface="Arial" pitchFamily="34" charset="0"/>
                <a:cs typeface="Arial" pitchFamily="34" charset="0"/>
              </a:rPr>
              <a:t>who contributed the slides and associated materials that I just reviewed as part of my Director’s Report. As always, such a group effort is essential for getting</a:t>
            </a:r>
            <a:r>
              <a:rPr lang="en-US" baseline="0" dirty="0">
                <a:latin typeface="Arial" pitchFamily="34" charset="0"/>
                <a:cs typeface="Arial" pitchFamily="34" charset="0"/>
              </a:rPr>
              <a:t> this large amount of information conveyed efficiently </a:t>
            </a:r>
            <a:r>
              <a:rPr lang="en-US" dirty="0">
                <a:latin typeface="Arial" pitchFamily="34" charset="0"/>
                <a:cs typeface="Arial" pitchFamily="34" charset="0"/>
              </a:rPr>
              <a:t>at each Council meeting.</a:t>
            </a:r>
          </a:p>
          <a:p>
            <a:pPr defTabSz="947246">
              <a:defRPr/>
            </a:pPr>
            <a:br>
              <a:rPr lang="en-US" dirty="0">
                <a:latin typeface="Arial" pitchFamily="34" charset="0"/>
                <a:cs typeface="Arial" pitchFamily="34" charset="0"/>
              </a:rPr>
            </a:br>
            <a:r>
              <a:rPr lang="en-US" dirty="0">
                <a:latin typeface="Arial" pitchFamily="34" charset="0"/>
                <a:cs typeface="Arial" pitchFamily="34" charset="0"/>
              </a:rPr>
              <a:t>An additional thanks to the NHGRI communications group and web team for making my Director’s Report into an electronic resource.</a:t>
            </a:r>
          </a:p>
          <a:p>
            <a:endParaRPr lang="en-US" dirty="0">
              <a:latin typeface="Arial" pitchFamily="34" charset="0"/>
              <a:cs typeface="Arial" pitchFamily="34" charset="0"/>
            </a:endParaRPr>
          </a:p>
          <a:p>
            <a:r>
              <a:rPr lang="en-US" dirty="0">
                <a:latin typeface="Arial" pitchFamily="34" charset="0"/>
                <a:cs typeface="Arial" pitchFamily="34" charset="0"/>
              </a:rPr>
              <a:t>And * a special thanks to the</a:t>
            </a:r>
            <a:r>
              <a:rPr lang="en-US" baseline="0" dirty="0">
                <a:latin typeface="Arial" pitchFamily="34" charset="0"/>
                <a:cs typeface="Arial" pitchFamily="34" charset="0"/>
              </a:rPr>
              <a:t> usual ‘ring leader’ for preparing my Director’s Report each time, </a:t>
            </a:r>
            <a:r>
              <a:rPr lang="en-US" dirty="0">
                <a:latin typeface="Arial" pitchFamily="34" charset="0"/>
                <a:cs typeface="Arial" pitchFamily="34" charset="0"/>
              </a:rPr>
              <a:t>Kris Wetterstrand.</a:t>
            </a:r>
            <a:r>
              <a:rPr lang="en-US" baseline="0" dirty="0">
                <a:latin typeface="Arial" pitchFamily="34" charset="0"/>
                <a:cs typeface="Arial" pitchFamily="34" charset="0"/>
              </a:rPr>
              <a:t> Kris reports that she did not do anything interesting since last the last Council meeting, so her picture here is just her standard staff photo.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144301" y="9120823"/>
            <a:ext cx="3170905" cy="4803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660" eaLnBrk="0" hangingPunct="0">
              <a:defRPr b="1">
                <a:solidFill>
                  <a:schemeClr val="tx1"/>
                </a:solidFill>
                <a:latin typeface="Arial" pitchFamily="34" charset="0"/>
              </a:defRPr>
            </a:lvl1pPr>
            <a:lvl2pPr marL="775499" indent="-298270" defTabSz="977660" eaLnBrk="0" hangingPunct="0">
              <a:defRPr b="1">
                <a:solidFill>
                  <a:schemeClr val="tx1"/>
                </a:solidFill>
                <a:latin typeface="Arial" pitchFamily="34" charset="0"/>
              </a:defRPr>
            </a:lvl2pPr>
            <a:lvl3pPr marL="1193078" indent="-238616" defTabSz="977660" eaLnBrk="0" hangingPunct="0">
              <a:defRPr b="1">
                <a:solidFill>
                  <a:schemeClr val="tx1"/>
                </a:solidFill>
                <a:latin typeface="Arial" pitchFamily="34" charset="0"/>
              </a:defRPr>
            </a:lvl3pPr>
            <a:lvl4pPr marL="1670308" indent="-238616" defTabSz="977660" eaLnBrk="0" hangingPunct="0">
              <a:defRPr b="1">
                <a:solidFill>
                  <a:schemeClr val="tx1"/>
                </a:solidFill>
                <a:latin typeface="Arial" pitchFamily="34" charset="0"/>
              </a:defRPr>
            </a:lvl4pPr>
            <a:lvl5pPr marL="2147539" indent="-238616" defTabSz="977660" eaLnBrk="0" hangingPunct="0">
              <a:defRPr b="1">
                <a:solidFill>
                  <a:schemeClr val="tx1"/>
                </a:solidFill>
                <a:latin typeface="Arial" pitchFamily="34" charset="0"/>
              </a:defRPr>
            </a:lvl5pPr>
            <a:lvl6pPr marL="2624769" indent="-238616" defTabSz="977660" eaLnBrk="0" fontAlgn="base" hangingPunct="0">
              <a:spcBef>
                <a:spcPct val="0"/>
              </a:spcBef>
              <a:spcAft>
                <a:spcPct val="0"/>
              </a:spcAft>
              <a:defRPr b="1">
                <a:solidFill>
                  <a:schemeClr val="tx1"/>
                </a:solidFill>
                <a:latin typeface="Arial" pitchFamily="34" charset="0"/>
              </a:defRPr>
            </a:lvl6pPr>
            <a:lvl7pPr marL="3101997" indent="-238616" defTabSz="977660" eaLnBrk="0" fontAlgn="base" hangingPunct="0">
              <a:spcBef>
                <a:spcPct val="0"/>
              </a:spcBef>
              <a:spcAft>
                <a:spcPct val="0"/>
              </a:spcAft>
              <a:defRPr b="1">
                <a:solidFill>
                  <a:schemeClr val="tx1"/>
                </a:solidFill>
                <a:latin typeface="Arial" pitchFamily="34" charset="0"/>
              </a:defRPr>
            </a:lvl7pPr>
            <a:lvl8pPr marL="3579230" indent="-238616" defTabSz="977660" eaLnBrk="0" fontAlgn="base" hangingPunct="0">
              <a:spcBef>
                <a:spcPct val="0"/>
              </a:spcBef>
              <a:spcAft>
                <a:spcPct val="0"/>
              </a:spcAft>
              <a:defRPr b="1">
                <a:solidFill>
                  <a:schemeClr val="tx1"/>
                </a:solidFill>
                <a:latin typeface="Arial" pitchFamily="34" charset="0"/>
              </a:defRPr>
            </a:lvl8pPr>
            <a:lvl9pPr marL="4056461" indent="-238616" defTabSz="9776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84</a:t>
            </a:fld>
            <a:endParaRPr lang="en-US" dirty="0">
              <a:solidFill>
                <a:prstClr val="black"/>
              </a:solidFill>
              <a:cs typeface="Arial" pitchFamily="34" charset="0"/>
            </a:endParaRPr>
          </a:p>
        </p:txBody>
      </p:sp>
    </p:spTree>
    <p:extLst>
      <p:ext uri="{BB962C8B-B14F-4D97-AF65-F5344CB8AC3E}">
        <p14:creationId xmlns:p14="http://schemas.microsoft.com/office/powerpoint/2010/main" val="16347537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85</a:t>
            </a:fld>
            <a:endParaRPr lang="en-US" dirty="0">
              <a:solidFill>
                <a:prstClr val="black"/>
              </a:solidFill>
            </a:endParaRPr>
          </a:p>
        </p:txBody>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68141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338263" y="719138"/>
            <a:ext cx="4802187" cy="3600450"/>
          </a:xfrm>
          <a:prstGeom prst="rect">
            <a:avLst/>
          </a:prstGeom>
          <a:ln/>
        </p:spPr>
      </p:sp>
      <p:sp>
        <p:nvSpPr>
          <p:cNvPr id="119811" name="Notes Placeholder 2"/>
          <p:cNvSpPr>
            <a:spLocks noGrp="1"/>
          </p:cNvSpPr>
          <p:nvPr>
            <p:ph type="body" idx="1"/>
          </p:nvPr>
        </p:nvSpPr>
        <p:spPr>
          <a:xfrm>
            <a:off x="916633" y="4576205"/>
            <a:ext cx="5789234" cy="4220880"/>
          </a:xfrm>
          <a:noFill/>
          <a:ln w="9525">
            <a:noFill/>
            <a:miter lim="800000"/>
            <a:headEnd/>
            <a:tailEnd/>
          </a:ln>
          <a:effectLst/>
        </p:spPr>
        <p:txBody>
          <a:bodyPr vert="horz" wrap="square" lIns="97274" tIns="48637" rIns="97274" bIns="48637" numCol="1" anchor="t" anchorCtr="0" compatLnSpc="1">
            <a:prstTxWarp prst="textNoShape">
              <a:avLst/>
            </a:prstTxWarp>
            <a:noAutofit/>
          </a:bodyPr>
          <a:lstStyle/>
          <a:p>
            <a:pPr lvl="1" defTabSz="973551">
              <a:defRPr/>
            </a:pPr>
            <a:r>
              <a:rPr lang="en-US" dirty="0"/>
              <a:t>After 11 years, Lu Wang will be leaving NHGRI to take a new position as Chief of the Translational Genomics Branch at the National Institute of Dental and Craniofacial Research. In fact, Friday will be her last day with the Institute. </a:t>
            </a:r>
          </a:p>
          <a:p>
            <a:pPr lvl="1" defTabSz="973551">
              <a:defRPr/>
            </a:pPr>
            <a:endParaRPr lang="en-US" dirty="0"/>
          </a:p>
          <a:p>
            <a:pPr lvl="1" defTabSz="973551">
              <a:defRPr/>
            </a:pPr>
            <a:r>
              <a:rPr lang="en-US" dirty="0"/>
              <a:t>Lu came to NHGRI in 2006, bringing with her genetics and microbiology expertise coupled with experience in private industry. During her entire time at NHGRI, she has been part of the Genome Sequencing Program, administering grants in the areas of Mendelian disorders, pathogens and vectors involved in infectious diseases, comparative genome evolution, and medical sequencing. She specifically managed the Centers for Mendelian Genomics Program. She also served on a number of NIH and external committees that coordinate or oversee rare disease gene discovery, organism-specific databases, or access to publicly available genomic and phenotypic data. </a:t>
            </a:r>
          </a:p>
          <a:p>
            <a:endParaRPr lang="en-US" dirty="0"/>
          </a:p>
          <a:p>
            <a:pPr lvl="1" defTabSz="973551">
              <a:defRPr/>
            </a:pPr>
            <a:r>
              <a:rPr lang="en-US" dirty="0"/>
              <a:t>We wish Lu all the best with her new endeavors. </a:t>
            </a:r>
          </a:p>
          <a:p>
            <a:pPr lvl="1" defTabSz="973551">
              <a:defRPr/>
            </a:pPr>
            <a:endParaRPr lang="en-US" b="0" dirty="0"/>
          </a:p>
        </p:txBody>
      </p:sp>
      <p:sp>
        <p:nvSpPr>
          <p:cNvPr id="119812" name="Slide Number Placeholder 3"/>
          <p:cNvSpPr>
            <a:spLocks noGrp="1"/>
          </p:cNvSpPr>
          <p:nvPr>
            <p:ph type="sldNum" sz="quarter" idx="5"/>
          </p:nvPr>
        </p:nvSpPr>
        <p:spPr>
          <a:noFill/>
        </p:spPr>
        <p:txBody>
          <a:bodyPr/>
          <a:lstStyle/>
          <a:p>
            <a:pPr defTabSz="968284"/>
            <a:fld id="{3F3096A7-7907-4AE4-8BBC-4643BE8BB0EA}" type="slidenum">
              <a:rPr lang="en-US" smtClean="0">
                <a:solidFill>
                  <a:srgbClr val="000000"/>
                </a:solidFill>
              </a:rPr>
              <a:pPr defTabSz="968284"/>
              <a:t>9</a:t>
            </a:fld>
            <a:endParaRPr lang="en-US" dirty="0">
              <a:solidFill>
                <a:srgbClr val="000000"/>
              </a:solidFill>
            </a:endParaRPr>
          </a:p>
        </p:txBody>
      </p:sp>
    </p:spTree>
    <p:extLst>
      <p:ext uri="{BB962C8B-B14F-4D97-AF65-F5344CB8AC3E}">
        <p14:creationId xmlns:p14="http://schemas.microsoft.com/office/powerpoint/2010/main" val="3486740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6.xml"/><Relationship Id="rId4" Type="http://schemas.openxmlformats.org/officeDocument/2006/relationships/image" Target="../media/image15.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2/11/2018</a:t>
            </a:fld>
            <a:endParaRPr lang="en-US" dirty="0">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89790702"/>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3951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2535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606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5319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95620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31733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39158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98404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67630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53284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18316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2/11/2018</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1177348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2/11/2018</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8124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2/11/2018</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6519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2/11/2018</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4310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2/11/2018</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35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2/11/2018</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04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2/11/2018</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5032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2/11/2018</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5327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2/11/2018</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5454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2/11/2018</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7030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2/11/2018</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9431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82174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93464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61067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39184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795313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789299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276997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86182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91951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97288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67724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Date Placeholder 5"/>
          <p:cNvSpPr>
            <a:spLocks noGrp="1" noChangeArrowheads="1"/>
          </p:cNvSpPr>
          <p:nvPr>
            <p:ph type="dt" sz="half" idx="10"/>
          </p:nvPr>
        </p:nvSpPr>
        <p:spPr>
          <a:xfrm>
            <a:off x="457200" y="6388634"/>
            <a:ext cx="2133600" cy="476250"/>
          </a:xfrm>
          <a:prstGeom prst="rect">
            <a:avLst/>
          </a:prstGeom>
        </p:spPr>
        <p:txBody>
          <a:bodyPr/>
          <a:lstStyle>
            <a:lvl1pPr eaLnBrk="0" hangingPunct="0">
              <a:defRPr>
                <a:solidFill>
                  <a:schemeClr val="tx1"/>
                </a:solidFill>
              </a:defRPr>
            </a:lvl1pPr>
          </a:lstStyle>
          <a:p>
            <a:pPr>
              <a:defRPr/>
            </a:pPr>
            <a:fld id="{8CA083D7-DD03-471F-811F-43B6599BD76A}" type="datetimeFigureOut">
              <a:rPr lang="en-US" b="0">
                <a:solidFill>
                  <a:prstClr val="black"/>
                </a:solidFill>
              </a:rPr>
              <a:pPr>
                <a:defRPr/>
              </a:pPr>
              <a:t>2/11/2018</a:t>
            </a:fld>
            <a:endParaRPr lang="en-US" b="0">
              <a:solidFill>
                <a:prstClr val="black"/>
              </a:solidFill>
            </a:endParaRPr>
          </a:p>
        </p:txBody>
      </p:sp>
      <p:sp>
        <p:nvSpPr>
          <p:cNvPr id="7" name="Footer Placeholder 6"/>
          <p:cNvSpPr>
            <a:spLocks noGrp="1" noChangeArrowheads="1"/>
          </p:cNvSpPr>
          <p:nvPr>
            <p:ph type="ftr" sz="quarter" idx="11"/>
          </p:nvPr>
        </p:nvSpPr>
        <p:spPr>
          <a:xfrm>
            <a:off x="3124200" y="6152666"/>
            <a:ext cx="2895600" cy="476250"/>
          </a:xfrm>
          <a:prstGeom prst="rect">
            <a:avLst/>
          </a:prstGeom>
        </p:spPr>
        <p:txBody>
          <a:bodyPr/>
          <a:lstStyle>
            <a:lvl1pPr eaLnBrk="0" hangingPunct="0">
              <a:defRPr>
                <a:solidFill>
                  <a:schemeClr val="tx1"/>
                </a:solidFill>
              </a:defRPr>
            </a:lvl1pPr>
          </a:lstStyle>
          <a:p>
            <a:pPr>
              <a:defRPr/>
            </a:pPr>
            <a:endParaRPr lang="en-US" b="0">
              <a:solidFill>
                <a:prstClr val="black"/>
              </a:solidFill>
            </a:endParaRPr>
          </a:p>
        </p:txBody>
      </p:sp>
      <p:sp>
        <p:nvSpPr>
          <p:cNvPr id="8" name="Slide Number Placeholder 7"/>
          <p:cNvSpPr>
            <a:spLocks noGrp="1" noChangeArrowheads="1"/>
          </p:cNvSpPr>
          <p:nvPr>
            <p:ph type="sldNum" sz="quarter" idx="12"/>
          </p:nvPr>
        </p:nvSpPr>
        <p:spPr>
          <a:xfrm>
            <a:off x="6553200" y="6388634"/>
            <a:ext cx="2133600" cy="476250"/>
          </a:xfrm>
          <a:prstGeom prst="rect">
            <a:avLst/>
          </a:prstGeom>
        </p:spPr>
        <p:txBody>
          <a:bodyPr/>
          <a:lstStyle>
            <a:lvl1pPr eaLnBrk="0" hangingPunct="0">
              <a:defRPr>
                <a:solidFill>
                  <a:schemeClr val="tx1"/>
                </a:solidFill>
              </a:defRPr>
            </a:lvl1pPr>
          </a:lstStyle>
          <a:p>
            <a:pPr>
              <a:defRPr/>
            </a:pPr>
            <a:fld id="{BA0E93ED-C791-44F9-9747-ECE07A6BD49E}" type="slidenum">
              <a:rPr lang="en-US" b="0">
                <a:solidFill>
                  <a:prstClr val="black"/>
                </a:solidFill>
              </a:rPr>
              <a:pPr>
                <a:defRPr/>
              </a:pPr>
              <a:t>‹#›</a:t>
            </a:fld>
            <a:endParaRPr lang="en-US" b="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88325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2430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14B0588-FE0A-4ED7-9380-BCAE1A2152F1}" type="datetimeFigureOut">
              <a:rPr lang="en-US" b="0">
                <a:solidFill>
                  <a:prstClr val="black"/>
                </a:solidFill>
              </a:rPr>
              <a:pPr>
                <a:defRPr/>
              </a:pPr>
              <a:t>2/11/2018</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EC4C4AF0-41B0-468C-989C-7C8C7F8FE61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937344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06A8F636-D492-454F-8569-D9F9B722822E}" type="datetimeFigureOut">
              <a:rPr lang="en-US" b="0">
                <a:solidFill>
                  <a:prstClr val="black"/>
                </a:solidFill>
              </a:rPr>
              <a:pPr>
                <a:defRPr/>
              </a:pPr>
              <a:t>2/11/2018</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8F08D269-006E-4F44-88D4-C6D2ABDBC32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2543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81DB6BB3-DE07-4DB8-B4AC-AE57374D03D4}" type="datetimeFigureOut">
              <a:rPr lang="en-US" b="0">
                <a:solidFill>
                  <a:prstClr val="black"/>
                </a:solidFill>
              </a:rPr>
              <a:pPr>
                <a:defRPr/>
              </a:pPr>
              <a:t>2/11/2018</a:t>
            </a:fld>
            <a:endParaRPr lang="en-US" b="0">
              <a:solidFill>
                <a:prstClr val="black"/>
              </a:solidFill>
            </a:endParaRPr>
          </a:p>
        </p:txBody>
      </p:sp>
      <p:sp>
        <p:nvSpPr>
          <p:cNvPr id="8"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9"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DD327-1CF5-4B70-948E-362B98654A3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530254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E707A0A-FE11-41B2-95E8-AE67D4871EC0}" type="datetimeFigureOut">
              <a:rPr lang="en-US" b="0">
                <a:solidFill>
                  <a:prstClr val="black"/>
                </a:solidFill>
              </a:rPr>
              <a:pPr>
                <a:defRPr/>
              </a:pPr>
              <a:t>2/11/2018</a:t>
            </a:fld>
            <a:endParaRPr lang="en-US" b="0">
              <a:solidFill>
                <a:prstClr val="black"/>
              </a:solidFill>
            </a:endParaRPr>
          </a:p>
        </p:txBody>
      </p:sp>
      <p:sp>
        <p:nvSpPr>
          <p:cNvPr id="4"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5"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3AC350F7-0307-4AAB-9980-78FA88D60ED8}"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123852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693FA309-096C-4A15-8853-D6041EF1F2C0}" type="datetimeFigureOut">
              <a:rPr lang="en-US" b="0">
                <a:solidFill>
                  <a:prstClr val="black"/>
                </a:solidFill>
              </a:rPr>
              <a:pPr>
                <a:defRPr/>
              </a:pPr>
              <a:t>2/11/2018</a:t>
            </a:fld>
            <a:endParaRPr lang="en-US" b="0">
              <a:solidFill>
                <a:prstClr val="black"/>
              </a:solidFill>
            </a:endParaRPr>
          </a:p>
        </p:txBody>
      </p:sp>
      <p:sp>
        <p:nvSpPr>
          <p:cNvPr id="3"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4"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0DA7C89-BC19-4667-830E-21C510E9443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44041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13B7CBA0-1AF2-464B-9152-512B381B187D}" type="datetimeFigureOut">
              <a:rPr lang="en-US" b="0">
                <a:solidFill>
                  <a:prstClr val="black"/>
                </a:solidFill>
              </a:rPr>
              <a:pPr>
                <a:defRPr/>
              </a:pPr>
              <a:t>2/11/2018</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108C3E25-42E7-4CAE-8AAD-72D4A1472E4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76331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71756203-59C3-4865-9B33-E51ADDA01CB3}" type="datetimeFigureOut">
              <a:rPr lang="en-US" b="0">
                <a:solidFill>
                  <a:prstClr val="black"/>
                </a:solidFill>
              </a:rPr>
              <a:pPr>
                <a:defRPr/>
              </a:pPr>
              <a:t>2/11/2018</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47D1C7FE-E8AF-4D73-8E0C-FB7506C3C3DF}"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70639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C0F55D3B-A5C0-405D-8DAC-56807B8A4C23}" type="datetimeFigureOut">
              <a:rPr lang="en-US" b="0">
                <a:solidFill>
                  <a:prstClr val="black"/>
                </a:solidFill>
              </a:rPr>
              <a:pPr>
                <a:defRPr/>
              </a:pPr>
              <a:t>2/11/2018</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BCB8300-BEE9-49EF-A1B6-AF3E33B6DB1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662381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99049305-EAF3-47F7-947F-27D962776D54}" type="datetimeFigureOut">
              <a:rPr lang="en-US" b="0">
                <a:solidFill>
                  <a:prstClr val="black"/>
                </a:solidFill>
              </a:rPr>
              <a:pPr>
                <a:defRPr/>
              </a:pPr>
              <a:t>2/11/2018</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A2D37-C68C-4FE1-BF1A-3195CF6F0AD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205262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57003" y="5984915"/>
            <a:ext cx="740701" cy="73152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2/11/2018</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940" y="6076355"/>
            <a:ext cx="875570" cy="54864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2024061"/>
            <a:ext cx="6858000" cy="3890598"/>
          </a:xfrm>
          <a:prstGeom prst="rect">
            <a:avLst/>
          </a:prstGeom>
        </p:spPr>
      </p:pic>
    </p:spTree>
    <p:extLst>
      <p:ext uri="{BB962C8B-B14F-4D97-AF65-F5344CB8AC3E}">
        <p14:creationId xmlns:p14="http://schemas.microsoft.com/office/powerpoint/2010/main" val="106127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2/11/2018</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67668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2/11/2018</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911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2/11/2018</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0829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2/11/2018</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1191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2/11/2018</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97558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2/11/2018</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4186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2/11/2018</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20201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2/11/2018</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9800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2/11/2018</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378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2/11/2018</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6145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10.png"/><Relationship Id="rId2" Type="http://schemas.openxmlformats.org/officeDocument/2006/relationships/slideLayout" Target="../slideLayouts/slideLayout47.xml"/><Relationship Id="rId16" Type="http://schemas.openxmlformats.org/officeDocument/2006/relationships/image" Target="../media/image9.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8.png"/><Relationship Id="rId10" Type="http://schemas.openxmlformats.org/officeDocument/2006/relationships/slideLayout" Target="../slideLayouts/slideLayout55.xml"/><Relationship Id="rId19" Type="http://schemas.openxmlformats.org/officeDocument/2006/relationships/image" Target="../media/image12.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8423"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874137694"/>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2/11/2018</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778639878"/>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 id="2147488378" r:id="rId4"/>
    <p:sldLayoutId id="2147488379" r:id="rId5"/>
    <p:sldLayoutId id="2147488380" r:id="rId6"/>
    <p:sldLayoutId id="2147488381" r:id="rId7"/>
    <p:sldLayoutId id="2147488382" r:id="rId8"/>
    <p:sldLayoutId id="2147488383" r:id="rId9"/>
    <p:sldLayoutId id="2147488384" r:id="rId10"/>
    <p:sldLayoutId id="2147488385"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528019978"/>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8" name="Rectangle 27"/>
          <p:cNvSpPr/>
          <p:nvPr userDrawn="1"/>
        </p:nvSpPr>
        <p:spPr>
          <a:xfrm>
            <a:off x="0" y="5943600"/>
            <a:ext cx="9144000" cy="914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127816" y="5990189"/>
            <a:ext cx="914400" cy="838200"/>
            <a:chOff x="533400" y="381000"/>
            <a:chExt cx="914400" cy="838200"/>
          </a:xfrm>
        </p:grpSpPr>
        <p:sp>
          <p:nvSpPr>
            <p:cNvPr id="7" name="Rounded Rectangle 6"/>
            <p:cNvSpPr/>
            <p:nvPr userDrawn="1"/>
          </p:nvSpPr>
          <p:spPr>
            <a:xfrm>
              <a:off x="533400" y="3810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8" name="Oval 7"/>
            <p:cNvSpPr/>
            <p:nvPr userDrawn="1"/>
          </p:nvSpPr>
          <p:spPr>
            <a:xfrm>
              <a:off x="723900" y="5334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cxnSp>
          <p:nvCxnSpPr>
            <p:cNvPr id="9" name="Straight Connector 8"/>
            <p:cNvCxnSpPr/>
            <p:nvPr userDrawn="1"/>
          </p:nvCxnSpPr>
          <p:spPr>
            <a:xfrm flipH="1">
              <a:off x="628650" y="457200"/>
              <a:ext cx="723900" cy="6858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402318" y="5990189"/>
            <a:ext cx="914400" cy="838200"/>
            <a:chOff x="1828800" y="400050"/>
            <a:chExt cx="914400" cy="838200"/>
          </a:xfrm>
        </p:grpSpPr>
        <p:sp>
          <p:nvSpPr>
            <p:cNvPr id="15" name="Rounded Rectangle 14"/>
            <p:cNvSpPr/>
            <p:nvPr userDrawn="1"/>
          </p:nvSpPr>
          <p:spPr>
            <a:xfrm>
              <a:off x="1828800" y="40005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16" name="Picture 8"/>
            <p:cNvPicPr>
              <a:picLocks noChangeAspect="1" noChangeArrowheads="1"/>
            </p:cNvPicPr>
            <p:nvPr userDrawn="1"/>
          </p:nvPicPr>
          <p:blipFill>
            <a:blip r:embed="rId13"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1874520" y="407670"/>
              <a:ext cx="82296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ounded Rectangle 16"/>
          <p:cNvSpPr/>
          <p:nvPr userDrawn="1"/>
        </p:nvSpPr>
        <p:spPr>
          <a:xfrm>
            <a:off x="3539569" y="599018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grpSp>
        <p:nvGrpSpPr>
          <p:cNvPr id="6" name="Group 5"/>
          <p:cNvGrpSpPr/>
          <p:nvPr userDrawn="1"/>
        </p:nvGrpSpPr>
        <p:grpSpPr>
          <a:xfrm>
            <a:off x="4676820" y="5990189"/>
            <a:ext cx="914400" cy="838200"/>
            <a:chOff x="1884407" y="3819176"/>
            <a:chExt cx="914400" cy="838200"/>
          </a:xfrm>
        </p:grpSpPr>
        <p:sp>
          <p:nvSpPr>
            <p:cNvPr id="20" name="Rounded Rectangle 19"/>
            <p:cNvSpPr/>
            <p:nvPr userDrawn="1"/>
          </p:nvSpPr>
          <p:spPr>
            <a:xfrm>
              <a:off x="1884407" y="3819176"/>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1" name="Picture 17"/>
            <p:cNvPicPr>
              <a:picLocks noChangeAspect="1" noChangeArrowheads="1"/>
            </p:cNvPicPr>
            <p:nvPr userDrawn="1"/>
          </p:nvPicPr>
          <p:blipFill>
            <a:blip r:embed="rId1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930127" y="3929666"/>
              <a:ext cx="822960"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userDrawn="1"/>
        </p:nvGrpSpPr>
        <p:grpSpPr>
          <a:xfrm>
            <a:off x="5814071" y="5616189"/>
            <a:ext cx="914400" cy="1212200"/>
            <a:chOff x="3414713" y="168121"/>
            <a:chExt cx="914400" cy="1212200"/>
          </a:xfrm>
        </p:grpSpPr>
        <p:sp>
          <p:nvSpPr>
            <p:cNvPr id="23" name="Rounded Rectangle 22"/>
            <p:cNvSpPr/>
            <p:nvPr userDrawn="1"/>
          </p:nvSpPr>
          <p:spPr>
            <a:xfrm>
              <a:off x="3414713" y="5334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4" name="Picture 14"/>
            <p:cNvPicPr>
              <a:picLocks noChangeAspect="1" noChangeArrowheads="1"/>
            </p:cNvPicPr>
            <p:nvPr userDrawn="1"/>
          </p:nvPicPr>
          <p:blipFill>
            <a:blip r:embed="rId15"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987372">
              <a:off x="3609558" y="168121"/>
              <a:ext cx="651692" cy="121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userDrawn="1"/>
        </p:nvGrpSpPr>
        <p:grpSpPr>
          <a:xfrm>
            <a:off x="6951322" y="5990189"/>
            <a:ext cx="914400" cy="838200"/>
            <a:chOff x="561012" y="3886200"/>
            <a:chExt cx="914400" cy="838200"/>
          </a:xfrm>
        </p:grpSpPr>
        <p:sp>
          <p:nvSpPr>
            <p:cNvPr id="26" name="Rounded Rectangle 25"/>
            <p:cNvSpPr/>
            <p:nvPr userDrawn="1"/>
          </p:nvSpPr>
          <p:spPr>
            <a:xfrm>
              <a:off x="561012" y="38862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7" name="Picture 5"/>
            <p:cNvPicPr>
              <a:picLocks noChangeAspect="1" noChangeArrowheads="1"/>
            </p:cNvPicPr>
            <p:nvPr userDrawn="1"/>
          </p:nvPicPr>
          <p:blipFill>
            <a:blip r:embed="rId16"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652452" y="3953225"/>
              <a:ext cx="731520" cy="70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9" name="Group 2048"/>
          <p:cNvGrpSpPr/>
          <p:nvPr userDrawn="1"/>
        </p:nvGrpSpPr>
        <p:grpSpPr>
          <a:xfrm>
            <a:off x="8088571" y="5990189"/>
            <a:ext cx="914400" cy="838200"/>
            <a:chOff x="8088571" y="6019064"/>
            <a:chExt cx="914400" cy="838200"/>
          </a:xfrm>
        </p:grpSpPr>
        <p:sp>
          <p:nvSpPr>
            <p:cNvPr id="33" name="Rounded Rectangle 32"/>
            <p:cNvSpPr/>
            <p:nvPr userDrawn="1"/>
          </p:nvSpPr>
          <p:spPr>
            <a:xfrm>
              <a:off x="8088571" y="6019064"/>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34" name="Picture 8"/>
            <p:cNvPicPr>
              <a:picLocks noChangeAspect="1" noChangeArrowheads="1"/>
            </p:cNvPicPr>
            <p:nvPr userDrawn="1"/>
          </p:nvPicPr>
          <p:blipFill>
            <a:blip r:embed="rId17"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8088571" y="6119802"/>
              <a:ext cx="914400" cy="70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userDrawn="1"/>
        </p:nvGrpSpPr>
        <p:grpSpPr>
          <a:xfrm>
            <a:off x="1231685" y="5990189"/>
            <a:ext cx="914400" cy="838200"/>
            <a:chOff x="1231685" y="5990319"/>
            <a:chExt cx="914400" cy="838200"/>
          </a:xfrm>
        </p:grpSpPr>
        <p:sp>
          <p:nvSpPr>
            <p:cNvPr id="41" name="Rounded Rectangle 40"/>
            <p:cNvSpPr/>
            <p:nvPr userDrawn="1"/>
          </p:nvSpPr>
          <p:spPr>
            <a:xfrm>
              <a:off x="1231685" y="599031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45" name="Picture 3"/>
            <p:cNvPicPr>
              <a:picLocks noChangeAspect="1" noChangeArrowheads="1"/>
            </p:cNvPicPr>
            <p:nvPr userDrawn="1"/>
          </p:nvPicPr>
          <p:blipFill>
            <a:blip r:embed="rId18"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20435846">
              <a:off x="1231685" y="6079422"/>
              <a:ext cx="914400" cy="56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userDrawn="1"/>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3581102" y="5995397"/>
            <a:ext cx="843272"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485791"/>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2/11/2018</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84029605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2.png"/><Relationship Id="rId11" Type="http://schemas.microsoft.com/office/2007/relationships/hdphoto" Target="../media/hdphoto4.wdp"/><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jpeg"/><Relationship Id="rId7" Type="http://schemas.openxmlformats.org/officeDocument/2006/relationships/image" Target="../media/image81.png"/><Relationship Id="rId12" Type="http://schemas.openxmlformats.org/officeDocument/2006/relationships/image" Target="../media/image86.jpe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notesSlide" Target="../notesSlides/notesSlide36.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9.jpe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jpe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emf"/><Relationship Id="rId12" Type="http://schemas.openxmlformats.org/officeDocument/2006/relationships/image" Target="../media/image110.jpeg"/><Relationship Id="rId2" Type="http://schemas.openxmlformats.org/officeDocument/2006/relationships/notesSlide" Target="../notesSlides/notesSlide38.xml"/><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4.tiff"/><Relationship Id="rId11" Type="http://schemas.openxmlformats.org/officeDocument/2006/relationships/image" Target="../media/image109.gif"/><Relationship Id="rId5" Type="http://schemas.openxmlformats.org/officeDocument/2006/relationships/image" Target="../media/image103.tiff"/><Relationship Id="rId15" Type="http://schemas.openxmlformats.org/officeDocument/2006/relationships/image" Target="../media/image113.tiff"/><Relationship Id="rId10" Type="http://schemas.openxmlformats.org/officeDocument/2006/relationships/image" Target="../media/image108.tiff"/><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29.jpeg"/><Relationship Id="rId4" Type="http://schemas.openxmlformats.org/officeDocument/2006/relationships/image" Target="../media/image128.jpe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emf"/><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jpg"/></Relationships>
</file>

<file path=ppt/slides/_rels/slide4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44.jpg"/></Relationships>
</file>

<file path=ppt/slides/_rels/slide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image" Target="../media/image146.png"/><Relationship Id="rId7" Type="http://schemas.openxmlformats.org/officeDocument/2006/relationships/image" Target="../media/image150.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3.gif"/><Relationship Id="rId4" Type="http://schemas.openxmlformats.org/officeDocument/2006/relationships/image" Target="../media/image147.png"/><Relationship Id="rId9" Type="http://schemas.openxmlformats.org/officeDocument/2006/relationships/image" Target="../media/image15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5.png"/></Relationships>
</file>

<file path=ppt/slides/_rels/slide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58.png"/><Relationship Id="rId4" Type="http://schemas.openxmlformats.org/officeDocument/2006/relationships/image" Target="../media/image157.png"/></Relationships>
</file>

<file path=ppt/slides/_rels/slide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5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69.jpeg"/></Relationships>
</file>

<file path=ppt/slides/_rels/slide6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173.emf"/><Relationship Id="rId5" Type="http://schemas.openxmlformats.org/officeDocument/2006/relationships/image" Target="../media/image172.emf"/><Relationship Id="rId10" Type="http://schemas.openxmlformats.org/officeDocument/2006/relationships/image" Target="../media/image177.png"/><Relationship Id="rId4" Type="http://schemas.openxmlformats.org/officeDocument/2006/relationships/image" Target="../media/image171.emf"/><Relationship Id="rId9" Type="http://schemas.openxmlformats.org/officeDocument/2006/relationships/image" Target="../media/image176.png"/></Relationships>
</file>

<file path=ppt/slides/_rels/slide6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79.jp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microsoft.com/office/2007/relationships/hdphoto" Target="../media/hdphoto5.wdp"/></Relationships>
</file>

<file path=ppt/slides/_rels/slide66.xml.rels><?xml version="1.0" encoding="UTF-8" standalone="yes"?>
<Relationships xmlns="http://schemas.openxmlformats.org/package/2006/relationships"><Relationship Id="rId3" Type="http://schemas.openxmlformats.org/officeDocument/2006/relationships/image" Target="../media/image185.tiff"/><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188.png"/><Relationship Id="rId4" Type="http://schemas.openxmlformats.org/officeDocument/2006/relationships/image" Target="../media/image187.png"/></Relationships>
</file>

<file path=ppt/slides/_rels/slide6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91.png"/><Relationship Id="rId4" Type="http://schemas.openxmlformats.org/officeDocument/2006/relationships/image" Target="../media/image190.png"/></Relationships>
</file>

<file path=ppt/slides/_rels/slide6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18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94.png"/></Relationships>
</file>

<file path=ppt/slides/_rels/slide72.xml.rels><?xml version="1.0" encoding="UTF-8" standalone="yes"?>
<Relationships xmlns="http://schemas.openxmlformats.org/package/2006/relationships"><Relationship Id="rId3" Type="http://schemas.openxmlformats.org/officeDocument/2006/relationships/image" Target="../media/image195.tiff"/><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196.jpeg"/><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04.png"/><Relationship Id="rId4" Type="http://schemas.microsoft.com/office/2007/relationships/hdphoto" Target="../media/hdphoto6.wdp"/></Relationships>
</file>

<file path=ppt/slides/_rels/slide8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06.jpeg"/></Relationships>
</file>

<file path=ppt/slides/_rels/slide82.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7.jpg"/><Relationship Id="rId7" Type="http://schemas.openxmlformats.org/officeDocument/2006/relationships/image" Target="../media/image211.jpeg"/><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210.jpg"/><Relationship Id="rId5" Type="http://schemas.openxmlformats.org/officeDocument/2006/relationships/image" Target="../media/image209.jpeg"/><Relationship Id="rId4" Type="http://schemas.openxmlformats.org/officeDocument/2006/relationships/image" Target="../media/image208.jpeg"/><Relationship Id="rId9" Type="http://schemas.openxmlformats.org/officeDocument/2006/relationships/image" Target="../media/image213.jpeg"/></Relationships>
</file>

<file path=ppt/slides/_rels/slide83.xml.rels><?xml version="1.0" encoding="UTF-8" standalone="yes"?>
<Relationships xmlns="http://schemas.openxmlformats.org/package/2006/relationships"><Relationship Id="rId3" Type="http://schemas.openxmlformats.org/officeDocument/2006/relationships/hyperlink" Target="https://www.genome.gov/27541196/the-genomics-landscape/"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14.jpeg"/></Relationships>
</file>

<file path=ppt/slides/_rels/slide8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216.jpeg"/></Relationships>
</file>

<file path=ppt/slides/_rels/slide8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373174"/>
            <a:ext cx="9144000" cy="3567688"/>
          </a:xfrm>
          <a:effectLst/>
        </p:spPr>
        <p:txBody>
          <a:bodyPr/>
          <a:lstStyle/>
          <a:p>
            <a:pPr algn="ctr" eaLnBrk="1" fontAlgn="auto" hangingPunct="1">
              <a:spcAft>
                <a:spcPts val="0"/>
              </a:spcAft>
              <a:defRPr/>
            </a:pPr>
            <a:r>
              <a:rPr lang="en-US" sz="3400" cap="none" dirty="0">
                <a:solidFill>
                  <a:schemeClr val="tx1"/>
                </a:solidFill>
                <a:effectLst/>
                <a:latin typeface="Arial" pitchFamily="34" charset="0"/>
                <a:cs typeface="Arial" pitchFamily="34" charset="0"/>
              </a:rPr>
              <a:t>National Advisory Council </a:t>
            </a:r>
            <a:br>
              <a:rPr lang="en-US" sz="3400" cap="none" dirty="0">
                <a:solidFill>
                  <a:schemeClr val="tx1"/>
                </a:solidFill>
                <a:effectLst/>
                <a:latin typeface="Arial" pitchFamily="34" charset="0"/>
                <a:cs typeface="Arial" pitchFamily="34" charset="0"/>
              </a:rPr>
            </a:br>
            <a:r>
              <a:rPr lang="en-US" sz="3400" cap="none" dirty="0">
                <a:solidFill>
                  <a:schemeClr val="tx1"/>
                </a:solidFill>
                <a:effectLst/>
                <a:latin typeface="Arial" pitchFamily="34" charset="0"/>
                <a:cs typeface="Arial" pitchFamily="34" charset="0"/>
              </a:rPr>
              <a:t>for Human Genome Research</a:t>
            </a:r>
            <a:br>
              <a:rPr lang="en-US" sz="3600" cap="none" dirty="0">
                <a:solidFill>
                  <a:schemeClr val="tx1"/>
                </a:solidFill>
                <a:effectLst/>
                <a:latin typeface="Arial" pitchFamily="34" charset="0"/>
                <a:cs typeface="Arial" pitchFamily="34" charset="0"/>
              </a:rPr>
            </a:br>
            <a:br>
              <a:rPr lang="en-US" sz="2000" cap="none" dirty="0">
                <a:solidFill>
                  <a:schemeClr val="tx1"/>
                </a:solidFill>
                <a:effectLst/>
                <a:latin typeface="Arial" pitchFamily="34" charset="0"/>
                <a:cs typeface="Arial" pitchFamily="34" charset="0"/>
              </a:rPr>
            </a:br>
            <a:r>
              <a:rPr lang="en-US" sz="3200" cap="none" dirty="0">
                <a:solidFill>
                  <a:schemeClr val="bg2">
                    <a:lumMod val="40000"/>
                    <a:lumOff val="60000"/>
                  </a:schemeClr>
                </a:solidFill>
                <a:effectLst/>
                <a:latin typeface="Arial" pitchFamily="34" charset="0"/>
                <a:cs typeface="Arial" pitchFamily="34" charset="0"/>
              </a:rPr>
              <a:t>February 2018</a:t>
            </a:r>
            <a:br>
              <a:rPr lang="en-US" sz="3600" cap="none" dirty="0">
                <a:solidFill>
                  <a:schemeClr val="tx1"/>
                </a:solidFill>
                <a:effectLst/>
                <a:latin typeface="Arial" pitchFamily="34" charset="0"/>
                <a:cs typeface="Arial" pitchFamily="34" charset="0"/>
              </a:rPr>
            </a:br>
            <a:br>
              <a:rPr lang="en-US" sz="2000" cap="none" dirty="0">
                <a:solidFill>
                  <a:schemeClr val="tx1"/>
                </a:solidFill>
                <a:effectLst/>
                <a:latin typeface="Arial" pitchFamily="34" charset="0"/>
                <a:cs typeface="Arial" pitchFamily="34" charset="0"/>
              </a:rPr>
            </a:br>
            <a:r>
              <a:rPr lang="en-US" sz="3200" cap="none" dirty="0">
                <a:solidFill>
                  <a:schemeClr val="tx1"/>
                </a:solidFill>
                <a:effectLst/>
                <a:latin typeface="Arial" pitchFamily="34" charset="0"/>
                <a:cs typeface="Arial" pitchFamily="34" charset="0"/>
              </a:rPr>
              <a:t>Eric Green, M.D., Ph.D.</a:t>
            </a:r>
            <a:br>
              <a:rPr lang="en-US" sz="3200" cap="none" dirty="0">
                <a:solidFill>
                  <a:schemeClr val="tx1"/>
                </a:solidFill>
                <a:effectLst/>
                <a:latin typeface="Arial" pitchFamily="34" charset="0"/>
                <a:cs typeface="Arial" pitchFamily="34" charset="0"/>
              </a:rPr>
            </a:br>
            <a:r>
              <a:rPr lang="en-US" sz="3200" cap="none" dirty="0">
                <a:solidFill>
                  <a:schemeClr val="tx1"/>
                </a:solidFill>
                <a:effectLst/>
                <a:latin typeface="Arial" pitchFamily="34" charset="0"/>
                <a:cs typeface="Arial" pitchFamily="34" charset="0"/>
              </a:rPr>
              <a:t>Director, NHGRI</a:t>
            </a:r>
            <a:endParaRPr lang="en-US" sz="3200" cap="none" dirty="0">
              <a:solidFill>
                <a:schemeClr val="tx1"/>
              </a:solidFill>
              <a:latin typeface="Arial" pitchFamily="34" charset="0"/>
              <a:cs typeface="Arial" pitchFamily="34" charset="0"/>
            </a:endParaRPr>
          </a:p>
        </p:txBody>
      </p:sp>
      <p:sp>
        <p:nvSpPr>
          <p:cNvPr id="3" name="TextBox 2"/>
          <p:cNvSpPr txBox="1"/>
          <p:nvPr/>
        </p:nvSpPr>
        <p:spPr>
          <a:xfrm>
            <a:off x="404577" y="162213"/>
            <a:ext cx="8334846" cy="1015663"/>
          </a:xfrm>
          <a:prstGeom prst="rect">
            <a:avLst/>
          </a:prstGeom>
          <a:solidFill>
            <a:srgbClr val="00990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7" name="Picture 6" descr="NHGRI_Brochure_2015-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871" y="4940862"/>
            <a:ext cx="1804341" cy="1920240"/>
          </a:xfrm>
          <a:prstGeom prst="rect">
            <a:avLst/>
          </a:prstGeom>
        </p:spPr>
      </p:pic>
      <p:pic>
        <p:nvPicPr>
          <p:cNvPr id="9" name="Picture 8" descr="NHGRI_Brochure_2015-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40862"/>
            <a:ext cx="1833594" cy="1920240"/>
          </a:xfrm>
          <a:prstGeom prst="rect">
            <a:avLst/>
          </a:prstGeom>
        </p:spPr>
      </p:pic>
      <p:pic>
        <p:nvPicPr>
          <p:cNvPr id="10" name="Picture 9" descr="NHGRI_Brochure_2015-2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041" y="4940862"/>
            <a:ext cx="2392383" cy="1920240"/>
          </a:xfrm>
          <a:prstGeom prst="rect">
            <a:avLst/>
          </a:prstGeom>
        </p:spPr>
      </p:pic>
      <p:pic>
        <p:nvPicPr>
          <p:cNvPr id="8" name="Picture 7" descr="DISEASE TREE FINAL4-0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041" y="4940862"/>
            <a:ext cx="1463553" cy="1920240"/>
          </a:xfrm>
          <a:prstGeom prst="rect">
            <a:avLst/>
          </a:prstGeom>
        </p:spPr>
      </p:pic>
      <p:pic>
        <p:nvPicPr>
          <p:cNvPr id="6" name="Picture 5" descr="NHGRI_Brochure_2015-45.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9659" y="4940862"/>
            <a:ext cx="1804341" cy="1920240"/>
          </a:xfrm>
          <a:prstGeom prst="rect">
            <a:avLst/>
          </a:prstGeom>
        </p:spPr>
      </p:pic>
    </p:spTree>
    <p:extLst>
      <p:ext uri="{BB962C8B-B14F-4D97-AF65-F5344CB8AC3E}">
        <p14:creationId xmlns:p14="http://schemas.microsoft.com/office/powerpoint/2010/main" val="1884293433"/>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4651"/>
            <a:ext cx="91440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kern="0" dirty="0">
                <a:solidFill>
                  <a:srgbClr val="FFFF00"/>
                </a:solidFill>
                <a:latin typeface="Arial" charset="0"/>
                <a:cs typeface="Arial" pitchFamily="34" charset="0"/>
              </a:rPr>
              <a:t>NHGRI</a:t>
            </a:r>
            <a:r>
              <a:rPr lang="en-US" sz="3600" b="1" i="1" kern="0" dirty="0">
                <a:solidFill>
                  <a:srgbClr val="FFFF00"/>
                </a:solidFill>
                <a:latin typeface="Arial" charset="0"/>
                <a:cs typeface="Arial" pitchFamily="34" charset="0"/>
              </a:rPr>
              <a:t> </a:t>
            </a:r>
            <a:r>
              <a:rPr lang="en-US" sz="3600" b="1" kern="0" dirty="0">
                <a:solidFill>
                  <a:srgbClr val="FFFF00"/>
                </a:solidFill>
                <a:latin typeface="Arial" charset="0"/>
                <a:cs typeface="Arial" pitchFamily="34" charset="0"/>
              </a:rPr>
              <a:t>Perspective: Prioritizing Diversity </a:t>
            </a:r>
            <a:endParaRPr lang="en-US" sz="3600" b="1" kern="0"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49EF5C99-2303-4818-AE54-8EBFDCF9C487}"/>
              </a:ext>
            </a:extLst>
          </p:cNvPr>
          <p:cNvPicPr>
            <a:picLocks noChangeAspect="1"/>
          </p:cNvPicPr>
          <p:nvPr/>
        </p:nvPicPr>
        <p:blipFill rotWithShape="1">
          <a:blip r:embed="rId3"/>
          <a:srcRect b="59632"/>
          <a:stretch/>
        </p:blipFill>
        <p:spPr>
          <a:xfrm>
            <a:off x="4888809" y="2412625"/>
            <a:ext cx="3940969" cy="1582191"/>
          </a:xfrm>
          <a:prstGeom prst="rect">
            <a:avLst/>
          </a:prstGeom>
        </p:spPr>
      </p:pic>
      <p:pic>
        <p:nvPicPr>
          <p:cNvPr id="4" name="Picture 3">
            <a:extLst>
              <a:ext uri="{FF2B5EF4-FFF2-40B4-BE49-F238E27FC236}">
                <a16:creationId xmlns:a16="http://schemas.microsoft.com/office/drawing/2014/main" id="{75B24DE8-A219-4C78-8BCA-01E005ECDF9A}"/>
              </a:ext>
            </a:extLst>
          </p:cNvPr>
          <p:cNvPicPr>
            <a:picLocks noChangeAspect="1"/>
          </p:cNvPicPr>
          <p:nvPr/>
        </p:nvPicPr>
        <p:blipFill>
          <a:blip r:embed="rId4"/>
          <a:stretch>
            <a:fillRect/>
          </a:stretch>
        </p:blipFill>
        <p:spPr>
          <a:xfrm>
            <a:off x="4888809" y="810167"/>
            <a:ext cx="3924404" cy="1512091"/>
          </a:xfrm>
          <a:prstGeom prst="rect">
            <a:avLst/>
          </a:prstGeom>
        </p:spPr>
      </p:pic>
      <p:sp>
        <p:nvSpPr>
          <p:cNvPr id="6" name="Content Placeholder 5">
            <a:extLst>
              <a:ext uri="{FF2B5EF4-FFF2-40B4-BE49-F238E27FC236}">
                <a16:creationId xmlns:a16="http://schemas.microsoft.com/office/drawing/2014/main" id="{4B21B3FE-FD71-492E-9106-EC1EFD229C40}"/>
              </a:ext>
            </a:extLst>
          </p:cNvPr>
          <p:cNvSpPr>
            <a:spLocks noGrp="1"/>
          </p:cNvSpPr>
          <p:nvPr>
            <p:ph sz="half" idx="1"/>
          </p:nvPr>
        </p:nvSpPr>
        <p:spPr>
          <a:xfrm>
            <a:off x="0" y="1014455"/>
            <a:ext cx="4888809" cy="5638800"/>
          </a:xfrm>
        </p:spPr>
        <p:txBody>
          <a:bodyPr/>
          <a:lstStyle/>
          <a:p>
            <a:pPr defTabSz="744538">
              <a:spcBef>
                <a:spcPts val="0"/>
              </a:spcBef>
              <a:spcAft>
                <a:spcPts val="1800"/>
              </a:spcAft>
              <a:buClr>
                <a:schemeClr val="tx1"/>
              </a:buClr>
            </a:pPr>
            <a:r>
              <a:rPr lang="en-US" b="1" dirty="0">
                <a:latin typeface="Arial" panose="020B0604020202020204" pitchFamily="34" charset="0"/>
                <a:cs typeface="Arial" panose="020B0604020202020204" pitchFamily="34" charset="0"/>
              </a:rPr>
              <a:t>Published in </a:t>
            </a:r>
            <a:r>
              <a:rPr lang="en-US" b="1" i="1" dirty="0">
                <a:latin typeface="Arial" panose="020B0604020202020204" pitchFamily="34" charset="0"/>
                <a:cs typeface="Arial" panose="020B0604020202020204" pitchFamily="34" charset="0"/>
              </a:rPr>
              <a:t>Nature 	Reviews Genetics</a:t>
            </a:r>
            <a:endParaRPr lang="en-US" b="1" dirty="0">
              <a:latin typeface="Arial" panose="020B0604020202020204" pitchFamily="34" charset="0"/>
              <a:cs typeface="Arial" panose="020B0604020202020204" pitchFamily="34" charset="0"/>
            </a:endParaRPr>
          </a:p>
          <a:p>
            <a:pPr defTabSz="744538">
              <a:spcBef>
                <a:spcPts val="0"/>
              </a:spcBef>
              <a:spcAft>
                <a:spcPts val="1800"/>
              </a:spcAft>
              <a:buClr>
                <a:schemeClr val="tx1"/>
              </a:buClr>
            </a:pPr>
            <a:r>
              <a:rPr lang="en-US" b="1" dirty="0">
                <a:latin typeface="Arial" panose="020B0604020202020204" pitchFamily="34" charset="0"/>
                <a:cs typeface="Arial" panose="020B0604020202020204" pitchFamily="34" charset="0"/>
              </a:rPr>
              <a:t>Highlights importance of 	diversity at all levels of 	research </a:t>
            </a:r>
          </a:p>
          <a:p>
            <a:pPr defTabSz="744538">
              <a:spcBef>
                <a:spcPts val="0"/>
              </a:spcBef>
              <a:spcAft>
                <a:spcPts val="1800"/>
              </a:spcAft>
              <a:buClr>
                <a:schemeClr val="tx1"/>
              </a:buClr>
            </a:pPr>
            <a:r>
              <a:rPr lang="en-US" b="1" dirty="0">
                <a:latin typeface="Arial" panose="020B0604020202020204" pitchFamily="34" charset="0"/>
                <a:cs typeface="Arial" panose="020B0604020202020204" pitchFamily="34" charset="0"/>
              </a:rPr>
              <a:t>Focuses on lessons 	learned and near-term 	recommendations </a:t>
            </a:r>
          </a:p>
          <a:p>
            <a:pPr defTabSz="744538">
              <a:spcBef>
                <a:spcPts val="0"/>
              </a:spcBef>
              <a:spcAft>
                <a:spcPts val="1800"/>
              </a:spcAft>
              <a:buClr>
                <a:schemeClr val="tx1"/>
              </a:buClr>
            </a:pPr>
            <a:r>
              <a:rPr lang="en-US" b="1" dirty="0">
                <a:latin typeface="Arial" panose="020B0604020202020204" pitchFamily="34" charset="0"/>
                <a:cs typeface="Arial" panose="020B0604020202020204" pitchFamily="34" charset="0"/>
              </a:rPr>
              <a:t>Reddit AMA in December</a:t>
            </a:r>
          </a:p>
        </p:txBody>
      </p:sp>
      <p:pic>
        <p:nvPicPr>
          <p:cNvPr id="2" name="Picture 1">
            <a:extLst>
              <a:ext uri="{FF2B5EF4-FFF2-40B4-BE49-F238E27FC236}">
                <a16:creationId xmlns:a16="http://schemas.microsoft.com/office/drawing/2014/main" id="{156E6603-19F7-463F-9B84-152C1284EEC6}"/>
              </a:ext>
            </a:extLst>
          </p:cNvPr>
          <p:cNvPicPr>
            <a:picLocks noChangeAspect="1"/>
          </p:cNvPicPr>
          <p:nvPr/>
        </p:nvPicPr>
        <p:blipFill rotWithShape="1">
          <a:blip r:embed="rId5"/>
          <a:srcRect t="40315" b="34415"/>
          <a:stretch/>
        </p:blipFill>
        <p:spPr>
          <a:xfrm>
            <a:off x="4888809" y="3994816"/>
            <a:ext cx="3938357" cy="990600"/>
          </a:xfrm>
          <a:prstGeom prst="rect">
            <a:avLst/>
          </a:prstGeom>
        </p:spPr>
      </p:pic>
      <p:pic>
        <p:nvPicPr>
          <p:cNvPr id="5" name="Picture 4">
            <a:extLst>
              <a:ext uri="{FF2B5EF4-FFF2-40B4-BE49-F238E27FC236}">
                <a16:creationId xmlns:a16="http://schemas.microsoft.com/office/drawing/2014/main" id="{4DF24283-D606-4390-8A5F-88301A966954}"/>
              </a:ext>
            </a:extLst>
          </p:cNvPr>
          <p:cNvPicPr>
            <a:picLocks noChangeAspect="1"/>
          </p:cNvPicPr>
          <p:nvPr/>
        </p:nvPicPr>
        <p:blipFill rotWithShape="1">
          <a:blip r:embed="rId5"/>
          <a:srcRect t="65631"/>
          <a:stretch/>
        </p:blipFill>
        <p:spPr>
          <a:xfrm>
            <a:off x="4888809" y="4985415"/>
            <a:ext cx="3938357" cy="1347277"/>
          </a:xfrm>
          <a:prstGeom prst="rect">
            <a:avLst/>
          </a:prstGeom>
        </p:spPr>
      </p:pic>
      <p:sp>
        <p:nvSpPr>
          <p:cNvPr id="8" name="TextBox 7">
            <a:extLst>
              <a:ext uri="{FF2B5EF4-FFF2-40B4-BE49-F238E27FC236}">
                <a16:creationId xmlns:a16="http://schemas.microsoft.com/office/drawing/2014/main" id="{3B41DE59-5FFA-4AB2-8022-E0F7A0A842E1}"/>
              </a:ext>
            </a:extLst>
          </p:cNvPr>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a:t>
            </a:r>
          </a:p>
        </p:txBody>
      </p:sp>
    </p:spTree>
    <p:extLst>
      <p:ext uri="{BB962C8B-B14F-4D97-AF65-F5344CB8AC3E}">
        <p14:creationId xmlns:p14="http://schemas.microsoft.com/office/powerpoint/2010/main" val="420942050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B97CC4-A6CD-4322-9C49-2AFA6ACD9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228" y="1505335"/>
            <a:ext cx="2826327" cy="3657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074" name="Title 3"/>
          <p:cNvSpPr>
            <a:spLocks noGrp="1"/>
          </p:cNvSpPr>
          <p:nvPr>
            <p:ph type="title"/>
          </p:nvPr>
        </p:nvSpPr>
        <p:spPr>
          <a:xfrm>
            <a:off x="0" y="6405"/>
            <a:ext cx="9144000" cy="639763"/>
          </a:xfrm>
        </p:spPr>
        <p:txBody>
          <a:bodyPr/>
          <a:lstStyle/>
          <a:p>
            <a:pPr algn="ctr">
              <a:defRPr/>
            </a:pPr>
            <a:r>
              <a:rPr lang="en-US" sz="3600" b="1" dirty="0">
                <a:solidFill>
                  <a:srgbClr val="FFFF00"/>
                </a:solidFill>
                <a:latin typeface="Arial" charset="0"/>
                <a:cs typeface="Arial" charset="0"/>
              </a:rPr>
              <a:t>American Indian and Alaska Native Communities and Genomics Research</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1616103"/>
            <a:ext cx="4499429" cy="4293483"/>
          </a:xfrm>
          <a:prstGeom prst="rect">
            <a:avLst/>
          </a:prstGeom>
        </p:spPr>
        <p:txBody>
          <a:bodyPr wrap="square">
            <a:spAutoFit/>
          </a:bodyPr>
          <a:lstStyle/>
          <a:p>
            <a:pPr marL="387350" lvl="2" indent="-228600" defTabSz="576263" eaLnBrk="0" hangingPunct="0">
              <a:spcBef>
                <a:spcPts val="1800"/>
              </a:spcBef>
              <a:buClr>
                <a:schemeClr val="tx1"/>
              </a:buClr>
              <a:buSzPct val="95000"/>
              <a:buFont typeface="Wingdings" pitchFamily="2" charset="2"/>
              <a:buChar char=""/>
              <a:defRPr/>
            </a:pPr>
            <a:r>
              <a:rPr lang="en-US" sz="2700" b="1" dirty="0">
                <a:solidFill>
                  <a:prstClr val="white"/>
                </a:solidFill>
                <a:latin typeface="Arial" charset="0"/>
              </a:rPr>
              <a:t>New guide to genetics 	and genomics 	research </a:t>
            </a:r>
            <a:r>
              <a:rPr lang="en-US" sz="2700" dirty="0">
                <a:solidFill>
                  <a:prstClr val="white"/>
                </a:solidFill>
                <a:latin typeface="Arial" charset="0"/>
              </a:rPr>
              <a:t>for tribal 	communities </a:t>
            </a:r>
          </a:p>
          <a:p>
            <a:pPr marL="387350" lvl="2" indent="-228600" defTabSz="576263" eaLnBrk="0" hangingPunct="0">
              <a:spcBef>
                <a:spcPts val="1800"/>
              </a:spcBef>
              <a:buClr>
                <a:schemeClr val="tx1"/>
              </a:buClr>
              <a:buSzPct val="95000"/>
              <a:buFont typeface="Wingdings" pitchFamily="2" charset="2"/>
              <a:buChar char=""/>
              <a:defRPr/>
            </a:pPr>
            <a:endParaRPr lang="en-US" sz="2700" dirty="0">
              <a:solidFill>
                <a:prstClr val="white"/>
              </a:solidFill>
              <a:latin typeface="Arial" charset="0"/>
            </a:endParaRPr>
          </a:p>
          <a:p>
            <a:pPr marL="387350" lvl="2" indent="-228600" defTabSz="576263" eaLnBrk="0" hangingPunct="0">
              <a:spcBef>
                <a:spcPts val="1800"/>
              </a:spcBef>
              <a:buClr>
                <a:schemeClr val="tx1"/>
              </a:buClr>
              <a:buSzPct val="95000"/>
              <a:buFont typeface="Wingdings" pitchFamily="2" charset="2"/>
              <a:buChar char=""/>
              <a:defRPr/>
            </a:pPr>
            <a:r>
              <a:rPr lang="en-US" sz="2700" dirty="0">
                <a:solidFill>
                  <a:prstClr val="white"/>
                </a:solidFill>
                <a:latin typeface="Arial" charset="0"/>
              </a:rPr>
              <a:t>Discusses key aspects 	of genetics and 	genomics research, 	with examples</a:t>
            </a: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a:t>
            </a:r>
          </a:p>
        </p:txBody>
      </p:sp>
      <p:pic>
        <p:nvPicPr>
          <p:cNvPr id="7" name="Picture 6">
            <a:extLst>
              <a:ext uri="{FF2B5EF4-FFF2-40B4-BE49-F238E27FC236}">
                <a16:creationId xmlns:a16="http://schemas.microsoft.com/office/drawing/2014/main" id="{9A0C8814-DB20-415B-A37B-AD7D3B9D0E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333" y="1835787"/>
            <a:ext cx="2826327" cy="3657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73D572FB-6F00-496B-BFA5-9E03FD3F0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2068" y="2282477"/>
            <a:ext cx="2830698" cy="3657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06611717"/>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a:solidFill>
                  <a:srgbClr val="4E5B6F"/>
                </a:solidFill>
              </a:rPr>
              <a:t>General Genomics Updates</a:t>
            </a:r>
          </a:p>
          <a:p>
            <a:pPr marL="1016000" indent="-787400">
              <a:spcBef>
                <a:spcPts val="1800"/>
              </a:spcBef>
              <a:buFontTx/>
              <a:buAutoNum type="romanUcPeriod"/>
            </a:pPr>
            <a:r>
              <a:rPr lang="en-US" sz="3400" dirty="0">
                <a:solidFill>
                  <a:srgbClr val="4E5B6F"/>
                </a:solidFill>
              </a:rPr>
              <a:t>NHGRI Extramural Research Program</a:t>
            </a:r>
          </a:p>
          <a:p>
            <a:pPr marL="1016000" indent="-787400">
              <a:spcBef>
                <a:spcPts val="1800"/>
              </a:spcBef>
              <a:buFontTx/>
              <a:buAutoNum type="romanUcPeriod"/>
            </a:pPr>
            <a:r>
              <a:rPr lang="en-US" sz="3400" dirty="0">
                <a:solidFill>
                  <a:srgbClr val="4E5B6F"/>
                </a:solidFill>
              </a:rPr>
              <a:t>NIH Common Fund/Trans-NIH</a:t>
            </a:r>
          </a:p>
          <a:p>
            <a:pPr marL="1016000" indent="-787400">
              <a:spcBef>
                <a:spcPts val="1800"/>
              </a:spcBef>
              <a:buFontTx/>
              <a:buAutoNum type="romanUcPeriod"/>
              <a:tabLst>
                <a:tab pos="1371600" algn="l"/>
              </a:tabLst>
            </a:pPr>
            <a:r>
              <a:rPr lang="en-US" sz="3400" dirty="0">
                <a:solidFill>
                  <a:srgbClr val="4E5B6F"/>
                </a:solidFill>
              </a:rPr>
              <a:t>NHGRI Division of Policy, 	Communications, and Education</a:t>
            </a:r>
          </a:p>
          <a:p>
            <a:pPr marL="1016000" indent="-787400">
              <a:spcBef>
                <a:spcPts val="1800"/>
              </a:spcBef>
              <a:buFontTx/>
              <a:buAutoNum type="romanUcPeriod"/>
            </a:pPr>
            <a:r>
              <a:rPr lang="en-US" sz="3400" dirty="0">
                <a:solidFill>
                  <a:srgbClr val="4E5B6F"/>
                </a:solidFill>
              </a:rPr>
              <a:t>NHGRI Intramural Research Program</a:t>
            </a:r>
          </a:p>
        </p:txBody>
      </p:sp>
      <p:sp>
        <p:nvSpPr>
          <p:cNvPr id="5" name="Title 1"/>
          <p:cNvSpPr txBox="1">
            <a:spLocks/>
          </p:cNvSpPr>
          <p:nvPr/>
        </p:nvSpPr>
        <p:spPr>
          <a:xfrm>
            <a:off x="-4764" y="639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569291365"/>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4073"/>
            <a:ext cx="9144000" cy="1039812"/>
          </a:xfrm>
        </p:spPr>
        <p:txBody>
          <a:bodyPr/>
          <a:lstStyle/>
          <a:p>
            <a:pPr algn="ctr">
              <a:defRPr/>
            </a:pPr>
            <a:r>
              <a:rPr lang="en-US" sz="3600" b="1" dirty="0">
                <a:solidFill>
                  <a:srgbClr val="FFFF00"/>
                </a:solidFill>
                <a:latin typeface="Arial" charset="0"/>
                <a:cs typeface="Arial" charset="0"/>
              </a:rPr>
              <a:t>New Secretary, Department of Health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and Human Services </a:t>
            </a:r>
            <a:endParaRPr lang="en-US" sz="3600" b="1" dirty="0">
              <a:solidFill>
                <a:srgbClr val="FFFF00"/>
              </a:solidFill>
              <a:latin typeface="Arial" pitchFamily="34" charset="0"/>
              <a:cs typeface="Arial" pitchFamily="34" charset="0"/>
            </a:endParaRPr>
          </a:p>
        </p:txBody>
      </p:sp>
      <p:sp>
        <p:nvSpPr>
          <p:cNvPr id="12" name="Title 1"/>
          <p:cNvSpPr txBox="1">
            <a:spLocks/>
          </p:cNvSpPr>
          <p:nvPr/>
        </p:nvSpPr>
        <p:spPr>
          <a:xfrm>
            <a:off x="1280270" y="5327789"/>
            <a:ext cx="3531464" cy="754671"/>
          </a:xfrm>
          <a:prstGeom prst="rect">
            <a:avLst/>
          </a:prstGeom>
        </p:spPr>
        <p:txBody>
          <a:bodyPr/>
          <a:lstStyle/>
          <a:p>
            <a:pPr algn="ctr" eaLnBrk="0" hangingPunct="0">
              <a:defRPr/>
            </a:pPr>
            <a:r>
              <a:rPr lang="en-US" sz="3200" spc="-100" dirty="0">
                <a:ea typeface="+mj-ea"/>
                <a:cs typeface="Arial" charset="0"/>
              </a:rPr>
              <a:t>Alex Azar, J.D.</a:t>
            </a:r>
          </a:p>
        </p:txBody>
      </p:sp>
      <p:pic>
        <p:nvPicPr>
          <p:cNvPr id="1032" name="Picture 8" descr="HHS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811" y="2347017"/>
            <a:ext cx="2246210" cy="2301445"/>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D247A2-AC33-443C-8A9A-4BE9BEBA0538}"/>
              </a:ext>
            </a:extLst>
          </p:cNvPr>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a:t>
            </a:r>
          </a:p>
        </p:txBody>
      </p:sp>
      <p:pic>
        <p:nvPicPr>
          <p:cNvPr id="1026" name="Picture 2" descr="Image result for alex hargan hhs">
            <a:extLst>
              <a:ext uri="{FF2B5EF4-FFF2-40B4-BE49-F238E27FC236}">
                <a16:creationId xmlns:a16="http://schemas.microsoft.com/office/drawing/2014/main" id="{4B9C3B1A-F618-480E-AB47-26BE84F678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81" r="21731"/>
          <a:stretch/>
        </p:blipFill>
        <p:spPr bwMode="auto">
          <a:xfrm>
            <a:off x="1157611" y="1783240"/>
            <a:ext cx="3675184" cy="34290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199753"/>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665"/>
            <a:ext cx="9144000" cy="639763"/>
          </a:xfrm>
        </p:spPr>
        <p:txBody>
          <a:bodyPr/>
          <a:lstStyle/>
          <a:p>
            <a:pPr algn="ctr">
              <a:defRPr/>
            </a:pPr>
            <a:r>
              <a:rPr lang="en-US" sz="3600" b="1" dirty="0">
                <a:solidFill>
                  <a:srgbClr val="FFFF00"/>
                </a:solidFill>
                <a:latin typeface="Arial" charset="0"/>
                <a:cs typeface="Arial" charset="0"/>
              </a:rPr>
              <a:t>New Director,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 National Cancer Institute</a:t>
            </a:r>
            <a:endParaRPr lang="en-US" sz="3600" b="1" dirty="0">
              <a:solidFill>
                <a:srgbClr val="FFFF00"/>
              </a:solidFill>
              <a:latin typeface="Arial" pitchFamily="34" charset="0"/>
              <a:cs typeface="Arial" pitchFamily="34" charset="0"/>
            </a:endParaRPr>
          </a:p>
        </p:txBody>
      </p:sp>
      <p:sp>
        <p:nvSpPr>
          <p:cNvPr id="7" name="Title 1"/>
          <p:cNvSpPr txBox="1">
            <a:spLocks/>
          </p:cNvSpPr>
          <p:nvPr/>
        </p:nvSpPr>
        <p:spPr>
          <a:xfrm>
            <a:off x="0" y="5813509"/>
            <a:ext cx="6106886" cy="603250"/>
          </a:xfrm>
          <a:prstGeom prst="rect">
            <a:avLst/>
          </a:prstGeom>
        </p:spPr>
        <p:txBody>
          <a:bodyPr/>
          <a:lstStyle/>
          <a:p>
            <a:pPr algn="ctr" eaLnBrk="0" hangingPunct="0">
              <a:defRPr/>
            </a:pPr>
            <a:r>
              <a:rPr lang="en-US" sz="3200" spc="-100" dirty="0">
                <a:ea typeface="+mj-ea"/>
                <a:cs typeface="Arial" charset="0"/>
              </a:rPr>
              <a:t>Ned </a:t>
            </a:r>
            <a:r>
              <a:rPr lang="en-US" sz="3200" spc="-100" dirty="0" err="1">
                <a:ea typeface="+mj-ea"/>
                <a:cs typeface="Arial" charset="0"/>
              </a:rPr>
              <a:t>Sharpless</a:t>
            </a:r>
            <a:r>
              <a:rPr lang="en-US" sz="3200" spc="-100" dirty="0">
                <a:ea typeface="+mj-ea"/>
                <a:cs typeface="Arial" charset="0"/>
              </a:rPr>
              <a:t>, M.D.</a:t>
            </a:r>
          </a:p>
        </p:txBody>
      </p:sp>
      <p:pic>
        <p:nvPicPr>
          <p:cNvPr id="5" name="Picture 4"/>
          <p:cNvPicPr>
            <a:picLocks noChangeAspect="1"/>
          </p:cNvPicPr>
          <p:nvPr/>
        </p:nvPicPr>
        <p:blipFill rotWithShape="1">
          <a:blip r:embed="rId3"/>
          <a:srcRect l="7225" r="10534"/>
          <a:stretch/>
        </p:blipFill>
        <p:spPr>
          <a:xfrm>
            <a:off x="1404257" y="1656737"/>
            <a:ext cx="3314700" cy="4030436"/>
          </a:xfrm>
          <a:prstGeom prst="roundRect">
            <a:avLst/>
          </a:prstGeom>
        </p:spPr>
      </p:pic>
      <p:sp>
        <p:nvSpPr>
          <p:cNvPr id="11" name="AutoShape 2" descr="Image result for nci logo nih"/>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a:grpSpLocks noChangeAspect="1"/>
          </p:cNvGrpSpPr>
          <p:nvPr/>
        </p:nvGrpSpPr>
        <p:grpSpPr>
          <a:xfrm>
            <a:off x="5528282" y="2324359"/>
            <a:ext cx="2206018" cy="2999992"/>
            <a:chOff x="5697011" y="1868851"/>
            <a:chExt cx="2465614" cy="3353021"/>
          </a:xfrm>
          <a:effectLst>
            <a:glow rad="228600">
              <a:schemeClr val="accent2">
                <a:satMod val="175000"/>
                <a:alpha val="40000"/>
              </a:schemeClr>
            </a:glow>
          </a:effectLst>
        </p:grpSpPr>
        <p:pic>
          <p:nvPicPr>
            <p:cNvPr id="13" name="Picture 12"/>
            <p:cNvPicPr>
              <a:picLocks noChangeAspect="1"/>
            </p:cNvPicPr>
            <p:nvPr/>
          </p:nvPicPr>
          <p:blipFill rotWithShape="1">
            <a:blip r:embed="rId4"/>
            <a:srcRect l="18986" t="7488" r="18078" b="52272"/>
            <a:stretch/>
          </p:blipFill>
          <p:spPr>
            <a:xfrm>
              <a:off x="5697011" y="1868851"/>
              <a:ext cx="2465614" cy="1576478"/>
            </a:xfrm>
            <a:prstGeom prst="rect">
              <a:avLst/>
            </a:prstGeom>
          </p:spPr>
        </p:pic>
        <p:pic>
          <p:nvPicPr>
            <p:cNvPr id="18" name="Picture 17"/>
            <p:cNvPicPr>
              <a:picLocks noChangeAspect="1"/>
            </p:cNvPicPr>
            <p:nvPr/>
          </p:nvPicPr>
          <p:blipFill rotWithShape="1">
            <a:blip r:embed="rId4"/>
            <a:srcRect l="18986" t="54161" r="18078"/>
            <a:stretch/>
          </p:blipFill>
          <p:spPr>
            <a:xfrm>
              <a:off x="5697011" y="3426025"/>
              <a:ext cx="2465614" cy="1795847"/>
            </a:xfrm>
            <a:prstGeom prst="rect">
              <a:avLst/>
            </a:prstGeom>
          </p:spPr>
        </p:pic>
      </p:grpSp>
      <p:sp>
        <p:nvSpPr>
          <p:cNvPr id="10" name="TextBox 9">
            <a:extLst>
              <a:ext uri="{FF2B5EF4-FFF2-40B4-BE49-F238E27FC236}">
                <a16:creationId xmlns:a16="http://schemas.microsoft.com/office/drawing/2014/main" id="{35544B0F-5D48-4CB5-BD38-59CA7282D9F1}"/>
              </a:ext>
            </a:extLst>
          </p:cNvPr>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6</a:t>
            </a:r>
          </a:p>
        </p:txBody>
      </p:sp>
    </p:spTree>
    <p:extLst>
      <p:ext uri="{BB962C8B-B14F-4D97-AF65-F5344CB8AC3E}">
        <p14:creationId xmlns:p14="http://schemas.microsoft.com/office/powerpoint/2010/main" val="2980511503"/>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age result for NCB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0899" y="2309495"/>
            <a:ext cx="1660761" cy="2805822"/>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7938" y="4861"/>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 </a:t>
            </a:r>
            <a:r>
              <a:rPr lang="en-US" sz="3400" b="1" dirty="0">
                <a:solidFill>
                  <a:srgbClr val="FFFF00"/>
                </a:solidFill>
                <a:latin typeface="Arial" charset="0"/>
                <a:cs typeface="Arial" charset="0"/>
              </a:rPr>
              <a:t>New Director, National Center for Biotechnology Information</a:t>
            </a: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3" name="Group 12"/>
          <p:cNvGrpSpPr/>
          <p:nvPr/>
        </p:nvGrpSpPr>
        <p:grpSpPr>
          <a:xfrm>
            <a:off x="989017" y="1417007"/>
            <a:ext cx="3817276" cy="4886628"/>
            <a:chOff x="4764151" y="1014587"/>
            <a:chExt cx="3817276" cy="4886628"/>
          </a:xfrm>
        </p:grpSpPr>
        <p:pic>
          <p:nvPicPr>
            <p:cNvPr id="12" name="Picture 11"/>
            <p:cNvPicPr>
              <a:picLocks noChangeAspect="1"/>
            </p:cNvPicPr>
            <p:nvPr/>
          </p:nvPicPr>
          <p:blipFill rotWithShape="1">
            <a:blip r:embed="rId4"/>
            <a:srcRect t="7412" b="7412"/>
            <a:stretch/>
          </p:blipFill>
          <p:spPr>
            <a:xfrm>
              <a:off x="5204487" y="1014587"/>
              <a:ext cx="3262640" cy="4185696"/>
            </a:xfrm>
            <a:prstGeom prst="roundRect">
              <a:avLst/>
            </a:prstGeom>
          </p:spPr>
        </p:pic>
        <p:sp>
          <p:nvSpPr>
            <p:cNvPr id="14" name="Title 1"/>
            <p:cNvSpPr txBox="1">
              <a:spLocks/>
            </p:cNvSpPr>
            <p:nvPr/>
          </p:nvSpPr>
          <p:spPr bwMode="auto">
            <a:xfrm>
              <a:off x="4764151" y="5279185"/>
              <a:ext cx="3817276" cy="62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marR="0" lvl="0" indent="0" algn="ctr" defTabSz="914400" eaLnBrk="0" fontAlgn="auto" latinLnBrk="0" hangingPunct="0">
                <a:lnSpc>
                  <a:spcPct val="100000"/>
                </a:lnSpc>
                <a:spcBef>
                  <a:spcPts val="1200"/>
                </a:spcBef>
                <a:spcAft>
                  <a:spcPts val="0"/>
                </a:spcAft>
                <a:buClr>
                  <a:srgbClr val="D6ECFF"/>
                </a:buClr>
                <a:buSzPct val="95000"/>
                <a:buFontTx/>
                <a:buNone/>
                <a:tabLst/>
                <a:defRPr/>
              </a:pPr>
              <a:r>
                <a:rPr kumimoji="0" lang="en-US" sz="3200" b="1" i="0" u="none" strike="noStrike" kern="0" cap="none" spc="0" normalizeH="0" baseline="0" noProof="0" dirty="0">
                  <a:ln>
                    <a:noFill/>
                  </a:ln>
                  <a:solidFill>
                    <a:prstClr val="white"/>
                  </a:solidFill>
                  <a:effectLst/>
                  <a:uLnTx/>
                  <a:uFillTx/>
                  <a:latin typeface="Arial" pitchFamily="34" charset="0"/>
                </a:rPr>
                <a:t>Jim </a:t>
              </a:r>
              <a:r>
                <a:rPr kumimoji="0" lang="en-US" sz="3200" b="1" i="0" u="none" strike="noStrike" kern="0" cap="none" spc="0" normalizeH="0" baseline="0" noProof="0" dirty="0" err="1">
                  <a:ln>
                    <a:noFill/>
                  </a:ln>
                  <a:solidFill>
                    <a:prstClr val="white"/>
                  </a:solidFill>
                  <a:effectLst/>
                  <a:uLnTx/>
                  <a:uFillTx/>
                  <a:latin typeface="Arial" pitchFamily="34" charset="0"/>
                </a:rPr>
                <a:t>Ostell</a:t>
              </a:r>
              <a:r>
                <a:rPr kumimoji="0" lang="en-US" sz="3200" b="1" i="0" u="none" strike="noStrike" kern="0" cap="none" spc="0" normalizeH="0" baseline="0" noProof="0" dirty="0">
                  <a:ln>
                    <a:noFill/>
                  </a:ln>
                  <a:solidFill>
                    <a:prstClr val="white"/>
                  </a:solidFill>
                  <a:effectLst/>
                  <a:uLnTx/>
                  <a:uFillTx/>
                  <a:latin typeface="Arial" pitchFamily="34" charset="0"/>
                </a:rPr>
                <a:t>, Ph.D. </a:t>
              </a:r>
            </a:p>
          </p:txBody>
        </p:sp>
      </p:grpSp>
      <p:sp>
        <p:nvSpPr>
          <p:cNvPr id="15" name="TextBox 14">
            <a:extLst>
              <a:ext uri="{FF2B5EF4-FFF2-40B4-BE49-F238E27FC236}">
                <a16:creationId xmlns:a16="http://schemas.microsoft.com/office/drawing/2014/main" id="{A7E36B16-67BC-4BA7-8EFF-6C56933DA416}"/>
              </a:ext>
            </a:extLst>
          </p:cNvPr>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7</a:t>
            </a:r>
          </a:p>
        </p:txBody>
      </p:sp>
    </p:spTree>
    <p:extLst>
      <p:ext uri="{BB962C8B-B14F-4D97-AF65-F5344CB8AC3E}">
        <p14:creationId xmlns:p14="http://schemas.microsoft.com/office/powerpoint/2010/main" val="1625221601"/>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4861"/>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 </a:t>
            </a:r>
            <a:r>
              <a:rPr lang="en-US" sz="3400" b="1" dirty="0">
                <a:solidFill>
                  <a:srgbClr val="FFFF00"/>
                </a:solidFill>
                <a:latin typeface="Arial" charset="0"/>
                <a:cs typeface="Arial" charset="0"/>
              </a:rPr>
              <a:t>New Scientific Director, National Institute on Minority Health and Health Disparities</a:t>
            </a: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Title 1"/>
          <p:cNvSpPr txBox="1">
            <a:spLocks/>
          </p:cNvSpPr>
          <p:nvPr/>
        </p:nvSpPr>
        <p:spPr bwMode="auto">
          <a:xfrm>
            <a:off x="59794" y="5415956"/>
            <a:ext cx="5631239" cy="62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lvl="0" indent="0" algn="ctr" fontAlgn="auto">
              <a:spcBef>
                <a:spcPts val="1200"/>
              </a:spcBef>
              <a:spcAft>
                <a:spcPts val="0"/>
              </a:spcAft>
              <a:buClr>
                <a:srgbClr val="D6ECFF"/>
              </a:buClr>
              <a:buSzPct val="95000"/>
              <a:defRPr/>
            </a:pPr>
            <a:r>
              <a:rPr lang="es-ES" sz="3200" kern="0" dirty="0">
                <a:solidFill>
                  <a:prstClr val="white"/>
                </a:solidFill>
              </a:rPr>
              <a:t>Anna María Nápoles, </a:t>
            </a:r>
            <a:r>
              <a:rPr lang="es-ES" sz="3200" kern="0" dirty="0" err="1">
                <a:solidFill>
                  <a:prstClr val="white"/>
                </a:solidFill>
              </a:rPr>
              <a:t>Ph.D</a:t>
            </a:r>
            <a:r>
              <a:rPr lang="es-ES" sz="3200" kern="0" dirty="0">
                <a:solidFill>
                  <a:prstClr val="white"/>
                </a:solidFill>
              </a:rPr>
              <a:t>., M.P.H.</a:t>
            </a:r>
            <a:r>
              <a:rPr kumimoji="0" lang="en-US" sz="3200" b="1" i="0" u="none" strike="noStrike" kern="0" cap="none" spc="0" normalizeH="0" baseline="0" noProof="0" dirty="0">
                <a:ln>
                  <a:noFill/>
                </a:ln>
                <a:solidFill>
                  <a:prstClr val="white"/>
                </a:solidFill>
                <a:effectLst/>
                <a:uLnTx/>
                <a:uFillTx/>
                <a:latin typeface="Arial" pitchFamily="34" charset="0"/>
              </a:rPr>
              <a:t> </a:t>
            </a:r>
          </a:p>
        </p:txBody>
      </p:sp>
      <p:sp>
        <p:nvSpPr>
          <p:cNvPr id="15" name="TextBox 14">
            <a:extLst>
              <a:ext uri="{FF2B5EF4-FFF2-40B4-BE49-F238E27FC236}">
                <a16:creationId xmlns:a16="http://schemas.microsoft.com/office/drawing/2014/main" id="{A7E36B16-67BC-4BA7-8EFF-6C56933DA416}"/>
              </a:ext>
            </a:extLst>
          </p:cNvPr>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8</a:t>
            </a:r>
          </a:p>
        </p:txBody>
      </p:sp>
      <p:pic>
        <p:nvPicPr>
          <p:cNvPr id="3074" name="Picture 2" descr="Image result for NIMHD logo">
            <a:extLst>
              <a:ext uri="{FF2B5EF4-FFF2-40B4-BE49-F238E27FC236}">
                <a16:creationId xmlns:a16="http://schemas.microsoft.com/office/drawing/2014/main" id="{7F9883A6-78EC-4394-8322-78526933A4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60" t="20762" r="14288" b="19088"/>
          <a:stretch/>
        </p:blipFill>
        <p:spPr bwMode="auto">
          <a:xfrm>
            <a:off x="5811631" y="2761489"/>
            <a:ext cx="2097325" cy="1845646"/>
          </a:xfrm>
          <a:prstGeom prst="rect">
            <a:avLst/>
          </a:prstGeom>
          <a:noFill/>
          <a:effectLst>
            <a:glow rad="228600">
              <a:srgbClr val="CC99FF">
                <a:alpha val="40000"/>
              </a:srgbClr>
            </a:glow>
          </a:effectLst>
          <a:extLst>
            <a:ext uri="{909E8E84-426E-40DD-AFC4-6F175D3DCCD1}">
              <a14:hiddenFill xmlns:a14="http://schemas.microsoft.com/office/drawing/2010/main">
                <a:solidFill>
                  <a:srgbClr val="FFFFFF"/>
                </a:solidFill>
              </a14:hiddenFill>
            </a:ext>
          </a:extLst>
        </p:spPr>
      </p:pic>
      <p:pic>
        <p:nvPicPr>
          <p:cNvPr id="3076" name="Picture 4" descr="Image result for Anna María Nápoles">
            <a:extLst>
              <a:ext uri="{FF2B5EF4-FFF2-40B4-BE49-F238E27FC236}">
                <a16:creationId xmlns:a16="http://schemas.microsoft.com/office/drawing/2014/main" id="{8CFD71B2-E54D-419A-8078-7D8A3394E93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85" b="12944"/>
          <a:stretch/>
        </p:blipFill>
        <p:spPr bwMode="auto">
          <a:xfrm>
            <a:off x="1415352" y="1724178"/>
            <a:ext cx="3153572" cy="353477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28546"/>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4861"/>
            <a:ext cx="9144001" cy="1753962"/>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 </a:t>
            </a:r>
            <a:r>
              <a:rPr lang="en-US" sz="3400" b="1" dirty="0">
                <a:solidFill>
                  <a:srgbClr val="FFFF00"/>
                </a:solidFill>
                <a:latin typeface="Arial" charset="0"/>
                <a:cs typeface="Arial" charset="0"/>
              </a:rPr>
              <a:t>Roderic Pettigrew Departs as </a:t>
            </a:r>
            <a:br>
              <a:rPr lang="en-US" sz="3400" b="1" dirty="0">
                <a:solidFill>
                  <a:srgbClr val="FFFF00"/>
                </a:solidFill>
                <a:latin typeface="Arial" charset="0"/>
                <a:cs typeface="Arial" charset="0"/>
              </a:rPr>
            </a:br>
            <a:r>
              <a:rPr lang="en-US" sz="3400" b="1" dirty="0">
                <a:solidFill>
                  <a:srgbClr val="FFFF00"/>
                </a:solidFill>
                <a:latin typeface="Arial" charset="0"/>
                <a:cs typeface="Arial" charset="0"/>
              </a:rPr>
              <a:t>Director, National Institute of Biomedical Imaging and Bioengineering </a:t>
            </a: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itle 1"/>
          <p:cNvSpPr txBox="1">
            <a:spLocks/>
          </p:cNvSpPr>
          <p:nvPr/>
        </p:nvSpPr>
        <p:spPr bwMode="auto">
          <a:xfrm>
            <a:off x="282557" y="5299986"/>
            <a:ext cx="4416969" cy="106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marR="0" lvl="0" indent="0" algn="ctr" defTabSz="914400" eaLnBrk="0" fontAlgn="auto" latinLnBrk="0" hangingPunct="0">
              <a:lnSpc>
                <a:spcPct val="100000"/>
              </a:lnSpc>
              <a:spcBef>
                <a:spcPts val="1200"/>
              </a:spcBef>
              <a:spcAft>
                <a:spcPts val="0"/>
              </a:spcAft>
              <a:buClr>
                <a:srgbClr val="D6ECFF"/>
              </a:buClr>
              <a:buSzPct val="95000"/>
              <a:buFontTx/>
              <a:buNone/>
              <a:tabLst/>
              <a:defRPr/>
            </a:pPr>
            <a:r>
              <a:rPr kumimoji="0" lang="en-US" sz="3200" b="1" i="0" u="none" strike="noStrike" kern="0" cap="none" spc="0" normalizeH="0" baseline="0" noProof="0" dirty="0" err="1">
                <a:ln>
                  <a:noFill/>
                </a:ln>
                <a:solidFill>
                  <a:prstClr val="white"/>
                </a:solidFill>
                <a:effectLst/>
                <a:uLnTx/>
                <a:uFillTx/>
                <a:latin typeface="Arial" pitchFamily="34" charset="0"/>
              </a:rPr>
              <a:t>Roderic</a:t>
            </a:r>
            <a:r>
              <a:rPr kumimoji="0" lang="en-US" sz="3200" b="1" i="0" u="none" strike="noStrike" kern="0" cap="none" spc="0" normalizeH="0" baseline="0" noProof="0" dirty="0">
                <a:ln>
                  <a:noFill/>
                </a:ln>
                <a:solidFill>
                  <a:prstClr val="white"/>
                </a:solidFill>
                <a:effectLst/>
                <a:uLnTx/>
                <a:uFillTx/>
                <a:latin typeface="Arial" pitchFamily="34" charset="0"/>
              </a:rPr>
              <a:t> Pettigrew, Ph.D., M.D. </a:t>
            </a:r>
          </a:p>
        </p:txBody>
      </p:sp>
      <p:sp>
        <p:nvSpPr>
          <p:cNvPr id="15" name="TextBox 14">
            <a:extLst>
              <a:ext uri="{FF2B5EF4-FFF2-40B4-BE49-F238E27FC236}">
                <a16:creationId xmlns:a16="http://schemas.microsoft.com/office/drawing/2014/main" id="{4B36548E-B21D-478B-A61B-1E52FBB09583}"/>
              </a:ext>
            </a:extLst>
          </p:cNvPr>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9</a:t>
            </a:r>
          </a:p>
        </p:txBody>
      </p:sp>
      <p:pic>
        <p:nvPicPr>
          <p:cNvPr id="4098" name="Picture 2" descr="Image result for Roderic Pettigrew">
            <a:extLst>
              <a:ext uri="{FF2B5EF4-FFF2-40B4-BE49-F238E27FC236}">
                <a16:creationId xmlns:a16="http://schemas.microsoft.com/office/drawing/2014/main" id="{FF600BA5-73FC-411A-B089-538BFE896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31" t="10455" r="48659" b="33513"/>
          <a:stretch/>
        </p:blipFill>
        <p:spPr bwMode="auto">
          <a:xfrm>
            <a:off x="1073426" y="1926865"/>
            <a:ext cx="3180521" cy="3238308"/>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ih nibib logo">
            <a:extLst>
              <a:ext uri="{FF2B5EF4-FFF2-40B4-BE49-F238E27FC236}">
                <a16:creationId xmlns:a16="http://schemas.microsoft.com/office/drawing/2014/main" id="{2E4541C2-CDE4-4922-8849-C57A72503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3940" y="2698614"/>
            <a:ext cx="1882094" cy="188209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40FB529-B3F8-4103-9B5F-F4F413B3077D}"/>
              </a:ext>
            </a:extLst>
          </p:cNvPr>
          <p:cNvGrpSpPr/>
          <p:nvPr/>
        </p:nvGrpSpPr>
        <p:grpSpPr>
          <a:xfrm>
            <a:off x="4667971" y="1949120"/>
            <a:ext cx="3748251" cy="4017154"/>
            <a:chOff x="4667971" y="1818490"/>
            <a:chExt cx="3748251" cy="4017154"/>
          </a:xfrm>
        </p:grpSpPr>
        <p:sp>
          <p:nvSpPr>
            <p:cNvPr id="16" name="Title 1">
              <a:extLst>
                <a:ext uri="{FF2B5EF4-FFF2-40B4-BE49-F238E27FC236}">
                  <a16:creationId xmlns:a16="http://schemas.microsoft.com/office/drawing/2014/main" id="{9C38F88E-9E92-491C-B40A-2B7F011BF86A}"/>
                </a:ext>
              </a:extLst>
            </p:cNvPr>
            <p:cNvSpPr txBox="1">
              <a:spLocks/>
            </p:cNvSpPr>
            <p:nvPr/>
          </p:nvSpPr>
          <p:spPr bwMode="auto">
            <a:xfrm>
              <a:off x="4667971" y="5213614"/>
              <a:ext cx="3748251" cy="62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lvl="0" indent="0" algn="ctr" fontAlgn="auto">
                <a:spcBef>
                  <a:spcPts val="1200"/>
                </a:spcBef>
                <a:spcAft>
                  <a:spcPts val="0"/>
                </a:spcAft>
                <a:buClr>
                  <a:srgbClr val="D6ECFF"/>
                </a:buClr>
                <a:buSzPct val="95000"/>
                <a:defRPr/>
              </a:pPr>
              <a:r>
                <a:rPr lang="en-US" sz="3200" kern="0" dirty="0">
                  <a:solidFill>
                    <a:prstClr val="white"/>
                  </a:solidFill>
                </a:rPr>
                <a:t>Jill Heemskerk, Ph</a:t>
              </a:r>
              <a:r>
                <a:rPr kumimoji="0" lang="en-US" sz="3200" b="1" i="0" u="none" strike="noStrike" kern="0" cap="none" spc="0" normalizeH="0" baseline="0" noProof="0" dirty="0">
                  <a:ln>
                    <a:noFill/>
                  </a:ln>
                  <a:solidFill>
                    <a:prstClr val="white"/>
                  </a:solidFill>
                  <a:effectLst/>
                  <a:uLnTx/>
                  <a:uFillTx/>
                  <a:latin typeface="Arial" pitchFamily="34" charset="0"/>
                </a:rPr>
                <a:t>.D. </a:t>
              </a:r>
            </a:p>
          </p:txBody>
        </p:sp>
        <p:pic>
          <p:nvPicPr>
            <p:cNvPr id="8" name="Picture 7">
              <a:extLst>
                <a:ext uri="{FF2B5EF4-FFF2-40B4-BE49-F238E27FC236}">
                  <a16:creationId xmlns:a16="http://schemas.microsoft.com/office/drawing/2014/main" id="{51609EA8-0934-4BCB-B797-0D6D66A04C04}"/>
                </a:ext>
              </a:extLst>
            </p:cNvPr>
            <p:cNvPicPr>
              <a:picLocks noChangeAspect="1"/>
            </p:cNvPicPr>
            <p:nvPr/>
          </p:nvPicPr>
          <p:blipFill rotWithShape="1">
            <a:blip r:embed="rId5"/>
            <a:srcRect b="10945"/>
            <a:stretch/>
          </p:blipFill>
          <p:spPr>
            <a:xfrm>
              <a:off x="5317519" y="1818490"/>
              <a:ext cx="2594936" cy="3237225"/>
            </a:xfrm>
            <a:prstGeom prst="roundRect">
              <a:avLst/>
            </a:prstGeom>
          </p:spPr>
        </p:pic>
      </p:grpSp>
    </p:spTree>
    <p:extLst>
      <p:ext uri="{BB962C8B-B14F-4D97-AF65-F5344CB8AC3E}">
        <p14:creationId xmlns:p14="http://schemas.microsoft.com/office/powerpoint/2010/main" val="11845476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5717"/>
            <a:ext cx="9144000" cy="1274164"/>
          </a:xfrm>
        </p:spPr>
        <p:txBody>
          <a:bodyPr wrap="square" lIns="91440" tIns="45720" rIns="91440" bIns="45720" numCol="1" anchorCtr="0" compatLnSpc="1">
            <a:prstTxWarp prst="textNoShape">
              <a:avLst/>
            </a:prstTxWarp>
          </a:bodyPr>
          <a:lstStyle/>
          <a:p>
            <a:pPr algn="ctr">
              <a:defRPr/>
            </a:pPr>
            <a:r>
              <a:rPr lang="en-US" sz="3600" b="1" dirty="0" err="1">
                <a:solidFill>
                  <a:srgbClr val="FFFF00"/>
                </a:solidFill>
                <a:latin typeface="Arial" pitchFamily="34" charset="0"/>
                <a:cs typeface="Arial" pitchFamily="34" charset="0"/>
              </a:rPr>
              <a:t>Lasker~DeBakey</a:t>
            </a:r>
            <a:r>
              <a:rPr lang="en-US" sz="3600" b="1" dirty="0">
                <a:solidFill>
                  <a:srgbClr val="FFFF00"/>
                </a:solidFill>
                <a:latin typeface="Arial" pitchFamily="34" charset="0"/>
                <a:cs typeface="Arial" pitchFamily="34" charset="0"/>
              </a:rPr>
              <a:t> Clinical Medical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Research Award</a:t>
            </a: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993" t="37468" r="38577" b="37553"/>
          <a:stretch/>
        </p:blipFill>
        <p:spPr bwMode="auto">
          <a:xfrm>
            <a:off x="6203641" y="2424352"/>
            <a:ext cx="2312887" cy="2252021"/>
          </a:xfrm>
          <a:prstGeom prst="ellipse">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10</a:t>
            </a:r>
          </a:p>
        </p:txBody>
      </p:sp>
      <p:sp>
        <p:nvSpPr>
          <p:cNvPr id="12" name="Title 1">
            <a:extLst>
              <a:ext uri="{FF2B5EF4-FFF2-40B4-BE49-F238E27FC236}">
                <a16:creationId xmlns:a16="http://schemas.microsoft.com/office/drawing/2014/main" id="{0894C5E7-465E-47F5-B76F-5BA2B385396B}"/>
              </a:ext>
            </a:extLst>
          </p:cNvPr>
          <p:cNvSpPr txBox="1">
            <a:spLocks/>
          </p:cNvSpPr>
          <p:nvPr/>
        </p:nvSpPr>
        <p:spPr>
          <a:xfrm>
            <a:off x="-897458" y="5592245"/>
            <a:ext cx="9150350" cy="698885"/>
          </a:xfrm>
          <a:prstGeom prst="rect">
            <a:avLst/>
          </a:prstGeom>
        </p:spPr>
        <p:txBody>
          <a:bodyPr/>
          <a:lstStyle/>
          <a:p>
            <a:pPr algn="ctr" eaLnBrk="0" hangingPunct="0">
              <a:defRPr/>
            </a:pPr>
            <a:r>
              <a:rPr lang="en-US" sz="3200" spc="-100" dirty="0">
                <a:solidFill>
                  <a:prstClr val="white"/>
                </a:solidFill>
                <a:latin typeface="Arial" charset="0"/>
                <a:cs typeface="Arial" charset="0"/>
              </a:rPr>
              <a:t>John Schiller, Ph.D. &amp; Doug Lowy, M.D. </a:t>
            </a:r>
          </a:p>
        </p:txBody>
      </p:sp>
      <p:pic>
        <p:nvPicPr>
          <p:cNvPr id="8" name="Picture 2" descr="Animal Research in the Inspiring Story of Lasker Award-Winning Medical Discovery">
            <a:extLst>
              <a:ext uri="{FF2B5EF4-FFF2-40B4-BE49-F238E27FC236}">
                <a16:creationId xmlns:a16="http://schemas.microsoft.com/office/drawing/2014/main" id="{134D06B2-5A20-434D-BC50-5904FED269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586" t="9718" r="9495" b="28977"/>
          <a:stretch/>
        </p:blipFill>
        <p:spPr bwMode="auto">
          <a:xfrm>
            <a:off x="964339" y="1515798"/>
            <a:ext cx="4181098" cy="407644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155104"/>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405"/>
            <a:ext cx="9144000" cy="639763"/>
          </a:xfrm>
        </p:spPr>
        <p:txBody>
          <a:bodyPr/>
          <a:lstStyle/>
          <a:p>
            <a:pPr algn="ctr">
              <a:defRPr/>
            </a:pPr>
            <a:r>
              <a:rPr lang="en-US" sz="3600" b="1" dirty="0">
                <a:solidFill>
                  <a:srgbClr val="FFFF00"/>
                </a:solidFill>
                <a:latin typeface="Arial" charset="0"/>
                <a:cs typeface="Arial" charset="0"/>
              </a:rPr>
              <a:t>Updating Access to Genomic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Summary Results</a:t>
            </a:r>
            <a:endParaRPr lang="en-US" sz="3600" b="1" dirty="0">
              <a:solidFill>
                <a:srgbClr val="FFFF00"/>
              </a:solidFill>
              <a:latin typeface="Arial" pitchFamily="34" charset="0"/>
              <a:cs typeface="Arial" pitchFamily="34" charset="0"/>
            </a:endParaRPr>
          </a:p>
        </p:txBody>
      </p:sp>
      <p:sp>
        <p:nvSpPr>
          <p:cNvPr id="42" name="Rectangle 41"/>
          <p:cNvSpPr/>
          <p:nvPr/>
        </p:nvSpPr>
        <p:spPr>
          <a:xfrm>
            <a:off x="173489" y="2941031"/>
            <a:ext cx="8970511" cy="3831818"/>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latin typeface="Arial" charset="0"/>
                <a:cs typeface="Arial" pitchFamily="34" charset="0"/>
              </a:rPr>
              <a:t>Update the access procedures for Genomic 	Summary Results (GSR) under NIH Genomic 	Data Sharing Policy</a:t>
            </a:r>
            <a:endParaRPr lang="en-US" sz="2800" b="1"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Proposed update:</a:t>
            </a:r>
            <a:endParaRPr lang="en-US" sz="2800" b="1" dirty="0">
              <a:solidFill>
                <a:prstClr val="white"/>
              </a:solidFill>
              <a:latin typeface="Arial" charset="0"/>
            </a:endParaRPr>
          </a:p>
          <a:p>
            <a:pPr marL="615950" lvl="3" defTabSz="514350" eaLnBrk="0" hangingPunct="0">
              <a:spcBef>
                <a:spcPts val="1200"/>
              </a:spcBef>
              <a:buClr>
                <a:schemeClr val="tx1"/>
              </a:buClr>
              <a:buSzPct val="95000"/>
              <a:defRPr/>
            </a:pPr>
            <a:r>
              <a:rPr lang="en-US" sz="2400" dirty="0">
                <a:solidFill>
                  <a:schemeClr val="tx2">
                    <a:lumMod val="90000"/>
                  </a:schemeClr>
                </a:solidFill>
              </a:rPr>
              <a:t>GSR from </a:t>
            </a:r>
            <a:r>
              <a:rPr lang="en-US" sz="2400" i="1" dirty="0">
                <a:solidFill>
                  <a:schemeClr val="tx2">
                    <a:lumMod val="90000"/>
                  </a:schemeClr>
                </a:solidFill>
              </a:rPr>
              <a:t>most</a:t>
            </a:r>
            <a:r>
              <a:rPr lang="en-US" sz="2400" dirty="0">
                <a:solidFill>
                  <a:schemeClr val="tx2">
                    <a:lumMod val="90000"/>
                  </a:schemeClr>
                </a:solidFill>
              </a:rPr>
              <a:t> genomic studies to be available 				through a new ‘rapid access’ tier</a:t>
            </a:r>
          </a:p>
          <a:p>
            <a:pPr marL="615950" lvl="3" defTabSz="514350" eaLnBrk="0" hangingPunct="0">
              <a:spcBef>
                <a:spcPts val="1200"/>
              </a:spcBef>
              <a:buClr>
                <a:schemeClr val="tx1"/>
              </a:buClr>
              <a:buSzPct val="95000"/>
              <a:defRPr/>
            </a:pPr>
            <a:r>
              <a:rPr lang="en-US" sz="2400" dirty="0">
                <a:solidFill>
                  <a:schemeClr val="tx2">
                    <a:lumMod val="90000"/>
                  </a:schemeClr>
                </a:solidFill>
              </a:rPr>
              <a:t>GSR from ‘sensitive studies’ to remain accessible 			through controlled access</a:t>
            </a:r>
          </a:p>
        </p:txBody>
      </p:sp>
      <p:grpSp>
        <p:nvGrpSpPr>
          <p:cNvPr id="4" name="Group 3"/>
          <p:cNvGrpSpPr/>
          <p:nvPr/>
        </p:nvGrpSpPr>
        <p:grpSpPr>
          <a:xfrm>
            <a:off x="6537961" y="800226"/>
            <a:ext cx="1325880" cy="2507248"/>
            <a:chOff x="7711441" y="814189"/>
            <a:chExt cx="1325880" cy="2507248"/>
          </a:xfrm>
        </p:grpSpPr>
        <p:pic>
          <p:nvPicPr>
            <p:cNvPr id="8" name="Picture 15" descr="PPP_CTECH_CLP_Server 01b blue"/>
            <p:cNvPicPr>
              <a:picLocks noChangeAspect="1" noChangeArrowheads="1"/>
            </p:cNvPicPr>
            <p:nvPr/>
          </p:nvPicPr>
          <p:blipFill>
            <a:blip r:embed="rId3" cstate="print"/>
            <a:srcRect/>
            <a:stretch>
              <a:fillRect/>
            </a:stretch>
          </p:blipFill>
          <p:spPr bwMode="auto">
            <a:xfrm>
              <a:off x="7967106" y="996517"/>
              <a:ext cx="949325" cy="2283764"/>
            </a:xfrm>
            <a:prstGeom prst="rect">
              <a:avLst/>
            </a:prstGeom>
            <a:noFill/>
            <a:ln w="9525">
              <a:noFill/>
              <a:miter lim="800000"/>
              <a:headEnd/>
              <a:tailEnd/>
            </a:ln>
          </p:spPr>
        </p:pic>
        <p:pic>
          <p:nvPicPr>
            <p:cNvPr id="9" name="Picture 17" descr="PPP_CMEDI_CLP_DNA_02"/>
            <p:cNvPicPr>
              <a:picLocks noChangeAspect="1" noChangeArrowheads="1"/>
            </p:cNvPicPr>
            <p:nvPr/>
          </p:nvPicPr>
          <p:blipFill rotWithShape="1">
            <a:blip r:embed="rId4" cstate="print"/>
            <a:srcRect l="29283" r="20494"/>
            <a:stretch/>
          </p:blipFill>
          <p:spPr bwMode="auto">
            <a:xfrm>
              <a:off x="7711441" y="814189"/>
              <a:ext cx="1325880" cy="2507248"/>
            </a:xfrm>
            <a:prstGeom prst="rect">
              <a:avLst/>
            </a:prstGeom>
            <a:noFill/>
            <a:ln w="9525">
              <a:noFill/>
              <a:miter lim="800000"/>
              <a:headEnd/>
              <a:tailEnd/>
            </a:ln>
          </p:spPr>
        </p:pic>
      </p:grpSp>
      <p:grpSp>
        <p:nvGrpSpPr>
          <p:cNvPr id="3" name="Group 2"/>
          <p:cNvGrpSpPr/>
          <p:nvPr/>
        </p:nvGrpSpPr>
        <p:grpSpPr>
          <a:xfrm>
            <a:off x="1229351" y="1394596"/>
            <a:ext cx="4727450" cy="1257548"/>
            <a:chOff x="1983311" y="1053633"/>
            <a:chExt cx="4727450" cy="1257548"/>
          </a:xfrm>
        </p:grpSpPr>
        <p:pic>
          <p:nvPicPr>
            <p:cNvPr id="6" name="Picture 5"/>
            <p:cNvPicPr>
              <a:picLocks noChangeAspect="1"/>
            </p:cNvPicPr>
            <p:nvPr/>
          </p:nvPicPr>
          <p:blipFill rotWithShape="1">
            <a:blip r:embed="rId5"/>
            <a:srcRect b="54338"/>
            <a:stretch/>
          </p:blipFill>
          <p:spPr>
            <a:xfrm>
              <a:off x="1983311" y="1053633"/>
              <a:ext cx="4727450" cy="826874"/>
            </a:xfrm>
            <a:prstGeom prst="rect">
              <a:avLst/>
            </a:prstGeom>
          </p:spPr>
        </p:pic>
        <p:pic>
          <p:nvPicPr>
            <p:cNvPr id="10" name="Picture 9"/>
            <p:cNvPicPr>
              <a:picLocks noChangeAspect="1"/>
            </p:cNvPicPr>
            <p:nvPr/>
          </p:nvPicPr>
          <p:blipFill rotWithShape="1">
            <a:blip r:embed="rId5"/>
            <a:srcRect t="67290" b="6655"/>
            <a:stretch/>
          </p:blipFill>
          <p:spPr>
            <a:xfrm>
              <a:off x="1983311" y="1839350"/>
              <a:ext cx="4727450" cy="471831"/>
            </a:xfrm>
            <a:prstGeom prst="rect">
              <a:avLst/>
            </a:prstGeom>
          </p:spPr>
        </p:pic>
      </p:grpSp>
    </p:spTree>
    <p:extLst>
      <p:ext uri="{BB962C8B-B14F-4D97-AF65-F5344CB8AC3E}">
        <p14:creationId xmlns:p14="http://schemas.microsoft.com/office/powerpoint/2010/main" val="26153492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0" y="5692882"/>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a:solidFill>
                  <a:schemeClr val="tx1"/>
                </a:solidFill>
                <a:latin typeface="Arial" charset="0"/>
                <a:cs typeface="Arial" charset="0"/>
              </a:rPr>
              <a:t>genome.gov/</a:t>
            </a:r>
            <a:r>
              <a:rPr lang="en-US" sz="3600" b="1" dirty="0" err="1">
                <a:solidFill>
                  <a:schemeClr val="tx1"/>
                </a:solidFill>
                <a:latin typeface="Arial" charset="0"/>
                <a:cs typeface="Arial" charset="0"/>
              </a:rPr>
              <a:t>DirectorsReport</a:t>
            </a:r>
            <a:r>
              <a:rPr lang="en-US" sz="3600" b="1" dirty="0">
                <a:solidFill>
                  <a:schemeClr val="tx1"/>
                </a:solidFill>
                <a:latin typeface="Arial" charset="0"/>
                <a:cs typeface="Arial" charset="0"/>
              </a:rPr>
              <a:t> </a:t>
            </a:r>
          </a:p>
        </p:txBody>
      </p:sp>
      <p:sp>
        <p:nvSpPr>
          <p:cNvPr id="5" name="TextBox 4"/>
          <p:cNvSpPr txBox="1"/>
          <p:nvPr/>
        </p:nvSpPr>
        <p:spPr>
          <a:xfrm>
            <a:off x="7317494" y="6409194"/>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614504"/>
            <a:ext cx="365982" cy="784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3">
            <a:extLst>
              <a:ext uri="{FF2B5EF4-FFF2-40B4-BE49-F238E27FC236}">
                <a16:creationId xmlns:a16="http://schemas.microsoft.com/office/drawing/2014/main" id="{4D190B75-07AF-4383-8252-A213F997DCBB}"/>
              </a:ext>
            </a:extLst>
          </p:cNvPr>
          <p:cNvGrpSpPr/>
          <p:nvPr/>
        </p:nvGrpSpPr>
        <p:grpSpPr>
          <a:xfrm>
            <a:off x="670347" y="396006"/>
            <a:ext cx="7473441" cy="5218498"/>
            <a:chOff x="1127880" y="926315"/>
            <a:chExt cx="7473441" cy="5218498"/>
          </a:xfrm>
        </p:grpSpPr>
        <p:pic>
          <p:nvPicPr>
            <p:cNvPr id="3" name="Picture 2">
              <a:extLst>
                <a:ext uri="{FF2B5EF4-FFF2-40B4-BE49-F238E27FC236}">
                  <a16:creationId xmlns:a16="http://schemas.microsoft.com/office/drawing/2014/main" id="{2C38C2A7-A8A1-4D2E-8617-E0E0C560225D}"/>
                </a:ext>
              </a:extLst>
            </p:cNvPr>
            <p:cNvPicPr>
              <a:picLocks noChangeAspect="1"/>
            </p:cNvPicPr>
            <p:nvPr/>
          </p:nvPicPr>
          <p:blipFill rotWithShape="1">
            <a:blip r:embed="rId3"/>
            <a:srcRect r="23608" b="28853"/>
            <a:stretch/>
          </p:blipFill>
          <p:spPr>
            <a:xfrm>
              <a:off x="1127880" y="926315"/>
              <a:ext cx="7473441" cy="5218498"/>
            </a:xfrm>
            <a:prstGeom prst="rect">
              <a:avLst/>
            </a:prstGeom>
          </p:spPr>
        </p:pic>
        <p:sp>
          <p:nvSpPr>
            <p:cNvPr id="9" name="Rectangle 8">
              <a:extLst>
                <a:ext uri="{FF2B5EF4-FFF2-40B4-BE49-F238E27FC236}">
                  <a16:creationId xmlns:a16="http://schemas.microsoft.com/office/drawing/2014/main" id="{621FA72C-F706-456D-8334-0B713BF130F3}"/>
                </a:ext>
              </a:extLst>
            </p:cNvPr>
            <p:cNvSpPr/>
            <p:nvPr/>
          </p:nvSpPr>
          <p:spPr>
            <a:xfrm>
              <a:off x="2618517" y="1296745"/>
              <a:ext cx="578005" cy="80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328212" y="681598"/>
            <a:ext cx="3025704" cy="110791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p:stCondLst>
                              <p:cond delay="0"/>
                            </p:stCondLst>
                            <p:childTnLst>
                              <p:par>
                                <p:cTn id="18" presetID="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405"/>
            <a:ext cx="9144000" cy="716710"/>
          </a:xfrm>
        </p:spPr>
        <p:txBody>
          <a:bodyPr/>
          <a:lstStyle/>
          <a:p>
            <a:pPr algn="ctr">
              <a:defRPr/>
            </a:pPr>
            <a:r>
              <a:rPr lang="en-US" sz="3600" b="1" dirty="0">
                <a:solidFill>
                  <a:srgbClr val="FFFF00"/>
                </a:solidFill>
                <a:latin typeface="Arial" charset="0"/>
                <a:cs typeface="Arial" charset="0"/>
              </a:rPr>
              <a:t>Delay in Common Rule Implementation</a:t>
            </a:r>
            <a:endParaRPr lang="en-US" sz="3600" b="1" dirty="0">
              <a:solidFill>
                <a:srgbClr val="FFFF00"/>
              </a:solidFill>
              <a:latin typeface="Arial" pitchFamily="34" charset="0"/>
              <a:cs typeface="Arial" pitchFamily="34" charset="0"/>
            </a:endParaRPr>
          </a:p>
        </p:txBody>
      </p:sp>
      <p:sp>
        <p:nvSpPr>
          <p:cNvPr id="42" name="Rectangle 41"/>
          <p:cNvSpPr/>
          <p:nvPr/>
        </p:nvSpPr>
        <p:spPr>
          <a:xfrm>
            <a:off x="159026" y="3595454"/>
            <a:ext cx="8488017" cy="3139321"/>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Interim final rule delays effective date to 		July 19, 2018</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Institutions can begin implementing some 	provisions now</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A notice of proposed rulemaking will likely 	propose a further delay</a:t>
            </a:r>
          </a:p>
        </p:txBody>
      </p:sp>
      <p:sp>
        <p:nvSpPr>
          <p:cNvPr id="6" name="TextBox 5"/>
          <p:cNvSpPr txBox="1"/>
          <p:nvPr/>
        </p:nvSpPr>
        <p:spPr>
          <a:xfrm>
            <a:off x="7317494" y="6409068"/>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11</a:t>
            </a:r>
          </a:p>
        </p:txBody>
      </p:sp>
      <p:grpSp>
        <p:nvGrpSpPr>
          <p:cNvPr id="9" name="Group 8">
            <a:extLst>
              <a:ext uri="{FF2B5EF4-FFF2-40B4-BE49-F238E27FC236}">
                <a16:creationId xmlns:a16="http://schemas.microsoft.com/office/drawing/2014/main" id="{068B8280-6E54-4383-8A05-989FF8B386BC}"/>
              </a:ext>
            </a:extLst>
          </p:cNvPr>
          <p:cNvGrpSpPr>
            <a:grpSpLocks noChangeAspect="1"/>
          </p:cNvGrpSpPr>
          <p:nvPr/>
        </p:nvGrpSpPr>
        <p:grpSpPr>
          <a:xfrm>
            <a:off x="1598425" y="915728"/>
            <a:ext cx="5947149" cy="2566974"/>
            <a:chOff x="1882781" y="1111670"/>
            <a:chExt cx="5294848" cy="2433849"/>
          </a:xfrm>
        </p:grpSpPr>
        <p:pic>
          <p:nvPicPr>
            <p:cNvPr id="3" name="Picture 2">
              <a:extLst>
                <a:ext uri="{FF2B5EF4-FFF2-40B4-BE49-F238E27FC236}">
                  <a16:creationId xmlns:a16="http://schemas.microsoft.com/office/drawing/2014/main" id="{D7565E06-63BB-4E76-B0DB-909E2CCCBF36}"/>
                </a:ext>
              </a:extLst>
            </p:cNvPr>
            <p:cNvPicPr>
              <a:picLocks noChangeAspect="1"/>
            </p:cNvPicPr>
            <p:nvPr/>
          </p:nvPicPr>
          <p:blipFill rotWithShape="1">
            <a:blip r:embed="rId3">
              <a:extLst>
                <a:ext uri="{28A0092B-C50C-407E-A947-70E740481C1C}">
                  <a14:useLocalDpi xmlns:a14="http://schemas.microsoft.com/office/drawing/2010/main" val="0"/>
                </a:ext>
              </a:extLst>
            </a:blip>
            <a:srcRect l="3340" t="5366" r="5123"/>
            <a:stretch/>
          </p:blipFill>
          <p:spPr>
            <a:xfrm>
              <a:off x="1882781" y="1111670"/>
              <a:ext cx="5294848" cy="2433849"/>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41A4F1F2-AB88-45EA-A9ED-14E7B3D08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589" y="1131256"/>
              <a:ext cx="2770539" cy="154700"/>
            </a:xfrm>
            <a:prstGeom prst="rect">
              <a:avLst/>
            </a:prstGeom>
          </p:spPr>
        </p:pic>
        <p:sp>
          <p:nvSpPr>
            <p:cNvPr id="8" name="Rectangle 7">
              <a:extLst>
                <a:ext uri="{FF2B5EF4-FFF2-40B4-BE49-F238E27FC236}">
                  <a16:creationId xmlns:a16="http://schemas.microsoft.com/office/drawing/2014/main" id="{DD4061D4-16E3-42C1-B67E-0E5249752602}"/>
                </a:ext>
              </a:extLst>
            </p:cNvPr>
            <p:cNvSpPr/>
            <p:nvPr/>
          </p:nvSpPr>
          <p:spPr>
            <a:xfrm rot="20831288">
              <a:off x="2679834" y="1795863"/>
              <a:ext cx="4047158" cy="875445"/>
            </a:xfrm>
            <a:prstGeom prst="rect">
              <a:avLst/>
            </a:prstGeom>
            <a:noFill/>
          </p:spPr>
          <p:txBody>
            <a:bodyPr wrap="square" lIns="91440" tIns="45720" rIns="91440" bIns="45720">
              <a:spAutoFit/>
            </a:bodyPr>
            <a:lstStyle/>
            <a:p>
              <a:pPr algn="ctr"/>
              <a:r>
                <a:rPr lang="en-US" sz="5400" dirty="0">
                  <a:ln w="9525">
                    <a:solidFill>
                      <a:schemeClr val="bg1"/>
                    </a:solidFill>
                    <a:prstDash val="solid"/>
                  </a:ln>
                  <a:solidFill>
                    <a:srgbClr val="C00000"/>
                  </a:solidFill>
                  <a:effectLst>
                    <a:outerShdw blurRad="12700" dist="38100" dir="2700000" algn="tl" rotWithShape="0">
                      <a:schemeClr val="bg1">
                        <a:lumMod val="50000"/>
                      </a:schemeClr>
                    </a:outerShdw>
                  </a:effectLst>
                </a:rPr>
                <a:t>DELAYED</a:t>
              </a:r>
            </a:p>
          </p:txBody>
        </p:sp>
      </p:grpSp>
    </p:spTree>
    <p:extLst>
      <p:ext uri="{BB962C8B-B14F-4D97-AF65-F5344CB8AC3E}">
        <p14:creationId xmlns:p14="http://schemas.microsoft.com/office/powerpoint/2010/main" val="34648778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9580"/>
            <a:ext cx="9144000" cy="1149071"/>
          </a:xfrm>
        </p:spPr>
        <p:txBody>
          <a:bodyPr/>
          <a:lstStyle/>
          <a:p>
            <a:pPr algn="ctr">
              <a:defRPr/>
            </a:pPr>
            <a:r>
              <a:rPr lang="en-US" sz="3600" b="1" dirty="0">
                <a:solidFill>
                  <a:srgbClr val="FFFF00"/>
                </a:solidFill>
                <a:latin typeface="Arial" charset="0"/>
                <a:cs typeface="Arial" charset="0"/>
              </a:rPr>
              <a:t>New Policy on Certificates of Confidentiality (</a:t>
            </a:r>
            <a:r>
              <a:rPr lang="en-US" sz="3600" b="1" dirty="0" err="1">
                <a:solidFill>
                  <a:srgbClr val="FFFF00"/>
                </a:solidFill>
                <a:latin typeface="Arial" charset="0"/>
                <a:cs typeface="Arial" charset="0"/>
              </a:rPr>
              <a:t>CoCs</a:t>
            </a:r>
            <a:r>
              <a:rPr lang="en-US" sz="3600" b="1" dirty="0">
                <a:solidFill>
                  <a:srgbClr val="FFFF00"/>
                </a:solidFill>
                <a:latin typeface="Arial" charset="0"/>
                <a:cs typeface="Arial" charset="0"/>
              </a:rPr>
              <a:t>)</a:t>
            </a:r>
            <a:endParaRPr lang="en-US" sz="3600" b="1" dirty="0">
              <a:solidFill>
                <a:srgbClr val="FFFF00"/>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C1A4F7C3-B764-4E56-9854-5D5948A7AE75}"/>
              </a:ext>
            </a:extLst>
          </p:cNvPr>
          <p:cNvPicPr>
            <a:picLocks noChangeAspect="1"/>
          </p:cNvPicPr>
          <p:nvPr/>
        </p:nvPicPr>
        <p:blipFill rotWithShape="1">
          <a:blip r:embed="rId3">
            <a:extLst>
              <a:ext uri="{28A0092B-C50C-407E-A947-70E740481C1C}">
                <a14:useLocalDpi xmlns:a14="http://schemas.microsoft.com/office/drawing/2010/main" val="0"/>
              </a:ext>
            </a:extLst>
          </a:blip>
          <a:srcRect l="4674" t="8103" r="5607"/>
          <a:stretch/>
        </p:blipFill>
        <p:spPr>
          <a:xfrm>
            <a:off x="1286933" y="1343066"/>
            <a:ext cx="6485467" cy="2376942"/>
          </a:xfrm>
          <a:prstGeom prst="rect">
            <a:avLst/>
          </a:prstGeom>
          <a:effectLst>
            <a:glow rad="228600">
              <a:schemeClr val="accent6">
                <a:satMod val="175000"/>
                <a:alpha val="40000"/>
              </a:schemeClr>
            </a:glow>
          </a:effectLst>
        </p:spPr>
      </p:pic>
      <p:sp>
        <p:nvSpPr>
          <p:cNvPr id="11" name="Rectangle 10">
            <a:extLst>
              <a:ext uri="{FF2B5EF4-FFF2-40B4-BE49-F238E27FC236}">
                <a16:creationId xmlns:a16="http://schemas.microsoft.com/office/drawing/2014/main" id="{6CED1C86-4EFE-4CC1-AB76-4E1B6A7E5CAA}"/>
              </a:ext>
            </a:extLst>
          </p:cNvPr>
          <p:cNvSpPr/>
          <p:nvPr/>
        </p:nvSpPr>
        <p:spPr>
          <a:xfrm>
            <a:off x="67694" y="3907102"/>
            <a:ext cx="8970511" cy="3339376"/>
          </a:xfrm>
          <a:prstGeom prst="rect">
            <a:avLst/>
          </a:prstGeom>
        </p:spPr>
        <p:txBody>
          <a:bodyPr wrap="square">
            <a:spAutoFit/>
          </a:bodyPr>
          <a:lstStyle/>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r>
              <a:rPr lang="en-US" sz="2400" dirty="0">
                <a:solidFill>
                  <a:prstClr val="white"/>
                </a:solidFill>
                <a:latin typeface="Arial" charset="0"/>
              </a:rPr>
              <a:t>New </a:t>
            </a:r>
            <a:r>
              <a:rPr lang="en-US" sz="2400" dirty="0" err="1">
                <a:solidFill>
                  <a:prstClr val="white"/>
                </a:solidFill>
                <a:latin typeface="Arial" charset="0"/>
              </a:rPr>
              <a:t>CoC</a:t>
            </a:r>
            <a:r>
              <a:rPr lang="en-US" sz="2400" dirty="0">
                <a:solidFill>
                  <a:prstClr val="white"/>
                </a:solidFill>
                <a:latin typeface="Arial" charset="0"/>
              </a:rPr>
              <a:t> policy to provide additional privacy protections 	to research participants</a:t>
            </a:r>
          </a:p>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r>
              <a:rPr lang="en-US" sz="2400" dirty="0">
                <a:solidFill>
                  <a:prstClr val="white"/>
                </a:solidFill>
                <a:latin typeface="Arial" charset="0"/>
              </a:rPr>
              <a:t>Policy covers all applicable ongoing and new research 	funded by NIH on or after December 13, 2016</a:t>
            </a:r>
          </a:p>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r>
              <a:rPr lang="en-US" sz="2400" dirty="0">
                <a:solidFill>
                  <a:prstClr val="white"/>
                </a:solidFill>
                <a:latin typeface="Arial" charset="0"/>
              </a:rPr>
              <a:t>Investigators issued </a:t>
            </a:r>
            <a:r>
              <a:rPr lang="en-US" sz="2400" dirty="0" err="1">
                <a:solidFill>
                  <a:prstClr val="white"/>
                </a:solidFill>
                <a:latin typeface="Arial" charset="0"/>
              </a:rPr>
              <a:t>CoCs</a:t>
            </a:r>
            <a:r>
              <a:rPr lang="en-US" sz="2400" dirty="0">
                <a:solidFill>
                  <a:prstClr val="white"/>
                </a:solidFill>
                <a:latin typeface="Arial" charset="0"/>
              </a:rPr>
              <a:t> are prohibited from disclosing</a:t>
            </a:r>
            <a:r>
              <a:rPr lang="en-US" sz="2400" dirty="0">
                <a:latin typeface="Arial" charset="0"/>
              </a:rPr>
              <a:t> 	identifying </a:t>
            </a:r>
            <a:r>
              <a:rPr lang="en-US" sz="2400" dirty="0">
                <a:solidFill>
                  <a:prstClr val="white"/>
                </a:solidFill>
                <a:latin typeface="Arial" charset="0"/>
              </a:rPr>
              <a:t>information about participants</a:t>
            </a:r>
          </a:p>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endParaRPr lang="en-US" sz="2200" noProof="0" dirty="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12</a:t>
            </a:r>
          </a:p>
        </p:txBody>
      </p:sp>
    </p:spTree>
    <p:extLst>
      <p:ext uri="{BB962C8B-B14F-4D97-AF65-F5344CB8AC3E}">
        <p14:creationId xmlns:p14="http://schemas.microsoft.com/office/powerpoint/2010/main" val="12602570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ctr"/>
            <a:r>
              <a:rPr lang="en-US" sz="3600" b="1" dirty="0">
                <a:solidFill>
                  <a:srgbClr val="FFFF00"/>
                </a:solidFill>
                <a:latin typeface="Arial" pitchFamily="34" charset="0"/>
                <a:cs typeface="Arial" pitchFamily="34" charset="0"/>
              </a:rPr>
              <a:t>Budget Update</a:t>
            </a:r>
            <a:br>
              <a:rPr lang="en-US" sz="3600" b="1" dirty="0">
                <a:solidFill>
                  <a:srgbClr val="FF0000"/>
                </a:solidFill>
                <a:highlight>
                  <a:srgbClr val="FFEEB7"/>
                </a:highlight>
                <a:latin typeface="Arial" pitchFamily="34" charset="0"/>
                <a:cs typeface="Arial" pitchFamily="34" charset="0"/>
              </a:rPr>
            </a:br>
            <a:br>
              <a:rPr lang="en-US" sz="3600" b="1" dirty="0">
                <a:solidFill>
                  <a:srgbClr val="FFFF00"/>
                </a:solidFill>
                <a:latin typeface="Arial" pitchFamily="34" charset="0"/>
                <a:cs typeface="Arial" pitchFamily="34" charset="0"/>
              </a:rPr>
            </a:br>
            <a:endParaRPr lang="en-US" sz="3600" dirty="0"/>
          </a:p>
        </p:txBody>
      </p:sp>
      <p:pic>
        <p:nvPicPr>
          <p:cNvPr id="7" name="Content Placeholder 5">
            <a:extLst>
              <a:ext uri="{FF2B5EF4-FFF2-40B4-BE49-F238E27FC236}">
                <a16:creationId xmlns:a16="http://schemas.microsoft.com/office/drawing/2014/main" id="{B740819A-ED4E-4913-82B1-A47193F6B312}"/>
              </a:ext>
            </a:extLst>
          </p:cNvPr>
          <p:cNvPicPr>
            <a:picLocks noGrp="1" noChangeAspect="1"/>
          </p:cNvPicPr>
          <p:nvPr>
            <p:ph idx="1"/>
          </p:nvPr>
        </p:nvPicPr>
        <p:blipFill>
          <a:blip r:embed="rId3"/>
          <a:stretch>
            <a:fillRect/>
          </a:stretch>
        </p:blipFill>
        <p:spPr>
          <a:xfrm>
            <a:off x="361351" y="1270676"/>
            <a:ext cx="8421298" cy="4333289"/>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807488427"/>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43000" y="1761331"/>
            <a:ext cx="6858000" cy="461665"/>
          </a:xfrm>
          <a:prstGeom prst="rect">
            <a:avLst/>
          </a:prstGeom>
          <a:noFill/>
        </p:spPr>
        <p:txBody>
          <a:bodyPr wrap="square" rtlCol="0">
            <a:spAutoFit/>
          </a:bodyPr>
          <a:lstStyle/>
          <a:p>
            <a:pPr algn="ctr" fontAlgn="base">
              <a:spcBef>
                <a:spcPct val="0"/>
              </a:spcBef>
              <a:spcAft>
                <a:spcPct val="0"/>
              </a:spcAft>
            </a:pPr>
            <a:endParaRPr lang="en-US" sz="2400" dirty="0">
              <a:solidFill>
                <a:prstClr val="white"/>
              </a:solidFill>
            </a:endParaRPr>
          </a:p>
        </p:txBody>
      </p:sp>
      <p:graphicFrame>
        <p:nvGraphicFramePr>
          <p:cNvPr id="11" name="Table 10"/>
          <p:cNvGraphicFramePr>
            <a:graphicFrameLocks noGrp="1"/>
          </p:cNvGraphicFramePr>
          <p:nvPr>
            <p:extLst/>
          </p:nvPr>
        </p:nvGraphicFramePr>
        <p:xfrm>
          <a:off x="539374" y="1172461"/>
          <a:ext cx="8065251" cy="4897599"/>
        </p:xfrm>
        <a:graphic>
          <a:graphicData uri="http://schemas.openxmlformats.org/drawingml/2006/table">
            <a:tbl>
              <a:tblPr firstRow="1" firstCol="1" bandRow="1">
                <a:tableStyleId>{5C22544A-7EE6-4342-B048-85BDC9FD1C3A}</a:tableStyleId>
              </a:tblPr>
              <a:tblGrid>
                <a:gridCol w="1541622">
                  <a:extLst>
                    <a:ext uri="{9D8B030D-6E8A-4147-A177-3AD203B41FA5}">
                      <a16:colId xmlns:a16="http://schemas.microsoft.com/office/drawing/2014/main" val="20000"/>
                    </a:ext>
                  </a:extLst>
                </a:gridCol>
                <a:gridCol w="3111689">
                  <a:extLst>
                    <a:ext uri="{9D8B030D-6E8A-4147-A177-3AD203B41FA5}">
                      <a16:colId xmlns:a16="http://schemas.microsoft.com/office/drawing/2014/main" val="20002"/>
                    </a:ext>
                  </a:extLst>
                </a:gridCol>
                <a:gridCol w="3411940">
                  <a:extLst>
                    <a:ext uri="{9D8B030D-6E8A-4147-A177-3AD203B41FA5}">
                      <a16:colId xmlns:a16="http://schemas.microsoft.com/office/drawing/2014/main" val="20003"/>
                    </a:ext>
                  </a:extLst>
                </a:gridCol>
              </a:tblGrid>
              <a:tr h="1933036">
                <a:tc>
                  <a:txBody>
                    <a:bodyPr/>
                    <a:lstStyle/>
                    <a:p>
                      <a:pPr algn="ctr"/>
                      <a:endParaRPr lang="en-US" sz="28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latin typeface="Arial" panose="020B0604020202020204" pitchFamily="34" charset="0"/>
                          <a:cs typeface="Arial" panose="020B0604020202020204" pitchFamily="34" charset="0"/>
                        </a:rPr>
                        <a:t>Fiscal Year 2017 </a:t>
                      </a:r>
                    </a:p>
                    <a:p>
                      <a:pPr algn="ctr"/>
                      <a:r>
                        <a:rPr lang="en-US" sz="2800" b="1" dirty="0">
                          <a:latin typeface="Arial" panose="020B0604020202020204" pitchFamily="34" charset="0"/>
                          <a:cs typeface="Arial" panose="020B0604020202020204" pitchFamily="34" charset="0"/>
                        </a:rPr>
                        <a:t>Budget</a:t>
                      </a:r>
                      <a:endParaRPr lang="en-US" sz="2800" b="1"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i="0" dirty="0">
                          <a:latin typeface="Arial" panose="020B0604020202020204" pitchFamily="34" charset="0"/>
                          <a:cs typeface="Arial" panose="020B0604020202020204" pitchFamily="34" charset="0"/>
                        </a:rPr>
                        <a:t>Fiscal Year</a:t>
                      </a:r>
                    </a:p>
                    <a:p>
                      <a:pPr algn="ctr"/>
                      <a:r>
                        <a:rPr lang="en-US" sz="2800" b="1" i="0" dirty="0">
                          <a:latin typeface="Arial" panose="020B0604020202020204" pitchFamily="34" charset="0"/>
                          <a:cs typeface="Arial" panose="020B0604020202020204" pitchFamily="34" charset="0"/>
                        </a:rPr>
                        <a:t>2018 Senate Appropriations Labor-HHS Spending Bill</a:t>
                      </a:r>
                    </a:p>
                  </a:txBody>
                  <a:tcPr marL="68580" marR="68580" marT="34290" marB="34290" anchor="ctr"/>
                </a:tc>
                <a:extLst>
                  <a:ext uri="{0D108BD9-81ED-4DB2-BD59-A6C34878D82A}">
                    <a16:rowId xmlns:a16="http://schemas.microsoft.com/office/drawing/2014/main" val="10000"/>
                  </a:ext>
                </a:extLst>
              </a:tr>
              <a:tr h="1617241">
                <a:tc>
                  <a:txBody>
                    <a:bodyPr/>
                    <a:lstStyle/>
                    <a:p>
                      <a:r>
                        <a:rPr lang="en-US" sz="2800" b="1" dirty="0">
                          <a:solidFill>
                            <a:schemeClr val="tx1"/>
                          </a:solidFill>
                          <a:latin typeface="Arial" panose="020B0604020202020204" pitchFamily="34" charset="0"/>
                          <a:cs typeface="Arial" panose="020B0604020202020204" pitchFamily="34" charset="0"/>
                        </a:rPr>
                        <a:t>NIH</a:t>
                      </a:r>
                    </a:p>
                  </a:txBody>
                  <a:tcPr marL="68580" marR="68580" marT="34290" marB="34290" anchor="ctr"/>
                </a:tc>
                <a:tc>
                  <a:txBody>
                    <a:bodyPr/>
                    <a:lstStyle/>
                    <a:p>
                      <a:pPr algn="ctr"/>
                      <a:r>
                        <a:rPr lang="en-US" sz="2800" b="1" dirty="0">
                          <a:latin typeface="Arial" panose="020B0604020202020204" pitchFamily="34" charset="0"/>
                          <a:cs typeface="Arial" panose="020B0604020202020204" pitchFamily="34" charset="0"/>
                        </a:rPr>
                        <a:t>$34.1 B</a:t>
                      </a:r>
                    </a:p>
                  </a:txBody>
                  <a:tcPr marL="68580" marR="68580" marT="34290" marB="34290" anchor="ctr"/>
                </a:tc>
                <a:tc>
                  <a:txBody>
                    <a:bodyPr/>
                    <a:lstStyle/>
                    <a:p>
                      <a:pPr algn="ctr"/>
                      <a:r>
                        <a:rPr lang="en-US" sz="2800" b="1" dirty="0">
                          <a:latin typeface="Arial" panose="020B0604020202020204" pitchFamily="34" charset="0"/>
                          <a:cs typeface="Arial" panose="020B0604020202020204" pitchFamily="34" charset="0"/>
                        </a:rPr>
                        <a:t>$36.1 B</a:t>
                      </a:r>
                    </a:p>
                  </a:txBody>
                  <a:tcPr marL="68580" marR="68580" marT="34290" marB="34290" anchor="ctr"/>
                </a:tc>
                <a:extLst>
                  <a:ext uri="{0D108BD9-81ED-4DB2-BD59-A6C34878D82A}">
                    <a16:rowId xmlns:a16="http://schemas.microsoft.com/office/drawing/2014/main" val="10001"/>
                  </a:ext>
                </a:extLst>
              </a:tr>
              <a:tr h="1078178">
                <a:tc>
                  <a:txBody>
                    <a:bodyPr/>
                    <a:lstStyle/>
                    <a:p>
                      <a:r>
                        <a:rPr lang="en-US" sz="2800" b="1" dirty="0">
                          <a:solidFill>
                            <a:schemeClr val="tx1"/>
                          </a:solidFill>
                          <a:latin typeface="Arial" panose="020B0604020202020204" pitchFamily="34" charset="0"/>
                          <a:cs typeface="Arial" panose="020B0604020202020204" pitchFamily="34" charset="0"/>
                        </a:rPr>
                        <a:t>NHGRI</a:t>
                      </a:r>
                    </a:p>
                  </a:txBody>
                  <a:tcPr marL="68580" marR="68580" marT="34290" marB="34290" anchor="ctr">
                    <a:lnB w="12700" cmpd="sng">
                      <a:noFill/>
                    </a:lnB>
                  </a:tcPr>
                </a:tc>
                <a:tc>
                  <a:txBody>
                    <a:bodyPr/>
                    <a:lstStyle/>
                    <a:p>
                      <a:pPr algn="ctr"/>
                      <a:r>
                        <a:rPr lang="en-US" sz="2800" b="1" dirty="0">
                          <a:latin typeface="Arial" panose="020B0604020202020204" pitchFamily="34" charset="0"/>
                          <a:cs typeface="Arial" panose="020B0604020202020204" pitchFamily="34" charset="0"/>
                        </a:rPr>
                        <a:t>$528 M</a:t>
                      </a:r>
                    </a:p>
                  </a:txBody>
                  <a:tcPr marL="68580" marR="68580" marT="34290" marB="34290" anchor="ctr"/>
                </a:tc>
                <a:tc>
                  <a:txBody>
                    <a:bodyPr/>
                    <a:lstStyle/>
                    <a:p>
                      <a:pPr algn="ctr"/>
                      <a:r>
                        <a:rPr lang="en-US" sz="2800" b="1" dirty="0">
                          <a:latin typeface="Arial" panose="020B0604020202020204" pitchFamily="34" charset="0"/>
                          <a:cs typeface="Arial" panose="020B0604020202020204" pitchFamily="34" charset="0"/>
                        </a:rPr>
                        <a:t>TBD</a:t>
                      </a:r>
                    </a:p>
                  </a:txBody>
                  <a:tcPr marL="68580" marR="68580" marT="34290" marB="34290" anchor="ctr"/>
                </a:tc>
                <a:extLst>
                  <a:ext uri="{0D108BD9-81ED-4DB2-BD59-A6C34878D82A}">
                    <a16:rowId xmlns:a16="http://schemas.microsoft.com/office/drawing/2014/main" val="3935094876"/>
                  </a:ext>
                </a:extLst>
              </a:tr>
            </a:tbl>
          </a:graphicData>
        </a:graphic>
      </p:graphicFrame>
      <p:sp>
        <p:nvSpPr>
          <p:cNvPr id="7" name="TextBox 6"/>
          <p:cNvSpPr txBox="1"/>
          <p:nvPr/>
        </p:nvSpPr>
        <p:spPr>
          <a:xfrm>
            <a:off x="7317494" y="6409068"/>
            <a:ext cx="1866217"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DDC">
                    <a:lumMod val="40000"/>
                    <a:lumOff val="60000"/>
                  </a:srgbClr>
                </a:solidFill>
                <a:effectLst/>
                <a:uLnTx/>
                <a:uFillTx/>
                <a:latin typeface="Arial" charset="0"/>
                <a:ea typeface="+mn-ea"/>
                <a:cs typeface="+mn-cs"/>
              </a:rPr>
              <a:t>Document 13 </a:t>
            </a:r>
          </a:p>
        </p:txBody>
      </p:sp>
      <p:sp>
        <p:nvSpPr>
          <p:cNvPr id="2" name="Title 1"/>
          <p:cNvSpPr>
            <a:spLocks noGrp="1"/>
          </p:cNvSpPr>
          <p:nvPr>
            <p:ph type="title"/>
          </p:nvPr>
        </p:nvSpPr>
        <p:spPr>
          <a:xfrm>
            <a:off x="0" y="1847"/>
            <a:ext cx="9144000" cy="645853"/>
          </a:xfrm>
        </p:spPr>
        <p:txBody>
          <a:bodyPr/>
          <a:lstStyle/>
          <a:p>
            <a:pPr algn="ctr"/>
            <a:r>
              <a:rPr lang="en-US" sz="3600" b="1" dirty="0">
                <a:solidFill>
                  <a:srgbClr val="FFFF00"/>
                </a:solidFill>
                <a:latin typeface="Arial" pitchFamily="34" charset="0"/>
                <a:cs typeface="Arial" pitchFamily="34" charset="0"/>
              </a:rPr>
              <a:t>NIH Appropriations</a:t>
            </a:r>
            <a:endParaRPr lang="en-US" sz="3600" dirty="0"/>
          </a:p>
        </p:txBody>
      </p:sp>
    </p:spTree>
    <p:extLst>
      <p:ext uri="{BB962C8B-B14F-4D97-AF65-F5344CB8AC3E}">
        <p14:creationId xmlns:p14="http://schemas.microsoft.com/office/powerpoint/2010/main" val="2926501337"/>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6240"/>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5629"/>
            <a:ext cx="9144000" cy="1220202"/>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Mourning the Loss of Arno </a:t>
            </a:r>
            <a:r>
              <a:rPr lang="en-US" sz="3600" b="1" dirty="0" err="1">
                <a:solidFill>
                  <a:srgbClr val="FFFF00"/>
                </a:solidFill>
                <a:latin typeface="Arial" pitchFamily="34" charset="0"/>
                <a:cs typeface="Arial" pitchFamily="34" charset="0"/>
              </a:rPr>
              <a:t>Motulsky</a:t>
            </a:r>
            <a:br>
              <a:rPr lang="en-US" sz="3600" b="1" dirty="0">
                <a:solidFill>
                  <a:srgbClr val="FFFF00"/>
                </a:solidFill>
                <a:latin typeface="Arial" pitchFamily="34" charset="0"/>
                <a:cs typeface="Arial" pitchFamily="34" charset="0"/>
              </a:rPr>
            </a:br>
            <a:endParaRPr lang="en-US" sz="3600" b="1" dirty="0">
              <a:solidFill>
                <a:schemeClr val="tx2">
                  <a:lumMod val="90000"/>
                </a:schemeClr>
              </a:solidFill>
              <a:latin typeface="Arial" pitchFamily="34" charset="0"/>
              <a:cs typeface="Arial" pitchFamily="34" charset="0"/>
            </a:endParaRP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71CC0201-BD0E-4F5E-98D2-B0EBD9C234B2}"/>
              </a:ext>
            </a:extLst>
          </p:cNvPr>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14</a:t>
            </a:r>
          </a:p>
        </p:txBody>
      </p:sp>
      <p:pic>
        <p:nvPicPr>
          <p:cNvPr id="7" name="Picture 6">
            <a:extLst>
              <a:ext uri="{FF2B5EF4-FFF2-40B4-BE49-F238E27FC236}">
                <a16:creationId xmlns:a16="http://schemas.microsoft.com/office/drawing/2014/main" id="{3C1B9A80-5C2F-4214-BB94-9607BE05E66E}"/>
              </a:ext>
            </a:extLst>
          </p:cNvPr>
          <p:cNvPicPr>
            <a:picLocks noChangeAspect="1"/>
          </p:cNvPicPr>
          <p:nvPr/>
        </p:nvPicPr>
        <p:blipFill rotWithShape="1">
          <a:blip r:embed="rId3"/>
          <a:srcRect l="1385" r="1176" b="2071"/>
          <a:stretch/>
        </p:blipFill>
        <p:spPr>
          <a:xfrm>
            <a:off x="375707" y="1178943"/>
            <a:ext cx="5000005" cy="4641994"/>
          </a:xfrm>
          <a:prstGeom prst="roundRect">
            <a:avLst/>
          </a:prstGeom>
        </p:spPr>
      </p:pic>
      <p:pic>
        <p:nvPicPr>
          <p:cNvPr id="11" name="Picture 10">
            <a:extLst>
              <a:ext uri="{FF2B5EF4-FFF2-40B4-BE49-F238E27FC236}">
                <a16:creationId xmlns:a16="http://schemas.microsoft.com/office/drawing/2014/main" id="{1120CC03-25CF-46F2-B3BA-863608590D5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21176" t="22105" r="50044" b="30163"/>
          <a:stretch/>
        </p:blipFill>
        <p:spPr>
          <a:xfrm>
            <a:off x="5619384" y="2116743"/>
            <a:ext cx="3169703" cy="2957061"/>
          </a:xfrm>
          <a:prstGeom prst="roundRect">
            <a:avLst/>
          </a:prstGeom>
        </p:spPr>
      </p:pic>
    </p:spTree>
    <p:extLst>
      <p:ext uri="{BB962C8B-B14F-4D97-AF65-F5344CB8AC3E}">
        <p14:creationId xmlns:p14="http://schemas.microsoft.com/office/powerpoint/2010/main" val="1574095820"/>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5629"/>
            <a:ext cx="9144000" cy="1220202"/>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George Cunningham Visionary Award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in Newborn Screening </a:t>
            </a:r>
            <a:br>
              <a:rPr lang="en-US" sz="3600" b="1" dirty="0">
                <a:solidFill>
                  <a:srgbClr val="FFFF00"/>
                </a:solidFill>
                <a:latin typeface="Arial" pitchFamily="34" charset="0"/>
                <a:cs typeface="Arial" pitchFamily="34" charset="0"/>
              </a:rPr>
            </a:br>
            <a:endParaRPr lang="en-US" sz="3600" b="1" dirty="0">
              <a:solidFill>
                <a:schemeClr val="tx2">
                  <a:lumMod val="90000"/>
                </a:schemeClr>
              </a:solidFill>
              <a:latin typeface="Arial" pitchFamily="34" charset="0"/>
              <a:cs typeface="Arial" pitchFamily="34" charset="0"/>
            </a:endParaRP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71CC0201-BD0E-4F5E-98D2-B0EBD9C234B2}"/>
              </a:ext>
            </a:extLst>
          </p:cNvPr>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15</a:t>
            </a:r>
          </a:p>
        </p:txBody>
      </p:sp>
      <p:grpSp>
        <p:nvGrpSpPr>
          <p:cNvPr id="6" name="Group 5">
            <a:extLst>
              <a:ext uri="{FF2B5EF4-FFF2-40B4-BE49-F238E27FC236}">
                <a16:creationId xmlns:a16="http://schemas.microsoft.com/office/drawing/2014/main" id="{D69B7F3B-1EE2-49E3-8176-06B43B028BA8}"/>
              </a:ext>
            </a:extLst>
          </p:cNvPr>
          <p:cNvGrpSpPr/>
          <p:nvPr/>
        </p:nvGrpSpPr>
        <p:grpSpPr>
          <a:xfrm>
            <a:off x="1266092" y="1501273"/>
            <a:ext cx="3386324" cy="4821837"/>
            <a:chOff x="919163" y="1424467"/>
            <a:chExt cx="3386324" cy="4821837"/>
          </a:xfrm>
        </p:grpSpPr>
        <p:sp>
          <p:nvSpPr>
            <p:cNvPr id="13" name="Title 1"/>
            <p:cNvSpPr txBox="1">
              <a:spLocks/>
            </p:cNvSpPr>
            <p:nvPr/>
          </p:nvSpPr>
          <p:spPr>
            <a:xfrm>
              <a:off x="1109419" y="5238512"/>
              <a:ext cx="3109302" cy="1007792"/>
            </a:xfrm>
            <a:prstGeom prst="rect">
              <a:avLst/>
            </a:prstGeom>
          </p:spPr>
          <p:txBody>
            <a:bodyPr/>
            <a:lstStyle/>
            <a:p>
              <a:pPr algn="ctr" eaLnBrk="0" hangingPunct="0">
                <a:defRPr/>
              </a:pPr>
              <a:r>
                <a:rPr lang="en-US" sz="3200" spc="-100" dirty="0">
                  <a:ea typeface="+mj-ea"/>
                  <a:cs typeface="Arial" charset="0"/>
                </a:rPr>
                <a:t>Jeff Botkin, M.D., M.P.H.</a:t>
              </a:r>
            </a:p>
          </p:txBody>
        </p:sp>
        <p:pic>
          <p:nvPicPr>
            <p:cNvPr id="3" name="Picture 2">
              <a:extLst>
                <a:ext uri="{FF2B5EF4-FFF2-40B4-BE49-F238E27FC236}">
                  <a16:creationId xmlns:a16="http://schemas.microsoft.com/office/drawing/2014/main" id="{F05287D0-DDF7-4086-B39C-43E09ED544F5}"/>
                </a:ext>
              </a:extLst>
            </p:cNvPr>
            <p:cNvPicPr>
              <a:picLocks noChangeAspect="1"/>
            </p:cNvPicPr>
            <p:nvPr/>
          </p:nvPicPr>
          <p:blipFill rotWithShape="1">
            <a:blip r:embed="rId3"/>
            <a:srcRect l="2247" t="5223" r="11274" b="31654"/>
            <a:stretch/>
          </p:blipFill>
          <p:spPr>
            <a:xfrm>
              <a:off x="919163" y="1424467"/>
              <a:ext cx="3386324" cy="3737240"/>
            </a:xfrm>
            <a:prstGeom prst="roundRect">
              <a:avLst/>
            </a:prstGeom>
          </p:spPr>
        </p:pic>
      </p:grpSp>
      <p:grpSp>
        <p:nvGrpSpPr>
          <p:cNvPr id="5" name="Group 4">
            <a:extLst>
              <a:ext uri="{FF2B5EF4-FFF2-40B4-BE49-F238E27FC236}">
                <a16:creationId xmlns:a16="http://schemas.microsoft.com/office/drawing/2014/main" id="{E1DDC9D5-2F21-4701-9BCD-6B34EC358784}"/>
              </a:ext>
            </a:extLst>
          </p:cNvPr>
          <p:cNvGrpSpPr/>
          <p:nvPr/>
        </p:nvGrpSpPr>
        <p:grpSpPr>
          <a:xfrm>
            <a:off x="5377139" y="2258270"/>
            <a:ext cx="2747776" cy="3115183"/>
            <a:chOff x="5857788" y="2677327"/>
            <a:chExt cx="2747776" cy="3115183"/>
          </a:xfrm>
        </p:grpSpPr>
        <p:pic>
          <p:nvPicPr>
            <p:cNvPr id="2050" name="Picture 2" descr="Site Title">
              <a:extLst>
                <a:ext uri="{FF2B5EF4-FFF2-40B4-BE49-F238E27FC236}">
                  <a16:creationId xmlns:a16="http://schemas.microsoft.com/office/drawing/2014/main" id="{775223C1-F98E-4FB7-A583-58D2CC48F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275" y="2677327"/>
              <a:ext cx="2632289" cy="18770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7F09B23-0C1A-4260-9EFD-905AF12CE3F7}"/>
                </a:ext>
              </a:extLst>
            </p:cNvPr>
            <p:cNvSpPr/>
            <p:nvPr/>
          </p:nvSpPr>
          <p:spPr>
            <a:xfrm>
              <a:off x="5857788" y="4776847"/>
              <a:ext cx="2747776" cy="1015663"/>
            </a:xfrm>
            <a:prstGeom prst="rect">
              <a:avLst/>
            </a:prstGeom>
          </p:spPr>
          <p:txBody>
            <a:bodyPr wrap="square">
              <a:spAutoFit/>
            </a:bodyPr>
            <a:lstStyle/>
            <a:p>
              <a:pPr algn="ctr"/>
              <a:r>
                <a:rPr lang="en-US" sz="2000" dirty="0">
                  <a:solidFill>
                    <a:schemeClr val="accent6">
                      <a:lumMod val="20000"/>
                      <a:lumOff val="80000"/>
                    </a:schemeClr>
                  </a:solidFill>
                  <a:cs typeface="Arial" pitchFamily="34" charset="0"/>
                </a:rPr>
                <a:t>American Public </a:t>
              </a:r>
              <a:br>
                <a:rPr lang="en-US" sz="2000" dirty="0">
                  <a:solidFill>
                    <a:schemeClr val="accent6">
                      <a:lumMod val="20000"/>
                      <a:lumOff val="80000"/>
                    </a:schemeClr>
                  </a:solidFill>
                  <a:cs typeface="Arial" pitchFamily="34" charset="0"/>
                </a:rPr>
              </a:br>
              <a:r>
                <a:rPr lang="en-US" sz="2000" dirty="0">
                  <a:solidFill>
                    <a:schemeClr val="accent6">
                      <a:lumMod val="20000"/>
                      <a:lumOff val="80000"/>
                    </a:schemeClr>
                  </a:solidFill>
                  <a:cs typeface="Arial" pitchFamily="34" charset="0"/>
                </a:rPr>
                <a:t>Health Laboratory </a:t>
              </a:r>
              <a:br>
                <a:rPr lang="en-US" sz="2000" dirty="0">
                  <a:solidFill>
                    <a:schemeClr val="accent6">
                      <a:lumMod val="20000"/>
                      <a:lumOff val="80000"/>
                    </a:schemeClr>
                  </a:solidFill>
                  <a:cs typeface="Arial" pitchFamily="34" charset="0"/>
                </a:rPr>
              </a:br>
              <a:r>
                <a:rPr lang="en-US" sz="2000" dirty="0">
                  <a:solidFill>
                    <a:schemeClr val="accent6">
                      <a:lumMod val="20000"/>
                      <a:lumOff val="80000"/>
                    </a:schemeClr>
                  </a:solidFill>
                  <a:cs typeface="Arial" pitchFamily="34" charset="0"/>
                </a:rPr>
                <a:t>Association</a:t>
              </a:r>
              <a:endParaRPr lang="en-US" sz="2000" dirty="0">
                <a:solidFill>
                  <a:schemeClr val="accent6">
                    <a:lumMod val="20000"/>
                    <a:lumOff val="80000"/>
                  </a:schemeClr>
                </a:solidFill>
              </a:endParaRPr>
            </a:p>
          </p:txBody>
        </p:sp>
      </p:grpSp>
    </p:spTree>
    <p:extLst>
      <p:ext uri="{BB962C8B-B14F-4D97-AF65-F5344CB8AC3E}">
        <p14:creationId xmlns:p14="http://schemas.microsoft.com/office/powerpoint/2010/main" val="502564356"/>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2454"/>
            <a:ext cx="9144000" cy="1220202"/>
          </a:xfrm>
        </p:spPr>
        <p:txBody>
          <a:bodyPr wrap="square" lIns="91440" tIns="45720" rIns="91440" bIns="45720" numCol="1" anchorCtr="0" compatLnSpc="1">
            <a:prstTxWarp prst="textNoShape">
              <a:avLst/>
            </a:prstTxWarp>
          </a:bodyPr>
          <a:lstStyle/>
          <a:p>
            <a:pPr algn="ctr">
              <a:defRPr/>
            </a:pPr>
            <a:r>
              <a:rPr lang="en-US" sz="3600" b="1" dirty="0" err="1">
                <a:solidFill>
                  <a:srgbClr val="FFFF00"/>
                </a:solidFill>
                <a:latin typeface="Arial" pitchFamily="34" charset="0"/>
                <a:cs typeface="Arial" pitchFamily="34" charset="0"/>
              </a:rPr>
              <a:t>Brotman</a:t>
            </a:r>
            <a:r>
              <a:rPr lang="en-US" sz="3600" b="1" dirty="0">
                <a:solidFill>
                  <a:srgbClr val="FFFF00"/>
                </a:solidFill>
                <a:latin typeface="Arial" pitchFamily="34" charset="0"/>
                <a:cs typeface="Arial" pitchFamily="34" charset="0"/>
              </a:rPr>
              <a:t> </a:t>
            </a:r>
            <a:r>
              <a:rPr lang="en-US" sz="3600" b="1" dirty="0" err="1">
                <a:solidFill>
                  <a:srgbClr val="FFFF00"/>
                </a:solidFill>
                <a:latin typeface="Arial" pitchFamily="34" charset="0"/>
                <a:cs typeface="Arial" pitchFamily="34" charset="0"/>
              </a:rPr>
              <a:t>Baty</a:t>
            </a:r>
            <a:r>
              <a:rPr lang="en-US" sz="3600" b="1" dirty="0">
                <a:solidFill>
                  <a:srgbClr val="FFFF00"/>
                </a:solidFill>
                <a:latin typeface="Arial" pitchFamily="34" charset="0"/>
                <a:cs typeface="Arial" pitchFamily="34" charset="0"/>
              </a:rPr>
              <a:t> Institute for Precision Medicine Launched</a:t>
            </a:r>
            <a:br>
              <a:rPr lang="en-US" sz="3600" b="1" dirty="0">
                <a:solidFill>
                  <a:srgbClr val="FFFF00"/>
                </a:solidFill>
                <a:latin typeface="Arial" pitchFamily="34" charset="0"/>
                <a:cs typeface="Arial" pitchFamily="34" charset="0"/>
              </a:rPr>
            </a:br>
            <a:endParaRPr lang="en-US" sz="3600" b="1" dirty="0">
              <a:solidFill>
                <a:schemeClr val="tx2">
                  <a:lumMod val="90000"/>
                </a:schemeClr>
              </a:solidFill>
              <a:latin typeface="Arial" pitchFamily="34" charset="0"/>
              <a:cs typeface="Arial" pitchFamily="34" charset="0"/>
            </a:endParaRP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71CC0201-BD0E-4F5E-98D2-B0EBD9C234B2}"/>
              </a:ext>
            </a:extLst>
          </p:cNvPr>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16</a:t>
            </a:r>
          </a:p>
        </p:txBody>
      </p:sp>
      <p:pic>
        <p:nvPicPr>
          <p:cNvPr id="8" name="Picture 7">
            <a:extLst>
              <a:ext uri="{FF2B5EF4-FFF2-40B4-BE49-F238E27FC236}">
                <a16:creationId xmlns:a16="http://schemas.microsoft.com/office/drawing/2014/main" id="{092C4E82-4FEE-4E87-8083-3FB61B6736BB}"/>
              </a:ext>
            </a:extLst>
          </p:cNvPr>
          <p:cNvPicPr>
            <a:picLocks noChangeAspect="1"/>
          </p:cNvPicPr>
          <p:nvPr/>
        </p:nvPicPr>
        <p:blipFill rotWithShape="1">
          <a:blip r:embed="rId3"/>
          <a:srcRect l="3261" t="13397" r="3479" b="10980"/>
          <a:stretch/>
        </p:blipFill>
        <p:spPr>
          <a:xfrm>
            <a:off x="298174" y="1426821"/>
            <a:ext cx="8527774" cy="3716734"/>
          </a:xfrm>
          <a:prstGeom prst="rect">
            <a:avLst/>
          </a:prstGeom>
          <a:effectLst>
            <a:glow rad="228600">
              <a:schemeClr val="tx1">
                <a:alpha val="40000"/>
              </a:schemeClr>
            </a:glow>
          </a:effectLst>
        </p:spPr>
      </p:pic>
      <p:grpSp>
        <p:nvGrpSpPr>
          <p:cNvPr id="4" name="Group 3">
            <a:extLst>
              <a:ext uri="{FF2B5EF4-FFF2-40B4-BE49-F238E27FC236}">
                <a16:creationId xmlns:a16="http://schemas.microsoft.com/office/drawing/2014/main" id="{0DA56627-592F-40A7-A5EC-731CB9E836BB}"/>
              </a:ext>
            </a:extLst>
          </p:cNvPr>
          <p:cNvGrpSpPr/>
          <p:nvPr/>
        </p:nvGrpSpPr>
        <p:grpSpPr>
          <a:xfrm>
            <a:off x="1915761" y="1946310"/>
            <a:ext cx="5401733" cy="4716178"/>
            <a:chOff x="1915761" y="1946310"/>
            <a:chExt cx="5401733" cy="4716178"/>
          </a:xfrm>
        </p:grpSpPr>
        <p:pic>
          <p:nvPicPr>
            <p:cNvPr id="3" name="Picture 2">
              <a:extLst>
                <a:ext uri="{FF2B5EF4-FFF2-40B4-BE49-F238E27FC236}">
                  <a16:creationId xmlns:a16="http://schemas.microsoft.com/office/drawing/2014/main" id="{AF728E7B-72FE-499B-BFD6-A01E0B7D0880}"/>
                </a:ext>
              </a:extLst>
            </p:cNvPr>
            <p:cNvPicPr>
              <a:picLocks noChangeAspect="1"/>
            </p:cNvPicPr>
            <p:nvPr/>
          </p:nvPicPr>
          <p:blipFill>
            <a:blip r:embed="rId4"/>
            <a:stretch>
              <a:fillRect/>
            </a:stretch>
          </p:blipFill>
          <p:spPr>
            <a:xfrm>
              <a:off x="1915761" y="1946310"/>
              <a:ext cx="5401733" cy="3924697"/>
            </a:xfrm>
            <a:prstGeom prst="roundRect">
              <a:avLst/>
            </a:prstGeom>
          </p:spPr>
        </p:pic>
        <p:sp>
          <p:nvSpPr>
            <p:cNvPr id="11" name="Title 1">
              <a:extLst>
                <a:ext uri="{FF2B5EF4-FFF2-40B4-BE49-F238E27FC236}">
                  <a16:creationId xmlns:a16="http://schemas.microsoft.com/office/drawing/2014/main" id="{69A7FD0D-AFF5-42E5-8C89-5505601CBE9C}"/>
                </a:ext>
              </a:extLst>
            </p:cNvPr>
            <p:cNvSpPr txBox="1">
              <a:spLocks/>
            </p:cNvSpPr>
            <p:nvPr/>
          </p:nvSpPr>
          <p:spPr>
            <a:xfrm>
              <a:off x="1989174" y="5881438"/>
              <a:ext cx="5254906" cy="781050"/>
            </a:xfrm>
            <a:prstGeom prst="rect">
              <a:avLst/>
            </a:prstGeom>
          </p:spPr>
          <p:txBody>
            <a:bodyPr/>
            <a:lstStyle/>
            <a:p>
              <a:pPr algn="ctr" eaLnBrk="0" hangingPunct="0">
                <a:defRPr/>
              </a:pPr>
              <a:r>
                <a:rPr lang="en-US" sz="3200" spc="-100" dirty="0">
                  <a:solidFill>
                    <a:prstClr val="white"/>
                  </a:solidFill>
                  <a:latin typeface="Arial" charset="0"/>
                  <a:cs typeface="Arial" charset="0"/>
                </a:rPr>
                <a:t>Jay Shendure, M.D., Ph.D.</a:t>
              </a:r>
            </a:p>
          </p:txBody>
        </p:sp>
      </p:grpSp>
    </p:spTree>
    <p:extLst>
      <p:ext uri="{BB962C8B-B14F-4D97-AF65-F5344CB8AC3E}">
        <p14:creationId xmlns:p14="http://schemas.microsoft.com/office/powerpoint/2010/main" val="11163509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350" y="4363"/>
            <a:ext cx="9150350" cy="646331"/>
          </a:xfrm>
          <a:prstGeom prst="rect">
            <a:avLst/>
          </a:prstGeom>
        </p:spPr>
        <p:txBody>
          <a:bodyPr wrap="square">
            <a:spAutoFit/>
          </a:bodyPr>
          <a:lstStyle/>
          <a:p>
            <a:pPr algn="ctr">
              <a:defRPr/>
            </a:pPr>
            <a:r>
              <a:rPr lang="en-US" sz="3600" spc="-100" dirty="0">
                <a:solidFill>
                  <a:srgbClr val="FFFF00"/>
                </a:solidFill>
                <a:cs typeface="Arial" pitchFamily="34" charset="0"/>
              </a:rPr>
              <a:t>2017 ASHG Awards</a:t>
            </a:r>
          </a:p>
        </p:txBody>
      </p:sp>
      <p:sp>
        <p:nvSpPr>
          <p:cNvPr id="9" name="AutoShape 22" descr="Image result for ashg 2015 awarde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24" descr="Image result for ashg 2015 awarde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17</a:t>
            </a:r>
          </a:p>
        </p:txBody>
      </p:sp>
      <p:grpSp>
        <p:nvGrpSpPr>
          <p:cNvPr id="6" name="Group 5">
            <a:extLst>
              <a:ext uri="{FF2B5EF4-FFF2-40B4-BE49-F238E27FC236}">
                <a16:creationId xmlns:a16="http://schemas.microsoft.com/office/drawing/2014/main" id="{B7764554-9379-48F9-B216-E72B47C95D72}"/>
              </a:ext>
            </a:extLst>
          </p:cNvPr>
          <p:cNvGrpSpPr/>
          <p:nvPr/>
        </p:nvGrpSpPr>
        <p:grpSpPr>
          <a:xfrm>
            <a:off x="261085" y="1047560"/>
            <a:ext cx="1940376" cy="3936845"/>
            <a:chOff x="261085" y="1047560"/>
            <a:chExt cx="1940376" cy="3936845"/>
          </a:xfrm>
        </p:grpSpPr>
        <p:sp>
          <p:nvSpPr>
            <p:cNvPr id="21" name="Title 1"/>
            <p:cNvSpPr txBox="1">
              <a:spLocks/>
            </p:cNvSpPr>
            <p:nvPr/>
          </p:nvSpPr>
          <p:spPr>
            <a:xfrm>
              <a:off x="374112" y="3994479"/>
              <a:ext cx="1793631" cy="989926"/>
            </a:xfrm>
            <a:prstGeom prst="rect">
              <a:avLst/>
            </a:prstGeom>
          </p:spPr>
          <p:txBody>
            <a:bodyPr/>
            <a:lstStyle/>
            <a:p>
              <a:pPr algn="ctr" eaLnBrk="0" hangingPunct="0">
                <a:defRPr/>
              </a:pPr>
              <a:r>
                <a:rPr lang="en-US" sz="2300" spc="-100" dirty="0" err="1">
                  <a:solidFill>
                    <a:prstClr val="white"/>
                  </a:solidFill>
                  <a:latin typeface="Arial" charset="0"/>
                  <a:cs typeface="Arial" charset="0"/>
                </a:rPr>
                <a:t>Kári</a:t>
              </a:r>
              <a:r>
                <a:rPr lang="en-US" sz="2300" spc="-100" dirty="0">
                  <a:solidFill>
                    <a:prstClr val="white"/>
                  </a:solidFill>
                  <a:latin typeface="Arial" charset="0"/>
                  <a:cs typeface="Arial" charset="0"/>
                </a:rPr>
                <a:t> </a:t>
              </a:r>
              <a:r>
                <a:rPr lang="en-US" sz="2300" spc="-100" dirty="0" err="1">
                  <a:solidFill>
                    <a:prstClr val="white"/>
                  </a:solidFill>
                  <a:latin typeface="Arial" charset="0"/>
                  <a:cs typeface="Arial" charset="0"/>
                </a:rPr>
                <a:t>Stefánsson</a:t>
              </a:r>
              <a:r>
                <a:rPr lang="en-US" sz="2300" spc="-100" dirty="0">
                  <a:solidFill>
                    <a:prstClr val="white"/>
                  </a:solidFill>
                  <a:latin typeface="Arial" charset="0"/>
                  <a:cs typeface="Arial" charset="0"/>
                </a:rPr>
                <a:t>, M.D.</a:t>
              </a:r>
            </a:p>
          </p:txBody>
        </p:sp>
        <p:pic>
          <p:nvPicPr>
            <p:cNvPr id="3" name="Picture 2">
              <a:extLst>
                <a:ext uri="{FF2B5EF4-FFF2-40B4-BE49-F238E27FC236}">
                  <a16:creationId xmlns:a16="http://schemas.microsoft.com/office/drawing/2014/main" id="{D90743AB-809F-47BD-B9D7-377C49101F8A}"/>
                </a:ext>
              </a:extLst>
            </p:cNvPr>
            <p:cNvPicPr>
              <a:picLocks noChangeAspect="1"/>
            </p:cNvPicPr>
            <p:nvPr/>
          </p:nvPicPr>
          <p:blipFill rotWithShape="1">
            <a:blip r:embed="rId3"/>
            <a:srcRect l="8856" t="3273" r="11968" b="10378"/>
            <a:stretch/>
          </p:blipFill>
          <p:spPr>
            <a:xfrm>
              <a:off x="261085" y="1047560"/>
              <a:ext cx="1940376" cy="2888539"/>
            </a:xfrm>
            <a:prstGeom prst="roundRect">
              <a:avLst/>
            </a:prstGeom>
          </p:spPr>
        </p:pic>
      </p:grpSp>
      <p:grpSp>
        <p:nvGrpSpPr>
          <p:cNvPr id="11" name="Group 10">
            <a:extLst>
              <a:ext uri="{FF2B5EF4-FFF2-40B4-BE49-F238E27FC236}">
                <a16:creationId xmlns:a16="http://schemas.microsoft.com/office/drawing/2014/main" id="{CD92BC45-263C-47FC-A9BA-004F24B1A2C0}"/>
              </a:ext>
            </a:extLst>
          </p:cNvPr>
          <p:cNvGrpSpPr/>
          <p:nvPr/>
        </p:nvGrpSpPr>
        <p:grpSpPr>
          <a:xfrm>
            <a:off x="6889585" y="1136195"/>
            <a:ext cx="1988422" cy="3979538"/>
            <a:chOff x="6889585" y="1136195"/>
            <a:chExt cx="1988422" cy="3979538"/>
          </a:xfrm>
        </p:grpSpPr>
        <p:sp>
          <p:nvSpPr>
            <p:cNvPr id="22" name="Title 1"/>
            <p:cNvSpPr txBox="1">
              <a:spLocks/>
            </p:cNvSpPr>
            <p:nvPr/>
          </p:nvSpPr>
          <p:spPr>
            <a:xfrm>
              <a:off x="6889585" y="3975507"/>
              <a:ext cx="1882912" cy="1140226"/>
            </a:xfrm>
            <a:prstGeom prst="rect">
              <a:avLst/>
            </a:prstGeom>
          </p:spPr>
          <p:txBody>
            <a:bodyPr/>
            <a:lstStyle/>
            <a:p>
              <a:pPr algn="ctr" eaLnBrk="0" hangingPunct="0">
                <a:defRPr/>
              </a:pPr>
              <a:r>
                <a:rPr lang="en-US" sz="2300" spc="-100" dirty="0">
                  <a:solidFill>
                    <a:prstClr val="white"/>
                  </a:solidFill>
                  <a:latin typeface="Arial" charset="0"/>
                  <a:cs typeface="Arial" charset="0"/>
                </a:rPr>
                <a:t>Daniel MacArthur, </a:t>
              </a:r>
            </a:p>
            <a:p>
              <a:pPr algn="ctr" eaLnBrk="0" hangingPunct="0">
                <a:defRPr/>
              </a:pPr>
              <a:r>
                <a:rPr lang="en-US" sz="2300" spc="-100" dirty="0">
                  <a:solidFill>
                    <a:prstClr val="white"/>
                  </a:solidFill>
                  <a:latin typeface="Arial" charset="0"/>
                  <a:cs typeface="Arial" charset="0"/>
                </a:rPr>
                <a:t>Ph.D.</a:t>
              </a:r>
            </a:p>
          </p:txBody>
        </p:sp>
        <p:pic>
          <p:nvPicPr>
            <p:cNvPr id="5" name="Picture 4">
              <a:extLst>
                <a:ext uri="{FF2B5EF4-FFF2-40B4-BE49-F238E27FC236}">
                  <a16:creationId xmlns:a16="http://schemas.microsoft.com/office/drawing/2014/main" id="{595DF3E5-8215-4257-89C6-FDAE2BB4EF05}"/>
                </a:ext>
              </a:extLst>
            </p:cNvPr>
            <p:cNvPicPr>
              <a:picLocks noChangeAspect="1"/>
            </p:cNvPicPr>
            <p:nvPr/>
          </p:nvPicPr>
          <p:blipFill rotWithShape="1">
            <a:blip r:embed="rId4"/>
            <a:srcRect b="11544"/>
            <a:stretch/>
          </p:blipFill>
          <p:spPr>
            <a:xfrm>
              <a:off x="6893026" y="1136195"/>
              <a:ext cx="1984981" cy="2782999"/>
            </a:xfrm>
            <a:prstGeom prst="roundRect">
              <a:avLst/>
            </a:prstGeom>
          </p:spPr>
        </p:pic>
      </p:grpSp>
      <p:pic>
        <p:nvPicPr>
          <p:cNvPr id="17" name="Picture 16">
            <a:extLst>
              <a:ext uri="{FF2B5EF4-FFF2-40B4-BE49-F238E27FC236}">
                <a16:creationId xmlns:a16="http://schemas.microsoft.com/office/drawing/2014/main" id="{18C69367-51D4-454B-81F8-6E34AC8BB0AF}"/>
              </a:ext>
            </a:extLst>
          </p:cNvPr>
          <p:cNvPicPr>
            <a:picLocks noChangeAspect="1"/>
          </p:cNvPicPr>
          <p:nvPr/>
        </p:nvPicPr>
        <p:blipFill rotWithShape="1">
          <a:blip r:embed="rId5">
            <a:extLst>
              <a:ext uri="{28A0092B-C50C-407E-A947-70E740481C1C}">
                <a14:useLocalDpi xmlns:a14="http://schemas.microsoft.com/office/drawing/2010/main" val="0"/>
              </a:ext>
            </a:extLst>
          </a:blip>
          <a:srcRect r="17523"/>
          <a:stretch/>
        </p:blipFill>
        <p:spPr>
          <a:xfrm>
            <a:off x="2027422" y="5304168"/>
            <a:ext cx="5082805" cy="1104900"/>
          </a:xfrm>
          <a:prstGeom prst="rect">
            <a:avLst/>
          </a:prstGeom>
          <a:solidFill>
            <a:schemeClr val="tx1"/>
          </a:solidFill>
          <a:effectLst>
            <a:glow rad="228600">
              <a:schemeClr val="accent1">
                <a:satMod val="175000"/>
                <a:alpha val="40000"/>
              </a:schemeClr>
            </a:glow>
          </a:effectLst>
        </p:spPr>
      </p:pic>
      <p:grpSp>
        <p:nvGrpSpPr>
          <p:cNvPr id="7" name="Group 6">
            <a:extLst>
              <a:ext uri="{FF2B5EF4-FFF2-40B4-BE49-F238E27FC236}">
                <a16:creationId xmlns:a16="http://schemas.microsoft.com/office/drawing/2014/main" id="{64F9B5EA-248F-49A6-B283-212E598189A4}"/>
              </a:ext>
            </a:extLst>
          </p:cNvPr>
          <p:cNvGrpSpPr/>
          <p:nvPr/>
        </p:nvGrpSpPr>
        <p:grpSpPr>
          <a:xfrm>
            <a:off x="2482427" y="1136195"/>
            <a:ext cx="1924333" cy="3829238"/>
            <a:chOff x="2482427" y="1136195"/>
            <a:chExt cx="1924333" cy="3829238"/>
          </a:xfrm>
        </p:grpSpPr>
        <p:pic>
          <p:nvPicPr>
            <p:cNvPr id="4" name="Picture 3">
              <a:extLst>
                <a:ext uri="{FF2B5EF4-FFF2-40B4-BE49-F238E27FC236}">
                  <a16:creationId xmlns:a16="http://schemas.microsoft.com/office/drawing/2014/main" id="{6AA76DB7-9275-4EC5-92BD-835DA5DBDCC1}"/>
                </a:ext>
              </a:extLst>
            </p:cNvPr>
            <p:cNvPicPr>
              <a:picLocks noChangeAspect="1"/>
            </p:cNvPicPr>
            <p:nvPr/>
          </p:nvPicPr>
          <p:blipFill>
            <a:blip r:embed="rId6"/>
            <a:stretch>
              <a:fillRect/>
            </a:stretch>
          </p:blipFill>
          <p:spPr>
            <a:xfrm>
              <a:off x="2482427" y="1136195"/>
              <a:ext cx="1924333" cy="2799904"/>
            </a:xfrm>
            <a:prstGeom prst="roundRect">
              <a:avLst/>
            </a:prstGeom>
          </p:spPr>
        </p:pic>
        <p:sp>
          <p:nvSpPr>
            <p:cNvPr id="23" name="Title 1">
              <a:extLst>
                <a:ext uri="{FF2B5EF4-FFF2-40B4-BE49-F238E27FC236}">
                  <a16:creationId xmlns:a16="http://schemas.microsoft.com/office/drawing/2014/main" id="{64FA8331-6A53-48A4-9F24-3FD394FD6CF7}"/>
                </a:ext>
              </a:extLst>
            </p:cNvPr>
            <p:cNvSpPr txBox="1">
              <a:spLocks/>
            </p:cNvSpPr>
            <p:nvPr/>
          </p:nvSpPr>
          <p:spPr>
            <a:xfrm>
              <a:off x="2547777" y="3975507"/>
              <a:ext cx="1793631" cy="989926"/>
            </a:xfrm>
            <a:prstGeom prst="rect">
              <a:avLst/>
            </a:prstGeom>
          </p:spPr>
          <p:txBody>
            <a:bodyPr/>
            <a:lstStyle/>
            <a:p>
              <a:pPr algn="ctr" eaLnBrk="0" hangingPunct="0">
                <a:defRPr/>
              </a:pPr>
              <a:r>
                <a:rPr lang="en-US" sz="2300" spc="-100" dirty="0">
                  <a:solidFill>
                    <a:prstClr val="white"/>
                  </a:solidFill>
                  <a:latin typeface="Arial" charset="0"/>
                  <a:cs typeface="Arial" charset="0"/>
                </a:rPr>
                <a:t>Arthur </a:t>
              </a:r>
              <a:r>
                <a:rPr lang="en-US" sz="2300" spc="-100" dirty="0" err="1">
                  <a:solidFill>
                    <a:prstClr val="white"/>
                  </a:solidFill>
                  <a:latin typeface="Arial" charset="0"/>
                  <a:cs typeface="Arial" charset="0"/>
                </a:rPr>
                <a:t>Beaudet</a:t>
              </a:r>
              <a:r>
                <a:rPr lang="en-US" sz="2300" spc="-100" dirty="0">
                  <a:solidFill>
                    <a:prstClr val="white"/>
                  </a:solidFill>
                  <a:latin typeface="Arial" charset="0"/>
                  <a:cs typeface="Arial" charset="0"/>
                </a:rPr>
                <a:t>, M.D.</a:t>
              </a:r>
            </a:p>
          </p:txBody>
        </p:sp>
      </p:grpSp>
      <p:grpSp>
        <p:nvGrpSpPr>
          <p:cNvPr id="8" name="Group 7">
            <a:extLst>
              <a:ext uri="{FF2B5EF4-FFF2-40B4-BE49-F238E27FC236}">
                <a16:creationId xmlns:a16="http://schemas.microsoft.com/office/drawing/2014/main" id="{D29852FC-33B8-4D7A-880C-5EE50E86EE3E}"/>
              </a:ext>
            </a:extLst>
          </p:cNvPr>
          <p:cNvGrpSpPr/>
          <p:nvPr/>
        </p:nvGrpSpPr>
        <p:grpSpPr>
          <a:xfrm>
            <a:off x="4692863" y="1136195"/>
            <a:ext cx="1909530" cy="3822422"/>
            <a:chOff x="4692863" y="1136195"/>
            <a:chExt cx="1909530" cy="3822422"/>
          </a:xfrm>
        </p:grpSpPr>
        <p:pic>
          <p:nvPicPr>
            <p:cNvPr id="2" name="Picture 1">
              <a:extLst>
                <a:ext uri="{FF2B5EF4-FFF2-40B4-BE49-F238E27FC236}">
                  <a16:creationId xmlns:a16="http://schemas.microsoft.com/office/drawing/2014/main" id="{5150FF86-573D-4CCE-A91B-C926D5EAC5FF}"/>
                </a:ext>
              </a:extLst>
            </p:cNvPr>
            <p:cNvPicPr>
              <a:picLocks noChangeAspect="1"/>
            </p:cNvPicPr>
            <p:nvPr/>
          </p:nvPicPr>
          <p:blipFill rotWithShape="1">
            <a:blip r:embed="rId7"/>
            <a:srcRect t="2892" b="2892"/>
            <a:stretch/>
          </p:blipFill>
          <p:spPr>
            <a:xfrm>
              <a:off x="4697393" y="1136195"/>
              <a:ext cx="1905000" cy="2799904"/>
            </a:xfrm>
            <a:prstGeom prst="roundRect">
              <a:avLst/>
            </a:prstGeom>
          </p:spPr>
        </p:pic>
        <p:sp>
          <p:nvSpPr>
            <p:cNvPr id="24" name="Title 1">
              <a:extLst>
                <a:ext uri="{FF2B5EF4-FFF2-40B4-BE49-F238E27FC236}">
                  <a16:creationId xmlns:a16="http://schemas.microsoft.com/office/drawing/2014/main" id="{4EAE4FAB-8E21-4A2C-9F82-04DE40DB68B4}"/>
                </a:ext>
              </a:extLst>
            </p:cNvPr>
            <p:cNvSpPr txBox="1">
              <a:spLocks/>
            </p:cNvSpPr>
            <p:nvPr/>
          </p:nvSpPr>
          <p:spPr>
            <a:xfrm>
              <a:off x="4692863" y="3968691"/>
              <a:ext cx="1793631" cy="989926"/>
            </a:xfrm>
            <a:prstGeom prst="rect">
              <a:avLst/>
            </a:prstGeom>
          </p:spPr>
          <p:txBody>
            <a:bodyPr/>
            <a:lstStyle/>
            <a:p>
              <a:pPr algn="ctr" eaLnBrk="0" hangingPunct="0">
                <a:defRPr/>
              </a:pPr>
              <a:r>
                <a:rPr lang="en-US" sz="2300" spc="-100" dirty="0">
                  <a:solidFill>
                    <a:prstClr val="white"/>
                  </a:solidFill>
                  <a:latin typeface="Arial" charset="0"/>
                  <a:cs typeface="Arial" charset="0"/>
                </a:rPr>
                <a:t>John Mulvihill, M.D.</a:t>
              </a:r>
            </a:p>
          </p:txBody>
        </p:sp>
      </p:grpSp>
    </p:spTree>
    <p:extLst>
      <p:ext uri="{BB962C8B-B14F-4D97-AF65-F5344CB8AC3E}">
        <p14:creationId xmlns:p14="http://schemas.microsoft.com/office/powerpoint/2010/main" val="6757344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6352"/>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National Academy of Sciences Award in Molecular Biology </a:t>
            </a: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18</a:t>
            </a:r>
          </a:p>
        </p:txBody>
      </p:sp>
      <p:pic>
        <p:nvPicPr>
          <p:cNvPr id="2" name="Picture 1">
            <a:extLst>
              <a:ext uri="{FF2B5EF4-FFF2-40B4-BE49-F238E27FC236}">
                <a16:creationId xmlns:a16="http://schemas.microsoft.com/office/drawing/2014/main" id="{A96A654D-1261-498C-B9B0-011348EED967}"/>
              </a:ext>
            </a:extLst>
          </p:cNvPr>
          <p:cNvPicPr>
            <a:picLocks noChangeAspect="1"/>
          </p:cNvPicPr>
          <p:nvPr/>
        </p:nvPicPr>
        <p:blipFill>
          <a:blip r:embed="rId3"/>
          <a:stretch>
            <a:fillRect/>
          </a:stretch>
        </p:blipFill>
        <p:spPr>
          <a:xfrm>
            <a:off x="328959" y="2094702"/>
            <a:ext cx="8545409" cy="2967156"/>
          </a:xfrm>
          <a:prstGeom prst="rect">
            <a:avLst/>
          </a:prstGeom>
          <a:effectLst>
            <a:softEdge rad="127000"/>
          </a:effectLst>
        </p:spPr>
      </p:pic>
    </p:spTree>
    <p:extLst>
      <p:ext uri="{BB962C8B-B14F-4D97-AF65-F5344CB8AC3E}">
        <p14:creationId xmlns:p14="http://schemas.microsoft.com/office/powerpoint/2010/main" val="2380112671"/>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61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Open Session Presentations</a:t>
            </a:r>
          </a:p>
        </p:txBody>
      </p:sp>
      <p:sp>
        <p:nvSpPr>
          <p:cNvPr id="5" name="Title 1"/>
          <p:cNvSpPr txBox="1">
            <a:spLocks/>
          </p:cNvSpPr>
          <p:nvPr/>
        </p:nvSpPr>
        <p:spPr bwMode="auto">
          <a:xfrm>
            <a:off x="0" y="994267"/>
            <a:ext cx="9144000" cy="5539883"/>
          </a:xfrm>
          <a:prstGeom prst="rect">
            <a:avLst/>
          </a:prstGeom>
          <a:noFill/>
          <a:ln w="9525" algn="ctr">
            <a:noFill/>
            <a:miter lim="800000"/>
            <a:headEnd/>
            <a:tailEnd/>
          </a:ln>
        </p:spPr>
        <p:txBody>
          <a:bodyPr/>
          <a:lstStyle/>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err="1">
                <a:solidFill>
                  <a:prstClr val="white"/>
                </a:solidFill>
              </a:rPr>
              <a:t>En</a:t>
            </a:r>
            <a:r>
              <a:rPr lang="en-US" sz="2800" dirty="0">
                <a:solidFill>
                  <a:prstClr val="white"/>
                </a:solidFill>
              </a:rPr>
              <a:t> Route to a “2020 Vision for Genomics”: 		The Next Round of NHGRI Strategic Planning</a:t>
            </a:r>
          </a:p>
          <a:p>
            <a:pPr marL="231775" lvl="1" defTabSz="685800" eaLnBrk="0" hangingPunct="0">
              <a:spcBef>
                <a:spcPts val="0"/>
              </a:spcBef>
              <a:spcAft>
                <a:spcPts val="600"/>
              </a:spcAft>
              <a:buClr>
                <a:prstClr val="white"/>
              </a:buClr>
              <a:buSzPct val="95000"/>
              <a:defRPr/>
            </a:pPr>
            <a:r>
              <a:rPr lang="en-US" sz="2800" dirty="0">
                <a:solidFill>
                  <a:prstClr val="white"/>
                </a:solidFill>
                <a:latin typeface="Arial" charset="0"/>
              </a:rPr>
              <a:t>	</a:t>
            </a:r>
            <a:r>
              <a:rPr lang="en-US" sz="2800" dirty="0">
                <a:solidFill>
                  <a:srgbClr val="66FF33"/>
                </a:solidFill>
                <a:latin typeface="Arial" charset="0"/>
              </a:rPr>
              <a:t>	Eric Green</a:t>
            </a:r>
          </a:p>
          <a:p>
            <a:pPr lvl="2" eaLnBrk="0" hangingPunct="0">
              <a:spcBef>
                <a:spcPts val="0"/>
              </a:spcBef>
              <a:spcAft>
                <a:spcPts val="600"/>
              </a:spcAft>
              <a:buClr>
                <a:srgbClr val="D6ECFF"/>
              </a:buClr>
              <a:buSzPct val="95000"/>
              <a:tabLst>
                <a:tab pos="1371600" algn="l"/>
              </a:tabLst>
              <a:defRPr/>
            </a:pPr>
            <a:endParaRPr lang="en-US" sz="2800" dirty="0">
              <a:solidFill>
                <a:srgbClr val="66FF33"/>
              </a:solidFill>
              <a:latin typeface="Arial" charset="0"/>
            </a:endParaRPr>
          </a:p>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Updates from Building 1: Next Generation 	Researchers Initiative and Clinical Trial Reforms</a:t>
            </a:r>
          </a:p>
          <a:p>
            <a:pPr marL="688975" lvl="2" defTabSz="685800" eaLnBrk="0" hangingPunct="0">
              <a:spcBef>
                <a:spcPts val="0"/>
              </a:spcBef>
              <a:spcAft>
                <a:spcPts val="600"/>
              </a:spcAft>
              <a:buClr>
                <a:prstClr val="white"/>
              </a:buClr>
              <a:buSzPct val="95000"/>
              <a:defRPr/>
            </a:pPr>
            <a:r>
              <a:rPr lang="en-US" sz="2800" dirty="0">
                <a:solidFill>
                  <a:srgbClr val="66FF33"/>
                </a:solidFill>
                <a:latin typeface="Arial" charset="0"/>
              </a:rPr>
              <a:t>	Michael Lauer </a:t>
            </a:r>
          </a:p>
          <a:p>
            <a:pPr marL="463550" lvl="1" indent="-231775" defTabSz="685800" eaLnBrk="0" hangingPunct="0">
              <a:spcBef>
                <a:spcPts val="0"/>
              </a:spcBef>
              <a:spcAft>
                <a:spcPts val="600"/>
              </a:spcAft>
              <a:buClr>
                <a:prstClr val="white"/>
              </a:buClr>
              <a:buSzPct val="95000"/>
              <a:buFont typeface="Wingdings" pitchFamily="2" charset="2"/>
              <a:buChar char=""/>
              <a:tabLst>
                <a:tab pos="685800" algn="l"/>
              </a:tabLst>
              <a:defRPr/>
            </a:pPr>
            <a:endParaRPr lang="en-US" sz="2800" dirty="0">
              <a:solidFill>
                <a:prstClr val="white"/>
              </a:solidFill>
            </a:endParaRPr>
          </a:p>
          <a:p>
            <a:pPr marL="463550" lvl="1" indent="-231775" defTabSz="685800" eaLnBrk="0" hangingPunct="0">
              <a:spcBef>
                <a:spcPts val="0"/>
              </a:spcBef>
              <a:spcAft>
                <a:spcPts val="600"/>
              </a:spcAft>
              <a:buClr>
                <a:prstClr val="white"/>
              </a:buClr>
              <a:buSzPct val="95000"/>
              <a:buFont typeface="Wingdings" pitchFamily="2" charset="2"/>
              <a:buChar char=""/>
              <a:tabLst>
                <a:tab pos="685800" algn="l"/>
              </a:tabLst>
              <a:defRPr/>
            </a:pPr>
            <a:r>
              <a:rPr lang="en-US" sz="2800" dirty="0">
                <a:solidFill>
                  <a:prstClr val="white"/>
                </a:solidFill>
              </a:rPr>
              <a:t>Concept Clearance: Novel Nucleic Acid 	Sequencing Technology Development</a:t>
            </a:r>
            <a:r>
              <a:rPr lang="en-US" sz="2800" dirty="0">
                <a:solidFill>
                  <a:prstClr val="white"/>
                </a:solidFill>
                <a:latin typeface="Arial" charset="0"/>
              </a:rPr>
              <a:t>	</a:t>
            </a:r>
          </a:p>
          <a:p>
            <a:pPr marL="231775" lvl="1" defTabSz="685800" eaLnBrk="0" hangingPunct="0">
              <a:spcBef>
                <a:spcPts val="0"/>
              </a:spcBef>
              <a:spcAft>
                <a:spcPts val="600"/>
              </a:spcAft>
              <a:buClr>
                <a:prstClr val="white"/>
              </a:buClr>
              <a:buSzPct val="95000"/>
              <a:tabLst>
                <a:tab pos="914400" algn="l"/>
              </a:tabLst>
              <a:defRPr/>
            </a:pPr>
            <a:r>
              <a:rPr lang="en-US" sz="2800" dirty="0">
                <a:solidFill>
                  <a:srgbClr val="66FF33"/>
                </a:solidFill>
                <a:latin typeface="Arial" charset="0"/>
              </a:rPr>
              <a:t>		Michael Smith</a:t>
            </a:r>
          </a:p>
          <a:p>
            <a:pPr marL="231775" lvl="1" defTabSz="685800" eaLnBrk="0" hangingPunct="0">
              <a:spcBef>
                <a:spcPts val="0"/>
              </a:spcBef>
              <a:spcAft>
                <a:spcPts val="600"/>
              </a:spcAft>
              <a:buClr>
                <a:prstClr val="white"/>
              </a:buClr>
              <a:buSzPct val="95000"/>
              <a:defRPr/>
            </a:pPr>
            <a:endParaRPr lang="en-US" sz="1400" dirty="0">
              <a:solidFill>
                <a:srgbClr val="66FF33"/>
              </a:solidFill>
              <a:latin typeface="Arial" charset="0"/>
            </a:endParaRPr>
          </a:p>
          <a:p>
            <a:pPr marL="231775" lvl="1" defTabSz="685800" eaLnBrk="0" hangingPunct="0">
              <a:spcBef>
                <a:spcPts val="0"/>
              </a:spcBef>
              <a:spcAft>
                <a:spcPts val="600"/>
              </a:spcAft>
              <a:buClr>
                <a:prstClr val="white"/>
              </a:buClr>
              <a:buSzPct val="95000"/>
              <a:defRPr/>
            </a:pPr>
            <a:endParaRPr lang="en-US" sz="1400" dirty="0">
              <a:solidFill>
                <a:srgbClr val="66FF33"/>
              </a:solidFill>
              <a:latin typeface="Arial" charset="0"/>
            </a:endParaRPr>
          </a:p>
        </p:txBody>
      </p:sp>
    </p:spTree>
    <p:extLst>
      <p:ext uri="{BB962C8B-B14F-4D97-AF65-F5344CB8AC3E}">
        <p14:creationId xmlns:p14="http://schemas.microsoft.com/office/powerpoint/2010/main" val="2619743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5142"/>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 Elected to National Academy of Medicine</a:t>
            </a: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id="{E7370B41-3D1A-4387-8170-5C25D33EEA60}"/>
              </a:ext>
            </a:extLst>
          </p:cNvPr>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19</a:t>
            </a:r>
          </a:p>
        </p:txBody>
      </p:sp>
      <p:sp>
        <p:nvSpPr>
          <p:cNvPr id="10" name="Title 1">
            <a:extLst>
              <a:ext uri="{FF2B5EF4-FFF2-40B4-BE49-F238E27FC236}">
                <a16:creationId xmlns:a16="http://schemas.microsoft.com/office/drawing/2014/main" id="{F422F9C7-AD14-459D-B4E5-9D322A495328}"/>
              </a:ext>
            </a:extLst>
          </p:cNvPr>
          <p:cNvSpPr txBox="1">
            <a:spLocks/>
          </p:cNvSpPr>
          <p:nvPr/>
        </p:nvSpPr>
        <p:spPr bwMode="auto">
          <a:xfrm>
            <a:off x="138156" y="1238865"/>
            <a:ext cx="5625951" cy="517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3000" dirty="0">
                <a:solidFill>
                  <a:prstClr val="white"/>
                </a:solidFill>
              </a:rPr>
              <a:t>Cori </a:t>
            </a:r>
            <a:r>
              <a:rPr lang="en-US" sz="3000" dirty="0" err="1">
                <a:solidFill>
                  <a:prstClr val="white"/>
                </a:solidFill>
              </a:rPr>
              <a:t>Bargmann</a:t>
            </a:r>
            <a:endParaRPr lang="en-US" sz="3000" dirty="0">
              <a:solidFill>
                <a:prstClr val="white"/>
              </a:solidFill>
            </a:endParaRPr>
          </a:p>
          <a:p>
            <a:pPr marL="284163" indent="0">
              <a:spcBef>
                <a:spcPts val="700"/>
              </a:spcBef>
              <a:buClr>
                <a:srgbClr val="D6ECFF"/>
              </a:buClr>
              <a:buSzPct val="95000"/>
            </a:pPr>
            <a:r>
              <a:rPr lang="en-US" sz="3000" dirty="0">
                <a:solidFill>
                  <a:prstClr val="white"/>
                </a:solidFill>
              </a:rPr>
              <a:t>Howard Chang</a:t>
            </a:r>
          </a:p>
          <a:p>
            <a:pPr marL="284163" indent="0">
              <a:spcBef>
                <a:spcPts val="700"/>
              </a:spcBef>
              <a:buClr>
                <a:srgbClr val="D6ECFF"/>
              </a:buClr>
              <a:buSzPct val="95000"/>
            </a:pPr>
            <a:r>
              <a:rPr lang="en-US" sz="3000" dirty="0">
                <a:solidFill>
                  <a:prstClr val="white"/>
                </a:solidFill>
              </a:rPr>
              <a:t>Mark Daly</a:t>
            </a:r>
          </a:p>
          <a:p>
            <a:pPr marL="284163" indent="0">
              <a:spcBef>
                <a:spcPts val="700"/>
              </a:spcBef>
              <a:buClr>
                <a:srgbClr val="D6ECFF"/>
              </a:buClr>
              <a:buSzPct val="95000"/>
            </a:pPr>
            <a:r>
              <a:rPr lang="en-US" sz="3000" dirty="0">
                <a:solidFill>
                  <a:prstClr val="white"/>
                </a:solidFill>
              </a:rPr>
              <a:t>Josh Denny</a:t>
            </a:r>
          </a:p>
          <a:p>
            <a:pPr marL="284163" indent="0">
              <a:spcBef>
                <a:spcPts val="700"/>
              </a:spcBef>
              <a:buClr>
                <a:srgbClr val="D6ECFF"/>
              </a:buClr>
              <a:buSzPct val="95000"/>
            </a:pPr>
            <a:r>
              <a:rPr lang="en-US" sz="3000" dirty="0">
                <a:solidFill>
                  <a:prstClr val="white"/>
                </a:solidFill>
              </a:rPr>
              <a:t>Karen </a:t>
            </a:r>
            <a:r>
              <a:rPr lang="en-US" sz="3000" dirty="0" err="1">
                <a:solidFill>
                  <a:prstClr val="white"/>
                </a:solidFill>
              </a:rPr>
              <a:t>DeSalvo</a:t>
            </a:r>
            <a:endParaRPr lang="en-US" sz="3000" dirty="0">
              <a:solidFill>
                <a:prstClr val="white"/>
              </a:solidFill>
            </a:endParaRPr>
          </a:p>
          <a:p>
            <a:pPr marL="284163" indent="0">
              <a:spcBef>
                <a:spcPts val="700"/>
              </a:spcBef>
              <a:buClr>
                <a:srgbClr val="D6ECFF"/>
              </a:buClr>
              <a:buSzPct val="95000"/>
            </a:pPr>
            <a:r>
              <a:rPr lang="en-US" sz="3000" dirty="0">
                <a:solidFill>
                  <a:prstClr val="white"/>
                </a:solidFill>
              </a:rPr>
              <a:t>Evan Eichler</a:t>
            </a:r>
          </a:p>
          <a:p>
            <a:pPr marL="284163" indent="0">
              <a:spcBef>
                <a:spcPts val="700"/>
              </a:spcBef>
              <a:buClr>
                <a:srgbClr val="D6ECFF"/>
              </a:buClr>
              <a:buSzPct val="95000"/>
            </a:pPr>
            <a:r>
              <a:rPr lang="en-US" sz="3000" dirty="0">
                <a:solidFill>
                  <a:prstClr val="white"/>
                </a:solidFill>
              </a:rPr>
              <a:t>Christine Grady</a:t>
            </a:r>
          </a:p>
          <a:p>
            <a:pPr marL="284163" indent="0">
              <a:spcBef>
                <a:spcPts val="700"/>
              </a:spcBef>
              <a:buClr>
                <a:srgbClr val="D6ECFF"/>
              </a:buClr>
              <a:buSzPct val="95000"/>
            </a:pPr>
            <a:r>
              <a:rPr lang="en-US" sz="3000" dirty="0" err="1">
                <a:solidFill>
                  <a:prstClr val="white"/>
                </a:solidFill>
              </a:rPr>
              <a:t>Chanita</a:t>
            </a:r>
            <a:r>
              <a:rPr lang="en-US" sz="3000" dirty="0">
                <a:solidFill>
                  <a:prstClr val="white"/>
                </a:solidFill>
              </a:rPr>
              <a:t> Hughes-Halbert</a:t>
            </a:r>
          </a:p>
          <a:p>
            <a:pPr marL="284163" indent="0">
              <a:spcBef>
                <a:spcPts val="700"/>
              </a:spcBef>
              <a:buClr>
                <a:srgbClr val="D6ECFF"/>
              </a:buClr>
              <a:buSzPct val="95000"/>
            </a:pPr>
            <a:r>
              <a:rPr lang="en-US" sz="3000" dirty="0">
                <a:solidFill>
                  <a:prstClr val="white"/>
                </a:solidFill>
              </a:rPr>
              <a:t>George </a:t>
            </a:r>
            <a:r>
              <a:rPr lang="en-US" sz="3000" dirty="0" err="1">
                <a:solidFill>
                  <a:prstClr val="white"/>
                </a:solidFill>
              </a:rPr>
              <a:t>Koob</a:t>
            </a:r>
            <a:endParaRPr lang="en-US" sz="3000" dirty="0">
              <a:solidFill>
                <a:prstClr val="white"/>
              </a:solidFill>
            </a:endParaRPr>
          </a:p>
        </p:txBody>
      </p:sp>
      <p:pic>
        <p:nvPicPr>
          <p:cNvPr id="1026" name="Picture 2" descr="image002">
            <a:extLst>
              <a:ext uri="{FF2B5EF4-FFF2-40B4-BE49-F238E27FC236}">
                <a16:creationId xmlns:a16="http://schemas.microsoft.com/office/drawing/2014/main" id="{C0F3391B-3C37-479B-8339-4C4BF710D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161" y="1628775"/>
            <a:ext cx="3275719" cy="356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364830"/>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5080"/>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 Elected to AAAS</a:t>
            </a:r>
          </a:p>
        </p:txBody>
      </p:sp>
      <p:grpSp>
        <p:nvGrpSpPr>
          <p:cNvPr id="8" name="Group 7"/>
          <p:cNvGrpSpPr/>
          <p:nvPr/>
        </p:nvGrpSpPr>
        <p:grpSpPr>
          <a:xfrm>
            <a:off x="-109536" y="1124977"/>
            <a:ext cx="9136063" cy="4999389"/>
            <a:chOff x="59766" y="1875923"/>
            <a:chExt cx="9136063" cy="4999389"/>
          </a:xfrm>
        </p:grpSpPr>
        <p:sp>
          <p:nvSpPr>
            <p:cNvPr id="9" name="Title 1"/>
            <p:cNvSpPr txBox="1">
              <a:spLocks/>
            </p:cNvSpPr>
            <p:nvPr/>
          </p:nvSpPr>
          <p:spPr bwMode="auto">
            <a:xfrm>
              <a:off x="59766" y="1875923"/>
              <a:ext cx="9136063" cy="235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3000" dirty="0">
                  <a:solidFill>
                    <a:prstClr val="white"/>
                  </a:solidFill>
                </a:rPr>
                <a:t>Susan Dutcher</a:t>
              </a:r>
            </a:p>
            <a:p>
              <a:pPr marL="284163" indent="0">
                <a:spcBef>
                  <a:spcPts val="700"/>
                </a:spcBef>
                <a:buClr>
                  <a:srgbClr val="D6ECFF"/>
                </a:buClr>
                <a:buSzPct val="95000"/>
              </a:pPr>
              <a:r>
                <a:rPr lang="en-US" sz="3000" dirty="0">
                  <a:solidFill>
                    <a:prstClr val="white"/>
                  </a:solidFill>
                </a:rPr>
                <a:t>Joshua Gordon</a:t>
              </a:r>
            </a:p>
            <a:p>
              <a:pPr marL="284163" indent="0">
                <a:spcBef>
                  <a:spcPts val="700"/>
                </a:spcBef>
                <a:buClr>
                  <a:srgbClr val="D6ECFF"/>
                </a:buClr>
                <a:buSzPct val="95000"/>
              </a:pPr>
              <a:r>
                <a:rPr lang="en-US" sz="3000" dirty="0">
                  <a:solidFill>
                    <a:prstClr val="white"/>
                  </a:solidFill>
                </a:rPr>
                <a:t>Gail </a:t>
              </a:r>
              <a:r>
                <a:rPr lang="en-US" sz="3000" dirty="0" err="1">
                  <a:solidFill>
                    <a:prstClr val="white"/>
                  </a:solidFill>
                </a:rPr>
                <a:t>Jarvik</a:t>
              </a:r>
              <a:endParaRPr lang="en-US" sz="3000" dirty="0">
                <a:solidFill>
                  <a:prstClr val="white"/>
                </a:solidFill>
              </a:endParaRPr>
            </a:p>
            <a:p>
              <a:pPr marL="284163" indent="0">
                <a:spcBef>
                  <a:spcPts val="700"/>
                </a:spcBef>
                <a:buClr>
                  <a:srgbClr val="D6ECFF"/>
                </a:buClr>
                <a:buSzPct val="95000"/>
              </a:pPr>
              <a:r>
                <a:rPr lang="en-US" sz="3000" dirty="0" err="1">
                  <a:solidFill>
                    <a:prstClr val="white"/>
                  </a:solidFill>
                </a:rPr>
                <a:t>Hongzhe</a:t>
              </a:r>
              <a:r>
                <a:rPr lang="en-US" sz="3000" dirty="0">
                  <a:solidFill>
                    <a:prstClr val="white"/>
                  </a:solidFill>
                </a:rPr>
                <a:t> Li </a:t>
              </a:r>
            </a:p>
            <a:p>
              <a:pPr marL="284163" indent="0">
                <a:spcBef>
                  <a:spcPts val="700"/>
                </a:spcBef>
                <a:buClr>
                  <a:srgbClr val="D6ECFF"/>
                </a:buClr>
                <a:buSzPct val="95000"/>
              </a:pPr>
              <a:r>
                <a:rPr lang="en-US" sz="3000" dirty="0">
                  <a:solidFill>
                    <a:prstClr val="white"/>
                  </a:solidFill>
                </a:rPr>
                <a:t>Mona Miller </a:t>
              </a:r>
            </a:p>
            <a:p>
              <a:pPr marL="0" indent="0">
                <a:spcBef>
                  <a:spcPts val="700"/>
                </a:spcBef>
                <a:buClr>
                  <a:srgbClr val="D6ECFF"/>
                </a:buClr>
                <a:buSzPct val="95000"/>
              </a:pPr>
              <a:r>
                <a:rPr lang="en-US" sz="3000" dirty="0" err="1">
                  <a:solidFill>
                    <a:prstClr val="white"/>
                  </a:solidFill>
                </a:rPr>
                <a:t>Bhramar</a:t>
              </a:r>
              <a:r>
                <a:rPr lang="en-US" sz="3000" dirty="0">
                  <a:solidFill>
                    <a:prstClr val="white"/>
                  </a:solidFill>
                </a:rPr>
                <a:t> Mukherjee</a:t>
              </a:r>
            </a:p>
            <a:p>
              <a:pPr marL="0" indent="0">
                <a:spcBef>
                  <a:spcPts val="700"/>
                </a:spcBef>
                <a:buClr>
                  <a:srgbClr val="D6ECFF"/>
                </a:buClr>
                <a:buSzPct val="95000"/>
              </a:pPr>
              <a:r>
                <a:rPr lang="en-US" sz="3000" dirty="0">
                  <a:solidFill>
                    <a:prstClr val="white"/>
                  </a:solidFill>
                </a:rPr>
                <a:t>Griffin Rodgers</a:t>
              </a:r>
            </a:p>
            <a:p>
              <a:pPr marL="0" indent="0">
                <a:spcBef>
                  <a:spcPts val="700"/>
                </a:spcBef>
                <a:buClr>
                  <a:srgbClr val="D6ECFF"/>
                </a:buClr>
                <a:buSzPct val="95000"/>
              </a:pPr>
              <a:r>
                <a:rPr lang="en-US" sz="3000" dirty="0">
                  <a:solidFill>
                    <a:prstClr val="white"/>
                  </a:solidFill>
                </a:rPr>
                <a:t>Michelle Southard-Smith</a:t>
              </a:r>
            </a:p>
            <a:p>
              <a:pPr marL="0" indent="0">
                <a:spcBef>
                  <a:spcPts val="700"/>
                </a:spcBef>
                <a:buClr>
                  <a:srgbClr val="D6ECFF"/>
                </a:buClr>
                <a:buSzPct val="95000"/>
              </a:pPr>
              <a:r>
                <a:rPr lang="en-US" sz="3000" dirty="0">
                  <a:solidFill>
                    <a:prstClr val="white"/>
                  </a:solidFill>
                </a:rPr>
                <a:t>Monte Westerfield</a:t>
              </a:r>
            </a:p>
          </p:txBody>
        </p:sp>
        <p:pic>
          <p:nvPicPr>
            <p:cNvPr id="7"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190" y="4898050"/>
              <a:ext cx="6934650" cy="1977262"/>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20</a:t>
            </a:r>
          </a:p>
        </p:txBody>
      </p:sp>
    </p:spTree>
    <p:extLst>
      <p:ext uri="{BB962C8B-B14F-4D97-AF65-F5344CB8AC3E}">
        <p14:creationId xmlns:p14="http://schemas.microsoft.com/office/powerpoint/2010/main" val="2893617266"/>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9525" y="6352"/>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New Vice President for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Genomic Research at AbbVie</a:t>
            </a:r>
          </a:p>
        </p:txBody>
      </p:sp>
      <p:sp>
        <p:nvSpPr>
          <p:cNvPr id="6" name="Title 1"/>
          <p:cNvSpPr txBox="1">
            <a:spLocks/>
          </p:cNvSpPr>
          <p:nvPr/>
        </p:nvSpPr>
        <p:spPr>
          <a:xfrm>
            <a:off x="36388" y="5421783"/>
            <a:ext cx="5254906" cy="781050"/>
          </a:xfrm>
          <a:prstGeom prst="rect">
            <a:avLst/>
          </a:prstGeom>
        </p:spPr>
        <p:txBody>
          <a:bodyPr/>
          <a:lstStyle/>
          <a:p>
            <a:pPr algn="ctr" eaLnBrk="0" hangingPunct="0">
              <a:defRPr/>
            </a:pPr>
            <a:r>
              <a:rPr lang="en-US" sz="3200" spc="-100" dirty="0">
                <a:solidFill>
                  <a:prstClr val="white"/>
                </a:solidFill>
                <a:latin typeface="Arial" charset="0"/>
                <a:cs typeface="Arial" charset="0"/>
              </a:rPr>
              <a:t>Howard Jacob, Ph.D.</a:t>
            </a: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21</a:t>
            </a:r>
          </a:p>
        </p:txBody>
      </p:sp>
      <p:pic>
        <p:nvPicPr>
          <p:cNvPr id="2" name="Picture 1">
            <a:extLst>
              <a:ext uri="{FF2B5EF4-FFF2-40B4-BE49-F238E27FC236}">
                <a16:creationId xmlns:a16="http://schemas.microsoft.com/office/drawing/2014/main" id="{43490197-A670-447D-AFD6-DB37E124E7C5}"/>
              </a:ext>
            </a:extLst>
          </p:cNvPr>
          <p:cNvPicPr>
            <a:picLocks noChangeAspect="1"/>
          </p:cNvPicPr>
          <p:nvPr/>
        </p:nvPicPr>
        <p:blipFill rotWithShape="1">
          <a:blip r:embed="rId3"/>
          <a:srcRect l="14285" r="11948"/>
          <a:stretch/>
        </p:blipFill>
        <p:spPr>
          <a:xfrm>
            <a:off x="1277007" y="1521371"/>
            <a:ext cx="2773668" cy="3760077"/>
          </a:xfrm>
          <a:prstGeom prst="roundRect">
            <a:avLst/>
          </a:prstGeom>
        </p:spPr>
      </p:pic>
      <p:pic>
        <p:nvPicPr>
          <p:cNvPr id="5" name="Picture 4">
            <a:extLst>
              <a:ext uri="{FF2B5EF4-FFF2-40B4-BE49-F238E27FC236}">
                <a16:creationId xmlns:a16="http://schemas.microsoft.com/office/drawing/2014/main" id="{5FB48862-4F12-43C1-8592-52A9A203801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09" b="88350" l="2000" r="98333">
                        <a14:foregroundMark x1="16333" y1="68932" x2="16333" y2="68932"/>
                        <a14:foregroundMark x1="21667" y1="44660" x2="21667" y2="44660"/>
                        <a14:foregroundMark x1="4167" y1="33981" x2="4167" y2="33981"/>
                        <a14:foregroundMark x1="6333" y1="91262" x2="6333" y2="91262"/>
                        <a14:foregroundMark x1="2000" y1="85437" x2="2000" y2="85437"/>
                        <a14:foregroundMark x1="43667" y1="33981" x2="43667" y2="33981"/>
                        <a14:foregroundMark x1="69000" y1="83495" x2="69000" y2="83495"/>
                        <a14:foregroundMark x1="80333" y1="51456" x2="80333" y2="51456"/>
                        <a14:foregroundMark x1="80333" y1="12621" x2="80333" y2="12621"/>
                        <a14:foregroundMark x1="88667" y1="33981" x2="88667" y2="33981"/>
                        <a14:foregroundMark x1="90333" y1="64078" x2="90333" y2="64078"/>
                        <a14:foregroundMark x1="98333" y1="61165" x2="98333" y2="61165"/>
                      </a14:backgroundRemoval>
                    </a14:imgEffect>
                  </a14:imgLayer>
                </a14:imgProps>
              </a:ext>
            </a:extLst>
          </a:blip>
          <a:stretch>
            <a:fillRect/>
          </a:stretch>
        </p:blipFill>
        <p:spPr>
          <a:xfrm>
            <a:off x="4831990" y="3228875"/>
            <a:ext cx="3586796" cy="615733"/>
          </a:xfrm>
          <a:prstGeom prst="rect">
            <a:avLst/>
          </a:prstGeom>
          <a:solidFill>
            <a:schemeClr val="tx1"/>
          </a:solidFill>
          <a:effectLst>
            <a:glow rad="228600">
              <a:schemeClr val="accent4">
                <a:satMod val="175000"/>
                <a:alpha val="40000"/>
              </a:schemeClr>
            </a:glow>
          </a:effectLst>
        </p:spPr>
      </p:pic>
    </p:spTree>
    <p:extLst>
      <p:ext uri="{BB962C8B-B14F-4D97-AF65-F5344CB8AC3E}">
        <p14:creationId xmlns:p14="http://schemas.microsoft.com/office/powerpoint/2010/main" val="1235634208"/>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135"/>
            <a:ext cx="9144000" cy="639763"/>
          </a:xfrm>
        </p:spPr>
        <p:txBody>
          <a:bodyPr/>
          <a:lstStyle/>
          <a:p>
            <a:pPr algn="ctr">
              <a:defRPr/>
            </a:pPr>
            <a:r>
              <a:rPr lang="en-US" sz="3600" b="1" dirty="0">
                <a:solidFill>
                  <a:srgbClr val="FFFF00"/>
                </a:solidFill>
                <a:latin typeface="Arial" charset="0"/>
                <a:cs typeface="Arial" charset="0"/>
              </a:rPr>
              <a:t>2017 </a:t>
            </a:r>
            <a:r>
              <a:rPr lang="en-US" sz="3600" b="1" i="1" dirty="0">
                <a:solidFill>
                  <a:srgbClr val="FFFF00"/>
                </a:solidFill>
                <a:latin typeface="Arial" charset="0"/>
                <a:cs typeface="Arial" charset="0"/>
              </a:rPr>
              <a:t>Science</a:t>
            </a:r>
            <a:r>
              <a:rPr lang="en-US" sz="3600" b="1" dirty="0">
                <a:solidFill>
                  <a:srgbClr val="FFFF00"/>
                </a:solidFill>
                <a:latin typeface="Arial" charset="0"/>
                <a:cs typeface="Arial" charset="0"/>
              </a:rPr>
              <a:t> Breakthrough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of the Year Runners Up</a:t>
            </a:r>
            <a:endParaRPr lang="en-US" sz="3600" b="1" dirty="0">
              <a:solidFill>
                <a:srgbClr val="FFFF00"/>
              </a:solidFill>
              <a:latin typeface="Arial" pitchFamily="34" charset="0"/>
              <a:cs typeface="Arial" pitchFamily="34" charset="0"/>
            </a:endParaRPr>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22</a:t>
            </a:r>
          </a:p>
        </p:txBody>
      </p:sp>
      <p:sp>
        <p:nvSpPr>
          <p:cNvPr id="12" name="Title 1"/>
          <p:cNvSpPr txBox="1">
            <a:spLocks/>
          </p:cNvSpPr>
          <p:nvPr/>
        </p:nvSpPr>
        <p:spPr>
          <a:xfrm>
            <a:off x="4046756" y="2616459"/>
            <a:ext cx="4862946" cy="2394011"/>
          </a:xfrm>
          <a:prstGeom prst="rect">
            <a:avLst/>
          </a:prstGeom>
        </p:spPr>
        <p:txBody>
          <a:bodyPr/>
          <a:lstStyle/>
          <a:p>
            <a:pPr eaLnBrk="0" hangingPunct="0">
              <a:defRPr/>
            </a:pPr>
            <a:r>
              <a:rPr lang="en-US" sz="2800" i="1" dirty="0"/>
              <a:t>Pinpoint Gene Editing</a:t>
            </a:r>
          </a:p>
          <a:p>
            <a:pPr eaLnBrk="0" hangingPunct="0">
              <a:defRPr/>
            </a:pPr>
            <a:endParaRPr lang="en-US" sz="2800" i="1" dirty="0"/>
          </a:p>
          <a:p>
            <a:pPr eaLnBrk="0" hangingPunct="0">
              <a:defRPr/>
            </a:pPr>
            <a:r>
              <a:rPr lang="en-US" sz="2800" i="1" dirty="0"/>
              <a:t>Cancer Drug’s Broad Swipe</a:t>
            </a:r>
          </a:p>
          <a:p>
            <a:pPr eaLnBrk="0" hangingPunct="0">
              <a:defRPr/>
            </a:pPr>
            <a:endParaRPr lang="en-US" sz="2800" i="1" dirty="0"/>
          </a:p>
          <a:p>
            <a:pPr eaLnBrk="0" hangingPunct="0">
              <a:defRPr/>
            </a:pPr>
            <a:r>
              <a:rPr lang="en-US" sz="2800" i="1" dirty="0"/>
              <a:t>Gene Therapy Triumph </a:t>
            </a:r>
            <a:endParaRPr lang="en-US" sz="2800" i="1" spc="-100" dirty="0">
              <a:cs typeface="Arial" charset="0"/>
            </a:endParaRPr>
          </a:p>
        </p:txBody>
      </p:sp>
      <p:pic>
        <p:nvPicPr>
          <p:cNvPr id="2" name="Picture 1">
            <a:extLst>
              <a:ext uri="{FF2B5EF4-FFF2-40B4-BE49-F238E27FC236}">
                <a16:creationId xmlns:a16="http://schemas.microsoft.com/office/drawing/2014/main" id="{F027E576-2C86-4D73-A147-2E5F3D1D1BB1}"/>
              </a:ext>
            </a:extLst>
          </p:cNvPr>
          <p:cNvPicPr>
            <a:picLocks noChangeAspect="1"/>
          </p:cNvPicPr>
          <p:nvPr/>
        </p:nvPicPr>
        <p:blipFill rotWithShape="1">
          <a:blip r:embed="rId3"/>
          <a:srcRect l="13253" t="4527" r="14172" b="3147"/>
          <a:stretch/>
        </p:blipFill>
        <p:spPr>
          <a:xfrm>
            <a:off x="451813" y="1745672"/>
            <a:ext cx="3283528" cy="4177146"/>
          </a:xfrm>
          <a:prstGeom prst="rect">
            <a:avLst/>
          </a:prstGeom>
          <a:effectLst>
            <a:glow rad="228600">
              <a:srgbClr val="FFC000">
                <a:alpha val="40000"/>
              </a:srgbClr>
            </a:glow>
          </a:effectLst>
        </p:spPr>
      </p:pic>
    </p:spTree>
    <p:extLst>
      <p:ext uri="{BB962C8B-B14F-4D97-AF65-F5344CB8AC3E}">
        <p14:creationId xmlns:p14="http://schemas.microsoft.com/office/powerpoint/2010/main" val="3273245467"/>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135"/>
            <a:ext cx="9144000" cy="639763"/>
          </a:xfrm>
        </p:spPr>
        <p:txBody>
          <a:bodyPr/>
          <a:lstStyle/>
          <a:p>
            <a:pPr algn="ctr">
              <a:defRPr/>
            </a:pPr>
            <a:r>
              <a:rPr lang="en-US" sz="3600" b="1" dirty="0">
                <a:solidFill>
                  <a:srgbClr val="FFFF00"/>
                </a:solidFill>
                <a:latin typeface="Arial" charset="0"/>
                <a:cs typeface="Arial" charset="0"/>
              </a:rPr>
              <a:t>2017 </a:t>
            </a:r>
            <a:r>
              <a:rPr lang="en-US" sz="3600" b="1" i="1" dirty="0">
                <a:solidFill>
                  <a:srgbClr val="FFFF00"/>
                </a:solidFill>
                <a:latin typeface="Arial" charset="0"/>
                <a:cs typeface="Arial" charset="0"/>
              </a:rPr>
              <a:t>Nature</a:t>
            </a:r>
            <a:r>
              <a:rPr lang="en-US" sz="3600" b="1" dirty="0">
                <a:solidFill>
                  <a:srgbClr val="FFFF00"/>
                </a:solidFill>
                <a:latin typeface="Arial" charset="0"/>
                <a:cs typeface="Arial" charset="0"/>
              </a:rPr>
              <a:t> Science Events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that Shaped the Year</a:t>
            </a:r>
            <a:endParaRPr lang="en-US" sz="3600" b="1" dirty="0">
              <a:solidFill>
                <a:srgbClr val="FFFF00"/>
              </a:solidFill>
              <a:latin typeface="Arial" pitchFamily="34" charset="0"/>
              <a:cs typeface="Arial" pitchFamily="34" charset="0"/>
            </a:endParaRPr>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23</a:t>
            </a:r>
          </a:p>
        </p:txBody>
      </p:sp>
      <p:sp>
        <p:nvSpPr>
          <p:cNvPr id="12" name="Title 1"/>
          <p:cNvSpPr txBox="1">
            <a:spLocks/>
          </p:cNvSpPr>
          <p:nvPr/>
        </p:nvSpPr>
        <p:spPr>
          <a:xfrm>
            <a:off x="8647" y="5499379"/>
            <a:ext cx="9143999" cy="547328"/>
          </a:xfrm>
          <a:prstGeom prst="rect">
            <a:avLst/>
          </a:prstGeom>
        </p:spPr>
        <p:txBody>
          <a:bodyPr/>
          <a:lstStyle/>
          <a:p>
            <a:pPr algn="ctr" eaLnBrk="0" hangingPunct="0">
              <a:defRPr/>
            </a:pPr>
            <a:r>
              <a:rPr lang="en-US" sz="3200" dirty="0"/>
              <a:t>Genetics Bonanza</a:t>
            </a:r>
            <a:endParaRPr lang="en-US" sz="3200" spc="-100" dirty="0">
              <a:cs typeface="Arial" charset="0"/>
            </a:endParaRPr>
          </a:p>
        </p:txBody>
      </p:sp>
      <p:pic>
        <p:nvPicPr>
          <p:cNvPr id="7" name="Picture 6">
            <a:extLst>
              <a:ext uri="{FF2B5EF4-FFF2-40B4-BE49-F238E27FC236}">
                <a16:creationId xmlns:a16="http://schemas.microsoft.com/office/drawing/2014/main" id="{9A8D4C0C-CD18-4CF7-8B8E-B6232580CD33}"/>
              </a:ext>
            </a:extLst>
          </p:cNvPr>
          <p:cNvPicPr>
            <a:picLocks noChangeAspect="1"/>
          </p:cNvPicPr>
          <p:nvPr/>
        </p:nvPicPr>
        <p:blipFill>
          <a:blip r:embed="rId3"/>
          <a:stretch>
            <a:fillRect/>
          </a:stretch>
        </p:blipFill>
        <p:spPr>
          <a:xfrm>
            <a:off x="729552" y="3692961"/>
            <a:ext cx="1875355" cy="1432118"/>
          </a:xfrm>
          <a:prstGeom prst="rect">
            <a:avLst/>
          </a:prstGeom>
        </p:spPr>
      </p:pic>
      <p:pic>
        <p:nvPicPr>
          <p:cNvPr id="8" name="Picture 7">
            <a:extLst>
              <a:ext uri="{FF2B5EF4-FFF2-40B4-BE49-F238E27FC236}">
                <a16:creationId xmlns:a16="http://schemas.microsoft.com/office/drawing/2014/main" id="{54F33E63-E5E7-4F3F-86C2-DA2E98748127}"/>
              </a:ext>
            </a:extLst>
          </p:cNvPr>
          <p:cNvPicPr>
            <a:picLocks noChangeAspect="1"/>
          </p:cNvPicPr>
          <p:nvPr/>
        </p:nvPicPr>
        <p:blipFill rotWithShape="1">
          <a:blip r:embed="rId4"/>
          <a:srcRect l="8745" r="9312"/>
          <a:stretch/>
        </p:blipFill>
        <p:spPr>
          <a:xfrm>
            <a:off x="2682848" y="3692961"/>
            <a:ext cx="1897799" cy="1444728"/>
          </a:xfrm>
          <a:prstGeom prst="rect">
            <a:avLst/>
          </a:prstGeom>
        </p:spPr>
      </p:pic>
      <p:pic>
        <p:nvPicPr>
          <p:cNvPr id="10" name="Picture 9">
            <a:extLst>
              <a:ext uri="{FF2B5EF4-FFF2-40B4-BE49-F238E27FC236}">
                <a16:creationId xmlns:a16="http://schemas.microsoft.com/office/drawing/2014/main" id="{C80E9C2F-EF96-4262-8BDE-860C84148FA3}"/>
              </a:ext>
            </a:extLst>
          </p:cNvPr>
          <p:cNvPicPr>
            <a:picLocks noChangeAspect="1"/>
          </p:cNvPicPr>
          <p:nvPr/>
        </p:nvPicPr>
        <p:blipFill>
          <a:blip r:embed="rId5"/>
          <a:stretch>
            <a:fillRect/>
          </a:stretch>
        </p:blipFill>
        <p:spPr>
          <a:xfrm>
            <a:off x="4658588" y="3694301"/>
            <a:ext cx="1894446" cy="1443388"/>
          </a:xfrm>
          <a:prstGeom prst="rect">
            <a:avLst/>
          </a:prstGeom>
        </p:spPr>
      </p:pic>
      <p:pic>
        <p:nvPicPr>
          <p:cNvPr id="13" name="Picture 12">
            <a:extLst>
              <a:ext uri="{FF2B5EF4-FFF2-40B4-BE49-F238E27FC236}">
                <a16:creationId xmlns:a16="http://schemas.microsoft.com/office/drawing/2014/main" id="{A5DC2F7A-A4DC-4B23-81F2-214596EB1DF2}"/>
              </a:ext>
            </a:extLst>
          </p:cNvPr>
          <p:cNvPicPr>
            <a:picLocks noChangeAspect="1"/>
          </p:cNvPicPr>
          <p:nvPr/>
        </p:nvPicPr>
        <p:blipFill rotWithShape="1">
          <a:blip r:embed="rId6">
            <a:duotone>
              <a:prstClr val="black"/>
              <a:schemeClr val="accent4">
                <a:tint val="45000"/>
                <a:satMod val="400000"/>
              </a:schemeClr>
            </a:duotone>
          </a:blip>
          <a:srcRect l="10833"/>
          <a:stretch/>
        </p:blipFill>
        <p:spPr>
          <a:xfrm>
            <a:off x="6927184" y="2065722"/>
            <a:ext cx="1957417" cy="1439096"/>
          </a:xfrm>
          <a:prstGeom prst="rect">
            <a:avLst/>
          </a:prstGeom>
        </p:spPr>
      </p:pic>
      <p:pic>
        <p:nvPicPr>
          <p:cNvPr id="14" name="Picture 13">
            <a:extLst>
              <a:ext uri="{FF2B5EF4-FFF2-40B4-BE49-F238E27FC236}">
                <a16:creationId xmlns:a16="http://schemas.microsoft.com/office/drawing/2014/main" id="{14ECB29D-35A9-4F19-9EEC-257589CD2273}"/>
              </a:ext>
            </a:extLst>
          </p:cNvPr>
          <p:cNvPicPr>
            <a:picLocks noChangeAspect="1"/>
          </p:cNvPicPr>
          <p:nvPr/>
        </p:nvPicPr>
        <p:blipFill>
          <a:blip r:embed="rId7"/>
          <a:stretch>
            <a:fillRect/>
          </a:stretch>
        </p:blipFill>
        <p:spPr>
          <a:xfrm>
            <a:off x="6630975" y="3693631"/>
            <a:ext cx="1884429" cy="1444728"/>
          </a:xfrm>
          <a:prstGeom prst="rect">
            <a:avLst/>
          </a:prstGeom>
        </p:spPr>
      </p:pic>
      <p:pic>
        <p:nvPicPr>
          <p:cNvPr id="17" name="Picture 16">
            <a:extLst>
              <a:ext uri="{FF2B5EF4-FFF2-40B4-BE49-F238E27FC236}">
                <a16:creationId xmlns:a16="http://schemas.microsoft.com/office/drawing/2014/main" id="{03AED085-5CF1-4B74-892A-958984A21DB1}"/>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4700"/>
                    </a14:imgEffect>
                    <a14:imgEffect>
                      <a14:saturation sat="400000"/>
                    </a14:imgEffect>
                    <a14:imgEffect>
                      <a14:brightnessContrast bright="-20000"/>
                    </a14:imgEffect>
                  </a14:imgLayer>
                </a14:imgProps>
              </a:ext>
            </a:extLst>
          </a:blip>
          <a:srcRect l="14045" r="12962"/>
          <a:stretch/>
        </p:blipFill>
        <p:spPr>
          <a:xfrm>
            <a:off x="280222" y="2069371"/>
            <a:ext cx="1952939" cy="1435447"/>
          </a:xfrm>
          <a:prstGeom prst="rect">
            <a:avLst/>
          </a:prstGeom>
        </p:spPr>
      </p:pic>
      <p:pic>
        <p:nvPicPr>
          <p:cNvPr id="5" name="Picture 4">
            <a:extLst>
              <a:ext uri="{FF2B5EF4-FFF2-40B4-BE49-F238E27FC236}">
                <a16:creationId xmlns:a16="http://schemas.microsoft.com/office/drawing/2014/main" id="{59FD9008-B9CD-4753-B098-EAEEF192F439}"/>
              </a:ext>
            </a:extLst>
          </p:cNvPr>
          <p:cNvPicPr>
            <a:picLocks noChangeAspect="1"/>
          </p:cNvPicPr>
          <p:nvPr/>
        </p:nvPicPr>
        <p:blipFill rotWithShape="1">
          <a:blip r:embed="rId10">
            <a:duotone>
              <a:srgbClr val="EA157A">
                <a:shade val="45000"/>
                <a:satMod val="135000"/>
              </a:srgbClr>
              <a:prstClr val="white"/>
            </a:duotone>
            <a:extLst>
              <a:ext uri="{BEBA8EAE-BF5A-486C-A8C5-ECC9F3942E4B}">
                <a14:imgProps xmlns:a14="http://schemas.microsoft.com/office/drawing/2010/main">
                  <a14:imgLayer r:embed="rId11">
                    <a14:imgEffect>
                      <a14:backgroundRemoval t="9494" b="89557" l="17917" r="81250">
                        <a14:foregroundMark x1="20583" y1="31962" x2="20583" y2="31962"/>
                        <a14:foregroundMark x1="39500" y1="41139" x2="39500" y2="41139"/>
                        <a14:foregroundMark x1="45417" y1="21519" x2="45417" y2="21519"/>
                        <a14:foregroundMark x1="64833" y1="32911" x2="64833" y2="32911"/>
                        <a14:foregroundMark x1="79667" y1="36076" x2="79667" y2="36076"/>
                        <a14:foregroundMark x1="81333" y1="84810" x2="81333" y2="84810"/>
                        <a14:foregroundMark x1="17917" y1="79747" x2="17917" y2="79747"/>
                      </a14:backgroundRemoval>
                    </a14:imgEffect>
                  </a14:imgLayer>
                </a14:imgProps>
              </a:ext>
            </a:extLst>
          </a:blip>
          <a:srcRect l="15185" r="16050"/>
          <a:stretch/>
        </p:blipFill>
        <p:spPr>
          <a:xfrm>
            <a:off x="2336551" y="1817369"/>
            <a:ext cx="4482924" cy="1693102"/>
          </a:xfrm>
          <a:prstGeom prst="rect">
            <a:avLst/>
          </a:prstGeom>
        </p:spPr>
      </p:pic>
    </p:spTree>
    <p:extLst>
      <p:ext uri="{BB962C8B-B14F-4D97-AF65-F5344CB8AC3E}">
        <p14:creationId xmlns:p14="http://schemas.microsoft.com/office/powerpoint/2010/main" val="4109800599"/>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3810" y="4755"/>
            <a:ext cx="9144000" cy="882941"/>
          </a:xfrm>
        </p:spPr>
        <p:txBody>
          <a:bodyPr wrap="square" lIns="91440" tIns="45720" rIns="91440" bIns="45720" numCol="1" anchorCtr="0" compatLnSpc="1">
            <a:prstTxWarp prst="textNoShape">
              <a:avLst/>
            </a:prstTxWarp>
          </a:bodyPr>
          <a:lstStyle/>
          <a:p>
            <a:pPr algn="ctr">
              <a:defRPr/>
            </a:pPr>
            <a:r>
              <a:rPr lang="en-US" sz="3600" b="1" i="1" dirty="0">
                <a:solidFill>
                  <a:srgbClr val="FFFF00"/>
                </a:solidFill>
                <a:latin typeface="Arial" pitchFamily="34" charset="0"/>
                <a:cs typeface="Arial" pitchFamily="34" charset="0"/>
              </a:rPr>
              <a:t>The Scientist’s </a:t>
            </a:r>
            <a:r>
              <a:rPr lang="en-US" sz="3600" b="1" dirty="0">
                <a:solidFill>
                  <a:srgbClr val="FFFF00"/>
                </a:solidFill>
                <a:latin typeface="Arial" pitchFamily="34" charset="0"/>
                <a:cs typeface="Arial" pitchFamily="34" charset="0"/>
              </a:rPr>
              <a:t>Top Ten Innovations 2017</a:t>
            </a:r>
          </a:p>
        </p:txBody>
      </p:sp>
      <p:sp>
        <p:nvSpPr>
          <p:cNvPr id="15" name="TextBox 14"/>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24</a:t>
            </a:r>
          </a:p>
        </p:txBody>
      </p:sp>
      <p:pic>
        <p:nvPicPr>
          <p:cNvPr id="3074" name="Picture 2" descr="https://www.the-scientist.com/December2017/Top101.jpg">
            <a:extLst>
              <a:ext uri="{FF2B5EF4-FFF2-40B4-BE49-F238E27FC236}">
                <a16:creationId xmlns:a16="http://schemas.microsoft.com/office/drawing/2014/main" id="{A10AED0F-B487-4925-B066-464C170043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673"/>
          <a:stretch/>
        </p:blipFill>
        <p:spPr bwMode="auto">
          <a:xfrm>
            <a:off x="1318107" y="890871"/>
            <a:ext cx="6508339" cy="3786637"/>
          </a:xfrm>
          <a:prstGeom prst="rect">
            <a:avLst/>
          </a:prstGeom>
          <a:noFill/>
          <a:effectLst>
            <a:glow rad="228600">
              <a:srgbClr val="08FAA9">
                <a:alpha val="40000"/>
              </a:srgbClr>
            </a:glo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45BF80-CF6A-4E1C-9387-BFACF21355A7}"/>
              </a:ext>
            </a:extLst>
          </p:cNvPr>
          <p:cNvSpPr/>
          <p:nvPr/>
        </p:nvSpPr>
        <p:spPr>
          <a:xfrm>
            <a:off x="189621" y="5073748"/>
            <a:ext cx="8757138" cy="1200329"/>
          </a:xfrm>
          <a:prstGeom prst="rect">
            <a:avLst/>
          </a:prstGeom>
          <a:solidFill>
            <a:schemeClr val="tx1"/>
          </a:solidFill>
        </p:spPr>
        <p:txBody>
          <a:bodyPr wrap="square">
            <a:spAutoFit/>
          </a:bodyPr>
          <a:lstStyle/>
          <a:p>
            <a:pPr defTabSz="906443">
              <a:defRPr/>
            </a:pPr>
            <a:r>
              <a:rPr lang="en-US" sz="2400" dirty="0" err="1">
                <a:solidFill>
                  <a:schemeClr val="bg1"/>
                </a:solidFill>
                <a:cs typeface="Arial" panose="020B0604020202020204" pitchFamily="34" charset="0"/>
              </a:rPr>
              <a:t>Dharmacon</a:t>
            </a:r>
            <a:r>
              <a:rPr lang="en-US" sz="2400" dirty="0">
                <a:solidFill>
                  <a:schemeClr val="bg1"/>
                </a:solidFill>
                <a:cs typeface="Arial" panose="020B0604020202020204" pitchFamily="34" charset="0"/>
              </a:rPr>
              <a:t> | </a:t>
            </a:r>
            <a:r>
              <a:rPr lang="en-US" sz="2400" b="0" dirty="0">
                <a:solidFill>
                  <a:schemeClr val="bg1"/>
                </a:solidFill>
                <a:cs typeface="Arial" panose="020B0604020202020204" pitchFamily="34" charset="0"/>
              </a:rPr>
              <a:t>Edit-R crRNA Library—Human Genome</a:t>
            </a:r>
          </a:p>
          <a:p>
            <a:pPr defTabSz="906443">
              <a:defRPr/>
            </a:pPr>
            <a:r>
              <a:rPr lang="en-US" sz="2400" dirty="0">
                <a:solidFill>
                  <a:schemeClr val="bg1"/>
                </a:solidFill>
                <a:cs typeface="Arial" panose="020B0604020202020204" pitchFamily="34" charset="0"/>
              </a:rPr>
              <a:t>10x Genomics | </a:t>
            </a:r>
            <a:r>
              <a:rPr lang="en-US" sz="2400" b="0" dirty="0">
                <a:solidFill>
                  <a:schemeClr val="bg1"/>
                </a:solidFill>
                <a:cs typeface="Arial" panose="020B0604020202020204" pitchFamily="34" charset="0"/>
              </a:rPr>
              <a:t>Chromium</a:t>
            </a:r>
          </a:p>
          <a:p>
            <a:pPr defTabSz="906443">
              <a:defRPr/>
            </a:pPr>
            <a:r>
              <a:rPr lang="en-US" sz="2400" dirty="0" err="1">
                <a:solidFill>
                  <a:schemeClr val="bg1"/>
                </a:solidFill>
                <a:cs typeface="Arial" panose="020B0604020202020204" pitchFamily="34" charset="0"/>
              </a:rPr>
              <a:t>Thermo</a:t>
            </a:r>
            <a:r>
              <a:rPr lang="en-US" sz="2400" dirty="0">
                <a:solidFill>
                  <a:schemeClr val="bg1"/>
                </a:solidFill>
                <a:cs typeface="Arial" panose="020B0604020202020204" pitchFamily="34" charset="0"/>
              </a:rPr>
              <a:t> Fisher Scientific | </a:t>
            </a:r>
            <a:r>
              <a:rPr lang="en-US" sz="2400" b="0" dirty="0">
                <a:solidFill>
                  <a:schemeClr val="bg1"/>
                </a:solidFill>
                <a:cs typeface="Arial" panose="020B0604020202020204" pitchFamily="34" charset="0"/>
              </a:rPr>
              <a:t>Invitrogen </a:t>
            </a:r>
            <a:r>
              <a:rPr lang="en-US" sz="2400" b="0" dirty="0" err="1">
                <a:solidFill>
                  <a:schemeClr val="bg1"/>
                </a:solidFill>
                <a:cs typeface="Arial" panose="020B0604020202020204" pitchFamily="34" charset="0"/>
              </a:rPr>
              <a:t>TrueCut</a:t>
            </a:r>
            <a:r>
              <a:rPr lang="en-US" sz="2400" b="0" dirty="0">
                <a:solidFill>
                  <a:schemeClr val="bg1"/>
                </a:solidFill>
                <a:cs typeface="Arial" panose="020B0604020202020204" pitchFamily="34" charset="0"/>
              </a:rPr>
              <a:t> Cas9 Protein v2</a:t>
            </a:r>
          </a:p>
        </p:txBody>
      </p:sp>
    </p:spTree>
    <p:extLst>
      <p:ext uri="{BB962C8B-B14F-4D97-AF65-F5344CB8AC3E}">
        <p14:creationId xmlns:p14="http://schemas.microsoft.com/office/powerpoint/2010/main" val="1738381612"/>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7145" y="6330"/>
            <a:ext cx="9144000" cy="981830"/>
          </a:xfrm>
          <a:prstGeom prst="rect">
            <a:avLst/>
          </a:prstGeom>
        </p:spPr>
        <p:txBody>
          <a:bodyPr/>
          <a:lstStyle/>
          <a:p>
            <a:pPr algn="ctr">
              <a:defRPr/>
            </a:pPr>
            <a:r>
              <a:rPr lang="en-US" sz="3600" i="1" spc="-100" dirty="0">
                <a:solidFill>
                  <a:srgbClr val="FFFF00"/>
                </a:solidFill>
                <a:latin typeface="Arial" charset="0"/>
                <a:cs typeface="Arial" pitchFamily="34" charset="0"/>
              </a:rPr>
              <a:t>Genomes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60176" y="63351"/>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0449" y="63351"/>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13" descr="Image result for eb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5" name="TextBox 24">
            <a:extLst>
              <a:ext uri="{FF2B5EF4-FFF2-40B4-BE49-F238E27FC236}">
                <a16:creationId xmlns:a16="http://schemas.microsoft.com/office/drawing/2014/main" id="{D5EA2B14-315A-44A6-9CC9-510FA86F48F5}"/>
              </a:ext>
            </a:extLst>
          </p:cNvPr>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25</a:t>
            </a:r>
          </a:p>
        </p:txBody>
      </p:sp>
      <p:pic>
        <p:nvPicPr>
          <p:cNvPr id="7" name="Picture 4" descr="Image result for Apostasia shenzhenica">
            <a:extLst>
              <a:ext uri="{FF2B5EF4-FFF2-40B4-BE49-F238E27FC236}">
                <a16:creationId xmlns:a16="http://schemas.microsoft.com/office/drawing/2014/main" id="{BEA45113-983C-41DF-8003-348410AEE1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2284" y="1011956"/>
            <a:ext cx="2920465" cy="19567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69EA087-6650-4B9A-AAC8-A66A286E3C60}"/>
              </a:ext>
            </a:extLst>
          </p:cNvPr>
          <p:cNvPicPr>
            <a:picLocks noChangeAspect="1"/>
          </p:cNvPicPr>
          <p:nvPr/>
        </p:nvPicPr>
        <p:blipFill>
          <a:blip r:embed="rId6"/>
          <a:stretch>
            <a:fillRect/>
          </a:stretch>
        </p:blipFill>
        <p:spPr>
          <a:xfrm>
            <a:off x="5217281" y="2009810"/>
            <a:ext cx="3488624" cy="2093174"/>
          </a:xfrm>
          <a:prstGeom prst="rect">
            <a:avLst/>
          </a:prstGeom>
        </p:spPr>
      </p:pic>
      <p:pic>
        <p:nvPicPr>
          <p:cNvPr id="19" name="Picture 18">
            <a:extLst>
              <a:ext uri="{FF2B5EF4-FFF2-40B4-BE49-F238E27FC236}">
                <a16:creationId xmlns:a16="http://schemas.microsoft.com/office/drawing/2014/main" id="{FC581E96-CC94-4A34-9421-CA11940442FD}"/>
              </a:ext>
            </a:extLst>
          </p:cNvPr>
          <p:cNvPicPr>
            <a:picLocks noChangeAspect="1"/>
          </p:cNvPicPr>
          <p:nvPr/>
        </p:nvPicPr>
        <p:blipFill>
          <a:blip r:embed="rId7"/>
          <a:stretch>
            <a:fillRect/>
          </a:stretch>
        </p:blipFill>
        <p:spPr>
          <a:xfrm>
            <a:off x="5471910" y="4262904"/>
            <a:ext cx="2979366" cy="1986244"/>
          </a:xfrm>
          <a:prstGeom prst="rect">
            <a:avLst/>
          </a:prstGeom>
        </p:spPr>
      </p:pic>
      <p:pic>
        <p:nvPicPr>
          <p:cNvPr id="21" name="Picture 20">
            <a:extLst>
              <a:ext uri="{FF2B5EF4-FFF2-40B4-BE49-F238E27FC236}">
                <a16:creationId xmlns:a16="http://schemas.microsoft.com/office/drawing/2014/main" id="{D556EB09-8BFF-4F69-ACE2-0FC54E88E374}"/>
              </a:ext>
            </a:extLst>
          </p:cNvPr>
          <p:cNvPicPr>
            <a:picLocks noChangeAspect="1"/>
          </p:cNvPicPr>
          <p:nvPr/>
        </p:nvPicPr>
        <p:blipFill>
          <a:blip r:embed="rId8"/>
          <a:stretch>
            <a:fillRect/>
          </a:stretch>
        </p:blipFill>
        <p:spPr>
          <a:xfrm>
            <a:off x="2798656" y="4348832"/>
            <a:ext cx="2418625" cy="2073971"/>
          </a:xfrm>
          <a:prstGeom prst="rect">
            <a:avLst/>
          </a:prstGeom>
        </p:spPr>
      </p:pic>
      <p:pic>
        <p:nvPicPr>
          <p:cNvPr id="22" name="Picture 21">
            <a:extLst>
              <a:ext uri="{FF2B5EF4-FFF2-40B4-BE49-F238E27FC236}">
                <a16:creationId xmlns:a16="http://schemas.microsoft.com/office/drawing/2014/main" id="{51A371AF-E5BC-4473-9CDC-E779CB5279F2}"/>
              </a:ext>
            </a:extLst>
          </p:cNvPr>
          <p:cNvPicPr>
            <a:picLocks noChangeAspect="1"/>
          </p:cNvPicPr>
          <p:nvPr/>
        </p:nvPicPr>
        <p:blipFill>
          <a:blip r:embed="rId9"/>
          <a:stretch>
            <a:fillRect/>
          </a:stretch>
        </p:blipFill>
        <p:spPr>
          <a:xfrm>
            <a:off x="443707" y="3051284"/>
            <a:ext cx="2160417" cy="2595096"/>
          </a:xfrm>
          <a:prstGeom prst="rect">
            <a:avLst/>
          </a:prstGeom>
        </p:spPr>
      </p:pic>
      <p:pic>
        <p:nvPicPr>
          <p:cNvPr id="23" name="Picture 6" descr="Image result for durian">
            <a:extLst>
              <a:ext uri="{FF2B5EF4-FFF2-40B4-BE49-F238E27FC236}">
                <a16:creationId xmlns:a16="http://schemas.microsoft.com/office/drawing/2014/main" id="{FAC72C58-1F44-4EFC-B41F-2291892B79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7849" y="794859"/>
            <a:ext cx="3849195" cy="22564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FC7FEE4-9EC6-42E0-AA36-84AA555FE1A1}"/>
              </a:ext>
            </a:extLst>
          </p:cNvPr>
          <p:cNvPicPr>
            <a:picLocks noChangeAspect="1"/>
          </p:cNvPicPr>
          <p:nvPr/>
        </p:nvPicPr>
        <p:blipFill>
          <a:blip r:embed="rId11"/>
          <a:stretch>
            <a:fillRect/>
          </a:stretch>
        </p:blipFill>
        <p:spPr>
          <a:xfrm>
            <a:off x="5882974" y="3211204"/>
            <a:ext cx="3073519" cy="2146164"/>
          </a:xfrm>
          <a:prstGeom prst="rect">
            <a:avLst/>
          </a:prstGeom>
        </p:spPr>
      </p:pic>
      <p:pic>
        <p:nvPicPr>
          <p:cNvPr id="26" name="Picture 8" descr="Image result for Apostichopus japonicus">
            <a:extLst>
              <a:ext uri="{FF2B5EF4-FFF2-40B4-BE49-F238E27FC236}">
                <a16:creationId xmlns:a16="http://schemas.microsoft.com/office/drawing/2014/main" id="{89E8B38F-E717-45CB-B3E6-A51E068AB19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97810" y="4466640"/>
            <a:ext cx="3257849" cy="21730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Image result for tianyuan cave">
            <a:extLst>
              <a:ext uri="{FF2B5EF4-FFF2-40B4-BE49-F238E27FC236}">
                <a16:creationId xmlns:a16="http://schemas.microsoft.com/office/drawing/2014/main" id="{D75202E4-BC7B-4B40-A5BC-71636B1E6F7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393"/>
          <a:stretch/>
        </p:blipFill>
        <p:spPr bwMode="auto">
          <a:xfrm>
            <a:off x="261666" y="2087623"/>
            <a:ext cx="2815259" cy="23201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A61EC8DA-6401-46BF-B9D6-B582F9DAE96D}"/>
              </a:ext>
            </a:extLst>
          </p:cNvPr>
          <p:cNvPicPr>
            <a:picLocks noChangeAspect="1"/>
          </p:cNvPicPr>
          <p:nvPr/>
        </p:nvPicPr>
        <p:blipFill rotWithShape="1">
          <a:blip r:embed="rId14"/>
          <a:srcRect l="2689" r="5470"/>
          <a:stretch/>
        </p:blipFill>
        <p:spPr>
          <a:xfrm>
            <a:off x="3498368" y="634939"/>
            <a:ext cx="3884816" cy="2111430"/>
          </a:xfrm>
          <a:prstGeom prst="rect">
            <a:avLst/>
          </a:prstGeom>
        </p:spPr>
      </p:pic>
      <p:pic>
        <p:nvPicPr>
          <p:cNvPr id="30" name="Picture 29">
            <a:extLst>
              <a:ext uri="{FF2B5EF4-FFF2-40B4-BE49-F238E27FC236}">
                <a16:creationId xmlns:a16="http://schemas.microsoft.com/office/drawing/2014/main" id="{33395A91-CA89-480A-9114-6FB85372E79F}"/>
              </a:ext>
            </a:extLst>
          </p:cNvPr>
          <p:cNvPicPr>
            <a:picLocks noChangeAspect="1"/>
          </p:cNvPicPr>
          <p:nvPr/>
        </p:nvPicPr>
        <p:blipFill>
          <a:blip r:embed="rId15"/>
          <a:stretch>
            <a:fillRect/>
          </a:stretch>
        </p:blipFill>
        <p:spPr>
          <a:xfrm>
            <a:off x="5507462" y="3515142"/>
            <a:ext cx="3341078" cy="2227385"/>
          </a:xfrm>
          <a:prstGeom prst="rect">
            <a:avLst/>
          </a:prstGeom>
        </p:spPr>
      </p:pic>
      <p:pic>
        <p:nvPicPr>
          <p:cNvPr id="31" name="Picture 30">
            <a:extLst>
              <a:ext uri="{FF2B5EF4-FFF2-40B4-BE49-F238E27FC236}">
                <a16:creationId xmlns:a16="http://schemas.microsoft.com/office/drawing/2014/main" id="{0761E9A6-D643-4013-B910-77730B2A5B79}"/>
              </a:ext>
            </a:extLst>
          </p:cNvPr>
          <p:cNvPicPr>
            <a:picLocks noChangeAspect="1"/>
          </p:cNvPicPr>
          <p:nvPr/>
        </p:nvPicPr>
        <p:blipFill rotWithShape="1">
          <a:blip r:embed="rId16"/>
          <a:srcRect l="34043" t="6671" r="28961" b="6457"/>
          <a:stretch/>
        </p:blipFill>
        <p:spPr>
          <a:xfrm>
            <a:off x="3585563" y="2864177"/>
            <a:ext cx="1769788" cy="3800114"/>
          </a:xfrm>
          <a:prstGeom prst="rect">
            <a:avLst/>
          </a:prstGeom>
        </p:spPr>
      </p:pic>
      <p:grpSp>
        <p:nvGrpSpPr>
          <p:cNvPr id="1026" name="Group 1025">
            <a:extLst>
              <a:ext uri="{FF2B5EF4-FFF2-40B4-BE49-F238E27FC236}">
                <a16:creationId xmlns:a16="http://schemas.microsoft.com/office/drawing/2014/main" id="{D98B9A91-487F-4D11-A8C7-384C0ACC664C}"/>
              </a:ext>
            </a:extLst>
          </p:cNvPr>
          <p:cNvGrpSpPr/>
          <p:nvPr/>
        </p:nvGrpSpPr>
        <p:grpSpPr>
          <a:xfrm>
            <a:off x="307975" y="2233421"/>
            <a:ext cx="3051799" cy="4094712"/>
            <a:chOff x="-3348529" y="1846482"/>
            <a:chExt cx="3051799" cy="4094712"/>
          </a:xfrm>
        </p:grpSpPr>
        <p:pic>
          <p:nvPicPr>
            <p:cNvPr id="1024" name="Picture 1023">
              <a:extLst>
                <a:ext uri="{FF2B5EF4-FFF2-40B4-BE49-F238E27FC236}">
                  <a16:creationId xmlns:a16="http://schemas.microsoft.com/office/drawing/2014/main" id="{7D3C8C57-A376-4FCF-AEC5-AC5EE74E27A9}"/>
                </a:ext>
              </a:extLst>
            </p:cNvPr>
            <p:cNvPicPr>
              <a:picLocks noChangeAspect="1"/>
            </p:cNvPicPr>
            <p:nvPr/>
          </p:nvPicPr>
          <p:blipFill rotWithShape="1">
            <a:blip r:embed="rId17"/>
            <a:srcRect l="1691" t="3570" r="1710" b="3178"/>
            <a:stretch/>
          </p:blipFill>
          <p:spPr>
            <a:xfrm>
              <a:off x="-3327497" y="3976785"/>
              <a:ext cx="3030767" cy="1964409"/>
            </a:xfrm>
            <a:prstGeom prst="rect">
              <a:avLst/>
            </a:prstGeom>
          </p:spPr>
        </p:pic>
        <p:pic>
          <p:nvPicPr>
            <p:cNvPr id="1025" name="Picture 1024">
              <a:extLst>
                <a:ext uri="{FF2B5EF4-FFF2-40B4-BE49-F238E27FC236}">
                  <a16:creationId xmlns:a16="http://schemas.microsoft.com/office/drawing/2014/main" id="{8B816484-A9E0-4CD8-B13B-5BF51A45A983}"/>
                </a:ext>
              </a:extLst>
            </p:cNvPr>
            <p:cNvPicPr>
              <a:picLocks noChangeAspect="1"/>
            </p:cNvPicPr>
            <p:nvPr/>
          </p:nvPicPr>
          <p:blipFill>
            <a:blip r:embed="rId18"/>
            <a:stretch>
              <a:fillRect/>
            </a:stretch>
          </p:blipFill>
          <p:spPr>
            <a:xfrm>
              <a:off x="-3348529" y="1846482"/>
              <a:ext cx="3051799" cy="2026355"/>
            </a:xfrm>
            <a:prstGeom prst="rect">
              <a:avLst/>
            </a:prstGeom>
          </p:spPr>
        </p:pic>
      </p:grpSp>
      <p:pic>
        <p:nvPicPr>
          <p:cNvPr id="1027" name="Picture 1026">
            <a:extLst>
              <a:ext uri="{FF2B5EF4-FFF2-40B4-BE49-F238E27FC236}">
                <a16:creationId xmlns:a16="http://schemas.microsoft.com/office/drawing/2014/main" id="{5AD10EFD-2944-4939-B7AA-D19ED0242B16}"/>
              </a:ext>
            </a:extLst>
          </p:cNvPr>
          <p:cNvPicPr>
            <a:picLocks noChangeAspect="1"/>
          </p:cNvPicPr>
          <p:nvPr/>
        </p:nvPicPr>
        <p:blipFill>
          <a:blip r:embed="rId19"/>
          <a:stretch>
            <a:fillRect/>
          </a:stretch>
        </p:blipFill>
        <p:spPr>
          <a:xfrm>
            <a:off x="3829836" y="1217135"/>
            <a:ext cx="3485750" cy="1969449"/>
          </a:xfrm>
          <a:prstGeom prst="rect">
            <a:avLst/>
          </a:prstGeom>
        </p:spPr>
      </p:pic>
      <p:pic>
        <p:nvPicPr>
          <p:cNvPr id="1029" name="Picture 1028">
            <a:extLst>
              <a:ext uri="{FF2B5EF4-FFF2-40B4-BE49-F238E27FC236}">
                <a16:creationId xmlns:a16="http://schemas.microsoft.com/office/drawing/2014/main" id="{325842B6-0B08-46EC-A9FA-9C03F0CC854E}"/>
              </a:ext>
            </a:extLst>
          </p:cNvPr>
          <p:cNvPicPr>
            <a:picLocks noChangeAspect="1"/>
          </p:cNvPicPr>
          <p:nvPr/>
        </p:nvPicPr>
        <p:blipFill rotWithShape="1">
          <a:blip r:embed="rId20"/>
          <a:srcRect l="20607" t="10099" b="13008"/>
          <a:stretch/>
        </p:blipFill>
        <p:spPr>
          <a:xfrm>
            <a:off x="4650001" y="3635208"/>
            <a:ext cx="4014438" cy="2186995"/>
          </a:xfrm>
          <a:prstGeom prst="rect">
            <a:avLst/>
          </a:prstGeom>
        </p:spPr>
      </p:pic>
      <p:pic>
        <p:nvPicPr>
          <p:cNvPr id="3" name="Picture 2" descr="Image result for Pleistocene Alaskan genome">
            <a:extLst>
              <a:ext uri="{FF2B5EF4-FFF2-40B4-BE49-F238E27FC236}">
                <a16:creationId xmlns:a16="http://schemas.microsoft.com/office/drawing/2014/main" id="{89EE0D63-992C-448C-B3EB-0FD6F6936E32}"/>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2044"/>
          <a:stretch/>
        </p:blipFill>
        <p:spPr bwMode="auto">
          <a:xfrm>
            <a:off x="416739" y="4463512"/>
            <a:ext cx="3969452" cy="2024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ooty mangabey">
            <a:extLst>
              <a:ext uri="{FF2B5EF4-FFF2-40B4-BE49-F238E27FC236}">
                <a16:creationId xmlns:a16="http://schemas.microsoft.com/office/drawing/2014/main" id="{9C2DFFA0-4244-4C10-9428-74B87BA020D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4101" y="1977414"/>
            <a:ext cx="3141609" cy="2179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8CDEA1-2CA7-4ECA-9DB2-F75178E113A7}"/>
              </a:ext>
            </a:extLst>
          </p:cNvPr>
          <p:cNvPicPr>
            <a:picLocks noChangeAspect="1"/>
          </p:cNvPicPr>
          <p:nvPr/>
        </p:nvPicPr>
        <p:blipFill>
          <a:blip r:embed="rId23"/>
          <a:stretch>
            <a:fillRect/>
          </a:stretch>
        </p:blipFill>
        <p:spPr>
          <a:xfrm>
            <a:off x="4069006" y="1486640"/>
            <a:ext cx="3239106" cy="2159404"/>
          </a:xfrm>
          <a:prstGeom prst="rect">
            <a:avLst/>
          </a:prstGeom>
        </p:spPr>
      </p:pic>
      <p:pic>
        <p:nvPicPr>
          <p:cNvPr id="5" name="Picture 4">
            <a:extLst>
              <a:ext uri="{FF2B5EF4-FFF2-40B4-BE49-F238E27FC236}">
                <a16:creationId xmlns:a16="http://schemas.microsoft.com/office/drawing/2014/main" id="{0E1DF528-FDC4-43CF-BFA1-49F418845744}"/>
              </a:ext>
            </a:extLst>
          </p:cNvPr>
          <p:cNvPicPr>
            <a:picLocks noChangeAspect="1"/>
          </p:cNvPicPr>
          <p:nvPr/>
        </p:nvPicPr>
        <p:blipFill>
          <a:blip r:embed="rId24"/>
          <a:stretch>
            <a:fillRect/>
          </a:stretch>
        </p:blipFill>
        <p:spPr>
          <a:xfrm>
            <a:off x="5534466" y="3917948"/>
            <a:ext cx="3049454" cy="2038052"/>
          </a:xfrm>
          <a:prstGeom prst="rect">
            <a:avLst/>
          </a:prstGeom>
        </p:spPr>
      </p:pic>
      <p:pic>
        <p:nvPicPr>
          <p:cNvPr id="8" name="Picture 7">
            <a:extLst>
              <a:ext uri="{FF2B5EF4-FFF2-40B4-BE49-F238E27FC236}">
                <a16:creationId xmlns:a16="http://schemas.microsoft.com/office/drawing/2014/main" id="{42F1A001-C4C1-4D5C-B524-3E9AD663AC39}"/>
              </a:ext>
            </a:extLst>
          </p:cNvPr>
          <p:cNvPicPr>
            <a:picLocks noChangeAspect="1"/>
          </p:cNvPicPr>
          <p:nvPr/>
        </p:nvPicPr>
        <p:blipFill>
          <a:blip r:embed="rId25"/>
          <a:stretch>
            <a:fillRect/>
          </a:stretch>
        </p:blipFill>
        <p:spPr>
          <a:xfrm>
            <a:off x="2660586" y="3975050"/>
            <a:ext cx="2512729" cy="2512729"/>
          </a:xfrm>
          <a:prstGeom prst="rect">
            <a:avLst/>
          </a:prstGeom>
        </p:spPr>
      </p:pic>
      <p:pic>
        <p:nvPicPr>
          <p:cNvPr id="9" name="Picture 8">
            <a:extLst>
              <a:ext uri="{FF2B5EF4-FFF2-40B4-BE49-F238E27FC236}">
                <a16:creationId xmlns:a16="http://schemas.microsoft.com/office/drawing/2014/main" id="{7027706A-63CF-4748-9777-78858B41268E}"/>
              </a:ext>
            </a:extLst>
          </p:cNvPr>
          <p:cNvPicPr>
            <a:picLocks noChangeAspect="1"/>
          </p:cNvPicPr>
          <p:nvPr/>
        </p:nvPicPr>
        <p:blipFill>
          <a:blip r:embed="rId26"/>
          <a:stretch>
            <a:fillRect/>
          </a:stretch>
        </p:blipFill>
        <p:spPr>
          <a:xfrm rot="16200000">
            <a:off x="-276641" y="3215620"/>
            <a:ext cx="3520303" cy="1882953"/>
          </a:xfrm>
          <a:prstGeom prst="rect">
            <a:avLst/>
          </a:prstGeom>
        </p:spPr>
      </p:pic>
    </p:spTree>
    <p:extLst>
      <p:ext uri="{BB962C8B-B14F-4D97-AF65-F5344CB8AC3E}">
        <p14:creationId xmlns:p14="http://schemas.microsoft.com/office/powerpoint/2010/main" val="12056868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26"/>
                                        </p:tgtEl>
                                        <p:attrNameLst>
                                          <p:attrName>style.visibility</p:attrName>
                                        </p:attrNameLst>
                                      </p:cBhvr>
                                      <p:to>
                                        <p:strVal val="visible"/>
                                      </p:to>
                                    </p:set>
                                    <p:anim calcmode="lin" valueType="num">
                                      <p:cBhvr additive="base">
                                        <p:cTn id="79" dur="500" fill="hold"/>
                                        <p:tgtEl>
                                          <p:spTgt spid="1026"/>
                                        </p:tgtEl>
                                        <p:attrNameLst>
                                          <p:attrName>ppt_x</p:attrName>
                                        </p:attrNameLst>
                                      </p:cBhvr>
                                      <p:tavLst>
                                        <p:tav tm="0">
                                          <p:val>
                                            <p:strVal val="#ppt_x"/>
                                          </p:val>
                                        </p:tav>
                                        <p:tav tm="100000">
                                          <p:val>
                                            <p:strVal val="#ppt_x"/>
                                          </p:val>
                                        </p:tav>
                                      </p:tavLst>
                                    </p:anim>
                                    <p:anim calcmode="lin" valueType="num">
                                      <p:cBhvr additive="base">
                                        <p:cTn id="8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027"/>
                                        </p:tgtEl>
                                        <p:attrNameLst>
                                          <p:attrName>style.visibility</p:attrName>
                                        </p:attrNameLst>
                                      </p:cBhvr>
                                      <p:to>
                                        <p:strVal val="visible"/>
                                      </p:to>
                                    </p:set>
                                    <p:anim calcmode="lin" valueType="num">
                                      <p:cBhvr additive="base">
                                        <p:cTn id="85" dur="500" fill="hold"/>
                                        <p:tgtEl>
                                          <p:spTgt spid="1027"/>
                                        </p:tgtEl>
                                        <p:attrNameLst>
                                          <p:attrName>ppt_x</p:attrName>
                                        </p:attrNameLst>
                                      </p:cBhvr>
                                      <p:tavLst>
                                        <p:tav tm="0">
                                          <p:val>
                                            <p:strVal val="#ppt_x"/>
                                          </p:val>
                                        </p:tav>
                                        <p:tav tm="100000">
                                          <p:val>
                                            <p:strVal val="#ppt_x"/>
                                          </p:val>
                                        </p:tav>
                                      </p:tavLst>
                                    </p:anim>
                                    <p:anim calcmode="lin" valueType="num">
                                      <p:cBhvr additive="base">
                                        <p:cTn id="8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029"/>
                                        </p:tgtEl>
                                        <p:attrNameLst>
                                          <p:attrName>style.visibility</p:attrName>
                                        </p:attrNameLst>
                                      </p:cBhvr>
                                      <p:to>
                                        <p:strVal val="visible"/>
                                      </p:to>
                                    </p:set>
                                    <p:anim calcmode="lin" valueType="num">
                                      <p:cBhvr additive="base">
                                        <p:cTn id="91" dur="500" fill="hold"/>
                                        <p:tgtEl>
                                          <p:spTgt spid="1029"/>
                                        </p:tgtEl>
                                        <p:attrNameLst>
                                          <p:attrName>ppt_x</p:attrName>
                                        </p:attrNameLst>
                                      </p:cBhvr>
                                      <p:tavLst>
                                        <p:tav tm="0">
                                          <p:val>
                                            <p:strVal val="#ppt_x"/>
                                          </p:val>
                                        </p:tav>
                                        <p:tav tm="100000">
                                          <p:val>
                                            <p:strVal val="#ppt_x"/>
                                          </p:val>
                                        </p:tav>
                                      </p:tavLst>
                                    </p:anim>
                                    <p:anim calcmode="lin" valueType="num">
                                      <p:cBhvr additive="base">
                                        <p:cTn id="9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additive="base">
                                        <p:cTn id="97" dur="500" fill="hold"/>
                                        <p:tgtEl>
                                          <p:spTgt spid="3"/>
                                        </p:tgtEl>
                                        <p:attrNameLst>
                                          <p:attrName>ppt_x</p:attrName>
                                        </p:attrNameLst>
                                      </p:cBhvr>
                                      <p:tavLst>
                                        <p:tav tm="0">
                                          <p:val>
                                            <p:strVal val="#ppt_x"/>
                                          </p:val>
                                        </p:tav>
                                        <p:tav tm="100000">
                                          <p:val>
                                            <p:strVal val="#ppt_x"/>
                                          </p:val>
                                        </p:tav>
                                      </p:tavLst>
                                    </p:anim>
                                    <p:anim calcmode="lin" valueType="num">
                                      <p:cBhvr additive="base">
                                        <p:cTn id="9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028"/>
                                        </p:tgtEl>
                                        <p:attrNameLst>
                                          <p:attrName>style.visibility</p:attrName>
                                        </p:attrNameLst>
                                      </p:cBhvr>
                                      <p:to>
                                        <p:strVal val="visible"/>
                                      </p:to>
                                    </p:set>
                                    <p:anim calcmode="lin" valueType="num">
                                      <p:cBhvr additive="base">
                                        <p:cTn id="103" dur="500" fill="hold"/>
                                        <p:tgtEl>
                                          <p:spTgt spid="1028"/>
                                        </p:tgtEl>
                                        <p:attrNameLst>
                                          <p:attrName>ppt_x</p:attrName>
                                        </p:attrNameLst>
                                      </p:cBhvr>
                                      <p:tavLst>
                                        <p:tav tm="0">
                                          <p:val>
                                            <p:strVal val="#ppt_x"/>
                                          </p:val>
                                        </p:tav>
                                        <p:tav tm="100000">
                                          <p:val>
                                            <p:strVal val="#ppt_x"/>
                                          </p:val>
                                        </p:tav>
                                      </p:tavLst>
                                    </p:anim>
                                    <p:anim calcmode="lin" valueType="num">
                                      <p:cBhvr additive="base">
                                        <p:cTn id="10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
                                        </p:tgtEl>
                                        <p:attrNameLst>
                                          <p:attrName>style.visibility</p:attrName>
                                        </p:attrNameLst>
                                      </p:cBhvr>
                                      <p:to>
                                        <p:strVal val="visible"/>
                                      </p:to>
                                    </p:set>
                                    <p:anim calcmode="lin" valueType="num">
                                      <p:cBhvr additive="base">
                                        <p:cTn id="109" dur="500" fill="hold"/>
                                        <p:tgtEl>
                                          <p:spTgt spid="4"/>
                                        </p:tgtEl>
                                        <p:attrNameLst>
                                          <p:attrName>ppt_x</p:attrName>
                                        </p:attrNameLst>
                                      </p:cBhvr>
                                      <p:tavLst>
                                        <p:tav tm="0">
                                          <p:val>
                                            <p:strVal val="#ppt_x"/>
                                          </p:val>
                                        </p:tav>
                                        <p:tav tm="100000">
                                          <p:val>
                                            <p:strVal val="#ppt_x"/>
                                          </p:val>
                                        </p:tav>
                                      </p:tavLst>
                                    </p:anim>
                                    <p:anim calcmode="lin" valueType="num">
                                      <p:cBhvr additive="base">
                                        <p:cTn id="1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additive="base">
                                        <p:cTn id="115" dur="500" fill="hold"/>
                                        <p:tgtEl>
                                          <p:spTgt spid="5"/>
                                        </p:tgtEl>
                                        <p:attrNameLst>
                                          <p:attrName>ppt_x</p:attrName>
                                        </p:attrNameLst>
                                      </p:cBhvr>
                                      <p:tavLst>
                                        <p:tav tm="0">
                                          <p:val>
                                            <p:strVal val="#ppt_x"/>
                                          </p:val>
                                        </p:tav>
                                        <p:tav tm="100000">
                                          <p:val>
                                            <p:strVal val="#ppt_x"/>
                                          </p:val>
                                        </p:tav>
                                      </p:tavLst>
                                    </p:anim>
                                    <p:anim calcmode="lin" valueType="num">
                                      <p:cBhvr additive="base">
                                        <p:cTn id="1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8"/>
                                        </p:tgtEl>
                                        <p:attrNameLst>
                                          <p:attrName>style.visibility</p:attrName>
                                        </p:attrNameLst>
                                      </p:cBhvr>
                                      <p:to>
                                        <p:strVal val="visible"/>
                                      </p:to>
                                    </p:set>
                                    <p:anim calcmode="lin" valueType="num">
                                      <p:cBhvr additive="base">
                                        <p:cTn id="121" dur="500" fill="hold"/>
                                        <p:tgtEl>
                                          <p:spTgt spid="8"/>
                                        </p:tgtEl>
                                        <p:attrNameLst>
                                          <p:attrName>ppt_x</p:attrName>
                                        </p:attrNameLst>
                                      </p:cBhvr>
                                      <p:tavLst>
                                        <p:tav tm="0">
                                          <p:val>
                                            <p:strVal val="#ppt_x"/>
                                          </p:val>
                                        </p:tav>
                                        <p:tav tm="100000">
                                          <p:val>
                                            <p:strVal val="#ppt_x"/>
                                          </p:val>
                                        </p:tav>
                                      </p:tavLst>
                                    </p:anim>
                                    <p:anim calcmode="lin" valueType="num">
                                      <p:cBhvr additive="base">
                                        <p:cTn id="1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9"/>
                                        </p:tgtEl>
                                        <p:attrNameLst>
                                          <p:attrName>style.visibility</p:attrName>
                                        </p:attrNameLst>
                                      </p:cBhvr>
                                      <p:to>
                                        <p:strVal val="visible"/>
                                      </p:to>
                                    </p:set>
                                    <p:anim calcmode="lin" valueType="num">
                                      <p:cBhvr additive="base">
                                        <p:cTn id="127" dur="500" fill="hold"/>
                                        <p:tgtEl>
                                          <p:spTgt spid="9"/>
                                        </p:tgtEl>
                                        <p:attrNameLst>
                                          <p:attrName>ppt_x</p:attrName>
                                        </p:attrNameLst>
                                      </p:cBhvr>
                                      <p:tavLst>
                                        <p:tav tm="0">
                                          <p:val>
                                            <p:strVal val="#ppt_x"/>
                                          </p:val>
                                        </p:tav>
                                        <p:tav tm="100000">
                                          <p:val>
                                            <p:strVal val="#ppt_x"/>
                                          </p:val>
                                        </p:tav>
                                      </p:tavLst>
                                    </p:anim>
                                    <p:anim calcmode="lin" valueType="num">
                                      <p:cBhvr additive="base">
                                        <p:cTn id="1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tx2">
                    <a:lumMod val="90000"/>
                  </a:schemeClr>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6352" y="484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9EF2717C-B4F0-4754-A0E9-A405409B451F}"/>
              </a:ext>
            </a:extLst>
          </p:cNvPr>
          <p:cNvCxnSpPr>
            <a:cxnSpLocks/>
          </p:cNvCxnSpPr>
          <p:nvPr/>
        </p:nvCxnSpPr>
        <p:spPr>
          <a:xfrm>
            <a:off x="7448553" y="2774914"/>
            <a:ext cx="380615" cy="242670"/>
          </a:xfrm>
          <a:prstGeom prst="line">
            <a:avLst/>
          </a:prstGeom>
          <a:ln w="38100">
            <a:solidFill>
              <a:srgbClr val="C00000"/>
            </a:solidFill>
          </a:ln>
          <a:effectLst/>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FA8E92B8-AD68-4B8B-8DA6-2647F7DC7490}"/>
              </a:ext>
            </a:extLst>
          </p:cNvPr>
          <p:cNvCxnSpPr>
            <a:cxnSpLocks/>
          </p:cNvCxnSpPr>
          <p:nvPr/>
        </p:nvCxnSpPr>
        <p:spPr>
          <a:xfrm flipV="1">
            <a:off x="7866511" y="2025329"/>
            <a:ext cx="319286" cy="220649"/>
          </a:xfrm>
          <a:prstGeom prst="line">
            <a:avLst/>
          </a:prstGeom>
          <a:ln w="38100">
            <a:solidFill>
              <a:srgbClr val="00B050"/>
            </a:solidFill>
          </a:ln>
          <a:effectLst/>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C0343968-857B-4F19-A610-490B9DF4EC4B}"/>
              </a:ext>
            </a:extLst>
          </p:cNvPr>
          <p:cNvCxnSpPr>
            <a:cxnSpLocks/>
          </p:cNvCxnSpPr>
          <p:nvPr/>
        </p:nvCxnSpPr>
        <p:spPr>
          <a:xfrm flipH="1" flipV="1">
            <a:off x="4354614" y="5234771"/>
            <a:ext cx="256786" cy="313497"/>
          </a:xfrm>
          <a:prstGeom prst="line">
            <a:avLst/>
          </a:prstGeom>
          <a:ln w="38100">
            <a:solidFill>
              <a:srgbClr val="00B050"/>
            </a:solidFill>
          </a:ln>
          <a:effectLst/>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55C82D6F-771A-4F36-87E5-93A9D332D968}"/>
              </a:ext>
            </a:extLst>
          </p:cNvPr>
          <p:cNvCxnSpPr>
            <a:cxnSpLocks/>
          </p:cNvCxnSpPr>
          <p:nvPr/>
        </p:nvCxnSpPr>
        <p:spPr>
          <a:xfrm flipH="1">
            <a:off x="7759041" y="1970605"/>
            <a:ext cx="335281" cy="214683"/>
          </a:xfrm>
          <a:prstGeom prst="line">
            <a:avLst/>
          </a:prstGeom>
          <a:ln w="38100">
            <a:solidFill>
              <a:srgbClr val="00B0F0"/>
            </a:solidFill>
          </a:ln>
          <a:effectLst/>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D711E94B-73F1-4046-A85A-2B8F392E5CAD}"/>
              </a:ext>
            </a:extLst>
          </p:cNvPr>
          <p:cNvCxnSpPr>
            <a:cxnSpLocks/>
          </p:cNvCxnSpPr>
          <p:nvPr/>
        </p:nvCxnSpPr>
        <p:spPr>
          <a:xfrm>
            <a:off x="7583214" y="2451265"/>
            <a:ext cx="283297" cy="148261"/>
          </a:xfrm>
          <a:prstGeom prst="line">
            <a:avLst/>
          </a:prstGeom>
          <a:ln w="38100">
            <a:solidFill>
              <a:srgbClr val="00B0F0"/>
            </a:solidFill>
          </a:ln>
          <a:effectLst/>
        </p:spPr>
        <p:style>
          <a:lnRef idx="3">
            <a:schemeClr val="dk1"/>
          </a:lnRef>
          <a:fillRef idx="0">
            <a:schemeClr val="dk1"/>
          </a:fillRef>
          <a:effectRef idx="2">
            <a:schemeClr val="dk1"/>
          </a:effectRef>
          <a:fontRef idx="minor">
            <a:schemeClr val="tx1"/>
          </a:fontRef>
        </p:style>
      </p:cxnSp>
      <p:cxnSp>
        <p:nvCxnSpPr>
          <p:cNvPr id="63" name="Straight Connector 62">
            <a:extLst>
              <a:ext uri="{FF2B5EF4-FFF2-40B4-BE49-F238E27FC236}">
                <a16:creationId xmlns:a16="http://schemas.microsoft.com/office/drawing/2014/main" id="{0425BBDD-EF36-4D17-9215-4839224D7B1C}"/>
              </a:ext>
            </a:extLst>
          </p:cNvPr>
          <p:cNvCxnSpPr>
            <a:cxnSpLocks/>
          </p:cNvCxnSpPr>
          <p:nvPr/>
        </p:nvCxnSpPr>
        <p:spPr>
          <a:xfrm flipH="1">
            <a:off x="4023582" y="5243964"/>
            <a:ext cx="259815" cy="304304"/>
          </a:xfrm>
          <a:prstGeom prst="line">
            <a:avLst/>
          </a:prstGeom>
          <a:ln w="38100">
            <a:solidFill>
              <a:srgbClr val="00B0F0"/>
            </a:solidFill>
          </a:ln>
          <a:effectLst/>
        </p:spPr>
        <p:style>
          <a:lnRef idx="3">
            <a:schemeClr val="dk1"/>
          </a:lnRef>
          <a:fillRef idx="0">
            <a:schemeClr val="dk1"/>
          </a:fillRef>
          <a:effectRef idx="2">
            <a:schemeClr val="dk1"/>
          </a:effectRef>
          <a:fontRef idx="minor">
            <a:schemeClr val="tx1"/>
          </a:fontRef>
        </p:style>
      </p:cxnSp>
      <p:pic>
        <p:nvPicPr>
          <p:cNvPr id="65" name="Picture 64" descr="https://lh4.googleusercontent.com/gqj-0pFV8dxuk2gguxwGP-IAiuh3p0D1kP7lY5au_c25siujoMEsLt9Bu5lHMG1SpI-E5JXAsxe7NPvHXtsjg_O13dV_iUszfMMS5hQmylxT48400xq9QTyh8P061OugwTjs3-QqQNM">
            <a:extLst>
              <a:ext uri="{FF2B5EF4-FFF2-40B4-BE49-F238E27FC236}">
                <a16:creationId xmlns:a16="http://schemas.microsoft.com/office/drawing/2014/main" id="{DABA7D22-1CA8-469B-ABF6-4D6509102B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42" t="26890" r="12139" b="31974"/>
          <a:stretch/>
        </p:blipFill>
        <p:spPr bwMode="auto">
          <a:xfrm>
            <a:off x="7383178" y="3441203"/>
            <a:ext cx="1697688" cy="41185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EDBA764E-932A-44EC-83F9-6CDFC6975649}"/>
              </a:ext>
            </a:extLst>
          </p:cNvPr>
          <p:cNvPicPr>
            <a:picLocks noChangeAspect="1"/>
          </p:cNvPicPr>
          <p:nvPr/>
        </p:nvPicPr>
        <p:blipFill rotWithShape="1">
          <a:blip r:embed="rId4"/>
          <a:srcRect/>
          <a:stretch/>
        </p:blipFill>
        <p:spPr>
          <a:xfrm>
            <a:off x="0" y="3615377"/>
            <a:ext cx="1110454" cy="414262"/>
          </a:xfrm>
          <a:prstGeom prst="rect">
            <a:avLst/>
          </a:prstGeom>
          <a:solidFill>
            <a:schemeClr val="tx1">
              <a:alpha val="79000"/>
            </a:schemeClr>
          </a:solidFill>
          <a:effectLst/>
        </p:spPr>
      </p:pic>
      <p:pic>
        <p:nvPicPr>
          <p:cNvPr id="68" name="Picture 67">
            <a:extLst>
              <a:ext uri="{FF2B5EF4-FFF2-40B4-BE49-F238E27FC236}">
                <a16:creationId xmlns:a16="http://schemas.microsoft.com/office/drawing/2014/main" id="{694AEB6E-C920-44B5-B2ED-93EDC51FD9E8}"/>
              </a:ext>
            </a:extLst>
          </p:cNvPr>
          <p:cNvPicPr>
            <a:picLocks noChangeAspect="1"/>
          </p:cNvPicPr>
          <p:nvPr/>
        </p:nvPicPr>
        <p:blipFill rotWithShape="1">
          <a:blip r:embed="rId5"/>
          <a:srcRect l="6628" t="11191" r="9283" b="19883"/>
          <a:stretch/>
        </p:blipFill>
        <p:spPr>
          <a:xfrm>
            <a:off x="53442" y="2341525"/>
            <a:ext cx="1110454" cy="680996"/>
          </a:xfrm>
          <a:prstGeom prst="rect">
            <a:avLst/>
          </a:prstGeom>
          <a:effectLst/>
        </p:spPr>
      </p:pic>
      <p:sp>
        <p:nvSpPr>
          <p:cNvPr id="69" name="5-Point Star 29">
            <a:extLst>
              <a:ext uri="{FF2B5EF4-FFF2-40B4-BE49-F238E27FC236}">
                <a16:creationId xmlns:a16="http://schemas.microsoft.com/office/drawing/2014/main" id="{88560103-245D-47CB-88E6-C01BAD84E2A6}"/>
              </a:ext>
            </a:extLst>
          </p:cNvPr>
          <p:cNvSpPr>
            <a:spLocks noChangeAspect="1"/>
          </p:cNvSpPr>
          <p:nvPr/>
        </p:nvSpPr>
        <p:spPr>
          <a:xfrm>
            <a:off x="7150950" y="2268178"/>
            <a:ext cx="349586" cy="349586"/>
          </a:xfrm>
          <a:prstGeom prst="star5">
            <a:avLst/>
          </a:prstGeom>
          <a:solidFill>
            <a:srgbClr val="FBB246"/>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orbel"/>
              <a:ea typeface="+mn-ea"/>
              <a:cs typeface="+mn-cs"/>
            </a:endParaRPr>
          </a:p>
        </p:txBody>
      </p:sp>
      <p:sp>
        <p:nvSpPr>
          <p:cNvPr id="70" name="5-Point Star 29">
            <a:extLst>
              <a:ext uri="{FF2B5EF4-FFF2-40B4-BE49-F238E27FC236}">
                <a16:creationId xmlns:a16="http://schemas.microsoft.com/office/drawing/2014/main" id="{84E40DC7-F48A-46A2-9731-C3598BEA6C15}"/>
              </a:ext>
            </a:extLst>
          </p:cNvPr>
          <p:cNvSpPr>
            <a:spLocks noChangeAspect="1"/>
          </p:cNvSpPr>
          <p:nvPr/>
        </p:nvSpPr>
        <p:spPr>
          <a:xfrm>
            <a:off x="7500536" y="2125549"/>
            <a:ext cx="349586" cy="349586"/>
          </a:xfrm>
          <a:prstGeom prst="star5">
            <a:avLst/>
          </a:prstGeom>
          <a:solidFill>
            <a:srgbClr val="FBB246"/>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orbel"/>
              <a:ea typeface="+mn-ea"/>
              <a:cs typeface="+mn-cs"/>
            </a:endParaRPr>
          </a:p>
        </p:txBody>
      </p:sp>
      <p:pic>
        <p:nvPicPr>
          <p:cNvPr id="71" name="Content Placeholder 3">
            <a:extLst>
              <a:ext uri="{FF2B5EF4-FFF2-40B4-BE49-F238E27FC236}">
                <a16:creationId xmlns:a16="http://schemas.microsoft.com/office/drawing/2014/main" id="{1FA5A8E0-0E2B-4899-B1B2-C13F0B07B01C}"/>
              </a:ext>
            </a:extLst>
          </p:cNvPr>
          <p:cNvPicPr>
            <a:picLocks noChangeAspect="1"/>
          </p:cNvPicPr>
          <p:nvPr/>
        </p:nvPicPr>
        <p:blipFill>
          <a:blip r:embed="rId6" cstate="print">
            <a:alphaModFix amt="20000"/>
            <a:extLst>
              <a:ext uri="{28A0092B-C50C-407E-A947-70E740481C1C}">
                <a14:useLocalDpi xmlns:a14="http://schemas.microsoft.com/office/drawing/2010/main"/>
              </a:ext>
            </a:extLst>
          </a:blip>
          <a:stretch>
            <a:fillRect/>
          </a:stretch>
        </p:blipFill>
        <p:spPr>
          <a:xfrm>
            <a:off x="382521" y="999252"/>
            <a:ext cx="7889411" cy="5258149"/>
          </a:xfrm>
          <a:prstGeom prst="rect">
            <a:avLst/>
          </a:prstGeom>
          <a:ln>
            <a:noFill/>
          </a:ln>
          <a:effectLst/>
        </p:spPr>
      </p:pic>
      <p:sp>
        <p:nvSpPr>
          <p:cNvPr id="73" name="5-Point Star 29">
            <a:extLst>
              <a:ext uri="{FF2B5EF4-FFF2-40B4-BE49-F238E27FC236}">
                <a16:creationId xmlns:a16="http://schemas.microsoft.com/office/drawing/2014/main" id="{2F506FCE-56F7-43FF-89E9-1A54E6A454C5}"/>
              </a:ext>
            </a:extLst>
          </p:cNvPr>
          <p:cNvSpPr>
            <a:spLocks noChangeAspect="1"/>
          </p:cNvSpPr>
          <p:nvPr/>
        </p:nvSpPr>
        <p:spPr>
          <a:xfrm>
            <a:off x="4153490" y="5077070"/>
            <a:ext cx="347472" cy="347472"/>
          </a:xfrm>
          <a:prstGeom prst="star5">
            <a:avLst/>
          </a:prstGeom>
          <a:gradFill flip="none" rotWithShape="1">
            <a:gsLst>
              <a:gs pos="48000">
                <a:srgbClr val="00B0F0"/>
              </a:gs>
              <a:gs pos="54000">
                <a:srgbClr val="00B050"/>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74" name="5-Point Star 29">
            <a:extLst>
              <a:ext uri="{FF2B5EF4-FFF2-40B4-BE49-F238E27FC236}">
                <a16:creationId xmlns:a16="http://schemas.microsoft.com/office/drawing/2014/main" id="{A32BA0B2-C7DC-4989-8340-98EC8A8A5A26}"/>
              </a:ext>
            </a:extLst>
          </p:cNvPr>
          <p:cNvSpPr>
            <a:spLocks noChangeAspect="1"/>
          </p:cNvSpPr>
          <p:nvPr/>
        </p:nvSpPr>
        <p:spPr>
          <a:xfrm>
            <a:off x="7609118" y="2095499"/>
            <a:ext cx="347472" cy="347472"/>
          </a:xfrm>
          <a:prstGeom prst="star5">
            <a:avLst/>
          </a:prstGeom>
          <a:gradFill flip="none" rotWithShape="1">
            <a:gsLst>
              <a:gs pos="48000">
                <a:srgbClr val="00B0F0"/>
              </a:gs>
              <a:gs pos="54000">
                <a:srgbClr val="00B050"/>
              </a:gs>
            </a:gsLst>
            <a:lin ang="0" scaled="1"/>
            <a:tileRect/>
          </a:gra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75" name="5-Point Star 29">
            <a:extLst>
              <a:ext uri="{FF2B5EF4-FFF2-40B4-BE49-F238E27FC236}">
                <a16:creationId xmlns:a16="http://schemas.microsoft.com/office/drawing/2014/main" id="{5B552921-4543-42BF-9527-8DDE36A669A6}"/>
              </a:ext>
            </a:extLst>
          </p:cNvPr>
          <p:cNvSpPr>
            <a:spLocks noChangeAspect="1"/>
          </p:cNvSpPr>
          <p:nvPr/>
        </p:nvSpPr>
        <p:spPr>
          <a:xfrm>
            <a:off x="5468535" y="3696060"/>
            <a:ext cx="349586" cy="349586"/>
          </a:xfrm>
          <a:prstGeom prst="star5">
            <a:avLst/>
          </a:prstGeom>
          <a:solidFill>
            <a:srgbClr val="FBB246"/>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orbel"/>
              <a:ea typeface="+mn-ea"/>
              <a:cs typeface="+mn-cs"/>
            </a:endParaRPr>
          </a:p>
        </p:txBody>
      </p:sp>
      <p:sp>
        <p:nvSpPr>
          <p:cNvPr id="77" name="5-Point Star 29">
            <a:extLst>
              <a:ext uri="{FF2B5EF4-FFF2-40B4-BE49-F238E27FC236}">
                <a16:creationId xmlns:a16="http://schemas.microsoft.com/office/drawing/2014/main" id="{9F3FDDBA-75FE-4E8D-AF8C-5417F283A478}"/>
              </a:ext>
            </a:extLst>
          </p:cNvPr>
          <p:cNvSpPr>
            <a:spLocks noChangeAspect="1"/>
          </p:cNvSpPr>
          <p:nvPr/>
        </p:nvSpPr>
        <p:spPr>
          <a:xfrm>
            <a:off x="532469" y="3001794"/>
            <a:ext cx="349586" cy="349586"/>
          </a:xfrm>
          <a:prstGeom prst="star5">
            <a:avLst/>
          </a:prstGeom>
          <a:solidFill>
            <a:srgbClr val="FBB246"/>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orbel"/>
              <a:ea typeface="+mn-ea"/>
              <a:cs typeface="+mn-cs"/>
            </a:endParaRPr>
          </a:p>
        </p:txBody>
      </p:sp>
      <p:sp>
        <p:nvSpPr>
          <p:cNvPr id="78" name="5-Point Star 29">
            <a:extLst>
              <a:ext uri="{FF2B5EF4-FFF2-40B4-BE49-F238E27FC236}">
                <a16:creationId xmlns:a16="http://schemas.microsoft.com/office/drawing/2014/main" id="{F7A6D26B-43AD-48B0-9FBE-15AD698B824E}"/>
              </a:ext>
            </a:extLst>
          </p:cNvPr>
          <p:cNvSpPr>
            <a:spLocks noChangeAspect="1"/>
          </p:cNvSpPr>
          <p:nvPr/>
        </p:nvSpPr>
        <p:spPr>
          <a:xfrm>
            <a:off x="608669" y="3205970"/>
            <a:ext cx="349586" cy="349586"/>
          </a:xfrm>
          <a:prstGeom prst="star5">
            <a:avLst/>
          </a:prstGeom>
          <a:solidFill>
            <a:srgbClr val="FBB246"/>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orbel"/>
              <a:ea typeface="+mn-ea"/>
              <a:cs typeface="+mn-cs"/>
            </a:endParaRPr>
          </a:p>
        </p:txBody>
      </p:sp>
      <p:sp>
        <p:nvSpPr>
          <p:cNvPr id="80" name="5-Point Star 29">
            <a:extLst>
              <a:ext uri="{FF2B5EF4-FFF2-40B4-BE49-F238E27FC236}">
                <a16:creationId xmlns:a16="http://schemas.microsoft.com/office/drawing/2014/main" id="{B7EBDE62-0A06-4A4E-B23F-C9D1555C8D79}"/>
              </a:ext>
            </a:extLst>
          </p:cNvPr>
          <p:cNvSpPr>
            <a:spLocks noChangeAspect="1"/>
          </p:cNvSpPr>
          <p:nvPr/>
        </p:nvSpPr>
        <p:spPr>
          <a:xfrm>
            <a:off x="7259532" y="2585600"/>
            <a:ext cx="349586" cy="349586"/>
          </a:xfrm>
          <a:prstGeom prst="star5">
            <a:avLst/>
          </a:prstGeom>
          <a:solidFill>
            <a:srgbClr val="CC0033"/>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81" name="5-Point Star 29">
            <a:extLst>
              <a:ext uri="{FF2B5EF4-FFF2-40B4-BE49-F238E27FC236}">
                <a16:creationId xmlns:a16="http://schemas.microsoft.com/office/drawing/2014/main" id="{FE886E5C-DCE0-48FF-8511-7862C945F848}"/>
              </a:ext>
            </a:extLst>
          </p:cNvPr>
          <p:cNvSpPr>
            <a:spLocks noChangeAspect="1"/>
          </p:cNvSpPr>
          <p:nvPr/>
        </p:nvSpPr>
        <p:spPr>
          <a:xfrm>
            <a:off x="5118949" y="3151019"/>
            <a:ext cx="349586" cy="349586"/>
          </a:xfrm>
          <a:prstGeom prst="star5">
            <a:avLst/>
          </a:prstGeom>
          <a:solidFill>
            <a:srgbClr val="00B050"/>
          </a:solidFill>
          <a:ln>
            <a:solidFill>
              <a:srgbClr val="00B05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82" name="5-Point Star 29">
            <a:extLst>
              <a:ext uri="{FF2B5EF4-FFF2-40B4-BE49-F238E27FC236}">
                <a16:creationId xmlns:a16="http://schemas.microsoft.com/office/drawing/2014/main" id="{14865A38-366D-475C-ADF1-2BC6A64AC35B}"/>
              </a:ext>
            </a:extLst>
          </p:cNvPr>
          <p:cNvSpPr>
            <a:spLocks noChangeAspect="1"/>
          </p:cNvSpPr>
          <p:nvPr/>
        </p:nvSpPr>
        <p:spPr>
          <a:xfrm>
            <a:off x="7098967" y="2143291"/>
            <a:ext cx="349586" cy="349586"/>
          </a:xfrm>
          <a:prstGeom prst="star5">
            <a:avLst/>
          </a:prstGeom>
          <a:solidFill>
            <a:srgbClr val="00B050"/>
          </a:solidFill>
          <a:ln>
            <a:solidFill>
              <a:srgbClr val="00B05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83" name="5-Point Star 29">
            <a:extLst>
              <a:ext uri="{FF2B5EF4-FFF2-40B4-BE49-F238E27FC236}">
                <a16:creationId xmlns:a16="http://schemas.microsoft.com/office/drawing/2014/main" id="{D5204379-F3EA-4F2E-919A-49C2E632107B}"/>
              </a:ext>
            </a:extLst>
          </p:cNvPr>
          <p:cNvSpPr>
            <a:spLocks noChangeAspect="1"/>
          </p:cNvSpPr>
          <p:nvPr/>
        </p:nvSpPr>
        <p:spPr>
          <a:xfrm>
            <a:off x="6977214" y="2779192"/>
            <a:ext cx="347472" cy="347472"/>
          </a:xfrm>
          <a:prstGeom prst="star5">
            <a:avLst/>
          </a:prstGeom>
          <a:solidFill>
            <a:srgbClr val="00B0F0"/>
          </a:solidFill>
          <a:ln>
            <a:solidFill>
              <a:srgbClr val="23BDB7"/>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pic>
        <p:nvPicPr>
          <p:cNvPr id="85" name="Picture 84">
            <a:extLst>
              <a:ext uri="{FF2B5EF4-FFF2-40B4-BE49-F238E27FC236}">
                <a16:creationId xmlns:a16="http://schemas.microsoft.com/office/drawing/2014/main" id="{49C0016E-378F-4CBE-B984-35A62F79B7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8645" y="3155568"/>
            <a:ext cx="1798221" cy="498763"/>
          </a:xfrm>
          <a:prstGeom prst="rect">
            <a:avLst/>
          </a:prstGeom>
          <a:solidFill>
            <a:schemeClr val="tx1">
              <a:alpha val="79000"/>
            </a:schemeClr>
          </a:solidFill>
          <a:effectLst/>
        </p:spPr>
      </p:pic>
      <p:pic>
        <p:nvPicPr>
          <p:cNvPr id="86" name="Picture 85">
            <a:extLst>
              <a:ext uri="{FF2B5EF4-FFF2-40B4-BE49-F238E27FC236}">
                <a16:creationId xmlns:a16="http://schemas.microsoft.com/office/drawing/2014/main" id="{C0D6ADB4-F180-4D1C-9C00-48F6E98190BC}"/>
              </a:ext>
            </a:extLst>
          </p:cNvPr>
          <p:cNvPicPr>
            <a:picLocks noChangeAspect="1"/>
          </p:cNvPicPr>
          <p:nvPr/>
        </p:nvPicPr>
        <p:blipFill rotWithShape="1">
          <a:blip r:embed="rId8">
            <a:extLst>
              <a:ext uri="{28A0092B-C50C-407E-A947-70E740481C1C}">
                <a14:useLocalDpi xmlns:a14="http://schemas.microsoft.com/office/drawing/2010/main" val="0"/>
              </a:ext>
            </a:extLst>
          </a:blip>
          <a:srcRect t="33448" b="29534"/>
          <a:stretch/>
        </p:blipFill>
        <p:spPr>
          <a:xfrm>
            <a:off x="3060023" y="3944419"/>
            <a:ext cx="2306820" cy="408549"/>
          </a:xfrm>
          <a:prstGeom prst="rect">
            <a:avLst/>
          </a:prstGeom>
          <a:solidFill>
            <a:schemeClr val="tx1">
              <a:alpha val="79000"/>
            </a:schemeClr>
          </a:solidFill>
          <a:effectLst/>
        </p:spPr>
      </p:pic>
      <p:pic>
        <p:nvPicPr>
          <p:cNvPr id="87" name="Picture 6" descr="https://lh4.googleusercontent.com/wU-9_zpSOENAnxM82bQexg10BR2WeY1GVk9_O80UjtAkgfyoURPBjAmUK5zh7G75usCzx4G2iNwMshPxQcpAiM1i8UBVEueQE6AXjOmpKNQJZiC4aCULDc11Jyex_YCCsbrn2mNzsfM">
            <a:extLst>
              <a:ext uri="{FF2B5EF4-FFF2-40B4-BE49-F238E27FC236}">
                <a16:creationId xmlns:a16="http://schemas.microsoft.com/office/drawing/2014/main" id="{B86E243C-C603-40D6-A97F-2C4B0AFA05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7469" y="5503099"/>
            <a:ext cx="888735" cy="8748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D15116A2-457B-4491-8099-04D46970ED53}"/>
              </a:ext>
            </a:extLst>
          </p:cNvPr>
          <p:cNvPicPr>
            <a:picLocks noChangeAspect="1"/>
          </p:cNvPicPr>
          <p:nvPr/>
        </p:nvPicPr>
        <p:blipFill>
          <a:blip r:embed="rId10"/>
          <a:stretch>
            <a:fillRect/>
          </a:stretch>
        </p:blipFill>
        <p:spPr>
          <a:xfrm>
            <a:off x="7602208" y="2943480"/>
            <a:ext cx="1372555" cy="336900"/>
          </a:xfrm>
          <a:prstGeom prst="rect">
            <a:avLst/>
          </a:prstGeom>
          <a:solidFill>
            <a:srgbClr val="CC0033"/>
          </a:solidFill>
          <a:effectLst/>
        </p:spPr>
      </p:pic>
      <p:pic>
        <p:nvPicPr>
          <p:cNvPr id="90" name="Picture 4" descr="Image result for yale school of medicine logo">
            <a:extLst>
              <a:ext uri="{FF2B5EF4-FFF2-40B4-BE49-F238E27FC236}">
                <a16:creationId xmlns:a16="http://schemas.microsoft.com/office/drawing/2014/main" id="{0A432B61-4E83-43CF-B8C1-DF0D6606212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7929" y="2511954"/>
            <a:ext cx="1379705" cy="353549"/>
          </a:xfrm>
          <a:prstGeom prst="rect">
            <a:avLst/>
          </a:prstGeom>
          <a:solidFill>
            <a:schemeClr val="tx1"/>
          </a:solidFill>
          <a:ln w="28575">
            <a:solidFill>
              <a:schemeClr val="tx1"/>
            </a:solidFill>
          </a:ln>
          <a:extLst/>
        </p:spPr>
      </p:pic>
      <p:pic>
        <p:nvPicPr>
          <p:cNvPr id="91" name="Picture 90" descr="https://lh4.googleusercontent.com/XkgSssJAKqvWbGW6VbbdAwi0NdEQTTOxocRAylofTtxXA5dZztt9S2A9rRq3YC52bRGlW7AFy6fY6GTicKGJOlr_4G-uD8DDiPWaqohfaNrcLrOuD-dqVY3FqLpyV7yd7onhu6qscTw">
            <a:extLst>
              <a:ext uri="{FF2B5EF4-FFF2-40B4-BE49-F238E27FC236}">
                <a16:creationId xmlns:a16="http://schemas.microsoft.com/office/drawing/2014/main" id="{6D529406-BB71-4E67-8AA0-8C68C03591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71596" y="1676036"/>
            <a:ext cx="1352370" cy="340999"/>
          </a:xfrm>
          <a:prstGeom prst="rect">
            <a:avLst/>
          </a:prstGeom>
          <a:noFill/>
          <a:ln w="28575">
            <a:solidFill>
              <a:schemeClr val="tx1"/>
            </a:solidFill>
          </a:ln>
          <a:effectLst/>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622A996B-C5D8-4F92-8D48-21256A3832C9}"/>
              </a:ext>
            </a:extLst>
          </p:cNvPr>
          <p:cNvPicPr>
            <a:picLocks noChangeAspect="1"/>
          </p:cNvPicPr>
          <p:nvPr/>
        </p:nvPicPr>
        <p:blipFill>
          <a:blip r:embed="rId13"/>
          <a:stretch>
            <a:fillRect/>
          </a:stretch>
        </p:blipFill>
        <p:spPr>
          <a:xfrm>
            <a:off x="6668081" y="1643616"/>
            <a:ext cx="945565" cy="387461"/>
          </a:xfrm>
          <a:prstGeom prst="rect">
            <a:avLst/>
          </a:prstGeom>
          <a:effectLst/>
        </p:spPr>
      </p:pic>
      <p:pic>
        <p:nvPicPr>
          <p:cNvPr id="93" name="Picture 2" descr="https://lh6.googleusercontent.com/tsGr9TmyH68_1dSywPtSOSXHO4DMUOWdmseGa0-9N-rSjfrm_jjb09MmPYT-uxJOhfydfr2EpYKA72KkQ4cOfxPJUtoEVGymxr1hreqxgJTLarEJrb7FC62axZFa0tdws6RnUiMJy1A">
            <a:extLst>
              <a:ext uri="{FF2B5EF4-FFF2-40B4-BE49-F238E27FC236}">
                <a16:creationId xmlns:a16="http://schemas.microsoft.com/office/drawing/2014/main" id="{38549786-A230-445D-89EE-CD406989709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322" y="1432199"/>
            <a:ext cx="1105038" cy="543631"/>
          </a:xfrm>
          <a:prstGeom prst="rect">
            <a:avLst/>
          </a:prstGeom>
          <a:solidFill>
            <a:schemeClr val="tx1">
              <a:alpha val="90000"/>
            </a:schemeClr>
          </a:solidFill>
          <a:ln w="28575">
            <a:solidFill>
              <a:schemeClr val="tx1"/>
            </a:solidFill>
          </a:ln>
          <a:effectLst/>
          <a:extLst/>
        </p:spPr>
      </p:pic>
      <p:grpSp>
        <p:nvGrpSpPr>
          <p:cNvPr id="94" name="Group 93">
            <a:extLst>
              <a:ext uri="{FF2B5EF4-FFF2-40B4-BE49-F238E27FC236}">
                <a16:creationId xmlns:a16="http://schemas.microsoft.com/office/drawing/2014/main" id="{229F8E15-7958-4481-8FE4-ECBF5737D42E}"/>
              </a:ext>
            </a:extLst>
          </p:cNvPr>
          <p:cNvGrpSpPr/>
          <p:nvPr/>
        </p:nvGrpSpPr>
        <p:grpSpPr>
          <a:xfrm>
            <a:off x="179136" y="4860604"/>
            <a:ext cx="3543529" cy="1432339"/>
            <a:chOff x="80023" y="4821987"/>
            <a:chExt cx="3543529" cy="1432339"/>
          </a:xfrm>
        </p:grpSpPr>
        <p:sp>
          <p:nvSpPr>
            <p:cNvPr id="95" name="5-Point Star 29">
              <a:extLst>
                <a:ext uri="{FF2B5EF4-FFF2-40B4-BE49-F238E27FC236}">
                  <a16:creationId xmlns:a16="http://schemas.microsoft.com/office/drawing/2014/main" id="{696FEEB0-C041-45A8-BDBC-76ECADD8BCDD}"/>
                </a:ext>
              </a:extLst>
            </p:cNvPr>
            <p:cNvSpPr>
              <a:spLocks noChangeAspect="1"/>
            </p:cNvSpPr>
            <p:nvPr/>
          </p:nvSpPr>
          <p:spPr>
            <a:xfrm>
              <a:off x="80023" y="4821987"/>
              <a:ext cx="349586" cy="349586"/>
            </a:xfrm>
            <a:prstGeom prst="star5">
              <a:avLst/>
            </a:prstGeom>
            <a:solidFill>
              <a:srgbClr val="00B0F0"/>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96" name="5-Point Star 29">
              <a:extLst>
                <a:ext uri="{FF2B5EF4-FFF2-40B4-BE49-F238E27FC236}">
                  <a16:creationId xmlns:a16="http://schemas.microsoft.com/office/drawing/2014/main" id="{47FD8269-C102-4D56-9795-477385BB32D8}"/>
                </a:ext>
              </a:extLst>
            </p:cNvPr>
            <p:cNvSpPr>
              <a:spLocks noChangeAspect="1"/>
            </p:cNvSpPr>
            <p:nvPr/>
          </p:nvSpPr>
          <p:spPr>
            <a:xfrm>
              <a:off x="85488" y="5174434"/>
              <a:ext cx="349586" cy="349586"/>
            </a:xfrm>
            <a:prstGeom prst="star5">
              <a:avLst/>
            </a:prstGeom>
            <a:solidFill>
              <a:srgbClr val="00B050"/>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97" name="5-Point Star 29">
              <a:extLst>
                <a:ext uri="{FF2B5EF4-FFF2-40B4-BE49-F238E27FC236}">
                  <a16:creationId xmlns:a16="http://schemas.microsoft.com/office/drawing/2014/main" id="{969CB5D4-B91D-42EE-AC45-9FD20E345871}"/>
                </a:ext>
              </a:extLst>
            </p:cNvPr>
            <p:cNvSpPr>
              <a:spLocks noChangeAspect="1"/>
            </p:cNvSpPr>
            <p:nvPr/>
          </p:nvSpPr>
          <p:spPr>
            <a:xfrm>
              <a:off x="80516" y="5529742"/>
              <a:ext cx="349586" cy="349586"/>
            </a:xfrm>
            <a:prstGeom prst="star5">
              <a:avLst/>
            </a:prstGeom>
            <a:solidFill>
              <a:srgbClr val="FFC000"/>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98" name="5-Point Star 29">
              <a:extLst>
                <a:ext uri="{FF2B5EF4-FFF2-40B4-BE49-F238E27FC236}">
                  <a16:creationId xmlns:a16="http://schemas.microsoft.com/office/drawing/2014/main" id="{8C38A1BF-52FB-4E49-8AF2-A8C85332EB87}"/>
                </a:ext>
              </a:extLst>
            </p:cNvPr>
            <p:cNvSpPr>
              <a:spLocks noChangeAspect="1"/>
            </p:cNvSpPr>
            <p:nvPr/>
          </p:nvSpPr>
          <p:spPr>
            <a:xfrm>
              <a:off x="80516" y="5898782"/>
              <a:ext cx="349586" cy="349586"/>
            </a:xfrm>
            <a:prstGeom prst="star5">
              <a:avLst/>
            </a:prstGeom>
            <a:solidFill>
              <a:srgbClr val="CC0033"/>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99" name="TextBox 98">
              <a:extLst>
                <a:ext uri="{FF2B5EF4-FFF2-40B4-BE49-F238E27FC236}">
                  <a16:creationId xmlns:a16="http://schemas.microsoft.com/office/drawing/2014/main" id="{007CBB5C-73F9-4219-9E33-F78CE0AA9825}"/>
                </a:ext>
              </a:extLst>
            </p:cNvPr>
            <p:cNvSpPr txBox="1"/>
            <p:nvPr/>
          </p:nvSpPr>
          <p:spPr>
            <a:xfrm>
              <a:off x="456344" y="4905239"/>
              <a:ext cx="3167208" cy="1349087"/>
            </a:xfrm>
            <a:prstGeom prst="rect">
              <a:avLst/>
            </a:prstGeom>
            <a:noFill/>
          </p:spPr>
          <p:txBody>
            <a:bodyPr wrap="square" rtlCol="0">
              <a:spAutoFit/>
            </a:bodyPr>
            <a:lstStyle/>
            <a:p>
              <a:pPr marL="0" marR="0" lvl="0" indent="0" algn="l" defTabSz="914400" rtl="0" eaLnBrk="1" fontAlgn="base" latinLnBrk="0" hangingPunct="1">
                <a:lnSpc>
                  <a:spcPts val="14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mn-cs"/>
                </a:rPr>
                <a:t>CMG</a:t>
              </a:r>
            </a:p>
            <a:p>
              <a:pPr marL="0" marR="0" lvl="0" indent="0" algn="l" defTabSz="914400" rtl="0" eaLnBrk="1" fontAlgn="base" latinLnBrk="0" hangingPunct="1">
                <a:lnSpc>
                  <a:spcPts val="14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itchFamily="34" charset="0"/>
                <a:ea typeface="+mn-ea"/>
                <a:cs typeface="+mn-cs"/>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mn-cs"/>
                </a:rPr>
                <a:t>CCDG</a:t>
              </a:r>
            </a:p>
            <a:p>
              <a:pPr marL="0" marR="0" lvl="0" indent="0" algn="l" defTabSz="914400" rtl="0" eaLnBrk="1" fontAlgn="base" latinLnBrk="0" hangingPunct="1">
                <a:lnSpc>
                  <a:spcPts val="14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itchFamily="34" charset="0"/>
                <a:ea typeface="+mn-ea"/>
                <a:cs typeface="+mn-cs"/>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mn-cs"/>
                </a:rPr>
                <a:t>Analysis Center</a:t>
              </a:r>
            </a:p>
            <a:p>
              <a:pPr marL="0" marR="0" lvl="0" indent="0" algn="l" defTabSz="914400" rtl="0" eaLnBrk="1" fontAlgn="base" latinLnBrk="0" hangingPunct="1">
                <a:lnSpc>
                  <a:spcPts val="14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itchFamily="34" charset="0"/>
                <a:ea typeface="+mn-ea"/>
                <a:cs typeface="+mn-cs"/>
              </a:endParaRPr>
            </a:p>
            <a:p>
              <a:pPr marL="0" marR="0" lvl="0" indent="0" algn="l" defTabSz="914400" rtl="0" eaLnBrk="1" fontAlgn="base" latinLnBrk="0" hangingPunct="1">
                <a:lnSpc>
                  <a:spcPts val="14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itchFamily="34" charset="0"/>
                  <a:ea typeface="+mn-ea"/>
                  <a:cs typeface="+mn-cs"/>
                </a:rPr>
                <a:t>Coordinating Center</a:t>
              </a:r>
            </a:p>
          </p:txBody>
        </p:sp>
      </p:grpSp>
      <p:cxnSp>
        <p:nvCxnSpPr>
          <p:cNvPr id="100" name="Straight Connector 99">
            <a:extLst>
              <a:ext uri="{FF2B5EF4-FFF2-40B4-BE49-F238E27FC236}">
                <a16:creationId xmlns:a16="http://schemas.microsoft.com/office/drawing/2014/main" id="{C9DFD65E-B3B1-4891-95A5-9E501A7A1172}"/>
              </a:ext>
            </a:extLst>
          </p:cNvPr>
          <p:cNvCxnSpPr>
            <a:cxnSpLocks/>
          </p:cNvCxnSpPr>
          <p:nvPr/>
        </p:nvCxnSpPr>
        <p:spPr>
          <a:xfrm>
            <a:off x="318356" y="2941973"/>
            <a:ext cx="374435" cy="193914"/>
          </a:xfrm>
          <a:prstGeom prst="line">
            <a:avLst/>
          </a:prstGeom>
          <a:ln w="38100">
            <a:solidFill>
              <a:srgbClr val="FBB246"/>
            </a:solidFill>
          </a:ln>
          <a:effectLst/>
        </p:spPr>
        <p:style>
          <a:lnRef idx="3">
            <a:schemeClr val="dk1"/>
          </a:lnRef>
          <a:fillRef idx="0">
            <a:schemeClr val="dk1"/>
          </a:fillRef>
          <a:effectRef idx="2">
            <a:schemeClr val="dk1"/>
          </a:effectRef>
          <a:fontRef idx="minor">
            <a:schemeClr val="tx1"/>
          </a:fontRef>
        </p:style>
      </p:cxnSp>
      <p:cxnSp>
        <p:nvCxnSpPr>
          <p:cNvPr id="101" name="Straight Connector 100">
            <a:extLst>
              <a:ext uri="{FF2B5EF4-FFF2-40B4-BE49-F238E27FC236}">
                <a16:creationId xmlns:a16="http://schemas.microsoft.com/office/drawing/2014/main" id="{6BE26BC7-E670-48F0-95DE-8DF38AD5305D}"/>
              </a:ext>
            </a:extLst>
          </p:cNvPr>
          <p:cNvCxnSpPr>
            <a:cxnSpLocks/>
          </p:cNvCxnSpPr>
          <p:nvPr/>
        </p:nvCxnSpPr>
        <p:spPr>
          <a:xfrm flipV="1">
            <a:off x="555227" y="3380764"/>
            <a:ext cx="216028" cy="302026"/>
          </a:xfrm>
          <a:prstGeom prst="line">
            <a:avLst/>
          </a:prstGeom>
          <a:ln w="38100">
            <a:solidFill>
              <a:srgbClr val="FBB246"/>
            </a:solidFill>
          </a:ln>
          <a:effectLst/>
        </p:spPr>
        <p:style>
          <a:lnRef idx="3">
            <a:schemeClr val="dk1"/>
          </a:lnRef>
          <a:fillRef idx="0">
            <a:schemeClr val="dk1"/>
          </a:fillRef>
          <a:effectRef idx="2">
            <a:schemeClr val="dk1"/>
          </a:effectRef>
          <a:fontRef idx="minor">
            <a:schemeClr val="tx1"/>
          </a:fontRef>
        </p:style>
      </p:cxnSp>
      <p:cxnSp>
        <p:nvCxnSpPr>
          <p:cNvPr id="102" name="Straight Connector 101">
            <a:extLst>
              <a:ext uri="{FF2B5EF4-FFF2-40B4-BE49-F238E27FC236}">
                <a16:creationId xmlns:a16="http://schemas.microsoft.com/office/drawing/2014/main" id="{D3348732-EEF2-4AB4-AF3A-0261C420BC79}"/>
              </a:ext>
            </a:extLst>
          </p:cNvPr>
          <p:cNvCxnSpPr>
            <a:cxnSpLocks/>
          </p:cNvCxnSpPr>
          <p:nvPr/>
        </p:nvCxnSpPr>
        <p:spPr>
          <a:xfrm flipV="1">
            <a:off x="5297147" y="3906688"/>
            <a:ext cx="299256" cy="122951"/>
          </a:xfrm>
          <a:prstGeom prst="line">
            <a:avLst/>
          </a:prstGeom>
          <a:ln w="38100">
            <a:solidFill>
              <a:srgbClr val="FBB246"/>
            </a:solidFill>
          </a:ln>
          <a:effectLst/>
        </p:spPr>
        <p:style>
          <a:lnRef idx="3">
            <a:schemeClr val="dk1"/>
          </a:lnRef>
          <a:fillRef idx="0">
            <a:schemeClr val="dk1"/>
          </a:fillRef>
          <a:effectRef idx="2">
            <a:schemeClr val="dk1"/>
          </a:effectRef>
          <a:fontRef idx="minor">
            <a:schemeClr val="tx1"/>
          </a:fontRef>
        </p:style>
      </p:cxnSp>
      <p:cxnSp>
        <p:nvCxnSpPr>
          <p:cNvPr id="103" name="Straight Connector 102">
            <a:extLst>
              <a:ext uri="{FF2B5EF4-FFF2-40B4-BE49-F238E27FC236}">
                <a16:creationId xmlns:a16="http://schemas.microsoft.com/office/drawing/2014/main" id="{AEFE3E83-B90D-4A30-8CC9-0147324F52AA}"/>
              </a:ext>
            </a:extLst>
          </p:cNvPr>
          <p:cNvCxnSpPr>
            <a:cxnSpLocks/>
          </p:cNvCxnSpPr>
          <p:nvPr/>
        </p:nvCxnSpPr>
        <p:spPr>
          <a:xfrm>
            <a:off x="7235524" y="2079220"/>
            <a:ext cx="422554" cy="186437"/>
          </a:xfrm>
          <a:prstGeom prst="line">
            <a:avLst/>
          </a:prstGeom>
          <a:ln w="38100">
            <a:solidFill>
              <a:srgbClr val="FBB246"/>
            </a:solidFill>
          </a:ln>
          <a:effectLst/>
        </p:spPr>
        <p:style>
          <a:lnRef idx="3">
            <a:schemeClr val="dk1"/>
          </a:lnRef>
          <a:fillRef idx="0">
            <a:schemeClr val="dk1"/>
          </a:fillRef>
          <a:effectRef idx="2">
            <a:schemeClr val="dk1"/>
          </a:effectRef>
          <a:fontRef idx="minor">
            <a:schemeClr val="tx1"/>
          </a:fontRef>
        </p:style>
      </p:cxnSp>
      <p:cxnSp>
        <p:nvCxnSpPr>
          <p:cNvPr id="104" name="Straight Connector 103">
            <a:extLst>
              <a:ext uri="{FF2B5EF4-FFF2-40B4-BE49-F238E27FC236}">
                <a16:creationId xmlns:a16="http://schemas.microsoft.com/office/drawing/2014/main" id="{85F8273E-23E1-49AD-9220-8EC032A51640}"/>
              </a:ext>
            </a:extLst>
          </p:cNvPr>
          <p:cNvCxnSpPr>
            <a:cxnSpLocks/>
          </p:cNvCxnSpPr>
          <p:nvPr/>
        </p:nvCxnSpPr>
        <p:spPr>
          <a:xfrm flipV="1">
            <a:off x="6684655" y="2508044"/>
            <a:ext cx="584758" cy="262401"/>
          </a:xfrm>
          <a:prstGeom prst="line">
            <a:avLst/>
          </a:prstGeom>
          <a:ln w="38100">
            <a:solidFill>
              <a:srgbClr val="FBB246"/>
            </a:solidFill>
          </a:ln>
          <a:effectLst/>
        </p:spPr>
        <p:style>
          <a:lnRef idx="3">
            <a:schemeClr val="dk1"/>
          </a:lnRef>
          <a:fillRef idx="0">
            <a:schemeClr val="dk1"/>
          </a:fillRef>
          <a:effectRef idx="2">
            <a:schemeClr val="dk1"/>
          </a:effectRef>
          <a:fontRef idx="minor">
            <a:schemeClr val="tx1"/>
          </a:fontRef>
        </p:style>
      </p:cxnSp>
      <p:cxnSp>
        <p:nvCxnSpPr>
          <p:cNvPr id="105" name="Straight Connector 104">
            <a:extLst>
              <a:ext uri="{FF2B5EF4-FFF2-40B4-BE49-F238E27FC236}">
                <a16:creationId xmlns:a16="http://schemas.microsoft.com/office/drawing/2014/main" id="{21BD97CF-EB1B-44C7-AA27-A39C0E5F084C}"/>
              </a:ext>
            </a:extLst>
          </p:cNvPr>
          <p:cNvCxnSpPr>
            <a:cxnSpLocks/>
          </p:cNvCxnSpPr>
          <p:nvPr/>
        </p:nvCxnSpPr>
        <p:spPr>
          <a:xfrm flipH="1">
            <a:off x="730062" y="1328765"/>
            <a:ext cx="254351" cy="341624"/>
          </a:xfrm>
          <a:prstGeom prst="line">
            <a:avLst/>
          </a:prstGeom>
          <a:ln w="38100">
            <a:solidFill>
              <a:srgbClr val="00B0F0"/>
            </a:solidFill>
          </a:ln>
          <a:effectLst/>
        </p:spPr>
        <p:style>
          <a:lnRef idx="3">
            <a:schemeClr val="dk1"/>
          </a:lnRef>
          <a:fillRef idx="0">
            <a:schemeClr val="dk1"/>
          </a:fillRef>
          <a:effectRef idx="2">
            <a:schemeClr val="dk1"/>
          </a:effectRef>
          <a:fontRef idx="minor">
            <a:schemeClr val="tx1"/>
          </a:fontRef>
        </p:style>
      </p:cxnSp>
      <p:cxnSp>
        <p:nvCxnSpPr>
          <p:cNvPr id="106" name="Straight Connector 105">
            <a:extLst>
              <a:ext uri="{FF2B5EF4-FFF2-40B4-BE49-F238E27FC236}">
                <a16:creationId xmlns:a16="http://schemas.microsoft.com/office/drawing/2014/main" id="{DC554C2C-AC18-4890-A206-263E8D0F7EFD}"/>
              </a:ext>
            </a:extLst>
          </p:cNvPr>
          <p:cNvCxnSpPr>
            <a:cxnSpLocks/>
          </p:cNvCxnSpPr>
          <p:nvPr/>
        </p:nvCxnSpPr>
        <p:spPr>
          <a:xfrm>
            <a:off x="7203010" y="3044083"/>
            <a:ext cx="449679" cy="423665"/>
          </a:xfrm>
          <a:prstGeom prst="line">
            <a:avLst/>
          </a:prstGeom>
          <a:ln w="38100">
            <a:solidFill>
              <a:srgbClr val="00B0F0"/>
            </a:solidFill>
          </a:ln>
          <a:effectLst/>
        </p:spPr>
        <p:style>
          <a:lnRef idx="3">
            <a:schemeClr val="dk1"/>
          </a:lnRef>
          <a:fillRef idx="0">
            <a:schemeClr val="dk1"/>
          </a:fillRef>
          <a:effectRef idx="2">
            <a:schemeClr val="dk1"/>
          </a:effectRef>
          <a:fontRef idx="minor">
            <a:schemeClr val="tx1"/>
          </a:fontRef>
        </p:style>
      </p:cxnSp>
      <p:cxnSp>
        <p:nvCxnSpPr>
          <p:cNvPr id="107" name="Straight Connector 106">
            <a:extLst>
              <a:ext uri="{FF2B5EF4-FFF2-40B4-BE49-F238E27FC236}">
                <a16:creationId xmlns:a16="http://schemas.microsoft.com/office/drawing/2014/main" id="{408E4CDE-49B5-4A31-8740-5E9634F7B463}"/>
              </a:ext>
            </a:extLst>
          </p:cNvPr>
          <p:cNvCxnSpPr>
            <a:cxnSpLocks/>
          </p:cNvCxnSpPr>
          <p:nvPr/>
        </p:nvCxnSpPr>
        <p:spPr>
          <a:xfrm flipH="1">
            <a:off x="4775601" y="3374549"/>
            <a:ext cx="521546" cy="0"/>
          </a:xfrm>
          <a:prstGeom prst="line">
            <a:avLst/>
          </a:prstGeom>
          <a:ln w="38100">
            <a:solidFill>
              <a:srgbClr val="00B050"/>
            </a:solidFill>
          </a:ln>
          <a:effectLst/>
        </p:spPr>
        <p:style>
          <a:lnRef idx="3">
            <a:schemeClr val="dk1"/>
          </a:lnRef>
          <a:fillRef idx="0">
            <a:schemeClr val="dk1"/>
          </a:fillRef>
          <a:effectRef idx="2">
            <a:schemeClr val="dk1"/>
          </a:effectRef>
          <a:fontRef idx="minor">
            <a:schemeClr val="tx1"/>
          </a:fontRef>
        </p:style>
      </p:cxnSp>
      <p:sp>
        <p:nvSpPr>
          <p:cNvPr id="108" name="TextBox 107">
            <a:extLst>
              <a:ext uri="{FF2B5EF4-FFF2-40B4-BE49-F238E27FC236}">
                <a16:creationId xmlns:a16="http://schemas.microsoft.com/office/drawing/2014/main" id="{E81D8FFE-1EB3-4FEA-A15D-6C4EFD20DE1C}"/>
              </a:ext>
            </a:extLst>
          </p:cNvPr>
          <p:cNvSpPr txBox="1"/>
          <p:nvPr/>
        </p:nvSpPr>
        <p:spPr>
          <a:xfrm>
            <a:off x="7318773" y="6408383"/>
            <a:ext cx="1795684"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accent4">
                    <a:lumMod val="40000"/>
                    <a:lumOff val="60000"/>
                  </a:schemeClr>
                </a:solidFill>
                <a:effectLst/>
                <a:uLnTx/>
                <a:uFillTx/>
                <a:latin typeface="Arial" charset="0"/>
                <a:ea typeface="+mn-ea"/>
                <a:cs typeface="+mn-cs"/>
              </a:rPr>
              <a:t>Document 26</a:t>
            </a:r>
          </a:p>
        </p:txBody>
      </p:sp>
      <p:sp>
        <p:nvSpPr>
          <p:cNvPr id="109" name="Rectangle 108">
            <a:extLst>
              <a:ext uri="{FF2B5EF4-FFF2-40B4-BE49-F238E27FC236}">
                <a16:creationId xmlns:a16="http://schemas.microsoft.com/office/drawing/2014/main" id="{11623457-7BAC-4C9E-8370-EA9F1676CB75}"/>
              </a:ext>
            </a:extLst>
          </p:cNvPr>
          <p:cNvSpPr/>
          <p:nvPr/>
        </p:nvSpPr>
        <p:spPr>
          <a:xfrm>
            <a:off x="5190327" y="2717857"/>
            <a:ext cx="1500845" cy="304823"/>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orbel"/>
              <a:ea typeface="+mn-ea"/>
              <a:cs typeface="+mn-cs"/>
            </a:endParaRPr>
          </a:p>
        </p:txBody>
      </p:sp>
      <p:sp>
        <p:nvSpPr>
          <p:cNvPr id="110" name="5-Point Star 29">
            <a:extLst>
              <a:ext uri="{FF2B5EF4-FFF2-40B4-BE49-F238E27FC236}">
                <a16:creationId xmlns:a16="http://schemas.microsoft.com/office/drawing/2014/main" id="{19A4D7B7-0BE5-4AB1-9CC6-F83ADC51B91F}"/>
              </a:ext>
            </a:extLst>
          </p:cNvPr>
          <p:cNvSpPr>
            <a:spLocks noChangeAspect="1"/>
          </p:cNvSpPr>
          <p:nvPr/>
        </p:nvSpPr>
        <p:spPr>
          <a:xfrm>
            <a:off x="783462" y="1164576"/>
            <a:ext cx="347472" cy="347472"/>
          </a:xfrm>
          <a:prstGeom prst="star5">
            <a:avLst/>
          </a:prstGeom>
          <a:solidFill>
            <a:srgbClr val="00B0F0"/>
          </a:solidFill>
          <a:ln>
            <a:solidFill>
              <a:srgbClr val="23BDB7"/>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pic>
        <p:nvPicPr>
          <p:cNvPr id="111" name="Picture 110">
            <a:extLst>
              <a:ext uri="{FF2B5EF4-FFF2-40B4-BE49-F238E27FC236}">
                <a16:creationId xmlns:a16="http://schemas.microsoft.com/office/drawing/2014/main" id="{A2C5E6C9-ADA4-4199-90FF-6EF241266FBB}"/>
              </a:ext>
            </a:extLst>
          </p:cNvPr>
          <p:cNvPicPr>
            <a:picLocks noChangeAspect="1"/>
          </p:cNvPicPr>
          <p:nvPr/>
        </p:nvPicPr>
        <p:blipFill>
          <a:blip r:embed="rId15"/>
          <a:stretch>
            <a:fillRect/>
          </a:stretch>
        </p:blipFill>
        <p:spPr>
          <a:xfrm>
            <a:off x="4747563" y="2552991"/>
            <a:ext cx="1907868" cy="476967"/>
          </a:xfrm>
          <a:prstGeom prst="rect">
            <a:avLst/>
          </a:prstGeom>
          <a:noFill/>
        </p:spPr>
      </p:pic>
      <p:sp>
        <p:nvSpPr>
          <p:cNvPr id="112" name="5-Point Star 29">
            <a:extLst>
              <a:ext uri="{FF2B5EF4-FFF2-40B4-BE49-F238E27FC236}">
                <a16:creationId xmlns:a16="http://schemas.microsoft.com/office/drawing/2014/main" id="{9198CB94-758A-49F2-A504-319C9FB02218}"/>
              </a:ext>
            </a:extLst>
          </p:cNvPr>
          <p:cNvSpPr>
            <a:spLocks noChangeAspect="1"/>
          </p:cNvSpPr>
          <p:nvPr/>
        </p:nvSpPr>
        <p:spPr>
          <a:xfrm>
            <a:off x="7435382" y="2299285"/>
            <a:ext cx="347472" cy="347472"/>
          </a:xfrm>
          <a:prstGeom prst="star5">
            <a:avLst/>
          </a:prstGeom>
          <a:solidFill>
            <a:srgbClr val="00B0F0"/>
          </a:solidFill>
          <a:ln>
            <a:solidFill>
              <a:srgbClr val="23BDB7"/>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orbel"/>
              <a:ea typeface="+mn-ea"/>
              <a:cs typeface="+mn-cs"/>
            </a:endParaRPr>
          </a:p>
        </p:txBody>
      </p:sp>
      <p:sp>
        <p:nvSpPr>
          <p:cNvPr id="113" name="Rectangle 112">
            <a:extLst>
              <a:ext uri="{FF2B5EF4-FFF2-40B4-BE49-F238E27FC236}">
                <a16:creationId xmlns:a16="http://schemas.microsoft.com/office/drawing/2014/main" id="{48A6E5BE-7698-45B7-AC04-09BC542C7095}"/>
              </a:ext>
            </a:extLst>
          </p:cNvPr>
          <p:cNvSpPr/>
          <p:nvPr/>
        </p:nvSpPr>
        <p:spPr>
          <a:xfrm>
            <a:off x="5709993" y="2273868"/>
            <a:ext cx="1082141" cy="29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orbel"/>
              <a:ea typeface="+mn-ea"/>
              <a:cs typeface="+mn-cs"/>
            </a:endParaRPr>
          </a:p>
        </p:txBody>
      </p:sp>
      <p:pic>
        <p:nvPicPr>
          <p:cNvPr id="114" name="Picture 113">
            <a:extLst>
              <a:ext uri="{FF2B5EF4-FFF2-40B4-BE49-F238E27FC236}">
                <a16:creationId xmlns:a16="http://schemas.microsoft.com/office/drawing/2014/main" id="{69211D7F-B30B-49F7-955E-6A273EC924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47762" y="1760145"/>
            <a:ext cx="1194336" cy="909748"/>
          </a:xfrm>
          <a:prstGeom prst="rect">
            <a:avLst/>
          </a:prstGeom>
          <a:effectLst/>
        </p:spPr>
      </p:pic>
      <p:cxnSp>
        <p:nvCxnSpPr>
          <p:cNvPr id="115" name="Straight Connector 114">
            <a:extLst>
              <a:ext uri="{FF2B5EF4-FFF2-40B4-BE49-F238E27FC236}">
                <a16:creationId xmlns:a16="http://schemas.microsoft.com/office/drawing/2014/main" id="{619E82F1-F153-406C-9BA9-1D15916FFF06}"/>
              </a:ext>
            </a:extLst>
          </p:cNvPr>
          <p:cNvCxnSpPr>
            <a:cxnSpLocks/>
          </p:cNvCxnSpPr>
          <p:nvPr/>
        </p:nvCxnSpPr>
        <p:spPr>
          <a:xfrm flipH="1">
            <a:off x="6780328" y="2357368"/>
            <a:ext cx="479204" cy="8769"/>
          </a:xfrm>
          <a:prstGeom prst="line">
            <a:avLst/>
          </a:prstGeom>
          <a:ln w="38100">
            <a:solidFill>
              <a:srgbClr val="00B050"/>
            </a:solidFill>
          </a:ln>
          <a:effectLst/>
        </p:spPr>
        <p:style>
          <a:lnRef idx="3">
            <a:schemeClr val="dk1"/>
          </a:lnRef>
          <a:fillRef idx="0">
            <a:schemeClr val="dk1"/>
          </a:fillRef>
          <a:effectRef idx="2">
            <a:schemeClr val="dk1"/>
          </a:effectRef>
          <a:fontRef idx="minor">
            <a:schemeClr val="tx1"/>
          </a:fontRef>
        </p:style>
      </p:cxnSp>
      <p:sp>
        <p:nvSpPr>
          <p:cNvPr id="116" name="Title 1">
            <a:extLst>
              <a:ext uri="{FF2B5EF4-FFF2-40B4-BE49-F238E27FC236}">
                <a16:creationId xmlns:a16="http://schemas.microsoft.com/office/drawing/2014/main" id="{36621C0B-BE89-43BA-8980-5E0030704021}"/>
              </a:ext>
            </a:extLst>
          </p:cNvPr>
          <p:cNvSpPr txBox="1">
            <a:spLocks/>
          </p:cNvSpPr>
          <p:nvPr/>
        </p:nvSpPr>
        <p:spPr>
          <a:xfrm>
            <a:off x="0" y="3778"/>
            <a:ext cx="9102748" cy="710300"/>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marL="0" marR="0" lvl="3" indent="0" algn="ctr" defTabSz="914400" rtl="0" eaLnBrk="0" fontAlgn="base" latinLnBrk="0" hangingPunct="0">
              <a:lnSpc>
                <a:spcPct val="100000"/>
              </a:lnSpc>
              <a:spcBef>
                <a:spcPts val="60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pitchFamily="34" charset="0"/>
                <a:ea typeface="+mn-ea"/>
                <a:cs typeface="Arial" pitchFamily="34" charset="0"/>
              </a:rPr>
              <a:t>Genome Sequencing Program</a:t>
            </a:r>
          </a:p>
        </p:txBody>
      </p:sp>
    </p:spTree>
    <p:extLst>
      <p:ext uri="{BB962C8B-B14F-4D97-AF65-F5344CB8AC3E}">
        <p14:creationId xmlns:p14="http://schemas.microsoft.com/office/powerpoint/2010/main" val="725265397"/>
      </p:ext>
    </p:extLst>
  </p:cSld>
  <p:clrMapOvr>
    <a:masterClrMapping/>
  </p:clrMapOvr>
  <p:transition spd="slow">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0" y="42604"/>
            <a:ext cx="9144000" cy="528187"/>
          </a:xfrm>
        </p:spPr>
        <p:txBody>
          <a:bodyPr vert="horz" wrap="square" lIns="91440" tIns="45720" rIns="91440" bIns="45720" numCol="1" anchor="t" anchorCtr="0" compatLnSpc="1">
            <a:prstTxWarp prst="textNoShape">
              <a:avLst/>
            </a:prstTxWarp>
            <a:noAutofit/>
          </a:bodyPr>
          <a:lstStyle/>
          <a:p>
            <a:pPr algn="ctr">
              <a:defRPr/>
            </a:pPr>
            <a:br>
              <a:rPr lang="en-US" sz="3600" b="1" dirty="0">
                <a:solidFill>
                  <a:srgbClr val="FFFF00"/>
                </a:solidFill>
                <a:latin typeface="Arial" pitchFamily="34" charset="0"/>
                <a:cs typeface="Arial" pitchFamily="34" charset="0"/>
              </a:rPr>
            </a:br>
            <a:endParaRPr lang="en-US" sz="3600" b="1" dirty="0">
              <a:solidFill>
                <a:srgbClr val="FFFF00"/>
              </a:solidFill>
              <a:latin typeface="Arial" pitchFamily="34" charset="0"/>
              <a:cs typeface="Arial" pitchFamily="34" charset="0"/>
            </a:endParaRPr>
          </a:p>
        </p:txBody>
      </p:sp>
      <p:sp>
        <p:nvSpPr>
          <p:cNvPr id="14" name="TextBox 13"/>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26</a:t>
            </a:r>
          </a:p>
        </p:txBody>
      </p:sp>
      <p:sp>
        <p:nvSpPr>
          <p:cNvPr id="5" name="Content Placeholder 4">
            <a:extLst>
              <a:ext uri="{FF2B5EF4-FFF2-40B4-BE49-F238E27FC236}">
                <a16:creationId xmlns:a16="http://schemas.microsoft.com/office/drawing/2014/main" id="{E9D355ED-AC96-408F-8349-2DCE9E961F41}"/>
              </a:ext>
            </a:extLst>
          </p:cNvPr>
          <p:cNvSpPr>
            <a:spLocks noGrp="1"/>
          </p:cNvSpPr>
          <p:nvPr>
            <p:ph idx="1"/>
          </p:nvPr>
        </p:nvSpPr>
        <p:spPr>
          <a:xfrm>
            <a:off x="383563" y="2715876"/>
            <a:ext cx="5112362" cy="4093302"/>
          </a:xfrm>
        </p:spPr>
        <p:txBody>
          <a:bodyPr/>
          <a:lstStyle/>
          <a:p>
            <a:pPr marL="68263" indent="0">
              <a:buNone/>
            </a:pPr>
            <a:endParaRPr lang="en-US" sz="2000" b="1" dirty="0">
              <a:latin typeface="Arial" panose="020B0604020202020204" pitchFamily="34" charset="0"/>
              <a:cs typeface="Arial" panose="020B0604020202020204" pitchFamily="34" charset="0"/>
            </a:endParaRPr>
          </a:p>
          <a:p>
            <a:pPr marL="68263" indent="0">
              <a:buNone/>
            </a:pPr>
            <a:endParaRPr lang="en-US" sz="2000"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pic>
        <p:nvPicPr>
          <p:cNvPr id="1026" name="Picture 2" descr="Image result for centers for common disease genomics">
            <a:extLst>
              <a:ext uri="{FF2B5EF4-FFF2-40B4-BE49-F238E27FC236}">
                <a16:creationId xmlns:a16="http://schemas.microsoft.com/office/drawing/2014/main" id="{A2C3987B-3177-47C3-B13C-C180D80F2E7E}"/>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774" y="2836707"/>
            <a:ext cx="3000376" cy="14377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opmed">
            <a:extLst>
              <a:ext uri="{FF2B5EF4-FFF2-40B4-BE49-F238E27FC236}">
                <a16:creationId xmlns:a16="http://schemas.microsoft.com/office/drawing/2014/main" id="{CB922F97-1087-4DA5-A915-D10D15197CC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774" y="4629176"/>
            <a:ext cx="3000376" cy="1504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9C98DD-3EBB-470A-A2E8-2FE413E738AB}"/>
              </a:ext>
            </a:extLst>
          </p:cNvPr>
          <p:cNvPicPr>
            <a:picLocks noChangeAspect="1"/>
          </p:cNvPicPr>
          <p:nvPr/>
        </p:nvPicPr>
        <p:blipFill rotWithShape="1">
          <a:blip r:embed="rId5"/>
          <a:srcRect b="15112"/>
          <a:stretch/>
        </p:blipFill>
        <p:spPr>
          <a:xfrm>
            <a:off x="0" y="1442571"/>
            <a:ext cx="9144000" cy="887250"/>
          </a:xfrm>
          <a:prstGeom prst="rect">
            <a:avLst/>
          </a:prstGeom>
        </p:spPr>
      </p:pic>
      <p:pic>
        <p:nvPicPr>
          <p:cNvPr id="6" name="Picture 5">
            <a:extLst>
              <a:ext uri="{FF2B5EF4-FFF2-40B4-BE49-F238E27FC236}">
                <a16:creationId xmlns:a16="http://schemas.microsoft.com/office/drawing/2014/main" id="{FE41C3EC-5BCB-4CE0-A22F-18FAE4F566EC}"/>
              </a:ext>
            </a:extLst>
          </p:cNvPr>
          <p:cNvPicPr>
            <a:picLocks noChangeAspect="1"/>
          </p:cNvPicPr>
          <p:nvPr/>
        </p:nvPicPr>
        <p:blipFill rotWithShape="1">
          <a:blip r:embed="rId6"/>
          <a:srcRect t="15854" b="8079"/>
          <a:stretch/>
        </p:blipFill>
        <p:spPr>
          <a:xfrm>
            <a:off x="0" y="860079"/>
            <a:ext cx="9144000" cy="795857"/>
          </a:xfrm>
          <a:prstGeom prst="rect">
            <a:avLst/>
          </a:prstGeom>
        </p:spPr>
      </p:pic>
      <p:sp>
        <p:nvSpPr>
          <p:cNvPr id="11" name="Rectangle 10">
            <a:extLst>
              <a:ext uri="{FF2B5EF4-FFF2-40B4-BE49-F238E27FC236}">
                <a16:creationId xmlns:a16="http://schemas.microsoft.com/office/drawing/2014/main" id="{17BE37DF-62F1-4687-B382-2D5907A93D2D}"/>
              </a:ext>
            </a:extLst>
          </p:cNvPr>
          <p:cNvSpPr/>
          <p:nvPr/>
        </p:nvSpPr>
        <p:spPr>
          <a:xfrm>
            <a:off x="0" y="2471761"/>
            <a:ext cx="5615709" cy="410881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400" dirty="0">
                <a:cs typeface="Arial" panose="020B0604020202020204" pitchFamily="34" charset="0"/>
              </a:rPr>
              <a:t>51,000 whole genomes and 38,000 	whole exomes</a:t>
            </a:r>
          </a:p>
          <a:p>
            <a:pPr marL="387350" lvl="2" indent="-228600" defTabSz="6270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Freeze 1 data (20,000 WGS) 	delivered to the consortium</a:t>
            </a:r>
          </a:p>
          <a:p>
            <a:pPr marL="387350" lvl="2" indent="-228600" defTabSz="6270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Collaboration with NHLBI’s 	</a:t>
            </a:r>
            <a:r>
              <a:rPr lang="en-US" sz="2400" dirty="0" err="1">
                <a:solidFill>
                  <a:prstClr val="white"/>
                </a:solidFill>
                <a:latin typeface="Arial" charset="0"/>
              </a:rPr>
              <a:t>TOPMed</a:t>
            </a:r>
            <a:r>
              <a:rPr lang="en-US" sz="2400" dirty="0">
                <a:solidFill>
                  <a:prstClr val="white"/>
                </a:solidFill>
                <a:latin typeface="Arial" charset="0"/>
              </a:rPr>
              <a:t> Program on joint 	data calls and analyses</a:t>
            </a:r>
          </a:p>
          <a:p>
            <a:pPr marL="387350" lvl="2" indent="-228600" defTabSz="6270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GSP-</a:t>
            </a:r>
            <a:r>
              <a:rPr lang="en-US" sz="2400" dirty="0" err="1">
                <a:solidFill>
                  <a:prstClr val="white"/>
                </a:solidFill>
                <a:latin typeface="Arial" charset="0"/>
              </a:rPr>
              <a:t>TOPMed</a:t>
            </a:r>
            <a:r>
              <a:rPr lang="en-US" sz="2400" dirty="0">
                <a:solidFill>
                  <a:prstClr val="white"/>
                </a:solidFill>
                <a:latin typeface="Arial" charset="0"/>
              </a:rPr>
              <a:t> joint analysis 	workshop at Vanderbilt</a:t>
            </a:r>
          </a:p>
        </p:txBody>
      </p:sp>
      <p:sp>
        <p:nvSpPr>
          <p:cNvPr id="13" name="Title 1">
            <a:extLst>
              <a:ext uri="{FF2B5EF4-FFF2-40B4-BE49-F238E27FC236}">
                <a16:creationId xmlns:a16="http://schemas.microsoft.com/office/drawing/2014/main" id="{E8FCA5DE-FFA9-419D-9B8C-4B257D83C539}"/>
              </a:ext>
            </a:extLst>
          </p:cNvPr>
          <p:cNvSpPr txBox="1">
            <a:spLocks/>
          </p:cNvSpPr>
          <p:nvPr/>
        </p:nvSpPr>
        <p:spPr>
          <a:xfrm>
            <a:off x="0" y="3778"/>
            <a:ext cx="9102748" cy="710300"/>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marL="0" marR="0" lvl="3" indent="0" algn="ctr" defTabSz="914400" rtl="0" eaLnBrk="0" fontAlgn="base" latinLnBrk="0" hangingPunct="0">
              <a:lnSpc>
                <a:spcPct val="100000"/>
              </a:lnSpc>
              <a:spcBef>
                <a:spcPts val="60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pitchFamily="34" charset="0"/>
                <a:ea typeface="+mn-ea"/>
                <a:cs typeface="Arial" pitchFamily="34" charset="0"/>
              </a:rPr>
              <a:t>Genome Sequencing Program</a:t>
            </a:r>
          </a:p>
        </p:txBody>
      </p:sp>
    </p:spTree>
    <p:extLst>
      <p:ext uri="{BB962C8B-B14F-4D97-AF65-F5344CB8AC3E}">
        <p14:creationId xmlns:p14="http://schemas.microsoft.com/office/powerpoint/2010/main" val="3431337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61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Open Session Presentations</a:t>
            </a:r>
          </a:p>
        </p:txBody>
      </p:sp>
      <p:sp>
        <p:nvSpPr>
          <p:cNvPr id="4" name="Title 1"/>
          <p:cNvSpPr txBox="1">
            <a:spLocks/>
          </p:cNvSpPr>
          <p:nvPr/>
        </p:nvSpPr>
        <p:spPr bwMode="auto">
          <a:xfrm>
            <a:off x="-438401" y="1227455"/>
            <a:ext cx="8632371" cy="5325751"/>
          </a:xfrm>
          <a:prstGeom prst="rect">
            <a:avLst/>
          </a:prstGeom>
          <a:noFill/>
          <a:ln w="9525" algn="ctr">
            <a:noFill/>
            <a:miter lim="800000"/>
            <a:headEnd/>
            <a:tailEnd/>
          </a:ln>
        </p:spPr>
        <p:txBody>
          <a:bodyPr/>
          <a:lstStyle/>
          <a:p>
            <a:pPr lvl="1" eaLnBrk="0" hangingPunct="0">
              <a:spcBef>
                <a:spcPts val="0"/>
              </a:spcBef>
              <a:spcAft>
                <a:spcPts val="600"/>
              </a:spcAft>
              <a:buClr>
                <a:prstClr val="white"/>
              </a:buClr>
              <a:buSzPct val="95000"/>
              <a:defRPr/>
            </a:pPr>
            <a:endParaRPr lang="en-US" sz="1200" dirty="0">
              <a:solidFill>
                <a:prstClr val="white"/>
              </a:solidFill>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p:txBody>
      </p:sp>
      <p:sp>
        <p:nvSpPr>
          <p:cNvPr id="5" name="Title 1"/>
          <p:cNvSpPr txBox="1">
            <a:spLocks/>
          </p:cNvSpPr>
          <p:nvPr/>
        </p:nvSpPr>
        <p:spPr bwMode="auto">
          <a:xfrm>
            <a:off x="0" y="1318117"/>
            <a:ext cx="9144000" cy="4981083"/>
          </a:xfrm>
          <a:prstGeom prst="rect">
            <a:avLst/>
          </a:prstGeom>
          <a:noFill/>
          <a:ln w="9525" algn="ctr">
            <a:noFill/>
            <a:miter lim="800000"/>
            <a:headEnd/>
            <a:tailEnd/>
          </a:ln>
        </p:spPr>
        <p:txBody>
          <a:bodyPr/>
          <a:lstStyle/>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Report: The Human Microbiome Project</a:t>
            </a:r>
            <a:r>
              <a:rPr lang="en-US" sz="2800" dirty="0">
                <a:solidFill>
                  <a:srgbClr val="66FF33"/>
                </a:solidFill>
                <a:latin typeface="Arial" charset="0"/>
              </a:rPr>
              <a:t>					Lita Proctor </a:t>
            </a:r>
          </a:p>
          <a:p>
            <a:pPr marL="231775" lvl="1" defTabSz="685800" eaLnBrk="0" hangingPunct="0">
              <a:spcBef>
                <a:spcPts val="0"/>
              </a:spcBef>
              <a:spcAft>
                <a:spcPts val="600"/>
              </a:spcAft>
              <a:buClr>
                <a:prstClr val="white"/>
              </a:buClr>
              <a:buSzPct val="95000"/>
              <a:defRPr/>
            </a:pPr>
            <a:endParaRPr lang="en-US" sz="2800" dirty="0">
              <a:solidFill>
                <a:srgbClr val="66FF33"/>
              </a:solidFill>
              <a:latin typeface="Arial" charset="0"/>
            </a:endParaRPr>
          </a:p>
          <a:p>
            <a:pPr marL="463550" lvl="1" indent="-231775" defTabSz="685800" eaLnBrk="0" hangingPunct="0">
              <a:spcBef>
                <a:spcPts val="0"/>
              </a:spcBef>
              <a:spcAft>
                <a:spcPts val="600"/>
              </a:spcAft>
              <a:buClr>
                <a:prstClr val="white"/>
              </a:buClr>
              <a:buSzPct val="95000"/>
              <a:buFont typeface="Wingdings" pitchFamily="2" charset="2"/>
              <a:buChar char=""/>
              <a:tabLst>
                <a:tab pos="744538" algn="l"/>
              </a:tabLst>
              <a:defRPr/>
            </a:pPr>
            <a:r>
              <a:rPr lang="en-US" sz="2800" dirty="0">
                <a:solidFill>
                  <a:prstClr val="white"/>
                </a:solidFill>
              </a:rPr>
              <a:t>Report: Recommendations from the 2017 	</a:t>
            </a:r>
            <a:r>
              <a:rPr lang="en-US" sz="2800" dirty="0" err="1">
                <a:solidFill>
                  <a:prstClr val="white"/>
                </a:solidFill>
              </a:rPr>
              <a:t>eMERGE</a:t>
            </a:r>
            <a:r>
              <a:rPr lang="en-US" sz="2800" dirty="0">
                <a:solidFill>
                  <a:prstClr val="white"/>
                </a:solidFill>
              </a:rPr>
              <a:t> and Beyond Workshop</a:t>
            </a:r>
            <a:r>
              <a:rPr lang="en-US" sz="2800" dirty="0">
                <a:solidFill>
                  <a:srgbClr val="66FF33"/>
                </a:solidFill>
                <a:latin typeface="Arial" charset="0"/>
              </a:rPr>
              <a:t>		</a:t>
            </a:r>
          </a:p>
          <a:p>
            <a:pPr marL="1146175" lvl="3" defTabSz="685800" eaLnBrk="0" hangingPunct="0">
              <a:spcBef>
                <a:spcPts val="0"/>
              </a:spcBef>
              <a:spcAft>
                <a:spcPts val="600"/>
              </a:spcAft>
              <a:buClr>
                <a:prstClr val="white"/>
              </a:buClr>
              <a:buSzPct val="95000"/>
              <a:tabLst>
                <a:tab pos="1371600" algn="l"/>
              </a:tabLst>
              <a:defRPr/>
            </a:pPr>
            <a:r>
              <a:rPr lang="en-US" sz="2800" dirty="0">
                <a:solidFill>
                  <a:srgbClr val="66FF33"/>
                </a:solidFill>
                <a:latin typeface="Arial" charset="0"/>
              </a:rPr>
              <a:t>	Sharon Plon </a:t>
            </a:r>
          </a:p>
          <a:p>
            <a:pPr marL="231775" lvl="1" defTabSz="685800" eaLnBrk="0" hangingPunct="0">
              <a:spcBef>
                <a:spcPts val="0"/>
              </a:spcBef>
              <a:spcAft>
                <a:spcPts val="600"/>
              </a:spcAft>
              <a:buClr>
                <a:prstClr val="white"/>
              </a:buClr>
              <a:buSzPct val="95000"/>
              <a:defRPr/>
            </a:pPr>
            <a:endParaRPr lang="en-US" sz="2800" dirty="0">
              <a:solidFill>
                <a:srgbClr val="66FF33"/>
              </a:solidFill>
              <a:latin typeface="Arial" charset="0"/>
            </a:endParaRPr>
          </a:p>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latin typeface="Arial" charset="0"/>
              </a:rPr>
              <a:t>	NCBI in a Data-Enabled World</a:t>
            </a:r>
          </a:p>
          <a:p>
            <a:pPr marL="1146175" lvl="3" defTabSz="685800" eaLnBrk="0" hangingPunct="0">
              <a:spcBef>
                <a:spcPts val="0"/>
              </a:spcBef>
              <a:spcAft>
                <a:spcPts val="600"/>
              </a:spcAft>
              <a:buClr>
                <a:prstClr val="white"/>
              </a:buClr>
              <a:buSzPct val="95000"/>
              <a:tabLst>
                <a:tab pos="1371600" algn="l"/>
              </a:tabLst>
              <a:defRPr/>
            </a:pPr>
            <a:r>
              <a:rPr lang="en-US" sz="2800" dirty="0">
                <a:solidFill>
                  <a:srgbClr val="66FF33"/>
                </a:solidFill>
                <a:latin typeface="Arial" charset="0"/>
              </a:rPr>
              <a:t>	Jim Ostell</a:t>
            </a:r>
          </a:p>
        </p:txBody>
      </p:sp>
    </p:spTree>
    <p:extLst>
      <p:ext uri="{BB962C8B-B14F-4D97-AF65-F5344CB8AC3E}">
        <p14:creationId xmlns:p14="http://schemas.microsoft.com/office/powerpoint/2010/main" val="11969656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E67242-053C-4BA8-A5BF-CE2A8FD861D1}"/>
              </a:ext>
            </a:extLst>
          </p:cNvPr>
          <p:cNvSpPr txBox="1"/>
          <p:nvPr/>
        </p:nvSpPr>
        <p:spPr>
          <a:xfrm>
            <a:off x="-16933" y="2364821"/>
            <a:ext cx="9143997" cy="4308872"/>
          </a:xfrm>
          <a:prstGeom prst="rect">
            <a:avLst/>
          </a:prstGeom>
          <a:noFill/>
        </p:spPr>
        <p:txBody>
          <a:bodyPr wrap="square" rtlCol="0">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&gt;2,600 conservative or suggestive genes 	implicated</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Public list of phenotypes and genes</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65 presentations at 2017 ASHG Meeting</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&gt;400 publications co-authored with researchers 	and patient families</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Data are included in driver projects for GA4GH</a:t>
            </a:r>
          </a:p>
          <a:p>
            <a:endParaRPr lang="en-US" dirty="0"/>
          </a:p>
        </p:txBody>
      </p:sp>
      <p:pic>
        <p:nvPicPr>
          <p:cNvPr id="7" name="Picture 6" descr="Screen shot 2012-04-20 at 7.04.49 AM.png">
            <a:extLst>
              <a:ext uri="{FF2B5EF4-FFF2-40B4-BE49-F238E27FC236}">
                <a16:creationId xmlns:a16="http://schemas.microsoft.com/office/drawing/2014/main" id="{906DA5F5-7028-455D-AE6D-13A78F68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61400"/>
            <a:ext cx="9143999" cy="1220518"/>
          </a:xfrm>
          <a:prstGeom prst="rect">
            <a:avLst/>
          </a:prstGeom>
        </p:spPr>
      </p:pic>
      <p:sp>
        <p:nvSpPr>
          <p:cNvPr id="6" name="Title 1">
            <a:extLst>
              <a:ext uri="{FF2B5EF4-FFF2-40B4-BE49-F238E27FC236}">
                <a16:creationId xmlns:a16="http://schemas.microsoft.com/office/drawing/2014/main" id="{DEDB81C4-8793-4A53-9B82-13D31524218E}"/>
              </a:ext>
            </a:extLst>
          </p:cNvPr>
          <p:cNvSpPr txBox="1">
            <a:spLocks/>
          </p:cNvSpPr>
          <p:nvPr/>
        </p:nvSpPr>
        <p:spPr>
          <a:xfrm>
            <a:off x="0" y="3778"/>
            <a:ext cx="9102748" cy="710300"/>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marL="0" marR="0" lvl="3" indent="0" algn="ctr" defTabSz="914400" rtl="0" eaLnBrk="0" fontAlgn="base" latinLnBrk="0" hangingPunct="0">
              <a:lnSpc>
                <a:spcPct val="100000"/>
              </a:lnSpc>
              <a:spcBef>
                <a:spcPts val="60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pitchFamily="34" charset="0"/>
                <a:ea typeface="+mn-ea"/>
                <a:cs typeface="Arial" pitchFamily="34" charset="0"/>
              </a:rPr>
              <a:t>Genome Sequencing Program</a:t>
            </a:r>
          </a:p>
        </p:txBody>
      </p:sp>
      <p:sp>
        <p:nvSpPr>
          <p:cNvPr id="13" name="TextBox 12"/>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26</a:t>
            </a:r>
          </a:p>
        </p:txBody>
      </p:sp>
    </p:spTree>
    <p:extLst>
      <p:ext uri="{BB962C8B-B14F-4D97-AF65-F5344CB8AC3E}">
        <p14:creationId xmlns:p14="http://schemas.microsoft.com/office/powerpoint/2010/main" val="1846600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49" y="3938"/>
            <a:ext cx="9144000" cy="641348"/>
          </a:xfrm>
        </p:spPr>
        <p:txBody>
          <a:bodyPr vert="horz" wrap="square" lIns="91440" tIns="45720" rIns="91440" bIns="45720" numCol="1" anchor="t" anchorCtr="0" compatLnSpc="1">
            <a:prstTxWarp prst="textNoShape">
              <a:avLst/>
            </a:prstTxWarp>
            <a:noAutofit/>
          </a:bodyPr>
          <a:lstStyle/>
          <a:p>
            <a:pPr algn="ctr">
              <a:defRPr/>
            </a:pPr>
            <a:r>
              <a:rPr lang="en-US" sz="3600" b="1" dirty="0">
                <a:solidFill>
                  <a:srgbClr val="FFFF00"/>
                </a:solidFill>
                <a:latin typeface="Arial" pitchFamily="34" charset="0"/>
                <a:cs typeface="Arial" pitchFamily="34" charset="0"/>
              </a:rPr>
              <a:t>Technology Development Program</a:t>
            </a:r>
          </a:p>
        </p:txBody>
      </p:sp>
      <p:pic>
        <p:nvPicPr>
          <p:cNvPr id="1026" name="Picture 2" descr="C:\Users\wettersk\Downloads\NHGRI-86891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422" b="5956"/>
          <a:stretch/>
        </p:blipFill>
        <p:spPr bwMode="auto">
          <a:xfrm>
            <a:off x="1418680" y="885542"/>
            <a:ext cx="6293942" cy="242019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27</a:t>
            </a:r>
          </a:p>
        </p:txBody>
      </p:sp>
      <p:sp>
        <p:nvSpPr>
          <p:cNvPr id="11" name="Title 1"/>
          <p:cNvSpPr txBox="1">
            <a:spLocks/>
          </p:cNvSpPr>
          <p:nvPr/>
        </p:nvSpPr>
        <p:spPr bwMode="auto">
          <a:xfrm>
            <a:off x="1334259" y="3644912"/>
            <a:ext cx="6462783" cy="2764156"/>
          </a:xfrm>
          <a:prstGeom prst="rect">
            <a:avLst/>
          </a:prstGeom>
          <a:noFill/>
          <a:ln w="9525" algn="ctr">
            <a:noFill/>
            <a:miter lim="800000"/>
            <a:headEnd/>
            <a:tailEnd/>
          </a:ln>
        </p:spPr>
        <p:txBody>
          <a:bodyPr/>
          <a:lstStyle/>
          <a:p>
            <a:pPr marL="177807" lvl="1" algn="ctr" defTabSz="457189" eaLnBrk="0" fontAlgn="base" hangingPunct="0">
              <a:spcBef>
                <a:spcPts val="0"/>
              </a:spcBef>
              <a:spcAft>
                <a:spcPct val="0"/>
              </a:spcAft>
              <a:buClr>
                <a:prstClr val="white"/>
              </a:buClr>
              <a:buSzPct val="95000"/>
              <a:tabLst>
                <a:tab pos="744520" algn="l"/>
              </a:tabLst>
            </a:pPr>
            <a:r>
              <a:rPr lang="en-US" sz="2800" b="1" dirty="0">
                <a:solidFill>
                  <a:schemeClr val="tx2">
                    <a:lumMod val="90000"/>
                  </a:schemeClr>
                </a:solidFill>
                <a:latin typeface="Arial" pitchFamily="34" charset="0"/>
                <a:cs typeface="Arial" pitchFamily="34" charset="0"/>
              </a:rPr>
              <a:t>Advanced Genomic Technology </a:t>
            </a:r>
          </a:p>
          <a:p>
            <a:pPr marL="177807" lvl="1" algn="ctr" defTabSz="457189" eaLnBrk="0" fontAlgn="base" hangingPunct="0">
              <a:spcBef>
                <a:spcPts val="0"/>
              </a:spcBef>
              <a:spcAft>
                <a:spcPct val="0"/>
              </a:spcAft>
              <a:buClr>
                <a:prstClr val="white"/>
              </a:buClr>
              <a:buSzPct val="95000"/>
              <a:tabLst>
                <a:tab pos="744520" algn="l"/>
              </a:tabLst>
            </a:pPr>
            <a:r>
              <a:rPr lang="en-US" sz="2800" b="1" dirty="0">
                <a:solidFill>
                  <a:schemeClr val="tx2">
                    <a:lumMod val="90000"/>
                  </a:schemeClr>
                </a:solidFill>
                <a:latin typeface="Arial" pitchFamily="34" charset="0"/>
                <a:cs typeface="Arial" pitchFamily="34" charset="0"/>
              </a:rPr>
              <a:t>Development Meeting </a:t>
            </a:r>
          </a:p>
          <a:p>
            <a:pPr marL="177807" lvl="1" algn="ctr" defTabSz="457189" eaLnBrk="0" fontAlgn="base" hangingPunct="0">
              <a:spcBef>
                <a:spcPts val="0"/>
              </a:spcBef>
              <a:spcAft>
                <a:spcPct val="0"/>
              </a:spcAft>
              <a:buClr>
                <a:prstClr val="white"/>
              </a:buClr>
              <a:buSzPct val="95000"/>
              <a:tabLst>
                <a:tab pos="744520" algn="l"/>
              </a:tabLst>
            </a:pPr>
            <a:endParaRPr lang="en-US" sz="1200" b="1" dirty="0">
              <a:solidFill>
                <a:schemeClr val="tx2"/>
              </a:solidFill>
              <a:latin typeface="Arial" pitchFamily="34" charset="0"/>
              <a:cs typeface="Arial" pitchFamily="34" charset="0"/>
            </a:endParaRPr>
          </a:p>
          <a:p>
            <a:pPr lvl="1" indent="-279393" defTabSz="457189" eaLnBrk="0" fontAlgn="base" hangingPunct="0">
              <a:lnSpc>
                <a:spcPct val="150000"/>
              </a:lnSpc>
              <a:spcBef>
                <a:spcPts val="700"/>
              </a:spcBef>
              <a:spcAft>
                <a:spcPct val="0"/>
              </a:spcAft>
              <a:buClr>
                <a:prstClr val="white"/>
              </a:buClr>
              <a:buSzPct val="95000"/>
              <a:buFont typeface="Wingdings" pitchFamily="2" charset="2"/>
              <a:buChar char=""/>
              <a:tabLst>
                <a:tab pos="744520" algn="l"/>
              </a:tabLst>
            </a:pPr>
            <a:r>
              <a:rPr lang="en-US" sz="2800" b="1" dirty="0">
                <a:solidFill>
                  <a:prstClr val="white"/>
                </a:solidFill>
                <a:latin typeface="Arial" pitchFamily="34" charset="0"/>
                <a:cs typeface="Arial" pitchFamily="34" charset="0"/>
              </a:rPr>
              <a:t>Grantee Meeting: May 30-31, 2018</a:t>
            </a:r>
          </a:p>
          <a:p>
            <a:pPr lvl="1" indent="-279393" defTabSz="457189" eaLnBrk="0" fontAlgn="base" hangingPunct="0">
              <a:lnSpc>
                <a:spcPct val="150000"/>
              </a:lnSpc>
              <a:spcBef>
                <a:spcPts val="700"/>
              </a:spcBef>
              <a:spcAft>
                <a:spcPct val="0"/>
              </a:spcAft>
              <a:buClr>
                <a:prstClr val="white"/>
              </a:buClr>
              <a:buSzPct val="95000"/>
              <a:buFont typeface="Wingdings" pitchFamily="2" charset="2"/>
              <a:buChar char=""/>
              <a:tabLst>
                <a:tab pos="744520" algn="l"/>
              </a:tabLst>
            </a:pPr>
            <a:r>
              <a:rPr lang="en-US" sz="2800" b="1" dirty="0">
                <a:solidFill>
                  <a:prstClr val="white"/>
                </a:solidFill>
                <a:latin typeface="Arial" pitchFamily="34" charset="0"/>
                <a:cs typeface="Arial" pitchFamily="34" charset="0"/>
              </a:rPr>
              <a:t>Public Meeting: June 1, 2018</a:t>
            </a:r>
          </a:p>
          <a:p>
            <a:pPr lvl="1" indent="-279393" defTabSz="457189" eaLnBrk="0" fontAlgn="base" hangingPunct="0">
              <a:spcBef>
                <a:spcPts val="700"/>
              </a:spcBef>
              <a:spcAft>
                <a:spcPct val="0"/>
              </a:spcAft>
              <a:buClr>
                <a:prstClr val="white"/>
              </a:buClr>
              <a:buSzPct val="95000"/>
              <a:buFont typeface="Wingdings" pitchFamily="2" charset="2"/>
              <a:buChar char=""/>
              <a:tabLst>
                <a:tab pos="744520" algn="l"/>
              </a:tabLst>
            </a:pPr>
            <a:endParaRPr lang="en-US" sz="28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4557479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C959E448-EE59-4E3E-ACA1-A2A631D3806E}"/>
              </a:ext>
            </a:extLst>
          </p:cNvPr>
          <p:cNvSpPr txBox="1">
            <a:spLocks noChangeArrowheads="1"/>
          </p:cNvSpPr>
          <p:nvPr/>
        </p:nvSpPr>
        <p:spPr bwMode="auto">
          <a:xfrm>
            <a:off x="7317677" y="6408800"/>
            <a:ext cx="1795684" cy="400110"/>
          </a:xfrm>
          <a:prstGeom prst="rect">
            <a:avLst/>
          </a:prstGeom>
          <a:noFill/>
          <a:ln w="9525">
            <a:noFill/>
            <a:miter lim="800000"/>
            <a:headEnd/>
            <a:tailEnd/>
          </a:ln>
        </p:spPr>
        <p:txBody>
          <a:bodyPr wrap="none">
            <a:spAutoFit/>
          </a:bodyPr>
          <a:lstStyle/>
          <a:p>
            <a:r>
              <a:rPr lang="en-US" sz="2000" b="1" dirty="0">
                <a:solidFill>
                  <a:schemeClr val="accent4">
                    <a:lumMod val="40000"/>
                    <a:lumOff val="60000"/>
                  </a:schemeClr>
                </a:solidFill>
                <a:latin typeface="Arial" pitchFamily="34" charset="0"/>
              </a:rPr>
              <a:t>Document 28</a:t>
            </a:r>
          </a:p>
        </p:txBody>
      </p:sp>
      <p:pic>
        <p:nvPicPr>
          <p:cNvPr id="3" name="Picture 3">
            <a:extLst>
              <a:ext uri="{FF2B5EF4-FFF2-40B4-BE49-F238E27FC236}">
                <a16:creationId xmlns:a16="http://schemas.microsoft.com/office/drawing/2014/main" id="{08269DAC-C050-4CCB-BADD-7B4287735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a:extLst>
              <a:ext uri="{FF2B5EF4-FFF2-40B4-BE49-F238E27FC236}">
                <a16:creationId xmlns:a16="http://schemas.microsoft.com/office/drawing/2014/main" id="{0A1F7A55-CEB7-4B95-915A-3CCC629FE8B2}"/>
              </a:ext>
            </a:extLst>
          </p:cNvPr>
          <p:cNvSpPr>
            <a:spLocks noChangeArrowheads="1"/>
          </p:cNvSpPr>
          <p:nvPr/>
        </p:nvSpPr>
        <p:spPr bwMode="auto">
          <a:xfrm>
            <a:off x="1566863" y="5311"/>
            <a:ext cx="7577137" cy="1047750"/>
          </a:xfrm>
          <a:prstGeom prst="rect">
            <a:avLst/>
          </a:prstGeom>
          <a:noFill/>
          <a:ln w="9525">
            <a:noFill/>
            <a:miter lim="800000"/>
            <a:headEnd/>
            <a:tailEnd/>
          </a:ln>
        </p:spPr>
        <p:txBody>
          <a:bodyPr/>
          <a:lstStyle/>
          <a:p>
            <a:pPr lvl="0" algn="ctr"/>
            <a:r>
              <a:rPr lang="en-US" sz="3600" b="1" dirty="0" err="1">
                <a:solidFill>
                  <a:srgbClr val="FFFF00"/>
                </a:solidFill>
                <a:latin typeface="Arial" pitchFamily="34" charset="0"/>
                <a:cs typeface="Arial" pitchFamily="34" charset="0"/>
              </a:rPr>
              <a:t>ENCyclopedia</a:t>
            </a:r>
            <a:r>
              <a:rPr lang="en-US" sz="3600" b="1" dirty="0">
                <a:solidFill>
                  <a:srgbClr val="FFFF00"/>
                </a:solidFill>
                <a:latin typeface="Arial" pitchFamily="34" charset="0"/>
                <a:cs typeface="Arial" pitchFamily="34" charset="0"/>
              </a:rPr>
              <a:t> Of DNA Elements (ENCODE)</a:t>
            </a:r>
          </a:p>
        </p:txBody>
      </p:sp>
      <p:sp>
        <p:nvSpPr>
          <p:cNvPr id="7" name="TextBox 6">
            <a:extLst>
              <a:ext uri="{FF2B5EF4-FFF2-40B4-BE49-F238E27FC236}">
                <a16:creationId xmlns:a16="http://schemas.microsoft.com/office/drawing/2014/main" id="{633AC094-F626-45F7-B8C9-98D41035A787}"/>
              </a:ext>
            </a:extLst>
          </p:cNvPr>
          <p:cNvSpPr txBox="1"/>
          <p:nvPr/>
        </p:nvSpPr>
        <p:spPr>
          <a:xfrm>
            <a:off x="108002" y="5875545"/>
            <a:ext cx="8881450" cy="523220"/>
          </a:xfrm>
          <a:prstGeom prst="rect">
            <a:avLst/>
          </a:prstGeom>
          <a:noFill/>
        </p:spPr>
        <p:txBody>
          <a:bodyPr wrap="square" rtlCol="0">
            <a:spAutoFit/>
          </a:bodyPr>
          <a:lstStyle/>
          <a:p>
            <a:pPr algn="ctr"/>
            <a:r>
              <a:rPr lang="en-US" sz="2800" dirty="0"/>
              <a:t>February 2018 in Palo Alto, California</a:t>
            </a:r>
          </a:p>
        </p:txBody>
      </p:sp>
      <p:pic>
        <p:nvPicPr>
          <p:cNvPr id="1026" name="Picture 8" descr="image001">
            <a:extLst>
              <a:ext uri="{FF2B5EF4-FFF2-40B4-BE49-F238E27FC236}">
                <a16:creationId xmlns:a16="http://schemas.microsoft.com/office/drawing/2014/main" id="{EB34CC8F-95ED-47E5-89C7-0173CFC67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13" y="1469877"/>
            <a:ext cx="7964460" cy="4274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366736"/>
      </p:ext>
    </p:extLst>
  </p:cSld>
  <p:clrMapOvr>
    <a:masterClrMapping/>
  </p:clrMapOvr>
  <p:transition spd="slow">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4491A656-5538-4639-8FA5-D3005672E066}"/>
              </a:ext>
            </a:extLst>
          </p:cNvPr>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chemeClr val="accent4">
                    <a:lumMod val="40000"/>
                    <a:lumOff val="60000"/>
                  </a:schemeClr>
                </a:solidFill>
                <a:latin typeface="Arial" pitchFamily="34" charset="0"/>
              </a:rPr>
              <a:t>Document 28</a:t>
            </a:r>
          </a:p>
        </p:txBody>
      </p:sp>
      <p:pic>
        <p:nvPicPr>
          <p:cNvPr id="3" name="Picture 3">
            <a:extLst>
              <a:ext uri="{FF2B5EF4-FFF2-40B4-BE49-F238E27FC236}">
                <a16:creationId xmlns:a16="http://schemas.microsoft.com/office/drawing/2014/main" id="{ED1BB381-51D2-44C6-B3D3-F86712FD2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a:extLst>
              <a:ext uri="{FF2B5EF4-FFF2-40B4-BE49-F238E27FC236}">
                <a16:creationId xmlns:a16="http://schemas.microsoft.com/office/drawing/2014/main" id="{C50AB2EF-D4AF-444D-9CBF-711B6435A667}"/>
              </a:ext>
            </a:extLst>
          </p:cNvPr>
          <p:cNvSpPr>
            <a:spLocks noChangeArrowheads="1"/>
          </p:cNvSpPr>
          <p:nvPr/>
        </p:nvSpPr>
        <p:spPr bwMode="auto">
          <a:xfrm>
            <a:off x="1566863" y="5311"/>
            <a:ext cx="7577137" cy="1047750"/>
          </a:xfrm>
          <a:prstGeom prst="rect">
            <a:avLst/>
          </a:prstGeom>
          <a:noFill/>
          <a:ln w="9525">
            <a:noFill/>
            <a:miter lim="800000"/>
            <a:headEnd/>
            <a:tailEnd/>
          </a:ln>
        </p:spPr>
        <p:txBody>
          <a:bodyPr/>
          <a:lstStyle/>
          <a:p>
            <a:pPr lvl="0" algn="ctr"/>
            <a:r>
              <a:rPr lang="en-US" sz="3600" b="1" dirty="0" err="1">
                <a:solidFill>
                  <a:srgbClr val="FFFF00"/>
                </a:solidFill>
                <a:latin typeface="Arial" pitchFamily="34" charset="0"/>
                <a:cs typeface="Arial" pitchFamily="34" charset="0"/>
              </a:rPr>
              <a:t>ENCyclopedia</a:t>
            </a:r>
            <a:r>
              <a:rPr lang="en-US" sz="3600" b="1" dirty="0">
                <a:solidFill>
                  <a:srgbClr val="FFFF00"/>
                </a:solidFill>
                <a:latin typeface="Arial" pitchFamily="34" charset="0"/>
                <a:cs typeface="Arial" pitchFamily="34" charset="0"/>
              </a:rPr>
              <a:t> Of DNA Elements (ENCODE)</a:t>
            </a:r>
          </a:p>
        </p:txBody>
      </p:sp>
      <p:sp>
        <p:nvSpPr>
          <p:cNvPr id="5" name="TextBox 4">
            <a:extLst>
              <a:ext uri="{FF2B5EF4-FFF2-40B4-BE49-F238E27FC236}">
                <a16:creationId xmlns:a16="http://schemas.microsoft.com/office/drawing/2014/main" id="{D57161BD-2BF9-4CAA-87A8-2A27F5E4F851}"/>
              </a:ext>
            </a:extLst>
          </p:cNvPr>
          <p:cNvSpPr txBox="1"/>
          <p:nvPr/>
        </p:nvSpPr>
        <p:spPr>
          <a:xfrm>
            <a:off x="0" y="1452828"/>
            <a:ext cx="9144000" cy="569387"/>
          </a:xfrm>
          <a:prstGeom prst="rect">
            <a:avLst/>
          </a:prstGeom>
          <a:noFill/>
        </p:spPr>
        <p:txBody>
          <a:bodyPr wrap="square" rtlCol="0">
            <a:spAutoFit/>
          </a:bodyPr>
          <a:lstStyle/>
          <a:p>
            <a:pPr algn="ctr"/>
            <a:r>
              <a:rPr lang="en-US" sz="3100" dirty="0"/>
              <a:t>ENCODE Enabling Gene Therapy Clinical Trials</a:t>
            </a:r>
          </a:p>
        </p:txBody>
      </p:sp>
      <p:pic>
        <p:nvPicPr>
          <p:cNvPr id="7" name="Picture 6">
            <a:extLst>
              <a:ext uri="{FF2B5EF4-FFF2-40B4-BE49-F238E27FC236}">
                <a16:creationId xmlns:a16="http://schemas.microsoft.com/office/drawing/2014/main" id="{FD2F2AF8-36B5-4134-AA5C-88078FE10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02" y="2288145"/>
            <a:ext cx="4084407" cy="1506615"/>
          </a:xfrm>
          <a:prstGeom prst="rect">
            <a:avLst/>
          </a:prstGeom>
        </p:spPr>
      </p:pic>
      <p:pic>
        <p:nvPicPr>
          <p:cNvPr id="9" name="Picture 8">
            <a:extLst>
              <a:ext uri="{FF2B5EF4-FFF2-40B4-BE49-F238E27FC236}">
                <a16:creationId xmlns:a16="http://schemas.microsoft.com/office/drawing/2014/main" id="{52E4FD73-A7FD-438C-A405-0144F18599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7928" y="2288145"/>
            <a:ext cx="4865112" cy="1506615"/>
          </a:xfrm>
          <a:prstGeom prst="rect">
            <a:avLst/>
          </a:prstGeom>
        </p:spPr>
      </p:pic>
      <p:pic>
        <p:nvPicPr>
          <p:cNvPr id="14" name="Picture 13">
            <a:extLst>
              <a:ext uri="{FF2B5EF4-FFF2-40B4-BE49-F238E27FC236}">
                <a16:creationId xmlns:a16="http://schemas.microsoft.com/office/drawing/2014/main" id="{C8E633F5-604B-480F-97A8-C0C24BBA25F5}"/>
              </a:ext>
            </a:extLst>
          </p:cNvPr>
          <p:cNvPicPr>
            <a:picLocks noChangeAspect="1"/>
          </p:cNvPicPr>
          <p:nvPr/>
        </p:nvPicPr>
        <p:blipFill rotWithShape="1">
          <a:blip r:embed="rId6"/>
          <a:srcRect l="2419" t="65555" r="10151" b="10889"/>
          <a:stretch/>
        </p:blipFill>
        <p:spPr>
          <a:xfrm>
            <a:off x="173702" y="4208384"/>
            <a:ext cx="5337284" cy="1924327"/>
          </a:xfrm>
          <a:prstGeom prst="rect">
            <a:avLst/>
          </a:prstGeom>
        </p:spPr>
      </p:pic>
      <p:pic>
        <p:nvPicPr>
          <p:cNvPr id="15" name="Picture 14">
            <a:extLst>
              <a:ext uri="{FF2B5EF4-FFF2-40B4-BE49-F238E27FC236}">
                <a16:creationId xmlns:a16="http://schemas.microsoft.com/office/drawing/2014/main" id="{D9E579A4-B31F-42AB-879C-9F3737394F98}"/>
              </a:ext>
            </a:extLst>
          </p:cNvPr>
          <p:cNvPicPr>
            <a:picLocks noChangeAspect="1"/>
          </p:cNvPicPr>
          <p:nvPr/>
        </p:nvPicPr>
        <p:blipFill rotWithShape="1">
          <a:blip r:embed="rId7"/>
          <a:srcRect l="3013" t="30895" r="5987" b="29111"/>
          <a:stretch/>
        </p:blipFill>
        <p:spPr>
          <a:xfrm>
            <a:off x="5684979" y="4208384"/>
            <a:ext cx="3271916" cy="1924327"/>
          </a:xfrm>
          <a:prstGeom prst="rect">
            <a:avLst/>
          </a:prstGeom>
        </p:spPr>
      </p:pic>
    </p:spTree>
    <p:extLst>
      <p:ext uri="{BB962C8B-B14F-4D97-AF65-F5344CB8AC3E}">
        <p14:creationId xmlns:p14="http://schemas.microsoft.com/office/powerpoint/2010/main" val="14572722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7939" y="6376"/>
            <a:ext cx="9144000" cy="639763"/>
          </a:xfrm>
        </p:spPr>
        <p:txBody>
          <a:bodyPr/>
          <a:lstStyle/>
          <a:p>
            <a:pPr algn="ctr">
              <a:defRPr/>
            </a:pPr>
            <a:r>
              <a:rPr lang="en-US" sz="3600" b="1" dirty="0">
                <a:solidFill>
                  <a:srgbClr val="FFFF00"/>
                </a:solidFill>
                <a:latin typeface="Arial" charset="0"/>
                <a:cs typeface="Arial" charset="0"/>
              </a:rPr>
              <a:t>Centers of Excellence in Genomic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Science (CEGS) Program</a:t>
            </a:r>
          </a:p>
        </p:txBody>
      </p:sp>
      <p:sp>
        <p:nvSpPr>
          <p:cNvPr id="6" name="TextBox 5"/>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29</a:t>
            </a:r>
          </a:p>
        </p:txBody>
      </p:sp>
      <p:sp>
        <p:nvSpPr>
          <p:cNvPr id="8" name="AutoShape 5" descr="Figure 1">
            <a:extLst>
              <a:ext uri="{FF2B5EF4-FFF2-40B4-BE49-F238E27FC236}">
                <a16:creationId xmlns:a16="http://schemas.microsoft.com/office/drawing/2014/main" id="{EF481E86-4D7E-48BB-8CE3-A33929B2D96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7" descr="Figure 1">
            <a:extLst>
              <a:ext uri="{FF2B5EF4-FFF2-40B4-BE49-F238E27FC236}">
                <a16:creationId xmlns:a16="http://schemas.microsoft.com/office/drawing/2014/main" id="{DA6E71DE-6B8A-45E7-B181-A80EEACBACD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E7E4F2D2-83BB-4420-8004-EDAB665B579C}"/>
              </a:ext>
            </a:extLst>
          </p:cNvPr>
          <p:cNvGrpSpPr/>
          <p:nvPr/>
        </p:nvGrpSpPr>
        <p:grpSpPr>
          <a:xfrm>
            <a:off x="500270" y="1447433"/>
            <a:ext cx="8143461" cy="2948625"/>
            <a:chOff x="1066800" y="1302287"/>
            <a:chExt cx="10058400" cy="4408380"/>
          </a:xfrm>
        </p:grpSpPr>
        <p:pic>
          <p:nvPicPr>
            <p:cNvPr id="19" name="Picture 18">
              <a:extLst>
                <a:ext uri="{FF2B5EF4-FFF2-40B4-BE49-F238E27FC236}">
                  <a16:creationId xmlns:a16="http://schemas.microsoft.com/office/drawing/2014/main" id="{07FB3F52-B7A8-40EF-8965-4E50B672F1F5}"/>
                </a:ext>
              </a:extLst>
            </p:cNvPr>
            <p:cNvPicPr>
              <a:picLocks noChangeAspect="1"/>
            </p:cNvPicPr>
            <p:nvPr/>
          </p:nvPicPr>
          <p:blipFill rotWithShape="1">
            <a:blip r:embed="rId3">
              <a:extLst>
                <a:ext uri="{28A0092B-C50C-407E-A947-70E740481C1C}">
                  <a14:useLocalDpi xmlns:a14="http://schemas.microsoft.com/office/drawing/2010/main" val="0"/>
                </a:ext>
              </a:extLst>
            </a:blip>
            <a:srcRect b="12002"/>
            <a:stretch/>
          </p:blipFill>
          <p:spPr>
            <a:xfrm>
              <a:off x="1066800" y="1302287"/>
              <a:ext cx="10058400" cy="3889642"/>
            </a:xfrm>
            <a:prstGeom prst="rect">
              <a:avLst/>
            </a:prstGeom>
          </p:spPr>
        </p:pic>
        <p:pic>
          <p:nvPicPr>
            <p:cNvPr id="20" name="Picture 19">
              <a:extLst>
                <a:ext uri="{FF2B5EF4-FFF2-40B4-BE49-F238E27FC236}">
                  <a16:creationId xmlns:a16="http://schemas.microsoft.com/office/drawing/2014/main" id="{A7FFFBCB-C218-42D1-A65E-3434588B8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5191933"/>
              <a:ext cx="10058400" cy="518734"/>
            </a:xfrm>
            <a:prstGeom prst="rect">
              <a:avLst/>
            </a:prstGeom>
          </p:spPr>
        </p:pic>
      </p:grpSp>
      <p:pic>
        <p:nvPicPr>
          <p:cNvPr id="11" name="Picture 10" descr="C:\Users\brooksl\Documents\nbt.4030-F1.jpg">
            <a:extLst>
              <a:ext uri="{FF2B5EF4-FFF2-40B4-BE49-F238E27FC236}">
                <a16:creationId xmlns:a16="http://schemas.microsoft.com/office/drawing/2014/main" id="{F4E21D36-D15D-4897-832C-2235BA828D3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46283" y="2869705"/>
            <a:ext cx="7451433" cy="3537322"/>
          </a:xfrm>
          <a:prstGeom prst="rect">
            <a:avLst/>
          </a:prstGeom>
          <a:noFill/>
          <a:ln>
            <a:noFill/>
          </a:ln>
        </p:spPr>
      </p:pic>
      <p:pic>
        <p:nvPicPr>
          <p:cNvPr id="22" name="Picture 21">
            <a:extLst>
              <a:ext uri="{FF2B5EF4-FFF2-40B4-BE49-F238E27FC236}">
                <a16:creationId xmlns:a16="http://schemas.microsoft.com/office/drawing/2014/main" id="{1E87C1B2-16AB-4B78-A398-D0429EBDAE8C}"/>
              </a:ext>
            </a:extLst>
          </p:cNvPr>
          <p:cNvPicPr>
            <a:picLocks noChangeAspect="1"/>
          </p:cNvPicPr>
          <p:nvPr/>
        </p:nvPicPr>
        <p:blipFill rotWithShape="1">
          <a:blip r:embed="rId3">
            <a:extLst>
              <a:ext uri="{28A0092B-C50C-407E-A947-70E740481C1C}">
                <a14:useLocalDpi xmlns:a14="http://schemas.microsoft.com/office/drawing/2010/main" val="0"/>
              </a:ext>
            </a:extLst>
          </a:blip>
          <a:srcRect b="59756"/>
          <a:stretch/>
        </p:blipFill>
        <p:spPr>
          <a:xfrm>
            <a:off x="500270" y="1447433"/>
            <a:ext cx="8143461" cy="1189798"/>
          </a:xfrm>
          <a:prstGeom prst="rect">
            <a:avLst/>
          </a:prstGeom>
        </p:spPr>
      </p:pic>
    </p:spTree>
    <p:extLst>
      <p:ext uri="{BB962C8B-B14F-4D97-AF65-F5344CB8AC3E}">
        <p14:creationId xmlns:p14="http://schemas.microsoft.com/office/powerpoint/2010/main" val="41089951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405"/>
            <a:ext cx="9144000" cy="639763"/>
          </a:xfrm>
        </p:spPr>
        <p:txBody>
          <a:bodyPr/>
          <a:lstStyle/>
          <a:p>
            <a:pPr algn="ctr">
              <a:defRPr/>
            </a:pPr>
            <a:r>
              <a:rPr lang="en-US" sz="3600" b="1" dirty="0">
                <a:solidFill>
                  <a:srgbClr val="FFFF00"/>
                </a:solidFill>
                <a:latin typeface="Arial" charset="0"/>
                <a:cs typeface="Arial" charset="0"/>
              </a:rPr>
              <a:t>Ancestry in the GWAS Catalog</a:t>
            </a:r>
            <a:endParaRPr lang="en-US" sz="3600" b="1" dirty="0">
              <a:solidFill>
                <a:srgbClr val="FFFF00"/>
              </a:solidFill>
              <a:latin typeface="Arial" pitchFamily="34" charset="0"/>
              <a:cs typeface="Arial" pitchFamily="34" charset="0"/>
            </a:endParaRPr>
          </a:p>
        </p:txBody>
      </p:sp>
      <p:sp>
        <p:nvSpPr>
          <p:cNvPr id="42" name="Rectangle 41"/>
          <p:cNvSpPr/>
          <p:nvPr/>
        </p:nvSpPr>
        <p:spPr>
          <a:xfrm>
            <a:off x="62059" y="4688800"/>
            <a:ext cx="8970511" cy="161582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Bias toward European participants remains (78%)</a:t>
            </a:r>
            <a:endParaRPr lang="en-US" sz="2800" b="1"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Non-European populations contribute 	disproportionately more associations</a:t>
            </a:r>
            <a:endParaRPr lang="en-US" sz="2800" dirty="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30</a:t>
            </a:r>
          </a:p>
        </p:txBody>
      </p:sp>
      <p:grpSp>
        <p:nvGrpSpPr>
          <p:cNvPr id="4105" name="Group 4104">
            <a:extLst>
              <a:ext uri="{FF2B5EF4-FFF2-40B4-BE49-F238E27FC236}">
                <a16:creationId xmlns:a16="http://schemas.microsoft.com/office/drawing/2014/main" id="{88344939-45DA-4860-8562-F034507DC0F3}"/>
              </a:ext>
            </a:extLst>
          </p:cNvPr>
          <p:cNvGrpSpPr/>
          <p:nvPr/>
        </p:nvGrpSpPr>
        <p:grpSpPr>
          <a:xfrm>
            <a:off x="3208819" y="856105"/>
            <a:ext cx="5819695" cy="3615344"/>
            <a:chOff x="3293484" y="856105"/>
            <a:chExt cx="5819695" cy="3615344"/>
          </a:xfrm>
        </p:grpSpPr>
        <p:grpSp>
          <p:nvGrpSpPr>
            <p:cNvPr id="36" name="Group 35">
              <a:extLst>
                <a:ext uri="{FF2B5EF4-FFF2-40B4-BE49-F238E27FC236}">
                  <a16:creationId xmlns:a16="http://schemas.microsoft.com/office/drawing/2014/main" id="{E9D77C22-8EB7-4DDD-A793-13785BAC2CD4}"/>
                </a:ext>
              </a:extLst>
            </p:cNvPr>
            <p:cNvGrpSpPr/>
            <p:nvPr/>
          </p:nvGrpSpPr>
          <p:grpSpPr>
            <a:xfrm>
              <a:off x="3293484" y="866444"/>
              <a:ext cx="2684694" cy="3566814"/>
              <a:chOff x="3326142" y="877330"/>
              <a:chExt cx="2684694" cy="3566814"/>
            </a:xfrm>
          </p:grpSpPr>
          <p:sp>
            <p:nvSpPr>
              <p:cNvPr id="34" name="Rectangle 33">
                <a:extLst>
                  <a:ext uri="{FF2B5EF4-FFF2-40B4-BE49-F238E27FC236}">
                    <a16:creationId xmlns:a16="http://schemas.microsoft.com/office/drawing/2014/main" id="{07D6D943-CADE-4642-AB4F-797CD137BD80}"/>
                  </a:ext>
                </a:extLst>
              </p:cNvPr>
              <p:cNvSpPr/>
              <p:nvPr/>
            </p:nvSpPr>
            <p:spPr>
              <a:xfrm>
                <a:off x="3326142" y="1764320"/>
                <a:ext cx="2684694" cy="2679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BB9DABE-D4A3-4610-85C7-7960C61BC57D}"/>
                  </a:ext>
                </a:extLst>
              </p:cNvPr>
              <p:cNvSpPr/>
              <p:nvPr/>
            </p:nvSpPr>
            <p:spPr>
              <a:xfrm>
                <a:off x="3326142" y="877330"/>
                <a:ext cx="2684694" cy="9115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DAA881A-7715-409E-A4DA-C6AD72E8412F}"/>
                  </a:ext>
                </a:extLst>
              </p:cNvPr>
              <p:cNvSpPr txBox="1"/>
              <p:nvPr/>
            </p:nvSpPr>
            <p:spPr>
              <a:xfrm>
                <a:off x="4166403" y="949411"/>
                <a:ext cx="1194718" cy="369332"/>
              </a:xfrm>
              <a:prstGeom prst="rect">
                <a:avLst/>
              </a:prstGeom>
              <a:solidFill>
                <a:schemeClr val="tx1"/>
              </a:solidFill>
            </p:spPr>
            <p:txBody>
              <a:bodyPr wrap="square" rtlCol="0">
                <a:spAutoFit/>
              </a:bodyPr>
              <a:lstStyle/>
              <a:p>
                <a:r>
                  <a:rPr lang="en-US" dirty="0">
                    <a:solidFill>
                      <a:schemeClr val="bg1"/>
                    </a:solidFill>
                  </a:rPr>
                  <a:t>Legend</a:t>
                </a:r>
              </a:p>
            </p:txBody>
          </p:sp>
          <p:grpSp>
            <p:nvGrpSpPr>
              <p:cNvPr id="17" name="Group 16">
                <a:extLst>
                  <a:ext uri="{FF2B5EF4-FFF2-40B4-BE49-F238E27FC236}">
                    <a16:creationId xmlns:a16="http://schemas.microsoft.com/office/drawing/2014/main" id="{29DF00FC-6040-427A-923B-127234D81F59}"/>
                  </a:ext>
                </a:extLst>
              </p:cNvPr>
              <p:cNvGrpSpPr/>
              <p:nvPr/>
            </p:nvGrpSpPr>
            <p:grpSpPr>
              <a:xfrm>
                <a:off x="3401326" y="1771908"/>
                <a:ext cx="1544356" cy="642576"/>
                <a:chOff x="1589804" y="2511377"/>
                <a:chExt cx="1544356" cy="642576"/>
              </a:xfrm>
            </p:grpSpPr>
            <p:pic>
              <p:nvPicPr>
                <p:cNvPr id="4" name="Picture 3">
                  <a:extLst>
                    <a:ext uri="{FF2B5EF4-FFF2-40B4-BE49-F238E27FC236}">
                      <a16:creationId xmlns:a16="http://schemas.microsoft.com/office/drawing/2014/main" id="{CB18875F-6A02-450E-9D33-D60D73DB130E}"/>
                    </a:ext>
                  </a:extLst>
                </p:cNvPr>
                <p:cNvPicPr>
                  <a:picLocks noChangeAspect="1"/>
                </p:cNvPicPr>
                <p:nvPr/>
              </p:nvPicPr>
              <p:blipFill rotWithShape="1">
                <a:blip r:embed="rId3"/>
                <a:srcRect l="5718" t="21158" r="92488" b="65768"/>
                <a:stretch/>
              </p:blipFill>
              <p:spPr>
                <a:xfrm>
                  <a:off x="1589804" y="2511377"/>
                  <a:ext cx="164081" cy="642576"/>
                </a:xfrm>
                <a:prstGeom prst="rect">
                  <a:avLst/>
                </a:prstGeom>
              </p:spPr>
            </p:pic>
            <p:sp>
              <p:nvSpPr>
                <p:cNvPr id="14" name="TextBox 13">
                  <a:extLst>
                    <a:ext uri="{FF2B5EF4-FFF2-40B4-BE49-F238E27FC236}">
                      <a16:creationId xmlns:a16="http://schemas.microsoft.com/office/drawing/2014/main" id="{F60B116D-6DA8-445E-B804-4DA7F420993F}"/>
                    </a:ext>
                  </a:extLst>
                </p:cNvPr>
                <p:cNvSpPr txBox="1"/>
                <p:nvPr/>
              </p:nvSpPr>
              <p:spPr>
                <a:xfrm>
                  <a:off x="1781226" y="2639773"/>
                  <a:ext cx="1352934" cy="138499"/>
                </a:xfrm>
                <a:prstGeom prst="rect">
                  <a:avLst/>
                </a:prstGeom>
                <a:solidFill>
                  <a:schemeClr val="tx1"/>
                </a:solidFill>
              </p:spPr>
              <p:txBody>
                <a:bodyPr wrap="none" lIns="0" tIns="0" rIns="0" bIns="0" rtlCol="0">
                  <a:spAutoFit/>
                </a:bodyPr>
                <a:lstStyle/>
                <a:p>
                  <a:r>
                    <a:rPr lang="en-US" sz="900" b="0" dirty="0">
                      <a:solidFill>
                        <a:schemeClr val="bg1"/>
                      </a:solidFill>
                    </a:rPr>
                    <a:t>Non-European, Non-Asian</a:t>
                  </a:r>
                </a:p>
              </p:txBody>
            </p:sp>
            <p:sp>
              <p:nvSpPr>
                <p:cNvPr id="45" name="TextBox 44">
                  <a:extLst>
                    <a:ext uri="{FF2B5EF4-FFF2-40B4-BE49-F238E27FC236}">
                      <a16:creationId xmlns:a16="http://schemas.microsoft.com/office/drawing/2014/main" id="{D4595758-FC02-4E81-9ECC-C29D01342D44}"/>
                    </a:ext>
                  </a:extLst>
                </p:cNvPr>
                <p:cNvSpPr txBox="1"/>
                <p:nvPr/>
              </p:nvSpPr>
              <p:spPr>
                <a:xfrm>
                  <a:off x="1788567" y="2812520"/>
                  <a:ext cx="641201" cy="138499"/>
                </a:xfrm>
                <a:prstGeom prst="rect">
                  <a:avLst/>
                </a:prstGeom>
                <a:solidFill>
                  <a:schemeClr val="tx1"/>
                </a:solidFill>
              </p:spPr>
              <p:txBody>
                <a:bodyPr wrap="none" lIns="0" tIns="0" rIns="0" bIns="0" rtlCol="0">
                  <a:spAutoFit/>
                </a:bodyPr>
                <a:lstStyle/>
                <a:p>
                  <a:r>
                    <a:rPr lang="en-US" sz="900" b="0" dirty="0">
                      <a:solidFill>
                        <a:schemeClr val="bg1"/>
                      </a:solidFill>
                    </a:rPr>
                    <a:t>Not reported</a:t>
                  </a:r>
                </a:p>
              </p:txBody>
            </p:sp>
            <p:sp>
              <p:nvSpPr>
                <p:cNvPr id="46" name="TextBox 45">
                  <a:extLst>
                    <a:ext uri="{FF2B5EF4-FFF2-40B4-BE49-F238E27FC236}">
                      <a16:creationId xmlns:a16="http://schemas.microsoft.com/office/drawing/2014/main" id="{05296005-8B01-4820-B78F-78E98DE32E1E}"/>
                    </a:ext>
                  </a:extLst>
                </p:cNvPr>
                <p:cNvSpPr txBox="1"/>
                <p:nvPr/>
              </p:nvSpPr>
              <p:spPr>
                <a:xfrm>
                  <a:off x="1788567" y="2980456"/>
                  <a:ext cx="500137" cy="138499"/>
                </a:xfrm>
                <a:prstGeom prst="rect">
                  <a:avLst/>
                </a:prstGeom>
                <a:solidFill>
                  <a:schemeClr val="tx1"/>
                </a:solidFill>
              </p:spPr>
              <p:txBody>
                <a:bodyPr wrap="none" lIns="0" tIns="0" rIns="0" bIns="0" rtlCol="0">
                  <a:spAutoFit/>
                </a:bodyPr>
                <a:lstStyle/>
                <a:p>
                  <a:r>
                    <a:rPr lang="en-US" sz="900" b="0" dirty="0">
                      <a:solidFill>
                        <a:schemeClr val="bg1"/>
                      </a:solidFill>
                    </a:rPr>
                    <a:t>European</a:t>
                  </a:r>
                </a:p>
              </p:txBody>
            </p:sp>
          </p:grpSp>
          <p:grpSp>
            <p:nvGrpSpPr>
              <p:cNvPr id="21" name="Group 20">
                <a:extLst>
                  <a:ext uri="{FF2B5EF4-FFF2-40B4-BE49-F238E27FC236}">
                    <a16:creationId xmlns:a16="http://schemas.microsoft.com/office/drawing/2014/main" id="{A4A10500-A4D4-4037-8532-3F31749595EF}"/>
                  </a:ext>
                </a:extLst>
              </p:cNvPr>
              <p:cNvGrpSpPr/>
              <p:nvPr/>
            </p:nvGrpSpPr>
            <p:grpSpPr>
              <a:xfrm>
                <a:off x="3406406" y="2407920"/>
                <a:ext cx="809535" cy="513022"/>
                <a:chOff x="3064342" y="2746078"/>
                <a:chExt cx="809535" cy="513022"/>
              </a:xfrm>
            </p:grpSpPr>
            <p:pic>
              <p:nvPicPr>
                <p:cNvPr id="40" name="Picture 39">
                  <a:extLst>
                    <a:ext uri="{FF2B5EF4-FFF2-40B4-BE49-F238E27FC236}">
                      <a16:creationId xmlns:a16="http://schemas.microsoft.com/office/drawing/2014/main" id="{9839B20E-A456-4808-ADE0-84B79C10F981}"/>
                    </a:ext>
                  </a:extLst>
                </p:cNvPr>
                <p:cNvPicPr>
                  <a:picLocks noChangeAspect="1"/>
                </p:cNvPicPr>
                <p:nvPr/>
              </p:nvPicPr>
              <p:blipFill rotWithShape="1">
                <a:blip r:embed="rId3"/>
                <a:srcRect l="20177" t="23576" r="77838" b="65986"/>
                <a:stretch/>
              </p:blipFill>
              <p:spPr>
                <a:xfrm>
                  <a:off x="3064342" y="2746078"/>
                  <a:ext cx="181446" cy="513022"/>
                </a:xfrm>
                <a:prstGeom prst="rect">
                  <a:avLst/>
                </a:prstGeom>
              </p:spPr>
            </p:pic>
            <p:sp>
              <p:nvSpPr>
                <p:cNvPr id="48" name="TextBox 47">
                  <a:extLst>
                    <a:ext uri="{FF2B5EF4-FFF2-40B4-BE49-F238E27FC236}">
                      <a16:creationId xmlns:a16="http://schemas.microsoft.com/office/drawing/2014/main" id="{FA50575D-1DF3-4DFD-ADB0-BA5C240155E6}"/>
                    </a:ext>
                  </a:extLst>
                </p:cNvPr>
                <p:cNvSpPr txBox="1"/>
                <p:nvPr/>
              </p:nvSpPr>
              <p:spPr>
                <a:xfrm>
                  <a:off x="3264736" y="2750751"/>
                  <a:ext cx="448841" cy="138499"/>
                </a:xfrm>
                <a:prstGeom prst="rect">
                  <a:avLst/>
                </a:prstGeom>
                <a:solidFill>
                  <a:schemeClr val="tx1"/>
                </a:solidFill>
              </p:spPr>
              <p:txBody>
                <a:bodyPr wrap="none" lIns="0" tIns="0" rIns="0" bIns="0" rtlCol="0">
                  <a:spAutoFit/>
                </a:bodyPr>
                <a:lstStyle/>
                <a:p>
                  <a:r>
                    <a:rPr lang="en-US" sz="900" b="0" dirty="0">
                      <a:solidFill>
                        <a:schemeClr val="bg1"/>
                      </a:solidFill>
                    </a:rPr>
                    <a:t>All Asian</a:t>
                  </a:r>
                </a:p>
              </p:txBody>
            </p:sp>
            <p:sp>
              <p:nvSpPr>
                <p:cNvPr id="49" name="TextBox 48">
                  <a:extLst>
                    <a:ext uri="{FF2B5EF4-FFF2-40B4-BE49-F238E27FC236}">
                      <a16:creationId xmlns:a16="http://schemas.microsoft.com/office/drawing/2014/main" id="{B8A21A6D-3ABD-4314-8E17-163FE7D6A6DF}"/>
                    </a:ext>
                  </a:extLst>
                </p:cNvPr>
                <p:cNvSpPr txBox="1"/>
                <p:nvPr/>
              </p:nvSpPr>
              <p:spPr>
                <a:xfrm>
                  <a:off x="3264736" y="2903151"/>
                  <a:ext cx="551433" cy="138499"/>
                </a:xfrm>
                <a:prstGeom prst="rect">
                  <a:avLst/>
                </a:prstGeom>
                <a:solidFill>
                  <a:schemeClr val="tx1"/>
                </a:solidFill>
              </p:spPr>
              <p:txBody>
                <a:bodyPr wrap="none" lIns="0" tIns="0" rIns="0" bIns="0" rtlCol="0">
                  <a:spAutoFit/>
                </a:bodyPr>
                <a:lstStyle/>
                <a:p>
                  <a:r>
                    <a:rPr lang="en-US" sz="900" b="0" dirty="0">
                      <a:solidFill>
                        <a:schemeClr val="bg1"/>
                      </a:solidFill>
                    </a:rPr>
                    <a:t>East Asian</a:t>
                  </a:r>
                </a:p>
              </p:txBody>
            </p:sp>
            <p:sp>
              <p:nvSpPr>
                <p:cNvPr id="50" name="TextBox 49">
                  <a:extLst>
                    <a:ext uri="{FF2B5EF4-FFF2-40B4-BE49-F238E27FC236}">
                      <a16:creationId xmlns:a16="http://schemas.microsoft.com/office/drawing/2014/main" id="{27B36B74-5EC6-48DE-89C8-43E8A1E77918}"/>
                    </a:ext>
                  </a:extLst>
                </p:cNvPr>
                <p:cNvSpPr txBox="1"/>
                <p:nvPr/>
              </p:nvSpPr>
              <p:spPr>
                <a:xfrm>
                  <a:off x="3264736" y="3073916"/>
                  <a:ext cx="609141" cy="138499"/>
                </a:xfrm>
                <a:prstGeom prst="rect">
                  <a:avLst/>
                </a:prstGeom>
                <a:solidFill>
                  <a:schemeClr val="tx1"/>
                </a:solidFill>
              </p:spPr>
              <p:txBody>
                <a:bodyPr wrap="none" lIns="0" tIns="0" rIns="0" bIns="0" rtlCol="0">
                  <a:spAutoFit/>
                </a:bodyPr>
                <a:lstStyle/>
                <a:p>
                  <a:r>
                    <a:rPr lang="en-US" sz="900" b="0" dirty="0">
                      <a:solidFill>
                        <a:schemeClr val="bg1"/>
                      </a:solidFill>
                    </a:rPr>
                    <a:t>Other Asian</a:t>
                  </a:r>
                </a:p>
              </p:txBody>
            </p:sp>
          </p:grpSp>
          <p:grpSp>
            <p:nvGrpSpPr>
              <p:cNvPr id="28" name="Group 27">
                <a:extLst>
                  <a:ext uri="{FF2B5EF4-FFF2-40B4-BE49-F238E27FC236}">
                    <a16:creationId xmlns:a16="http://schemas.microsoft.com/office/drawing/2014/main" id="{C3AD12B7-BF0A-4E24-85C1-C1BEA06AD1CA}"/>
                  </a:ext>
                </a:extLst>
              </p:cNvPr>
              <p:cNvGrpSpPr/>
              <p:nvPr/>
            </p:nvGrpSpPr>
            <p:grpSpPr>
              <a:xfrm>
                <a:off x="3416566" y="2885440"/>
                <a:ext cx="1570586" cy="593321"/>
                <a:chOff x="4940374" y="2822362"/>
                <a:chExt cx="1570586" cy="593321"/>
              </a:xfrm>
            </p:grpSpPr>
            <p:pic>
              <p:nvPicPr>
                <p:cNvPr id="41" name="Picture 40">
                  <a:extLst>
                    <a:ext uri="{FF2B5EF4-FFF2-40B4-BE49-F238E27FC236}">
                      <a16:creationId xmlns:a16="http://schemas.microsoft.com/office/drawing/2014/main" id="{558666F4-82CF-433C-A149-A07AB6D4FA8B}"/>
                    </a:ext>
                  </a:extLst>
                </p:cNvPr>
                <p:cNvPicPr>
                  <a:picLocks noChangeAspect="1"/>
                </p:cNvPicPr>
                <p:nvPr/>
              </p:nvPicPr>
              <p:blipFill rotWithShape="1">
                <a:blip r:embed="rId3"/>
                <a:srcRect l="39026" t="22955" r="59107" b="64973"/>
                <a:stretch/>
              </p:blipFill>
              <p:spPr>
                <a:xfrm>
                  <a:off x="4940374" y="2822362"/>
                  <a:ext cx="170664" cy="593321"/>
                </a:xfrm>
                <a:prstGeom prst="rect">
                  <a:avLst/>
                </a:prstGeom>
              </p:spPr>
            </p:pic>
            <p:sp>
              <p:nvSpPr>
                <p:cNvPr id="52" name="TextBox 51">
                  <a:extLst>
                    <a:ext uri="{FF2B5EF4-FFF2-40B4-BE49-F238E27FC236}">
                      <a16:creationId xmlns:a16="http://schemas.microsoft.com/office/drawing/2014/main" id="{BB801FD8-6840-4F21-B2F1-717C09FDBECC}"/>
                    </a:ext>
                  </a:extLst>
                </p:cNvPr>
                <p:cNvSpPr txBox="1"/>
                <p:nvPr/>
              </p:nvSpPr>
              <p:spPr>
                <a:xfrm>
                  <a:off x="5132377" y="2849764"/>
                  <a:ext cx="1378583" cy="138499"/>
                </a:xfrm>
                <a:prstGeom prst="rect">
                  <a:avLst/>
                </a:prstGeom>
                <a:solidFill>
                  <a:schemeClr val="tx1"/>
                </a:solidFill>
              </p:spPr>
              <p:txBody>
                <a:bodyPr wrap="none" lIns="0" tIns="0" rIns="0" bIns="0" rtlCol="0">
                  <a:spAutoFit/>
                </a:bodyPr>
                <a:lstStyle/>
                <a:p>
                  <a:r>
                    <a:rPr lang="en-US" sz="900" b="0" dirty="0">
                      <a:solidFill>
                        <a:schemeClr val="bg1"/>
                      </a:solidFill>
                    </a:rPr>
                    <a:t>Hispanic or Latin American</a:t>
                  </a:r>
                </a:p>
              </p:txBody>
            </p:sp>
            <p:sp>
              <p:nvSpPr>
                <p:cNvPr id="53" name="TextBox 52">
                  <a:extLst>
                    <a:ext uri="{FF2B5EF4-FFF2-40B4-BE49-F238E27FC236}">
                      <a16:creationId xmlns:a16="http://schemas.microsoft.com/office/drawing/2014/main" id="{0544D846-6216-425C-9DA1-4CCA012873A0}"/>
                    </a:ext>
                  </a:extLst>
                </p:cNvPr>
                <p:cNvSpPr txBox="1"/>
                <p:nvPr/>
              </p:nvSpPr>
              <p:spPr>
                <a:xfrm>
                  <a:off x="5132377" y="3028230"/>
                  <a:ext cx="359073" cy="138499"/>
                </a:xfrm>
                <a:prstGeom prst="rect">
                  <a:avLst/>
                </a:prstGeom>
                <a:solidFill>
                  <a:schemeClr val="tx1"/>
                </a:solidFill>
              </p:spPr>
              <p:txBody>
                <a:bodyPr wrap="none" lIns="0" tIns="0" rIns="0" bIns="0" rtlCol="0">
                  <a:spAutoFit/>
                </a:bodyPr>
                <a:lstStyle/>
                <a:p>
                  <a:r>
                    <a:rPr lang="en-US" sz="900" b="0" dirty="0">
                      <a:solidFill>
                        <a:schemeClr val="bg1"/>
                      </a:solidFill>
                    </a:rPr>
                    <a:t>African</a:t>
                  </a:r>
                </a:p>
              </p:txBody>
            </p:sp>
            <p:sp>
              <p:nvSpPr>
                <p:cNvPr id="56" name="TextBox 55">
                  <a:extLst>
                    <a:ext uri="{FF2B5EF4-FFF2-40B4-BE49-F238E27FC236}">
                      <a16:creationId xmlns:a16="http://schemas.microsoft.com/office/drawing/2014/main" id="{652871B3-3D7B-4FBA-827C-1E8230BF7577}"/>
                    </a:ext>
                  </a:extLst>
                </p:cNvPr>
                <p:cNvSpPr txBox="1"/>
                <p:nvPr/>
              </p:nvSpPr>
              <p:spPr>
                <a:xfrm>
                  <a:off x="5132377" y="3227057"/>
                  <a:ext cx="769441" cy="138499"/>
                </a:xfrm>
                <a:prstGeom prst="rect">
                  <a:avLst/>
                </a:prstGeom>
                <a:solidFill>
                  <a:schemeClr val="tx1"/>
                </a:solidFill>
              </p:spPr>
              <p:txBody>
                <a:bodyPr wrap="none" lIns="0" tIns="0" rIns="0" bIns="0" rtlCol="0">
                  <a:spAutoFit/>
                </a:bodyPr>
                <a:lstStyle/>
                <a:p>
                  <a:r>
                    <a:rPr lang="en-US" sz="900" b="0" dirty="0">
                      <a:solidFill>
                        <a:schemeClr val="bg1"/>
                      </a:solidFill>
                    </a:rPr>
                    <a:t>Middle Eastern</a:t>
                  </a:r>
                </a:p>
              </p:txBody>
            </p:sp>
          </p:grpSp>
          <p:grpSp>
            <p:nvGrpSpPr>
              <p:cNvPr id="33" name="Group 32">
                <a:extLst>
                  <a:ext uri="{FF2B5EF4-FFF2-40B4-BE49-F238E27FC236}">
                    <a16:creationId xmlns:a16="http://schemas.microsoft.com/office/drawing/2014/main" id="{90DE2E57-1FEA-43A0-8832-4DA792BB48B2}"/>
                  </a:ext>
                </a:extLst>
              </p:cNvPr>
              <p:cNvGrpSpPr/>
              <p:nvPr/>
            </p:nvGrpSpPr>
            <p:grpSpPr>
              <a:xfrm>
                <a:off x="3419945" y="3454400"/>
                <a:ext cx="1639980" cy="683848"/>
                <a:chOff x="3482930" y="3737814"/>
                <a:chExt cx="1639980" cy="683848"/>
              </a:xfrm>
            </p:grpSpPr>
            <p:pic>
              <p:nvPicPr>
                <p:cNvPr id="43" name="Picture 42">
                  <a:extLst>
                    <a:ext uri="{FF2B5EF4-FFF2-40B4-BE49-F238E27FC236}">
                      <a16:creationId xmlns:a16="http://schemas.microsoft.com/office/drawing/2014/main" id="{03B79BB4-015A-4D88-B2D6-4B43EA332ACE}"/>
                    </a:ext>
                  </a:extLst>
                </p:cNvPr>
                <p:cNvPicPr>
                  <a:picLocks noChangeAspect="1"/>
                </p:cNvPicPr>
                <p:nvPr/>
              </p:nvPicPr>
              <p:blipFill rotWithShape="1">
                <a:blip r:embed="rId3"/>
                <a:srcRect l="63726" t="23460" r="34389" b="62627"/>
                <a:stretch/>
              </p:blipFill>
              <p:spPr>
                <a:xfrm>
                  <a:off x="3482930" y="3737814"/>
                  <a:ext cx="172327" cy="683848"/>
                </a:xfrm>
                <a:prstGeom prst="rect">
                  <a:avLst/>
                </a:prstGeom>
              </p:spPr>
            </p:pic>
            <p:sp>
              <p:nvSpPr>
                <p:cNvPr id="57" name="TextBox 56">
                  <a:extLst>
                    <a:ext uri="{FF2B5EF4-FFF2-40B4-BE49-F238E27FC236}">
                      <a16:creationId xmlns:a16="http://schemas.microsoft.com/office/drawing/2014/main" id="{20D7792A-75A2-4CFE-9939-745FCD578748}"/>
                    </a:ext>
                  </a:extLst>
                </p:cNvPr>
                <p:cNvSpPr txBox="1"/>
                <p:nvPr/>
              </p:nvSpPr>
              <p:spPr>
                <a:xfrm>
                  <a:off x="3668715" y="3747187"/>
                  <a:ext cx="397545" cy="138499"/>
                </a:xfrm>
                <a:prstGeom prst="rect">
                  <a:avLst/>
                </a:prstGeom>
                <a:solidFill>
                  <a:schemeClr val="tx1"/>
                </a:solidFill>
              </p:spPr>
              <p:txBody>
                <a:bodyPr wrap="none" lIns="0" tIns="0" rIns="0" bIns="0" rtlCol="0">
                  <a:spAutoFit/>
                </a:bodyPr>
                <a:lstStyle/>
                <a:p>
                  <a:r>
                    <a:rPr lang="en-US" sz="900" b="0" dirty="0">
                      <a:solidFill>
                        <a:schemeClr val="bg1"/>
                      </a:solidFill>
                    </a:rPr>
                    <a:t>Multiple</a:t>
                  </a:r>
                </a:p>
              </p:txBody>
            </p:sp>
            <p:sp>
              <p:nvSpPr>
                <p:cNvPr id="59" name="TextBox 58">
                  <a:extLst>
                    <a:ext uri="{FF2B5EF4-FFF2-40B4-BE49-F238E27FC236}">
                      <a16:creationId xmlns:a16="http://schemas.microsoft.com/office/drawing/2014/main" id="{9899B2CF-9F17-4C91-8485-A41692F3C3FC}"/>
                    </a:ext>
                  </a:extLst>
                </p:cNvPr>
                <p:cNvSpPr txBox="1"/>
                <p:nvPr/>
              </p:nvSpPr>
              <p:spPr>
                <a:xfrm>
                  <a:off x="3668715" y="3919907"/>
                  <a:ext cx="1192634" cy="138499"/>
                </a:xfrm>
                <a:prstGeom prst="rect">
                  <a:avLst/>
                </a:prstGeom>
                <a:solidFill>
                  <a:schemeClr val="tx1"/>
                </a:solidFill>
              </p:spPr>
              <p:txBody>
                <a:bodyPr wrap="none" lIns="0" tIns="0" rIns="0" bIns="0" rtlCol="0">
                  <a:spAutoFit/>
                </a:bodyPr>
                <a:lstStyle/>
                <a:p>
                  <a:r>
                    <a:rPr lang="en-US" sz="900" b="0" dirty="0">
                      <a:solidFill>
                        <a:schemeClr val="bg1"/>
                      </a:solidFill>
                    </a:rPr>
                    <a:t>Multiple, non-European</a:t>
                  </a:r>
                </a:p>
              </p:txBody>
            </p:sp>
            <p:sp>
              <p:nvSpPr>
                <p:cNvPr id="65" name="TextBox 64">
                  <a:extLst>
                    <a:ext uri="{FF2B5EF4-FFF2-40B4-BE49-F238E27FC236}">
                      <a16:creationId xmlns:a16="http://schemas.microsoft.com/office/drawing/2014/main" id="{F6950904-6E76-4907-97CA-A6BB3CA97BF5}"/>
                    </a:ext>
                  </a:extLst>
                </p:cNvPr>
                <p:cNvSpPr txBox="1"/>
                <p:nvPr/>
              </p:nvSpPr>
              <p:spPr>
                <a:xfrm>
                  <a:off x="3673795" y="4084293"/>
                  <a:ext cx="1449115" cy="138499"/>
                </a:xfrm>
                <a:prstGeom prst="rect">
                  <a:avLst/>
                </a:prstGeom>
                <a:solidFill>
                  <a:schemeClr val="tx1"/>
                </a:solidFill>
              </p:spPr>
              <p:txBody>
                <a:bodyPr wrap="none" lIns="0" tIns="0" rIns="0" bIns="0" rtlCol="0">
                  <a:spAutoFit/>
                </a:bodyPr>
                <a:lstStyle/>
                <a:p>
                  <a:r>
                    <a:rPr lang="en-US" sz="900" b="0" dirty="0">
                      <a:solidFill>
                        <a:schemeClr val="bg1"/>
                      </a:solidFill>
                    </a:rPr>
                    <a:t>Multiple, including European</a:t>
                  </a:r>
                </a:p>
              </p:txBody>
            </p:sp>
            <p:sp>
              <p:nvSpPr>
                <p:cNvPr id="66" name="TextBox 65">
                  <a:extLst>
                    <a:ext uri="{FF2B5EF4-FFF2-40B4-BE49-F238E27FC236}">
                      <a16:creationId xmlns:a16="http://schemas.microsoft.com/office/drawing/2014/main" id="{BBA1C079-2145-43FC-8789-D8B4E76863A4}"/>
                    </a:ext>
                  </a:extLst>
                </p:cNvPr>
                <p:cNvSpPr txBox="1"/>
                <p:nvPr/>
              </p:nvSpPr>
              <p:spPr>
                <a:xfrm>
                  <a:off x="3673795" y="4246853"/>
                  <a:ext cx="1275990" cy="138499"/>
                </a:xfrm>
                <a:prstGeom prst="rect">
                  <a:avLst/>
                </a:prstGeom>
                <a:solidFill>
                  <a:schemeClr val="tx1"/>
                </a:solidFill>
              </p:spPr>
              <p:txBody>
                <a:bodyPr wrap="none" lIns="0" tIns="0" rIns="0" bIns="0" rtlCol="0">
                  <a:spAutoFit/>
                </a:bodyPr>
                <a:lstStyle/>
                <a:p>
                  <a:r>
                    <a:rPr lang="en-US" sz="900" b="0" dirty="0">
                      <a:solidFill>
                        <a:schemeClr val="bg1"/>
                      </a:solidFill>
                    </a:rPr>
                    <a:t>Other and other admixed</a:t>
                  </a:r>
                </a:p>
              </p:txBody>
            </p:sp>
          </p:grpSp>
        </p:grpSp>
        <p:grpSp>
          <p:nvGrpSpPr>
            <p:cNvPr id="4100" name="Group 4099">
              <a:extLst>
                <a:ext uri="{FF2B5EF4-FFF2-40B4-BE49-F238E27FC236}">
                  <a16:creationId xmlns:a16="http://schemas.microsoft.com/office/drawing/2014/main" id="{896BFB6B-4736-4D7C-A62A-D5257AF4FCB1}"/>
                </a:ext>
              </a:extLst>
            </p:cNvPr>
            <p:cNvGrpSpPr/>
            <p:nvPr/>
          </p:nvGrpSpPr>
          <p:grpSpPr>
            <a:xfrm>
              <a:off x="6052487" y="856105"/>
              <a:ext cx="3060692" cy="3615344"/>
              <a:chOff x="6052487" y="856105"/>
              <a:chExt cx="3060692" cy="3615344"/>
            </a:xfrm>
          </p:grpSpPr>
          <p:grpSp>
            <p:nvGrpSpPr>
              <p:cNvPr id="5" name="Group 4">
                <a:extLst>
                  <a:ext uri="{FF2B5EF4-FFF2-40B4-BE49-F238E27FC236}">
                    <a16:creationId xmlns:a16="http://schemas.microsoft.com/office/drawing/2014/main" id="{255BB6AF-CF98-4E25-BCD6-01779145C70A}"/>
                  </a:ext>
                </a:extLst>
              </p:cNvPr>
              <p:cNvGrpSpPr/>
              <p:nvPr/>
            </p:nvGrpSpPr>
            <p:grpSpPr>
              <a:xfrm>
                <a:off x="6052487" y="856105"/>
                <a:ext cx="3060692" cy="3615344"/>
                <a:chOff x="6039582" y="877331"/>
                <a:chExt cx="3060692" cy="3615344"/>
              </a:xfrm>
            </p:grpSpPr>
            <p:pic>
              <p:nvPicPr>
                <p:cNvPr id="4106" name="Picture 4105">
                  <a:extLst>
                    <a:ext uri="{FF2B5EF4-FFF2-40B4-BE49-F238E27FC236}">
                      <a16:creationId xmlns:a16="http://schemas.microsoft.com/office/drawing/2014/main" id="{06986FC0-7A8B-4A24-80AB-9BD42FBA0002}"/>
                    </a:ext>
                  </a:extLst>
                </p:cNvPr>
                <p:cNvPicPr>
                  <a:picLocks noChangeAspect="1"/>
                </p:cNvPicPr>
                <p:nvPr/>
              </p:nvPicPr>
              <p:blipFill rotWithShape="1">
                <a:blip r:embed="rId4"/>
                <a:srcRect l="4866" t="41540" r="61667" b="5726"/>
                <a:stretch/>
              </p:blipFill>
              <p:spPr>
                <a:xfrm>
                  <a:off x="6039885" y="1212008"/>
                  <a:ext cx="3060218" cy="2591834"/>
                </a:xfrm>
                <a:prstGeom prst="rect">
                  <a:avLst/>
                </a:prstGeom>
              </p:spPr>
            </p:pic>
            <p:sp>
              <p:nvSpPr>
                <p:cNvPr id="2" name="Rectangle 1">
                  <a:extLst>
                    <a:ext uri="{FF2B5EF4-FFF2-40B4-BE49-F238E27FC236}">
                      <a16:creationId xmlns:a16="http://schemas.microsoft.com/office/drawing/2014/main" id="{5EDE41A9-AB78-4A2E-A421-E7FEB977CC62}"/>
                    </a:ext>
                  </a:extLst>
                </p:cNvPr>
                <p:cNvSpPr/>
                <p:nvPr/>
              </p:nvSpPr>
              <p:spPr>
                <a:xfrm>
                  <a:off x="6039714" y="877331"/>
                  <a:ext cx="3059835" cy="3346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D80191C-72FE-436B-9A74-EB91C6E2E652}"/>
                    </a:ext>
                  </a:extLst>
                </p:cNvPr>
                <p:cNvSpPr txBox="1"/>
                <p:nvPr/>
              </p:nvSpPr>
              <p:spPr>
                <a:xfrm>
                  <a:off x="6926657" y="916304"/>
                  <a:ext cx="1620957" cy="369332"/>
                </a:xfrm>
                <a:prstGeom prst="rect">
                  <a:avLst/>
                </a:prstGeom>
                <a:solidFill>
                  <a:schemeClr val="tx1"/>
                </a:solidFill>
              </p:spPr>
              <p:txBody>
                <a:bodyPr wrap="none" rtlCol="0">
                  <a:spAutoFit/>
                </a:bodyPr>
                <a:lstStyle/>
                <a:p>
                  <a:r>
                    <a:rPr lang="en-US" dirty="0">
                      <a:solidFill>
                        <a:schemeClr val="bg1"/>
                      </a:solidFill>
                    </a:rPr>
                    <a:t>Associations</a:t>
                  </a:r>
                </a:p>
              </p:txBody>
            </p:sp>
            <p:sp>
              <p:nvSpPr>
                <p:cNvPr id="20" name="Rectangle 19">
                  <a:extLst>
                    <a:ext uri="{FF2B5EF4-FFF2-40B4-BE49-F238E27FC236}">
                      <a16:creationId xmlns:a16="http://schemas.microsoft.com/office/drawing/2014/main" id="{DE516EA2-DF81-4CEA-BC14-9453D9D2B834}"/>
                    </a:ext>
                  </a:extLst>
                </p:cNvPr>
                <p:cNvSpPr/>
                <p:nvPr/>
              </p:nvSpPr>
              <p:spPr>
                <a:xfrm>
                  <a:off x="6039582" y="3779636"/>
                  <a:ext cx="3060692" cy="685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CD121C7C-F3BF-40FF-AAB9-E81B5E7B2325}"/>
                    </a:ext>
                  </a:extLst>
                </p:cNvPr>
                <p:cNvSpPr/>
                <p:nvPr/>
              </p:nvSpPr>
              <p:spPr>
                <a:xfrm>
                  <a:off x="6400128" y="2282777"/>
                  <a:ext cx="421640" cy="228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926FE9B4-B7E8-4E79-9E23-8B62C77D89FD}"/>
                    </a:ext>
                  </a:extLst>
                </p:cNvPr>
                <p:cNvSpPr/>
                <p:nvPr/>
              </p:nvSpPr>
              <p:spPr>
                <a:xfrm>
                  <a:off x="6080088" y="2868622"/>
                  <a:ext cx="990600" cy="3285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E7350D9-1AE9-4445-AC05-20E6495B2439}"/>
                    </a:ext>
                  </a:extLst>
                </p:cNvPr>
                <p:cNvSpPr txBox="1"/>
                <p:nvPr/>
              </p:nvSpPr>
              <p:spPr>
                <a:xfrm>
                  <a:off x="6054085" y="2925752"/>
                  <a:ext cx="1056700" cy="369332"/>
                </a:xfrm>
                <a:prstGeom prst="rect">
                  <a:avLst/>
                </a:prstGeom>
                <a:noFill/>
              </p:spPr>
              <p:txBody>
                <a:bodyPr wrap="none" rtlCol="0">
                  <a:spAutoFit/>
                </a:bodyPr>
                <a:lstStyle/>
                <a:p>
                  <a:r>
                    <a:rPr lang="en-US" sz="600" b="0" dirty="0">
                      <a:solidFill>
                        <a:schemeClr val="bg1"/>
                      </a:solidFill>
                    </a:rPr>
                    <a:t>Mid. Eastern – 0.03%</a:t>
                  </a:r>
                </a:p>
                <a:p>
                  <a:r>
                    <a:rPr lang="en-US" sz="600" b="0" dirty="0">
                      <a:solidFill>
                        <a:schemeClr val="bg1"/>
                      </a:solidFill>
                    </a:rPr>
                    <a:t>Native American – 0.03%</a:t>
                  </a:r>
                </a:p>
                <a:p>
                  <a:r>
                    <a:rPr lang="en-US" sz="600" b="0" dirty="0">
                      <a:solidFill>
                        <a:schemeClr val="bg1"/>
                      </a:solidFill>
                    </a:rPr>
                    <a:t>Oceanian – 0.5%</a:t>
                  </a:r>
                </a:p>
              </p:txBody>
            </p:sp>
            <p:sp>
              <p:nvSpPr>
                <p:cNvPr id="58" name="TextBox 57">
                  <a:extLst>
                    <a:ext uri="{FF2B5EF4-FFF2-40B4-BE49-F238E27FC236}">
                      <a16:creationId xmlns:a16="http://schemas.microsoft.com/office/drawing/2014/main" id="{ACC602F6-87CF-4533-8E09-43BC952644A8}"/>
                    </a:ext>
                  </a:extLst>
                </p:cNvPr>
                <p:cNvSpPr txBox="1"/>
                <p:nvPr/>
              </p:nvSpPr>
              <p:spPr>
                <a:xfrm>
                  <a:off x="6088236" y="2315575"/>
                  <a:ext cx="843501" cy="184666"/>
                </a:xfrm>
                <a:prstGeom prst="rect">
                  <a:avLst/>
                </a:prstGeom>
                <a:noFill/>
              </p:spPr>
              <p:txBody>
                <a:bodyPr wrap="none" rtlCol="0">
                  <a:spAutoFit/>
                </a:bodyPr>
                <a:lstStyle/>
                <a:p>
                  <a:r>
                    <a:rPr lang="en-US" sz="600" b="0" dirty="0">
                      <a:solidFill>
                        <a:schemeClr val="bg1"/>
                      </a:solidFill>
                    </a:rPr>
                    <a:t>Not reported – 3%</a:t>
                  </a:r>
                </a:p>
              </p:txBody>
            </p:sp>
            <p:pic>
              <p:nvPicPr>
                <p:cNvPr id="63" name="Picture 62">
                  <a:extLst>
                    <a:ext uri="{FF2B5EF4-FFF2-40B4-BE49-F238E27FC236}">
                      <a16:creationId xmlns:a16="http://schemas.microsoft.com/office/drawing/2014/main" id="{293F6540-50F9-42E7-9F6A-F521F34BC4E6}"/>
                    </a:ext>
                  </a:extLst>
                </p:cNvPr>
                <p:cNvPicPr>
                  <a:picLocks noChangeAspect="1"/>
                </p:cNvPicPr>
                <p:nvPr/>
              </p:nvPicPr>
              <p:blipFill rotWithShape="1">
                <a:blip r:embed="rId5"/>
                <a:srcRect t="10048" b="41135"/>
                <a:stretch/>
              </p:blipFill>
              <p:spPr>
                <a:xfrm>
                  <a:off x="6961908" y="3429000"/>
                  <a:ext cx="1982818" cy="571421"/>
                </a:xfrm>
                <a:prstGeom prst="rect">
                  <a:avLst/>
                </a:prstGeom>
              </p:spPr>
            </p:pic>
            <p:sp>
              <p:nvSpPr>
                <p:cNvPr id="64" name="TextBox 63">
                  <a:extLst>
                    <a:ext uri="{FF2B5EF4-FFF2-40B4-BE49-F238E27FC236}">
                      <a16:creationId xmlns:a16="http://schemas.microsoft.com/office/drawing/2014/main" id="{1E877B8E-2CDB-45B1-B57B-904E87CBC37D}"/>
                    </a:ext>
                  </a:extLst>
                </p:cNvPr>
                <p:cNvSpPr txBox="1"/>
                <p:nvPr/>
              </p:nvSpPr>
              <p:spPr>
                <a:xfrm>
                  <a:off x="7155268" y="3907900"/>
                  <a:ext cx="1595309" cy="584775"/>
                </a:xfrm>
                <a:prstGeom prst="rect">
                  <a:avLst/>
                </a:prstGeom>
                <a:noFill/>
              </p:spPr>
              <p:txBody>
                <a:bodyPr wrap="none" rtlCol="0">
                  <a:spAutoFit/>
                </a:bodyPr>
                <a:lstStyle/>
                <a:p>
                  <a:pPr algn="ctr"/>
                  <a:r>
                    <a:rPr lang="en-US" sz="1600" dirty="0">
                      <a:solidFill>
                        <a:schemeClr val="bg1"/>
                      </a:solidFill>
                    </a:rPr>
                    <a:t>Non-European</a:t>
                  </a:r>
                </a:p>
                <a:p>
                  <a:pPr algn="ctr"/>
                  <a:r>
                    <a:rPr lang="en-US" sz="1600" dirty="0">
                      <a:solidFill>
                        <a:schemeClr val="bg1"/>
                      </a:solidFill>
                    </a:rPr>
                    <a:t>46%</a:t>
                  </a:r>
                </a:p>
              </p:txBody>
            </p:sp>
          </p:grpSp>
          <p:pic>
            <p:nvPicPr>
              <p:cNvPr id="38" name="Picture 37">
                <a:extLst>
                  <a:ext uri="{FF2B5EF4-FFF2-40B4-BE49-F238E27FC236}">
                    <a16:creationId xmlns:a16="http://schemas.microsoft.com/office/drawing/2014/main" id="{EE2C56E1-4C31-4876-9E71-E59001943C01}"/>
                  </a:ext>
                </a:extLst>
              </p:cNvPr>
              <p:cNvPicPr>
                <a:picLocks noChangeAspect="1"/>
              </p:cNvPicPr>
              <p:nvPr/>
            </p:nvPicPr>
            <p:blipFill rotWithShape="1">
              <a:blip r:embed="rId6"/>
              <a:srcRect l="22298" t="50485" r="70543" b="40343"/>
              <a:stretch/>
            </p:blipFill>
            <p:spPr>
              <a:xfrm>
                <a:off x="7426756" y="1552141"/>
                <a:ext cx="864097" cy="595049"/>
              </a:xfrm>
              <a:prstGeom prst="rect">
                <a:avLst/>
              </a:prstGeom>
            </p:spPr>
          </p:pic>
        </p:grpSp>
      </p:grpSp>
      <p:grpSp>
        <p:nvGrpSpPr>
          <p:cNvPr id="4104" name="Group 4103">
            <a:extLst>
              <a:ext uri="{FF2B5EF4-FFF2-40B4-BE49-F238E27FC236}">
                <a16:creationId xmlns:a16="http://schemas.microsoft.com/office/drawing/2014/main" id="{04249FE1-2A85-42C7-BC58-C97495015928}"/>
              </a:ext>
            </a:extLst>
          </p:cNvPr>
          <p:cNvGrpSpPr/>
          <p:nvPr/>
        </p:nvGrpSpPr>
        <p:grpSpPr>
          <a:xfrm>
            <a:off x="91694" y="868659"/>
            <a:ext cx="3033136" cy="3570814"/>
            <a:chOff x="176359" y="868659"/>
            <a:chExt cx="3033136" cy="3570814"/>
          </a:xfrm>
        </p:grpSpPr>
        <p:grpSp>
          <p:nvGrpSpPr>
            <p:cNvPr id="4103" name="Group 4102">
              <a:extLst>
                <a:ext uri="{FF2B5EF4-FFF2-40B4-BE49-F238E27FC236}">
                  <a16:creationId xmlns:a16="http://schemas.microsoft.com/office/drawing/2014/main" id="{44E3D82B-EBC1-4F2A-BBE8-1980D32F2F8B}"/>
                </a:ext>
              </a:extLst>
            </p:cNvPr>
            <p:cNvGrpSpPr/>
            <p:nvPr/>
          </p:nvGrpSpPr>
          <p:grpSpPr>
            <a:xfrm>
              <a:off x="176359" y="868659"/>
              <a:ext cx="3033136" cy="3570814"/>
              <a:chOff x="176359" y="868659"/>
              <a:chExt cx="3033136" cy="3570814"/>
            </a:xfrm>
          </p:grpSpPr>
          <p:grpSp>
            <p:nvGrpSpPr>
              <p:cNvPr id="4101" name="Group 4100">
                <a:extLst>
                  <a:ext uri="{FF2B5EF4-FFF2-40B4-BE49-F238E27FC236}">
                    <a16:creationId xmlns:a16="http://schemas.microsoft.com/office/drawing/2014/main" id="{E14B8F37-BD5C-438E-8E09-F5724180A86A}"/>
                  </a:ext>
                </a:extLst>
              </p:cNvPr>
              <p:cNvGrpSpPr/>
              <p:nvPr/>
            </p:nvGrpSpPr>
            <p:grpSpPr>
              <a:xfrm>
                <a:off x="176359" y="868659"/>
                <a:ext cx="3033136" cy="3570814"/>
                <a:chOff x="176359" y="868659"/>
                <a:chExt cx="3033136" cy="3570814"/>
              </a:xfrm>
            </p:grpSpPr>
            <p:grpSp>
              <p:nvGrpSpPr>
                <p:cNvPr id="18" name="Group 17">
                  <a:extLst>
                    <a:ext uri="{FF2B5EF4-FFF2-40B4-BE49-F238E27FC236}">
                      <a16:creationId xmlns:a16="http://schemas.microsoft.com/office/drawing/2014/main" id="{DB163BF4-9778-440F-9E9A-1210B828113E}"/>
                    </a:ext>
                  </a:extLst>
                </p:cNvPr>
                <p:cNvGrpSpPr/>
                <p:nvPr/>
              </p:nvGrpSpPr>
              <p:grpSpPr>
                <a:xfrm>
                  <a:off x="176359" y="868659"/>
                  <a:ext cx="3033136" cy="3570814"/>
                  <a:chOff x="278735" y="897857"/>
                  <a:chExt cx="3033136" cy="3570814"/>
                </a:xfrm>
              </p:grpSpPr>
              <p:pic>
                <p:nvPicPr>
                  <p:cNvPr id="13" name="Picture 12">
                    <a:extLst>
                      <a:ext uri="{FF2B5EF4-FFF2-40B4-BE49-F238E27FC236}">
                        <a16:creationId xmlns:a16="http://schemas.microsoft.com/office/drawing/2014/main" id="{617625D5-80D9-4C4F-B885-C5561E6965DE}"/>
                      </a:ext>
                    </a:extLst>
                  </p:cNvPr>
                  <p:cNvPicPr/>
                  <p:nvPr/>
                </p:nvPicPr>
                <p:blipFill rotWithShape="1">
                  <a:blip r:embed="rId7"/>
                  <a:srcRect l="5928" t="-2645" r="46634" b="46043"/>
                  <a:stretch/>
                </p:blipFill>
                <p:spPr>
                  <a:xfrm>
                    <a:off x="279399" y="897857"/>
                    <a:ext cx="3032472" cy="3266771"/>
                  </a:xfrm>
                  <a:prstGeom prst="rect">
                    <a:avLst/>
                  </a:prstGeom>
                  <a:solidFill>
                    <a:schemeClr val="tx1"/>
                  </a:solidFill>
                </p:spPr>
              </p:pic>
              <p:sp>
                <p:nvSpPr>
                  <p:cNvPr id="9" name="Rectangle 8">
                    <a:extLst>
                      <a:ext uri="{FF2B5EF4-FFF2-40B4-BE49-F238E27FC236}">
                        <a16:creationId xmlns:a16="http://schemas.microsoft.com/office/drawing/2014/main" id="{AB24BDBA-7C14-443D-9C02-ACBFA9B287E9}"/>
                      </a:ext>
                    </a:extLst>
                  </p:cNvPr>
                  <p:cNvSpPr/>
                  <p:nvPr/>
                </p:nvSpPr>
                <p:spPr>
                  <a:xfrm>
                    <a:off x="278735" y="4144101"/>
                    <a:ext cx="3032472" cy="324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2CB1E4-B3BD-4AE3-B630-9149BEA57EB2}"/>
                      </a:ext>
                    </a:extLst>
                  </p:cNvPr>
                  <p:cNvSpPr txBox="1"/>
                  <p:nvPr/>
                </p:nvSpPr>
                <p:spPr>
                  <a:xfrm>
                    <a:off x="769393" y="3859892"/>
                    <a:ext cx="1595309" cy="584775"/>
                  </a:xfrm>
                  <a:prstGeom prst="rect">
                    <a:avLst/>
                  </a:prstGeom>
                  <a:noFill/>
                </p:spPr>
                <p:txBody>
                  <a:bodyPr wrap="none" rtlCol="0">
                    <a:spAutoFit/>
                  </a:bodyPr>
                  <a:lstStyle/>
                  <a:p>
                    <a:pPr algn="ctr"/>
                    <a:r>
                      <a:rPr lang="en-US" sz="1600" dirty="0">
                        <a:solidFill>
                          <a:schemeClr val="bg1"/>
                        </a:solidFill>
                      </a:rPr>
                      <a:t>Non-European</a:t>
                    </a:r>
                  </a:p>
                  <a:p>
                    <a:pPr algn="ctr"/>
                    <a:r>
                      <a:rPr lang="en-US" sz="1600" dirty="0">
                        <a:solidFill>
                          <a:schemeClr val="bg1"/>
                        </a:solidFill>
                      </a:rPr>
                      <a:t>22%</a:t>
                    </a:r>
                  </a:p>
                </p:txBody>
              </p:sp>
            </p:grpSp>
            <p:sp>
              <p:nvSpPr>
                <p:cNvPr id="16" name="TextBox 15">
                  <a:extLst>
                    <a:ext uri="{FF2B5EF4-FFF2-40B4-BE49-F238E27FC236}">
                      <a16:creationId xmlns:a16="http://schemas.microsoft.com/office/drawing/2014/main" id="{568FBFA1-897C-4205-9289-064CB56D2DB6}"/>
                    </a:ext>
                  </a:extLst>
                </p:cNvPr>
                <p:cNvSpPr txBox="1"/>
                <p:nvPr/>
              </p:nvSpPr>
              <p:spPr>
                <a:xfrm>
                  <a:off x="342606" y="3149580"/>
                  <a:ext cx="429605" cy="184666"/>
                </a:xfrm>
                <a:prstGeom prst="rect">
                  <a:avLst/>
                </a:prstGeom>
                <a:noFill/>
              </p:spPr>
              <p:txBody>
                <a:bodyPr wrap="none" lIns="0" tIns="0" rIns="0" bIns="0" rtlCol="0">
                  <a:spAutoFit/>
                </a:bodyPr>
                <a:lstStyle/>
                <a:p>
                  <a:pPr algn="ctr"/>
                  <a:r>
                    <a:rPr lang="en-US" sz="600" b="0" dirty="0">
                      <a:solidFill>
                        <a:schemeClr val="bg1"/>
                      </a:solidFill>
                    </a:rPr>
                    <a:t>Not reported</a:t>
                  </a:r>
                </a:p>
                <a:p>
                  <a:pPr algn="ctr"/>
                  <a:r>
                    <a:rPr lang="en-US" sz="600" b="0" dirty="0">
                      <a:solidFill>
                        <a:schemeClr val="bg1"/>
                      </a:solidFill>
                    </a:rPr>
                    <a:t>6%</a:t>
                  </a:r>
                </a:p>
              </p:txBody>
            </p:sp>
            <p:grpSp>
              <p:nvGrpSpPr>
                <p:cNvPr id="4099" name="Group 4098">
                  <a:extLst>
                    <a:ext uri="{FF2B5EF4-FFF2-40B4-BE49-F238E27FC236}">
                      <a16:creationId xmlns:a16="http://schemas.microsoft.com/office/drawing/2014/main" id="{D598D574-7E40-485F-84E0-8537DAC07F17}"/>
                    </a:ext>
                  </a:extLst>
                </p:cNvPr>
                <p:cNvGrpSpPr/>
                <p:nvPr/>
              </p:nvGrpSpPr>
              <p:grpSpPr>
                <a:xfrm>
                  <a:off x="557409" y="873748"/>
                  <a:ext cx="1780774" cy="3049156"/>
                  <a:chOff x="557409" y="873748"/>
                  <a:chExt cx="1780774" cy="3049156"/>
                </a:xfrm>
              </p:grpSpPr>
              <p:sp>
                <p:nvSpPr>
                  <p:cNvPr id="19" name="TextBox 18">
                    <a:extLst>
                      <a:ext uri="{FF2B5EF4-FFF2-40B4-BE49-F238E27FC236}">
                        <a16:creationId xmlns:a16="http://schemas.microsoft.com/office/drawing/2014/main" id="{CE397BED-2A84-4A68-838E-18D7BDCC032B}"/>
                      </a:ext>
                    </a:extLst>
                  </p:cNvPr>
                  <p:cNvSpPr txBox="1"/>
                  <p:nvPr/>
                </p:nvSpPr>
                <p:spPr>
                  <a:xfrm>
                    <a:off x="948059" y="873748"/>
                    <a:ext cx="1390124" cy="369332"/>
                  </a:xfrm>
                  <a:prstGeom prst="rect">
                    <a:avLst/>
                  </a:prstGeom>
                  <a:solidFill>
                    <a:schemeClr val="tx1"/>
                  </a:solidFill>
                </p:spPr>
                <p:txBody>
                  <a:bodyPr wrap="none" rtlCol="0">
                    <a:spAutoFit/>
                  </a:bodyPr>
                  <a:lstStyle/>
                  <a:p>
                    <a:r>
                      <a:rPr lang="en-US" dirty="0">
                        <a:solidFill>
                          <a:schemeClr val="bg1"/>
                        </a:solidFill>
                      </a:rPr>
                      <a:t>Individuals</a:t>
                    </a:r>
                  </a:p>
                </p:txBody>
              </p:sp>
              <p:sp>
                <p:nvSpPr>
                  <p:cNvPr id="10" name="Rectangle 9">
                    <a:extLst>
                      <a:ext uri="{FF2B5EF4-FFF2-40B4-BE49-F238E27FC236}">
                        <a16:creationId xmlns:a16="http://schemas.microsoft.com/office/drawing/2014/main" id="{276ABE11-6D38-4509-B425-E93A2482B99F}"/>
                      </a:ext>
                    </a:extLst>
                  </p:cNvPr>
                  <p:cNvSpPr/>
                  <p:nvPr/>
                </p:nvSpPr>
                <p:spPr>
                  <a:xfrm>
                    <a:off x="1193024" y="3505303"/>
                    <a:ext cx="971653" cy="2585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5BAE1C22-4400-4460-A53C-A5024933B4DD}"/>
                      </a:ext>
                    </a:extLst>
                  </p:cNvPr>
                  <p:cNvPicPr>
                    <a:picLocks noChangeAspect="1"/>
                  </p:cNvPicPr>
                  <p:nvPr/>
                </p:nvPicPr>
                <p:blipFill rotWithShape="1">
                  <a:blip r:embed="rId5"/>
                  <a:srcRect b="41135"/>
                  <a:stretch/>
                </p:blipFill>
                <p:spPr>
                  <a:xfrm>
                    <a:off x="623081" y="3233869"/>
                    <a:ext cx="1609483" cy="689035"/>
                  </a:xfrm>
                  <a:prstGeom prst="rect">
                    <a:avLst/>
                  </a:prstGeom>
                </p:spPr>
              </p:pic>
              <p:sp>
                <p:nvSpPr>
                  <p:cNvPr id="29" name="Rectangle: Rounded Corners 28">
                    <a:extLst>
                      <a:ext uri="{FF2B5EF4-FFF2-40B4-BE49-F238E27FC236}">
                        <a16:creationId xmlns:a16="http://schemas.microsoft.com/office/drawing/2014/main" id="{2D5AF7B3-343C-4D4A-B84B-9108390606B2}"/>
                      </a:ext>
                    </a:extLst>
                  </p:cNvPr>
                  <p:cNvSpPr/>
                  <p:nvPr/>
                </p:nvSpPr>
                <p:spPr>
                  <a:xfrm>
                    <a:off x="856562" y="2878826"/>
                    <a:ext cx="163944" cy="25866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4B85C9B-9B93-4A11-A9A1-A95BB4834B8C}"/>
                      </a:ext>
                    </a:extLst>
                  </p:cNvPr>
                  <p:cNvCxnSpPr>
                    <a:cxnSpLocks/>
                    <a:endCxn id="16" idx="0"/>
                  </p:cNvCxnSpPr>
                  <p:nvPr/>
                </p:nvCxnSpPr>
                <p:spPr>
                  <a:xfrm flipH="1">
                    <a:off x="557409" y="3075034"/>
                    <a:ext cx="248294" cy="74546"/>
                  </a:xfrm>
                  <a:prstGeom prst="line">
                    <a:avLst/>
                  </a:prstGeom>
                  <a:ln w="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F10E483-3D76-42EA-BEA2-214400313ECD}"/>
                      </a:ext>
                    </a:extLst>
                  </p:cNvPr>
                  <p:cNvPicPr>
                    <a:picLocks noChangeAspect="1"/>
                  </p:cNvPicPr>
                  <p:nvPr/>
                </p:nvPicPr>
                <p:blipFill rotWithShape="1">
                  <a:blip r:embed="rId8"/>
                  <a:srcRect l="22734" t="49298" r="68201" b="47070"/>
                  <a:stretch/>
                </p:blipFill>
                <p:spPr>
                  <a:xfrm>
                    <a:off x="1492110" y="2260766"/>
                    <a:ext cx="828919" cy="178503"/>
                  </a:xfrm>
                  <a:prstGeom prst="rect">
                    <a:avLst/>
                  </a:prstGeom>
                </p:spPr>
              </p:pic>
              <p:pic>
                <p:nvPicPr>
                  <p:cNvPr id="72" name="Picture 71">
                    <a:extLst>
                      <a:ext uri="{FF2B5EF4-FFF2-40B4-BE49-F238E27FC236}">
                        <a16:creationId xmlns:a16="http://schemas.microsoft.com/office/drawing/2014/main" id="{59EFCF75-902E-4432-BC6F-4A5EE290F112}"/>
                      </a:ext>
                    </a:extLst>
                  </p:cNvPr>
                  <p:cNvPicPr>
                    <a:picLocks noChangeAspect="1"/>
                  </p:cNvPicPr>
                  <p:nvPr/>
                </p:nvPicPr>
                <p:blipFill rotWithShape="1">
                  <a:blip r:embed="rId8"/>
                  <a:srcRect l="25556" t="52744" r="68877" b="44173"/>
                  <a:stretch/>
                </p:blipFill>
                <p:spPr>
                  <a:xfrm>
                    <a:off x="1791770" y="2439269"/>
                    <a:ext cx="509063" cy="151531"/>
                  </a:xfrm>
                  <a:prstGeom prst="rect">
                    <a:avLst/>
                  </a:prstGeom>
                </p:spPr>
              </p:pic>
              <p:pic>
                <p:nvPicPr>
                  <p:cNvPr id="73" name="Picture 72">
                    <a:extLst>
                      <a:ext uri="{FF2B5EF4-FFF2-40B4-BE49-F238E27FC236}">
                        <a16:creationId xmlns:a16="http://schemas.microsoft.com/office/drawing/2014/main" id="{0B6127EE-E9C8-4153-BB86-482118D4C18C}"/>
                      </a:ext>
                    </a:extLst>
                  </p:cNvPr>
                  <p:cNvPicPr>
                    <a:picLocks noChangeAspect="1"/>
                  </p:cNvPicPr>
                  <p:nvPr/>
                </p:nvPicPr>
                <p:blipFill rotWithShape="1">
                  <a:blip r:embed="rId8"/>
                  <a:srcRect l="16784" t="37952" r="75407" b="54417"/>
                  <a:stretch/>
                </p:blipFill>
                <p:spPr>
                  <a:xfrm>
                    <a:off x="837224" y="1708086"/>
                    <a:ext cx="942553" cy="495074"/>
                  </a:xfrm>
                  <a:prstGeom prst="rect">
                    <a:avLst/>
                  </a:prstGeom>
                </p:spPr>
              </p:pic>
              <p:sp>
                <p:nvSpPr>
                  <p:cNvPr id="3" name="TextBox 2">
                    <a:extLst>
                      <a:ext uri="{FF2B5EF4-FFF2-40B4-BE49-F238E27FC236}">
                        <a16:creationId xmlns:a16="http://schemas.microsoft.com/office/drawing/2014/main" id="{FF0069EB-3A8C-4FDE-B685-65A6A3535598}"/>
                      </a:ext>
                    </a:extLst>
                  </p:cNvPr>
                  <p:cNvSpPr txBox="1"/>
                  <p:nvPr/>
                </p:nvSpPr>
                <p:spPr>
                  <a:xfrm>
                    <a:off x="1170708" y="3511171"/>
                    <a:ext cx="872034" cy="276999"/>
                  </a:xfrm>
                  <a:prstGeom prst="rect">
                    <a:avLst/>
                  </a:prstGeom>
                  <a:solidFill>
                    <a:schemeClr val="tx1"/>
                  </a:solidFill>
                </p:spPr>
                <p:txBody>
                  <a:bodyPr wrap="none" lIns="0" tIns="0" rIns="0" bIns="0" rtlCol="0">
                    <a:spAutoFit/>
                  </a:bodyPr>
                  <a:lstStyle/>
                  <a:p>
                    <a:r>
                      <a:rPr lang="en-US" sz="600" b="0" dirty="0">
                        <a:solidFill>
                          <a:schemeClr val="bg1"/>
                        </a:solidFill>
                      </a:rPr>
                      <a:t>Mid. Eastern – 0.04%</a:t>
                    </a:r>
                  </a:p>
                  <a:p>
                    <a:r>
                      <a:rPr lang="en-US" sz="600" b="0" dirty="0">
                        <a:solidFill>
                          <a:schemeClr val="bg1"/>
                        </a:solidFill>
                      </a:rPr>
                      <a:t>Native American – 0.03%</a:t>
                    </a:r>
                  </a:p>
                  <a:p>
                    <a:r>
                      <a:rPr lang="en-US" sz="600" b="0" dirty="0">
                        <a:solidFill>
                          <a:schemeClr val="bg1"/>
                        </a:solidFill>
                      </a:rPr>
                      <a:t>Oceanian – 0.02%</a:t>
                    </a:r>
                  </a:p>
                </p:txBody>
              </p:sp>
              <p:sp>
                <p:nvSpPr>
                  <p:cNvPr id="39" name="Rectangle 38">
                    <a:extLst>
                      <a:ext uri="{FF2B5EF4-FFF2-40B4-BE49-F238E27FC236}">
                        <a16:creationId xmlns:a16="http://schemas.microsoft.com/office/drawing/2014/main" id="{97330B7E-4DF4-462D-93FF-2655B22E88EC}"/>
                      </a:ext>
                    </a:extLst>
                  </p:cNvPr>
                  <p:cNvSpPr/>
                  <p:nvPr/>
                </p:nvSpPr>
                <p:spPr>
                  <a:xfrm>
                    <a:off x="1075618" y="3535991"/>
                    <a:ext cx="95093" cy="2224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7" name="Picture 66">
                <a:extLst>
                  <a:ext uri="{FF2B5EF4-FFF2-40B4-BE49-F238E27FC236}">
                    <a16:creationId xmlns:a16="http://schemas.microsoft.com/office/drawing/2014/main" id="{7CB1ADC3-62AF-4788-9E72-9C78F8E1FD5B}"/>
                  </a:ext>
                </a:extLst>
              </p:cNvPr>
              <p:cNvPicPr>
                <a:picLocks noChangeAspect="1"/>
              </p:cNvPicPr>
              <p:nvPr/>
            </p:nvPicPr>
            <p:blipFill rotWithShape="1">
              <a:blip r:embed="rId8"/>
              <a:srcRect l="30884" t="61079" r="63150" b="35880"/>
              <a:stretch/>
            </p:blipFill>
            <p:spPr>
              <a:xfrm>
                <a:off x="2286000" y="2902529"/>
                <a:ext cx="545594" cy="149430"/>
              </a:xfrm>
              <a:prstGeom prst="rect">
                <a:avLst/>
              </a:prstGeom>
            </p:spPr>
          </p:pic>
          <p:pic>
            <p:nvPicPr>
              <p:cNvPr id="68" name="Picture 67">
                <a:extLst>
                  <a:ext uri="{FF2B5EF4-FFF2-40B4-BE49-F238E27FC236}">
                    <a16:creationId xmlns:a16="http://schemas.microsoft.com/office/drawing/2014/main" id="{A64C1ADE-BBCD-4912-8561-822D69B992C1}"/>
                  </a:ext>
                </a:extLst>
              </p:cNvPr>
              <p:cNvPicPr>
                <a:picLocks noChangeAspect="1"/>
              </p:cNvPicPr>
              <p:nvPr/>
            </p:nvPicPr>
            <p:blipFill rotWithShape="1">
              <a:blip r:embed="rId8"/>
              <a:srcRect l="32079" t="53149" r="60788" b="40425"/>
              <a:stretch/>
            </p:blipFill>
            <p:spPr>
              <a:xfrm>
                <a:off x="2358597" y="2611604"/>
                <a:ext cx="652256" cy="315895"/>
              </a:xfrm>
              <a:prstGeom prst="rect">
                <a:avLst/>
              </a:prstGeom>
            </p:spPr>
          </p:pic>
          <p:pic>
            <p:nvPicPr>
              <p:cNvPr id="69" name="Picture 68">
                <a:extLst>
                  <a:ext uri="{FF2B5EF4-FFF2-40B4-BE49-F238E27FC236}">
                    <a16:creationId xmlns:a16="http://schemas.microsoft.com/office/drawing/2014/main" id="{78518317-7556-4D6F-930D-B05EF83FAEA5}"/>
                  </a:ext>
                </a:extLst>
              </p:cNvPr>
              <p:cNvPicPr>
                <a:picLocks noChangeAspect="1"/>
              </p:cNvPicPr>
              <p:nvPr/>
            </p:nvPicPr>
            <p:blipFill rotWithShape="1">
              <a:blip r:embed="rId8"/>
              <a:srcRect l="27407" t="68414" r="69957" b="26592"/>
              <a:stretch/>
            </p:blipFill>
            <p:spPr>
              <a:xfrm>
                <a:off x="1974273" y="3227378"/>
                <a:ext cx="241183" cy="245430"/>
              </a:xfrm>
              <a:prstGeom prst="rect">
                <a:avLst/>
              </a:prstGeom>
            </p:spPr>
          </p:pic>
          <p:pic>
            <p:nvPicPr>
              <p:cNvPr id="37" name="Picture 36">
                <a:extLst>
                  <a:ext uri="{FF2B5EF4-FFF2-40B4-BE49-F238E27FC236}">
                    <a16:creationId xmlns:a16="http://schemas.microsoft.com/office/drawing/2014/main" id="{03CEFC94-0CC0-4905-AD62-96282E3513E7}"/>
                  </a:ext>
                </a:extLst>
              </p:cNvPr>
              <p:cNvPicPr>
                <a:picLocks noChangeAspect="1"/>
              </p:cNvPicPr>
              <p:nvPr/>
            </p:nvPicPr>
            <p:blipFill rotWithShape="1">
              <a:blip r:embed="rId8"/>
              <a:srcRect l="29519" t="64810" r="59029" b="29787"/>
              <a:stretch/>
            </p:blipFill>
            <p:spPr>
              <a:xfrm>
                <a:off x="2161155" y="3053062"/>
                <a:ext cx="1047140" cy="265541"/>
              </a:xfrm>
              <a:prstGeom prst="rect">
                <a:avLst/>
              </a:prstGeom>
            </p:spPr>
          </p:pic>
          <p:pic>
            <p:nvPicPr>
              <p:cNvPr id="70" name="Picture 69">
                <a:extLst>
                  <a:ext uri="{FF2B5EF4-FFF2-40B4-BE49-F238E27FC236}">
                    <a16:creationId xmlns:a16="http://schemas.microsoft.com/office/drawing/2014/main" id="{B7D5EC51-A7B5-432F-B07A-894442BBC65C}"/>
                  </a:ext>
                </a:extLst>
              </p:cNvPr>
              <p:cNvPicPr>
                <a:picLocks noChangeAspect="1"/>
              </p:cNvPicPr>
              <p:nvPr/>
            </p:nvPicPr>
            <p:blipFill rotWithShape="1">
              <a:blip r:embed="rId8"/>
              <a:srcRect l="14123" t="72288" r="80900" b="25669"/>
              <a:stretch/>
            </p:blipFill>
            <p:spPr>
              <a:xfrm>
                <a:off x="780381" y="3419363"/>
                <a:ext cx="455146" cy="100377"/>
              </a:xfrm>
              <a:prstGeom prst="rect">
                <a:avLst/>
              </a:prstGeom>
            </p:spPr>
          </p:pic>
        </p:grpSp>
        <p:pic>
          <p:nvPicPr>
            <p:cNvPr id="89" name="Picture 88">
              <a:extLst>
                <a:ext uri="{FF2B5EF4-FFF2-40B4-BE49-F238E27FC236}">
                  <a16:creationId xmlns:a16="http://schemas.microsoft.com/office/drawing/2014/main" id="{A3807470-5BB5-43BB-BFFB-4E1DC9649F32}"/>
                </a:ext>
              </a:extLst>
            </p:cNvPr>
            <p:cNvPicPr>
              <a:picLocks noChangeAspect="1"/>
            </p:cNvPicPr>
            <p:nvPr/>
          </p:nvPicPr>
          <p:blipFill rotWithShape="1">
            <a:blip r:embed="rId8"/>
            <a:srcRect l="14123" t="73875" r="80900" b="23439"/>
            <a:stretch/>
          </p:blipFill>
          <p:spPr>
            <a:xfrm>
              <a:off x="684432" y="3507534"/>
              <a:ext cx="455146" cy="131915"/>
            </a:xfrm>
            <a:prstGeom prst="rect">
              <a:avLst/>
            </a:prstGeom>
          </p:spPr>
        </p:pic>
      </p:grpSp>
      <p:pic>
        <p:nvPicPr>
          <p:cNvPr id="15" name="Picture 14">
            <a:extLst>
              <a:ext uri="{FF2B5EF4-FFF2-40B4-BE49-F238E27FC236}">
                <a16:creationId xmlns:a16="http://schemas.microsoft.com/office/drawing/2014/main" id="{8163B5F5-CFD0-46CA-A1CE-B3B512F91AF8}"/>
              </a:ext>
            </a:extLst>
          </p:cNvPr>
          <p:cNvPicPr>
            <a:picLocks noChangeAspect="1"/>
          </p:cNvPicPr>
          <p:nvPr/>
        </p:nvPicPr>
        <p:blipFill rotWithShape="1">
          <a:blip r:embed="rId9">
            <a:extLst>
              <a:ext uri="{28A0092B-C50C-407E-A947-70E740481C1C}">
                <a14:useLocalDpi xmlns:a14="http://schemas.microsoft.com/office/drawing/2010/main" val="0"/>
              </a:ext>
            </a:extLst>
          </a:blip>
          <a:srcRect t="9516" b="61728"/>
          <a:stretch/>
        </p:blipFill>
        <p:spPr>
          <a:xfrm>
            <a:off x="2286002" y="1175611"/>
            <a:ext cx="4800600" cy="3150956"/>
          </a:xfrm>
          <a:prstGeom prst="rect">
            <a:avLst/>
          </a:prstGeom>
        </p:spPr>
      </p:pic>
    </p:spTree>
    <p:extLst>
      <p:ext uri="{BB962C8B-B14F-4D97-AF65-F5344CB8AC3E}">
        <p14:creationId xmlns:p14="http://schemas.microsoft.com/office/powerpoint/2010/main" val="13853474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fade">
                                      <p:cBhvr>
                                        <p:cTn id="12" dur="500"/>
                                        <p:tgtEl>
                                          <p:spTgt spid="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6F93-AB82-4810-BD10-3DDBEBB38AEC}"/>
              </a:ext>
            </a:extLst>
          </p:cNvPr>
          <p:cNvSpPr>
            <a:spLocks noGrp="1"/>
          </p:cNvSpPr>
          <p:nvPr>
            <p:ph type="title"/>
          </p:nvPr>
        </p:nvSpPr>
        <p:spPr>
          <a:xfrm>
            <a:off x="0" y="6350"/>
            <a:ext cx="9143999" cy="887629"/>
          </a:xfrm>
        </p:spPr>
        <p:txBody>
          <a:bodyPr/>
          <a:lstStyle/>
          <a:p>
            <a:pPr algn="ctr"/>
            <a:r>
              <a:rPr lang="en-US" sz="3600" b="1" dirty="0" err="1">
                <a:solidFill>
                  <a:srgbClr val="FFFF00"/>
                </a:solidFill>
                <a:latin typeface="Arial" charset="0"/>
                <a:ea typeface="Arial" charset="0"/>
                <a:cs typeface="Arial" charset="0"/>
              </a:rPr>
              <a:t>PhenX</a:t>
            </a:r>
            <a:r>
              <a:rPr lang="en-US" sz="3600" b="1" dirty="0">
                <a:solidFill>
                  <a:srgbClr val="FFFF00"/>
                </a:solidFill>
                <a:latin typeface="Arial" charset="0"/>
                <a:ea typeface="Arial" charset="0"/>
                <a:cs typeface="Arial" charset="0"/>
              </a:rPr>
              <a:t> Toolkit: Chinese Translations</a:t>
            </a:r>
          </a:p>
        </p:txBody>
      </p:sp>
      <p:sp>
        <p:nvSpPr>
          <p:cNvPr id="8" name="Rectangle 3">
            <a:extLst>
              <a:ext uri="{FF2B5EF4-FFF2-40B4-BE49-F238E27FC236}">
                <a16:creationId xmlns:a16="http://schemas.microsoft.com/office/drawing/2014/main" id="{40DE748B-A6A7-42D0-847B-9EBF08E605ED}"/>
              </a:ext>
            </a:extLst>
          </p:cNvPr>
          <p:cNvSpPr txBox="1">
            <a:spLocks noChangeArrowheads="1"/>
          </p:cNvSpPr>
          <p:nvPr/>
        </p:nvSpPr>
        <p:spPr bwMode="auto">
          <a:xfrm>
            <a:off x="53974" y="718814"/>
            <a:ext cx="9051925" cy="19551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6472A3"/>
              </a:buClr>
              <a:buFont typeface="Time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6472A3"/>
              </a:buClr>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lr>
                <a:srgbClr val="6472A3"/>
              </a:buClr>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lr>
                <a:srgbClr val="6472A3"/>
              </a:buClr>
              <a:buChar char="–"/>
              <a:defRPr sz="1200">
                <a:solidFill>
                  <a:schemeClr val="tx1"/>
                </a:solidFill>
                <a:latin typeface="+mn-lt"/>
                <a:ea typeface="+mn-ea"/>
                <a:cs typeface="+mn-cs"/>
              </a:defRPr>
            </a:lvl4pPr>
            <a:lvl5pPr marL="2057400" indent="-228600" algn="l" rtl="0" eaLnBrk="0" fontAlgn="base" hangingPunct="0">
              <a:spcBef>
                <a:spcPct val="20000"/>
              </a:spcBef>
              <a:spcAft>
                <a:spcPct val="0"/>
              </a:spcAft>
              <a:buClr>
                <a:srgbClr val="6472A3"/>
              </a:buClr>
              <a:buChar char="»"/>
              <a:defRPr sz="800">
                <a:solidFill>
                  <a:schemeClr val="tx1"/>
                </a:solidFill>
                <a:latin typeface="+mn-lt"/>
                <a:ea typeface="+mn-ea"/>
                <a:cs typeface="+mn-cs"/>
              </a:defRPr>
            </a:lvl5pPr>
            <a:lvl6pPr marL="2514600" indent="-228600" algn="l" rtl="0" fontAlgn="base">
              <a:spcBef>
                <a:spcPct val="20000"/>
              </a:spcBef>
              <a:spcAft>
                <a:spcPct val="0"/>
              </a:spcAft>
              <a:buClr>
                <a:srgbClr val="6472A3"/>
              </a:buClr>
              <a:buChar char="»"/>
              <a:defRPr sz="800">
                <a:solidFill>
                  <a:schemeClr val="tx1"/>
                </a:solidFill>
                <a:latin typeface="+mn-lt"/>
                <a:ea typeface="+mn-ea"/>
                <a:cs typeface="+mn-cs"/>
              </a:defRPr>
            </a:lvl6pPr>
            <a:lvl7pPr marL="2971800" indent="-228600" algn="l" rtl="0" fontAlgn="base">
              <a:spcBef>
                <a:spcPct val="20000"/>
              </a:spcBef>
              <a:spcAft>
                <a:spcPct val="0"/>
              </a:spcAft>
              <a:buClr>
                <a:srgbClr val="6472A3"/>
              </a:buClr>
              <a:buChar char="»"/>
              <a:defRPr sz="800">
                <a:solidFill>
                  <a:schemeClr val="tx1"/>
                </a:solidFill>
                <a:latin typeface="+mn-lt"/>
                <a:ea typeface="+mn-ea"/>
                <a:cs typeface="+mn-cs"/>
              </a:defRPr>
            </a:lvl7pPr>
            <a:lvl8pPr marL="3429000" indent="-228600" algn="l" rtl="0" fontAlgn="base">
              <a:spcBef>
                <a:spcPct val="20000"/>
              </a:spcBef>
              <a:spcAft>
                <a:spcPct val="0"/>
              </a:spcAft>
              <a:buClr>
                <a:srgbClr val="6472A3"/>
              </a:buClr>
              <a:buChar char="»"/>
              <a:defRPr sz="800">
                <a:solidFill>
                  <a:schemeClr val="tx1"/>
                </a:solidFill>
                <a:latin typeface="+mn-lt"/>
                <a:ea typeface="+mn-ea"/>
                <a:cs typeface="+mn-cs"/>
              </a:defRPr>
            </a:lvl8pPr>
            <a:lvl9pPr marL="3886200" indent="-228600" algn="l" rtl="0" fontAlgn="base">
              <a:spcBef>
                <a:spcPct val="20000"/>
              </a:spcBef>
              <a:spcAft>
                <a:spcPct val="0"/>
              </a:spcAft>
              <a:buClr>
                <a:srgbClr val="6472A3"/>
              </a:buClr>
              <a:buChar char="»"/>
              <a:defRPr sz="800">
                <a:solidFill>
                  <a:schemeClr val="tx1"/>
                </a:solidFill>
                <a:latin typeface="+mn-lt"/>
                <a:ea typeface="+mn-ea"/>
                <a:cs typeface="+mn-cs"/>
              </a:defRPr>
            </a:lvl9pPr>
          </a:lstStyle>
          <a:p>
            <a:pPr marL="457200" indent="-457200">
              <a:lnSpc>
                <a:spcPct val="130000"/>
              </a:lnSpc>
              <a:spcBef>
                <a:spcPts val="600"/>
              </a:spcBef>
              <a:buClr>
                <a:schemeClr val="tx1"/>
              </a:buClr>
              <a:buFont typeface="Wingdings" panose="05000000000000000000" pitchFamily="2" charset="2"/>
              <a:buChar char="§"/>
            </a:pPr>
            <a:r>
              <a:rPr lang="en-US" sz="2800" dirty="0">
                <a:solidFill>
                  <a:prstClr val="white"/>
                </a:solidFill>
                <a:latin typeface="Arial" pitchFamily="34" charset="0"/>
                <a:cs typeface="Arial" panose="020B0604020202020204" pitchFamily="34" charset="0"/>
              </a:rPr>
              <a:t>Dr. Jim Zhang, Shanghai Jiao Tong University</a:t>
            </a:r>
          </a:p>
          <a:p>
            <a:pPr marL="457200" indent="-457200">
              <a:lnSpc>
                <a:spcPct val="130000"/>
              </a:lnSpc>
              <a:spcBef>
                <a:spcPts val="600"/>
              </a:spcBef>
              <a:buClr>
                <a:schemeClr val="tx1"/>
              </a:buClr>
              <a:buFont typeface="Wingdings" panose="05000000000000000000" pitchFamily="2" charset="2"/>
              <a:buChar char="§"/>
            </a:pPr>
            <a:r>
              <a:rPr lang="en-US" sz="2800" dirty="0">
                <a:solidFill>
                  <a:prstClr val="white"/>
                </a:solidFill>
                <a:latin typeface="Arial" pitchFamily="34" charset="0"/>
                <a:cs typeface="Arial" panose="020B0604020202020204" pitchFamily="34" charset="0"/>
              </a:rPr>
              <a:t>294 protocols from 21 </a:t>
            </a:r>
            <a:r>
              <a:rPr lang="en-US" sz="2800" dirty="0" err="1">
                <a:solidFill>
                  <a:prstClr val="white"/>
                </a:solidFill>
                <a:latin typeface="Arial" pitchFamily="34" charset="0"/>
                <a:cs typeface="Arial" panose="020B0604020202020204" pitchFamily="34" charset="0"/>
              </a:rPr>
              <a:t>PhenX</a:t>
            </a:r>
            <a:r>
              <a:rPr lang="en-US" sz="2800" dirty="0">
                <a:solidFill>
                  <a:prstClr val="white"/>
                </a:solidFill>
                <a:latin typeface="Arial" pitchFamily="34" charset="0"/>
                <a:cs typeface="Arial" panose="020B0604020202020204" pitchFamily="34" charset="0"/>
              </a:rPr>
              <a:t> research domains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838" y="2208635"/>
            <a:ext cx="4112512" cy="3608854"/>
          </a:xfrm>
          <a:prstGeom prst="rect">
            <a:avLst/>
          </a:prstGeom>
          <a:noFill/>
          <a:ln w="22225">
            <a:solidFill>
              <a:schemeClr val="bg1"/>
            </a:solidFill>
            <a:miter lim="800000"/>
            <a:headEnd/>
            <a:tailEnd/>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CF067AFF-8C8C-49E0-9B11-AE1339A3ADFD}"/>
              </a:ext>
            </a:extLst>
          </p:cNvPr>
          <p:cNvPicPr>
            <a:picLocks noChangeAspect="1"/>
          </p:cNvPicPr>
          <p:nvPr/>
        </p:nvPicPr>
        <p:blipFill>
          <a:blip r:embed="rId4"/>
          <a:stretch>
            <a:fillRect/>
          </a:stretch>
        </p:blipFill>
        <p:spPr>
          <a:xfrm>
            <a:off x="226532" y="3936434"/>
            <a:ext cx="3935493" cy="1094544"/>
          </a:xfrm>
          <a:prstGeom prst="rect">
            <a:avLst/>
          </a:prstGeom>
          <a:ln w="22225">
            <a:solidFill>
              <a:schemeClr val="bg1"/>
            </a:solidFill>
          </a:ln>
          <a:effectLst>
            <a:glow rad="139700">
              <a:schemeClr val="accent4">
                <a:satMod val="175000"/>
                <a:alpha val="40000"/>
              </a:schemeClr>
            </a:glow>
          </a:effectLst>
        </p:spPr>
      </p:pic>
      <p:pic>
        <p:nvPicPr>
          <p:cNvPr id="6" name="Picture 5">
            <a:extLst>
              <a:ext uri="{FF2B5EF4-FFF2-40B4-BE49-F238E27FC236}">
                <a16:creationId xmlns:a16="http://schemas.microsoft.com/office/drawing/2014/main" id="{14665E20-54BD-4397-8A5E-46DC1CBB17C9}"/>
              </a:ext>
            </a:extLst>
          </p:cNvPr>
          <p:cNvPicPr>
            <a:picLocks noChangeAspect="1"/>
          </p:cNvPicPr>
          <p:nvPr/>
        </p:nvPicPr>
        <p:blipFill>
          <a:blip r:embed="rId5"/>
          <a:stretch>
            <a:fillRect/>
          </a:stretch>
        </p:blipFill>
        <p:spPr>
          <a:xfrm>
            <a:off x="451935" y="2208635"/>
            <a:ext cx="3484686" cy="1490707"/>
          </a:xfrm>
          <a:prstGeom prst="rect">
            <a:avLst/>
          </a:prstGeom>
          <a:ln w="22225">
            <a:solidFill>
              <a:schemeClr val="bg1"/>
            </a:solidFill>
          </a:ln>
          <a:effectLst>
            <a:glow rad="139700">
              <a:schemeClr val="accent4">
                <a:satMod val="175000"/>
                <a:alpha val="40000"/>
              </a:schemeClr>
            </a:glow>
          </a:effectLst>
        </p:spPr>
      </p:pic>
      <p:cxnSp>
        <p:nvCxnSpPr>
          <p:cNvPr id="10" name="Straight Arrow Connector 9"/>
          <p:cNvCxnSpPr/>
          <p:nvPr/>
        </p:nvCxnSpPr>
        <p:spPr>
          <a:xfrm flipV="1">
            <a:off x="3789274" y="2976420"/>
            <a:ext cx="1044125" cy="2289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3936621" y="4586971"/>
            <a:ext cx="1041363" cy="4306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5A92057-B917-42BA-A9AB-0669184E6EF8}"/>
              </a:ext>
            </a:extLst>
          </p:cNvPr>
          <p:cNvPicPr>
            <a:picLocks noChangeAspect="1"/>
          </p:cNvPicPr>
          <p:nvPr/>
        </p:nvPicPr>
        <p:blipFill>
          <a:blip r:embed="rId6"/>
          <a:stretch>
            <a:fillRect/>
          </a:stretch>
        </p:blipFill>
        <p:spPr>
          <a:xfrm>
            <a:off x="485614" y="5149245"/>
            <a:ext cx="3297303" cy="951840"/>
          </a:xfrm>
          <a:prstGeom prst="rect">
            <a:avLst/>
          </a:prstGeom>
          <a:ln w="22225">
            <a:noFill/>
          </a:ln>
        </p:spPr>
      </p:pic>
      <p:sp>
        <p:nvSpPr>
          <p:cNvPr id="11" name="Rectangle: Rounded Corners 10">
            <a:extLst>
              <a:ext uri="{FF2B5EF4-FFF2-40B4-BE49-F238E27FC236}">
                <a16:creationId xmlns:a16="http://schemas.microsoft.com/office/drawing/2014/main" id="{36B443A2-5C33-4180-8F59-01DF18A6DCC4}"/>
              </a:ext>
            </a:extLst>
          </p:cNvPr>
          <p:cNvSpPr/>
          <p:nvPr/>
        </p:nvSpPr>
        <p:spPr>
          <a:xfrm>
            <a:off x="617764" y="5262885"/>
            <a:ext cx="3048000" cy="685800"/>
          </a:xfrm>
          <a:prstGeom prst="roundRect">
            <a:avLst/>
          </a:prstGeom>
          <a:noFill/>
          <a:ln>
            <a:solidFill>
              <a:schemeClr val="bg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147F816-3ED3-4CE2-AFD5-9FE9FF59051F}"/>
              </a:ext>
            </a:extLst>
          </p:cNvPr>
          <p:cNvPicPr>
            <a:picLocks noChangeAspect="1"/>
          </p:cNvPicPr>
          <p:nvPr/>
        </p:nvPicPr>
        <p:blipFill>
          <a:blip r:embed="rId7"/>
          <a:stretch>
            <a:fillRect/>
          </a:stretch>
        </p:blipFill>
        <p:spPr>
          <a:xfrm>
            <a:off x="-77783" y="2063654"/>
            <a:ext cx="9299563" cy="4448911"/>
          </a:xfrm>
          <a:prstGeom prst="rect">
            <a:avLst/>
          </a:prstGeom>
        </p:spPr>
      </p:pic>
      <p:pic>
        <p:nvPicPr>
          <p:cNvPr id="9" name="Picture 8">
            <a:extLst>
              <a:ext uri="{FF2B5EF4-FFF2-40B4-BE49-F238E27FC236}">
                <a16:creationId xmlns:a16="http://schemas.microsoft.com/office/drawing/2014/main" id="{5807DD26-2439-4AB0-8706-B65CF45CA4ED}"/>
              </a:ext>
            </a:extLst>
          </p:cNvPr>
          <p:cNvPicPr>
            <a:picLocks noChangeAspect="1"/>
          </p:cNvPicPr>
          <p:nvPr/>
        </p:nvPicPr>
        <p:blipFill>
          <a:blip r:embed="rId8"/>
          <a:stretch>
            <a:fillRect/>
          </a:stretch>
        </p:blipFill>
        <p:spPr>
          <a:xfrm>
            <a:off x="-230581" y="2562926"/>
            <a:ext cx="9605160" cy="3201720"/>
          </a:xfrm>
          <a:prstGeom prst="rect">
            <a:avLst/>
          </a:prstGeom>
        </p:spPr>
      </p:pic>
      <p:sp>
        <p:nvSpPr>
          <p:cNvPr id="15" name="TextBox 14">
            <a:extLst>
              <a:ext uri="{FF2B5EF4-FFF2-40B4-BE49-F238E27FC236}">
                <a16:creationId xmlns:a16="http://schemas.microsoft.com/office/drawing/2014/main" id="{AD6A00B8-6F55-4611-A1CE-9DB51493A95E}"/>
              </a:ext>
            </a:extLst>
          </p:cNvPr>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31</a:t>
            </a:r>
          </a:p>
        </p:txBody>
      </p:sp>
    </p:spTree>
    <p:extLst>
      <p:ext uri="{BB962C8B-B14F-4D97-AF65-F5344CB8AC3E}">
        <p14:creationId xmlns:p14="http://schemas.microsoft.com/office/powerpoint/2010/main" val="10646932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7"/>
                                        </p:tgtEl>
                                        <p:attrNameLst>
                                          <p:attrName>ppt_w</p:attrName>
                                        </p:attrNameLst>
                                      </p:cBhvr>
                                      <p:tavLst>
                                        <p:tav tm="0">
                                          <p:val>
                                            <p:strVal val="ppt_w"/>
                                          </p:val>
                                        </p:tav>
                                        <p:tav tm="100000">
                                          <p:val>
                                            <p:fltVal val="0"/>
                                          </p:val>
                                        </p:tav>
                                      </p:tavLst>
                                    </p:anim>
                                    <p:anim calcmode="lin" valueType="num">
                                      <p:cBhvr>
                                        <p:cTn id="19" dur="500"/>
                                        <p:tgtEl>
                                          <p:spTgt spid="7"/>
                                        </p:tgtEl>
                                        <p:attrNameLst>
                                          <p:attrName>ppt_h</p:attrName>
                                        </p:attrNameLst>
                                      </p:cBhvr>
                                      <p:tavLst>
                                        <p:tav tm="0">
                                          <p:val>
                                            <p:strVal val="ppt_h"/>
                                          </p:val>
                                        </p:tav>
                                        <p:tav tm="100000">
                                          <p:val>
                                            <p:fltVal val="0"/>
                                          </p:val>
                                        </p:tav>
                                      </p:tavLst>
                                    </p:anim>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1.48148E-6 L -0.30816 -0.15347 " pathEditMode="relative" rAng="0" ptsTypes="AA">
                                      <p:cBhvr>
                                        <p:cTn id="23" dur="500" fill="hold"/>
                                        <p:tgtEl>
                                          <p:spTgt spid="7"/>
                                        </p:tgtEl>
                                        <p:attrNameLst>
                                          <p:attrName>ppt_x</p:attrName>
                                          <p:attrName>ppt_y</p:attrName>
                                        </p:attrNameLst>
                                      </p:cBhvr>
                                      <p:rCtr x="-15417" y="-7685"/>
                                    </p:animMotion>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9"/>
                                        </p:tgtEl>
                                        <p:attrNameLst>
                                          <p:attrName>ppt_w</p:attrName>
                                        </p:attrNameLst>
                                      </p:cBhvr>
                                      <p:tavLst>
                                        <p:tav tm="0">
                                          <p:val>
                                            <p:strVal val="ppt_w"/>
                                          </p:val>
                                        </p:tav>
                                        <p:tav tm="100000">
                                          <p:val>
                                            <p:fltVal val="0"/>
                                          </p:val>
                                        </p:tav>
                                      </p:tavLst>
                                    </p:anim>
                                    <p:anim calcmode="lin" valueType="num">
                                      <p:cBhvr>
                                        <p:cTn id="34" dur="500"/>
                                        <p:tgtEl>
                                          <p:spTgt spid="9"/>
                                        </p:tgtEl>
                                        <p:attrNameLst>
                                          <p:attrName>ppt_h</p:attrName>
                                        </p:attrNameLst>
                                      </p:cBhvr>
                                      <p:tavLst>
                                        <p:tav tm="0">
                                          <p:val>
                                            <p:strVal val="ppt_h"/>
                                          </p:val>
                                        </p:tav>
                                        <p:tav tm="100000">
                                          <p:val>
                                            <p:fltVal val="0"/>
                                          </p:val>
                                        </p:tav>
                                      </p:tavLst>
                                    </p:anim>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42" presetClass="path" presetSubtype="0" accel="50000" decel="50000" fill="hold" nodeType="withEffect">
                                  <p:stCondLst>
                                    <p:cond delay="0"/>
                                  </p:stCondLst>
                                  <p:childTnLst>
                                    <p:animMotion origin="layout" path="M 0 -1.48148E-6 L -0.32413 0.06181 " pathEditMode="relative" rAng="0" ptsTypes="AA">
                                      <p:cBhvr>
                                        <p:cTn id="42" dur="500" fill="hold"/>
                                        <p:tgtEl>
                                          <p:spTgt spid="9"/>
                                        </p:tgtEl>
                                        <p:attrNameLst>
                                          <p:attrName>ppt_x</p:attrName>
                                          <p:attrName>ppt_y</p:attrName>
                                        </p:attrNameLst>
                                      </p:cBhvr>
                                      <p:rCtr x="-16215"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32</a:t>
            </a:r>
          </a:p>
        </p:txBody>
      </p:sp>
      <p:pic>
        <p:nvPicPr>
          <p:cNvPr id="7" name="Picture 5" descr="https://emerge.mc.vanderbilt.edu/images/logo_emerge6_03.png"/>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19880" r="-40674" b="12954"/>
          <a:stretch/>
        </p:blipFill>
        <p:spPr bwMode="auto">
          <a:xfrm>
            <a:off x="0" y="0"/>
            <a:ext cx="9144000" cy="1185334"/>
          </a:xfrm>
          <a:prstGeom prst="roundRect">
            <a:avLst>
              <a:gd name="adj" fmla="val 8594"/>
            </a:avLst>
          </a:prstGeom>
          <a:solidFill>
            <a:srgbClr val="FFFFFF">
              <a:shade val="85000"/>
            </a:srgbClr>
          </a:solidFill>
          <a:ln>
            <a:noFill/>
          </a:ln>
          <a:effectLst>
            <a:reflection blurRad="12700" stA="44000" endPos="41000" dist="5000" dir="5400000" sy="-100000" algn="bl" rotWithShape="0"/>
            <a:softEdge rad="63500"/>
          </a:effectLst>
          <a:extLst/>
        </p:spPr>
      </p:pic>
      <p:sp>
        <p:nvSpPr>
          <p:cNvPr id="8" name="TextBox 7"/>
          <p:cNvSpPr txBox="1"/>
          <p:nvPr/>
        </p:nvSpPr>
        <p:spPr>
          <a:xfrm>
            <a:off x="31719" y="1239396"/>
            <a:ext cx="9080561" cy="1077218"/>
          </a:xfrm>
          <a:prstGeom prst="rect">
            <a:avLst/>
          </a:prstGeom>
          <a:noFill/>
        </p:spPr>
        <p:txBody>
          <a:bodyPr wrap="square" rtlCol="0">
            <a:spAutoFit/>
          </a:bodyPr>
          <a:lstStyle/>
          <a:p>
            <a:pPr marL="169862" algn="ctr" defTabSz="693738">
              <a:buClr>
                <a:schemeClr val="tx1"/>
              </a:buClr>
            </a:pPr>
            <a:r>
              <a:rPr lang="en-US" sz="3200" b="1" dirty="0">
                <a:cs typeface="Arial" panose="020B0604020202020204" pitchFamily="34" charset="0"/>
              </a:rPr>
              <a:t>eMERGE and Beyond: The Future of </a:t>
            </a:r>
            <a:r>
              <a:rPr lang="en-US" sz="3200" dirty="0">
                <a:cs typeface="Arial" panose="020B0604020202020204" pitchFamily="34" charset="0"/>
              </a:rPr>
              <a:t>EHR and Genomics Workshop </a:t>
            </a:r>
          </a:p>
        </p:txBody>
      </p:sp>
      <p:sp>
        <p:nvSpPr>
          <p:cNvPr id="3" name="Rectangle 2"/>
          <p:cNvSpPr/>
          <p:nvPr/>
        </p:nvSpPr>
        <p:spPr>
          <a:xfrm>
            <a:off x="31720" y="4309067"/>
            <a:ext cx="9112280" cy="2169825"/>
          </a:xfrm>
          <a:prstGeom prst="rect">
            <a:avLst/>
          </a:prstGeom>
        </p:spPr>
        <p:txBody>
          <a:bodyPr wrap="square">
            <a:spAutoFit/>
          </a:bodyPr>
          <a:lstStyle/>
          <a:p>
            <a:pPr marL="457200" indent="-287338" defTabSz="693738">
              <a:spcAft>
                <a:spcPts val="600"/>
              </a:spcAft>
              <a:buClr>
                <a:schemeClr val="tx1"/>
              </a:buClr>
              <a:buFont typeface="Wingdings" charset="2"/>
              <a:buChar char="§"/>
            </a:pPr>
            <a:r>
              <a:rPr lang="en-US" sz="2400" dirty="0"/>
              <a:t>Develop better phenotyping methods and technologies</a:t>
            </a:r>
          </a:p>
          <a:p>
            <a:pPr marL="457200" indent="-287338" defTabSz="693738">
              <a:spcAft>
                <a:spcPts val="600"/>
              </a:spcAft>
              <a:buClr>
                <a:schemeClr val="tx1"/>
              </a:buClr>
              <a:buFont typeface="Wingdings" charset="2"/>
              <a:buChar char="§"/>
            </a:pPr>
            <a:r>
              <a:rPr lang="en-US" sz="2400" dirty="0"/>
              <a:t>Build pipelines to automatically interpret/reinterpret 	genomic variants and to integrate data into EMRs  </a:t>
            </a:r>
          </a:p>
          <a:p>
            <a:pPr marL="457200" indent="-287338" defTabSz="693738">
              <a:spcAft>
                <a:spcPts val="600"/>
              </a:spcAft>
              <a:buClr>
                <a:schemeClr val="tx1"/>
              </a:buClr>
              <a:buFont typeface="Wingdings" charset="2"/>
              <a:buChar char="§"/>
            </a:pPr>
            <a:r>
              <a:rPr lang="en-US" sz="2400" dirty="0"/>
              <a:t>Promote shareable electronic clinical decision support </a:t>
            </a:r>
          </a:p>
          <a:p>
            <a:pPr marL="457200" indent="-287338" defTabSz="693738">
              <a:spcAft>
                <a:spcPts val="600"/>
              </a:spcAft>
              <a:buClr>
                <a:schemeClr val="tx1"/>
              </a:buClr>
              <a:buFont typeface="Wingdings" charset="2"/>
              <a:buChar char="§"/>
            </a:pPr>
            <a:r>
              <a:rPr lang="en-US" sz="2400" dirty="0"/>
              <a:t>Generate evidence for genomic medicine </a:t>
            </a:r>
          </a:p>
        </p:txBody>
      </p:sp>
      <p:pic>
        <p:nvPicPr>
          <p:cNvPr id="4" name="Picture 3">
            <a:extLst>
              <a:ext uri="{FF2B5EF4-FFF2-40B4-BE49-F238E27FC236}">
                <a16:creationId xmlns:a16="http://schemas.microsoft.com/office/drawing/2014/main" id="{0AE6F665-E44A-49CC-8883-183F9AFFB18F}"/>
              </a:ext>
            </a:extLst>
          </p:cNvPr>
          <p:cNvPicPr>
            <a:picLocks noChangeAspect="1"/>
          </p:cNvPicPr>
          <p:nvPr/>
        </p:nvPicPr>
        <p:blipFill rotWithShape="1">
          <a:blip r:embed="rId4">
            <a:extLst>
              <a:ext uri="{28A0092B-C50C-407E-A947-70E740481C1C}">
                <a14:useLocalDpi xmlns:a14="http://schemas.microsoft.com/office/drawing/2010/main" val="0"/>
              </a:ext>
            </a:extLst>
          </a:blip>
          <a:srcRect t="26250" b="42230"/>
          <a:stretch/>
        </p:blipFill>
        <p:spPr>
          <a:xfrm>
            <a:off x="0" y="2387660"/>
            <a:ext cx="9144000" cy="1921407"/>
          </a:xfrm>
          <a:prstGeom prst="rect">
            <a:avLst/>
          </a:prstGeom>
          <a:ln>
            <a:noFill/>
          </a:ln>
          <a:effectLst>
            <a:softEdge rad="112500"/>
          </a:effectLst>
        </p:spPr>
      </p:pic>
    </p:spTree>
    <p:extLst>
      <p:ext uri="{BB962C8B-B14F-4D97-AF65-F5344CB8AC3E}">
        <p14:creationId xmlns:p14="http://schemas.microsoft.com/office/powerpoint/2010/main" val="26908550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32</a:t>
            </a:r>
          </a:p>
        </p:txBody>
      </p:sp>
      <p:pic>
        <p:nvPicPr>
          <p:cNvPr id="7" name="Picture 5" descr="https://emerge.mc.vanderbilt.edu/images/logo_emerge6_03.png"/>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19880" r="-40674" b="12954"/>
          <a:stretch/>
        </p:blipFill>
        <p:spPr bwMode="auto">
          <a:xfrm>
            <a:off x="0" y="0"/>
            <a:ext cx="9144000" cy="1185334"/>
          </a:xfrm>
          <a:prstGeom prst="roundRect">
            <a:avLst>
              <a:gd name="adj" fmla="val 8594"/>
            </a:avLst>
          </a:prstGeom>
          <a:solidFill>
            <a:srgbClr val="FFFFFF">
              <a:shade val="85000"/>
            </a:srgbClr>
          </a:solidFill>
          <a:ln>
            <a:noFill/>
          </a:ln>
          <a:effectLst>
            <a:reflection blurRad="12700" stA="44000" endPos="41000" dist="5000" dir="5400000" sy="-100000" algn="bl" rotWithShape="0"/>
            <a:softEdge rad="63500"/>
          </a:effectLst>
          <a:extLst/>
        </p:spPr>
      </p:pic>
      <p:sp>
        <p:nvSpPr>
          <p:cNvPr id="3" name="Rectangle 2"/>
          <p:cNvSpPr/>
          <p:nvPr/>
        </p:nvSpPr>
        <p:spPr>
          <a:xfrm>
            <a:off x="228600" y="5028606"/>
            <a:ext cx="8741911" cy="1723549"/>
          </a:xfrm>
          <a:prstGeom prst="rect">
            <a:avLst/>
          </a:prstGeom>
        </p:spPr>
        <p:txBody>
          <a:bodyPr wrap="square">
            <a:spAutoFit/>
          </a:bodyPr>
          <a:lstStyle/>
          <a:p>
            <a:pPr marL="457200" indent="-287338" defTabSz="693738">
              <a:buClr>
                <a:schemeClr val="tx1"/>
              </a:buClr>
              <a:buFont typeface="Wingdings" charset="2"/>
              <a:buChar char="§"/>
            </a:pPr>
            <a:r>
              <a:rPr lang="en-US" sz="2400" dirty="0"/>
              <a:t>Examined the Institutional Review Board (IRB) process 	at 9 academic institutions</a:t>
            </a:r>
          </a:p>
          <a:p>
            <a:pPr marL="457200" indent="-287338" defTabSz="693738">
              <a:buClr>
                <a:schemeClr val="tx1"/>
              </a:buClr>
              <a:buFont typeface="Wingdings" charset="2"/>
              <a:buChar char="§"/>
            </a:pPr>
            <a:endParaRPr lang="en-US" sz="1000" dirty="0"/>
          </a:p>
          <a:p>
            <a:pPr marL="457200" indent="-287338" defTabSz="693738">
              <a:buClr>
                <a:schemeClr val="tx1"/>
              </a:buClr>
              <a:buFont typeface="Wingdings" charset="2"/>
              <a:buChar char="§"/>
            </a:pPr>
            <a:r>
              <a:rPr lang="en-US" sz="2400" dirty="0"/>
              <a:t>Information can help investigators more effectively 	engage with IRBs</a:t>
            </a:r>
            <a:endParaRPr lang="en-US" sz="2400" dirty="0">
              <a:solidFill>
                <a:prstClr val="white"/>
              </a:solidFill>
              <a:cs typeface="Arial" panose="020B0604020202020204" pitchFamily="34" charset="0"/>
            </a:endParaRPr>
          </a:p>
        </p:txBody>
      </p:sp>
      <p:pic>
        <p:nvPicPr>
          <p:cNvPr id="2" name="Picture 1">
            <a:extLst>
              <a:ext uri="{FF2B5EF4-FFF2-40B4-BE49-F238E27FC236}">
                <a16:creationId xmlns:a16="http://schemas.microsoft.com/office/drawing/2014/main" id="{7F81CFEA-60D6-4577-B71A-81C83EC912F9}"/>
              </a:ext>
            </a:extLst>
          </p:cNvPr>
          <p:cNvPicPr>
            <a:picLocks noChangeAspect="1"/>
          </p:cNvPicPr>
          <p:nvPr/>
        </p:nvPicPr>
        <p:blipFill rotWithShape="1">
          <a:blip r:embed="rId4"/>
          <a:srcRect l="3333" t="16717" r="55000" b="29724"/>
          <a:stretch/>
        </p:blipFill>
        <p:spPr>
          <a:xfrm>
            <a:off x="1338173" y="1515487"/>
            <a:ext cx="6472327" cy="3332986"/>
          </a:xfrm>
          <a:prstGeom prst="rect">
            <a:avLst/>
          </a:prstGeom>
          <a:ln>
            <a:noFill/>
          </a:ln>
          <a:effectLst>
            <a:softEdge rad="112500"/>
          </a:effectLst>
        </p:spPr>
      </p:pic>
    </p:spTree>
    <p:extLst>
      <p:ext uri="{BB962C8B-B14F-4D97-AF65-F5344CB8AC3E}">
        <p14:creationId xmlns:p14="http://schemas.microsoft.com/office/powerpoint/2010/main" val="9255200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757" y="777274"/>
            <a:ext cx="8890592" cy="5047536"/>
          </a:xfrm>
          <a:prstGeom prst="rect">
            <a:avLst/>
          </a:prstGeom>
          <a:noFill/>
        </p:spPr>
        <p:txBody>
          <a:bodyPr wrap="square" rtlCol="0">
            <a:spAutoFit/>
          </a:bodyPr>
          <a:lstStyle/>
          <a:p>
            <a:r>
              <a:rPr lang="en-US" sz="3200" dirty="0">
                <a:cs typeface="Arial" panose="020B0604020202020204" pitchFamily="34" charset="0"/>
              </a:rPr>
              <a:t>                                     Phase 2</a:t>
            </a:r>
          </a:p>
          <a:p>
            <a:pPr marL="342900" indent="-342900">
              <a:buFont typeface="Arial" panose="020B0604020202020204" pitchFamily="34" charset="0"/>
              <a:buChar char="•"/>
            </a:pPr>
            <a:endParaRPr lang="en-US" dirty="0">
              <a:solidFill>
                <a:srgbClr val="A7D6FF"/>
              </a:solidFill>
              <a:cs typeface="Arial" panose="020B0604020202020204" pitchFamily="34" charset="0"/>
            </a:endParaRPr>
          </a:p>
          <a:p>
            <a:pPr marL="457200" indent="-338138">
              <a:buFont typeface="Wingdings" panose="05000000000000000000" pitchFamily="2" charset="2"/>
              <a:buChar char="§"/>
            </a:pPr>
            <a:r>
              <a:rPr lang="en-US" sz="2800" dirty="0">
                <a:cs typeface="Arial" panose="020B0604020202020204" pitchFamily="34" charset="0"/>
              </a:rPr>
              <a:t>Multi-PI Teams</a:t>
            </a:r>
          </a:p>
          <a:p>
            <a:pPr lvl="2"/>
            <a:r>
              <a:rPr lang="en-US" sz="2400" dirty="0">
                <a:solidFill>
                  <a:schemeClr val="tx2">
                    <a:lumMod val="90000"/>
                  </a:schemeClr>
                </a:solidFill>
                <a:cs typeface="Arial" panose="020B0604020202020204" pitchFamily="34" charset="0"/>
              </a:rPr>
              <a:t>J. Berg, K. Goddard, M. Watson, &amp; M. Williams</a:t>
            </a:r>
          </a:p>
          <a:p>
            <a:pPr lvl="2"/>
            <a:r>
              <a:rPr lang="en-US" sz="2400" dirty="0">
                <a:solidFill>
                  <a:schemeClr val="tx2">
                    <a:lumMod val="90000"/>
                  </a:schemeClr>
                </a:solidFill>
                <a:cs typeface="Arial" panose="020B0604020202020204" pitchFamily="34" charset="0"/>
              </a:rPr>
              <a:t>C. Bustamante &amp; S. Plon</a:t>
            </a:r>
          </a:p>
          <a:p>
            <a:pPr lvl="2"/>
            <a:r>
              <a:rPr lang="en-US" sz="2400" dirty="0">
                <a:solidFill>
                  <a:schemeClr val="tx2">
                    <a:lumMod val="90000"/>
                  </a:schemeClr>
                </a:solidFill>
                <a:cs typeface="Arial" panose="020B0604020202020204" pitchFamily="34" charset="0"/>
              </a:rPr>
              <a:t>H. Rehm, D. Ledbetter, &amp; C. Martin</a:t>
            </a:r>
          </a:p>
          <a:p>
            <a:pPr marL="800100" lvl="1" indent="-342900">
              <a:buFont typeface="Wingdings" panose="05000000000000000000" pitchFamily="2" charset="2"/>
              <a:buChar char="§"/>
            </a:pPr>
            <a:endParaRPr lang="en-US" sz="1200" dirty="0">
              <a:solidFill>
                <a:srgbClr val="A7D6FF"/>
              </a:solidFill>
              <a:cs typeface="Arial" panose="020B0604020202020204" pitchFamily="34" charset="0"/>
            </a:endParaRPr>
          </a:p>
          <a:p>
            <a:pPr marL="342900" indent="-223838">
              <a:buFont typeface="Wingdings" panose="05000000000000000000" pitchFamily="2" charset="2"/>
              <a:buChar char="§"/>
            </a:pPr>
            <a:r>
              <a:rPr lang="en-US" sz="2400" dirty="0">
                <a:cs typeface="Arial" panose="020B0604020202020204" pitchFamily="34" charset="0"/>
              </a:rPr>
              <a:t> </a:t>
            </a:r>
            <a:r>
              <a:rPr lang="en-US" sz="2800" dirty="0">
                <a:cs typeface="Arial" panose="020B0604020202020204" pitchFamily="34" charset="0"/>
              </a:rPr>
              <a:t>Goals</a:t>
            </a:r>
          </a:p>
          <a:p>
            <a:pPr lvl="2">
              <a:spcAft>
                <a:spcPts val="600"/>
              </a:spcAft>
            </a:pPr>
            <a:r>
              <a:rPr lang="en-US" sz="2400" dirty="0">
                <a:solidFill>
                  <a:schemeClr val="tx2">
                    <a:lumMod val="90000"/>
                  </a:schemeClr>
                </a:solidFill>
                <a:cs typeface="Arial" panose="020B0604020202020204" pitchFamily="34" charset="0"/>
              </a:rPr>
              <a:t>Accelerate curation and expand to new disease areas</a:t>
            </a:r>
          </a:p>
          <a:p>
            <a:pPr lvl="2" defTabSz="660400">
              <a:spcAft>
                <a:spcPts val="600"/>
              </a:spcAft>
            </a:pPr>
            <a:r>
              <a:rPr lang="en-US" sz="2400" dirty="0">
                <a:solidFill>
                  <a:schemeClr val="tx2">
                    <a:lumMod val="90000"/>
                  </a:schemeClr>
                </a:solidFill>
                <a:cs typeface="Arial" panose="020B0604020202020204" pitchFamily="34" charset="0"/>
              </a:rPr>
              <a:t>Develop quantitative approaches to enhance the 	ACMG sequence variant interpretation guidelines</a:t>
            </a:r>
          </a:p>
          <a:p>
            <a:pPr lvl="2">
              <a:spcAft>
                <a:spcPts val="600"/>
              </a:spcAft>
            </a:pPr>
            <a:r>
              <a:rPr lang="en-US" sz="2400" dirty="0">
                <a:solidFill>
                  <a:schemeClr val="tx2">
                    <a:lumMod val="90000"/>
                  </a:schemeClr>
                </a:solidFill>
                <a:cs typeface="Arial" panose="020B0604020202020204" pitchFamily="34" charset="0"/>
              </a:rPr>
              <a:t>Define consent and disclosure recommendations</a:t>
            </a:r>
          </a:p>
          <a:p>
            <a:endParaRPr lang="en-US" sz="2100" dirty="0">
              <a:cs typeface="Arial" panose="020B0604020202020204" pitchFamily="34" charset="0"/>
            </a:endParaRPr>
          </a:p>
        </p:txBody>
      </p:sp>
      <p:sp>
        <p:nvSpPr>
          <p:cNvPr id="16" name="Rectangle 2"/>
          <p:cNvSpPr>
            <a:spLocks noChangeArrowheads="1"/>
          </p:cNvSpPr>
          <p:nvPr/>
        </p:nvSpPr>
        <p:spPr bwMode="auto">
          <a:xfrm>
            <a:off x="1364031" y="6350"/>
            <a:ext cx="7744268" cy="938951"/>
          </a:xfrm>
          <a:prstGeom prst="rect">
            <a:avLst/>
          </a:prstGeom>
          <a:noFill/>
          <a:ln w="9525">
            <a:noFill/>
            <a:miter lim="800000"/>
            <a:headEnd/>
            <a:tailEnd/>
          </a:ln>
        </p:spPr>
        <p:txBody>
          <a:bodyPr/>
          <a:lstStyle/>
          <a:p>
            <a:pPr algn="ctr" fontAlgn="base">
              <a:spcBef>
                <a:spcPct val="0"/>
              </a:spcBef>
              <a:spcAft>
                <a:spcPct val="0"/>
              </a:spcAft>
              <a:defRPr/>
            </a:pPr>
            <a:r>
              <a:rPr lang="en-US" sz="3600" kern="0" spc="-75" dirty="0">
                <a:solidFill>
                  <a:srgbClr val="FFFF00"/>
                </a:solidFill>
                <a:latin typeface="Arial" charset="0"/>
              </a:rPr>
              <a:t>Clinical Genome Resource</a:t>
            </a:r>
            <a:endParaRPr lang="en-US" sz="900" kern="0" spc="-75" dirty="0">
              <a:solidFill>
                <a:srgbClr val="FFFF00"/>
              </a:solidFill>
              <a:latin typeface="Arial" charset="0"/>
            </a:endParaRPr>
          </a:p>
        </p:txBody>
      </p:sp>
      <p:sp>
        <p:nvSpPr>
          <p:cNvPr id="2" name="TextBox 1"/>
          <p:cNvSpPr txBox="1"/>
          <p:nvPr/>
        </p:nvSpPr>
        <p:spPr>
          <a:xfrm>
            <a:off x="-1" y="5727423"/>
            <a:ext cx="9144001" cy="1141774"/>
          </a:xfrm>
          <a:prstGeom prst="rect">
            <a:avLst/>
          </a:prstGeom>
          <a:solidFill>
            <a:schemeClr val="tx1"/>
          </a:solidFill>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120240" y="5801315"/>
            <a:ext cx="972142" cy="673812"/>
          </a:xfrm>
          <a:prstGeom prst="rect">
            <a:avLst/>
          </a:prstGeom>
        </p:spPr>
      </p:pic>
      <p:pic>
        <p:nvPicPr>
          <p:cNvPr id="14" name="Picture 13"/>
          <p:cNvPicPr>
            <a:picLocks noChangeAspect="1"/>
          </p:cNvPicPr>
          <p:nvPr/>
        </p:nvPicPr>
        <p:blipFill>
          <a:blip r:embed="rId4"/>
          <a:stretch>
            <a:fillRect/>
          </a:stretch>
        </p:blipFill>
        <p:spPr>
          <a:xfrm>
            <a:off x="1302881" y="5825189"/>
            <a:ext cx="909215" cy="626064"/>
          </a:xfrm>
          <a:prstGeom prst="rect">
            <a:avLst/>
          </a:prstGeom>
          <a:ln w="12700">
            <a:solidFill>
              <a:schemeClr val="tx1"/>
            </a:solidFill>
          </a:ln>
        </p:spPr>
      </p:pic>
      <p:pic>
        <p:nvPicPr>
          <p:cNvPr id="26" name="Picture 25"/>
          <p:cNvPicPr>
            <a:picLocks noChangeAspect="1"/>
          </p:cNvPicPr>
          <p:nvPr/>
        </p:nvPicPr>
        <p:blipFill>
          <a:blip r:embed="rId5"/>
          <a:stretch>
            <a:fillRect/>
          </a:stretch>
        </p:blipFill>
        <p:spPr>
          <a:xfrm>
            <a:off x="2422595" y="5821586"/>
            <a:ext cx="919681" cy="633271"/>
          </a:xfrm>
          <a:prstGeom prst="rect">
            <a:avLst/>
          </a:prstGeom>
          <a:ln w="12700">
            <a:solidFill>
              <a:schemeClr val="tx1"/>
            </a:solidFill>
          </a:ln>
        </p:spPr>
      </p:pic>
      <p:pic>
        <p:nvPicPr>
          <p:cNvPr id="17" name="Picture 16"/>
          <p:cNvPicPr>
            <a:picLocks noChangeAspect="1"/>
          </p:cNvPicPr>
          <p:nvPr/>
        </p:nvPicPr>
        <p:blipFill>
          <a:blip r:embed="rId6"/>
          <a:stretch>
            <a:fillRect/>
          </a:stretch>
        </p:blipFill>
        <p:spPr>
          <a:xfrm>
            <a:off x="3552775" y="5764849"/>
            <a:ext cx="951657" cy="746745"/>
          </a:xfrm>
          <a:prstGeom prst="rect">
            <a:avLst/>
          </a:prstGeom>
          <a:ln w="12700">
            <a:solidFill>
              <a:schemeClr val="tx1"/>
            </a:solidFill>
          </a:ln>
        </p:spPr>
      </p:pic>
      <p:pic>
        <p:nvPicPr>
          <p:cNvPr id="20" name="Picture 19" descr="imgres.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2584" y="5810577"/>
            <a:ext cx="951657" cy="655289"/>
          </a:xfrm>
          <a:prstGeom prst="rect">
            <a:avLst/>
          </a:prstGeom>
          <a:ln w="12700">
            <a:solidFill>
              <a:schemeClr val="tx1"/>
            </a:solidFill>
          </a:ln>
        </p:spPr>
      </p:pic>
      <p:pic>
        <p:nvPicPr>
          <p:cNvPr id="13" name="Picture 12" descr="imgres.jpg"/>
          <p:cNvPicPr>
            <a:picLocks noChangeAspect="1"/>
          </p:cNvPicPr>
          <p:nvPr/>
        </p:nvPicPr>
        <p:blipFill rotWithShape="1">
          <a:blip r:embed="rId8" cstate="print">
            <a:extLst>
              <a:ext uri="{28A0092B-C50C-407E-A947-70E740481C1C}">
                <a14:useLocalDpi xmlns:a14="http://schemas.microsoft.com/office/drawing/2010/main" val="0"/>
              </a:ext>
            </a:extLst>
          </a:blip>
          <a:srcRect l="8425" r="11196"/>
          <a:stretch/>
        </p:blipFill>
        <p:spPr>
          <a:xfrm>
            <a:off x="6660470" y="5764849"/>
            <a:ext cx="1121618" cy="746745"/>
          </a:xfrm>
          <a:prstGeom prst="rect">
            <a:avLst/>
          </a:prstGeom>
          <a:ln w="12700">
            <a:solidFill>
              <a:schemeClr val="tx1"/>
            </a:solidFill>
          </a:ln>
        </p:spPr>
      </p:pic>
      <p:pic>
        <p:nvPicPr>
          <p:cNvPr id="4" name="Picture 3"/>
          <p:cNvPicPr>
            <a:picLocks noChangeAspect="1"/>
          </p:cNvPicPr>
          <p:nvPr/>
        </p:nvPicPr>
        <p:blipFill>
          <a:blip r:embed="rId9"/>
          <a:stretch>
            <a:fillRect/>
          </a:stretch>
        </p:blipFill>
        <p:spPr>
          <a:xfrm>
            <a:off x="36659" y="16330"/>
            <a:ext cx="1249274" cy="1051370"/>
          </a:xfrm>
          <a:prstGeom prst="rect">
            <a:avLst/>
          </a:prstGeom>
        </p:spPr>
      </p:pic>
      <p:pic>
        <p:nvPicPr>
          <p:cNvPr id="6" name="Picture 5">
            <a:extLst>
              <a:ext uri="{FF2B5EF4-FFF2-40B4-BE49-F238E27FC236}">
                <a16:creationId xmlns:a16="http://schemas.microsoft.com/office/drawing/2014/main" id="{7D72FA1F-FF97-45DB-A41D-70B740BFF42E}"/>
              </a:ext>
            </a:extLst>
          </p:cNvPr>
          <p:cNvPicPr>
            <a:picLocks noChangeAspect="1"/>
          </p:cNvPicPr>
          <p:nvPr/>
        </p:nvPicPr>
        <p:blipFill rotWithShape="1">
          <a:blip r:embed="rId10">
            <a:extLst>
              <a:ext uri="{28A0092B-C50C-407E-A947-70E740481C1C}">
                <a14:useLocalDpi xmlns:a14="http://schemas.microsoft.com/office/drawing/2010/main" val="0"/>
              </a:ext>
            </a:extLst>
          </a:blip>
          <a:srcRect t="27568" b="28433"/>
          <a:stretch/>
        </p:blipFill>
        <p:spPr>
          <a:xfrm>
            <a:off x="4718623" y="5727423"/>
            <a:ext cx="1905000" cy="982358"/>
          </a:xfrm>
          <a:prstGeom prst="rect">
            <a:avLst/>
          </a:prstGeom>
        </p:spPr>
      </p:pic>
      <p:sp>
        <p:nvSpPr>
          <p:cNvPr id="15" name="TextBox 14">
            <a:extLst>
              <a:ext uri="{FF2B5EF4-FFF2-40B4-BE49-F238E27FC236}">
                <a16:creationId xmlns:a16="http://schemas.microsoft.com/office/drawing/2014/main" id="{EF9E41BB-A4BC-4B92-B130-78E2B5198E57}"/>
              </a:ext>
            </a:extLst>
          </p:cNvPr>
          <p:cNvSpPr txBox="1"/>
          <p:nvPr/>
        </p:nvSpPr>
        <p:spPr>
          <a:xfrm>
            <a:off x="7316865" y="6408778"/>
            <a:ext cx="1892489" cy="400110"/>
          </a:xfrm>
          <a:prstGeom prst="rect">
            <a:avLst/>
          </a:prstGeom>
          <a:solidFill>
            <a:srgbClr val="002060"/>
          </a:solidFill>
        </p:spPr>
        <p:txBody>
          <a:bodyPr wrap="square">
            <a:spAutoFit/>
          </a:bodyPr>
          <a:lstStyle/>
          <a:p>
            <a:pPr>
              <a:defRPr/>
            </a:pPr>
            <a:r>
              <a:rPr lang="en-US" sz="2000" dirty="0">
                <a:solidFill>
                  <a:schemeClr val="accent4">
                    <a:lumMod val="40000"/>
                    <a:lumOff val="60000"/>
                  </a:schemeClr>
                </a:solidFill>
                <a:latin typeface="Arial" charset="0"/>
              </a:rPr>
              <a:t>Document 33</a:t>
            </a:r>
          </a:p>
        </p:txBody>
      </p:sp>
    </p:spTree>
    <p:extLst>
      <p:ext uri="{BB962C8B-B14F-4D97-AF65-F5344CB8AC3E}">
        <p14:creationId xmlns:p14="http://schemas.microsoft.com/office/powerpoint/2010/main" val="15630320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234"/>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tx2">
                    <a:lumMod val="90000"/>
                  </a:schemeClr>
                </a:solidFill>
              </a:rPr>
              <a:t>NHGRI Extramural Research Program</a:t>
            </a:r>
          </a:p>
          <a:p>
            <a:pPr marL="1016000" indent="-787400">
              <a:spcBef>
                <a:spcPts val="1800"/>
              </a:spcBef>
              <a:buFontTx/>
              <a:buAutoNum type="romanUcPeriod"/>
            </a:pPr>
            <a:r>
              <a:rPr lang="en-US" sz="3400" dirty="0">
                <a:solidFill>
                  <a:schemeClr val="tx2">
                    <a:lumMod val="90000"/>
                  </a:schemeClr>
                </a:solidFill>
              </a:rPr>
              <a:t>NIH Common Fund/Trans-NIH </a:t>
            </a:r>
          </a:p>
          <a:p>
            <a:pPr marL="1016000" indent="-787400">
              <a:spcBef>
                <a:spcPts val="1800"/>
              </a:spcBef>
              <a:buFontTx/>
              <a:buAutoNum type="romanUcPeriod"/>
              <a:tabLst>
                <a:tab pos="1371600" algn="l"/>
              </a:tabLst>
            </a:pPr>
            <a:r>
              <a:rPr lang="en-US" sz="3400" dirty="0">
                <a:solidFill>
                  <a:schemeClr val="tx2">
                    <a:lumMod val="90000"/>
                  </a:schemeClr>
                </a:solidFill>
              </a:rPr>
              <a:t>NHGRI Division of Policy, 	Communications, and Education</a:t>
            </a:r>
          </a:p>
          <a:p>
            <a:pPr marL="1016000" indent="-787400">
              <a:spcBef>
                <a:spcPts val="1800"/>
              </a:spcBef>
              <a:buFontTx/>
              <a:buAutoNum type="romanUcPeriod"/>
            </a:pPr>
            <a:r>
              <a:rPr lang="en-US" sz="3400" dirty="0">
                <a:solidFill>
                  <a:schemeClr val="tx2">
                    <a:lumMod val="90000"/>
                  </a:schemeClr>
                </a:solidFill>
              </a:rPr>
              <a:t>NHGRI Intramural Research Program</a:t>
            </a: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ADA59C-8C1A-41BD-896B-8541C43D48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04747"/>
            <a:ext cx="1305342" cy="130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2DAE2C6A-6A1D-4886-959E-F65CF326F730}"/>
              </a:ext>
            </a:extLst>
          </p:cNvPr>
          <p:cNvPicPr>
            <a:picLocks noChangeAspect="1"/>
          </p:cNvPicPr>
          <p:nvPr/>
        </p:nvPicPr>
        <p:blipFill>
          <a:blip r:embed="rId4"/>
          <a:stretch>
            <a:fillRect/>
          </a:stretch>
        </p:blipFill>
        <p:spPr>
          <a:xfrm>
            <a:off x="304800" y="4191000"/>
            <a:ext cx="1305342" cy="130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16A872CC-7367-484D-A327-6599FC72F2C4}"/>
              </a:ext>
            </a:extLst>
          </p:cNvPr>
          <p:cNvSpPr txBox="1"/>
          <p:nvPr/>
        </p:nvSpPr>
        <p:spPr>
          <a:xfrm>
            <a:off x="1686343" y="755739"/>
            <a:ext cx="6943308" cy="2431435"/>
          </a:xfrm>
          <a:prstGeom prst="rect">
            <a:avLst/>
          </a:prstGeom>
          <a:noFill/>
        </p:spPr>
        <p:txBody>
          <a:bodyPr wrap="square" rtlCol="0">
            <a:spAutoFit/>
          </a:bodyPr>
          <a:lstStyle/>
          <a:p>
            <a:pPr algn="ctr"/>
            <a:r>
              <a:rPr lang="en-US" sz="3200" dirty="0">
                <a:cs typeface="Arial" panose="020B0604020202020204" pitchFamily="34" charset="0"/>
              </a:rPr>
              <a:t>Collaborations</a:t>
            </a:r>
          </a:p>
          <a:p>
            <a:endParaRPr lang="en-US" sz="2000" dirty="0">
              <a:cs typeface="Arial" panose="020B0604020202020204" pitchFamily="34" charset="0"/>
            </a:endParaRPr>
          </a:p>
          <a:p>
            <a:endParaRPr lang="en-US" sz="2000" dirty="0">
              <a:cs typeface="Arial" panose="020B0604020202020204" pitchFamily="34" charset="0"/>
            </a:endParaRPr>
          </a:p>
          <a:p>
            <a:r>
              <a:rPr lang="en-US" sz="3200" dirty="0">
                <a:cs typeface="Arial" panose="020B0604020202020204" pitchFamily="34" charset="0"/>
              </a:rPr>
              <a:t>Hematology Curation</a:t>
            </a:r>
          </a:p>
          <a:p>
            <a:pPr marL="914400" lvl="1" indent="-457200" defTabSz="746125">
              <a:buFont typeface="Wingdings" panose="05000000000000000000" pitchFamily="2" charset="2"/>
              <a:buChar char="§"/>
            </a:pPr>
            <a:r>
              <a:rPr lang="en-US" sz="2400" dirty="0">
                <a:solidFill>
                  <a:schemeClr val="tx2">
                    <a:lumMod val="90000"/>
                  </a:schemeClr>
                </a:solidFill>
                <a:cs typeface="Arial" panose="020B0604020202020204" pitchFamily="34" charset="0"/>
              </a:rPr>
              <a:t>Myeloid Malignancies </a:t>
            </a:r>
          </a:p>
          <a:p>
            <a:pPr marL="914400" lvl="1" indent="-457200">
              <a:buFont typeface="Wingdings" panose="05000000000000000000" pitchFamily="2" charset="2"/>
              <a:buChar char="§"/>
            </a:pPr>
            <a:r>
              <a:rPr lang="en-US" sz="2400" dirty="0">
                <a:solidFill>
                  <a:schemeClr val="tx2">
                    <a:lumMod val="90000"/>
                  </a:schemeClr>
                </a:solidFill>
                <a:cs typeface="Arial" panose="020B0604020202020204" pitchFamily="34" charset="0"/>
              </a:rPr>
              <a:t>Genetic Platelet Disorders</a:t>
            </a:r>
            <a:endParaRPr lang="en-US" sz="2800" dirty="0">
              <a:solidFill>
                <a:schemeClr val="tx2">
                  <a:lumMod val="90000"/>
                </a:schemeClr>
              </a:solidFill>
              <a:cs typeface="Arial" panose="020B0604020202020204" pitchFamily="34" charset="0"/>
            </a:endParaRPr>
          </a:p>
        </p:txBody>
      </p:sp>
      <p:sp>
        <p:nvSpPr>
          <p:cNvPr id="19" name="TextBox 18">
            <a:extLst>
              <a:ext uri="{FF2B5EF4-FFF2-40B4-BE49-F238E27FC236}">
                <a16:creationId xmlns:a16="http://schemas.microsoft.com/office/drawing/2014/main" id="{1AC2C914-BFFB-49F9-B640-25FE66D988DD}"/>
              </a:ext>
            </a:extLst>
          </p:cNvPr>
          <p:cNvSpPr txBox="1"/>
          <p:nvPr/>
        </p:nvSpPr>
        <p:spPr>
          <a:xfrm>
            <a:off x="1705392" y="3864768"/>
            <a:ext cx="7533858" cy="2246769"/>
          </a:xfrm>
          <a:prstGeom prst="rect">
            <a:avLst/>
          </a:prstGeom>
          <a:noFill/>
        </p:spPr>
        <p:txBody>
          <a:bodyPr wrap="square" rtlCol="0">
            <a:spAutoFit/>
          </a:bodyPr>
          <a:lstStyle/>
          <a:p>
            <a:pPr marL="800100" lvl="1" indent="-342900">
              <a:buFont typeface="Arial" panose="020B0604020202020204" pitchFamily="34" charset="0"/>
              <a:buChar char="•"/>
            </a:pPr>
            <a:endParaRPr lang="en-US" sz="1200" dirty="0">
              <a:solidFill>
                <a:srgbClr val="A7D6FF"/>
              </a:solidFill>
              <a:cs typeface="Arial" panose="020B0604020202020204" pitchFamily="34" charset="0"/>
            </a:endParaRPr>
          </a:p>
          <a:p>
            <a:r>
              <a:rPr lang="en-US" sz="3200" dirty="0">
                <a:cs typeface="Arial" panose="020B0604020202020204" pitchFamily="34" charset="0"/>
              </a:rPr>
              <a:t>Child Health Curation</a:t>
            </a:r>
          </a:p>
          <a:p>
            <a:pPr marL="914400" lvl="1" indent="-457200">
              <a:buFont typeface="Wingdings" panose="05000000000000000000" pitchFamily="2" charset="2"/>
              <a:buChar char="§"/>
            </a:pPr>
            <a:r>
              <a:rPr lang="en-US" sz="2400" dirty="0">
                <a:solidFill>
                  <a:schemeClr val="tx2">
                    <a:lumMod val="90000"/>
                  </a:schemeClr>
                </a:solidFill>
                <a:cs typeface="Arial" panose="020B0604020202020204" pitchFamily="34" charset="0"/>
              </a:rPr>
              <a:t>Brain Malformations </a:t>
            </a:r>
          </a:p>
          <a:p>
            <a:pPr marL="914400" lvl="1" indent="-457200">
              <a:buFont typeface="Wingdings" panose="05000000000000000000" pitchFamily="2" charset="2"/>
              <a:buChar char="§"/>
            </a:pPr>
            <a:r>
              <a:rPr lang="en-US" sz="2400" dirty="0">
                <a:solidFill>
                  <a:schemeClr val="tx2">
                    <a:lumMod val="90000"/>
                  </a:schemeClr>
                </a:solidFill>
                <a:cs typeface="Arial" panose="020B0604020202020204" pitchFamily="34" charset="0"/>
              </a:rPr>
              <a:t>Mitochondrial Disorders</a:t>
            </a:r>
          </a:p>
          <a:p>
            <a:pPr marL="914400" lvl="1" indent="-457200">
              <a:buFont typeface="Wingdings" panose="05000000000000000000" pitchFamily="2" charset="2"/>
              <a:buChar char="§"/>
            </a:pPr>
            <a:r>
              <a:rPr lang="en-US" sz="2400" dirty="0">
                <a:solidFill>
                  <a:schemeClr val="tx2">
                    <a:lumMod val="90000"/>
                  </a:schemeClr>
                </a:solidFill>
                <a:cs typeface="Arial" panose="020B0604020202020204" pitchFamily="34" charset="0"/>
              </a:rPr>
              <a:t>Maturity Onset Diabetes of the Young </a:t>
            </a:r>
          </a:p>
          <a:p>
            <a:pPr marL="800100" lvl="1" indent="-342900">
              <a:buFont typeface="Arial" panose="020B0604020202020204" pitchFamily="34" charset="0"/>
              <a:buChar char="•"/>
            </a:pPr>
            <a:endParaRPr lang="en-US" sz="2400" dirty="0">
              <a:cs typeface="Arial" panose="020B0604020202020204" pitchFamily="34" charset="0"/>
            </a:endParaRPr>
          </a:p>
        </p:txBody>
      </p:sp>
      <p:sp>
        <p:nvSpPr>
          <p:cNvPr id="11" name="Rectangle 2">
            <a:extLst>
              <a:ext uri="{FF2B5EF4-FFF2-40B4-BE49-F238E27FC236}">
                <a16:creationId xmlns:a16="http://schemas.microsoft.com/office/drawing/2014/main" id="{D479E77D-B27D-4E2F-B8C6-1BB2DA762743}"/>
              </a:ext>
            </a:extLst>
          </p:cNvPr>
          <p:cNvSpPr>
            <a:spLocks noChangeArrowheads="1"/>
          </p:cNvSpPr>
          <p:nvPr/>
        </p:nvSpPr>
        <p:spPr bwMode="auto">
          <a:xfrm>
            <a:off x="1364031" y="6350"/>
            <a:ext cx="7744268" cy="938951"/>
          </a:xfrm>
          <a:prstGeom prst="rect">
            <a:avLst/>
          </a:prstGeom>
          <a:noFill/>
          <a:ln w="9525">
            <a:noFill/>
            <a:miter lim="800000"/>
            <a:headEnd/>
            <a:tailEnd/>
          </a:ln>
        </p:spPr>
        <p:txBody>
          <a:bodyPr/>
          <a:lstStyle/>
          <a:p>
            <a:pPr algn="ctr" fontAlgn="base">
              <a:spcBef>
                <a:spcPct val="0"/>
              </a:spcBef>
              <a:spcAft>
                <a:spcPct val="0"/>
              </a:spcAft>
              <a:defRPr/>
            </a:pPr>
            <a:r>
              <a:rPr lang="en-US" sz="3600" kern="0" spc="-75" dirty="0">
                <a:solidFill>
                  <a:srgbClr val="FFFF00"/>
                </a:solidFill>
                <a:latin typeface="Arial" charset="0"/>
              </a:rPr>
              <a:t>Clinical Genome Resource</a:t>
            </a:r>
            <a:endParaRPr lang="en-US" sz="900" kern="0" spc="-75" dirty="0">
              <a:solidFill>
                <a:srgbClr val="FFFF00"/>
              </a:solidFill>
              <a:latin typeface="Arial" charset="0"/>
            </a:endParaRPr>
          </a:p>
        </p:txBody>
      </p:sp>
      <p:pic>
        <p:nvPicPr>
          <p:cNvPr id="12" name="Picture 11">
            <a:extLst>
              <a:ext uri="{FF2B5EF4-FFF2-40B4-BE49-F238E27FC236}">
                <a16:creationId xmlns:a16="http://schemas.microsoft.com/office/drawing/2014/main" id="{A13DA15F-1E66-447F-930F-3C0983ECFCBB}"/>
              </a:ext>
            </a:extLst>
          </p:cNvPr>
          <p:cNvPicPr>
            <a:picLocks noChangeAspect="1"/>
          </p:cNvPicPr>
          <p:nvPr/>
        </p:nvPicPr>
        <p:blipFill>
          <a:blip r:embed="rId5"/>
          <a:stretch>
            <a:fillRect/>
          </a:stretch>
        </p:blipFill>
        <p:spPr>
          <a:xfrm>
            <a:off x="36659" y="16330"/>
            <a:ext cx="1249274" cy="1051370"/>
          </a:xfrm>
          <a:prstGeom prst="rect">
            <a:avLst/>
          </a:prstGeom>
        </p:spPr>
      </p:pic>
      <p:sp>
        <p:nvSpPr>
          <p:cNvPr id="14" name="TextBox 13">
            <a:extLst>
              <a:ext uri="{FF2B5EF4-FFF2-40B4-BE49-F238E27FC236}">
                <a16:creationId xmlns:a16="http://schemas.microsoft.com/office/drawing/2014/main" id="{4236AF97-419A-4314-8486-1C021CD3EB8B}"/>
              </a:ext>
            </a:extLst>
          </p:cNvPr>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33</a:t>
            </a:r>
          </a:p>
        </p:txBody>
      </p:sp>
    </p:spTree>
    <p:extLst>
      <p:ext uri="{BB962C8B-B14F-4D97-AF65-F5344CB8AC3E}">
        <p14:creationId xmlns:p14="http://schemas.microsoft.com/office/powerpoint/2010/main" val="20117890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816337" y="6350"/>
            <a:ext cx="7327663" cy="1157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pPr>
            <a:r>
              <a:rPr lang="en-US" altLang="en-US" sz="3600" b="1" kern="0" dirty="0">
                <a:solidFill>
                  <a:srgbClr val="FFFF00"/>
                </a:solidFill>
                <a:latin typeface="Arial" charset="0"/>
              </a:rPr>
              <a:t>Clinical Sequencing Evidence- Generating Research Program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16336" cy="937036"/>
          </a:xfrm>
          <a:prstGeom prst="rect">
            <a:avLst/>
          </a:prstGeom>
        </p:spPr>
      </p:pic>
      <p:pic>
        <p:nvPicPr>
          <p:cNvPr id="4" name="Picture 3">
            <a:extLst>
              <a:ext uri="{FF2B5EF4-FFF2-40B4-BE49-F238E27FC236}">
                <a16:creationId xmlns:a16="http://schemas.microsoft.com/office/drawing/2014/main" id="{792226A1-6A34-49F2-8D3A-AC6B82EEDCCB}"/>
              </a:ext>
            </a:extLst>
          </p:cNvPr>
          <p:cNvPicPr>
            <a:picLocks noChangeAspect="1"/>
          </p:cNvPicPr>
          <p:nvPr/>
        </p:nvPicPr>
        <p:blipFill rotWithShape="1">
          <a:blip r:embed="rId4">
            <a:extLst>
              <a:ext uri="{28A0092B-C50C-407E-A947-70E740481C1C}">
                <a14:useLocalDpi xmlns:a14="http://schemas.microsoft.com/office/drawing/2010/main" val="0"/>
              </a:ext>
            </a:extLst>
          </a:blip>
          <a:srcRect r="16835"/>
          <a:stretch/>
        </p:blipFill>
        <p:spPr>
          <a:xfrm>
            <a:off x="617428" y="1708322"/>
            <a:ext cx="7960432" cy="1700631"/>
          </a:xfrm>
          <a:prstGeom prst="rect">
            <a:avLst/>
          </a:prstGeom>
          <a:solidFill>
            <a:schemeClr val="tx1"/>
          </a:solidFill>
        </p:spPr>
      </p:pic>
      <p:pic>
        <p:nvPicPr>
          <p:cNvPr id="5" name="Picture 4">
            <a:extLst>
              <a:ext uri="{FF2B5EF4-FFF2-40B4-BE49-F238E27FC236}">
                <a16:creationId xmlns:a16="http://schemas.microsoft.com/office/drawing/2014/main" id="{1520956D-C904-4BA4-8F5F-875FF8F7EF0D}"/>
              </a:ext>
            </a:extLst>
          </p:cNvPr>
          <p:cNvPicPr>
            <a:picLocks noChangeAspect="1"/>
          </p:cNvPicPr>
          <p:nvPr/>
        </p:nvPicPr>
        <p:blipFill rotWithShape="1">
          <a:blip r:embed="rId5"/>
          <a:srcRect t="11700" b="11442"/>
          <a:stretch/>
        </p:blipFill>
        <p:spPr>
          <a:xfrm>
            <a:off x="617428" y="1708322"/>
            <a:ext cx="7960432" cy="3517900"/>
          </a:xfrm>
          <a:prstGeom prst="rect">
            <a:avLst/>
          </a:prstGeom>
        </p:spPr>
      </p:pic>
      <p:sp>
        <p:nvSpPr>
          <p:cNvPr id="11" name="TextBox 10">
            <a:extLst>
              <a:ext uri="{FF2B5EF4-FFF2-40B4-BE49-F238E27FC236}">
                <a16:creationId xmlns:a16="http://schemas.microsoft.com/office/drawing/2014/main" id="{BCBB1929-AF53-4366-AE76-72E3BF6D84D8}"/>
              </a:ext>
            </a:extLst>
          </p:cNvPr>
          <p:cNvSpPr txBox="1"/>
          <p:nvPr/>
        </p:nvSpPr>
        <p:spPr>
          <a:xfrm>
            <a:off x="617428" y="5155283"/>
            <a:ext cx="7808643" cy="461665"/>
          </a:xfrm>
          <a:prstGeom prst="rect">
            <a:avLst/>
          </a:prstGeom>
          <a:noFill/>
        </p:spPr>
        <p:txBody>
          <a:bodyPr wrap="square" rtlCol="0">
            <a:spAutoFit/>
          </a:bodyPr>
          <a:lstStyle/>
          <a:p>
            <a:pPr marR="0" lvl="0" algn="ctr" defTabSz="914400" rtl="0" eaLnBrk="1" fontAlgn="base" latinLnBrk="0" hangingPunct="1">
              <a:lnSpc>
                <a:spcPct val="100000"/>
              </a:lnSpc>
              <a:spcBef>
                <a:spcPts val="1200"/>
              </a:spcBef>
              <a:spcAft>
                <a:spcPct val="0"/>
              </a:spcAft>
              <a:buClrTx/>
              <a:buSzTx/>
              <a:tabLst/>
              <a:defRPr/>
            </a:pPr>
            <a:r>
              <a:rPr lang="en-US" sz="2400" b="1" kern="0" noProof="0" dirty="0">
                <a:solidFill>
                  <a:prstClr val="white"/>
                </a:solidFill>
                <a:latin typeface="Arial" pitchFamily="34" charset="0"/>
                <a:cs typeface="Arial" panose="020B0604020202020204" pitchFamily="34" charset="0"/>
              </a:rPr>
              <a:t>CSER PIs &amp; NIH Staff at the September 2017 Meeting</a:t>
            </a:r>
            <a:endParaRPr kumimoji="0" lang="en-US" sz="2400" b="1" i="0" u="none" strike="noStrike" kern="0" cap="none" spc="0" normalizeH="0" baseline="0" noProof="0" dirty="0">
              <a:ln>
                <a:noFill/>
              </a:ln>
              <a:solidFill>
                <a:prstClr val="white"/>
              </a:solidFill>
              <a:effectLst/>
              <a:uLnTx/>
              <a:uFillTx/>
              <a:latin typeface="Arial" pitchFamily="34" charset="0"/>
              <a:cs typeface="Arial" panose="020B0604020202020204" pitchFamily="34" charset="0"/>
            </a:endParaRPr>
          </a:p>
        </p:txBody>
      </p:sp>
      <p:sp>
        <p:nvSpPr>
          <p:cNvPr id="10" name="TextBox 9">
            <a:extLst>
              <a:ext uri="{FF2B5EF4-FFF2-40B4-BE49-F238E27FC236}">
                <a16:creationId xmlns:a16="http://schemas.microsoft.com/office/drawing/2014/main" id="{09C9F6E4-6156-4D12-89D6-D15FFF593859}"/>
              </a:ext>
            </a:extLst>
          </p:cNvPr>
          <p:cNvSpPr txBox="1"/>
          <p:nvPr/>
        </p:nvSpPr>
        <p:spPr>
          <a:xfrm>
            <a:off x="377238" y="1374772"/>
            <a:ext cx="8595314" cy="4832092"/>
          </a:xfrm>
          <a:prstGeom prst="rect">
            <a:avLst/>
          </a:prstGeom>
          <a:solidFill>
            <a:srgbClr val="000066"/>
          </a:solidFill>
        </p:spPr>
        <p:txBody>
          <a:bodyPr wrap="square" rtlCol="0">
            <a:spAutoFit/>
          </a:bodyPr>
          <a:lstStyle/>
          <a:p>
            <a:pPr marR="0" lvl="0" algn="ctr" defTabSz="914400" rtl="0" eaLnBrk="1" fontAlgn="base" latinLnBrk="0" hangingPunct="1">
              <a:lnSpc>
                <a:spcPct val="100000"/>
              </a:lnSpc>
              <a:spcBef>
                <a:spcPts val="1200"/>
              </a:spcBef>
              <a:spcAft>
                <a:spcPct val="0"/>
              </a:spcAft>
              <a:buClrTx/>
              <a:buSzTx/>
              <a:tabLst/>
              <a:defRPr/>
            </a:pPr>
            <a:r>
              <a:rPr lang="en-US" sz="3200" b="1" kern="0" dirty="0">
                <a:latin typeface="Arial" pitchFamily="34" charset="0"/>
                <a:cs typeface="Arial" panose="020B0604020202020204" pitchFamily="34" charset="0"/>
              </a:rPr>
              <a:t>CSER Working Groups</a:t>
            </a:r>
          </a:p>
          <a:p>
            <a:pPr marR="0" lvl="0" algn="l" defTabSz="914400" rtl="0" eaLnBrk="1" fontAlgn="base" latinLnBrk="0" hangingPunct="1">
              <a:lnSpc>
                <a:spcPct val="100000"/>
              </a:lnSpc>
              <a:spcBef>
                <a:spcPts val="1200"/>
              </a:spcBef>
              <a:spcAft>
                <a:spcPct val="0"/>
              </a:spcAft>
              <a:buClrTx/>
              <a:buSzTx/>
              <a:tabLst/>
              <a:defRPr/>
            </a:pPr>
            <a:endParaRPr lang="en-US" sz="1200" b="1" kern="0" dirty="0">
              <a:solidFill>
                <a:schemeClr val="tx2"/>
              </a:solidFill>
              <a:latin typeface="Arial" pitchFamily="34" charset="0"/>
              <a:cs typeface="Arial" panose="020B0604020202020204" pitchFamily="34" charset="0"/>
            </a:endParaRPr>
          </a:p>
          <a:p>
            <a:pPr marL="342900" marR="0" lvl="0" indent="-342900" algn="l" defTabSz="914400"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lang="en-US" sz="2800" b="1" kern="0" dirty="0">
                <a:solidFill>
                  <a:prstClr val="white"/>
                </a:solidFill>
                <a:latin typeface="Arial" pitchFamily="34" charset="0"/>
                <a:cs typeface="Arial" panose="020B0604020202020204" pitchFamily="34" charset="0"/>
              </a:rPr>
              <a:t>Clinical Utility, Health Economics, &amp; Policy</a:t>
            </a:r>
          </a:p>
          <a:p>
            <a:pPr marL="342900" marR="0" lvl="0" indent="-342900" algn="l" defTabSz="914400"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lang="en-US" sz="2800" b="1" kern="0" dirty="0">
                <a:solidFill>
                  <a:prstClr val="white"/>
                </a:solidFill>
                <a:latin typeface="Arial" pitchFamily="34" charset="0"/>
                <a:cs typeface="Arial" panose="020B0604020202020204" pitchFamily="34" charset="0"/>
              </a:rPr>
              <a:t>ELSI &amp; Diversity</a:t>
            </a:r>
          </a:p>
          <a:p>
            <a:pPr marL="342900" marR="0" lvl="0" indent="-342900" algn="l" defTabSz="914400"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lang="en-US" sz="2800" b="1" kern="0" dirty="0">
                <a:solidFill>
                  <a:prstClr val="white"/>
                </a:solidFill>
                <a:latin typeface="Arial" pitchFamily="34" charset="0"/>
                <a:cs typeface="Arial" panose="020B0604020202020204" pitchFamily="34" charset="0"/>
              </a:rPr>
              <a:t>Education &amp; Return of Results</a:t>
            </a:r>
          </a:p>
          <a:p>
            <a:pPr marL="342900" marR="0" lvl="0" indent="-342900" algn="l" defTabSz="914400"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lang="en-US" sz="2800" b="1" kern="0" dirty="0">
                <a:solidFill>
                  <a:prstClr val="white"/>
                </a:solidFill>
                <a:latin typeface="Arial" pitchFamily="34" charset="0"/>
                <a:cs typeface="Arial" panose="020B0604020202020204" pitchFamily="34" charset="0"/>
              </a:rPr>
              <a:t>Survey Measures &amp; Outcomes</a:t>
            </a:r>
          </a:p>
          <a:p>
            <a:pPr marL="342900" marR="0" lvl="0" indent="-342900" algn="l" defTabSz="576263"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lang="en-US" sz="2800" b="1" kern="0" dirty="0">
                <a:solidFill>
                  <a:prstClr val="white"/>
                </a:solidFill>
                <a:latin typeface="Arial" pitchFamily="34" charset="0"/>
                <a:cs typeface="Arial" panose="020B0604020202020204" pitchFamily="34" charset="0"/>
              </a:rPr>
              <a:t>Patient, Community, &amp; Clinical Stakeholder 	Engagement</a:t>
            </a:r>
          </a:p>
          <a:p>
            <a:pPr marL="342900" marR="0" lvl="0" indent="-342900" algn="l" defTabSz="914400"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lang="en-US" sz="2800" b="1" kern="0" dirty="0">
                <a:solidFill>
                  <a:prstClr val="white"/>
                </a:solidFill>
                <a:latin typeface="Arial" pitchFamily="34" charset="0"/>
                <a:cs typeface="Arial" panose="020B0604020202020204" pitchFamily="34" charset="0"/>
              </a:rPr>
              <a:t>Sequence Analysis &amp; Diagnostic Yield</a:t>
            </a:r>
          </a:p>
        </p:txBody>
      </p:sp>
      <p:sp>
        <p:nvSpPr>
          <p:cNvPr id="12" name="TextBox 11">
            <a:extLst>
              <a:ext uri="{FF2B5EF4-FFF2-40B4-BE49-F238E27FC236}">
                <a16:creationId xmlns:a16="http://schemas.microsoft.com/office/drawing/2014/main" id="{1D77209F-A9B5-45B2-B199-0940CA19AE2A}"/>
              </a:ext>
            </a:extLst>
          </p:cNvPr>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34</a:t>
            </a:r>
          </a:p>
        </p:txBody>
      </p:sp>
    </p:spTree>
    <p:extLst>
      <p:ext uri="{BB962C8B-B14F-4D97-AF65-F5344CB8AC3E}">
        <p14:creationId xmlns:p14="http://schemas.microsoft.com/office/powerpoint/2010/main" val="40384838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8548"/>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latin typeface="Arial" charset="0"/>
              </a:rPr>
              <a:t>N</a:t>
            </a:r>
            <a:r>
              <a:rPr lang="en-US" sz="3600" b="1" spc="-100" dirty="0">
                <a:solidFill>
                  <a:srgbClr val="FFFF00"/>
                </a:solidFill>
                <a:latin typeface="Arial" charset="0"/>
              </a:rPr>
              <a:t>ewborn </a:t>
            </a:r>
            <a:r>
              <a:rPr lang="en-US" sz="3600" b="1" spc="-100" dirty="0">
                <a:latin typeface="Arial" charset="0"/>
              </a:rPr>
              <a:t>S</a:t>
            </a:r>
            <a:r>
              <a:rPr lang="en-US" sz="3600" b="1" spc="-100" dirty="0">
                <a:solidFill>
                  <a:srgbClr val="FFFF00"/>
                </a:solidFill>
                <a:latin typeface="Arial" charset="0"/>
              </a:rPr>
              <a:t>equencing </a:t>
            </a:r>
            <a:r>
              <a:rPr lang="en-US" sz="3600" b="1" spc="-100" dirty="0">
                <a:latin typeface="Arial" charset="0"/>
              </a:rPr>
              <a:t>I</a:t>
            </a:r>
            <a:r>
              <a:rPr lang="en-US" sz="3600" b="1" spc="-100" dirty="0">
                <a:solidFill>
                  <a:srgbClr val="FFFF00"/>
                </a:solidFill>
                <a:latin typeface="Arial" charset="0"/>
              </a:rPr>
              <a:t>n </a:t>
            </a:r>
            <a:r>
              <a:rPr lang="en-US" sz="3600" b="1" spc="-100" dirty="0">
                <a:latin typeface="Arial" charset="0"/>
              </a:rPr>
              <a:t>G</a:t>
            </a:r>
            <a:r>
              <a:rPr lang="en-US" sz="3600" b="1" spc="-100" dirty="0">
                <a:solidFill>
                  <a:srgbClr val="FFFF00"/>
                </a:solidFill>
                <a:latin typeface="Arial" charset="0"/>
              </a:rPr>
              <a:t>enomic medicine and public </a:t>
            </a:r>
            <a:r>
              <a:rPr lang="en-US" sz="3600" b="1" spc="-100" dirty="0" err="1">
                <a:latin typeface="Arial" charset="0"/>
              </a:rPr>
              <a:t>H</a:t>
            </a:r>
            <a:r>
              <a:rPr lang="en-US" sz="3600" b="1" spc="-100" dirty="0" err="1">
                <a:solidFill>
                  <a:srgbClr val="FFFF00"/>
                </a:solidFill>
                <a:latin typeface="Arial" charset="0"/>
              </a:rPr>
              <a:t>eal</a:t>
            </a:r>
            <a:r>
              <a:rPr lang="en-US" sz="3600" b="1" spc="-100" dirty="0" err="1">
                <a:latin typeface="Arial" charset="0"/>
              </a:rPr>
              <a:t>T</a:t>
            </a:r>
            <a:r>
              <a:rPr lang="en-US" sz="3600" b="1" spc="-100" dirty="0" err="1">
                <a:solidFill>
                  <a:srgbClr val="FFFF00"/>
                </a:solidFill>
                <a:latin typeface="Arial" charset="0"/>
              </a:rPr>
              <a:t>h</a:t>
            </a:r>
            <a:r>
              <a:rPr lang="en-US" sz="3600" b="1" spc="-100" dirty="0">
                <a:solidFill>
                  <a:srgbClr val="FFFF00"/>
                </a:solidFill>
                <a:latin typeface="Arial" charset="0"/>
              </a:rPr>
              <a:t> (</a:t>
            </a:r>
            <a:r>
              <a:rPr lang="en-US" sz="3600" b="1" spc="-100" dirty="0">
                <a:latin typeface="Arial" charset="0"/>
              </a:rPr>
              <a:t>NSIGHT</a:t>
            </a:r>
            <a:r>
              <a:rPr lang="en-US" sz="3600" b="1" spc="-100" dirty="0">
                <a:solidFill>
                  <a:srgbClr val="FFFF00"/>
                </a:solidFill>
                <a:latin typeface="Arial" charset="0"/>
              </a:rPr>
              <a:t>)</a:t>
            </a:r>
          </a:p>
          <a:p>
            <a:pPr algn="ctr" fontAlgn="base">
              <a:spcBef>
                <a:spcPct val="0"/>
              </a:spcBef>
              <a:spcAft>
                <a:spcPct val="0"/>
              </a:spcAft>
              <a:defRPr/>
            </a:pPr>
            <a:endParaRPr lang="en-US" sz="1200" b="1" spc="-100" dirty="0">
              <a:solidFill>
                <a:srgbClr val="FFFF00"/>
              </a:solidFill>
              <a:latin typeface="Arial" charset="0"/>
            </a:endParaRPr>
          </a:p>
        </p:txBody>
      </p:sp>
      <p:sp>
        <p:nvSpPr>
          <p:cNvPr id="7" name="TextBox 6"/>
          <p:cNvSpPr txBox="1"/>
          <p:nvPr/>
        </p:nvSpPr>
        <p:spPr>
          <a:xfrm>
            <a:off x="2740460" y="5751288"/>
            <a:ext cx="3564630" cy="461665"/>
          </a:xfrm>
          <a:prstGeom prst="rect">
            <a:avLst/>
          </a:prstGeom>
          <a:noFill/>
        </p:spPr>
        <p:txBody>
          <a:bodyPr wrap="none" rtlCol="0">
            <a:spAutoFit/>
          </a:bodyPr>
          <a:lstStyle/>
          <a:p>
            <a:r>
              <a:rPr lang="en-US" sz="2400" b="1" i="1" dirty="0">
                <a:latin typeface="Arial" panose="020B0604020202020204" pitchFamily="34" charset="0"/>
                <a:cs typeface="Arial" panose="020B0604020202020204" pitchFamily="34" charset="0"/>
              </a:rPr>
              <a:t>Time</a:t>
            </a:r>
            <a:r>
              <a:rPr lang="en-US" sz="2400" b="1" dirty="0">
                <a:latin typeface="Arial" panose="020B0604020202020204" pitchFamily="34" charset="0"/>
                <a:cs typeface="Arial" panose="020B0604020202020204" pitchFamily="34" charset="0"/>
              </a:rPr>
              <a:t> ( October 2, 2017)</a:t>
            </a:r>
            <a:endParaRPr lang="en-US" sz="2400" b="1"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ACC31CA-9841-4EE0-AEE2-65DA92B714E5}"/>
              </a:ext>
            </a:extLst>
          </p:cNvPr>
          <p:cNvPicPr>
            <a:picLocks noChangeAspect="1"/>
          </p:cNvPicPr>
          <p:nvPr/>
        </p:nvPicPr>
        <p:blipFill>
          <a:blip r:embed="rId3"/>
          <a:stretch>
            <a:fillRect/>
          </a:stretch>
        </p:blipFill>
        <p:spPr>
          <a:xfrm>
            <a:off x="228601" y="1783723"/>
            <a:ext cx="4197380" cy="3804272"/>
          </a:xfrm>
          <a:prstGeom prst="rect">
            <a:avLst/>
          </a:prstGeom>
        </p:spPr>
      </p:pic>
      <p:pic>
        <p:nvPicPr>
          <p:cNvPr id="11" name="Picture 10">
            <a:extLst>
              <a:ext uri="{FF2B5EF4-FFF2-40B4-BE49-F238E27FC236}">
                <a16:creationId xmlns:a16="http://schemas.microsoft.com/office/drawing/2014/main" id="{7487D1EF-0F12-49E1-980A-2C2B2C06ACB2}"/>
              </a:ext>
            </a:extLst>
          </p:cNvPr>
          <p:cNvPicPr>
            <a:picLocks noChangeAspect="1"/>
          </p:cNvPicPr>
          <p:nvPr/>
        </p:nvPicPr>
        <p:blipFill>
          <a:blip r:embed="rId4"/>
          <a:stretch>
            <a:fillRect/>
          </a:stretch>
        </p:blipFill>
        <p:spPr>
          <a:xfrm>
            <a:off x="4648200" y="1783722"/>
            <a:ext cx="4266731" cy="3804273"/>
          </a:xfrm>
          <a:prstGeom prst="rect">
            <a:avLst/>
          </a:prstGeom>
        </p:spPr>
      </p:pic>
      <p:sp>
        <p:nvSpPr>
          <p:cNvPr id="10" name="TextBox 9">
            <a:extLst>
              <a:ext uri="{FF2B5EF4-FFF2-40B4-BE49-F238E27FC236}">
                <a16:creationId xmlns:a16="http://schemas.microsoft.com/office/drawing/2014/main" id="{98CB2758-A3FC-48E6-A3B0-5A91EB60FC77}"/>
              </a:ext>
            </a:extLst>
          </p:cNvPr>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35</a:t>
            </a:r>
          </a:p>
        </p:txBody>
      </p:sp>
    </p:spTree>
    <p:extLst>
      <p:ext uri="{BB962C8B-B14F-4D97-AF65-F5344CB8AC3E}">
        <p14:creationId xmlns:p14="http://schemas.microsoft.com/office/powerpoint/2010/main" val="20359055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6350"/>
            <a:ext cx="9137072" cy="914400"/>
          </a:xfrm>
        </p:spPr>
        <p:txBody>
          <a:bodyPr/>
          <a:lstStyle/>
          <a:p>
            <a:pPr algn="ctr"/>
            <a:r>
              <a:rPr lang="en-US" sz="3600" b="1" dirty="0">
                <a:solidFill>
                  <a:srgbClr val="FFFF00"/>
                </a:solidFill>
                <a:latin typeface="Arial" panose="020B0604020202020204" pitchFamily="34" charset="0"/>
                <a:cs typeface="Arial" panose="020B0604020202020204" pitchFamily="34" charset="0"/>
              </a:rPr>
              <a:t>Computational Genomics and </a:t>
            </a:r>
            <a:br>
              <a:rPr lang="en-US" sz="3600" b="1" dirty="0">
                <a:solidFill>
                  <a:srgbClr val="FFFF00"/>
                </a:solidFill>
                <a:latin typeface="Arial" panose="020B0604020202020204" pitchFamily="34" charset="0"/>
                <a:cs typeface="Arial" panose="020B0604020202020204" pitchFamily="34" charset="0"/>
              </a:rPr>
            </a:br>
            <a:r>
              <a:rPr lang="en-US" sz="3600" b="1" dirty="0">
                <a:solidFill>
                  <a:srgbClr val="FFFF00"/>
                </a:solidFill>
                <a:latin typeface="Arial" panose="020B0604020202020204" pitchFamily="34" charset="0"/>
                <a:cs typeface="Arial" panose="020B0604020202020204" pitchFamily="34" charset="0"/>
              </a:rPr>
              <a:t>Data Science Program</a:t>
            </a:r>
          </a:p>
        </p:txBody>
      </p:sp>
      <p:pic>
        <p:nvPicPr>
          <p:cNvPr id="15" name="Picture 14">
            <a:extLst>
              <a:ext uri="{FF2B5EF4-FFF2-40B4-BE49-F238E27FC236}">
                <a16:creationId xmlns:a16="http://schemas.microsoft.com/office/drawing/2014/main" id="{D3E77CEE-3025-4C46-8138-227FE2614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224" y="1317052"/>
            <a:ext cx="4259474" cy="1009739"/>
          </a:xfrm>
          <a:prstGeom prst="rect">
            <a:avLst/>
          </a:prstGeom>
          <a:solidFill>
            <a:schemeClr val="tx1"/>
          </a:solidFill>
        </p:spPr>
      </p:pic>
      <p:grpSp>
        <p:nvGrpSpPr>
          <p:cNvPr id="3" name="Group 2">
            <a:extLst>
              <a:ext uri="{FF2B5EF4-FFF2-40B4-BE49-F238E27FC236}">
                <a16:creationId xmlns:a16="http://schemas.microsoft.com/office/drawing/2014/main" id="{C2C93383-AF15-4B3F-B001-B82848DB1474}"/>
              </a:ext>
            </a:extLst>
          </p:cNvPr>
          <p:cNvGrpSpPr/>
          <p:nvPr/>
        </p:nvGrpSpPr>
        <p:grpSpPr>
          <a:xfrm>
            <a:off x="-1" y="2553042"/>
            <a:ext cx="9787464" cy="1382241"/>
            <a:chOff x="-1" y="2457792"/>
            <a:chExt cx="9787464" cy="1382241"/>
          </a:xfrm>
        </p:grpSpPr>
        <p:sp>
          <p:nvSpPr>
            <p:cNvPr id="9" name="TextBox 8">
              <a:extLst>
                <a:ext uri="{FF2B5EF4-FFF2-40B4-BE49-F238E27FC236}">
                  <a16:creationId xmlns:a16="http://schemas.microsoft.com/office/drawing/2014/main" id="{11DEEE2E-A02C-48C9-9EA8-6007DD01BDD5}"/>
                </a:ext>
              </a:extLst>
            </p:cNvPr>
            <p:cNvSpPr txBox="1"/>
            <p:nvPr/>
          </p:nvSpPr>
          <p:spPr>
            <a:xfrm>
              <a:off x="-1" y="2457792"/>
              <a:ext cx="9144000" cy="461665"/>
            </a:xfrm>
            <a:prstGeom prst="rect">
              <a:avLst/>
            </a:prstGeom>
            <a:noFill/>
          </p:spPr>
          <p:txBody>
            <a:bodyPr wrap="square" rtlCol="0">
              <a:spAutoFit/>
            </a:bodyPr>
            <a:lstStyle/>
            <a:p>
              <a:pPr marL="68263" indent="0" algn="ctr">
                <a:buClr>
                  <a:schemeClr val="tx1"/>
                </a:buClr>
                <a:buNone/>
              </a:pPr>
              <a:r>
                <a:rPr lang="en-US" sz="2400" b="1" dirty="0">
                  <a:solidFill>
                    <a:schemeClr val="tx2">
                      <a:lumMod val="90000"/>
                    </a:schemeClr>
                  </a:solidFill>
                  <a:latin typeface="Arial" panose="020B0604020202020204" pitchFamily="34" charset="0"/>
                  <a:cs typeface="Arial" panose="020B0604020202020204" pitchFamily="34" charset="0"/>
                </a:rPr>
                <a:t>NHGRI Meeting of the AGR and MODs </a:t>
              </a:r>
              <a:r>
                <a:rPr lang="en-US" sz="2400" b="1" dirty="0">
                  <a:solidFill>
                    <a:schemeClr val="tx2">
                      <a:lumMod val="90000"/>
                    </a:schemeClr>
                  </a:solidFill>
                  <a:cs typeface="Arial" panose="020B0604020202020204" pitchFamily="34" charset="0"/>
                </a:rPr>
                <a:t>Spring 2018</a:t>
              </a:r>
              <a:endParaRPr lang="en-US" sz="2400" b="1" dirty="0">
                <a:solidFill>
                  <a:schemeClr val="tx2">
                    <a:lumMod val="90000"/>
                  </a:schemeClr>
                </a:solidFill>
              </a:endParaRPr>
            </a:p>
          </p:txBody>
        </p:sp>
        <p:sp>
          <p:nvSpPr>
            <p:cNvPr id="13" name="TextBox 12">
              <a:extLst>
                <a:ext uri="{FF2B5EF4-FFF2-40B4-BE49-F238E27FC236}">
                  <a16:creationId xmlns:a16="http://schemas.microsoft.com/office/drawing/2014/main" id="{6DABC830-F654-4671-8391-572011A202E2}"/>
                </a:ext>
              </a:extLst>
            </p:cNvPr>
            <p:cNvSpPr txBox="1"/>
            <p:nvPr/>
          </p:nvSpPr>
          <p:spPr>
            <a:xfrm>
              <a:off x="826637" y="3002881"/>
              <a:ext cx="8960826" cy="837152"/>
            </a:xfrm>
            <a:prstGeom prst="rect">
              <a:avLst/>
            </a:prstGeom>
            <a:noFill/>
          </p:spPr>
          <p:txBody>
            <a:bodyPr wrap="square" rtlCol="0">
              <a:spAutoFit/>
            </a:bodyPr>
            <a:lstStyle/>
            <a:p>
              <a:pPr marL="514350" lvl="1" indent="-342900" eaLnBrk="0" fontAlgn="base" hangingPunct="0">
                <a:spcBef>
                  <a:spcPct val="20000"/>
                </a:spcBef>
                <a:spcAft>
                  <a:spcPct val="0"/>
                </a:spcAft>
                <a:buClr>
                  <a:prstClr val="white"/>
                </a:buClr>
                <a:buSzPct val="90000"/>
                <a:buFont typeface="Wingdings" panose="05000000000000000000" pitchFamily="2" charset="2"/>
                <a:buChar char="§"/>
              </a:pPr>
              <a:r>
                <a:rPr lang="en-US" sz="2200" b="1" dirty="0">
                  <a:latin typeface="Arial" panose="020B0604020202020204" pitchFamily="34" charset="0"/>
                  <a:cs typeface="Arial" panose="020B0604020202020204" pitchFamily="34" charset="0"/>
                </a:rPr>
                <a:t>Assess the progress of the AGR</a:t>
              </a:r>
            </a:p>
            <a:p>
              <a:pPr marL="514350" lvl="1" indent="-342900" eaLnBrk="0" fontAlgn="base" hangingPunct="0">
                <a:spcBef>
                  <a:spcPct val="20000"/>
                </a:spcBef>
                <a:spcAft>
                  <a:spcPct val="0"/>
                </a:spcAft>
                <a:buClr>
                  <a:prstClr val="white"/>
                </a:buClr>
                <a:buSzPct val="90000"/>
                <a:buFont typeface="Wingdings" panose="05000000000000000000" pitchFamily="2" charset="2"/>
                <a:buChar char="§"/>
              </a:pPr>
              <a:r>
                <a:rPr lang="en-US" sz="2200" b="1" dirty="0">
                  <a:latin typeface="Arial" panose="020B0604020202020204" pitchFamily="34" charset="0"/>
                  <a:cs typeface="Arial" panose="020B0604020202020204" pitchFamily="34" charset="0"/>
                </a:rPr>
                <a:t>Discuss future directions of the AGR and MODs</a:t>
              </a:r>
            </a:p>
          </p:txBody>
        </p:sp>
      </p:grpSp>
      <p:grpSp>
        <p:nvGrpSpPr>
          <p:cNvPr id="5" name="Group 4">
            <a:extLst>
              <a:ext uri="{FF2B5EF4-FFF2-40B4-BE49-F238E27FC236}">
                <a16:creationId xmlns:a16="http://schemas.microsoft.com/office/drawing/2014/main" id="{437EA1D0-6770-4189-9FC6-7A3C4FF7BE29}"/>
              </a:ext>
            </a:extLst>
          </p:cNvPr>
          <p:cNvGrpSpPr/>
          <p:nvPr/>
        </p:nvGrpSpPr>
        <p:grpSpPr>
          <a:xfrm>
            <a:off x="-15925" y="4531846"/>
            <a:ext cx="9663753" cy="2170253"/>
            <a:chOff x="-15925" y="4531846"/>
            <a:chExt cx="9663753" cy="2170253"/>
          </a:xfrm>
        </p:grpSpPr>
        <p:sp>
          <p:nvSpPr>
            <p:cNvPr id="10" name="TextBox 9">
              <a:extLst>
                <a:ext uri="{FF2B5EF4-FFF2-40B4-BE49-F238E27FC236}">
                  <a16:creationId xmlns:a16="http://schemas.microsoft.com/office/drawing/2014/main" id="{C6E47983-6B90-48F2-9B55-B72DEA0C0764}"/>
                </a:ext>
              </a:extLst>
            </p:cNvPr>
            <p:cNvSpPr txBox="1"/>
            <p:nvPr/>
          </p:nvSpPr>
          <p:spPr>
            <a:xfrm>
              <a:off x="-15925" y="4531846"/>
              <a:ext cx="9143999" cy="794064"/>
            </a:xfrm>
            <a:prstGeom prst="rect">
              <a:avLst/>
            </a:prstGeom>
            <a:noFill/>
          </p:spPr>
          <p:txBody>
            <a:bodyPr wrap="square" rtlCol="0">
              <a:spAutoFit/>
            </a:bodyPr>
            <a:lstStyle/>
            <a:p>
              <a:pPr algn="ctr">
                <a:buClr>
                  <a:schemeClr val="tx1"/>
                </a:buClr>
              </a:pPr>
              <a:r>
                <a:rPr lang="en-US" sz="2400" b="1" dirty="0">
                  <a:solidFill>
                    <a:schemeClr val="tx2">
                      <a:lumMod val="90000"/>
                    </a:schemeClr>
                  </a:solidFill>
                  <a:latin typeface="Arial" panose="020B0604020202020204" pitchFamily="34" charset="0"/>
                  <a:cs typeface="Arial" panose="020B0604020202020204" pitchFamily="34" charset="0"/>
                </a:rPr>
                <a:t>External Scientific Panel</a:t>
              </a:r>
            </a:p>
            <a:p>
              <a:pPr marL="454025" lvl="1" eaLnBrk="0" fontAlgn="base" hangingPunct="0">
                <a:spcBef>
                  <a:spcPct val="20000"/>
                </a:spcBef>
                <a:spcAft>
                  <a:spcPct val="0"/>
                </a:spcAft>
                <a:buClr>
                  <a:prstClr val="white"/>
                </a:buClr>
                <a:buSzPct val="90000"/>
              </a:pPr>
              <a:endParaRPr lang="en-US"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55286E5-AB32-4DD6-97D4-712A1E4D3F72}"/>
                </a:ext>
              </a:extLst>
            </p:cNvPr>
            <p:cNvSpPr txBox="1"/>
            <p:nvPr/>
          </p:nvSpPr>
          <p:spPr>
            <a:xfrm>
              <a:off x="5334000" y="5052417"/>
              <a:ext cx="4313828" cy="1649682"/>
            </a:xfrm>
            <a:prstGeom prst="rect">
              <a:avLst/>
            </a:prstGeom>
            <a:noFill/>
          </p:spPr>
          <p:txBody>
            <a:bodyPr wrap="square" rtlCol="0">
              <a:spAutoFit/>
            </a:bodyPr>
            <a:lstStyle/>
            <a:p>
              <a:pPr eaLnBrk="0" fontAlgn="base" hangingPunct="0">
                <a:spcBef>
                  <a:spcPct val="20000"/>
                </a:spcBef>
                <a:spcAft>
                  <a:spcPct val="0"/>
                </a:spcAft>
                <a:buClr>
                  <a:prstClr val="white"/>
                </a:buClr>
                <a:buSzPct val="90000"/>
              </a:pPr>
              <a:r>
                <a:rPr lang="en-US" sz="2200" b="1" dirty="0">
                  <a:latin typeface="Arial" panose="020B0604020202020204" pitchFamily="34" charset="0"/>
                  <a:cs typeface="Arial" panose="020B0604020202020204" pitchFamily="34" charset="0"/>
                </a:rPr>
                <a:t>Hugo Bellen (BCM)</a:t>
              </a:r>
            </a:p>
            <a:p>
              <a:pPr eaLnBrk="0" fontAlgn="base" hangingPunct="0">
                <a:spcBef>
                  <a:spcPct val="20000"/>
                </a:spcBef>
                <a:spcAft>
                  <a:spcPct val="0"/>
                </a:spcAft>
                <a:buClr>
                  <a:prstClr val="white"/>
                </a:buClr>
                <a:buSzPct val="90000"/>
              </a:pPr>
              <a:r>
                <a:rPr lang="en-US" sz="2200" b="1" dirty="0">
                  <a:latin typeface="Arial" panose="020B0604020202020204" pitchFamily="34" charset="0"/>
                  <a:cs typeface="Arial" panose="020B0604020202020204" pitchFamily="34" charset="0"/>
                </a:rPr>
                <a:t>Jim Ostell (NLM)</a:t>
              </a:r>
            </a:p>
            <a:p>
              <a:pPr eaLnBrk="0" fontAlgn="base" hangingPunct="0">
                <a:spcBef>
                  <a:spcPct val="20000"/>
                </a:spcBef>
                <a:spcAft>
                  <a:spcPct val="0"/>
                </a:spcAft>
                <a:buClr>
                  <a:prstClr val="white"/>
                </a:buClr>
                <a:buSzPct val="90000"/>
              </a:pPr>
              <a:r>
                <a:rPr lang="en-US" sz="2200" b="1" dirty="0">
                  <a:latin typeface="Arial" panose="020B0604020202020204" pitchFamily="34" charset="0"/>
                  <a:cs typeface="Arial" panose="020B0604020202020204" pitchFamily="34" charset="0"/>
                </a:rPr>
                <a:t>Bill Pavan (NHGRI)</a:t>
              </a:r>
            </a:p>
            <a:p>
              <a:pPr marL="454025" lvl="1" eaLnBrk="0" fontAlgn="base" hangingPunct="0">
                <a:spcBef>
                  <a:spcPct val="20000"/>
                </a:spcBef>
                <a:spcAft>
                  <a:spcPct val="0"/>
                </a:spcAft>
                <a:buClr>
                  <a:prstClr val="white"/>
                </a:buClr>
                <a:buSzPct val="90000"/>
              </a:pPr>
              <a:endParaRPr lang="en-US" sz="22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3C23C42-409E-48FB-8560-9C20F1C39284}"/>
                </a:ext>
              </a:extLst>
            </p:cNvPr>
            <p:cNvSpPr txBox="1"/>
            <p:nvPr/>
          </p:nvSpPr>
          <p:spPr>
            <a:xfrm>
              <a:off x="974868" y="5052417"/>
              <a:ext cx="4646996" cy="1243417"/>
            </a:xfrm>
            <a:prstGeom prst="rect">
              <a:avLst/>
            </a:prstGeom>
            <a:noFill/>
          </p:spPr>
          <p:txBody>
            <a:bodyPr wrap="square" rtlCol="0">
              <a:spAutoFit/>
            </a:bodyPr>
            <a:lstStyle/>
            <a:p>
              <a:pPr eaLnBrk="0" fontAlgn="base" hangingPunct="0">
                <a:spcBef>
                  <a:spcPct val="20000"/>
                </a:spcBef>
                <a:spcAft>
                  <a:spcPct val="0"/>
                </a:spcAft>
                <a:buClr>
                  <a:prstClr val="white"/>
                </a:buClr>
                <a:buSzPct val="90000"/>
              </a:pPr>
              <a:r>
                <a:rPr lang="en-US" sz="2200" b="1" dirty="0">
                  <a:latin typeface="Arial" panose="020B0604020202020204" pitchFamily="34" charset="0"/>
                  <a:cs typeface="Arial" panose="020B0604020202020204" pitchFamily="34" charset="0"/>
                </a:rPr>
                <a:t>Mark Johnston (U. Colorado)</a:t>
              </a:r>
            </a:p>
            <a:p>
              <a:pPr lvl="0" eaLnBrk="0" fontAlgn="base" hangingPunct="0">
                <a:spcBef>
                  <a:spcPct val="20000"/>
                </a:spcBef>
                <a:spcAft>
                  <a:spcPct val="0"/>
                </a:spcAft>
                <a:buClr>
                  <a:prstClr val="white"/>
                </a:buClr>
                <a:buSzPct val="90000"/>
              </a:pPr>
              <a:r>
                <a:rPr lang="en-US" sz="2200" b="1" dirty="0">
                  <a:latin typeface="Arial" panose="020B0604020202020204" pitchFamily="34" charset="0"/>
                  <a:cs typeface="Arial" panose="020B0604020202020204" pitchFamily="34" charset="0"/>
                </a:rPr>
                <a:t>Owen White (U. Maryland)</a:t>
              </a:r>
            </a:p>
            <a:p>
              <a:pPr eaLnBrk="0" fontAlgn="base" hangingPunct="0">
                <a:spcBef>
                  <a:spcPct val="20000"/>
                </a:spcBef>
                <a:spcAft>
                  <a:spcPct val="0"/>
                </a:spcAft>
                <a:buClr>
                  <a:prstClr val="white"/>
                </a:buClr>
                <a:buSzPct val="90000"/>
              </a:pPr>
              <a:r>
                <a:rPr lang="en-US" sz="2200" b="1" dirty="0">
                  <a:latin typeface="Arial" panose="020B0604020202020204" pitchFamily="34" charset="0"/>
                  <a:cs typeface="Arial" panose="020B0604020202020204" pitchFamily="34" charset="0"/>
                </a:rPr>
                <a:t>Valerie Reinke (Yale U.)</a:t>
              </a:r>
            </a:p>
          </p:txBody>
        </p:sp>
      </p:grpSp>
      <p:sp>
        <p:nvSpPr>
          <p:cNvPr id="4" name="TextBox 3"/>
          <p:cNvSpPr txBox="1"/>
          <p:nvPr/>
        </p:nvSpPr>
        <p:spPr>
          <a:xfrm>
            <a:off x="7316579" y="640939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36</a:t>
            </a:r>
          </a:p>
        </p:txBody>
      </p:sp>
    </p:spTree>
    <p:extLst>
      <p:ext uri="{BB962C8B-B14F-4D97-AF65-F5344CB8AC3E}">
        <p14:creationId xmlns:p14="http://schemas.microsoft.com/office/powerpoint/2010/main" val="29111161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405"/>
            <a:ext cx="9144000" cy="639763"/>
          </a:xfrm>
        </p:spPr>
        <p:txBody>
          <a:bodyPr/>
          <a:lstStyle/>
          <a:p>
            <a:pPr algn="ctr">
              <a:defRPr/>
            </a:pPr>
            <a:r>
              <a:rPr lang="en-US" sz="3600" b="1" dirty="0">
                <a:solidFill>
                  <a:srgbClr val="FFFF00"/>
                </a:solidFill>
                <a:latin typeface="Arial" charset="0"/>
                <a:cs typeface="Arial" charset="0"/>
              </a:rPr>
              <a:t>4</a:t>
            </a:r>
            <a:r>
              <a:rPr lang="en-US" sz="3600" b="1" baseline="30000" dirty="0">
                <a:solidFill>
                  <a:srgbClr val="FFFF00"/>
                </a:solidFill>
                <a:latin typeface="Arial" charset="0"/>
                <a:cs typeface="Arial" charset="0"/>
              </a:rPr>
              <a:t>th</a:t>
            </a:r>
            <a:r>
              <a:rPr lang="en-US" sz="3600" b="1" dirty="0">
                <a:solidFill>
                  <a:srgbClr val="FFFF00"/>
                </a:solidFill>
                <a:latin typeface="Arial" charset="0"/>
                <a:cs typeface="Arial" charset="0"/>
              </a:rPr>
              <a:t> </a:t>
            </a:r>
            <a:r>
              <a:rPr lang="en-US" sz="3600" b="1" dirty="0" err="1">
                <a:solidFill>
                  <a:srgbClr val="FFFF00"/>
                </a:solidFill>
                <a:latin typeface="Arial" charset="0"/>
                <a:cs typeface="Arial" charset="0"/>
              </a:rPr>
              <a:t>iDASH</a:t>
            </a:r>
            <a:r>
              <a:rPr lang="en-US" sz="3600" b="1" dirty="0">
                <a:solidFill>
                  <a:srgbClr val="FFFF00"/>
                </a:solidFill>
                <a:latin typeface="Arial" charset="0"/>
                <a:cs typeface="Arial" charset="0"/>
              </a:rPr>
              <a:t> Genomic Privacy Challenge</a:t>
            </a:r>
            <a:br>
              <a:rPr lang="en-US" sz="3600" b="1" dirty="0">
                <a:solidFill>
                  <a:srgbClr val="FFFF00"/>
                </a:solidFill>
                <a:latin typeface="Arial" charset="0"/>
                <a:cs typeface="Arial" charset="0"/>
              </a:rPr>
            </a:br>
            <a:endParaRPr lang="en-US" sz="3600" b="1" dirty="0">
              <a:solidFill>
                <a:srgbClr val="FFFF00"/>
              </a:solidFill>
              <a:latin typeface="Arial" pitchFamily="34" charset="0"/>
              <a:cs typeface="Arial" pitchFamily="34" charset="0"/>
            </a:endParaRPr>
          </a:p>
        </p:txBody>
      </p:sp>
      <p:sp>
        <p:nvSpPr>
          <p:cNvPr id="42" name="Rectangle 41"/>
          <p:cNvSpPr/>
          <p:nvPr/>
        </p:nvSpPr>
        <p:spPr>
          <a:xfrm>
            <a:off x="9777" y="3590870"/>
            <a:ext cx="9144000" cy="3708708"/>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400" b="1" dirty="0">
                <a:solidFill>
                  <a:prstClr val="white"/>
                </a:solidFill>
                <a:latin typeface="Arial" charset="0"/>
              </a:rPr>
              <a:t>Challenge tasks: (1) de-duplicating patient identifiers, 	(2) secure GWAS, (3) machine </a:t>
            </a:r>
            <a:r>
              <a:rPr lang="en-US" sz="2400" dirty="0">
                <a:solidFill>
                  <a:prstClr val="white"/>
                </a:solidFill>
                <a:latin typeface="Arial" charset="0"/>
              </a:rPr>
              <a:t>l</a:t>
            </a:r>
            <a:r>
              <a:rPr lang="en-US" sz="2400" b="1" dirty="0">
                <a:solidFill>
                  <a:prstClr val="white"/>
                </a:solidFill>
                <a:latin typeface="Arial" charset="0"/>
              </a:rPr>
              <a:t>earning with genotype &amp; 	phenotype data</a:t>
            </a:r>
            <a:endParaRPr lang="en-US" sz="2400"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Industry partners: Microsoft Research &amp; Intel</a:t>
            </a:r>
            <a:endParaRPr lang="en-US" sz="2400" b="1"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200" dirty="0"/>
              <a:t>Wang et al. paper in </a:t>
            </a:r>
            <a:r>
              <a:rPr lang="en-US" sz="2200" i="1" dirty="0"/>
              <a:t>Genomic Medicine </a:t>
            </a:r>
            <a:r>
              <a:rPr lang="en-US" sz="2200" dirty="0"/>
              <a:t>(2017):</a:t>
            </a:r>
            <a:r>
              <a:rPr lang="en-US" sz="2200" i="1" dirty="0"/>
              <a:t> </a:t>
            </a:r>
            <a:r>
              <a:rPr lang="en-US" sz="2200" dirty="0"/>
              <a:t>“A community 	effort to protect genomic data sharing, collaboration and 	outsourcing"</a:t>
            </a:r>
          </a:p>
          <a:p>
            <a:pPr marL="387350" lvl="2" indent="-228600" defTabSz="627063" eaLnBrk="0" hangingPunct="0">
              <a:spcBef>
                <a:spcPts val="1800"/>
              </a:spcBef>
              <a:buClr>
                <a:schemeClr val="tx1"/>
              </a:buClr>
              <a:buSzPct val="95000"/>
              <a:buFont typeface="Wingdings" pitchFamily="2" charset="2"/>
              <a:buChar char=""/>
              <a:defRPr/>
            </a:pPr>
            <a:endParaRPr lang="en-US" sz="2800" b="1" dirty="0">
              <a:solidFill>
                <a:prstClr val="white"/>
              </a:solidFill>
              <a:latin typeface="Arial"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37</a:t>
            </a:r>
          </a:p>
        </p:txBody>
      </p:sp>
      <p:pic>
        <p:nvPicPr>
          <p:cNvPr id="7" name="Picture 6">
            <a:extLst>
              <a:ext uri="{FF2B5EF4-FFF2-40B4-BE49-F238E27FC236}">
                <a16:creationId xmlns:a16="http://schemas.microsoft.com/office/drawing/2014/main" id="{7A7118A4-9A8B-490C-AB68-9E9C86DB7C57}"/>
              </a:ext>
            </a:extLst>
          </p:cNvPr>
          <p:cNvPicPr>
            <a:picLocks noChangeAspect="1"/>
          </p:cNvPicPr>
          <p:nvPr/>
        </p:nvPicPr>
        <p:blipFill rotWithShape="1">
          <a:blip r:embed="rId3">
            <a:extLst>
              <a:ext uri="{28A0092B-C50C-407E-A947-70E740481C1C}">
                <a14:useLocalDpi xmlns:a14="http://schemas.microsoft.com/office/drawing/2010/main" val="0"/>
              </a:ext>
            </a:extLst>
          </a:blip>
          <a:srcRect t="11086" b="5004"/>
          <a:stretch/>
        </p:blipFill>
        <p:spPr>
          <a:xfrm>
            <a:off x="516807" y="840581"/>
            <a:ext cx="6749294" cy="2562225"/>
          </a:xfrm>
          <a:prstGeom prst="roundRect">
            <a:avLst/>
          </a:prstGeom>
        </p:spPr>
      </p:pic>
      <p:sp>
        <p:nvSpPr>
          <p:cNvPr id="2" name="Rectangle 1">
            <a:extLst>
              <a:ext uri="{FF2B5EF4-FFF2-40B4-BE49-F238E27FC236}">
                <a16:creationId xmlns:a16="http://schemas.microsoft.com/office/drawing/2014/main" id="{B59E53B0-0DE1-485E-A982-1BAD85D25CFB}"/>
              </a:ext>
            </a:extLst>
          </p:cNvPr>
          <p:cNvSpPr/>
          <p:nvPr/>
        </p:nvSpPr>
        <p:spPr>
          <a:xfrm>
            <a:off x="7080124" y="1638500"/>
            <a:ext cx="1890387" cy="830997"/>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2400" dirty="0">
                <a:solidFill>
                  <a:schemeClr val="tx2"/>
                </a:solidFill>
                <a:latin typeface="Arial" charset="0"/>
              </a:rPr>
              <a:t>October 2017</a:t>
            </a:r>
          </a:p>
        </p:txBody>
      </p:sp>
    </p:spTree>
    <p:extLst>
      <p:ext uri="{BB962C8B-B14F-4D97-AF65-F5344CB8AC3E}">
        <p14:creationId xmlns:p14="http://schemas.microsoft.com/office/powerpoint/2010/main" val="186949963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3937"/>
            <a:ext cx="9144000" cy="641348"/>
          </a:xfrm>
        </p:spPr>
        <p:txBody>
          <a:bodyPr vert="horz" wrap="square" lIns="91440" tIns="45720" rIns="91440" bIns="45720" numCol="1" anchor="t" anchorCtr="0" compatLnSpc="1">
            <a:prstTxWarp prst="textNoShape">
              <a:avLst/>
            </a:prstTxWarp>
            <a:noAutofit/>
          </a:bodyPr>
          <a:lstStyle/>
          <a:p>
            <a:pPr algn="ctr" defTabSz="685800" fontAlgn="auto">
              <a:spcBef>
                <a:spcPts val="0"/>
              </a:spcBef>
              <a:spcAft>
                <a:spcPts val="0"/>
              </a:spcAft>
              <a:defRPr/>
            </a:pPr>
            <a:r>
              <a:rPr lang="en-US" sz="3600" b="1" kern="0" dirty="0">
                <a:solidFill>
                  <a:srgbClr val="FFFF00"/>
                </a:solidFill>
                <a:latin typeface="Arial" panose="020B0604020202020204" pitchFamily="34" charset="0"/>
                <a:cs typeface="Arial" panose="020B0604020202020204" pitchFamily="34" charset="0"/>
              </a:rPr>
              <a:t>Small Business Grants</a:t>
            </a:r>
            <a:endParaRPr lang="en-US" sz="3600" b="1" kern="0" spc="-75"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a:xfrm>
            <a:off x="7320218" y="6407706"/>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38</a:t>
            </a:r>
          </a:p>
        </p:txBody>
      </p:sp>
      <p:pic>
        <p:nvPicPr>
          <p:cNvPr id="6" name="Picture 5" descr="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775" y="404133"/>
            <a:ext cx="2169472" cy="216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p:cNvGraphicFramePr>
            <a:graphicFrameLocks noGrp="1"/>
          </p:cNvGraphicFramePr>
          <p:nvPr>
            <p:extLst/>
          </p:nvPr>
        </p:nvGraphicFramePr>
        <p:xfrm>
          <a:off x="191482" y="2970978"/>
          <a:ext cx="8761863" cy="3053958"/>
        </p:xfrm>
        <a:graphic>
          <a:graphicData uri="http://schemas.openxmlformats.org/drawingml/2006/table">
            <a:tbl>
              <a:tblPr firstRow="1">
                <a:tableStyleId>{7DF18680-E054-41AD-8BC1-D1AEF772440D}</a:tableStyleId>
              </a:tblPr>
              <a:tblGrid>
                <a:gridCol w="3720719">
                  <a:extLst>
                    <a:ext uri="{9D8B030D-6E8A-4147-A177-3AD203B41FA5}">
                      <a16:colId xmlns:a16="http://schemas.microsoft.com/office/drawing/2014/main" val="20000"/>
                    </a:ext>
                  </a:extLst>
                </a:gridCol>
                <a:gridCol w="2392570">
                  <a:extLst>
                    <a:ext uri="{9D8B030D-6E8A-4147-A177-3AD203B41FA5}">
                      <a16:colId xmlns:a16="http://schemas.microsoft.com/office/drawing/2014/main" val="20001"/>
                    </a:ext>
                  </a:extLst>
                </a:gridCol>
                <a:gridCol w="2648574">
                  <a:extLst>
                    <a:ext uri="{9D8B030D-6E8A-4147-A177-3AD203B41FA5}">
                      <a16:colId xmlns:a16="http://schemas.microsoft.com/office/drawing/2014/main" val="20002"/>
                    </a:ext>
                  </a:extLst>
                </a:gridCol>
              </a:tblGrid>
              <a:tr h="1056832">
                <a:tc>
                  <a:txBody>
                    <a:bodyPr/>
                    <a:lstStyle/>
                    <a:p>
                      <a:pPr algn="ctr"/>
                      <a:r>
                        <a:rPr lang="en-US" sz="2800" b="1" u="sng" dirty="0">
                          <a:latin typeface="+mn-lt"/>
                        </a:rPr>
                        <a:t>Small Business</a:t>
                      </a:r>
                      <a:endParaRPr lang="en-US" sz="2800" b="1" u="sng" dirty="0">
                        <a:latin typeface="+mn-lt"/>
                        <a:cs typeface="Arial" panose="020B0604020202020204" pitchFamily="34" charset="0"/>
                      </a:endParaRPr>
                    </a:p>
                  </a:txBody>
                  <a:tcPr marL="62945" marR="62945" marT="31473" marB="31473" anchor="ctr"/>
                </a:tc>
                <a:tc>
                  <a:txBody>
                    <a:bodyPr/>
                    <a:lstStyle/>
                    <a:p>
                      <a:pPr algn="ctr"/>
                      <a:r>
                        <a:rPr lang="en-US" sz="2800" b="1" u="sng" dirty="0">
                          <a:latin typeface="+mn-lt"/>
                        </a:rPr>
                        <a:t>Phase I </a:t>
                      </a:r>
                      <a:br>
                        <a:rPr lang="en-US" sz="2800" b="1" dirty="0">
                          <a:latin typeface="+mn-lt"/>
                        </a:rPr>
                      </a:br>
                      <a:r>
                        <a:rPr lang="en-US" sz="2400" b="1" dirty="0">
                          <a:latin typeface="+mn-lt"/>
                        </a:rPr>
                        <a:t>Proof of Principle</a:t>
                      </a:r>
                      <a:endParaRPr lang="en-US" sz="2400" b="1" dirty="0">
                        <a:latin typeface="+mn-lt"/>
                        <a:cs typeface="Arial" panose="020B0604020202020204" pitchFamily="34" charset="0"/>
                      </a:endParaRPr>
                    </a:p>
                  </a:txBody>
                  <a:tcPr marL="62945" marR="62945" marT="31473" marB="31473" anchor="ctr"/>
                </a:tc>
                <a:tc>
                  <a:txBody>
                    <a:bodyPr/>
                    <a:lstStyle/>
                    <a:p>
                      <a:pPr algn="ctr"/>
                      <a:r>
                        <a:rPr lang="en-US" sz="2800" b="1" u="sng" dirty="0">
                          <a:latin typeface="+mn-lt"/>
                        </a:rPr>
                        <a:t>Phase II</a:t>
                      </a:r>
                      <a:br>
                        <a:rPr lang="en-US" sz="2800" b="1" dirty="0">
                          <a:latin typeface="+mn-lt"/>
                        </a:rPr>
                      </a:br>
                      <a:r>
                        <a:rPr lang="en-US" sz="2400" b="1" dirty="0">
                          <a:latin typeface="+mn-lt"/>
                        </a:rPr>
                        <a:t>Pre-Commercialization</a:t>
                      </a:r>
                      <a:endParaRPr lang="en-US" sz="2400" b="1" dirty="0">
                        <a:latin typeface="+mn-lt"/>
                        <a:cs typeface="Arial" panose="020B0604020202020204" pitchFamily="34" charset="0"/>
                      </a:endParaRPr>
                    </a:p>
                  </a:txBody>
                  <a:tcPr marL="62945" marR="62945" marT="31473" marB="31473" anchor="ctr"/>
                </a:tc>
                <a:extLst>
                  <a:ext uri="{0D108BD9-81ED-4DB2-BD59-A6C34878D82A}">
                    <a16:rowId xmlns:a16="http://schemas.microsoft.com/office/drawing/2014/main" val="10000"/>
                  </a:ext>
                </a:extLst>
              </a:tr>
              <a:tr h="793053">
                <a:tc>
                  <a:txBody>
                    <a:bodyPr/>
                    <a:lstStyle/>
                    <a:p>
                      <a:r>
                        <a:rPr lang="en-US" sz="2800" b="1" dirty="0">
                          <a:latin typeface="+mn-lt"/>
                        </a:rPr>
                        <a:t>Innovation</a:t>
                      </a:r>
                      <a:r>
                        <a:rPr lang="en-US" sz="2800" b="1" baseline="0" dirty="0">
                          <a:latin typeface="+mn-lt"/>
                        </a:rPr>
                        <a:t> Research (SBIR) </a:t>
                      </a:r>
                      <a:endParaRPr lang="en-US" sz="2800" b="1" dirty="0">
                        <a:latin typeface="+mn-lt"/>
                        <a:cs typeface="Arial" panose="020B0604020202020204" pitchFamily="34" charset="0"/>
                      </a:endParaRPr>
                    </a:p>
                  </a:txBody>
                  <a:tcPr marL="62945" marR="62945" marT="31473" marB="31473" anchor="ctr"/>
                </a:tc>
                <a:tc>
                  <a:txBody>
                    <a:bodyPr/>
                    <a:lstStyle/>
                    <a:p>
                      <a:pPr algn="ctr"/>
                      <a:r>
                        <a:rPr lang="en-US" sz="2800" b="1" dirty="0">
                          <a:latin typeface="+mn-lt"/>
                          <a:cs typeface="Arial" panose="020B0604020202020204" pitchFamily="34" charset="0"/>
                        </a:rPr>
                        <a:t>19</a:t>
                      </a:r>
                    </a:p>
                  </a:txBody>
                  <a:tcPr marL="62945" marR="62945" marT="31473" marB="31473" anchor="ctr"/>
                </a:tc>
                <a:tc>
                  <a:txBody>
                    <a:bodyPr/>
                    <a:lstStyle/>
                    <a:p>
                      <a:pPr algn="ctr"/>
                      <a:r>
                        <a:rPr lang="en-US" sz="2800" b="1" dirty="0">
                          <a:latin typeface="+mn-lt"/>
                          <a:cs typeface="+mn-cs"/>
                        </a:rPr>
                        <a:t>13</a:t>
                      </a:r>
                      <a:endParaRPr lang="en-US" sz="2800" b="1" dirty="0">
                        <a:latin typeface="+mn-lt"/>
                        <a:cs typeface="Arial" panose="020B0604020202020204" pitchFamily="34" charset="0"/>
                      </a:endParaRPr>
                    </a:p>
                  </a:txBody>
                  <a:tcPr marL="62945" marR="62945" marT="31473" marB="31473" anchor="ctr"/>
                </a:tc>
                <a:extLst>
                  <a:ext uri="{0D108BD9-81ED-4DB2-BD59-A6C34878D82A}">
                    <a16:rowId xmlns:a16="http://schemas.microsoft.com/office/drawing/2014/main" val="10001"/>
                  </a:ext>
                </a:extLst>
              </a:tr>
              <a:tr h="793053">
                <a:tc>
                  <a:txBody>
                    <a:bodyPr/>
                    <a:lstStyle/>
                    <a:p>
                      <a:r>
                        <a:rPr kumimoji="0" lang="en-US" sz="2800" b="1" kern="1200" dirty="0">
                          <a:effectLst/>
                          <a:latin typeface="+mn-lt"/>
                        </a:rPr>
                        <a:t>Technology Transfer (STTR)</a:t>
                      </a:r>
                      <a:endParaRPr lang="en-US" sz="2800" b="1" dirty="0">
                        <a:latin typeface="+mn-lt"/>
                        <a:cs typeface="Arial" panose="020B0604020202020204" pitchFamily="34" charset="0"/>
                      </a:endParaRPr>
                    </a:p>
                  </a:txBody>
                  <a:tcPr marL="62945" marR="62945" marT="31473" marB="31473" anchor="ctr"/>
                </a:tc>
                <a:tc>
                  <a:txBody>
                    <a:bodyPr/>
                    <a:lstStyle/>
                    <a:p>
                      <a:pPr algn="ctr"/>
                      <a:r>
                        <a:rPr lang="en-US" sz="2800" b="1" dirty="0">
                          <a:latin typeface="+mn-lt"/>
                          <a:cs typeface="+mn-cs"/>
                        </a:rPr>
                        <a:t>5</a:t>
                      </a:r>
                      <a:endParaRPr lang="en-US" sz="2800" b="1" dirty="0">
                        <a:latin typeface="+mn-lt"/>
                        <a:cs typeface="Arial" panose="020B0604020202020204" pitchFamily="34" charset="0"/>
                      </a:endParaRPr>
                    </a:p>
                  </a:txBody>
                  <a:tcPr marL="62945" marR="62945" marT="31473" marB="31473" anchor="ctr"/>
                </a:tc>
                <a:tc>
                  <a:txBody>
                    <a:bodyPr/>
                    <a:lstStyle/>
                    <a:p>
                      <a:pPr algn="ctr"/>
                      <a:r>
                        <a:rPr lang="en-US" sz="2800" b="1" dirty="0">
                          <a:latin typeface="+mn-lt"/>
                        </a:rPr>
                        <a:t>1</a:t>
                      </a:r>
                      <a:endParaRPr lang="en-US" sz="2800" b="1" dirty="0">
                        <a:latin typeface="+mn-lt"/>
                        <a:cs typeface="Arial" panose="020B0604020202020204" pitchFamily="34" charset="0"/>
                      </a:endParaRPr>
                    </a:p>
                  </a:txBody>
                  <a:tcPr marL="62945" marR="62945" marT="31473" marB="31473"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153442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tx2">
                    <a:lumMod val="90000"/>
                  </a:schemeClr>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6175"/>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39</a:t>
            </a:r>
          </a:p>
        </p:txBody>
      </p:sp>
      <p:sp>
        <p:nvSpPr>
          <p:cNvPr id="7" name="Title 1"/>
          <p:cNvSpPr txBox="1">
            <a:spLocks/>
          </p:cNvSpPr>
          <p:nvPr/>
        </p:nvSpPr>
        <p:spPr bwMode="auto">
          <a:xfrm>
            <a:off x="0" y="5655443"/>
            <a:ext cx="9144000" cy="618358"/>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lvl="1" indent="0" algn="ctr" defTabSz="457200">
              <a:spcBef>
                <a:spcPts val="0"/>
              </a:spcBef>
              <a:spcAft>
                <a:spcPts val="0"/>
              </a:spcAft>
              <a:buClr>
                <a:prstClr val="white"/>
              </a:buClr>
              <a:buSzPct val="95000"/>
              <a:tabLst>
                <a:tab pos="914400" algn="l"/>
              </a:tabLst>
            </a:pPr>
            <a:r>
              <a:rPr lang="en-US" sz="3200" dirty="0">
                <a:solidFill>
                  <a:prstClr val="white"/>
                </a:solidFill>
              </a:rPr>
              <a:t>Open Session Presentation </a:t>
            </a:r>
          </a:p>
        </p:txBody>
      </p:sp>
      <p:sp>
        <p:nvSpPr>
          <p:cNvPr id="9" name="PrimaryText"/>
          <p:cNvSpPr>
            <a:spLocks noChangeArrowheads="1"/>
          </p:cNvSpPr>
          <p:nvPr/>
        </p:nvSpPr>
        <p:spPr bwMode="auto">
          <a:xfrm>
            <a:off x="0" y="5867"/>
            <a:ext cx="9144000" cy="810883"/>
          </a:xfrm>
          <a:prstGeom prst="rect">
            <a:avLst/>
          </a:prstGeom>
          <a:noFill/>
          <a:ln w="9525">
            <a:noFill/>
            <a:miter lim="800000"/>
            <a:headEnd/>
            <a:tailEnd/>
          </a:ln>
        </p:spPr>
        <p:txBody>
          <a:bodyPr/>
          <a:lstStyle/>
          <a:p>
            <a:pPr algn="ctr" fontAlgn="base">
              <a:spcBef>
                <a:spcPct val="0"/>
              </a:spcBef>
              <a:spcAft>
                <a:spcPct val="0"/>
              </a:spcAft>
              <a:defRPr/>
            </a:pPr>
            <a:r>
              <a:rPr lang="en-US" sz="3600" b="1" dirty="0">
                <a:solidFill>
                  <a:srgbClr val="FFFF00"/>
                </a:solidFill>
                <a:latin typeface="Arial" panose="020B0604020202020204" pitchFamily="34" charset="0"/>
                <a:cs typeface="Arial" panose="020B0604020202020204" pitchFamily="34" charset="0"/>
              </a:rPr>
              <a:t>Human Microbiome Project</a:t>
            </a:r>
            <a:endParaRPr lang="en-US" sz="3600" b="1" spc="-100" dirty="0">
              <a:solidFill>
                <a:srgbClr val="FFFF00"/>
              </a:solidFill>
              <a:latin typeface="Arial" pitchFamily="34" charset="0"/>
              <a:cs typeface="Arial" pitchFamily="34" charset="0"/>
            </a:endParaRPr>
          </a:p>
        </p:txBody>
      </p:sp>
      <p:sp>
        <p:nvSpPr>
          <p:cNvPr id="12" name="Title 1"/>
          <p:cNvSpPr txBox="1">
            <a:spLocks/>
          </p:cNvSpPr>
          <p:nvPr/>
        </p:nvSpPr>
        <p:spPr bwMode="auto">
          <a:xfrm>
            <a:off x="0" y="838975"/>
            <a:ext cx="9144000" cy="168300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lvl="1" indent="0" algn="ctr" defTabSz="457200">
              <a:spcBef>
                <a:spcPts val="700"/>
              </a:spcBef>
              <a:spcAft>
                <a:spcPts val="600"/>
              </a:spcAft>
              <a:buClr>
                <a:prstClr val="white"/>
              </a:buClr>
              <a:buSzPct val="95000"/>
              <a:tabLst>
                <a:tab pos="914400" algn="l"/>
              </a:tabLst>
            </a:pPr>
            <a:r>
              <a:rPr lang="en-US" sz="3200" dirty="0">
                <a:solidFill>
                  <a:prstClr val="white"/>
                </a:solidFill>
              </a:rPr>
              <a:t>2007-2017, $215M</a:t>
            </a:r>
          </a:p>
          <a:p>
            <a:pPr marL="0" lvl="1" indent="0" algn="ctr" defTabSz="457200">
              <a:spcBef>
                <a:spcPts val="700"/>
              </a:spcBef>
              <a:spcAft>
                <a:spcPts val="600"/>
              </a:spcAft>
              <a:buClr>
                <a:prstClr val="white"/>
              </a:buClr>
              <a:buSzPct val="95000"/>
              <a:tabLst>
                <a:tab pos="914400" algn="l"/>
              </a:tabLst>
            </a:pPr>
            <a:r>
              <a:rPr lang="en-US" sz="3200" dirty="0">
                <a:solidFill>
                  <a:prstClr val="white"/>
                </a:solidFill>
              </a:rPr>
              <a:t>Community Resource Effort</a:t>
            </a:r>
          </a:p>
          <a:p>
            <a:pPr marL="0" lvl="1" indent="0" defTabSz="457200">
              <a:spcBef>
                <a:spcPts val="700"/>
              </a:spcBef>
              <a:spcAft>
                <a:spcPts val="600"/>
              </a:spcAft>
              <a:buClr>
                <a:prstClr val="white"/>
              </a:buClr>
              <a:buSzPct val="95000"/>
              <a:tabLst>
                <a:tab pos="914400" algn="l"/>
              </a:tabLst>
            </a:pPr>
            <a:endParaRPr lang="en-US" sz="200" dirty="0">
              <a:solidFill>
                <a:prstClr val="white"/>
              </a:solidFill>
            </a:endParaRPr>
          </a:p>
        </p:txBody>
      </p:sp>
      <p:pic>
        <p:nvPicPr>
          <p:cNvPr id="3" name="Picture 2">
            <a:extLst>
              <a:ext uri="{FF2B5EF4-FFF2-40B4-BE49-F238E27FC236}">
                <a16:creationId xmlns:a16="http://schemas.microsoft.com/office/drawing/2014/main" id="{9756B331-76FF-408C-85BC-2ACC8551AF02}"/>
              </a:ext>
            </a:extLst>
          </p:cNvPr>
          <p:cNvPicPr>
            <a:picLocks noChangeAspect="1"/>
          </p:cNvPicPr>
          <p:nvPr/>
        </p:nvPicPr>
        <p:blipFill>
          <a:blip r:embed="rId3"/>
          <a:stretch>
            <a:fillRect/>
          </a:stretch>
        </p:blipFill>
        <p:spPr>
          <a:xfrm>
            <a:off x="2289007" y="2446740"/>
            <a:ext cx="4625223" cy="2936291"/>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0673598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0" y="6350"/>
            <a:ext cx="9144000" cy="128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600" b="1" dirty="0">
                <a:solidFill>
                  <a:srgbClr val="FFFF00"/>
                </a:solidFill>
                <a:latin typeface="Arial" pitchFamily="34" charset="0"/>
                <a:cs typeface="Arial" pitchFamily="34" charset="0"/>
              </a:rPr>
              <a:t>Knockout Mouse </a:t>
            </a:r>
            <a:r>
              <a:rPr lang="en-US" sz="3600" b="1" dirty="0" err="1">
                <a:solidFill>
                  <a:srgbClr val="FFFF00"/>
                </a:solidFill>
                <a:latin typeface="Arial" pitchFamily="34" charset="0"/>
                <a:cs typeface="Arial" pitchFamily="34" charset="0"/>
              </a:rPr>
              <a:t>Phenotyping</a:t>
            </a:r>
            <a:r>
              <a:rPr lang="en-US" sz="3600" b="1" dirty="0">
                <a:solidFill>
                  <a:srgbClr val="FFFF00"/>
                </a:solidFill>
                <a:latin typeface="Arial" pitchFamily="34" charset="0"/>
                <a:cs typeface="Arial" pitchFamily="34" charset="0"/>
              </a:rPr>
              <a:t> Project (KOMP2)</a:t>
            </a: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1026403" y="1522792"/>
            <a:ext cx="2163577" cy="1280160"/>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p:spPr>
      </p:pic>
      <p:sp>
        <p:nvSpPr>
          <p:cNvPr id="2" name="TextBox 1"/>
          <p:cNvSpPr txBox="1"/>
          <p:nvPr/>
        </p:nvSpPr>
        <p:spPr>
          <a:xfrm>
            <a:off x="459669" y="3098960"/>
            <a:ext cx="8512883" cy="4078039"/>
          </a:xfrm>
          <a:prstGeom prst="rect">
            <a:avLst/>
          </a:prstGeom>
          <a:noFill/>
        </p:spPr>
        <p:txBody>
          <a:bodyPr wrap="square" rtlCol="0">
            <a:spAutoFit/>
          </a:bodyPr>
          <a:lstStyle/>
          <a:p>
            <a:pPr marL="228600" lvl="2" indent="-228600" defTabSz="293688" fontAlgn="base">
              <a:spcBef>
                <a:spcPct val="0"/>
              </a:spcBef>
              <a:spcAft>
                <a:spcPts val="600"/>
              </a:spcAft>
              <a:buClr>
                <a:prstClr val="white"/>
              </a:buClr>
              <a:buSzPct val="95000"/>
              <a:buFont typeface="Wingdings" pitchFamily="2" charset="2"/>
              <a:buChar char=""/>
            </a:pPr>
            <a:r>
              <a:rPr lang="en-US" sz="2800" b="1" dirty="0">
                <a:solidFill>
                  <a:prstClr val="white"/>
                </a:solidFill>
                <a:latin typeface="Arial" charset="0"/>
              </a:rPr>
              <a:t>KOMP-CMG Joint Meeting at ASHG 2017</a:t>
            </a:r>
          </a:p>
          <a:p>
            <a:pPr marL="228600" lvl="2" indent="-228600" defTabSz="293688" fontAlgn="base">
              <a:spcBef>
                <a:spcPct val="0"/>
              </a:spcBef>
              <a:spcAft>
                <a:spcPts val="600"/>
              </a:spcAft>
              <a:buClr>
                <a:prstClr val="white"/>
              </a:buClr>
              <a:buSzPct val="95000"/>
              <a:buFont typeface="Wingdings" pitchFamily="2" charset="2"/>
              <a:buChar char=""/>
            </a:pPr>
            <a:endParaRPr lang="en-US" sz="1200" b="1" dirty="0">
              <a:solidFill>
                <a:prstClr val="white"/>
              </a:solidFill>
              <a:latin typeface="Arial" charset="0"/>
            </a:endParaRPr>
          </a:p>
          <a:p>
            <a:pPr marL="228600" lvl="2" indent="-228600" defTabSz="293688" fontAlgn="base">
              <a:spcBef>
                <a:spcPct val="0"/>
              </a:spcBef>
              <a:spcAft>
                <a:spcPts val="600"/>
              </a:spcAft>
              <a:buClr>
                <a:prstClr val="white"/>
              </a:buClr>
              <a:buSzPct val="95000"/>
              <a:buFont typeface="Wingdings" pitchFamily="2" charset="2"/>
              <a:buChar char=""/>
            </a:pPr>
            <a:r>
              <a:rPr lang="en-US" sz="2800" dirty="0">
                <a:solidFill>
                  <a:prstClr val="white"/>
                </a:solidFill>
                <a:latin typeface="Arial" charset="0"/>
              </a:rPr>
              <a:t>Articles in </a:t>
            </a:r>
            <a:r>
              <a:rPr lang="en-US" sz="2800" i="1" dirty="0">
                <a:solidFill>
                  <a:prstClr val="white"/>
                </a:solidFill>
                <a:latin typeface="Arial" charset="0"/>
              </a:rPr>
              <a:t>Nature Communications</a:t>
            </a:r>
          </a:p>
          <a:p>
            <a:pPr marL="457200" lvl="3" defTabSz="293688">
              <a:spcAft>
                <a:spcPts val="1200"/>
              </a:spcAft>
              <a:buClr>
                <a:prstClr val="white"/>
              </a:buClr>
              <a:buSzPct val="95000"/>
            </a:pPr>
            <a:r>
              <a:rPr lang="en-US" sz="2400" i="1" dirty="0">
                <a:solidFill>
                  <a:schemeClr val="tx2">
                    <a:lumMod val="90000"/>
                  </a:schemeClr>
                </a:solidFill>
              </a:rPr>
              <a:t>“A large scale hearing loss screen reveals an extensive unexplored genetic landscape for auditory dysfunction”</a:t>
            </a:r>
            <a:endParaRPr lang="en-US" sz="2400" i="1" dirty="0">
              <a:solidFill>
                <a:schemeClr val="tx2">
                  <a:lumMod val="90000"/>
                </a:schemeClr>
              </a:solidFill>
              <a:latin typeface="Arial" charset="0"/>
            </a:endParaRPr>
          </a:p>
          <a:p>
            <a:pPr marL="457200" lvl="3" defTabSz="293688">
              <a:spcAft>
                <a:spcPts val="1200"/>
              </a:spcAft>
              <a:buClr>
                <a:prstClr val="white"/>
              </a:buClr>
              <a:buSzPct val="95000"/>
            </a:pPr>
            <a:r>
              <a:rPr lang="en-US" sz="2400" i="1" dirty="0">
                <a:solidFill>
                  <a:schemeClr val="tx2">
                    <a:lumMod val="90000"/>
                  </a:schemeClr>
                </a:solidFill>
              </a:rPr>
              <a:t>“Identification of genetic elements in metabolism by high-throughput mouse phenotyping”</a:t>
            </a:r>
          </a:p>
          <a:p>
            <a:pPr marL="685800" lvl="3" indent="-228600" defTabSz="293688">
              <a:spcAft>
                <a:spcPts val="0"/>
              </a:spcAft>
              <a:buClr>
                <a:prstClr val="white"/>
              </a:buClr>
              <a:buSzPct val="95000"/>
              <a:buFont typeface="Wingdings" pitchFamily="2" charset="2"/>
              <a:buChar char=""/>
            </a:pPr>
            <a:endParaRPr lang="en-US" sz="3200" dirty="0"/>
          </a:p>
        </p:txBody>
      </p:sp>
      <p:sp>
        <p:nvSpPr>
          <p:cNvPr id="6" name="TextBox 5"/>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40</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7" y="1519252"/>
            <a:ext cx="3771047" cy="1280160"/>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2144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0" y="3895"/>
            <a:ext cx="9144000" cy="128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600" b="1" dirty="0">
                <a:solidFill>
                  <a:srgbClr val="FFFF00"/>
                </a:solidFill>
                <a:latin typeface="Arial" pitchFamily="34" charset="0"/>
                <a:cs typeface="Arial" pitchFamily="34" charset="0"/>
              </a:rPr>
              <a:t>Knockout Mouse </a:t>
            </a:r>
            <a:r>
              <a:rPr lang="en-US" sz="3600" b="1" dirty="0" err="1">
                <a:solidFill>
                  <a:srgbClr val="FFFF00"/>
                </a:solidFill>
                <a:latin typeface="Arial" pitchFamily="34" charset="0"/>
                <a:cs typeface="Arial" pitchFamily="34" charset="0"/>
              </a:rPr>
              <a:t>Phenotyping</a:t>
            </a:r>
            <a:r>
              <a:rPr lang="en-US" sz="3600" b="1" dirty="0">
                <a:solidFill>
                  <a:srgbClr val="FFFF00"/>
                </a:solidFill>
                <a:latin typeface="Arial" pitchFamily="34" charset="0"/>
                <a:cs typeface="Arial" pitchFamily="34" charset="0"/>
              </a:rPr>
              <a:t> Project (KOMP2)</a:t>
            </a:r>
          </a:p>
        </p:txBody>
      </p:sp>
      <p:sp>
        <p:nvSpPr>
          <p:cNvPr id="2" name="TextBox 1"/>
          <p:cNvSpPr txBox="1"/>
          <p:nvPr/>
        </p:nvSpPr>
        <p:spPr>
          <a:xfrm>
            <a:off x="251774" y="4814601"/>
            <a:ext cx="8630923" cy="1646605"/>
          </a:xfrm>
          <a:prstGeom prst="rect">
            <a:avLst/>
          </a:prstGeom>
          <a:noFill/>
        </p:spPr>
        <p:txBody>
          <a:bodyPr wrap="square" rtlCol="0">
            <a:spAutoFit/>
          </a:bodyPr>
          <a:lstStyle/>
          <a:p>
            <a:pPr marL="228600" lvl="2" indent="-228600" defTabSz="233363">
              <a:spcAft>
                <a:spcPts val="600"/>
              </a:spcAft>
              <a:buClr>
                <a:prstClr val="white"/>
              </a:buClr>
              <a:buSzPct val="95000"/>
              <a:buFont typeface="Wingdings" pitchFamily="2" charset="2"/>
              <a:buChar char=""/>
            </a:pPr>
            <a:r>
              <a:rPr lang="en-US" sz="2400" dirty="0">
                <a:solidFill>
                  <a:prstClr val="white"/>
                </a:solidFill>
                <a:latin typeface="Arial" charset="0"/>
              </a:rPr>
              <a:t>&gt;1,400 publications using KOMP2 resources from 						2004-2017 </a:t>
            </a:r>
          </a:p>
          <a:p>
            <a:pPr marL="228600" lvl="2" indent="-228600" defTabSz="233363">
              <a:spcAft>
                <a:spcPts val="600"/>
              </a:spcAft>
              <a:buClr>
                <a:prstClr val="white"/>
              </a:buClr>
              <a:buSzPct val="95000"/>
              <a:buFont typeface="Wingdings" pitchFamily="2" charset="2"/>
              <a:buChar char=""/>
            </a:pPr>
            <a:r>
              <a:rPr lang="en-US" sz="2400" dirty="0">
                <a:solidFill>
                  <a:prstClr val="white"/>
                </a:solidFill>
                <a:latin typeface="Arial" charset="0"/>
              </a:rPr>
              <a:t>KOMP </a:t>
            </a:r>
            <a:r>
              <a:rPr lang="en-US" sz="2400" i="1" dirty="0">
                <a:solidFill>
                  <a:prstClr val="white"/>
                </a:solidFill>
                <a:latin typeface="Arial" charset="0"/>
              </a:rPr>
              <a:t>SELENBP1</a:t>
            </a:r>
            <a:r>
              <a:rPr lang="en-US" sz="2400" dirty="0">
                <a:solidFill>
                  <a:prstClr val="white"/>
                </a:solidFill>
                <a:latin typeface="Arial" charset="0"/>
              </a:rPr>
              <a:t>-knockout mouse used to confirm 					genetic variation that causes extra-oral halitosis</a:t>
            </a:r>
          </a:p>
        </p:txBody>
      </p:sp>
      <p:sp>
        <p:nvSpPr>
          <p:cNvPr id="6" name="TextBox 5"/>
          <p:cNvSpPr txBox="1"/>
          <p:nvPr/>
        </p:nvSpPr>
        <p:spPr>
          <a:xfrm>
            <a:off x="7319535" y="6407027"/>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40</a:t>
            </a:r>
          </a:p>
        </p:txBody>
      </p:sp>
      <p:grpSp>
        <p:nvGrpSpPr>
          <p:cNvPr id="5" name="Group 4">
            <a:extLst>
              <a:ext uri="{FF2B5EF4-FFF2-40B4-BE49-F238E27FC236}">
                <a16:creationId xmlns:a16="http://schemas.microsoft.com/office/drawing/2014/main" id="{FB6A1369-5B4F-4E61-A5AB-0A79C2DE3CFF}"/>
              </a:ext>
            </a:extLst>
          </p:cNvPr>
          <p:cNvGrpSpPr/>
          <p:nvPr/>
        </p:nvGrpSpPr>
        <p:grpSpPr>
          <a:xfrm>
            <a:off x="5348298" y="1538664"/>
            <a:ext cx="3698174" cy="3174072"/>
            <a:chOff x="670150" y="1678010"/>
            <a:chExt cx="3897087" cy="3646845"/>
          </a:xfrm>
          <a:effectLst>
            <a:glow rad="101600">
              <a:schemeClr val="accent3">
                <a:satMod val="175000"/>
                <a:alpha val="40000"/>
              </a:schemeClr>
            </a:glow>
          </a:effectLst>
        </p:grpSpPr>
        <p:pic>
          <p:nvPicPr>
            <p:cNvPr id="3" name="Picture 2">
              <a:extLst>
                <a:ext uri="{FF2B5EF4-FFF2-40B4-BE49-F238E27FC236}">
                  <a16:creationId xmlns:a16="http://schemas.microsoft.com/office/drawing/2014/main" id="{6AFA4496-000B-4B25-B465-F592A1B85E5F}"/>
                </a:ext>
              </a:extLst>
            </p:cNvPr>
            <p:cNvPicPr>
              <a:picLocks noChangeAspect="1"/>
            </p:cNvPicPr>
            <p:nvPr/>
          </p:nvPicPr>
          <p:blipFill rotWithShape="1">
            <a:blip r:embed="rId3"/>
            <a:srcRect l="41191" t="19735" r="16190" b="14656"/>
            <a:stretch/>
          </p:blipFill>
          <p:spPr>
            <a:xfrm>
              <a:off x="670150" y="1950283"/>
              <a:ext cx="3897086" cy="3374572"/>
            </a:xfrm>
            <a:prstGeom prst="rect">
              <a:avLst/>
            </a:prstGeom>
          </p:spPr>
        </p:pic>
        <p:pic>
          <p:nvPicPr>
            <p:cNvPr id="4" name="Picture 3">
              <a:extLst>
                <a:ext uri="{FF2B5EF4-FFF2-40B4-BE49-F238E27FC236}">
                  <a16:creationId xmlns:a16="http://schemas.microsoft.com/office/drawing/2014/main" id="{D7D9B314-5F8C-40C7-B112-7F8B60BAF16E}"/>
                </a:ext>
              </a:extLst>
            </p:cNvPr>
            <p:cNvPicPr>
              <a:picLocks noChangeAspect="1"/>
            </p:cNvPicPr>
            <p:nvPr/>
          </p:nvPicPr>
          <p:blipFill rotWithShape="1">
            <a:blip r:embed="rId3"/>
            <a:srcRect l="14834" t="11837" r="42547" b="82870"/>
            <a:stretch/>
          </p:blipFill>
          <p:spPr>
            <a:xfrm>
              <a:off x="670151" y="1678010"/>
              <a:ext cx="3897086" cy="272273"/>
            </a:xfrm>
            <a:prstGeom prst="rect">
              <a:avLst/>
            </a:prstGeom>
          </p:spPr>
        </p:pic>
      </p:grpSp>
      <p:graphicFrame>
        <p:nvGraphicFramePr>
          <p:cNvPr id="10" name="Chart 9">
            <a:extLst>
              <a:ext uri="{FF2B5EF4-FFF2-40B4-BE49-F238E27FC236}">
                <a16:creationId xmlns:a16="http://schemas.microsoft.com/office/drawing/2014/main" id="{4781BBD5-CE69-4F94-8756-4244717E09A1}"/>
              </a:ext>
            </a:extLst>
          </p:cNvPr>
          <p:cNvGraphicFramePr>
            <a:graphicFrameLocks/>
          </p:cNvGraphicFramePr>
          <p:nvPr>
            <p:extLst/>
          </p:nvPr>
        </p:nvGraphicFramePr>
        <p:xfrm>
          <a:off x="-39756" y="1505761"/>
          <a:ext cx="5459896" cy="32398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74288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4" name="Title 1"/>
          <p:cNvSpPr txBox="1">
            <a:spLocks/>
          </p:cNvSpPr>
          <p:nvPr/>
        </p:nvSpPr>
        <p:spPr>
          <a:xfrm>
            <a:off x="-4764" y="234"/>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a:solidFill>
                  <a:srgbClr val="FFFF00"/>
                </a:solidFill>
                <a:latin typeface="Arial" pitchFamily="34" charset="0"/>
                <a:cs typeface="Arial" pitchFamily="34" charset="0"/>
              </a:rPr>
              <a:t>Director’s Report Outline</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61527964"/>
      </p:ext>
    </p:extLst>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4683"/>
            <a:ext cx="9144000" cy="639763"/>
          </a:xfrm>
        </p:spPr>
        <p:txBody>
          <a:bodyPr/>
          <a:lstStyle/>
          <a:p>
            <a:pPr algn="ctr">
              <a:defRPr/>
            </a:pPr>
            <a:r>
              <a:rPr lang="en-US" sz="3600" b="1" dirty="0">
                <a:solidFill>
                  <a:srgbClr val="FFFF00"/>
                </a:solidFill>
                <a:latin typeface="Arial" charset="0"/>
                <a:cs typeface="Arial" charset="0"/>
              </a:rPr>
              <a:t>Genotype-Tissue Expression (GTEx)</a:t>
            </a:r>
            <a:endParaRPr lang="en-US" sz="3600" b="1" dirty="0">
              <a:solidFill>
                <a:srgbClr val="FFFF00"/>
              </a:solidFill>
              <a:latin typeface="Arial" pitchFamily="34" charset="0"/>
              <a:cs typeface="Arial" pitchFamily="34" charset="0"/>
            </a:endParaRPr>
          </a:p>
        </p:txBody>
      </p:sp>
      <p:pic>
        <p:nvPicPr>
          <p:cNvPr id="11" name="Picture 10">
            <a:extLst>
              <a:ext uri="{FF2B5EF4-FFF2-40B4-BE49-F238E27FC236}">
                <a16:creationId xmlns:a16="http://schemas.microsoft.com/office/drawing/2014/main" id="{FD0D9CA4-844E-4105-8FF9-6AEE1654A9B2}"/>
              </a:ext>
            </a:extLst>
          </p:cNvPr>
          <p:cNvPicPr>
            <a:picLocks noChangeAspect="1"/>
          </p:cNvPicPr>
          <p:nvPr/>
        </p:nvPicPr>
        <p:blipFill rotWithShape="1">
          <a:blip r:embed="rId3"/>
          <a:srcRect t="14074" r="1203" b="7407"/>
          <a:stretch/>
        </p:blipFill>
        <p:spPr>
          <a:xfrm>
            <a:off x="0" y="2016401"/>
            <a:ext cx="9144000" cy="4446414"/>
          </a:xfrm>
          <a:prstGeom prst="rect">
            <a:avLst/>
          </a:prstGeom>
        </p:spPr>
      </p:pic>
      <p:pic>
        <p:nvPicPr>
          <p:cNvPr id="13" name="Picture 4" descr="GTEx_registration-banner.png">
            <a:extLst>
              <a:ext uri="{FF2B5EF4-FFF2-40B4-BE49-F238E27FC236}">
                <a16:creationId xmlns:a16="http://schemas.microsoft.com/office/drawing/2014/main" id="{26C3A9DA-5A8F-478A-A118-68E7699835EC}"/>
              </a:ext>
            </a:extLst>
          </p:cNvPr>
          <p:cNvPicPr>
            <a:picLocks noChangeAspect="1"/>
          </p:cNvPicPr>
          <p:nvPr/>
        </p:nvPicPr>
        <p:blipFill>
          <a:blip r:embed="rId4" cstate="print">
            <a:extLst>
              <a:ext uri="{28A0092B-C50C-407E-A947-70E740481C1C}">
                <a14:useLocalDpi xmlns:a14="http://schemas.microsoft.com/office/drawing/2010/main" val="0"/>
              </a:ext>
            </a:extLst>
          </a:blip>
          <a:srcRect t="20406" b="23116"/>
          <a:stretch>
            <a:fillRect/>
          </a:stretch>
        </p:blipFill>
        <p:spPr bwMode="auto">
          <a:xfrm>
            <a:off x="0" y="858951"/>
            <a:ext cx="9144000" cy="11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13A9BDF-5EBA-4A7F-9A1D-789B7207EA8E}"/>
              </a:ext>
            </a:extLst>
          </p:cNvPr>
          <p:cNvSpPr txBox="1"/>
          <p:nvPr/>
        </p:nvSpPr>
        <p:spPr>
          <a:xfrm>
            <a:off x="7317698" y="6407149"/>
            <a:ext cx="1942185" cy="400110"/>
          </a:xfrm>
          <a:prstGeom prst="rect">
            <a:avLst/>
          </a:prstGeom>
          <a:noFill/>
        </p:spPr>
        <p:txBody>
          <a:bodyPr wrap="square">
            <a:spAutoFit/>
          </a:bodyPr>
          <a:lstStyle/>
          <a:p>
            <a:pPr>
              <a:defRPr/>
            </a:pPr>
            <a:r>
              <a:rPr lang="en-US" sz="2000" dirty="0">
                <a:solidFill>
                  <a:schemeClr val="accent4">
                    <a:lumMod val="40000"/>
                    <a:lumOff val="60000"/>
                  </a:schemeClr>
                </a:solidFill>
                <a:latin typeface="Arial" charset="0"/>
              </a:rPr>
              <a:t>Document 41</a:t>
            </a:r>
          </a:p>
        </p:txBody>
      </p:sp>
    </p:spTree>
    <p:extLst>
      <p:ext uri="{BB962C8B-B14F-4D97-AF65-F5344CB8AC3E}">
        <p14:creationId xmlns:p14="http://schemas.microsoft.com/office/powerpoint/2010/main" val="1203570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85F0FCF-D7E6-43E1-BDBE-1047C4DBC059}"/>
              </a:ext>
            </a:extLst>
          </p:cNvPr>
          <p:cNvGrpSpPr/>
          <p:nvPr/>
        </p:nvGrpSpPr>
        <p:grpSpPr>
          <a:xfrm>
            <a:off x="485481" y="989971"/>
            <a:ext cx="8059130" cy="2515229"/>
            <a:chOff x="485481" y="989971"/>
            <a:chExt cx="8059130" cy="2515229"/>
          </a:xfrm>
        </p:grpSpPr>
        <p:pic>
          <p:nvPicPr>
            <p:cNvPr id="15" name="Content Placeholder 4">
              <a:extLst>
                <a:ext uri="{FF2B5EF4-FFF2-40B4-BE49-F238E27FC236}">
                  <a16:creationId xmlns:a16="http://schemas.microsoft.com/office/drawing/2014/main" id="{00F0621D-8A37-41F5-B8D2-5673AA58A02E}"/>
                </a:ext>
              </a:extLst>
            </p:cNvPr>
            <p:cNvPicPr>
              <a:picLocks noChangeAspect="1"/>
            </p:cNvPicPr>
            <p:nvPr/>
          </p:nvPicPr>
          <p:blipFill rotWithShape="1">
            <a:blip r:embed="rId3"/>
            <a:srcRect l="9278" t="23571" r="12118" b="62960"/>
            <a:stretch/>
          </p:blipFill>
          <p:spPr bwMode="auto">
            <a:xfrm>
              <a:off x="1336485" y="989971"/>
              <a:ext cx="6324600" cy="609600"/>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pic>
          <p:nvPicPr>
            <p:cNvPr id="8" name="Picture 7">
              <a:extLst>
                <a:ext uri="{FF2B5EF4-FFF2-40B4-BE49-F238E27FC236}">
                  <a16:creationId xmlns:a16="http://schemas.microsoft.com/office/drawing/2014/main" id="{251167D0-2168-4CC2-A035-004A9FC99947}"/>
                </a:ext>
              </a:extLst>
            </p:cNvPr>
            <p:cNvPicPr>
              <a:picLocks noChangeAspect="1"/>
            </p:cNvPicPr>
            <p:nvPr/>
          </p:nvPicPr>
          <p:blipFill>
            <a:blip r:embed="rId4"/>
            <a:stretch>
              <a:fillRect/>
            </a:stretch>
          </p:blipFill>
          <p:spPr>
            <a:xfrm>
              <a:off x="485481" y="1600200"/>
              <a:ext cx="2681792" cy="1905000"/>
            </a:xfrm>
            <a:prstGeom prst="rect">
              <a:avLst/>
            </a:prstGeom>
          </p:spPr>
        </p:pic>
        <p:pic>
          <p:nvPicPr>
            <p:cNvPr id="9" name="Picture 8">
              <a:extLst>
                <a:ext uri="{FF2B5EF4-FFF2-40B4-BE49-F238E27FC236}">
                  <a16:creationId xmlns:a16="http://schemas.microsoft.com/office/drawing/2014/main" id="{9C6B1C93-4081-4A2E-B997-CFEA4A7280BF}"/>
                </a:ext>
              </a:extLst>
            </p:cNvPr>
            <p:cNvPicPr>
              <a:picLocks noChangeAspect="1"/>
            </p:cNvPicPr>
            <p:nvPr/>
          </p:nvPicPr>
          <p:blipFill>
            <a:blip r:embed="rId5"/>
            <a:stretch>
              <a:fillRect/>
            </a:stretch>
          </p:blipFill>
          <p:spPr>
            <a:xfrm>
              <a:off x="3159610" y="1599571"/>
              <a:ext cx="2695239" cy="1905629"/>
            </a:xfrm>
            <a:prstGeom prst="rect">
              <a:avLst/>
            </a:prstGeom>
          </p:spPr>
        </p:pic>
        <p:pic>
          <p:nvPicPr>
            <p:cNvPr id="10" name="Picture 9">
              <a:extLst>
                <a:ext uri="{FF2B5EF4-FFF2-40B4-BE49-F238E27FC236}">
                  <a16:creationId xmlns:a16="http://schemas.microsoft.com/office/drawing/2014/main" id="{0762C497-537E-4ECA-9A3B-037BE547A76B}"/>
                </a:ext>
              </a:extLst>
            </p:cNvPr>
            <p:cNvPicPr>
              <a:picLocks noChangeAspect="1"/>
            </p:cNvPicPr>
            <p:nvPr/>
          </p:nvPicPr>
          <p:blipFill>
            <a:blip r:embed="rId6"/>
            <a:stretch>
              <a:fillRect/>
            </a:stretch>
          </p:blipFill>
          <p:spPr>
            <a:xfrm>
              <a:off x="5848475" y="1599571"/>
              <a:ext cx="2696136" cy="1905629"/>
            </a:xfrm>
            <a:prstGeom prst="rect">
              <a:avLst/>
            </a:prstGeom>
          </p:spPr>
        </p:pic>
        <p:sp>
          <p:nvSpPr>
            <p:cNvPr id="2" name="Rectangle 1">
              <a:extLst>
                <a:ext uri="{FF2B5EF4-FFF2-40B4-BE49-F238E27FC236}">
                  <a16:creationId xmlns:a16="http://schemas.microsoft.com/office/drawing/2014/main" id="{7C9E496A-4AC9-4A6A-81B7-A5A28FC02C5C}"/>
                </a:ext>
              </a:extLst>
            </p:cNvPr>
            <p:cNvSpPr/>
            <p:nvPr/>
          </p:nvSpPr>
          <p:spPr>
            <a:xfrm>
              <a:off x="485481" y="1599571"/>
              <a:ext cx="8043497" cy="19056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0060FEDE-9C65-4FD2-85FB-B5878C2B99A3}"/>
              </a:ext>
            </a:extLst>
          </p:cNvPr>
          <p:cNvPicPr>
            <a:picLocks noChangeAspect="1"/>
          </p:cNvPicPr>
          <p:nvPr/>
        </p:nvPicPr>
        <p:blipFill rotWithShape="1">
          <a:blip r:embed="rId7"/>
          <a:srcRect l="10000" t="25563" r="63808" b="11111"/>
          <a:stretch/>
        </p:blipFill>
        <p:spPr>
          <a:xfrm>
            <a:off x="1000851" y="1222615"/>
            <a:ext cx="2395022" cy="3257164"/>
          </a:xfrm>
          <a:prstGeom prst="rect">
            <a:avLst/>
          </a:prstGeom>
          <a:solidFill>
            <a:srgbClr val="000066"/>
          </a:solidFill>
          <a:ln w="22225">
            <a:solidFill>
              <a:schemeClr val="bg1"/>
            </a:solidFill>
          </a:ln>
        </p:spPr>
      </p:pic>
      <p:pic>
        <p:nvPicPr>
          <p:cNvPr id="17" name="Picture 16">
            <a:extLst>
              <a:ext uri="{FF2B5EF4-FFF2-40B4-BE49-F238E27FC236}">
                <a16:creationId xmlns:a16="http://schemas.microsoft.com/office/drawing/2014/main" id="{10CBA093-56BC-4DF4-A52F-0877AB6D9B21}"/>
              </a:ext>
            </a:extLst>
          </p:cNvPr>
          <p:cNvPicPr>
            <a:picLocks noChangeAspect="1"/>
          </p:cNvPicPr>
          <p:nvPr/>
        </p:nvPicPr>
        <p:blipFill rotWithShape="1">
          <a:blip r:embed="rId7"/>
          <a:srcRect l="35946" t="25563" r="39999" b="11111"/>
          <a:stretch/>
        </p:blipFill>
        <p:spPr>
          <a:xfrm>
            <a:off x="3534265" y="1232641"/>
            <a:ext cx="2199560" cy="3257164"/>
          </a:xfrm>
          <a:prstGeom prst="rect">
            <a:avLst/>
          </a:prstGeom>
          <a:solidFill>
            <a:srgbClr val="000066"/>
          </a:solidFill>
          <a:ln w="22225">
            <a:solidFill>
              <a:schemeClr val="bg1"/>
            </a:solidFill>
          </a:ln>
        </p:spPr>
      </p:pic>
      <p:pic>
        <p:nvPicPr>
          <p:cNvPr id="18" name="Picture 17">
            <a:extLst>
              <a:ext uri="{FF2B5EF4-FFF2-40B4-BE49-F238E27FC236}">
                <a16:creationId xmlns:a16="http://schemas.microsoft.com/office/drawing/2014/main" id="{024420EB-2804-433E-A913-649B1C5702F5}"/>
              </a:ext>
            </a:extLst>
          </p:cNvPr>
          <p:cNvPicPr>
            <a:picLocks noChangeAspect="1"/>
          </p:cNvPicPr>
          <p:nvPr/>
        </p:nvPicPr>
        <p:blipFill rotWithShape="1">
          <a:blip r:embed="rId7"/>
          <a:srcRect l="60833" t="25563" r="15833" b="11111"/>
          <a:stretch/>
        </p:blipFill>
        <p:spPr>
          <a:xfrm>
            <a:off x="5901779" y="1219200"/>
            <a:ext cx="2133600" cy="3257164"/>
          </a:xfrm>
          <a:prstGeom prst="rect">
            <a:avLst/>
          </a:prstGeom>
          <a:solidFill>
            <a:srgbClr val="000066"/>
          </a:solidFill>
          <a:ln w="22225">
            <a:solidFill>
              <a:schemeClr val="bg1"/>
            </a:solidFill>
          </a:ln>
        </p:spPr>
      </p:pic>
      <p:pic>
        <p:nvPicPr>
          <p:cNvPr id="4" name="Picture 3">
            <a:extLst>
              <a:ext uri="{FF2B5EF4-FFF2-40B4-BE49-F238E27FC236}">
                <a16:creationId xmlns:a16="http://schemas.microsoft.com/office/drawing/2014/main" id="{2A82CF5E-F34E-4056-9EFA-B8CC7D9807CB}"/>
              </a:ext>
            </a:extLst>
          </p:cNvPr>
          <p:cNvPicPr>
            <a:picLocks noChangeAspect="1"/>
          </p:cNvPicPr>
          <p:nvPr/>
        </p:nvPicPr>
        <p:blipFill rotWithShape="1">
          <a:blip r:embed="rId8"/>
          <a:srcRect l="68255" t="40632" r="19167" b="13347"/>
          <a:stretch/>
        </p:blipFill>
        <p:spPr>
          <a:xfrm>
            <a:off x="3066639" y="1643584"/>
            <a:ext cx="3010721" cy="3442380"/>
          </a:xfrm>
          <a:prstGeom prst="rect">
            <a:avLst/>
          </a:prstGeom>
          <a:ln w="19050">
            <a:solidFill>
              <a:schemeClr val="bg1"/>
            </a:solidFill>
          </a:ln>
        </p:spPr>
      </p:pic>
      <p:pic>
        <p:nvPicPr>
          <p:cNvPr id="19" name="Picture 18">
            <a:extLst>
              <a:ext uri="{FF2B5EF4-FFF2-40B4-BE49-F238E27FC236}">
                <a16:creationId xmlns:a16="http://schemas.microsoft.com/office/drawing/2014/main" id="{2579C8EB-E10C-4E09-B132-3C5F9FAA8CA8}"/>
              </a:ext>
            </a:extLst>
          </p:cNvPr>
          <p:cNvPicPr>
            <a:picLocks noChangeAspect="1"/>
          </p:cNvPicPr>
          <p:nvPr/>
        </p:nvPicPr>
        <p:blipFill rotWithShape="1">
          <a:blip r:embed="rId9"/>
          <a:srcRect l="9167" t="21852" r="52192" b="12963"/>
          <a:stretch/>
        </p:blipFill>
        <p:spPr>
          <a:xfrm>
            <a:off x="632863" y="2624073"/>
            <a:ext cx="3533266" cy="3352800"/>
          </a:xfrm>
          <a:prstGeom prst="rect">
            <a:avLst/>
          </a:prstGeom>
          <a:ln w="22225">
            <a:solidFill>
              <a:schemeClr val="bg1"/>
            </a:solidFill>
          </a:ln>
        </p:spPr>
      </p:pic>
      <p:pic>
        <p:nvPicPr>
          <p:cNvPr id="20" name="Picture 19">
            <a:extLst>
              <a:ext uri="{FF2B5EF4-FFF2-40B4-BE49-F238E27FC236}">
                <a16:creationId xmlns:a16="http://schemas.microsoft.com/office/drawing/2014/main" id="{30144855-50B8-47B6-9DC4-74603842CA94}"/>
              </a:ext>
            </a:extLst>
          </p:cNvPr>
          <p:cNvPicPr>
            <a:picLocks noChangeAspect="1"/>
          </p:cNvPicPr>
          <p:nvPr/>
        </p:nvPicPr>
        <p:blipFill rotWithShape="1">
          <a:blip r:embed="rId10"/>
          <a:srcRect l="35989" t="20371" r="39845" b="20371"/>
          <a:stretch/>
        </p:blipFill>
        <p:spPr>
          <a:xfrm>
            <a:off x="742189" y="3358764"/>
            <a:ext cx="2209800" cy="3048000"/>
          </a:xfrm>
          <a:prstGeom prst="rect">
            <a:avLst/>
          </a:prstGeom>
          <a:ln w="22225">
            <a:solidFill>
              <a:schemeClr val="bg1"/>
            </a:solidFill>
          </a:ln>
        </p:spPr>
      </p:pic>
      <p:pic>
        <p:nvPicPr>
          <p:cNvPr id="21" name="Picture 20">
            <a:extLst>
              <a:ext uri="{FF2B5EF4-FFF2-40B4-BE49-F238E27FC236}">
                <a16:creationId xmlns:a16="http://schemas.microsoft.com/office/drawing/2014/main" id="{ABABCA8F-26CA-48DB-ADF9-35B0995C5E2D}"/>
              </a:ext>
            </a:extLst>
          </p:cNvPr>
          <p:cNvPicPr>
            <a:picLocks noChangeAspect="1"/>
          </p:cNvPicPr>
          <p:nvPr/>
        </p:nvPicPr>
        <p:blipFill rotWithShape="1">
          <a:blip r:embed="rId10"/>
          <a:srcRect l="10000" t="20371" r="63290" b="20371"/>
          <a:stretch/>
        </p:blipFill>
        <p:spPr>
          <a:xfrm>
            <a:off x="4287649" y="2624073"/>
            <a:ext cx="2686679" cy="3352800"/>
          </a:xfrm>
          <a:prstGeom prst="rect">
            <a:avLst/>
          </a:prstGeom>
          <a:ln w="22225">
            <a:solidFill>
              <a:schemeClr val="bg1"/>
            </a:solidFill>
          </a:ln>
        </p:spPr>
      </p:pic>
      <p:pic>
        <p:nvPicPr>
          <p:cNvPr id="14" name="Picture 13">
            <a:extLst>
              <a:ext uri="{FF2B5EF4-FFF2-40B4-BE49-F238E27FC236}">
                <a16:creationId xmlns:a16="http://schemas.microsoft.com/office/drawing/2014/main" id="{FBA9BD10-1D78-4EDB-8321-6C300BC86474}"/>
              </a:ext>
            </a:extLst>
          </p:cNvPr>
          <p:cNvPicPr>
            <a:picLocks noChangeAspect="1"/>
          </p:cNvPicPr>
          <p:nvPr/>
        </p:nvPicPr>
        <p:blipFill rotWithShape="1">
          <a:blip r:embed="rId9"/>
          <a:srcRect l="47728" t="21852" r="12500" b="12963"/>
          <a:stretch/>
        </p:blipFill>
        <p:spPr>
          <a:xfrm>
            <a:off x="3061315" y="3358764"/>
            <a:ext cx="3308037" cy="3049696"/>
          </a:xfrm>
          <a:prstGeom prst="rect">
            <a:avLst/>
          </a:prstGeom>
          <a:ln w="22225">
            <a:solidFill>
              <a:schemeClr val="bg1"/>
            </a:solidFill>
          </a:ln>
        </p:spPr>
      </p:pic>
      <p:pic>
        <p:nvPicPr>
          <p:cNvPr id="13" name="Picture 12">
            <a:extLst>
              <a:ext uri="{FF2B5EF4-FFF2-40B4-BE49-F238E27FC236}">
                <a16:creationId xmlns:a16="http://schemas.microsoft.com/office/drawing/2014/main" id="{FC604E5E-820C-4F50-AFF2-EFFC65BD0440}"/>
              </a:ext>
            </a:extLst>
          </p:cNvPr>
          <p:cNvPicPr>
            <a:picLocks noChangeAspect="1"/>
          </p:cNvPicPr>
          <p:nvPr/>
        </p:nvPicPr>
        <p:blipFill rotWithShape="1">
          <a:blip r:embed="rId10"/>
          <a:srcRect l="59517" t="20371" r="14956" b="20371"/>
          <a:stretch/>
        </p:blipFill>
        <p:spPr>
          <a:xfrm>
            <a:off x="6478678" y="3358764"/>
            <a:ext cx="2334134" cy="3048000"/>
          </a:xfrm>
          <a:prstGeom prst="rect">
            <a:avLst/>
          </a:prstGeom>
          <a:ln w="22225">
            <a:solidFill>
              <a:schemeClr val="bg1"/>
            </a:solidFill>
          </a:ln>
        </p:spPr>
      </p:pic>
      <p:sp>
        <p:nvSpPr>
          <p:cNvPr id="22" name="TextBox 21">
            <a:extLst>
              <a:ext uri="{FF2B5EF4-FFF2-40B4-BE49-F238E27FC236}">
                <a16:creationId xmlns:a16="http://schemas.microsoft.com/office/drawing/2014/main" id="{4D4B91DE-5755-473F-9A40-8C198B5C0E8B}"/>
              </a:ext>
            </a:extLst>
          </p:cNvPr>
          <p:cNvSpPr txBox="1"/>
          <p:nvPr/>
        </p:nvSpPr>
        <p:spPr>
          <a:xfrm>
            <a:off x="7316901" y="6406764"/>
            <a:ext cx="1991881" cy="400110"/>
          </a:xfrm>
          <a:prstGeom prst="rect">
            <a:avLst/>
          </a:prstGeom>
          <a:noFill/>
        </p:spPr>
        <p:txBody>
          <a:bodyPr wrap="square">
            <a:spAutoFit/>
          </a:bodyPr>
          <a:lstStyle/>
          <a:p>
            <a:pPr>
              <a:defRPr/>
            </a:pPr>
            <a:r>
              <a:rPr lang="en-US" sz="2000" dirty="0">
                <a:solidFill>
                  <a:schemeClr val="accent4">
                    <a:lumMod val="40000"/>
                    <a:lumOff val="60000"/>
                  </a:schemeClr>
                </a:solidFill>
                <a:latin typeface="Arial" charset="0"/>
              </a:rPr>
              <a:t>Document 41</a:t>
            </a:r>
          </a:p>
        </p:txBody>
      </p:sp>
      <p:sp>
        <p:nvSpPr>
          <p:cNvPr id="23" name="Title 3">
            <a:extLst>
              <a:ext uri="{FF2B5EF4-FFF2-40B4-BE49-F238E27FC236}">
                <a16:creationId xmlns:a16="http://schemas.microsoft.com/office/drawing/2014/main" id="{04373F3D-5250-48B1-9E17-A41F54A2B082}"/>
              </a:ext>
            </a:extLst>
          </p:cNvPr>
          <p:cNvSpPr>
            <a:spLocks noGrp="1"/>
          </p:cNvSpPr>
          <p:nvPr>
            <p:ph type="title"/>
          </p:nvPr>
        </p:nvSpPr>
        <p:spPr>
          <a:xfrm>
            <a:off x="0" y="4683"/>
            <a:ext cx="9144000" cy="639763"/>
          </a:xfrm>
        </p:spPr>
        <p:txBody>
          <a:bodyPr/>
          <a:lstStyle/>
          <a:p>
            <a:pPr algn="ctr">
              <a:defRPr/>
            </a:pPr>
            <a:r>
              <a:rPr lang="en-US" sz="3600" b="1" dirty="0">
                <a:solidFill>
                  <a:srgbClr val="FFFF00"/>
                </a:solidFill>
                <a:latin typeface="Arial" charset="0"/>
                <a:cs typeface="Arial" charset="0"/>
              </a:rPr>
              <a:t>Genotype-Tissue Expression (GTEx)</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7837485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14901" y="6404"/>
            <a:ext cx="7625923" cy="708572"/>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109994" y="1742604"/>
            <a:ext cx="8860517" cy="347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33363" lvl="1" indent="-233363" defTabSz="341313">
              <a:spcBef>
                <a:spcPts val="700"/>
              </a:spcBef>
              <a:buClr>
                <a:prstClr val="white"/>
              </a:buClr>
              <a:buSzPct val="95000"/>
              <a:buFont typeface="Wingdings" pitchFamily="2" charset="2"/>
              <a:buChar char=""/>
              <a:tabLst>
                <a:tab pos="682625" algn="l"/>
              </a:tabLst>
            </a:pPr>
            <a:r>
              <a:rPr lang="en-US" sz="2800" dirty="0"/>
              <a:t>10</a:t>
            </a:r>
            <a:r>
              <a:rPr lang="en-US" sz="2800" baseline="30000" dirty="0"/>
              <a:t>th</a:t>
            </a:r>
            <a:r>
              <a:rPr lang="en-US" sz="2800" dirty="0"/>
              <a:t> Annual Meeting of the African Society of 	Human Genetics in November 2017 (Egypt)</a:t>
            </a:r>
          </a:p>
          <a:p>
            <a:pPr marL="233363" lvl="1" indent="-233363" defTabSz="457200">
              <a:spcBef>
                <a:spcPts val="700"/>
              </a:spcBef>
              <a:buClr>
                <a:prstClr val="white"/>
              </a:buClr>
              <a:buSzPct val="95000"/>
              <a:buFont typeface="Wingdings" pitchFamily="2" charset="2"/>
              <a:buChar char=""/>
              <a:tabLst>
                <a:tab pos="914400" algn="l"/>
              </a:tabLst>
            </a:pPr>
            <a:endParaRPr lang="en-US" sz="2800" dirty="0"/>
          </a:p>
          <a:p>
            <a:pPr marL="233363" lvl="1" indent="-233363" defTabSz="457200">
              <a:spcBef>
                <a:spcPts val="700"/>
              </a:spcBef>
              <a:buClr>
                <a:prstClr val="white"/>
              </a:buClr>
              <a:buSzPct val="95000"/>
              <a:buFont typeface="Wingdings" pitchFamily="2" charset="2"/>
              <a:buChar char=""/>
              <a:tabLst>
                <a:tab pos="914400" algn="l"/>
              </a:tabLst>
            </a:pPr>
            <a:endParaRPr lang="en-US" sz="2800" dirty="0"/>
          </a:p>
          <a:p>
            <a:pPr marL="233363" lvl="1" indent="-233363" defTabSz="457200">
              <a:spcBef>
                <a:spcPts val="700"/>
              </a:spcBef>
              <a:buClr>
                <a:prstClr val="white"/>
              </a:buClr>
              <a:buSzPct val="95000"/>
              <a:buFont typeface="Wingdings" pitchFamily="2" charset="2"/>
              <a:buChar char=""/>
              <a:tabLst>
                <a:tab pos="914400" algn="l"/>
              </a:tabLst>
            </a:pPr>
            <a:endParaRPr lang="en-US" sz="2800" dirty="0"/>
          </a:p>
          <a:p>
            <a:pPr marL="233363" lvl="1" indent="-233363" defTabSz="457200">
              <a:spcBef>
                <a:spcPts val="700"/>
              </a:spcBef>
              <a:buClr>
                <a:prstClr val="white"/>
              </a:buClr>
              <a:buSzPct val="95000"/>
              <a:buFont typeface="Wingdings" pitchFamily="2" charset="2"/>
              <a:buChar char=""/>
              <a:tabLst>
                <a:tab pos="914400" algn="l"/>
              </a:tabLst>
            </a:pPr>
            <a:endParaRPr lang="en-US" sz="2800" dirty="0"/>
          </a:p>
          <a:p>
            <a:pPr marL="233363" lvl="1" indent="-233363" defTabSz="457200">
              <a:spcBef>
                <a:spcPts val="700"/>
              </a:spcBef>
              <a:buClr>
                <a:prstClr val="white"/>
              </a:buClr>
              <a:buSzPct val="95000"/>
              <a:buFont typeface="Wingdings" pitchFamily="2" charset="2"/>
              <a:buChar char=""/>
              <a:tabLst>
                <a:tab pos="914400" algn="l"/>
              </a:tabLst>
            </a:pPr>
            <a:endParaRPr lang="en-US" sz="2800" dirty="0"/>
          </a:p>
          <a:p>
            <a:pPr marL="233363" lvl="1" indent="-233363" defTabSz="457200">
              <a:spcBef>
                <a:spcPts val="700"/>
              </a:spcBef>
              <a:buClr>
                <a:prstClr val="white"/>
              </a:buClr>
              <a:buSzPct val="95000"/>
              <a:buFont typeface="Wingdings" pitchFamily="2" charset="2"/>
              <a:buChar char=""/>
              <a:tabLst>
                <a:tab pos="914400" algn="l"/>
              </a:tabLst>
            </a:pPr>
            <a:endParaRPr lang="en-US" sz="2800" dirty="0"/>
          </a:p>
          <a:p>
            <a:pPr marL="233363" lvl="1" indent="-233363" defTabSz="457200">
              <a:spcBef>
                <a:spcPts val="700"/>
              </a:spcBef>
              <a:buClr>
                <a:prstClr val="white"/>
              </a:buClr>
              <a:buSzPct val="95000"/>
              <a:buFont typeface="Wingdings" pitchFamily="2" charset="2"/>
              <a:buChar char=""/>
              <a:tabLst>
                <a:tab pos="914400" algn="l"/>
              </a:tabLst>
            </a:pPr>
            <a:r>
              <a:rPr lang="en-US" sz="2800" dirty="0"/>
              <a:t>11</a:t>
            </a:r>
            <a:r>
              <a:rPr lang="en-US" sz="2800" baseline="30000" dirty="0"/>
              <a:t>th</a:t>
            </a:r>
            <a:r>
              <a:rPr lang="en-US" sz="2800" dirty="0"/>
              <a:t> Consortium Meeting in March 2018 (Uganda)</a:t>
            </a:r>
          </a:p>
          <a:p>
            <a:pPr marL="0" lvl="1" indent="0" defTabSz="457200">
              <a:spcBef>
                <a:spcPts val="700"/>
              </a:spcBef>
              <a:buClr>
                <a:prstClr val="white"/>
              </a:buClr>
              <a:buSzPct val="95000"/>
              <a:tabLst>
                <a:tab pos="914400" algn="l"/>
              </a:tabLst>
            </a:pPr>
            <a:endParaRPr lang="en-US" sz="2400" dirty="0">
              <a:solidFill>
                <a:schemeClr val="tx2">
                  <a:lumMod val="90000"/>
                </a:schemeClr>
              </a:solidFill>
            </a:endParaRPr>
          </a:p>
          <a:p>
            <a:pPr marL="1285875" lvl="3" indent="-233363" defTabSz="457200">
              <a:spcBef>
                <a:spcPts val="700"/>
              </a:spcBef>
              <a:buClr>
                <a:prstClr val="white"/>
              </a:buClr>
              <a:buSzPct val="95000"/>
              <a:buFont typeface="Wingdings" pitchFamily="2" charset="2"/>
              <a:buChar char=""/>
              <a:tabLst>
                <a:tab pos="914400" algn="l"/>
              </a:tabLst>
            </a:pPr>
            <a:endParaRPr lang="en-US" sz="1100" dirty="0">
              <a:solidFill>
                <a:schemeClr val="tx2">
                  <a:lumMod val="90000"/>
                </a:schemeClr>
              </a:solidFill>
            </a:endParaRPr>
          </a:p>
          <a:p>
            <a:pPr marL="1285875" lvl="3" indent="-233363" defTabSz="457200">
              <a:spcBef>
                <a:spcPts val="700"/>
              </a:spcBef>
              <a:buClr>
                <a:prstClr val="white"/>
              </a:buClr>
              <a:buSzPct val="95000"/>
              <a:buFont typeface="Wingdings" pitchFamily="2" charset="2"/>
              <a:buChar char=""/>
              <a:tabLst>
                <a:tab pos="914400" algn="l"/>
              </a:tabLst>
            </a:pPr>
            <a:endParaRPr lang="en-US" sz="2400" dirty="0">
              <a:solidFill>
                <a:schemeClr val="tx2">
                  <a:lumMod val="90000"/>
                </a:schemeClr>
              </a:solidFill>
            </a:endParaRPr>
          </a:p>
          <a:p>
            <a:pPr marL="1285875" lvl="3" indent="-233363" defTabSz="457200">
              <a:spcBef>
                <a:spcPts val="700"/>
              </a:spcBef>
              <a:buClr>
                <a:prstClr val="white"/>
              </a:buClr>
              <a:buSzPct val="95000"/>
              <a:buFont typeface="Wingdings" pitchFamily="2" charset="2"/>
              <a:buChar char=""/>
              <a:tabLst>
                <a:tab pos="914400" algn="l"/>
              </a:tabLst>
            </a:pPr>
            <a:endParaRPr lang="en-US" sz="2400" dirty="0">
              <a:solidFill>
                <a:schemeClr val="tx2">
                  <a:lumMod val="90000"/>
                </a:schemeClr>
              </a:solidFill>
            </a:endParaRPr>
          </a:p>
          <a:p>
            <a:pPr marL="1285875" lvl="3" indent="-233363" defTabSz="457200">
              <a:spcBef>
                <a:spcPts val="700"/>
              </a:spcBef>
              <a:buClr>
                <a:prstClr val="white"/>
              </a:buClr>
              <a:buSzPct val="95000"/>
              <a:buFont typeface="Wingdings" pitchFamily="2" charset="2"/>
              <a:buChar char=""/>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0" lvl="1" indent="0" defTabSz="457200" fontAlgn="base">
              <a:spcBef>
                <a:spcPts val="700"/>
              </a:spcBef>
              <a:spcAft>
                <a:spcPct val="0"/>
              </a:spcAft>
              <a:buClr>
                <a:prstClr val="white"/>
              </a:buClr>
              <a:buSzPct val="95000"/>
              <a:tabLst>
                <a:tab pos="914400" algn="l"/>
              </a:tabLst>
            </a:pPr>
            <a:endParaRPr lang="en-US" sz="2800" dirty="0">
              <a:solidFill>
                <a:prstClr val="white"/>
              </a:solidFill>
            </a:endParaRPr>
          </a:p>
        </p:txBody>
      </p:sp>
      <p:sp>
        <p:nvSpPr>
          <p:cNvPr id="6" name="Rectangle 5"/>
          <p:cNvSpPr/>
          <p:nvPr/>
        </p:nvSpPr>
        <p:spPr>
          <a:xfrm>
            <a:off x="-3" y="0"/>
            <a:ext cx="1978093" cy="1463942"/>
          </a:xfrm>
          <a:prstGeom prst="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CENTERS\H3Africa\Logos\H3Africa_500px_trans.png"/>
          <p:cNvPicPr>
            <a:picLocks noChangeAspect="1" noChangeArrowheads="1"/>
          </p:cNvPicPr>
          <p:nvPr/>
        </p:nvPicPr>
        <p:blipFill>
          <a:blip r:embed="rId3" cstate="print"/>
          <a:srcRect/>
          <a:stretch>
            <a:fillRect/>
          </a:stretch>
        </p:blipFill>
        <p:spPr bwMode="auto">
          <a:xfrm>
            <a:off x="309841" y="68576"/>
            <a:ext cx="1338456" cy="1395366"/>
          </a:xfrm>
          <a:prstGeom prst="rect">
            <a:avLst/>
          </a:prstGeom>
          <a:noFill/>
        </p:spPr>
      </p:pic>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43" y="2905322"/>
            <a:ext cx="4816057" cy="2641623"/>
          </a:xfrm>
          <a:prstGeom prst="rect">
            <a:avLst/>
          </a:prstGeom>
        </p:spPr>
      </p:pic>
      <p:graphicFrame>
        <p:nvGraphicFramePr>
          <p:cNvPr id="11" name="Chart 10">
            <a:extLst>
              <a:ext uri="{FF2B5EF4-FFF2-40B4-BE49-F238E27FC236}">
                <a16:creationId xmlns:a16="http://schemas.microsoft.com/office/drawing/2014/main" id="{14C485D3-2BB9-490B-A9B5-3FEA53EB3C82}"/>
              </a:ext>
            </a:extLst>
          </p:cNvPr>
          <p:cNvGraphicFramePr>
            <a:graphicFrameLocks/>
          </p:cNvGraphicFramePr>
          <p:nvPr>
            <p:extLst/>
          </p:nvPr>
        </p:nvGraphicFramePr>
        <p:xfrm>
          <a:off x="5097057" y="2905322"/>
          <a:ext cx="3884605" cy="26366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0763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14901" y="6404"/>
            <a:ext cx="7625923" cy="708572"/>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309841" y="1510861"/>
            <a:ext cx="8860517" cy="324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lvl="1" indent="0" algn="ctr" defTabSz="457200">
              <a:spcBef>
                <a:spcPts val="700"/>
              </a:spcBef>
              <a:buClr>
                <a:prstClr val="white"/>
              </a:buClr>
              <a:buSzPct val="95000"/>
              <a:tabLst>
                <a:tab pos="914400" algn="l"/>
              </a:tabLst>
            </a:pPr>
            <a:r>
              <a:rPr lang="en-US" sz="3200" dirty="0"/>
              <a:t>Stage II Awards (Fall 2017)</a:t>
            </a: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0" lvl="1" indent="0" defTabSz="457200" fontAlgn="base">
              <a:spcBef>
                <a:spcPts val="700"/>
              </a:spcBef>
              <a:spcAft>
                <a:spcPct val="0"/>
              </a:spcAft>
              <a:buClr>
                <a:prstClr val="white"/>
              </a:buClr>
              <a:buSzPct val="95000"/>
              <a:tabLst>
                <a:tab pos="914400" algn="l"/>
              </a:tabLst>
            </a:pPr>
            <a:endParaRPr lang="en-US" sz="2800" dirty="0">
              <a:solidFill>
                <a:prstClr val="white"/>
              </a:solidFill>
            </a:endParaRPr>
          </a:p>
        </p:txBody>
      </p:sp>
      <p:sp>
        <p:nvSpPr>
          <p:cNvPr id="6" name="Rectangle 5"/>
          <p:cNvSpPr/>
          <p:nvPr/>
        </p:nvSpPr>
        <p:spPr>
          <a:xfrm>
            <a:off x="-3" y="0"/>
            <a:ext cx="1978093" cy="1463942"/>
          </a:xfrm>
          <a:prstGeom prst="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CENTERS\H3Africa\Logos\H3Africa_500px_trans.png"/>
          <p:cNvPicPr>
            <a:picLocks noChangeAspect="1" noChangeArrowheads="1"/>
          </p:cNvPicPr>
          <p:nvPr/>
        </p:nvPicPr>
        <p:blipFill>
          <a:blip r:embed="rId3" cstate="print"/>
          <a:srcRect/>
          <a:stretch>
            <a:fillRect/>
          </a:stretch>
        </p:blipFill>
        <p:spPr bwMode="auto">
          <a:xfrm>
            <a:off x="309841" y="68576"/>
            <a:ext cx="1338456" cy="1395366"/>
          </a:xfrm>
          <a:prstGeom prst="rect">
            <a:avLst/>
          </a:prstGeom>
          <a:noFill/>
        </p:spPr>
      </p:pic>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42</a:t>
            </a:r>
          </a:p>
        </p:txBody>
      </p:sp>
      <p:graphicFrame>
        <p:nvGraphicFramePr>
          <p:cNvPr id="3" name="Table 2">
            <a:extLst>
              <a:ext uri="{FF2B5EF4-FFF2-40B4-BE49-F238E27FC236}">
                <a16:creationId xmlns:a16="http://schemas.microsoft.com/office/drawing/2014/main" id="{9BD3AE34-75D5-4A82-B50B-CC9223B5C590}"/>
              </a:ext>
            </a:extLst>
          </p:cNvPr>
          <p:cNvGraphicFramePr>
            <a:graphicFrameLocks noGrp="1"/>
          </p:cNvGraphicFramePr>
          <p:nvPr>
            <p:extLst/>
          </p:nvPr>
        </p:nvGraphicFramePr>
        <p:xfrm>
          <a:off x="285215" y="2580639"/>
          <a:ext cx="8559070" cy="2671424"/>
        </p:xfrm>
        <a:graphic>
          <a:graphicData uri="http://schemas.openxmlformats.org/drawingml/2006/table">
            <a:tbl>
              <a:tblPr firstRow="1" bandRow="1">
                <a:tableStyleId>{073A0DAA-6AF3-43AB-8588-CEC1D06C72B9}</a:tableStyleId>
              </a:tblPr>
              <a:tblGrid>
                <a:gridCol w="3236003">
                  <a:extLst>
                    <a:ext uri="{9D8B030D-6E8A-4147-A177-3AD203B41FA5}">
                      <a16:colId xmlns:a16="http://schemas.microsoft.com/office/drawing/2014/main" val="910202527"/>
                    </a:ext>
                  </a:extLst>
                </a:gridCol>
                <a:gridCol w="1707598">
                  <a:extLst>
                    <a:ext uri="{9D8B030D-6E8A-4147-A177-3AD203B41FA5}">
                      <a16:colId xmlns:a16="http://schemas.microsoft.com/office/drawing/2014/main" val="3741477737"/>
                    </a:ext>
                  </a:extLst>
                </a:gridCol>
                <a:gridCol w="3615469">
                  <a:extLst>
                    <a:ext uri="{9D8B030D-6E8A-4147-A177-3AD203B41FA5}">
                      <a16:colId xmlns:a16="http://schemas.microsoft.com/office/drawing/2014/main" val="3605700666"/>
                    </a:ext>
                  </a:extLst>
                </a:gridCol>
              </a:tblGrid>
              <a:tr h="799581">
                <a:tc>
                  <a:txBody>
                    <a:bodyPr/>
                    <a:lstStyle/>
                    <a:p>
                      <a:pPr algn="ctr" rtl="0" fontAlgn="ctr"/>
                      <a:r>
                        <a:rPr lang="en-US" sz="2000" b="1" u="none" strike="noStrike" dirty="0">
                          <a:effectLst/>
                        </a:rPr>
                        <a:t>Funded Initiative </a:t>
                      </a:r>
                      <a:endParaRPr lang="en-US" sz="2000" b="1" i="0" u="none" strike="noStrike" dirty="0">
                        <a:solidFill>
                          <a:srgbClr val="FFFFFF"/>
                        </a:solidFill>
                        <a:effectLst/>
                        <a:latin typeface="Corbel" panose="020B0503020204020204" pitchFamily="34" charset="0"/>
                      </a:endParaRPr>
                    </a:p>
                  </a:txBody>
                  <a:tcPr marL="9525" marR="9525" marT="9525" marB="0" anchor="ctr"/>
                </a:tc>
                <a:tc>
                  <a:txBody>
                    <a:bodyPr/>
                    <a:lstStyle/>
                    <a:p>
                      <a:pPr algn="ctr" rtl="0" fontAlgn="ctr"/>
                      <a:r>
                        <a:rPr lang="en-US" sz="2000" b="1" u="none" strike="noStrike" dirty="0">
                          <a:effectLst/>
                        </a:rPr>
                        <a:t>Funding ICs</a:t>
                      </a:r>
                      <a:endParaRPr lang="en-US" sz="2000" b="1" i="0" u="none" strike="noStrike" dirty="0">
                        <a:solidFill>
                          <a:srgbClr val="FFFFFF"/>
                        </a:solidFill>
                        <a:effectLst/>
                        <a:latin typeface="Corbel" panose="020B0503020204020204" pitchFamily="34" charset="0"/>
                      </a:endParaRPr>
                    </a:p>
                  </a:txBody>
                  <a:tcPr marL="9525" marR="9525" marT="9525" marB="0" anchor="ctr"/>
                </a:tc>
                <a:tc>
                  <a:txBody>
                    <a:bodyPr/>
                    <a:lstStyle/>
                    <a:p>
                      <a:pPr algn="ctr" rtl="0" fontAlgn="ctr"/>
                      <a:r>
                        <a:rPr lang="en-US" sz="2000" b="1" u="none" strike="noStrike" dirty="0">
                          <a:effectLst/>
                        </a:rPr>
                        <a:t>Participating African Countries</a:t>
                      </a:r>
                      <a:endParaRPr lang="en-US" sz="2000" b="1" i="0" u="none" strike="noStrike" dirty="0">
                        <a:solidFill>
                          <a:srgbClr val="FFFFFF"/>
                        </a:solidFill>
                        <a:effectLst/>
                        <a:latin typeface="Corbel" panose="020B0503020204020204" pitchFamily="34" charset="0"/>
                      </a:endParaRPr>
                    </a:p>
                  </a:txBody>
                  <a:tcPr marL="9525" marR="9525" marT="9525" marB="0" anchor="ctr"/>
                </a:tc>
                <a:extLst>
                  <a:ext uri="{0D108BD9-81ED-4DB2-BD59-A6C34878D82A}">
                    <a16:rowId xmlns:a16="http://schemas.microsoft.com/office/drawing/2014/main" val="1648762522"/>
                  </a:ext>
                </a:extLst>
              </a:tr>
              <a:tr h="274483">
                <a:tc>
                  <a:txBody>
                    <a:bodyPr/>
                    <a:lstStyle/>
                    <a:p>
                      <a:pPr algn="l" rtl="0" fontAlgn="ctr"/>
                      <a:r>
                        <a:rPr lang="en-US" sz="1600" b="1" u="none" strike="noStrike" dirty="0">
                          <a:effectLst/>
                        </a:rPr>
                        <a:t>Coordinating Center </a:t>
                      </a:r>
                      <a:endParaRPr lang="en-US" sz="1600" b="1" i="0" u="none" strike="noStrike" dirty="0">
                        <a:solidFill>
                          <a:srgbClr val="000000"/>
                        </a:solidFill>
                        <a:effectLst/>
                        <a:latin typeface="Corbel" panose="020B0503020204020204" pitchFamily="34" charset="0"/>
                      </a:endParaRPr>
                    </a:p>
                  </a:txBody>
                  <a:tcPr marL="9525" marR="9525" marT="9525" marB="0" anchor="ctr"/>
                </a:tc>
                <a:tc rowSpan="7">
                  <a:txBody>
                    <a:bodyPr/>
                    <a:lstStyle/>
                    <a:p>
                      <a:pPr algn="ctr" rtl="0" fontAlgn="ctr"/>
                      <a:r>
                        <a:rPr lang="en-US" sz="1600" b="1" u="none" strike="noStrike" dirty="0">
                          <a:effectLst/>
                        </a:rPr>
                        <a:t>Common Fund, FIC, NCI, NEI, NHGRI, NICHD, NIDCD, NIDDK, NIEHS, NHLBI, NIMH, NINDS, OAR, ORWH</a:t>
                      </a:r>
                      <a:endParaRPr lang="en-US" sz="1600" b="1" i="0" u="none" strike="noStrike" dirty="0">
                        <a:solidFill>
                          <a:srgbClr val="000000"/>
                        </a:solidFill>
                        <a:effectLst/>
                        <a:latin typeface="Corbel" panose="020B0503020204020204" pitchFamily="34" charset="0"/>
                      </a:endParaRPr>
                    </a:p>
                  </a:txBody>
                  <a:tcPr marL="9525" marR="9525" marT="9525" marB="0" anchor="ctr"/>
                </a:tc>
                <a:tc rowSpan="7">
                  <a:txBody>
                    <a:bodyPr/>
                    <a:lstStyle/>
                    <a:p>
                      <a:pPr algn="ctr" rtl="0" fontAlgn="ctr"/>
                      <a:r>
                        <a:rPr lang="en-US" sz="1600" b="1" u="none" strike="noStrike" dirty="0">
                          <a:effectLst/>
                        </a:rPr>
                        <a:t>South Africa, Morocco, Zimbabwe, Botswana, Egypt, Nigeria, Sudan, Senegal, Tunisia, Ghana, Malawi, United Republic of Tanzania, Uganda, Mauritius, Mali, Kenya, Cameroon, Swaziland, Gambia, Sierra Leone, Rwanda, Democratic Republic of the Congo</a:t>
                      </a:r>
                      <a:endParaRPr lang="en-US" sz="1600" b="1" i="0" u="none" strike="noStrike" dirty="0">
                        <a:solidFill>
                          <a:srgbClr val="000000"/>
                        </a:solidFill>
                        <a:effectLst/>
                        <a:latin typeface="Corbel" panose="020B0503020204020204" pitchFamily="34" charset="0"/>
                      </a:endParaRPr>
                    </a:p>
                  </a:txBody>
                  <a:tcPr marL="9525" marR="9525" marT="9525" marB="0" anchor="ctr"/>
                </a:tc>
                <a:extLst>
                  <a:ext uri="{0D108BD9-81ED-4DB2-BD59-A6C34878D82A}">
                    <a16:rowId xmlns:a16="http://schemas.microsoft.com/office/drawing/2014/main" val="756799372"/>
                  </a:ext>
                </a:extLst>
              </a:tr>
              <a:tr h="262550">
                <a:tc>
                  <a:txBody>
                    <a:bodyPr/>
                    <a:lstStyle/>
                    <a:p>
                      <a:pPr algn="l" rtl="0" fontAlgn="ctr"/>
                      <a:r>
                        <a:rPr lang="en-US" sz="1600" b="1" u="none" strike="noStrike" dirty="0">
                          <a:effectLst/>
                        </a:rPr>
                        <a:t>Bioinformatics Network </a:t>
                      </a:r>
                      <a:endParaRPr lang="en-US" sz="1600" b="1" i="0" u="none" strike="noStrike" dirty="0">
                        <a:solidFill>
                          <a:srgbClr val="000000"/>
                        </a:solidFill>
                        <a:effectLst/>
                        <a:latin typeface="Corbel" panose="020B0503020204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85141737"/>
                  </a:ext>
                </a:extLst>
              </a:tr>
              <a:tr h="278827">
                <a:tc>
                  <a:txBody>
                    <a:bodyPr/>
                    <a:lstStyle/>
                    <a:p>
                      <a:pPr algn="l" rtl="0" fontAlgn="ctr"/>
                      <a:r>
                        <a:rPr lang="en-US" sz="1600" b="1" u="none" strike="noStrike" dirty="0">
                          <a:effectLst/>
                        </a:rPr>
                        <a:t>Bioinformatics Training Program </a:t>
                      </a:r>
                      <a:endParaRPr lang="en-US" sz="1600" b="1" i="0" u="none" strike="noStrike" dirty="0">
                        <a:solidFill>
                          <a:srgbClr val="000000"/>
                        </a:solidFill>
                        <a:effectLst/>
                        <a:latin typeface="Corbel" panose="020B0503020204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79449804"/>
                  </a:ext>
                </a:extLst>
              </a:tr>
              <a:tr h="262550">
                <a:tc>
                  <a:txBody>
                    <a:bodyPr/>
                    <a:lstStyle/>
                    <a:p>
                      <a:pPr algn="l" rtl="0" fontAlgn="ctr"/>
                      <a:r>
                        <a:rPr lang="en-US" sz="1600" b="1" u="none" strike="noStrike" dirty="0">
                          <a:effectLst/>
                        </a:rPr>
                        <a:t>Collaborative Centers</a:t>
                      </a:r>
                      <a:endParaRPr lang="en-US" sz="1600" b="1" i="0" u="none" strike="noStrike" dirty="0">
                        <a:solidFill>
                          <a:srgbClr val="000000"/>
                        </a:solidFill>
                        <a:effectLst/>
                        <a:latin typeface="Corbel" panose="020B0503020204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19557303"/>
                  </a:ext>
                </a:extLst>
              </a:tr>
              <a:tr h="262550">
                <a:tc>
                  <a:txBody>
                    <a:bodyPr/>
                    <a:lstStyle/>
                    <a:p>
                      <a:pPr algn="l" rtl="0" fontAlgn="ctr"/>
                      <a:r>
                        <a:rPr lang="en-US" sz="1600" b="1" u="none" strike="noStrike" dirty="0">
                          <a:effectLst/>
                        </a:rPr>
                        <a:t>Research Projects</a:t>
                      </a:r>
                      <a:endParaRPr lang="en-US" sz="1600" b="1" i="0" u="none" strike="noStrike" dirty="0">
                        <a:solidFill>
                          <a:srgbClr val="000000"/>
                        </a:solidFill>
                        <a:effectLst/>
                        <a:latin typeface="Corbel" panose="020B0503020204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43498970"/>
                  </a:ext>
                </a:extLst>
              </a:tr>
              <a:tr h="262550">
                <a:tc>
                  <a:txBody>
                    <a:bodyPr/>
                    <a:lstStyle/>
                    <a:p>
                      <a:pPr algn="l" rtl="0" fontAlgn="ctr"/>
                      <a:r>
                        <a:rPr lang="en-US" sz="1600" b="1" u="none" strike="noStrike" dirty="0">
                          <a:effectLst/>
                        </a:rPr>
                        <a:t>ELSI Collaborative Center</a:t>
                      </a:r>
                      <a:endParaRPr lang="en-US" sz="1600" b="1" i="0" u="none" strike="noStrike" dirty="0">
                        <a:solidFill>
                          <a:srgbClr val="000000"/>
                        </a:solidFill>
                        <a:effectLst/>
                        <a:latin typeface="Corbel" panose="020B0503020204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28829078"/>
                  </a:ext>
                </a:extLst>
              </a:tr>
              <a:tr h="268333">
                <a:tc>
                  <a:txBody>
                    <a:bodyPr/>
                    <a:lstStyle/>
                    <a:p>
                      <a:pPr algn="l" rtl="0" fontAlgn="ctr"/>
                      <a:r>
                        <a:rPr lang="en-US" sz="1600" b="1" u="none" strike="noStrike" dirty="0">
                          <a:effectLst/>
                        </a:rPr>
                        <a:t>ELSI Projects</a:t>
                      </a:r>
                      <a:endParaRPr lang="en-US" sz="1600" b="1" i="0" u="none" strike="noStrike" dirty="0">
                        <a:solidFill>
                          <a:srgbClr val="000000"/>
                        </a:solidFill>
                        <a:effectLst/>
                        <a:latin typeface="Corbel" panose="020B0503020204020204" pitchFamily="34" charset="0"/>
                      </a:endParaRPr>
                    </a:p>
                  </a:txBody>
                  <a:tcPr marL="9525" marR="9525" marT="9525"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79326132"/>
                  </a:ext>
                </a:extLst>
              </a:tr>
            </a:tbl>
          </a:graphicData>
        </a:graphic>
      </p:graphicFrame>
    </p:spTree>
    <p:extLst>
      <p:ext uri="{BB962C8B-B14F-4D97-AF65-F5344CB8AC3E}">
        <p14:creationId xmlns:p14="http://schemas.microsoft.com/office/powerpoint/2010/main" val="27968646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8548"/>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Network (UDN)</a:t>
            </a: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18037" y="640887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43</a:t>
            </a:r>
          </a:p>
        </p:txBody>
      </p:sp>
      <p:sp>
        <p:nvSpPr>
          <p:cNvPr id="3" name="Rectangle 2"/>
          <p:cNvSpPr/>
          <p:nvPr/>
        </p:nvSpPr>
        <p:spPr>
          <a:xfrm>
            <a:off x="1" y="762000"/>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73" t="43863" r="64003" b="43459"/>
          <a:stretch/>
        </p:blipFill>
        <p:spPr bwMode="auto">
          <a:xfrm>
            <a:off x="167640" y="832428"/>
            <a:ext cx="310896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909935"/>
            <a:ext cx="5378011" cy="461665"/>
          </a:xfrm>
          <a:prstGeom prst="rect">
            <a:avLst/>
          </a:prstGeom>
          <a:noFill/>
        </p:spPr>
        <p:txBody>
          <a:bodyPr wrap="none" rtlCol="0">
            <a:spAutoFit/>
          </a:bodyPr>
          <a:lstStyle/>
          <a:p>
            <a:r>
              <a:rPr lang="en-US" sz="2400" b="1" dirty="0">
                <a:solidFill>
                  <a:schemeClr val="tx1">
                    <a:lumMod val="50000"/>
                  </a:schemeClr>
                </a:solidFill>
              </a:rPr>
              <a:t>UDN </a:t>
            </a:r>
            <a:r>
              <a:rPr lang="en-US" sz="2400" dirty="0">
                <a:solidFill>
                  <a:schemeClr val="tx1">
                    <a:lumMod val="50000"/>
                  </a:schemeClr>
                </a:solidFill>
              </a:rPr>
              <a:t>Application</a:t>
            </a:r>
            <a:r>
              <a:rPr lang="en-US" sz="2400" b="1" dirty="0">
                <a:solidFill>
                  <a:schemeClr val="tx1">
                    <a:lumMod val="50000"/>
                  </a:schemeClr>
                </a:solidFill>
              </a:rPr>
              <a:t>s and Acceptances</a:t>
            </a:r>
            <a:endParaRPr lang="en-US" b="1" dirty="0">
              <a:solidFill>
                <a:schemeClr val="tx1">
                  <a:lumMod val="50000"/>
                </a:schemeClr>
              </a:solidFill>
            </a:endParaRPr>
          </a:p>
        </p:txBody>
      </p:sp>
      <p:cxnSp>
        <p:nvCxnSpPr>
          <p:cNvPr id="7" name="Straight Connector 6"/>
          <p:cNvCxnSpPr/>
          <p:nvPr/>
        </p:nvCxnSpPr>
        <p:spPr>
          <a:xfrm>
            <a:off x="3276600" y="960495"/>
            <a:ext cx="0" cy="3693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483056"/>
            <a:ext cx="9167859"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wisea2\AppData\Local\Microsoft\Windows\Temporary Internet Files\Content.Outlook\ATY747F2\UDN-Gateway-yellow-butt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01" y="5724545"/>
            <a:ext cx="3774442" cy="1083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587" y="1557472"/>
            <a:ext cx="9144000" cy="4081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1780BB4-59F4-4309-BF0B-F4E512391ED0}"/>
              </a:ext>
            </a:extLst>
          </p:cNvPr>
          <p:cNvPicPr>
            <a:picLocks noChangeAspect="1"/>
          </p:cNvPicPr>
          <p:nvPr/>
        </p:nvPicPr>
        <p:blipFill rotWithShape="1">
          <a:blip r:embed="rId5"/>
          <a:srcRect l="11667" t="38148" r="14167" b="18889"/>
          <a:stretch/>
        </p:blipFill>
        <p:spPr>
          <a:xfrm>
            <a:off x="6927" y="1506918"/>
            <a:ext cx="9135486" cy="2976731"/>
          </a:xfrm>
          <a:prstGeom prst="rect">
            <a:avLst/>
          </a:prstGeom>
        </p:spPr>
      </p:pic>
      <p:sp>
        <p:nvSpPr>
          <p:cNvPr id="14" name="Rectangle 13">
            <a:extLst>
              <a:ext uri="{FF2B5EF4-FFF2-40B4-BE49-F238E27FC236}">
                <a16:creationId xmlns:a16="http://schemas.microsoft.com/office/drawing/2014/main" id="{B484A07B-602E-493B-8C98-6C7DFE2A0234}"/>
              </a:ext>
            </a:extLst>
          </p:cNvPr>
          <p:cNvSpPr/>
          <p:nvPr/>
        </p:nvSpPr>
        <p:spPr>
          <a:xfrm>
            <a:off x="167640" y="4648200"/>
            <a:ext cx="7162800" cy="707886"/>
          </a:xfrm>
          <a:prstGeom prst="rect">
            <a:avLst/>
          </a:prstGeom>
        </p:spPr>
        <p:txBody>
          <a:bodyPr wrap="square">
            <a:spAutoFit/>
          </a:bodyPr>
          <a:lstStyle/>
          <a:p>
            <a:r>
              <a:rPr lang="en-US" sz="2000" dirty="0">
                <a:solidFill>
                  <a:srgbClr val="5A5A66"/>
                </a:solidFill>
                <a:latin typeface="Roboto"/>
              </a:rPr>
              <a:t>Follow us on social media for real-time research updates.</a:t>
            </a:r>
          </a:p>
          <a:p>
            <a:r>
              <a:rPr lang="en-US" sz="2000" b="0" dirty="0" err="1">
                <a:solidFill>
                  <a:schemeClr val="tx2">
                    <a:lumMod val="50000"/>
                  </a:schemeClr>
                </a:solidFill>
                <a:latin typeface="Segoe UI" panose="020B0502040204020203" pitchFamily="34" charset="0"/>
              </a:rPr>
              <a:t>udnconnect</a:t>
            </a:r>
            <a:r>
              <a:rPr lang="en-US" sz="2000" b="0" dirty="0">
                <a:solidFill>
                  <a:schemeClr val="tx2">
                    <a:lumMod val="50000"/>
                  </a:schemeClr>
                </a:solidFill>
                <a:latin typeface="Segoe UI" panose="020B0502040204020203" pitchFamily="34" charset="0"/>
              </a:rPr>
              <a:t> and </a:t>
            </a:r>
            <a:r>
              <a:rPr lang="en-US" sz="2000" dirty="0">
                <a:solidFill>
                  <a:schemeClr val="tx2">
                    <a:lumMod val="50000"/>
                  </a:schemeClr>
                </a:solidFill>
                <a:latin typeface="Segoe UI" panose="020B0502040204020203" pitchFamily="34" charset="0"/>
              </a:rPr>
              <a:t>@</a:t>
            </a:r>
            <a:r>
              <a:rPr lang="en-US" sz="2000" b="0" dirty="0" err="1">
                <a:solidFill>
                  <a:schemeClr val="tx2">
                    <a:lumMod val="50000"/>
                  </a:schemeClr>
                </a:solidFill>
                <a:latin typeface="Segoe UI" panose="020B0502040204020203" pitchFamily="34" charset="0"/>
              </a:rPr>
              <a:t>UDNconnect</a:t>
            </a:r>
            <a:endParaRPr lang="en-US" sz="2000" dirty="0">
              <a:solidFill>
                <a:schemeClr val="tx2">
                  <a:lumMod val="50000"/>
                </a:schemeClr>
              </a:solidFill>
            </a:endParaRPr>
          </a:p>
        </p:txBody>
      </p:sp>
      <p:pic>
        <p:nvPicPr>
          <p:cNvPr id="18" name="Picture 17">
            <a:extLst>
              <a:ext uri="{FF2B5EF4-FFF2-40B4-BE49-F238E27FC236}">
                <a16:creationId xmlns:a16="http://schemas.microsoft.com/office/drawing/2014/main" id="{397A4AEC-81B5-4EEE-8D88-59ED07025ECB}"/>
              </a:ext>
            </a:extLst>
          </p:cNvPr>
          <p:cNvPicPr>
            <a:picLocks noChangeAspect="1"/>
          </p:cNvPicPr>
          <p:nvPr/>
        </p:nvPicPr>
        <p:blipFill rotWithShape="1">
          <a:blip r:embed="rId6"/>
          <a:srcRect l="85654" t="10112" r="7142" b="82904"/>
          <a:stretch/>
        </p:blipFill>
        <p:spPr>
          <a:xfrm>
            <a:off x="7576329" y="4820366"/>
            <a:ext cx="1295400" cy="706582"/>
          </a:xfrm>
          <a:prstGeom prst="rect">
            <a:avLst/>
          </a:prstGeom>
        </p:spPr>
      </p:pic>
      <p:cxnSp>
        <p:nvCxnSpPr>
          <p:cNvPr id="26" name="Straight Connector 25">
            <a:extLst>
              <a:ext uri="{FF2B5EF4-FFF2-40B4-BE49-F238E27FC236}">
                <a16:creationId xmlns:a16="http://schemas.microsoft.com/office/drawing/2014/main" id="{27FE11A9-44A4-4F0A-99A9-F04257FE7483}"/>
              </a:ext>
            </a:extLst>
          </p:cNvPr>
          <p:cNvCxnSpPr/>
          <p:nvPr/>
        </p:nvCxnSpPr>
        <p:spPr>
          <a:xfrm>
            <a:off x="0" y="4495800"/>
            <a:ext cx="9167859"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6612102-6D8F-4E15-B6E1-90642481BB56}"/>
              </a:ext>
            </a:extLst>
          </p:cNvPr>
          <p:cNvSpPr/>
          <p:nvPr/>
        </p:nvSpPr>
        <p:spPr>
          <a:xfrm>
            <a:off x="395415" y="2057400"/>
            <a:ext cx="1143000" cy="1219200"/>
          </a:xfrm>
          <a:prstGeom prst="ellipse">
            <a:avLst/>
          </a:prstGeom>
          <a:solidFill>
            <a:srgbClr val="008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CC8"/>
              </a:solidFill>
            </a:endParaRPr>
          </a:p>
        </p:txBody>
      </p:sp>
      <p:sp>
        <p:nvSpPr>
          <p:cNvPr id="24" name="TextBox 23">
            <a:extLst>
              <a:ext uri="{FF2B5EF4-FFF2-40B4-BE49-F238E27FC236}">
                <a16:creationId xmlns:a16="http://schemas.microsoft.com/office/drawing/2014/main" id="{E870D6CE-FFEE-4EC8-ACD0-A4EE53BDBF2A}"/>
              </a:ext>
            </a:extLst>
          </p:cNvPr>
          <p:cNvSpPr txBox="1"/>
          <p:nvPr/>
        </p:nvSpPr>
        <p:spPr>
          <a:xfrm>
            <a:off x="539819" y="2414114"/>
            <a:ext cx="870751" cy="461665"/>
          </a:xfrm>
          <a:prstGeom prst="rect">
            <a:avLst/>
          </a:prstGeom>
          <a:noFill/>
        </p:spPr>
        <p:txBody>
          <a:bodyPr wrap="none" rtlCol="0">
            <a:spAutoFit/>
          </a:bodyPr>
          <a:lstStyle/>
          <a:p>
            <a:r>
              <a:rPr lang="en-US" sz="2400" dirty="0"/>
              <a:t>1918</a:t>
            </a:r>
          </a:p>
        </p:txBody>
      </p:sp>
      <p:sp>
        <p:nvSpPr>
          <p:cNvPr id="30" name="Oval 29">
            <a:extLst>
              <a:ext uri="{FF2B5EF4-FFF2-40B4-BE49-F238E27FC236}">
                <a16:creationId xmlns:a16="http://schemas.microsoft.com/office/drawing/2014/main" id="{A2CC7EB5-C116-4BFB-BCA3-9AE93A3A7425}"/>
              </a:ext>
            </a:extLst>
          </p:cNvPr>
          <p:cNvSpPr/>
          <p:nvPr/>
        </p:nvSpPr>
        <p:spPr>
          <a:xfrm>
            <a:off x="5801505" y="2072494"/>
            <a:ext cx="1143000" cy="1219200"/>
          </a:xfrm>
          <a:prstGeom prst="ellipse">
            <a:avLst/>
          </a:prstGeom>
          <a:solidFill>
            <a:srgbClr val="F5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CC8"/>
              </a:solidFill>
            </a:endParaRPr>
          </a:p>
        </p:txBody>
      </p:sp>
      <p:sp>
        <p:nvSpPr>
          <p:cNvPr id="31" name="TextBox 30">
            <a:extLst>
              <a:ext uri="{FF2B5EF4-FFF2-40B4-BE49-F238E27FC236}">
                <a16:creationId xmlns:a16="http://schemas.microsoft.com/office/drawing/2014/main" id="{39171456-0880-41E1-8B05-8C7886CCD062}"/>
              </a:ext>
            </a:extLst>
          </p:cNvPr>
          <p:cNvSpPr txBox="1"/>
          <p:nvPr/>
        </p:nvSpPr>
        <p:spPr>
          <a:xfrm>
            <a:off x="6016675" y="2429208"/>
            <a:ext cx="699230" cy="461665"/>
          </a:xfrm>
          <a:prstGeom prst="rect">
            <a:avLst/>
          </a:prstGeom>
          <a:noFill/>
        </p:spPr>
        <p:txBody>
          <a:bodyPr wrap="none" rtlCol="0">
            <a:spAutoFit/>
          </a:bodyPr>
          <a:lstStyle/>
          <a:p>
            <a:r>
              <a:rPr lang="en-US" sz="2400" dirty="0"/>
              <a:t>329</a:t>
            </a:r>
          </a:p>
        </p:txBody>
      </p:sp>
      <p:sp>
        <p:nvSpPr>
          <p:cNvPr id="32" name="Oval 31">
            <a:extLst>
              <a:ext uri="{FF2B5EF4-FFF2-40B4-BE49-F238E27FC236}">
                <a16:creationId xmlns:a16="http://schemas.microsoft.com/office/drawing/2014/main" id="{71D41020-C78E-4966-A887-0561A5C50E87}"/>
              </a:ext>
            </a:extLst>
          </p:cNvPr>
          <p:cNvSpPr/>
          <p:nvPr/>
        </p:nvSpPr>
        <p:spPr>
          <a:xfrm>
            <a:off x="3999475" y="2072494"/>
            <a:ext cx="1143000" cy="1219200"/>
          </a:xfrm>
          <a:prstGeom prst="ellipse">
            <a:avLst/>
          </a:prstGeom>
          <a:solidFill>
            <a:srgbClr val="70B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CC8"/>
              </a:solidFill>
            </a:endParaRPr>
          </a:p>
        </p:txBody>
      </p:sp>
      <p:sp>
        <p:nvSpPr>
          <p:cNvPr id="33" name="TextBox 32">
            <a:extLst>
              <a:ext uri="{FF2B5EF4-FFF2-40B4-BE49-F238E27FC236}">
                <a16:creationId xmlns:a16="http://schemas.microsoft.com/office/drawing/2014/main" id="{7C80B47A-3EE1-40A6-B4FB-6BEFD348287E}"/>
              </a:ext>
            </a:extLst>
          </p:cNvPr>
          <p:cNvSpPr txBox="1"/>
          <p:nvPr/>
        </p:nvSpPr>
        <p:spPr>
          <a:xfrm>
            <a:off x="4214645" y="2429208"/>
            <a:ext cx="699230" cy="461665"/>
          </a:xfrm>
          <a:prstGeom prst="rect">
            <a:avLst/>
          </a:prstGeom>
          <a:noFill/>
        </p:spPr>
        <p:txBody>
          <a:bodyPr wrap="none" rtlCol="0">
            <a:spAutoFit/>
          </a:bodyPr>
          <a:lstStyle/>
          <a:p>
            <a:r>
              <a:rPr lang="en-US" sz="2400" dirty="0"/>
              <a:t>824</a:t>
            </a:r>
          </a:p>
        </p:txBody>
      </p:sp>
      <p:sp>
        <p:nvSpPr>
          <p:cNvPr id="34" name="Oval 33">
            <a:extLst>
              <a:ext uri="{FF2B5EF4-FFF2-40B4-BE49-F238E27FC236}">
                <a16:creationId xmlns:a16="http://schemas.microsoft.com/office/drawing/2014/main" id="{2478D677-6682-42C4-AE71-F588AFF1C8DA}"/>
              </a:ext>
            </a:extLst>
          </p:cNvPr>
          <p:cNvSpPr/>
          <p:nvPr/>
        </p:nvSpPr>
        <p:spPr>
          <a:xfrm>
            <a:off x="2197445" y="2058077"/>
            <a:ext cx="1143000" cy="1219200"/>
          </a:xfrm>
          <a:prstGeom prst="ellipse">
            <a:avLst/>
          </a:prstGeom>
          <a:solidFill>
            <a:srgbClr val="C3C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CC8"/>
              </a:solidFill>
            </a:endParaRPr>
          </a:p>
        </p:txBody>
      </p:sp>
      <p:sp>
        <p:nvSpPr>
          <p:cNvPr id="35" name="TextBox 34">
            <a:extLst>
              <a:ext uri="{FF2B5EF4-FFF2-40B4-BE49-F238E27FC236}">
                <a16:creationId xmlns:a16="http://schemas.microsoft.com/office/drawing/2014/main" id="{472788AD-1AAE-43EA-AD04-1C15EED03EA6}"/>
              </a:ext>
            </a:extLst>
          </p:cNvPr>
          <p:cNvSpPr txBox="1"/>
          <p:nvPr/>
        </p:nvSpPr>
        <p:spPr>
          <a:xfrm>
            <a:off x="2412615" y="2414791"/>
            <a:ext cx="699230" cy="461665"/>
          </a:xfrm>
          <a:prstGeom prst="rect">
            <a:avLst/>
          </a:prstGeom>
          <a:noFill/>
        </p:spPr>
        <p:txBody>
          <a:bodyPr wrap="none" rtlCol="0">
            <a:spAutoFit/>
          </a:bodyPr>
          <a:lstStyle/>
          <a:p>
            <a:r>
              <a:rPr lang="en-US" sz="2400" dirty="0"/>
              <a:t>588</a:t>
            </a:r>
          </a:p>
        </p:txBody>
      </p:sp>
      <p:sp>
        <p:nvSpPr>
          <p:cNvPr id="36" name="Oval 35">
            <a:extLst>
              <a:ext uri="{FF2B5EF4-FFF2-40B4-BE49-F238E27FC236}">
                <a16:creationId xmlns:a16="http://schemas.microsoft.com/office/drawing/2014/main" id="{E880BD99-12F4-4F4E-B45F-74852D9F33C0}"/>
              </a:ext>
            </a:extLst>
          </p:cNvPr>
          <p:cNvSpPr/>
          <p:nvPr/>
        </p:nvSpPr>
        <p:spPr>
          <a:xfrm>
            <a:off x="7617951" y="2057400"/>
            <a:ext cx="1143000" cy="1219200"/>
          </a:xfrm>
          <a:prstGeom prst="ellipse">
            <a:avLst/>
          </a:prstGeom>
          <a:solidFill>
            <a:srgbClr val="DC2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CC8"/>
              </a:solidFill>
            </a:endParaRPr>
          </a:p>
        </p:txBody>
      </p:sp>
      <p:sp>
        <p:nvSpPr>
          <p:cNvPr id="37" name="TextBox 36">
            <a:extLst>
              <a:ext uri="{FF2B5EF4-FFF2-40B4-BE49-F238E27FC236}">
                <a16:creationId xmlns:a16="http://schemas.microsoft.com/office/drawing/2014/main" id="{0BEAB59A-33B1-4246-8479-226071D469B1}"/>
              </a:ext>
            </a:extLst>
          </p:cNvPr>
          <p:cNvSpPr txBox="1"/>
          <p:nvPr/>
        </p:nvSpPr>
        <p:spPr>
          <a:xfrm>
            <a:off x="7833121" y="2414114"/>
            <a:ext cx="699230" cy="461665"/>
          </a:xfrm>
          <a:prstGeom prst="rect">
            <a:avLst/>
          </a:prstGeom>
          <a:noFill/>
        </p:spPr>
        <p:txBody>
          <a:bodyPr wrap="none" rtlCol="0">
            <a:spAutoFit/>
          </a:bodyPr>
          <a:lstStyle/>
          <a:p>
            <a:r>
              <a:rPr lang="en-US" sz="2400" dirty="0"/>
              <a:t>167</a:t>
            </a:r>
          </a:p>
        </p:txBody>
      </p:sp>
    </p:spTree>
    <p:extLst>
      <p:ext uri="{BB962C8B-B14F-4D97-AF65-F5344CB8AC3E}">
        <p14:creationId xmlns:p14="http://schemas.microsoft.com/office/powerpoint/2010/main" val="8421478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thing&#10;&#10;Description generated with high confidence">
            <a:extLst>
              <a:ext uri="{FF2B5EF4-FFF2-40B4-BE49-F238E27FC236}">
                <a16:creationId xmlns:a16="http://schemas.microsoft.com/office/drawing/2014/main" id="{91BAEE31-1910-49D3-BEB5-A7360259B0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62" b="95022" l="7263" r="88827">
                        <a14:foregroundMark x1="51955" y1="4978" x2="51955" y2="4978"/>
                        <a14:foregroundMark x1="89385" y1="40693" x2="89385" y2="40693"/>
                        <a14:foregroundMark x1="7821" y1="46970" x2="7821" y2="46970"/>
                        <a14:foregroundMark x1="59777" y1="95022" x2="59777" y2="95022"/>
                        <a14:foregroundMark x1="41899" y1="95022" x2="41899" y2="95022"/>
                        <a14:foregroundMark x1="59777" y1="94589" x2="59777" y2="94589"/>
                        <a14:foregroundMark x1="61453" y1="95022" x2="61453" y2="95022"/>
                      </a14:backgroundRemoval>
                    </a14:imgEffect>
                  </a14:imgLayer>
                </a14:imgProps>
              </a:ext>
              <a:ext uri="{28A0092B-C50C-407E-A947-70E740481C1C}">
                <a14:useLocalDpi xmlns:a14="http://schemas.microsoft.com/office/drawing/2010/main" val="0"/>
              </a:ext>
            </a:extLst>
          </a:blip>
          <a:stretch>
            <a:fillRect/>
          </a:stretch>
        </p:blipFill>
        <p:spPr>
          <a:xfrm>
            <a:off x="12539" y="702226"/>
            <a:ext cx="2197261" cy="5671143"/>
          </a:xfrm>
          <a:prstGeom prst="rect">
            <a:avLst/>
          </a:prstGeom>
        </p:spPr>
      </p:pic>
      <p:sp>
        <p:nvSpPr>
          <p:cNvPr id="3074" name="Title 3"/>
          <p:cNvSpPr>
            <a:spLocks noGrp="1"/>
          </p:cNvSpPr>
          <p:nvPr>
            <p:ph type="title"/>
          </p:nvPr>
        </p:nvSpPr>
        <p:spPr>
          <a:xfrm>
            <a:off x="0" y="6405"/>
            <a:ext cx="9144000" cy="639763"/>
          </a:xfrm>
        </p:spPr>
        <p:txBody>
          <a:bodyPr/>
          <a:lstStyle/>
          <a:p>
            <a:pPr algn="ctr">
              <a:defRPr/>
            </a:pPr>
            <a:r>
              <a:rPr lang="en-US" sz="3600" b="1" dirty="0">
                <a:solidFill>
                  <a:srgbClr val="FFFF00"/>
                </a:solidFill>
                <a:latin typeface="Arial" charset="0"/>
                <a:cs typeface="Arial" charset="0"/>
              </a:rPr>
              <a:t>Human </a:t>
            </a:r>
            <a:r>
              <a:rPr lang="en-US" sz="3600" b="1" dirty="0" err="1">
                <a:solidFill>
                  <a:srgbClr val="FFFF00"/>
                </a:solidFill>
                <a:latin typeface="Arial" charset="0"/>
                <a:cs typeface="Arial" charset="0"/>
              </a:rPr>
              <a:t>BioMolecular</a:t>
            </a:r>
            <a:r>
              <a:rPr lang="en-US" sz="3600" b="1" dirty="0">
                <a:solidFill>
                  <a:srgbClr val="FFFF00"/>
                </a:solidFill>
                <a:latin typeface="Arial" charset="0"/>
                <a:cs typeface="Arial" charset="0"/>
              </a:rPr>
              <a:t> Atlas Program (</a:t>
            </a:r>
            <a:r>
              <a:rPr lang="en-US" sz="3600" b="1" dirty="0" err="1">
                <a:solidFill>
                  <a:srgbClr val="FFFF00"/>
                </a:solidFill>
                <a:latin typeface="Arial" charset="0"/>
                <a:cs typeface="Arial" charset="0"/>
              </a:rPr>
              <a:t>HuBMAP</a:t>
            </a:r>
            <a:r>
              <a:rPr lang="en-US" sz="3600" b="1" dirty="0">
                <a:solidFill>
                  <a:srgbClr val="FFFF00"/>
                </a:solidFill>
                <a:latin typeface="Arial" charset="0"/>
                <a:cs typeface="Arial" charset="0"/>
              </a:rPr>
              <a:t>)</a:t>
            </a:r>
            <a:endParaRPr lang="en-US" sz="3600" b="1" dirty="0">
              <a:solidFill>
                <a:srgbClr val="FFFF00"/>
              </a:solidFill>
              <a:latin typeface="Arial" pitchFamily="34" charset="0"/>
              <a:cs typeface="Arial" pitchFamily="34" charset="0"/>
            </a:endParaRPr>
          </a:p>
        </p:txBody>
      </p:sp>
      <p:sp>
        <p:nvSpPr>
          <p:cNvPr id="42" name="Rectangle 41"/>
          <p:cNvSpPr/>
          <p:nvPr/>
        </p:nvSpPr>
        <p:spPr>
          <a:xfrm>
            <a:off x="2457773" y="1566779"/>
            <a:ext cx="6934200" cy="4231928"/>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New Common Fund Program</a:t>
            </a:r>
            <a:r>
              <a:rPr lang="en-US" sz="2800" b="1" dirty="0">
                <a:solidFill>
                  <a:prstClr val="white"/>
                </a:solidFill>
                <a:latin typeface="Arial" charset="0"/>
              </a:rPr>
              <a:t> </a:t>
            </a:r>
            <a:endParaRPr lang="en-US" sz="2800" dirty="0">
              <a:solidFill>
                <a:prstClr val="white"/>
              </a:solidFill>
              <a:latin typeface="Arial" charset="0"/>
            </a:endParaRP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RFA-RM-17-025: Transformative 	Technology Development</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RFA-RM-17-027: Tissue Mapping 	Centers</a:t>
            </a:r>
          </a:p>
          <a:p>
            <a:pPr marL="387350" lvl="2" indent="-228600" defTabSz="627063" eaLnBrk="0" hangingPunct="0">
              <a:spcBef>
                <a:spcPts val="1800"/>
              </a:spcBef>
              <a:buClr>
                <a:schemeClr val="tx1"/>
              </a:buClr>
              <a:buSzPct val="95000"/>
              <a:buFont typeface="Wingdings" pitchFamily="2" charset="2"/>
              <a:buChar char=""/>
              <a:defRPr/>
            </a:pPr>
            <a:r>
              <a:rPr lang="en-US" sz="2800" i="1" dirty="0">
                <a:solidFill>
                  <a:prstClr val="white"/>
                </a:solidFill>
                <a:latin typeface="Arial" charset="0"/>
              </a:rPr>
              <a:t>COMING SOON</a:t>
            </a:r>
            <a:r>
              <a:rPr lang="en-US" sz="2800" dirty="0">
                <a:solidFill>
                  <a:prstClr val="white"/>
                </a:solidFill>
                <a:latin typeface="Arial" charset="0"/>
              </a:rPr>
              <a:t> – </a:t>
            </a:r>
            <a:r>
              <a:rPr lang="en-US" sz="2800" dirty="0" err="1">
                <a:solidFill>
                  <a:prstClr val="white"/>
                </a:solidFill>
                <a:latin typeface="Arial" charset="0"/>
              </a:rPr>
              <a:t>HuBMAP</a:t>
            </a:r>
            <a:r>
              <a:rPr lang="en-US" sz="2800" dirty="0">
                <a:solidFill>
                  <a:prstClr val="white"/>
                </a:solidFill>
                <a:latin typeface="Arial" charset="0"/>
              </a:rPr>
              <a:t> 	Integration, Visualization and 	Engagement (or HIVE) </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44</a:t>
            </a:r>
          </a:p>
        </p:txBody>
      </p:sp>
    </p:spTree>
    <p:extLst>
      <p:ext uri="{BB962C8B-B14F-4D97-AF65-F5344CB8AC3E}">
        <p14:creationId xmlns:p14="http://schemas.microsoft.com/office/powerpoint/2010/main" val="41384144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7090"/>
            <a:ext cx="9144000" cy="639763"/>
          </a:xfrm>
        </p:spPr>
        <p:txBody>
          <a:bodyPr/>
          <a:lstStyle/>
          <a:p>
            <a:pPr algn="ctr">
              <a:defRPr/>
            </a:pPr>
            <a:r>
              <a:rPr lang="en-US" sz="3600" b="1" dirty="0">
                <a:solidFill>
                  <a:srgbClr val="FFFF00"/>
                </a:solidFill>
                <a:latin typeface="Arial" charset="0"/>
                <a:cs typeface="Arial" charset="0"/>
              </a:rPr>
              <a:t>Somatic Cell Genome Editing</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3632908"/>
            <a:ext cx="9143999" cy="2769989"/>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400" dirty="0"/>
              <a:t>Develop quality tools to perform effective and safe 	genome editing in human patients</a:t>
            </a:r>
            <a:r>
              <a:rPr lang="en-US" sz="2400" dirty="0">
                <a:solidFill>
                  <a:prstClr val="white"/>
                </a:solidFill>
                <a:latin typeface="Arial" charset="0"/>
              </a:rPr>
              <a:t> </a:t>
            </a:r>
          </a:p>
          <a:p>
            <a:pPr marL="387350" lvl="2" indent="-228600" defTabSz="6270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Program elements: delivery systems, novel editors, 	improved assays for safety and efficacy, and a 	dissemination center</a:t>
            </a:r>
          </a:p>
          <a:p>
            <a:pPr marL="387350" lvl="2" indent="-228600" defTabSz="6270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Funding announcements published in January 2018</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45</a:t>
            </a:r>
          </a:p>
        </p:txBody>
      </p:sp>
      <p:pic>
        <p:nvPicPr>
          <p:cNvPr id="2" name="Picture 1"/>
          <p:cNvPicPr>
            <a:picLocks noChangeAspect="1"/>
          </p:cNvPicPr>
          <p:nvPr/>
        </p:nvPicPr>
        <p:blipFill>
          <a:blip r:embed="rId3"/>
          <a:stretch>
            <a:fillRect/>
          </a:stretch>
        </p:blipFill>
        <p:spPr>
          <a:xfrm>
            <a:off x="3330992" y="909406"/>
            <a:ext cx="2482015" cy="2487285"/>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6118464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314"/>
            <a:ext cx="9144000" cy="639763"/>
          </a:xfrm>
        </p:spPr>
        <p:txBody>
          <a:bodyPr/>
          <a:lstStyle/>
          <a:p>
            <a:pPr algn="ctr">
              <a:defRPr/>
            </a:pPr>
            <a:r>
              <a:rPr lang="en-US" sz="3600" b="1" dirty="0">
                <a:solidFill>
                  <a:srgbClr val="FFFF00"/>
                </a:solidFill>
                <a:latin typeface="Arial" pitchFamily="34" charset="0"/>
                <a:cs typeface="Arial" pitchFamily="34" charset="0"/>
              </a:rPr>
              <a:t>NIH Data Commons Pilot Phase</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46</a:t>
            </a:r>
          </a:p>
        </p:txBody>
      </p:sp>
      <p:sp>
        <p:nvSpPr>
          <p:cNvPr id="24" name="Rectangle 23">
            <a:extLst>
              <a:ext uri="{FF2B5EF4-FFF2-40B4-BE49-F238E27FC236}">
                <a16:creationId xmlns:a16="http://schemas.microsoft.com/office/drawing/2014/main" id="{DA2761E8-3CF2-4424-8F9B-49157C9125B2}"/>
              </a:ext>
            </a:extLst>
          </p:cNvPr>
          <p:cNvSpPr/>
          <p:nvPr/>
        </p:nvSpPr>
        <p:spPr>
          <a:xfrm>
            <a:off x="154980" y="5123425"/>
            <a:ext cx="9144000" cy="1184940"/>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Pilot Phase Kickoff Meeting: December 2017</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Establishment of an NIH cloud ‘marketplace’</a:t>
            </a:r>
          </a:p>
        </p:txBody>
      </p:sp>
      <p:grpSp>
        <p:nvGrpSpPr>
          <p:cNvPr id="3" name="Group 2">
            <a:extLst>
              <a:ext uri="{FF2B5EF4-FFF2-40B4-BE49-F238E27FC236}">
                <a16:creationId xmlns:a16="http://schemas.microsoft.com/office/drawing/2014/main" id="{BDF41866-CA8B-4FB0-92AD-5C119A653509}"/>
              </a:ext>
            </a:extLst>
          </p:cNvPr>
          <p:cNvGrpSpPr/>
          <p:nvPr/>
        </p:nvGrpSpPr>
        <p:grpSpPr>
          <a:xfrm>
            <a:off x="6484896" y="1420615"/>
            <a:ext cx="2386506" cy="2898565"/>
            <a:chOff x="6484896" y="1420615"/>
            <a:chExt cx="2386506" cy="2898565"/>
          </a:xfrm>
        </p:grpSpPr>
        <p:sp>
          <p:nvSpPr>
            <p:cNvPr id="7" name="TextBox 6">
              <a:extLst>
                <a:ext uri="{FF2B5EF4-FFF2-40B4-BE49-F238E27FC236}">
                  <a16:creationId xmlns:a16="http://schemas.microsoft.com/office/drawing/2014/main" id="{95382AFC-5F72-4B22-B5FA-26D41558A892}"/>
                </a:ext>
              </a:extLst>
            </p:cNvPr>
            <p:cNvSpPr txBox="1"/>
            <p:nvPr/>
          </p:nvSpPr>
          <p:spPr>
            <a:xfrm>
              <a:off x="6484896" y="1420615"/>
              <a:ext cx="2375873" cy="369332"/>
            </a:xfrm>
            <a:prstGeom prst="rect">
              <a:avLst/>
            </a:prstGeom>
            <a:solidFill>
              <a:schemeClr val="accent6">
                <a:lumMod val="75000"/>
              </a:schemeClr>
            </a:solidFill>
          </p:spPr>
          <p:txBody>
            <a:bodyPr wrap="square" rtlCol="0">
              <a:spAutoFit/>
            </a:bodyPr>
            <a:lstStyle/>
            <a:p>
              <a:pPr algn="ctr"/>
              <a:r>
                <a:rPr lang="en-US" dirty="0"/>
                <a:t>Datasets:</a:t>
              </a:r>
            </a:p>
          </p:txBody>
        </p:sp>
        <p:pic>
          <p:nvPicPr>
            <p:cNvPr id="15" name="Picture 14">
              <a:extLst>
                <a:ext uri="{FF2B5EF4-FFF2-40B4-BE49-F238E27FC236}">
                  <a16:creationId xmlns:a16="http://schemas.microsoft.com/office/drawing/2014/main" id="{ACCACB1D-652F-4893-85F1-C077FB8F2AA6}"/>
                </a:ext>
              </a:extLst>
            </p:cNvPr>
            <p:cNvPicPr>
              <a:picLocks noChangeAspect="1"/>
            </p:cNvPicPr>
            <p:nvPr/>
          </p:nvPicPr>
          <p:blipFill>
            <a:blip r:embed="rId3"/>
            <a:stretch>
              <a:fillRect/>
            </a:stretch>
          </p:blipFill>
          <p:spPr>
            <a:xfrm>
              <a:off x="6495529" y="1959252"/>
              <a:ext cx="2375873" cy="609850"/>
            </a:xfrm>
            <a:prstGeom prst="rect">
              <a:avLst/>
            </a:prstGeom>
          </p:spPr>
        </p:pic>
        <p:sp>
          <p:nvSpPr>
            <p:cNvPr id="17" name="Rectangle 16">
              <a:extLst>
                <a:ext uri="{FF2B5EF4-FFF2-40B4-BE49-F238E27FC236}">
                  <a16:creationId xmlns:a16="http://schemas.microsoft.com/office/drawing/2014/main" id="{311D9F87-90EB-40C3-8A03-CB08B730A959}"/>
                </a:ext>
              </a:extLst>
            </p:cNvPr>
            <p:cNvSpPr/>
            <p:nvPr/>
          </p:nvSpPr>
          <p:spPr>
            <a:xfrm>
              <a:off x="6495529" y="2735980"/>
              <a:ext cx="2363337" cy="7510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25000"/>
                    </a:schemeClr>
                  </a:solidFill>
                  <a:latin typeface="Arial" panose="020B0604020202020204" pitchFamily="34" charset="0"/>
                  <a:cs typeface="Arial" panose="020B0604020202020204" pitchFamily="34" charset="0"/>
                </a:rPr>
                <a:t>             </a:t>
              </a:r>
              <a:r>
                <a:rPr lang="en-US" sz="2000" dirty="0">
                  <a:solidFill>
                    <a:schemeClr val="tx2">
                      <a:lumMod val="25000"/>
                    </a:schemeClr>
                  </a:solidFill>
                  <a:latin typeface="Arial" panose="020B0604020202020204" pitchFamily="34" charset="0"/>
                  <a:cs typeface="Arial" panose="020B0604020202020204" pitchFamily="34" charset="0"/>
                </a:rPr>
                <a:t>TOPMed</a:t>
              </a:r>
              <a:endParaRPr lang="en-US" sz="2400" dirty="0">
                <a:solidFill>
                  <a:schemeClr val="tx2">
                    <a:lumMod val="2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EEE76FB4-23FB-466C-B223-A02768615D7D}"/>
                </a:ext>
              </a:extLst>
            </p:cNvPr>
            <p:cNvPicPr>
              <a:picLocks noChangeAspect="1"/>
            </p:cNvPicPr>
            <p:nvPr/>
          </p:nvPicPr>
          <p:blipFill>
            <a:blip r:embed="rId4"/>
            <a:stretch>
              <a:fillRect/>
            </a:stretch>
          </p:blipFill>
          <p:spPr>
            <a:xfrm>
              <a:off x="6484896" y="3656353"/>
              <a:ext cx="2375873" cy="662827"/>
            </a:xfrm>
            <a:prstGeom prst="rect">
              <a:avLst/>
            </a:prstGeom>
          </p:spPr>
        </p:pic>
        <p:pic>
          <p:nvPicPr>
            <p:cNvPr id="2" name="Picture 1">
              <a:extLst>
                <a:ext uri="{FF2B5EF4-FFF2-40B4-BE49-F238E27FC236}">
                  <a16:creationId xmlns:a16="http://schemas.microsoft.com/office/drawing/2014/main" id="{4D80AAFA-A760-4DD7-8615-83B058630830}"/>
                </a:ext>
              </a:extLst>
            </p:cNvPr>
            <p:cNvPicPr>
              <a:picLocks noChangeAspect="1"/>
            </p:cNvPicPr>
            <p:nvPr/>
          </p:nvPicPr>
          <p:blipFill>
            <a:blip r:embed="rId5"/>
            <a:stretch>
              <a:fillRect/>
            </a:stretch>
          </p:blipFill>
          <p:spPr>
            <a:xfrm>
              <a:off x="6544330" y="2800682"/>
              <a:ext cx="1105166" cy="486679"/>
            </a:xfrm>
            <a:prstGeom prst="rect">
              <a:avLst/>
            </a:prstGeom>
          </p:spPr>
        </p:pic>
      </p:grpSp>
      <p:graphicFrame>
        <p:nvGraphicFramePr>
          <p:cNvPr id="12" name="Table 11">
            <a:extLst>
              <a:ext uri="{FF2B5EF4-FFF2-40B4-BE49-F238E27FC236}">
                <a16:creationId xmlns:a16="http://schemas.microsoft.com/office/drawing/2014/main" id="{8B6852D8-E208-4749-A41D-32C2C21C9E29}"/>
              </a:ext>
            </a:extLst>
          </p:cNvPr>
          <p:cNvGraphicFramePr>
            <a:graphicFrameLocks noGrp="1"/>
          </p:cNvGraphicFramePr>
          <p:nvPr>
            <p:extLst/>
          </p:nvPr>
        </p:nvGraphicFramePr>
        <p:xfrm>
          <a:off x="218538" y="911211"/>
          <a:ext cx="6092574" cy="3962400"/>
        </p:xfrm>
        <a:graphic>
          <a:graphicData uri="http://schemas.openxmlformats.org/drawingml/2006/table">
            <a:tbl>
              <a:tblPr firstRow="1" bandRow="1">
                <a:tableStyleId>{00A15C55-8517-42AA-B614-E9B94910E393}</a:tableStyleId>
              </a:tblPr>
              <a:tblGrid>
                <a:gridCol w="2543712">
                  <a:extLst>
                    <a:ext uri="{9D8B030D-6E8A-4147-A177-3AD203B41FA5}">
                      <a16:colId xmlns:a16="http://schemas.microsoft.com/office/drawing/2014/main" val="328086667"/>
                    </a:ext>
                  </a:extLst>
                </a:gridCol>
                <a:gridCol w="3548862">
                  <a:extLst>
                    <a:ext uri="{9D8B030D-6E8A-4147-A177-3AD203B41FA5}">
                      <a16:colId xmlns:a16="http://schemas.microsoft.com/office/drawing/2014/main" val="3349077810"/>
                    </a:ext>
                  </a:extLst>
                </a:gridCol>
              </a:tblGrid>
              <a:tr h="260863">
                <a:tc gridSpan="2">
                  <a:txBody>
                    <a:bodyPr/>
                    <a:lstStyle/>
                    <a:p>
                      <a:pPr algn="ctr"/>
                      <a:r>
                        <a:rPr lang="en-US" sz="2400" b="1" dirty="0"/>
                        <a:t>Data Commons Pilot Phase OT Awardees </a:t>
                      </a:r>
                    </a:p>
                  </a:txBody>
                  <a:tcPr anchor="ctr"/>
                </a:tc>
                <a:tc hMerge="1">
                  <a:txBody>
                    <a:bodyPr/>
                    <a:lstStyle/>
                    <a:p>
                      <a:endParaRPr lang="en-US"/>
                    </a:p>
                  </a:txBody>
                  <a:tcPr/>
                </a:tc>
                <a:extLst>
                  <a:ext uri="{0D108BD9-81ED-4DB2-BD59-A6C34878D82A}">
                    <a16:rowId xmlns:a16="http://schemas.microsoft.com/office/drawing/2014/main" val="1895595530"/>
                  </a:ext>
                </a:extLst>
              </a:tr>
              <a:tr h="385513">
                <a:tc>
                  <a:txBody>
                    <a:bodyPr/>
                    <a:lstStyle/>
                    <a:p>
                      <a:r>
                        <a:rPr lang="en-US" sz="2000" b="1" dirty="0"/>
                        <a:t>Stanley Ahalt, RENCI</a:t>
                      </a:r>
                    </a:p>
                  </a:txBody>
                  <a:tcPr anchor="ctr"/>
                </a:tc>
                <a:tc>
                  <a:txBody>
                    <a:bodyPr/>
                    <a:lstStyle/>
                    <a:p>
                      <a:r>
                        <a:rPr lang="en-US" sz="2000" b="1" dirty="0"/>
                        <a:t>Isaac Kohane, Harvard</a:t>
                      </a:r>
                    </a:p>
                  </a:txBody>
                  <a:tcPr anchor="ctr"/>
                </a:tc>
                <a:extLst>
                  <a:ext uri="{0D108BD9-81ED-4DB2-BD59-A6C34878D82A}">
                    <a16:rowId xmlns:a16="http://schemas.microsoft.com/office/drawing/2014/main" val="109762536"/>
                  </a:ext>
                </a:extLst>
              </a:tr>
              <a:tr h="385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Titus Brown, UC Davis </a:t>
                      </a:r>
                    </a:p>
                  </a:txBody>
                  <a:tcPr anchor="ctr"/>
                </a:tc>
                <a:tc>
                  <a:txBody>
                    <a:bodyPr/>
                    <a:lstStyle/>
                    <a:p>
                      <a:r>
                        <a:rPr lang="en-US" sz="2000" b="1" dirty="0"/>
                        <a:t>Avi Ma’ayan, Mt. Sinai</a:t>
                      </a:r>
                    </a:p>
                  </a:txBody>
                  <a:tcPr anchor="ctr"/>
                </a:tc>
                <a:extLst>
                  <a:ext uri="{0D108BD9-81ED-4DB2-BD59-A6C34878D82A}">
                    <a16:rowId xmlns:a16="http://schemas.microsoft.com/office/drawing/2014/main" val="609207905"/>
                  </a:ext>
                </a:extLst>
              </a:tr>
              <a:tr h="385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Merce Crosas, Harvard</a:t>
                      </a:r>
                    </a:p>
                  </a:txBody>
                  <a:tcPr anchor="ctr"/>
                </a:tc>
                <a:tc>
                  <a:txBody>
                    <a:bodyPr/>
                    <a:lstStyle/>
                    <a:p>
                      <a:r>
                        <a:rPr lang="en-US" sz="2000" b="1" dirty="0"/>
                        <a:t>Lucila Ohno-Machado, UCSD</a:t>
                      </a:r>
                    </a:p>
                  </a:txBody>
                  <a:tcPr anchor="ctr"/>
                </a:tc>
                <a:extLst>
                  <a:ext uri="{0D108BD9-81ED-4DB2-BD59-A6C34878D82A}">
                    <a16:rowId xmlns:a16="http://schemas.microsoft.com/office/drawing/2014/main" val="3392149039"/>
                  </a:ext>
                </a:extLst>
              </a:tr>
              <a:tr h="385513">
                <a:tc>
                  <a:txBody>
                    <a:bodyPr/>
                    <a:lstStyle/>
                    <a:p>
                      <a:r>
                        <a:rPr lang="en-US" sz="2000" b="1" dirty="0"/>
                        <a:t>Brandi Davis-</a:t>
                      </a:r>
                      <a:r>
                        <a:rPr lang="en-US" sz="2000" b="1" dirty="0" err="1"/>
                        <a:t>Dusenbery</a:t>
                      </a:r>
                      <a:r>
                        <a:rPr lang="en-US" sz="2000" b="1" dirty="0"/>
                        <a:t>, </a:t>
                      </a:r>
                      <a:r>
                        <a:rPr lang="en-US" sz="2000" b="1" dirty="0" err="1"/>
                        <a:t>SevenBridges</a:t>
                      </a:r>
                      <a:endParaRPr lang="en-US" sz="2000" b="1" dirty="0"/>
                    </a:p>
                  </a:txBody>
                  <a:tcPr anchor="ctr"/>
                </a:tc>
                <a:tc>
                  <a:txBody>
                    <a:bodyPr/>
                    <a:lstStyle/>
                    <a:p>
                      <a:r>
                        <a:rPr lang="en-US" sz="2000" b="1" dirty="0"/>
                        <a:t>Benedict Paten, UCSC; </a:t>
                      </a:r>
                    </a:p>
                    <a:p>
                      <a:r>
                        <a:rPr lang="en-US" sz="2000" b="1" dirty="0"/>
                        <a:t>Robert Grossman, </a:t>
                      </a:r>
                      <a:r>
                        <a:rPr lang="en-US" sz="2000" b="1" dirty="0" err="1"/>
                        <a:t>UChicago</a:t>
                      </a:r>
                      <a:r>
                        <a:rPr lang="en-US" sz="2000" b="1" dirty="0"/>
                        <a:t>;</a:t>
                      </a:r>
                    </a:p>
                    <a:p>
                      <a:r>
                        <a:rPr lang="en-US" sz="2000" b="1" dirty="0"/>
                        <a:t>Anthony Philippakis, Broad Institute</a:t>
                      </a:r>
                    </a:p>
                  </a:txBody>
                  <a:tcPr anchor="ctr"/>
                </a:tc>
                <a:extLst>
                  <a:ext uri="{0D108BD9-81ED-4DB2-BD59-A6C34878D82A}">
                    <a16:rowId xmlns:a16="http://schemas.microsoft.com/office/drawing/2014/main" val="2505704737"/>
                  </a:ext>
                </a:extLst>
              </a:tr>
              <a:tr h="385513">
                <a:tc>
                  <a:txBody>
                    <a:bodyPr/>
                    <a:lstStyle/>
                    <a:p>
                      <a:r>
                        <a:rPr lang="en-US" sz="2000" b="1" dirty="0"/>
                        <a:t>Ian Foster, </a:t>
                      </a:r>
                      <a:r>
                        <a:rPr lang="en-US" sz="2000" b="1" dirty="0" err="1"/>
                        <a:t>UChicago</a:t>
                      </a:r>
                      <a:r>
                        <a:rPr lang="en-US" sz="2000" b="1" dirty="0"/>
                        <a:t> </a:t>
                      </a:r>
                    </a:p>
                  </a:txBody>
                  <a:tcPr anchor="ctr"/>
                </a:tc>
                <a:tc>
                  <a:txBody>
                    <a:bodyPr/>
                    <a:lstStyle/>
                    <a:p>
                      <a:r>
                        <a:rPr lang="en-US" sz="2000" b="1" dirty="0"/>
                        <a:t>Owen White, UMD</a:t>
                      </a:r>
                    </a:p>
                  </a:txBody>
                  <a:tcPr anchor="ctr"/>
                </a:tc>
                <a:extLst>
                  <a:ext uri="{0D108BD9-81ED-4DB2-BD59-A6C34878D82A}">
                    <a16:rowId xmlns:a16="http://schemas.microsoft.com/office/drawing/2014/main" val="306497124"/>
                  </a:ext>
                </a:extLst>
              </a:tr>
            </a:tbl>
          </a:graphicData>
        </a:graphic>
      </p:graphicFrame>
    </p:spTree>
    <p:extLst>
      <p:ext uri="{BB962C8B-B14F-4D97-AF65-F5344CB8AC3E}">
        <p14:creationId xmlns:p14="http://schemas.microsoft.com/office/powerpoint/2010/main" val="40737301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40B527-B889-4B59-ABDD-4E85BB89919A}"/>
              </a:ext>
            </a:extLst>
          </p:cNvPr>
          <p:cNvSpPr/>
          <p:nvPr/>
        </p:nvSpPr>
        <p:spPr>
          <a:xfrm>
            <a:off x="4339531" y="2286978"/>
            <a:ext cx="4804470" cy="4031873"/>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a:latin typeface="Arial" charset="0"/>
              </a:rPr>
              <a:t>Expanded beta testing</a:t>
            </a:r>
          </a:p>
          <a:p>
            <a:pPr marL="387350" lvl="2" indent="-228600" defTabSz="627063" eaLnBrk="0" hangingPunct="0">
              <a:spcBef>
                <a:spcPts val="1800"/>
              </a:spcBef>
              <a:buClr>
                <a:schemeClr val="tx1"/>
              </a:buClr>
              <a:buSzPct val="95000"/>
              <a:buFont typeface="Wingdings" pitchFamily="2" charset="2"/>
              <a:buChar char=""/>
              <a:defRPr/>
            </a:pPr>
            <a:r>
              <a:rPr lang="en-US" sz="2800" dirty="0">
                <a:latin typeface="Arial" charset="0"/>
              </a:rPr>
              <a:t>14 new community 	partners</a:t>
            </a:r>
          </a:p>
          <a:p>
            <a:pPr marL="387350" lvl="2" indent="-228600" defTabSz="627063" eaLnBrk="0" hangingPunct="0">
              <a:spcBef>
                <a:spcPts val="1800"/>
              </a:spcBef>
              <a:buClr>
                <a:schemeClr val="tx1"/>
              </a:buClr>
              <a:buSzPct val="95000"/>
              <a:buFont typeface="Wingdings" pitchFamily="2" charset="2"/>
              <a:buChar char=""/>
              <a:defRPr/>
            </a:pPr>
            <a:r>
              <a:rPr lang="en-US" sz="2800" dirty="0">
                <a:latin typeface="Arial" charset="0"/>
              </a:rPr>
              <a:t>NLM partnership for 	public libraries</a:t>
            </a:r>
          </a:p>
          <a:p>
            <a:pPr marL="387350" lvl="2" indent="-228600" defTabSz="627063" eaLnBrk="0" hangingPunct="0">
              <a:spcBef>
                <a:spcPts val="1800"/>
              </a:spcBef>
              <a:buClr>
                <a:schemeClr val="tx1"/>
              </a:buClr>
              <a:buSzPct val="95000"/>
              <a:buFont typeface="Wingdings" pitchFamily="2" charset="2"/>
              <a:buChar char=""/>
              <a:defRPr/>
            </a:pPr>
            <a:endParaRPr lang="en-US" sz="2800" dirty="0">
              <a:latin typeface="Arial" charset="0"/>
            </a:endParaRPr>
          </a:p>
          <a:p>
            <a:pPr marL="387350" lvl="2" indent="-228600" defTabSz="627063" eaLnBrk="0" hangingPunct="0">
              <a:spcBef>
                <a:spcPts val="1800"/>
              </a:spcBef>
              <a:buClr>
                <a:schemeClr val="tx1"/>
              </a:buClr>
              <a:buSzPct val="95000"/>
              <a:buFont typeface="Wingdings" pitchFamily="2" charset="2"/>
              <a:buChar char=""/>
              <a:defRPr/>
            </a:pPr>
            <a:endParaRPr lang="en-US" sz="2800" dirty="0">
              <a:latin typeface="Arial" charset="0"/>
            </a:endParaRPr>
          </a:p>
        </p:txBody>
      </p:sp>
      <p:sp>
        <p:nvSpPr>
          <p:cNvPr id="62" name="TextBox 6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47</a:t>
            </a:r>
          </a:p>
        </p:txBody>
      </p:sp>
      <p:pic>
        <p:nvPicPr>
          <p:cNvPr id="11" name="Picture 10"/>
          <p:cNvPicPr>
            <a:picLocks noChangeAspect="1"/>
          </p:cNvPicPr>
          <p:nvPr/>
        </p:nvPicPr>
        <p:blipFill>
          <a:blip r:embed="rId3"/>
          <a:stretch>
            <a:fillRect/>
          </a:stretch>
        </p:blipFill>
        <p:spPr>
          <a:xfrm>
            <a:off x="2900363" y="-2444"/>
            <a:ext cx="3343275" cy="1133475"/>
          </a:xfrm>
          <a:prstGeom prst="rect">
            <a:avLst/>
          </a:prstGeom>
        </p:spPr>
      </p:pic>
      <p:pic>
        <p:nvPicPr>
          <p:cNvPr id="2" name="Picture 1">
            <a:extLst>
              <a:ext uri="{FF2B5EF4-FFF2-40B4-BE49-F238E27FC236}">
                <a16:creationId xmlns:a16="http://schemas.microsoft.com/office/drawing/2014/main" id="{EC1AC194-ABD7-4B53-8C29-B5C6F1F472C4}"/>
              </a:ext>
            </a:extLst>
          </p:cNvPr>
          <p:cNvPicPr>
            <a:picLocks noChangeAspect="1"/>
          </p:cNvPicPr>
          <p:nvPr/>
        </p:nvPicPr>
        <p:blipFill>
          <a:blip r:embed="rId4"/>
          <a:stretch>
            <a:fillRect/>
          </a:stretch>
        </p:blipFill>
        <p:spPr>
          <a:xfrm>
            <a:off x="83953" y="2050398"/>
            <a:ext cx="4255577" cy="3191683"/>
          </a:xfrm>
          <a:prstGeom prst="rect">
            <a:avLst/>
          </a:prstGeom>
        </p:spPr>
      </p:pic>
      <p:pic>
        <p:nvPicPr>
          <p:cNvPr id="10" name="Picture 9">
            <a:extLst>
              <a:ext uri="{FF2B5EF4-FFF2-40B4-BE49-F238E27FC236}">
                <a16:creationId xmlns:a16="http://schemas.microsoft.com/office/drawing/2014/main" id="{B6BB0EFB-CA6A-482D-865C-9459C245291A}"/>
              </a:ext>
            </a:extLst>
          </p:cNvPr>
          <p:cNvPicPr>
            <a:picLocks noChangeAspect="1"/>
          </p:cNvPicPr>
          <p:nvPr/>
        </p:nvPicPr>
        <p:blipFill rotWithShape="1">
          <a:blip r:embed="rId5"/>
          <a:srcRect r="4016" b="49477"/>
          <a:stretch/>
        </p:blipFill>
        <p:spPr>
          <a:xfrm>
            <a:off x="1420226" y="1376057"/>
            <a:ext cx="6303548" cy="4858919"/>
          </a:xfrm>
          <a:prstGeom prst="rect">
            <a:avLst/>
          </a:prstGeom>
          <a:solidFill>
            <a:schemeClr val="bg1"/>
          </a:solidFill>
        </p:spPr>
      </p:pic>
      <p:sp>
        <p:nvSpPr>
          <p:cNvPr id="12" name="TextBox 11">
            <a:extLst>
              <a:ext uri="{FF2B5EF4-FFF2-40B4-BE49-F238E27FC236}">
                <a16:creationId xmlns:a16="http://schemas.microsoft.com/office/drawing/2014/main" id="{13F475C4-910B-44E3-9A96-7C4180D63599}"/>
              </a:ext>
            </a:extLst>
          </p:cNvPr>
          <p:cNvSpPr txBox="1"/>
          <p:nvPr/>
        </p:nvSpPr>
        <p:spPr>
          <a:xfrm>
            <a:off x="2205740" y="3020686"/>
            <a:ext cx="4732521" cy="1569660"/>
          </a:xfrm>
          <a:prstGeom prst="rect">
            <a:avLst/>
          </a:prstGeom>
          <a:solidFill>
            <a:schemeClr val="tx1"/>
          </a:solidFill>
          <a:ln w="76200">
            <a:solidFill>
              <a:srgbClr val="002774"/>
            </a:solidFill>
          </a:ln>
        </p:spPr>
        <p:txBody>
          <a:bodyPr wrap="square" rtlCol="0">
            <a:spAutoFit/>
          </a:bodyPr>
          <a:lstStyle/>
          <a:p>
            <a:pPr algn="ctr"/>
            <a:r>
              <a:rPr lang="en-US" sz="4800" dirty="0">
                <a:solidFill>
                  <a:srgbClr val="000066"/>
                </a:solidFill>
              </a:rPr>
              <a:t>Feedback Due</a:t>
            </a:r>
          </a:p>
          <a:p>
            <a:pPr algn="ctr"/>
            <a:r>
              <a:rPr lang="en-US" sz="4800" dirty="0">
                <a:solidFill>
                  <a:srgbClr val="000066"/>
                </a:solidFill>
              </a:rPr>
              <a:t>February 23!</a:t>
            </a:r>
          </a:p>
        </p:txBody>
      </p:sp>
    </p:spTree>
    <p:extLst>
      <p:ext uri="{BB962C8B-B14F-4D97-AF65-F5344CB8AC3E}">
        <p14:creationId xmlns:p14="http://schemas.microsoft.com/office/powerpoint/2010/main" val="686869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47</a:t>
            </a:r>
          </a:p>
        </p:txBody>
      </p:sp>
      <p:pic>
        <p:nvPicPr>
          <p:cNvPr id="12" name="Content Placeholder 11">
            <a:extLst>
              <a:ext uri="{FF2B5EF4-FFF2-40B4-BE49-F238E27FC236}">
                <a16:creationId xmlns:a16="http://schemas.microsoft.com/office/drawing/2014/main" id="{6B08A35C-CD21-4518-89A0-91156B647FAF}"/>
              </a:ext>
            </a:extLst>
          </p:cNvPr>
          <p:cNvPicPr>
            <a:picLocks noGrp="1" noChangeAspect="1"/>
          </p:cNvPicPr>
          <p:nvPr>
            <p:ph sz="half" idx="1"/>
          </p:nvPr>
        </p:nvPicPr>
        <p:blipFill>
          <a:blip r:embed="rId3"/>
          <a:stretch>
            <a:fillRect/>
          </a:stretch>
        </p:blipFill>
        <p:spPr>
          <a:xfrm>
            <a:off x="318475" y="1669954"/>
            <a:ext cx="3324220" cy="4525962"/>
          </a:xfrm>
          <a:prstGeom prst="rect">
            <a:avLst/>
          </a:prstGeom>
          <a:effectLst>
            <a:glow rad="228600">
              <a:schemeClr val="accent5">
                <a:satMod val="175000"/>
                <a:alpha val="40000"/>
              </a:schemeClr>
            </a:glow>
          </a:effectLst>
        </p:spPr>
      </p:pic>
      <p:sp>
        <p:nvSpPr>
          <p:cNvPr id="16" name="Title 1">
            <a:extLst>
              <a:ext uri="{FF2B5EF4-FFF2-40B4-BE49-F238E27FC236}">
                <a16:creationId xmlns:a16="http://schemas.microsoft.com/office/drawing/2014/main" id="{227CE015-BA1B-414C-B696-4F59D41C474D}"/>
              </a:ext>
            </a:extLst>
          </p:cNvPr>
          <p:cNvSpPr txBox="1">
            <a:spLocks/>
          </p:cNvSpPr>
          <p:nvPr/>
        </p:nvSpPr>
        <p:spPr bwMode="auto">
          <a:xfrm>
            <a:off x="3642696" y="1940541"/>
            <a:ext cx="5501304" cy="3944937"/>
          </a:xfrm>
          <a:prstGeom prst="rect">
            <a:avLst/>
          </a:prstGeom>
          <a:noFill/>
          <a:ln w="9525" algn="ctr">
            <a:noFill/>
            <a:miter lim="800000"/>
            <a:headEnd/>
            <a:tailEnd/>
          </a:ln>
        </p:spPr>
        <p:txBody>
          <a:bodyPr/>
          <a:lstStyle/>
          <a:p>
            <a:pPr lvl="1" indent="-279393" defTabSz="457189" eaLnBrk="0" hangingPunct="0">
              <a:spcBef>
                <a:spcPts val="700"/>
              </a:spcBef>
              <a:buClr>
                <a:prstClr val="white"/>
              </a:buClr>
              <a:buSzPct val="95000"/>
              <a:buFont typeface="Wingdings" pitchFamily="2" charset="2"/>
              <a:buChar char=""/>
              <a:tabLst>
                <a:tab pos="744520" algn="l"/>
              </a:tabLst>
            </a:pPr>
            <a:r>
              <a:rPr lang="en-US" sz="2800" dirty="0"/>
              <a:t>Genomics Working Group 	Report</a:t>
            </a:r>
          </a:p>
          <a:p>
            <a:pPr lvl="1" indent="-279393" defTabSz="457189" eaLnBrk="0" hangingPunct="0">
              <a:spcBef>
                <a:spcPts val="700"/>
              </a:spcBef>
              <a:buClr>
                <a:prstClr val="white"/>
              </a:buClr>
              <a:buSzPct val="95000"/>
              <a:buFont typeface="Wingdings" pitchFamily="2" charset="2"/>
              <a:buChar char=""/>
              <a:tabLst>
                <a:tab pos="744520" algn="l"/>
              </a:tabLst>
            </a:pPr>
            <a:endParaRPr lang="en-US" sz="1400" dirty="0"/>
          </a:p>
          <a:p>
            <a:pPr lvl="1" indent="-279393" defTabSz="457189" eaLnBrk="0" hangingPunct="0">
              <a:spcBef>
                <a:spcPts val="700"/>
              </a:spcBef>
              <a:buClr>
                <a:prstClr val="white"/>
              </a:buClr>
              <a:buSzPct val="95000"/>
              <a:buFont typeface="Wingdings" pitchFamily="2" charset="2"/>
              <a:buChar char=""/>
              <a:tabLst>
                <a:tab pos="744520" algn="l"/>
              </a:tabLst>
            </a:pPr>
            <a:r>
              <a:rPr lang="en-US" sz="2800" dirty="0"/>
              <a:t>Considerations:</a:t>
            </a:r>
          </a:p>
          <a:p>
            <a:pPr marL="635007" lvl="2" defTabSz="457189" eaLnBrk="0" hangingPunct="0">
              <a:spcBef>
                <a:spcPts val="700"/>
              </a:spcBef>
              <a:buClr>
                <a:prstClr val="white"/>
              </a:buClr>
              <a:buSzPct val="95000"/>
              <a:tabLst>
                <a:tab pos="744520" algn="l"/>
              </a:tabLst>
            </a:pPr>
            <a:r>
              <a:rPr lang="en-US" sz="2400" dirty="0">
                <a:solidFill>
                  <a:schemeClr val="tx2">
                    <a:lumMod val="90000"/>
                  </a:schemeClr>
                </a:solidFill>
              </a:rPr>
              <a:t>	Genome-wide genotyping</a:t>
            </a:r>
          </a:p>
          <a:p>
            <a:pPr marL="635007" lvl="2" defTabSz="457189" eaLnBrk="0" hangingPunct="0">
              <a:spcBef>
                <a:spcPts val="700"/>
              </a:spcBef>
              <a:buClr>
                <a:prstClr val="white"/>
              </a:buClr>
              <a:buSzPct val="95000"/>
              <a:tabLst>
                <a:tab pos="744520" algn="l"/>
              </a:tabLst>
            </a:pPr>
            <a:r>
              <a:rPr lang="en-US" sz="2400" dirty="0">
                <a:solidFill>
                  <a:schemeClr val="tx2">
                    <a:lumMod val="90000"/>
                  </a:schemeClr>
                </a:solidFill>
              </a:rPr>
              <a:t>	Exome sequencing</a:t>
            </a:r>
          </a:p>
          <a:p>
            <a:pPr marL="635007" lvl="2" defTabSz="457189" eaLnBrk="0" hangingPunct="0">
              <a:spcBef>
                <a:spcPts val="700"/>
              </a:spcBef>
              <a:buClr>
                <a:prstClr val="white"/>
              </a:buClr>
              <a:buSzPct val="95000"/>
              <a:tabLst>
                <a:tab pos="744520" algn="l"/>
              </a:tabLst>
            </a:pPr>
            <a:r>
              <a:rPr lang="en-US" sz="2400" dirty="0">
                <a:solidFill>
                  <a:schemeClr val="tx2">
                    <a:lumMod val="90000"/>
                  </a:schemeClr>
                </a:solidFill>
              </a:rPr>
              <a:t>	Whole-genome sequencing</a:t>
            </a:r>
          </a:p>
          <a:p>
            <a:pPr lvl="1" indent="-279393" defTabSz="457189" eaLnBrk="0" hangingPunct="0">
              <a:spcBef>
                <a:spcPts val="700"/>
              </a:spcBef>
              <a:buClr>
                <a:prstClr val="white"/>
              </a:buClr>
              <a:buSzPct val="95000"/>
              <a:buFont typeface="Wingdings" pitchFamily="2" charset="2"/>
              <a:buChar char=""/>
              <a:tabLst>
                <a:tab pos="744520" algn="l"/>
              </a:tabLst>
            </a:pPr>
            <a:endParaRPr lang="en-US" sz="1400" dirty="0"/>
          </a:p>
          <a:p>
            <a:pPr lvl="1" indent="-279393" defTabSz="457189" eaLnBrk="0" hangingPunct="0">
              <a:spcBef>
                <a:spcPts val="700"/>
              </a:spcBef>
              <a:buClr>
                <a:prstClr val="white"/>
              </a:buClr>
              <a:buSzPct val="95000"/>
              <a:buFont typeface="Wingdings" pitchFamily="2" charset="2"/>
              <a:buChar char=""/>
              <a:tabLst>
                <a:tab pos="744520" algn="l"/>
              </a:tabLst>
            </a:pPr>
            <a:r>
              <a:rPr lang="en-US" sz="2800" dirty="0"/>
              <a:t>Potential pilot of 50,000 	participants</a:t>
            </a:r>
          </a:p>
          <a:p>
            <a:pPr lvl="1" indent="-279393" defTabSz="457189" eaLnBrk="0" hangingPunct="0">
              <a:spcBef>
                <a:spcPts val="700"/>
              </a:spcBef>
              <a:buClr>
                <a:prstClr val="white"/>
              </a:buClr>
              <a:buSzPct val="95000"/>
              <a:buFont typeface="Wingdings" pitchFamily="2" charset="2"/>
              <a:buChar char=""/>
              <a:tabLst>
                <a:tab pos="744520" algn="l"/>
              </a:tabLst>
            </a:pPr>
            <a:endParaRPr lang="en-US" sz="2800" dirty="0"/>
          </a:p>
          <a:p>
            <a:pPr lvl="1" indent="-279393" defTabSz="457189" eaLnBrk="0" fontAlgn="base" hangingPunct="0">
              <a:spcBef>
                <a:spcPts val="700"/>
              </a:spcBef>
              <a:spcAft>
                <a:spcPct val="0"/>
              </a:spcAft>
              <a:buClr>
                <a:prstClr val="white"/>
              </a:buClr>
              <a:buSzPct val="95000"/>
              <a:buFont typeface="Wingdings" pitchFamily="2" charset="2"/>
              <a:buChar char=""/>
              <a:tabLst>
                <a:tab pos="744520" algn="l"/>
              </a:tabLst>
            </a:pPr>
            <a:endParaRPr lang="en-US" sz="2800" b="1" dirty="0">
              <a:solidFill>
                <a:prstClr val="white"/>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50FDB7C2-F052-41E4-86BF-C8821AD7249A}"/>
              </a:ext>
            </a:extLst>
          </p:cNvPr>
          <p:cNvPicPr>
            <a:picLocks noChangeAspect="1"/>
          </p:cNvPicPr>
          <p:nvPr/>
        </p:nvPicPr>
        <p:blipFill>
          <a:blip r:embed="rId4"/>
          <a:stretch>
            <a:fillRect/>
          </a:stretch>
        </p:blipFill>
        <p:spPr>
          <a:xfrm>
            <a:off x="2900363" y="-2444"/>
            <a:ext cx="3343275" cy="1133475"/>
          </a:xfrm>
          <a:prstGeom prst="rect">
            <a:avLst/>
          </a:prstGeom>
        </p:spPr>
      </p:pic>
    </p:spTree>
    <p:extLst>
      <p:ext uri="{BB962C8B-B14F-4D97-AF65-F5344CB8AC3E}">
        <p14:creationId xmlns:p14="http://schemas.microsoft.com/office/powerpoint/2010/main" val="30636328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405"/>
            <a:ext cx="9144000" cy="639763"/>
          </a:xfrm>
        </p:spPr>
        <p:txBody>
          <a:bodyPr/>
          <a:lstStyle/>
          <a:p>
            <a:pPr algn="ctr">
              <a:defRPr/>
            </a:pPr>
            <a:r>
              <a:rPr lang="en-US" sz="3600" b="1" dirty="0">
                <a:solidFill>
                  <a:srgbClr val="FFFF00"/>
                </a:solidFill>
                <a:latin typeface="Arial" charset="0"/>
                <a:cs typeface="Arial" charset="0"/>
              </a:rPr>
              <a:t>2017 Prince Mahidol Award</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a:t>
            </a:r>
          </a:p>
        </p:txBody>
      </p:sp>
      <p:pic>
        <p:nvPicPr>
          <p:cNvPr id="3" name="Picture 2">
            <a:extLst>
              <a:ext uri="{FF2B5EF4-FFF2-40B4-BE49-F238E27FC236}">
                <a16:creationId xmlns:a16="http://schemas.microsoft.com/office/drawing/2014/main" id="{0B19F970-C73A-49F0-8D05-FF630E056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349" y="2690167"/>
            <a:ext cx="1786157" cy="2750682"/>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AA505504-4C50-4BF9-8C91-FC8600F84B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0" y="1792695"/>
            <a:ext cx="6811036" cy="4545626"/>
          </a:xfrm>
          <a:prstGeom prst="rect">
            <a:avLst/>
          </a:prstGeom>
          <a:effectLst>
            <a:softEdge rad="317500"/>
          </a:effectLst>
        </p:spPr>
      </p:pic>
      <p:sp>
        <p:nvSpPr>
          <p:cNvPr id="7" name="TextBox 6">
            <a:extLst>
              <a:ext uri="{FF2B5EF4-FFF2-40B4-BE49-F238E27FC236}">
                <a16:creationId xmlns:a16="http://schemas.microsoft.com/office/drawing/2014/main" id="{5B9A90B1-B5D6-4A52-A92B-1BC6154E7B4E}"/>
              </a:ext>
            </a:extLst>
          </p:cNvPr>
          <p:cNvSpPr txBox="1"/>
          <p:nvPr/>
        </p:nvSpPr>
        <p:spPr>
          <a:xfrm>
            <a:off x="0" y="829473"/>
            <a:ext cx="9144000" cy="569387"/>
          </a:xfrm>
          <a:prstGeom prst="rect">
            <a:avLst/>
          </a:prstGeom>
          <a:noFill/>
        </p:spPr>
        <p:txBody>
          <a:bodyPr wrap="square" rtlCol="0">
            <a:spAutoFit/>
          </a:bodyPr>
          <a:lstStyle/>
          <a:p>
            <a:pPr algn="ctr"/>
            <a:r>
              <a:rPr lang="en-US" sz="3100" dirty="0"/>
              <a:t>Field of Medicine: Human Genome Project</a:t>
            </a:r>
          </a:p>
        </p:txBody>
      </p:sp>
    </p:spTree>
    <p:extLst>
      <p:ext uri="{BB962C8B-B14F-4D97-AF65-F5344CB8AC3E}">
        <p14:creationId xmlns:p14="http://schemas.microsoft.com/office/powerpoint/2010/main" val="3918751040"/>
      </p:ext>
    </p:extLst>
  </p:cSld>
  <p:clrMapOvr>
    <a:masterClrMapping/>
  </p:clrMapOvr>
  <p:transition spd="slow">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tx2">
                    <a:lumMod val="90000"/>
                  </a:schemeClr>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5528"/>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9580"/>
            <a:ext cx="9144000" cy="1244927"/>
          </a:xfrm>
        </p:spPr>
        <p:txBody>
          <a:bodyPr/>
          <a:lstStyle/>
          <a:p>
            <a:pPr algn="ctr">
              <a:defRPr/>
            </a:pPr>
            <a:r>
              <a:rPr lang="en-US" sz="3600" b="1" dirty="0">
                <a:solidFill>
                  <a:srgbClr val="FFFF00"/>
                </a:solidFill>
                <a:latin typeface="Arial" charset="0"/>
                <a:cs typeface="Arial" charset="0"/>
              </a:rPr>
              <a:t>2017 ASHG Meeting Policy Luncheon: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FDA Oversight of Genomics Research</a:t>
            </a:r>
            <a:endParaRPr lang="en-US" sz="3600" b="1" dirty="0">
              <a:solidFill>
                <a:srgbClr val="FFFF00"/>
              </a:solidFill>
              <a:latin typeface="Arial" pitchFamily="34" charset="0"/>
              <a:cs typeface="Arial" pitchFamily="34" charset="0"/>
            </a:endParaRPr>
          </a:p>
        </p:txBody>
      </p:sp>
      <p:sp>
        <p:nvSpPr>
          <p:cNvPr id="42" name="Rectangle 41"/>
          <p:cNvSpPr/>
          <p:nvPr/>
        </p:nvSpPr>
        <p:spPr>
          <a:xfrm>
            <a:off x="-130084" y="5024073"/>
            <a:ext cx="9210584" cy="95410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Discussed FDA’s Investigational Device Exemption 	(IDE) regulation for genomics studies</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48</a:t>
            </a:r>
          </a:p>
        </p:txBody>
      </p:sp>
      <p:grpSp>
        <p:nvGrpSpPr>
          <p:cNvPr id="2" name="Group 1">
            <a:extLst>
              <a:ext uri="{FF2B5EF4-FFF2-40B4-BE49-F238E27FC236}">
                <a16:creationId xmlns:a16="http://schemas.microsoft.com/office/drawing/2014/main" id="{E7668E45-02CA-41B3-9BA2-AE1D7D5CC4D1}"/>
              </a:ext>
            </a:extLst>
          </p:cNvPr>
          <p:cNvGrpSpPr>
            <a:grpSpLocks noChangeAspect="1"/>
          </p:cNvGrpSpPr>
          <p:nvPr/>
        </p:nvGrpSpPr>
        <p:grpSpPr>
          <a:xfrm>
            <a:off x="904934" y="1619810"/>
            <a:ext cx="7349051" cy="3004153"/>
            <a:chOff x="2241110" y="1257682"/>
            <a:chExt cx="5260341" cy="2103356"/>
          </a:xfrm>
          <a:effectLst>
            <a:glow rad="228600">
              <a:schemeClr val="accent1">
                <a:satMod val="175000"/>
                <a:alpha val="40000"/>
              </a:schemeClr>
            </a:glow>
          </a:effectLst>
        </p:grpSpPr>
        <p:pic>
          <p:nvPicPr>
            <p:cNvPr id="1026" name="Picture 2" descr="20171116_IDE-luncheon">
              <a:extLst>
                <a:ext uri="{FF2B5EF4-FFF2-40B4-BE49-F238E27FC236}">
                  <a16:creationId xmlns:a16="http://schemas.microsoft.com/office/drawing/2014/main" id="{AB3FE3D0-E275-4816-99DA-3A0407A2A4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4466" y="1257682"/>
              <a:ext cx="3156985" cy="21033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3.googleusercontent.com/n7JRS82fJAWzH9bdit48pwCdwtAjX5RAo-QkIXjytsLhgUeH_y3FCGrQPpKYHm22DrqX=w300">
              <a:extLst>
                <a:ext uri="{FF2B5EF4-FFF2-40B4-BE49-F238E27FC236}">
                  <a16:creationId xmlns:a16="http://schemas.microsoft.com/office/drawing/2014/main" id="{DB965B2F-2356-4394-821F-A948433E3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110" y="1257682"/>
              <a:ext cx="2103356" cy="2103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5491056"/>
      </p:ext>
    </p:extLst>
  </p:cSld>
  <p:clrMapOvr>
    <a:masterClrMapping/>
  </p:clrMapOvr>
  <p:transition spd="slow">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0" y="6405"/>
            <a:ext cx="9144000" cy="639763"/>
          </a:xfrm>
        </p:spPr>
        <p:txBody>
          <a:bodyPr/>
          <a:lstStyle/>
          <a:p>
            <a:pPr algn="ctr">
              <a:defRPr/>
            </a:pPr>
            <a:r>
              <a:rPr lang="en-US" sz="3600" b="1" dirty="0">
                <a:solidFill>
                  <a:srgbClr val="FFFF00"/>
                </a:solidFill>
                <a:latin typeface="Arial" charset="0"/>
                <a:cs typeface="Arial" charset="0"/>
              </a:rPr>
              <a:t>Genomic Literacy, Education, and Engagement (GLEE) Initiative</a:t>
            </a:r>
            <a:endParaRPr lang="en-US" sz="3600" b="1" dirty="0">
              <a:solidFill>
                <a:srgbClr val="FFFF00"/>
              </a:solidFill>
              <a:latin typeface="Arial" pitchFamily="34" charset="0"/>
              <a:cs typeface="Arial"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1770"/>
          <a:stretch/>
        </p:blipFill>
        <p:spPr>
          <a:xfrm>
            <a:off x="211223" y="2973821"/>
            <a:ext cx="4312271" cy="9452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17696"/>
          <a:stretch/>
        </p:blipFill>
        <p:spPr>
          <a:xfrm>
            <a:off x="211222" y="4062968"/>
            <a:ext cx="4312272" cy="939372"/>
          </a:xfrm>
          <a:prstGeom prst="rect">
            <a:avLst/>
          </a:prstGeom>
          <a:solidFill>
            <a:schemeClr val="tx1"/>
          </a:solidFill>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0438" y="2973820"/>
            <a:ext cx="4240428" cy="2028519"/>
          </a:xfrm>
          <a:prstGeom prst="rect">
            <a:avLst/>
          </a:prstGeom>
        </p:spPr>
      </p:pic>
      <p:sp>
        <p:nvSpPr>
          <p:cNvPr id="3" name="Content Placeholder 2"/>
          <p:cNvSpPr>
            <a:spLocks noGrp="1"/>
          </p:cNvSpPr>
          <p:nvPr>
            <p:ph sz="half" idx="1"/>
          </p:nvPr>
        </p:nvSpPr>
        <p:spPr>
          <a:xfrm>
            <a:off x="0" y="1613321"/>
            <a:ext cx="9143999" cy="934437"/>
          </a:xfrm>
        </p:spPr>
        <p:txBody>
          <a:bodyPr/>
          <a:lstStyle/>
          <a:p>
            <a:pPr marL="68263" indent="0" algn="ctr">
              <a:buNone/>
            </a:pPr>
            <a:r>
              <a:rPr lang="en-US" sz="2700" b="1" dirty="0">
                <a:latin typeface="Arial" charset="0"/>
                <a:ea typeface="Arial" charset="0"/>
                <a:cs typeface="Arial" charset="0"/>
              </a:rPr>
              <a:t>Engaging Stakeholders to Promote Genomic Literacy</a:t>
            </a:r>
          </a:p>
        </p:txBody>
      </p:sp>
    </p:spTree>
    <p:extLst>
      <p:ext uri="{BB962C8B-B14F-4D97-AF65-F5344CB8AC3E}">
        <p14:creationId xmlns:p14="http://schemas.microsoft.com/office/powerpoint/2010/main" val="10308315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49</a:t>
            </a:r>
          </a:p>
        </p:txBody>
      </p:sp>
      <p:sp>
        <p:nvSpPr>
          <p:cNvPr id="10" name="Title 3"/>
          <p:cNvSpPr>
            <a:spLocks noGrp="1"/>
          </p:cNvSpPr>
          <p:nvPr>
            <p:ph type="title"/>
          </p:nvPr>
        </p:nvSpPr>
        <p:spPr>
          <a:xfrm>
            <a:off x="0" y="6405"/>
            <a:ext cx="9144000" cy="639763"/>
          </a:xfrm>
        </p:spPr>
        <p:txBody>
          <a:bodyPr/>
          <a:lstStyle/>
          <a:p>
            <a:pPr algn="ctr">
              <a:defRPr/>
            </a:pPr>
            <a:r>
              <a:rPr lang="en-US" sz="3600" b="1" dirty="0">
                <a:solidFill>
                  <a:srgbClr val="FFFF00"/>
                </a:solidFill>
                <a:latin typeface="Arial" charset="0"/>
                <a:cs typeface="Arial" charset="0"/>
              </a:rPr>
              <a:t>National DNA Day </a:t>
            </a:r>
            <a:br>
              <a:rPr lang="en-US" sz="3600" b="1" dirty="0">
                <a:solidFill>
                  <a:srgbClr val="FFFF00"/>
                </a:solidFill>
                <a:latin typeface="Arial" charset="0"/>
                <a:cs typeface="Arial" charset="0"/>
              </a:rPr>
            </a:br>
            <a:br>
              <a:rPr lang="en-US" sz="1800" b="1" dirty="0">
                <a:solidFill>
                  <a:srgbClr val="FFFF00"/>
                </a:solidFill>
                <a:latin typeface="Arial" charset="0"/>
                <a:cs typeface="Arial" charset="0"/>
              </a:rPr>
            </a:br>
            <a:r>
              <a:rPr lang="en-US" sz="3200" b="1" dirty="0">
                <a:solidFill>
                  <a:schemeClr val="tx1"/>
                </a:solidFill>
                <a:latin typeface="Arial" charset="0"/>
                <a:cs typeface="Arial" charset="0"/>
              </a:rPr>
              <a:t>‘15 for 15’ Celebration</a:t>
            </a:r>
            <a:endParaRPr lang="en-US" sz="3600" b="1" dirty="0">
              <a:solidFill>
                <a:schemeClr val="tx1"/>
              </a:solidFill>
              <a:latin typeface="Arial" pitchFamily="34" charset="0"/>
              <a:cs typeface="Arial" pitchFamily="34" charset="0"/>
            </a:endParaRPr>
          </a:p>
        </p:txBody>
      </p:sp>
      <p:sp>
        <p:nvSpPr>
          <p:cNvPr id="12" name="Content Placeholder 3"/>
          <p:cNvSpPr>
            <a:spLocks noGrp="1"/>
          </p:cNvSpPr>
          <p:nvPr>
            <p:ph sz="half" idx="1"/>
          </p:nvPr>
        </p:nvSpPr>
        <p:spPr>
          <a:xfrm>
            <a:off x="3939783" y="2324143"/>
            <a:ext cx="5204217" cy="3176246"/>
          </a:xfrm>
        </p:spPr>
        <p:txBody>
          <a:bodyPr/>
          <a:lstStyle/>
          <a:p>
            <a:pPr marL="387350" lvl="2" defTabSz="627063">
              <a:spcBef>
                <a:spcPts val="2400"/>
              </a:spcBef>
              <a:buClr>
                <a:schemeClr val="tx1"/>
              </a:buClr>
              <a:buSzPct val="95000"/>
              <a:buFont typeface="Wingdings" pitchFamily="2" charset="2"/>
              <a:buChar char=""/>
              <a:defRPr/>
            </a:pPr>
            <a:r>
              <a:rPr lang="en-US" sz="2800" b="1" dirty="0">
                <a:solidFill>
                  <a:prstClr val="white"/>
                </a:solidFill>
                <a:latin typeface="Arial" charset="0"/>
              </a:rPr>
              <a:t>15 topics shared each day 	via social/digital media</a:t>
            </a:r>
          </a:p>
          <a:p>
            <a:pPr marL="387350" lvl="2" defTabSz="627063">
              <a:spcBef>
                <a:spcPts val="2400"/>
              </a:spcBef>
              <a:buClr>
                <a:schemeClr val="tx1"/>
              </a:buClr>
              <a:buSzPct val="95000"/>
              <a:buFont typeface="Wingdings" pitchFamily="2" charset="2"/>
              <a:buChar char=""/>
              <a:defRPr/>
            </a:pPr>
            <a:r>
              <a:rPr lang="en-US" sz="2800" b="1" dirty="0">
                <a:solidFill>
                  <a:prstClr val="white"/>
                </a:solidFill>
                <a:latin typeface="Arial" charset="0"/>
              </a:rPr>
              <a:t>Partner engagement </a:t>
            </a:r>
          </a:p>
          <a:p>
            <a:pPr marL="387350" lvl="2" defTabSz="627063">
              <a:spcBef>
                <a:spcPts val="2400"/>
              </a:spcBef>
              <a:buClr>
                <a:schemeClr val="tx1"/>
              </a:buClr>
              <a:buSzPct val="95000"/>
              <a:buFont typeface="Wingdings" pitchFamily="2" charset="2"/>
              <a:buChar char=""/>
              <a:defRPr/>
            </a:pPr>
            <a:r>
              <a:rPr lang="en-US" sz="2800" b="1" dirty="0">
                <a:solidFill>
                  <a:prstClr val="white"/>
                </a:solidFill>
                <a:latin typeface="Arial" charset="0"/>
              </a:rPr>
              <a:t>NHGRI-hosted events</a:t>
            </a:r>
          </a:p>
        </p:txBody>
      </p:sp>
      <p:pic>
        <p:nvPicPr>
          <p:cNvPr id="4" name="Picture 3">
            <a:extLst>
              <a:ext uri="{FF2B5EF4-FFF2-40B4-BE49-F238E27FC236}">
                <a16:creationId xmlns:a16="http://schemas.microsoft.com/office/drawing/2014/main" id="{7255283C-3C47-4550-8310-2767A414E394}"/>
              </a:ext>
            </a:extLst>
          </p:cNvPr>
          <p:cNvPicPr>
            <a:picLocks noChangeAspect="1"/>
          </p:cNvPicPr>
          <p:nvPr/>
        </p:nvPicPr>
        <p:blipFill rotWithShape="1">
          <a:blip r:embed="rId3">
            <a:extLst>
              <a:ext uri="{28A0092B-C50C-407E-A947-70E740481C1C}">
                <a14:useLocalDpi xmlns:a14="http://schemas.microsoft.com/office/drawing/2010/main" val="0"/>
              </a:ext>
            </a:extLst>
          </a:blip>
          <a:srcRect l="5842" t="3424" r="62472" b="13289"/>
          <a:stretch/>
        </p:blipFill>
        <p:spPr>
          <a:xfrm>
            <a:off x="229785" y="2106954"/>
            <a:ext cx="3663504" cy="3455645"/>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0587458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6350"/>
            <a:ext cx="9144000" cy="1219199"/>
          </a:xfrm>
        </p:spPr>
        <p:txBody>
          <a:bodyPr>
            <a:normAutofit fontScale="90000"/>
          </a:bodyPr>
          <a:lstStyle/>
          <a:p>
            <a:pPr algn="ctr"/>
            <a:r>
              <a:rPr lang="en-US" b="1" i="1" dirty="0">
                <a:solidFill>
                  <a:srgbClr val="FFFF00"/>
                </a:solidFill>
                <a:latin typeface="Arial"/>
                <a:cs typeface="Arial"/>
              </a:rPr>
              <a:t>Genome: Unlocking Life’s Code </a:t>
            </a:r>
            <a:r>
              <a:rPr lang="en-US" b="1" dirty="0">
                <a:solidFill>
                  <a:srgbClr val="FFFF00"/>
                </a:solidFill>
                <a:latin typeface="Arial"/>
                <a:cs typeface="Arial"/>
              </a:rPr>
              <a:t>Exhibition</a:t>
            </a:r>
            <a:br>
              <a:rPr lang="en-US" sz="3600" b="1" dirty="0">
                <a:solidFill>
                  <a:srgbClr val="FFFF00"/>
                </a:solidFill>
                <a:latin typeface="Arial"/>
                <a:cs typeface="Arial"/>
              </a:rPr>
            </a:br>
            <a:br>
              <a:rPr lang="en-US" sz="1800" b="1" dirty="0">
                <a:solidFill>
                  <a:srgbClr val="FFFF00"/>
                </a:solidFill>
                <a:latin typeface="Arial"/>
                <a:cs typeface="Arial"/>
              </a:rPr>
            </a:br>
            <a:r>
              <a:rPr lang="en-US" sz="3600" b="1" dirty="0">
                <a:solidFill>
                  <a:schemeClr val="tx1"/>
                </a:solidFill>
                <a:latin typeface="Arial"/>
                <a:cs typeface="Arial"/>
              </a:rPr>
              <a:t>Travel Schedule</a:t>
            </a:r>
          </a:p>
        </p:txBody>
      </p:sp>
      <p:sp>
        <p:nvSpPr>
          <p:cNvPr id="4" name="Content Placeholder 3"/>
          <p:cNvSpPr>
            <a:spLocks noGrp="1"/>
          </p:cNvSpPr>
          <p:nvPr>
            <p:ph idx="1"/>
          </p:nvPr>
        </p:nvSpPr>
        <p:spPr>
          <a:xfrm>
            <a:off x="241300" y="1333844"/>
            <a:ext cx="8448092" cy="5416186"/>
          </a:xfrm>
        </p:spPr>
        <p:txBody>
          <a:bodyPr>
            <a:noAutofit/>
          </a:bodyPr>
          <a:lstStyle/>
          <a:p>
            <a:pPr marL="68263" indent="0">
              <a:buClr>
                <a:schemeClr val="tx1"/>
              </a:buClr>
              <a:buNone/>
            </a:pPr>
            <a:endParaRPr lang="en-US" sz="2800" b="1" dirty="0">
              <a:latin typeface="Arial"/>
              <a:cs typeface="Arial"/>
            </a:endParaRPr>
          </a:p>
          <a:p>
            <a:pPr marL="68263" indent="0">
              <a:buClr>
                <a:schemeClr val="tx1"/>
              </a:buClr>
              <a:buNone/>
            </a:pPr>
            <a:r>
              <a:rPr lang="en-US" sz="2800" b="1" dirty="0">
                <a:latin typeface="Arial"/>
                <a:cs typeface="Arial"/>
              </a:rPr>
              <a:t>2018</a:t>
            </a:r>
          </a:p>
          <a:p>
            <a:pPr marL="68263" indent="0">
              <a:buClr>
                <a:schemeClr val="tx1"/>
              </a:buClr>
              <a:buNone/>
            </a:pPr>
            <a:endParaRPr lang="en-US" sz="1200" b="1" dirty="0">
              <a:latin typeface="Arial"/>
              <a:cs typeface="Arial"/>
            </a:endParaRPr>
          </a:p>
          <a:p>
            <a:pPr marL="454025" lvl="1" indent="0">
              <a:spcBef>
                <a:spcPts val="0"/>
              </a:spcBef>
              <a:buNone/>
            </a:pPr>
            <a:r>
              <a:rPr lang="en-US" sz="2400" b="1" dirty="0">
                <a:solidFill>
                  <a:schemeClr val="tx2">
                    <a:lumMod val="90000"/>
                  </a:schemeClr>
                </a:solidFill>
                <a:latin typeface="Arial"/>
                <a:cs typeface="Arial"/>
              </a:rPr>
              <a:t>January 28-April 24</a:t>
            </a:r>
          </a:p>
          <a:p>
            <a:pPr marL="454025" lvl="1" indent="0">
              <a:spcBef>
                <a:spcPts val="0"/>
              </a:spcBef>
              <a:buNone/>
            </a:pPr>
            <a:r>
              <a:rPr lang="en-US" sz="2400" b="1" dirty="0">
                <a:solidFill>
                  <a:schemeClr val="tx2">
                    <a:lumMod val="90000"/>
                  </a:schemeClr>
                </a:solidFill>
                <a:latin typeface="Arial"/>
                <a:cs typeface="Arial"/>
              </a:rPr>
              <a:t>	Rochester Museum and </a:t>
            </a:r>
          </a:p>
          <a:p>
            <a:pPr marL="454025" lvl="1" indent="0" defTabSz="658813">
              <a:spcBef>
                <a:spcPts val="0"/>
              </a:spcBef>
              <a:buNone/>
            </a:pPr>
            <a:r>
              <a:rPr lang="en-US" sz="2400" b="1" dirty="0">
                <a:solidFill>
                  <a:schemeClr val="tx2">
                    <a:lumMod val="90000"/>
                  </a:schemeClr>
                </a:solidFill>
                <a:latin typeface="Arial"/>
                <a:cs typeface="Arial"/>
              </a:rPr>
              <a:t>		Science Centre</a:t>
            </a:r>
          </a:p>
          <a:p>
            <a:pPr marL="454025" lvl="1" indent="0">
              <a:spcBef>
                <a:spcPts val="0"/>
              </a:spcBef>
              <a:buNone/>
            </a:pPr>
            <a:r>
              <a:rPr lang="en-US" sz="2400" b="1" dirty="0">
                <a:solidFill>
                  <a:schemeClr val="tx2">
                    <a:lumMod val="90000"/>
                  </a:schemeClr>
                </a:solidFill>
                <a:latin typeface="Arial"/>
                <a:cs typeface="Arial"/>
              </a:rPr>
              <a:t>	Rochester, NY</a:t>
            </a:r>
          </a:p>
          <a:p>
            <a:pPr marL="457200" lvl="1" indent="0">
              <a:buNone/>
            </a:pPr>
            <a:endParaRPr lang="en-US" sz="900" b="1" dirty="0">
              <a:latin typeface="Arial"/>
              <a:cs typeface="Arial"/>
            </a:endParaRPr>
          </a:p>
          <a:p>
            <a:pPr marL="454025" lvl="1" indent="0">
              <a:spcBef>
                <a:spcPts val="0"/>
              </a:spcBef>
              <a:buNone/>
            </a:pPr>
            <a:endParaRPr lang="en-US" sz="1000" b="1" dirty="0">
              <a:solidFill>
                <a:schemeClr val="tx2">
                  <a:lumMod val="90000"/>
                </a:schemeClr>
              </a:solidFill>
              <a:latin typeface="Arial"/>
              <a:cs typeface="Arial"/>
            </a:endParaRPr>
          </a:p>
          <a:p>
            <a:pPr marL="68263" indent="0">
              <a:buNone/>
            </a:pPr>
            <a:r>
              <a:rPr lang="en-US" sz="2400" dirty="0">
                <a:latin typeface="Arial" panose="020B0604020202020204" pitchFamily="34" charset="0"/>
                <a:cs typeface="Arial" panose="020B0604020202020204" pitchFamily="34" charset="0"/>
              </a:rPr>
              <a:t>     </a:t>
            </a:r>
            <a:r>
              <a:rPr lang="en-US" sz="2400" b="1" dirty="0">
                <a:solidFill>
                  <a:schemeClr val="tx2">
                    <a:lumMod val="90000"/>
                  </a:schemeClr>
                </a:solidFill>
                <a:latin typeface="Arial" panose="020B0604020202020204" pitchFamily="34" charset="0"/>
                <a:cs typeface="Arial" panose="020B0604020202020204" pitchFamily="34" charset="0"/>
              </a:rPr>
              <a:t>June 23-September 15</a:t>
            </a:r>
          </a:p>
          <a:p>
            <a:pPr marL="454025" lvl="1" indent="0">
              <a:spcBef>
                <a:spcPts val="0"/>
              </a:spcBef>
              <a:buNone/>
            </a:pPr>
            <a:r>
              <a:rPr lang="en-US" sz="2400" b="1" dirty="0">
                <a:solidFill>
                  <a:schemeClr val="tx2">
                    <a:lumMod val="90000"/>
                  </a:schemeClr>
                </a:solidFill>
                <a:latin typeface="Arial"/>
                <a:cs typeface="Arial"/>
              </a:rPr>
              <a:t>	Mayo Clinic</a:t>
            </a:r>
          </a:p>
          <a:p>
            <a:pPr marL="454025" lvl="1" indent="0">
              <a:spcBef>
                <a:spcPts val="0"/>
              </a:spcBef>
              <a:buNone/>
            </a:pPr>
            <a:r>
              <a:rPr lang="en-US" sz="2400" b="1" dirty="0">
                <a:solidFill>
                  <a:schemeClr val="tx2">
                    <a:lumMod val="90000"/>
                  </a:schemeClr>
                </a:solidFill>
                <a:latin typeface="Arial"/>
                <a:cs typeface="Arial"/>
              </a:rPr>
              <a:t>	Rochester, MN</a:t>
            </a:r>
          </a:p>
          <a:p>
            <a:pPr marL="457200" lvl="1" indent="0">
              <a:buNone/>
            </a:pPr>
            <a:endParaRPr lang="en-US" sz="2800" b="1" dirty="0">
              <a:solidFill>
                <a:schemeClr val="tx2">
                  <a:lumMod val="90000"/>
                </a:schemeClr>
              </a:solidFil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50</a:t>
            </a:r>
          </a:p>
        </p:txBody>
      </p:sp>
      <p:pic>
        <p:nvPicPr>
          <p:cNvPr id="8"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6709" y="2207779"/>
            <a:ext cx="3382683" cy="3187525"/>
          </a:xfrm>
          <a:prstGeom prst="rect">
            <a:avLst/>
          </a:prstGeom>
          <a:noFill/>
          <a:effectLst>
            <a:glow rad="228600">
              <a:schemeClr val="accent5">
                <a:satMod val="17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57636770"/>
      </p:ext>
    </p:extLst>
  </p:cSld>
  <p:clrMapOvr>
    <a:masterClrMapping/>
  </p:clrMapOvr>
  <p:transition spd="slow">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0" y="6405"/>
            <a:ext cx="9144000" cy="639763"/>
          </a:xfrm>
        </p:spPr>
        <p:txBody>
          <a:bodyPr/>
          <a:lstStyle/>
          <a:p>
            <a:pPr algn="ctr">
              <a:defRPr/>
            </a:pPr>
            <a:r>
              <a:rPr lang="en-US" sz="3600" b="1" dirty="0">
                <a:solidFill>
                  <a:srgbClr val="FFFF00"/>
                </a:solidFill>
                <a:latin typeface="Arial" charset="0"/>
                <a:cs typeface="Arial" charset="0"/>
              </a:rPr>
              <a:t>Tribal Colleges Consortium on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Genomics Training (TCCGT)</a:t>
            </a:r>
            <a:endParaRPr lang="en-US" sz="3600" b="1" dirty="0">
              <a:solidFill>
                <a:srgbClr val="FFFF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832" y="1458260"/>
            <a:ext cx="6456336" cy="5059350"/>
          </a:xfrm>
          <a:prstGeom prst="rect">
            <a:avLst/>
          </a:prstGeom>
          <a:solidFill>
            <a:schemeClr val="tx1"/>
          </a:solidFill>
          <a:effectLst>
            <a:glow rad="228600">
              <a:schemeClr val="accent5">
                <a:satMod val="175000"/>
                <a:alpha val="40000"/>
              </a:schemeClr>
            </a:glow>
          </a:effectLst>
        </p:spPr>
      </p:pic>
    </p:spTree>
    <p:extLst>
      <p:ext uri="{BB962C8B-B14F-4D97-AF65-F5344CB8AC3E}">
        <p14:creationId xmlns:p14="http://schemas.microsoft.com/office/powerpoint/2010/main" val="165801939"/>
      </p:ext>
    </p:extLst>
  </p:cSld>
  <p:clrMapOvr>
    <a:masterClrMapping/>
  </p:clrMapOvr>
  <p:transition spd="slow">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350"/>
            <a:ext cx="9144000" cy="1259987"/>
          </a:xfrm>
        </p:spPr>
        <p:txBody>
          <a:bodyPr/>
          <a:lstStyle/>
          <a:p>
            <a:pPr algn="ctr">
              <a:defRPr/>
            </a:pPr>
            <a:r>
              <a:rPr lang="en-US" sz="3600" b="1" dirty="0">
                <a:solidFill>
                  <a:srgbClr val="FFFF00"/>
                </a:solidFill>
                <a:latin typeface="Arial" charset="0"/>
                <a:cs typeface="Arial" charset="0"/>
              </a:rPr>
              <a:t>Global Genetics and Genomics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Community Case Study</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51</a:t>
            </a:r>
          </a:p>
        </p:txBody>
      </p:sp>
      <p:sp>
        <p:nvSpPr>
          <p:cNvPr id="7" name="Rectangle 6">
            <a:extLst>
              <a:ext uri="{FF2B5EF4-FFF2-40B4-BE49-F238E27FC236}">
                <a16:creationId xmlns:a16="http://schemas.microsoft.com/office/drawing/2014/main" id="{86E6C981-E8BE-44ED-A08B-0474B01CBF78}"/>
              </a:ext>
            </a:extLst>
          </p:cNvPr>
          <p:cNvSpPr/>
          <p:nvPr/>
        </p:nvSpPr>
        <p:spPr>
          <a:xfrm>
            <a:off x="312862" y="4656726"/>
            <a:ext cx="8970511" cy="1615827"/>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New case study</a:t>
            </a:r>
            <a:r>
              <a:rPr lang="en-US" sz="2800" dirty="0">
                <a:solidFill>
                  <a:prstClr val="white"/>
                </a:solidFill>
                <a:latin typeface="Arial" charset="0"/>
              </a:rPr>
              <a:t>: Familial Hypercholesterolemia </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‘Expert Commentary’ provided by Robert 	</a:t>
            </a:r>
            <a:r>
              <a:rPr lang="en-US" sz="2800" dirty="0" err="1">
                <a:solidFill>
                  <a:prstClr val="white"/>
                </a:solidFill>
                <a:latin typeface="Arial" charset="0"/>
              </a:rPr>
              <a:t>Shamburek</a:t>
            </a:r>
            <a:r>
              <a:rPr lang="en-US" sz="2800" dirty="0">
                <a:solidFill>
                  <a:prstClr val="white"/>
                </a:solidFill>
                <a:latin typeface="Arial" charset="0"/>
              </a:rPr>
              <a:t> (NHLBI)</a:t>
            </a:r>
          </a:p>
        </p:txBody>
      </p:sp>
      <p:pic>
        <p:nvPicPr>
          <p:cNvPr id="3" name="Picture 2">
            <a:extLst>
              <a:ext uri="{FF2B5EF4-FFF2-40B4-BE49-F238E27FC236}">
                <a16:creationId xmlns:a16="http://schemas.microsoft.com/office/drawing/2014/main" id="{D35B894E-AA77-493D-93B7-5400BCC263C4}"/>
              </a:ext>
            </a:extLst>
          </p:cNvPr>
          <p:cNvPicPr>
            <a:picLocks noChangeAspect="1"/>
          </p:cNvPicPr>
          <p:nvPr/>
        </p:nvPicPr>
        <p:blipFill>
          <a:blip r:embed="rId3"/>
          <a:stretch>
            <a:fillRect/>
          </a:stretch>
        </p:blipFill>
        <p:spPr>
          <a:xfrm>
            <a:off x="952387" y="1475244"/>
            <a:ext cx="7239226" cy="2858991"/>
          </a:xfrm>
          <a:prstGeom prst="rect">
            <a:avLst/>
          </a:prstGeom>
          <a:ln/>
          <a:effectLst>
            <a:glow rad="228600">
              <a:schemeClr val="accent3">
                <a:satMod val="175000"/>
                <a:alpha val="40000"/>
              </a:schemeClr>
            </a:glo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337181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350"/>
            <a:ext cx="9144000" cy="914400"/>
          </a:xfrm>
        </p:spPr>
        <p:txBody>
          <a:bodyPr/>
          <a:lstStyle/>
          <a:p>
            <a:pPr algn="ctr">
              <a:defRPr/>
            </a:pPr>
            <a:r>
              <a:rPr lang="en-US" sz="3600" b="1" dirty="0">
                <a:solidFill>
                  <a:srgbClr val="FFFF00"/>
                </a:solidFill>
                <a:latin typeface="Arial" pitchFamily="34" charset="0"/>
                <a:cs typeface="Arial" pitchFamily="34" charset="0"/>
              </a:rPr>
              <a:t>National Family Health History Day </a:t>
            </a:r>
            <a:br>
              <a:rPr lang="en-US" sz="3600" b="1" dirty="0">
                <a:solidFill>
                  <a:srgbClr val="FFFF00"/>
                </a:solidFill>
                <a:latin typeface="Arial" pitchFamily="34" charset="0"/>
                <a:cs typeface="Arial" pitchFamily="34" charset="0"/>
              </a:rPr>
            </a:b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52</a:t>
            </a:r>
          </a:p>
        </p:txBody>
      </p:sp>
      <p:pic>
        <p:nvPicPr>
          <p:cNvPr id="13" name="Content Placeholder 12">
            <a:extLst>
              <a:ext uri="{FF2B5EF4-FFF2-40B4-BE49-F238E27FC236}">
                <a16:creationId xmlns:a16="http://schemas.microsoft.com/office/drawing/2014/main" id="{91F12ECF-B900-4656-BC8E-A74E14BCE8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8403" y="914400"/>
            <a:ext cx="7699970" cy="5135880"/>
          </a:xfrm>
          <a:effectLst>
            <a:glow rad="228600">
              <a:srgbClr val="FF3300">
                <a:alpha val="40000"/>
              </a:srgbClr>
            </a:glow>
          </a:effectLst>
        </p:spPr>
      </p:pic>
    </p:spTree>
    <p:extLst>
      <p:ext uri="{BB962C8B-B14F-4D97-AF65-F5344CB8AC3E}">
        <p14:creationId xmlns:p14="http://schemas.microsoft.com/office/powerpoint/2010/main" val="4205279885"/>
      </p:ext>
    </p:extLst>
  </p:cSld>
  <p:clrMapOvr>
    <a:masterClrMapping/>
  </p:clrMapOvr>
  <p:transition spd="slow">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 y="6350"/>
            <a:ext cx="9144001" cy="1965960"/>
          </a:xfrm>
        </p:spPr>
        <p:txBody>
          <a:bodyPr/>
          <a:lstStyle/>
          <a:p>
            <a:pPr algn="ctr"/>
            <a:r>
              <a:rPr lang="en-US" sz="3600" b="1" dirty="0">
                <a:solidFill>
                  <a:srgbClr val="FFFF00"/>
                </a:solidFill>
                <a:latin typeface="Arial" panose="020B0604020202020204" pitchFamily="34" charset="0"/>
                <a:cs typeface="Arial" panose="020B0604020202020204" pitchFamily="34" charset="0"/>
              </a:rPr>
              <a:t>Inter-Society Coordinating Committee for Practitioner Education (ISCC)</a:t>
            </a:r>
            <a:br>
              <a:rPr lang="en-US" sz="3600" b="1" dirty="0">
                <a:solidFill>
                  <a:srgbClr val="FFFF00"/>
                </a:solidFill>
                <a:latin typeface="Arial" panose="020B0604020202020204" pitchFamily="34" charset="0"/>
                <a:cs typeface="Arial" panose="020B0604020202020204" pitchFamily="34" charset="0"/>
              </a:rPr>
            </a:br>
            <a:br>
              <a:rPr lang="en-US" sz="1400" b="1" dirty="0">
                <a:solidFill>
                  <a:srgbClr val="FFFF00"/>
                </a:solidFill>
                <a:latin typeface="Arial" panose="020B0604020202020204" pitchFamily="34" charset="0"/>
                <a:cs typeface="Arial" panose="020B0604020202020204" pitchFamily="34" charset="0"/>
              </a:rPr>
            </a:br>
            <a:r>
              <a:rPr lang="en-US" sz="3200" b="1" dirty="0">
                <a:solidFill>
                  <a:schemeClr val="tx1"/>
                </a:solidFill>
                <a:latin typeface="Arial" panose="020B0604020202020204" pitchFamily="34" charset="0"/>
                <a:cs typeface="Arial" panose="020B0604020202020204" pitchFamily="34" charset="0"/>
              </a:rPr>
              <a:t>7</a:t>
            </a:r>
            <a:r>
              <a:rPr lang="en-US" sz="3200" b="1" baseline="30000" dirty="0">
                <a:solidFill>
                  <a:schemeClr val="tx1"/>
                </a:solidFill>
                <a:latin typeface="Arial" panose="020B0604020202020204" pitchFamily="34" charset="0"/>
                <a:cs typeface="Arial" panose="020B0604020202020204" pitchFamily="34" charset="0"/>
              </a:rPr>
              <a:t>th</a:t>
            </a:r>
            <a:r>
              <a:rPr lang="en-US" sz="3200" b="1" dirty="0">
                <a:solidFill>
                  <a:schemeClr val="tx1"/>
                </a:solidFill>
                <a:latin typeface="Arial" panose="020B0604020202020204" pitchFamily="34" charset="0"/>
                <a:cs typeface="Arial" panose="020B0604020202020204" pitchFamily="34" charset="0"/>
              </a:rPr>
              <a:t> In-Person Meeting</a:t>
            </a:r>
            <a:endParaRPr lang="en-US" sz="3600" b="1"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53</a:t>
            </a:r>
          </a:p>
        </p:txBody>
      </p:sp>
      <p:pic>
        <p:nvPicPr>
          <p:cNvPr id="2050" name="Picture 2" descr="image001">
            <a:extLst>
              <a:ext uri="{FF2B5EF4-FFF2-40B4-BE49-F238E27FC236}">
                <a16:creationId xmlns:a16="http://schemas.microsoft.com/office/drawing/2014/main" id="{E17F106E-11CD-4B4A-B4F2-8CEFF68DF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38" y="2105275"/>
            <a:ext cx="6702789" cy="418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078501"/>
      </p:ext>
    </p:extLst>
  </p:cSld>
  <p:clrMapOvr>
    <a:masterClrMapping/>
  </p:clrMapOvr>
  <p:transition spd="slow">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tx2">
                    <a:lumMod val="90000"/>
                  </a:schemeClr>
                </a:solidFill>
              </a:rPr>
              <a:t>NHGRI Intramural Research Program</a:t>
            </a:r>
          </a:p>
        </p:txBody>
      </p:sp>
      <p:sp>
        <p:nvSpPr>
          <p:cNvPr id="5" name="Title 1"/>
          <p:cNvSpPr txBox="1">
            <a:spLocks/>
          </p:cNvSpPr>
          <p:nvPr/>
        </p:nvSpPr>
        <p:spPr>
          <a:xfrm>
            <a:off x="-4764" y="6175"/>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898"/>
            <a:ext cx="9144000" cy="1039812"/>
          </a:xfrm>
        </p:spPr>
        <p:txBody>
          <a:bodyPr/>
          <a:lstStyle/>
          <a:p>
            <a:pPr algn="ctr">
              <a:defRPr/>
            </a:pPr>
            <a:r>
              <a:rPr lang="en-US" sz="3600" b="1" dirty="0">
                <a:solidFill>
                  <a:srgbClr val="FFFF00"/>
                </a:solidFill>
                <a:latin typeface="Arial" charset="0"/>
                <a:cs typeface="Arial" charset="0"/>
              </a:rPr>
              <a:t>New Director, Division of Genome Sciences</a:t>
            </a:r>
            <a:endParaRPr lang="en-US" sz="3600" b="1" dirty="0">
              <a:solidFill>
                <a:srgbClr val="FFFF00"/>
              </a:solidFill>
              <a:latin typeface="Arial" pitchFamily="34" charset="0"/>
              <a:cs typeface="Arial" pitchFamily="34" charset="0"/>
            </a:endParaRPr>
          </a:p>
        </p:txBody>
      </p:sp>
      <p:sp>
        <p:nvSpPr>
          <p:cNvPr id="12" name="Title 1"/>
          <p:cNvSpPr txBox="1">
            <a:spLocks/>
          </p:cNvSpPr>
          <p:nvPr/>
        </p:nvSpPr>
        <p:spPr>
          <a:xfrm>
            <a:off x="0" y="5693802"/>
            <a:ext cx="9143999" cy="754671"/>
          </a:xfrm>
          <a:prstGeom prst="rect">
            <a:avLst/>
          </a:prstGeom>
        </p:spPr>
        <p:txBody>
          <a:bodyPr/>
          <a:lstStyle/>
          <a:p>
            <a:pPr algn="ctr" eaLnBrk="0" hangingPunct="0">
              <a:defRPr/>
            </a:pPr>
            <a:r>
              <a:rPr lang="en-US" sz="3200" spc="-100" dirty="0">
                <a:ea typeface="+mj-ea"/>
                <a:cs typeface="Arial" charset="0"/>
              </a:rPr>
              <a:t>Carolyn Hutter, Ph.D.</a:t>
            </a:r>
          </a:p>
        </p:txBody>
      </p:sp>
      <p:sp>
        <p:nvSpPr>
          <p:cNvPr id="7" name="TextBox 6">
            <a:extLst>
              <a:ext uri="{FF2B5EF4-FFF2-40B4-BE49-F238E27FC236}">
                <a16:creationId xmlns:a16="http://schemas.microsoft.com/office/drawing/2014/main" id="{15D247A2-AC33-443C-8A9A-4BE9BEBA0538}"/>
              </a:ext>
            </a:extLst>
          </p:cNvPr>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a:t>
            </a:r>
          </a:p>
        </p:txBody>
      </p:sp>
      <p:pic>
        <p:nvPicPr>
          <p:cNvPr id="8" name="Picture 7" descr="C:\Users\wettersk\Desktop\retrieve.jpg">
            <a:extLst>
              <a:ext uri="{FF2B5EF4-FFF2-40B4-BE49-F238E27FC236}">
                <a16:creationId xmlns:a16="http://schemas.microsoft.com/office/drawing/2014/main" id="{663AE69C-E084-44AC-B8AB-FE32D9889C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506" y="1433761"/>
            <a:ext cx="6172988" cy="4115325"/>
          </a:xfrm>
          <a:prstGeom prst="roundRect">
            <a:avLst/>
          </a:prstGeom>
          <a:noFill/>
          <a:ln>
            <a:noFill/>
          </a:ln>
        </p:spPr>
      </p:pic>
    </p:spTree>
    <p:extLst>
      <p:ext uri="{BB962C8B-B14F-4D97-AF65-F5344CB8AC3E}">
        <p14:creationId xmlns:p14="http://schemas.microsoft.com/office/powerpoint/2010/main" val="3252616015"/>
      </p:ext>
    </p:extLst>
  </p:cSld>
  <p:clrMapOvr>
    <a:masterClrMapping/>
  </p:clrMapOvr>
  <p:transition spd="slow">
    <p:wipe di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5831"/>
            <a:ext cx="9144001" cy="136894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Society for the Indian Academy of Medical Genetics S. S. Agarwal Oration Honor</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5" name="AutoShape 4" descr="Image result for National Academy of Science"/>
          <p:cNvSpPr>
            <a:spLocks noChangeAspect="1" noChangeArrowheads="1"/>
          </p:cNvSpPr>
          <p:nvPr/>
        </p:nvSpPr>
        <p:spPr bwMode="auto">
          <a:xfrm>
            <a:off x="307975" y="-11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8" name="Title 1"/>
          <p:cNvSpPr txBox="1">
            <a:spLocks/>
          </p:cNvSpPr>
          <p:nvPr/>
        </p:nvSpPr>
        <p:spPr>
          <a:xfrm>
            <a:off x="57287" y="5553529"/>
            <a:ext cx="5203825" cy="6032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100" normalizeH="0" baseline="0" noProof="0" dirty="0">
                <a:ln>
                  <a:noFill/>
                </a:ln>
                <a:solidFill>
                  <a:prstClr val="white"/>
                </a:solidFill>
                <a:effectLst/>
                <a:uLnTx/>
                <a:uFillTx/>
                <a:latin typeface="Arial" pitchFamily="34" charset="0"/>
                <a:ea typeface="+mn-ea"/>
                <a:cs typeface="Arial" charset="0"/>
              </a:rPr>
              <a:t>Les </a:t>
            </a:r>
            <a:r>
              <a:rPr kumimoji="0" lang="en-US" sz="3200" b="1" i="0" u="none" strike="noStrike" kern="1200" cap="none" spc="-100" normalizeH="0" baseline="0" noProof="0" dirty="0" err="1">
                <a:ln>
                  <a:noFill/>
                </a:ln>
                <a:solidFill>
                  <a:prstClr val="white"/>
                </a:solidFill>
                <a:effectLst/>
                <a:uLnTx/>
                <a:uFillTx/>
                <a:latin typeface="Arial" pitchFamily="34" charset="0"/>
                <a:ea typeface="+mn-ea"/>
                <a:cs typeface="Arial" charset="0"/>
              </a:rPr>
              <a:t>Biesecker</a:t>
            </a:r>
            <a:r>
              <a:rPr kumimoji="0" lang="en-US" sz="3200" b="1" i="0" u="none" strike="noStrike" kern="1200" cap="none" spc="-100" normalizeH="0" baseline="0" noProof="0" dirty="0">
                <a:ln>
                  <a:noFill/>
                </a:ln>
                <a:solidFill>
                  <a:prstClr val="white"/>
                </a:solidFill>
                <a:effectLst/>
                <a:uLnTx/>
                <a:uFillTx/>
                <a:latin typeface="Arial" pitchFamily="34" charset="0"/>
                <a:ea typeface="+mn-ea"/>
                <a:cs typeface="Arial" charset="0"/>
              </a:rPr>
              <a:t>, M.D. </a:t>
            </a:r>
          </a:p>
        </p:txBody>
      </p:sp>
      <p:sp>
        <p:nvSpPr>
          <p:cNvPr id="12" name="TextBox 11"/>
          <p:cNvSpPr txBox="1"/>
          <p:nvPr/>
        </p:nvSpPr>
        <p:spPr>
          <a:xfrm>
            <a:off x="7317494" y="6409068"/>
            <a:ext cx="1795684"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DDC">
                    <a:lumMod val="40000"/>
                    <a:lumOff val="60000"/>
                  </a:srgbClr>
                </a:solidFill>
                <a:effectLst/>
                <a:uLnTx/>
                <a:uFillTx/>
                <a:latin typeface="Arial" charset="0"/>
                <a:ea typeface="+mn-ea"/>
                <a:cs typeface="+mn-cs"/>
              </a:rPr>
              <a:t>Document 54</a:t>
            </a:r>
          </a:p>
        </p:txBody>
      </p:sp>
      <p:sp>
        <p:nvSpPr>
          <p:cNvPr id="10" name="AutoShape 2" descr="Eli Lilly and Compan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pic>
        <p:nvPicPr>
          <p:cNvPr id="97284" name="Picture 4" descr="Leslie G. Biesecker, MD"/>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250"/>
                    </a14:imgEffect>
                  </a14:imgLayer>
                </a14:imgProps>
              </a:ext>
            </a:extLst>
          </a:blip>
          <a:srcRect/>
          <a:stretch>
            <a:fillRect/>
          </a:stretch>
        </p:blipFill>
        <p:spPr bwMode="auto">
          <a:xfrm>
            <a:off x="1297021" y="1711490"/>
            <a:ext cx="2724355" cy="3842039"/>
          </a:xfrm>
          <a:prstGeom prst="roundRect">
            <a:avLst/>
          </a:prstGeom>
          <a:noFill/>
        </p:spPr>
      </p:pic>
      <p:pic>
        <p:nvPicPr>
          <p:cNvPr id="3" name="Picture 2">
            <a:extLst>
              <a:ext uri="{FF2B5EF4-FFF2-40B4-BE49-F238E27FC236}">
                <a16:creationId xmlns:a16="http://schemas.microsoft.com/office/drawing/2014/main" id="{89AF3F05-E676-407E-B801-DA396F5F8AB6}"/>
              </a:ext>
            </a:extLst>
          </p:cNvPr>
          <p:cNvPicPr>
            <a:picLocks noChangeAspect="1"/>
          </p:cNvPicPr>
          <p:nvPr/>
        </p:nvPicPr>
        <p:blipFill>
          <a:blip r:embed="rId5"/>
          <a:stretch>
            <a:fillRect/>
          </a:stretch>
        </p:blipFill>
        <p:spPr>
          <a:xfrm>
            <a:off x="4820653" y="2830600"/>
            <a:ext cx="3567276" cy="1602251"/>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979311820"/>
      </p:ext>
    </p:extLst>
  </p:cSld>
  <p:clrMapOvr>
    <a:masterClrMapping/>
  </p:clrMapOvr>
  <p:transition spd="slow">
    <p:wipe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2656"/>
            <a:ext cx="9144001" cy="136894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New Editor in Chief, </a:t>
            </a:r>
            <a:r>
              <a:rPr lang="en-US" sz="3600" b="1" i="1" dirty="0">
                <a:solidFill>
                  <a:srgbClr val="FFFF00"/>
                </a:solidFill>
                <a:latin typeface="Arial" charset="0"/>
                <a:cs typeface="Arial" charset="0"/>
              </a:rPr>
              <a:t>American Journal of </a:t>
            </a:r>
            <a:br>
              <a:rPr lang="en-US" sz="3600" b="1" i="1" dirty="0">
                <a:solidFill>
                  <a:srgbClr val="FFFF00"/>
                </a:solidFill>
                <a:latin typeface="Arial" charset="0"/>
                <a:cs typeface="Arial" charset="0"/>
              </a:rPr>
            </a:br>
            <a:r>
              <a:rPr lang="en-US" sz="3600" b="1" i="1" dirty="0">
                <a:solidFill>
                  <a:srgbClr val="FFFF00"/>
                </a:solidFill>
                <a:latin typeface="Arial" charset="0"/>
                <a:cs typeface="Arial" charset="0"/>
              </a:rPr>
              <a:t>Medical Genetics</a:t>
            </a:r>
            <a:br>
              <a:rPr lang="en-US" sz="3600" b="1" dirty="0">
                <a:solidFill>
                  <a:srgbClr val="FFFF00"/>
                </a:solidFill>
                <a:latin typeface="Arial" charset="0"/>
                <a:cs typeface="Arial" charset="0"/>
              </a:rPr>
            </a:b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4" name="AutoShape 2" descr="Image result for National Academy of Science"/>
          <p:cNvSpPr>
            <a:spLocks noChangeAspect="1" noChangeArrowheads="1"/>
          </p:cNvSpPr>
          <p:nvPr/>
        </p:nvSpPr>
        <p:spPr bwMode="auto">
          <a:xfrm>
            <a:off x="3336097"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8" name="Title 1"/>
          <p:cNvSpPr txBox="1">
            <a:spLocks/>
          </p:cNvSpPr>
          <p:nvPr/>
        </p:nvSpPr>
        <p:spPr>
          <a:xfrm>
            <a:off x="-66697" y="5553529"/>
            <a:ext cx="5203825" cy="6032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100" normalizeH="0" baseline="0" noProof="0" dirty="0">
                <a:ln>
                  <a:noFill/>
                </a:ln>
                <a:solidFill>
                  <a:prstClr val="white"/>
                </a:solidFill>
                <a:effectLst/>
                <a:uLnTx/>
                <a:uFillTx/>
                <a:latin typeface="Arial" pitchFamily="34" charset="0"/>
                <a:ea typeface="+mn-ea"/>
                <a:cs typeface="Arial" charset="0"/>
              </a:rPr>
              <a:t>Max Muenke, M.D. </a:t>
            </a:r>
          </a:p>
        </p:txBody>
      </p:sp>
      <p:sp>
        <p:nvSpPr>
          <p:cNvPr id="12" name="TextBox 11"/>
          <p:cNvSpPr txBox="1"/>
          <p:nvPr/>
        </p:nvSpPr>
        <p:spPr>
          <a:xfrm>
            <a:off x="7317494" y="6409068"/>
            <a:ext cx="1795684"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DDC">
                    <a:lumMod val="40000"/>
                    <a:lumOff val="60000"/>
                  </a:srgbClr>
                </a:solidFill>
                <a:effectLst/>
                <a:uLnTx/>
                <a:uFillTx/>
                <a:latin typeface="Arial" charset="0"/>
                <a:ea typeface="+mn-ea"/>
                <a:cs typeface="+mn-cs"/>
              </a:rPr>
              <a:t>Document 55</a:t>
            </a:r>
          </a:p>
        </p:txBody>
      </p:sp>
      <p:sp>
        <p:nvSpPr>
          <p:cNvPr id="10" name="AutoShape 2" descr="Eli Lilly and Compan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pic>
        <p:nvPicPr>
          <p:cNvPr id="9" name="Picture 8">
            <a:extLst>
              <a:ext uri="{FF2B5EF4-FFF2-40B4-BE49-F238E27FC236}">
                <a16:creationId xmlns:a16="http://schemas.microsoft.com/office/drawing/2014/main" id="{7352841B-FA29-48A8-AA63-48B71BE1B387}"/>
              </a:ext>
            </a:extLst>
          </p:cNvPr>
          <p:cNvPicPr>
            <a:picLocks noChangeAspect="1"/>
          </p:cNvPicPr>
          <p:nvPr/>
        </p:nvPicPr>
        <p:blipFill rotWithShape="1">
          <a:blip r:embed="rId3"/>
          <a:srcRect l="25598" t="5947" r="35704" b="13241"/>
          <a:stretch/>
        </p:blipFill>
        <p:spPr>
          <a:xfrm>
            <a:off x="1173037" y="1759373"/>
            <a:ext cx="2724356" cy="3794156"/>
          </a:xfrm>
          <a:prstGeom prst="roundRect">
            <a:avLst/>
          </a:prstGeom>
        </p:spPr>
      </p:pic>
      <p:pic>
        <p:nvPicPr>
          <p:cNvPr id="6" name="Picture 5">
            <a:extLst>
              <a:ext uri="{FF2B5EF4-FFF2-40B4-BE49-F238E27FC236}">
                <a16:creationId xmlns:a16="http://schemas.microsoft.com/office/drawing/2014/main" id="{02846F91-E26F-47F5-923F-0C1673FF86C4}"/>
              </a:ext>
            </a:extLst>
          </p:cNvPr>
          <p:cNvPicPr>
            <a:picLocks noChangeAspect="1"/>
          </p:cNvPicPr>
          <p:nvPr/>
        </p:nvPicPr>
        <p:blipFill>
          <a:blip r:embed="rId4"/>
          <a:stretch>
            <a:fillRect/>
          </a:stretch>
        </p:blipFill>
        <p:spPr>
          <a:xfrm>
            <a:off x="4829701" y="2704174"/>
            <a:ext cx="3703616" cy="2105121"/>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756148952"/>
      </p:ext>
    </p:extLst>
  </p:cSld>
  <p:clrMapOvr>
    <a:masterClrMapping/>
  </p:clrMapOvr>
  <p:transition spd="slow">
    <p:wipe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6104"/>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oup 12"/>
          <p:cNvGrpSpPr/>
          <p:nvPr/>
        </p:nvGrpSpPr>
        <p:grpSpPr>
          <a:xfrm>
            <a:off x="585270" y="4795284"/>
            <a:ext cx="7498080" cy="1418327"/>
            <a:chOff x="585270" y="4795284"/>
            <a:chExt cx="7498080" cy="1418327"/>
          </a:xfrm>
        </p:grpSpPr>
        <p:sp>
          <p:nvSpPr>
            <p:cNvPr id="26" name="Rectangle 25"/>
            <p:cNvSpPr/>
            <p:nvPr/>
          </p:nvSpPr>
          <p:spPr>
            <a:xfrm>
              <a:off x="585270" y="5425661"/>
              <a:ext cx="6051750" cy="757470"/>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19" y="4815403"/>
              <a:ext cx="5960934" cy="731264"/>
            </a:xfrm>
            <a:prstGeom prst="rect">
              <a:avLst/>
            </a:prstGeom>
          </p:spPr>
        </p:pic>
        <p:sp>
          <p:nvSpPr>
            <p:cNvPr id="25" name="Rectangle 24"/>
            <p:cNvSpPr/>
            <p:nvPr/>
          </p:nvSpPr>
          <p:spPr>
            <a:xfrm>
              <a:off x="653850" y="5619696"/>
              <a:ext cx="5754570" cy="430887"/>
            </a:xfrm>
            <a:prstGeom prst="rect">
              <a:avLst/>
            </a:prstGeom>
            <a:solidFill>
              <a:schemeClr val="tx1"/>
            </a:solidFill>
          </p:spPr>
          <p:txBody>
            <a:bodyPr wrap="square">
              <a:spAutoFit/>
            </a:bodyPr>
            <a:lstStyle/>
            <a:p>
              <a:r>
                <a:rPr lang="en-US" sz="2200" dirty="0">
                  <a:solidFill>
                    <a:schemeClr val="bg1"/>
                  </a:solidFill>
                </a:rPr>
                <a:t>Noonan syndrome in diverse populations</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44348" b="28314"/>
            <a:stretch/>
          </p:blipFill>
          <p:spPr>
            <a:xfrm>
              <a:off x="6530246" y="4828379"/>
              <a:ext cx="1553104" cy="1385232"/>
            </a:xfrm>
            <a:prstGeom prst="rect">
              <a:avLst/>
            </a:prstGeom>
          </p:spPr>
        </p:pic>
        <p:sp>
          <p:nvSpPr>
            <p:cNvPr id="33" name="Rectangle 32"/>
            <p:cNvSpPr/>
            <p:nvPr/>
          </p:nvSpPr>
          <p:spPr>
            <a:xfrm>
              <a:off x="585270" y="4795284"/>
              <a:ext cx="7498080" cy="13904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631525" y="978958"/>
            <a:ext cx="7511437" cy="1491394"/>
            <a:chOff x="631525" y="978958"/>
            <a:chExt cx="7511437" cy="1491394"/>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301" t="3784" r="27986" b="18802"/>
            <a:stretch/>
          </p:blipFill>
          <p:spPr>
            <a:xfrm>
              <a:off x="6645988" y="978958"/>
              <a:ext cx="1496974" cy="1491394"/>
            </a:xfrm>
            <a:prstGeom prst="rect">
              <a:avLst/>
            </a:prstGeom>
          </p:spPr>
        </p:pic>
        <p:sp>
          <p:nvSpPr>
            <p:cNvPr id="9" name="Rectangle 8"/>
            <p:cNvSpPr/>
            <p:nvPr/>
          </p:nvSpPr>
          <p:spPr>
            <a:xfrm>
              <a:off x="653850" y="1699161"/>
              <a:ext cx="6051750" cy="757470"/>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sp>
          <p:nvSpPr>
            <p:cNvPr id="35" name="Rectangle 34"/>
            <p:cNvSpPr/>
            <p:nvPr/>
          </p:nvSpPr>
          <p:spPr>
            <a:xfrm>
              <a:off x="631525" y="992679"/>
              <a:ext cx="7498080" cy="14639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667207" y="1751131"/>
              <a:ext cx="6038393" cy="584775"/>
            </a:xfrm>
            <a:prstGeom prst="rect">
              <a:avLst/>
            </a:prstGeom>
            <a:solidFill>
              <a:schemeClr val="tx1"/>
            </a:solidFill>
          </p:spPr>
          <p:txBody>
            <a:bodyPr wrap="square">
              <a:spAutoFit/>
            </a:bodyPr>
            <a:lstStyle/>
            <a:p>
              <a:r>
                <a:rPr lang="en-US" sz="1600" b="0" dirty="0">
                  <a:solidFill>
                    <a:schemeClr val="bg1"/>
                  </a:solidFill>
                  <a:cs typeface="Arial" panose="020B0604020202020204" pitchFamily="34" charset="0"/>
                </a:rPr>
                <a:t>Multimodal mapping of the brain’s functional connectivity and the adult outcome of attention deficit hyperactivity disorder</a:t>
              </a:r>
              <a:endParaRPr lang="en-US" sz="1500" b="0" dirty="0">
                <a:solidFill>
                  <a:schemeClr val="bg1"/>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07" y="1023008"/>
              <a:ext cx="6038393" cy="676153"/>
            </a:xfrm>
            <a:prstGeom prst="rect">
              <a:avLst/>
            </a:prstGeom>
          </p:spPr>
        </p:pic>
      </p:grpSp>
      <p:grpSp>
        <p:nvGrpSpPr>
          <p:cNvPr id="12" name="Group 11"/>
          <p:cNvGrpSpPr/>
          <p:nvPr/>
        </p:nvGrpSpPr>
        <p:grpSpPr>
          <a:xfrm>
            <a:off x="1484735" y="2896994"/>
            <a:ext cx="7493969" cy="1471647"/>
            <a:chOff x="1484735" y="2939848"/>
            <a:chExt cx="7493969" cy="1471647"/>
          </a:xfrm>
        </p:grpSpPr>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4444" t="7432" r="13492" b="28596"/>
            <a:stretch/>
          </p:blipFill>
          <p:spPr>
            <a:xfrm>
              <a:off x="1484735" y="2950636"/>
              <a:ext cx="1417125" cy="1434302"/>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13750" t="4383" r="46250" b="25425"/>
            <a:stretch/>
          </p:blipFill>
          <p:spPr>
            <a:xfrm>
              <a:off x="2797706" y="2943194"/>
              <a:ext cx="1257476" cy="1468301"/>
            </a:xfrm>
            <a:prstGeom prst="rect">
              <a:avLst/>
            </a:prstGeom>
          </p:spPr>
        </p:pic>
        <p:sp>
          <p:nvSpPr>
            <p:cNvPr id="7" name="Rectangle 6"/>
            <p:cNvSpPr/>
            <p:nvPr/>
          </p:nvSpPr>
          <p:spPr>
            <a:xfrm>
              <a:off x="4055184" y="2980830"/>
              <a:ext cx="4894084" cy="647137"/>
            </a:xfrm>
            <a:prstGeom prst="rect">
              <a:avLst/>
            </a:prstGeom>
            <a:solidFill>
              <a:schemeClr val="bg1"/>
            </a:solidFill>
          </p:spPr>
          <p:txBody>
            <a:bodyPr wrap="square" rtlCol="0" anchor="ctr">
              <a:spAutoFit/>
            </a:bodyPr>
            <a:lstStyle/>
            <a:p>
              <a:pPr algn="ctr"/>
              <a:endParaRPr lang="en-US" b="0" i="1" dirty="0">
                <a:solidFill>
                  <a:schemeClr val="bg1"/>
                </a:solidFill>
              </a:endParaRPr>
            </a:p>
          </p:txBody>
        </p:sp>
        <p:sp>
          <p:nvSpPr>
            <p:cNvPr id="17" name="Rectangle 16"/>
            <p:cNvSpPr/>
            <p:nvPr/>
          </p:nvSpPr>
          <p:spPr>
            <a:xfrm>
              <a:off x="4055183" y="3627967"/>
              <a:ext cx="4894084" cy="736600"/>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sp>
          <p:nvSpPr>
            <p:cNvPr id="18" name="Rectangle 17"/>
            <p:cNvSpPr/>
            <p:nvPr/>
          </p:nvSpPr>
          <p:spPr>
            <a:xfrm>
              <a:off x="4055183" y="3684833"/>
              <a:ext cx="4521550" cy="584775"/>
            </a:xfrm>
            <a:prstGeom prst="rect">
              <a:avLst/>
            </a:prstGeom>
            <a:solidFill>
              <a:schemeClr val="tx1"/>
            </a:solidFill>
          </p:spPr>
          <p:txBody>
            <a:bodyPr wrap="square">
              <a:spAutoFit/>
            </a:bodyPr>
            <a:lstStyle/>
            <a:p>
              <a:r>
                <a:rPr lang="en-US" sz="1600" dirty="0">
                  <a:solidFill>
                    <a:schemeClr val="bg1"/>
                  </a:solidFill>
                </a:rPr>
                <a:t>Loci associated with skin </a:t>
              </a:r>
              <a:r>
                <a:rPr lang="en-US" sz="1600">
                  <a:solidFill>
                    <a:schemeClr val="bg1"/>
                  </a:solidFill>
                </a:rPr>
                <a:t>pigmentation </a:t>
              </a:r>
            </a:p>
            <a:p>
              <a:r>
                <a:rPr lang="en-US" sz="1600" dirty="0">
                  <a:solidFill>
                    <a:schemeClr val="bg1"/>
                  </a:solidFill>
                </a:rPr>
                <a:t>identified in African populations</a:t>
              </a:r>
            </a:p>
          </p:txBody>
        </p:sp>
        <p:sp>
          <p:nvSpPr>
            <p:cNvPr id="23" name="Rectangle 22"/>
            <p:cNvSpPr/>
            <p:nvPr/>
          </p:nvSpPr>
          <p:spPr>
            <a:xfrm>
              <a:off x="1484736" y="2939848"/>
              <a:ext cx="7493968" cy="144602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2920" y="3040358"/>
              <a:ext cx="1889460" cy="521940"/>
            </a:xfrm>
            <a:prstGeom prst="rect">
              <a:avLst/>
            </a:prstGeom>
          </p:spPr>
        </p:pic>
      </p:grpSp>
      <p:sp>
        <p:nvSpPr>
          <p:cNvPr id="28" name="TextBox 27">
            <a:extLst>
              <a:ext uri="{FF2B5EF4-FFF2-40B4-BE49-F238E27FC236}">
                <a16:creationId xmlns:a16="http://schemas.microsoft.com/office/drawing/2014/main" id="{8EC07474-6A62-4B54-A772-E232822FA8ED}"/>
              </a:ext>
            </a:extLst>
          </p:cNvPr>
          <p:cNvSpPr txBox="1"/>
          <p:nvPr/>
        </p:nvSpPr>
        <p:spPr>
          <a:xfrm>
            <a:off x="7317494" y="6409068"/>
            <a:ext cx="1795684"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DDC">
                    <a:lumMod val="40000"/>
                    <a:lumOff val="60000"/>
                  </a:srgbClr>
                </a:solidFill>
                <a:effectLst/>
                <a:uLnTx/>
                <a:uFillTx/>
                <a:latin typeface="Arial" charset="0"/>
                <a:ea typeface="+mn-ea"/>
                <a:cs typeface="+mn-cs"/>
              </a:rPr>
              <a:t>Document 56</a:t>
            </a:r>
          </a:p>
        </p:txBody>
      </p:sp>
    </p:spTree>
    <p:extLst>
      <p:ext uri="{BB962C8B-B14F-4D97-AF65-F5344CB8AC3E}">
        <p14:creationId xmlns:p14="http://schemas.microsoft.com/office/powerpoint/2010/main" val="4008729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4" y="2668786"/>
            <a:ext cx="184731" cy="646331"/>
          </a:xfrm>
          <a:prstGeom prst="rect">
            <a:avLst/>
          </a:prstGeom>
          <a:noFill/>
        </p:spPr>
        <p:txBody>
          <a:bodyPr wrap="none" rtlCol="0">
            <a:spAutoFit/>
          </a:bodyPr>
          <a:lstStyle/>
          <a:p>
            <a:endParaRPr lang="en-US" dirty="0">
              <a:solidFill>
                <a:prstClr val="white"/>
              </a:solidFill>
            </a:endParaRPr>
          </a:p>
          <a:p>
            <a:endParaRPr lang="en-US" dirty="0">
              <a:solidFill>
                <a:prstClr val="white"/>
              </a:solidFill>
            </a:endParaRPr>
          </a:p>
        </p:txBody>
      </p:sp>
      <p:sp>
        <p:nvSpPr>
          <p:cNvPr id="4" name="TextBox 3"/>
          <p:cNvSpPr txBox="1"/>
          <p:nvPr/>
        </p:nvSpPr>
        <p:spPr>
          <a:xfrm>
            <a:off x="179967" y="2723007"/>
            <a:ext cx="8719484" cy="3539430"/>
          </a:xfrm>
          <a:prstGeom prst="rect">
            <a:avLst/>
          </a:prstGeom>
          <a:noFill/>
        </p:spPr>
        <p:txBody>
          <a:bodyPr wrap="square" rtlCol="0">
            <a:spAutoFit/>
          </a:bodyPr>
          <a:lstStyle/>
          <a:p>
            <a:pPr algn="ctr"/>
            <a:r>
              <a:rPr lang="en-US" sz="3200" dirty="0">
                <a:solidFill>
                  <a:prstClr val="white"/>
                </a:solidFill>
              </a:rPr>
              <a:t>To receive </a:t>
            </a:r>
            <a:r>
              <a:rPr lang="en-US" sz="3200" i="1" dirty="0">
                <a:solidFill>
                  <a:prstClr val="white"/>
                </a:solidFill>
              </a:rPr>
              <a:t>The Genomics Landscape</a:t>
            </a:r>
            <a:r>
              <a:rPr lang="en-US" sz="3200" dirty="0">
                <a:solidFill>
                  <a:prstClr val="white"/>
                </a:solidFill>
              </a:rPr>
              <a:t>, </a:t>
            </a:r>
          </a:p>
          <a:p>
            <a:pPr algn="ctr"/>
            <a:r>
              <a:rPr lang="en-US" sz="3200" dirty="0">
                <a:solidFill>
                  <a:prstClr val="white"/>
                </a:solidFill>
              </a:rPr>
              <a:t>go to </a:t>
            </a:r>
            <a:r>
              <a:rPr lang="en-US" sz="3200" dirty="0">
                <a:solidFill>
                  <a:srgbClr val="FF9933"/>
                </a:solidFill>
              </a:rPr>
              <a:t>list.nih.gov</a:t>
            </a:r>
          </a:p>
          <a:p>
            <a:pPr algn="ctr"/>
            <a:endParaRPr lang="en-US" sz="3200" u="sng" dirty="0">
              <a:solidFill>
                <a:prstClr val="white"/>
              </a:solidFill>
            </a:endParaRPr>
          </a:p>
          <a:p>
            <a:pPr algn="ctr"/>
            <a:r>
              <a:rPr lang="en-US" sz="3200" dirty="0">
                <a:solidFill>
                  <a:prstClr val="white"/>
                </a:solidFill>
              </a:rPr>
              <a:t>Search for </a:t>
            </a:r>
            <a:r>
              <a:rPr lang="en-US" sz="3200" dirty="0">
                <a:solidFill>
                  <a:srgbClr val="FF9933"/>
                </a:solidFill>
              </a:rPr>
              <a:t>NHGRILANDSCAPE</a:t>
            </a:r>
          </a:p>
          <a:p>
            <a:pPr algn="ctr"/>
            <a:endParaRPr lang="en-US" sz="3200" dirty="0">
              <a:solidFill>
                <a:srgbClr val="7FD13B"/>
              </a:solidFill>
            </a:endParaRPr>
          </a:p>
          <a:p>
            <a:pPr algn="ctr"/>
            <a:r>
              <a:rPr lang="en-US" sz="3200" dirty="0">
                <a:solidFill>
                  <a:prstClr val="white"/>
                </a:solidFill>
              </a:rPr>
              <a:t>Past issues can be accessed at: </a:t>
            </a:r>
            <a:r>
              <a:rPr lang="en-US" sz="3200" u="sng" dirty="0">
                <a:solidFill>
                  <a:srgbClr val="FF9933"/>
                </a:solidFill>
                <a:hlinkClick r:id="rId3"/>
              </a:rPr>
              <a:t>genome.gov/27541196</a:t>
            </a:r>
            <a:r>
              <a:rPr lang="en-US" sz="3200" u="sng" dirty="0">
                <a:solidFill>
                  <a:srgbClr val="FF9933"/>
                </a:solidFill>
              </a:rPr>
              <a:t> </a:t>
            </a:r>
          </a:p>
        </p:txBody>
      </p:sp>
      <p:pic>
        <p:nvPicPr>
          <p:cNvPr id="2050" name="Picture 2" descr="\\centaur.nhgri.nih.gov\share\DERshare\OD\Director's Messaging\Banner Images\TGL 2015 top bann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4" y="-1"/>
            <a:ext cx="9148764" cy="24973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2B08CF-AACC-4116-B89F-6B73EB51D53C}"/>
              </a:ext>
            </a:extLst>
          </p:cNvPr>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57</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565374"/>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Thanks!</a:t>
            </a:r>
          </a:p>
        </p:txBody>
      </p:sp>
      <p:sp>
        <p:nvSpPr>
          <p:cNvPr id="94214" name="Rectangle 6"/>
          <p:cNvSpPr>
            <a:spLocks noChangeArrowheads="1"/>
          </p:cNvSpPr>
          <p:nvPr/>
        </p:nvSpPr>
        <p:spPr bwMode="auto">
          <a:xfrm>
            <a:off x="2305516" y="5836223"/>
            <a:ext cx="453296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sp>
        <p:nvSpPr>
          <p:cNvPr id="2" name="AutoShape 2" descr="http://inside.genome.gov/NHGRIStaff/Staff/retrieve.cfm?imageid=15000184&amp;dpi=72&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inside.genome.gov/NHGRIStaff/Staff/retrieve.cfm?imageid=15000184&amp;dpi=72&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a:srcRect t="6318"/>
          <a:stretch/>
        </p:blipFill>
        <p:spPr>
          <a:xfrm>
            <a:off x="309562" y="160337"/>
            <a:ext cx="8524875" cy="1427727"/>
          </a:xfrm>
          <a:prstGeom prst="rect">
            <a:avLst/>
          </a:prstGeom>
          <a:effectLst>
            <a:softEdge rad="63500"/>
          </a:effectLst>
        </p:spPr>
      </p:pic>
      <p:pic>
        <p:nvPicPr>
          <p:cNvPr id="8" name="Picture 7">
            <a:extLst>
              <a:ext uri="{FF2B5EF4-FFF2-40B4-BE49-F238E27FC236}">
                <a16:creationId xmlns:a16="http://schemas.microsoft.com/office/drawing/2014/main" id="{EC06E9EE-BDB5-471C-B09C-FD57DC00E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516" y="2552700"/>
            <a:ext cx="4559300" cy="3050925"/>
          </a:xfrm>
          <a:prstGeom prst="roundRect">
            <a:avLst/>
          </a:prstGeom>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a:solidFill>
                  <a:srgbClr val="E9BC79"/>
                </a:solidFill>
                <a:latin typeface="Arial"/>
                <a:cs typeface="Arial"/>
              </a:rPr>
              <a:t>through genomics research</a:t>
            </a:r>
          </a:p>
        </p:txBody>
      </p:sp>
    </p:spTree>
    <p:extLst>
      <p:ext uri="{BB962C8B-B14F-4D97-AF65-F5344CB8AC3E}">
        <p14:creationId xmlns:p14="http://schemas.microsoft.com/office/powerpoint/2010/main" val="30998288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898"/>
            <a:ext cx="9144000" cy="1039812"/>
          </a:xfrm>
        </p:spPr>
        <p:txBody>
          <a:bodyPr/>
          <a:lstStyle/>
          <a:p>
            <a:pPr algn="ctr">
              <a:defRPr/>
            </a:pPr>
            <a:r>
              <a:rPr lang="en-US" sz="3600" b="1" dirty="0">
                <a:solidFill>
                  <a:srgbClr val="FFFF00"/>
                </a:solidFill>
                <a:latin typeface="Arial" charset="0"/>
                <a:cs typeface="Arial" charset="0"/>
              </a:rPr>
              <a:t>Departure of NHGRI Program Director </a:t>
            </a:r>
            <a:br>
              <a:rPr lang="en-US" sz="3600" b="1" dirty="0">
                <a:solidFill>
                  <a:srgbClr val="FFFF00"/>
                </a:solidFill>
                <a:latin typeface="Arial" charset="0"/>
                <a:cs typeface="Arial" charset="0"/>
              </a:rPr>
            </a:br>
            <a:endParaRPr lang="en-US" sz="3600" b="1" dirty="0">
              <a:solidFill>
                <a:srgbClr val="FFFF00"/>
              </a:solidFill>
              <a:latin typeface="Arial" pitchFamily="34" charset="0"/>
              <a:cs typeface="Arial" pitchFamily="34" charset="0"/>
            </a:endParaRPr>
          </a:p>
        </p:txBody>
      </p:sp>
      <p:sp>
        <p:nvSpPr>
          <p:cNvPr id="12" name="Title 1"/>
          <p:cNvSpPr txBox="1">
            <a:spLocks/>
          </p:cNvSpPr>
          <p:nvPr/>
        </p:nvSpPr>
        <p:spPr>
          <a:xfrm>
            <a:off x="1" y="5654397"/>
            <a:ext cx="9143999" cy="754671"/>
          </a:xfrm>
          <a:prstGeom prst="rect">
            <a:avLst/>
          </a:prstGeom>
        </p:spPr>
        <p:txBody>
          <a:bodyPr/>
          <a:lstStyle/>
          <a:p>
            <a:pPr algn="ctr" eaLnBrk="0" hangingPunct="0">
              <a:defRPr/>
            </a:pPr>
            <a:r>
              <a:rPr lang="en-US" sz="3200" spc="-100" dirty="0">
                <a:ea typeface="+mj-ea"/>
                <a:cs typeface="Arial" charset="0"/>
              </a:rPr>
              <a:t>Lu Wang, Ph.D.</a:t>
            </a:r>
          </a:p>
        </p:txBody>
      </p:sp>
      <p:pic>
        <p:nvPicPr>
          <p:cNvPr id="3" name="Picture 2">
            <a:extLst>
              <a:ext uri="{FF2B5EF4-FFF2-40B4-BE49-F238E27FC236}">
                <a16:creationId xmlns:a16="http://schemas.microsoft.com/office/drawing/2014/main" id="{9606B76C-1987-4413-9D2E-E768C2BC1230}"/>
              </a:ext>
            </a:extLst>
          </p:cNvPr>
          <p:cNvPicPr>
            <a:picLocks noChangeAspect="1"/>
          </p:cNvPicPr>
          <p:nvPr/>
        </p:nvPicPr>
        <p:blipFill rotWithShape="1">
          <a:blip r:embed="rId3"/>
          <a:srcRect b="11670"/>
          <a:stretch/>
        </p:blipFill>
        <p:spPr>
          <a:xfrm>
            <a:off x="1581374" y="1537243"/>
            <a:ext cx="5981251" cy="3962455"/>
          </a:xfrm>
          <a:prstGeom prst="roundRect">
            <a:avLst/>
          </a:prstGeom>
        </p:spPr>
      </p:pic>
    </p:spTree>
    <p:extLst>
      <p:ext uri="{BB962C8B-B14F-4D97-AF65-F5344CB8AC3E}">
        <p14:creationId xmlns:p14="http://schemas.microsoft.com/office/powerpoint/2010/main" val="4059372824"/>
      </p:ext>
    </p:extLst>
  </p:cSld>
  <p:clrMapOvr>
    <a:masterClrMapping/>
  </p:clrMapOvr>
  <p:transition spd="slow">
    <p:wipe dir="d"/>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4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Custom Design">
  <a:themeElements>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83644</TotalTime>
  <Words>10926</Words>
  <Application>Microsoft Office PowerPoint</Application>
  <PresentationFormat>On-screen Show (4:3)</PresentationFormat>
  <Paragraphs>930</Paragraphs>
  <Slides>85</Slides>
  <Notes>85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85</vt:i4>
      </vt:variant>
    </vt:vector>
  </HeadingPairs>
  <TitlesOfParts>
    <vt:vector size="102" baseType="lpstr">
      <vt:lpstr>ＭＳ Ｐゴシック</vt:lpstr>
      <vt:lpstr>Arial</vt:lpstr>
      <vt:lpstr>Calibri</vt:lpstr>
      <vt:lpstr>Corbel</vt:lpstr>
      <vt:lpstr>Roboto</vt:lpstr>
      <vt:lpstr>Segoe UI</vt:lpstr>
      <vt:lpstr>Tahoma</vt:lpstr>
      <vt:lpstr>Times New Roman</vt:lpstr>
      <vt:lpstr>Wingdings</vt:lpstr>
      <vt:lpstr>Wingdings 2</vt:lpstr>
      <vt:lpstr>Wingdings 3</vt:lpstr>
      <vt:lpstr>BlackGreyFadePhyllisTheme</vt:lpstr>
      <vt:lpstr>4_Default Design</vt:lpstr>
      <vt:lpstr>6_Custom Design</vt:lpstr>
      <vt:lpstr>5_Default Design</vt:lpstr>
      <vt:lpstr>4_Custom Design</vt:lpstr>
      <vt:lpstr>7_Custom Design</vt:lpstr>
      <vt:lpstr>National Advisory Council  for Human Genome Research  February 2018  Eric Green, M.D., Ph.D. Director, NHGRI</vt:lpstr>
      <vt:lpstr>genome.gov/DirectorsReport </vt:lpstr>
      <vt:lpstr>Open Session Presentations</vt:lpstr>
      <vt:lpstr>Open Session Presentations</vt:lpstr>
      <vt:lpstr>Director’s Report Outline</vt:lpstr>
      <vt:lpstr>PowerPoint Presentation</vt:lpstr>
      <vt:lpstr>2017 Prince Mahidol Award</vt:lpstr>
      <vt:lpstr>New Director, Division of Genome Sciences</vt:lpstr>
      <vt:lpstr>Departure of NHGRI Program Director  </vt:lpstr>
      <vt:lpstr>PowerPoint Presentation</vt:lpstr>
      <vt:lpstr>American Indian and Alaska Native Communities and Genomics Research</vt:lpstr>
      <vt:lpstr>PowerPoint Presentation</vt:lpstr>
      <vt:lpstr>New Secretary, Department of Health  and Human Services </vt:lpstr>
      <vt:lpstr>New Director,   National Cancer Institute</vt:lpstr>
      <vt:lpstr> New Director, National Center for Biotechnology Information</vt:lpstr>
      <vt:lpstr> New Scientific Director, National Institute on Minority Health and Health Disparities</vt:lpstr>
      <vt:lpstr> Roderic Pettigrew Departs as  Director, National Institute of Biomedical Imaging and Bioengineering </vt:lpstr>
      <vt:lpstr>Lasker~DeBakey Clinical Medical  Research Award</vt:lpstr>
      <vt:lpstr>Updating Access to Genomic  Summary Results</vt:lpstr>
      <vt:lpstr>Delay in Common Rule Implementation</vt:lpstr>
      <vt:lpstr>New Policy on Certificates of Confidentiality (CoCs)</vt:lpstr>
      <vt:lpstr>Budget Update  </vt:lpstr>
      <vt:lpstr>NIH Appropriations</vt:lpstr>
      <vt:lpstr>PowerPoint Presentation</vt:lpstr>
      <vt:lpstr>Mourning the Loss of Arno Motulsky </vt:lpstr>
      <vt:lpstr>George Cunningham Visionary Award  in Newborn Screening  </vt:lpstr>
      <vt:lpstr>Brotman Baty Institute for Precision Medicine Launched </vt:lpstr>
      <vt:lpstr>PowerPoint Presentation</vt:lpstr>
      <vt:lpstr>National Academy of Sciences Award in Molecular Biology </vt:lpstr>
      <vt:lpstr> Elected to National Academy of Medicine</vt:lpstr>
      <vt:lpstr> Elected to AAAS</vt:lpstr>
      <vt:lpstr>New Vice President for  Genomic Research at AbbVie</vt:lpstr>
      <vt:lpstr>2017 Science Breakthrough  of the Year Runners Up</vt:lpstr>
      <vt:lpstr>2017 Nature Science Events  that Shaped the Year</vt:lpstr>
      <vt:lpstr>The Scientist’s Top Ten Innovations 2017</vt:lpstr>
      <vt:lpstr>PowerPoint Presentation</vt:lpstr>
      <vt:lpstr>PowerPoint Presentation</vt:lpstr>
      <vt:lpstr>PowerPoint Presentation</vt:lpstr>
      <vt:lpstr> </vt:lpstr>
      <vt:lpstr>PowerPoint Presentation</vt:lpstr>
      <vt:lpstr>Technology Development Program</vt:lpstr>
      <vt:lpstr>PowerPoint Presentation</vt:lpstr>
      <vt:lpstr>PowerPoint Presentation</vt:lpstr>
      <vt:lpstr>Centers of Excellence in Genomic  Science (CEGS) Program</vt:lpstr>
      <vt:lpstr>Ancestry in the GWAS Catalog</vt:lpstr>
      <vt:lpstr>PhenX Toolkit: Chinese Translations</vt:lpstr>
      <vt:lpstr>PowerPoint Presentation</vt:lpstr>
      <vt:lpstr>PowerPoint Presentation</vt:lpstr>
      <vt:lpstr>PowerPoint Presentation</vt:lpstr>
      <vt:lpstr>PowerPoint Presentation</vt:lpstr>
      <vt:lpstr>PowerPoint Presentation</vt:lpstr>
      <vt:lpstr>PowerPoint Presentation</vt:lpstr>
      <vt:lpstr>Computational Genomics and  Data Science Program</vt:lpstr>
      <vt:lpstr>4th iDASH Genomic Privacy Challenge </vt:lpstr>
      <vt:lpstr>Small Business Grants</vt:lpstr>
      <vt:lpstr>PowerPoint Presentation</vt:lpstr>
      <vt:lpstr>PowerPoint Presentation</vt:lpstr>
      <vt:lpstr>PowerPoint Presentation</vt:lpstr>
      <vt:lpstr>PowerPoint Presentation</vt:lpstr>
      <vt:lpstr>Genotype-Tissue Expression (GTEx)</vt:lpstr>
      <vt:lpstr>Genotype-Tissue Expression (GTEx)</vt:lpstr>
      <vt:lpstr>PowerPoint Presentation</vt:lpstr>
      <vt:lpstr>PowerPoint Presentation</vt:lpstr>
      <vt:lpstr>PowerPoint Presentation</vt:lpstr>
      <vt:lpstr>Human BioMolecular Atlas Program (HuBMAP)</vt:lpstr>
      <vt:lpstr>Somatic Cell Genome Editing</vt:lpstr>
      <vt:lpstr>NIH Data Commons Pilot Phase</vt:lpstr>
      <vt:lpstr>PowerPoint Presentation</vt:lpstr>
      <vt:lpstr>PowerPoint Presentation</vt:lpstr>
      <vt:lpstr>PowerPoint Presentation</vt:lpstr>
      <vt:lpstr>2017 ASHG Meeting Policy Luncheon:  FDA Oversight of Genomics Research</vt:lpstr>
      <vt:lpstr>Genomic Literacy, Education, and Engagement (GLEE) Initiative</vt:lpstr>
      <vt:lpstr>National DNA Day   ‘15 for 15’ Celebration</vt:lpstr>
      <vt:lpstr>Genome: Unlocking Life’s Code Exhibition  Travel Schedule</vt:lpstr>
      <vt:lpstr>Tribal Colleges Consortium on  Genomics Training (TCCGT)</vt:lpstr>
      <vt:lpstr>Global Genetics and Genomics  Community Case Study</vt:lpstr>
      <vt:lpstr>National Family Health History Day  </vt:lpstr>
      <vt:lpstr>Inter-Society Coordinating Committee for Practitioner Education (ISCC)  7th In-Person Meeting</vt:lpstr>
      <vt:lpstr>PowerPoint Presentation</vt:lpstr>
      <vt:lpstr>Society for the Indian Academy of Medical Genetics S. S. Agarwal Oration Honor </vt:lpstr>
      <vt:lpstr>New Editor in Chief, American Journal of  Medical Genetics  </vt:lpstr>
      <vt:lpstr>PowerPoint Presentation</vt:lpstr>
      <vt:lpstr>PowerPoint Presentation</vt:lpstr>
      <vt:lpstr>PowerPoint Presentation</vt:lpstr>
      <vt:lpst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Green, Eric (NIH/NHGRI) [E]</cp:lastModifiedBy>
  <cp:revision>7794</cp:revision>
  <cp:lastPrinted>2018-02-11T17:47:45Z</cp:lastPrinted>
  <dcterms:created xsi:type="dcterms:W3CDTF">1601-01-01T00:00:00Z</dcterms:created>
  <dcterms:modified xsi:type="dcterms:W3CDTF">2018-02-11T17:48:10Z</dcterms:modified>
</cp:coreProperties>
</file>