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0" r:id="rId4"/>
    <p:sldId id="259" r:id="rId5"/>
    <p:sldId id="263" r:id="rId6"/>
    <p:sldId id="261" r:id="rId7"/>
    <p:sldId id="262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ABC"/>
    <a:srgbClr val="FFDE67"/>
    <a:srgbClr val="EB1D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CF01B-48B2-F545-A7E4-CB0A304939C2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2F983-74AA-8F42-955F-D711B293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98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2F983-74AA-8F42-955F-D711B293F4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31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695B-AB25-4745-A2AD-6770215FB66C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0597-2A52-404B-99DC-5A0D4C7F0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10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695B-AB25-4745-A2AD-6770215FB66C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0597-2A52-404B-99DC-5A0D4C7F0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65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695B-AB25-4745-A2AD-6770215FB66C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0597-2A52-404B-99DC-5A0D4C7F0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8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695B-AB25-4745-A2AD-6770215FB66C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0597-2A52-404B-99DC-5A0D4C7F0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5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695B-AB25-4745-A2AD-6770215FB66C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0597-2A52-404B-99DC-5A0D4C7F0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56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695B-AB25-4745-A2AD-6770215FB66C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0597-2A52-404B-99DC-5A0D4C7F0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695B-AB25-4745-A2AD-6770215FB66C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0597-2A52-404B-99DC-5A0D4C7F0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1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695B-AB25-4745-A2AD-6770215FB66C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0597-2A52-404B-99DC-5A0D4C7F0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47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695B-AB25-4745-A2AD-6770215FB66C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0597-2A52-404B-99DC-5A0D4C7F0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6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695B-AB25-4745-A2AD-6770215FB66C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0597-2A52-404B-99DC-5A0D4C7F0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60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695B-AB25-4745-A2AD-6770215FB66C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0597-2A52-404B-99DC-5A0D4C7F0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47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B695B-AB25-4745-A2AD-6770215FB66C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20597-2A52-404B-99DC-5A0D4C7F0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0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4325" t="1" r="-5491" b="-19163"/>
          <a:stretch/>
        </p:blipFill>
        <p:spPr>
          <a:xfrm>
            <a:off x="0" y="1600200"/>
            <a:ext cx="9144000" cy="3984495"/>
          </a:xfrm>
        </p:spPr>
      </p:pic>
    </p:spTree>
    <p:extLst>
      <p:ext uri="{BB962C8B-B14F-4D97-AF65-F5344CB8AC3E}">
        <p14:creationId xmlns:p14="http://schemas.microsoft.com/office/powerpoint/2010/main" val="926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-6284" t="-2308" r="-9424" b="-9886"/>
          <a:stretch/>
        </p:blipFill>
        <p:spPr>
          <a:xfrm>
            <a:off x="457200" y="156107"/>
            <a:ext cx="8420100" cy="6913562"/>
          </a:xfrm>
        </p:spPr>
      </p:pic>
      <p:sp>
        <p:nvSpPr>
          <p:cNvPr id="5" name="Rectangle 4"/>
          <p:cNvSpPr/>
          <p:nvPr/>
        </p:nvSpPr>
        <p:spPr>
          <a:xfrm>
            <a:off x="7785100" y="533400"/>
            <a:ext cx="393700" cy="622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7067" y="6417737"/>
            <a:ext cx="86280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http://www.sciencemag.org/content/early/recent / 16 May 2013 / Page 1/ 10.1126/science.1240156</a:t>
            </a:r>
          </a:p>
        </p:txBody>
      </p:sp>
    </p:spTree>
    <p:extLst>
      <p:ext uri="{BB962C8B-B14F-4D97-AF65-F5344CB8AC3E}">
        <p14:creationId xmlns:p14="http://schemas.microsoft.com/office/powerpoint/2010/main" val="92957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i="0" u="none" strike="noStrike" baseline="0" dirty="0" smtClean="0"/>
              <a:t>ACMG Recommendation</a:t>
            </a:r>
            <a:r>
              <a:rPr lang="en-US" sz="4800" b="0" i="0" u="none" strike="noStrike" baseline="0" dirty="0" smtClean="0"/>
              <a:t>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0726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5100" dirty="0" smtClean="0"/>
              <a:t>A</a:t>
            </a:r>
            <a:r>
              <a:rPr lang="en-US" sz="5100" b="0" i="0" u="none" strike="noStrike" baseline="0" dirty="0" smtClean="0"/>
              <a:t>ll laboratories conducting</a:t>
            </a:r>
            <a:r>
              <a:rPr lang="en-US" sz="5100" b="0" i="0" u="none" strike="noStrike" dirty="0" smtClean="0"/>
              <a:t> </a:t>
            </a:r>
            <a:r>
              <a:rPr lang="en-US" sz="5100" b="0" i="0" u="none" strike="noStrike" baseline="0" dirty="0" smtClean="0"/>
              <a:t>clinical sequencing should seek and report expected</a:t>
            </a:r>
            <a:r>
              <a:rPr lang="en-US" sz="5100" b="0" i="0" u="none" strike="noStrike" dirty="0" smtClean="0"/>
              <a:t> </a:t>
            </a:r>
            <a:r>
              <a:rPr lang="en-US" sz="5100" b="0" i="0" u="none" strike="noStrike" baseline="0" dirty="0" smtClean="0"/>
              <a:t>pathogenic mutations for a short list of carefully chosen genes and conditions.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4000" b="0" i="0" u="none" strike="noStrike" baseline="0" dirty="0" smtClean="0"/>
          </a:p>
          <a:p>
            <a:pPr algn="just">
              <a:spcBef>
                <a:spcPts val="0"/>
              </a:spcBef>
            </a:pPr>
            <a:r>
              <a:rPr lang="en-US" sz="4000" dirty="0" smtClean="0"/>
              <a:t>Minimal List</a:t>
            </a:r>
          </a:p>
          <a:p>
            <a:pPr algn="just">
              <a:spcBef>
                <a:spcPts val="0"/>
              </a:spcBef>
            </a:pPr>
            <a:r>
              <a:rPr lang="en-US" sz="4000" dirty="0" smtClean="0"/>
              <a:t>Establishes a precedent for reporting incidental findings</a:t>
            </a:r>
          </a:p>
          <a:p>
            <a:pPr algn="just">
              <a:spcBef>
                <a:spcPts val="0"/>
              </a:spcBef>
            </a:pPr>
            <a:r>
              <a:rPr lang="en-US" sz="4000" dirty="0" smtClean="0"/>
              <a:t>R</a:t>
            </a:r>
            <a:r>
              <a:rPr lang="en-US" sz="4000" b="0" i="0" u="none" strike="noStrike" baseline="0" dirty="0" smtClean="0"/>
              <a:t>ecommendation, not</a:t>
            </a:r>
            <a:r>
              <a:rPr lang="en-US" sz="4000" b="0" i="0" u="none" strike="noStrike" dirty="0" smtClean="0"/>
              <a:t> a requirement</a:t>
            </a:r>
            <a:endParaRPr lang="en-US" sz="4000" b="0" i="0" u="none" strike="noStrike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34263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ACMG feel there was a need for guidance?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9000"/>
            <a:ext cx="8229600" cy="25992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Lack of consistency and consensus on what to report in the face of growing clinical use of whole </a:t>
            </a:r>
            <a:r>
              <a:rPr lang="en-US" dirty="0" err="1" smtClean="0"/>
              <a:t>exome</a:t>
            </a:r>
            <a:r>
              <a:rPr lang="en-US" dirty="0" smtClean="0"/>
              <a:t> and genome sequencing for specific indications (unsolved developmental delay, unexplained familial cancer,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2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0" i="0" u="none" strike="noStrike" baseline="0" dirty="0" smtClean="0"/>
              <a:t>What’s in The ACMG Report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060296"/>
          </a:xfrm>
        </p:spPr>
        <p:txBody>
          <a:bodyPr>
            <a:noAutofit/>
          </a:bodyPr>
          <a:lstStyle/>
          <a:p>
            <a:pPr marL="628650" indent="-571500"/>
            <a:r>
              <a:rPr lang="en-US" sz="3600" b="0" i="0" u="none" strike="noStrike" baseline="0" dirty="0" smtClean="0"/>
              <a:t>Defines obligations of </a:t>
            </a:r>
            <a:r>
              <a:rPr lang="en-US" sz="3600" b="1" i="0" u="none" strike="noStrike" baseline="0" dirty="0" smtClean="0"/>
              <a:t>laboratories</a:t>
            </a:r>
            <a:r>
              <a:rPr lang="en-US" sz="3600" b="0" i="0" u="none" strike="noStrike" baseline="0" dirty="0" smtClean="0"/>
              <a:t> to report incidental findings that meet a</a:t>
            </a:r>
            <a:r>
              <a:rPr lang="en-US" sz="3600" b="0" i="0" u="none" strike="noStrike" dirty="0" smtClean="0"/>
              <a:t> </a:t>
            </a:r>
            <a:r>
              <a:rPr lang="en-US" sz="3600" b="0" i="0" u="none" strike="noStrike" baseline="0" dirty="0" smtClean="0"/>
              <a:t>high threshold of clinical utility</a:t>
            </a:r>
            <a:r>
              <a:rPr lang="en-US" sz="3600" b="0" i="0" u="none" strike="noStrike" dirty="0" smtClean="0"/>
              <a:t> (high penetrance, </a:t>
            </a:r>
            <a:r>
              <a:rPr lang="en-US" sz="3600" dirty="0" err="1" smtClean="0"/>
              <a:t>presymptomatic</a:t>
            </a:r>
            <a:r>
              <a:rPr lang="en-US" sz="3600" dirty="0" smtClean="0"/>
              <a:t> intervention beneficial)</a:t>
            </a:r>
          </a:p>
          <a:p>
            <a:pPr marL="628650" indent="-571500"/>
            <a:r>
              <a:rPr lang="en-US" sz="3600" b="0" i="0" u="none" strike="noStrike" baseline="0" dirty="0" smtClean="0"/>
              <a:t>Acknowledges this is a “Work in Progress” and recommends a mechanism for ongoing review/revision</a:t>
            </a:r>
          </a:p>
        </p:txBody>
      </p:sp>
    </p:spTree>
    <p:extLst>
      <p:ext uri="{BB962C8B-B14F-4D97-AF65-F5344CB8AC3E}">
        <p14:creationId xmlns:p14="http://schemas.microsoft.com/office/powerpoint/2010/main" val="4480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alphaModFix/>
            <a:biLevel thresh="75000"/>
          </a:blip>
          <a:stretch>
            <a:fillRect/>
          </a:stretch>
        </p:blipFill>
        <p:spPr>
          <a:xfrm>
            <a:off x="1490135" y="2141738"/>
            <a:ext cx="6620933" cy="4394528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77333" y="4309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Report is Not Without Controversy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7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399" y="1217567"/>
            <a:ext cx="5723467" cy="51832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7" y="274638"/>
            <a:ext cx="8788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Report Asks for To Much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490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Report does NOT say: Patients should be forced to learn information they may not want to know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Report does say:  These are recommendations for LABORATORIES, who have little if any relationship with the patient, and NOT for the PHYSICIAN whose professional relationship led to ordering the 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3743"/>
            <a:ext cx="902546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Report Contradicts Previous Testing Policies for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600200"/>
            <a:ext cx="8415981" cy="153246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Report does NOT recommend overriding the autonomy of children deciding whether to be tested when </a:t>
            </a:r>
            <a:r>
              <a:rPr lang="en-US" sz="2800" u="sng" dirty="0"/>
              <a:t>families </a:t>
            </a:r>
            <a:r>
              <a:rPr lang="en-US" sz="2800" u="sng" dirty="0" smtClean="0"/>
              <a:t>know the children </a:t>
            </a:r>
            <a:r>
              <a:rPr lang="en-US" sz="2800" u="sng" dirty="0"/>
              <a:t>are at </a:t>
            </a:r>
            <a:r>
              <a:rPr lang="en-US" sz="2800" u="sng" dirty="0" smtClean="0"/>
              <a:t>risk</a:t>
            </a:r>
            <a:r>
              <a:rPr lang="en-US" sz="2800" dirty="0" smtClean="0"/>
              <a:t> for an adult onset disease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112991" y="3214149"/>
            <a:ext cx="2709331" cy="3431820"/>
            <a:chOff x="2015066" y="274638"/>
            <a:chExt cx="4927600" cy="6241627"/>
          </a:xfrm>
        </p:grpSpPr>
        <p:pic>
          <p:nvPicPr>
            <p:cNvPr id="4" name="Picture 3" descr="balancing-act-300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5066" y="274638"/>
              <a:ext cx="4927600" cy="6241627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336800" y="3640667"/>
              <a:ext cx="4267200" cy="237066"/>
            </a:xfrm>
            <a:prstGeom prst="rect">
              <a:avLst/>
            </a:prstGeom>
            <a:solidFill>
              <a:srgbClr val="FFEAB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9334" y="3539059"/>
            <a:ext cx="567267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Report does weigh (</a:t>
            </a:r>
            <a:r>
              <a:rPr lang="en-US" sz="2800" dirty="0" err="1" smtClean="0"/>
              <a:t>i</a:t>
            </a:r>
            <a:r>
              <a:rPr lang="en-US" sz="2800" dirty="0" smtClean="0"/>
              <a:t>) the beneficence of alerting families of risk versus (ii) respecting the child’s decision making autonomy when </a:t>
            </a:r>
            <a:r>
              <a:rPr lang="en-US" sz="2800" u="sng" dirty="0" smtClean="0"/>
              <a:t>families do not even  know they are at risk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0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Report Asks for Too Little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authors left out: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Pharmacogenetic</a:t>
            </a:r>
            <a:r>
              <a:rPr lang="en-US" dirty="0" smtClean="0"/>
              <a:t> variants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Carrier state for recessive disorders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Variants of personal utility but with +/- </a:t>
            </a:r>
            <a:r>
              <a:rPr lang="en-US" dirty="0" err="1" smtClean="0"/>
              <a:t>actionability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144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Report Was Developed in an Ivory Tower with No Outside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660"/>
            <a:ext cx="8229600" cy="2819400"/>
          </a:xfrm>
        </p:spPr>
        <p:txBody>
          <a:bodyPr/>
          <a:lstStyle/>
          <a:p>
            <a:r>
              <a:rPr lang="en-US" dirty="0" smtClean="0"/>
              <a:t>Authors spent over a year discussing the issues</a:t>
            </a:r>
          </a:p>
          <a:p>
            <a:r>
              <a:rPr lang="en-US" dirty="0" smtClean="0"/>
              <a:t>Authors reached out to a panel of domain-specific experts</a:t>
            </a:r>
          </a:p>
          <a:p>
            <a:r>
              <a:rPr lang="en-US" dirty="0" smtClean="0"/>
              <a:t>Authors held public </a:t>
            </a:r>
            <a:r>
              <a:rPr lang="en-US" dirty="0" err="1" smtClean="0"/>
              <a:t>fora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8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337</Words>
  <Application>Microsoft Office PowerPoint</Application>
  <PresentationFormat>On-screen Show (4:3)</PresentationFormat>
  <Paragraphs>30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ACMG Recommendation:</vt:lpstr>
      <vt:lpstr>Why did ACMG feel there was a need for guidance?</vt:lpstr>
      <vt:lpstr>What’s in The ACMG Report</vt:lpstr>
      <vt:lpstr>The Report is Not Without Controversy</vt:lpstr>
      <vt:lpstr>The Report Asks for To Much</vt:lpstr>
      <vt:lpstr>The Report Contradicts Previous Testing Policies for Children</vt:lpstr>
      <vt:lpstr>The Report Asks for Too Little</vt:lpstr>
      <vt:lpstr>The Report Was Developed in an Ivory Tower with No Outside Input</vt:lpstr>
      <vt:lpstr>PowerPoint Presentation</vt:lpstr>
    </vt:vector>
  </TitlesOfParts>
  <Company>UCSF- Med 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Nussbaum</dc:creator>
  <cp:lastModifiedBy>Wyatt, Judith (NIH/NHGRI) </cp:lastModifiedBy>
  <cp:revision>13</cp:revision>
  <dcterms:created xsi:type="dcterms:W3CDTF">2013-05-19T23:56:38Z</dcterms:created>
  <dcterms:modified xsi:type="dcterms:W3CDTF">2013-05-21T19:57:11Z</dcterms:modified>
</cp:coreProperties>
</file>