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301" r:id="rId3"/>
    <p:sldId id="298" r:id="rId4"/>
    <p:sldId id="292" r:id="rId5"/>
    <p:sldId id="290" r:id="rId6"/>
    <p:sldId id="311" r:id="rId7"/>
    <p:sldId id="312" r:id="rId8"/>
    <p:sldId id="295" r:id="rId9"/>
    <p:sldId id="310" r:id="rId10"/>
    <p:sldId id="294" r:id="rId11"/>
    <p:sldId id="286" r:id="rId12"/>
    <p:sldId id="293" r:id="rId13"/>
    <p:sldId id="307" r:id="rId14"/>
    <p:sldId id="299" r:id="rId15"/>
    <p:sldId id="302" r:id="rId16"/>
    <p:sldId id="306" r:id="rId17"/>
    <p:sldId id="313" r:id="rId18"/>
    <p:sldId id="309" r:id="rId19"/>
    <p:sldId id="300" r:id="rId20"/>
    <p:sldId id="304" r:id="rId21"/>
    <p:sldId id="297" r:id="rId22"/>
    <p:sldId id="305" r:id="rId2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3300"/>
    <a:srgbClr val="C5FFFF"/>
    <a:srgbClr val="CCFF33"/>
    <a:srgbClr val="92D050"/>
    <a:srgbClr val="00FFFF"/>
    <a:srgbClr val="99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488" autoAdjust="0"/>
    <p:restoredTop sz="85845" autoAdjust="0"/>
  </p:normalViewPr>
  <p:slideViewPr>
    <p:cSldViewPr>
      <p:cViewPr>
        <p:scale>
          <a:sx n="50" d="100"/>
          <a:sy n="50" d="100"/>
        </p:scale>
        <p:origin x="-204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AF21CC8-44E4-4013-A364-4AC3E7B26C0D}" type="datetimeFigureOut">
              <a:rPr lang="en-US"/>
              <a:pPr>
                <a:defRPr/>
              </a:pPr>
              <a:t>5/21/2013</a:t>
            </a:fld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233E517-C762-4EBD-8D03-80617FE9F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2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A978ECE-E97C-4EC0-8E1E-49C3A11197BF}" type="datetimeFigureOut">
              <a:rPr lang="en-US"/>
              <a:pPr>
                <a:defRPr/>
              </a:pPr>
              <a:t>5/21/2013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FA65DD-3C6F-400A-B316-006B753F9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00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http://www.nature.com/ng/journal/v43/n9/images/ng.887-F1.jpg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F7D6F4-B44D-4291-8FE8-B84B283AB0E4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Sequencing has been a major success.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Now we are getting the data.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Bottleneck is now interpretation of the data.  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57CAB1-DFC8-4E8C-80E3-9E066AA495C6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105A0C-93E8-4A34-BDA1-1222A1EAA1C3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Genome Res. 2012 Aug;22(8):1437-46.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Epub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2012 Jun 4. (ENCODE data used)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Integrative functional genomics identifies an enhancer looping to the SOX9 gene disrupted by the 17q24.3 prostate cancer risk locus.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Zhang X, Cowper-Sal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lari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R, Bailey SD, Moore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JH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Lupien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M.</a:t>
            </a:r>
          </a:p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Hum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Mutat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. 2012 Aug 7.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doi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: 10.1002/humu.22176. [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Epub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ahead of print]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Investigation of the relationship between prostate cancer and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MSMB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and NCOA4 genetic variants and protein expression.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Fitzgerald LM, Zhang X, Kolb S, Kwon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EM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Liew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YC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Hurtado-Coll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A, Knudsen BS, Ostrander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EA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, Stanford JL.</a:t>
            </a:r>
          </a:p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Proc Natl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Acad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Sci U S A. 2012 May 29;109(22):8646-51.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Epub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2012 May 14.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polymorphism rs944289 predisposes to papillary thyroid carcinoma through a large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intergenic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noncoding RNA gene of tumor suppressor type.</a:t>
            </a:r>
          </a:p>
          <a:p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Jendrzejewski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J, He H,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Radomska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HS, Li W,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Tomsic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J,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Liyanarachchi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S,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Davuluri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RV, Nagy R, de la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Chapelle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A.</a:t>
            </a:r>
          </a:p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Nat Genet. 2012 May 6;44(6):699-703.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doi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: 10.1038/ng.2263.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Hereditary mixed polyposis syndrome is caused by a 40-kb upstream duplication that leads to increased and ectopic expression of the BMP antagonist GREM1.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Jaeger E,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Leedham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S, Lewis A,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Segditsas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S, Becker M,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Cuadrado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PR, Davis H,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Kaur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K,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Heinimann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K,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Howarth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K, East J, Taylor J, Thomas H, Tomlinson I.</a:t>
            </a:r>
          </a:p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Diabetes. 2011 Jan;60(1):336-44.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Epub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2010 Sep 28.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Both polymorphic variable number of tandem repeats and autoimmune regulator modulate differential expression of insulin in human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thymic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epithelial cells.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Hum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Mol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Genet. 2012 Jan 15;21(2):322-33.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Epub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2011 Oct 11.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Long-range DNA looping and gene expression analyses identify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DEXI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as an autoimmune disease candidate gene.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 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Hum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Mol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Genet. 2012 Jun 1;21(11):2412-9.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Epub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2012 Feb 17.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Long-range gene control and genetic disease.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 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Hum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Mol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Genet. 2012 Jun 1;21(11):2412-9.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Epub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2012 Feb 17.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Whole-genome sequencing reveals a coding non-pathogenic variant tagging a non-coding pathogenic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hexanucleotide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repeat expansion in C9orf72 as cause of amyotrophic lateral sclerosis.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 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Am J Hum Genet. 2006 Jun;78(6):936-46.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Epub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2006 Apr 10.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Promoter mutations that increase amyloid precursor-protein expression are associated with Alzheimer disease.</a:t>
            </a:r>
          </a:p>
          <a:p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PLoS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One. 2012;7(6):e37858.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Epub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2012 Jun 6.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IL-6-174 G/C and -572 C/G polymorphisms and risk of Alzheimer's disease.</a:t>
            </a:r>
          </a:p>
          <a:p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Annu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Rev Genomics Hum Genet. 2007;8:109-29.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 </a:t>
            </a:r>
          </a:p>
          <a:p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Annu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Rev Genomics Hum Genet. 2007;8:109-29.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pathophysiology of fragile x syndrome.</a:t>
            </a:r>
          </a:p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Loots GG,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Kneissel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M, Keller H, Baptist M, Chang J, et al. 2005. Genomic deletion of a long-range bone enhancer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misregulates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sclerostin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in Van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Buchem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disease. Genome Res. 15:928–35</a:t>
            </a:r>
          </a:p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580E50-BACF-4647-83C6-8E371D702B3F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+mn-ea"/>
              </a:rPr>
              <a:t>Pharmacogenomics. 2010 Apr;11(4):547-57.</a:t>
            </a:r>
          </a:p>
          <a:p>
            <a:pPr>
              <a:defRPr/>
            </a:pPr>
            <a:r>
              <a:rPr lang="en-US" dirty="0" smtClean="0">
                <a:latin typeface="Times New Roman" charset="0"/>
                <a:ea typeface="+mn-ea"/>
              </a:rPr>
              <a:t>Functional analysis of the role of the TPMT gene promoter VNTR polymorphism in TPMT gene transcription.</a:t>
            </a:r>
          </a:p>
          <a:p>
            <a:pPr>
              <a:defRPr/>
            </a:pPr>
            <a:endParaRPr lang="en-US" dirty="0" smtClean="0">
              <a:latin typeface="Times New Roman" charset="0"/>
              <a:ea typeface="+mn-ea"/>
            </a:endParaRPr>
          </a:p>
          <a:p>
            <a:pPr>
              <a:defRPr/>
            </a:pPr>
            <a:r>
              <a:rPr lang="en-US" dirty="0" smtClean="0">
                <a:latin typeface="Times New Roman" charset="0"/>
                <a:ea typeface="+mn-ea"/>
              </a:rPr>
              <a:t>Blood. 2005 Jan 15;105(2):645-9. </a:t>
            </a:r>
            <a:r>
              <a:rPr lang="en-US" dirty="0" err="1" smtClean="0">
                <a:latin typeface="Times New Roman" charset="0"/>
                <a:ea typeface="+mn-ea"/>
              </a:rPr>
              <a:t>Epub</a:t>
            </a:r>
            <a:r>
              <a:rPr lang="en-US" dirty="0" smtClean="0">
                <a:latin typeface="Times New Roman" charset="0"/>
                <a:ea typeface="+mn-ea"/>
              </a:rPr>
              <a:t> 2004 Sep 9.</a:t>
            </a:r>
          </a:p>
          <a:p>
            <a:pPr>
              <a:defRPr/>
            </a:pPr>
            <a:r>
              <a:rPr lang="en-US" dirty="0" smtClean="0">
                <a:latin typeface="Times New Roman" charset="0"/>
                <a:ea typeface="+mn-ea"/>
              </a:rPr>
              <a:t>A polymorphism in the VKORC1 gene is associated with an </a:t>
            </a:r>
            <a:r>
              <a:rPr lang="en-US" dirty="0" err="1" smtClean="0">
                <a:latin typeface="Times New Roman" charset="0"/>
                <a:ea typeface="+mn-ea"/>
              </a:rPr>
              <a:t>interindividual</a:t>
            </a:r>
            <a:r>
              <a:rPr lang="en-US" dirty="0" smtClean="0">
                <a:latin typeface="Times New Roman" charset="0"/>
                <a:ea typeface="+mn-ea"/>
              </a:rPr>
              <a:t> variability in the dose-anticoagulant effect of warfarin.</a:t>
            </a:r>
          </a:p>
          <a:p>
            <a:pPr>
              <a:defRPr/>
            </a:pPr>
            <a:r>
              <a:rPr lang="en-US" dirty="0" smtClean="0">
                <a:latin typeface="Times New Roman" charset="0"/>
                <a:ea typeface="+mn-ea"/>
              </a:rPr>
              <a:t>Br J </a:t>
            </a:r>
            <a:r>
              <a:rPr lang="en-US" dirty="0" err="1" smtClean="0">
                <a:latin typeface="Times New Roman" charset="0"/>
                <a:ea typeface="+mn-ea"/>
              </a:rPr>
              <a:t>Haematol</a:t>
            </a:r>
            <a:r>
              <a:rPr lang="en-US" dirty="0" smtClean="0">
                <a:latin typeface="Times New Roman" charset="0"/>
                <a:ea typeface="+mn-ea"/>
              </a:rPr>
              <a:t>. 2006 Apr;133(2):183-7.</a:t>
            </a:r>
          </a:p>
          <a:p>
            <a:pPr>
              <a:defRPr/>
            </a:pPr>
            <a:r>
              <a:rPr lang="en-US" dirty="0" smtClean="0">
                <a:latin typeface="Times New Roman" charset="0"/>
                <a:ea typeface="+mn-ea"/>
              </a:rPr>
              <a:t>The c.-1639G &gt; A polymorphism of the VKORC1 gene is a major determinant of the response to </a:t>
            </a:r>
            <a:r>
              <a:rPr lang="en-US" dirty="0" err="1" smtClean="0">
                <a:latin typeface="Times New Roman" charset="0"/>
                <a:ea typeface="+mn-ea"/>
              </a:rPr>
              <a:t>acenocoumarol</a:t>
            </a:r>
            <a:r>
              <a:rPr lang="en-US" dirty="0" smtClean="0">
                <a:latin typeface="Times New Roman" charset="0"/>
                <a:ea typeface="+mn-ea"/>
              </a:rPr>
              <a:t> in </a:t>
            </a:r>
            <a:r>
              <a:rPr lang="en-US" dirty="0" err="1" smtClean="0">
                <a:latin typeface="Times New Roman" charset="0"/>
                <a:ea typeface="+mn-ea"/>
              </a:rPr>
              <a:t>anticoagulated</a:t>
            </a:r>
            <a:r>
              <a:rPr lang="en-US" dirty="0" smtClean="0">
                <a:latin typeface="Times New Roman" charset="0"/>
                <a:ea typeface="+mn-ea"/>
              </a:rPr>
              <a:t> patients.</a:t>
            </a:r>
          </a:p>
          <a:p>
            <a:pPr>
              <a:defRPr/>
            </a:pPr>
            <a:r>
              <a:rPr lang="en-US" dirty="0" smtClean="0">
                <a:latin typeface="Times New Roman" charset="0"/>
                <a:ea typeface="+mn-ea"/>
              </a:rPr>
              <a:t>Blood. 2010 May 6;115(18):3827-34. </a:t>
            </a:r>
            <a:r>
              <a:rPr lang="en-US" dirty="0" err="1" smtClean="0">
                <a:latin typeface="Times New Roman" charset="0"/>
                <a:ea typeface="+mn-ea"/>
              </a:rPr>
              <a:t>Epub</a:t>
            </a:r>
            <a:r>
              <a:rPr lang="en-US" dirty="0" smtClean="0">
                <a:latin typeface="Times New Roman" charset="0"/>
                <a:ea typeface="+mn-ea"/>
              </a:rPr>
              <a:t> 2010 Mar 4.</a:t>
            </a:r>
          </a:p>
          <a:p>
            <a:pPr>
              <a:defRPr/>
            </a:pPr>
            <a:r>
              <a:rPr lang="en-US" dirty="0" smtClean="0">
                <a:latin typeface="Times New Roman" charset="0"/>
                <a:ea typeface="+mn-ea"/>
              </a:rPr>
              <a:t>Warfarin </a:t>
            </a:r>
            <a:r>
              <a:rPr lang="en-US" dirty="0" err="1" smtClean="0">
                <a:latin typeface="Times New Roman" charset="0"/>
                <a:ea typeface="+mn-ea"/>
              </a:rPr>
              <a:t>pharmacogenetics</a:t>
            </a:r>
            <a:r>
              <a:rPr lang="en-US" dirty="0" smtClean="0">
                <a:latin typeface="Times New Roman" charset="0"/>
                <a:ea typeface="+mn-ea"/>
              </a:rPr>
              <a:t>: a single VKORC1 polymorphism is predictive of dose across 3 racial groups.</a:t>
            </a:r>
          </a:p>
          <a:p>
            <a:pPr>
              <a:defRPr/>
            </a:pPr>
            <a:endParaRPr lang="en-US" dirty="0" smtClean="0">
              <a:latin typeface="Times New Roman" charset="0"/>
              <a:ea typeface="+mn-ea"/>
            </a:endParaRPr>
          </a:p>
          <a:p>
            <a:pPr>
              <a:defRPr/>
            </a:pPr>
            <a:r>
              <a:rPr lang="en-US" dirty="0" smtClean="0">
                <a:latin typeface="Times New Roman" charset="0"/>
                <a:ea typeface="+mn-ea"/>
              </a:rPr>
              <a:t>J </a:t>
            </a:r>
            <a:r>
              <a:rPr lang="en-US" dirty="0" err="1" smtClean="0">
                <a:latin typeface="Times New Roman" charset="0"/>
                <a:ea typeface="+mn-ea"/>
              </a:rPr>
              <a:t>Neurosci</a:t>
            </a:r>
            <a:r>
              <a:rPr lang="en-US" dirty="0" smtClean="0">
                <a:latin typeface="Times New Roman" charset="0"/>
                <a:ea typeface="+mn-ea"/>
              </a:rPr>
              <a:t>. 2007 Mar 14;27(11):2793-801.</a:t>
            </a:r>
          </a:p>
          <a:p>
            <a:pPr>
              <a:defRPr/>
            </a:pPr>
            <a:r>
              <a:rPr lang="en-US" dirty="0" smtClean="0">
                <a:latin typeface="Times New Roman" charset="0"/>
                <a:ea typeface="+mn-ea"/>
              </a:rPr>
              <a:t>Differential regulation of the serotonin transporter gene by lithium is mediated by transcription factors, CCCTC binding protein and Y-box binding protein 1, through the polymorphic intron 2 variable number tandem repeat.</a:t>
            </a:r>
          </a:p>
          <a:p>
            <a:pPr>
              <a:defRPr/>
            </a:pPr>
            <a:endParaRPr lang="en-US" dirty="0" smtClean="0">
              <a:latin typeface="Times New Roman" charset="0"/>
              <a:ea typeface="+mn-ea"/>
            </a:endParaRPr>
          </a:p>
          <a:p>
            <a:pPr>
              <a:defRPr/>
            </a:pPr>
            <a:endParaRPr lang="en-US" dirty="0" smtClean="0">
              <a:latin typeface="Times New Roman" charset="0"/>
              <a:ea typeface="+mn-ea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540196F-2CD9-4DF9-B540-E20D79214E87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AD2B2A1-E8FF-431E-87BA-3C115072C5D9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Sequencing has been a major success.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Now we are getting the data.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Bottleneck is now interpretation of the data.  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D88353-653F-4FE1-B14C-D0A494BB4494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04AF4C-872A-438C-8C66-CD51AC52AC57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098C5B-DBE6-49B7-AA0F-CC0D6C645447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13E356-65E8-41C6-89DC-438859D69C92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0B8055-B63A-4EE7-BB5A-6DA2FD562E65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9821D-EFC9-491D-90CB-608E6C9E7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9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768F8-0780-4246-AE7C-61BF53B6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8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D4822-79A5-4756-AFD6-4C2A71DCA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5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20DAA-E041-4B6F-8337-F910BF42B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8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95C5F-D76E-45F1-8EDF-1EEB50D76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0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18F83-AA28-48BE-BF99-94F279D8B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8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2F453-6376-4558-B5A1-F6C58A085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8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13F41-D828-424D-9778-3C12F9204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6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BBEAA-2FA2-4E70-A2CA-E9E25C376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202B-ECB8-4F64-8573-8540D4743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2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5293-DEE5-4EBE-A3E3-03C1213E2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5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63217"/>
            </a:gs>
            <a:gs pos="100000">
              <a:srgbClr val="004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CB7036-487E-43B8-8607-C6591E165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FF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6FF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6FF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6FF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6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33388"/>
            <a:ext cx="9144000" cy="3533775"/>
          </a:xfrm>
        </p:spPr>
        <p:txBody>
          <a:bodyPr/>
          <a:lstStyle/>
          <a:p>
            <a:r>
              <a:rPr lang="en-US" sz="4200" b="1" dirty="0" smtClean="0">
                <a:solidFill>
                  <a:schemeClr val="bg1"/>
                </a:solidFill>
              </a:rPr>
              <a:t>Interpreting Variation in Human Non-Coding Genomic Regions Using Computational Approaches with Experimental Support</a:t>
            </a:r>
            <a:endParaRPr lang="en-US" sz="4200" dirty="0" smtClean="0">
              <a:solidFill>
                <a:schemeClr val="bg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2700" y="4129088"/>
            <a:ext cx="9144000" cy="2065337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Lisa Brooks, Ph.D., Mike Pazin, Ph.D.</a:t>
            </a:r>
          </a:p>
          <a:p>
            <a:pPr eaLnBrk="1" hangingPunct="1">
              <a:defRPr/>
            </a:pPr>
            <a:r>
              <a:rPr lang="en-US" sz="4200" dirty="0" smtClean="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NHGRI Advisory Council</a:t>
            </a:r>
          </a:p>
          <a:p>
            <a:pPr eaLnBrk="1" hangingPunct="1">
              <a:defRPr/>
            </a:pPr>
            <a:r>
              <a:rPr lang="en-US" sz="4400" dirty="0" smtClean="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20, 2013</a:t>
            </a:r>
          </a:p>
        </p:txBody>
      </p:sp>
      <p:pic>
        <p:nvPicPr>
          <p:cNvPr id="2052" name="Picture 4" descr="GAINpeoplehel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66423" r="8000" b="16817"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PPT template helix along 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0" b="1334"/>
          <a:stretch>
            <a:fillRect/>
          </a:stretch>
        </p:blipFill>
        <p:spPr bwMode="auto">
          <a:xfrm>
            <a:off x="0" y="0"/>
            <a:ext cx="914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5FFFF"/>
                </a:solidFill>
              </a:rPr>
              <a:t>Non-Coding Regions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816100"/>
            <a:ext cx="86741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0" y="50800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Many types of functional elements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65855"/>
            <a:ext cx="9144000" cy="1071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Concept for RFA</a:t>
            </a:r>
            <a:r>
              <a:rPr lang="en-US" sz="4000" dirty="0" smtClean="0"/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702245"/>
            <a:ext cx="9144000" cy="5694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Interpreting Variation in Human              Non-Coding Genomic Regions </a:t>
            </a:r>
          </a:p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Using Computational Approaches           with Experimental Support</a:t>
            </a: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Looking for highly innovative computational approaches to </a:t>
            </a: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combine data sets to identify or narrow the set of potential variants</a:t>
            </a: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affect organismal function</a:t>
            </a: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leading to disease risk or other traits.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4479925" y="1349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0955"/>
            <a:ext cx="9144000" cy="1470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Interpret the Variation </a:t>
            </a:r>
            <a:endParaRPr lang="en-US" sz="40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9875" y="2196412"/>
            <a:ext cx="8686800" cy="33448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variants potentially affect organismal function?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address how the effect is brought about.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show the genetic architecture of a disease, including gene-gene and gene-environment interactions.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77788"/>
            <a:ext cx="9144000" cy="1470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RFA Applications </a:t>
            </a:r>
            <a:endParaRPr lang="en-US" sz="40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9875" y="1450975"/>
            <a:ext cx="8686800" cy="33448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Include development of computational approaches to identify which variants potentially affect organismal functional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Include experimental data to support and assess these predictions.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include production of functional data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(aside from data to support predictions)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include databases or simple aggregation of information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0175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Examples of Data Sets to Use </a:t>
            </a:r>
            <a:r>
              <a:rPr lang="en-US" sz="4000" dirty="0" smtClean="0"/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9875" y="1543050"/>
            <a:ext cx="8686800" cy="33448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GWAS, sequence, genotype, phenotype,</a:t>
            </a: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ENCODE, expression, methylation, transcription factor binding sites, other functional studies,</a:t>
            </a: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patterns of variation, genetic architecture of disease,</a:t>
            </a: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 x gene,  gene x environment,</a:t>
            </a: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animal models,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65088"/>
            <a:ext cx="9144000" cy="147002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Initiative Focus</a:t>
            </a:r>
            <a:r>
              <a:rPr lang="en-US" sz="4000" dirty="0" smtClean="0"/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0220" y="1355725"/>
            <a:ext cx="8759950" cy="33448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Genome-wide interpretation, not particular variants, genes, or regions.</a:t>
            </a: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Focus on non-coding variants (OK if some are coding).</a:t>
            </a: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focus on particular classes of variants, such as CNVs, transcription factor binding sites, or CpG islands.  </a:t>
            </a: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approaches must generalize beyond the specific datasets and diseases studied.</a:t>
            </a: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0175"/>
            <a:ext cx="9144000" cy="1071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Narrow the Set of Variants (Example)</a:t>
            </a:r>
            <a:endParaRPr lang="en-US" sz="4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778000"/>
            <a:ext cx="9144000" cy="33448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735553"/>
            <a:ext cx="9144000" cy="33448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--------------------whole genome-------------------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GWAS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 1    region 2   region 3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Transcription in cell types of disease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variants in region 2 genes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ENCODE and regulation data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small set of variants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ight Arrow 4"/>
          <p:cNvSpPr>
            <a:spLocks/>
          </p:cNvSpPr>
          <p:nvPr/>
        </p:nvSpPr>
        <p:spPr>
          <a:xfrm rot="3488670">
            <a:off x="-1072357" y="3604855"/>
            <a:ext cx="5287963" cy="952500"/>
          </a:xfrm>
          <a:prstGeom prst="rightArrow">
            <a:avLst/>
          </a:prstGeom>
          <a:solidFill>
            <a:schemeClr val="accent1">
              <a:alpha val="5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6"/>
          <p:cNvSpPr>
            <a:spLocks/>
          </p:cNvSpPr>
          <p:nvPr/>
        </p:nvSpPr>
        <p:spPr>
          <a:xfrm rot="7199958">
            <a:off x="4764881" y="3598797"/>
            <a:ext cx="5287963" cy="952500"/>
          </a:xfrm>
          <a:prstGeom prst="rightArrow">
            <a:avLst/>
          </a:prstGeom>
          <a:solidFill>
            <a:schemeClr val="accent1">
              <a:alpha val="5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42665"/>
            <a:ext cx="9144000" cy="11890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Other Examples</a:t>
            </a:r>
            <a:r>
              <a:rPr lang="en-US" sz="4000" dirty="0" smtClean="0"/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009485"/>
            <a:ext cx="9144000" cy="33448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Variation data - genomic regions with selection  </a:t>
            </a: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Chromatin structure - indels affect regulation</a:t>
            </a: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endParaRPr lang="en-US" sz="3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endParaRPr lang="en-US" sz="3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endParaRPr lang="en-US" sz="3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Promoter binding - promoter variants affect transcription factor binding, gene expression</a:t>
            </a: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Epigenomic variability - organismal function </a:t>
            </a: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5" descr="http://www.nature.com/ng/journal/v42/n3/images_article/ng0310-190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10" y="2392065"/>
            <a:ext cx="5715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6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19475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Experimental Support</a:t>
            </a:r>
            <a:endParaRPr lang="en-US" sz="4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005" y="1431940"/>
            <a:ext cx="9144000" cy="33448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study must include experimental data  (done by them or others).</a:t>
            </a:r>
          </a:p>
          <a:p>
            <a:pPr marL="571500" indent="-571500" algn="l" eaLnBrk="1" hangingPunct="1">
              <a:lnSpc>
                <a:spcPct val="9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Provide support for the computational   predictions. </a:t>
            </a:r>
          </a:p>
          <a:p>
            <a:pPr marL="571500" indent="-571500" algn="l" eaLnBrk="1" hangingPunct="1">
              <a:lnSpc>
                <a:spcPct val="9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Allow assessment of prediction accuracy.</a:t>
            </a: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Range of types -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 than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plausibility,   not necessarily gold-standard validation.</a:t>
            </a: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use model organism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275" y="16510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Related Initiatives</a:t>
            </a:r>
            <a:r>
              <a:rPr lang="en-US" sz="4000" dirty="0" smtClean="0"/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778000"/>
            <a:ext cx="9144000" cy="33448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NHGRI:  ENCODE tech development - exp</a:t>
            </a: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NHGRI:  Church CEGS - exp</a:t>
            </a: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NIGMS:  Function of variants – comp, exp</a:t>
            </a: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NHLBI:   Functional analyses - exp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609600" y="3775075"/>
            <a:ext cx="8229600" cy="26273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4000" smtClean="0">
                <a:solidFill>
                  <a:schemeClr val="bg1"/>
                </a:solidFill>
              </a:rPr>
              <a:t>“We do not know how to interpret variation in non-coding regions.”</a:t>
            </a:r>
          </a:p>
        </p:txBody>
      </p:sp>
      <p:sp>
        <p:nvSpPr>
          <p:cNvPr id="3075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400">
                <a:solidFill>
                  <a:srgbClr val="C5FFFF"/>
                </a:solidFill>
              </a:rPr>
              <a:t>Whole-Genome Sequencing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901825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chemeClr val="bg1"/>
                </a:solidFill>
                <a:latin typeface="Arial Black" pitchFamily="34" charset="0"/>
              </a:rPr>
              <a:t>..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A</a:t>
            </a:r>
            <a:r>
              <a:rPr lang="en-US" sz="2800" kern="0" dirty="0" err="1">
                <a:solidFill>
                  <a:srgbClr val="FFCC00"/>
                </a:solidFill>
                <a:latin typeface="Arial Black" pitchFamily="34" charset="0"/>
              </a:rPr>
              <a:t>T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TC</a:t>
            </a:r>
            <a:r>
              <a:rPr lang="en-US" sz="2800" b="1" kern="0" dirty="0" err="1">
                <a:solidFill>
                  <a:srgbClr val="FFFF00"/>
                </a:solidFill>
                <a:latin typeface="Arial Black" pitchFamily="34" charset="0"/>
              </a:rPr>
              <a:t>G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C</a:t>
            </a:r>
            <a:r>
              <a:rPr lang="en-US" sz="2800" b="1" kern="0" dirty="0" err="1">
                <a:solidFill>
                  <a:srgbClr val="CCFF33"/>
                </a:solidFill>
                <a:latin typeface="Arial Black" pitchFamily="34" charset="0"/>
              </a:rPr>
              <a:t>A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ATT</a:t>
            </a:r>
            <a:r>
              <a:rPr lang="en-US" sz="2800" kern="0" dirty="0" err="1">
                <a:solidFill>
                  <a:srgbClr val="66FF66"/>
                </a:solidFill>
                <a:latin typeface="Arial Black" pitchFamily="34" charset="0"/>
              </a:rPr>
              <a:t>G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T</a:t>
            </a:r>
            <a:r>
              <a:rPr lang="en-US" sz="2800" b="1" kern="0" dirty="0" err="1">
                <a:solidFill>
                  <a:srgbClr val="00FFFF"/>
                </a:solidFill>
                <a:latin typeface="Arial Black" pitchFamily="34" charset="0"/>
              </a:rPr>
              <a:t>A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AGG</a:t>
            </a:r>
            <a:r>
              <a:rPr lang="en-US" sz="2800" kern="0" dirty="0" err="1">
                <a:solidFill>
                  <a:srgbClr val="99CCFF"/>
                </a:solidFill>
                <a:latin typeface="Arial Black" pitchFamily="34" charset="0"/>
              </a:rPr>
              <a:t>A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TA</a:t>
            </a:r>
            <a:r>
              <a:rPr lang="en-US" sz="3600" kern="0" dirty="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2800" kern="0" dirty="0">
                <a:solidFill>
                  <a:srgbClr val="9999FF"/>
                </a:solidFill>
                <a:latin typeface="Arial Black" pitchFamily="34" charset="0"/>
              </a:rPr>
              <a:t>-</a:t>
            </a:r>
            <a:r>
              <a:rPr lang="en-US" sz="3600" kern="0" dirty="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2800" kern="0" dirty="0">
                <a:solidFill>
                  <a:srgbClr val="9999FF"/>
                </a:solidFill>
                <a:latin typeface="Arial Black" pitchFamily="34" charset="0"/>
              </a:rPr>
              <a:t>-</a:t>
            </a:r>
            <a:r>
              <a:rPr lang="en-US" sz="3600" kern="0" dirty="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2800" kern="0" dirty="0">
                <a:solidFill>
                  <a:srgbClr val="9999FF"/>
                </a:solidFill>
                <a:latin typeface="Arial Black" pitchFamily="34" charset="0"/>
              </a:rPr>
              <a:t>-</a:t>
            </a:r>
            <a:r>
              <a:rPr lang="en-US" sz="2000" kern="0" dirty="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2800" kern="0" dirty="0">
                <a:solidFill>
                  <a:srgbClr val="9999FF"/>
                </a:solidFill>
                <a:latin typeface="Arial Black" pitchFamily="34" charset="0"/>
              </a:rPr>
              <a:t>CAT</a:t>
            </a:r>
            <a:r>
              <a:rPr lang="en-US" sz="2800" kern="0" dirty="0">
                <a:solidFill>
                  <a:schemeClr val="bg1"/>
                </a:solidFill>
                <a:latin typeface="Arial Black" pitchFamily="34" charset="0"/>
              </a:rPr>
              <a:t>GC</a:t>
            </a:r>
            <a:r>
              <a:rPr lang="en-US" sz="2800" kern="0" dirty="0">
                <a:solidFill>
                  <a:srgbClr val="FF99FF"/>
                </a:solidFill>
                <a:latin typeface="Arial Black" pitchFamily="34" charset="0"/>
              </a:rPr>
              <a:t>T</a:t>
            </a:r>
            <a:r>
              <a:rPr lang="en-US" sz="2800" kern="0" dirty="0">
                <a:solidFill>
                  <a:schemeClr val="bg1"/>
                </a:solidFill>
                <a:latin typeface="Arial Black" pitchFamily="34" charset="0"/>
              </a:rPr>
              <a:t>G</a:t>
            </a:r>
            <a:r>
              <a:rPr lang="en-US" sz="2800" kern="0" dirty="0">
                <a:solidFill>
                  <a:srgbClr val="FF9999"/>
                </a:solidFill>
                <a:latin typeface="Arial Black" pitchFamily="34" charset="0"/>
              </a:rPr>
              <a:t>C</a:t>
            </a:r>
            <a:r>
              <a:rPr lang="en-US" sz="2800" kern="0" dirty="0">
                <a:solidFill>
                  <a:schemeClr val="bg1"/>
                </a:solidFill>
                <a:latin typeface="Arial Black" pitchFamily="34" charset="0"/>
              </a:rPr>
              <a:t>..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chemeClr val="bg1"/>
                </a:solidFill>
                <a:latin typeface="Arial Black" pitchFamily="34" charset="0"/>
              </a:rPr>
              <a:t>..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A</a:t>
            </a:r>
            <a:r>
              <a:rPr lang="en-US" sz="2800" kern="0" dirty="0" err="1">
                <a:solidFill>
                  <a:srgbClr val="FFCC00"/>
                </a:solidFill>
                <a:latin typeface="Arial Black" pitchFamily="34" charset="0"/>
              </a:rPr>
              <a:t>C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TC</a:t>
            </a:r>
            <a:r>
              <a:rPr lang="en-US" sz="2800" b="1" kern="0" dirty="0" err="1">
                <a:solidFill>
                  <a:srgbClr val="FFFF00"/>
                </a:solidFill>
                <a:latin typeface="Arial Black" pitchFamily="34" charset="0"/>
              </a:rPr>
              <a:t>A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C</a:t>
            </a:r>
            <a:r>
              <a:rPr lang="en-US" sz="2400" kern="0" dirty="0">
                <a:solidFill>
                  <a:srgbClr val="66FF66"/>
                </a:solidFill>
                <a:latin typeface="Arial Black" pitchFamily="34" charset="0"/>
              </a:rPr>
              <a:t> </a:t>
            </a:r>
            <a:r>
              <a:rPr lang="en-US" sz="2800" kern="0" dirty="0">
                <a:solidFill>
                  <a:srgbClr val="CCFF33"/>
                </a:solidFill>
                <a:latin typeface="Arial Black" pitchFamily="34" charset="0"/>
              </a:rPr>
              <a:t>-</a:t>
            </a:r>
            <a:r>
              <a:rPr lang="en-US" sz="2400" kern="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ATT</a:t>
            </a:r>
            <a:r>
              <a:rPr lang="en-US" sz="2800" kern="0" dirty="0" err="1">
                <a:solidFill>
                  <a:srgbClr val="66FF66"/>
                </a:solidFill>
                <a:latin typeface="Arial Black" pitchFamily="34" charset="0"/>
              </a:rPr>
              <a:t>C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T</a:t>
            </a:r>
            <a:r>
              <a:rPr lang="en-US" sz="2800" b="1" kern="0" dirty="0" err="1">
                <a:solidFill>
                  <a:srgbClr val="00FFFF"/>
                </a:solidFill>
                <a:latin typeface="Arial Black" pitchFamily="34" charset="0"/>
              </a:rPr>
              <a:t>T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AGG</a:t>
            </a:r>
            <a:r>
              <a:rPr lang="en-US" sz="2800" kern="0" dirty="0" err="1">
                <a:solidFill>
                  <a:srgbClr val="99CCFF"/>
                </a:solidFill>
                <a:latin typeface="Arial Black" pitchFamily="34" charset="0"/>
              </a:rPr>
              <a:t>G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TA</a:t>
            </a:r>
            <a:r>
              <a:rPr lang="en-US" sz="2800" kern="0" dirty="0" err="1">
                <a:solidFill>
                  <a:srgbClr val="9999FF"/>
                </a:solidFill>
                <a:latin typeface="Arial Black" pitchFamily="34" charset="0"/>
              </a:rPr>
              <a:t>CATCAT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GC</a:t>
            </a:r>
            <a:r>
              <a:rPr lang="en-US" sz="2800" kern="0" dirty="0" err="1">
                <a:solidFill>
                  <a:srgbClr val="FF99FF"/>
                </a:solidFill>
                <a:latin typeface="Arial Black" pitchFamily="34" charset="0"/>
              </a:rPr>
              <a:t>A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G</a:t>
            </a:r>
            <a:r>
              <a:rPr lang="en-US" sz="2800" kern="0" dirty="0" err="1">
                <a:solidFill>
                  <a:srgbClr val="FF9999"/>
                </a:solidFill>
                <a:latin typeface="Arial Black" pitchFamily="34" charset="0"/>
              </a:rPr>
              <a:t>G</a:t>
            </a:r>
            <a:r>
              <a:rPr lang="en-US" sz="2800" kern="0" dirty="0">
                <a:solidFill>
                  <a:schemeClr val="bg1"/>
                </a:solidFill>
                <a:latin typeface="Arial Black" pitchFamily="34" charset="0"/>
              </a:rPr>
              <a:t>..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endParaRPr lang="en-US" sz="3200" kern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endParaRPr lang="en-US" sz="3200" kern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778000"/>
            <a:ext cx="9144000" cy="33448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8100"/>
            <a:ext cx="9144000" cy="1470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Timeline </a:t>
            </a:r>
            <a:endParaRPr lang="en-US" sz="4000" dirty="0" smtClean="0"/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498475" y="1508125"/>
            <a:ext cx="8183563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Concept 		May 2013</a:t>
            </a:r>
            <a:endParaRPr lang="en-US" sz="1400">
              <a:solidFill>
                <a:schemeClr val="bg1"/>
              </a:solidFill>
            </a:endParaRPr>
          </a:p>
          <a:p>
            <a:pPr eaLnBrk="0" hangingPunct="0"/>
            <a:r>
              <a:rPr lang="en-US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Release RFA	Aug 2013</a:t>
            </a:r>
            <a:endParaRPr lang="en-US" sz="1400">
              <a:solidFill>
                <a:schemeClr val="bg1"/>
              </a:solidFill>
            </a:endParaRPr>
          </a:p>
          <a:p>
            <a:pPr eaLnBrk="0" hangingPunct="0"/>
            <a:endParaRPr lang="en-US" sz="36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Receipt		Jan   2014	Jan   2015</a:t>
            </a:r>
            <a:endParaRPr lang="en-US" sz="1400">
              <a:solidFill>
                <a:schemeClr val="bg1"/>
              </a:solidFill>
            </a:endParaRPr>
          </a:p>
          <a:p>
            <a:pPr eaLnBrk="0" hangingPunct="0"/>
            <a:r>
              <a:rPr lang="en-US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Review  		June 2014 	June 2015</a:t>
            </a:r>
            <a:endParaRPr lang="en-US" sz="1400">
              <a:solidFill>
                <a:schemeClr val="bg1"/>
              </a:solidFill>
            </a:endParaRPr>
          </a:p>
          <a:p>
            <a:pPr eaLnBrk="0" hangingPunct="0"/>
            <a:r>
              <a:rPr lang="en-US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Council 		Sept 2014	Sept 2015</a:t>
            </a:r>
            <a:endParaRPr lang="en-US" sz="1400">
              <a:solidFill>
                <a:schemeClr val="bg1"/>
              </a:solidFill>
            </a:endParaRPr>
          </a:p>
          <a:p>
            <a:pPr eaLnBrk="0" hangingPunct="0"/>
            <a:r>
              <a:rPr lang="en-US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Funding   		Jan   2015	Jan   2016</a:t>
            </a:r>
          </a:p>
          <a:p>
            <a:pPr eaLnBrk="0" hangingPunct="0"/>
            <a:endParaRPr lang="en-US" sz="360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/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 		        First round     Second round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585913"/>
            <a:ext cx="9144000" cy="33448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award up to $500,000 direct costs/yr.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Make ~ 5-6 in each round.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  <a:defRPr/>
            </a:pPr>
            <a:r>
              <a:rPr lang="en-US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Round   FY 15   FY 16   FY 17   FY 18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($M)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First        $4.5     $4.5	    $4.5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               $4.5	    $4.5  	 $4.5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      $4.5      $9 	    $9      	 $4.5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8100"/>
            <a:ext cx="9144000" cy="1470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Funding </a:t>
            </a:r>
            <a:endParaRPr lang="en-US" sz="40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09600" y="3775075"/>
            <a:ext cx="8229600" cy="26273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4000" smtClean="0">
                <a:solidFill>
                  <a:schemeClr val="bg1"/>
                </a:solidFill>
              </a:rPr>
              <a:t>“We can start to interpret variation in non-coding regions.”</a:t>
            </a:r>
          </a:p>
        </p:txBody>
      </p:sp>
      <p:sp>
        <p:nvSpPr>
          <p:cNvPr id="21507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400">
                <a:solidFill>
                  <a:srgbClr val="C5FFFF"/>
                </a:solidFill>
              </a:rPr>
              <a:t>Whole-Genome Sequencing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585913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chemeClr val="bg1"/>
                </a:solidFill>
                <a:latin typeface="Arial Black" pitchFamily="34" charset="0"/>
              </a:rPr>
              <a:t>..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A</a:t>
            </a:r>
            <a:r>
              <a:rPr lang="en-US" sz="2800" kern="0" dirty="0" err="1">
                <a:solidFill>
                  <a:srgbClr val="FFCC00"/>
                </a:solidFill>
                <a:latin typeface="Arial Black" pitchFamily="34" charset="0"/>
              </a:rPr>
              <a:t>T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TC</a:t>
            </a:r>
            <a:r>
              <a:rPr lang="en-US" sz="2800" b="1" kern="0" dirty="0" err="1">
                <a:solidFill>
                  <a:srgbClr val="FFFF00"/>
                </a:solidFill>
                <a:latin typeface="Arial Black" pitchFamily="34" charset="0"/>
              </a:rPr>
              <a:t>G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C</a:t>
            </a:r>
            <a:r>
              <a:rPr lang="en-US" sz="2800" b="1" kern="0" dirty="0" err="1">
                <a:solidFill>
                  <a:srgbClr val="CCFF33"/>
                </a:solidFill>
                <a:latin typeface="Arial Black" pitchFamily="34" charset="0"/>
              </a:rPr>
              <a:t>A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ATT</a:t>
            </a:r>
            <a:r>
              <a:rPr lang="en-US" sz="2800" kern="0" dirty="0" err="1">
                <a:solidFill>
                  <a:srgbClr val="66FF66"/>
                </a:solidFill>
                <a:latin typeface="Arial Black" pitchFamily="34" charset="0"/>
              </a:rPr>
              <a:t>G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T</a:t>
            </a:r>
            <a:r>
              <a:rPr lang="en-US" sz="2800" b="1" kern="0" dirty="0" err="1">
                <a:solidFill>
                  <a:srgbClr val="00FFFF"/>
                </a:solidFill>
                <a:latin typeface="Arial Black" pitchFamily="34" charset="0"/>
              </a:rPr>
              <a:t>A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AGG</a:t>
            </a:r>
            <a:r>
              <a:rPr lang="en-US" sz="2800" kern="0" dirty="0" err="1">
                <a:solidFill>
                  <a:srgbClr val="99CCFF"/>
                </a:solidFill>
                <a:latin typeface="Arial Black" pitchFamily="34" charset="0"/>
              </a:rPr>
              <a:t>A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TA</a:t>
            </a:r>
            <a:r>
              <a:rPr lang="en-US" sz="3600" kern="0" dirty="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2800" kern="0" dirty="0">
                <a:solidFill>
                  <a:srgbClr val="9999FF"/>
                </a:solidFill>
                <a:latin typeface="Arial Black" pitchFamily="34" charset="0"/>
              </a:rPr>
              <a:t>-</a:t>
            </a:r>
            <a:r>
              <a:rPr lang="en-US" sz="3600" kern="0" dirty="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2800" kern="0" dirty="0">
                <a:solidFill>
                  <a:srgbClr val="9999FF"/>
                </a:solidFill>
                <a:latin typeface="Arial Black" pitchFamily="34" charset="0"/>
              </a:rPr>
              <a:t>-</a:t>
            </a:r>
            <a:r>
              <a:rPr lang="en-US" sz="3600" kern="0" dirty="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2800" kern="0" dirty="0">
                <a:solidFill>
                  <a:srgbClr val="9999FF"/>
                </a:solidFill>
                <a:latin typeface="Arial Black" pitchFamily="34" charset="0"/>
              </a:rPr>
              <a:t>-</a:t>
            </a:r>
            <a:r>
              <a:rPr lang="en-US" sz="2000" kern="0" dirty="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2800" kern="0" dirty="0">
                <a:solidFill>
                  <a:srgbClr val="9999FF"/>
                </a:solidFill>
                <a:latin typeface="Arial Black" pitchFamily="34" charset="0"/>
              </a:rPr>
              <a:t>CAT</a:t>
            </a:r>
            <a:r>
              <a:rPr lang="en-US" sz="2800" kern="0" dirty="0">
                <a:solidFill>
                  <a:schemeClr val="bg1"/>
                </a:solidFill>
                <a:latin typeface="Arial Black" pitchFamily="34" charset="0"/>
              </a:rPr>
              <a:t>GC</a:t>
            </a:r>
            <a:r>
              <a:rPr lang="en-US" sz="2800" kern="0" dirty="0">
                <a:solidFill>
                  <a:srgbClr val="FF99FF"/>
                </a:solidFill>
                <a:latin typeface="Arial Black" pitchFamily="34" charset="0"/>
              </a:rPr>
              <a:t>T</a:t>
            </a:r>
            <a:r>
              <a:rPr lang="en-US" sz="2800" kern="0" dirty="0">
                <a:solidFill>
                  <a:schemeClr val="bg1"/>
                </a:solidFill>
                <a:latin typeface="Arial Black" pitchFamily="34" charset="0"/>
              </a:rPr>
              <a:t>G</a:t>
            </a:r>
            <a:r>
              <a:rPr lang="en-US" sz="2800" kern="0" dirty="0">
                <a:solidFill>
                  <a:srgbClr val="FF9999"/>
                </a:solidFill>
                <a:latin typeface="Arial Black" pitchFamily="34" charset="0"/>
              </a:rPr>
              <a:t>C</a:t>
            </a:r>
            <a:r>
              <a:rPr lang="en-US" sz="2800" kern="0" dirty="0">
                <a:solidFill>
                  <a:schemeClr val="bg1"/>
                </a:solidFill>
                <a:latin typeface="Arial Black" pitchFamily="34" charset="0"/>
              </a:rPr>
              <a:t>..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chemeClr val="bg1"/>
                </a:solidFill>
                <a:latin typeface="Arial Black" pitchFamily="34" charset="0"/>
              </a:rPr>
              <a:t>..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A</a:t>
            </a:r>
            <a:r>
              <a:rPr lang="en-US" sz="2800" kern="0" dirty="0" err="1">
                <a:solidFill>
                  <a:srgbClr val="FFCC00"/>
                </a:solidFill>
                <a:latin typeface="Arial Black" pitchFamily="34" charset="0"/>
              </a:rPr>
              <a:t>C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TC</a:t>
            </a:r>
            <a:r>
              <a:rPr lang="en-US" sz="2800" b="1" kern="0" dirty="0" err="1">
                <a:solidFill>
                  <a:srgbClr val="FFFF00"/>
                </a:solidFill>
                <a:latin typeface="Arial Black" pitchFamily="34" charset="0"/>
              </a:rPr>
              <a:t>A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C</a:t>
            </a:r>
            <a:r>
              <a:rPr lang="en-US" sz="2400" kern="0" dirty="0">
                <a:solidFill>
                  <a:srgbClr val="66FF66"/>
                </a:solidFill>
                <a:latin typeface="Arial Black" pitchFamily="34" charset="0"/>
              </a:rPr>
              <a:t> </a:t>
            </a:r>
            <a:r>
              <a:rPr lang="en-US" sz="2800" kern="0" dirty="0">
                <a:solidFill>
                  <a:srgbClr val="CCFF33"/>
                </a:solidFill>
                <a:latin typeface="Arial Black" pitchFamily="34" charset="0"/>
              </a:rPr>
              <a:t>-</a:t>
            </a:r>
            <a:r>
              <a:rPr lang="en-US" sz="2400" kern="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ATT</a:t>
            </a:r>
            <a:r>
              <a:rPr lang="en-US" sz="2800" kern="0" dirty="0" err="1">
                <a:solidFill>
                  <a:srgbClr val="66FF66"/>
                </a:solidFill>
                <a:latin typeface="Arial Black" pitchFamily="34" charset="0"/>
              </a:rPr>
              <a:t>C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T</a:t>
            </a:r>
            <a:r>
              <a:rPr lang="en-US" sz="2800" b="1" kern="0" dirty="0" err="1">
                <a:solidFill>
                  <a:srgbClr val="00FFFF"/>
                </a:solidFill>
                <a:latin typeface="Arial Black" pitchFamily="34" charset="0"/>
              </a:rPr>
              <a:t>T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AGG</a:t>
            </a:r>
            <a:r>
              <a:rPr lang="en-US" sz="2800" kern="0" dirty="0" err="1">
                <a:solidFill>
                  <a:srgbClr val="99CCFF"/>
                </a:solidFill>
                <a:latin typeface="Arial Black" pitchFamily="34" charset="0"/>
              </a:rPr>
              <a:t>G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TA</a:t>
            </a:r>
            <a:r>
              <a:rPr lang="en-US" sz="2800" kern="0" dirty="0" err="1">
                <a:solidFill>
                  <a:srgbClr val="9999FF"/>
                </a:solidFill>
                <a:latin typeface="Arial Black" pitchFamily="34" charset="0"/>
              </a:rPr>
              <a:t>CATCAT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GC</a:t>
            </a:r>
            <a:r>
              <a:rPr lang="en-US" sz="2800" kern="0" dirty="0" err="1">
                <a:solidFill>
                  <a:srgbClr val="FF99FF"/>
                </a:solidFill>
                <a:latin typeface="Arial Black" pitchFamily="34" charset="0"/>
              </a:rPr>
              <a:t>A</a:t>
            </a:r>
            <a:r>
              <a:rPr lang="en-US" sz="2800" kern="0" dirty="0" err="1">
                <a:solidFill>
                  <a:schemeClr val="bg1"/>
                </a:solidFill>
                <a:latin typeface="Arial Black" pitchFamily="34" charset="0"/>
              </a:rPr>
              <a:t>G</a:t>
            </a:r>
            <a:r>
              <a:rPr lang="en-US" sz="2800" kern="0" dirty="0" err="1">
                <a:solidFill>
                  <a:srgbClr val="FF9999"/>
                </a:solidFill>
                <a:latin typeface="Arial Black" pitchFamily="34" charset="0"/>
              </a:rPr>
              <a:t>G</a:t>
            </a:r>
            <a:r>
              <a:rPr lang="en-US" sz="2800" kern="0" dirty="0">
                <a:solidFill>
                  <a:schemeClr val="bg1"/>
                </a:solidFill>
                <a:latin typeface="Arial Black" pitchFamily="34" charset="0"/>
              </a:rPr>
              <a:t>..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endParaRPr lang="en-US" sz="3200" kern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endParaRPr lang="en-US" sz="3200" kern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C5FFFF"/>
                </a:solidFill>
              </a:rPr>
              <a:t>Many Genes and Variants are Associated with a Disease</a:t>
            </a:r>
            <a:br>
              <a:rPr lang="en-US" smtClean="0">
                <a:solidFill>
                  <a:srgbClr val="C5FFFF"/>
                </a:solidFill>
              </a:rPr>
            </a:br>
            <a:r>
              <a:rPr lang="en-US" smtClean="0">
                <a:solidFill>
                  <a:srgbClr val="FFFF00"/>
                </a:solidFill>
              </a:rPr>
              <a:t>Which are Causal?</a:t>
            </a:r>
          </a:p>
        </p:txBody>
      </p:sp>
      <p:pic>
        <p:nvPicPr>
          <p:cNvPr id="4099" name="Picture 4" descr="http://www.nature.com/ng/journal/v43/n9/images/ng.887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162175"/>
            <a:ext cx="5748338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5FFFF"/>
                </a:solidFill>
              </a:rPr>
              <a:t>Coding Regions Have the Genetic Code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00" y="1934239"/>
            <a:ext cx="5069460" cy="468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5109670" y="1939484"/>
            <a:ext cx="403433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Variants</a:t>
            </a:r>
            <a:r>
              <a:rPr lang="en-US" sz="3600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spcBef>
                <a:spcPts val="12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Synonymous </a:t>
            </a:r>
          </a:p>
          <a:p>
            <a:pPr eaLnBrk="1" hangingPunct="1">
              <a:spcBef>
                <a:spcPts val="12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Non-synonymous</a:t>
            </a:r>
          </a:p>
          <a:p>
            <a:pPr eaLnBrk="1" hangingPunct="1">
              <a:spcBef>
                <a:spcPts val="12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   Stop</a:t>
            </a:r>
          </a:p>
          <a:p>
            <a:pPr eaLnBrk="1" hangingPunct="1"/>
            <a:endParaRPr lang="en-US" sz="32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Even this is complex, but a start.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8310" y="1316038"/>
            <a:ext cx="6875463" cy="495458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40000"/>
              </a:spcBef>
            </a:pPr>
            <a:endParaRPr lang="en-US" sz="3200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</a:pPr>
            <a:endParaRPr lang="en-US" sz="3200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</a:pPr>
            <a:endParaRPr lang="en-US" sz="3200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90000"/>
              </a:lnSpc>
              <a:spcBef>
                <a:spcPct val="40000"/>
              </a:spcBef>
            </a:pPr>
            <a:endParaRPr lang="en-US" sz="320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738" y="4113213"/>
            <a:ext cx="5759450" cy="16033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90813" y="3313113"/>
            <a:ext cx="273050" cy="152400"/>
          </a:xfrm>
          <a:prstGeom prst="rect">
            <a:avLst/>
          </a:prstGeom>
          <a:solidFill>
            <a:srgbClr val="D5FFF1"/>
          </a:solidFill>
          <a:ln>
            <a:solidFill>
              <a:srgbClr val="D5F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6388" y="3314700"/>
            <a:ext cx="273050" cy="152400"/>
          </a:xfrm>
          <a:prstGeom prst="rect">
            <a:avLst/>
          </a:prstGeom>
          <a:solidFill>
            <a:srgbClr val="D5FFF1"/>
          </a:solidFill>
          <a:ln>
            <a:solidFill>
              <a:srgbClr val="D5F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30913" y="3314700"/>
            <a:ext cx="182562" cy="152400"/>
          </a:xfrm>
          <a:prstGeom prst="rect">
            <a:avLst/>
          </a:prstGeom>
          <a:solidFill>
            <a:srgbClr val="D5FFF1"/>
          </a:solidFill>
          <a:ln>
            <a:solidFill>
              <a:srgbClr val="D5F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40288" y="3314700"/>
            <a:ext cx="366712" cy="152400"/>
          </a:xfrm>
          <a:prstGeom prst="rect">
            <a:avLst/>
          </a:prstGeom>
          <a:solidFill>
            <a:srgbClr val="D5FFF1"/>
          </a:solidFill>
          <a:ln>
            <a:solidFill>
              <a:srgbClr val="D5F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6892925" y="3082925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1.5% of </a:t>
            </a:r>
          </a:p>
          <a:p>
            <a:pPr eaLnBrk="1" hangingPunct="1"/>
            <a:r>
              <a:rPr lang="en-US" sz="3600">
                <a:solidFill>
                  <a:schemeClr val="bg1"/>
                </a:solidFill>
              </a:rPr>
              <a:t> genome</a:t>
            </a:r>
          </a:p>
        </p:txBody>
      </p:sp>
      <p:sp>
        <p:nvSpPr>
          <p:cNvPr id="6153" name="TextBox 21"/>
          <p:cNvSpPr txBox="1">
            <a:spLocks noChangeArrowheads="1"/>
          </p:cNvSpPr>
          <p:nvPr/>
        </p:nvSpPr>
        <p:spPr bwMode="auto">
          <a:xfrm>
            <a:off x="270640" y="5095875"/>
            <a:ext cx="8648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Looking under the lamppost for your keys</a:t>
            </a:r>
          </a:p>
        </p:txBody>
      </p:sp>
      <p:sp>
        <p:nvSpPr>
          <p:cNvPr id="615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400">
                <a:solidFill>
                  <a:srgbClr val="C5FFFF"/>
                </a:solidFill>
              </a:rPr>
              <a:t>Exon 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203200" y="688435"/>
            <a:ext cx="8631238" cy="1473200"/>
          </a:xfrm>
        </p:spPr>
        <p:txBody>
          <a:bodyPr/>
          <a:lstStyle/>
          <a:p>
            <a:r>
              <a:rPr lang="en-US" dirty="0" smtClean="0">
                <a:solidFill>
                  <a:srgbClr val="C5FFFF"/>
                </a:solidFill>
                <a:ea typeface="ＭＳ Ｐゴシック" pitchFamily="34" charset="-128"/>
              </a:rPr>
              <a:t>Non-coding DNA Variants are Known to Cause Human Diseases</a:t>
            </a:r>
            <a:endParaRPr lang="en-US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685800" y="3001080"/>
            <a:ext cx="7772400" cy="4114800"/>
          </a:xfrm>
        </p:spPr>
        <p:txBody>
          <a:bodyPr/>
          <a:lstStyle/>
          <a:p>
            <a:pPr marL="400050" lvl="1" indent="0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ea typeface="ＭＳ Ｐゴシック" pitchFamily="34" charset="-128"/>
              </a:rPr>
              <a:t>Prostate cancer</a:t>
            </a:r>
          </a:p>
          <a:p>
            <a:pPr marL="400050" lvl="1" indent="0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ea typeface="ＭＳ Ｐゴシック" pitchFamily="34" charset="-128"/>
              </a:rPr>
              <a:t>Thyroid carcinoma</a:t>
            </a:r>
          </a:p>
          <a:p>
            <a:pPr marL="400050" lvl="1" indent="0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ea typeface="ＭＳ Ｐゴシック" pitchFamily="34" charset="-128"/>
              </a:rPr>
              <a:t>Hereditary mixed polyposis syndrome</a:t>
            </a:r>
          </a:p>
          <a:p>
            <a:pPr marL="400050" lvl="1" indent="0">
              <a:buFontTx/>
              <a:buNone/>
            </a:pPr>
            <a:r>
              <a:rPr lang="en-US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Thalassemias</a:t>
            </a:r>
            <a:endParaRPr lang="en-US" sz="2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400050" lvl="1" indent="0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ea typeface="ＭＳ Ｐゴシック" pitchFamily="34" charset="-128"/>
              </a:rPr>
              <a:t>Fragile X syndrome</a:t>
            </a:r>
          </a:p>
          <a:p>
            <a:pPr marL="400050" lvl="1" indent="0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ea typeface="ＭＳ Ｐゴシック" pitchFamily="34" charset="-128"/>
              </a:rPr>
              <a:t>Alzheimer’s disease</a:t>
            </a:r>
          </a:p>
          <a:p>
            <a:pPr marL="400050" lvl="1" indent="0">
              <a:buFontTx/>
              <a:buNone/>
            </a:pPr>
            <a:endParaRPr lang="en-US" sz="2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400050" lvl="1" indent="0">
              <a:buFontTx/>
              <a:buNone/>
            </a:pPr>
            <a:endParaRPr lang="en-US" sz="28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fld id="{29B62789-9DC1-49A4-86F9-9EA8A2C16DDA}" type="slidenum">
              <a:rPr lang="en-US" sz="1400"/>
              <a:pPr algn="l" eaLnBrk="1" hangingPunct="1"/>
              <a:t>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70697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203200" y="530225"/>
            <a:ext cx="8631238" cy="1473200"/>
          </a:xfrm>
        </p:spPr>
        <p:txBody>
          <a:bodyPr/>
          <a:lstStyle/>
          <a:p>
            <a:r>
              <a:rPr lang="en-US" dirty="0" smtClean="0">
                <a:solidFill>
                  <a:srgbClr val="C5FFFF"/>
                </a:solidFill>
                <a:ea typeface="ＭＳ Ｐゴシック" pitchFamily="34" charset="-128"/>
              </a:rPr>
              <a:t>Non-Coding DNA is Important for Therapeutics</a:t>
            </a:r>
            <a:endParaRPr lang="en-US" dirty="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685800" y="2478088"/>
            <a:ext cx="7772400" cy="29591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Non-coding variants are known to cause differences in drug metabolism</a:t>
            </a:r>
          </a:p>
          <a:p>
            <a:pPr marL="400050" lvl="1" indent="0">
              <a:buFontTx/>
              <a:buNone/>
            </a:pPr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Chemotherapy</a:t>
            </a:r>
          </a:p>
          <a:p>
            <a:pPr marL="400050" lvl="1" indent="0">
              <a:buFontTx/>
              <a:buNone/>
            </a:pPr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Anticoagulants</a:t>
            </a:r>
          </a:p>
          <a:p>
            <a:pPr marL="400050" lvl="1" indent="0">
              <a:buFontTx/>
              <a:buNone/>
            </a:pPr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Mood stabilizers</a:t>
            </a:r>
          </a:p>
          <a:p>
            <a:pPr marL="0" indent="0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fld id="{EE5C65F3-6352-4EF6-9157-86A9A297FDF1}" type="slidenum">
              <a:rPr lang="en-US" sz="1400"/>
              <a:pPr algn="l" eaLnBrk="1" hangingPunct="1"/>
              <a:t>7</a:t>
            </a:fld>
            <a:endParaRPr lang="en-US" sz="1400"/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-1736725" y="5735638"/>
            <a:ext cx="10609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nl-NL" sz="1800">
                <a:solidFill>
                  <a:srgbClr val="FFFFFF"/>
                </a:solidFill>
              </a:rPr>
              <a:t>Blood. 2010 May 6;115(18):3827-34</a:t>
            </a:r>
          </a:p>
          <a:p>
            <a:pPr algn="r" eaLnBrk="1" hangingPunct="1"/>
            <a:r>
              <a:rPr lang="hu-HU" sz="1800">
                <a:solidFill>
                  <a:srgbClr val="FFFFFF"/>
                </a:solidFill>
              </a:rPr>
              <a:t>Pharmacogenomics. 2010 Apr;11(4):547-57</a:t>
            </a:r>
            <a:endParaRPr lang="en-US" sz="1800">
              <a:solidFill>
                <a:srgbClr val="FFFFFF"/>
              </a:solidFill>
            </a:endParaRPr>
          </a:p>
          <a:p>
            <a:pPr algn="r" eaLnBrk="1" hangingPunct="1"/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it-IT" sz="1800">
                <a:solidFill>
                  <a:srgbClr val="FFFFFF"/>
                </a:solidFill>
              </a:rPr>
              <a:t>J Neurosci. 2007 Mar 14;27(11):2793-801</a:t>
            </a: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98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 descr="2011 3-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09675"/>
            <a:ext cx="7072313" cy="5303838"/>
          </a:xfrm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4267200" y="5867400"/>
            <a:ext cx="320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NHGRI GWA Catalog</a:t>
            </a:r>
          </a:p>
          <a:p>
            <a:pPr eaLnBrk="1" hangingPunct="1"/>
            <a:r>
              <a:rPr lang="en-US" b="1"/>
              <a:t>www.genome.gov/GWAStudies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98438"/>
            <a:ext cx="9144000" cy="7350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6FFFF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GWAS Hits are Not in Exons </a:t>
            </a:r>
            <a:endParaRPr lang="en-US" sz="4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879975" y="1277938"/>
            <a:ext cx="20732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7272338" y="1584325"/>
            <a:ext cx="18510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chemeClr val="bg1"/>
                </a:solidFill>
              </a:rPr>
              <a:t>88-93% not in exons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39700" y="530225"/>
            <a:ext cx="8656638" cy="1473200"/>
          </a:xfrm>
        </p:spPr>
        <p:txBody>
          <a:bodyPr/>
          <a:lstStyle/>
          <a:p>
            <a:r>
              <a:rPr lang="en-US" dirty="0" smtClean="0">
                <a:solidFill>
                  <a:srgbClr val="C5FFFF"/>
                </a:solidFill>
                <a:ea typeface="ＭＳ Ｐゴシック" pitchFamily="34" charset="-128"/>
              </a:rPr>
              <a:t>Non-Coding DNA is Important for Disease and Adaptation</a:t>
            </a:r>
            <a:endParaRPr lang="en-US" dirty="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62175"/>
            <a:ext cx="7772400" cy="3124200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About 90% of GWAS findings lie outside of protein-coding </a:t>
            </a:r>
            <a:r>
              <a:rPr lang="en-US" dirty="0" smtClean="0">
                <a:solidFill>
                  <a:srgbClr val="FFFFFF"/>
                </a:solidFill>
              </a:rPr>
              <a:t>regions.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More than 80% of recent adaptation signatures in three recent studies lie outside of protein-coding regions.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fld id="{71064F04-69A8-423B-803D-D86FE59F3A25}" type="slidenum">
              <a:rPr lang="en-US" sz="1400"/>
              <a:pPr algn="l" eaLnBrk="1" hangingPunct="1"/>
              <a:t>9</a:t>
            </a:fld>
            <a:endParaRPr lang="en-US" sz="1400"/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1354138" y="5735638"/>
            <a:ext cx="751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nl-NL" sz="1800">
                <a:solidFill>
                  <a:srgbClr val="FFFFFF"/>
                </a:solidFill>
              </a:rPr>
              <a:t>Stamatoyannopoulos, Science 337-1190, 2012</a:t>
            </a:r>
          </a:p>
          <a:p>
            <a:pPr algn="r" eaLnBrk="1" hangingPunct="1"/>
            <a:r>
              <a:rPr lang="nl-NL" sz="1800">
                <a:solidFill>
                  <a:srgbClr val="FFFFFF"/>
                </a:solidFill>
              </a:rPr>
              <a:t>Kingsley, Nature 484-55, 2012;  Sabeti, Cell 152-703, 2013</a:t>
            </a:r>
          </a:p>
          <a:p>
            <a:pPr algn="r" eaLnBrk="1" hangingPunct="1"/>
            <a:r>
              <a:rPr lang="nl-NL" sz="1800">
                <a:solidFill>
                  <a:srgbClr val="FFFFFF"/>
                </a:solidFill>
              </a:rPr>
              <a:t>Fraser, Genome Research 2013, PMID: 23539138</a:t>
            </a:r>
          </a:p>
        </p:txBody>
      </p:sp>
    </p:spTree>
    <p:extLst>
      <p:ext uri="{BB962C8B-B14F-4D97-AF65-F5344CB8AC3E}">
        <p14:creationId xmlns:p14="http://schemas.microsoft.com/office/powerpoint/2010/main" val="41167357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1936</TotalTime>
  <Words>1251</Words>
  <Application>Microsoft Office PowerPoint</Application>
  <PresentationFormat>On-screen Show (4:3)</PresentationFormat>
  <Paragraphs>201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Interpreting Variation in Human Non-Coding Genomic Regions Using Computational Approaches with Experimental Support</vt:lpstr>
      <vt:lpstr>PowerPoint Presentation</vt:lpstr>
      <vt:lpstr>Many Genes and Variants are Associated with a Disease Which are Causal?</vt:lpstr>
      <vt:lpstr>Coding Regions Have the Genetic Code</vt:lpstr>
      <vt:lpstr>PowerPoint Presentation</vt:lpstr>
      <vt:lpstr>Non-coding DNA Variants are Known to Cause Human Diseases</vt:lpstr>
      <vt:lpstr>Non-Coding DNA is Important for Therapeutics</vt:lpstr>
      <vt:lpstr>PowerPoint Presentation</vt:lpstr>
      <vt:lpstr>Non-Coding DNA is Important for Disease and Adaptation</vt:lpstr>
      <vt:lpstr>Non-Coding Regions</vt:lpstr>
      <vt:lpstr>Concept for RFA </vt:lpstr>
      <vt:lpstr>PowerPoint Presentation</vt:lpstr>
      <vt:lpstr>PowerPoint Presentation</vt:lpstr>
      <vt:lpstr>Examples of Data Sets to Use  </vt:lpstr>
      <vt:lpstr>Initiative Focus </vt:lpstr>
      <vt:lpstr>Narrow the Set of Variants (Example)</vt:lpstr>
      <vt:lpstr>Other Examples </vt:lpstr>
      <vt:lpstr>Experimental Support</vt:lpstr>
      <vt:lpstr>Related Initiatives </vt:lpstr>
      <vt:lpstr>PowerPoint Presentation</vt:lpstr>
      <vt:lpstr>PowerPoint Presentation</vt:lpstr>
      <vt:lpstr>PowerPoint Presentation</vt:lpstr>
    </vt:vector>
  </TitlesOfParts>
  <Company>NHGRI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brooksl</dc:creator>
  <cp:lastModifiedBy>Wyatt, Judith (NIH/NHGRI) </cp:lastModifiedBy>
  <cp:revision>209</cp:revision>
  <cp:lastPrinted>2012-08-14T19:04:30Z</cp:lastPrinted>
  <dcterms:created xsi:type="dcterms:W3CDTF">2009-08-18T21:06:49Z</dcterms:created>
  <dcterms:modified xsi:type="dcterms:W3CDTF">2013-05-21T21:58:52Z</dcterms:modified>
</cp:coreProperties>
</file>