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57" r:id="rId3"/>
    <p:sldId id="259" r:id="rId4"/>
    <p:sldId id="279" r:id="rId5"/>
    <p:sldId id="261" r:id="rId6"/>
    <p:sldId id="264" r:id="rId7"/>
    <p:sldId id="265" r:id="rId8"/>
    <p:sldId id="280" r:id="rId9"/>
    <p:sldId id="260" r:id="rId10"/>
    <p:sldId id="263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62" r:id="rId21"/>
    <p:sldId id="278" r:id="rId22"/>
    <p:sldId id="276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>
      <p:cViewPr varScale="1">
        <p:scale>
          <a:sx n="58" d="100"/>
          <a:sy n="58" d="100"/>
        </p:scale>
        <p:origin x="-18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78D6F-4E91-4E64-998B-6614A0F972F9}" type="datetimeFigureOut">
              <a:rPr lang="en-US" smtClean="0"/>
              <a:t>5/21/2013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577D7-57F3-4D82-A03C-AB6722C162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89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4E259-7AC0-49CD-BBD3-A1272C6D337D}" type="datetimeFigureOut">
              <a:rPr lang="en-US" smtClean="0"/>
              <a:t>5/21/2013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50F2E-98FF-4614-B28E-12A17682E2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2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TG  -</a:t>
            </a:r>
            <a:r>
              <a:rPr lang="en-US" baseline="0" dirty="0" smtClean="0"/>
              <a:t> suggest changing to “Presented by:  Bettie Graham” .  Title slide is busy enough, and only one person is presenting.  Heather and I can be available for discussion but no need for names to be on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38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TG- 1</a:t>
            </a:r>
            <a:r>
              <a:rPr lang="en-US" sz="1200" baseline="30000" dirty="0" smtClean="0"/>
              <a:t>st</a:t>
            </a:r>
            <a:r>
              <a:rPr lang="en-US" sz="1200" baseline="0" dirty="0" smtClean="0"/>
              <a:t> bullet not quite clear, maybe change to: “</a:t>
            </a:r>
            <a:r>
              <a:rPr lang="en-US" sz="1200" dirty="0" smtClean="0"/>
              <a:t>Must define the approach and the problem to be solved for a disease, but should be applicable across many diseases”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TM 5/15: Agree first bullet out of place, not clear how it fits into the other four– can it be phrased</a:t>
            </a:r>
            <a:r>
              <a:rPr lang="en-US" sz="1200" baseline="0" dirty="0" smtClean="0"/>
              <a:t> more as a noun than a verb for parallelism?  “Dual mentoring” not clear– are you really asking for multiple mentors to ensure a trainees’ multidisciplinary?  Or do you have two specific disciplines in mind for every trainee, in which case those disciplines should be named? 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27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TM 5/15: Not sure I recall limiting the training limited</a:t>
            </a:r>
            <a:r>
              <a:rPr lang="en-US" baseline="0" dirty="0" smtClean="0"/>
              <a:t> to PhDs and MDs (would say “or their equivalents”) but if it was made it should be justified.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17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 what is a</a:t>
            </a:r>
            <a:r>
              <a:rPr lang="en-US" baseline="0" dirty="0" smtClean="0"/>
              <a:t> MOOC?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73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TG – how are we describing “investment”, as just increasing % extramural funds?</a:t>
            </a:r>
            <a:r>
              <a:rPr lang="en-US" baseline="0" dirty="0" smtClean="0"/>
              <a:t>  What about time investment?  Institutes smaller than ours have a full-time training officer…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4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HJ&gt;&gt;Too</a:t>
            </a:r>
            <a:r>
              <a:rPr lang="en-US" baseline="0" dirty="0" smtClean="0"/>
              <a:t> much text, maybe shorten the bullets and your presentation can fill in the gaps.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40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TM 5/15: Agree metrics for success</a:t>
            </a:r>
            <a:r>
              <a:rPr lang="en-US" baseline="0" dirty="0" smtClean="0"/>
              <a:t> are important– would include a slide listing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00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HJ&gt;&gt;I would bold the column</a:t>
            </a:r>
            <a:r>
              <a:rPr lang="en-US" baseline="0" dirty="0" smtClean="0"/>
              <a:t> headings and make the font bigger, this might be hard to see in a big room. How about including a footnote indicating “million dollars”? </a:t>
            </a:r>
          </a:p>
          <a:p>
            <a:r>
              <a:rPr lang="en-US" baseline="0" dirty="0" smtClean="0"/>
              <a:t>TG- what are the asterisks for?</a:t>
            </a:r>
          </a:p>
          <a:p>
            <a:r>
              <a:rPr lang="en-US" baseline="0" dirty="0" smtClean="0"/>
              <a:t>TM 5/15: The title says these are percent's but it’s not clear of what– would put each IC’s total extramural budget in millions in a column after “Total,”  then the actual dollar figure in millions devoted to training.  Also align then numbers and use consistent decimals– 1 decimal should suffice.  Really need a slide before this reviewing for Council members what the major F, T, and K programs are and their average costs.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83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TM 5/15: What do you mean by “Genomic and Genomic Medicine”?</a:t>
            </a:r>
            <a:r>
              <a:rPr lang="en-US" baseline="0" dirty="0" smtClean="0"/>
              <a:t>  Perhaps a word is missing?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77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TG- change</a:t>
            </a:r>
            <a:r>
              <a:rPr lang="en-US" sz="1200" baseline="0" dirty="0" smtClean="0"/>
              <a:t> first bullet to “Historical </a:t>
            </a:r>
            <a:r>
              <a:rPr lang="en-US" sz="1200" dirty="0" smtClean="0"/>
              <a:t>review of NHGRI training and career development programs”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TG – change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and 3</a:t>
            </a:r>
            <a:r>
              <a:rPr lang="en-US" sz="1200" baseline="30000" dirty="0" smtClean="0"/>
              <a:t>rd</a:t>
            </a:r>
            <a:r>
              <a:rPr lang="en-US" sz="1200" baseline="0" dirty="0" smtClean="0"/>
              <a:t> bullets to be sub-bullets of 1</a:t>
            </a:r>
            <a:r>
              <a:rPr lang="en-US" sz="1200" baseline="30000" dirty="0" smtClean="0"/>
              <a:t>st</a:t>
            </a:r>
            <a:r>
              <a:rPr lang="en-US" sz="1200" baseline="0" dirty="0" smtClean="0"/>
              <a:t> bullet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14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HJ&gt;&gt;what were going to say</a:t>
            </a:r>
            <a:r>
              <a:rPr lang="en-US" baseline="0" dirty="0" smtClean="0"/>
              <a:t> about these programs at other ICs? Should the focus be on the NIH Director’s initiatives?</a:t>
            </a:r>
          </a:p>
          <a:p>
            <a:r>
              <a:rPr lang="en-US" baseline="0" dirty="0" smtClean="0"/>
              <a:t>TG – but I at end of NHLBI</a:t>
            </a:r>
          </a:p>
          <a:p>
            <a:r>
              <a:rPr lang="en-US" baseline="0" dirty="0" smtClean="0"/>
              <a:t>TM 5/15: Would include some screenshots of the workforce, diversity, and BD2K efforts, perhaps Common Fund websites,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41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HJ&gt;&gt;I</a:t>
            </a:r>
            <a:r>
              <a:rPr lang="en-US" baseline="0" dirty="0" smtClean="0"/>
              <a:t> might consider deleting a few bullets and focusing on the bigger picture, this is a lot of text for a slide.</a:t>
            </a:r>
          </a:p>
          <a:p>
            <a:r>
              <a:rPr lang="en-US" baseline="0" dirty="0" smtClean="0"/>
              <a:t>TG- is Mike’s program truly an example of a genomic medicine training program?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7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HJ&gt;&gt;Same thing</a:t>
            </a:r>
            <a:r>
              <a:rPr lang="en-US" baseline="0" dirty="0" smtClean="0"/>
              <a:t>, less text and detail</a:t>
            </a:r>
          </a:p>
          <a:p>
            <a:r>
              <a:rPr lang="en-US" baseline="0" dirty="0" smtClean="0"/>
              <a:t>TM 5/15: Make all text same size, and all bigger.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21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TG- I changed</a:t>
            </a:r>
            <a:r>
              <a:rPr lang="en-US" baseline="0" dirty="0" smtClean="0"/>
              <a:t> the font size from 40 to 36.  Too many changes of font sizes from slide to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76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HJ&gt;&gt;On last bullet it</a:t>
            </a:r>
            <a:r>
              <a:rPr lang="en-US" baseline="0" dirty="0" smtClean="0"/>
              <a:t> looks like “development initiative” is in a larger font. Not sure if this was intended.</a:t>
            </a:r>
          </a:p>
          <a:p>
            <a:r>
              <a:rPr lang="en-US" baseline="0" dirty="0" smtClean="0"/>
              <a:t>TM 5/15: I don’t understand the title– what discussions?  Are these topics for training that the workshop recommended emphasizing?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44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TG- change</a:t>
            </a:r>
            <a:r>
              <a:rPr lang="en-US" baseline="0" dirty="0" smtClean="0"/>
              <a:t> 4</a:t>
            </a:r>
            <a:r>
              <a:rPr lang="en-US" baseline="30000" dirty="0" smtClean="0"/>
              <a:t>th</a:t>
            </a:r>
            <a:r>
              <a:rPr lang="en-US" baseline="0" dirty="0" smtClean="0"/>
              <a:t> bullet to “Continue to s</a:t>
            </a:r>
            <a:r>
              <a:rPr lang="en-US" dirty="0" smtClean="0"/>
              <a:t>upport individual, rather than institutional K awards, at least</a:t>
            </a:r>
            <a:r>
              <a:rPr lang="en-US" baseline="0" dirty="0" smtClean="0"/>
              <a:t> initially”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TG- reverse order of 3</a:t>
            </a:r>
            <a:r>
              <a:rPr lang="en-US" baseline="30000" dirty="0" smtClean="0"/>
              <a:t>rd</a:t>
            </a:r>
            <a:r>
              <a:rPr lang="en-US" baseline="0" dirty="0" smtClean="0"/>
              <a:t> and 4</a:t>
            </a:r>
            <a:r>
              <a:rPr lang="en-US" baseline="30000" dirty="0" smtClean="0"/>
              <a:t>th</a:t>
            </a:r>
            <a:r>
              <a:rPr lang="en-US" baseline="0" dirty="0" smtClean="0"/>
              <a:t> bullets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50F2E-98FF-4614-B28E-12A17682E21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4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D370F-BAD7-48B5-AA01-069363DB1DE8}" type="datetimeFigureOut">
              <a:rPr lang="en-US" smtClean="0"/>
              <a:pPr/>
              <a:t>5/21/2013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37B5-1568-4C85-B0FC-7DEBD4D78F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WORKSHOP SUMMARY</a:t>
            </a:r>
            <a:br>
              <a:rPr lang="en-US" sz="2800" dirty="0"/>
            </a:br>
            <a:r>
              <a:rPr lang="en-US" sz="2800" dirty="0"/>
              <a:t>NHGRI Training and Career Development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2800" dirty="0" smtClean="0"/>
              <a:t>Workshop </a:t>
            </a:r>
            <a:r>
              <a:rPr lang="en-US" sz="2800" dirty="0"/>
              <a:t>held 10-11 April </a:t>
            </a:r>
            <a:r>
              <a:rPr lang="en-US" sz="2800" dirty="0" smtClean="0"/>
              <a:t>2013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5635 </a:t>
            </a:r>
            <a:r>
              <a:rPr lang="en-US" sz="2800" dirty="0"/>
              <a:t>Fishers Lane</a:t>
            </a:r>
          </a:p>
          <a:p>
            <a:pPr marL="0" indent="0" algn="ctr">
              <a:buNone/>
            </a:pPr>
            <a:r>
              <a:rPr lang="en-US" sz="2800" dirty="0"/>
              <a:t>Rockville, </a:t>
            </a:r>
            <a:r>
              <a:rPr lang="en-US" sz="2800" dirty="0" smtClean="0"/>
              <a:t>MD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Presented by</a:t>
            </a:r>
          </a:p>
          <a:p>
            <a:pPr marL="0" indent="0" algn="ctr">
              <a:buNone/>
            </a:pPr>
            <a:r>
              <a:rPr lang="en-US" sz="2800" dirty="0" smtClean="0"/>
              <a:t>Training and Career Development Team</a:t>
            </a:r>
          </a:p>
        </p:txBody>
      </p:sp>
    </p:spTree>
    <p:extLst>
      <p:ext uri="{BB962C8B-B14F-4D97-AF65-F5344CB8AC3E}">
        <p14:creationId xmlns:p14="http://schemas.microsoft.com/office/powerpoint/2010/main" val="101512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Issues for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What knowledge and skills are needed? </a:t>
            </a:r>
          </a:p>
          <a:p>
            <a:r>
              <a:rPr lang="en-US" sz="2400" dirty="0" smtClean="0"/>
              <a:t>What are the most effective ways and environments to integrate genomic science with genomic medicine?</a:t>
            </a:r>
          </a:p>
          <a:p>
            <a:r>
              <a:rPr lang="en-US" sz="2400" dirty="0" smtClean="0"/>
              <a:t>How best to leverage training in the clinical areas?</a:t>
            </a:r>
          </a:p>
          <a:p>
            <a:r>
              <a:rPr lang="en-US" sz="2400" dirty="0" smtClean="0"/>
              <a:t>What are the most </a:t>
            </a:r>
            <a:r>
              <a:rPr lang="en-US" sz="2400" dirty="0"/>
              <a:t>effective ways to enhance training in the foundational sciences for basic and clinical trainees </a:t>
            </a:r>
            <a:r>
              <a:rPr lang="en-US" sz="2400"/>
              <a:t>and </a:t>
            </a:r>
            <a:r>
              <a:rPr lang="en-US" sz="2400" smtClean="0"/>
              <a:t>researchers?</a:t>
            </a:r>
            <a:endParaRPr lang="en-US" sz="2400" dirty="0"/>
          </a:p>
          <a:p>
            <a:r>
              <a:rPr lang="en-US" sz="2400" dirty="0" smtClean="0"/>
              <a:t>What percentage of the extramural budget should be allotted to training and career development?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546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Career Development: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Recommendations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Expand the K01 to cross-train clinicians and genomicists in </a:t>
            </a:r>
            <a:r>
              <a:rPr lang="en-US" dirty="0"/>
              <a:t>genomic </a:t>
            </a:r>
            <a:r>
              <a:rPr lang="en-US" dirty="0" smtClean="0"/>
              <a:t>medicine</a:t>
            </a:r>
          </a:p>
          <a:p>
            <a:r>
              <a:rPr lang="en-US" dirty="0" smtClean="0"/>
              <a:t>Continue to support K01s, K25s and K99/R00s</a:t>
            </a:r>
          </a:p>
          <a:p>
            <a:r>
              <a:rPr lang="en-US" dirty="0" smtClean="0"/>
              <a:t>Support individuals interested in technology development</a:t>
            </a:r>
          </a:p>
          <a:p>
            <a:r>
              <a:rPr lang="en-US" dirty="0" smtClean="0"/>
              <a:t>Support individual K awards initially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4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Career </a:t>
            </a:r>
            <a:r>
              <a:rPr lang="en-US" dirty="0" smtClean="0"/>
              <a:t>Development: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Key </a:t>
            </a:r>
            <a:r>
              <a:rPr lang="en-US" dirty="0" smtClean="0"/>
              <a:t>Elements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sz="1800" dirty="0" smtClean="0"/>
          </a:p>
          <a:p>
            <a:r>
              <a:rPr lang="en-US" sz="3600" smtClean="0"/>
              <a:t>Defined general approach </a:t>
            </a:r>
            <a:r>
              <a:rPr lang="en-US" sz="3600" dirty="0" smtClean="0"/>
              <a:t>that is applicable across diseases</a:t>
            </a:r>
            <a:endParaRPr lang="en-US" sz="3600" dirty="0"/>
          </a:p>
          <a:p>
            <a:r>
              <a:rPr lang="en-US" sz="3600" dirty="0" smtClean="0"/>
              <a:t>Defined curriculum and training plan </a:t>
            </a:r>
          </a:p>
          <a:p>
            <a:r>
              <a:rPr lang="en-US" sz="3600" dirty="0" smtClean="0"/>
              <a:t>Environment rich in genomic research</a:t>
            </a:r>
          </a:p>
          <a:p>
            <a:r>
              <a:rPr lang="en-US" sz="3600" dirty="0" smtClean="0"/>
              <a:t>Access to critical resources</a:t>
            </a:r>
          </a:p>
          <a:p>
            <a:r>
              <a:rPr lang="en-US" sz="3600" dirty="0" smtClean="0"/>
              <a:t>Dual mentoring in complementary disciplines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03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Research </a:t>
            </a:r>
            <a:r>
              <a:rPr lang="en-US" dirty="0" smtClean="0"/>
              <a:t>Training: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Recommendations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Expand training to encompass genomic medicine</a:t>
            </a:r>
          </a:p>
          <a:p>
            <a:r>
              <a:rPr lang="en-US" dirty="0" smtClean="0"/>
              <a:t>Continue training in the foundational sciences</a:t>
            </a:r>
          </a:p>
          <a:p>
            <a:r>
              <a:rPr lang="en-US" dirty="0" smtClean="0"/>
              <a:t>Support individual and institutional training</a:t>
            </a:r>
          </a:p>
          <a:p>
            <a:r>
              <a:rPr lang="en-US" dirty="0" smtClean="0"/>
              <a:t>Allow flexibility in course requirements </a:t>
            </a:r>
          </a:p>
          <a:p>
            <a:r>
              <a:rPr lang="en-US" dirty="0" smtClean="0"/>
              <a:t>Strengthen the foundation in genomic medicine by supporting training in the data sciences and ELSI</a:t>
            </a:r>
          </a:p>
          <a:p>
            <a:r>
              <a:rPr lang="en-US" dirty="0" smtClean="0"/>
              <a:t>Limit training in genomic medicine to PhDs, MDs or their equivalents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01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Genomic Medicine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Key </a:t>
            </a:r>
            <a:r>
              <a:rPr lang="en-US" dirty="0"/>
              <a:t>Elements of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There should be two paths for training: (1) genomic medicine researcher and (2) master clinical genomicist</a:t>
            </a:r>
            <a:endParaRPr lang="en-US" dirty="0"/>
          </a:p>
          <a:p>
            <a:r>
              <a:rPr lang="en-US" dirty="0" smtClean="0"/>
              <a:t>Didactic training is essential</a:t>
            </a:r>
          </a:p>
          <a:p>
            <a:r>
              <a:rPr lang="en-US" dirty="0" smtClean="0"/>
              <a:t>ELSI training should be required </a:t>
            </a:r>
          </a:p>
          <a:p>
            <a:r>
              <a:rPr lang="en-US" dirty="0" smtClean="0"/>
              <a:t>Training may vary between two to three years</a:t>
            </a:r>
          </a:p>
          <a:p>
            <a:r>
              <a:rPr lang="en-US" dirty="0" smtClean="0"/>
              <a:t>Four trainees were considered a critical mass for a viable training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70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Genomic Medicine: </a:t>
            </a:r>
            <a:br>
              <a:rPr lang="en-US" dirty="0"/>
            </a:br>
            <a:r>
              <a:rPr lang="en-US" dirty="0"/>
              <a:t>Key Elements of </a:t>
            </a:r>
            <a:r>
              <a:rPr lang="en-US" dirty="0" smtClean="0"/>
              <a:t>Training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Clinicians should: </a:t>
            </a:r>
          </a:p>
          <a:p>
            <a:pPr lvl="1"/>
            <a:r>
              <a:rPr lang="en-US" sz="3600" dirty="0"/>
              <a:t>enter during their </a:t>
            </a:r>
            <a:r>
              <a:rPr lang="en-US" sz="3600" dirty="0" smtClean="0"/>
              <a:t>fellowship</a:t>
            </a:r>
          </a:p>
          <a:p>
            <a:pPr lvl="1"/>
            <a:r>
              <a:rPr lang="en-US" sz="3600" dirty="0" smtClean="0"/>
              <a:t>devote </a:t>
            </a:r>
            <a:r>
              <a:rPr lang="en-US" sz="3600" dirty="0"/>
              <a:t>75% or more time </a:t>
            </a:r>
            <a:r>
              <a:rPr lang="en-US" sz="3600" dirty="0" smtClean="0"/>
              <a:t>to research</a:t>
            </a:r>
          </a:p>
          <a:p>
            <a:pPr lvl="1"/>
            <a:r>
              <a:rPr lang="en-US" sz="3600" dirty="0" smtClean="0"/>
              <a:t>devote </a:t>
            </a:r>
            <a:r>
              <a:rPr lang="en-US" sz="3600" dirty="0"/>
              <a:t>up to 25% time to maintain </a:t>
            </a:r>
            <a:r>
              <a:rPr lang="en-US" sz="3600" dirty="0" smtClean="0"/>
              <a:t> </a:t>
            </a:r>
            <a:r>
              <a:rPr lang="en-US" sz="3600" dirty="0"/>
              <a:t>clinical </a:t>
            </a:r>
            <a:r>
              <a:rPr lang="en-US" sz="3600" dirty="0" smtClean="0"/>
              <a:t>credentials</a:t>
            </a:r>
          </a:p>
          <a:p>
            <a:pPr lvl="1"/>
            <a:r>
              <a:rPr lang="en-US" sz="3600" dirty="0" smtClean="0"/>
              <a:t>use clinical time to apply genomics in the clinic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76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Short </a:t>
            </a:r>
            <a:r>
              <a:rPr lang="en-US" dirty="0" smtClean="0"/>
              <a:t>Courses: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Recommendations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000" dirty="0" smtClean="0"/>
              <a:t>Continue to support courses</a:t>
            </a:r>
          </a:p>
          <a:p>
            <a:r>
              <a:rPr lang="en-US" sz="4000" dirty="0" smtClean="0"/>
              <a:t>Pursue new methods of disseminating information</a:t>
            </a:r>
          </a:p>
          <a:p>
            <a:r>
              <a:rPr lang="en-US" sz="4000" dirty="0" smtClean="0"/>
              <a:t>Collaborate with professional societies to conduct courses in genomic medicine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5976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Overarching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Fund more training </a:t>
            </a:r>
            <a:r>
              <a:rPr lang="en-US" sz="3000" dirty="0"/>
              <a:t>and career development </a:t>
            </a:r>
            <a:r>
              <a:rPr lang="en-US" sz="3000" dirty="0" smtClean="0"/>
              <a:t>activities</a:t>
            </a:r>
            <a:endParaRPr lang="en-US" sz="3000" dirty="0"/>
          </a:p>
          <a:p>
            <a:r>
              <a:rPr lang="en-US" sz="3000" dirty="0" smtClean="0"/>
              <a:t>The goals should be: </a:t>
            </a:r>
          </a:p>
          <a:p>
            <a:pPr lvl="1"/>
            <a:r>
              <a:rPr lang="en-US" sz="3000" dirty="0" smtClean="0"/>
              <a:t>Expand the base of knowledge in genomic medicine</a:t>
            </a:r>
          </a:p>
          <a:p>
            <a:pPr lvl="1"/>
            <a:r>
              <a:rPr lang="en-US" sz="3000" dirty="0" smtClean="0"/>
              <a:t>Continue to support the foundational sciences</a:t>
            </a:r>
          </a:p>
          <a:p>
            <a:pPr lvl="1"/>
            <a:r>
              <a:rPr lang="en-US" sz="3000" dirty="0" smtClean="0"/>
              <a:t>Develop 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67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Overarching Principles </a:t>
            </a:r>
            <a:r>
              <a:rPr lang="en-US" sz="3600" dirty="0" smtClean="0"/>
              <a:t>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Train “broadly and deeply”</a:t>
            </a:r>
          </a:p>
          <a:p>
            <a:r>
              <a:rPr lang="en-US" sz="4000" dirty="0" smtClean="0"/>
              <a:t>Train behavioral and health services researchers </a:t>
            </a:r>
          </a:p>
          <a:p>
            <a:r>
              <a:rPr lang="en-US" sz="4000" dirty="0" smtClean="0"/>
              <a:t>Develop a professional network of trainees and K awardees</a:t>
            </a:r>
          </a:p>
          <a:p>
            <a:r>
              <a:rPr lang="en-US" sz="4000" dirty="0" smtClean="0"/>
              <a:t>Support the Diversity Action Plan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3613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Recurring Themes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Increase diversity</a:t>
            </a:r>
          </a:p>
          <a:p>
            <a:r>
              <a:rPr lang="en-US" sz="3600" dirty="0" smtClean="0"/>
              <a:t>Use a variety of metrics to measure success</a:t>
            </a:r>
          </a:p>
          <a:p>
            <a:r>
              <a:rPr lang="en-US" sz="3600" dirty="0" smtClean="0"/>
              <a:t>Educate practicing physicians</a:t>
            </a:r>
          </a:p>
          <a:p>
            <a:r>
              <a:rPr lang="en-US" sz="3600" dirty="0" smtClean="0"/>
              <a:t>Collaborate with other NIH units to leverage NHGRI support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684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Content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Purpose of  Workshop</a:t>
            </a:r>
          </a:p>
          <a:p>
            <a:r>
              <a:rPr lang="en-US" sz="2400" dirty="0" smtClean="0"/>
              <a:t>Overview of Select NIH Training and Career Development Programs</a:t>
            </a:r>
          </a:p>
          <a:p>
            <a:r>
              <a:rPr lang="en-US" sz="2400" dirty="0" smtClean="0"/>
              <a:t>Examples of Genomic Science and Genomic Medicine Training Programs</a:t>
            </a:r>
          </a:p>
          <a:p>
            <a:r>
              <a:rPr lang="en-US" sz="2400" dirty="0" smtClean="0"/>
              <a:t>Future of NHGRI Research Training and Career Development Activities</a:t>
            </a:r>
          </a:p>
          <a:p>
            <a:pPr lvl="1"/>
            <a:r>
              <a:rPr lang="en-US" sz="2400" dirty="0" smtClean="0"/>
              <a:t>Challenges</a:t>
            </a:r>
          </a:p>
          <a:p>
            <a:pPr lvl="1"/>
            <a:r>
              <a:rPr lang="en-US" sz="2400" dirty="0" smtClean="0"/>
              <a:t>Recommendations</a:t>
            </a:r>
          </a:p>
          <a:p>
            <a:pPr lvl="1"/>
            <a:r>
              <a:rPr lang="en-US" sz="2400" dirty="0" smtClean="0"/>
              <a:t>Overarching </a:t>
            </a:r>
            <a:r>
              <a:rPr lang="en-US" sz="2400" dirty="0"/>
              <a:t>Principles</a:t>
            </a:r>
          </a:p>
          <a:p>
            <a:pPr lvl="1"/>
            <a:r>
              <a:rPr lang="en-US" sz="2400" dirty="0"/>
              <a:t>Recurring Themes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 of IC Extramural Dollars for Training and Career Development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567952"/>
              </p:ext>
            </p:extLst>
          </p:nvPr>
        </p:nvGraphicFramePr>
        <p:xfrm>
          <a:off x="1905000" y="2133599"/>
          <a:ext cx="4520565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838200"/>
                <a:gridCol w="990600"/>
                <a:gridCol w="990599"/>
                <a:gridCol w="939166"/>
                <a:gridCol w="762000"/>
              </a:tblGrid>
              <a:tr h="2831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NIH Unit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 </a:t>
                      </a: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Awards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 </a:t>
                      </a: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Awards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 </a:t>
                      </a: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Awards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GM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7.6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9.5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NCI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3.0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NLM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HG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2.0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2.4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NIH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2.4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3.6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NHGRI’S </a:t>
            </a:r>
            <a:r>
              <a:rPr lang="en-US" sz="3100" dirty="0"/>
              <a:t>TRAINING AND CAREER DEVELOPMENT BUDGET FOR FY12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26581"/>
              </p:ext>
            </p:extLst>
          </p:nvPr>
        </p:nvGraphicFramePr>
        <p:xfrm>
          <a:off x="533400" y="1857819"/>
          <a:ext cx="8020050" cy="2964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010"/>
                <a:gridCol w="1604010"/>
                <a:gridCol w="1604010"/>
                <a:gridCol w="1604010"/>
                <a:gridCol w="1604010"/>
              </a:tblGrid>
              <a:tr h="9523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Activity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 of Awards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$M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% Extramural Budget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Cost of Award in $M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K01/K22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K22/K99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T32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0.59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818965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Does not include training in ELSI CEER’s program; does include ELSI NRSA F and K Awards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3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ELSI Training and Career Development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workshop did not address ELSI training and </a:t>
            </a:r>
            <a:r>
              <a:rPr lang="en-US" smtClean="0"/>
              <a:t>career development.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ELSI program </a:t>
            </a:r>
            <a:r>
              <a:rPr lang="en-US" dirty="0" smtClean="0"/>
              <a:t>is collaborating </a:t>
            </a:r>
            <a:r>
              <a:rPr lang="en-US" dirty="0"/>
              <a:t>with its community </a:t>
            </a:r>
            <a:r>
              <a:rPr lang="en-US" dirty="0" smtClean="0"/>
              <a:t>to devise </a:t>
            </a:r>
            <a:r>
              <a:rPr lang="en-US" dirty="0"/>
              <a:t>a plan for future training </a:t>
            </a:r>
            <a:r>
              <a:rPr lang="en-US" dirty="0" smtClean="0"/>
              <a:t>and career development initiatives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1411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Co-Chairs </a:t>
            </a:r>
            <a:r>
              <a:rPr lang="en-US" sz="3600" dirty="0"/>
              <a:t>of the Workshop</a:t>
            </a:r>
          </a:p>
          <a:p>
            <a:pPr lvl="1"/>
            <a:r>
              <a:rPr lang="en-US" sz="3600" dirty="0"/>
              <a:t>Gail Jarvik</a:t>
            </a:r>
          </a:p>
          <a:p>
            <a:pPr lvl="1"/>
            <a:r>
              <a:rPr lang="en-US" sz="3600" dirty="0"/>
              <a:t>Robert </a:t>
            </a:r>
            <a:r>
              <a:rPr lang="en-US" sz="3600" dirty="0" smtClean="0"/>
              <a:t>Waterston</a:t>
            </a:r>
          </a:p>
          <a:p>
            <a:r>
              <a:rPr lang="en-US" sz="3600" dirty="0" smtClean="0"/>
              <a:t>Training and Career Development Team</a:t>
            </a:r>
          </a:p>
          <a:p>
            <a:pPr lvl="1"/>
            <a:r>
              <a:rPr lang="en-US" sz="3600" dirty="0" smtClean="0"/>
              <a:t>Tina Gatlin</a:t>
            </a:r>
          </a:p>
          <a:p>
            <a:pPr lvl="1"/>
            <a:r>
              <a:rPr lang="en-US" sz="3600" dirty="0" smtClean="0"/>
              <a:t>Heather Junkins</a:t>
            </a:r>
          </a:p>
          <a:p>
            <a:r>
              <a:rPr lang="en-US" sz="3600" dirty="0" smtClean="0"/>
              <a:t>Council Members</a:t>
            </a:r>
            <a:endParaRPr lang="en-US" sz="3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5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Purpose  of Workshop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Review training and career development programs</a:t>
            </a:r>
          </a:p>
          <a:p>
            <a:r>
              <a:rPr lang="en-US" sz="4000" dirty="0" smtClean="0"/>
              <a:t>Make recommendations on how to align programs with the strategic plan</a:t>
            </a:r>
          </a:p>
        </p:txBody>
      </p:sp>
    </p:spTree>
    <p:extLst>
      <p:ext uri="{BB962C8B-B14F-4D97-AF65-F5344CB8AC3E}">
        <p14:creationId xmlns:p14="http://schemas.microsoft.com/office/powerpoint/2010/main" val="423441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F, T, and K Activity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F30	Individual MD/Ph.D fellowship</a:t>
            </a:r>
          </a:p>
          <a:p>
            <a:r>
              <a:rPr lang="en-US" dirty="0" smtClean="0"/>
              <a:t>F31	Individual regular/diversity Ph.D 			fellowship</a:t>
            </a:r>
          </a:p>
          <a:p>
            <a:r>
              <a:rPr lang="en-US" dirty="0" smtClean="0"/>
              <a:t>F32	Individual postdoctoral fellowship</a:t>
            </a:r>
          </a:p>
          <a:p>
            <a:r>
              <a:rPr lang="en-US" dirty="0" smtClean="0"/>
              <a:t>K01/K25	Mentored Career Development 			Award</a:t>
            </a:r>
          </a:p>
          <a:p>
            <a:r>
              <a:rPr lang="en-US" dirty="0" smtClean="0"/>
              <a:t>K22/K99	Two-phased Career Transition Award</a:t>
            </a:r>
          </a:p>
          <a:p>
            <a:r>
              <a:rPr lang="en-US" dirty="0" smtClean="0"/>
              <a:t>T32	Institutional Training Grant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8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Selected NIH and Institute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Trans-NIH Initiatives</a:t>
            </a:r>
          </a:p>
          <a:p>
            <a:r>
              <a:rPr lang="en-US" sz="3600" dirty="0" smtClean="0"/>
              <a:t>National </a:t>
            </a:r>
            <a:r>
              <a:rPr lang="en-US" sz="3600" dirty="0"/>
              <a:t>Heart Lung and </a:t>
            </a:r>
            <a:r>
              <a:rPr lang="en-US" sz="3600" dirty="0" smtClean="0"/>
              <a:t>Blood Institute </a:t>
            </a:r>
            <a:endParaRPr lang="en-US" sz="3600" dirty="0"/>
          </a:p>
          <a:p>
            <a:r>
              <a:rPr lang="en-US" sz="3600" dirty="0"/>
              <a:t>National Institute of General Medical Sciences</a:t>
            </a:r>
          </a:p>
          <a:p>
            <a:r>
              <a:rPr lang="en-US" sz="3600" dirty="0"/>
              <a:t>National Cancer Institute</a:t>
            </a:r>
          </a:p>
          <a:p>
            <a:r>
              <a:rPr lang="en-US" sz="3600" dirty="0"/>
              <a:t>National Library of Medicine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0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 Genomic Science Training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dirty="0" smtClean="0"/>
              <a:t>(M. Boehnke, U.  Michigan)</a:t>
            </a:r>
          </a:p>
          <a:p>
            <a:pPr marL="0" indent="0" algn="ctr">
              <a:buNone/>
            </a:pPr>
            <a:endParaRPr lang="en-US" sz="1800" dirty="0" smtClean="0"/>
          </a:p>
          <a:p>
            <a:r>
              <a:rPr lang="en-US" sz="2400" dirty="0" smtClean="0"/>
              <a:t>Program interfaces mathematics and human genomics/genetics</a:t>
            </a:r>
          </a:p>
          <a:p>
            <a:r>
              <a:rPr lang="en-US" sz="2400" dirty="0" smtClean="0"/>
              <a:t>Graduates major in one discipline and have sufficient foundation in a complementary discipline</a:t>
            </a:r>
          </a:p>
          <a:p>
            <a:r>
              <a:rPr lang="en-US" sz="2400" dirty="0" smtClean="0"/>
              <a:t>Students matriculate one semester early</a:t>
            </a:r>
          </a:p>
          <a:p>
            <a:r>
              <a:rPr lang="en-US" sz="2400" dirty="0" smtClean="0"/>
              <a:t>Program has multiple program enhancements </a:t>
            </a:r>
          </a:p>
          <a:p>
            <a:r>
              <a:rPr lang="en-US" sz="2400" dirty="0" smtClean="0"/>
              <a:t>42/46 past trainees are in research</a:t>
            </a:r>
          </a:p>
          <a:p>
            <a:r>
              <a:rPr lang="en-US" sz="2400" dirty="0" smtClean="0"/>
              <a:t>Additional funding is important for recruiting/retaining URMs.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6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Example </a:t>
            </a:r>
            <a:r>
              <a:rPr lang="en-US" sz="4000" dirty="0"/>
              <a:t>of </a:t>
            </a:r>
            <a:r>
              <a:rPr lang="en-US" sz="4000" dirty="0" smtClean="0"/>
              <a:t>a Genomic </a:t>
            </a:r>
            <a:r>
              <a:rPr lang="en-US" sz="4000" dirty="0"/>
              <a:t>Medicine Training </a:t>
            </a:r>
            <a:r>
              <a:rPr lang="en-US" sz="4000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4000" dirty="0" smtClean="0"/>
              <a:t>(Jeffery Vance, U. Miami)</a:t>
            </a:r>
          </a:p>
          <a:p>
            <a:pPr marL="0" indent="0" algn="ctr">
              <a:buNone/>
            </a:pPr>
            <a:endParaRPr lang="en-US" sz="1800" dirty="0"/>
          </a:p>
          <a:p>
            <a:r>
              <a:rPr lang="en-US" sz="4400" dirty="0" smtClean="0"/>
              <a:t>MS in genomic medicine and MD curricula run concurrently </a:t>
            </a:r>
          </a:p>
          <a:p>
            <a:endParaRPr lang="en-US" sz="4400" dirty="0"/>
          </a:p>
          <a:p>
            <a:r>
              <a:rPr lang="en-US" sz="4400" dirty="0" smtClean="0"/>
              <a:t>Curriculum includes didactic courses, online modules, and small group discussions with faculty</a:t>
            </a:r>
          </a:p>
          <a:p>
            <a:pPr lvl="1"/>
            <a:endParaRPr lang="en-US" sz="4400" dirty="0" smtClean="0"/>
          </a:p>
          <a:p>
            <a:r>
              <a:rPr lang="en-US" sz="4400" dirty="0" smtClean="0"/>
              <a:t>Benefits</a:t>
            </a:r>
            <a:r>
              <a:rPr lang="en-US" sz="4400" dirty="0"/>
              <a:t>:</a:t>
            </a:r>
          </a:p>
          <a:p>
            <a:pPr lvl="1"/>
            <a:r>
              <a:rPr lang="en-US" sz="4400" dirty="0"/>
              <a:t>Students </a:t>
            </a:r>
            <a:r>
              <a:rPr lang="en-US" sz="4400" dirty="0" smtClean="0"/>
              <a:t>are pioneers </a:t>
            </a:r>
            <a:r>
              <a:rPr lang="en-US" sz="4400" dirty="0"/>
              <a:t>in genomic </a:t>
            </a:r>
            <a:r>
              <a:rPr lang="en-US" sz="4400" dirty="0" smtClean="0"/>
              <a:t>medicine</a:t>
            </a:r>
            <a:endParaRPr lang="en-US" sz="4400" dirty="0"/>
          </a:p>
          <a:p>
            <a:pPr lvl="1"/>
            <a:r>
              <a:rPr lang="en-US" sz="4400" dirty="0" smtClean="0"/>
              <a:t>Genomic medicine is recognized as being integral to medicine</a:t>
            </a:r>
          </a:p>
          <a:p>
            <a:pPr marL="457200" lvl="1" indent="0">
              <a:buNone/>
            </a:pPr>
            <a:endParaRPr lang="en-US" sz="4400" dirty="0" smtClean="0"/>
          </a:p>
          <a:p>
            <a:r>
              <a:rPr lang="en-US" sz="4400" dirty="0" smtClean="0"/>
              <a:t>Challenges</a:t>
            </a:r>
            <a:r>
              <a:rPr lang="en-US" sz="4400" dirty="0"/>
              <a:t>:</a:t>
            </a:r>
          </a:p>
          <a:p>
            <a:pPr lvl="1"/>
            <a:r>
              <a:rPr lang="en-US" sz="4400" dirty="0" smtClean="0"/>
              <a:t>Serious time commitment</a:t>
            </a:r>
            <a:endParaRPr lang="en-US" sz="4400" dirty="0"/>
          </a:p>
          <a:p>
            <a:pPr lvl="1"/>
            <a:r>
              <a:rPr lang="en-US" sz="4400" dirty="0" smtClean="0"/>
              <a:t>Costs</a:t>
            </a:r>
            <a:endParaRPr lang="en-US" sz="44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7481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of NHGRI Training and Career Development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Challenges</a:t>
            </a:r>
          </a:p>
          <a:p>
            <a:r>
              <a:rPr lang="en-US" sz="5400" dirty="0" smtClean="0"/>
              <a:t>Recommendations</a:t>
            </a:r>
          </a:p>
          <a:p>
            <a:r>
              <a:rPr lang="en-US" sz="5400" dirty="0" smtClean="0"/>
              <a:t>Overarching Principles</a:t>
            </a:r>
          </a:p>
          <a:p>
            <a:r>
              <a:rPr lang="en-US" sz="5400" dirty="0" smtClean="0"/>
              <a:t>Recurring Themes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2762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Challenges for NHGRI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Pace of genomic advances</a:t>
            </a:r>
          </a:p>
          <a:p>
            <a:r>
              <a:rPr lang="en-US" sz="3600" dirty="0" smtClean="0"/>
              <a:t>Need to target multiple audiences</a:t>
            </a:r>
          </a:p>
          <a:p>
            <a:r>
              <a:rPr lang="en-US" sz="3600" dirty="0" smtClean="0"/>
              <a:t>Reduction in appropriation dollars</a:t>
            </a:r>
          </a:p>
          <a:p>
            <a:r>
              <a:rPr lang="en-US" sz="3600" dirty="0" smtClean="0"/>
              <a:t>Need to identify NHGRI’s niche within the strategic plan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766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1486</Words>
  <Application>Microsoft Office PowerPoint</Application>
  <PresentationFormat>On-screen Show (4:3)</PresentationFormat>
  <Paragraphs>256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WORKSHOP SUMMARY NHGRI Training and Career Development Programs</vt:lpstr>
      <vt:lpstr>Presentation Content </vt:lpstr>
      <vt:lpstr>Purpose  of Workshop</vt:lpstr>
      <vt:lpstr>Definition of F, T, and K Activity Codes</vt:lpstr>
      <vt:lpstr>Overview of Selected NIH and Institute Programs</vt:lpstr>
      <vt:lpstr>Example of a Genomic Science Training Program</vt:lpstr>
      <vt:lpstr>Example of a Genomic Medicine Training Program</vt:lpstr>
      <vt:lpstr>Future of NHGRI Training and Career Development Activities</vt:lpstr>
      <vt:lpstr>Unique Challenges for NHGRI</vt:lpstr>
      <vt:lpstr>Key Issues for Discussions</vt:lpstr>
      <vt:lpstr> Career Development: Recommendations </vt:lpstr>
      <vt:lpstr>Career Development: Key Elements of Training</vt:lpstr>
      <vt:lpstr> Research Training: Recommendations </vt:lpstr>
      <vt:lpstr>Genomic Medicine:  Key Elements of Training</vt:lpstr>
      <vt:lpstr>Genomic Medicine:  Key Elements of Training (continued)</vt:lpstr>
      <vt:lpstr> Short Courses: Recommendations </vt:lpstr>
      <vt:lpstr>Overarching Principles</vt:lpstr>
      <vt:lpstr>Overarching Principles (continued)</vt:lpstr>
      <vt:lpstr>Recurring Themes </vt:lpstr>
      <vt:lpstr>Percent of IC Extramural Dollars for Training and Career Development</vt:lpstr>
      <vt:lpstr> NHGRI’S TRAINING AND CAREER DEVELOPMENT BUDGET FOR FY12 </vt:lpstr>
      <vt:lpstr>ELSI Training and Career Development Initiatives</vt:lpstr>
      <vt:lpstr>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grahambj</dc:creator>
  <cp:lastModifiedBy>Wyatt, Judith (NIH/NHGRI) </cp:lastModifiedBy>
  <cp:revision>107</cp:revision>
  <cp:lastPrinted>2013-05-17T11:07:28Z</cp:lastPrinted>
  <dcterms:created xsi:type="dcterms:W3CDTF">2011-10-28T12:54:24Z</dcterms:created>
  <dcterms:modified xsi:type="dcterms:W3CDTF">2013-05-21T20:18:15Z</dcterms:modified>
</cp:coreProperties>
</file>