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 id="2147484255" r:id="rId2"/>
    <p:sldMasterId id="2147488254" r:id="rId3"/>
  </p:sldMasterIdLst>
  <p:notesMasterIdLst>
    <p:notesMasterId r:id="rId76"/>
  </p:notesMasterIdLst>
  <p:handoutMasterIdLst>
    <p:handoutMasterId r:id="rId77"/>
  </p:handoutMasterIdLst>
  <p:sldIdLst>
    <p:sldId id="2757" r:id="rId4"/>
    <p:sldId id="2363" r:id="rId5"/>
    <p:sldId id="2677" r:id="rId6"/>
    <p:sldId id="2403" r:id="rId7"/>
    <p:sldId id="2404" r:id="rId8"/>
    <p:sldId id="2737" r:id="rId9"/>
    <p:sldId id="2774" r:id="rId10"/>
    <p:sldId id="2773" r:id="rId11"/>
    <p:sldId id="2855" r:id="rId12"/>
    <p:sldId id="2838" r:id="rId13"/>
    <p:sldId id="2858" r:id="rId14"/>
    <p:sldId id="2717" r:id="rId15"/>
    <p:sldId id="2859" r:id="rId16"/>
    <p:sldId id="2860" r:id="rId17"/>
    <p:sldId id="2765" r:id="rId18"/>
    <p:sldId id="2776" r:id="rId19"/>
    <p:sldId id="2857" r:id="rId20"/>
    <p:sldId id="2839" r:id="rId21"/>
    <p:sldId id="2840" r:id="rId22"/>
    <p:sldId id="2841" r:id="rId23"/>
    <p:sldId id="2861" r:id="rId24"/>
    <p:sldId id="2579" r:id="rId25"/>
    <p:sldId id="2764" r:id="rId26"/>
    <p:sldId id="2772" r:id="rId27"/>
    <p:sldId id="2828" r:id="rId28"/>
    <p:sldId id="2811" r:id="rId29"/>
    <p:sldId id="2815" r:id="rId30"/>
    <p:sldId id="2769" r:id="rId31"/>
    <p:sldId id="2854" r:id="rId32"/>
    <p:sldId id="2756" r:id="rId33"/>
    <p:sldId id="2771" r:id="rId34"/>
    <p:sldId id="2749" r:id="rId35"/>
    <p:sldId id="2750" r:id="rId36"/>
    <p:sldId id="2340" r:id="rId37"/>
    <p:sldId id="2792" r:id="rId38"/>
    <p:sldId id="2793" r:id="rId39"/>
    <p:sldId id="2794" r:id="rId40"/>
    <p:sldId id="2827" r:id="rId41"/>
    <p:sldId id="2820" r:id="rId42"/>
    <p:sldId id="2821" r:id="rId43"/>
    <p:sldId id="2823" r:id="rId44"/>
    <p:sldId id="2824" r:id="rId45"/>
    <p:sldId id="2825" r:id="rId46"/>
    <p:sldId id="2817" r:id="rId47"/>
    <p:sldId id="2818" r:id="rId48"/>
    <p:sldId id="2806" r:id="rId49"/>
    <p:sldId id="2822" r:id="rId50"/>
    <p:sldId id="2780" r:id="rId51"/>
    <p:sldId id="2781" r:id="rId52"/>
    <p:sldId id="2341" r:id="rId53"/>
    <p:sldId id="2789" r:id="rId54"/>
    <p:sldId id="2826" r:id="rId55"/>
    <p:sldId id="2819" r:id="rId56"/>
    <p:sldId id="2805" r:id="rId57"/>
    <p:sldId id="2829" r:id="rId58"/>
    <p:sldId id="2830" r:id="rId59"/>
    <p:sldId id="2831" r:id="rId60"/>
    <p:sldId id="2342" r:id="rId61"/>
    <p:sldId id="2837" r:id="rId62"/>
    <p:sldId id="2856" r:id="rId63"/>
    <p:sldId id="2848" r:id="rId64"/>
    <p:sldId id="2343" r:id="rId65"/>
    <p:sldId id="2845" r:id="rId66"/>
    <p:sldId id="2844" r:id="rId67"/>
    <p:sldId id="2847" r:id="rId68"/>
    <p:sldId id="2770" r:id="rId69"/>
    <p:sldId id="2842" r:id="rId70"/>
    <p:sldId id="2812" r:id="rId71"/>
    <p:sldId id="2836" r:id="rId72"/>
    <p:sldId id="2767" r:id="rId73"/>
    <p:sldId id="1798" r:id="rId74"/>
    <p:sldId id="2317" r:id="rId75"/>
  </p:sldIdLst>
  <p:sldSz cx="9144000" cy="6858000" type="screen4x3"/>
  <p:notesSz cx="7086600" cy="93599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nathan Gitlin" initials="JG" lastIdx="4" clrIdx="0"/>
  <p:cmAuthor id="1" name="egreen" initials="EDG" lastIdx="0" clrIdx="1"/>
  <p:cmAuthor id="2" name="Hindorff, Lucia (NIH/NHGRI) [E]" initials="LH" lastIdx="2" clrIdx="2"/>
  <p:cmAuthor id="3" name="Green, Eric (NIH/NHGRI) " initials="EDG"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50021"/>
    <a:srgbClr val="FF9933"/>
    <a:srgbClr val="FF6600"/>
    <a:srgbClr val="66FF33"/>
    <a:srgbClr val="FFCCCC"/>
    <a:srgbClr val="D6BBEB"/>
    <a:srgbClr val="0B24DF"/>
    <a:srgbClr val="FFFFCC"/>
    <a:srgbClr val="0000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9" autoAdjust="0"/>
    <p:restoredTop sz="80399" autoAdjust="0"/>
  </p:normalViewPr>
  <p:slideViewPr>
    <p:cSldViewPr snapToGrid="0">
      <p:cViewPr>
        <p:scale>
          <a:sx n="60" d="100"/>
          <a:sy n="60" d="100"/>
        </p:scale>
        <p:origin x="-2124" y="-396"/>
      </p:cViewPr>
      <p:guideLst>
        <p:guide orient="horz" pos="4038"/>
        <p:guide pos="460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snapToGrid="0">
      <p:cViewPr>
        <p:scale>
          <a:sx n="70" d="100"/>
          <a:sy n="70" d="100"/>
        </p:scale>
        <p:origin x="-2152" y="544"/>
      </p:cViewPr>
      <p:guideLst>
        <p:guide orient="horz" pos="2948"/>
        <p:guide pos="22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0948" name="Rectangle 4"/>
          <p:cNvSpPr>
            <a:spLocks noGrp="1" noChangeArrowheads="1"/>
          </p:cNvSpPr>
          <p:nvPr>
            <p:ph type="ftr" sz="quarter" idx="2"/>
          </p:nvPr>
        </p:nvSpPr>
        <p:spPr bwMode="auto">
          <a:xfrm>
            <a:off x="2" y="8890000"/>
            <a:ext cx="3071814" cy="468313"/>
          </a:xfrm>
          <a:prstGeom prst="rect">
            <a:avLst/>
          </a:prstGeom>
          <a:noFill/>
          <a:ln w="9525">
            <a:noFill/>
            <a:miter lim="800000"/>
            <a:headEnd/>
            <a:tailEnd/>
          </a:ln>
          <a:effectLst/>
        </p:spPr>
        <p:txBody>
          <a:bodyPr vert="horz" wrap="square" lIns="94662" tIns="47330" rIns="94662" bIns="47330" numCol="1" anchor="b" anchorCtr="0" compatLnSpc="1">
            <a:prstTxWarp prst="textNoShape">
              <a:avLst/>
            </a:prstTxWarp>
          </a:bodyPr>
          <a:lstStyle>
            <a:lvl1pPr defTabSz="946850" eaLnBrk="0" hangingPunct="0">
              <a:defRPr sz="1200" b="0">
                <a:latin typeface="Times New Roman" pitchFamily="18" charset="0"/>
              </a:defRPr>
            </a:lvl1pPr>
          </a:lstStyle>
          <a:p>
            <a:pPr>
              <a:defRPr/>
            </a:pPr>
            <a:endParaRPr lang="en-US" dirty="0"/>
          </a:p>
        </p:txBody>
      </p:sp>
      <p:sp>
        <p:nvSpPr>
          <p:cNvPr id="850949" name="Rectangle 5"/>
          <p:cNvSpPr>
            <a:spLocks noGrp="1" noChangeArrowheads="1"/>
          </p:cNvSpPr>
          <p:nvPr>
            <p:ph type="sldNum" sz="quarter" idx="3"/>
          </p:nvPr>
        </p:nvSpPr>
        <p:spPr bwMode="auto">
          <a:xfrm>
            <a:off x="4013203" y="8890000"/>
            <a:ext cx="3071814" cy="468313"/>
          </a:xfrm>
          <a:prstGeom prst="rect">
            <a:avLst/>
          </a:prstGeom>
          <a:noFill/>
          <a:ln w="9525">
            <a:noFill/>
            <a:miter lim="800000"/>
            <a:headEnd/>
            <a:tailEnd/>
          </a:ln>
          <a:effectLst/>
        </p:spPr>
        <p:txBody>
          <a:bodyPr vert="horz" wrap="square" lIns="94662" tIns="47330" rIns="94662" bIns="47330" numCol="1" anchor="b" anchorCtr="0" compatLnSpc="1">
            <a:prstTxWarp prst="textNoShape">
              <a:avLst/>
            </a:prstTxWarp>
          </a:bodyPr>
          <a:lstStyle>
            <a:lvl1pPr algn="r" defTabSz="946850" eaLnBrk="0" hangingPunct="0">
              <a:defRPr sz="1200" b="1">
                <a:latin typeface="Arial" pitchFamily="34" charset="0"/>
                <a:cs typeface="Arial" pitchFamily="34" charset="0"/>
              </a:defRPr>
            </a:lvl1pPr>
          </a:lstStyle>
          <a:p>
            <a:pPr>
              <a:defRPr/>
            </a:pPr>
            <a:fld id="{C6092C85-6DF4-49C3-B989-8FF20EA355BC}" type="slidenum">
              <a:rPr lang="en-US"/>
              <a:pPr>
                <a:defRPr/>
              </a:pPr>
              <a:t>‹#›</a:t>
            </a:fld>
            <a:endParaRPr lang="en-US" dirty="0"/>
          </a:p>
        </p:txBody>
      </p:sp>
    </p:spTree>
    <p:extLst>
      <p:ext uri="{BB962C8B-B14F-4D97-AF65-F5344CB8AC3E}">
        <p14:creationId xmlns:p14="http://schemas.microsoft.com/office/powerpoint/2010/main" val="3047889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3" name="Rectangle 5"/>
          <p:cNvSpPr>
            <a:spLocks noGrp="1" noChangeArrowheads="1"/>
          </p:cNvSpPr>
          <p:nvPr>
            <p:ph type="body" sz="quarter" idx="3"/>
          </p:nvPr>
        </p:nvSpPr>
        <p:spPr bwMode="auto">
          <a:xfrm>
            <a:off x="944563" y="4446591"/>
            <a:ext cx="5197475" cy="4211637"/>
          </a:xfrm>
          <a:prstGeom prst="rect">
            <a:avLst/>
          </a:prstGeom>
          <a:noFill/>
          <a:ln w="9525">
            <a:noFill/>
            <a:miter lim="800000"/>
            <a:headEnd/>
            <a:tailEnd/>
          </a:ln>
          <a:effectLst/>
        </p:spPr>
        <p:txBody>
          <a:bodyPr vert="horz" wrap="square" lIns="94662" tIns="47330" rIns="94662" bIns="4733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2294" name="Rectangle 6"/>
          <p:cNvSpPr>
            <a:spLocks noGrp="1" noChangeArrowheads="1"/>
          </p:cNvSpPr>
          <p:nvPr>
            <p:ph type="ftr" sz="quarter" idx="4"/>
          </p:nvPr>
        </p:nvSpPr>
        <p:spPr bwMode="auto">
          <a:xfrm>
            <a:off x="2" y="8891589"/>
            <a:ext cx="3071814" cy="468312"/>
          </a:xfrm>
          <a:prstGeom prst="rect">
            <a:avLst/>
          </a:prstGeom>
          <a:noFill/>
          <a:ln w="9525">
            <a:noFill/>
            <a:miter lim="800000"/>
            <a:headEnd/>
            <a:tailEnd/>
          </a:ln>
          <a:effectLst/>
        </p:spPr>
        <p:txBody>
          <a:bodyPr vert="horz" wrap="square" lIns="94662" tIns="47330" rIns="94662" bIns="47330" numCol="1" anchor="b" anchorCtr="0" compatLnSpc="1">
            <a:prstTxWarp prst="textNoShape">
              <a:avLst/>
            </a:prstTxWarp>
          </a:bodyPr>
          <a:lstStyle>
            <a:lvl1pPr defTabSz="946850" eaLnBrk="1" hangingPunct="1">
              <a:defRPr sz="1200" b="0">
                <a:latin typeface="Times New Roman" pitchFamily="18" charset="0"/>
              </a:defRPr>
            </a:lvl1pPr>
          </a:lstStyle>
          <a:p>
            <a:pPr>
              <a:defRPr/>
            </a:pPr>
            <a:endParaRPr lang="en-US"/>
          </a:p>
        </p:txBody>
      </p:sp>
      <p:sp>
        <p:nvSpPr>
          <p:cNvPr id="2" name="Slide Number Placeholder 1"/>
          <p:cNvSpPr>
            <a:spLocks noGrp="1"/>
          </p:cNvSpPr>
          <p:nvPr>
            <p:ph type="sldNum" sz="quarter" idx="5"/>
          </p:nvPr>
        </p:nvSpPr>
        <p:spPr>
          <a:xfrm>
            <a:off x="4014101" y="8889987"/>
            <a:ext cx="3070860" cy="468315"/>
          </a:xfrm>
          <a:prstGeom prst="rect">
            <a:avLst/>
          </a:prstGeom>
        </p:spPr>
        <p:txBody>
          <a:bodyPr vert="horz" lIns="93807" tIns="46903" rIns="93807" bIns="46903" rtlCol="0" anchor="b"/>
          <a:lstStyle>
            <a:lvl1pPr algn="r">
              <a:defRPr sz="1400">
                <a:solidFill>
                  <a:schemeClr val="tx1"/>
                </a:solidFill>
              </a:defRPr>
            </a:lvl1pPr>
          </a:lstStyle>
          <a:p>
            <a:fld id="{CFDD2888-EA59-4FA6-882F-5E5CD6B79C53}" type="slidenum">
              <a:rPr lang="en-US" smtClean="0"/>
              <a:pPr/>
              <a:t>‹#›</a:t>
            </a:fld>
            <a:endParaRPr lang="en-US" dirty="0"/>
          </a:p>
        </p:txBody>
      </p:sp>
    </p:spTree>
    <p:extLst>
      <p:ext uri="{BB962C8B-B14F-4D97-AF65-F5344CB8AC3E}">
        <p14:creationId xmlns:p14="http://schemas.microsoft.com/office/powerpoint/2010/main" val="1726934833"/>
      </p:ext>
    </p:extLst>
  </p:cSld>
  <p:clrMap bg1="lt1" tx1="dk1" bg2="lt2" tx2="dk2" accent1="accent1" accent2="accent2" accent3="accent3" accent4="accent4" accent5="accent5" accent6="accent6" hlink="hlink" folHlink="folHlink"/>
  <p:notesStyle>
    <a:lvl1pPr marL="0" algn="l" rtl="0" eaLnBrk="0" fontAlgn="base" hangingPunct="0">
      <a:spcBef>
        <a:spcPts val="0"/>
      </a:spcBef>
      <a:spcAft>
        <a:spcPct val="0"/>
      </a:spcAft>
      <a:defRPr sz="1200" kern="1200">
        <a:solidFill>
          <a:schemeClr val="tx1"/>
        </a:solidFill>
        <a:latin typeface="Times New Roman" pitchFamily="18" charset="0"/>
        <a:ea typeface="+mn-ea"/>
        <a:cs typeface="+mn-cs"/>
      </a:defRPr>
    </a:lvl1pPr>
    <a:lvl2pPr marL="0" algn="l" rtl="0" eaLnBrk="0" fontAlgn="base" hangingPunct="0">
      <a:spcBef>
        <a:spcPts val="0"/>
      </a:spcBef>
      <a:spcAft>
        <a:spcPct val="0"/>
      </a:spcAft>
      <a:defRPr sz="1200" kern="1200">
        <a:solidFill>
          <a:schemeClr val="tx1"/>
        </a:solidFill>
        <a:latin typeface="Times New Roman" pitchFamily="18" charset="0"/>
        <a:ea typeface="+mn-ea"/>
        <a:cs typeface="+mn-cs"/>
      </a:defRPr>
    </a:lvl2pPr>
    <a:lvl3pPr marL="0" algn="l" rtl="0" eaLnBrk="0" fontAlgn="base" hangingPunct="0">
      <a:spcBef>
        <a:spcPts val="0"/>
      </a:spcBef>
      <a:spcAft>
        <a:spcPct val="0"/>
      </a:spcAft>
      <a:defRPr sz="1200" kern="1200">
        <a:solidFill>
          <a:schemeClr val="tx1"/>
        </a:solidFill>
        <a:latin typeface="Times New Roman" pitchFamily="18" charset="0"/>
        <a:ea typeface="+mn-ea"/>
        <a:cs typeface="+mn-cs"/>
      </a:defRPr>
    </a:lvl3pPr>
    <a:lvl4pPr marL="0" algn="l" rtl="0" eaLnBrk="0" fontAlgn="base" hangingPunct="0">
      <a:spcBef>
        <a:spcPts val="0"/>
      </a:spcBef>
      <a:spcAft>
        <a:spcPct val="0"/>
      </a:spcAft>
      <a:defRPr sz="1200" kern="1200">
        <a:solidFill>
          <a:schemeClr val="tx1"/>
        </a:solidFill>
        <a:latin typeface="Times New Roman" pitchFamily="18" charset="0"/>
        <a:ea typeface="+mn-ea"/>
        <a:cs typeface="+mn-cs"/>
      </a:defRPr>
    </a:lvl4pPr>
    <a:lvl5pPr marL="0" algn="l" rtl="0" eaLnBrk="0" fontAlgn="base" hangingPunct="0">
      <a:spcBef>
        <a:spcPts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1203325" y="701675"/>
            <a:ext cx="4679950" cy="3509963"/>
          </a:xfrm>
          <a:prstGeom prst="rect">
            <a:avLst/>
          </a:prstGeom>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The Open Session of this </a:t>
            </a:r>
            <a:r>
              <a:rPr lang="en-US" dirty="0" smtClean="0">
                <a:latin typeface="Arial" pitchFamily="34" charset="0"/>
                <a:cs typeface="Arial" pitchFamily="34" charset="0"/>
              </a:rPr>
              <a:t>meeting of the National Advisory Council for Human Genome Research is </a:t>
            </a:r>
            <a:r>
              <a:rPr lang="en-US" dirty="0">
                <a:latin typeface="Arial" pitchFamily="34" charset="0"/>
                <a:cs typeface="Arial" pitchFamily="34" charset="0"/>
              </a:rPr>
              <a:t>being webcast live. </a:t>
            </a:r>
          </a:p>
          <a:p>
            <a:endParaRPr lang="en-US" dirty="0">
              <a:latin typeface="Arial" pitchFamily="34" charset="0"/>
              <a:cs typeface="Arial" pitchFamily="34" charset="0"/>
            </a:endParaRPr>
          </a:p>
          <a:p>
            <a:r>
              <a:rPr lang="en-US" dirty="0" smtClean="0">
                <a:latin typeface="Arial" pitchFamily="34" charset="0"/>
                <a:cs typeface="Arial" pitchFamily="34" charset="0"/>
              </a:rPr>
              <a:t>And as a reminder, </a:t>
            </a:r>
            <a:r>
              <a:rPr lang="en-US" dirty="0">
                <a:latin typeface="Arial" pitchFamily="34" charset="0"/>
                <a:cs typeface="Arial" pitchFamily="34" charset="0"/>
              </a:rPr>
              <a:t>the Open Session of </a:t>
            </a:r>
            <a:r>
              <a:rPr lang="en-US" u="sng" dirty="0" smtClean="0">
                <a:latin typeface="Arial" pitchFamily="34" charset="0"/>
                <a:cs typeface="Arial" pitchFamily="34" charset="0"/>
              </a:rPr>
              <a:t>all</a:t>
            </a:r>
            <a:r>
              <a:rPr lang="en-US" dirty="0" smtClean="0">
                <a:latin typeface="Arial" pitchFamily="34" charset="0"/>
                <a:cs typeface="Arial" pitchFamily="34" charset="0"/>
              </a:rPr>
              <a:t> Council meetings are videotaped </a:t>
            </a:r>
            <a:r>
              <a:rPr lang="en-US" dirty="0">
                <a:latin typeface="Arial" pitchFamily="34" charset="0"/>
                <a:cs typeface="Arial" pitchFamily="34" charset="0"/>
              </a:rPr>
              <a:t>and made available as a permanent archive on the </a:t>
            </a:r>
            <a:r>
              <a:rPr lang="en-US" dirty="0" smtClean="0">
                <a:latin typeface="Arial" pitchFamily="34" charset="0"/>
                <a:cs typeface="Arial" pitchFamily="34" charset="0"/>
              </a:rPr>
              <a:t>internet, including the </a:t>
            </a:r>
            <a:r>
              <a:rPr lang="en-US" dirty="0">
                <a:latin typeface="Arial" pitchFamily="34" charset="0"/>
                <a:cs typeface="Arial" pitchFamily="34" charset="0"/>
              </a:rPr>
              <a:t>presentations themselves and the various associated </a:t>
            </a:r>
            <a:r>
              <a:rPr lang="en-US" dirty="0" smtClean="0">
                <a:latin typeface="Arial" pitchFamily="34" charset="0"/>
                <a:cs typeface="Arial" pitchFamily="34" charset="0"/>
              </a:rPr>
              <a:t>documents.</a:t>
            </a:r>
            <a:endParaRPr lang="en-US" dirty="0">
              <a:latin typeface="Arial" pitchFamily="34" charset="0"/>
              <a:cs typeface="Arial" pitchFamily="34" charset="0"/>
            </a:endParaRPr>
          </a:p>
        </p:txBody>
      </p:sp>
      <p:sp>
        <p:nvSpPr>
          <p:cNvPr id="97284" name="Slide Number Placeholder 3"/>
          <p:cNvSpPr>
            <a:spLocks noGrp="1"/>
          </p:cNvSpPr>
          <p:nvPr>
            <p:ph type="sldNum" sz="quarter" idx="5"/>
          </p:nvPr>
        </p:nvSpPr>
        <p:spPr>
          <a:xfrm>
            <a:off x="4014790"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98" eaLnBrk="0" hangingPunct="0">
              <a:defRPr b="1">
                <a:solidFill>
                  <a:schemeClr val="tx1"/>
                </a:solidFill>
                <a:latin typeface="Arial" pitchFamily="34" charset="0"/>
              </a:defRPr>
            </a:lvl1pPr>
            <a:lvl2pPr marL="748481" indent="-287877" defTabSz="943598" eaLnBrk="0" hangingPunct="0">
              <a:defRPr b="1">
                <a:solidFill>
                  <a:schemeClr val="tx1"/>
                </a:solidFill>
                <a:latin typeface="Arial" pitchFamily="34" charset="0"/>
              </a:defRPr>
            </a:lvl2pPr>
            <a:lvl3pPr marL="1151509" indent="-230302" defTabSz="943598" eaLnBrk="0" hangingPunct="0">
              <a:defRPr b="1">
                <a:solidFill>
                  <a:schemeClr val="tx1"/>
                </a:solidFill>
                <a:latin typeface="Arial" pitchFamily="34" charset="0"/>
              </a:defRPr>
            </a:lvl3pPr>
            <a:lvl4pPr marL="1612113" indent="-230302" defTabSz="943598" eaLnBrk="0" hangingPunct="0">
              <a:defRPr b="1">
                <a:solidFill>
                  <a:schemeClr val="tx1"/>
                </a:solidFill>
                <a:latin typeface="Arial" pitchFamily="34" charset="0"/>
              </a:defRPr>
            </a:lvl4pPr>
            <a:lvl5pPr marL="2072718" indent="-230302" defTabSz="943598" eaLnBrk="0" hangingPunct="0">
              <a:defRPr b="1">
                <a:solidFill>
                  <a:schemeClr val="tx1"/>
                </a:solidFill>
                <a:latin typeface="Arial" pitchFamily="34" charset="0"/>
              </a:defRPr>
            </a:lvl5pPr>
            <a:lvl6pPr marL="2533322" indent="-230302" defTabSz="943598" eaLnBrk="0" fontAlgn="base" hangingPunct="0">
              <a:spcBef>
                <a:spcPct val="0"/>
              </a:spcBef>
              <a:spcAft>
                <a:spcPct val="0"/>
              </a:spcAft>
              <a:defRPr b="1">
                <a:solidFill>
                  <a:schemeClr val="tx1"/>
                </a:solidFill>
                <a:latin typeface="Arial" pitchFamily="34" charset="0"/>
              </a:defRPr>
            </a:lvl6pPr>
            <a:lvl7pPr marL="2993925" indent="-230302" defTabSz="943598" eaLnBrk="0" fontAlgn="base" hangingPunct="0">
              <a:spcBef>
                <a:spcPct val="0"/>
              </a:spcBef>
              <a:spcAft>
                <a:spcPct val="0"/>
              </a:spcAft>
              <a:defRPr b="1">
                <a:solidFill>
                  <a:schemeClr val="tx1"/>
                </a:solidFill>
                <a:latin typeface="Arial" pitchFamily="34" charset="0"/>
              </a:defRPr>
            </a:lvl7pPr>
            <a:lvl8pPr marL="3454528" indent="-230302" defTabSz="943598" eaLnBrk="0" fontAlgn="base" hangingPunct="0">
              <a:spcBef>
                <a:spcPct val="0"/>
              </a:spcBef>
              <a:spcAft>
                <a:spcPct val="0"/>
              </a:spcAft>
              <a:defRPr b="1">
                <a:solidFill>
                  <a:schemeClr val="tx1"/>
                </a:solidFill>
                <a:latin typeface="Arial" pitchFamily="34" charset="0"/>
              </a:defRPr>
            </a:lvl8pPr>
            <a:lvl9pPr marL="3915134" indent="-230302" defTabSz="94359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a:t>
            </a:fld>
            <a:endParaRPr lang="en-US" dirty="0" smtClean="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xfrm>
            <a:off x="1203325" y="701675"/>
            <a:ext cx="4679950" cy="3509963"/>
          </a:xfrm>
          <a:prstGeom prst="rect">
            <a:avLst/>
          </a:prstGeom>
          <a:ln/>
        </p:spPr>
      </p:sp>
      <p:sp>
        <p:nvSpPr>
          <p:cNvPr id="120835" name="Notes Placeholder 2"/>
          <p:cNvSpPr>
            <a:spLocks noGrp="1"/>
          </p:cNvSpPr>
          <p:nvPr>
            <p:ph type="body" idx="1"/>
          </p:nvPr>
        </p:nvSpPr>
        <p:spPr>
          <a:noFill/>
          <a:ln w="9525">
            <a:noFill/>
            <a:miter lim="800000"/>
            <a:headEnd/>
            <a:tailEnd/>
          </a:ln>
          <a:effectLst/>
        </p:spPr>
        <p:txBody>
          <a:bodyPr vert="horz" wrap="square" lIns="93923" tIns="46961" rIns="93923" bIns="46961" numCol="1" anchor="t" anchorCtr="0" compatLnSpc="1">
            <a:prstTxWarp prst="textNoShape">
              <a:avLst/>
            </a:prstTxWarp>
          </a:bodyPr>
          <a:lstStyle/>
          <a:p>
            <a:r>
              <a:rPr lang="en-US" kern="1200" dirty="0" smtClean="0">
                <a:effectLst/>
                <a:latin typeface="Arial" panose="020B0604020202020204" pitchFamily="34" charset="0"/>
                <a:cs typeface="Arial" panose="020B0604020202020204" pitchFamily="34" charset="0"/>
              </a:rPr>
              <a:t>In February, NHGRI brought together a distinguished group of geneticists, researchers, clinicians, and bioethicists for a candid and interactive discussion of the potential research implications of clinical recommendations for the return of incidental findings, such as those </a:t>
            </a:r>
            <a:r>
              <a:rPr lang="en-US" dirty="0" smtClean="0">
                <a:latin typeface="Arial" panose="020B0604020202020204" pitchFamily="34" charset="0"/>
                <a:cs typeface="Arial" panose="020B0604020202020204" pitchFamily="34" charset="0"/>
              </a:rPr>
              <a:t>released </a:t>
            </a:r>
            <a:r>
              <a:rPr lang="en-US" dirty="0">
                <a:latin typeface="Arial" panose="020B0604020202020204" pitchFamily="34" charset="0"/>
                <a:cs typeface="Arial" panose="020B0604020202020204" pitchFamily="34" charset="0"/>
              </a:rPr>
              <a:t>in </a:t>
            </a:r>
            <a:r>
              <a:rPr lang="en-US" dirty="0" smtClean="0">
                <a:latin typeface="Arial" panose="020B0604020202020204" pitchFamily="34" charset="0"/>
                <a:cs typeface="Arial" panose="020B0604020202020204" pitchFamily="34" charset="0"/>
              </a:rPr>
              <a:t>2013 by </a:t>
            </a:r>
            <a:r>
              <a:rPr lang="en-US" kern="1200" dirty="0" smtClean="0">
                <a:effectLst/>
                <a:latin typeface="Arial" panose="020B0604020202020204" pitchFamily="34" charset="0"/>
                <a:cs typeface="Arial" panose="020B0604020202020204" pitchFamily="34" charset="0"/>
              </a:rPr>
              <a:t>the American College of Medical Genetics and Genomics. </a:t>
            </a:r>
          </a:p>
          <a:p>
            <a:endParaRPr lang="en-US" dirty="0">
              <a:latin typeface="Arial" panose="020B0604020202020204" pitchFamily="34" charset="0"/>
              <a:cs typeface="Arial" panose="020B0604020202020204" pitchFamily="34" charset="0"/>
            </a:endParaRPr>
          </a:p>
          <a:p>
            <a:r>
              <a:rPr lang="en-US" kern="1200" dirty="0" smtClean="0">
                <a:effectLst/>
                <a:latin typeface="Arial" panose="020B0604020202020204" pitchFamily="34" charset="0"/>
                <a:cs typeface="Arial" panose="020B0604020202020204" pitchFamily="34" charset="0"/>
              </a:rPr>
              <a:t>The workshop was organized into a series of panel-led discussions on some of the key challenges of returning incidental findings in research settings. Meeting participants included Council members Jim Evans and Bob Nussbaum, and they identified research questions that should be addressed for both clinical and research settings— such as examining what types of results patients or participants want to know, what people do in response to learning such results, and what data are required for the validation of any proposed guidelines.  </a:t>
            </a:r>
          </a:p>
          <a:p>
            <a:endParaRPr lang="en-US" dirty="0">
              <a:latin typeface="Arial" panose="020B0604020202020204" pitchFamily="34" charset="0"/>
              <a:cs typeface="Arial" panose="020B0604020202020204" pitchFamily="34" charset="0"/>
            </a:endParaRPr>
          </a:p>
          <a:p>
            <a:r>
              <a:rPr lang="en-US" kern="1200" dirty="0" smtClean="0">
                <a:effectLst/>
                <a:latin typeface="Arial" panose="020B0604020202020204" pitchFamily="34" charset="0"/>
                <a:cs typeface="Arial" panose="020B0604020202020204" pitchFamily="34" charset="0"/>
              </a:rPr>
              <a:t>A summary of the workshop discussions is posted on genome.gov, and several workshop participants are collaborating on potential publications exploring ideas that emerged during the meeting. </a:t>
            </a:r>
          </a:p>
          <a:p>
            <a:pPr>
              <a:spcBef>
                <a:spcPts val="0"/>
              </a:spcBef>
            </a:pPr>
            <a:endParaRPr lang="en-US" dirty="0" smtClean="0">
              <a:latin typeface="Arial" pitchFamily="34" charset="0"/>
              <a:cs typeface="Arial" pitchFamily="34" charset="0"/>
            </a:endParaRPr>
          </a:p>
        </p:txBody>
      </p:sp>
      <p:sp>
        <p:nvSpPr>
          <p:cNvPr id="120836" name="Slide Number Placeholder 3"/>
          <p:cNvSpPr>
            <a:spLocks noGrp="1"/>
          </p:cNvSpPr>
          <p:nvPr>
            <p:ph type="sldNum" sz="quarter" idx="5"/>
          </p:nvPr>
        </p:nvSpPr>
        <p:spPr>
          <a:noFill/>
        </p:spPr>
        <p:txBody>
          <a:bodyPr/>
          <a:lstStyle/>
          <a:p>
            <a:pPr defTabSz="934925"/>
            <a:fld id="{5E94F333-9275-46CA-A3A4-264DE2ADB3A9}" type="slidenum">
              <a:rPr lang="en-US" smtClean="0">
                <a:solidFill>
                  <a:srgbClr val="000000"/>
                </a:solidFill>
              </a:rPr>
              <a:pPr defTabSz="934925"/>
              <a:t>10</a:t>
            </a:fld>
            <a:endParaRPr lang="en-US" dirty="0" smtClean="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r>
              <a:rPr lang="en-US" kern="1200" dirty="0" smtClean="0">
                <a:effectLst/>
                <a:latin typeface="Arial" panose="020B0604020202020204" pitchFamily="34" charset="0"/>
                <a:cs typeface="Arial" panose="020B0604020202020204" pitchFamily="34" charset="0"/>
              </a:rPr>
              <a:t>The Inter-Society Coordinating Committee for Practitioner Education in Genomics (more easily referred to as the ISCC) was created from our 4</a:t>
            </a:r>
            <a:r>
              <a:rPr lang="en-US" kern="1200" baseline="30000" dirty="0" smtClean="0">
                <a:effectLst/>
                <a:latin typeface="Arial" panose="020B0604020202020204" pitchFamily="34" charset="0"/>
                <a:cs typeface="Arial" panose="020B0604020202020204" pitchFamily="34" charset="0"/>
              </a:rPr>
              <a:t>th</a:t>
            </a:r>
            <a:r>
              <a:rPr lang="en-US" kern="1200" dirty="0" smtClean="0">
                <a:effectLst/>
                <a:latin typeface="Arial" panose="020B0604020202020204" pitchFamily="34" charset="0"/>
                <a:cs typeface="Arial" panose="020B0604020202020204" pitchFamily="34" charset="0"/>
              </a:rPr>
              <a:t> Genomic Medicine Meeting. </a:t>
            </a:r>
          </a:p>
          <a:p>
            <a:r>
              <a:rPr lang="en-US" kern="1200" dirty="0" smtClean="0">
                <a:effectLst/>
                <a:latin typeface="Arial" panose="020B0604020202020204" pitchFamily="34" charset="0"/>
                <a:cs typeface="Arial" panose="020B0604020202020204" pitchFamily="34" charset="0"/>
              </a:rPr>
              <a:t> </a:t>
            </a:r>
          </a:p>
          <a:p>
            <a:r>
              <a:rPr lang="en-US" kern="1200" dirty="0" smtClean="0">
                <a:effectLst/>
                <a:latin typeface="Arial" panose="020B0604020202020204" pitchFamily="34" charset="0"/>
                <a:cs typeface="Arial" panose="020B0604020202020204" pitchFamily="34" charset="0"/>
              </a:rPr>
              <a:t>* The Committee’s ‘Framework for the Development of Physician Competencies in Genomic Medicine’ was published in the journal </a:t>
            </a:r>
            <a:r>
              <a:rPr lang="en-US" i="1" kern="1200" dirty="0" smtClean="0">
                <a:effectLst/>
                <a:latin typeface="Arial" panose="020B0604020202020204" pitchFamily="34" charset="0"/>
                <a:cs typeface="Arial" panose="020B0604020202020204" pitchFamily="34" charset="0"/>
              </a:rPr>
              <a:t>Genetics in Medicine</a:t>
            </a:r>
            <a:r>
              <a:rPr lang="en-US" kern="1200" dirty="0" smtClean="0">
                <a:effectLst/>
                <a:latin typeface="Arial" panose="020B0604020202020204" pitchFamily="34" charset="0"/>
                <a:cs typeface="Arial" panose="020B0604020202020204" pitchFamily="34" charset="0"/>
              </a:rPr>
              <a:t> in April.</a:t>
            </a:r>
          </a:p>
          <a:p>
            <a:r>
              <a:rPr lang="en-US" kern="1200" dirty="0" smtClean="0">
                <a:effectLst/>
                <a:latin typeface="Arial" panose="020B0604020202020204" pitchFamily="34" charset="0"/>
                <a:cs typeface="Arial" panose="020B0604020202020204" pitchFamily="34" charset="0"/>
              </a:rPr>
              <a:t> </a:t>
            </a:r>
          </a:p>
          <a:p>
            <a:r>
              <a:rPr lang="en-US" dirty="0" smtClean="0">
                <a:latin typeface="Arial" panose="020B0604020202020204" pitchFamily="34" charset="0"/>
                <a:cs typeface="Arial" panose="020B0604020202020204" pitchFamily="34" charset="0"/>
              </a:rPr>
              <a:t>In addition, this </a:t>
            </a:r>
            <a:r>
              <a:rPr lang="en-US" dirty="0">
                <a:latin typeface="Arial" panose="020B0604020202020204" pitchFamily="34" charset="0"/>
                <a:cs typeface="Arial" panose="020B0604020202020204" pitchFamily="34" charset="0"/>
              </a:rPr>
              <a:t>group held its second in-person meeting in April</a:t>
            </a:r>
            <a:r>
              <a:rPr lang="en-US" dirty="0" smtClean="0">
                <a:latin typeface="Arial" panose="020B0604020202020204" pitchFamily="34" charset="0"/>
                <a:cs typeface="Arial" panose="020B0604020202020204" pitchFamily="34" charset="0"/>
              </a:rPr>
              <a:t>. At that meeting, the Committee approved * a set of </a:t>
            </a:r>
            <a:r>
              <a:rPr lang="en-US" kern="1200" dirty="0" smtClean="0">
                <a:effectLst/>
                <a:latin typeface="Arial" panose="020B0604020202020204" pitchFamily="34" charset="0"/>
                <a:cs typeface="Arial" panose="020B0604020202020204" pitchFamily="34" charset="0"/>
              </a:rPr>
              <a:t>physician-specific educational materials to be added to the Genetics/Genomics Competency Center (G2C2) website, which is a free online resource for genomics education targeting health professionals created and maintained by our Genomic Healthcare Branch. Following internal review, these materials will become available to the public at this site, hopefully in early June. </a:t>
            </a:r>
          </a:p>
          <a:p>
            <a:endParaRPr lang="en-US" dirty="0">
              <a:latin typeface="Arial" panose="020B0604020202020204" pitchFamily="34" charset="0"/>
              <a:cs typeface="Arial" panose="020B0604020202020204" pitchFamily="34" charset="0"/>
            </a:endParaRPr>
          </a:p>
          <a:p>
            <a:r>
              <a:rPr lang="en-US" kern="1200" dirty="0" smtClean="0">
                <a:effectLst/>
                <a:latin typeface="Arial" panose="020B0604020202020204" pitchFamily="34" charset="0"/>
                <a:cs typeface="Arial" panose="020B0604020202020204" pitchFamily="34" charset="0"/>
              </a:rPr>
              <a:t>I am also happy to report that the Committee has recruited representatives from ophthalmology, family </a:t>
            </a:r>
            <a:r>
              <a:rPr lang="en-US" dirty="0">
                <a:latin typeface="Arial" panose="020B0604020202020204" pitchFamily="34" charset="0"/>
                <a:cs typeface="Arial" panose="020B0604020202020204" pitchFamily="34" charset="0"/>
              </a:rPr>
              <a:t>m</a:t>
            </a:r>
            <a:r>
              <a:rPr lang="en-US" kern="1200" dirty="0" smtClean="0">
                <a:effectLst/>
                <a:latin typeface="Arial" panose="020B0604020202020204" pitchFamily="34" charset="0"/>
                <a:cs typeface="Arial" panose="020B0604020202020204" pitchFamily="34" charset="0"/>
              </a:rPr>
              <a:t>edicine, dentistry, and the Canadian professional boards and societies. New use cases to explore genomic medicine in practice, including pathology and dental use cases, are under development.</a:t>
            </a:r>
            <a:endParaRPr lang="en-US" kern="1200" dirty="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72F7062-77B5-499D-8A03-6847F40A24D2}"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780409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12</a:t>
            </a:fld>
            <a:endParaRPr lang="en-US" dirty="0" smtClean="0">
              <a:solidFill>
                <a:prstClr val="black"/>
              </a:solidFill>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3909" tIns="46954" rIns="93909" bIns="46954" numCol="1" anchor="t" anchorCtr="0" compatLnSpc="1">
            <a:prstTxWarp prst="textNoShape">
              <a:avLst/>
            </a:prstTxWarp>
          </a:bodyPr>
          <a:lstStyle/>
          <a:p>
            <a:pPr>
              <a:defRPr/>
            </a:pPr>
            <a:r>
              <a:rPr lang="en-US" sz="1200" kern="1200" baseline="0" dirty="0" smtClean="0">
                <a:solidFill>
                  <a:schemeClr val="tx1"/>
                </a:solidFill>
                <a:effectLst/>
                <a:latin typeface="Arial" pitchFamily="34" charset="0"/>
                <a:cs typeface="Arial" pitchFamily="34" charset="0"/>
              </a:rPr>
              <a:t>In April, President Obama announced the resignation of Department of Health and Human Services (DHHS) Secretary Kathleen </a:t>
            </a:r>
            <a:r>
              <a:rPr lang="en-US" sz="1200" kern="1200" baseline="0" dirty="0" err="1" smtClean="0">
                <a:solidFill>
                  <a:schemeClr val="tx1"/>
                </a:solidFill>
                <a:effectLst/>
                <a:latin typeface="Arial" pitchFamily="34" charset="0"/>
                <a:cs typeface="Arial" pitchFamily="34" charset="0"/>
              </a:rPr>
              <a:t>Sebelius</a:t>
            </a:r>
            <a:r>
              <a:rPr lang="en-US" dirty="0" smtClean="0">
                <a:latin typeface="Arial" pitchFamily="34" charset="0"/>
                <a:cs typeface="Arial" pitchFamily="34" charset="0"/>
              </a:rPr>
              <a:t>. He also announced </a:t>
            </a:r>
            <a:r>
              <a:rPr lang="en-US" sz="1200" kern="1200" baseline="0" dirty="0" smtClean="0">
                <a:solidFill>
                  <a:schemeClr val="tx1"/>
                </a:solidFill>
                <a:effectLst/>
                <a:latin typeface="Arial" pitchFamily="34" charset="0"/>
                <a:cs typeface="Arial" pitchFamily="34" charset="0"/>
              </a:rPr>
              <a:t>his nomination of Sylvia Mathews Burwell, the current Director of the Office of Management and Budget, to replace Secretary </a:t>
            </a:r>
            <a:r>
              <a:rPr lang="en-US" sz="1200" kern="1200" baseline="0" dirty="0" err="1" smtClean="0">
                <a:solidFill>
                  <a:schemeClr val="tx1"/>
                </a:solidFill>
                <a:effectLst/>
                <a:latin typeface="Arial" pitchFamily="34" charset="0"/>
                <a:cs typeface="Arial" pitchFamily="34" charset="0"/>
              </a:rPr>
              <a:t>Sebelius</a:t>
            </a:r>
            <a:r>
              <a:rPr lang="en-US" sz="1200" kern="1200" baseline="0" dirty="0" smtClean="0">
                <a:solidFill>
                  <a:schemeClr val="tx1"/>
                </a:solidFill>
                <a:effectLst/>
                <a:latin typeface="Arial" pitchFamily="34" charset="0"/>
                <a:cs typeface="Arial" pitchFamily="34" charset="0"/>
              </a:rPr>
              <a:t>. Burwell’s appointment is subject to Senate approval, but is expected to be relatively smooth based on her unanimous confirmation in 2013 to become </a:t>
            </a:r>
            <a:r>
              <a:rPr lang="en-US" dirty="0">
                <a:latin typeface="Arial" pitchFamily="34" charset="0"/>
                <a:cs typeface="Arial" pitchFamily="34" charset="0"/>
              </a:rPr>
              <a:t>the Office of Management and Budget </a:t>
            </a:r>
            <a:r>
              <a:rPr lang="en-US" dirty="0" smtClean="0">
                <a:latin typeface="Arial" pitchFamily="34" charset="0"/>
                <a:cs typeface="Arial" pitchFamily="34" charset="0"/>
              </a:rPr>
              <a:t>Director</a:t>
            </a:r>
            <a:r>
              <a:rPr lang="en-US" sz="1200" kern="1200" baseline="0" dirty="0" smtClean="0">
                <a:solidFill>
                  <a:schemeClr val="tx1"/>
                </a:solidFill>
                <a:effectLst/>
                <a:latin typeface="Arial" pitchFamily="34" charset="0"/>
                <a:cs typeface="Arial" pitchFamily="34" charset="0"/>
              </a:rPr>
              <a:t>.  </a:t>
            </a:r>
          </a:p>
          <a:p>
            <a:pPr marL="0" marR="0" indent="0" algn="l" defTabSz="914400" rtl="0" eaLnBrk="0" fontAlgn="base" latinLnBrk="0" hangingPunct="0">
              <a:lnSpc>
                <a:spcPct val="100000"/>
              </a:lnSpc>
              <a:spcBef>
                <a:spcPts val="0"/>
              </a:spcBef>
              <a:spcAft>
                <a:spcPct val="0"/>
              </a:spcAft>
              <a:buClrTx/>
              <a:buSzTx/>
              <a:buFontTx/>
              <a:buNone/>
              <a:tabLst/>
              <a:defRPr/>
            </a:pPr>
            <a:endParaRPr lang="en-US" dirty="0">
              <a:latin typeface="Arial" pitchFamily="34" charset="0"/>
              <a:cs typeface="Arial"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sz="1200" kern="1200" baseline="0" dirty="0" smtClean="0">
                <a:solidFill>
                  <a:schemeClr val="tx1"/>
                </a:solidFill>
                <a:effectLst/>
                <a:latin typeface="Arial" pitchFamily="34" charset="0"/>
                <a:cs typeface="Arial" pitchFamily="34" charset="0"/>
              </a:rPr>
              <a:t>To date, the Senate Health, Education, Labor, and Pensions Committee and the Senate Finance Committee have held their confirmation hearings, but the whole Senate has yet to vote on the final approval. </a:t>
            </a:r>
            <a:endParaRPr lang="en-US" i="1" dirty="0" smtClean="0">
              <a:latin typeface="Arial" pitchFamily="34" charset="0"/>
              <a:cs typeface="Arial"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25871">
              <a:defRPr/>
            </a:pPr>
            <a:fld id="{EF1538E9-0E3C-4F99-854D-827A84D0C00A}" type="slidenum">
              <a:rPr lang="en-US" smtClean="0">
                <a:solidFill>
                  <a:srgbClr val="000000"/>
                </a:solidFill>
              </a:rPr>
              <a:pPr defTabSz="925871">
                <a:defRPr/>
              </a:pPr>
              <a:t>13</a:t>
            </a:fld>
            <a:endParaRPr lang="en-US" dirty="0" smtClean="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23" tIns="46961" rIns="93923" bIns="46961" numCol="1" anchor="t" anchorCtr="0" compatLnSpc="1">
            <a:prstTxWarp prst="textNoShape">
              <a:avLst/>
            </a:prstTxWarp>
          </a:bodyPr>
          <a:lstStyle/>
          <a:p>
            <a:pPr>
              <a:spcBef>
                <a:spcPts val="0"/>
              </a:spcBef>
            </a:pPr>
            <a:r>
              <a:rPr lang="en-US" dirty="0" smtClean="0">
                <a:latin typeface="Arial" panose="020B0604020202020204" pitchFamily="34" charset="0"/>
                <a:cs typeface="Arial" pitchFamily="34" charset="0"/>
              </a:rPr>
              <a:t>Long-time rare disease research champion Stephen Groft, Director of the Office of Rare Diseases Research (ORDR) within the National Center for Advancing Translational Sciences, retired from government service in February. During his 20+ years as ORDR Director, Steve worked with legislators, regulators, researchers, pharmaceutical representatives, patients, families, and patient advocacy groups to create an environment fostering support, communication, research, and development of treatments for rare and orphan diseases. Steve and his colleagues collaborated with NHGRI to establish the Genetic and Rare Diseases Information Center (GARD) and the Therapeutics for Rare and Neglected Diseases Program as well as the Undiagnosed Diseases Program. His passion, commitment, and leadership leave a remarkable legacy. </a:t>
            </a:r>
          </a:p>
          <a:p>
            <a:pPr>
              <a:spcBef>
                <a:spcPts val="0"/>
              </a:spcBef>
            </a:pPr>
            <a:endParaRPr lang="en-US" dirty="0" smtClean="0">
              <a:latin typeface="Arial" panose="020B0604020202020204" pitchFamily="34" charset="0"/>
              <a:cs typeface="Arial" pitchFamily="34" charset="0"/>
            </a:endParaRPr>
          </a:p>
          <a:p>
            <a:r>
              <a:rPr lang="en-US" dirty="0" smtClean="0">
                <a:latin typeface="Arial" panose="020B0604020202020204" pitchFamily="34" charset="0"/>
                <a:cs typeface="Arial" pitchFamily="34" charset="0"/>
              </a:rPr>
              <a:t>Pamela McInnes, Deputy D</a:t>
            </a:r>
            <a:r>
              <a:rPr lang="en-US" dirty="0">
                <a:latin typeface="Arial" pitchFamily="34" charset="0"/>
                <a:cs typeface="Arial" pitchFamily="34" charset="0"/>
              </a:rPr>
              <a:t>irector of the </a:t>
            </a:r>
            <a:r>
              <a:rPr lang="en-US" dirty="0" smtClean="0">
                <a:latin typeface="Arial" pitchFamily="34" charset="0"/>
                <a:cs typeface="Arial" pitchFamily="34" charset="0"/>
              </a:rPr>
              <a:t>National </a:t>
            </a:r>
            <a:r>
              <a:rPr lang="en-US" dirty="0">
                <a:latin typeface="Arial" pitchFamily="34" charset="0"/>
                <a:cs typeface="Arial" pitchFamily="34" charset="0"/>
              </a:rPr>
              <a:t>Center for Advancing Translational Sciences, </a:t>
            </a:r>
            <a:r>
              <a:rPr lang="en-US" dirty="0" smtClean="0">
                <a:latin typeface="Arial" pitchFamily="34" charset="0"/>
                <a:cs typeface="Arial" pitchFamily="34" charset="0"/>
              </a:rPr>
              <a:t>is now serving as </a:t>
            </a:r>
            <a:r>
              <a:rPr lang="en-US" dirty="0">
                <a:latin typeface="Arial" pitchFamily="34" charset="0"/>
                <a:cs typeface="Arial" pitchFamily="34" charset="0"/>
              </a:rPr>
              <a:t>ORDR </a:t>
            </a:r>
            <a:r>
              <a:rPr lang="en-US" dirty="0" smtClean="0">
                <a:latin typeface="Arial" pitchFamily="34" charset="0"/>
                <a:cs typeface="Arial" pitchFamily="34" charset="0"/>
              </a:rPr>
              <a:t>Acting Director while the search for a new Director</a:t>
            </a:r>
            <a:r>
              <a:rPr lang="en-US" dirty="0">
                <a:latin typeface="Arial" pitchFamily="34" charset="0"/>
                <a:cs typeface="Arial" pitchFamily="34" charset="0"/>
              </a:rPr>
              <a:t> </a:t>
            </a:r>
            <a:r>
              <a:rPr lang="en-US" dirty="0" smtClean="0">
                <a:latin typeface="Arial" pitchFamily="34" charset="0"/>
                <a:cs typeface="Arial" pitchFamily="34" charset="0"/>
              </a:rPr>
              <a:t>is carried out.</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14</a:t>
            </a:fld>
            <a:endParaRPr lang="en-US" dirty="0" smtClean="0">
              <a:solidFill>
                <a:prstClr val="black"/>
              </a:solidFill>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23" tIns="46961" rIns="93923" bIns="46961" numCol="1" anchor="t" anchorCtr="0" compatLnSpc="1">
            <a:prstTxWarp prst="textNoShape">
              <a:avLst/>
            </a:prstTxWarp>
          </a:bodyPr>
          <a:lstStyle/>
          <a:p>
            <a:pPr>
              <a:spcBef>
                <a:spcPts val="0"/>
              </a:spcBef>
            </a:pPr>
            <a:r>
              <a:rPr lang="en-US" dirty="0" smtClean="0">
                <a:latin typeface="Arial" panose="020B0604020202020204" pitchFamily="34" charset="0"/>
                <a:cs typeface="Arial" pitchFamily="34" charset="0"/>
              </a:rPr>
              <a:t>There have been</a:t>
            </a:r>
            <a:r>
              <a:rPr lang="en-US" baseline="0" dirty="0" smtClean="0">
                <a:latin typeface="Arial" pitchFamily="34" charset="0"/>
                <a:cs typeface="Arial" pitchFamily="34" charset="0"/>
              </a:rPr>
              <a:t> other staff changes around the NIH. </a:t>
            </a:r>
          </a:p>
          <a:p>
            <a:pPr>
              <a:spcBef>
                <a:spcPts val="0"/>
              </a:spcBef>
            </a:pPr>
            <a:endParaRPr lang="en-US" baseline="0"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John Ruffin retired from his position as Director of the National Institute on Minority Health and Health Disparities. For more than 24 years, he has been an NIH champion of efforts to eliminate health disparities and to advance minority health. </a:t>
            </a: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Yvonne Maddox has been appointed as Acting Director of the Institute while the search for a new Director is conducted. Previously, she served as the Deputy </a:t>
            </a:r>
            <a:r>
              <a:rPr lang="en-US" dirty="0">
                <a:latin typeface="Arial" pitchFamily="34" charset="0"/>
                <a:cs typeface="Arial" pitchFamily="34" charset="0"/>
              </a:rPr>
              <a:t>D</a:t>
            </a:r>
            <a:r>
              <a:rPr lang="en-US" dirty="0" smtClean="0">
                <a:latin typeface="Arial" pitchFamily="34" charset="0"/>
                <a:cs typeface="Arial" pitchFamily="34" charset="0"/>
              </a:rPr>
              <a:t>irector of the Eunice Kennedy Shriver National Institute of Child Health and Human Development.</a:t>
            </a:r>
          </a:p>
          <a:p>
            <a:pPr>
              <a:spcBef>
                <a:spcPts val="0"/>
              </a:spcBef>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15</a:t>
            </a:fld>
            <a:endParaRPr lang="en-US" dirty="0" smtClean="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23" tIns="46961" rIns="93923" bIns="46961" numCol="1" anchor="t" anchorCtr="0" compatLnSpc="1">
            <a:prstTxWarp prst="textNoShape">
              <a:avLst/>
            </a:prstTxWarp>
          </a:bodyPr>
          <a:lstStyle/>
          <a:p>
            <a:pPr>
              <a:spcBef>
                <a:spcPts val="0"/>
              </a:spcBef>
            </a:pPr>
            <a:r>
              <a:rPr lang="en-US" dirty="0" smtClean="0">
                <a:latin typeface="Arial" panose="020B0604020202020204" pitchFamily="34" charset="0"/>
                <a:cs typeface="Arial" pitchFamily="34" charset="0"/>
              </a:rPr>
              <a:t>Robert Kaplan, Director of the NIH Office of Behavioral and Social Sciences Research (OBSSR), has moved to the Agency for Healthcare Research and Quality (AHRQ)</a:t>
            </a:r>
            <a:r>
              <a:rPr lang="en-US" baseline="0" dirty="0" smtClean="0">
                <a:latin typeface="Arial" panose="020B0604020202020204" pitchFamily="34" charset="0"/>
                <a:cs typeface="Arial" panose="020B0604020202020204" pitchFamily="34" charset="0"/>
              </a:rPr>
              <a:t> to serve as their</a:t>
            </a:r>
            <a:r>
              <a:rPr lang="en-US" dirty="0" smtClean="0">
                <a:latin typeface="Arial" panose="020B0604020202020204" pitchFamily="34" charset="0"/>
                <a:cs typeface="Arial" panose="020B0604020202020204" pitchFamily="34" charset="0"/>
              </a:rPr>
              <a:t> Chief Science Officer. </a:t>
            </a:r>
          </a:p>
          <a:p>
            <a:pPr>
              <a:spcBef>
                <a:spcPts val="0"/>
              </a:spcBef>
            </a:pPr>
            <a:endParaRPr lang="en-US" dirty="0" smtClean="0">
              <a:latin typeface="Arial" panose="020B0604020202020204" pitchFamily="34" charset="0"/>
              <a:cs typeface="Arial" panose="020B0604020202020204" pitchFamily="34" charset="0"/>
            </a:endParaRPr>
          </a:p>
          <a:p>
            <a:pPr>
              <a:spcBef>
                <a:spcPts val="0"/>
              </a:spcBef>
            </a:pPr>
            <a:r>
              <a:rPr lang="en-US" dirty="0" smtClean="0">
                <a:latin typeface="Arial" panose="020B0604020202020204" pitchFamily="34" charset="0"/>
                <a:cs typeface="Arial" panose="020B0604020202020204" pitchFamily="34" charset="0"/>
              </a:rPr>
              <a:t>Dr. Kaplan has made numerous contributions to behavioral and social sciences research at the NIH, including leading a variety of activities in dissemination and implementation research in health</a:t>
            </a:r>
            <a:r>
              <a:rPr lang="en-US" baseline="0" dirty="0" smtClean="0">
                <a:latin typeface="Arial" panose="020B0604020202020204" pitchFamily="34" charset="0"/>
                <a:cs typeface="Arial" panose="020B0604020202020204" pitchFamily="34" charset="0"/>
              </a:rPr>
              <a:t> and </a:t>
            </a:r>
            <a:r>
              <a:rPr lang="en-US" dirty="0" smtClean="0">
                <a:latin typeface="Arial" panose="020B0604020202020204" pitchFamily="34" charset="0"/>
                <a:cs typeface="Arial" panose="020B0604020202020204" pitchFamily="34" charset="0"/>
              </a:rPr>
              <a:t>providing support for training in systems science methodologies to facilitate the study of behavioral and social dimensions of health.</a:t>
            </a:r>
          </a:p>
          <a:p>
            <a:pPr>
              <a:spcBef>
                <a:spcPts val="0"/>
              </a:spcBef>
            </a:pPr>
            <a:endParaRPr lang="en-US" dirty="0" smtClean="0">
              <a:latin typeface="Arial" panose="020B0604020202020204" pitchFamily="34" charset="0"/>
              <a:cs typeface="Arial" panose="020B0604020202020204" pitchFamily="34" charset="0"/>
            </a:endParaRPr>
          </a:p>
          <a:p>
            <a:pPr>
              <a:spcBef>
                <a:spcPts val="0"/>
              </a:spcBef>
            </a:pPr>
            <a:r>
              <a:rPr lang="en-US" dirty="0" smtClean="0">
                <a:latin typeface="Arial" panose="020B0604020202020204" pitchFamily="34" charset="0"/>
                <a:cs typeface="Arial" panose="020B0604020202020204" pitchFamily="34" charset="0"/>
              </a:rPr>
              <a:t>William Riley (Chief of the Science of Research and Technology Branch, Behavioral Research Program, Division of Cancer Control and Population Sciences at the NCI) has been named the Acting Director of OBSSR while the search for a new </a:t>
            </a:r>
            <a:r>
              <a:rPr lang="en-US" dirty="0">
                <a:latin typeface="Arial" pitchFamily="34" charset="0"/>
                <a:cs typeface="Arial" pitchFamily="34" charset="0"/>
              </a:rPr>
              <a:t>Director is </a:t>
            </a:r>
            <a:r>
              <a:rPr lang="en-US" dirty="0" smtClean="0">
                <a:latin typeface="Arial" pitchFamily="34" charset="0"/>
                <a:cs typeface="Arial" pitchFamily="34" charset="0"/>
              </a:rPr>
              <a:t>conducted. </a:t>
            </a:r>
            <a:endParaRPr lang="en-US" dirty="0">
              <a:latin typeface="Arial" pitchFamily="34" charset="0"/>
              <a:cs typeface="Arial" pitchFamily="34" charset="0"/>
            </a:endParaRPr>
          </a:p>
          <a:p>
            <a:pPr>
              <a:spcBef>
                <a:spcPts val="0"/>
              </a:spcBef>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16</a:t>
            </a:fld>
            <a:endParaRPr lang="en-US" dirty="0" smtClean="0">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07" tIns="46953" rIns="93907" bIns="46953" numCol="1" anchor="t" anchorCtr="0" compatLnSpc="1">
            <a:prstTxWarp prst="textNoShape">
              <a:avLst/>
            </a:prstTxWarp>
          </a:bodyPr>
          <a:lstStyle/>
          <a:p>
            <a:pPr>
              <a:spcBef>
                <a:spcPts val="0"/>
              </a:spcBef>
            </a:pPr>
            <a:r>
              <a:rPr lang="en-US" dirty="0" smtClean="0">
                <a:latin typeface="Arial" pitchFamily="34" charset="0"/>
                <a:cs typeface="Arial" pitchFamily="34" charset="0"/>
              </a:rPr>
              <a:t>You may recall that </a:t>
            </a:r>
            <a:r>
              <a:rPr lang="en-US" baseline="0" dirty="0" smtClean="0">
                <a:latin typeface="Arial" pitchFamily="34" charset="0"/>
                <a:cs typeface="Arial" pitchFamily="34" charset="0"/>
              </a:rPr>
              <a:t>in February,</a:t>
            </a:r>
            <a:r>
              <a:rPr lang="en-US" dirty="0" smtClean="0">
                <a:latin typeface="Arial" pitchFamily="34" charset="0"/>
                <a:cs typeface="Arial" pitchFamily="34" charset="0"/>
              </a:rPr>
              <a:t> I reported </a:t>
            </a:r>
            <a:r>
              <a:rPr lang="en-US" baseline="0" dirty="0" smtClean="0">
                <a:latin typeface="Arial" pitchFamily="34" charset="0"/>
                <a:cs typeface="Arial" pitchFamily="34" charset="0"/>
              </a:rPr>
              <a:t>that C-SPAN came out to NIH to do a 2.5-hour </a:t>
            </a:r>
            <a:r>
              <a:rPr lang="en-US" i="1" baseline="0" dirty="0" smtClean="0">
                <a:latin typeface="Arial" pitchFamily="34" charset="0"/>
                <a:cs typeface="Arial" pitchFamily="34" charset="0"/>
              </a:rPr>
              <a:t>Washington Journal </a:t>
            </a:r>
            <a:r>
              <a:rPr lang="en-US" baseline="0" dirty="0" smtClean="0">
                <a:latin typeface="Arial" pitchFamily="34" charset="0"/>
                <a:cs typeface="Arial" pitchFamily="34" charset="0"/>
              </a:rPr>
              <a:t>program that featured interviews with </a:t>
            </a:r>
            <a:r>
              <a:rPr lang="en-US" dirty="0" smtClean="0">
                <a:latin typeface="Arial" pitchFamily="34" charset="0"/>
                <a:cs typeface="Arial" pitchFamily="34" charset="0"/>
              </a:rPr>
              <a:t>Francis Collins,</a:t>
            </a:r>
            <a:r>
              <a:rPr lang="en-US" baseline="0" dirty="0" smtClean="0">
                <a:latin typeface="Arial" pitchFamily="34" charset="0"/>
                <a:cs typeface="Arial" pitchFamily="34" charset="0"/>
              </a:rPr>
              <a:t> Tony Fauci, Harold Varmus, Tom Insel, and me. </a:t>
            </a:r>
          </a:p>
          <a:p>
            <a:pPr>
              <a:spcBef>
                <a:spcPts val="0"/>
              </a:spcBef>
            </a:pPr>
            <a:endParaRPr lang="en-US" baseline="0" dirty="0" smtClean="0">
              <a:latin typeface="Arial" pitchFamily="34" charset="0"/>
              <a:cs typeface="Arial" pitchFamily="34" charset="0"/>
            </a:endParaRPr>
          </a:p>
          <a:p>
            <a:pPr>
              <a:spcBef>
                <a:spcPts val="0"/>
              </a:spcBef>
            </a:pPr>
            <a:r>
              <a:rPr lang="en-US" baseline="0" dirty="0" smtClean="0">
                <a:latin typeface="Arial" pitchFamily="34" charset="0"/>
                <a:cs typeface="Arial" pitchFamily="34" charset="0"/>
              </a:rPr>
              <a:t>C-SPAN recently returned to NIH to talk to more Institute Directors about important groundbreaking research. This time,</a:t>
            </a:r>
            <a:r>
              <a:rPr lang="en-US" dirty="0" smtClean="0">
                <a:latin typeface="Arial" pitchFamily="34" charset="0"/>
                <a:cs typeface="Arial" pitchFamily="34" charset="0"/>
              </a:rPr>
              <a:t> t</a:t>
            </a:r>
            <a:r>
              <a:rPr lang="en-US" baseline="0" dirty="0" smtClean="0">
                <a:latin typeface="Arial" pitchFamily="34" charset="0"/>
                <a:cs typeface="Arial" pitchFamily="34" charset="0"/>
              </a:rPr>
              <a:t>hey spoke with N</a:t>
            </a:r>
            <a:r>
              <a:rPr lang="en-US" sz="1200" b="0" i="0" kern="1200" dirty="0" smtClean="0">
                <a:solidFill>
                  <a:schemeClr val="tx1"/>
                </a:solidFill>
                <a:effectLst/>
                <a:latin typeface="Arial" panose="020B0604020202020204" pitchFamily="34" charset="0"/>
                <a:cs typeface="Arial" panose="020B0604020202020204" pitchFamily="34" charset="0"/>
              </a:rPr>
              <a:t>IAMS Director Steve Katz,</a:t>
            </a:r>
            <a:r>
              <a:rPr lang="en-US" sz="1200" b="0" i="0" kern="1200" baseline="0" dirty="0" smtClean="0">
                <a:solidFill>
                  <a:schemeClr val="tx1"/>
                </a:solidFill>
                <a:effectLst/>
                <a:latin typeface="Arial" panose="020B0604020202020204" pitchFamily="34" charset="0"/>
                <a:cs typeface="Arial" panose="020B0604020202020204" pitchFamily="34" charset="0"/>
              </a:rPr>
              <a:t> </a:t>
            </a:r>
            <a:r>
              <a:rPr lang="en-US" sz="1200" b="0" i="0" kern="1200" dirty="0" smtClean="0">
                <a:solidFill>
                  <a:schemeClr val="tx1"/>
                </a:solidFill>
                <a:effectLst/>
                <a:latin typeface="Arial" panose="020B0604020202020204" pitchFamily="34" charset="0"/>
                <a:cs typeface="Arial" panose="020B0604020202020204" pitchFamily="34" charset="0"/>
              </a:rPr>
              <a:t>NHLBI Director Gary Gibbons,</a:t>
            </a:r>
            <a:r>
              <a:rPr lang="en-US" sz="1200" b="0" i="0" kern="1200" baseline="0" dirty="0" smtClean="0">
                <a:solidFill>
                  <a:schemeClr val="tx1"/>
                </a:solidFill>
                <a:effectLst/>
                <a:latin typeface="Arial" panose="020B0604020202020204" pitchFamily="34" charset="0"/>
                <a:cs typeface="Arial" panose="020B0604020202020204" pitchFamily="34" charset="0"/>
              </a:rPr>
              <a:t> </a:t>
            </a:r>
            <a:r>
              <a:rPr lang="de-DE" sz="1200" b="0" i="0" kern="1200" dirty="0" smtClean="0">
                <a:solidFill>
                  <a:schemeClr val="tx1"/>
                </a:solidFill>
                <a:effectLst/>
                <a:latin typeface="Arial" panose="020B0604020202020204" pitchFamily="34" charset="0"/>
                <a:cs typeface="Arial" panose="020B0604020202020204" pitchFamily="34" charset="0"/>
              </a:rPr>
              <a:t>NICHD Director Alan Guttmacher, and </a:t>
            </a:r>
            <a:r>
              <a:rPr lang="en-US" sz="1200" b="0" i="0" kern="1200" dirty="0" smtClean="0">
                <a:solidFill>
                  <a:schemeClr val="tx1"/>
                </a:solidFill>
                <a:effectLst/>
                <a:latin typeface="Arial" panose="020B0604020202020204" pitchFamily="34" charset="0"/>
                <a:cs typeface="Arial" panose="020B0604020202020204" pitchFamily="34" charset="0"/>
              </a:rPr>
              <a:t>NINDS Director Story Landis. </a:t>
            </a:r>
          </a:p>
          <a:p>
            <a:pPr>
              <a:spcBef>
                <a:spcPts val="0"/>
              </a:spcBef>
            </a:pPr>
            <a:endParaRPr lang="en-US" dirty="0">
              <a:latin typeface="Arial" panose="020B0604020202020204" pitchFamily="34" charset="0"/>
              <a:cs typeface="Arial" panose="020B0604020202020204" pitchFamily="34" charset="0"/>
            </a:endParaRPr>
          </a:p>
          <a:p>
            <a:pPr>
              <a:spcBef>
                <a:spcPts val="0"/>
              </a:spcBef>
            </a:pPr>
            <a:r>
              <a:rPr lang="en-US" dirty="0" smtClean="0">
                <a:latin typeface="Arial" panose="020B0604020202020204" pitchFamily="34" charset="0"/>
                <a:cs typeface="Arial" panose="020B0604020202020204" pitchFamily="34" charset="0"/>
              </a:rPr>
              <a:t>This dedicated coverage of NIH by C-SPAN is a really good thing, and we appreciated their coverage of our science and our programs. </a:t>
            </a: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17</a:t>
            </a:fld>
            <a:endParaRPr lang="en-US" dirty="0" smtClean="0">
              <a:solidFill>
                <a:prstClr val="black"/>
              </a:solidFill>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normAutofit/>
          </a:bodyPr>
          <a:lstStyle/>
          <a:p>
            <a:pPr defTabSz="922172">
              <a:defRPr/>
            </a:pPr>
            <a:r>
              <a:rPr lang="en-US" dirty="0" smtClean="0">
                <a:latin typeface="Arial" pitchFamily="34" charset="0"/>
                <a:cs typeface="Arial" pitchFamily="34" charset="0"/>
              </a:rPr>
              <a:t>At the February Council meeting, </a:t>
            </a:r>
            <a:r>
              <a:rPr lang="en-US" dirty="0">
                <a:latin typeface="Arial" pitchFamily="34" charset="0"/>
                <a:cs typeface="Arial" pitchFamily="34" charset="0"/>
              </a:rPr>
              <a:t>I reported that Congress had wrapped up their work </a:t>
            </a:r>
            <a:r>
              <a:rPr lang="en-US" dirty="0" smtClean="0">
                <a:latin typeface="Arial" pitchFamily="34" charset="0"/>
                <a:cs typeface="Arial" pitchFamily="34" charset="0"/>
              </a:rPr>
              <a:t>in funding government agencies </a:t>
            </a:r>
            <a:r>
              <a:rPr lang="en-US" dirty="0">
                <a:latin typeface="Arial" pitchFamily="34" charset="0"/>
                <a:cs typeface="Arial" pitchFamily="34" charset="0"/>
              </a:rPr>
              <a:t>for Fiscal Year 2014 and, accordingly, </a:t>
            </a:r>
            <a:r>
              <a:rPr lang="en-US" dirty="0" smtClean="0">
                <a:latin typeface="Arial" pitchFamily="34" charset="0"/>
                <a:cs typeface="Arial" pitchFamily="34" charset="0"/>
              </a:rPr>
              <a:t>their attention had turned </a:t>
            </a:r>
            <a:r>
              <a:rPr lang="en-US" dirty="0">
                <a:latin typeface="Arial" pitchFamily="34" charset="0"/>
                <a:cs typeface="Arial" pitchFamily="34" charset="0"/>
              </a:rPr>
              <a:t>to Fiscal Year 2015. </a:t>
            </a:r>
            <a:endParaRPr lang="en-US" dirty="0" smtClean="0">
              <a:latin typeface="Arial" pitchFamily="34" charset="0"/>
              <a:cs typeface="Arial" pitchFamily="34" charset="0"/>
            </a:endParaRPr>
          </a:p>
          <a:p>
            <a:pPr defTabSz="922172">
              <a:defRPr/>
            </a:pPr>
            <a:endParaRPr lang="en-US" dirty="0">
              <a:latin typeface="Arial" pitchFamily="34" charset="0"/>
              <a:cs typeface="Arial" pitchFamily="34" charset="0"/>
            </a:endParaRPr>
          </a:p>
          <a:p>
            <a:pPr defTabSz="922172">
              <a:defRPr/>
            </a:pPr>
            <a:r>
              <a:rPr lang="en-US" dirty="0" smtClean="0">
                <a:latin typeface="Arial" pitchFamily="34" charset="0"/>
                <a:cs typeface="Arial" pitchFamily="34" charset="0"/>
              </a:rPr>
              <a:t>* In March, </a:t>
            </a:r>
            <a:r>
              <a:rPr lang="en-US" dirty="0">
                <a:latin typeface="Arial" panose="020B0604020202020204" pitchFamily="34" charset="0"/>
                <a:cs typeface="Arial" panose="020B0604020202020204" pitchFamily="34" charset="0"/>
              </a:rPr>
              <a:t>President Obama sent his </a:t>
            </a:r>
            <a:r>
              <a:rPr lang="en-US" dirty="0" smtClean="0">
                <a:latin typeface="Arial" panose="020B0604020202020204" pitchFamily="34" charset="0"/>
                <a:cs typeface="Arial" panose="020B0604020202020204" pitchFamily="34" charset="0"/>
              </a:rPr>
              <a:t>Fiscal Year 2015 budget </a:t>
            </a:r>
            <a:r>
              <a:rPr lang="en-US" dirty="0">
                <a:latin typeface="Arial" panose="020B0604020202020204" pitchFamily="34" charset="0"/>
                <a:cs typeface="Arial" panose="020B0604020202020204" pitchFamily="34" charset="0"/>
              </a:rPr>
              <a:t>proposal to </a:t>
            </a:r>
            <a:r>
              <a:rPr lang="en-US" dirty="0" smtClean="0">
                <a:latin typeface="Arial" panose="020B0604020202020204" pitchFamily="34" charset="0"/>
                <a:cs typeface="Arial" panose="020B0604020202020204" pitchFamily="34" charset="0"/>
              </a:rPr>
              <a:t>Congress. This included * the following for NIH and NHGRI.  </a:t>
            </a:r>
          </a:p>
          <a:p>
            <a:pPr defTabSz="922172">
              <a:defRPr/>
            </a:pPr>
            <a:endParaRPr lang="en-US" dirty="0" smtClean="0">
              <a:latin typeface="Arial" panose="020B0604020202020204" pitchFamily="34" charset="0"/>
              <a:cs typeface="Arial" panose="020B0604020202020204" pitchFamily="34" charset="0"/>
            </a:endParaRPr>
          </a:p>
          <a:p>
            <a:pPr defTabSz="922172">
              <a:defRPr/>
            </a:pPr>
            <a:r>
              <a:rPr lang="en-US" dirty="0" smtClean="0">
                <a:latin typeface="Arial" panose="020B0604020202020204" pitchFamily="34" charset="0"/>
                <a:cs typeface="Arial" panose="020B0604020202020204" pitchFamily="34" charset="0"/>
              </a:rPr>
              <a:t>As shown in the far-right column, the President has proposed $30.4 billion for NIH, an increase </a:t>
            </a:r>
            <a:r>
              <a:rPr lang="en-US" dirty="0">
                <a:latin typeface="Arial" panose="020B0604020202020204" pitchFamily="34" charset="0"/>
                <a:cs typeface="Arial" panose="020B0604020202020204" pitchFamily="34" charset="0"/>
              </a:rPr>
              <a:t>of $211 </a:t>
            </a:r>
            <a:r>
              <a:rPr lang="en-US" dirty="0" smtClean="0">
                <a:latin typeface="Arial" panose="020B0604020202020204" pitchFamily="34" charset="0"/>
                <a:cs typeface="Arial" panose="020B0604020202020204" pitchFamily="34" charset="0"/>
              </a:rPr>
              <a:t>million, which includes $100 </a:t>
            </a:r>
            <a:r>
              <a:rPr lang="en-US" dirty="0">
                <a:latin typeface="Arial" panose="020B0604020202020204" pitchFamily="34" charset="0"/>
                <a:cs typeface="Arial" panose="020B0604020202020204" pitchFamily="34" charset="0"/>
              </a:rPr>
              <a:t>million </a:t>
            </a:r>
            <a:r>
              <a:rPr lang="en-US" dirty="0" smtClean="0">
                <a:latin typeface="Arial" panose="020B0604020202020204" pitchFamily="34" charset="0"/>
                <a:cs typeface="Arial" panose="020B0604020202020204" pitchFamily="34" charset="0"/>
              </a:rPr>
              <a:t>for the </a:t>
            </a:r>
            <a:r>
              <a:rPr lang="en-US" dirty="0">
                <a:latin typeface="Arial" panose="020B0604020202020204" pitchFamily="34" charset="0"/>
                <a:cs typeface="Arial" panose="020B0604020202020204" pitchFamily="34" charset="0"/>
              </a:rPr>
              <a:t>new Brain Research through Advancing Innovative </a:t>
            </a:r>
            <a:r>
              <a:rPr lang="en-US" dirty="0" err="1" smtClean="0">
                <a:latin typeface="Arial" panose="020B0604020202020204" pitchFamily="34" charset="0"/>
                <a:cs typeface="Arial" panose="020B0604020202020204" pitchFamily="34" charset="0"/>
              </a:rPr>
              <a:t>Neurotechnologies</a:t>
            </a:r>
            <a:r>
              <a:rPr lang="en-US" dirty="0" smtClean="0">
                <a:latin typeface="Arial" panose="020B0604020202020204" pitchFamily="34" charset="0"/>
                <a:cs typeface="Arial" panose="020B0604020202020204" pitchFamily="34" charset="0"/>
              </a:rPr>
              <a:t> (or BRAIN) </a:t>
            </a:r>
            <a:r>
              <a:rPr lang="en-US" dirty="0">
                <a:latin typeface="Arial" panose="020B0604020202020204" pitchFamily="34" charset="0"/>
                <a:cs typeface="Arial" panose="020B0604020202020204" pitchFamily="34" charset="0"/>
              </a:rPr>
              <a:t>Initiative.</a:t>
            </a:r>
          </a:p>
          <a:p>
            <a:pPr defTabSz="922172">
              <a:defRPr/>
            </a:pPr>
            <a:endParaRPr lang="en-US" dirty="0" smtClean="0">
              <a:latin typeface="Arial" panose="020B0604020202020204" pitchFamily="34" charset="0"/>
              <a:cs typeface="Arial" panose="020B0604020202020204" pitchFamily="34" charset="0"/>
            </a:endParaRPr>
          </a:p>
          <a:p>
            <a:pPr defTabSz="922172">
              <a:defRPr/>
            </a:pPr>
            <a:r>
              <a:rPr lang="en-US" dirty="0" smtClean="0">
                <a:latin typeface="Arial" panose="020B0604020202020204" pitchFamily="34" charset="0"/>
                <a:cs typeface="Arial" panose="020B0604020202020204" pitchFamily="34" charset="0"/>
              </a:rPr>
              <a:t>The President’s budget calls for NHGRI to receive $498 million, which represents an increase </a:t>
            </a:r>
            <a:r>
              <a:rPr lang="en-US" dirty="0">
                <a:latin typeface="Arial" panose="020B0604020202020204" pitchFamily="34" charset="0"/>
                <a:cs typeface="Arial" panose="020B0604020202020204" pitchFamily="34" charset="0"/>
              </a:rPr>
              <a:t>of approximately $</a:t>
            </a:r>
            <a:r>
              <a:rPr lang="en-US" dirty="0" smtClean="0">
                <a:latin typeface="Arial" panose="020B0604020202020204" pitchFamily="34" charset="0"/>
                <a:cs typeface="Arial" panose="020B0604020202020204" pitchFamily="34" charset="0"/>
              </a:rPr>
              <a:t>1 million</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over our current </a:t>
            </a:r>
            <a:r>
              <a:rPr lang="en-US" dirty="0">
                <a:latin typeface="Arial" panose="020B0604020202020204" pitchFamily="34" charset="0"/>
                <a:cs typeface="Arial" panose="020B0604020202020204" pitchFamily="34" charset="0"/>
              </a:rPr>
              <a:t>funding. </a:t>
            </a:r>
            <a:r>
              <a:rPr lang="en-US" dirty="0" smtClean="0">
                <a:latin typeface="Arial" panose="020B0604020202020204" pitchFamily="34" charset="0"/>
                <a:cs typeface="Arial" panose="020B0604020202020204" pitchFamily="34" charset="0"/>
              </a:rPr>
              <a:t>Such an amount would still be lower than our pre-sequestration funding level.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With </a:t>
            </a:r>
            <a:r>
              <a:rPr lang="en-US" dirty="0">
                <a:latin typeface="Arial" panose="020B0604020202020204" pitchFamily="34" charset="0"/>
                <a:cs typeface="Arial" panose="020B0604020202020204" pitchFamily="34" charset="0"/>
              </a:rPr>
              <a:t>the Fiscal Year 2015 budget process in full swing, the Congressional committees with </a:t>
            </a:r>
            <a:r>
              <a:rPr lang="en-US" dirty="0" smtClean="0">
                <a:latin typeface="Arial" panose="020B0604020202020204" pitchFamily="34" charset="0"/>
                <a:cs typeface="Arial" panose="020B0604020202020204" pitchFamily="34" charset="0"/>
              </a:rPr>
              <a:t>key roles </a:t>
            </a:r>
            <a:r>
              <a:rPr lang="en-US" dirty="0">
                <a:latin typeface="Arial" panose="020B0604020202020204" pitchFamily="34" charset="0"/>
                <a:cs typeface="Arial" panose="020B0604020202020204" pitchFamily="34" charset="0"/>
              </a:rPr>
              <a:t>in determining NIH’s budget have now held hearings to consider the President’s request for the </a:t>
            </a:r>
            <a:r>
              <a:rPr lang="en-US" dirty="0" smtClean="0">
                <a:latin typeface="Arial" panose="020B0604020202020204" pitchFamily="34" charset="0"/>
                <a:cs typeface="Arial" panose="020B0604020202020204" pitchFamily="34" charset="0"/>
              </a:rPr>
              <a:t>agency. In March, Francis </a:t>
            </a:r>
            <a:r>
              <a:rPr lang="en-US" dirty="0">
                <a:latin typeface="Arial" panose="020B0604020202020204" pitchFamily="34" charset="0"/>
                <a:cs typeface="Arial" panose="020B0604020202020204" pitchFamily="34" charset="0"/>
              </a:rPr>
              <a:t>Collins testified before the House Appropriations Labor-HHS Subcommittee. </a:t>
            </a:r>
            <a:r>
              <a:rPr lang="en-US" dirty="0" smtClean="0">
                <a:latin typeface="Arial" panose="020B0604020202020204" pitchFamily="34" charset="0"/>
                <a:cs typeface="Arial" panose="020B0604020202020204" pitchFamily="34" charset="0"/>
              </a:rPr>
              <a:t>At </a:t>
            </a:r>
            <a:r>
              <a:rPr lang="en-US" dirty="0">
                <a:latin typeface="Arial" panose="020B0604020202020204" pitchFamily="34" charset="0"/>
                <a:cs typeface="Arial" panose="020B0604020202020204" pitchFamily="34" charset="0"/>
              </a:rPr>
              <a:t>the request of Chairman Kingston, Francis showed a </a:t>
            </a:r>
            <a:r>
              <a:rPr lang="en-US" dirty="0" smtClean="0">
                <a:latin typeface="Arial" panose="020B0604020202020204" pitchFamily="34" charset="0"/>
                <a:cs typeface="Arial" panose="020B0604020202020204" pitchFamily="34" charset="0"/>
              </a:rPr>
              <a:t>‘next-generation’ DNA sequencing </a:t>
            </a:r>
            <a:r>
              <a:rPr lang="en-US" dirty="0">
                <a:latin typeface="Arial" panose="020B0604020202020204" pitchFamily="34" charset="0"/>
                <a:cs typeface="Arial" panose="020B0604020202020204" pitchFamily="34" charset="0"/>
              </a:rPr>
              <a:t>chip and described NIH’s remarkable success in fostering the innovation of new </a:t>
            </a:r>
            <a:r>
              <a:rPr lang="en-US" dirty="0" smtClean="0">
                <a:latin typeface="Arial" panose="020B0604020202020204" pitchFamily="34" charset="0"/>
                <a:cs typeface="Arial" panose="020B0604020202020204" pitchFamily="34" charset="0"/>
              </a:rPr>
              <a:t>DNA sequencing </a:t>
            </a:r>
            <a:r>
              <a:rPr lang="en-US" dirty="0">
                <a:latin typeface="Arial" panose="020B0604020202020204" pitchFamily="34" charset="0"/>
                <a:cs typeface="Arial" panose="020B0604020202020204" pitchFamily="34" charset="0"/>
              </a:rPr>
              <a:t>technologies.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following </a:t>
            </a:r>
            <a:r>
              <a:rPr lang="en-US" dirty="0" smtClean="0">
                <a:latin typeface="Arial" panose="020B0604020202020204" pitchFamily="34" charset="0"/>
                <a:cs typeface="Arial" panose="020B0604020202020204" pitchFamily="34" charset="0"/>
              </a:rPr>
              <a:t>week, Francis testified </a:t>
            </a:r>
            <a:r>
              <a:rPr lang="en-US" dirty="0">
                <a:latin typeface="Arial" panose="020B0604020202020204" pitchFamily="34" charset="0"/>
                <a:cs typeface="Arial" panose="020B0604020202020204" pitchFamily="34" charset="0"/>
              </a:rPr>
              <a:t>on the other side of </a:t>
            </a:r>
            <a:r>
              <a:rPr lang="en-US" dirty="0" smtClean="0">
                <a:latin typeface="Arial" panose="020B0604020202020204" pitchFamily="34" charset="0"/>
                <a:cs typeface="Arial" panose="020B0604020202020204" pitchFamily="34" charset="0"/>
              </a:rPr>
              <a:t>Congress, </a:t>
            </a:r>
            <a:r>
              <a:rPr lang="en-US" dirty="0">
                <a:latin typeface="Arial" panose="020B0604020202020204" pitchFamily="34" charset="0"/>
                <a:cs typeface="Arial" panose="020B0604020202020204" pitchFamily="34" charset="0"/>
              </a:rPr>
              <a:t>before the Senate Appropriations Labor-HHS Subcommittee. </a:t>
            </a:r>
            <a:r>
              <a:rPr lang="en-US" dirty="0" smtClean="0">
                <a:latin typeface="Arial" panose="020B0604020202020204" pitchFamily="34" charset="0"/>
                <a:cs typeface="Arial" panose="020B0604020202020204" pitchFamily="34" charset="0"/>
              </a:rPr>
              <a:t>This </a:t>
            </a:r>
            <a:r>
              <a:rPr lang="en-US" dirty="0">
                <a:latin typeface="Arial" panose="020B0604020202020204" pitchFamily="34" charset="0"/>
                <a:cs typeface="Arial" panose="020B0604020202020204" pitchFamily="34" charset="0"/>
              </a:rPr>
              <a:t>hearing was notable as being the last NIH hearing chaired by Senator </a:t>
            </a:r>
            <a:r>
              <a:rPr lang="en-US" dirty="0" smtClean="0">
                <a:latin typeface="Arial" panose="020B0604020202020204" pitchFamily="34" charset="0"/>
                <a:cs typeface="Arial" panose="020B0604020202020204" pitchFamily="34" charset="0"/>
              </a:rPr>
              <a:t>Tom Harkin</a:t>
            </a:r>
            <a:r>
              <a:rPr lang="en-US" dirty="0">
                <a:latin typeface="Arial" panose="020B0604020202020204" pitchFamily="34" charset="0"/>
                <a:cs typeface="Arial" panose="020B0604020202020204" pitchFamily="34" charset="0"/>
              </a:rPr>
              <a:t>, who is retiring at the end of this Congressional session. </a:t>
            </a:r>
            <a:r>
              <a:rPr lang="en-US" dirty="0" smtClean="0">
                <a:latin typeface="Arial" panose="020B0604020202020204" pitchFamily="34" charset="0"/>
                <a:cs typeface="Arial" panose="020B0604020202020204" pitchFamily="34" charset="0"/>
              </a:rPr>
              <a:t>Senator </a:t>
            </a:r>
            <a:r>
              <a:rPr lang="en-US" dirty="0">
                <a:latin typeface="Arial" panose="020B0604020202020204" pitchFamily="34" charset="0"/>
                <a:cs typeface="Arial" panose="020B0604020202020204" pitchFamily="34" charset="0"/>
              </a:rPr>
              <a:t>Harkin noted that he first became </a:t>
            </a:r>
            <a:r>
              <a:rPr lang="en-US" dirty="0" smtClean="0">
                <a:latin typeface="Arial" panose="020B0604020202020204" pitchFamily="34" charset="0"/>
                <a:cs typeface="Arial" panose="020B0604020202020204" pitchFamily="34" charset="0"/>
              </a:rPr>
              <a:t>Chair </a:t>
            </a:r>
            <a:r>
              <a:rPr lang="en-US" dirty="0">
                <a:latin typeface="Arial" panose="020B0604020202020204" pitchFamily="34" charset="0"/>
                <a:cs typeface="Arial" panose="020B0604020202020204" pitchFamily="34" charset="0"/>
              </a:rPr>
              <a:t>of the </a:t>
            </a:r>
            <a:r>
              <a:rPr lang="en-US" dirty="0" smtClean="0">
                <a:latin typeface="Arial" panose="020B0604020202020204" pitchFamily="34" charset="0"/>
                <a:cs typeface="Arial" panose="020B0604020202020204" pitchFamily="34" charset="0"/>
              </a:rPr>
              <a:t>Subcommittee </a:t>
            </a:r>
            <a:r>
              <a:rPr lang="en-US" dirty="0">
                <a:latin typeface="Arial" panose="020B0604020202020204" pitchFamily="34" charset="0"/>
                <a:cs typeface="Arial" panose="020B0604020202020204" pitchFamily="34" charset="0"/>
              </a:rPr>
              <a:t>in 1989, </a:t>
            </a:r>
            <a:r>
              <a:rPr lang="en-US" dirty="0" smtClean="0">
                <a:latin typeface="Arial" panose="020B0604020202020204" pitchFamily="34" charset="0"/>
                <a:cs typeface="Arial" panose="020B0604020202020204" pitchFamily="34" charset="0"/>
              </a:rPr>
              <a:t>immediately before the launch of </a:t>
            </a:r>
            <a:r>
              <a:rPr lang="en-US" dirty="0">
                <a:latin typeface="Arial" panose="020B0604020202020204" pitchFamily="34" charset="0"/>
                <a:cs typeface="Arial" panose="020B0604020202020204" pitchFamily="34" charset="0"/>
              </a:rPr>
              <a:t>the Human Genome </a:t>
            </a:r>
            <a:r>
              <a:rPr lang="en-US" dirty="0" smtClean="0">
                <a:latin typeface="Arial" panose="020B0604020202020204" pitchFamily="34" charset="0"/>
                <a:cs typeface="Arial" panose="020B0604020202020204" pitchFamily="34" charset="0"/>
              </a:rPr>
              <a:t>Project, </a:t>
            </a:r>
            <a:r>
              <a:rPr lang="en-US" dirty="0">
                <a:latin typeface="Arial" panose="020B0604020202020204" pitchFamily="34" charset="0"/>
                <a:cs typeface="Arial" panose="020B0604020202020204" pitchFamily="34" charset="0"/>
              </a:rPr>
              <a:t>and reflected on the remarkable progress that has been made in genomics over the past 25 years.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19</a:t>
            </a:fld>
            <a:endParaRPr lang="en-US" dirty="0"/>
          </a:p>
        </p:txBody>
      </p:sp>
    </p:spTree>
    <p:extLst>
      <p:ext uri="{BB962C8B-B14F-4D97-AF65-F5344CB8AC3E}">
        <p14:creationId xmlns:p14="http://schemas.microsoft.com/office/powerpoint/2010/main" val="2346729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1203325" y="701675"/>
            <a:ext cx="4679950" cy="3509963"/>
          </a:xfrm>
          <a:prstGeom prst="rect">
            <a:avLst/>
          </a:prstGeom>
          <a:ln/>
        </p:spPr>
      </p:sp>
      <p:sp>
        <p:nvSpPr>
          <p:cNvPr id="98307" name="Notes Placeholder 2"/>
          <p:cNvSpPr>
            <a:spLocks noGrp="1"/>
          </p:cNvSpPr>
          <p:nvPr>
            <p:ph type="body" idx="1"/>
          </p:nvPr>
        </p:nvSpPr>
        <p:spPr>
          <a:xfrm>
            <a:off x="944563" y="4446591"/>
            <a:ext cx="5197475" cy="3203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For </a:t>
            </a:r>
            <a:r>
              <a:rPr lang="en-US" dirty="0" smtClean="0">
                <a:latin typeface="Arial" pitchFamily="34" charset="0"/>
                <a:cs typeface="Arial" pitchFamily="34" charset="0"/>
              </a:rPr>
              <a:t>anyone new to our </a:t>
            </a:r>
            <a:r>
              <a:rPr lang="en-US" dirty="0">
                <a:latin typeface="Arial" pitchFamily="34" charset="0"/>
                <a:cs typeface="Arial" pitchFamily="34" charset="0"/>
              </a:rPr>
              <a:t>Council meetings, I want to make you aware that there is an ‘electronic resource’ associated with my Director’s Report. </a:t>
            </a:r>
            <a:r>
              <a:rPr lang="en-US" dirty="0" smtClean="0">
                <a:latin typeface="Arial" pitchFamily="34" charset="0"/>
                <a:cs typeface="Arial" pitchFamily="34" charset="0"/>
              </a:rPr>
              <a:t>This </a:t>
            </a:r>
            <a:r>
              <a:rPr lang="en-US" dirty="0">
                <a:latin typeface="Arial" pitchFamily="34" charset="0"/>
                <a:cs typeface="Arial" pitchFamily="34" charset="0"/>
              </a:rPr>
              <a:t>is analogous to the supplemental materials </a:t>
            </a:r>
            <a:r>
              <a:rPr lang="en-US" dirty="0" smtClean="0">
                <a:latin typeface="Arial" pitchFamily="34" charset="0"/>
                <a:cs typeface="Arial" pitchFamily="34" charset="0"/>
              </a:rPr>
              <a:t>of a </a:t>
            </a:r>
            <a:r>
              <a:rPr lang="en-US" dirty="0">
                <a:latin typeface="Arial" pitchFamily="34" charset="0"/>
                <a:cs typeface="Arial" pitchFamily="34" charset="0"/>
              </a:rPr>
              <a:t>published paper, and can be accessed at the URL shown here.</a:t>
            </a:r>
          </a:p>
          <a:p>
            <a:endParaRPr lang="en-US" dirty="0">
              <a:latin typeface="Arial" pitchFamily="34" charset="0"/>
              <a:cs typeface="Arial" pitchFamily="34" charset="0"/>
            </a:endParaRPr>
          </a:p>
          <a:p>
            <a:r>
              <a:rPr lang="en-US" dirty="0" smtClean="0">
                <a:latin typeface="Arial" pitchFamily="34" charset="0"/>
                <a:cs typeface="Arial" pitchFamily="34" charset="0"/>
              </a:rPr>
              <a:t>The slides </a:t>
            </a:r>
            <a:r>
              <a:rPr lang="en-US" dirty="0">
                <a:latin typeface="Arial" pitchFamily="34" charset="0"/>
                <a:cs typeface="Arial" pitchFamily="34" charset="0"/>
              </a:rPr>
              <a:t>that I am showing during my Director’s Report are also available electronically at this site– * both as </a:t>
            </a:r>
            <a:r>
              <a:rPr lang="en-US" dirty="0" smtClean="0">
                <a:latin typeface="Arial" pitchFamily="34" charset="0"/>
                <a:cs typeface="Arial" pitchFamily="34" charset="0"/>
              </a:rPr>
              <a:t>PDF </a:t>
            </a:r>
            <a:r>
              <a:rPr lang="en-US" dirty="0">
                <a:latin typeface="Arial" pitchFamily="34" charset="0"/>
                <a:cs typeface="Arial" pitchFamily="34" charset="0"/>
              </a:rPr>
              <a:t>and </a:t>
            </a:r>
            <a:r>
              <a:rPr lang="en-US" dirty="0" err="1" smtClean="0">
                <a:latin typeface="Arial" pitchFamily="34" charset="0"/>
                <a:cs typeface="Arial" pitchFamily="34" charset="0"/>
              </a:rPr>
              <a:t>Powerpoint</a:t>
            </a:r>
            <a:r>
              <a:rPr lang="en-US" dirty="0" smtClean="0">
                <a:latin typeface="Arial" pitchFamily="34" charset="0"/>
                <a:cs typeface="Arial" pitchFamily="34" charset="0"/>
              </a:rPr>
              <a:t> files.</a:t>
            </a:r>
            <a:endParaRPr lang="en-US" dirty="0">
              <a:latin typeface="Arial" pitchFamily="34" charset="0"/>
              <a:cs typeface="Arial" pitchFamily="34" charset="0"/>
            </a:endParaRPr>
          </a:p>
          <a:p>
            <a:endParaRPr lang="en-US" dirty="0">
              <a:latin typeface="Arial" pitchFamily="34" charset="0"/>
              <a:cs typeface="Arial" pitchFamily="34" charset="0"/>
            </a:endParaRPr>
          </a:p>
          <a:p>
            <a:r>
              <a:rPr lang="en-US" dirty="0">
                <a:latin typeface="Arial" pitchFamily="34" charset="0"/>
                <a:cs typeface="Arial" pitchFamily="34" charset="0"/>
              </a:rPr>
              <a:t>* For slides associated with specific documents or relevant web sites, there is a </a:t>
            </a:r>
            <a:r>
              <a:rPr lang="en-US" dirty="0" smtClean="0">
                <a:latin typeface="Arial" pitchFamily="34" charset="0"/>
                <a:cs typeface="Arial" pitchFamily="34" charset="0"/>
              </a:rPr>
              <a:t>‘Document #’ </a:t>
            </a:r>
            <a:r>
              <a:rPr lang="en-US" dirty="0">
                <a:latin typeface="Arial" pitchFamily="34" charset="0"/>
                <a:cs typeface="Arial" pitchFamily="34" charset="0"/>
              </a:rPr>
              <a:t>indicated on the bottom right, which </a:t>
            </a:r>
            <a:r>
              <a:rPr lang="en-US" dirty="0" smtClean="0">
                <a:latin typeface="Arial" pitchFamily="34" charset="0"/>
                <a:cs typeface="Arial" pitchFamily="34" charset="0"/>
              </a:rPr>
              <a:t>references </a:t>
            </a:r>
            <a:r>
              <a:rPr lang="en-US" dirty="0">
                <a:latin typeface="Arial" pitchFamily="34" charset="0"/>
                <a:cs typeface="Arial" pitchFamily="34" charset="0"/>
              </a:rPr>
              <a:t>materials that </a:t>
            </a:r>
            <a:r>
              <a:rPr lang="en-US" dirty="0" smtClean="0">
                <a:latin typeface="Arial" pitchFamily="34" charset="0"/>
                <a:cs typeface="Arial" pitchFamily="34" charset="0"/>
              </a:rPr>
              <a:t>can be accessed </a:t>
            </a:r>
            <a:r>
              <a:rPr lang="en-US" dirty="0">
                <a:latin typeface="Arial" pitchFamily="34" charset="0"/>
                <a:cs typeface="Arial" pitchFamily="34" charset="0"/>
              </a:rPr>
              <a:t>at the </a:t>
            </a:r>
            <a:r>
              <a:rPr lang="en-US" dirty="0" smtClean="0">
                <a:latin typeface="Arial" pitchFamily="34" charset="0"/>
                <a:cs typeface="Arial" pitchFamily="34" charset="0"/>
              </a:rPr>
              <a:t>website </a:t>
            </a:r>
            <a:r>
              <a:rPr lang="en-US" dirty="0">
                <a:latin typeface="Arial" pitchFamily="34" charset="0"/>
                <a:cs typeface="Arial" pitchFamily="34" charset="0"/>
              </a:rPr>
              <a:t>shown here.</a:t>
            </a:r>
          </a:p>
          <a:p>
            <a:endParaRPr lang="en-US" dirty="0">
              <a:latin typeface="Arial" pitchFamily="34" charset="0"/>
              <a:cs typeface="Arial" pitchFamily="34" charset="0"/>
            </a:endParaRPr>
          </a:p>
          <a:p>
            <a:r>
              <a:rPr lang="en-US" dirty="0">
                <a:latin typeface="Arial" pitchFamily="34" charset="0"/>
                <a:cs typeface="Arial" pitchFamily="34" charset="0"/>
              </a:rPr>
              <a:t>In addition to the video </a:t>
            </a:r>
            <a:r>
              <a:rPr lang="en-US" dirty="0" smtClean="0">
                <a:latin typeface="Arial" pitchFamily="34" charset="0"/>
                <a:cs typeface="Arial" pitchFamily="34" charset="0"/>
              </a:rPr>
              <a:t>archive, </a:t>
            </a:r>
            <a:r>
              <a:rPr lang="en-US" dirty="0">
                <a:latin typeface="Arial" pitchFamily="34" charset="0"/>
                <a:cs typeface="Arial" pitchFamily="34" charset="0"/>
              </a:rPr>
              <a:t>this web page and all linked documents will be archived on NHGRI’s </a:t>
            </a:r>
            <a:r>
              <a:rPr lang="en-US" dirty="0" smtClean="0">
                <a:latin typeface="Arial" pitchFamily="34" charset="0"/>
                <a:cs typeface="Arial" pitchFamily="34" charset="0"/>
              </a:rPr>
              <a:t>website (genome.gov) </a:t>
            </a:r>
            <a:r>
              <a:rPr lang="en-US" dirty="0">
                <a:latin typeface="Arial" pitchFamily="34" charset="0"/>
                <a:cs typeface="Arial" pitchFamily="34" charset="0"/>
              </a:rPr>
              <a:t>as a permanent historic resource.</a:t>
            </a:r>
          </a:p>
        </p:txBody>
      </p:sp>
      <p:sp>
        <p:nvSpPr>
          <p:cNvPr id="6" name="Slide Number Placeholder 3"/>
          <p:cNvSpPr>
            <a:spLocks noGrp="1"/>
          </p:cNvSpPr>
          <p:nvPr>
            <p:ph type="sldNum" sz="quarter" idx="5"/>
          </p:nvPr>
        </p:nvSpPr>
        <p:spPr>
          <a:xfrm>
            <a:off x="4014790"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98" eaLnBrk="0" hangingPunct="0">
              <a:defRPr b="1">
                <a:solidFill>
                  <a:schemeClr val="tx1"/>
                </a:solidFill>
                <a:latin typeface="Arial" pitchFamily="34" charset="0"/>
              </a:defRPr>
            </a:lvl1pPr>
            <a:lvl2pPr marL="748481" indent="-287877" defTabSz="943598" eaLnBrk="0" hangingPunct="0">
              <a:defRPr b="1">
                <a:solidFill>
                  <a:schemeClr val="tx1"/>
                </a:solidFill>
                <a:latin typeface="Arial" pitchFamily="34" charset="0"/>
              </a:defRPr>
            </a:lvl2pPr>
            <a:lvl3pPr marL="1151509" indent="-230302" defTabSz="943598" eaLnBrk="0" hangingPunct="0">
              <a:defRPr b="1">
                <a:solidFill>
                  <a:schemeClr val="tx1"/>
                </a:solidFill>
                <a:latin typeface="Arial" pitchFamily="34" charset="0"/>
              </a:defRPr>
            </a:lvl3pPr>
            <a:lvl4pPr marL="1612113" indent="-230302" defTabSz="943598" eaLnBrk="0" hangingPunct="0">
              <a:defRPr b="1">
                <a:solidFill>
                  <a:schemeClr val="tx1"/>
                </a:solidFill>
                <a:latin typeface="Arial" pitchFamily="34" charset="0"/>
              </a:defRPr>
            </a:lvl4pPr>
            <a:lvl5pPr marL="2072718" indent="-230302" defTabSz="943598" eaLnBrk="0" hangingPunct="0">
              <a:defRPr b="1">
                <a:solidFill>
                  <a:schemeClr val="tx1"/>
                </a:solidFill>
                <a:latin typeface="Arial" pitchFamily="34" charset="0"/>
              </a:defRPr>
            </a:lvl5pPr>
            <a:lvl6pPr marL="2533322" indent="-230302" defTabSz="943598" eaLnBrk="0" fontAlgn="base" hangingPunct="0">
              <a:spcBef>
                <a:spcPct val="0"/>
              </a:spcBef>
              <a:spcAft>
                <a:spcPct val="0"/>
              </a:spcAft>
              <a:defRPr b="1">
                <a:solidFill>
                  <a:schemeClr val="tx1"/>
                </a:solidFill>
                <a:latin typeface="Arial" pitchFamily="34" charset="0"/>
              </a:defRPr>
            </a:lvl6pPr>
            <a:lvl7pPr marL="2993925" indent="-230302" defTabSz="943598" eaLnBrk="0" fontAlgn="base" hangingPunct="0">
              <a:spcBef>
                <a:spcPct val="0"/>
              </a:spcBef>
              <a:spcAft>
                <a:spcPct val="0"/>
              </a:spcAft>
              <a:defRPr b="1">
                <a:solidFill>
                  <a:schemeClr val="tx1"/>
                </a:solidFill>
                <a:latin typeface="Arial" pitchFamily="34" charset="0"/>
              </a:defRPr>
            </a:lvl7pPr>
            <a:lvl8pPr marL="3454528" indent="-230302" defTabSz="943598" eaLnBrk="0" fontAlgn="base" hangingPunct="0">
              <a:spcBef>
                <a:spcPct val="0"/>
              </a:spcBef>
              <a:spcAft>
                <a:spcPct val="0"/>
              </a:spcAft>
              <a:defRPr b="1">
                <a:solidFill>
                  <a:schemeClr val="tx1"/>
                </a:solidFill>
                <a:latin typeface="Arial" pitchFamily="34" charset="0"/>
              </a:defRPr>
            </a:lvl8pPr>
            <a:lvl9pPr marL="3915134" indent="-230302" defTabSz="94359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a:t>
            </a:fld>
            <a:endParaRPr lang="en-US" dirty="0" smtClean="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4" charset="0"/>
                <a:ea typeface="+mn-ea"/>
                <a:cs typeface="Arial" pitchFamily="34" charset="0"/>
              </a:rPr>
              <a:t>On April 30, a new initiative called “A Path to 21</a:t>
            </a:r>
            <a:r>
              <a:rPr lang="en-US" sz="1200" kern="1200" baseline="30000" dirty="0" smtClean="0">
                <a:solidFill>
                  <a:schemeClr val="tx1"/>
                </a:solidFill>
                <a:effectLst/>
                <a:latin typeface="Arial" pitchFamily="34" charset="0"/>
                <a:ea typeface="+mn-ea"/>
                <a:cs typeface="Arial" pitchFamily="34" charset="0"/>
              </a:rPr>
              <a:t>st</a:t>
            </a:r>
            <a:r>
              <a:rPr lang="en-US" sz="1200" kern="1200" dirty="0" smtClean="0">
                <a:solidFill>
                  <a:schemeClr val="tx1"/>
                </a:solidFill>
                <a:effectLst/>
                <a:latin typeface="Arial" pitchFamily="34" charset="0"/>
                <a:ea typeface="+mn-ea"/>
                <a:cs typeface="Arial" pitchFamily="34" charset="0"/>
              </a:rPr>
              <a:t> Century Cures” was announced in the House of Representatives. It is being lead by Congressman Fred Upton (Chairman of the House Committee on Energy and Commerce) and Congresswoman Diane DeGette (a member of the same Committee), both of which are shown here. Over the next several months, the Committee will be holding a series of roundtables and hearings to explore how to accelerate the pace of scientific discovery and its translation to treatments and cures, and to keep the United States at the forefront of medical innovation.  </a:t>
            </a:r>
          </a:p>
          <a:p>
            <a:endParaRPr lang="en-US" sz="1200" kern="1200" dirty="0" smtClean="0">
              <a:solidFill>
                <a:schemeClr val="tx1"/>
              </a:solidFill>
              <a:effectLst/>
              <a:latin typeface="Arial" pitchFamily="34" charset="0"/>
              <a:ea typeface="+mn-ea"/>
              <a:cs typeface="Arial" pitchFamily="34" charset="0"/>
            </a:endParaRPr>
          </a:p>
          <a:p>
            <a:r>
              <a:rPr lang="en-US" sz="1200" kern="1200" dirty="0" smtClean="0">
                <a:solidFill>
                  <a:schemeClr val="tx1"/>
                </a:solidFill>
                <a:effectLst/>
                <a:latin typeface="Arial" pitchFamily="34" charset="0"/>
                <a:ea typeface="+mn-ea"/>
                <a:cs typeface="Arial" pitchFamily="34" charset="0"/>
              </a:rPr>
              <a:t>The first roundtable was held on May 6, and the NIH was represented by Francis Collins. Dr. Collins spoke of the need for a consistent stream of funding for NIH, and his concern that other countries (such as China and Korea) are investing more in biomedical research at a time when the United States is cutting back. In addition to NIH, the FDA, academia, and advocacy groups </a:t>
            </a:r>
            <a:r>
              <a:rPr lang="en-US" dirty="0" smtClean="0">
                <a:latin typeface="Arial" pitchFamily="34" charset="0"/>
                <a:cs typeface="Arial" pitchFamily="34" charset="0"/>
              </a:rPr>
              <a:t>were </a:t>
            </a:r>
            <a:r>
              <a:rPr lang="en-US" dirty="0">
                <a:latin typeface="Arial" pitchFamily="34" charset="0"/>
                <a:cs typeface="Arial" pitchFamily="34" charset="0"/>
              </a:rPr>
              <a:t>also represented</a:t>
            </a:r>
            <a:r>
              <a:rPr lang="en-US" sz="1200" kern="1200" dirty="0" smtClean="0">
                <a:solidFill>
                  <a:schemeClr val="tx1"/>
                </a:solidFill>
                <a:effectLst/>
                <a:latin typeface="Arial" pitchFamily="34" charset="0"/>
                <a:ea typeface="+mn-ea"/>
                <a:cs typeface="Arial" pitchFamily="34" charset="0"/>
              </a:rPr>
              <a:t>.  </a:t>
            </a:r>
          </a:p>
          <a:p>
            <a:r>
              <a:rPr lang="en-US" sz="1200" kern="1200" dirty="0" smtClean="0">
                <a:solidFill>
                  <a:schemeClr val="tx1"/>
                </a:solidFill>
                <a:effectLst/>
                <a:latin typeface="Arial" pitchFamily="34" charset="0"/>
                <a:ea typeface="+mn-ea"/>
                <a:cs typeface="Arial" pitchFamily="34" charset="0"/>
              </a:rPr>
              <a:t> </a:t>
            </a:r>
          </a:p>
          <a:p>
            <a:r>
              <a:rPr lang="en-US" sz="1200" kern="1200" dirty="0" smtClean="0">
                <a:solidFill>
                  <a:schemeClr val="tx1"/>
                </a:solidFill>
                <a:effectLst/>
                <a:latin typeface="Arial" pitchFamily="34" charset="0"/>
                <a:ea typeface="+mn-ea"/>
                <a:cs typeface="Arial" pitchFamily="34" charset="0"/>
              </a:rPr>
              <a:t>There is muc</a:t>
            </a:r>
            <a:r>
              <a:rPr lang="en-US" dirty="0" smtClean="0">
                <a:latin typeface="Arial" pitchFamily="34" charset="0"/>
                <a:cs typeface="Arial" pitchFamily="34" charset="0"/>
              </a:rPr>
              <a:t>h unknown about</a:t>
            </a:r>
            <a:r>
              <a:rPr lang="en-US" sz="1200" kern="1200" dirty="0" smtClean="0">
                <a:solidFill>
                  <a:schemeClr val="tx1"/>
                </a:solidFill>
                <a:effectLst/>
                <a:latin typeface="Arial" pitchFamily="34" charset="0"/>
                <a:ea typeface="+mn-ea"/>
                <a:cs typeface="Arial" pitchFamily="34" charset="0"/>
              </a:rPr>
              <a:t> the long-term expectations for this initiative, but it has bipartisan support in the House, and we do anticipate that there will be a lot more activity to report in the months to come.</a:t>
            </a:r>
          </a:p>
          <a:p>
            <a:endParaRPr lang="en-US" dirty="0" smtClean="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4014101" y="8889987"/>
            <a:ext cx="3070860" cy="468315"/>
          </a:xfrm>
        </p:spPr>
        <p:txBody>
          <a:bodyPr/>
          <a:lstStyle/>
          <a:p>
            <a:fld id="{CFDD2888-EA59-4FA6-882F-5E5CD6B79C53}" type="slidenum">
              <a:rPr lang="en-US" smtClean="0"/>
              <a:pPr/>
              <a:t>20</a:t>
            </a:fld>
            <a:endParaRPr lang="en-US" dirty="0"/>
          </a:p>
        </p:txBody>
      </p:sp>
    </p:spTree>
    <p:extLst>
      <p:ext uri="{BB962C8B-B14F-4D97-AF65-F5344CB8AC3E}">
        <p14:creationId xmlns:p14="http://schemas.microsoft.com/office/powerpoint/2010/main" val="681687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07" tIns="46953" rIns="93907" bIns="46953" numCol="1" anchor="t" anchorCtr="0" compatLnSpc="1">
            <a:prstTxWarp prst="textNoShape">
              <a:avLst/>
            </a:prstTxWarp>
          </a:bodyPr>
          <a:lstStyle/>
          <a:p>
            <a:pPr>
              <a:spcBef>
                <a:spcPts val="0"/>
              </a:spcBef>
            </a:pPr>
            <a:r>
              <a:rPr lang="en-US" dirty="0" smtClean="0">
                <a:latin typeface="Arial" panose="020B0604020202020204" pitchFamily="34" charset="0"/>
                <a:cs typeface="Arial" pitchFamily="34" charset="0"/>
              </a:rPr>
              <a:t>The NIH, 10 private</a:t>
            </a:r>
            <a:r>
              <a:rPr lang="en-US" baseline="0" dirty="0" smtClean="0">
                <a:latin typeface="Arial" pitchFamily="34" charset="0"/>
                <a:cs typeface="Arial" pitchFamily="34" charset="0"/>
              </a:rPr>
              <a:t> </a:t>
            </a:r>
            <a:r>
              <a:rPr lang="en-US" dirty="0" smtClean="0">
                <a:latin typeface="Arial" pitchFamily="34" charset="0"/>
                <a:cs typeface="Arial" pitchFamily="34" charset="0"/>
              </a:rPr>
              <a:t>companies, and 11 nonprofit organizations recently</a:t>
            </a:r>
            <a:r>
              <a:rPr lang="en-US" baseline="0" dirty="0" smtClean="0">
                <a:latin typeface="Arial" pitchFamily="34" charset="0"/>
                <a:cs typeface="Arial" pitchFamily="34" charset="0"/>
              </a:rPr>
              <a:t> </a:t>
            </a:r>
            <a:r>
              <a:rPr lang="en-US" dirty="0" smtClean="0">
                <a:latin typeface="Arial" pitchFamily="34" charset="0"/>
                <a:cs typeface="Arial" pitchFamily="34" charset="0"/>
              </a:rPr>
              <a:t>launched the Accelerating Medicines Partnership (or AMP), which aims to identify and validate biological targets of disease most likely to respond to new therapies and to characterize molecular indicators of disease (otherwise known as biomarkers). </a:t>
            </a: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Technological</a:t>
            </a:r>
            <a:r>
              <a:rPr lang="en-US" baseline="0" dirty="0" smtClean="0">
                <a:latin typeface="Arial" pitchFamily="34" charset="0"/>
                <a:cs typeface="Arial" pitchFamily="34" charset="0"/>
              </a:rPr>
              <a:t> advances, such as those made in genomics, </a:t>
            </a:r>
            <a:r>
              <a:rPr lang="en-US" dirty="0" smtClean="0">
                <a:latin typeface="Arial" pitchFamily="34" charset="0"/>
                <a:cs typeface="Arial" pitchFamily="34" charset="0"/>
              </a:rPr>
              <a:t>have led to the discovery of more than 1000 risk factors for common diseases. AMP aims to do some of the hard work in identifying those factors that could be likely targets for therapies, and make those findings widely available.  </a:t>
            </a: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Through the Foundation for the NIH (FNIH), AMP will invest more than $230 million in 3-5 year pilot projects in 3 </a:t>
            </a:r>
            <a:r>
              <a:rPr lang="en-US" baseline="0" dirty="0" smtClean="0">
                <a:latin typeface="Arial" pitchFamily="34" charset="0"/>
                <a:cs typeface="Arial" pitchFamily="34" charset="0"/>
              </a:rPr>
              <a:t>research areas:</a:t>
            </a:r>
            <a:r>
              <a:rPr lang="en-US" dirty="0" smtClean="0">
                <a:latin typeface="Arial" pitchFamily="34" charset="0"/>
                <a:cs typeface="Arial" pitchFamily="34" charset="0"/>
              </a:rPr>
              <a:t> Alzheimer’s disease, type 2 diabetes, and the autoimmune disorders rheumatoid arthritis and lupus.</a:t>
            </a:r>
          </a:p>
        </p:txBody>
      </p:sp>
      <p:sp>
        <p:nvSpPr>
          <p:cNvPr id="5" name="Slide Number Placeholder 3"/>
          <p:cNvSpPr>
            <a:spLocks noGrp="1"/>
          </p:cNvSpPr>
          <p:nvPr>
            <p:ph type="sldNum" sz="quarter" idx="5"/>
          </p:nvPr>
        </p:nvSpPr>
        <p:spPr>
          <a:xfrm>
            <a:off x="4014791"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239" eaLnBrk="0" hangingPunct="0">
              <a:defRPr b="1">
                <a:solidFill>
                  <a:schemeClr val="tx1"/>
                </a:solidFill>
                <a:latin typeface="Arial" pitchFamily="34" charset="0"/>
              </a:defRPr>
            </a:lvl1pPr>
            <a:lvl2pPr marL="742644" indent="-285632" defTabSz="936239" eaLnBrk="0" hangingPunct="0">
              <a:defRPr b="1">
                <a:solidFill>
                  <a:schemeClr val="tx1"/>
                </a:solidFill>
                <a:latin typeface="Arial" pitchFamily="34" charset="0"/>
              </a:defRPr>
            </a:lvl2pPr>
            <a:lvl3pPr marL="1142530" indent="-228506" defTabSz="936239" eaLnBrk="0" hangingPunct="0">
              <a:defRPr b="1">
                <a:solidFill>
                  <a:schemeClr val="tx1"/>
                </a:solidFill>
                <a:latin typeface="Arial" pitchFamily="34" charset="0"/>
              </a:defRPr>
            </a:lvl3pPr>
            <a:lvl4pPr marL="1599541" indent="-228506" defTabSz="936239" eaLnBrk="0" hangingPunct="0">
              <a:defRPr b="1">
                <a:solidFill>
                  <a:schemeClr val="tx1"/>
                </a:solidFill>
                <a:latin typeface="Arial" pitchFamily="34" charset="0"/>
              </a:defRPr>
            </a:lvl4pPr>
            <a:lvl5pPr marL="2056554" indent="-228506" defTabSz="936239" eaLnBrk="0" hangingPunct="0">
              <a:defRPr b="1">
                <a:solidFill>
                  <a:schemeClr val="tx1"/>
                </a:solidFill>
                <a:latin typeface="Arial" pitchFamily="34" charset="0"/>
              </a:defRPr>
            </a:lvl5pPr>
            <a:lvl6pPr marL="2513566" indent="-228506" defTabSz="936239" eaLnBrk="0" fontAlgn="base" hangingPunct="0">
              <a:spcBef>
                <a:spcPct val="0"/>
              </a:spcBef>
              <a:spcAft>
                <a:spcPct val="0"/>
              </a:spcAft>
              <a:defRPr b="1">
                <a:solidFill>
                  <a:schemeClr val="tx1"/>
                </a:solidFill>
                <a:latin typeface="Arial" pitchFamily="34" charset="0"/>
              </a:defRPr>
            </a:lvl6pPr>
            <a:lvl7pPr marL="2970577" indent="-228506" defTabSz="936239" eaLnBrk="0" fontAlgn="base" hangingPunct="0">
              <a:spcBef>
                <a:spcPct val="0"/>
              </a:spcBef>
              <a:spcAft>
                <a:spcPct val="0"/>
              </a:spcAft>
              <a:defRPr b="1">
                <a:solidFill>
                  <a:schemeClr val="tx1"/>
                </a:solidFill>
                <a:latin typeface="Arial" pitchFamily="34" charset="0"/>
              </a:defRPr>
            </a:lvl7pPr>
            <a:lvl8pPr marL="3427589" indent="-228506" defTabSz="936239" eaLnBrk="0" fontAlgn="base" hangingPunct="0">
              <a:spcBef>
                <a:spcPct val="0"/>
              </a:spcBef>
              <a:spcAft>
                <a:spcPct val="0"/>
              </a:spcAft>
              <a:defRPr b="1">
                <a:solidFill>
                  <a:schemeClr val="tx1"/>
                </a:solidFill>
                <a:latin typeface="Arial" pitchFamily="34" charset="0"/>
              </a:defRPr>
            </a:lvl8pPr>
            <a:lvl9pPr marL="3884602" indent="-228506" defTabSz="93623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21</a:t>
            </a:fld>
            <a:endParaRPr lang="en-US" dirty="0" smtClean="0">
              <a:solidFill>
                <a:prstClr val="black"/>
              </a:solidFill>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22</a:t>
            </a:fld>
            <a:endParaRPr lang="en-US" dirty="0" smtClean="0">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23" tIns="46961" rIns="93923" bIns="46961" numCol="1" anchor="t" anchorCtr="0" compatLnSpc="1">
            <a:prstTxWarp prst="textNoShape">
              <a:avLst/>
            </a:prstTxWarp>
          </a:bodyPr>
          <a:lstStyle/>
          <a:p>
            <a:pPr>
              <a:spcBef>
                <a:spcPts val="0"/>
              </a:spcBef>
            </a:pPr>
            <a:r>
              <a:rPr lang="en-US" dirty="0" smtClean="0">
                <a:effectLst/>
                <a:latin typeface="Arial" panose="020B0604020202020204" pitchFamily="34" charset="0"/>
                <a:cs typeface="Arial" panose="020B0604020202020204" pitchFamily="34" charset="0"/>
              </a:rPr>
              <a:t>Former Council member Geoff Ginsburg is the 2014 recipient of </a:t>
            </a:r>
            <a:r>
              <a:rPr lang="en-US" b="0" dirty="0" smtClean="0">
                <a:effectLst/>
                <a:latin typeface="Arial" panose="020B0604020202020204" pitchFamily="34" charset="0"/>
                <a:cs typeface="Arial" panose="020B0604020202020204" pitchFamily="34" charset="0"/>
              </a:rPr>
              <a:t>the ILCHUN Molecular Medicine Award. </a:t>
            </a:r>
          </a:p>
          <a:p>
            <a:pPr>
              <a:spcBef>
                <a:spcPts val="0"/>
              </a:spcBef>
            </a:pPr>
            <a:endParaRPr lang="en-US" dirty="0" smtClean="0">
              <a:effectLst/>
              <a:latin typeface="Arial" pitchFamily="34" charset="0"/>
              <a:cs typeface="Arial" pitchFamily="34" charset="0"/>
            </a:endParaRPr>
          </a:p>
          <a:p>
            <a:pPr>
              <a:spcBef>
                <a:spcPts val="0"/>
              </a:spcBef>
            </a:pPr>
            <a:r>
              <a:rPr lang="en-US" dirty="0" smtClean="0">
                <a:latin typeface="Arial" pitchFamily="34" charset="0"/>
                <a:cs typeface="Arial" pitchFamily="34" charset="0"/>
              </a:rPr>
              <a:t>This award is presented annually by the Korean Society for Biochemistry and Molecular Biology in collaboration with the ILCHUN Genomic Medicine Institute in Korea, and celebrates researchers with dedicated achievement in molecular medicine.</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23</a:t>
            </a:fld>
            <a:endParaRPr lang="en-US" dirty="0" smtClean="0">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23" tIns="46961" rIns="93923" bIns="46961" numCol="1" anchor="t" anchorCtr="0" compatLnSpc="1">
            <a:prstTxWarp prst="textNoShape">
              <a:avLst/>
            </a:prstTxWarp>
          </a:bodyPr>
          <a:lstStyle/>
          <a:p>
            <a:pPr>
              <a:spcBef>
                <a:spcPts val="0"/>
              </a:spcBef>
            </a:pPr>
            <a:r>
              <a:rPr lang="en-US" b="0" i="0" kern="1200" dirty="0" smtClean="0">
                <a:solidFill>
                  <a:schemeClr val="tx1"/>
                </a:solidFill>
                <a:effectLst/>
                <a:latin typeface="Arial" panose="020B0604020202020204" pitchFamily="34" charset="0"/>
                <a:cs typeface="Arial" panose="020B0604020202020204" pitchFamily="34" charset="0"/>
              </a:rPr>
              <a:t>The inaugural Harrington Prize for Innovation in Medicine has been awarded to pediatric cardiologist and genetics researcher Hal</a:t>
            </a:r>
            <a:r>
              <a:rPr lang="en-US" b="0" i="0" kern="1200" baseline="0" dirty="0" smtClean="0">
                <a:solidFill>
                  <a:schemeClr val="tx1"/>
                </a:solidFill>
                <a:effectLst/>
                <a:latin typeface="Arial" panose="020B0604020202020204" pitchFamily="34" charset="0"/>
                <a:cs typeface="Arial" panose="020B0604020202020204" pitchFamily="34" charset="0"/>
              </a:rPr>
              <a:t> </a:t>
            </a:r>
            <a:r>
              <a:rPr lang="en-US" b="0" i="0" kern="1200" dirty="0" smtClean="0">
                <a:solidFill>
                  <a:schemeClr val="tx1"/>
                </a:solidFill>
                <a:effectLst/>
                <a:latin typeface="Arial" panose="020B0604020202020204" pitchFamily="34" charset="0"/>
                <a:cs typeface="Arial" panose="020B0604020202020204" pitchFamily="34" charset="0"/>
              </a:rPr>
              <a:t>Dietz</a:t>
            </a:r>
            <a:r>
              <a:rPr lang="en-US" b="0" i="0" kern="1200" baseline="0" dirty="0" smtClean="0">
                <a:solidFill>
                  <a:schemeClr val="tx1"/>
                </a:solidFill>
                <a:effectLst/>
                <a:latin typeface="Arial" panose="020B0604020202020204" pitchFamily="34" charset="0"/>
                <a:cs typeface="Arial" panose="020B0604020202020204" pitchFamily="34" charset="0"/>
              </a:rPr>
              <a:t> </a:t>
            </a:r>
            <a:r>
              <a:rPr lang="en-US" b="0" i="0" kern="1200" dirty="0" smtClean="0">
                <a:solidFill>
                  <a:schemeClr val="tx1"/>
                </a:solidFill>
                <a:effectLst/>
                <a:latin typeface="Arial" panose="020B0604020202020204" pitchFamily="34" charset="0"/>
                <a:cs typeface="Arial" panose="020B0604020202020204" pitchFamily="34" charset="0"/>
              </a:rPr>
              <a:t>of the Johns Hopkins University School of Medicine. Hal is a good friend of NHGRI’s and former Chair of our Intramural Board of Scientific Counselors. </a:t>
            </a:r>
            <a:endParaRPr lang="en-US" dirty="0" smtClean="0">
              <a:latin typeface="Arial" pitchFamily="34" charset="0"/>
              <a:cs typeface="Arial" pitchFamily="34" charset="0"/>
            </a:endParaRP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The Harrington Prize for Innovation in Medicine, established this year by the Harrington Discovery Institute at University Hospitals Case Medical Center and the American Society for Clinical Investigation, recognizes a physician-scientist who has successfully navigated the path to advance discovery into clinical application.</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24</a:t>
            </a:fld>
            <a:endParaRPr lang="en-US" dirty="0" smtClean="0">
              <a:cs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23" tIns="46961" rIns="93923" bIns="46961" numCol="1" anchor="t" anchorCtr="0" compatLnSpc="1">
            <a:prstTxWarp prst="textNoShape">
              <a:avLst/>
            </a:prstTxWarp>
          </a:bodyPr>
          <a:lstStyle/>
          <a:p>
            <a:pPr>
              <a:defRPr/>
            </a:pPr>
            <a:r>
              <a:rPr lang="en-US" dirty="0" smtClean="0">
                <a:latin typeface="Arial" pitchFamily="34" charset="0"/>
                <a:cs typeface="Arial" pitchFamily="34" charset="0"/>
              </a:rPr>
              <a:t>Jeff Gordon, Director of the Center for Genome Sciences and Systems Biology at Washington </a:t>
            </a:r>
            <a:r>
              <a:rPr lang="en-US" dirty="0">
                <a:latin typeface="Arial" pitchFamily="34" charset="0"/>
                <a:cs typeface="Arial" pitchFamily="34" charset="0"/>
              </a:rPr>
              <a:t>University School </a:t>
            </a:r>
            <a:r>
              <a:rPr lang="en-US" dirty="0" smtClean="0">
                <a:latin typeface="Arial" pitchFamily="34" charset="0"/>
                <a:cs typeface="Arial" pitchFamily="34" charset="0"/>
              </a:rPr>
              <a:t>of Medicine, has been awarded the 2014 </a:t>
            </a:r>
            <a:r>
              <a:rPr lang="en-US" dirty="0" err="1" smtClean="0">
                <a:latin typeface="Arial" pitchFamily="34" charset="0"/>
                <a:cs typeface="Arial" pitchFamily="34" charset="0"/>
              </a:rPr>
              <a:t>Passano</a:t>
            </a:r>
            <a:r>
              <a:rPr lang="en-US" dirty="0" smtClean="0">
                <a:latin typeface="Arial" pitchFamily="34" charset="0"/>
                <a:cs typeface="Arial" pitchFamily="34" charset="0"/>
              </a:rPr>
              <a:t> Foundation Award.</a:t>
            </a:r>
          </a:p>
          <a:p>
            <a:pPr marL="0" marR="0" indent="0" algn="l" defTabSz="914400" rtl="0" eaLnBrk="0" fontAlgn="base" latinLnBrk="0" hangingPunct="0">
              <a:lnSpc>
                <a:spcPct val="100000"/>
              </a:lnSpc>
              <a:spcBef>
                <a:spcPts val="0"/>
              </a:spcBef>
              <a:spcAft>
                <a:spcPct val="0"/>
              </a:spcAft>
              <a:buClrTx/>
              <a:buSzTx/>
              <a:buFontTx/>
              <a:buNone/>
              <a:tabLst/>
              <a:defRPr/>
            </a:pPr>
            <a:endParaRPr lang="en-US" dirty="0" smtClean="0">
              <a:latin typeface="Arial" pitchFamily="34" charset="0"/>
              <a:cs typeface="Arial"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dirty="0" smtClean="0">
                <a:latin typeface="Arial" pitchFamily="34" charset="0"/>
                <a:cs typeface="Arial" pitchFamily="34" charset="0"/>
              </a:rPr>
              <a:t>Established in 1943, this annual award recognizes scientists who have made outstanding contributions to medical research. Gordon's research focus has led to discoveries about the human </a:t>
            </a:r>
            <a:r>
              <a:rPr lang="en-US" dirty="0" err="1" smtClean="0">
                <a:latin typeface="Arial" pitchFamily="34" charset="0"/>
                <a:cs typeface="Arial" pitchFamily="34" charset="0"/>
              </a:rPr>
              <a:t>microbiome</a:t>
            </a:r>
            <a:r>
              <a:rPr lang="en-US" dirty="0" smtClean="0">
                <a:latin typeface="Arial" pitchFamily="34" charset="0"/>
                <a:cs typeface="Arial" pitchFamily="34" charset="0"/>
              </a:rPr>
              <a:t>, including novel characteristics of the gut </a:t>
            </a:r>
            <a:r>
              <a:rPr lang="en-US" dirty="0" err="1" smtClean="0">
                <a:latin typeface="Arial" pitchFamily="34" charset="0"/>
                <a:cs typeface="Arial" pitchFamily="34" charset="0"/>
              </a:rPr>
              <a:t>microbiome</a:t>
            </a:r>
            <a:r>
              <a:rPr lang="en-US" dirty="0" smtClean="0">
                <a:latin typeface="Arial" pitchFamily="34" charset="0"/>
                <a:cs typeface="Arial" pitchFamily="34" charset="0"/>
              </a:rPr>
              <a:t> in obesity. </a:t>
            </a:r>
          </a:p>
          <a:p>
            <a:pPr marL="0" marR="0" indent="0" algn="l" defTabSz="914400" rtl="0" eaLnBrk="0" fontAlgn="base" latinLnBrk="0" hangingPunct="0">
              <a:lnSpc>
                <a:spcPct val="100000"/>
              </a:lnSpc>
              <a:spcBef>
                <a:spcPts val="0"/>
              </a:spcBef>
              <a:spcAft>
                <a:spcPct val="0"/>
              </a:spcAft>
              <a:buClrTx/>
              <a:buSzTx/>
              <a:buFontTx/>
              <a:buNone/>
              <a:tabLst/>
              <a:defRPr/>
            </a:pPr>
            <a:r>
              <a:rPr lang="en-US" dirty="0" smtClean="0">
                <a:latin typeface="Arial" pitchFamily="34" charset="0"/>
                <a:cs typeface="Arial" pitchFamily="34" charset="0"/>
              </a:rPr>
              <a:t> </a:t>
            </a:r>
          </a:p>
          <a:p>
            <a:pPr marL="0" marR="0" indent="0" algn="l" defTabSz="914400" rtl="0" eaLnBrk="0" fontAlgn="base" latinLnBrk="0" hangingPunct="0">
              <a:lnSpc>
                <a:spcPct val="100000"/>
              </a:lnSpc>
              <a:spcBef>
                <a:spcPts val="0"/>
              </a:spcBef>
              <a:spcAft>
                <a:spcPct val="0"/>
              </a:spcAft>
              <a:buClrTx/>
              <a:buSzTx/>
              <a:buFontTx/>
              <a:buNone/>
              <a:tabLst/>
              <a:defRPr/>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25</a:t>
            </a:fld>
            <a:endParaRPr lang="en-US" dirty="0" smtClean="0">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xfrm>
            <a:off x="1203325" y="701675"/>
            <a:ext cx="4679950" cy="3509963"/>
          </a:xfrm>
          <a:prstGeom prst="rect">
            <a:avLst/>
          </a:prstGeom>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dirty="0" smtClean="0">
                <a:latin typeface="Arial" pitchFamily="34" charset="0"/>
                <a:cs typeface="Arial" pitchFamily="34" charset="0"/>
              </a:rPr>
              <a:t>Recently</a:t>
            </a:r>
            <a:r>
              <a:rPr lang="en-US" dirty="0">
                <a:latin typeface="Arial" pitchFamily="34" charset="0"/>
                <a:cs typeface="Arial" pitchFamily="34" charset="0"/>
              </a:rPr>
              <a:t>, a number of </a:t>
            </a:r>
            <a:r>
              <a:rPr lang="en-US" dirty="0" smtClean="0">
                <a:latin typeface="Arial" pitchFamily="34" charset="0"/>
                <a:cs typeface="Arial" pitchFamily="34" charset="0"/>
              </a:rPr>
              <a:t>scientists with </a:t>
            </a:r>
            <a:r>
              <a:rPr lang="en-US" dirty="0">
                <a:latin typeface="Arial" pitchFamily="34" charset="0"/>
                <a:cs typeface="Arial" pitchFamily="34" charset="0"/>
              </a:rPr>
              <a:t>ties to NHGRI were elected to the </a:t>
            </a:r>
            <a:r>
              <a:rPr lang="en-US" dirty="0" smtClean="0">
                <a:latin typeface="Arial" pitchFamily="34" charset="0"/>
                <a:cs typeface="Arial" pitchFamily="34" charset="0"/>
              </a:rPr>
              <a:t>U.S. National </a:t>
            </a:r>
            <a:r>
              <a:rPr lang="en-US" dirty="0">
                <a:latin typeface="Arial" pitchFamily="34" charset="0"/>
                <a:cs typeface="Arial" pitchFamily="34" charset="0"/>
              </a:rPr>
              <a:t>Academy of Sciences. </a:t>
            </a:r>
            <a:endParaRPr lang="en-US" dirty="0" smtClean="0">
              <a:latin typeface="Arial" pitchFamily="34" charset="0"/>
              <a:cs typeface="Arial" pitchFamily="34" charset="0"/>
            </a:endParaRPr>
          </a:p>
          <a:p>
            <a:pPr>
              <a:spcBef>
                <a:spcPts val="0"/>
              </a:spcBef>
            </a:pPr>
            <a:endParaRPr lang="en-US"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That </a:t>
            </a:r>
            <a:r>
              <a:rPr lang="en-US" dirty="0">
                <a:latin typeface="Arial" pitchFamily="34" charset="0"/>
                <a:cs typeface="Arial" pitchFamily="34" charset="0"/>
              </a:rPr>
              <a:t>list </a:t>
            </a:r>
            <a:r>
              <a:rPr lang="en-US" dirty="0" smtClean="0">
                <a:latin typeface="Arial" pitchFamily="34" charset="0"/>
                <a:cs typeface="Arial" pitchFamily="34" charset="0"/>
              </a:rPr>
              <a:t>includes </a:t>
            </a:r>
            <a:r>
              <a:rPr lang="en-US" dirty="0">
                <a:latin typeface="Arial" pitchFamily="34" charset="0"/>
                <a:cs typeface="Arial" pitchFamily="34" charset="0"/>
              </a:rPr>
              <a:t>* </a:t>
            </a:r>
            <a:r>
              <a:rPr lang="en-US" dirty="0" smtClean="0">
                <a:latin typeface="Arial" pitchFamily="34" charset="0"/>
                <a:cs typeface="Arial" pitchFamily="34" charset="0"/>
              </a:rPr>
              <a:t>Cynthia Burrows, * Bob Darnell, * Julian Davies, * Michael Green, * </a:t>
            </a:r>
            <a:r>
              <a:rPr lang="en-US" dirty="0" err="1" smtClean="0">
                <a:latin typeface="Arial" pitchFamily="34" charset="0"/>
                <a:cs typeface="Arial" pitchFamily="34" charset="0"/>
              </a:rPr>
              <a:t>Vamsi</a:t>
            </a:r>
            <a:r>
              <a:rPr lang="en-US" dirty="0" smtClean="0">
                <a:latin typeface="Arial" pitchFamily="34" charset="0"/>
                <a:cs typeface="Arial" pitchFamily="34" charset="0"/>
              </a:rPr>
              <a:t> </a:t>
            </a:r>
            <a:r>
              <a:rPr lang="en-US" dirty="0" err="1" smtClean="0">
                <a:latin typeface="Arial" pitchFamily="34" charset="0"/>
                <a:cs typeface="Arial" pitchFamily="34" charset="0"/>
              </a:rPr>
              <a:t>Mootha</a:t>
            </a:r>
            <a:r>
              <a:rPr lang="en-US" dirty="0" smtClean="0">
                <a:latin typeface="Arial" pitchFamily="34" charset="0"/>
                <a:cs typeface="Arial" pitchFamily="34" charset="0"/>
              </a:rPr>
              <a:t>, * Monty </a:t>
            </a:r>
            <a:r>
              <a:rPr lang="en-US" dirty="0" err="1" smtClean="0">
                <a:latin typeface="Arial" pitchFamily="34" charset="0"/>
                <a:cs typeface="Arial" pitchFamily="34" charset="0"/>
              </a:rPr>
              <a:t>Slatkin</a:t>
            </a:r>
            <a:r>
              <a:rPr lang="en-US" dirty="0" smtClean="0">
                <a:latin typeface="Arial" pitchFamily="34" charset="0"/>
                <a:cs typeface="Arial" pitchFamily="34" charset="0"/>
              </a:rPr>
              <a:t>, and * Henry Yang.</a:t>
            </a:r>
            <a:endParaRPr lang="en-US" dirty="0">
              <a:latin typeface="Arial" pitchFamily="34" charset="0"/>
              <a:cs typeface="Arial" pitchFamily="34" charset="0"/>
            </a:endParaRPr>
          </a:p>
          <a:p>
            <a:pPr>
              <a:spcBef>
                <a:spcPts val="0"/>
              </a:spcBef>
            </a:pPr>
            <a:endParaRPr lang="en-US" dirty="0">
              <a:latin typeface="Arial" pitchFamily="34" charset="0"/>
              <a:cs typeface="Arial" pitchFamily="34" charset="0"/>
            </a:endParaRPr>
          </a:p>
          <a:p>
            <a:pPr>
              <a:spcBef>
                <a:spcPts val="0"/>
              </a:spcBef>
            </a:pPr>
            <a:endParaRPr lang="en-US" dirty="0">
              <a:latin typeface="Arial" pitchFamily="34" charset="0"/>
              <a:cs typeface="Arial" pitchFamily="34" charset="0"/>
            </a:endParaRPr>
          </a:p>
          <a:p>
            <a:pPr>
              <a:spcBef>
                <a:spcPts val="0"/>
              </a:spcBef>
            </a:pP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860" eaLnBrk="0" hangingPunct="0">
              <a:defRPr b="1">
                <a:solidFill>
                  <a:schemeClr val="tx1"/>
                </a:solidFill>
                <a:latin typeface="Arial" pitchFamily="34" charset="0"/>
              </a:defRPr>
            </a:lvl1pPr>
            <a:lvl2pPr marL="741550" indent="-285212" defTabSz="934860" eaLnBrk="0" hangingPunct="0">
              <a:defRPr b="1">
                <a:solidFill>
                  <a:schemeClr val="tx1"/>
                </a:solidFill>
                <a:latin typeface="Arial" pitchFamily="34" charset="0"/>
              </a:defRPr>
            </a:lvl2pPr>
            <a:lvl3pPr marL="1140847" indent="-228169" defTabSz="934860" eaLnBrk="0" hangingPunct="0">
              <a:defRPr b="1">
                <a:solidFill>
                  <a:schemeClr val="tx1"/>
                </a:solidFill>
                <a:latin typeface="Arial" pitchFamily="34" charset="0"/>
              </a:defRPr>
            </a:lvl3pPr>
            <a:lvl4pPr marL="1597185" indent="-228169" defTabSz="934860" eaLnBrk="0" hangingPunct="0">
              <a:defRPr b="1">
                <a:solidFill>
                  <a:schemeClr val="tx1"/>
                </a:solidFill>
                <a:latin typeface="Arial" pitchFamily="34" charset="0"/>
              </a:defRPr>
            </a:lvl4pPr>
            <a:lvl5pPr marL="2053523" indent="-228169" defTabSz="934860" eaLnBrk="0" hangingPunct="0">
              <a:defRPr b="1">
                <a:solidFill>
                  <a:schemeClr val="tx1"/>
                </a:solidFill>
                <a:latin typeface="Arial" pitchFamily="34" charset="0"/>
              </a:defRPr>
            </a:lvl5pPr>
            <a:lvl6pPr marL="2509861" indent="-228169" defTabSz="934860" eaLnBrk="0" fontAlgn="base" hangingPunct="0">
              <a:spcBef>
                <a:spcPct val="0"/>
              </a:spcBef>
              <a:spcAft>
                <a:spcPct val="0"/>
              </a:spcAft>
              <a:defRPr b="1">
                <a:solidFill>
                  <a:schemeClr val="tx1"/>
                </a:solidFill>
                <a:latin typeface="Arial" pitchFamily="34" charset="0"/>
              </a:defRPr>
            </a:lvl6pPr>
            <a:lvl7pPr marL="2966200" indent="-228169" defTabSz="934860" eaLnBrk="0" fontAlgn="base" hangingPunct="0">
              <a:spcBef>
                <a:spcPct val="0"/>
              </a:spcBef>
              <a:spcAft>
                <a:spcPct val="0"/>
              </a:spcAft>
              <a:defRPr b="1">
                <a:solidFill>
                  <a:schemeClr val="tx1"/>
                </a:solidFill>
                <a:latin typeface="Arial" pitchFamily="34" charset="0"/>
              </a:defRPr>
            </a:lvl7pPr>
            <a:lvl8pPr marL="3422539" indent="-228169" defTabSz="934860" eaLnBrk="0" fontAlgn="base" hangingPunct="0">
              <a:spcBef>
                <a:spcPct val="0"/>
              </a:spcBef>
              <a:spcAft>
                <a:spcPct val="0"/>
              </a:spcAft>
              <a:defRPr b="1">
                <a:solidFill>
                  <a:schemeClr val="tx1"/>
                </a:solidFill>
                <a:latin typeface="Arial" pitchFamily="34" charset="0"/>
              </a:defRPr>
            </a:lvl8pPr>
            <a:lvl9pPr marL="3878878" indent="-228169" defTabSz="93486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26</a:t>
            </a:fld>
            <a:endParaRPr lang="en-US" dirty="0" smtClean="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xfrm>
            <a:off x="1203325" y="701675"/>
            <a:ext cx="4679950" cy="3509963"/>
          </a:xfrm>
          <a:prstGeom prst="rect">
            <a:avLst/>
          </a:prstGeom>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dirty="0" smtClean="0">
                <a:latin typeface="Arial" pitchFamily="34" charset="0"/>
                <a:cs typeface="Arial" pitchFamily="34" charset="0"/>
              </a:rPr>
              <a:t>And then on the other side of the pond, the U.K. Royal Society recently announced the election of </a:t>
            </a:r>
            <a:r>
              <a:rPr lang="en-US" dirty="0" err="1" smtClean="0">
                <a:latin typeface="Arial" pitchFamily="34" charset="0"/>
                <a:cs typeface="Arial" pitchFamily="34" charset="0"/>
              </a:rPr>
              <a:t>genomicists</a:t>
            </a:r>
            <a:r>
              <a:rPr lang="en-US" dirty="0" smtClean="0">
                <a:latin typeface="Arial" pitchFamily="34" charset="0"/>
                <a:cs typeface="Arial" pitchFamily="34" charset="0"/>
              </a:rPr>
              <a:t> * Ewan Birney and * Julian </a:t>
            </a:r>
            <a:r>
              <a:rPr lang="en-US" dirty="0" err="1" smtClean="0">
                <a:latin typeface="Arial" pitchFamily="34" charset="0"/>
                <a:cs typeface="Arial" pitchFamily="34" charset="0"/>
              </a:rPr>
              <a:t>Parkhill</a:t>
            </a:r>
            <a:r>
              <a:rPr lang="en-US" dirty="0">
                <a:latin typeface="Arial" pitchFamily="34" charset="0"/>
                <a:cs typeface="Arial" pitchFamily="34" charset="0"/>
              </a:rPr>
              <a:t> </a:t>
            </a:r>
            <a:r>
              <a:rPr lang="en-US" dirty="0" smtClean="0">
                <a:latin typeface="Arial" pitchFamily="34" charset="0"/>
                <a:cs typeface="Arial" pitchFamily="34" charset="0"/>
              </a:rPr>
              <a:t>to their prestigious group.  </a:t>
            </a:r>
          </a:p>
          <a:p>
            <a:pPr>
              <a:spcBef>
                <a:spcPts val="0"/>
              </a:spcBef>
            </a:pPr>
            <a:endParaRPr lang="en-US" dirty="0" smtClean="0">
              <a:latin typeface="Arial" pitchFamily="34" charset="0"/>
              <a:cs typeface="Arial" pitchFamily="34" charset="0"/>
            </a:endParaRPr>
          </a:p>
          <a:p>
            <a:pPr>
              <a:spcBef>
                <a:spcPts val="0"/>
              </a:spcBef>
            </a:pPr>
            <a:endParaRPr lang="en-US" dirty="0" smtClean="0">
              <a:latin typeface="Arial" pitchFamily="34" charset="0"/>
              <a:cs typeface="Arial" pitchFamily="34" charset="0"/>
            </a:endParaRPr>
          </a:p>
          <a:p>
            <a:pPr>
              <a:spcBef>
                <a:spcPts val="0"/>
              </a:spcBef>
            </a:pP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860" eaLnBrk="0" hangingPunct="0">
              <a:defRPr b="1">
                <a:solidFill>
                  <a:schemeClr val="tx1"/>
                </a:solidFill>
                <a:latin typeface="Arial" pitchFamily="34" charset="0"/>
              </a:defRPr>
            </a:lvl1pPr>
            <a:lvl2pPr marL="741550" indent="-285212" defTabSz="934860" eaLnBrk="0" hangingPunct="0">
              <a:defRPr b="1">
                <a:solidFill>
                  <a:schemeClr val="tx1"/>
                </a:solidFill>
                <a:latin typeface="Arial" pitchFamily="34" charset="0"/>
              </a:defRPr>
            </a:lvl2pPr>
            <a:lvl3pPr marL="1140847" indent="-228169" defTabSz="934860" eaLnBrk="0" hangingPunct="0">
              <a:defRPr b="1">
                <a:solidFill>
                  <a:schemeClr val="tx1"/>
                </a:solidFill>
                <a:latin typeface="Arial" pitchFamily="34" charset="0"/>
              </a:defRPr>
            </a:lvl3pPr>
            <a:lvl4pPr marL="1597185" indent="-228169" defTabSz="934860" eaLnBrk="0" hangingPunct="0">
              <a:defRPr b="1">
                <a:solidFill>
                  <a:schemeClr val="tx1"/>
                </a:solidFill>
                <a:latin typeface="Arial" pitchFamily="34" charset="0"/>
              </a:defRPr>
            </a:lvl4pPr>
            <a:lvl5pPr marL="2053523" indent="-228169" defTabSz="934860" eaLnBrk="0" hangingPunct="0">
              <a:defRPr b="1">
                <a:solidFill>
                  <a:schemeClr val="tx1"/>
                </a:solidFill>
                <a:latin typeface="Arial" pitchFamily="34" charset="0"/>
              </a:defRPr>
            </a:lvl5pPr>
            <a:lvl6pPr marL="2509861" indent="-228169" defTabSz="934860" eaLnBrk="0" fontAlgn="base" hangingPunct="0">
              <a:spcBef>
                <a:spcPct val="0"/>
              </a:spcBef>
              <a:spcAft>
                <a:spcPct val="0"/>
              </a:spcAft>
              <a:defRPr b="1">
                <a:solidFill>
                  <a:schemeClr val="tx1"/>
                </a:solidFill>
                <a:latin typeface="Arial" pitchFamily="34" charset="0"/>
              </a:defRPr>
            </a:lvl6pPr>
            <a:lvl7pPr marL="2966200" indent="-228169" defTabSz="934860" eaLnBrk="0" fontAlgn="base" hangingPunct="0">
              <a:spcBef>
                <a:spcPct val="0"/>
              </a:spcBef>
              <a:spcAft>
                <a:spcPct val="0"/>
              </a:spcAft>
              <a:defRPr b="1">
                <a:solidFill>
                  <a:schemeClr val="tx1"/>
                </a:solidFill>
                <a:latin typeface="Arial" pitchFamily="34" charset="0"/>
              </a:defRPr>
            </a:lvl7pPr>
            <a:lvl8pPr marL="3422539" indent="-228169" defTabSz="934860" eaLnBrk="0" fontAlgn="base" hangingPunct="0">
              <a:spcBef>
                <a:spcPct val="0"/>
              </a:spcBef>
              <a:spcAft>
                <a:spcPct val="0"/>
              </a:spcAft>
              <a:defRPr b="1">
                <a:solidFill>
                  <a:schemeClr val="tx1"/>
                </a:solidFill>
                <a:latin typeface="Arial" pitchFamily="34" charset="0"/>
              </a:defRPr>
            </a:lvl8pPr>
            <a:lvl9pPr marL="3878878" indent="-228169" defTabSz="93486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27</a:t>
            </a:fld>
            <a:endParaRPr lang="en-US" dirty="0" smtClean="0">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1203325" y="701675"/>
            <a:ext cx="4679950" cy="3509963"/>
          </a:xfrm>
          <a:prstGeom prst="rect">
            <a:avLst/>
          </a:prstGeom>
          <a:ln/>
        </p:spPr>
      </p:sp>
      <p:sp>
        <p:nvSpPr>
          <p:cNvPr id="141315" name="Notes Placeholder 2"/>
          <p:cNvSpPr>
            <a:spLocks noGrp="1"/>
          </p:cNvSpPr>
          <p:nvPr>
            <p:ph type="body" idx="1"/>
          </p:nvPr>
        </p:nvSpPr>
        <p:spPr>
          <a:xfrm>
            <a:off x="971724" y="4283629"/>
            <a:ext cx="5546772" cy="4489179"/>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bodyPr>
          <a:lstStyle/>
          <a:p>
            <a:pPr lvl="1" defTabSz="998403">
              <a:defRPr/>
            </a:pPr>
            <a:r>
              <a:rPr lang="en-US" dirty="0" smtClean="0">
                <a:latin typeface="Arial" pitchFamily="34" charset="0"/>
                <a:cs typeface="Arial" pitchFamily="34" charset="0"/>
              </a:rPr>
              <a:t>The Global Alliance for Genomics and Health (GA4GH) is a recently established international coalition that aims to formulate standards and a framework to enhance world-wide data sharing. Over 150 organizations across the world are involved.</a:t>
            </a:r>
            <a:r>
              <a:rPr lang="en-US" baseline="0" dirty="0" smtClean="0">
                <a:latin typeface="Arial" pitchFamily="34" charset="0"/>
                <a:cs typeface="Arial" pitchFamily="34" charset="0"/>
              </a:rPr>
              <a:t> </a:t>
            </a:r>
            <a:r>
              <a:rPr lang="en-US" dirty="0" smtClean="0">
                <a:latin typeface="Arial" pitchFamily="34" charset="0"/>
                <a:cs typeface="Arial" pitchFamily="34" charset="0"/>
              </a:rPr>
              <a:t>There is a </a:t>
            </a:r>
            <a:r>
              <a:rPr lang="en-US" dirty="0">
                <a:latin typeface="Arial" pitchFamily="34" charset="0"/>
                <a:cs typeface="Arial" pitchFamily="34" charset="0"/>
              </a:rPr>
              <a:t>GA4GH Steering </a:t>
            </a:r>
            <a:r>
              <a:rPr lang="en-US" dirty="0" smtClean="0">
                <a:latin typeface="Arial" pitchFamily="34" charset="0"/>
                <a:cs typeface="Arial" pitchFamily="34" charset="0"/>
              </a:rPr>
              <a:t>Committee led by David </a:t>
            </a:r>
            <a:r>
              <a:rPr lang="en-US" dirty="0" err="1" smtClean="0">
                <a:latin typeface="Arial" pitchFamily="34" charset="0"/>
                <a:cs typeface="Arial" pitchFamily="34" charset="0"/>
              </a:rPr>
              <a:t>Altshuler</a:t>
            </a:r>
            <a:r>
              <a:rPr lang="en-US" dirty="0" smtClean="0">
                <a:latin typeface="Arial" pitchFamily="34" charset="0"/>
                <a:cs typeface="Arial" pitchFamily="34" charset="0"/>
              </a:rPr>
              <a:t>. NIH’s new Associate Director for Data Science, Phil Bourne, has recently joined that Steering Committee. * The first face-to-face meeting of the GA4GH took place in March at the </a:t>
            </a:r>
            <a:r>
              <a:rPr lang="en-US" dirty="0" err="1" smtClean="0">
                <a:latin typeface="Arial" pitchFamily="34" charset="0"/>
                <a:cs typeface="Arial" pitchFamily="34" charset="0"/>
              </a:rPr>
              <a:t>Wellcome</a:t>
            </a:r>
            <a:r>
              <a:rPr lang="en-US" dirty="0" smtClean="0">
                <a:latin typeface="Arial" pitchFamily="34" charset="0"/>
                <a:cs typeface="Arial" pitchFamily="34" charset="0"/>
              </a:rPr>
              <a:t> Trust in the U.K. </a:t>
            </a:r>
          </a:p>
          <a:p>
            <a:pPr lvl="1" defTabSz="998403">
              <a:defRPr/>
            </a:pPr>
            <a:endParaRPr lang="en-US" dirty="0" smtClean="0">
              <a:latin typeface="Arial" pitchFamily="34" charset="0"/>
              <a:cs typeface="Arial" pitchFamily="34" charset="0"/>
            </a:endParaRPr>
          </a:p>
          <a:p>
            <a:r>
              <a:rPr lang="en-US" kern="1200" dirty="0" smtClean="0">
                <a:effectLst/>
                <a:latin typeface="Arial" panose="020B0604020202020204" pitchFamily="34" charset="0"/>
                <a:cs typeface="Arial" panose="020B0604020202020204" pitchFamily="34" charset="0"/>
              </a:rPr>
              <a:t>* Four working groups have been established</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and are busy at work: </a:t>
            </a:r>
            <a:r>
              <a:rPr lang="en-US" kern="1200" dirty="0" smtClean="0">
                <a:effectLst/>
                <a:latin typeface="Arial" panose="020B0604020202020204" pitchFamily="34" charset="0"/>
                <a:cs typeface="Arial" panose="020B0604020202020204" pitchFamily="34" charset="0"/>
              </a:rPr>
              <a:t>* The Regulatory and Ethics Working Group focuses on ethics and the legal and social implications, including developing consent, privacy procedures, and best practices in data governance and transparency. </a:t>
            </a:r>
          </a:p>
          <a:p>
            <a:r>
              <a:rPr lang="en-US" kern="1200" dirty="0" smtClean="0">
                <a:effectLst/>
                <a:latin typeface="Arial" panose="020B0604020202020204" pitchFamily="34" charset="0"/>
                <a:cs typeface="Arial" panose="020B0604020202020204" pitchFamily="34" charset="0"/>
              </a:rPr>
              <a:t>* The Genomic Data Working Group concentrates on data representation, data storage, data analysis, and developing standards that will facilitate interoperability. </a:t>
            </a:r>
          </a:p>
          <a:p>
            <a:r>
              <a:rPr lang="en-US" kern="1200" dirty="0" smtClean="0">
                <a:effectLst/>
                <a:latin typeface="Arial" panose="020B0604020202020204" pitchFamily="34" charset="0"/>
                <a:cs typeface="Arial" panose="020B0604020202020204" pitchFamily="34" charset="0"/>
              </a:rPr>
              <a:t>* The Security Working Group addresses issues on the technology aspects of data security, user access control, and audit functions, working to develop or adopt standards for data security, privacy protection, and user/owner access control. </a:t>
            </a:r>
          </a:p>
          <a:p>
            <a:r>
              <a:rPr lang="en-US" kern="1200" dirty="0" smtClean="0">
                <a:effectLst/>
                <a:latin typeface="Arial" panose="020B0604020202020204" pitchFamily="34" charset="0"/>
                <a:cs typeface="Arial" panose="020B0604020202020204" pitchFamily="34" charset="0"/>
              </a:rPr>
              <a:t>* The Clinical Working Group addresses the establishment of linkages to phenotypic and clinical (health) informatics data.</a:t>
            </a:r>
          </a:p>
          <a:p>
            <a:endParaRPr lang="en-US" dirty="0" smtClean="0">
              <a:latin typeface="Arial" pitchFamily="34" charset="0"/>
              <a:cs typeface="Arial" pitchFamily="34" charset="0"/>
            </a:endParaRPr>
          </a:p>
          <a:p>
            <a:r>
              <a:rPr lang="en-US" dirty="0" smtClean="0">
                <a:latin typeface="Arial" pitchFamily="34" charset="0"/>
                <a:cs typeface="Arial" pitchFamily="34" charset="0"/>
              </a:rPr>
              <a:t>NHGRI continues to stay in close touch with the GA4GH and the activities of these various working groups. </a:t>
            </a: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28</a:t>
            </a:fld>
            <a:endParaRPr lang="en-US" dirty="0" smtClean="0">
              <a:solidFill>
                <a:prstClr val="black"/>
              </a:solidFill>
              <a:cs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a:xfrm>
            <a:off x="1203325" y="701675"/>
            <a:ext cx="4679950" cy="3509963"/>
          </a:xfrm>
          <a:prstGeom prst="rect">
            <a:avLst/>
          </a:prstGeom>
          <a:ln/>
        </p:spPr>
      </p:sp>
      <p:sp>
        <p:nvSpPr>
          <p:cNvPr id="230403" name="Notes Placeholder 2"/>
          <p:cNvSpPr>
            <a:spLocks noGrp="1"/>
          </p:cNvSpPr>
          <p:nvPr>
            <p:ph type="body" idx="1"/>
          </p:nvPr>
        </p:nvSpPr>
        <p:spPr>
          <a:noFill/>
          <a:ln/>
        </p:spPr>
        <p:txBody>
          <a:bodyPr/>
          <a:lstStyle/>
          <a:p>
            <a:pPr defTabSz="941153">
              <a:defRPr/>
            </a:pPr>
            <a:r>
              <a:rPr lang="en-US" dirty="0" smtClean="0">
                <a:latin typeface="Arial" pitchFamily="34" charset="0"/>
                <a:cs typeface="Arial" pitchFamily="34" charset="0"/>
              </a:rPr>
              <a:t>In March, a </a:t>
            </a:r>
            <a:r>
              <a:rPr lang="en-US" dirty="0">
                <a:latin typeface="Arial" pitchFamily="34" charset="0"/>
                <a:cs typeface="Arial" pitchFamily="34" charset="0"/>
              </a:rPr>
              <a:t>s</a:t>
            </a:r>
            <a:r>
              <a:rPr lang="en-US" dirty="0" smtClean="0">
                <a:latin typeface="Arial" pitchFamily="34" charset="0"/>
                <a:cs typeface="Arial" pitchFamily="34" charset="0"/>
              </a:rPr>
              <a:t>pecial</a:t>
            </a:r>
            <a:r>
              <a:rPr lang="en-US" baseline="0" dirty="0" smtClean="0">
                <a:latin typeface="Arial" pitchFamily="34" charset="0"/>
                <a:cs typeface="Arial" pitchFamily="34" charset="0"/>
              </a:rPr>
              <a:t> issue of the </a:t>
            </a:r>
            <a:r>
              <a:rPr lang="en-US" i="1" baseline="0" dirty="0" smtClean="0">
                <a:latin typeface="Arial" pitchFamily="34" charset="0"/>
                <a:cs typeface="Arial" pitchFamily="34" charset="0"/>
              </a:rPr>
              <a:t>American Journal of Medical Genetics </a:t>
            </a:r>
            <a:r>
              <a:rPr lang="en-US" baseline="0" dirty="0" smtClean="0">
                <a:latin typeface="Arial" pitchFamily="34" charset="0"/>
                <a:cs typeface="Arial" pitchFamily="34" charset="0"/>
              </a:rPr>
              <a:t>was published that</a:t>
            </a:r>
            <a:r>
              <a:rPr lang="en-US" dirty="0" smtClean="0">
                <a:latin typeface="Arial" pitchFamily="34" charset="0"/>
                <a:cs typeface="Arial" pitchFamily="34" charset="0"/>
              </a:rPr>
              <a:t> focused on the i</a:t>
            </a:r>
            <a:r>
              <a:rPr lang="en-US" baseline="0" dirty="0" smtClean="0">
                <a:latin typeface="Arial" pitchFamily="34" charset="0"/>
                <a:cs typeface="Arial" pitchFamily="34" charset="0"/>
              </a:rPr>
              <a:t>mplementation of genomic </a:t>
            </a:r>
            <a:r>
              <a:rPr lang="en-US" dirty="0" smtClean="0">
                <a:latin typeface="Arial" pitchFamily="34" charset="0"/>
                <a:cs typeface="Arial" pitchFamily="34" charset="0"/>
              </a:rPr>
              <a:t>m</a:t>
            </a:r>
            <a:r>
              <a:rPr lang="en-US" baseline="0" dirty="0" smtClean="0">
                <a:latin typeface="Arial" pitchFamily="34" charset="0"/>
                <a:cs typeface="Arial" pitchFamily="34" charset="0"/>
              </a:rPr>
              <a:t>edicine.</a:t>
            </a:r>
            <a:r>
              <a:rPr lang="en-US" dirty="0" smtClean="0">
                <a:latin typeface="Arial" pitchFamily="34" charset="0"/>
                <a:cs typeface="Arial" pitchFamily="34" charset="0"/>
              </a:rPr>
              <a:t> </a:t>
            </a:r>
          </a:p>
          <a:p>
            <a:pPr defTabSz="941153">
              <a:defRPr/>
            </a:pPr>
            <a:endParaRPr lang="en-US" baseline="0" dirty="0">
              <a:latin typeface="Arial" pitchFamily="34" charset="0"/>
              <a:cs typeface="Arial" pitchFamily="34" charset="0"/>
            </a:endParaRPr>
          </a:p>
          <a:p>
            <a:pPr defTabSz="941153">
              <a:defRPr/>
            </a:pPr>
            <a:r>
              <a:rPr lang="en-US" dirty="0" smtClean="0">
                <a:latin typeface="Arial" pitchFamily="34" charset="0"/>
                <a:cs typeface="Arial" pitchFamily="34" charset="0"/>
              </a:rPr>
              <a:t>This special issue was guest edited by Marc Williams (a member of this Council’s Genomic Medicine Working Group), and included a number of articles of particular relevance to NHGRI. The</a:t>
            </a:r>
            <a:r>
              <a:rPr lang="en-US" baseline="0" dirty="0" smtClean="0">
                <a:latin typeface="Arial" pitchFamily="34" charset="0"/>
                <a:cs typeface="Arial" pitchFamily="34" charset="0"/>
              </a:rPr>
              <a:t> cover of the special issue featured this nifty graphic that incorporates the double-helical light bulb image that is associated with NHGRI’s 2011 strategic plan. </a:t>
            </a:r>
            <a:endParaRPr lang="en-US" dirty="0" smtClean="0">
              <a:latin typeface="Arial" pitchFamily="34" charset="0"/>
              <a:cs typeface="Arial" pitchFamily="34" charset="0"/>
            </a:endParaRPr>
          </a:p>
          <a:p>
            <a:pPr defTabSz="941153">
              <a:defRPr/>
            </a:pPr>
            <a:endParaRPr lang="en-US" baseline="0" dirty="0">
              <a:latin typeface="Arial" pitchFamily="34" charset="0"/>
              <a:cs typeface="Arial" pitchFamily="34" charset="0"/>
            </a:endParaRPr>
          </a:p>
          <a:p>
            <a:pPr defTabSz="941153">
              <a:defRPr/>
            </a:pPr>
            <a:r>
              <a:rPr lang="en-US" dirty="0" smtClean="0">
                <a:latin typeface="Arial" pitchFamily="34" charset="0"/>
                <a:cs typeface="Arial" pitchFamily="34" charset="0"/>
              </a:rPr>
              <a:t>* This</a:t>
            </a:r>
            <a:r>
              <a:rPr lang="en-US" baseline="0" dirty="0" smtClean="0">
                <a:latin typeface="Arial" pitchFamily="34" charset="0"/>
                <a:cs typeface="Arial" pitchFamily="34" charset="0"/>
              </a:rPr>
              <a:t> special issue </a:t>
            </a:r>
            <a:r>
              <a:rPr lang="en-US" dirty="0" smtClean="0">
                <a:latin typeface="Arial" pitchFamily="34" charset="0"/>
                <a:cs typeface="Arial" pitchFamily="34" charset="0"/>
              </a:rPr>
              <a:t>included an invited commentary written by Teri </a:t>
            </a:r>
            <a:r>
              <a:rPr lang="en-US" dirty="0" err="1" smtClean="0">
                <a:latin typeface="Arial" pitchFamily="34" charset="0"/>
                <a:cs typeface="Arial" pitchFamily="34" charset="0"/>
              </a:rPr>
              <a:t>Manolio</a:t>
            </a:r>
            <a:r>
              <a:rPr lang="en-US" dirty="0" smtClean="0">
                <a:latin typeface="Arial" pitchFamily="34" charset="0"/>
                <a:cs typeface="Arial" pitchFamily="34" charset="0"/>
              </a:rPr>
              <a:t> and me (shown here), as well as well articles highlighting relevant aspects of our CSER, IGNITE, and </a:t>
            </a:r>
            <a:r>
              <a:rPr lang="en-US" dirty="0" err="1" smtClean="0">
                <a:latin typeface="Arial" pitchFamily="34" charset="0"/>
                <a:cs typeface="Arial" pitchFamily="34" charset="0"/>
              </a:rPr>
              <a:t>ClinGen</a:t>
            </a:r>
            <a:r>
              <a:rPr lang="en-US" dirty="0" smtClean="0">
                <a:latin typeface="Arial" pitchFamily="34" charset="0"/>
                <a:cs typeface="Arial" pitchFamily="34" charset="0"/>
              </a:rPr>
              <a:t> programs</a:t>
            </a:r>
            <a:r>
              <a:rPr lang="en-US" sz="1200" kern="1200" dirty="0" smtClean="0">
                <a:solidFill>
                  <a:schemeClr val="tx1"/>
                </a:solidFill>
                <a:effectLst/>
                <a:latin typeface="Arial" pitchFamily="34" charset="0"/>
                <a:cs typeface="Arial" pitchFamily="34" charset="0"/>
              </a:rPr>
              <a:t>. </a:t>
            </a: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101" y="8889987"/>
            <a:ext cx="3070860" cy="468315"/>
          </a:xfrm>
        </p:spPr>
        <p:txBody>
          <a:bodyPr/>
          <a:lstStyle/>
          <a:p>
            <a:fld id="{CFDD2888-EA59-4FA6-882F-5E5CD6B79C53}"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anose="020B0604020202020204" pitchFamily="34" charset="0"/>
                <a:cs typeface="Arial" pitchFamily="34" charset="0"/>
              </a:rPr>
              <a:t>There will be several other presentations during the Open Session of this Council meeting. My Director’s Report is tailored around these presentations, and I will </a:t>
            </a:r>
            <a:r>
              <a:rPr lang="en-US" u="sng" dirty="0" smtClean="0">
                <a:latin typeface="Arial" pitchFamily="34" charset="0"/>
                <a:cs typeface="Arial" pitchFamily="34" charset="0"/>
              </a:rPr>
              <a:t>not</a:t>
            </a:r>
            <a:r>
              <a:rPr lang="en-US" dirty="0" smtClean="0">
                <a:latin typeface="Arial" pitchFamily="34" charset="0"/>
                <a:cs typeface="Arial" pitchFamily="34" charset="0"/>
              </a:rPr>
              <a:t> discuss in detail the topics that others will cover later.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To begin with, later</a:t>
            </a:r>
            <a:r>
              <a:rPr lang="en-US" baseline="0" dirty="0" smtClean="0">
                <a:latin typeface="Arial" pitchFamily="34" charset="0"/>
                <a:cs typeface="Arial" pitchFamily="34" charset="0"/>
              </a:rPr>
              <a:t> this morning, you will hear from the still relatively new Director of</a:t>
            </a:r>
            <a:r>
              <a:rPr lang="en-US" dirty="0" smtClean="0">
                <a:latin typeface="Arial" pitchFamily="34" charset="0"/>
                <a:cs typeface="Arial" pitchFamily="34" charset="0"/>
              </a:rPr>
              <a:t> the National Institute of General Medical Sciences (NIGMS)</a:t>
            </a:r>
            <a:r>
              <a:rPr lang="en-US" baseline="0" dirty="0" smtClean="0">
                <a:latin typeface="Arial" pitchFamily="34" charset="0"/>
                <a:cs typeface="Arial" pitchFamily="34" charset="0"/>
              </a:rPr>
              <a:t>, Jon Lorsch. </a:t>
            </a:r>
          </a:p>
          <a:p>
            <a:pPr marL="171450" indent="-171450">
              <a:buFont typeface="Arial" charset="0"/>
              <a:buChar char="•"/>
            </a:pPr>
            <a:endParaRPr lang="en-US" dirty="0">
              <a:latin typeface="Arial" pitchFamily="34" charset="0"/>
              <a:cs typeface="Arial" pitchFamily="34" charset="0"/>
            </a:endParaRPr>
          </a:p>
          <a:p>
            <a:r>
              <a:rPr lang="en-US" dirty="0" smtClean="0">
                <a:latin typeface="Arial" pitchFamily="34" charset="0"/>
                <a:cs typeface="Arial" pitchFamily="34" charset="0"/>
              </a:rPr>
              <a:t>* Later, </a:t>
            </a:r>
            <a:r>
              <a:rPr lang="en-US" baseline="0" dirty="0" smtClean="0">
                <a:latin typeface="Arial" pitchFamily="34" charset="0"/>
                <a:cs typeface="Arial" pitchFamily="34" charset="0"/>
              </a:rPr>
              <a:t>Teri Manolio will present a Concept Clearance for an </a:t>
            </a:r>
            <a:r>
              <a:rPr lang="en-US" baseline="0" dirty="0" err="1" smtClean="0">
                <a:latin typeface="Arial" pitchFamily="34" charset="0"/>
                <a:cs typeface="Arial" pitchFamily="34" charset="0"/>
              </a:rPr>
              <a:t>eMERGE</a:t>
            </a:r>
            <a:r>
              <a:rPr lang="en-US" baseline="0" dirty="0" smtClean="0">
                <a:latin typeface="Arial" pitchFamily="34" charset="0"/>
                <a:cs typeface="Arial" pitchFamily="34" charset="0"/>
              </a:rPr>
              <a:t> phase III funding opportunity.  </a:t>
            </a:r>
          </a:p>
          <a:p>
            <a:pPr marL="171450" indent="-171450" defTabSz="938176">
              <a:buFont typeface="Arial" charset="0"/>
              <a:buChar char="•"/>
              <a:defRPr/>
            </a:pPr>
            <a:endParaRPr lang="en-US" baseline="0" dirty="0" smtClean="0">
              <a:latin typeface="Arial" pitchFamily="34" charset="0"/>
              <a:cs typeface="Arial" pitchFamily="34" charset="0"/>
            </a:endParaRPr>
          </a:p>
          <a:p>
            <a:pPr marR="0" lvl="1" algn="l" defTabSz="938176" rtl="0" eaLnBrk="0" fontAlgn="base" latinLnBrk="0" hangingPunct="0">
              <a:lnSpc>
                <a:spcPct val="100000"/>
              </a:lnSpc>
              <a:spcBef>
                <a:spcPts val="0"/>
              </a:spcBef>
              <a:spcAft>
                <a:spcPct val="0"/>
              </a:spcAft>
              <a:buClrTx/>
              <a:buSzTx/>
              <a:tabLst/>
              <a:defRPr/>
            </a:pPr>
            <a:r>
              <a:rPr lang="en-US" dirty="0" smtClean="0">
                <a:latin typeface="Arial" panose="020B0604020202020204" pitchFamily="34" charset="0"/>
                <a:cs typeface="Arial" pitchFamily="34" charset="0"/>
              </a:rPr>
              <a:t>There will also be presentations</a:t>
            </a:r>
            <a:r>
              <a:rPr lang="en-US" baseline="0" dirty="0" smtClean="0">
                <a:latin typeface="Arial" pitchFamily="34" charset="0"/>
                <a:cs typeface="Arial" pitchFamily="34" charset="0"/>
              </a:rPr>
              <a:t> later today regarding * two of the major</a:t>
            </a:r>
            <a:r>
              <a:rPr lang="en-US" dirty="0" smtClean="0">
                <a:latin typeface="Arial" pitchFamily="34" charset="0"/>
                <a:cs typeface="Arial" pitchFamily="34" charset="0"/>
              </a:rPr>
              <a:t> components of our Genome Sequencing Program. Specifically, </a:t>
            </a:r>
            <a:r>
              <a:rPr lang="en-US" baseline="0" dirty="0" smtClean="0">
                <a:latin typeface="Arial" pitchFamily="34" charset="0"/>
                <a:cs typeface="Arial" pitchFamily="34" charset="0"/>
              </a:rPr>
              <a:t>* Jim Evans will give an overview</a:t>
            </a:r>
            <a:r>
              <a:rPr lang="en-US" dirty="0" smtClean="0">
                <a:latin typeface="Arial" pitchFamily="34" charset="0"/>
                <a:cs typeface="Arial" pitchFamily="34" charset="0"/>
              </a:rPr>
              <a:t> of</a:t>
            </a:r>
            <a:r>
              <a:rPr lang="en-US" baseline="0" dirty="0" smtClean="0">
                <a:latin typeface="Arial" pitchFamily="34" charset="0"/>
                <a:cs typeface="Arial" pitchFamily="34" charset="0"/>
              </a:rPr>
              <a:t> the </a:t>
            </a:r>
            <a:r>
              <a:rPr lang="en-US" dirty="0" smtClean="0">
                <a:latin typeface="Arial" panose="020B0604020202020204" pitchFamily="34" charset="0"/>
                <a:cs typeface="Arial" panose="020B0604020202020204" pitchFamily="34" charset="0"/>
              </a:rPr>
              <a:t>Clinical Sequencing Exploratory Research (or CSER) program, and * Rick </a:t>
            </a:r>
            <a:r>
              <a:rPr lang="en-US" dirty="0" err="1" smtClean="0">
                <a:latin typeface="Arial" panose="020B0604020202020204" pitchFamily="34" charset="0"/>
                <a:cs typeface="Arial" panose="020B0604020202020204" pitchFamily="34" charset="0"/>
              </a:rPr>
              <a:t>Lifton</a:t>
            </a:r>
            <a:r>
              <a:rPr lang="en-US" baseline="0" dirty="0" smtClean="0">
                <a:latin typeface="Arial" pitchFamily="34" charset="0"/>
                <a:cs typeface="Arial" pitchFamily="34" charset="0"/>
              </a:rPr>
              <a:t> will provide an overview of the Centers for </a:t>
            </a:r>
            <a:r>
              <a:rPr lang="en-US" baseline="0" dirty="0" err="1" smtClean="0">
                <a:latin typeface="Arial" pitchFamily="34" charset="0"/>
                <a:cs typeface="Arial" pitchFamily="34" charset="0"/>
              </a:rPr>
              <a:t>Mendelian</a:t>
            </a:r>
            <a:r>
              <a:rPr lang="en-US" baseline="0" dirty="0" smtClean="0">
                <a:latin typeface="Arial" pitchFamily="34" charset="0"/>
                <a:cs typeface="Arial" pitchFamily="34" charset="0"/>
              </a:rPr>
              <a:t> Genomics program. </a:t>
            </a:r>
            <a:endParaRPr lang="en-US" dirty="0" smtClean="0">
              <a:latin typeface="Arial" panose="020B0604020202020204" pitchFamily="34" charset="0"/>
              <a:cs typeface="Arial" panose="020B0604020202020204" pitchFamily="34" charset="0"/>
            </a:endParaRPr>
          </a:p>
          <a:p>
            <a:pPr marL="171450" indent="-171450" defTabSz="938176">
              <a:buFont typeface="Arial" charset="0"/>
              <a:buChar char="•"/>
              <a:defRPr/>
            </a:pPr>
            <a:endParaRPr lang="en-US" baseline="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a:t>
            </a:fld>
            <a:endParaRPr lang="en-US" dirty="0" smtClean="0">
              <a:solidFill>
                <a:prstClr val="black"/>
              </a:solidFill>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1203325" y="701675"/>
            <a:ext cx="4679950" cy="3509963"/>
          </a:xfrm>
          <a:prstGeom prst="rect">
            <a:avLst/>
          </a:prstGeom>
          <a:ln/>
        </p:spPr>
      </p:sp>
      <p:sp>
        <p:nvSpPr>
          <p:cNvPr id="141315"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bodyPr>
          <a:lstStyle/>
          <a:p>
            <a:pPr lvl="1" defTabSz="998403">
              <a:defRPr/>
            </a:pPr>
            <a:r>
              <a:rPr lang="en-US" dirty="0" smtClean="0">
                <a:latin typeface="Arial" pitchFamily="34" charset="0"/>
                <a:cs typeface="Arial" pitchFamily="34" charset="0"/>
              </a:rPr>
              <a:t>Featured</a:t>
            </a:r>
            <a:r>
              <a:rPr lang="en-US" baseline="0" dirty="0" smtClean="0">
                <a:latin typeface="Arial" pitchFamily="34" charset="0"/>
                <a:cs typeface="Arial" pitchFamily="34" charset="0"/>
              </a:rPr>
              <a:t> as an NHGRI Genome Advance of the Month s</a:t>
            </a:r>
            <a:r>
              <a:rPr lang="en-US" dirty="0" smtClean="0">
                <a:latin typeface="Arial" pitchFamily="34" charset="0"/>
                <a:cs typeface="Arial" pitchFamily="34" charset="0"/>
              </a:rPr>
              <a:t>ince the last Council meeting have been </a:t>
            </a:r>
            <a:r>
              <a:rPr lang="en-US" baseline="0" dirty="0" smtClean="0">
                <a:latin typeface="Arial" pitchFamily="34" charset="0"/>
                <a:cs typeface="Arial" pitchFamily="34" charset="0"/>
              </a:rPr>
              <a:t>publications </a:t>
            </a:r>
            <a:r>
              <a:rPr lang="en-US" dirty="0" smtClean="0">
                <a:latin typeface="Arial" pitchFamily="34" charset="0"/>
                <a:cs typeface="Arial" pitchFamily="34" charset="0"/>
              </a:rPr>
              <a:t>describing * </a:t>
            </a:r>
            <a:r>
              <a:rPr lang="en-US" i="1" dirty="0" smtClean="0">
                <a:latin typeface="Arial" pitchFamily="34" charset="0"/>
                <a:cs typeface="Arial" pitchFamily="34" charset="0"/>
              </a:rPr>
              <a:t>Y. </a:t>
            </a:r>
            <a:r>
              <a:rPr lang="en-US" i="1" dirty="0" err="1" smtClean="0">
                <a:latin typeface="Arial" pitchFamily="34" charset="0"/>
                <a:cs typeface="Arial" pitchFamily="34" charset="0"/>
              </a:rPr>
              <a:t>pestis</a:t>
            </a:r>
            <a:r>
              <a:rPr lang="en-US" i="1" dirty="0" smtClean="0">
                <a:latin typeface="Arial" pitchFamily="34" charset="0"/>
                <a:cs typeface="Arial" pitchFamily="34" charset="0"/>
              </a:rPr>
              <a:t> </a:t>
            </a:r>
            <a:r>
              <a:rPr lang="en-US" dirty="0" smtClean="0">
                <a:latin typeface="Arial" pitchFamily="34" charset="0"/>
                <a:cs typeface="Arial" pitchFamily="34" charset="0"/>
              </a:rPr>
              <a:t>genome (famous</a:t>
            </a:r>
            <a:r>
              <a:rPr lang="en-US" baseline="0" dirty="0" smtClean="0">
                <a:latin typeface="Arial" pitchFamily="34" charset="0"/>
                <a:cs typeface="Arial" pitchFamily="34" charset="0"/>
              </a:rPr>
              <a:t> for the Black Death), </a:t>
            </a:r>
            <a:r>
              <a:rPr lang="en-US" dirty="0" smtClean="0">
                <a:latin typeface="Arial" pitchFamily="34" charset="0"/>
                <a:cs typeface="Arial" pitchFamily="34" charset="0"/>
              </a:rPr>
              <a:t>* </a:t>
            </a:r>
            <a:r>
              <a:rPr lang="en-US" baseline="0" dirty="0" smtClean="0">
                <a:latin typeface="Arial" pitchFamily="34" charset="0"/>
                <a:cs typeface="Arial" pitchFamily="34" charset="0"/>
              </a:rPr>
              <a:t>the </a:t>
            </a:r>
            <a:r>
              <a:rPr lang="en-US" dirty="0" smtClean="0">
                <a:latin typeface="Arial" pitchFamily="34" charset="0"/>
                <a:cs typeface="Arial" pitchFamily="34" charset="0"/>
              </a:rPr>
              <a:t>identification of a cancer biomarker—</a:t>
            </a:r>
            <a:r>
              <a:rPr lang="en-US" baseline="0" dirty="0" smtClean="0">
                <a:latin typeface="Arial" pitchFamily="34" charset="0"/>
                <a:cs typeface="Arial" pitchFamily="34" charset="0"/>
              </a:rPr>
              <a:t> </a:t>
            </a:r>
            <a:r>
              <a:rPr lang="en-US" baseline="0" dirty="0" err="1" smtClean="0">
                <a:latin typeface="Arial" pitchFamily="34" charset="0"/>
                <a:cs typeface="Arial" pitchFamily="34" charset="0"/>
              </a:rPr>
              <a:t>specificially</a:t>
            </a:r>
            <a:r>
              <a:rPr lang="en-US" baseline="0" dirty="0" smtClean="0">
                <a:latin typeface="Arial" pitchFamily="34" charset="0"/>
                <a:cs typeface="Arial" pitchFamily="34" charset="0"/>
              </a:rPr>
              <a:t>, circulating tumor DNA, and * the construction of the first designer yeast chromosome (and its implications for synthetic genomics). </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30</a:t>
            </a:fld>
            <a:endParaRPr lang="en-US" dirty="0" smtClean="0">
              <a:solidFill>
                <a:prstClr val="black"/>
              </a:solidFill>
              <a:cs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203325" y="701675"/>
            <a:ext cx="4679950" cy="3509963"/>
          </a:xfrm>
          <a:prstGeom prst="rect">
            <a:avLst/>
          </a:prstGeom>
          <a:ln/>
        </p:spPr>
      </p:sp>
      <p:sp>
        <p:nvSpPr>
          <p:cNvPr id="135171"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bodyPr>
          <a:lstStyle/>
          <a:p>
            <a:r>
              <a:rPr lang="en-US" kern="1200" dirty="0" smtClean="0">
                <a:effectLst/>
                <a:latin typeface="Arial" panose="020B0604020202020204" pitchFamily="34" charset="0"/>
                <a:cs typeface="Arial" panose="020B0604020202020204" pitchFamily="34" charset="0"/>
              </a:rPr>
              <a:t>Moving</a:t>
            </a:r>
            <a:r>
              <a:rPr lang="en-US" kern="1200" baseline="0" dirty="0" smtClean="0">
                <a:effectLst/>
                <a:latin typeface="Arial" panose="020B0604020202020204" pitchFamily="34" charset="0"/>
                <a:cs typeface="Arial" panose="020B0604020202020204" pitchFamily="34" charset="0"/>
              </a:rPr>
              <a:t> on to Genomics in the News…</a:t>
            </a:r>
          </a:p>
          <a:p>
            <a:endParaRPr lang="en-US" kern="1200" baseline="0" dirty="0" smtClean="0">
              <a:effectLst/>
              <a:latin typeface="Arial" panose="020B0604020202020204" pitchFamily="34" charset="0"/>
              <a:cs typeface="Arial" panose="020B0604020202020204" pitchFamily="34" charset="0"/>
            </a:endParaRPr>
          </a:p>
          <a:p>
            <a:r>
              <a:rPr lang="en-US" kern="1200" dirty="0" smtClean="0">
                <a:effectLst/>
                <a:latin typeface="Arial" panose="020B0604020202020204" pitchFamily="34" charset="0"/>
                <a:cs typeface="Arial" panose="020B0604020202020204" pitchFamily="34" charset="0"/>
              </a:rPr>
              <a:t>Recently,</a:t>
            </a:r>
            <a:r>
              <a:rPr lang="en-US" kern="1200" baseline="0" dirty="0" smtClean="0">
                <a:effectLst/>
                <a:latin typeface="Arial" panose="020B0604020202020204" pitchFamily="34" charset="0"/>
                <a:cs typeface="Arial" panose="020B0604020202020204" pitchFamily="34" charset="0"/>
              </a:rPr>
              <a:t> MIT Technology Review picked their 50 ‘smartest’ companies. * </a:t>
            </a:r>
            <a:r>
              <a:rPr lang="en-US" kern="1200" dirty="0" err="1" smtClean="0">
                <a:effectLst/>
                <a:latin typeface="Arial" panose="020B0604020202020204" pitchFamily="34" charset="0"/>
                <a:cs typeface="Arial" panose="020B0604020202020204" pitchFamily="34" charset="0"/>
              </a:rPr>
              <a:t>Illumina</a:t>
            </a:r>
            <a:r>
              <a:rPr lang="en-US" kern="1200" dirty="0" smtClean="0">
                <a:effectLst/>
                <a:latin typeface="Arial" panose="020B0604020202020204" pitchFamily="34" charset="0"/>
                <a:cs typeface="Arial" panose="020B0604020202020204" pitchFamily="34" charset="0"/>
              </a:rPr>
              <a:t> was ranked 1</a:t>
            </a:r>
            <a:r>
              <a:rPr lang="en-US" kern="1200" baseline="30000" dirty="0" smtClean="0">
                <a:effectLst/>
                <a:latin typeface="Arial" panose="020B0604020202020204" pitchFamily="34" charset="0"/>
                <a:cs typeface="Arial" panose="020B0604020202020204" pitchFamily="34" charset="0"/>
              </a:rPr>
              <a:t>st</a:t>
            </a:r>
            <a:r>
              <a:rPr lang="en-US" kern="1200" baseline="0" dirty="0" smtClean="0">
                <a:effectLst/>
                <a:latin typeface="Arial" panose="020B0604020202020204" pitchFamily="34" charset="0"/>
                <a:cs typeface="Arial" panose="020B0604020202020204" pitchFamily="34" charset="0"/>
              </a:rPr>
              <a:t>, and * </a:t>
            </a:r>
            <a:r>
              <a:rPr lang="en-US" kern="1200" dirty="0" smtClean="0">
                <a:effectLst/>
                <a:latin typeface="Arial" panose="020B0604020202020204" pitchFamily="34" charset="0"/>
                <a:cs typeface="Arial" panose="020B0604020202020204" pitchFamily="34" charset="0"/>
              </a:rPr>
              <a:t>Genomics England was ranked 39</a:t>
            </a:r>
            <a:r>
              <a:rPr lang="en-US" kern="1200" baseline="30000" dirty="0" smtClean="0">
                <a:effectLst/>
                <a:latin typeface="Arial" panose="020B0604020202020204" pitchFamily="34" charset="0"/>
                <a:cs typeface="Arial" panose="020B0604020202020204" pitchFamily="34" charset="0"/>
              </a:rPr>
              <a:t>th</a:t>
            </a:r>
            <a:r>
              <a:rPr lang="en-US" kern="1200" dirty="0" smtClean="0">
                <a:effectLst/>
                <a:latin typeface="Arial" panose="020B0604020202020204" pitchFamily="34" charset="0"/>
                <a:cs typeface="Arial" panose="020B0604020202020204" pitchFamily="34" charset="0"/>
              </a:rPr>
              <a:t>. </a:t>
            </a:r>
          </a:p>
          <a:p>
            <a:pPr marL="0" marR="0" indent="0" algn="l" defTabSz="914400" rtl="0" eaLnBrk="0" fontAlgn="base" latinLnBrk="0" hangingPunct="0">
              <a:lnSpc>
                <a:spcPct val="100000"/>
              </a:lnSpc>
              <a:spcBef>
                <a:spcPts val="0"/>
              </a:spcBef>
              <a:spcAft>
                <a:spcPct val="0"/>
              </a:spcAft>
              <a:buClrTx/>
              <a:buSzTx/>
              <a:buFontTx/>
              <a:buNone/>
              <a:tabLst/>
              <a:defRPr/>
            </a:pPr>
            <a:endParaRPr lang="en-US" b="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31</a:t>
            </a:fld>
            <a:endParaRPr lang="en-US" dirty="0" smtClean="0">
              <a:solidFill>
                <a:prstClr val="black"/>
              </a:solidFill>
              <a:cs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203325" y="701675"/>
            <a:ext cx="4679950" cy="3509963"/>
          </a:xfrm>
          <a:prstGeom prst="rect">
            <a:avLst/>
          </a:prstGeom>
          <a:ln/>
        </p:spPr>
      </p:sp>
      <p:sp>
        <p:nvSpPr>
          <p:cNvPr id="135171"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b="0" dirty="0" smtClean="0">
                <a:latin typeface="Arial" pitchFamily="34" charset="0"/>
                <a:cs typeface="Arial" pitchFamily="34" charset="0"/>
              </a:rPr>
              <a:t>Other recent major genomic news stories included</a:t>
            </a:r>
            <a:r>
              <a:rPr lang="en-US" b="0" baseline="0" dirty="0" smtClean="0">
                <a:latin typeface="Arial" pitchFamily="34" charset="0"/>
                <a:cs typeface="Arial" pitchFamily="34" charset="0"/>
              </a:rPr>
              <a:t> * an article in the </a:t>
            </a:r>
            <a:r>
              <a:rPr lang="en-US" b="0" i="1" baseline="0" dirty="0" smtClean="0">
                <a:latin typeface="Arial" pitchFamily="34" charset="0"/>
                <a:cs typeface="Arial" pitchFamily="34" charset="0"/>
              </a:rPr>
              <a:t>New York Times </a:t>
            </a:r>
            <a:r>
              <a:rPr lang="en-US" b="0" baseline="0" dirty="0" smtClean="0">
                <a:latin typeface="Arial" pitchFamily="34" charset="0"/>
                <a:cs typeface="Arial" pitchFamily="34" charset="0"/>
              </a:rPr>
              <a:t>about newborn sequencing and * an article in the </a:t>
            </a:r>
            <a:r>
              <a:rPr lang="en-US" b="0" i="1" baseline="0" dirty="0" smtClean="0">
                <a:latin typeface="Arial" pitchFamily="34" charset="0"/>
                <a:cs typeface="Arial" pitchFamily="34" charset="0"/>
              </a:rPr>
              <a:t>Washington Post </a:t>
            </a:r>
            <a:r>
              <a:rPr lang="en-US" b="0" baseline="0" dirty="0" smtClean="0">
                <a:latin typeface="Arial" pitchFamily="34" charset="0"/>
                <a:cs typeface="Arial" pitchFamily="34" charset="0"/>
              </a:rPr>
              <a:t>about genomic medicine. </a:t>
            </a:r>
            <a:endParaRPr lang="en-US" b="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32</a:t>
            </a:fld>
            <a:endParaRPr lang="en-US" dirty="0" smtClean="0">
              <a:solidFill>
                <a:prstClr val="black"/>
              </a:solidFill>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203325" y="701675"/>
            <a:ext cx="4679950" cy="3509963"/>
          </a:xfrm>
          <a:prstGeom prst="rect">
            <a:avLst/>
          </a:prstGeom>
          <a:ln/>
        </p:spPr>
      </p:sp>
      <p:sp>
        <p:nvSpPr>
          <p:cNvPr id="135171"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dirty="0" smtClean="0">
                <a:latin typeface="Arial" panose="020B0604020202020204" pitchFamily="34" charset="0"/>
                <a:cs typeface="Arial" pitchFamily="34" charset="0"/>
              </a:rPr>
              <a:t>And in terms</a:t>
            </a:r>
            <a:r>
              <a:rPr lang="en-US" baseline="0" dirty="0" smtClean="0">
                <a:latin typeface="Arial" pitchFamily="34" charset="0"/>
                <a:cs typeface="Arial" pitchFamily="34" charset="0"/>
              </a:rPr>
              <a:t> of </a:t>
            </a:r>
            <a:r>
              <a:rPr lang="en-US" u="sng" baseline="0" dirty="0" smtClean="0">
                <a:latin typeface="Arial" pitchFamily="34" charset="0"/>
                <a:cs typeface="Arial" pitchFamily="34" charset="0"/>
              </a:rPr>
              <a:t>Genomes</a:t>
            </a:r>
            <a:r>
              <a:rPr lang="en-US" baseline="0" dirty="0" smtClean="0">
                <a:latin typeface="Arial" pitchFamily="34" charset="0"/>
                <a:cs typeface="Arial" pitchFamily="34" charset="0"/>
              </a:rPr>
              <a:t> in the News, there have been a number of newly generated genome sequences reported since the last Council meeting. </a:t>
            </a:r>
          </a:p>
          <a:p>
            <a:pPr marL="0" marR="0" indent="0" algn="l" defTabSz="914400" rtl="0" eaLnBrk="0" fontAlgn="base" latinLnBrk="0" hangingPunct="0">
              <a:lnSpc>
                <a:spcPct val="100000"/>
              </a:lnSpc>
              <a:spcBef>
                <a:spcPts val="0"/>
              </a:spcBef>
              <a:spcAft>
                <a:spcPct val="0"/>
              </a:spcAft>
              <a:buClrTx/>
              <a:buSzTx/>
              <a:buFontTx/>
              <a:buNone/>
              <a:tabLst/>
              <a:defRPr/>
            </a:pPr>
            <a:endParaRPr lang="en-US" baseline="0" dirty="0" smtClean="0">
              <a:latin typeface="Arial" pitchFamily="34" charset="0"/>
              <a:cs typeface="Arial"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dirty="0" smtClean="0">
                <a:latin typeface="Arial" pitchFamily="34" charset="0"/>
                <a:cs typeface="Arial" pitchFamily="34" charset="0"/>
              </a:rPr>
              <a:t>The first ancient North American human genome has been sequenced. </a:t>
            </a:r>
            <a:r>
              <a:rPr lang="en-US" baseline="0" dirty="0" smtClean="0">
                <a:latin typeface="Arial" pitchFamily="34" charset="0"/>
                <a:cs typeface="Arial" pitchFamily="34" charset="0"/>
              </a:rPr>
              <a:t>* </a:t>
            </a:r>
            <a:r>
              <a:rPr lang="en-US" dirty="0" smtClean="0">
                <a:latin typeface="Arial" pitchFamily="34" charset="0"/>
                <a:cs typeface="Arial" pitchFamily="34" charset="0"/>
              </a:rPr>
              <a:t>There</a:t>
            </a:r>
            <a:r>
              <a:rPr lang="en-US" baseline="0" dirty="0" smtClean="0">
                <a:latin typeface="Arial" pitchFamily="34" charset="0"/>
                <a:cs typeface="Arial" pitchFamily="34" charset="0"/>
              </a:rPr>
              <a:t> is an NHGRI connection to this story; the DNA </a:t>
            </a:r>
            <a:r>
              <a:rPr lang="en-US" dirty="0" smtClean="0">
                <a:latin typeface="Arial" pitchFamily="34" charset="0"/>
                <a:cs typeface="Arial" pitchFamily="34" charset="0"/>
              </a:rPr>
              <a:t>sample was recovered from a</a:t>
            </a:r>
            <a:r>
              <a:rPr lang="en-US" baseline="0" dirty="0" smtClean="0">
                <a:latin typeface="Arial" pitchFamily="34" charset="0"/>
                <a:cs typeface="Arial" pitchFamily="34" charset="0"/>
              </a:rPr>
              <a:t> bone taken </a:t>
            </a:r>
            <a:r>
              <a:rPr lang="en-US" dirty="0" smtClean="0">
                <a:latin typeface="Arial" pitchFamily="34" charset="0"/>
                <a:cs typeface="Arial" pitchFamily="34" charset="0"/>
              </a:rPr>
              <a:t>from property</a:t>
            </a:r>
            <a:r>
              <a:rPr lang="en-US" baseline="0" dirty="0" smtClean="0">
                <a:latin typeface="Arial" pitchFamily="34" charset="0"/>
                <a:cs typeface="Arial" pitchFamily="34" charset="0"/>
              </a:rPr>
              <a:t> owned by the family of a former NHGRI employee—Sarah </a:t>
            </a:r>
            <a:r>
              <a:rPr lang="en-US" baseline="0" dirty="0" err="1" smtClean="0">
                <a:latin typeface="Arial" pitchFamily="34" charset="0"/>
                <a:cs typeface="Arial" pitchFamily="34" charset="0"/>
              </a:rPr>
              <a:t>Anzick</a:t>
            </a:r>
            <a:r>
              <a:rPr lang="en-US" baseline="0" dirty="0" smtClean="0">
                <a:latin typeface="Arial" pitchFamily="34" charset="0"/>
                <a:cs typeface="Arial" pitchFamily="34" charset="0"/>
              </a:rPr>
              <a:t>. </a:t>
            </a:r>
            <a:r>
              <a:rPr lang="en-US" dirty="0" smtClean="0">
                <a:latin typeface="Arial" pitchFamily="34" charset="0"/>
                <a:cs typeface="Arial" pitchFamily="34" charset="0"/>
              </a:rPr>
              <a:t>Sarah was in the NHGRI Intramural Research Program for many years,</a:t>
            </a:r>
            <a:r>
              <a:rPr lang="en-US" baseline="0" dirty="0" smtClean="0">
                <a:latin typeface="Arial" pitchFamily="34" charset="0"/>
                <a:cs typeface="Arial" pitchFamily="34" charset="0"/>
              </a:rPr>
              <a:t> </a:t>
            </a:r>
            <a:r>
              <a:rPr lang="en-US" dirty="0" smtClean="0">
                <a:latin typeface="Arial" pitchFamily="34" charset="0"/>
                <a:cs typeface="Arial" pitchFamily="34" charset="0"/>
              </a:rPr>
              <a:t>and she was heavily involved in this</a:t>
            </a:r>
            <a:r>
              <a:rPr lang="en-US" baseline="0" dirty="0" smtClean="0">
                <a:latin typeface="Arial" pitchFamily="34" charset="0"/>
                <a:cs typeface="Arial" pitchFamily="34" charset="0"/>
              </a:rPr>
              <a:t> genome sequencing project</a:t>
            </a:r>
            <a:r>
              <a:rPr lang="en-US" dirty="0" smtClean="0">
                <a:latin typeface="Arial" pitchFamily="34" charset="0"/>
                <a:cs typeface="Arial" pitchFamily="34" charset="0"/>
              </a:rPr>
              <a:t>. </a:t>
            </a:r>
            <a:r>
              <a:rPr lang="en-US" baseline="0" dirty="0" smtClean="0">
                <a:latin typeface="Arial" pitchFamily="34" charset="0"/>
                <a:cs typeface="Arial" pitchFamily="34" charset="0"/>
              </a:rPr>
              <a:t>This </a:t>
            </a:r>
            <a:r>
              <a:rPr lang="en-US" dirty="0" smtClean="0">
                <a:latin typeface="Arial" pitchFamily="34" charset="0"/>
                <a:cs typeface="Arial" pitchFamily="34" charset="0"/>
              </a:rPr>
              <a:t>picture is the burial site where</a:t>
            </a:r>
            <a:r>
              <a:rPr lang="en-US" baseline="0" dirty="0" smtClean="0">
                <a:latin typeface="Arial" pitchFamily="34" charset="0"/>
                <a:cs typeface="Arial" pitchFamily="34" charset="0"/>
              </a:rPr>
              <a:t> the sample was found on the </a:t>
            </a:r>
            <a:r>
              <a:rPr lang="en-US" baseline="0" dirty="0" err="1" smtClean="0">
                <a:latin typeface="Arial" pitchFamily="34" charset="0"/>
                <a:cs typeface="Arial" pitchFamily="34" charset="0"/>
              </a:rPr>
              <a:t>Anzick</a:t>
            </a:r>
            <a:r>
              <a:rPr lang="en-US" baseline="0" dirty="0" smtClean="0">
                <a:latin typeface="Arial" pitchFamily="34" charset="0"/>
                <a:cs typeface="Arial" pitchFamily="34" charset="0"/>
              </a:rPr>
              <a:t> land. </a:t>
            </a:r>
          </a:p>
          <a:p>
            <a:pPr marL="0" marR="0" indent="0" algn="l" defTabSz="914400" rtl="0" eaLnBrk="0" fontAlgn="base" latinLnBrk="0" hangingPunct="0">
              <a:lnSpc>
                <a:spcPct val="100000"/>
              </a:lnSpc>
              <a:spcBef>
                <a:spcPts val="0"/>
              </a:spcBef>
              <a:spcAft>
                <a:spcPct val="0"/>
              </a:spcAft>
              <a:buClrTx/>
              <a:buSzTx/>
              <a:buFontTx/>
              <a:buNone/>
              <a:tabLst/>
              <a:defRPr/>
            </a:pPr>
            <a:endParaRPr lang="en-US" baseline="0" dirty="0" smtClean="0">
              <a:latin typeface="Arial" pitchFamily="34" charset="0"/>
              <a:cs typeface="Arial"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baseline="0" dirty="0" smtClean="0">
                <a:latin typeface="Arial" pitchFamily="34" charset="0"/>
                <a:cs typeface="Arial" pitchFamily="34" charset="0"/>
              </a:rPr>
              <a:t>In addition, there have been recent reports about the sequencing of the following genomes : * </a:t>
            </a:r>
            <a:r>
              <a:rPr lang="en-US" dirty="0" smtClean="0">
                <a:latin typeface="Arial" pitchFamily="34" charset="0"/>
                <a:cs typeface="Arial" pitchFamily="34" charset="0"/>
              </a:rPr>
              <a:t>duckweed, </a:t>
            </a:r>
            <a:r>
              <a:rPr lang="en-US" baseline="0" dirty="0" smtClean="0">
                <a:latin typeface="Arial" pitchFamily="34" charset="0"/>
                <a:cs typeface="Arial" pitchFamily="34" charset="0"/>
              </a:rPr>
              <a:t>* </a:t>
            </a:r>
            <a:r>
              <a:rPr lang="en-US" dirty="0" smtClean="0">
                <a:latin typeface="Arial" pitchFamily="34" charset="0"/>
                <a:cs typeface="Arial" pitchFamily="34" charset="0"/>
              </a:rPr>
              <a:t>Ethiopian highlander, </a:t>
            </a:r>
            <a:r>
              <a:rPr lang="en-US" baseline="0" dirty="0" smtClean="0">
                <a:latin typeface="Arial" pitchFamily="34" charset="0"/>
                <a:cs typeface="Arial" pitchFamily="34" charset="0"/>
              </a:rPr>
              <a:t>* </a:t>
            </a:r>
            <a:r>
              <a:rPr lang="en-US" dirty="0" smtClean="0">
                <a:latin typeface="Arial" pitchFamily="34" charset="0"/>
                <a:cs typeface="Arial" pitchFamily="34" charset="0"/>
              </a:rPr>
              <a:t>hot pepper, </a:t>
            </a:r>
            <a:r>
              <a:rPr lang="en-US" baseline="0" dirty="0" smtClean="0">
                <a:latin typeface="Arial" pitchFamily="34" charset="0"/>
                <a:cs typeface="Arial" pitchFamily="34" charset="0"/>
              </a:rPr>
              <a:t>* </a:t>
            </a:r>
            <a:r>
              <a:rPr lang="en-US" dirty="0" smtClean="0">
                <a:latin typeface="Arial" pitchFamily="34" charset="0"/>
                <a:cs typeface="Arial" pitchFamily="34" charset="0"/>
              </a:rPr>
              <a:t>loblolly pine, </a:t>
            </a:r>
            <a:r>
              <a:rPr lang="en-US" baseline="0" dirty="0" smtClean="0">
                <a:latin typeface="Arial" pitchFamily="34" charset="0"/>
                <a:cs typeface="Arial" pitchFamily="34" charset="0"/>
              </a:rPr>
              <a:t>* </a:t>
            </a:r>
            <a:r>
              <a:rPr lang="en-US" dirty="0" smtClean="0">
                <a:latin typeface="Arial" pitchFamily="34" charset="0"/>
                <a:cs typeface="Arial" pitchFamily="34" charset="0"/>
              </a:rPr>
              <a:t>black grouse, </a:t>
            </a:r>
            <a:r>
              <a:rPr lang="en-US" baseline="0" dirty="0" smtClean="0">
                <a:latin typeface="Arial" pitchFamily="34" charset="0"/>
                <a:cs typeface="Arial" pitchFamily="34" charset="0"/>
              </a:rPr>
              <a:t>* </a:t>
            </a:r>
            <a:r>
              <a:rPr lang="en-US" dirty="0" smtClean="0">
                <a:latin typeface="Arial" pitchFamily="34" charset="0"/>
                <a:cs typeface="Arial" pitchFamily="34" charset="0"/>
              </a:rPr>
              <a:t>sesame,</a:t>
            </a:r>
            <a:r>
              <a:rPr lang="en-US" baseline="0" dirty="0" smtClean="0">
                <a:latin typeface="Arial" pitchFamily="34" charset="0"/>
                <a:cs typeface="Arial" pitchFamily="34" charset="0"/>
              </a:rPr>
              <a:t> * </a:t>
            </a:r>
            <a:r>
              <a:rPr lang="en-US" dirty="0" smtClean="0">
                <a:latin typeface="Arial" pitchFamily="34" charset="0"/>
                <a:cs typeface="Arial" pitchFamily="34" charset="0"/>
              </a:rPr>
              <a:t>rainbow trout, </a:t>
            </a:r>
            <a:r>
              <a:rPr lang="en-US" baseline="0" dirty="0" smtClean="0">
                <a:latin typeface="Arial" pitchFamily="34" charset="0"/>
                <a:cs typeface="Arial" pitchFamily="34" charset="0"/>
              </a:rPr>
              <a:t>* </a:t>
            </a:r>
            <a:r>
              <a:rPr lang="en-US" dirty="0" smtClean="0">
                <a:latin typeface="Arial" pitchFamily="34" charset="0"/>
                <a:cs typeface="Arial" pitchFamily="34" charset="0"/>
              </a:rPr>
              <a:t>golden eagle,</a:t>
            </a:r>
            <a:r>
              <a:rPr lang="en-US" baseline="0" dirty="0" smtClean="0">
                <a:latin typeface="Arial" pitchFamily="34" charset="0"/>
                <a:cs typeface="Arial" pitchFamily="34" charset="0"/>
              </a:rPr>
              <a:t> * </a:t>
            </a:r>
            <a:r>
              <a:rPr lang="en-US" dirty="0" smtClean="0">
                <a:latin typeface="Arial" pitchFamily="34" charset="0"/>
                <a:cs typeface="Arial" pitchFamily="34" charset="0"/>
              </a:rPr>
              <a:t>peanut, </a:t>
            </a:r>
            <a:r>
              <a:rPr lang="en-US" baseline="0" dirty="0" smtClean="0">
                <a:latin typeface="Arial" pitchFamily="34" charset="0"/>
                <a:cs typeface="Arial" pitchFamily="34" charset="0"/>
              </a:rPr>
              <a:t>* </a:t>
            </a:r>
            <a:r>
              <a:rPr lang="en-US" dirty="0" smtClean="0">
                <a:latin typeface="Arial" pitchFamily="34" charset="0"/>
                <a:cs typeface="Arial" pitchFamily="34" charset="0"/>
              </a:rPr>
              <a:t>tsetse fly, and finally the social velvet spider and the * </a:t>
            </a:r>
            <a:r>
              <a:rPr lang="en-US" baseline="0" dirty="0" smtClean="0">
                <a:latin typeface="Arial" pitchFamily="34" charset="0"/>
                <a:cs typeface="Arial" pitchFamily="34" charset="0"/>
              </a:rPr>
              <a:t>tarantula</a:t>
            </a:r>
            <a:r>
              <a:rPr lang="en-US" dirty="0" smtClean="0">
                <a:latin typeface="Arial" pitchFamily="34" charset="0"/>
                <a:cs typeface="Arial" pitchFamily="34" charset="0"/>
              </a:rPr>
              <a:t>.</a:t>
            </a: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33</a:t>
            </a:fld>
            <a:endParaRPr lang="en-US" dirty="0" smtClean="0">
              <a:solidFill>
                <a:prstClr val="black"/>
              </a:solidFill>
              <a:cs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34</a:t>
            </a:fld>
            <a:endParaRPr lang="en-US" dirty="0" smtClean="0">
              <a:cs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Rot="1" noChangeAspect="1" noChangeArrowheads="1" noTextEdit="1"/>
          </p:cNvSpPr>
          <p:nvPr>
            <p:ph type="sldImg"/>
          </p:nvPr>
        </p:nvSpPr>
        <p:spPr>
          <a:xfrm>
            <a:off x="1203325" y="701675"/>
            <a:ext cx="4679950" cy="3509963"/>
          </a:xfrm>
          <a:prstGeom prst="rect">
            <a:avLst/>
          </a:prstGeom>
          <a:ln/>
        </p:spPr>
      </p:sp>
      <p:sp>
        <p:nvSpPr>
          <p:cNvPr id="11268" name="Rectangle 3"/>
          <p:cNvSpPr>
            <a:spLocks noGrp="1" noChangeArrowheads="1"/>
          </p:cNvSpPr>
          <p:nvPr>
            <p:ph type="body" idx="1"/>
          </p:nvPr>
        </p:nvSpPr>
        <p:spPr>
          <a:xfrm>
            <a:off x="944573" y="4446596"/>
            <a:ext cx="5380028" cy="4211637"/>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42" tIns="47319" rIns="94642" bIns="47319" numCol="1" anchor="t" anchorCtr="0" compatLnSpc="1">
            <a:prstTxWarp prst="textNoShape">
              <a:avLst/>
            </a:prstTxWarp>
          </a:bodyPr>
          <a:lstStyle/>
          <a:p>
            <a:r>
              <a:rPr lang="en-US" dirty="0" smtClean="0">
                <a:latin typeface="Arial" pitchFamily="34" charset="0"/>
                <a:cs typeface="Arial" pitchFamily="34" charset="0"/>
              </a:rPr>
              <a:t>The Large-Scale Sequencing and Analysis Centers (the biggest component of our flagship Genome Sequencing Program) seek to address major biomedical questions by conducting very large genome-sequencing projects</a:t>
            </a:r>
            <a:r>
              <a:rPr lang="en-US" baseline="0" dirty="0" smtClean="0">
                <a:latin typeface="Arial" pitchFamily="34" charset="0"/>
                <a:cs typeface="Arial" pitchFamily="34" charset="0"/>
              </a:rPr>
              <a:t>; most of </a:t>
            </a:r>
            <a:r>
              <a:rPr lang="en-US" dirty="0" smtClean="0">
                <a:latin typeface="Arial" pitchFamily="34" charset="0"/>
                <a:cs typeface="Arial" pitchFamily="34" charset="0"/>
              </a:rPr>
              <a:t>their </a:t>
            </a:r>
            <a:r>
              <a:rPr lang="en-US" baseline="0" dirty="0" smtClean="0">
                <a:latin typeface="Arial" pitchFamily="34" charset="0"/>
                <a:cs typeface="Arial" pitchFamily="34" charset="0"/>
              </a:rPr>
              <a:t>efforts are directed at identifying mutations implicated in cancer and variants underlying common disease, where sufficient scale is needed to gain </a:t>
            </a:r>
            <a:r>
              <a:rPr lang="en-US" dirty="0" smtClean="0">
                <a:latin typeface="Arial" pitchFamily="34" charset="0"/>
                <a:cs typeface="Arial" pitchFamily="34" charset="0"/>
              </a:rPr>
              <a:t>sufficient power to enable </a:t>
            </a:r>
            <a:r>
              <a:rPr lang="en-US" baseline="0" dirty="0" smtClean="0">
                <a:latin typeface="Arial" pitchFamily="34" charset="0"/>
                <a:cs typeface="Arial" pitchFamily="34" charset="0"/>
              </a:rPr>
              <a:t>discovery.</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I will briefly touch</a:t>
            </a:r>
            <a:r>
              <a:rPr lang="en-US" dirty="0" smtClean="0">
                <a:latin typeface="Arial" pitchFamily="34" charset="0"/>
                <a:cs typeface="Arial" pitchFamily="34" charset="0"/>
              </a:rPr>
              <a:t> on * three of their major, ongoing projects: </a:t>
            </a:r>
            <a:r>
              <a:rPr lang="en-US" baseline="0" dirty="0" smtClean="0">
                <a:latin typeface="Arial" pitchFamily="34" charset="0"/>
                <a:cs typeface="Arial" pitchFamily="34" charset="0"/>
              </a:rPr>
              <a:t>* the Alzheimer’s Disease Sequencing Project, being</a:t>
            </a:r>
            <a:r>
              <a:rPr lang="en-US" dirty="0" smtClean="0">
                <a:latin typeface="Arial" pitchFamily="34" charset="0"/>
                <a:cs typeface="Arial" pitchFamily="34" charset="0"/>
              </a:rPr>
              <a:t> performed</a:t>
            </a:r>
            <a:r>
              <a:rPr lang="en-US" baseline="0" dirty="0" smtClean="0">
                <a:latin typeface="Arial" pitchFamily="34" charset="0"/>
                <a:cs typeface="Arial" pitchFamily="34" charset="0"/>
              </a:rPr>
              <a:t> in collaboration with the National Institute on Aging; * the T2D-Genes diabetes multiethnic cohort project, being conducted with the National Institute of Diabetes and Digestive and Kidney Diseases;</a:t>
            </a:r>
            <a:r>
              <a:rPr lang="en-US" dirty="0" smtClean="0">
                <a:latin typeface="Arial" pitchFamily="34" charset="0"/>
                <a:cs typeface="Arial" pitchFamily="34" charset="0"/>
              </a:rPr>
              <a:t> </a:t>
            </a:r>
            <a:r>
              <a:rPr lang="en-US" baseline="0" dirty="0" smtClean="0">
                <a:latin typeface="Arial" pitchFamily="34" charset="0"/>
                <a:cs typeface="Arial" pitchFamily="34" charset="0"/>
              </a:rPr>
              <a:t>and * The Cancer Genome Atlas, being conducted with the National Cancer Institute.</a:t>
            </a:r>
            <a:endParaRPr lang="en-US" dirty="0">
              <a:latin typeface="Arial" pitchFamily="34" charset="0"/>
              <a:cs typeface="Arial" pitchFamily="34" charset="0"/>
            </a:endParaRPr>
          </a:p>
          <a:p>
            <a:endParaRPr lang="en-US" dirty="0" smtClean="0">
              <a:latin typeface="Arial" pitchFamily="34" charset="0"/>
              <a:cs typeface="Arial" pitchFamily="34" charset="0"/>
            </a:endParaRPr>
          </a:p>
          <a:p>
            <a:endParaRPr lang="en-US" dirty="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 </a:t>
            </a:r>
          </a:p>
        </p:txBody>
      </p:sp>
      <p:sp>
        <p:nvSpPr>
          <p:cNvPr id="5" name="Slide Number Placeholder 3"/>
          <p:cNvSpPr>
            <a:spLocks noGrp="1"/>
          </p:cNvSpPr>
          <p:nvPr>
            <p:ph type="sldNum" sz="quarter" idx="5"/>
          </p:nvPr>
        </p:nvSpPr>
        <p:spPr>
          <a:xfrm>
            <a:off x="4014795" y="8891594"/>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145" eaLnBrk="0" hangingPunct="0">
              <a:defRPr b="1">
                <a:solidFill>
                  <a:schemeClr val="tx1"/>
                </a:solidFill>
                <a:latin typeface="Arial" pitchFamily="34" charset="0"/>
              </a:defRPr>
            </a:lvl1pPr>
            <a:lvl2pPr marL="748121" indent="-287739" defTabSz="943145" eaLnBrk="0" hangingPunct="0">
              <a:defRPr b="1">
                <a:solidFill>
                  <a:schemeClr val="tx1"/>
                </a:solidFill>
                <a:latin typeface="Arial" pitchFamily="34" charset="0"/>
              </a:defRPr>
            </a:lvl2pPr>
            <a:lvl3pPr marL="1150956" indent="-230190" defTabSz="943145" eaLnBrk="0" hangingPunct="0">
              <a:defRPr b="1">
                <a:solidFill>
                  <a:schemeClr val="tx1"/>
                </a:solidFill>
                <a:latin typeface="Arial" pitchFamily="34" charset="0"/>
              </a:defRPr>
            </a:lvl3pPr>
            <a:lvl4pPr marL="1611338" indent="-230190" defTabSz="943145" eaLnBrk="0" hangingPunct="0">
              <a:defRPr b="1">
                <a:solidFill>
                  <a:schemeClr val="tx1"/>
                </a:solidFill>
                <a:latin typeface="Arial" pitchFamily="34" charset="0"/>
              </a:defRPr>
            </a:lvl4pPr>
            <a:lvl5pPr marL="2071722" indent="-230190" defTabSz="943145" eaLnBrk="0" hangingPunct="0">
              <a:defRPr b="1">
                <a:solidFill>
                  <a:schemeClr val="tx1"/>
                </a:solidFill>
                <a:latin typeface="Arial" pitchFamily="34" charset="0"/>
              </a:defRPr>
            </a:lvl5pPr>
            <a:lvl6pPr marL="2532105" indent="-230190" defTabSz="943145" eaLnBrk="0" fontAlgn="base" hangingPunct="0">
              <a:spcBef>
                <a:spcPct val="0"/>
              </a:spcBef>
              <a:spcAft>
                <a:spcPct val="0"/>
              </a:spcAft>
              <a:defRPr b="1">
                <a:solidFill>
                  <a:schemeClr val="tx1"/>
                </a:solidFill>
                <a:latin typeface="Arial" pitchFamily="34" charset="0"/>
              </a:defRPr>
            </a:lvl6pPr>
            <a:lvl7pPr marL="2992487" indent="-230190" defTabSz="943145" eaLnBrk="0" fontAlgn="base" hangingPunct="0">
              <a:spcBef>
                <a:spcPct val="0"/>
              </a:spcBef>
              <a:spcAft>
                <a:spcPct val="0"/>
              </a:spcAft>
              <a:defRPr b="1">
                <a:solidFill>
                  <a:schemeClr val="tx1"/>
                </a:solidFill>
                <a:latin typeface="Arial" pitchFamily="34" charset="0"/>
              </a:defRPr>
            </a:lvl7pPr>
            <a:lvl8pPr marL="3452869" indent="-230190" defTabSz="943145" eaLnBrk="0" fontAlgn="base" hangingPunct="0">
              <a:spcBef>
                <a:spcPct val="0"/>
              </a:spcBef>
              <a:spcAft>
                <a:spcPct val="0"/>
              </a:spcAft>
              <a:defRPr b="1">
                <a:solidFill>
                  <a:schemeClr val="tx1"/>
                </a:solidFill>
                <a:latin typeface="Arial" pitchFamily="34" charset="0"/>
              </a:defRPr>
            </a:lvl8pPr>
            <a:lvl9pPr marL="3913250" indent="-230190" defTabSz="94314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35</a:t>
            </a:fld>
            <a:endParaRPr lang="en-US" dirty="0" smtClean="0">
              <a:solidFill>
                <a:prstClr val="black"/>
              </a:solidFill>
              <a:cs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xfrm>
            <a:off x="1203325" y="701675"/>
            <a:ext cx="4679950" cy="3509963"/>
          </a:xfrm>
          <a:prstGeom prst="rect">
            <a:avLst/>
          </a:prstGeom>
          <a:ln/>
        </p:spPr>
      </p:sp>
      <p:sp>
        <p:nvSpPr>
          <p:cNvPr id="120835" name="Notes Placeholder 2"/>
          <p:cNvSpPr>
            <a:spLocks noGrp="1"/>
          </p:cNvSpPr>
          <p:nvPr>
            <p:ph type="body" idx="1"/>
          </p:nvPr>
        </p:nvSpPr>
        <p:spPr>
          <a:xfrm>
            <a:off x="927100" y="4446589"/>
            <a:ext cx="5207001" cy="4211637"/>
          </a:xfrm>
          <a:noFill/>
          <a:ln w="9525">
            <a:noFill/>
            <a:miter lim="800000"/>
            <a:headEnd/>
            <a:tailEnd/>
          </a:ln>
          <a:effectLst/>
        </p:spPr>
        <p:txBody>
          <a:bodyPr vert="horz" wrap="square" lIns="93923" tIns="46961" rIns="93923" bIns="46961" numCol="1" anchor="t" anchorCtr="0" compatLnSpc="1">
            <a:prstTxWarp prst="textNoShape">
              <a:avLst/>
            </a:prstTxWarp>
          </a:bodyPr>
          <a:lstStyle/>
          <a:p>
            <a:pPr>
              <a:spcBef>
                <a:spcPts val="0"/>
              </a:spcBef>
            </a:pPr>
            <a:r>
              <a:rPr lang="en-US" dirty="0" smtClean="0">
                <a:latin typeface="Arial" pitchFamily="34" charset="0"/>
                <a:cs typeface="Arial" pitchFamily="34" charset="0"/>
              </a:rPr>
              <a:t>The Alzheimer’s Disease Sequencing Project represents NHGRI’s contribution</a:t>
            </a:r>
            <a:r>
              <a:rPr lang="en-US" baseline="0" dirty="0" smtClean="0">
                <a:latin typeface="Arial" pitchFamily="34" charset="0"/>
                <a:cs typeface="Arial" pitchFamily="34" charset="0"/>
              </a:rPr>
              <a:t> to the 2012 Presidential Initiative to fight Alzheimer’s disease. </a:t>
            </a:r>
            <a:endParaRPr lang="en-US" dirty="0" smtClean="0">
              <a:latin typeface="Arial" pitchFamily="34" charset="0"/>
              <a:cs typeface="Arial" pitchFamily="34" charset="0"/>
            </a:endParaRPr>
          </a:p>
          <a:p>
            <a:pPr>
              <a:spcBef>
                <a:spcPts val="0"/>
              </a:spcBef>
            </a:pPr>
            <a:endParaRPr lang="en-US" baseline="0" dirty="0" smtClean="0">
              <a:latin typeface="Arial" pitchFamily="34" charset="0"/>
              <a:cs typeface="Arial" pitchFamily="34" charset="0"/>
            </a:endParaRPr>
          </a:p>
          <a:p>
            <a:pPr>
              <a:defRPr/>
            </a:pPr>
            <a:r>
              <a:rPr lang="en-US" baseline="0" dirty="0" smtClean="0">
                <a:latin typeface="Arial" pitchFamily="34" charset="0"/>
                <a:cs typeface="Arial" pitchFamily="34" charset="0"/>
              </a:rPr>
              <a:t>This effort aims to identify genomic variants that increase risk for late-onset </a:t>
            </a:r>
            <a:r>
              <a:rPr lang="en-US" dirty="0">
                <a:latin typeface="Arial" pitchFamily="34" charset="0"/>
                <a:cs typeface="Arial" pitchFamily="34" charset="0"/>
              </a:rPr>
              <a:t>Alzheimer’s </a:t>
            </a:r>
            <a:r>
              <a:rPr lang="en-US" dirty="0" smtClean="0">
                <a:latin typeface="Arial" pitchFamily="34" charset="0"/>
                <a:cs typeface="Arial" pitchFamily="34" charset="0"/>
              </a:rPr>
              <a:t>disease </a:t>
            </a:r>
            <a:r>
              <a:rPr lang="en-US" baseline="0" dirty="0" smtClean="0">
                <a:latin typeface="Arial" pitchFamily="34" charset="0"/>
                <a:cs typeface="Arial" pitchFamily="34" charset="0"/>
              </a:rPr>
              <a:t>or that confer protection from </a:t>
            </a:r>
            <a:r>
              <a:rPr lang="en-US" dirty="0">
                <a:latin typeface="Arial" pitchFamily="34" charset="0"/>
                <a:cs typeface="Arial" pitchFamily="34" charset="0"/>
              </a:rPr>
              <a:t>late-onset Alzheimer’s </a:t>
            </a:r>
            <a:r>
              <a:rPr lang="en-US" dirty="0" smtClean="0">
                <a:latin typeface="Arial" pitchFamily="34" charset="0"/>
                <a:cs typeface="Arial" pitchFamily="34" charset="0"/>
              </a:rPr>
              <a:t>disease</a:t>
            </a:r>
            <a:r>
              <a:rPr lang="en-US" baseline="0" dirty="0" smtClean="0">
                <a:latin typeface="Arial" pitchFamily="34" charset="0"/>
                <a:cs typeface="Arial" pitchFamily="34" charset="0"/>
              </a:rPr>
              <a:t>. The design includes * generating nearly</a:t>
            </a:r>
            <a:r>
              <a:rPr lang="en-US" dirty="0" smtClean="0">
                <a:latin typeface="Arial" pitchFamily="34" charset="0"/>
                <a:cs typeface="Arial" pitchFamily="34" charset="0"/>
              </a:rPr>
              <a:t> 600 whole-genome sequences from </a:t>
            </a:r>
            <a:r>
              <a:rPr lang="en-US" baseline="0" dirty="0" smtClean="0">
                <a:latin typeface="Arial" pitchFamily="34" charset="0"/>
                <a:cs typeface="Arial" pitchFamily="34" charset="0"/>
              </a:rPr>
              <a:t>families affected with </a:t>
            </a:r>
            <a:r>
              <a:rPr lang="en-US" dirty="0" smtClean="0">
                <a:latin typeface="Arial" pitchFamily="34" charset="0"/>
                <a:cs typeface="Arial" pitchFamily="34" charset="0"/>
              </a:rPr>
              <a:t>late-onset </a:t>
            </a:r>
            <a:r>
              <a:rPr lang="en-US" dirty="0">
                <a:latin typeface="Arial" pitchFamily="34" charset="0"/>
                <a:cs typeface="Arial" pitchFamily="34" charset="0"/>
              </a:rPr>
              <a:t>Alzheimer’s </a:t>
            </a:r>
            <a:r>
              <a:rPr lang="en-US" dirty="0" smtClean="0">
                <a:latin typeface="Arial" pitchFamily="34" charset="0"/>
                <a:cs typeface="Arial" pitchFamily="34" charset="0"/>
              </a:rPr>
              <a:t>disease. That sequencing is now complete, and t</a:t>
            </a:r>
            <a:r>
              <a:rPr lang="en-US" baseline="0" dirty="0" smtClean="0">
                <a:latin typeface="Arial" pitchFamily="34" charset="0"/>
                <a:cs typeface="Arial" pitchFamily="34" charset="0"/>
              </a:rPr>
              <a:t>he consortium is in the process of analyzing the data (which is also available to the community through NIA’s </a:t>
            </a:r>
            <a:r>
              <a:rPr lang="en-US" dirty="0" smtClean="0">
                <a:latin typeface="Arial" panose="020B0604020202020204" pitchFamily="34" charset="0"/>
                <a:cs typeface="Arial" panose="020B0604020202020204" pitchFamily="34" charset="0"/>
              </a:rPr>
              <a:t>Genetics of Alzheimer's Disease Data Storage Site as well as through </a:t>
            </a:r>
            <a:r>
              <a:rPr lang="en-US" baseline="0" dirty="0" err="1" smtClean="0">
                <a:latin typeface="Arial" pitchFamily="34" charset="0"/>
                <a:cs typeface="Arial" pitchFamily="34" charset="0"/>
              </a:rPr>
              <a:t>dbGaP</a:t>
            </a:r>
            <a:r>
              <a:rPr lang="en-US" baseline="0" dirty="0" smtClean="0">
                <a:latin typeface="Arial" pitchFamily="34" charset="0"/>
                <a:cs typeface="Arial" pitchFamily="34" charset="0"/>
              </a:rPr>
              <a:t>).</a:t>
            </a:r>
          </a:p>
          <a:p>
            <a:pPr marL="0" indent="0">
              <a:spcBef>
                <a:spcPts val="0"/>
              </a:spcBef>
              <a:buFont typeface="Arial" charset="0"/>
              <a:buNone/>
            </a:pPr>
            <a:endParaRPr lang="en-US" baseline="0" dirty="0" smtClean="0">
              <a:latin typeface="Arial" pitchFamily="34" charset="0"/>
              <a:cs typeface="Arial" pitchFamily="34" charset="0"/>
            </a:endParaRPr>
          </a:p>
          <a:p>
            <a:pPr marL="0" indent="0">
              <a:spcBef>
                <a:spcPts val="0"/>
              </a:spcBef>
              <a:buFont typeface="Arial" charset="0"/>
              <a:buNone/>
            </a:pPr>
            <a:r>
              <a:rPr lang="en-US" baseline="0" dirty="0" smtClean="0">
                <a:latin typeface="Arial" pitchFamily="34" charset="0"/>
                <a:cs typeface="Arial" pitchFamily="34" charset="0"/>
              </a:rPr>
              <a:t>* The project’s design also includes generating</a:t>
            </a:r>
            <a:r>
              <a:rPr lang="en-US" dirty="0" smtClean="0">
                <a:latin typeface="Arial" pitchFamily="34" charset="0"/>
                <a:cs typeface="Arial" pitchFamily="34" charset="0"/>
              </a:rPr>
              <a:t> 10,000 case/control </a:t>
            </a:r>
            <a:r>
              <a:rPr lang="en-US" baseline="0" dirty="0" smtClean="0">
                <a:latin typeface="Arial" pitchFamily="34" charset="0"/>
                <a:cs typeface="Arial" pitchFamily="34" charset="0"/>
              </a:rPr>
              <a:t>whole-</a:t>
            </a:r>
            <a:r>
              <a:rPr lang="en-US" baseline="0" dirty="0" err="1" smtClean="0">
                <a:latin typeface="Arial" pitchFamily="34" charset="0"/>
                <a:cs typeface="Arial" pitchFamily="34" charset="0"/>
              </a:rPr>
              <a:t>exome</a:t>
            </a:r>
            <a:r>
              <a:rPr lang="en-US" baseline="0" dirty="0" smtClean="0">
                <a:latin typeface="Arial" pitchFamily="34" charset="0"/>
                <a:cs typeface="Arial" pitchFamily="34" charset="0"/>
              </a:rPr>
              <a:t> sequences (of which almost half have</a:t>
            </a:r>
            <a:r>
              <a:rPr lang="en-US" dirty="0" smtClean="0">
                <a:latin typeface="Arial" pitchFamily="34" charset="0"/>
                <a:cs typeface="Arial" pitchFamily="34" charset="0"/>
              </a:rPr>
              <a:t> been completed to date). * There will then be</a:t>
            </a:r>
            <a:r>
              <a:rPr lang="en-US" baseline="0" dirty="0" smtClean="0">
                <a:latin typeface="Arial" pitchFamily="34" charset="0"/>
                <a:cs typeface="Arial" pitchFamily="34" charset="0"/>
              </a:rPr>
              <a:t> a replication study of up to 40,000 individuals for which samples have been identified</a:t>
            </a:r>
          </a:p>
          <a:p>
            <a:pPr marL="0" indent="0">
              <a:spcBef>
                <a:spcPts val="0"/>
              </a:spcBef>
              <a:buFont typeface="Arial" charset="0"/>
              <a:buNone/>
            </a:pPr>
            <a:endParaRPr lang="en-US" baseline="0" dirty="0" smtClean="0">
              <a:latin typeface="Arial" pitchFamily="34" charset="0"/>
              <a:cs typeface="Arial" pitchFamily="34" charset="0"/>
            </a:endParaRPr>
          </a:p>
          <a:p>
            <a:pPr marL="0" indent="0">
              <a:spcBef>
                <a:spcPts val="0"/>
              </a:spcBef>
              <a:buFont typeface="Arial" charset="0"/>
              <a:buNone/>
            </a:pPr>
            <a:r>
              <a:rPr lang="en-US" baseline="0" dirty="0" smtClean="0">
                <a:latin typeface="Arial" pitchFamily="34" charset="0"/>
                <a:cs typeface="Arial" pitchFamily="34" charset="0"/>
              </a:rPr>
              <a:t>* Finally, NIA will be funding a data-analysis RFA in May.</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36</a:t>
            </a:fld>
            <a:endParaRPr lang="en-US" dirty="0" smtClean="0">
              <a:cs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xfrm>
            <a:off x="1203325" y="701675"/>
            <a:ext cx="4679950" cy="3509963"/>
          </a:xfrm>
          <a:prstGeom prst="rect">
            <a:avLst/>
          </a:prstGeom>
          <a:ln/>
        </p:spPr>
      </p:sp>
      <p:sp>
        <p:nvSpPr>
          <p:cNvPr id="120835" name="Notes Placeholder 2"/>
          <p:cNvSpPr>
            <a:spLocks noGrp="1"/>
          </p:cNvSpPr>
          <p:nvPr>
            <p:ph type="body" idx="1"/>
          </p:nvPr>
        </p:nvSpPr>
        <p:spPr>
          <a:xfrm>
            <a:off x="927100" y="4446589"/>
            <a:ext cx="5207001" cy="4211637"/>
          </a:xfrm>
          <a:noFill/>
          <a:ln w="9525">
            <a:noFill/>
            <a:miter lim="800000"/>
            <a:headEnd/>
            <a:tailEnd/>
          </a:ln>
          <a:effectLst/>
        </p:spPr>
        <p:txBody>
          <a:bodyPr vert="horz" wrap="square" lIns="93923" tIns="46961" rIns="93923" bIns="46961" numCol="1" anchor="t" anchorCtr="0" compatLnSpc="1">
            <a:prstTxWarp prst="textNoShape">
              <a:avLst/>
            </a:prstTxWarp>
          </a:bodyPr>
          <a:lstStyle/>
          <a:p>
            <a:pPr>
              <a:spcBef>
                <a:spcPts val="0"/>
              </a:spcBef>
            </a:pPr>
            <a:r>
              <a:rPr lang="en-US" dirty="0" smtClean="0">
                <a:latin typeface="Arial" pitchFamily="34" charset="0"/>
                <a:cs typeface="Arial" pitchFamily="34" charset="0"/>
              </a:rPr>
              <a:t>Another major project for the Large-Scale Sequencing and Analysis Centers is the</a:t>
            </a:r>
            <a:r>
              <a:rPr lang="en-US" baseline="0" dirty="0" smtClean="0">
                <a:latin typeface="Arial" pitchFamily="34" charset="0"/>
                <a:cs typeface="Arial" pitchFamily="34" charset="0"/>
              </a:rPr>
              <a:t> </a:t>
            </a:r>
            <a:r>
              <a:rPr lang="en-US" dirty="0" smtClean="0">
                <a:latin typeface="Arial" panose="020B0604020202020204" pitchFamily="34" charset="0"/>
                <a:cs typeface="Arial" panose="020B0604020202020204" pitchFamily="34" charset="0"/>
              </a:rPr>
              <a:t>Type 2 Diabetes Multiethnic Genetic Consortium (also called the </a:t>
            </a:r>
            <a:r>
              <a:rPr lang="en-US" baseline="0" dirty="0" smtClean="0">
                <a:latin typeface="Arial" pitchFamily="34" charset="0"/>
                <a:cs typeface="Arial" pitchFamily="34" charset="0"/>
              </a:rPr>
              <a:t>T2D-Genes project), which was * initiated by the National Institute of Diabetes and Digestive and Kidney Diseases, but with sequencing capacity provided by NHGRI.</a:t>
            </a:r>
          </a:p>
          <a:p>
            <a:pPr>
              <a:spcBef>
                <a:spcPts val="0"/>
              </a:spcBef>
            </a:pPr>
            <a:endParaRPr lang="en-US" baseline="0" dirty="0" smtClean="0">
              <a:latin typeface="Arial" pitchFamily="34" charset="0"/>
              <a:cs typeface="Arial" pitchFamily="34" charset="0"/>
            </a:endParaRPr>
          </a:p>
          <a:p>
            <a:pPr>
              <a:spcBef>
                <a:spcPts val="0"/>
              </a:spcBef>
            </a:pPr>
            <a:r>
              <a:rPr lang="en-US" dirty="0" smtClean="0">
                <a:latin typeface="Arial" pitchFamily="34" charset="0"/>
                <a:cs typeface="Arial" pitchFamily="34" charset="0"/>
              </a:rPr>
              <a:t>Genome s</a:t>
            </a:r>
            <a:r>
              <a:rPr lang="en-US" baseline="0" dirty="0" smtClean="0">
                <a:latin typeface="Arial" pitchFamily="34" charset="0"/>
                <a:cs typeface="Arial" pitchFamily="34" charset="0"/>
              </a:rPr>
              <a:t>equencing and genotyping studies are essentially complete. These include * w</a:t>
            </a:r>
            <a:r>
              <a:rPr lang="en-US" dirty="0" smtClean="0">
                <a:latin typeface="Arial" panose="020B0604020202020204" pitchFamily="34" charset="0"/>
                <a:cs typeface="Arial" panose="020B0604020202020204" pitchFamily="34" charset="0"/>
              </a:rPr>
              <a:t>hole-</a:t>
            </a:r>
            <a:r>
              <a:rPr lang="en-US" dirty="0" err="1" smtClean="0">
                <a:latin typeface="Arial" panose="020B0604020202020204" pitchFamily="34" charset="0"/>
                <a:cs typeface="Arial" panose="020B0604020202020204" pitchFamily="34" charset="0"/>
              </a:rPr>
              <a:t>exome</a:t>
            </a:r>
            <a:r>
              <a:rPr lang="en-US" dirty="0" smtClean="0">
                <a:latin typeface="Arial" panose="020B0604020202020204" pitchFamily="34" charset="0"/>
                <a:cs typeface="Arial" panose="020B0604020202020204" pitchFamily="34" charset="0"/>
              </a:rPr>
              <a:t> sequences from 5000 cases/controls from five ancestry groups, and * whole-genome sequences from over 600 members of 20 Mexican-American pedigrees. M</a:t>
            </a:r>
            <a:r>
              <a:rPr lang="en-US" baseline="0" dirty="0" smtClean="0">
                <a:latin typeface="Arial" pitchFamily="34" charset="0"/>
                <a:cs typeface="Arial" pitchFamily="34" charset="0"/>
              </a:rPr>
              <a:t>any analyses of the data are also complete.</a:t>
            </a:r>
          </a:p>
          <a:p>
            <a:pPr marL="0" indent="0">
              <a:spcBef>
                <a:spcPts val="0"/>
              </a:spcBef>
              <a:buFont typeface="Arial" charset="0"/>
              <a:buNone/>
            </a:pPr>
            <a:endParaRPr lang="en-US" baseline="0" dirty="0" smtClean="0">
              <a:latin typeface="Arial" pitchFamily="34" charset="0"/>
              <a:cs typeface="Arial" pitchFamily="34" charset="0"/>
            </a:endParaRPr>
          </a:p>
          <a:p>
            <a:pPr marL="0" indent="0">
              <a:spcBef>
                <a:spcPts val="0"/>
              </a:spcBef>
              <a:buFont typeface="Arial" charset="0"/>
              <a:buNone/>
            </a:pPr>
            <a:r>
              <a:rPr lang="en-US" baseline="0" dirty="0" smtClean="0">
                <a:latin typeface="Arial" pitchFamily="34" charset="0"/>
                <a:cs typeface="Arial" pitchFamily="34" charset="0"/>
              </a:rPr>
              <a:t>* The T2D-Genes </a:t>
            </a:r>
            <a:r>
              <a:rPr lang="en-US" dirty="0">
                <a:latin typeface="Arial" pitchFamily="34" charset="0"/>
                <a:cs typeface="Arial" pitchFamily="34" charset="0"/>
              </a:rPr>
              <a:t>C</a:t>
            </a:r>
            <a:r>
              <a:rPr lang="en-US" baseline="0" dirty="0" smtClean="0">
                <a:latin typeface="Arial" pitchFamily="34" charset="0"/>
                <a:cs typeface="Arial" pitchFamily="34" charset="0"/>
              </a:rPr>
              <a:t>onsortium, in collaboration with other diabetes research consortia examining sequence and GWAS data from over</a:t>
            </a:r>
            <a:r>
              <a:rPr lang="en-US" dirty="0" smtClean="0">
                <a:latin typeface="Arial" pitchFamily="34" charset="0"/>
                <a:cs typeface="Arial" pitchFamily="34" charset="0"/>
              </a:rPr>
              <a:t> </a:t>
            </a:r>
            <a:r>
              <a:rPr lang="en-US" baseline="0" dirty="0" smtClean="0">
                <a:latin typeface="Arial" pitchFamily="34" charset="0"/>
                <a:cs typeface="Arial" pitchFamily="34" charset="0"/>
              </a:rPr>
              <a:t>150,000 multiethnic</a:t>
            </a:r>
            <a:r>
              <a:rPr lang="en-US" dirty="0" smtClean="0">
                <a:latin typeface="Arial" pitchFamily="34" charset="0"/>
                <a:cs typeface="Arial" pitchFamily="34" charset="0"/>
              </a:rPr>
              <a:t> </a:t>
            </a:r>
            <a:r>
              <a:rPr lang="en-US" baseline="0" dirty="0" smtClean="0">
                <a:latin typeface="Arial" pitchFamily="34" charset="0"/>
                <a:cs typeface="Arial" pitchFamily="34" charset="0"/>
              </a:rPr>
              <a:t>participants, published a paper in March reporting that loss-of-function variants in a zinc transporter gene (SLC30A8) confer protection from type 2 diabetes, thereby suggesting that the functional allele is a promising target for therapy. </a:t>
            </a:r>
          </a:p>
          <a:p>
            <a:pPr marL="0" indent="0">
              <a:spcBef>
                <a:spcPts val="0"/>
              </a:spcBef>
              <a:buFont typeface="Arial" charset="0"/>
              <a:buNone/>
            </a:pPr>
            <a:endParaRPr lang="en-US" b="1" dirty="0" smtClean="0">
              <a:latin typeface="Arial" panose="020B0604020202020204" pitchFamily="34" charset="0"/>
              <a:cs typeface="Arial" panose="020B0604020202020204" pitchFamily="34" charset="0"/>
            </a:endParaRPr>
          </a:p>
          <a:p>
            <a:pPr marL="0" marR="0" lvl="1" indent="0" algn="l" defTabSz="914400" rtl="0" eaLnBrk="0" fontAlgn="base" latinLnBrk="0" hangingPunct="0">
              <a:spcBef>
                <a:spcPts val="0"/>
              </a:spcBef>
              <a:spcAft>
                <a:spcPct val="0"/>
              </a:spcAft>
              <a:buClrTx/>
              <a:buSzTx/>
              <a:buFont typeface="Arial" charset="0"/>
              <a:buNone/>
              <a:tabLst/>
              <a:defRPr/>
            </a:pPr>
            <a:r>
              <a:rPr lang="en-US" dirty="0" smtClean="0">
                <a:latin typeface="Arial" panose="020B0604020202020204" pitchFamily="34" charset="0"/>
                <a:cs typeface="Arial" panose="020B0604020202020204" pitchFamily="34" charset="0"/>
              </a:rPr>
              <a:t>* Additional follow up involving</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GWAS and targeted DNA sequencing</a:t>
            </a:r>
            <a:r>
              <a:rPr lang="en-US" baseline="0" dirty="0" smtClean="0">
                <a:latin typeface="Arial" panose="020B0604020202020204" pitchFamily="34" charset="0"/>
                <a:cs typeface="Arial" panose="020B0604020202020204" pitchFamily="34" charset="0"/>
              </a:rPr>
              <a:t> will now be performed </a:t>
            </a:r>
            <a:r>
              <a:rPr lang="en-US" dirty="0" smtClean="0">
                <a:latin typeface="Arial" panose="020B0604020202020204" pitchFamily="34" charset="0"/>
                <a:cs typeface="Arial" panose="020B0604020202020204" pitchFamily="34" charset="0"/>
              </a:rPr>
              <a:t>in up to 50,000 cases/controls.</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37</a:t>
            </a:fld>
            <a:endParaRPr lang="en-US" dirty="0" smtClean="0">
              <a:cs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1203325" y="701675"/>
            <a:ext cx="4679950" cy="3509963"/>
          </a:xfrm>
          <a:prstGeom prst="rect">
            <a:avLst/>
          </a:prstGeom>
          <a:ln/>
        </p:spPr>
      </p:sp>
      <p:sp>
        <p:nvSpPr>
          <p:cNvPr id="4" name="Slide Number Placeholder 3"/>
          <p:cNvSpPr>
            <a:spLocks noGrp="1"/>
          </p:cNvSpPr>
          <p:nvPr>
            <p:ph type="sldNum" sz="quarter" idx="5"/>
          </p:nvPr>
        </p:nvSpPr>
        <p:spPr>
          <a:xfrm>
            <a:off x="4014797" y="8900116"/>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814" eaLnBrk="0" hangingPunct="0">
              <a:defRPr b="1">
                <a:solidFill>
                  <a:schemeClr val="tx1"/>
                </a:solidFill>
                <a:latin typeface="Arial" pitchFamily="34" charset="0"/>
              </a:defRPr>
            </a:lvl1pPr>
            <a:lvl2pPr marL="747066" indent="-287333" defTabSz="941814" eaLnBrk="0" hangingPunct="0">
              <a:defRPr b="1">
                <a:solidFill>
                  <a:schemeClr val="tx1"/>
                </a:solidFill>
                <a:latin typeface="Arial" pitchFamily="34" charset="0"/>
              </a:defRPr>
            </a:lvl2pPr>
            <a:lvl3pPr marL="1149335" indent="-229868" defTabSz="941814" eaLnBrk="0" hangingPunct="0">
              <a:defRPr b="1">
                <a:solidFill>
                  <a:schemeClr val="tx1"/>
                </a:solidFill>
                <a:latin typeface="Arial" pitchFamily="34" charset="0"/>
              </a:defRPr>
            </a:lvl3pPr>
            <a:lvl4pPr marL="1609068" indent="-229868" defTabSz="941814" eaLnBrk="0" hangingPunct="0">
              <a:defRPr b="1">
                <a:solidFill>
                  <a:schemeClr val="tx1"/>
                </a:solidFill>
                <a:latin typeface="Arial" pitchFamily="34" charset="0"/>
              </a:defRPr>
            </a:lvl4pPr>
            <a:lvl5pPr marL="2068801" indent="-229868" defTabSz="941814" eaLnBrk="0" hangingPunct="0">
              <a:defRPr b="1">
                <a:solidFill>
                  <a:schemeClr val="tx1"/>
                </a:solidFill>
                <a:latin typeface="Arial" pitchFamily="34" charset="0"/>
              </a:defRPr>
            </a:lvl5pPr>
            <a:lvl6pPr marL="2528533" indent="-229868" defTabSz="941814" eaLnBrk="0" fontAlgn="base" hangingPunct="0">
              <a:spcBef>
                <a:spcPct val="0"/>
              </a:spcBef>
              <a:spcAft>
                <a:spcPct val="0"/>
              </a:spcAft>
              <a:defRPr b="1">
                <a:solidFill>
                  <a:schemeClr val="tx1"/>
                </a:solidFill>
                <a:latin typeface="Arial" pitchFamily="34" charset="0"/>
              </a:defRPr>
            </a:lvl6pPr>
            <a:lvl7pPr marL="2988266" indent="-229868" defTabSz="941814" eaLnBrk="0" fontAlgn="base" hangingPunct="0">
              <a:spcBef>
                <a:spcPct val="0"/>
              </a:spcBef>
              <a:spcAft>
                <a:spcPct val="0"/>
              </a:spcAft>
              <a:defRPr b="1">
                <a:solidFill>
                  <a:schemeClr val="tx1"/>
                </a:solidFill>
                <a:latin typeface="Arial" pitchFamily="34" charset="0"/>
              </a:defRPr>
            </a:lvl7pPr>
            <a:lvl8pPr marL="3447999" indent="-229868" defTabSz="941814" eaLnBrk="0" fontAlgn="base" hangingPunct="0">
              <a:spcBef>
                <a:spcPct val="0"/>
              </a:spcBef>
              <a:spcAft>
                <a:spcPct val="0"/>
              </a:spcAft>
              <a:defRPr b="1">
                <a:solidFill>
                  <a:schemeClr val="tx1"/>
                </a:solidFill>
                <a:latin typeface="Arial" pitchFamily="34" charset="0"/>
              </a:defRPr>
            </a:lvl8pPr>
            <a:lvl9pPr marL="3907733" indent="-229868" defTabSz="94181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38</a:t>
            </a:fld>
            <a:endParaRPr lang="en-US" dirty="0" smtClean="0">
              <a:solidFill>
                <a:prstClr val="black"/>
              </a:solidFill>
              <a:cs typeface="Arial" pitchFamily="34" charset="0"/>
            </a:endParaRPr>
          </a:p>
        </p:txBody>
      </p:sp>
      <p:sp>
        <p:nvSpPr>
          <p:cNvPr id="3" name="Notes Placeholder 2"/>
          <p:cNvSpPr>
            <a:spLocks noGrp="1"/>
          </p:cNvSpPr>
          <p:nvPr>
            <p:ph type="body" idx="1"/>
          </p:nvPr>
        </p:nvSpPr>
        <p:spPr>
          <a:xfrm>
            <a:off x="990283" y="4614231"/>
            <a:ext cx="5197475" cy="4211637"/>
          </a:xfrm>
        </p:spPr>
        <p:txBody>
          <a:bodyPr/>
          <a:lstStyle/>
          <a:p>
            <a:r>
              <a:rPr lang="en-US" sz="1200" kern="1200" dirty="0" smtClean="0">
                <a:solidFill>
                  <a:schemeClr val="tx1"/>
                </a:solidFill>
                <a:effectLst/>
                <a:latin typeface="Arial" pitchFamily="34" charset="0"/>
                <a:cs typeface="Arial" pitchFamily="34" charset="0"/>
              </a:rPr>
              <a:t>The Cancer Genome Atlas (TCGA) is a comprehensive and coordinated effort to better understand the molecular basis of cancer. TCGA has joined forces with the International Cancer Genome Consortium (ICGC) on a </a:t>
            </a:r>
            <a:r>
              <a:rPr lang="en-US" sz="1200" kern="1200" dirty="0" err="1" smtClean="0">
                <a:solidFill>
                  <a:schemeClr val="tx1"/>
                </a:solidFill>
                <a:effectLst/>
                <a:latin typeface="Arial" pitchFamily="34" charset="0"/>
                <a:cs typeface="Arial" pitchFamily="34" charset="0"/>
              </a:rPr>
              <a:t>PanCancer</a:t>
            </a:r>
            <a:r>
              <a:rPr lang="en-US" sz="1200" kern="1200" dirty="0" smtClean="0">
                <a:solidFill>
                  <a:schemeClr val="tx1"/>
                </a:solidFill>
                <a:effectLst/>
                <a:latin typeface="Arial" pitchFamily="34" charset="0"/>
                <a:cs typeface="Arial" pitchFamily="34" charset="0"/>
              </a:rPr>
              <a:t> analysis project, the goal of which is to perform whole-genome sequence analyses on ~2,000 tumor/normal pairs. The project leads are meeting this coming week as part of the ICGC scientific workshop in Beijing, China. Over 150 investigators from around the globe are participating in analyses in topic areas including: </a:t>
            </a:r>
            <a:r>
              <a:rPr lang="en-US" sz="1200" kern="1200" dirty="0" err="1" smtClean="0">
                <a:solidFill>
                  <a:schemeClr val="tx1"/>
                </a:solidFill>
                <a:effectLst/>
                <a:latin typeface="Arial" pitchFamily="34" charset="0"/>
                <a:cs typeface="Arial" pitchFamily="34" charset="0"/>
              </a:rPr>
              <a:t>transcriptome</a:t>
            </a:r>
            <a:r>
              <a:rPr lang="en-US" sz="1200" kern="1200" dirty="0" smtClean="0">
                <a:solidFill>
                  <a:schemeClr val="tx1"/>
                </a:solidFill>
                <a:effectLst/>
                <a:latin typeface="Arial" pitchFamily="34" charset="0"/>
                <a:cs typeface="Arial" pitchFamily="34" charset="0"/>
              </a:rPr>
              <a:t> and genome integration, novel somatic mutation-calling method development, evolution and heterogeneity, and </a:t>
            </a:r>
            <a:r>
              <a:rPr lang="en-US" sz="1200" kern="1200" dirty="0" err="1" smtClean="0">
                <a:solidFill>
                  <a:schemeClr val="tx1"/>
                </a:solidFill>
                <a:effectLst/>
                <a:latin typeface="Arial" pitchFamily="34" charset="0"/>
                <a:cs typeface="Arial" pitchFamily="34" charset="0"/>
              </a:rPr>
              <a:t>germline</a:t>
            </a:r>
            <a:r>
              <a:rPr lang="en-US" sz="1200" kern="1200" dirty="0" smtClean="0">
                <a:solidFill>
                  <a:schemeClr val="tx1"/>
                </a:solidFill>
                <a:effectLst/>
                <a:latin typeface="Arial" pitchFamily="34" charset="0"/>
                <a:cs typeface="Arial" pitchFamily="34" charset="0"/>
              </a:rPr>
              <a:t> cancer genome variation. </a:t>
            </a:r>
          </a:p>
          <a:p>
            <a:r>
              <a:rPr lang="en-US" sz="1200" kern="1200" dirty="0" smtClean="0">
                <a:solidFill>
                  <a:schemeClr val="tx1"/>
                </a:solidFill>
                <a:effectLst/>
                <a:latin typeface="Arial" pitchFamily="34" charset="0"/>
                <a:cs typeface="Arial" pitchFamily="34" charset="0"/>
              </a:rPr>
              <a:t> </a:t>
            </a:r>
          </a:p>
          <a:p>
            <a:r>
              <a:rPr lang="en-US" sz="1200" kern="1200" dirty="0" smtClean="0">
                <a:solidFill>
                  <a:schemeClr val="tx1"/>
                </a:solidFill>
                <a:effectLst/>
                <a:latin typeface="Arial" pitchFamily="34" charset="0"/>
                <a:cs typeface="Arial" pitchFamily="34" charset="0"/>
              </a:rPr>
              <a:t>Tumor-specific analyses remain a major focus of TCGA. Sample accrual ended in late December, with the project qualifying over 10,000 cases from 33 tumor types. The TCGA global analysis papers for lung adenocarcinoma and stomach adenocarcinoma were accepted for publication in </a:t>
            </a:r>
            <a:r>
              <a:rPr lang="en-US" sz="1200" i="1" kern="1200" dirty="0" smtClean="0">
                <a:solidFill>
                  <a:schemeClr val="tx1"/>
                </a:solidFill>
                <a:effectLst/>
                <a:latin typeface="Arial" pitchFamily="34" charset="0"/>
                <a:cs typeface="Arial" pitchFamily="34" charset="0"/>
              </a:rPr>
              <a:t>Nature</a:t>
            </a:r>
            <a:r>
              <a:rPr lang="en-US" sz="1200" kern="1200" dirty="0" smtClean="0">
                <a:solidFill>
                  <a:schemeClr val="tx1"/>
                </a:solidFill>
                <a:effectLst/>
                <a:latin typeface="Arial" pitchFamily="34" charset="0"/>
                <a:cs typeface="Arial" pitchFamily="34" charset="0"/>
              </a:rPr>
              <a:t> in February and May, respectively. </a:t>
            </a:r>
          </a:p>
          <a:p>
            <a:endParaRPr lang="en-US" sz="1200" kern="1200" dirty="0" smtClean="0">
              <a:solidFill>
                <a:schemeClr val="tx1"/>
              </a:solidFill>
              <a:effectLst/>
              <a:latin typeface="Arial" pitchFamily="34" charset="0"/>
              <a:cs typeface="Arial" pitchFamily="34" charset="0"/>
            </a:endParaRPr>
          </a:p>
          <a:p>
            <a:r>
              <a:rPr lang="en-US" sz="1200" kern="1200" dirty="0" smtClean="0">
                <a:solidFill>
                  <a:schemeClr val="tx1"/>
                </a:solidFill>
                <a:effectLst/>
                <a:latin typeface="Arial" pitchFamily="34" charset="0"/>
                <a:cs typeface="Arial" pitchFamily="34" charset="0"/>
              </a:rPr>
              <a:t>Finally, the 3</a:t>
            </a:r>
            <a:r>
              <a:rPr lang="en-US" sz="1200" kern="1200" baseline="30000" dirty="0" smtClean="0">
                <a:solidFill>
                  <a:schemeClr val="tx1"/>
                </a:solidFill>
                <a:effectLst/>
                <a:latin typeface="Arial" pitchFamily="34" charset="0"/>
                <a:cs typeface="Arial" pitchFamily="34" charset="0"/>
              </a:rPr>
              <a:t>rd</a:t>
            </a:r>
            <a:r>
              <a:rPr lang="en-US" sz="1200" kern="1200" dirty="0" smtClean="0">
                <a:solidFill>
                  <a:schemeClr val="tx1"/>
                </a:solidFill>
                <a:effectLst/>
                <a:latin typeface="Arial" pitchFamily="34" charset="0"/>
                <a:cs typeface="Arial" pitchFamily="34" charset="0"/>
              </a:rPr>
              <a:t> annual TCGA Scientific Symposium took place last week at NIH. This meeting included presentations on tumor-specific analyses, cross-tumor analyses, biological validation, actionable clinical insights, and the integration of analysis tools. Videos of the symposium talks will be made available on </a:t>
            </a:r>
            <a:r>
              <a:rPr lang="en-US" sz="1200" kern="1200" dirty="0" err="1" smtClean="0">
                <a:solidFill>
                  <a:schemeClr val="tx1"/>
                </a:solidFill>
                <a:effectLst/>
                <a:latin typeface="Arial" pitchFamily="34" charset="0"/>
                <a:cs typeface="Arial" pitchFamily="34" charset="0"/>
              </a:rPr>
              <a:t>GenomeTV</a:t>
            </a:r>
            <a:r>
              <a:rPr lang="en-US" sz="1200" kern="1200" dirty="0" smtClean="0">
                <a:solidFill>
                  <a:schemeClr val="tx1"/>
                </a:solidFill>
                <a:effectLst/>
                <a:latin typeface="Arial" pitchFamily="34" charset="0"/>
                <a:cs typeface="Arial" pitchFamily="34" charset="0"/>
              </a:rPr>
              <a:t> channel of YouTube.</a:t>
            </a:r>
            <a:endParaRPr lang="en-US" sz="1200" kern="1200" dirty="0">
              <a:solidFill>
                <a:schemeClr val="tx1"/>
              </a:solidFill>
              <a:effectLst/>
              <a:latin typeface="Arial" pitchFamily="34" charset="0"/>
              <a:cs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lvl="1" defTabSz="904299">
              <a:defRPr/>
            </a:pPr>
            <a:r>
              <a:rPr lang="en-US" kern="1200" dirty="0" smtClean="0">
                <a:solidFill>
                  <a:schemeClr val="tx1"/>
                </a:solidFill>
                <a:effectLst/>
                <a:latin typeface="Arial" panose="020B0604020202020204" pitchFamily="34" charset="0"/>
                <a:cs typeface="Arial" panose="020B0604020202020204" pitchFamily="34" charset="0"/>
              </a:rPr>
              <a:t>The Centers for Mendelian Genomics (aka, the CMGs) aim to contribute to solving most</a:t>
            </a:r>
            <a:r>
              <a:rPr lang="en-US" kern="1200" baseline="0" dirty="0" smtClean="0">
                <a:solidFill>
                  <a:schemeClr val="tx1"/>
                </a:solidFill>
                <a:effectLst/>
                <a:latin typeface="Arial" panose="020B0604020202020204" pitchFamily="34" charset="0"/>
                <a:cs typeface="Arial" panose="020B0604020202020204" pitchFamily="34" charset="0"/>
              </a:rPr>
              <a:t> of </a:t>
            </a:r>
            <a:r>
              <a:rPr lang="en-US" kern="1200" dirty="0" smtClean="0">
                <a:solidFill>
                  <a:schemeClr val="tx1"/>
                </a:solidFill>
                <a:effectLst/>
                <a:latin typeface="Arial" panose="020B0604020202020204" pitchFamily="34" charset="0"/>
                <a:cs typeface="Arial" panose="020B0604020202020204" pitchFamily="34" charset="0"/>
              </a:rPr>
              <a:t>the remaining unsolved </a:t>
            </a:r>
            <a:r>
              <a:rPr lang="en-US" kern="1200" dirty="0" err="1" smtClean="0">
                <a:solidFill>
                  <a:schemeClr val="tx1"/>
                </a:solidFill>
                <a:effectLst/>
                <a:latin typeface="Arial" panose="020B0604020202020204" pitchFamily="34" charset="0"/>
                <a:cs typeface="Arial" panose="020B0604020202020204" pitchFamily="34" charset="0"/>
              </a:rPr>
              <a:t>Mendelian</a:t>
            </a:r>
            <a:r>
              <a:rPr lang="en-US" kern="1200" dirty="0" smtClean="0">
                <a:solidFill>
                  <a:schemeClr val="tx1"/>
                </a:solidFill>
                <a:effectLst/>
                <a:latin typeface="Arial" panose="020B0604020202020204" pitchFamily="34" charset="0"/>
                <a:cs typeface="Arial" panose="020B0604020202020204" pitchFamily="34" charset="0"/>
              </a:rPr>
              <a:t> diseases using genome-sequencing approaches. </a:t>
            </a:r>
            <a:r>
              <a:rPr lang="en-US" dirty="0" smtClean="0">
                <a:latin typeface="Arial" panose="020B0604020202020204" pitchFamily="34" charset="0"/>
                <a:cs typeface="Arial" panose="020B0604020202020204" pitchFamily="34" charset="0"/>
              </a:rPr>
              <a:t>Since inception of the program </a:t>
            </a:r>
            <a:r>
              <a:rPr lang="en-US" dirty="0">
                <a:latin typeface="Arial" panose="020B0604020202020204" pitchFamily="34" charset="0"/>
                <a:cs typeface="Arial" panose="020B0604020202020204" pitchFamily="34" charset="0"/>
              </a:rPr>
              <a:t>2.5 years ago, </a:t>
            </a:r>
            <a:r>
              <a:rPr lang="en-US" kern="1200" dirty="0" smtClean="0">
                <a:solidFill>
                  <a:schemeClr val="tx1"/>
                </a:solidFill>
                <a:effectLst/>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the CMGs have collaborated with over</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410 investigators in 33 countries, studying </a:t>
            </a:r>
            <a:r>
              <a:rPr lang="en-US" baseline="0" dirty="0" smtClean="0">
                <a:latin typeface="Arial" pitchFamily="34" charset="0"/>
                <a:cs typeface="Arial" pitchFamily="34" charset="0"/>
              </a:rPr>
              <a:t>over 800 diseases</a:t>
            </a:r>
            <a:r>
              <a:rPr lang="en-US" dirty="0" smtClean="0">
                <a:latin typeface="Arial" pitchFamily="34" charset="0"/>
                <a:cs typeface="Arial" pitchFamily="34" charset="0"/>
              </a:rPr>
              <a:t>.  </a:t>
            </a:r>
          </a:p>
          <a:p>
            <a:pPr marL="0" lvl="1" defTabSz="904299">
              <a:defRPr/>
            </a:pPr>
            <a:endParaRPr lang="en-US" dirty="0" smtClean="0">
              <a:latin typeface="Arial" pitchFamily="34" charset="0"/>
              <a:cs typeface="Arial" pitchFamily="34" charset="0"/>
            </a:endParaRPr>
          </a:p>
          <a:p>
            <a:pPr lvl="0">
              <a:defRPr/>
            </a:pPr>
            <a:r>
              <a:rPr lang="en-US" kern="1200" dirty="0" smtClean="0">
                <a:solidFill>
                  <a:schemeClr val="tx1"/>
                </a:solidFill>
                <a:effectLst/>
                <a:latin typeface="Arial" panose="020B0604020202020204" pitchFamily="34" charset="0"/>
                <a:cs typeface="Arial" panose="020B0604020202020204" pitchFamily="34" charset="0"/>
              </a:rPr>
              <a:t>* To date, the CMGs have produced over 80 publications reporting genomic alterations</a:t>
            </a:r>
            <a:r>
              <a:rPr lang="en-US" dirty="0" smtClean="0">
                <a:latin typeface="Arial" panose="020B0604020202020204" pitchFamily="34" charset="0"/>
                <a:cs typeface="Arial" panose="020B0604020202020204" pitchFamily="34" charset="0"/>
              </a:rPr>
              <a:t> </a:t>
            </a:r>
            <a:r>
              <a:rPr lang="en-US" kern="1200" baseline="0" dirty="0" smtClean="0">
                <a:solidFill>
                  <a:schemeClr val="tx1"/>
                </a:solidFill>
                <a:effectLst/>
                <a:latin typeface="Arial" panose="020B0604020202020204" pitchFamily="34" charset="0"/>
                <a:cs typeface="Arial" panose="020B0604020202020204" pitchFamily="34" charset="0"/>
              </a:rPr>
              <a:t>underlying a variety of rare diseases</a:t>
            </a:r>
            <a:r>
              <a:rPr lang="en-US" kern="1200" dirty="0" smtClean="0">
                <a:solidFill>
                  <a:schemeClr val="tx1"/>
                </a:solidFill>
                <a:effectLst/>
                <a:latin typeface="Arial" panose="020B0604020202020204" pitchFamily="34" charset="0"/>
                <a:cs typeface="Arial" panose="020B0604020202020204" pitchFamily="34" charset="0"/>
              </a:rPr>
              <a:t> and m</a:t>
            </a:r>
            <a:r>
              <a:rPr lang="en-US" kern="1200" baseline="0" dirty="0" smtClean="0">
                <a:solidFill>
                  <a:schemeClr val="tx1"/>
                </a:solidFill>
                <a:effectLst/>
                <a:latin typeface="Arial" panose="020B0604020202020204" pitchFamily="34" charset="0"/>
                <a:cs typeface="Arial" panose="020B0604020202020204" pitchFamily="34" charset="0"/>
              </a:rPr>
              <a:t>ethods and resources for making disease-gene discovery.</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Shown here is a </a:t>
            </a:r>
            <a:r>
              <a:rPr lang="en-US" baseline="0" dirty="0" smtClean="0">
                <a:latin typeface="Arial" panose="020B0604020202020204" pitchFamily="34" charset="0"/>
                <a:cs typeface="Arial" panose="020B0604020202020204" pitchFamily="34" charset="0"/>
              </a:rPr>
              <a:t>subset of recent papers </a:t>
            </a:r>
            <a:r>
              <a:rPr lang="en-US" kern="1200" baseline="0" dirty="0" smtClean="0">
                <a:solidFill>
                  <a:schemeClr val="tx1"/>
                </a:solidFill>
                <a:effectLst/>
                <a:latin typeface="Arial" panose="020B0604020202020204" pitchFamily="34" charset="0"/>
                <a:cs typeface="Arial" panose="020B0604020202020204" pitchFamily="34" charset="0"/>
              </a:rPr>
              <a:t>co-authored by the CMGs and their collaborators.</a:t>
            </a:r>
            <a:r>
              <a:rPr lang="en-US" kern="1200" dirty="0" smtClean="0">
                <a:solidFill>
                  <a:schemeClr val="tx1"/>
                </a:solidFill>
                <a:effectLst/>
                <a:latin typeface="Arial" panose="020B0604020202020204" pitchFamily="34" charset="0"/>
                <a:cs typeface="Arial" panose="020B0604020202020204" pitchFamily="34" charset="0"/>
              </a:rPr>
              <a:t> </a:t>
            </a:r>
            <a:r>
              <a:rPr lang="en-US" kern="1200" baseline="0" dirty="0" smtClean="0">
                <a:solidFill>
                  <a:schemeClr val="tx1"/>
                </a:solidFill>
                <a:effectLst/>
                <a:latin typeface="Arial" panose="020B0604020202020204" pitchFamily="34" charset="0"/>
                <a:cs typeface="Arial" panose="020B0604020202020204" pitchFamily="34" charset="0"/>
              </a:rPr>
              <a:t>Clockwise from the bottom left are papers reporting </a:t>
            </a:r>
            <a:r>
              <a:rPr lang="en-US" kern="1200" dirty="0" smtClean="0">
                <a:solidFill>
                  <a:schemeClr val="tx1"/>
                </a:solidFill>
                <a:effectLst/>
                <a:latin typeface="Arial" panose="020B0604020202020204" pitchFamily="34" charset="0"/>
                <a:cs typeface="Arial" panose="020B0604020202020204" pitchFamily="34" charset="0"/>
              </a:rPr>
              <a:t>genes associated with </a:t>
            </a:r>
            <a:r>
              <a:rPr lang="en-US" dirty="0" smtClean="0">
                <a:latin typeface="Arial" panose="020B0604020202020204" pitchFamily="34" charset="0"/>
                <a:cs typeface="Arial" panose="020B0604020202020204" pitchFamily="34" charset="0"/>
              </a:rPr>
              <a:t>cardiac development, nervous system</a:t>
            </a:r>
            <a:r>
              <a:rPr lang="en-US" baseline="0" dirty="0" smtClean="0">
                <a:latin typeface="Arial" panose="020B0604020202020204" pitchFamily="34" charset="0"/>
                <a:cs typeface="Arial" panose="020B0604020202020204" pitchFamily="34" charset="0"/>
              </a:rPr>
              <a:t> function, liver function, and </a:t>
            </a:r>
            <a:r>
              <a:rPr lang="en-US" dirty="0" smtClean="0">
                <a:latin typeface="Arial" panose="020B0604020202020204" pitchFamily="34" charset="0"/>
                <a:cs typeface="Arial" panose="020B0604020202020204" pitchFamily="34" charset="0"/>
              </a:rPr>
              <a:t>Gordon syndrome and related diseases,</a:t>
            </a:r>
            <a:r>
              <a:rPr lang="en-US" baseline="0" dirty="0" smtClean="0">
                <a:latin typeface="Arial" panose="020B0604020202020204" pitchFamily="34" charset="0"/>
                <a:cs typeface="Arial" panose="020B0604020202020204" pitchFamily="34" charset="0"/>
              </a:rPr>
              <a:t> respectively, and a methods paper.</a:t>
            </a:r>
            <a:r>
              <a:rPr lang="en-US" dirty="0" smtClean="0">
                <a:latin typeface="Arial" panose="020B0604020202020204" pitchFamily="34" charset="0"/>
                <a:cs typeface="Arial" panose="020B0604020202020204" pitchFamily="34" charset="0"/>
              </a:rPr>
              <a:t> </a:t>
            </a:r>
          </a:p>
          <a:p>
            <a:pPr lvl="0"/>
            <a:endParaRPr lang="en-US" dirty="0" smtClean="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39</a:t>
            </a:fld>
            <a:endParaRPr lang="en-US" dirty="0"/>
          </a:p>
        </p:txBody>
      </p:sp>
    </p:spTree>
    <p:extLst>
      <p:ext uri="{BB962C8B-B14F-4D97-AF65-F5344CB8AC3E}">
        <p14:creationId xmlns:p14="http://schemas.microsoft.com/office/powerpoint/2010/main" val="1539244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For the rest of my Director’s Report, I will cover the 7 areas listed here, which together provide a good framework for reviewing the relevant topics.</a:t>
            </a: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a:t>
            </a:fld>
            <a:endParaRPr lang="en-US" dirty="0" smtClean="0">
              <a:cs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The Centers have multiple ways to reach out to the community of researchers and clinicians in an effort to enable and accelerate Mendelian disease gene discovery. For example, the recently launched </a:t>
            </a:r>
            <a:r>
              <a:rPr lang="en-US" dirty="0" err="1" smtClean="0">
                <a:latin typeface="Arial" panose="020B0604020202020204" pitchFamily="34" charset="0"/>
                <a:cs typeface="Arial" panose="020B0604020202020204" pitchFamily="34" charset="0"/>
              </a:rPr>
              <a:t>GeneMatcher</a:t>
            </a:r>
            <a:r>
              <a:rPr lang="en-US" dirty="0" smtClean="0">
                <a:latin typeface="Arial" panose="020B0604020202020204" pitchFamily="34" charset="0"/>
                <a:cs typeface="Arial" panose="020B0604020202020204" pitchFamily="34" charset="0"/>
              </a:rPr>
              <a:t> is </a:t>
            </a:r>
            <a:r>
              <a:rPr lang="en-US" dirty="0">
                <a:latin typeface="Arial" panose="020B0604020202020204" pitchFamily="34" charset="0"/>
                <a:cs typeface="Arial" panose="020B0604020202020204" pitchFamily="34" charset="0"/>
              </a:rPr>
              <a:t>a freely accessible </a:t>
            </a:r>
            <a:r>
              <a:rPr lang="en-US" dirty="0" smtClean="0">
                <a:latin typeface="Arial" panose="020B0604020202020204" pitchFamily="34" charset="0"/>
                <a:cs typeface="Arial" panose="020B0604020202020204" pitchFamily="34" charset="0"/>
              </a:rPr>
              <a:t>website </a:t>
            </a:r>
            <a:r>
              <a:rPr lang="en-US" dirty="0">
                <a:latin typeface="Arial" panose="020B0604020202020204" pitchFamily="34" charset="0"/>
                <a:cs typeface="Arial" panose="020B0604020202020204" pitchFamily="34" charset="0"/>
              </a:rPr>
              <a:t>designed to enable connections between clinicians and researchers from around the world who share an interest in the same gene or genes. The principle goal for making GeneMatcher available </a:t>
            </a:r>
            <a:r>
              <a:rPr lang="en-US" dirty="0" smtClean="0">
                <a:latin typeface="Arial" panose="020B0604020202020204" pitchFamily="34" charset="0"/>
                <a:cs typeface="Arial" panose="020B0604020202020204" pitchFamily="34" charset="0"/>
              </a:rPr>
              <a:t>is </a:t>
            </a:r>
            <a:r>
              <a:rPr lang="en-US" dirty="0">
                <a:latin typeface="Arial" panose="020B0604020202020204" pitchFamily="34" charset="0"/>
                <a:cs typeface="Arial" panose="020B0604020202020204" pitchFamily="34" charset="0"/>
              </a:rPr>
              <a:t>to help solve </a:t>
            </a:r>
            <a:r>
              <a:rPr lang="en-US" dirty="0" smtClean="0">
                <a:latin typeface="Arial" panose="020B0604020202020204" pitchFamily="34" charset="0"/>
                <a:cs typeface="Arial" panose="020B0604020202020204" pitchFamily="34" charset="0"/>
              </a:rPr>
              <a:t>‘unsolved’ diseases. The </a:t>
            </a:r>
            <a:r>
              <a:rPr lang="en-US" dirty="0">
                <a:latin typeface="Arial" panose="020B0604020202020204" pitchFamily="34" charset="0"/>
                <a:cs typeface="Arial" panose="020B0604020202020204" pitchFamily="34" charset="0"/>
              </a:rPr>
              <a:t>site allows investigators to post </a:t>
            </a:r>
            <a:r>
              <a:rPr lang="en-US" dirty="0" smtClean="0">
                <a:latin typeface="Arial" panose="020B0604020202020204" pitchFamily="34" charset="0"/>
                <a:cs typeface="Arial" panose="020B0604020202020204" pitchFamily="34" charset="0"/>
              </a:rPr>
              <a:t>genes </a:t>
            </a:r>
            <a:r>
              <a:rPr lang="en-US" dirty="0">
                <a:latin typeface="Arial" panose="020B0604020202020204" pitchFamily="34" charset="0"/>
                <a:cs typeface="Arial" panose="020B0604020202020204" pitchFamily="34" charset="0"/>
              </a:rPr>
              <a:t>of </a:t>
            </a:r>
            <a:r>
              <a:rPr lang="en-US" dirty="0" smtClean="0">
                <a:latin typeface="Arial" panose="020B0604020202020204" pitchFamily="34" charset="0"/>
                <a:cs typeface="Arial" panose="020B0604020202020204" pitchFamily="34" charset="0"/>
              </a:rPr>
              <a:t>interest,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it then connects </a:t>
            </a:r>
            <a:r>
              <a:rPr lang="en-US" dirty="0">
                <a:latin typeface="Arial" panose="020B0604020202020204" pitchFamily="34" charset="0"/>
                <a:cs typeface="Arial" panose="020B0604020202020204" pitchFamily="34" charset="0"/>
              </a:rPr>
              <a:t>investigators who post the same gene. </a:t>
            </a:r>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This site is currently being used by geneticists in over 30 countries.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40</a:t>
            </a:fld>
            <a:endParaRPr lang="en-US" dirty="0"/>
          </a:p>
        </p:txBody>
      </p:sp>
    </p:spTree>
    <p:extLst>
      <p:ext uri="{BB962C8B-B14F-4D97-AF65-F5344CB8AC3E}">
        <p14:creationId xmlns:p14="http://schemas.microsoft.com/office/powerpoint/2010/main" val="36984819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Rot="1" noChangeAspect="1" noChangeArrowheads="1" noTextEdit="1"/>
          </p:cNvSpPr>
          <p:nvPr>
            <p:ph type="sldImg"/>
          </p:nvPr>
        </p:nvSpPr>
        <p:spPr>
          <a:xfrm>
            <a:off x="1203325" y="701675"/>
            <a:ext cx="4679950" cy="3509963"/>
          </a:xfrm>
          <a:prstGeom prst="rect">
            <a:avLst/>
          </a:prstGeom>
          <a:ln/>
        </p:spPr>
      </p:sp>
      <p:sp>
        <p:nvSpPr>
          <p:cNvPr id="13316" name="Rectangle 3"/>
          <p:cNvSpPr>
            <a:spLocks noGrp="1" noChangeArrowheads="1"/>
          </p:cNvSpPr>
          <p:nvPr>
            <p:ph type="body" idx="1"/>
          </p:nvPr>
        </p:nvSpPr>
        <p:spPr>
          <a:xfrm>
            <a:off x="944571" y="4446593"/>
            <a:ext cx="5305725" cy="42116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7005">
              <a:spcBef>
                <a:spcPct val="0"/>
              </a:spcBef>
              <a:defRPr/>
            </a:pPr>
            <a:r>
              <a:rPr lang="en-US" b="0" dirty="0" smtClean="0">
                <a:latin typeface="Arial" pitchFamily="34" charset="0"/>
                <a:cs typeface="Arial" pitchFamily="34" charset="0"/>
              </a:rPr>
              <a:t>The Clinical Sequencing Exploratory Research (or CSER) Program focuses on the integration of </a:t>
            </a:r>
            <a:r>
              <a:rPr lang="en-US" b="0" baseline="0" dirty="0" smtClean="0">
                <a:latin typeface="Arial" pitchFamily="34" charset="0"/>
                <a:cs typeface="Arial" pitchFamily="34" charset="0"/>
              </a:rPr>
              <a:t>genome sequencing into the clinical workflow.</a:t>
            </a:r>
            <a:r>
              <a:rPr lang="en-US" b="0" dirty="0" smtClean="0">
                <a:latin typeface="Arial" pitchFamily="34" charset="0"/>
                <a:cs typeface="Arial" pitchFamily="34" charset="0"/>
              </a:rPr>
              <a:t> </a:t>
            </a:r>
          </a:p>
          <a:p>
            <a:pPr defTabSz="947005">
              <a:spcBef>
                <a:spcPct val="0"/>
              </a:spcBef>
              <a:defRPr/>
            </a:pPr>
            <a:endParaRPr lang="en-US" b="0" baseline="0" dirty="0" smtClean="0">
              <a:latin typeface="Arial" pitchFamily="34" charset="0"/>
              <a:cs typeface="Arial" pitchFamily="34" charset="0"/>
            </a:endParaRPr>
          </a:p>
          <a:p>
            <a:pPr defTabSz="947005">
              <a:spcBef>
                <a:spcPct val="0"/>
              </a:spcBef>
              <a:defRPr/>
            </a:pPr>
            <a:r>
              <a:rPr lang="en-US" b="0" baseline="0" dirty="0" smtClean="0">
                <a:latin typeface="Arial" pitchFamily="34" charset="0"/>
                <a:cs typeface="Arial" pitchFamily="34" charset="0"/>
              </a:rPr>
              <a:t>Recent CSER</a:t>
            </a:r>
            <a:r>
              <a:rPr lang="en-US" b="0" dirty="0" smtClean="0">
                <a:latin typeface="Arial" pitchFamily="34" charset="0"/>
                <a:cs typeface="Arial" pitchFamily="34" charset="0"/>
              </a:rPr>
              <a:t> </a:t>
            </a:r>
            <a:r>
              <a:rPr lang="en-US" b="0" baseline="0" dirty="0" smtClean="0">
                <a:latin typeface="Arial" pitchFamily="34" charset="0"/>
                <a:cs typeface="Arial" pitchFamily="34" charset="0"/>
              </a:rPr>
              <a:t>papers were published from the * Outcomes and Measures Working Group and the Pediatrics Working Group. * A manuscript from the </a:t>
            </a:r>
            <a:r>
              <a:rPr lang="en-US" b="0" baseline="0" dirty="0" err="1" smtClean="0">
                <a:latin typeface="Arial" pitchFamily="34" charset="0"/>
                <a:cs typeface="Arial" pitchFamily="34" charset="0"/>
              </a:rPr>
              <a:t>Actionability</a:t>
            </a:r>
            <a:r>
              <a:rPr lang="en-US" b="0" baseline="0" dirty="0" smtClean="0">
                <a:latin typeface="Arial" pitchFamily="34" charset="0"/>
                <a:cs typeface="Arial" pitchFamily="34" charset="0"/>
              </a:rPr>
              <a:t>-Return of Results Working Group in collaboration with the </a:t>
            </a:r>
            <a:r>
              <a:rPr lang="en-US" b="0" baseline="0" dirty="0" err="1" smtClean="0">
                <a:latin typeface="Arial" pitchFamily="34" charset="0"/>
                <a:cs typeface="Arial" pitchFamily="34" charset="0"/>
              </a:rPr>
              <a:t>eMERGE</a:t>
            </a:r>
            <a:r>
              <a:rPr lang="en-US" b="0" baseline="0" dirty="0" smtClean="0">
                <a:latin typeface="Arial" pitchFamily="34" charset="0"/>
                <a:cs typeface="Arial" pitchFamily="34" charset="0"/>
              </a:rPr>
              <a:t> Return of Results Working Group was also accepted for publication in the </a:t>
            </a:r>
            <a:r>
              <a:rPr lang="en-US" b="0" i="1" baseline="0" dirty="0" smtClean="0">
                <a:latin typeface="Arial" pitchFamily="34" charset="0"/>
                <a:cs typeface="Arial" pitchFamily="34" charset="0"/>
              </a:rPr>
              <a:t>American Journal of Human Genetics</a:t>
            </a:r>
            <a:r>
              <a:rPr lang="en-US" b="0" baseline="0" dirty="0" smtClean="0">
                <a:latin typeface="Arial" pitchFamily="34" charset="0"/>
                <a:cs typeface="Arial" pitchFamily="34" charset="0"/>
              </a:rPr>
              <a:t>.</a:t>
            </a:r>
          </a:p>
          <a:p>
            <a:pPr defTabSz="947005">
              <a:spcBef>
                <a:spcPct val="0"/>
              </a:spcBef>
              <a:defRPr/>
            </a:pPr>
            <a:endParaRPr lang="en-US" b="0" baseline="0" dirty="0" smtClean="0">
              <a:latin typeface="Arial" pitchFamily="34" charset="0"/>
              <a:cs typeface="Arial" pitchFamily="34" charset="0"/>
            </a:endParaRPr>
          </a:p>
          <a:p>
            <a:pPr defTabSz="947005">
              <a:spcBef>
                <a:spcPct val="0"/>
              </a:spcBef>
              <a:defRPr/>
            </a:pPr>
            <a:r>
              <a:rPr lang="en-US" b="0" baseline="0" dirty="0" smtClean="0">
                <a:latin typeface="Arial" pitchFamily="34" charset="0"/>
                <a:cs typeface="Arial" pitchFamily="34" charset="0"/>
              </a:rPr>
              <a:t>Other recent </a:t>
            </a:r>
            <a:r>
              <a:rPr lang="en-US" dirty="0" smtClean="0">
                <a:latin typeface="Arial" pitchFamily="34" charset="0"/>
                <a:cs typeface="Arial" pitchFamily="34" charset="0"/>
              </a:rPr>
              <a:t>publications</a:t>
            </a:r>
            <a:r>
              <a:rPr lang="en-US" b="0" baseline="0" dirty="0" smtClean="0">
                <a:latin typeface="Arial" pitchFamily="34" charset="0"/>
                <a:cs typeface="Arial" pitchFamily="34" charset="0"/>
              </a:rPr>
              <a:t> include * Parents’ Preferences for Return of Results in Pediatric Genomic Research * Return of Results: Ethical and Legal Distinctions Between Research and Clinical Care, and * Traditional Roles in a Non-Traditional Setting: Genetic Counseling in Precision Oncology.</a:t>
            </a:r>
          </a:p>
          <a:p>
            <a:pPr defTabSz="947005">
              <a:spcBef>
                <a:spcPct val="0"/>
              </a:spcBef>
              <a:defRPr/>
            </a:pPr>
            <a:endParaRPr lang="en-US" b="1" strike="sngStrike" baseline="0" dirty="0" smtClean="0">
              <a:latin typeface="Arial" pitchFamily="34" charset="0"/>
              <a:cs typeface="Arial" pitchFamily="34" charset="0"/>
            </a:endParaRPr>
          </a:p>
          <a:p>
            <a:pPr defTabSz="947005">
              <a:spcBef>
                <a:spcPct val="0"/>
              </a:spcBef>
              <a:defRPr/>
            </a:pPr>
            <a:r>
              <a:rPr lang="en-US" b="0" baseline="0" dirty="0" smtClean="0">
                <a:latin typeface="Arial" pitchFamily="34" charset="0"/>
                <a:cs typeface="Arial" pitchFamily="34" charset="0"/>
              </a:rPr>
              <a:t>* </a:t>
            </a:r>
            <a:r>
              <a:rPr lang="en-US" dirty="0" smtClean="0">
                <a:latin typeface="Arial" pitchFamily="34" charset="0"/>
                <a:cs typeface="Arial" pitchFamily="34" charset="0"/>
              </a:rPr>
              <a:t>Last week</a:t>
            </a:r>
            <a:r>
              <a:rPr lang="en-US" b="0" baseline="0" dirty="0" smtClean="0">
                <a:latin typeface="Arial" pitchFamily="34" charset="0"/>
                <a:cs typeface="Arial" pitchFamily="34" charset="0"/>
              </a:rPr>
              <a:t>, the CSER Steering Committee met in the</a:t>
            </a:r>
            <a:r>
              <a:rPr lang="en-US" b="0" dirty="0" smtClean="0">
                <a:latin typeface="Arial" pitchFamily="34" charset="0"/>
                <a:cs typeface="Arial" pitchFamily="34" charset="0"/>
              </a:rPr>
              <a:t> DC area</a:t>
            </a:r>
            <a:r>
              <a:rPr lang="en-US" b="0" baseline="0" dirty="0" smtClean="0">
                <a:latin typeface="Arial" pitchFamily="34" charset="0"/>
                <a:cs typeface="Arial" pitchFamily="34" charset="0"/>
              </a:rPr>
              <a:t>. In addition</a:t>
            </a:r>
            <a:r>
              <a:rPr lang="en-US" b="0" dirty="0" smtClean="0">
                <a:latin typeface="Arial" pitchFamily="34" charset="0"/>
                <a:cs typeface="Arial" pitchFamily="34" charset="0"/>
              </a:rPr>
              <a:t> to convening the expanded advisory panel for the </a:t>
            </a:r>
            <a:r>
              <a:rPr lang="en-US" dirty="0" smtClean="0">
                <a:latin typeface="Arial" pitchFamily="34" charset="0"/>
                <a:cs typeface="Arial" pitchFamily="34" charset="0"/>
              </a:rPr>
              <a:t>first time, the meeting featured talks from </a:t>
            </a:r>
            <a:r>
              <a:rPr lang="en-US" b="0" baseline="0" dirty="0" smtClean="0">
                <a:latin typeface="Arial" pitchFamily="34" charset="0"/>
                <a:cs typeface="Arial" pitchFamily="34" charset="0"/>
              </a:rPr>
              <a:t>genetic counselors</a:t>
            </a:r>
            <a:r>
              <a:rPr lang="en-US" b="0" dirty="0" smtClean="0">
                <a:latin typeface="Arial" pitchFamily="34" charset="0"/>
                <a:cs typeface="Arial" pitchFamily="34" charset="0"/>
              </a:rPr>
              <a:t> on the front line of clinical genome sequencing, a comparison of annotation methods for</a:t>
            </a:r>
            <a:r>
              <a:rPr lang="en-US" b="0" baseline="0" dirty="0" smtClean="0">
                <a:latin typeface="Arial" pitchFamily="34" charset="0"/>
                <a:cs typeface="Arial" pitchFamily="34" charset="0"/>
              </a:rPr>
              <a:t> streamlining variant </a:t>
            </a:r>
            <a:r>
              <a:rPr lang="en-US" dirty="0" smtClean="0">
                <a:latin typeface="Arial" pitchFamily="34" charset="0"/>
                <a:cs typeface="Arial" pitchFamily="34" charset="0"/>
              </a:rPr>
              <a:t>p</a:t>
            </a:r>
            <a:r>
              <a:rPr lang="en-US" b="0" baseline="0" dirty="0" smtClean="0">
                <a:latin typeface="Arial" pitchFamily="34" charset="0"/>
                <a:cs typeface="Arial" pitchFamily="34" charset="0"/>
              </a:rPr>
              <a:t>athogenicity </a:t>
            </a:r>
            <a:r>
              <a:rPr lang="en-US" dirty="0" smtClean="0">
                <a:latin typeface="Arial" pitchFamily="34" charset="0"/>
                <a:cs typeface="Arial" pitchFamily="34" charset="0"/>
              </a:rPr>
              <a:t>a</a:t>
            </a:r>
            <a:r>
              <a:rPr lang="en-US" b="0" baseline="0" dirty="0" smtClean="0">
                <a:latin typeface="Arial" pitchFamily="34" charset="0"/>
                <a:cs typeface="Arial" pitchFamily="34" charset="0"/>
              </a:rPr>
              <a:t>nnotation, and best practices for clinical genomics implementation. </a:t>
            </a:r>
          </a:p>
          <a:p>
            <a:pPr defTabSz="947005">
              <a:spcBef>
                <a:spcPct val="0"/>
              </a:spcBef>
              <a:defRPr/>
            </a:pPr>
            <a:endParaRPr lang="en-US" b="0" baseline="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4" y="8891590"/>
            <a:ext cx="3071812" cy="468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879" eaLnBrk="0" hangingPunct="0">
              <a:defRPr b="1">
                <a:solidFill>
                  <a:schemeClr val="tx1"/>
                </a:solidFill>
                <a:latin typeface="Arial" pitchFamily="34" charset="0"/>
              </a:defRPr>
            </a:lvl1pPr>
            <a:lvl2pPr marL="747118" indent="-287353" defTabSz="941879" eaLnBrk="0" hangingPunct="0">
              <a:defRPr b="1">
                <a:solidFill>
                  <a:schemeClr val="tx1"/>
                </a:solidFill>
                <a:latin typeface="Arial" pitchFamily="34" charset="0"/>
              </a:defRPr>
            </a:lvl2pPr>
            <a:lvl3pPr marL="1149413" indent="-229882" defTabSz="941879" eaLnBrk="0" hangingPunct="0">
              <a:defRPr b="1">
                <a:solidFill>
                  <a:schemeClr val="tx1"/>
                </a:solidFill>
                <a:latin typeface="Arial" pitchFamily="34" charset="0"/>
              </a:defRPr>
            </a:lvl3pPr>
            <a:lvl4pPr marL="1609177" indent="-229882" defTabSz="941879" eaLnBrk="0" hangingPunct="0">
              <a:defRPr b="1">
                <a:solidFill>
                  <a:schemeClr val="tx1"/>
                </a:solidFill>
                <a:latin typeface="Arial" pitchFamily="34" charset="0"/>
              </a:defRPr>
            </a:lvl4pPr>
            <a:lvl5pPr marL="2068940" indent="-229882" defTabSz="941879" eaLnBrk="0" hangingPunct="0">
              <a:defRPr b="1">
                <a:solidFill>
                  <a:schemeClr val="tx1"/>
                </a:solidFill>
                <a:latin typeface="Arial" pitchFamily="34" charset="0"/>
              </a:defRPr>
            </a:lvl5pPr>
            <a:lvl6pPr marL="2528705" indent="-229882" defTabSz="941879" eaLnBrk="0" fontAlgn="base" hangingPunct="0">
              <a:spcBef>
                <a:spcPct val="0"/>
              </a:spcBef>
              <a:spcAft>
                <a:spcPct val="0"/>
              </a:spcAft>
              <a:defRPr b="1">
                <a:solidFill>
                  <a:schemeClr val="tx1"/>
                </a:solidFill>
                <a:latin typeface="Arial" pitchFamily="34" charset="0"/>
              </a:defRPr>
            </a:lvl6pPr>
            <a:lvl7pPr marL="2988469" indent="-229882" defTabSz="941879" eaLnBrk="0" fontAlgn="base" hangingPunct="0">
              <a:spcBef>
                <a:spcPct val="0"/>
              </a:spcBef>
              <a:spcAft>
                <a:spcPct val="0"/>
              </a:spcAft>
              <a:defRPr b="1">
                <a:solidFill>
                  <a:schemeClr val="tx1"/>
                </a:solidFill>
                <a:latin typeface="Arial" pitchFamily="34" charset="0"/>
              </a:defRPr>
            </a:lvl7pPr>
            <a:lvl8pPr marL="3448235" indent="-229882" defTabSz="941879" eaLnBrk="0" fontAlgn="base" hangingPunct="0">
              <a:spcBef>
                <a:spcPct val="0"/>
              </a:spcBef>
              <a:spcAft>
                <a:spcPct val="0"/>
              </a:spcAft>
              <a:defRPr b="1">
                <a:solidFill>
                  <a:schemeClr val="tx1"/>
                </a:solidFill>
                <a:latin typeface="Arial" pitchFamily="34" charset="0"/>
              </a:defRPr>
            </a:lvl8pPr>
            <a:lvl9pPr marL="3907998" indent="-229882" defTabSz="94187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41</a:t>
            </a:fld>
            <a:endParaRPr lang="en-US" dirty="0" smtClean="0">
              <a:solidFill>
                <a:prstClr val="black"/>
              </a:solidFill>
              <a:cs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Rot="1" noChangeAspect="1" noChangeArrowheads="1" noTextEdit="1"/>
          </p:cNvSpPr>
          <p:nvPr>
            <p:ph type="sldImg"/>
          </p:nvPr>
        </p:nvSpPr>
        <p:spPr>
          <a:xfrm>
            <a:off x="1203325" y="701675"/>
            <a:ext cx="4679950" cy="3509963"/>
          </a:xfrm>
          <a:prstGeom prst="rect">
            <a:avLst/>
          </a:prstGeom>
          <a:ln/>
        </p:spPr>
      </p:sp>
      <p:sp>
        <p:nvSpPr>
          <p:cNvPr id="13316" name="Rectangle 3"/>
          <p:cNvSpPr>
            <a:spLocks noGrp="1" noChangeArrowheads="1"/>
          </p:cNvSpPr>
          <p:nvPr>
            <p:ph type="body" idx="1"/>
          </p:nvPr>
        </p:nvSpPr>
        <p:spPr>
          <a:xfrm>
            <a:off x="944571" y="4446593"/>
            <a:ext cx="5305725" cy="42116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7005">
              <a:spcBef>
                <a:spcPct val="0"/>
              </a:spcBef>
              <a:defRPr/>
            </a:pPr>
            <a:r>
              <a:rPr lang="en-US" b="0" baseline="0" dirty="0" smtClean="0">
                <a:latin typeface="Arial" pitchFamily="34" charset="0"/>
                <a:cs typeface="Arial" pitchFamily="34" charset="0"/>
              </a:rPr>
              <a:t>Also, the CSER Coordinating Center at the University of Washington recently launched the CSER twitter account. Follow @</a:t>
            </a:r>
            <a:r>
              <a:rPr lang="en-US" b="0" baseline="0" dirty="0" err="1" smtClean="0">
                <a:latin typeface="Arial" pitchFamily="34" charset="0"/>
                <a:cs typeface="Arial" pitchFamily="34" charset="0"/>
              </a:rPr>
              <a:t>hail_CSER</a:t>
            </a:r>
            <a:r>
              <a:rPr lang="en-US" b="0" baseline="0" dirty="0" smtClean="0">
                <a:latin typeface="Arial" pitchFamily="34" charset="0"/>
                <a:cs typeface="Arial" pitchFamily="34" charset="0"/>
              </a:rPr>
              <a:t> for announcements and news regarding clinical genome sequencing research.</a:t>
            </a:r>
            <a:endParaRPr lang="en-US" b="0"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4" y="8891590"/>
            <a:ext cx="3071812" cy="4683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879" eaLnBrk="0" hangingPunct="0">
              <a:defRPr b="1">
                <a:solidFill>
                  <a:schemeClr val="tx1"/>
                </a:solidFill>
                <a:latin typeface="Arial" pitchFamily="34" charset="0"/>
              </a:defRPr>
            </a:lvl1pPr>
            <a:lvl2pPr marL="747118" indent="-287353" defTabSz="941879" eaLnBrk="0" hangingPunct="0">
              <a:defRPr b="1">
                <a:solidFill>
                  <a:schemeClr val="tx1"/>
                </a:solidFill>
                <a:latin typeface="Arial" pitchFamily="34" charset="0"/>
              </a:defRPr>
            </a:lvl2pPr>
            <a:lvl3pPr marL="1149413" indent="-229882" defTabSz="941879" eaLnBrk="0" hangingPunct="0">
              <a:defRPr b="1">
                <a:solidFill>
                  <a:schemeClr val="tx1"/>
                </a:solidFill>
                <a:latin typeface="Arial" pitchFamily="34" charset="0"/>
              </a:defRPr>
            </a:lvl3pPr>
            <a:lvl4pPr marL="1609177" indent="-229882" defTabSz="941879" eaLnBrk="0" hangingPunct="0">
              <a:defRPr b="1">
                <a:solidFill>
                  <a:schemeClr val="tx1"/>
                </a:solidFill>
                <a:latin typeface="Arial" pitchFamily="34" charset="0"/>
              </a:defRPr>
            </a:lvl4pPr>
            <a:lvl5pPr marL="2068940" indent="-229882" defTabSz="941879" eaLnBrk="0" hangingPunct="0">
              <a:defRPr b="1">
                <a:solidFill>
                  <a:schemeClr val="tx1"/>
                </a:solidFill>
                <a:latin typeface="Arial" pitchFamily="34" charset="0"/>
              </a:defRPr>
            </a:lvl5pPr>
            <a:lvl6pPr marL="2528705" indent="-229882" defTabSz="941879" eaLnBrk="0" fontAlgn="base" hangingPunct="0">
              <a:spcBef>
                <a:spcPct val="0"/>
              </a:spcBef>
              <a:spcAft>
                <a:spcPct val="0"/>
              </a:spcAft>
              <a:defRPr b="1">
                <a:solidFill>
                  <a:schemeClr val="tx1"/>
                </a:solidFill>
                <a:latin typeface="Arial" pitchFamily="34" charset="0"/>
              </a:defRPr>
            </a:lvl6pPr>
            <a:lvl7pPr marL="2988469" indent="-229882" defTabSz="941879" eaLnBrk="0" fontAlgn="base" hangingPunct="0">
              <a:spcBef>
                <a:spcPct val="0"/>
              </a:spcBef>
              <a:spcAft>
                <a:spcPct val="0"/>
              </a:spcAft>
              <a:defRPr b="1">
                <a:solidFill>
                  <a:schemeClr val="tx1"/>
                </a:solidFill>
                <a:latin typeface="Arial" pitchFamily="34" charset="0"/>
              </a:defRPr>
            </a:lvl7pPr>
            <a:lvl8pPr marL="3448235" indent="-229882" defTabSz="941879" eaLnBrk="0" fontAlgn="base" hangingPunct="0">
              <a:spcBef>
                <a:spcPct val="0"/>
              </a:spcBef>
              <a:spcAft>
                <a:spcPct val="0"/>
              </a:spcAft>
              <a:defRPr b="1">
                <a:solidFill>
                  <a:schemeClr val="tx1"/>
                </a:solidFill>
                <a:latin typeface="Arial" pitchFamily="34" charset="0"/>
              </a:defRPr>
            </a:lvl8pPr>
            <a:lvl9pPr marL="3907998" indent="-229882" defTabSz="94187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42</a:t>
            </a:fld>
            <a:endParaRPr lang="en-US" dirty="0" smtClean="0">
              <a:solidFill>
                <a:prstClr val="black"/>
              </a:solidFill>
              <a:cs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Rot="1" noChangeAspect="1" noChangeArrowheads="1" noTextEdit="1"/>
          </p:cNvSpPr>
          <p:nvPr>
            <p:ph type="sldImg"/>
          </p:nvPr>
        </p:nvSpPr>
        <p:spPr>
          <a:xfrm>
            <a:off x="1203325" y="701675"/>
            <a:ext cx="4679950" cy="3509963"/>
          </a:xfrm>
          <a:prstGeom prst="rect">
            <a:avLst/>
          </a:prstGeom>
          <a:ln/>
        </p:spPr>
      </p:sp>
      <p:sp>
        <p:nvSpPr>
          <p:cNvPr id="13316" name="Rectangle 3"/>
          <p:cNvSpPr>
            <a:spLocks noGrp="1" noChangeArrowheads="1"/>
          </p:cNvSpPr>
          <p:nvPr>
            <p:ph type="body" idx="1"/>
          </p:nvPr>
        </p:nvSpPr>
        <p:spPr>
          <a:xfrm>
            <a:off x="866141" y="4445955"/>
            <a:ext cx="5354320" cy="40122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401">
              <a:spcBef>
                <a:spcPct val="0"/>
              </a:spcBef>
              <a:defRPr/>
            </a:pPr>
            <a:r>
              <a:rPr lang="en-US" dirty="0" smtClean="0">
                <a:latin typeface="Arial" pitchFamily="34" charset="0"/>
                <a:cs typeface="Arial" pitchFamily="34" charset="0"/>
              </a:rPr>
              <a:t>The </a:t>
            </a:r>
            <a:r>
              <a:rPr lang="en-US" dirty="0">
                <a:latin typeface="Arial" pitchFamily="34" charset="0"/>
                <a:cs typeface="Arial" pitchFamily="34" charset="0"/>
              </a:rPr>
              <a:t>Genome Sequencing Informatics Tools (GS-IT) Program is known publicly by the name “</a:t>
            </a:r>
            <a:r>
              <a:rPr lang="en-US" dirty="0" err="1" smtClean="0">
                <a:latin typeface="Arial" pitchFamily="34" charset="0"/>
                <a:cs typeface="Arial" pitchFamily="34" charset="0"/>
              </a:rPr>
              <a:t>iSeqTools</a:t>
            </a:r>
            <a:r>
              <a:rPr lang="en-US" dirty="0" smtClean="0">
                <a:latin typeface="Arial" pitchFamily="34" charset="0"/>
                <a:cs typeface="Arial" pitchFamily="34" charset="0"/>
              </a:rPr>
              <a:t>.” </a:t>
            </a:r>
            <a:r>
              <a:rPr lang="en-US" dirty="0">
                <a:latin typeface="Arial" pitchFamily="34" charset="0"/>
                <a:cs typeface="Arial" pitchFamily="34" charset="0"/>
              </a:rPr>
              <a:t>As a reminder, the program comprises six projects </a:t>
            </a:r>
            <a:r>
              <a:rPr lang="en-US" dirty="0" smtClean="0">
                <a:latin typeface="Arial" pitchFamily="34" charset="0"/>
                <a:cs typeface="Arial" pitchFamily="34" charset="0"/>
              </a:rPr>
              <a:t>that are developing </a:t>
            </a:r>
            <a:r>
              <a:rPr lang="en-US" dirty="0">
                <a:latin typeface="Arial" pitchFamily="34" charset="0"/>
                <a:cs typeface="Arial" pitchFamily="34" charset="0"/>
              </a:rPr>
              <a:t>approaches to provide </a:t>
            </a:r>
            <a:r>
              <a:rPr lang="en-US" dirty="0" smtClean="0">
                <a:latin typeface="Arial" pitchFamily="34" charset="0"/>
                <a:cs typeface="Arial" pitchFamily="34" charset="0"/>
              </a:rPr>
              <a:t>‘researcher friendly’ sequence-analysis </a:t>
            </a:r>
            <a:r>
              <a:rPr lang="en-US" dirty="0">
                <a:latin typeface="Arial" pitchFamily="34" charset="0"/>
                <a:cs typeface="Arial" pitchFamily="34" charset="0"/>
              </a:rPr>
              <a:t>tools. The primary audience is the community of users outside of large </a:t>
            </a:r>
            <a:r>
              <a:rPr lang="en-US" dirty="0" smtClean="0">
                <a:latin typeface="Arial" pitchFamily="34" charset="0"/>
                <a:cs typeface="Arial" pitchFamily="34" charset="0"/>
              </a:rPr>
              <a:t>genome-sequencing </a:t>
            </a:r>
            <a:r>
              <a:rPr lang="en-US" dirty="0">
                <a:latin typeface="Arial" pitchFamily="34" charset="0"/>
                <a:cs typeface="Arial" pitchFamily="34" charset="0"/>
              </a:rPr>
              <a:t>centers.</a:t>
            </a:r>
          </a:p>
          <a:p>
            <a:pPr defTabSz="912401">
              <a:spcBef>
                <a:spcPct val="0"/>
              </a:spcBef>
              <a:defRPr/>
            </a:pPr>
            <a:endParaRPr lang="en-US" dirty="0">
              <a:latin typeface="Arial" pitchFamily="34" charset="0"/>
              <a:cs typeface="Arial" pitchFamily="34" charset="0"/>
            </a:endParaRPr>
          </a:p>
          <a:p>
            <a:pPr lvl="1" defTabSz="912401" eaLnBrk="1" fontAlgn="auto" hangingPunct="1">
              <a:spcBef>
                <a:spcPct val="0"/>
              </a:spcBef>
              <a:spcAft>
                <a:spcPts val="0"/>
              </a:spcAft>
              <a:defRPr/>
            </a:pPr>
            <a:r>
              <a:rPr lang="en-US" dirty="0" smtClean="0">
                <a:latin typeface="Arial" pitchFamily="34" charset="0"/>
                <a:cs typeface="Arial" pitchFamily="34" charset="0"/>
              </a:rPr>
              <a:t>* GS-IT </a:t>
            </a:r>
            <a:r>
              <a:rPr lang="en-US" dirty="0">
                <a:latin typeface="Arial" pitchFamily="34" charset="0"/>
                <a:cs typeface="Arial" pitchFamily="34" charset="0"/>
              </a:rPr>
              <a:t>projects are putting </a:t>
            </a:r>
            <a:r>
              <a:rPr lang="en-US" dirty="0" err="1" smtClean="0">
                <a:latin typeface="Arial" pitchFamily="34" charset="0"/>
                <a:cs typeface="Arial" pitchFamily="34" charset="0"/>
              </a:rPr>
              <a:t>iSeqTools</a:t>
            </a:r>
            <a:r>
              <a:rPr lang="en-US" dirty="0" smtClean="0">
                <a:latin typeface="Arial" pitchFamily="34" charset="0"/>
                <a:cs typeface="Arial" pitchFamily="34" charset="0"/>
              </a:rPr>
              <a:t> </a:t>
            </a:r>
            <a:r>
              <a:rPr lang="en-US" dirty="0">
                <a:latin typeface="Arial" pitchFamily="34" charset="0"/>
                <a:cs typeface="Arial" pitchFamily="34" charset="0"/>
              </a:rPr>
              <a:t>in the cloud to </a:t>
            </a:r>
            <a:r>
              <a:rPr lang="en-US" dirty="0" smtClean="0">
                <a:latin typeface="Arial" pitchFamily="34" charset="0"/>
                <a:cs typeface="Arial" pitchFamily="34" charset="0"/>
              </a:rPr>
              <a:t>* democratize </a:t>
            </a:r>
            <a:r>
              <a:rPr lang="en-US" dirty="0">
                <a:latin typeface="Arial" pitchFamily="34" charset="0"/>
                <a:cs typeface="Arial" pitchFamily="34" charset="0"/>
              </a:rPr>
              <a:t>access for the many researchers who are located outside of institutions with large computing </a:t>
            </a:r>
            <a:r>
              <a:rPr lang="en-US" dirty="0" smtClean="0">
                <a:latin typeface="Arial" pitchFamily="34" charset="0"/>
                <a:cs typeface="Arial" pitchFamily="34" charset="0"/>
              </a:rPr>
              <a:t>infrastructure. The Washington </a:t>
            </a:r>
            <a:r>
              <a:rPr lang="en-US" dirty="0">
                <a:latin typeface="Arial" pitchFamily="34" charset="0"/>
                <a:cs typeface="Arial" pitchFamily="34" charset="0"/>
              </a:rPr>
              <a:t>University’s Turnkey Variant Analysis Project is one example. </a:t>
            </a:r>
            <a:r>
              <a:rPr lang="en-US" dirty="0" smtClean="0">
                <a:latin typeface="Arial" pitchFamily="34" charset="0"/>
                <a:cs typeface="Arial" pitchFamily="34" charset="0"/>
              </a:rPr>
              <a:t>Tools from this project (such </a:t>
            </a:r>
            <a:r>
              <a:rPr lang="en-US" dirty="0">
                <a:latin typeface="Arial" pitchFamily="34" charset="0"/>
                <a:cs typeface="Arial" pitchFamily="34" charset="0"/>
              </a:rPr>
              <a:t>as </a:t>
            </a:r>
            <a:r>
              <a:rPr lang="en-US" dirty="0" err="1">
                <a:latin typeface="Arial" pitchFamily="34" charset="0"/>
                <a:cs typeface="Arial" pitchFamily="34" charset="0"/>
              </a:rPr>
              <a:t>BreakDancer</a:t>
            </a:r>
            <a:r>
              <a:rPr lang="en-US" dirty="0">
                <a:latin typeface="Arial" pitchFamily="34" charset="0"/>
                <a:cs typeface="Arial" pitchFamily="34" charset="0"/>
              </a:rPr>
              <a:t>, </a:t>
            </a:r>
            <a:r>
              <a:rPr lang="en-US" dirty="0" err="1">
                <a:latin typeface="Arial" pitchFamily="34" charset="0"/>
                <a:cs typeface="Arial" pitchFamily="34" charset="0"/>
              </a:rPr>
              <a:t>Pindel</a:t>
            </a:r>
            <a:r>
              <a:rPr lang="en-US" dirty="0">
                <a:latin typeface="Arial" pitchFamily="34" charset="0"/>
                <a:cs typeface="Arial" pitchFamily="34" charset="0"/>
              </a:rPr>
              <a:t>, and </a:t>
            </a:r>
            <a:r>
              <a:rPr lang="en-US" dirty="0" err="1" smtClean="0">
                <a:latin typeface="Arial" pitchFamily="34" charset="0"/>
                <a:cs typeface="Arial" pitchFamily="34" charset="0"/>
              </a:rPr>
              <a:t>VarScan</a:t>
            </a:r>
            <a:r>
              <a:rPr lang="en-US" dirty="0" smtClean="0">
                <a:latin typeface="Arial" pitchFamily="34" charset="0"/>
                <a:cs typeface="Arial" pitchFamily="34" charset="0"/>
              </a:rPr>
              <a:t>) have </a:t>
            </a:r>
            <a:r>
              <a:rPr lang="en-US" dirty="0">
                <a:latin typeface="Arial" pitchFamily="34" charset="0"/>
                <a:cs typeface="Arial" pitchFamily="34" charset="0"/>
              </a:rPr>
              <a:t>been wrapped in a user-configurable pipeline for use in the cloud. </a:t>
            </a:r>
            <a:endParaRPr lang="en-US" dirty="0" smtClean="0">
              <a:latin typeface="Arial" pitchFamily="34" charset="0"/>
              <a:cs typeface="Arial" pitchFamily="34" charset="0"/>
            </a:endParaRPr>
          </a:p>
          <a:p>
            <a:pPr lvl="1" defTabSz="912401" eaLnBrk="1" fontAlgn="auto" hangingPunct="1">
              <a:spcBef>
                <a:spcPct val="0"/>
              </a:spcBef>
              <a:spcAft>
                <a:spcPts val="0"/>
              </a:spcAft>
              <a:defRPr/>
            </a:pPr>
            <a:endParaRPr lang="en-US" dirty="0" smtClean="0">
              <a:latin typeface="Arial" pitchFamily="34" charset="0"/>
              <a:cs typeface="Arial" pitchFamily="34" charset="0"/>
            </a:endParaRPr>
          </a:p>
          <a:p>
            <a:pPr lvl="1" defTabSz="912401" eaLnBrk="1" fontAlgn="auto" hangingPunct="1">
              <a:spcBef>
                <a:spcPct val="0"/>
              </a:spcBef>
              <a:spcAft>
                <a:spcPts val="0"/>
              </a:spcAft>
              <a:defRPr/>
            </a:pPr>
            <a:r>
              <a:rPr lang="en-US" dirty="0" smtClean="0">
                <a:latin typeface="Arial" pitchFamily="34" charset="0"/>
                <a:cs typeface="Arial" pitchFamily="34" charset="0"/>
              </a:rPr>
              <a:t>* The </a:t>
            </a:r>
            <a:r>
              <a:rPr lang="en-US" dirty="0" err="1">
                <a:latin typeface="Arial" pitchFamily="34" charset="0"/>
                <a:cs typeface="Arial" pitchFamily="34" charset="0"/>
              </a:rPr>
              <a:t>iSeqTools</a:t>
            </a:r>
            <a:r>
              <a:rPr lang="en-US" dirty="0">
                <a:latin typeface="Arial" pitchFamily="34" charset="0"/>
                <a:cs typeface="Arial" pitchFamily="34" charset="0"/>
              </a:rPr>
              <a:t> Network will be presenting </a:t>
            </a:r>
            <a:r>
              <a:rPr lang="en-US" dirty="0" smtClean="0">
                <a:latin typeface="Arial" pitchFamily="34" charset="0"/>
                <a:cs typeface="Arial" pitchFamily="34" charset="0"/>
              </a:rPr>
              <a:t>a workshop at this year’s American </a:t>
            </a:r>
            <a:r>
              <a:rPr lang="en-US" dirty="0">
                <a:latin typeface="Arial" pitchFamily="34" charset="0"/>
                <a:cs typeface="Arial" pitchFamily="34" charset="0"/>
              </a:rPr>
              <a:t>Society of Human Genetics </a:t>
            </a:r>
            <a:r>
              <a:rPr lang="en-US" dirty="0" smtClean="0">
                <a:latin typeface="Arial" pitchFamily="34" charset="0"/>
                <a:cs typeface="Arial" pitchFamily="34" charset="0"/>
              </a:rPr>
              <a:t>meeting entitled</a:t>
            </a:r>
            <a:r>
              <a:rPr lang="en-US" dirty="0">
                <a:latin typeface="Arial" pitchFamily="34" charset="0"/>
                <a:cs typeface="Arial" pitchFamily="34" charset="0"/>
              </a:rPr>
              <a:t>: “</a:t>
            </a:r>
            <a:r>
              <a:rPr lang="en-US" dirty="0" err="1">
                <a:latin typeface="Arial" panose="020B0604020202020204" pitchFamily="34" charset="0"/>
                <a:cs typeface="Arial" panose="020B0604020202020204" pitchFamily="34" charset="0"/>
              </a:rPr>
              <a:t>iSeqTools</a:t>
            </a:r>
            <a:r>
              <a:rPr lang="en-US" dirty="0">
                <a:latin typeface="Arial" panose="020B0604020202020204" pitchFamily="34" charset="0"/>
                <a:cs typeface="Arial" panose="020B0604020202020204" pitchFamily="34" charset="0"/>
              </a:rPr>
              <a:t> to ‘</a:t>
            </a:r>
            <a:r>
              <a:rPr lang="en-US" dirty="0" smtClean="0">
                <a:latin typeface="Arial" panose="020B0604020202020204" pitchFamily="34" charset="0"/>
                <a:cs typeface="Arial" panose="020B0604020202020204" pitchFamily="34" charset="0"/>
              </a:rPr>
              <a:t>De-Mystify</a:t>
            </a:r>
            <a:r>
              <a:rPr lang="en-US" dirty="0">
                <a:latin typeface="Arial" panose="020B0604020202020204" pitchFamily="34" charset="0"/>
                <a:cs typeface="Arial" panose="020B0604020202020204" pitchFamily="34" charset="0"/>
              </a:rPr>
              <a:t>’ the Cloud and Genomics Analysis for Researchers Seeking Ways to Analyze High-Throughput DNA Sequencing </a:t>
            </a:r>
            <a:r>
              <a:rPr lang="en-US" dirty="0" smtClean="0">
                <a:latin typeface="Arial" panose="020B0604020202020204" pitchFamily="34" charset="0"/>
                <a:cs typeface="Arial" panose="020B0604020202020204" pitchFamily="34" charset="0"/>
              </a:rPr>
              <a:t>Data.” </a:t>
            </a:r>
            <a:r>
              <a:rPr lang="en-US" dirty="0">
                <a:latin typeface="Arial" panose="020B0604020202020204" pitchFamily="34" charset="0"/>
                <a:cs typeface="Arial" panose="020B0604020202020204" pitchFamily="34" charset="0"/>
              </a:rPr>
              <a:t>This workshop will demonstrate how researchers can use </a:t>
            </a:r>
            <a:r>
              <a:rPr lang="en-US" dirty="0" err="1">
                <a:latin typeface="Arial" panose="020B0604020202020204" pitchFamily="34" charset="0"/>
                <a:cs typeface="Arial" panose="020B0604020202020204" pitchFamily="34" charset="0"/>
              </a:rPr>
              <a:t>iSeqTools</a:t>
            </a:r>
            <a:r>
              <a:rPr lang="en-US" dirty="0">
                <a:latin typeface="Arial" panose="020B0604020202020204" pitchFamily="34" charset="0"/>
                <a:cs typeface="Arial" panose="020B0604020202020204" pitchFamily="34" charset="0"/>
              </a:rPr>
              <a:t> in the cloud to level the playing field for </a:t>
            </a:r>
            <a:r>
              <a:rPr lang="en-US" dirty="0" smtClean="0">
                <a:latin typeface="Arial" panose="020B0604020202020204" pitchFamily="34" charset="0"/>
                <a:cs typeface="Arial" panose="020B0604020202020204" pitchFamily="34" charset="0"/>
              </a:rPr>
              <a:t>genome-sequence </a:t>
            </a:r>
            <a:r>
              <a:rPr lang="en-US" dirty="0">
                <a:latin typeface="Arial" panose="020B0604020202020204" pitchFamily="34" charset="0"/>
                <a:cs typeface="Arial" panose="020B0604020202020204" pitchFamily="34" charset="0"/>
              </a:rPr>
              <a:t>analysis.  </a:t>
            </a:r>
          </a:p>
          <a:p>
            <a:pPr defTabSz="912401" eaLnBrk="1" fontAlgn="auto" hangingPunct="1">
              <a:spcBef>
                <a:spcPct val="0"/>
              </a:spcBef>
              <a:spcAft>
                <a:spcPts val="0"/>
              </a:spcAft>
              <a:defRPr/>
            </a:pPr>
            <a:endParaRPr lang="en-US" dirty="0">
              <a:latin typeface="Arial" panose="020B0604020202020204" pitchFamily="34" charset="0"/>
              <a:cs typeface="Arial" panose="020B0604020202020204" pitchFamily="34" charset="0"/>
            </a:endParaRPr>
          </a:p>
          <a:p>
            <a:pPr defTabSz="912401" eaLnBrk="1" fontAlgn="auto" hangingPunct="1">
              <a:spcBef>
                <a:spcPct val="0"/>
              </a:spcBef>
              <a:spcAft>
                <a:spcPts val="0"/>
              </a:spcAft>
              <a:defRPr/>
            </a:pPr>
            <a:endParaRPr lang="en-US" dirty="0">
              <a:latin typeface="Arial" panose="020B0604020202020204" pitchFamily="34" charset="0"/>
              <a:cs typeface="Arial" panose="020B0604020202020204" pitchFamily="34" charset="0"/>
            </a:endParaRPr>
          </a:p>
          <a:p>
            <a:pPr defTabSz="912401" eaLnBrk="1" fontAlgn="auto" hangingPunct="1">
              <a:spcBef>
                <a:spcPct val="0"/>
              </a:spcBef>
              <a:spcAft>
                <a:spcPts val="0"/>
              </a:spcAft>
              <a:defRPr/>
            </a:pPr>
            <a:endParaRPr lang="en-US" dirty="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4014793"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4578" eaLnBrk="0" hangingPunct="0">
              <a:defRPr b="1">
                <a:solidFill>
                  <a:schemeClr val="tx1"/>
                </a:solidFill>
                <a:latin typeface="Arial" pitchFamily="34" charset="0"/>
              </a:defRPr>
            </a:lvl1pPr>
            <a:lvl2pPr marL="741326" indent="-285125" defTabSz="934578" eaLnBrk="0" hangingPunct="0">
              <a:defRPr b="1">
                <a:solidFill>
                  <a:schemeClr val="tx1"/>
                </a:solidFill>
                <a:latin typeface="Arial" pitchFamily="34" charset="0"/>
              </a:defRPr>
            </a:lvl2pPr>
            <a:lvl3pPr marL="1140504" indent="-228101" defTabSz="934578" eaLnBrk="0" hangingPunct="0">
              <a:defRPr b="1">
                <a:solidFill>
                  <a:schemeClr val="tx1"/>
                </a:solidFill>
                <a:latin typeface="Arial" pitchFamily="34" charset="0"/>
              </a:defRPr>
            </a:lvl3pPr>
            <a:lvl4pPr marL="1596704" indent="-228101" defTabSz="934578" eaLnBrk="0" hangingPunct="0">
              <a:defRPr b="1">
                <a:solidFill>
                  <a:schemeClr val="tx1"/>
                </a:solidFill>
                <a:latin typeface="Arial" pitchFamily="34" charset="0"/>
              </a:defRPr>
            </a:lvl4pPr>
            <a:lvl5pPr marL="2052906" indent="-228101" defTabSz="934578" eaLnBrk="0" hangingPunct="0">
              <a:defRPr b="1">
                <a:solidFill>
                  <a:schemeClr val="tx1"/>
                </a:solidFill>
                <a:latin typeface="Arial" pitchFamily="34" charset="0"/>
              </a:defRPr>
            </a:lvl5pPr>
            <a:lvl6pPr marL="2509105" indent="-228101" defTabSz="934578" eaLnBrk="0" fontAlgn="base" hangingPunct="0">
              <a:spcBef>
                <a:spcPct val="0"/>
              </a:spcBef>
              <a:spcAft>
                <a:spcPct val="0"/>
              </a:spcAft>
              <a:defRPr b="1">
                <a:solidFill>
                  <a:schemeClr val="tx1"/>
                </a:solidFill>
                <a:latin typeface="Arial" pitchFamily="34" charset="0"/>
              </a:defRPr>
            </a:lvl6pPr>
            <a:lvl7pPr marL="2965306" indent="-228101" defTabSz="934578" eaLnBrk="0" fontAlgn="base" hangingPunct="0">
              <a:spcBef>
                <a:spcPct val="0"/>
              </a:spcBef>
              <a:spcAft>
                <a:spcPct val="0"/>
              </a:spcAft>
              <a:defRPr b="1">
                <a:solidFill>
                  <a:schemeClr val="tx1"/>
                </a:solidFill>
                <a:latin typeface="Arial" pitchFamily="34" charset="0"/>
              </a:defRPr>
            </a:lvl7pPr>
            <a:lvl8pPr marL="3421507" indent="-228101" defTabSz="934578" eaLnBrk="0" fontAlgn="base" hangingPunct="0">
              <a:spcBef>
                <a:spcPct val="0"/>
              </a:spcBef>
              <a:spcAft>
                <a:spcPct val="0"/>
              </a:spcAft>
              <a:defRPr b="1">
                <a:solidFill>
                  <a:schemeClr val="tx1"/>
                </a:solidFill>
                <a:latin typeface="Arial" pitchFamily="34" charset="0"/>
              </a:defRPr>
            </a:lvl8pPr>
            <a:lvl9pPr marL="3877707" indent="-228101" defTabSz="93457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43</a:t>
            </a:fld>
            <a:endParaRPr lang="en-US" dirty="0" smtClean="0">
              <a:solidFill>
                <a:prstClr val="black"/>
              </a:solidFill>
              <a:cs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203325" y="703263"/>
            <a:ext cx="4679950" cy="3509962"/>
          </a:xfrm>
          <a:prstGeom prst="rect">
            <a:avLst/>
          </a:prstGeom>
          <a:noFill/>
          <a:ln>
            <a:solidFill>
              <a:srgbClr val="000000"/>
            </a:solidFill>
            <a:miter lim="800000"/>
            <a:headEnd/>
            <a:tailEnd/>
          </a:ln>
        </p:spPr>
      </p:sp>
      <p:sp>
        <p:nvSpPr>
          <p:cNvPr id="19459" name="Notes Placeholder 2"/>
          <p:cNvSpPr>
            <a:spLocks noGrp="1"/>
          </p:cNvSpPr>
          <p:nvPr>
            <p:ph type="body" idx="1"/>
          </p:nvPr>
        </p:nvSpPr>
        <p:spPr bwMode="auto">
          <a:xfrm>
            <a:off x="908209" y="4256526"/>
            <a:ext cx="5385911" cy="4455674"/>
          </a:xfrm>
          <a:noFill/>
        </p:spPr>
        <p:txBody>
          <a:bodyPr wrap="square" numCol="1" anchor="t" anchorCtr="0" compatLnSpc="1">
            <a:prstTxWarp prst="textNoShape">
              <a:avLst/>
            </a:prstTxWarp>
          </a:bodyPr>
          <a:lstStyle/>
          <a:p>
            <a:r>
              <a:rPr lang="en-US" dirty="0" smtClean="0">
                <a:latin typeface="Arial" pitchFamily="34" charset="0"/>
                <a:cs typeface="Arial" pitchFamily="34" charset="0"/>
              </a:rPr>
              <a:t>The </a:t>
            </a:r>
            <a:r>
              <a:rPr lang="en-US" dirty="0">
                <a:latin typeface="Arial" pitchFamily="34" charset="0"/>
                <a:cs typeface="Arial" pitchFamily="34" charset="0"/>
              </a:rPr>
              <a:t>goal of the Encyclopedia of DNA </a:t>
            </a:r>
            <a:r>
              <a:rPr lang="en-US" dirty="0" smtClean="0">
                <a:latin typeface="Arial" pitchFamily="34" charset="0"/>
                <a:cs typeface="Arial" pitchFamily="34" charset="0"/>
              </a:rPr>
              <a:t>Elements (or ENCODE) </a:t>
            </a:r>
            <a:r>
              <a:rPr lang="en-US" dirty="0">
                <a:latin typeface="Arial" pitchFamily="34" charset="0"/>
                <a:cs typeface="Arial" pitchFamily="34" charset="0"/>
              </a:rPr>
              <a:t>project is to create a catalog of all functional </a:t>
            </a:r>
            <a:r>
              <a:rPr lang="en-US" dirty="0" smtClean="0">
                <a:latin typeface="Arial" pitchFamily="34" charset="0"/>
                <a:cs typeface="Arial" pitchFamily="34" charset="0"/>
              </a:rPr>
              <a:t>genomic elements, </a:t>
            </a:r>
            <a:r>
              <a:rPr lang="en-US" dirty="0">
                <a:latin typeface="Arial" pitchFamily="34" charset="0"/>
                <a:cs typeface="Arial" pitchFamily="34" charset="0"/>
              </a:rPr>
              <a:t>and to make that catalog freely available as a resource to the biomedical community.  </a:t>
            </a:r>
            <a:endParaRPr lang="en-US" dirty="0" smtClean="0">
              <a:latin typeface="Arial" pitchFamily="34" charset="0"/>
              <a:cs typeface="Arial" pitchFamily="34" charset="0"/>
            </a:endParaRPr>
          </a:p>
          <a:p>
            <a:endParaRPr lang="en-US" dirty="0">
              <a:latin typeface="Arial" pitchFamily="34" charset="0"/>
              <a:cs typeface="Arial" pitchFamily="34" charset="0"/>
            </a:endParaRPr>
          </a:p>
          <a:p>
            <a:r>
              <a:rPr lang="en-US" dirty="0" smtClean="0">
                <a:latin typeface="Arial" pitchFamily="34" charset="0"/>
                <a:cs typeface="Arial" pitchFamily="34" charset="0"/>
              </a:rPr>
              <a:t>In terms of ENCODE outreach activities, * </a:t>
            </a:r>
            <a:r>
              <a:rPr lang="en-US" dirty="0">
                <a:latin typeface="Arial" pitchFamily="34" charset="0"/>
                <a:cs typeface="Arial" pitchFamily="34" charset="0"/>
              </a:rPr>
              <a:t>t</a:t>
            </a:r>
            <a:r>
              <a:rPr lang="en-US" dirty="0" smtClean="0">
                <a:latin typeface="Arial" pitchFamily="34" charset="0"/>
                <a:cs typeface="Arial" pitchFamily="34" charset="0"/>
              </a:rPr>
              <a:t>he </a:t>
            </a:r>
            <a:r>
              <a:rPr lang="en-US" dirty="0">
                <a:latin typeface="Arial" pitchFamily="34" charset="0"/>
                <a:cs typeface="Arial" pitchFamily="34" charset="0"/>
              </a:rPr>
              <a:t>Sanger Institute </a:t>
            </a:r>
            <a:r>
              <a:rPr lang="en-US" dirty="0" smtClean="0">
                <a:latin typeface="Arial" pitchFamily="34" charset="0"/>
                <a:cs typeface="Arial" pitchFamily="34" charset="0"/>
              </a:rPr>
              <a:t>recently held </a:t>
            </a:r>
            <a:r>
              <a:rPr lang="en-US" dirty="0">
                <a:latin typeface="Arial" pitchFamily="34" charset="0"/>
                <a:cs typeface="Arial" pitchFamily="34" charset="0"/>
              </a:rPr>
              <a:t>a workshop on working with ENCODE data at the </a:t>
            </a:r>
            <a:r>
              <a:rPr lang="en-US" dirty="0" smtClean="0">
                <a:latin typeface="Arial" pitchFamily="34" charset="0"/>
                <a:cs typeface="Arial" pitchFamily="34" charset="0"/>
              </a:rPr>
              <a:t>2014 </a:t>
            </a:r>
            <a:r>
              <a:rPr lang="en-US" dirty="0">
                <a:latin typeface="Arial" pitchFamily="34" charset="0"/>
                <a:cs typeface="Arial" pitchFamily="34" charset="0"/>
              </a:rPr>
              <a:t>HUGO Human Genome Meeting </a:t>
            </a:r>
            <a:r>
              <a:rPr lang="en-US" dirty="0" smtClean="0">
                <a:latin typeface="Arial" pitchFamily="34" charset="0"/>
                <a:cs typeface="Arial" pitchFamily="34" charset="0"/>
              </a:rPr>
              <a:t>in Geneva</a:t>
            </a:r>
            <a:r>
              <a:rPr lang="en-US" dirty="0">
                <a:latin typeface="Arial" pitchFamily="34" charset="0"/>
                <a:cs typeface="Arial" pitchFamily="34" charset="0"/>
              </a:rPr>
              <a:t>. The workshop had over 80 </a:t>
            </a:r>
            <a:r>
              <a:rPr lang="en-US" dirty="0" smtClean="0">
                <a:latin typeface="Arial" pitchFamily="34" charset="0"/>
                <a:cs typeface="Arial" pitchFamily="34" charset="0"/>
              </a:rPr>
              <a:t>participants, </a:t>
            </a:r>
            <a:r>
              <a:rPr lang="en-US" dirty="0">
                <a:latin typeface="Arial" pitchFamily="34" charset="0"/>
                <a:cs typeface="Arial" pitchFamily="34" charset="0"/>
              </a:rPr>
              <a:t>and the materials for the workshop are available on the Sanger Institute website. </a:t>
            </a:r>
            <a:endParaRPr lang="en-US" dirty="0" smtClean="0">
              <a:latin typeface="Arial" pitchFamily="34" charset="0"/>
              <a:cs typeface="Arial" pitchFamily="34" charset="0"/>
            </a:endParaRPr>
          </a:p>
          <a:p>
            <a:endParaRPr lang="en-US" dirty="0">
              <a:latin typeface="Arial" pitchFamily="34" charset="0"/>
              <a:cs typeface="Arial" pitchFamily="34" charset="0"/>
            </a:endParaRPr>
          </a:p>
          <a:p>
            <a:r>
              <a:rPr lang="en-US" dirty="0" smtClean="0">
                <a:latin typeface="Arial" pitchFamily="34" charset="0"/>
                <a:cs typeface="Arial" pitchFamily="34" charset="0"/>
              </a:rPr>
              <a:t>* There </a:t>
            </a:r>
            <a:r>
              <a:rPr lang="en-US" dirty="0">
                <a:latin typeface="Arial" pitchFamily="34" charset="0"/>
                <a:cs typeface="Arial" pitchFamily="34" charset="0"/>
              </a:rPr>
              <a:t>will be a satellite </a:t>
            </a:r>
            <a:r>
              <a:rPr lang="en-US" dirty="0" smtClean="0">
                <a:latin typeface="Arial" pitchFamily="34" charset="0"/>
                <a:cs typeface="Arial" pitchFamily="34" charset="0"/>
              </a:rPr>
              <a:t>workshop at </a:t>
            </a:r>
            <a:r>
              <a:rPr lang="en-US" dirty="0">
                <a:latin typeface="Arial" pitchFamily="34" charset="0"/>
                <a:cs typeface="Arial" pitchFamily="34" charset="0"/>
              </a:rPr>
              <a:t>the 2014 European </a:t>
            </a:r>
            <a:r>
              <a:rPr lang="en-US" dirty="0" smtClean="0">
                <a:latin typeface="Arial" pitchFamily="34" charset="0"/>
                <a:cs typeface="Arial" pitchFamily="34" charset="0"/>
              </a:rPr>
              <a:t>Society for Human </a:t>
            </a:r>
            <a:r>
              <a:rPr lang="en-US" dirty="0">
                <a:latin typeface="Arial" pitchFamily="34" charset="0"/>
                <a:cs typeface="Arial" pitchFamily="34" charset="0"/>
              </a:rPr>
              <a:t>Genetics </a:t>
            </a:r>
            <a:r>
              <a:rPr lang="en-US" dirty="0" smtClean="0">
                <a:latin typeface="Arial" pitchFamily="34" charset="0"/>
                <a:cs typeface="Arial" pitchFamily="34" charset="0"/>
              </a:rPr>
              <a:t>meeting that will describe approaches for conducting analyses </a:t>
            </a:r>
            <a:r>
              <a:rPr lang="en-US" dirty="0">
                <a:latin typeface="Arial" pitchFamily="34" charset="0"/>
                <a:cs typeface="Arial" pitchFamily="34" charset="0"/>
              </a:rPr>
              <a:t>using ENCODE data</a:t>
            </a:r>
            <a:r>
              <a:rPr lang="en-US" dirty="0" smtClean="0">
                <a:latin typeface="Arial" pitchFamily="34" charset="0"/>
                <a:cs typeface="Arial" pitchFamily="34" charset="0"/>
              </a:rPr>
              <a:t>.</a:t>
            </a:r>
          </a:p>
          <a:p>
            <a:endParaRPr lang="en-US" dirty="0">
              <a:latin typeface="Arial" pitchFamily="34" charset="0"/>
              <a:cs typeface="Arial" pitchFamily="34" charset="0"/>
            </a:endParaRPr>
          </a:p>
          <a:p>
            <a:r>
              <a:rPr lang="en-US" dirty="0" smtClean="0">
                <a:latin typeface="Arial" pitchFamily="34" charset="0"/>
                <a:cs typeface="Arial" pitchFamily="34" charset="0"/>
              </a:rPr>
              <a:t>* An ENCODE </a:t>
            </a:r>
            <a:r>
              <a:rPr lang="en-US" dirty="0">
                <a:latin typeface="Arial" pitchFamily="34" charset="0"/>
                <a:cs typeface="Arial" pitchFamily="34" charset="0"/>
              </a:rPr>
              <a:t>Consortium Meeting </a:t>
            </a:r>
            <a:r>
              <a:rPr lang="en-US" dirty="0" smtClean="0">
                <a:latin typeface="Arial" pitchFamily="34" charset="0"/>
                <a:cs typeface="Arial" pitchFamily="34" charset="0"/>
              </a:rPr>
              <a:t>will soon take place in Stanford, California. </a:t>
            </a:r>
            <a:r>
              <a:rPr lang="en-US" dirty="0">
                <a:latin typeface="Arial" pitchFamily="34" charset="0"/>
                <a:cs typeface="Arial" pitchFamily="34" charset="0"/>
              </a:rPr>
              <a:t>The data production centers, data analysis and coordination centers, computational analysis groups, and technology development groups will present updates on their </a:t>
            </a:r>
            <a:r>
              <a:rPr lang="en-US" dirty="0" smtClean="0">
                <a:latin typeface="Arial" pitchFamily="34" charset="0"/>
                <a:cs typeface="Arial" pitchFamily="34" charset="0"/>
              </a:rPr>
              <a:t>progress, </a:t>
            </a:r>
            <a:r>
              <a:rPr lang="en-US" dirty="0">
                <a:latin typeface="Arial" pitchFamily="34" charset="0"/>
                <a:cs typeface="Arial" pitchFamily="34" charset="0"/>
              </a:rPr>
              <a:t>hear how ENCODE data </a:t>
            </a:r>
            <a:r>
              <a:rPr lang="en-US" dirty="0" smtClean="0">
                <a:latin typeface="Arial" pitchFamily="34" charset="0"/>
                <a:cs typeface="Arial" pitchFamily="34" charset="0"/>
              </a:rPr>
              <a:t>are being </a:t>
            </a:r>
            <a:r>
              <a:rPr lang="en-US" dirty="0">
                <a:latin typeface="Arial" pitchFamily="34" charset="0"/>
                <a:cs typeface="Arial" pitchFamily="34" charset="0"/>
              </a:rPr>
              <a:t>used by the community, and explore potential </a:t>
            </a:r>
            <a:r>
              <a:rPr lang="en-US" dirty="0" smtClean="0">
                <a:latin typeface="Arial" pitchFamily="34" charset="0"/>
                <a:cs typeface="Arial" pitchFamily="34" charset="0"/>
              </a:rPr>
              <a:t>additional collaborations</a:t>
            </a:r>
            <a:r>
              <a:rPr lang="en-US" dirty="0">
                <a:latin typeface="Arial" pitchFamily="34" charset="0"/>
                <a:cs typeface="Arial" pitchFamily="34" charset="0"/>
              </a:rPr>
              <a:t>. </a:t>
            </a:r>
            <a:endParaRPr lang="en-US" dirty="0" smtClean="0">
              <a:latin typeface="Arial" pitchFamily="34" charset="0"/>
              <a:cs typeface="Arial" pitchFamily="34" charset="0"/>
            </a:endParaRPr>
          </a:p>
          <a:p>
            <a:endParaRPr lang="en-US" dirty="0">
              <a:latin typeface="Arial" pitchFamily="34" charset="0"/>
              <a:cs typeface="Arial" pitchFamily="34" charset="0"/>
            </a:endParaRPr>
          </a:p>
          <a:p>
            <a:r>
              <a:rPr lang="en-US" dirty="0" smtClean="0">
                <a:latin typeface="Arial" pitchFamily="34" charset="0"/>
                <a:cs typeface="Arial" pitchFamily="34" charset="0"/>
              </a:rPr>
              <a:t>* A perspective written by ENCODE investigators entitled </a:t>
            </a:r>
            <a:r>
              <a:rPr lang="en-US" dirty="0">
                <a:latin typeface="Arial" pitchFamily="34" charset="0"/>
                <a:cs typeface="Arial" pitchFamily="34" charset="0"/>
              </a:rPr>
              <a:t>“Defining functional DNA elements in the human genome” was </a:t>
            </a:r>
            <a:r>
              <a:rPr lang="en-US" dirty="0" smtClean="0">
                <a:latin typeface="Arial" pitchFamily="34" charset="0"/>
                <a:cs typeface="Arial" pitchFamily="34" charset="0"/>
              </a:rPr>
              <a:t>recently published </a:t>
            </a:r>
            <a:r>
              <a:rPr lang="en-US" dirty="0">
                <a:latin typeface="Arial" pitchFamily="34" charset="0"/>
                <a:cs typeface="Arial" pitchFamily="34" charset="0"/>
              </a:rPr>
              <a:t>online </a:t>
            </a:r>
            <a:r>
              <a:rPr lang="en-US" dirty="0" smtClean="0">
                <a:latin typeface="Arial" pitchFamily="34" charset="0"/>
                <a:cs typeface="Arial" pitchFamily="34" charset="0"/>
              </a:rPr>
              <a:t>in </a:t>
            </a:r>
            <a:r>
              <a:rPr lang="en-US" i="1" dirty="0">
                <a:latin typeface="Arial" pitchFamily="34" charset="0"/>
                <a:cs typeface="Arial" pitchFamily="34" charset="0"/>
              </a:rPr>
              <a:t>PNAS</a:t>
            </a:r>
            <a:r>
              <a:rPr lang="en-US" dirty="0">
                <a:latin typeface="Arial" pitchFamily="34" charset="0"/>
                <a:cs typeface="Arial" pitchFamily="34" charset="0"/>
              </a:rPr>
              <a:t>. It outlined the differing definitions </a:t>
            </a:r>
            <a:r>
              <a:rPr lang="en-US" dirty="0" smtClean="0">
                <a:latin typeface="Arial" pitchFamily="34" charset="0"/>
                <a:cs typeface="Arial" pitchFamily="34" charset="0"/>
              </a:rPr>
              <a:t>of genome ‘function’ </a:t>
            </a:r>
            <a:r>
              <a:rPr lang="en-US" dirty="0">
                <a:latin typeface="Arial" pitchFamily="34" charset="0"/>
                <a:cs typeface="Arial" pitchFamily="34" charset="0"/>
              </a:rPr>
              <a:t>among various </a:t>
            </a:r>
            <a:r>
              <a:rPr lang="en-US" dirty="0" smtClean="0">
                <a:latin typeface="Arial" pitchFamily="34" charset="0"/>
                <a:cs typeface="Arial" pitchFamily="34" charset="0"/>
              </a:rPr>
              <a:t>fields, </a:t>
            </a:r>
            <a:r>
              <a:rPr lang="en-US" dirty="0">
                <a:latin typeface="Arial" pitchFamily="34" charset="0"/>
                <a:cs typeface="Arial" pitchFamily="34" charset="0"/>
              </a:rPr>
              <a:t>and the implication of these </a:t>
            </a:r>
            <a:r>
              <a:rPr lang="en-US" dirty="0" smtClean="0">
                <a:latin typeface="Arial" pitchFamily="34" charset="0"/>
                <a:cs typeface="Arial" pitchFamily="34" charset="0"/>
              </a:rPr>
              <a:t>definitions for annotating genomes. </a:t>
            </a:r>
            <a:endParaRPr lang="en-US" dirty="0">
              <a:latin typeface="Arial" pitchFamily="34" charset="0"/>
              <a:cs typeface="Arial" pitchFamily="34" charset="0"/>
            </a:endParaRPr>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3FD193-93B0-42DA-9DF8-1E13C0095197}" type="slidenum">
              <a:rPr lang="en-US" smtClean="0"/>
              <a:pPr fontAlgn="base">
                <a:spcBef>
                  <a:spcPct val="0"/>
                </a:spcBef>
                <a:spcAft>
                  <a:spcPct val="0"/>
                </a:spcAft>
                <a:defRPr/>
              </a:pPr>
              <a:t>44</a:t>
            </a:fld>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203325" y="703263"/>
            <a:ext cx="4679950" cy="3509962"/>
          </a:xfrm>
          <a:prstGeom prst="rect">
            <a:avLst/>
          </a:prstGeom>
          <a:noFill/>
          <a:ln>
            <a:solidFill>
              <a:srgbClr val="000000"/>
            </a:solidFill>
            <a:miter lim="800000"/>
            <a:headEnd/>
            <a:tailEnd/>
          </a:ln>
        </p:spPr>
      </p:sp>
      <p:sp>
        <p:nvSpPr>
          <p:cNvPr id="19459" name="Notes Placeholder 2"/>
          <p:cNvSpPr>
            <a:spLocks noGrp="1"/>
          </p:cNvSpPr>
          <p:nvPr>
            <p:ph type="body" idx="1"/>
          </p:nvPr>
        </p:nvSpPr>
        <p:spPr bwMode="auto">
          <a:xfrm>
            <a:off x="952500" y="4497826"/>
            <a:ext cx="5303520" cy="3769874"/>
          </a:xfrm>
          <a:noFill/>
        </p:spPr>
        <p:txBody>
          <a:bodyPr wrap="square" numCol="1" anchor="t" anchorCtr="0" compatLnSpc="1">
            <a:prstTxWarp prst="textNoShape">
              <a:avLst/>
            </a:prstTxWarp>
          </a:bodyPr>
          <a:lstStyle/>
          <a:p>
            <a:r>
              <a:rPr lang="en-US" sz="1200" kern="1200" dirty="0" smtClean="0">
                <a:solidFill>
                  <a:schemeClr val="tx1"/>
                </a:solidFill>
                <a:effectLst/>
                <a:latin typeface="Arial" pitchFamily="34" charset="0"/>
                <a:cs typeface="Arial" pitchFamily="34" charset="0"/>
              </a:rPr>
              <a:t>We continue to compile information about publications emanating directly  from the ENCODE project and </a:t>
            </a:r>
            <a:r>
              <a:rPr lang="en-US" dirty="0" smtClean="0">
                <a:latin typeface="Arial" pitchFamily="34" charset="0"/>
                <a:cs typeface="Arial" pitchFamily="34" charset="0"/>
              </a:rPr>
              <a:t>indirectly from the use of </a:t>
            </a:r>
            <a:r>
              <a:rPr lang="en-US" sz="1200" kern="1200" dirty="0" smtClean="0">
                <a:solidFill>
                  <a:schemeClr val="tx1"/>
                </a:solidFill>
                <a:effectLst/>
                <a:latin typeface="Arial" pitchFamily="34" charset="0"/>
                <a:cs typeface="Arial" pitchFamily="34" charset="0"/>
              </a:rPr>
              <a:t>ENCODE data. </a:t>
            </a:r>
          </a:p>
          <a:p>
            <a:endParaRPr lang="en-US" dirty="0">
              <a:latin typeface="Arial" pitchFamily="34" charset="0"/>
              <a:cs typeface="Arial" pitchFamily="34" charset="0"/>
            </a:endParaRPr>
          </a:p>
          <a:p>
            <a:r>
              <a:rPr lang="en-US" sz="1200" kern="1200" dirty="0" smtClean="0">
                <a:solidFill>
                  <a:schemeClr val="tx1"/>
                </a:solidFill>
                <a:effectLst/>
                <a:latin typeface="Arial" pitchFamily="34" charset="0"/>
                <a:cs typeface="Arial" pitchFamily="34" charset="0"/>
              </a:rPr>
              <a:t>ENCODE-funded publications (shown in purple) include 26 publications by the mouse ENCODE group, over 321 publications by the ENCODE production </a:t>
            </a:r>
            <a:r>
              <a:rPr lang="en-US" dirty="0">
                <a:latin typeface="Arial" pitchFamily="34" charset="0"/>
                <a:cs typeface="Arial" pitchFamily="34" charset="0"/>
              </a:rPr>
              <a:t>c</a:t>
            </a:r>
            <a:r>
              <a:rPr lang="en-US" sz="1200" kern="1200" dirty="0" smtClean="0">
                <a:solidFill>
                  <a:schemeClr val="tx1"/>
                </a:solidFill>
                <a:effectLst/>
                <a:latin typeface="Arial" pitchFamily="34" charset="0"/>
                <a:cs typeface="Arial" pitchFamily="34" charset="0"/>
              </a:rPr>
              <a:t>enters, and over 148 publications by the </a:t>
            </a:r>
            <a:r>
              <a:rPr lang="en-US" sz="1200" kern="1200" dirty="0" err="1" smtClean="0">
                <a:solidFill>
                  <a:schemeClr val="tx1"/>
                </a:solidFill>
                <a:effectLst/>
                <a:latin typeface="Arial" pitchFamily="34" charset="0"/>
                <a:cs typeface="Arial" pitchFamily="34" charset="0"/>
              </a:rPr>
              <a:t>modENCODE</a:t>
            </a:r>
            <a:r>
              <a:rPr lang="en-US" sz="1200" kern="1200" dirty="0" smtClean="0">
                <a:solidFill>
                  <a:schemeClr val="tx1"/>
                </a:solidFill>
                <a:effectLst/>
                <a:latin typeface="Arial" pitchFamily="34" charset="0"/>
                <a:cs typeface="Arial" pitchFamily="34" charset="0"/>
              </a:rPr>
              <a:t> project. In terms of community publications reflecting the use of ENCODE data (shown in blue), there are at least 479 publications by non-ENCODE authors that used ENCODE data and at least 149 publications by non-</a:t>
            </a:r>
            <a:r>
              <a:rPr lang="en-US" sz="1200" kern="1200" dirty="0" err="1" smtClean="0">
                <a:solidFill>
                  <a:schemeClr val="tx1"/>
                </a:solidFill>
                <a:effectLst/>
                <a:latin typeface="Arial" pitchFamily="34" charset="0"/>
                <a:cs typeface="Arial" pitchFamily="34" charset="0"/>
              </a:rPr>
              <a:t>modENCODE</a:t>
            </a:r>
            <a:r>
              <a:rPr lang="en-US" sz="1200" kern="1200" dirty="0" smtClean="0">
                <a:solidFill>
                  <a:schemeClr val="tx1"/>
                </a:solidFill>
                <a:effectLst/>
                <a:latin typeface="Arial" pitchFamily="34" charset="0"/>
                <a:cs typeface="Arial" pitchFamily="34" charset="0"/>
              </a:rPr>
              <a:t> authors that used </a:t>
            </a:r>
            <a:r>
              <a:rPr lang="en-US" sz="1200" kern="1200" dirty="0" err="1" smtClean="0">
                <a:solidFill>
                  <a:schemeClr val="tx1"/>
                </a:solidFill>
                <a:effectLst/>
                <a:latin typeface="Arial" pitchFamily="34" charset="0"/>
                <a:cs typeface="Arial" pitchFamily="34" charset="0"/>
              </a:rPr>
              <a:t>modENCODE</a:t>
            </a:r>
            <a:r>
              <a:rPr lang="en-US" sz="1200" kern="1200" dirty="0" smtClean="0">
                <a:solidFill>
                  <a:schemeClr val="tx1"/>
                </a:solidFill>
                <a:effectLst/>
                <a:latin typeface="Arial" pitchFamily="34" charset="0"/>
                <a:cs typeface="Arial" pitchFamily="34" charset="0"/>
              </a:rPr>
              <a:t> data.</a:t>
            </a:r>
            <a:endParaRPr lang="en-US" strike="sngStrike"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3FD193-93B0-42DA-9DF8-1E13C0095197}" type="slidenum">
              <a:rPr lang="en-US" smtClean="0"/>
              <a:pPr fontAlgn="base">
                <a:spcBef>
                  <a:spcPct val="0"/>
                </a:spcBef>
                <a:spcAft>
                  <a:spcPct val="0"/>
                </a:spcAft>
                <a:defRPr/>
              </a:pPr>
              <a:t>45</a:t>
            </a:fld>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xfrm>
            <a:off x="1203325" y="701675"/>
            <a:ext cx="4679950" cy="3509963"/>
          </a:xfrm>
          <a:prstGeom prst="rect">
            <a:avLst/>
          </a:prstGeom>
          <a:ln/>
        </p:spPr>
      </p:sp>
      <p:sp>
        <p:nvSpPr>
          <p:cNvPr id="164867"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28" tIns="47312" rIns="94628" bIns="47312" numCol="1" anchor="t" anchorCtr="0" compatLnSpc="1">
            <a:prstTxWarp prst="textNoShape">
              <a:avLst/>
            </a:prstTxWarp>
          </a:bodyPr>
          <a:lstStyle/>
          <a:p>
            <a:r>
              <a:rPr lang="en-US" dirty="0" smtClean="0">
                <a:latin typeface="Arial" pitchFamily="34" charset="0"/>
                <a:cs typeface="Arial" pitchFamily="34" charset="0"/>
              </a:rPr>
              <a:t>Turning </a:t>
            </a:r>
            <a:r>
              <a:rPr lang="en-US" baseline="0" dirty="0" smtClean="0">
                <a:latin typeface="Arial" pitchFamily="34" charset="0"/>
                <a:cs typeface="Arial" pitchFamily="34" charset="0"/>
              </a:rPr>
              <a:t>to our Centers of Excellence in Genomic Science (or CEGS) Program, </a:t>
            </a:r>
            <a:r>
              <a:rPr lang="en-US" dirty="0" smtClean="0">
                <a:latin typeface="Arial" pitchFamily="34" charset="0"/>
                <a:cs typeface="Arial" pitchFamily="34" charset="0"/>
              </a:rPr>
              <a:t>* the new CEGS program announcement was published in late April.</a:t>
            </a:r>
            <a:r>
              <a:rPr lang="en-US" baseline="0" dirty="0" smtClean="0">
                <a:latin typeface="Arial" pitchFamily="34" charset="0"/>
                <a:cs typeface="Arial" pitchFamily="34" charset="0"/>
              </a:rPr>
              <a:t> * Applications are due this year on July 2, and on May 20 in 2015 and 2016.</a:t>
            </a:r>
          </a:p>
          <a:p>
            <a:endParaRPr lang="en-US" baseline="0" dirty="0" smtClean="0">
              <a:latin typeface="Arial" pitchFamily="34" charset="0"/>
              <a:cs typeface="Arial" pitchFamily="34" charset="0"/>
            </a:endParaRPr>
          </a:p>
          <a:p>
            <a:r>
              <a:rPr lang="en-US" dirty="0" smtClean="0">
                <a:latin typeface="Arial" pitchFamily="34" charset="0"/>
                <a:cs typeface="Arial" pitchFamily="34" charset="0"/>
              </a:rPr>
              <a:t>As always, we encourage those who are considering</a:t>
            </a:r>
            <a:r>
              <a:rPr lang="en-US" baseline="0" dirty="0" smtClean="0">
                <a:latin typeface="Arial" pitchFamily="34" charset="0"/>
                <a:cs typeface="Arial" pitchFamily="34" charset="0"/>
              </a:rPr>
              <a:t> submitting an application to contact members of our extramural staff well in advance of preparing an application, so as to get feedback about the program and their project ideas. </a:t>
            </a:r>
            <a:r>
              <a:rPr lang="en-US" dirty="0" smtClean="0">
                <a:latin typeface="Arial" pitchFamily="34" charset="0"/>
                <a:cs typeface="Arial" pitchFamily="34" charset="0"/>
              </a:rPr>
              <a:t>A synopsis about the CEGS program is available on the program’s website, which provides a summary of features</a:t>
            </a:r>
            <a:r>
              <a:rPr lang="en-US" baseline="0" dirty="0" smtClean="0">
                <a:latin typeface="Arial" pitchFamily="34" charset="0"/>
                <a:cs typeface="Arial" pitchFamily="34" charset="0"/>
              </a:rPr>
              <a:t> of the CEGS program that should be helpful for potential applicants.</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91"/>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421" eaLnBrk="0" hangingPunct="0">
              <a:defRPr b="1">
                <a:solidFill>
                  <a:schemeClr val="tx1"/>
                </a:solidFill>
                <a:latin typeface="Arial" pitchFamily="34" charset="0"/>
              </a:defRPr>
            </a:lvl1pPr>
            <a:lvl2pPr marL="748340" indent="-287824" defTabSz="943421" eaLnBrk="0" hangingPunct="0">
              <a:defRPr b="1">
                <a:solidFill>
                  <a:schemeClr val="tx1"/>
                </a:solidFill>
                <a:latin typeface="Arial" pitchFamily="34" charset="0"/>
              </a:defRPr>
            </a:lvl2pPr>
            <a:lvl3pPr marL="1151296" indent="-230259" defTabSz="943421" eaLnBrk="0" hangingPunct="0">
              <a:defRPr b="1">
                <a:solidFill>
                  <a:schemeClr val="tx1"/>
                </a:solidFill>
                <a:latin typeface="Arial" pitchFamily="34" charset="0"/>
              </a:defRPr>
            </a:lvl3pPr>
            <a:lvl4pPr marL="1611814" indent="-230259" defTabSz="943421" eaLnBrk="0" hangingPunct="0">
              <a:defRPr b="1">
                <a:solidFill>
                  <a:schemeClr val="tx1"/>
                </a:solidFill>
                <a:latin typeface="Arial" pitchFamily="34" charset="0"/>
              </a:defRPr>
            </a:lvl4pPr>
            <a:lvl5pPr marL="2072332" indent="-230259" defTabSz="943421" eaLnBrk="0" hangingPunct="0">
              <a:defRPr b="1">
                <a:solidFill>
                  <a:schemeClr val="tx1"/>
                </a:solidFill>
                <a:latin typeface="Arial" pitchFamily="34" charset="0"/>
              </a:defRPr>
            </a:lvl5pPr>
            <a:lvl6pPr marL="2532850" indent="-230259" defTabSz="943421" eaLnBrk="0" fontAlgn="base" hangingPunct="0">
              <a:spcBef>
                <a:spcPct val="0"/>
              </a:spcBef>
              <a:spcAft>
                <a:spcPct val="0"/>
              </a:spcAft>
              <a:defRPr b="1">
                <a:solidFill>
                  <a:schemeClr val="tx1"/>
                </a:solidFill>
                <a:latin typeface="Arial" pitchFamily="34" charset="0"/>
              </a:defRPr>
            </a:lvl6pPr>
            <a:lvl7pPr marL="2993368" indent="-230259" defTabSz="943421" eaLnBrk="0" fontAlgn="base" hangingPunct="0">
              <a:spcBef>
                <a:spcPct val="0"/>
              </a:spcBef>
              <a:spcAft>
                <a:spcPct val="0"/>
              </a:spcAft>
              <a:defRPr b="1">
                <a:solidFill>
                  <a:schemeClr val="tx1"/>
                </a:solidFill>
                <a:latin typeface="Arial" pitchFamily="34" charset="0"/>
              </a:defRPr>
            </a:lvl7pPr>
            <a:lvl8pPr marL="3453887" indent="-230259" defTabSz="943421" eaLnBrk="0" fontAlgn="base" hangingPunct="0">
              <a:spcBef>
                <a:spcPct val="0"/>
              </a:spcBef>
              <a:spcAft>
                <a:spcPct val="0"/>
              </a:spcAft>
              <a:defRPr b="1">
                <a:solidFill>
                  <a:schemeClr val="tx1"/>
                </a:solidFill>
                <a:latin typeface="Arial" pitchFamily="34" charset="0"/>
              </a:defRPr>
            </a:lvl8pPr>
            <a:lvl9pPr marL="3914404" indent="-230259" defTabSz="94342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46</a:t>
            </a:fld>
            <a:endParaRPr lang="en-US" dirty="0" smtClean="0">
              <a:solidFill>
                <a:prstClr val="black"/>
              </a:solidFill>
              <a:cs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xfrm>
            <a:off x="944563" y="4446591"/>
            <a:ext cx="5197475" cy="4208522"/>
          </a:xfrm>
        </p:spPr>
        <p:txBody>
          <a:bodyPr/>
          <a:lstStyle/>
          <a:p>
            <a:r>
              <a:rPr lang="en-US" dirty="0" smtClean="0">
                <a:latin typeface="Arial" panose="020B0604020202020204" pitchFamily="34" charset="0"/>
                <a:cs typeface="Arial" panose="020B0604020202020204" pitchFamily="34" charset="0"/>
              </a:rPr>
              <a:t>The American College of Medical Genetics and Genomics held its annual meeting in March in Nashville. Both NHGRI’s CSER and </a:t>
            </a:r>
            <a:r>
              <a:rPr lang="en-US" dirty="0" err="1" smtClean="0">
                <a:latin typeface="Arial" panose="020B0604020202020204" pitchFamily="34" charset="0"/>
                <a:cs typeface="Arial" panose="020B0604020202020204" pitchFamily="34" charset="0"/>
              </a:rPr>
              <a:t>ClinGen</a:t>
            </a:r>
            <a:r>
              <a:rPr lang="en-US" dirty="0" smtClean="0">
                <a:latin typeface="Arial" panose="020B0604020202020204" pitchFamily="34" charset="0"/>
                <a:cs typeface="Arial" panose="020B0604020202020204" pitchFamily="34" charset="0"/>
              </a:rPr>
              <a:t> programs were prominently featured at this meeting. </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Major talks from * </a:t>
            </a:r>
            <a:r>
              <a:rPr lang="en-US" dirty="0" err="1" smtClean="0">
                <a:latin typeface="Arial" panose="020B0604020202020204" pitchFamily="34" charset="0"/>
                <a:cs typeface="Arial" panose="020B0604020202020204" pitchFamily="34" charset="0"/>
              </a:rPr>
              <a:t>ClinGen</a:t>
            </a:r>
            <a:r>
              <a:rPr lang="en-US" dirty="0" smtClean="0">
                <a:latin typeface="Arial" panose="020B0604020202020204" pitchFamily="34" charset="0"/>
                <a:cs typeface="Arial" panose="020B0604020202020204" pitchFamily="34" charset="0"/>
              </a:rPr>
              <a:t> included * a presentation on efforts to standardize data submission to </a:t>
            </a:r>
            <a:r>
              <a:rPr lang="en-US" dirty="0" err="1" smtClean="0">
                <a:latin typeface="Arial" panose="020B0604020202020204" pitchFamily="34" charset="0"/>
                <a:cs typeface="Arial" panose="020B0604020202020204" pitchFamily="34" charset="0"/>
              </a:rPr>
              <a:t>ClinVar</a:t>
            </a:r>
            <a:r>
              <a:rPr lang="en-US" dirty="0" smtClean="0">
                <a:latin typeface="Arial" panose="020B0604020202020204" pitchFamily="34" charset="0"/>
                <a:cs typeface="Arial" panose="020B0604020202020204" pitchFamily="34" charset="0"/>
              </a:rPr>
              <a:t> and </a:t>
            </a:r>
            <a:r>
              <a:rPr lang="en-US" dirty="0" err="1" smtClean="0">
                <a:latin typeface="Arial" panose="020B0604020202020204" pitchFamily="34" charset="0"/>
                <a:cs typeface="Arial" panose="020B0604020202020204" pitchFamily="34" charset="0"/>
              </a:rPr>
              <a:t>curation</a:t>
            </a:r>
            <a:r>
              <a:rPr lang="en-US" dirty="0" smtClean="0">
                <a:latin typeface="Arial" panose="020B0604020202020204" pitchFamily="34" charset="0"/>
                <a:cs typeface="Arial" panose="020B0604020202020204" pitchFamily="34" charset="0"/>
              </a:rPr>
              <a:t> of sequence variants, * a talk on the benefits of data sharing within the consortium, and * a plenary session highlighting several key </a:t>
            </a:r>
            <a:r>
              <a:rPr lang="en-US" dirty="0" err="1" smtClean="0">
                <a:latin typeface="Arial" panose="020B0604020202020204" pitchFamily="34" charset="0"/>
                <a:cs typeface="Arial" panose="020B0604020202020204" pitchFamily="34" charset="0"/>
              </a:rPr>
              <a:t>ClinGen</a:t>
            </a:r>
            <a:r>
              <a:rPr lang="en-US" dirty="0" smtClean="0">
                <a:latin typeface="Arial" panose="020B0604020202020204" pitchFamily="34" charset="0"/>
                <a:cs typeface="Arial" panose="020B0604020202020204" pitchFamily="34" charset="0"/>
              </a:rPr>
              <a:t> components as illustrated in this * </a:t>
            </a:r>
            <a:r>
              <a:rPr lang="en-US" dirty="0" err="1" smtClean="0">
                <a:latin typeface="Arial" panose="020B0604020202020204" pitchFamily="34" charset="0"/>
                <a:cs typeface="Arial" panose="020B0604020202020204" pitchFamily="34" charset="0"/>
              </a:rPr>
              <a:t>ClinGen</a:t>
            </a:r>
            <a:r>
              <a:rPr lang="en-US" dirty="0" smtClean="0">
                <a:latin typeface="Arial" panose="020B0604020202020204" pitchFamily="34" charset="0"/>
                <a:cs typeface="Arial" panose="020B0604020202020204" pitchFamily="34" charset="0"/>
              </a:rPr>
              <a:t> systems map. </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Events featuring * CSER investigators included * a panel discussing implications of the ACMG recommendations for reporting incidental findings— one year later, * a comparative analysis of coverage of medically relevant genomic regions from the Sequencing Standards Working Group, and * </a:t>
            </a:r>
            <a:r>
              <a:rPr lang="en-US" b="0" dirty="0" smtClean="0">
                <a:latin typeface="Arial" panose="020B0604020202020204" pitchFamily="34" charset="0"/>
                <a:cs typeface="Arial" panose="020B0604020202020204" pitchFamily="34" charset="0"/>
              </a:rPr>
              <a:t>an assessment of the</a:t>
            </a:r>
            <a:r>
              <a:rPr lang="en-US" b="0" baseline="0" dirty="0" smtClean="0">
                <a:latin typeface="Arial" panose="020B0604020202020204" pitchFamily="34" charset="0"/>
                <a:cs typeface="Arial" panose="020B0604020202020204" pitchFamily="34" charset="0"/>
              </a:rPr>
              <a:t> rate of </a:t>
            </a:r>
            <a:r>
              <a:rPr lang="en-US" b="0" dirty="0" smtClean="0">
                <a:latin typeface="Arial" panose="020B0604020202020204" pitchFamily="34" charset="0"/>
                <a:cs typeface="Arial" panose="020B0604020202020204" pitchFamily="34" charset="0"/>
              </a:rPr>
              <a:t>pathogenic findings based on</a:t>
            </a:r>
            <a:r>
              <a:rPr lang="en-US" b="0" baseline="0" dirty="0" smtClean="0">
                <a:latin typeface="Arial" panose="020B0604020202020204" pitchFamily="34" charset="0"/>
                <a:cs typeface="Arial" panose="020B0604020202020204" pitchFamily="34" charset="0"/>
              </a:rPr>
              <a:t> the </a:t>
            </a:r>
            <a:r>
              <a:rPr lang="en-US" b="0" dirty="0" err="1" smtClean="0">
                <a:latin typeface="Arial" panose="020B0604020202020204" pitchFamily="34" charset="0"/>
                <a:cs typeface="Arial" panose="020B0604020202020204" pitchFamily="34" charset="0"/>
              </a:rPr>
              <a:t>Exome</a:t>
            </a:r>
            <a:r>
              <a:rPr lang="en-US" b="0" dirty="0" smtClean="0">
                <a:latin typeface="Arial" panose="020B0604020202020204" pitchFamily="34" charset="0"/>
                <a:cs typeface="Arial" panose="020B0604020202020204" pitchFamily="34" charset="0"/>
              </a:rPr>
              <a:t> Variant Server. </a:t>
            </a:r>
            <a:r>
              <a:rPr lang="en-US" dirty="0" smtClean="0">
                <a:latin typeface="Arial" panose="020B0604020202020204" pitchFamily="34" charset="0"/>
                <a:cs typeface="Arial" panose="020B0604020202020204" pitchFamily="34" charset="0"/>
              </a:rPr>
              <a:t>As a highlight from this last talk, * shown here is an update on the rate of returnable mutations based on data from &gt;6500 individuals in the </a:t>
            </a:r>
            <a:r>
              <a:rPr lang="en-US" dirty="0" err="1" smtClean="0">
                <a:latin typeface="Arial" panose="020B0604020202020204" pitchFamily="34" charset="0"/>
                <a:cs typeface="Arial" panose="020B0604020202020204" pitchFamily="34" charset="0"/>
              </a:rPr>
              <a:t>Exome</a:t>
            </a:r>
            <a:r>
              <a:rPr lang="en-US" dirty="0" smtClean="0">
                <a:latin typeface="Arial" panose="020B0604020202020204" pitchFamily="34" charset="0"/>
                <a:cs typeface="Arial" panose="020B0604020202020204" pitchFamily="34" charset="0"/>
              </a:rPr>
              <a:t> Variant Server database, which provides a more precise estimate of the frequency of pathogenic variants in an adult population of European and African ancestry. In total, pathogenic, likely pathogenic, or novel disruptive variants were identified in 2.3% of individuals of European ancestry and 1.5% of African ancestry.</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149B14D7-BFA7-4E8F-B273-8A9C3FB6E081}" type="slidenum">
              <a:rPr lang="en-US" smtClean="0"/>
              <a:t>47</a:t>
            </a:fld>
            <a:endParaRPr lang="en-US"/>
          </a:p>
        </p:txBody>
      </p:sp>
    </p:spTree>
    <p:extLst>
      <p:ext uri="{BB962C8B-B14F-4D97-AF65-F5344CB8AC3E}">
        <p14:creationId xmlns:p14="http://schemas.microsoft.com/office/powerpoint/2010/main" val="29006690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Rot="1" noChangeAspect="1" noChangeArrowheads="1" noTextEdit="1"/>
          </p:cNvSpPr>
          <p:nvPr>
            <p:ph type="sldImg"/>
          </p:nvPr>
        </p:nvSpPr>
        <p:spPr>
          <a:xfrm>
            <a:off x="1203325" y="703263"/>
            <a:ext cx="4681538" cy="3509962"/>
          </a:xfrm>
          <a:prstGeom prst="rect">
            <a:avLst/>
          </a:prstGeom>
          <a:ln/>
        </p:spPr>
      </p:sp>
      <p:sp>
        <p:nvSpPr>
          <p:cNvPr id="153604" name="Rectangle 3"/>
          <p:cNvSpPr>
            <a:spLocks noGrp="1" noChangeArrowheads="1"/>
          </p:cNvSpPr>
          <p:nvPr>
            <p:ph type="body" idx="1"/>
          </p:nvPr>
        </p:nvSpPr>
        <p:spPr>
          <a:xfrm>
            <a:off x="988833" y="4446588"/>
            <a:ext cx="5388161" cy="421005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normAutofit/>
          </a:bodyPr>
          <a:lstStyle/>
          <a:p>
            <a:pPr marL="0" indent="0">
              <a:buFont typeface="Arial" panose="020B0604020202020204" pitchFamily="34" charset="0"/>
              <a:buNone/>
            </a:pPr>
            <a:r>
              <a:rPr lang="en-US" dirty="0" smtClean="0">
                <a:effectLst/>
                <a:latin typeface="Arial" pitchFamily="34" charset="0"/>
                <a:cs typeface="Arial" pitchFamily="34" charset="0"/>
              </a:rPr>
              <a:t>The Genomics</a:t>
            </a:r>
            <a:r>
              <a:rPr lang="en-US" baseline="0" dirty="0" smtClean="0">
                <a:effectLst/>
                <a:latin typeface="Arial" pitchFamily="34" charset="0"/>
                <a:cs typeface="Arial" pitchFamily="34" charset="0"/>
              </a:rPr>
              <a:t> and Society Working Group of this Council * held their third in-person meeting in this very room in April.</a:t>
            </a:r>
            <a:r>
              <a:rPr lang="en-US" dirty="0">
                <a:latin typeface="Arial" pitchFamily="34" charset="0"/>
                <a:cs typeface="Arial" pitchFamily="34" charset="0"/>
              </a:rPr>
              <a:t> </a:t>
            </a:r>
            <a:r>
              <a:rPr lang="en-US" baseline="0" dirty="0" smtClean="0">
                <a:effectLst/>
                <a:latin typeface="Arial" pitchFamily="34" charset="0"/>
                <a:cs typeface="Arial" pitchFamily="34" charset="0"/>
              </a:rPr>
              <a:t>The meeting included presentations from Karen Helmers of the Center for Scientific Review about the review of ELSI research grants and Sara Hull about the NHGRI Bioethics Core and the </a:t>
            </a:r>
            <a:r>
              <a:rPr lang="en-US" dirty="0" smtClean="0">
                <a:latin typeface="Arial" pitchFamily="34" charset="0"/>
                <a:cs typeface="Arial" pitchFamily="34" charset="0"/>
              </a:rPr>
              <a:t>NIH Clinical Center’s </a:t>
            </a:r>
            <a:r>
              <a:rPr lang="en-US" baseline="0" dirty="0" smtClean="0">
                <a:effectLst/>
                <a:latin typeface="Arial" pitchFamily="34" charset="0"/>
                <a:cs typeface="Arial" pitchFamily="34" charset="0"/>
              </a:rPr>
              <a:t>Department of Bioethics. </a:t>
            </a:r>
          </a:p>
          <a:p>
            <a:pPr marL="0" indent="0">
              <a:buFont typeface="Arial" panose="020B0604020202020204" pitchFamily="34" charset="0"/>
              <a:buNone/>
            </a:pPr>
            <a:endParaRPr lang="en-US" dirty="0">
              <a:latin typeface="Arial" pitchFamily="34" charset="0"/>
              <a:cs typeface="Arial" pitchFamily="34" charset="0"/>
            </a:endParaRPr>
          </a:p>
          <a:p>
            <a:pPr marL="0" indent="0">
              <a:buFont typeface="Arial" panose="020B0604020202020204" pitchFamily="34" charset="0"/>
              <a:buNone/>
            </a:pPr>
            <a:r>
              <a:rPr lang="en-US" baseline="0" dirty="0" smtClean="0">
                <a:effectLst/>
                <a:latin typeface="Arial" pitchFamily="34" charset="0"/>
                <a:cs typeface="Arial" pitchFamily="34" charset="0"/>
              </a:rPr>
              <a:t>* Key topics then discussed at the meeting included mechanisms for training utilized by the ELSI Research Program and progress made thus far by the Working Group and future directions for upcoming meetings.</a:t>
            </a:r>
          </a:p>
          <a:p>
            <a:pPr marL="0" indent="0">
              <a:buFont typeface="Arial" panose="020B0604020202020204" pitchFamily="34" charset="0"/>
              <a:buNone/>
            </a:pPr>
            <a:endParaRPr lang="en-US" baseline="0" dirty="0" smtClean="0">
              <a:effectLst/>
              <a:latin typeface="Arial" pitchFamily="34" charset="0"/>
              <a:cs typeface="Arial" pitchFamily="34" charset="0"/>
            </a:endParaRPr>
          </a:p>
          <a:p>
            <a:pPr marL="0" indent="0">
              <a:buFont typeface="Arial" panose="020B0604020202020204" pitchFamily="34" charset="0"/>
              <a:buNone/>
            </a:pPr>
            <a:r>
              <a:rPr lang="en-US" baseline="0" dirty="0" smtClean="0">
                <a:effectLst/>
                <a:latin typeface="Arial" pitchFamily="34" charset="0"/>
                <a:cs typeface="Arial" pitchFamily="34" charset="0"/>
              </a:rPr>
              <a:t>* The current Working Group chair, Pamela Sankar, will present an annual report from the Working Group at the September Council</a:t>
            </a:r>
            <a:r>
              <a:rPr lang="en-US" dirty="0" smtClean="0">
                <a:effectLst/>
                <a:latin typeface="Arial" pitchFamily="34" charset="0"/>
                <a:cs typeface="Arial" pitchFamily="34" charset="0"/>
              </a:rPr>
              <a:t> meeting.</a:t>
            </a:r>
            <a:endParaRPr lang="en-US" baseline="0" dirty="0" smtClean="0">
              <a:effectLst/>
              <a:latin typeface="Arial" pitchFamily="34" charset="0"/>
              <a:cs typeface="Arial" pitchFamily="34" charset="0"/>
            </a:endParaRPr>
          </a:p>
          <a:p>
            <a:pPr marL="0" marR="0" indent="0" algn="l" defTabSz="914400" rtl="0" eaLnBrk="0" fontAlgn="base" latinLnBrk="0" hangingPunct="0">
              <a:lnSpc>
                <a:spcPct val="100000"/>
              </a:lnSpc>
              <a:spcBef>
                <a:spcPts val="0"/>
              </a:spcBef>
              <a:spcAft>
                <a:spcPct val="0"/>
              </a:spcAft>
              <a:buClrTx/>
              <a:buSzTx/>
              <a:buFont typeface="Arial" panose="020B0604020202020204" pitchFamily="34" charset="0"/>
              <a:buNone/>
              <a:tabLst/>
              <a:defRPr/>
            </a:pPr>
            <a:endParaRPr lang="en-US" baseline="0" dirty="0" smtClean="0">
              <a:effectLst/>
              <a:latin typeface="Arial" pitchFamily="34" charset="0"/>
              <a:cs typeface="Arial" pitchFamily="34" charset="0"/>
            </a:endParaRPr>
          </a:p>
          <a:p>
            <a:pPr marL="0" marR="0" indent="0" algn="l" defTabSz="914400" rtl="0" eaLnBrk="0" fontAlgn="base" latinLnBrk="0" hangingPunct="0">
              <a:lnSpc>
                <a:spcPct val="100000"/>
              </a:lnSpc>
              <a:spcBef>
                <a:spcPts val="0"/>
              </a:spcBef>
              <a:spcAft>
                <a:spcPct val="0"/>
              </a:spcAft>
              <a:buClrTx/>
              <a:buSzTx/>
              <a:buFont typeface="Arial" panose="020B0604020202020204" pitchFamily="34" charset="0"/>
              <a:buNone/>
              <a:tabLst/>
              <a:defRPr/>
            </a:pPr>
            <a:r>
              <a:rPr lang="en-US" baseline="0" dirty="0" smtClean="0">
                <a:effectLst/>
                <a:latin typeface="Arial" pitchFamily="34" charset="0"/>
                <a:cs typeface="Arial" pitchFamily="34" charset="0"/>
              </a:rPr>
              <a:t>* Finally, I would like to personally thank Council member </a:t>
            </a:r>
            <a:r>
              <a:rPr lang="en-US" baseline="0" dirty="0" err="1" smtClean="0">
                <a:effectLst/>
                <a:latin typeface="Arial" pitchFamily="34" charset="0"/>
                <a:cs typeface="Arial" pitchFamily="34" charset="0"/>
              </a:rPr>
              <a:t>Arti</a:t>
            </a:r>
            <a:r>
              <a:rPr lang="en-US" baseline="0" dirty="0" smtClean="0">
                <a:effectLst/>
                <a:latin typeface="Arial" pitchFamily="34" charset="0"/>
                <a:cs typeface="Arial" pitchFamily="34" charset="0"/>
              </a:rPr>
              <a:t> </a:t>
            </a:r>
            <a:r>
              <a:rPr lang="en-US" baseline="0" dirty="0" err="1" smtClean="0">
                <a:effectLst/>
                <a:latin typeface="Arial" pitchFamily="34" charset="0"/>
                <a:cs typeface="Arial" pitchFamily="34" charset="0"/>
              </a:rPr>
              <a:t>Rai</a:t>
            </a:r>
            <a:r>
              <a:rPr lang="en-US" baseline="0" dirty="0" smtClean="0">
                <a:effectLst/>
                <a:latin typeface="Arial" pitchFamily="34" charset="0"/>
                <a:cs typeface="Arial" pitchFamily="34" charset="0"/>
              </a:rPr>
              <a:t>, who has agreed to join the Working Group and will attend future meetings.</a:t>
            </a:r>
          </a:p>
          <a:p>
            <a:pPr marL="171450" indent="-171450">
              <a:buFont typeface="Arial" panose="020B0604020202020204" pitchFamily="34" charset="0"/>
              <a:buChar char="•"/>
            </a:pPr>
            <a:endParaRPr lang="en-US" baseline="0" dirty="0" smtClean="0">
              <a:effectLst/>
              <a:latin typeface="Arial" pitchFamily="34" charset="0"/>
              <a:cs typeface="Arial" pitchFamily="34" charset="0"/>
            </a:endParaRPr>
          </a:p>
        </p:txBody>
      </p:sp>
      <p:sp>
        <p:nvSpPr>
          <p:cNvPr id="5" name="Slide Number Placeholder 3"/>
          <p:cNvSpPr>
            <a:spLocks noGrp="1"/>
          </p:cNvSpPr>
          <p:nvPr>
            <p:ph type="sldNum" sz="quarter" idx="5"/>
          </p:nvPr>
        </p:nvSpPr>
        <p:spPr>
          <a:xfrm>
            <a:off x="4014792" y="8891592"/>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481" eaLnBrk="0" hangingPunct="0">
              <a:defRPr b="1">
                <a:solidFill>
                  <a:schemeClr val="tx1"/>
                </a:solidFill>
                <a:latin typeface="Arial" pitchFamily="34" charset="0"/>
              </a:defRPr>
            </a:lvl1pPr>
            <a:lvl2pPr marL="748388" indent="-287841" defTabSz="943481" eaLnBrk="0" hangingPunct="0">
              <a:defRPr b="1">
                <a:solidFill>
                  <a:schemeClr val="tx1"/>
                </a:solidFill>
                <a:latin typeface="Arial" pitchFamily="34" charset="0"/>
              </a:defRPr>
            </a:lvl2pPr>
            <a:lvl3pPr marL="1151368" indent="-230273" defTabSz="943481" eaLnBrk="0" hangingPunct="0">
              <a:defRPr b="1">
                <a:solidFill>
                  <a:schemeClr val="tx1"/>
                </a:solidFill>
                <a:latin typeface="Arial" pitchFamily="34" charset="0"/>
              </a:defRPr>
            </a:lvl3pPr>
            <a:lvl4pPr marL="1611914" indent="-230273" defTabSz="943481" eaLnBrk="0" hangingPunct="0">
              <a:defRPr b="1">
                <a:solidFill>
                  <a:schemeClr val="tx1"/>
                </a:solidFill>
                <a:latin typeface="Arial" pitchFamily="34" charset="0"/>
              </a:defRPr>
            </a:lvl4pPr>
            <a:lvl5pPr marL="2072460" indent="-230273" defTabSz="943481" eaLnBrk="0" hangingPunct="0">
              <a:defRPr b="1">
                <a:solidFill>
                  <a:schemeClr val="tx1"/>
                </a:solidFill>
                <a:latin typeface="Arial" pitchFamily="34" charset="0"/>
              </a:defRPr>
            </a:lvl5pPr>
            <a:lvl6pPr marL="2533007" indent="-230273" defTabSz="943481" eaLnBrk="0" fontAlgn="base" hangingPunct="0">
              <a:spcBef>
                <a:spcPct val="0"/>
              </a:spcBef>
              <a:spcAft>
                <a:spcPct val="0"/>
              </a:spcAft>
              <a:defRPr b="1">
                <a:solidFill>
                  <a:schemeClr val="tx1"/>
                </a:solidFill>
                <a:latin typeface="Arial" pitchFamily="34" charset="0"/>
              </a:defRPr>
            </a:lvl6pPr>
            <a:lvl7pPr marL="2993552" indent="-230273" defTabSz="943481" eaLnBrk="0" fontAlgn="base" hangingPunct="0">
              <a:spcBef>
                <a:spcPct val="0"/>
              </a:spcBef>
              <a:spcAft>
                <a:spcPct val="0"/>
              </a:spcAft>
              <a:defRPr b="1">
                <a:solidFill>
                  <a:schemeClr val="tx1"/>
                </a:solidFill>
                <a:latin typeface="Arial" pitchFamily="34" charset="0"/>
              </a:defRPr>
            </a:lvl7pPr>
            <a:lvl8pPr marL="3454101" indent="-230273" defTabSz="943481" eaLnBrk="0" fontAlgn="base" hangingPunct="0">
              <a:spcBef>
                <a:spcPct val="0"/>
              </a:spcBef>
              <a:spcAft>
                <a:spcPct val="0"/>
              </a:spcAft>
              <a:defRPr b="1">
                <a:solidFill>
                  <a:schemeClr val="tx1"/>
                </a:solidFill>
                <a:latin typeface="Arial" pitchFamily="34" charset="0"/>
              </a:defRPr>
            </a:lvl8pPr>
            <a:lvl9pPr marL="3914647" indent="-230273" defTabSz="94348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48</a:t>
            </a:fld>
            <a:endParaRPr lang="en-US" dirty="0" smtClean="0">
              <a:cs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Rot="1" noChangeAspect="1" noChangeArrowheads="1" noTextEdit="1"/>
          </p:cNvSpPr>
          <p:nvPr>
            <p:ph type="sldImg"/>
          </p:nvPr>
        </p:nvSpPr>
        <p:spPr>
          <a:xfrm>
            <a:off x="1203325" y="703263"/>
            <a:ext cx="4681538" cy="3509962"/>
          </a:xfrm>
          <a:prstGeom prst="rect">
            <a:avLst/>
          </a:prstGeom>
          <a:ln/>
        </p:spPr>
      </p:sp>
      <p:sp>
        <p:nvSpPr>
          <p:cNvPr id="153604" name="Rectangle 3"/>
          <p:cNvSpPr>
            <a:spLocks noGrp="1" noChangeArrowheads="1"/>
          </p:cNvSpPr>
          <p:nvPr>
            <p:ph type="body" idx="1"/>
          </p:nvPr>
        </p:nvSpPr>
        <p:spPr>
          <a:xfrm>
            <a:off x="988833" y="4446588"/>
            <a:ext cx="5388161" cy="421005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normAutofit/>
          </a:bodyPr>
          <a:lstStyle/>
          <a:p>
            <a:r>
              <a:rPr lang="en-US" dirty="0" smtClean="0">
                <a:latin typeface="Arial" pitchFamily="34" charset="0"/>
                <a:cs typeface="Arial" pitchFamily="34" charset="0"/>
              </a:rPr>
              <a:t>The Centers of Excellence in ELSI Research (or CEER) program * held its </a:t>
            </a:r>
            <a:r>
              <a:rPr lang="en-US" baseline="0" dirty="0" smtClean="0">
                <a:latin typeface="Arial" pitchFamily="34" charset="0"/>
                <a:cs typeface="Arial" pitchFamily="34" charset="0"/>
              </a:rPr>
              <a:t>annual meeting in March. This meeting brought together all currently funded Centers, including the new P50 and exploratory P20 Centers funded last year. This year’s meeting included a </a:t>
            </a:r>
            <a:r>
              <a:rPr lang="en-US" dirty="0">
                <a:latin typeface="Arial" pitchFamily="34" charset="0"/>
                <a:cs typeface="Arial" pitchFamily="34" charset="0"/>
              </a:rPr>
              <a:t>m</a:t>
            </a:r>
            <a:r>
              <a:rPr lang="en-US" baseline="0" dirty="0" smtClean="0">
                <a:latin typeface="Arial" pitchFamily="34" charset="0"/>
                <a:cs typeface="Arial" pitchFamily="34" charset="0"/>
              </a:rPr>
              <a:t>ock grant review for the CEER trainees </a:t>
            </a:r>
            <a:r>
              <a:rPr lang="en-US" dirty="0">
                <a:latin typeface="Arial" pitchFamily="34" charset="0"/>
                <a:cs typeface="Arial" pitchFamily="34" charset="0"/>
              </a:rPr>
              <a:t>that was led by Rudy Pozzatti </a:t>
            </a:r>
            <a:r>
              <a:rPr lang="en-US" baseline="0" dirty="0" smtClean="0">
                <a:latin typeface="Arial" pitchFamily="34" charset="0"/>
                <a:cs typeface="Arial" pitchFamily="34" charset="0"/>
              </a:rPr>
              <a:t>as well as an evening session led by Jeff Botkin devoted to scanning the horizon for new and emerging ELSI issues</a:t>
            </a:r>
            <a:r>
              <a:rPr lang="en-US" dirty="0" smtClean="0">
                <a:latin typeface="Arial" pitchFamily="34" charset="0"/>
                <a:cs typeface="Arial" pitchFamily="34" charset="0"/>
              </a:rPr>
              <a:t> (and </a:t>
            </a:r>
            <a:r>
              <a:rPr lang="en-US" baseline="0" dirty="0" smtClean="0">
                <a:latin typeface="Arial" pitchFamily="34" charset="0"/>
                <a:cs typeface="Arial" pitchFamily="34" charset="0"/>
              </a:rPr>
              <a:t>discussions about new ELSI research models).</a:t>
            </a:r>
          </a:p>
          <a:p>
            <a:pPr marL="0" indent="0">
              <a:buFont typeface="Arial" panose="020B0604020202020204" pitchFamily="34" charset="0"/>
              <a:buNone/>
            </a:pPr>
            <a:endParaRPr lang="en-US" baseline="0" dirty="0" smtClean="0">
              <a:latin typeface="Arial" pitchFamily="34" charset="0"/>
              <a:cs typeface="Arial" pitchFamily="34" charset="0"/>
            </a:endParaRPr>
          </a:p>
          <a:p>
            <a:pPr marL="0" indent="0">
              <a:buFont typeface="Arial" panose="020B0604020202020204" pitchFamily="34" charset="0"/>
              <a:buNone/>
            </a:pPr>
            <a:r>
              <a:rPr lang="en-US" baseline="0" dirty="0" smtClean="0">
                <a:latin typeface="Arial" pitchFamily="34" charset="0"/>
                <a:cs typeface="Arial" pitchFamily="34" charset="0"/>
              </a:rPr>
              <a:t>* The ELSI Research Program is currently revising its program announcements for the R01, R03, and R21 mechanisms. The new announcements will use a shorter, more streamlined format, and will incorporate input from the Genomics and Society Working Group and from our NIH partner institutes and centers. As the announcements are being revised, Larry Brody and ELSI Research Program staff have been actively seeking input to stimulate greater NIH interest in supporting ELSI research and to increase the number of institutes and centers</a:t>
            </a:r>
            <a:r>
              <a:rPr lang="en-US" dirty="0" smtClean="0">
                <a:latin typeface="Arial" pitchFamily="34" charset="0"/>
                <a:cs typeface="Arial" pitchFamily="34" charset="0"/>
              </a:rPr>
              <a:t> </a:t>
            </a:r>
            <a:r>
              <a:rPr lang="en-US" baseline="0" dirty="0" smtClean="0">
                <a:latin typeface="Arial" pitchFamily="34" charset="0"/>
                <a:cs typeface="Arial" pitchFamily="34" charset="0"/>
              </a:rPr>
              <a:t>that sign onto the announcements.</a:t>
            </a:r>
            <a:r>
              <a:rPr lang="en-US" dirty="0" smtClean="0">
                <a:latin typeface="Arial" pitchFamily="34" charset="0"/>
                <a:cs typeface="Arial" pitchFamily="34" charset="0"/>
              </a:rPr>
              <a:t> </a:t>
            </a:r>
            <a:r>
              <a:rPr lang="en-US" baseline="0" dirty="0" smtClean="0">
                <a:latin typeface="Arial" pitchFamily="34" charset="0"/>
                <a:cs typeface="Arial" pitchFamily="34" charset="0"/>
              </a:rPr>
              <a:t>The revised program announcements are scheduled to be released in August. </a:t>
            </a:r>
          </a:p>
        </p:txBody>
      </p:sp>
      <p:sp>
        <p:nvSpPr>
          <p:cNvPr id="5" name="Slide Number Placeholder 3"/>
          <p:cNvSpPr>
            <a:spLocks noGrp="1"/>
          </p:cNvSpPr>
          <p:nvPr>
            <p:ph type="sldNum" sz="quarter" idx="5"/>
          </p:nvPr>
        </p:nvSpPr>
        <p:spPr>
          <a:xfrm>
            <a:off x="4014792" y="8891592"/>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481" eaLnBrk="0" hangingPunct="0">
              <a:defRPr b="1">
                <a:solidFill>
                  <a:schemeClr val="tx1"/>
                </a:solidFill>
                <a:latin typeface="Arial" pitchFamily="34" charset="0"/>
              </a:defRPr>
            </a:lvl1pPr>
            <a:lvl2pPr marL="748388" indent="-287841" defTabSz="943481" eaLnBrk="0" hangingPunct="0">
              <a:defRPr b="1">
                <a:solidFill>
                  <a:schemeClr val="tx1"/>
                </a:solidFill>
                <a:latin typeface="Arial" pitchFamily="34" charset="0"/>
              </a:defRPr>
            </a:lvl2pPr>
            <a:lvl3pPr marL="1151368" indent="-230273" defTabSz="943481" eaLnBrk="0" hangingPunct="0">
              <a:defRPr b="1">
                <a:solidFill>
                  <a:schemeClr val="tx1"/>
                </a:solidFill>
                <a:latin typeface="Arial" pitchFamily="34" charset="0"/>
              </a:defRPr>
            </a:lvl3pPr>
            <a:lvl4pPr marL="1611914" indent="-230273" defTabSz="943481" eaLnBrk="0" hangingPunct="0">
              <a:defRPr b="1">
                <a:solidFill>
                  <a:schemeClr val="tx1"/>
                </a:solidFill>
                <a:latin typeface="Arial" pitchFamily="34" charset="0"/>
              </a:defRPr>
            </a:lvl4pPr>
            <a:lvl5pPr marL="2072460" indent="-230273" defTabSz="943481" eaLnBrk="0" hangingPunct="0">
              <a:defRPr b="1">
                <a:solidFill>
                  <a:schemeClr val="tx1"/>
                </a:solidFill>
                <a:latin typeface="Arial" pitchFamily="34" charset="0"/>
              </a:defRPr>
            </a:lvl5pPr>
            <a:lvl6pPr marL="2533007" indent="-230273" defTabSz="943481" eaLnBrk="0" fontAlgn="base" hangingPunct="0">
              <a:spcBef>
                <a:spcPct val="0"/>
              </a:spcBef>
              <a:spcAft>
                <a:spcPct val="0"/>
              </a:spcAft>
              <a:defRPr b="1">
                <a:solidFill>
                  <a:schemeClr val="tx1"/>
                </a:solidFill>
                <a:latin typeface="Arial" pitchFamily="34" charset="0"/>
              </a:defRPr>
            </a:lvl6pPr>
            <a:lvl7pPr marL="2993552" indent="-230273" defTabSz="943481" eaLnBrk="0" fontAlgn="base" hangingPunct="0">
              <a:spcBef>
                <a:spcPct val="0"/>
              </a:spcBef>
              <a:spcAft>
                <a:spcPct val="0"/>
              </a:spcAft>
              <a:defRPr b="1">
                <a:solidFill>
                  <a:schemeClr val="tx1"/>
                </a:solidFill>
                <a:latin typeface="Arial" pitchFamily="34" charset="0"/>
              </a:defRPr>
            </a:lvl7pPr>
            <a:lvl8pPr marL="3454101" indent="-230273" defTabSz="943481" eaLnBrk="0" fontAlgn="base" hangingPunct="0">
              <a:spcBef>
                <a:spcPct val="0"/>
              </a:spcBef>
              <a:spcAft>
                <a:spcPct val="0"/>
              </a:spcAft>
              <a:defRPr b="1">
                <a:solidFill>
                  <a:schemeClr val="tx1"/>
                </a:solidFill>
                <a:latin typeface="Arial" pitchFamily="34" charset="0"/>
              </a:defRPr>
            </a:lvl8pPr>
            <a:lvl9pPr marL="3914647" indent="-230273" defTabSz="94348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49</a:t>
            </a:fld>
            <a:endParaRPr lang="en-US" dirty="0" smtClean="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And we will start</a:t>
            </a:r>
            <a:r>
              <a:rPr lang="en-US" baseline="0" dirty="0" smtClean="0">
                <a:latin typeface="Arial" pitchFamily="34" charset="0"/>
                <a:cs typeface="Arial" pitchFamily="34" charset="0"/>
              </a:rPr>
              <a:t> with some General NHGRI Updates.</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a:t>
            </a:fld>
            <a:endParaRPr lang="en-US" dirty="0" smtClean="0">
              <a:cs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50</a:t>
            </a:fld>
            <a:endParaRPr lang="en-US" dirty="0" smtClean="0">
              <a:cs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2"/>
          <p:cNvSpPr>
            <a:spLocks noGrp="1" noRot="1" noChangeAspect="1" noChangeArrowheads="1" noTextEdit="1"/>
          </p:cNvSpPr>
          <p:nvPr>
            <p:ph type="sldImg"/>
          </p:nvPr>
        </p:nvSpPr>
        <p:spPr>
          <a:xfrm>
            <a:off x="1203325" y="703263"/>
            <a:ext cx="4679950" cy="3509962"/>
          </a:xfrm>
          <a:prstGeom prst="rect">
            <a:avLst/>
          </a:prstGeom>
          <a:ln/>
        </p:spPr>
      </p:sp>
      <p:sp>
        <p:nvSpPr>
          <p:cNvPr id="151556" name="Rectangle 3"/>
          <p:cNvSpPr>
            <a:spLocks noGrp="1" noChangeArrowheads="1"/>
          </p:cNvSpPr>
          <p:nvPr>
            <p:ph type="body" idx="1"/>
          </p:nvPr>
        </p:nvSpPr>
        <p:spPr>
          <a:xfrm>
            <a:off x="882503" y="4446589"/>
            <a:ext cx="5353117"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54" rIns="94654"/>
          <a:lstStyle/>
          <a:p>
            <a:pPr marL="0" marR="0" indent="0" algn="l" defTabSz="906480" rtl="0" eaLnBrk="0" fontAlgn="base" latinLnBrk="0" hangingPunct="0">
              <a:lnSpc>
                <a:spcPct val="100000"/>
              </a:lnSpc>
              <a:spcAft>
                <a:spcPct val="0"/>
              </a:spcAft>
              <a:buClrTx/>
              <a:buSzTx/>
              <a:buFontTx/>
              <a:buNone/>
              <a:tabLst/>
              <a:defRPr/>
            </a:pPr>
            <a:r>
              <a:rPr lang="en-US" dirty="0" smtClean="0">
                <a:latin typeface="Arial"/>
                <a:cs typeface="Arial"/>
              </a:rPr>
              <a:t>The Knockout Mouse Phenotyping Project</a:t>
            </a:r>
            <a:r>
              <a:rPr lang="en-US" baseline="0" dirty="0" smtClean="0">
                <a:latin typeface="Arial"/>
                <a:cs typeface="Arial"/>
              </a:rPr>
              <a:t> (KOMP2) is jointly funded by the Common Fund and 18 other NIH institutes and centers. It was launched in 2011 with the goal of making and phenotyping 2,500 mouse knockout strains over five years. </a:t>
            </a:r>
          </a:p>
          <a:p>
            <a:pPr marL="0" marR="0" indent="0" defTabSz="906480" latinLnBrk="0">
              <a:lnSpc>
                <a:spcPct val="100000"/>
              </a:lnSpc>
              <a:buClrTx/>
              <a:buSzTx/>
              <a:buFontTx/>
              <a:buNone/>
              <a:tabLst/>
              <a:defRPr/>
            </a:pPr>
            <a:endParaRPr lang="en-US" dirty="0" smtClean="0">
              <a:latin typeface="Arial"/>
              <a:cs typeface="Arial"/>
            </a:endParaRPr>
          </a:p>
          <a:p>
            <a:pPr marL="0" marR="0" indent="0" defTabSz="906480" latinLnBrk="0">
              <a:lnSpc>
                <a:spcPct val="100000"/>
              </a:lnSpc>
              <a:buClrTx/>
              <a:buSzTx/>
              <a:buFontTx/>
              <a:buNone/>
              <a:tabLst/>
              <a:defRPr/>
            </a:pPr>
            <a:r>
              <a:rPr lang="en-US" dirty="0" smtClean="0">
                <a:latin typeface="Arial"/>
                <a:cs typeface="Arial"/>
              </a:rPr>
              <a:t>* The </a:t>
            </a:r>
            <a:r>
              <a:rPr lang="en-US" b="0" dirty="0" smtClean="0">
                <a:latin typeface="Arial"/>
                <a:cs typeface="Arial"/>
              </a:rPr>
              <a:t>International</a:t>
            </a:r>
            <a:r>
              <a:rPr lang="en-US" b="0" baseline="0" dirty="0" smtClean="0">
                <a:latin typeface="Arial"/>
                <a:cs typeface="Arial"/>
              </a:rPr>
              <a:t> Mouse Phenotyping Consortium (IMPC) is </a:t>
            </a:r>
            <a:r>
              <a:rPr lang="en-US" baseline="0" dirty="0" smtClean="0">
                <a:latin typeface="Arial"/>
                <a:cs typeface="Arial"/>
              </a:rPr>
              <a:t>evaluating the CRISPR technology in a high-throughput production environment.</a:t>
            </a:r>
            <a:r>
              <a:rPr lang="en-US" dirty="0" smtClean="0">
                <a:latin typeface="Arial"/>
                <a:cs typeface="Arial"/>
              </a:rPr>
              <a:t> </a:t>
            </a:r>
            <a:r>
              <a:rPr lang="en-US" baseline="0" dirty="0" smtClean="0">
                <a:latin typeface="Arial"/>
                <a:cs typeface="Arial"/>
              </a:rPr>
              <a:t>In pilot experiments, CRISPR is so efficient that homozygous null alleles are recovered in pups following 1-cell embryo injections. </a:t>
            </a:r>
          </a:p>
          <a:p>
            <a:pPr marL="0" marR="0" indent="0" defTabSz="906480" latinLnBrk="0">
              <a:lnSpc>
                <a:spcPct val="100000"/>
              </a:lnSpc>
              <a:buClrTx/>
              <a:buSzTx/>
              <a:buFontTx/>
              <a:buNone/>
              <a:tabLst/>
              <a:defRPr/>
            </a:pPr>
            <a:endParaRPr lang="en-US" baseline="0" dirty="0" smtClean="0">
              <a:latin typeface="Arial"/>
              <a:cs typeface="Arial"/>
            </a:endParaRPr>
          </a:p>
          <a:p>
            <a:pPr defTabSz="906480">
              <a:defRPr/>
            </a:pPr>
            <a:r>
              <a:rPr lang="en-US" baseline="0" dirty="0" smtClean="0">
                <a:latin typeface="Arial"/>
                <a:cs typeface="Arial"/>
              </a:rPr>
              <a:t>* The KOMP centers will make and phenotype about 100 knockout strains in order to test the CRISPR method (in addition to completing regular production of ES cell-derived mice). * The Common Fund in providing </a:t>
            </a:r>
            <a:r>
              <a:rPr lang="en-US" dirty="0" smtClean="0">
                <a:latin typeface="Arial"/>
                <a:cs typeface="Arial"/>
              </a:rPr>
              <a:t>$3 million of supplemental </a:t>
            </a:r>
            <a:r>
              <a:rPr lang="en-US" baseline="0" dirty="0" smtClean="0">
                <a:latin typeface="Arial"/>
                <a:cs typeface="Arial"/>
              </a:rPr>
              <a:t>funds</a:t>
            </a:r>
            <a:r>
              <a:rPr lang="en-US" dirty="0" smtClean="0">
                <a:latin typeface="Arial"/>
                <a:cs typeface="Arial"/>
              </a:rPr>
              <a:t> </a:t>
            </a:r>
            <a:r>
              <a:rPr lang="en-US" baseline="0" dirty="0" smtClean="0">
                <a:latin typeface="Arial"/>
                <a:cs typeface="Arial"/>
              </a:rPr>
              <a:t>as a one-time provision</a:t>
            </a:r>
            <a:r>
              <a:rPr lang="en-US" dirty="0" smtClean="0">
                <a:latin typeface="Arial"/>
                <a:cs typeface="Arial"/>
              </a:rPr>
              <a:t> </a:t>
            </a:r>
            <a:r>
              <a:rPr lang="en-US" baseline="0" dirty="0" smtClean="0">
                <a:latin typeface="Arial"/>
                <a:cs typeface="Arial"/>
              </a:rPr>
              <a:t>in order to support this work.</a:t>
            </a:r>
          </a:p>
          <a:p>
            <a:pPr marL="171450" marR="0" indent="-171450" defTabSz="906480" latinLnBrk="0">
              <a:lnSpc>
                <a:spcPct val="100000"/>
              </a:lnSpc>
              <a:buClrTx/>
              <a:buSzTx/>
              <a:buFontTx/>
              <a:buChar char="•"/>
              <a:tabLst/>
              <a:defRPr/>
            </a:pPr>
            <a:endParaRPr lang="en-US" baseline="0" dirty="0" smtClean="0">
              <a:latin typeface="Arial"/>
              <a:cs typeface="Arial"/>
            </a:endParaRPr>
          </a:p>
          <a:p>
            <a:pPr marL="171450" marR="0" indent="-171450" defTabSz="906480" latinLnBrk="0">
              <a:lnSpc>
                <a:spcPct val="100000"/>
              </a:lnSpc>
              <a:buClrTx/>
              <a:buSzTx/>
              <a:buFontTx/>
              <a:buChar char="•"/>
              <a:tabLst/>
              <a:defRPr/>
            </a:pPr>
            <a:endParaRPr lang="en-US" baseline="0" dirty="0" smtClean="0">
              <a:latin typeface="Arial"/>
              <a:cs typeface="Arial"/>
            </a:endParaRPr>
          </a:p>
        </p:txBody>
      </p:sp>
      <p:sp>
        <p:nvSpPr>
          <p:cNvPr id="5" name="Slide Number Placeholder 3"/>
          <p:cNvSpPr>
            <a:spLocks noGrp="1"/>
          </p:cNvSpPr>
          <p:nvPr>
            <p:ph type="sldNum" sz="quarter" idx="5"/>
          </p:nvPr>
        </p:nvSpPr>
        <p:spPr>
          <a:xfrm>
            <a:off x="4014791" y="8891590"/>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srgbClr val="000000"/>
                </a:solidFill>
                <a:cs typeface="Arial" pitchFamily="34" charset="0"/>
              </a:rPr>
              <a:pPr eaLnBrk="1" hangingPunct="1"/>
              <a:t>51</a:t>
            </a:fld>
            <a:endParaRPr lang="en-US" dirty="0" smtClean="0">
              <a:solidFill>
                <a:srgbClr val="000000"/>
              </a:solidFill>
              <a:cs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xfrm>
            <a:off x="1203325" y="703263"/>
            <a:ext cx="4679950" cy="3509962"/>
          </a:xfrm>
          <a:prstGeom prst="rect">
            <a:avLst/>
          </a:prstGeom>
          <a:ln/>
        </p:spPr>
      </p:sp>
      <p:sp>
        <p:nvSpPr>
          <p:cNvPr id="154627" name="Notes Placeholder 2"/>
          <p:cNvSpPr>
            <a:spLocks noGrp="1"/>
          </p:cNvSpPr>
          <p:nvPr>
            <p:ph type="body" idx="1"/>
          </p:nvPr>
        </p:nvSpPr>
        <p:spPr>
          <a:xfrm>
            <a:off x="944880" y="4367953"/>
            <a:ext cx="5294946" cy="4367317"/>
          </a:xfrm>
          <a:noFill/>
          <a:ln/>
        </p:spPr>
        <p:txBody>
          <a:bodyPr lIns="95532" rIns="95532"/>
          <a:lstStyle/>
          <a:p>
            <a:pPr defTabSz="946701">
              <a:defRPr/>
            </a:pPr>
            <a:r>
              <a:rPr lang="en-US" dirty="0" smtClean="0">
                <a:latin typeface="Arial" pitchFamily="34" charset="0"/>
                <a:cs typeface="Arial" pitchFamily="34" charset="0"/>
              </a:rPr>
              <a:t>The Genotype-Tissue</a:t>
            </a:r>
            <a:r>
              <a:rPr lang="en-US" baseline="0" dirty="0" smtClean="0">
                <a:latin typeface="Arial" pitchFamily="34" charset="0"/>
                <a:cs typeface="Arial" pitchFamily="34" charset="0"/>
              </a:rPr>
              <a:t> Expression (</a:t>
            </a:r>
            <a:r>
              <a:rPr lang="en-US" dirty="0" smtClean="0">
                <a:latin typeface="Arial" pitchFamily="34" charset="0"/>
                <a:cs typeface="Arial" pitchFamily="34" charset="0"/>
              </a:rPr>
              <a:t>GTEx) </a:t>
            </a:r>
            <a:r>
              <a:rPr lang="en-US" baseline="0" dirty="0" smtClean="0">
                <a:latin typeface="Arial" pitchFamily="34" charset="0"/>
                <a:cs typeface="Arial" pitchFamily="34" charset="0"/>
              </a:rPr>
              <a:t>Project </a:t>
            </a:r>
            <a:r>
              <a:rPr lang="en-US" i="0" kern="1200" dirty="0" smtClean="0">
                <a:latin typeface="Arial" pitchFamily="34" charset="0"/>
                <a:cs typeface="Arial" pitchFamily="34" charset="0"/>
              </a:rPr>
              <a:t>aims to study human gene expression and regulation in multiple tissues</a:t>
            </a:r>
            <a:r>
              <a:rPr lang="en-US" i="0" kern="1200" baseline="0" dirty="0" smtClean="0">
                <a:latin typeface="Arial" pitchFamily="34" charset="0"/>
                <a:cs typeface="Arial" pitchFamily="34" charset="0"/>
              </a:rPr>
              <a:t> through genomic analyses of rapid autopsy samples. The goal is to gain key </a:t>
            </a:r>
            <a:r>
              <a:rPr lang="en-US" i="0" kern="1200" dirty="0" smtClean="0">
                <a:latin typeface="Arial" pitchFamily="34" charset="0"/>
                <a:cs typeface="Arial" pitchFamily="34" charset="0"/>
              </a:rPr>
              <a:t>insights into the mechanisms of gene regulation and, in the future, its disease-related perturbations.</a:t>
            </a:r>
            <a:r>
              <a:rPr lang="en-US" dirty="0">
                <a:latin typeface="Arial" pitchFamily="34" charset="0"/>
                <a:cs typeface="Arial" pitchFamily="34" charset="0"/>
              </a:rPr>
              <a:t> </a:t>
            </a:r>
            <a:endParaRPr lang="en-US" dirty="0" smtClean="0">
              <a:latin typeface="Arial" pitchFamily="34" charset="0"/>
              <a:cs typeface="Arial" pitchFamily="34" charset="0"/>
            </a:endParaRPr>
          </a:p>
          <a:p>
            <a:pPr defTabSz="946701">
              <a:defRPr/>
            </a:pPr>
            <a:endParaRPr lang="en-US" dirty="0">
              <a:latin typeface="Arial" pitchFamily="34" charset="0"/>
              <a:cs typeface="Arial" pitchFamily="34" charset="0"/>
            </a:endParaRPr>
          </a:p>
          <a:p>
            <a:pPr defTabSz="946701">
              <a:defRPr/>
            </a:pPr>
            <a:r>
              <a:rPr lang="en-US" dirty="0" smtClean="0">
                <a:latin typeface="Arial" pitchFamily="34" charset="0"/>
                <a:cs typeface="Arial" pitchFamily="34" charset="0"/>
              </a:rPr>
              <a:t>After a successful </a:t>
            </a:r>
            <a:r>
              <a:rPr lang="en-US" baseline="0" dirty="0" smtClean="0">
                <a:latin typeface="Arial" pitchFamily="34" charset="0"/>
                <a:cs typeface="Arial" pitchFamily="34" charset="0"/>
              </a:rPr>
              <a:t>pilot, * </a:t>
            </a:r>
            <a:r>
              <a:rPr lang="en-US" baseline="0" dirty="0" err="1" smtClean="0">
                <a:latin typeface="Arial" pitchFamily="34" charset="0"/>
                <a:cs typeface="Arial" pitchFamily="34" charset="0"/>
              </a:rPr>
              <a:t>GTEx</a:t>
            </a:r>
            <a:r>
              <a:rPr lang="en-US" baseline="0" dirty="0" smtClean="0">
                <a:latin typeface="Arial" pitchFamily="34" charset="0"/>
                <a:cs typeface="Arial" pitchFamily="34" charset="0"/>
              </a:rPr>
              <a:t> has now entered its scale-up phase, and donor enrollment</a:t>
            </a:r>
            <a:r>
              <a:rPr lang="en-US" dirty="0" smtClean="0">
                <a:latin typeface="Arial" pitchFamily="34" charset="0"/>
                <a:cs typeface="Arial" pitchFamily="34" charset="0"/>
              </a:rPr>
              <a:t> </a:t>
            </a:r>
            <a:r>
              <a:rPr lang="en-US" baseline="0" dirty="0" smtClean="0">
                <a:latin typeface="Arial" pitchFamily="34" charset="0"/>
                <a:cs typeface="Arial" pitchFamily="34" charset="0"/>
              </a:rPr>
              <a:t>is ramping up. </a:t>
            </a:r>
            <a:r>
              <a:rPr lang="en-US" dirty="0" smtClean="0">
                <a:latin typeface="Arial" pitchFamily="34" charset="0"/>
                <a:cs typeface="Arial" pitchFamily="34" charset="0"/>
              </a:rPr>
              <a:t>Thus far, over 650 (of</a:t>
            </a:r>
            <a:r>
              <a:rPr lang="en-US" baseline="0" dirty="0" smtClean="0">
                <a:latin typeface="Arial" pitchFamily="34" charset="0"/>
                <a:cs typeface="Arial" pitchFamily="34" charset="0"/>
              </a:rPr>
              <a:t> a projected 900) </a:t>
            </a:r>
            <a:r>
              <a:rPr lang="en-US" dirty="0" smtClean="0">
                <a:latin typeface="Arial" pitchFamily="34" charset="0"/>
                <a:cs typeface="Arial" pitchFamily="34" charset="0"/>
              </a:rPr>
              <a:t>donors have been enrolled,</a:t>
            </a:r>
            <a:r>
              <a:rPr lang="en-US" baseline="0" dirty="0" smtClean="0">
                <a:latin typeface="Arial" pitchFamily="34" charset="0"/>
                <a:cs typeface="Arial" pitchFamily="34" charset="0"/>
              </a:rPr>
              <a:t> </a:t>
            </a:r>
            <a:r>
              <a:rPr lang="en-US" dirty="0" smtClean="0">
                <a:latin typeface="Arial" pitchFamily="34" charset="0"/>
                <a:cs typeface="Arial" pitchFamily="34" charset="0"/>
              </a:rPr>
              <a:t>and roughly 11,500 (of a projected 25,000) RNA</a:t>
            </a:r>
            <a:r>
              <a:rPr lang="en-US" baseline="0" dirty="0" smtClean="0">
                <a:latin typeface="Arial" pitchFamily="34" charset="0"/>
                <a:cs typeface="Arial" pitchFamily="34" charset="0"/>
              </a:rPr>
              <a:t>-</a:t>
            </a:r>
            <a:r>
              <a:rPr lang="en-US" baseline="0" dirty="0" err="1" smtClean="0">
                <a:latin typeface="Arial" pitchFamily="34" charset="0"/>
                <a:cs typeface="Arial" pitchFamily="34" charset="0"/>
              </a:rPr>
              <a:t>Seq</a:t>
            </a:r>
            <a:r>
              <a:rPr lang="en-US" baseline="0" dirty="0" smtClean="0">
                <a:latin typeface="Arial" pitchFamily="34" charset="0"/>
                <a:cs typeface="Arial" pitchFamily="34" charset="0"/>
              </a:rPr>
              <a:t> studies have been completed.</a:t>
            </a:r>
          </a:p>
          <a:p>
            <a:pPr defTabSz="946701">
              <a:defRPr/>
            </a:pPr>
            <a:endParaRPr lang="en-US" baseline="0" dirty="0" smtClean="0">
              <a:latin typeface="Arial" pitchFamily="34" charset="0"/>
              <a:cs typeface="Arial" pitchFamily="34" charset="0"/>
            </a:endParaRPr>
          </a:p>
          <a:p>
            <a:pPr defTabSz="946701">
              <a:defRPr/>
            </a:pPr>
            <a:r>
              <a:rPr lang="en-US" baseline="0" dirty="0" smtClean="0">
                <a:latin typeface="Arial" pitchFamily="34" charset="0"/>
                <a:cs typeface="Arial" pitchFamily="34" charset="0"/>
              </a:rPr>
              <a:t>* Additionally, t</a:t>
            </a:r>
            <a:r>
              <a:rPr lang="en-US" dirty="0" smtClean="0">
                <a:latin typeface="Arial" pitchFamily="34" charset="0"/>
                <a:cs typeface="Arial" pitchFamily="34" charset="0"/>
              </a:rPr>
              <a:t>he GTEx Biospecimen Access Policy has now</a:t>
            </a:r>
            <a:r>
              <a:rPr lang="en-US" baseline="0" dirty="0" smtClean="0">
                <a:latin typeface="Arial" pitchFamily="34" charset="0"/>
                <a:cs typeface="Arial" pitchFamily="34" charset="0"/>
              </a:rPr>
              <a:t> been implemented</a:t>
            </a:r>
            <a:r>
              <a:rPr lang="en-US" dirty="0" smtClean="0">
                <a:latin typeface="Arial" pitchFamily="34" charset="0"/>
                <a:cs typeface="Arial" pitchFamily="34" charset="0"/>
              </a:rPr>
              <a:t>, and three</a:t>
            </a:r>
            <a:r>
              <a:rPr lang="en-US" baseline="0" dirty="0" smtClean="0">
                <a:latin typeface="Arial" pitchFamily="34" charset="0"/>
                <a:cs typeface="Arial" pitchFamily="34" charset="0"/>
              </a:rPr>
              <a:t> </a:t>
            </a:r>
            <a:r>
              <a:rPr lang="en-US" dirty="0" smtClean="0">
                <a:latin typeface="Arial" pitchFamily="34" charset="0"/>
                <a:cs typeface="Arial" pitchFamily="34" charset="0"/>
              </a:rPr>
              <a:t>requests for outside investigators to access the samples have already been approved.</a:t>
            </a:r>
          </a:p>
          <a:p>
            <a:pPr defTabSz="946701">
              <a:defRPr/>
            </a:pPr>
            <a:endParaRPr lang="en-US" dirty="0">
              <a:latin typeface="Arial" pitchFamily="34" charset="0"/>
              <a:cs typeface="Arial" pitchFamily="34" charset="0"/>
            </a:endParaRPr>
          </a:p>
          <a:p>
            <a:pPr defTabSz="946701">
              <a:defRPr/>
            </a:pPr>
            <a:r>
              <a:rPr lang="en-US" dirty="0" smtClean="0">
                <a:latin typeface="Arial" pitchFamily="34" charset="0"/>
                <a:cs typeface="Arial" pitchFamily="34" charset="0"/>
              </a:rPr>
              <a:t>* </a:t>
            </a:r>
            <a:r>
              <a:rPr lang="en-US" dirty="0" err="1" smtClean="0">
                <a:latin typeface="Arial" pitchFamily="34" charset="0"/>
                <a:cs typeface="Arial" pitchFamily="34" charset="0"/>
              </a:rPr>
              <a:t>GTEx</a:t>
            </a:r>
            <a:r>
              <a:rPr lang="en-US" dirty="0" smtClean="0">
                <a:latin typeface="Arial" pitchFamily="34" charset="0"/>
                <a:cs typeface="Arial" pitchFamily="34" charset="0"/>
              </a:rPr>
              <a:t> </a:t>
            </a:r>
            <a:r>
              <a:rPr lang="en-US" dirty="0">
                <a:latin typeface="Arial" pitchFamily="34" charset="0"/>
                <a:cs typeface="Arial" pitchFamily="34" charset="0"/>
              </a:rPr>
              <a:t>will hold </a:t>
            </a:r>
            <a:r>
              <a:rPr lang="en-US" dirty="0" smtClean="0">
                <a:latin typeface="Arial" pitchFamily="34" charset="0"/>
                <a:cs typeface="Arial" pitchFamily="34" charset="0"/>
              </a:rPr>
              <a:t>its 2</a:t>
            </a:r>
            <a:r>
              <a:rPr lang="en-US" baseline="30000" dirty="0" smtClean="0">
                <a:latin typeface="Arial" pitchFamily="34" charset="0"/>
                <a:cs typeface="Arial" pitchFamily="34" charset="0"/>
              </a:rPr>
              <a:t>nd</a:t>
            </a:r>
            <a:r>
              <a:rPr lang="en-US" dirty="0" smtClean="0">
                <a:latin typeface="Arial" pitchFamily="34" charset="0"/>
                <a:cs typeface="Arial" pitchFamily="34" charset="0"/>
              </a:rPr>
              <a:t> Community Scientific Meeting at the Broad Institute in June,</a:t>
            </a:r>
            <a:r>
              <a:rPr lang="en-US" baseline="0" dirty="0" smtClean="0">
                <a:latin typeface="Arial" pitchFamily="34" charset="0"/>
                <a:cs typeface="Arial" pitchFamily="34" charset="0"/>
              </a:rPr>
              <a:t> with a poster session taking place the evening before.  P</a:t>
            </a:r>
            <a:r>
              <a:rPr lang="en-US" dirty="0" smtClean="0">
                <a:latin typeface="Arial" pitchFamily="34" charset="0"/>
                <a:cs typeface="Arial" pitchFamily="34" charset="0"/>
              </a:rPr>
              <a:t>resentations </a:t>
            </a:r>
            <a:r>
              <a:rPr lang="en-US" dirty="0">
                <a:latin typeface="Arial" pitchFamily="34" charset="0"/>
                <a:cs typeface="Arial" pitchFamily="34" charset="0"/>
              </a:rPr>
              <a:t>from both GTEx and non-GTEx investigators </a:t>
            </a:r>
            <a:r>
              <a:rPr lang="en-US" dirty="0" smtClean="0">
                <a:latin typeface="Arial" pitchFamily="34" charset="0"/>
                <a:cs typeface="Arial" pitchFamily="34" charset="0"/>
              </a:rPr>
              <a:t>will demonstrate </a:t>
            </a:r>
            <a:r>
              <a:rPr lang="en-US" dirty="0">
                <a:latin typeface="Arial" pitchFamily="34" charset="0"/>
                <a:cs typeface="Arial" pitchFamily="34" charset="0"/>
              </a:rPr>
              <a:t>the wide range of analyses that can be performed using GTEx data</a:t>
            </a:r>
            <a:r>
              <a:rPr lang="en-US" dirty="0" smtClean="0">
                <a:latin typeface="Arial" pitchFamily="34" charset="0"/>
                <a:cs typeface="Arial" pitchFamily="34" charset="0"/>
              </a:rPr>
              <a:t>. To register,</a:t>
            </a:r>
            <a:r>
              <a:rPr lang="en-US" baseline="0" dirty="0" smtClean="0">
                <a:latin typeface="Arial" pitchFamily="34" charset="0"/>
                <a:cs typeface="Arial" pitchFamily="34" charset="0"/>
              </a:rPr>
              <a:t> please visit the 2014 GTEx Community Scientific Meeting website.</a:t>
            </a: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4" y="8891589"/>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345" eaLnBrk="0" hangingPunct="0">
              <a:defRPr b="1">
                <a:solidFill>
                  <a:schemeClr val="tx1"/>
                </a:solidFill>
                <a:latin typeface="Arial" pitchFamily="34" charset="0"/>
              </a:defRPr>
            </a:lvl1pPr>
            <a:lvl2pPr marL="748282" indent="-287799" defTabSz="943345" eaLnBrk="0" hangingPunct="0">
              <a:defRPr b="1">
                <a:solidFill>
                  <a:schemeClr val="tx1"/>
                </a:solidFill>
                <a:latin typeface="Arial" pitchFamily="34" charset="0"/>
              </a:defRPr>
            </a:lvl2pPr>
            <a:lvl3pPr marL="1151203" indent="-230241" defTabSz="943345" eaLnBrk="0" hangingPunct="0">
              <a:defRPr b="1">
                <a:solidFill>
                  <a:schemeClr val="tx1"/>
                </a:solidFill>
                <a:latin typeface="Arial" pitchFamily="34" charset="0"/>
              </a:defRPr>
            </a:lvl3pPr>
            <a:lvl4pPr marL="1611683" indent="-230241" defTabSz="943345" eaLnBrk="0" hangingPunct="0">
              <a:defRPr b="1">
                <a:solidFill>
                  <a:schemeClr val="tx1"/>
                </a:solidFill>
                <a:latin typeface="Arial" pitchFamily="34" charset="0"/>
              </a:defRPr>
            </a:lvl4pPr>
            <a:lvl5pPr marL="2072166" indent="-230241" defTabSz="943345" eaLnBrk="0" hangingPunct="0">
              <a:defRPr b="1">
                <a:solidFill>
                  <a:schemeClr val="tx1"/>
                </a:solidFill>
                <a:latin typeface="Arial" pitchFamily="34" charset="0"/>
              </a:defRPr>
            </a:lvl5pPr>
            <a:lvl6pPr marL="2532647" indent="-230241" defTabSz="943345" eaLnBrk="0" fontAlgn="base" hangingPunct="0">
              <a:spcBef>
                <a:spcPct val="0"/>
              </a:spcBef>
              <a:spcAft>
                <a:spcPct val="0"/>
              </a:spcAft>
              <a:defRPr b="1">
                <a:solidFill>
                  <a:schemeClr val="tx1"/>
                </a:solidFill>
                <a:latin typeface="Arial" pitchFamily="34" charset="0"/>
              </a:defRPr>
            </a:lvl6pPr>
            <a:lvl7pPr marL="2993126" indent="-230241" defTabSz="943345" eaLnBrk="0" fontAlgn="base" hangingPunct="0">
              <a:spcBef>
                <a:spcPct val="0"/>
              </a:spcBef>
              <a:spcAft>
                <a:spcPct val="0"/>
              </a:spcAft>
              <a:defRPr b="1">
                <a:solidFill>
                  <a:schemeClr val="tx1"/>
                </a:solidFill>
                <a:latin typeface="Arial" pitchFamily="34" charset="0"/>
              </a:defRPr>
            </a:lvl7pPr>
            <a:lvl8pPr marL="3453607" indent="-230241" defTabSz="943345" eaLnBrk="0" fontAlgn="base" hangingPunct="0">
              <a:spcBef>
                <a:spcPct val="0"/>
              </a:spcBef>
              <a:spcAft>
                <a:spcPct val="0"/>
              </a:spcAft>
              <a:defRPr b="1">
                <a:solidFill>
                  <a:schemeClr val="tx1"/>
                </a:solidFill>
                <a:latin typeface="Arial" pitchFamily="34" charset="0"/>
              </a:defRPr>
            </a:lvl8pPr>
            <a:lvl9pPr marL="3914090" indent="-230241" defTabSz="94334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52</a:t>
            </a:fld>
            <a:endParaRPr lang="en-US" dirty="0" smtClean="0">
              <a:solidFill>
                <a:prstClr val="black"/>
              </a:solidFill>
              <a:cs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defTabSz="906263">
              <a:defRPr/>
            </a:pPr>
            <a:r>
              <a:rPr lang="en-US" dirty="0" smtClean="0">
                <a:latin typeface="Arial" pitchFamily="34" charset="0"/>
                <a:cs typeface="Arial" pitchFamily="34" charset="0"/>
              </a:rPr>
              <a:t>The Library of Integrated Network-based</a:t>
            </a:r>
            <a:r>
              <a:rPr lang="en-US" baseline="0" dirty="0" smtClean="0">
                <a:latin typeface="Arial" pitchFamily="34" charset="0"/>
                <a:cs typeface="Arial" pitchFamily="34" charset="0"/>
              </a:rPr>
              <a:t> Cellular Signatures (or LINCS) Program </a:t>
            </a:r>
            <a:r>
              <a:rPr lang="en-US" dirty="0" smtClean="0">
                <a:latin typeface="Arial" pitchFamily="34" charset="0"/>
                <a:cs typeface="Arial" pitchFamily="34" charset="0"/>
              </a:rPr>
              <a:t>aims to create a network-based understanding of biology by cataloging changes in gene expression and other cellular processes that occur when cells are exposed to a variety of perturbing agents. LINCS uses computational tools to integrate this diverse information into a comprehensive view of normal and disease states that can be applied for the development of new biomarkers and therapeutics.</a:t>
            </a:r>
          </a:p>
          <a:p>
            <a:pPr defTabSz="906263">
              <a:defRPr/>
            </a:pPr>
            <a:endParaRPr lang="en-US" dirty="0" smtClean="0">
              <a:latin typeface="Arial" pitchFamily="34" charset="0"/>
              <a:cs typeface="Arial" pitchFamily="34" charset="0"/>
            </a:endParaRPr>
          </a:p>
          <a:p>
            <a:pPr defTabSz="906263">
              <a:defRPr/>
            </a:pPr>
            <a:r>
              <a:rPr lang="en-US" dirty="0" smtClean="0">
                <a:latin typeface="Arial" pitchFamily="34" charset="0"/>
                <a:cs typeface="Arial" pitchFamily="34" charset="0"/>
              </a:rPr>
              <a:t>* The </a:t>
            </a:r>
            <a:r>
              <a:rPr lang="en-US" dirty="0">
                <a:latin typeface="Arial" pitchFamily="34" charset="0"/>
                <a:cs typeface="Arial" pitchFamily="34" charset="0"/>
              </a:rPr>
              <a:t>LINCS </a:t>
            </a:r>
            <a:r>
              <a:rPr lang="en-US" dirty="0" smtClean="0">
                <a:latin typeface="Arial" pitchFamily="34" charset="0"/>
                <a:cs typeface="Arial" pitchFamily="34" charset="0"/>
              </a:rPr>
              <a:t>pilot</a:t>
            </a:r>
            <a:r>
              <a:rPr lang="en-US" baseline="0" dirty="0" smtClean="0">
                <a:latin typeface="Arial" pitchFamily="34" charset="0"/>
                <a:cs typeface="Arial" pitchFamily="34" charset="0"/>
              </a:rPr>
              <a:t> phase is wrapping up by focusing on an internal collaborative project and on how to transition the data and tools generated in Phase 1 to Phase 2.  </a:t>
            </a:r>
          </a:p>
          <a:p>
            <a:pPr defTabSz="906263">
              <a:defRPr/>
            </a:pPr>
            <a:endParaRPr lang="en-US" baseline="0" dirty="0" smtClean="0">
              <a:latin typeface="Arial" pitchFamily="34" charset="0"/>
              <a:cs typeface="Arial" pitchFamily="34" charset="0"/>
            </a:endParaRPr>
          </a:p>
          <a:p>
            <a:pPr defTabSz="906263">
              <a:defRPr/>
            </a:pPr>
            <a:r>
              <a:rPr lang="en-US" baseline="0" dirty="0" smtClean="0">
                <a:latin typeface="Arial" pitchFamily="34" charset="0"/>
                <a:cs typeface="Arial" pitchFamily="34" charset="0"/>
              </a:rPr>
              <a:t>* LINCS Phase 2 will begin</a:t>
            </a:r>
            <a:r>
              <a:rPr lang="en-US" dirty="0" smtClean="0">
                <a:latin typeface="Arial" pitchFamily="34" charset="0"/>
                <a:cs typeface="Arial" pitchFamily="34" charset="0"/>
              </a:rPr>
              <a:t> </a:t>
            </a:r>
            <a:r>
              <a:rPr lang="en-US" baseline="0" dirty="0" smtClean="0">
                <a:latin typeface="Arial" pitchFamily="34" charset="0"/>
                <a:cs typeface="Arial" pitchFamily="34" charset="0"/>
              </a:rPr>
              <a:t>this summer with a meeting in Bethesda that will focus on collaborations with other programs (like ENCODE</a:t>
            </a:r>
            <a:r>
              <a:rPr lang="en-US" dirty="0" smtClean="0">
                <a:latin typeface="Arial" pitchFamily="34" charset="0"/>
                <a:cs typeface="Arial" pitchFamily="34" charset="0"/>
              </a:rPr>
              <a:t> </a:t>
            </a:r>
            <a:r>
              <a:rPr lang="en-US" baseline="0" dirty="0" smtClean="0">
                <a:latin typeface="Arial" pitchFamily="34" charset="0"/>
                <a:cs typeface="Arial" pitchFamily="34" charset="0"/>
              </a:rPr>
              <a:t>and the Common</a:t>
            </a:r>
            <a:r>
              <a:rPr lang="en-US" dirty="0" smtClean="0">
                <a:latin typeface="Arial" pitchFamily="34" charset="0"/>
                <a:cs typeface="Arial" pitchFamily="34" charset="0"/>
              </a:rPr>
              <a:t> Fund’s </a:t>
            </a:r>
            <a:r>
              <a:rPr lang="en-US" baseline="0" dirty="0" err="1" smtClean="0">
                <a:latin typeface="Arial" pitchFamily="34" charset="0"/>
                <a:cs typeface="Arial" pitchFamily="34" charset="0"/>
              </a:rPr>
              <a:t>Epigenomics</a:t>
            </a:r>
            <a:r>
              <a:rPr lang="en-US" dirty="0">
                <a:latin typeface="Arial" pitchFamily="34" charset="0"/>
                <a:cs typeface="Arial" pitchFamily="34" charset="0"/>
              </a:rPr>
              <a:t> </a:t>
            </a:r>
            <a:r>
              <a:rPr lang="en-US" dirty="0" smtClean="0">
                <a:latin typeface="Arial" pitchFamily="34" charset="0"/>
                <a:cs typeface="Arial" pitchFamily="34" charset="0"/>
              </a:rPr>
              <a:t>program)</a:t>
            </a:r>
            <a:r>
              <a:rPr lang="en-US" baseline="0" dirty="0" smtClean="0">
                <a:latin typeface="Arial" pitchFamily="34" charset="0"/>
                <a:cs typeface="Arial" pitchFamily="34" charset="0"/>
              </a:rPr>
              <a:t> as well as on coordinating common cells and perturbations. * The Phase 2 Data and Signature Generation Centers will be discussed in Closed Session.</a:t>
            </a:r>
          </a:p>
          <a:p>
            <a:pPr defTabSz="906263">
              <a:defRPr/>
            </a:pPr>
            <a:endParaRPr lang="en-US" baseline="0" dirty="0" smtClean="0">
              <a:latin typeface="Arial" pitchFamily="34" charset="0"/>
              <a:cs typeface="Arial" pitchFamily="34" charset="0"/>
            </a:endParaRPr>
          </a:p>
          <a:p>
            <a:pPr marL="0" marR="0" indent="0" algn="l" defTabSz="906263" rtl="0" eaLnBrk="0" fontAlgn="base" latinLnBrk="0" hangingPunct="0">
              <a:lnSpc>
                <a:spcPct val="100000"/>
              </a:lnSpc>
              <a:spcBef>
                <a:spcPts val="0"/>
              </a:spcBef>
              <a:spcAft>
                <a:spcPct val="0"/>
              </a:spcAft>
              <a:buClrTx/>
              <a:buSzTx/>
              <a:buFontTx/>
              <a:buNone/>
              <a:tabLst/>
              <a:defRPr/>
            </a:pPr>
            <a:r>
              <a:rPr lang="en-US" baseline="0" dirty="0" smtClean="0">
                <a:latin typeface="Arial" pitchFamily="34" charset="0"/>
                <a:cs typeface="Arial" pitchFamily="34" charset="0"/>
              </a:rPr>
              <a:t>* Applications for the BD2K-LINCS Data Integration and Coordination Center have been received, the review will be held in July, those applications will then go to the NHLBI Council, and the Center will be funded by the end of this Fiscal</a:t>
            </a:r>
            <a:r>
              <a:rPr lang="en-US" dirty="0" smtClean="0">
                <a:latin typeface="Arial" pitchFamily="34" charset="0"/>
                <a:cs typeface="Arial" pitchFamily="34" charset="0"/>
              </a:rPr>
              <a:t> Year</a:t>
            </a:r>
            <a:r>
              <a:rPr lang="en-US" baseline="0" dirty="0" smtClean="0">
                <a:latin typeface="Arial" pitchFamily="34" charset="0"/>
                <a:cs typeface="Arial" pitchFamily="34" charset="0"/>
              </a:rPr>
              <a:t>. </a:t>
            </a:r>
            <a:endParaRPr lang="en-US" dirty="0" smtClean="0">
              <a:latin typeface="Arial" pitchFamily="34" charset="0"/>
              <a:cs typeface="Arial" pitchFamily="34" charset="0"/>
            </a:endParaRPr>
          </a:p>
          <a:p>
            <a:pPr defTabSz="922573">
              <a:defRPr/>
            </a:pPr>
            <a:endParaRPr lang="en-US" dirty="0" smtClean="0">
              <a:latin typeface="Arial" pitchFamily="34" charset="0"/>
              <a:cs typeface="Arial"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925F559-A907-4C9F-989A-E36CB0435449}" type="slidenum">
              <a:rPr lang="en-US" smtClean="0">
                <a:solidFill>
                  <a:prstClr val="black"/>
                </a:solidFill>
              </a:rPr>
              <a:pPr>
                <a:defRPr/>
              </a:pPr>
              <a:t>53</a:t>
            </a:fld>
            <a:endParaRPr lang="en-US" dirty="0" smtClean="0">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xfrm>
            <a:off x="1203325" y="701675"/>
            <a:ext cx="4679950" cy="3509963"/>
          </a:xfrm>
          <a:prstGeom prst="rect">
            <a:avLst/>
          </a:prstGeom>
          <a:ln/>
        </p:spPr>
      </p:sp>
      <p:sp>
        <p:nvSpPr>
          <p:cNvPr id="157699" name="Notes Placeholder 2"/>
          <p:cNvSpPr>
            <a:spLocks noGrp="1"/>
          </p:cNvSpPr>
          <p:nvPr>
            <p:ph type="body" idx="1"/>
          </p:nvPr>
        </p:nvSpPr>
        <p:spPr>
          <a:xfrm>
            <a:off x="944563" y="4446591"/>
            <a:ext cx="5197475" cy="4512214"/>
          </a:xfrm>
          <a:noFill/>
          <a:ln w="9525">
            <a:noFill/>
            <a:miter lim="800000"/>
            <a:headEnd/>
            <a:tailEnd/>
          </a:ln>
          <a:effectLst/>
        </p:spPr>
        <p:txBody>
          <a:bodyPr vert="horz" wrap="square" lIns="94642" tIns="47319" rIns="94642" bIns="47319" numCol="1" anchor="t" anchorCtr="0" compatLnSpc="1">
            <a:prstTxWarp prst="textNoShape">
              <a:avLst/>
            </a:prstTxWarp>
          </a:bodyPr>
          <a:lstStyle/>
          <a:p>
            <a:pPr defTabSz="906343">
              <a:defRPr/>
            </a:pPr>
            <a:r>
              <a:rPr lang="en-US" dirty="0" smtClean="0">
                <a:latin typeface="Arial"/>
                <a:cs typeface="Arial"/>
              </a:rPr>
              <a:t>The goal of the Human Heredity and Health in Africa (H3Africa) Project is to develop a sustainable and collaborative African genetics and genomics research enterprise. In terms of updates, * </a:t>
            </a:r>
            <a:r>
              <a:rPr lang="en-US" dirty="0">
                <a:latin typeface="Arial"/>
                <a:cs typeface="Arial"/>
              </a:rPr>
              <a:t>p</a:t>
            </a:r>
            <a:r>
              <a:rPr lang="en-US" dirty="0" smtClean="0">
                <a:latin typeface="Arial"/>
                <a:cs typeface="Arial"/>
              </a:rPr>
              <a:t>roposals from the pilot</a:t>
            </a:r>
            <a:r>
              <a:rPr lang="en-US" baseline="0" dirty="0" smtClean="0">
                <a:latin typeface="Arial"/>
                <a:cs typeface="Arial"/>
              </a:rPr>
              <a:t> </a:t>
            </a:r>
            <a:r>
              <a:rPr lang="en-US" baseline="0" dirty="0" err="1" smtClean="0">
                <a:latin typeface="Arial"/>
                <a:cs typeface="Arial"/>
              </a:rPr>
              <a:t>biorepository</a:t>
            </a:r>
            <a:r>
              <a:rPr lang="en-US" baseline="0" dirty="0" smtClean="0">
                <a:latin typeface="Arial"/>
                <a:cs typeface="Arial"/>
              </a:rPr>
              <a:t> groups to scale up have been received, and the re</a:t>
            </a:r>
            <a:r>
              <a:rPr lang="en-US" dirty="0" smtClean="0">
                <a:latin typeface="Arial"/>
                <a:cs typeface="Arial"/>
              </a:rPr>
              <a:t>sults of an administrative review </a:t>
            </a:r>
            <a:r>
              <a:rPr lang="en-US" baseline="0" dirty="0" smtClean="0">
                <a:latin typeface="Arial"/>
                <a:cs typeface="Arial"/>
              </a:rPr>
              <a:t>be discussed in the Closed Session.</a:t>
            </a:r>
            <a:r>
              <a:rPr lang="en-US" dirty="0" smtClean="0">
                <a:latin typeface="Arial"/>
                <a:cs typeface="Arial"/>
              </a:rPr>
              <a:t> *</a:t>
            </a:r>
            <a:r>
              <a:rPr lang="en-US" baseline="0" dirty="0" smtClean="0">
                <a:latin typeface="Arial"/>
                <a:cs typeface="Arial"/>
              </a:rPr>
              <a:t> </a:t>
            </a:r>
            <a:r>
              <a:rPr lang="en-US" dirty="0" smtClean="0">
                <a:latin typeface="Arial"/>
                <a:cs typeface="Arial"/>
              </a:rPr>
              <a:t>An H3Africa ‘marker paper’ (entitled “Enabling Africa Scientists for the Genomic Revolution”) is now in press at </a:t>
            </a:r>
            <a:r>
              <a:rPr lang="en-US" i="1" dirty="0" smtClean="0">
                <a:latin typeface="Arial"/>
                <a:cs typeface="Arial"/>
              </a:rPr>
              <a:t>Science</a:t>
            </a:r>
            <a:r>
              <a:rPr lang="en-US" dirty="0" smtClean="0">
                <a:latin typeface="Arial"/>
                <a:cs typeface="Arial"/>
              </a:rPr>
              <a:t>.</a:t>
            </a:r>
            <a:r>
              <a:rPr lang="en-US" baseline="0" dirty="0" smtClean="0">
                <a:latin typeface="Arial"/>
                <a:cs typeface="Arial"/>
              </a:rPr>
              <a:t> A related concept paper </a:t>
            </a:r>
            <a:r>
              <a:rPr lang="en-US" dirty="0" smtClean="0">
                <a:latin typeface="Arial"/>
                <a:cs typeface="Arial"/>
              </a:rPr>
              <a:t>will also appear </a:t>
            </a:r>
            <a:r>
              <a:rPr lang="en-US" dirty="0">
                <a:latin typeface="Arial"/>
                <a:cs typeface="Arial"/>
              </a:rPr>
              <a:t>in the </a:t>
            </a:r>
            <a:r>
              <a:rPr lang="en-US" i="1" dirty="0" err="1">
                <a:latin typeface="Arial"/>
                <a:cs typeface="Arial"/>
              </a:rPr>
              <a:t>CardioVascular</a:t>
            </a:r>
            <a:r>
              <a:rPr lang="en-US" i="1" dirty="0">
                <a:latin typeface="Arial"/>
                <a:cs typeface="Arial"/>
              </a:rPr>
              <a:t> Journal of </a:t>
            </a:r>
            <a:r>
              <a:rPr lang="en-US" i="1" dirty="0" smtClean="0">
                <a:latin typeface="Arial"/>
                <a:cs typeface="Arial"/>
              </a:rPr>
              <a:t>Africa</a:t>
            </a:r>
            <a:r>
              <a:rPr lang="en-US" dirty="0" smtClean="0">
                <a:latin typeface="Arial"/>
                <a:cs typeface="Arial"/>
              </a:rPr>
              <a:t>.</a:t>
            </a:r>
          </a:p>
          <a:p>
            <a:pPr marL="1588" lvl="1" indent="-1588" defTabSz="914262">
              <a:buFont typeface="Arial" panose="020B0604020202020204" pitchFamily="34" charset="0"/>
              <a:buChar char="*"/>
              <a:defRPr/>
            </a:pPr>
            <a:endParaRPr lang="en-US" baseline="0" dirty="0" smtClean="0">
              <a:latin typeface="Arial"/>
              <a:cs typeface="Arial"/>
            </a:endParaRPr>
          </a:p>
          <a:p>
            <a:pPr marL="1588" lvl="1" indent="-1588" defTabSz="939729" eaLnBrk="1" fontAlgn="auto" hangingPunct="1">
              <a:spcAft>
                <a:spcPts val="0"/>
              </a:spcAft>
              <a:buFont typeface="Arial" panose="020B0604020202020204" pitchFamily="34" charset="0"/>
              <a:buChar char="*"/>
              <a:defRPr/>
            </a:pPr>
            <a:r>
              <a:rPr lang="en-US" dirty="0" smtClean="0">
                <a:latin typeface="Arial"/>
                <a:cs typeface="Arial"/>
              </a:rPr>
              <a:t> Most H3Africa grantees have received ethics approval for their studies, and sample accrual is ongoing</a:t>
            </a:r>
            <a:r>
              <a:rPr lang="en-US" baseline="0" dirty="0" smtClean="0">
                <a:latin typeface="Arial"/>
                <a:cs typeface="Arial"/>
              </a:rPr>
              <a:t> at over half of the collection sites— with over 5,000 samples accrued as of March 31</a:t>
            </a:r>
            <a:r>
              <a:rPr lang="en-US" dirty="0" smtClean="0">
                <a:latin typeface="Arial"/>
                <a:cs typeface="Arial"/>
              </a:rPr>
              <a:t>. * The H3ABioNet (the </a:t>
            </a:r>
            <a:r>
              <a:rPr lang="en-US" dirty="0">
                <a:latin typeface="Arial"/>
                <a:cs typeface="Arial"/>
              </a:rPr>
              <a:t>bioinformatics component of </a:t>
            </a:r>
            <a:r>
              <a:rPr lang="en-US" dirty="0" smtClean="0">
                <a:latin typeface="Arial"/>
                <a:cs typeface="Arial"/>
              </a:rPr>
              <a:t>H3Africa) </a:t>
            </a:r>
            <a:r>
              <a:rPr lang="en-US" dirty="0">
                <a:latin typeface="Arial"/>
                <a:cs typeface="Arial"/>
              </a:rPr>
              <a:t>has embarked on a program of </a:t>
            </a:r>
            <a:r>
              <a:rPr lang="en-US" dirty="0" smtClean="0">
                <a:latin typeface="Arial"/>
                <a:cs typeface="Arial"/>
              </a:rPr>
              <a:t>accrediting the individual nodes that will carry </a:t>
            </a:r>
            <a:r>
              <a:rPr lang="en-US" dirty="0">
                <a:latin typeface="Arial"/>
                <a:cs typeface="Arial"/>
              </a:rPr>
              <a:t>out specific data </a:t>
            </a:r>
            <a:r>
              <a:rPr lang="en-US" dirty="0" smtClean="0">
                <a:latin typeface="Arial"/>
                <a:cs typeface="Arial"/>
              </a:rPr>
              <a:t>analyses.</a:t>
            </a:r>
          </a:p>
          <a:p>
            <a:pPr marL="1588" lvl="1" indent="-1588" defTabSz="939729" eaLnBrk="1" fontAlgn="auto" hangingPunct="1">
              <a:spcAft>
                <a:spcPts val="0"/>
              </a:spcAft>
              <a:buFont typeface="Arial" panose="020B0604020202020204" pitchFamily="34" charset="0"/>
              <a:buChar char="*"/>
              <a:defRPr/>
            </a:pPr>
            <a:endParaRPr lang="en-US" dirty="0" smtClean="0">
              <a:latin typeface="Arial"/>
              <a:cs typeface="Arial"/>
            </a:endParaRPr>
          </a:p>
          <a:p>
            <a:pPr marL="1588" lvl="1" indent="-1588" defTabSz="939729" eaLnBrk="1" fontAlgn="auto" hangingPunct="1">
              <a:spcAft>
                <a:spcPts val="0"/>
              </a:spcAft>
              <a:buFont typeface="Arial" panose="020B0604020202020204" pitchFamily="34" charset="0"/>
              <a:buChar char="*"/>
              <a:defRPr/>
            </a:pPr>
            <a:r>
              <a:rPr lang="en-US" dirty="0" smtClean="0">
                <a:latin typeface="Arial"/>
                <a:cs typeface="Arial"/>
              </a:rPr>
              <a:t> T</a:t>
            </a:r>
            <a:r>
              <a:rPr lang="en-US" baseline="0" dirty="0" smtClean="0">
                <a:latin typeface="Arial"/>
                <a:cs typeface="Arial"/>
              </a:rPr>
              <a:t>he 4</a:t>
            </a:r>
            <a:r>
              <a:rPr lang="en-US" baseline="30000" dirty="0" smtClean="0">
                <a:latin typeface="Arial"/>
                <a:cs typeface="Arial"/>
              </a:rPr>
              <a:t>th</a:t>
            </a:r>
            <a:r>
              <a:rPr lang="en-US" baseline="0" dirty="0" smtClean="0">
                <a:latin typeface="Arial"/>
                <a:cs typeface="Arial"/>
              </a:rPr>
              <a:t> H3Africa Consortium meeting was scheduled to be in Kampala, Uganda. </a:t>
            </a:r>
            <a:r>
              <a:rPr lang="en-US" dirty="0" smtClean="0">
                <a:latin typeface="Arial"/>
                <a:cs typeface="Arial"/>
              </a:rPr>
              <a:t>But after Uganda’s President</a:t>
            </a:r>
            <a:r>
              <a:rPr lang="en-US" baseline="0" dirty="0" smtClean="0">
                <a:latin typeface="Arial"/>
                <a:cs typeface="Arial"/>
              </a:rPr>
              <a:t> signed the Uganda Anti-Homosexuality Act, the meeting was moved to Cape Town, South Africa.   * </a:t>
            </a:r>
            <a:r>
              <a:rPr lang="en-US" dirty="0" smtClean="0">
                <a:latin typeface="Arial"/>
                <a:cs typeface="Arial"/>
              </a:rPr>
              <a:t>Topics of companion workshops being held in conjunction with the meeting include Cardiovascular Diseases in Africa, Ethics (involving ethics chairs from across the continent), and Genome Analysis and Data Management. </a:t>
            </a:r>
            <a:endParaRPr lang="en-US" dirty="0" smtClean="0">
              <a:latin typeface="Arial" pitchFamily="34" charset="0"/>
              <a:cs typeface="Arial" pitchFamily="34" charset="0"/>
            </a:endParaRPr>
          </a:p>
          <a:p>
            <a:pPr defTabSz="922658">
              <a:defRPr/>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90"/>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64" eaLnBrk="0" hangingPunct="0">
              <a:defRPr b="1">
                <a:solidFill>
                  <a:schemeClr val="tx1"/>
                </a:solidFill>
                <a:latin typeface="Arial" pitchFamily="34" charset="0"/>
              </a:defRPr>
            </a:lvl1pPr>
            <a:lvl2pPr marL="748453" indent="-287867" defTabSz="943564" eaLnBrk="0" hangingPunct="0">
              <a:defRPr b="1">
                <a:solidFill>
                  <a:schemeClr val="tx1"/>
                </a:solidFill>
                <a:latin typeface="Arial" pitchFamily="34" charset="0"/>
              </a:defRPr>
            </a:lvl2pPr>
            <a:lvl3pPr marL="1151470" indent="-230294" defTabSz="943564" eaLnBrk="0" hangingPunct="0">
              <a:defRPr b="1">
                <a:solidFill>
                  <a:schemeClr val="tx1"/>
                </a:solidFill>
                <a:latin typeface="Arial" pitchFamily="34" charset="0"/>
              </a:defRPr>
            </a:lvl3pPr>
            <a:lvl4pPr marL="1612057" indent="-230294" defTabSz="943564" eaLnBrk="0" hangingPunct="0">
              <a:defRPr b="1">
                <a:solidFill>
                  <a:schemeClr val="tx1"/>
                </a:solidFill>
                <a:latin typeface="Arial" pitchFamily="34" charset="0"/>
              </a:defRPr>
            </a:lvl4pPr>
            <a:lvl5pPr marL="2072645" indent="-230294" defTabSz="943564" eaLnBrk="0" hangingPunct="0">
              <a:defRPr b="1">
                <a:solidFill>
                  <a:schemeClr val="tx1"/>
                </a:solidFill>
                <a:latin typeface="Arial" pitchFamily="34" charset="0"/>
              </a:defRPr>
            </a:lvl5pPr>
            <a:lvl6pPr marL="2533232" indent="-230294" defTabSz="943564" eaLnBrk="0" fontAlgn="base" hangingPunct="0">
              <a:spcBef>
                <a:spcPct val="0"/>
              </a:spcBef>
              <a:spcAft>
                <a:spcPct val="0"/>
              </a:spcAft>
              <a:defRPr b="1">
                <a:solidFill>
                  <a:schemeClr val="tx1"/>
                </a:solidFill>
                <a:latin typeface="Arial" pitchFamily="34" charset="0"/>
              </a:defRPr>
            </a:lvl6pPr>
            <a:lvl7pPr marL="2993820" indent="-230294" defTabSz="943564" eaLnBrk="0" fontAlgn="base" hangingPunct="0">
              <a:spcBef>
                <a:spcPct val="0"/>
              </a:spcBef>
              <a:spcAft>
                <a:spcPct val="0"/>
              </a:spcAft>
              <a:defRPr b="1">
                <a:solidFill>
                  <a:schemeClr val="tx1"/>
                </a:solidFill>
                <a:latin typeface="Arial" pitchFamily="34" charset="0"/>
              </a:defRPr>
            </a:lvl7pPr>
            <a:lvl8pPr marL="3454407" indent="-230294" defTabSz="943564" eaLnBrk="0" fontAlgn="base" hangingPunct="0">
              <a:spcBef>
                <a:spcPct val="0"/>
              </a:spcBef>
              <a:spcAft>
                <a:spcPct val="0"/>
              </a:spcAft>
              <a:defRPr b="1">
                <a:solidFill>
                  <a:schemeClr val="tx1"/>
                </a:solidFill>
                <a:latin typeface="Arial" pitchFamily="34" charset="0"/>
              </a:defRPr>
            </a:lvl8pPr>
            <a:lvl9pPr marL="3914994" indent="-230294" defTabSz="94356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54</a:t>
            </a:fld>
            <a:endParaRPr lang="en-US" dirty="0" smtClean="0">
              <a:cs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bwMode="auto">
          <a:xfrm>
            <a:off x="1203325" y="701675"/>
            <a:ext cx="4681538" cy="35099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xfrm>
            <a:off x="965200" y="4445962"/>
            <a:ext cx="5372225" cy="4373947"/>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28" tIns="47312" rIns="94628" bIns="47312" numCol="1" anchor="t" anchorCtr="0" compatLnSpc="1">
            <a:prstTxWarp prst="textNoShape">
              <a:avLst/>
            </a:prstTxWarp>
          </a:bodyPr>
          <a:lstStyle/>
          <a:p>
            <a:pPr lvl="1">
              <a:defRPr/>
            </a:pPr>
            <a:r>
              <a:rPr lang="en-US" dirty="0" smtClean="0">
                <a:latin typeface="Arial" pitchFamily="34" charset="0"/>
                <a:cs typeface="Arial" pitchFamily="34" charset="0"/>
              </a:rPr>
              <a:t>There are a number of updates about the Big Data to Knowledge (BD2K) initiative. As a reminder, BD2K is a trans-NIH initiative</a:t>
            </a:r>
            <a:r>
              <a:rPr lang="en-US" baseline="0" dirty="0" smtClean="0">
                <a:latin typeface="Arial" pitchFamily="34" charset="0"/>
                <a:cs typeface="Arial" pitchFamily="34" charset="0"/>
              </a:rPr>
              <a:t> aimed at enabling scientists to capitalize on Big Data for advancing biomedical research. BD2K consists of four subareas, focusing on facilitating broad use of data, data analysis methods and software, enhancing training, and establishing Centers of Excellence. </a:t>
            </a:r>
            <a:endParaRPr lang="en-US" dirty="0" smtClean="0">
              <a:latin typeface="Arial" pitchFamily="34" charset="0"/>
              <a:cs typeface="Arial" pitchFamily="34" charset="0"/>
            </a:endParaRPr>
          </a:p>
          <a:p>
            <a:pPr lvl="1">
              <a:defRPr/>
            </a:pPr>
            <a:endParaRPr lang="en-US" dirty="0" smtClean="0">
              <a:latin typeface="Arial" pitchFamily="34" charset="0"/>
              <a:cs typeface="Arial" pitchFamily="34" charset="0"/>
            </a:endParaRPr>
          </a:p>
          <a:p>
            <a:pPr lvl="1">
              <a:defRPr/>
            </a:pPr>
            <a:r>
              <a:rPr lang="en-US" dirty="0" smtClean="0">
                <a:latin typeface="Arial" charset="0"/>
              </a:rPr>
              <a:t>* Phil </a:t>
            </a:r>
            <a:r>
              <a:rPr lang="en-US" dirty="0">
                <a:latin typeface="Arial" charset="0"/>
              </a:rPr>
              <a:t>Bourne started as </a:t>
            </a:r>
            <a:r>
              <a:rPr lang="en-US" dirty="0" smtClean="0">
                <a:latin typeface="Arial" charset="0"/>
              </a:rPr>
              <a:t>the</a:t>
            </a:r>
            <a:r>
              <a:rPr lang="en-US" baseline="0" dirty="0" smtClean="0">
                <a:latin typeface="Arial" charset="0"/>
              </a:rPr>
              <a:t> NIH </a:t>
            </a:r>
            <a:r>
              <a:rPr lang="en-US" dirty="0" smtClean="0">
                <a:latin typeface="Arial" charset="0"/>
              </a:rPr>
              <a:t>Associate </a:t>
            </a:r>
            <a:r>
              <a:rPr lang="en-US" dirty="0">
                <a:latin typeface="Arial" charset="0"/>
              </a:rPr>
              <a:t>Director for Data </a:t>
            </a:r>
            <a:r>
              <a:rPr lang="en-US" dirty="0" smtClean="0">
                <a:latin typeface="Arial" charset="0"/>
              </a:rPr>
              <a:t>Science</a:t>
            </a:r>
            <a:r>
              <a:rPr lang="en-US" baseline="0" dirty="0" smtClean="0">
                <a:latin typeface="Arial" charset="0"/>
              </a:rPr>
              <a:t> in March. </a:t>
            </a:r>
            <a:r>
              <a:rPr lang="en-US" dirty="0" smtClean="0">
                <a:latin typeface="Arial" charset="0"/>
              </a:rPr>
              <a:t>He </a:t>
            </a:r>
            <a:r>
              <a:rPr lang="en-US" dirty="0">
                <a:latin typeface="Arial" charset="0"/>
              </a:rPr>
              <a:t>is making the rounds at NIH and other agencies, and is formulating his ideas for an NIH approach to creating a National Bioinformatics </a:t>
            </a:r>
            <a:r>
              <a:rPr lang="en-US" dirty="0" smtClean="0">
                <a:latin typeface="Arial" charset="0"/>
              </a:rPr>
              <a:t>Framework. Jennie Larkin</a:t>
            </a:r>
            <a:r>
              <a:rPr lang="en-US" baseline="0" dirty="0" smtClean="0">
                <a:latin typeface="Arial" charset="0"/>
              </a:rPr>
              <a:t> </a:t>
            </a:r>
            <a:r>
              <a:rPr lang="en-US" dirty="0" smtClean="0">
                <a:latin typeface="Arial" charset="0"/>
              </a:rPr>
              <a:t>of NHLBI is on detail to assist both Phil Bourne and Mark Guyer, who continues</a:t>
            </a:r>
            <a:r>
              <a:rPr lang="en-US" baseline="0" dirty="0" smtClean="0">
                <a:latin typeface="Arial" charset="0"/>
              </a:rPr>
              <a:t> to work extensively on BD2K. </a:t>
            </a:r>
          </a:p>
          <a:p>
            <a:pPr lvl="1">
              <a:defRPr/>
            </a:pPr>
            <a:endParaRPr lang="en-US" dirty="0" smtClean="0">
              <a:latin typeface="Arial" charset="0"/>
            </a:endParaRPr>
          </a:p>
          <a:p>
            <a:pPr lvl="1">
              <a:defRPr/>
            </a:pPr>
            <a:r>
              <a:rPr lang="en-US" dirty="0" smtClean="0">
                <a:latin typeface="Arial" charset="0"/>
              </a:rPr>
              <a:t>* In terms of individual BD2K components, the first BD2K FOA aims</a:t>
            </a:r>
            <a:r>
              <a:rPr lang="en-US" baseline="0" dirty="0" smtClean="0">
                <a:latin typeface="Arial" charset="0"/>
              </a:rPr>
              <a:t> to establish investigator-initiated Centers of Excellence. A large number of applications were received, and these were reviewed in April. A second-level review will be held</a:t>
            </a:r>
            <a:r>
              <a:rPr lang="en-US" dirty="0" smtClean="0">
                <a:latin typeface="Arial" charset="0"/>
              </a:rPr>
              <a:t> by this Council later in the Closed Session, </a:t>
            </a:r>
            <a:r>
              <a:rPr lang="en-US" baseline="0" dirty="0" smtClean="0">
                <a:latin typeface="Arial" charset="0"/>
              </a:rPr>
              <a:t>and then programmatic input will be provided by a newly-formed Multi-Council Working Group</a:t>
            </a:r>
            <a:r>
              <a:rPr lang="en-US" dirty="0" smtClean="0">
                <a:latin typeface="Arial" charset="0"/>
              </a:rPr>
              <a:t> (</a:t>
            </a:r>
            <a:r>
              <a:rPr lang="en-US" baseline="0" dirty="0" smtClean="0">
                <a:latin typeface="Arial" charset="0"/>
              </a:rPr>
              <a:t>which I will describe</a:t>
            </a:r>
            <a:r>
              <a:rPr lang="en-US" dirty="0" smtClean="0">
                <a:latin typeface="Arial" charset="0"/>
              </a:rPr>
              <a:t> shortly). </a:t>
            </a:r>
            <a:r>
              <a:rPr lang="en-US" baseline="0" dirty="0" smtClean="0">
                <a:latin typeface="Arial" charset="0"/>
              </a:rPr>
              <a:t>* The </a:t>
            </a:r>
            <a:r>
              <a:rPr lang="en-US" dirty="0" smtClean="0">
                <a:latin typeface="Arial" charset="0"/>
              </a:rPr>
              <a:t>LINCS-BD2K</a:t>
            </a:r>
            <a:r>
              <a:rPr lang="en-US" baseline="0" dirty="0" smtClean="0">
                <a:latin typeface="Arial" charset="0"/>
              </a:rPr>
              <a:t> Perturbation Data Coordination and Integration</a:t>
            </a:r>
            <a:r>
              <a:rPr lang="en-US" dirty="0" smtClean="0">
                <a:latin typeface="Arial" charset="0"/>
              </a:rPr>
              <a:t> </a:t>
            </a:r>
            <a:r>
              <a:rPr lang="en-US" baseline="0" dirty="0" smtClean="0">
                <a:latin typeface="Arial" charset="0"/>
              </a:rPr>
              <a:t>Center is the first NIH-initiated BD2K Center, and represents a collaboration between the LINCS and BD2K programs. As I mentioned earlier, it will be going to the </a:t>
            </a:r>
            <a:r>
              <a:rPr lang="en-US" dirty="0" smtClean="0">
                <a:latin typeface="Arial" charset="0"/>
              </a:rPr>
              <a:t>NHLBI </a:t>
            </a:r>
            <a:r>
              <a:rPr lang="en-US" baseline="0" dirty="0" smtClean="0">
                <a:latin typeface="Arial" charset="0"/>
              </a:rPr>
              <a:t>Council in September.</a:t>
            </a:r>
            <a:endParaRPr lang="en-US" dirty="0" smtClean="0">
              <a:latin typeface="Arial" charset="0"/>
            </a:endParaRPr>
          </a:p>
        </p:txBody>
      </p:sp>
      <p:sp>
        <p:nvSpPr>
          <p:cNvPr id="5" name="Slide Number Placeholder 3"/>
          <p:cNvSpPr>
            <a:spLocks noGrp="1"/>
          </p:cNvSpPr>
          <p:nvPr>
            <p:ph type="sldNum" sz="quarter" idx="5"/>
          </p:nvPr>
        </p:nvSpPr>
        <p:spPr>
          <a:xfrm>
            <a:off x="4014789" y="8891590"/>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421" eaLnBrk="0" hangingPunct="0">
              <a:defRPr b="1">
                <a:solidFill>
                  <a:schemeClr val="tx1"/>
                </a:solidFill>
                <a:latin typeface="Arial" pitchFamily="34" charset="0"/>
              </a:defRPr>
            </a:lvl1pPr>
            <a:lvl2pPr marL="748340" indent="-287824" defTabSz="943421" eaLnBrk="0" hangingPunct="0">
              <a:defRPr b="1">
                <a:solidFill>
                  <a:schemeClr val="tx1"/>
                </a:solidFill>
                <a:latin typeface="Arial" pitchFamily="34" charset="0"/>
              </a:defRPr>
            </a:lvl2pPr>
            <a:lvl3pPr marL="1151296" indent="-230259" defTabSz="943421" eaLnBrk="0" hangingPunct="0">
              <a:defRPr b="1">
                <a:solidFill>
                  <a:schemeClr val="tx1"/>
                </a:solidFill>
                <a:latin typeface="Arial" pitchFamily="34" charset="0"/>
              </a:defRPr>
            </a:lvl3pPr>
            <a:lvl4pPr marL="1611814" indent="-230259" defTabSz="943421" eaLnBrk="0" hangingPunct="0">
              <a:defRPr b="1">
                <a:solidFill>
                  <a:schemeClr val="tx1"/>
                </a:solidFill>
                <a:latin typeface="Arial" pitchFamily="34" charset="0"/>
              </a:defRPr>
            </a:lvl4pPr>
            <a:lvl5pPr marL="2072332" indent="-230259" defTabSz="943421" eaLnBrk="0" hangingPunct="0">
              <a:defRPr b="1">
                <a:solidFill>
                  <a:schemeClr val="tx1"/>
                </a:solidFill>
                <a:latin typeface="Arial" pitchFamily="34" charset="0"/>
              </a:defRPr>
            </a:lvl5pPr>
            <a:lvl6pPr marL="2532850" indent="-230259" defTabSz="943421" eaLnBrk="0" fontAlgn="base" hangingPunct="0">
              <a:spcBef>
                <a:spcPct val="0"/>
              </a:spcBef>
              <a:spcAft>
                <a:spcPct val="0"/>
              </a:spcAft>
              <a:defRPr b="1">
                <a:solidFill>
                  <a:schemeClr val="tx1"/>
                </a:solidFill>
                <a:latin typeface="Arial" pitchFamily="34" charset="0"/>
              </a:defRPr>
            </a:lvl6pPr>
            <a:lvl7pPr marL="2993368" indent="-230259" defTabSz="943421" eaLnBrk="0" fontAlgn="base" hangingPunct="0">
              <a:spcBef>
                <a:spcPct val="0"/>
              </a:spcBef>
              <a:spcAft>
                <a:spcPct val="0"/>
              </a:spcAft>
              <a:defRPr b="1">
                <a:solidFill>
                  <a:schemeClr val="tx1"/>
                </a:solidFill>
                <a:latin typeface="Arial" pitchFamily="34" charset="0"/>
              </a:defRPr>
            </a:lvl7pPr>
            <a:lvl8pPr marL="3453887" indent="-230259" defTabSz="943421" eaLnBrk="0" fontAlgn="base" hangingPunct="0">
              <a:spcBef>
                <a:spcPct val="0"/>
              </a:spcBef>
              <a:spcAft>
                <a:spcPct val="0"/>
              </a:spcAft>
              <a:defRPr b="1">
                <a:solidFill>
                  <a:schemeClr val="tx1"/>
                </a:solidFill>
                <a:latin typeface="Arial" pitchFamily="34" charset="0"/>
              </a:defRPr>
            </a:lvl8pPr>
            <a:lvl9pPr marL="3914404" indent="-230259" defTabSz="94342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55</a:t>
            </a:fld>
            <a:endParaRPr lang="en-US" dirty="0" smtClean="0">
              <a:solidFill>
                <a:prstClr val="black"/>
              </a:solidFill>
              <a:cs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bwMode="auto">
          <a:xfrm>
            <a:off x="1203325" y="701675"/>
            <a:ext cx="4681538" cy="35099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xfrm>
            <a:off x="965201" y="4445962"/>
            <a:ext cx="5106305" cy="4321861"/>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28" tIns="47312" rIns="94628" bIns="47312" numCol="1" anchor="t" anchorCtr="0" compatLnSpc="1">
            <a:prstTxWarp prst="textNoShape">
              <a:avLst/>
            </a:prstTxWarp>
          </a:bodyPr>
          <a:lstStyle/>
          <a:p>
            <a:pPr lvl="1">
              <a:defRPr/>
            </a:pPr>
            <a:r>
              <a:rPr lang="en-US" dirty="0" smtClean="0">
                <a:latin typeface="Arial" charset="0"/>
              </a:rPr>
              <a:t>In terms of other updates, * </a:t>
            </a:r>
            <a:r>
              <a:rPr lang="en-US" dirty="0">
                <a:latin typeface="Arial" charset="0"/>
              </a:rPr>
              <a:t>t</a:t>
            </a:r>
            <a:r>
              <a:rPr lang="en-US" dirty="0" smtClean="0">
                <a:latin typeface="Arial" charset="0"/>
              </a:rPr>
              <a:t>hree sets</a:t>
            </a:r>
            <a:r>
              <a:rPr lang="en-US" baseline="0" dirty="0" smtClean="0">
                <a:latin typeface="Arial" charset="0"/>
              </a:rPr>
              <a:t> of applications were received for BD2K training grants. These will all come to this Council in September. The K01 grants are for Mentored Career Development in Biomedical Big Data.</a:t>
            </a:r>
            <a:r>
              <a:rPr lang="en-US" dirty="0" smtClean="0">
                <a:latin typeface="Arial" charset="0"/>
              </a:rPr>
              <a:t> Then there are </a:t>
            </a:r>
            <a:r>
              <a:rPr lang="en-US" baseline="0" dirty="0" smtClean="0">
                <a:latin typeface="Arial" charset="0"/>
              </a:rPr>
              <a:t>R25 grants for Courses for Skills Development in Biomedical Big Data and R25 grants</a:t>
            </a:r>
            <a:r>
              <a:rPr lang="en-US" dirty="0" smtClean="0">
                <a:latin typeface="Arial" charset="0"/>
              </a:rPr>
              <a:t> for </a:t>
            </a:r>
            <a:r>
              <a:rPr lang="en-US" baseline="0" dirty="0" smtClean="0">
                <a:latin typeface="Arial" charset="0"/>
              </a:rPr>
              <a:t>Open Educational Resources for Biomedical Big Data.</a:t>
            </a:r>
          </a:p>
          <a:p>
            <a:pPr lvl="1">
              <a:defRPr/>
            </a:pPr>
            <a:endParaRPr lang="en-US" baseline="0" dirty="0" smtClean="0">
              <a:latin typeface="Arial" charset="0"/>
            </a:endParaRPr>
          </a:p>
          <a:p>
            <a:pPr lvl="1">
              <a:defRPr/>
            </a:pPr>
            <a:r>
              <a:rPr lang="en-US" baseline="0" dirty="0" smtClean="0">
                <a:latin typeface="Arial" charset="0"/>
              </a:rPr>
              <a:t>* Some new BD2K training FOAs were just released for Pre-doctoral Training in Biomedical Big Data Science. The new T32s are due this July, and a second round will be due </a:t>
            </a:r>
            <a:r>
              <a:rPr lang="en-US" dirty="0" smtClean="0">
                <a:latin typeface="Arial" charset="0"/>
              </a:rPr>
              <a:t>in July 2015</a:t>
            </a:r>
            <a:r>
              <a:rPr lang="en-US" baseline="0" dirty="0" smtClean="0">
                <a:latin typeface="Arial" charset="0"/>
              </a:rPr>
              <a:t>.</a:t>
            </a:r>
            <a:r>
              <a:rPr lang="en-US" dirty="0" smtClean="0">
                <a:latin typeface="Arial" charset="0"/>
              </a:rPr>
              <a:t> Requests for supplements</a:t>
            </a:r>
            <a:r>
              <a:rPr lang="en-US" baseline="0" dirty="0" smtClean="0">
                <a:latin typeface="Arial" charset="0"/>
              </a:rPr>
              <a:t> to existing T32s have also been released, and have the same due dates. All of these will eventually</a:t>
            </a:r>
            <a:r>
              <a:rPr lang="en-US" dirty="0" smtClean="0">
                <a:latin typeface="Arial" charset="0"/>
              </a:rPr>
              <a:t> come to this C</a:t>
            </a:r>
            <a:r>
              <a:rPr lang="en-US" baseline="0" dirty="0" smtClean="0">
                <a:latin typeface="Arial" charset="0"/>
              </a:rPr>
              <a:t>ouncil.</a:t>
            </a:r>
          </a:p>
          <a:p>
            <a:pPr lvl="1">
              <a:defRPr/>
            </a:pPr>
            <a:endParaRPr lang="en-US" baseline="0" dirty="0" smtClean="0">
              <a:latin typeface="Arial" charset="0"/>
            </a:endParaRPr>
          </a:p>
          <a:p>
            <a:pPr lvl="1">
              <a:defRPr/>
            </a:pPr>
            <a:r>
              <a:rPr lang="en-US" baseline="0" dirty="0" smtClean="0">
                <a:latin typeface="Arial" charset="0"/>
              </a:rPr>
              <a:t>* An FOA for forming </a:t>
            </a:r>
            <a:r>
              <a:rPr lang="en-US" dirty="0" smtClean="0">
                <a:latin typeface="Arial" charset="0"/>
              </a:rPr>
              <a:t>the </a:t>
            </a:r>
            <a:r>
              <a:rPr lang="en-US" baseline="0" dirty="0" smtClean="0">
                <a:latin typeface="Arial" charset="0"/>
              </a:rPr>
              <a:t>Data Discovery Index Coordination Consortium has been released, with the applications going to the NHLBI Council in September. This Consortium will not create the NIH Data Discovery Index, but will engage stakeholders and the community about how </a:t>
            </a:r>
            <a:r>
              <a:rPr lang="en-US" dirty="0" smtClean="0">
                <a:latin typeface="Arial" charset="0"/>
              </a:rPr>
              <a:t>such an index </a:t>
            </a:r>
            <a:r>
              <a:rPr lang="en-US" baseline="0" dirty="0" smtClean="0">
                <a:latin typeface="Arial" charset="0"/>
              </a:rPr>
              <a:t>should be set up</a:t>
            </a:r>
            <a:r>
              <a:rPr lang="en-US" dirty="0" smtClean="0">
                <a:latin typeface="Arial" charset="0"/>
              </a:rPr>
              <a:t> and will </a:t>
            </a:r>
            <a:r>
              <a:rPr lang="en-US" baseline="0" dirty="0" smtClean="0">
                <a:latin typeface="Arial" charset="0"/>
              </a:rPr>
              <a:t>fund some small pilot projects. </a:t>
            </a:r>
          </a:p>
          <a:p>
            <a:pPr lvl="1">
              <a:defRPr/>
            </a:pPr>
            <a:endParaRPr lang="en-US" baseline="0" dirty="0" smtClean="0">
              <a:latin typeface="Arial" charset="0"/>
            </a:endParaRPr>
          </a:p>
          <a:p>
            <a:pPr lvl="1">
              <a:defRPr/>
            </a:pPr>
            <a:r>
              <a:rPr lang="en-US" baseline="0" dirty="0" smtClean="0">
                <a:latin typeface="Arial" charset="0"/>
              </a:rPr>
              <a:t>* The Targeted Software Development FOA has been released, and applications are due in June. Those applications will come to this Council in February 2015.</a:t>
            </a:r>
          </a:p>
          <a:p>
            <a:pPr lvl="1">
              <a:defRPr/>
            </a:pPr>
            <a:endParaRPr lang="en-US" dirty="0" smtClean="0">
              <a:latin typeface="Arial" charset="0"/>
            </a:endParaRPr>
          </a:p>
          <a:p>
            <a:pPr lvl="1">
              <a:defRPr/>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90"/>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421" eaLnBrk="0" hangingPunct="0">
              <a:defRPr b="1">
                <a:solidFill>
                  <a:schemeClr val="tx1"/>
                </a:solidFill>
                <a:latin typeface="Arial" pitchFamily="34" charset="0"/>
              </a:defRPr>
            </a:lvl1pPr>
            <a:lvl2pPr marL="748340" indent="-287824" defTabSz="943421" eaLnBrk="0" hangingPunct="0">
              <a:defRPr b="1">
                <a:solidFill>
                  <a:schemeClr val="tx1"/>
                </a:solidFill>
                <a:latin typeface="Arial" pitchFamily="34" charset="0"/>
              </a:defRPr>
            </a:lvl2pPr>
            <a:lvl3pPr marL="1151296" indent="-230259" defTabSz="943421" eaLnBrk="0" hangingPunct="0">
              <a:defRPr b="1">
                <a:solidFill>
                  <a:schemeClr val="tx1"/>
                </a:solidFill>
                <a:latin typeface="Arial" pitchFamily="34" charset="0"/>
              </a:defRPr>
            </a:lvl3pPr>
            <a:lvl4pPr marL="1611814" indent="-230259" defTabSz="943421" eaLnBrk="0" hangingPunct="0">
              <a:defRPr b="1">
                <a:solidFill>
                  <a:schemeClr val="tx1"/>
                </a:solidFill>
                <a:latin typeface="Arial" pitchFamily="34" charset="0"/>
              </a:defRPr>
            </a:lvl4pPr>
            <a:lvl5pPr marL="2072332" indent="-230259" defTabSz="943421" eaLnBrk="0" hangingPunct="0">
              <a:defRPr b="1">
                <a:solidFill>
                  <a:schemeClr val="tx1"/>
                </a:solidFill>
                <a:latin typeface="Arial" pitchFamily="34" charset="0"/>
              </a:defRPr>
            </a:lvl5pPr>
            <a:lvl6pPr marL="2532850" indent="-230259" defTabSz="943421" eaLnBrk="0" fontAlgn="base" hangingPunct="0">
              <a:spcBef>
                <a:spcPct val="0"/>
              </a:spcBef>
              <a:spcAft>
                <a:spcPct val="0"/>
              </a:spcAft>
              <a:defRPr b="1">
                <a:solidFill>
                  <a:schemeClr val="tx1"/>
                </a:solidFill>
                <a:latin typeface="Arial" pitchFamily="34" charset="0"/>
              </a:defRPr>
            </a:lvl6pPr>
            <a:lvl7pPr marL="2993368" indent="-230259" defTabSz="943421" eaLnBrk="0" fontAlgn="base" hangingPunct="0">
              <a:spcBef>
                <a:spcPct val="0"/>
              </a:spcBef>
              <a:spcAft>
                <a:spcPct val="0"/>
              </a:spcAft>
              <a:defRPr b="1">
                <a:solidFill>
                  <a:schemeClr val="tx1"/>
                </a:solidFill>
                <a:latin typeface="Arial" pitchFamily="34" charset="0"/>
              </a:defRPr>
            </a:lvl7pPr>
            <a:lvl8pPr marL="3453887" indent="-230259" defTabSz="943421" eaLnBrk="0" fontAlgn="base" hangingPunct="0">
              <a:spcBef>
                <a:spcPct val="0"/>
              </a:spcBef>
              <a:spcAft>
                <a:spcPct val="0"/>
              </a:spcAft>
              <a:defRPr b="1">
                <a:solidFill>
                  <a:schemeClr val="tx1"/>
                </a:solidFill>
                <a:latin typeface="Arial" pitchFamily="34" charset="0"/>
              </a:defRPr>
            </a:lvl8pPr>
            <a:lvl9pPr marL="3914404" indent="-230259" defTabSz="94342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56</a:t>
            </a:fld>
            <a:endParaRPr lang="en-US" dirty="0" smtClean="0">
              <a:solidFill>
                <a:prstClr val="black"/>
              </a:solidFill>
              <a:cs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itchFamily="34" charset="0"/>
              </a:rPr>
              <a:t>Another important development relates to getting broad trans-NIH input for BD2K. </a:t>
            </a:r>
          </a:p>
          <a:p>
            <a:endParaRPr lang="en-US" dirty="0">
              <a:latin typeface="Arial" panose="020B0604020202020204" pitchFamily="34" charset="0"/>
              <a:cs typeface="Arial" pitchFamily="34" charset="0"/>
            </a:endParaRPr>
          </a:p>
          <a:p>
            <a:r>
              <a:rPr lang="en-US" dirty="0" smtClean="0">
                <a:latin typeface="Arial" panose="020B0604020202020204" pitchFamily="34" charset="0"/>
                <a:cs typeface="Arial" pitchFamily="34" charset="0"/>
              </a:rPr>
              <a:t>* BD2K and the envisioned NIH Office of Data Science cannot issue FOAs on their own, but rather require a ‘lead institute or center’ to issue them. That </a:t>
            </a:r>
            <a:r>
              <a:rPr lang="en-US" dirty="0">
                <a:latin typeface="Arial" panose="020B0604020202020204" pitchFamily="34" charset="0"/>
                <a:cs typeface="Arial" pitchFamily="34" charset="0"/>
              </a:rPr>
              <a:t>institute or center is </a:t>
            </a:r>
            <a:r>
              <a:rPr lang="en-US" dirty="0" smtClean="0">
                <a:latin typeface="Arial" panose="020B0604020202020204" pitchFamily="34" charset="0"/>
                <a:cs typeface="Arial" pitchFamily="34" charset="0"/>
              </a:rPr>
              <a:t>not ‘in charge’ of the FOA, but rather serves as a proxy for BD2K. Many BD2K initiatives, including the Centers of Excellence program, have NHGRI as the lead institute.</a:t>
            </a:r>
          </a:p>
          <a:p>
            <a:endParaRPr lang="en-US" dirty="0" smtClean="0">
              <a:latin typeface="Arial" panose="020B0604020202020204" pitchFamily="34" charset="0"/>
              <a:cs typeface="Arial" pitchFamily="34" charset="0"/>
            </a:endParaRPr>
          </a:p>
          <a:p>
            <a:r>
              <a:rPr lang="en-US" dirty="0" smtClean="0">
                <a:latin typeface="Arial" panose="020B0604020202020204" pitchFamily="34" charset="0"/>
                <a:cs typeface="Arial" pitchFamily="34" charset="0"/>
              </a:rPr>
              <a:t>* To fit the trans-NIH nature of BD2K, an approach has been devised for obtaining trans-NIH input— rather than limiting that input to the lead institute or center. * This approach involves the creation of a Multi-Council Working Group, which consists of a representative from each institute or center council  that wishes to participate and has relevant expertise. This </a:t>
            </a:r>
            <a:r>
              <a:rPr lang="en-US" dirty="0">
                <a:latin typeface="Arial" panose="020B0604020202020204" pitchFamily="34" charset="0"/>
                <a:cs typeface="Arial" pitchFamily="34" charset="0"/>
              </a:rPr>
              <a:t>group will provide programmatic input about </a:t>
            </a:r>
            <a:r>
              <a:rPr lang="en-US" dirty="0" smtClean="0">
                <a:latin typeface="Arial" panose="020B0604020202020204" pitchFamily="34" charset="0"/>
                <a:cs typeface="Arial" pitchFamily="34" charset="0"/>
              </a:rPr>
              <a:t>BD2K applications. </a:t>
            </a:r>
            <a:r>
              <a:rPr lang="en-US" kern="1200" dirty="0" smtClean="0">
                <a:solidFill>
                  <a:schemeClr val="tx1"/>
                </a:solidFill>
                <a:effectLst/>
                <a:latin typeface="Arial" panose="020B0604020202020204" pitchFamily="34" charset="0"/>
                <a:cs typeface="Arial" panose="020B0604020202020204" pitchFamily="34" charset="0"/>
              </a:rPr>
              <a:t>Jill </a:t>
            </a:r>
            <a:r>
              <a:rPr lang="en-US" kern="1200" dirty="0" err="1" smtClean="0">
                <a:solidFill>
                  <a:schemeClr val="tx1"/>
                </a:solidFill>
                <a:effectLst/>
                <a:latin typeface="Arial" panose="020B0604020202020204" pitchFamily="34" charset="0"/>
                <a:cs typeface="Arial" panose="020B0604020202020204" pitchFamily="34" charset="0"/>
              </a:rPr>
              <a:t>Mesirov</a:t>
            </a:r>
            <a:r>
              <a:rPr lang="en-US" kern="1200" dirty="0" smtClean="0">
                <a:solidFill>
                  <a:schemeClr val="tx1"/>
                </a:solidFill>
                <a:effectLst/>
                <a:latin typeface="Arial" panose="020B0604020202020204" pitchFamily="34" charset="0"/>
                <a:cs typeface="Arial" panose="020B0604020202020204" pitchFamily="34" charset="0"/>
              </a:rPr>
              <a:t> has graciously agreed to be this</a:t>
            </a:r>
            <a:r>
              <a:rPr lang="en-US" kern="1200" baseline="0" dirty="0" smtClean="0">
                <a:solidFill>
                  <a:schemeClr val="tx1"/>
                </a:solidFill>
                <a:effectLst/>
                <a:latin typeface="Arial" panose="020B0604020202020204" pitchFamily="34" charset="0"/>
                <a:cs typeface="Arial" panose="020B0604020202020204" pitchFamily="34" charset="0"/>
              </a:rPr>
              <a:t> Council’s</a:t>
            </a:r>
            <a:r>
              <a:rPr lang="en-US" kern="1200" dirty="0" smtClean="0">
                <a:solidFill>
                  <a:schemeClr val="tx1"/>
                </a:solidFill>
                <a:effectLst/>
                <a:latin typeface="Arial" panose="020B0604020202020204" pitchFamily="34" charset="0"/>
                <a:cs typeface="Arial" panose="020B0604020202020204" pitchFamily="34" charset="0"/>
              </a:rPr>
              <a:t> representative on this BD2K Multi-Council Working Group. </a:t>
            </a: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dirty="0" smtClean="0">
                <a:latin typeface="Arial" panose="020B0604020202020204" pitchFamily="34" charset="0"/>
                <a:cs typeface="Arial" panose="020B0604020202020204" pitchFamily="34" charset="0"/>
              </a:rPr>
              <a:t>* The first meeting of this Working Group will occur in July, at which time they will be discussing the BD2K Centers of Excellence applications, the Data Discovery Index Coordination Consortium applications, and the first round of BD2K  training grants.</a:t>
            </a:r>
            <a:r>
              <a:rPr lang="en-US" kern="1200" dirty="0" smtClean="0">
                <a:solidFill>
                  <a:schemeClr val="tx1"/>
                </a:solidFill>
                <a:effectLst/>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0"/>
          </p:nvPr>
        </p:nvSpPr>
        <p:spPr/>
        <p:txBody>
          <a:bodyPr/>
          <a:lstStyle/>
          <a:p>
            <a:fld id="{CFDD2888-EA59-4FA6-882F-5E5CD6B79C53}" type="slidenum">
              <a:rPr lang="en-US" smtClean="0"/>
              <a:pPr/>
              <a:t>57</a:t>
            </a:fld>
            <a:endParaRPr lang="en-US" dirty="0"/>
          </a:p>
        </p:txBody>
      </p:sp>
    </p:spTree>
    <p:extLst>
      <p:ext uri="{BB962C8B-B14F-4D97-AF65-F5344CB8AC3E}">
        <p14:creationId xmlns:p14="http://schemas.microsoft.com/office/powerpoint/2010/main" val="21653979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58</a:t>
            </a:fld>
            <a:endParaRPr lang="en-US" dirty="0" smtClean="0">
              <a:cs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In February, NHGRI’s Education </a:t>
            </a:r>
            <a:r>
              <a:rPr lang="en-US" dirty="0">
                <a:latin typeface="Arial" panose="020B0604020202020204" pitchFamily="34" charset="0"/>
                <a:cs typeface="Arial" panose="020B0604020202020204" pitchFamily="34" charset="0"/>
              </a:rPr>
              <a:t>and Community Involvement Branch </a:t>
            </a:r>
            <a:r>
              <a:rPr lang="en-US" dirty="0" smtClean="0">
                <a:latin typeface="Arial" panose="020B0604020202020204" pitchFamily="34" charset="0"/>
                <a:cs typeface="Arial" panose="020B0604020202020204" pitchFamily="34" charset="0"/>
              </a:rPr>
              <a:t>held a day-long meeting with </a:t>
            </a:r>
            <a:r>
              <a:rPr lang="en-US" dirty="0">
                <a:latin typeface="Arial" panose="020B0604020202020204" pitchFamily="34" charset="0"/>
                <a:cs typeface="Arial" panose="020B0604020202020204" pitchFamily="34" charset="0"/>
              </a:rPr>
              <a:t>patient advocates and representatives of community-based groups about the future of genomic medicine. </a:t>
            </a: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goal of the meeting was to facilitate a conversation with representatives of grassroots communities on the implications of genomic medicine for the communities they work with and represent</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conversation and activities centered around effective and appropriate ways to engage with communities, organizations, and patient populations around genomics research and literacy.</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The meeting attendees represented </a:t>
            </a:r>
            <a:r>
              <a:rPr lang="en-US" dirty="0" smtClean="0">
                <a:latin typeface="Arial" panose="020B0604020202020204" pitchFamily="34" charset="0"/>
                <a:cs typeface="Arial" panose="020B0604020202020204" pitchFamily="34" charset="0"/>
              </a:rPr>
              <a:t>healthcare </a:t>
            </a:r>
            <a:r>
              <a:rPr lang="en-US" dirty="0">
                <a:latin typeface="Arial" panose="020B0604020202020204" pitchFamily="34" charset="0"/>
                <a:cs typeface="Arial" panose="020B0604020202020204" pitchFamily="34" charset="0"/>
              </a:rPr>
              <a:t>practitioners, community health advocates, tribal health liaisons, researchers, policy advocates, and cancer support advocates. </a:t>
            </a:r>
            <a:r>
              <a:rPr lang="en-US" dirty="0" smtClean="0">
                <a:latin typeface="Arial" panose="020B0604020202020204" pitchFamily="34" charset="0"/>
                <a:cs typeface="Arial" panose="020B0604020202020204" pitchFamily="34" charset="0"/>
              </a:rPr>
              <a:t>Building </a:t>
            </a:r>
            <a:r>
              <a:rPr lang="en-US" dirty="0">
                <a:latin typeface="Arial" panose="020B0604020202020204" pitchFamily="34" charset="0"/>
                <a:cs typeface="Arial" panose="020B0604020202020204" pitchFamily="34" charset="0"/>
              </a:rPr>
              <a:t>upon the great interest and conversations started in February, NHGRI is continuing to work in partnership with meeting attendees by exploring </a:t>
            </a:r>
            <a:r>
              <a:rPr lang="en-US" dirty="0" smtClean="0">
                <a:latin typeface="Arial" panose="020B0604020202020204" pitchFamily="34" charset="0"/>
                <a:cs typeface="Arial" panose="020B0604020202020204" pitchFamily="34" charset="0"/>
              </a:rPr>
              <a:t>what </a:t>
            </a:r>
            <a:r>
              <a:rPr lang="en-US" dirty="0">
                <a:latin typeface="Arial" panose="020B0604020202020204" pitchFamily="34" charset="0"/>
                <a:cs typeface="Arial" panose="020B0604020202020204" pitchFamily="34" charset="0"/>
              </a:rPr>
              <a:t>resources, tools, and approaches might be beneficial to the public and their respective communities.</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A summary of the meeting is </a:t>
            </a:r>
            <a:r>
              <a:rPr lang="en-US" dirty="0" smtClean="0">
                <a:latin typeface="Arial" panose="020B0604020202020204" pitchFamily="34" charset="0"/>
                <a:cs typeface="Arial" panose="020B0604020202020204" pitchFamily="34" charset="0"/>
              </a:rPr>
              <a:t>forthcoming, </a:t>
            </a:r>
            <a:r>
              <a:rPr lang="en-US" dirty="0">
                <a:latin typeface="Arial" panose="020B0604020202020204" pitchFamily="34" charset="0"/>
                <a:cs typeface="Arial" panose="020B0604020202020204" pitchFamily="34" charset="0"/>
              </a:rPr>
              <a:t>and the suggestions and feedback collected will inform the Branch and the Division of Policy, Communications, and Education as a </a:t>
            </a:r>
            <a:r>
              <a:rPr lang="en-US" dirty="0" smtClean="0">
                <a:latin typeface="Arial" panose="020B0604020202020204" pitchFamily="34" charset="0"/>
                <a:cs typeface="Arial" panose="020B0604020202020204" pitchFamily="34" charset="0"/>
              </a:rPr>
              <a:t>whole </a:t>
            </a:r>
            <a:r>
              <a:rPr lang="en-US" dirty="0">
                <a:latin typeface="Arial" panose="020B0604020202020204" pitchFamily="34" charset="0"/>
                <a:cs typeface="Arial" panose="020B0604020202020204" pitchFamily="34" charset="0"/>
              </a:rPr>
              <a:t>in </a:t>
            </a:r>
            <a:r>
              <a:rPr lang="en-US" dirty="0" smtClean="0">
                <a:latin typeface="Arial" panose="020B0604020202020204" pitchFamily="34" charset="0"/>
                <a:cs typeface="Arial" panose="020B0604020202020204" pitchFamily="34" charset="0"/>
              </a:rPr>
              <a:t>developing future </a:t>
            </a:r>
            <a:r>
              <a:rPr lang="en-US" dirty="0">
                <a:latin typeface="Arial" panose="020B0604020202020204" pitchFamily="34" charset="0"/>
                <a:cs typeface="Arial" panose="020B0604020202020204" pitchFamily="34" charset="0"/>
              </a:rPr>
              <a:t>public engagement strategies and activities.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59</a:t>
            </a:fld>
            <a:endParaRPr lang="en-US" dirty="0"/>
          </a:p>
        </p:txBody>
      </p:sp>
    </p:spTree>
    <p:extLst>
      <p:ext uri="{BB962C8B-B14F-4D97-AF65-F5344CB8AC3E}">
        <p14:creationId xmlns:p14="http://schemas.microsoft.com/office/powerpoint/2010/main" val="153659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1203325" y="701675"/>
            <a:ext cx="4679950" cy="3509963"/>
          </a:xfrm>
          <a:prstGeom prst="rect">
            <a:avLst/>
          </a:prstGeom>
          <a:ln/>
        </p:spPr>
      </p:sp>
      <p:sp>
        <p:nvSpPr>
          <p:cNvPr id="121859" name="Notes Placeholder 2"/>
          <p:cNvSpPr>
            <a:spLocks noGrp="1"/>
          </p:cNvSpPr>
          <p:nvPr>
            <p:ph type="body" idx="1"/>
          </p:nvPr>
        </p:nvSpPr>
        <p:spPr>
          <a:noFill/>
          <a:ln/>
        </p:spPr>
        <p:txBody>
          <a:bodyPr/>
          <a:lstStyle/>
          <a:p>
            <a:r>
              <a:rPr lang="en-US" dirty="0" smtClean="0">
                <a:latin typeface="Arial" panose="020B0604020202020204" pitchFamily="34" charset="0"/>
                <a:cs typeface="Arial" panose="020B0604020202020204" pitchFamily="34" charset="0"/>
              </a:rPr>
              <a:t>The NHGRI-Smithsonian exhibition, </a:t>
            </a:r>
            <a:r>
              <a:rPr lang="en-US" i="1" dirty="0" smtClean="0">
                <a:latin typeface="Arial" panose="020B0604020202020204" pitchFamily="34" charset="0"/>
                <a:cs typeface="Arial" panose="020B0604020202020204" pitchFamily="34" charset="0"/>
              </a:rPr>
              <a:t>Genome</a:t>
            </a:r>
            <a:r>
              <a:rPr lang="en-US" i="1" dirty="0">
                <a:latin typeface="Arial" panose="020B0604020202020204" pitchFamily="34" charset="0"/>
                <a:cs typeface="Arial" panose="020B0604020202020204" pitchFamily="34" charset="0"/>
              </a:rPr>
              <a:t>: Unlocking Life’s </a:t>
            </a:r>
            <a:r>
              <a:rPr lang="en-US" i="1" dirty="0" smtClean="0">
                <a:latin typeface="Arial" panose="020B0604020202020204" pitchFamily="34" charset="0"/>
                <a:cs typeface="Arial" panose="020B0604020202020204" pitchFamily="34" charset="0"/>
              </a:rPr>
              <a:t>Code</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has </a:t>
            </a:r>
            <a:r>
              <a:rPr lang="en-US" dirty="0" smtClean="0">
                <a:latin typeface="Arial" panose="020B0604020202020204" pitchFamily="34" charset="0"/>
                <a:cs typeface="Arial" panose="020B0604020202020204" pitchFamily="34" charset="0"/>
              </a:rPr>
              <a:t>now been </a:t>
            </a:r>
            <a:r>
              <a:rPr lang="en-US" dirty="0">
                <a:latin typeface="Arial" panose="020B0604020202020204" pitchFamily="34" charset="0"/>
                <a:cs typeface="Arial" panose="020B0604020202020204" pitchFamily="34" charset="0"/>
              </a:rPr>
              <a:t>open at the National Museum of Natural History </a:t>
            </a:r>
            <a:r>
              <a:rPr lang="en-US" dirty="0" smtClean="0">
                <a:latin typeface="Arial" panose="020B0604020202020204" pitchFamily="34" charset="0"/>
                <a:cs typeface="Arial" panose="020B0604020202020204" pitchFamily="34" charset="0"/>
              </a:rPr>
              <a:t>for roughly eleven months. *</a:t>
            </a:r>
            <a:r>
              <a:rPr lang="en-US" baseline="0" dirty="0" smtClean="0">
                <a:latin typeface="Arial" panose="020B0604020202020204" pitchFamily="34" charset="0"/>
                <a:cs typeface="Arial" panose="020B0604020202020204" pitchFamily="34" charset="0"/>
              </a:rPr>
              <a:t> The most recent</a:t>
            </a:r>
            <a:r>
              <a:rPr lang="en-US" dirty="0" smtClean="0">
                <a:latin typeface="Arial" panose="020B0604020202020204" pitchFamily="34" charset="0"/>
                <a:cs typeface="Arial" panose="020B0604020202020204" pitchFamily="34" charset="0"/>
              </a:rPr>
              <a:t> assessments indicate</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that, remarkably, &gt;2.3 </a:t>
            </a:r>
            <a:r>
              <a:rPr lang="en-US" dirty="0">
                <a:latin typeface="Arial" panose="020B0604020202020204" pitchFamily="34" charset="0"/>
                <a:cs typeface="Arial" panose="020B0604020202020204" pitchFamily="34" charset="0"/>
              </a:rPr>
              <a:t>million </a:t>
            </a:r>
            <a:r>
              <a:rPr lang="en-US" dirty="0" smtClean="0">
                <a:latin typeface="Arial" panose="020B0604020202020204" pitchFamily="34" charset="0"/>
                <a:cs typeface="Arial" panose="020B0604020202020204" pitchFamily="34" charset="0"/>
              </a:rPr>
              <a:t>visitors have seen the exhibition to date— and that is </a:t>
            </a:r>
            <a:r>
              <a:rPr lang="en-US" u="sng" dirty="0" smtClean="0">
                <a:latin typeface="Arial" panose="020B0604020202020204" pitchFamily="34" charset="0"/>
                <a:cs typeface="Arial" panose="020B0604020202020204" pitchFamily="34" charset="0"/>
              </a:rPr>
              <a:t>before</a:t>
            </a:r>
            <a:r>
              <a:rPr lang="en-US" dirty="0" smtClean="0">
                <a:latin typeface="Arial" panose="020B0604020202020204" pitchFamily="34" charset="0"/>
                <a:cs typeface="Arial" panose="020B0604020202020204" pitchFamily="34" charset="0"/>
              </a:rPr>
              <a:t> the start of the busy summer season at the Smithsonian. </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To </a:t>
            </a:r>
            <a:r>
              <a:rPr lang="en-US" dirty="0">
                <a:latin typeface="Arial" panose="020B0604020202020204" pitchFamily="34" charset="0"/>
                <a:cs typeface="Arial" panose="020B0604020202020204" pitchFamily="34" charset="0"/>
              </a:rPr>
              <a:t>assess </a:t>
            </a:r>
            <a:r>
              <a:rPr lang="en-US" dirty="0" smtClean="0">
                <a:latin typeface="Arial" panose="020B0604020202020204" pitchFamily="34" charset="0"/>
                <a:cs typeface="Arial" panose="020B0604020202020204" pitchFamily="34" charset="0"/>
              </a:rPr>
              <a:t>what visitors think about </a:t>
            </a:r>
            <a:r>
              <a:rPr lang="en-US" dirty="0">
                <a:latin typeface="Arial" panose="020B0604020202020204" pitchFamily="34" charset="0"/>
                <a:cs typeface="Arial" panose="020B0604020202020204" pitchFamily="34" charset="0"/>
              </a:rPr>
              <a:t>the exhibition, survey and interview data have </a:t>
            </a:r>
            <a:r>
              <a:rPr lang="en-US" dirty="0" smtClean="0">
                <a:latin typeface="Arial" panose="020B0604020202020204" pitchFamily="34" charset="0"/>
                <a:cs typeface="Arial" panose="020B0604020202020204" pitchFamily="34" charset="0"/>
              </a:rPr>
              <a:t>started to be gathered by </a:t>
            </a:r>
            <a:r>
              <a:rPr lang="en-US" dirty="0">
                <a:latin typeface="Arial" panose="020B0604020202020204" pitchFamily="34" charset="0"/>
                <a:cs typeface="Arial" panose="020B0604020202020204" pitchFamily="34" charset="0"/>
              </a:rPr>
              <a:t>the Smithsonian Institution’s Office of Policy and </a:t>
            </a:r>
            <a:r>
              <a:rPr lang="en-US" dirty="0" smtClean="0">
                <a:latin typeface="Arial" panose="020B0604020202020204" pitchFamily="34" charset="0"/>
                <a:cs typeface="Arial" panose="020B0604020202020204" pitchFamily="34" charset="0"/>
              </a:rPr>
              <a:t>Analysis. * For example, something like 15% of recent museum visitors specifically came to the museum to see our exhibition. </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 As I have</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mentioned before, our associated exhibition programming efforts are quite active. There have been a number of such events since the last Council meeting. These included</a:t>
            </a:r>
            <a:r>
              <a:rPr lang="en-US" dirty="0" smtClean="0">
                <a:latin typeface="Arial" panose="020B0604020202020204" pitchFamily="34" charset="0"/>
                <a:cs typeface="Arial" panose="020B0604020202020204" pitchFamily="34" charset="0"/>
              </a:rPr>
              <a:t> a public lecture by </a:t>
            </a:r>
            <a:r>
              <a:rPr lang="en-US" baseline="0" dirty="0" err="1" smtClean="0">
                <a:latin typeface="Arial" panose="020B0604020202020204" pitchFamily="34" charset="0"/>
                <a:cs typeface="Arial" panose="020B0604020202020204" pitchFamily="34" charset="0"/>
              </a:rPr>
              <a:t>Svante</a:t>
            </a:r>
            <a:r>
              <a:rPr lang="en-US" baseline="0" dirty="0" smtClean="0">
                <a:latin typeface="Arial" panose="020B0604020202020204" pitchFamily="34" charset="0"/>
                <a:cs typeface="Arial" panose="020B0604020202020204" pitchFamily="34" charset="0"/>
              </a:rPr>
              <a:t> </a:t>
            </a:r>
            <a:r>
              <a:rPr lang="en-US" baseline="0" dirty="0" err="1" smtClean="0">
                <a:latin typeface="Arial" panose="020B0604020202020204" pitchFamily="34" charset="0"/>
                <a:cs typeface="Arial" panose="020B0604020202020204" pitchFamily="34" charset="0"/>
              </a:rPr>
              <a:t>Paabo</a:t>
            </a:r>
            <a:r>
              <a:rPr lang="en-US" baseline="0" dirty="0" smtClean="0">
                <a:latin typeface="Arial" panose="020B0604020202020204" pitchFamily="34" charset="0"/>
                <a:cs typeface="Arial" panose="020B0604020202020204" pitchFamily="34" charset="0"/>
              </a:rPr>
              <a:t> (who spoke about the Neanderthal genome</a:t>
            </a:r>
            <a:r>
              <a:rPr lang="en-US" dirty="0" smtClean="0">
                <a:latin typeface="Arial" panose="020B0604020202020204" pitchFamily="34" charset="0"/>
                <a:cs typeface="Arial" panose="020B0604020202020204" pitchFamily="34" charset="0"/>
              </a:rPr>
              <a:t> sequence), a</a:t>
            </a:r>
            <a:r>
              <a:rPr lang="en-US" baseline="0" dirty="0" smtClean="0">
                <a:latin typeface="Arial" panose="020B0604020202020204" pitchFamily="34" charset="0"/>
                <a:cs typeface="Arial" panose="020B0604020202020204" pitchFamily="34" charset="0"/>
              </a:rPr>
              <a:t>n exploration of drama and genomics,</a:t>
            </a:r>
            <a:r>
              <a:rPr lang="en-US" dirty="0" smtClean="0">
                <a:latin typeface="Arial" panose="020B0604020202020204" pitchFamily="34" charset="0"/>
                <a:cs typeface="Arial" panose="020B0604020202020204" pitchFamily="34" charset="0"/>
              </a:rPr>
              <a:t> and several S</a:t>
            </a:r>
            <a:r>
              <a:rPr lang="en-US" baseline="0" dirty="0" smtClean="0">
                <a:latin typeface="Arial" panose="020B0604020202020204" pitchFamily="34" charset="0"/>
                <a:cs typeface="Arial" panose="020B0604020202020204" pitchFamily="34" charset="0"/>
              </a:rPr>
              <a:t>aturday public lectures (for example, by myself and Francis Collins about the human genome and Elaine Ostrander about dog genomics).</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 The exhibition will leave </a:t>
            </a:r>
            <a:r>
              <a:rPr lang="en-US" dirty="0">
                <a:latin typeface="Arial" panose="020B0604020202020204" pitchFamily="34" charset="0"/>
                <a:cs typeface="Arial" panose="020B0604020202020204" pitchFamily="34" charset="0"/>
              </a:rPr>
              <a:t>the National Museum of Natural History </a:t>
            </a:r>
            <a:r>
              <a:rPr lang="en-US" baseline="0" dirty="0" smtClean="0">
                <a:latin typeface="Arial" panose="020B0604020202020204" pitchFamily="34" charset="0"/>
                <a:cs typeface="Arial" panose="020B0604020202020204" pitchFamily="34" charset="0"/>
              </a:rPr>
              <a:t>in September to begin</a:t>
            </a:r>
            <a:r>
              <a:rPr lang="en-US" dirty="0" smtClean="0">
                <a:latin typeface="Arial" panose="020B0604020202020204" pitchFamily="34" charset="0"/>
                <a:cs typeface="Arial" panose="020B0604020202020204" pitchFamily="34" charset="0"/>
              </a:rPr>
              <a:t> its 4-5 year traveling tour</a:t>
            </a:r>
            <a:r>
              <a:rPr lang="en-US" baseline="0" dirty="0" smtClean="0">
                <a:latin typeface="Arial" panose="020B0604020202020204" pitchFamily="34" charset="0"/>
                <a:cs typeface="Arial" panose="020B0604020202020204" pitchFamily="34" charset="0"/>
              </a:rPr>
              <a:t>, starting at the </a:t>
            </a:r>
            <a:r>
              <a:rPr lang="en-US" dirty="0" smtClean="0">
                <a:latin typeface="Arial" panose="020B0604020202020204" pitchFamily="34" charset="0"/>
                <a:cs typeface="Arial" panose="020B0604020202020204" pitchFamily="34" charset="0"/>
              </a:rPr>
              <a:t>Reuben H. Fleet Science Center </a:t>
            </a:r>
            <a:r>
              <a:rPr lang="en-US" dirty="0">
                <a:latin typeface="Arial" panose="020B0604020202020204" pitchFamily="34" charset="0"/>
                <a:cs typeface="Arial" panose="020B0604020202020204" pitchFamily="34" charset="0"/>
              </a:rPr>
              <a:t>in San </a:t>
            </a:r>
            <a:r>
              <a:rPr lang="en-US" dirty="0" smtClean="0">
                <a:latin typeface="Arial" panose="020B0604020202020204" pitchFamily="34" charset="0"/>
                <a:cs typeface="Arial" panose="020B0604020202020204" pitchFamily="34" charset="0"/>
              </a:rPr>
              <a:t>Diego. </a:t>
            </a:r>
          </a:p>
        </p:txBody>
      </p:sp>
      <p:sp>
        <p:nvSpPr>
          <p:cNvPr id="121860" name="Slide Number Placeholder 3"/>
          <p:cNvSpPr>
            <a:spLocks noGrp="1"/>
          </p:cNvSpPr>
          <p:nvPr>
            <p:ph type="sldNum" sz="quarter" idx="5"/>
          </p:nvPr>
        </p:nvSpPr>
        <p:spPr>
          <a:noFill/>
        </p:spPr>
        <p:txBody>
          <a:bodyPr/>
          <a:lstStyle/>
          <a:p>
            <a:pPr defTabSz="934765"/>
            <a:fld id="{F369CC4A-B154-46B7-B0C6-E366DA21E99B}" type="slidenum">
              <a:rPr lang="en-US" smtClean="0">
                <a:solidFill>
                  <a:srgbClr val="000000"/>
                </a:solidFill>
              </a:rPr>
              <a:pPr defTabSz="934765"/>
              <a:t>6</a:t>
            </a:fld>
            <a:endParaRPr lang="en-US" dirty="0" smtClean="0">
              <a:solidFill>
                <a:srgbClr val="000000"/>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1203325" y="701675"/>
            <a:ext cx="4679950" cy="3509963"/>
          </a:xfrm>
          <a:prstGeom prst="rect">
            <a:avLst/>
          </a:prstGeom>
          <a:ln/>
        </p:spPr>
      </p:sp>
      <p:sp>
        <p:nvSpPr>
          <p:cNvPr id="121859" name="Notes Placeholder 2"/>
          <p:cNvSpPr>
            <a:spLocks noGrp="1"/>
          </p:cNvSpPr>
          <p:nvPr>
            <p:ph type="body" idx="1"/>
          </p:nvPr>
        </p:nvSpPr>
        <p:spPr>
          <a:noFill/>
          <a:ln/>
        </p:spPr>
        <p:txBody>
          <a:bodyPr/>
          <a:lstStyle/>
          <a:p>
            <a:r>
              <a:rPr lang="en-US" dirty="0" smtClean="0">
                <a:latin typeface="Arial" pitchFamily="34" charset="0"/>
                <a:cs typeface="Arial" pitchFamily="34" charset="0"/>
              </a:rPr>
              <a:t>The 2014 </a:t>
            </a:r>
            <a:r>
              <a:rPr lang="en-US" dirty="0">
                <a:latin typeface="Arial" panose="020B0604020202020204" pitchFamily="34" charset="0"/>
                <a:cs typeface="Arial" panose="020B0604020202020204" pitchFamily="34" charset="0"/>
              </a:rPr>
              <a:t>USA Science and Engineering Festival took place </a:t>
            </a:r>
            <a:r>
              <a:rPr lang="en-US" dirty="0" smtClean="0">
                <a:latin typeface="Arial" panose="020B0604020202020204" pitchFamily="34" charset="0"/>
                <a:cs typeface="Arial" panose="020B0604020202020204" pitchFamily="34" charset="0"/>
              </a:rPr>
              <a:t>in late April at </a:t>
            </a:r>
            <a:r>
              <a:rPr lang="en-US" dirty="0">
                <a:latin typeface="Arial" panose="020B0604020202020204" pitchFamily="34" charset="0"/>
                <a:cs typeface="Arial" panose="020B0604020202020204" pitchFamily="34" charset="0"/>
              </a:rPr>
              <a:t>the Washington </a:t>
            </a:r>
            <a:r>
              <a:rPr lang="en-US" dirty="0" smtClean="0">
                <a:latin typeface="Arial" panose="020B0604020202020204" pitchFamily="34" charset="0"/>
                <a:cs typeface="Arial" panose="020B0604020202020204" pitchFamily="34" charset="0"/>
              </a:rPr>
              <a:t>DC Convention </a:t>
            </a:r>
            <a:r>
              <a:rPr lang="en-US" dirty="0">
                <a:latin typeface="Arial" panose="020B0604020202020204" pitchFamily="34" charset="0"/>
                <a:cs typeface="Arial" panose="020B0604020202020204" pitchFamily="34" charset="0"/>
              </a:rPr>
              <a:t>Center. </a:t>
            </a:r>
            <a:r>
              <a:rPr lang="en-US" dirty="0" smtClean="0">
                <a:latin typeface="Arial" panose="020B0604020202020204" pitchFamily="34" charset="0"/>
                <a:cs typeface="Arial" panose="020B0604020202020204" pitchFamily="34" charset="0"/>
              </a:rPr>
              <a:t>More </a:t>
            </a:r>
            <a:r>
              <a:rPr lang="en-US" dirty="0">
                <a:latin typeface="Arial" panose="020B0604020202020204" pitchFamily="34" charset="0"/>
                <a:cs typeface="Arial" panose="020B0604020202020204" pitchFamily="34" charset="0"/>
              </a:rPr>
              <a:t>than 650,000 members of the public attended this </a:t>
            </a:r>
            <a:r>
              <a:rPr lang="en-US" dirty="0" smtClean="0">
                <a:latin typeface="Arial" panose="020B0604020202020204" pitchFamily="34" charset="0"/>
                <a:cs typeface="Arial" panose="020B0604020202020204" pitchFamily="34" charset="0"/>
              </a:rPr>
              <a:t>event— </a:t>
            </a:r>
            <a:r>
              <a:rPr lang="en-US" dirty="0">
                <a:latin typeface="Arial" panose="020B0604020202020204" pitchFamily="34" charset="0"/>
                <a:cs typeface="Arial" panose="020B0604020202020204" pitchFamily="34" charset="0"/>
              </a:rPr>
              <a:t>three times the number of attendees </a:t>
            </a:r>
            <a:r>
              <a:rPr lang="en-US" dirty="0" smtClean="0">
                <a:latin typeface="Arial" panose="020B0604020202020204" pitchFamily="34" charset="0"/>
                <a:cs typeface="Arial" panose="020B0604020202020204" pitchFamily="34" charset="0"/>
              </a:rPr>
              <a:t>compared to 2012</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For </a:t>
            </a:r>
            <a:r>
              <a:rPr lang="en-US" dirty="0">
                <a:latin typeface="Arial" panose="020B0604020202020204" pitchFamily="34" charset="0"/>
                <a:cs typeface="Arial" panose="020B0604020202020204" pitchFamily="34" charset="0"/>
              </a:rPr>
              <a:t>even more perspective, the Festival is one </a:t>
            </a:r>
            <a:r>
              <a:rPr lang="en-US" dirty="0" smtClean="0">
                <a:latin typeface="Arial" panose="020B0604020202020204" pitchFamily="34" charset="0"/>
                <a:cs typeface="Arial" panose="020B0604020202020204" pitchFamily="34" charset="0"/>
              </a:rPr>
              <a:t>of only </a:t>
            </a:r>
            <a:r>
              <a:rPr lang="en-US" dirty="0">
                <a:latin typeface="Arial" panose="020B0604020202020204" pitchFamily="34" charset="0"/>
                <a:cs typeface="Arial" panose="020B0604020202020204" pitchFamily="34" charset="0"/>
              </a:rPr>
              <a:t>two events to have completely rented out the entire </a:t>
            </a:r>
            <a:r>
              <a:rPr lang="en-US" dirty="0" smtClean="0">
                <a:latin typeface="Arial" panose="020B0604020202020204" pitchFamily="34" charset="0"/>
                <a:cs typeface="Arial" panose="020B0604020202020204" pitchFamily="34" charset="0"/>
              </a:rPr>
              <a:t>DC Convention Center, </a:t>
            </a:r>
            <a:r>
              <a:rPr lang="en-US" dirty="0">
                <a:latin typeface="Arial" panose="020B0604020202020204" pitchFamily="34" charset="0"/>
                <a:cs typeface="Arial" panose="020B0604020202020204" pitchFamily="34" charset="0"/>
              </a:rPr>
              <a:t>and more than 750 organizations participated </a:t>
            </a:r>
            <a:r>
              <a:rPr lang="en-US" dirty="0" smtClean="0">
                <a:latin typeface="Arial" panose="020B0604020202020204" pitchFamily="34" charset="0"/>
                <a:cs typeface="Arial" panose="020B0604020202020204" pitchFamily="34" charset="0"/>
              </a:rPr>
              <a:t>in this year’s event. </a:t>
            </a:r>
            <a:r>
              <a:rPr lang="en-US" dirty="0">
                <a:latin typeface="Arial" panose="020B0604020202020204" pitchFamily="34" charset="0"/>
                <a:cs typeface="Arial" panose="020B0604020202020204" pitchFamily="34" charset="0"/>
              </a:rPr>
              <a:t>NIH had a significant footprint at the festival, and NHGRI was one of the Institutes that had a booth with more than 40 </a:t>
            </a:r>
            <a:r>
              <a:rPr lang="en-US" dirty="0" smtClean="0">
                <a:latin typeface="Arial" panose="020B0604020202020204" pitchFamily="34" charset="0"/>
                <a:cs typeface="Arial" panose="020B0604020202020204" pitchFamily="34" charset="0"/>
              </a:rPr>
              <a:t>volunteers</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Festival held </a:t>
            </a:r>
            <a:r>
              <a:rPr lang="en-US" dirty="0" smtClean="0">
                <a:latin typeface="Arial" panose="020B0604020202020204" pitchFamily="34" charset="0"/>
                <a:cs typeface="Arial" panose="020B0604020202020204" pitchFamily="34" charset="0"/>
              </a:rPr>
              <a:t>a Sneak </a:t>
            </a:r>
            <a:r>
              <a:rPr lang="en-US" dirty="0">
                <a:latin typeface="Arial" panose="020B0604020202020204" pitchFamily="34" charset="0"/>
                <a:cs typeface="Arial" panose="020B0604020202020204" pitchFamily="34" charset="0"/>
              </a:rPr>
              <a:t>Peek Friday event </a:t>
            </a:r>
            <a:r>
              <a:rPr lang="en-US" dirty="0" smtClean="0">
                <a:latin typeface="Arial" panose="020B0604020202020204" pitchFamily="34" charset="0"/>
                <a:cs typeface="Arial" panose="020B0604020202020204" pitchFamily="34" charset="0"/>
              </a:rPr>
              <a:t>on April 25, </a:t>
            </a:r>
            <a:r>
              <a:rPr lang="en-US" dirty="0">
                <a:latin typeface="Arial" panose="020B0604020202020204" pitchFamily="34" charset="0"/>
                <a:cs typeface="Arial" panose="020B0604020202020204" pitchFamily="34" charset="0"/>
              </a:rPr>
              <a:t>which </a:t>
            </a:r>
            <a:r>
              <a:rPr lang="en-US" dirty="0" smtClean="0">
                <a:latin typeface="Arial" panose="020B0604020202020204" pitchFamily="34" charset="0"/>
                <a:cs typeface="Arial" panose="020B0604020202020204" pitchFamily="34" charset="0"/>
              </a:rPr>
              <a:t>happened to also be DNA Day 2014. </a:t>
            </a:r>
            <a:r>
              <a:rPr lang="en-US" dirty="0">
                <a:latin typeface="Arial" panose="020B0604020202020204" pitchFamily="34" charset="0"/>
                <a:cs typeface="Arial" panose="020B0604020202020204" pitchFamily="34" charset="0"/>
              </a:rPr>
              <a:t>Sneak Peek Friday was a special event for school groups, homeschoolers, and military families. Over 30,000 participants were able to preview and experience the Festival’s exhibits before it officially opened to the public and </a:t>
            </a:r>
            <a:r>
              <a:rPr lang="en-US" dirty="0" smtClean="0">
                <a:latin typeface="Arial" panose="020B0604020202020204" pitchFamily="34" charset="0"/>
                <a:cs typeface="Arial" panose="020B0604020202020204" pitchFamily="34" charset="0"/>
              </a:rPr>
              <a:t>to enjoy </a:t>
            </a:r>
            <a:r>
              <a:rPr lang="en-US" dirty="0">
                <a:latin typeface="Arial" panose="020B0604020202020204" pitchFamily="34" charset="0"/>
                <a:cs typeface="Arial" panose="020B0604020202020204" pitchFamily="34" charset="0"/>
              </a:rPr>
              <a:t>the NHGRI DNA Day activities, which included </a:t>
            </a:r>
            <a:r>
              <a:rPr lang="en-US" dirty="0" smtClean="0">
                <a:latin typeface="Arial" panose="020B0604020202020204" pitchFamily="34" charset="0"/>
                <a:cs typeface="Arial" panose="020B0604020202020204" pitchFamily="34" charset="0"/>
              </a:rPr>
              <a:t>working with the </a:t>
            </a:r>
            <a:r>
              <a:rPr lang="en-US" dirty="0">
                <a:latin typeface="Arial" panose="020B0604020202020204" pitchFamily="34" charset="0"/>
                <a:cs typeface="Arial" panose="020B0604020202020204" pitchFamily="34" charset="0"/>
              </a:rPr>
              <a:t>genetic trait </a:t>
            </a:r>
            <a:r>
              <a:rPr lang="en-US" dirty="0" smtClean="0">
                <a:latin typeface="Arial" panose="020B0604020202020204" pitchFamily="34" charset="0"/>
                <a:cs typeface="Arial" panose="020B0604020202020204" pitchFamily="34" charset="0"/>
              </a:rPr>
              <a:t>wheel and extracting </a:t>
            </a:r>
            <a:r>
              <a:rPr lang="en-US" dirty="0">
                <a:latin typeface="Arial" panose="020B0604020202020204" pitchFamily="34" charset="0"/>
                <a:cs typeface="Arial" panose="020B0604020202020204" pitchFamily="34" charset="0"/>
              </a:rPr>
              <a:t>DNA from </a:t>
            </a:r>
            <a:r>
              <a:rPr lang="en-US" dirty="0" smtClean="0">
                <a:latin typeface="Arial" panose="020B0604020202020204" pitchFamily="34" charset="0"/>
                <a:cs typeface="Arial" panose="020B0604020202020204" pitchFamily="34" charset="0"/>
              </a:rPr>
              <a:t>strawberries.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121860" name="Slide Number Placeholder 3"/>
          <p:cNvSpPr>
            <a:spLocks noGrp="1"/>
          </p:cNvSpPr>
          <p:nvPr>
            <p:ph type="sldNum" sz="quarter" idx="5"/>
          </p:nvPr>
        </p:nvSpPr>
        <p:spPr>
          <a:noFill/>
        </p:spPr>
        <p:txBody>
          <a:bodyPr/>
          <a:lstStyle/>
          <a:p>
            <a:pPr defTabSz="934606"/>
            <a:fld id="{F369CC4A-B154-46B7-B0C6-E366DA21E99B}" type="slidenum">
              <a:rPr lang="en-US" smtClean="0">
                <a:solidFill>
                  <a:srgbClr val="000000"/>
                </a:solidFill>
              </a:rPr>
              <a:pPr defTabSz="934606"/>
              <a:t>60</a:t>
            </a:fld>
            <a:endParaRPr lang="en-US" dirty="0" smtClean="0">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23" tIns="46961" rIns="93923" bIns="46961" numCol="1" anchor="t" anchorCtr="0" compatLnSpc="1">
            <a:prstTxWarp prst="textNoShape">
              <a:avLst/>
            </a:prstTxWarp>
          </a:bodyPr>
          <a:lstStyle/>
          <a:p>
            <a:r>
              <a:rPr lang="en-US" sz="1200" kern="1200" dirty="0" smtClean="0">
                <a:solidFill>
                  <a:schemeClr val="tx1"/>
                </a:solidFill>
                <a:effectLst/>
                <a:latin typeface="Arial" panose="020B0604020202020204" pitchFamily="34" charset="0"/>
                <a:cs typeface="Arial" panose="020B0604020202020204" pitchFamily="34" charset="0"/>
              </a:rPr>
              <a:t>Earlier this month, * Larry Thompson left his position as Chief of our Communications and Public Liaison Branch for a job at the </a:t>
            </a:r>
            <a:r>
              <a:rPr lang="en-US" dirty="0" smtClean="0">
                <a:latin typeface="Arial" panose="020B0604020202020204" pitchFamily="34" charset="0"/>
                <a:cs typeface="Arial" panose="020B0604020202020204" pitchFamily="34" charset="0"/>
              </a:rPr>
              <a:t>company </a:t>
            </a:r>
            <a:r>
              <a:rPr lang="en-US" sz="1200" kern="1200" dirty="0" smtClean="0">
                <a:solidFill>
                  <a:schemeClr val="tx1"/>
                </a:solidFill>
                <a:effectLst/>
                <a:latin typeface="Arial" panose="020B0604020202020204" pitchFamily="34" charset="0"/>
                <a:cs typeface="Arial" panose="020B0604020202020204" pitchFamily="34" charset="0"/>
              </a:rPr>
              <a:t>Johnson &amp; Johnson. Larry’s 14-year tenure at NHGRI has been associated with the growth and maturation of NHGRI’s communications program. He was instrumental in seeing it expand into new areas, while at the same time having our communications group keep up with NHGRI’s (and genomics’) frenetic pace that needed to be covered on a routine basis. On behalf of many, I want to thank Larry for his myriad contributions and successes at NHGRI, and wish him all the best in his new professional endeavors.</a:t>
            </a:r>
          </a:p>
          <a:p>
            <a:endParaRPr lang="en-US" dirty="0">
              <a:latin typeface="Arial" panose="020B0604020202020204" pitchFamily="34" charset="0"/>
              <a:cs typeface="Arial" panose="020B0604020202020204" pitchFamily="34" charset="0"/>
            </a:endParaRPr>
          </a:p>
          <a:p>
            <a:r>
              <a:rPr lang="en-US" sz="1200" kern="1200" dirty="0" smtClean="0">
                <a:solidFill>
                  <a:schemeClr val="tx1"/>
                </a:solidFill>
                <a:effectLst/>
                <a:latin typeface="Arial" panose="020B0604020202020204" pitchFamily="34" charset="0"/>
                <a:cs typeface="Arial" panose="020B0604020202020204" pitchFamily="34" charset="0"/>
              </a:rPr>
              <a:t>* Jeannine Mjoseth, who has been our Deputy Chief for Communications since October 2010, has agreed to serve as the Acting Chief while a search is conducted</a:t>
            </a:r>
            <a:r>
              <a:rPr lang="en-US" dirty="0" smtClean="0">
                <a:latin typeface="Arial" panose="020B0604020202020204" pitchFamily="34" charset="0"/>
                <a:cs typeface="Arial" panose="020B0604020202020204" pitchFamily="34" charset="0"/>
              </a:rPr>
              <a:t>. That search will launch in the very near future, and if any of you know of good candidates to suggest for this very important Institute position, please contact</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me or Laura Rodriquez. </a:t>
            </a: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61</a:t>
            </a:fld>
            <a:endParaRPr lang="en-US" dirty="0" smtClean="0">
              <a:solidFill>
                <a:prstClr val="black"/>
              </a:solidFill>
              <a:cs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62</a:t>
            </a:fld>
            <a:endParaRPr lang="en-US" dirty="0" smtClean="0">
              <a:cs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At the last Council meeting, you heard an update about the Institute’s Intramural Research Program from our Scientific Director, Dan </a:t>
            </a:r>
            <a:r>
              <a:rPr lang="en-US" dirty="0" err="1" smtClean="0">
                <a:latin typeface="Arial" panose="020B0604020202020204" pitchFamily="34" charset="0"/>
                <a:cs typeface="Arial" panose="020B0604020202020204" pitchFamily="34" charset="0"/>
              </a:rPr>
              <a:t>Kastner</a:t>
            </a:r>
            <a:r>
              <a:rPr lang="en-US" dirty="0" smtClean="0">
                <a:latin typeface="Arial" panose="020B0604020202020204" pitchFamily="34" charset="0"/>
                <a:cs typeface="Arial" panose="020B0604020202020204" pitchFamily="34" charset="0"/>
              </a:rPr>
              <a:t>. At that time, Dan discussed how he was in the midst of reorganizing the Intramural Research Program to modernize its structure, similar in</a:t>
            </a:r>
            <a:r>
              <a:rPr lang="en-US" baseline="0" dirty="0" smtClean="0">
                <a:latin typeface="Arial" panose="020B0604020202020204" pitchFamily="34" charset="0"/>
                <a:cs typeface="Arial" panose="020B0604020202020204" pitchFamily="34" charset="0"/>
              </a:rPr>
              <a:t> some ways </a:t>
            </a:r>
            <a:r>
              <a:rPr lang="en-US" dirty="0" smtClean="0">
                <a:latin typeface="Arial" panose="020B0604020202020204" pitchFamily="34" charset="0"/>
                <a:cs typeface="Arial" panose="020B0604020202020204" pitchFamily="34" charset="0"/>
              </a:rPr>
              <a:t> to how I reorganized the Institute more broadly about 1.5 years ago. </a:t>
            </a:r>
          </a:p>
          <a:p>
            <a:r>
              <a:rPr lang="en-US" kern="1200" baseline="0" dirty="0">
                <a:effectLst/>
                <a:latin typeface="Arial" panose="020B0604020202020204" pitchFamily="34" charset="0"/>
                <a:cs typeface="Arial" panose="020B0604020202020204" pitchFamily="34" charset="0"/>
              </a:rPr>
              <a:t/>
            </a:r>
            <a:br>
              <a:rPr lang="en-US" kern="1200" baseline="0" dirty="0">
                <a:effectLst/>
                <a:latin typeface="Arial" panose="020B0604020202020204" pitchFamily="34" charset="0"/>
                <a:cs typeface="Arial" panose="020B0604020202020204" pitchFamily="34" charset="0"/>
              </a:rPr>
            </a:br>
            <a:r>
              <a:rPr lang="en-US" kern="1200" baseline="0" dirty="0" smtClean="0">
                <a:effectLst/>
                <a:latin typeface="Arial" panose="020B0604020202020204" pitchFamily="34" charset="0"/>
                <a:cs typeface="Arial" panose="020B0604020202020204" pitchFamily="34" charset="0"/>
              </a:rPr>
              <a:t>That</a:t>
            </a:r>
            <a:r>
              <a:rPr lang="en-US" kern="1200" dirty="0" smtClean="0">
                <a:effectLst/>
                <a:latin typeface="Arial" panose="020B0604020202020204" pitchFamily="34" charset="0"/>
                <a:cs typeface="Arial" panose="020B0604020202020204" pitchFamily="34" charset="0"/>
              </a:rPr>
              <a:t> reorganization of our Intramural Research Program has now largely been implemented. Amo</a:t>
            </a:r>
            <a:r>
              <a:rPr lang="en-US" dirty="0" smtClean="0">
                <a:latin typeface="Arial" panose="020B0604020202020204" pitchFamily="34" charset="0"/>
                <a:cs typeface="Arial" panose="020B0604020202020204" pitchFamily="34" charset="0"/>
              </a:rPr>
              <a:t>ng the new elements of</a:t>
            </a:r>
            <a:r>
              <a:rPr lang="en-US" baseline="0" dirty="0" smtClean="0">
                <a:latin typeface="Arial" panose="020B0604020202020204" pitchFamily="34" charset="0"/>
                <a:cs typeface="Arial" panose="020B0604020202020204" pitchFamily="34" charset="0"/>
              </a:rPr>
              <a:t> that Program </a:t>
            </a:r>
            <a:r>
              <a:rPr lang="en-US" dirty="0" smtClean="0">
                <a:latin typeface="Arial" panose="020B0604020202020204" pitchFamily="34" charset="0"/>
                <a:cs typeface="Arial" panose="020B0604020202020204" pitchFamily="34" charset="0"/>
              </a:rPr>
              <a:t>has been the creation of several new branches, the reconfiguration of some</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existing branches, and the * appointment of t</a:t>
            </a:r>
            <a:r>
              <a:rPr lang="en-US" kern="1200" baseline="0" dirty="0" smtClean="0">
                <a:effectLst/>
                <a:latin typeface="Arial" panose="020B0604020202020204" pitchFamily="34" charset="0"/>
                <a:cs typeface="Arial" panose="020B0604020202020204" pitchFamily="34" charset="0"/>
              </a:rPr>
              <a:t>hree new branch chiefs: specifically, * Charles Rotimi, Chief of the new Metabolic, Cardiovascular and Inflammatory Diseases Branch; * Pam Schwartzberg, Chief of the reconstituted Genetic Disease Research Branch; and * Julie Segre, Chief of the new Translational and Functional Genomics Branch.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63</a:t>
            </a:fld>
            <a:endParaRPr lang="en-US" dirty="0"/>
          </a:p>
        </p:txBody>
      </p:sp>
    </p:spTree>
    <p:extLst>
      <p:ext uri="{BB962C8B-B14F-4D97-AF65-F5344CB8AC3E}">
        <p14:creationId xmlns:p14="http://schemas.microsoft.com/office/powerpoint/2010/main" val="13584776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Shown here is an overview of the new structure for the NHGRI </a:t>
            </a:r>
            <a:r>
              <a:rPr lang="en-US" dirty="0">
                <a:latin typeface="Arial" panose="020B0604020202020204" pitchFamily="34" charset="0"/>
                <a:cs typeface="Arial" panose="020B0604020202020204" pitchFamily="34" charset="0"/>
              </a:rPr>
              <a:t>Intramural Research </a:t>
            </a:r>
            <a:r>
              <a:rPr lang="en-US" dirty="0" smtClean="0">
                <a:latin typeface="Arial" panose="020B0604020202020204" pitchFamily="34" charset="0"/>
                <a:cs typeface="Arial" panose="020B0604020202020204" pitchFamily="34" charset="0"/>
              </a:rPr>
              <a:t>Program, which consists of ~45 </a:t>
            </a:r>
            <a:r>
              <a:rPr lang="en-US" dirty="0">
                <a:latin typeface="Arial" panose="020B0604020202020204" pitchFamily="34" charset="0"/>
                <a:cs typeface="Arial" panose="020B0604020202020204" pitchFamily="34" charset="0"/>
              </a:rPr>
              <a:t>research and clinical </a:t>
            </a:r>
            <a:r>
              <a:rPr lang="en-US" dirty="0" smtClean="0">
                <a:latin typeface="Arial" panose="020B0604020202020204" pitchFamily="34" charset="0"/>
                <a:cs typeface="Arial" panose="020B0604020202020204" pitchFamily="34" charset="0"/>
              </a:rPr>
              <a:t>investigators and a ~550-person staff. The main organization elements include 9 research branches and an Office of the Clinical Director. The leaders of these major elements are also highlighted in picture form on this schematic. </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Some additional organizational elements (such as offices and centers) within our Intramural Research Program are listed below.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64</a:t>
            </a:fld>
            <a:endParaRPr lang="en-US" dirty="0"/>
          </a:p>
        </p:txBody>
      </p:sp>
    </p:spTree>
    <p:extLst>
      <p:ext uri="{BB962C8B-B14F-4D97-AF65-F5344CB8AC3E}">
        <p14:creationId xmlns:p14="http://schemas.microsoft.com/office/powerpoint/2010/main" val="19771011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23" tIns="46961" rIns="93923" bIns="46961" numCol="1" anchor="t" anchorCtr="0" compatLnSpc="1">
            <a:prstTxWarp prst="textNoShape">
              <a:avLst/>
            </a:prstTxWarp>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kern="1200" dirty="0" smtClean="0">
                <a:effectLst/>
                <a:latin typeface="Arial" panose="020B0604020202020204" pitchFamily="34" charset="0"/>
                <a:cs typeface="Arial" panose="020B0604020202020204" pitchFamily="34" charset="0"/>
              </a:rPr>
              <a:t>There are other changes occurring to our Intramural Research Program, in this case in the form of </a:t>
            </a:r>
            <a:r>
              <a:rPr lang="en-US" dirty="0" smtClean="0">
                <a:latin typeface="Arial" panose="020B0604020202020204" pitchFamily="34" charset="0"/>
                <a:cs typeface="Arial" panose="020B0604020202020204" pitchFamily="34" charset="0"/>
              </a:rPr>
              <a:t>investigator departures. </a:t>
            </a:r>
          </a:p>
          <a:p>
            <a:pPr marL="0" marR="0" indent="0" algn="l" defTabSz="914400" rtl="0" eaLnBrk="0" fontAlgn="base" latinLnBrk="0" hangingPunct="0">
              <a:lnSpc>
                <a:spcPct val="100000"/>
              </a:lnSpc>
              <a:spcBef>
                <a:spcPts val="0"/>
              </a:spcBef>
              <a:spcAft>
                <a:spcPct val="0"/>
              </a:spcAft>
              <a:buClrTx/>
              <a:buSzTx/>
              <a:buFontTx/>
              <a:buNone/>
              <a:tabLst/>
              <a:defRPr/>
            </a:pPr>
            <a:endParaRPr lang="en-US" kern="1200" dirty="0" smtClean="0">
              <a:effectLst/>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kern="1200" dirty="0" smtClean="0">
                <a:effectLst/>
                <a:latin typeface="Arial" panose="020B0604020202020204" pitchFamily="34" charset="0"/>
                <a:cs typeface="Arial" panose="020B0604020202020204" pitchFamily="34" charset="0"/>
              </a:rPr>
              <a:t>* Colleen McBride is leaving NHGRI to join Emory's Rollins School of Public Health as the Rollins Professor and Chair of the Department of Behavioral Sciences and Health Education. Colleen has served as the founding Chief of NHGRI’s Social and Behavioral Research Branch</a:t>
            </a:r>
            <a:r>
              <a:rPr lang="en-US" kern="1200" baseline="0" dirty="0" smtClean="0">
                <a:effectLst/>
                <a:latin typeface="Arial" panose="020B0604020202020204" pitchFamily="34" charset="0"/>
                <a:cs typeface="Arial" panose="020B0604020202020204" pitchFamily="34" charset="0"/>
              </a:rPr>
              <a:t> for ten years</a:t>
            </a:r>
            <a:endParaRPr lang="en-US" kern="1200" dirty="0" smtClean="0">
              <a:effectLst/>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endParaRPr lang="en-US" kern="1200" dirty="0" smtClean="0">
              <a:effectLst/>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kern="1200" dirty="0" smtClean="0">
                <a:effectLst/>
                <a:latin typeface="Arial" panose="020B0604020202020204" pitchFamily="34" charset="0"/>
                <a:cs typeface="Arial" panose="020B0604020202020204" pitchFamily="34" charset="0"/>
              </a:rPr>
              <a:t>* Fabio Candotti is also leaving NHGRI to take a position at the CHUV University Hospital of Lausanne (Switzerland) in June. Fabio has been a leader in the study of inherited immunodeficiency diseases at the NIH for many years, and a pioneer in developing gene therapy for his patients at the NIH Clinical Center.</a:t>
            </a:r>
          </a:p>
          <a:p>
            <a:pPr marL="0" marR="0" indent="0" algn="l" defTabSz="914400" rtl="0" eaLnBrk="0" fontAlgn="base" latinLnBrk="0" hangingPunct="0">
              <a:lnSpc>
                <a:spcPct val="100000"/>
              </a:lnSpc>
              <a:spcBef>
                <a:spcPts val="0"/>
              </a:spcBef>
              <a:spcAft>
                <a:spcPct val="0"/>
              </a:spcAft>
              <a:buClrTx/>
              <a:buSzTx/>
              <a:buFontTx/>
              <a:buNone/>
              <a:tabLst/>
              <a:defRPr/>
            </a:pPr>
            <a:endParaRPr lang="en-US" kern="1200" dirty="0" smtClean="0">
              <a:effectLst/>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kern="1200" dirty="0" smtClean="0">
                <a:effectLst/>
                <a:latin typeface="Arial" panose="020B0604020202020204" pitchFamily="34" charset="0"/>
                <a:cs typeface="Arial" panose="020B0604020202020204" pitchFamily="34" charset="0"/>
              </a:rPr>
              <a:t>Colleen and Fabio have been terrific and highly productive members of NHGRI’s Intramural Research Program, and I</a:t>
            </a:r>
            <a:r>
              <a:rPr lang="en-US" kern="1200" baseline="0" dirty="0" smtClean="0">
                <a:effectLst/>
                <a:latin typeface="Arial" panose="020B0604020202020204" pitchFamily="34" charset="0"/>
                <a:cs typeface="Arial" panose="020B0604020202020204" pitchFamily="34" charset="0"/>
              </a:rPr>
              <a:t> wish them both the best of luck in their new endeavors. </a:t>
            </a:r>
            <a:endParaRPr lang="en-US" kern="1200" dirty="0" smtClean="0">
              <a:effectLst/>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65</a:t>
            </a:fld>
            <a:endParaRPr lang="en-US" dirty="0" smtClean="0">
              <a:solidFill>
                <a:prstClr val="black"/>
              </a:solidFill>
              <a:cs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xfrm>
            <a:off x="944563" y="4446591"/>
            <a:ext cx="5197475" cy="4434859"/>
          </a:xfrm>
        </p:spPr>
        <p:txBody>
          <a:bodyPr>
            <a:noAutofit/>
          </a:bodyPr>
          <a:lstStyle/>
          <a:p>
            <a:r>
              <a:rPr lang="en-US" dirty="0" smtClean="0">
                <a:latin typeface="Arial" pitchFamily="34" charset="0"/>
                <a:cs typeface="Arial" pitchFamily="34" charset="0"/>
              </a:rPr>
              <a:t>The newest addition to the NIH campus, the John </a:t>
            </a:r>
            <a:r>
              <a:rPr lang="en-US" dirty="0">
                <a:latin typeface="Arial" pitchFamily="34" charset="0"/>
                <a:cs typeface="Arial" pitchFamily="34" charset="0"/>
              </a:rPr>
              <a:t>Edward Porter Neuroscience Research </a:t>
            </a:r>
            <a:r>
              <a:rPr lang="en-US" dirty="0" smtClean="0">
                <a:latin typeface="Arial" pitchFamily="34" charset="0"/>
                <a:cs typeface="Arial" pitchFamily="34" charset="0"/>
              </a:rPr>
              <a:t>Center, was recently dedicated. The building is named in honor of long-time NIH champion and former congressman for 20 years, John Porter.</a:t>
            </a:r>
          </a:p>
          <a:p>
            <a:endParaRPr lang="en-US" dirty="0">
              <a:latin typeface="Arial" pitchFamily="34" charset="0"/>
              <a:cs typeface="Arial" pitchFamily="34" charset="0"/>
            </a:endParaRPr>
          </a:p>
          <a:p>
            <a:r>
              <a:rPr lang="en-US" dirty="0" smtClean="0">
                <a:latin typeface="Arial" pitchFamily="34" charset="0"/>
                <a:cs typeface="Arial" pitchFamily="34" charset="0"/>
              </a:rPr>
              <a:t>The Porter building represents an ‘experiment’ in space allocation in the NIH Intramural Research Program, whereby the entire building is dedicated to a single scientific theme (neuroscience) rather than an institute or group of institutes. Such clustering of neuroscience researchers from across the NIH facilitates trans-disciplinary collaborations. NHGRI has two of its intramural investigators’ laboratories in the building. </a:t>
            </a:r>
          </a:p>
          <a:p>
            <a:endParaRPr lang="en-US" dirty="0">
              <a:latin typeface="Arial" pitchFamily="34" charset="0"/>
              <a:cs typeface="Arial" pitchFamily="34" charset="0"/>
            </a:endParaRPr>
          </a:p>
          <a:p>
            <a:r>
              <a:rPr lang="en-US" dirty="0" smtClean="0">
                <a:latin typeface="Arial" pitchFamily="34" charset="0"/>
                <a:cs typeface="Arial" pitchFamily="34" charset="0"/>
              </a:rPr>
              <a:t>Construction of the building has a somewhat complicated history, in that the first half of the building was built</a:t>
            </a:r>
            <a:r>
              <a:rPr lang="en-US" baseline="0" dirty="0" smtClean="0">
                <a:latin typeface="Arial" pitchFamily="34" charset="0"/>
                <a:cs typeface="Arial" pitchFamily="34" charset="0"/>
              </a:rPr>
              <a:t> </a:t>
            </a:r>
            <a:r>
              <a:rPr lang="en-US" dirty="0" smtClean="0">
                <a:latin typeface="Arial" pitchFamily="34" charset="0"/>
                <a:cs typeface="Arial" pitchFamily="34" charset="0"/>
              </a:rPr>
              <a:t>and occupied in 2004. But budgetary constraints prevented the building from being completed until ARRA (Recovery </a:t>
            </a:r>
            <a:r>
              <a:rPr lang="en-US" dirty="0">
                <a:latin typeface="Arial" pitchFamily="34" charset="0"/>
                <a:cs typeface="Arial" pitchFamily="34" charset="0"/>
              </a:rPr>
              <a:t>A</a:t>
            </a:r>
            <a:r>
              <a:rPr lang="en-US" dirty="0" smtClean="0">
                <a:latin typeface="Arial" pitchFamily="34" charset="0"/>
                <a:cs typeface="Arial" pitchFamily="34" charset="0"/>
              </a:rPr>
              <a:t>ct) funds were provided to complete this important building project. </a:t>
            </a:r>
          </a:p>
          <a:p>
            <a:endParaRPr lang="en-US" dirty="0">
              <a:latin typeface="Arial" pitchFamily="34" charset="0"/>
              <a:cs typeface="Arial" pitchFamily="34" charset="0"/>
            </a:endParaRPr>
          </a:p>
          <a:p>
            <a:r>
              <a:rPr lang="en-US" dirty="0" smtClean="0">
                <a:latin typeface="Arial" pitchFamily="34" charset="0"/>
                <a:cs typeface="Arial" pitchFamily="34" charset="0"/>
              </a:rPr>
              <a:t>Now dedicated and occupied, the full building houses </a:t>
            </a:r>
            <a:r>
              <a:rPr lang="en-US" dirty="0">
                <a:latin typeface="Arial" pitchFamily="34" charset="0"/>
                <a:cs typeface="Arial" pitchFamily="34" charset="0"/>
              </a:rPr>
              <a:t>~800 </a:t>
            </a:r>
            <a:r>
              <a:rPr lang="en-US" dirty="0" smtClean="0">
                <a:latin typeface="Arial" pitchFamily="34" charset="0"/>
                <a:cs typeface="Arial" pitchFamily="34" charset="0"/>
              </a:rPr>
              <a:t>neuroscientists within 85 research groups </a:t>
            </a:r>
            <a:r>
              <a:rPr lang="en-US" dirty="0">
                <a:latin typeface="Arial" pitchFamily="34" charset="0"/>
                <a:cs typeface="Arial" pitchFamily="34" charset="0"/>
              </a:rPr>
              <a:t>from 10 NIH </a:t>
            </a:r>
            <a:r>
              <a:rPr lang="en-US" dirty="0" smtClean="0">
                <a:latin typeface="Arial" pitchFamily="34" charset="0"/>
                <a:cs typeface="Arial" pitchFamily="34" charset="0"/>
              </a:rPr>
              <a:t>institutes in its 500,000 </a:t>
            </a:r>
            <a:r>
              <a:rPr lang="en-US" dirty="0">
                <a:latin typeface="Arial" pitchFamily="34" charset="0"/>
                <a:cs typeface="Arial" pitchFamily="34" charset="0"/>
              </a:rPr>
              <a:t>square feet of </a:t>
            </a:r>
            <a:r>
              <a:rPr lang="en-US" dirty="0" smtClean="0">
                <a:latin typeface="Arial" pitchFamily="34" charset="0"/>
                <a:cs typeface="Arial" pitchFamily="34" charset="0"/>
              </a:rPr>
              <a:t>space. The </a:t>
            </a:r>
            <a:r>
              <a:rPr lang="en-US" dirty="0">
                <a:latin typeface="Arial" pitchFamily="34" charset="0"/>
                <a:cs typeface="Arial" pitchFamily="34" charset="0"/>
              </a:rPr>
              <a:t>facility’s MRI suite houses one of the largest MRI devices in the world. </a:t>
            </a:r>
          </a:p>
          <a:p>
            <a:endParaRPr lang="en-US" dirty="0">
              <a:latin typeface="Arial" pitchFamily="34" charset="0"/>
              <a:cs typeface="Arial" pitchFamily="34" charset="0"/>
            </a:endParaRPr>
          </a:p>
          <a:p>
            <a:endParaRPr lang="en-US"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EFA660BE-5EA9-40FE-81C1-C76E7A7E4E18}" type="slidenum">
              <a:rPr lang="en-US" smtClean="0"/>
              <a:pPr>
                <a:defRPr/>
              </a:pPr>
              <a:t>66</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kern="1200" dirty="0" smtClean="0">
                <a:effectLst/>
                <a:latin typeface="Arial" panose="020B0604020202020204" pitchFamily="34" charset="0"/>
                <a:cs typeface="Arial" panose="020B0604020202020204" pitchFamily="34" charset="0"/>
              </a:rPr>
              <a:t>NHGRI has been instrumental in creating a novel clinical genomics opportunity for the broader NIH Intramural </a:t>
            </a:r>
            <a:r>
              <a:rPr lang="en-US" dirty="0" smtClean="0">
                <a:latin typeface="Arial" panose="020B0604020202020204" pitchFamily="34" charset="0"/>
                <a:cs typeface="Arial" panose="020B0604020202020204" pitchFamily="34" charset="0"/>
              </a:rPr>
              <a:t>Research Program. </a:t>
            </a:r>
            <a:r>
              <a:rPr lang="en-US" kern="1200" dirty="0" smtClean="0">
                <a:effectLst/>
                <a:latin typeface="Arial" panose="020B0604020202020204" pitchFamily="34" charset="0"/>
                <a:cs typeface="Arial" panose="020B0604020202020204" pitchFamily="34" charset="0"/>
              </a:rPr>
              <a:t>Specifically, * the NIH Office of Intramural Research, NHGRI, and the NIH Clinical Center are co-sponsoring a joint genomics venture t</a:t>
            </a:r>
            <a:r>
              <a:rPr lang="en-US" dirty="0" smtClean="0">
                <a:latin typeface="Arial" panose="020B0604020202020204" pitchFamily="34" charset="0"/>
                <a:cs typeface="Arial" panose="020B0604020202020204" pitchFamily="34" charset="0"/>
              </a:rPr>
              <a:t>o enhance </a:t>
            </a:r>
            <a:r>
              <a:rPr lang="en-US" kern="1200" dirty="0" smtClean="0">
                <a:effectLst/>
                <a:latin typeface="Arial" panose="020B0604020202020204" pitchFamily="34" charset="0"/>
                <a:cs typeface="Arial" panose="020B0604020202020204" pitchFamily="34" charset="0"/>
              </a:rPr>
              <a:t>the clinical research enterprise within the NIH Clinical Center. This program, entitled the “Clinical Center Genomics Opportunity,” has as its goals * to build a robust infrastructure for clinical genomics in the NIH Clinical Center and to develop capabilities within institutes for using genomic data in clinical research and care. </a:t>
            </a:r>
          </a:p>
          <a:p>
            <a:endParaRPr lang="en-US" dirty="0">
              <a:latin typeface="Arial" panose="020B0604020202020204" pitchFamily="34" charset="0"/>
              <a:cs typeface="Arial" panose="020B0604020202020204" pitchFamily="34" charset="0"/>
            </a:endParaRPr>
          </a:p>
          <a:p>
            <a:r>
              <a:rPr lang="en-US" kern="1200" dirty="0" smtClean="0">
                <a:effectLst/>
                <a:latin typeface="Arial" panose="020B0604020202020204" pitchFamily="34" charset="0"/>
                <a:cs typeface="Arial" panose="020B0604020202020204" pitchFamily="34" charset="0"/>
              </a:rPr>
              <a:t>The ideal studies for the program will be led by investigators who are knowledgeable in genetics, but who do not currently have a major research program in clinical genomics. Les Biesecker and Teri Manolio co-chair the committee that will review study proposals, which are expected to involve the generation of 50-300 whole-</a:t>
            </a:r>
            <a:r>
              <a:rPr lang="en-US" kern="1200" dirty="0" err="1" smtClean="0">
                <a:effectLst/>
                <a:latin typeface="Arial" panose="020B0604020202020204" pitchFamily="34" charset="0"/>
                <a:cs typeface="Arial" panose="020B0604020202020204" pitchFamily="34" charset="0"/>
              </a:rPr>
              <a:t>exome</a:t>
            </a:r>
            <a:r>
              <a:rPr lang="en-US" kern="1200" dirty="0" smtClean="0">
                <a:effectLst/>
                <a:latin typeface="Arial" panose="020B0604020202020204" pitchFamily="34" charset="0"/>
                <a:cs typeface="Arial" panose="020B0604020202020204" pitchFamily="34" charset="0"/>
              </a:rPr>
              <a:t> sequences to be derived from samples ascertained over a 1-2 year period. * </a:t>
            </a:r>
            <a:r>
              <a:rPr lang="en-US" dirty="0" smtClean="0">
                <a:latin typeface="Arial" panose="020B0604020202020204" pitchFamily="34" charset="0"/>
                <a:cs typeface="Arial" panose="020B0604020202020204" pitchFamily="34" charset="0"/>
              </a:rPr>
              <a:t>Funds are available for generating a total of </a:t>
            </a:r>
            <a:r>
              <a:rPr lang="en-US" kern="1200" dirty="0" smtClean="0">
                <a:effectLst/>
                <a:latin typeface="Arial" panose="020B0604020202020204" pitchFamily="34" charset="0"/>
                <a:cs typeface="Arial" panose="020B0604020202020204" pitchFamily="34" charset="0"/>
              </a:rPr>
              <a:t>1,000 whole-</a:t>
            </a:r>
            <a:r>
              <a:rPr lang="en-US" kern="1200" dirty="0" err="1" smtClean="0">
                <a:effectLst/>
                <a:latin typeface="Arial" panose="020B0604020202020204" pitchFamily="34" charset="0"/>
                <a:cs typeface="Arial" panose="020B0604020202020204" pitchFamily="34" charset="0"/>
              </a:rPr>
              <a:t>exome</a:t>
            </a:r>
            <a:r>
              <a:rPr lang="en-US" kern="1200" dirty="0" smtClean="0">
                <a:effectLst/>
                <a:latin typeface="Arial" panose="020B0604020202020204" pitchFamily="34" charset="0"/>
                <a:cs typeface="Arial" panose="020B0604020202020204" pitchFamily="34" charset="0"/>
              </a:rPr>
              <a:t> sequences from NIH Clinical Center patients, with the sequencing to be performed at the NIH Intramural Sequencing Center </a:t>
            </a:r>
            <a:r>
              <a:rPr lang="en-US" dirty="0" smtClean="0">
                <a:latin typeface="Arial" panose="020B0604020202020204" pitchFamily="34" charset="0"/>
                <a:cs typeface="Arial" panose="020B0604020202020204" pitchFamily="34" charset="0"/>
              </a:rPr>
              <a:t>via </a:t>
            </a:r>
            <a:r>
              <a:rPr lang="en-US" kern="1200" dirty="0" smtClean="0">
                <a:effectLst/>
                <a:latin typeface="Arial" panose="020B0604020202020204" pitchFamily="34" charset="0"/>
                <a:cs typeface="Arial" panose="020B0604020202020204" pitchFamily="34" charset="0"/>
              </a:rPr>
              <a:t>a CLIA-compliant pipeline.</a:t>
            </a:r>
          </a:p>
          <a:p>
            <a:r>
              <a:rPr lang="en-US" kern="1200" dirty="0" smtClean="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None/>
              <a:tabLst/>
              <a:defRPr/>
            </a:pPr>
            <a:endParaRPr lang="en-US" kern="1200" dirty="0" smtClean="0">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67</a:t>
            </a:fld>
            <a:endParaRPr lang="en-US" dirty="0"/>
          </a:p>
        </p:txBody>
      </p:sp>
    </p:spTree>
    <p:extLst>
      <p:ext uri="{BB962C8B-B14F-4D97-AF65-F5344CB8AC3E}">
        <p14:creationId xmlns:p14="http://schemas.microsoft.com/office/powerpoint/2010/main" val="16408486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23" tIns="46961" rIns="93923" bIns="46961" numCol="1" anchor="t" anchorCtr="0" compatLnSpc="1">
            <a:prstTxWarp prst="textNoShape">
              <a:avLst/>
            </a:prstTxWarp>
          </a:bodyPr>
          <a:lstStyle/>
          <a:p>
            <a:r>
              <a:rPr lang="en-US" b="0" i="0" kern="1200" dirty="0" smtClean="0">
                <a:effectLst/>
                <a:latin typeface="Arial" panose="020B0604020202020204" pitchFamily="34" charset="0"/>
                <a:cs typeface="Arial" panose="020B0604020202020204" pitchFamily="34" charset="0"/>
              </a:rPr>
              <a:t>Andy Baxevanis, Head of the Computational Genomics Unit and the Bioinformatics and Scientific Programming Core, has been inducted into the Johns Hopkins Society of Scholars.</a:t>
            </a:r>
            <a:r>
              <a:rPr lang="en-US" b="0" i="0" kern="1200" baseline="0" dirty="0" smtClean="0">
                <a:effectLst/>
                <a:latin typeface="Arial" panose="020B0604020202020204" pitchFamily="34" charset="0"/>
                <a:cs typeface="Arial" panose="020B0604020202020204" pitchFamily="34" charset="0"/>
              </a:rPr>
              <a:t> </a:t>
            </a:r>
            <a:r>
              <a:rPr lang="en-US" b="0" i="0" kern="1200" dirty="0" smtClean="0">
                <a:effectLst/>
                <a:latin typeface="Arial" panose="020B0604020202020204" pitchFamily="34" charset="0"/>
                <a:cs typeface="Arial" panose="020B0604020202020204" pitchFamily="34" charset="0"/>
              </a:rPr>
              <a:t>This honor is given to former postdoctoral fellows, postdoctoral degree recipients, house staff, and junior or visiting faculty who have served at least one year at Johns Hopkins and thereafter gained marked distinction elsewhere in the fields of physical, biological, medical, social, or engineering sciences, or in the humanities.</a:t>
            </a:r>
            <a:endParaRPr lang="en-US" kern="1200" dirty="0" smtClean="0">
              <a:effectLst/>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4014790" y="8891588"/>
            <a:ext cx="3071812"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399" eaLnBrk="0" hangingPunct="0">
              <a:defRPr b="1">
                <a:solidFill>
                  <a:schemeClr val="tx1"/>
                </a:solidFill>
                <a:latin typeface="Arial" pitchFamily="34" charset="0"/>
              </a:defRPr>
            </a:lvl1pPr>
            <a:lvl2pPr marL="742770" indent="-285681" defTabSz="936399" eaLnBrk="0" hangingPunct="0">
              <a:defRPr b="1">
                <a:solidFill>
                  <a:schemeClr val="tx1"/>
                </a:solidFill>
                <a:latin typeface="Arial" pitchFamily="34" charset="0"/>
              </a:defRPr>
            </a:lvl2pPr>
            <a:lvl3pPr marL="1142725" indent="-228545" defTabSz="936399" eaLnBrk="0" hangingPunct="0">
              <a:defRPr b="1">
                <a:solidFill>
                  <a:schemeClr val="tx1"/>
                </a:solidFill>
                <a:latin typeface="Arial" pitchFamily="34" charset="0"/>
              </a:defRPr>
            </a:lvl3pPr>
            <a:lvl4pPr marL="1599814" indent="-228545" defTabSz="936399" eaLnBrk="0" hangingPunct="0">
              <a:defRPr b="1">
                <a:solidFill>
                  <a:schemeClr val="tx1"/>
                </a:solidFill>
                <a:latin typeface="Arial" pitchFamily="34" charset="0"/>
              </a:defRPr>
            </a:lvl4pPr>
            <a:lvl5pPr marL="2056905" indent="-228545" defTabSz="936399" eaLnBrk="0" hangingPunct="0">
              <a:defRPr b="1">
                <a:solidFill>
                  <a:schemeClr val="tx1"/>
                </a:solidFill>
                <a:latin typeface="Arial" pitchFamily="34" charset="0"/>
              </a:defRPr>
            </a:lvl5pPr>
            <a:lvl6pPr marL="2513995" indent="-228545" defTabSz="936399" eaLnBrk="0" fontAlgn="base" hangingPunct="0">
              <a:spcBef>
                <a:spcPct val="0"/>
              </a:spcBef>
              <a:spcAft>
                <a:spcPct val="0"/>
              </a:spcAft>
              <a:defRPr b="1">
                <a:solidFill>
                  <a:schemeClr val="tx1"/>
                </a:solidFill>
                <a:latin typeface="Arial" pitchFamily="34" charset="0"/>
              </a:defRPr>
            </a:lvl6pPr>
            <a:lvl7pPr marL="2971084" indent="-228545" defTabSz="936399" eaLnBrk="0" fontAlgn="base" hangingPunct="0">
              <a:spcBef>
                <a:spcPct val="0"/>
              </a:spcBef>
              <a:spcAft>
                <a:spcPct val="0"/>
              </a:spcAft>
              <a:defRPr b="1">
                <a:solidFill>
                  <a:schemeClr val="tx1"/>
                </a:solidFill>
                <a:latin typeface="Arial" pitchFamily="34" charset="0"/>
              </a:defRPr>
            </a:lvl7pPr>
            <a:lvl8pPr marL="3428174" indent="-228545" defTabSz="936399" eaLnBrk="0" fontAlgn="base" hangingPunct="0">
              <a:spcBef>
                <a:spcPct val="0"/>
              </a:spcBef>
              <a:spcAft>
                <a:spcPct val="0"/>
              </a:spcAft>
              <a:defRPr b="1">
                <a:solidFill>
                  <a:schemeClr val="tx1"/>
                </a:solidFill>
                <a:latin typeface="Arial" pitchFamily="34" charset="0"/>
              </a:defRPr>
            </a:lvl8pPr>
            <a:lvl9pPr marL="3885264" indent="-228545" defTabSz="93639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68</a:t>
            </a:fld>
            <a:endParaRPr lang="en-US" dirty="0" smtClean="0">
              <a:cs typeface="Arial"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noAutofit/>
          </a:bodyPr>
          <a:lstStyle/>
          <a:p>
            <a:pPr marL="0" lvl="1" indent="0">
              <a:spcBef>
                <a:spcPts val="0"/>
              </a:spcBef>
              <a:buNone/>
              <a:defRPr/>
            </a:pPr>
            <a:r>
              <a:rPr lang="en-US" baseline="0" dirty="0" smtClean="0">
                <a:latin typeface="Arial" pitchFamily="34" charset="0"/>
                <a:cs typeface="Arial" pitchFamily="34" charset="0"/>
              </a:rPr>
              <a:t>Finally, </a:t>
            </a:r>
            <a:r>
              <a:rPr lang="en-US" dirty="0" smtClean="0">
                <a:latin typeface="Arial" pitchFamily="34" charset="0"/>
                <a:cs typeface="Arial" pitchFamily="34" charset="0"/>
              </a:rPr>
              <a:t>research h</a:t>
            </a:r>
            <a:r>
              <a:rPr lang="en-US" baseline="0" dirty="0" smtClean="0">
                <a:latin typeface="Arial" pitchFamily="34" charset="0"/>
                <a:cs typeface="Arial" pitchFamily="34" charset="0"/>
              </a:rPr>
              <a:t>ighlights from the NHGRI Intramural Research Program since the last Council meeting include:</a:t>
            </a:r>
          </a:p>
          <a:p>
            <a:pPr marL="0" lvl="1" indent="0">
              <a:spcBef>
                <a:spcPts val="0"/>
              </a:spcBef>
              <a:buNone/>
              <a:defRPr/>
            </a:pPr>
            <a:endParaRPr lang="en-US" baseline="0" dirty="0" smtClean="0">
              <a:latin typeface="Arial" pitchFamily="34" charset="0"/>
              <a:cs typeface="Arial" pitchFamily="34" charset="0"/>
            </a:endParaRPr>
          </a:p>
          <a:p>
            <a:pPr marL="0" lvl="1" indent="0">
              <a:spcBef>
                <a:spcPts val="0"/>
              </a:spcBef>
              <a:buFont typeface="Arial" charset="0"/>
              <a:buNone/>
              <a:defRPr/>
            </a:pPr>
            <a:r>
              <a:rPr lang="en-US" baseline="0" dirty="0" smtClean="0">
                <a:latin typeface="Arial" pitchFamily="34" charset="0"/>
                <a:cs typeface="Arial" pitchFamily="34" charset="0"/>
              </a:rPr>
              <a:t>* A team led by Dan Kastner </a:t>
            </a:r>
            <a:r>
              <a:rPr lang="en-US" dirty="0" smtClean="0">
                <a:latin typeface="Arial" panose="020B0604020202020204" pitchFamily="34" charset="0"/>
                <a:cs typeface="Arial" panose="020B0604020202020204" pitchFamily="34" charset="0"/>
              </a:rPr>
              <a:t>identified gene variants that cause a rare syndrome of sporadic fevers, skin rashes, and recurring strokes beginning early in childhood. They call the new syndrome deficiency of ADA2 (or DADA2)</a:t>
            </a:r>
            <a:r>
              <a:rPr lang="en-US" baseline="0" dirty="0" smtClean="0">
                <a:latin typeface="Arial" pitchFamily="34" charset="0"/>
                <a:cs typeface="Arial" pitchFamily="34" charset="0"/>
              </a:rPr>
              <a:t>. Their paper was published in the </a:t>
            </a:r>
            <a:r>
              <a:rPr lang="en-US" i="1" dirty="0" smtClean="0">
                <a:latin typeface="Arial" panose="020B0604020202020204" pitchFamily="34" charset="0"/>
                <a:cs typeface="Arial" panose="020B0604020202020204" pitchFamily="34" charset="0"/>
              </a:rPr>
              <a:t>New England Journal of Medicine.</a:t>
            </a:r>
            <a:endParaRPr lang="en-US" baseline="0" dirty="0" smtClean="0">
              <a:latin typeface="Arial" pitchFamily="34" charset="0"/>
              <a:cs typeface="Arial" pitchFamily="34" charset="0"/>
            </a:endParaRPr>
          </a:p>
          <a:p>
            <a:pPr marL="0" lvl="1" indent="0">
              <a:spcBef>
                <a:spcPts val="0"/>
              </a:spcBef>
              <a:buNone/>
              <a:defRPr/>
            </a:pPr>
            <a:endParaRPr lang="en-US" baseline="0" dirty="0" smtClean="0">
              <a:latin typeface="Arial" pitchFamily="34" charset="0"/>
              <a:cs typeface="Arial" pitchFamily="34" charset="0"/>
            </a:endParaRPr>
          </a:p>
          <a:p>
            <a:pPr marL="0" lvl="1" indent="0">
              <a:spcBef>
                <a:spcPts val="0"/>
              </a:spcBef>
              <a:buFont typeface="Arial" charset="0"/>
              <a:buNone/>
              <a:defRPr/>
            </a:pPr>
            <a:r>
              <a:rPr lang="en-US" baseline="0" dirty="0" smtClean="0">
                <a:latin typeface="Arial" pitchFamily="34" charset="0"/>
                <a:cs typeface="Arial" pitchFamily="34" charset="0"/>
              </a:rPr>
              <a:t>* In April,</a:t>
            </a:r>
            <a:r>
              <a:rPr lang="en-US" dirty="0" smtClean="0">
                <a:latin typeface="Arial" pitchFamily="34" charset="0"/>
                <a:cs typeface="Arial" pitchFamily="34" charset="0"/>
              </a:rPr>
              <a:t> </a:t>
            </a:r>
            <a:r>
              <a:rPr lang="en-US" i="1" baseline="0" dirty="0" smtClean="0">
                <a:latin typeface="Arial" panose="020B0604020202020204" pitchFamily="34" charset="0"/>
                <a:cs typeface="Arial" panose="020B0604020202020204" pitchFamily="34" charset="0"/>
              </a:rPr>
              <a:t>Cell</a:t>
            </a:r>
            <a:r>
              <a:rPr lang="en-US" dirty="0">
                <a:latin typeface="Arial" pitchFamily="34" charset="0"/>
                <a:cs typeface="Arial" pitchFamily="34" charset="0"/>
              </a:rPr>
              <a:t> </a:t>
            </a:r>
            <a:r>
              <a:rPr lang="en-US" dirty="0" smtClean="0">
                <a:latin typeface="Arial" pitchFamily="34" charset="0"/>
                <a:cs typeface="Arial" pitchFamily="34" charset="0"/>
              </a:rPr>
              <a:t>published a study by </a:t>
            </a:r>
            <a:r>
              <a:rPr lang="en-US" baseline="0" dirty="0" smtClean="0">
                <a:latin typeface="Arial" pitchFamily="34" charset="0"/>
                <a:cs typeface="Arial" pitchFamily="34" charset="0"/>
              </a:rPr>
              <a:t>Pam Schwartzberg and colleagues that described </a:t>
            </a:r>
            <a:r>
              <a:rPr lang="en-US" dirty="0" smtClean="0">
                <a:latin typeface="Arial" panose="020B0604020202020204" pitchFamily="34" charset="0"/>
                <a:cs typeface="Arial" panose="020B0604020202020204" pitchFamily="34" charset="0"/>
              </a:rPr>
              <a:t>an approach for modeling and predicting human immune responses to influenza vaccination based on the state of the immune system before immunization. These findings provide a conceptual framework for identifying factors that influence immune responses in people, which potentially can be used to optimize treatment. </a:t>
            </a:r>
          </a:p>
          <a:p>
            <a:pPr marL="0" lvl="1" indent="0">
              <a:spcBef>
                <a:spcPts val="0"/>
              </a:spcBef>
              <a:buFont typeface="Arial" charset="0"/>
              <a:buNone/>
              <a:defRPr/>
            </a:pPr>
            <a:endParaRPr lang="en-US" baseline="0" dirty="0" smtClean="0">
              <a:latin typeface="Arial" pitchFamily="34" charset="0"/>
              <a:cs typeface="Arial" pitchFamily="34" charset="0"/>
            </a:endParaRPr>
          </a:p>
          <a:p>
            <a:pPr marL="0" lvl="1" indent="0">
              <a:spcBef>
                <a:spcPts val="0"/>
              </a:spcBef>
              <a:buNone/>
              <a:defRPr/>
            </a:pPr>
            <a:r>
              <a:rPr lang="en-US" baseline="0" dirty="0" smtClean="0">
                <a:latin typeface="Arial" pitchFamily="34" charset="0"/>
                <a:cs typeface="Arial" pitchFamily="34" charset="0"/>
              </a:rPr>
              <a:t>* And a team that includes members of the Undiagnosed Diseases Program reported in a </a:t>
            </a:r>
            <a:r>
              <a:rPr lang="en-US" i="1" baseline="0" dirty="0" smtClean="0">
                <a:latin typeface="Arial" pitchFamily="34" charset="0"/>
                <a:cs typeface="Arial" pitchFamily="34" charset="0"/>
              </a:rPr>
              <a:t>New England Journal of Medicine </a:t>
            </a:r>
            <a:r>
              <a:rPr lang="en-US" baseline="0" dirty="0" smtClean="0">
                <a:latin typeface="Arial" pitchFamily="34" charset="0"/>
                <a:cs typeface="Arial" pitchFamily="34" charset="0"/>
              </a:rPr>
              <a:t>paper t</a:t>
            </a:r>
            <a:r>
              <a:rPr lang="en-US" dirty="0" smtClean="0">
                <a:latin typeface="Arial" panose="020B0604020202020204" pitchFamily="34" charset="0"/>
                <a:cs typeface="Arial" panose="020B0604020202020204" pitchFamily="34" charset="0"/>
              </a:rPr>
              <a:t>hat a rare genetic disease that depletes patients of infection-fighting antibodies may actually protect them from certain severe or recurrent viral infections</a:t>
            </a:r>
            <a:r>
              <a:rPr lang="en-US" baseline="0" dirty="0" smtClean="0">
                <a:latin typeface="Arial" pitchFamily="34" charset="0"/>
                <a:cs typeface="Arial" pitchFamily="34" charset="0"/>
              </a:rPr>
              <a:t>.</a:t>
            </a:r>
            <a:endParaRPr lang="en-US"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EFA660BE-5EA9-40FE-81C1-C76E7A7E4E18}" type="slidenum">
              <a:rPr lang="en-US" smtClean="0"/>
              <a:pPr>
                <a:defRPr/>
              </a:pPr>
              <a:t>69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1203325" y="701675"/>
            <a:ext cx="4679950" cy="3509963"/>
          </a:xfrm>
          <a:prstGeom prst="rect">
            <a:avLst/>
          </a:prstGeom>
          <a:ln/>
        </p:spPr>
      </p:sp>
      <p:sp>
        <p:nvSpPr>
          <p:cNvPr id="121859"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dirty="0" smtClean="0">
                <a:latin typeface="Arial" panose="020B0604020202020204" pitchFamily="34" charset="0"/>
                <a:cs typeface="Arial" panose="020B0604020202020204" pitchFamily="34" charset="0"/>
              </a:rPr>
              <a:t>In February, Jeff Schloss, Director of NHGRI’s Division of Genome Sciences</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was honored at the 15th annual </a:t>
            </a:r>
            <a:r>
              <a:rPr lang="en-US" i="1" dirty="0" smtClean="0">
                <a:latin typeface="Arial" panose="020B0604020202020204" pitchFamily="34" charset="0"/>
                <a:cs typeface="Arial" panose="020B0604020202020204" pitchFamily="34" charset="0"/>
              </a:rPr>
              <a:t>Advances in Genome Biology and Technology</a:t>
            </a:r>
            <a:r>
              <a:rPr lang="en-US" dirty="0" smtClean="0">
                <a:latin typeface="Arial" panose="020B0604020202020204" pitchFamily="34" charset="0"/>
                <a:cs typeface="Arial" panose="020B0604020202020204" pitchFamily="34" charset="0"/>
              </a:rPr>
              <a:t> (AGBT) meeting in Marco Island. For many years, Jeff has been the Program Director overseeing the Institute’s extramural Technology Development Program, where he has skillfully managed a diverse portfolio of grants aiming to develop nucleic acids-related technologies— in particular, DNA sequencing technologies. </a:t>
            </a:r>
          </a:p>
          <a:p>
            <a:pPr marL="0" marR="0" indent="0" algn="l" defTabSz="914400" rtl="0" eaLnBrk="0" fontAlgn="base" latinLnBrk="0" hangingPunct="0">
              <a:lnSpc>
                <a:spcPct val="100000"/>
              </a:lnSpc>
              <a:spcBef>
                <a:spcPts val="0"/>
              </a:spcBef>
              <a:spcAft>
                <a:spcPct val="0"/>
              </a:spcAft>
              <a:buClrTx/>
              <a:buSzTx/>
              <a:buFontTx/>
              <a:buNone/>
              <a:tabLst/>
              <a:defRPr/>
            </a:pPr>
            <a:endParaRPr lang="en-US"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dirty="0" smtClean="0">
                <a:latin typeface="Arial" panose="020B0604020202020204" pitchFamily="34" charset="0"/>
                <a:cs typeface="Arial" panose="020B0604020202020204" pitchFamily="34" charset="0"/>
              </a:rPr>
              <a:t>To highlight the incredible achievements of this program, Jeff submitted a poster-designated abstract to the AGBT meeting on the history of technology development at NHGRI and our $1000 Genome program. For the first time in the history of the meeting, the organizers elected to decline his request to give a poster presentation and instead to give an oral presentation— in fact, they wanted him to give a featured talk kicking off the plenary session on technology development.</a:t>
            </a:r>
          </a:p>
          <a:p>
            <a:pPr marL="0" marR="0" indent="0" algn="l" defTabSz="914400" rtl="0" eaLnBrk="0" fontAlgn="base" latinLnBrk="0" hangingPunct="0">
              <a:lnSpc>
                <a:spcPct val="100000"/>
              </a:lnSpc>
              <a:spcBef>
                <a:spcPts val="0"/>
              </a:spcBef>
              <a:spcAft>
                <a:spcPct val="0"/>
              </a:spcAft>
              <a:buClrTx/>
              <a:buSzTx/>
              <a:buFontTx/>
              <a:buNone/>
              <a:tabLst/>
              <a:defRPr/>
            </a:pPr>
            <a:endParaRPr lang="en-US"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dirty="0" smtClean="0">
                <a:latin typeface="Arial" panose="020B0604020202020204" pitchFamily="34" charset="0"/>
                <a:cs typeface="Arial" panose="020B0604020202020204" pitchFamily="34" charset="0"/>
              </a:rPr>
              <a:t>The title of Jeff’s talk was “Ambitious Goals, Concerted Efforts, Conscientious Collaborations – 10 Years Hence.” This honor speaks to the true nature of Jeff’s impact and accomplishments over the past 18 years.</a:t>
            </a:r>
            <a:endParaRPr lang="en-US" dirty="0">
              <a:latin typeface="Arial" panose="020B0604020202020204" pitchFamily="34" charset="0"/>
              <a:cs typeface="Arial" panose="020B0604020202020204" pitchFamily="34" charset="0"/>
            </a:endParaRPr>
          </a:p>
        </p:txBody>
      </p:sp>
      <p:sp>
        <p:nvSpPr>
          <p:cNvPr id="121860" name="Slide Number Placeholder 3"/>
          <p:cNvSpPr>
            <a:spLocks noGrp="1"/>
          </p:cNvSpPr>
          <p:nvPr>
            <p:ph type="sldNum" sz="quarter" idx="5"/>
          </p:nvPr>
        </p:nvSpPr>
        <p:spPr>
          <a:noFill/>
        </p:spPr>
        <p:txBody>
          <a:bodyPr/>
          <a:lstStyle/>
          <a:p>
            <a:pPr defTabSz="934765"/>
            <a:fld id="{F369CC4A-B154-46B7-B0C6-E366DA21E99B}" type="slidenum">
              <a:rPr lang="en-US" smtClean="0">
                <a:solidFill>
                  <a:srgbClr val="000000"/>
                </a:solidFill>
              </a:rPr>
              <a:pPr defTabSz="934765"/>
              <a:t>7</a:t>
            </a:fld>
            <a:endParaRPr lang="en-US" dirty="0" smtClean="0">
              <a:solidFill>
                <a:srgbClr val="000000"/>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xfrm>
            <a:off x="944565" y="4446592"/>
            <a:ext cx="5197474" cy="4371406"/>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45" tIns="47322" rIns="94645" bIns="47322" numCol="1" anchor="t" anchorCtr="0" compatLnSpc="1">
            <a:prstTxWarp prst="textNoShape">
              <a:avLst/>
            </a:prstTxWarp>
          </a:bodyPr>
          <a:lstStyle/>
          <a:p>
            <a:r>
              <a:rPr lang="en-US" dirty="0" smtClean="0">
                <a:latin typeface="Arial" pitchFamily="34" charset="0"/>
                <a:cs typeface="Arial" pitchFamily="34" charset="0"/>
              </a:rPr>
              <a:t>Before</a:t>
            </a:r>
            <a:r>
              <a:rPr lang="en-US" baseline="0" dirty="0" smtClean="0">
                <a:latin typeface="Arial" pitchFamily="34" charset="0"/>
                <a:cs typeface="Arial" pitchFamily="34" charset="0"/>
              </a:rPr>
              <a:t> ending my Director’s Report, I would like to </a:t>
            </a:r>
            <a:r>
              <a:rPr lang="en-US" dirty="0" smtClean="0">
                <a:latin typeface="Arial" pitchFamily="34" charset="0"/>
                <a:cs typeface="Arial" pitchFamily="34" charset="0"/>
              </a:rPr>
              <a:t>point out that anyone wishing to </a:t>
            </a:r>
            <a:r>
              <a:rPr lang="en-US" baseline="0" dirty="0" smtClean="0">
                <a:latin typeface="Arial" pitchFamily="34" charset="0"/>
                <a:cs typeface="Arial" pitchFamily="34" charset="0"/>
              </a:rPr>
              <a:t>receive my monthly email</a:t>
            </a:r>
            <a:r>
              <a:rPr lang="en-US" dirty="0" smtClean="0">
                <a:latin typeface="Arial" pitchFamily="34" charset="0"/>
                <a:cs typeface="Arial" pitchFamily="34" charset="0"/>
              </a:rPr>
              <a:t> </a:t>
            </a:r>
            <a:r>
              <a:rPr lang="en-US" baseline="0" dirty="0" smtClean="0">
                <a:latin typeface="Arial" pitchFamily="34" charset="0"/>
                <a:cs typeface="Arial" pitchFamily="34" charset="0"/>
              </a:rPr>
              <a:t>update (called “The Genomics Landscape”) can simply go to list.nih.gov and then search for “NHGRILANDSCAPE.” Over 1000 people are now signed up to receive this email update</a:t>
            </a:r>
            <a:r>
              <a:rPr lang="en-US" dirty="0" smtClean="0">
                <a:latin typeface="Arial" pitchFamily="34" charset="0"/>
                <a:cs typeface="Arial" pitchFamily="34" charset="0"/>
              </a:rPr>
              <a:t> from me each month.</a:t>
            </a: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0"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598" eaLnBrk="0" hangingPunct="0">
              <a:defRPr b="1">
                <a:solidFill>
                  <a:schemeClr val="tx1"/>
                </a:solidFill>
                <a:latin typeface="Arial" pitchFamily="34" charset="0"/>
              </a:defRPr>
            </a:lvl1pPr>
            <a:lvl2pPr marL="748481" indent="-287877" defTabSz="943598" eaLnBrk="0" hangingPunct="0">
              <a:defRPr b="1">
                <a:solidFill>
                  <a:schemeClr val="tx1"/>
                </a:solidFill>
                <a:latin typeface="Arial" pitchFamily="34" charset="0"/>
              </a:defRPr>
            </a:lvl2pPr>
            <a:lvl3pPr marL="1151509" indent="-230302" defTabSz="943598" eaLnBrk="0" hangingPunct="0">
              <a:defRPr b="1">
                <a:solidFill>
                  <a:schemeClr val="tx1"/>
                </a:solidFill>
                <a:latin typeface="Arial" pitchFamily="34" charset="0"/>
              </a:defRPr>
            </a:lvl3pPr>
            <a:lvl4pPr marL="1612113" indent="-230302" defTabSz="943598" eaLnBrk="0" hangingPunct="0">
              <a:defRPr b="1">
                <a:solidFill>
                  <a:schemeClr val="tx1"/>
                </a:solidFill>
                <a:latin typeface="Arial" pitchFamily="34" charset="0"/>
              </a:defRPr>
            </a:lvl4pPr>
            <a:lvl5pPr marL="2072718" indent="-230302" defTabSz="943598" eaLnBrk="0" hangingPunct="0">
              <a:defRPr b="1">
                <a:solidFill>
                  <a:schemeClr val="tx1"/>
                </a:solidFill>
                <a:latin typeface="Arial" pitchFamily="34" charset="0"/>
              </a:defRPr>
            </a:lvl5pPr>
            <a:lvl6pPr marL="2533322" indent="-230302" defTabSz="943598" eaLnBrk="0" fontAlgn="base" hangingPunct="0">
              <a:spcBef>
                <a:spcPct val="0"/>
              </a:spcBef>
              <a:spcAft>
                <a:spcPct val="0"/>
              </a:spcAft>
              <a:defRPr b="1">
                <a:solidFill>
                  <a:schemeClr val="tx1"/>
                </a:solidFill>
                <a:latin typeface="Arial" pitchFamily="34" charset="0"/>
              </a:defRPr>
            </a:lvl6pPr>
            <a:lvl7pPr marL="2993925" indent="-230302" defTabSz="943598" eaLnBrk="0" fontAlgn="base" hangingPunct="0">
              <a:spcBef>
                <a:spcPct val="0"/>
              </a:spcBef>
              <a:spcAft>
                <a:spcPct val="0"/>
              </a:spcAft>
              <a:defRPr b="1">
                <a:solidFill>
                  <a:schemeClr val="tx1"/>
                </a:solidFill>
                <a:latin typeface="Arial" pitchFamily="34" charset="0"/>
              </a:defRPr>
            </a:lvl7pPr>
            <a:lvl8pPr marL="3454528" indent="-230302" defTabSz="943598" eaLnBrk="0" fontAlgn="base" hangingPunct="0">
              <a:spcBef>
                <a:spcPct val="0"/>
              </a:spcBef>
              <a:spcAft>
                <a:spcPct val="0"/>
              </a:spcAft>
              <a:defRPr b="1">
                <a:solidFill>
                  <a:schemeClr val="tx1"/>
                </a:solidFill>
                <a:latin typeface="Arial" pitchFamily="34" charset="0"/>
              </a:defRPr>
            </a:lvl8pPr>
            <a:lvl9pPr marL="3915134" indent="-230302" defTabSz="94359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70</a:t>
            </a:fld>
            <a:endParaRPr lang="en-US" dirty="0" smtClean="0">
              <a:solidFill>
                <a:prstClr val="black"/>
              </a:solidFill>
              <a:cs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1203325" y="701675"/>
            <a:ext cx="4679950" cy="3509963"/>
          </a:xfrm>
          <a:prstGeom prst="rect">
            <a:avLst/>
          </a:prstGeom>
          <a:ln/>
        </p:spPr>
      </p:sp>
      <p:sp>
        <p:nvSpPr>
          <p:cNvPr id="181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Finally, a personal thanks to all of the various NHGRI staff (probably over 50-60 of you) who helped pull together the slides and information that I just reviewed. Such a group effort is essential for getting</a:t>
            </a:r>
            <a:r>
              <a:rPr lang="en-US" baseline="0" dirty="0" smtClean="0">
                <a:latin typeface="Arial" pitchFamily="34" charset="0"/>
                <a:cs typeface="Arial" pitchFamily="34" charset="0"/>
              </a:rPr>
              <a:t> this large amount of information conveyed to you efficiently </a:t>
            </a:r>
            <a:r>
              <a:rPr lang="en-US" dirty="0" smtClean="0">
                <a:latin typeface="Arial" pitchFamily="34" charset="0"/>
                <a:cs typeface="Arial" pitchFamily="34" charset="0"/>
              </a:rPr>
              <a:t>at each Council meeting.</a:t>
            </a:r>
          </a:p>
          <a:p>
            <a:pPr marL="0" marR="0" indent="0" algn="l" defTabSz="914400" rtl="0" eaLnBrk="0" fontAlgn="base" latinLnBrk="0" hangingPunct="0">
              <a:lnSpc>
                <a:spcPct val="100000"/>
              </a:lnSpc>
              <a:spcBef>
                <a:spcPts val="0"/>
              </a:spcBef>
              <a:spcAft>
                <a:spcPct val="0"/>
              </a:spcAft>
              <a:buClrTx/>
              <a:buSzTx/>
              <a:buFontTx/>
              <a:buNone/>
              <a:tabLst/>
              <a:defRPr/>
            </a:pP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An additional thanks to the NHGRI communications group and web team for making my Director’s Report into an electronic resource.</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And special thanks to Kris </a:t>
            </a:r>
            <a:r>
              <a:rPr lang="en-US" dirty="0" err="1" smtClean="0">
                <a:latin typeface="Arial" pitchFamily="34" charset="0"/>
                <a:cs typeface="Arial" pitchFamily="34" charset="0"/>
              </a:rPr>
              <a:t>Wetterstrand</a:t>
            </a:r>
            <a:r>
              <a:rPr lang="en-US" dirty="0" smtClean="0">
                <a:latin typeface="Arial" pitchFamily="34" charset="0"/>
                <a:cs typeface="Arial" pitchFamily="34" charset="0"/>
              </a:rPr>
              <a:t> (shown here volunteering at the recent USA Science and Engineering Festival), who serves as the ‘ring leader’ in coordinating material development, and who directly helps me produce the final </a:t>
            </a:r>
            <a:r>
              <a:rPr lang="en-US" dirty="0" err="1" smtClean="0">
                <a:latin typeface="Arial" pitchFamily="34" charset="0"/>
                <a:cs typeface="Arial" pitchFamily="34" charset="0"/>
              </a:rPr>
              <a:t>Powerpoint</a:t>
            </a:r>
            <a:r>
              <a:rPr lang="en-US" dirty="0" smtClean="0">
                <a:latin typeface="Arial" pitchFamily="34" charset="0"/>
                <a:cs typeface="Arial" pitchFamily="34" charset="0"/>
              </a:rPr>
              <a:t> file. </a:t>
            </a: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71</a:t>
            </a:fld>
            <a:endParaRPr lang="en-US" dirty="0" smtClean="0">
              <a:cs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4" name="Slide Number Placeholder 3"/>
          <p:cNvSpPr>
            <a:spLocks noGrp="1"/>
          </p:cNvSpPr>
          <p:nvPr>
            <p:ph type="sldNum" sz="quarter" idx="10"/>
          </p:nvPr>
        </p:nvSpPr>
        <p:spPr/>
        <p:txBody>
          <a:bodyPr/>
          <a:lstStyle/>
          <a:p>
            <a:fld id="{CFDD2888-EA59-4FA6-882F-5E5CD6B79C53}" type="slidenum">
              <a:rPr lang="en-US" smtClean="0"/>
              <a:pPr/>
              <a:t>72</a:t>
            </a:fld>
            <a:endParaRPr lang="en-US" dirty="0"/>
          </a:p>
        </p:txBody>
      </p:sp>
      <p:sp>
        <p:nvSpPr>
          <p:cNvPr id="3" name="Notes Placeholder 2"/>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val="2632384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203325" y="701675"/>
            <a:ext cx="4679950" cy="3509963"/>
          </a:xfrm>
          <a:prstGeom prst="rect">
            <a:avLst/>
          </a:prstGeom>
          <a:ln/>
        </p:spPr>
      </p:sp>
      <p:sp>
        <p:nvSpPr>
          <p:cNvPr id="135171"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b="0" dirty="0" smtClean="0">
                <a:latin typeface="Arial" pitchFamily="34" charset="0"/>
                <a:cs typeface="Arial" pitchFamily="34" charset="0"/>
              </a:rPr>
              <a:t>But the Schloss-a-thon did not end there…</a:t>
            </a:r>
          </a:p>
          <a:p>
            <a:pPr marL="0" marR="0" indent="0" algn="l" defTabSz="914400" rtl="0" eaLnBrk="0" fontAlgn="base" latinLnBrk="0" hangingPunct="0">
              <a:lnSpc>
                <a:spcPct val="100000"/>
              </a:lnSpc>
              <a:spcBef>
                <a:spcPts val="0"/>
              </a:spcBef>
              <a:spcAft>
                <a:spcPct val="0"/>
              </a:spcAft>
              <a:buClrTx/>
              <a:buSzTx/>
              <a:buFontTx/>
              <a:buNone/>
              <a:tabLst/>
              <a:defRPr/>
            </a:pPr>
            <a:endParaRPr lang="en-US" b="0" dirty="0" smtClean="0">
              <a:latin typeface="Arial" pitchFamily="34" charset="0"/>
              <a:cs typeface="Arial"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b="0" dirty="0" smtClean="0">
                <a:latin typeface="Arial" pitchFamily="34" charset="0"/>
                <a:cs typeface="Arial" pitchFamily="34" charset="0"/>
              </a:rPr>
              <a:t>*</a:t>
            </a:r>
            <a:r>
              <a:rPr lang="en-US" b="0" baseline="0" dirty="0" smtClean="0">
                <a:latin typeface="Arial" pitchFamily="34" charset="0"/>
                <a:cs typeface="Arial" pitchFamily="34" charset="0"/>
              </a:rPr>
              <a:t> </a:t>
            </a:r>
            <a:r>
              <a:rPr lang="en-US" b="0" dirty="0" smtClean="0">
                <a:latin typeface="Arial" pitchFamily="34" charset="0"/>
                <a:cs typeface="Arial" pitchFamily="34" charset="0"/>
              </a:rPr>
              <a:t>In March, </a:t>
            </a:r>
            <a:r>
              <a:rPr lang="en-US" b="0" i="1" dirty="0" smtClean="0">
                <a:latin typeface="Arial" pitchFamily="34" charset="0"/>
                <a:cs typeface="Arial" pitchFamily="34" charset="0"/>
              </a:rPr>
              <a:t>Nature</a:t>
            </a:r>
            <a:r>
              <a:rPr lang="en-US" b="0" dirty="0" smtClean="0">
                <a:latin typeface="Arial" pitchFamily="34" charset="0"/>
                <a:cs typeface="Arial" pitchFamily="34" charset="0"/>
              </a:rPr>
              <a:t> published a very nice piece about NHGRI’s $1000 Genome program, which was accompanied by an editorial about this effort that discussed how the success of the $1000 Genome program offers important lessons for fostering innovation.  </a:t>
            </a:r>
          </a:p>
          <a:p>
            <a:pPr marL="0" marR="0" indent="0" algn="l" defTabSz="914400" rtl="0" eaLnBrk="0" fontAlgn="base" latinLnBrk="0" hangingPunct="0">
              <a:lnSpc>
                <a:spcPct val="100000"/>
              </a:lnSpc>
              <a:spcBef>
                <a:spcPts val="0"/>
              </a:spcBef>
              <a:spcAft>
                <a:spcPct val="0"/>
              </a:spcAft>
              <a:buClrTx/>
              <a:buSzTx/>
              <a:buFontTx/>
              <a:buNone/>
              <a:tabLst/>
              <a:defRPr/>
            </a:pPr>
            <a:endParaRPr lang="en-US" b="0" dirty="0" smtClean="0">
              <a:latin typeface="Arial" pitchFamily="34" charset="0"/>
              <a:cs typeface="Arial" pitchFamily="34" charset="0"/>
            </a:endParaRPr>
          </a:p>
          <a:p>
            <a:pPr>
              <a:defRPr/>
            </a:pPr>
            <a:r>
              <a:rPr lang="en-US" dirty="0" smtClean="0">
                <a:latin typeface="Arial" pitchFamily="34" charset="0"/>
                <a:cs typeface="Arial" pitchFamily="34" charset="0"/>
              </a:rPr>
              <a:t>* The main article had a very nice shout out about NHGRI, specifically saying that: </a:t>
            </a:r>
            <a:r>
              <a:rPr lang="en-US" dirty="0">
                <a:latin typeface="Arial" charset="0"/>
                <a:cs typeface="Arial" charset="0"/>
              </a:rPr>
              <a:t>“In the eyes of many, a fair share of the credit for this success goes to a grant scheme run by the US National Human Genome Research Institute (NHGRI).”</a:t>
            </a:r>
          </a:p>
          <a:p>
            <a:pPr marL="0" marR="0" indent="0" algn="l" defTabSz="914400" rtl="0" eaLnBrk="0" fontAlgn="base" latinLnBrk="0" hangingPunct="0">
              <a:lnSpc>
                <a:spcPct val="100000"/>
              </a:lnSpc>
              <a:spcBef>
                <a:spcPts val="0"/>
              </a:spcBef>
              <a:spcAft>
                <a:spcPct val="0"/>
              </a:spcAft>
              <a:buClrTx/>
              <a:buSzTx/>
              <a:buFontTx/>
              <a:buNone/>
              <a:tabLst/>
              <a:defRPr/>
            </a:pPr>
            <a:endParaRPr lang="en-US" dirty="0" smtClean="0">
              <a:latin typeface="Arial" pitchFamily="34" charset="0"/>
              <a:cs typeface="Arial"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endParaRPr lang="en-US" b="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8</a:t>
            </a:fld>
            <a:endParaRPr lang="en-US" dirty="0" smtClean="0">
              <a:solidFill>
                <a:prstClr val="black"/>
              </a:solidFill>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203325" y="701675"/>
            <a:ext cx="4679950" cy="3509963"/>
          </a:xfrm>
          <a:prstGeom prst="rect">
            <a:avLst/>
          </a:prstGeom>
          <a:ln/>
        </p:spPr>
      </p:sp>
      <p:sp>
        <p:nvSpPr>
          <p:cNvPr id="135171"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662" tIns="47330" rIns="94662" bIns="47330" numCol="1" anchor="t" anchorCtr="0" compatLnSpc="1">
            <a:prstTxWarp prst="textNoShape">
              <a:avLst/>
            </a:prstTxWarp>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b="0" dirty="0" smtClean="0">
                <a:latin typeface="Arial" pitchFamily="34" charset="0"/>
                <a:cs typeface="Arial" pitchFamily="34" charset="0"/>
              </a:rPr>
              <a:t>And finally, Jeff was recently interviewed by </a:t>
            </a:r>
            <a:r>
              <a:rPr lang="en-US" b="0" dirty="0" err="1" smtClean="0">
                <a:latin typeface="Arial" pitchFamily="34" charset="0"/>
                <a:cs typeface="Arial" pitchFamily="34" charset="0"/>
              </a:rPr>
              <a:t>Techonomy</a:t>
            </a:r>
            <a:r>
              <a:rPr lang="en-US" b="0" dirty="0" smtClean="0">
                <a:latin typeface="Arial" pitchFamily="34" charset="0"/>
                <a:cs typeface="Arial" pitchFamily="34" charset="0"/>
              </a:rPr>
              <a:t> as the “Government’s $1,000 Genome Man.” </a:t>
            </a:r>
          </a:p>
          <a:p>
            <a:pPr marL="0" marR="0" indent="0" algn="l" defTabSz="914400" rtl="0" eaLnBrk="0" fontAlgn="base" latinLnBrk="0" hangingPunct="0">
              <a:lnSpc>
                <a:spcPct val="100000"/>
              </a:lnSpc>
              <a:spcBef>
                <a:spcPts val="0"/>
              </a:spcBef>
              <a:spcAft>
                <a:spcPct val="0"/>
              </a:spcAft>
              <a:buClrTx/>
              <a:buSzTx/>
              <a:buFontTx/>
              <a:buNone/>
              <a:tabLst/>
              <a:defRPr/>
            </a:pPr>
            <a:endParaRPr lang="en-US" b="0" dirty="0" smtClean="0">
              <a:latin typeface="Arial" pitchFamily="34" charset="0"/>
              <a:cs typeface="Arial" pitchFamily="34" charset="0"/>
            </a:endParaRPr>
          </a:p>
          <a:p>
            <a:pPr>
              <a:defRPr/>
            </a:pPr>
            <a:r>
              <a:rPr lang="en-US" b="0" dirty="0" smtClean="0">
                <a:latin typeface="Arial" pitchFamily="34" charset="0"/>
                <a:cs typeface="Arial" pitchFamily="34" charset="0"/>
              </a:rPr>
              <a:t>These articles accurately describe and credit what has </a:t>
            </a:r>
            <a:r>
              <a:rPr lang="en-US" dirty="0" smtClean="0">
                <a:latin typeface="Arial" pitchFamily="34" charset="0"/>
                <a:cs typeface="Arial" pitchFamily="34" charset="0"/>
              </a:rPr>
              <a:t>arguably been </a:t>
            </a:r>
            <a:r>
              <a:rPr lang="en-US" b="0" dirty="0" smtClean="0">
                <a:latin typeface="Arial" pitchFamily="34" charset="0"/>
                <a:cs typeface="Arial" pitchFamily="34" charset="0"/>
              </a:rPr>
              <a:t>the most successful technology development program in the history of NIH (not just NHGRI). They nicely and appropriately credit Jeff Schloss for his outstanding leadership of this program since its inception. So, big kudos to Jeff!</a:t>
            </a: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9</a:t>
            </a:fld>
            <a:endParaRPr lang="en-US" dirty="0" smtClean="0">
              <a:solidFill>
                <a:prstClr val="black"/>
              </a:solidFill>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6E95F95-6A86-45D2-9F6A-8170A07E63A8}" type="slidenum">
              <a:rPr lang="en-US"/>
              <a:pPr>
                <a:defRPr/>
              </a:pPr>
              <a:t>‹#›</a:t>
            </a:fld>
            <a:endParaRPr lang="en-US" dirty="0"/>
          </a:p>
        </p:txBody>
      </p:sp>
    </p:spTree>
    <p:extLst>
      <p:ext uri="{BB962C8B-B14F-4D97-AF65-F5344CB8AC3E}">
        <p14:creationId xmlns:p14="http://schemas.microsoft.com/office/powerpoint/2010/main" val="1754182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AD9AD164-6806-464B-A1D1-9E5402FBF197}" type="slidenum">
              <a:rPr lang="en-US"/>
              <a:pPr>
                <a:defRPr/>
              </a:pPr>
              <a:t>‹#›</a:t>
            </a:fld>
            <a:endParaRPr lang="en-US" dirty="0"/>
          </a:p>
        </p:txBody>
      </p:sp>
    </p:spTree>
    <p:extLst>
      <p:ext uri="{BB962C8B-B14F-4D97-AF65-F5344CB8AC3E}">
        <p14:creationId xmlns:p14="http://schemas.microsoft.com/office/powerpoint/2010/main" val="4244442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3433DCB-4F26-4D90-B8E8-FA2521692C36}" type="slidenum">
              <a:rPr lang="en-US"/>
              <a:pPr>
                <a:defRPr/>
              </a:pPr>
              <a:t>‹#›</a:t>
            </a:fld>
            <a:endParaRPr lang="en-US" dirty="0"/>
          </a:p>
        </p:txBody>
      </p:sp>
    </p:spTree>
    <p:extLst>
      <p:ext uri="{BB962C8B-B14F-4D97-AF65-F5344CB8AC3E}">
        <p14:creationId xmlns:p14="http://schemas.microsoft.com/office/powerpoint/2010/main" val="711722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fld id="{BC2485DB-E278-4EB0-966A-C9C570922654}" type="datetimeFigureOut">
              <a:rPr lang="en-US" smtClean="0">
                <a:solidFill>
                  <a:srgbClr val="D6ECFF"/>
                </a:solidFill>
              </a:rPr>
              <a:pPr/>
              <a:t>5/18/2014</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fld id="{F5393014-1EC9-49EE-B2DE-28DCDC49F35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838246545"/>
      </p:ext>
    </p:extLst>
  </p:cSld>
  <p:clrMapOvr>
    <a:masterClrMapping/>
  </p:clrMapOvr>
  <p:transition>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03A1A67F-B7E8-42C5-BDAF-5011E182C3A6}" type="slidenum">
              <a:rPr lang="en-US"/>
              <a:pPr>
                <a:defRPr/>
              </a:pPr>
              <a:t>‹#›</a:t>
            </a:fld>
            <a:endParaRPr lang="en-US" dirty="0"/>
          </a:p>
        </p:txBody>
      </p:sp>
    </p:spTree>
    <p:extLst>
      <p:ext uri="{BB962C8B-B14F-4D97-AF65-F5344CB8AC3E}">
        <p14:creationId xmlns:p14="http://schemas.microsoft.com/office/powerpoint/2010/main" val="869081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2E567A-2F44-7F41-B572-36B5C90063D5}" type="datetimeFigureOut">
              <a:rPr lang="en-US" smtClean="0">
                <a:solidFill>
                  <a:prstClr val="black">
                    <a:tint val="75000"/>
                  </a:prstClr>
                </a:solidFill>
              </a:rPr>
              <a:pPr/>
              <a:t>5/18/2014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C1D018-4C13-C94E-8C11-613E88E5CE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8798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3703F6D8-1180-4E1B-A42A-C15513F8712C}" type="slidenum">
              <a:rPr lang="en-US"/>
              <a:pPr>
                <a:defRPr/>
              </a:pPr>
              <a:t>‹#›</a:t>
            </a:fld>
            <a:endParaRPr lang="en-US" dirty="0"/>
          </a:p>
        </p:txBody>
      </p:sp>
    </p:spTree>
    <p:extLst>
      <p:ext uri="{BB962C8B-B14F-4D97-AF65-F5344CB8AC3E}">
        <p14:creationId xmlns:p14="http://schemas.microsoft.com/office/powerpoint/2010/main" val="402769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mj-lt"/>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mj-lt"/>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mj-lt"/>
              </a:defRPr>
            </a:lvl1pPr>
          </a:lstStyle>
          <a:p>
            <a:pPr>
              <a:defRPr/>
            </a:pPr>
            <a:fld id="{7B4C3EE6-26B9-48DC-BE6C-135B155A9A75}" type="slidenum">
              <a:rPr lang="en-US"/>
              <a:pPr>
                <a:defRPr/>
              </a:pPr>
              <a:t>‹#›</a:t>
            </a:fld>
            <a:endParaRPr lang="en-US"/>
          </a:p>
        </p:txBody>
      </p:sp>
    </p:spTree>
    <p:extLst>
      <p:ext uri="{BB962C8B-B14F-4D97-AF65-F5344CB8AC3E}">
        <p14:creationId xmlns:p14="http://schemas.microsoft.com/office/powerpoint/2010/main" val="2560970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37044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926D606-1CE5-48CA-B1E3-7874185442B5}" type="slidenum">
              <a:rPr lang="en-US"/>
              <a:pPr>
                <a:defRPr/>
              </a:pPr>
              <a:t>‹#›</a:t>
            </a:fld>
            <a:endParaRPr lang="en-US" dirty="0"/>
          </a:p>
        </p:txBody>
      </p:sp>
    </p:spTree>
    <p:extLst>
      <p:ext uri="{BB962C8B-B14F-4D97-AF65-F5344CB8AC3E}">
        <p14:creationId xmlns:p14="http://schemas.microsoft.com/office/powerpoint/2010/main" val="155289599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p>
        </p:txBody>
      </p:sp>
      <p:sp>
        <p:nvSpPr>
          <p:cNvPr id="26" name="Footer Placeholder 4"/>
          <p:cNvSpPr>
            <a:spLocks noGrp="1"/>
          </p:cNvSpPr>
          <p:nvPr>
            <p:ph type="ftr" sz="quarter" idx="11"/>
          </p:nvPr>
        </p:nvSpPr>
        <p:spPr/>
        <p:txBody>
          <a:bodyPr/>
          <a:lstStyle>
            <a:lvl1pPr>
              <a:defRPr/>
            </a:lvl1pPr>
            <a:extLst/>
          </a:lstStyle>
          <a:p>
            <a:pPr>
              <a:defRPr/>
            </a:pPr>
            <a:endParaRPr lang="en-US"/>
          </a:p>
        </p:txBody>
      </p:sp>
      <p:sp>
        <p:nvSpPr>
          <p:cNvPr id="27" name="Slide Number Placeholder 5"/>
          <p:cNvSpPr>
            <a:spLocks noGrp="1"/>
          </p:cNvSpPr>
          <p:nvPr>
            <p:ph type="sldNum" sz="quarter" idx="12"/>
          </p:nvPr>
        </p:nvSpPr>
        <p:spPr/>
        <p:txBody>
          <a:bodyPr/>
          <a:lstStyle>
            <a:lvl1pPr>
              <a:defRPr/>
            </a:lvl1pPr>
            <a:extLst/>
          </a:lstStyle>
          <a:p>
            <a:pPr>
              <a:defRPr/>
            </a:pPr>
            <a:fld id="{A9C2C228-90BF-4D99-AC76-2D3AE6233168}" type="slidenum">
              <a:rPr lang="en-US"/>
              <a:pPr>
                <a:defRPr/>
              </a:pPr>
              <a:t>‹#›</a:t>
            </a:fld>
            <a:endParaRPr lang="en-US" dirty="0"/>
          </a:p>
        </p:txBody>
      </p:sp>
    </p:spTree>
    <p:extLst>
      <p:ext uri="{BB962C8B-B14F-4D97-AF65-F5344CB8AC3E}">
        <p14:creationId xmlns:p14="http://schemas.microsoft.com/office/powerpoint/2010/main" val="2534260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37517C83-1F2E-473A-8CD2-D2189545B6D5}" type="slidenum">
              <a:rPr lang="en-US"/>
              <a:pPr>
                <a:defRPr/>
              </a:pPr>
              <a:t>‹#›</a:t>
            </a:fld>
            <a:endParaRPr lang="en-US" dirty="0"/>
          </a:p>
        </p:txBody>
      </p:sp>
    </p:spTree>
    <p:extLst>
      <p:ext uri="{BB962C8B-B14F-4D97-AF65-F5344CB8AC3E}">
        <p14:creationId xmlns:p14="http://schemas.microsoft.com/office/powerpoint/2010/main" val="2840900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p>
        </p:txBody>
      </p:sp>
      <p:sp>
        <p:nvSpPr>
          <p:cNvPr id="18" name="Footer Placeholder 7"/>
          <p:cNvSpPr>
            <a:spLocks noGrp="1"/>
          </p:cNvSpPr>
          <p:nvPr>
            <p:ph type="ftr" sz="quarter" idx="11"/>
          </p:nvPr>
        </p:nvSpPr>
        <p:spPr/>
        <p:txBody>
          <a:bodyPr/>
          <a:lstStyle>
            <a:lvl1pPr>
              <a:defRPr/>
            </a:lvl1pPr>
            <a:extLst/>
          </a:lstStyle>
          <a:p>
            <a:pPr>
              <a:defRPr/>
            </a:pPr>
            <a:endParaRPr lang="en-US"/>
          </a:p>
        </p:txBody>
      </p:sp>
      <p:sp>
        <p:nvSpPr>
          <p:cNvPr id="19" name="Slide Number Placeholder 8"/>
          <p:cNvSpPr>
            <a:spLocks noGrp="1"/>
          </p:cNvSpPr>
          <p:nvPr>
            <p:ph type="sldNum" sz="quarter" idx="12"/>
          </p:nvPr>
        </p:nvSpPr>
        <p:spPr/>
        <p:txBody>
          <a:bodyPr/>
          <a:lstStyle>
            <a:lvl1pPr>
              <a:defRPr/>
            </a:lvl1pPr>
            <a:extLst/>
          </a:lstStyle>
          <a:p>
            <a:pPr>
              <a:defRPr/>
            </a:pPr>
            <a:fld id="{5395CB0A-B81B-4CD0-9821-CB4EECCC1FC1}" type="slidenum">
              <a:rPr lang="en-US"/>
              <a:pPr>
                <a:defRPr/>
              </a:pPr>
              <a:t>‹#›</a:t>
            </a:fld>
            <a:endParaRPr lang="en-US" dirty="0"/>
          </a:p>
        </p:txBody>
      </p:sp>
    </p:spTree>
    <p:extLst>
      <p:ext uri="{BB962C8B-B14F-4D97-AF65-F5344CB8AC3E}">
        <p14:creationId xmlns:p14="http://schemas.microsoft.com/office/powerpoint/2010/main" val="4017156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1A797CDB-F470-463F-9EAE-2450A655C053}" type="slidenum">
              <a:rPr lang="en-US"/>
              <a:pPr>
                <a:defRPr/>
              </a:pPr>
              <a:t>‹#›</a:t>
            </a:fld>
            <a:endParaRPr lang="en-US" dirty="0"/>
          </a:p>
        </p:txBody>
      </p:sp>
    </p:spTree>
    <p:extLst>
      <p:ext uri="{BB962C8B-B14F-4D97-AF65-F5344CB8AC3E}">
        <p14:creationId xmlns:p14="http://schemas.microsoft.com/office/powerpoint/2010/main" val="225125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96660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7CD7B934-939C-4081-B242-3BF57152218D}" type="slidenum">
              <a:rPr lang="en-US"/>
              <a:pPr>
                <a:defRPr/>
              </a:pPr>
              <a:t>‹#›</a:t>
            </a:fld>
            <a:endParaRPr lang="en-US" dirty="0"/>
          </a:p>
        </p:txBody>
      </p:sp>
    </p:spTree>
    <p:extLst>
      <p:ext uri="{BB962C8B-B14F-4D97-AF65-F5344CB8AC3E}">
        <p14:creationId xmlns:p14="http://schemas.microsoft.com/office/powerpoint/2010/main" val="1380550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DE4B2D37-1A4E-4C64-B640-B98F493B19B2}" type="slidenum">
              <a:rPr lang="en-US"/>
              <a:pPr>
                <a:defRPr/>
              </a:pPr>
              <a:t>‹#›</a:t>
            </a:fld>
            <a:endParaRPr lang="en-US" dirty="0"/>
          </a:p>
        </p:txBody>
      </p:sp>
    </p:spTree>
    <p:extLst>
      <p:ext uri="{BB962C8B-B14F-4D97-AF65-F5344CB8AC3E}">
        <p14:creationId xmlns:p14="http://schemas.microsoft.com/office/powerpoint/2010/main" val="143802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9D99FA2D-34A0-43D8-ACF0-E9CE63357AAC}"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7859" r:id="rId1"/>
    <p:sldLayoutId id="2147487860" r:id="rId2"/>
    <p:sldLayoutId id="2147487875" r:id="rId3"/>
    <p:sldLayoutId id="2147487861" r:id="rId4"/>
    <p:sldLayoutId id="2147487876" r:id="rId5"/>
    <p:sldLayoutId id="2147487862" r:id="rId6"/>
    <p:sldLayoutId id="2147487863" r:id="rId7"/>
    <p:sldLayoutId id="2147487864" r:id="rId8"/>
    <p:sldLayoutId id="2147487877" r:id="rId9"/>
    <p:sldLayoutId id="2147487865" r:id="rId10"/>
    <p:sldLayoutId id="2147487866" r:id="rId11"/>
    <p:sldLayoutId id="2147488253" r:id="rId12"/>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3075"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rgbClr val="D6ECFF"/>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rgbClr val="D6ECFF"/>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rgbClr val="D6ECFF"/>
                </a:solidFill>
                <a:latin typeface="Arial" charset="0"/>
              </a:defRPr>
            </a:lvl1pPr>
            <a:extLst/>
          </a:lstStyle>
          <a:p>
            <a:pPr>
              <a:defRPr/>
            </a:pPr>
            <a:fld id="{A99ABD12-4F1C-4DA2-9664-13F25BFDF4F9}"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7870" r:id="rId1"/>
    <p:sldLayoutId id="2147487912" r:id="rId2"/>
    <p:sldLayoutId id="2147488252" r:id="rId3"/>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120650" y="152400"/>
            <a:ext cx="8870950" cy="914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34819" name="Rectangle 3"/>
          <p:cNvSpPr>
            <a:spLocks noGrp="1" noChangeArrowheads="1"/>
          </p:cNvSpPr>
          <p:nvPr>
            <p:ph type="body" idx="1"/>
          </p:nvPr>
        </p:nvSpPr>
        <p:spPr bwMode="auto">
          <a:xfrm>
            <a:off x="120650" y="1371600"/>
            <a:ext cx="88646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2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Times New Roman" pitchFamily="18" charset="0"/>
              </a:defRPr>
            </a:lvl1pPr>
          </a:lstStyle>
          <a:p>
            <a:pPr>
              <a:defRPr/>
            </a:pPr>
            <a:endParaRPr lang="en-US" b="0"/>
          </a:p>
        </p:txBody>
      </p:sp>
      <p:sp>
        <p:nvSpPr>
          <p:cNvPr id="3082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Times New Roman" pitchFamily="18" charset="0"/>
              </a:defRPr>
            </a:lvl1pPr>
          </a:lstStyle>
          <a:p>
            <a:pPr>
              <a:defRPr/>
            </a:pPr>
            <a:endParaRPr lang="en-US" b="0"/>
          </a:p>
        </p:txBody>
      </p:sp>
      <p:sp>
        <p:nvSpPr>
          <p:cNvPr id="3082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latin typeface="Times New Roman" pitchFamily="18" charset="0"/>
              </a:defRPr>
            </a:lvl1pPr>
          </a:lstStyle>
          <a:p>
            <a:pPr>
              <a:defRPr/>
            </a:pPr>
            <a:fld id="{69A8FD58-B70A-4F4F-BEE7-8103AA92E532}" type="slidenum">
              <a:rPr lang="en-US" b="0"/>
              <a:pPr>
                <a:defRPr/>
              </a:pPr>
              <a:t>‹#›</a:t>
            </a:fld>
            <a:endParaRPr lang="en-US" b="0"/>
          </a:p>
        </p:txBody>
      </p:sp>
    </p:spTree>
    <p:extLst>
      <p:ext uri="{BB962C8B-B14F-4D97-AF65-F5344CB8AC3E}">
        <p14:creationId xmlns:p14="http://schemas.microsoft.com/office/powerpoint/2010/main" val="3221647479"/>
      </p:ext>
    </p:extLst>
  </p:cSld>
  <p:clrMap bg1="dk2" tx1="lt1" bg2="dk1" tx2="lt2" accent1="accent1" accent2="accent2" accent3="accent3" accent4="accent4" accent5="accent5" accent6="accent6" hlink="hlink" folHlink="folHlink"/>
  <p:sldLayoutIdLst>
    <p:sldLayoutId id="2147488255" r:id="rId1"/>
    <p:sldLayoutId id="2147488256" r:id="rId2"/>
  </p:sldLayoutIdLst>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Times New Roman" pitchFamily="18" charset="0"/>
        </a:defRPr>
      </a:lvl2pPr>
      <a:lvl3pPr algn="ctr" rtl="0" eaLnBrk="0" fontAlgn="base" hangingPunct="0">
        <a:spcBef>
          <a:spcPct val="0"/>
        </a:spcBef>
        <a:spcAft>
          <a:spcPct val="0"/>
        </a:spcAft>
        <a:defRPr sz="3600" b="1">
          <a:solidFill>
            <a:schemeClr val="tx2"/>
          </a:solidFill>
          <a:latin typeface="Times New Roman" pitchFamily="18" charset="0"/>
        </a:defRPr>
      </a:lvl3pPr>
      <a:lvl4pPr algn="ctr" rtl="0" eaLnBrk="0" fontAlgn="base" hangingPunct="0">
        <a:spcBef>
          <a:spcPct val="0"/>
        </a:spcBef>
        <a:spcAft>
          <a:spcPct val="0"/>
        </a:spcAft>
        <a:defRPr sz="3600" b="1">
          <a:solidFill>
            <a:schemeClr val="tx2"/>
          </a:solidFill>
          <a:latin typeface="Times New Roman" pitchFamily="18" charset="0"/>
        </a:defRPr>
      </a:lvl4pPr>
      <a:lvl5pPr algn="ctr" rtl="0" eaLnBrk="0" fontAlgn="base" hangingPunct="0">
        <a:spcBef>
          <a:spcPct val="0"/>
        </a:spcBef>
        <a:spcAft>
          <a:spcPct val="0"/>
        </a:spcAft>
        <a:defRPr sz="3600" b="1">
          <a:solidFill>
            <a:schemeClr val="tx2"/>
          </a:solidFill>
          <a:latin typeface="Times New Roman" pitchFamily="18" charset="0"/>
        </a:defRPr>
      </a:lvl5pPr>
      <a:lvl6pPr marL="457200" algn="ctr" rtl="0" fontAlgn="base">
        <a:spcBef>
          <a:spcPct val="0"/>
        </a:spcBef>
        <a:spcAft>
          <a:spcPct val="0"/>
        </a:spcAft>
        <a:defRPr sz="3600" b="1">
          <a:solidFill>
            <a:schemeClr val="tx2"/>
          </a:solidFill>
          <a:latin typeface="Times New Roman" pitchFamily="18" charset="0"/>
        </a:defRPr>
      </a:lvl6pPr>
      <a:lvl7pPr marL="914400" algn="ctr" rtl="0" fontAlgn="base">
        <a:spcBef>
          <a:spcPct val="0"/>
        </a:spcBef>
        <a:spcAft>
          <a:spcPct val="0"/>
        </a:spcAft>
        <a:defRPr sz="3600" b="1">
          <a:solidFill>
            <a:schemeClr val="tx2"/>
          </a:solidFill>
          <a:latin typeface="Times New Roman" pitchFamily="18" charset="0"/>
        </a:defRPr>
      </a:lvl7pPr>
      <a:lvl8pPr marL="1371600" algn="ctr" rtl="0" fontAlgn="base">
        <a:spcBef>
          <a:spcPct val="0"/>
        </a:spcBef>
        <a:spcAft>
          <a:spcPct val="0"/>
        </a:spcAft>
        <a:defRPr sz="3600" b="1">
          <a:solidFill>
            <a:schemeClr val="tx2"/>
          </a:solidFill>
          <a:latin typeface="Times New Roman" pitchFamily="18" charset="0"/>
        </a:defRPr>
      </a:lvl8pPr>
      <a:lvl9pPr marL="1828800" algn="ctr" rtl="0" fontAlgn="base">
        <a:spcBef>
          <a:spcPct val="0"/>
        </a:spcBef>
        <a:spcAft>
          <a:spcPct val="0"/>
        </a:spcAft>
        <a:defRPr sz="3600" b="1">
          <a:solidFill>
            <a:schemeClr val="tx2"/>
          </a:solidFill>
          <a:latin typeface="Times New Roman" pitchFamily="18" charset="0"/>
        </a:defRPr>
      </a:lvl9pPr>
    </p:titleStyle>
    <p:bodyStyle>
      <a:lvl1pPr marL="342900" indent="-342900" algn="l" rtl="0" eaLnBrk="0" fontAlgn="base" hangingPunct="0">
        <a:spcBef>
          <a:spcPct val="50000"/>
        </a:spcBef>
        <a:spcAft>
          <a:spcPct val="0"/>
        </a:spcAft>
        <a:buClr>
          <a:schemeClr val="accent1"/>
        </a:buClr>
        <a:buFont typeface="Wingdings" pitchFamily="2" charset="2"/>
        <a:buChar char="§"/>
        <a:defRPr sz="3200" b="1">
          <a:solidFill>
            <a:schemeClr val="tx1"/>
          </a:solidFill>
          <a:latin typeface="+mn-lt"/>
          <a:ea typeface="+mn-ea"/>
          <a:cs typeface="+mn-cs"/>
        </a:defRPr>
      </a:lvl1pPr>
      <a:lvl2pPr marL="742950" indent="-285750" algn="l" rtl="0" eaLnBrk="0" fontAlgn="base" hangingPunct="0">
        <a:spcBef>
          <a:spcPct val="50000"/>
        </a:spcBef>
        <a:spcAft>
          <a:spcPct val="0"/>
        </a:spcAft>
        <a:buChar char="–"/>
        <a:defRPr sz="2800" b="1">
          <a:solidFill>
            <a:schemeClr val="accent2"/>
          </a:solidFill>
          <a:latin typeface="+mn-lt"/>
        </a:defRPr>
      </a:lvl2pPr>
      <a:lvl3pPr marL="1143000" indent="-228600" algn="l" rtl="0" eaLnBrk="0" fontAlgn="base" hangingPunct="0">
        <a:spcBef>
          <a:spcPct val="50000"/>
        </a:spcBef>
        <a:spcAft>
          <a:spcPct val="0"/>
        </a:spcAft>
        <a:buChar char="•"/>
        <a:defRPr sz="2400">
          <a:solidFill>
            <a:schemeClr val="tx1"/>
          </a:solidFill>
          <a:latin typeface="+mn-lt"/>
        </a:defRPr>
      </a:lvl3pPr>
      <a:lvl4pPr marL="1600200" indent="-228600" algn="l" rtl="0" eaLnBrk="0" fontAlgn="base" hangingPunct="0">
        <a:spcBef>
          <a:spcPct val="50000"/>
        </a:spcBef>
        <a:spcAft>
          <a:spcPct val="0"/>
        </a:spcAft>
        <a:buChar char="–"/>
        <a:defRPr sz="2000">
          <a:solidFill>
            <a:schemeClr val="tx1"/>
          </a:solidFill>
          <a:latin typeface="+mn-lt"/>
        </a:defRPr>
      </a:lvl4pPr>
      <a:lvl5pPr marL="2057400" indent="-228600" algn="l" rtl="0" eaLnBrk="0" fontAlgn="base" hangingPunct="0">
        <a:spcBef>
          <a:spcPct val="50000"/>
        </a:spcBef>
        <a:spcAft>
          <a:spcPct val="0"/>
        </a:spcAft>
        <a:buChar char="»"/>
        <a:defRPr sz="2000">
          <a:solidFill>
            <a:schemeClr val="tx1"/>
          </a:solidFill>
          <a:latin typeface="+mn-lt"/>
        </a:defRPr>
      </a:lvl5pPr>
      <a:lvl6pPr marL="2514600" indent="-228600" algn="l" rtl="0" fontAlgn="base">
        <a:spcBef>
          <a:spcPct val="50000"/>
        </a:spcBef>
        <a:spcAft>
          <a:spcPct val="0"/>
        </a:spcAft>
        <a:buChar char="»"/>
        <a:defRPr sz="2000">
          <a:solidFill>
            <a:schemeClr val="tx1"/>
          </a:solidFill>
          <a:latin typeface="+mn-lt"/>
        </a:defRPr>
      </a:lvl6pPr>
      <a:lvl7pPr marL="2971800" indent="-228600" algn="l" rtl="0" fontAlgn="base">
        <a:spcBef>
          <a:spcPct val="50000"/>
        </a:spcBef>
        <a:spcAft>
          <a:spcPct val="0"/>
        </a:spcAft>
        <a:buChar char="»"/>
        <a:defRPr sz="2000">
          <a:solidFill>
            <a:schemeClr val="tx1"/>
          </a:solidFill>
          <a:latin typeface="+mn-lt"/>
        </a:defRPr>
      </a:lvl7pPr>
      <a:lvl8pPr marL="3429000" indent="-228600" algn="l" rtl="0" fontAlgn="base">
        <a:spcBef>
          <a:spcPct val="50000"/>
        </a:spcBef>
        <a:spcAft>
          <a:spcPct val="0"/>
        </a:spcAft>
        <a:buChar char="»"/>
        <a:defRPr sz="2000">
          <a:solidFill>
            <a:schemeClr val="tx1"/>
          </a:solidFill>
          <a:latin typeface="+mn-lt"/>
        </a:defRPr>
      </a:lvl8pPr>
      <a:lvl9pPr marL="3886200" indent="-228600" algn="l" rtl="0" fontAlgn="base">
        <a:spcBef>
          <a:spcPct val="5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9.png"/><Relationship Id="rId7" Type="http://schemas.openxmlformats.org/officeDocument/2006/relationships/image" Target="../media/image54.gif"/><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0.png"/><Relationship Id="rId9" Type="http://schemas.openxmlformats.org/officeDocument/2006/relationships/image" Target="../media/image56.png"/></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49.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33.xml"/><Relationship Id="rId16"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jpe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50.png"/><Relationship Id="rId9" Type="http://schemas.openxmlformats.org/officeDocument/2006/relationships/image" Target="../media/image61.png"/><Relationship Id="rId14" Type="http://schemas.openxmlformats.org/officeDocument/2006/relationships/image" Target="../media/image6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92.jpeg"/></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4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03.gif"/><Relationship Id="rId5" Type="http://schemas.openxmlformats.org/officeDocument/2006/relationships/image" Target="../media/image102.png"/><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1.png"/></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8.jpeg"/><Relationship Id="rId7" Type="http://schemas.openxmlformats.org/officeDocument/2006/relationships/image" Target="../media/image111.jpeg"/><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110.png"/><Relationship Id="rId5" Type="http://schemas.openxmlformats.org/officeDocument/2006/relationships/image" Target="../media/image109.pn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52.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5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9.xml"/><Relationship Id="rId1" Type="http://schemas.openxmlformats.org/officeDocument/2006/relationships/slideLayout" Target="../slideLayouts/slideLayout6.xml"/><Relationship Id="rId5" Type="http://schemas.openxmlformats.org/officeDocument/2006/relationships/image" Target="../media/image126.jpeg"/><Relationship Id="rId4" Type="http://schemas.openxmlformats.org/officeDocument/2006/relationships/image" Target="../media/image12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6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3.xml"/><Relationship Id="rId1" Type="http://schemas.openxmlformats.org/officeDocument/2006/relationships/slideLayout" Target="../slideLayouts/slideLayout12.xml"/><Relationship Id="rId5" Type="http://schemas.openxmlformats.org/officeDocument/2006/relationships/image" Target="../media/image135.png"/><Relationship Id="rId4" Type="http://schemas.openxmlformats.org/officeDocument/2006/relationships/image" Target="../media/image134.png"/></Relationships>
</file>

<file path=ppt/slides/_rels/slide6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6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image" Target="../media/image140.jpeg"/></Relationships>
</file>

<file path=ppt/slides/_rels/slide6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43.png"/></Relationships>
</file>

<file path=ppt/slides/_rels/slide69.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notesSlide" Target="../notesSlides/notesSlide69.xml"/><Relationship Id="rId1" Type="http://schemas.openxmlformats.org/officeDocument/2006/relationships/slideLayout" Target="../slideLayouts/slideLayout12.xml"/><Relationship Id="rId6" Type="http://schemas.openxmlformats.org/officeDocument/2006/relationships/image" Target="../media/image133.png"/><Relationship Id="rId5" Type="http://schemas.openxmlformats.org/officeDocument/2006/relationships/image" Target="../media/image146.png"/><Relationship Id="rId4" Type="http://schemas.openxmlformats.org/officeDocument/2006/relationships/image" Target="../media/image145.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48.tif"/><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150.jpeg"/></Relationships>
</file>

<file path=ppt/slides/_rels/slide7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ctrTitle"/>
          </p:nvPr>
        </p:nvSpPr>
        <p:spPr>
          <a:xfrm>
            <a:off x="0" y="1569580"/>
            <a:ext cx="9144000" cy="3567688"/>
          </a:xfrm>
          <a:effectLst/>
        </p:spPr>
        <p:txBody>
          <a:bodyPr/>
          <a:lstStyle/>
          <a:p>
            <a:pPr algn="ctr" eaLnBrk="1" fontAlgn="auto" hangingPunct="1">
              <a:spcAft>
                <a:spcPts val="0"/>
              </a:spcAft>
              <a:defRPr/>
            </a:pPr>
            <a:r>
              <a:rPr lang="en-US" sz="3400" cap="none" dirty="0" smtClean="0">
                <a:solidFill>
                  <a:schemeClr val="tx1"/>
                </a:solidFill>
                <a:effectLst/>
                <a:latin typeface="Arial" pitchFamily="34" charset="0"/>
                <a:cs typeface="Arial" pitchFamily="34" charset="0"/>
              </a:rPr>
              <a:t>National Advisory Council </a:t>
            </a:r>
            <a:br>
              <a:rPr lang="en-US" sz="3400" cap="none" dirty="0" smtClean="0">
                <a:solidFill>
                  <a:schemeClr val="tx1"/>
                </a:solidFill>
                <a:effectLst/>
                <a:latin typeface="Arial" pitchFamily="34" charset="0"/>
                <a:cs typeface="Arial" pitchFamily="34" charset="0"/>
              </a:rPr>
            </a:br>
            <a:r>
              <a:rPr lang="en-US" sz="3400" cap="none" dirty="0" smtClean="0">
                <a:solidFill>
                  <a:schemeClr val="tx1"/>
                </a:solidFill>
                <a:effectLst/>
                <a:latin typeface="Arial" pitchFamily="34" charset="0"/>
                <a:cs typeface="Arial" pitchFamily="34" charset="0"/>
              </a:rPr>
              <a:t>for Human Genome Research</a:t>
            </a:r>
            <a:r>
              <a:rPr lang="en-US" sz="3600" cap="none" dirty="0" smtClean="0">
                <a:solidFill>
                  <a:schemeClr val="tx1"/>
                </a:solidFill>
                <a:effectLst/>
                <a:latin typeface="Arial" pitchFamily="34" charset="0"/>
                <a:cs typeface="Arial" pitchFamily="34" charset="0"/>
              </a:rPr>
              <a:t/>
            </a:r>
            <a:br>
              <a:rPr lang="en-US" sz="3600" cap="none" dirty="0" smtClean="0">
                <a:solidFill>
                  <a:schemeClr val="tx1"/>
                </a:solidFill>
                <a:effectLst/>
                <a:latin typeface="Arial" pitchFamily="34" charset="0"/>
                <a:cs typeface="Arial" pitchFamily="34" charset="0"/>
              </a:rPr>
            </a:br>
            <a:r>
              <a:rPr lang="en-US" sz="2000" cap="none" dirty="0" smtClean="0">
                <a:solidFill>
                  <a:schemeClr val="tx1"/>
                </a:solidFill>
                <a:effectLst/>
                <a:latin typeface="Arial" pitchFamily="34" charset="0"/>
                <a:cs typeface="Arial" pitchFamily="34" charset="0"/>
              </a:rPr>
              <a:t/>
            </a:r>
            <a:br>
              <a:rPr lang="en-US" sz="2000" cap="none" dirty="0" smtClean="0">
                <a:solidFill>
                  <a:schemeClr val="tx1"/>
                </a:solidFill>
                <a:effectLst/>
                <a:latin typeface="Arial" pitchFamily="34" charset="0"/>
                <a:cs typeface="Arial" pitchFamily="34" charset="0"/>
              </a:rPr>
            </a:br>
            <a:r>
              <a:rPr lang="en-US" sz="3200" cap="none" dirty="0" smtClean="0">
                <a:solidFill>
                  <a:schemeClr val="tx1"/>
                </a:solidFill>
                <a:effectLst/>
                <a:latin typeface="Arial" pitchFamily="34" charset="0"/>
                <a:cs typeface="Arial" pitchFamily="34" charset="0"/>
              </a:rPr>
              <a:t>May 2014</a:t>
            </a:r>
            <a:r>
              <a:rPr lang="en-US" sz="3600" cap="none" dirty="0" smtClean="0">
                <a:solidFill>
                  <a:schemeClr val="tx1"/>
                </a:solidFill>
                <a:effectLst/>
                <a:latin typeface="Arial" pitchFamily="34" charset="0"/>
                <a:cs typeface="Arial" pitchFamily="34" charset="0"/>
              </a:rPr>
              <a:t/>
            </a:r>
            <a:br>
              <a:rPr lang="en-US" sz="3600" cap="none" dirty="0" smtClean="0">
                <a:solidFill>
                  <a:schemeClr val="tx1"/>
                </a:solidFill>
                <a:effectLst/>
                <a:latin typeface="Arial" pitchFamily="34" charset="0"/>
                <a:cs typeface="Arial" pitchFamily="34" charset="0"/>
              </a:rPr>
            </a:br>
            <a:r>
              <a:rPr lang="en-US" sz="2000" cap="none" dirty="0" smtClean="0">
                <a:solidFill>
                  <a:schemeClr val="tx1"/>
                </a:solidFill>
                <a:effectLst/>
                <a:latin typeface="Arial" pitchFamily="34" charset="0"/>
                <a:cs typeface="Arial" pitchFamily="34" charset="0"/>
              </a:rPr>
              <a:t/>
            </a:r>
            <a:br>
              <a:rPr lang="en-US" sz="2000" cap="none" dirty="0" smtClean="0">
                <a:solidFill>
                  <a:schemeClr val="tx1"/>
                </a:solidFill>
                <a:effectLst/>
                <a:latin typeface="Arial" pitchFamily="34" charset="0"/>
                <a:cs typeface="Arial" pitchFamily="34" charset="0"/>
              </a:rPr>
            </a:br>
            <a:r>
              <a:rPr lang="en-US" sz="3200" cap="none" dirty="0" smtClean="0">
                <a:solidFill>
                  <a:schemeClr val="tx1"/>
                </a:solidFill>
                <a:effectLst/>
                <a:latin typeface="Arial" pitchFamily="34" charset="0"/>
                <a:cs typeface="Arial" pitchFamily="34" charset="0"/>
              </a:rPr>
              <a:t>Eric Green, M.D., Ph.D.</a:t>
            </a:r>
            <a:br>
              <a:rPr lang="en-US" sz="3200" cap="none" dirty="0" smtClean="0">
                <a:solidFill>
                  <a:schemeClr val="tx1"/>
                </a:solidFill>
                <a:effectLst/>
                <a:latin typeface="Arial" pitchFamily="34" charset="0"/>
                <a:cs typeface="Arial" pitchFamily="34" charset="0"/>
              </a:rPr>
            </a:br>
            <a:r>
              <a:rPr lang="en-US" sz="3200" cap="none" dirty="0" smtClean="0">
                <a:solidFill>
                  <a:schemeClr val="tx1"/>
                </a:solidFill>
                <a:effectLst/>
                <a:latin typeface="Arial" pitchFamily="34" charset="0"/>
                <a:cs typeface="Arial" pitchFamily="34" charset="0"/>
              </a:rPr>
              <a:t>Director, NHGRI</a:t>
            </a:r>
            <a:endParaRPr lang="en-US" sz="3200" cap="none" dirty="0" smtClean="0">
              <a:solidFill>
                <a:schemeClr val="tx1"/>
              </a:solidFill>
              <a:latin typeface="Arial" pitchFamily="34" charset="0"/>
              <a:cs typeface="Arial" pitchFamily="34" charset="0"/>
            </a:endParaRPr>
          </a:p>
        </p:txBody>
      </p:sp>
      <p:pic>
        <p:nvPicPr>
          <p:cNvPr id="10245" name="Picture 3" descr="helix at bottom new seq 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30913"/>
            <a:ext cx="9134475"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04577" y="289213"/>
            <a:ext cx="8334846" cy="1015663"/>
          </a:xfrm>
          <a:prstGeom prst="rect">
            <a:avLst/>
          </a:prstGeom>
          <a:solidFill>
            <a:srgbClr val="A50021"/>
          </a:solidFill>
          <a:scene3d>
            <a:camera prst="orthographicFront"/>
            <a:lightRig rig="threePt" dir="t"/>
          </a:scene3d>
          <a:sp3d>
            <a:bevelT w="101600" prst="riblet"/>
          </a:sp3d>
        </p:spPr>
        <p:txBody>
          <a:bodyPr wrap="none" rtlCol="0">
            <a:spAutoFit/>
          </a:bodyPr>
          <a:lstStyle/>
          <a:p>
            <a:r>
              <a:rPr lang="en-US" sz="6000" dirty="0">
                <a:solidFill>
                  <a:schemeClr val="bg2">
                    <a:lumMod val="20000"/>
                    <a:lumOff val="80000"/>
                  </a:schemeClr>
                </a:solidFill>
                <a:cs typeface="Arial" pitchFamily="34" charset="0"/>
              </a:rPr>
              <a:t>DIRECTOR’S REPORT</a:t>
            </a:r>
            <a:endParaRPr lang="en-US" sz="6000" dirty="0">
              <a:solidFill>
                <a:schemeClr val="bg2">
                  <a:lumMod val="20000"/>
                  <a:lumOff val="80000"/>
                </a:schemeClr>
              </a:solidFill>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5259" y="5096303"/>
            <a:ext cx="2933483" cy="735769"/>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4293433"/>
      </p:ext>
    </p:extLst>
  </p:cSld>
  <p:clrMapOvr>
    <a:masterClrMapping/>
  </p:clrMapOvr>
  <p:transition spd="slow">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6353"/>
            <a:ext cx="9144000" cy="704538"/>
          </a:xfrm>
        </p:spPr>
        <p:txBody>
          <a:bodyPr/>
          <a:lstStyle/>
          <a:p>
            <a:pPr algn="ctr">
              <a:defRPr/>
            </a:pPr>
            <a:r>
              <a:rPr lang="en-US" sz="3600" b="1" dirty="0" smtClean="0">
                <a:solidFill>
                  <a:srgbClr val="FFFF00"/>
                </a:solidFill>
                <a:latin typeface="Arial" pitchFamily="34" charset="0"/>
                <a:cs typeface="Arial" pitchFamily="34" charset="0"/>
              </a:rPr>
              <a:t>NHGRI Incidental Findings Workshop</a:t>
            </a:r>
            <a:endParaRPr lang="en-US" sz="3600" b="1" dirty="0">
              <a:solidFill>
                <a:srgbClr val="FFFF00"/>
              </a:solidFill>
              <a:latin typeface="Arial" pitchFamily="34" charset="0"/>
              <a:cs typeface="Arial" pitchFamily="34" charset="0"/>
            </a:endParaRPr>
          </a:p>
        </p:txBody>
      </p:sp>
      <p:sp>
        <p:nvSpPr>
          <p:cNvPr id="9" name="TextBox 8"/>
          <p:cNvSpPr txBox="1"/>
          <p:nvPr/>
        </p:nvSpPr>
        <p:spPr>
          <a:xfrm>
            <a:off x="7314425" y="6408787"/>
            <a:ext cx="1653017" cy="400110"/>
          </a:xfrm>
          <a:prstGeom prst="rect">
            <a:avLst/>
          </a:prstGeom>
          <a:solidFill>
            <a:srgbClr val="000066"/>
          </a:solid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a:t>
            </a:r>
            <a:endParaRPr lang="en-US" sz="2000" dirty="0">
              <a:solidFill>
                <a:schemeClr val="accent4">
                  <a:lumMod val="40000"/>
                  <a:lumOff val="60000"/>
                </a:schemeClr>
              </a:solidFill>
              <a:latin typeface="Arial" charset="0"/>
            </a:endParaRPr>
          </a:p>
        </p:txBody>
      </p:sp>
      <p:pic>
        <p:nvPicPr>
          <p:cNvPr id="6" name="Content Placeholder 2" descr="Screen Shot 2014-04-15 at 10.04.12 AM.png"/>
          <p:cNvPicPr>
            <a:picLocks noChangeAspect="1"/>
          </p:cNvPicPr>
          <p:nvPr/>
        </p:nvPicPr>
        <p:blipFill>
          <a:blip r:embed="rId3" cstate="print">
            <a:extLst>
              <a:ext uri="{28A0092B-C50C-407E-A947-70E740481C1C}">
                <a14:useLocalDpi xmlns:a14="http://schemas.microsoft.com/office/drawing/2010/main" val="0"/>
              </a:ext>
            </a:extLst>
          </a:blip>
          <a:srcRect t="2200" b="2200"/>
          <a:stretch>
            <a:fillRect/>
          </a:stretch>
        </p:blipFill>
        <p:spPr>
          <a:xfrm>
            <a:off x="407998" y="1064302"/>
            <a:ext cx="8315212" cy="4891301"/>
          </a:xfrm>
          <a:prstGeom prst="rect">
            <a:avLst/>
          </a:prstGeom>
          <a:effectLst>
            <a:glow rad="139700">
              <a:schemeClr val="accent4">
                <a:satMod val="175000"/>
                <a:alpha val="40000"/>
              </a:schemeClr>
            </a:glow>
          </a:effectLst>
        </p:spPr>
      </p:pic>
    </p:spTree>
    <p:extLst>
      <p:ext uri="{BB962C8B-B14F-4D97-AF65-F5344CB8AC3E}">
        <p14:creationId xmlns:p14="http://schemas.microsoft.com/office/powerpoint/2010/main" val="301314227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15200" y="6409380"/>
            <a:ext cx="1653017"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4</a:t>
            </a:r>
          </a:p>
        </p:txBody>
      </p:sp>
      <p:sp>
        <p:nvSpPr>
          <p:cNvPr id="6" name="Title 1"/>
          <p:cNvSpPr txBox="1">
            <a:spLocks/>
          </p:cNvSpPr>
          <p:nvPr/>
        </p:nvSpPr>
        <p:spPr>
          <a:xfrm>
            <a:off x="30973" y="6334"/>
            <a:ext cx="9072529" cy="706437"/>
          </a:xfrm>
          <a:prstGeom prst="rect">
            <a:avLst/>
          </a:prstGeom>
        </p:spPr>
        <p:txBody>
          <a:bodyPr vert="horz" anchor="t">
            <a:noAutofit/>
          </a:bodyPr>
          <a:lstStyle>
            <a:lvl1pPr marR="9144" algn="l" rtl="0" eaLnBrk="0" fontAlgn="base" hangingPunct="0">
              <a:spcBef>
                <a:spcPct val="0"/>
              </a:spcBef>
              <a:spcAft>
                <a:spcPct val="0"/>
              </a:spcAft>
              <a:defRPr sz="4000" b="1" i="0" kern="1200" cap="all" spc="0" baseline="0">
                <a:solidFill>
                  <a:srgbClr val="C1EEFF"/>
                </a:solidFill>
                <a:effectLst>
                  <a:reflection blurRad="12700" stA="34000" endA="740" endPos="53000" dir="5400000" sy="-100000" algn="bl" rotWithShape="0"/>
                </a:effectLst>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cap="none" dirty="0" smtClean="0">
                <a:solidFill>
                  <a:srgbClr val="FFFF00"/>
                </a:solidFill>
                <a:effectLst/>
                <a:latin typeface="Arial" charset="0"/>
                <a:cs typeface="Arial" charset="0"/>
              </a:rPr>
              <a:t>Inter-Society Coordinating Committee for Practitioner Education in Genomics</a:t>
            </a:r>
            <a:endParaRPr lang="en-US" sz="3600" cap="none" dirty="0"/>
          </a:p>
        </p:txBody>
      </p:sp>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5723"/>
          <a:stretch/>
        </p:blipFill>
        <p:spPr bwMode="auto">
          <a:xfrm>
            <a:off x="266700" y="1266400"/>
            <a:ext cx="6766131" cy="2988099"/>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b="4437"/>
          <a:stretch/>
        </p:blipFill>
        <p:spPr bwMode="auto">
          <a:xfrm>
            <a:off x="1556108" y="1972955"/>
            <a:ext cx="7301564" cy="4186546"/>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305178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wipe(up)">
                                      <p:cBhvr>
                                        <p:cTn id="12"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prstClr val="black"/>
              </a:solidFill>
              <a:latin typeface="Tahoma" pitchFamily="34" charset="0"/>
            </a:endParaRPr>
          </a:p>
          <a:p>
            <a:pPr algn="ctr">
              <a:spcBef>
                <a:spcPct val="50000"/>
              </a:spcBef>
            </a:pPr>
            <a:endParaRPr lang="en-US" sz="2400">
              <a:solidFill>
                <a:prstClr val="black"/>
              </a:solidFill>
              <a:latin typeface="Tahoma" pitchFamily="34" charset="0"/>
            </a:endParaRPr>
          </a:p>
          <a:p>
            <a:pPr algn="ctr">
              <a:spcBef>
                <a:spcPct val="50000"/>
              </a:spcBef>
            </a:pPr>
            <a:endParaRPr lang="en-US" sz="2400">
              <a:solidFill>
                <a:prstClr val="black"/>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rgbClr val="4E5B6F"/>
                </a:solidFill>
              </a:rPr>
              <a:t>General NHGRI Updates</a:t>
            </a:r>
          </a:p>
          <a:p>
            <a:pPr marL="1016000" indent="-787400">
              <a:spcBef>
                <a:spcPts val="1800"/>
              </a:spcBef>
              <a:buFontTx/>
              <a:buAutoNum type="romanUcPeriod"/>
            </a:pPr>
            <a:r>
              <a:rPr lang="en-US" sz="3400" dirty="0">
                <a:solidFill>
                  <a:srgbClr val="D6ECFF">
                    <a:lumMod val="90000"/>
                  </a:srgbClr>
                </a:solidFill>
              </a:rPr>
              <a:t>General NIH Updates</a:t>
            </a:r>
          </a:p>
          <a:p>
            <a:pPr marL="1016000" indent="-787400">
              <a:spcBef>
                <a:spcPts val="1800"/>
              </a:spcBef>
              <a:buFontTx/>
              <a:buAutoNum type="romanUcPeriod"/>
            </a:pPr>
            <a:r>
              <a:rPr lang="en-US" sz="3400" dirty="0" smtClean="0">
                <a:solidFill>
                  <a:srgbClr val="4E5B6F"/>
                </a:solidFill>
              </a:rPr>
              <a:t>General Genomics </a:t>
            </a:r>
            <a:r>
              <a:rPr lang="en-US" sz="3400" dirty="0">
                <a:solidFill>
                  <a:srgbClr val="4E5B6F"/>
                </a:solidFill>
              </a:rPr>
              <a:t>Updates</a:t>
            </a:r>
          </a:p>
          <a:p>
            <a:pPr marL="1016000" indent="-787400">
              <a:spcBef>
                <a:spcPts val="1800"/>
              </a:spcBef>
              <a:buFontTx/>
              <a:buAutoNum type="romanUcPeriod"/>
            </a:pPr>
            <a:r>
              <a:rPr lang="en-US" sz="3400" dirty="0">
                <a:solidFill>
                  <a:srgbClr val="4E5B6F"/>
                </a:solidFill>
              </a:rPr>
              <a:t>NHGRI Extramural </a:t>
            </a:r>
            <a:r>
              <a:rPr lang="en-US" sz="3400" dirty="0" smtClean="0">
                <a:solidFill>
                  <a:srgbClr val="4E5B6F"/>
                </a:solidFill>
              </a:rPr>
              <a:t>Research Program</a:t>
            </a:r>
            <a:endParaRPr lang="en-US" sz="3400" dirty="0">
              <a:solidFill>
                <a:srgbClr val="4E5B6F"/>
              </a:solidFill>
            </a:endParaRPr>
          </a:p>
          <a:p>
            <a:pPr marL="1016000" indent="-787400">
              <a:spcBef>
                <a:spcPts val="1800"/>
              </a:spcBef>
              <a:buFontTx/>
              <a:buAutoNum type="romanUcPeriod"/>
            </a:pPr>
            <a:r>
              <a:rPr lang="en-US" sz="3400" dirty="0">
                <a:solidFill>
                  <a:srgbClr val="4E5B6F"/>
                </a:solidFill>
              </a:rPr>
              <a:t>NIH Common </a:t>
            </a:r>
            <a:r>
              <a:rPr lang="en-US" sz="3400" dirty="0" smtClean="0">
                <a:solidFill>
                  <a:srgbClr val="4E5B6F"/>
                </a:solidFill>
              </a:rPr>
              <a:t>Fund/Trans-NIH</a:t>
            </a:r>
            <a:endParaRPr lang="en-US" sz="3400" dirty="0">
              <a:solidFill>
                <a:srgbClr val="4E5B6F"/>
              </a:solidFill>
            </a:endParaRPr>
          </a:p>
          <a:p>
            <a:pPr marL="1016000" indent="-787400">
              <a:spcBef>
                <a:spcPts val="1800"/>
              </a:spcBef>
              <a:buFontTx/>
              <a:buAutoNum type="romanUcPeriod"/>
              <a:tabLst>
                <a:tab pos="1371600" algn="l"/>
              </a:tabLst>
            </a:pPr>
            <a:r>
              <a:rPr lang="en-US" sz="3400" dirty="0">
                <a:solidFill>
                  <a:srgbClr val="4E5B6F"/>
                </a:solidFill>
              </a:rPr>
              <a:t>NHGRI </a:t>
            </a:r>
            <a:r>
              <a:rPr lang="en-US" sz="3400" dirty="0" smtClean="0">
                <a:solidFill>
                  <a:srgbClr val="4E5B6F"/>
                </a:solidFill>
              </a:rPr>
              <a:t>Division of Policy, 	Communications, and Education</a:t>
            </a:r>
            <a:endParaRPr lang="en-US" sz="3400" dirty="0">
              <a:solidFill>
                <a:srgbClr val="4E5B6F"/>
              </a:solidFill>
            </a:endParaRPr>
          </a:p>
          <a:p>
            <a:pPr marL="1016000" indent="-787400">
              <a:spcBef>
                <a:spcPts val="1800"/>
              </a:spcBef>
              <a:buFontTx/>
              <a:buAutoNum type="romanUcPeriod"/>
            </a:pPr>
            <a:r>
              <a:rPr lang="en-US" sz="3400" dirty="0">
                <a:solidFill>
                  <a:srgbClr val="4E5B6F"/>
                </a:solidFill>
              </a:rPr>
              <a:t>NHGRI Intramural </a:t>
            </a:r>
            <a:r>
              <a:rPr lang="en-US" sz="3400" dirty="0" smtClean="0">
                <a:solidFill>
                  <a:srgbClr val="4E5B6F"/>
                </a:solidFill>
              </a:rPr>
              <a:t>Research Program</a:t>
            </a:r>
            <a:endParaRPr lang="en-US" sz="3400" dirty="0">
              <a:solidFill>
                <a:srgbClr val="4E5B6F"/>
              </a:solidFill>
            </a:endParaRPr>
          </a:p>
        </p:txBody>
      </p:sp>
      <p:sp>
        <p:nvSpPr>
          <p:cNvPr id="5" name="Title 1"/>
          <p:cNvSpPr txBox="1">
            <a:spLocks/>
          </p:cNvSpPr>
          <p:nvPr/>
        </p:nvSpPr>
        <p:spPr>
          <a:xfrm>
            <a:off x="-4764" y="6336"/>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2958632765"/>
      </p:ext>
    </p:extLst>
  </p:cSld>
  <p:clrMapOvr>
    <a:masterClrMapping/>
  </p:clrMapOvr>
  <p:transition spd="slow">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txBox="1">
            <a:spLocks/>
          </p:cNvSpPr>
          <p:nvPr/>
        </p:nvSpPr>
        <p:spPr bwMode="auto">
          <a:xfrm>
            <a:off x="0" y="2767013"/>
            <a:ext cx="4648200" cy="2036762"/>
          </a:xfrm>
          <a:prstGeom prst="rect">
            <a:avLst/>
          </a:prstGeom>
          <a:noFill/>
          <a:ln w="9525" algn="ctr">
            <a:noFill/>
            <a:miter lim="800000"/>
            <a:headEnd/>
            <a:tailEnd/>
          </a:ln>
        </p:spPr>
        <p:txBody>
          <a:bodyPr/>
          <a:lstStyle/>
          <a:p>
            <a:pPr marL="411163" indent="-342900" eaLnBrk="0" hangingPunct="0">
              <a:spcBef>
                <a:spcPts val="700"/>
              </a:spcBef>
              <a:buClr>
                <a:srgbClr val="D6ECFF"/>
              </a:buClr>
              <a:buSzPct val="95000"/>
              <a:buFont typeface="Wingdings" pitchFamily="2" charset="2"/>
              <a:buChar char=""/>
            </a:pPr>
            <a:endParaRPr lang="en-US" sz="3000">
              <a:solidFill>
                <a:prstClr val="white"/>
              </a:solidFill>
              <a:latin typeface="Calibri" pitchFamily="34" charset="0"/>
              <a:cs typeface="Arial" pitchFamily="34" charset="0"/>
            </a:endParaRPr>
          </a:p>
        </p:txBody>
      </p:sp>
      <p:sp>
        <p:nvSpPr>
          <p:cNvPr id="9" name="Title 1"/>
          <p:cNvSpPr>
            <a:spLocks noGrp="1"/>
          </p:cNvSpPr>
          <p:nvPr>
            <p:ph type="title" idx="4294967295"/>
          </p:nvPr>
        </p:nvSpPr>
        <p:spPr>
          <a:xfrm>
            <a:off x="0" y="6352"/>
            <a:ext cx="9144000" cy="1274164"/>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DHHS Secretary: Nomination of </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Sylvia Mathews Burwell</a:t>
            </a:r>
          </a:p>
        </p:txBody>
      </p:sp>
      <p:pic>
        <p:nvPicPr>
          <p:cNvPr id="1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7695" y="1363065"/>
            <a:ext cx="7866716" cy="5247792"/>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392350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6336"/>
            <a:ext cx="9144000" cy="749300"/>
          </a:xfrm>
          <a:prstGeom prst="rect">
            <a:avLst/>
          </a:prstGeom>
        </p:spPr>
        <p:txBody>
          <a:bodyPr/>
          <a:lstStyle/>
          <a:p>
            <a:pPr algn="ctr">
              <a:defRPr/>
            </a:pPr>
            <a:r>
              <a:rPr lang="en-US" sz="3600" spc="-100" dirty="0" smtClean="0">
                <a:solidFill>
                  <a:srgbClr val="FFFF00"/>
                </a:solidFill>
                <a:latin typeface="Arial" charset="0"/>
                <a:cs typeface="Arial" pitchFamily="34" charset="0"/>
              </a:rPr>
              <a:t>Retirement of Stephen </a:t>
            </a:r>
            <a:r>
              <a:rPr lang="en-US" sz="3600" spc="-100" dirty="0">
                <a:solidFill>
                  <a:srgbClr val="FFFF00"/>
                </a:solidFill>
                <a:latin typeface="Arial" charset="0"/>
                <a:cs typeface="Arial" pitchFamily="34" charset="0"/>
              </a:rPr>
              <a:t>Groft, </a:t>
            </a:r>
            <a:endParaRPr lang="en-US" sz="3600" spc="-100" dirty="0" smtClean="0">
              <a:solidFill>
                <a:srgbClr val="FFFF00"/>
              </a:solidFill>
              <a:latin typeface="Arial" charset="0"/>
              <a:cs typeface="Arial" pitchFamily="34" charset="0"/>
            </a:endParaRPr>
          </a:p>
          <a:p>
            <a:pPr algn="ctr">
              <a:defRPr/>
            </a:pPr>
            <a:r>
              <a:rPr lang="en-US" sz="3600" spc="-100" dirty="0" smtClean="0">
                <a:solidFill>
                  <a:srgbClr val="FFFF00"/>
                </a:solidFill>
                <a:latin typeface="Arial" charset="0"/>
                <a:cs typeface="Arial" pitchFamily="34" charset="0"/>
              </a:rPr>
              <a:t>Rare </a:t>
            </a:r>
            <a:r>
              <a:rPr lang="en-US" sz="3600" spc="-100" dirty="0">
                <a:solidFill>
                  <a:srgbClr val="FFFF00"/>
                </a:solidFill>
                <a:latin typeface="Arial" charset="0"/>
                <a:cs typeface="Arial" pitchFamily="34" charset="0"/>
              </a:rPr>
              <a:t>Disease Research </a:t>
            </a:r>
            <a:r>
              <a:rPr lang="en-US" sz="3600" spc="-100" dirty="0" smtClean="0">
                <a:solidFill>
                  <a:srgbClr val="FFFF00"/>
                </a:solidFill>
                <a:latin typeface="Arial" charset="0"/>
                <a:cs typeface="Arial" pitchFamily="34" charset="0"/>
              </a:rPr>
              <a:t>Champion</a:t>
            </a:r>
            <a:endParaRPr lang="en-US" sz="800" spc="-100" dirty="0">
              <a:solidFill>
                <a:srgbClr val="FFFF00"/>
              </a:solidFill>
              <a:latin typeface="Arial" charset="0"/>
              <a:cs typeface="Arial" pitchFamily="34" charset="0"/>
            </a:endParaRPr>
          </a:p>
        </p:txBody>
      </p:sp>
      <p:sp>
        <p:nvSpPr>
          <p:cNvPr id="8" name="TextBox 7"/>
          <p:cNvSpPr txBox="1"/>
          <p:nvPr/>
        </p:nvSpPr>
        <p:spPr>
          <a:xfrm>
            <a:off x="7315200" y="6410325"/>
            <a:ext cx="1653017" cy="400110"/>
          </a:xfrm>
          <a:prstGeom prst="rect">
            <a:avLst/>
          </a:prstGeom>
          <a:noFill/>
        </p:spPr>
        <p:txBody>
          <a:bodyPr wrap="none">
            <a:spAutoFit/>
          </a:bodyPr>
          <a:lstStyle/>
          <a:p>
            <a:pPr>
              <a:defRPr/>
            </a:pPr>
            <a:r>
              <a:rPr lang="en-US" sz="2000" dirty="0" smtClean="0">
                <a:solidFill>
                  <a:srgbClr val="00ADDC">
                    <a:lumMod val="40000"/>
                    <a:lumOff val="60000"/>
                  </a:srgbClr>
                </a:solidFill>
                <a:latin typeface="Arial" charset="0"/>
              </a:rPr>
              <a:t>Document 5</a:t>
            </a:r>
            <a:endParaRPr lang="en-US" sz="2000" dirty="0">
              <a:solidFill>
                <a:srgbClr val="00ADDC">
                  <a:lumMod val="40000"/>
                  <a:lumOff val="60000"/>
                </a:srgbClr>
              </a:solidFill>
              <a:latin typeface="Arial" charset="0"/>
            </a:endParaRPr>
          </a:p>
        </p:txBody>
      </p:sp>
      <p:grpSp>
        <p:nvGrpSpPr>
          <p:cNvPr id="4" name="Group 3"/>
          <p:cNvGrpSpPr/>
          <p:nvPr/>
        </p:nvGrpSpPr>
        <p:grpSpPr>
          <a:xfrm>
            <a:off x="88900" y="1359563"/>
            <a:ext cx="4572000" cy="4183989"/>
            <a:chOff x="0" y="2213665"/>
            <a:chExt cx="4572000" cy="4183989"/>
          </a:xfrm>
        </p:grpSpPr>
        <p:sp>
          <p:nvSpPr>
            <p:cNvPr id="24" name="Title 1"/>
            <p:cNvSpPr txBox="1">
              <a:spLocks/>
            </p:cNvSpPr>
            <p:nvPr/>
          </p:nvSpPr>
          <p:spPr>
            <a:xfrm>
              <a:off x="0" y="5200965"/>
              <a:ext cx="4572000" cy="1196689"/>
            </a:xfrm>
            <a:prstGeom prst="rect">
              <a:avLst/>
            </a:prstGeom>
          </p:spPr>
          <p:txBody>
            <a:bodyPr/>
            <a:lstStyle/>
            <a:p>
              <a:pPr algn="ctr" eaLnBrk="0" hangingPunct="0">
                <a:defRPr/>
              </a:pPr>
              <a:r>
                <a:rPr lang="en-US" sz="3200" spc="-100" dirty="0" smtClean="0">
                  <a:solidFill>
                    <a:prstClr val="white"/>
                  </a:solidFill>
                  <a:latin typeface="Arial" charset="0"/>
                  <a:cs typeface="Arial" charset="0"/>
                </a:rPr>
                <a:t>Stephen </a:t>
              </a:r>
              <a:r>
                <a:rPr lang="en-US" sz="3200" spc="-100" dirty="0" err="1" smtClean="0">
                  <a:solidFill>
                    <a:prstClr val="white"/>
                  </a:solidFill>
                  <a:latin typeface="Arial" charset="0"/>
                  <a:cs typeface="Arial" charset="0"/>
                </a:rPr>
                <a:t>Groft</a:t>
              </a:r>
              <a:r>
                <a:rPr lang="en-US" sz="3200" spc="-100" dirty="0" smtClean="0">
                  <a:solidFill>
                    <a:prstClr val="white"/>
                  </a:solidFill>
                  <a:latin typeface="Arial" charset="0"/>
                  <a:cs typeface="Arial" charset="0"/>
                </a:rPr>
                <a:t>, </a:t>
              </a:r>
              <a:r>
                <a:rPr lang="en-US" sz="3200" spc="-100" dirty="0" err="1" smtClean="0">
                  <a:solidFill>
                    <a:prstClr val="white"/>
                  </a:solidFill>
                  <a:latin typeface="Arial" charset="0"/>
                  <a:cs typeface="Arial" charset="0"/>
                </a:rPr>
                <a:t>Pharm.D</a:t>
              </a:r>
              <a:r>
                <a:rPr lang="en-US" sz="3200" spc="-100" dirty="0">
                  <a:solidFill>
                    <a:prstClr val="white"/>
                  </a:solidFill>
                  <a:latin typeface="Arial" charset="0"/>
                  <a:cs typeface="Arial" charset="0"/>
                </a:rPr>
                <a:t>.</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045" t="4034" r="3565" b="5720"/>
            <a:stretch/>
          </p:blipFill>
          <p:spPr bwMode="auto">
            <a:xfrm>
              <a:off x="1163320" y="2213665"/>
              <a:ext cx="2245360" cy="2928730"/>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4460241" y="1372263"/>
            <a:ext cx="4572000" cy="4186408"/>
            <a:chOff x="4371341" y="1612900"/>
            <a:chExt cx="4572000" cy="4186408"/>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202" y="1612900"/>
              <a:ext cx="2240278" cy="2922102"/>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txBox="1">
              <a:spLocks/>
            </p:cNvSpPr>
            <p:nvPr/>
          </p:nvSpPr>
          <p:spPr>
            <a:xfrm>
              <a:off x="4371341" y="4602619"/>
              <a:ext cx="4572000" cy="1196689"/>
            </a:xfrm>
            <a:prstGeom prst="rect">
              <a:avLst/>
            </a:prstGeom>
          </p:spPr>
          <p:txBody>
            <a:bodyPr/>
            <a:lstStyle/>
            <a:p>
              <a:pPr algn="ctr" eaLnBrk="0" hangingPunct="0">
                <a:defRPr/>
              </a:pPr>
              <a:r>
                <a:rPr lang="en-US" sz="3200" spc="-100" dirty="0">
                  <a:solidFill>
                    <a:prstClr val="white"/>
                  </a:solidFill>
                  <a:latin typeface="Arial" charset="0"/>
                  <a:cs typeface="Arial" charset="0"/>
                </a:rPr>
                <a:t>P</a:t>
              </a:r>
              <a:r>
                <a:rPr lang="en-US" sz="3200" spc="-100" dirty="0" smtClean="0">
                  <a:solidFill>
                    <a:prstClr val="white"/>
                  </a:solidFill>
                  <a:latin typeface="Arial" charset="0"/>
                  <a:cs typeface="Arial" charset="0"/>
                </a:rPr>
                <a:t>amela McInnes, </a:t>
              </a:r>
            </a:p>
            <a:p>
              <a:pPr algn="ctr" eaLnBrk="0" hangingPunct="0">
                <a:defRPr/>
              </a:pPr>
              <a:r>
                <a:rPr lang="en-US" sz="3200" spc="-100" dirty="0" smtClean="0">
                  <a:solidFill>
                    <a:prstClr val="white"/>
                  </a:solidFill>
                  <a:latin typeface="Arial" charset="0"/>
                  <a:cs typeface="Arial" charset="0"/>
                </a:rPr>
                <a:t>D.D.S.</a:t>
              </a:r>
              <a:endParaRPr lang="en-US" sz="3200" spc="-100" dirty="0">
                <a:solidFill>
                  <a:prstClr val="white"/>
                </a:solidFill>
                <a:latin typeface="Arial" charset="0"/>
                <a:cs typeface="Arial" charset="0"/>
              </a:endParaRPr>
            </a:p>
          </p:txBody>
        </p:sp>
      </p:grpSp>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63" t="11883" r="3173" b="8613"/>
          <a:stretch/>
        </p:blipFill>
        <p:spPr bwMode="auto">
          <a:xfrm>
            <a:off x="3099355" y="5654567"/>
            <a:ext cx="3123645" cy="1047887"/>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8185269"/>
      </p:ext>
    </p:extLst>
  </p:cSld>
  <p:clrMapOvr>
    <a:masterClrMapping/>
  </p:clrMapOvr>
  <p:transition spd="slow">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6336"/>
            <a:ext cx="9144000" cy="1250462"/>
          </a:xfrm>
          <a:prstGeom prst="rect">
            <a:avLst/>
          </a:prstGeom>
        </p:spPr>
        <p:txBody>
          <a:bodyPr/>
          <a:lstStyle/>
          <a:p>
            <a:pPr algn="ctr">
              <a:defRPr/>
            </a:pPr>
            <a:r>
              <a:rPr lang="en-US" sz="3600" spc="-100" dirty="0" smtClean="0">
                <a:solidFill>
                  <a:srgbClr val="FFFF00"/>
                </a:solidFill>
                <a:latin typeface="Arial" charset="0"/>
                <a:cs typeface="Arial" pitchFamily="34" charset="0"/>
              </a:rPr>
              <a:t>National Institute on Minority Health </a:t>
            </a:r>
          </a:p>
          <a:p>
            <a:pPr algn="ctr">
              <a:defRPr/>
            </a:pPr>
            <a:r>
              <a:rPr lang="en-US" sz="3600" spc="-100" dirty="0" smtClean="0">
                <a:solidFill>
                  <a:srgbClr val="FFFF00"/>
                </a:solidFill>
                <a:latin typeface="Arial" charset="0"/>
                <a:cs typeface="Arial" pitchFamily="34" charset="0"/>
              </a:rPr>
              <a:t>and Health Disparities</a:t>
            </a:r>
            <a:endParaRPr lang="en-US" sz="3000" dirty="0">
              <a:latin typeface="Arial" charset="0"/>
            </a:endParaRPr>
          </a:p>
          <a:p>
            <a:pPr algn="ctr">
              <a:defRPr/>
            </a:pPr>
            <a:r>
              <a:rPr lang="en-US" sz="3600" spc="-100" dirty="0">
                <a:solidFill>
                  <a:srgbClr val="FFFF00"/>
                </a:solidFill>
                <a:latin typeface="Arial" charset="0"/>
                <a:cs typeface="Arial" pitchFamily="34" charset="0"/>
              </a:rPr>
              <a:t> </a:t>
            </a: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8" name="TextBox 7"/>
          <p:cNvSpPr txBox="1"/>
          <p:nvPr/>
        </p:nvSpPr>
        <p:spPr>
          <a:xfrm>
            <a:off x="7315200" y="6410325"/>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6</a:t>
            </a:r>
            <a:endParaRPr lang="en-US" sz="2000" dirty="0">
              <a:solidFill>
                <a:schemeClr val="accent4">
                  <a:lumMod val="40000"/>
                  <a:lumOff val="60000"/>
                </a:schemeClr>
              </a:solidFill>
              <a:latin typeface="Arial" charset="0"/>
            </a:endParaRPr>
          </a:p>
        </p:txBody>
      </p:sp>
      <p:sp>
        <p:nvSpPr>
          <p:cNvPr id="45060" name="AutoShape 6" descr="data:image/jpeg;base64,/9j/4AAQSkZJRgABAQAAAQABAAD/2wBDAAkGBwgHBgkIBwgKCgkLDRYPDQwMDRsUFRAWIB0iIiAdHx8kKDQsJCYxJx8fLT0tMTU3Ojo6Iys/RD84QzQ5Ojf/2wBDAQoKCg0MDRoPDxo3JR8lNzc3Nzc3Nzc3Nzc3Nzc3Nzc3Nzc3Nzc3Nzc3Nzc3Nzc3Nzc3Nzc3Nzc3Nzc3Nzc3Nzf/wAARCABWAS4DASIAAhEBAxEB/8QAHAAAAgICAwAAAAAAAAAAAAAAAAcFBgEIAgME/8QATBAAAQMDAQQGAwkNBwQDAAAAAQIDBAAFEQYHEiExE0FRYXGBFCKRFRcjMoKSobGyFiQ0NUJSU2Jyc3SUojNDVFXR0tMlY8Hxk8Lh/8QAGgEAAgMBAQAAAAAAAAAAAAAAAwQAAgUBBv/EADARAAICAQIEAwcEAwEAAAAAAAECAAMRBBITITFBUWHwBSIyM1JxgRSRseEjodHB/9oADAMBAAIRAxEAPwC37UNZXbSr9tbtSIahJS4V+kNKX8XdxjCh2mqR772qf0Vp/lnP+Spbb1+GWT9299aKVdaumoraoMwiVtrhyAZfvfe1T+itP8s5/wAlHvvap/RWn+Wc/wCSqDXogNJdlDpAeibSp10gZwhIyf8AwB3kUx+nq+mD41h7x3bONfOamdft92bYZuLY6RvoQUpdR14BJII6+PIimBWq1tnyrTcYd3j8H2XS62nkFY4KHgQSn21s/ap7N0t0afFUFMSWkuIPcRms3V0itgV6GNU2Fxz6zov/ALpi1SFWNUcT0pyyJCCpCyOO6cEHj254Ulvfb1WOCm7YlQ4FKoiwUkcCCOk4HNPojNIXbBp73J1H7osIxFuPrHH5LoHrDzGD7a7pNjNtcSX7gMqYe+5qr821fyq/+Sj33NVfm2v+VX/yVQ6K0f09X0xXjP4x27MNbXjU91lxrqIYbZYDiegaUg5Jxxyo0yRSU2Ffj+4/wqftU7KytUgS0hRHKWLJkwooopeFhRRRUkhRRRUkhRRRUkhRRRUkhRRRUkhRRRUkhRRRUkhRRWKkkzRRRUkhRRRUkhRWCcUZqSTNFYzWRUkic29/hlk/dvfWilXTU29/hlk/dvfWilXW3pPkr+f5mdd8wwqUYQuLp95wIKnrk+I0dIHrKQ2QpzB68qU2nHaD2VGJStakoaSVuKISlI5qJOAPaRVxkMiHfURghLsbS8Dfd4YS7IA3j4bzq0ju3TRLGxgevWcTiDvK7cGgmY8wkhTUBsMrWB8daTuqI8XCcd1NXYbeuntsqyvuZXFX0rAP6NXMDwVn5w7qV6I8ldrisgFcu7SitKj1pSd0E9mXFKPgjvqQ0leW7DriNLQrdiJdMVau1o+rk9nEJUezFCuTiVlfXKXQ7GzNkqq20ew/dBpaVHbRvSWPviNgcd9IPDzGU+dWdPLIrJrGVirAiPEAjE1ISQpIUnBB4g1mrFtBsxserp8ZLZQw6rp2OwoXxOPBW8Md1V2vQIwdQw7zMYYOIy9hX4+uP8Kn7VOyknsK/H1x/hR9qnZWRrPnH8R6j4IUUUUrDQqIuOobba7rAts6SlqVPUUx0EfGI7TyGSQBnmTgVLE1rntDvr1y1tKlxnAUQXUtxSMkJLZyT47+fYOyj6enisRBWvsGZsYPGs1Gabujd7sUG5tAhMllKyk80nHEeRyPKpOgkEHBhRCiiiuSQrBrNdUl5Edhx51QS22krUongABkmpJI5N/tq9QOWJEgG4oZDymscknv7eIOOwipatZ2dUuI1sNTlSkhUvpl8/7I+qQR+xwx3Vso06h5tLjZCkLSFJI6waYvoNWPOCrs35nZRRRS8LCiiipJMK5VE2nUFuu824Q4EgOPwHA3ITjkTnl2jIIyOsGs6qu6bHp24XIgKVHYUptBON5eMJHmcUjNmN9ctWtGHJLpU3cFFiQtRxvKVxSo9+/w+UaYqoNiM3hBPZtYCbEiigcqKXhYVjI7azUZqG7NWWzyLg6MhpGUpzjeVyA8ziuE4lkRnYKoyTO26Xa32pkPXGYzHQeALigCo9gHX5VXXNo2nEL3Q/IUc4ylhWKqGj7K/rS6ybpfXlussqCSkEgLURndH5qQMcBz9uWIjStgQ0GhZbeU9hjIOfooIaxxleQmpdptHpH4VxLN3xgAfzPDF19puQeM/ouOPhm1I+sVZY7zUhht9hxLjTiQtC0nIUk8QQeylrtB0XBhWl+62hsR1MDecZT8RSe0DqI51f7A2GrFbmwAAiK2kAdgSKsjPuKtBaujSilbdOTzJBB7Yir29/hlk/dvfWilXTU29/hlk/dvfWilXXoNJ8lfXeedu+YZZNBQ2Hr2q5TcehWdlU5/hnO4MoHzuPfu12SUyPuaZUEhV01RPLhSST8GhXAZ6suOZz2DuqShQXIGz1iOyCm4apnoYQccQylWB5Z+3UjILDOsZkhoH3N0fbghlsHO86lJCR5rJ80Chs+WJ9cv7hFXC4kI9ux7vc5jCyqLpuGIUdZ/vH+LKSe34RTizjsFU0pHRlB+LjFWy8IVa9DWqM4oql3t9VykK6igABseeQrxzVV+ij1dM+uXowdh5zZPZ9efd3ScCYtWXkp6F7t30eqfbjPnVj6qTewq79FMuFlcPB1AlNd6hhK/oKPppyjlWPqK+HYVjtTblBix24WYybNEu7Ccrhubj3b0av8ARQT5E0lq2ovttavFmm218kNymVtEp5pyCMjvHOtW5Ud6HKeiyRh9lxTbgA/KBwfqp/QvuQp4RbUrhsxj7Cvx9cf4VP2qdlJPYV+Prj/Cp+1TspTW/OP4h6PghRRRmlYaQetLwLFpq4XEFIcbaKWs9biuCR7SKQqtNOp0CzqTeWtS5xbWVHj0fxAo9p6QHj+t3VeNuV0VIkWzT0U7zqlh9aM81ElDYPiSo+Qq+O6ZYOiF6bRlLfoJjpX1hW7wV473Gnqn4FanuT/qLuvEJHYSl7DL0XIk6yunhHIfY4/kqzvDyIB+VTVHKtZtG3RzTmrocp/DQaeMeWOrdJ3VAnuOD8mtmUkFII4iqayvbZkd52hsrjwmaKKKUh5iqNtjvKbXo92MD8LcFejgfqEErPhujHmKvJpKa+fXqraZB0+0AqNFcQy5nkc4W6fJGB4g0fTJmwE9Bzg7ThZV9T6ZcsdmsE5xK0quEcqeSr8hzgoJ7vVP9Jpt7ILym56RZiqV8PbiIyk5/JA9T+nA8jXp2nWYXTRUxDbW85DR6QylIycoHEDvKd4edLDY9evczVqIjh+BuTfRE9i05Ug/aHmKaJN9BPcQIHDsGOhj/orCeVZrOjUKwazWCQOdSSKrbhdHXGrbYIah00l0OLTnn+S2k+Kjn5NL7XOnl6Yv3ojS1pbU026w4Cd4HACsHtCgT5irXYx92W156eolyJCc6Vvs3GvVRj5fr1P7cLN6VZol3aHwsFwoXw5tuYH0KCfprSqfhMlf7/cxRxvBaXPR1593tNW+4Ep6V1oB0J5BwcFD2g1NUn9hd53HZ9kdXwViUwCfBKwO74p8zTfpK+vh2FYxW25QZmqTtZCzpdJRnc9Kb3/Djj6cVdqjNQ2tu9WaVb3Du9Kj1VY+KocUn24pexdykRzR2rTqEsboCJSdkVwaMWbblLCXw50yEn8pJABx4EfSKY4rXhKp1luhwVRp0VzBx+SefmCMeIpu6N1lFvzSY8ncYuKU5U3+S53o/wBOYoGntGNh6ibPtr2c4c6qvmp6+X9SyzIjE6K7FlNhxh1JQtB5KB5iuxptLTSG2xhCAEpHYBXLIrNNYnnsnGInNvf4ZZP3b31opa2qC5dLpEt7AJclPJaGOrJ4nyGSfCmVt7/DLJ+7e+tFR2x2C2ifctQzMJiWyOcLVy3yCVHySP6q16X2aYNM913XESyyXIjesZUro/8ApujbXhAA/vVIzgdRIQAMdtVQtoY0ZbY1wfQxI1VcfS5bylEJRHSQSd7qHEEftGpuUxKd0bb4K0KRc9X3LpXwD6yGlHeOf2WwkGvDqeCjVW02Hp2M394W5pDDm6MBCEjeXy6vip8aCmM8+g/8/uGbl0kLtReXJ1Cy80ypFt9GQ3b3B8R5tKQSpH6vr4z4VT6s20e8ovOqpPo+BFhfekcDlhBwojxVnyAqs07SCKxFrMbzJfSN3Ni1Lb7iThpt4Je4/wB2r1VHyBz5Vs+OIFakKAUkgjII4itk9nl4N70hbpS1ZeSjoXv20HdPtxnwIpPXp0eH0zdRLIaQW2Kzi2auVLb4NXJvpgP104Sv/wCp8SaftULbLZxcNJmagfDW5YeB/UPBfljj8kUrpbNlo84a5dySo7Cvx9cf4Ufap2Uk9hX4+uP8Kn7VOyraz5x/E5R8EK4qISkqJAAGST1Vyqo7Ur37i6PlqbViTL+9mAOe8oHJ8k7x8qXRSzBR3hScDMW2nH2tW7VnLrIWn0RlxUlBcUAndbwlrn37qh307fTomPwpj/5BSY0Ds2gan0+LlcpD6EuOrS0lsJxupO6TxB6wfZVj95TT3+Kmexv/AG05eKS2Cx5cukBXvAzjrKHtUtbcHV8t1lSFxp4D6d0ggE8Fj2jPyu6m9sxvQvWj4S1uFciKn0Z8qOTvIAAJ8Rg+dL/W2zCFp3Tr1ytL0hxbCklxDgTjcJwTwA5ZzXn2KXtMHUT1qeVhu4Iy32dKgE+0pz82iWAW6fKnO2UUlLefePMVmsCs1mxueK8XFq1WuXPf/s47SnD34GcUoNjTJm6hud/ubrYcSggLUvAU44d5eAeoAD51T+3G8eiWOLam3Alcx3fdHX0SOJ/qKPLNRmnNkVvuVihTLu/JbmPNBxbaAkBG9xA4jOcEZ7805UFSkljjdAOSXwO0aqpcNaSlUpghQwR0g/1rWi/Q3LBqWYxDWgGHK34y0nKcZ32+XVgj2Gmn7ymnv8VM9iP9tU/aLoJjSUWDKtrrz0Vxam3ekAyhXNON0DgfWHHrx20XSmpW2huvlKXBmGSOkd2nro3erJCuTIKUyWUubp5pJHEHvByKkaVWw29dJCnWV5frMOdOwD+Yr4wHgrj8qmpSd1fDcrDo25QZmqxtGvXuFpKdJSvcfcT0DGOe+sYBHgMnyqz0l9tt2VOvUCwxfXUzuuKH/dc9VA8cfaFd06b7AO05Y21ZKbD4MWBZ5lxedZbdluhtAUsAhtvIHA/rFX0Vfb41AvFnm256Uz0cplTRIcHDI4Ed4PGqMjYvZFoSZMyYp3dG+QEYz3erXL3lNPf4qZ7Ef7aNY1TuX3HP2lF3hcYiq0/cV6a1NEnPc4Mgpe3eI3eKF47eBV9FbQNLS62lxCgpKkgpI6wa1z2haUb0ldmI0VxxyK+zvtKcAzkHChwGOGU+2mxshvfurpFmO4r4e3n0ZeTzSANw/NIHiDRNYodFtWUoJVihl3riRkVyrHOs+NSqa10exqBnp45SxcW04bcPJY/NV3d/VSfnRJVsnKjy2XGJTCgrGcEHPBSSPDgf/wBrYo4xUJqfTkTUMMsyE7jyMll9PxkH/wAjupe6gN7y9ZuezPbD6bFVvNP4/ryld0DrQ3FSLXdlj0zGGXuQeAHI/rfXV+TyrXe4QpllubkV/LMmO4Clae3mFJ7v/VPXTNx91rDCnKAC3WgVgdSuR+nNc09hbKt1E77a0NdJW+n4G9fsYsNvZAlWUn9G99aKl7dZHLboG0ad3Pvq9SEiVkfFbUSt3Pg2N0d+O2u/aDZTf9a6WgqGWUh55/8AdoKCR4E4HnVkcebN9m3GQoJiWmKW94k4C1ALcPkgI495rUNn+JFH3/5PNBPfZjIhTrDusrjc3wEwNNQOiSo/FS4tO+v5qAj51VHT0h2xaKves5Q3bleVqERKzndClHdPfxJPgkVYZsGW7oyNa1hSbhqKXvSeHFtDiitzJH5rY3c9ZA7ap+2G5Mi42/T0DdREtbI3mkfFCykBIx1YR9qr0ruOz1gf9Mlh2jMXp5nJKu8nJNFFFasShTY2FXfDtxsriuYEpkE8+SVjy9U+dKep/QV29xdX22Ws4aU6GHT2JcwnPgDg+VB1Cb6iJeptribL10TojU6G/EkJStl9tTbiSMhSSMEfTXeDWawhNKJvY5CctmsL5b3t7fitlklXM7q8Z8wAfOnHVUh2cQdo024tgBFwgJJwOa0KAJ9hRVrFGvfe+7yEHWu0Yhmkjtpuj1x1JDscT1vR0pwlPHefcOAMdoG786m7fb1BsVvdm3F9LTTYzgnis9SQOsnlSO0Cs6g2lMTrkR0rjrkopPLfA9VPHnjhj9kUXSLjdYewlLmzhfGPSx21q0WeHbmBhuM0lsd+BxPma91CeArNKHmcw45Ty3GGzPgyIcpIWxIbU24k9aVDBrWFXpem9QLCAoS7ZLIG9wKihXX3KH0Kraekdtus4h6gi3NpADc5opcxj+0RgZPikj5tO6JwGKHoYDUL7u4do57XOZuVvjToyt5mQ0lxB7iM16s0o9jmr2Wo6tPXJ9LakrKoa3FYCgeJbyesHJHce6rvrnVEbTVlefLrZmOJKIrO96y1kcD4DmT3UCyhls2Yl1sBXdFTqZxetNqSILKt+Oh9MUHiQltskuH2749lPptIQkJSAEgYAHUKSGwuE27qObKdXl2NECWwo5KytXFXiAj+qngKJq+TBB2ErTzBbxmagdbWQX/TE+3jHSrb32SepxPrJ+kVPVg0spKnIhSMjE1j0XePuf1TBuLpU00hzopIPU2r1VA9wOD8mtmwoEAjrFa47TLKmy6vnMoSPR5Z9JbT1ALJ3h87e8iKaOyzWDF4s7VtmPpTc4iAgpWri8gYAWO3qB7D4itDVrxFW1YtS20lDL1IdQwyt11QShtJUpR5AAcTSJ0KlesdpZuslB6NtappSofFAwltJ7x6p8U1dtruqWbfY3LPFfQufNG4tCFes00c7yjjlnGB4k9VeLYTEZRabjMBQX3Xw2rHxghKeAPmSfOhVKa6Gfx5CWchrAsaPXWaxWaSjEoe2Kz+6WknJjaN5+3KD6cc9zkv+nj8ml7sfvZtmqkw1qxHuKC2ewODig/aHmKfL7Lb7LjLqQptxJSoHrB4GtXLxBfsF+lwkrLb0GQQ04DxAByhXs3TWjpCLK2qMVu91g4m04PCoqVd0sX+FauiKlSmnHOk3sbu7jhjrzn6K8Oi9VQ9TWpp9txCZiUgSI+fWQvr4dh5g1VdpNykWnVdnnRhlbDK1BJOAsZAI8xWbaTV1mpoKP1VvDXuDj745RmZo4VBWTVtnu7SSzMabePxmHVBK0+R5jvFeq5X+1WxhTs2fHbSAcJ3wVK7gBxJqB1IzmDOnuD8Mqc+GIvdsDLaLtbXQAFuMOBR7Qkpx9Zq4bNmls6Og7+fX3lpz2FRI+iqDK9N2g6oBjsrbhNYR0n6Fvick/nK7Orh2U34cdqJEZjR0hDTSAhCR1ADAoFQzYzjpNj2jZwtFVpWPvDmfLrgf7nFUVlUtEotpMhDam0uEesEqIJGewlKfYK4OQYy478dxlJakFRdTxwvPPNFFM5mDOSozCpDUhTSS60lSG1kcUhWM48cD2VDTNF6ZnS3ZcyzRXpDqipx1acqUe0miirKxHQyYBnWNAaS/wAhhfMo+4DSX+QQvmUUV3iv9RnNo8IfcBpL/IIXzKBoHSYIIsMMEHIIRyNFFc4r+Jk2jwljQAkBI5AYrnRRVZ2cNxJWlZSCoAgHrAP/AKocAUCk9YooqSSpPbONMPr35ER95QOR0spxWPDKuFB2baVyCi3FtQ4hSH1pI8waKKuLrOm4zmxfCWS02+PaoDcKGHAy1nd6RxS1cTk5UokniTXsooqmc8zO9IVB3/Stm1A827doYfW2N1Ct9QwPI0UVAxU5EhAPWQy9l+kVndVbV+HTrx9ddh2aaWK+kcgOOqxjLkhxZx2cTRRVuPZ9RlOGnhOR2caXCt9qA4yvGN5mQ4g48QatbDaWmkNozupSEjJycDvooqM7N1MsFA6TsrCiAONFFVnZXbxonT95mLmXGD0shYAUvpFAnHLkajhsw0mFBSYDoUk5BElwEHu40UVbi2DkCZU1qTkic07NNKBxSlW5S1K4lS31qJPfk12xdn2m4kpEiLEeZW2tKx0clxIJByMgK4+BooqG6zpuMmxR2lrrNFFVlpiqpL2eaXnSHJL9ty66oqWoOrGSevnRRUDsh904nCoPWdDezLSiHOkahPtrxgKRKcSR5hVTMvTVomQWIUuGl1uOjcaUtRUtAx1KPH6aKK6zNZyY5lqyamynI+Urj+y2zOrJRMnNp6kBSFAfOST9Nc4WzCxRnN91yXJ5eqtYSP6QM+dFFC4Neekdb2prSuOIZbrfAiW6OmNBjNMMp5IaSEivZRRRMYiRJJyes//Z"/>
          <p:cNvSpPr>
            <a:spLocks noChangeAspect="1" noChangeArrowheads="1"/>
          </p:cNvSpPr>
          <p:nvPr/>
        </p:nvSpPr>
        <p:spPr bwMode="auto">
          <a:xfrm>
            <a:off x="63500" y="-307975"/>
            <a:ext cx="21621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 name="Group 1"/>
          <p:cNvGrpSpPr/>
          <p:nvPr/>
        </p:nvGrpSpPr>
        <p:grpSpPr>
          <a:xfrm>
            <a:off x="1101817" y="1403982"/>
            <a:ext cx="3215640" cy="3850662"/>
            <a:chOff x="1101817" y="1403982"/>
            <a:chExt cx="3215640" cy="3850662"/>
          </a:xfrm>
        </p:grpSpPr>
        <p:sp>
          <p:nvSpPr>
            <p:cNvPr id="24" name="Title 1"/>
            <p:cNvSpPr txBox="1">
              <a:spLocks/>
            </p:cNvSpPr>
            <p:nvPr/>
          </p:nvSpPr>
          <p:spPr>
            <a:xfrm>
              <a:off x="1101817" y="4473594"/>
              <a:ext cx="3215640" cy="781050"/>
            </a:xfrm>
            <a:prstGeom prst="rect">
              <a:avLst/>
            </a:prstGeom>
          </p:spPr>
          <p:txBody>
            <a:bodyPr/>
            <a:lstStyle/>
            <a:p>
              <a:pPr algn="ctr" eaLnBrk="0" hangingPunct="0">
                <a:defRPr/>
              </a:pPr>
              <a:r>
                <a:rPr lang="en-US" sz="3200" spc="-100" dirty="0" smtClean="0">
                  <a:latin typeface="Arial" charset="0"/>
                  <a:ea typeface="+mj-ea"/>
                  <a:cs typeface="Arial" charset="0"/>
                </a:rPr>
                <a:t>John Ruffin, </a:t>
              </a:r>
              <a:r>
                <a:rPr lang="en-US" sz="3200" spc="-100" dirty="0">
                  <a:latin typeface="Arial" charset="0"/>
                  <a:ea typeface="+mj-ea"/>
                  <a:cs typeface="Arial" charset="0"/>
                </a:rPr>
                <a:t>Ph.D.</a:t>
              </a:r>
            </a:p>
          </p:txBody>
        </p:sp>
        <p:pic>
          <p:nvPicPr>
            <p:cNvPr id="4098" name="Picture 2" descr="Dr. John Ruff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0347" y="1403982"/>
              <a:ext cx="2398581" cy="3069612"/>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4981" y="5733224"/>
            <a:ext cx="3897739" cy="897506"/>
          </a:xfrm>
          <a:prstGeom prst="rect">
            <a:avLst/>
          </a:prstGeom>
          <a:noFill/>
          <a:ln w="57150">
            <a:solidFill>
              <a:schemeClr val="tx1"/>
            </a:solidFill>
            <a:miter lim="800000"/>
            <a:headEnd/>
            <a:tailEnd/>
          </a:ln>
          <a:effectLst>
            <a:softEdge rad="63500"/>
          </a:effectLst>
          <a:extLst>
            <a:ext uri="{909E8E84-426E-40DD-AFC4-6F175D3DCCD1}">
              <a14:hiddenFill xmlns:a14="http://schemas.microsoft.com/office/drawing/2010/main">
                <a:solidFill>
                  <a:schemeClr val="accent1"/>
                </a:solidFill>
              </a14:hiddenFill>
            </a:ext>
          </a:extLst>
        </p:spPr>
      </p:pic>
      <p:grpSp>
        <p:nvGrpSpPr>
          <p:cNvPr id="3" name="Group 2"/>
          <p:cNvGrpSpPr/>
          <p:nvPr/>
        </p:nvGrpSpPr>
        <p:grpSpPr>
          <a:xfrm>
            <a:off x="4726860" y="1395388"/>
            <a:ext cx="3520440" cy="3884078"/>
            <a:chOff x="4726860" y="1395388"/>
            <a:chExt cx="3520440" cy="3884078"/>
          </a:xfrm>
        </p:grpSpPr>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6939" y="1395388"/>
              <a:ext cx="2260283" cy="3078206"/>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txBox="1">
              <a:spLocks/>
            </p:cNvSpPr>
            <p:nvPr/>
          </p:nvSpPr>
          <p:spPr>
            <a:xfrm>
              <a:off x="4726860" y="4498416"/>
              <a:ext cx="3520440" cy="781050"/>
            </a:xfrm>
            <a:prstGeom prst="rect">
              <a:avLst/>
            </a:prstGeom>
          </p:spPr>
          <p:txBody>
            <a:bodyPr/>
            <a:lstStyle/>
            <a:p>
              <a:pPr algn="ctr" eaLnBrk="0" hangingPunct="0">
                <a:defRPr/>
              </a:pPr>
              <a:r>
                <a:rPr lang="en-US" sz="3200" spc="-100" dirty="0" smtClean="0">
                  <a:latin typeface="Arial" charset="0"/>
                  <a:ea typeface="+mj-ea"/>
                  <a:cs typeface="Arial" charset="0"/>
                </a:rPr>
                <a:t>Yvonne Maddox, </a:t>
              </a:r>
              <a:r>
                <a:rPr lang="en-US" sz="3200" spc="-100" dirty="0">
                  <a:latin typeface="Arial" charset="0"/>
                  <a:ea typeface="+mj-ea"/>
                  <a:cs typeface="Arial" charset="0"/>
                </a:rPr>
                <a:t>Ph.D.</a:t>
              </a:r>
            </a:p>
          </p:txBody>
        </p:sp>
      </p:grpSp>
    </p:spTree>
    <p:extLst>
      <p:ext uri="{BB962C8B-B14F-4D97-AF65-F5344CB8AC3E}">
        <p14:creationId xmlns:p14="http://schemas.microsoft.com/office/powerpoint/2010/main" val="3255998708"/>
      </p:ext>
    </p:extLst>
  </p:cSld>
  <p:clrMapOvr>
    <a:masterClrMapping/>
  </p:clrMapOvr>
  <p:transition spd="slow">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1588" y="6336"/>
            <a:ext cx="9144000" cy="749300"/>
          </a:xfrm>
          <a:prstGeom prst="rect">
            <a:avLst/>
          </a:prstGeom>
        </p:spPr>
        <p:txBody>
          <a:bodyPr/>
          <a:lstStyle/>
          <a:p>
            <a:pPr algn="ctr">
              <a:defRPr/>
            </a:pPr>
            <a:r>
              <a:rPr lang="en-US" sz="3600" spc="-100" dirty="0" smtClean="0">
                <a:solidFill>
                  <a:srgbClr val="FFFF00"/>
                </a:solidFill>
                <a:latin typeface="Arial" charset="0"/>
                <a:cs typeface="Arial" pitchFamily="34" charset="0"/>
              </a:rPr>
              <a:t>NIH Office of Behavioral and </a:t>
            </a:r>
          </a:p>
          <a:p>
            <a:pPr algn="ctr">
              <a:defRPr/>
            </a:pPr>
            <a:r>
              <a:rPr lang="en-US" sz="3600" spc="-100" dirty="0" smtClean="0">
                <a:solidFill>
                  <a:srgbClr val="FFFF00"/>
                </a:solidFill>
                <a:latin typeface="Arial" charset="0"/>
                <a:cs typeface="Arial" pitchFamily="34" charset="0"/>
              </a:rPr>
              <a:t>Social Sciences Research </a:t>
            </a:r>
            <a:endParaRPr lang="en-US" sz="3000" dirty="0">
              <a:latin typeface="Arial" charset="0"/>
            </a:endParaRPr>
          </a:p>
          <a:p>
            <a:pPr algn="ctr">
              <a:defRPr/>
            </a:pPr>
            <a:r>
              <a:rPr lang="en-US" sz="3600" spc="-100" dirty="0">
                <a:solidFill>
                  <a:srgbClr val="FFFF00"/>
                </a:solidFill>
                <a:latin typeface="Arial" charset="0"/>
                <a:cs typeface="Arial" pitchFamily="34" charset="0"/>
              </a:rPr>
              <a:t> </a:t>
            </a: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8" name="TextBox 7"/>
          <p:cNvSpPr txBox="1"/>
          <p:nvPr/>
        </p:nvSpPr>
        <p:spPr>
          <a:xfrm>
            <a:off x="7315200" y="6408793"/>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7</a:t>
            </a:r>
            <a:endParaRPr lang="en-US" sz="2000" dirty="0">
              <a:solidFill>
                <a:schemeClr val="accent4">
                  <a:lumMod val="40000"/>
                  <a:lumOff val="60000"/>
                </a:schemeClr>
              </a:solidFill>
              <a:latin typeface="Arial" charset="0"/>
            </a:endParaRPr>
          </a:p>
        </p:txBody>
      </p:sp>
      <p:grpSp>
        <p:nvGrpSpPr>
          <p:cNvPr id="4" name="Group 3"/>
          <p:cNvGrpSpPr/>
          <p:nvPr/>
        </p:nvGrpSpPr>
        <p:grpSpPr>
          <a:xfrm>
            <a:off x="559118" y="1296982"/>
            <a:ext cx="3215640" cy="4219898"/>
            <a:chOff x="1101817" y="1296982"/>
            <a:chExt cx="3215640" cy="4219898"/>
          </a:xfrm>
        </p:grpSpPr>
        <p:sp>
          <p:nvSpPr>
            <p:cNvPr id="24" name="Title 1"/>
            <p:cNvSpPr txBox="1">
              <a:spLocks/>
            </p:cNvSpPr>
            <p:nvPr/>
          </p:nvSpPr>
          <p:spPr>
            <a:xfrm>
              <a:off x="1101817" y="4504074"/>
              <a:ext cx="3215640" cy="1012806"/>
            </a:xfrm>
            <a:prstGeom prst="rect">
              <a:avLst/>
            </a:prstGeom>
          </p:spPr>
          <p:txBody>
            <a:bodyPr/>
            <a:lstStyle/>
            <a:p>
              <a:pPr algn="ctr" eaLnBrk="0" hangingPunct="0">
                <a:defRPr/>
              </a:pPr>
              <a:r>
                <a:rPr lang="en-US" sz="3200" spc="-100" dirty="0" smtClean="0">
                  <a:latin typeface="Arial" charset="0"/>
                  <a:ea typeface="+mj-ea"/>
                  <a:cs typeface="Arial" charset="0"/>
                </a:rPr>
                <a:t>Robert Kaplan, </a:t>
              </a:r>
              <a:r>
                <a:rPr lang="en-US" sz="3200" spc="-100" dirty="0">
                  <a:latin typeface="Arial" charset="0"/>
                  <a:ea typeface="+mj-ea"/>
                  <a:cs typeface="Arial" charset="0"/>
                </a:rPr>
                <a:t>Ph.D.</a:t>
              </a: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72" r="2877"/>
            <a:stretch/>
          </p:blipFill>
          <p:spPr bwMode="auto">
            <a:xfrm>
              <a:off x="1655695" y="1296982"/>
              <a:ext cx="2119063" cy="3164767"/>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5197737" y="1320428"/>
            <a:ext cx="3520440" cy="4233724"/>
            <a:chOff x="4726860" y="1283156"/>
            <a:chExt cx="3520440" cy="4233724"/>
          </a:xfrm>
        </p:grpSpPr>
        <p:sp>
          <p:nvSpPr>
            <p:cNvPr id="11" name="Title 1"/>
            <p:cNvSpPr txBox="1">
              <a:spLocks/>
            </p:cNvSpPr>
            <p:nvPr/>
          </p:nvSpPr>
          <p:spPr>
            <a:xfrm>
              <a:off x="4726860" y="4498416"/>
              <a:ext cx="3520440" cy="1018464"/>
            </a:xfrm>
            <a:prstGeom prst="rect">
              <a:avLst/>
            </a:prstGeom>
          </p:spPr>
          <p:txBody>
            <a:bodyPr/>
            <a:lstStyle/>
            <a:p>
              <a:pPr algn="ctr" eaLnBrk="0" hangingPunct="0">
                <a:defRPr/>
              </a:pPr>
              <a:r>
                <a:rPr lang="en-US" sz="3200" spc="-100" dirty="0" smtClean="0">
                  <a:latin typeface="Arial" charset="0"/>
                  <a:ea typeface="+mj-ea"/>
                  <a:cs typeface="Arial" charset="0"/>
                </a:rPr>
                <a:t>William Riley, </a:t>
              </a:r>
              <a:r>
                <a:rPr lang="en-US" sz="3200" spc="-100" dirty="0">
                  <a:latin typeface="Arial" charset="0"/>
                  <a:ea typeface="+mj-ea"/>
                  <a:cs typeface="Arial" charset="0"/>
                </a:rPr>
                <a:t>Ph.D.</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7549" y="1283156"/>
              <a:ext cx="2119062" cy="3178593"/>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3" name="Picture 5" descr="http://www.conceptsystems.com/img/large/obss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43" t="1522" r="1743" b="1753"/>
          <a:stretch/>
        </p:blipFill>
        <p:spPr bwMode="auto">
          <a:xfrm>
            <a:off x="3467859" y="4459684"/>
            <a:ext cx="2232252" cy="2259217"/>
          </a:xfrm>
          <a:prstGeom prst="diamon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971829"/>
      </p:ext>
    </p:extLst>
  </p:cSld>
  <p:clrMapOvr>
    <a:masterClrMapping/>
  </p:clrMapOvr>
  <p:transition spd="slow">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318375" y="6410325"/>
            <a:ext cx="1653017"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8</a:t>
            </a:r>
            <a:endParaRPr lang="en-US" sz="2000" dirty="0">
              <a:solidFill>
                <a:srgbClr val="00ADDC">
                  <a:lumMod val="40000"/>
                  <a:lumOff val="60000"/>
                </a:srgbClr>
              </a:solidFill>
              <a:latin typeface="Arial" charset="0"/>
            </a:endParaRPr>
          </a:p>
        </p:txBody>
      </p:sp>
      <p:sp>
        <p:nvSpPr>
          <p:cNvPr id="13" name="Title 1"/>
          <p:cNvSpPr txBox="1">
            <a:spLocks/>
          </p:cNvSpPr>
          <p:nvPr/>
        </p:nvSpPr>
        <p:spPr>
          <a:xfrm>
            <a:off x="1588" y="6529"/>
            <a:ext cx="9144000" cy="728662"/>
          </a:xfrm>
          <a:prstGeom prst="rect">
            <a:avLst/>
          </a:prstGeom>
        </p:spPr>
        <p:txBody>
          <a:bodyPr vert="horz" wrap="square" lIns="91440" tIns="45720" rIns="91440" bIns="45720" numCol="1" anchor="t" anchorCtr="0" compatLnSpc="1">
            <a:prstTxWarp prst="textNoShape">
              <a:avLst/>
            </a:prstTxWarp>
            <a:noAutofit/>
          </a:bodyPr>
          <a:lstStyle/>
          <a:p>
            <a:pPr algn="ctr" eaLnBrk="0" hangingPunct="0">
              <a:defRPr/>
            </a:pPr>
            <a:r>
              <a:rPr lang="en-US" sz="3500" spc="-100" dirty="0" smtClean="0">
                <a:solidFill>
                  <a:srgbClr val="FFFF00"/>
                </a:solidFill>
                <a:latin typeface="Arial" charset="0"/>
                <a:cs typeface="Arial" charset="0"/>
              </a:rPr>
              <a:t>C-SPAN’s Washington Journal:</a:t>
            </a:r>
          </a:p>
          <a:p>
            <a:pPr algn="ctr" eaLnBrk="0" hangingPunct="0">
              <a:defRPr/>
            </a:pPr>
            <a:r>
              <a:rPr lang="en-US" sz="3500" spc="-100" dirty="0" smtClean="0">
                <a:solidFill>
                  <a:srgbClr val="FFFF00"/>
                </a:solidFill>
                <a:latin typeface="Arial" charset="0"/>
                <a:cs typeface="Arial" charset="0"/>
              </a:rPr>
              <a:t> NIH Feature Round 2</a:t>
            </a:r>
          </a:p>
        </p:txBody>
      </p:sp>
      <p:grpSp>
        <p:nvGrpSpPr>
          <p:cNvPr id="4" name="Group 3"/>
          <p:cNvGrpSpPr/>
          <p:nvPr/>
        </p:nvGrpSpPr>
        <p:grpSpPr>
          <a:xfrm>
            <a:off x="787399" y="1511299"/>
            <a:ext cx="7645455" cy="5081971"/>
            <a:chOff x="934247" y="1264919"/>
            <a:chExt cx="7736370" cy="5277552"/>
          </a:xfrm>
        </p:grpSpPr>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061" y="3360678"/>
              <a:ext cx="3352556" cy="864686"/>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5500" t="32738" r="40750" b="9302"/>
            <a:stretch/>
          </p:blipFill>
          <p:spPr bwMode="auto">
            <a:xfrm>
              <a:off x="934247" y="1264919"/>
              <a:ext cx="4023360" cy="5277552"/>
            </a:xfrm>
            <a:prstGeom prst="rect">
              <a:avLst/>
            </a:prstGeom>
            <a:noFill/>
            <a:ln>
              <a:noFill/>
            </a:ln>
            <a:effectLst>
              <a:glow rad="228600">
                <a:schemeClr val="accent5">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014241952"/>
      </p:ext>
    </p:extLst>
  </p:cSld>
  <p:clrMapOvr>
    <a:masterClrMapping/>
  </p:clrMapOvr>
  <p:transition spd="slow">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60483" t="7000" r="16851" b="15348"/>
          <a:stretch/>
        </p:blipFill>
        <p:spPr bwMode="auto">
          <a:xfrm>
            <a:off x="2322577" y="807133"/>
            <a:ext cx="4383746" cy="5631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315200" y="64099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9</a:t>
            </a:r>
            <a:endParaRPr lang="en-US" sz="2000" dirty="0">
              <a:solidFill>
                <a:schemeClr val="accent4">
                  <a:lumMod val="40000"/>
                  <a:lumOff val="60000"/>
                </a:schemeClr>
              </a:solidFill>
              <a:latin typeface="Arial" charset="0"/>
            </a:endParaRPr>
          </a:p>
        </p:txBody>
      </p:sp>
      <p:sp>
        <p:nvSpPr>
          <p:cNvPr id="6" name="Title 1"/>
          <p:cNvSpPr txBox="1">
            <a:spLocks/>
          </p:cNvSpPr>
          <p:nvPr/>
        </p:nvSpPr>
        <p:spPr bwMode="auto">
          <a:xfrm>
            <a:off x="-159654" y="246744"/>
            <a:ext cx="9332686"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a:spcBef>
                <a:spcPts val="700"/>
              </a:spcBef>
              <a:buClr>
                <a:srgbClr val="D6ECFF"/>
              </a:buClr>
              <a:buSzPct val="95000"/>
              <a:buFont typeface="Wingdings" pitchFamily="2" charset="2"/>
              <a:buChar char=""/>
              <a:tabLst>
                <a:tab pos="914400" algn="l"/>
              </a:tabLst>
            </a:pPr>
            <a:endParaRPr lang="en-US" sz="3000" dirty="0">
              <a:solidFill>
                <a:srgbClr val="FFFFFF"/>
              </a:solidFill>
            </a:endParaRPr>
          </a:p>
        </p:txBody>
      </p:sp>
      <p:sp>
        <p:nvSpPr>
          <p:cNvPr id="7" name="Rectangle 2"/>
          <p:cNvSpPr txBox="1">
            <a:spLocks noChangeArrowheads="1"/>
          </p:cNvSpPr>
          <p:nvPr/>
        </p:nvSpPr>
        <p:spPr>
          <a:xfrm>
            <a:off x="0" y="6444"/>
            <a:ext cx="9144000" cy="800100"/>
          </a:xfrm>
          <a:prstGeom prst="rect">
            <a:avLst/>
          </a:prstGeom>
        </p:spPr>
        <p:txBody>
          <a:bodyPr/>
          <a:lstStyle/>
          <a:p>
            <a:pPr algn="ctr">
              <a:defRPr/>
            </a:pPr>
            <a:r>
              <a:rPr lang="en-US" sz="3600" spc="-100" dirty="0" smtClean="0">
                <a:solidFill>
                  <a:srgbClr val="FFFF00"/>
                </a:solidFill>
                <a:latin typeface="Arial" charset="0"/>
                <a:cs typeface="Arial" pitchFamily="34" charset="0"/>
              </a:rPr>
              <a:t>NIH Fiscal Year 2015 Appropriations</a:t>
            </a:r>
            <a:endParaRPr lang="en-US" sz="3600" spc="-100" dirty="0">
              <a:solidFill>
                <a:srgbClr val="FFFF00"/>
              </a:solidFill>
              <a:latin typeface="Arial" charset="0"/>
              <a:cs typeface="Arial" pitchFamily="34" charset="0"/>
            </a:endParaRP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983349429"/>
              </p:ext>
            </p:extLst>
          </p:nvPr>
        </p:nvGraphicFramePr>
        <p:xfrm>
          <a:off x="270071" y="966437"/>
          <a:ext cx="8603857" cy="5313160"/>
        </p:xfrm>
        <a:graphic>
          <a:graphicData uri="http://schemas.openxmlformats.org/drawingml/2006/table">
            <a:tbl>
              <a:tblPr/>
              <a:tblGrid>
                <a:gridCol w="1588872"/>
                <a:gridCol w="1633669"/>
                <a:gridCol w="1677428"/>
                <a:gridCol w="1662841"/>
                <a:gridCol w="2041047"/>
              </a:tblGrid>
              <a:tr h="734402">
                <a:tc rowSpan="2">
                  <a:txBody>
                    <a:bodyPr/>
                    <a:lstStyle/>
                    <a:p>
                      <a:pPr algn="ctr" fontAlgn="t"/>
                      <a:r>
                        <a:rPr lang="en-US" sz="2800" b="1" i="0" u="none" strike="noStrike" dirty="0">
                          <a:solidFill>
                            <a:srgbClr val="FFFFFF"/>
                          </a:solidFill>
                          <a:effectLst/>
                          <a:latin typeface="Arial" panose="020B0604020202020204" pitchFamily="34" charset="0"/>
                          <a:cs typeface="Arial" panose="020B0604020202020204" pitchFamily="34" charset="0"/>
                        </a:rPr>
                        <a:t> </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1">
                        <a:lumMod val="50000"/>
                      </a:schemeClr>
                    </a:solidFill>
                  </a:tcPr>
                </a:tc>
                <a:tc>
                  <a:txBody>
                    <a:bodyPr/>
                    <a:lstStyle/>
                    <a:p>
                      <a:pPr algn="ctr" rtl="0" fontAlgn="t"/>
                      <a:r>
                        <a:rPr lang="en-US" sz="2800" b="1" i="0" u="none" strike="noStrike" dirty="0" smtClean="0">
                          <a:solidFill>
                            <a:srgbClr val="FFFFFF"/>
                          </a:solidFill>
                          <a:effectLst/>
                          <a:latin typeface="Arial" panose="020B0604020202020204" pitchFamily="34" charset="0"/>
                          <a:cs typeface="Arial" panose="020B0604020202020204" pitchFamily="34" charset="0"/>
                        </a:rPr>
                        <a:t>Fiscal Year</a:t>
                      </a:r>
                    </a:p>
                    <a:p>
                      <a:pPr algn="ctr" rtl="0" fontAlgn="t"/>
                      <a:r>
                        <a:rPr lang="en-US" sz="2800" b="1" i="0" u="none" strike="noStrike" dirty="0" smtClean="0">
                          <a:solidFill>
                            <a:srgbClr val="FFFFFF"/>
                          </a:solidFill>
                          <a:effectLst/>
                          <a:latin typeface="Arial" panose="020B0604020202020204" pitchFamily="34" charset="0"/>
                          <a:cs typeface="Arial" panose="020B0604020202020204" pitchFamily="34" charset="0"/>
                        </a:rPr>
                        <a:t>2012</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1">
                        <a:lumMod val="50000"/>
                      </a:schemeClr>
                    </a:solidFill>
                  </a:tcPr>
                </a:tc>
                <a:tc rowSpan="2">
                  <a:txBody>
                    <a:bodyPr/>
                    <a:lstStyle/>
                    <a:p>
                      <a:pPr algn="ctr" rtl="0" fontAlgn="t"/>
                      <a:r>
                        <a:rPr lang="en-US" sz="2800" b="1" i="0" u="none" strike="noStrike" dirty="0" smtClean="0">
                          <a:solidFill>
                            <a:srgbClr val="FFFFFF"/>
                          </a:solidFill>
                          <a:effectLst/>
                          <a:latin typeface="Arial" panose="020B0604020202020204" pitchFamily="34" charset="0"/>
                          <a:cs typeface="Arial" panose="020B0604020202020204" pitchFamily="34" charset="0"/>
                        </a:rPr>
                        <a:t>Fiscal Year </a:t>
                      </a:r>
                    </a:p>
                    <a:p>
                      <a:pPr algn="ctr" rtl="0" fontAlgn="t"/>
                      <a:r>
                        <a:rPr lang="en-US" sz="2800" b="1" i="0" u="none" strike="noStrike" dirty="0" smtClean="0">
                          <a:solidFill>
                            <a:srgbClr val="FFFFFF"/>
                          </a:solidFill>
                          <a:effectLst/>
                          <a:latin typeface="Arial" panose="020B0604020202020204" pitchFamily="34" charset="0"/>
                          <a:cs typeface="Arial" panose="020B0604020202020204" pitchFamily="34" charset="0"/>
                        </a:rPr>
                        <a:t>2013</a:t>
                      </a:r>
                      <a:endParaRPr lang="en-US" sz="2800" b="1" i="0" u="none" strike="noStrike" dirty="0">
                        <a:solidFill>
                          <a:srgbClr val="FFFFFF"/>
                        </a:solidFill>
                        <a:effectLst/>
                        <a:latin typeface="Arial" panose="020B0604020202020204" pitchFamily="34" charset="0"/>
                        <a:cs typeface="Arial" panose="020B0604020202020204" pitchFamily="34" charset="0"/>
                      </a:endParaRP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1">
                        <a:lumMod val="50000"/>
                      </a:schemeClr>
                    </a:solidFill>
                  </a:tcPr>
                </a:tc>
                <a:tc rowSpan="2">
                  <a:txBody>
                    <a:bodyPr/>
                    <a:lstStyle/>
                    <a:p>
                      <a:pPr algn="ctr" rtl="0" fontAlgn="t"/>
                      <a:r>
                        <a:rPr lang="en-US" sz="2800" b="1" i="0" u="none" strike="noStrike" dirty="0" smtClean="0">
                          <a:solidFill>
                            <a:srgbClr val="FFFFFF"/>
                          </a:solidFill>
                          <a:effectLst/>
                          <a:latin typeface="Arial" panose="020B0604020202020204" pitchFamily="34" charset="0"/>
                          <a:cs typeface="Arial" panose="020B0604020202020204" pitchFamily="34" charset="0"/>
                        </a:rPr>
                        <a:t>Fiscal Year 2014</a:t>
                      </a:r>
                      <a:endParaRPr lang="en-US" sz="2800" b="1" i="0" u="none" strike="noStrike" dirty="0">
                        <a:solidFill>
                          <a:srgbClr val="FFFFFF"/>
                        </a:solidFill>
                        <a:effectLst/>
                        <a:latin typeface="Arial" panose="020B0604020202020204" pitchFamily="34" charset="0"/>
                        <a:cs typeface="Arial" panose="020B0604020202020204" pitchFamily="34" charset="0"/>
                      </a:endParaRP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1">
                        <a:lumMod val="50000"/>
                      </a:schemeClr>
                    </a:solidFill>
                  </a:tcPr>
                </a:tc>
                <a:tc rowSpan="2">
                  <a:txBody>
                    <a:bodyPr/>
                    <a:lstStyle/>
                    <a:p>
                      <a:pPr algn="ctr" rtl="0" fontAlgn="t"/>
                      <a:r>
                        <a:rPr lang="en-US" sz="2800" b="1" i="0" u="none" strike="noStrike" dirty="0" smtClean="0">
                          <a:solidFill>
                            <a:srgbClr val="FFFFFF"/>
                          </a:solidFill>
                          <a:effectLst/>
                          <a:latin typeface="Arial" panose="020B0604020202020204" pitchFamily="34" charset="0"/>
                          <a:cs typeface="Arial" panose="020B0604020202020204" pitchFamily="34" charset="0"/>
                        </a:rPr>
                        <a:t>Fiscal Year 2015</a:t>
                      </a:r>
                    </a:p>
                    <a:p>
                      <a:pPr algn="ctr" rtl="0" fontAlgn="t"/>
                      <a:r>
                        <a:rPr lang="en-US" sz="2800" b="1" i="0" u="none" strike="noStrike" dirty="0" smtClean="0">
                          <a:solidFill>
                            <a:srgbClr val="FFFFFF"/>
                          </a:solidFill>
                          <a:effectLst/>
                          <a:latin typeface="Arial" panose="020B0604020202020204" pitchFamily="34" charset="0"/>
                          <a:cs typeface="Arial" panose="020B0604020202020204" pitchFamily="34" charset="0"/>
                        </a:rPr>
                        <a:t>President’s Budget</a:t>
                      </a:r>
                      <a:endParaRPr lang="en-US" sz="2800" b="1" i="0" u="none" strike="noStrike" dirty="0">
                        <a:solidFill>
                          <a:srgbClr val="FFFFFF"/>
                        </a:solidFill>
                        <a:effectLst/>
                        <a:latin typeface="Arial" panose="020B0604020202020204" pitchFamily="34" charset="0"/>
                        <a:cs typeface="Arial" panose="020B0604020202020204" pitchFamily="34" charset="0"/>
                      </a:endParaRP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accent1">
                        <a:lumMod val="50000"/>
                      </a:schemeClr>
                    </a:solidFill>
                  </a:tcPr>
                </a:tc>
              </a:tr>
              <a:tr h="1074081">
                <a:tc vMerge="1">
                  <a:txBody>
                    <a:bodyPr/>
                    <a:lstStyle/>
                    <a:p>
                      <a:endParaRPr lang="en-US"/>
                    </a:p>
                  </a:txBody>
                  <a:tcPr/>
                </a:tc>
                <a:tc>
                  <a:txBody>
                    <a:bodyPr/>
                    <a:lstStyle/>
                    <a:p>
                      <a:pPr algn="ctr" rtl="0" fontAlgn="t"/>
                      <a:r>
                        <a:rPr lang="en-US" sz="2800" b="1" i="0" u="none" strike="noStrike" dirty="0">
                          <a:solidFill>
                            <a:srgbClr val="FFFFFF"/>
                          </a:solidFill>
                          <a:effectLst/>
                          <a:latin typeface="Arial" panose="020B0604020202020204" pitchFamily="34" charset="0"/>
                          <a:cs typeface="Arial" panose="020B0604020202020204" pitchFamily="34" charset="0"/>
                        </a:rPr>
                        <a:t> </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chemeClr val="accent1">
                        <a:lumMod val="50000"/>
                      </a:schemeClr>
                    </a:solidFill>
                  </a:tcPr>
                </a:tc>
                <a:tc vMerge="1">
                  <a:txBody>
                    <a:bodyPr/>
                    <a:lstStyle/>
                    <a:p>
                      <a:endParaRPr lang="en-US"/>
                    </a:p>
                  </a:txBody>
                  <a:tcPr/>
                </a:tc>
                <a:tc vMerge="1">
                  <a:txBody>
                    <a:bodyPr/>
                    <a:lstStyle/>
                    <a:p>
                      <a:endParaRPr lang="en-US"/>
                    </a:p>
                  </a:txBody>
                  <a:tcPr/>
                </a:tc>
                <a:tc vMerge="1">
                  <a:txBody>
                    <a:bodyPr/>
                    <a:lstStyle/>
                    <a:p>
                      <a:endParaRPr lang="en-US"/>
                    </a:p>
                  </a:txBody>
                  <a:tcPr/>
                </a:tc>
              </a:tr>
              <a:tr h="734402">
                <a:tc rowSpan="2">
                  <a:txBody>
                    <a:bodyPr/>
                    <a:lstStyle/>
                    <a:p>
                      <a:pPr algn="ctr" rtl="0" fontAlgn="t"/>
                      <a:endParaRPr lang="en-US" sz="2800" b="1" i="0" u="none" strike="noStrike" dirty="0" smtClean="0">
                        <a:solidFill>
                          <a:srgbClr val="000000"/>
                        </a:solidFill>
                        <a:effectLst/>
                        <a:latin typeface="Arial" panose="020B0604020202020204" pitchFamily="34" charset="0"/>
                        <a:cs typeface="Arial" panose="020B0604020202020204" pitchFamily="34" charset="0"/>
                      </a:endParaRPr>
                    </a:p>
                    <a:p>
                      <a:pPr algn="ctr" rtl="0" fontAlgn="t"/>
                      <a:r>
                        <a:rPr lang="en-US" sz="2800" b="1" i="0" u="none" strike="noStrike" dirty="0" smtClean="0">
                          <a:solidFill>
                            <a:srgbClr val="000000"/>
                          </a:solidFill>
                          <a:effectLst/>
                          <a:latin typeface="Arial" panose="020B0604020202020204" pitchFamily="34" charset="0"/>
                          <a:cs typeface="Arial" panose="020B0604020202020204" pitchFamily="34" charset="0"/>
                        </a:rPr>
                        <a:t>NIH </a:t>
                      </a:r>
                      <a:endParaRPr lang="en-US" sz="2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EECE"/>
                    </a:solidFill>
                  </a:tcPr>
                </a:tc>
                <a:tc rowSpan="2">
                  <a:txBody>
                    <a:bodyPr/>
                    <a:lstStyle/>
                    <a:p>
                      <a:pPr algn="ctr" rtl="0" fontAlgn="t"/>
                      <a:endParaRPr lang="en-US" sz="2800" b="1" i="0" u="none" strike="noStrike" dirty="0" smtClean="0">
                        <a:solidFill>
                          <a:srgbClr val="000000"/>
                        </a:solidFill>
                        <a:effectLst/>
                        <a:latin typeface="Arial" panose="020B0604020202020204" pitchFamily="34" charset="0"/>
                        <a:cs typeface="Arial" panose="020B0604020202020204" pitchFamily="34" charset="0"/>
                      </a:endParaRPr>
                    </a:p>
                    <a:p>
                      <a:pPr algn="ctr" rtl="0" fontAlgn="t"/>
                      <a:r>
                        <a:rPr lang="en-US" sz="2800" b="1" i="0" u="none" strike="noStrike" dirty="0" smtClean="0">
                          <a:solidFill>
                            <a:srgbClr val="000000"/>
                          </a:solidFill>
                          <a:effectLst/>
                          <a:latin typeface="Arial" panose="020B0604020202020204" pitchFamily="34" charset="0"/>
                          <a:cs typeface="Arial" panose="020B0604020202020204" pitchFamily="34" charset="0"/>
                        </a:rPr>
                        <a:t>$30.9 </a:t>
                      </a:r>
                      <a:r>
                        <a:rPr lang="en-US" sz="2800" b="1" i="0" u="none" strike="noStrike" dirty="0">
                          <a:solidFill>
                            <a:srgbClr val="000000"/>
                          </a:solidFill>
                          <a:effectLst/>
                          <a:latin typeface="Arial" panose="020B0604020202020204" pitchFamily="34" charset="0"/>
                          <a:cs typeface="Arial" panose="020B0604020202020204" pitchFamily="34" charset="0"/>
                        </a:rPr>
                        <a:t>B </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EECE"/>
                    </a:solidFill>
                  </a:tcPr>
                </a:tc>
                <a:tc rowSpan="2">
                  <a:txBody>
                    <a:bodyPr/>
                    <a:lstStyle/>
                    <a:p>
                      <a:pPr algn="ctr" rtl="0" fontAlgn="t"/>
                      <a:endParaRPr lang="en-US" sz="2800" b="1" i="0" u="none" strike="noStrike" dirty="0" smtClean="0">
                        <a:solidFill>
                          <a:srgbClr val="000000"/>
                        </a:solidFill>
                        <a:effectLst/>
                        <a:latin typeface="Arial" panose="020B0604020202020204" pitchFamily="34" charset="0"/>
                        <a:cs typeface="Arial" panose="020B0604020202020204" pitchFamily="34" charset="0"/>
                      </a:endParaRPr>
                    </a:p>
                    <a:p>
                      <a:pPr algn="ctr" rtl="0" fontAlgn="t"/>
                      <a:r>
                        <a:rPr lang="en-US" sz="2800" b="1" i="0" u="none" strike="noStrike" dirty="0" smtClean="0">
                          <a:solidFill>
                            <a:srgbClr val="000000"/>
                          </a:solidFill>
                          <a:effectLst/>
                          <a:latin typeface="Arial" panose="020B0604020202020204" pitchFamily="34" charset="0"/>
                          <a:cs typeface="Arial" panose="020B0604020202020204" pitchFamily="34" charset="0"/>
                        </a:rPr>
                        <a:t>$29.2 </a:t>
                      </a:r>
                      <a:r>
                        <a:rPr lang="en-US" sz="2800" b="1" i="0" u="none" strike="noStrike" dirty="0">
                          <a:solidFill>
                            <a:srgbClr val="000000"/>
                          </a:solidFill>
                          <a:effectLst/>
                          <a:latin typeface="Arial" panose="020B0604020202020204" pitchFamily="34" charset="0"/>
                          <a:cs typeface="Arial" panose="020B0604020202020204" pitchFamily="34" charset="0"/>
                        </a:rPr>
                        <a:t>B</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EECE"/>
                    </a:solidFill>
                  </a:tcPr>
                </a:tc>
                <a:tc>
                  <a:txBody>
                    <a:bodyPr/>
                    <a:lstStyle/>
                    <a:p>
                      <a:pPr algn="ctr" rtl="0" fontAlgn="t"/>
                      <a:endParaRPr lang="en-US" sz="2800" b="1" i="0" u="none" strike="noStrike" dirty="0" smtClean="0">
                        <a:solidFill>
                          <a:srgbClr val="000000"/>
                        </a:solidFill>
                        <a:effectLst/>
                        <a:latin typeface="Arial" panose="020B0604020202020204" pitchFamily="34" charset="0"/>
                        <a:cs typeface="Arial" panose="020B0604020202020204" pitchFamily="34" charset="0"/>
                      </a:endParaRPr>
                    </a:p>
                    <a:p>
                      <a:pPr algn="ctr" rtl="0" fontAlgn="t"/>
                      <a:r>
                        <a:rPr lang="en-US" sz="2800" b="1" i="0" u="none" strike="noStrike" dirty="0" smtClean="0">
                          <a:solidFill>
                            <a:srgbClr val="000000"/>
                          </a:solidFill>
                          <a:effectLst/>
                          <a:latin typeface="Arial" panose="020B0604020202020204" pitchFamily="34" charset="0"/>
                          <a:cs typeface="Arial" panose="020B0604020202020204" pitchFamily="34" charset="0"/>
                        </a:rPr>
                        <a:t>$30.2 </a:t>
                      </a:r>
                      <a:r>
                        <a:rPr lang="en-US" sz="2800" b="1" i="0" u="none" strike="noStrike" dirty="0">
                          <a:solidFill>
                            <a:srgbClr val="000000"/>
                          </a:solidFill>
                          <a:effectLst/>
                          <a:latin typeface="Arial" panose="020B0604020202020204" pitchFamily="34" charset="0"/>
                          <a:cs typeface="Arial" panose="020B0604020202020204" pitchFamily="34" charset="0"/>
                        </a:rPr>
                        <a:t>B</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D8EECE"/>
                    </a:solidFill>
                  </a:tcPr>
                </a:tc>
                <a:tc>
                  <a:txBody>
                    <a:bodyPr/>
                    <a:lstStyle/>
                    <a:p>
                      <a:pPr algn="ctr" rtl="0" fontAlgn="t"/>
                      <a:endParaRPr lang="en-US" sz="2800" b="1" i="0" u="none" strike="noStrike" dirty="0" smtClean="0">
                        <a:solidFill>
                          <a:srgbClr val="000000"/>
                        </a:solidFill>
                        <a:effectLst/>
                        <a:latin typeface="Arial" panose="020B0604020202020204" pitchFamily="34" charset="0"/>
                        <a:cs typeface="Arial" panose="020B0604020202020204" pitchFamily="34" charset="0"/>
                      </a:endParaRPr>
                    </a:p>
                    <a:p>
                      <a:pPr algn="ctr" rtl="0" fontAlgn="t"/>
                      <a:r>
                        <a:rPr lang="en-US" sz="2800" b="1" i="0" u="none" strike="noStrike" dirty="0" smtClean="0">
                          <a:solidFill>
                            <a:srgbClr val="000000"/>
                          </a:solidFill>
                          <a:effectLst/>
                          <a:latin typeface="Arial" panose="020B0604020202020204" pitchFamily="34" charset="0"/>
                          <a:cs typeface="Arial" panose="020B0604020202020204" pitchFamily="34" charset="0"/>
                        </a:rPr>
                        <a:t>$30.4 B</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D8EECE"/>
                    </a:solidFill>
                  </a:tcPr>
                </a:tc>
              </a:tr>
              <a:tr h="61173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rtl="0" fontAlgn="t"/>
                      <a:r>
                        <a:rPr lang="en-US" sz="2800" b="1"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8EECE"/>
                    </a:solidFill>
                  </a:tcPr>
                </a:tc>
                <a:tc>
                  <a:txBody>
                    <a:bodyPr/>
                    <a:lstStyle/>
                    <a:p>
                      <a:pPr algn="ctr" rtl="0" fontAlgn="t"/>
                      <a:r>
                        <a:rPr lang="en-US" sz="2800" b="1"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8EECE"/>
                    </a:solidFill>
                  </a:tcPr>
                </a:tc>
              </a:tr>
              <a:tr h="734402">
                <a:tc rowSpan="2">
                  <a:txBody>
                    <a:bodyPr/>
                    <a:lstStyle/>
                    <a:p>
                      <a:pPr algn="ctr" rtl="0" fontAlgn="t"/>
                      <a:endParaRPr lang="en-US" sz="2800" b="1" i="0" u="none" strike="noStrike" dirty="0" smtClean="0">
                        <a:solidFill>
                          <a:srgbClr val="000000"/>
                        </a:solidFill>
                        <a:effectLst/>
                        <a:latin typeface="Arial" panose="020B0604020202020204" pitchFamily="34" charset="0"/>
                        <a:cs typeface="Arial" panose="020B0604020202020204" pitchFamily="34" charset="0"/>
                      </a:endParaRPr>
                    </a:p>
                    <a:p>
                      <a:pPr algn="ctr" rtl="0" fontAlgn="t"/>
                      <a:r>
                        <a:rPr lang="en-US" sz="2800" b="1" i="0" u="none" strike="noStrike" dirty="0" smtClean="0">
                          <a:solidFill>
                            <a:srgbClr val="000000"/>
                          </a:solidFill>
                          <a:effectLst/>
                          <a:latin typeface="Arial" panose="020B0604020202020204" pitchFamily="34" charset="0"/>
                          <a:cs typeface="Arial" panose="020B0604020202020204" pitchFamily="34" charset="0"/>
                        </a:rPr>
                        <a:t>NHGRI </a:t>
                      </a:r>
                      <a:endParaRPr lang="en-US" sz="2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00"/>
                    </a:solidFill>
                  </a:tcPr>
                </a:tc>
                <a:tc rowSpan="2">
                  <a:txBody>
                    <a:bodyPr/>
                    <a:lstStyle/>
                    <a:p>
                      <a:pPr algn="ctr" rtl="0" fontAlgn="t"/>
                      <a:endParaRPr lang="en-US" sz="2800" b="1" i="0" u="none" strike="noStrike" dirty="0" smtClean="0">
                        <a:solidFill>
                          <a:srgbClr val="000000"/>
                        </a:solidFill>
                        <a:effectLst/>
                        <a:latin typeface="Arial" panose="020B0604020202020204" pitchFamily="34" charset="0"/>
                        <a:cs typeface="Arial" panose="020B0604020202020204" pitchFamily="34" charset="0"/>
                      </a:endParaRPr>
                    </a:p>
                    <a:p>
                      <a:pPr algn="ctr" rtl="0" fontAlgn="t"/>
                      <a:r>
                        <a:rPr lang="en-US" sz="2800" b="1" i="0" u="none" strike="noStrike" dirty="0" smtClean="0">
                          <a:solidFill>
                            <a:srgbClr val="000000"/>
                          </a:solidFill>
                          <a:effectLst/>
                          <a:latin typeface="Arial" panose="020B0604020202020204" pitchFamily="34" charset="0"/>
                          <a:cs typeface="Arial" panose="020B0604020202020204" pitchFamily="34" charset="0"/>
                        </a:rPr>
                        <a:t>$513 </a:t>
                      </a:r>
                      <a:r>
                        <a:rPr lang="en-US" sz="2800" b="1" i="0" u="none" strike="noStrike" dirty="0">
                          <a:solidFill>
                            <a:srgbClr val="000000"/>
                          </a:solidFill>
                          <a:effectLst/>
                          <a:latin typeface="Arial" panose="020B0604020202020204" pitchFamily="34" charset="0"/>
                          <a:cs typeface="Arial" panose="020B0604020202020204" pitchFamily="34" charset="0"/>
                        </a:rPr>
                        <a:t>M </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00"/>
                    </a:solidFill>
                  </a:tcPr>
                </a:tc>
                <a:tc rowSpan="2">
                  <a:txBody>
                    <a:bodyPr/>
                    <a:lstStyle/>
                    <a:p>
                      <a:pPr algn="ctr" rtl="0" fontAlgn="t"/>
                      <a:endParaRPr lang="en-US" sz="2800" b="1" i="0" u="none" strike="noStrike" dirty="0" smtClean="0">
                        <a:solidFill>
                          <a:srgbClr val="000000"/>
                        </a:solidFill>
                        <a:effectLst/>
                        <a:latin typeface="Arial" panose="020B0604020202020204" pitchFamily="34" charset="0"/>
                        <a:cs typeface="Arial" panose="020B0604020202020204" pitchFamily="34" charset="0"/>
                      </a:endParaRPr>
                    </a:p>
                    <a:p>
                      <a:pPr algn="ctr" rtl="0" fontAlgn="t"/>
                      <a:r>
                        <a:rPr lang="en-US" sz="2800" b="1" i="0" u="none" strike="noStrike" dirty="0" smtClean="0">
                          <a:solidFill>
                            <a:srgbClr val="000000"/>
                          </a:solidFill>
                          <a:effectLst/>
                          <a:latin typeface="Arial" panose="020B0604020202020204" pitchFamily="34" charset="0"/>
                          <a:cs typeface="Arial" panose="020B0604020202020204" pitchFamily="34" charset="0"/>
                        </a:rPr>
                        <a:t>$483 </a:t>
                      </a:r>
                      <a:r>
                        <a:rPr lang="en-US" sz="2800" b="1" i="0" u="none" strike="noStrike" dirty="0">
                          <a:solidFill>
                            <a:srgbClr val="000000"/>
                          </a:solidFill>
                          <a:effectLst/>
                          <a:latin typeface="Arial" panose="020B0604020202020204" pitchFamily="34" charset="0"/>
                          <a:cs typeface="Arial" panose="020B0604020202020204" pitchFamily="34" charset="0"/>
                        </a:rPr>
                        <a:t>M</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00"/>
                    </a:solidFill>
                  </a:tcPr>
                </a:tc>
                <a:tc>
                  <a:txBody>
                    <a:bodyPr/>
                    <a:lstStyle/>
                    <a:p>
                      <a:pPr algn="ctr" rtl="0" fontAlgn="t"/>
                      <a:endParaRPr lang="en-US" sz="2800" b="1" i="0" u="none" strike="noStrike" dirty="0" smtClean="0">
                        <a:solidFill>
                          <a:srgbClr val="000000"/>
                        </a:solidFill>
                        <a:effectLst/>
                        <a:latin typeface="Arial" panose="020B0604020202020204" pitchFamily="34" charset="0"/>
                        <a:cs typeface="Arial" panose="020B0604020202020204" pitchFamily="34" charset="0"/>
                      </a:endParaRPr>
                    </a:p>
                    <a:p>
                      <a:pPr algn="ctr" rtl="0" fontAlgn="t"/>
                      <a:r>
                        <a:rPr lang="en-US" sz="2800" b="1" i="0" u="none" strike="noStrike" dirty="0" smtClean="0">
                          <a:solidFill>
                            <a:srgbClr val="000000"/>
                          </a:solidFill>
                          <a:effectLst/>
                          <a:latin typeface="Arial" panose="020B0604020202020204" pitchFamily="34" charset="0"/>
                          <a:cs typeface="Arial" panose="020B0604020202020204" pitchFamily="34" charset="0"/>
                        </a:rPr>
                        <a:t>$497 </a:t>
                      </a:r>
                      <a:r>
                        <a:rPr lang="en-US" sz="2800" b="1" i="0" u="none" strike="noStrike" dirty="0">
                          <a:solidFill>
                            <a:srgbClr val="000000"/>
                          </a:solidFill>
                          <a:effectLst/>
                          <a:latin typeface="Arial" panose="020B0604020202020204" pitchFamily="34" charset="0"/>
                          <a:cs typeface="Arial" panose="020B0604020202020204" pitchFamily="34" charset="0"/>
                        </a:rPr>
                        <a:t>M</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FFF00"/>
                    </a:solidFill>
                  </a:tcPr>
                </a:tc>
                <a:tc>
                  <a:txBody>
                    <a:bodyPr/>
                    <a:lstStyle/>
                    <a:p>
                      <a:pPr algn="ctr" rtl="0" fontAlgn="t"/>
                      <a:endParaRPr lang="en-US" sz="2800" b="1" i="0" u="none" strike="noStrike" dirty="0" smtClean="0">
                        <a:solidFill>
                          <a:srgbClr val="000000"/>
                        </a:solidFill>
                        <a:effectLst/>
                        <a:latin typeface="Arial" panose="020B0604020202020204" pitchFamily="34" charset="0"/>
                        <a:cs typeface="Arial" panose="020B0604020202020204" pitchFamily="34" charset="0"/>
                      </a:endParaRPr>
                    </a:p>
                    <a:p>
                      <a:pPr algn="ctr" rtl="0" fontAlgn="t"/>
                      <a:r>
                        <a:rPr lang="en-US" sz="2800" b="1" i="0" u="none" strike="noStrike" dirty="0" smtClean="0">
                          <a:solidFill>
                            <a:srgbClr val="000000"/>
                          </a:solidFill>
                          <a:effectLst/>
                          <a:latin typeface="Arial" panose="020B0604020202020204" pitchFamily="34" charset="0"/>
                          <a:cs typeface="Arial" panose="020B0604020202020204" pitchFamily="34" charset="0"/>
                        </a:rPr>
                        <a:t>$</a:t>
                      </a:r>
                      <a:r>
                        <a:rPr lang="en-US" sz="2800" b="1" i="0" u="none" strike="noStrike" dirty="0">
                          <a:solidFill>
                            <a:srgbClr val="000000"/>
                          </a:solidFill>
                          <a:effectLst/>
                          <a:latin typeface="Arial" panose="020B0604020202020204" pitchFamily="34" charset="0"/>
                          <a:cs typeface="Arial" panose="020B0604020202020204" pitchFamily="34" charset="0"/>
                        </a:rPr>
                        <a:t>498 </a:t>
                      </a:r>
                      <a:r>
                        <a:rPr lang="en-US" sz="2800" b="1" i="0" u="none" strike="noStrike" dirty="0" smtClean="0">
                          <a:solidFill>
                            <a:srgbClr val="000000"/>
                          </a:solidFill>
                          <a:effectLst/>
                          <a:latin typeface="Arial" panose="020B0604020202020204" pitchFamily="34" charset="0"/>
                          <a:cs typeface="Arial" panose="020B0604020202020204" pitchFamily="34" charset="0"/>
                        </a:rPr>
                        <a:t>M</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FFF00"/>
                    </a:solidFill>
                  </a:tcPr>
                </a:tc>
              </a:tr>
              <a:tr h="61173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rtl="0" fontAlgn="t"/>
                      <a:r>
                        <a:rPr lang="en-US" sz="2800" b="1"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FFF00"/>
                    </a:solidFill>
                  </a:tcPr>
                </a:tc>
                <a:tc>
                  <a:txBody>
                    <a:bodyPr/>
                    <a:lstStyle/>
                    <a:p>
                      <a:pPr algn="l" rtl="0" fontAlgn="t"/>
                      <a:r>
                        <a:rPr lang="en-US" sz="2800" b="1" i="0" u="none" strike="noStrike" dirty="0">
                          <a:solidFill>
                            <a:srgbClr val="000000"/>
                          </a:solidFill>
                          <a:effectLst/>
                          <a:latin typeface="Arial" panose="020B0604020202020204" pitchFamily="34" charset="0"/>
                          <a:cs typeface="Arial" panose="020B0604020202020204" pitchFamily="34" charset="0"/>
                        </a:rPr>
                        <a:t> </a:t>
                      </a:r>
                    </a:p>
                  </a:txBody>
                  <a:tcPr marL="9525" marR="9525"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val="369309175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wipe(up)">
                                      <p:cBhvr>
                                        <p:cTn id="7" dur="500"/>
                                        <p:tgtEl>
                                          <p:spTgt spid="1029"/>
                                        </p:tgtEl>
                                      </p:cBhvr>
                                    </p:animEffect>
                                  </p:childTnLst>
                                  <p:subTnLst>
                                    <p:set>
                                      <p:cBhvr override="childStyle">
                                        <p:cTn dur="1" fill="hold" display="0" masterRel="nextClick" afterEffect="1"/>
                                        <p:tgtEl>
                                          <p:spTgt spid="1029"/>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0" y="6444"/>
            <a:ext cx="9144000" cy="800100"/>
          </a:xfrm>
          <a:prstGeom prst="rect">
            <a:avLst/>
          </a:prstGeom>
        </p:spPr>
        <p:txBody>
          <a:bodyPr/>
          <a:lstStyle/>
          <a:p>
            <a:pPr algn="ctr">
              <a:defRPr/>
            </a:pPr>
            <a:r>
              <a:rPr lang="en-US" sz="3600" spc="-100" dirty="0" smtClean="0">
                <a:solidFill>
                  <a:srgbClr val="FFFF00"/>
                </a:solidFill>
                <a:latin typeface="Arial" charset="0"/>
                <a:cs typeface="Arial" pitchFamily="34" charset="0"/>
              </a:rPr>
              <a:t>Congressional Appropriations Hearings</a:t>
            </a:r>
            <a:endParaRPr lang="en-US" sz="3600" spc="-100" dirty="0">
              <a:solidFill>
                <a:srgbClr val="FFFF00"/>
              </a:solidFill>
              <a:latin typeface="Arial" charset="0"/>
              <a:cs typeface="Arial" pitchFamily="34" charset="0"/>
            </a:endParaRP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11" name="TextBox 10"/>
          <p:cNvSpPr txBox="1"/>
          <p:nvPr/>
        </p:nvSpPr>
        <p:spPr>
          <a:xfrm>
            <a:off x="7315200" y="640845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9</a:t>
            </a:r>
            <a:endParaRPr lang="en-US" sz="2000" dirty="0">
              <a:solidFill>
                <a:schemeClr val="accent4">
                  <a:lumMod val="40000"/>
                  <a:lumOff val="60000"/>
                </a:schemeClr>
              </a:solidFill>
              <a:latin typeface="Arial" charset="0"/>
            </a:endParaRPr>
          </a:p>
        </p:txBody>
      </p:sp>
      <p:grpSp>
        <p:nvGrpSpPr>
          <p:cNvPr id="3" name="Group 2"/>
          <p:cNvGrpSpPr/>
          <p:nvPr/>
        </p:nvGrpSpPr>
        <p:grpSpPr>
          <a:xfrm>
            <a:off x="1642468" y="1014092"/>
            <a:ext cx="5880322" cy="5077881"/>
            <a:chOff x="1388206" y="833539"/>
            <a:chExt cx="6311041" cy="5449823"/>
          </a:xfrm>
          <a:effectLst>
            <a:glow rad="228600">
              <a:schemeClr val="accent1">
                <a:satMod val="175000"/>
                <a:alpha val="40000"/>
              </a:schemeClr>
            </a:glow>
          </a:effectLst>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8857" t="27762" r="21571" b="31429"/>
            <a:stretch/>
          </p:blipFill>
          <p:spPr bwMode="auto">
            <a:xfrm>
              <a:off x="1388206" y="833539"/>
              <a:ext cx="6311041" cy="5449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675888" y="1280680"/>
              <a:ext cx="2681079" cy="369332"/>
            </a:xfrm>
            <a:prstGeom prst="rect">
              <a:avLst/>
            </a:prstGeom>
            <a:solidFill>
              <a:schemeClr val="bg1">
                <a:lumMod val="85000"/>
                <a:lumOff val="15000"/>
              </a:schemeClr>
            </a:solidFill>
          </p:spPr>
          <p:txBody>
            <a:bodyPr wrap="square" rtlCol="0">
              <a:spAutoFit/>
            </a:bodyPr>
            <a:lstStyle/>
            <a:p>
              <a:endParaRPr lang="en-US" dirty="0">
                <a:solidFill>
                  <a:schemeClr val="bg1"/>
                </a:solidFill>
              </a:endParaRPr>
            </a:p>
          </p:txBody>
        </p:sp>
      </p:grpSp>
    </p:spTree>
    <p:extLst>
      <p:ext uri="{BB962C8B-B14F-4D97-AF65-F5344CB8AC3E}">
        <p14:creationId xmlns:p14="http://schemas.microsoft.com/office/powerpoint/2010/main" val="313235675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27675" y="368304"/>
            <a:ext cx="7905261" cy="4733397"/>
            <a:chOff x="691175" y="495304"/>
            <a:chExt cx="7905261" cy="4733397"/>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175" y="495304"/>
              <a:ext cx="7905261" cy="4733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12428" t="38857" r="24286" b="53714"/>
            <a:stretch>
              <a:fillRect/>
            </a:stretch>
          </p:blipFill>
          <p:spPr bwMode="auto">
            <a:xfrm>
              <a:off x="847713" y="2260500"/>
              <a:ext cx="6676196" cy="625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idx="4294967295"/>
          </p:nvPr>
        </p:nvSpPr>
        <p:spPr bwMode="auto">
          <a:xfrm>
            <a:off x="0" y="5233504"/>
            <a:ext cx="9144000" cy="736600"/>
          </a:xfrm>
          <a:solidFill>
            <a:srgbClr val="000066"/>
          </a:solidFill>
        </p:spPr>
        <p:txBody>
          <a:bodyPr wrap="square" lIns="91440" tIns="45720" rIns="91440" bIns="45720" numCol="1" anchorCtr="0" compatLnSpc="1">
            <a:prstTxWarp prst="textNoShape">
              <a:avLst/>
            </a:prstTxWarp>
          </a:bodyPr>
          <a:lstStyle/>
          <a:p>
            <a:pPr algn="ctr">
              <a:defRPr/>
            </a:pPr>
            <a:r>
              <a:rPr lang="en-US" sz="3600" b="1" dirty="0" smtClean="0">
                <a:solidFill>
                  <a:schemeClr val="tx1"/>
                </a:solidFill>
                <a:latin typeface="Arial" charset="0"/>
                <a:cs typeface="Arial" charset="0"/>
              </a:rPr>
              <a:t>genome.gov/</a:t>
            </a:r>
            <a:r>
              <a:rPr lang="en-US" sz="3600" b="1" dirty="0" err="1" smtClean="0">
                <a:solidFill>
                  <a:schemeClr val="tx1"/>
                </a:solidFill>
                <a:latin typeface="Arial" charset="0"/>
                <a:cs typeface="Arial" charset="0"/>
              </a:rPr>
              <a:t>DirectorsReport</a:t>
            </a:r>
            <a:r>
              <a:rPr lang="en-US" sz="3600" b="1" dirty="0" smtClean="0">
                <a:solidFill>
                  <a:schemeClr val="tx1"/>
                </a:solidFill>
                <a:latin typeface="Arial" charset="0"/>
                <a:cs typeface="Arial" charset="0"/>
              </a:rPr>
              <a:t>  </a:t>
            </a:r>
          </a:p>
        </p:txBody>
      </p:sp>
      <p:sp>
        <p:nvSpPr>
          <p:cNvPr id="5" name="TextBox 4"/>
          <p:cNvSpPr txBox="1"/>
          <p:nvPr/>
        </p:nvSpPr>
        <p:spPr>
          <a:xfrm>
            <a:off x="7317494" y="6409068"/>
            <a:ext cx="1652588" cy="40005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p>
        </p:txBody>
      </p:sp>
      <p:sp>
        <p:nvSpPr>
          <p:cNvPr id="7" name="Down Arrow 6"/>
          <p:cNvSpPr/>
          <p:nvPr/>
        </p:nvSpPr>
        <p:spPr>
          <a:xfrm>
            <a:off x="8604100" y="5389126"/>
            <a:ext cx="400050" cy="10096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738278" y="1987981"/>
            <a:ext cx="1452562" cy="93662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1384698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nodeType="afterGroup">
                            <p:stCondLst>
                              <p:cond delay="0"/>
                            </p:stCondLst>
                            <p:childTnLst>
                              <p:par>
                                <p:cTn id="12" presetID="2"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6444"/>
            <a:ext cx="9144000" cy="800100"/>
          </a:xfrm>
          <a:prstGeom prst="rect">
            <a:avLst/>
          </a:prstGeom>
        </p:spPr>
        <p:txBody>
          <a:bodyPr/>
          <a:lstStyle/>
          <a:p>
            <a:pPr algn="ctr">
              <a:defRPr/>
            </a:pPr>
            <a:r>
              <a:rPr lang="en-US" sz="3600" spc="-100" dirty="0" smtClean="0">
                <a:solidFill>
                  <a:srgbClr val="FFFF00"/>
                </a:solidFill>
                <a:latin typeface="Arial" charset="0"/>
                <a:cs typeface="Arial" pitchFamily="34" charset="0"/>
              </a:rPr>
              <a:t>Congressional Hearings: </a:t>
            </a:r>
          </a:p>
          <a:p>
            <a:pPr algn="ctr">
              <a:defRPr/>
            </a:pPr>
            <a:r>
              <a:rPr lang="en-US" sz="3600" spc="-100" dirty="0" smtClean="0">
                <a:solidFill>
                  <a:srgbClr val="FFFF00"/>
                </a:solidFill>
                <a:latin typeface="Arial" charset="0"/>
                <a:cs typeface="Arial" pitchFamily="34" charset="0"/>
              </a:rPr>
              <a:t>“A Path to 21</a:t>
            </a:r>
            <a:r>
              <a:rPr lang="en-US" sz="3600" spc="-100" baseline="30000" dirty="0" smtClean="0">
                <a:solidFill>
                  <a:srgbClr val="FFFF00"/>
                </a:solidFill>
                <a:latin typeface="Arial" charset="0"/>
                <a:cs typeface="Arial" pitchFamily="34" charset="0"/>
              </a:rPr>
              <a:t>st</a:t>
            </a:r>
            <a:r>
              <a:rPr lang="en-US" sz="3600" spc="-100" dirty="0" smtClean="0">
                <a:solidFill>
                  <a:srgbClr val="FFFF00"/>
                </a:solidFill>
                <a:latin typeface="Arial" charset="0"/>
                <a:cs typeface="Arial" pitchFamily="34" charset="0"/>
              </a:rPr>
              <a:t> Century Cures”</a:t>
            </a:r>
            <a:endParaRPr lang="en-US" sz="3600" spc="-100" dirty="0">
              <a:solidFill>
                <a:srgbClr val="FFFF00"/>
              </a:solidFill>
              <a:latin typeface="Arial" charset="0"/>
              <a:cs typeface="Arial" pitchFamily="34" charset="0"/>
            </a:endParaRP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3" name="TextBox 2"/>
          <p:cNvSpPr txBox="1"/>
          <p:nvPr/>
        </p:nvSpPr>
        <p:spPr>
          <a:xfrm>
            <a:off x="7315200" y="6407562"/>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9</a:t>
            </a:r>
            <a:endParaRPr lang="en-US" sz="2000" dirty="0">
              <a:solidFill>
                <a:schemeClr val="accent4">
                  <a:lumMod val="40000"/>
                  <a:lumOff val="60000"/>
                </a:schemeClr>
              </a:solidFill>
              <a:latin typeface="Arial" charset="0"/>
            </a:endParaRPr>
          </a:p>
        </p:txBody>
      </p:sp>
      <p:grpSp>
        <p:nvGrpSpPr>
          <p:cNvPr id="5" name="Group 4"/>
          <p:cNvGrpSpPr/>
          <p:nvPr/>
        </p:nvGrpSpPr>
        <p:grpSpPr>
          <a:xfrm>
            <a:off x="472648" y="1720445"/>
            <a:ext cx="5381695" cy="2027737"/>
            <a:chOff x="1886833" y="1000492"/>
            <a:chExt cx="5886676" cy="2218006"/>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0013" t="22901" r="20558" b="46702"/>
            <a:stretch/>
          </p:blipFill>
          <p:spPr bwMode="auto">
            <a:xfrm>
              <a:off x="3993053" y="1000492"/>
              <a:ext cx="3780456" cy="2218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86833" y="1793692"/>
              <a:ext cx="1846700" cy="639646"/>
            </a:xfrm>
            <a:prstGeom prst="rect">
              <a:avLst/>
            </a:prstGeom>
            <a:noFill/>
          </p:spPr>
          <p:txBody>
            <a:bodyPr wrap="none" rtlCol="0">
              <a:spAutoFit/>
            </a:bodyPr>
            <a:lstStyle/>
            <a:p>
              <a:r>
                <a:rPr lang="en-US" sz="3200" dirty="0" smtClean="0"/>
                <a:t>April 30</a:t>
              </a:r>
              <a:endParaRPr lang="en-US" sz="3200" dirty="0"/>
            </a:p>
          </p:txBody>
        </p:sp>
      </p:grpSp>
      <p:grpSp>
        <p:nvGrpSpPr>
          <p:cNvPr id="6" name="Group 5"/>
          <p:cNvGrpSpPr/>
          <p:nvPr/>
        </p:nvGrpSpPr>
        <p:grpSpPr>
          <a:xfrm>
            <a:off x="566993" y="4283241"/>
            <a:ext cx="5287350" cy="1981688"/>
            <a:chOff x="1981177" y="4236143"/>
            <a:chExt cx="5781828" cy="2167017"/>
          </a:xfrm>
        </p:grpSpPr>
        <p:pic>
          <p:nvPicPr>
            <p:cNvPr id="1032"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t="13550"/>
            <a:stretch/>
          </p:blipFill>
          <p:spPr bwMode="auto">
            <a:xfrm>
              <a:off x="4005914" y="4236143"/>
              <a:ext cx="3757091" cy="2167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981177" y="5021968"/>
              <a:ext cx="1446507" cy="639464"/>
            </a:xfrm>
            <a:prstGeom prst="rect">
              <a:avLst/>
            </a:prstGeom>
            <a:noFill/>
          </p:spPr>
          <p:txBody>
            <a:bodyPr wrap="none" rtlCol="0">
              <a:spAutoFit/>
            </a:bodyPr>
            <a:lstStyle/>
            <a:p>
              <a:r>
                <a:rPr lang="en-US" sz="3200" dirty="0" smtClean="0"/>
                <a:t>May 6</a:t>
              </a:r>
              <a:endParaRPr lang="en-US" sz="3200" dirty="0"/>
            </a:p>
          </p:txBody>
        </p:sp>
      </p:grpSp>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l="43248" t="14890" r="44180" b="68162"/>
          <a:stretch/>
        </p:blipFill>
        <p:spPr bwMode="auto">
          <a:xfrm>
            <a:off x="6573998" y="3020379"/>
            <a:ext cx="1998914" cy="2021216"/>
          </a:xfrm>
          <a:prstGeom prst="ellipse">
            <a:avLst/>
          </a:prstGeom>
          <a:noFill/>
          <a:ln>
            <a:noFill/>
          </a:ln>
          <a:effectLst>
            <a:glow rad="228600">
              <a:schemeClr val="accent2">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5869009"/>
      </p:ext>
    </p:extLst>
  </p:cSld>
  <p:clrMapOvr>
    <a:masterClrMapping/>
  </p:clrMapOvr>
  <p:transition spd="slow">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318375" y="6410325"/>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10</a:t>
            </a:r>
            <a:endParaRPr lang="en-US" sz="2000" dirty="0">
              <a:solidFill>
                <a:srgbClr val="00ADDC">
                  <a:lumMod val="40000"/>
                  <a:lumOff val="60000"/>
                </a:srgbClr>
              </a:solidFill>
              <a:latin typeface="Arial" charset="0"/>
            </a:endParaRPr>
          </a:p>
        </p:txBody>
      </p:sp>
      <p:sp>
        <p:nvSpPr>
          <p:cNvPr id="13" name="Title 1"/>
          <p:cNvSpPr txBox="1">
            <a:spLocks/>
          </p:cNvSpPr>
          <p:nvPr/>
        </p:nvSpPr>
        <p:spPr>
          <a:xfrm>
            <a:off x="1588" y="6529"/>
            <a:ext cx="9144000" cy="728662"/>
          </a:xfrm>
          <a:prstGeom prst="rect">
            <a:avLst/>
          </a:prstGeom>
        </p:spPr>
        <p:txBody>
          <a:bodyPr vert="horz" wrap="square" lIns="91440" tIns="45720" rIns="91440" bIns="45720" numCol="1" anchor="t" anchorCtr="0" compatLnSpc="1">
            <a:prstTxWarp prst="textNoShape">
              <a:avLst/>
            </a:prstTxWarp>
            <a:noAutofit/>
          </a:bodyPr>
          <a:lstStyle/>
          <a:p>
            <a:pPr algn="ctr" eaLnBrk="0" hangingPunct="0">
              <a:defRPr/>
            </a:pPr>
            <a:r>
              <a:rPr lang="en-US" sz="3500" spc="-100" dirty="0" smtClean="0">
                <a:solidFill>
                  <a:srgbClr val="FFFF00"/>
                </a:solidFill>
                <a:latin typeface="Arial" charset="0"/>
                <a:cs typeface="Arial" charset="0"/>
              </a:rPr>
              <a:t>Accelerating Medicines Partnership (AMP)</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4615" y="1092199"/>
            <a:ext cx="4957945" cy="4957945"/>
          </a:xfrm>
          <a:prstGeom prst="rect">
            <a:avLst/>
          </a:prstGeom>
          <a:noFill/>
          <a:ln>
            <a:noFill/>
          </a:ln>
          <a:effectLst>
            <a:glow rad="228600">
              <a:schemeClr val="accent5">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1931955"/>
      </p:ext>
    </p:extLst>
  </p:cSld>
  <p:clrMapOvr>
    <a:masterClrMapping/>
  </p:clrMapOvr>
  <p:transition spd="slow">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a:solidFill>
                  <a:schemeClr val="tx2">
                    <a:lumMod val="90000"/>
                  </a:schemeClr>
                </a:solidFill>
              </a:rPr>
              <a:t>General Genomics 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4764" y="6336"/>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552999562"/>
      </p:ext>
    </p:extLst>
  </p:cSld>
  <p:clrMapOvr>
    <a:masterClrMapping/>
  </p:clrMapOvr>
  <p:transition spd="slow">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6336"/>
            <a:ext cx="9144000" cy="749300"/>
          </a:xfrm>
          <a:prstGeom prst="rect">
            <a:avLst/>
          </a:prstGeom>
        </p:spPr>
        <p:txBody>
          <a:bodyPr/>
          <a:lstStyle/>
          <a:p>
            <a:pPr algn="ctr">
              <a:defRPr/>
            </a:pPr>
            <a:r>
              <a:rPr lang="en-US" sz="3600" spc="-100" dirty="0">
                <a:solidFill>
                  <a:srgbClr val="FFFF00"/>
                </a:solidFill>
                <a:latin typeface="Arial" charset="0"/>
                <a:cs typeface="Arial" pitchFamily="34" charset="0"/>
              </a:rPr>
              <a:t>ILCHUN Molecular Medicine Award  </a:t>
            </a:r>
            <a:endParaRPr lang="en-US" sz="3000" dirty="0">
              <a:latin typeface="Arial" charset="0"/>
            </a:endParaRPr>
          </a:p>
          <a:p>
            <a:pPr algn="ctr">
              <a:defRPr/>
            </a:pPr>
            <a:r>
              <a:rPr lang="en-US" sz="3600" spc="-100" dirty="0">
                <a:solidFill>
                  <a:srgbClr val="FFFF00"/>
                </a:solidFill>
                <a:latin typeface="Arial" charset="0"/>
                <a:cs typeface="Arial" pitchFamily="34" charset="0"/>
              </a:rPr>
              <a:t> </a:t>
            </a: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45060" name="AutoShape 6" descr="data:image/jpeg;base64,/9j/4AAQSkZJRgABAQAAAQABAAD/2wBDAAkGBwgHBgkIBwgKCgkLDRYPDQwMDRsUFRAWIB0iIiAdHx8kKDQsJCYxJx8fLT0tMTU3Ojo6Iys/RD84QzQ5Ojf/2wBDAQoKCg0MDRoPDxo3JR8lNzc3Nzc3Nzc3Nzc3Nzc3Nzc3Nzc3Nzc3Nzc3Nzc3Nzc3Nzc3Nzc3Nzc3Nzc3Nzc3Nzf/wAARCABWAS4DASIAAhEBAxEB/8QAHAAAAgICAwAAAAAAAAAAAAAAAAcFBgEIAgME/8QATBAAAQMDAQQGAwkNBwQDAAAAAQIDBAAFEQYHEiExE0FRYXGBFCKRFRcjMoKSobGyFiQ0NUJSU2Jyc3SUojNDVFXR0tMlY8Hxk8Lh/8QAGgEAAgMBAQAAAAAAAAAAAAAAAwQAAgUBBv/EADARAAICAQIEAwcEAwEAAAAAAAECAAMRBBITITFBUWHwBSIyM1JxgRSRseEjodHB/9oADAMBAAIRAxEAPwC37UNZXbSr9tbtSIahJS4V+kNKX8XdxjCh2mqR772qf0Vp/lnP+Spbb1+GWT9299aKVdaumoraoMwiVtrhyAZfvfe1T+itP8s5/wAlHvvap/RWn+Wc/wCSqDXogNJdlDpAeibSp10gZwhIyf8AwB3kUx+nq+mD41h7x3bONfOamdft92bYZuLY6RvoQUpdR14BJII6+PIimBWq1tnyrTcYd3j8H2XS62nkFY4KHgQSn21s/ap7N0t0afFUFMSWkuIPcRms3V0itgV6GNU2Fxz6zov/ALpi1SFWNUcT0pyyJCCpCyOO6cEHj254Ulvfb1WOCm7YlQ4FKoiwUkcCCOk4HNPojNIXbBp73J1H7osIxFuPrHH5LoHrDzGD7a7pNjNtcSX7gMqYe+5qr821fyq/+Sj33NVfm2v+VX/yVQ6K0f09X0xXjP4x27MNbXjU91lxrqIYbZYDiegaUg5Jxxyo0yRSU2Ffj+4/wqftU7KytUgS0hRHKWLJkwooopeFhRRRUkhRRRUkhRRRUkhRRRUkhRRRUkhRRRUkhRRRUkhRRWKkkzRRRUkhRRRUkhRWCcUZqSTNFYzWRUkic29/hlk/dvfWilXTU29/hlk/dvfWilXW3pPkr+f5mdd8wwqUYQuLp95wIKnrk+I0dIHrKQ2QpzB68qU2nHaD2VGJStakoaSVuKISlI5qJOAPaRVxkMiHfURghLsbS8Dfd4YS7IA3j4bzq0ju3TRLGxgevWcTiDvK7cGgmY8wkhTUBsMrWB8daTuqI8XCcd1NXYbeuntsqyvuZXFX0rAP6NXMDwVn5w7qV6I8ldrisgFcu7SitKj1pSd0E9mXFKPgjvqQ0leW7DriNLQrdiJdMVau1o+rk9nEJUezFCuTiVlfXKXQ7GzNkqq20ew/dBpaVHbRvSWPviNgcd9IPDzGU+dWdPLIrJrGVirAiPEAjE1ISQpIUnBB4g1mrFtBsxserp8ZLZQw6rp2OwoXxOPBW8Md1V2vQIwdQw7zMYYOIy9hX4+uP8Kn7VOyknsK/H1x/hR9qnZWRrPnH8R6j4IUUUUrDQqIuOobba7rAts6SlqVPUUx0EfGI7TyGSQBnmTgVLE1rntDvr1y1tKlxnAUQXUtxSMkJLZyT47+fYOyj6enisRBWvsGZsYPGs1Gabujd7sUG5tAhMllKyk80nHEeRyPKpOgkEHBhRCiiiuSQrBrNdUl5Edhx51QS22krUongABkmpJI5N/tq9QOWJEgG4oZDymscknv7eIOOwipatZ2dUuI1sNTlSkhUvpl8/7I+qQR+xwx3Vso06h5tLjZCkLSFJI6waYvoNWPOCrs35nZRRRS8LCiiipJMK5VE2nUFuu824Q4EgOPwHA3ITjkTnl2jIIyOsGs6qu6bHp24XIgKVHYUptBON5eMJHmcUjNmN9ctWtGHJLpU3cFFiQtRxvKVxSo9+/w+UaYqoNiM3hBPZtYCbEiigcqKXhYVjI7azUZqG7NWWzyLg6MhpGUpzjeVyA8ziuE4lkRnYKoyTO26Xa32pkPXGYzHQeALigCo9gHX5VXXNo2nEL3Q/IUc4ylhWKqGj7K/rS6ybpfXlussqCSkEgLURndH5qQMcBz9uWIjStgQ0GhZbeU9hjIOfooIaxxleQmpdptHpH4VxLN3xgAfzPDF19puQeM/ouOPhm1I+sVZY7zUhht9hxLjTiQtC0nIUk8QQeylrtB0XBhWl+62hsR1MDecZT8RSe0DqI51f7A2GrFbmwAAiK2kAdgSKsjPuKtBaujSilbdOTzJBB7Yir29/hlk/dvfWilXTU29/hlk/dvfWilXXoNJ8lfXeedu+YZZNBQ2Hr2q5TcehWdlU5/hnO4MoHzuPfu12SUyPuaZUEhV01RPLhSST8GhXAZ6suOZz2DuqShQXIGz1iOyCm4apnoYQccQylWB5Z+3UjILDOsZkhoH3N0fbghlsHO86lJCR5rJ80Chs+WJ9cv7hFXC4kI9ux7vc5jCyqLpuGIUdZ/vH+LKSe34RTizjsFU0pHRlB+LjFWy8IVa9DWqM4oql3t9VykK6igABseeQrxzVV+ij1dM+uXowdh5zZPZ9efd3ScCYtWXkp6F7t30eqfbjPnVj6qTewq79FMuFlcPB1AlNd6hhK/oKPppyjlWPqK+HYVjtTblBix24WYybNEu7Ccrhubj3b0av8ARQT5E0lq2ovttavFmm218kNymVtEp5pyCMjvHOtW5Ud6HKeiyRh9lxTbgA/KBwfqp/QvuQp4RbUrhsxj7Cvx9cf4VP2qdlJPYV+Prj/Cp+1TspTW/OP4h6PghRRRmlYaQetLwLFpq4XEFIcbaKWs9biuCR7SKQqtNOp0CzqTeWtS5xbWVHj0fxAo9p6QHj+t3VeNuV0VIkWzT0U7zqlh9aM81ElDYPiSo+Qq+O6ZYOiF6bRlLfoJjpX1hW7wV473Gnqn4FanuT/qLuvEJHYSl7DL0XIk6yunhHIfY4/kqzvDyIB+VTVHKtZtG3RzTmrocp/DQaeMeWOrdJ3VAnuOD8mtmUkFII4iqayvbZkd52hsrjwmaKKKUh5iqNtjvKbXo92MD8LcFejgfqEErPhujHmKvJpKa+fXqraZB0+0AqNFcQy5nkc4W6fJGB4g0fTJmwE9Bzg7ThZV9T6ZcsdmsE5xK0quEcqeSr8hzgoJ7vVP9Jpt7ILym56RZiqV8PbiIyk5/JA9T+nA8jXp2nWYXTRUxDbW85DR6QylIycoHEDvKd4edLDY9evczVqIjh+BuTfRE9i05Ug/aHmKaJN9BPcQIHDsGOhj/orCeVZrOjUKwazWCQOdSSKrbhdHXGrbYIah00l0OLTnn+S2k+Kjn5NL7XOnl6Yv3ojS1pbU026w4Cd4HACsHtCgT5irXYx92W156eolyJCc6Vvs3GvVRj5fr1P7cLN6VZol3aHwsFwoXw5tuYH0KCfprSqfhMlf7/cxRxvBaXPR1593tNW+4Ep6V1oB0J5BwcFD2g1NUn9hd53HZ9kdXwViUwCfBKwO74p8zTfpK+vh2FYxW25QZmqTtZCzpdJRnc9Kb3/Djj6cVdqjNQ2tu9WaVb3Du9Kj1VY+KocUn24pexdykRzR2rTqEsboCJSdkVwaMWbblLCXw50yEn8pJABx4EfSKY4rXhKp1luhwVRp0VzBx+SefmCMeIpu6N1lFvzSY8ncYuKU5U3+S53o/wBOYoGntGNh6ibPtr2c4c6qvmp6+X9SyzIjE6K7FlNhxh1JQtB5KB5iuxptLTSG2xhCAEpHYBXLIrNNYnnsnGInNvf4ZZP3b31opa2qC5dLpEt7AJclPJaGOrJ4nyGSfCmVt7/DLJ+7e+tFR2x2C2ifctQzMJiWyOcLVy3yCVHySP6q16X2aYNM913XESyyXIjesZUro/8ApujbXhAA/vVIzgdRIQAMdtVQtoY0ZbY1wfQxI1VcfS5bylEJRHSQSd7qHEEftGpuUxKd0bb4K0KRc9X3LpXwD6yGlHeOf2WwkGvDqeCjVW02Hp2M394W5pDDm6MBCEjeXy6vip8aCmM8+g/8/uGbl0kLtReXJ1Cy80ypFt9GQ3b3B8R5tKQSpH6vr4z4VT6s20e8ovOqpPo+BFhfekcDlhBwojxVnyAqs07SCKxFrMbzJfSN3Ni1Lb7iThpt4Je4/wB2r1VHyBz5Vs+OIFakKAUkgjII4itk9nl4N70hbpS1ZeSjoXv20HdPtxnwIpPXp0eH0zdRLIaQW2Kzi2auVLb4NXJvpgP104Sv/wCp8SaftULbLZxcNJmagfDW5YeB/UPBfljj8kUrpbNlo84a5dySo7Cvx9cf4Ufap2Uk9hX4+uP8Kn7VOyraz5x/E5R8EK4qISkqJAAGST1Vyqo7Ur37i6PlqbViTL+9mAOe8oHJ8k7x8qXRSzBR3hScDMW2nH2tW7VnLrIWn0RlxUlBcUAndbwlrn37qh307fTomPwpj/5BSY0Ds2gan0+LlcpD6EuOrS0lsJxupO6TxB6wfZVj95TT3+Kmexv/AG05eKS2Cx5cukBXvAzjrKHtUtbcHV8t1lSFxp4D6d0ggE8Fj2jPyu6m9sxvQvWj4S1uFciKn0Z8qOTvIAAJ8Rg+dL/W2zCFp3Tr1ytL0hxbCklxDgTjcJwTwA5ZzXn2KXtMHUT1qeVhu4Iy32dKgE+0pz82iWAW6fKnO2UUlLefePMVmsCs1mxueK8XFq1WuXPf/s47SnD34GcUoNjTJm6hud/ubrYcSggLUvAU44d5eAeoAD51T+3G8eiWOLam3Alcx3fdHX0SOJ/qKPLNRmnNkVvuVihTLu/JbmPNBxbaAkBG9xA4jOcEZ7805UFSkljjdAOSXwO0aqpcNaSlUpghQwR0g/1rWi/Q3LBqWYxDWgGHK34y0nKcZ32+XVgj2Gmn7ymnv8VM9iP9tU/aLoJjSUWDKtrrz0Vxam3ekAyhXNON0DgfWHHrx20XSmpW2huvlKXBmGSOkd2nro3erJCuTIKUyWUubp5pJHEHvByKkaVWw29dJCnWV5frMOdOwD+Yr4wHgrj8qmpSd1fDcrDo25QZmqxtGvXuFpKdJSvcfcT0DGOe+sYBHgMnyqz0l9tt2VOvUCwxfXUzuuKH/dc9VA8cfaFd06b7AO05Y21ZKbD4MWBZ5lxedZbdluhtAUsAhtvIHA/rFX0Vfb41AvFnm256Uz0cplTRIcHDI4Ed4PGqMjYvZFoSZMyYp3dG+QEYz3erXL3lNPf4qZ7Ef7aNY1TuX3HP2lF3hcYiq0/cV6a1NEnPc4Mgpe3eI3eKF47eBV9FbQNLS62lxCgpKkgpI6wa1z2haUb0ldmI0VxxyK+zvtKcAzkHChwGOGU+2mxshvfurpFmO4r4e3n0ZeTzSANw/NIHiDRNYodFtWUoJVihl3riRkVyrHOs+NSqa10exqBnp45SxcW04bcPJY/NV3d/VSfnRJVsnKjy2XGJTCgrGcEHPBSSPDgf/wBrYo4xUJqfTkTUMMsyE7jyMll9PxkH/wAjupe6gN7y9ZuezPbD6bFVvNP4/ryld0DrQ3FSLXdlj0zGGXuQeAHI/rfXV+TyrXe4QpllubkV/LMmO4Clae3mFJ7v/VPXTNx91rDCnKAC3WgVgdSuR+nNc09hbKt1E77a0NdJW+n4G9fsYsNvZAlWUn9G99aKl7dZHLboG0ad3Pvq9SEiVkfFbUSt3Pg2N0d+O2u/aDZTf9a6WgqGWUh55/8AdoKCR4E4HnVkcebN9m3GQoJiWmKW94k4C1ALcPkgI495rUNn+JFH3/5PNBPfZjIhTrDusrjc3wEwNNQOiSo/FS4tO+v5qAj51VHT0h2xaKves5Q3bleVqERKzndClHdPfxJPgkVYZsGW7oyNa1hSbhqKXvSeHFtDiitzJH5rY3c9ZA7ap+2G5Mi42/T0DdREtbI3mkfFCykBIx1YR9qr0ruOz1gf9Mlh2jMXp5nJKu8nJNFFFasShTY2FXfDtxsriuYEpkE8+SVjy9U+dKep/QV29xdX22Ws4aU6GHT2JcwnPgDg+VB1Cb6iJeptribL10TojU6G/EkJStl9tTbiSMhSSMEfTXeDWawhNKJvY5CctmsL5b3t7fitlklXM7q8Z8wAfOnHVUh2cQdo024tgBFwgJJwOa0KAJ9hRVrFGvfe+7yEHWu0Yhmkjtpuj1x1JDscT1vR0pwlPHefcOAMdoG786m7fb1BsVvdm3F9LTTYzgnis9SQOsnlSO0Cs6g2lMTrkR0rjrkopPLfA9VPHnjhj9kUXSLjdYewlLmzhfGPSx21q0WeHbmBhuM0lsd+BxPma91CeArNKHmcw45Ty3GGzPgyIcpIWxIbU24k9aVDBrWFXpem9QLCAoS7ZLIG9wKihXX3KH0Kraekdtus4h6gi3NpADc5opcxj+0RgZPikj5tO6JwGKHoYDUL7u4do57XOZuVvjToyt5mQ0lxB7iM16s0o9jmr2Wo6tPXJ9LakrKoa3FYCgeJbyesHJHce6rvrnVEbTVlefLrZmOJKIrO96y1kcD4DmT3UCyhls2Yl1sBXdFTqZxetNqSILKt+Oh9MUHiQltskuH2749lPptIQkJSAEgYAHUKSGwuE27qObKdXl2NECWwo5KytXFXiAj+qngKJq+TBB2ErTzBbxmagdbWQX/TE+3jHSrb32SepxPrJ+kVPVg0spKnIhSMjE1j0XePuf1TBuLpU00hzopIPU2r1VA9wOD8mtmwoEAjrFa47TLKmy6vnMoSPR5Z9JbT1ALJ3h87e8iKaOyzWDF4s7VtmPpTc4iAgpWri8gYAWO3qB7D4itDVrxFW1YtS20lDL1IdQwyt11QShtJUpR5AAcTSJ0KlesdpZuslB6NtappSofFAwltJ7x6p8U1dtruqWbfY3LPFfQufNG4tCFes00c7yjjlnGB4k9VeLYTEZRabjMBQX3Xw2rHxghKeAPmSfOhVKa6Gfx5CWchrAsaPXWaxWaSjEoe2Kz+6WknJjaN5+3KD6cc9zkv+nj8ml7sfvZtmqkw1qxHuKC2ewODig/aHmKfL7Lb7LjLqQptxJSoHrB4GtXLxBfsF+lwkrLb0GQQ04DxAByhXs3TWjpCLK2qMVu91g4m04PCoqVd0sX+FauiKlSmnHOk3sbu7jhjrzn6K8Oi9VQ9TWpp9txCZiUgSI+fWQvr4dh5g1VdpNykWnVdnnRhlbDK1BJOAsZAI8xWbaTV1mpoKP1VvDXuDj745RmZo4VBWTVtnu7SSzMabePxmHVBK0+R5jvFeq5X+1WxhTs2fHbSAcJ3wVK7gBxJqB1IzmDOnuD8Mqc+GIvdsDLaLtbXQAFuMOBR7Qkpx9Zq4bNmls6Og7+fX3lpz2FRI+iqDK9N2g6oBjsrbhNYR0n6Fvick/nK7Orh2U34cdqJEZjR0hDTSAhCR1ADAoFQzYzjpNj2jZwtFVpWPvDmfLrgf7nFUVlUtEotpMhDam0uEesEqIJGewlKfYK4OQYy478dxlJakFRdTxwvPPNFFM5mDOSozCpDUhTSS60lSG1kcUhWM48cD2VDTNF6ZnS3ZcyzRXpDqipx1acqUe0miirKxHQyYBnWNAaS/wAhhfMo+4DSX+QQvmUUV3iv9RnNo8IfcBpL/IIXzKBoHSYIIsMMEHIIRyNFFc4r+Jk2jwljQAkBI5AYrnRRVZ2cNxJWlZSCoAgHrAP/AKocAUCk9YooqSSpPbONMPr35ER95QOR0spxWPDKuFB2baVyCi3FtQ4hSH1pI8waKKuLrOm4zmxfCWS02+PaoDcKGHAy1nd6RxS1cTk5UokniTXsooqmc8zO9IVB3/Stm1A827doYfW2N1Ct9QwPI0UVAxU5EhAPWQy9l+kVndVbV+HTrx9ddh2aaWK+kcgOOqxjLkhxZx2cTRRVuPZ9RlOGnhOR2caXCt9qA4yvGN5mQ4g48QatbDaWmkNozupSEjJycDvooqM7N1MsFA6TsrCiAONFFVnZXbxonT95mLmXGD0shYAUvpFAnHLkajhsw0mFBSYDoUk5BElwEHu40UVbi2DkCZU1qTkic07NNKBxSlW5S1K4lS31qJPfk12xdn2m4kpEiLEeZW2tKx0clxIJByMgK4+BooqG6zpuMmxR2lrrNFFVlpiqpL2eaXnSHJL9ty66oqWoOrGSevnRRUDsh904nCoPWdDezLSiHOkahPtrxgKRKcSR5hVTMvTVomQWIUuGl1uOjcaUtRUtAx1KPH6aKK6zNZyY5lqyamynI+Urj+y2zOrJRMnNp6kBSFAfOST9Nc4WzCxRnN91yXJ5eqtYSP6QM+dFFC4Neekdb2prSuOIZbrfAiW6OmNBjNMMp5IaSEivZRRRMYiRJJyes//Z"/>
          <p:cNvSpPr>
            <a:spLocks noChangeAspect="1" noChangeArrowheads="1"/>
          </p:cNvSpPr>
          <p:nvPr/>
        </p:nvSpPr>
        <p:spPr bwMode="auto">
          <a:xfrm>
            <a:off x="63500" y="-307975"/>
            <a:ext cx="21621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 name="Group 1"/>
          <p:cNvGrpSpPr/>
          <p:nvPr/>
        </p:nvGrpSpPr>
        <p:grpSpPr>
          <a:xfrm>
            <a:off x="0" y="1402799"/>
            <a:ext cx="9144000" cy="4876169"/>
            <a:chOff x="0" y="1402799"/>
            <a:chExt cx="9144000" cy="4876169"/>
          </a:xfrm>
        </p:grpSpPr>
        <p:sp>
          <p:nvSpPr>
            <p:cNvPr id="24" name="Title 1"/>
            <p:cNvSpPr txBox="1">
              <a:spLocks/>
            </p:cNvSpPr>
            <p:nvPr/>
          </p:nvSpPr>
          <p:spPr>
            <a:xfrm>
              <a:off x="0" y="5497918"/>
              <a:ext cx="9144000" cy="781050"/>
            </a:xfrm>
            <a:prstGeom prst="rect">
              <a:avLst/>
            </a:prstGeom>
          </p:spPr>
          <p:txBody>
            <a:bodyPr/>
            <a:lstStyle/>
            <a:p>
              <a:pPr algn="ctr" eaLnBrk="0" hangingPunct="0">
                <a:defRPr/>
              </a:pPr>
              <a:r>
                <a:rPr lang="en-US" sz="3200" spc="-100" dirty="0" smtClean="0">
                  <a:latin typeface="Arial" charset="0"/>
                  <a:ea typeface="+mj-ea"/>
                  <a:cs typeface="Arial" charset="0"/>
                </a:rPr>
                <a:t>Geoffrey Ginsburg, </a:t>
              </a:r>
              <a:r>
                <a:rPr lang="en-US" sz="3200" spc="-100" dirty="0">
                  <a:latin typeface="Arial" charset="0"/>
                  <a:ea typeface="+mj-ea"/>
                  <a:cs typeface="Arial" charset="0"/>
                </a:rPr>
                <a:t>M.D., Ph.D.</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847" t="9999" b="30480"/>
            <a:stretch/>
          </p:blipFill>
          <p:spPr bwMode="auto">
            <a:xfrm>
              <a:off x="2743200" y="1402799"/>
              <a:ext cx="3657600" cy="3931028"/>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998471870"/>
      </p:ext>
    </p:extLst>
  </p:cSld>
  <p:clrMapOvr>
    <a:masterClrMapping/>
  </p:clrMapOvr>
  <p:transition spd="slow">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6336"/>
            <a:ext cx="9144000" cy="749300"/>
          </a:xfrm>
          <a:prstGeom prst="rect">
            <a:avLst/>
          </a:prstGeom>
        </p:spPr>
        <p:txBody>
          <a:bodyPr/>
          <a:lstStyle/>
          <a:p>
            <a:pPr algn="ctr">
              <a:defRPr/>
            </a:pPr>
            <a:r>
              <a:rPr lang="en-US" sz="3600" spc="-100" dirty="0">
                <a:solidFill>
                  <a:srgbClr val="FFFF00"/>
                </a:solidFill>
                <a:latin typeface="Arial" charset="0"/>
                <a:cs typeface="Arial" pitchFamily="34" charset="0"/>
              </a:rPr>
              <a:t>Harrington Prize </a:t>
            </a:r>
            <a:r>
              <a:rPr lang="en-US" sz="3600" spc="-100" dirty="0" smtClean="0">
                <a:solidFill>
                  <a:srgbClr val="FFFF00"/>
                </a:solidFill>
                <a:latin typeface="Arial" charset="0"/>
                <a:cs typeface="Arial" pitchFamily="34" charset="0"/>
              </a:rPr>
              <a:t>for </a:t>
            </a:r>
            <a:r>
              <a:rPr lang="en-US" sz="3600" spc="-100" dirty="0">
                <a:solidFill>
                  <a:srgbClr val="FFFF00"/>
                </a:solidFill>
                <a:latin typeface="Arial" charset="0"/>
                <a:cs typeface="Arial" pitchFamily="34" charset="0"/>
              </a:rPr>
              <a:t>Innovation in Medicine  </a:t>
            </a:r>
            <a:endParaRPr lang="en-US" sz="3000" dirty="0" smtClean="0">
              <a:latin typeface="Arial" charset="0"/>
            </a:endParaRPr>
          </a:p>
          <a:p>
            <a:pPr algn="ctr">
              <a:defRPr/>
            </a:pPr>
            <a:r>
              <a:rPr lang="en-US" sz="3600" spc="-100" dirty="0" smtClean="0">
                <a:solidFill>
                  <a:srgbClr val="FFFF00"/>
                </a:solidFill>
                <a:latin typeface="Arial" charset="0"/>
                <a:cs typeface="Arial" pitchFamily="34" charset="0"/>
              </a:rPr>
              <a:t> </a:t>
            </a:r>
            <a:endParaRPr lang="en-US" sz="3600" spc="-100" dirty="0">
              <a:solidFill>
                <a:srgbClr val="FFFF00"/>
              </a:solidFill>
              <a:latin typeface="Arial" charset="0"/>
              <a:cs typeface="Arial" pitchFamily="34" charset="0"/>
            </a:endParaRP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8" name="TextBox 7"/>
          <p:cNvSpPr txBox="1"/>
          <p:nvPr/>
        </p:nvSpPr>
        <p:spPr>
          <a:xfrm>
            <a:off x="7315200" y="6408793"/>
            <a:ext cx="1781513"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11</a:t>
            </a:r>
            <a:endParaRPr lang="en-US" sz="2000" dirty="0">
              <a:solidFill>
                <a:schemeClr val="accent4">
                  <a:lumMod val="40000"/>
                  <a:lumOff val="60000"/>
                </a:schemeClr>
              </a:solidFill>
              <a:latin typeface="Arial" charset="0"/>
            </a:endParaRPr>
          </a:p>
        </p:txBody>
      </p:sp>
      <p:grpSp>
        <p:nvGrpSpPr>
          <p:cNvPr id="3" name="Group 2"/>
          <p:cNvGrpSpPr/>
          <p:nvPr/>
        </p:nvGrpSpPr>
        <p:grpSpPr>
          <a:xfrm>
            <a:off x="53165" y="1752251"/>
            <a:ext cx="9144000" cy="4526717"/>
            <a:chOff x="53165" y="1752251"/>
            <a:chExt cx="9144000" cy="4526717"/>
          </a:xfrm>
        </p:grpSpPr>
        <p:sp>
          <p:nvSpPr>
            <p:cNvPr id="24" name="Title 1"/>
            <p:cNvSpPr txBox="1">
              <a:spLocks/>
            </p:cNvSpPr>
            <p:nvPr/>
          </p:nvSpPr>
          <p:spPr>
            <a:xfrm>
              <a:off x="53165" y="5497918"/>
              <a:ext cx="9144000" cy="781050"/>
            </a:xfrm>
            <a:prstGeom prst="rect">
              <a:avLst/>
            </a:prstGeom>
          </p:spPr>
          <p:txBody>
            <a:bodyPr/>
            <a:lstStyle/>
            <a:p>
              <a:pPr algn="ctr" eaLnBrk="0" hangingPunct="0">
                <a:defRPr/>
              </a:pPr>
              <a:r>
                <a:rPr lang="en-US" sz="3200" spc="-100" dirty="0" smtClean="0">
                  <a:latin typeface="Arial" charset="0"/>
                  <a:ea typeface="+mj-ea"/>
                  <a:cs typeface="Arial" charset="0"/>
                </a:rPr>
                <a:t>Hal Dietz, </a:t>
              </a:r>
              <a:r>
                <a:rPr lang="en-US" sz="3200" spc="-100" dirty="0">
                  <a:latin typeface="Arial" charset="0"/>
                  <a:ea typeface="+mj-ea"/>
                  <a:cs typeface="Arial" charset="0"/>
                </a:rPr>
                <a:t>M.D</a:t>
              </a:r>
              <a:r>
                <a:rPr lang="en-US" sz="3200" spc="-100" dirty="0" smtClean="0">
                  <a:latin typeface="Arial" charset="0"/>
                  <a:ea typeface="+mj-ea"/>
                  <a:cs typeface="Arial" charset="0"/>
                </a:rPr>
                <a:t>.</a:t>
              </a:r>
              <a:endParaRPr lang="en-US" sz="3200" spc="-100" dirty="0">
                <a:latin typeface="Arial" charset="0"/>
                <a:ea typeface="+mj-ea"/>
                <a:cs typeface="Arial"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1535" y="1752251"/>
              <a:ext cx="5140930" cy="3561398"/>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879017586"/>
      </p:ext>
    </p:extLst>
  </p:cSld>
  <p:clrMapOvr>
    <a:masterClrMapping/>
  </p:clrMapOvr>
  <p:transition spd="slow">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1588" y="6336"/>
            <a:ext cx="9144000" cy="749300"/>
          </a:xfrm>
          <a:prstGeom prst="rect">
            <a:avLst/>
          </a:prstGeom>
        </p:spPr>
        <p:txBody>
          <a:bodyPr/>
          <a:lstStyle/>
          <a:p>
            <a:pPr algn="ctr">
              <a:defRPr/>
            </a:pPr>
            <a:r>
              <a:rPr lang="en-US" sz="3600" spc="-100" dirty="0" err="1">
                <a:solidFill>
                  <a:srgbClr val="FFFF00"/>
                </a:solidFill>
                <a:latin typeface="Arial" charset="0"/>
                <a:cs typeface="Arial" pitchFamily="34" charset="0"/>
              </a:rPr>
              <a:t>Passano</a:t>
            </a:r>
            <a:r>
              <a:rPr lang="en-US" sz="3600" spc="-100" dirty="0">
                <a:solidFill>
                  <a:srgbClr val="FFFF00"/>
                </a:solidFill>
                <a:latin typeface="Arial" charset="0"/>
                <a:cs typeface="Arial" pitchFamily="34" charset="0"/>
              </a:rPr>
              <a:t> Foundation Award </a:t>
            </a: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8" name="TextBox 7"/>
          <p:cNvSpPr txBox="1"/>
          <p:nvPr/>
        </p:nvSpPr>
        <p:spPr>
          <a:xfrm>
            <a:off x="7315200" y="641032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12</a:t>
            </a:r>
            <a:endParaRPr lang="en-US" sz="2000" dirty="0">
              <a:solidFill>
                <a:schemeClr val="accent4">
                  <a:lumMod val="40000"/>
                  <a:lumOff val="60000"/>
                </a:schemeClr>
              </a:solidFill>
              <a:latin typeface="Arial" charset="0"/>
            </a:endParaRPr>
          </a:p>
        </p:txBody>
      </p:sp>
      <p:grpSp>
        <p:nvGrpSpPr>
          <p:cNvPr id="4" name="Group 3"/>
          <p:cNvGrpSpPr/>
          <p:nvPr/>
        </p:nvGrpSpPr>
        <p:grpSpPr>
          <a:xfrm>
            <a:off x="-1073895" y="1590863"/>
            <a:ext cx="9470848" cy="4204261"/>
            <a:chOff x="-1073895" y="1590863"/>
            <a:chExt cx="9470848" cy="4204261"/>
          </a:xfrm>
        </p:grpSpPr>
        <p:sp>
          <p:nvSpPr>
            <p:cNvPr id="24" name="Title 1"/>
            <p:cNvSpPr txBox="1">
              <a:spLocks/>
            </p:cNvSpPr>
            <p:nvPr/>
          </p:nvSpPr>
          <p:spPr>
            <a:xfrm>
              <a:off x="-1073895" y="5014074"/>
              <a:ext cx="9144000" cy="781050"/>
            </a:xfrm>
            <a:prstGeom prst="rect">
              <a:avLst/>
            </a:prstGeom>
          </p:spPr>
          <p:txBody>
            <a:bodyPr/>
            <a:lstStyle/>
            <a:p>
              <a:pPr algn="ctr" eaLnBrk="0" hangingPunct="0">
                <a:defRPr/>
              </a:pPr>
              <a:r>
                <a:rPr lang="en-US" sz="3200" spc="-100" dirty="0" smtClean="0">
                  <a:latin typeface="Arial" charset="0"/>
                  <a:ea typeface="+mj-ea"/>
                  <a:cs typeface="Arial" charset="0"/>
                </a:rPr>
                <a:t>Jeff Gordon, M.D., Ph.D.</a:t>
              </a:r>
              <a:endParaRPr lang="en-US" sz="3200" spc="-100" dirty="0">
                <a:latin typeface="Arial" charset="0"/>
                <a:ea typeface="+mj-ea"/>
                <a:cs typeface="Arial"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6209" y="2087619"/>
              <a:ext cx="1820744" cy="2280835"/>
            </a:xfrm>
            <a:prstGeom prst="flowChartPreparation">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 y="1590863"/>
              <a:ext cx="5663738" cy="3274349"/>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96094711"/>
      </p:ext>
    </p:extLst>
  </p:cSld>
  <p:clrMapOvr>
    <a:masterClrMapping/>
  </p:clrMapOvr>
  <p:transition spd="slow">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6016"/>
            <a:ext cx="9144000" cy="733425"/>
          </a:xfrm>
          <a:prstGeom prst="rect">
            <a:avLst/>
          </a:prstGeom>
        </p:spPr>
        <p:txBody>
          <a:bodyPr/>
          <a:lstStyle/>
          <a:p>
            <a:pPr algn="ctr">
              <a:defRPr/>
            </a:pPr>
            <a:r>
              <a:rPr lang="en-US" sz="3400" spc="-100" dirty="0" smtClean="0">
                <a:solidFill>
                  <a:srgbClr val="FFFF00"/>
                </a:solidFill>
                <a:latin typeface="Arial" charset="0"/>
                <a:cs typeface="Arial" pitchFamily="34" charset="0"/>
              </a:rPr>
              <a:t>National Academy of Sciences: Newly Elected</a:t>
            </a:r>
            <a:endParaRPr lang="en-US" sz="3400" spc="-100" dirty="0">
              <a:solidFill>
                <a:srgbClr val="FFFF00"/>
              </a:solidFill>
              <a:latin typeface="Arial" charset="0"/>
              <a:cs typeface="Arial" pitchFamily="34" charset="0"/>
            </a:endParaRPr>
          </a:p>
        </p:txBody>
      </p:sp>
      <p:sp>
        <p:nvSpPr>
          <p:cNvPr id="39940" name="Title 1"/>
          <p:cNvSpPr txBox="1">
            <a:spLocks/>
          </p:cNvSpPr>
          <p:nvPr/>
        </p:nvSpPr>
        <p:spPr bwMode="auto">
          <a:xfrm>
            <a:off x="114300" y="868363"/>
            <a:ext cx="4839665"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chemeClr val="tx2"/>
              </a:buClr>
              <a:buSzPct val="95000"/>
              <a:buFont typeface="Wingdings" pitchFamily="2" charset="2"/>
              <a:buChar char=""/>
            </a:pPr>
            <a:endParaRPr lang="en-US" sz="2400"/>
          </a:p>
        </p:txBody>
      </p:sp>
      <p:sp>
        <p:nvSpPr>
          <p:cNvPr id="178178" name="AutoShape 2" descr="data:image/jpeg;base64,/9j/4AAQSkZJRgABAQAAAQABAAD/2wCEAAkGBhQSEBQUEhQWFBUWFh0UFBQVGRkWFBccHxgYFx0YFBgXHSYgGRkmHRUcHzsiJCgpLCwtFiExNzAqNSYrLCoBCQoKDgwOGA8PGikkHyAsLCkpKiwsKSkpLCkpKSwsKS8uLCwsLCk1KSwsKSkpLCkpKSwsLCksKSkpLCkpKSwpKf/AABEIAHgAeAMBIgACEQEDEQH/xAAbAAEAAQUBAAAAAAAAAAAAAAAABQEDBAYHAv/EAD0QAAIBAwIDBQQIBAUFAAAAAAECAwAEERIhBQYxEyJBUWEjMnGBFDNCkaGxwdEHUmKSU3KCorIXY3PC8P/EABkBAQADAQEAAAAAAAAAAAAAAAACAwQBBf/EACERAQEAAgIDAAIDAAAAAAAAAAABAhEDMRIhUQRBExRh/9oADAMBAAIRAxEAPwDuNKUoFKUzQKpVi9vkiQvIwVR4n9PWtG4v/EZiStuukfzvuT8F8PnVefJjh2ljjcunQKZrjN3x6eT35XPoGIH3CvVxw65jQSOsioejEn96p/sfIs/i/wBdkpXHLTmO4jPdmf4MdQ/3VtXBv4jZIW4XH/cTp81/apY8+NcvFY3qlWre4V1DIQyncEdDV2tCopSlApSlApSlArE4nxFIImkkOFX7yfAD1NZVcy5940ZZ+yU9yLY+reJ+XT76r5c/DHaeGPlSGWTiNyHlBECN3hkBEHXBJxufE1h8e4MkNw+p1EZ7yBMMxB6BRnAx5nzr1ypZ65ow7YQyd1CMh2C77eQBx86wuP2Dw3EgcYyxIOMKR4afTG3yrFl7x3Wierp5glRnVUg1ZI2JLSMPEA9FOPECtw5guuyiYz++VKQodwBncsehO+PlUryZarHaxjYO6mQ/zEE9fyqY4i+mJ2wDpUthumwJ3q/Dj1jvarLP248LmNvfj0/1RnSfmpyD+FeZ7LC6lIdP5htg+Tqd1NTkvNkL7yWURPmG0/8ArWLPzDHv2VrFHkYOSzEjyPQYrNZj9XbvxTlrmZ7V/Foye8n6r6/tXVrW5WRFdDlWGQa5NxO6UqhSGNVYdQDnUPeBydiMj5EVPfw640Qxt2Ozd6P0PiP1+VXcPJq+Kvkx3Nug0pStrOUpSgUpSgxuIXQjidz9lS33CuKSSFiSdyTk+pO9dZ5ykIsZseQH3kCuV8PXM0Y8O0X/AJCsX5F9yNHFPVZwfTdxKOkUiIPiGGo/3E1etOZZImdGCyx6j7OTvDqfdJ6VFJL7UMf8QMf7smvMg1OdO+pjj1ydvzqjys6W6n7dN5TmecvcMoRSoiiQdAq5JI+JP4Ve54Yiyk0kjoDjyyM1K8NsxFCkY+yoH7/jWHzTBrs5h/QT92/6Vv1fBllnk4/SlK81sZlmdSSR+naL6Mvl8VJFeOG3ZimjkH2GDfLO/wCFV4V9cvzH+1qxB0+VScd1Vs16rF4W2YIif8Nf+IrKr1IwlKUropVaUoI/j9r2ltKg6lDj49f0rjcUhUhh1BBHxBzXczXH+Z+FG3uXTHdJ1p8D+3Ssn5GPVX8V7jD4lHiV8dCdS/Bu8Pzx8qz+UbLtbyIYyFOtvgN/zxWIo7WPA9+MHA8WTrt6r+RPlXR+S+BC3gDMPaSAMx8QPBap48PLJZnlqNhFWL5MxOPNWH4Gr9eZOh+FehemSOFiq0NAK8lvZfDti7/yIT8yNI/E1jRRFiFHUkKPidqyrv2adl9rOqU+vgn+kE/M+lS3I/Cu2ugxHdi75+P2R/8AeVTk3ZEbdTbqFvFpVVHgAPuGKuVSq16jEUpSgUqlVoFQHN3Lv0qLu/WJuh8/NT6Gp+lRykymq7Lr24hExilBZd0bdCSvTwJ8K3DivG3ZYpreYxKV0aD7isPsufsnyyNwKneZeT0ue+vcl/m8G9HH61zriXB5rclZFZQfEZ0N8xsfnWO45ce/jRLM9JO95ovgO+7IPNVGD8GGxqU5eurt7K4dGMjFgI9R1Nt72AflWnQXTp7jMv8AlJGfuq6eKS4+sb5HH5VXOSy7tTuH6gvDJMkFSuPeL9wD4lq99usX1Z1P/idAv/jB3z/UfkKxJZixyzFj5sST+NSPCOXJrg9xcL4u2yD9/lUJ76dt+sK0tGlcIgLMTgAV1rl3gYtYQg3Y9528z+w6Vb5e5YjtV27zn3nPX4DyFTVbeLi8fd7Z+TPy9RSq0pWhUUpSgUrF4nKVglZdisbEHyIUkVpVvzpMLWBZ8R3Mn0dkcfVzo7x6jHq+0A+GXqM5GxFBv9UrRLXnXtOKyQdqoifVbRKPfSWMajJuMEMWdfjCPOrVvxi5gbU9xJOq3U8RRljGUihlkAGlB3iVAoOg14eMMMEAg+B3Fac97dRWqXrXPaahHI8ARBEVcqNEJHf1DXsSTkjcb1Gzc8TxWNyZyEci4NncDGhjG8gEbg7LIAuw6MBtuDQbXd8m2shyYgD5rlfyrE/6fWvk/wDcai+Zeeew4jDF2irFHpFwpzqYynQunbbQBrP+cVsfLt88on1nOi5kjXYDCqRgbdahePG/pLyv15s+U7WM5WJSfNu9+dS6rjpXPz/ELTxGddavCFkijiHv9pChkLZxjD5dPjEPOp/gUdw6RXMt3qV0EjxKiCAKy6gEbGoAZHeJOceu0pjJ05bb22Kq1zC0/iK8sPEGSVSewe6s8DdEXKaXDDBbZZPHaX0qQ5m4rdWXsluGmMqao2KxiaMrLChAwAjBhNgahswG5zt1xv8AStAveZbi1ezEnalS8r3Xbdl2iwjs4wx7Lu6Q8yn/AEmqWfNNzP8ATZIthC0dxbptia3w6suT01GFyD5lfCg6BSofla7lmgE8p+uPaxpt7ONgCikjq2nDH1YjwpQSs0IdSrbhgVI9CMGsCfl+B4oomjBSEo0QPVCmAhU9QRjFSVKCNTl6EQxwhMRxsrIMnIZW1BtWc5zvnxya8S8Kt4vasAgSRrgszYVXZSGcknA2Y+lStQfNti8sKaE7Xs5kmaHb2iqclRnYnxwdiVoIqwi4V3p4njKQHtSBIxiiPXWIidKdTghfhUlBYWV1ZPEoSS2fXq64yWLsctuCGYnPhWuc220t8rNDbzR6IZELSKEkk16cRIuckAjWSdgVGOprbn4cUtZI+/c5RxplcapMg9wvgYB6dPGgjoLrh8ltcsssTQSMxuW15Ulxg6iTtkYx8sV44Lc2EeuaCcEOW1ntXZdSp2jnSxIVtK6jtnAzUDa2NxmN+xnkt7eWN0inVBcsBHIjAAfWdmShXVvs2DsDWZzKsl2itFbTLgXCnWgVm1WcqKcZzgswQZ8aCT4dc8PlhihhdGjSReyAZs9oMyLhjuW2J9d68z8t2CGRWwgEbO8ZldI0R9SMwXUFQHvDIHnUHDwH6RHaRSJduqSgy/SAVMeIJAGiYYKgPjcdDird7wK8N0TKn0hYY4SrDA+kok7uUdfdEoDA4OzFc7Z2Cc4hf8LuYNUksTRReyyrEBBIhj0ELuAy5GOhx6VZMHCxEA0q4usAPJM5kk0OCAru2oAPjoQM+teeY7lrmFSlvdR6J4WZggWYqGcnsxkk6evl39vGsTikMvs5LeK7M3ZaI5JArCT2hJivEYd1QcMG8mONxghs8XKduAwKs+uJoGMjvISjHUy5cnqavxcAhX3Ux7AW2xOOzGcL+J3671JUoLNnarFGkaDCooRR5BQFA+4Uq9SgUpSgVQilKBimKUoGKYpSgYpilKBimmlKCtKUoFKUoP/Z"/>
          <p:cNvSpPr>
            <a:spLocks noChangeAspect="1" noChangeArrowheads="1"/>
          </p:cNvSpPr>
          <p:nvPr/>
        </p:nvSpPr>
        <p:spPr bwMode="auto">
          <a:xfrm>
            <a:off x="63500" y="-558800"/>
            <a:ext cx="1143000" cy="1143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8180" name="AutoShape 4" descr="data:image/jpeg;base64,/9j/4AAQSkZJRgABAQAAAQABAAD/2wCEAAkGBhQSEBQUEhQWFBUWFh0UFBQVGRkWFBccHxgYFx0YFBgXHSYgGRkmHRUcHzsiJCgpLCwtFiExNzAqNSYrLCoBCQoKDgwOGA8PGikkHyAsLCkpKiwsKSkpLCkpKSwsKS8uLCwsLCk1KSwsKSkpLCkpKSwsLCksKSkpLCkpKSwpKf/AABEIAHgAeAMBIgACEQEDEQH/xAAbAAEAAQUBAAAAAAAAAAAAAAAABQEDBAYHAv/EAD0QAAIBAwIDBQQIBAUFAAAAAAECAwAEERIhBQYxEyJBUWEjMnGBFDNCkaGxwdEHUmKSU3KCorIXY3PC8P/EABkBAQADAQEAAAAAAAAAAAAAAAACAwQBBf/EACERAQEAAgIDAAIDAAAAAAAAAAABAhEDMRIhUQRBExRh/9oADAMBAAIRAxEAPwDuNKUoFKUzQKpVi9vkiQvIwVR4n9PWtG4v/EZiStuukfzvuT8F8PnVefJjh2ljjcunQKZrjN3x6eT35XPoGIH3CvVxw65jQSOsioejEn96p/sfIs/i/wBdkpXHLTmO4jPdmf4MdQ/3VtXBv4jZIW4XH/cTp81/apY8+NcvFY3qlWre4V1DIQyncEdDV2tCopSlApSlApSlArE4nxFIImkkOFX7yfAD1NZVcy5940ZZ+yU9yLY+reJ+XT76r5c/DHaeGPlSGWTiNyHlBECN3hkBEHXBJxufE1h8e4MkNw+p1EZ7yBMMxB6BRnAx5nzr1ypZ65ow7YQyd1CMh2C77eQBx86wuP2Dw3EgcYyxIOMKR4afTG3yrFl7x3Wierp5glRnVUg1ZI2JLSMPEA9FOPECtw5guuyiYz++VKQodwBncsehO+PlUryZarHaxjYO6mQ/zEE9fyqY4i+mJ2wDpUthumwJ3q/Dj1jvarLP248LmNvfj0/1RnSfmpyD+FeZ7LC6lIdP5htg+Tqd1NTkvNkL7yWURPmG0/8ArWLPzDHv2VrFHkYOSzEjyPQYrNZj9XbvxTlrmZ7V/Foye8n6r6/tXVrW5WRFdDlWGQa5NxO6UqhSGNVYdQDnUPeBydiMj5EVPfw640Qxt2Ozd6P0PiP1+VXcPJq+Kvkx3Nug0pStrOUpSgUpSgxuIXQjidz9lS33CuKSSFiSdyTk+pO9dZ5ykIsZseQH3kCuV8PXM0Y8O0X/AJCsX5F9yNHFPVZwfTdxKOkUiIPiGGo/3E1etOZZImdGCyx6j7OTvDqfdJ6VFJL7UMf8QMf7smvMg1OdO+pjj1ydvzqjys6W6n7dN5TmecvcMoRSoiiQdAq5JI+JP4Ve54Yiyk0kjoDjyyM1K8NsxFCkY+yoH7/jWHzTBrs5h/QT92/6Vv1fBllnk4/SlK81sZlmdSSR+naL6Mvl8VJFeOG3ZimjkH2GDfLO/wCFV4V9cvzH+1qxB0+VScd1Vs16rF4W2YIif8Nf+IrKr1IwlKUropVaUoI/j9r2ltKg6lDj49f0rjcUhUhh1BBHxBzXczXH+Z+FG3uXTHdJ1p8D+3Ssn5GPVX8V7jD4lHiV8dCdS/Bu8Pzx8qz+UbLtbyIYyFOtvgN/zxWIo7WPA9+MHA8WTrt6r+RPlXR+S+BC3gDMPaSAMx8QPBap48PLJZnlqNhFWL5MxOPNWH4Gr9eZOh+FehemSOFiq0NAK8lvZfDti7/yIT8yNI/E1jRRFiFHUkKPidqyrv2adl9rOqU+vgn+kE/M+lS3I/Cu2ugxHdi75+P2R/8AeVTk3ZEbdTbqFvFpVVHgAPuGKuVSq16jEUpSgUqlVoFQHN3Lv0qLu/WJuh8/NT6Gp+lRykymq7Lr24hExilBZd0bdCSvTwJ8K3DivG3ZYpreYxKV0aD7isPsufsnyyNwKneZeT0ue+vcl/m8G9HH61zriXB5rclZFZQfEZ0N8xsfnWO45ce/jRLM9JO95ovgO+7IPNVGD8GGxqU5eurt7K4dGMjFgI9R1Nt72AflWnQXTp7jMv8AlJGfuq6eKS4+sb5HH5VXOSy7tTuH6gvDJMkFSuPeL9wD4lq99usX1Z1P/idAv/jB3z/UfkKxJZixyzFj5sST+NSPCOXJrg9xcL4u2yD9/lUJ76dt+sK0tGlcIgLMTgAV1rl3gYtYQg3Y9528z+w6Vb5e5YjtV27zn3nPX4DyFTVbeLi8fd7Z+TPy9RSq0pWhUUpSgUrF4nKVglZdisbEHyIUkVpVvzpMLWBZ8R3Mn0dkcfVzo7x6jHq+0A+GXqM5GxFBv9UrRLXnXtOKyQdqoifVbRKPfSWMajJuMEMWdfjCPOrVvxi5gbU9xJOq3U8RRljGUihlkAGlB3iVAoOg14eMMMEAg+B3Fac97dRWqXrXPaahHI8ARBEVcqNEJHf1DXsSTkjcb1Gzc8TxWNyZyEci4NncDGhjG8gEbg7LIAuw6MBtuDQbXd8m2shyYgD5rlfyrE/6fWvk/wDcai+Zeeew4jDF2irFHpFwpzqYynQunbbQBrP+cVsfLt88on1nOi5kjXYDCqRgbdahePG/pLyv15s+U7WM5WJSfNu9+dS6rjpXPz/ELTxGddavCFkijiHv9pChkLZxjD5dPjEPOp/gUdw6RXMt3qV0EjxKiCAKy6gEbGoAZHeJOceu0pjJ05bb22Kq1zC0/iK8sPEGSVSewe6s8DdEXKaXDDBbZZPHaX0qQ5m4rdWXsluGmMqao2KxiaMrLChAwAjBhNgahswG5zt1xv8AStAveZbi1ezEnalS8r3Xbdl2iwjs4wx7Lu6Q8yn/AEmqWfNNzP8ATZIthC0dxbptia3w6suT01GFyD5lfCg6BSofla7lmgE8p+uPaxpt7ONgCikjq2nDH1YjwpQSs0IdSrbhgVI9CMGsCfl+B4oomjBSEo0QPVCmAhU9QRjFSVKCNTl6EQxwhMRxsrIMnIZW1BtWc5zvnxya8S8Kt4vasAgSRrgszYVXZSGcknA2Y+lStQfNti8sKaE7Xs5kmaHb2iqclRnYnxwdiVoIqwi4V3p4njKQHtSBIxiiPXWIidKdTghfhUlBYWV1ZPEoSS2fXq64yWLsctuCGYnPhWuc220t8rNDbzR6IZELSKEkk16cRIuckAjWSdgVGOprbn4cUtZI+/c5RxplcapMg9wvgYB6dPGgjoLrh8ltcsssTQSMxuW15Ulxg6iTtkYx8sV44Lc2EeuaCcEOW1ntXZdSp2jnSxIVtK6jtnAzUDa2NxmN+xnkt7eWN0inVBcsBHIjAAfWdmShXVvs2DsDWZzKsl2itFbTLgXCnWgVm1WcqKcZzgswQZ8aCT4dc8PlhihhdGjSReyAZs9oMyLhjuW2J9d68z8t2CGRWwgEbO8ZldI0R9SMwXUFQHvDIHnUHDwH6RHaRSJduqSgy/SAVMeIJAGiYYKgPjcdDird7wK8N0TKn0hYY4SrDA+kok7uUdfdEoDA4OzFc7Z2Cc4hf8LuYNUksTRReyyrEBBIhj0ELuAy5GOhx6VZMHCxEA0q4usAPJM5kk0OCAru2oAPjoQM+teeY7lrmFSlvdR6J4WZggWYqGcnsxkk6evl39vGsTikMvs5LeK7M3ZaI5JArCT2hJivEYd1QcMG8mONxghs8XKduAwKs+uJoGMjvISjHUy5cnqavxcAhX3Ux7AW2xOOzGcL+J3671JUoLNnarFGkaDCooRR5BQFA+4Uq9SgUpSgVQilKBimKUoGKYpSgYpilKBimmlKCtKUoFKUoP/Z"/>
          <p:cNvSpPr>
            <a:spLocks noChangeAspect="1" noChangeArrowheads="1"/>
          </p:cNvSpPr>
          <p:nvPr/>
        </p:nvSpPr>
        <p:spPr bwMode="auto">
          <a:xfrm>
            <a:off x="63500" y="-558800"/>
            <a:ext cx="1143000" cy="1143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9942" name="Title 1"/>
          <p:cNvSpPr txBox="1">
            <a:spLocks/>
          </p:cNvSpPr>
          <p:nvPr/>
        </p:nvSpPr>
        <p:spPr bwMode="auto">
          <a:xfrm>
            <a:off x="975288" y="4129528"/>
            <a:ext cx="7951774" cy="243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numCol="2"/>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68263" indent="0">
              <a:spcBef>
                <a:spcPts val="700"/>
              </a:spcBef>
              <a:buClr>
                <a:schemeClr val="tx2"/>
              </a:buClr>
              <a:buSzPct val="95000"/>
            </a:pPr>
            <a:r>
              <a:rPr lang="en-US" sz="3200" dirty="0" smtClean="0"/>
              <a:t>Cynthia Burrows</a:t>
            </a:r>
          </a:p>
          <a:p>
            <a:pPr marL="68263" indent="0">
              <a:spcBef>
                <a:spcPts val="700"/>
              </a:spcBef>
              <a:buClr>
                <a:schemeClr val="tx2"/>
              </a:buClr>
              <a:buSzPct val="95000"/>
            </a:pPr>
            <a:r>
              <a:rPr lang="en-US" sz="3200" dirty="0" smtClean="0"/>
              <a:t>Bob </a:t>
            </a:r>
            <a:r>
              <a:rPr lang="en-US" sz="3200" dirty="0"/>
              <a:t>Darnell</a:t>
            </a:r>
          </a:p>
          <a:p>
            <a:pPr marL="68263" indent="0">
              <a:spcBef>
                <a:spcPts val="700"/>
              </a:spcBef>
              <a:buClr>
                <a:schemeClr val="tx2"/>
              </a:buClr>
              <a:buSzPct val="95000"/>
            </a:pPr>
            <a:r>
              <a:rPr lang="en-US" sz="3200" dirty="0" smtClean="0"/>
              <a:t>Julian Davies</a:t>
            </a:r>
          </a:p>
          <a:p>
            <a:pPr marL="68263" indent="0">
              <a:spcBef>
                <a:spcPts val="700"/>
              </a:spcBef>
              <a:buClr>
                <a:schemeClr val="tx2"/>
              </a:buClr>
              <a:buSzPct val="95000"/>
            </a:pPr>
            <a:r>
              <a:rPr lang="en-US" sz="3200" dirty="0" smtClean="0"/>
              <a:t>Michael Green</a:t>
            </a:r>
            <a:endParaRPr lang="en-US" sz="3200" dirty="0"/>
          </a:p>
          <a:p>
            <a:pPr marL="68263" indent="0">
              <a:spcBef>
                <a:spcPts val="700"/>
              </a:spcBef>
              <a:buClr>
                <a:schemeClr val="tx2"/>
              </a:buClr>
              <a:buSzPct val="95000"/>
            </a:pPr>
            <a:r>
              <a:rPr lang="en-US" sz="3200" dirty="0" err="1"/>
              <a:t>Vamsi</a:t>
            </a:r>
            <a:r>
              <a:rPr lang="en-US" sz="3200" dirty="0"/>
              <a:t> </a:t>
            </a:r>
            <a:r>
              <a:rPr lang="en-US" sz="3200" dirty="0" err="1" smtClean="0"/>
              <a:t>Mootha</a:t>
            </a:r>
            <a:endParaRPr lang="en-US" sz="3200" dirty="0" smtClean="0"/>
          </a:p>
          <a:p>
            <a:pPr marL="68263" indent="0">
              <a:spcBef>
                <a:spcPts val="700"/>
              </a:spcBef>
              <a:buClr>
                <a:schemeClr val="tx2"/>
              </a:buClr>
              <a:buSzPct val="95000"/>
            </a:pPr>
            <a:r>
              <a:rPr lang="en-US" sz="3200" dirty="0" smtClean="0"/>
              <a:t>Monty </a:t>
            </a:r>
            <a:r>
              <a:rPr lang="en-US" sz="3200" dirty="0" err="1" smtClean="0"/>
              <a:t>Slatkin</a:t>
            </a:r>
            <a:endParaRPr lang="en-US" sz="3200" dirty="0"/>
          </a:p>
          <a:p>
            <a:pPr marL="68263" indent="0">
              <a:spcBef>
                <a:spcPts val="700"/>
              </a:spcBef>
              <a:buClr>
                <a:schemeClr val="tx2"/>
              </a:buClr>
              <a:buSzPct val="95000"/>
            </a:pPr>
            <a:r>
              <a:rPr lang="en-US" sz="3200" dirty="0"/>
              <a:t>Henry Yang</a:t>
            </a:r>
          </a:p>
          <a:p>
            <a:pPr marL="68263" indent="0">
              <a:spcBef>
                <a:spcPts val="700"/>
              </a:spcBef>
              <a:buClr>
                <a:schemeClr val="tx2"/>
              </a:buClr>
              <a:buSzPct val="95000"/>
            </a:pPr>
            <a:r>
              <a:rPr lang="en-US" sz="3200" dirty="0" smtClean="0"/>
              <a:t> </a:t>
            </a:r>
            <a:endParaRPr lang="en-US" sz="3200" dirty="0"/>
          </a:p>
        </p:txBody>
      </p:sp>
      <p:pic>
        <p:nvPicPr>
          <p:cNvPr id="9" name="il_fi" descr="http://www.usasciencefestival.org/partnerportal/upload/150x150/458f4aa8dbef44e2312816141961510e.jpg"/>
          <p:cNvPicPr>
            <a:picLocks noChangeAspect="1"/>
          </p:cNvPicPr>
          <p:nvPr/>
        </p:nvPicPr>
        <p:blipFill>
          <a:blip r:embed="rId3" cstate="print"/>
          <a:srcRect/>
          <a:stretch>
            <a:fillRect/>
          </a:stretch>
        </p:blipFill>
        <p:spPr bwMode="auto">
          <a:xfrm>
            <a:off x="3095449" y="868363"/>
            <a:ext cx="2953102" cy="2953102"/>
          </a:xfrm>
          <a:prstGeom prst="rect">
            <a:avLst/>
          </a:prstGeom>
          <a:noFill/>
          <a:ln>
            <a:noFill/>
          </a:ln>
          <a:effectLst>
            <a:glow rad="228600">
              <a:schemeClr val="accent3">
                <a:satMod val="175000"/>
                <a:alpha val="40000"/>
              </a:schemeClr>
            </a:glow>
          </a:effectLst>
        </p:spPr>
      </p:pic>
      <p:sp>
        <p:nvSpPr>
          <p:cNvPr id="11" name="TextBox 10"/>
          <p:cNvSpPr txBox="1"/>
          <p:nvPr/>
        </p:nvSpPr>
        <p:spPr>
          <a:xfrm>
            <a:off x="7315200" y="6410444"/>
            <a:ext cx="1866217" cy="400110"/>
          </a:xfrm>
          <a:prstGeom prst="rect">
            <a:avLst/>
          </a:prstGeom>
          <a:noFill/>
        </p:spPr>
        <p:txBody>
          <a:bodyPr wrap="none">
            <a:spAutoFit/>
          </a:bodyPr>
          <a:lstStyle/>
          <a:p>
            <a:pPr>
              <a:defRPr/>
            </a:pPr>
            <a:r>
              <a:rPr lang="en-US" sz="2000" dirty="0" smtClean="0">
                <a:solidFill>
                  <a:schemeClr val="accent4">
                    <a:lumMod val="40000"/>
                    <a:lumOff val="60000"/>
                  </a:schemeClr>
                </a:solidFill>
                <a:latin typeface="Arial" charset="0"/>
              </a:rPr>
              <a:t>Document 13 </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101072594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9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94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94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94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94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6016"/>
            <a:ext cx="9144000" cy="733425"/>
          </a:xfrm>
          <a:prstGeom prst="rect">
            <a:avLst/>
          </a:prstGeom>
        </p:spPr>
        <p:txBody>
          <a:bodyPr/>
          <a:lstStyle/>
          <a:p>
            <a:pPr algn="ctr">
              <a:defRPr/>
            </a:pPr>
            <a:r>
              <a:rPr lang="en-US" sz="3400" spc="-100" dirty="0" smtClean="0">
                <a:solidFill>
                  <a:srgbClr val="FFFF00"/>
                </a:solidFill>
                <a:latin typeface="Arial" charset="0"/>
                <a:cs typeface="Arial" pitchFamily="34" charset="0"/>
              </a:rPr>
              <a:t>U.K. Royal Society: Newly Elected</a:t>
            </a:r>
            <a:endParaRPr lang="en-US" sz="3400" spc="-100" dirty="0">
              <a:solidFill>
                <a:srgbClr val="FFFF00"/>
              </a:solidFill>
              <a:latin typeface="Arial" charset="0"/>
              <a:cs typeface="Arial" pitchFamily="34" charset="0"/>
            </a:endParaRPr>
          </a:p>
        </p:txBody>
      </p:sp>
      <p:sp>
        <p:nvSpPr>
          <p:cNvPr id="39940" name="Title 1"/>
          <p:cNvSpPr txBox="1">
            <a:spLocks/>
          </p:cNvSpPr>
          <p:nvPr/>
        </p:nvSpPr>
        <p:spPr bwMode="auto">
          <a:xfrm>
            <a:off x="114300" y="868363"/>
            <a:ext cx="4839665"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chemeClr val="tx2"/>
              </a:buClr>
              <a:buSzPct val="95000"/>
              <a:buFont typeface="Wingdings" pitchFamily="2" charset="2"/>
              <a:buChar char=""/>
            </a:pPr>
            <a:endParaRPr lang="en-US" sz="2400"/>
          </a:p>
        </p:txBody>
      </p:sp>
      <p:sp>
        <p:nvSpPr>
          <p:cNvPr id="178178" name="AutoShape 2" descr="data:image/jpeg;base64,/9j/4AAQSkZJRgABAQAAAQABAAD/2wCEAAkGBhQSEBQUEhQWFBUWFh0UFBQVGRkWFBccHxgYFx0YFBgXHSYgGRkmHRUcHzsiJCgpLCwtFiExNzAqNSYrLCoBCQoKDgwOGA8PGikkHyAsLCkpKiwsKSkpLCkpKSwsKS8uLCwsLCk1KSwsKSkpLCkpKSwsLCksKSkpLCkpKSwpKf/AABEIAHgAeAMBIgACEQEDEQH/xAAbAAEAAQUBAAAAAAAAAAAAAAAABQEDBAYHAv/EAD0QAAIBAwIDBQQIBAUFAAAAAAECAwAEERIhBQYxEyJBUWEjMnGBFDNCkaGxwdEHUmKSU3KCorIXY3PC8P/EABkBAQADAQEAAAAAAAAAAAAAAAACAwQBBf/EACERAQEAAgIDAAIDAAAAAAAAAAABAhEDMRIhUQRBExRh/9oADAMBAAIRAxEAPwDuNKUoFKUzQKpVi9vkiQvIwVR4n9PWtG4v/EZiStuukfzvuT8F8PnVefJjh2ljjcunQKZrjN3x6eT35XPoGIH3CvVxw65jQSOsioejEn96p/sfIs/i/wBdkpXHLTmO4jPdmf4MdQ/3VtXBv4jZIW4XH/cTp81/apY8+NcvFY3qlWre4V1DIQyncEdDV2tCopSlApSlApSlArE4nxFIImkkOFX7yfAD1NZVcy5940ZZ+yU9yLY+reJ+XT76r5c/DHaeGPlSGWTiNyHlBECN3hkBEHXBJxufE1h8e4MkNw+p1EZ7yBMMxB6BRnAx5nzr1ypZ65ow7YQyd1CMh2C77eQBx86wuP2Dw3EgcYyxIOMKR4afTG3yrFl7x3Wierp5glRnVUg1ZI2JLSMPEA9FOPECtw5guuyiYz++VKQodwBncsehO+PlUryZarHaxjYO6mQ/zEE9fyqY4i+mJ2wDpUthumwJ3q/Dj1jvarLP248LmNvfj0/1RnSfmpyD+FeZ7LC6lIdP5htg+Tqd1NTkvNkL7yWURPmG0/8ArWLPzDHv2VrFHkYOSzEjyPQYrNZj9XbvxTlrmZ7V/Foye8n6r6/tXVrW5WRFdDlWGQa5NxO6UqhSGNVYdQDnUPeBydiMj5EVPfw640Qxt2Ozd6P0PiP1+VXcPJq+Kvkx3Nug0pStrOUpSgUpSgxuIXQjidz9lS33CuKSSFiSdyTk+pO9dZ5ykIsZseQH3kCuV8PXM0Y8O0X/AJCsX5F9yNHFPVZwfTdxKOkUiIPiGGo/3E1etOZZImdGCyx6j7OTvDqfdJ6VFJL7UMf8QMf7smvMg1OdO+pjj1ydvzqjys6W6n7dN5TmecvcMoRSoiiQdAq5JI+JP4Ve54Yiyk0kjoDjyyM1K8NsxFCkY+yoH7/jWHzTBrs5h/QT92/6Vv1fBllnk4/SlK81sZlmdSSR+naL6Mvl8VJFeOG3ZimjkH2GDfLO/wCFV4V9cvzH+1qxB0+VScd1Vs16rF4W2YIif8Nf+IrKr1IwlKUropVaUoI/j9r2ltKg6lDj49f0rjcUhUhh1BBHxBzXczXH+Z+FG3uXTHdJ1p8D+3Ssn5GPVX8V7jD4lHiV8dCdS/Bu8Pzx8qz+UbLtbyIYyFOtvgN/zxWIo7WPA9+MHA8WTrt6r+RPlXR+S+BC3gDMPaSAMx8QPBap48PLJZnlqNhFWL5MxOPNWH4Gr9eZOh+FehemSOFiq0NAK8lvZfDti7/yIT8yNI/E1jRRFiFHUkKPidqyrv2adl9rOqU+vgn+kE/M+lS3I/Cu2ugxHdi75+P2R/8AeVTk3ZEbdTbqFvFpVVHgAPuGKuVSq16jEUpSgUqlVoFQHN3Lv0qLu/WJuh8/NT6Gp+lRykymq7Lr24hExilBZd0bdCSvTwJ8K3DivG3ZYpreYxKV0aD7isPsufsnyyNwKneZeT0ue+vcl/m8G9HH61zriXB5rclZFZQfEZ0N8xsfnWO45ce/jRLM9JO95ovgO+7IPNVGD8GGxqU5eurt7K4dGMjFgI9R1Nt72AflWnQXTp7jMv8AlJGfuq6eKS4+sb5HH5VXOSy7tTuH6gvDJMkFSuPeL9wD4lq99usX1Z1P/idAv/jB3z/UfkKxJZixyzFj5sST+NSPCOXJrg9xcL4u2yD9/lUJ76dt+sK0tGlcIgLMTgAV1rl3gYtYQg3Y9528z+w6Vb5e5YjtV27zn3nPX4DyFTVbeLi8fd7Z+TPy9RSq0pWhUUpSgUrF4nKVglZdisbEHyIUkVpVvzpMLWBZ8R3Mn0dkcfVzo7x6jHq+0A+GXqM5GxFBv9UrRLXnXtOKyQdqoifVbRKPfSWMajJuMEMWdfjCPOrVvxi5gbU9xJOq3U8RRljGUihlkAGlB3iVAoOg14eMMMEAg+B3Fac97dRWqXrXPaahHI8ARBEVcqNEJHf1DXsSTkjcb1Gzc8TxWNyZyEci4NncDGhjG8gEbg7LIAuw6MBtuDQbXd8m2shyYgD5rlfyrE/6fWvk/wDcai+Zeeew4jDF2irFHpFwpzqYynQunbbQBrP+cVsfLt88on1nOi5kjXYDCqRgbdahePG/pLyv15s+U7WM5WJSfNu9+dS6rjpXPz/ELTxGddavCFkijiHv9pChkLZxjD5dPjEPOp/gUdw6RXMt3qV0EjxKiCAKy6gEbGoAZHeJOceu0pjJ05bb22Kq1zC0/iK8sPEGSVSewe6s8DdEXKaXDDBbZZPHaX0qQ5m4rdWXsluGmMqao2KxiaMrLChAwAjBhNgahswG5zt1xv8AStAveZbi1ezEnalS8r3Xbdl2iwjs4wx7Lu6Q8yn/AEmqWfNNzP8ATZIthC0dxbptia3w6suT01GFyD5lfCg6BSofla7lmgE8p+uPaxpt7ONgCikjq2nDH1YjwpQSs0IdSrbhgVI9CMGsCfl+B4oomjBSEo0QPVCmAhU9QRjFSVKCNTl6EQxwhMRxsrIMnIZW1BtWc5zvnxya8S8Kt4vasAgSRrgszYVXZSGcknA2Y+lStQfNti8sKaE7Xs5kmaHb2iqclRnYnxwdiVoIqwi4V3p4njKQHtSBIxiiPXWIidKdTghfhUlBYWV1ZPEoSS2fXq64yWLsctuCGYnPhWuc220t8rNDbzR6IZELSKEkk16cRIuckAjWSdgVGOprbn4cUtZI+/c5RxplcapMg9wvgYB6dPGgjoLrh8ltcsssTQSMxuW15Ulxg6iTtkYx8sV44Lc2EeuaCcEOW1ntXZdSp2jnSxIVtK6jtnAzUDa2NxmN+xnkt7eWN0inVBcsBHIjAAfWdmShXVvs2DsDWZzKsl2itFbTLgXCnWgVm1WcqKcZzgswQZ8aCT4dc8PlhihhdGjSReyAZs9oMyLhjuW2J9d68z8t2CGRWwgEbO8ZldI0R9SMwXUFQHvDIHnUHDwH6RHaRSJduqSgy/SAVMeIJAGiYYKgPjcdDird7wK8N0TKn0hYY4SrDA+kok7uUdfdEoDA4OzFc7Z2Cc4hf8LuYNUksTRReyyrEBBIhj0ELuAy5GOhx6VZMHCxEA0q4usAPJM5kk0OCAru2oAPjoQM+teeY7lrmFSlvdR6J4WZggWYqGcnsxkk6evl39vGsTikMvs5LeK7M3ZaI5JArCT2hJivEYd1QcMG8mONxghs8XKduAwKs+uJoGMjvISjHUy5cnqavxcAhX3Ux7AW2xOOzGcL+J3671JUoLNnarFGkaDCooRR5BQFA+4Uq9SgUpSgVQilKBimKUoGKYpSgYpilKBimmlKCtKUoFKUoP/Z"/>
          <p:cNvSpPr>
            <a:spLocks noChangeAspect="1" noChangeArrowheads="1"/>
          </p:cNvSpPr>
          <p:nvPr/>
        </p:nvSpPr>
        <p:spPr bwMode="auto">
          <a:xfrm>
            <a:off x="63500" y="-558800"/>
            <a:ext cx="1143000" cy="1143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8180" name="AutoShape 4" descr="data:image/jpeg;base64,/9j/4AAQSkZJRgABAQAAAQABAAD/2wCEAAkGBhQSEBQUEhQWFBUWFh0UFBQVGRkWFBccHxgYFx0YFBgXHSYgGRkmHRUcHzsiJCgpLCwtFiExNzAqNSYrLCoBCQoKDgwOGA8PGikkHyAsLCkpKiwsKSkpLCkpKSwsKS8uLCwsLCk1KSwsKSkpLCkpKSwsLCksKSkpLCkpKSwpKf/AABEIAHgAeAMBIgACEQEDEQH/xAAbAAEAAQUBAAAAAAAAAAAAAAAABQEDBAYHAv/EAD0QAAIBAwIDBQQIBAUFAAAAAAECAwAEERIhBQYxEyJBUWEjMnGBFDNCkaGxwdEHUmKSU3KCorIXY3PC8P/EABkBAQADAQEAAAAAAAAAAAAAAAACAwQBBf/EACERAQEAAgIDAAIDAAAAAAAAAAABAhEDMRIhUQRBExRh/9oADAMBAAIRAxEAPwDuNKUoFKUzQKpVi9vkiQvIwVR4n9PWtG4v/EZiStuukfzvuT8F8PnVefJjh2ljjcunQKZrjN3x6eT35XPoGIH3CvVxw65jQSOsioejEn96p/sfIs/i/wBdkpXHLTmO4jPdmf4MdQ/3VtXBv4jZIW4XH/cTp81/apY8+NcvFY3qlWre4V1DIQyncEdDV2tCopSlApSlApSlArE4nxFIImkkOFX7yfAD1NZVcy5940ZZ+yU9yLY+reJ+XT76r5c/DHaeGPlSGWTiNyHlBECN3hkBEHXBJxufE1h8e4MkNw+p1EZ7yBMMxB6BRnAx5nzr1ypZ65ow7YQyd1CMh2C77eQBx86wuP2Dw3EgcYyxIOMKR4afTG3yrFl7x3Wierp5glRnVUg1ZI2JLSMPEA9FOPECtw5guuyiYz++VKQodwBncsehO+PlUryZarHaxjYO6mQ/zEE9fyqY4i+mJ2wDpUthumwJ3q/Dj1jvarLP248LmNvfj0/1RnSfmpyD+FeZ7LC6lIdP5htg+Tqd1NTkvNkL7yWURPmG0/8ArWLPzDHv2VrFHkYOSzEjyPQYrNZj9XbvxTlrmZ7V/Foye8n6r6/tXVrW5WRFdDlWGQa5NxO6UqhSGNVYdQDnUPeBydiMj5EVPfw640Qxt2Ozd6P0PiP1+VXcPJq+Kvkx3Nug0pStrOUpSgUpSgxuIXQjidz9lS33CuKSSFiSdyTk+pO9dZ5ykIsZseQH3kCuV8PXM0Y8O0X/AJCsX5F9yNHFPVZwfTdxKOkUiIPiGGo/3E1etOZZImdGCyx6j7OTvDqfdJ6VFJL7UMf8QMf7smvMg1OdO+pjj1ydvzqjys6W6n7dN5TmecvcMoRSoiiQdAq5JI+JP4Ve54Yiyk0kjoDjyyM1K8NsxFCkY+yoH7/jWHzTBrs5h/QT92/6Vv1fBllnk4/SlK81sZlmdSSR+naL6Mvl8VJFeOG3ZimjkH2GDfLO/wCFV4V9cvzH+1qxB0+VScd1Vs16rF4W2YIif8Nf+IrKr1IwlKUropVaUoI/j9r2ltKg6lDj49f0rjcUhUhh1BBHxBzXczXH+Z+FG3uXTHdJ1p8D+3Ssn5GPVX8V7jD4lHiV8dCdS/Bu8Pzx8qz+UbLtbyIYyFOtvgN/zxWIo7WPA9+MHA8WTrt6r+RPlXR+S+BC3gDMPaSAMx8QPBap48PLJZnlqNhFWL5MxOPNWH4Gr9eZOh+FehemSOFiq0NAK8lvZfDti7/yIT8yNI/E1jRRFiFHUkKPidqyrv2adl9rOqU+vgn+kE/M+lS3I/Cu2ugxHdi75+P2R/8AeVTk3ZEbdTbqFvFpVVHgAPuGKuVSq16jEUpSgUqlVoFQHN3Lv0qLu/WJuh8/NT6Gp+lRykymq7Lr24hExilBZd0bdCSvTwJ8K3DivG3ZYpreYxKV0aD7isPsufsnyyNwKneZeT0ue+vcl/m8G9HH61zriXB5rclZFZQfEZ0N8xsfnWO45ce/jRLM9JO95ovgO+7IPNVGD8GGxqU5eurt7K4dGMjFgI9R1Nt72AflWnQXTp7jMv8AlJGfuq6eKS4+sb5HH5VXOSy7tTuH6gvDJMkFSuPeL9wD4lq99usX1Z1P/idAv/jB3z/UfkKxJZixyzFj5sST+NSPCOXJrg9xcL4u2yD9/lUJ76dt+sK0tGlcIgLMTgAV1rl3gYtYQg3Y9528z+w6Vb5e5YjtV27zn3nPX4DyFTVbeLi8fd7Z+TPy9RSq0pWhUUpSgUrF4nKVglZdisbEHyIUkVpVvzpMLWBZ8R3Mn0dkcfVzo7x6jHq+0A+GXqM5GxFBv9UrRLXnXtOKyQdqoifVbRKPfSWMajJuMEMWdfjCPOrVvxi5gbU9xJOq3U8RRljGUihlkAGlB3iVAoOg14eMMMEAg+B3Fac97dRWqXrXPaahHI8ARBEVcqNEJHf1DXsSTkjcb1Gzc8TxWNyZyEci4NncDGhjG8gEbg7LIAuw6MBtuDQbXd8m2shyYgD5rlfyrE/6fWvk/wDcai+Zeeew4jDF2irFHpFwpzqYynQunbbQBrP+cVsfLt88on1nOi5kjXYDCqRgbdahePG/pLyv15s+U7WM5WJSfNu9+dS6rjpXPz/ELTxGddavCFkijiHv9pChkLZxjD5dPjEPOp/gUdw6RXMt3qV0EjxKiCAKy6gEbGoAZHeJOceu0pjJ05bb22Kq1zC0/iK8sPEGSVSewe6s8DdEXKaXDDBbZZPHaX0qQ5m4rdWXsluGmMqao2KxiaMrLChAwAjBhNgahswG5zt1xv8AStAveZbi1ezEnalS8r3Xbdl2iwjs4wx7Lu6Q8yn/AEmqWfNNzP8ATZIthC0dxbptia3w6suT01GFyD5lfCg6BSofla7lmgE8p+uPaxpt7ONgCikjq2nDH1YjwpQSs0IdSrbhgVI9CMGsCfl+B4oomjBSEo0QPVCmAhU9QRjFSVKCNTl6EQxwhMRxsrIMnIZW1BtWc5zvnxya8S8Kt4vasAgSRrgszYVXZSGcknA2Y+lStQfNti8sKaE7Xs5kmaHb2iqclRnYnxwdiVoIqwi4V3p4njKQHtSBIxiiPXWIidKdTghfhUlBYWV1ZPEoSS2fXq64yWLsctuCGYnPhWuc220t8rNDbzR6IZELSKEkk16cRIuckAjWSdgVGOprbn4cUtZI+/c5RxplcapMg9wvgYB6dPGgjoLrh8ltcsssTQSMxuW15Ulxg6iTtkYx8sV44Lc2EeuaCcEOW1ntXZdSp2jnSxIVtK6jtnAzUDa2NxmN+xnkt7eWN0inVBcsBHIjAAfWdmShXVvs2DsDWZzKsl2itFbTLgXCnWgVm1WcqKcZzgswQZ8aCT4dc8PlhihhdGjSReyAZs9oMyLhjuW2J9d68z8t2CGRWwgEbO8ZldI0R9SMwXUFQHvDIHnUHDwH6RHaRSJduqSgy/SAVMeIJAGiYYKgPjcdDird7wK8N0TKn0hYY4SrDA+kok7uUdfdEoDA4OzFc7Z2Cc4hf8LuYNUksTRReyyrEBBIhj0ELuAy5GOhx6VZMHCxEA0q4usAPJM5kk0OCAru2oAPjoQM+teeY7lrmFSlvdR6J4WZggWYqGcnsxkk6evl39vGsTikMvs5LeK7M3ZaI5JArCT2hJivEYd1QcMG8mONxghs8XKduAwKs+uJoGMjvISjHUy5cnqavxcAhX3Ux7AW2xOOzGcL+J3671JUoLNnarFGkaDCooRR5BQFA+4Uq9SgUpSgVQilKBimKUoGKYpSgYpilKBimmlKCtKUoFKUoP/Z"/>
          <p:cNvSpPr>
            <a:spLocks noChangeAspect="1" noChangeArrowheads="1"/>
          </p:cNvSpPr>
          <p:nvPr/>
        </p:nvSpPr>
        <p:spPr bwMode="auto">
          <a:xfrm>
            <a:off x="63500" y="-558800"/>
            <a:ext cx="1143000" cy="1143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9942" name="Title 1"/>
          <p:cNvSpPr txBox="1">
            <a:spLocks/>
          </p:cNvSpPr>
          <p:nvPr/>
        </p:nvSpPr>
        <p:spPr bwMode="auto">
          <a:xfrm>
            <a:off x="2899557" y="4287794"/>
            <a:ext cx="3360569" cy="147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numCol="1"/>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68263" indent="0">
              <a:spcBef>
                <a:spcPts val="700"/>
              </a:spcBef>
              <a:buClr>
                <a:schemeClr val="tx2"/>
              </a:buClr>
              <a:buSzPct val="95000"/>
            </a:pPr>
            <a:r>
              <a:rPr lang="en-US" sz="3200" dirty="0" smtClean="0"/>
              <a:t>Ewan Birney</a:t>
            </a:r>
          </a:p>
          <a:p>
            <a:pPr marL="68263" indent="0">
              <a:spcBef>
                <a:spcPts val="700"/>
              </a:spcBef>
              <a:buClr>
                <a:schemeClr val="tx2"/>
              </a:buClr>
              <a:buSzPct val="95000"/>
            </a:pPr>
            <a:r>
              <a:rPr lang="en-US" sz="3200" dirty="0" smtClean="0"/>
              <a:t>Julian </a:t>
            </a:r>
            <a:r>
              <a:rPr lang="en-US" sz="3200" dirty="0" err="1" smtClean="0"/>
              <a:t>Parkhill</a:t>
            </a:r>
            <a:endParaRPr lang="en-US" sz="3200" dirty="0" smtClean="0"/>
          </a:p>
        </p:txBody>
      </p:sp>
      <p:sp>
        <p:nvSpPr>
          <p:cNvPr id="11" name="TextBox 10"/>
          <p:cNvSpPr txBox="1"/>
          <p:nvPr/>
        </p:nvSpPr>
        <p:spPr>
          <a:xfrm>
            <a:off x="7315200" y="6410325"/>
            <a:ext cx="1866217" cy="400110"/>
          </a:xfrm>
          <a:prstGeom prst="rect">
            <a:avLst/>
          </a:prstGeom>
          <a:noFill/>
        </p:spPr>
        <p:txBody>
          <a:bodyPr wrap="none">
            <a:spAutoFit/>
          </a:bodyPr>
          <a:lstStyle/>
          <a:p>
            <a:pPr>
              <a:defRPr/>
            </a:pPr>
            <a:r>
              <a:rPr lang="en-US" sz="2000" dirty="0" smtClean="0">
                <a:solidFill>
                  <a:schemeClr val="accent4">
                    <a:lumMod val="40000"/>
                    <a:lumOff val="60000"/>
                  </a:schemeClr>
                </a:solidFill>
                <a:latin typeface="Arial" charset="0"/>
              </a:rPr>
              <a:t>Document 14 </a:t>
            </a:r>
            <a:endParaRPr lang="en-US" sz="2000" dirty="0">
              <a:solidFill>
                <a:schemeClr val="accent4">
                  <a:lumMod val="40000"/>
                  <a:lumOff val="60000"/>
                </a:schemeClr>
              </a:solidFill>
              <a:latin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708" y="1995499"/>
            <a:ext cx="7736584" cy="1644527"/>
          </a:xfrm>
          <a:prstGeom prst="rect">
            <a:avLst/>
          </a:prstGeom>
          <a:noFill/>
          <a:ln w="57150">
            <a:solidFill>
              <a:schemeClr val="tx1"/>
            </a:solidFill>
            <a:miter lim="800000"/>
            <a:headEnd/>
            <a:tailEnd/>
          </a:ln>
          <a:effectLst>
            <a:softEdge rad="31750"/>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4560343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4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315612" y="6410325"/>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15</a:t>
            </a:r>
            <a:endParaRPr lang="en-US" sz="2000" dirty="0">
              <a:solidFill>
                <a:srgbClr val="00ADDC">
                  <a:lumMod val="40000"/>
                  <a:lumOff val="60000"/>
                </a:srgbClr>
              </a:solidFill>
              <a:latin typeface="Arial" charset="0"/>
            </a:endParaRPr>
          </a:p>
        </p:txBody>
      </p:sp>
      <p:pic>
        <p:nvPicPr>
          <p:cNvPr id="6" name="Picture 5" descr="http://www.sanger.ac.uk/about/press/2014/gfx/140304-galliance.jpg"/>
          <p:cNvPicPr>
            <a:picLocks noChangeAspect="1"/>
          </p:cNvPicPr>
          <p:nvPr/>
        </p:nvPicPr>
        <p:blipFill rotWithShape="1">
          <a:blip r:embed="rId3">
            <a:extLst>
              <a:ext uri="{28A0092B-C50C-407E-A947-70E740481C1C}">
                <a14:useLocalDpi xmlns:a14="http://schemas.microsoft.com/office/drawing/2010/main" val="0"/>
              </a:ext>
            </a:extLst>
          </a:blip>
          <a:srcRect l="7016" t="17199" r="6526" b="20739"/>
          <a:stretch/>
        </p:blipFill>
        <p:spPr bwMode="auto">
          <a:xfrm>
            <a:off x="1631430" y="234937"/>
            <a:ext cx="5821680" cy="1539240"/>
          </a:xfrm>
          <a:prstGeom prst="rect">
            <a:avLst/>
          </a:prstGeom>
          <a:noFill/>
          <a:ln>
            <a:noFill/>
          </a:ln>
          <a:effectLst>
            <a:glow rad="228600">
              <a:schemeClr val="accent6">
                <a:satMod val="175000"/>
                <a:alpha val="40000"/>
              </a:schemeClr>
            </a:glow>
          </a:effectLst>
          <a:extLst>
            <a:ext uri="{53640926-AAD7-44D8-BBD7-CCE9431645EC}">
              <a14:shadowObscured xmlns:a14="http://schemas.microsoft.com/office/drawing/2010/main"/>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69038"/>
          <a:stretch/>
        </p:blipFill>
        <p:spPr bwMode="auto">
          <a:xfrm>
            <a:off x="391410" y="2100761"/>
            <a:ext cx="8331200" cy="1207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bwMode="auto">
          <a:xfrm>
            <a:off x="389100" y="3454620"/>
            <a:ext cx="8540885" cy="3087693"/>
          </a:xfrm>
          <a:prstGeom prst="rect">
            <a:avLst/>
          </a:prstGeom>
          <a:noFill/>
          <a:ln w="9525" algn="ctr">
            <a:noFill/>
            <a:miter lim="800000"/>
            <a:headEnd/>
            <a:tailEnd/>
          </a:ln>
        </p:spPr>
        <p:txBody>
          <a:bodyPr/>
          <a:lstStyle/>
          <a:p>
            <a:pPr marL="339725" lvl="1" indent="-228600"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Four Working Groups have been established:</a:t>
            </a:r>
          </a:p>
          <a:p>
            <a:pPr marL="568325" lvl="2" eaLnBrk="0" hangingPunct="0">
              <a:spcBef>
                <a:spcPts val="1800"/>
              </a:spcBef>
              <a:buClr>
                <a:schemeClr val="tx1"/>
              </a:buClr>
              <a:buSzPct val="95000"/>
              <a:defRPr/>
            </a:pPr>
            <a:r>
              <a:rPr lang="en-US" sz="2400" dirty="0" smtClean="0">
                <a:solidFill>
                  <a:schemeClr val="tx2">
                    <a:lumMod val="90000"/>
                  </a:schemeClr>
                </a:solidFill>
                <a:latin typeface="Arial" charset="0"/>
              </a:rPr>
              <a:t>Regulatory and Ethics Working Group</a:t>
            </a:r>
          </a:p>
          <a:p>
            <a:pPr marL="568325" lvl="2" eaLnBrk="0" hangingPunct="0">
              <a:spcBef>
                <a:spcPts val="1800"/>
              </a:spcBef>
              <a:buClr>
                <a:schemeClr val="tx1"/>
              </a:buClr>
              <a:buSzPct val="95000"/>
              <a:defRPr/>
            </a:pPr>
            <a:r>
              <a:rPr lang="en-US" sz="2400" dirty="0" smtClean="0">
                <a:solidFill>
                  <a:schemeClr val="tx2">
                    <a:lumMod val="90000"/>
                  </a:schemeClr>
                </a:solidFill>
                <a:latin typeface="Arial" charset="0"/>
              </a:rPr>
              <a:t>Genomic Data Working </a:t>
            </a:r>
            <a:r>
              <a:rPr lang="en-US" sz="2400" dirty="0">
                <a:solidFill>
                  <a:schemeClr val="tx2">
                    <a:lumMod val="90000"/>
                  </a:schemeClr>
                </a:solidFill>
                <a:latin typeface="Arial" charset="0"/>
              </a:rPr>
              <a:t>Group</a:t>
            </a:r>
          </a:p>
          <a:p>
            <a:pPr marL="568325" lvl="2" eaLnBrk="0" hangingPunct="0">
              <a:spcBef>
                <a:spcPts val="1800"/>
              </a:spcBef>
              <a:buClr>
                <a:schemeClr val="tx1"/>
              </a:buClr>
              <a:buSzPct val="95000"/>
              <a:defRPr/>
            </a:pPr>
            <a:r>
              <a:rPr lang="en-US" sz="2400" dirty="0" smtClean="0">
                <a:solidFill>
                  <a:schemeClr val="tx2">
                    <a:lumMod val="90000"/>
                  </a:schemeClr>
                </a:solidFill>
                <a:latin typeface="Arial" charset="0"/>
              </a:rPr>
              <a:t>Security </a:t>
            </a:r>
            <a:r>
              <a:rPr lang="en-US" sz="2400" dirty="0">
                <a:solidFill>
                  <a:schemeClr val="tx2">
                    <a:lumMod val="90000"/>
                  </a:schemeClr>
                </a:solidFill>
                <a:latin typeface="Arial" charset="0"/>
              </a:rPr>
              <a:t>Working Group</a:t>
            </a:r>
          </a:p>
          <a:p>
            <a:pPr marL="568325" lvl="2" eaLnBrk="0" hangingPunct="0">
              <a:spcBef>
                <a:spcPts val="1800"/>
              </a:spcBef>
              <a:buClr>
                <a:schemeClr val="tx1"/>
              </a:buClr>
              <a:buSzPct val="95000"/>
              <a:defRPr/>
            </a:pPr>
            <a:r>
              <a:rPr lang="en-US" sz="2400" dirty="0" smtClean="0">
                <a:solidFill>
                  <a:schemeClr val="tx2">
                    <a:lumMod val="90000"/>
                  </a:schemeClr>
                </a:solidFill>
                <a:latin typeface="Arial" charset="0"/>
              </a:rPr>
              <a:t>Clinical </a:t>
            </a:r>
            <a:r>
              <a:rPr lang="en-US" sz="2400" dirty="0">
                <a:solidFill>
                  <a:schemeClr val="tx2">
                    <a:lumMod val="90000"/>
                  </a:schemeClr>
                </a:solidFill>
                <a:latin typeface="Arial" charset="0"/>
              </a:rPr>
              <a:t>Working Group</a:t>
            </a:r>
          </a:p>
          <a:p>
            <a:pPr marL="568325" lvl="2" eaLnBrk="0" hangingPunct="0">
              <a:spcBef>
                <a:spcPts val="1800"/>
              </a:spcBef>
              <a:buClr>
                <a:schemeClr val="tx1"/>
              </a:buClr>
              <a:buSzPct val="95000"/>
              <a:defRPr/>
            </a:pPr>
            <a:endParaRPr lang="en-US" sz="2400" dirty="0" smtClean="0">
              <a:solidFill>
                <a:prstClr val="white"/>
              </a:solidFill>
              <a:latin typeface="Arial" charset="0"/>
            </a:endParaRPr>
          </a:p>
          <a:p>
            <a:pPr marL="339725" lvl="1" indent="-228600" eaLnBrk="0" hangingPunct="0">
              <a:spcBef>
                <a:spcPts val="1800"/>
              </a:spcBef>
              <a:buClr>
                <a:schemeClr val="tx1"/>
              </a:buClr>
              <a:buSzPct val="95000"/>
              <a:buFont typeface="Wingdings" pitchFamily="2" charset="2"/>
              <a:buChar char=""/>
              <a:defRPr/>
            </a:pPr>
            <a:endParaRPr lang="en-US" sz="2800" dirty="0" smtClean="0">
              <a:solidFill>
                <a:prstClr val="white"/>
              </a:solidFill>
              <a:latin typeface="Arial" charset="0"/>
            </a:endParaRPr>
          </a:p>
          <a:p>
            <a:pPr marL="339725" lvl="1" indent="-228600" eaLnBrk="0" hangingPunct="0">
              <a:spcBef>
                <a:spcPts val="1800"/>
              </a:spcBef>
              <a:buClr>
                <a:schemeClr val="tx1"/>
              </a:buClr>
              <a:buSzPct val="95000"/>
              <a:buFont typeface="Wingdings" pitchFamily="2" charset="2"/>
              <a:buChar char=""/>
              <a:defRPr/>
            </a:pPr>
            <a:endParaRPr lang="en-US" sz="2800" dirty="0">
              <a:solidFill>
                <a:prstClr val="white"/>
              </a:solidFill>
              <a:latin typeface="Arial" charset="0"/>
            </a:endParaRPr>
          </a:p>
          <a:p>
            <a:pPr marL="339725" lvl="1" indent="-228600" defTabSz="635000" eaLnBrk="0" hangingPunct="0">
              <a:spcBef>
                <a:spcPts val="0"/>
              </a:spcBef>
              <a:buClr>
                <a:schemeClr val="tx1"/>
              </a:buClr>
              <a:buSzPct val="95000"/>
              <a:buFont typeface="Wingdings" pitchFamily="2" charset="2"/>
              <a:buChar char=""/>
              <a:defRPr/>
            </a:pPr>
            <a:endParaRPr lang="en-US" sz="2800" dirty="0" smtClean="0">
              <a:solidFill>
                <a:prstClr val="white"/>
              </a:solidFill>
              <a:latin typeface="Arial" charset="0"/>
            </a:endParaRPr>
          </a:p>
          <a:p>
            <a:pPr marL="111125" lvl="1" defTabSz="635000" eaLnBrk="0" hangingPunct="0">
              <a:spcBef>
                <a:spcPts val="0"/>
              </a:spcBef>
              <a:buClr>
                <a:schemeClr val="tx1"/>
              </a:buClr>
              <a:buSzPct val="95000"/>
              <a:defRPr/>
            </a:pPr>
            <a:endParaRPr lang="en-US" sz="2800" dirty="0" smtClean="0">
              <a:solidFill>
                <a:prstClr val="white"/>
              </a:solidFill>
              <a:latin typeface="Arial" charset="0"/>
            </a:endParaRPr>
          </a:p>
          <a:p>
            <a:pPr marL="796925" lvl="2" indent="-228600" eaLnBrk="0" hangingPunct="0">
              <a:spcBef>
                <a:spcPts val="1800"/>
              </a:spcBef>
              <a:buClr>
                <a:srgbClr val="D6ECFF"/>
              </a:buClr>
              <a:buSzPct val="95000"/>
              <a:buFont typeface="Wingdings" pitchFamily="2" charset="2"/>
              <a:buChar char=""/>
              <a:defRPr/>
            </a:pPr>
            <a:endParaRPr lang="en-US" sz="4000" dirty="0" smtClean="0">
              <a:solidFill>
                <a:prstClr val="white"/>
              </a:solidFill>
              <a:latin typeface="Arial" charset="0"/>
            </a:endParaRPr>
          </a:p>
        </p:txBody>
      </p:sp>
    </p:spTree>
    <p:extLst>
      <p:ext uri="{BB962C8B-B14F-4D97-AF65-F5344CB8AC3E}">
        <p14:creationId xmlns:p14="http://schemas.microsoft.com/office/powerpoint/2010/main" val="353016454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83"/>
          <a:stretch/>
        </p:blipFill>
        <p:spPr bwMode="auto">
          <a:xfrm>
            <a:off x="3403806" y="1449503"/>
            <a:ext cx="2419263" cy="3216926"/>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8133" y="4908156"/>
            <a:ext cx="5931547" cy="1502169"/>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ChangeArrowheads="1"/>
          </p:cNvSpPr>
          <p:nvPr/>
        </p:nvSpPr>
        <p:spPr bwMode="auto">
          <a:xfrm>
            <a:off x="90483" y="6612"/>
            <a:ext cx="8955087" cy="1200329"/>
          </a:xfrm>
          <a:prstGeom prst="rect">
            <a:avLst/>
          </a:prstGeom>
          <a:noFill/>
          <a:ln w="9525">
            <a:noFill/>
            <a:miter lim="800000"/>
            <a:headEnd/>
            <a:tailEnd/>
          </a:ln>
        </p:spPr>
        <p:txBody>
          <a:bodyPr>
            <a:spAutoFit/>
          </a:bodyPr>
          <a:lstStyle/>
          <a:p>
            <a:pPr algn="ctr" eaLnBrk="0" hangingPunct="0"/>
            <a:r>
              <a:rPr lang="en-US" sz="3600" dirty="0" smtClean="0">
                <a:solidFill>
                  <a:srgbClr val="FFFF00"/>
                </a:solidFill>
                <a:latin typeface="Arial"/>
                <a:cs typeface="Arial" charset="0"/>
              </a:rPr>
              <a:t>Special Issue: </a:t>
            </a:r>
          </a:p>
          <a:p>
            <a:pPr algn="ctr" eaLnBrk="0" hangingPunct="0"/>
            <a:r>
              <a:rPr lang="en-US" sz="3600" dirty="0" smtClean="0">
                <a:solidFill>
                  <a:srgbClr val="FFFF00"/>
                </a:solidFill>
                <a:latin typeface="Arial"/>
                <a:cs typeface="Arial" charset="0"/>
              </a:rPr>
              <a:t>American Journal of </a:t>
            </a:r>
            <a:r>
              <a:rPr lang="en-US" sz="3600" dirty="0">
                <a:solidFill>
                  <a:srgbClr val="FFFF00"/>
                </a:solidFill>
                <a:latin typeface="Arial"/>
                <a:cs typeface="Arial" charset="0"/>
              </a:rPr>
              <a:t>M</a:t>
            </a:r>
            <a:r>
              <a:rPr lang="en-US" sz="3600" dirty="0" smtClean="0">
                <a:solidFill>
                  <a:srgbClr val="FFFF00"/>
                </a:solidFill>
                <a:latin typeface="Arial"/>
                <a:cs typeface="Arial" charset="0"/>
              </a:rPr>
              <a:t>edicine Genetics</a:t>
            </a:r>
            <a:endParaRPr lang="en-US" sz="3600" dirty="0">
              <a:solidFill>
                <a:srgbClr val="FFFF00"/>
              </a:solidFill>
              <a:latin typeface="Arial"/>
              <a:cs typeface="Arial" charset="0"/>
            </a:endParaRPr>
          </a:p>
        </p:txBody>
      </p:sp>
      <p:sp>
        <p:nvSpPr>
          <p:cNvPr id="6" name="TextBox 5"/>
          <p:cNvSpPr txBox="1"/>
          <p:nvPr/>
        </p:nvSpPr>
        <p:spPr>
          <a:xfrm>
            <a:off x="7318375" y="6410325"/>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16</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314324512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88" y="7764"/>
            <a:ext cx="9144000" cy="66198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Open Session Presentations</a:t>
            </a:r>
          </a:p>
        </p:txBody>
      </p:sp>
      <p:sp>
        <p:nvSpPr>
          <p:cNvPr id="121859" name="Title 1"/>
          <p:cNvSpPr txBox="1">
            <a:spLocks/>
          </p:cNvSpPr>
          <p:nvPr/>
        </p:nvSpPr>
        <p:spPr bwMode="auto">
          <a:xfrm>
            <a:off x="212640" y="880285"/>
            <a:ext cx="8931359" cy="5819042"/>
          </a:xfrm>
          <a:prstGeom prst="rect">
            <a:avLst/>
          </a:prstGeom>
          <a:noFill/>
          <a:ln w="9525" algn="ctr">
            <a:noFill/>
            <a:miter lim="800000"/>
            <a:headEnd/>
            <a:tailEnd/>
          </a:ln>
        </p:spPr>
        <p:txBody>
          <a:bodyPr/>
          <a:lstStyle/>
          <a:p>
            <a:pPr marL="0" lvl="1" eaLnBrk="0" hangingPunct="0">
              <a:spcBef>
                <a:spcPts val="0"/>
              </a:spcBef>
              <a:spcAft>
                <a:spcPts val="600"/>
              </a:spcAft>
              <a:buClr>
                <a:prstClr val="white"/>
              </a:buClr>
              <a:buSzPct val="95000"/>
              <a:defRPr/>
            </a:pPr>
            <a:r>
              <a:rPr lang="en-US" sz="2800" dirty="0" smtClean="0">
                <a:solidFill>
                  <a:prstClr val="white"/>
                </a:solidFill>
              </a:rPr>
              <a:t>Presentation from NIGMS Director </a:t>
            </a:r>
            <a:endParaRPr lang="en-US" sz="2800" dirty="0">
              <a:solidFill>
                <a:prstClr val="white"/>
              </a:solidFill>
            </a:endParaRPr>
          </a:p>
          <a:p>
            <a:pPr marL="1371600" lvl="2" eaLnBrk="0" hangingPunct="0">
              <a:spcBef>
                <a:spcPts val="0"/>
              </a:spcBef>
              <a:spcAft>
                <a:spcPts val="600"/>
              </a:spcAft>
              <a:buClr>
                <a:srgbClr val="D6ECFF"/>
              </a:buClr>
              <a:buSzPct val="95000"/>
              <a:defRPr/>
            </a:pPr>
            <a:r>
              <a:rPr lang="en-US" sz="2500" dirty="0" smtClean="0">
                <a:solidFill>
                  <a:srgbClr val="66FF33"/>
                </a:solidFill>
                <a:latin typeface="Arial" charset="0"/>
              </a:rPr>
              <a:t>Jon Lorsch</a:t>
            </a:r>
          </a:p>
          <a:p>
            <a:pPr>
              <a:spcBef>
                <a:spcPts val="0"/>
              </a:spcBef>
              <a:spcAft>
                <a:spcPts val="600"/>
              </a:spcAft>
              <a:buClr>
                <a:srgbClr val="D6ECFF"/>
              </a:buClr>
              <a:buSzPct val="95000"/>
            </a:pPr>
            <a:endParaRPr lang="en-US" sz="2400" dirty="0">
              <a:solidFill>
                <a:prstClr val="white"/>
              </a:solidFill>
            </a:endParaRPr>
          </a:p>
          <a:p>
            <a:pPr>
              <a:spcBef>
                <a:spcPts val="0"/>
              </a:spcBef>
              <a:spcAft>
                <a:spcPts val="600"/>
              </a:spcAft>
              <a:buClr>
                <a:srgbClr val="D6ECFF"/>
              </a:buClr>
              <a:buSzPct val="95000"/>
            </a:pPr>
            <a:r>
              <a:rPr lang="en-US" sz="2800" dirty="0" smtClean="0">
                <a:solidFill>
                  <a:prstClr val="white"/>
                </a:solidFill>
              </a:rPr>
              <a:t>Concept Clearance: </a:t>
            </a:r>
            <a:r>
              <a:rPr lang="en-US" sz="2800" dirty="0" err="1" smtClean="0">
                <a:solidFill>
                  <a:prstClr val="white"/>
                </a:solidFill>
              </a:rPr>
              <a:t>eMERGE</a:t>
            </a:r>
            <a:r>
              <a:rPr lang="en-US" sz="2800" dirty="0" smtClean="0">
                <a:solidFill>
                  <a:prstClr val="white"/>
                </a:solidFill>
              </a:rPr>
              <a:t> III</a:t>
            </a:r>
            <a:endParaRPr lang="en-US" sz="2800" dirty="0">
              <a:solidFill>
                <a:prstClr val="white"/>
              </a:solidFill>
            </a:endParaRPr>
          </a:p>
          <a:p>
            <a:pPr lvl="3">
              <a:spcBef>
                <a:spcPts val="0"/>
              </a:spcBef>
              <a:spcAft>
                <a:spcPts val="600"/>
              </a:spcAft>
              <a:buClr>
                <a:srgbClr val="D6ECFF"/>
              </a:buClr>
              <a:buSzPct val="95000"/>
            </a:pPr>
            <a:r>
              <a:rPr lang="en-US" sz="2500" dirty="0" smtClean="0">
                <a:solidFill>
                  <a:srgbClr val="66FF33"/>
                </a:solidFill>
                <a:latin typeface="Arial" charset="0"/>
              </a:rPr>
              <a:t>Teri </a:t>
            </a:r>
            <a:r>
              <a:rPr lang="en-US" sz="2500" dirty="0" err="1" smtClean="0">
                <a:solidFill>
                  <a:srgbClr val="66FF33"/>
                </a:solidFill>
                <a:latin typeface="Arial" charset="0"/>
              </a:rPr>
              <a:t>Manolio</a:t>
            </a:r>
            <a:endParaRPr lang="en-US" sz="2500" dirty="0" smtClean="0">
              <a:solidFill>
                <a:srgbClr val="66FF33"/>
              </a:solidFill>
              <a:latin typeface="Arial" charset="0"/>
            </a:endParaRPr>
          </a:p>
          <a:p>
            <a:pPr lvl="3">
              <a:spcBef>
                <a:spcPts val="0"/>
              </a:spcBef>
              <a:spcAft>
                <a:spcPts val="600"/>
              </a:spcAft>
              <a:buClr>
                <a:srgbClr val="D6ECFF"/>
              </a:buClr>
              <a:buSzPct val="95000"/>
            </a:pPr>
            <a:endParaRPr lang="en-US" sz="2400" dirty="0">
              <a:solidFill>
                <a:srgbClr val="66FF33"/>
              </a:solidFill>
              <a:latin typeface="Arial" charset="0"/>
            </a:endParaRPr>
          </a:p>
          <a:p>
            <a:pPr marL="0" lvl="1" eaLnBrk="0" hangingPunct="0">
              <a:spcBef>
                <a:spcPts val="0"/>
              </a:spcBef>
              <a:spcAft>
                <a:spcPts val="600"/>
              </a:spcAft>
              <a:buClr>
                <a:srgbClr val="D6ECFF"/>
              </a:buClr>
              <a:buSzPct val="95000"/>
              <a:defRPr/>
            </a:pPr>
            <a:r>
              <a:rPr lang="en-US" sz="2800" dirty="0" smtClean="0">
                <a:solidFill>
                  <a:prstClr val="white"/>
                </a:solidFill>
              </a:rPr>
              <a:t>Genome Sequencing Program </a:t>
            </a:r>
            <a:r>
              <a:rPr lang="en-US" sz="2800" dirty="0">
                <a:solidFill>
                  <a:prstClr val="white"/>
                </a:solidFill>
              </a:rPr>
              <a:t>Presentations</a:t>
            </a:r>
            <a:r>
              <a:rPr lang="en-US" sz="2800" dirty="0" smtClean="0">
                <a:solidFill>
                  <a:prstClr val="white"/>
                </a:solidFill>
              </a:rPr>
              <a:t>:</a:t>
            </a:r>
          </a:p>
          <a:p>
            <a:pPr marL="0" lvl="1" eaLnBrk="0" hangingPunct="0">
              <a:spcBef>
                <a:spcPts val="0"/>
              </a:spcBef>
              <a:spcAft>
                <a:spcPts val="600"/>
              </a:spcAft>
              <a:buClr>
                <a:srgbClr val="D6ECFF"/>
              </a:buClr>
              <a:buSzPct val="95000"/>
              <a:defRPr/>
            </a:pPr>
            <a:endParaRPr lang="en-US" sz="1000" dirty="0">
              <a:solidFill>
                <a:prstClr val="white"/>
              </a:solidFill>
            </a:endParaRPr>
          </a:p>
          <a:p>
            <a:pPr marL="682625" lvl="1" indent="-225425" eaLnBrk="0" hangingPunct="0">
              <a:spcBef>
                <a:spcPts val="0"/>
              </a:spcBef>
              <a:spcAft>
                <a:spcPts val="600"/>
              </a:spcAft>
              <a:buClr>
                <a:prstClr val="white"/>
              </a:buClr>
              <a:buSzPct val="95000"/>
              <a:buFont typeface="Wingdings" pitchFamily="2" charset="2"/>
              <a:buChar char=""/>
              <a:defRPr/>
            </a:pPr>
            <a:r>
              <a:rPr lang="en-US" sz="2500" dirty="0" smtClean="0">
                <a:solidFill>
                  <a:prstClr val="white"/>
                </a:solidFill>
              </a:rPr>
              <a:t>Clinical Sequencing Exploratory Research Program</a:t>
            </a:r>
            <a:endParaRPr lang="en-US" sz="2500" dirty="0">
              <a:solidFill>
                <a:prstClr val="white"/>
              </a:solidFill>
            </a:endParaRPr>
          </a:p>
          <a:p>
            <a:pPr marL="1371600" lvl="2" eaLnBrk="0" hangingPunct="0">
              <a:spcBef>
                <a:spcPts val="0"/>
              </a:spcBef>
              <a:spcAft>
                <a:spcPts val="600"/>
              </a:spcAft>
              <a:buClr>
                <a:srgbClr val="D6ECFF"/>
              </a:buClr>
              <a:buSzPct val="95000"/>
              <a:defRPr/>
            </a:pPr>
            <a:r>
              <a:rPr lang="en-US" sz="2500" dirty="0">
                <a:solidFill>
                  <a:srgbClr val="66FF33"/>
                </a:solidFill>
                <a:latin typeface="Arial" charset="0"/>
              </a:rPr>
              <a:t>Jim </a:t>
            </a:r>
            <a:r>
              <a:rPr lang="en-US" sz="2500" dirty="0" smtClean="0">
                <a:solidFill>
                  <a:srgbClr val="66FF33"/>
                </a:solidFill>
                <a:latin typeface="Arial" charset="0"/>
              </a:rPr>
              <a:t>Evans</a:t>
            </a:r>
          </a:p>
          <a:p>
            <a:pPr marL="1371600" lvl="2" eaLnBrk="0" hangingPunct="0">
              <a:spcBef>
                <a:spcPts val="0"/>
              </a:spcBef>
              <a:spcAft>
                <a:spcPts val="600"/>
              </a:spcAft>
              <a:buClr>
                <a:srgbClr val="D6ECFF"/>
              </a:buClr>
              <a:buSzPct val="95000"/>
              <a:defRPr/>
            </a:pPr>
            <a:endParaRPr lang="en-US" sz="1000" dirty="0">
              <a:solidFill>
                <a:srgbClr val="66FF33"/>
              </a:solidFill>
              <a:latin typeface="Arial" charset="0"/>
            </a:endParaRPr>
          </a:p>
          <a:p>
            <a:pPr marL="682625" lvl="1" indent="-225425" eaLnBrk="0" hangingPunct="0">
              <a:spcBef>
                <a:spcPts val="0"/>
              </a:spcBef>
              <a:spcAft>
                <a:spcPts val="600"/>
              </a:spcAft>
              <a:buClr>
                <a:prstClr val="white"/>
              </a:buClr>
              <a:buSzPct val="95000"/>
              <a:buFont typeface="Wingdings" pitchFamily="2" charset="2"/>
              <a:buChar char=""/>
              <a:defRPr/>
            </a:pPr>
            <a:r>
              <a:rPr lang="en-US" sz="2500" dirty="0">
                <a:solidFill>
                  <a:prstClr val="white"/>
                </a:solidFill>
              </a:rPr>
              <a:t>Centers for Mendelian Genomics</a:t>
            </a:r>
          </a:p>
          <a:p>
            <a:pPr marL="1371600" lvl="2" eaLnBrk="0" hangingPunct="0">
              <a:spcBef>
                <a:spcPts val="0"/>
              </a:spcBef>
              <a:spcAft>
                <a:spcPts val="600"/>
              </a:spcAft>
              <a:buClr>
                <a:srgbClr val="D6ECFF"/>
              </a:buClr>
              <a:buSzPct val="95000"/>
              <a:defRPr/>
            </a:pPr>
            <a:r>
              <a:rPr lang="en-US" sz="2500" dirty="0" smtClean="0">
                <a:solidFill>
                  <a:srgbClr val="66FF33"/>
                </a:solidFill>
                <a:latin typeface="Arial" charset="0"/>
              </a:rPr>
              <a:t>Rick </a:t>
            </a:r>
            <a:r>
              <a:rPr lang="en-US" sz="2500" dirty="0" err="1" smtClean="0">
                <a:solidFill>
                  <a:srgbClr val="66FF33"/>
                </a:solidFill>
                <a:latin typeface="Arial" charset="0"/>
              </a:rPr>
              <a:t>Lifton</a:t>
            </a:r>
            <a:endParaRPr lang="en-US" sz="2500" dirty="0">
              <a:solidFill>
                <a:prstClr val="white"/>
              </a:solidFill>
              <a:latin typeface="Arial" charset="0"/>
            </a:endParaRPr>
          </a:p>
          <a:p>
            <a:pPr lvl="3">
              <a:spcBef>
                <a:spcPts val="0"/>
              </a:spcBef>
              <a:spcAft>
                <a:spcPts val="600"/>
              </a:spcAft>
              <a:buClr>
                <a:srgbClr val="D6ECFF"/>
              </a:buClr>
              <a:buSzPct val="95000"/>
            </a:pPr>
            <a:endParaRPr lang="en-US" sz="2800" dirty="0" smtClean="0">
              <a:solidFill>
                <a:srgbClr val="66FF33"/>
              </a:solidFill>
              <a:latin typeface="Arial" charset="0"/>
            </a:endParaRPr>
          </a:p>
        </p:txBody>
      </p:sp>
    </p:spTree>
    <p:extLst>
      <p:ext uri="{BB962C8B-B14F-4D97-AF65-F5344CB8AC3E}">
        <p14:creationId xmlns:p14="http://schemas.microsoft.com/office/powerpoint/2010/main" val="419415851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85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185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185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185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1859">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1859">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1859">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185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6625"/>
            <a:ext cx="9144000" cy="665162"/>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NHGRI Genome Advance of the Month</a:t>
            </a:r>
          </a:p>
        </p:txBody>
      </p:sp>
      <p:sp>
        <p:nvSpPr>
          <p:cNvPr id="9" name="TextBox 8"/>
          <p:cNvSpPr txBox="1"/>
          <p:nvPr/>
        </p:nvSpPr>
        <p:spPr>
          <a:xfrm>
            <a:off x="7318375" y="6410325"/>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17</a:t>
            </a:r>
            <a:endParaRPr lang="en-US" sz="2000" dirty="0">
              <a:solidFill>
                <a:srgbClr val="00ADDC">
                  <a:lumMod val="40000"/>
                  <a:lumOff val="60000"/>
                </a:srgbClr>
              </a:solidFill>
              <a:latin typeface="Arial" charset="0"/>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751" t="31396" r="18749" b="5831"/>
          <a:stretch/>
        </p:blipFill>
        <p:spPr bwMode="auto">
          <a:xfrm>
            <a:off x="255892" y="780078"/>
            <a:ext cx="7741920" cy="4113628"/>
          </a:xfrm>
          <a:prstGeom prst="rect">
            <a:avLst/>
          </a:prstGeom>
          <a:noFill/>
          <a:ln w="76200">
            <a:solidFill>
              <a:srgbClr val="FF6600"/>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7749" t="31396" r="18500" b="1453"/>
          <a:stretch/>
        </p:blipFill>
        <p:spPr bwMode="auto">
          <a:xfrm>
            <a:off x="654148" y="1507999"/>
            <a:ext cx="7772400" cy="4400580"/>
          </a:xfrm>
          <a:prstGeom prst="rect">
            <a:avLst/>
          </a:prstGeom>
          <a:noFill/>
          <a:ln w="76200">
            <a:solidFill>
              <a:srgbClr val="FF6600"/>
            </a:solid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7597" t="31126" r="18846" b="6262"/>
          <a:stretch/>
        </p:blipFill>
        <p:spPr bwMode="auto">
          <a:xfrm>
            <a:off x="1135194" y="2200649"/>
            <a:ext cx="7748954" cy="4103078"/>
          </a:xfrm>
          <a:prstGeom prst="rect">
            <a:avLst/>
          </a:prstGeom>
          <a:noFill/>
          <a:ln w="76200">
            <a:solidFill>
              <a:srgbClr val="FF66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9184153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3"/>
                                        </p:tgtEl>
                                        <p:attrNameLst>
                                          <p:attrName>style.visibility</p:attrName>
                                        </p:attrNameLst>
                                      </p:cBhvr>
                                      <p:to>
                                        <p:strVal val="visible"/>
                                      </p:to>
                                    </p:set>
                                    <p:anim calcmode="lin" valueType="num">
                                      <p:cBhvr additive="base">
                                        <p:cTn id="13" dur="500" fill="hold"/>
                                        <p:tgtEl>
                                          <p:spTgt spid="5123"/>
                                        </p:tgtEl>
                                        <p:attrNameLst>
                                          <p:attrName>ppt_x</p:attrName>
                                        </p:attrNameLst>
                                      </p:cBhvr>
                                      <p:tavLst>
                                        <p:tav tm="0">
                                          <p:val>
                                            <p:strVal val="#ppt_x"/>
                                          </p:val>
                                        </p:tav>
                                        <p:tav tm="100000">
                                          <p:val>
                                            <p:strVal val="#ppt_x"/>
                                          </p:val>
                                        </p:tav>
                                      </p:tavLst>
                                    </p:anim>
                                    <p:anim calcmode="lin" valueType="num">
                                      <p:cBhvr additive="base">
                                        <p:cTn id="14"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additive="base">
                                        <p:cTn id="19" dur="500" fill="hold"/>
                                        <p:tgtEl>
                                          <p:spTgt spid="2050"/>
                                        </p:tgtEl>
                                        <p:attrNameLst>
                                          <p:attrName>ppt_x</p:attrName>
                                        </p:attrNameLst>
                                      </p:cBhvr>
                                      <p:tavLst>
                                        <p:tav tm="0">
                                          <p:val>
                                            <p:strVal val="#ppt_x"/>
                                          </p:val>
                                        </p:tav>
                                        <p:tav tm="100000">
                                          <p:val>
                                            <p:strVal val="#ppt_x"/>
                                          </p:val>
                                        </p:tav>
                                      </p:tavLst>
                                    </p:anim>
                                    <p:anim calcmode="lin" valueType="num">
                                      <p:cBhvr additive="base">
                                        <p:cTn id="20"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9050" y="172205"/>
            <a:ext cx="9144000" cy="809625"/>
          </a:xfrm>
          <a:prstGeom prst="rect">
            <a:avLst/>
          </a:prstGeom>
        </p:spPr>
        <p:txBody>
          <a:bodyPr/>
          <a:lstStyle/>
          <a:p>
            <a:pPr algn="ctr">
              <a:defRPr/>
            </a:pPr>
            <a:r>
              <a:rPr lang="en-US" sz="3800" i="1" spc="-100" dirty="0">
                <a:solidFill>
                  <a:srgbClr val="FFFF00"/>
                </a:solidFill>
                <a:latin typeface="Arial" charset="0"/>
                <a:cs typeface="Arial" pitchFamily="34" charset="0"/>
              </a:rPr>
              <a:t>Genomics In The News…</a:t>
            </a:r>
          </a:p>
        </p:txBody>
      </p:sp>
      <p:pic>
        <p:nvPicPr>
          <p:cNvPr id="481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AutoShape 17" descr="data:image/jpeg;base64,/9j/4AAQSkZJRgABAQAAAQABAAD/2wBDAAkGBwgHBgkIBwgKCgkLDRYPDQwMDRsUFRAWIB0iIiAdHx8kKDQsJCYxJx8fLT0tMTU3Ojo6Iys/RD84QzQ5Ojf/2wBDAQoKCg0MDRoPDxo3JR8lNzc3Nzc3Nzc3Nzc3Nzc3Nzc3Nzc3Nzc3Nzc3Nzc3Nzc3Nzc3Nzc3Nzc3Nzc3Nzc3Nzf/wAARCACCAMcDASIAAhEBAxEB/8QAGwAAAQUBAQAAAAAAAAAAAAAABQADBAYHAgH/xAA/EAACAQMDAgQDBQYEBAcAAAABAgMABBEFEiExQQYTIlEUYXEyM4GRsRUjQlKhwQclYnIWJJLRQ0RzgqLw8f/EABkBAAMBAQEAAAAAAAAAAAAAAAABAgMEBf/EACERAAICAgMAAgMAAAAAAAAAAAABAhEhMQMSQSIyEzNC/9oADAMBAAIRAxEAPwCs2UQ/Zsv0pzTgRcA9sVJgQJpUhx1NNabgyL9KzWhsKGuGVTwwyKcI5rk9aGIY+HiJzsX8sV6sMYHQ/wDUacxT1vbS3DbYkZj8hxSAjJEgOdo+uKkxii9p4ZvpsF1jjU93bFE4vCWPt3ij5BKfVhZWridbW1eZhkIu7FAYfF8sz7VtwnszGtA1fwo76bOkEwlcoQFIxms/0zSILOSRdQVQznaUc4K02qIk6H9Q12+t5Y1RowrrnIXpRpLyWbw610zYl8oncOMUF8YLBBp9q9uU7qQp54olD6PBm7OR8OTn8KEKNlQtp7mZ0kmnmMW4b2LnFaHavZTQIYI0cLjJxntWUR3J8sRhyU7gUUstUkhjKQySpu/lNGSi+alKjalp6Kqghz0+lRtXES60fPlVE8rucE0A8OSXV34ggaXznQAks6niiviS6gg1VY7i0FwSo2jOMU02nkVWgFPrsi36NCGeANhgB1Aq1eFSZYLibaQjylhuqs3V3aLMyizQF+Au7lTVl8GsJLOb0FB5hAU9qblY0qC13dxWm3zScscAKMk1Ak1pACUt5DjvxUXxiqeTbl5TEN5G4HFVR78LEIRKHfkA560qbHZYk8QpqE8tn5BUlCQ+ar+h3uLeeCcgbWO0nvT/AIXcz6nGrRNkAhjsOCKu66bapylvGO/ShOskzgpKintPALLCQvK7dAF6UAl0jUruTdHZuq9lIq/avqUWlvGqW3mPJ0C4ofb+IZZpGT4cR7R3PWh5FGCieeEtLu7K3dbtdjMcgZpV1aa3dSXpimRAmD2pUFjVyhi0QcclscVC0vPxHei2pbRosA7s+aF6av8AzG4GpWhvYXrk12a52kkAcnsBToRN0fTZNSuxFGp2jG4ir5aaXBp8QSNQp7kckn6134U0r9m6Ujy/fzeps/wjsKlXc6jI6fPFXFUFkZwyjkgD5mmGnZTkHOfY0xPdKOWwfxqDLfRg4GfpQ2CVhF74Lw+aAatZadfTedcRbmBBODjOO9K61ONcg7cUOl1GNl9LACpc0V0Z3qR0G3WJpNPLqABj+XpXaz2d5FshRfhTGQV68e1QEuraWUGfBIYdKlwi0tQ/w4GGBBJySanYqorrazodsCbfRndVJG7ywBwcU2/i6JBmDRkUdtxA/tQ/WrOaIIiu5hJb7A9PJzQ+7Hw6mNWOw4KlutPIJFhtPGN3LeQRiyhjV3Ckg8/pRnX9Am1K+juIrhI8Jg5XJqgxwnz7Ri5y0oyR25q5u0WyZjdTOVPGXOCKeasiUupD/wCHEFyd95NJKhG7y4+h+tF7OZdHgYCGdy7bizkAmgmgXl0BdLFKxXzuMnJ6fOpWoy3E0W3zWkYnG3HAoTvQWllsnXV4mqQr5lrE6ZyA715pK20hnV7SCNoWwSq54oJG0tlGufUV/hFEvDFyL1tQkC4yen4U6aEpXom2uvaSZSkMrBh3CYr26163i1GOxMUrPLjDlsDms6Z2huZcEj1MP61Ntb2W612xeYjKsq8e1IotmtjcsQdXJJIG3mg0fxNveYMbyIeAFXp9atEszicQrsUEsdzLmhWp6mLaJ2F1hlOCFTFADcUE010hEEgABySKVQF1iQyw+XeSMXByCflSoAKa5hbC0jVupzUPSwDMq9zU7xQQkdki5yVyeKGaW371fnS8Lew0fajXhfS31C9Lsh8mIjcx6UNtoHuHCJGSScArWj6FZJa2iDIZ1UZUY4qkiQhdShE2heBwOe1V7ULzywzZAwccnv2olqEhOR3qs3QFzMIQeAcnFU3Q0rOJ5DJFuUcnqOlVu+u5IyQdxJGcYqxGJlO187s8ewoPf2Ek2/0kZH0H1zXPOTZvCNACXUGbg1Hkuty4zxTlxp/lsTlfahxbaSoH9KhFseNwQchTT0GoyxDK8qOqn2qIF3LuNeLgEnNNOiJRsJwXaTkDOFPODmnJPDl5q+PKuYFhXlQV5H40BO+K4yjMAefxo1pN5dQZeF84+0tapmLid3Xgq5htvM+OQshG0bcDNcz2QjlSyublvOyMiMjB/Gj9hPcX3mrdussY2lRtHvRObTYZtRSBR5aeWWO0DJOa0ToynGyjaa7Wd7eRpbzMhk9LKhI6UTla5aLEFpOxxxldtHZ20e0doZr2XepwVDmorah4fDlCJXI67smldBKCbVldez1WQkm0iTPdpQKL+FNMuLUXj3DRZfosbZ7UVsJNKvZ1hhssZGQzCuIUjtNevUQKiGNWxjikijOc2Ki/W5BE3mNsI+ppzTxYJLaytK7XXmp6B0PNaEdNsN5YWkLFjkkRZzTiW0Sfd22MdMRAUwsE6t5sbJJDEzlXOQoycEVW59J1S5eQpayMGP8AFxWhxeYm7FvIWbqWrppLgKW+HAwM/aoAzmy8Kays6u8UaqAcZalWkWdwLqLeq7e2KVKgKv4u4urWM/wx0L0oA7Hqf4ylH7ZVM/ZhoZo78oD7dKCiz2Ku7ERbVKkMWYADGeeTWk6QipYel9wPO4cA/Ssut4DdzxQK0g3SKSFGehzzWo28QtrBIhkBV6ZyT86uOhMgapJ5cTsvLe/tQTS4XaVmY4APrcjjP9zT2s3DPLHDGcYb1nNDLm4kLoittznBHbjripkzSCLSLWB9zMgAxnJ9hVO8TaqokZYio28Dmicut29tpEkdvKLm4QFW2n0r/uP07DJqlWGmXOtGW6ceXbr6mnmbAP0X2+dYSmpOkbxg0rkQmvfNOJHJwM8VF9crsyrwPam7mawW5aK3l8yNTgyAdfp8qc0e5Bu/JjK4YHIIJyvcg9jUO4q2UqbojPceXu38fXtUbzpZ/sAhfej+peHJri2kukdUgDlQTlicHB4HTpVekkZSIEUoVXa3HfvTg+ysXJHq6O0aZpNk7SAAekgD/tU4Nd28Zkt52xjJDKpB/pQ62SSP7Um8Z5yOlFYIpbwpaxAhM7pGx1HYfjWleGMnWS1eFLhr2ykndVD4AJUYBw2M47Vao0/zeP8A9Fv1FV7wvaNBFqPqAUMm1MdcjPH5VZ0H+aQn3ib9a1isGUtlI1O0hPiC684d9wyenFMfH6d8VFGqoFf0Pkck9qser6JdT6hcTxwI4kXAJbG3ig1n4HuBL5l068HIA96pohMM6bptvHexTxrgqpVcHjBrm8j/AM/uc/xW6/0JorY6e9sIwzZ2DB+dQ7xc685/mtf71NDBnijW7rSri3itlTZIm4lhQ7SvEN9f3ZikmRVCk4C9aJeJLGK8vrPz/sLAWK5xuoIBc2skXw9lGF7MrerFDmoyXbRhJ5Hm125eaVFnICHHai3h+6lu2uVmkL7V4JqrtDpv7+Rmm3SNyyjODRPwLe+ff3UIB2qnGRjPbpWn5oP4+kpPtZYNEGIGU/zH9aVd6QvrnX2c0qzR0lJ8WPv8Rz7v4UxUfSMecF613rkofW74nnBIrzSuGUgdqlsrwLSXpsZraQZwZ0DYbb6SRmtYgf8AaGmxSxkYfPK1jGsMqxw7hu/ergZxznvWq+DdQifTEtUbc8abnPzJNXFgRNXsygxGMsOpoC2bWRXkAaZSGjhzyQOct7D9atOsz3E0ptLCHMpG5pWXKovy9z7e3X5UDk8PyvJGJXJd33SMeSxx3NYcjbwjo40lsF+HdKS1kvoLrG2dG4DZIViTjP0OK91RHu7eSykItbWRg77FyXwMBAOwAxyaPX+lGwaG7ALIi7ZwOoX+b8KiXlvbMVkJaSILlSg4Oay411tM6G+1GezeHtgdlh2Ak4LEE/XAqJpMAg1iJWbODuOBjj/8onrNzd/EtHtK7h6QT2/A1FtbdmuobWNwbm6Pl53fZU8E/lVzeBRirNK0O3W78HwrMuPNRnBxj7TE5x+NZrq+ny2d3LIgJQHnI/rWjnxJomi2selHUY5JolwVdxnFZrruoyftCaUhmy52KBxjtVVSVGcpXdkLzlZecc0e8L3sMF0yXStscekhCzZHYAcnPy71WsLI49JjLAHAPfvRTw2/w+tWbpxJ5yqPfnjr+NFu7M5JNZNQ0O0MMMss8W2a4k8wo2DsGAAvHyH5k1Lu7d3likimaJ0BGQM5BpxPMPI2D6mnJM+n3xXRVI52ys3eq3MaSOJbtkjJBK7RnFRY7+9umRU+J9a7humA4r2/mSJpkbtI1c6dqEQLqiAsi9vaojLLsqUKSaFdm/hQFmbexwFM7VI8NyLdrcSyxAXCExlt5bj8aEajqVwYWmlUQyBswtjKsPnRDwDcveNeyShN5k5CDA6VbRDVBm6trO7RHllCyKm0MDyAetC5PD+mMwZ7+447CU4qzG3h3/dITj2peRH2hT8qGr2iequytWuj6LawmFZGZS27LMSc1JtotJs5jLax7ZCNpYKc4o20QxxEv5VyUAH3Y/Kl1W6HSBWkAmadtrBWbIJGKVEILiOUnZ0BxSooZk1++6/vCf5zT+kv61+lD7tm+Lu2I7mpekZ3p9KzZfg74glCx2+T0lBqxaXqgg095U3BFmjkl2dTGMg/lwfxqmeK5G3QBc43Z4o5oVy0UMMigOoGCp6MO4NBfG1Fps0W21JE1F4S7bgBIvH2l9/n1qwMyApJkN6cg/WqHPLFBowu7ZRhY/IR/wCKNcggZ7EcD8KPeHNTTUNBtZ3kDzRRiOY9PWOM4HTNFnRyQVdkGkk+IXdg4yQarOs2UKMfILws7c+W2Pxx07GrBaN/y7beufeq3rUxQy3EpKwxZUDHqkY9Av8AXn51LSeyYWngpGtC3tLlyA7qp53P9s/hXHhfSJtUee+wY1GRGUGME0O1EyajqQiJ2ZYDB7Z7f3rQbO7tdI0zaNsNvEvLtwCcdvekooqcpeFVfwpDYq8zffZyXzzmgF1H+/LNK7t3LHNWHV9ca7ytnEzROcLK3pBPXv8AKqdJdkuS0yA7uceoinVkPATjjimjYNlXHQintDlA1Wy4y3xCA/mOaFQzXDtiEB89S4xUvT5dtwJl4KyA/Qg5oqmT4bZGMn1IcfWnpR64x8jXjSrEqsxwGIA+p6V1Mf3kX410HMZ34mt9SGsXIt7GWWKQghwmR05xXNpZXttG8VpY3e2TDMzAZJxWjYGegpY9qiUFLZcZuOjMv2Z4ldmVLFPJOfRIwqw+BNG1DSluf2hFHGZXyoRsjH5VbgBXuBVJJKkKTbdsbI/eVHvryKxhaacgKtSj9sCoOrWcd/bSQSnCsKpIzYMg8VWdzdpByhf7JbvRrO5STQCDQYRPA0rI3kfY2irAg9P0p6EmCtJH7yb/AHmlXemDFxcj/WaVQWjJrw+q8P8Aq61L0ggomKF3Uufif9TVN0l8MAOmKyosn31pFc7fMQNtrq1TyYjEMBB9kZ6V2zfOud1DEEbDUfhZCskay2zjbNC3SQf9/Y1ddC0zS4Lb42yiEHnHEXrO1gfdc8cnGPlVBsLSbULyK0twDLKwVc9K1LV9NGj6HD8FEZTagFwBy3TL/wB8U4xcmWuXpFpkTTL2AXt1p6SF54FyykY+XH4/rXWoWEd1ByAQpIA+Z60P0+1s575Nb02VpJZC3nITjg4z+g4otcubcsSCY24xRPjcNlQ5o8j+JlWu6fFYX7SRD7uVNvuxzkn59hVj0rwnbeMbmTUdRu5hp8Tbba2h9O7HVmbr1qJrdk9xqbRlcLIfMhPZiMEqfnjNGfCd/HYeE4YYyyybC5Gecsc/3rOLrZvNYwRNa8NaVagrHHGsa8AyAuVH4mqFqXwazMlrAu1SQHIwTVx1S6mmSTzZAQeetUvUVVJSFIPvihu2TbqjmBgqjAAA9qI6Fpj6nqsUEY9DMGlYdFUdT+XFCYW52YJJICgdyegrUvDWmppVgqFR8RJgzN8/5foKqMbZlKVBHxBc/D2MUmP/ADEY/wDlREyCSZSDwMmqh/iJO0fh4urEESoRj3zVjsZA1tA+eSgrqddEcy2OS6rYROUku4lYHBBYcVyNb00dbyL/AKqCWXkQahq3nRIwRhJkqCcYruDWtPnhMsEG5QMgeWBkVnZVhy21WxuJTFDdRu/XaDU1TkZqk+Ip1OnWmoWw2EN2GDg0Y8O6h58Ch2ycc0Jgg6ftCoV+HONu754qYSMj2riZdxz2q0Jkez057lQ3mbVP50/KjWq7W9eB1qfpybIVWoupnk1DdDSA1nKsd5NnIDnNKoUkm24zSqOw6MknYlZMr3ojphYOOwxQ24J8v29dENPOCOc8UigmWpZ5ry3gnuZVit4nkkY4VUBJP5VpnhXwNbRW8d1rURkuDhhAW9K88Z9z8qaVkjn+GWkLBp76pPHiWRisZI5C+4+vIq2TS+o9OetPFlEYVQFjAxgDgChl5IY1Z1JIXritKoRQvG8N14XebV9JlEVnKv7xQPsOf0BPSp3h/XrO+062QuyzLGqMJDzkD9aMXd1DcQvb3EayxuMMjjgisw17Tn0a6nuIGBgbBi55BJ6fhVdlJdZGfV8b7RNGltra9gMbuPMB3IccqRyCPoazDxJc3ml6jJHBKYwG3Dbyue+P+1EdN8RyldomZHAxgNwRTGqT2mp7wQYmiK7s4LYOQScDtwawnxOOTr4+dTVLZXRrN1MGWVkPP2gCD+tQ7i4c7OVO7NOfCeXK6yDoDz0BA4P6imJFJ8vPzqNFPQT8PCJ9Sha6n8kIdysBn1DoOeOv6VpVjdMFCXFzFIQOGEZT+5H41j9zP5DxIO6sflij2j6zPBGquGZccZGQfx7GtI3VnPOWTSb60t9RtxHcrviznAPGalW22KNUT7KjAqmw6xHaxSXAcpEo3MByVHfjvRbTNct71C0MySg/xIen1FUpeMklDjxDOhAInts7T3xxVJsrlUmvYiREdxVBn7PNXGWVP29ZOGBBRkODUS48D6dcXk1zLPMDK5YjdgUJgzyCf9peD5xhd0PGAe4NNeHrhomAHQ4IOKKwafYaHp11Gk5EUiksHbocVF8Oz2j+HjBKrGUE7CO47GiKTZUa9LXBdCRF8tHlfsicmm7m+ijmEUjtFIeikYJqqaXqd3oN3C7wnbMxAdnGAKn+N9Xtn0y3n8yP4t3XbsPOO9WJ7wW6wvrdk+9HHXNDdS1ewLsgu4S2cbd4zVO0XVHkt2DHJArN/EOw6nI4ClvM69+vvWbdopI1i5lUyBlOQehpV7po36TavnJMY75pU+hNmV3P3X/uqdp/b6UqVQyzYf8ACeCI2U0xiQyhwA+0bgM9M1ds+uQdgwx+VKlWkSBk/fIOx6j86ByM3nyjJxg9/nSpVYATUOJuP/vSgniBVbSp9wB9BPIpUqxX2Kl9TOkOCuOOe1Tr5jttDk5LEHnqKVKuif0Zy8f7EMycw2+ef32P6VBb7tPpSpVx+noeA3VusH+1v7VK0snbjJwRyKVKtYaOblDUfNu+eeKrmjSPFf2bxOyMzEFlOCRjpSpVL2CLxrzMpt3ViH/mB5oFJe3RBzczdT/4h96VKqGMGeWSQLJK7L7MxNR57idFwk0ij2DkUqVT/RS0NWNxPLMwlmkcKDjcxOKlWzM+/exbDcZOcUqVUvRIs+jkhGwaol+SZ5c/zmlSqS4+ml+EZH/4atfW3T3pUqVboyP/2Q=="/>
          <p:cNvSpPr>
            <a:spLocks noChangeAspect="1" noChangeArrowheads="1"/>
          </p:cNvSpPr>
          <p:nvPr/>
        </p:nvSpPr>
        <p:spPr bwMode="auto">
          <a:xfrm>
            <a:off x="63500" y="-604838"/>
            <a:ext cx="1885950"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white"/>
              </a:solidFill>
            </a:endParaRPr>
          </a:p>
        </p:txBody>
      </p:sp>
      <p:sp>
        <p:nvSpPr>
          <p:cNvPr id="20" name="TextBox 19"/>
          <p:cNvSpPr txBox="1"/>
          <p:nvPr/>
        </p:nvSpPr>
        <p:spPr>
          <a:xfrm>
            <a:off x="7316160" y="6408909"/>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18</a:t>
            </a:r>
            <a:endParaRPr lang="en-US" sz="2000" dirty="0">
              <a:solidFill>
                <a:srgbClr val="00ADDC">
                  <a:lumMod val="40000"/>
                  <a:lumOff val="60000"/>
                </a:srgbClr>
              </a:solidFill>
              <a:latin typeface="Arial" charset="0"/>
            </a:endParaRPr>
          </a:p>
        </p:txBody>
      </p:sp>
      <p:pic>
        <p:nvPicPr>
          <p:cNvPr id="92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2500" t="16744" r="23250" b="16047"/>
          <a:stretch/>
        </p:blipFill>
        <p:spPr bwMode="auto">
          <a:xfrm>
            <a:off x="1422199" y="2004549"/>
            <a:ext cx="6414002" cy="4271075"/>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418641" y="3531670"/>
            <a:ext cx="2072399" cy="2031325"/>
          </a:xfrm>
          <a:prstGeom prst="rect">
            <a:avLst/>
          </a:prstGeom>
          <a:solidFill>
            <a:schemeClr val="tx2">
              <a:lumMod val="75000"/>
            </a:schemeClr>
          </a:solidFill>
          <a:ln w="57150">
            <a:solidFill>
              <a:srgbClr val="FF0000"/>
            </a:solidFill>
          </a:ln>
        </p:spPr>
        <p:txBody>
          <a:bodyPr wrap="square" rtlCol="0">
            <a:spAutoFit/>
          </a:bodyPr>
          <a:lstStyle/>
          <a:p>
            <a:pPr algn="ctr"/>
            <a:endParaRPr lang="en-US" dirty="0" smtClean="0"/>
          </a:p>
          <a:p>
            <a:pPr algn="ctr"/>
            <a:r>
              <a:rPr lang="en-US" dirty="0" smtClean="0"/>
              <a:t>1</a:t>
            </a:r>
          </a:p>
          <a:p>
            <a:pPr algn="ctr"/>
            <a:endParaRPr lang="en-US" dirty="0"/>
          </a:p>
          <a:p>
            <a:pPr algn="ctr"/>
            <a:r>
              <a:rPr lang="en-US" dirty="0" err="1" smtClean="0"/>
              <a:t>Illumina</a:t>
            </a:r>
            <a:endParaRPr lang="en-US" dirty="0" smtClean="0"/>
          </a:p>
          <a:p>
            <a:pPr algn="ctr"/>
            <a:endParaRPr lang="en-US" dirty="0" smtClean="0"/>
          </a:p>
          <a:p>
            <a:pPr algn="ctr"/>
            <a:endParaRPr lang="en-US" dirty="0" smtClean="0"/>
          </a:p>
          <a:p>
            <a:pPr algn="ctr"/>
            <a:endParaRPr lang="en-US" dirty="0"/>
          </a:p>
        </p:txBody>
      </p:sp>
      <p:sp>
        <p:nvSpPr>
          <p:cNvPr id="9" name="TextBox 8"/>
          <p:cNvSpPr txBox="1"/>
          <p:nvPr/>
        </p:nvSpPr>
        <p:spPr>
          <a:xfrm>
            <a:off x="4821242" y="3531670"/>
            <a:ext cx="2036681" cy="2031325"/>
          </a:xfrm>
          <a:prstGeom prst="rect">
            <a:avLst/>
          </a:prstGeom>
          <a:solidFill>
            <a:schemeClr val="tx2">
              <a:lumMod val="75000"/>
            </a:schemeClr>
          </a:solidFill>
          <a:ln w="57150">
            <a:solidFill>
              <a:srgbClr val="FF0000"/>
            </a:solidFill>
          </a:ln>
        </p:spPr>
        <p:txBody>
          <a:bodyPr wrap="square" rtlCol="0">
            <a:spAutoFit/>
          </a:bodyPr>
          <a:lstStyle/>
          <a:p>
            <a:pPr algn="ctr"/>
            <a:endParaRPr lang="en-US" dirty="0" smtClean="0"/>
          </a:p>
          <a:p>
            <a:pPr algn="ctr"/>
            <a:r>
              <a:rPr lang="en-US" dirty="0" smtClean="0"/>
              <a:t>39</a:t>
            </a:r>
          </a:p>
          <a:p>
            <a:pPr algn="ctr"/>
            <a:endParaRPr lang="en-US" dirty="0"/>
          </a:p>
          <a:p>
            <a:pPr algn="ctr"/>
            <a:r>
              <a:rPr lang="en-US" dirty="0" smtClean="0"/>
              <a:t>Genomics England</a:t>
            </a:r>
          </a:p>
          <a:p>
            <a:pPr algn="ctr"/>
            <a:endParaRPr lang="en-US" dirty="0" smtClean="0"/>
          </a:p>
          <a:p>
            <a:pPr algn="ctr"/>
            <a:endParaRPr lang="en-US" dirty="0"/>
          </a:p>
        </p:txBody>
      </p:sp>
    </p:spTree>
    <p:extLst>
      <p:ext uri="{BB962C8B-B14F-4D97-AF65-F5344CB8AC3E}">
        <p14:creationId xmlns:p14="http://schemas.microsoft.com/office/powerpoint/2010/main" val="248723249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up)">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9050" y="172205"/>
            <a:ext cx="9144000" cy="809625"/>
          </a:xfrm>
          <a:prstGeom prst="rect">
            <a:avLst/>
          </a:prstGeom>
        </p:spPr>
        <p:txBody>
          <a:bodyPr/>
          <a:lstStyle/>
          <a:p>
            <a:pPr algn="ctr">
              <a:defRPr/>
            </a:pPr>
            <a:r>
              <a:rPr lang="en-US" sz="3800" i="1" spc="-100" dirty="0">
                <a:solidFill>
                  <a:srgbClr val="FFFF00"/>
                </a:solidFill>
                <a:latin typeface="Arial" charset="0"/>
                <a:cs typeface="Arial" pitchFamily="34" charset="0"/>
              </a:rPr>
              <a:t>Genomics In The News…</a:t>
            </a:r>
          </a:p>
        </p:txBody>
      </p:sp>
      <p:pic>
        <p:nvPicPr>
          <p:cNvPr id="481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AutoShape 17" descr="data:image/jpeg;base64,/9j/4AAQSkZJRgABAQAAAQABAAD/2wBDAAkGBwgHBgkIBwgKCgkLDRYPDQwMDRsUFRAWIB0iIiAdHx8kKDQsJCYxJx8fLT0tMTU3Ojo6Iys/RD84QzQ5Ojf/2wBDAQoKCg0MDRoPDxo3JR8lNzc3Nzc3Nzc3Nzc3Nzc3Nzc3Nzc3Nzc3Nzc3Nzc3Nzc3Nzc3Nzc3Nzc3Nzc3Nzc3Nzf/wAARCACCAMcDASIAAhEBAxEB/8QAGwAAAQUBAQAAAAAAAAAAAAAABQADBAYHAgH/xAA/EAACAQMDAgQDBQYEBAcAAAABAgMABBEFEiExQQYTIlEUYXEyM4GRsRUjQlKhwQclYnIWJJLRQ0RzgqLw8f/EABkBAAMBAQEAAAAAAAAAAAAAAAABAgMEBf/EACERAAICAgMAAgMAAAAAAAAAAAABAhEhMQMSQSIyEzNC/9oADAMBAAIRAxEAPwCs2UQ/Zsv0pzTgRcA9sVJgQJpUhx1NNabgyL9KzWhsKGuGVTwwyKcI5rk9aGIY+HiJzsX8sV6sMYHQ/wDUacxT1vbS3DbYkZj8hxSAjJEgOdo+uKkxii9p4ZvpsF1jjU93bFE4vCWPt3ij5BKfVhZWridbW1eZhkIu7FAYfF8sz7VtwnszGtA1fwo76bOkEwlcoQFIxms/0zSILOSRdQVQznaUc4K02qIk6H9Q12+t5Y1RowrrnIXpRpLyWbw610zYl8oncOMUF8YLBBp9q9uU7qQp54olD6PBm7OR8OTn8KEKNlQtp7mZ0kmnmMW4b2LnFaHavZTQIYI0cLjJxntWUR3J8sRhyU7gUUstUkhjKQySpu/lNGSi+alKjalp6Kqghz0+lRtXES60fPlVE8rucE0A8OSXV34ggaXznQAks6niiviS6gg1VY7i0FwSo2jOMU02nkVWgFPrsi36NCGeANhgB1Aq1eFSZYLibaQjylhuqs3V3aLMyizQF+Au7lTVl8GsJLOb0FB5hAU9qblY0qC13dxWm3zScscAKMk1Ak1pACUt5DjvxUXxiqeTbl5TEN5G4HFVR78LEIRKHfkA560qbHZYk8QpqE8tn5BUlCQ+ar+h3uLeeCcgbWO0nvT/AIXcz6nGrRNkAhjsOCKu66bapylvGO/ShOskzgpKintPALLCQvK7dAF6UAl0jUruTdHZuq9lIq/avqUWlvGqW3mPJ0C4ofb+IZZpGT4cR7R3PWh5FGCieeEtLu7K3dbtdjMcgZpV1aa3dSXpimRAmD2pUFjVyhi0QcclscVC0vPxHei2pbRosA7s+aF6av8AzG4GpWhvYXrk12a52kkAcnsBToRN0fTZNSuxFGp2jG4ir5aaXBp8QSNQp7kckn6134U0r9m6Ujy/fzeps/wjsKlXc6jI6fPFXFUFkZwyjkgD5mmGnZTkHOfY0xPdKOWwfxqDLfRg4GfpQ2CVhF74Lw+aAatZadfTedcRbmBBODjOO9K61ONcg7cUOl1GNl9LACpc0V0Z3qR0G3WJpNPLqABj+XpXaz2d5FshRfhTGQV68e1QEuraWUGfBIYdKlwi0tQ/w4GGBBJySanYqorrazodsCbfRndVJG7ywBwcU2/i6JBmDRkUdtxA/tQ/WrOaIIiu5hJb7A9PJzQ+7Hw6mNWOw4KlutPIJFhtPGN3LeQRiyhjV3Ckg8/pRnX9Am1K+juIrhI8Jg5XJqgxwnz7Ri5y0oyR25q5u0WyZjdTOVPGXOCKeasiUupD/wCHEFyd95NJKhG7y4+h+tF7OZdHgYCGdy7bizkAmgmgXl0BdLFKxXzuMnJ6fOpWoy3E0W3zWkYnG3HAoTvQWllsnXV4mqQr5lrE6ZyA715pK20hnV7SCNoWwSq54oJG0tlGufUV/hFEvDFyL1tQkC4yen4U6aEpXom2uvaSZSkMrBh3CYr26163i1GOxMUrPLjDlsDms6Z2huZcEj1MP61Ntb2W612xeYjKsq8e1IotmtjcsQdXJJIG3mg0fxNveYMbyIeAFXp9atEszicQrsUEsdzLmhWp6mLaJ2F1hlOCFTFADcUE010hEEgABySKVQF1iQyw+XeSMXByCflSoAKa5hbC0jVupzUPSwDMq9zU7xQQkdki5yVyeKGaW371fnS8Lew0fajXhfS31C9Lsh8mIjcx6UNtoHuHCJGSScArWj6FZJa2iDIZ1UZUY4qkiQhdShE2heBwOe1V7ULzywzZAwccnv2olqEhOR3qs3QFzMIQeAcnFU3Q0rOJ5DJFuUcnqOlVu+u5IyQdxJGcYqxGJlO187s8ewoPf2Ek2/0kZH0H1zXPOTZvCNACXUGbg1Hkuty4zxTlxp/lsTlfahxbaSoH9KhFseNwQchTT0GoyxDK8qOqn2qIF3LuNeLgEnNNOiJRsJwXaTkDOFPODmnJPDl5q+PKuYFhXlQV5H40BO+K4yjMAefxo1pN5dQZeF84+0tapmLid3Xgq5htvM+OQshG0bcDNcz2QjlSyublvOyMiMjB/Gj9hPcX3mrdussY2lRtHvRObTYZtRSBR5aeWWO0DJOa0ToynGyjaa7Wd7eRpbzMhk9LKhI6UTla5aLEFpOxxxldtHZ20e0doZr2XepwVDmorah4fDlCJXI67smldBKCbVldez1WQkm0iTPdpQKL+FNMuLUXj3DRZfosbZ7UVsJNKvZ1hhssZGQzCuIUjtNevUQKiGNWxjikijOc2Ki/W5BE3mNsI+ppzTxYJLaytK7XXmp6B0PNaEdNsN5YWkLFjkkRZzTiW0Sfd22MdMRAUwsE6t5sbJJDEzlXOQoycEVW59J1S5eQpayMGP8AFxWhxeYm7FvIWbqWrppLgKW+HAwM/aoAzmy8Kays6u8UaqAcZalWkWdwLqLeq7e2KVKgKv4u4urWM/wx0L0oA7Hqf4ylH7ZVM/ZhoZo78oD7dKCiz2Ku7ERbVKkMWYADGeeTWk6QipYel9wPO4cA/Ssut4DdzxQK0g3SKSFGehzzWo28QtrBIhkBV6ZyT86uOhMgapJ5cTsvLe/tQTS4XaVmY4APrcjjP9zT2s3DPLHDGcYb1nNDLm4kLoittznBHbjripkzSCLSLWB9zMgAxnJ9hVO8TaqokZYio28Dmicut29tpEkdvKLm4QFW2n0r/uP07DJqlWGmXOtGW6ceXbr6mnmbAP0X2+dYSmpOkbxg0rkQmvfNOJHJwM8VF9crsyrwPam7mawW5aK3l8yNTgyAdfp8qc0e5Bu/JjK4YHIIJyvcg9jUO4q2UqbojPceXu38fXtUbzpZ/sAhfej+peHJri2kukdUgDlQTlicHB4HTpVekkZSIEUoVXa3HfvTg+ysXJHq6O0aZpNk7SAAekgD/tU4Nd28Zkt52xjJDKpB/pQ62SSP7Um8Z5yOlFYIpbwpaxAhM7pGx1HYfjWleGMnWS1eFLhr2ykndVD4AJUYBw2M47Vao0/zeP8A9Fv1FV7wvaNBFqPqAUMm1MdcjPH5VZ0H+aQn3ib9a1isGUtlI1O0hPiC684d9wyenFMfH6d8VFGqoFf0Pkck9qser6JdT6hcTxwI4kXAJbG3ig1n4HuBL5l068HIA96pohMM6bptvHexTxrgqpVcHjBrm8j/AM/uc/xW6/0JorY6e9sIwzZ2DB+dQ7xc685/mtf71NDBnijW7rSri3itlTZIm4lhQ7SvEN9f3ZikmRVCk4C9aJeJLGK8vrPz/sLAWK5xuoIBc2skXw9lGF7MrerFDmoyXbRhJ5Hm125eaVFnICHHai3h+6lu2uVmkL7V4JqrtDpv7+Rmm3SNyyjODRPwLe+ff3UIB2qnGRjPbpWn5oP4+kpPtZYNEGIGU/zH9aVd6QvrnX2c0qzR0lJ8WPv8Rz7v4UxUfSMecF613rkofW74nnBIrzSuGUgdqlsrwLSXpsZraQZwZ0DYbb6SRmtYgf8AaGmxSxkYfPK1jGsMqxw7hu/ergZxznvWq+DdQifTEtUbc8abnPzJNXFgRNXsygxGMsOpoC2bWRXkAaZSGjhzyQOct7D9atOsz3E0ptLCHMpG5pWXKovy9z7e3X5UDk8PyvJGJXJd33SMeSxx3NYcjbwjo40lsF+HdKS1kvoLrG2dG4DZIViTjP0OK91RHu7eSykItbWRg77FyXwMBAOwAxyaPX+lGwaG7ALIi7ZwOoX+b8KiXlvbMVkJaSILlSg4Oay411tM6G+1GezeHtgdlh2Ak4LEE/XAqJpMAg1iJWbODuOBjj/8onrNzd/EtHtK7h6QT2/A1FtbdmuobWNwbm6Pl53fZU8E/lVzeBRirNK0O3W78HwrMuPNRnBxj7TE5x+NZrq+ny2d3LIgJQHnI/rWjnxJomi2selHUY5JolwVdxnFZrruoyftCaUhmy52KBxjtVVSVGcpXdkLzlZecc0e8L3sMF0yXStscekhCzZHYAcnPy71WsLI49JjLAHAPfvRTw2/w+tWbpxJ5yqPfnjr+NFu7M5JNZNQ0O0MMMss8W2a4k8wo2DsGAAvHyH5k1Lu7d3likimaJ0BGQM5BpxPMPI2D6mnJM+n3xXRVI52ys3eq3MaSOJbtkjJBK7RnFRY7+9umRU+J9a7humA4r2/mSJpkbtI1c6dqEQLqiAsi9vaojLLsqUKSaFdm/hQFmbexwFM7VI8NyLdrcSyxAXCExlt5bj8aEajqVwYWmlUQyBswtjKsPnRDwDcveNeyShN5k5CDA6VbRDVBm6trO7RHllCyKm0MDyAetC5PD+mMwZ7+447CU4qzG3h3/dITj2peRH2hT8qGr2iequytWuj6LawmFZGZS27LMSc1JtotJs5jLax7ZCNpYKc4o20QxxEv5VyUAH3Y/Kl1W6HSBWkAmadtrBWbIJGKVEILiOUnZ0BxSooZk1++6/vCf5zT+kv61+lD7tm+Lu2I7mpekZ3p9KzZfg74glCx2+T0lBqxaXqgg095U3BFmjkl2dTGMg/lwfxqmeK5G3QBc43Z4o5oVy0UMMigOoGCp6MO4NBfG1Fps0W21JE1F4S7bgBIvH2l9/n1qwMyApJkN6cg/WqHPLFBowu7ZRhY/IR/wCKNcggZ7EcD8KPeHNTTUNBtZ3kDzRRiOY9PWOM4HTNFnRyQVdkGkk+IXdg4yQarOs2UKMfILws7c+W2Pxx07GrBaN/y7beufeq3rUxQy3EpKwxZUDHqkY9Av8AXn51LSeyYWngpGtC3tLlyA7qp53P9s/hXHhfSJtUee+wY1GRGUGME0O1EyajqQiJ2ZYDB7Z7f3rQbO7tdI0zaNsNvEvLtwCcdvekooqcpeFVfwpDYq8zffZyXzzmgF1H+/LNK7t3LHNWHV9ca7ytnEzROcLK3pBPXv8AKqdJdkuS0yA7uceoinVkPATjjimjYNlXHQintDlA1Wy4y3xCA/mOaFQzXDtiEB89S4xUvT5dtwJl4KyA/Qg5oqmT4bZGMn1IcfWnpR64x8jXjSrEqsxwGIA+p6V1Mf3kX410HMZ34mt9SGsXIt7GWWKQghwmR05xXNpZXttG8VpY3e2TDMzAZJxWjYGegpY9qiUFLZcZuOjMv2Z4ldmVLFPJOfRIwqw+BNG1DSluf2hFHGZXyoRsjH5VbgBXuBVJJKkKTbdsbI/eVHvryKxhaacgKtSj9sCoOrWcd/bSQSnCsKpIzYMg8VWdzdpByhf7JbvRrO5STQCDQYRPA0rI3kfY2irAg9P0p6EmCtJH7yb/AHmlXemDFxcj/WaVQWjJrw+q8P8Aq61L0ggomKF3Uufif9TVN0l8MAOmKyosn31pFc7fMQNtrq1TyYjEMBB9kZ6V2zfOud1DEEbDUfhZCskay2zjbNC3SQf9/Y1ddC0zS4Lb42yiEHnHEXrO1gfdc8cnGPlVBsLSbULyK0twDLKwVc9K1LV9NGj6HD8FEZTagFwBy3TL/wB8U4xcmWuXpFpkTTL2AXt1p6SF54FyykY+XH4/rXWoWEd1ByAQpIA+Z60P0+1s575Nb02VpJZC3nITjg4z+g4otcubcsSCY24xRPjcNlQ5o8j+JlWu6fFYX7SRD7uVNvuxzkn59hVj0rwnbeMbmTUdRu5hp8Tbba2h9O7HVmbr1qJrdk9xqbRlcLIfMhPZiMEqfnjNGfCd/HYeE4YYyyybC5Gecsc/3rOLrZvNYwRNa8NaVagrHHGsa8AyAuVH4mqFqXwazMlrAu1SQHIwTVx1S6mmSTzZAQeetUvUVVJSFIPvihu2TbqjmBgqjAAA9qI6Fpj6nqsUEY9DMGlYdFUdT+XFCYW52YJJICgdyegrUvDWmppVgqFR8RJgzN8/5foKqMbZlKVBHxBc/D2MUmP/ADEY/wDlREyCSZSDwMmqh/iJO0fh4urEESoRj3zVjsZA1tA+eSgrqddEcy2OS6rYROUku4lYHBBYcVyNb00dbyL/AKqCWXkQahq3nRIwRhJkqCcYruDWtPnhMsEG5QMgeWBkVnZVhy21WxuJTFDdRu/XaDU1TkZqk+Ip1OnWmoWw2EN2GDg0Y8O6h58Ch2ycc0Jgg6ftCoV+HONu754qYSMj2riZdxz2q0Jkez057lQ3mbVP50/KjWq7W9eB1qfpybIVWoupnk1DdDSA1nKsd5NnIDnNKoUkm24zSqOw6MknYlZMr3ojphYOOwxQ24J8v29dENPOCOc8UigmWpZ5ry3gnuZVit4nkkY4VUBJP5VpnhXwNbRW8d1rURkuDhhAW9K88Z9z8qaVkjn+GWkLBp76pPHiWRisZI5C+4+vIq2TS+o9OetPFlEYVQFjAxgDgChl5IY1Z1JIXritKoRQvG8N14XebV9JlEVnKv7xQPsOf0BPSp3h/XrO+062QuyzLGqMJDzkD9aMXd1DcQvb3EayxuMMjjgisw17Tn0a6nuIGBgbBi55BJ6fhVdlJdZGfV8b7RNGltra9gMbuPMB3IccqRyCPoazDxJc3ml6jJHBKYwG3Dbyue+P+1EdN8RyldomZHAxgNwRTGqT2mp7wQYmiK7s4LYOQScDtwawnxOOTr4+dTVLZXRrN1MGWVkPP2gCD+tQ7i4c7OVO7NOfCeXK6yDoDz0BA4P6imJFJ8vPzqNFPQT8PCJ9Sha6n8kIdysBn1DoOeOv6VpVjdMFCXFzFIQOGEZT+5H41j9zP5DxIO6sflij2j6zPBGquGZccZGQfx7GtI3VnPOWTSb60t9RtxHcrviznAPGalW22KNUT7KjAqmw6xHaxSXAcpEo3MByVHfjvRbTNct71C0MySg/xIen1FUpeMklDjxDOhAInts7T3xxVJsrlUmvYiREdxVBn7PNXGWVP29ZOGBBRkODUS48D6dcXk1zLPMDK5YjdgUJgzyCf9peD5xhd0PGAe4NNeHrhomAHQ4IOKKwafYaHp11Gk5EUiksHbocVF8Oz2j+HjBKrGUE7CO47GiKTZUa9LXBdCRF8tHlfsicmm7m+ijmEUjtFIeikYJqqaXqd3oN3C7wnbMxAdnGAKn+N9Xtn0y3n8yP4t3XbsPOO9WJ7wW6wvrdk+9HHXNDdS1ewLsgu4S2cbd4zVO0XVHkt2DHJArN/EOw6nI4ClvM69+vvWbdopI1i5lUyBlOQehpV7po36TavnJMY75pU+hNmV3P3X/uqdp/b6UqVQyzYf8ACeCI2U0xiQyhwA+0bgM9M1ds+uQdgwx+VKlWkSBk/fIOx6j86ByM3nyjJxg9/nSpVYATUOJuP/vSgniBVbSp9wB9BPIpUqxX2Kl9TOkOCuOOe1Tr5jttDk5LEHnqKVKuif0Zy8f7EMycw2+ef32P6VBb7tPpSpVx+noeA3VusH+1v7VK0snbjJwRyKVKtYaOblDUfNu+eeKrmjSPFf2bxOyMzEFlOCRjpSpVL2CLxrzMpt3ViH/mB5oFJe3RBzczdT/4h96VKqGMGeWSQLJK7L7MxNR57idFwk0ij2DkUqVT/RS0NWNxPLMwlmkcKDjcxOKlWzM+/exbDcZOcUqVUvRIs+jkhGwaol+SZ5c/zmlSqS4+ml+EZH/4atfW3T3pUqVboyP/2Q=="/>
          <p:cNvSpPr>
            <a:spLocks noChangeAspect="1" noChangeArrowheads="1"/>
          </p:cNvSpPr>
          <p:nvPr/>
        </p:nvSpPr>
        <p:spPr bwMode="auto">
          <a:xfrm>
            <a:off x="63500" y="-604838"/>
            <a:ext cx="1885950"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white"/>
              </a:solidFill>
            </a:endParaRPr>
          </a:p>
        </p:txBody>
      </p:sp>
      <p:sp>
        <p:nvSpPr>
          <p:cNvPr id="20" name="TextBox 19"/>
          <p:cNvSpPr txBox="1"/>
          <p:nvPr/>
        </p:nvSpPr>
        <p:spPr>
          <a:xfrm>
            <a:off x="7316160" y="6408909"/>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18</a:t>
            </a:r>
            <a:endParaRPr lang="en-US" sz="2000" dirty="0">
              <a:solidFill>
                <a:srgbClr val="00ADDC">
                  <a:lumMod val="40000"/>
                  <a:lumOff val="60000"/>
                </a:srgbClr>
              </a:solidFill>
              <a:latin typeface="Arial" charset="0"/>
            </a:endParaRPr>
          </a:p>
        </p:txBody>
      </p:sp>
      <p:grpSp>
        <p:nvGrpSpPr>
          <p:cNvPr id="2" name="Group 1"/>
          <p:cNvGrpSpPr/>
          <p:nvPr/>
        </p:nvGrpSpPr>
        <p:grpSpPr>
          <a:xfrm>
            <a:off x="1083859" y="2105522"/>
            <a:ext cx="3202849" cy="4303387"/>
            <a:chOff x="226151" y="2305577"/>
            <a:chExt cx="3202849" cy="4303387"/>
          </a:xfrm>
        </p:grpSpPr>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151" y="3307355"/>
              <a:ext cx="3202849" cy="3301609"/>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1875" t="25582" r="44250" b="65349"/>
            <a:stretch/>
          </p:blipFill>
          <p:spPr bwMode="auto">
            <a:xfrm>
              <a:off x="226151" y="2846428"/>
              <a:ext cx="3202849" cy="460927"/>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4" descr="The New York Times"/>
            <p:cNvPicPr>
              <a:picLocks noChangeAspect="1" noChangeArrowheads="1"/>
            </p:cNvPicPr>
            <p:nvPr/>
          </p:nvPicPr>
          <p:blipFill>
            <a:blip r:embed="rId7" cstate="print"/>
            <a:srcRect/>
            <a:stretch>
              <a:fillRect/>
            </a:stretch>
          </p:blipFill>
          <p:spPr bwMode="auto">
            <a:xfrm>
              <a:off x="226151" y="2305577"/>
              <a:ext cx="3202849" cy="540851"/>
            </a:xfrm>
            <a:prstGeom prst="rect">
              <a:avLst/>
            </a:prstGeom>
            <a:solidFill>
              <a:schemeClr val="tx1"/>
            </a:solidFill>
            <a:ln w="28575">
              <a:solidFill>
                <a:schemeClr val="tx1"/>
              </a:solidFill>
            </a:ln>
          </p:spPr>
        </p:pic>
      </p:grpSp>
      <p:grpSp>
        <p:nvGrpSpPr>
          <p:cNvPr id="4" name="Group 3"/>
          <p:cNvGrpSpPr/>
          <p:nvPr/>
        </p:nvGrpSpPr>
        <p:grpSpPr>
          <a:xfrm>
            <a:off x="4708012" y="2086516"/>
            <a:ext cx="3364498" cy="3257678"/>
            <a:chOff x="3772165" y="2073103"/>
            <a:chExt cx="3364498" cy="3257678"/>
          </a:xfrm>
        </p:grpSpPr>
        <p:pic>
          <p:nvPicPr>
            <p:cNvPr id="5125"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17000" t="25291" r="41625" b="11163"/>
            <a:stretch/>
          </p:blipFill>
          <p:spPr bwMode="auto">
            <a:xfrm>
              <a:off x="3772165" y="2553291"/>
              <a:ext cx="3364498" cy="27774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7" name="Picture 7"/>
            <p:cNvPicPr>
              <a:picLocks noChangeAspect="1" noChangeArrowheads="1"/>
            </p:cNvPicPr>
            <p:nvPr/>
          </p:nvPicPr>
          <p:blipFill rotWithShape="1">
            <a:blip r:embed="rId9">
              <a:extLst>
                <a:ext uri="{28A0092B-C50C-407E-A947-70E740481C1C}">
                  <a14:useLocalDpi xmlns:a14="http://schemas.microsoft.com/office/drawing/2010/main" val="0"/>
                </a:ext>
              </a:extLst>
            </a:blip>
            <a:srcRect t="12214" b="43893"/>
            <a:stretch/>
          </p:blipFill>
          <p:spPr bwMode="auto">
            <a:xfrm>
              <a:off x="3772165" y="2073103"/>
              <a:ext cx="3364498" cy="5303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240638007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9050" y="172205"/>
            <a:ext cx="9144000" cy="809625"/>
          </a:xfrm>
          <a:prstGeom prst="rect">
            <a:avLst/>
          </a:prstGeom>
        </p:spPr>
        <p:txBody>
          <a:bodyPr/>
          <a:lstStyle/>
          <a:p>
            <a:pPr algn="ctr">
              <a:defRPr/>
            </a:pPr>
            <a:r>
              <a:rPr lang="en-US" sz="3800" i="1" spc="-100" dirty="0" smtClean="0">
                <a:solidFill>
                  <a:srgbClr val="FFFF00"/>
                </a:solidFill>
                <a:latin typeface="Arial" charset="0"/>
                <a:cs typeface="Arial" pitchFamily="34" charset="0"/>
              </a:rPr>
              <a:t>Genomes </a:t>
            </a:r>
            <a:r>
              <a:rPr lang="en-US" sz="3800" i="1" spc="-100" dirty="0">
                <a:solidFill>
                  <a:srgbClr val="FFFF00"/>
                </a:solidFill>
                <a:latin typeface="Arial" charset="0"/>
                <a:cs typeface="Arial" pitchFamily="34" charset="0"/>
              </a:rPr>
              <a:t>In The News…</a:t>
            </a:r>
          </a:p>
        </p:txBody>
      </p:sp>
      <p:pic>
        <p:nvPicPr>
          <p:cNvPr id="481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AutoShape 17" descr="data:image/jpeg;base64,/9j/4AAQSkZJRgABAQAAAQABAAD/2wBDAAkGBwgHBgkIBwgKCgkLDRYPDQwMDRsUFRAWIB0iIiAdHx8kKDQsJCYxJx8fLT0tMTU3Ojo6Iys/RD84QzQ5Ojf/2wBDAQoKCg0MDRoPDxo3JR8lNzc3Nzc3Nzc3Nzc3Nzc3Nzc3Nzc3Nzc3Nzc3Nzc3Nzc3Nzc3Nzc3Nzc3Nzc3Nzc3Nzf/wAARCACCAMcDASIAAhEBAxEB/8QAGwAAAQUBAQAAAAAAAAAAAAAABQADBAYHAgH/xAA/EAACAQMDAgQDBQYEBAcAAAABAgMABBEFEiExQQYTIlEUYXEyM4GRsRUjQlKhwQclYnIWJJLRQ0RzgqLw8f/EABkBAAMBAQEAAAAAAAAAAAAAAAABAgMEBf/EACERAAICAgMAAgMAAAAAAAAAAAABAhEhMQMSQSIyEzNC/9oADAMBAAIRAxEAPwCs2UQ/Zsv0pzTgRcA9sVJgQJpUhx1NNabgyL9KzWhsKGuGVTwwyKcI5rk9aGIY+HiJzsX8sV6sMYHQ/wDUacxT1vbS3DbYkZj8hxSAjJEgOdo+uKkxii9p4ZvpsF1jjU93bFE4vCWPt3ij5BKfVhZWridbW1eZhkIu7FAYfF8sz7VtwnszGtA1fwo76bOkEwlcoQFIxms/0zSILOSRdQVQznaUc4K02qIk6H9Q12+t5Y1RowrrnIXpRpLyWbw610zYl8oncOMUF8YLBBp9q9uU7qQp54olD6PBm7OR8OTn8KEKNlQtp7mZ0kmnmMW4b2LnFaHavZTQIYI0cLjJxntWUR3J8sRhyU7gUUstUkhjKQySpu/lNGSi+alKjalp6Kqghz0+lRtXES60fPlVE8rucE0A8OSXV34ggaXznQAks6niiviS6gg1VY7i0FwSo2jOMU02nkVWgFPrsi36NCGeANhgB1Aq1eFSZYLibaQjylhuqs3V3aLMyizQF+Au7lTVl8GsJLOb0FB5hAU9qblY0qC13dxWm3zScscAKMk1Ak1pACUt5DjvxUXxiqeTbl5TEN5G4HFVR78LEIRKHfkA560qbHZYk8QpqE8tn5BUlCQ+ar+h3uLeeCcgbWO0nvT/AIXcz6nGrRNkAhjsOCKu66bapylvGO/ShOskzgpKintPALLCQvK7dAF6UAl0jUruTdHZuq9lIq/avqUWlvGqW3mPJ0C4ofb+IZZpGT4cR7R3PWh5FGCieeEtLu7K3dbtdjMcgZpV1aa3dSXpimRAmD2pUFjVyhi0QcclscVC0vPxHei2pbRosA7s+aF6av8AzG4GpWhvYXrk12a52kkAcnsBToRN0fTZNSuxFGp2jG4ir5aaXBp8QSNQp7kckn6134U0r9m6Ujy/fzeps/wjsKlXc6jI6fPFXFUFkZwyjkgD5mmGnZTkHOfY0xPdKOWwfxqDLfRg4GfpQ2CVhF74Lw+aAatZadfTedcRbmBBODjOO9K61ONcg7cUOl1GNl9LACpc0V0Z3qR0G3WJpNPLqABj+XpXaz2d5FshRfhTGQV68e1QEuraWUGfBIYdKlwi0tQ/w4GGBBJySanYqorrazodsCbfRndVJG7ywBwcU2/i6JBmDRkUdtxA/tQ/WrOaIIiu5hJb7A9PJzQ+7Hw6mNWOw4KlutPIJFhtPGN3LeQRiyhjV3Ckg8/pRnX9Am1K+juIrhI8Jg5XJqgxwnz7Ri5y0oyR25q5u0WyZjdTOVPGXOCKeasiUupD/wCHEFyd95NJKhG7y4+h+tF7OZdHgYCGdy7bizkAmgmgXl0BdLFKxXzuMnJ6fOpWoy3E0W3zWkYnG3HAoTvQWllsnXV4mqQr5lrE6ZyA715pK20hnV7SCNoWwSq54oJG0tlGufUV/hFEvDFyL1tQkC4yen4U6aEpXom2uvaSZSkMrBh3CYr26163i1GOxMUrPLjDlsDms6Z2huZcEj1MP61Ntb2W612xeYjKsq8e1IotmtjcsQdXJJIG3mg0fxNveYMbyIeAFXp9atEszicQrsUEsdzLmhWp6mLaJ2F1hlOCFTFADcUE010hEEgABySKVQF1iQyw+XeSMXByCflSoAKa5hbC0jVupzUPSwDMq9zU7xQQkdki5yVyeKGaW371fnS8Lew0fajXhfS31C9Lsh8mIjcx6UNtoHuHCJGSScArWj6FZJa2iDIZ1UZUY4qkiQhdShE2heBwOe1V7ULzywzZAwccnv2olqEhOR3qs3QFzMIQeAcnFU3Q0rOJ5DJFuUcnqOlVu+u5IyQdxJGcYqxGJlO187s8ewoPf2Ek2/0kZH0H1zXPOTZvCNACXUGbg1Hkuty4zxTlxp/lsTlfahxbaSoH9KhFseNwQchTT0GoyxDK8qOqn2qIF3LuNeLgEnNNOiJRsJwXaTkDOFPODmnJPDl5q+PKuYFhXlQV5H40BO+K4yjMAefxo1pN5dQZeF84+0tapmLid3Xgq5htvM+OQshG0bcDNcz2QjlSyublvOyMiMjB/Gj9hPcX3mrdussY2lRtHvRObTYZtRSBR5aeWWO0DJOa0ToynGyjaa7Wd7eRpbzMhk9LKhI6UTla5aLEFpOxxxldtHZ20e0doZr2XepwVDmorah4fDlCJXI67smldBKCbVldez1WQkm0iTPdpQKL+FNMuLUXj3DRZfosbZ7UVsJNKvZ1hhssZGQzCuIUjtNevUQKiGNWxjikijOc2Ki/W5BE3mNsI+ppzTxYJLaytK7XXmp6B0PNaEdNsN5YWkLFjkkRZzTiW0Sfd22MdMRAUwsE6t5sbJJDEzlXOQoycEVW59J1S5eQpayMGP8AFxWhxeYm7FvIWbqWrppLgKW+HAwM/aoAzmy8Kays6u8UaqAcZalWkWdwLqLeq7e2KVKgKv4u4urWM/wx0L0oA7Hqf4ylH7ZVM/ZhoZo78oD7dKCiz2Ku7ERbVKkMWYADGeeTWk6QipYel9wPO4cA/Ssut4DdzxQK0g3SKSFGehzzWo28QtrBIhkBV6ZyT86uOhMgapJ5cTsvLe/tQTS4XaVmY4APrcjjP9zT2s3DPLHDGcYb1nNDLm4kLoittznBHbjripkzSCLSLWB9zMgAxnJ9hVO8TaqokZYio28Dmicut29tpEkdvKLm4QFW2n0r/uP07DJqlWGmXOtGW6ceXbr6mnmbAP0X2+dYSmpOkbxg0rkQmvfNOJHJwM8VF9crsyrwPam7mawW5aK3l8yNTgyAdfp8qc0e5Bu/JjK4YHIIJyvcg9jUO4q2UqbojPceXu38fXtUbzpZ/sAhfej+peHJri2kukdUgDlQTlicHB4HTpVekkZSIEUoVXa3HfvTg+ysXJHq6O0aZpNk7SAAekgD/tU4Nd28Zkt52xjJDKpB/pQ62SSP7Um8Z5yOlFYIpbwpaxAhM7pGx1HYfjWleGMnWS1eFLhr2ykndVD4AJUYBw2M47Vao0/zeP8A9Fv1FV7wvaNBFqPqAUMm1MdcjPH5VZ0H+aQn3ib9a1isGUtlI1O0hPiC684d9wyenFMfH6d8VFGqoFf0Pkck9qser6JdT6hcTxwI4kXAJbG3ig1n4HuBL5l068HIA96pohMM6bptvHexTxrgqpVcHjBrm8j/AM/uc/xW6/0JorY6e9sIwzZ2DB+dQ7xc685/mtf71NDBnijW7rSri3itlTZIm4lhQ7SvEN9f3ZikmRVCk4C9aJeJLGK8vrPz/sLAWK5xuoIBc2skXw9lGF7MrerFDmoyXbRhJ5Hm125eaVFnICHHai3h+6lu2uVmkL7V4JqrtDpv7+Rmm3SNyyjODRPwLe+ff3UIB2qnGRjPbpWn5oP4+kpPtZYNEGIGU/zH9aVd6QvrnX2c0qzR0lJ8WPv8Rz7v4UxUfSMecF613rkofW74nnBIrzSuGUgdqlsrwLSXpsZraQZwZ0DYbb6SRmtYgf8AaGmxSxkYfPK1jGsMqxw7hu/ergZxznvWq+DdQifTEtUbc8abnPzJNXFgRNXsygxGMsOpoC2bWRXkAaZSGjhzyQOct7D9atOsz3E0ptLCHMpG5pWXKovy9z7e3X5UDk8PyvJGJXJd33SMeSxx3NYcjbwjo40lsF+HdKS1kvoLrG2dG4DZIViTjP0OK91RHu7eSykItbWRg77FyXwMBAOwAxyaPX+lGwaG7ALIi7ZwOoX+b8KiXlvbMVkJaSILlSg4Oay411tM6G+1GezeHtgdlh2Ak4LEE/XAqJpMAg1iJWbODuOBjj/8onrNzd/EtHtK7h6QT2/A1FtbdmuobWNwbm6Pl53fZU8E/lVzeBRirNK0O3W78HwrMuPNRnBxj7TE5x+NZrq+ny2d3LIgJQHnI/rWjnxJomi2selHUY5JolwVdxnFZrruoyftCaUhmy52KBxjtVVSVGcpXdkLzlZecc0e8L3sMF0yXStscekhCzZHYAcnPy71WsLI49JjLAHAPfvRTw2/w+tWbpxJ5yqPfnjr+NFu7M5JNZNQ0O0MMMss8W2a4k8wo2DsGAAvHyH5k1Lu7d3likimaJ0BGQM5BpxPMPI2D6mnJM+n3xXRVI52ys3eq3MaSOJbtkjJBK7RnFRY7+9umRU+J9a7humA4r2/mSJpkbtI1c6dqEQLqiAsi9vaojLLsqUKSaFdm/hQFmbexwFM7VI8NyLdrcSyxAXCExlt5bj8aEajqVwYWmlUQyBswtjKsPnRDwDcveNeyShN5k5CDA6VbRDVBm6trO7RHllCyKm0MDyAetC5PD+mMwZ7+447CU4qzG3h3/dITj2peRH2hT8qGr2iequytWuj6LawmFZGZS27LMSc1JtotJs5jLax7ZCNpYKc4o20QxxEv5VyUAH3Y/Kl1W6HSBWkAmadtrBWbIJGKVEILiOUnZ0BxSooZk1++6/vCf5zT+kv61+lD7tm+Lu2I7mpekZ3p9KzZfg74glCx2+T0lBqxaXqgg095U3BFmjkl2dTGMg/lwfxqmeK5G3QBc43Z4o5oVy0UMMigOoGCp6MO4NBfG1Fps0W21JE1F4S7bgBIvH2l9/n1qwMyApJkN6cg/WqHPLFBowu7ZRhY/IR/wCKNcggZ7EcD8KPeHNTTUNBtZ3kDzRRiOY9PWOM4HTNFnRyQVdkGkk+IXdg4yQarOs2UKMfILws7c+W2Pxx07GrBaN/y7beufeq3rUxQy3EpKwxZUDHqkY9Av8AXn51LSeyYWngpGtC3tLlyA7qp53P9s/hXHhfSJtUee+wY1GRGUGME0O1EyajqQiJ2ZYDB7Z7f3rQbO7tdI0zaNsNvEvLtwCcdvekooqcpeFVfwpDYq8zffZyXzzmgF1H+/LNK7t3LHNWHV9ca7ytnEzROcLK3pBPXv8AKqdJdkuS0yA7uceoinVkPATjjimjYNlXHQintDlA1Wy4y3xCA/mOaFQzXDtiEB89S4xUvT5dtwJl4KyA/Qg5oqmT4bZGMn1IcfWnpR64x8jXjSrEqsxwGIA+p6V1Mf3kX410HMZ34mt9SGsXIt7GWWKQghwmR05xXNpZXttG8VpY3e2TDMzAZJxWjYGegpY9qiUFLZcZuOjMv2Z4ldmVLFPJOfRIwqw+BNG1DSluf2hFHGZXyoRsjH5VbgBXuBVJJKkKTbdsbI/eVHvryKxhaacgKtSj9sCoOrWcd/bSQSnCsKpIzYMg8VWdzdpByhf7JbvRrO5STQCDQYRPA0rI3kfY2irAg9P0p6EmCtJH7yb/AHmlXemDFxcj/WaVQWjJrw+q8P8Aq61L0ggomKF3Uufif9TVN0l8MAOmKyosn31pFc7fMQNtrq1TyYjEMBB9kZ6V2zfOud1DEEbDUfhZCskay2zjbNC3SQf9/Y1ddC0zS4Lb42yiEHnHEXrO1gfdc8cnGPlVBsLSbULyK0twDLKwVc9K1LV9NGj6HD8FEZTagFwBy3TL/wB8U4xcmWuXpFpkTTL2AXt1p6SF54FyykY+XH4/rXWoWEd1ByAQpIA+Z60P0+1s575Nb02VpJZC3nITjg4z+g4otcubcsSCY24xRPjcNlQ5o8j+JlWu6fFYX7SRD7uVNvuxzkn59hVj0rwnbeMbmTUdRu5hp8Tbba2h9O7HVmbr1qJrdk9xqbRlcLIfMhPZiMEqfnjNGfCd/HYeE4YYyyybC5Gecsc/3rOLrZvNYwRNa8NaVagrHHGsa8AyAuVH4mqFqXwazMlrAu1SQHIwTVx1S6mmSTzZAQeetUvUVVJSFIPvihu2TbqjmBgqjAAA9qI6Fpj6nqsUEY9DMGlYdFUdT+XFCYW52YJJICgdyegrUvDWmppVgqFR8RJgzN8/5foKqMbZlKVBHxBc/D2MUmP/ADEY/wDlREyCSZSDwMmqh/iJO0fh4urEESoRj3zVjsZA1tA+eSgrqddEcy2OS6rYROUku4lYHBBYcVyNb00dbyL/AKqCWXkQahq3nRIwRhJkqCcYruDWtPnhMsEG5QMgeWBkVnZVhy21WxuJTFDdRu/XaDU1TkZqk+Ip1OnWmoWw2EN2GDg0Y8O6h58Ch2ycc0Jgg6ftCoV+HONu754qYSMj2riZdxz2q0Jkez057lQ3mbVP50/KjWq7W9eB1qfpybIVWoupnk1DdDSA1nKsd5NnIDnNKoUkm24zSqOw6MknYlZMr3ojphYOOwxQ24J8v29dENPOCOc8UigmWpZ5ry3gnuZVit4nkkY4VUBJP5VpnhXwNbRW8d1rURkuDhhAW9K88Z9z8qaVkjn+GWkLBp76pPHiWRisZI5C+4+vIq2TS+o9OetPFlEYVQFjAxgDgChl5IY1Z1JIXritKoRQvG8N14XebV9JlEVnKv7xQPsOf0BPSp3h/XrO+062QuyzLGqMJDzkD9aMXd1DcQvb3EayxuMMjjgisw17Tn0a6nuIGBgbBi55BJ6fhVdlJdZGfV8b7RNGltra9gMbuPMB3IccqRyCPoazDxJc3ml6jJHBKYwG3Dbyue+P+1EdN8RyldomZHAxgNwRTGqT2mp7wQYmiK7s4LYOQScDtwawnxOOTr4+dTVLZXRrN1MGWVkPP2gCD+tQ7i4c7OVO7NOfCeXK6yDoDz0BA4P6imJFJ8vPzqNFPQT8PCJ9Sha6n8kIdysBn1DoOeOv6VpVjdMFCXFzFIQOGEZT+5H41j9zP5DxIO6sflij2j6zPBGquGZccZGQfx7GtI3VnPOWTSb60t9RtxHcrviznAPGalW22KNUT7KjAqmw6xHaxSXAcpEo3MByVHfjvRbTNct71C0MySg/xIen1FUpeMklDjxDOhAInts7T3xxVJsrlUmvYiREdxVBn7PNXGWVP29ZOGBBRkODUS48D6dcXk1zLPMDK5YjdgUJgzyCf9peD5xhd0PGAe4NNeHrhomAHQ4IOKKwafYaHp11Gk5EUiksHbocVF8Oz2j+HjBKrGUE7CO47GiKTZUa9LXBdCRF8tHlfsicmm7m+ijmEUjtFIeikYJqqaXqd3oN3C7wnbMxAdnGAKn+N9Xtn0y3n8yP4t3XbsPOO9WJ7wW6wvrdk+9HHXNDdS1ewLsgu4S2cbd4zVO0XVHkt2DHJArN/EOw6nI4ClvM69+vvWbdopI1i5lUyBlOQehpV7po36TavnJMY75pU+hNmV3P3X/uqdp/b6UqVQyzYf8ACeCI2U0xiQyhwA+0bgM9M1ds+uQdgwx+VKlWkSBk/fIOx6j86ByM3nyjJxg9/nSpVYATUOJuP/vSgniBVbSp9wB9BPIpUqxX2Kl9TOkOCuOOe1Tr5jttDk5LEHnqKVKuif0Zy8f7EMycw2+ef32P6VBb7tPpSpVx+noeA3VusH+1v7VK0snbjJwRyKVKtYaOblDUfNu+eeKrmjSPFf2bxOyMzEFlOCRjpSpVL2CLxrzMpt3ViH/mB5oFJe3RBzczdT/4h96VKqGMGeWSQLJK7L7MxNR57idFwk0ij2DkUqVT/RS0NWNxPLMwlmkcKDjcxOKlWzM+/exbDcZOcUqVUvRIs+jkhGwaol+SZ5c/zmlSqS4+ml+EZH/4atfW3T3pUqVboyP/2Q=="/>
          <p:cNvSpPr>
            <a:spLocks noChangeAspect="1" noChangeArrowheads="1"/>
          </p:cNvSpPr>
          <p:nvPr/>
        </p:nvSpPr>
        <p:spPr bwMode="auto">
          <a:xfrm>
            <a:off x="63500" y="-604838"/>
            <a:ext cx="1885950"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white"/>
              </a:solidFill>
            </a:endParaRPr>
          </a:p>
        </p:txBody>
      </p:sp>
      <p:sp>
        <p:nvSpPr>
          <p:cNvPr id="20" name="TextBox 19"/>
          <p:cNvSpPr txBox="1"/>
          <p:nvPr/>
        </p:nvSpPr>
        <p:spPr>
          <a:xfrm>
            <a:off x="7316160" y="6409129"/>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19</a:t>
            </a:r>
            <a:endParaRPr lang="en-US" sz="2000" dirty="0">
              <a:solidFill>
                <a:srgbClr val="00ADDC">
                  <a:lumMod val="40000"/>
                  <a:lumOff val="60000"/>
                </a:srgbClr>
              </a:solidFill>
              <a:latin typeface="Arial"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8529" y="843597"/>
            <a:ext cx="2689157" cy="2021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7449" y="1139824"/>
            <a:ext cx="3139439" cy="2097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2598" y="1934288"/>
            <a:ext cx="2461260" cy="2637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5193" y="3236970"/>
            <a:ext cx="3381537" cy="1898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3740" y="4472095"/>
            <a:ext cx="3493683" cy="1965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2735329" y="4749361"/>
            <a:ext cx="3436964" cy="1929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9894" y="4388650"/>
            <a:ext cx="2125002" cy="222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8338" r="9011"/>
          <a:stretch/>
        </p:blipFill>
        <p:spPr bwMode="auto">
          <a:xfrm flipH="1">
            <a:off x="126074" y="3893659"/>
            <a:ext cx="3780891" cy="1606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8151" y="1934288"/>
            <a:ext cx="2955327" cy="1967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p:cNvPicPr>
            <a:picLocks noChangeAspect="1" noChangeArrowheads="1"/>
          </p:cNvPicPr>
          <p:nvPr/>
        </p:nvPicPr>
        <p:blipFill rotWithShape="1">
          <a:blip r:embed="rId14">
            <a:extLst>
              <a:ext uri="{28A0092B-C50C-407E-A947-70E740481C1C}">
                <a14:useLocalDpi xmlns:a14="http://schemas.microsoft.com/office/drawing/2010/main" val="0"/>
              </a:ext>
            </a:extLst>
          </a:blip>
          <a:srcRect l="8090" t="15501" r="9762" b="6369"/>
          <a:stretch/>
        </p:blipFill>
        <p:spPr bwMode="auto">
          <a:xfrm>
            <a:off x="2584065" y="1835150"/>
            <a:ext cx="2746767" cy="1832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816183" y="3445657"/>
            <a:ext cx="2514649" cy="1885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02061" y="2426724"/>
            <a:ext cx="2083900" cy="2649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454739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500" fill="hold"/>
                                        <p:tgtEl>
                                          <p:spTgt spid="1027"/>
                                        </p:tgtEl>
                                        <p:attrNameLst>
                                          <p:attrName>ppt_x</p:attrName>
                                        </p:attrNameLst>
                                      </p:cBhvr>
                                      <p:tavLst>
                                        <p:tav tm="0">
                                          <p:val>
                                            <p:strVal val="#ppt_x"/>
                                          </p:val>
                                        </p:tav>
                                        <p:tav tm="100000">
                                          <p:val>
                                            <p:strVal val="#ppt_x"/>
                                          </p:val>
                                        </p:tav>
                                      </p:tavLst>
                                    </p:anim>
                                    <p:anim calcmode="lin" valueType="num">
                                      <p:cBhvr additive="base">
                                        <p:cTn id="14" dur="500" fill="hold"/>
                                        <p:tgtEl>
                                          <p:spTgt spid="102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29"/>
                                        </p:tgtEl>
                                        <p:attrNameLst>
                                          <p:attrName>style.visibility</p:attrName>
                                        </p:attrNameLst>
                                      </p:cBhvr>
                                      <p:to>
                                        <p:strVal val="visible"/>
                                      </p:to>
                                    </p:set>
                                    <p:anim calcmode="lin" valueType="num">
                                      <p:cBhvr additive="base">
                                        <p:cTn id="19" dur="500" fill="hold"/>
                                        <p:tgtEl>
                                          <p:spTgt spid="1029"/>
                                        </p:tgtEl>
                                        <p:attrNameLst>
                                          <p:attrName>ppt_x</p:attrName>
                                        </p:attrNameLst>
                                      </p:cBhvr>
                                      <p:tavLst>
                                        <p:tav tm="0">
                                          <p:val>
                                            <p:strVal val="1+#ppt_w/2"/>
                                          </p:val>
                                        </p:tav>
                                        <p:tav tm="100000">
                                          <p:val>
                                            <p:strVal val="#ppt_x"/>
                                          </p:val>
                                        </p:tav>
                                      </p:tavLst>
                                    </p:anim>
                                    <p:anim calcmode="lin" valueType="num">
                                      <p:cBhvr additive="base">
                                        <p:cTn id="20" dur="500" fill="hold"/>
                                        <p:tgtEl>
                                          <p:spTgt spid="102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additive="base">
                                        <p:cTn id="25" dur="500" fill="hold"/>
                                        <p:tgtEl>
                                          <p:spTgt spid="1030"/>
                                        </p:tgtEl>
                                        <p:attrNameLst>
                                          <p:attrName>ppt_x</p:attrName>
                                        </p:attrNameLst>
                                      </p:cBhvr>
                                      <p:tavLst>
                                        <p:tav tm="0">
                                          <p:val>
                                            <p:strVal val="1+#ppt_w/2"/>
                                          </p:val>
                                        </p:tav>
                                        <p:tav tm="100000">
                                          <p:val>
                                            <p:strVal val="#ppt_x"/>
                                          </p:val>
                                        </p:tav>
                                      </p:tavLst>
                                    </p:anim>
                                    <p:anim calcmode="lin" valueType="num">
                                      <p:cBhvr additive="base">
                                        <p:cTn id="26" dur="5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031"/>
                                        </p:tgtEl>
                                        <p:attrNameLst>
                                          <p:attrName>style.visibility</p:attrName>
                                        </p:attrNameLst>
                                      </p:cBhvr>
                                      <p:to>
                                        <p:strVal val="visible"/>
                                      </p:to>
                                    </p:set>
                                    <p:anim calcmode="lin" valueType="num">
                                      <p:cBhvr additive="base">
                                        <p:cTn id="31" dur="500" fill="hold"/>
                                        <p:tgtEl>
                                          <p:spTgt spid="1031"/>
                                        </p:tgtEl>
                                        <p:attrNameLst>
                                          <p:attrName>ppt_x</p:attrName>
                                        </p:attrNameLst>
                                      </p:cBhvr>
                                      <p:tavLst>
                                        <p:tav tm="0">
                                          <p:val>
                                            <p:strVal val="1+#ppt_w/2"/>
                                          </p:val>
                                        </p:tav>
                                        <p:tav tm="100000">
                                          <p:val>
                                            <p:strVal val="#ppt_x"/>
                                          </p:val>
                                        </p:tav>
                                      </p:tavLst>
                                    </p:anim>
                                    <p:anim calcmode="lin" valueType="num">
                                      <p:cBhvr additive="base">
                                        <p:cTn id="32" dur="500" fill="hold"/>
                                        <p:tgtEl>
                                          <p:spTgt spid="103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32"/>
                                        </p:tgtEl>
                                        <p:attrNameLst>
                                          <p:attrName>style.visibility</p:attrName>
                                        </p:attrNameLst>
                                      </p:cBhvr>
                                      <p:to>
                                        <p:strVal val="visible"/>
                                      </p:to>
                                    </p:set>
                                    <p:anim calcmode="lin" valueType="num">
                                      <p:cBhvr additive="base">
                                        <p:cTn id="37" dur="500" fill="hold"/>
                                        <p:tgtEl>
                                          <p:spTgt spid="1032"/>
                                        </p:tgtEl>
                                        <p:attrNameLst>
                                          <p:attrName>ppt_x</p:attrName>
                                        </p:attrNameLst>
                                      </p:cBhvr>
                                      <p:tavLst>
                                        <p:tav tm="0">
                                          <p:val>
                                            <p:strVal val="#ppt_x"/>
                                          </p:val>
                                        </p:tav>
                                        <p:tav tm="100000">
                                          <p:val>
                                            <p:strVal val="#ppt_x"/>
                                          </p:val>
                                        </p:tav>
                                      </p:tavLst>
                                    </p:anim>
                                    <p:anim calcmode="lin" valueType="num">
                                      <p:cBhvr additive="base">
                                        <p:cTn id="38"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0-#ppt_w/2"/>
                                          </p:val>
                                        </p:tav>
                                        <p:tav tm="100000">
                                          <p:val>
                                            <p:strVal val="#ppt_x"/>
                                          </p:val>
                                        </p:tav>
                                      </p:tavLst>
                                    </p:anim>
                                    <p:anim calcmode="lin" valueType="num">
                                      <p:cBhvr additive="base">
                                        <p:cTn id="5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028"/>
                                        </p:tgtEl>
                                        <p:attrNameLst>
                                          <p:attrName>style.visibility</p:attrName>
                                        </p:attrNameLst>
                                      </p:cBhvr>
                                      <p:to>
                                        <p:strVal val="visible"/>
                                      </p:to>
                                    </p:set>
                                    <p:anim calcmode="lin" valueType="num">
                                      <p:cBhvr additive="base">
                                        <p:cTn id="55" dur="500" fill="hold"/>
                                        <p:tgtEl>
                                          <p:spTgt spid="1028"/>
                                        </p:tgtEl>
                                        <p:attrNameLst>
                                          <p:attrName>ppt_x</p:attrName>
                                        </p:attrNameLst>
                                      </p:cBhvr>
                                      <p:tavLst>
                                        <p:tav tm="0">
                                          <p:val>
                                            <p:strVal val="0-#ppt_w/2"/>
                                          </p:val>
                                        </p:tav>
                                        <p:tav tm="100000">
                                          <p:val>
                                            <p:strVal val="#ppt_x"/>
                                          </p:val>
                                        </p:tav>
                                      </p:tavLst>
                                    </p:anim>
                                    <p:anim calcmode="lin" valueType="num">
                                      <p:cBhvr additive="base">
                                        <p:cTn id="56"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ppt_x"/>
                                          </p:val>
                                        </p:tav>
                                        <p:tav tm="100000">
                                          <p:val>
                                            <p:strVal val="#ppt_x"/>
                                          </p:val>
                                        </p:tav>
                                      </p:tavLst>
                                    </p:anim>
                                    <p:anim calcmode="lin" valueType="num">
                                      <p:cBhvr additive="base">
                                        <p:cTn id="6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additive="base">
                                        <p:cTn id="67" dur="500" fill="hold"/>
                                        <p:tgtEl>
                                          <p:spTgt spid="8"/>
                                        </p:tgtEl>
                                        <p:attrNameLst>
                                          <p:attrName>ppt_x</p:attrName>
                                        </p:attrNameLst>
                                      </p:cBhvr>
                                      <p:tavLst>
                                        <p:tav tm="0">
                                          <p:val>
                                            <p:strVal val="0-#ppt_w/2"/>
                                          </p:val>
                                        </p:tav>
                                        <p:tav tm="100000">
                                          <p:val>
                                            <p:strVal val="#ppt_x"/>
                                          </p:val>
                                        </p:tav>
                                      </p:tavLst>
                                    </p:anim>
                                    <p:anim calcmode="lin" valueType="num">
                                      <p:cBhvr additive="base">
                                        <p:cTn id="6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additive="base">
                                        <p:cTn id="73" dur="500" fill="hold"/>
                                        <p:tgtEl>
                                          <p:spTgt spid="7"/>
                                        </p:tgtEl>
                                        <p:attrNameLst>
                                          <p:attrName>ppt_x</p:attrName>
                                        </p:attrNameLst>
                                      </p:cBhvr>
                                      <p:tavLst>
                                        <p:tav tm="0">
                                          <p:val>
                                            <p:strVal val="#ppt_x"/>
                                          </p:val>
                                        </p:tav>
                                        <p:tav tm="100000">
                                          <p:val>
                                            <p:strVal val="#ppt_x"/>
                                          </p:val>
                                        </p:tav>
                                      </p:tavLst>
                                    </p:anim>
                                    <p:anim calcmode="lin" valueType="num">
                                      <p:cBhvr additive="base">
                                        <p:cTn id="7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tx2">
                    <a:lumMod val="90000"/>
                  </a:schemeClr>
                </a:solidFill>
              </a:rPr>
              <a:t>NHGRI Extramural </a:t>
            </a:r>
            <a:r>
              <a:rPr lang="en-US" sz="3400" dirty="0" smtClean="0">
                <a:solidFill>
                  <a:schemeClr val="tx2">
                    <a:lumMod val="90000"/>
                  </a:schemeClr>
                </a:solidFill>
              </a:rPr>
              <a:t>Research Program</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6352" y="6627"/>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680791673"/>
      </p:ext>
    </p:extLst>
  </p:cSld>
  <p:clrMapOvr>
    <a:masterClrMapping/>
  </p:clrMapOvr>
  <p:transition spd="slow">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txBox="1">
            <a:spLocks/>
          </p:cNvSpPr>
          <p:nvPr/>
        </p:nvSpPr>
        <p:spPr bwMode="auto">
          <a:xfrm>
            <a:off x="-4764" y="6197"/>
            <a:ext cx="91440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0"/>
              </a:spcBef>
              <a:spcAft>
                <a:spcPct val="0"/>
              </a:spcAft>
            </a:pPr>
            <a:r>
              <a:rPr lang="en-US" sz="3600" dirty="0" smtClean="0">
                <a:solidFill>
                  <a:srgbClr val="FFFF00"/>
                </a:solidFill>
                <a:cs typeface="Arial" charset="0"/>
              </a:rPr>
              <a:t>Large-Scale Genome Sequencing </a:t>
            </a:r>
          </a:p>
          <a:p>
            <a:pPr algn="ctr" fontAlgn="base">
              <a:spcBef>
                <a:spcPct val="0"/>
              </a:spcBef>
              <a:spcAft>
                <a:spcPct val="0"/>
              </a:spcAft>
            </a:pPr>
            <a:r>
              <a:rPr lang="en-US" sz="3600" dirty="0" smtClean="0">
                <a:solidFill>
                  <a:srgbClr val="FFFF00"/>
                </a:solidFill>
                <a:cs typeface="Arial" charset="0"/>
              </a:rPr>
              <a:t>and Analysis Centers</a:t>
            </a:r>
          </a:p>
        </p:txBody>
      </p:sp>
      <p:sp>
        <p:nvSpPr>
          <p:cNvPr id="5123" name="Content Placeholder 3"/>
          <p:cNvSpPr>
            <a:spLocks/>
          </p:cNvSpPr>
          <p:nvPr/>
        </p:nvSpPr>
        <p:spPr bwMode="auto">
          <a:xfrm>
            <a:off x="733425" y="1543050"/>
            <a:ext cx="77724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411163" indent="-342900" eaLnBrk="0" fontAlgn="base" hangingPunct="0">
              <a:spcBef>
                <a:spcPts val="700"/>
              </a:spcBef>
              <a:spcAft>
                <a:spcPct val="0"/>
              </a:spcAft>
              <a:buClr>
                <a:srgbClr val="D6ECFF"/>
              </a:buClr>
              <a:buSzPct val="95000"/>
              <a:buFont typeface="Wingdings" pitchFamily="2" charset="2"/>
              <a:buChar char=""/>
            </a:pPr>
            <a:endParaRPr lang="en-US" sz="3000" b="1">
              <a:solidFill>
                <a:prstClr val="white"/>
              </a:solidFill>
              <a:latin typeface="Arial" charset="0"/>
            </a:endParaRPr>
          </a:p>
        </p:txBody>
      </p:sp>
      <p:pic>
        <p:nvPicPr>
          <p:cNvPr id="8" name="Picture 7" descr="http://www.nih.gov/slidemedia/slide-researchmatters-photo.jpg"/>
          <p:cNvPicPr>
            <a:picLocks noChangeAspect="1" noChangeArrowheads="1"/>
          </p:cNvPicPr>
          <p:nvPr/>
        </p:nvPicPr>
        <p:blipFill>
          <a:blip r:embed="rId3" cstate="print"/>
          <a:srcRect l="39897"/>
          <a:stretch>
            <a:fillRect/>
          </a:stretch>
        </p:blipFill>
        <p:spPr bwMode="auto">
          <a:xfrm rot="16200000">
            <a:off x="3561912" y="890727"/>
            <a:ext cx="1902607" cy="3165568"/>
          </a:xfrm>
          <a:prstGeom prst="rect">
            <a:avLst/>
          </a:prstGeom>
          <a:noFill/>
          <a:ln>
            <a:noFill/>
          </a:ln>
          <a:effectLst>
            <a:glow rad="228600">
              <a:schemeClr val="accent4">
                <a:satMod val="175000"/>
                <a:alpha val="40000"/>
              </a:schemeClr>
            </a:glow>
          </a:effectLst>
        </p:spPr>
      </p:pic>
      <p:sp>
        <p:nvSpPr>
          <p:cNvPr id="7" name="Title 1"/>
          <p:cNvSpPr txBox="1">
            <a:spLocks/>
          </p:cNvSpPr>
          <p:nvPr/>
        </p:nvSpPr>
        <p:spPr bwMode="auto">
          <a:xfrm>
            <a:off x="127914" y="3805771"/>
            <a:ext cx="8931025" cy="2838535"/>
          </a:xfrm>
          <a:prstGeom prst="rect">
            <a:avLst/>
          </a:prstGeom>
          <a:noFill/>
          <a:ln w="9525" algn="ctr">
            <a:noFill/>
            <a:miter lim="800000"/>
            <a:headEnd/>
            <a:tailEnd/>
          </a:ln>
        </p:spPr>
        <p:txBody>
          <a:bodyPr/>
          <a:lstStyle/>
          <a:p>
            <a:pPr marL="111125" lvl="1" eaLnBrk="0" hangingPunct="0">
              <a:spcBef>
                <a:spcPts val="1800"/>
              </a:spcBef>
              <a:buClr>
                <a:schemeClr val="tx1"/>
              </a:buClr>
              <a:buSzPct val="95000"/>
              <a:defRPr/>
            </a:pPr>
            <a:r>
              <a:rPr lang="en-US" sz="2800" dirty="0">
                <a:solidFill>
                  <a:prstClr val="white"/>
                </a:solidFill>
                <a:latin typeface="Arial" charset="0"/>
              </a:rPr>
              <a:t>Major Projects Include:</a:t>
            </a:r>
          </a:p>
          <a:p>
            <a:pPr marL="509588" lvl="1" indent="-228600" eaLnBrk="0" hangingPunct="0">
              <a:spcBef>
                <a:spcPts val="1800"/>
              </a:spcBef>
              <a:buClr>
                <a:schemeClr val="tx1"/>
              </a:buClr>
              <a:buSzPct val="95000"/>
              <a:buFont typeface="Wingdings" pitchFamily="2" charset="2"/>
              <a:buChar char=""/>
              <a:defRPr/>
            </a:pPr>
            <a:r>
              <a:rPr lang="en-US" sz="2600" dirty="0" smtClean="0">
                <a:solidFill>
                  <a:schemeClr val="tx2">
                    <a:lumMod val="90000"/>
                  </a:schemeClr>
                </a:solidFill>
                <a:latin typeface="Arial" charset="0"/>
              </a:rPr>
              <a:t>Alzheimer’s </a:t>
            </a:r>
            <a:r>
              <a:rPr lang="en-US" sz="2600" dirty="0">
                <a:solidFill>
                  <a:schemeClr val="tx2">
                    <a:lumMod val="90000"/>
                  </a:schemeClr>
                </a:solidFill>
                <a:latin typeface="Arial" charset="0"/>
              </a:rPr>
              <a:t>Disease Sequencing Project (with NIA)</a:t>
            </a:r>
          </a:p>
          <a:p>
            <a:pPr marL="509588" lvl="1" indent="-228600" eaLnBrk="0" hangingPunct="0">
              <a:spcBef>
                <a:spcPts val="1800"/>
              </a:spcBef>
              <a:buClr>
                <a:schemeClr val="tx1"/>
              </a:buClr>
              <a:buSzPct val="95000"/>
              <a:buFont typeface="Wingdings" pitchFamily="2" charset="2"/>
              <a:buChar char=""/>
              <a:defRPr/>
            </a:pPr>
            <a:r>
              <a:rPr lang="en-US" sz="2600" dirty="0">
                <a:solidFill>
                  <a:schemeClr val="tx2">
                    <a:lumMod val="90000"/>
                  </a:schemeClr>
                </a:solidFill>
                <a:latin typeface="Arial" charset="0"/>
              </a:rPr>
              <a:t>T2D-Genes </a:t>
            </a:r>
            <a:r>
              <a:rPr lang="en-US" sz="2600" dirty="0" smtClean="0">
                <a:solidFill>
                  <a:schemeClr val="tx2">
                    <a:lumMod val="90000"/>
                  </a:schemeClr>
                </a:solidFill>
                <a:latin typeface="Arial" charset="0"/>
              </a:rPr>
              <a:t>(with </a:t>
            </a:r>
            <a:r>
              <a:rPr lang="en-US" sz="2600" dirty="0">
                <a:solidFill>
                  <a:schemeClr val="tx2">
                    <a:lumMod val="90000"/>
                  </a:schemeClr>
                </a:solidFill>
                <a:latin typeface="Arial" charset="0"/>
              </a:rPr>
              <a:t>NIDDK)</a:t>
            </a:r>
          </a:p>
          <a:p>
            <a:pPr marL="509588" lvl="1" indent="-228600" eaLnBrk="0" hangingPunct="0">
              <a:spcBef>
                <a:spcPts val="1800"/>
              </a:spcBef>
              <a:buClr>
                <a:schemeClr val="tx1"/>
              </a:buClr>
              <a:buSzPct val="95000"/>
              <a:buFont typeface="Wingdings" pitchFamily="2" charset="2"/>
              <a:buChar char=""/>
              <a:defRPr/>
            </a:pPr>
            <a:r>
              <a:rPr lang="en-US" sz="2600" dirty="0">
                <a:solidFill>
                  <a:schemeClr val="tx2">
                    <a:lumMod val="90000"/>
                  </a:schemeClr>
                </a:solidFill>
                <a:latin typeface="Arial" charset="0"/>
              </a:rPr>
              <a:t>TCGA (with NCI)</a:t>
            </a:r>
          </a:p>
          <a:p>
            <a:pPr marL="339725" lvl="1" indent="-228600" defTabSz="635000" eaLnBrk="0" hangingPunct="0">
              <a:spcBef>
                <a:spcPts val="0"/>
              </a:spcBef>
              <a:buClr>
                <a:schemeClr val="tx1"/>
              </a:buClr>
              <a:buSzPct val="95000"/>
              <a:buFont typeface="Wingdings" pitchFamily="2" charset="2"/>
              <a:buChar char=""/>
              <a:defRPr/>
            </a:pPr>
            <a:endParaRPr lang="en-US" sz="2800" dirty="0" smtClean="0">
              <a:solidFill>
                <a:prstClr val="white"/>
              </a:solidFill>
              <a:latin typeface="Arial" charset="0"/>
            </a:endParaRPr>
          </a:p>
          <a:p>
            <a:pPr marL="111125" lvl="1" defTabSz="635000" eaLnBrk="0" hangingPunct="0">
              <a:spcBef>
                <a:spcPts val="0"/>
              </a:spcBef>
              <a:buClr>
                <a:schemeClr val="tx1"/>
              </a:buClr>
              <a:buSzPct val="95000"/>
              <a:defRPr/>
            </a:pPr>
            <a:endParaRPr lang="en-US" sz="2800" dirty="0" smtClean="0">
              <a:solidFill>
                <a:prstClr val="white"/>
              </a:solidFill>
              <a:latin typeface="Arial" charset="0"/>
            </a:endParaRPr>
          </a:p>
          <a:p>
            <a:pPr marL="796925" lvl="2" indent="-228600" eaLnBrk="0" hangingPunct="0">
              <a:spcBef>
                <a:spcPts val="1800"/>
              </a:spcBef>
              <a:buClr>
                <a:srgbClr val="D6ECFF"/>
              </a:buClr>
              <a:buSzPct val="95000"/>
              <a:buFont typeface="Wingdings" pitchFamily="2" charset="2"/>
              <a:buChar char=""/>
              <a:defRPr/>
            </a:pPr>
            <a:endParaRPr lang="en-US" sz="4000" dirty="0" smtClean="0">
              <a:solidFill>
                <a:prstClr val="white"/>
              </a:solidFill>
              <a:latin typeface="Arial" charset="0"/>
            </a:endParaRPr>
          </a:p>
        </p:txBody>
      </p:sp>
      <p:sp>
        <p:nvSpPr>
          <p:cNvPr id="10" name="TextBox 9"/>
          <p:cNvSpPr txBox="1"/>
          <p:nvPr/>
        </p:nvSpPr>
        <p:spPr>
          <a:xfrm>
            <a:off x="7316160" y="6408909"/>
            <a:ext cx="1795684" cy="400110"/>
          </a:xfrm>
          <a:prstGeom prst="rect">
            <a:avLst/>
          </a:prstGeom>
          <a:noFill/>
        </p:spPr>
        <p:txBody>
          <a:bodyPr wrap="none">
            <a:spAutoFit/>
          </a:bodyPr>
          <a:lstStyle/>
          <a:p>
            <a:pPr>
              <a:defRPr/>
            </a:pPr>
            <a:r>
              <a:rPr lang="en-US" sz="2000" b="1"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20</a:t>
            </a:r>
            <a:endParaRPr lang="en-US" sz="2000" b="1" dirty="0">
              <a:solidFill>
                <a:srgbClr val="00ADDC">
                  <a:lumMod val="40000"/>
                  <a:lumOff val="60000"/>
                </a:srgbClr>
              </a:solidFill>
              <a:latin typeface="Arial" charset="0"/>
            </a:endParaRPr>
          </a:p>
        </p:txBody>
      </p:sp>
    </p:spTree>
    <p:extLst>
      <p:ext uri="{BB962C8B-B14F-4D97-AF65-F5344CB8AC3E}">
        <p14:creationId xmlns:p14="http://schemas.microsoft.com/office/powerpoint/2010/main" val="374195113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6352"/>
            <a:ext cx="9144000" cy="762000"/>
          </a:xfrm>
          <a:prstGeom prst="rect">
            <a:avLst/>
          </a:prstGeom>
        </p:spPr>
        <p:txBody>
          <a:bodyPr/>
          <a:lstStyle/>
          <a:p>
            <a:pPr algn="ctr" fontAlgn="auto">
              <a:spcBef>
                <a:spcPts val="0"/>
              </a:spcBef>
              <a:spcAft>
                <a:spcPts val="0"/>
              </a:spcAft>
              <a:defRPr/>
            </a:pPr>
            <a:r>
              <a:rPr lang="en-US" sz="3600" spc="-100" dirty="0" smtClean="0">
                <a:solidFill>
                  <a:srgbClr val="FFFF00"/>
                </a:solidFill>
                <a:cs typeface="Arial" pitchFamily="34" charset="0"/>
              </a:rPr>
              <a:t>Alzheimer’s Disease Sequencing Project</a:t>
            </a:r>
            <a:endParaRPr lang="en-US" sz="3600" b="1" spc="-100" dirty="0">
              <a:solidFill>
                <a:srgbClr val="FFFF00"/>
              </a:solidFill>
              <a:latin typeface="Arial" pitchFamily="34" charset="0"/>
              <a:cs typeface="Arial" pitchFamily="34" charset="0"/>
            </a:endParaRPr>
          </a:p>
        </p:txBody>
      </p:sp>
      <p:sp>
        <p:nvSpPr>
          <p:cNvPr id="10" name="TextBox 9"/>
          <p:cNvSpPr txBox="1"/>
          <p:nvPr/>
        </p:nvSpPr>
        <p:spPr>
          <a:xfrm>
            <a:off x="7314049" y="6408163"/>
            <a:ext cx="1795684" cy="400110"/>
          </a:xfrm>
          <a:prstGeom prst="rect">
            <a:avLst/>
          </a:prstGeom>
          <a:noFill/>
        </p:spPr>
        <p:txBody>
          <a:bodyPr wrap="none">
            <a:spAutoFit/>
          </a:bodyPr>
          <a:lstStyle/>
          <a:p>
            <a:pPr>
              <a:defRPr/>
            </a:pPr>
            <a:r>
              <a:rPr lang="en-US" sz="2000" dirty="0" smtClean="0">
                <a:solidFill>
                  <a:schemeClr val="accent4">
                    <a:lumMod val="40000"/>
                    <a:lumOff val="60000"/>
                  </a:schemeClr>
                </a:solidFill>
                <a:latin typeface="Arial" charset="0"/>
              </a:rPr>
              <a:t>Document 20</a:t>
            </a:r>
            <a:endParaRPr lang="en-US" sz="2000" dirty="0">
              <a:solidFill>
                <a:schemeClr val="accent4">
                  <a:lumMod val="40000"/>
                  <a:lumOff val="60000"/>
                </a:schemeClr>
              </a:solidFill>
              <a:latin typeface="Arial" charset="0"/>
            </a:endParaRPr>
          </a:p>
        </p:txBody>
      </p:sp>
      <p:sp>
        <p:nvSpPr>
          <p:cNvPr id="16" name="Title 1"/>
          <p:cNvSpPr txBox="1">
            <a:spLocks/>
          </p:cNvSpPr>
          <p:nvPr/>
        </p:nvSpPr>
        <p:spPr bwMode="auto">
          <a:xfrm>
            <a:off x="473718" y="2149632"/>
            <a:ext cx="8548362" cy="3902512"/>
          </a:xfrm>
          <a:prstGeom prst="rect">
            <a:avLst/>
          </a:prstGeom>
          <a:noFill/>
          <a:ln w="9525" algn="ctr">
            <a:noFill/>
            <a:miter lim="800000"/>
            <a:headEnd/>
            <a:tailEnd/>
          </a:ln>
        </p:spPr>
        <p:txBody>
          <a:bodyPr/>
          <a:lstStyle/>
          <a:p>
            <a:pPr marL="339725" lvl="1" indent="-228600" defTabSz="627063"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584 whole-genome sequences from affected 	families (sequencing complete, analysis 	ongoing)</a:t>
            </a:r>
          </a:p>
          <a:p>
            <a:pPr marL="339725" lvl="1" indent="-228600" defTabSz="627063"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10,000 case/control whole-</a:t>
            </a:r>
            <a:r>
              <a:rPr lang="en-US" sz="2800" dirty="0" err="1" smtClean="0">
                <a:solidFill>
                  <a:prstClr val="white"/>
                </a:solidFill>
                <a:latin typeface="Arial" charset="0"/>
              </a:rPr>
              <a:t>exome</a:t>
            </a:r>
            <a:r>
              <a:rPr lang="en-US" sz="2800" dirty="0" smtClean="0">
                <a:solidFill>
                  <a:prstClr val="white"/>
                </a:solidFill>
                <a:latin typeface="Arial" charset="0"/>
              </a:rPr>
              <a:t> sequences  	(~4,500 completed to date)</a:t>
            </a:r>
          </a:p>
          <a:p>
            <a:pPr marL="339725" lvl="1" indent="-228600" defTabSz="627063"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Replication </a:t>
            </a:r>
            <a:r>
              <a:rPr lang="en-US" sz="2800" dirty="0">
                <a:solidFill>
                  <a:prstClr val="white"/>
                </a:solidFill>
                <a:latin typeface="Arial" charset="0"/>
              </a:rPr>
              <a:t>study </a:t>
            </a:r>
            <a:r>
              <a:rPr lang="en-US" sz="2800" dirty="0" smtClean="0">
                <a:solidFill>
                  <a:prstClr val="white"/>
                </a:solidFill>
                <a:latin typeface="Arial" charset="0"/>
              </a:rPr>
              <a:t>of up </a:t>
            </a:r>
            <a:r>
              <a:rPr lang="en-US" sz="2800" dirty="0">
                <a:solidFill>
                  <a:prstClr val="white"/>
                </a:solidFill>
                <a:latin typeface="Arial" charset="0"/>
              </a:rPr>
              <a:t>to 40,000 </a:t>
            </a:r>
            <a:r>
              <a:rPr lang="en-US" sz="2800" dirty="0" smtClean="0">
                <a:solidFill>
                  <a:prstClr val="white"/>
                </a:solidFill>
                <a:latin typeface="Arial" charset="0"/>
              </a:rPr>
              <a:t>individuals  	(samples identified)</a:t>
            </a:r>
            <a:endParaRPr lang="en-US" sz="100" dirty="0" smtClean="0">
              <a:solidFill>
                <a:prstClr val="white"/>
              </a:solidFill>
              <a:latin typeface="Arial" charset="0"/>
            </a:endParaRPr>
          </a:p>
          <a:p>
            <a:pPr marL="339725" lvl="1" indent="-228600" defTabSz="627063" eaLnBrk="0" hangingPunct="0">
              <a:spcBef>
                <a:spcPts val="0"/>
              </a:spcBef>
              <a:buClr>
                <a:schemeClr val="tx1"/>
              </a:buClr>
              <a:buSzPct val="95000"/>
              <a:buFont typeface="Wingdings" pitchFamily="2" charset="2"/>
              <a:buChar char=""/>
              <a:defRPr/>
            </a:pPr>
            <a:endParaRPr lang="en-US" sz="1200" dirty="0" smtClean="0">
              <a:solidFill>
                <a:prstClr val="white"/>
              </a:solidFill>
              <a:latin typeface="Arial" charset="0"/>
            </a:endParaRPr>
          </a:p>
          <a:p>
            <a:pPr marL="339725" lvl="1" indent="-228600" defTabSz="627063" eaLnBrk="0" hangingPunct="0">
              <a:spcBef>
                <a:spcPts val="0"/>
              </a:spcBef>
              <a:buClr>
                <a:schemeClr val="tx1"/>
              </a:buClr>
              <a:buSzPct val="95000"/>
              <a:buFont typeface="Wingdings" pitchFamily="2" charset="2"/>
              <a:buChar char=""/>
              <a:defRPr/>
            </a:pPr>
            <a:r>
              <a:rPr lang="en-US" sz="2800" dirty="0" smtClean="0">
                <a:solidFill>
                  <a:prstClr val="white"/>
                </a:solidFill>
                <a:latin typeface="Arial" charset="0"/>
              </a:rPr>
              <a:t>NIA data-analysis RFA to be funded in May</a:t>
            </a:r>
            <a:endParaRPr lang="en-US" sz="2800" dirty="0">
              <a:solidFill>
                <a:prstClr val="white"/>
              </a:solidFill>
              <a:latin typeface="Arial" charset="0"/>
            </a:endParaRPr>
          </a:p>
          <a:p>
            <a:pPr marL="339725" lvl="1" indent="-228600" defTabSz="635000" eaLnBrk="0" hangingPunct="0">
              <a:spcBef>
                <a:spcPts val="0"/>
              </a:spcBef>
              <a:buClr>
                <a:schemeClr val="tx1"/>
              </a:buClr>
              <a:buSzPct val="95000"/>
              <a:buFont typeface="Wingdings" pitchFamily="2" charset="2"/>
              <a:buChar char=""/>
              <a:defRPr/>
            </a:pPr>
            <a:endParaRPr lang="en-US" sz="2800" dirty="0" smtClean="0">
              <a:solidFill>
                <a:prstClr val="white"/>
              </a:solidFill>
              <a:latin typeface="Arial" charset="0"/>
            </a:endParaRPr>
          </a:p>
          <a:p>
            <a:pPr marL="111125" lvl="1" defTabSz="635000" eaLnBrk="0" hangingPunct="0">
              <a:spcBef>
                <a:spcPts val="0"/>
              </a:spcBef>
              <a:buClr>
                <a:schemeClr val="tx1"/>
              </a:buClr>
              <a:buSzPct val="95000"/>
              <a:defRPr/>
            </a:pPr>
            <a:endParaRPr lang="en-US" sz="2800" dirty="0" smtClean="0">
              <a:solidFill>
                <a:prstClr val="white"/>
              </a:solidFill>
              <a:latin typeface="Arial" charset="0"/>
            </a:endParaRPr>
          </a:p>
          <a:p>
            <a:pPr marL="796925" lvl="2" indent="-228600" eaLnBrk="0" hangingPunct="0">
              <a:spcBef>
                <a:spcPts val="1800"/>
              </a:spcBef>
              <a:buClr>
                <a:srgbClr val="D6ECFF"/>
              </a:buClr>
              <a:buSzPct val="95000"/>
              <a:buFont typeface="Wingdings" pitchFamily="2" charset="2"/>
              <a:buChar char=""/>
              <a:defRPr/>
            </a:pPr>
            <a:endParaRPr lang="en-US" sz="4000" dirty="0" smtClean="0">
              <a:solidFill>
                <a:prstClr val="white"/>
              </a:solidFill>
              <a:latin typeface="Arial" charset="0"/>
            </a:endParaRPr>
          </a:p>
        </p:txBody>
      </p:sp>
      <p:pic>
        <p:nvPicPr>
          <p:cNvPr id="8" name="Picture 2" descr="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125" y="805545"/>
            <a:ext cx="8535826" cy="1191921"/>
          </a:xfrm>
          <a:prstGeom prst="rect">
            <a:avLst/>
          </a:prstGeom>
          <a:solidFill>
            <a:schemeClr val="bg2">
              <a:lumMod val="20000"/>
              <a:lumOff val="80000"/>
            </a:schemeClr>
          </a:solidFill>
          <a:effectLst>
            <a:softEdge rad="31750"/>
          </a:effectLst>
        </p:spPr>
      </p:pic>
    </p:spTree>
    <p:extLst>
      <p:ext uri="{BB962C8B-B14F-4D97-AF65-F5344CB8AC3E}">
        <p14:creationId xmlns:p14="http://schemas.microsoft.com/office/powerpoint/2010/main" val="244101022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1588" y="6341"/>
            <a:ext cx="9144000" cy="1287599"/>
          </a:xfrm>
          <a:prstGeom prst="rect">
            <a:avLst/>
          </a:prstGeom>
        </p:spPr>
        <p:txBody>
          <a:bodyPr/>
          <a:lstStyle/>
          <a:p>
            <a:pPr algn="ctr" fontAlgn="auto">
              <a:spcBef>
                <a:spcPts val="0"/>
              </a:spcBef>
              <a:spcAft>
                <a:spcPts val="0"/>
              </a:spcAft>
              <a:defRPr/>
            </a:pPr>
            <a:r>
              <a:rPr lang="en-US" sz="3600" dirty="0">
                <a:solidFill>
                  <a:srgbClr val="FFFF00"/>
                </a:solidFill>
              </a:rPr>
              <a:t>Type 2 Diabetes Multiethnic Genetic Consortium </a:t>
            </a:r>
            <a:r>
              <a:rPr lang="en-US" sz="3600" dirty="0" smtClean="0">
                <a:solidFill>
                  <a:srgbClr val="FFFF00"/>
                </a:solidFill>
              </a:rPr>
              <a:t>(T2D-Genes)</a:t>
            </a:r>
            <a:endParaRPr lang="en-US" sz="3600" b="1" spc="-100" dirty="0">
              <a:solidFill>
                <a:srgbClr val="FFFF00"/>
              </a:solidFill>
              <a:cs typeface="Arial" pitchFamily="34" charset="0"/>
            </a:endParaRPr>
          </a:p>
        </p:txBody>
      </p:sp>
      <p:sp>
        <p:nvSpPr>
          <p:cNvPr id="16" name="Title 1"/>
          <p:cNvSpPr txBox="1">
            <a:spLocks/>
          </p:cNvSpPr>
          <p:nvPr/>
        </p:nvSpPr>
        <p:spPr bwMode="auto">
          <a:xfrm>
            <a:off x="109868" y="1442974"/>
            <a:ext cx="8717280" cy="5060326"/>
          </a:xfrm>
          <a:prstGeom prst="rect">
            <a:avLst/>
          </a:prstGeom>
          <a:noFill/>
          <a:ln w="9525" algn="ctr">
            <a:noFill/>
            <a:miter lim="800000"/>
            <a:headEnd/>
            <a:tailEnd/>
          </a:ln>
        </p:spPr>
        <p:txBody>
          <a:bodyPr/>
          <a:lstStyle/>
          <a:p>
            <a:pPr marL="339725" lvl="1" indent="-228600" eaLnBrk="0" hangingPunct="0">
              <a:spcBef>
                <a:spcPts val="1800"/>
              </a:spcBef>
              <a:buClr>
                <a:schemeClr val="tx1"/>
              </a:buClr>
              <a:buSzPct val="95000"/>
              <a:buFont typeface="Wingdings" pitchFamily="2" charset="2"/>
              <a:buChar char=""/>
              <a:tabLst>
                <a:tab pos="574675" algn="l"/>
              </a:tabLst>
              <a:defRPr/>
            </a:pPr>
            <a:r>
              <a:rPr lang="en-US" sz="2800" dirty="0" smtClean="0">
                <a:solidFill>
                  <a:prstClr val="white"/>
                </a:solidFill>
                <a:latin typeface="Arial" charset="0"/>
              </a:rPr>
              <a:t>NIDDK initiated, with NHGRI providing genome 	sequencing capacity</a:t>
            </a:r>
          </a:p>
          <a:p>
            <a:pPr marL="339725" lvl="1" indent="-228600" eaLnBrk="0" hangingPunct="0">
              <a:spcBef>
                <a:spcPts val="1800"/>
              </a:spcBef>
              <a:buClr>
                <a:schemeClr val="tx1"/>
              </a:buClr>
              <a:buSzPct val="95000"/>
              <a:buFont typeface="Wingdings" pitchFamily="2" charset="2"/>
              <a:buChar char=""/>
              <a:tabLst>
                <a:tab pos="574675" algn="l"/>
              </a:tabLst>
              <a:defRPr/>
            </a:pPr>
            <a:r>
              <a:rPr lang="en-US" sz="2800" dirty="0" smtClean="0">
                <a:solidFill>
                  <a:prstClr val="white"/>
                </a:solidFill>
                <a:latin typeface="Arial" charset="0"/>
                <a:cs typeface="Arial" pitchFamily="34" charset="0"/>
              </a:rPr>
              <a:t>Whole-</a:t>
            </a:r>
            <a:r>
              <a:rPr lang="en-US" sz="2800" dirty="0" err="1" smtClean="0">
                <a:solidFill>
                  <a:prstClr val="white"/>
                </a:solidFill>
                <a:latin typeface="Arial" charset="0"/>
                <a:cs typeface="Arial" pitchFamily="34" charset="0"/>
              </a:rPr>
              <a:t>exome</a:t>
            </a:r>
            <a:r>
              <a:rPr lang="en-US" sz="2800" dirty="0" smtClean="0">
                <a:solidFill>
                  <a:prstClr val="white"/>
                </a:solidFill>
                <a:latin typeface="Arial" charset="0"/>
                <a:cs typeface="Arial" pitchFamily="34" charset="0"/>
              </a:rPr>
              <a:t> sequences from 5000 cases/ 	controls from five ancestry groups</a:t>
            </a:r>
          </a:p>
          <a:p>
            <a:pPr marL="339725" lvl="1" indent="-228600" eaLnBrk="0" hangingPunct="0">
              <a:spcBef>
                <a:spcPts val="1800"/>
              </a:spcBef>
              <a:buClr>
                <a:schemeClr val="tx1"/>
              </a:buClr>
              <a:buSzPct val="95000"/>
              <a:buFont typeface="Wingdings" pitchFamily="2" charset="2"/>
              <a:buChar char=""/>
              <a:tabLst>
                <a:tab pos="574675" algn="l"/>
              </a:tabLst>
              <a:defRPr/>
            </a:pPr>
            <a:r>
              <a:rPr lang="en-US" sz="2800" dirty="0" smtClean="0">
                <a:solidFill>
                  <a:prstClr val="white"/>
                </a:solidFill>
                <a:latin typeface="Arial" charset="0"/>
                <a:cs typeface="Arial" pitchFamily="34" charset="0"/>
              </a:rPr>
              <a:t>Whole-genome sequences from over 600 	members of 20 Mexican-American pedigrees</a:t>
            </a:r>
          </a:p>
          <a:p>
            <a:pPr marL="339725" lvl="1" indent="-228600" eaLnBrk="0" hangingPunct="0">
              <a:spcBef>
                <a:spcPts val="1800"/>
              </a:spcBef>
              <a:buClr>
                <a:schemeClr val="tx1"/>
              </a:buClr>
              <a:buSzPct val="95000"/>
              <a:buFont typeface="Wingdings" pitchFamily="2" charset="2"/>
              <a:buChar char=""/>
              <a:tabLst>
                <a:tab pos="574675" algn="l"/>
              </a:tabLst>
              <a:defRPr/>
            </a:pPr>
            <a:r>
              <a:rPr lang="en-US" sz="2800" dirty="0" smtClean="0">
                <a:solidFill>
                  <a:prstClr val="white"/>
                </a:solidFill>
                <a:latin typeface="Arial" charset="0"/>
                <a:cs typeface="Arial" pitchFamily="34" charset="0"/>
              </a:rPr>
              <a:t>Multiethnic GWAS analysis published</a:t>
            </a:r>
          </a:p>
          <a:p>
            <a:pPr marL="396875" lvl="1" indent="-285750" eaLnBrk="0" hangingPunct="0">
              <a:spcBef>
                <a:spcPts val="1800"/>
              </a:spcBef>
              <a:buClr>
                <a:schemeClr val="tx1"/>
              </a:buClr>
              <a:buSzPct val="95000"/>
              <a:buFont typeface="Wingdings" pitchFamily="2" charset="2"/>
              <a:buChar char=""/>
              <a:tabLst>
                <a:tab pos="574675" algn="l"/>
              </a:tabLst>
              <a:defRPr/>
            </a:pPr>
            <a:r>
              <a:rPr lang="en-US" sz="2800" dirty="0" smtClean="0">
                <a:solidFill>
                  <a:prstClr val="white"/>
                </a:solidFill>
                <a:latin typeface="Arial" charset="0"/>
                <a:cs typeface="Arial" pitchFamily="34" charset="0"/>
              </a:rPr>
              <a:t>Follow up (GWAS and targeted DNA 	sequencing) in up to 50,000 cases/controls</a:t>
            </a:r>
            <a:endParaRPr lang="en-US" sz="2600" dirty="0">
              <a:solidFill>
                <a:schemeClr val="tx2">
                  <a:lumMod val="90000"/>
                </a:schemeClr>
              </a:solidFill>
              <a:cs typeface="Arial" pitchFamily="34" charset="0"/>
            </a:endParaRPr>
          </a:p>
          <a:p>
            <a:pPr marL="339725" lvl="1" indent="-228600" eaLnBrk="0" hangingPunct="0">
              <a:spcBef>
                <a:spcPts val="1800"/>
              </a:spcBef>
              <a:buClr>
                <a:schemeClr val="tx1"/>
              </a:buClr>
              <a:buSzPct val="95000"/>
              <a:buFont typeface="Wingdings" pitchFamily="2" charset="2"/>
              <a:buChar char=""/>
              <a:defRPr/>
            </a:pPr>
            <a:endParaRPr lang="en-US" sz="100" dirty="0" smtClean="0">
              <a:solidFill>
                <a:prstClr val="white"/>
              </a:solidFill>
              <a:latin typeface="Arial" charset="0"/>
            </a:endParaRPr>
          </a:p>
          <a:p>
            <a:pPr marL="339725" lvl="1" indent="-228600" eaLnBrk="0" hangingPunct="0">
              <a:spcBef>
                <a:spcPts val="0"/>
              </a:spcBef>
              <a:buClr>
                <a:schemeClr val="tx1"/>
              </a:buClr>
              <a:buSzPct val="95000"/>
              <a:buFont typeface="Wingdings" pitchFamily="2" charset="2"/>
              <a:buChar char=""/>
              <a:defRPr/>
            </a:pPr>
            <a:endParaRPr lang="en-US" sz="1200" dirty="0" smtClean="0">
              <a:solidFill>
                <a:prstClr val="white"/>
              </a:solidFill>
              <a:latin typeface="Arial" charset="0"/>
            </a:endParaRPr>
          </a:p>
          <a:p>
            <a:pPr marL="339725" lvl="1" indent="-228600" eaLnBrk="0" hangingPunct="0">
              <a:spcBef>
                <a:spcPts val="0"/>
              </a:spcBef>
              <a:buClr>
                <a:schemeClr val="tx1"/>
              </a:buClr>
              <a:buSzPct val="95000"/>
              <a:buFont typeface="Wingdings" pitchFamily="2" charset="2"/>
              <a:buChar char=""/>
              <a:defRPr/>
            </a:pPr>
            <a:endParaRPr lang="en-US" sz="2800" dirty="0">
              <a:solidFill>
                <a:prstClr val="white"/>
              </a:solidFill>
              <a:latin typeface="Arial" charset="0"/>
            </a:endParaRPr>
          </a:p>
          <a:p>
            <a:pPr marL="339725" lvl="1" indent="-228600" defTabSz="635000" eaLnBrk="0" hangingPunct="0">
              <a:spcBef>
                <a:spcPts val="0"/>
              </a:spcBef>
              <a:buClr>
                <a:schemeClr val="tx1"/>
              </a:buClr>
              <a:buSzPct val="95000"/>
              <a:buFont typeface="Wingdings" pitchFamily="2" charset="2"/>
              <a:buChar char=""/>
              <a:defRPr/>
            </a:pPr>
            <a:endParaRPr lang="en-US" sz="2800" dirty="0" smtClean="0">
              <a:solidFill>
                <a:prstClr val="white"/>
              </a:solidFill>
              <a:latin typeface="Arial" charset="0"/>
            </a:endParaRPr>
          </a:p>
          <a:p>
            <a:pPr marL="796925" lvl="2" indent="-228600" eaLnBrk="0" hangingPunct="0">
              <a:spcBef>
                <a:spcPts val="1800"/>
              </a:spcBef>
              <a:buClr>
                <a:srgbClr val="D6ECFF"/>
              </a:buClr>
              <a:buSzPct val="95000"/>
              <a:buFont typeface="Wingdings" pitchFamily="2" charset="2"/>
              <a:buChar char=""/>
              <a:defRPr/>
            </a:pPr>
            <a:endParaRPr lang="en-US" sz="2800" dirty="0" smtClean="0">
              <a:solidFill>
                <a:prstClr val="white"/>
              </a:solidFill>
              <a:latin typeface="Arial" charset="0"/>
            </a:endParaRPr>
          </a:p>
        </p:txBody>
      </p:sp>
      <p:sp>
        <p:nvSpPr>
          <p:cNvPr id="10" name="TextBox 9"/>
          <p:cNvSpPr txBox="1"/>
          <p:nvPr/>
        </p:nvSpPr>
        <p:spPr>
          <a:xfrm>
            <a:off x="7314049" y="6408163"/>
            <a:ext cx="1795684" cy="400110"/>
          </a:xfrm>
          <a:prstGeom prst="rect">
            <a:avLst/>
          </a:prstGeom>
          <a:noFill/>
        </p:spPr>
        <p:txBody>
          <a:bodyPr wrap="none">
            <a:spAutoFit/>
          </a:bodyPr>
          <a:lstStyle/>
          <a:p>
            <a:pPr>
              <a:defRPr/>
            </a:pPr>
            <a:r>
              <a:rPr lang="en-US" sz="2000" dirty="0" smtClean="0">
                <a:solidFill>
                  <a:schemeClr val="accent4">
                    <a:lumMod val="40000"/>
                    <a:lumOff val="60000"/>
                  </a:schemeClr>
                </a:solidFill>
                <a:latin typeface="Arial" charset="0"/>
              </a:rPr>
              <a:t>Document </a:t>
            </a:r>
            <a:r>
              <a:rPr lang="en-US" sz="2000" dirty="0" smtClean="0">
                <a:solidFill>
                  <a:srgbClr val="00ADDC">
                    <a:lumMod val="40000"/>
                    <a:lumOff val="60000"/>
                  </a:srgbClr>
                </a:solidFill>
                <a:latin typeface="Arial" charset="0"/>
              </a:rPr>
              <a:t>20</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76251148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2" descr="cover_3"/>
          <p:cNvPicPr>
            <a:picLocks noChangeAspect="1" noChangeArrowheads="1"/>
          </p:cNvPicPr>
          <p:nvPr/>
        </p:nvPicPr>
        <p:blipFill>
          <a:blip r:embed="rId3" cstate="print"/>
          <a:srcRect t="8273" b="76785"/>
          <a:stretch>
            <a:fillRect/>
          </a:stretch>
        </p:blipFill>
        <p:spPr bwMode="auto">
          <a:xfrm>
            <a:off x="0" y="0"/>
            <a:ext cx="9144000" cy="1023938"/>
          </a:xfrm>
          <a:prstGeom prst="rect">
            <a:avLst/>
          </a:prstGeom>
          <a:noFill/>
          <a:ln w="9525">
            <a:noFill/>
            <a:miter lim="800000"/>
            <a:headEnd/>
            <a:tailEnd/>
          </a:ln>
        </p:spPr>
      </p:pic>
      <p:sp>
        <p:nvSpPr>
          <p:cNvPr id="9" name="TextBox 8"/>
          <p:cNvSpPr txBox="1"/>
          <p:nvPr/>
        </p:nvSpPr>
        <p:spPr>
          <a:xfrm>
            <a:off x="7315200" y="6410325"/>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20</a:t>
            </a:r>
            <a:endParaRPr lang="en-US" sz="2000" b="1" dirty="0">
              <a:solidFill>
                <a:srgbClr val="00ADDC">
                  <a:lumMod val="40000"/>
                  <a:lumOff val="60000"/>
                </a:srgbClr>
              </a:solidFill>
              <a:latin typeface="Arial" charset="0"/>
            </a:endParaRPr>
          </a:p>
        </p:txBody>
      </p:sp>
      <p:sp>
        <p:nvSpPr>
          <p:cNvPr id="10" name="Title 1"/>
          <p:cNvSpPr txBox="1">
            <a:spLocks/>
          </p:cNvSpPr>
          <p:nvPr/>
        </p:nvSpPr>
        <p:spPr bwMode="auto">
          <a:xfrm>
            <a:off x="18081" y="1295400"/>
            <a:ext cx="9125919" cy="4800600"/>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457200" indent="-457200">
              <a:spcAft>
                <a:spcPts val="600"/>
              </a:spcAft>
              <a:buFont typeface="Wingdings" pitchFamily="2" charset="2"/>
              <a:buChar char="§"/>
            </a:pPr>
            <a:endParaRPr lang="en-US" sz="2600" dirty="0" smtClean="0">
              <a:solidFill>
                <a:prstClr val="white"/>
              </a:solidFill>
              <a:cs typeface="Arial" pitchFamily="34" charset="0"/>
            </a:endParaRPr>
          </a:p>
          <a:p>
            <a:pPr marL="457200" indent="-457200">
              <a:spcAft>
                <a:spcPts val="600"/>
              </a:spcAft>
              <a:buFont typeface="Wingdings" pitchFamily="2" charset="2"/>
              <a:buChar char="§"/>
            </a:pPr>
            <a:endParaRPr lang="en-US" sz="2600" dirty="0">
              <a:solidFill>
                <a:prstClr val="white"/>
              </a:solidFill>
              <a:cs typeface="Arial" pitchFamily="34" charset="0"/>
            </a:endParaRPr>
          </a:p>
          <a:p>
            <a:pPr marL="457200" indent="-457200">
              <a:spcAft>
                <a:spcPts val="600"/>
              </a:spcAft>
              <a:buFont typeface="Wingdings" pitchFamily="2" charset="2"/>
              <a:buChar char="§"/>
            </a:pPr>
            <a:endParaRPr lang="en-US" sz="2600" dirty="0" smtClean="0">
              <a:solidFill>
                <a:prstClr val="white"/>
              </a:solidFill>
              <a:cs typeface="Arial" pitchFamily="34" charset="0"/>
            </a:endParaRPr>
          </a:p>
          <a:p>
            <a:pPr marL="457200" indent="-457200">
              <a:spcAft>
                <a:spcPts val="600"/>
              </a:spcAft>
              <a:buFont typeface="Wingdings" pitchFamily="2" charset="2"/>
              <a:buChar char="§"/>
            </a:pPr>
            <a:endParaRPr lang="en-US" sz="2600" dirty="0">
              <a:solidFill>
                <a:prstClr val="white"/>
              </a:solidFill>
              <a:cs typeface="Arial" pitchFamily="34" charset="0"/>
            </a:endParaRPr>
          </a:p>
          <a:p>
            <a:pPr marL="457200" indent="-457200">
              <a:spcAft>
                <a:spcPts val="600"/>
              </a:spcAft>
              <a:buFont typeface="Wingdings" pitchFamily="2" charset="2"/>
              <a:buChar char="§"/>
            </a:pPr>
            <a:endParaRPr lang="en-US" sz="2600" dirty="0" smtClean="0">
              <a:solidFill>
                <a:prstClr val="white"/>
              </a:solidFill>
              <a:cs typeface="Arial" pitchFamily="34" charset="0"/>
            </a:endParaRPr>
          </a:p>
          <a:p>
            <a:pPr marL="457200" indent="-457200">
              <a:spcAft>
                <a:spcPts val="600"/>
              </a:spcAft>
              <a:buFont typeface="Wingdings" pitchFamily="2" charset="2"/>
              <a:buChar char="§"/>
            </a:pPr>
            <a:endParaRPr lang="en-US" sz="2600" dirty="0">
              <a:solidFill>
                <a:prstClr val="white"/>
              </a:solidFill>
              <a:cs typeface="Arial" pitchFamily="34" charset="0"/>
            </a:endParaRPr>
          </a:p>
          <a:p>
            <a:pPr marL="457200" indent="-457200">
              <a:spcAft>
                <a:spcPts val="600"/>
              </a:spcAft>
              <a:buFont typeface="Wingdings" pitchFamily="2" charset="2"/>
              <a:buChar char="§"/>
            </a:pPr>
            <a:endParaRPr lang="en-US" sz="2600" dirty="0" smtClean="0">
              <a:solidFill>
                <a:prstClr val="white"/>
              </a:solidFill>
              <a:cs typeface="Arial" pitchFamily="34" charset="0"/>
            </a:endParaRPr>
          </a:p>
          <a:p>
            <a:pPr marL="457200" indent="-457200">
              <a:spcAft>
                <a:spcPts val="600"/>
              </a:spcAft>
              <a:buClr>
                <a:srgbClr val="DBEEF4"/>
              </a:buClr>
              <a:buFont typeface="Wingdings" pitchFamily="2" charset="2"/>
              <a:buChar char="§"/>
            </a:pPr>
            <a:endParaRPr lang="en-US" sz="2600" dirty="0" smtClean="0">
              <a:solidFill>
                <a:prstClr val="white"/>
              </a:solidFill>
              <a:cs typeface="Arial" pitchFamily="34" charset="0"/>
            </a:endParaRPr>
          </a:p>
          <a:p>
            <a:pPr marL="1028700" lvl="1" indent="-571500">
              <a:spcAft>
                <a:spcPts val="600"/>
              </a:spcAft>
              <a:buFont typeface="Arial" pitchFamily="34" charset="0"/>
              <a:buChar char="•"/>
            </a:pPr>
            <a:endParaRPr lang="en-US" sz="2600" dirty="0">
              <a:solidFill>
                <a:srgbClr val="D6ECFF">
                  <a:lumMod val="90000"/>
                </a:srgbClr>
              </a:solidFill>
              <a:cs typeface="Arial" pitchFamily="34" charset="0"/>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17" y="1295400"/>
            <a:ext cx="7421966" cy="4976496"/>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55835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57277" y="1336635"/>
            <a:ext cx="8371157" cy="1072088"/>
          </a:xfrm>
          <a:prstGeom prst="rect">
            <a:avLst/>
          </a:prstGeom>
        </p:spPr>
        <p:txBody>
          <a:bodyPr wrap="square">
            <a:spAutoFit/>
          </a:bodyPr>
          <a:lstStyle/>
          <a:p>
            <a:pPr marL="342900" indent="-342900" defTabSz="568325">
              <a:spcAft>
                <a:spcPts val="1400"/>
              </a:spcAft>
              <a:buFont typeface="Wingdings" pitchFamily="2" charset="2"/>
              <a:buChar char="§"/>
            </a:pPr>
            <a:r>
              <a:rPr lang="en-US" sz="2600" dirty="0">
                <a:cs typeface="Arial" pitchFamily="34" charset="0"/>
              </a:rPr>
              <a:t>CMG </a:t>
            </a:r>
            <a:r>
              <a:rPr lang="en-US" sz="2600" dirty="0" smtClean="0">
                <a:cs typeface="Arial" pitchFamily="34" charset="0"/>
              </a:rPr>
              <a:t>Network: &gt;410 investigators</a:t>
            </a:r>
            <a:r>
              <a:rPr lang="en-US" sz="2600" dirty="0">
                <a:cs typeface="Arial" pitchFamily="34" charset="0"/>
              </a:rPr>
              <a:t>, </a:t>
            </a:r>
            <a:r>
              <a:rPr lang="en-US" sz="2600" dirty="0" smtClean="0">
                <a:cs typeface="Arial" pitchFamily="34" charset="0"/>
              </a:rPr>
              <a:t>33 countries</a:t>
            </a:r>
          </a:p>
          <a:p>
            <a:pPr marL="342900" indent="-342900" defTabSz="568325">
              <a:spcAft>
                <a:spcPts val="1400"/>
              </a:spcAft>
              <a:buFont typeface="Wingdings" pitchFamily="2" charset="2"/>
              <a:buChar char="§"/>
            </a:pPr>
            <a:r>
              <a:rPr lang="en-US" sz="2600" dirty="0" smtClean="0">
                <a:cs typeface="Arial" pitchFamily="34" charset="0"/>
              </a:rPr>
              <a:t>~80 publications</a:t>
            </a:r>
            <a:endParaRPr lang="en-US" sz="2600" b="1" dirty="0" smtClean="0">
              <a:cs typeface="Arial" pitchFamily="34" charset="0"/>
            </a:endParaRPr>
          </a:p>
        </p:txBody>
      </p:sp>
      <p:pic>
        <p:nvPicPr>
          <p:cNvPr id="11" name="Picture 10" descr="Screen shot 2012-04-20 at 7.04.4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3999" cy="1220518"/>
          </a:xfrm>
          <a:prstGeom prst="rect">
            <a:avLst/>
          </a:prstGeom>
        </p:spPr>
      </p:pic>
      <p:sp>
        <p:nvSpPr>
          <p:cNvPr id="12" name="TextBox 11"/>
          <p:cNvSpPr txBox="1"/>
          <p:nvPr/>
        </p:nvSpPr>
        <p:spPr>
          <a:xfrm>
            <a:off x="7314024" y="6410325"/>
            <a:ext cx="1718740" cy="384721"/>
          </a:xfrm>
          <a:prstGeom prst="rect">
            <a:avLst/>
          </a:prstGeom>
          <a:noFill/>
        </p:spPr>
        <p:txBody>
          <a:bodyPr wrap="none">
            <a:spAutoFit/>
          </a:bodyPr>
          <a:lstStyle/>
          <a:p>
            <a:pPr>
              <a:defRPr/>
            </a:pPr>
            <a:r>
              <a:rPr lang="en-US" sz="1900" b="1" dirty="0">
                <a:solidFill>
                  <a:schemeClr val="accent4">
                    <a:lumMod val="40000"/>
                    <a:lumOff val="60000"/>
                  </a:schemeClr>
                </a:solidFill>
                <a:latin typeface="Arial" charset="0"/>
              </a:rPr>
              <a:t>Document </a:t>
            </a:r>
            <a:r>
              <a:rPr lang="en-US" sz="1900" b="1" dirty="0" smtClean="0">
                <a:solidFill>
                  <a:schemeClr val="accent4">
                    <a:lumMod val="40000"/>
                    <a:lumOff val="60000"/>
                  </a:schemeClr>
                </a:solidFill>
                <a:latin typeface="Arial" charset="0"/>
              </a:rPr>
              <a:t>21</a:t>
            </a:r>
            <a:endParaRPr lang="en-US" sz="1900" b="1" dirty="0">
              <a:solidFill>
                <a:schemeClr val="accent4">
                  <a:lumMod val="40000"/>
                  <a:lumOff val="60000"/>
                </a:schemeClr>
              </a:solidFill>
              <a:latin typeface="Arial" charset="0"/>
            </a:endParaRPr>
          </a:p>
        </p:txBody>
      </p:sp>
      <p:grpSp>
        <p:nvGrpSpPr>
          <p:cNvPr id="2" name="Group 1"/>
          <p:cNvGrpSpPr/>
          <p:nvPr/>
        </p:nvGrpSpPr>
        <p:grpSpPr>
          <a:xfrm>
            <a:off x="588477" y="1923537"/>
            <a:ext cx="7972903" cy="4431368"/>
            <a:chOff x="588477" y="1859739"/>
            <a:chExt cx="7972903" cy="4431368"/>
          </a:xfrm>
        </p:grpSpPr>
        <p:grpSp>
          <p:nvGrpSpPr>
            <p:cNvPr id="9" name="Group 8"/>
            <p:cNvGrpSpPr/>
            <p:nvPr/>
          </p:nvGrpSpPr>
          <p:grpSpPr>
            <a:xfrm>
              <a:off x="588477" y="2416759"/>
              <a:ext cx="3849793" cy="2323504"/>
              <a:chOff x="608361" y="2308380"/>
              <a:chExt cx="3849793" cy="2323504"/>
            </a:xfrm>
          </p:grpSpPr>
          <p:sp>
            <p:nvSpPr>
              <p:cNvPr id="5" name="Rectangle 4"/>
              <p:cNvSpPr/>
              <p:nvPr/>
            </p:nvSpPr>
            <p:spPr>
              <a:xfrm>
                <a:off x="608361" y="2308380"/>
                <a:ext cx="3849793" cy="23235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618425" y="4472036"/>
                <a:ext cx="2236078" cy="1571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361" y="3335012"/>
                <a:ext cx="3844072" cy="1139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156" y="4474722"/>
                <a:ext cx="1534691" cy="157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476" y="2308380"/>
                <a:ext cx="3845678" cy="1026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171172" y="4477408"/>
                <a:ext cx="2280392" cy="1517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155" y="4474722"/>
                <a:ext cx="1534691" cy="157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2" name="Group 21"/>
            <p:cNvGrpSpPr/>
            <p:nvPr/>
          </p:nvGrpSpPr>
          <p:grpSpPr>
            <a:xfrm>
              <a:off x="4748418" y="1859739"/>
              <a:ext cx="3812962" cy="1906877"/>
              <a:chOff x="627774" y="4708584"/>
              <a:chExt cx="3812962" cy="1993362"/>
            </a:xfrm>
          </p:grpSpPr>
          <p:pic>
            <p:nvPicPr>
              <p:cNvPr id="3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774" y="4708584"/>
                <a:ext cx="3812962" cy="1887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774" y="6558726"/>
                <a:ext cx="3812962" cy="14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4748418" y="5572536"/>
              <a:ext cx="3812962" cy="670725"/>
              <a:chOff x="4761441" y="4966334"/>
              <a:chExt cx="3866993" cy="754790"/>
            </a:xfrm>
          </p:grpSpPr>
          <p:pic>
            <p:nvPicPr>
              <p:cNvPr id="39"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61441" y="4966334"/>
                <a:ext cx="3866993" cy="58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61441" y="5552995"/>
                <a:ext cx="3866993" cy="168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588477" y="4833168"/>
              <a:ext cx="3854378" cy="1457939"/>
              <a:chOff x="4766187" y="2156344"/>
              <a:chExt cx="3866987" cy="1313547"/>
            </a:xfrm>
          </p:grpSpPr>
          <p:pic>
            <p:nvPicPr>
              <p:cNvPr id="1035"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66187" y="2156344"/>
                <a:ext cx="3862248" cy="1117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66190" y="3273633"/>
                <a:ext cx="3866984" cy="196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Group 5"/>
            <p:cNvGrpSpPr/>
            <p:nvPr/>
          </p:nvGrpSpPr>
          <p:grpSpPr>
            <a:xfrm>
              <a:off x="4748418" y="3798262"/>
              <a:ext cx="3812962" cy="1746631"/>
              <a:chOff x="4761441" y="1952382"/>
              <a:chExt cx="3945350" cy="1746631"/>
            </a:xfrm>
          </p:grpSpPr>
          <p:pic>
            <p:nvPicPr>
              <p:cNvPr id="3"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61441" y="1952382"/>
                <a:ext cx="3945350" cy="1537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61441" y="3489667"/>
                <a:ext cx="3940606" cy="209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404718877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6511"/>
            <a:ext cx="9144000" cy="661987"/>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Director’s Report </a:t>
            </a:r>
            <a:r>
              <a:rPr lang="en-US" sz="3600" b="1" dirty="0" smtClean="0">
                <a:solidFill>
                  <a:srgbClr val="FFFF00"/>
                </a:solidFill>
                <a:latin typeface="Arial" pitchFamily="34" charset="0"/>
                <a:cs typeface="Arial" pitchFamily="34" charset="0"/>
              </a:rPr>
              <a:t>Outline</a:t>
            </a:r>
          </a:p>
        </p:txBody>
      </p:sp>
      <p:sp>
        <p:nvSpPr>
          <p:cNvPr id="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tx2">
                    <a:lumMod val="90000"/>
                  </a:schemeClr>
                </a:solidFill>
              </a:rPr>
              <a:t>General NHGRI Updates</a:t>
            </a:r>
          </a:p>
          <a:p>
            <a:pPr marL="1016000" indent="-787400">
              <a:spcBef>
                <a:spcPts val="1800"/>
              </a:spcBef>
              <a:buFontTx/>
              <a:buAutoNum type="romanUcPeriod"/>
            </a:pPr>
            <a:r>
              <a:rPr lang="en-US" sz="3400" dirty="0">
                <a:solidFill>
                  <a:schemeClr val="tx2">
                    <a:lumMod val="90000"/>
                  </a:schemeClr>
                </a:solidFill>
              </a:rPr>
              <a:t>General NIH Updates</a:t>
            </a:r>
          </a:p>
          <a:p>
            <a:pPr marL="1016000" indent="-787400">
              <a:spcBef>
                <a:spcPts val="1800"/>
              </a:spcBef>
              <a:buFontTx/>
              <a:buAutoNum type="romanUcPeriod"/>
            </a:pPr>
            <a:r>
              <a:rPr lang="en-US" sz="3400" dirty="0" smtClean="0">
                <a:solidFill>
                  <a:schemeClr val="tx2">
                    <a:lumMod val="90000"/>
                  </a:schemeClr>
                </a:solidFill>
              </a:rPr>
              <a:t>General Genomics </a:t>
            </a:r>
            <a:r>
              <a:rPr lang="en-US" sz="3400" dirty="0">
                <a:solidFill>
                  <a:schemeClr val="tx2">
                    <a:lumMod val="90000"/>
                  </a:schemeClr>
                </a:solidFill>
              </a:rPr>
              <a:t>Updates</a:t>
            </a:r>
          </a:p>
          <a:p>
            <a:pPr marL="1016000" indent="-787400">
              <a:spcBef>
                <a:spcPts val="1800"/>
              </a:spcBef>
              <a:buFontTx/>
              <a:buAutoNum type="romanUcPeriod"/>
            </a:pPr>
            <a:r>
              <a:rPr lang="en-US" sz="3400" dirty="0">
                <a:solidFill>
                  <a:schemeClr val="tx2">
                    <a:lumMod val="90000"/>
                  </a:schemeClr>
                </a:solidFill>
              </a:rPr>
              <a:t>NHGRI Extramural </a:t>
            </a:r>
            <a:r>
              <a:rPr lang="en-US" sz="3400" dirty="0" smtClean="0">
                <a:solidFill>
                  <a:schemeClr val="tx2">
                    <a:lumMod val="90000"/>
                  </a:schemeClr>
                </a:solidFill>
              </a:rPr>
              <a:t>Research Program</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tx2">
                    <a:lumMod val="90000"/>
                  </a:schemeClr>
                </a:solidFill>
              </a:rPr>
              <a:t>NIH Common </a:t>
            </a:r>
            <a:r>
              <a:rPr lang="en-US" sz="3400" dirty="0" smtClean="0">
                <a:solidFill>
                  <a:schemeClr val="tx2">
                    <a:lumMod val="90000"/>
                  </a:schemeClr>
                </a:solidFill>
              </a:rPr>
              <a:t>Fund/Trans-NIH </a:t>
            </a:r>
          </a:p>
          <a:p>
            <a:pPr marL="1016000" indent="-787400">
              <a:spcBef>
                <a:spcPts val="1800"/>
              </a:spcBef>
              <a:buFontTx/>
              <a:buAutoNum type="romanUcPeriod"/>
              <a:tabLst>
                <a:tab pos="1371600" algn="l"/>
              </a:tabLst>
            </a:pPr>
            <a:r>
              <a:rPr lang="en-US" sz="3400" dirty="0" smtClean="0">
                <a:solidFill>
                  <a:schemeClr val="tx2">
                    <a:lumMod val="90000"/>
                  </a:schemeClr>
                </a:solidFill>
              </a:rPr>
              <a:t>NHGRI Division of Policy, 	Communications, and Education</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tx2">
                    <a:lumMod val="90000"/>
                  </a:schemeClr>
                </a:solidFill>
              </a:rPr>
              <a:t>NHGRI Intramural </a:t>
            </a:r>
            <a:r>
              <a:rPr lang="en-US" sz="3400" dirty="0" smtClean="0">
                <a:solidFill>
                  <a:schemeClr val="tx2">
                    <a:lumMod val="90000"/>
                  </a:schemeClr>
                </a:solidFill>
              </a:rPr>
              <a:t>Research Program</a:t>
            </a:r>
            <a:endParaRPr lang="en-US" sz="3400" dirty="0">
              <a:solidFill>
                <a:schemeClr val="tx2">
                  <a:lumMod val="90000"/>
                </a:schemeClr>
              </a:solidFill>
            </a:endParaRPr>
          </a:p>
        </p:txBody>
      </p:sp>
    </p:spTree>
    <p:extLst>
      <p:ext uri="{BB962C8B-B14F-4D97-AF65-F5344CB8AC3E}">
        <p14:creationId xmlns:p14="http://schemas.microsoft.com/office/powerpoint/2010/main" val="252654883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4">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52498" y="1554170"/>
            <a:ext cx="8046752" cy="4761580"/>
            <a:chOff x="38100" y="19050"/>
            <a:chExt cx="9042402" cy="5549601"/>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289"/>
            <a:stretch/>
          </p:blipFill>
          <p:spPr bwMode="auto">
            <a:xfrm>
              <a:off x="38100" y="19050"/>
              <a:ext cx="9042402" cy="5549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30198" y="1460152"/>
              <a:ext cx="8413753" cy="445595"/>
            </a:xfrm>
            <a:prstGeom prst="rect">
              <a:avLst/>
            </a:prstGeom>
            <a:solidFill>
              <a:srgbClr val="808000"/>
            </a:solidFill>
          </p:spPr>
          <p:txBody>
            <a:bodyPr wrap="square">
              <a:spAutoFit/>
            </a:bodyPr>
            <a:lstStyle/>
            <a:p>
              <a:pPr defTabSz="568325">
                <a:spcAft>
                  <a:spcPts val="1400"/>
                </a:spcAft>
              </a:pPr>
              <a:r>
                <a:rPr lang="en-US" dirty="0" smtClean="0"/>
                <a:t>Used </a:t>
              </a:r>
              <a:r>
                <a:rPr lang="en-US" dirty="0"/>
                <a:t>by geneticists from ~ </a:t>
              </a:r>
              <a:r>
                <a:rPr lang="en-US" dirty="0" smtClean="0"/>
                <a:t>30 countries</a:t>
              </a:r>
              <a:endParaRPr lang="en-US" dirty="0"/>
            </a:p>
          </p:txBody>
        </p:sp>
        <p:sp>
          <p:nvSpPr>
            <p:cNvPr id="5" name="Oval 4"/>
            <p:cNvSpPr/>
            <p:nvPr/>
          </p:nvSpPr>
          <p:spPr>
            <a:xfrm>
              <a:off x="914400" y="1885950"/>
              <a:ext cx="1352550" cy="8783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Box 11"/>
          <p:cNvSpPr txBox="1"/>
          <p:nvPr/>
        </p:nvSpPr>
        <p:spPr>
          <a:xfrm>
            <a:off x="7315200" y="6410000"/>
            <a:ext cx="1718740" cy="384721"/>
          </a:xfrm>
          <a:prstGeom prst="rect">
            <a:avLst/>
          </a:prstGeom>
          <a:noFill/>
        </p:spPr>
        <p:txBody>
          <a:bodyPr wrap="none">
            <a:spAutoFit/>
          </a:bodyPr>
          <a:lstStyle/>
          <a:p>
            <a:pPr>
              <a:defRPr/>
            </a:pPr>
            <a:r>
              <a:rPr lang="en-US" sz="1900" b="1" dirty="0">
                <a:solidFill>
                  <a:schemeClr val="accent4">
                    <a:lumMod val="40000"/>
                    <a:lumOff val="60000"/>
                  </a:schemeClr>
                </a:solidFill>
                <a:latin typeface="Arial" charset="0"/>
              </a:rPr>
              <a:t>Document </a:t>
            </a:r>
            <a:r>
              <a:rPr lang="en-US" sz="1900" b="1" dirty="0" smtClean="0">
                <a:solidFill>
                  <a:schemeClr val="accent4">
                    <a:lumMod val="40000"/>
                    <a:lumOff val="60000"/>
                  </a:schemeClr>
                </a:solidFill>
                <a:latin typeface="Arial" charset="0"/>
              </a:rPr>
              <a:t>21</a:t>
            </a:r>
            <a:endParaRPr lang="en-US" sz="1900" b="1" dirty="0">
              <a:solidFill>
                <a:schemeClr val="accent4">
                  <a:lumMod val="40000"/>
                  <a:lumOff val="60000"/>
                </a:schemeClr>
              </a:solidFill>
              <a:latin typeface="Arial" charset="0"/>
            </a:endParaRPr>
          </a:p>
        </p:txBody>
      </p:sp>
      <p:pic>
        <p:nvPicPr>
          <p:cNvPr id="13" name="Picture 12" descr="Screen shot 2012-04-20 at 7.04.49 A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3" y="-5"/>
            <a:ext cx="9153274" cy="1221756"/>
          </a:xfrm>
          <a:prstGeom prst="rect">
            <a:avLst/>
          </a:prstGeom>
        </p:spPr>
      </p:pic>
    </p:spTree>
    <p:extLst>
      <p:ext uri="{BB962C8B-B14F-4D97-AF65-F5344CB8AC3E}">
        <p14:creationId xmlns:p14="http://schemas.microsoft.com/office/powerpoint/2010/main" val="428715152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3"/>
          <p:cNvSpPr>
            <a:spLocks/>
          </p:cNvSpPr>
          <p:nvPr/>
        </p:nvSpPr>
        <p:spPr bwMode="auto">
          <a:xfrm>
            <a:off x="733425" y="1695450"/>
            <a:ext cx="77724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411163" indent="-342900" eaLnBrk="0" fontAlgn="base" hangingPunct="0">
              <a:spcBef>
                <a:spcPts val="700"/>
              </a:spcBef>
              <a:spcAft>
                <a:spcPct val="0"/>
              </a:spcAft>
              <a:buClr>
                <a:srgbClr val="D6ECFF"/>
              </a:buClr>
              <a:buSzPct val="95000"/>
              <a:buFont typeface="Wingdings" pitchFamily="2" charset="2"/>
              <a:buChar char=""/>
            </a:pPr>
            <a:endParaRPr lang="en-US" sz="3000">
              <a:solidFill>
                <a:prstClr val="white"/>
              </a:solidFill>
              <a:latin typeface="Arial" charset="0"/>
            </a:endParaRPr>
          </a:p>
        </p:txBody>
      </p:sp>
      <p:sp>
        <p:nvSpPr>
          <p:cNvPr id="8" name="Content Placeholder 5"/>
          <p:cNvSpPr txBox="1">
            <a:spLocks/>
          </p:cNvSpPr>
          <p:nvPr/>
        </p:nvSpPr>
        <p:spPr bwMode="auto">
          <a:xfrm>
            <a:off x="-203201" y="1559074"/>
            <a:ext cx="6112387" cy="2555721"/>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914400" lvl="2" indent="0" fontAlgn="base">
              <a:spcBef>
                <a:spcPts val="700"/>
              </a:spcBef>
              <a:spcAft>
                <a:spcPct val="0"/>
              </a:spcAft>
              <a:buClr>
                <a:srgbClr val="D6ECFF"/>
              </a:buClr>
              <a:buSzPct val="95000"/>
            </a:pPr>
            <a:endParaRPr lang="en-US" sz="2000" dirty="0" smtClean="0">
              <a:solidFill>
                <a:prstClr val="white"/>
              </a:solidFill>
            </a:endParaRPr>
          </a:p>
        </p:txBody>
      </p:sp>
      <p:sp>
        <p:nvSpPr>
          <p:cNvPr id="9" name="TextBox 8"/>
          <p:cNvSpPr txBox="1"/>
          <p:nvPr/>
        </p:nvSpPr>
        <p:spPr>
          <a:xfrm>
            <a:off x="7316160" y="6408909"/>
            <a:ext cx="1795684" cy="400110"/>
          </a:xfrm>
          <a:prstGeom prst="rect">
            <a:avLst/>
          </a:prstGeom>
          <a:noFill/>
          <a:ln>
            <a:noFill/>
          </a:ln>
        </p:spPr>
        <p:txBody>
          <a:bodyPr wrap="none">
            <a:spAutoFit/>
          </a:bodyPr>
          <a:lstStyle/>
          <a:p>
            <a:pPr>
              <a:defRPr/>
            </a:pPr>
            <a:r>
              <a:rPr lang="en-US" sz="2000" b="1" dirty="0">
                <a:solidFill>
                  <a:srgbClr val="8BE6FF"/>
                </a:solidFill>
                <a:latin typeface="Arial" charset="0"/>
              </a:rPr>
              <a:t>Document </a:t>
            </a:r>
            <a:r>
              <a:rPr lang="en-US" sz="2000" b="1" dirty="0" smtClean="0">
                <a:solidFill>
                  <a:srgbClr val="8BE6FF"/>
                </a:solidFill>
                <a:latin typeface="Arial" charset="0"/>
              </a:rPr>
              <a:t>22</a:t>
            </a:r>
            <a:endParaRPr lang="en-US" sz="2000" b="1" dirty="0">
              <a:solidFill>
                <a:srgbClr val="8BE6FF"/>
              </a:solidFill>
              <a:latin typeface="Arial" charset="0"/>
            </a:endParaRPr>
          </a:p>
        </p:txBody>
      </p:sp>
      <p:sp>
        <p:nvSpPr>
          <p:cNvPr id="2" name="TextBox 1"/>
          <p:cNvSpPr txBox="1"/>
          <p:nvPr/>
        </p:nvSpPr>
        <p:spPr>
          <a:xfrm>
            <a:off x="5409494" y="2184400"/>
            <a:ext cx="2975429" cy="369332"/>
          </a:xfrm>
          <a:prstGeom prst="rect">
            <a:avLst/>
          </a:prstGeom>
          <a:noFill/>
          <a:effectLst>
            <a:softEdge rad="63500"/>
          </a:effectLst>
        </p:spPr>
        <p:txBody>
          <a:bodyPr wrap="square" rtlCol="0">
            <a:spAutoFit/>
          </a:bodyPr>
          <a:lstStyle/>
          <a:p>
            <a:endParaRPr lang="en-US" dirty="0"/>
          </a:p>
        </p:txBody>
      </p:sp>
      <p:sp>
        <p:nvSpPr>
          <p:cNvPr id="14" name="Content Placeholder 5"/>
          <p:cNvSpPr txBox="1">
            <a:spLocks/>
          </p:cNvSpPr>
          <p:nvPr/>
        </p:nvSpPr>
        <p:spPr bwMode="auto">
          <a:xfrm>
            <a:off x="193028" y="5181600"/>
            <a:ext cx="8629789" cy="1130207"/>
          </a:xfrm>
          <a:prstGeom prst="rect">
            <a:avLst/>
          </a:prstGeom>
          <a:noFill/>
          <a:ln>
            <a:noFill/>
          </a:ln>
          <a:extLst/>
        </p:spPr>
        <p:txBody>
          <a:bodyPr/>
          <a:lstStyle>
            <a:lvl1pPr marL="411163" indent="-342900" eaLnBrk="0" hangingPunct="0">
              <a:defRPr b="1">
                <a:solidFill>
                  <a:schemeClr val="tx1"/>
                </a:solidFill>
                <a:latin typeface="Arial" charset="0"/>
              </a:defRPr>
            </a:lvl1pPr>
            <a:lvl2pPr marL="868363" indent="-342900" eaLnBrk="0" hangingPunct="0">
              <a:defRPr b="1">
                <a:solidFill>
                  <a:schemeClr val="tx1"/>
                </a:solidFill>
                <a:latin typeface="Arial" charset="0"/>
              </a:defRPr>
            </a:lvl2pPr>
            <a:lvl3pPr marL="1325563" indent="-3429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indent="0" defTabSz="457200" fontAlgn="base">
              <a:spcAft>
                <a:spcPct val="0"/>
              </a:spcAft>
              <a:buClr>
                <a:schemeClr val="accent5">
                  <a:lumMod val="20000"/>
                  <a:lumOff val="80000"/>
                </a:schemeClr>
              </a:buClr>
              <a:buSzPct val="95000"/>
              <a:defRPr/>
            </a:pPr>
            <a:r>
              <a:rPr lang="en-US" sz="2400" dirty="0">
                <a:solidFill>
                  <a:prstClr val="white"/>
                </a:solidFill>
              </a:rPr>
              <a:t>CSER Steering Committee meeting | May 13-14, 2014 </a:t>
            </a:r>
          </a:p>
          <a:p>
            <a:pPr marL="684213" lvl="2" indent="-227013" defTabSz="457200" fontAlgn="base">
              <a:spcAft>
                <a:spcPct val="0"/>
              </a:spcAft>
              <a:buClr>
                <a:schemeClr val="accent5">
                  <a:lumMod val="20000"/>
                  <a:lumOff val="80000"/>
                </a:schemeClr>
              </a:buClr>
              <a:buSzPct val="95000"/>
              <a:buFont typeface="Wingdings" pitchFamily="2" charset="2"/>
              <a:buChar char="§"/>
              <a:defRPr/>
            </a:pPr>
            <a:r>
              <a:rPr lang="en-US" sz="2200" dirty="0" smtClean="0">
                <a:solidFill>
                  <a:schemeClr val="tx2">
                    <a:lumMod val="90000"/>
                  </a:schemeClr>
                </a:solidFill>
              </a:rPr>
              <a:t>Streamlining variant </a:t>
            </a:r>
            <a:r>
              <a:rPr lang="en-US" sz="2200" dirty="0">
                <a:solidFill>
                  <a:schemeClr val="tx2">
                    <a:lumMod val="90000"/>
                  </a:schemeClr>
                </a:solidFill>
              </a:rPr>
              <a:t>p</a:t>
            </a:r>
            <a:r>
              <a:rPr lang="en-US" sz="2200" dirty="0" smtClean="0">
                <a:solidFill>
                  <a:schemeClr val="tx2">
                    <a:lumMod val="90000"/>
                  </a:schemeClr>
                </a:solidFill>
              </a:rPr>
              <a:t>athogenicity </a:t>
            </a:r>
            <a:r>
              <a:rPr lang="en-US" sz="2200" dirty="0">
                <a:solidFill>
                  <a:schemeClr val="tx2">
                    <a:lumMod val="90000"/>
                  </a:schemeClr>
                </a:solidFill>
              </a:rPr>
              <a:t>a</a:t>
            </a:r>
            <a:r>
              <a:rPr lang="en-US" sz="2200" dirty="0" smtClean="0">
                <a:solidFill>
                  <a:schemeClr val="tx2">
                    <a:lumMod val="90000"/>
                  </a:schemeClr>
                </a:solidFill>
              </a:rPr>
              <a:t>nnotation</a:t>
            </a:r>
            <a:endParaRPr lang="en-US" sz="2200" dirty="0">
              <a:solidFill>
                <a:schemeClr val="tx2">
                  <a:lumMod val="90000"/>
                </a:schemeClr>
              </a:solidFill>
            </a:endParaRPr>
          </a:p>
          <a:p>
            <a:pPr marL="684213" lvl="2" indent="-227013" defTabSz="457200" fontAlgn="base">
              <a:spcAft>
                <a:spcPct val="0"/>
              </a:spcAft>
              <a:buClr>
                <a:schemeClr val="accent5">
                  <a:lumMod val="20000"/>
                  <a:lumOff val="80000"/>
                </a:schemeClr>
              </a:buClr>
              <a:buSzPct val="95000"/>
              <a:buFont typeface="Wingdings" pitchFamily="2" charset="2"/>
              <a:buChar char="§"/>
              <a:defRPr/>
            </a:pPr>
            <a:r>
              <a:rPr lang="en-US" sz="2200" dirty="0">
                <a:solidFill>
                  <a:schemeClr val="tx2">
                    <a:lumMod val="90000"/>
                  </a:schemeClr>
                </a:solidFill>
              </a:rPr>
              <a:t>Best </a:t>
            </a:r>
            <a:r>
              <a:rPr lang="en-US" sz="2200" dirty="0" smtClean="0">
                <a:solidFill>
                  <a:schemeClr val="tx2">
                    <a:lumMod val="90000"/>
                  </a:schemeClr>
                </a:solidFill>
              </a:rPr>
              <a:t>practices </a:t>
            </a:r>
            <a:r>
              <a:rPr lang="en-US" sz="2200" dirty="0">
                <a:solidFill>
                  <a:schemeClr val="tx2">
                    <a:lumMod val="90000"/>
                  </a:schemeClr>
                </a:solidFill>
              </a:rPr>
              <a:t>for </a:t>
            </a:r>
            <a:r>
              <a:rPr lang="en-US" sz="2200" dirty="0" smtClean="0">
                <a:solidFill>
                  <a:schemeClr val="tx2">
                    <a:lumMod val="90000"/>
                  </a:schemeClr>
                </a:solidFill>
              </a:rPr>
              <a:t>clinical </a:t>
            </a:r>
            <a:r>
              <a:rPr lang="en-US" sz="2200" dirty="0">
                <a:solidFill>
                  <a:schemeClr val="tx2">
                    <a:lumMod val="90000"/>
                  </a:schemeClr>
                </a:solidFill>
              </a:rPr>
              <a:t>g</a:t>
            </a:r>
            <a:r>
              <a:rPr lang="en-US" sz="2200" dirty="0" smtClean="0">
                <a:solidFill>
                  <a:schemeClr val="tx2">
                    <a:lumMod val="90000"/>
                  </a:schemeClr>
                </a:solidFill>
              </a:rPr>
              <a:t>enomics </a:t>
            </a:r>
            <a:r>
              <a:rPr lang="en-US" sz="2200" dirty="0">
                <a:solidFill>
                  <a:schemeClr val="tx2">
                    <a:lumMod val="90000"/>
                  </a:schemeClr>
                </a:solidFill>
              </a:rPr>
              <a:t>i</a:t>
            </a:r>
            <a:r>
              <a:rPr lang="en-US" sz="2200" dirty="0" smtClean="0">
                <a:solidFill>
                  <a:schemeClr val="tx2">
                    <a:lumMod val="90000"/>
                  </a:schemeClr>
                </a:solidFill>
              </a:rPr>
              <a:t>mplementation</a:t>
            </a:r>
          </a:p>
          <a:p>
            <a:pPr marL="0" lvl="1" indent="0" defTabSz="457200">
              <a:buClr>
                <a:schemeClr val="tx1"/>
              </a:buClr>
              <a:buSzPct val="95000"/>
              <a:defRPr/>
            </a:pPr>
            <a:endParaRPr lang="en-US" sz="2400" dirty="0" smtClean="0"/>
          </a:p>
          <a:p>
            <a:pPr marL="457200" lvl="2" indent="0" defTabSz="457200" fontAlgn="base">
              <a:spcAft>
                <a:spcPct val="0"/>
              </a:spcAft>
              <a:buClr>
                <a:srgbClr val="D6ECFF"/>
              </a:buClr>
              <a:buSzPct val="95000"/>
              <a:defRPr/>
            </a:pPr>
            <a:endParaRPr lang="en-US" sz="1000" dirty="0">
              <a:solidFill>
                <a:schemeClr val="tx2">
                  <a:lumMod val="90000"/>
                </a:schemeClr>
              </a:solidFill>
            </a:endParaRPr>
          </a:p>
        </p:txBody>
      </p:sp>
      <p:sp>
        <p:nvSpPr>
          <p:cNvPr id="6" name="TextBox 5"/>
          <p:cNvSpPr txBox="1"/>
          <p:nvPr/>
        </p:nvSpPr>
        <p:spPr>
          <a:xfrm>
            <a:off x="1579267" y="2103120"/>
            <a:ext cx="1325880" cy="369332"/>
          </a:xfrm>
          <a:prstGeom prst="rect">
            <a:avLst/>
          </a:prstGeom>
          <a:noFill/>
          <a:effectLst>
            <a:softEdge rad="63500"/>
          </a:effectLst>
        </p:spPr>
        <p:txBody>
          <a:bodyPr wrap="square" rtlCol="0">
            <a:spAutoFit/>
          </a:bodyPr>
          <a:lstStyle/>
          <a:p>
            <a:endParaRPr lang="en-US" dirty="0"/>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70" y="1435899"/>
            <a:ext cx="4119024" cy="1087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7224" y="2640217"/>
            <a:ext cx="4342737" cy="113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7923" y="1457405"/>
            <a:ext cx="4342736" cy="1065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4296" t="21675" r="44795" b="70597"/>
          <a:stretch/>
        </p:blipFill>
        <p:spPr bwMode="auto">
          <a:xfrm>
            <a:off x="4545310" y="3883670"/>
            <a:ext cx="4349663" cy="1085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870" y="3900672"/>
            <a:ext cx="4119025" cy="1051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870" y="2640217"/>
            <a:ext cx="4119025" cy="1162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5" descr="image00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096924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500"/>
                                        <p:tgtEl>
                                          <p:spTgt spid="2053"/>
                                        </p:tgtEl>
                                      </p:cBhvr>
                                    </p:animEffect>
                                  </p:childTnLst>
                                </p:cTn>
                              </p:par>
                              <p:par>
                                <p:cTn id="8" presetID="10" presetClass="entr" presetSubtype="0" fill="hold" nodeType="withEffect">
                                  <p:stCondLst>
                                    <p:cond delay="0"/>
                                  </p:stCondLst>
                                  <p:childTnLst>
                                    <p:set>
                                      <p:cBhvr>
                                        <p:cTn id="9" dur="1" fill="hold">
                                          <p:stCondLst>
                                            <p:cond delay="0"/>
                                          </p:stCondLst>
                                        </p:cTn>
                                        <p:tgtEl>
                                          <p:spTgt spid="2058"/>
                                        </p:tgtEl>
                                        <p:attrNameLst>
                                          <p:attrName>style.visibility</p:attrName>
                                        </p:attrNameLst>
                                      </p:cBhvr>
                                      <p:to>
                                        <p:strVal val="visible"/>
                                      </p:to>
                                    </p:set>
                                    <p:animEffect transition="in" filter="fade">
                                      <p:cBhvr>
                                        <p:cTn id="10" dur="500"/>
                                        <p:tgtEl>
                                          <p:spTgt spid="205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6"/>
                                        </p:tgtEl>
                                        <p:attrNameLst>
                                          <p:attrName>style.visibility</p:attrName>
                                        </p:attrNameLst>
                                      </p:cBhvr>
                                      <p:to>
                                        <p:strVal val="visible"/>
                                      </p:to>
                                    </p:set>
                                    <p:animEffect transition="in" filter="fade">
                                      <p:cBhvr>
                                        <p:cTn id="20" dur="500"/>
                                        <p:tgtEl>
                                          <p:spTgt spid="205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7"/>
                                        </p:tgtEl>
                                        <p:attrNameLst>
                                          <p:attrName>style.visibility</p:attrName>
                                        </p:attrNameLst>
                                      </p:cBhvr>
                                      <p:to>
                                        <p:strVal val="visible"/>
                                      </p:to>
                                    </p:set>
                                    <p:animEffect transition="in" filter="fade">
                                      <p:cBhvr>
                                        <p:cTn id="25" dur="500"/>
                                        <p:tgtEl>
                                          <p:spTgt spid="102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3"/>
          <p:cNvSpPr>
            <a:spLocks/>
          </p:cNvSpPr>
          <p:nvPr/>
        </p:nvSpPr>
        <p:spPr bwMode="auto">
          <a:xfrm>
            <a:off x="733425" y="1543050"/>
            <a:ext cx="77724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411163" indent="-342900" eaLnBrk="0" fontAlgn="base" hangingPunct="0">
              <a:spcBef>
                <a:spcPts val="700"/>
              </a:spcBef>
              <a:spcAft>
                <a:spcPct val="0"/>
              </a:spcAft>
              <a:buClr>
                <a:srgbClr val="D6ECFF"/>
              </a:buClr>
              <a:buSzPct val="95000"/>
              <a:buFont typeface="Wingdings" pitchFamily="2" charset="2"/>
              <a:buChar char=""/>
            </a:pPr>
            <a:endParaRPr lang="en-US" sz="3000">
              <a:solidFill>
                <a:prstClr val="white"/>
              </a:solidFill>
              <a:latin typeface="Arial" charset="0"/>
            </a:endParaRPr>
          </a:p>
        </p:txBody>
      </p:sp>
      <p:sp>
        <p:nvSpPr>
          <p:cNvPr id="9" name="TextBox 8"/>
          <p:cNvSpPr txBox="1"/>
          <p:nvPr/>
        </p:nvSpPr>
        <p:spPr>
          <a:xfrm>
            <a:off x="7316160" y="6410325"/>
            <a:ext cx="1795684" cy="400110"/>
          </a:xfrm>
          <a:prstGeom prst="rect">
            <a:avLst/>
          </a:prstGeom>
          <a:noFill/>
        </p:spPr>
        <p:txBody>
          <a:bodyPr wrap="none">
            <a:spAutoFit/>
          </a:bodyPr>
          <a:lstStyle/>
          <a:p>
            <a:pPr>
              <a:defRPr/>
            </a:pPr>
            <a:r>
              <a:rPr lang="en-US" sz="2000" b="1" dirty="0">
                <a:solidFill>
                  <a:srgbClr val="8BE6FF"/>
                </a:solidFill>
                <a:latin typeface="Arial" charset="0"/>
              </a:rPr>
              <a:t>Document </a:t>
            </a:r>
            <a:r>
              <a:rPr lang="en-US" sz="2000" b="1" dirty="0" smtClean="0">
                <a:solidFill>
                  <a:srgbClr val="8BE6FF"/>
                </a:solidFill>
                <a:latin typeface="Arial" charset="0"/>
              </a:rPr>
              <a:t>22</a:t>
            </a:r>
            <a:endParaRPr lang="en-US" sz="2000" b="1" dirty="0">
              <a:solidFill>
                <a:srgbClr val="8BE6FF"/>
              </a:solidFill>
              <a:latin typeface="Arial" charset="0"/>
            </a:endParaRPr>
          </a:p>
        </p:txBody>
      </p:sp>
      <p:sp>
        <p:nvSpPr>
          <p:cNvPr id="2" name="TextBox 1"/>
          <p:cNvSpPr txBox="1"/>
          <p:nvPr/>
        </p:nvSpPr>
        <p:spPr>
          <a:xfrm>
            <a:off x="5689600" y="2032000"/>
            <a:ext cx="2975429" cy="369332"/>
          </a:xfrm>
          <a:prstGeom prst="rect">
            <a:avLst/>
          </a:prstGeom>
          <a:noFill/>
        </p:spPr>
        <p:txBody>
          <a:bodyPr wrap="square" rtlCol="0">
            <a:spAutoFit/>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906" y="1334454"/>
            <a:ext cx="5801882" cy="502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descr="image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451000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txBox="1">
            <a:spLocks/>
          </p:cNvSpPr>
          <p:nvPr/>
        </p:nvSpPr>
        <p:spPr bwMode="auto">
          <a:xfrm>
            <a:off x="-1058" y="6445"/>
            <a:ext cx="9144000" cy="80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0"/>
              </a:spcBef>
              <a:spcAft>
                <a:spcPct val="0"/>
              </a:spcAft>
            </a:pPr>
            <a:r>
              <a:rPr lang="en-US" sz="3600" dirty="0" smtClean="0">
                <a:solidFill>
                  <a:srgbClr val="FFFF00"/>
                </a:solidFill>
                <a:cs typeface="Arial" charset="0"/>
              </a:rPr>
              <a:t>Genome Sequencing Informatics Tools</a:t>
            </a:r>
          </a:p>
        </p:txBody>
      </p:sp>
      <p:sp>
        <p:nvSpPr>
          <p:cNvPr id="7171" name="Content Placeholder 3"/>
          <p:cNvSpPr>
            <a:spLocks/>
          </p:cNvSpPr>
          <p:nvPr/>
        </p:nvSpPr>
        <p:spPr bwMode="auto">
          <a:xfrm>
            <a:off x="155575" y="3037289"/>
            <a:ext cx="8961957" cy="36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339725" lvl="1" indent="-228600" defTabSz="574675" eaLnBrk="0" hangingPunct="0">
              <a:spcBef>
                <a:spcPts val="1800"/>
              </a:spcBef>
              <a:buClr>
                <a:srgbClr val="D6ECFF"/>
              </a:buClr>
              <a:buSzPct val="95000"/>
              <a:buFont typeface="Wingdings" pitchFamily="2" charset="2"/>
              <a:buChar char=""/>
              <a:defRPr/>
            </a:pPr>
            <a:endParaRPr lang="en-US" sz="2800" b="1" dirty="0" smtClean="0">
              <a:latin typeface="Arial" pitchFamily="34" charset="0"/>
              <a:cs typeface="Arial" pitchFamily="34" charset="0"/>
            </a:endParaRPr>
          </a:p>
          <a:p>
            <a:pPr marL="339725" lvl="1" indent="-228600" defTabSz="574675" eaLnBrk="0" hangingPunct="0">
              <a:spcBef>
                <a:spcPts val="1800"/>
              </a:spcBef>
              <a:buClr>
                <a:schemeClr val="tx1"/>
              </a:buClr>
              <a:buSzPct val="95000"/>
              <a:buFont typeface="Wingdings" pitchFamily="2" charset="2"/>
              <a:buChar char=""/>
              <a:defRPr/>
            </a:pPr>
            <a:r>
              <a:rPr lang="en-US" sz="2800" b="1" dirty="0" smtClean="0">
                <a:latin typeface="Arial" pitchFamily="34" charset="0"/>
                <a:cs typeface="Arial" pitchFamily="34" charset="0"/>
              </a:rPr>
              <a:t>GS-IT projects are putting </a:t>
            </a:r>
            <a:r>
              <a:rPr lang="en-US" sz="2800" b="1" dirty="0" err="1" smtClean="0">
                <a:latin typeface="Arial" pitchFamily="34" charset="0"/>
                <a:cs typeface="Arial" pitchFamily="34" charset="0"/>
              </a:rPr>
              <a:t>iSeqTools</a:t>
            </a:r>
            <a:r>
              <a:rPr lang="en-US" sz="2800" b="1" dirty="0" smtClean="0">
                <a:latin typeface="Arial" pitchFamily="34" charset="0"/>
                <a:cs typeface="Arial" pitchFamily="34" charset="0"/>
              </a:rPr>
              <a:t> in the cloud</a:t>
            </a:r>
          </a:p>
          <a:p>
            <a:pPr marL="339725" lvl="1" indent="-228600" defTabSz="574675" eaLnBrk="0" hangingPunct="0">
              <a:spcBef>
                <a:spcPts val="1800"/>
              </a:spcBef>
              <a:buClr>
                <a:schemeClr val="tx1"/>
              </a:buClr>
              <a:buSzPct val="95000"/>
              <a:buFont typeface="Wingdings" pitchFamily="2" charset="2"/>
              <a:buChar char=""/>
              <a:defRPr/>
            </a:pPr>
            <a:r>
              <a:rPr lang="en-US" sz="2800" b="1" dirty="0" smtClean="0">
                <a:latin typeface="Arial" pitchFamily="34" charset="0"/>
                <a:cs typeface="Arial" pitchFamily="34" charset="0"/>
              </a:rPr>
              <a:t>Genomics tools in cloud are more readily 	accessible by wider range of users</a:t>
            </a:r>
          </a:p>
          <a:p>
            <a:pPr marL="339725" lvl="1" indent="-228600" defTabSz="574675" eaLnBrk="0" hangingPunct="0">
              <a:spcBef>
                <a:spcPts val="1800"/>
              </a:spcBef>
              <a:buClr>
                <a:schemeClr val="tx1"/>
              </a:buClr>
              <a:buSzPct val="95000"/>
              <a:buFont typeface="Wingdings" pitchFamily="2" charset="2"/>
              <a:buChar char=""/>
              <a:defRPr/>
            </a:pPr>
            <a:r>
              <a:rPr lang="en-US" sz="2800" b="1" dirty="0" err="1" smtClean="0">
                <a:solidFill>
                  <a:prstClr val="white"/>
                </a:solidFill>
                <a:latin typeface="Arial" pitchFamily="34" charset="0"/>
                <a:cs typeface="Arial" pitchFamily="34" charset="0"/>
              </a:rPr>
              <a:t>iSeqTools</a:t>
            </a:r>
            <a:r>
              <a:rPr lang="en-US" sz="2800" b="1" dirty="0">
                <a:solidFill>
                  <a:prstClr val="white"/>
                </a:solidFill>
                <a:latin typeface="Arial" pitchFamily="34" charset="0"/>
                <a:cs typeface="Arial" pitchFamily="34" charset="0"/>
              </a:rPr>
              <a:t> </a:t>
            </a:r>
            <a:r>
              <a:rPr lang="en-US" sz="2800" b="1" dirty="0" smtClean="0">
                <a:solidFill>
                  <a:prstClr val="white"/>
                </a:solidFill>
                <a:latin typeface="Arial" pitchFamily="34" charset="0"/>
                <a:cs typeface="Arial" pitchFamily="34" charset="0"/>
              </a:rPr>
              <a:t>Network workshop on ‘De-Mystify the 	Cloud’ at </a:t>
            </a:r>
            <a:r>
              <a:rPr lang="en-US" sz="2800" dirty="0">
                <a:solidFill>
                  <a:prstClr val="white"/>
                </a:solidFill>
                <a:cs typeface="Arial" pitchFamily="34" charset="0"/>
              </a:rPr>
              <a:t>2014 ASHG </a:t>
            </a:r>
            <a:r>
              <a:rPr lang="en-US" sz="2800" dirty="0" smtClean="0">
                <a:solidFill>
                  <a:prstClr val="white"/>
                </a:solidFill>
                <a:cs typeface="Arial" pitchFamily="34" charset="0"/>
              </a:rPr>
              <a:t>meeting</a:t>
            </a:r>
            <a:endParaRPr lang="en-US" sz="2800" b="1" dirty="0">
              <a:solidFill>
                <a:prstClr val="white"/>
              </a:solidFill>
              <a:latin typeface="Arial" pitchFamily="34" charset="0"/>
              <a:cs typeface="Arial" pitchFamily="34" charset="0"/>
            </a:endParaRPr>
          </a:p>
          <a:p>
            <a:pPr marL="111125" lvl="1" defTabSz="574675" eaLnBrk="0" hangingPunct="0">
              <a:spcBef>
                <a:spcPts val="1800"/>
              </a:spcBef>
              <a:buClr>
                <a:srgbClr val="D6ECFF"/>
              </a:buClr>
              <a:buSzPct val="95000"/>
              <a:defRPr/>
            </a:pPr>
            <a:endParaRPr lang="en-US" sz="2800" dirty="0"/>
          </a:p>
          <a:p>
            <a:pPr marL="339725" lvl="1" indent="-228600" defTabSz="574675" eaLnBrk="0" hangingPunct="0">
              <a:spcBef>
                <a:spcPts val="1800"/>
              </a:spcBef>
              <a:buClr>
                <a:srgbClr val="D6ECFF"/>
              </a:buClr>
              <a:buSzPct val="95000"/>
              <a:buFont typeface="Wingdings" pitchFamily="2" charset="2"/>
              <a:buChar char=""/>
              <a:defRPr/>
            </a:pPr>
            <a:endParaRPr lang="en-US" sz="2800" b="1" dirty="0">
              <a:solidFill>
                <a:prstClr val="white"/>
              </a:solidFill>
              <a:latin typeface="Arial" pitchFamily="34" charset="0"/>
              <a:cs typeface="Arial" pitchFamily="34" charset="0"/>
            </a:endParaRPr>
          </a:p>
        </p:txBody>
      </p:sp>
      <p:sp>
        <p:nvSpPr>
          <p:cNvPr id="10" name="TextBox 9"/>
          <p:cNvSpPr txBox="1"/>
          <p:nvPr/>
        </p:nvSpPr>
        <p:spPr>
          <a:xfrm>
            <a:off x="7316547" y="6409445"/>
            <a:ext cx="1795684" cy="400110"/>
          </a:xfrm>
          <a:prstGeom prst="rect">
            <a:avLst/>
          </a:prstGeom>
          <a:noFill/>
        </p:spPr>
        <p:txBody>
          <a:bodyPr wrap="none">
            <a:spAutoFit/>
          </a:bodyPr>
          <a:lstStyle/>
          <a:p>
            <a:pPr>
              <a:defRPr/>
            </a:pPr>
            <a:r>
              <a:rPr lang="en-US" sz="2000" b="1" dirty="0" smtClean="0">
                <a:solidFill>
                  <a:schemeClr val="accent4">
                    <a:lumMod val="40000"/>
                    <a:lumOff val="60000"/>
                  </a:schemeClr>
                </a:solidFill>
                <a:latin typeface="Arial" charset="0"/>
              </a:rPr>
              <a:t>Document 23</a:t>
            </a:r>
            <a:endParaRPr lang="en-US" sz="2000" b="1" dirty="0">
              <a:solidFill>
                <a:schemeClr val="accent4">
                  <a:lumMod val="40000"/>
                  <a:lumOff val="60000"/>
                </a:schemeClr>
              </a:solidFill>
              <a:latin typeface="Arial" charset="0"/>
            </a:endParaRPr>
          </a:p>
        </p:txBody>
      </p:sp>
      <p:sp>
        <p:nvSpPr>
          <p:cNvPr id="3" name="AutoShape 2" descr="data:image/jpeg;base64,/9j/4AAQSkZJRgABAQAAAQABAAD/2wCEAAkGBhMSERUTExQWFRQWGBgYFxgYFxgeGxsYGBUXFxcWHBgXGyYfGBwkGRUUHy8gIygpLCwsFR4xNTAqNyYrLCkBCQoKDgwOGg8PGi0kHyQsLCwsLCwsLCwsLCwsLCwsLCwsLCwsLCosLCwsLCwsLCwsLCwsLCwsLCwsLCwsLCwsLP/AABEIALgBEwMBIgACEQEDEQH/xAAbAAACAwEBAQAAAAAAAAAAAAAEBQIDBgABB//EAEEQAAIBAgQDBQUHAgUDBAMAAAECEQADBBIhMQVBUQYTImFxMkKBkaEUI1KxwdHhYvAzcoKS8RUWQwckorIXwuL/xAAaAQADAQEBAQAAAAAAAAAAAAABAgMABAYF/8QALBEAAgICAgEDAwMEAwAAAAAAAAECERIhAzFBEyJRMmGBcaGxI5Hw8TNSwf/aAAwDAQACEQMRAD8A0V3hPebaDnVlrA2bGvOqOKcfCCFFC38WAAdyRXnbUej7CjJ9l97tKobKQY5V7i+J3mgWoA5ms3hLme62Y89BRzY0q2Wtm0O+ONjHH2LjIBnJkUs4bgArzdMiiOBcWW4zW58S6/Cj8dhB7vPamQrdaPL1+3sg0qm3israDWh7tgiPxUfhkywSNaSrZtJC7G8VJJHOhFuO/OmHFLSu0qI61ThMM5MKNOtbzQ66sK4AroxEytNOJ4JHIb3hXllMogb86FxnEQnrVbpUSpylaDVfSJrwW1Jzc6VpZa6khspO1OeD8LC7sWPOaytsnJYhAWV6CqMi8qIx+FzrAOX0pPgsIysQTpyrT+ECC1YU2AJ51VfwRXUTTi2mlRa2CaRRsOYuw+NA0dd6pfgksXHhB5U0+xL8auVpBBq0Y+GLnXRhbnAEDsW9qjLWLFtcomneO4UHIOzCqLnDrY0OpqThJ+Sy5I+ROOOaxBr25i8+gmTTwcPtx7IoC/dRDoBNK4fLGU0+kMeCMtogMdW5V5xO1luExvWewOILYkMToKd8Tx2cwN6pmqolKLUge/cB0NJceWttptRnDcZNwq4g8qdX+Ai8NDBrKLkNmoMT9n7+a5lI3Fe4/CIHMjY0xs8EaxcU761HtLh4OcDfejg0tgzTlaE11EaMtCYnCj0NeX7rAeFYq3D4nbvBpSFfBbhLrpGs07dhANCJZVlzJUxYNyBsayfgR12XFx1rqsHCep1rq1MFxEV9YkkMZ8jVuXOugM9Ipm+LyaOCPUfrVtrFK2zLUqRVzfwZrDYRg5JQgjyrxrdxnnK3TatUQd5FWW0Mb0y7FczHcJ4Ncs4jvYMMYPoa197Rcp3Ps0TZxfusBUOI5AqywDT4f2qjdonlb2hJhbDlypIHmacrh8i6kMaGxHDgzZySp5xtVt1cq6AtpyrRpBlcuipMOjMZFeKxHhUQOtW8CXvHYsIjrXmKxeRj4TEwKzWrRrp0VcQd7ds5RJrMcPwV7EXM1wQg5da0GIxxP7UdgLQUabnehH3djOTii3B4RVWSPSjMLZgZudVWxmPkKvtPLxyFWpJWczbYTbcc6zuM4h/7nJEU2Nw54IkUDxThIa6lwGIqbbaHiknsPw1yRHOrmWg8PoaYFudZCMgomoPbjU1730Va10RVU0xWqBDi0bbUiuS2p1IjpUU4YgYum51jlNDYrvBqf4rO12Np9BvgcQfnQV7s2pOYGa4XdATVqYwj2ZoWvIVa6FR4Gc5IEUT9jCiT86apiVuaHwP1pfxFLhK2EytcuGACJAQyDcI9dB0hj7tCMFJ6M5vyKOI4cORlIkcxRuG4jctxI250gu20GLuDDE90kAa6M3skgcgcpPowprg1d5z/AApZPCVFUsops0A4orasJFWcQyXLcjUUrw3CLr7aL1OlN8PgRbTKzTVrlJbItRj0zPPbQQdKExRRzEVocVw+1c8KiI6Urw/BchLN6Cag4SLRnGtlfDb6LKDemGGvgGY1pd9nS2S3M1abwy5tqGTRnFPolfxRzGupK/GxNdQyH9M0XFrIZQpHOZpZ/wBtd8Tk0IE0VwbjYvkoQdevKmVuw1l806fpVaUt+CWUoa8ibhfD2goynQ9abm2LYmRpyphdtd4M1uM3Os1j8ITm1Of6CpThitDRlm9heKxikiKpzqxGYAxsTyqHDsA5SWIBmINde4cwklgBUll2UqPVncTvsmqtp0orhXFAb1pCNW6baCaUpZZyVB05Ny+NO+FsQVUlSw2gfrVIfUmCaWNDq7h1ViRp1pXxS3njoNoo69fjQneg3cqvgAJ61ec10jnjFg//AE1AsgAHzq7DQNDzpNexrltW1mjrVtyRPUVzPlr6UWfH8sLxeIyKQBr5UHY4kIykwas4zc7u2XnUERWcv8R7zZYNPOTNDjtGl+1QPDqaR8Qx11gytI6RRNjCXAFJ8IPXc/CjMgjqfOkdhVRfyWcIdsil94pmzx8dqBtnQbaVVxO9d7ubcSN5HKqZe0ljch3bSV1GtI+IcSYNCLOsa6CaYcF4slxBqCw9r1oftLaItyBz1+POjfttGivfiwazjG3MA+RmuxnG8txQRKHQnzpPwu0lts2YnyZqO4tftXbcSA3KpZtLsv6ayqgu6qkzrHlXtzHhRCilXCcW0ZGOo501tlQxzkKB8zW3LpgccXtEYZpZ/AgBZm6KBJPrAobiWNbD2Ll9hlvX4S1+JFIhUU8sqa+betF47Frca1aQZg5DtPvKrSi+hZc3oi9aSYjG/a8cXYzawxyLGzXN3PmAYH+g10wioLsjJuT6HfCOyqWraZzDHxMByJ934CB8KcqLSn7tJPU0kxGNckZYjzOtFXi6qty1udCDTKSXSFab7YwuYh6X4m2x96KpNu/c1Zwvko/WrbXD2UTmLNynalk3ICSXkhatlDmZv5qN3iraiAQats8JZwWu3YedBHhjkKCvYFlJAI0pW5R/QKpg93Gqq+JSaBv3O8WATTXuCRrFRexpERSNWUU6M4mCMbV1OThH5HSuoYlfUGeFt+L2QOjDnROJvLc+7LAkdN6ETitoGAQQfWPnUPtqLLLaDH11+tHXSZKn20MOG3e6OmvXWveIXJbMg0O486CbEpcgGVJ5AiqcTcyAZS2u3rMEUjlJKk9BUbd+Q/DudyAB050Nxd7d1F0kqaEbHXE0cCeU/wAUZhjnSQB0IGtFTbVUZxxdgiYFri5MwC6aDpV2JUWdApBA0J51HDsLVzKTrvl50dj7i3lymR5jei8FHfYbeX2F+Cu3MUCEIBGjE8vKhsPYu2cQbZYtKzI2pzwtFsqQvPcnepF1zgk+LlPnS+2l8hydteBJd4sbd7LdRYnRhoR0mnIbMQUObUVPGWrajvHQN8ATFAcX45dsor2rQKEiSN1HMx6UaYv1VQfxPAi4Ar7E7UNiDh8KM7JLEaaaaflXuJxoF20SdGO/qNK97Y2gcOpjUMPkd6qvpcvKAu1F9MT4ji5utmzTOwH5VJnuqJNtiPLX8qzD4XPBLwAdh0rVWce4RWtmLYGp3qGK7bOiWtRQEe0GXNKsCqk6gjanvD8UblkOkEMsj5bUj4ir4gr3jwsbBd/U0WcW1lAEgCNNNvSjFxixJRyVeRF2dv8Ad3zcU/dsSrAcmmCD6Gt5jvvLeTqNDWEu4U3F8IyhjmYjTWmNniphbRcnKIGv61suwz48mminiPCVmHUjzEivcPbtqAEQmOu/1o3H3rhWDqOR/mhLWKA5GfIVPrRVNtbBsThrubMq/WmuAm4uS6I0MkclAkn5A1WnEl10OgnUcqPw7Lcshs2RboYk6g9wn+IwIIILObaKZ3k6xVuKGUqJc02o7MdxniN0Xe9TwM0LZA2BKQD5rbtif9K9a2HYf7LdwYsWwfBOYtuWO7Vm+GKMS74wqe4QG1YDHXJ71w6as5E7bBRR3Bsa6lrlhUKg+JYgny9avkovF/ki4uUbX4HmJ4JbVoYkdDJphgeG5LRUOWBMgk7UQmMW/YV8hGYbMNaWHG90pJXw/l6is8YuidyaBuIWWtS6zmI2nn+1Y2329v5yHQrGmhreYTiFm/MMCekzQF3s9hrjEXkAPJhofnSJK6HUku0Xdmhdvobju0OJVdIA89NzVeJ43YS6bRfK491hHxE7094PhFs5batmQAxPTpQvavszbxCTlGceyf0mnw9pPJZfYFW5Nc1L+EcBZUi5eMg+FZ5edG30dT7BYeRFSplNWTmuqnvG/CfpXUNmxFdi3b3iR6yKZWsNbMRHzrP4fgThjDRr1H701t8DKwWugH60ii/g6JNfIybAo0Ty2/5q3EYIspy6xqf3rMYvjN5gcukSBI100rT8MLRazkB8oLAH2tNdDvT0nok7juwfDAXCUunX3SfyoR7bYa6d4bfoY2Pkaa8UwQJlTv7J/SouoxVprL+F4jfX1FFd4+f5A3q/ABxO4LirdA+9t6jzHSr+BcZF9Z7og6xPl1ojhXArlq2EuEPl9lhzHQjrRmC4cltmZfe3HIelWqXkk5RWkBYi06qWMQP7ilGNxoLKGEbfnvT/AIocxVOU1meLH75z+EAD4AGuOcFGWjo4nl2OMbZfu8yyCND6UHwi+9tmR/Ep1+exqi32ufvFtsgNpgMzg6jWDp9acvhnt3IClk9pW5FT7ST15ir15iJbWpFF6yrSWjLy8jy9KH7W437hFkiSKZcQ4KS2dG8JjMvIjr615jcMskEArl26Chi0mFSVpmBwdxQ5LQQOnOtfw3DhMMY1Bk6+dKh2b+9DW1JEz0Hoa09yyxUCIgbedJTq0POadIhwvBjIC2p5T06RSjtCzC6F0iJA/etJaAAA6Vi+0F7vLhZXAAPSTArTVRSNx7k2MOEAEZXWANulR4jwbDE5s+U9B+1BWe9GQFCVYSp5/wAelTW1ctnMFzA7aSfQ1Omivm7DsPly5bZmOp0ovCYcTJ355dqRWuzuJuXC+lpDuW0/5phfx64IZFm4765n8Keg/anSfkSaXUXsKPA0uNlUeNyADJ0nfTpEn4Vme0uKa/fGGs6Lei1aj3cJa8LXDB0zsbkaSAz9RWiwvEWXA3sTeK2+8DpbKaEW9rt0E+9Byqdszr1rOdlbTS+KZcr3YCKBolpRlS2o5AKBXVH+nDLyzndzlXwavDdn7VlFts5K8gNAoA20o7BLhllVHy/c70DhsW7NlI+NWXbrIfZ+MD9KipfYZpvVhl/iw9i3oBsIk0JhOIjUMcxO4/ig7vHu7lmyCNvxH0qm9fe4oe2ck6yVB/Lag5yuwrjVUVca7Lph5xGHslnOsByACeeUaUxwOJ+04cNcXK48LqevUeVL04ne0Rkz/wBSmdPQ1da4jbzgJ4jzDaEH0ozne0bB9MHKOg7pTlWZz5td+lOuHcZyILbuLjH2TsfTzpBx7A9/BMrEmAYpFbwqCFFzKwMiTrSxk/A3pprZ9DxAYAkrA3NJB2qskkBjp5GmnBOKl0C3SCwG42P80u4jhEdGyqAQelNL7MnFU6kgf/uZPP5V1Zy5jwpIyHSupKOnCPwPbXC+6ZrgbMen0ptgbN54LRHmKngcMQHfI5UaMGg/Ec+dGDFkpCiPMg0KXbJSm3oyvaDjSWbj28qvBA6bgEz86b8HxS4p1fUra2aNJ2gEbms4nYhrl/M99Ctxjm3za9Ad+Qrb4LCW8LaWwnsrvpEtPiY+ZJJpnVWGTSVLsu4jeVbS/Gs5bxAueuuvpy0ptx5u8SbZHs7edIODcNKOSx8O5HnST90qBxpKLbHnCsVfFsrccsG9ifaA8zR5xARCx5betUWlkz1/KkXanjqqwsqRpq2vONBHkK6G3GJCMfUnQ7wl7vGDRoJFZnjGEe61wqustl1iehmmtvFmxhlaVIYkFlM5SdQD6il+BxGZwe8GXoRpPLaudy6s6IRabaO7K8GNpme+JJAhSQdvOtD9ofEC5bzZGWCgB3WkQF1X8WVgTuNB8Iou5j7tkDIgaTHnHWelMpoEot78j6whAC5tefSaowPC+5DKWm3mJUMZILGSAT7vQa0jxHFCtxSzFF94yNDFX31s4m2VN5LqtGhYaR6bGnjOycoUNsVjwkwuaOhEUJb4lef3VQdW3+VD4KwttQsaARMz8aKNsEE5hHmD+9ZuT8i+1eCi9ftKZZ5b/N+gqOBRDJRIHUrv896vS0tsDKqT1Cj86kpvNP3iqvIgGf2FTHvRO4WZ1GRsv+WrbrBRIHjMgCdB5nzqpmZRJYkDbqx/b0pddR2Mgz5T86DkxkrCnvMR4rgBnc6/CORohbYuqLLKt4OcoDLpr18hufIULh+HjVWHtQQD+IbftV3FuIjC4W5ffcKyKPkHiOZJW2CNQXJ5Vfhi3IlyOlozfazEDFYm1w+xHcWwheNu7X/DXQ+94rh6hgN1rWWbKZQloquUQM37ViuzjGwj3roLXrpL3CBzbUjyA0X4HrRPE8MbqgkkBoY66xyE0eXm932HjxaoZcTw9224bNJTdln/AOQq7D8cS4BmddtSD+lZv7WLG3eMDv4yZ+dU4XGpMpYcH6H47VC72i2Otj/i/BBiEm2yk8j+k1Ls3ZuWPur7WyG2GbUek7g0Jgb4tjwItuTJGYn6DSmy4u1cIDRPLNG/lRUhZJ1QVjOyisM1t3RgZ0OnprS3FcMVY7xgXGoMEH5itNhb2ZQuxH1io4zhqXZVvgeY9DVnxpq4kFyNP3GdxqG6q92cridxofKsdjsExeXCqwMGTWzbBX7FzIZuWz7LjceTD9ahe4VnuFriqQd9enOKlTTLRkkZ3gePNt1a5dthVPsg7j1reXCrpmVd9Z8qzd7sTh3nVl/y6j6in9jDZbaouaVET1HmKpTEnKLpoy+JsQ5HdFtdxsa8rTLw8gRLfSupMJfA/qR+SWIxot2RLsFZiZVfaEDw6mfOYpPd7TWl0UCAYlyZ9YFXHhGIeybbhNCrJBbcDKQZG0R8qXYjsjeYGVJ0kREk/h1/vWkkpPwPBca+pjnCFmaWcBeWQKBHXNExXmN7RYZZ17wk6xLR/q2HwqGG7PNkUOr5QkZDry2MbmKQ4HsuTch7d2zbABXKFCjcZWBUknaI6SaNNKhUoN22ND2hN24tq0jEnRYUx8zyoq9aYEAgGNyOdH8G4EmHVmlmdxAmJVegjmd/QUaLARHdoIUSPM7f36U8eN1bIznG6iKOI8S7izI1uN7A/wD2PkKyFjgBcG5cuZTqSXA19DMzTfi1++zFrGGa8x/8jMgA6AKWBgelLE4JiG8eJLT0VW/sUs2+/BfiSiq8luBwys6gsXBU8/C0dV2JHzFMl7L2wgdDk3LDlHl0oPgzKt5VCQJlh0Eakzz8hTvh+IW5adQQQ0gee4IoQqXYeRuPRk+JY68uljxep0326/GiuFdprqnJcQqfiQfSaY8I7KuEIl1MyMzE79IMkeorWYHhqoomGYbsQKMeJy1X5BPmivuZLG8dyJmvWCUPM2zH09aFxpw2S25tm33i5lKA9YIIGxraY3iKN90o71j7oOmnU1RxHsZaxVq0Hd7dy3OiNpBMlSG39d6ZcSeouxFy1TkqMWmDFwHub3iHWfTlUU7K4/XJiojec2npm0rVLwP7J4baKF/GW1PqTr8KU3+L3kfu7ZkEyzHYDm0nUjl8qmri6ZTLL6Qa1YxtrVsRoOqSPyqP/Xbswt2055hVYn5LTjhPF7zoWe1pmKnlMHcdaLuXrKFxlysNbgC6iRoxjUjzE0OwXXaK8HZu3QpYeGARB1nmCPhVP/XLf/i1EkEryI0IPMH1pn2X4hZQFUui4MxYSZInUj0ms/ieyK2uJNesSLV6XaCYzNJYHynX41XFYWnsknc6kh7wtWeCBDXDlQ//AGb0EH5Gsh234yl3FLaDRhsKFZieb/8AhB6nxNcPObkHatXxvjIwuEu4hl1g27SDnqFYCPxOVt9QM55Vluz/AGZ7ywTfhzcLPeJ5uxljPLX6LXR/x8f6k17534QHgeOW7ki3JyxObbLrJp/gSt1PHIDQVI5CocJ7NWUBIUA6gQNIO/rVdzDKpK+I8lCmAI05+lcbSWzrvLQxwXZi2Gzs+ZeXWfXaq+IWUEIskE/HU6D50Hg72SYe4s6ZWgjzI9KMwLRcDOCfTl+GmtNUJTTuya8MsLqc3xYD868NvCE7WyR1uT+Rppc4dbujxIm+oYDU8jVGL4BaLZ+5gxq1uB5ars1NiiXqfJ6nEUGzoI6SdqrTj1lte9kbGOXrSTHdkfELuHcrB8S6x5jKdVPlt6UsXhtq1eKTkZwCOSkHUSDz3BoN0PGMWbb/AKhZ6k0ShTKWiABOulZyzgrttcygMDsV1HwrziHEHuoo7uHWZUT4hG4019KMeRrtAfGn0x5h+NI6yiyekir24ooA0gnl06yaQ47hT2bK3UJIYiRlgrI+e+le8Is3hcVrpJW4GGUrtpIaeW23nTepNOmL6cKtDc8bHKPlXlVXeHKSToPjXUMuQ2MDrnGm6n5UNd4s595vnWKTjlx4AIDkTkMZvzg1TiuI4hdDOaYg6flUmpvydS44o2Yx7c2J9Sf3qzC8QUOC5MDWATr0G+1fPe8u5Az3W1006848qY4BCRIbf8bHn0mg4NbGcUb3/uRCZaRvtzk7/AQBVGN46ly0UDEFmB05Kuw9SZNZpOBX3Gly3/v11rzG9kcRmAD2wMqTmuCc2UF4EbZiQPSn97W2RUOJMb2sc6exfI9VQ/mBRVvtLeG5tOPRlP0JFZK32RxavmJQjorz8KKbg1/YKxPSfpPOp046TK4wl3X7GstdpFcgNa1OnhZT/wDaKuwOItjvAltUKExlEDUTqQIUk0F2S7G3Ae/xIyCPAm7a8z0J6evwu7ScSt2FIgksZCrrJiMxPTQa+WlV/qRScjmkoOWMCGF7TXNc2HYj+kE6/LWq+I4y5eEBmX+kgr+Yg1gsN2tvlyc+SeQYqPSBpWm4L2jxl25kUyIklspAHUws+lD3VU2WfFj7opGy4PikZFGQKw6AfPw8qMv4uFLHVRz9KATEMZkwANTt6ms9h+01vvCFuMQNAdNf4qnqVrwc643K2grj+IF8KuZpnSNvlRuD4RlthHYOoMgFYJnZTM6elVHtdh1bKzGfQH4GDVydqsMfeP8AtP6TSxxttyDJclJKLPL2e8xs2XFmBDOVkgdEEgA+Zp8nArXd2xdfMba5Q5IBOgBJIPOBQuFxNt9UjXyj8xQPGOO4S0Mt8g/05c38CrRxittMk8pOkmGJwjh63C690HO5DkkkdQrVfiLimEtAB3OUE+6I1f8A0gE/CsgrYe602wbXTXT+KO4hj2wuEuXn+8uOO7tL+IEhcv8AruFUP9Ic8qHFLOVJL8B5YYq23+TP9pcR9txyWEB7jC5THV8vgB0mUtsXP9V9hypqrhQQJyjlpOm3x5Uh4XYazbzElnJLM/NnYy7/ABYk/KmOH4k1w+wbnUqPEPUjT51Lm5PUlo6OLjcYFqY8gBoykcm009djUeG/eXWBmYY//L+aY4TAs6+MZkJPhe3BAnaZj41YeE5GZrYQTMa6ifjA+FJi9MOcdryLmQOxH4dJH98z+VLcfiLmYtat3bhOnhWAI82IFaXAcOZGlo3J0PwHKjsRh0uKUcaHmND86aMb7FfJi9GVwHHGb7tiVboeflTEcXvquVCJGwYCPTqKpv8AZBZTurmXKxJzDMWB3X2hUk7N3BcLfaPCfdNudOk5qDi10wuUH/oZ8O4kt20bjoyOg+8UA5hG409odN5qQaziFzIytEQyRmHqCK9w+HyGQ5+VC2uDIl83kZlJ3UHw+Yg7UyZBpeBfjsDirOZ8PdJBMlRbBI8skj6a1DB8fF3KSjq4bUFXAaP86gqfI08u2cxkk+RGhH+repGCAGObWZYA7bUH0MpPyTuYoR3c6OQVMxlM+JfLSoYuFvKc5AGsDY+R66UPiMELhBLzG3h1HoQdvIzUBg3DSrgqdw06HyOsDypm20KtDFon+/hXtSw7DKM8ZucHTTQfSK8qlC2YW32MymQyAnc+LWmOE4UwlbjK9s6EFTI8weVUp2hvFoGsAfx8K5uL4siUVW8tR9RP5VyZSZ3UwXj/AGKLC3lu5EGbxZZksZAmRBA+decJ7NAZlvN36nQZRkdY6OrSfQ0x4X2ovSLeJslVcxzYCToTABy+Y1UkHrWg4fw1CGcuxtywA0XYwQTzI2JEag1Wpuq/8JudfUZLFdie7ZWs3bmRjKanMCN0OupH1B51oeIcMbE2AL2e2499SQQRHiGUzB5j+KsbtThu9+zWbiKy6spEEmN1uE5WIG+5j0qVzDtn8Tnfeeu0dQa08osVSy71/Iss8CyHu7Vy/ccj2nvOQB1gtA9YrU8E4UthdPE25ZiWho1gnfbpFDWcJ7xOUcz6fnSrinaU2yQgJmQOgE7kczoaymou32K1LkVIfcX4q6227sZ3gwCd/j/c7aCsRw/il69cysoke1IGgmDodd9Iq/hHFPGTmHeP1O59Duf+OlH43Bh3LplXEWgpOjZWRmAYaanwyeo0oSue2NGuO40AX70PbtthszXJClBI0OstsIGuvL0NPRhrOFtsYW2u7toJjz6f31q5LioPDqx5nppr5fxWL43hMZfz3L1tlsIxChQSIB0YxvPWIE1kq6Cvfp6HPEOI4PFJ3ZxKhearcAJ6A+Xlz50kvdi7bD7q8Cu/iAYgDmChFK8JwG5eDBLGZPJW19YEUT2e7EXr910+yHDqBla4xZAUb2gBALjTUbbTTRi31Y7qHTFOM7N4q34rYD/0mZPo3/FKcVi7mitauWrnOZExyExNfTuKdi2sqowzX7rag+yE0iAJ2OvMx1ij+H9lryKe/uW2Y7IFJGp1zNsTE7DfnVFku1/n8AfLDtM+W8OxOJgqr3lO41IBA3G/xHoaOwfCLtx5umQQdSZM8q+iX+x1gkMAVbfwGIjmVJj6UMOz6W3LFiV3CQBrz1k6TyEUk21uqDHmXhiHszwm4963aB8BJzk+4qgljryEGmvHsR9rxqW1kWrPhA6ELBO26WyV8nvXBypuuMFqxeuKqKzLCjlkmMzcyHuLBndLLRuKW9meHFlN4yA/sltyg1znqXaXnzFPeHHrtkJS9SdvpfyOMXdQKIRREAaA6DTbapXDlQG5dW1IDZNJCkwCdYEkgR50vxnHsLZfu2cM/MGcoP8AUQIG9JO0PEb15AGW33Zj2DmDBTKhmG0EkgHSdfTnS+SqjdI1iWwf/JP+kmphR+M/7Gr5theD5zCeGJLKeUayNPT51C9gShJYwJifoB+nwra8FHwr/t+x9OlObH5R+dUnEWtYaSNwCunrB0rJpjAUEjQQJGmo/wAutdjeO92oOXOToY3A6yY6UL8E/SZq1xds7a/E/pRKW5Gijyk6ViMStwQ1tgcwEKw3kSIPIxT3hWZMKJJzZXOs9TAp4b7EnGumOr1hlGYwFGhgTr89KT4vtfgrJi5cBPMLBI9QJIq7hXacrAurAOmsT01HMUk7Q9hsG339hSoYy+RpEHcgaxrzGlVWD2n+BFFp1Ie4/j1u2ygWSwdC9u5I7toE5Z5GI3HOhrXGluqHRVgzI6EGCP760r4XetpbXCtJtkHITqV1MNry126GKBu4N8PchAQWOmQEo07Nl106x8anJ30UjBLT7NPwnFi+19QMrWWCwQRmBUEOPLNmX/TU7t4KAToCYmdj0NLeyTXheZbzJP8AQTrMxIOimeQJ+FEcXs6OP6p+dCdJWhUvdTCVxakSCSK6kmF4rkQIURiukyRsekV1La+R8H8CPtn2faxfS7mZVjKrKxAnMTuBMmRpOsU57McfZoFxO+/rSM/SSAAG+laPF9obLsLPdu3eSFDKDJ6FZPz12NeJwFcMhvrbtWSRLqIzE+6pYaCDrzk9Iq8qr2+BFK1U1scqbeYWwyzGbKSJMdBM/KhsX3ZdUEMRoOijqPP++dfO8Bwu/icab91Wi2ful3GbkxHJV9rzMDlW84fYW2M1xtRoBMmBoJjnQlO1X9xXx4+QK52VwwxOZLYNzRiRIytGkZRppHSm1/DuUUFASswBoIBkCfUdahc4wig5RA3JPM9SaBu8eLEIpJJ2C/vttSPkivI2E5DC6r3EGeLU7rIOk7TtrpQuJwWHYDNBI5gD05iDt0oVGLc556VPu4BIALdCdPXz/vapZ29IbHHyC3OFYFWNxrKFpnM+uvkGOVfQAUfa4oLgDWgGBkB1jkSDDDzBHqKUHELiRcRrbgKQpzqAG/rUdJoXC4a8X7i2CEG2nhAmZn3deVM5PodRvv8AcfYcuhJC78yf1opsRdGpXWCdxMDyq7D4ZlUJmVnG5JE6dFP5n1pXxbiSWBluK1y4+1tQSGPy+8/LoBTVS1ZK8n0W4HjhuW++V17vrrrHw1oK52xw7kt9qtqSI9teXlOn8UHfweIxEG8e7Xkg3+Q2+Pyoixw+3aAIUFhszQSPMToPgKXL5KYR7G2Ex57vVhlOqk8/TqKUY2/e8LM8TMZT4SB9NvIVTfvM58ILHqdvnzqK4SNXaQPlSubkqGXGoux5dxU2gqHKTEkc9NQZ21PLyockgS8kcyIP03FLL3H7NlGuXP8ADWATuSToFA5mB8hTDCY3DXLa31d0tt+KQD7X4tROR/8AaYp2pS2SpR0XphLNxWds14RAtZR3egAA3iIGxr22Dc8LTbgAiOXkCI2rOYXtDat4i7ZV+8s30XK6SQpB9kxz5yNI382NtmH+HdUjeJgx5qdDTOTVZGw+BXx3/wBPmvXWvJiAC8Zgyn2gImQegHu8qSLwzGYY5blu3cQ7m3cE+pVgs/CvoGB4spRiwUOo0I5zptyNJ3UXC0XkuHnaJhp5wSdD8Ip3O18hTl02DcPdBbZwGE6EMIIjUjzGtKOKYTvUCEAyRvzPTyMmnGLwjKMokGDod4Mztvvy6UNwNRcc3A0rbmQQQQ2sTrBgSZ8hUd3aLJpKy0cHKrbw6EyIBaZ9Wk766egFUdq+HZbqrbhcqKoBiDqSZO0+IGpPxgC+jt4NRE6DfQTME/GaJ7SYEONZMKFMbyhNufnbrfcG00ENhlW1bQjQWbRYgzyKmDsfFbJ+Ioy5h5tF7LZ0jUH2hzO248xVGBbNZtDUzauAyPwXf/7qWGtDC4SEbKyKDtoNcxAieRiKKat2Sdi7Cob57vIG0J0YAxzI119BFM8JwRsF4kc3LZaXViTAOkqeXpUcFaF7761Fu8upA9lvMDlPPlr8a0Fi7nWShHJlPL+KeEVQvJN/jyJeNdjrF5e8VALqjwkM4BBMicp2MxPLSs7huJs6padWRgSqmS456ZokbR4oracNvm3Nl2LlRIJABa2T5c12NJuJ4DLeKLlDOZWYAYxJAPNufUgz1oz2tA427plGFweJDKxu2giaaIS3p4WyjYdfSnONxFu5J+cfP+/WkuKx5Y5WUoygypnSBr9NauwGH/8Abq+bxkmU3I1O+vkPgRUre6KOPTZ13hlhiSUaT/U36Guru8HPNPPT+K6kG39zTWMDatP3rBRdy5cx5KJYgdOpjeB0FC8XtrfCi4Wykgi2uhPTOYnXoPnVmJshGJZgz7ifZQfq1U4iwSvhZlzTLD2yPIn2ee2vnXROTaxRCNJ22C38SLY7sQse4ukesbfHWq8Mq3YHfIs9GEnyqGH7O2RplZp3zMTPPaYoy1wK3+EAcgP7/L51z4OyznGtMAxXDsGLp7xmdgQ3vsFMQMpnw+ixRebCKc2rE6e/02j4UVesWbQ9kDoANTS2zjFe5oFAWSRImANSaLu/AE7XkuxXEbWVTbQjmdIMRoNaBtcQW6coMHodD/ND47GAuRbBeTChRv0imvDOz6KQ9wBrm4GhC/oT57dJ3pabH9sUH4XDBVgiZG/P67fP4Vb32UQoj0/T96ru3tdT/pH5k1RcxGnQf3z/AGqjZFRbI4kM+jHKszlGpMdTyq3D8Ry6MMyDzM/7idT9aFlm9kadToP5/Kg+IcRw+HE3rgJOy8yeQCjf60qbv2lMU9MbYp7DrNl2zTGQgx6z0+JoB8ON3M9BynpHP60hxnayWyqpTSdRrE/LlQ9rGIzBzdYPyO4+TAiPSi97aMk4oaXu0NsOttQZbYEFfoRJ+NA8Q7SGTbFpgdszAH/bqY28t6N+3hol7TnlJAI5aSTH0oy5wAXLYyuqnloG1nYkHURP0p4ySFboxN3CJiHyZpM+9sAPabyhZo3tPxUFbeEQhVURAM5VAA1PNtAPXMRvJ2WE7FKbYz3JYhgYUZZ5aHeki/8Ap3bzasi/5Eg/Qj8qtaS2xM03sxIwjpDAqYOgkjbz/wCK1PZvH97cCtbZH2OhKkGBOYacxv0pwOyOHtKSztlAJJZgAANyYA0oTD2sIv8Agtmgr7JdtSfCAddyDoKnOVrZZSy0G8UwTKuYCCpg+YOhBHMSBWfuguYdQy7hWGYDpGaSI6gg1uMTxa01m87EstqVvZUJOYAFoE6jfUcwelZHgPF7F9iLCO7nQoEZoBOhJUQJA3O1K4tbRuOWqkeYXjWJtTmHeoonKdTvplPI0+wfH8CqBH7nD97uHADBiBuBIjSC0gaUXiezbiy9y5FtFAJnVjl5ADqY361ncFwrvrmZrIK5TDEDKp00zHfbYVlJxfuRmoTVoKx/D7DowtuCxHg3yETqGDAxpO4pn9kVwJ8cSZGiyZJ1O+pY/GqrPABzbToo/U/zTOxaW2IGn1/PalyEk0umVFHVcqCdPDEBdRrI01mll/hLlGW44IeDkG8iDGbpI6UxxmLCiST+X1pLd7Rg5ltkBgI05SDrPwpHtjRy8B2CvpZtyq5QFOaZJ09oa6nUVO1xRkvG45i2PANdD+KfKZ9IHQ1lkxVzvArTcUghuu2pJ6nMP+TTPDXQ4OHuH2lOU6TnGunqNfUU6tDShXZqL+GDEMhkjW2TtqNVJ5gjT5GheIYWzj8K1oEpdDECQc1u6mwPwIHmp0rMdmuLPZfubp8EkQfdM6QeQ+labFr3V77So8L5UxAG4AMW78dUJhv6STyrohJM5pQcHV/oY7A8cuDNYxa94yeDMSe8WJEFvfWRsdwfOnnF8Sq/Zihy96hyiDBygHcbGG51PtvwNRmxSiDA72NdBs2nSdT0g8qCXGBsDZcFWW1cKtMQUM6eL2TOWD6Uk1vZZPJKSEf/AOUFWVZLoYEggFSAQYOpI/KuqGN7OYZ7jurghmJBg7E+u9dT3xfDBi/t/Y2xvG5cmdZEfpyIH970zN1sxWPCCQSfzFdXVzx6NPsi3ELa6Ag+mv8AzS3inaVbayzi3PMkT6AbV1dRi3NpFY8UbF918QbbXLNrNKls1y4QzaTCggnX4CkfBhfe632ex3Ze2Ud3QqbclTmk+1toADPlFeV1NSiKuTT0bHAYZcNb8T5mjxXGABPwGgH960uw/aAXXD2mDICQYMluvw13rq6ppZJv4GivLHL2WO0Bd53HqAN6DbGW1MCbjzAGh16DkD9a6uoSgrFg7TAcZZx1xHa4wwltQSQgFy6dJgBTE/GfWs3wXDm/cIa1cGUhgzrBbXwkgzDSOp2rq6qquqNGTqwHjuDf7QbiglQSmh/CIbTnGY1Pg3BcZdebNvMBsz6J6Zufwrq6mjK9MPJLBWj6JY7LrctBcVbss3PIDp6OfED5iKIw9nCYUd3bFu2W91YzNHM+83rXV1GftWjnhc3TY4wNwMgInUzr/emkisv2kx6faWsLfNm8QrrEcxqAGGV9jK7611dVElKOwQXuaFv/AHFibK5b9u3d38ayqkSYnQlDEaRHnTvg/B7VyLyWGs3XUj3fCOTEiVnUETrqNOVdXVOKUhp+1WgrgfY4Wr5vHEHIFK92AAhB3zkzmIIkHwxHrTLgeJsWc9mwiQhk92sL4pIMwATodp2rq6mi6SonK5W2dxLi5b7twgDHY67a6/Kgr7qoliI89vlXV1c0pOTbZWMFpLyIcf2qtrosufLb57UoPaS7dJCKFEGDIJ06T+1e11ZLR14RiIPtl1mm45MkgA8gPLkaa9n8KgY3WJkkpEeGNCGPM66R0Jr2uqktdAW40evYIQMRIcaawu0EE+X60DxPDXH7t7YOZCTIOoOkbeYryupLx2G7QZxF2uBbqKGcKDdtj2o2zqOY02rR9m+NDEWws/eKvP305jzIBrq6qR7RDkVxf2NFYdQAvKIjfQafECY9DWd4tksm5aZfunQsARIkalfPVdNOYrq6nn1+hz8S936h3AOz9k4e2wtqAwzAZQNCSRpGmhr2urqpGKpE5TeT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jpeg;base64,/9j/4AAQSkZJRgABAQAAAQABAAD/2wCEAAkGBhMSERUTExQWFRQWGBgYFxgYFxgeGxsYGBUXFxcWHBgXGyYfGBwkGRUUHy8gIygpLCwsFR4xNTAqNyYrLCkBCQoKDgwOGg8PGi0kHyQsLCwsLCwsLCwsLCwsLCwsLCwsLCwsLCosLCwsLCwsLCwsLCwsLCwsLCwsLCwsLCwsLP/AABEIALgBEwMBIgACEQEDEQH/xAAbAAACAwEBAQAAAAAAAAAAAAAEBQIDBgABB//EAEEQAAIBAgQDBQUHAgUDBAMAAAECEQADBBIhMQVBUQYTImFxMkKBkaEUI1KxwdHhYvAzcoKS8RUWQwckorIXwuL/xAAaAQADAQEBAQAAAAAAAAAAAAABAgMABAYF/8QALBEAAgICAgEDAwMEAwAAAAAAAAECERIhAzFBEyJRMmGBcaGxI5Hw8TNSwf/aAAwDAQACEQMRAD8A0V3hPebaDnVlrA2bGvOqOKcfCCFFC38WAAdyRXnbUej7CjJ9l97tKobKQY5V7i+J3mgWoA5ms3hLme62Y89BRzY0q2Wtm0O+ONjHH2LjIBnJkUs4bgArzdMiiOBcWW4zW58S6/Cj8dhB7vPamQrdaPL1+3sg0qm3israDWh7tgiPxUfhkywSNaSrZtJC7G8VJJHOhFuO/OmHFLSu0qI61ThMM5MKNOtbzQ66sK4AroxEytNOJ4JHIb3hXllMogb86FxnEQnrVbpUSpylaDVfSJrwW1Jzc6VpZa6khspO1OeD8LC7sWPOaytsnJYhAWV6CqMi8qIx+FzrAOX0pPgsIysQTpyrT+ECC1YU2AJ51VfwRXUTTi2mlRa2CaRRsOYuw+NA0dd6pfgksXHhB5U0+xL8auVpBBq0Y+GLnXRhbnAEDsW9qjLWLFtcomneO4UHIOzCqLnDrY0OpqThJ+Sy5I+ROOOaxBr25i8+gmTTwcPtx7IoC/dRDoBNK4fLGU0+kMeCMtogMdW5V5xO1luExvWewOILYkMToKd8Tx2cwN6pmqolKLUge/cB0NJceWttptRnDcZNwq4g8qdX+Ai8NDBrKLkNmoMT9n7+a5lI3Fe4/CIHMjY0xs8EaxcU761HtLh4OcDfejg0tgzTlaE11EaMtCYnCj0NeX7rAeFYq3D4nbvBpSFfBbhLrpGs07dhANCJZVlzJUxYNyBsayfgR12XFx1rqsHCep1rq1MFxEV9YkkMZ8jVuXOugM9Ipm+LyaOCPUfrVtrFK2zLUqRVzfwZrDYRg5JQgjyrxrdxnnK3TatUQd5FWW0Mb0y7FczHcJ4Ncs4jvYMMYPoa197Rcp3Ps0TZxfusBUOI5AqywDT4f2qjdonlb2hJhbDlypIHmacrh8i6kMaGxHDgzZySp5xtVt1cq6AtpyrRpBlcuipMOjMZFeKxHhUQOtW8CXvHYsIjrXmKxeRj4TEwKzWrRrp0VcQd7ds5RJrMcPwV7EXM1wQg5da0GIxxP7UdgLQUabnehH3djOTii3B4RVWSPSjMLZgZudVWxmPkKvtPLxyFWpJWczbYTbcc6zuM4h/7nJEU2Nw54IkUDxThIa6lwGIqbbaHiknsPw1yRHOrmWg8PoaYFudZCMgomoPbjU1730Va10RVU0xWqBDi0bbUiuS2p1IjpUU4YgYum51jlNDYrvBqf4rO12Np9BvgcQfnQV7s2pOYGa4XdATVqYwj2ZoWvIVa6FR4Gc5IEUT9jCiT86apiVuaHwP1pfxFLhK2EytcuGACJAQyDcI9dB0hj7tCMFJ6M5vyKOI4cORlIkcxRuG4jctxI250gu20GLuDDE90kAa6M3skgcgcpPowprg1d5z/AApZPCVFUsops0A4orasJFWcQyXLcjUUrw3CLr7aL1OlN8PgRbTKzTVrlJbItRj0zPPbQQdKExRRzEVocVw+1c8KiI6Urw/BchLN6Cag4SLRnGtlfDb6LKDemGGvgGY1pd9nS2S3M1abwy5tqGTRnFPolfxRzGupK/GxNdQyH9M0XFrIZQpHOZpZ/wBtd8Tk0IE0VwbjYvkoQdevKmVuw1l806fpVaUt+CWUoa8ibhfD2goynQ9abm2LYmRpyphdtd4M1uM3Os1j8ITm1Of6CpThitDRlm9heKxikiKpzqxGYAxsTyqHDsA5SWIBmINde4cwklgBUll2UqPVncTvsmqtp0orhXFAb1pCNW6baCaUpZZyVB05Ny+NO+FsQVUlSw2gfrVIfUmCaWNDq7h1ViRp1pXxS3njoNoo69fjQneg3cqvgAJ61ec10jnjFg//AE1AsgAHzq7DQNDzpNexrltW1mjrVtyRPUVzPlr6UWfH8sLxeIyKQBr5UHY4kIykwas4zc7u2XnUERWcv8R7zZYNPOTNDjtGl+1QPDqaR8Qx11gytI6RRNjCXAFJ8IPXc/CjMgjqfOkdhVRfyWcIdsil94pmzx8dqBtnQbaVVxO9d7ubcSN5HKqZe0ljch3bSV1GtI+IcSYNCLOsa6CaYcF4slxBqCw9r1oftLaItyBz1+POjfttGivfiwazjG3MA+RmuxnG8txQRKHQnzpPwu0lts2YnyZqO4tftXbcSA3KpZtLsv6ayqgu6qkzrHlXtzHhRCilXCcW0ZGOo501tlQxzkKB8zW3LpgccXtEYZpZ/AgBZm6KBJPrAobiWNbD2Ll9hlvX4S1+JFIhUU8sqa+betF47Frca1aQZg5DtPvKrSi+hZc3oi9aSYjG/a8cXYzawxyLGzXN3PmAYH+g10wioLsjJuT6HfCOyqWraZzDHxMByJ934CB8KcqLSn7tJPU0kxGNckZYjzOtFXi6qty1udCDTKSXSFab7YwuYh6X4m2x96KpNu/c1Zwvko/WrbXD2UTmLNynalk3ICSXkhatlDmZv5qN3iraiAQats8JZwWu3YedBHhjkKCvYFlJAI0pW5R/QKpg93Gqq+JSaBv3O8WATTXuCRrFRexpERSNWUU6M4mCMbV1OThH5HSuoYlfUGeFt+L2QOjDnROJvLc+7LAkdN6ETitoGAQQfWPnUPtqLLLaDH11+tHXSZKn20MOG3e6OmvXWveIXJbMg0O486CbEpcgGVJ5AiqcTcyAZS2u3rMEUjlJKk9BUbd+Q/DudyAB050Nxd7d1F0kqaEbHXE0cCeU/wAUZhjnSQB0IGtFTbVUZxxdgiYFri5MwC6aDpV2JUWdApBA0J51HDsLVzKTrvl50dj7i3lymR5jei8FHfYbeX2F+Cu3MUCEIBGjE8vKhsPYu2cQbZYtKzI2pzwtFsqQvPcnepF1zgk+LlPnS+2l8hydteBJd4sbd7LdRYnRhoR0mnIbMQUObUVPGWrajvHQN8ATFAcX45dsor2rQKEiSN1HMx6UaYv1VQfxPAi4Ar7E7UNiDh8KM7JLEaaaaflXuJxoF20SdGO/qNK97Y2gcOpjUMPkd6qvpcvKAu1F9MT4ji5utmzTOwH5VJnuqJNtiPLX8qzD4XPBLwAdh0rVWce4RWtmLYGp3qGK7bOiWtRQEe0GXNKsCqk6gjanvD8UblkOkEMsj5bUj4ir4gr3jwsbBd/U0WcW1lAEgCNNNvSjFxixJRyVeRF2dv8Ad3zcU/dsSrAcmmCD6Gt5jvvLeTqNDWEu4U3F8IyhjmYjTWmNniphbRcnKIGv61suwz48mminiPCVmHUjzEivcPbtqAEQmOu/1o3H3rhWDqOR/mhLWKA5GfIVPrRVNtbBsThrubMq/WmuAm4uS6I0MkclAkn5A1WnEl10OgnUcqPw7Lcshs2RboYk6g9wn+IwIIILObaKZ3k6xVuKGUqJc02o7MdxniN0Xe9TwM0LZA2BKQD5rbtif9K9a2HYf7LdwYsWwfBOYtuWO7Vm+GKMS74wqe4QG1YDHXJ71w6as5E7bBRR3Bsa6lrlhUKg+JYgny9avkovF/ki4uUbX4HmJ4JbVoYkdDJphgeG5LRUOWBMgk7UQmMW/YV8hGYbMNaWHG90pJXw/l6is8YuidyaBuIWWtS6zmI2nn+1Y2329v5yHQrGmhreYTiFm/MMCekzQF3s9hrjEXkAPJhofnSJK6HUku0Xdmhdvobju0OJVdIA89NzVeJ43YS6bRfK491hHxE7094PhFs5batmQAxPTpQvavszbxCTlGceyf0mnw9pPJZfYFW5Nc1L+EcBZUi5eMg+FZ5edG30dT7BYeRFSplNWTmuqnvG/CfpXUNmxFdi3b3iR6yKZWsNbMRHzrP4fgThjDRr1H701t8DKwWugH60ii/g6JNfIybAo0Ty2/5q3EYIspy6xqf3rMYvjN5gcukSBI100rT8MLRazkB8oLAH2tNdDvT0nok7juwfDAXCUunX3SfyoR7bYa6d4bfoY2Pkaa8UwQJlTv7J/SouoxVprL+F4jfX1FFd4+f5A3q/ABxO4LirdA+9t6jzHSr+BcZF9Z7og6xPl1ojhXArlq2EuEPl9lhzHQjrRmC4cltmZfe3HIelWqXkk5RWkBYi06qWMQP7ilGNxoLKGEbfnvT/AIocxVOU1meLH75z+EAD4AGuOcFGWjo4nl2OMbZfu8yyCND6UHwi+9tmR/Ep1+exqi32ufvFtsgNpgMzg6jWDp9acvhnt3IClk9pW5FT7ST15ir15iJbWpFF6yrSWjLy8jy9KH7W437hFkiSKZcQ4KS2dG8JjMvIjr615jcMskEArl26Chi0mFSVpmBwdxQ5LQQOnOtfw3DhMMY1Bk6+dKh2b+9DW1JEz0Hoa09yyxUCIgbedJTq0POadIhwvBjIC2p5T06RSjtCzC6F0iJA/etJaAAA6Vi+0F7vLhZXAAPSTArTVRSNx7k2MOEAEZXWANulR4jwbDE5s+U9B+1BWe9GQFCVYSp5/wAelTW1ctnMFzA7aSfQ1Omivm7DsPly5bZmOp0ovCYcTJ355dqRWuzuJuXC+lpDuW0/5phfx64IZFm4765n8Keg/anSfkSaXUXsKPA0uNlUeNyADJ0nfTpEn4Vme0uKa/fGGs6Lei1aj3cJa8LXDB0zsbkaSAz9RWiwvEWXA3sTeK2+8DpbKaEW9rt0E+9Byqdszr1rOdlbTS+KZcr3YCKBolpRlS2o5AKBXVH+nDLyzndzlXwavDdn7VlFts5K8gNAoA20o7BLhllVHy/c70DhsW7NlI+NWXbrIfZ+MD9KipfYZpvVhl/iw9i3oBsIk0JhOIjUMcxO4/ig7vHu7lmyCNvxH0qm9fe4oe2ck6yVB/Lag5yuwrjVUVca7Lph5xGHslnOsByACeeUaUxwOJ+04cNcXK48LqevUeVL04ne0Rkz/wBSmdPQ1da4jbzgJ4jzDaEH0ozne0bB9MHKOg7pTlWZz5td+lOuHcZyILbuLjH2TsfTzpBx7A9/BMrEmAYpFbwqCFFzKwMiTrSxk/A3pprZ9DxAYAkrA3NJB2qskkBjp5GmnBOKl0C3SCwG42P80u4jhEdGyqAQelNL7MnFU6kgf/uZPP5V1Zy5jwpIyHSupKOnCPwPbXC+6ZrgbMen0ptgbN54LRHmKngcMQHfI5UaMGg/Ec+dGDFkpCiPMg0KXbJSm3oyvaDjSWbj28qvBA6bgEz86b8HxS4p1fUra2aNJ2gEbms4nYhrl/M99Ctxjm3za9Ad+Qrb4LCW8LaWwnsrvpEtPiY+ZJJpnVWGTSVLsu4jeVbS/Gs5bxAueuuvpy0ptx5u8SbZHs7edIODcNKOSx8O5HnST90qBxpKLbHnCsVfFsrccsG9ifaA8zR5xARCx5betUWlkz1/KkXanjqqwsqRpq2vONBHkK6G3GJCMfUnQ7wl7vGDRoJFZnjGEe61wqustl1iehmmtvFmxhlaVIYkFlM5SdQD6il+BxGZwe8GXoRpPLaudy6s6IRabaO7K8GNpme+JJAhSQdvOtD9ofEC5bzZGWCgB3WkQF1X8WVgTuNB8Iou5j7tkDIgaTHnHWelMpoEot78j6whAC5tefSaowPC+5DKWm3mJUMZILGSAT7vQa0jxHFCtxSzFF94yNDFX31s4m2VN5LqtGhYaR6bGnjOycoUNsVjwkwuaOhEUJb4lef3VQdW3+VD4KwttQsaARMz8aKNsEE5hHmD+9ZuT8i+1eCi9ftKZZ5b/N+gqOBRDJRIHUrv896vS0tsDKqT1Cj86kpvNP3iqvIgGf2FTHvRO4WZ1GRsv+WrbrBRIHjMgCdB5nzqpmZRJYkDbqx/b0pddR2Mgz5T86DkxkrCnvMR4rgBnc6/CORohbYuqLLKt4OcoDLpr18hufIULh+HjVWHtQQD+IbftV3FuIjC4W5ffcKyKPkHiOZJW2CNQXJ5Vfhi3IlyOlozfazEDFYm1w+xHcWwheNu7X/DXQ+94rh6hgN1rWWbKZQloquUQM37ViuzjGwj3roLXrpL3CBzbUjyA0X4HrRPE8MbqgkkBoY66xyE0eXm932HjxaoZcTw9224bNJTdln/AOQq7D8cS4BmddtSD+lZv7WLG3eMDv4yZ+dU4XGpMpYcH6H47VC72i2Otj/i/BBiEm2yk8j+k1Ls3ZuWPur7WyG2GbUek7g0Jgb4tjwItuTJGYn6DSmy4u1cIDRPLNG/lRUhZJ1QVjOyisM1t3RgZ0OnprS3FcMVY7xgXGoMEH5itNhb2ZQuxH1io4zhqXZVvgeY9DVnxpq4kFyNP3GdxqG6q92cridxofKsdjsExeXCqwMGTWzbBX7FzIZuWz7LjceTD9ahe4VnuFriqQd9enOKlTTLRkkZ3gePNt1a5dthVPsg7j1reXCrpmVd9Z8qzd7sTh3nVl/y6j6in9jDZbaouaVET1HmKpTEnKLpoy+JsQ5HdFtdxsa8rTLw8gRLfSupMJfA/qR+SWIxot2RLsFZiZVfaEDw6mfOYpPd7TWl0UCAYlyZ9YFXHhGIeybbhNCrJBbcDKQZG0R8qXYjsjeYGVJ0kREk/h1/vWkkpPwPBca+pjnCFmaWcBeWQKBHXNExXmN7RYZZ17wk6xLR/q2HwqGG7PNkUOr5QkZDry2MbmKQ4HsuTch7d2zbABXKFCjcZWBUknaI6SaNNKhUoN22ND2hN24tq0jEnRYUx8zyoq9aYEAgGNyOdH8G4EmHVmlmdxAmJVegjmd/QUaLARHdoIUSPM7f36U8eN1bIznG6iKOI8S7izI1uN7A/wD2PkKyFjgBcG5cuZTqSXA19DMzTfi1++zFrGGa8x/8jMgA6AKWBgelLE4JiG8eJLT0VW/sUs2+/BfiSiq8luBwys6gsXBU8/C0dV2JHzFMl7L2wgdDk3LDlHl0oPgzKt5VCQJlh0Eakzz8hTvh+IW5adQQQ0gee4IoQqXYeRuPRk+JY68uljxep0326/GiuFdprqnJcQqfiQfSaY8I7KuEIl1MyMzE79IMkeorWYHhqoomGYbsQKMeJy1X5BPmivuZLG8dyJmvWCUPM2zH09aFxpw2S25tm33i5lKA9YIIGxraY3iKN90o71j7oOmnU1RxHsZaxVq0Hd7dy3OiNpBMlSG39d6ZcSeouxFy1TkqMWmDFwHub3iHWfTlUU7K4/XJiojec2npm0rVLwP7J4baKF/GW1PqTr8KU3+L3kfu7ZkEyzHYDm0nUjl8qmri6ZTLL6Qa1YxtrVsRoOqSPyqP/Xbswt2055hVYn5LTjhPF7zoWe1pmKnlMHcdaLuXrKFxlysNbgC6iRoxjUjzE0OwXXaK8HZu3QpYeGARB1nmCPhVP/XLf/i1EkEryI0IPMH1pn2X4hZQFUui4MxYSZInUj0ms/ieyK2uJNesSLV6XaCYzNJYHynX41XFYWnsknc6kh7wtWeCBDXDlQ//AGb0EH5Gsh234yl3FLaDRhsKFZieb/8AhB6nxNcPObkHatXxvjIwuEu4hl1g27SDnqFYCPxOVt9QM55Vluz/AGZ7ywTfhzcLPeJ5uxljPLX6LXR/x8f6k17534QHgeOW7ki3JyxObbLrJp/gSt1PHIDQVI5CocJ7NWUBIUA6gQNIO/rVdzDKpK+I8lCmAI05+lcbSWzrvLQxwXZi2Gzs+ZeXWfXaq+IWUEIskE/HU6D50Hg72SYe4s6ZWgjzI9KMwLRcDOCfTl+GmtNUJTTuya8MsLqc3xYD868NvCE7WyR1uT+Rppc4dbujxIm+oYDU8jVGL4BaLZ+5gxq1uB5ars1NiiXqfJ6nEUGzoI6SdqrTj1lte9kbGOXrSTHdkfELuHcrB8S6x5jKdVPlt6UsXhtq1eKTkZwCOSkHUSDz3BoN0PGMWbb/AKhZ6k0ShTKWiABOulZyzgrttcygMDsV1HwrziHEHuoo7uHWZUT4hG4019KMeRrtAfGn0x5h+NI6yiyekir24ooA0gnl06yaQ47hT2bK3UJIYiRlgrI+e+le8Is3hcVrpJW4GGUrtpIaeW23nTepNOmL6cKtDc8bHKPlXlVXeHKSToPjXUMuQ2MDrnGm6n5UNd4s595vnWKTjlx4AIDkTkMZvzg1TiuI4hdDOaYg6flUmpvydS44o2Yx7c2J9Sf3qzC8QUOC5MDWATr0G+1fPe8u5Az3W1006848qY4BCRIbf8bHn0mg4NbGcUb3/uRCZaRvtzk7/AQBVGN46ly0UDEFmB05Kuw9SZNZpOBX3Gly3/v11rzG9kcRmAD2wMqTmuCc2UF4EbZiQPSn97W2RUOJMb2sc6exfI9VQ/mBRVvtLeG5tOPRlP0JFZK32RxavmJQjorz8KKbg1/YKxPSfpPOp046TK4wl3X7GstdpFcgNa1OnhZT/wDaKuwOItjvAltUKExlEDUTqQIUk0F2S7G3Ae/xIyCPAm7a8z0J6evwu7ScSt2FIgksZCrrJiMxPTQa+WlV/qRScjmkoOWMCGF7TXNc2HYj+kE6/LWq+I4y5eEBmX+kgr+Yg1gsN2tvlyc+SeQYqPSBpWm4L2jxl25kUyIklspAHUws+lD3VU2WfFj7opGy4PikZFGQKw6AfPw8qMv4uFLHVRz9KATEMZkwANTt6ms9h+01vvCFuMQNAdNf4qnqVrwc643K2grj+IF8KuZpnSNvlRuD4RlthHYOoMgFYJnZTM6elVHtdh1bKzGfQH4GDVydqsMfeP8AtP6TSxxttyDJclJKLPL2e8xs2XFmBDOVkgdEEgA+Zp8nArXd2xdfMba5Q5IBOgBJIPOBQuFxNt9UjXyj8xQPGOO4S0Mt8g/05c38CrRxittMk8pOkmGJwjh63C690HO5DkkkdQrVfiLimEtAB3OUE+6I1f8A0gE/CsgrYe602wbXTXT+KO4hj2wuEuXn+8uOO7tL+IEhcv8AruFUP9Ic8qHFLOVJL8B5YYq23+TP9pcR9txyWEB7jC5THV8vgB0mUtsXP9V9hypqrhQQJyjlpOm3x5Uh4XYazbzElnJLM/NnYy7/ABYk/KmOH4k1w+wbnUqPEPUjT51Lm5PUlo6OLjcYFqY8gBoykcm009djUeG/eXWBmYY//L+aY4TAs6+MZkJPhe3BAnaZj41YeE5GZrYQTMa6ifjA+FJi9MOcdryLmQOxH4dJH98z+VLcfiLmYtat3bhOnhWAI82IFaXAcOZGlo3J0PwHKjsRh0uKUcaHmND86aMb7FfJi9GVwHHGb7tiVboeflTEcXvquVCJGwYCPTqKpv8AZBZTurmXKxJzDMWB3X2hUk7N3BcLfaPCfdNudOk5qDi10wuUH/oZ8O4kt20bjoyOg+8UA5hG409odN5qQaziFzIytEQyRmHqCK9w+HyGQ5+VC2uDIl83kZlJ3UHw+Yg7UyZBpeBfjsDirOZ8PdJBMlRbBI8skj6a1DB8fF3KSjq4bUFXAaP86gqfI08u2cxkk+RGhH+repGCAGObWZYA7bUH0MpPyTuYoR3c6OQVMxlM+JfLSoYuFvKc5AGsDY+R66UPiMELhBLzG3h1HoQdvIzUBg3DSrgqdw06HyOsDypm20KtDFon+/hXtSw7DKM8ZucHTTQfSK8qlC2YW32MymQyAnc+LWmOE4UwlbjK9s6EFTI8weVUp2hvFoGsAfx8K5uL4siUVW8tR9RP5VyZSZ3UwXj/AGKLC3lu5EGbxZZksZAmRBA+decJ7NAZlvN36nQZRkdY6OrSfQ0x4X2ovSLeJslVcxzYCToTABy+Y1UkHrWg4fw1CGcuxtywA0XYwQTzI2JEag1Wpuq/8JudfUZLFdie7ZWs3bmRjKanMCN0OupH1B51oeIcMbE2AL2e2499SQQRHiGUzB5j+KsbtThu9+zWbiKy6spEEmN1uE5WIG+5j0qVzDtn8Tnfeeu0dQa08osVSy71/Iss8CyHu7Vy/ccj2nvOQB1gtA9YrU8E4UthdPE25ZiWho1gnfbpFDWcJ7xOUcz6fnSrinaU2yQgJmQOgE7kczoaymou32K1LkVIfcX4q6227sZ3gwCd/j/c7aCsRw/il69cysoke1IGgmDodd9Iq/hHFPGTmHeP1O59Duf+OlH43Bh3LplXEWgpOjZWRmAYaanwyeo0oSue2NGuO40AX70PbtthszXJClBI0OstsIGuvL0NPRhrOFtsYW2u7toJjz6f31q5LioPDqx5nppr5fxWL43hMZfz3L1tlsIxChQSIB0YxvPWIE1kq6Cvfp6HPEOI4PFJ3ZxKhearcAJ6A+Xlz50kvdi7bD7q8Cu/iAYgDmChFK8JwG5eDBLGZPJW19YEUT2e7EXr910+yHDqBla4xZAUb2gBALjTUbbTTRi31Y7qHTFOM7N4q34rYD/0mZPo3/FKcVi7mitauWrnOZExyExNfTuKdi2sqowzX7rag+yE0iAJ2OvMx1ij+H9lryKe/uW2Y7IFJGp1zNsTE7DfnVFku1/n8AfLDtM+W8OxOJgqr3lO41IBA3G/xHoaOwfCLtx5umQQdSZM8q+iX+x1gkMAVbfwGIjmVJj6UMOz6W3LFiV3CQBrz1k6TyEUk21uqDHmXhiHszwm4963aB8BJzk+4qgljryEGmvHsR9rxqW1kWrPhA6ELBO26WyV8nvXBypuuMFqxeuKqKzLCjlkmMzcyHuLBndLLRuKW9meHFlN4yA/sltyg1znqXaXnzFPeHHrtkJS9SdvpfyOMXdQKIRREAaA6DTbapXDlQG5dW1IDZNJCkwCdYEkgR50vxnHsLZfu2cM/MGcoP8AUQIG9JO0PEb15AGW33Zj2DmDBTKhmG0EkgHSdfTnS+SqjdI1iWwf/JP+kmphR+M/7Gr5theD5zCeGJLKeUayNPT51C9gShJYwJifoB+nwra8FHwr/t+x9OlObH5R+dUnEWtYaSNwCunrB0rJpjAUEjQQJGmo/wAutdjeO92oOXOToY3A6yY6UL8E/SZq1xds7a/E/pRKW5Gijyk6ViMStwQ1tgcwEKw3kSIPIxT3hWZMKJJzZXOs9TAp4b7EnGumOr1hlGYwFGhgTr89KT4vtfgrJi5cBPMLBI9QJIq7hXacrAurAOmsT01HMUk7Q9hsG339hSoYy+RpEHcgaxrzGlVWD2n+BFFp1Ie4/j1u2ygWSwdC9u5I7toE5Z5GI3HOhrXGluqHRVgzI6EGCP760r4XetpbXCtJtkHITqV1MNry126GKBu4N8PchAQWOmQEo07Nl106x8anJ30UjBLT7NPwnFi+19QMrWWCwQRmBUEOPLNmX/TU7t4KAToCYmdj0NLeyTXheZbzJP8AQTrMxIOimeQJ+FEcXs6OP6p+dCdJWhUvdTCVxakSCSK6kmF4rkQIURiukyRsekV1La+R8H8CPtn2faxfS7mZVjKrKxAnMTuBMmRpOsU57McfZoFxO+/rSM/SSAAG+laPF9obLsLPdu3eSFDKDJ6FZPz12NeJwFcMhvrbtWSRLqIzE+6pYaCDrzk9Iq8qr2+BFK1U1scqbeYWwyzGbKSJMdBM/KhsX3ZdUEMRoOijqPP++dfO8Bwu/icab91Wi2ful3GbkxHJV9rzMDlW84fYW2M1xtRoBMmBoJjnQlO1X9xXx4+QK52VwwxOZLYNzRiRIytGkZRppHSm1/DuUUFASswBoIBkCfUdahc4wig5RA3JPM9SaBu8eLEIpJJ2C/vttSPkivI2E5DC6r3EGeLU7rIOk7TtrpQuJwWHYDNBI5gD05iDt0oVGLc556VPu4BIALdCdPXz/vapZ29IbHHyC3OFYFWNxrKFpnM+uvkGOVfQAUfa4oLgDWgGBkB1jkSDDDzBHqKUHELiRcRrbgKQpzqAG/rUdJoXC4a8X7i2CEG2nhAmZn3deVM5PodRvv8AcfYcuhJC78yf1opsRdGpXWCdxMDyq7D4ZlUJmVnG5JE6dFP5n1pXxbiSWBluK1y4+1tQSGPy+8/LoBTVS1ZK8n0W4HjhuW++V17vrrrHw1oK52xw7kt9qtqSI9teXlOn8UHfweIxEG8e7Xkg3+Q2+Pyoixw+3aAIUFhszQSPMToPgKXL5KYR7G2Ex57vVhlOqk8/TqKUY2/e8LM8TMZT4SB9NvIVTfvM58ILHqdvnzqK4SNXaQPlSubkqGXGoux5dxU2gqHKTEkc9NQZ21PLyockgS8kcyIP03FLL3H7NlGuXP8ADWATuSToFA5mB8hTDCY3DXLa31d0tt+KQD7X4tROR/8AaYp2pS2SpR0XphLNxWds14RAtZR3egAA3iIGxr22Dc8LTbgAiOXkCI2rOYXtDat4i7ZV+8s30XK6SQpB9kxz5yNI382NtmH+HdUjeJgx5qdDTOTVZGw+BXx3/wBPmvXWvJiAC8Zgyn2gImQegHu8qSLwzGYY5blu3cQ7m3cE+pVgs/CvoGB4spRiwUOo0I5zptyNJ3UXC0XkuHnaJhp5wSdD8Ip3O18hTl02DcPdBbZwGE6EMIIjUjzGtKOKYTvUCEAyRvzPTyMmnGLwjKMokGDod4Mztvvy6UNwNRcc3A0rbmQQQQ2sTrBgSZ8hUd3aLJpKy0cHKrbw6EyIBaZ9Wk766egFUdq+HZbqrbhcqKoBiDqSZO0+IGpPxgC+jt4NRE6DfQTME/GaJ7SYEONZMKFMbyhNufnbrfcG00ENhlW1bQjQWbRYgzyKmDsfFbJ+Ioy5h5tF7LZ0jUH2hzO248xVGBbNZtDUzauAyPwXf/7qWGtDC4SEbKyKDtoNcxAieRiKKat2Sdi7Cob57vIG0J0YAxzI119BFM8JwRsF4kc3LZaXViTAOkqeXpUcFaF7761Fu8upA9lvMDlPPlr8a0Fi7nWShHJlPL+KeEVQvJN/jyJeNdjrF5e8VALqjwkM4BBMicp2MxPLSs7huJs6padWRgSqmS456ZokbR4oracNvm3Nl2LlRIJABa2T5c12NJuJ4DLeKLlDOZWYAYxJAPNufUgz1oz2tA427plGFweJDKxu2giaaIS3p4WyjYdfSnONxFu5J+cfP+/WkuKx5Y5WUoygypnSBr9NauwGH/8Abq+bxkmU3I1O+vkPgRUre6KOPTZ13hlhiSUaT/U36Guru8HPNPPT+K6kG39zTWMDatP3rBRdy5cx5KJYgdOpjeB0FC8XtrfCi4Wykgi2uhPTOYnXoPnVmJshGJZgz7ifZQfq1U4iwSvhZlzTLD2yPIn2ee2vnXROTaxRCNJ22C38SLY7sQse4ukesbfHWq8Mq3YHfIs9GEnyqGH7O2RplZp3zMTPPaYoy1wK3+EAcgP7/L51z4OyznGtMAxXDsGLp7xmdgQ3vsFMQMpnw+ixRebCKc2rE6e/02j4UVesWbQ9kDoANTS2zjFe5oFAWSRImANSaLu/AE7XkuxXEbWVTbQjmdIMRoNaBtcQW6coMHodD/ND47GAuRbBeTChRv0imvDOz6KQ9wBrm4GhC/oT57dJ3pabH9sUH4XDBVgiZG/P67fP4Vb32UQoj0/T96ru3tdT/pH5k1RcxGnQf3z/AGqjZFRbI4kM+jHKszlGpMdTyq3D8Ry6MMyDzM/7idT9aFlm9kadToP5/Kg+IcRw+HE3rgJOy8yeQCjf60qbv2lMU9MbYp7DrNl2zTGQgx6z0+JoB8ON3M9BynpHP60hxnayWyqpTSdRrE/LlQ9rGIzBzdYPyO4+TAiPSi97aMk4oaXu0NsOttQZbYEFfoRJ+NA8Q7SGTbFpgdszAH/bqY28t6N+3hol7TnlJAI5aSTH0oy5wAXLYyuqnloG1nYkHURP0p4ySFboxN3CJiHyZpM+9sAPabyhZo3tPxUFbeEQhVURAM5VAA1PNtAPXMRvJ2WE7FKbYz3JYhgYUZZ5aHeki/8Ap3bzasi/5Eg/Qj8qtaS2xM03sxIwjpDAqYOgkjbz/wCK1PZvH97cCtbZH2OhKkGBOYacxv0pwOyOHtKSztlAJJZgAANyYA0oTD2sIv8Agtmgr7JdtSfCAddyDoKnOVrZZSy0G8UwTKuYCCpg+YOhBHMSBWfuguYdQy7hWGYDpGaSI6gg1uMTxa01m87EstqVvZUJOYAFoE6jfUcwelZHgPF7F9iLCO7nQoEZoBOhJUQJA3O1K4tbRuOWqkeYXjWJtTmHeoonKdTvplPI0+wfH8CqBH7nD97uHADBiBuBIjSC0gaUXiezbiy9y5FtFAJnVjl5ADqY361ncFwrvrmZrIK5TDEDKp00zHfbYVlJxfuRmoTVoKx/D7DowtuCxHg3yETqGDAxpO4pn9kVwJ8cSZGiyZJ1O+pY/GqrPABzbToo/U/zTOxaW2IGn1/PalyEk0umVFHVcqCdPDEBdRrI01mll/hLlGW44IeDkG8iDGbpI6UxxmLCiST+X1pLd7Rg5ltkBgI05SDrPwpHtjRy8B2CvpZtyq5QFOaZJ09oa6nUVO1xRkvG45i2PANdD+KfKZ9IHQ1lkxVzvArTcUghuu2pJ6nMP+TTPDXQ4OHuH2lOU6TnGunqNfUU6tDShXZqL+GDEMhkjW2TtqNVJ5gjT5GheIYWzj8K1oEpdDECQc1u6mwPwIHmp0rMdmuLPZfubp8EkQfdM6QeQ+labFr3V77So8L5UxAG4AMW78dUJhv6STyrohJM5pQcHV/oY7A8cuDNYxa94yeDMSe8WJEFvfWRsdwfOnnF8Sq/Zihy96hyiDBygHcbGG51PtvwNRmxSiDA72NdBs2nSdT0g8qCXGBsDZcFWW1cKtMQUM6eL2TOWD6Uk1vZZPJKSEf/AOUFWVZLoYEggFSAQYOpI/KuqGN7OYZ7jurghmJBg7E+u9dT3xfDBi/t/Y2xvG5cmdZEfpyIH970zN1sxWPCCQSfzFdXVzx6NPsi3ELa6Ag+mv8AzS3inaVbayzi3PMkT6AbV1dRi3NpFY8UbF918QbbXLNrNKls1y4QzaTCggnX4CkfBhfe632ex3Ze2Ud3QqbclTmk+1toADPlFeV1NSiKuTT0bHAYZcNb8T5mjxXGABPwGgH960uw/aAXXD2mDICQYMluvw13rq6ppZJv4GivLHL2WO0Bd53HqAN6DbGW1MCbjzAGh16DkD9a6uoSgrFg7TAcZZx1xHa4wwltQSQgFy6dJgBTE/GfWs3wXDm/cIa1cGUhgzrBbXwkgzDSOp2rq6qquqNGTqwHjuDf7QbiglQSmh/CIbTnGY1Pg3BcZdebNvMBsz6J6Zufwrq6mjK9MPJLBWj6JY7LrctBcVbss3PIDp6OfED5iKIw9nCYUd3bFu2W91YzNHM+83rXV1GftWjnhc3TY4wNwMgInUzr/emkisv2kx6faWsLfNm8QrrEcxqAGGV9jK7611dVElKOwQXuaFv/AHFibK5b9u3d38ayqkSYnQlDEaRHnTvg/B7VyLyWGs3XUj3fCOTEiVnUETrqNOVdXVOKUhp+1WgrgfY4Wr5vHEHIFK92AAhB3zkzmIIkHwxHrTLgeJsWc9mwiQhk92sL4pIMwATodp2rq6mi6SonK5W2dxLi5b7twgDHY67a6/Kgr7qoliI89vlXV1c0pOTbZWMFpLyIcf2qtrosufLb57UoPaS7dJCKFEGDIJ06T+1e11ZLR14RiIPtl1mm45MkgA8gPLkaa9n8KgY3WJkkpEeGNCGPM66R0Jr2uqktdAW40evYIQMRIcaawu0EE+X60DxPDXH7t7YOZCTIOoOkbeYryupLx2G7QZxF2uBbqKGcKDdtj2o2zqOY02rR9m+NDEWws/eKvP305jzIBrq6qR7RDkVxf2NFYdQAvKIjfQafECY9DWd4tksm5aZfunQsARIkalfPVdNOYrq6nn1+hz8S936h3AOz9k4e2wtqAwzAZQNCSRpGmhr2urqpGKpE5TeT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p:cNvGrpSpPr/>
          <p:nvPr/>
        </p:nvGrpSpPr>
        <p:grpSpPr>
          <a:xfrm>
            <a:off x="158195" y="793253"/>
            <a:ext cx="9068293" cy="2752710"/>
            <a:chOff x="211360" y="676290"/>
            <a:chExt cx="9068293" cy="275271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9251" y="2240299"/>
              <a:ext cx="2475725" cy="837937"/>
            </a:xfrm>
            <a:prstGeom prst="rect">
              <a:avLst/>
            </a:prstGeom>
          </p:spPr>
        </p:pic>
        <p:pic>
          <p:nvPicPr>
            <p:cNvPr id="1028" name="Picture 4" descr="C:\Users\sofiahj\Desktop\133247419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360" y="1068699"/>
              <a:ext cx="2039592" cy="203959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867401" y="679500"/>
              <a:ext cx="3412252" cy="2673300"/>
              <a:chOff x="6172200" y="838200"/>
              <a:chExt cx="2881455" cy="2133600"/>
            </a:xfrm>
          </p:grpSpPr>
          <p:pic>
            <p:nvPicPr>
              <p:cNvPr id="2" name="Picture 1"/>
              <p:cNvPicPr>
                <a:picLocks noChangeAspect="1"/>
              </p:cNvPicPr>
              <p:nvPr/>
            </p:nvPicPr>
            <p:blipFill>
              <a:blip r:embed="rId5"/>
              <a:stretch>
                <a:fillRect/>
              </a:stretch>
            </p:blipFill>
            <p:spPr>
              <a:xfrm>
                <a:off x="6172200" y="838200"/>
                <a:ext cx="609600" cy="609600"/>
              </a:xfrm>
              <a:prstGeom prst="rect">
                <a:avLst/>
              </a:prstGeom>
            </p:spPr>
          </p:pic>
          <p:sp>
            <p:nvSpPr>
              <p:cNvPr id="5" name="TextBox 4"/>
              <p:cNvSpPr txBox="1"/>
              <p:nvPr/>
            </p:nvSpPr>
            <p:spPr>
              <a:xfrm>
                <a:off x="6843855" y="841775"/>
                <a:ext cx="2209800" cy="614102"/>
              </a:xfrm>
              <a:prstGeom prst="rect">
                <a:avLst/>
              </a:prstGeom>
              <a:noFill/>
            </p:spPr>
            <p:txBody>
              <a:bodyPr wrap="square" rtlCol="0">
                <a:spAutoFit/>
              </a:bodyPr>
              <a:lstStyle/>
              <a:p>
                <a:r>
                  <a:rPr lang="en-US" sz="1600" b="1" dirty="0" smtClean="0">
                    <a:latin typeface="Arial"/>
                    <a:cs typeface="Arial"/>
                  </a:rPr>
                  <a:t>BreakDancer</a:t>
                </a:r>
              </a:p>
              <a:p>
                <a:r>
                  <a:rPr lang="en-US" sz="1400" i="1" dirty="0" smtClean="0">
                    <a:latin typeface="Arial"/>
                    <a:cs typeface="Arial"/>
                  </a:rPr>
                  <a:t>SV caller using paired-end sequencing data</a:t>
                </a:r>
                <a:endParaRPr lang="en-US" sz="1400" i="1" dirty="0">
                  <a:latin typeface="Arial"/>
                  <a:cs typeface="Arial"/>
                </a:endParaRPr>
              </a:p>
            </p:txBody>
          </p:sp>
          <p:pic>
            <p:nvPicPr>
              <p:cNvPr id="9" name="Picture 8"/>
              <p:cNvPicPr>
                <a:picLocks noChangeAspect="1"/>
              </p:cNvPicPr>
              <p:nvPr/>
            </p:nvPicPr>
            <p:blipFill>
              <a:blip r:embed="rId6"/>
              <a:stretch>
                <a:fillRect/>
              </a:stretch>
            </p:blipFill>
            <p:spPr>
              <a:xfrm>
                <a:off x="6172200" y="1600200"/>
                <a:ext cx="609600" cy="609600"/>
              </a:xfrm>
              <a:prstGeom prst="rect">
                <a:avLst/>
              </a:prstGeom>
            </p:spPr>
          </p:pic>
          <p:sp>
            <p:nvSpPr>
              <p:cNvPr id="11" name="TextBox 10"/>
              <p:cNvSpPr txBox="1"/>
              <p:nvPr/>
            </p:nvSpPr>
            <p:spPr>
              <a:xfrm>
                <a:off x="6835503" y="1600200"/>
                <a:ext cx="2209800" cy="614102"/>
              </a:xfrm>
              <a:prstGeom prst="rect">
                <a:avLst/>
              </a:prstGeom>
              <a:noFill/>
            </p:spPr>
            <p:txBody>
              <a:bodyPr wrap="square" rtlCol="0">
                <a:spAutoFit/>
              </a:bodyPr>
              <a:lstStyle/>
              <a:p>
                <a:r>
                  <a:rPr lang="en-US" sz="1600" b="1" dirty="0" smtClean="0">
                    <a:latin typeface="Arial"/>
                    <a:cs typeface="Arial"/>
                  </a:rPr>
                  <a:t>Pindel</a:t>
                </a:r>
              </a:p>
              <a:p>
                <a:r>
                  <a:rPr lang="en-US" sz="1400" i="1" dirty="0" err="1" smtClean="0">
                    <a:latin typeface="Arial"/>
                    <a:cs typeface="Arial"/>
                  </a:rPr>
                  <a:t>Indel</a:t>
                </a:r>
                <a:r>
                  <a:rPr lang="en-US" sz="1400" i="1" dirty="0" smtClean="0">
                    <a:latin typeface="Arial"/>
                    <a:cs typeface="Arial"/>
                  </a:rPr>
                  <a:t> caller using pattern growth</a:t>
                </a:r>
                <a:endParaRPr lang="en-US" sz="1400" i="1" dirty="0">
                  <a:latin typeface="Arial"/>
                  <a:cs typeface="Arial"/>
                </a:endParaRPr>
              </a:p>
            </p:txBody>
          </p:sp>
          <p:pic>
            <p:nvPicPr>
              <p:cNvPr id="12" name="Picture 11"/>
              <p:cNvPicPr>
                <a:picLocks noChangeAspect="1"/>
              </p:cNvPicPr>
              <p:nvPr/>
            </p:nvPicPr>
            <p:blipFill>
              <a:blip r:embed="rId7"/>
              <a:stretch>
                <a:fillRect/>
              </a:stretch>
            </p:blipFill>
            <p:spPr>
              <a:xfrm>
                <a:off x="6172200" y="2362200"/>
                <a:ext cx="609600" cy="609600"/>
              </a:xfrm>
              <a:prstGeom prst="rect">
                <a:avLst/>
              </a:prstGeom>
            </p:spPr>
          </p:pic>
          <p:sp>
            <p:nvSpPr>
              <p:cNvPr id="14" name="TextBox 13"/>
              <p:cNvSpPr txBox="1"/>
              <p:nvPr/>
            </p:nvSpPr>
            <p:spPr>
              <a:xfrm>
                <a:off x="6838330" y="2357698"/>
                <a:ext cx="2078423" cy="614102"/>
              </a:xfrm>
              <a:prstGeom prst="rect">
                <a:avLst/>
              </a:prstGeom>
              <a:noFill/>
            </p:spPr>
            <p:txBody>
              <a:bodyPr wrap="square" rtlCol="0">
                <a:spAutoFit/>
              </a:bodyPr>
              <a:lstStyle/>
              <a:p>
                <a:r>
                  <a:rPr lang="en-US" sz="1600" b="1" dirty="0" smtClean="0">
                    <a:latin typeface="Arial"/>
                    <a:cs typeface="Arial"/>
                  </a:rPr>
                  <a:t>VarScan</a:t>
                </a:r>
              </a:p>
              <a:p>
                <a:r>
                  <a:rPr lang="en-US" sz="1400" i="1" dirty="0" smtClean="0">
                    <a:latin typeface="Arial"/>
                    <a:cs typeface="Arial"/>
                  </a:rPr>
                  <a:t>Germline &amp; somatic SNV &amp; CNV caller</a:t>
                </a:r>
                <a:endParaRPr lang="en-US" sz="1400" i="1" dirty="0">
                  <a:latin typeface="Arial"/>
                  <a:cs typeface="Arial"/>
                </a:endParaRPr>
              </a:p>
            </p:txBody>
          </p:sp>
        </p:grpSp>
        <p:grpSp>
          <p:nvGrpSpPr>
            <p:cNvPr id="17" name="Group 16"/>
            <p:cNvGrpSpPr/>
            <p:nvPr/>
          </p:nvGrpSpPr>
          <p:grpSpPr>
            <a:xfrm>
              <a:off x="2177471" y="778083"/>
              <a:ext cx="3279251" cy="1207293"/>
              <a:chOff x="2384390" y="938655"/>
              <a:chExt cx="3048000" cy="1058242"/>
            </a:xfrm>
          </p:grpSpPr>
          <p:pic>
            <p:nvPicPr>
              <p:cNvPr id="1029" name="Picture 5" descr="C:\Users\sofiahj\Desktop\tvap-logo-51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4601" y="938655"/>
                <a:ext cx="2612079" cy="73974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384390" y="1689120"/>
                <a:ext cx="3048000" cy="307777"/>
              </a:xfrm>
              <a:prstGeom prst="rect">
                <a:avLst/>
              </a:prstGeom>
              <a:noFill/>
            </p:spPr>
            <p:txBody>
              <a:bodyPr wrap="square" rtlCol="0">
                <a:spAutoFit/>
              </a:bodyPr>
              <a:lstStyle/>
              <a:p>
                <a:pPr algn="ctr"/>
                <a:r>
                  <a:rPr lang="en-US" sz="1400" b="1" i="1" dirty="0" smtClean="0">
                    <a:latin typeface="Arial"/>
                    <a:cs typeface="Arial"/>
                  </a:rPr>
                  <a:t>Turnkey Variant Analysis Project</a:t>
                </a:r>
              </a:p>
            </p:txBody>
          </p:sp>
        </p:grpSp>
        <p:sp>
          <p:nvSpPr>
            <p:cNvPr id="19" name="Left Brace 18"/>
            <p:cNvSpPr/>
            <p:nvPr/>
          </p:nvSpPr>
          <p:spPr>
            <a:xfrm>
              <a:off x="5266222" y="676290"/>
              <a:ext cx="381000" cy="2752710"/>
            </a:xfrm>
            <a:prstGeom prst="leftBrace">
              <a:avLst>
                <a:gd name="adj1" fmla="val 140000"/>
                <a:gd name="adj2" fmla="val 17700"/>
              </a:avLst>
            </a:prstGeom>
            <a:ln w="28575"/>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35852217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2615600" y="1300094"/>
            <a:ext cx="6495212" cy="5233987"/>
          </a:xfrm>
          <a:prstGeom prst="rect">
            <a:avLst/>
          </a:prstGeom>
          <a:noFill/>
          <a:ln w="9525" algn="ctr">
            <a:noFill/>
            <a:miter lim="800000"/>
            <a:headEnd/>
            <a:tailEnd/>
          </a:ln>
        </p:spPr>
        <p:txBody>
          <a:bodyPr/>
          <a:lstStyle/>
          <a:p>
            <a:pPr marL="571500" lvl="1" indent="-338138" defTabSz="457200" eaLnBrk="0" hangingPunct="0">
              <a:spcBef>
                <a:spcPts val="700"/>
              </a:spcBef>
              <a:buClr>
                <a:schemeClr val="tx1"/>
              </a:buClr>
              <a:buSzPct val="95000"/>
              <a:buFont typeface="Wingdings" pitchFamily="2" charset="2"/>
              <a:buChar char=""/>
              <a:tabLst>
                <a:tab pos="914400" algn="l"/>
              </a:tabLst>
            </a:pPr>
            <a:r>
              <a:rPr lang="en-US" sz="2600" b="1" dirty="0" smtClean="0">
                <a:solidFill>
                  <a:srgbClr val="FFFFFF"/>
                </a:solidFill>
                <a:latin typeface="Arial" pitchFamily="34" charset="0"/>
                <a:cs typeface="Arial" pitchFamily="34" charset="0"/>
              </a:rPr>
              <a:t>ENCODE Outreach Activities:</a:t>
            </a:r>
          </a:p>
          <a:p>
            <a:pPr marL="911225" lvl="2" defTabSz="457200" eaLnBrk="0" hangingPunct="0">
              <a:spcBef>
                <a:spcPts val="700"/>
              </a:spcBef>
              <a:buClr>
                <a:srgbClr val="D6ECFF"/>
              </a:buClr>
              <a:buSzPct val="95000"/>
              <a:tabLst>
                <a:tab pos="1147763" algn="l"/>
              </a:tabLst>
            </a:pPr>
            <a:r>
              <a:rPr lang="en-US" sz="2000" b="1" dirty="0" smtClean="0">
                <a:solidFill>
                  <a:schemeClr val="tx2">
                    <a:lumMod val="90000"/>
                  </a:schemeClr>
                </a:solidFill>
                <a:latin typeface="Arial" pitchFamily="34" charset="0"/>
                <a:cs typeface="Arial" pitchFamily="34" charset="0"/>
              </a:rPr>
              <a:t>ENCODE Workshop at HUGO Meeting 	   	(April 2014)</a:t>
            </a:r>
          </a:p>
          <a:p>
            <a:pPr marL="911225" lvl="2" defTabSz="457200" eaLnBrk="0" hangingPunct="0">
              <a:spcBef>
                <a:spcPts val="700"/>
              </a:spcBef>
              <a:buClr>
                <a:srgbClr val="D6ECFF"/>
              </a:buClr>
              <a:buSzPct val="95000"/>
              <a:tabLst>
                <a:tab pos="1084263" algn="l"/>
                <a:tab pos="1147763" algn="l"/>
              </a:tabLst>
            </a:pPr>
            <a:r>
              <a:rPr lang="en-US" sz="2000" b="1" dirty="0" smtClean="0">
                <a:solidFill>
                  <a:schemeClr val="tx2">
                    <a:lumMod val="90000"/>
                  </a:schemeClr>
                </a:solidFill>
                <a:latin typeface="Arial" pitchFamily="34" charset="0"/>
                <a:cs typeface="Arial" pitchFamily="34" charset="0"/>
              </a:rPr>
              <a:t>ENCODE Workshop at ESHG Conference 			(June 2014)</a:t>
            </a:r>
          </a:p>
          <a:p>
            <a:pPr marL="911225" lvl="2" defTabSz="457200" eaLnBrk="0" hangingPunct="0">
              <a:spcBef>
                <a:spcPts val="700"/>
              </a:spcBef>
              <a:buClr>
                <a:srgbClr val="D6ECFF"/>
              </a:buClr>
              <a:buSzPct val="95000"/>
              <a:tabLst>
                <a:tab pos="914400" algn="l"/>
              </a:tabLst>
            </a:pPr>
            <a:endParaRPr lang="en-US" sz="2000" b="1" dirty="0" smtClean="0">
              <a:solidFill>
                <a:schemeClr val="accent4">
                  <a:lumMod val="20000"/>
                  <a:lumOff val="80000"/>
                </a:schemeClr>
              </a:solidFill>
              <a:latin typeface="Arial" pitchFamily="34" charset="0"/>
              <a:cs typeface="Arial" pitchFamily="34" charset="0"/>
            </a:endParaRPr>
          </a:p>
          <a:p>
            <a:pPr marL="571500" lvl="1" indent="-338138" defTabSz="457200" eaLnBrk="0" hangingPunct="0">
              <a:spcBef>
                <a:spcPts val="700"/>
              </a:spcBef>
              <a:buClr>
                <a:schemeClr val="tx1"/>
              </a:buClr>
              <a:buSzPct val="95000"/>
              <a:buFont typeface="Wingdings" pitchFamily="2" charset="2"/>
              <a:buChar char=""/>
              <a:tabLst>
                <a:tab pos="914400" algn="l"/>
              </a:tabLst>
            </a:pPr>
            <a:r>
              <a:rPr lang="en-US" sz="2600" b="1" dirty="0" smtClean="0">
                <a:latin typeface="Arial" pitchFamily="34" charset="0"/>
                <a:cs typeface="Arial" pitchFamily="34" charset="0"/>
              </a:rPr>
              <a:t>ENCODE Consortium Meeting </a:t>
            </a:r>
            <a:r>
              <a:rPr lang="en-US" sz="2600">
                <a:cs typeface="Arial" pitchFamily="34" charset="0"/>
              </a:rPr>
              <a:t>	</a:t>
            </a:r>
            <a:r>
              <a:rPr lang="en-US" sz="2600" smtClean="0">
                <a:cs typeface="Arial" pitchFamily="34" charset="0"/>
              </a:rPr>
              <a:t>	</a:t>
            </a:r>
            <a:r>
              <a:rPr lang="en-US" sz="2600" b="1" smtClean="0">
                <a:latin typeface="Arial" pitchFamily="34" charset="0"/>
                <a:cs typeface="Arial" pitchFamily="34" charset="0"/>
              </a:rPr>
              <a:t>(</a:t>
            </a:r>
            <a:r>
              <a:rPr lang="en-US" sz="2600" b="1" dirty="0" smtClean="0">
                <a:latin typeface="Arial" pitchFamily="34" charset="0"/>
                <a:cs typeface="Arial" pitchFamily="34" charset="0"/>
              </a:rPr>
              <a:t>July 2014) </a:t>
            </a: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a:p>
            <a:pPr marL="571500" lvl="1" indent="-338138" defTabSz="106363" eaLnBrk="0" hangingPunct="0">
              <a:spcBef>
                <a:spcPts val="700"/>
              </a:spcBef>
              <a:buClr>
                <a:schemeClr val="tx1"/>
              </a:buClr>
              <a:buSzPct val="95000"/>
              <a:buFont typeface="Wingdings" pitchFamily="2" charset="2"/>
              <a:buChar char=""/>
              <a:tabLst>
                <a:tab pos="796925" algn="l"/>
              </a:tabLst>
            </a:pPr>
            <a:r>
              <a:rPr lang="en-US" sz="2600" b="1" i="1" dirty="0" smtClean="0">
                <a:latin typeface="Arial" pitchFamily="34" charset="0"/>
                <a:cs typeface="Arial" pitchFamily="34" charset="0"/>
              </a:rPr>
              <a:t>PNAS </a:t>
            </a:r>
            <a:r>
              <a:rPr lang="en-US" sz="2600" b="1" dirty="0" smtClean="0">
                <a:latin typeface="Arial" pitchFamily="34" charset="0"/>
                <a:cs typeface="Arial" pitchFamily="34" charset="0"/>
              </a:rPr>
              <a:t>Perspective</a:t>
            </a:r>
            <a:r>
              <a:rPr lang="en-US" sz="2600" b="1" dirty="0">
                <a:latin typeface="Arial" pitchFamily="34" charset="0"/>
                <a:cs typeface="Arial" pitchFamily="34" charset="0"/>
              </a:rPr>
              <a:t>: </a:t>
            </a:r>
            <a:r>
              <a:rPr lang="en-US" sz="2600" dirty="0">
                <a:cs typeface="Arial" pitchFamily="34" charset="0"/>
              </a:rPr>
              <a:t>	</a:t>
            </a:r>
            <a:r>
              <a:rPr lang="en-US" sz="2600" dirty="0" smtClean="0">
                <a:cs typeface="Arial" pitchFamily="34" charset="0"/>
              </a:rPr>
              <a:t>			</a:t>
            </a:r>
          </a:p>
          <a:p>
            <a:pPr marL="573088" lvl="1" defTabSz="106363" eaLnBrk="0" hangingPunct="0">
              <a:spcBef>
                <a:spcPts val="700"/>
              </a:spcBef>
              <a:buClr>
                <a:schemeClr val="tx1"/>
              </a:buClr>
              <a:buSzPct val="95000"/>
              <a:tabLst>
                <a:tab pos="914400" algn="l"/>
              </a:tabLst>
            </a:pPr>
            <a:r>
              <a:rPr lang="en-US" sz="2600" b="1" dirty="0" smtClean="0">
                <a:solidFill>
                  <a:schemeClr val="tx2">
                    <a:lumMod val="90000"/>
                  </a:schemeClr>
                </a:solidFill>
                <a:latin typeface="Arial" pitchFamily="34" charset="0"/>
                <a:cs typeface="Arial" pitchFamily="34" charset="0"/>
              </a:rPr>
              <a:t>“Defining functional DNA elements 		    	in </a:t>
            </a:r>
            <a:r>
              <a:rPr lang="en-US" sz="2600" b="1" dirty="0">
                <a:solidFill>
                  <a:schemeClr val="tx2">
                    <a:lumMod val="90000"/>
                  </a:schemeClr>
                </a:solidFill>
                <a:latin typeface="Arial" pitchFamily="34" charset="0"/>
                <a:cs typeface="Arial" pitchFamily="34" charset="0"/>
              </a:rPr>
              <a:t>the </a:t>
            </a:r>
            <a:r>
              <a:rPr lang="en-US" sz="2600" b="1" dirty="0" smtClean="0">
                <a:solidFill>
                  <a:schemeClr val="tx2">
                    <a:lumMod val="90000"/>
                  </a:schemeClr>
                </a:solidFill>
                <a:latin typeface="Arial" pitchFamily="34" charset="0"/>
                <a:cs typeface="Arial" pitchFamily="34" charset="0"/>
              </a:rPr>
              <a:t>human genome”</a:t>
            </a:r>
          </a:p>
        </p:txBody>
      </p:sp>
      <p:sp>
        <p:nvSpPr>
          <p:cNvPr id="15362" name="Rectangle 4"/>
          <p:cNvSpPr>
            <a:spLocks noChangeArrowheads="1"/>
          </p:cNvSpPr>
          <p:nvPr/>
        </p:nvSpPr>
        <p:spPr bwMode="auto">
          <a:xfrm>
            <a:off x="57150" y="266700"/>
            <a:ext cx="9144000" cy="1047750"/>
          </a:xfrm>
          <a:prstGeom prst="rect">
            <a:avLst/>
          </a:prstGeom>
          <a:noFill/>
          <a:ln w="9525">
            <a:noFill/>
            <a:miter lim="800000"/>
            <a:headEnd/>
            <a:tailEnd/>
          </a:ln>
        </p:spPr>
        <p:txBody>
          <a:bodyPr/>
          <a:lstStyle/>
          <a:p>
            <a:pPr algn="ctr"/>
            <a:r>
              <a:rPr lang="en-US" sz="3600" b="1" dirty="0" smtClean="0">
                <a:solidFill>
                  <a:srgbClr val="FFFF00"/>
                </a:solidFill>
                <a:latin typeface="Arial" pitchFamily="34" charset="0"/>
                <a:cs typeface="Arial" pitchFamily="34" charset="0"/>
              </a:rPr>
              <a:t>ENCODE</a:t>
            </a:r>
            <a:endParaRPr lang="en-US" sz="3600" b="1" dirty="0">
              <a:solidFill>
                <a:srgbClr val="FFFF00"/>
              </a:solidFill>
              <a:latin typeface="Arial" pitchFamily="34" charset="0"/>
              <a:cs typeface="Arial" pitchFamily="34" charset="0"/>
            </a:endParaRPr>
          </a:p>
        </p:txBody>
      </p:sp>
      <p:sp>
        <p:nvSpPr>
          <p:cNvPr id="7" name="TextBox 7"/>
          <p:cNvSpPr txBox="1">
            <a:spLocks noChangeArrowheads="1"/>
          </p:cNvSpPr>
          <p:nvPr/>
        </p:nvSpPr>
        <p:spPr bwMode="auto">
          <a:xfrm>
            <a:off x="7315128" y="6409490"/>
            <a:ext cx="1795684" cy="400110"/>
          </a:xfrm>
          <a:prstGeom prst="rect">
            <a:avLst/>
          </a:prstGeom>
          <a:noFill/>
          <a:ln w="9525">
            <a:noFill/>
            <a:miter lim="800000"/>
            <a:headEnd/>
            <a:tailEnd/>
          </a:ln>
        </p:spPr>
        <p:txBody>
          <a:bodyPr wrap="none">
            <a:spAutoFit/>
          </a:bodyPr>
          <a:lstStyle/>
          <a:p>
            <a:r>
              <a:rPr lang="en-US" sz="2000" b="1" dirty="0">
                <a:solidFill>
                  <a:srgbClr val="8BE6FF"/>
                </a:solidFill>
                <a:latin typeface="Arial" pitchFamily="34" charset="0"/>
              </a:rPr>
              <a:t>Document </a:t>
            </a:r>
            <a:r>
              <a:rPr lang="en-US" sz="2000" b="1" dirty="0" smtClean="0">
                <a:solidFill>
                  <a:srgbClr val="8BE6FF"/>
                </a:solidFill>
                <a:latin typeface="Arial" pitchFamily="34" charset="0"/>
              </a:rPr>
              <a:t>24</a:t>
            </a:r>
            <a:endParaRPr lang="en-US" sz="2000" b="1" dirty="0">
              <a:solidFill>
                <a:srgbClr val="8BE6FF"/>
              </a:solidFill>
              <a:latin typeface="Arial"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668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7300" y="3546"/>
            <a:ext cx="15367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053" y="4928478"/>
            <a:ext cx="2286000" cy="1733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www.hgm2014-geneva.org/images/banner.gif"/>
          <p:cNvPicPr>
            <a:picLocks noChangeAspect="1" noChangeArrowheads="1"/>
          </p:cNvPicPr>
          <p:nvPr/>
        </p:nvPicPr>
        <p:blipFill rotWithShape="1">
          <a:blip r:embed="rId6">
            <a:extLst>
              <a:ext uri="{28A0092B-C50C-407E-A947-70E740481C1C}">
                <a14:useLocalDpi xmlns:a14="http://schemas.microsoft.com/office/drawing/2010/main" val="0"/>
              </a:ext>
            </a:extLst>
          </a:blip>
          <a:srcRect t="11013" r="73998"/>
          <a:stretch/>
        </p:blipFill>
        <p:spPr bwMode="auto">
          <a:xfrm>
            <a:off x="438053" y="2530548"/>
            <a:ext cx="2286000" cy="16601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www.eshg.org/uploads/RTEmagicC_ESHG-2014-Poster_01.png.png"/>
          <p:cNvPicPr>
            <a:picLocks noChangeAspect="1" noChangeArrowheads="1"/>
          </p:cNvPicPr>
          <p:nvPr/>
        </p:nvPicPr>
        <p:blipFill rotWithShape="1">
          <a:blip r:embed="rId7">
            <a:extLst>
              <a:ext uri="{28A0092B-C50C-407E-A947-70E740481C1C}">
                <a14:useLocalDpi xmlns:a14="http://schemas.microsoft.com/office/drawing/2010/main" val="0"/>
              </a:ext>
            </a:extLst>
          </a:blip>
          <a:srcRect b="61621"/>
          <a:stretch/>
        </p:blipFill>
        <p:spPr bwMode="auto">
          <a:xfrm>
            <a:off x="438053" y="1213996"/>
            <a:ext cx="2286000" cy="1228274"/>
          </a:xfrm>
          <a:prstGeom prst="rect">
            <a:avLst/>
          </a:prstGeom>
          <a:solidFill>
            <a:schemeClr val="tx1"/>
          </a:solidFill>
        </p:spPr>
      </p:pic>
      <p:pic>
        <p:nvPicPr>
          <p:cNvPr id="1033" name="Picture 9"/>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4849"/>
          <a:stretch/>
        </p:blipFill>
        <p:spPr bwMode="auto">
          <a:xfrm>
            <a:off x="438053" y="4423144"/>
            <a:ext cx="2286000" cy="507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787376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wipe(up)">
                                      <p:cBhvr>
                                        <p:cTn id="10" dur="500"/>
                                        <p:tgtEl>
                                          <p:spTgt spid="1032"/>
                                        </p:tgtEl>
                                      </p:cBhvr>
                                    </p:animEffec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par>
                          <p:cTn id="17" fill="hold">
                            <p:stCondLst>
                              <p:cond delay="0"/>
                            </p:stCondLst>
                            <p:childTnLst>
                              <p:par>
                                <p:cTn id="18" presetID="22" presetClass="entr" presetSubtype="1" fill="hold" nodeType="after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wipe(up)">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childTnLst>
                                </p:cTn>
                              </p:par>
                            </p:childTnLst>
                          </p:cTn>
                        </p:par>
                        <p:par>
                          <p:cTn id="33" fill="hold">
                            <p:stCondLst>
                              <p:cond delay="0"/>
                            </p:stCondLst>
                            <p:childTnLst>
                              <p:par>
                                <p:cTn id="34" presetID="22" presetClass="entr" presetSubtype="1" fill="hold" nodeType="afterEffect">
                                  <p:stCondLst>
                                    <p:cond delay="0"/>
                                  </p:stCondLst>
                                  <p:childTnLst>
                                    <p:set>
                                      <p:cBhvr>
                                        <p:cTn id="35" dur="1" fill="hold">
                                          <p:stCondLst>
                                            <p:cond delay="0"/>
                                          </p:stCondLst>
                                        </p:cTn>
                                        <p:tgtEl>
                                          <p:spTgt spid="1033"/>
                                        </p:tgtEl>
                                        <p:attrNameLst>
                                          <p:attrName>style.visibility</p:attrName>
                                        </p:attrNameLst>
                                      </p:cBhvr>
                                      <p:to>
                                        <p:strVal val="visible"/>
                                      </p:to>
                                    </p:set>
                                    <p:animEffect transition="in" filter="wipe(up)">
                                      <p:cBhvr>
                                        <p:cTn id="36" dur="500"/>
                                        <p:tgtEl>
                                          <p:spTgt spid="1033"/>
                                        </p:tgtEl>
                                      </p:cBhvr>
                                    </p:animEffect>
                                  </p:childTnLst>
                                </p:cTn>
                              </p:par>
                              <p:par>
                                <p:cTn id="37" presetID="22" presetClass="entr" presetSubtype="1" fill="hold" nodeType="with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wipe(up)">
                                      <p:cBhvr>
                                        <p:cTn id="3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57150" y="266700"/>
            <a:ext cx="9144000" cy="1047750"/>
          </a:xfrm>
          <a:prstGeom prst="rect">
            <a:avLst/>
          </a:prstGeom>
          <a:noFill/>
          <a:ln w="9525">
            <a:noFill/>
            <a:miter lim="800000"/>
            <a:headEnd/>
            <a:tailEnd/>
          </a:ln>
        </p:spPr>
        <p:txBody>
          <a:bodyPr/>
          <a:lstStyle/>
          <a:p>
            <a:pPr algn="ctr"/>
            <a:r>
              <a:rPr lang="en-US" sz="3600" b="1" dirty="0" smtClean="0">
                <a:solidFill>
                  <a:srgbClr val="FFFF00"/>
                </a:solidFill>
                <a:latin typeface="Arial" pitchFamily="34" charset="0"/>
                <a:cs typeface="Arial" pitchFamily="34" charset="0"/>
              </a:rPr>
              <a:t>ENCODE Publications</a:t>
            </a:r>
            <a:endParaRPr lang="en-US" sz="3600" b="1" dirty="0">
              <a:solidFill>
                <a:srgbClr val="FFFF00"/>
              </a:solidFill>
              <a:latin typeface="Arial" pitchFamily="34" charset="0"/>
              <a:cs typeface="Arial" pitchFamily="34" charset="0"/>
            </a:endParaRPr>
          </a:p>
        </p:txBody>
      </p:sp>
      <p:sp>
        <p:nvSpPr>
          <p:cNvPr id="7" name="TextBox 7"/>
          <p:cNvSpPr txBox="1">
            <a:spLocks noChangeArrowheads="1"/>
          </p:cNvSpPr>
          <p:nvPr/>
        </p:nvSpPr>
        <p:spPr bwMode="auto">
          <a:xfrm>
            <a:off x="7315128" y="6409490"/>
            <a:ext cx="1795684" cy="400110"/>
          </a:xfrm>
          <a:prstGeom prst="rect">
            <a:avLst/>
          </a:prstGeom>
          <a:noFill/>
          <a:ln w="9525">
            <a:noFill/>
            <a:miter lim="800000"/>
            <a:headEnd/>
            <a:tailEnd/>
          </a:ln>
        </p:spPr>
        <p:txBody>
          <a:bodyPr wrap="none">
            <a:spAutoFit/>
          </a:bodyPr>
          <a:lstStyle/>
          <a:p>
            <a:r>
              <a:rPr lang="en-US" sz="2000" b="1" dirty="0">
                <a:solidFill>
                  <a:srgbClr val="8BE6FF"/>
                </a:solidFill>
                <a:latin typeface="Arial" pitchFamily="34" charset="0"/>
              </a:rPr>
              <a:t>Document </a:t>
            </a:r>
            <a:r>
              <a:rPr lang="en-US" sz="2000" b="1" dirty="0" smtClean="0">
                <a:solidFill>
                  <a:srgbClr val="8BE6FF"/>
                </a:solidFill>
                <a:latin typeface="Arial" pitchFamily="34" charset="0"/>
              </a:rPr>
              <a:t>24</a:t>
            </a:r>
            <a:endParaRPr lang="en-US" sz="2000" b="1" dirty="0">
              <a:solidFill>
                <a:srgbClr val="8BE6FF"/>
              </a:solidFill>
              <a:latin typeface="Arial"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668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7300" y="3546"/>
            <a:ext cx="15367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descr="C:\Users\egreen\Desktop\ENCODE Publications Over Time 14-05-12.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362" t="15225" r="7640" b="9886"/>
          <a:stretch/>
        </p:blipFill>
        <p:spPr bwMode="auto">
          <a:xfrm>
            <a:off x="1009296" y="1390650"/>
            <a:ext cx="7068539" cy="4756150"/>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444675"/>
      </p:ext>
    </p:extLst>
  </p:cSld>
  <p:clrMapOvr>
    <a:masterClrMapping/>
  </p:clrMapOvr>
  <p:transition spd="slow">
    <p:wipe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p:cNvSpPr>
            <a:spLocks noGrp="1"/>
          </p:cNvSpPr>
          <p:nvPr>
            <p:ph type="title"/>
          </p:nvPr>
        </p:nvSpPr>
        <p:spPr>
          <a:xfrm>
            <a:off x="-4764" y="6732"/>
            <a:ext cx="9144000" cy="639763"/>
          </a:xfrm>
        </p:spPr>
        <p:txBody>
          <a:bodyPr/>
          <a:lstStyle/>
          <a:p>
            <a:pPr algn="ctr">
              <a:defRPr/>
            </a:pPr>
            <a:r>
              <a:rPr lang="en-US" sz="3600" b="1" dirty="0">
                <a:solidFill>
                  <a:srgbClr val="FFFF00"/>
                </a:solidFill>
                <a:latin typeface="Arial" charset="0"/>
                <a:cs typeface="Arial" charset="0"/>
              </a:rPr>
              <a:t>Centers of Excellence in Genomic </a:t>
            </a:r>
            <a:r>
              <a:rPr lang="en-US" sz="3600" b="1" dirty="0" smtClean="0">
                <a:solidFill>
                  <a:srgbClr val="FFFF00"/>
                </a:solidFill>
                <a:latin typeface="Arial" charset="0"/>
                <a:cs typeface="Arial" charset="0"/>
              </a:rPr>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Science (CEGS) Program</a:t>
            </a:r>
          </a:p>
        </p:txBody>
      </p:sp>
      <p:sp>
        <p:nvSpPr>
          <p:cNvPr id="9" name="TextBox 8"/>
          <p:cNvSpPr txBox="1"/>
          <p:nvPr/>
        </p:nvSpPr>
        <p:spPr>
          <a:xfrm>
            <a:off x="7316160" y="6408909"/>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25</a:t>
            </a:r>
            <a:endParaRPr lang="en-US" sz="2000" b="1" dirty="0">
              <a:solidFill>
                <a:srgbClr val="00ADDC">
                  <a:lumMod val="40000"/>
                  <a:lumOff val="60000"/>
                </a:srgbClr>
              </a:solidFill>
              <a:latin typeface="Arial" charset="0"/>
            </a:endParaRPr>
          </a:p>
        </p:txBody>
      </p:sp>
      <p:sp>
        <p:nvSpPr>
          <p:cNvPr id="10" name="Title 1"/>
          <p:cNvSpPr txBox="1">
            <a:spLocks/>
          </p:cNvSpPr>
          <p:nvPr/>
        </p:nvSpPr>
        <p:spPr bwMode="auto">
          <a:xfrm>
            <a:off x="596994" y="1274618"/>
            <a:ext cx="8012616" cy="2801619"/>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339725" lvl="1" indent="-228600" defTabSz="574675" eaLnBrk="0" hangingPunct="0">
              <a:spcBef>
                <a:spcPts val="1800"/>
              </a:spcBef>
              <a:buClr>
                <a:prstClr val="white"/>
              </a:buClr>
              <a:buSzPct val="95000"/>
              <a:buFont typeface="Wingdings" pitchFamily="2" charset="2"/>
              <a:buChar char=""/>
              <a:defRPr/>
            </a:pPr>
            <a:r>
              <a:rPr lang="en-US" sz="2800" dirty="0" smtClean="0">
                <a:solidFill>
                  <a:prstClr val="white"/>
                </a:solidFill>
                <a:latin typeface="Arial" charset="0"/>
              </a:rPr>
              <a:t>CEGS program announcement published in 	the NIH Guide: PAR-14-195</a:t>
            </a:r>
          </a:p>
          <a:p>
            <a:pPr marL="339725" lvl="1" indent="-228600" eaLnBrk="0" hangingPunct="0">
              <a:spcBef>
                <a:spcPts val="1800"/>
              </a:spcBef>
              <a:buClr>
                <a:prstClr val="white"/>
              </a:buClr>
              <a:buSzPct val="95000"/>
              <a:buFont typeface="Wingdings" pitchFamily="2" charset="2"/>
              <a:buChar char=""/>
              <a:defRPr/>
            </a:pPr>
            <a:r>
              <a:rPr lang="en-US" sz="2800" dirty="0"/>
              <a:t>Application </a:t>
            </a:r>
            <a:r>
              <a:rPr lang="en-US" sz="2800" dirty="0" smtClean="0"/>
              <a:t>receipt </a:t>
            </a:r>
            <a:r>
              <a:rPr lang="en-US" sz="2800" dirty="0"/>
              <a:t>d</a:t>
            </a:r>
            <a:r>
              <a:rPr lang="en-US" sz="2800" dirty="0" smtClean="0"/>
              <a:t>ates: </a:t>
            </a:r>
          </a:p>
          <a:p>
            <a:pPr marL="568325" lvl="2" eaLnBrk="0" hangingPunct="0">
              <a:spcBef>
                <a:spcPts val="0"/>
              </a:spcBef>
              <a:buClr>
                <a:prstClr val="white"/>
              </a:buClr>
              <a:buSzPct val="43000"/>
              <a:defRPr/>
            </a:pPr>
            <a:r>
              <a:rPr lang="en-US" sz="2600" dirty="0" smtClean="0">
                <a:solidFill>
                  <a:schemeClr val="tx2">
                    <a:lumMod val="90000"/>
                  </a:schemeClr>
                </a:solidFill>
              </a:rPr>
              <a:t>July </a:t>
            </a:r>
            <a:r>
              <a:rPr lang="en-US" sz="2600" dirty="0">
                <a:solidFill>
                  <a:schemeClr val="tx2">
                    <a:lumMod val="90000"/>
                  </a:schemeClr>
                </a:solidFill>
              </a:rPr>
              <a:t>2, </a:t>
            </a:r>
            <a:r>
              <a:rPr lang="en-US" sz="2600" dirty="0" smtClean="0">
                <a:solidFill>
                  <a:schemeClr val="tx2">
                    <a:lumMod val="90000"/>
                  </a:schemeClr>
                </a:solidFill>
              </a:rPr>
              <a:t>2014</a:t>
            </a:r>
            <a:r>
              <a:rPr lang="en-US" sz="2800" dirty="0">
                <a:solidFill>
                  <a:schemeClr val="tx2">
                    <a:lumMod val="90000"/>
                  </a:schemeClr>
                </a:solidFill>
              </a:rPr>
              <a:t> </a:t>
            </a:r>
            <a:r>
              <a:rPr lang="en-US" sz="2800" dirty="0" smtClean="0">
                <a:solidFill>
                  <a:schemeClr val="tx2">
                    <a:lumMod val="90000"/>
                  </a:schemeClr>
                </a:solidFill>
              </a:rPr>
              <a:t>| </a:t>
            </a:r>
            <a:r>
              <a:rPr lang="en-US" sz="2600" dirty="0" smtClean="0">
                <a:solidFill>
                  <a:schemeClr val="tx2">
                    <a:lumMod val="90000"/>
                  </a:schemeClr>
                </a:solidFill>
              </a:rPr>
              <a:t>	  May </a:t>
            </a:r>
            <a:r>
              <a:rPr lang="en-US" sz="2600" dirty="0">
                <a:solidFill>
                  <a:schemeClr val="tx2">
                    <a:lumMod val="90000"/>
                  </a:schemeClr>
                </a:solidFill>
              </a:rPr>
              <a:t>20, </a:t>
            </a:r>
            <a:r>
              <a:rPr lang="en-US" sz="2600" dirty="0" smtClean="0">
                <a:solidFill>
                  <a:schemeClr val="tx2">
                    <a:lumMod val="90000"/>
                  </a:schemeClr>
                </a:solidFill>
              </a:rPr>
              <a:t>2015</a:t>
            </a:r>
            <a:r>
              <a:rPr lang="en-US" sz="2800" dirty="0">
                <a:solidFill>
                  <a:schemeClr val="tx2">
                    <a:lumMod val="90000"/>
                  </a:schemeClr>
                </a:solidFill>
              </a:rPr>
              <a:t> |</a:t>
            </a:r>
            <a:r>
              <a:rPr lang="en-US" sz="2600" dirty="0" smtClean="0">
                <a:solidFill>
                  <a:schemeClr val="tx2">
                    <a:lumMod val="90000"/>
                  </a:schemeClr>
                </a:solidFill>
              </a:rPr>
              <a:t>   May </a:t>
            </a:r>
            <a:r>
              <a:rPr lang="en-US" sz="2600" dirty="0">
                <a:solidFill>
                  <a:schemeClr val="tx2">
                    <a:lumMod val="90000"/>
                  </a:schemeClr>
                </a:solidFill>
              </a:rPr>
              <a:t>20, 2016 </a:t>
            </a:r>
            <a:endParaRPr lang="en-US" sz="2600" dirty="0">
              <a:solidFill>
                <a:schemeClr val="tx2">
                  <a:lumMod val="90000"/>
                </a:schemeClr>
              </a:solidFill>
              <a:latin typeface="Arial" charset="0"/>
            </a:endParaRPr>
          </a:p>
          <a:p>
            <a:pPr marL="339725" lvl="1" indent="-228600" eaLnBrk="0" hangingPunct="0">
              <a:spcBef>
                <a:spcPts val="1800"/>
              </a:spcBef>
              <a:buClr>
                <a:prstClr val="white"/>
              </a:buClr>
              <a:buSzPct val="95000"/>
              <a:buFont typeface="Wingdings" pitchFamily="2" charset="2"/>
              <a:buChar char=""/>
              <a:defRPr/>
            </a:pPr>
            <a:endParaRPr lang="en-US" sz="2800" dirty="0" smtClean="0">
              <a:solidFill>
                <a:prstClr val="white"/>
              </a:solidFill>
              <a:latin typeface="Arial" charset="0"/>
            </a:endParaRPr>
          </a:p>
          <a:p>
            <a:pPr marL="339725" lvl="1" indent="-228600" eaLnBrk="0" hangingPunct="0">
              <a:spcBef>
                <a:spcPts val="1800"/>
              </a:spcBef>
              <a:buClr>
                <a:prstClr val="white"/>
              </a:buClr>
              <a:buSzPct val="95000"/>
              <a:buFont typeface="Wingdings" pitchFamily="2" charset="2"/>
              <a:buChar char=""/>
              <a:defRPr/>
            </a:pPr>
            <a:endParaRPr lang="en-US" sz="2800" dirty="0" smtClean="0">
              <a:solidFill>
                <a:prstClr val="white"/>
              </a:solidFill>
              <a:latin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1067" y="3462626"/>
            <a:ext cx="6264469" cy="2933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000835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315094" y="6408607"/>
            <a:ext cx="1795684" cy="400110"/>
          </a:xfrm>
          <a:prstGeom prst="rect">
            <a:avLst/>
          </a:prstGeom>
          <a:noFill/>
        </p:spPr>
        <p:txBody>
          <a:bodyPr wrap="none">
            <a:spAutoFit/>
          </a:bodyPr>
          <a:lstStyle/>
          <a:p>
            <a:pPr>
              <a:defRPr/>
            </a:pPr>
            <a:r>
              <a:rPr lang="en-US" sz="2000" dirty="0">
                <a:solidFill>
                  <a:schemeClr val="accent4">
                    <a:lumMod val="40000"/>
                    <a:lumOff val="60000"/>
                  </a:schemeClr>
                </a:solidFill>
                <a:cs typeface="Arial" pitchFamily="34" charset="0"/>
              </a:rPr>
              <a:t>Document </a:t>
            </a:r>
            <a:r>
              <a:rPr lang="en-US" sz="2000" dirty="0" smtClean="0">
                <a:solidFill>
                  <a:schemeClr val="accent4">
                    <a:lumMod val="40000"/>
                    <a:lumOff val="60000"/>
                  </a:schemeClr>
                </a:solidFill>
                <a:cs typeface="Arial" pitchFamily="34" charset="0"/>
              </a:rPr>
              <a:t>26</a:t>
            </a:r>
            <a:endParaRPr lang="en-US" sz="2000" dirty="0">
              <a:solidFill>
                <a:schemeClr val="accent4">
                  <a:lumMod val="40000"/>
                  <a:lumOff val="60000"/>
                </a:schemeClr>
              </a:solidFill>
              <a:cs typeface="Arial" pitchFamily="34" charset="0"/>
            </a:endParaRPr>
          </a:p>
        </p:txBody>
      </p:sp>
      <p:pic>
        <p:nvPicPr>
          <p:cNvPr id="17" name="Picture 1" descr="http://www.acmgmeeting.net/acmg2014/Custom/Images/Interface/Masthead_5.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9000"/>
                    </a14:imgEffect>
                    <a14:imgEffect>
                      <a14:brightnessContrast bright="28000"/>
                    </a14:imgEffect>
                  </a14:imgLayer>
                </a14:imgProps>
              </a:ext>
              <a:ext uri="{28A0092B-C50C-407E-A947-70E740481C1C}">
                <a14:useLocalDpi xmlns:a14="http://schemas.microsoft.com/office/drawing/2010/main" val="0"/>
              </a:ext>
            </a:extLst>
          </a:blip>
          <a:srcRect/>
          <a:stretch>
            <a:fillRect/>
          </a:stretch>
        </p:blipFill>
        <p:spPr bwMode="auto">
          <a:xfrm>
            <a:off x="1571625" y="572326"/>
            <a:ext cx="5703743" cy="652265"/>
          </a:xfrm>
          <a:prstGeom prst="rect">
            <a:avLst/>
          </a:prstGeom>
          <a:noFill/>
          <a:ln>
            <a:noFill/>
          </a:ln>
          <a:effectLst/>
        </p:spPr>
      </p:pic>
      <p:sp>
        <p:nvSpPr>
          <p:cNvPr id="18" name="Text Placeholder 5"/>
          <p:cNvSpPr>
            <a:spLocks noGrp="1"/>
          </p:cNvSpPr>
          <p:nvPr>
            <p:ph type="body" idx="1"/>
          </p:nvPr>
        </p:nvSpPr>
        <p:spPr>
          <a:xfrm>
            <a:off x="266700" y="1447800"/>
            <a:ext cx="4040188" cy="422275"/>
          </a:xfrm>
        </p:spPr>
        <p:txBody>
          <a:bodyPr>
            <a:normAutofit fontScale="92500" lnSpcReduction="20000"/>
          </a:bodyPr>
          <a:lstStyle/>
          <a:p>
            <a:pPr algn="ctr"/>
            <a:r>
              <a:rPr lang="en-US" sz="2800" dirty="0" err="1" smtClean="0">
                <a:solidFill>
                  <a:schemeClr val="accent4">
                    <a:lumMod val="40000"/>
                    <a:lumOff val="60000"/>
                  </a:schemeClr>
                </a:solidFill>
                <a:latin typeface="Arial" pitchFamily="34" charset="0"/>
                <a:cs typeface="Arial" pitchFamily="34" charset="0"/>
              </a:rPr>
              <a:t>ClinGen</a:t>
            </a:r>
            <a:endParaRPr lang="en-US" dirty="0">
              <a:solidFill>
                <a:schemeClr val="accent4">
                  <a:lumMod val="40000"/>
                  <a:lumOff val="60000"/>
                </a:schemeClr>
              </a:solidFill>
              <a:latin typeface="Arial" pitchFamily="34" charset="0"/>
              <a:cs typeface="Arial" pitchFamily="34" charset="0"/>
            </a:endParaRPr>
          </a:p>
        </p:txBody>
      </p:sp>
      <p:sp>
        <p:nvSpPr>
          <p:cNvPr id="19" name="Content Placeholder 3"/>
          <p:cNvSpPr>
            <a:spLocks noGrp="1"/>
          </p:cNvSpPr>
          <p:nvPr>
            <p:ph sz="half" idx="2"/>
          </p:nvPr>
        </p:nvSpPr>
        <p:spPr>
          <a:xfrm>
            <a:off x="384313" y="1954696"/>
            <a:ext cx="4040188" cy="4876800"/>
          </a:xfrm>
        </p:spPr>
        <p:txBody>
          <a:bodyPr>
            <a:normAutofit/>
          </a:bodyPr>
          <a:lstStyle/>
          <a:p>
            <a:pPr defTabSz="520700">
              <a:buClr>
                <a:schemeClr val="accent5">
                  <a:lumMod val="20000"/>
                  <a:lumOff val="80000"/>
                </a:schemeClr>
              </a:buClr>
              <a:buFont typeface="Wingdings" panose="05000000000000000000" pitchFamily="2" charset="2"/>
              <a:buChar char="§"/>
            </a:pPr>
            <a:r>
              <a:rPr lang="en-US" sz="1800" b="1" dirty="0" smtClean="0">
                <a:latin typeface="Arial" pitchFamily="34" charset="0"/>
                <a:cs typeface="Arial" pitchFamily="34" charset="0"/>
              </a:rPr>
              <a:t>Progress in Developing  	Curated Sequence Variant 	Content in NCBI’s </a:t>
            </a:r>
            <a:r>
              <a:rPr lang="en-US" sz="1800" b="1" dirty="0" err="1" smtClean="0">
                <a:latin typeface="Arial" pitchFamily="34" charset="0"/>
                <a:cs typeface="Arial" pitchFamily="34" charset="0"/>
              </a:rPr>
              <a:t>ClinVar</a:t>
            </a:r>
            <a:r>
              <a:rPr lang="en-US" sz="1800" b="1" dirty="0" smtClean="0">
                <a:latin typeface="Arial" pitchFamily="34" charset="0"/>
                <a:cs typeface="Arial" pitchFamily="34" charset="0"/>
              </a:rPr>
              <a:t> 	Database</a:t>
            </a:r>
          </a:p>
          <a:p>
            <a:pPr marL="68263" indent="0" defTabSz="520700">
              <a:buClr>
                <a:schemeClr val="accent5">
                  <a:lumMod val="20000"/>
                  <a:lumOff val="80000"/>
                </a:schemeClr>
              </a:buClr>
              <a:buNone/>
            </a:pPr>
            <a:endParaRPr lang="en-US" sz="1000" b="1" dirty="0" smtClean="0">
              <a:latin typeface="Arial" pitchFamily="34" charset="0"/>
              <a:cs typeface="Arial" pitchFamily="34" charset="0"/>
            </a:endParaRPr>
          </a:p>
          <a:p>
            <a:pPr defTabSz="520700">
              <a:buClr>
                <a:schemeClr val="accent5">
                  <a:lumMod val="20000"/>
                  <a:lumOff val="80000"/>
                </a:schemeClr>
              </a:buClr>
              <a:buFont typeface="Wingdings" panose="05000000000000000000" pitchFamily="2" charset="2"/>
              <a:buChar char="§"/>
            </a:pPr>
            <a:r>
              <a:rPr lang="en-US" sz="1800" b="1" dirty="0" smtClean="0">
                <a:latin typeface="Arial" pitchFamily="34" charset="0"/>
                <a:cs typeface="Arial" pitchFamily="34" charset="0"/>
              </a:rPr>
              <a:t>Making Genomic Data 	Accessible: Building 	Shared Genomic Resources</a:t>
            </a:r>
          </a:p>
          <a:p>
            <a:pPr defTabSz="520700">
              <a:buClr>
                <a:schemeClr val="accent5">
                  <a:lumMod val="20000"/>
                  <a:lumOff val="80000"/>
                </a:schemeClr>
              </a:buClr>
              <a:buFont typeface="Wingdings" panose="05000000000000000000" pitchFamily="2" charset="2"/>
              <a:buChar char="§"/>
            </a:pPr>
            <a:endParaRPr lang="en-US" sz="1000" b="1" dirty="0">
              <a:latin typeface="Arial" pitchFamily="34" charset="0"/>
              <a:cs typeface="Arial" pitchFamily="34" charset="0"/>
            </a:endParaRPr>
          </a:p>
          <a:p>
            <a:pPr defTabSz="520700">
              <a:buClr>
                <a:schemeClr val="accent5">
                  <a:lumMod val="20000"/>
                  <a:lumOff val="80000"/>
                </a:schemeClr>
              </a:buClr>
              <a:buFont typeface="Wingdings" panose="05000000000000000000" pitchFamily="2" charset="2"/>
              <a:buChar char="§"/>
            </a:pPr>
            <a:r>
              <a:rPr lang="en-US" sz="1800" b="1" dirty="0" smtClean="0">
                <a:latin typeface="Arial" pitchFamily="34" charset="0"/>
                <a:cs typeface="Arial" pitchFamily="34" charset="0"/>
              </a:rPr>
              <a:t>Moving </a:t>
            </a:r>
            <a:r>
              <a:rPr lang="en-US" sz="1800" b="1" dirty="0">
                <a:latin typeface="Arial" pitchFamily="34" charset="0"/>
                <a:cs typeface="Arial" pitchFamily="34" charset="0"/>
              </a:rPr>
              <a:t>the Field Forward: </a:t>
            </a:r>
            <a:r>
              <a:rPr lang="en-US" sz="1800" b="1" dirty="0" smtClean="0">
                <a:latin typeface="Arial" pitchFamily="34" charset="0"/>
                <a:cs typeface="Arial" pitchFamily="34" charset="0"/>
              </a:rPr>
              <a:t>	Sharing </a:t>
            </a:r>
            <a:r>
              <a:rPr lang="en-US" sz="1800" b="1" dirty="0">
                <a:latin typeface="Arial" pitchFamily="34" charset="0"/>
                <a:cs typeface="Arial" pitchFamily="34" charset="0"/>
              </a:rPr>
              <a:t>Data to Better </a:t>
            </a:r>
            <a:r>
              <a:rPr lang="en-US" sz="1800" b="1" dirty="0" smtClean="0">
                <a:latin typeface="Arial" pitchFamily="34" charset="0"/>
                <a:cs typeface="Arial" pitchFamily="34" charset="0"/>
              </a:rPr>
              <a:t>	Interpret </a:t>
            </a:r>
            <a:r>
              <a:rPr lang="en-US" sz="1800" b="1" dirty="0">
                <a:latin typeface="Arial" pitchFamily="34" charset="0"/>
                <a:cs typeface="Arial" pitchFamily="34" charset="0"/>
              </a:rPr>
              <a:t>Genomic </a:t>
            </a:r>
            <a:r>
              <a:rPr lang="en-US" sz="1800" b="1" dirty="0" smtClean="0">
                <a:latin typeface="Arial" pitchFamily="34" charset="0"/>
                <a:cs typeface="Arial" pitchFamily="34" charset="0"/>
              </a:rPr>
              <a:t>Variation 	and </a:t>
            </a:r>
            <a:r>
              <a:rPr lang="en-US" sz="1800" b="1" dirty="0">
                <a:latin typeface="Arial" pitchFamily="34" charset="0"/>
                <a:cs typeface="Arial" pitchFamily="34" charset="0"/>
              </a:rPr>
              <a:t>Obtain Comprehensive </a:t>
            </a:r>
            <a:r>
              <a:rPr lang="en-US" sz="1800" b="1" dirty="0" smtClean="0">
                <a:latin typeface="Arial" pitchFamily="34" charset="0"/>
                <a:cs typeface="Arial" pitchFamily="34" charset="0"/>
              </a:rPr>
              <a:t>	Phenotypes</a:t>
            </a:r>
            <a:endParaRPr lang="en-US" sz="1800" b="1" dirty="0">
              <a:latin typeface="Arial" pitchFamily="34" charset="0"/>
              <a:cs typeface="Arial" pitchFamily="34" charset="0"/>
            </a:endParaRPr>
          </a:p>
          <a:p>
            <a:pPr>
              <a:buClr>
                <a:schemeClr val="accent5">
                  <a:lumMod val="20000"/>
                  <a:lumOff val="80000"/>
                </a:schemeClr>
              </a:buClr>
              <a:buFont typeface="Wingdings" panose="05000000000000000000" pitchFamily="2" charset="2"/>
              <a:buChar char="§"/>
            </a:pPr>
            <a:endParaRPr lang="en-US" b="1" dirty="0">
              <a:latin typeface="Arial" pitchFamily="34" charset="0"/>
              <a:cs typeface="Arial" pitchFamily="34" charset="0"/>
            </a:endParaRPr>
          </a:p>
        </p:txBody>
      </p:sp>
      <p:sp>
        <p:nvSpPr>
          <p:cNvPr id="20" name="Text Placeholder 6"/>
          <p:cNvSpPr>
            <a:spLocks noGrp="1"/>
          </p:cNvSpPr>
          <p:nvPr>
            <p:ph type="body" sz="quarter" idx="3"/>
          </p:nvPr>
        </p:nvSpPr>
        <p:spPr>
          <a:xfrm>
            <a:off x="4733965" y="1447800"/>
            <a:ext cx="4041775" cy="422275"/>
          </a:xfrm>
        </p:spPr>
        <p:txBody>
          <a:bodyPr>
            <a:normAutofit fontScale="92500" lnSpcReduction="20000"/>
          </a:bodyPr>
          <a:lstStyle/>
          <a:p>
            <a:pPr algn="ctr"/>
            <a:r>
              <a:rPr lang="en-US" sz="2800" dirty="0" smtClean="0">
                <a:solidFill>
                  <a:schemeClr val="accent4">
                    <a:lumMod val="40000"/>
                    <a:lumOff val="60000"/>
                  </a:schemeClr>
                </a:solidFill>
                <a:latin typeface="Arial" pitchFamily="34" charset="0"/>
                <a:cs typeface="Arial" pitchFamily="34" charset="0"/>
              </a:rPr>
              <a:t>CSER</a:t>
            </a:r>
            <a:endParaRPr lang="en-US" dirty="0">
              <a:solidFill>
                <a:schemeClr val="accent4">
                  <a:lumMod val="40000"/>
                  <a:lumOff val="60000"/>
                </a:schemeClr>
              </a:solidFill>
              <a:latin typeface="Arial" pitchFamily="34" charset="0"/>
              <a:cs typeface="Arial" pitchFamily="34" charset="0"/>
            </a:endParaRPr>
          </a:p>
        </p:txBody>
      </p:sp>
      <p:sp>
        <p:nvSpPr>
          <p:cNvPr id="21" name="Content Placeholder 7"/>
          <p:cNvSpPr>
            <a:spLocks noGrp="1"/>
          </p:cNvSpPr>
          <p:nvPr>
            <p:ph sz="quarter" idx="4"/>
          </p:nvPr>
        </p:nvSpPr>
        <p:spPr>
          <a:xfrm>
            <a:off x="4572000" y="1905000"/>
            <a:ext cx="4041775" cy="4800600"/>
          </a:xfrm>
        </p:spPr>
        <p:txBody>
          <a:bodyPr>
            <a:normAutofit/>
          </a:bodyPr>
          <a:lstStyle/>
          <a:p>
            <a:pPr defTabSz="520700">
              <a:buClr>
                <a:schemeClr val="accent5">
                  <a:lumMod val="20000"/>
                  <a:lumOff val="80000"/>
                </a:schemeClr>
              </a:buClr>
              <a:buFont typeface="Wingdings" panose="05000000000000000000" pitchFamily="2" charset="2"/>
              <a:buChar char="§"/>
            </a:pPr>
            <a:endParaRPr lang="en-US" sz="1000" b="1" dirty="0" smtClean="0">
              <a:latin typeface="Arial" pitchFamily="34" charset="0"/>
              <a:cs typeface="Arial" pitchFamily="34" charset="0"/>
            </a:endParaRPr>
          </a:p>
          <a:p>
            <a:pPr defTabSz="520700">
              <a:buClr>
                <a:schemeClr val="accent5">
                  <a:lumMod val="20000"/>
                  <a:lumOff val="80000"/>
                </a:schemeClr>
              </a:buClr>
              <a:buFont typeface="Wingdings" panose="05000000000000000000" pitchFamily="2" charset="2"/>
              <a:buChar char="§"/>
            </a:pPr>
            <a:r>
              <a:rPr lang="en-US" sz="1800" b="1" dirty="0" smtClean="0">
                <a:latin typeface="Arial" pitchFamily="34" charset="0"/>
                <a:cs typeface="Arial" pitchFamily="34" charset="0"/>
              </a:rPr>
              <a:t>One Year Later: ACMG 	Recommendations for 	Reporting of Incidental 	Findings in WES/WGS </a:t>
            </a:r>
          </a:p>
          <a:p>
            <a:pPr defTabSz="520700">
              <a:buClr>
                <a:schemeClr val="accent5">
                  <a:lumMod val="20000"/>
                  <a:lumOff val="80000"/>
                </a:schemeClr>
              </a:buClr>
              <a:buFont typeface="Wingdings" panose="05000000000000000000" pitchFamily="2" charset="2"/>
              <a:buChar char="§"/>
            </a:pPr>
            <a:endParaRPr lang="en-US" sz="1000" b="1" dirty="0" smtClean="0">
              <a:latin typeface="Arial" pitchFamily="34" charset="0"/>
              <a:cs typeface="Arial" pitchFamily="34" charset="0"/>
            </a:endParaRPr>
          </a:p>
          <a:p>
            <a:pPr defTabSz="520700">
              <a:buClr>
                <a:schemeClr val="accent5">
                  <a:lumMod val="20000"/>
                  <a:lumOff val="80000"/>
                </a:schemeClr>
              </a:buClr>
              <a:buFont typeface="Wingdings" panose="05000000000000000000" pitchFamily="2" charset="2"/>
              <a:buChar char="§"/>
            </a:pPr>
            <a:r>
              <a:rPr lang="en-US" sz="1800" b="1" dirty="0" smtClean="0">
                <a:latin typeface="Arial" pitchFamily="34" charset="0"/>
                <a:cs typeface="Arial" pitchFamily="34" charset="0"/>
              </a:rPr>
              <a:t>Quality of Clinical Sequence 	Data for Relevant Targets</a:t>
            </a:r>
          </a:p>
          <a:p>
            <a:pPr defTabSz="520700">
              <a:buClr>
                <a:schemeClr val="accent5">
                  <a:lumMod val="20000"/>
                  <a:lumOff val="80000"/>
                </a:schemeClr>
              </a:buClr>
              <a:buFont typeface="Wingdings" panose="05000000000000000000" pitchFamily="2" charset="2"/>
              <a:buChar char="§"/>
            </a:pPr>
            <a:endParaRPr lang="en-US" sz="1800" b="1" dirty="0">
              <a:latin typeface="Arial" pitchFamily="34" charset="0"/>
              <a:cs typeface="Arial" pitchFamily="34" charset="0"/>
            </a:endParaRPr>
          </a:p>
          <a:p>
            <a:pPr defTabSz="520700">
              <a:buClr>
                <a:schemeClr val="accent5">
                  <a:lumMod val="20000"/>
                  <a:lumOff val="80000"/>
                </a:schemeClr>
              </a:buClr>
              <a:buFont typeface="Wingdings" panose="05000000000000000000" pitchFamily="2" charset="2"/>
              <a:buChar char="§"/>
            </a:pPr>
            <a:r>
              <a:rPr lang="en-US" sz="1800" b="1" dirty="0" smtClean="0">
                <a:latin typeface="Arial" pitchFamily="34" charset="0"/>
                <a:cs typeface="Arial" pitchFamily="34" charset="0"/>
              </a:rPr>
              <a:t>Actionable</a:t>
            </a:r>
            <a:r>
              <a:rPr lang="en-US" sz="1800" b="1" dirty="0">
                <a:latin typeface="Arial" pitchFamily="34" charset="0"/>
                <a:cs typeface="Arial" pitchFamily="34" charset="0"/>
              </a:rPr>
              <a:t>, Pathogenic 	Incidental Findings in 6500 	Subjects’ </a:t>
            </a:r>
            <a:r>
              <a:rPr lang="en-US" sz="1800" b="1" dirty="0" err="1">
                <a:latin typeface="Arial" pitchFamily="34" charset="0"/>
                <a:cs typeface="Arial" pitchFamily="34" charset="0"/>
              </a:rPr>
              <a:t>Exomes</a:t>
            </a:r>
            <a:endParaRPr lang="en-US" sz="1800" b="1" dirty="0">
              <a:latin typeface="Arial" pitchFamily="34" charset="0"/>
              <a:cs typeface="Arial" pitchFamily="34" charset="0"/>
            </a:endParaRPr>
          </a:p>
          <a:p>
            <a:pPr defTabSz="520700">
              <a:buClr>
                <a:schemeClr val="accent5">
                  <a:lumMod val="20000"/>
                  <a:lumOff val="80000"/>
                </a:schemeClr>
              </a:buClr>
              <a:buFont typeface="Wingdings" panose="05000000000000000000" pitchFamily="2" charset="2"/>
              <a:buChar char="§"/>
            </a:pPr>
            <a:endParaRPr lang="en-US" sz="1800" b="1" dirty="0" smtClean="0">
              <a:latin typeface="Arial" pitchFamily="34" charset="0"/>
              <a:cs typeface="Arial" pitchFamily="34" charset="0"/>
            </a:endParaRPr>
          </a:p>
        </p:txBody>
      </p:sp>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671" y="1963087"/>
            <a:ext cx="4268494" cy="4281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8329" y="515307"/>
            <a:ext cx="1686878" cy="784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4" descr="image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118" y="515307"/>
            <a:ext cx="1433831" cy="82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24"/>
          <p:cNvGrpSpPr/>
          <p:nvPr/>
        </p:nvGrpSpPr>
        <p:grpSpPr>
          <a:xfrm>
            <a:off x="4486936" y="2144232"/>
            <a:ext cx="4572000" cy="3416595"/>
            <a:chOff x="4572000" y="2144233"/>
            <a:chExt cx="4412160" cy="3291840"/>
          </a:xfrm>
        </p:grpSpPr>
        <p:pic>
          <p:nvPicPr>
            <p:cNvPr id="26"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9793" r="9787"/>
            <a:stretch/>
          </p:blipFill>
          <p:spPr bwMode="auto">
            <a:xfrm>
              <a:off x="4572000" y="2144233"/>
              <a:ext cx="4412160" cy="3291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4800600" y="5105400"/>
              <a:ext cx="1478290" cy="261610"/>
            </a:xfrm>
            <a:prstGeom prst="rect">
              <a:avLst/>
            </a:prstGeom>
            <a:noFill/>
          </p:spPr>
          <p:txBody>
            <a:bodyPr wrap="none" rtlCol="0">
              <a:spAutoFit/>
            </a:bodyPr>
            <a:lstStyle/>
            <a:p>
              <a:r>
                <a:rPr lang="en-US" sz="1100" dirty="0" smtClean="0">
                  <a:solidFill>
                    <a:schemeClr val="bg1"/>
                  </a:solidFill>
                </a:rPr>
                <a:t>Courtesy of Gail Jarvik</a:t>
              </a:r>
              <a:endParaRPr lang="en-US" sz="1100" dirty="0">
                <a:solidFill>
                  <a:schemeClr val="bg1"/>
                </a:solidFill>
              </a:endParaRPr>
            </a:p>
          </p:txBody>
        </p:sp>
      </p:grpSp>
    </p:spTree>
    <p:extLst>
      <p:ext uri="{BB962C8B-B14F-4D97-AF65-F5344CB8AC3E}">
        <p14:creationId xmlns:p14="http://schemas.microsoft.com/office/powerpoint/2010/main" val="412994508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fade">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4" end="4"/>
                                            </p:txEl>
                                          </p:spTgt>
                                        </p:tgtEl>
                                        <p:attrNameLst>
                                          <p:attrName>style.visibility</p:attrName>
                                        </p:attrNameLst>
                                      </p:cBhvr>
                                      <p:to>
                                        <p:strVal val="visible"/>
                                      </p:to>
                                    </p:set>
                                    <p:animEffect transition="in" filter="fade">
                                      <p:cBhvr>
                                        <p:cTn id="22" dur="500"/>
                                        <p:tgtEl>
                                          <p:spTgt spid="1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xEl>
                                              <p:pRg st="1" end="1"/>
                                            </p:txEl>
                                          </p:spTgt>
                                        </p:tgtEl>
                                        <p:attrNameLst>
                                          <p:attrName>style.visibility</p:attrName>
                                        </p:attrNameLst>
                                      </p:cBhvr>
                                      <p:to>
                                        <p:strVal val="visible"/>
                                      </p:to>
                                    </p:set>
                                    <p:animEffect transition="in" filter="fade">
                                      <p:cBhvr>
                                        <p:cTn id="37" dur="500"/>
                                        <p:tgtEl>
                                          <p:spTgt spid="2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
                                            <p:txEl>
                                              <p:pRg st="3" end="3"/>
                                            </p:txEl>
                                          </p:spTgt>
                                        </p:tgtEl>
                                        <p:attrNameLst>
                                          <p:attrName>style.visibility</p:attrName>
                                        </p:attrNameLst>
                                      </p:cBhvr>
                                      <p:to>
                                        <p:strVal val="visible"/>
                                      </p:to>
                                    </p:set>
                                    <p:animEffect transition="in" filter="fade">
                                      <p:cBhvr>
                                        <p:cTn id="42" dur="500"/>
                                        <p:tgtEl>
                                          <p:spTgt spid="21">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xEl>
                                              <p:pRg st="5" end="5"/>
                                            </p:txEl>
                                          </p:spTgt>
                                        </p:tgtEl>
                                        <p:attrNameLst>
                                          <p:attrName>style.visibility</p:attrName>
                                        </p:attrNameLst>
                                      </p:cBhvr>
                                      <p:to>
                                        <p:strVal val="visible"/>
                                      </p:to>
                                    </p:set>
                                    <p:animEffect transition="in" filter="fade">
                                      <p:cBhvr>
                                        <p:cTn id="47" dur="500"/>
                                        <p:tgtEl>
                                          <p:spTgt spid="21">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up)">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20"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4764" y="6318"/>
            <a:ext cx="914400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600" dirty="0" smtClean="0">
                <a:solidFill>
                  <a:srgbClr val="FFFF00"/>
                </a:solidFill>
                <a:ea typeface="ＭＳ Ｐゴシック" pitchFamily="34" charset="-128"/>
                <a:cs typeface="Arial" pitchFamily="34" charset="0"/>
              </a:rPr>
              <a:t>Genomics and Society Working Group</a:t>
            </a:r>
            <a:endParaRPr lang="en-US" sz="3600" dirty="0">
              <a:solidFill>
                <a:srgbClr val="FFFF00"/>
              </a:solidFill>
              <a:ea typeface="ＭＳ Ｐゴシック" pitchFamily="34" charset="-128"/>
              <a:cs typeface="Arial" pitchFamily="34" charset="0"/>
            </a:endParaRPr>
          </a:p>
        </p:txBody>
      </p:sp>
      <p:sp>
        <p:nvSpPr>
          <p:cNvPr id="66563" name="Title 1"/>
          <p:cNvSpPr txBox="1">
            <a:spLocks/>
          </p:cNvSpPr>
          <p:nvPr/>
        </p:nvSpPr>
        <p:spPr bwMode="auto">
          <a:xfrm>
            <a:off x="228600" y="1295401"/>
            <a:ext cx="8740775" cy="181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rgbClr val="D6ECFF"/>
              </a:buClr>
              <a:buSzPct val="95000"/>
              <a:buFont typeface="Arial" pitchFamily="34" charset="0"/>
              <a:buChar char="•"/>
            </a:pPr>
            <a:endParaRPr lang="en-US" sz="1600">
              <a:latin typeface="Calibri" pitchFamily="34" charset="0"/>
              <a:ea typeface="ＭＳ Ｐゴシック" pitchFamily="34" charset="-128"/>
            </a:endParaRPr>
          </a:p>
        </p:txBody>
      </p:sp>
      <p:pic>
        <p:nvPicPr>
          <p:cNvPr id="12" name="Picture 5" descr="Silhouettes "/>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058783" y="4571127"/>
            <a:ext cx="4900818" cy="1903152"/>
          </a:xfrm>
          <a:prstGeom prst="rect">
            <a:avLst/>
          </a:prstGeom>
          <a:noFill/>
          <a:ln>
            <a:noFill/>
          </a:ln>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316160" y="640890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27</a:t>
            </a:r>
            <a:endParaRPr lang="en-US" sz="2000" dirty="0">
              <a:solidFill>
                <a:schemeClr val="accent4">
                  <a:lumMod val="40000"/>
                  <a:lumOff val="60000"/>
                </a:schemeClr>
              </a:solidFill>
              <a:latin typeface="Arial" charset="0"/>
            </a:endParaRPr>
          </a:p>
        </p:txBody>
      </p:sp>
      <p:sp>
        <p:nvSpPr>
          <p:cNvPr id="10" name="Title 1"/>
          <p:cNvSpPr txBox="1">
            <a:spLocks/>
          </p:cNvSpPr>
          <p:nvPr/>
        </p:nvSpPr>
        <p:spPr bwMode="auto">
          <a:xfrm>
            <a:off x="-112532" y="808719"/>
            <a:ext cx="9309691" cy="3437487"/>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339725" lvl="1" indent="-228600"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Third in-person meeting held April 2014</a:t>
            </a:r>
          </a:p>
          <a:p>
            <a:pPr marL="339725" lvl="1" indent="-228600"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Key topics discussed included: </a:t>
            </a:r>
          </a:p>
          <a:p>
            <a:pPr marL="568325" lvl="2" eaLnBrk="0" hangingPunct="0">
              <a:spcBef>
                <a:spcPts val="600"/>
              </a:spcBef>
              <a:buClr>
                <a:srgbClr val="D6ECFF"/>
              </a:buClr>
              <a:buSzPct val="95000"/>
              <a:defRPr/>
            </a:pPr>
            <a:r>
              <a:rPr lang="en-US" sz="2600" dirty="0" smtClean="0">
                <a:solidFill>
                  <a:schemeClr val="tx2">
                    <a:lumMod val="90000"/>
                  </a:schemeClr>
                </a:solidFill>
                <a:latin typeface="Arial" charset="0"/>
              </a:rPr>
              <a:t>	Training</a:t>
            </a:r>
            <a:endParaRPr lang="en-US" sz="2600" dirty="0">
              <a:solidFill>
                <a:schemeClr val="tx2">
                  <a:lumMod val="90000"/>
                </a:schemeClr>
              </a:solidFill>
              <a:latin typeface="Arial" charset="0"/>
            </a:endParaRPr>
          </a:p>
          <a:p>
            <a:pPr marL="568325" lvl="2" eaLnBrk="0" hangingPunct="0">
              <a:spcBef>
                <a:spcPts val="600"/>
              </a:spcBef>
              <a:buClr>
                <a:srgbClr val="D6ECFF"/>
              </a:buClr>
              <a:buSzPct val="95000"/>
              <a:defRPr/>
            </a:pPr>
            <a:r>
              <a:rPr lang="en-US" sz="2600" dirty="0">
                <a:solidFill>
                  <a:schemeClr val="tx2">
                    <a:lumMod val="90000"/>
                  </a:schemeClr>
                </a:solidFill>
                <a:latin typeface="Arial" charset="0"/>
              </a:rPr>
              <a:t>	</a:t>
            </a:r>
            <a:r>
              <a:rPr lang="en-US" sz="2600" dirty="0" smtClean="0">
                <a:solidFill>
                  <a:schemeClr val="tx2">
                    <a:lumMod val="90000"/>
                  </a:schemeClr>
                </a:solidFill>
                <a:latin typeface="Arial" charset="0"/>
              </a:rPr>
              <a:t>GSWG progress and future directions</a:t>
            </a:r>
            <a:r>
              <a:rPr lang="en-US" sz="2600" dirty="0">
                <a:solidFill>
                  <a:schemeClr val="tx2">
                    <a:lumMod val="90000"/>
                  </a:schemeClr>
                </a:solidFill>
                <a:latin typeface="Arial" charset="0"/>
              </a:rPr>
              <a:t>	</a:t>
            </a:r>
            <a:endParaRPr lang="en-US" sz="2600" dirty="0" smtClean="0">
              <a:solidFill>
                <a:schemeClr val="tx2">
                  <a:lumMod val="90000"/>
                </a:schemeClr>
              </a:solidFill>
              <a:latin typeface="Arial" charset="0"/>
            </a:endParaRPr>
          </a:p>
          <a:p>
            <a:pPr marL="339725" lvl="1" indent="-222250" eaLnBrk="0" hangingPunct="0">
              <a:spcBef>
                <a:spcPts val="1800"/>
              </a:spcBef>
              <a:buClr>
                <a:schemeClr val="tx1"/>
              </a:buClr>
              <a:buSzPct val="95000"/>
              <a:buFont typeface="Wingdings" panose="05000000000000000000" pitchFamily="2" charset="2"/>
              <a:buChar char="§"/>
              <a:defRPr/>
            </a:pPr>
            <a:r>
              <a:rPr lang="en-US" sz="2800" dirty="0">
                <a:latin typeface="Arial" charset="0"/>
              </a:rPr>
              <a:t>Annual report planned for September </a:t>
            </a:r>
            <a:r>
              <a:rPr lang="en-US" sz="2800" dirty="0" smtClean="0">
                <a:latin typeface="Arial" charset="0"/>
              </a:rPr>
              <a:t>Council</a:t>
            </a:r>
          </a:p>
          <a:p>
            <a:pPr marL="339725" lvl="1" indent="-222250" eaLnBrk="0" hangingPunct="0">
              <a:spcBef>
                <a:spcPts val="1800"/>
              </a:spcBef>
              <a:buClr>
                <a:schemeClr val="tx1"/>
              </a:buClr>
              <a:buSzPct val="95000"/>
              <a:buFont typeface="Wingdings" panose="05000000000000000000" pitchFamily="2" charset="2"/>
              <a:buChar char="§"/>
              <a:defRPr/>
            </a:pPr>
            <a:r>
              <a:rPr lang="en-US" sz="2800" dirty="0" smtClean="0">
                <a:latin typeface="Arial" charset="0"/>
              </a:rPr>
              <a:t>Council member </a:t>
            </a:r>
            <a:r>
              <a:rPr lang="en-US" sz="2800" dirty="0" err="1" smtClean="0">
                <a:latin typeface="Arial" charset="0"/>
              </a:rPr>
              <a:t>Arti</a:t>
            </a:r>
            <a:r>
              <a:rPr lang="en-US" sz="2800" dirty="0" smtClean="0">
                <a:latin typeface="Arial" charset="0"/>
              </a:rPr>
              <a:t> </a:t>
            </a:r>
            <a:r>
              <a:rPr lang="en-US" sz="2800" dirty="0" err="1" smtClean="0">
                <a:latin typeface="Arial" charset="0"/>
              </a:rPr>
              <a:t>Rai</a:t>
            </a:r>
            <a:r>
              <a:rPr lang="en-US" sz="2800" dirty="0" smtClean="0">
                <a:latin typeface="Arial" charset="0"/>
              </a:rPr>
              <a:t> joining the Working </a:t>
            </a:r>
            <a:r>
              <a:rPr lang="en-US" sz="2800" dirty="0">
                <a:latin typeface="Arial" charset="0"/>
              </a:rPr>
              <a:t>G</a:t>
            </a:r>
            <a:r>
              <a:rPr lang="en-US" sz="2800" dirty="0" smtClean="0">
                <a:latin typeface="Arial" charset="0"/>
              </a:rPr>
              <a:t>roup</a:t>
            </a:r>
            <a:endParaRPr lang="en-US" sz="2800" dirty="0" smtClean="0">
              <a:solidFill>
                <a:prstClr val="white"/>
              </a:solidFill>
              <a:latin typeface="Arial" charset="0"/>
            </a:endParaRPr>
          </a:p>
        </p:txBody>
      </p:sp>
    </p:spTree>
    <p:extLst>
      <p:ext uri="{BB962C8B-B14F-4D97-AF65-F5344CB8AC3E}">
        <p14:creationId xmlns:p14="http://schemas.microsoft.com/office/powerpoint/2010/main" val="3093330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4764" y="6318"/>
            <a:ext cx="914400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600" dirty="0" smtClean="0">
                <a:solidFill>
                  <a:srgbClr val="FFFF00"/>
                </a:solidFill>
                <a:ea typeface="ＭＳ Ｐゴシック" pitchFamily="34" charset="-128"/>
                <a:cs typeface="Arial" pitchFamily="34" charset="0"/>
              </a:rPr>
              <a:t>ELSI Research Program</a:t>
            </a:r>
            <a:endParaRPr lang="en-US" sz="3600" dirty="0">
              <a:solidFill>
                <a:srgbClr val="FFFF00"/>
              </a:solidFill>
              <a:ea typeface="ＭＳ Ｐゴシック" pitchFamily="34" charset="-128"/>
              <a:cs typeface="Arial" pitchFamily="34" charset="0"/>
            </a:endParaRPr>
          </a:p>
        </p:txBody>
      </p:sp>
      <p:sp>
        <p:nvSpPr>
          <p:cNvPr id="66563" name="Title 1"/>
          <p:cNvSpPr txBox="1">
            <a:spLocks/>
          </p:cNvSpPr>
          <p:nvPr/>
        </p:nvSpPr>
        <p:spPr bwMode="auto">
          <a:xfrm>
            <a:off x="228600" y="1295401"/>
            <a:ext cx="8740775" cy="181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spcBef>
                <a:spcPts val="700"/>
              </a:spcBef>
              <a:buClr>
                <a:srgbClr val="D6ECFF"/>
              </a:buClr>
              <a:buSzPct val="95000"/>
              <a:buFont typeface="Arial" pitchFamily="34" charset="0"/>
              <a:buChar char="•"/>
            </a:pPr>
            <a:endParaRPr lang="en-US" sz="1600">
              <a:latin typeface="Calibri" pitchFamily="34" charset="0"/>
              <a:ea typeface="ＭＳ Ｐゴシック" pitchFamily="34" charset="-128"/>
            </a:endParaRPr>
          </a:p>
        </p:txBody>
      </p:sp>
      <p:sp>
        <p:nvSpPr>
          <p:cNvPr id="9" name="TextBox 8"/>
          <p:cNvSpPr txBox="1"/>
          <p:nvPr/>
        </p:nvSpPr>
        <p:spPr>
          <a:xfrm>
            <a:off x="7316160" y="6408909"/>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28</a:t>
            </a:r>
            <a:endParaRPr lang="en-US" sz="2000" dirty="0">
              <a:solidFill>
                <a:schemeClr val="accent4">
                  <a:lumMod val="40000"/>
                  <a:lumOff val="60000"/>
                </a:schemeClr>
              </a:solidFill>
              <a:latin typeface="Arial" charset="0"/>
            </a:endParaRPr>
          </a:p>
        </p:txBody>
      </p:sp>
      <p:sp>
        <p:nvSpPr>
          <p:cNvPr id="10" name="Title 1"/>
          <p:cNvSpPr txBox="1">
            <a:spLocks/>
          </p:cNvSpPr>
          <p:nvPr/>
        </p:nvSpPr>
        <p:spPr bwMode="auto">
          <a:xfrm>
            <a:off x="-238125" y="779662"/>
            <a:ext cx="9144000" cy="5629247"/>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744537" lvl="1" indent="-457200" eaLnBrk="0" hangingPunct="0">
              <a:spcBef>
                <a:spcPts val="1800"/>
              </a:spcBef>
              <a:buClr>
                <a:schemeClr val="tx1"/>
              </a:buClr>
              <a:buSzPct val="95000"/>
              <a:buFont typeface="Wingdings" panose="05000000000000000000" pitchFamily="2" charset="2"/>
              <a:buChar char="§"/>
              <a:defRPr/>
            </a:pPr>
            <a:r>
              <a:rPr lang="en-US" sz="2800" dirty="0" smtClean="0">
                <a:solidFill>
                  <a:prstClr val="white"/>
                </a:solidFill>
                <a:latin typeface="Arial" charset="0"/>
              </a:rPr>
              <a:t>CEER Annual Meeting (March 2014)</a:t>
            </a:r>
          </a:p>
          <a:p>
            <a:pPr marL="914400" lvl="3" eaLnBrk="0" hangingPunct="0">
              <a:spcBef>
                <a:spcPts val="1800"/>
              </a:spcBef>
              <a:buClr>
                <a:schemeClr val="tx2">
                  <a:lumMod val="90000"/>
                </a:schemeClr>
              </a:buClr>
              <a:buSzPct val="95000"/>
              <a:defRPr/>
            </a:pPr>
            <a:r>
              <a:rPr lang="en-US" sz="2600" dirty="0" smtClean="0">
                <a:solidFill>
                  <a:schemeClr val="tx2">
                    <a:lumMod val="90000"/>
                  </a:schemeClr>
                </a:solidFill>
                <a:latin typeface="Arial" charset="0"/>
              </a:rPr>
              <a:t>Mock grant review for trainees</a:t>
            </a:r>
          </a:p>
          <a:p>
            <a:pPr marL="914400" lvl="3" eaLnBrk="0" hangingPunct="0">
              <a:spcBef>
                <a:spcPts val="1800"/>
              </a:spcBef>
              <a:buClr>
                <a:schemeClr val="tx2">
                  <a:lumMod val="90000"/>
                </a:schemeClr>
              </a:buClr>
              <a:buSzPct val="95000"/>
              <a:defRPr/>
            </a:pPr>
            <a:r>
              <a:rPr lang="en-US" sz="2600" dirty="0" smtClean="0">
                <a:solidFill>
                  <a:schemeClr val="tx2">
                    <a:lumMod val="90000"/>
                  </a:schemeClr>
                </a:solidFill>
                <a:latin typeface="Arial" charset="0"/>
              </a:rPr>
              <a:t>ELSI ‘horizon scanning’</a:t>
            </a:r>
            <a:endParaRPr lang="en-US" sz="2600" dirty="0">
              <a:solidFill>
                <a:schemeClr val="tx2">
                  <a:lumMod val="90000"/>
                </a:schemeClr>
              </a:solidFill>
              <a:latin typeface="Arial" charset="0"/>
            </a:endParaRPr>
          </a:p>
          <a:p>
            <a:pPr marL="914400" lvl="3" eaLnBrk="0" hangingPunct="0">
              <a:spcBef>
                <a:spcPts val="1800"/>
              </a:spcBef>
              <a:buClr>
                <a:schemeClr val="tx2">
                  <a:lumMod val="90000"/>
                </a:schemeClr>
              </a:buClr>
              <a:buSzPct val="95000"/>
              <a:defRPr/>
            </a:pPr>
            <a:endParaRPr lang="en-US" sz="500" dirty="0" smtClean="0">
              <a:solidFill>
                <a:schemeClr val="tx2">
                  <a:lumMod val="90000"/>
                </a:schemeClr>
              </a:solidFill>
              <a:latin typeface="Arial" charset="0"/>
            </a:endParaRPr>
          </a:p>
          <a:p>
            <a:pPr marL="744537" lvl="1" indent="-457200" eaLnBrk="0" hangingPunct="0">
              <a:spcBef>
                <a:spcPts val="1800"/>
              </a:spcBef>
              <a:buClr>
                <a:schemeClr val="tx1"/>
              </a:buClr>
              <a:buSzPct val="95000"/>
              <a:buFont typeface="Wingdings" panose="05000000000000000000" pitchFamily="2" charset="2"/>
              <a:buChar char="§"/>
              <a:defRPr/>
            </a:pPr>
            <a:r>
              <a:rPr lang="en-US" sz="2800" dirty="0" smtClean="0">
                <a:solidFill>
                  <a:prstClr val="white"/>
                </a:solidFill>
                <a:latin typeface="Arial" charset="0"/>
              </a:rPr>
              <a:t>Upcoming Re-Issuance of ELSI Program 	Announcements</a:t>
            </a:r>
          </a:p>
          <a:p>
            <a:pPr marL="914400" lvl="3" eaLnBrk="0" hangingPunct="0">
              <a:spcBef>
                <a:spcPts val="1800"/>
              </a:spcBef>
              <a:buClr>
                <a:schemeClr val="tx2">
                  <a:lumMod val="90000"/>
                </a:schemeClr>
              </a:buClr>
              <a:buSzPct val="95000"/>
              <a:defRPr/>
            </a:pPr>
            <a:r>
              <a:rPr lang="en-US" sz="2600" dirty="0" smtClean="0">
                <a:solidFill>
                  <a:schemeClr val="tx2">
                    <a:lumMod val="90000"/>
                  </a:schemeClr>
                </a:solidFill>
                <a:latin typeface="Arial" charset="0"/>
              </a:rPr>
              <a:t>Shorter, more streamlined format</a:t>
            </a:r>
          </a:p>
          <a:p>
            <a:pPr marL="914400" lvl="3" defTabSz="392113" eaLnBrk="0" hangingPunct="0">
              <a:spcBef>
                <a:spcPts val="1800"/>
              </a:spcBef>
              <a:buClr>
                <a:schemeClr val="tx2">
                  <a:lumMod val="90000"/>
                </a:schemeClr>
              </a:buClr>
              <a:buSzPct val="95000"/>
              <a:defRPr/>
            </a:pPr>
            <a:r>
              <a:rPr lang="en-US" sz="2600" dirty="0">
                <a:solidFill>
                  <a:schemeClr val="tx2">
                    <a:lumMod val="90000"/>
                  </a:schemeClr>
                </a:solidFill>
                <a:latin typeface="Arial" charset="0"/>
              </a:rPr>
              <a:t>I</a:t>
            </a:r>
            <a:r>
              <a:rPr lang="en-US" sz="2600" dirty="0" smtClean="0">
                <a:solidFill>
                  <a:schemeClr val="tx2">
                    <a:lumMod val="90000"/>
                  </a:schemeClr>
                </a:solidFill>
                <a:latin typeface="Arial" charset="0"/>
              </a:rPr>
              <a:t>nput from Genomics and Society 					Working group and NIH partners</a:t>
            </a:r>
          </a:p>
          <a:p>
            <a:pPr marL="914400" lvl="3" eaLnBrk="0" hangingPunct="0">
              <a:spcBef>
                <a:spcPts val="1800"/>
              </a:spcBef>
              <a:buClr>
                <a:schemeClr val="tx2">
                  <a:lumMod val="90000"/>
                </a:schemeClr>
              </a:buClr>
              <a:buSzPct val="95000"/>
              <a:defRPr/>
            </a:pPr>
            <a:r>
              <a:rPr lang="en-US" sz="2600" dirty="0" smtClean="0">
                <a:solidFill>
                  <a:schemeClr val="tx2">
                    <a:lumMod val="90000"/>
                  </a:schemeClr>
                </a:solidFill>
                <a:latin typeface="Arial" charset="0"/>
              </a:rPr>
              <a:t>Scheduled release: August 2014</a:t>
            </a:r>
          </a:p>
          <a:p>
            <a:pPr marL="568325" lvl="2" eaLnBrk="0" hangingPunct="0">
              <a:spcBef>
                <a:spcPts val="1800"/>
              </a:spcBef>
              <a:buClr>
                <a:schemeClr val="tx1"/>
              </a:buClr>
              <a:buSzPct val="95000"/>
              <a:defRPr/>
            </a:pPr>
            <a:endParaRPr lang="en-US" sz="2800" dirty="0" smtClean="0">
              <a:solidFill>
                <a:schemeClr val="tx2">
                  <a:lumMod val="90000"/>
                </a:schemeClr>
              </a:solidFill>
              <a:latin typeface="Arial" charset="0"/>
            </a:endParaRPr>
          </a:p>
          <a:p>
            <a:pPr marL="796925" lvl="2" indent="-228600" eaLnBrk="0" hangingPunct="0">
              <a:spcBef>
                <a:spcPts val="1800"/>
              </a:spcBef>
              <a:buClr>
                <a:schemeClr val="tx1"/>
              </a:buClr>
              <a:buSzPct val="95000"/>
              <a:buFont typeface="Wingdings" pitchFamily="2" charset="2"/>
              <a:buChar char=""/>
              <a:defRPr/>
            </a:pPr>
            <a:endParaRPr lang="en-US" sz="2800" dirty="0" smtClean="0">
              <a:latin typeface="Arial" charset="0"/>
            </a:endParaRPr>
          </a:p>
          <a:p>
            <a:pPr marL="568325" lvl="1" indent="-457200" eaLnBrk="0" hangingPunct="0">
              <a:spcBef>
                <a:spcPts val="1800"/>
              </a:spcBef>
              <a:buClr>
                <a:schemeClr val="tx1"/>
              </a:buClr>
              <a:buSzPct val="95000"/>
              <a:buFont typeface="Wingdings" panose="05000000000000000000" pitchFamily="2" charset="2"/>
              <a:buChar char="§"/>
              <a:defRPr/>
            </a:pPr>
            <a:endParaRPr lang="en-US" sz="2800" dirty="0">
              <a:latin typeface="Arial" charset="0"/>
            </a:endParaRPr>
          </a:p>
          <a:p>
            <a:pPr marL="796925" lvl="2" indent="-228600" eaLnBrk="0" hangingPunct="0">
              <a:spcBef>
                <a:spcPts val="1800"/>
              </a:spcBef>
              <a:buClr>
                <a:srgbClr val="D6ECFF"/>
              </a:buClr>
              <a:buSzPct val="95000"/>
              <a:buFont typeface="Wingdings" pitchFamily="2" charset="2"/>
              <a:buChar char=""/>
              <a:defRPr/>
            </a:pPr>
            <a:endParaRPr lang="en-US" sz="2800" dirty="0" smtClean="0">
              <a:solidFill>
                <a:prstClr val="white"/>
              </a:solidFill>
              <a:latin typeface="Arial" charset="0"/>
            </a:endParaRPr>
          </a:p>
          <a:p>
            <a:pPr marL="111125" lvl="1" eaLnBrk="0" hangingPunct="0">
              <a:spcBef>
                <a:spcPts val="1800"/>
              </a:spcBef>
              <a:buClr>
                <a:srgbClr val="D6ECFF"/>
              </a:buClr>
              <a:buSzPct val="95000"/>
              <a:defRPr/>
            </a:pPr>
            <a:endParaRPr lang="en-US" sz="2800" dirty="0" smtClean="0">
              <a:solidFill>
                <a:prstClr val="white"/>
              </a:solidFill>
              <a:latin typeface="Arial" charset="0"/>
            </a:endParaRPr>
          </a:p>
        </p:txBody>
      </p:sp>
      <p:pic>
        <p:nvPicPr>
          <p:cNvPr id="1028" name="Picture 4" descr="ATCG's Image with Peopl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3128" y="4076804"/>
            <a:ext cx="1944890" cy="1955695"/>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76146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6511"/>
            <a:ext cx="9144000" cy="661987"/>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Director’s Report </a:t>
            </a:r>
            <a:r>
              <a:rPr lang="en-US" sz="3600" b="1" dirty="0" smtClean="0">
                <a:solidFill>
                  <a:srgbClr val="FFFF00"/>
                </a:solidFill>
                <a:latin typeface="Arial" pitchFamily="34" charset="0"/>
                <a:cs typeface="Arial" pitchFamily="34" charset="0"/>
              </a:rPr>
              <a:t>Outline</a:t>
            </a:r>
          </a:p>
        </p:txBody>
      </p:sp>
      <p:sp>
        <p:nvSpPr>
          <p:cNvPr id="5"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tx2">
                    <a:lumMod val="90000"/>
                  </a:schemeClr>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Tree>
    <p:extLst>
      <p:ext uri="{BB962C8B-B14F-4D97-AF65-F5344CB8AC3E}">
        <p14:creationId xmlns:p14="http://schemas.microsoft.com/office/powerpoint/2010/main" val="461527964"/>
      </p:ext>
    </p:extLst>
  </p:cSld>
  <p:clrMapOvr>
    <a:masterClrMapping/>
  </p:clrMapOvr>
  <p:transition spd="slow">
    <p:wipe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tx2">
                    <a:lumMod val="90000"/>
                  </a:schemeClr>
                </a:solidFill>
              </a:rPr>
              <a:t>NIH Common </a:t>
            </a:r>
            <a:r>
              <a:rPr lang="en-US" sz="3400" dirty="0" smtClean="0">
                <a:solidFill>
                  <a:schemeClr val="tx2">
                    <a:lumMod val="90000"/>
                  </a:schemeClr>
                </a:solidFill>
              </a:rPr>
              <a:t>Fund/Trans-NIH</a:t>
            </a:r>
            <a:endParaRPr lang="en-US" sz="3400" dirty="0">
              <a:solidFill>
                <a:schemeClr val="tx2">
                  <a:lumMod val="90000"/>
                </a:schemeClr>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4764" y="5039"/>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691754955"/>
      </p:ext>
    </p:extLst>
  </p:cSld>
  <p:clrMapOvr>
    <a:masterClrMapping/>
  </p:clrMapOvr>
  <p:transition spd="slow">
    <p:wipe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4"/>
          <p:cNvSpPr>
            <a:spLocks noChangeArrowheads="1"/>
          </p:cNvSpPr>
          <p:nvPr/>
        </p:nvSpPr>
        <p:spPr bwMode="auto">
          <a:xfrm>
            <a:off x="-4764" y="4683"/>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600" dirty="0">
                <a:solidFill>
                  <a:srgbClr val="FFFF00"/>
                </a:solidFill>
                <a:cs typeface="Arial" pitchFamily="34" charset="0"/>
              </a:rPr>
              <a:t>Knockout Mouse</a:t>
            </a:r>
            <a:r>
              <a:rPr lang="en-US" sz="3600" dirty="0" smtClean="0">
                <a:solidFill>
                  <a:srgbClr val="FFFF00"/>
                </a:solidFill>
                <a:cs typeface="Arial" pitchFamily="34" charset="0"/>
              </a:rPr>
              <a:t> </a:t>
            </a:r>
            <a:r>
              <a:rPr lang="en-US" sz="3600" dirty="0" err="1" smtClean="0">
                <a:solidFill>
                  <a:srgbClr val="FFFF00"/>
                </a:solidFill>
                <a:cs typeface="Arial" pitchFamily="34" charset="0"/>
              </a:rPr>
              <a:t>Phenotyping</a:t>
            </a:r>
            <a:r>
              <a:rPr lang="en-US" sz="3600" dirty="0" smtClean="0">
                <a:solidFill>
                  <a:srgbClr val="FFFF00"/>
                </a:solidFill>
                <a:cs typeface="Arial" pitchFamily="34" charset="0"/>
              </a:rPr>
              <a:t> Project (KOMP</a:t>
            </a:r>
            <a:r>
              <a:rPr lang="en-US" sz="3600" dirty="0">
                <a:solidFill>
                  <a:srgbClr val="FFFF00"/>
                </a:solidFill>
                <a:cs typeface="Arial" pitchFamily="34" charset="0"/>
              </a:rPr>
              <a:t>2</a:t>
            </a:r>
            <a:r>
              <a:rPr lang="en-US" sz="3600" dirty="0" smtClean="0">
                <a:solidFill>
                  <a:srgbClr val="FFFF00"/>
                </a:solidFill>
                <a:cs typeface="Arial" pitchFamily="34" charset="0"/>
              </a:rPr>
              <a:t>)</a:t>
            </a:r>
            <a:endParaRPr lang="en-US" sz="3600" dirty="0">
              <a:solidFill>
                <a:srgbClr val="FFFF00"/>
              </a:solidFill>
              <a:cs typeface="Arial" pitchFamily="34" charset="0"/>
            </a:endParaRPr>
          </a:p>
        </p:txBody>
      </p:sp>
      <p:pic>
        <p:nvPicPr>
          <p:cNvPr id="32775" name="Picture 7" descr="S:\CENTERS\Kris\Presos&amp;Posters&amp;Pictures\Graphics\KOMP logo.jpeg"/>
          <p:cNvPicPr>
            <a:picLocks noChangeAspect="1" noChangeArrowheads="1"/>
          </p:cNvPicPr>
          <p:nvPr/>
        </p:nvPicPr>
        <p:blipFill>
          <a:blip r:embed="rId3" cstate="print"/>
          <a:stretch>
            <a:fillRect/>
          </a:stretch>
        </p:blipFill>
        <p:spPr bwMode="auto">
          <a:xfrm>
            <a:off x="6581093" y="681655"/>
            <a:ext cx="1787246" cy="1057490"/>
          </a:xfrm>
          <a:prstGeom prst="rect">
            <a:avLst/>
          </a:prstGeom>
          <a:noFill/>
          <a:ln>
            <a:noFill/>
          </a:ln>
          <a:effectLst>
            <a:softEdge rad="31750"/>
          </a:effectLst>
        </p:spPr>
      </p:pic>
      <p:sp>
        <p:nvSpPr>
          <p:cNvPr id="12" name="Title 1"/>
          <p:cNvSpPr txBox="1">
            <a:spLocks/>
          </p:cNvSpPr>
          <p:nvPr/>
        </p:nvSpPr>
        <p:spPr bwMode="auto">
          <a:xfrm>
            <a:off x="31532" y="1889638"/>
            <a:ext cx="8833068" cy="508000"/>
          </a:xfrm>
          <a:prstGeom prst="rect">
            <a:avLst/>
          </a:prstGeom>
          <a:noFill/>
          <a:ln w="9525" algn="ctr">
            <a:noFill/>
            <a:miter lim="800000"/>
            <a:headEnd/>
            <a:tailEnd/>
          </a:ln>
        </p:spPr>
        <p:txBody>
          <a:bodyPr/>
          <a:lstStyle/>
          <a:p>
            <a:pPr marL="228600" lvl="1" indent="-228600" defTabSz="520700">
              <a:spcAft>
                <a:spcPts val="600"/>
              </a:spcAft>
              <a:buClr>
                <a:prstClr val="white"/>
              </a:buClr>
              <a:buSzPct val="95000"/>
              <a:buFont typeface="Wingdings" pitchFamily="2" charset="2"/>
              <a:buChar char=""/>
            </a:pPr>
            <a:r>
              <a:rPr lang="en-US" sz="2800" dirty="0"/>
              <a:t>IMPC </a:t>
            </a:r>
            <a:r>
              <a:rPr lang="en-US" sz="2800" dirty="0" smtClean="0"/>
              <a:t>evaluating CRISPR technology</a:t>
            </a:r>
          </a:p>
          <a:p>
            <a:pPr marL="228600" lvl="1" indent="-228600" defTabSz="520700">
              <a:spcAft>
                <a:spcPts val="600"/>
              </a:spcAft>
              <a:buClr>
                <a:prstClr val="white"/>
              </a:buClr>
              <a:buSzPct val="95000"/>
              <a:buFont typeface="Wingdings" pitchFamily="2" charset="2"/>
              <a:buChar char=""/>
            </a:pPr>
            <a:endParaRPr lang="en-US" sz="2400" dirty="0"/>
          </a:p>
          <a:p>
            <a:pPr marL="228600" lvl="1" indent="-228600" defTabSz="520700">
              <a:spcAft>
                <a:spcPts val="600"/>
              </a:spcAft>
              <a:buClr>
                <a:prstClr val="white"/>
              </a:buClr>
              <a:buSzPct val="95000"/>
              <a:buFont typeface="Wingdings" pitchFamily="2" charset="2"/>
              <a:buChar char=""/>
            </a:pPr>
            <a:endParaRPr lang="en-US" sz="2400" dirty="0"/>
          </a:p>
        </p:txBody>
      </p:sp>
      <p:pic>
        <p:nvPicPr>
          <p:cNvPr id="4" name="Picture 3"/>
          <p:cNvPicPr>
            <a:picLocks noChangeAspect="1"/>
          </p:cNvPicPr>
          <p:nvPr/>
        </p:nvPicPr>
        <p:blipFill>
          <a:blip r:embed="rId4"/>
          <a:stretch>
            <a:fillRect/>
          </a:stretch>
        </p:blipFill>
        <p:spPr>
          <a:xfrm>
            <a:off x="2259484" y="2552700"/>
            <a:ext cx="4140200" cy="2157923"/>
          </a:xfrm>
          <a:prstGeom prst="rect">
            <a:avLst/>
          </a:prstGeom>
          <a:effectLst>
            <a:softEdge rad="127000"/>
          </a:effectLst>
        </p:spPr>
      </p:pic>
      <p:sp>
        <p:nvSpPr>
          <p:cNvPr id="2" name="TextBox 1"/>
          <p:cNvSpPr txBox="1"/>
          <p:nvPr/>
        </p:nvSpPr>
        <p:spPr>
          <a:xfrm>
            <a:off x="-312770" y="4855825"/>
            <a:ext cx="9284709" cy="2246769"/>
          </a:xfrm>
          <a:prstGeom prst="rect">
            <a:avLst/>
          </a:prstGeom>
          <a:noFill/>
        </p:spPr>
        <p:txBody>
          <a:bodyPr wrap="square" rtlCol="0">
            <a:spAutoFit/>
          </a:bodyPr>
          <a:lstStyle/>
          <a:p>
            <a:pPr marL="685800" lvl="2" indent="-228600" defTabSz="293688">
              <a:spcAft>
                <a:spcPts val="600"/>
              </a:spcAft>
              <a:buClr>
                <a:prstClr val="white"/>
              </a:buClr>
              <a:buSzPct val="95000"/>
              <a:buFont typeface="Wingdings" pitchFamily="2" charset="2"/>
              <a:buChar char=""/>
            </a:pPr>
            <a:r>
              <a:rPr lang="en-US" sz="2800" dirty="0">
                <a:solidFill>
                  <a:prstClr val="white"/>
                </a:solidFill>
                <a:latin typeface="Arial" charset="0"/>
              </a:rPr>
              <a:t>KOMP centers </a:t>
            </a:r>
            <a:r>
              <a:rPr lang="en-US" sz="2800" dirty="0" smtClean="0">
                <a:solidFill>
                  <a:prstClr val="white"/>
                </a:solidFill>
                <a:latin typeface="Arial" charset="0"/>
              </a:rPr>
              <a:t>to make </a:t>
            </a:r>
            <a:r>
              <a:rPr lang="en-US" sz="2800" dirty="0">
                <a:solidFill>
                  <a:prstClr val="white"/>
                </a:solidFill>
                <a:latin typeface="Arial" charset="0"/>
              </a:rPr>
              <a:t>and phenotype ~100 </a:t>
            </a:r>
            <a:r>
              <a:rPr lang="en-US" sz="2800" dirty="0" smtClean="0">
                <a:solidFill>
                  <a:prstClr val="white"/>
                </a:solidFill>
                <a:latin typeface="Arial" charset="0"/>
              </a:rPr>
              <a:t>	knockout strains testing the CRISPR method</a:t>
            </a:r>
            <a:endParaRPr lang="en-US" sz="2800" dirty="0">
              <a:solidFill>
                <a:prstClr val="white"/>
              </a:solidFill>
              <a:latin typeface="Arial" charset="0"/>
            </a:endParaRPr>
          </a:p>
          <a:p>
            <a:pPr marL="685800" lvl="2" indent="-228600" defTabSz="293688">
              <a:spcAft>
                <a:spcPts val="600"/>
              </a:spcAft>
              <a:buClr>
                <a:prstClr val="white"/>
              </a:buClr>
              <a:buSzPct val="95000"/>
              <a:buFont typeface="Wingdings" pitchFamily="2" charset="2"/>
              <a:buChar char=""/>
            </a:pPr>
            <a:r>
              <a:rPr lang="en-US" sz="2800" dirty="0">
                <a:solidFill>
                  <a:prstClr val="white"/>
                </a:solidFill>
                <a:latin typeface="Arial" charset="0"/>
              </a:rPr>
              <a:t>Plan to award $3M in supplemental funds </a:t>
            </a:r>
            <a:r>
              <a:rPr lang="en-US" sz="2800" dirty="0" smtClean="0">
                <a:solidFill>
                  <a:prstClr val="white"/>
                </a:solidFill>
                <a:latin typeface="Arial" charset="0"/>
              </a:rPr>
              <a:t>	provided by Common </a:t>
            </a:r>
            <a:r>
              <a:rPr lang="en-US" sz="2800" dirty="0">
                <a:solidFill>
                  <a:prstClr val="white"/>
                </a:solidFill>
                <a:latin typeface="Arial" charset="0"/>
              </a:rPr>
              <a:t>Fund</a:t>
            </a:r>
          </a:p>
          <a:p>
            <a:endParaRPr lang="en-US" dirty="0"/>
          </a:p>
        </p:txBody>
      </p:sp>
      <p:sp>
        <p:nvSpPr>
          <p:cNvPr id="11" name="TextBox 10"/>
          <p:cNvSpPr txBox="1"/>
          <p:nvPr/>
        </p:nvSpPr>
        <p:spPr>
          <a:xfrm>
            <a:off x="7316160" y="641032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29</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407364425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2775"/>
                                        </p:tgtEl>
                                        <p:attrNameLst>
                                          <p:attrName>style.visibility</p:attrName>
                                        </p:attrNameLst>
                                      </p:cBhvr>
                                      <p:to>
                                        <p:strVal val="visible"/>
                                      </p:to>
                                    </p:set>
                                    <p:animEffect transition="in" filter="wipe(up)">
                                      <p:cBhvr>
                                        <p:cTn id="7" dur="500"/>
                                        <p:tgtEl>
                                          <p:spTgt spid="3277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childTnLst>
                                </p:cTn>
                              </p:par>
                            </p:childTnLst>
                          </p:cTn>
                        </p:par>
                        <p:par>
                          <p:cTn id="12" fill="hold">
                            <p:stCondLst>
                              <p:cond delay="0"/>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263586" y="3413175"/>
            <a:ext cx="9222826" cy="2936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800100" lvl="2" indent="-342900" defTabSz="457200">
              <a:buClr>
                <a:schemeClr val="tx1"/>
              </a:buClr>
              <a:buSzPct val="95000"/>
              <a:buFont typeface="Wingdings" pitchFamily="2" charset="2"/>
              <a:buChar char="§"/>
              <a:tabLst>
                <a:tab pos="914400" algn="l"/>
              </a:tabLst>
            </a:pPr>
            <a:r>
              <a:rPr lang="en-US" sz="2800" dirty="0" smtClean="0"/>
              <a:t>Scale-up </a:t>
            </a:r>
            <a:r>
              <a:rPr lang="en-US" sz="2800" dirty="0"/>
              <a:t>phase </a:t>
            </a:r>
            <a:r>
              <a:rPr lang="en-US" sz="2800" dirty="0" smtClean="0"/>
              <a:t>underway</a:t>
            </a:r>
          </a:p>
          <a:p>
            <a:pPr marL="1147762" lvl="4" indent="0" defTabSz="457200">
              <a:buClr>
                <a:srgbClr val="DBEEF4"/>
              </a:buClr>
              <a:buSzPct val="95000"/>
              <a:tabLst>
                <a:tab pos="914400" algn="l"/>
              </a:tabLst>
            </a:pPr>
            <a:r>
              <a:rPr lang="en-US" sz="2800" dirty="0" smtClean="0">
                <a:solidFill>
                  <a:schemeClr val="tx2">
                    <a:lumMod val="90000"/>
                  </a:schemeClr>
                </a:solidFill>
              </a:rPr>
              <a:t>&gt;650 donors enrolled</a:t>
            </a:r>
          </a:p>
          <a:p>
            <a:pPr marL="1147762" lvl="4" indent="0" defTabSz="457200">
              <a:buClr>
                <a:srgbClr val="DBEEF4"/>
              </a:buClr>
              <a:buSzPct val="95000"/>
              <a:tabLst>
                <a:tab pos="914400" algn="l"/>
              </a:tabLst>
            </a:pPr>
            <a:r>
              <a:rPr lang="en-US" sz="2800" dirty="0" smtClean="0">
                <a:solidFill>
                  <a:schemeClr val="tx2">
                    <a:lumMod val="90000"/>
                  </a:schemeClr>
                </a:solidFill>
              </a:rPr>
              <a:t>~11,500 RNA-</a:t>
            </a:r>
            <a:r>
              <a:rPr lang="en-US" sz="2800" dirty="0" err="1" smtClean="0">
                <a:solidFill>
                  <a:schemeClr val="tx2">
                    <a:lumMod val="90000"/>
                  </a:schemeClr>
                </a:solidFill>
              </a:rPr>
              <a:t>Seq</a:t>
            </a:r>
            <a:r>
              <a:rPr lang="en-US" sz="2800" dirty="0" smtClean="0">
                <a:solidFill>
                  <a:schemeClr val="tx2">
                    <a:lumMod val="90000"/>
                  </a:schemeClr>
                </a:solidFill>
              </a:rPr>
              <a:t> studies</a:t>
            </a:r>
          </a:p>
          <a:p>
            <a:pPr marL="658812" lvl="3" indent="0" defTabSz="457200">
              <a:buClr>
                <a:schemeClr val="tx1"/>
              </a:buClr>
              <a:buSzPct val="95000"/>
              <a:tabLst>
                <a:tab pos="914400" algn="l"/>
              </a:tabLst>
            </a:pPr>
            <a:endParaRPr lang="en-US" sz="1200" dirty="0" smtClean="0">
              <a:solidFill>
                <a:prstClr val="white"/>
              </a:solidFill>
            </a:endParaRPr>
          </a:p>
          <a:p>
            <a:pPr marL="796925" lvl="2" indent="-339725" defTabSz="284163">
              <a:buClr>
                <a:schemeClr val="tx1"/>
              </a:buClr>
              <a:buSzPct val="95000"/>
              <a:buFont typeface="Wingdings" pitchFamily="2" charset="2"/>
              <a:buChar char="§"/>
            </a:pPr>
            <a:r>
              <a:rPr lang="en-US" sz="2800" dirty="0">
                <a:solidFill>
                  <a:srgbClr val="FFFFFF"/>
                </a:solidFill>
                <a:latin typeface="Arial"/>
                <a:cs typeface="Arial"/>
              </a:rPr>
              <a:t>Biospecimen </a:t>
            </a:r>
            <a:r>
              <a:rPr lang="en-US" sz="2800" dirty="0" smtClean="0">
                <a:solidFill>
                  <a:srgbClr val="FFFFFF"/>
                </a:solidFill>
                <a:latin typeface="Arial"/>
                <a:cs typeface="Arial"/>
              </a:rPr>
              <a:t>Access Policy implemented</a:t>
            </a:r>
            <a:endParaRPr lang="en-US" sz="2800" dirty="0">
              <a:solidFill>
                <a:srgbClr val="FFFFFF"/>
              </a:solidFill>
              <a:latin typeface="Arial"/>
              <a:cs typeface="Arial"/>
            </a:endParaRPr>
          </a:p>
          <a:p>
            <a:pPr marL="796925" lvl="2" indent="-339725" defTabSz="284163">
              <a:buClr>
                <a:prstClr val="white"/>
              </a:buClr>
              <a:buSzPct val="95000"/>
              <a:buFont typeface="Wingdings" pitchFamily="2" charset="2"/>
              <a:buChar char="§"/>
            </a:pPr>
            <a:endParaRPr lang="en-US" sz="1200" dirty="0">
              <a:solidFill>
                <a:srgbClr val="FFFFFF"/>
              </a:solidFill>
              <a:latin typeface="Arial"/>
              <a:cs typeface="Arial"/>
            </a:endParaRPr>
          </a:p>
          <a:p>
            <a:pPr marL="796925" lvl="2" indent="-339725" defTabSz="284163">
              <a:buClr>
                <a:schemeClr val="tx1"/>
              </a:buClr>
              <a:buSzPct val="95000"/>
              <a:buFont typeface="Wingdings" pitchFamily="2" charset="2"/>
              <a:buChar char="§"/>
            </a:pPr>
            <a:r>
              <a:rPr lang="en-US" sz="2800" dirty="0" smtClean="0">
                <a:solidFill>
                  <a:srgbClr val="FFFFFF"/>
                </a:solidFill>
                <a:latin typeface="Arial"/>
                <a:cs typeface="Arial"/>
              </a:rPr>
              <a:t>2</a:t>
            </a:r>
            <a:r>
              <a:rPr lang="en-US" sz="2800" baseline="30000" dirty="0" smtClean="0">
                <a:solidFill>
                  <a:srgbClr val="FFFFFF"/>
                </a:solidFill>
                <a:latin typeface="Arial"/>
                <a:cs typeface="Arial"/>
              </a:rPr>
              <a:t>nd</a:t>
            </a:r>
            <a:r>
              <a:rPr lang="en-US" sz="2800" dirty="0" smtClean="0">
                <a:solidFill>
                  <a:srgbClr val="FFFFFF"/>
                </a:solidFill>
                <a:latin typeface="Arial"/>
                <a:cs typeface="Arial"/>
              </a:rPr>
              <a:t> GTEx Community </a:t>
            </a:r>
            <a:r>
              <a:rPr lang="en-US" sz="2800" dirty="0">
                <a:solidFill>
                  <a:srgbClr val="FFFFFF"/>
                </a:solidFill>
                <a:latin typeface="Arial"/>
                <a:cs typeface="Arial"/>
              </a:rPr>
              <a:t>Scientific </a:t>
            </a:r>
            <a:r>
              <a:rPr lang="en-US" sz="2800" dirty="0" smtClean="0">
                <a:solidFill>
                  <a:srgbClr val="FFFFFF"/>
                </a:solidFill>
                <a:latin typeface="Arial"/>
                <a:cs typeface="Arial"/>
              </a:rPr>
              <a:t>Meeting in June</a:t>
            </a:r>
          </a:p>
          <a:p>
            <a:pPr marL="1147762" lvl="3" indent="0" defTabSz="284163">
              <a:buClr>
                <a:srgbClr val="DBEEF4"/>
              </a:buClr>
              <a:buSzPct val="95000"/>
            </a:pPr>
            <a:r>
              <a:rPr lang="en-US" sz="2800" dirty="0" smtClean="0">
                <a:solidFill>
                  <a:schemeClr val="tx2">
                    <a:lumMod val="90000"/>
                  </a:schemeClr>
                </a:solidFill>
              </a:rPr>
              <a:t>  </a:t>
            </a:r>
          </a:p>
        </p:txBody>
      </p:sp>
      <p:sp>
        <p:nvSpPr>
          <p:cNvPr id="9" name="Rectangle 8"/>
          <p:cNvSpPr/>
          <p:nvPr/>
        </p:nvSpPr>
        <p:spPr>
          <a:xfrm>
            <a:off x="3581400" y="4495800"/>
            <a:ext cx="8077200" cy="830997"/>
          </a:xfrm>
          <a:prstGeom prst="rect">
            <a:avLst/>
          </a:prstGeom>
        </p:spPr>
        <p:txBody>
          <a:bodyPr wrap="square">
            <a:spAutoFit/>
          </a:bodyPr>
          <a:lstStyle/>
          <a:p>
            <a:pPr marL="393700" lvl="1" indent="-393700" defTabSz="457200">
              <a:buClr>
                <a:srgbClr val="D6ECFF"/>
              </a:buClr>
              <a:buSzPct val="95000"/>
              <a:buFont typeface="Wingdings" pitchFamily="2" charset="2"/>
              <a:buChar char=""/>
              <a:tabLst>
                <a:tab pos="914400" algn="l"/>
              </a:tabLst>
            </a:pPr>
            <a:endParaRPr lang="en-US" sz="2400" b="1" dirty="0">
              <a:solidFill>
                <a:srgbClr val="FFFFFF"/>
              </a:solidFill>
              <a:latin typeface="Arial"/>
              <a:cs typeface="Arial"/>
            </a:endParaRPr>
          </a:p>
          <a:p>
            <a:pPr marL="201612" lvl="2" defTabSz="457200">
              <a:buClr>
                <a:srgbClr val="D6ECFF"/>
              </a:buClr>
              <a:buSzPct val="95000"/>
              <a:tabLst>
                <a:tab pos="914400" algn="l"/>
              </a:tabLst>
            </a:pPr>
            <a:endParaRPr lang="en-US" sz="2400" b="1" dirty="0">
              <a:solidFill>
                <a:srgbClr val="FFFFFF"/>
              </a:solidFill>
              <a:latin typeface="Arial"/>
              <a:cs typeface="Arial"/>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220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0922" y="1097550"/>
            <a:ext cx="4152687" cy="1976567"/>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316160" y="6410325"/>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30</a:t>
            </a:r>
            <a:endParaRPr lang="en-US" sz="2000" b="1" dirty="0">
              <a:solidFill>
                <a:srgbClr val="00ADDC">
                  <a:lumMod val="40000"/>
                  <a:lumOff val="60000"/>
                </a:srgbClr>
              </a:solidFill>
              <a:latin typeface="Arial" charset="0"/>
            </a:endParaRPr>
          </a:p>
        </p:txBody>
      </p:sp>
    </p:spTree>
    <p:extLst>
      <p:ext uri="{BB962C8B-B14F-4D97-AF65-F5344CB8AC3E}">
        <p14:creationId xmlns:p14="http://schemas.microsoft.com/office/powerpoint/2010/main" val="334417408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up)">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xEl>
                                              <p:pRg st="6" end="6"/>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2514" y="192258"/>
            <a:ext cx="5106042" cy="1976748"/>
          </a:xfrm>
          <a:prstGeom prst="rect">
            <a:avLst/>
          </a:prstGeom>
          <a:effectLst>
            <a:glow rad="228600">
              <a:schemeClr val="accent4">
                <a:satMod val="175000"/>
                <a:alpha val="40000"/>
              </a:schemeClr>
            </a:glow>
            <a:softEdge rad="63500"/>
          </a:effectLst>
        </p:spPr>
      </p:pic>
      <p:sp>
        <p:nvSpPr>
          <p:cNvPr id="6" name="Title 1"/>
          <p:cNvSpPr txBox="1">
            <a:spLocks/>
          </p:cNvSpPr>
          <p:nvPr/>
        </p:nvSpPr>
        <p:spPr bwMode="auto">
          <a:xfrm>
            <a:off x="7034" y="2578100"/>
            <a:ext cx="9144000" cy="3930223"/>
          </a:xfrm>
          <a:prstGeom prst="rect">
            <a:avLst/>
          </a:prstGeom>
          <a:noFill/>
          <a:ln w="9525" algn="ctr">
            <a:noFill/>
            <a:miter lim="800000"/>
            <a:headEnd/>
            <a:tailEnd/>
          </a:ln>
        </p:spPr>
        <p:txBody>
          <a:bodyPr/>
          <a:lstStyle/>
          <a:p>
            <a:pPr marL="404813" lvl="1" indent="-287338" defTabSz="635000" eaLnBrk="0" fontAlgn="base" hangingPunct="0">
              <a:spcBef>
                <a:spcPts val="1800"/>
              </a:spcBef>
              <a:spcAft>
                <a:spcPct val="0"/>
              </a:spcAft>
              <a:buClr>
                <a:prstClr val="white"/>
              </a:buClr>
              <a:buSzPct val="95000"/>
              <a:buFont typeface="Wingdings" pitchFamily="2" charset="2"/>
              <a:buChar char=""/>
              <a:defRPr/>
            </a:pPr>
            <a:r>
              <a:rPr lang="en-US" sz="2800" b="1" dirty="0" smtClean="0">
                <a:solidFill>
                  <a:prstClr val="white"/>
                </a:solidFill>
                <a:latin typeface="Arial" charset="0"/>
              </a:rPr>
              <a:t>LINCS Pilot Phase wrapping up</a:t>
            </a:r>
          </a:p>
          <a:p>
            <a:pPr marL="404813" lvl="1" indent="-287338" defTabSz="635000" eaLnBrk="0" fontAlgn="base" hangingPunct="0">
              <a:spcBef>
                <a:spcPts val="1800"/>
              </a:spcBef>
              <a:spcAft>
                <a:spcPct val="0"/>
              </a:spcAft>
              <a:buClr>
                <a:prstClr val="white"/>
              </a:buClr>
              <a:buSzPct val="95000"/>
              <a:buFont typeface="Wingdings" pitchFamily="2" charset="2"/>
              <a:buChar char=""/>
              <a:defRPr/>
            </a:pPr>
            <a:r>
              <a:rPr lang="en-US" sz="2800" b="1" dirty="0" smtClean="0">
                <a:solidFill>
                  <a:prstClr val="white"/>
                </a:solidFill>
                <a:latin typeface="Arial" charset="0"/>
              </a:rPr>
              <a:t>LINCS Phase 2 begins this summer</a:t>
            </a:r>
          </a:p>
          <a:p>
            <a:pPr marL="568325" lvl="2" defTabSz="635000" eaLnBrk="0" fontAlgn="base" hangingPunct="0">
              <a:spcBef>
                <a:spcPts val="1800"/>
              </a:spcBef>
              <a:spcAft>
                <a:spcPct val="0"/>
              </a:spcAft>
              <a:buClr>
                <a:prstClr val="white"/>
              </a:buClr>
              <a:buSzPct val="95000"/>
              <a:tabLst>
                <a:tab pos="862013" algn="l"/>
              </a:tabLst>
              <a:defRPr/>
            </a:pPr>
            <a:r>
              <a:rPr lang="en-US" sz="2600" b="1" dirty="0" smtClean="0">
                <a:solidFill>
                  <a:schemeClr val="tx2">
                    <a:lumMod val="90000"/>
                  </a:schemeClr>
                </a:solidFill>
                <a:latin typeface="Arial" charset="0"/>
              </a:rPr>
              <a:t>Phase 2 </a:t>
            </a:r>
            <a:r>
              <a:rPr lang="en-US" sz="2600" b="1" dirty="0">
                <a:solidFill>
                  <a:schemeClr val="tx2">
                    <a:lumMod val="90000"/>
                  </a:schemeClr>
                </a:solidFill>
                <a:latin typeface="Arial" charset="0"/>
              </a:rPr>
              <a:t>Data and Signature Generation </a:t>
            </a:r>
            <a:r>
              <a:rPr lang="en-US" sz="2600" b="1" dirty="0" smtClean="0">
                <a:solidFill>
                  <a:schemeClr val="tx2">
                    <a:lumMod val="90000"/>
                  </a:schemeClr>
                </a:solidFill>
                <a:latin typeface="Arial" charset="0"/>
              </a:rPr>
              <a:t>Centers will 	be discussed in Closed </a:t>
            </a:r>
            <a:r>
              <a:rPr lang="en-US" sz="2600" dirty="0" smtClean="0">
                <a:solidFill>
                  <a:schemeClr val="tx2">
                    <a:lumMod val="90000"/>
                  </a:schemeClr>
                </a:solidFill>
                <a:latin typeface="Arial" charset="0"/>
              </a:rPr>
              <a:t>S</a:t>
            </a:r>
            <a:r>
              <a:rPr lang="en-US" sz="2600" b="1" dirty="0" smtClean="0">
                <a:solidFill>
                  <a:schemeClr val="tx2">
                    <a:lumMod val="90000"/>
                  </a:schemeClr>
                </a:solidFill>
                <a:latin typeface="Arial" charset="0"/>
              </a:rPr>
              <a:t>ession</a:t>
            </a:r>
          </a:p>
          <a:p>
            <a:pPr marL="568325" lvl="2" defTabSz="635000" eaLnBrk="0" fontAlgn="base" hangingPunct="0">
              <a:spcBef>
                <a:spcPts val="1800"/>
              </a:spcBef>
              <a:spcAft>
                <a:spcPct val="0"/>
              </a:spcAft>
              <a:buClr>
                <a:prstClr val="white"/>
              </a:buClr>
              <a:buSzPct val="95000"/>
              <a:tabLst>
                <a:tab pos="862013" algn="l"/>
              </a:tabLst>
              <a:defRPr/>
            </a:pPr>
            <a:r>
              <a:rPr lang="en-US" sz="2600" b="1" dirty="0" smtClean="0">
                <a:solidFill>
                  <a:schemeClr val="tx2">
                    <a:lumMod val="90000"/>
                  </a:schemeClr>
                </a:solidFill>
                <a:latin typeface="Arial" charset="0"/>
              </a:rPr>
              <a:t>BD2K-LINCS </a:t>
            </a:r>
            <a:r>
              <a:rPr lang="en-US" sz="2600" b="1" dirty="0">
                <a:solidFill>
                  <a:schemeClr val="tx2">
                    <a:lumMod val="90000"/>
                  </a:schemeClr>
                </a:solidFill>
                <a:latin typeface="Arial" charset="0"/>
              </a:rPr>
              <a:t>Data Integration and Coordination 	Center (</a:t>
            </a:r>
            <a:r>
              <a:rPr lang="en-US" sz="2600" b="1" dirty="0" smtClean="0">
                <a:solidFill>
                  <a:schemeClr val="tx2">
                    <a:lumMod val="90000"/>
                  </a:schemeClr>
                </a:solidFill>
                <a:latin typeface="Arial" charset="0"/>
              </a:rPr>
              <a:t>RFA HG-14-001</a:t>
            </a:r>
            <a:r>
              <a:rPr lang="en-US" sz="2600" b="1" dirty="0">
                <a:solidFill>
                  <a:schemeClr val="tx2">
                    <a:lumMod val="90000"/>
                  </a:schemeClr>
                </a:solidFill>
                <a:latin typeface="Arial" charset="0"/>
              </a:rPr>
              <a:t>) </a:t>
            </a:r>
            <a:r>
              <a:rPr lang="en-US" sz="2600" b="1" dirty="0" smtClean="0">
                <a:solidFill>
                  <a:schemeClr val="tx2">
                    <a:lumMod val="90000"/>
                  </a:schemeClr>
                </a:solidFill>
                <a:latin typeface="Arial" charset="0"/>
              </a:rPr>
              <a:t>applications will be 	reviewed </a:t>
            </a:r>
            <a:r>
              <a:rPr lang="en-US" sz="2600" dirty="0" smtClean="0">
                <a:solidFill>
                  <a:schemeClr val="tx2">
                    <a:lumMod val="90000"/>
                  </a:schemeClr>
                </a:solidFill>
                <a:latin typeface="Arial" charset="0"/>
              </a:rPr>
              <a:t>in July </a:t>
            </a:r>
            <a:r>
              <a:rPr lang="en-US" sz="2600" b="1" dirty="0" smtClean="0">
                <a:solidFill>
                  <a:schemeClr val="tx2">
                    <a:lumMod val="90000"/>
                  </a:schemeClr>
                </a:solidFill>
                <a:latin typeface="Arial" charset="0"/>
              </a:rPr>
              <a:t>and go to NHLBI Council</a:t>
            </a:r>
            <a:endParaRPr lang="en-US" sz="2600" b="1" dirty="0">
              <a:solidFill>
                <a:schemeClr val="tx2">
                  <a:lumMod val="90000"/>
                </a:schemeClr>
              </a:solidFill>
              <a:latin typeface="Arial" charset="0"/>
            </a:endParaRPr>
          </a:p>
        </p:txBody>
      </p:sp>
      <p:sp>
        <p:nvSpPr>
          <p:cNvPr id="5" name="TextBox 4"/>
          <p:cNvSpPr txBox="1"/>
          <p:nvPr/>
        </p:nvSpPr>
        <p:spPr>
          <a:xfrm>
            <a:off x="7316160" y="6410325"/>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31</a:t>
            </a:r>
            <a:endParaRPr lang="en-US" sz="2000" b="1" dirty="0">
              <a:solidFill>
                <a:srgbClr val="00ADDC">
                  <a:lumMod val="40000"/>
                  <a:lumOff val="60000"/>
                </a:srgbClr>
              </a:solidFill>
              <a:latin typeface="Arial" charset="0"/>
            </a:endParaRPr>
          </a:p>
        </p:txBody>
      </p:sp>
    </p:spTree>
    <p:extLst>
      <p:ext uri="{BB962C8B-B14F-4D97-AF65-F5344CB8AC3E}">
        <p14:creationId xmlns:p14="http://schemas.microsoft.com/office/powerpoint/2010/main" val="310454677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34850" y="1637414"/>
            <a:ext cx="9144000" cy="5638800"/>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568325" lvl="1" indent="-334963" eaLnBrk="0" hangingPunct="0">
              <a:spcBef>
                <a:spcPts val="1800"/>
              </a:spcBef>
              <a:buClr>
                <a:schemeClr val="tx1"/>
              </a:buClr>
              <a:buSzPct val="95000"/>
              <a:buFont typeface="Wingdings" charset="2"/>
              <a:buChar char="§"/>
              <a:defRPr/>
            </a:pPr>
            <a:r>
              <a:rPr lang="en-US" sz="2400" dirty="0" smtClean="0">
                <a:solidFill>
                  <a:prstClr val="white"/>
                </a:solidFill>
                <a:latin typeface="Arial" charset="0"/>
              </a:rPr>
              <a:t>Biorepositories scale-up: Administrative review to be 	discussed in Closed Session</a:t>
            </a:r>
          </a:p>
          <a:p>
            <a:pPr marL="568325" lvl="1" indent="-334963" eaLnBrk="0" hangingPunct="0">
              <a:spcBef>
                <a:spcPts val="1800"/>
              </a:spcBef>
              <a:buClr>
                <a:schemeClr val="tx1"/>
              </a:buClr>
              <a:buSzPct val="95000"/>
              <a:buFont typeface="Wingdings" charset="2"/>
              <a:buChar char="§"/>
              <a:defRPr/>
            </a:pPr>
            <a:r>
              <a:rPr lang="en-US" sz="2400" dirty="0" smtClean="0">
                <a:solidFill>
                  <a:prstClr val="white"/>
                </a:solidFill>
                <a:latin typeface="Arial" charset="0"/>
              </a:rPr>
              <a:t>Marker paper (“</a:t>
            </a:r>
            <a:r>
              <a:rPr lang="en-US" sz="2400" i="1" dirty="0" smtClean="0">
                <a:solidFill>
                  <a:prstClr val="white"/>
                </a:solidFill>
                <a:latin typeface="Arial" charset="0"/>
              </a:rPr>
              <a:t>Enabling African Scientists for the 	Genomic Revolution”</a:t>
            </a:r>
            <a:r>
              <a:rPr lang="en-US" sz="2400" dirty="0" smtClean="0">
                <a:solidFill>
                  <a:prstClr val="white"/>
                </a:solidFill>
                <a:latin typeface="Arial" charset="0"/>
              </a:rPr>
              <a:t>) in press at </a:t>
            </a:r>
            <a:r>
              <a:rPr lang="en-US" sz="2400" i="1" dirty="0" smtClean="0">
                <a:solidFill>
                  <a:prstClr val="white"/>
                </a:solidFill>
                <a:latin typeface="Arial" charset="0"/>
              </a:rPr>
              <a:t>Science</a:t>
            </a:r>
          </a:p>
          <a:p>
            <a:pPr marL="568325" lvl="1" indent="-334963" eaLnBrk="0" hangingPunct="0">
              <a:spcBef>
                <a:spcPts val="1800"/>
              </a:spcBef>
              <a:buClr>
                <a:schemeClr val="tx1"/>
              </a:buClr>
              <a:buSzPct val="95000"/>
              <a:buFont typeface="Wingdings" charset="2"/>
              <a:buChar char="§"/>
              <a:defRPr/>
            </a:pPr>
            <a:r>
              <a:rPr lang="en-US" sz="2400" dirty="0" smtClean="0">
                <a:solidFill>
                  <a:prstClr val="white"/>
                </a:solidFill>
                <a:latin typeface="Arial" charset="0"/>
              </a:rPr>
              <a:t>&gt;5,000 samples accrued as of March 31</a:t>
            </a:r>
            <a:endParaRPr lang="en-US" sz="2400" baseline="30000" dirty="0" smtClean="0">
              <a:solidFill>
                <a:prstClr val="white"/>
              </a:solidFill>
              <a:latin typeface="Arial" charset="0"/>
            </a:endParaRPr>
          </a:p>
          <a:p>
            <a:pPr marL="568325" lvl="1" indent="-334963" eaLnBrk="0" hangingPunct="0">
              <a:spcBef>
                <a:spcPts val="1800"/>
              </a:spcBef>
              <a:buClr>
                <a:schemeClr val="tx1"/>
              </a:buClr>
              <a:buSzPct val="95000"/>
              <a:buFont typeface="Wingdings" charset="2"/>
              <a:buChar char="§"/>
              <a:defRPr/>
            </a:pPr>
            <a:r>
              <a:rPr lang="en-US" sz="2400" dirty="0" smtClean="0">
                <a:solidFill>
                  <a:prstClr val="white"/>
                </a:solidFill>
                <a:latin typeface="Arial" charset="0"/>
              </a:rPr>
              <a:t>H3ABioNet accrediting nodes</a:t>
            </a:r>
          </a:p>
          <a:p>
            <a:pPr marL="568325" lvl="1" indent="-334963" eaLnBrk="0" hangingPunct="0">
              <a:spcBef>
                <a:spcPts val="1800"/>
              </a:spcBef>
              <a:buClr>
                <a:schemeClr val="tx1"/>
              </a:buClr>
              <a:buSzPct val="95000"/>
              <a:buFont typeface="Wingdings" charset="2"/>
              <a:buChar char="§"/>
              <a:defRPr/>
            </a:pPr>
            <a:r>
              <a:rPr lang="en-US" sz="2400" dirty="0">
                <a:solidFill>
                  <a:prstClr val="white"/>
                </a:solidFill>
                <a:latin typeface="Arial" charset="0"/>
              </a:rPr>
              <a:t>4</a:t>
            </a:r>
            <a:r>
              <a:rPr lang="en-US" sz="2400" baseline="30000" dirty="0">
                <a:solidFill>
                  <a:prstClr val="white"/>
                </a:solidFill>
                <a:latin typeface="Arial" charset="0"/>
              </a:rPr>
              <a:t>th</a:t>
            </a:r>
            <a:r>
              <a:rPr lang="en-US" sz="2400" dirty="0">
                <a:solidFill>
                  <a:prstClr val="white"/>
                </a:solidFill>
                <a:latin typeface="Arial" charset="0"/>
              </a:rPr>
              <a:t> Consortium Meeting </a:t>
            </a:r>
            <a:r>
              <a:rPr lang="en-US" sz="2400" dirty="0" smtClean="0">
                <a:solidFill>
                  <a:prstClr val="white"/>
                </a:solidFill>
                <a:latin typeface="Arial" charset="0"/>
              </a:rPr>
              <a:t>moved </a:t>
            </a:r>
            <a:r>
              <a:rPr lang="en-US" sz="2400" dirty="0">
                <a:solidFill>
                  <a:prstClr val="white"/>
                </a:solidFill>
                <a:latin typeface="Arial" charset="0"/>
              </a:rPr>
              <a:t>from </a:t>
            </a:r>
            <a:r>
              <a:rPr lang="en-US" sz="2400" dirty="0" smtClean="0">
                <a:solidFill>
                  <a:prstClr val="white"/>
                </a:solidFill>
                <a:latin typeface="Arial" charset="0"/>
              </a:rPr>
              <a:t>Uganda </a:t>
            </a:r>
            <a:r>
              <a:rPr lang="en-US" sz="2400" dirty="0">
                <a:solidFill>
                  <a:prstClr val="white"/>
                </a:solidFill>
                <a:latin typeface="Arial" charset="0"/>
              </a:rPr>
              <a:t>to Cape </a:t>
            </a:r>
            <a:r>
              <a:rPr lang="en-US" sz="2400" dirty="0" smtClean="0">
                <a:solidFill>
                  <a:prstClr val="white"/>
                </a:solidFill>
                <a:latin typeface="Arial" charset="0"/>
              </a:rPr>
              <a:t>	Town (to be held in late May)</a:t>
            </a:r>
            <a:endParaRPr lang="en-US" sz="2400" dirty="0">
              <a:solidFill>
                <a:prstClr val="white"/>
              </a:solidFill>
              <a:latin typeface="Arial" charset="0"/>
            </a:endParaRPr>
          </a:p>
          <a:p>
            <a:pPr marL="568325" lvl="2" defTabSz="457200" eaLnBrk="0" hangingPunct="0">
              <a:spcBef>
                <a:spcPts val="1800"/>
              </a:spcBef>
              <a:buClr>
                <a:srgbClr val="CCFFCC"/>
              </a:buClr>
              <a:buSzPct val="95000"/>
              <a:defRPr/>
            </a:pPr>
            <a:r>
              <a:rPr lang="en-US" sz="2000" dirty="0" smtClean="0">
                <a:solidFill>
                  <a:schemeClr val="tx2">
                    <a:lumMod val="90000"/>
                  </a:schemeClr>
                </a:solidFill>
                <a:latin typeface="Arial" charset="0"/>
              </a:rPr>
              <a:t>	  Companion Workshops: Cardiovascular Diseases, </a:t>
            </a:r>
            <a:r>
              <a:rPr lang="en-US" sz="2000" dirty="0">
                <a:solidFill>
                  <a:schemeClr val="tx2">
                    <a:lumMod val="90000"/>
                  </a:schemeClr>
                </a:solidFill>
                <a:latin typeface="Arial" charset="0"/>
              </a:rPr>
              <a:t>Ethics, and </a:t>
            </a:r>
            <a:r>
              <a:rPr lang="en-US" sz="2000" dirty="0" smtClean="0">
                <a:solidFill>
                  <a:schemeClr val="tx2">
                    <a:lumMod val="90000"/>
                  </a:schemeClr>
                </a:solidFill>
                <a:latin typeface="Arial" charset="0"/>
              </a:rPr>
              <a:t>			Genome Analysis and Data Management</a:t>
            </a:r>
            <a:endParaRPr lang="en-US" sz="2000" dirty="0">
              <a:solidFill>
                <a:schemeClr val="tx2">
                  <a:lumMod val="90000"/>
                </a:schemeClr>
              </a:solidFill>
              <a:latin typeface="Arial" charset="0"/>
            </a:endParaRPr>
          </a:p>
          <a:p>
            <a:pPr marL="111125" lvl="1" eaLnBrk="0" hangingPunct="0">
              <a:spcBef>
                <a:spcPts val="1800"/>
              </a:spcBef>
              <a:buClr>
                <a:srgbClr val="CCFFCC"/>
              </a:buClr>
              <a:buSzPct val="95000"/>
              <a:defRPr/>
            </a:pPr>
            <a:endParaRPr lang="en-US" sz="2400" dirty="0">
              <a:solidFill>
                <a:prstClr val="white"/>
              </a:solidFill>
              <a:latin typeface="Arial" charset="0"/>
            </a:endParaRPr>
          </a:p>
          <a:p>
            <a:pPr marL="568325" lvl="1" indent="-457200" eaLnBrk="0" hangingPunct="0">
              <a:spcBef>
                <a:spcPts val="1800"/>
              </a:spcBef>
              <a:buClr>
                <a:srgbClr val="CCFFCC"/>
              </a:buClr>
              <a:buSzPct val="95000"/>
              <a:buFont typeface="Wingdings" charset="2"/>
              <a:buChar char="§"/>
              <a:defRPr/>
            </a:pPr>
            <a:endParaRPr lang="en-US" sz="2400" dirty="0" smtClean="0">
              <a:solidFill>
                <a:prstClr val="white"/>
              </a:solidFill>
              <a:latin typeface="Arial" charset="0"/>
            </a:endParaRPr>
          </a:p>
          <a:p>
            <a:pPr marL="568325" lvl="1" indent="-457200" eaLnBrk="0" hangingPunct="0">
              <a:spcBef>
                <a:spcPts val="1800"/>
              </a:spcBef>
              <a:buClr>
                <a:srgbClr val="CCFFCC"/>
              </a:buClr>
              <a:buSzPct val="95000"/>
              <a:buFont typeface="Wingdings" charset="2"/>
              <a:buChar char="§"/>
              <a:defRPr/>
            </a:pPr>
            <a:endParaRPr lang="en-US" sz="2400" dirty="0" smtClean="0">
              <a:solidFill>
                <a:prstClr val="white"/>
              </a:solidFill>
              <a:latin typeface="Arial" charset="0"/>
            </a:endParaRPr>
          </a:p>
          <a:p>
            <a:pPr marL="111125" lvl="1" eaLnBrk="0" hangingPunct="0">
              <a:spcBef>
                <a:spcPts val="1800"/>
              </a:spcBef>
              <a:buClr>
                <a:srgbClr val="CCFFCC"/>
              </a:buClr>
              <a:buSzPct val="95000"/>
              <a:defRPr/>
            </a:pPr>
            <a:endParaRPr lang="en-US" sz="2400" dirty="0" smtClean="0">
              <a:solidFill>
                <a:prstClr val="white"/>
              </a:solidFill>
              <a:latin typeface="Arial" charset="0"/>
            </a:endParaRPr>
          </a:p>
        </p:txBody>
      </p:sp>
      <p:sp>
        <p:nvSpPr>
          <p:cNvPr id="7" name="Rectangle 2"/>
          <p:cNvSpPr>
            <a:spLocks noChangeArrowheads="1"/>
          </p:cNvSpPr>
          <p:nvPr/>
        </p:nvSpPr>
        <p:spPr bwMode="auto">
          <a:xfrm>
            <a:off x="1162209" y="395618"/>
            <a:ext cx="7239000" cy="1268377"/>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smtClean="0">
                <a:solidFill>
                  <a:srgbClr val="FFFF00"/>
                </a:solidFill>
                <a:latin typeface="Arial" charset="0"/>
              </a:rPr>
              <a:t>H3Africa</a:t>
            </a:r>
            <a:endParaRPr lang="en-US" sz="3600" b="1" spc="-100" dirty="0">
              <a:solidFill>
                <a:srgbClr val="FFFF00"/>
              </a:solidFill>
              <a:latin typeface="Arial" charset="0"/>
            </a:endParaRPr>
          </a:p>
          <a:p>
            <a:pPr algn="ctr" fontAlgn="base">
              <a:spcBef>
                <a:spcPct val="0"/>
              </a:spcBef>
              <a:spcAft>
                <a:spcPct val="0"/>
              </a:spcAft>
              <a:defRPr/>
            </a:pPr>
            <a:endParaRPr lang="en-US" sz="1200" b="1" spc="-100" dirty="0">
              <a:solidFill>
                <a:srgbClr val="FFFF00"/>
              </a:solidFill>
              <a:latin typeface="Arial" charset="0"/>
            </a:endParaRPr>
          </a:p>
        </p:txBody>
      </p:sp>
      <p:sp>
        <p:nvSpPr>
          <p:cNvPr id="8" name="TextBox 7"/>
          <p:cNvSpPr txBox="1"/>
          <p:nvPr/>
        </p:nvSpPr>
        <p:spPr>
          <a:xfrm>
            <a:off x="7316160" y="641032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32</a:t>
            </a:r>
            <a:endParaRPr lang="en-US" sz="2000" dirty="0">
              <a:solidFill>
                <a:schemeClr val="accent4">
                  <a:lumMod val="40000"/>
                  <a:lumOff val="60000"/>
                </a:schemeClr>
              </a:solidFill>
              <a:latin typeface="Arial" charset="0"/>
            </a:endParaRPr>
          </a:p>
        </p:txBody>
      </p:sp>
      <p:pic>
        <p:nvPicPr>
          <p:cNvPr id="9" name="Picture 2" descr="S:\CENTERS\H3Africa\Logos\H3Africa_500px_trans.png"/>
          <p:cNvPicPr>
            <a:picLocks noChangeAspect="1" noChangeArrowheads="1"/>
          </p:cNvPicPr>
          <p:nvPr/>
        </p:nvPicPr>
        <p:blipFill>
          <a:blip r:embed="rId3" cstate="print"/>
          <a:srcRect/>
          <a:stretch>
            <a:fillRect/>
          </a:stretch>
        </p:blipFill>
        <p:spPr bwMode="auto">
          <a:xfrm>
            <a:off x="1165463" y="88602"/>
            <a:ext cx="1388752" cy="1447800"/>
          </a:xfrm>
          <a:prstGeom prst="rect">
            <a:avLst/>
          </a:prstGeom>
          <a:noFill/>
        </p:spPr>
      </p:pic>
    </p:spTree>
    <p:extLst>
      <p:ext uri="{BB962C8B-B14F-4D97-AF65-F5344CB8AC3E}">
        <p14:creationId xmlns:p14="http://schemas.microsoft.com/office/powerpoint/2010/main" val="417891505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52"/>
            <a:ext cx="9144000" cy="706437"/>
          </a:xfrm>
        </p:spPr>
        <p:txBody>
          <a:bodyPr/>
          <a:lstStyle/>
          <a:p>
            <a:pPr algn="ctr">
              <a:defRPr/>
            </a:pPr>
            <a:r>
              <a:rPr lang="en-US" sz="3600" b="1" dirty="0" smtClean="0">
                <a:solidFill>
                  <a:srgbClr val="FFFF00"/>
                </a:solidFill>
                <a:latin typeface="Arial" charset="0"/>
                <a:cs typeface="Arial" charset="0"/>
              </a:rPr>
              <a:t>Big Data to Knowledge (BD2K)</a:t>
            </a:r>
            <a:endParaRPr lang="en-US" sz="3600" b="1" dirty="0"/>
          </a:p>
        </p:txBody>
      </p:sp>
      <p:pic>
        <p:nvPicPr>
          <p:cNvPr id="1026" name="Picture 2" descr="http://bd2k.nih.gov/images/tagli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235" y="800627"/>
            <a:ext cx="8072396" cy="205309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bwMode="auto">
          <a:xfrm>
            <a:off x="0" y="2955622"/>
            <a:ext cx="9144000" cy="3450313"/>
          </a:xfrm>
          <a:prstGeom prst="rect">
            <a:avLst/>
          </a:prstGeom>
          <a:noFill/>
          <a:ln w="9525" algn="ctr">
            <a:noFill/>
            <a:miter lim="800000"/>
            <a:headEnd/>
            <a:tailEnd/>
          </a:ln>
        </p:spPr>
        <p:txBody>
          <a:bodyPr/>
          <a:lstStyle/>
          <a:p>
            <a:pPr marL="339725" lvl="1" indent="-228600" defTabSz="574675"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Phil Bourne started as </a:t>
            </a:r>
            <a:r>
              <a:rPr lang="en-US" sz="2800" dirty="0" smtClean="0">
                <a:solidFill>
                  <a:prstClr val="white"/>
                </a:solidFill>
                <a:latin typeface="Arial" charset="0"/>
              </a:rPr>
              <a:t>NIH Associate </a:t>
            </a:r>
            <a:r>
              <a:rPr lang="en-US" sz="2800" dirty="0">
                <a:solidFill>
                  <a:prstClr val="white"/>
                </a:solidFill>
                <a:latin typeface="Arial" charset="0"/>
              </a:rPr>
              <a:t>Director for </a:t>
            </a:r>
            <a:r>
              <a:rPr lang="en-US" sz="2800" dirty="0" smtClean="0">
                <a:solidFill>
                  <a:prstClr val="white"/>
                </a:solidFill>
                <a:latin typeface="Arial" charset="0"/>
              </a:rPr>
              <a:t>	Data Science in March </a:t>
            </a:r>
            <a:endParaRPr lang="en-US" sz="2800" dirty="0">
              <a:solidFill>
                <a:prstClr val="white"/>
              </a:solidFill>
              <a:latin typeface="Arial" charset="0"/>
            </a:endParaRPr>
          </a:p>
          <a:p>
            <a:pPr marL="339725" lvl="1" indent="-228600"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Status of BD2K </a:t>
            </a:r>
            <a:r>
              <a:rPr lang="en-US" sz="2800" dirty="0" smtClean="0">
                <a:solidFill>
                  <a:prstClr val="white"/>
                </a:solidFill>
                <a:latin typeface="Arial" charset="0"/>
              </a:rPr>
              <a:t>Components:</a:t>
            </a:r>
            <a:endParaRPr lang="en-US" sz="2800" dirty="0">
              <a:solidFill>
                <a:prstClr val="white"/>
              </a:solidFill>
              <a:latin typeface="Arial" charset="0"/>
            </a:endParaRPr>
          </a:p>
          <a:p>
            <a:pPr marL="568325" lvl="2" eaLnBrk="0" hangingPunct="0">
              <a:spcBef>
                <a:spcPts val="1800"/>
              </a:spcBef>
              <a:buClr>
                <a:schemeClr val="tx1"/>
              </a:buClr>
              <a:buSzPct val="95000"/>
              <a:defRPr/>
            </a:pPr>
            <a:r>
              <a:rPr lang="en-US" sz="2400" dirty="0">
                <a:solidFill>
                  <a:schemeClr val="tx2">
                    <a:lumMod val="90000"/>
                  </a:schemeClr>
                </a:solidFill>
                <a:latin typeface="Arial" charset="0"/>
              </a:rPr>
              <a:t>Centers of Excellence (</a:t>
            </a:r>
            <a:r>
              <a:rPr lang="en-US" sz="2400" dirty="0" smtClean="0">
                <a:solidFill>
                  <a:schemeClr val="tx2">
                    <a:lumMod val="90000"/>
                  </a:schemeClr>
                </a:solidFill>
                <a:latin typeface="Arial" charset="0"/>
              </a:rPr>
              <a:t>Closed Session)</a:t>
            </a:r>
            <a:endParaRPr lang="en-US" sz="2400" dirty="0">
              <a:solidFill>
                <a:schemeClr val="tx2">
                  <a:lumMod val="90000"/>
                </a:schemeClr>
              </a:solidFill>
              <a:latin typeface="Arial" charset="0"/>
            </a:endParaRPr>
          </a:p>
          <a:p>
            <a:pPr marL="568325" lvl="2" eaLnBrk="0" hangingPunct="0">
              <a:spcBef>
                <a:spcPts val="1800"/>
              </a:spcBef>
              <a:buClr>
                <a:schemeClr val="tx1"/>
              </a:buClr>
              <a:buSzPct val="95000"/>
              <a:defRPr/>
            </a:pPr>
            <a:r>
              <a:rPr lang="en-US" sz="2400" dirty="0">
                <a:solidFill>
                  <a:schemeClr val="tx2">
                    <a:lumMod val="90000"/>
                  </a:schemeClr>
                </a:solidFill>
                <a:latin typeface="Arial" charset="0"/>
              </a:rPr>
              <a:t>LINCS-BD2K Perturbation Data Coordination and </a:t>
            </a:r>
            <a:r>
              <a:rPr lang="en-US" sz="2400" dirty="0" smtClean="0">
                <a:solidFill>
                  <a:schemeClr val="tx2">
                    <a:lumMod val="90000"/>
                  </a:schemeClr>
                </a:solidFill>
                <a:latin typeface="Arial" charset="0"/>
              </a:rPr>
              <a:t>	Integration </a:t>
            </a:r>
            <a:r>
              <a:rPr lang="en-US" sz="2400" dirty="0">
                <a:solidFill>
                  <a:schemeClr val="tx2">
                    <a:lumMod val="90000"/>
                  </a:schemeClr>
                </a:solidFill>
                <a:latin typeface="Arial" charset="0"/>
              </a:rPr>
              <a:t>Center </a:t>
            </a:r>
            <a:r>
              <a:rPr lang="en-US" sz="2400" dirty="0" smtClean="0">
                <a:solidFill>
                  <a:schemeClr val="tx2">
                    <a:lumMod val="90000"/>
                  </a:schemeClr>
                </a:solidFill>
                <a:latin typeface="Arial" charset="0"/>
              </a:rPr>
              <a:t>(NHLBI Council </a:t>
            </a:r>
            <a:r>
              <a:rPr lang="en-US" sz="2400" dirty="0">
                <a:solidFill>
                  <a:schemeClr val="tx2">
                    <a:lumMod val="90000"/>
                  </a:schemeClr>
                </a:solidFill>
                <a:latin typeface="Arial" charset="0"/>
              </a:rPr>
              <a:t>in </a:t>
            </a:r>
            <a:r>
              <a:rPr lang="en-US" sz="2400" dirty="0" smtClean="0">
                <a:solidFill>
                  <a:schemeClr val="tx2">
                    <a:lumMod val="90000"/>
                  </a:schemeClr>
                </a:solidFill>
                <a:latin typeface="Arial" charset="0"/>
              </a:rPr>
              <a:t>September)</a:t>
            </a:r>
            <a:endParaRPr lang="en-US" sz="2400" dirty="0">
              <a:solidFill>
                <a:schemeClr val="tx2">
                  <a:lumMod val="90000"/>
                </a:schemeClr>
              </a:solidFill>
              <a:latin typeface="Arial" charset="0"/>
            </a:endParaRPr>
          </a:p>
          <a:p>
            <a:pPr marL="339725" lvl="1" indent="-228600" eaLnBrk="0" hangingPunct="0">
              <a:spcBef>
                <a:spcPts val="1800"/>
              </a:spcBef>
              <a:buClr>
                <a:schemeClr val="tx1"/>
              </a:buClr>
              <a:buSzPct val="95000"/>
              <a:buFont typeface="Wingdings" pitchFamily="2" charset="2"/>
              <a:buChar char=""/>
              <a:defRPr/>
            </a:pPr>
            <a:endParaRPr lang="en-US" sz="100" dirty="0" smtClean="0">
              <a:solidFill>
                <a:prstClr val="white"/>
              </a:solidFill>
              <a:latin typeface="Arial" charset="0"/>
            </a:endParaRPr>
          </a:p>
          <a:p>
            <a:pPr marL="339725" lvl="1" indent="-228600" eaLnBrk="0" hangingPunct="0">
              <a:spcBef>
                <a:spcPts val="0"/>
              </a:spcBef>
              <a:buClr>
                <a:schemeClr val="tx1"/>
              </a:buClr>
              <a:buSzPct val="95000"/>
              <a:buFont typeface="Wingdings" pitchFamily="2" charset="2"/>
              <a:buChar char=""/>
              <a:defRPr/>
            </a:pPr>
            <a:endParaRPr lang="en-US" sz="1200" dirty="0" smtClean="0">
              <a:solidFill>
                <a:prstClr val="white"/>
              </a:solidFill>
              <a:latin typeface="Arial" charset="0"/>
            </a:endParaRPr>
          </a:p>
          <a:p>
            <a:pPr marL="339725" lvl="1" indent="-228600" eaLnBrk="0" hangingPunct="0">
              <a:spcBef>
                <a:spcPts val="0"/>
              </a:spcBef>
              <a:buClr>
                <a:schemeClr val="tx1"/>
              </a:buClr>
              <a:buSzPct val="95000"/>
              <a:buFont typeface="Wingdings" pitchFamily="2" charset="2"/>
              <a:buChar char=""/>
              <a:defRPr/>
            </a:pPr>
            <a:endParaRPr lang="en-US" sz="2800" dirty="0">
              <a:solidFill>
                <a:prstClr val="white"/>
              </a:solidFill>
              <a:latin typeface="Arial" charset="0"/>
            </a:endParaRPr>
          </a:p>
          <a:p>
            <a:pPr marL="339725" lvl="1" indent="-228600" defTabSz="635000" eaLnBrk="0" hangingPunct="0">
              <a:spcBef>
                <a:spcPts val="0"/>
              </a:spcBef>
              <a:buClr>
                <a:schemeClr val="tx1"/>
              </a:buClr>
              <a:buSzPct val="95000"/>
              <a:buFont typeface="Wingdings" pitchFamily="2" charset="2"/>
              <a:buChar char=""/>
              <a:defRPr/>
            </a:pPr>
            <a:endParaRPr lang="en-US" sz="2800" dirty="0" smtClean="0">
              <a:solidFill>
                <a:prstClr val="white"/>
              </a:solidFill>
              <a:latin typeface="Arial" charset="0"/>
            </a:endParaRPr>
          </a:p>
          <a:p>
            <a:pPr marL="796925" lvl="2" indent="-228600" eaLnBrk="0" hangingPunct="0">
              <a:spcBef>
                <a:spcPts val="1800"/>
              </a:spcBef>
              <a:buClr>
                <a:srgbClr val="D6ECFF"/>
              </a:buClr>
              <a:buSzPct val="95000"/>
              <a:buFont typeface="Wingdings" pitchFamily="2" charset="2"/>
              <a:buChar char=""/>
              <a:defRPr/>
            </a:pPr>
            <a:endParaRPr lang="en-US" sz="2800" dirty="0" smtClean="0">
              <a:solidFill>
                <a:prstClr val="white"/>
              </a:solidFill>
              <a:latin typeface="Arial" charset="0"/>
            </a:endParaRPr>
          </a:p>
        </p:txBody>
      </p:sp>
      <p:sp>
        <p:nvSpPr>
          <p:cNvPr id="7" name="TextBox 6"/>
          <p:cNvSpPr txBox="1"/>
          <p:nvPr/>
        </p:nvSpPr>
        <p:spPr>
          <a:xfrm>
            <a:off x="7316160" y="641032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33</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402750724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52"/>
            <a:ext cx="9144000" cy="706437"/>
          </a:xfrm>
        </p:spPr>
        <p:txBody>
          <a:bodyPr/>
          <a:lstStyle/>
          <a:p>
            <a:pPr algn="ctr">
              <a:defRPr/>
            </a:pPr>
            <a:r>
              <a:rPr lang="en-US" sz="3600" b="1" dirty="0" smtClean="0">
                <a:solidFill>
                  <a:srgbClr val="FFFF00"/>
                </a:solidFill>
                <a:latin typeface="Arial" charset="0"/>
                <a:cs typeface="Arial" charset="0"/>
              </a:rPr>
              <a:t>Big Data to Knowledge (BD2K)</a:t>
            </a:r>
            <a:endParaRPr lang="en-US" sz="3600" b="1" dirty="0"/>
          </a:p>
        </p:txBody>
      </p:sp>
      <p:sp>
        <p:nvSpPr>
          <p:cNvPr id="7" name="TextBox 6"/>
          <p:cNvSpPr txBox="1"/>
          <p:nvPr/>
        </p:nvSpPr>
        <p:spPr>
          <a:xfrm>
            <a:off x="7316160" y="641032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33</a:t>
            </a:r>
            <a:endParaRPr lang="en-US" sz="2000" dirty="0">
              <a:solidFill>
                <a:schemeClr val="accent4">
                  <a:lumMod val="40000"/>
                  <a:lumOff val="60000"/>
                </a:schemeClr>
              </a:solidFill>
              <a:latin typeface="Arial" charset="0"/>
            </a:endParaRPr>
          </a:p>
        </p:txBody>
      </p:sp>
      <p:pic>
        <p:nvPicPr>
          <p:cNvPr id="6" name="Picture 2" descr="H:\00_C to H_Exact_July 22 2012\Users\egreen\Desktop\Big Data Graphics\923747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9463" y="811523"/>
            <a:ext cx="1835761" cy="183576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bwMode="auto">
          <a:xfrm>
            <a:off x="0" y="1643229"/>
            <a:ext cx="9144000" cy="4586220"/>
          </a:xfrm>
          <a:prstGeom prst="rect">
            <a:avLst/>
          </a:prstGeom>
          <a:noFill/>
          <a:ln w="9525" algn="ctr">
            <a:noFill/>
            <a:miter lim="800000"/>
            <a:headEnd/>
            <a:tailEnd/>
          </a:ln>
        </p:spPr>
        <p:txBody>
          <a:bodyPr/>
          <a:lstStyle/>
          <a:p>
            <a:pPr marL="339725" lvl="1" indent="-228600"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Status of BD2K </a:t>
            </a:r>
            <a:r>
              <a:rPr lang="en-US" sz="2800" dirty="0" smtClean="0">
                <a:solidFill>
                  <a:prstClr val="white"/>
                </a:solidFill>
                <a:latin typeface="Arial" charset="0"/>
              </a:rPr>
              <a:t>Components (</a:t>
            </a:r>
            <a:r>
              <a:rPr lang="en-US" sz="2800" dirty="0" err="1" smtClean="0">
                <a:solidFill>
                  <a:prstClr val="white"/>
                </a:solidFill>
                <a:latin typeface="Arial" charset="0"/>
              </a:rPr>
              <a:t>con’t</a:t>
            </a:r>
            <a:r>
              <a:rPr lang="en-US" sz="2800" dirty="0" smtClean="0">
                <a:solidFill>
                  <a:prstClr val="white"/>
                </a:solidFill>
                <a:latin typeface="Arial" charset="0"/>
              </a:rPr>
              <a:t>):</a:t>
            </a:r>
            <a:endParaRPr lang="en-US" sz="2800" dirty="0">
              <a:solidFill>
                <a:prstClr val="white"/>
              </a:solidFill>
              <a:latin typeface="Arial" charset="0"/>
            </a:endParaRPr>
          </a:p>
          <a:p>
            <a:pPr marL="568325" lvl="2" eaLnBrk="0" hangingPunct="0">
              <a:spcBef>
                <a:spcPts val="1800"/>
              </a:spcBef>
              <a:buClr>
                <a:schemeClr val="tx1"/>
              </a:buClr>
              <a:buSzPct val="95000"/>
              <a:defRPr/>
            </a:pPr>
            <a:r>
              <a:rPr lang="en-US" sz="2400" dirty="0" smtClean="0">
                <a:solidFill>
                  <a:schemeClr val="tx2">
                    <a:lumMod val="90000"/>
                  </a:schemeClr>
                </a:solidFill>
                <a:latin typeface="Arial" charset="0"/>
              </a:rPr>
              <a:t>Training:</a:t>
            </a:r>
            <a:endParaRPr lang="en-US" sz="2400" dirty="0">
              <a:solidFill>
                <a:schemeClr val="tx2">
                  <a:lumMod val="90000"/>
                </a:schemeClr>
              </a:solidFill>
              <a:latin typeface="Arial" charset="0"/>
            </a:endParaRPr>
          </a:p>
          <a:p>
            <a:pPr marL="568325" lvl="3" eaLnBrk="0" hangingPunct="0">
              <a:spcBef>
                <a:spcPts val="1800"/>
              </a:spcBef>
              <a:buClr>
                <a:schemeClr val="tx1"/>
              </a:buClr>
              <a:buSzPct val="95000"/>
              <a:defRPr/>
            </a:pPr>
            <a:r>
              <a:rPr lang="en-US" sz="2400" dirty="0" smtClean="0">
                <a:solidFill>
                  <a:schemeClr val="tx2">
                    <a:lumMod val="90000"/>
                  </a:schemeClr>
                </a:solidFill>
                <a:latin typeface="Arial" charset="0"/>
              </a:rPr>
              <a:t>	K01s </a:t>
            </a:r>
            <a:r>
              <a:rPr lang="en-US" sz="2400" dirty="0">
                <a:solidFill>
                  <a:schemeClr val="tx2">
                    <a:lumMod val="90000"/>
                  </a:schemeClr>
                </a:solidFill>
                <a:latin typeface="Arial" charset="0"/>
              </a:rPr>
              <a:t>&amp; R25s (</a:t>
            </a:r>
            <a:r>
              <a:rPr lang="en-US" sz="2400" dirty="0" smtClean="0">
                <a:solidFill>
                  <a:schemeClr val="tx2">
                    <a:lumMod val="90000"/>
                  </a:schemeClr>
                </a:solidFill>
                <a:latin typeface="Arial" charset="0"/>
              </a:rPr>
              <a:t>NHGRI </a:t>
            </a:r>
            <a:r>
              <a:rPr lang="en-US" sz="2400" dirty="0">
                <a:solidFill>
                  <a:schemeClr val="tx2">
                    <a:lumMod val="90000"/>
                  </a:schemeClr>
                </a:solidFill>
                <a:latin typeface="Arial" charset="0"/>
              </a:rPr>
              <a:t>Council in </a:t>
            </a:r>
            <a:r>
              <a:rPr lang="en-US" sz="2400" dirty="0" smtClean="0">
                <a:solidFill>
                  <a:schemeClr val="tx2">
                    <a:lumMod val="90000"/>
                  </a:schemeClr>
                </a:solidFill>
                <a:latin typeface="Arial" charset="0"/>
              </a:rPr>
              <a:t>September)</a:t>
            </a:r>
            <a:endParaRPr lang="en-US" sz="2400" dirty="0">
              <a:solidFill>
                <a:schemeClr val="tx2">
                  <a:lumMod val="90000"/>
                </a:schemeClr>
              </a:solidFill>
              <a:latin typeface="Arial" charset="0"/>
            </a:endParaRPr>
          </a:p>
          <a:p>
            <a:pPr marL="568325" lvl="3" eaLnBrk="0" hangingPunct="0">
              <a:spcBef>
                <a:spcPts val="1800"/>
              </a:spcBef>
              <a:buClr>
                <a:schemeClr val="tx1"/>
              </a:buClr>
              <a:buSzPct val="95000"/>
              <a:defRPr/>
            </a:pPr>
            <a:r>
              <a:rPr lang="en-US" sz="2400" dirty="0" smtClean="0">
                <a:solidFill>
                  <a:schemeClr val="tx2">
                    <a:lumMod val="90000"/>
                  </a:schemeClr>
                </a:solidFill>
                <a:latin typeface="Arial" charset="0"/>
              </a:rPr>
              <a:t>	T32s: new </a:t>
            </a:r>
            <a:r>
              <a:rPr lang="en-US" sz="2400" dirty="0">
                <a:solidFill>
                  <a:schemeClr val="tx2">
                    <a:lumMod val="90000"/>
                  </a:schemeClr>
                </a:solidFill>
                <a:latin typeface="Arial" charset="0"/>
              </a:rPr>
              <a:t>and </a:t>
            </a:r>
            <a:r>
              <a:rPr lang="en-US" sz="2400" dirty="0" smtClean="0">
                <a:solidFill>
                  <a:schemeClr val="tx2">
                    <a:lumMod val="90000"/>
                  </a:schemeClr>
                </a:solidFill>
                <a:latin typeface="Arial" charset="0"/>
              </a:rPr>
              <a:t>supplements (FOAs issued)</a:t>
            </a:r>
            <a:endParaRPr lang="en-US" sz="2400" dirty="0">
              <a:solidFill>
                <a:schemeClr val="tx2">
                  <a:lumMod val="90000"/>
                </a:schemeClr>
              </a:solidFill>
              <a:latin typeface="Arial" charset="0"/>
            </a:endParaRPr>
          </a:p>
          <a:p>
            <a:pPr marL="568325" lvl="1" eaLnBrk="0" hangingPunct="0">
              <a:spcBef>
                <a:spcPts val="1800"/>
              </a:spcBef>
              <a:buClr>
                <a:schemeClr val="tx1"/>
              </a:buClr>
              <a:buSzPct val="95000"/>
              <a:defRPr/>
            </a:pPr>
            <a:endParaRPr lang="en-US" sz="1000" dirty="0" smtClean="0">
              <a:solidFill>
                <a:schemeClr val="tx2">
                  <a:lumMod val="90000"/>
                </a:schemeClr>
              </a:solidFill>
              <a:latin typeface="Arial" charset="0"/>
            </a:endParaRPr>
          </a:p>
          <a:p>
            <a:pPr marL="568325" lvl="1" eaLnBrk="0" hangingPunct="0">
              <a:spcBef>
                <a:spcPts val="1800"/>
              </a:spcBef>
              <a:buClr>
                <a:schemeClr val="tx1"/>
              </a:buClr>
              <a:buSzPct val="95000"/>
              <a:defRPr/>
            </a:pPr>
            <a:r>
              <a:rPr lang="en-US" sz="2400" dirty="0" smtClean="0">
                <a:solidFill>
                  <a:schemeClr val="tx2">
                    <a:lumMod val="90000"/>
                  </a:schemeClr>
                </a:solidFill>
                <a:latin typeface="Arial" charset="0"/>
              </a:rPr>
              <a:t>Data </a:t>
            </a:r>
            <a:r>
              <a:rPr lang="en-US" sz="2400" dirty="0">
                <a:solidFill>
                  <a:schemeClr val="tx2">
                    <a:lumMod val="90000"/>
                  </a:schemeClr>
                </a:solidFill>
                <a:latin typeface="Arial" charset="0"/>
              </a:rPr>
              <a:t>Discovery Index (</a:t>
            </a:r>
            <a:r>
              <a:rPr lang="en-US" sz="2400" dirty="0" smtClean="0">
                <a:solidFill>
                  <a:schemeClr val="tx2">
                    <a:lumMod val="90000"/>
                  </a:schemeClr>
                </a:solidFill>
                <a:latin typeface="Arial" charset="0"/>
              </a:rPr>
              <a:t>NHLBI </a:t>
            </a:r>
            <a:r>
              <a:rPr lang="en-US" sz="2400" dirty="0">
                <a:solidFill>
                  <a:schemeClr val="tx2">
                    <a:lumMod val="90000"/>
                  </a:schemeClr>
                </a:solidFill>
                <a:latin typeface="Arial" charset="0"/>
              </a:rPr>
              <a:t>Council in </a:t>
            </a:r>
            <a:r>
              <a:rPr lang="en-US" sz="2400" dirty="0" smtClean="0">
                <a:solidFill>
                  <a:schemeClr val="tx2">
                    <a:lumMod val="90000"/>
                  </a:schemeClr>
                </a:solidFill>
                <a:latin typeface="Arial" charset="0"/>
              </a:rPr>
              <a:t>September)</a:t>
            </a:r>
            <a:endParaRPr lang="en-US" sz="2400" dirty="0">
              <a:solidFill>
                <a:schemeClr val="tx2">
                  <a:lumMod val="90000"/>
                </a:schemeClr>
              </a:solidFill>
              <a:latin typeface="Arial" charset="0"/>
            </a:endParaRPr>
          </a:p>
          <a:p>
            <a:pPr marL="568325" lvl="1" eaLnBrk="0" hangingPunct="0">
              <a:spcBef>
                <a:spcPts val="1800"/>
              </a:spcBef>
              <a:buClr>
                <a:schemeClr val="tx1"/>
              </a:buClr>
              <a:buSzPct val="95000"/>
              <a:defRPr/>
            </a:pPr>
            <a:endParaRPr lang="en-US" sz="1000" dirty="0" smtClean="0">
              <a:solidFill>
                <a:schemeClr val="tx2">
                  <a:lumMod val="90000"/>
                </a:schemeClr>
              </a:solidFill>
              <a:latin typeface="Arial" charset="0"/>
            </a:endParaRPr>
          </a:p>
          <a:p>
            <a:pPr marL="568325" lvl="1" eaLnBrk="0" hangingPunct="0">
              <a:spcBef>
                <a:spcPts val="1800"/>
              </a:spcBef>
              <a:buClr>
                <a:schemeClr val="tx1"/>
              </a:buClr>
              <a:buSzPct val="95000"/>
              <a:defRPr/>
            </a:pPr>
            <a:r>
              <a:rPr lang="en-US" sz="2400" dirty="0" smtClean="0">
                <a:solidFill>
                  <a:schemeClr val="tx2">
                    <a:lumMod val="90000"/>
                  </a:schemeClr>
                </a:solidFill>
                <a:latin typeface="Arial" charset="0"/>
              </a:rPr>
              <a:t>Targeted </a:t>
            </a:r>
            <a:r>
              <a:rPr lang="en-US" sz="2400" dirty="0">
                <a:solidFill>
                  <a:schemeClr val="tx2">
                    <a:lumMod val="90000"/>
                  </a:schemeClr>
                </a:solidFill>
                <a:latin typeface="Arial" charset="0"/>
              </a:rPr>
              <a:t>Software Development </a:t>
            </a:r>
            <a:r>
              <a:rPr lang="en-US" sz="2400" dirty="0" smtClean="0">
                <a:solidFill>
                  <a:schemeClr val="tx2">
                    <a:lumMod val="90000"/>
                  </a:schemeClr>
                </a:solidFill>
                <a:latin typeface="Arial" charset="0"/>
              </a:rPr>
              <a:t>(June receipt date)</a:t>
            </a:r>
            <a:endParaRPr lang="en-US" sz="2400" dirty="0">
              <a:solidFill>
                <a:schemeClr val="tx2">
                  <a:lumMod val="90000"/>
                </a:schemeClr>
              </a:solidFill>
              <a:latin typeface="Arial" charset="0"/>
            </a:endParaRPr>
          </a:p>
          <a:p>
            <a:pPr marL="339725" lvl="1" indent="-228600" eaLnBrk="0" hangingPunct="0">
              <a:spcBef>
                <a:spcPts val="1800"/>
              </a:spcBef>
              <a:buClr>
                <a:schemeClr val="tx1"/>
              </a:buClr>
              <a:buSzPct val="95000"/>
              <a:buFont typeface="Wingdings" pitchFamily="2" charset="2"/>
              <a:buChar char=""/>
              <a:defRPr/>
            </a:pPr>
            <a:endParaRPr lang="en-US" sz="100" dirty="0" smtClean="0">
              <a:solidFill>
                <a:schemeClr val="tx2">
                  <a:lumMod val="90000"/>
                </a:schemeClr>
              </a:solidFill>
              <a:latin typeface="Arial" charset="0"/>
            </a:endParaRPr>
          </a:p>
          <a:p>
            <a:pPr marL="339725" lvl="1" indent="-228600" eaLnBrk="0" hangingPunct="0">
              <a:spcBef>
                <a:spcPts val="0"/>
              </a:spcBef>
              <a:buClr>
                <a:schemeClr val="tx1"/>
              </a:buClr>
              <a:buSzPct val="95000"/>
              <a:buFont typeface="Wingdings" pitchFamily="2" charset="2"/>
              <a:buChar char=""/>
              <a:defRPr/>
            </a:pPr>
            <a:endParaRPr lang="en-US" sz="1200" dirty="0" smtClean="0">
              <a:solidFill>
                <a:prstClr val="white"/>
              </a:solidFill>
              <a:latin typeface="Arial" charset="0"/>
            </a:endParaRPr>
          </a:p>
          <a:p>
            <a:pPr marL="339725" lvl="1" indent="-228600" eaLnBrk="0" hangingPunct="0">
              <a:spcBef>
                <a:spcPts val="0"/>
              </a:spcBef>
              <a:buClr>
                <a:schemeClr val="tx1"/>
              </a:buClr>
              <a:buSzPct val="95000"/>
              <a:buFont typeface="Wingdings" pitchFamily="2" charset="2"/>
              <a:buChar char=""/>
              <a:defRPr/>
            </a:pPr>
            <a:endParaRPr lang="en-US" sz="2800" dirty="0">
              <a:solidFill>
                <a:prstClr val="white"/>
              </a:solidFill>
              <a:latin typeface="Arial" charset="0"/>
            </a:endParaRPr>
          </a:p>
          <a:p>
            <a:pPr marL="339725" lvl="1" indent="-228600" defTabSz="635000" eaLnBrk="0" hangingPunct="0">
              <a:spcBef>
                <a:spcPts val="0"/>
              </a:spcBef>
              <a:buClr>
                <a:schemeClr val="tx1"/>
              </a:buClr>
              <a:buSzPct val="95000"/>
              <a:buFont typeface="Wingdings" pitchFamily="2" charset="2"/>
              <a:buChar char=""/>
              <a:defRPr/>
            </a:pPr>
            <a:endParaRPr lang="en-US" sz="2800" dirty="0" smtClean="0">
              <a:solidFill>
                <a:prstClr val="white"/>
              </a:solidFill>
              <a:latin typeface="Arial" charset="0"/>
            </a:endParaRPr>
          </a:p>
          <a:p>
            <a:pPr marL="796925" lvl="2" indent="-228600" eaLnBrk="0" hangingPunct="0">
              <a:spcBef>
                <a:spcPts val="1800"/>
              </a:spcBef>
              <a:buClr>
                <a:srgbClr val="D6ECFF"/>
              </a:buClr>
              <a:buSzPct val="95000"/>
              <a:buFont typeface="Wingdings" pitchFamily="2" charset="2"/>
              <a:buChar char=""/>
              <a:defRPr/>
            </a:pPr>
            <a:endParaRPr lang="en-US" sz="2800" dirty="0" smtClean="0">
              <a:solidFill>
                <a:prstClr val="white"/>
              </a:solidFill>
              <a:latin typeface="Arial" charset="0"/>
            </a:endParaRPr>
          </a:p>
        </p:txBody>
      </p:sp>
    </p:spTree>
    <p:extLst>
      <p:ext uri="{BB962C8B-B14F-4D97-AF65-F5344CB8AC3E}">
        <p14:creationId xmlns:p14="http://schemas.microsoft.com/office/powerpoint/2010/main" val="165443038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6352"/>
            <a:ext cx="9144000" cy="706437"/>
          </a:xfrm>
          <a:prstGeom prst="rect">
            <a:avLst/>
          </a:prstGeom>
        </p:spPr>
        <p:txBody>
          <a:bodyPr vert="horz" anchor="t">
            <a:noAutofit/>
          </a:bodyPr>
          <a:lstStyle>
            <a:lvl1pPr algn="l" rtl="0" eaLnBrk="0" fontAlgn="base" hangingPunct="0">
              <a:spcBef>
                <a:spcPct val="0"/>
              </a:spcBef>
              <a:spcAft>
                <a:spcPct val="0"/>
              </a:spcAft>
              <a:defRPr sz="4000" kern="1200" cap="none" spc="-100" baseline="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charset="0"/>
                <a:cs typeface="Arial" charset="0"/>
              </a:rPr>
              <a:t>BD2K Multi-Council Working Group</a:t>
            </a:r>
            <a:endParaRPr lang="en-US" sz="3600" b="1" dirty="0"/>
          </a:p>
        </p:txBody>
      </p:sp>
      <p:pic>
        <p:nvPicPr>
          <p:cNvPr id="5" name="Picture 2" descr="Big Data to Knowle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0644" y="606313"/>
            <a:ext cx="3082712" cy="209922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0" y="2676320"/>
            <a:ext cx="9144000" cy="4005927"/>
          </a:xfrm>
          <a:prstGeom prst="rect">
            <a:avLst/>
          </a:prstGeom>
          <a:noFill/>
          <a:ln w="9525" algn="ctr">
            <a:noFill/>
            <a:miter lim="800000"/>
            <a:headEnd/>
            <a:tailEnd/>
          </a:ln>
        </p:spPr>
        <p:txBody>
          <a:bodyPr/>
          <a:lstStyle/>
          <a:p>
            <a:pPr marL="339725" lvl="1" indent="-228600" defTabSz="574675" eaLnBrk="0" hangingPunct="0">
              <a:spcBef>
                <a:spcPts val="1800"/>
              </a:spcBef>
              <a:buClr>
                <a:schemeClr val="tx1"/>
              </a:buClr>
              <a:buSzPct val="95000"/>
              <a:buFont typeface="Wingdings" pitchFamily="2" charset="2"/>
              <a:buChar char=""/>
              <a:defRPr/>
            </a:pPr>
            <a:r>
              <a:rPr lang="en-US" sz="2600" dirty="0">
                <a:solidFill>
                  <a:prstClr val="white"/>
                </a:solidFill>
                <a:latin typeface="Arial" charset="0"/>
              </a:rPr>
              <a:t>BD2K and the </a:t>
            </a:r>
            <a:r>
              <a:rPr lang="en-US" sz="2600" dirty="0" smtClean="0">
                <a:solidFill>
                  <a:prstClr val="white"/>
                </a:solidFill>
                <a:latin typeface="Arial" charset="0"/>
              </a:rPr>
              <a:t>envisioned NIH Office </a:t>
            </a:r>
            <a:r>
              <a:rPr lang="en-US" sz="2600" dirty="0">
                <a:solidFill>
                  <a:prstClr val="white"/>
                </a:solidFill>
                <a:latin typeface="Arial" charset="0"/>
              </a:rPr>
              <a:t>of Data Science </a:t>
            </a:r>
            <a:r>
              <a:rPr lang="en-US" sz="2600" dirty="0" smtClean="0">
                <a:solidFill>
                  <a:prstClr val="white"/>
                </a:solidFill>
                <a:latin typeface="Arial" charset="0"/>
              </a:rPr>
              <a:t>	cannot issue </a:t>
            </a:r>
            <a:r>
              <a:rPr lang="en-US" sz="2600" dirty="0">
                <a:solidFill>
                  <a:prstClr val="white"/>
                </a:solidFill>
                <a:latin typeface="Arial" charset="0"/>
              </a:rPr>
              <a:t>FOAs</a:t>
            </a:r>
          </a:p>
          <a:p>
            <a:pPr marL="339725" lvl="1" indent="-228600" defTabSz="574675" eaLnBrk="0" hangingPunct="0">
              <a:spcBef>
                <a:spcPts val="1800"/>
              </a:spcBef>
              <a:buClr>
                <a:schemeClr val="tx1"/>
              </a:buClr>
              <a:buSzPct val="95000"/>
              <a:buFont typeface="Wingdings" pitchFamily="2" charset="2"/>
              <a:buChar char=""/>
              <a:defRPr/>
            </a:pPr>
            <a:r>
              <a:rPr lang="en-US" sz="2600" dirty="0">
                <a:solidFill>
                  <a:prstClr val="white"/>
                </a:solidFill>
                <a:latin typeface="Arial" charset="0"/>
              </a:rPr>
              <a:t>Because BD2K is a trans-NIH initiative, a trans-NIH </a:t>
            </a:r>
            <a:r>
              <a:rPr lang="en-US" sz="2600" dirty="0" smtClean="0">
                <a:solidFill>
                  <a:prstClr val="white"/>
                </a:solidFill>
                <a:latin typeface="Arial" charset="0"/>
              </a:rPr>
              <a:t>	approach </a:t>
            </a:r>
            <a:r>
              <a:rPr lang="en-US" sz="2600" dirty="0">
                <a:solidFill>
                  <a:prstClr val="white"/>
                </a:solidFill>
                <a:latin typeface="Arial" charset="0"/>
              </a:rPr>
              <a:t>to obtaining </a:t>
            </a:r>
            <a:r>
              <a:rPr lang="en-US" sz="2600" dirty="0" smtClean="0">
                <a:solidFill>
                  <a:prstClr val="white"/>
                </a:solidFill>
                <a:latin typeface="Arial" charset="0"/>
              </a:rPr>
              <a:t>input has </a:t>
            </a:r>
            <a:r>
              <a:rPr lang="en-US" sz="2600" dirty="0">
                <a:solidFill>
                  <a:prstClr val="white"/>
                </a:solidFill>
                <a:latin typeface="Arial" charset="0"/>
              </a:rPr>
              <a:t>been devised</a:t>
            </a:r>
          </a:p>
          <a:p>
            <a:pPr marL="339725" lvl="1" indent="-228600" defTabSz="574675" eaLnBrk="0" hangingPunct="0">
              <a:spcBef>
                <a:spcPts val="1800"/>
              </a:spcBef>
              <a:buClr>
                <a:schemeClr val="tx1"/>
              </a:buClr>
              <a:buSzPct val="95000"/>
              <a:buFont typeface="Wingdings" pitchFamily="2" charset="2"/>
              <a:buChar char=""/>
              <a:defRPr/>
            </a:pPr>
            <a:r>
              <a:rPr lang="en-US" sz="2600" dirty="0" smtClean="0">
                <a:solidFill>
                  <a:prstClr val="white"/>
                </a:solidFill>
                <a:latin typeface="Arial" charset="0"/>
              </a:rPr>
              <a:t>Multi-Council </a:t>
            </a:r>
            <a:r>
              <a:rPr lang="en-US" sz="2600" dirty="0">
                <a:solidFill>
                  <a:prstClr val="white"/>
                </a:solidFill>
                <a:latin typeface="Arial" charset="0"/>
              </a:rPr>
              <a:t>Working </a:t>
            </a:r>
            <a:r>
              <a:rPr lang="en-US" sz="2600" dirty="0" smtClean="0">
                <a:solidFill>
                  <a:prstClr val="white"/>
                </a:solidFill>
                <a:latin typeface="Arial" charset="0"/>
              </a:rPr>
              <a:t>Group: representative </a:t>
            </a:r>
            <a:r>
              <a:rPr lang="en-US" sz="2600" dirty="0">
                <a:solidFill>
                  <a:prstClr val="white"/>
                </a:solidFill>
                <a:latin typeface="Arial" charset="0"/>
              </a:rPr>
              <a:t>from </a:t>
            </a:r>
            <a:r>
              <a:rPr lang="en-US" sz="2600" dirty="0" smtClean="0">
                <a:solidFill>
                  <a:prstClr val="white"/>
                </a:solidFill>
                <a:latin typeface="Arial" charset="0"/>
              </a:rPr>
              <a:t>	each</a:t>
            </a:r>
            <a:r>
              <a:rPr lang="en-US" sz="2600" dirty="0">
                <a:solidFill>
                  <a:prstClr val="white"/>
                </a:solidFill>
                <a:latin typeface="Arial" charset="0"/>
              </a:rPr>
              <a:t> </a:t>
            </a:r>
            <a:r>
              <a:rPr lang="en-US" sz="2600" dirty="0" smtClean="0">
                <a:solidFill>
                  <a:prstClr val="white"/>
                </a:solidFill>
                <a:latin typeface="Arial" charset="0"/>
              </a:rPr>
              <a:t>council that wishes </a:t>
            </a:r>
            <a:r>
              <a:rPr lang="en-US" sz="2600" dirty="0">
                <a:solidFill>
                  <a:prstClr val="white"/>
                </a:solidFill>
                <a:latin typeface="Arial" charset="0"/>
              </a:rPr>
              <a:t>to participate and </a:t>
            </a:r>
            <a:r>
              <a:rPr lang="en-US" sz="2600" dirty="0" smtClean="0">
                <a:solidFill>
                  <a:prstClr val="white"/>
                </a:solidFill>
                <a:latin typeface="Arial" charset="0"/>
              </a:rPr>
              <a:t>has 	relevant expertise</a:t>
            </a:r>
            <a:endParaRPr lang="en-US" sz="2600" dirty="0">
              <a:solidFill>
                <a:prstClr val="white"/>
              </a:solidFill>
              <a:latin typeface="Arial" charset="0"/>
            </a:endParaRPr>
          </a:p>
          <a:p>
            <a:pPr marL="339725" lvl="1" indent="-228600" defTabSz="574675" eaLnBrk="0" hangingPunct="0">
              <a:spcBef>
                <a:spcPts val="1800"/>
              </a:spcBef>
              <a:buClr>
                <a:schemeClr val="tx1"/>
              </a:buClr>
              <a:buSzPct val="95000"/>
              <a:buFont typeface="Wingdings" pitchFamily="2" charset="2"/>
              <a:buChar char=""/>
              <a:defRPr/>
            </a:pPr>
            <a:r>
              <a:rPr lang="en-US" sz="2600" dirty="0">
                <a:solidFill>
                  <a:prstClr val="white"/>
                </a:solidFill>
                <a:latin typeface="Arial" charset="0"/>
              </a:rPr>
              <a:t>First meeting </a:t>
            </a:r>
            <a:r>
              <a:rPr lang="en-US" sz="2600" dirty="0" smtClean="0">
                <a:solidFill>
                  <a:prstClr val="white"/>
                </a:solidFill>
                <a:latin typeface="Arial" charset="0"/>
              </a:rPr>
              <a:t>in July</a:t>
            </a:r>
          </a:p>
        </p:txBody>
      </p:sp>
      <p:sp>
        <p:nvSpPr>
          <p:cNvPr id="4" name="TextBox 3"/>
          <p:cNvSpPr txBox="1"/>
          <p:nvPr/>
        </p:nvSpPr>
        <p:spPr>
          <a:xfrm>
            <a:off x="7316160" y="641032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33</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46002740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tx2">
                    <a:lumMod val="90000"/>
                  </a:schemeClr>
                </a:solidFill>
              </a:rPr>
              <a:t>NHGRI </a:t>
            </a:r>
            <a:r>
              <a:rPr lang="en-US" sz="3400" dirty="0" smtClean="0">
                <a:solidFill>
                  <a:schemeClr val="tx2">
                    <a:lumMod val="90000"/>
                  </a:schemeClr>
                </a:solidFill>
              </a:rPr>
              <a:t>Division of Policy, 	Communications, and Education</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4764" y="6336"/>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3981193139"/>
      </p:ext>
    </p:extLst>
  </p:cSld>
  <p:clrMapOvr>
    <a:masterClrMapping/>
  </p:clrMapOvr>
  <p:transition spd="slow">
    <p:wipe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8" y="7940"/>
            <a:ext cx="9144000" cy="1207389"/>
          </a:xfrm>
        </p:spPr>
        <p:txBody>
          <a:bodyPr/>
          <a:lstStyle/>
          <a:p>
            <a:pPr algn="ctr"/>
            <a:r>
              <a:rPr lang="en-US" sz="3600" b="1" dirty="0">
                <a:solidFill>
                  <a:srgbClr val="FFFF00"/>
                </a:solidFill>
                <a:latin typeface="Arial"/>
                <a:cs typeface="Arial"/>
              </a:rPr>
              <a:t>Effective Strategies for Engaging Communities Around Genomic Medicine</a:t>
            </a:r>
            <a:endParaRPr lang="en-US" sz="3600" dirty="0">
              <a:solidFill>
                <a:srgbClr val="FFFF00"/>
              </a:solidFill>
            </a:endParaRPr>
          </a:p>
        </p:txBody>
      </p:sp>
      <p:grpSp>
        <p:nvGrpSpPr>
          <p:cNvPr id="3" name="Group 2"/>
          <p:cNvGrpSpPr/>
          <p:nvPr/>
        </p:nvGrpSpPr>
        <p:grpSpPr>
          <a:xfrm>
            <a:off x="650270" y="1524631"/>
            <a:ext cx="7870158" cy="5019696"/>
            <a:chOff x="650270" y="1311971"/>
            <a:chExt cx="7870158" cy="5019696"/>
          </a:xfrm>
        </p:grpSpPr>
        <p:pic>
          <p:nvPicPr>
            <p:cNvPr id="1026" name="Picture 2" descr="C:\Users\wisern\AppData\Local\Microsoft\Windows\Temporary Internet Files\Content.Outlook\RFS3OEXC\iStock_000018088309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2619" y="3874216"/>
              <a:ext cx="3804855" cy="24574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C:\Users\wisern\AppData\Local\Microsoft\Windows\Temporary Internet Files\Content.Outlook\RFS3OEXC\iStock_000012107860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270" y="1361768"/>
              <a:ext cx="3426429" cy="22999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C:\Users\wisern\AppData\Local\Microsoft\Windows\Temporary Internet Files\Content.Outlook\RFS3OEXC\iStock_000006680981Sma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14" y="1311971"/>
              <a:ext cx="3609214" cy="23497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0251240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6776"/>
            <a:ext cx="9144000" cy="639763"/>
          </a:xfrm>
        </p:spPr>
        <p:txBody>
          <a:bodyPr/>
          <a:lstStyle/>
          <a:p>
            <a:pPr algn="ctr">
              <a:defRPr/>
            </a:pPr>
            <a:r>
              <a:rPr lang="en-US" sz="3600" b="1" dirty="0" smtClean="0">
                <a:solidFill>
                  <a:srgbClr val="FFFF00"/>
                </a:solidFill>
                <a:latin typeface="Arial" charset="0"/>
                <a:cs typeface="Arial" charset="0"/>
              </a:rPr>
              <a:t>Genome: Unlocking Life’s Code</a:t>
            </a:r>
            <a:r>
              <a:rPr lang="en-US" sz="3600" b="1" i="1" dirty="0">
                <a:solidFill>
                  <a:srgbClr val="FFFF00"/>
                </a:solidFill>
                <a:latin typeface="Arial" charset="0"/>
                <a:cs typeface="Arial" charset="0"/>
              </a:rPr>
              <a:t> </a:t>
            </a:r>
            <a:r>
              <a:rPr lang="en-US" sz="3600" b="1" dirty="0" smtClean="0">
                <a:solidFill>
                  <a:srgbClr val="FFFF00"/>
                </a:solidFill>
                <a:latin typeface="Arial" charset="0"/>
                <a:cs typeface="Arial" charset="0"/>
              </a:rPr>
              <a:t>Exhibition</a:t>
            </a:r>
            <a:endParaRPr lang="en-US" sz="3600" b="1" dirty="0">
              <a:solidFill>
                <a:srgbClr val="FFFF00"/>
              </a:solidFill>
              <a:latin typeface="Arial" pitchFamily="34" charset="0"/>
              <a:cs typeface="Arial" pitchFamily="34" charset="0"/>
            </a:endParaRPr>
          </a:p>
        </p:txBody>
      </p:sp>
      <p:sp>
        <p:nvSpPr>
          <p:cNvPr id="7" name="Title 1"/>
          <p:cNvSpPr txBox="1">
            <a:spLocks/>
          </p:cNvSpPr>
          <p:nvPr/>
        </p:nvSpPr>
        <p:spPr bwMode="auto">
          <a:xfrm>
            <a:off x="130626" y="3012139"/>
            <a:ext cx="9144000" cy="3799033"/>
          </a:xfrm>
          <a:prstGeom prst="rect">
            <a:avLst/>
          </a:prstGeom>
          <a:noFill/>
          <a:ln w="9525" algn="ctr">
            <a:noFill/>
            <a:miter lim="800000"/>
            <a:headEnd/>
            <a:tailEnd/>
          </a:ln>
        </p:spPr>
        <p:txBody>
          <a:bodyPr/>
          <a:lstStyle/>
          <a:p>
            <a:pPr marL="339725" lvl="1" indent="-228600" defTabSz="630238"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&gt;2.3 million visitors since June 2013 opening</a:t>
            </a:r>
          </a:p>
          <a:p>
            <a:pPr marL="339725" lvl="1" indent="-228600" defTabSz="630238"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15% of museum visitors </a:t>
            </a:r>
            <a:r>
              <a:rPr lang="en-US" sz="2800" dirty="0">
                <a:cs typeface="Arial" panose="020B0604020202020204" pitchFamily="34" charset="0"/>
              </a:rPr>
              <a:t>specifically came to </a:t>
            </a:r>
            <a:r>
              <a:rPr lang="en-US" sz="2800" dirty="0" smtClean="0">
                <a:cs typeface="Arial" panose="020B0604020202020204" pitchFamily="34" charset="0"/>
              </a:rPr>
              <a:t>see 	genome exhibition</a:t>
            </a:r>
          </a:p>
          <a:p>
            <a:pPr marL="339725" lvl="1" indent="-228600" defTabSz="630238"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cs typeface="Arial" panose="020B0604020202020204" pitchFamily="34" charset="0"/>
              </a:rPr>
              <a:t>Exhibition programming: Neanderthal genomics, 	drama and genomics, &amp; Saturday lectures</a:t>
            </a:r>
          </a:p>
          <a:p>
            <a:pPr marL="339725" lvl="1" indent="-228600" defTabSz="630238"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cs typeface="Arial" panose="020B0604020202020204" pitchFamily="34" charset="0"/>
              </a:rPr>
              <a:t>1</a:t>
            </a:r>
            <a:r>
              <a:rPr lang="en-US" sz="2800" baseline="30000" dirty="0" smtClean="0">
                <a:solidFill>
                  <a:prstClr val="white"/>
                </a:solidFill>
                <a:latin typeface="Arial" charset="0"/>
                <a:cs typeface="Arial" panose="020B0604020202020204" pitchFamily="34" charset="0"/>
              </a:rPr>
              <a:t>St</a:t>
            </a:r>
            <a:r>
              <a:rPr lang="en-US" sz="2800" dirty="0" smtClean="0">
                <a:solidFill>
                  <a:prstClr val="white"/>
                </a:solidFill>
                <a:latin typeface="Arial" charset="0"/>
                <a:cs typeface="Arial" panose="020B0604020202020204" pitchFamily="34" charset="0"/>
              </a:rPr>
              <a:t> </a:t>
            </a:r>
            <a:r>
              <a:rPr lang="en-US" sz="2800" dirty="0">
                <a:solidFill>
                  <a:prstClr val="white"/>
                </a:solidFill>
                <a:latin typeface="Arial" charset="0"/>
                <a:cs typeface="Arial" panose="020B0604020202020204" pitchFamily="34" charset="0"/>
              </a:rPr>
              <a:t>s</a:t>
            </a:r>
            <a:r>
              <a:rPr lang="en-US" sz="2800" dirty="0" smtClean="0">
                <a:solidFill>
                  <a:prstClr val="white"/>
                </a:solidFill>
                <a:latin typeface="Arial" charset="0"/>
                <a:cs typeface="Arial" panose="020B0604020202020204" pitchFamily="34" charset="0"/>
              </a:rPr>
              <a:t>top on 4-5 year traveling </a:t>
            </a:r>
            <a:r>
              <a:rPr lang="en-US" sz="2800" dirty="0">
                <a:solidFill>
                  <a:prstClr val="white"/>
                </a:solidFill>
                <a:latin typeface="Arial" charset="0"/>
                <a:cs typeface="Arial" panose="020B0604020202020204" pitchFamily="34" charset="0"/>
              </a:rPr>
              <a:t>t</a:t>
            </a:r>
            <a:r>
              <a:rPr lang="en-US" sz="2800" dirty="0" smtClean="0">
                <a:solidFill>
                  <a:prstClr val="white"/>
                </a:solidFill>
                <a:latin typeface="Arial" charset="0"/>
                <a:cs typeface="Arial" panose="020B0604020202020204" pitchFamily="34" charset="0"/>
              </a:rPr>
              <a:t>our: San Diego</a:t>
            </a:r>
            <a:endParaRPr lang="en-US" sz="2800" dirty="0" smtClean="0">
              <a:solidFill>
                <a:prstClr val="white"/>
              </a:solidFill>
              <a:latin typeface="Arial" charset="0"/>
            </a:endParaRPr>
          </a:p>
        </p:txBody>
      </p:sp>
      <p:pic>
        <p:nvPicPr>
          <p:cNvPr id="6" name="Picture 2" descr="C:\Users\egreen\Desktop\GENOME exhibit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5905" y="791559"/>
            <a:ext cx="2220581" cy="2220581"/>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pic>
        <p:nvPicPr>
          <p:cNvPr id="1026" name="Picture 2" descr="S:\CENTERS\Kris\Smithsonian Natural History Exhibit\Fractal Globule 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8028" y="787515"/>
            <a:ext cx="2224624" cy="222462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8" name="Picture 28" descr="\\centaur.nhgri.nih.gov\share\DERshare\OD\Green-Mandich Working Folder\01_Photographs\00_EDG Favorites\6_Exhibition\IMG_3230.JPG"/>
          <p:cNvPicPr>
            <a:picLocks noChangeAspect="1" noChangeArrowheads="1"/>
          </p:cNvPicPr>
          <p:nvPr/>
        </p:nvPicPr>
        <p:blipFill>
          <a:blip r:embed="rId5" cstate="print">
            <a:extLst>
              <a:ext uri="{28A0092B-C50C-407E-A947-70E740481C1C}">
                <a14:useLocalDpi xmlns:a14="http://schemas.microsoft.com/office/drawing/2010/main" val="0"/>
              </a:ext>
            </a:extLst>
          </a:blip>
          <a:srcRect l="19710" r="24176" b="10950"/>
          <a:stretch>
            <a:fillRect/>
          </a:stretch>
        </p:blipFill>
        <p:spPr bwMode="auto">
          <a:xfrm>
            <a:off x="1203404" y="903316"/>
            <a:ext cx="1873021" cy="1997066"/>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7318375" y="6411063"/>
            <a:ext cx="1653017"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180308222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1588" y="7358"/>
            <a:ext cx="9144000" cy="639763"/>
          </a:xfrm>
        </p:spPr>
        <p:txBody>
          <a:bodyPr/>
          <a:lstStyle/>
          <a:p>
            <a:pPr algn="ctr">
              <a:defRPr/>
            </a:pPr>
            <a:r>
              <a:rPr lang="en-US" sz="3600" b="1" dirty="0" smtClean="0">
                <a:solidFill>
                  <a:srgbClr val="FFFF00"/>
                </a:solidFill>
                <a:latin typeface="Arial" charset="0"/>
                <a:cs typeface="Arial" charset="0"/>
              </a:rPr>
              <a:t>2014 USA Science and Engineering Festival (USASEF) and DNA Day 2014</a:t>
            </a:r>
            <a:endParaRPr lang="en-US" sz="3600" b="1" dirty="0">
              <a:solidFill>
                <a:srgbClr val="FFFF00"/>
              </a:solidFill>
              <a:latin typeface="Arial" pitchFamily="34" charset="0"/>
              <a:cs typeface="Arial"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711" y="2064470"/>
            <a:ext cx="3238964" cy="3255817"/>
          </a:xfrm>
          <a:prstGeom prst="rect">
            <a:avLst/>
          </a:prstGeom>
          <a:noFill/>
          <a:ln w="9525">
            <a:solidFill>
              <a:schemeClr val="tx1"/>
            </a:solidFill>
            <a:miter lim="800000"/>
            <a:headEnd/>
            <a:tailEnd/>
          </a:ln>
          <a:effectLst>
            <a:softEdge rad="127000"/>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7316160" y="6410325"/>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34</a:t>
            </a:r>
            <a:endParaRPr lang="en-US" sz="2000" dirty="0">
              <a:solidFill>
                <a:srgbClr val="00ADDC">
                  <a:lumMod val="40000"/>
                  <a:lumOff val="60000"/>
                </a:srgbClr>
              </a:solidFill>
              <a:latin typeface="Arial"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9538" y="1548387"/>
            <a:ext cx="2884396" cy="4287983"/>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5423" y="3814069"/>
            <a:ext cx="1475406" cy="1878587"/>
          </a:xfrm>
          <a:prstGeom prst="rect">
            <a:avLst/>
          </a:prstGeom>
          <a:noFill/>
          <a:ln>
            <a:noFill/>
          </a:ln>
          <a:effectLst>
            <a:glow rad="139700">
              <a:schemeClr val="accent6">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55423" y="1726187"/>
            <a:ext cx="1475407" cy="1878588"/>
          </a:xfrm>
          <a:prstGeom prst="rect">
            <a:avLst/>
          </a:prstGeom>
          <a:noFill/>
          <a:ln>
            <a:noFill/>
          </a:ln>
          <a:effectLst>
            <a:glow rad="139700">
              <a:schemeClr val="accent6">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9131584"/>
      </p:ext>
    </p:extLst>
  </p:cSld>
  <p:clrMapOvr>
    <a:masterClrMapping/>
  </p:clrMapOvr>
  <p:transition spd="slow">
    <p:wipe di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3176" y="6336"/>
            <a:ext cx="9144000" cy="749300"/>
          </a:xfrm>
          <a:prstGeom prst="rect">
            <a:avLst/>
          </a:prstGeom>
        </p:spPr>
        <p:txBody>
          <a:bodyPr/>
          <a:lstStyle/>
          <a:p>
            <a:pPr algn="ctr">
              <a:defRPr/>
            </a:pPr>
            <a:r>
              <a:rPr lang="en-US" sz="3600" spc="-100" dirty="0" smtClean="0">
                <a:solidFill>
                  <a:srgbClr val="FFFF00"/>
                </a:solidFill>
                <a:latin typeface="Arial" charset="0"/>
                <a:cs typeface="Arial" pitchFamily="34" charset="0"/>
              </a:rPr>
              <a:t>Communications Staff Departure</a:t>
            </a:r>
            <a:endParaRPr lang="en-US" sz="3000" dirty="0">
              <a:solidFill>
                <a:prstClr val="white"/>
              </a:solidFill>
              <a:latin typeface="Arial" charset="0"/>
            </a:endParaRPr>
          </a:p>
          <a:p>
            <a:pPr algn="ctr">
              <a:defRPr/>
            </a:pPr>
            <a:r>
              <a:rPr lang="en-US" sz="3600" spc="-100" dirty="0">
                <a:solidFill>
                  <a:srgbClr val="FFFF00"/>
                </a:solidFill>
                <a:latin typeface="Arial" charset="0"/>
                <a:cs typeface="Arial" pitchFamily="34" charset="0"/>
              </a:rPr>
              <a:t> </a:t>
            </a: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45060" name="AutoShape 6" descr="data:image/jpeg;base64,/9j/4AAQSkZJRgABAQAAAQABAAD/2wBDAAkGBwgHBgkIBwgKCgkLDRYPDQwMDRsUFRAWIB0iIiAdHx8kKDQsJCYxJx8fLT0tMTU3Ojo6Iys/RD84QzQ5Ojf/2wBDAQoKCg0MDRoPDxo3JR8lNzc3Nzc3Nzc3Nzc3Nzc3Nzc3Nzc3Nzc3Nzc3Nzc3Nzc3Nzc3Nzc3Nzc3Nzc3Nzc3Nzf/wAARCABWAS4DASIAAhEBAxEB/8QAHAAAAgICAwAAAAAAAAAAAAAAAAcFBgEIAgME/8QATBAAAQMDAQQGAwkNBwQDAAAAAQIDBAAFEQYHEiExE0FRYXGBFCKRFRcjMoKSobGyFiQ0NUJSU2Jyc3SUojNDVFXR0tMlY8Hxk8Lh/8QAGgEAAgMBAQAAAAAAAAAAAAAAAwQAAgUBBv/EADARAAICAQIEAwcEAwEAAAAAAAECAAMRBBITITFBUWHwBSIyM1JxgRSRseEjodHB/9oADAMBAAIRAxEAPwC37UNZXbSr9tbtSIahJS4V+kNKX8XdxjCh2mqR772qf0Vp/lnP+Spbb1+GWT9299aKVdaumoraoMwiVtrhyAZfvfe1T+itP8s5/wAlHvvap/RWn+Wc/wCSqDXogNJdlDpAeibSp10gZwhIyf8AwB3kUx+nq+mD41h7x3bONfOamdft92bYZuLY6RvoQUpdR14BJII6+PIimBWq1tnyrTcYd3j8H2XS62nkFY4KHgQSn21s/ap7N0t0afFUFMSWkuIPcRms3V0itgV6GNU2Fxz6zov/ALpi1SFWNUcT0pyyJCCpCyOO6cEHj254Ulvfb1WOCm7YlQ4FKoiwUkcCCOk4HNPojNIXbBp73J1H7osIxFuPrHH5LoHrDzGD7a7pNjNtcSX7gMqYe+5qr821fyq/+Sj33NVfm2v+VX/yVQ6K0f09X0xXjP4x27MNbXjU91lxrqIYbZYDiegaUg5Jxxyo0yRSU2Ffj+4/wqftU7KytUgS0hRHKWLJkwooopeFhRRRUkhRRRUkhRRRUkhRRRUkhRRRUkhRRRUkhRRRUkhRRWKkkzRRRUkhRRRUkhRWCcUZqSTNFYzWRUkic29/hlk/dvfWilXTU29/hlk/dvfWilXW3pPkr+f5mdd8wwqUYQuLp95wIKnrk+I0dIHrKQ2QpzB68qU2nHaD2VGJStakoaSVuKISlI5qJOAPaRVxkMiHfURghLsbS8Dfd4YS7IA3j4bzq0ju3TRLGxgevWcTiDvK7cGgmY8wkhTUBsMrWB8daTuqI8XCcd1NXYbeuntsqyvuZXFX0rAP6NXMDwVn5w7qV6I8ldrisgFcu7SitKj1pSd0E9mXFKPgjvqQ0leW7DriNLQrdiJdMVau1o+rk9nEJUezFCuTiVlfXKXQ7GzNkqq20ew/dBpaVHbRvSWPviNgcd9IPDzGU+dWdPLIrJrGVirAiPEAjE1ISQpIUnBB4g1mrFtBsxserp8ZLZQw6rp2OwoXxOPBW8Md1V2vQIwdQw7zMYYOIy9hX4+uP8Kn7VOyknsK/H1x/hR9qnZWRrPnH8R6j4IUUUUrDQqIuOobba7rAts6SlqVPUUx0EfGI7TyGSQBnmTgVLE1rntDvr1y1tKlxnAUQXUtxSMkJLZyT47+fYOyj6enisRBWvsGZsYPGs1Gabujd7sUG5tAhMllKyk80nHEeRyPKpOgkEHBhRCiiiuSQrBrNdUl5Edhx51QS22krUongABkmpJI5N/tq9QOWJEgG4oZDymscknv7eIOOwipatZ2dUuI1sNTlSkhUvpl8/7I+qQR+xwx3Vso06h5tLjZCkLSFJI6waYvoNWPOCrs35nZRRRS8LCiiipJMK5VE2nUFuu824Q4EgOPwHA3ITjkTnl2jIIyOsGs6qu6bHp24XIgKVHYUptBON5eMJHmcUjNmN9ctWtGHJLpU3cFFiQtRxvKVxSo9+/w+UaYqoNiM3hBPZtYCbEiigcqKXhYVjI7azUZqG7NWWzyLg6MhpGUpzjeVyA8ziuE4lkRnYKoyTO26Xa32pkPXGYzHQeALigCo9gHX5VXXNo2nEL3Q/IUc4ylhWKqGj7K/rS6ybpfXlussqCSkEgLURndH5qQMcBz9uWIjStgQ0GhZbeU9hjIOfooIaxxleQmpdptHpH4VxLN3xgAfzPDF19puQeM/ouOPhm1I+sVZY7zUhht9hxLjTiQtC0nIUk8QQeylrtB0XBhWl+62hsR1MDecZT8RSe0DqI51f7A2GrFbmwAAiK2kAdgSKsjPuKtBaujSilbdOTzJBB7Yir29/hlk/dvfWilXTU29/hlk/dvfWilXXoNJ8lfXeedu+YZZNBQ2Hr2q5TcehWdlU5/hnO4MoHzuPfu12SUyPuaZUEhV01RPLhSST8GhXAZ6suOZz2DuqShQXIGz1iOyCm4apnoYQccQylWB5Z+3UjILDOsZkhoH3N0fbghlsHO86lJCR5rJ80Chs+WJ9cv7hFXC4kI9ux7vc5jCyqLpuGIUdZ/vH+LKSe34RTizjsFU0pHRlB+LjFWy8IVa9DWqM4oql3t9VykK6igABseeQrxzVV+ij1dM+uXowdh5zZPZ9efd3ScCYtWXkp6F7t30eqfbjPnVj6qTewq79FMuFlcPB1AlNd6hhK/oKPppyjlWPqK+HYVjtTblBix24WYybNEu7Ccrhubj3b0av8ARQT5E0lq2ovttavFmm218kNymVtEp5pyCMjvHOtW5Ud6HKeiyRh9lxTbgA/KBwfqp/QvuQp4RbUrhsxj7Cvx9cf4VP2qdlJPYV+Prj/Cp+1TspTW/OP4h6PghRRRmlYaQetLwLFpq4XEFIcbaKWs9biuCR7SKQqtNOp0CzqTeWtS5xbWVHj0fxAo9p6QHj+t3VeNuV0VIkWzT0U7zqlh9aM81ElDYPiSo+Qq+O6ZYOiF6bRlLfoJjpX1hW7wV473Gnqn4FanuT/qLuvEJHYSl7DL0XIk6yunhHIfY4/kqzvDyIB+VTVHKtZtG3RzTmrocp/DQaeMeWOrdJ3VAnuOD8mtmUkFII4iqayvbZkd52hsrjwmaKKKUh5iqNtjvKbXo92MD8LcFejgfqEErPhujHmKvJpKa+fXqraZB0+0AqNFcQy5nkc4W6fJGB4g0fTJmwE9Bzg7ThZV9T6ZcsdmsE5xK0quEcqeSr8hzgoJ7vVP9Jpt7ILym56RZiqV8PbiIyk5/JA9T+nA8jXp2nWYXTRUxDbW85DR6QylIycoHEDvKd4edLDY9evczVqIjh+BuTfRE9i05Ug/aHmKaJN9BPcQIHDsGOhj/orCeVZrOjUKwazWCQOdSSKrbhdHXGrbYIah00l0OLTnn+S2k+Kjn5NL7XOnl6Yv3ojS1pbU026w4Cd4HACsHtCgT5irXYx92W156eolyJCc6Vvs3GvVRj5fr1P7cLN6VZol3aHwsFwoXw5tuYH0KCfprSqfhMlf7/cxRxvBaXPR1593tNW+4Ep6V1oB0J5BwcFD2g1NUn9hd53HZ9kdXwViUwCfBKwO74p8zTfpK+vh2FYxW25QZmqTtZCzpdJRnc9Kb3/Djj6cVdqjNQ2tu9WaVb3Du9Kj1VY+KocUn24pexdykRzR2rTqEsboCJSdkVwaMWbblLCXw50yEn8pJABx4EfSKY4rXhKp1luhwVRp0VzBx+SefmCMeIpu6N1lFvzSY8ncYuKU5U3+S53o/wBOYoGntGNh6ibPtr2c4c6qvmp6+X9SyzIjE6K7FlNhxh1JQtB5KB5iuxptLTSG2xhCAEpHYBXLIrNNYnnsnGInNvf4ZZP3b31opa2qC5dLpEt7AJclPJaGOrJ4nyGSfCmVt7/DLJ+7e+tFR2x2C2ifctQzMJiWyOcLVy3yCVHySP6q16X2aYNM913XESyyXIjesZUro/8ApujbXhAA/vVIzgdRIQAMdtVQtoY0ZbY1wfQxI1VcfS5bylEJRHSQSd7qHEEftGpuUxKd0bb4K0KRc9X3LpXwD6yGlHeOf2WwkGvDqeCjVW02Hp2M394W5pDDm6MBCEjeXy6vip8aCmM8+g/8/uGbl0kLtReXJ1Cy80ypFt9GQ3b3B8R5tKQSpH6vr4z4VT6s20e8ovOqpPo+BFhfekcDlhBwojxVnyAqs07SCKxFrMbzJfSN3Ni1Lb7iThpt4Je4/wB2r1VHyBz5Vs+OIFakKAUkgjII4itk9nl4N70hbpS1ZeSjoXv20HdPtxnwIpPXp0eH0zdRLIaQW2Kzi2auVLb4NXJvpgP104Sv/wCp8SaftULbLZxcNJmagfDW5YeB/UPBfljj8kUrpbNlo84a5dySo7Cvx9cf4Ufap2Uk9hX4+uP8Kn7VOyraz5x/E5R8EK4qISkqJAAGST1Vyqo7Ur37i6PlqbViTL+9mAOe8oHJ8k7x8qXRSzBR3hScDMW2nH2tW7VnLrIWn0RlxUlBcUAndbwlrn37qh307fTomPwpj/5BSY0Ds2gan0+LlcpD6EuOrS0lsJxupO6TxB6wfZVj95TT3+Kmexv/AG05eKS2Cx5cukBXvAzjrKHtUtbcHV8t1lSFxp4D6d0ggE8Fj2jPyu6m9sxvQvWj4S1uFciKn0Z8qOTvIAAJ8Rg+dL/W2zCFp3Tr1ytL0hxbCklxDgTjcJwTwA5ZzXn2KXtMHUT1qeVhu4Iy32dKgE+0pz82iWAW6fKnO2UUlLefePMVmsCs1mxueK8XFq1WuXPf/s47SnD34GcUoNjTJm6hud/ubrYcSggLUvAU44d5eAeoAD51T+3G8eiWOLam3Alcx3fdHX0SOJ/qKPLNRmnNkVvuVihTLu/JbmPNBxbaAkBG9xA4jOcEZ7805UFSkljjdAOSXwO0aqpcNaSlUpghQwR0g/1rWi/Q3LBqWYxDWgGHK34y0nKcZ32+XVgj2Gmn7ymnv8VM9iP9tU/aLoJjSUWDKtrrz0Vxam3ekAyhXNON0DgfWHHrx20XSmpW2huvlKXBmGSOkd2nro3erJCuTIKUyWUubp5pJHEHvByKkaVWw29dJCnWV5frMOdOwD+Yr4wHgrj8qmpSd1fDcrDo25QZmqxtGvXuFpKdJSvcfcT0DGOe+sYBHgMnyqz0l9tt2VOvUCwxfXUzuuKH/dc9VA8cfaFd06b7AO05Y21ZKbD4MWBZ5lxedZbdluhtAUsAhtvIHA/rFX0Vfb41AvFnm256Uz0cplTRIcHDI4Ed4PGqMjYvZFoSZMyYp3dG+QEYz3erXL3lNPf4qZ7Ef7aNY1TuX3HP2lF3hcYiq0/cV6a1NEnPc4Mgpe3eI3eKF47eBV9FbQNLS62lxCgpKkgpI6wa1z2haUb0ldmI0VxxyK+zvtKcAzkHChwGOGU+2mxshvfurpFmO4r4e3n0ZeTzSANw/NIHiDRNYodFtWUoJVihl3riRkVyrHOs+NSqa10exqBnp45SxcW04bcPJY/NV3d/VSfnRJVsnKjy2XGJTCgrGcEHPBSSPDgf/wBrYo4xUJqfTkTUMMsyE7jyMll9PxkH/wAjupe6gN7y9ZuezPbD6bFVvNP4/ryld0DrQ3FSLXdlj0zGGXuQeAHI/rfXV+TyrXe4QpllubkV/LMmO4Clae3mFJ7v/VPXTNx91rDCnKAC3WgVgdSuR+nNc09hbKt1E77a0NdJW+n4G9fsYsNvZAlWUn9G99aKl7dZHLboG0ad3Pvq9SEiVkfFbUSt3Pg2N0d+O2u/aDZTf9a6WgqGWUh55/8AdoKCR4E4HnVkcebN9m3GQoJiWmKW94k4C1ALcPkgI495rUNn+JFH3/5PNBPfZjIhTrDusrjc3wEwNNQOiSo/FS4tO+v5qAj51VHT0h2xaKves5Q3bleVqERKzndClHdPfxJPgkVYZsGW7oyNa1hSbhqKXvSeHFtDiitzJH5rY3c9ZA7ap+2G5Mi42/T0DdREtbI3mkfFCykBIx1YR9qr0ruOz1gf9Mlh2jMXp5nJKu8nJNFFFasShTY2FXfDtxsriuYEpkE8+SVjy9U+dKep/QV29xdX22Ws4aU6GHT2JcwnPgDg+VB1Cb6iJeptribL10TojU6G/EkJStl9tTbiSMhSSMEfTXeDWawhNKJvY5CctmsL5b3t7fitlklXM7q8Z8wAfOnHVUh2cQdo024tgBFwgJJwOa0KAJ9hRVrFGvfe+7yEHWu0Yhmkjtpuj1x1JDscT1vR0pwlPHefcOAMdoG786m7fb1BsVvdm3F9LTTYzgnis9SQOsnlSO0Cs6g2lMTrkR0rjrkopPLfA9VPHnjhj9kUXSLjdYewlLmzhfGPSx21q0WeHbmBhuM0lsd+BxPma91CeArNKHmcw45Ty3GGzPgyIcpIWxIbU24k9aVDBrWFXpem9QLCAoS7ZLIG9wKihXX3KH0Kraekdtus4h6gi3NpADc5opcxj+0RgZPikj5tO6JwGKHoYDUL7u4do57XOZuVvjToyt5mQ0lxB7iM16s0o9jmr2Wo6tPXJ9LakrKoa3FYCgeJbyesHJHce6rvrnVEbTVlefLrZmOJKIrO96y1kcD4DmT3UCyhls2Yl1sBXdFTqZxetNqSILKt+Oh9MUHiQltskuH2749lPptIQkJSAEgYAHUKSGwuE27qObKdXl2NECWwo5KytXFXiAj+qngKJq+TBB2ErTzBbxmagdbWQX/TE+3jHSrb32SepxPrJ+kVPVg0spKnIhSMjE1j0XePuf1TBuLpU00hzopIPU2r1VA9wOD8mtmwoEAjrFa47TLKmy6vnMoSPR5Z9JbT1ALJ3h87e8iKaOyzWDF4s7VtmPpTc4iAgpWri8gYAWO3qB7D4itDVrxFW1YtS20lDL1IdQwyt11QShtJUpR5AAcTSJ0KlesdpZuslB6NtappSofFAwltJ7x6p8U1dtruqWbfY3LPFfQufNG4tCFes00c7yjjlnGB4k9VeLYTEZRabjMBQX3Xw2rHxghKeAPmSfOhVKa6Gfx5CWchrAsaPXWaxWaSjEoe2Kz+6WknJjaN5+3KD6cc9zkv+nj8ml7sfvZtmqkw1qxHuKC2ewODig/aHmKfL7Lb7LjLqQptxJSoHrB4GtXLxBfsF+lwkrLb0GQQ04DxAByhXs3TWjpCLK2qMVu91g4m04PCoqVd0sX+FauiKlSmnHOk3sbu7jhjrzn6K8Oi9VQ9TWpp9txCZiUgSI+fWQvr4dh5g1VdpNykWnVdnnRhlbDK1BJOAsZAI8xWbaTV1mpoKP1VvDXuDj745RmZo4VBWTVtnu7SSzMabePxmHVBK0+R5jvFeq5X+1WxhTs2fHbSAcJ3wVK7gBxJqB1IzmDOnuD8Mqc+GIvdsDLaLtbXQAFuMOBR7Qkpx9Zq4bNmls6Og7+fX3lpz2FRI+iqDK9N2g6oBjsrbhNYR0n6Fvick/nK7Orh2U34cdqJEZjR0hDTSAhCR1ADAoFQzYzjpNj2jZwtFVpWPvDmfLrgf7nFUVlUtEotpMhDam0uEesEqIJGewlKfYK4OQYy478dxlJakFRdTxwvPPNFFM5mDOSozCpDUhTSS60lSG1kcUhWM48cD2VDTNF6ZnS3ZcyzRXpDqipx1acqUe0miirKxHQyYBnWNAaS/wAhhfMo+4DSX+QQvmUUV3iv9RnNo8IfcBpL/IIXzKBoHSYIIsMMEHIIRyNFFc4r+Jk2jwljQAkBI5AYrnRRVZ2cNxJWlZSCoAgHrAP/AKocAUCk9YooqSSpPbONMPr35ER95QOR0spxWPDKuFB2baVyCi3FtQ4hSH1pI8waKKuLrOm4zmxfCWS02+PaoDcKGHAy1nd6RxS1cTk5UokniTXsooqmc8zO9IVB3/Stm1A827doYfW2N1Ct9QwPI0UVAxU5EhAPWQy9l+kVndVbV+HTrx9ddh2aaWK+kcgOOqxjLkhxZx2cTRRVuPZ9RlOGnhOR2caXCt9qA4yvGN5mQ4g48QatbDaWmkNozupSEjJycDvooqM7N1MsFA6TsrCiAONFFVnZXbxonT95mLmXGD0shYAUvpFAnHLkajhsw0mFBSYDoUk5BElwEHu40UVbi2DkCZU1qTkic07NNKBxSlW5S1K4lS31qJPfk12xdn2m4kpEiLEeZW2tKx0clxIJByMgK4+BooqG6zpuMmxR2lrrNFFVlpiqpL2eaXnSHJL9ty66oqWoOrGSevnRRUDsh904nCoPWdDezLSiHOkahPtrxgKRKcSR5hVTMvTVomQWIUuGl1uOjcaUtRUtAx1KPH6aKK6zNZyY5lqyamynI+Urj+y2zOrJRMnNp6kBSFAfOST9Nc4WzCxRnN91yXJ5eqtYSP6QM+dFFC4Neekdb2prSuOIZbrfAiW6OmNBjNMMp5IaSEivZRRRMYiRJJyes//Z"/>
          <p:cNvSpPr>
            <a:spLocks noChangeAspect="1" noChangeArrowheads="1"/>
          </p:cNvSpPr>
          <p:nvPr/>
        </p:nvSpPr>
        <p:spPr bwMode="auto">
          <a:xfrm>
            <a:off x="63500" y="-307975"/>
            <a:ext cx="21621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white"/>
              </a:solidFill>
            </a:endParaRPr>
          </a:p>
        </p:txBody>
      </p:sp>
      <p:grpSp>
        <p:nvGrpSpPr>
          <p:cNvPr id="4" name="Group 3"/>
          <p:cNvGrpSpPr/>
          <p:nvPr/>
        </p:nvGrpSpPr>
        <p:grpSpPr>
          <a:xfrm>
            <a:off x="300562" y="1519195"/>
            <a:ext cx="4572000" cy="4424975"/>
            <a:chOff x="693637" y="1571191"/>
            <a:chExt cx="4572000" cy="4424975"/>
          </a:xfrm>
        </p:grpSpPr>
        <p:pic>
          <p:nvPicPr>
            <p:cNvPr id="3" name="Picture 2" descr="C:\Users\wettersk\AppData\Local\Microsoft\Windows\Temporary Internet Files\Content.Outlook\5HYXLVEI\_Thompson_Larry_ret_632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552" r="23132"/>
            <a:stretch/>
          </p:blipFill>
          <p:spPr bwMode="auto">
            <a:xfrm>
              <a:off x="1444418" y="1571191"/>
              <a:ext cx="3017520" cy="3629938"/>
            </a:xfrm>
            <a:prstGeom prst="round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693637" y="5215116"/>
              <a:ext cx="4572000" cy="781050"/>
            </a:xfrm>
            <a:prstGeom prst="rect">
              <a:avLst/>
            </a:prstGeom>
          </p:spPr>
          <p:txBody>
            <a:bodyPr/>
            <a:lstStyle/>
            <a:p>
              <a:pPr algn="ctr" eaLnBrk="0" hangingPunct="0">
                <a:defRPr/>
              </a:pPr>
              <a:r>
                <a:rPr lang="en-US" sz="3200" spc="-100" dirty="0" smtClean="0">
                  <a:solidFill>
                    <a:prstClr val="white"/>
                  </a:solidFill>
                  <a:latin typeface="Arial" charset="0"/>
                  <a:ea typeface="+mj-ea"/>
                  <a:cs typeface="Arial" charset="0"/>
                </a:rPr>
                <a:t>Larry Thompson</a:t>
              </a:r>
              <a:endParaRPr lang="en-US" sz="3200" spc="-100" dirty="0">
                <a:solidFill>
                  <a:prstClr val="white"/>
                </a:solidFill>
                <a:latin typeface="Arial" charset="0"/>
                <a:ea typeface="+mj-ea"/>
                <a:cs typeface="Arial" charset="0"/>
              </a:endParaRPr>
            </a:p>
          </p:txBody>
        </p:sp>
      </p:grpSp>
      <p:grpSp>
        <p:nvGrpSpPr>
          <p:cNvPr id="2" name="Group 1"/>
          <p:cNvGrpSpPr/>
          <p:nvPr/>
        </p:nvGrpSpPr>
        <p:grpSpPr>
          <a:xfrm>
            <a:off x="4302994" y="1519195"/>
            <a:ext cx="4572000" cy="4424975"/>
            <a:chOff x="4302994" y="1338434"/>
            <a:chExt cx="4572000" cy="4424975"/>
          </a:xfrm>
        </p:grpSpPr>
        <p:sp>
          <p:nvSpPr>
            <p:cNvPr id="14" name="Title 1"/>
            <p:cNvSpPr txBox="1">
              <a:spLocks/>
            </p:cNvSpPr>
            <p:nvPr/>
          </p:nvSpPr>
          <p:spPr>
            <a:xfrm>
              <a:off x="4302994" y="4982359"/>
              <a:ext cx="4572000" cy="781050"/>
            </a:xfrm>
            <a:prstGeom prst="rect">
              <a:avLst/>
            </a:prstGeom>
          </p:spPr>
          <p:txBody>
            <a:bodyPr/>
            <a:lstStyle/>
            <a:p>
              <a:pPr algn="ctr" eaLnBrk="0" hangingPunct="0">
                <a:defRPr/>
              </a:pPr>
              <a:r>
                <a:rPr lang="en-US" sz="3200" spc="-100" dirty="0" smtClean="0">
                  <a:solidFill>
                    <a:prstClr val="white"/>
                  </a:solidFill>
                  <a:latin typeface="Arial" charset="0"/>
                  <a:ea typeface="+mj-ea"/>
                  <a:cs typeface="Arial" charset="0"/>
                </a:rPr>
                <a:t>Jeannine Mjoseth</a:t>
              </a:r>
              <a:endParaRPr lang="en-US" sz="3200" spc="-100" dirty="0">
                <a:solidFill>
                  <a:prstClr val="white"/>
                </a:solidFill>
                <a:latin typeface="Arial" charset="0"/>
                <a:ea typeface="+mj-ea"/>
                <a:cs typeface="Arial" charset="0"/>
              </a:endParaRPr>
            </a:p>
          </p:txBody>
        </p:sp>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358" r="7739" b="8032"/>
            <a:stretch/>
          </p:blipFill>
          <p:spPr bwMode="auto">
            <a:xfrm>
              <a:off x="5080231" y="1338434"/>
              <a:ext cx="3017520" cy="3629938"/>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81182120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tx2">
                    <a:lumMod val="90000"/>
                  </a:schemeClr>
                </a:solidFill>
              </a:rPr>
              <a:t>NHGRI Intramural </a:t>
            </a:r>
            <a:r>
              <a:rPr lang="en-US" sz="3400" dirty="0" smtClean="0">
                <a:solidFill>
                  <a:schemeClr val="tx2">
                    <a:lumMod val="90000"/>
                  </a:schemeClr>
                </a:solidFill>
              </a:rPr>
              <a:t>Research Program</a:t>
            </a:r>
            <a:endParaRPr lang="en-US" sz="3400" dirty="0">
              <a:solidFill>
                <a:schemeClr val="tx2">
                  <a:lumMod val="90000"/>
                </a:schemeClr>
              </a:solidFill>
            </a:endParaRPr>
          </a:p>
        </p:txBody>
      </p:sp>
      <p:sp>
        <p:nvSpPr>
          <p:cNvPr id="5" name="Title 1"/>
          <p:cNvSpPr txBox="1">
            <a:spLocks/>
          </p:cNvSpPr>
          <p:nvPr/>
        </p:nvSpPr>
        <p:spPr>
          <a:xfrm>
            <a:off x="-4764" y="6627"/>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135049397"/>
      </p:ext>
    </p:extLst>
  </p:cSld>
  <p:clrMapOvr>
    <a:masterClrMapping/>
  </p:clrMapOvr>
  <p:transition spd="slow">
    <p:wipe dir="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3176" y="7479"/>
            <a:ext cx="91440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263" indent="0" algn="ctr">
              <a:buFont typeface="Wingdings" pitchFamily="2" charset="2"/>
              <a:buNone/>
              <a:defRPr/>
            </a:pPr>
            <a:r>
              <a:rPr lang="en-US" sz="3600" b="1" spc="-100" dirty="0" smtClean="0">
                <a:solidFill>
                  <a:srgbClr val="FFFF00"/>
                </a:solidFill>
                <a:latin typeface="Arial" pitchFamily="34" charset="0"/>
                <a:cs typeface="Arial" pitchFamily="34" charset="0"/>
              </a:rPr>
              <a:t>NHGRI Intramural </a:t>
            </a:r>
            <a:r>
              <a:rPr lang="en-US" sz="3600" spc="-100" dirty="0" smtClean="0">
                <a:solidFill>
                  <a:srgbClr val="FFFF00"/>
                </a:solidFill>
                <a:latin typeface="Arial" pitchFamily="34" charset="0"/>
                <a:cs typeface="Arial" pitchFamily="34" charset="0"/>
              </a:rPr>
              <a:t>Research Program: </a:t>
            </a:r>
            <a:r>
              <a:rPr lang="en-US" sz="3600" b="1" spc="-100" dirty="0" smtClean="0">
                <a:solidFill>
                  <a:srgbClr val="FFFF00"/>
                </a:solidFill>
                <a:latin typeface="Arial" pitchFamily="34" charset="0"/>
                <a:cs typeface="Arial" pitchFamily="34" charset="0"/>
              </a:rPr>
              <a:t>Reorganization Update</a:t>
            </a:r>
          </a:p>
          <a:p>
            <a:pPr marL="68263" indent="0">
              <a:buFont typeface="Wingdings" pitchFamily="2" charset="2"/>
              <a:buNone/>
              <a:defRPr/>
            </a:pPr>
            <a:endParaRPr lang="en-US" sz="3200" b="1" spc="-100" dirty="0">
              <a:latin typeface="Arial" pitchFamily="34" charset="0"/>
              <a:cs typeface="Arial" pitchFamily="34" charset="0"/>
            </a:endParaRPr>
          </a:p>
        </p:txBody>
      </p:sp>
      <p:sp>
        <p:nvSpPr>
          <p:cNvPr id="4" name="Rectangle 2"/>
          <p:cNvSpPr txBox="1">
            <a:spLocks noChangeArrowheads="1"/>
          </p:cNvSpPr>
          <p:nvPr/>
        </p:nvSpPr>
        <p:spPr bwMode="auto">
          <a:xfrm>
            <a:off x="0" y="1226683"/>
            <a:ext cx="9144000" cy="354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a:buClr>
                <a:schemeClr val="tx1"/>
              </a:buClr>
              <a:defRPr/>
            </a:pPr>
            <a:r>
              <a:rPr lang="en-US" sz="2800" spc="-100" dirty="0" smtClean="0">
                <a:latin typeface="Arial" pitchFamily="34" charset="0"/>
                <a:cs typeface="Arial" pitchFamily="34" charset="0"/>
              </a:rPr>
              <a:t>Appointment of New Branch Chiefs:</a:t>
            </a:r>
          </a:p>
          <a:p>
            <a:pPr>
              <a:defRPr/>
            </a:pPr>
            <a:endParaRPr lang="en-US" sz="1050" spc="-100" dirty="0" smtClean="0">
              <a:latin typeface="Arial" pitchFamily="34" charset="0"/>
              <a:cs typeface="Arial" pitchFamily="34" charset="0"/>
            </a:endParaRPr>
          </a:p>
          <a:p>
            <a:pPr marL="454025" lvl="1" indent="0">
              <a:buNone/>
              <a:defRPr/>
            </a:pPr>
            <a:r>
              <a:rPr lang="en-US" sz="2400" spc="-100" dirty="0" smtClean="0">
                <a:solidFill>
                  <a:schemeClr val="tx2">
                    <a:lumMod val="90000"/>
                  </a:schemeClr>
                </a:solidFill>
                <a:latin typeface="Arial" pitchFamily="34" charset="0"/>
                <a:cs typeface="Arial" pitchFamily="34" charset="0"/>
              </a:rPr>
              <a:t>Charles Rotimi: Metabolic, Cardiovascular, and Inflammatory 	Diseases Branch</a:t>
            </a:r>
          </a:p>
          <a:p>
            <a:pPr marL="454025" lvl="1" indent="0">
              <a:buNone/>
              <a:defRPr/>
            </a:pPr>
            <a:endParaRPr lang="en-US" sz="1100" spc="-100" dirty="0" smtClean="0">
              <a:solidFill>
                <a:schemeClr val="tx2">
                  <a:lumMod val="90000"/>
                </a:schemeClr>
              </a:solidFill>
              <a:latin typeface="Arial" pitchFamily="34" charset="0"/>
              <a:cs typeface="Arial" pitchFamily="34" charset="0"/>
            </a:endParaRPr>
          </a:p>
          <a:p>
            <a:pPr marL="454025" lvl="1" indent="0">
              <a:buNone/>
              <a:defRPr/>
            </a:pPr>
            <a:r>
              <a:rPr lang="en-US" sz="2400" spc="-100" dirty="0" smtClean="0">
                <a:solidFill>
                  <a:schemeClr val="tx2">
                    <a:lumMod val="90000"/>
                  </a:schemeClr>
                </a:solidFill>
                <a:latin typeface="Arial" pitchFamily="34" charset="0"/>
                <a:cs typeface="Arial" pitchFamily="34" charset="0"/>
              </a:rPr>
              <a:t>Pam Schwartzberg: Genetic Disease Research Branch</a:t>
            </a:r>
          </a:p>
          <a:p>
            <a:pPr marL="454025" lvl="1" indent="0">
              <a:buNone/>
              <a:defRPr/>
            </a:pPr>
            <a:endParaRPr lang="en-US" sz="1200" spc="-100" dirty="0" smtClean="0">
              <a:solidFill>
                <a:schemeClr val="tx2">
                  <a:lumMod val="90000"/>
                </a:schemeClr>
              </a:solidFill>
              <a:latin typeface="Arial" pitchFamily="34" charset="0"/>
              <a:cs typeface="Arial" pitchFamily="34" charset="0"/>
            </a:endParaRPr>
          </a:p>
          <a:p>
            <a:pPr marL="454025" lvl="1" indent="0">
              <a:buNone/>
              <a:defRPr/>
            </a:pPr>
            <a:r>
              <a:rPr lang="en-US" sz="2400" spc="-100" dirty="0" smtClean="0">
                <a:solidFill>
                  <a:schemeClr val="tx2">
                    <a:lumMod val="90000"/>
                  </a:schemeClr>
                </a:solidFill>
                <a:latin typeface="Arial" pitchFamily="34" charset="0"/>
                <a:cs typeface="Arial" pitchFamily="34" charset="0"/>
              </a:rPr>
              <a:t>Julie Segre: Translational and Functional Genomics Branch</a:t>
            </a:r>
          </a:p>
          <a:p>
            <a:pPr marL="68263" indent="0">
              <a:buNone/>
              <a:defRPr/>
            </a:pPr>
            <a:endParaRPr lang="en-US" sz="2800" spc="-100" dirty="0" smtClean="0">
              <a:latin typeface="Arial" pitchFamily="34" charset="0"/>
              <a:cs typeface="Arial" pitchFamily="34" charset="0"/>
            </a:endParaRPr>
          </a:p>
          <a:p>
            <a:pPr marL="68263" indent="0">
              <a:buFont typeface="Wingdings" pitchFamily="2" charset="2"/>
              <a:buNone/>
              <a:defRPr/>
            </a:pPr>
            <a:endParaRPr lang="en-US" sz="2800" spc="-100" dirty="0">
              <a:latin typeface="Arial" pitchFamily="34" charset="0"/>
              <a:cs typeface="Arial" pitchFamily="34" charset="0"/>
            </a:endParaRPr>
          </a:p>
        </p:txBody>
      </p:sp>
      <p:pic>
        <p:nvPicPr>
          <p:cNvPr id="5"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010" t="5070" r="16724" b="45361"/>
          <a:stretch/>
        </p:blipFill>
        <p:spPr bwMode="auto">
          <a:xfrm>
            <a:off x="3643860" y="4445991"/>
            <a:ext cx="1924050" cy="1762125"/>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4075" r="7681" b="19430"/>
          <a:stretch/>
        </p:blipFill>
        <p:spPr bwMode="auto">
          <a:xfrm>
            <a:off x="6033977" y="4445991"/>
            <a:ext cx="1924050" cy="1767269"/>
          </a:xfrm>
          <a:prstGeom prst="rect">
            <a:avLst/>
          </a:prstGeom>
          <a:noFill/>
          <a:ln w="571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8980" r="19371" b="27451"/>
          <a:stretch/>
        </p:blipFill>
        <p:spPr bwMode="auto">
          <a:xfrm>
            <a:off x="1253743" y="4440847"/>
            <a:ext cx="1924050" cy="1762125"/>
          </a:xfrm>
          <a:prstGeom prst="rect">
            <a:avLst/>
          </a:prstGeom>
          <a:ln w="57150">
            <a:solidFill>
              <a:srgbClr val="C000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7316160" y="641032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35</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359516196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16160" y="641032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35</a:t>
            </a:r>
            <a:endParaRPr lang="en-US" sz="2000" dirty="0">
              <a:solidFill>
                <a:schemeClr val="accent4">
                  <a:lumMod val="40000"/>
                  <a:lumOff val="60000"/>
                </a:schemeClr>
              </a:solidFill>
              <a:latin typeface="Arial" charset="0"/>
            </a:endParaRPr>
          </a:p>
        </p:txBody>
      </p:sp>
      <p:pic>
        <p:nvPicPr>
          <p:cNvPr id="1026" name="Picture 2" descr="C:\Users\egreen\Desktop\IRP Reor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85" r="6052"/>
          <a:stretch/>
        </p:blipFill>
        <p:spPr bwMode="auto">
          <a:xfrm>
            <a:off x="1143000" y="324850"/>
            <a:ext cx="6865231" cy="5866839"/>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072141"/>
      </p:ext>
    </p:extLst>
  </p:cSld>
  <p:clrMapOvr>
    <a:masterClrMapping/>
  </p:clrMapOvr>
  <p:transition spd="slow">
    <p:wipe di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3164" y="6340"/>
            <a:ext cx="9144000" cy="749300"/>
          </a:xfrm>
          <a:prstGeom prst="rect">
            <a:avLst/>
          </a:prstGeom>
        </p:spPr>
        <p:txBody>
          <a:bodyPr/>
          <a:lstStyle/>
          <a:p>
            <a:pPr algn="ctr">
              <a:defRPr/>
            </a:pPr>
            <a:r>
              <a:rPr lang="en-US" sz="3600" spc="-100" dirty="0" smtClean="0">
                <a:solidFill>
                  <a:srgbClr val="FFFF00"/>
                </a:solidFill>
                <a:latin typeface="Arial" charset="0"/>
                <a:cs typeface="Arial" pitchFamily="34" charset="0"/>
              </a:rPr>
              <a:t>Intramural Investigator Departures</a:t>
            </a:r>
            <a:endParaRPr lang="en-US" sz="3000" dirty="0">
              <a:solidFill>
                <a:prstClr val="white"/>
              </a:solidFill>
              <a:latin typeface="Arial" charset="0"/>
            </a:endParaRPr>
          </a:p>
          <a:p>
            <a:pPr algn="ctr">
              <a:defRPr/>
            </a:pPr>
            <a:r>
              <a:rPr lang="en-US" sz="3600" spc="-100" dirty="0">
                <a:solidFill>
                  <a:srgbClr val="FFFF00"/>
                </a:solidFill>
                <a:latin typeface="Arial" charset="0"/>
                <a:cs typeface="Arial" pitchFamily="34" charset="0"/>
              </a:rPr>
              <a:t> </a:t>
            </a: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45060" name="AutoShape 6" descr="data:image/jpeg;base64,/9j/4AAQSkZJRgABAQAAAQABAAD/2wBDAAkGBwgHBgkIBwgKCgkLDRYPDQwMDRsUFRAWIB0iIiAdHx8kKDQsJCYxJx8fLT0tMTU3Ojo6Iys/RD84QzQ5Ojf/2wBDAQoKCg0MDRoPDxo3JR8lNzc3Nzc3Nzc3Nzc3Nzc3Nzc3Nzc3Nzc3Nzc3Nzc3Nzc3Nzc3Nzc3Nzc3Nzc3Nzc3Nzf/wAARCABWAS4DASIAAhEBAxEB/8QAHAAAAgICAwAAAAAAAAAAAAAAAAcFBgEIAgME/8QATBAAAQMDAQQGAwkNBwQDAAAAAQIDBAAFEQYHEiExE0FRYXGBFCKRFRcjMoKSobGyFiQ0NUJSU2Jyc3SUojNDVFXR0tMlY8Hxk8Lh/8QAGgEAAgMBAQAAAAAAAAAAAAAAAwQAAgUBBv/EADARAAICAQIEAwcEAwEAAAAAAAECAAMRBBITITFBUWHwBSIyM1JxgRSRseEjodHB/9oADAMBAAIRAxEAPwC37UNZXbSr9tbtSIahJS4V+kNKX8XdxjCh2mqR772qf0Vp/lnP+Spbb1+GWT9299aKVdaumoraoMwiVtrhyAZfvfe1T+itP8s5/wAlHvvap/RWn+Wc/wCSqDXogNJdlDpAeibSp10gZwhIyf8AwB3kUx+nq+mD41h7x3bONfOamdft92bYZuLY6RvoQUpdR14BJII6+PIimBWq1tnyrTcYd3j8H2XS62nkFY4KHgQSn21s/ap7N0t0afFUFMSWkuIPcRms3V0itgV6GNU2Fxz6zov/ALpi1SFWNUcT0pyyJCCpCyOO6cEHj254Ulvfb1WOCm7YlQ4FKoiwUkcCCOk4HNPojNIXbBp73J1H7osIxFuPrHH5LoHrDzGD7a7pNjNtcSX7gMqYe+5qr821fyq/+Sj33NVfm2v+VX/yVQ6K0f09X0xXjP4x27MNbXjU91lxrqIYbZYDiegaUg5Jxxyo0yRSU2Ffj+4/wqftU7KytUgS0hRHKWLJkwooopeFhRRRUkhRRRUkhRRRUkhRRRUkhRRRUkhRRRUkhRRRUkhRRWKkkzRRRUkhRRRUkhRWCcUZqSTNFYzWRUkic29/hlk/dvfWilXTU29/hlk/dvfWilXW3pPkr+f5mdd8wwqUYQuLp95wIKnrk+I0dIHrKQ2QpzB68qU2nHaD2VGJStakoaSVuKISlI5qJOAPaRVxkMiHfURghLsbS8Dfd4YS7IA3j4bzq0ju3TRLGxgevWcTiDvK7cGgmY8wkhTUBsMrWB8daTuqI8XCcd1NXYbeuntsqyvuZXFX0rAP6NXMDwVn5w7qV6I8ldrisgFcu7SitKj1pSd0E9mXFKPgjvqQ0leW7DriNLQrdiJdMVau1o+rk9nEJUezFCuTiVlfXKXQ7GzNkqq20ew/dBpaVHbRvSWPviNgcd9IPDzGU+dWdPLIrJrGVirAiPEAjE1ISQpIUnBB4g1mrFtBsxserp8ZLZQw6rp2OwoXxOPBW8Md1V2vQIwdQw7zMYYOIy9hX4+uP8Kn7VOyknsK/H1x/hR9qnZWRrPnH8R6j4IUUUUrDQqIuOobba7rAts6SlqVPUUx0EfGI7TyGSQBnmTgVLE1rntDvr1y1tKlxnAUQXUtxSMkJLZyT47+fYOyj6enisRBWvsGZsYPGs1Gabujd7sUG5tAhMllKyk80nHEeRyPKpOgkEHBhRCiiiuSQrBrNdUl5Edhx51QS22krUongABkmpJI5N/tq9QOWJEgG4oZDymscknv7eIOOwipatZ2dUuI1sNTlSkhUvpl8/7I+qQR+xwx3Vso06h5tLjZCkLSFJI6waYvoNWPOCrs35nZRRRS8LCiiipJMK5VE2nUFuu824Q4EgOPwHA3ITjkTnl2jIIyOsGs6qu6bHp24XIgKVHYUptBON5eMJHmcUjNmN9ctWtGHJLpU3cFFiQtRxvKVxSo9+/w+UaYqoNiM3hBPZtYCbEiigcqKXhYVjI7azUZqG7NWWzyLg6MhpGUpzjeVyA8ziuE4lkRnYKoyTO26Xa32pkPXGYzHQeALigCo9gHX5VXXNo2nEL3Q/IUc4ylhWKqGj7K/rS6ybpfXlussqCSkEgLURndH5qQMcBz9uWIjStgQ0GhZbeU9hjIOfooIaxxleQmpdptHpH4VxLN3xgAfzPDF19puQeM/ouOPhm1I+sVZY7zUhht9hxLjTiQtC0nIUk8QQeylrtB0XBhWl+62hsR1MDecZT8RSe0DqI51f7A2GrFbmwAAiK2kAdgSKsjPuKtBaujSilbdOTzJBB7Yir29/hlk/dvfWilXTU29/hlk/dvfWilXXoNJ8lfXeedu+YZZNBQ2Hr2q5TcehWdlU5/hnO4MoHzuPfu12SUyPuaZUEhV01RPLhSST8GhXAZ6suOZz2DuqShQXIGz1iOyCm4apnoYQccQylWB5Z+3UjILDOsZkhoH3N0fbghlsHO86lJCR5rJ80Chs+WJ9cv7hFXC4kI9ux7vc5jCyqLpuGIUdZ/vH+LKSe34RTizjsFU0pHRlB+LjFWy8IVa9DWqM4oql3t9VykK6igABseeQrxzVV+ij1dM+uXowdh5zZPZ9efd3ScCYtWXkp6F7t30eqfbjPnVj6qTewq79FMuFlcPB1AlNd6hhK/oKPppyjlWPqK+HYVjtTblBix24WYybNEu7Ccrhubj3b0av8ARQT5E0lq2ovttavFmm218kNymVtEp5pyCMjvHOtW5Ud6HKeiyRh9lxTbgA/KBwfqp/QvuQp4RbUrhsxj7Cvx9cf4VP2qdlJPYV+Prj/Cp+1TspTW/OP4h6PghRRRmlYaQetLwLFpq4XEFIcbaKWs9biuCR7SKQqtNOp0CzqTeWtS5xbWVHj0fxAo9p6QHj+t3VeNuV0VIkWzT0U7zqlh9aM81ElDYPiSo+Qq+O6ZYOiF6bRlLfoJjpX1hW7wV473Gnqn4FanuT/qLuvEJHYSl7DL0XIk6yunhHIfY4/kqzvDyIB+VTVHKtZtG3RzTmrocp/DQaeMeWOrdJ3VAnuOD8mtmUkFII4iqayvbZkd52hsrjwmaKKKUh5iqNtjvKbXo92MD8LcFejgfqEErPhujHmKvJpKa+fXqraZB0+0AqNFcQy5nkc4W6fJGB4g0fTJmwE9Bzg7ThZV9T6ZcsdmsE5xK0quEcqeSr8hzgoJ7vVP9Jpt7ILym56RZiqV8PbiIyk5/JA9T+nA8jXp2nWYXTRUxDbW85DR6QylIycoHEDvKd4edLDY9evczVqIjh+BuTfRE9i05Ug/aHmKaJN9BPcQIHDsGOhj/orCeVZrOjUKwazWCQOdSSKrbhdHXGrbYIah00l0OLTnn+S2k+Kjn5NL7XOnl6Yv3ojS1pbU026w4Cd4HACsHtCgT5irXYx92W156eolyJCc6Vvs3GvVRj5fr1P7cLN6VZol3aHwsFwoXw5tuYH0KCfprSqfhMlf7/cxRxvBaXPR1593tNW+4Ep6V1oB0J5BwcFD2g1NUn9hd53HZ9kdXwViUwCfBKwO74p8zTfpK+vh2FYxW25QZmqTtZCzpdJRnc9Kb3/Djj6cVdqjNQ2tu9WaVb3Du9Kj1VY+KocUn24pexdykRzR2rTqEsboCJSdkVwaMWbblLCXw50yEn8pJABx4EfSKY4rXhKp1luhwVRp0VzBx+SefmCMeIpu6N1lFvzSY8ncYuKU5U3+S53o/wBOYoGntGNh6ibPtr2c4c6qvmp6+X9SyzIjE6K7FlNhxh1JQtB5KB5iuxptLTSG2xhCAEpHYBXLIrNNYnnsnGInNvf4ZZP3b31opa2qC5dLpEt7AJclPJaGOrJ4nyGSfCmVt7/DLJ+7e+tFR2x2C2ifctQzMJiWyOcLVy3yCVHySP6q16X2aYNM913XESyyXIjesZUro/8ApujbXhAA/vVIzgdRIQAMdtVQtoY0ZbY1wfQxI1VcfS5bylEJRHSQSd7qHEEftGpuUxKd0bb4K0KRc9X3LpXwD6yGlHeOf2WwkGvDqeCjVW02Hp2M394W5pDDm6MBCEjeXy6vip8aCmM8+g/8/uGbl0kLtReXJ1Cy80ypFt9GQ3b3B8R5tKQSpH6vr4z4VT6s20e8ovOqpPo+BFhfekcDlhBwojxVnyAqs07SCKxFrMbzJfSN3Ni1Lb7iThpt4Je4/wB2r1VHyBz5Vs+OIFakKAUkgjII4itk9nl4N70hbpS1ZeSjoXv20HdPtxnwIpPXp0eH0zdRLIaQW2Kzi2auVLb4NXJvpgP104Sv/wCp8SaftULbLZxcNJmagfDW5YeB/UPBfljj8kUrpbNlo84a5dySo7Cvx9cf4Ufap2Uk9hX4+uP8Kn7VOyraz5x/E5R8EK4qISkqJAAGST1Vyqo7Ur37i6PlqbViTL+9mAOe8oHJ8k7x8qXRSzBR3hScDMW2nH2tW7VnLrIWn0RlxUlBcUAndbwlrn37qh307fTomPwpj/5BSY0Ds2gan0+LlcpD6EuOrS0lsJxupO6TxB6wfZVj95TT3+Kmexv/AG05eKS2Cx5cukBXvAzjrKHtUtbcHV8t1lSFxp4D6d0ggE8Fj2jPyu6m9sxvQvWj4S1uFciKn0Z8qOTvIAAJ8Rg+dL/W2zCFp3Tr1ytL0hxbCklxDgTjcJwTwA5ZzXn2KXtMHUT1qeVhu4Iy32dKgE+0pz82iWAW6fKnO2UUlLefePMVmsCs1mxueK8XFq1WuXPf/s47SnD34GcUoNjTJm6hud/ubrYcSggLUvAU44d5eAeoAD51T+3G8eiWOLam3Alcx3fdHX0SOJ/qKPLNRmnNkVvuVihTLu/JbmPNBxbaAkBG9xA4jOcEZ7805UFSkljjdAOSXwO0aqpcNaSlUpghQwR0g/1rWi/Q3LBqWYxDWgGHK34y0nKcZ32+XVgj2Gmn7ymnv8VM9iP9tU/aLoJjSUWDKtrrz0Vxam3ekAyhXNON0DgfWHHrx20XSmpW2huvlKXBmGSOkd2nro3erJCuTIKUyWUubp5pJHEHvByKkaVWw29dJCnWV5frMOdOwD+Yr4wHgrj8qmpSd1fDcrDo25QZmqxtGvXuFpKdJSvcfcT0DGOe+sYBHgMnyqz0l9tt2VOvUCwxfXUzuuKH/dc9VA8cfaFd06b7AO05Y21ZKbD4MWBZ5lxedZbdluhtAUsAhtvIHA/rFX0Vfb41AvFnm256Uz0cplTRIcHDI4Ed4PGqMjYvZFoSZMyYp3dG+QEYz3erXL3lNPf4qZ7Ef7aNY1TuX3HP2lF3hcYiq0/cV6a1NEnPc4Mgpe3eI3eKF47eBV9FbQNLS62lxCgpKkgpI6wa1z2haUb0ldmI0VxxyK+zvtKcAzkHChwGOGU+2mxshvfurpFmO4r4e3n0ZeTzSANw/NIHiDRNYodFtWUoJVihl3riRkVyrHOs+NSqa10exqBnp45SxcW04bcPJY/NV3d/VSfnRJVsnKjy2XGJTCgrGcEHPBSSPDgf/wBrYo4xUJqfTkTUMMsyE7jyMll9PxkH/wAjupe6gN7y9ZuezPbD6bFVvNP4/ryld0DrQ3FSLXdlj0zGGXuQeAHI/rfXV+TyrXe4QpllubkV/LMmO4Clae3mFJ7v/VPXTNx91rDCnKAC3WgVgdSuR+nNc09hbKt1E77a0NdJW+n4G9fsYsNvZAlWUn9G99aKl7dZHLboG0ad3Pvq9SEiVkfFbUSt3Pg2N0d+O2u/aDZTf9a6WgqGWUh55/8AdoKCR4E4HnVkcebN9m3GQoJiWmKW94k4C1ALcPkgI495rUNn+JFH3/5PNBPfZjIhTrDusrjc3wEwNNQOiSo/FS4tO+v5qAj51VHT0h2xaKves5Q3bleVqERKzndClHdPfxJPgkVYZsGW7oyNa1hSbhqKXvSeHFtDiitzJH5rY3c9ZA7ap+2G5Mi42/T0DdREtbI3mkfFCykBIx1YR9qr0ruOz1gf9Mlh2jMXp5nJKu8nJNFFFasShTY2FXfDtxsriuYEpkE8+SVjy9U+dKep/QV29xdX22Ws4aU6GHT2JcwnPgDg+VB1Cb6iJeptribL10TojU6G/EkJStl9tTbiSMhSSMEfTXeDWawhNKJvY5CctmsL5b3t7fitlklXM7q8Z8wAfOnHVUh2cQdo024tgBFwgJJwOa0KAJ9hRVrFGvfe+7yEHWu0Yhmkjtpuj1x1JDscT1vR0pwlPHefcOAMdoG786m7fb1BsVvdm3F9LTTYzgnis9SQOsnlSO0Cs6g2lMTrkR0rjrkopPLfA9VPHnjhj9kUXSLjdYewlLmzhfGPSx21q0WeHbmBhuM0lsd+BxPma91CeArNKHmcw45Ty3GGzPgyIcpIWxIbU24k9aVDBrWFXpem9QLCAoS7ZLIG9wKihXX3KH0Kraekdtus4h6gi3NpADc5opcxj+0RgZPikj5tO6JwGKHoYDUL7u4do57XOZuVvjToyt5mQ0lxB7iM16s0o9jmr2Wo6tPXJ9LakrKoa3FYCgeJbyesHJHce6rvrnVEbTVlefLrZmOJKIrO96y1kcD4DmT3UCyhls2Yl1sBXdFTqZxetNqSILKt+Oh9MUHiQltskuH2749lPptIQkJSAEgYAHUKSGwuE27qObKdXl2NECWwo5KytXFXiAj+qngKJq+TBB2ErTzBbxmagdbWQX/TE+3jHSrb32SepxPrJ+kVPVg0spKnIhSMjE1j0XePuf1TBuLpU00hzopIPU2r1VA9wOD8mtmwoEAjrFa47TLKmy6vnMoSPR5Z9JbT1ALJ3h87e8iKaOyzWDF4s7VtmPpTc4iAgpWri8gYAWO3qB7D4itDVrxFW1YtS20lDL1IdQwyt11QShtJUpR5AAcTSJ0KlesdpZuslB6NtappSofFAwltJ7x6p8U1dtruqWbfY3LPFfQufNG4tCFes00c7yjjlnGB4k9VeLYTEZRabjMBQX3Xw2rHxghKeAPmSfOhVKa6Gfx5CWchrAsaPXWaxWaSjEoe2Kz+6WknJjaN5+3KD6cc9zkv+nj8ml7sfvZtmqkw1qxHuKC2ewODig/aHmKfL7Lb7LjLqQptxJSoHrB4GtXLxBfsF+lwkrLb0GQQ04DxAByhXs3TWjpCLK2qMVu91g4m04PCoqVd0sX+FauiKlSmnHOk3sbu7jhjrzn6K8Oi9VQ9TWpp9txCZiUgSI+fWQvr4dh5g1VdpNykWnVdnnRhlbDK1BJOAsZAI8xWbaTV1mpoKP1VvDXuDj745RmZo4VBWTVtnu7SSzMabePxmHVBK0+R5jvFeq5X+1WxhTs2fHbSAcJ3wVK7gBxJqB1IzmDOnuD8Mqc+GIvdsDLaLtbXQAFuMOBR7Qkpx9Zq4bNmls6Og7+fX3lpz2FRI+iqDK9N2g6oBjsrbhNYR0n6Fvick/nK7Orh2U34cdqJEZjR0hDTSAhCR1ADAoFQzYzjpNj2jZwtFVpWPvDmfLrgf7nFUVlUtEotpMhDam0uEesEqIJGewlKfYK4OQYy478dxlJakFRdTxwvPPNFFM5mDOSozCpDUhTSS60lSG1kcUhWM48cD2VDTNF6ZnS3ZcyzRXpDqipx1acqUe0miirKxHQyYBnWNAaS/wAhhfMo+4DSX+QQvmUUV3iv9RnNo8IfcBpL/IIXzKBoHSYIIsMMEHIIRyNFFc4r+Jk2jwljQAkBI5AYrnRRVZ2cNxJWlZSCoAgHrAP/AKocAUCk9YooqSSpPbONMPr35ER95QOR0spxWPDKuFB2baVyCi3FtQ4hSH1pI8waKKuLrOm4zmxfCWS02+PaoDcKGHAy1nd6RxS1cTk5UokniTXsooqmc8zO9IVB3/Stm1A827doYfW2N1Ct9QwPI0UVAxU5EhAPWQy9l+kVndVbV+HTrx9ddh2aaWK+kcgOOqxjLkhxZx2cTRRVuPZ9RlOGnhOR2caXCt9qA4yvGN5mQ4g48QatbDaWmkNozupSEjJycDvooqM7N1MsFA6TsrCiAONFFVnZXbxonT95mLmXGD0shYAUvpFAnHLkajhsw0mFBSYDoUk5BElwEHu40UVbi2DkCZU1qTkic07NNKBxSlW5S1K4lS31qJPfk12xdn2m4kpEiLEeZW2tKx0clxIJByMgK4+BooqG6zpuMmxR2lrrNFFVlpiqpL2eaXnSHJL9ty66oqWoOrGSevnRRUDsh904nCoPWdDezLSiHOkahPtrxgKRKcSR5hVTMvTVomQWIUuGl1uOjcaUtRUtAx1KPH6aKK6zNZyY5lqyamynI+Urj+y2zOrJRMnNp6kBSFAfOST9Nc4WzCxRnN91yXJ5eqtYSP6QM+dFFC4Neekdb2prSuOIZbrfAiW6OmNBjNMMp5IaSEivZRRRMYiRJJyes//Z"/>
          <p:cNvSpPr>
            <a:spLocks noChangeAspect="1" noChangeArrowheads="1"/>
          </p:cNvSpPr>
          <p:nvPr/>
        </p:nvSpPr>
        <p:spPr bwMode="auto">
          <a:xfrm>
            <a:off x="63500" y="-307975"/>
            <a:ext cx="21621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white"/>
              </a:solidFill>
            </a:endParaRPr>
          </a:p>
        </p:txBody>
      </p:sp>
      <p:grpSp>
        <p:nvGrpSpPr>
          <p:cNvPr id="2" name="Group 1"/>
          <p:cNvGrpSpPr/>
          <p:nvPr/>
        </p:nvGrpSpPr>
        <p:grpSpPr>
          <a:xfrm>
            <a:off x="0" y="1371150"/>
            <a:ext cx="4572000" cy="4851480"/>
            <a:chOff x="0" y="1005390"/>
            <a:chExt cx="4572000" cy="4851480"/>
          </a:xfrm>
        </p:grpSpPr>
        <p:sp>
          <p:nvSpPr>
            <p:cNvPr id="9" name="Title 1"/>
            <p:cNvSpPr txBox="1">
              <a:spLocks/>
            </p:cNvSpPr>
            <p:nvPr/>
          </p:nvSpPr>
          <p:spPr>
            <a:xfrm>
              <a:off x="0" y="5075820"/>
              <a:ext cx="4572000" cy="781050"/>
            </a:xfrm>
            <a:prstGeom prst="rect">
              <a:avLst/>
            </a:prstGeom>
          </p:spPr>
          <p:txBody>
            <a:bodyPr/>
            <a:lstStyle/>
            <a:p>
              <a:pPr algn="ctr" eaLnBrk="0" hangingPunct="0">
                <a:defRPr/>
              </a:pPr>
              <a:r>
                <a:rPr lang="en-US" sz="3200" spc="-100" dirty="0" smtClean="0">
                  <a:solidFill>
                    <a:prstClr val="white"/>
                  </a:solidFill>
                  <a:latin typeface="Arial" charset="0"/>
                  <a:ea typeface="+mj-ea"/>
                  <a:cs typeface="Arial" charset="0"/>
                </a:rPr>
                <a:t>Colleen McBride, Ph.D.</a:t>
              </a:r>
              <a:endParaRPr lang="en-US" sz="3200" spc="-100" dirty="0">
                <a:solidFill>
                  <a:prstClr val="white"/>
                </a:solidFill>
                <a:latin typeface="Arial" charset="0"/>
                <a:ea typeface="+mj-ea"/>
                <a:cs typeface="Arial"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941" r="7770"/>
            <a:stretch/>
          </p:blipFill>
          <p:spPr bwMode="auto">
            <a:xfrm>
              <a:off x="845820" y="1005390"/>
              <a:ext cx="2880359" cy="3968830"/>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oup 2"/>
          <p:cNvGrpSpPr/>
          <p:nvPr/>
        </p:nvGrpSpPr>
        <p:grpSpPr>
          <a:xfrm>
            <a:off x="4572000" y="1355896"/>
            <a:ext cx="4572000" cy="4866734"/>
            <a:chOff x="4572000" y="990136"/>
            <a:chExt cx="4572000" cy="4866734"/>
          </a:xfrm>
        </p:grpSpPr>
        <p:sp>
          <p:nvSpPr>
            <p:cNvPr id="10" name="Title 1"/>
            <p:cNvSpPr txBox="1">
              <a:spLocks/>
            </p:cNvSpPr>
            <p:nvPr/>
          </p:nvSpPr>
          <p:spPr>
            <a:xfrm>
              <a:off x="4572000" y="5075820"/>
              <a:ext cx="4572000" cy="781050"/>
            </a:xfrm>
            <a:prstGeom prst="rect">
              <a:avLst/>
            </a:prstGeom>
          </p:spPr>
          <p:txBody>
            <a:bodyPr/>
            <a:lstStyle/>
            <a:p>
              <a:pPr algn="ctr" eaLnBrk="0" hangingPunct="0">
                <a:defRPr/>
              </a:pPr>
              <a:r>
                <a:rPr lang="en-US" sz="3200" spc="-100" dirty="0" smtClean="0">
                  <a:solidFill>
                    <a:prstClr val="white"/>
                  </a:solidFill>
                  <a:latin typeface="Arial" charset="0"/>
                  <a:ea typeface="+mj-ea"/>
                  <a:cs typeface="Arial" charset="0"/>
                </a:rPr>
                <a:t>Fabio </a:t>
              </a:r>
              <a:r>
                <a:rPr lang="en-US" sz="3200" spc="-100" dirty="0" err="1" smtClean="0">
                  <a:solidFill>
                    <a:prstClr val="white"/>
                  </a:solidFill>
                  <a:latin typeface="Arial" charset="0"/>
                  <a:ea typeface="+mj-ea"/>
                  <a:cs typeface="Arial" charset="0"/>
                </a:rPr>
                <a:t>Candotti</a:t>
              </a:r>
              <a:r>
                <a:rPr lang="en-US" sz="3200" spc="-100" dirty="0" smtClean="0">
                  <a:solidFill>
                    <a:prstClr val="white"/>
                  </a:solidFill>
                  <a:latin typeface="Arial" charset="0"/>
                  <a:ea typeface="+mj-ea"/>
                  <a:cs typeface="Arial" charset="0"/>
                </a:rPr>
                <a:t>, M.D.</a:t>
              </a:r>
              <a:endParaRPr lang="en-US" sz="3200" spc="-100" dirty="0">
                <a:solidFill>
                  <a:prstClr val="white"/>
                </a:solidFill>
                <a:latin typeface="Arial" charset="0"/>
                <a:ea typeface="+mj-ea"/>
                <a:cs typeface="Arial" charset="0"/>
              </a:endParaRPr>
            </a:p>
          </p:txBody>
        </p:sp>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7749" r="5143"/>
            <a:stretch/>
          </p:blipFill>
          <p:spPr bwMode="auto">
            <a:xfrm>
              <a:off x="5417821" y="990136"/>
              <a:ext cx="2880358" cy="3984083"/>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43762203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764" y="6634"/>
            <a:ext cx="9144000" cy="1290353"/>
          </a:xfrm>
          <a:prstGeom prst="rect">
            <a:avLst/>
          </a:prstGeom>
        </p:spPr>
        <p:txBody>
          <a:bodyPr/>
          <a:lstStyle/>
          <a:p>
            <a:pPr algn="ctr">
              <a:defRPr/>
            </a:pPr>
            <a:r>
              <a:rPr lang="en-US" sz="3600" spc="-100" dirty="0" smtClean="0">
                <a:solidFill>
                  <a:srgbClr val="FFFF00"/>
                </a:solidFill>
                <a:cs typeface="Arial" pitchFamily="34" charset="0"/>
              </a:rPr>
              <a:t>Dedication of John </a:t>
            </a:r>
            <a:r>
              <a:rPr lang="en-US" sz="3600" spc="-100" dirty="0">
                <a:solidFill>
                  <a:srgbClr val="FFFF00"/>
                </a:solidFill>
                <a:cs typeface="Arial" pitchFamily="34" charset="0"/>
              </a:rPr>
              <a:t>Edward Porter Neuroscience Research </a:t>
            </a:r>
            <a:r>
              <a:rPr lang="en-US" sz="3600" spc="-100" dirty="0" smtClean="0">
                <a:solidFill>
                  <a:srgbClr val="FFFF00"/>
                </a:solidFill>
                <a:cs typeface="Arial" pitchFamily="34" charset="0"/>
              </a:rPr>
              <a:t>Center</a:t>
            </a:r>
            <a:endParaRPr lang="en-US" sz="3600" spc="-100" dirty="0">
              <a:solidFill>
                <a:srgbClr val="FFFF00"/>
              </a:solidFill>
              <a:latin typeface="Arial" pitchFamily="34" charset="0"/>
              <a:cs typeface="Arial" pitchFamily="34" charset="0"/>
            </a:endParaRPr>
          </a:p>
        </p:txBody>
      </p:sp>
      <p:sp>
        <p:nvSpPr>
          <p:cNvPr id="26" name="TextBox 25"/>
          <p:cNvSpPr txBox="1"/>
          <p:nvPr/>
        </p:nvSpPr>
        <p:spPr>
          <a:xfrm>
            <a:off x="7316160" y="6410325"/>
            <a:ext cx="1795684" cy="400110"/>
          </a:xfrm>
          <a:prstGeom prst="rect">
            <a:avLst/>
          </a:prstGeom>
          <a:noFill/>
        </p:spPr>
        <p:txBody>
          <a:bodyPr wrap="none">
            <a:spAutoFit/>
          </a:bodyPr>
          <a:lstStyle/>
          <a:p>
            <a:pPr>
              <a:defRPr/>
            </a:pPr>
            <a:r>
              <a:rPr lang="en-US" sz="2000" dirty="0" smtClean="0">
                <a:solidFill>
                  <a:schemeClr val="accent4">
                    <a:lumMod val="40000"/>
                    <a:lumOff val="60000"/>
                  </a:schemeClr>
                </a:solidFill>
                <a:latin typeface="Arial" charset="0"/>
              </a:rPr>
              <a:t>Document 36</a:t>
            </a:r>
            <a:endParaRPr lang="en-US" sz="2000" dirty="0">
              <a:solidFill>
                <a:schemeClr val="accent4">
                  <a:lumMod val="40000"/>
                  <a:lumOff val="60000"/>
                </a:schemeClr>
              </a:solidFill>
              <a:latin typeface="Arial" charset="0"/>
            </a:endParaRPr>
          </a:p>
        </p:txBody>
      </p:sp>
      <p:grpSp>
        <p:nvGrpSpPr>
          <p:cNvPr id="2" name="Group 1"/>
          <p:cNvGrpSpPr/>
          <p:nvPr/>
        </p:nvGrpSpPr>
        <p:grpSpPr>
          <a:xfrm>
            <a:off x="334168" y="1689100"/>
            <a:ext cx="8555034" cy="4454526"/>
            <a:chOff x="303214" y="1689100"/>
            <a:chExt cx="8555034" cy="4454526"/>
          </a:xfrm>
        </p:grpSpPr>
        <p:pic>
          <p:nvPicPr>
            <p:cNvPr id="8194" name="Picture 2" descr="C:\Users\wettersk\AppData\Local\Microsoft\Windows\Temporary Internet Files\Content.Outlook\5HYXLVEI\4D5A140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822" r="15151"/>
            <a:stretch/>
          </p:blipFill>
          <p:spPr bwMode="auto">
            <a:xfrm>
              <a:off x="303214" y="1689100"/>
              <a:ext cx="5146747" cy="445452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8195" name="Picture 3" descr="C:\Users\wettersk\AppData\Local\Microsoft\Windows\Temporary Internet Files\Content.Outlook\5HYXLVEI\4D5A212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538" t="14170" r="33951" b="34630"/>
            <a:stretch/>
          </p:blipFill>
          <p:spPr bwMode="auto">
            <a:xfrm>
              <a:off x="5874157" y="2389346"/>
              <a:ext cx="2984091" cy="3055232"/>
            </a:xfrm>
            <a:prstGeom prst="round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0224468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Grp="1" noChangeArrowheads="1"/>
          </p:cNvSpPr>
          <p:nvPr>
            <p:ph/>
          </p:nvPr>
        </p:nvSpPr>
        <p:spPr>
          <a:xfrm>
            <a:off x="-3176" y="6352"/>
            <a:ext cx="9144000" cy="1181100"/>
          </a:xfrm>
          <a:prstGeom prst="rect">
            <a:avLst/>
          </a:prstGeom>
        </p:spPr>
        <p:txBody>
          <a:bodyPr/>
          <a:lstStyle/>
          <a:p>
            <a:pPr marL="68263" indent="0" algn="ctr">
              <a:buNone/>
              <a:defRPr/>
            </a:pPr>
            <a:r>
              <a:rPr lang="en-US" sz="3600" b="1" spc="-100" dirty="0" smtClean="0">
                <a:solidFill>
                  <a:srgbClr val="FFFF00"/>
                </a:solidFill>
                <a:latin typeface="Arial" pitchFamily="34" charset="0"/>
                <a:cs typeface="Arial" pitchFamily="34" charset="0"/>
              </a:rPr>
              <a:t>NIH Clinical Center Genomics Opportunity</a:t>
            </a:r>
            <a:endParaRPr lang="en-US" sz="3200" b="1" spc="-100" dirty="0">
              <a:latin typeface="Arial" pitchFamily="34" charset="0"/>
              <a:cs typeface="Arial" pitchFamily="34" charset="0"/>
            </a:endParaRPr>
          </a:p>
        </p:txBody>
      </p:sp>
      <p:sp>
        <p:nvSpPr>
          <p:cNvPr id="7" name="Rectangle 2"/>
          <p:cNvSpPr txBox="1">
            <a:spLocks noChangeArrowheads="1"/>
          </p:cNvSpPr>
          <p:nvPr/>
        </p:nvSpPr>
        <p:spPr bwMode="auto">
          <a:xfrm>
            <a:off x="-1938" y="809783"/>
            <a:ext cx="8932061" cy="3214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a:buClr>
                <a:schemeClr val="tx1"/>
              </a:buClr>
              <a:defRPr/>
            </a:pPr>
            <a:r>
              <a:rPr lang="en-US" sz="2800" spc="-100" dirty="0" smtClean="0">
                <a:latin typeface="Arial" pitchFamily="34" charset="0"/>
                <a:cs typeface="Arial" pitchFamily="34" charset="0"/>
              </a:rPr>
              <a:t>Sponsors: NIH Office of Intramural Research, 	NHGRI, and NIH Clinical Center</a:t>
            </a:r>
          </a:p>
          <a:p>
            <a:pPr>
              <a:buClr>
                <a:schemeClr val="tx1"/>
              </a:buClr>
              <a:defRPr/>
            </a:pPr>
            <a:r>
              <a:rPr lang="en-US" sz="2800" spc="-100" dirty="0" smtClean="0">
                <a:latin typeface="Arial" pitchFamily="34" charset="0"/>
                <a:cs typeface="Arial" pitchFamily="34" charset="0"/>
              </a:rPr>
              <a:t>Goals:</a:t>
            </a:r>
          </a:p>
          <a:p>
            <a:pPr marL="687388" lvl="1" indent="0">
              <a:buNone/>
              <a:defRPr/>
            </a:pPr>
            <a:r>
              <a:rPr lang="en-US" sz="2400" spc="-100" dirty="0">
                <a:solidFill>
                  <a:schemeClr val="tx2">
                    <a:lumMod val="90000"/>
                  </a:schemeClr>
                </a:solidFill>
                <a:latin typeface="Arial" pitchFamily="34" charset="0"/>
                <a:cs typeface="Arial" pitchFamily="34" charset="0"/>
              </a:rPr>
              <a:t>I</a:t>
            </a:r>
            <a:r>
              <a:rPr lang="en-US" sz="2400" spc="-100" dirty="0" smtClean="0">
                <a:solidFill>
                  <a:schemeClr val="tx2">
                    <a:lumMod val="90000"/>
                  </a:schemeClr>
                </a:solidFill>
                <a:latin typeface="Arial" pitchFamily="34" charset="0"/>
                <a:cs typeface="Arial" pitchFamily="34" charset="0"/>
              </a:rPr>
              <a:t>nfrastructure for clinical genomics at the NIH Clinical Center</a:t>
            </a:r>
          </a:p>
          <a:p>
            <a:pPr marL="687388" lvl="1" indent="0">
              <a:buNone/>
              <a:defRPr/>
            </a:pPr>
            <a:r>
              <a:rPr lang="en-US" sz="2400" spc="-100" dirty="0" smtClean="0">
                <a:solidFill>
                  <a:schemeClr val="tx2">
                    <a:lumMod val="90000"/>
                  </a:schemeClr>
                </a:solidFill>
                <a:latin typeface="Arial" pitchFamily="34" charset="0"/>
                <a:cs typeface="Arial" pitchFamily="34" charset="0"/>
              </a:rPr>
              <a:t>Develop capabilities within institutes for using genomic 	data in clinical research and care</a:t>
            </a:r>
          </a:p>
          <a:p>
            <a:pPr>
              <a:buClr>
                <a:schemeClr val="tx1"/>
              </a:buClr>
              <a:defRPr/>
            </a:pPr>
            <a:r>
              <a:rPr lang="en-US" sz="2800" spc="-100" dirty="0" smtClean="0">
                <a:latin typeface="Arial" pitchFamily="34" charset="0"/>
                <a:cs typeface="Arial" pitchFamily="34" charset="0"/>
              </a:rPr>
              <a:t>1,000 whole-</a:t>
            </a:r>
            <a:r>
              <a:rPr lang="en-US" sz="2800" spc="-100" dirty="0" err="1" smtClean="0">
                <a:latin typeface="Arial" pitchFamily="34" charset="0"/>
                <a:cs typeface="Arial" pitchFamily="34" charset="0"/>
              </a:rPr>
              <a:t>exome</a:t>
            </a:r>
            <a:r>
              <a:rPr lang="en-US" sz="2800" spc="-100" dirty="0" smtClean="0">
                <a:latin typeface="Arial" panose="020B0604020202020204" pitchFamily="34" charset="0"/>
                <a:cs typeface="Arial" pitchFamily="34" charset="0"/>
              </a:rPr>
              <a:t> sequences</a:t>
            </a:r>
          </a:p>
          <a:p>
            <a:pPr marL="68263" indent="0">
              <a:buFont typeface="Wingdings" pitchFamily="2" charset="2"/>
              <a:buNone/>
              <a:defRPr/>
            </a:pPr>
            <a:endParaRPr lang="en-US" sz="3200" spc="-100" dirty="0">
              <a:latin typeface="Arial" pitchFamily="34" charset="0"/>
              <a:cs typeface="Arial"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4865" y="4314397"/>
            <a:ext cx="3432872" cy="2235658"/>
          </a:xfrm>
          <a:prstGeom prst="roundRect">
            <a:avLst/>
          </a:prstGeom>
        </p:spPr>
      </p:pic>
      <p:sp>
        <p:nvSpPr>
          <p:cNvPr id="5" name="TextBox 4"/>
          <p:cNvSpPr txBox="1"/>
          <p:nvPr/>
        </p:nvSpPr>
        <p:spPr>
          <a:xfrm>
            <a:off x="7315200" y="641032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37</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334255381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3176" y="6336"/>
            <a:ext cx="9144000" cy="749300"/>
          </a:xfrm>
          <a:prstGeom prst="rect">
            <a:avLst/>
          </a:prstGeom>
        </p:spPr>
        <p:txBody>
          <a:bodyPr/>
          <a:lstStyle/>
          <a:p>
            <a:pPr algn="ctr">
              <a:defRPr/>
            </a:pPr>
            <a:r>
              <a:rPr lang="en-US" sz="3600" spc="-100" dirty="0">
                <a:solidFill>
                  <a:srgbClr val="FFFF00"/>
                </a:solidFill>
                <a:latin typeface="Arial" charset="0"/>
                <a:cs typeface="Arial" pitchFamily="34" charset="0"/>
              </a:rPr>
              <a:t>Johns Hopkins Society of Scholars </a:t>
            </a:r>
          </a:p>
          <a:p>
            <a:pPr algn="ctr">
              <a:defRPr/>
            </a:pPr>
            <a:r>
              <a:rPr lang="en-US" sz="3600" spc="-100" dirty="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8" name="TextBox 7"/>
          <p:cNvSpPr txBox="1"/>
          <p:nvPr/>
        </p:nvSpPr>
        <p:spPr>
          <a:xfrm>
            <a:off x="7315200" y="641032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38</a:t>
            </a:r>
            <a:endParaRPr lang="en-US" sz="2000" dirty="0">
              <a:solidFill>
                <a:schemeClr val="accent4">
                  <a:lumMod val="40000"/>
                  <a:lumOff val="60000"/>
                </a:schemeClr>
              </a:solidFill>
              <a:latin typeface="Arial" charset="0"/>
            </a:endParaRPr>
          </a:p>
        </p:txBody>
      </p:sp>
      <p:grpSp>
        <p:nvGrpSpPr>
          <p:cNvPr id="2" name="Group 1"/>
          <p:cNvGrpSpPr/>
          <p:nvPr/>
        </p:nvGrpSpPr>
        <p:grpSpPr>
          <a:xfrm>
            <a:off x="144047" y="1486726"/>
            <a:ext cx="8565393" cy="4466142"/>
            <a:chOff x="117631" y="1298468"/>
            <a:chExt cx="8565393" cy="4466142"/>
          </a:xfrm>
        </p:grpSpPr>
        <p:sp>
          <p:nvSpPr>
            <p:cNvPr id="9" name="Title 1"/>
            <p:cNvSpPr txBox="1">
              <a:spLocks/>
            </p:cNvSpPr>
            <p:nvPr/>
          </p:nvSpPr>
          <p:spPr>
            <a:xfrm>
              <a:off x="117631" y="4983560"/>
              <a:ext cx="6311756" cy="781050"/>
            </a:xfrm>
            <a:prstGeom prst="rect">
              <a:avLst/>
            </a:prstGeom>
          </p:spPr>
          <p:txBody>
            <a:bodyPr/>
            <a:lstStyle/>
            <a:p>
              <a:pPr algn="ctr" eaLnBrk="0" hangingPunct="0">
                <a:defRPr/>
              </a:pPr>
              <a:r>
                <a:rPr lang="en-US" sz="3200" spc="-100" dirty="0" smtClean="0">
                  <a:latin typeface="Arial" charset="0"/>
                  <a:ea typeface="+mj-ea"/>
                  <a:cs typeface="Arial" charset="0"/>
                </a:rPr>
                <a:t>Andy Baxevanis, Ph.D.</a:t>
              </a:r>
              <a:endParaRPr lang="en-US" sz="3200" spc="-100" dirty="0">
                <a:latin typeface="Arial" charset="0"/>
                <a:ea typeface="+mj-ea"/>
                <a:cs typeface="Arial"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2399" y="2416174"/>
              <a:ext cx="2460625" cy="1393825"/>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155" y="1298468"/>
              <a:ext cx="5341321" cy="3480382"/>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20347484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176" y="6635"/>
            <a:ext cx="9144000" cy="811212"/>
          </a:xfrm>
          <a:prstGeom prst="rect">
            <a:avLst/>
          </a:prstGeom>
        </p:spPr>
        <p:txBody>
          <a:bodyPr/>
          <a:lstStyle/>
          <a:p>
            <a:pPr algn="ctr">
              <a:defRPr/>
            </a:pPr>
            <a:r>
              <a:rPr lang="en-US" sz="3600" spc="-100" dirty="0">
                <a:solidFill>
                  <a:srgbClr val="FFFF00"/>
                </a:solidFill>
                <a:latin typeface="Arial" pitchFamily="34" charset="0"/>
                <a:cs typeface="Arial" pitchFamily="34" charset="0"/>
              </a:rPr>
              <a:t>NHGRI Intramural Research Highlights</a:t>
            </a:r>
          </a:p>
        </p:txBody>
      </p:sp>
      <p:sp>
        <p:nvSpPr>
          <p:cNvPr id="26" name="TextBox 25"/>
          <p:cNvSpPr txBox="1"/>
          <p:nvPr/>
        </p:nvSpPr>
        <p:spPr>
          <a:xfrm>
            <a:off x="7316160" y="641032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39</a:t>
            </a:r>
            <a:endParaRPr lang="en-US" sz="2000" dirty="0">
              <a:solidFill>
                <a:schemeClr val="accent4">
                  <a:lumMod val="40000"/>
                  <a:lumOff val="60000"/>
                </a:schemeClr>
              </a:solidFill>
              <a:latin typeface="Arial" charset="0"/>
            </a:endParaRPr>
          </a:p>
        </p:txBody>
      </p:sp>
      <p:sp>
        <p:nvSpPr>
          <p:cNvPr id="5" name="AutoShape 2" descr="http://inside.genome.gov/NHGRIStaff/Staff/retrieve.cfm?imageid=15000018&amp;dpi=300&amp;fileformat=jpg"/>
          <p:cNvSpPr>
            <a:spLocks noChangeAspect="1" noChangeArrowheads="1"/>
          </p:cNvSpPr>
          <p:nvPr/>
        </p:nvSpPr>
        <p:spPr bwMode="auto">
          <a:xfrm>
            <a:off x="155575" y="-4762500"/>
            <a:ext cx="15240000" cy="9925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http://inside.genome.gov/NHGRIStaff/Staff/retrieve.cfm?imageid=15000018&amp;dpi=300&amp;fileformat=jpg"/>
          <p:cNvSpPr>
            <a:spLocks noChangeAspect="1" noChangeArrowheads="1"/>
          </p:cNvSpPr>
          <p:nvPr/>
        </p:nvSpPr>
        <p:spPr bwMode="auto">
          <a:xfrm>
            <a:off x="-1385602" y="-10354338"/>
            <a:ext cx="15240000" cy="9925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 name="Group 3"/>
          <p:cNvGrpSpPr/>
          <p:nvPr/>
        </p:nvGrpSpPr>
        <p:grpSpPr>
          <a:xfrm>
            <a:off x="544286" y="1260475"/>
            <a:ext cx="6850924" cy="1268212"/>
            <a:chOff x="544286" y="1260475"/>
            <a:chExt cx="6850924" cy="1268212"/>
          </a:xfrm>
        </p:grpSpPr>
        <p:pic>
          <p:nvPicPr>
            <p:cNvPr id="1030"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849" t="8594" r="31224" b="27351"/>
            <a:stretch/>
          </p:blipFill>
          <p:spPr bwMode="auto">
            <a:xfrm>
              <a:off x="5728103" y="1260475"/>
              <a:ext cx="1638300" cy="1268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60088" t="14483" r="19528" b="77614"/>
            <a:stretch/>
          </p:blipFill>
          <p:spPr bwMode="auto">
            <a:xfrm>
              <a:off x="544286" y="1296787"/>
              <a:ext cx="5183817" cy="666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565552" y="1873314"/>
              <a:ext cx="5162551" cy="646331"/>
            </a:xfrm>
            <a:prstGeom prst="rect">
              <a:avLst/>
            </a:prstGeom>
            <a:solidFill>
              <a:schemeClr val="tx1"/>
            </a:solidFill>
          </p:spPr>
          <p:txBody>
            <a:bodyPr wrap="square" rtlCol="0">
              <a:spAutoFit/>
            </a:bodyPr>
            <a:lstStyle/>
            <a:p>
              <a:pPr lvl="1"/>
              <a:r>
                <a:rPr lang="en-US" dirty="0">
                  <a:solidFill>
                    <a:schemeClr val="bg1"/>
                  </a:solidFill>
                </a:rPr>
                <a:t>Early-Onset Stroke and </a:t>
              </a:r>
              <a:r>
                <a:rPr lang="en-US" dirty="0" err="1">
                  <a:solidFill>
                    <a:schemeClr val="bg1"/>
                  </a:solidFill>
                </a:rPr>
                <a:t>Vasculopathy</a:t>
              </a:r>
              <a:r>
                <a:rPr lang="en-US" dirty="0">
                  <a:solidFill>
                    <a:schemeClr val="bg1"/>
                  </a:solidFill>
                </a:rPr>
                <a:t> Associated with Mutations in ADA2</a:t>
              </a:r>
            </a:p>
          </p:txBody>
        </p:sp>
        <p:sp>
          <p:nvSpPr>
            <p:cNvPr id="2" name="Rectangle 1"/>
            <p:cNvSpPr/>
            <p:nvPr/>
          </p:nvSpPr>
          <p:spPr>
            <a:xfrm>
              <a:off x="544286" y="1260475"/>
              <a:ext cx="6850924" cy="12382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1733212" y="3040987"/>
            <a:ext cx="6864381" cy="1238250"/>
            <a:chOff x="1733212" y="3040987"/>
            <a:chExt cx="6864381" cy="1238250"/>
          </a:xfrm>
        </p:grpSpPr>
        <p:grpSp>
          <p:nvGrpSpPr>
            <p:cNvPr id="7" name="Group 6"/>
            <p:cNvGrpSpPr/>
            <p:nvPr/>
          </p:nvGrpSpPr>
          <p:grpSpPr>
            <a:xfrm>
              <a:off x="1733212" y="3040987"/>
              <a:ext cx="6864381" cy="1238250"/>
              <a:chOff x="1733212" y="3040987"/>
              <a:chExt cx="6864381" cy="1238250"/>
            </a:xfrm>
          </p:grpSpPr>
          <p:sp>
            <p:nvSpPr>
              <p:cNvPr id="25" name="TextBox 24"/>
              <p:cNvSpPr txBox="1"/>
              <p:nvPr/>
            </p:nvSpPr>
            <p:spPr>
              <a:xfrm>
                <a:off x="3351340" y="3612049"/>
                <a:ext cx="5240965" cy="652294"/>
              </a:xfrm>
              <a:prstGeom prst="rect">
                <a:avLst/>
              </a:prstGeom>
              <a:solidFill>
                <a:schemeClr val="tx1"/>
              </a:solidFill>
            </p:spPr>
            <p:txBody>
              <a:bodyPr wrap="square" rtlCol="0">
                <a:spAutoFit/>
              </a:bodyPr>
              <a:lstStyle/>
              <a:p>
                <a:pPr>
                  <a:lnSpc>
                    <a:spcPts val="2300"/>
                  </a:lnSpc>
                  <a:spcBef>
                    <a:spcPts val="0"/>
                  </a:spcBef>
                  <a:spcAft>
                    <a:spcPts val="1800"/>
                  </a:spcAft>
                </a:pPr>
                <a:r>
                  <a:rPr lang="en-US" sz="1500" dirty="0" smtClean="0">
                    <a:solidFill>
                      <a:schemeClr val="bg1"/>
                    </a:solidFill>
                  </a:rPr>
                  <a:t>Global </a:t>
                </a:r>
                <a:r>
                  <a:rPr lang="en-US" sz="1500" dirty="0">
                    <a:solidFill>
                      <a:schemeClr val="bg1"/>
                    </a:solidFill>
                  </a:rPr>
                  <a:t>Analyses of Human Immune Variation Reveal Baseline Predictors of </a:t>
                </a:r>
                <a:r>
                  <a:rPr lang="en-US" sz="1500" dirty="0" err="1">
                    <a:solidFill>
                      <a:schemeClr val="bg1"/>
                    </a:solidFill>
                  </a:rPr>
                  <a:t>Postvaccination</a:t>
                </a:r>
                <a:r>
                  <a:rPr lang="en-US" sz="1500" dirty="0">
                    <a:solidFill>
                      <a:schemeClr val="bg1"/>
                    </a:solidFill>
                  </a:rPr>
                  <a:t> Responses</a:t>
                </a:r>
              </a:p>
            </p:txBody>
          </p:sp>
          <p:pic>
            <p:nvPicPr>
              <p:cNvPr id="5128" name="Picture 8"/>
              <p:cNvPicPr>
                <a:picLocks noChangeAspect="1" noChangeArrowheads="1"/>
              </p:cNvPicPr>
              <p:nvPr/>
            </p:nvPicPr>
            <p:blipFill rotWithShape="1">
              <a:blip r:embed="rId5" cstate="print"/>
              <a:srcRect l="61250" t="30664" r="14141" b="62400"/>
              <a:stretch/>
            </p:blipFill>
            <p:spPr bwMode="auto">
              <a:xfrm>
                <a:off x="3395388" y="3070284"/>
                <a:ext cx="5202205" cy="586481"/>
              </a:xfrm>
              <a:prstGeom prst="rect">
                <a:avLst/>
              </a:prstGeom>
              <a:noFill/>
              <a:ln w="9525">
                <a:noFill/>
                <a:miter lim="800000"/>
                <a:headEnd/>
                <a:tailEnd/>
              </a:ln>
            </p:spPr>
          </p:pic>
          <p:sp>
            <p:nvSpPr>
              <p:cNvPr id="35" name="Rectangle 34"/>
              <p:cNvSpPr/>
              <p:nvPr/>
            </p:nvSpPr>
            <p:spPr>
              <a:xfrm>
                <a:off x="1733212" y="3040987"/>
                <a:ext cx="6850924" cy="12382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9"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8010" t="5071" r="21318" b="61219"/>
            <a:stretch/>
          </p:blipFill>
          <p:spPr bwMode="auto">
            <a:xfrm>
              <a:off x="1757426" y="3080918"/>
              <a:ext cx="1637962" cy="1172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565552" y="4773601"/>
            <a:ext cx="6850924" cy="1267092"/>
            <a:chOff x="565552" y="4773601"/>
            <a:chExt cx="6850924" cy="1267092"/>
          </a:xfrm>
        </p:grpSpPr>
        <p:sp>
          <p:nvSpPr>
            <p:cNvPr id="27" name="TextBox 26"/>
            <p:cNvSpPr txBox="1"/>
            <p:nvPr/>
          </p:nvSpPr>
          <p:spPr>
            <a:xfrm>
              <a:off x="603653" y="5403712"/>
              <a:ext cx="5124450" cy="584775"/>
            </a:xfrm>
            <a:prstGeom prst="rect">
              <a:avLst/>
            </a:prstGeom>
            <a:solidFill>
              <a:schemeClr val="tx1"/>
            </a:solidFill>
            <a:ln>
              <a:noFill/>
            </a:ln>
          </p:spPr>
          <p:txBody>
            <a:bodyPr wrap="square" rtlCol="0">
              <a:spAutoFit/>
            </a:bodyPr>
            <a:lstStyle/>
            <a:p>
              <a:r>
                <a:rPr lang="en-US" sz="1600" dirty="0">
                  <a:solidFill>
                    <a:schemeClr val="bg1"/>
                  </a:solidFill>
                </a:rPr>
                <a:t>Glycosylation, </a:t>
              </a:r>
              <a:r>
                <a:rPr lang="en-US" sz="1600" dirty="0" err="1">
                  <a:solidFill>
                    <a:schemeClr val="bg1"/>
                  </a:solidFill>
                </a:rPr>
                <a:t>Hypogammaglobulinemia</a:t>
              </a:r>
              <a:r>
                <a:rPr lang="en-US" sz="1600" dirty="0">
                  <a:solidFill>
                    <a:schemeClr val="bg1"/>
                  </a:solidFill>
                </a:rPr>
                <a:t>, and Resistance to Viral Infections</a:t>
              </a:r>
            </a:p>
          </p:txBody>
        </p:sp>
        <p:grpSp>
          <p:nvGrpSpPr>
            <p:cNvPr id="9" name="Group 8"/>
            <p:cNvGrpSpPr/>
            <p:nvPr/>
          </p:nvGrpSpPr>
          <p:grpSpPr>
            <a:xfrm>
              <a:off x="565552" y="4773601"/>
              <a:ext cx="6850924" cy="1267092"/>
              <a:chOff x="565552" y="4773601"/>
              <a:chExt cx="6850924" cy="1267092"/>
            </a:xfrm>
          </p:grpSpPr>
          <p:sp>
            <p:nvSpPr>
              <p:cNvPr id="12" name="Rectangle 11"/>
              <p:cNvSpPr/>
              <p:nvPr/>
            </p:nvSpPr>
            <p:spPr>
              <a:xfrm>
                <a:off x="5690002" y="4773601"/>
                <a:ext cx="1697667" cy="1238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r="60590"/>
              <a:stretch/>
            </p:blipFill>
            <p:spPr>
              <a:xfrm>
                <a:off x="5728103" y="4912706"/>
                <a:ext cx="987408" cy="591313"/>
              </a:xfrm>
              <a:prstGeom prst="rect">
                <a:avLst/>
              </a:prstGeom>
            </p:spPr>
          </p:pic>
          <p:pic>
            <p:nvPicPr>
              <p:cNvPr id="31" name="Picture 30"/>
              <p:cNvPicPr>
                <a:picLocks noChangeAspect="1"/>
              </p:cNvPicPr>
              <p:nvPr/>
            </p:nvPicPr>
            <p:blipFill rotWithShape="1">
              <a:blip r:embed="rId7" cstate="print">
                <a:extLst>
                  <a:ext uri="{28A0092B-C50C-407E-A947-70E740481C1C}">
                    <a14:useLocalDpi xmlns:a14="http://schemas.microsoft.com/office/drawing/2010/main" val="0"/>
                  </a:ext>
                </a:extLst>
              </a:blip>
              <a:srcRect l="38017"/>
              <a:stretch/>
            </p:blipFill>
            <p:spPr>
              <a:xfrm>
                <a:off x="5690002" y="5449380"/>
                <a:ext cx="1552961" cy="591313"/>
              </a:xfrm>
              <a:prstGeom prst="rect">
                <a:avLst/>
              </a:prstGeom>
            </p:spPr>
          </p:pic>
          <p:sp>
            <p:nvSpPr>
              <p:cNvPr id="14" name="Rectangle 13"/>
              <p:cNvSpPr/>
              <p:nvPr/>
            </p:nvSpPr>
            <p:spPr>
              <a:xfrm>
                <a:off x="4419600" y="4795028"/>
                <a:ext cx="1249136" cy="6086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60088" t="14483" r="19528" b="77614"/>
              <a:stretch/>
            </p:blipFill>
            <p:spPr bwMode="auto">
              <a:xfrm>
                <a:off x="601436" y="4773601"/>
                <a:ext cx="4791123" cy="688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ectangle 35"/>
              <p:cNvSpPr/>
              <p:nvPr/>
            </p:nvSpPr>
            <p:spPr>
              <a:xfrm>
                <a:off x="565552" y="4773601"/>
                <a:ext cx="6850924" cy="12382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21533824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6776"/>
            <a:ext cx="9144000" cy="1390540"/>
          </a:xfrm>
        </p:spPr>
        <p:txBody>
          <a:bodyPr/>
          <a:lstStyle/>
          <a:p>
            <a:pPr algn="ctr">
              <a:defRPr/>
            </a:pPr>
            <a:r>
              <a:rPr lang="en-US" sz="3600" b="1" dirty="0">
                <a:solidFill>
                  <a:srgbClr val="FFFF00"/>
                </a:solidFill>
                <a:latin typeface="Arial" charset="0"/>
                <a:cs typeface="Arial" charset="0"/>
              </a:rPr>
              <a:t>Featured Presentation at Advances in Genome Biology and Technology Meeting</a:t>
            </a:r>
            <a:endParaRPr lang="en-US" sz="3600" b="1" dirty="0">
              <a:solidFill>
                <a:srgbClr val="FFFF00"/>
              </a:solidFill>
              <a:latin typeface="Arial" pitchFamily="34" charset="0"/>
              <a:cs typeface="Arial" pitchFamily="34" charset="0"/>
            </a:endParaRPr>
          </a:p>
        </p:txBody>
      </p:sp>
      <p:sp>
        <p:nvSpPr>
          <p:cNvPr id="11" name="Title 1"/>
          <p:cNvSpPr txBox="1">
            <a:spLocks/>
          </p:cNvSpPr>
          <p:nvPr/>
        </p:nvSpPr>
        <p:spPr>
          <a:xfrm>
            <a:off x="0" y="5497918"/>
            <a:ext cx="9144000" cy="781050"/>
          </a:xfrm>
          <a:prstGeom prst="rect">
            <a:avLst/>
          </a:prstGeom>
        </p:spPr>
        <p:txBody>
          <a:bodyPr/>
          <a:lstStyle/>
          <a:p>
            <a:pPr algn="ctr" eaLnBrk="0" hangingPunct="0">
              <a:defRPr/>
            </a:pPr>
            <a:r>
              <a:rPr lang="en-US" sz="3200" spc="-100" dirty="0" smtClean="0">
                <a:latin typeface="Arial" charset="0"/>
                <a:ea typeface="+mj-ea"/>
                <a:cs typeface="Arial" charset="0"/>
              </a:rPr>
              <a:t>Jeff </a:t>
            </a:r>
            <a:r>
              <a:rPr lang="en-US" sz="3200" spc="-100" dirty="0" err="1" smtClean="0">
                <a:latin typeface="Arial" charset="0"/>
                <a:ea typeface="+mj-ea"/>
                <a:cs typeface="Arial" charset="0"/>
              </a:rPr>
              <a:t>Schloss</a:t>
            </a:r>
            <a:r>
              <a:rPr lang="en-US" sz="3200" spc="-100" dirty="0" smtClean="0">
                <a:latin typeface="Arial" charset="0"/>
                <a:ea typeface="+mj-ea"/>
                <a:cs typeface="Arial" charset="0"/>
              </a:rPr>
              <a:t>, Ph.D</a:t>
            </a:r>
            <a:r>
              <a:rPr lang="en-US" sz="3200" spc="-100" dirty="0">
                <a:latin typeface="Arial" charset="0"/>
                <a:ea typeface="+mj-ea"/>
                <a:cs typeface="Arial" charset="0"/>
              </a:rPr>
              <a:t>.</a:t>
            </a:r>
          </a:p>
        </p:txBody>
      </p:sp>
      <p:pic>
        <p:nvPicPr>
          <p:cNvPr id="1026" name="Picture 2" descr="H:\00_C Stuff to H_Exact_Sept 21 2013\Users\egreen\Desktop\Jeff Schloss_Marco Island 2014\IMG_9680_MO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414" y="1857973"/>
            <a:ext cx="7799172" cy="3464211"/>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857000"/>
      </p:ext>
    </p:extLst>
  </p:cSld>
  <p:clrMapOvr>
    <a:masterClrMapping/>
  </p:clrMapOvr>
  <p:transition spd="slow">
    <p:wipe di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5248" b="3417"/>
          <a:stretch/>
        </p:blipFill>
        <p:spPr>
          <a:xfrm>
            <a:off x="4764" y="0"/>
            <a:ext cx="9144000" cy="2122117"/>
          </a:xfrm>
          <a:prstGeom prst="rect">
            <a:avLst/>
          </a:prstGeom>
        </p:spPr>
      </p:pic>
      <p:sp>
        <p:nvSpPr>
          <p:cNvPr id="3" name="TextBox 2"/>
          <p:cNvSpPr txBox="1"/>
          <p:nvPr/>
        </p:nvSpPr>
        <p:spPr>
          <a:xfrm>
            <a:off x="-4764" y="2668786"/>
            <a:ext cx="184731" cy="646331"/>
          </a:xfrm>
          <a:prstGeom prst="rect">
            <a:avLst/>
          </a:prstGeom>
          <a:noFill/>
        </p:spPr>
        <p:txBody>
          <a:bodyPr wrap="none" rtlCol="0">
            <a:spAutoFit/>
          </a:bodyPr>
          <a:lstStyle/>
          <a:p>
            <a:endParaRPr lang="en-US" dirty="0" smtClean="0">
              <a:solidFill>
                <a:prstClr val="white"/>
              </a:solidFill>
            </a:endParaRPr>
          </a:p>
          <a:p>
            <a:endParaRPr lang="en-US" dirty="0">
              <a:solidFill>
                <a:prstClr val="white"/>
              </a:solidFill>
            </a:endParaRPr>
          </a:p>
        </p:txBody>
      </p:sp>
      <p:sp>
        <p:nvSpPr>
          <p:cNvPr id="4" name="TextBox 3"/>
          <p:cNvSpPr txBox="1"/>
          <p:nvPr/>
        </p:nvSpPr>
        <p:spPr>
          <a:xfrm>
            <a:off x="179967" y="2363769"/>
            <a:ext cx="8719484" cy="4031873"/>
          </a:xfrm>
          <a:prstGeom prst="rect">
            <a:avLst/>
          </a:prstGeom>
          <a:noFill/>
        </p:spPr>
        <p:txBody>
          <a:bodyPr wrap="square" rtlCol="0">
            <a:spAutoFit/>
          </a:bodyPr>
          <a:lstStyle/>
          <a:p>
            <a:pPr algn="ctr"/>
            <a:r>
              <a:rPr lang="en-US" sz="3200" dirty="0" smtClean="0"/>
              <a:t>To receive </a:t>
            </a:r>
            <a:r>
              <a:rPr lang="en-US" sz="3200" i="1" dirty="0" smtClean="0"/>
              <a:t>The </a:t>
            </a:r>
            <a:r>
              <a:rPr lang="en-US" sz="3200" i="1" dirty="0"/>
              <a:t>Genomics Landscape</a:t>
            </a:r>
            <a:r>
              <a:rPr lang="en-US" sz="3200" dirty="0"/>
              <a:t>, </a:t>
            </a:r>
            <a:endParaRPr lang="en-US" sz="3200" dirty="0" smtClean="0"/>
          </a:p>
          <a:p>
            <a:pPr algn="ctr"/>
            <a:r>
              <a:rPr lang="en-US" sz="3200" dirty="0" smtClean="0"/>
              <a:t>go to </a:t>
            </a:r>
            <a:r>
              <a:rPr lang="en-US" sz="3200" dirty="0" smtClean="0">
                <a:solidFill>
                  <a:srgbClr val="FF9933"/>
                </a:solidFill>
              </a:rPr>
              <a:t>list.nih.gov</a:t>
            </a:r>
            <a:endParaRPr lang="en-US" sz="3200" dirty="0">
              <a:solidFill>
                <a:srgbClr val="FF9933"/>
              </a:solidFill>
            </a:endParaRPr>
          </a:p>
          <a:p>
            <a:pPr algn="ctr"/>
            <a:endParaRPr lang="en-US" sz="3200" u="sng" dirty="0"/>
          </a:p>
          <a:p>
            <a:pPr algn="ctr"/>
            <a:r>
              <a:rPr lang="en-US" sz="3200" dirty="0" smtClean="0"/>
              <a:t>Search for </a:t>
            </a:r>
            <a:r>
              <a:rPr lang="en-US" sz="3200" dirty="0" smtClean="0">
                <a:solidFill>
                  <a:srgbClr val="FF9933"/>
                </a:solidFill>
              </a:rPr>
              <a:t>NHGRILANDSCAPE</a:t>
            </a:r>
          </a:p>
          <a:p>
            <a:pPr algn="ctr"/>
            <a:endParaRPr lang="en-US" sz="3200" dirty="0" smtClean="0">
              <a:solidFill>
                <a:schemeClr val="accent1"/>
              </a:solidFill>
            </a:endParaRPr>
          </a:p>
          <a:p>
            <a:pPr algn="ctr"/>
            <a:endParaRPr lang="en-US" sz="3200" dirty="0" smtClean="0"/>
          </a:p>
          <a:p>
            <a:pPr algn="ctr"/>
            <a:r>
              <a:rPr lang="en-US" sz="3200" dirty="0" smtClean="0"/>
              <a:t>Past issues can </a:t>
            </a:r>
            <a:r>
              <a:rPr lang="en-US" sz="3200" dirty="0"/>
              <a:t>be accessed at: </a:t>
            </a:r>
            <a:r>
              <a:rPr lang="en-US" sz="3200" dirty="0" smtClean="0">
                <a:solidFill>
                  <a:srgbClr val="FF9933"/>
                </a:solidFill>
              </a:rPr>
              <a:t>genome.gov/27527308</a:t>
            </a:r>
            <a:r>
              <a:rPr lang="en-US" sz="3200" dirty="0"/>
              <a:t> </a:t>
            </a:r>
            <a:endParaRPr lang="en-US" sz="3200" b="0" dirty="0"/>
          </a:p>
        </p:txBody>
      </p:sp>
      <p:sp>
        <p:nvSpPr>
          <p:cNvPr id="5" name="TextBox 4"/>
          <p:cNvSpPr txBox="1"/>
          <p:nvPr/>
        </p:nvSpPr>
        <p:spPr>
          <a:xfrm>
            <a:off x="7316160" y="641032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40</a:t>
            </a:r>
            <a:endParaRPr lang="en-US" sz="2000" dirty="0">
              <a:solidFill>
                <a:schemeClr val="accent4">
                  <a:lumMod val="40000"/>
                  <a:lumOff val="60000"/>
                </a:schemeClr>
              </a:solidFill>
              <a:latin typeface="Arial" charset="0"/>
            </a:endParaRPr>
          </a:p>
        </p:txBody>
      </p:sp>
    </p:spTree>
    <p:extLst>
      <p:ext uri="{BB962C8B-B14F-4D97-AF65-F5344CB8AC3E}">
        <p14:creationId xmlns:p14="http://schemas.microsoft.com/office/powerpoint/2010/main" val="3367219529"/>
      </p:ext>
    </p:extLst>
  </p:cSld>
  <p:clrMapOvr>
    <a:masterClrMapping/>
  </p:clrMapOvr>
  <p:transition spd="slow">
    <p:wipe dir="d"/>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5" descr="topbanne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925" y="0"/>
            <a:ext cx="7972425"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0" y="1297533"/>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4400" dirty="0" smtClean="0">
                <a:solidFill>
                  <a:srgbClr val="FFFFFF"/>
                </a:solidFill>
                <a:cs typeface="Arial" pitchFamily="34" charset="0"/>
              </a:rPr>
              <a:t>Thanks</a:t>
            </a:r>
            <a:r>
              <a:rPr lang="en-US" sz="4400" dirty="0">
                <a:solidFill>
                  <a:srgbClr val="FFFFFF"/>
                </a:solidFill>
                <a:cs typeface="Arial" pitchFamily="34" charset="0"/>
              </a:rPr>
              <a:t>!</a:t>
            </a:r>
          </a:p>
        </p:txBody>
      </p:sp>
      <p:sp>
        <p:nvSpPr>
          <p:cNvPr id="94214" name="Rectangle 6"/>
          <p:cNvSpPr>
            <a:spLocks noChangeArrowheads="1"/>
          </p:cNvSpPr>
          <p:nvPr/>
        </p:nvSpPr>
        <p:spPr bwMode="auto">
          <a:xfrm>
            <a:off x="0" y="5894388"/>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4400" dirty="0">
                <a:solidFill>
                  <a:srgbClr val="FFFFFF"/>
                </a:solidFill>
                <a:cs typeface="Arial" pitchFamily="34" charset="0"/>
              </a:rPr>
              <a:t>Special Thanks!</a:t>
            </a:r>
          </a:p>
        </p:txBody>
      </p:sp>
      <p:pic>
        <p:nvPicPr>
          <p:cNvPr id="5122" name="Picture 2" descr="\\centaur.nhgri.nih.gov\CPLB_Digital_Media_Archive\Archived Photos by date\2014\Science_Festival_2014_4_25_14\_jpegs\DSC_041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865" b="18423"/>
          <a:stretch/>
        </p:blipFill>
        <p:spPr bwMode="auto">
          <a:xfrm>
            <a:off x="1938752" y="2061350"/>
            <a:ext cx="5282319" cy="3815743"/>
          </a:xfrm>
          <a:prstGeom prst="round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ox(out)">
                                      <p:cBhvr>
                                        <p:cTn id="7"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lide F2a-01.jpg"/>
          <p:cNvPicPr>
            <a:picLocks noChangeAspect="1"/>
          </p:cNvPicPr>
          <p:nvPr/>
        </p:nvPicPr>
        <p:blipFill>
          <a:blip r:embed="rId3" cstate="print"/>
          <a:stretch>
            <a:fillRect/>
          </a:stretch>
        </p:blipFill>
        <p:spPr>
          <a:xfrm>
            <a:off x="0" y="0"/>
            <a:ext cx="9144000" cy="6858000"/>
          </a:xfrm>
          <a:prstGeom prst="rect">
            <a:avLst/>
          </a:prstGeom>
        </p:spPr>
      </p:pic>
      <p:sp>
        <p:nvSpPr>
          <p:cNvPr id="6" name="TextBox 5"/>
          <p:cNvSpPr txBox="1"/>
          <p:nvPr/>
        </p:nvSpPr>
        <p:spPr>
          <a:xfrm>
            <a:off x="1554660" y="5711419"/>
            <a:ext cx="6324600" cy="600164"/>
          </a:xfrm>
          <a:prstGeom prst="rect">
            <a:avLst/>
          </a:prstGeom>
          <a:noFill/>
        </p:spPr>
        <p:txBody>
          <a:bodyPr wrap="square" rtlCol="0">
            <a:spAutoFit/>
          </a:bodyPr>
          <a:lstStyle/>
          <a:p>
            <a:pPr defTabSz="457200" fontAlgn="auto">
              <a:spcBef>
                <a:spcPts val="0"/>
              </a:spcBef>
              <a:spcAft>
                <a:spcPts val="0"/>
              </a:spcAft>
            </a:pPr>
            <a:r>
              <a:rPr lang="en-US" sz="3300" i="1" dirty="0" smtClean="0">
                <a:solidFill>
                  <a:srgbClr val="E9BC79"/>
                </a:solidFill>
                <a:latin typeface="Arial"/>
                <a:cs typeface="Arial"/>
              </a:rPr>
              <a:t>Advancing human health </a:t>
            </a:r>
          </a:p>
        </p:txBody>
      </p:sp>
      <p:sp>
        <p:nvSpPr>
          <p:cNvPr id="7" name="TextBox 6"/>
          <p:cNvSpPr txBox="1"/>
          <p:nvPr/>
        </p:nvSpPr>
        <p:spPr>
          <a:xfrm>
            <a:off x="1391740" y="6157997"/>
            <a:ext cx="6324600" cy="600164"/>
          </a:xfrm>
          <a:prstGeom prst="rect">
            <a:avLst/>
          </a:prstGeom>
          <a:noFill/>
        </p:spPr>
        <p:txBody>
          <a:bodyPr wrap="square" rtlCol="0">
            <a:spAutoFit/>
          </a:bodyPr>
          <a:lstStyle/>
          <a:p>
            <a:pPr algn="r" defTabSz="457200" fontAlgn="auto">
              <a:spcBef>
                <a:spcPts val="0"/>
              </a:spcBef>
              <a:spcAft>
                <a:spcPts val="0"/>
              </a:spcAft>
            </a:pPr>
            <a:r>
              <a:rPr lang="en-US" sz="3300" i="1" dirty="0" smtClean="0">
                <a:solidFill>
                  <a:srgbClr val="E9BC79"/>
                </a:solidFill>
                <a:latin typeface="Arial"/>
                <a:cs typeface="Arial"/>
              </a:rPr>
              <a:t>through genomics research</a:t>
            </a:r>
            <a:endParaRPr lang="en-US" sz="3300" i="1" dirty="0">
              <a:solidFill>
                <a:srgbClr val="E9BC79"/>
              </a:solidFill>
              <a:latin typeface="Arial"/>
              <a:cs typeface="Arial"/>
            </a:endParaRPr>
          </a:p>
        </p:txBody>
      </p:sp>
    </p:spTree>
    <p:extLst>
      <p:ext uri="{BB962C8B-B14F-4D97-AF65-F5344CB8AC3E}">
        <p14:creationId xmlns:p14="http://schemas.microsoft.com/office/powerpoint/2010/main" val="40742290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7318923" y="6408909"/>
            <a:ext cx="1653017"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a:t>
            </a:r>
            <a:endParaRPr lang="en-US" sz="2000" dirty="0">
              <a:solidFill>
                <a:srgbClr val="00ADDC">
                  <a:lumMod val="40000"/>
                  <a:lumOff val="60000"/>
                </a:srgbClr>
              </a:solidFill>
              <a:latin typeface="Arial" charset="0"/>
            </a:endParaRPr>
          </a:p>
        </p:txBody>
      </p:sp>
      <p:grpSp>
        <p:nvGrpSpPr>
          <p:cNvPr id="6" name="Group 5"/>
          <p:cNvGrpSpPr/>
          <p:nvPr/>
        </p:nvGrpSpPr>
        <p:grpSpPr>
          <a:xfrm>
            <a:off x="1578074" y="715016"/>
            <a:ext cx="5942876" cy="3967242"/>
            <a:chOff x="282122" y="1241933"/>
            <a:chExt cx="5657825" cy="3650348"/>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367" y="1891976"/>
              <a:ext cx="2952202" cy="910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cstate="print"/>
            <a:srcRect l="11786" t="34405" r="38726" b="59563"/>
            <a:stretch>
              <a:fillRect/>
            </a:stretch>
          </p:blipFill>
          <p:spPr bwMode="auto">
            <a:xfrm>
              <a:off x="282122" y="1241933"/>
              <a:ext cx="5657825" cy="532883"/>
            </a:xfrm>
            <a:prstGeom prst="rect">
              <a:avLst/>
            </a:prstGeom>
            <a:noFill/>
            <a:ln w="57150">
              <a:noFill/>
              <a:miter lim="800000"/>
              <a:headEnd/>
              <a:tailEnd/>
            </a:ln>
          </p:spPr>
        </p:pic>
        <p:grpSp>
          <p:nvGrpSpPr>
            <p:cNvPr id="3" name="Group 2"/>
            <p:cNvGrpSpPr/>
            <p:nvPr/>
          </p:nvGrpSpPr>
          <p:grpSpPr>
            <a:xfrm>
              <a:off x="283368" y="1883093"/>
              <a:ext cx="5656579" cy="3009188"/>
              <a:chOff x="238893" y="1874210"/>
              <a:chExt cx="5656579" cy="3009188"/>
            </a:xfrm>
          </p:grpSpPr>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3730" y="1874210"/>
                <a:ext cx="2541742" cy="3009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893" y="2793426"/>
                <a:ext cx="2952201" cy="2089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11" name="Title 3"/>
          <p:cNvSpPr txBox="1">
            <a:spLocks/>
          </p:cNvSpPr>
          <p:nvPr/>
        </p:nvSpPr>
        <p:spPr>
          <a:xfrm>
            <a:off x="0" y="6776"/>
            <a:ext cx="9144000" cy="621873"/>
          </a:xfrm>
          <a:prstGeom prst="rect">
            <a:avLst/>
          </a:prstGeom>
        </p:spPr>
        <p:txBody>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charset="0"/>
                <a:cs typeface="Arial" charset="0"/>
              </a:rPr>
              <a:t>$1000 Genome Program</a:t>
            </a:r>
            <a:endParaRPr lang="en-US" sz="3600" b="1" dirty="0">
              <a:solidFill>
                <a:srgbClr val="FFFF00"/>
              </a:solidFill>
              <a:latin typeface="Arial" pitchFamily="34" charset="0"/>
              <a:cs typeface="Arial" pitchFamily="34" charset="0"/>
            </a:endParaRPr>
          </a:p>
        </p:txBody>
      </p:sp>
      <p:sp>
        <p:nvSpPr>
          <p:cNvPr id="12" name="Text Box 5"/>
          <p:cNvSpPr txBox="1">
            <a:spLocks noChangeArrowheads="1"/>
          </p:cNvSpPr>
          <p:nvPr/>
        </p:nvSpPr>
        <p:spPr bwMode="auto">
          <a:xfrm>
            <a:off x="459948" y="4822845"/>
            <a:ext cx="8305799" cy="1612749"/>
          </a:xfrm>
          <a:prstGeom prst="rect">
            <a:avLst/>
          </a:prstGeom>
          <a:solidFill>
            <a:srgbClr val="760000">
              <a:alpha val="98000"/>
            </a:srgbClr>
          </a:solidFill>
          <a:ln w="9525">
            <a:noFill/>
            <a:miter lim="800000"/>
            <a:headEnd/>
            <a:tailEnd/>
          </a:ln>
          <a:effectLst>
            <a:softEdge rad="127000"/>
          </a:effectLst>
        </p:spPr>
        <p:txBody>
          <a:bodyPr wrap="square">
            <a:spAutoFit/>
          </a:bodyPr>
          <a:lstStyle/>
          <a:p>
            <a:pPr marL="117475">
              <a:spcBef>
                <a:spcPct val="20000"/>
              </a:spcBef>
              <a:defRPr/>
            </a:pPr>
            <a:endParaRPr lang="en-US" sz="400" dirty="0">
              <a:solidFill>
                <a:srgbClr val="FFFFFF"/>
              </a:solidFill>
              <a:latin typeface="Arial" charset="0"/>
              <a:cs typeface="Arial" charset="0"/>
            </a:endParaRPr>
          </a:p>
          <a:p>
            <a:pPr marL="117475">
              <a:spcBef>
                <a:spcPct val="20000"/>
              </a:spcBef>
              <a:defRPr/>
            </a:pPr>
            <a:endParaRPr lang="en-US" sz="600" dirty="0" smtClean="0">
              <a:solidFill>
                <a:srgbClr val="FFFFFF"/>
              </a:solidFill>
              <a:latin typeface="Arial" charset="0"/>
              <a:cs typeface="Arial" charset="0"/>
            </a:endParaRPr>
          </a:p>
          <a:p>
            <a:pPr marL="117475">
              <a:spcBef>
                <a:spcPct val="20000"/>
              </a:spcBef>
              <a:defRPr/>
            </a:pPr>
            <a:r>
              <a:rPr lang="en-US" sz="2400" dirty="0" smtClean="0">
                <a:solidFill>
                  <a:srgbClr val="FFFFFF"/>
                </a:solidFill>
                <a:latin typeface="Arial" charset="0"/>
                <a:cs typeface="Arial" charset="0"/>
              </a:rPr>
              <a:t>“In the eyes of many, a fair share of the credit for this success goes to a grant scheme run by the US National Human Genome Research Institute (NHGRI).”</a:t>
            </a:r>
          </a:p>
          <a:p>
            <a:pPr marL="117475">
              <a:spcBef>
                <a:spcPct val="20000"/>
              </a:spcBef>
              <a:defRPr/>
            </a:pPr>
            <a:endParaRPr lang="en-US" sz="900" dirty="0">
              <a:solidFill>
                <a:srgbClr val="FFFFFF"/>
              </a:solidFill>
              <a:latin typeface="Arial" charset="0"/>
              <a:cs typeface="Arial" charset="0"/>
            </a:endParaRPr>
          </a:p>
        </p:txBody>
      </p:sp>
    </p:spTree>
    <p:extLst>
      <p:ext uri="{BB962C8B-B14F-4D97-AF65-F5344CB8AC3E}">
        <p14:creationId xmlns:p14="http://schemas.microsoft.com/office/powerpoint/2010/main" val="81106016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ou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7318923" y="6408909"/>
            <a:ext cx="1653017"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a:t>
            </a:r>
            <a:endParaRPr lang="en-US" sz="2000" dirty="0">
              <a:solidFill>
                <a:srgbClr val="00ADDC">
                  <a:lumMod val="40000"/>
                  <a:lumOff val="60000"/>
                </a:srgbClr>
              </a:solidFill>
              <a:latin typeface="Arial" charset="0"/>
            </a:endParaRPr>
          </a:p>
        </p:txBody>
      </p:sp>
      <p:sp>
        <p:nvSpPr>
          <p:cNvPr id="11" name="Title 3"/>
          <p:cNvSpPr txBox="1">
            <a:spLocks/>
          </p:cNvSpPr>
          <p:nvPr/>
        </p:nvSpPr>
        <p:spPr>
          <a:xfrm>
            <a:off x="0" y="6776"/>
            <a:ext cx="9144000" cy="621873"/>
          </a:xfrm>
          <a:prstGeom prst="rect">
            <a:avLst/>
          </a:prstGeom>
        </p:spPr>
        <p:txBody>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charset="0"/>
                <a:cs typeface="Arial" charset="0"/>
              </a:rPr>
              <a:t>$1000 Genome Program</a:t>
            </a:r>
            <a:endParaRPr lang="en-US" sz="3600" b="1" dirty="0">
              <a:solidFill>
                <a:srgbClr val="FFFF00"/>
              </a:solidFill>
              <a:latin typeface="Arial" pitchFamily="34" charset="0"/>
              <a:cs typeface="Arial" pitchFamily="34"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537" t="19722" r="16493" b="11754"/>
          <a:stretch/>
        </p:blipFill>
        <p:spPr bwMode="auto">
          <a:xfrm>
            <a:off x="408080" y="1126775"/>
            <a:ext cx="8306573" cy="4710504"/>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80136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1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12_EDG_2">
  <a:themeElements>
    <a:clrScheme name="">
      <a:dk1>
        <a:srgbClr val="000000"/>
      </a:dk1>
      <a:lt1>
        <a:srgbClr val="FFFFFF"/>
      </a:lt1>
      <a:dk2>
        <a:srgbClr val="003366"/>
      </a:dk2>
      <a:lt2>
        <a:srgbClr val="FFFF00"/>
      </a:lt2>
      <a:accent1>
        <a:srgbClr val="FF9900"/>
      </a:accent1>
      <a:accent2>
        <a:srgbClr val="00FFFF"/>
      </a:accent2>
      <a:accent3>
        <a:srgbClr val="AAADB8"/>
      </a:accent3>
      <a:accent4>
        <a:srgbClr val="DADADA"/>
      </a:accent4>
      <a:accent5>
        <a:srgbClr val="FFCAAA"/>
      </a:accent5>
      <a:accent6>
        <a:srgbClr val="00E7E7"/>
      </a:accent6>
      <a:hlink>
        <a:srgbClr val="FF0000"/>
      </a:hlink>
      <a:folHlink>
        <a:srgbClr val="969696"/>
      </a:folHlink>
    </a:clrScheme>
    <a:fontScheme name="EDG_2">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9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96" charset="0"/>
          </a:defRPr>
        </a:defPPr>
      </a:lstStyle>
    </a:lnDef>
  </a:objectDefaults>
  <a:extraClrSchemeLst>
    <a:extraClrScheme>
      <a:clrScheme name="EDG_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DG_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DG_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DG_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DG_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DG_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DG_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50475</TotalTime>
  <Words>9748</Words>
  <Application>Microsoft Office PowerPoint</Application>
  <PresentationFormat>On-screen Show (4:3)</PresentationFormat>
  <Paragraphs>832</Paragraphs>
  <Slides>72</Slides>
  <Notes>72</Notes>
  <HiddenSlides>0</HiddenSlides>
  <MMClips>0</MMClips>
  <ScaleCrop>false</ScaleCrop>
  <HeadingPairs>
    <vt:vector size="4" baseType="variant">
      <vt:variant>
        <vt:lpstr>Theme</vt:lpstr>
      </vt:variant>
      <vt:variant>
        <vt:i4>3</vt:i4>
      </vt:variant>
      <vt:variant>
        <vt:lpstr>Slide Titles</vt:lpstr>
      </vt:variant>
      <vt:variant>
        <vt:i4>72</vt:i4>
      </vt:variant>
    </vt:vector>
  </HeadingPairs>
  <TitlesOfParts>
    <vt:vector size="75" baseType="lpstr">
      <vt:lpstr>BlackGreyFadePhyllisTheme</vt:lpstr>
      <vt:lpstr>1_BlackGreyFadePhyllisTheme</vt:lpstr>
      <vt:lpstr>12_EDG_2</vt:lpstr>
      <vt:lpstr>National Advisory Council  for Human Genome Research  May 2014  Eric Green, M.D., Ph.D. Director, NHGRI</vt:lpstr>
      <vt:lpstr>genome.gov/DirectorsReport  </vt:lpstr>
      <vt:lpstr>Open Session Presentations</vt:lpstr>
      <vt:lpstr>Director’s Report Outline</vt:lpstr>
      <vt:lpstr>Director’s Report Outline</vt:lpstr>
      <vt:lpstr>Genome: Unlocking Life’s Code Exhibition</vt:lpstr>
      <vt:lpstr>Featured Presentation at Advances in Genome Biology and Technology Meeting</vt:lpstr>
      <vt:lpstr>PowerPoint Presentation</vt:lpstr>
      <vt:lpstr>PowerPoint Presentation</vt:lpstr>
      <vt:lpstr>NHGRI Incidental Findings Workshop</vt:lpstr>
      <vt:lpstr>PowerPoint Presentation</vt:lpstr>
      <vt:lpstr>PowerPoint Presentation</vt:lpstr>
      <vt:lpstr>DHHS Secretary: Nomination of  Sylvia Mathews Burwell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NHGRI Genome Advance of the Month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Centers of Excellence in Genomic  Science (CEGS)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Big Data to Knowledge (BD2K)</vt:lpstr>
      <vt:lpstr>Big Data to Knowledge (BD2K)</vt:lpstr>
      <vt:lpstr>PowerPoint Presentation</vt:lpstr>
      <vt:lpstr>PowerPoint Presentation</vt:lpstr>
      <vt:lpstr>Effective Strategies for Engaging Communities Around Genomic Medicine</vt:lpstr>
      <vt:lpstr>2014 USA Science and Engineering Festival (USASEF) and DNA Day 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Eric (NIH/NHGRI) [E]</dc:creator>
  <cp:lastModifiedBy>Wyatt, Judith (NIH/NHGRI) </cp:lastModifiedBy>
  <cp:revision>4177</cp:revision>
  <cp:lastPrinted>2014-02-09T22:46:50Z</cp:lastPrinted>
  <dcterms:created xsi:type="dcterms:W3CDTF">1601-01-01T00:00:00Z</dcterms:created>
  <dcterms:modified xsi:type="dcterms:W3CDTF">2014-05-18T23:42:38Z</dcterms:modified>
</cp:coreProperties>
</file>