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tags/tag1.xml" ContentType="application/vnd.openxmlformats-officedocument.presentationml.tags+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Masters/slideMaster9.xml" ContentType="application/vnd.openxmlformats-officedocument.presentationml.slideMaster+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notesSlides/notesSlide65.xml" ContentType="application/vnd.openxmlformats-officedocument.presentationml.notesSlide+xml"/>
  <Override PartName="/ppt/tags/tag2.xml" ContentType="application/vnd.openxmlformats-officedocument.presentationml.tags+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79.xml" ContentType="application/vnd.openxmlformats-officedocument.presentationml.slide+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 id="2147484255" r:id="rId2"/>
    <p:sldMasterId id="2147484509" r:id="rId3"/>
    <p:sldMasterId id="2147487580" r:id="rId4"/>
    <p:sldMasterId id="2147487582" r:id="rId5"/>
    <p:sldMasterId id="2147487584" r:id="rId6"/>
    <p:sldMasterId id="2147487592" r:id="rId7"/>
    <p:sldMasterId id="2147487600" r:id="rId8"/>
    <p:sldMasterId id="2147487602" r:id="rId9"/>
  </p:sldMasterIdLst>
  <p:notesMasterIdLst>
    <p:notesMasterId r:id="rId94"/>
  </p:notesMasterIdLst>
  <p:handoutMasterIdLst>
    <p:handoutMasterId r:id="rId95"/>
  </p:handoutMasterIdLst>
  <p:sldIdLst>
    <p:sldId id="739" r:id="rId10"/>
    <p:sldId id="1966" r:id="rId11"/>
    <p:sldId id="1767" r:id="rId12"/>
    <p:sldId id="1343" r:id="rId13"/>
    <p:sldId id="1694" r:id="rId14"/>
    <p:sldId id="1253" r:id="rId15"/>
    <p:sldId id="1344" r:id="rId16"/>
    <p:sldId id="1930" r:id="rId17"/>
    <p:sldId id="1939" r:id="rId18"/>
    <p:sldId id="1953" r:id="rId19"/>
    <p:sldId id="1859" r:id="rId20"/>
    <p:sldId id="1952" r:id="rId21"/>
    <p:sldId id="1947" r:id="rId22"/>
    <p:sldId id="1858" r:id="rId23"/>
    <p:sldId id="1304" r:id="rId24"/>
    <p:sldId id="1846" r:id="rId25"/>
    <p:sldId id="1857" r:id="rId26"/>
    <p:sldId id="1923" r:id="rId27"/>
    <p:sldId id="1922" r:id="rId28"/>
    <p:sldId id="1852" r:id="rId29"/>
    <p:sldId id="1921" r:id="rId30"/>
    <p:sldId id="1969" r:id="rId31"/>
    <p:sldId id="1869" r:id="rId32"/>
    <p:sldId id="1867" r:id="rId33"/>
    <p:sldId id="1868" r:id="rId34"/>
    <p:sldId id="1926" r:id="rId35"/>
    <p:sldId id="1967" r:id="rId36"/>
    <p:sldId id="1870" r:id="rId37"/>
    <p:sldId id="1927" r:id="rId38"/>
    <p:sldId id="1942" r:id="rId39"/>
    <p:sldId id="1943" r:id="rId40"/>
    <p:sldId id="1949" r:id="rId41"/>
    <p:sldId id="1317" r:id="rId42"/>
    <p:sldId id="1849" r:id="rId43"/>
    <p:sldId id="1864" r:id="rId44"/>
    <p:sldId id="1946" r:id="rId45"/>
    <p:sldId id="1951" r:id="rId46"/>
    <p:sldId id="1970" r:id="rId47"/>
    <p:sldId id="1971" r:id="rId48"/>
    <p:sldId id="1975" r:id="rId49"/>
    <p:sldId id="1855" r:id="rId50"/>
    <p:sldId id="1856" r:id="rId51"/>
    <p:sldId id="1933" r:id="rId52"/>
    <p:sldId id="1932" r:id="rId53"/>
    <p:sldId id="1931" r:id="rId54"/>
    <p:sldId id="1316" r:id="rId55"/>
    <p:sldId id="1925" r:id="rId56"/>
    <p:sldId id="1893" r:id="rId57"/>
    <p:sldId id="1950" r:id="rId58"/>
    <p:sldId id="1894" r:id="rId59"/>
    <p:sldId id="1890" r:id="rId60"/>
    <p:sldId id="1891" r:id="rId61"/>
    <p:sldId id="1962" r:id="rId62"/>
    <p:sldId id="1888" r:id="rId63"/>
    <p:sldId id="1979" r:id="rId64"/>
    <p:sldId id="1892" r:id="rId65"/>
    <p:sldId id="1980" r:id="rId66"/>
    <p:sldId id="1889" r:id="rId67"/>
    <p:sldId id="1981" r:id="rId68"/>
    <p:sldId id="1875" r:id="rId69"/>
    <p:sldId id="1885" r:id="rId70"/>
    <p:sldId id="1884" r:id="rId71"/>
    <p:sldId id="1886" r:id="rId72"/>
    <p:sldId id="1318" r:id="rId73"/>
    <p:sldId id="1881" r:id="rId74"/>
    <p:sldId id="1882" r:id="rId75"/>
    <p:sldId id="1883" r:id="rId76"/>
    <p:sldId id="1924" r:id="rId77"/>
    <p:sldId id="1777" r:id="rId78"/>
    <p:sldId id="1879" r:id="rId79"/>
    <p:sldId id="1738" r:id="rId80"/>
    <p:sldId id="1737" r:id="rId81"/>
    <p:sldId id="1876" r:id="rId82"/>
    <p:sldId id="1880" r:id="rId83"/>
    <p:sldId id="1319" r:id="rId84"/>
    <p:sldId id="1907" r:id="rId85"/>
    <p:sldId id="1964" r:id="rId86"/>
    <p:sldId id="1968" r:id="rId87"/>
    <p:sldId id="1320" r:id="rId88"/>
    <p:sldId id="1873" r:id="rId89"/>
    <p:sldId id="1763" r:id="rId90"/>
    <p:sldId id="1955" r:id="rId91"/>
    <p:sldId id="1798" r:id="rId92"/>
    <p:sldId id="1284" r:id="rId93"/>
  </p:sldIdLst>
  <p:sldSz cx="9144000" cy="6858000" type="screen4x3"/>
  <p:notesSz cx="7086600" cy="93599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C1EEFF"/>
    <a:srgbClr val="00CC00"/>
    <a:srgbClr val="000066"/>
    <a:srgbClr val="66FF33"/>
    <a:srgbClr val="CC0000"/>
    <a:srgbClr val="663300"/>
    <a:srgbClr val="FFFF00"/>
    <a:srgbClr val="FFFFCC"/>
    <a:srgbClr val="9BE7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7" autoAdjust="0"/>
    <p:restoredTop sz="79000" autoAdjust="0"/>
  </p:normalViewPr>
  <p:slideViewPr>
    <p:cSldViewPr snapToGrid="0">
      <p:cViewPr>
        <p:scale>
          <a:sx n="50" d="100"/>
          <a:sy n="50" d="100"/>
        </p:scale>
        <p:origin x="-1668" y="-8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snapToGrid="0">
      <p:cViewPr>
        <p:scale>
          <a:sx n="30" d="100"/>
          <a:sy n="30" d="100"/>
        </p:scale>
        <p:origin x="-3036" y="-846"/>
      </p:cViewPr>
      <p:guideLst>
        <p:guide orient="horz" pos="2948"/>
        <p:guide pos="2232"/>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slide" Target="slides/slide75.xml"/><Relationship Id="rId89" Type="http://schemas.openxmlformats.org/officeDocument/2006/relationships/slide" Target="slides/slide80.xml"/><Relationship Id="rId97"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handoutMaster" Target="handoutMasters/handoutMaster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0946" name="Rectangle 2"/>
          <p:cNvSpPr>
            <a:spLocks noGrp="1" noChangeArrowheads="1"/>
          </p:cNvSpPr>
          <p:nvPr>
            <p:ph type="hdr" sz="quarter"/>
          </p:nvPr>
        </p:nvSpPr>
        <p:spPr bwMode="auto">
          <a:xfrm>
            <a:off x="0" y="0"/>
            <a:ext cx="3071813" cy="468313"/>
          </a:xfrm>
          <a:prstGeom prst="rect">
            <a:avLst/>
          </a:prstGeom>
          <a:noFill/>
          <a:ln w="9525">
            <a:noFill/>
            <a:miter lim="800000"/>
            <a:headEnd/>
            <a:tailEnd/>
          </a:ln>
          <a:effectLst/>
        </p:spPr>
        <p:txBody>
          <a:bodyPr vert="horz" wrap="square" lIns="93945" tIns="46973" rIns="93945" bIns="46973" numCol="1" anchor="t" anchorCtr="0" compatLnSpc="1">
            <a:prstTxWarp prst="textNoShape">
              <a:avLst/>
            </a:prstTxWarp>
          </a:bodyPr>
          <a:lstStyle>
            <a:lvl1pPr defTabSz="939694" eaLnBrk="0" hangingPunct="0">
              <a:defRPr sz="1200" b="1" dirty="0">
                <a:latin typeface="Arial" pitchFamily="34" charset="0"/>
                <a:cs typeface="Arial" pitchFamily="34" charset="0"/>
              </a:defRPr>
            </a:lvl1pPr>
          </a:lstStyle>
          <a:p>
            <a:pPr>
              <a:defRPr/>
            </a:pPr>
            <a:r>
              <a:rPr lang="en-US"/>
              <a:t>Director’s Report, </a:t>
            </a:r>
            <a:r>
              <a:rPr lang="en-US" smtClean="0"/>
              <a:t>NACHGR, Sep 2011</a:t>
            </a:r>
            <a:endParaRPr lang="en-US"/>
          </a:p>
        </p:txBody>
      </p:sp>
      <p:sp>
        <p:nvSpPr>
          <p:cNvPr id="850947" name="Rectangle 3"/>
          <p:cNvSpPr>
            <a:spLocks noGrp="1" noChangeArrowheads="1"/>
          </p:cNvSpPr>
          <p:nvPr>
            <p:ph type="dt" sz="quarter" idx="1"/>
          </p:nvPr>
        </p:nvSpPr>
        <p:spPr bwMode="auto">
          <a:xfrm>
            <a:off x="4013200" y="0"/>
            <a:ext cx="3071813" cy="468313"/>
          </a:xfrm>
          <a:prstGeom prst="rect">
            <a:avLst/>
          </a:prstGeom>
          <a:noFill/>
          <a:ln w="9525">
            <a:noFill/>
            <a:miter lim="800000"/>
            <a:headEnd/>
            <a:tailEnd/>
          </a:ln>
          <a:effectLst/>
        </p:spPr>
        <p:txBody>
          <a:bodyPr vert="horz" wrap="square" lIns="93945" tIns="46973" rIns="93945" bIns="46973" numCol="1" anchor="t" anchorCtr="0" compatLnSpc="1">
            <a:prstTxWarp prst="textNoShape">
              <a:avLst/>
            </a:prstTxWarp>
          </a:bodyPr>
          <a:lstStyle>
            <a:lvl1pPr algn="r" defTabSz="939694" eaLnBrk="0" hangingPunct="0">
              <a:defRPr sz="1200" b="1">
                <a:latin typeface="Arial" pitchFamily="34" charset="0"/>
                <a:cs typeface="Arial" pitchFamily="34" charset="0"/>
              </a:defRPr>
            </a:lvl1pPr>
          </a:lstStyle>
          <a:p>
            <a:pPr>
              <a:defRPr/>
            </a:pPr>
            <a:r>
              <a:rPr lang="en-US"/>
              <a:t>Eric Green (NHGRI Director)</a:t>
            </a:r>
          </a:p>
        </p:txBody>
      </p:sp>
      <p:sp>
        <p:nvSpPr>
          <p:cNvPr id="850948" name="Rectangle 4"/>
          <p:cNvSpPr>
            <a:spLocks noGrp="1" noChangeArrowheads="1"/>
          </p:cNvSpPr>
          <p:nvPr>
            <p:ph type="ftr" sz="quarter" idx="2"/>
          </p:nvPr>
        </p:nvSpPr>
        <p:spPr bwMode="auto">
          <a:xfrm>
            <a:off x="0" y="8890000"/>
            <a:ext cx="3071813" cy="468313"/>
          </a:xfrm>
          <a:prstGeom prst="rect">
            <a:avLst/>
          </a:prstGeom>
          <a:noFill/>
          <a:ln w="9525">
            <a:noFill/>
            <a:miter lim="800000"/>
            <a:headEnd/>
            <a:tailEnd/>
          </a:ln>
          <a:effectLst/>
        </p:spPr>
        <p:txBody>
          <a:bodyPr vert="horz" wrap="square" lIns="93945" tIns="46973" rIns="93945" bIns="46973" numCol="1" anchor="b" anchorCtr="0" compatLnSpc="1">
            <a:prstTxWarp prst="textNoShape">
              <a:avLst/>
            </a:prstTxWarp>
          </a:bodyPr>
          <a:lstStyle>
            <a:lvl1pPr defTabSz="939694" eaLnBrk="0" hangingPunct="0">
              <a:defRPr sz="1200" b="0">
                <a:latin typeface="Times New Roman" pitchFamily="18" charset="0"/>
              </a:defRPr>
            </a:lvl1pPr>
          </a:lstStyle>
          <a:p>
            <a:pPr>
              <a:defRPr/>
            </a:pPr>
            <a:endParaRPr lang="en-US"/>
          </a:p>
        </p:txBody>
      </p:sp>
      <p:sp>
        <p:nvSpPr>
          <p:cNvPr id="850949" name="Rectangle 5"/>
          <p:cNvSpPr>
            <a:spLocks noGrp="1" noChangeArrowheads="1"/>
          </p:cNvSpPr>
          <p:nvPr>
            <p:ph type="sldNum" sz="quarter" idx="3"/>
          </p:nvPr>
        </p:nvSpPr>
        <p:spPr bwMode="auto">
          <a:xfrm>
            <a:off x="4013200" y="8890000"/>
            <a:ext cx="3071813" cy="468313"/>
          </a:xfrm>
          <a:prstGeom prst="rect">
            <a:avLst/>
          </a:prstGeom>
          <a:noFill/>
          <a:ln w="9525">
            <a:noFill/>
            <a:miter lim="800000"/>
            <a:headEnd/>
            <a:tailEnd/>
          </a:ln>
          <a:effectLst/>
        </p:spPr>
        <p:txBody>
          <a:bodyPr vert="horz" wrap="square" lIns="93945" tIns="46973" rIns="93945" bIns="46973" numCol="1" anchor="b" anchorCtr="0" compatLnSpc="1">
            <a:prstTxWarp prst="textNoShape">
              <a:avLst/>
            </a:prstTxWarp>
          </a:bodyPr>
          <a:lstStyle>
            <a:lvl1pPr algn="r" defTabSz="939694" eaLnBrk="0" hangingPunct="0">
              <a:defRPr sz="1200" b="1">
                <a:latin typeface="Arial" pitchFamily="34" charset="0"/>
                <a:cs typeface="Arial" pitchFamily="34" charset="0"/>
              </a:defRPr>
            </a:lvl1pPr>
          </a:lstStyle>
          <a:p>
            <a:pPr>
              <a:defRPr/>
            </a:pPr>
            <a:fld id="{A60108CB-93E2-4F2A-B028-8744C28F8E63}"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71813" cy="468313"/>
          </a:xfrm>
          <a:prstGeom prst="rect">
            <a:avLst/>
          </a:prstGeom>
          <a:noFill/>
          <a:ln w="9525">
            <a:noFill/>
            <a:miter lim="800000"/>
            <a:headEnd/>
            <a:tailEnd/>
          </a:ln>
          <a:effectLst/>
        </p:spPr>
        <p:txBody>
          <a:bodyPr vert="horz" wrap="square" lIns="93945" tIns="46973" rIns="93945" bIns="46973" numCol="1" anchor="t" anchorCtr="0" compatLnSpc="1">
            <a:prstTxWarp prst="textNoShape">
              <a:avLst/>
            </a:prstTxWarp>
          </a:bodyPr>
          <a:lstStyle>
            <a:lvl1pPr defTabSz="939694" eaLnBrk="1" hangingPunct="1">
              <a:defRPr sz="1200" b="0">
                <a:latin typeface="Times New Roman" pitchFamily="18" charset="0"/>
              </a:defRPr>
            </a:lvl1pPr>
          </a:lstStyle>
          <a:p>
            <a:pPr>
              <a:defRPr/>
            </a:pPr>
            <a:endParaRPr lang="en-US"/>
          </a:p>
        </p:txBody>
      </p:sp>
      <p:sp>
        <p:nvSpPr>
          <p:cNvPr id="97283" name="Rectangle 4"/>
          <p:cNvSpPr>
            <a:spLocks noGrp="1" noRot="1" noChangeAspect="1" noChangeArrowheads="1" noTextEdit="1"/>
          </p:cNvSpPr>
          <p:nvPr>
            <p:ph type="sldImg" idx="2"/>
          </p:nvPr>
        </p:nvSpPr>
        <p:spPr bwMode="auto">
          <a:xfrm>
            <a:off x="1203325" y="701675"/>
            <a:ext cx="4679950" cy="3509963"/>
          </a:xfrm>
          <a:prstGeom prst="rect">
            <a:avLst/>
          </a:prstGeom>
          <a:noFill/>
          <a:ln w="9525">
            <a:solidFill>
              <a:srgbClr val="000000"/>
            </a:solidFill>
            <a:miter lim="800000"/>
            <a:headEnd/>
            <a:tailEnd/>
          </a:ln>
        </p:spPr>
      </p:sp>
      <p:sp>
        <p:nvSpPr>
          <p:cNvPr id="12293" name="Rectangle 5"/>
          <p:cNvSpPr>
            <a:spLocks noGrp="1" noChangeArrowheads="1"/>
          </p:cNvSpPr>
          <p:nvPr>
            <p:ph type="body" sz="quarter" idx="3"/>
          </p:nvPr>
        </p:nvSpPr>
        <p:spPr bwMode="auto">
          <a:xfrm>
            <a:off x="944563" y="4446588"/>
            <a:ext cx="5197475" cy="4211637"/>
          </a:xfrm>
          <a:prstGeom prst="rect">
            <a:avLst/>
          </a:prstGeom>
          <a:noFill/>
          <a:ln w="9525">
            <a:noFill/>
            <a:miter lim="800000"/>
            <a:headEnd/>
            <a:tailEnd/>
          </a:ln>
          <a:effectLst/>
        </p:spPr>
        <p:txBody>
          <a:bodyPr vert="horz" wrap="square" lIns="93945" tIns="46973" rIns="93945" bIns="46973"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2294" name="Rectangle 6"/>
          <p:cNvSpPr>
            <a:spLocks noGrp="1" noChangeArrowheads="1"/>
          </p:cNvSpPr>
          <p:nvPr>
            <p:ph type="ftr" sz="quarter" idx="4"/>
          </p:nvPr>
        </p:nvSpPr>
        <p:spPr bwMode="auto">
          <a:xfrm>
            <a:off x="0" y="8891588"/>
            <a:ext cx="3071813" cy="468312"/>
          </a:xfrm>
          <a:prstGeom prst="rect">
            <a:avLst/>
          </a:prstGeom>
          <a:noFill/>
          <a:ln w="9525">
            <a:noFill/>
            <a:miter lim="800000"/>
            <a:headEnd/>
            <a:tailEnd/>
          </a:ln>
          <a:effectLst/>
        </p:spPr>
        <p:txBody>
          <a:bodyPr vert="horz" wrap="square" lIns="93945" tIns="46973" rIns="93945" bIns="46973" numCol="1" anchor="b" anchorCtr="0" compatLnSpc="1">
            <a:prstTxWarp prst="textNoShape">
              <a:avLst/>
            </a:prstTxWarp>
          </a:bodyPr>
          <a:lstStyle>
            <a:lvl1pPr defTabSz="939694" eaLnBrk="1" hangingPunct="1">
              <a:defRPr sz="1200" b="0">
                <a:latin typeface="Times New Roman" pitchFamily="18" charset="0"/>
              </a:defRPr>
            </a:lvl1pPr>
          </a:lstStyle>
          <a:p>
            <a:pPr>
              <a:defRPr/>
            </a:pPr>
            <a:endParaRPr lang="en-US"/>
          </a:p>
        </p:txBody>
      </p:sp>
      <p:sp>
        <p:nvSpPr>
          <p:cNvPr id="12295" name="Rectangle 7"/>
          <p:cNvSpPr>
            <a:spLocks noGrp="1" noChangeArrowheads="1"/>
          </p:cNvSpPr>
          <p:nvPr>
            <p:ph type="sldNum" sz="quarter" idx="5"/>
          </p:nvPr>
        </p:nvSpPr>
        <p:spPr bwMode="auto">
          <a:xfrm>
            <a:off x="4014788" y="8891588"/>
            <a:ext cx="3071812" cy="468312"/>
          </a:xfrm>
          <a:prstGeom prst="rect">
            <a:avLst/>
          </a:prstGeom>
          <a:noFill/>
          <a:ln w="9525">
            <a:noFill/>
            <a:miter lim="800000"/>
            <a:headEnd/>
            <a:tailEnd/>
          </a:ln>
          <a:effectLst/>
        </p:spPr>
        <p:txBody>
          <a:bodyPr vert="horz" wrap="square" lIns="93945" tIns="46973" rIns="93945" bIns="46973" numCol="1" anchor="b" anchorCtr="0" compatLnSpc="1">
            <a:prstTxWarp prst="textNoShape">
              <a:avLst/>
            </a:prstTxWarp>
          </a:bodyPr>
          <a:lstStyle>
            <a:lvl1pPr algn="r" defTabSz="939694" eaLnBrk="1" hangingPunct="1">
              <a:defRPr sz="1200" b="1">
                <a:latin typeface="Times New Roman" pitchFamily="18" charset="0"/>
              </a:defRPr>
            </a:lvl1pPr>
          </a:lstStyle>
          <a:p>
            <a:pPr>
              <a:defRPr/>
            </a:pPr>
            <a:fld id="{EFA660BE-5EA9-40FE-81C1-C76E7A7E4E18}"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r>
              <a:rPr lang="en-US" dirty="0" smtClean="0"/>
              <a:t>  </a:t>
            </a:r>
          </a:p>
        </p:txBody>
      </p:sp>
      <p:sp>
        <p:nvSpPr>
          <p:cNvPr id="98308" name="Slide Number Placeholder 3"/>
          <p:cNvSpPr>
            <a:spLocks noGrp="1"/>
          </p:cNvSpPr>
          <p:nvPr>
            <p:ph type="sldNum" sz="quarter" idx="5"/>
          </p:nvPr>
        </p:nvSpPr>
        <p:spPr>
          <a:noFill/>
        </p:spPr>
        <p:txBody>
          <a:bodyPr/>
          <a:lstStyle/>
          <a:p>
            <a:pPr defTabSz="936625"/>
            <a:fld id="{F8035FC9-D293-4284-AFE9-DE6AFFA0F3C2}" type="slidenum">
              <a:rPr lang="en-US" smtClean="0"/>
              <a:pPr defTabSz="936625"/>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r>
              <a:rPr lang="en-US" dirty="0" smtClean="0">
                <a:latin typeface="Arial" pitchFamily="34" charset="0"/>
                <a:ea typeface="ＭＳ Ｐゴシック" pitchFamily="34" charset="-128"/>
                <a:cs typeface="Arial" pitchFamily="34" charset="0"/>
              </a:rPr>
              <a:t>As mentioned during the staff introductions, Dr. Derek </a:t>
            </a:r>
            <a:r>
              <a:rPr lang="en-US" dirty="0" err="1" smtClean="0">
                <a:latin typeface="Arial" pitchFamily="34" charset="0"/>
                <a:ea typeface="ＭＳ Ｐゴシック" pitchFamily="34" charset="-128"/>
                <a:cs typeface="Arial" pitchFamily="34" charset="0"/>
              </a:rPr>
              <a:t>Scholes</a:t>
            </a:r>
            <a:r>
              <a:rPr lang="en-US" dirty="0" smtClean="0">
                <a:latin typeface="Arial" pitchFamily="34" charset="0"/>
                <a:ea typeface="ＭＳ Ｐゴシック" pitchFamily="34" charset="-128"/>
                <a:cs typeface="Arial" pitchFamily="34" charset="0"/>
              </a:rPr>
              <a:t> (‘</a:t>
            </a:r>
            <a:r>
              <a:rPr lang="en-US" dirty="0" err="1" smtClean="0">
                <a:latin typeface="Arial" pitchFamily="34" charset="0"/>
                <a:ea typeface="ＭＳ Ｐゴシック" pitchFamily="34" charset="-128"/>
                <a:cs typeface="Arial" pitchFamily="34" charset="0"/>
              </a:rPr>
              <a:t>Skoles</a:t>
            </a:r>
            <a:r>
              <a:rPr lang="en-US" dirty="0" smtClean="0">
                <a:latin typeface="Arial" pitchFamily="34" charset="0"/>
                <a:ea typeface="ＭＳ Ｐゴシック" pitchFamily="34" charset="-128"/>
                <a:cs typeface="Arial" pitchFamily="34" charset="0"/>
              </a:rPr>
              <a:t>’) recently joined NHGRI as the new Chief of the Policy and Program Analysis Branch within our Office of Policy, Communications, and Education.  </a:t>
            </a:r>
          </a:p>
          <a:p>
            <a:endParaRPr lang="en-US" dirty="0" smtClean="0">
              <a:latin typeface="Arial" pitchFamily="34" charset="0"/>
              <a:ea typeface="ＭＳ Ｐゴシック" pitchFamily="34" charset="-128"/>
              <a:cs typeface="Arial" pitchFamily="34" charset="0"/>
            </a:endParaRPr>
          </a:p>
          <a:p>
            <a:r>
              <a:rPr lang="en-US" dirty="0" smtClean="0">
                <a:latin typeface="Arial" pitchFamily="34" charset="0"/>
                <a:ea typeface="ＭＳ Ｐゴシック" pitchFamily="34" charset="-128"/>
                <a:cs typeface="Arial" pitchFamily="34" charset="0"/>
              </a:rPr>
              <a:t>Derek received his doctoral training at the University of Liverpool in the U.K., before coming to Albany, New York for postdoctoral training at the Wadsworth Center.  </a:t>
            </a:r>
          </a:p>
          <a:p>
            <a:endParaRPr lang="en-US" dirty="0" smtClean="0">
              <a:latin typeface="Arial" pitchFamily="34" charset="0"/>
              <a:ea typeface="ＭＳ Ｐゴシック" pitchFamily="34" charset="-128"/>
              <a:cs typeface="Arial" pitchFamily="34" charset="0"/>
            </a:endParaRPr>
          </a:p>
          <a:p>
            <a:r>
              <a:rPr lang="en-US" dirty="0" smtClean="0">
                <a:latin typeface="Arial" pitchFamily="34" charset="0"/>
                <a:ea typeface="ＭＳ Ｐゴシック" pitchFamily="34" charset="-128"/>
                <a:cs typeface="Arial" pitchFamily="34" charset="0"/>
              </a:rPr>
              <a:t>Derek is an alumnus of the NHGRI-ASHG Public Policy Fellowship program [which we also just heard now has on board its newest fellow, Dr. Cristina </a:t>
            </a:r>
            <a:r>
              <a:rPr lang="en-US" dirty="0" err="1" smtClean="0">
                <a:latin typeface="Arial" pitchFamily="34" charset="0"/>
                <a:ea typeface="ＭＳ Ｐゴシック" pitchFamily="34" charset="-128"/>
                <a:cs typeface="Arial" pitchFamily="34" charset="0"/>
              </a:rPr>
              <a:t>Kapustij</a:t>
            </a:r>
            <a:r>
              <a:rPr lang="en-US" dirty="0" smtClean="0">
                <a:latin typeface="Arial" pitchFamily="34" charset="0"/>
                <a:ea typeface="ＭＳ Ｐゴシック" pitchFamily="34" charset="-128"/>
                <a:cs typeface="Arial" pitchFamily="34" charset="0"/>
              </a:rPr>
              <a:t> (</a:t>
            </a:r>
            <a:r>
              <a:rPr lang="en-US" baseline="0" dirty="0" smtClean="0">
                <a:latin typeface="Arial" pitchFamily="34" charset="0"/>
                <a:ea typeface="ＭＳ Ｐゴシック" pitchFamily="34" charset="-128"/>
                <a:cs typeface="Arial" pitchFamily="34" charset="0"/>
              </a:rPr>
              <a:t>‘</a:t>
            </a:r>
            <a:r>
              <a:rPr lang="en-US" dirty="0" err="1" smtClean="0">
                <a:latin typeface="Arial" pitchFamily="34" charset="0"/>
                <a:ea typeface="ＭＳ Ｐゴシック" pitchFamily="34" charset="-128"/>
                <a:cs typeface="Arial" pitchFamily="34" charset="0"/>
              </a:rPr>
              <a:t>Kah-Poo-Stee</a:t>
            </a:r>
            <a:r>
              <a:rPr lang="en-US" dirty="0" smtClean="0">
                <a:latin typeface="Arial" pitchFamily="34" charset="0"/>
                <a:ea typeface="ＭＳ Ｐゴシック" pitchFamily="34" charset="-128"/>
                <a:cs typeface="Arial" pitchFamily="34" charset="0"/>
              </a:rPr>
              <a:t>’)].</a:t>
            </a:r>
          </a:p>
          <a:p>
            <a:endParaRPr lang="en-US" dirty="0" smtClean="0">
              <a:latin typeface="Arial" pitchFamily="34" charset="0"/>
              <a:ea typeface="ＭＳ Ｐゴシック" pitchFamily="34" charset="-128"/>
              <a:cs typeface="Arial" pitchFamily="34" charset="0"/>
            </a:endParaRPr>
          </a:p>
          <a:p>
            <a:r>
              <a:rPr lang="en-US" dirty="0" smtClean="0">
                <a:latin typeface="Arial" pitchFamily="34" charset="0"/>
                <a:ea typeface="ＭＳ Ｐゴシック" pitchFamily="34" charset="-128"/>
                <a:cs typeface="Arial" pitchFamily="34" charset="0"/>
              </a:rPr>
              <a:t>During his fellowship with NHGRI, Derek</a:t>
            </a:r>
            <a:r>
              <a:rPr lang="en-US" baseline="0" dirty="0" smtClean="0">
                <a:latin typeface="Arial" pitchFamily="34" charset="0"/>
                <a:ea typeface="ＭＳ Ｐゴシック" pitchFamily="34" charset="-128"/>
                <a:cs typeface="Arial" pitchFamily="34" charset="0"/>
              </a:rPr>
              <a:t> </a:t>
            </a:r>
            <a:r>
              <a:rPr lang="en-US" dirty="0" smtClean="0">
                <a:latin typeface="Arial" pitchFamily="34" charset="0"/>
                <a:ea typeface="ＭＳ Ｐゴシック" pitchFamily="34" charset="-128"/>
                <a:cs typeface="Arial" pitchFamily="34" charset="0"/>
              </a:rPr>
              <a:t>spent a few months with our Policy and Program Analysis Branch</a:t>
            </a:r>
            <a:r>
              <a:rPr lang="en-US" baseline="0" dirty="0" smtClean="0">
                <a:latin typeface="Arial" pitchFamily="34" charset="0"/>
                <a:ea typeface="ＭＳ Ｐゴシック" pitchFamily="34" charset="-128"/>
                <a:cs typeface="Arial" pitchFamily="34" charset="0"/>
              </a:rPr>
              <a:t>, and that was </a:t>
            </a:r>
            <a:r>
              <a:rPr lang="en-US" dirty="0" smtClean="0">
                <a:latin typeface="Arial" pitchFamily="34" charset="0"/>
                <a:ea typeface="ＭＳ Ｐゴシック" pitchFamily="34" charset="-128"/>
                <a:cs typeface="Arial" pitchFamily="34" charset="0"/>
              </a:rPr>
              <a:t>followed by a year-long stint in the late Senator Edward Kennedy’s office.  </a:t>
            </a:r>
          </a:p>
          <a:p>
            <a:endParaRPr lang="en-US" dirty="0" smtClean="0">
              <a:latin typeface="Arial" pitchFamily="34" charset="0"/>
              <a:ea typeface="ＭＳ Ｐゴシック" pitchFamily="34" charset="-128"/>
              <a:cs typeface="Arial" pitchFamily="34" charset="0"/>
            </a:endParaRPr>
          </a:p>
          <a:p>
            <a:r>
              <a:rPr lang="en-US" dirty="0" smtClean="0">
                <a:latin typeface="Arial" pitchFamily="34" charset="0"/>
                <a:ea typeface="ＭＳ Ｐゴシック" pitchFamily="34" charset="-128"/>
                <a:cs typeface="Arial" pitchFamily="34" charset="0"/>
              </a:rPr>
              <a:t>Derek comes to us from the American Heart Association, where he advocated for legislation supporting health and biomedical research, including significant contributions to the efforts to see GINA passed and to help the implementing regulations get drafted, as well as substantial work on the Family Smoking Prevention and Tobacco Control Act.  </a:t>
            </a:r>
          </a:p>
          <a:p>
            <a:endParaRPr lang="en-US" dirty="0" smtClean="0">
              <a:latin typeface="Arial" pitchFamily="34" charset="0"/>
              <a:ea typeface="ＭＳ Ｐゴシック" pitchFamily="34" charset="-128"/>
              <a:cs typeface="Arial" pitchFamily="34" charset="0"/>
            </a:endParaRPr>
          </a:p>
        </p:txBody>
      </p:sp>
      <p:sp>
        <p:nvSpPr>
          <p:cNvPr id="106500"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DA417A03-4FBF-468A-B848-094E759CF14F}" type="slidenum">
              <a:rPr lang="en-US" sz="1200" b="0">
                <a:solidFill>
                  <a:srgbClr val="000000"/>
                </a:solidFill>
                <a:latin typeface="Times New Roman" pitchFamily="18" charset="0"/>
              </a:rPr>
              <a:pPr algn="r" defTabSz="936625"/>
              <a:t>10</a:t>
            </a:fld>
            <a:endParaRPr lang="en-US" sz="1200" b="0">
              <a:solidFill>
                <a:srgbClr val="000000"/>
              </a:solidFill>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ln/>
        </p:spPr>
        <p:txBody>
          <a:bodyPr/>
          <a:lstStyle/>
          <a:p>
            <a:pPr>
              <a:spcBef>
                <a:spcPct val="0"/>
              </a:spcBef>
            </a:pPr>
            <a:r>
              <a:rPr lang="en-US" dirty="0" smtClean="0">
                <a:latin typeface="Arial" pitchFamily="34" charset="0"/>
                <a:cs typeface="Arial" pitchFamily="34" charset="0"/>
              </a:rPr>
              <a:t>Early this summer, Dr. Paul Liu was named the NHGRI Deputy Scientific Director</a:t>
            </a:r>
            <a:r>
              <a:rPr lang="en-US" baseline="0" dirty="0" smtClean="0">
                <a:latin typeface="Arial" pitchFamily="34" charset="0"/>
                <a:cs typeface="Arial" pitchFamily="34" charset="0"/>
              </a:rPr>
              <a:t> by Dan Kastner (the NHGRI Scientific Director).</a:t>
            </a:r>
            <a:endParaRPr lang="en-US" dirty="0" smtClean="0">
              <a:latin typeface="Arial" pitchFamily="34" charset="0"/>
              <a:cs typeface="Arial" pitchFamily="34" charset="0"/>
            </a:endParaRPr>
          </a:p>
          <a:p>
            <a:pPr>
              <a:spcBef>
                <a:spcPct val="0"/>
              </a:spcBef>
            </a:pPr>
            <a:endParaRPr lang="en-US" b="1" dirty="0" smtClean="0">
              <a:latin typeface="Arial" pitchFamily="34" charset="0"/>
              <a:cs typeface="Arial" pitchFamily="34" charset="0"/>
            </a:endParaRPr>
          </a:p>
          <a:p>
            <a:pPr>
              <a:spcBef>
                <a:spcPct val="0"/>
              </a:spcBef>
            </a:pPr>
            <a:r>
              <a:rPr lang="en-US" dirty="0" smtClean="0">
                <a:latin typeface="Arial" pitchFamily="34" charset="0"/>
                <a:cs typeface="Arial" pitchFamily="34" charset="0"/>
              </a:rPr>
              <a:t>Dr. Liu, a tenured Senior Investigator, came to NIH and NHGRI in 1993</a:t>
            </a:r>
            <a:r>
              <a:rPr lang="en-US" baseline="0" dirty="0" smtClean="0">
                <a:latin typeface="Arial" pitchFamily="34" charset="0"/>
                <a:cs typeface="Arial" pitchFamily="34" charset="0"/>
              </a:rPr>
              <a:t> at the inception of NHGRI’s Intramural Research Program.</a:t>
            </a:r>
            <a:endParaRPr lang="en-US" b="1" dirty="0" smtClean="0">
              <a:latin typeface="Arial" pitchFamily="34" charset="0"/>
              <a:cs typeface="Arial" pitchFamily="34" charset="0"/>
            </a:endParaRPr>
          </a:p>
          <a:p>
            <a:pPr>
              <a:spcBef>
                <a:spcPct val="0"/>
              </a:spcBef>
            </a:pPr>
            <a:endParaRPr lang="en-US" dirty="0" smtClean="0">
              <a:latin typeface="Arial" pitchFamily="34" charset="0"/>
              <a:cs typeface="Arial" pitchFamily="34" charset="0"/>
            </a:endParaRPr>
          </a:p>
          <a:p>
            <a:pPr>
              <a:spcBef>
                <a:spcPct val="0"/>
              </a:spcBef>
            </a:pPr>
            <a:r>
              <a:rPr lang="en-US" dirty="0" smtClean="0">
                <a:latin typeface="Arial" pitchFamily="34" charset="0"/>
                <a:cs typeface="Arial" pitchFamily="34" charset="0"/>
              </a:rPr>
              <a:t>A world expert in the onset, development, and progression of leukemia, Dr. Liu also heads the </a:t>
            </a:r>
            <a:r>
              <a:rPr lang="en-US" dirty="0" err="1" smtClean="0">
                <a:latin typeface="Arial" pitchFamily="34" charset="0"/>
                <a:cs typeface="Arial" pitchFamily="34" charset="0"/>
              </a:rPr>
              <a:t>Oncogenesis</a:t>
            </a:r>
            <a:r>
              <a:rPr lang="en-US" dirty="0" smtClean="0">
                <a:latin typeface="Arial" pitchFamily="34" charset="0"/>
                <a:cs typeface="Arial" pitchFamily="34" charset="0"/>
              </a:rPr>
              <a:t> and Development Section within NHGRI's Genetics and Molecular Biology Branch.</a:t>
            </a:r>
          </a:p>
          <a:p>
            <a:pPr>
              <a:spcBef>
                <a:spcPct val="0"/>
              </a:spcBef>
            </a:pPr>
            <a:endParaRPr lang="en-US" dirty="0" smtClean="0">
              <a:latin typeface="Arial" pitchFamily="34" charset="0"/>
              <a:cs typeface="Arial" pitchFamily="34" charset="0"/>
            </a:endParaRPr>
          </a:p>
          <a:p>
            <a:pPr>
              <a:spcBef>
                <a:spcPct val="0"/>
              </a:spcBef>
            </a:pPr>
            <a:r>
              <a:rPr lang="en-US" baseline="0" dirty="0" smtClean="0">
                <a:latin typeface="Arial" pitchFamily="34" charset="0"/>
                <a:cs typeface="Arial" pitchFamily="34" charset="0"/>
              </a:rPr>
              <a:t>The Deputy Scientific Director position became available because our previous and long-standing Deputy Scientific Director, Dr. Andy Baxevanis, accepted a new NIH-wide position within the NIH Office of Intramural Research (led by Michael Gottesman). In this new position, Andy will provide leadership in the area of bioinformatics and information technology for the entire NIH Intramural Program; in addition, he will continue his research role within NHGRI. </a:t>
            </a:r>
            <a:endParaRPr lang="en-US" dirty="0" smtClean="0">
              <a:latin typeface="Arial" pitchFamily="34" charset="0"/>
              <a:cs typeface="Arial" pitchFamily="34" charset="0"/>
            </a:endParaRPr>
          </a:p>
        </p:txBody>
      </p:sp>
      <p:sp>
        <p:nvSpPr>
          <p:cNvPr id="181252"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56" tIns="46978" rIns="93956" bIns="46978" anchor="b"/>
          <a:lstStyle/>
          <a:p>
            <a:pPr algn="r" defTabSz="938213"/>
            <a:fld id="{D7024398-BB42-4832-AE1E-51CE486ED585}" type="slidenum">
              <a:rPr lang="en-US" sz="1200" b="0">
                <a:latin typeface="Times New Roman" pitchFamily="18" charset="0"/>
              </a:rPr>
              <a:pPr algn="r" defTabSz="938213"/>
              <a:t>11</a:t>
            </a:fld>
            <a:endParaRPr lang="en-US" sz="1200" b="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r>
              <a:rPr lang="en-US" dirty="0" smtClean="0">
                <a:latin typeface="Arial" pitchFamily="34" charset="0"/>
                <a:ea typeface="ＭＳ Ｐゴシック" pitchFamily="34" charset="-128"/>
                <a:cs typeface="Arial" pitchFamily="34" charset="0"/>
              </a:rPr>
              <a:t>Last week, Dan Kastner announced the appointment of Jim Mullikin as the </a:t>
            </a:r>
            <a:r>
              <a:rPr lang="en-US" baseline="0" dirty="0" smtClean="0">
                <a:latin typeface="Arial" pitchFamily="34" charset="0"/>
                <a:ea typeface="ＭＳ Ｐゴシック" pitchFamily="34" charset="-128"/>
                <a:cs typeface="Arial" pitchFamily="34" charset="0"/>
              </a:rPr>
              <a:t>Director of NISC. </a:t>
            </a:r>
          </a:p>
          <a:p>
            <a:endParaRPr lang="en-US" baseline="0" dirty="0" smtClean="0">
              <a:latin typeface="Arial" pitchFamily="34" charset="0"/>
              <a:ea typeface="ＭＳ Ｐゴシック" pitchFamily="34" charset="-128"/>
              <a:cs typeface="Arial" pitchFamily="34" charset="0"/>
            </a:endParaRPr>
          </a:p>
          <a:p>
            <a:r>
              <a:rPr lang="en-US" baseline="0" dirty="0" smtClean="0">
                <a:latin typeface="Arial" pitchFamily="34" charset="0"/>
                <a:ea typeface="ＭＳ Ｐゴシック" pitchFamily="34" charset="-128"/>
                <a:cs typeface="Arial" pitchFamily="34" charset="0"/>
              </a:rPr>
              <a:t>Jim is an outstanding genomics researchers, bringing many years of high-level experience to this position (starting at the Sanger Institute and now for many years at NHGRI).</a:t>
            </a:r>
          </a:p>
          <a:p>
            <a:endParaRPr lang="en-US" baseline="0" dirty="0" smtClean="0">
              <a:latin typeface="Arial" pitchFamily="34" charset="0"/>
              <a:ea typeface="ＭＳ Ｐゴシック" pitchFamily="34" charset="-128"/>
              <a:cs typeface="Arial" pitchFamily="34" charset="0"/>
            </a:endParaRPr>
          </a:p>
          <a:p>
            <a:r>
              <a:rPr lang="en-US" baseline="0" dirty="0" smtClean="0">
                <a:latin typeface="Arial" pitchFamily="34" charset="0"/>
                <a:ea typeface="ＭＳ Ｐゴシック" pitchFamily="34" charset="-128"/>
                <a:cs typeface="Arial" pitchFamily="34" charset="0"/>
              </a:rPr>
              <a:t>I admittedly took particular interest in </a:t>
            </a:r>
            <a:r>
              <a:rPr lang="en-US" dirty="0" smtClean="0">
                <a:latin typeface="Arial" pitchFamily="34" charset="0"/>
                <a:ea typeface="ＭＳ Ｐゴシック" pitchFamily="34" charset="-128"/>
                <a:cs typeface="Arial" pitchFamily="34" charset="0"/>
              </a:rPr>
              <a:t>this search and eventual appointment,</a:t>
            </a:r>
            <a:r>
              <a:rPr lang="en-US" baseline="0" dirty="0" smtClean="0">
                <a:latin typeface="Arial" pitchFamily="34" charset="0"/>
                <a:ea typeface="ＭＳ Ｐゴシック" pitchFamily="34" charset="-128"/>
                <a:cs typeface="Arial" pitchFamily="34" charset="0"/>
              </a:rPr>
              <a:t> as the person that founded NISC in 1997 and was its Director for over 12 years.</a:t>
            </a:r>
          </a:p>
          <a:p>
            <a:endParaRPr lang="en-US" baseline="0" dirty="0" smtClean="0">
              <a:latin typeface="Arial" pitchFamily="34" charset="0"/>
              <a:ea typeface="ＭＳ Ｐゴシック" pitchFamily="34" charset="-128"/>
              <a:cs typeface="Arial" pitchFamily="34" charset="0"/>
            </a:endParaRPr>
          </a:p>
          <a:p>
            <a:r>
              <a:rPr lang="en-US" baseline="0" dirty="0" smtClean="0">
                <a:latin typeface="Arial" pitchFamily="34" charset="0"/>
                <a:ea typeface="ＭＳ Ｐゴシック" pitchFamily="34" charset="-128"/>
                <a:cs typeface="Arial" pitchFamily="34" charset="0"/>
              </a:rPr>
              <a:t>I was extremely comfortable handing over the Acting Director reins to Jim Mullikin 21 months ago, but am now really delighted to see him selected to be NISC’s permanent Director. </a:t>
            </a:r>
            <a:endParaRPr lang="en-US" dirty="0" smtClean="0">
              <a:latin typeface="Arial" pitchFamily="34" charset="0"/>
              <a:ea typeface="ＭＳ Ｐゴシック" pitchFamily="34" charset="-128"/>
              <a:cs typeface="Arial" pitchFamily="34" charset="0"/>
            </a:endParaRPr>
          </a:p>
        </p:txBody>
      </p:sp>
      <p:sp>
        <p:nvSpPr>
          <p:cNvPr id="106500"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DA417A03-4FBF-468A-B848-094E759CF14F}" type="slidenum">
              <a:rPr lang="en-US" sz="1200" b="0">
                <a:solidFill>
                  <a:srgbClr val="000000"/>
                </a:solidFill>
                <a:latin typeface="Times New Roman" pitchFamily="18" charset="0"/>
              </a:rPr>
              <a:pPr algn="r" defTabSz="936625"/>
              <a:t>12</a:t>
            </a:fld>
            <a:endParaRPr lang="en-US" sz="1200" b="0">
              <a:solidFill>
                <a:srgbClr val="000000"/>
              </a:solidFill>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r>
              <a:rPr lang="en-US" dirty="0" smtClean="0">
                <a:latin typeface="Arial" pitchFamily="34" charset="0"/>
                <a:cs typeface="Arial" pitchFamily="34" charset="0"/>
              </a:rPr>
              <a:t>Vivian Ota Wang, a</a:t>
            </a:r>
            <a:r>
              <a:rPr lang="en-US" baseline="0" dirty="0" smtClean="0">
                <a:latin typeface="Arial" pitchFamily="34" charset="0"/>
                <a:cs typeface="Arial" pitchFamily="34" charset="0"/>
              </a:rPr>
              <a:t> Pro</a:t>
            </a:r>
            <a:r>
              <a:rPr lang="en-US" dirty="0" smtClean="0">
                <a:latin typeface="Arial" pitchFamily="34" charset="0"/>
                <a:cs typeface="Arial" pitchFamily="34" charset="0"/>
              </a:rPr>
              <a:t>gram Director in our Extramural Research</a:t>
            </a:r>
            <a:r>
              <a:rPr lang="en-US" baseline="0" dirty="0" smtClean="0">
                <a:latin typeface="Arial" pitchFamily="34" charset="0"/>
                <a:cs typeface="Arial" pitchFamily="34" charset="0"/>
              </a:rPr>
              <a:t> Program</a:t>
            </a:r>
            <a:r>
              <a:rPr lang="en-US" dirty="0" smtClean="0">
                <a:latin typeface="Arial" pitchFamily="34" charset="0"/>
                <a:cs typeface="Arial" pitchFamily="34" charset="0"/>
              </a:rPr>
              <a:t>, was elected a Fellow in the American Psychological Association.</a:t>
            </a:r>
          </a:p>
          <a:p>
            <a:endParaRPr lang="en-US" dirty="0" smtClean="0">
              <a:latin typeface="Arial" pitchFamily="34" charset="0"/>
              <a:cs typeface="Arial" pitchFamily="34" charset="0"/>
            </a:endParaRPr>
          </a:p>
          <a:p>
            <a:r>
              <a:rPr lang="en-US" dirty="0" smtClean="0">
                <a:latin typeface="Arial" pitchFamily="34" charset="0"/>
                <a:cs typeface="Arial" pitchFamily="34" charset="0"/>
              </a:rPr>
              <a:t>Fellow status is an honor bestowed upon Members of this association who have shown evidence of unusual and outstanding contributions or performance, and it requires evidence of national impact on the field of psychology.</a:t>
            </a:r>
          </a:p>
        </p:txBody>
      </p:sp>
      <p:sp>
        <p:nvSpPr>
          <p:cNvPr id="108548"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56" tIns="46978" rIns="93956" bIns="46978" anchor="b"/>
          <a:lstStyle/>
          <a:p>
            <a:pPr algn="r" defTabSz="938213"/>
            <a:fld id="{63FDEA8B-AB0C-43DC-9221-B3A463385535}" type="slidenum">
              <a:rPr lang="en-US" sz="1200" b="0">
                <a:latin typeface="Times New Roman" pitchFamily="18" charset="0"/>
              </a:rPr>
              <a:pPr algn="r" defTabSz="938213"/>
              <a:t>13</a:t>
            </a:fld>
            <a:endParaRPr lang="en-US" sz="1200" b="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pPr>
              <a:spcBef>
                <a:spcPct val="0"/>
              </a:spcBef>
            </a:pPr>
            <a:r>
              <a:rPr lang="en-US" dirty="0" smtClean="0">
                <a:latin typeface="Arial" pitchFamily="34" charset="0"/>
                <a:cs typeface="Arial" pitchFamily="34" charset="0"/>
              </a:rPr>
              <a:t>Two Special Advisors to me are now on</a:t>
            </a:r>
            <a:r>
              <a:rPr lang="en-US" baseline="0" dirty="0" smtClean="0">
                <a:latin typeface="Arial" pitchFamily="34" charset="0"/>
                <a:cs typeface="Arial" pitchFamily="34" charset="0"/>
              </a:rPr>
              <a:t> board at NHGRI (both mentioned previously at Council meetings).</a:t>
            </a:r>
          </a:p>
          <a:p>
            <a:pPr>
              <a:spcBef>
                <a:spcPct val="0"/>
              </a:spcBef>
            </a:pPr>
            <a:endParaRPr lang="en-US" baseline="0" dirty="0" smtClean="0">
              <a:latin typeface="Arial" pitchFamily="34" charset="0"/>
              <a:cs typeface="Arial" pitchFamily="34" charset="0"/>
            </a:endParaRPr>
          </a:p>
          <a:p>
            <a:pPr>
              <a:spcBef>
                <a:spcPct val="0"/>
              </a:spcBef>
            </a:pPr>
            <a:r>
              <a:rPr lang="en-US" baseline="0" dirty="0" smtClean="0">
                <a:latin typeface="Arial" pitchFamily="34" charset="0"/>
                <a:cs typeface="Arial" pitchFamily="34" charset="0"/>
              </a:rPr>
              <a:t>* </a:t>
            </a:r>
            <a:r>
              <a:rPr lang="en-US" dirty="0" smtClean="0">
                <a:latin typeface="Arial" pitchFamily="34" charset="0"/>
                <a:cs typeface="Arial" pitchFamily="34" charset="0"/>
              </a:rPr>
              <a:t>Karen Rothenberg is taking a one-year sabbatical from the University of Maryland Law School </a:t>
            </a:r>
            <a:r>
              <a:rPr lang="en-US" baseline="0" dirty="0" smtClean="0">
                <a:latin typeface="Arial" pitchFamily="34" charset="0"/>
                <a:cs typeface="Arial" pitchFamily="34" charset="0"/>
              </a:rPr>
              <a:t>to work full time at NHGRI. </a:t>
            </a:r>
            <a:r>
              <a:rPr lang="en-US" dirty="0" smtClean="0">
                <a:latin typeface="Arial" pitchFamily="34" charset="0"/>
                <a:cs typeface="Arial" pitchFamily="34" charset="0"/>
              </a:rPr>
              <a:t>She is working jointly</a:t>
            </a:r>
            <a:r>
              <a:rPr lang="en-US" baseline="0" dirty="0" smtClean="0">
                <a:latin typeface="Arial" pitchFamily="34" charset="0"/>
                <a:cs typeface="Arial" pitchFamily="34" charset="0"/>
              </a:rPr>
              <a:t> at </a:t>
            </a:r>
            <a:r>
              <a:rPr lang="en-US" dirty="0" smtClean="0">
                <a:latin typeface="Arial" pitchFamily="34" charset="0"/>
                <a:cs typeface="Arial" pitchFamily="34" charset="0"/>
              </a:rPr>
              <a:t>NHGRI and the Department of Bioethics at the NIH Clinical Center. During this year,</a:t>
            </a:r>
            <a:r>
              <a:rPr lang="en-US" baseline="0" dirty="0" smtClean="0">
                <a:latin typeface="Arial" pitchFamily="34" charset="0"/>
                <a:cs typeface="Arial" pitchFamily="34" charset="0"/>
              </a:rPr>
              <a:t> Karen will be pursuing multiple projects including: (1) leading an effort to take a rigorous and thoughtful examination of our </a:t>
            </a:r>
            <a:r>
              <a:rPr lang="en-US" dirty="0" smtClean="0">
                <a:latin typeface="Arial" pitchFamily="34" charset="0"/>
                <a:cs typeface="Arial" pitchFamily="34" charset="0"/>
              </a:rPr>
              <a:t>ELSI Program and other NHGRI components</a:t>
            </a:r>
            <a:r>
              <a:rPr lang="en-US" baseline="0" dirty="0" smtClean="0">
                <a:latin typeface="Arial" pitchFamily="34" charset="0"/>
                <a:cs typeface="Arial" pitchFamily="34" charset="0"/>
              </a:rPr>
              <a:t> that will </a:t>
            </a:r>
            <a:r>
              <a:rPr lang="en-US" dirty="0" smtClean="0">
                <a:latin typeface="Arial" pitchFamily="34" charset="0"/>
                <a:cs typeface="Arial" pitchFamily="34" charset="0"/>
              </a:rPr>
              <a:t>expand</a:t>
            </a:r>
            <a:r>
              <a:rPr lang="en-US" baseline="0" dirty="0" smtClean="0">
                <a:latin typeface="Arial" pitchFamily="34" charset="0"/>
                <a:cs typeface="Arial" pitchFamily="34" charset="0"/>
              </a:rPr>
              <a:t> and integrate into the vision for the Genomics and Society section of our recently published strategic plan; (2) co-authoring some scholarly papers in areas such as </a:t>
            </a:r>
            <a:r>
              <a:rPr lang="en-US" sz="1200" kern="1200" dirty="0" smtClean="0">
                <a:solidFill>
                  <a:schemeClr val="tx1"/>
                </a:solidFill>
                <a:latin typeface="Arial" pitchFamily="34" charset="0"/>
                <a:ea typeface="+mn-ea"/>
                <a:cs typeface="Arial" pitchFamily="34" charset="0"/>
              </a:rPr>
              <a:t>regulation of genomic research</a:t>
            </a:r>
            <a:r>
              <a:rPr lang="en-US" sz="1200" kern="1200" baseline="0" dirty="0" smtClean="0">
                <a:solidFill>
                  <a:schemeClr val="tx1"/>
                </a:solidFill>
                <a:latin typeface="Arial" pitchFamily="34" charset="0"/>
                <a:ea typeface="+mn-ea"/>
                <a:cs typeface="Arial" pitchFamily="34" charset="0"/>
              </a:rPr>
              <a:t> and the </a:t>
            </a:r>
            <a:r>
              <a:rPr lang="en-US" sz="1200" kern="1200" dirty="0" smtClean="0">
                <a:solidFill>
                  <a:schemeClr val="tx1"/>
                </a:solidFill>
                <a:latin typeface="Arial" pitchFamily="34" charset="0"/>
                <a:ea typeface="+mn-ea"/>
                <a:cs typeface="Arial" pitchFamily="34" charset="0"/>
              </a:rPr>
              <a:t>return of research results and incidental findings encountered</a:t>
            </a:r>
            <a:r>
              <a:rPr lang="en-US" sz="1200" kern="1200" baseline="0" dirty="0" smtClean="0">
                <a:solidFill>
                  <a:schemeClr val="tx1"/>
                </a:solidFill>
                <a:latin typeface="Arial" pitchFamily="34" charset="0"/>
                <a:ea typeface="+mn-ea"/>
                <a:cs typeface="Arial" pitchFamily="34" charset="0"/>
              </a:rPr>
              <a:t> in </a:t>
            </a:r>
            <a:r>
              <a:rPr lang="en-US" sz="1200" kern="1200" dirty="0" smtClean="0">
                <a:solidFill>
                  <a:schemeClr val="tx1"/>
                </a:solidFill>
                <a:latin typeface="Arial" pitchFamily="34" charset="0"/>
                <a:ea typeface="+mn-ea"/>
                <a:cs typeface="Arial" pitchFamily="34" charset="0"/>
              </a:rPr>
              <a:t>whole-genome sequencing studies; and (3) exploring</a:t>
            </a:r>
            <a:r>
              <a:rPr lang="en-US" sz="1200" kern="1200" baseline="0" dirty="0" smtClean="0">
                <a:solidFill>
                  <a:schemeClr val="tx1"/>
                </a:solidFill>
                <a:latin typeface="Arial" pitchFamily="34" charset="0"/>
                <a:ea typeface="+mn-ea"/>
                <a:cs typeface="Arial" pitchFamily="34" charset="0"/>
              </a:rPr>
              <a:t> how </a:t>
            </a:r>
            <a:r>
              <a:rPr lang="en-US" dirty="0" smtClean="0">
                <a:latin typeface="Arial" pitchFamily="34" charset="0"/>
                <a:cs typeface="Arial" pitchFamily="34" charset="0"/>
              </a:rPr>
              <a:t>theatre vignettes can enhance our understanding of ELSI issues in genetics and innovation in science.</a:t>
            </a:r>
          </a:p>
          <a:p>
            <a:pPr lvl="0"/>
            <a:endParaRPr lang="en-US" sz="1200" kern="1200" dirty="0" smtClean="0">
              <a:solidFill>
                <a:schemeClr val="tx1"/>
              </a:solidFill>
              <a:latin typeface="Arial" pitchFamily="34" charset="0"/>
              <a:ea typeface="+mn-ea"/>
              <a:cs typeface="Arial" pitchFamily="34" charset="0"/>
            </a:endParaRPr>
          </a:p>
          <a:p>
            <a:pPr>
              <a:spcBef>
                <a:spcPct val="0"/>
              </a:spcBef>
            </a:pPr>
            <a:r>
              <a:rPr lang="en-US" dirty="0" smtClean="0">
                <a:latin typeface="Arial" pitchFamily="34" charset="0"/>
                <a:cs typeface="Arial" pitchFamily="34" charset="0"/>
              </a:rPr>
              <a:t> * Dr. Marc Williams is now spending a week per month at NHGRI as a special advisor in the area of genomic medicine. Marc is the Director of the Intermountain</a:t>
            </a:r>
            <a:r>
              <a:rPr lang="en-US" i="1" dirty="0" smtClean="0">
                <a:latin typeface="Arial" pitchFamily="34" charset="0"/>
                <a:cs typeface="Arial" pitchFamily="34" charset="0"/>
              </a:rPr>
              <a:t> </a:t>
            </a:r>
            <a:r>
              <a:rPr lang="en-US" dirty="0" smtClean="0">
                <a:latin typeface="Arial" pitchFamily="34" charset="0"/>
                <a:cs typeface="Arial" pitchFamily="34" charset="0"/>
              </a:rPr>
              <a:t>Healthcare Clinical Genetics Institute in Salt Lake City, Utah. Among his various efforts, Marc is particularly active in working to help</a:t>
            </a:r>
            <a:r>
              <a:rPr lang="en-US" baseline="0" dirty="0" smtClean="0">
                <a:latin typeface="Arial" pitchFamily="34" charset="0"/>
                <a:cs typeface="Arial" pitchFamily="34" charset="0"/>
              </a:rPr>
              <a:t> us enhance our programs related to </a:t>
            </a:r>
            <a:r>
              <a:rPr lang="en-US" dirty="0" smtClean="0">
                <a:latin typeface="Arial" pitchFamily="34" charset="0"/>
                <a:cs typeface="Arial" pitchFamily="34" charset="0"/>
              </a:rPr>
              <a:t>genomics and electronic health records as well as the development of clinical genomics information systems.  For the latter, he is co-chairing a workshop</a:t>
            </a:r>
            <a:r>
              <a:rPr lang="en-US" baseline="0" dirty="0" smtClean="0">
                <a:latin typeface="Arial" pitchFamily="34" charset="0"/>
                <a:cs typeface="Arial" pitchFamily="34" charset="0"/>
              </a:rPr>
              <a:t> in December that I will be mentioning later in my talk. </a:t>
            </a:r>
          </a:p>
          <a:p>
            <a:pPr>
              <a:buFont typeface="Arial" charset="0"/>
              <a:buChar char="•"/>
            </a:pPr>
            <a:endParaRPr lang="en-US" dirty="0" smtClean="0">
              <a:latin typeface="Arial" pitchFamily="34" charset="0"/>
              <a:cs typeface="Arial" pitchFamily="34" charset="0"/>
            </a:endParaRPr>
          </a:p>
        </p:txBody>
      </p:sp>
      <p:sp>
        <p:nvSpPr>
          <p:cNvPr id="107524"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56" tIns="46978" rIns="93956" bIns="46978" anchor="b"/>
          <a:lstStyle/>
          <a:p>
            <a:pPr algn="r" defTabSz="938213"/>
            <a:fld id="{5F225A36-40F1-41D4-841E-4D4D4A52FE0E}" type="slidenum">
              <a:rPr lang="en-US" sz="1200" b="0">
                <a:latin typeface="Times New Roman" pitchFamily="18" charset="0"/>
              </a:rPr>
              <a:pPr algn="r" defTabSz="938213"/>
              <a:t>14</a:t>
            </a:fld>
            <a:endParaRPr lang="en-US" sz="1200" b="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r>
              <a:rPr lang="en-US" smtClean="0"/>
              <a:t> </a:t>
            </a:r>
          </a:p>
        </p:txBody>
      </p:sp>
      <p:sp>
        <p:nvSpPr>
          <p:cNvPr id="109572"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E64220A4-47DF-4A33-9758-B9BC4ACDF9B6}" type="slidenum">
              <a:rPr lang="en-US" sz="1200" b="0">
                <a:latin typeface="Times New Roman" pitchFamily="18" charset="0"/>
              </a:rPr>
              <a:pPr algn="r" defTabSz="936625"/>
              <a:t>15</a:t>
            </a:fld>
            <a:endParaRPr lang="en-US" sz="1200" b="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r>
              <a:rPr lang="en-US" dirty="0" smtClean="0">
                <a:latin typeface="Arial" pitchFamily="34" charset="0"/>
                <a:cs typeface="Arial" pitchFamily="34" charset="0"/>
              </a:rPr>
              <a:t>Dr. Martha </a:t>
            </a:r>
            <a:r>
              <a:rPr lang="en-US" dirty="0" err="1" smtClean="0">
                <a:latin typeface="Arial" pitchFamily="34" charset="0"/>
                <a:cs typeface="Arial" pitchFamily="34" charset="0"/>
              </a:rPr>
              <a:t>Somerman</a:t>
            </a:r>
            <a:r>
              <a:rPr lang="en-US" dirty="0" smtClean="0">
                <a:latin typeface="Arial" pitchFamily="34" charset="0"/>
                <a:cs typeface="Arial" pitchFamily="34" charset="0"/>
              </a:rPr>
              <a:t> has arrived as the new Director of the National Institute of Dental and Craniofacial Research.</a:t>
            </a:r>
          </a:p>
          <a:p>
            <a:endParaRPr lang="en-US" dirty="0" smtClean="0">
              <a:latin typeface="Arial" pitchFamily="34" charset="0"/>
              <a:cs typeface="Arial" pitchFamily="34" charset="0"/>
            </a:endParaRPr>
          </a:p>
          <a:p>
            <a:r>
              <a:rPr lang="en-US" dirty="0" smtClean="0">
                <a:latin typeface="Arial" pitchFamily="34" charset="0"/>
                <a:cs typeface="Arial" pitchFamily="34" charset="0"/>
              </a:rPr>
              <a:t>Dr. </a:t>
            </a:r>
            <a:r>
              <a:rPr lang="en-US" dirty="0" err="1" smtClean="0">
                <a:latin typeface="Arial" pitchFamily="34" charset="0"/>
                <a:cs typeface="Arial" pitchFamily="34" charset="0"/>
              </a:rPr>
              <a:t>Somerman</a:t>
            </a:r>
            <a:r>
              <a:rPr lang="en-US" dirty="0" smtClean="0">
                <a:latin typeface="Arial" pitchFamily="34" charset="0"/>
                <a:cs typeface="Arial" pitchFamily="34" charset="0"/>
              </a:rPr>
              <a:t> was Dean of the University of Washington School of Dentistry, a position she had held since 2002.</a:t>
            </a:r>
          </a:p>
          <a:p>
            <a:endParaRPr lang="en-US" dirty="0" smtClean="0">
              <a:latin typeface="Arial" pitchFamily="34" charset="0"/>
              <a:cs typeface="Arial" pitchFamily="34" charset="0"/>
            </a:endParaRPr>
          </a:p>
          <a:p>
            <a:r>
              <a:rPr lang="en-US" dirty="0" smtClean="0">
                <a:latin typeface="Arial" pitchFamily="34" charset="0"/>
                <a:cs typeface="Arial" pitchFamily="34" charset="0"/>
              </a:rPr>
              <a:t>An internationally known researcher and educator, her research has focused on defining the key regulators controlling development, maintenance, and regeneration of oral-dental-craniofacial tissues.</a:t>
            </a:r>
          </a:p>
        </p:txBody>
      </p:sp>
      <p:sp>
        <p:nvSpPr>
          <p:cNvPr id="110596"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BC2D9361-6027-42DB-8E78-2F0986B83917}" type="slidenum">
              <a:rPr lang="en-US" sz="1200" b="0">
                <a:solidFill>
                  <a:srgbClr val="000000"/>
                </a:solidFill>
                <a:latin typeface="Times New Roman" pitchFamily="18" charset="0"/>
              </a:rPr>
              <a:pPr algn="r" defTabSz="936625"/>
              <a:t>16</a:t>
            </a:fld>
            <a:endParaRPr lang="en-US" sz="1200" b="0">
              <a:solidFill>
                <a:srgbClr val="000000"/>
              </a:solidFill>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r>
              <a:rPr lang="en-US" dirty="0" smtClean="0">
                <a:latin typeface="Arial" pitchFamily="34" charset="0"/>
                <a:cs typeface="Arial" pitchFamily="34" charset="0"/>
              </a:rPr>
              <a:t>Dr. Judith Greenberg is now in place as the Acting Director of the National Institute of General Medical Sciences. This</a:t>
            </a:r>
            <a:r>
              <a:rPr lang="en-US" baseline="0" dirty="0" smtClean="0">
                <a:latin typeface="Arial" pitchFamily="34" charset="0"/>
                <a:cs typeface="Arial" pitchFamily="34" charset="0"/>
              </a:rPr>
              <a:t> follows the departure of the previous </a:t>
            </a:r>
            <a:r>
              <a:rPr lang="en-US" dirty="0" smtClean="0">
                <a:latin typeface="Arial" pitchFamily="34" charset="0"/>
                <a:cs typeface="Arial" pitchFamily="34" charset="0"/>
              </a:rPr>
              <a:t>Director, Jeremy Berg.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Dr.</a:t>
            </a:r>
            <a:r>
              <a:rPr lang="en-US" baseline="0" dirty="0" smtClean="0">
                <a:latin typeface="Arial" pitchFamily="34" charset="0"/>
                <a:cs typeface="Arial" pitchFamily="34" charset="0"/>
              </a:rPr>
              <a:t> Greenberg </a:t>
            </a:r>
            <a:r>
              <a:rPr lang="en-US" dirty="0" smtClean="0">
                <a:latin typeface="Arial" pitchFamily="34" charset="0"/>
                <a:cs typeface="Arial" pitchFamily="34" charset="0"/>
              </a:rPr>
              <a:t>is a developmental biologist and has been Director of the NIGMS Division of Genetics and Development Biology since 1988; this Division has</a:t>
            </a:r>
            <a:r>
              <a:rPr lang="en-US" baseline="0" dirty="0" smtClean="0">
                <a:latin typeface="Arial" pitchFamily="34" charset="0"/>
                <a:cs typeface="Arial" pitchFamily="34" charset="0"/>
              </a:rPr>
              <a:t> an annual </a:t>
            </a:r>
            <a:r>
              <a:rPr lang="en-US" dirty="0" smtClean="0">
                <a:latin typeface="Arial" pitchFamily="34" charset="0"/>
                <a:cs typeface="Arial" pitchFamily="34" charset="0"/>
              </a:rPr>
              <a:t>budget $566 million.</a:t>
            </a:r>
          </a:p>
          <a:p>
            <a:endParaRPr lang="en-US" dirty="0" smtClean="0">
              <a:latin typeface="Arial" pitchFamily="34" charset="0"/>
              <a:cs typeface="Arial" pitchFamily="34" charset="0"/>
            </a:endParaRPr>
          </a:p>
          <a:p>
            <a:r>
              <a:rPr lang="en-US" dirty="0" smtClean="0">
                <a:latin typeface="Arial" pitchFamily="34" charset="0"/>
                <a:cs typeface="Arial" pitchFamily="34" charset="0"/>
              </a:rPr>
              <a:t>She has</a:t>
            </a:r>
            <a:r>
              <a:rPr lang="en-US" baseline="0" dirty="0" smtClean="0">
                <a:latin typeface="Arial" pitchFamily="34" charset="0"/>
                <a:cs typeface="Arial" pitchFamily="34" charset="0"/>
              </a:rPr>
              <a:t> served previously as NIGMS’s Acting Director f</a:t>
            </a:r>
            <a:r>
              <a:rPr lang="en-US" dirty="0" smtClean="0">
                <a:latin typeface="Arial" pitchFamily="34" charset="0"/>
                <a:cs typeface="Arial" pitchFamily="34" charset="0"/>
              </a:rPr>
              <a:t>rom May 2002 to November 2003. </a:t>
            </a:r>
          </a:p>
          <a:p>
            <a:endParaRPr lang="en-US" dirty="0" smtClean="0">
              <a:latin typeface="Arial" pitchFamily="34" charset="0"/>
              <a:cs typeface="Arial" pitchFamily="34" charset="0"/>
            </a:endParaRPr>
          </a:p>
        </p:txBody>
      </p:sp>
      <p:sp>
        <p:nvSpPr>
          <p:cNvPr id="111620"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EB5136B5-01F6-4C3E-B3AF-F8A31D559C1D}" type="slidenum">
              <a:rPr lang="en-US" sz="1200" b="0">
                <a:solidFill>
                  <a:srgbClr val="000000"/>
                </a:solidFill>
                <a:latin typeface="Times New Roman" pitchFamily="18" charset="0"/>
              </a:rPr>
              <a:pPr algn="r" defTabSz="936625"/>
              <a:t>17</a:t>
            </a:fld>
            <a:endParaRPr lang="en-US" sz="1200" b="0">
              <a:solidFill>
                <a:srgbClr val="000000"/>
              </a:solidFill>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r>
              <a:rPr lang="en-US" dirty="0" smtClean="0">
                <a:latin typeface="Arial" pitchFamily="34" charset="0"/>
                <a:cs typeface="Arial" pitchFamily="34" charset="0"/>
              </a:rPr>
              <a:t>Barbara </a:t>
            </a:r>
            <a:r>
              <a:rPr lang="en-US" dirty="0" err="1" smtClean="0">
                <a:latin typeface="Arial" pitchFamily="34" charset="0"/>
                <a:cs typeface="Arial" pitchFamily="34" charset="0"/>
              </a:rPr>
              <a:t>Alving</a:t>
            </a:r>
            <a:r>
              <a:rPr lang="en-US" dirty="0" smtClean="0">
                <a:latin typeface="Arial" pitchFamily="34" charset="0"/>
                <a:cs typeface="Arial" pitchFamily="34" charset="0"/>
              </a:rPr>
              <a:t>, Director of the National Center for Research Resources (NCRR), will be leaving the NIH at the</a:t>
            </a:r>
            <a:r>
              <a:rPr lang="en-US" baseline="0" dirty="0" smtClean="0">
                <a:latin typeface="Arial" pitchFamily="34" charset="0"/>
                <a:cs typeface="Arial" pitchFamily="34" charset="0"/>
              </a:rPr>
              <a:t> end of this month.</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Dr. </a:t>
            </a:r>
            <a:r>
              <a:rPr lang="en-US" dirty="0" err="1" smtClean="0">
                <a:latin typeface="Arial" pitchFamily="34" charset="0"/>
                <a:cs typeface="Arial" pitchFamily="34" charset="0"/>
              </a:rPr>
              <a:t>Alving</a:t>
            </a:r>
            <a:r>
              <a:rPr lang="en-US" dirty="0" smtClean="0">
                <a:latin typeface="Arial" pitchFamily="34" charset="0"/>
                <a:cs typeface="Arial" pitchFamily="34" charset="0"/>
              </a:rPr>
              <a:t> became the Director of NCRR in 2007.  She also served as Deputy and Acting Director of the National Heart, Lung, and Blood Institute and also headed the Women's Health Initiative before she came to NCRR.</a:t>
            </a:r>
          </a:p>
          <a:p>
            <a:endParaRPr lang="en-US" dirty="0" smtClean="0">
              <a:latin typeface="Arial" pitchFamily="34" charset="0"/>
              <a:cs typeface="Arial" pitchFamily="34" charset="0"/>
            </a:endParaRPr>
          </a:p>
        </p:txBody>
      </p:sp>
      <p:sp>
        <p:nvSpPr>
          <p:cNvPr id="113668"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B90E45FA-D906-4EDF-AF62-26C3A66EB462}" type="slidenum">
              <a:rPr lang="en-US" sz="1200" b="0">
                <a:solidFill>
                  <a:srgbClr val="000000"/>
                </a:solidFill>
                <a:latin typeface="Times New Roman" pitchFamily="18" charset="0"/>
              </a:rPr>
              <a:pPr algn="r" defTabSz="936625"/>
              <a:t>18</a:t>
            </a:fld>
            <a:endParaRPr lang="en-US" sz="1200" b="0">
              <a:solidFill>
                <a:srgbClr val="000000"/>
              </a:solidFill>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r>
              <a:rPr lang="en-US" dirty="0" smtClean="0">
                <a:latin typeface="Arial" pitchFamily="34" charset="0"/>
                <a:cs typeface="Arial" pitchFamily="34" charset="0"/>
              </a:rPr>
              <a:t>Dr. Louise </a:t>
            </a:r>
            <a:r>
              <a:rPr lang="en-US" dirty="0" err="1" smtClean="0">
                <a:latin typeface="Arial" pitchFamily="34" charset="0"/>
                <a:cs typeface="Arial" pitchFamily="34" charset="0"/>
              </a:rPr>
              <a:t>Ramm</a:t>
            </a:r>
            <a:r>
              <a:rPr lang="en-US" dirty="0" smtClean="0">
                <a:latin typeface="Arial" pitchFamily="34" charset="0"/>
                <a:cs typeface="Arial" pitchFamily="34" charset="0"/>
              </a:rPr>
              <a:t>, who is the Deputy Director and the Director of Extramural Activities for NCRR, has agreed to be Acting Director for NCRR starting October 1.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Dr. </a:t>
            </a:r>
            <a:r>
              <a:rPr lang="en-US" dirty="0" err="1" smtClean="0">
                <a:latin typeface="Arial" pitchFamily="34" charset="0"/>
                <a:cs typeface="Arial" pitchFamily="34" charset="0"/>
              </a:rPr>
              <a:t>Ramm</a:t>
            </a:r>
            <a:r>
              <a:rPr lang="en-US" dirty="0" smtClean="0">
                <a:latin typeface="Arial" pitchFamily="34" charset="0"/>
                <a:cs typeface="Arial" pitchFamily="34" charset="0"/>
              </a:rPr>
              <a:t> received her Ph.D. in microbiology at the University of Virginia in 1974, and was a faculty member at the Johns Hopkins School of Medicine in the Microbiology Department. She joined NCRR, in 1987 as a Health Scientist Administrator in the Biological Models and Materials Program and subsequently became the Director of that Program in 1994. </a:t>
            </a:r>
          </a:p>
        </p:txBody>
      </p:sp>
      <p:sp>
        <p:nvSpPr>
          <p:cNvPr id="114692"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CDA79134-1330-438F-A494-F0244705AE78}" type="slidenum">
              <a:rPr lang="en-US" sz="1200" b="0">
                <a:solidFill>
                  <a:srgbClr val="000000"/>
                </a:solidFill>
                <a:latin typeface="Times New Roman" pitchFamily="18" charset="0"/>
              </a:rPr>
              <a:pPr algn="r" defTabSz="936625"/>
              <a:t>19</a:t>
            </a:fld>
            <a:endParaRPr lang="en-US" sz="1200" b="0">
              <a:solidFill>
                <a:srgbClr val="000000"/>
              </a:solidFill>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r>
              <a:rPr lang="en-US" dirty="0" smtClean="0">
                <a:latin typeface="Arial" pitchFamily="34" charset="0"/>
                <a:cs typeface="Arial" pitchFamily="34" charset="0"/>
              </a:rPr>
              <a:t>Yesterday</a:t>
            </a:r>
            <a:r>
              <a:rPr lang="en-US" baseline="0" dirty="0" smtClean="0">
                <a:latin typeface="Arial" pitchFamily="34" charset="0"/>
                <a:cs typeface="Arial" pitchFamily="34" charset="0"/>
              </a:rPr>
              <a:t> was the </a:t>
            </a:r>
            <a:r>
              <a:rPr lang="en-US" dirty="0" smtClean="0">
                <a:latin typeface="Arial" pitchFamily="34" charset="0"/>
                <a:cs typeface="Arial" pitchFamily="34" charset="0"/>
              </a:rPr>
              <a:t>10</a:t>
            </a:r>
            <a:r>
              <a:rPr lang="en-US" baseline="30000" dirty="0" smtClean="0">
                <a:latin typeface="Arial" pitchFamily="34" charset="0"/>
                <a:cs typeface="Arial" pitchFamily="34" charset="0"/>
              </a:rPr>
              <a:t>th</a:t>
            </a:r>
            <a:r>
              <a:rPr lang="en-US" baseline="0" dirty="0" smtClean="0">
                <a:latin typeface="Arial" pitchFamily="34" charset="0"/>
                <a:cs typeface="Arial" pitchFamily="34" charset="0"/>
              </a:rPr>
              <a:t> anniversary of 9-11 tragedies.</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I am sure we all reflected on where we when those horrible events occurred 10 years ago.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I, for one, was in my office working away and meeting with members of my lab on what seemed like a calm morning.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Just a two-minute walk from my office was </a:t>
            </a:r>
            <a:r>
              <a:rPr lang="en-US" baseline="0" dirty="0" err="1" smtClean="0">
                <a:latin typeface="Arial" pitchFamily="34" charset="0"/>
                <a:cs typeface="Arial" pitchFamily="34" charset="0"/>
              </a:rPr>
              <a:t>Natcher</a:t>
            </a:r>
            <a:r>
              <a:rPr lang="en-US" baseline="0" dirty="0" smtClean="0">
                <a:latin typeface="Arial" pitchFamily="34" charset="0"/>
                <a:cs typeface="Arial" pitchFamily="34" charset="0"/>
              </a:rPr>
              <a:t> Conference Center, where NHGRI’s Council was convened for day two of their September meeting.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I am told that Francis Collins was handed a note with information about the events, and shortly after that the meeting ended </a:t>
            </a:r>
            <a:r>
              <a:rPr lang="en-US" baseline="0" dirty="0" err="1" smtClean="0">
                <a:latin typeface="Arial" pitchFamily="34" charset="0"/>
                <a:cs typeface="Arial" pitchFamily="34" charset="0"/>
              </a:rPr>
              <a:t>earrly</a:t>
            </a:r>
            <a:r>
              <a:rPr lang="en-US" baseline="0" dirty="0" smtClean="0">
                <a:latin typeface="Arial" pitchFamily="34" charset="0"/>
                <a:cs typeface="Arial" pitchFamily="34" charset="0"/>
              </a:rPr>
              <a:t>.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However, Council members were then stranded in Bethesda for days to come.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For our collective sanity, let’s hope no one passes me any notes during this Council meeting. </a:t>
            </a:r>
            <a:endParaRPr lang="en-US" dirty="0" smtClean="0">
              <a:latin typeface="Arial" pitchFamily="34" charset="0"/>
              <a:cs typeface="Arial" pitchFamily="34" charset="0"/>
            </a:endParaRPr>
          </a:p>
        </p:txBody>
      </p:sp>
      <p:sp>
        <p:nvSpPr>
          <p:cNvPr id="98308" name="Slide Number Placeholder 3"/>
          <p:cNvSpPr>
            <a:spLocks noGrp="1"/>
          </p:cNvSpPr>
          <p:nvPr>
            <p:ph type="sldNum" sz="quarter" idx="5"/>
          </p:nvPr>
        </p:nvSpPr>
        <p:spPr>
          <a:noFill/>
        </p:spPr>
        <p:txBody>
          <a:bodyPr/>
          <a:lstStyle/>
          <a:p>
            <a:pPr defTabSz="936625"/>
            <a:fld id="{F8035FC9-D293-4284-AFE9-DE6AFFA0F3C2}" type="slidenum">
              <a:rPr lang="en-US" smtClean="0"/>
              <a:pPr defTabSz="936625"/>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p:spPr>
        <p:txBody>
          <a:bodyPr/>
          <a:lstStyle/>
          <a:p>
            <a:r>
              <a:rPr lang="en-US" dirty="0" smtClean="0">
                <a:latin typeface="Arial" pitchFamily="34" charset="0"/>
                <a:cs typeface="Arial" pitchFamily="34" charset="0"/>
              </a:rPr>
              <a:t>Dr. Toni </a:t>
            </a:r>
            <a:r>
              <a:rPr lang="en-US" dirty="0" err="1" smtClean="0">
                <a:latin typeface="Arial" pitchFamily="34" charset="0"/>
                <a:cs typeface="Arial" pitchFamily="34" charset="0"/>
              </a:rPr>
              <a:t>Scarpa</a:t>
            </a:r>
            <a:r>
              <a:rPr lang="en-US" dirty="0" smtClean="0">
                <a:latin typeface="Arial" pitchFamily="34" charset="0"/>
                <a:cs typeface="Arial" pitchFamily="34" charset="0"/>
              </a:rPr>
              <a:t> is departing the</a:t>
            </a:r>
            <a:r>
              <a:rPr lang="en-US" baseline="0" dirty="0" smtClean="0">
                <a:latin typeface="Arial" pitchFamily="34" charset="0"/>
                <a:cs typeface="Arial" pitchFamily="34" charset="0"/>
              </a:rPr>
              <a:t> Directorship of the NIH Center for Scientific Review later this month; he has held this position since 2005.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During his tenure, Dr. </a:t>
            </a:r>
            <a:r>
              <a:rPr lang="en-US" baseline="0" dirty="0" err="1" smtClean="0">
                <a:latin typeface="Arial" pitchFamily="34" charset="0"/>
                <a:cs typeface="Arial" pitchFamily="34" charset="0"/>
              </a:rPr>
              <a:t>Scarpa</a:t>
            </a:r>
            <a:r>
              <a:rPr lang="en-US" baseline="0" dirty="0" smtClean="0">
                <a:latin typeface="Arial" pitchFamily="34" charset="0"/>
                <a:cs typeface="Arial" pitchFamily="34" charset="0"/>
              </a:rPr>
              <a:t> </a:t>
            </a:r>
            <a:r>
              <a:rPr lang="en-US" dirty="0" smtClean="0">
                <a:latin typeface="Arial" pitchFamily="34" charset="0"/>
                <a:cs typeface="Arial" pitchFamily="34" charset="0"/>
              </a:rPr>
              <a:t>implemented the trans-NIH Enhancing Peer Review changes, which included the new scoring system.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He also saw NIH through the review of 40,000 American Recovery and Reinvestment Act applications two years ago. </a:t>
            </a:r>
          </a:p>
          <a:p>
            <a:endParaRPr lang="en-US" dirty="0" smtClean="0">
              <a:latin typeface="Arial" pitchFamily="34" charset="0"/>
              <a:cs typeface="Arial" pitchFamily="34" charset="0"/>
            </a:endParaRPr>
          </a:p>
        </p:txBody>
      </p:sp>
      <p:sp>
        <p:nvSpPr>
          <p:cNvPr id="115716"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65FF6B33-945F-4A12-8DB8-08D842D3B714}" type="slidenum">
              <a:rPr lang="en-US" sz="1200" b="0">
                <a:solidFill>
                  <a:srgbClr val="000000"/>
                </a:solidFill>
                <a:latin typeface="Times New Roman" pitchFamily="18" charset="0"/>
              </a:rPr>
              <a:pPr algn="r" defTabSz="936625"/>
              <a:t>20</a:t>
            </a:fld>
            <a:endParaRPr lang="en-US" sz="1200" b="0">
              <a:solidFill>
                <a:srgbClr val="000000"/>
              </a:solidFill>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r>
              <a:rPr lang="en-US" dirty="0" smtClean="0">
                <a:latin typeface="Arial" pitchFamily="34" charset="0"/>
                <a:cs typeface="Arial" pitchFamily="34" charset="0"/>
              </a:rPr>
              <a:t>Following Dr. </a:t>
            </a:r>
            <a:r>
              <a:rPr lang="en-US" dirty="0" err="1" smtClean="0">
                <a:latin typeface="Arial" pitchFamily="34" charset="0"/>
                <a:cs typeface="Arial" pitchFamily="34" charset="0"/>
              </a:rPr>
              <a:t>Scarpa’s</a:t>
            </a:r>
            <a:r>
              <a:rPr lang="en-US" dirty="0" smtClean="0">
                <a:latin typeface="Arial" pitchFamily="34" charset="0"/>
                <a:cs typeface="Arial" pitchFamily="34" charset="0"/>
              </a:rPr>
              <a:t> departure and while NIH conducts a national search for a new Director, Dr Richard Nakamura will serve as Acting Director of CSR.</a:t>
            </a:r>
          </a:p>
          <a:p>
            <a:endParaRPr lang="en-US" dirty="0" smtClean="0">
              <a:latin typeface="Arial" pitchFamily="34" charset="0"/>
              <a:cs typeface="Arial" pitchFamily="34" charset="0"/>
            </a:endParaRPr>
          </a:p>
          <a:p>
            <a:r>
              <a:rPr lang="en-US" dirty="0" smtClean="0">
                <a:latin typeface="Arial" pitchFamily="34" charset="0"/>
                <a:cs typeface="Arial" pitchFamily="34" charset="0"/>
              </a:rPr>
              <a:t>Dr. Nakamura has served in leadership positions at the National Institute of Mental Health, as both Scientific Director and Deputy Director of the Institute, and also Acting Director of the Institute from 2001 to 2002.  </a:t>
            </a:r>
          </a:p>
          <a:p>
            <a:endParaRPr lang="en-US" dirty="0" smtClean="0">
              <a:latin typeface="Arial" pitchFamily="34" charset="0"/>
              <a:cs typeface="Arial" pitchFamily="34" charset="0"/>
            </a:endParaRPr>
          </a:p>
        </p:txBody>
      </p:sp>
      <p:sp>
        <p:nvSpPr>
          <p:cNvPr id="116740"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404F0B5D-D57C-4FA3-8A52-C1E4811132BF}" type="slidenum">
              <a:rPr lang="en-US" sz="1200" b="0">
                <a:solidFill>
                  <a:srgbClr val="000000"/>
                </a:solidFill>
                <a:latin typeface="Times New Roman" pitchFamily="18" charset="0"/>
              </a:rPr>
              <a:pPr algn="r" defTabSz="936625"/>
              <a:t>21</a:t>
            </a:fld>
            <a:endParaRPr lang="en-US" sz="1200" b="0">
              <a:solidFill>
                <a:srgbClr val="000000"/>
              </a:solidFill>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r>
              <a:rPr lang="en-US" sz="1200" kern="1200" dirty="0" smtClean="0">
                <a:solidFill>
                  <a:schemeClr val="tx1"/>
                </a:solidFill>
                <a:latin typeface="Arial" pitchFamily="34" charset="0"/>
                <a:ea typeface="+mn-ea"/>
                <a:cs typeface="Arial" pitchFamily="34" charset="0"/>
              </a:rPr>
              <a:t>In October, Andrea Norris will become the new Director of the Center for Information Technology (CIT) and Acting Chief Information Officer</a:t>
            </a:r>
            <a:r>
              <a:rPr lang="en-US" sz="1200" kern="1200" baseline="0" dirty="0" smtClean="0">
                <a:solidFill>
                  <a:schemeClr val="tx1"/>
                </a:solidFill>
                <a:latin typeface="Arial" pitchFamily="34" charset="0"/>
                <a:ea typeface="+mn-ea"/>
                <a:cs typeface="Arial" pitchFamily="34" charset="0"/>
              </a:rPr>
              <a:t> of </a:t>
            </a:r>
            <a:r>
              <a:rPr lang="en-US" sz="1200" kern="1200" dirty="0" smtClean="0">
                <a:solidFill>
                  <a:schemeClr val="tx1"/>
                </a:solidFill>
                <a:latin typeface="Arial" pitchFamily="34" charset="0"/>
                <a:ea typeface="+mn-ea"/>
                <a:cs typeface="Arial" pitchFamily="34" charset="0"/>
              </a:rPr>
              <a:t>NIH.</a:t>
            </a:r>
          </a:p>
          <a:p>
            <a:endParaRPr lang="en-US" sz="1200" kern="1200" dirty="0" smtClean="0">
              <a:solidFill>
                <a:schemeClr val="tx1"/>
              </a:solidFill>
              <a:latin typeface="Arial" pitchFamily="34" charset="0"/>
              <a:ea typeface="+mn-ea"/>
              <a:cs typeface="Arial" pitchFamily="34" charset="0"/>
            </a:endParaRPr>
          </a:p>
          <a:p>
            <a:r>
              <a:rPr lang="en-US" sz="1200" kern="1200" dirty="0" smtClean="0">
                <a:solidFill>
                  <a:schemeClr val="tx1"/>
                </a:solidFill>
                <a:latin typeface="Arial" pitchFamily="34" charset="0"/>
                <a:ea typeface="+mn-ea"/>
                <a:cs typeface="Arial" pitchFamily="34" charset="0"/>
              </a:rPr>
              <a:t>Ms. Norris comes from the National Science Foundation (NSF), having been there f</a:t>
            </a:r>
            <a:r>
              <a:rPr lang="en-US" sz="1200" kern="1200" baseline="0" dirty="0" smtClean="0">
                <a:solidFill>
                  <a:schemeClr val="tx1"/>
                </a:solidFill>
                <a:latin typeface="Arial" pitchFamily="34" charset="0"/>
                <a:ea typeface="+mn-ea"/>
                <a:cs typeface="Arial" pitchFamily="34" charset="0"/>
              </a:rPr>
              <a:t>or ten years and most recently as the </a:t>
            </a:r>
            <a:r>
              <a:rPr lang="en-US" sz="1200" kern="1200" dirty="0" smtClean="0">
                <a:solidFill>
                  <a:schemeClr val="tx1"/>
                </a:solidFill>
                <a:latin typeface="Arial" pitchFamily="34" charset="0"/>
                <a:ea typeface="+mn-ea"/>
                <a:cs typeface="Arial" pitchFamily="34" charset="0"/>
              </a:rPr>
              <a:t>Acting Chief Information Officer and Director of the organization responsible for providing agency-wide information technology systems, services, and supporting infrastructure.</a:t>
            </a:r>
          </a:p>
          <a:p>
            <a:endParaRPr lang="en-US" sz="1200" kern="1200" dirty="0" smtClean="0">
              <a:solidFill>
                <a:schemeClr val="tx1"/>
              </a:solidFill>
              <a:latin typeface="Arial" pitchFamily="34" charset="0"/>
              <a:ea typeface="+mn-ea"/>
              <a:cs typeface="Arial" pitchFamily="34" charset="0"/>
            </a:endParaRPr>
          </a:p>
        </p:txBody>
      </p:sp>
      <p:sp>
        <p:nvSpPr>
          <p:cNvPr id="122884"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0ABED939-B888-479C-8C09-8ACB25286DE3}" type="slidenum">
              <a:rPr lang="en-US" sz="1200" b="0">
                <a:solidFill>
                  <a:srgbClr val="000000"/>
                </a:solidFill>
                <a:latin typeface="Times New Roman" pitchFamily="18" charset="0"/>
              </a:rPr>
              <a:pPr algn="r" defTabSz="936625"/>
              <a:t>22</a:t>
            </a:fld>
            <a:endParaRPr lang="en-US" sz="1200" b="0">
              <a:solidFill>
                <a:srgbClr val="000000"/>
              </a:solidFill>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r>
              <a:rPr lang="en-US" dirty="0" smtClean="0">
                <a:latin typeface="Arial" pitchFamily="34" charset="0"/>
                <a:cs typeface="Arial" pitchFamily="34" charset="0"/>
              </a:rPr>
              <a:t>Dr. Barbara </a:t>
            </a:r>
            <a:r>
              <a:rPr lang="en-US" dirty="0" err="1" smtClean="0">
                <a:latin typeface="Arial" pitchFamily="34" charset="0"/>
                <a:cs typeface="Arial" pitchFamily="34" charset="0"/>
              </a:rPr>
              <a:t>Wold</a:t>
            </a:r>
            <a:r>
              <a:rPr lang="en-US" dirty="0" smtClean="0">
                <a:latin typeface="Arial" pitchFamily="34" charset="0"/>
                <a:cs typeface="Arial" pitchFamily="34" charset="0"/>
              </a:rPr>
              <a:t> has begun her stint as Interim Director for NCI’s Center for Cancer Genomics (while on sabbatical from </a:t>
            </a:r>
            <a:r>
              <a:rPr lang="en-US" dirty="0" err="1" smtClean="0">
                <a:latin typeface="Arial" pitchFamily="34" charset="0"/>
                <a:cs typeface="Arial" pitchFamily="34" charset="0"/>
              </a:rPr>
              <a:t>CalTech</a:t>
            </a:r>
            <a:r>
              <a:rPr lang="en-US" dirty="0" smtClean="0">
                <a:latin typeface="Arial" pitchFamily="34" charset="0"/>
                <a:cs typeface="Arial" pitchFamily="34" charset="0"/>
              </a:rPr>
              <a:t>).</a:t>
            </a:r>
          </a:p>
          <a:p>
            <a:endParaRPr lang="en-US" dirty="0" smtClean="0">
              <a:latin typeface="Arial" pitchFamily="34" charset="0"/>
              <a:cs typeface="Arial" pitchFamily="34" charset="0"/>
            </a:endParaRPr>
          </a:p>
          <a:p>
            <a:r>
              <a:rPr lang="en-US" dirty="0" smtClean="0">
                <a:latin typeface="Arial" pitchFamily="34" charset="0"/>
                <a:cs typeface="Arial" pitchFamily="34" charset="0"/>
              </a:rPr>
              <a:t>Dr. </a:t>
            </a:r>
            <a:r>
              <a:rPr lang="en-US" dirty="0" err="1" smtClean="0">
                <a:latin typeface="Arial" pitchFamily="34" charset="0"/>
                <a:cs typeface="Arial" pitchFamily="34" charset="0"/>
              </a:rPr>
              <a:t>Wold</a:t>
            </a:r>
            <a:r>
              <a:rPr lang="en-US" dirty="0" smtClean="0">
                <a:latin typeface="Arial" pitchFamily="34" charset="0"/>
                <a:cs typeface="Arial" pitchFamily="34" charset="0"/>
              </a:rPr>
              <a:t> is the Bren Professor of molecular biology and Director of the Beckman Institute at Caltech.</a:t>
            </a:r>
          </a:p>
          <a:p>
            <a:endParaRPr lang="en-US" dirty="0" smtClean="0">
              <a:latin typeface="Arial" pitchFamily="34" charset="0"/>
              <a:cs typeface="Arial" pitchFamily="34" charset="0"/>
            </a:endParaRPr>
          </a:p>
          <a:p>
            <a:r>
              <a:rPr lang="en-US" dirty="0" smtClean="0">
                <a:latin typeface="Arial" pitchFamily="34" charset="0"/>
                <a:cs typeface="Arial" pitchFamily="34" charset="0"/>
              </a:rPr>
              <a:t>She</a:t>
            </a:r>
            <a:r>
              <a:rPr lang="en-US" baseline="0" dirty="0" smtClean="0">
                <a:latin typeface="Arial" pitchFamily="34" charset="0"/>
                <a:cs typeface="Arial" pitchFamily="34" charset="0"/>
              </a:rPr>
              <a:t> is </a:t>
            </a:r>
            <a:r>
              <a:rPr lang="en-US" dirty="0" smtClean="0">
                <a:latin typeface="Arial" pitchFamily="34" charset="0"/>
                <a:cs typeface="Arial" pitchFamily="34" charset="0"/>
              </a:rPr>
              <a:t>well-known to NHGRI, where she has served in numerous advisory roles and is also a grantee.</a:t>
            </a:r>
          </a:p>
          <a:p>
            <a:r>
              <a:rPr lang="en-US" dirty="0" smtClean="0">
                <a:solidFill>
                  <a:schemeClr val="bg1"/>
                </a:solidFill>
                <a:latin typeface="Arial" pitchFamily="34" charset="0"/>
                <a:cs typeface="Arial" pitchFamily="34" charset="0"/>
              </a:rPr>
              <a:t/>
            </a:r>
            <a:br>
              <a:rPr lang="en-US" dirty="0" smtClean="0">
                <a:solidFill>
                  <a:schemeClr val="bg1"/>
                </a:solidFill>
                <a:latin typeface="Arial" pitchFamily="34" charset="0"/>
                <a:cs typeface="Arial" pitchFamily="34" charset="0"/>
              </a:rPr>
            </a:br>
            <a:endParaRPr lang="en-US" dirty="0" smtClean="0">
              <a:solidFill>
                <a:schemeClr val="bg1"/>
              </a:solidFill>
              <a:latin typeface="Arial" pitchFamily="34" charset="0"/>
              <a:cs typeface="Arial" pitchFamily="34" charset="0"/>
            </a:endParaRPr>
          </a:p>
        </p:txBody>
      </p:sp>
      <p:sp>
        <p:nvSpPr>
          <p:cNvPr id="117764"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8FDD49B1-D477-4B27-9012-DE282A338BA2}" type="slidenum">
              <a:rPr lang="en-US" sz="1200" b="0">
                <a:latin typeface="Times New Roman" pitchFamily="18" charset="0"/>
              </a:rPr>
              <a:pPr algn="r" defTabSz="936625"/>
              <a:t>23</a:t>
            </a:fld>
            <a:endParaRPr lang="en-US" sz="1200" b="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r>
              <a:rPr lang="en-US" dirty="0" smtClean="0">
                <a:latin typeface="Arial" pitchFamily="34" charset="0"/>
                <a:cs typeface="Arial" pitchFamily="34" charset="0"/>
              </a:rPr>
              <a:t>Dr. Bernadine Healy, former Director of the NIH, passed away in August.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During her tenure as the first female NIH Director, Dr.</a:t>
            </a:r>
            <a:r>
              <a:rPr lang="en-US" baseline="0" dirty="0" smtClean="0">
                <a:latin typeface="Arial" pitchFamily="34" charset="0"/>
                <a:cs typeface="Arial" pitchFamily="34" charset="0"/>
              </a:rPr>
              <a:t> Healy</a:t>
            </a:r>
            <a:r>
              <a:rPr lang="en-US" dirty="0" smtClean="0">
                <a:latin typeface="Arial" pitchFamily="34" charset="0"/>
                <a:cs typeface="Arial" pitchFamily="34" charset="0"/>
              </a:rPr>
              <a:t> started the Women's Health Initiative, recruited Francis Collins to come lead NHGRI, and created the NHGRI Intramural Research</a:t>
            </a:r>
            <a:r>
              <a:rPr lang="en-US" baseline="0" dirty="0" smtClean="0">
                <a:latin typeface="Arial" pitchFamily="34" charset="0"/>
                <a:cs typeface="Arial" pitchFamily="34" charset="0"/>
              </a:rPr>
              <a:t> P</a:t>
            </a:r>
            <a:r>
              <a:rPr lang="en-US" dirty="0" smtClean="0">
                <a:latin typeface="Arial" pitchFamily="34" charset="0"/>
                <a:cs typeface="Arial" pitchFamily="34" charset="0"/>
              </a:rPr>
              <a:t>rogram.</a:t>
            </a:r>
          </a:p>
          <a:p>
            <a:endParaRPr lang="en-US" dirty="0" smtClean="0">
              <a:latin typeface="Arial" pitchFamily="34" charset="0"/>
              <a:cs typeface="Arial" pitchFamily="34" charset="0"/>
            </a:endParaRPr>
          </a:p>
          <a:p>
            <a:r>
              <a:rPr lang="en-US" dirty="0" smtClean="0">
                <a:latin typeface="Arial" pitchFamily="34" charset="0"/>
                <a:cs typeface="Arial" pitchFamily="34" charset="0"/>
              </a:rPr>
              <a:t>She also ran the Red Cross in the late 1990s. </a:t>
            </a:r>
          </a:p>
          <a:p>
            <a:endParaRPr lang="en-US" dirty="0" smtClean="0">
              <a:latin typeface="Arial" pitchFamily="34" charset="0"/>
              <a:cs typeface="Arial" pitchFamily="34" charset="0"/>
            </a:endParaRPr>
          </a:p>
        </p:txBody>
      </p:sp>
      <p:sp>
        <p:nvSpPr>
          <p:cNvPr id="118788"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4ECD38CE-94BC-43AD-83DB-362E8A10E61D}" type="slidenum">
              <a:rPr lang="en-US" sz="1200" b="0">
                <a:solidFill>
                  <a:srgbClr val="000000"/>
                </a:solidFill>
                <a:latin typeface="Times New Roman" pitchFamily="18" charset="0"/>
              </a:rPr>
              <a:pPr algn="r" defTabSz="936625"/>
              <a:t>24</a:t>
            </a:fld>
            <a:endParaRPr lang="en-US" sz="1200" b="0">
              <a:solidFill>
                <a:srgbClr val="000000"/>
              </a:solidFill>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r>
              <a:rPr lang="en-US" dirty="0" smtClean="0">
                <a:latin typeface="Arial" pitchFamily="34" charset="0"/>
                <a:cs typeface="Arial" pitchFamily="34" charset="0"/>
              </a:rPr>
              <a:t>Senator Mark Hatfield, visionary supporter of medical research, passed away in August. </a:t>
            </a:r>
          </a:p>
          <a:p>
            <a:endParaRPr lang="en-US" dirty="0" smtClean="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pitchFamily="34" charset="0"/>
                <a:cs typeface="Arial" pitchFamily="34" charset="0"/>
              </a:rPr>
              <a:t>As chair of the Senate Committee on Appropriations, he served as a strong and principled advocate for the needs of those who are less fortunate.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pitchFamily="34" charset="0"/>
                <a:cs typeface="Arial" pitchFamily="34" charset="0"/>
              </a:rPr>
              <a:t>He also consistently defended the importance of NIH-funded research and its importance to our society.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Arial" pitchFamily="34" charset="0"/>
              <a:cs typeface="Arial" pitchFamily="34" charset="0"/>
            </a:endParaRPr>
          </a:p>
          <a:p>
            <a:r>
              <a:rPr lang="en-US" dirty="0" smtClean="0">
                <a:latin typeface="Arial" pitchFamily="34" charset="0"/>
                <a:cs typeface="Arial" pitchFamily="34" charset="0"/>
              </a:rPr>
              <a:t>* Appropriately,</a:t>
            </a:r>
            <a:r>
              <a:rPr lang="en-US" baseline="0" dirty="0" smtClean="0">
                <a:latin typeface="Arial" pitchFamily="34" charset="0"/>
                <a:cs typeface="Arial" pitchFamily="34" charset="0"/>
              </a:rPr>
              <a:t> t</a:t>
            </a:r>
            <a:r>
              <a:rPr lang="en-US" dirty="0" smtClean="0">
                <a:latin typeface="Arial" pitchFamily="34" charset="0"/>
                <a:cs typeface="Arial" pitchFamily="34" charset="0"/>
              </a:rPr>
              <a:t>he NIH Clinical Research</a:t>
            </a:r>
            <a:r>
              <a:rPr lang="en-US" baseline="0" dirty="0" smtClean="0">
                <a:latin typeface="Arial" pitchFamily="34" charset="0"/>
                <a:cs typeface="Arial" pitchFamily="34" charset="0"/>
              </a:rPr>
              <a:t> </a:t>
            </a:r>
            <a:r>
              <a:rPr lang="en-US" dirty="0" smtClean="0">
                <a:latin typeface="Arial" pitchFamily="34" charset="0"/>
                <a:cs typeface="Arial" pitchFamily="34" charset="0"/>
              </a:rPr>
              <a:t>Center bears his name.</a:t>
            </a:r>
          </a:p>
          <a:p>
            <a:r>
              <a:rPr lang="en-US" dirty="0" smtClean="0">
                <a:latin typeface="Arial" pitchFamily="34" charset="0"/>
                <a:cs typeface="Arial" pitchFamily="34" charset="0"/>
              </a:rPr>
              <a:t> </a:t>
            </a:r>
          </a:p>
        </p:txBody>
      </p:sp>
      <p:sp>
        <p:nvSpPr>
          <p:cNvPr id="119812"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D9C14BDA-A5B7-4500-BFE7-8E30C82D1C98}" type="slidenum">
              <a:rPr lang="en-US" sz="1200" b="0">
                <a:solidFill>
                  <a:srgbClr val="000000"/>
                </a:solidFill>
                <a:latin typeface="Times New Roman" pitchFamily="18" charset="0"/>
              </a:rPr>
              <a:pPr algn="r" defTabSz="936625"/>
              <a:t>25</a:t>
            </a:fld>
            <a:endParaRPr lang="en-US" sz="1200" b="0">
              <a:solidFill>
                <a:srgbClr val="000000"/>
              </a:solidFill>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r>
              <a:rPr lang="en-US" sz="1200" dirty="0" smtClean="0">
                <a:latin typeface="Arial" pitchFamily="34" charset="0"/>
                <a:ea typeface="ＭＳ Ｐゴシック" pitchFamily="34" charset="-128"/>
                <a:cs typeface="Arial" pitchFamily="34" charset="0"/>
              </a:rPr>
              <a:t>As part of an ongoing effort to examine and improve the diversity of the scientific workforce, NIH has commissioned several studies.</a:t>
            </a:r>
          </a:p>
          <a:p>
            <a:endParaRPr lang="en-US" sz="1200" dirty="0" smtClean="0">
              <a:latin typeface="Arial" pitchFamily="34" charset="0"/>
              <a:ea typeface="ＭＳ Ｐゴシック" pitchFamily="34" charset="-128"/>
              <a:cs typeface="Arial" pitchFamily="34" charset="0"/>
            </a:endParaRPr>
          </a:p>
          <a:p>
            <a:r>
              <a:rPr lang="en-US" sz="1200" dirty="0" smtClean="0">
                <a:latin typeface="Arial" pitchFamily="34" charset="0"/>
                <a:cs typeface="Arial" pitchFamily="34" charset="0"/>
              </a:rPr>
              <a:t>* Once such study, led by former NIH Deputy Director</a:t>
            </a:r>
            <a:r>
              <a:rPr lang="en-US" sz="1200" baseline="0" dirty="0" smtClean="0">
                <a:latin typeface="Arial" pitchFamily="34" charset="0"/>
                <a:cs typeface="Arial" pitchFamily="34" charset="0"/>
              </a:rPr>
              <a:t> </a:t>
            </a:r>
            <a:r>
              <a:rPr lang="en-US" sz="1200" dirty="0" smtClean="0">
                <a:latin typeface="Arial" pitchFamily="34" charset="0"/>
                <a:cs typeface="Arial" pitchFamily="34" charset="0"/>
              </a:rPr>
              <a:t>Raynard Kington, was recently published in </a:t>
            </a:r>
            <a:r>
              <a:rPr lang="en-US" sz="1200" i="1" dirty="0" smtClean="0">
                <a:latin typeface="Arial" pitchFamily="34" charset="0"/>
                <a:cs typeface="Arial" pitchFamily="34" charset="0"/>
              </a:rPr>
              <a:t>Science</a:t>
            </a:r>
            <a:r>
              <a:rPr lang="en-US" sz="1200" dirty="0" smtClean="0">
                <a:latin typeface="Arial" pitchFamily="34" charset="0"/>
                <a:cs typeface="Arial" pitchFamily="34" charset="0"/>
              </a:rPr>
              <a:t>.</a:t>
            </a: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The study analyzed the probability of securing first-time NIH R01 funding (during 2000-2006) based on race</a:t>
            </a:r>
            <a:r>
              <a:rPr lang="en-US" sz="1200" baseline="0" dirty="0" smtClean="0">
                <a:latin typeface="Arial" pitchFamily="34" charset="0"/>
                <a:cs typeface="Arial" pitchFamily="34" charset="0"/>
              </a:rPr>
              <a:t> and </a:t>
            </a:r>
            <a:r>
              <a:rPr lang="en-US" sz="1200" dirty="0" smtClean="0">
                <a:latin typeface="Arial" pitchFamily="34" charset="0"/>
                <a:cs typeface="Arial" pitchFamily="34" charset="0"/>
              </a:rPr>
              <a:t>ethnicity, controlling for observable characteristics such as NIH training, research experience, and institution.</a:t>
            </a:r>
          </a:p>
          <a:p>
            <a:endParaRPr lang="en-US" sz="1200" dirty="0" smtClean="0">
              <a:latin typeface="Arial" pitchFamily="34" charset="0"/>
              <a:cs typeface="Arial" pitchFamily="34" charset="0"/>
            </a:endParaRPr>
          </a:p>
          <a:p>
            <a:pPr marL="0" lvl="1"/>
            <a:r>
              <a:rPr lang="en-US" sz="1200" dirty="0" smtClean="0">
                <a:latin typeface="Arial" pitchFamily="34" charset="0"/>
                <a:cs typeface="Arial" pitchFamily="34" charset="0"/>
              </a:rPr>
              <a:t>Even after controlling for factors that influence the likelihood of success, black applicants were found </a:t>
            </a:r>
            <a:r>
              <a:rPr lang="en-US" sz="1200" u="none" dirty="0" smtClean="0">
                <a:latin typeface="Arial" pitchFamily="34" charset="0"/>
                <a:cs typeface="Arial" pitchFamily="34" charset="0"/>
              </a:rPr>
              <a:t>to</a:t>
            </a:r>
            <a:r>
              <a:rPr lang="en-US" sz="1200" u="none" baseline="0" dirty="0" smtClean="0">
                <a:latin typeface="Arial" pitchFamily="34" charset="0"/>
                <a:cs typeface="Arial" pitchFamily="34" charset="0"/>
              </a:rPr>
              <a:t> be 10% </a:t>
            </a:r>
            <a:r>
              <a:rPr lang="en-US" sz="1200" u="none" dirty="0" smtClean="0">
                <a:latin typeface="Arial" pitchFamily="34" charset="0"/>
                <a:cs typeface="Arial" pitchFamily="34" charset="0"/>
              </a:rPr>
              <a:t>less likely than white applicants to receive a Type 1 R01 award.</a:t>
            </a:r>
          </a:p>
          <a:p>
            <a:endParaRPr lang="en-US" sz="1200" dirty="0" smtClean="0">
              <a:latin typeface="Arial" pitchFamily="34" charset="0"/>
              <a:cs typeface="Arial" pitchFamily="34" charset="0"/>
            </a:endParaRPr>
          </a:p>
          <a:p>
            <a:pPr marL="0" lvl="1"/>
            <a:r>
              <a:rPr lang="en-US" sz="1200" dirty="0" smtClean="0">
                <a:latin typeface="Arial" pitchFamily="34" charset="0"/>
                <a:cs typeface="Arial" pitchFamily="34" charset="0"/>
              </a:rPr>
              <a:t>* Drs. Tabak and Collins provide a perspective piece that outlines NIH</a:t>
            </a:r>
            <a:r>
              <a:rPr lang="ja-JP" altLang="en-US" sz="1200" smtClean="0">
                <a:latin typeface="Arial" pitchFamily="34" charset="0"/>
                <a:cs typeface="Arial" pitchFamily="34" charset="0"/>
              </a:rPr>
              <a:t>’</a:t>
            </a:r>
            <a:r>
              <a:rPr lang="en-US" altLang="ja-JP" sz="1200" dirty="0" smtClean="0">
                <a:latin typeface="Arial" pitchFamily="34" charset="0"/>
                <a:cs typeface="Arial" pitchFamily="34" charset="0"/>
              </a:rPr>
              <a:t>s commitment to a diverse biomedical workforce and future plans to address this issue.</a:t>
            </a:r>
          </a:p>
          <a:p>
            <a:endParaRPr lang="en-US" sz="1200" dirty="0" smtClean="0">
              <a:latin typeface="Arial" pitchFamily="34" charset="0"/>
              <a:cs typeface="Arial" pitchFamily="34" charset="0"/>
            </a:endParaRPr>
          </a:p>
          <a:p>
            <a:endParaRPr lang="en-US" sz="1200" dirty="0" smtClean="0">
              <a:latin typeface="Arial" pitchFamily="34" charset="0"/>
              <a:cs typeface="Arial" pitchFamily="34" charset="0"/>
            </a:endParaRPr>
          </a:p>
          <a:p>
            <a:endParaRPr lang="en-US" sz="1200" dirty="0" smtClean="0">
              <a:latin typeface="Arial" pitchFamily="34" charset="0"/>
              <a:ea typeface="ＭＳ Ｐゴシック" pitchFamily="34" charset="-128"/>
              <a:cs typeface="Arial" pitchFamily="34" charset="0"/>
            </a:endParaRPr>
          </a:p>
        </p:txBody>
      </p:sp>
      <p:sp>
        <p:nvSpPr>
          <p:cNvPr id="122884"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0ABED939-B888-479C-8C09-8ACB25286DE3}" type="slidenum">
              <a:rPr lang="en-US" sz="1200" b="0">
                <a:solidFill>
                  <a:srgbClr val="000000"/>
                </a:solidFill>
                <a:latin typeface="Times New Roman" pitchFamily="18" charset="0"/>
              </a:rPr>
              <a:pPr algn="r" defTabSz="936625"/>
              <a:t>26</a:t>
            </a:fld>
            <a:endParaRPr lang="en-US" sz="1200" b="0">
              <a:solidFill>
                <a:srgbClr val="000000"/>
              </a:solidFill>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xfrm>
            <a:off x="944563" y="4446588"/>
            <a:ext cx="5799137" cy="4211637"/>
          </a:xfrm>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0" dirty="0" smtClean="0">
                <a:latin typeface="Arial" pitchFamily="34" charset="0"/>
                <a:cs typeface="Arial" pitchFamily="34" charset="0"/>
              </a:rPr>
              <a:t>The U.S. Department of Health and Human Services has issued a final rule that amends the Public Health Service regulations on “Responsibility of Applicants for Promoting Objectivity in Research for which PHS Funding is Sought and Responsible Prospective Contractors.”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Arial" pitchFamily="34" charset="0"/>
              <a:ea typeface="ＭＳ Ｐゴシック" pitchFamily="34" charset="-128"/>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i="0" dirty="0" smtClean="0">
                <a:latin typeface="Arial" pitchFamily="34" charset="0"/>
                <a:ea typeface="ＭＳ Ｐゴシック" pitchFamily="34" charset="-128"/>
                <a:cs typeface="Arial" pitchFamily="34" charset="0"/>
              </a:rPr>
              <a:t>This is a revision of the 1995 guidelines,</a:t>
            </a:r>
            <a:r>
              <a:rPr lang="en-US" i="0" baseline="0" dirty="0" smtClean="0">
                <a:latin typeface="Arial" pitchFamily="34" charset="0"/>
                <a:ea typeface="ＭＳ Ｐゴシック" pitchFamily="34" charset="-128"/>
                <a:cs typeface="Arial" pitchFamily="34" charset="0"/>
              </a:rPr>
              <a:t> and reflects a t</a:t>
            </a:r>
            <a:r>
              <a:rPr lang="en-US" i="0" dirty="0" smtClean="0">
                <a:latin typeface="Arial" pitchFamily="34" charset="0"/>
                <a:ea typeface="ＭＳ Ｐゴシック" pitchFamily="34" charset="-128"/>
                <a:cs typeface="Arial" pitchFamily="34" charset="0"/>
              </a:rPr>
              <a:t>ightening of the rules.</a:t>
            </a:r>
          </a:p>
          <a:p>
            <a:endParaRPr lang="en-US" i="0" dirty="0" smtClean="0">
              <a:latin typeface="Arial" pitchFamily="34" charset="0"/>
              <a:ea typeface="ＭＳ Ｐゴシック" pitchFamily="34" charset="-128"/>
              <a:cs typeface="Arial" pitchFamily="34" charset="0"/>
            </a:endParaRPr>
          </a:p>
          <a:p>
            <a:r>
              <a:rPr lang="en-US" sz="1200" i="0" dirty="0" smtClean="0">
                <a:latin typeface="Arial" pitchFamily="34" charset="0"/>
                <a:cs typeface="Arial" pitchFamily="34" charset="0"/>
              </a:rPr>
              <a:t>*</a:t>
            </a:r>
            <a:r>
              <a:rPr lang="en-US" sz="1200" i="0" baseline="0" dirty="0" smtClean="0">
                <a:latin typeface="Arial" pitchFamily="34" charset="0"/>
                <a:cs typeface="Arial" pitchFamily="34" charset="0"/>
              </a:rPr>
              <a:t> </a:t>
            </a:r>
            <a:r>
              <a:rPr lang="en-US" sz="1200" i="0" dirty="0" smtClean="0">
                <a:latin typeface="Arial" pitchFamily="34" charset="0"/>
                <a:cs typeface="Arial" pitchFamily="34" charset="0"/>
              </a:rPr>
              <a:t>Major changes to previous policy:</a:t>
            </a:r>
          </a:p>
          <a:p>
            <a:endParaRPr lang="en-US" sz="1200" i="0" dirty="0" smtClean="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tabLst/>
              <a:defRPr/>
            </a:pPr>
            <a:r>
              <a:rPr lang="en-US" b="0" i="0" dirty="0" smtClean="0">
                <a:latin typeface="Arial" pitchFamily="34" charset="0"/>
                <a:cs typeface="Arial" pitchFamily="34" charset="0"/>
              </a:rPr>
              <a:t>* Lower the monetary threshold at which significant financial interests (SFIs) require disclosure, generally from $10,000 to $5,000.</a:t>
            </a:r>
          </a:p>
          <a:p>
            <a:r>
              <a:rPr lang="en-US" b="0" i="0" dirty="0" smtClean="0">
                <a:latin typeface="Arial" pitchFamily="34" charset="0"/>
                <a:cs typeface="Arial" pitchFamily="34" charset="0"/>
              </a:rPr>
              <a:t>* Require investigators to disclose to their institutions all of their significant financial interests related to their institutional responsibilities.</a:t>
            </a:r>
          </a:p>
          <a:p>
            <a:r>
              <a:rPr lang="en-US" b="0" i="0" dirty="0" smtClean="0">
                <a:latin typeface="Arial" pitchFamily="34" charset="0"/>
                <a:cs typeface="Arial" pitchFamily="34" charset="0"/>
              </a:rPr>
              <a:t>* Require institutions to report to NIH additional information on identified financial conflicts of interest and how they are being managed.</a:t>
            </a:r>
          </a:p>
          <a:p>
            <a:r>
              <a:rPr lang="en-US" b="0" i="0" dirty="0" smtClean="0">
                <a:latin typeface="Arial" pitchFamily="34" charset="0"/>
                <a:cs typeface="Arial" pitchFamily="34" charset="0"/>
              </a:rPr>
              <a:t>* Require institutions to make certain information accessible to the public concerning identified significant financial interests held by senior/key personnel.</a:t>
            </a:r>
          </a:p>
          <a:p>
            <a:r>
              <a:rPr lang="en-US" b="0" i="0" dirty="0" smtClean="0">
                <a:latin typeface="Arial" pitchFamily="34" charset="0"/>
                <a:cs typeface="Arial" pitchFamily="34" charset="0"/>
              </a:rPr>
              <a:t>* Require investigators to complete training related to the regulations and their institution’s financial conflict of interest policy.</a:t>
            </a:r>
          </a:p>
          <a:p>
            <a:pPr>
              <a:buFont typeface="Arial" pitchFamily="34" charset="0"/>
              <a:buNone/>
            </a:pPr>
            <a:endParaRPr lang="en-US" b="0" i="0" dirty="0" smtClean="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 typeface="Arial" pitchFamily="34" charset="0"/>
              <a:buNone/>
              <a:tabLst/>
              <a:defRPr/>
            </a:pPr>
            <a:r>
              <a:rPr lang="en-US" sz="1200" i="0" dirty="0" smtClean="0">
                <a:latin typeface="Arial" pitchFamily="34" charset="0"/>
                <a:cs typeface="Arial" pitchFamily="34" charset="0"/>
              </a:rPr>
              <a:t>* Implementation will occur no later than August 24, 2012.</a:t>
            </a:r>
          </a:p>
          <a:p>
            <a:pPr>
              <a:buFont typeface="Arial" pitchFamily="34" charset="0"/>
              <a:buNone/>
            </a:pPr>
            <a:endParaRPr lang="en-US" dirty="0"/>
          </a:p>
        </p:txBody>
      </p:sp>
      <p:sp>
        <p:nvSpPr>
          <p:cNvPr id="122884"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0ABED939-B888-479C-8C09-8ACB25286DE3}" type="slidenum">
              <a:rPr lang="en-US" sz="1200" b="0">
                <a:solidFill>
                  <a:srgbClr val="000000"/>
                </a:solidFill>
                <a:latin typeface="Times New Roman" pitchFamily="18" charset="0"/>
              </a:rPr>
              <a:pPr algn="r" defTabSz="936625"/>
              <a:t>27</a:t>
            </a:fld>
            <a:endParaRPr lang="en-US" sz="1200" b="0">
              <a:solidFill>
                <a:srgbClr val="000000"/>
              </a:solidFill>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r>
              <a:rPr lang="en-US" dirty="0" smtClean="0">
                <a:latin typeface="Arial" pitchFamily="34" charset="0"/>
                <a:cs typeface="Arial" pitchFamily="34" charset="0"/>
              </a:rPr>
              <a:t>A</a:t>
            </a:r>
            <a:r>
              <a:rPr lang="en-US" baseline="0" dirty="0" smtClean="0">
                <a:latin typeface="Arial" pitchFamily="34" charset="0"/>
                <a:cs typeface="Arial" pitchFamily="34" charset="0"/>
              </a:rPr>
              <a:t> key f</a:t>
            </a:r>
            <a:r>
              <a:rPr lang="en-US" dirty="0" smtClean="0">
                <a:latin typeface="Arial" pitchFamily="34" charset="0"/>
                <a:cs typeface="Arial" pitchFamily="34" charset="0"/>
              </a:rPr>
              <a:t>lagship component</a:t>
            </a:r>
            <a:r>
              <a:rPr lang="en-US" baseline="0" dirty="0" smtClean="0">
                <a:latin typeface="Arial" pitchFamily="34" charset="0"/>
                <a:cs typeface="Arial" pitchFamily="34" charset="0"/>
              </a:rPr>
              <a:t> of Francis Collins’ plans for NIH as Director is the established of the proposed National Center for Advancing Translational Sciences (NCATS).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There has been considerable effort within NIH to formulate the plans for creating this new Center, and considerable reactions (both positive and negative) in the scientific community about its creation.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There is now a formulated mission statement for this proposed Center…</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The most likely scenario for creating NCATS in FY 2012 will be through an ‘anomaly’ in a Continuing Resolution to fund the Federal government.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In anticipation that NCATS will be created in the coming months, a search for its first Director has begun its work (with the search committee co-chaired by Eric Green and Tom Insel).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NHGRI implications: National Center for Translational Therapeutics (Chris Austin, Scientific Director) has grown up within NHGRI; will depart en block to NCATS, including &gt;100 employees. </a:t>
            </a:r>
            <a:endParaRPr lang="en-US" dirty="0" smtClean="0">
              <a:latin typeface="Arial" pitchFamily="34" charset="0"/>
              <a:cs typeface="Arial" pitchFamily="34" charset="0"/>
            </a:endParaRPr>
          </a:p>
        </p:txBody>
      </p:sp>
      <p:sp>
        <p:nvSpPr>
          <p:cNvPr id="120836" name="Slide Number Placeholder 3"/>
          <p:cNvSpPr>
            <a:spLocks noGrp="1"/>
          </p:cNvSpPr>
          <p:nvPr>
            <p:ph type="sldNum" sz="quarter" idx="5"/>
          </p:nvPr>
        </p:nvSpPr>
        <p:spPr>
          <a:noFill/>
        </p:spPr>
        <p:txBody>
          <a:bodyPr/>
          <a:lstStyle/>
          <a:p>
            <a:pPr defTabSz="936625"/>
            <a:fld id="{9ED77C95-0E82-4E5C-94E5-34289975CB8A}" type="slidenum">
              <a:rPr lang="en-US" smtClean="0">
                <a:solidFill>
                  <a:srgbClr val="000000"/>
                </a:solidFill>
                <a:latin typeface="Arial" pitchFamily="34" charset="0"/>
                <a:ea typeface="ＭＳ Ｐゴシック" pitchFamily="34" charset="-128"/>
              </a:rPr>
              <a:pPr defTabSz="936625"/>
              <a:t>28</a:t>
            </a:fld>
            <a:endParaRPr lang="en-US" smtClean="0">
              <a:solidFill>
                <a:srgbClr val="000000"/>
              </a:solidFill>
              <a:latin typeface="Arial" pitchFamily="34" charset="0"/>
              <a:ea typeface="ＭＳ Ｐゴシック"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r>
              <a:rPr lang="en-US" dirty="0" smtClean="0">
                <a:latin typeface="Arial" pitchFamily="34" charset="0"/>
                <a:cs typeface="Arial" pitchFamily="34" charset="0"/>
              </a:rPr>
              <a:t>The blueprint</a:t>
            </a:r>
            <a:r>
              <a:rPr lang="en-US" baseline="0" dirty="0" smtClean="0">
                <a:latin typeface="Arial" pitchFamily="34" charset="0"/>
                <a:cs typeface="Arial" pitchFamily="34" charset="0"/>
              </a:rPr>
              <a:t> for the proposed NCATS was recently published by Francis Collins in </a:t>
            </a:r>
            <a:r>
              <a:rPr lang="en-US" i="1" baseline="0" dirty="0" smtClean="0">
                <a:latin typeface="Arial" pitchFamily="34" charset="0"/>
                <a:cs typeface="Arial" pitchFamily="34" charset="0"/>
              </a:rPr>
              <a:t>Science Translational Medicine</a:t>
            </a:r>
            <a:r>
              <a:rPr lang="en-US" baseline="0" dirty="0" smtClean="0">
                <a:latin typeface="Arial" pitchFamily="34" charset="0"/>
                <a:cs typeface="Arial" pitchFamily="34" charset="0"/>
              </a:rPr>
              <a:t>. </a:t>
            </a:r>
            <a:endParaRPr lang="en-US" dirty="0" smtClean="0">
              <a:latin typeface="Arial" pitchFamily="34" charset="0"/>
              <a:cs typeface="Arial" pitchFamily="34" charset="0"/>
            </a:endParaRPr>
          </a:p>
        </p:txBody>
      </p:sp>
      <p:sp>
        <p:nvSpPr>
          <p:cNvPr id="121860" name="Slide Number Placeholder 3"/>
          <p:cNvSpPr>
            <a:spLocks noGrp="1"/>
          </p:cNvSpPr>
          <p:nvPr>
            <p:ph type="sldNum" sz="quarter" idx="5"/>
          </p:nvPr>
        </p:nvSpPr>
        <p:spPr>
          <a:noFill/>
        </p:spPr>
        <p:txBody>
          <a:bodyPr/>
          <a:lstStyle/>
          <a:p>
            <a:pPr defTabSz="936625"/>
            <a:fld id="{95EBA77B-169D-458D-B331-366AD07441B2}" type="slidenum">
              <a:rPr lang="en-US" smtClean="0">
                <a:solidFill>
                  <a:srgbClr val="000000"/>
                </a:solidFill>
                <a:latin typeface="Arial" pitchFamily="34" charset="0"/>
                <a:ea typeface="ＭＳ Ｐゴシック" pitchFamily="34" charset="-128"/>
              </a:rPr>
              <a:pPr defTabSz="936625"/>
              <a:t>29</a:t>
            </a:fld>
            <a:endParaRPr lang="en-US" smtClean="0">
              <a:solidFill>
                <a:srgbClr val="000000"/>
              </a:solidFill>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pitchFamily="34" charset="0"/>
                <a:cs typeface="Arial" pitchFamily="34" charset="0"/>
              </a:rPr>
              <a:t>Open Session of Council meeting is being Webcast live and will be Web-archived as well.</a:t>
            </a:r>
          </a:p>
          <a:p>
            <a:endParaRPr lang="en-US" dirty="0" smtClean="0">
              <a:latin typeface="Arial" pitchFamily="34" charset="0"/>
              <a:cs typeface="Arial" pitchFamily="34" charset="0"/>
            </a:endParaRPr>
          </a:p>
          <a:p>
            <a:r>
              <a:rPr lang="en-US" dirty="0" smtClean="0">
                <a:latin typeface="Arial" pitchFamily="34" charset="0"/>
                <a:cs typeface="Arial" pitchFamily="34" charset="0"/>
              </a:rPr>
              <a:t>For new Council members and also for ad hoc members, I want to make you aware that there is an ‘electronic resource’ associated with my Director’s Report.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This is like the supplemental</a:t>
            </a:r>
            <a:r>
              <a:rPr lang="en-US" baseline="0" dirty="0" smtClean="0">
                <a:latin typeface="Arial" pitchFamily="34" charset="0"/>
                <a:cs typeface="Arial" pitchFamily="34" charset="0"/>
              </a:rPr>
              <a:t> materials associated with a published paper, and can be found at this URL.</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My slides themselves are also available electronically at this site– * both as a PDF and a </a:t>
            </a:r>
            <a:r>
              <a:rPr lang="en-US" dirty="0" err="1" smtClean="0">
                <a:latin typeface="Arial" pitchFamily="34" charset="0"/>
                <a:cs typeface="Arial" pitchFamily="34" charset="0"/>
              </a:rPr>
              <a:t>Powerpoint</a:t>
            </a:r>
            <a:r>
              <a:rPr lang="en-US" dirty="0" smtClean="0">
                <a:latin typeface="Arial" pitchFamily="34" charset="0"/>
                <a:cs typeface="Arial" pitchFamily="34" charset="0"/>
              </a:rPr>
              <a:t> file.</a:t>
            </a:r>
          </a:p>
          <a:p>
            <a:pPr>
              <a:buFontTx/>
              <a:buNone/>
            </a:pPr>
            <a:endParaRPr lang="en-US" dirty="0" smtClean="0">
              <a:latin typeface="Arial" pitchFamily="34" charset="0"/>
              <a:cs typeface="Arial" pitchFamily="34" charset="0"/>
            </a:endParaRPr>
          </a:p>
          <a:p>
            <a:r>
              <a:rPr lang="en-US" dirty="0" smtClean="0">
                <a:latin typeface="Arial" pitchFamily="34" charset="0"/>
                <a:cs typeface="Arial" pitchFamily="34" charset="0"/>
              </a:rPr>
              <a:t>* For slides associated with relevant</a:t>
            </a:r>
            <a:r>
              <a:rPr lang="en-US" baseline="0" dirty="0" smtClean="0">
                <a:latin typeface="Arial" pitchFamily="34" charset="0"/>
                <a:cs typeface="Arial" pitchFamily="34" charset="0"/>
              </a:rPr>
              <a:t> documents or Web sites, there is a Document # indicated on the </a:t>
            </a:r>
            <a:r>
              <a:rPr lang="en-US" dirty="0" smtClean="0">
                <a:latin typeface="Arial" pitchFamily="34" charset="0"/>
                <a:cs typeface="Arial" pitchFamily="34" charset="0"/>
              </a:rPr>
              <a:t>bottom right.</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This entire</a:t>
            </a:r>
            <a:r>
              <a:rPr lang="en-US" baseline="0" dirty="0" smtClean="0">
                <a:latin typeface="Arial" pitchFamily="34" charset="0"/>
                <a:cs typeface="Arial" pitchFamily="34" charset="0"/>
              </a:rPr>
              <a:t> site, including all linked documents,</a:t>
            </a:r>
            <a:r>
              <a:rPr lang="en-US" dirty="0" smtClean="0">
                <a:latin typeface="Arial" pitchFamily="34" charset="0"/>
                <a:cs typeface="Arial" pitchFamily="34" charset="0"/>
              </a:rPr>
              <a:t> will be permanently archived on NHGRI’s Web site as a future reference.</a:t>
            </a:r>
          </a:p>
        </p:txBody>
      </p:sp>
      <p:sp>
        <p:nvSpPr>
          <p:cNvPr id="99332"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14E442BA-BDB8-41C0-9E69-43A40C72A830}" type="slidenum">
              <a:rPr lang="en-US" sz="1200" b="0">
                <a:latin typeface="Times New Roman" pitchFamily="18" charset="0"/>
              </a:rPr>
              <a:pPr algn="r" defTabSz="936625"/>
              <a:t>3</a:t>
            </a:fld>
            <a:endParaRPr lang="en-US" sz="1200" b="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xfrm>
            <a:off x="685800" y="4237038"/>
            <a:ext cx="6210301" cy="4211637"/>
          </a:xfrm>
          <a:noFill/>
          <a:ln/>
        </p:spPr>
        <p:txBody>
          <a:bodyPr/>
          <a:lstStyle/>
          <a:p>
            <a:r>
              <a:rPr lang="en-US" sz="900" dirty="0" smtClean="0">
                <a:latin typeface="Arial" pitchFamily="34" charset="0"/>
                <a:ea typeface="ＭＳ Ｐゴシック" pitchFamily="34" charset="-128"/>
                <a:cs typeface="Arial" pitchFamily="34" charset="0"/>
              </a:rPr>
              <a:t>We are currently in Fiscal Year 2011,</a:t>
            </a:r>
            <a:r>
              <a:rPr lang="en-US" sz="900" baseline="0" dirty="0" smtClean="0">
                <a:latin typeface="Arial" pitchFamily="34" charset="0"/>
                <a:ea typeface="ＭＳ Ｐゴシック" pitchFamily="34" charset="-128"/>
                <a:cs typeface="Arial" pitchFamily="34" charset="0"/>
              </a:rPr>
              <a:t> </a:t>
            </a:r>
            <a:r>
              <a:rPr lang="en-US" sz="900" dirty="0" smtClean="0">
                <a:latin typeface="Arial" pitchFamily="34" charset="0"/>
                <a:ea typeface="ＭＳ Ｐゴシック" pitchFamily="34" charset="-128"/>
                <a:cs typeface="Arial" pitchFamily="34" charset="0"/>
              </a:rPr>
              <a:t>operating with a budget that was signed by the President in April amid an imminent threat of a government shutdown. This budget reflected</a:t>
            </a:r>
            <a:r>
              <a:rPr lang="en-US" sz="900" baseline="0" dirty="0" smtClean="0">
                <a:latin typeface="Arial" pitchFamily="34" charset="0"/>
                <a:ea typeface="ＭＳ Ｐゴシック" pitchFamily="34" charset="-128"/>
                <a:cs typeface="Arial" pitchFamily="34" charset="0"/>
              </a:rPr>
              <a:t> a 1% reduction compared with last year, the first such reduction for NIH in many years, and provided </a:t>
            </a:r>
            <a:r>
              <a:rPr lang="en-US" sz="900" dirty="0" smtClean="0">
                <a:latin typeface="Arial" pitchFamily="34" charset="0"/>
                <a:ea typeface="ＭＳ Ｐゴシック" pitchFamily="34" charset="-128"/>
                <a:cs typeface="Arial" pitchFamily="34" charset="0"/>
              </a:rPr>
              <a:t>NIH $30.9B and NHGRI </a:t>
            </a:r>
            <a:r>
              <a:rPr lang="en-US" sz="900" smtClean="0">
                <a:latin typeface="Arial" pitchFamily="34" charset="0"/>
                <a:ea typeface="ＭＳ Ｐゴシック" pitchFamily="34" charset="-128"/>
                <a:cs typeface="Arial" pitchFamily="34" charset="0"/>
              </a:rPr>
              <a:t>$</a:t>
            </a:r>
            <a:r>
              <a:rPr lang="en-US" sz="900" smtClean="0">
                <a:latin typeface="Arial" pitchFamily="34" charset="0"/>
                <a:ea typeface="ＭＳ Ｐゴシック" pitchFamily="34" charset="-128"/>
                <a:cs typeface="Arial" pitchFamily="34" charset="0"/>
              </a:rPr>
              <a:t>525M</a:t>
            </a:r>
            <a:r>
              <a:rPr lang="en-US" sz="900" dirty="0" smtClean="0">
                <a:latin typeface="Arial" pitchFamily="34" charset="0"/>
                <a:ea typeface="ＭＳ Ｐゴシック" pitchFamily="34" charset="-128"/>
                <a:cs typeface="Arial" pitchFamily="34" charset="0"/>
              </a:rPr>
              <a:t>. </a:t>
            </a:r>
          </a:p>
          <a:p>
            <a:endParaRPr lang="en-US" sz="900" dirty="0" smtClean="0">
              <a:latin typeface="Arial" pitchFamily="34" charset="0"/>
              <a:ea typeface="ＭＳ Ｐゴシック" pitchFamily="34" charset="-128"/>
              <a:cs typeface="Arial" pitchFamily="34" charset="0"/>
            </a:endParaRPr>
          </a:p>
          <a:p>
            <a:r>
              <a:rPr lang="en-US" sz="900" dirty="0" smtClean="0">
                <a:latin typeface="Arial" pitchFamily="34" charset="0"/>
                <a:ea typeface="ＭＳ Ｐゴシック" pitchFamily="34" charset="-128"/>
                <a:cs typeface="Arial" pitchFamily="34" charset="0"/>
              </a:rPr>
              <a:t>Since Fiscal Year 2012 begins on October 1, you might have naively expected that Congress would have completed its passage of legislation to fund the government for the next year. But, as we all know, Congressional agreement for funding the government is rarely straightforward, with</a:t>
            </a:r>
            <a:r>
              <a:rPr lang="en-US" sz="900" baseline="0" dirty="0" smtClean="0">
                <a:latin typeface="Arial" pitchFamily="34" charset="0"/>
                <a:ea typeface="ＭＳ Ｐゴシック" pitchFamily="34" charset="-128"/>
                <a:cs typeface="Arial" pitchFamily="34" charset="0"/>
              </a:rPr>
              <a:t> t</a:t>
            </a:r>
            <a:r>
              <a:rPr lang="en-US" sz="900" dirty="0" smtClean="0">
                <a:latin typeface="Arial" pitchFamily="34" charset="0"/>
                <a:ea typeface="ＭＳ Ｐゴシック" pitchFamily="34" charset="-128"/>
                <a:cs typeface="Arial" pitchFamily="34" charset="0"/>
              </a:rPr>
              <a:t>he debate this year exceptionally complex</a:t>
            </a:r>
            <a:r>
              <a:rPr lang="en-US" sz="900" baseline="0" dirty="0" smtClean="0">
                <a:latin typeface="Arial" pitchFamily="34" charset="0"/>
                <a:ea typeface="ＭＳ Ｐゴシック" pitchFamily="34" charset="-128"/>
                <a:cs typeface="Arial" pitchFamily="34" charset="0"/>
              </a:rPr>
              <a:t> because of the recent </a:t>
            </a:r>
            <a:r>
              <a:rPr lang="en-US" sz="900" dirty="0" smtClean="0">
                <a:latin typeface="Arial" pitchFamily="34" charset="0"/>
                <a:ea typeface="ＭＳ Ｐゴシック" pitchFamily="34" charset="-128"/>
                <a:cs typeface="Arial" pitchFamily="34" charset="0"/>
              </a:rPr>
              <a:t>‘situation’ with the debt deal</a:t>
            </a:r>
            <a:r>
              <a:rPr lang="en-US" sz="900" baseline="0" dirty="0" smtClean="0">
                <a:latin typeface="Arial" pitchFamily="34" charset="0"/>
                <a:ea typeface="ＭＳ Ｐゴシック" pitchFamily="34" charset="-128"/>
                <a:cs typeface="Arial" pitchFamily="34" charset="0"/>
              </a:rPr>
              <a:t>. I will have more to say about the debt deal in a minute. </a:t>
            </a:r>
            <a:endParaRPr lang="en-US" sz="900" dirty="0" smtClean="0">
              <a:latin typeface="Arial" pitchFamily="34" charset="0"/>
              <a:ea typeface="ＭＳ Ｐゴシック" pitchFamily="34" charset="-128"/>
              <a:cs typeface="Arial" pitchFamily="34" charset="0"/>
            </a:endParaRPr>
          </a:p>
          <a:p>
            <a:endParaRPr lang="en-US" sz="900" dirty="0" smtClean="0">
              <a:latin typeface="Arial" pitchFamily="34" charset="0"/>
              <a:ea typeface="ＭＳ Ｐゴシック" pitchFamily="34" charset="-128"/>
              <a:cs typeface="Arial" pitchFamily="34" charset="0"/>
            </a:endParaRPr>
          </a:p>
          <a:p>
            <a:r>
              <a:rPr lang="en-US" sz="900" dirty="0" smtClean="0">
                <a:latin typeface="Arial" pitchFamily="34" charset="0"/>
                <a:ea typeface="ＭＳ Ｐゴシック" pitchFamily="34" charset="-128"/>
                <a:cs typeface="Arial" pitchFamily="34" charset="0"/>
              </a:rPr>
              <a:t>* The President’s FY2012 budget requests $32 billion for NIH and $525 million for NHGRI</a:t>
            </a:r>
            <a:r>
              <a:rPr lang="en-US" sz="900" baseline="0" dirty="0" smtClean="0">
                <a:latin typeface="Arial" pitchFamily="34" charset="0"/>
                <a:ea typeface="ＭＳ Ｐゴシック" pitchFamily="34" charset="-128"/>
                <a:cs typeface="Arial" pitchFamily="34" charset="0"/>
              </a:rPr>
              <a:t> (a 2.4 and 1.7% increase over the current fiscal year, respectively). At this point in time, such an increase seems extremely unlikely considering the larger set of complex circumstances. </a:t>
            </a:r>
            <a:endParaRPr lang="en-US" sz="900" dirty="0" smtClean="0">
              <a:latin typeface="Arial" pitchFamily="34" charset="0"/>
              <a:ea typeface="ＭＳ Ｐゴシック" pitchFamily="34" charset="-128"/>
              <a:cs typeface="Arial" pitchFamily="34" charset="0"/>
            </a:endParaRPr>
          </a:p>
          <a:p>
            <a:endParaRPr lang="en-US" sz="900" dirty="0" smtClean="0">
              <a:latin typeface="Arial" pitchFamily="34" charset="0"/>
              <a:ea typeface="ＭＳ Ｐゴシック" pitchFamily="34" charset="-128"/>
              <a:cs typeface="Arial" pitchFamily="34" charset="0"/>
            </a:endParaRPr>
          </a:p>
          <a:p>
            <a:r>
              <a:rPr lang="en-US" sz="900" dirty="0" smtClean="0">
                <a:latin typeface="Arial" pitchFamily="34" charset="0"/>
                <a:ea typeface="ＭＳ Ｐゴシック" pitchFamily="34" charset="-128"/>
                <a:cs typeface="Arial" pitchFamily="34" charset="0"/>
              </a:rPr>
              <a:t>Congress needs to pass a number of bills to fund the government.</a:t>
            </a:r>
          </a:p>
          <a:p>
            <a:endParaRPr lang="en-US" sz="900" dirty="0" smtClean="0">
              <a:latin typeface="Arial" pitchFamily="34" charset="0"/>
              <a:ea typeface="ＭＳ Ｐゴシック" pitchFamily="34" charset="-128"/>
              <a:cs typeface="Arial" pitchFamily="34" charset="0"/>
            </a:endParaRPr>
          </a:p>
          <a:p>
            <a:r>
              <a:rPr lang="en-US" sz="900" dirty="0" smtClean="0">
                <a:latin typeface="Arial" pitchFamily="34" charset="0"/>
                <a:ea typeface="ＭＳ Ｐゴシック" pitchFamily="34" charset="-128"/>
                <a:cs typeface="Arial" pitchFamily="34" charset="0"/>
              </a:rPr>
              <a:t>* So</a:t>
            </a:r>
            <a:r>
              <a:rPr lang="en-US" sz="900" baseline="0" dirty="0" smtClean="0">
                <a:latin typeface="Arial" pitchFamily="34" charset="0"/>
                <a:ea typeface="ＭＳ Ｐゴシック" pitchFamily="34" charset="-128"/>
                <a:cs typeface="Arial" pitchFamily="34" charset="0"/>
              </a:rPr>
              <a:t> far, the House has passed 6 of 12 such bills, 3 are out of committee, and 3 are without action. </a:t>
            </a:r>
          </a:p>
          <a:p>
            <a:r>
              <a:rPr lang="en-US" sz="900" baseline="0" dirty="0" smtClean="0">
                <a:latin typeface="Arial" pitchFamily="34" charset="0"/>
                <a:ea typeface="ＭＳ Ｐゴシック" pitchFamily="34" charset="-128"/>
                <a:cs typeface="Arial" pitchFamily="34" charset="0"/>
              </a:rPr>
              <a:t>* The Senate is doing worse, having passed only 1 of 12 bills, 3 are out of committee, and 8 are without action. </a:t>
            </a:r>
          </a:p>
          <a:p>
            <a:endParaRPr lang="en-US" sz="900" baseline="0" dirty="0" smtClean="0">
              <a:latin typeface="Arial" pitchFamily="34" charset="0"/>
              <a:ea typeface="ＭＳ Ｐゴシック" pitchFamily="34" charset="-128"/>
              <a:cs typeface="Arial" pitchFamily="34" charset="0"/>
            </a:endParaRPr>
          </a:p>
          <a:p>
            <a:r>
              <a:rPr lang="en-US" sz="900" baseline="0" dirty="0" smtClean="0">
                <a:latin typeface="Arial" pitchFamily="34" charset="0"/>
                <a:ea typeface="ＭＳ Ｐゴシック" pitchFamily="34" charset="-128"/>
                <a:cs typeface="Arial" pitchFamily="34" charset="0"/>
              </a:rPr>
              <a:t>T</a:t>
            </a:r>
            <a:r>
              <a:rPr lang="en-US" sz="900" dirty="0" smtClean="0">
                <a:latin typeface="Arial" pitchFamily="34" charset="0"/>
                <a:ea typeface="ＭＳ Ｐゴシック" pitchFamily="34" charset="-128"/>
                <a:cs typeface="Arial" pitchFamily="34" charset="0"/>
              </a:rPr>
              <a:t>he one we’re most interested in, which sets funding levels for NIH, is the one crafted by the Labor, HHS, Education, and Related Agencies Appropriations Subcommittees in the House and Senate, colloquially known as the Labor-HHS bill. Neither House nor Senate has passed a Labor-HHS bill this year, or even debated draft legislation. So at this point in time, we still don’t know what the funding levels for NIH or NHGRI will be.  </a:t>
            </a:r>
          </a:p>
          <a:p>
            <a:endParaRPr lang="en-US" sz="900" dirty="0" smtClean="0">
              <a:latin typeface="Arial" pitchFamily="34" charset="0"/>
              <a:ea typeface="ＭＳ Ｐゴシック" pitchFamily="34" charset="-128"/>
              <a:cs typeface="Arial" pitchFamily="34" charset="0"/>
            </a:endParaRPr>
          </a:p>
          <a:p>
            <a:r>
              <a:rPr lang="en-US" sz="900" dirty="0" smtClean="0">
                <a:latin typeface="Arial" pitchFamily="34" charset="0"/>
                <a:ea typeface="ＭＳ Ｐゴシック" pitchFamily="34" charset="-128"/>
                <a:cs typeface="Arial" pitchFamily="34" charset="0"/>
              </a:rPr>
              <a:t>* It is</a:t>
            </a:r>
            <a:r>
              <a:rPr lang="en-US" sz="900" baseline="0" dirty="0" smtClean="0">
                <a:latin typeface="Arial" pitchFamily="34" charset="0"/>
                <a:ea typeface="ＭＳ Ｐゴシック" pitchFamily="34" charset="-128"/>
                <a:cs typeface="Arial" pitchFamily="34" charset="0"/>
              </a:rPr>
              <a:t> </a:t>
            </a:r>
            <a:r>
              <a:rPr lang="en-US" sz="900" dirty="0" smtClean="0">
                <a:latin typeface="Arial" pitchFamily="34" charset="0"/>
                <a:ea typeface="ＭＳ Ｐゴシック" pitchFamily="34" charset="-128"/>
                <a:cs typeface="Arial" pitchFamily="34" charset="0"/>
              </a:rPr>
              <a:t>unlikely that Congress will pass appropriations bills by the end of this month, so we are most surely looking toward a Continuing Resolution to keep the government functioning in the interim until a final agreement is reached for the rest of the year. The most likely scenario at this point is a Continuing Resolution authorizing operations through the holidays to allow the debt deal processes to work their way through the system.</a:t>
            </a:r>
          </a:p>
          <a:p>
            <a:endParaRPr lang="en-US" sz="900" dirty="0" smtClean="0">
              <a:latin typeface="Arial" pitchFamily="34" charset="0"/>
              <a:ea typeface="ＭＳ Ｐゴシック" pitchFamily="34" charset="-128"/>
              <a:cs typeface="Arial" pitchFamily="34" charset="0"/>
            </a:endParaRPr>
          </a:p>
          <a:p>
            <a:r>
              <a:rPr lang="en-US" sz="900" dirty="0" smtClean="0">
                <a:latin typeface="Arial" pitchFamily="34" charset="0"/>
                <a:ea typeface="ＭＳ Ｐゴシック" pitchFamily="34" charset="-128"/>
                <a:cs typeface="Arial" pitchFamily="34" charset="0"/>
              </a:rPr>
              <a:t>Predictions</a:t>
            </a:r>
            <a:r>
              <a:rPr lang="en-US" sz="900" baseline="0" dirty="0" smtClean="0">
                <a:latin typeface="Arial" pitchFamily="34" charset="0"/>
                <a:ea typeface="ＭＳ Ｐゴシック" pitchFamily="34" charset="-128"/>
                <a:cs typeface="Arial" pitchFamily="34" charset="0"/>
              </a:rPr>
              <a:t> about NIH funding for next year are quite varied, depending on who you ask and when you ask. It would seem that best case would be flat, most realistic is something like -2%, and worst case would be something like -5%. In the meantime, keep your seatbelts firmly buckled because it might turn out to be a wild and turbulent ride.</a:t>
            </a:r>
            <a:endParaRPr lang="en-US" sz="900" dirty="0" smtClean="0">
              <a:latin typeface="Arial" pitchFamily="34" charset="0"/>
              <a:ea typeface="ＭＳ Ｐゴシック" pitchFamily="34" charset="-128"/>
              <a:cs typeface="Arial" pitchFamily="34" charset="0"/>
            </a:endParaRPr>
          </a:p>
          <a:p>
            <a:endParaRPr lang="en-US" sz="900" dirty="0" smtClean="0">
              <a:latin typeface="Arial" pitchFamily="34" charset="0"/>
              <a:ea typeface="ＭＳ Ｐゴシック" pitchFamily="34" charset="-128"/>
              <a:cs typeface="Arial" pitchFamily="34" charset="0"/>
            </a:endParaRPr>
          </a:p>
        </p:txBody>
      </p:sp>
      <p:sp>
        <p:nvSpPr>
          <p:cNvPr id="123908"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768F9968-0788-46C5-8BF1-712FEB17F0D9}" type="slidenum">
              <a:rPr lang="en-US" sz="1200" b="0">
                <a:solidFill>
                  <a:srgbClr val="000000"/>
                </a:solidFill>
                <a:latin typeface="Times New Roman" pitchFamily="18" charset="0"/>
              </a:rPr>
              <a:pPr algn="r" defTabSz="936625"/>
              <a:t>30</a:t>
            </a:fld>
            <a:endParaRPr lang="en-US" sz="1200" b="0">
              <a:solidFill>
                <a:srgbClr val="000000"/>
              </a:solidFill>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xfrm>
            <a:off x="685800" y="4275138"/>
            <a:ext cx="6172199" cy="4211637"/>
          </a:xfrm>
          <a:noFill/>
          <a:ln/>
        </p:spPr>
        <p:txBody>
          <a:bodyPr/>
          <a:lstStyle/>
          <a:p>
            <a:r>
              <a:rPr lang="en-US" sz="900" dirty="0" smtClean="0">
                <a:latin typeface="Arial" pitchFamily="34" charset="0"/>
                <a:ea typeface="ＭＳ Ｐゴシック" pitchFamily="34" charset="-128"/>
                <a:cs typeface="Arial" pitchFamily="34" charset="0"/>
              </a:rPr>
              <a:t>Getting to the real elephant in the room in terms of appropriations… a major reason why Congress has not yet completed its appropriations work is because of the strong disagreements among Congressional members regarding the role and size of government programs. This most recently manifested itself as a debate over the size of the government’s debt that, had it not been temporarily</a:t>
            </a:r>
            <a:r>
              <a:rPr lang="en-US" sz="900" baseline="0" dirty="0" smtClean="0">
                <a:latin typeface="Arial" pitchFamily="34" charset="0"/>
                <a:ea typeface="ＭＳ Ｐゴシック" pitchFamily="34" charset="-128"/>
                <a:cs typeface="Arial" pitchFamily="34" charset="0"/>
              </a:rPr>
              <a:t> </a:t>
            </a:r>
            <a:r>
              <a:rPr lang="en-US" sz="900" dirty="0" smtClean="0">
                <a:latin typeface="Arial" pitchFamily="34" charset="0"/>
                <a:ea typeface="ＭＳ Ｐゴシック" pitchFamily="34" charset="-128"/>
                <a:cs typeface="Arial" pitchFamily="34" charset="0"/>
              </a:rPr>
              <a:t>resolved, would have lead to the government defaulting on its debt for the first time in its history. As you all know, a debt deal was struck at the eleventh hour, and a default was avoided in dramatic fashion. </a:t>
            </a:r>
          </a:p>
          <a:p>
            <a:endParaRPr lang="en-US" sz="900" dirty="0" smtClean="0">
              <a:latin typeface="Arial" pitchFamily="34" charset="0"/>
              <a:ea typeface="ＭＳ Ｐゴシック" pitchFamily="34" charset="-128"/>
              <a:cs typeface="Arial" pitchFamily="34" charset="0"/>
            </a:endParaRPr>
          </a:p>
          <a:p>
            <a:r>
              <a:rPr lang="en-US" sz="900" dirty="0" smtClean="0">
                <a:latin typeface="Arial" pitchFamily="34" charset="0"/>
                <a:ea typeface="ＭＳ Ｐゴシック" pitchFamily="34" charset="-128"/>
                <a:cs typeface="Arial" pitchFamily="34" charset="0"/>
              </a:rPr>
              <a:t>The not-so-good news about this is that the terms of the deal are almost certain to effect NIH funding levels in a bad way for several years to come.</a:t>
            </a:r>
          </a:p>
          <a:p>
            <a:endParaRPr lang="en-US" sz="900" dirty="0" smtClean="0">
              <a:latin typeface="Arial" pitchFamily="34" charset="0"/>
              <a:ea typeface="ＭＳ Ｐゴシック" pitchFamily="34" charset="-128"/>
              <a:cs typeface="Arial" pitchFamily="34" charset="0"/>
            </a:endParaRPr>
          </a:p>
          <a:p>
            <a:r>
              <a:rPr lang="en-US" sz="900" dirty="0" smtClean="0">
                <a:latin typeface="Arial" pitchFamily="34" charset="0"/>
                <a:ea typeface="ＭＳ Ｐゴシック" pitchFamily="34" charset="-128"/>
                <a:cs typeface="Arial" pitchFamily="34" charset="0"/>
              </a:rPr>
              <a:t>The so called “Debt Deal” comes in two parts. * Part one is a cap on the total funds that Congress can appropriate for each year going into the next decade. This part of the deal only sets a cap on total spending across the government, so there’s no reason to assume that all agencies will be equally impacted.  It is difficult to predict how NIH may fare compared with other agencies, but it is clear that all budgets will be under extreme pressure.  </a:t>
            </a:r>
          </a:p>
          <a:p>
            <a:endParaRPr lang="en-US" sz="900" dirty="0" smtClean="0">
              <a:latin typeface="Arial" pitchFamily="34" charset="0"/>
              <a:ea typeface="ＭＳ Ｐゴシック" pitchFamily="34" charset="-128"/>
              <a:cs typeface="Arial" pitchFamily="34" charset="0"/>
            </a:endParaRPr>
          </a:p>
          <a:p>
            <a:r>
              <a:rPr lang="en-US" sz="900" dirty="0" smtClean="0">
                <a:latin typeface="Arial" pitchFamily="34" charset="0"/>
                <a:ea typeface="ＭＳ Ｐゴシック" pitchFamily="34" charset="-128"/>
                <a:cs typeface="Arial" pitchFamily="34" charset="0"/>
              </a:rPr>
              <a:t>* Part two of the Debt Deal established a ‘Joint Select Committee on Deficit Reduction’, more commonly referred to as the ‘Super Committee’, to identify additional ways to reduce the federal deficit.  By November 23rd, this group is charged with crafting a bill to reduce the deficit by at least $1.2 trillion by 2021, and ideally to identify up to $1.5 trillion in total reductions. Each Chamber of Congress is then required, through a simple up-or-down vote, to approve the Super Committee proposal by December 23rd. </a:t>
            </a:r>
          </a:p>
          <a:p>
            <a:endParaRPr lang="en-US" sz="900" dirty="0" smtClean="0">
              <a:latin typeface="Arial" pitchFamily="34" charset="0"/>
              <a:ea typeface="ＭＳ Ｐゴシック" pitchFamily="34" charset="-128"/>
              <a:cs typeface="Arial" pitchFamily="34" charset="0"/>
            </a:endParaRPr>
          </a:p>
          <a:p>
            <a:r>
              <a:rPr lang="en-US" sz="900" dirty="0" smtClean="0">
                <a:latin typeface="Arial" pitchFamily="34" charset="0"/>
                <a:ea typeface="ＭＳ Ｐゴシック" pitchFamily="34" charset="-128"/>
                <a:cs typeface="Arial" pitchFamily="34" charset="0"/>
              </a:rPr>
              <a:t>The Committee proposal may include reductions in spending, such as further reductions to agency funding or entitlement programs, as well as ways to increase revenues through changes in the tax code.  </a:t>
            </a:r>
          </a:p>
          <a:p>
            <a:endParaRPr lang="en-US" sz="900" dirty="0" smtClean="0">
              <a:latin typeface="Arial" pitchFamily="34" charset="0"/>
              <a:ea typeface="ＭＳ Ｐゴシック" pitchFamily="34" charset="-128"/>
              <a:cs typeface="Arial" pitchFamily="34" charset="0"/>
            </a:endParaRPr>
          </a:p>
          <a:p>
            <a:r>
              <a:rPr lang="en-US" sz="900" dirty="0" smtClean="0">
                <a:latin typeface="Arial" pitchFamily="34" charset="0"/>
                <a:ea typeface="ＭＳ Ｐゴシック" pitchFamily="34" charset="-128"/>
                <a:cs typeface="Arial" pitchFamily="34" charset="0"/>
              </a:rPr>
              <a:t>A very important detail is what happens if the Super Committee fails to agree upon a proposal, or if Congress does not pass their proposal by the end of the year. A failure in either regard will trigger an across-the-board cut to Federal agencies in 2013 to equal the $1.2 trillion they were supposed to identify. This substantial degree of cuts will likely have a significant effect on the NIH.</a:t>
            </a:r>
          </a:p>
          <a:p>
            <a:endParaRPr lang="en-US" sz="900" dirty="0" smtClean="0">
              <a:latin typeface="Arial" pitchFamily="34" charset="0"/>
              <a:ea typeface="ＭＳ Ｐゴシック" pitchFamily="34" charset="-128"/>
              <a:cs typeface="Arial" pitchFamily="34" charset="0"/>
            </a:endParaRPr>
          </a:p>
          <a:p>
            <a:r>
              <a:rPr lang="en-US" sz="900" dirty="0" smtClean="0">
                <a:latin typeface="Arial" pitchFamily="34" charset="0"/>
                <a:ea typeface="ＭＳ Ｐゴシック" pitchFamily="34" charset="-128"/>
                <a:cs typeface="Arial" pitchFamily="34" charset="0"/>
              </a:rPr>
              <a:t>What does this all mean for NIH and NHGRI? While the debt ceiling agreement is not expected to substantially diminish FY2012 funding, it very well may result in significant cuts in 2013 and beyond. In fact, we are being</a:t>
            </a:r>
            <a:r>
              <a:rPr lang="en-US" sz="900" baseline="0" dirty="0" smtClean="0">
                <a:latin typeface="Arial" pitchFamily="34" charset="0"/>
                <a:ea typeface="ＭＳ Ｐゴシック" pitchFamily="34" charset="-128"/>
                <a:cs typeface="Arial" pitchFamily="34" charset="0"/>
              </a:rPr>
              <a:t> asked to prepare for various scenarios for FY 2013, including cuts of 5% and 10%. </a:t>
            </a:r>
            <a:endParaRPr lang="en-US" sz="900" dirty="0" smtClean="0">
              <a:latin typeface="Arial" pitchFamily="34" charset="0"/>
              <a:ea typeface="ＭＳ Ｐゴシック" pitchFamily="34" charset="-128"/>
              <a:cs typeface="Arial" pitchFamily="34" charset="0"/>
            </a:endParaRPr>
          </a:p>
        </p:txBody>
      </p:sp>
      <p:sp>
        <p:nvSpPr>
          <p:cNvPr id="124932"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7092CC30-F1CA-44C4-BA1A-C4E211FB9834}" type="slidenum">
              <a:rPr lang="en-US" sz="1200" b="0">
                <a:solidFill>
                  <a:srgbClr val="000000"/>
                </a:solidFill>
                <a:latin typeface="Times New Roman" pitchFamily="18" charset="0"/>
              </a:rPr>
              <a:pPr algn="r" defTabSz="936625"/>
              <a:t>31</a:t>
            </a:fld>
            <a:endParaRPr lang="en-US" sz="1200" b="0">
              <a:solidFill>
                <a:srgbClr val="000000"/>
              </a:solidFill>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dirty="0" smtClean="0">
                <a:latin typeface="Arial" pitchFamily="34" charset="0"/>
                <a:cs typeface="Arial" pitchFamily="34" charset="0"/>
              </a:rPr>
              <a:t>And you might imagine, such budgetary scenarios cause grave concerns for NIH employees, both because of their</a:t>
            </a:r>
            <a:r>
              <a:rPr lang="en-US" baseline="0" dirty="0" smtClean="0">
                <a:latin typeface="Arial" pitchFamily="34" charset="0"/>
                <a:cs typeface="Arial" pitchFamily="34" charset="0"/>
              </a:rPr>
              <a:t> own job situations and because of the programs that they work hard to support. </a:t>
            </a:r>
          </a:p>
          <a:p>
            <a:endParaRPr lang="en-US" baseline="0" dirty="0" smtClean="0">
              <a:latin typeface="Arial" pitchFamily="34" charset="0"/>
              <a:cs typeface="Arial" pitchFamily="34" charset="0"/>
            </a:endParaRPr>
          </a:p>
          <a:p>
            <a:r>
              <a:rPr lang="en-US" dirty="0" smtClean="0">
                <a:latin typeface="Arial" pitchFamily="34" charset="0"/>
                <a:cs typeface="Arial" pitchFamily="34" charset="0"/>
              </a:rPr>
              <a:t>Senator Ben Cardin (the junior</a:t>
            </a:r>
            <a:r>
              <a:rPr lang="en-US" baseline="0" dirty="0" smtClean="0">
                <a:latin typeface="Arial" pitchFamily="34" charset="0"/>
                <a:cs typeface="Arial" pitchFamily="34" charset="0"/>
              </a:rPr>
              <a:t> Senator from </a:t>
            </a:r>
            <a:r>
              <a:rPr lang="en-US" dirty="0" smtClean="0">
                <a:latin typeface="Arial" pitchFamily="34" charset="0"/>
                <a:cs typeface="Arial" pitchFamily="34" charset="0"/>
              </a:rPr>
              <a:t>Maryland) held a town hall with NIH employees on August 31,</a:t>
            </a:r>
            <a:r>
              <a:rPr lang="en-US" baseline="0" dirty="0" smtClean="0">
                <a:latin typeface="Arial" pitchFamily="34" charset="0"/>
                <a:cs typeface="Arial" pitchFamily="34" charset="0"/>
              </a:rPr>
              <a:t> which was preceded by a private meeting with the group of Institute/Center Directors.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In both venues, he talked passionately about </a:t>
            </a:r>
            <a:r>
              <a:rPr lang="en-US" dirty="0" smtClean="0">
                <a:latin typeface="Arial" pitchFamily="34" charset="0"/>
                <a:cs typeface="Arial" pitchFamily="34" charset="0"/>
              </a:rPr>
              <a:t>the state of the economy, the complex situation with the current Federal budget, and his concerns about the impact on Federal workers.</a:t>
            </a:r>
          </a:p>
          <a:p>
            <a:endParaRPr lang="en-US" dirty="0" smtClean="0">
              <a:latin typeface="Arial" pitchFamily="34" charset="0"/>
              <a:ea typeface="ＭＳ Ｐゴシック" pitchFamily="34" charset="-128"/>
              <a:cs typeface="Arial" pitchFamily="34" charset="0"/>
            </a:endParaRPr>
          </a:p>
          <a:p>
            <a:r>
              <a:rPr lang="en-US" dirty="0" smtClean="0">
                <a:latin typeface="Arial" pitchFamily="34" charset="0"/>
                <a:ea typeface="ＭＳ Ｐゴシック" pitchFamily="34" charset="-128"/>
                <a:cs typeface="Arial" pitchFamily="34" charset="0"/>
              </a:rPr>
              <a:t>He</a:t>
            </a:r>
            <a:r>
              <a:rPr lang="en-US" baseline="0" dirty="0" smtClean="0">
                <a:latin typeface="Arial" pitchFamily="34" charset="0"/>
                <a:ea typeface="ＭＳ Ｐゴシック" pitchFamily="34" charset="-128"/>
                <a:cs typeface="Arial" pitchFamily="34" charset="0"/>
              </a:rPr>
              <a:t> is a strong NIH supporter, as you might imagine, and promised a good fight to preserve (and perhaps improve) our budget. But he also admitted being involved in the strangest political situation he has faced in his long and distinguished career. In the end, he expressed a cautiously optimistic message, but also stressed the need to be realistic about the likely difficult times we will face over the next 2-5 years. </a:t>
            </a:r>
            <a:endParaRPr lang="en-US" dirty="0" smtClean="0">
              <a:latin typeface="Arial" pitchFamily="34" charset="0"/>
              <a:ea typeface="ＭＳ Ｐゴシック" pitchFamily="34" charset="-128"/>
              <a:cs typeface="Arial" pitchFamily="34" charset="0"/>
            </a:endParaRPr>
          </a:p>
        </p:txBody>
      </p:sp>
      <p:sp>
        <p:nvSpPr>
          <p:cNvPr id="125956"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AB4D49E9-658C-4F19-8CA2-81E516E7E6AC}" type="slidenum">
              <a:rPr lang="en-US" sz="1200" b="0">
                <a:solidFill>
                  <a:srgbClr val="000000"/>
                </a:solidFill>
                <a:latin typeface="Times New Roman" pitchFamily="18" charset="0"/>
              </a:rPr>
              <a:pPr algn="r" defTabSz="936625"/>
              <a:t>32</a:t>
            </a:fld>
            <a:endParaRPr lang="en-US" sz="1200" b="0">
              <a:solidFill>
                <a:srgbClr val="000000"/>
              </a:solidFill>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en-US" dirty="0" smtClean="0"/>
              <a:t> </a:t>
            </a:r>
          </a:p>
        </p:txBody>
      </p:sp>
      <p:sp>
        <p:nvSpPr>
          <p:cNvPr id="126980"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1AE67BE3-5AB3-45A7-9EFB-52CE53C98562}" type="slidenum">
              <a:rPr lang="en-US" sz="1200" b="0">
                <a:latin typeface="Times New Roman" pitchFamily="18" charset="0"/>
              </a:rPr>
              <a:pPr algn="r" defTabSz="936625"/>
              <a:t>33</a:t>
            </a:fld>
            <a:endParaRPr lang="en-US" sz="1200" b="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r>
              <a:rPr lang="en-US" dirty="0" smtClean="0">
                <a:latin typeface="Arial" pitchFamily="34" charset="0"/>
                <a:cs typeface="Arial" pitchFamily="34" charset="0"/>
              </a:rPr>
              <a:t>Ron Davis has won the Gruber Genetics Prize, which is awarded for his pioneering work in biotechnologies that advance the fields of molecular genetics and genomics.</a:t>
            </a:r>
          </a:p>
          <a:p>
            <a:endParaRPr lang="en-US" dirty="0" smtClean="0">
              <a:latin typeface="Arial" pitchFamily="34" charset="0"/>
              <a:cs typeface="Arial" pitchFamily="34" charset="0"/>
            </a:endParaRPr>
          </a:p>
          <a:p>
            <a:r>
              <a:rPr lang="en-US" dirty="0" smtClean="0">
                <a:latin typeface="Arial" pitchFamily="34" charset="0"/>
                <a:cs typeface="Arial" pitchFamily="34" charset="0"/>
              </a:rPr>
              <a:t>Davis, who has been Director of the Stanford Genome Technology Center since 1994, will receive the $500,000 award for developing DNA mapping methods, for his studies of ways to sequence genomic variants in humans and other animals, for his contribution in developing the first microarray technologies, and the work his lab has done in sequencing yeast chromosomes, part of the E. Coli genome, and several other genomes.</a:t>
            </a: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128004"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49E1BCAA-D460-4F7B-91D4-90FB6D2B720A}" type="slidenum">
              <a:rPr lang="en-US" sz="1200" b="0">
                <a:solidFill>
                  <a:srgbClr val="000000"/>
                </a:solidFill>
                <a:latin typeface="Times New Roman" pitchFamily="18" charset="0"/>
              </a:rPr>
              <a:pPr algn="r" defTabSz="936625"/>
              <a:t>34</a:t>
            </a:fld>
            <a:endParaRPr lang="en-US" sz="1200" b="0">
              <a:solidFill>
                <a:srgbClr val="000000"/>
              </a:solidFill>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r>
              <a:rPr lang="en-US" dirty="0" smtClean="0">
                <a:latin typeface="Arial" pitchFamily="34" charset="0"/>
                <a:cs typeface="Arial" pitchFamily="34" charset="0"/>
              </a:rPr>
              <a:t>David Haussler, a Professor of </a:t>
            </a:r>
            <a:r>
              <a:rPr lang="en-US" dirty="0" err="1" smtClean="0">
                <a:latin typeface="Arial" pitchFamily="34" charset="0"/>
                <a:cs typeface="Arial" pitchFamily="34" charset="0"/>
              </a:rPr>
              <a:t>biomolecular</a:t>
            </a:r>
            <a:r>
              <a:rPr lang="en-US" dirty="0" smtClean="0">
                <a:latin typeface="Arial" pitchFamily="34" charset="0"/>
                <a:cs typeface="Arial" pitchFamily="34" charset="0"/>
              </a:rPr>
              <a:t> engineering at the University of California, Santa Cruz, has been awarded the 2011 Weldon Memorial Prize by the University of Oxford.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The prize is awarded for contributions to the development of mathematical or statistical methods to be applied to problems in biology.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Haussler is Director of the California Institute for Qualitative Biosciences.  He and his team's work has focused on using bioinformatics to understand the human genome, for example by analyzing data from the Cancer Genome Atlas, by developing the Cancer Genomics Browser, and by founding the Genome 10K project. </a:t>
            </a: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129028"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46D4CEBD-390C-4F36-AA29-C90CA043FB6F}" type="slidenum">
              <a:rPr lang="en-US" sz="1200" b="0">
                <a:solidFill>
                  <a:srgbClr val="000000"/>
                </a:solidFill>
                <a:latin typeface="Times New Roman" pitchFamily="18" charset="0"/>
              </a:rPr>
              <a:pPr algn="r" defTabSz="936625"/>
              <a:t>35</a:t>
            </a:fld>
            <a:endParaRPr lang="en-US" sz="1200" b="0">
              <a:solidFill>
                <a:srgbClr val="000000"/>
              </a:solidFill>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r>
              <a:rPr lang="en-US" dirty="0" err="1" smtClean="0">
                <a:latin typeface="Arial" pitchFamily="34" charset="0"/>
                <a:cs typeface="Arial" pitchFamily="34" charset="0"/>
              </a:rPr>
              <a:t>Yemi</a:t>
            </a:r>
            <a:r>
              <a:rPr lang="en-US" dirty="0" smtClean="0">
                <a:latin typeface="Arial" pitchFamily="34" charset="0"/>
                <a:cs typeface="Arial" pitchFamily="34" charset="0"/>
              </a:rPr>
              <a:t> </a:t>
            </a:r>
            <a:r>
              <a:rPr lang="en-US" dirty="0" err="1" smtClean="0">
                <a:latin typeface="Arial" pitchFamily="34" charset="0"/>
                <a:cs typeface="Arial" pitchFamily="34" charset="0"/>
              </a:rPr>
              <a:t>Adesokan</a:t>
            </a:r>
            <a:r>
              <a:rPr lang="en-US" dirty="0" smtClean="0">
                <a:latin typeface="Arial" pitchFamily="34" charset="0"/>
                <a:cs typeface="Arial" pitchFamily="34" charset="0"/>
              </a:rPr>
              <a:t> has been recognized by MIT’s Technology Review magazine by being among their 35 Innovators under 35 honorees for 2011.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He was honored for his work in the application of next-generation sequencing to clinical diagnostics.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Specifically, </a:t>
            </a:r>
            <a:r>
              <a:rPr lang="en-US" dirty="0" err="1" smtClean="0">
                <a:latin typeface="Arial" pitchFamily="34" charset="0"/>
                <a:cs typeface="Arial" pitchFamily="34" charset="0"/>
              </a:rPr>
              <a:t>Adesokan</a:t>
            </a:r>
            <a:r>
              <a:rPr lang="en-US" dirty="0" smtClean="0">
                <a:latin typeface="Arial" pitchFamily="34" charset="0"/>
                <a:cs typeface="Arial" pitchFamily="34" charset="0"/>
              </a:rPr>
              <a:t> founded a company called </a:t>
            </a:r>
            <a:r>
              <a:rPr lang="en-US" dirty="0" err="1" smtClean="0">
                <a:latin typeface="Arial" pitchFamily="34" charset="0"/>
                <a:cs typeface="Arial" pitchFamily="34" charset="0"/>
              </a:rPr>
              <a:t>Pathogenica</a:t>
            </a:r>
            <a:r>
              <a:rPr lang="en-US" dirty="0" smtClean="0">
                <a:latin typeface="Arial" pitchFamily="34" charset="0"/>
                <a:cs typeface="Arial" pitchFamily="34" charset="0"/>
              </a:rPr>
              <a:t>, which aims to develop sequencing technologies to diagnose infectious disease.</a:t>
            </a:r>
          </a:p>
          <a:p>
            <a:endParaRPr lang="en-US" dirty="0" smtClean="0">
              <a:latin typeface="Arial" pitchFamily="34" charset="0"/>
              <a:cs typeface="Arial" pitchFamily="34" charset="0"/>
            </a:endParaRPr>
          </a:p>
          <a:p>
            <a:r>
              <a:rPr lang="en-US" dirty="0" smtClean="0">
                <a:latin typeface="Arial" pitchFamily="34" charset="0"/>
                <a:cs typeface="Arial" pitchFamily="34" charset="0"/>
              </a:rPr>
              <a:t>He is an alumnus of the Diversity Action Plan-supported SMART summer undergrad research program at the Baylor College of Medicine Genome Sequencing Center.</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The TR35 list (as it is called) recognizes the world’s top innovators under the age of 35, and includes those in a range of fields spanning energy, medicine, computing, communications, nanotechnology, and other emerging areas.</a:t>
            </a:r>
          </a:p>
          <a:p>
            <a:endParaRPr lang="en-US" dirty="0" smtClean="0">
              <a:latin typeface="Arial" pitchFamily="34" charset="0"/>
              <a:cs typeface="Arial" pitchFamily="34" charset="0"/>
            </a:endParaRPr>
          </a:p>
        </p:txBody>
      </p:sp>
      <p:sp>
        <p:nvSpPr>
          <p:cNvPr id="130052"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B11DF36F-7950-4B58-B4CB-7FBE22C3559E}" type="slidenum">
              <a:rPr lang="en-US" sz="1200" b="0">
                <a:solidFill>
                  <a:srgbClr val="000000"/>
                </a:solidFill>
                <a:latin typeface="Times New Roman" pitchFamily="18" charset="0"/>
              </a:rPr>
              <a:pPr algn="r" defTabSz="936625"/>
              <a:t>36</a:t>
            </a:fld>
            <a:endParaRPr lang="en-US" sz="1200" b="0">
              <a:solidFill>
                <a:srgbClr val="000000"/>
              </a:solidFill>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itchFamily="34" charset="0"/>
                <a:cs typeface="Arial" pitchFamily="34" charset="0"/>
              </a:rPr>
              <a:t>In August this</a:t>
            </a:r>
            <a:r>
              <a:rPr lang="en-US" baseline="0" dirty="0" smtClean="0">
                <a:latin typeface="Arial" pitchFamily="34" charset="0"/>
                <a:cs typeface="Arial" pitchFamily="34" charset="0"/>
              </a:rPr>
              <a:t> year, I traveled to India on a genomics tour (of sorts) on behalf of NHGRI. </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EFA660BE-5EA9-40FE-81C1-C76E7A7E4E18}" type="slidenum">
              <a:rPr lang="en-US" smtClean="0"/>
              <a:pPr>
                <a:defRPr/>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None/>
            </a:pPr>
            <a:r>
              <a:rPr lang="en-US" dirty="0" smtClean="0">
                <a:latin typeface="Arial" pitchFamily="34" charset="0"/>
                <a:cs typeface="Arial" pitchFamily="34" charset="0"/>
              </a:rPr>
              <a:t>* The initial</a:t>
            </a:r>
            <a:r>
              <a:rPr lang="en-US" baseline="0" dirty="0" smtClean="0">
                <a:latin typeface="Arial" pitchFamily="34" charset="0"/>
                <a:cs typeface="Arial" pitchFamily="34" charset="0"/>
              </a:rPr>
              <a:t> purpose of my trip was to be the Keynote Speaker at a Founder’s Day Celebration commemorating the first anniversary of establishing the National Institute for Biomedical Genomics. </a:t>
            </a:r>
          </a:p>
          <a:p>
            <a:pPr>
              <a:buFont typeface="Arial" charset="0"/>
              <a:buChar char="•"/>
            </a:pPr>
            <a:endParaRPr lang="en-US" baseline="0" dirty="0" smtClean="0">
              <a:latin typeface="Arial" pitchFamily="34" charset="0"/>
              <a:cs typeface="Arial" pitchFamily="34" charset="0"/>
            </a:endParaRPr>
          </a:p>
          <a:p>
            <a:pPr>
              <a:buFont typeface="Arial" charset="0"/>
              <a:buNone/>
            </a:pPr>
            <a:r>
              <a:rPr lang="en-US" baseline="0" dirty="0" smtClean="0">
                <a:latin typeface="Arial" pitchFamily="34" charset="0"/>
                <a:cs typeface="Arial" pitchFamily="34" charset="0"/>
              </a:rPr>
              <a:t>* New institute just outside Kolkata</a:t>
            </a:r>
          </a:p>
          <a:p>
            <a:pPr>
              <a:buFont typeface="Arial" charset="0"/>
              <a:buChar char="•"/>
            </a:pPr>
            <a:endParaRPr lang="en-US" dirty="0" smtClean="0">
              <a:latin typeface="Arial" pitchFamily="34" charset="0"/>
              <a:cs typeface="Arial" pitchFamily="34" charset="0"/>
            </a:endParaRPr>
          </a:p>
          <a:p>
            <a:pPr>
              <a:buFont typeface="Arial" charset="0"/>
              <a:buNone/>
            </a:pPr>
            <a:r>
              <a:rPr lang="en-US" dirty="0" smtClean="0">
                <a:latin typeface="Arial" pitchFamily="34" charset="0"/>
                <a:cs typeface="Arial" pitchFamily="34" charset="0"/>
              </a:rPr>
              <a:t>* I</a:t>
            </a:r>
            <a:r>
              <a:rPr lang="en-US" baseline="0" dirty="0" smtClean="0">
                <a:latin typeface="Arial" pitchFamily="34" charset="0"/>
                <a:cs typeface="Arial" pitchFamily="34" charset="0"/>
              </a:rPr>
              <a:t> had some history with this Institute, providing some advisory input about its potential creation in 2008.</a:t>
            </a:r>
            <a:endParaRPr lang="en-US" dirty="0" smtClean="0">
              <a:latin typeface="Arial" pitchFamily="34" charset="0"/>
              <a:cs typeface="Arial" pitchFamily="34" charset="0"/>
            </a:endParaRPr>
          </a:p>
          <a:p>
            <a:pPr>
              <a:buFont typeface="Arial" charset="0"/>
              <a:buChar char="•"/>
            </a:pPr>
            <a:endParaRPr lang="en-US" dirty="0" smtClean="0">
              <a:latin typeface="Arial" pitchFamily="34" charset="0"/>
              <a:cs typeface="Arial" pitchFamily="34" charset="0"/>
            </a:endParaRPr>
          </a:p>
          <a:p>
            <a:pPr>
              <a:buFont typeface="Arial" charset="0"/>
              <a:buNone/>
            </a:pPr>
            <a:r>
              <a:rPr lang="en-US" dirty="0" smtClean="0">
                <a:latin typeface="Arial" pitchFamily="34" charset="0"/>
                <a:cs typeface="Arial" pitchFamily="34" charset="0"/>
              </a:rPr>
              <a:t>*</a:t>
            </a:r>
            <a:r>
              <a:rPr lang="en-US" baseline="0" dirty="0" smtClean="0">
                <a:latin typeface="Arial" pitchFamily="34" charset="0"/>
                <a:cs typeface="Arial" pitchFamily="34" charset="0"/>
              </a:rPr>
              <a:t> </a:t>
            </a:r>
            <a:r>
              <a:rPr lang="en-US" dirty="0" smtClean="0">
                <a:latin typeface="Arial" pitchFamily="34" charset="0"/>
                <a:cs typeface="Arial" pitchFamily="34" charset="0"/>
              </a:rPr>
              <a:t>This Institute</a:t>
            </a:r>
            <a:r>
              <a:rPr lang="en-US" baseline="0" dirty="0" smtClean="0">
                <a:latin typeface="Arial" pitchFamily="34" charset="0"/>
                <a:cs typeface="Arial" pitchFamily="34" charset="0"/>
              </a:rPr>
              <a:t> does represents a significant development for genomics research in India.</a:t>
            </a:r>
          </a:p>
          <a:p>
            <a:pPr>
              <a:buFont typeface="Arial" charset="0"/>
              <a:buNone/>
            </a:pPr>
            <a:endParaRPr lang="en-US" dirty="0" smtClean="0">
              <a:latin typeface="Arial" pitchFamily="34" charset="0"/>
              <a:cs typeface="Arial" pitchFamily="34" charset="0"/>
            </a:endParaRPr>
          </a:p>
          <a:p>
            <a:pPr>
              <a:buFont typeface="Arial" charset="0"/>
              <a:buNone/>
            </a:pPr>
            <a:r>
              <a:rPr lang="en-US" dirty="0" smtClean="0">
                <a:latin typeface="Arial" pitchFamily="34" charset="0"/>
                <a:cs typeface="Arial" pitchFamily="34" charset="0"/>
              </a:rPr>
              <a:t>* As long as I was traveling to India, I used the opportunity to tour several other</a:t>
            </a:r>
            <a:r>
              <a:rPr lang="en-US" baseline="0" dirty="0" smtClean="0">
                <a:latin typeface="Arial" pitchFamily="34" charset="0"/>
                <a:cs typeface="Arial" pitchFamily="34" charset="0"/>
              </a:rPr>
              <a:t> genomics research facilities in India, selecting the specific places based on some valuable input from Aravinda Chakravarti.</a:t>
            </a: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EFA660BE-5EA9-40FE-81C1-C76E7A7E4E18}" type="slidenum">
              <a:rPr lang="en-US" smtClean="0"/>
              <a:pPr>
                <a:defRPr/>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itchFamily="34" charset="0"/>
                <a:cs typeface="Arial" pitchFamily="34" charset="0"/>
              </a:rPr>
              <a:t>It was a rapid-fire trip,</a:t>
            </a:r>
            <a:r>
              <a:rPr lang="en-US" baseline="0" dirty="0" smtClean="0">
                <a:latin typeface="Arial" pitchFamily="34" charset="0"/>
                <a:cs typeface="Arial" pitchFamily="34" charset="0"/>
              </a:rPr>
              <a:t> involving my visits to four research facilities in three cities over five days.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Specifically, I went to two places in Bangalore, one in Kolkata, and one in Delhi.</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EFA660BE-5EA9-40FE-81C1-C76E7A7E4E18}" type="slidenum">
              <a:rPr lang="en-US" smtClean="0"/>
              <a:pPr>
                <a:defRPr/>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r>
              <a:rPr lang="en-US" dirty="0" smtClean="0">
                <a:latin typeface="Arial" pitchFamily="34" charset="0"/>
                <a:cs typeface="Arial" pitchFamily="34" charset="0"/>
              </a:rPr>
              <a:t>7 Areas of Director’s Report.</a:t>
            </a:r>
          </a:p>
          <a:p>
            <a:endParaRPr lang="en-US" dirty="0" smtClean="0">
              <a:latin typeface="Arial" pitchFamily="34" charset="0"/>
              <a:cs typeface="Arial" pitchFamily="34" charset="0"/>
            </a:endParaRPr>
          </a:p>
          <a:p>
            <a:r>
              <a:rPr lang="en-US" dirty="0" smtClean="0">
                <a:latin typeface="Arial" pitchFamily="34" charset="0"/>
                <a:cs typeface="Arial" pitchFamily="34" charset="0"/>
              </a:rPr>
              <a:t>Has proven to be a good framework for reviewing relevant topics.</a:t>
            </a:r>
          </a:p>
        </p:txBody>
      </p:sp>
      <p:sp>
        <p:nvSpPr>
          <p:cNvPr id="100356"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D3713C2B-2257-4BC8-96DA-65AEBCF445F9}" type="slidenum">
              <a:rPr lang="en-US" sz="1200" b="0">
                <a:latin typeface="Times New Roman" pitchFamily="18" charset="0"/>
              </a:rPr>
              <a:pPr algn="r" defTabSz="936625"/>
              <a:t>4</a:t>
            </a:fld>
            <a:endParaRPr lang="en-US" sz="1200" b="0">
              <a:latin typeface="Times New Roman"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itchFamily="34" charset="0"/>
                <a:cs typeface="Arial" pitchFamily="34" charset="0"/>
              </a:rPr>
              <a:t>In that short time, I met with many, many investigators, students and trainees, and government officials.</a:t>
            </a:r>
          </a:p>
          <a:p>
            <a:endParaRPr lang="en-US" dirty="0" smtClean="0">
              <a:latin typeface="Arial" pitchFamily="34" charset="0"/>
              <a:cs typeface="Arial" pitchFamily="34" charset="0"/>
            </a:endParaRPr>
          </a:p>
          <a:p>
            <a:r>
              <a:rPr lang="en-US" dirty="0" smtClean="0">
                <a:latin typeface="Arial" pitchFamily="34" charset="0"/>
                <a:cs typeface="Arial" pitchFamily="34" charset="0"/>
              </a:rPr>
              <a:t>I could spend a long time describing my various findings and remaining</a:t>
            </a:r>
            <a:r>
              <a:rPr lang="en-US" baseline="0" dirty="0" smtClean="0">
                <a:latin typeface="Arial" pitchFamily="34" charset="0"/>
                <a:cs typeface="Arial" pitchFamily="34" charset="0"/>
              </a:rPr>
              <a:t> questions.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But to be brief, my most n</a:t>
            </a:r>
            <a:r>
              <a:rPr lang="en-US" dirty="0" smtClean="0">
                <a:latin typeface="Arial" pitchFamily="34" charset="0"/>
                <a:cs typeface="Arial" pitchFamily="34" charset="0"/>
              </a:rPr>
              <a:t>otable observations would be as follows:</a:t>
            </a:r>
            <a:r>
              <a:rPr lang="en-US" baseline="0" dirty="0" smtClean="0">
                <a:latin typeface="Arial" pitchFamily="34" charset="0"/>
                <a:cs typeface="Arial" pitchFamily="34" charset="0"/>
              </a:rPr>
              <a:t> (1) India is making a significant investment in research infrastructure, especially in genomics; (2) Indian researchers are getting access to cutting-edge genomic technologies (e.g., next-gen sequencing instruments at each of four research institutes/centers that I visited); (3) their research funding situation is improving quickly, and doesn’t seem to be the major rate-limited factor for Indian researchers; and (4) they are suffering from the same computational and bioinformatics bottleneck that we have in the U.S., despite training many students in computer science (the great majority of which to into the private sector where the salaries are sky high compared to what can be offered at genomics research institutions). </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EFA660BE-5EA9-40FE-81C1-C76E7A7E4E18}" type="slidenum">
              <a:rPr lang="en-US" smtClean="0"/>
              <a:pPr>
                <a:defRPr/>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r>
              <a:rPr lang="en-US" dirty="0" smtClean="0">
                <a:latin typeface="Arial" pitchFamily="34" charset="0"/>
                <a:cs typeface="Arial" pitchFamily="34" charset="0"/>
              </a:rPr>
              <a:t>New feature for Director’s Report:</a:t>
            </a:r>
            <a:r>
              <a:rPr lang="en-US" baseline="0" dirty="0" smtClean="0">
                <a:latin typeface="Arial" pitchFamily="34" charset="0"/>
                <a:cs typeface="Arial" pitchFamily="34" charset="0"/>
              </a:rPr>
              <a:t> Genomics in the News (real but fun).</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Aim to highlight several recent genomics news features at each Council meeting.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To start off this new feature is * the </a:t>
            </a:r>
            <a:r>
              <a:rPr lang="en-US" dirty="0" smtClean="0">
                <a:latin typeface="Arial" pitchFamily="34" charset="0"/>
                <a:cs typeface="Arial" pitchFamily="34" charset="0"/>
              </a:rPr>
              <a:t>sequencing and analysis of the potato genome, as</a:t>
            </a:r>
            <a:r>
              <a:rPr lang="en-US" baseline="0" dirty="0" smtClean="0">
                <a:latin typeface="Arial" pitchFamily="34" charset="0"/>
                <a:cs typeface="Arial" pitchFamily="34" charset="0"/>
              </a:rPr>
              <a:t> recently featured by this awesomely wonderful cover of Nature. The use of potato-based food objects to create a double helix was simply a work of genius. </a:t>
            </a:r>
            <a:r>
              <a:rPr lang="en-US" dirty="0" smtClean="0">
                <a:latin typeface="Arial" pitchFamily="34" charset="0"/>
                <a:cs typeface="Arial" pitchFamily="34" charset="0"/>
              </a:rPr>
              <a:t>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More seriously, potato is the world's third most important food crop. And analysis of the genome sequence data revealed that the potato genome contains at least 39,000 protein-coding genes, far more than</a:t>
            </a:r>
            <a:r>
              <a:rPr lang="en-US" baseline="0" dirty="0" smtClean="0">
                <a:latin typeface="Arial" pitchFamily="34" charset="0"/>
                <a:cs typeface="Arial" pitchFamily="34" charset="0"/>
              </a:rPr>
              <a:t> the human genome (in part explaining the brilliance of Mr. and Mrs. Potato Heads)</a:t>
            </a:r>
            <a:r>
              <a:rPr lang="en-US" dirty="0" smtClean="0">
                <a:latin typeface="Arial" pitchFamily="34" charset="0"/>
                <a:cs typeface="Arial" pitchFamily="34" charset="0"/>
              </a:rPr>
              <a:t>.</a:t>
            </a:r>
          </a:p>
          <a:p>
            <a:endParaRPr lang="en-US" dirty="0" smtClean="0">
              <a:latin typeface="Arial" pitchFamily="34" charset="0"/>
              <a:cs typeface="Arial" pitchFamily="34" charset="0"/>
            </a:endParaRPr>
          </a:p>
          <a:p>
            <a:r>
              <a:rPr lang="en-US" dirty="0" smtClean="0">
                <a:latin typeface="Arial" pitchFamily="34" charset="0"/>
                <a:cs typeface="Arial" pitchFamily="34" charset="0"/>
              </a:rPr>
              <a:t>I personally found this to be a ‘spud-</a:t>
            </a:r>
            <a:r>
              <a:rPr lang="en-US" dirty="0" err="1" smtClean="0">
                <a:latin typeface="Arial" pitchFamily="34" charset="0"/>
                <a:cs typeface="Arial" pitchFamily="34" charset="0"/>
              </a:rPr>
              <a:t>tacular</a:t>
            </a:r>
            <a:r>
              <a:rPr lang="en-US" dirty="0" smtClean="0">
                <a:latin typeface="Arial" pitchFamily="34" charset="0"/>
                <a:cs typeface="Arial" pitchFamily="34" charset="0"/>
              </a:rPr>
              <a:t>’ genomic advance.</a:t>
            </a:r>
          </a:p>
        </p:txBody>
      </p:sp>
      <p:sp>
        <p:nvSpPr>
          <p:cNvPr id="134148"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D52384AD-6604-4810-943E-78CCF9EB9CB0}" type="slidenum">
              <a:rPr lang="en-US" sz="1200" b="0">
                <a:latin typeface="Times New Roman" pitchFamily="18" charset="0"/>
              </a:rPr>
              <a:pPr algn="r" defTabSz="936625"/>
              <a:t>41</a:t>
            </a:fld>
            <a:endParaRPr lang="en-US" sz="1200" b="0">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xfrm>
            <a:off x="944563" y="4446588"/>
            <a:ext cx="5722937" cy="4211637"/>
          </a:xfrm>
          <a:noFill/>
          <a:ln/>
        </p:spPr>
        <p:txBody>
          <a:bodyPr/>
          <a:lstStyle/>
          <a:p>
            <a:r>
              <a:rPr lang="en-US" sz="1200" dirty="0" smtClean="0">
                <a:latin typeface="Arial" pitchFamily="34" charset="0"/>
                <a:cs typeface="Arial" pitchFamily="34" charset="0"/>
              </a:rPr>
              <a:t>Notably interesting creatures to have their genomes sequenced lately</a:t>
            </a:r>
            <a:r>
              <a:rPr lang="en-US" sz="1200" baseline="0" dirty="0" smtClean="0">
                <a:latin typeface="Arial" pitchFamily="34" charset="0"/>
                <a:cs typeface="Arial" pitchFamily="34" charset="0"/>
              </a:rPr>
              <a:t> include:</a:t>
            </a:r>
          </a:p>
          <a:p>
            <a:endParaRPr lang="en-US" sz="1200" baseline="0" dirty="0" smtClean="0">
              <a:latin typeface="Arial" pitchFamily="34" charset="0"/>
              <a:cs typeface="Arial" pitchFamily="34" charset="0"/>
            </a:endParaRPr>
          </a:p>
          <a:p>
            <a:r>
              <a:rPr lang="en-US" sz="1200" dirty="0" smtClean="0">
                <a:latin typeface="Arial" pitchFamily="34" charset="0"/>
                <a:cs typeface="Arial" pitchFamily="34" charset="0"/>
              </a:rPr>
              <a:t>* The Tasmanian Devil. </a:t>
            </a: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 The branching coral </a:t>
            </a:r>
            <a:r>
              <a:rPr lang="en-US" sz="1200" i="1" dirty="0" err="1" smtClean="0">
                <a:latin typeface="Arial" pitchFamily="34" charset="0"/>
                <a:cs typeface="Arial" pitchFamily="34" charset="0"/>
              </a:rPr>
              <a:t>Acropora</a:t>
            </a:r>
            <a:r>
              <a:rPr lang="en-US" sz="1200" i="1" dirty="0" smtClean="0">
                <a:latin typeface="Arial" pitchFamily="34" charset="0"/>
                <a:cs typeface="Arial" pitchFamily="34" charset="0"/>
              </a:rPr>
              <a:t> </a:t>
            </a:r>
            <a:r>
              <a:rPr lang="en-US" sz="1200" i="1" dirty="0" err="1" smtClean="0">
                <a:latin typeface="Arial" pitchFamily="34" charset="0"/>
                <a:cs typeface="Arial" pitchFamily="34" charset="0"/>
              </a:rPr>
              <a:t>digitifera</a:t>
            </a:r>
            <a:r>
              <a:rPr lang="en-US" sz="1200" dirty="0" smtClean="0">
                <a:latin typeface="Arial" pitchFamily="34" charset="0"/>
                <a:cs typeface="Arial" pitchFamily="34" charset="0"/>
              </a:rPr>
              <a:t>. </a:t>
            </a: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 The </a:t>
            </a:r>
            <a:r>
              <a:rPr lang="en-US" sz="1200" dirty="0" err="1" smtClean="0">
                <a:latin typeface="Arial" pitchFamily="34" charset="0"/>
                <a:cs typeface="Arial" pitchFamily="34" charset="0"/>
              </a:rPr>
              <a:t>tammar</a:t>
            </a:r>
            <a:r>
              <a:rPr lang="en-US" sz="1200" dirty="0" smtClean="0">
                <a:latin typeface="Arial" pitchFamily="34" charset="0"/>
                <a:cs typeface="Arial" pitchFamily="34" charset="0"/>
              </a:rPr>
              <a:t> wallaby. </a:t>
            </a: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There is actually great</a:t>
            </a:r>
            <a:r>
              <a:rPr lang="en-US" sz="1200" baseline="0" dirty="0" smtClean="0">
                <a:latin typeface="Arial" pitchFamily="34" charset="0"/>
                <a:cs typeface="Arial" pitchFamily="34" charset="0"/>
              </a:rPr>
              <a:t> science behind each of these genomic studies. But I put these three scientific stories ‘in the news’ because they are simply fun-- * being serious forays into the sequencing of creatures that are heavily featured in cartoons. </a:t>
            </a:r>
            <a:endParaRPr lang="en-US" sz="1200" dirty="0" smtClean="0">
              <a:latin typeface="Arial" pitchFamily="34" charset="0"/>
              <a:cs typeface="Arial" pitchFamily="34" charset="0"/>
            </a:endParaRPr>
          </a:p>
        </p:txBody>
      </p:sp>
      <p:sp>
        <p:nvSpPr>
          <p:cNvPr id="135172"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F343F41E-8C8D-46CB-9069-E3C4D76AF180}" type="slidenum">
              <a:rPr lang="en-US" sz="1200" b="0">
                <a:latin typeface="Times New Roman" pitchFamily="18" charset="0"/>
              </a:rPr>
              <a:pPr algn="r" defTabSz="936625"/>
              <a:t>42</a:t>
            </a:fld>
            <a:endParaRPr lang="en-US" sz="1200" b="0">
              <a:latin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r>
              <a:rPr lang="en-US" dirty="0" smtClean="0">
                <a:latin typeface="Arial" pitchFamily="34" charset="0"/>
                <a:cs typeface="Arial" pitchFamily="34" charset="0"/>
              </a:rPr>
              <a:t>Another</a:t>
            </a:r>
            <a:r>
              <a:rPr lang="en-US" baseline="0" dirty="0" smtClean="0">
                <a:latin typeface="Arial" pitchFamily="34" charset="0"/>
                <a:cs typeface="Arial" pitchFamily="34" charset="0"/>
              </a:rPr>
              <a:t> major genomics story relates to the significant * news coverage about the sequencing of the marijuana genome.</a:t>
            </a:r>
          </a:p>
          <a:p>
            <a:pPr>
              <a:defRPr/>
            </a:pPr>
            <a:endParaRPr lang="en-US" baseline="0" dirty="0" smtClean="0">
              <a:latin typeface="Arial" pitchFamily="34" charset="0"/>
              <a:cs typeface="Arial" pitchFamily="34" charset="0"/>
            </a:endParaRPr>
          </a:p>
          <a:p>
            <a:pPr>
              <a:defRPr/>
            </a:pPr>
            <a:r>
              <a:rPr lang="en-US" dirty="0" smtClean="0">
                <a:latin typeface="Arial" pitchFamily="34" charset="0"/>
                <a:cs typeface="Arial" pitchFamily="34" charset="0"/>
              </a:rPr>
              <a:t>Specifically, a new company called Medicinal Genomics announced in August that it has generated</a:t>
            </a:r>
            <a:r>
              <a:rPr lang="en-US" baseline="0" dirty="0" smtClean="0">
                <a:latin typeface="Arial" pitchFamily="34" charset="0"/>
                <a:cs typeface="Arial" pitchFamily="34" charset="0"/>
              </a:rPr>
              <a:t> a </a:t>
            </a:r>
            <a:r>
              <a:rPr lang="en-US" dirty="0" smtClean="0">
                <a:latin typeface="Arial" pitchFamily="34" charset="0"/>
                <a:cs typeface="Arial" pitchFamily="34" charset="0"/>
              </a:rPr>
              <a:t>draft genome sequence of the * marijuana plant, </a:t>
            </a:r>
            <a:r>
              <a:rPr lang="en-US" i="1" dirty="0" smtClean="0">
                <a:latin typeface="Arial" pitchFamily="34" charset="0"/>
                <a:cs typeface="Arial" pitchFamily="34" charset="0"/>
              </a:rPr>
              <a:t>Cannabis sativa.</a:t>
            </a:r>
          </a:p>
          <a:p>
            <a:pPr>
              <a:defRPr/>
            </a:pPr>
            <a:endParaRPr lang="en-US" dirty="0" smtClean="0">
              <a:latin typeface="Arial" pitchFamily="34" charset="0"/>
              <a:cs typeface="Arial" pitchFamily="34" charset="0"/>
            </a:endParaRPr>
          </a:p>
          <a:p>
            <a:pPr>
              <a:defRPr/>
            </a:pPr>
            <a:r>
              <a:rPr lang="en-US" dirty="0" smtClean="0">
                <a:latin typeface="Arial" pitchFamily="34" charset="0"/>
                <a:cs typeface="Arial" pitchFamily="34" charset="0"/>
              </a:rPr>
              <a:t>Company scientists became convinced to pursue the research after seeing papers published in academic journals about the plant’s tumor-shrinking effects in rats.</a:t>
            </a:r>
          </a:p>
          <a:p>
            <a:pPr>
              <a:defRPr/>
            </a:pPr>
            <a:endParaRPr lang="en-US" dirty="0" smtClean="0">
              <a:latin typeface="Arial" pitchFamily="34" charset="0"/>
              <a:cs typeface="Arial" pitchFamily="34" charset="0"/>
            </a:endParaRPr>
          </a:p>
          <a:p>
            <a:pPr>
              <a:defRPr/>
            </a:pPr>
            <a:r>
              <a:rPr lang="en-US" dirty="0" smtClean="0">
                <a:latin typeface="Arial" pitchFamily="34" charset="0"/>
                <a:cs typeface="Arial" pitchFamily="34" charset="0"/>
              </a:rPr>
              <a:t>I</a:t>
            </a:r>
            <a:r>
              <a:rPr lang="en-US" baseline="0" dirty="0" smtClean="0">
                <a:latin typeface="Arial" pitchFamily="34" charset="0"/>
                <a:cs typeface="Arial" pitchFamily="34" charset="0"/>
              </a:rPr>
              <a:t> have heard that if this company goes public, they might offer ‘reefer options’ instead of ‘stock options’ (but that might just be a rumor).</a:t>
            </a:r>
            <a:endParaRPr lang="en-US" dirty="0" smtClean="0">
              <a:latin typeface="Arial" pitchFamily="34" charset="0"/>
              <a:cs typeface="Arial" pitchFamily="34" charset="0"/>
            </a:endParaRPr>
          </a:p>
          <a:p>
            <a:pPr>
              <a:defRPr/>
            </a:pPr>
            <a:endParaRPr lang="en-US" dirty="0" smtClean="0">
              <a:latin typeface="Arial" pitchFamily="34" charset="0"/>
              <a:cs typeface="Arial" pitchFamily="34" charset="0"/>
            </a:endParaRPr>
          </a:p>
          <a:p>
            <a:pPr>
              <a:defRPr/>
            </a:pPr>
            <a:endParaRPr lang="en-US" dirty="0" smtClean="0">
              <a:latin typeface="Arial" pitchFamily="34" charset="0"/>
              <a:cs typeface="Arial" pitchFamily="34" charset="0"/>
            </a:endParaRPr>
          </a:p>
        </p:txBody>
      </p:sp>
      <p:sp>
        <p:nvSpPr>
          <p:cNvPr id="136196" name="Slide Number Placeholder 3"/>
          <p:cNvSpPr>
            <a:spLocks noGrp="1"/>
          </p:cNvSpPr>
          <p:nvPr>
            <p:ph type="sldNum" sz="quarter" idx="5"/>
          </p:nvPr>
        </p:nvSpPr>
        <p:spPr>
          <a:noFill/>
        </p:spPr>
        <p:txBody>
          <a:bodyPr/>
          <a:lstStyle/>
          <a:p>
            <a:pPr defTabSz="938213"/>
            <a:fld id="{A31DED75-B994-4927-AA40-2F04B673FDEB}" type="slidenum">
              <a:rPr lang="en-US" smtClean="0"/>
              <a:pPr defTabSz="938213"/>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a:bodyPr>
          <a:lstStyle/>
          <a:p>
            <a:pPr>
              <a:defRPr/>
            </a:pPr>
            <a:r>
              <a:rPr lang="en-US" dirty="0" smtClean="0">
                <a:latin typeface="Arial" pitchFamily="34" charset="0"/>
                <a:cs typeface="Arial" pitchFamily="34" charset="0"/>
              </a:rPr>
              <a:t>And now my favorite</a:t>
            </a:r>
            <a:r>
              <a:rPr lang="en-US" baseline="0" dirty="0" smtClean="0">
                <a:latin typeface="Arial" pitchFamily="34" charset="0"/>
                <a:cs typeface="Arial" pitchFamily="34" charset="0"/>
              </a:rPr>
              <a:t> genomics news story from the past 4 months…</a:t>
            </a:r>
          </a:p>
          <a:p>
            <a:pPr>
              <a:defRPr/>
            </a:pPr>
            <a:endParaRPr lang="en-US" baseline="0" dirty="0" smtClean="0">
              <a:latin typeface="Arial" pitchFamily="34" charset="0"/>
              <a:cs typeface="Arial" pitchFamily="34" charset="0"/>
            </a:endParaRPr>
          </a:p>
          <a:p>
            <a:pPr>
              <a:defRPr/>
            </a:pPr>
            <a:r>
              <a:rPr lang="en-US" dirty="0" smtClean="0">
                <a:latin typeface="Arial" pitchFamily="34" charset="0"/>
                <a:cs typeface="Arial" pitchFamily="34" charset="0"/>
              </a:rPr>
              <a:t>* CNN reported that a New Hampshire apartment complex is mandating that residents submit their dog’s DNA sample (via simple mouth swabs) if they want to have a dog</a:t>
            </a:r>
            <a:r>
              <a:rPr lang="en-US" baseline="0" dirty="0" smtClean="0">
                <a:latin typeface="Arial" pitchFamily="34" charset="0"/>
                <a:cs typeface="Arial" pitchFamily="34" charset="0"/>
              </a:rPr>
              <a:t> in their apartment</a:t>
            </a:r>
            <a:endParaRPr lang="en-US" dirty="0" smtClean="0">
              <a:latin typeface="Arial" pitchFamily="34" charset="0"/>
              <a:cs typeface="Arial" pitchFamily="34" charset="0"/>
            </a:endParaRPr>
          </a:p>
          <a:p>
            <a:pPr>
              <a:defRPr/>
            </a:pPr>
            <a:endParaRPr lang="en-US" dirty="0" smtClean="0">
              <a:latin typeface="Arial" pitchFamily="34" charset="0"/>
              <a:cs typeface="Arial" pitchFamily="34" charset="0"/>
            </a:endParaRPr>
          </a:p>
          <a:p>
            <a:pPr>
              <a:defRPr/>
            </a:pPr>
            <a:r>
              <a:rPr lang="en-US" dirty="0" smtClean="0">
                <a:latin typeface="Arial" pitchFamily="34" charset="0"/>
                <a:cs typeface="Arial" pitchFamily="34" charset="0"/>
              </a:rPr>
              <a:t>They</a:t>
            </a:r>
            <a:r>
              <a:rPr lang="en-US" baseline="0" dirty="0" smtClean="0">
                <a:latin typeface="Arial" pitchFamily="34" charset="0"/>
                <a:cs typeface="Arial" pitchFamily="34" charset="0"/>
              </a:rPr>
              <a:t> are then analyzing the DNA in any dog waste found on their premises, and then using a proprietary ‘</a:t>
            </a:r>
            <a:r>
              <a:rPr lang="en-US" dirty="0" err="1" smtClean="0">
                <a:latin typeface="Arial" pitchFamily="34" charset="0"/>
                <a:cs typeface="Arial" pitchFamily="34" charset="0"/>
              </a:rPr>
              <a:t>PooPrints</a:t>
            </a:r>
            <a:r>
              <a:rPr lang="en-US" dirty="0" smtClean="0">
                <a:latin typeface="Arial" pitchFamily="34" charset="0"/>
                <a:cs typeface="Arial" pitchFamily="34" charset="0"/>
              </a:rPr>
              <a:t> program’ (I kid</a:t>
            </a:r>
            <a:r>
              <a:rPr lang="en-US" baseline="0" dirty="0" smtClean="0">
                <a:latin typeface="Arial" pitchFamily="34" charset="0"/>
                <a:cs typeface="Arial" pitchFamily="34" charset="0"/>
              </a:rPr>
              <a:t> you not) to </a:t>
            </a:r>
            <a:r>
              <a:rPr lang="en-US" dirty="0" smtClean="0">
                <a:latin typeface="Arial" pitchFamily="34" charset="0"/>
                <a:cs typeface="Arial" pitchFamily="34" charset="0"/>
              </a:rPr>
              <a:t>match DNA in unclaimed dog waste to the DNA provided for each dog in their</a:t>
            </a:r>
            <a:r>
              <a:rPr lang="en-US" baseline="0" dirty="0" smtClean="0">
                <a:latin typeface="Arial" pitchFamily="34" charset="0"/>
                <a:cs typeface="Arial" pitchFamily="34" charset="0"/>
              </a:rPr>
              <a:t> complex. </a:t>
            </a:r>
            <a:r>
              <a:rPr lang="en-US" dirty="0" smtClean="0">
                <a:latin typeface="Arial" pitchFamily="34" charset="0"/>
                <a:cs typeface="Arial" pitchFamily="34" charset="0"/>
              </a:rPr>
              <a:t> </a:t>
            </a:r>
          </a:p>
          <a:p>
            <a:pPr>
              <a:defRPr/>
            </a:pPr>
            <a:endParaRPr lang="en-US" dirty="0" smtClean="0">
              <a:latin typeface="Arial" pitchFamily="34" charset="0"/>
              <a:cs typeface="Arial" pitchFamily="34" charset="0"/>
            </a:endParaRPr>
          </a:p>
          <a:p>
            <a:pPr>
              <a:defRPr/>
            </a:pPr>
            <a:r>
              <a:rPr lang="en-US" dirty="0" smtClean="0">
                <a:latin typeface="Arial" pitchFamily="34" charset="0"/>
                <a:cs typeface="Arial" pitchFamily="34" charset="0"/>
              </a:rPr>
              <a:t>Successful</a:t>
            </a:r>
            <a:r>
              <a:rPr lang="en-US" baseline="0" dirty="0" smtClean="0">
                <a:latin typeface="Arial" pitchFamily="34" charset="0"/>
                <a:cs typeface="Arial" pitchFamily="34" charset="0"/>
              </a:rPr>
              <a:t> matches would indicate the guilty residents. </a:t>
            </a:r>
            <a:endParaRPr lang="en-US" dirty="0" smtClean="0">
              <a:latin typeface="Arial" pitchFamily="34" charset="0"/>
              <a:cs typeface="Arial" pitchFamily="34" charset="0"/>
            </a:endParaRPr>
          </a:p>
          <a:p>
            <a:pPr>
              <a:defRPr/>
            </a:pPr>
            <a:endParaRPr lang="en-US" dirty="0" smtClean="0">
              <a:latin typeface="Arial" pitchFamily="34" charset="0"/>
              <a:cs typeface="Arial" pitchFamily="34" charset="0"/>
            </a:endParaRPr>
          </a:p>
          <a:p>
            <a:pPr>
              <a:defRPr/>
            </a:pPr>
            <a:r>
              <a:rPr lang="en-US" dirty="0" smtClean="0">
                <a:latin typeface="Arial" pitchFamily="34" charset="0"/>
                <a:cs typeface="Arial" pitchFamily="34" charset="0"/>
              </a:rPr>
              <a:t>The program is currently assisting similar complexes in multiple states, with increasing interest as far away as Canada and Germany.</a:t>
            </a:r>
          </a:p>
          <a:p>
            <a:pPr>
              <a:defRPr/>
            </a:pPr>
            <a:endParaRPr lang="en-US" dirty="0" smtClean="0">
              <a:latin typeface="Arial" pitchFamily="34" charset="0"/>
              <a:cs typeface="Arial" pitchFamily="34" charset="0"/>
            </a:endParaRPr>
          </a:p>
          <a:p>
            <a:pPr>
              <a:defRPr/>
            </a:pPr>
            <a:r>
              <a:rPr lang="en-US" dirty="0" smtClean="0">
                <a:latin typeface="Arial" pitchFamily="34" charset="0"/>
                <a:cs typeface="Arial" pitchFamily="34" charset="0"/>
              </a:rPr>
              <a:t>Advanced genome technology– saving lives and keeping</a:t>
            </a:r>
            <a:r>
              <a:rPr lang="en-US" baseline="0" dirty="0" smtClean="0">
                <a:latin typeface="Arial" pitchFamily="34" charset="0"/>
                <a:cs typeface="Arial" pitchFamily="34" charset="0"/>
              </a:rPr>
              <a:t> the environment clean!</a:t>
            </a:r>
          </a:p>
          <a:p>
            <a:pPr>
              <a:defRPr/>
            </a:pPr>
            <a:endParaRPr lang="en-US" baseline="0" dirty="0" smtClean="0">
              <a:latin typeface="Arial" pitchFamily="34" charset="0"/>
              <a:cs typeface="Arial" pitchFamily="34" charset="0"/>
            </a:endParaRPr>
          </a:p>
          <a:p>
            <a:pPr>
              <a:defRPr/>
            </a:pPr>
            <a:r>
              <a:rPr lang="en-US" baseline="0" dirty="0" smtClean="0">
                <a:latin typeface="Arial" pitchFamily="34" charset="0"/>
                <a:cs typeface="Arial" pitchFamily="34" charset="0"/>
              </a:rPr>
              <a:t>For the record, note how I stayed away from any ELSI jokes– although I thought of a few good ones, especially related to incidental findings and also surprising paternity evidence.  But I will leave those to your imagination.</a:t>
            </a:r>
            <a:endParaRPr lang="en-US" dirty="0" smtClean="0">
              <a:latin typeface="Arial" pitchFamily="34" charset="0"/>
              <a:cs typeface="Arial" pitchFamily="34" charset="0"/>
            </a:endParaRPr>
          </a:p>
        </p:txBody>
      </p:sp>
      <p:sp>
        <p:nvSpPr>
          <p:cNvPr id="137220" name="Slide Number Placeholder 3"/>
          <p:cNvSpPr>
            <a:spLocks noGrp="1"/>
          </p:cNvSpPr>
          <p:nvPr>
            <p:ph type="sldNum" sz="quarter" idx="5"/>
          </p:nvPr>
        </p:nvSpPr>
        <p:spPr>
          <a:noFill/>
        </p:spPr>
        <p:txBody>
          <a:bodyPr/>
          <a:lstStyle/>
          <a:p>
            <a:pPr defTabSz="938213"/>
            <a:fld id="{42A722BA-D5BA-4231-9E63-36D725838004}" type="slidenum">
              <a:rPr lang="en-US" smtClean="0"/>
              <a:pPr defTabSz="938213"/>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latin typeface="Arial" pitchFamily="34" charset="0"/>
                <a:cs typeface="Arial" pitchFamily="34" charset="0"/>
              </a:rPr>
              <a:t>My last</a:t>
            </a:r>
            <a:r>
              <a:rPr lang="en-US" baseline="0" dirty="0" smtClean="0">
                <a:latin typeface="Arial" pitchFamily="34" charset="0"/>
                <a:cs typeface="Arial" pitchFamily="34" charset="0"/>
              </a:rPr>
              <a:t> Genomics in the News item relates to the fact that b</a:t>
            </a:r>
            <a:r>
              <a:rPr lang="en-US" dirty="0" smtClean="0">
                <a:latin typeface="Arial" pitchFamily="34" charset="0"/>
                <a:cs typeface="Arial" pitchFamily="34" charset="0"/>
              </a:rPr>
              <a:t>aseball players are not the only ones</a:t>
            </a:r>
            <a:r>
              <a:rPr lang="en-US" baseline="0" dirty="0" smtClean="0">
                <a:latin typeface="Arial" pitchFamily="34" charset="0"/>
                <a:cs typeface="Arial" pitchFamily="34" charset="0"/>
              </a:rPr>
              <a:t> getting high-priced salaries due to free agency.</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The growing interest in genomics has caused an exciting growth in the pursuit of super-star free-agent </a:t>
            </a:r>
            <a:r>
              <a:rPr lang="en-US" baseline="0" dirty="0" err="1" smtClean="0">
                <a:latin typeface="Arial" pitchFamily="34" charset="0"/>
                <a:cs typeface="Arial" pitchFamily="34" charset="0"/>
              </a:rPr>
              <a:t>genomicists</a:t>
            </a:r>
            <a:r>
              <a:rPr lang="en-US" baseline="0" dirty="0" smtClean="0">
                <a:latin typeface="Arial" pitchFamily="34" charset="0"/>
                <a:cs typeface="Arial" pitchFamily="34" charset="0"/>
              </a:rPr>
              <a:t>.</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It turns out that the biggest free-agency signing since the last Council meeting was * Council Member David Valle, who was lured to the Broad Institute for a lucrative contract and a big office next Eric Lander’s office.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Just kidding; picture of aberrant name placard prepared for David at a recent NHGRI genomics meeting in Chicago. But I bet the picture did give you pause for an instant.</a:t>
            </a: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EFA660BE-5EA9-40FE-81C1-C76E7A7E4E18}" type="slidenum">
              <a:rPr lang="en-US" smtClean="0"/>
              <a:pPr>
                <a:defRPr/>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p:spPr>
        <p:txBody>
          <a:bodyPr/>
          <a:lstStyle/>
          <a:p>
            <a:r>
              <a:rPr lang="en-US" dirty="0" smtClean="0"/>
              <a:t>  </a:t>
            </a:r>
          </a:p>
        </p:txBody>
      </p:sp>
      <p:sp>
        <p:nvSpPr>
          <p:cNvPr id="138244"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69FCC1CD-F84A-4900-9235-43927C91211C}" type="slidenum">
              <a:rPr lang="en-US" sz="1200" b="0">
                <a:latin typeface="Times New Roman" pitchFamily="18" charset="0"/>
              </a:rPr>
              <a:pPr algn="r" defTabSz="936625"/>
              <a:t>46</a:t>
            </a:fld>
            <a:endParaRPr lang="en-US" sz="1200" b="0">
              <a:latin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pPr defTabSz="938213"/>
            <a:fld id="{B56B7EF8-EC9D-480C-81B0-78C4E04AA1A1}" type="slidenum">
              <a:rPr lang="en-US" smtClean="0"/>
              <a:pPr defTabSz="938213"/>
              <a:t>47</a:t>
            </a:fld>
            <a:endParaRPr lang="en-US" smtClean="0"/>
          </a:p>
        </p:txBody>
      </p:sp>
      <p:sp>
        <p:nvSpPr>
          <p:cNvPr id="139267"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xfrm>
            <a:off x="944563" y="4446588"/>
            <a:ext cx="5608637" cy="4211637"/>
          </a:xfrm>
          <a:ln/>
        </p:spPr>
        <p:txBody>
          <a:bodyPr/>
          <a:lstStyle/>
          <a:p>
            <a:pPr>
              <a:spcBef>
                <a:spcPct val="0"/>
              </a:spcBef>
              <a:defRPr/>
            </a:pPr>
            <a:r>
              <a:rPr lang="en-US" dirty="0" smtClean="0">
                <a:latin typeface="Arial" pitchFamily="34" charset="0"/>
                <a:cs typeface="Arial" pitchFamily="34" charset="0"/>
              </a:rPr>
              <a:t>The most active issues associated with NHGRI’s Extramural Program relate to the</a:t>
            </a:r>
            <a:r>
              <a:rPr lang="en-US" baseline="0" dirty="0" smtClean="0">
                <a:latin typeface="Arial" pitchFamily="34" charset="0"/>
                <a:cs typeface="Arial" pitchFamily="34" charset="0"/>
              </a:rPr>
              <a:t> renewal of our Large-Scale Genome Sequencing Program.</a:t>
            </a:r>
          </a:p>
          <a:p>
            <a:pPr>
              <a:spcBef>
                <a:spcPct val="0"/>
              </a:spcBef>
              <a:defRPr/>
            </a:pPr>
            <a:endParaRPr lang="en-US" baseline="0" dirty="0" smtClean="0">
              <a:latin typeface="Arial" pitchFamily="34" charset="0"/>
              <a:cs typeface="Arial" pitchFamily="34" charset="0"/>
            </a:endParaRPr>
          </a:p>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latin typeface="Arial" pitchFamily="34" charset="0"/>
                <a:cs typeface="Arial" pitchFamily="34" charset="0"/>
              </a:rPr>
              <a:t>This </a:t>
            </a:r>
            <a:r>
              <a:rPr lang="en-US" baseline="0" dirty="0" smtClean="0">
                <a:latin typeface="Arial" pitchFamily="34" charset="0"/>
                <a:cs typeface="Arial" pitchFamily="34" charset="0"/>
              </a:rPr>
              <a:t>Program represents just over 1/3 of the </a:t>
            </a:r>
            <a:r>
              <a:rPr lang="en-US" dirty="0" smtClean="0">
                <a:latin typeface="Arial" pitchFamily="34" charset="0"/>
                <a:cs typeface="Arial" pitchFamily="34" charset="0"/>
              </a:rPr>
              <a:t>NHGRI Extramural Program in terms</a:t>
            </a:r>
            <a:r>
              <a:rPr lang="en-US" baseline="0" dirty="0" smtClean="0">
                <a:latin typeface="Arial" pitchFamily="34" charset="0"/>
                <a:cs typeface="Arial" pitchFamily="34" charset="0"/>
              </a:rPr>
              <a:t> of total budget.</a:t>
            </a:r>
          </a:p>
          <a:p>
            <a:pPr marL="0" marR="0" indent="0" algn="l" defTabSz="914400" rtl="0" eaLnBrk="0" fontAlgn="base" latinLnBrk="0" hangingPunct="0">
              <a:lnSpc>
                <a:spcPct val="100000"/>
              </a:lnSpc>
              <a:spcBef>
                <a:spcPct val="0"/>
              </a:spcBef>
              <a:spcAft>
                <a:spcPct val="0"/>
              </a:spcAft>
              <a:buClrTx/>
              <a:buSzTx/>
              <a:buFontTx/>
              <a:buNone/>
              <a:tabLst/>
              <a:defRPr/>
            </a:pPr>
            <a:endParaRPr lang="en-US" baseline="0" dirty="0" smtClean="0">
              <a:latin typeface="Arial" pitchFamily="34" charset="0"/>
              <a:cs typeface="Arial" pitchFamily="34" charset="0"/>
            </a:endParaRPr>
          </a:p>
          <a:p>
            <a:pPr marL="0" marR="0" indent="0" algn="l" defTabSz="914400" rtl="0" eaLnBrk="0" fontAlgn="base" latinLnBrk="0" hangingPunct="0">
              <a:lnSpc>
                <a:spcPct val="100000"/>
              </a:lnSpc>
              <a:spcBef>
                <a:spcPct val="0"/>
              </a:spcBef>
              <a:spcAft>
                <a:spcPct val="0"/>
              </a:spcAft>
              <a:buClrTx/>
              <a:buSzTx/>
              <a:buFontTx/>
              <a:buNone/>
              <a:tabLst/>
              <a:defRPr/>
            </a:pPr>
            <a:r>
              <a:rPr lang="en-US" baseline="0" dirty="0" smtClean="0">
                <a:latin typeface="Arial" pitchFamily="34" charset="0"/>
                <a:cs typeface="Arial" pitchFamily="34" charset="0"/>
              </a:rPr>
              <a:t>In renewing the program, we issued four</a:t>
            </a:r>
            <a:r>
              <a:rPr lang="en-US" dirty="0" smtClean="0">
                <a:latin typeface="Arial" pitchFamily="34" charset="0"/>
                <a:cs typeface="Arial" pitchFamily="34" charset="0"/>
              </a:rPr>
              <a:t> RFAs in</a:t>
            </a:r>
            <a:r>
              <a:rPr lang="en-US" baseline="0" dirty="0" smtClean="0">
                <a:latin typeface="Arial" pitchFamily="34" charset="0"/>
                <a:cs typeface="Arial" pitchFamily="34" charset="0"/>
              </a:rPr>
              <a:t> the indicated areas: </a:t>
            </a:r>
          </a:p>
          <a:p>
            <a:pPr marL="411163" indent="-342900">
              <a:spcBef>
                <a:spcPts val="700"/>
              </a:spcBef>
              <a:buClr>
                <a:schemeClr val="tx2"/>
              </a:buClr>
              <a:buSzPct val="95000"/>
              <a:buFont typeface="Wingdings" pitchFamily="2" charset="2"/>
              <a:buNone/>
              <a:defRPr/>
            </a:pPr>
            <a:endParaRPr lang="en-US" baseline="0" dirty="0" smtClean="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pitchFamily="34" charset="0"/>
                <a:ea typeface="+mn-ea"/>
                <a:cs typeface="Arial" pitchFamily="34" charset="0"/>
              </a:rPr>
              <a:t>Adam Felsenfeld will be giving a presentation about the history of our Large-Scale Genome Sequencing Program and provide additional details about these RFAs. Discussion about the review of the applications that responded to these RFAs will then be discussed in detail during our Closed Session starting later today. </a:t>
            </a:r>
          </a:p>
          <a:p>
            <a:r>
              <a:rPr lang="en-US" sz="1200" kern="1200" dirty="0" smtClean="0">
                <a:solidFill>
                  <a:schemeClr val="tx1"/>
                </a:solidFill>
                <a:latin typeface="Arial" pitchFamily="34" charset="0"/>
                <a:ea typeface="+mn-ea"/>
                <a:cs typeface="Arial" pitchFamily="34" charset="0"/>
              </a:rPr>
              <a:t> </a:t>
            </a:r>
          </a:p>
          <a:p>
            <a:pPr marL="411163" indent="-342900">
              <a:spcBef>
                <a:spcPts val="700"/>
              </a:spcBef>
              <a:buClr>
                <a:schemeClr val="tx2"/>
              </a:buClr>
              <a:buSzPct val="95000"/>
              <a:buFont typeface="Wingdings" pitchFamily="2" charset="2"/>
              <a:buNone/>
              <a:defRPr/>
            </a:pPr>
            <a:endParaRPr lang="en-US" baseline="0" dirty="0" smtClean="0">
              <a:latin typeface="Arial" pitchFamily="34" charset="0"/>
              <a:cs typeface="Arial" pitchFamily="34" charset="0"/>
            </a:endParaRPr>
          </a:p>
          <a:p>
            <a:pPr marL="411163" indent="-342900">
              <a:spcBef>
                <a:spcPts val="700"/>
              </a:spcBef>
              <a:buClr>
                <a:schemeClr val="tx2"/>
              </a:buClr>
              <a:buSzPct val="95000"/>
              <a:buFont typeface="Wingdings" pitchFamily="2" charset="2"/>
              <a:buNone/>
              <a:defRPr/>
            </a:pPr>
            <a:endParaRPr lang="en-US" baseline="0" dirty="0" smtClean="0">
              <a:latin typeface="Arial" pitchFamily="34" charset="0"/>
              <a:cs typeface="Arial" pitchFamily="34" charset="0"/>
            </a:endParaRPr>
          </a:p>
          <a:p>
            <a:pPr marL="411163" indent="-342900">
              <a:spcBef>
                <a:spcPts val="700"/>
              </a:spcBef>
              <a:buClr>
                <a:schemeClr val="tx2"/>
              </a:buClr>
              <a:buSzPct val="95000"/>
              <a:buFont typeface="Wingdings" pitchFamily="2" charset="2"/>
              <a:buNone/>
              <a:defRPr/>
            </a:pPr>
            <a:endParaRPr lang="en-US" dirty="0" smtClean="0">
              <a:latin typeface="Arial" pitchFamily="34" charset="0"/>
              <a:cs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xfrm>
            <a:off x="1117600" y="4446588"/>
            <a:ext cx="5259388" cy="4211637"/>
          </a:xfrm>
          <a:noFill/>
          <a:ln/>
        </p:spPr>
        <p:txBody>
          <a:bodyPr lIns="93969" tIns="46985" rIns="93969" bIns="46985"/>
          <a:lstStyle/>
          <a:p>
            <a:r>
              <a:rPr lang="en-US" dirty="0" smtClean="0">
                <a:latin typeface="Arial" pitchFamily="34" charset="0"/>
                <a:cs typeface="Arial" pitchFamily="34" charset="0"/>
              </a:rPr>
              <a:t>In terms of recent accomplishments by </a:t>
            </a:r>
            <a:r>
              <a:rPr lang="en-US" baseline="0" dirty="0" smtClean="0">
                <a:latin typeface="Arial" pitchFamily="34" charset="0"/>
                <a:cs typeface="Arial" pitchFamily="34" charset="0"/>
              </a:rPr>
              <a:t>our Large-Scale Genome Sequencing Program, one highlight was in the area of comparative genomics. </a:t>
            </a:r>
          </a:p>
          <a:p>
            <a:endParaRPr lang="en-US" baseline="0" dirty="0" smtClean="0">
              <a:latin typeface="Arial" pitchFamily="34" charset="0"/>
              <a:cs typeface="Arial" pitchFamily="34" charset="0"/>
            </a:endParaRPr>
          </a:p>
          <a:p>
            <a:r>
              <a:rPr lang="en-US" dirty="0" smtClean="0">
                <a:latin typeface="Arial" pitchFamily="34" charset="0"/>
                <a:cs typeface="Arial" pitchFamily="34" charset="0"/>
              </a:rPr>
              <a:t>Using the draft genome sequence, researchers at the Baylor College of Medicine published a genome-wide SNP resource for Indian-origin rhesus monkeys, one of the most widely studied non-human primate model in biomedical research, and identified many potentially harmful non-synonymous coding SNPs.</a:t>
            </a:r>
          </a:p>
          <a:p>
            <a:endParaRPr lang="en-US" dirty="0" smtClean="0">
              <a:latin typeface="Arial" pitchFamily="34" charset="0"/>
              <a:cs typeface="Arial" pitchFamily="34" charset="0"/>
            </a:endParaRPr>
          </a:p>
        </p:txBody>
      </p:sp>
      <p:sp>
        <p:nvSpPr>
          <p:cNvPr id="140292" name="Slide Number Placeholder 3"/>
          <p:cNvSpPr txBox="1">
            <a:spLocks noGrp="1"/>
          </p:cNvSpPr>
          <p:nvPr/>
        </p:nvSpPr>
        <p:spPr bwMode="auto">
          <a:xfrm>
            <a:off x="4013200" y="8890000"/>
            <a:ext cx="3071813" cy="468313"/>
          </a:xfrm>
          <a:prstGeom prst="rect">
            <a:avLst/>
          </a:prstGeom>
          <a:noFill/>
          <a:ln w="9525">
            <a:noFill/>
            <a:miter lim="800000"/>
            <a:headEnd/>
            <a:tailEnd/>
          </a:ln>
        </p:spPr>
        <p:txBody>
          <a:bodyPr lIns="93969" tIns="46985" rIns="93969" bIns="46985" anchor="b"/>
          <a:lstStyle/>
          <a:p>
            <a:pPr algn="r" defTabSz="938213"/>
            <a:fld id="{FFA405A0-EA39-45D8-B591-F45F6204ED31}" type="slidenum">
              <a:rPr lang="en-US" sz="1200" b="0">
                <a:latin typeface="Calibri" pitchFamily="34" charset="0"/>
              </a:rPr>
              <a:pPr algn="r" defTabSz="938213"/>
              <a:t>48</a:t>
            </a:fld>
            <a:endParaRPr lang="en-US" sz="1200" b="0">
              <a:latin typeface="Calibri"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xfrm>
            <a:off x="1041400" y="4446588"/>
            <a:ext cx="5335588" cy="4211637"/>
          </a:xfrm>
          <a:ln/>
        </p:spPr>
        <p:txBody>
          <a:bodyPr lIns="93954" tIns="46978" rIns="93954" bIns="46978"/>
          <a:lstStyle/>
          <a:p>
            <a:pPr>
              <a:defRPr/>
            </a:pPr>
            <a:r>
              <a:rPr lang="en-US" sz="1200" dirty="0" smtClean="0">
                <a:latin typeface="Arial" pitchFamily="34" charset="0"/>
                <a:cs typeface="Arial" pitchFamily="34" charset="0"/>
              </a:rPr>
              <a:t>Another</a:t>
            </a:r>
            <a:r>
              <a:rPr lang="en-US" sz="1200" baseline="0" dirty="0" smtClean="0">
                <a:latin typeface="Arial" pitchFamily="34" charset="0"/>
                <a:cs typeface="Arial" pitchFamily="34" charset="0"/>
              </a:rPr>
              <a:t> comparative genomics highlight </a:t>
            </a:r>
            <a:r>
              <a:rPr lang="en-US" sz="1200" baseline="0" dirty="0" err="1" smtClean="0">
                <a:latin typeface="Arial" pitchFamily="34" charset="0"/>
                <a:cs typeface="Arial" pitchFamily="34" charset="0"/>
              </a:rPr>
              <a:t>was</a:t>
            </a:r>
            <a:r>
              <a:rPr lang="en-US" sz="1200" dirty="0" err="1" smtClean="0">
                <a:latin typeface="Arial" pitchFamily="34" charset="0"/>
                <a:cs typeface="Arial" pitchFamily="34" charset="0"/>
              </a:rPr>
              <a:t>IBroad</a:t>
            </a:r>
            <a:r>
              <a:rPr lang="en-US" sz="1200" dirty="0" smtClean="0">
                <a:latin typeface="Arial" pitchFamily="34" charset="0"/>
                <a:cs typeface="Arial" pitchFamily="34" charset="0"/>
              </a:rPr>
              <a:t> Institute’s recent</a:t>
            </a:r>
            <a:r>
              <a:rPr lang="en-US" sz="1200" baseline="0" dirty="0" smtClean="0">
                <a:latin typeface="Arial" pitchFamily="34" charset="0"/>
                <a:cs typeface="Arial" pitchFamily="34" charset="0"/>
              </a:rPr>
              <a:t> sequencing and analyzing the g</a:t>
            </a:r>
            <a:r>
              <a:rPr lang="en-US" sz="1200" dirty="0" smtClean="0">
                <a:latin typeface="Arial" pitchFamily="34" charset="0"/>
                <a:cs typeface="Arial" pitchFamily="34" charset="0"/>
              </a:rPr>
              <a:t>enome of the N. American green anole</a:t>
            </a:r>
            <a:r>
              <a:rPr lang="en-US" sz="1200" baseline="0" dirty="0" smtClean="0">
                <a:latin typeface="Arial" pitchFamily="34" charset="0"/>
                <a:cs typeface="Arial" pitchFamily="34" charset="0"/>
              </a:rPr>
              <a:t> (‘a-know-lee’)</a:t>
            </a:r>
            <a:r>
              <a:rPr lang="en-US" sz="1200" dirty="0" smtClean="0">
                <a:latin typeface="Arial" pitchFamily="34" charset="0"/>
                <a:cs typeface="Arial" pitchFamily="34" charset="0"/>
              </a:rPr>
              <a:t>.</a:t>
            </a:r>
          </a:p>
          <a:p>
            <a:pPr indent="-342900">
              <a:spcBef>
                <a:spcPts val="700"/>
              </a:spcBef>
              <a:buClr>
                <a:schemeClr val="tx2"/>
              </a:buClr>
              <a:buSzPct val="95000"/>
              <a:buFont typeface="Wingdings" pitchFamily="2" charset="2"/>
              <a:buNone/>
              <a:defRPr/>
            </a:pPr>
            <a:endParaRPr lang="en-US" sz="1200" dirty="0" smtClean="0">
              <a:latin typeface="Arial" pitchFamily="34" charset="0"/>
              <a:cs typeface="Arial" pitchFamily="34" charset="0"/>
            </a:endParaRPr>
          </a:p>
          <a:p>
            <a:pPr indent="-342900">
              <a:spcBef>
                <a:spcPts val="700"/>
              </a:spcBef>
              <a:buClr>
                <a:schemeClr val="tx2"/>
              </a:buClr>
              <a:buSzPct val="95000"/>
              <a:buFont typeface="Wingdings" pitchFamily="2" charset="2"/>
              <a:buNone/>
              <a:defRPr/>
            </a:pPr>
            <a:r>
              <a:rPr lang="en-US" sz="1200" dirty="0" smtClean="0">
                <a:latin typeface="Arial" pitchFamily="34" charset="0"/>
                <a:cs typeface="Arial" pitchFamily="34" charset="0"/>
              </a:rPr>
              <a:t>Their</a:t>
            </a:r>
            <a:r>
              <a:rPr lang="en-US" sz="1200" baseline="0" dirty="0" smtClean="0">
                <a:latin typeface="Arial" pitchFamily="34" charset="0"/>
                <a:cs typeface="Arial" pitchFamily="34" charset="0"/>
              </a:rPr>
              <a:t> study found (1) </a:t>
            </a:r>
            <a:r>
              <a:rPr lang="en-US" sz="1200" dirty="0" smtClean="0">
                <a:latin typeface="Arial" pitchFamily="34" charset="0"/>
                <a:cs typeface="Arial" pitchFamily="34" charset="0"/>
              </a:rPr>
              <a:t>that the anole genome</a:t>
            </a:r>
            <a:r>
              <a:rPr lang="en-US" sz="1200" baseline="0" dirty="0" smtClean="0">
                <a:latin typeface="Arial" pitchFamily="34" charset="0"/>
                <a:cs typeface="Arial" pitchFamily="34" charset="0"/>
              </a:rPr>
              <a:t> c</a:t>
            </a:r>
            <a:r>
              <a:rPr lang="en-US" sz="1200" dirty="0" smtClean="0">
                <a:latin typeface="Arial" pitchFamily="34" charset="0"/>
                <a:cs typeface="Arial" pitchFamily="34" charset="0"/>
              </a:rPr>
              <a:t>ontains 17,500 protein-coding genes, 4,000 of which are also found in human; (2) that around 30% of the genome is comprised of mobile elements; and (3) that genome contains 12 </a:t>
            </a:r>
            <a:r>
              <a:rPr lang="en-US" sz="1200" dirty="0" err="1" smtClean="0">
                <a:latin typeface="Arial" pitchFamily="34" charset="0"/>
                <a:cs typeface="Arial" pitchFamily="34" charset="0"/>
              </a:rPr>
              <a:t>microchromosomes</a:t>
            </a:r>
            <a:r>
              <a:rPr lang="en-US" sz="1200" dirty="0" smtClean="0">
                <a:latin typeface="Arial" pitchFamily="34" charset="0"/>
                <a:cs typeface="Arial" pitchFamily="34" charset="0"/>
              </a:rPr>
              <a:t>. </a:t>
            </a:r>
          </a:p>
          <a:p>
            <a:pPr marL="868363" lvl="1" indent="-342900">
              <a:spcBef>
                <a:spcPts val="700"/>
              </a:spcBef>
              <a:buClr>
                <a:schemeClr val="tx2"/>
              </a:buClr>
              <a:buSzPct val="95000"/>
              <a:buFont typeface="Wingdings" pitchFamily="2" charset="2"/>
              <a:buChar char=""/>
              <a:defRPr/>
            </a:pPr>
            <a:endParaRPr lang="en-US" sz="1200" dirty="0" smtClean="0">
              <a:latin typeface="Arial" pitchFamily="34" charset="0"/>
              <a:cs typeface="Arial" pitchFamily="34" charset="0"/>
            </a:endParaRPr>
          </a:p>
          <a:p>
            <a:pPr indent="-342900">
              <a:spcBef>
                <a:spcPts val="700"/>
              </a:spcBef>
              <a:buClr>
                <a:schemeClr val="tx2"/>
              </a:buClr>
              <a:buSzPct val="95000"/>
              <a:buFont typeface="Wingdings" pitchFamily="2" charset="2"/>
              <a:buNone/>
              <a:defRPr/>
            </a:pPr>
            <a:r>
              <a:rPr lang="en-US" sz="1200" dirty="0" smtClean="0">
                <a:latin typeface="Arial" pitchFamily="34" charset="0"/>
                <a:cs typeface="Arial" pitchFamily="34" charset="0"/>
              </a:rPr>
              <a:t>They also identified the lizard’s sex chromosomes, which appear to be XX and XY,</a:t>
            </a:r>
            <a:r>
              <a:rPr lang="en-US" sz="1200" baseline="0" dirty="0" smtClean="0">
                <a:latin typeface="Arial" pitchFamily="34" charset="0"/>
                <a:cs typeface="Arial" pitchFamily="34" charset="0"/>
              </a:rPr>
              <a:t> with the </a:t>
            </a:r>
            <a:r>
              <a:rPr lang="en-US" sz="1200" dirty="0" smtClean="0">
                <a:latin typeface="Arial" pitchFamily="34" charset="0"/>
                <a:cs typeface="Arial" pitchFamily="34" charset="0"/>
              </a:rPr>
              <a:t>X chromosome being one of the lizard’s </a:t>
            </a:r>
            <a:r>
              <a:rPr lang="en-US" sz="1200" dirty="0" err="1" smtClean="0">
                <a:latin typeface="Arial" pitchFamily="34" charset="0"/>
                <a:cs typeface="Arial" pitchFamily="34" charset="0"/>
              </a:rPr>
              <a:t>microchromosomes</a:t>
            </a:r>
            <a:r>
              <a:rPr lang="en-US" sz="1200" dirty="0" smtClean="0">
                <a:latin typeface="Arial" pitchFamily="34" charset="0"/>
                <a:cs typeface="Arial" pitchFamily="34" charset="0"/>
              </a:rPr>
              <a:t>.</a:t>
            </a:r>
          </a:p>
          <a:p>
            <a:pPr>
              <a:defRPr/>
            </a:pPr>
            <a:endParaRPr lang="en-US" sz="1200" dirty="0" smtClean="0">
              <a:latin typeface="Arial" pitchFamily="34" charset="0"/>
              <a:cs typeface="Arial" pitchFamily="34" charset="0"/>
            </a:endParaRPr>
          </a:p>
        </p:txBody>
      </p:sp>
      <p:sp>
        <p:nvSpPr>
          <p:cNvPr id="141316" name="Slide Number Placeholder 3"/>
          <p:cNvSpPr txBox="1">
            <a:spLocks noGrp="1"/>
          </p:cNvSpPr>
          <p:nvPr/>
        </p:nvSpPr>
        <p:spPr bwMode="auto">
          <a:xfrm>
            <a:off x="4013200" y="8890000"/>
            <a:ext cx="3071813" cy="468313"/>
          </a:xfrm>
          <a:prstGeom prst="rect">
            <a:avLst/>
          </a:prstGeom>
          <a:noFill/>
          <a:ln w="9525">
            <a:noFill/>
            <a:miter lim="800000"/>
            <a:headEnd/>
            <a:tailEnd/>
          </a:ln>
        </p:spPr>
        <p:txBody>
          <a:bodyPr lIns="93954" tIns="46978" rIns="93954" bIns="46978" anchor="b"/>
          <a:lstStyle/>
          <a:p>
            <a:pPr algn="r" defTabSz="936625"/>
            <a:fld id="{D71BD555-64B5-49DC-B245-B23350BC1BE8}" type="slidenum">
              <a:rPr lang="en-US" sz="1200">
                <a:latin typeface="Calibri" pitchFamily="34" charset="0"/>
              </a:rPr>
              <a:pPr algn="r" defTabSz="936625"/>
              <a:t>49</a:t>
            </a:fld>
            <a:endParaRPr lang="en-US" sz="12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r>
              <a:rPr lang="en-US" dirty="0" smtClean="0">
                <a:latin typeface="Arial" pitchFamily="34" charset="0"/>
                <a:cs typeface="Arial" pitchFamily="34" charset="0"/>
              </a:rPr>
              <a:t>In addition to my Director’s Report, there will be other presentations in the Open Session of this Council meeting.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My Director’s Report is tailored around these presentations, meaning that I will touch lightly on the other topics covered in Open Session.</a:t>
            </a:r>
          </a:p>
          <a:p>
            <a:endParaRPr lang="en-US" dirty="0" smtClean="0">
              <a:latin typeface="Arial" pitchFamily="34" charset="0"/>
              <a:cs typeface="Arial" pitchFamily="34" charset="0"/>
            </a:endParaRPr>
          </a:p>
          <a:p>
            <a:r>
              <a:rPr lang="en-US" dirty="0" smtClean="0">
                <a:latin typeface="Arial" pitchFamily="34" charset="0"/>
                <a:cs typeface="Arial" pitchFamily="34" charset="0"/>
              </a:rPr>
              <a:t>*</a:t>
            </a:r>
            <a:r>
              <a:rPr lang="en-US" baseline="0" dirty="0" smtClean="0">
                <a:latin typeface="Arial" pitchFamily="34" charset="0"/>
                <a:cs typeface="Arial" pitchFamily="34" charset="0"/>
              </a:rPr>
              <a:t> Laura Rodriguez</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Teri Manolio and Geoff</a:t>
            </a:r>
            <a:r>
              <a:rPr lang="en-US" baseline="0" dirty="0" smtClean="0">
                <a:latin typeface="Arial" pitchFamily="34" charset="0"/>
                <a:cs typeface="Arial" pitchFamily="34" charset="0"/>
              </a:rPr>
              <a:t> Ginsburg</a:t>
            </a:r>
            <a:endParaRPr lang="en-US" dirty="0" smtClean="0">
              <a:latin typeface="Arial" pitchFamily="34" charset="0"/>
              <a:cs typeface="Arial" pitchFamily="34" charset="0"/>
            </a:endParaRPr>
          </a:p>
        </p:txBody>
      </p:sp>
      <p:sp>
        <p:nvSpPr>
          <p:cNvPr id="101380"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265BD028-B5E1-4D45-AA5A-B37D138271A2}" type="slidenum">
              <a:rPr lang="en-US" sz="1200" b="0">
                <a:latin typeface="Times New Roman" pitchFamily="18" charset="0"/>
              </a:rPr>
              <a:pPr algn="r" defTabSz="936625"/>
              <a:t>5</a:t>
            </a:fld>
            <a:endParaRPr lang="en-US" sz="1200" b="0">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ln/>
        </p:spPr>
        <p:txBody>
          <a:bodyPr/>
          <a:lstStyle/>
          <a:p>
            <a:pPr marL="0" marR="0" indent="-342900" algn="l" defTabSz="914400" rtl="0" eaLnBrk="0" fontAlgn="base" latinLnBrk="0" hangingPunct="0">
              <a:lnSpc>
                <a:spcPct val="100000"/>
              </a:lnSpc>
              <a:spcBef>
                <a:spcPts val="700"/>
              </a:spcBef>
              <a:spcAft>
                <a:spcPct val="0"/>
              </a:spcAft>
              <a:buClr>
                <a:schemeClr val="tx2"/>
              </a:buClr>
              <a:buSzPct val="95000"/>
              <a:buFontTx/>
              <a:buNone/>
              <a:tabLst/>
              <a:defRPr/>
            </a:pPr>
            <a:r>
              <a:rPr lang="en-US" dirty="0" smtClean="0">
                <a:latin typeface="Arial" pitchFamily="34" charset="0"/>
                <a:cs typeface="Arial" pitchFamily="34" charset="0"/>
              </a:rPr>
              <a:t>In the area of medical sequencing, our </a:t>
            </a:r>
            <a:r>
              <a:rPr lang="en-US" sz="1200" kern="1200" dirty="0" smtClean="0">
                <a:solidFill>
                  <a:schemeClr val="tx1"/>
                </a:solidFill>
                <a:latin typeface="Arial" pitchFamily="34" charset="0"/>
                <a:ea typeface="+mn-ea"/>
                <a:cs typeface="Arial" pitchFamily="34" charset="0"/>
              </a:rPr>
              <a:t>Large-Scale Genome Sequencing Program continues</a:t>
            </a:r>
            <a:r>
              <a:rPr lang="en-US" sz="1200" kern="1200" baseline="0" dirty="0" smtClean="0">
                <a:solidFill>
                  <a:schemeClr val="tx1"/>
                </a:solidFill>
                <a:latin typeface="Arial" pitchFamily="34" charset="0"/>
                <a:ea typeface="+mn-ea"/>
                <a:cs typeface="Arial" pitchFamily="34" charset="0"/>
              </a:rPr>
              <a:t> to be quite active and, in fact, * there are some large and impressive studies reaching mature stages in terms of analysis.</a:t>
            </a:r>
          </a:p>
          <a:p>
            <a:pPr marL="0" marR="0" indent="-342900" algn="l" defTabSz="914400" rtl="0" eaLnBrk="0" fontAlgn="base" latinLnBrk="0" hangingPunct="0">
              <a:lnSpc>
                <a:spcPct val="100000"/>
              </a:lnSpc>
              <a:spcBef>
                <a:spcPts val="700"/>
              </a:spcBef>
              <a:spcAft>
                <a:spcPct val="0"/>
              </a:spcAft>
              <a:buClr>
                <a:schemeClr val="tx2"/>
              </a:buClr>
              <a:buSzPct val="95000"/>
              <a:buFontTx/>
              <a:buNone/>
              <a:tabLst/>
              <a:defRPr/>
            </a:pPr>
            <a:endParaRPr lang="en-US" sz="1200" kern="1200" baseline="0" dirty="0" smtClean="0">
              <a:solidFill>
                <a:schemeClr val="tx1"/>
              </a:solidFill>
              <a:latin typeface="Arial" pitchFamily="34" charset="0"/>
              <a:ea typeface="+mn-ea"/>
              <a:cs typeface="Arial" pitchFamily="34" charset="0"/>
            </a:endParaRPr>
          </a:p>
          <a:p>
            <a:pPr marL="0" marR="0" indent="-342900" algn="l" defTabSz="914400" rtl="0" eaLnBrk="0" fontAlgn="base" latinLnBrk="0" hangingPunct="0">
              <a:lnSpc>
                <a:spcPct val="100000"/>
              </a:lnSpc>
              <a:spcBef>
                <a:spcPts val="700"/>
              </a:spcBef>
              <a:spcAft>
                <a:spcPct val="0"/>
              </a:spcAft>
              <a:buClr>
                <a:schemeClr val="tx2"/>
              </a:buClr>
              <a:buSzPct val="95000"/>
              <a:buFontTx/>
              <a:buNone/>
              <a:tabLst/>
              <a:defRPr/>
            </a:pPr>
            <a:r>
              <a:rPr lang="en-US" sz="1200" kern="1200" baseline="0" dirty="0" smtClean="0">
                <a:solidFill>
                  <a:schemeClr val="tx1"/>
                </a:solidFill>
                <a:latin typeface="Arial" pitchFamily="34" charset="0"/>
                <a:ea typeface="+mn-ea"/>
                <a:cs typeface="Arial" pitchFamily="34" charset="0"/>
              </a:rPr>
              <a:t>Specifically, these include studies of:</a:t>
            </a:r>
          </a:p>
          <a:p>
            <a:pPr marL="0" marR="0" indent="-342900" algn="l" defTabSz="914400" rtl="0" eaLnBrk="0" fontAlgn="base" latinLnBrk="0" hangingPunct="0">
              <a:lnSpc>
                <a:spcPct val="100000"/>
              </a:lnSpc>
              <a:spcBef>
                <a:spcPts val="700"/>
              </a:spcBef>
              <a:spcAft>
                <a:spcPct val="0"/>
              </a:spcAft>
              <a:buClr>
                <a:schemeClr val="tx2"/>
              </a:buClr>
              <a:buSzPct val="95000"/>
              <a:buFontTx/>
              <a:buNone/>
              <a:tabLst/>
              <a:defRPr/>
            </a:pPr>
            <a:endParaRPr lang="en-US" sz="1200" kern="1200" baseline="0" dirty="0" smtClean="0">
              <a:solidFill>
                <a:schemeClr val="tx1"/>
              </a:solidFill>
              <a:latin typeface="Arial" pitchFamily="34" charset="0"/>
              <a:ea typeface="+mn-ea"/>
              <a:cs typeface="Arial" pitchFamily="34" charset="0"/>
            </a:endParaRPr>
          </a:p>
          <a:p>
            <a:pPr marL="0" marR="0" indent="-342900" algn="l" defTabSz="914400" rtl="0" eaLnBrk="0" fontAlgn="base" latinLnBrk="0" hangingPunct="0">
              <a:lnSpc>
                <a:spcPct val="100000"/>
              </a:lnSpc>
              <a:spcBef>
                <a:spcPts val="700"/>
              </a:spcBef>
              <a:spcAft>
                <a:spcPct val="0"/>
              </a:spcAft>
              <a:buClr>
                <a:schemeClr val="tx2"/>
              </a:buClr>
              <a:buSzPct val="95000"/>
              <a:buFontTx/>
              <a:buNone/>
              <a:tabLst/>
              <a:defRPr/>
            </a:pPr>
            <a:r>
              <a:rPr lang="en-US" sz="1200" kern="1200" baseline="0" dirty="0" smtClean="0">
                <a:solidFill>
                  <a:schemeClr val="tx1"/>
                </a:solidFill>
                <a:latin typeface="Arial" pitchFamily="34" charset="0"/>
                <a:ea typeface="+mn-ea"/>
                <a:cs typeface="Arial" pitchFamily="34" charset="0"/>
              </a:rPr>
              <a:t>* Di</a:t>
            </a:r>
            <a:r>
              <a:rPr lang="en-US" dirty="0" smtClean="0">
                <a:latin typeface="Arial" pitchFamily="34" charset="0"/>
                <a:cs typeface="Arial" pitchFamily="34" charset="0"/>
              </a:rPr>
              <a:t>abetes/metabolic syndrome</a:t>
            </a:r>
          </a:p>
          <a:p>
            <a:pPr marL="0" marR="0" indent="-342900" algn="l" defTabSz="914400" rtl="0" eaLnBrk="0" fontAlgn="base" latinLnBrk="0" hangingPunct="0">
              <a:lnSpc>
                <a:spcPct val="100000"/>
              </a:lnSpc>
              <a:spcBef>
                <a:spcPts val="700"/>
              </a:spcBef>
              <a:spcAft>
                <a:spcPct val="0"/>
              </a:spcAft>
              <a:buClr>
                <a:schemeClr val="tx2"/>
              </a:buClr>
              <a:buSzPct val="95000"/>
              <a:buFontTx/>
              <a:buNone/>
              <a:tabLst/>
              <a:defRPr/>
            </a:pPr>
            <a:r>
              <a:rPr lang="en-US" dirty="0" smtClean="0">
                <a:latin typeface="Arial" pitchFamily="34" charset="0"/>
                <a:cs typeface="Arial" pitchFamily="34" charset="0"/>
              </a:rPr>
              <a:t>* Autism </a:t>
            </a:r>
          </a:p>
          <a:p>
            <a:pPr marL="0" marR="0" indent="-342900" algn="l" defTabSz="914400" rtl="0" eaLnBrk="0" fontAlgn="base" latinLnBrk="0" hangingPunct="0">
              <a:lnSpc>
                <a:spcPct val="100000"/>
              </a:lnSpc>
              <a:spcBef>
                <a:spcPts val="700"/>
              </a:spcBef>
              <a:spcAft>
                <a:spcPct val="0"/>
              </a:spcAft>
              <a:buClr>
                <a:schemeClr val="tx2"/>
              </a:buClr>
              <a:buSzPct val="95000"/>
              <a:buFontTx/>
              <a:buNone/>
              <a:tabLst/>
              <a:defRPr/>
            </a:pPr>
            <a:r>
              <a:rPr lang="en-US" dirty="0" smtClean="0">
                <a:latin typeface="Arial" pitchFamily="34" charset="0"/>
                <a:cs typeface="Arial" pitchFamily="34" charset="0"/>
              </a:rPr>
              <a:t>* Lipid levels </a:t>
            </a:r>
          </a:p>
          <a:p>
            <a:pPr marL="0" marR="0" indent="-342900" algn="l" defTabSz="914400" rtl="0" eaLnBrk="0" fontAlgn="base" latinLnBrk="0" hangingPunct="0">
              <a:lnSpc>
                <a:spcPct val="100000"/>
              </a:lnSpc>
              <a:spcBef>
                <a:spcPts val="700"/>
              </a:spcBef>
              <a:spcAft>
                <a:spcPct val="0"/>
              </a:spcAft>
              <a:buClr>
                <a:schemeClr val="tx2"/>
              </a:buClr>
              <a:buSzPct val="95000"/>
              <a:buFontTx/>
              <a:buNone/>
              <a:tabLst/>
              <a:defRPr/>
            </a:pPr>
            <a:r>
              <a:rPr lang="en-US" dirty="0" smtClean="0">
                <a:latin typeface="Arial" pitchFamily="34" charset="0"/>
                <a:cs typeface="Arial" pitchFamily="34" charset="0"/>
              </a:rPr>
              <a:t>*</a:t>
            </a:r>
            <a:r>
              <a:rPr lang="en-US" baseline="0" dirty="0" smtClean="0">
                <a:latin typeface="Arial" pitchFamily="34" charset="0"/>
                <a:cs typeface="Arial" pitchFamily="34" charset="0"/>
              </a:rPr>
              <a:t> Tumor sequencing (outside of TCGA)</a:t>
            </a:r>
            <a:endParaRPr lang="en-US" dirty="0" smtClean="0">
              <a:latin typeface="Arial" pitchFamily="34" charset="0"/>
              <a:cs typeface="Arial" pitchFamily="34" charset="0"/>
            </a:endParaRPr>
          </a:p>
          <a:p>
            <a:pPr marL="0" marR="0" indent="-342900" algn="l" defTabSz="914400" rtl="0" eaLnBrk="0" fontAlgn="base" latinLnBrk="0" hangingPunct="0">
              <a:lnSpc>
                <a:spcPct val="100000"/>
              </a:lnSpc>
              <a:spcBef>
                <a:spcPts val="700"/>
              </a:spcBef>
              <a:spcAft>
                <a:spcPct val="0"/>
              </a:spcAft>
              <a:buClr>
                <a:schemeClr val="tx2"/>
              </a:buClr>
              <a:buSzPct val="95000"/>
              <a:buFontTx/>
              <a:buNone/>
              <a:tabLst/>
              <a:defRPr/>
            </a:pPr>
            <a:endParaRPr lang="en-US" dirty="0" smtClean="0">
              <a:latin typeface="Arial" pitchFamily="34" charset="0"/>
              <a:cs typeface="Arial" pitchFamily="34" charset="0"/>
            </a:endParaRPr>
          </a:p>
          <a:p>
            <a:pPr marL="0" marR="0" indent="-342900" algn="l" defTabSz="914400" rtl="0" eaLnBrk="0" fontAlgn="base" latinLnBrk="0" hangingPunct="0">
              <a:lnSpc>
                <a:spcPct val="100000"/>
              </a:lnSpc>
              <a:spcBef>
                <a:spcPts val="700"/>
              </a:spcBef>
              <a:spcAft>
                <a:spcPct val="0"/>
              </a:spcAft>
              <a:buClr>
                <a:schemeClr val="tx2"/>
              </a:buClr>
              <a:buSzPct val="95000"/>
              <a:buFontTx/>
              <a:buNone/>
              <a:tabLst/>
              <a:defRPr/>
            </a:pPr>
            <a:endParaRPr lang="en-US" dirty="0" smtClean="0">
              <a:latin typeface="Arial" pitchFamily="34" charset="0"/>
              <a:cs typeface="Arial" pitchFamily="34" charset="0"/>
            </a:endParaRPr>
          </a:p>
          <a:p>
            <a:pPr>
              <a:defRPr/>
            </a:pPr>
            <a:endParaRPr lang="en-US" dirty="0" smtClean="0">
              <a:latin typeface="Arial" pitchFamily="34" charset="0"/>
              <a:cs typeface="Arial" pitchFamily="34" charset="0"/>
            </a:endParaRPr>
          </a:p>
          <a:p>
            <a:pPr>
              <a:defRPr/>
            </a:pPr>
            <a:endParaRPr lang="en-US" dirty="0" smtClean="0">
              <a:latin typeface="Arial" pitchFamily="34" charset="0"/>
              <a:cs typeface="Arial" pitchFamily="34" charset="0"/>
            </a:endParaRPr>
          </a:p>
          <a:p>
            <a:pPr>
              <a:defRPr/>
            </a:pPr>
            <a:endParaRPr lang="en-US" dirty="0" smtClean="0">
              <a:latin typeface="Arial" pitchFamily="34" charset="0"/>
              <a:cs typeface="Arial" pitchFamily="34" charset="0"/>
            </a:endParaRPr>
          </a:p>
        </p:txBody>
      </p:sp>
      <p:sp>
        <p:nvSpPr>
          <p:cNvPr id="142340" name="Slide Number Placeholder 3"/>
          <p:cNvSpPr>
            <a:spLocks noGrp="1"/>
          </p:cNvSpPr>
          <p:nvPr>
            <p:ph type="sldNum" sz="quarter" idx="5"/>
          </p:nvPr>
        </p:nvSpPr>
        <p:spPr>
          <a:noFill/>
        </p:spPr>
        <p:txBody>
          <a:bodyPr/>
          <a:lstStyle/>
          <a:p>
            <a:pPr defTabSz="936625"/>
            <a:fld id="{BF85220A-C87B-4C82-A5ED-68B286CFE0CD}" type="slidenum">
              <a:rPr lang="en-US" smtClean="0"/>
              <a:pPr defTabSz="936625"/>
              <a:t>50</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ln/>
        </p:spPr>
        <p:txBody>
          <a:bodyPr/>
          <a:lstStyle/>
          <a:p>
            <a:pPr indent="-341313">
              <a:defRPr/>
            </a:pPr>
            <a:r>
              <a:rPr lang="en-US" dirty="0" smtClean="0">
                <a:latin typeface="Arial" pitchFamily="34" charset="0"/>
                <a:cs typeface="Arial" pitchFamily="34" charset="0"/>
              </a:rPr>
              <a:t>The Cancer Genome Atlas (TCGA) program continues to make great strides towards its ambitious goals. With the economic stimulus investment 2 years ago, TCGA was named an NIH Signature project and announced its intent to initiate 20 new tumor projects, following the pilot efforts on </a:t>
            </a:r>
            <a:r>
              <a:rPr lang="en-US" dirty="0" err="1" smtClean="0">
                <a:latin typeface="Arial" pitchFamily="34" charset="0"/>
                <a:cs typeface="Arial" pitchFamily="34" charset="0"/>
              </a:rPr>
              <a:t>glioblastoma</a:t>
            </a:r>
            <a:r>
              <a:rPr lang="en-US" dirty="0" smtClean="0">
                <a:latin typeface="Arial" pitchFamily="34" charset="0"/>
                <a:cs typeface="Arial" pitchFamily="34" charset="0"/>
              </a:rPr>
              <a:t> and ovarian cancer, and to accrue and characterize specimens from 3,000 cancer cases by September of 2011.  </a:t>
            </a:r>
          </a:p>
          <a:p>
            <a:pPr indent="-341313">
              <a:defRPr/>
            </a:pPr>
            <a:endParaRPr lang="en-US" dirty="0" smtClean="0">
              <a:latin typeface="Arial" pitchFamily="34" charset="0"/>
              <a:cs typeface="Arial" pitchFamily="34" charset="0"/>
            </a:endParaRPr>
          </a:p>
          <a:p>
            <a:pPr indent="-341313">
              <a:defRPr/>
            </a:pPr>
            <a:r>
              <a:rPr lang="en-US" dirty="0" smtClean="0">
                <a:latin typeface="Arial" pitchFamily="34" charset="0"/>
                <a:cs typeface="Arial" pitchFamily="34" charset="0"/>
              </a:rPr>
              <a:t>* The list on the right shows the active 22 projects in TCGA today.  Accrual has actually closed for </a:t>
            </a:r>
            <a:r>
              <a:rPr lang="en-US" dirty="0" err="1" smtClean="0">
                <a:latin typeface="Arial" pitchFamily="34" charset="0"/>
                <a:cs typeface="Arial" pitchFamily="34" charset="0"/>
              </a:rPr>
              <a:t>glioblastoma</a:t>
            </a:r>
            <a:r>
              <a:rPr lang="en-US" dirty="0" smtClean="0">
                <a:latin typeface="Arial" pitchFamily="34" charset="0"/>
                <a:cs typeface="Arial" pitchFamily="34" charset="0"/>
              </a:rPr>
              <a:t>, ovarian, colorectal, and renal clear cell carcinoma, meaning the goal of 500 cases qualified for these projects has been achieved.  </a:t>
            </a:r>
          </a:p>
          <a:p>
            <a:pPr indent="-341313">
              <a:defRPr/>
            </a:pPr>
            <a:endParaRPr lang="en-US" dirty="0" smtClean="0">
              <a:latin typeface="Arial" pitchFamily="34" charset="0"/>
              <a:cs typeface="Arial" pitchFamily="34" charset="0"/>
            </a:endParaRPr>
          </a:p>
          <a:p>
            <a:pPr indent="-341313">
              <a:defRPr/>
            </a:pPr>
            <a:r>
              <a:rPr lang="en-US" dirty="0" smtClean="0">
                <a:latin typeface="Arial" pitchFamily="34" charset="0"/>
                <a:cs typeface="Arial" pitchFamily="34" charset="0"/>
              </a:rPr>
              <a:t>* The graph shows in blue the cumulative shipment of samples (not including the pilot projects) from Jan 1, 2010 to Aug. 15 this year.  As of that date, &gt;3,700 cases had been shipped to Centers. The red line shows the generation and availability of genome sequence files as a measure of “data out”.  Even with the challenges of data management, TCGA will achieve the goal for the September deadline.</a:t>
            </a:r>
          </a:p>
          <a:p>
            <a:pPr marL="411163" indent="-341313">
              <a:defRPr/>
            </a:pPr>
            <a:endParaRPr lang="en-US" dirty="0" smtClean="0">
              <a:latin typeface="Arial" pitchFamily="34" charset="0"/>
              <a:cs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p:spPr>
        <p:txBody>
          <a:bodyPr/>
          <a:lstStyle/>
          <a:p>
            <a:r>
              <a:rPr lang="en-US" dirty="0" smtClean="0">
                <a:latin typeface="Arial" pitchFamily="34" charset="0"/>
                <a:cs typeface="Arial" pitchFamily="34" charset="0"/>
              </a:rPr>
              <a:t>Representing the type of reports expected from TCGA, the research Network published the findings from the ovarian carcinoma project</a:t>
            </a:r>
            <a:r>
              <a:rPr lang="en-US" baseline="0" dirty="0" smtClean="0">
                <a:latin typeface="Arial" pitchFamily="34" charset="0"/>
                <a:cs typeface="Arial" pitchFamily="34" charset="0"/>
              </a:rPr>
              <a:t> earlier this year.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Arial" pitchFamily="34" charset="0"/>
                <a:cs typeface="Arial" pitchFamily="34" charset="0"/>
              </a:rPr>
              <a:t>The study included analyses of copy number, gene expression, and promoter </a:t>
            </a:r>
            <a:r>
              <a:rPr lang="en-US" dirty="0" err="1" smtClean="0">
                <a:latin typeface="Arial" pitchFamily="34" charset="0"/>
                <a:cs typeface="Arial" pitchFamily="34" charset="0"/>
              </a:rPr>
              <a:t>methylation</a:t>
            </a:r>
            <a:r>
              <a:rPr lang="en-US" dirty="0" smtClean="0">
                <a:latin typeface="Arial" pitchFamily="34" charset="0"/>
                <a:cs typeface="Arial" pitchFamily="34" charset="0"/>
              </a:rPr>
              <a:t> on 489 high grade carcinomas plus </a:t>
            </a:r>
            <a:r>
              <a:rPr lang="en-US" dirty="0" err="1" smtClean="0">
                <a:latin typeface="Arial" pitchFamily="34" charset="0"/>
                <a:cs typeface="Arial" pitchFamily="34" charset="0"/>
              </a:rPr>
              <a:t>exome</a:t>
            </a:r>
            <a:r>
              <a:rPr lang="en-US" dirty="0" smtClean="0">
                <a:latin typeface="Arial" pitchFamily="34" charset="0"/>
                <a:cs typeface="Arial" pitchFamily="34" charset="0"/>
              </a:rPr>
              <a:t> sequence analysis of 316 of the specimens.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This study represented the most extensive and comprehensive cancer genome study to date. </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 And it</a:t>
            </a:r>
            <a:r>
              <a:rPr lang="en-US" baseline="0" dirty="0" smtClean="0">
                <a:latin typeface="Arial" pitchFamily="34" charset="0"/>
                <a:cs typeface="Arial" pitchFamily="34" charset="0"/>
              </a:rPr>
              <a:t> was the 5</a:t>
            </a:r>
            <a:r>
              <a:rPr lang="en-US" baseline="30000" dirty="0" smtClean="0">
                <a:latin typeface="Arial" pitchFamily="34" charset="0"/>
                <a:cs typeface="Arial" pitchFamily="34" charset="0"/>
              </a:rPr>
              <a:t>th</a:t>
            </a:r>
            <a:r>
              <a:rPr lang="en-US" baseline="0" dirty="0" smtClean="0">
                <a:latin typeface="Arial" pitchFamily="34" charset="0"/>
                <a:cs typeface="Arial" pitchFamily="34" charset="0"/>
              </a:rPr>
              <a:t> most highly ranked article in molecular biology, as assessed by The Scientist.</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 Several upcoming manuscripts to watch for…</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p:spPr>
        <p:txBody>
          <a:bodyPr/>
          <a:lstStyle/>
          <a:p>
            <a:pPr eaLnBrk="1" hangingPunct="1">
              <a:spcBef>
                <a:spcPct val="0"/>
              </a:spcBef>
            </a:pPr>
            <a:r>
              <a:rPr lang="en-US" dirty="0" smtClean="0">
                <a:latin typeface="Arial" pitchFamily="34" charset="0"/>
                <a:cs typeface="Arial" pitchFamily="34" charset="0"/>
              </a:rPr>
              <a:t>One notable highlight for TCGA and NHGRI came in the June</a:t>
            </a:r>
            <a:r>
              <a:rPr lang="en-US" baseline="0" dirty="0" smtClean="0">
                <a:latin typeface="Arial" pitchFamily="34" charset="0"/>
                <a:cs typeface="Arial" pitchFamily="34" charset="0"/>
              </a:rPr>
              <a:t> 13 issue of Time magazine.</a:t>
            </a:r>
          </a:p>
          <a:p>
            <a:pPr eaLnBrk="1" hangingPunct="1">
              <a:spcBef>
                <a:spcPct val="0"/>
              </a:spcBef>
            </a:pPr>
            <a:endParaRPr lang="en-US" baseline="0"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Congratulations, Brad.</a:t>
            </a:r>
          </a:p>
        </p:txBody>
      </p:sp>
      <p:sp>
        <p:nvSpPr>
          <p:cNvPr id="137220" name="Slide Number Placeholder 3"/>
          <p:cNvSpPr>
            <a:spLocks noGrp="1"/>
          </p:cNvSpPr>
          <p:nvPr>
            <p:ph type="sldNum" sz="quarter" idx="5"/>
          </p:nvPr>
        </p:nvSpPr>
        <p:spPr>
          <a:noFill/>
        </p:spPr>
        <p:txBody>
          <a:bodyPr/>
          <a:lstStyle/>
          <a:p>
            <a:pPr defTabSz="920750"/>
            <a:fld id="{3594035E-E3BC-437F-B9E4-9DDB3D3214E0}" type="slidenum">
              <a:rPr lang="en-US" smtClean="0">
                <a:solidFill>
                  <a:srgbClr val="000000"/>
                </a:solidFill>
                <a:latin typeface="Times" charset="0"/>
              </a:rPr>
              <a:pPr defTabSz="920750"/>
              <a:t>53</a:t>
            </a:fld>
            <a:endParaRPr lang="en-US" smtClean="0">
              <a:solidFill>
                <a:srgbClr val="000000"/>
              </a:solidFill>
              <a:latin typeface="Times"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ln/>
        </p:spPr>
        <p:txBody>
          <a:bodyPr>
            <a:normAutofit/>
          </a:bodyPr>
          <a:lstStyle/>
          <a:p>
            <a:pPr marL="0" lvl="1" defTabSz="939729" eaLnBrk="1" fontAlgn="auto" hangingPunct="1">
              <a:spcBef>
                <a:spcPts val="0"/>
              </a:spcBef>
              <a:spcAft>
                <a:spcPts val="0"/>
              </a:spcAft>
              <a:defRPr/>
            </a:pPr>
            <a:r>
              <a:rPr lang="en-US" sz="1200" dirty="0" smtClean="0">
                <a:latin typeface="Arial" pitchFamily="34" charset="0"/>
                <a:cs typeface="Arial" pitchFamily="34" charset="0"/>
              </a:rPr>
              <a:t>The</a:t>
            </a:r>
            <a:r>
              <a:rPr lang="en-US" sz="1200" baseline="0" dirty="0" smtClean="0">
                <a:latin typeface="Arial" pitchFamily="34" charset="0"/>
                <a:cs typeface="Arial" pitchFamily="34" charset="0"/>
              </a:rPr>
              <a:t> </a:t>
            </a:r>
            <a:r>
              <a:rPr lang="en-US" sz="1200" dirty="0" smtClean="0">
                <a:latin typeface="Arial" pitchFamily="34" charset="0"/>
                <a:cs typeface="Arial" pitchFamily="34" charset="0"/>
              </a:rPr>
              <a:t>1000 Genomes project continues to make great</a:t>
            </a:r>
            <a:r>
              <a:rPr lang="en-US" sz="1200" baseline="0" dirty="0" smtClean="0">
                <a:latin typeface="Arial" pitchFamily="34" charset="0"/>
                <a:cs typeface="Arial" pitchFamily="34" charset="0"/>
              </a:rPr>
              <a:t> progress towards it goals.</a:t>
            </a:r>
          </a:p>
          <a:p>
            <a:pPr marL="0" lvl="1" defTabSz="939729" eaLnBrk="1" fontAlgn="auto" hangingPunct="1">
              <a:spcBef>
                <a:spcPts val="0"/>
              </a:spcBef>
              <a:spcAft>
                <a:spcPts val="0"/>
              </a:spcAft>
              <a:defRPr/>
            </a:pPr>
            <a:endParaRPr lang="en-US" sz="1200" baseline="0" dirty="0" smtClean="0">
              <a:latin typeface="Arial" pitchFamily="34" charset="0"/>
              <a:cs typeface="Arial" pitchFamily="34" charset="0"/>
            </a:endParaRPr>
          </a:p>
          <a:p>
            <a:pPr marL="0" lvl="1" defTabSz="939729" eaLnBrk="1" fontAlgn="auto" hangingPunct="1">
              <a:spcBef>
                <a:spcPts val="0"/>
              </a:spcBef>
              <a:spcAft>
                <a:spcPts val="0"/>
              </a:spcAft>
              <a:defRPr/>
            </a:pPr>
            <a:r>
              <a:rPr lang="en-US" sz="1200" baseline="0" dirty="0" smtClean="0">
                <a:latin typeface="Arial" pitchFamily="34" charset="0"/>
                <a:cs typeface="Arial" pitchFamily="34" charset="0"/>
              </a:rPr>
              <a:t>* Phase 1 sequence data and associated numbers: * * * *</a:t>
            </a:r>
          </a:p>
          <a:p>
            <a:pPr marL="0" lvl="1" defTabSz="939729" eaLnBrk="1" fontAlgn="auto" hangingPunct="1">
              <a:spcBef>
                <a:spcPts val="0"/>
              </a:spcBef>
              <a:spcAft>
                <a:spcPts val="0"/>
              </a:spcAft>
              <a:defRPr/>
            </a:pPr>
            <a:endParaRPr lang="en-US" sz="1200" baseline="0" dirty="0" smtClean="0">
              <a:latin typeface="Arial" pitchFamily="34" charset="0"/>
              <a:cs typeface="Arial" pitchFamily="34" charset="0"/>
            </a:endParaRPr>
          </a:p>
          <a:p>
            <a:pPr marL="0" lvl="1" defTabSz="939729" eaLnBrk="1" fontAlgn="auto" hangingPunct="1">
              <a:spcBef>
                <a:spcPts val="0"/>
              </a:spcBef>
              <a:spcAft>
                <a:spcPts val="0"/>
              </a:spcAft>
              <a:defRPr/>
            </a:pPr>
            <a:r>
              <a:rPr lang="en-US" sz="1200" baseline="0" dirty="0" smtClean="0">
                <a:latin typeface="Arial" pitchFamily="34" charset="0"/>
                <a:cs typeface="Arial" pitchFamily="34" charset="0"/>
              </a:rPr>
              <a:t>* Phase 2 sequence data will be generated by this Fall: *</a:t>
            </a:r>
          </a:p>
          <a:p>
            <a:pPr marL="0" lvl="1" defTabSz="939729" eaLnBrk="1" fontAlgn="auto" hangingPunct="1">
              <a:spcBef>
                <a:spcPts val="0"/>
              </a:spcBef>
              <a:spcAft>
                <a:spcPts val="0"/>
              </a:spcAft>
              <a:defRPr/>
            </a:pPr>
            <a:endParaRPr lang="en-US" sz="1200" baseline="0" dirty="0" smtClean="0">
              <a:latin typeface="Arial" pitchFamily="34" charset="0"/>
              <a:cs typeface="Arial" pitchFamily="34" charset="0"/>
            </a:endParaRPr>
          </a:p>
          <a:p>
            <a:pPr marL="0" lvl="1" defTabSz="939729" eaLnBrk="1" fontAlgn="auto" hangingPunct="1">
              <a:spcBef>
                <a:spcPts val="0"/>
              </a:spcBef>
              <a:spcAft>
                <a:spcPts val="0"/>
              </a:spcAft>
              <a:defRPr/>
            </a:pPr>
            <a:r>
              <a:rPr lang="en-US" sz="1200" dirty="0" smtClean="0">
                <a:latin typeface="Arial" pitchFamily="34" charset="0"/>
                <a:cs typeface="Arial" pitchFamily="34" charset="0"/>
              </a:rPr>
              <a:t>Next 1000 Genomes Project meeting: October 10-11 before ICHG in Montréal, Canada.</a:t>
            </a:r>
          </a:p>
          <a:p>
            <a:pPr marL="0" lvl="1" defTabSz="939729" eaLnBrk="1" fontAlgn="auto" hangingPunct="1">
              <a:spcBef>
                <a:spcPts val="0"/>
              </a:spcBef>
              <a:spcAft>
                <a:spcPts val="0"/>
              </a:spcAft>
              <a:buFont typeface="Arial" pitchFamily="34" charset="0"/>
              <a:buChar char="•"/>
              <a:defRPr/>
            </a:pPr>
            <a:endParaRPr lang="en-US" sz="1200" dirty="0" smtClean="0">
              <a:latin typeface="Arial" pitchFamily="34" charset="0"/>
              <a:cs typeface="Arial" pitchFamily="34" charset="0"/>
            </a:endParaRPr>
          </a:p>
          <a:p>
            <a:pPr marL="0" lvl="1" defTabSz="939729" eaLnBrk="1" fontAlgn="auto" hangingPunct="1">
              <a:spcBef>
                <a:spcPts val="0"/>
              </a:spcBef>
              <a:spcAft>
                <a:spcPts val="0"/>
              </a:spcAft>
              <a:buFont typeface="Arial" pitchFamily="34" charset="0"/>
              <a:buNone/>
              <a:defRPr/>
            </a:pPr>
            <a:r>
              <a:rPr lang="en-US" sz="1200" dirty="0" smtClean="0">
                <a:latin typeface="Arial" pitchFamily="34" charset="0"/>
                <a:cs typeface="Arial" pitchFamily="34" charset="0"/>
              </a:rPr>
              <a:t>A 1000 Genomes data tutorial will be held during ICHG (this sold out last year with 500 participants, and has received almost 4,000 hits on the web this year)</a:t>
            </a:r>
          </a:p>
          <a:p>
            <a:pPr marL="0" lvl="1" defTabSz="939729" eaLnBrk="1" fontAlgn="auto" hangingPunct="1">
              <a:spcBef>
                <a:spcPts val="0"/>
              </a:spcBef>
              <a:spcAft>
                <a:spcPts val="0"/>
              </a:spcAft>
              <a:defRPr/>
            </a:pPr>
            <a:endParaRPr lang="en-US" sz="1200" dirty="0" smtClean="0">
              <a:latin typeface="Arial" pitchFamily="34" charset="0"/>
              <a:cs typeface="Arial" pitchFamily="34" charset="0"/>
            </a:endParaRPr>
          </a:p>
        </p:txBody>
      </p:sp>
      <p:sp>
        <p:nvSpPr>
          <p:cNvPr id="146436" name="Slide Number Placeholder 3"/>
          <p:cNvSpPr>
            <a:spLocks noGrp="1"/>
          </p:cNvSpPr>
          <p:nvPr>
            <p:ph type="sldNum" sz="quarter" idx="5"/>
          </p:nvPr>
        </p:nvSpPr>
        <p:spPr>
          <a:noFill/>
        </p:spPr>
        <p:txBody>
          <a:bodyPr/>
          <a:lstStyle/>
          <a:p>
            <a:pPr defTabSz="935038"/>
            <a:fld id="{3D14596E-A2D6-4FE1-A458-697B6D57CCB1}" type="slidenum">
              <a:rPr lang="en-US" smtClean="0"/>
              <a:pPr defTabSz="935038"/>
              <a:t>54</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ln/>
        </p:spPr>
        <p:txBody>
          <a:bodyPr/>
          <a:lstStyle/>
          <a:p>
            <a:pPr>
              <a:defRPr/>
            </a:pPr>
            <a:r>
              <a:rPr lang="en-US" dirty="0" smtClean="0">
                <a:latin typeface="Arial" pitchFamily="34" charset="0"/>
                <a:cs typeface="Arial" pitchFamily="34" charset="0"/>
              </a:rPr>
              <a:t>Before</a:t>
            </a:r>
            <a:r>
              <a:rPr lang="en-US" baseline="0" dirty="0" smtClean="0">
                <a:latin typeface="Arial" pitchFamily="34" charset="0"/>
                <a:cs typeface="Arial" pitchFamily="34" charset="0"/>
              </a:rPr>
              <a:t> leaving discussion about our Large-Scale Genome Sequencing Program, I thought I would mention something that has reached fairly serious strategic discussions.</a:t>
            </a:r>
          </a:p>
          <a:p>
            <a:pPr>
              <a:defRPr/>
            </a:pPr>
            <a:endParaRPr lang="en-US" baseline="0" dirty="0" smtClean="0">
              <a:latin typeface="Arial" pitchFamily="34" charset="0"/>
              <a:cs typeface="Arial" pitchFamily="34" charset="0"/>
            </a:endParaRPr>
          </a:p>
          <a:p>
            <a:pPr>
              <a:defRPr/>
            </a:pPr>
            <a:r>
              <a:rPr lang="en-US" dirty="0" smtClean="0">
                <a:latin typeface="Arial" pitchFamily="34" charset="0"/>
                <a:cs typeface="Arial" pitchFamily="34" charset="0"/>
              </a:rPr>
              <a:t>* Early discussions about desire to develop</a:t>
            </a:r>
            <a:r>
              <a:rPr lang="en-US" baseline="0" dirty="0" smtClean="0">
                <a:latin typeface="Arial" pitchFamily="34" charset="0"/>
                <a:cs typeface="Arial" pitchFamily="34" charset="0"/>
              </a:rPr>
              <a:t> a trans-NIH inventory of ongoing genome-sequencing projects </a:t>
            </a:r>
            <a:r>
              <a:rPr lang="en-US" dirty="0" smtClean="0">
                <a:latin typeface="Arial" pitchFamily="34" charset="0"/>
                <a:cs typeface="Arial" pitchFamily="34" charset="0"/>
              </a:rPr>
              <a:t> (initially for target validation</a:t>
            </a:r>
            <a:r>
              <a:rPr lang="en-US" baseline="0" dirty="0" smtClean="0">
                <a:latin typeface="Arial" pitchFamily="34" charset="0"/>
                <a:cs typeface="Arial" pitchFamily="34" charset="0"/>
              </a:rPr>
              <a:t> to aid therapeutic development efforts, but also for a growing list of desirable aspects of compiling such information and developing such data sets and associated cohorts).</a:t>
            </a:r>
            <a:endParaRPr lang="en-US" dirty="0" smtClean="0">
              <a:latin typeface="Arial" pitchFamily="34" charset="0"/>
              <a:cs typeface="Arial" pitchFamily="34" charset="0"/>
            </a:endParaRPr>
          </a:p>
          <a:p>
            <a:pPr>
              <a:defRPr/>
            </a:pPr>
            <a:endParaRPr lang="en-US" dirty="0" smtClean="0">
              <a:latin typeface="Arial" pitchFamily="34" charset="0"/>
              <a:cs typeface="Arial" pitchFamily="34" charset="0"/>
            </a:endParaRPr>
          </a:p>
          <a:p>
            <a:pPr>
              <a:defRPr/>
            </a:pPr>
            <a:r>
              <a:rPr lang="en-US" dirty="0" smtClean="0">
                <a:latin typeface="Arial" pitchFamily="34" charset="0"/>
                <a:cs typeface="Arial" pitchFamily="34" charset="0"/>
              </a:rPr>
              <a:t>*</a:t>
            </a:r>
            <a:r>
              <a:rPr lang="en-US" baseline="0" dirty="0" smtClean="0">
                <a:latin typeface="Arial" pitchFamily="34" charset="0"/>
                <a:cs typeface="Arial" pitchFamily="34" charset="0"/>
              </a:rPr>
              <a:t> Teri Manolio was asked to assemble a trans-NIH committee and do an initial analysis of ongoing and planned genome-sequencing projects, revealing some interesting and encouraging facts and figures. </a:t>
            </a:r>
            <a:endParaRPr lang="en-US" dirty="0" smtClean="0">
              <a:latin typeface="Arial" pitchFamily="34" charset="0"/>
              <a:cs typeface="Arial" pitchFamily="34" charset="0"/>
            </a:endParaRPr>
          </a:p>
          <a:p>
            <a:pPr>
              <a:defRPr/>
            </a:pPr>
            <a:endParaRPr lang="en-US" dirty="0" smtClean="0">
              <a:latin typeface="Arial" pitchFamily="34" charset="0"/>
              <a:cs typeface="Arial" pitchFamily="34" charset="0"/>
            </a:endParaRPr>
          </a:p>
          <a:p>
            <a:pPr>
              <a:buFont typeface="Arial" charset="0"/>
              <a:buNone/>
              <a:defRPr/>
            </a:pPr>
            <a:r>
              <a:rPr lang="en-US" dirty="0" smtClean="0">
                <a:latin typeface="Arial" pitchFamily="34" charset="0"/>
                <a:cs typeface="Arial" pitchFamily="34" charset="0"/>
              </a:rPr>
              <a:t>* Significant momentum</a:t>
            </a:r>
            <a:r>
              <a:rPr lang="en-US" baseline="0" dirty="0" smtClean="0">
                <a:latin typeface="Arial" pitchFamily="34" charset="0"/>
                <a:cs typeface="Arial" pitchFamily="34" charset="0"/>
              </a:rPr>
              <a:t> gathering about such an effort (upcoming workshop, private sector interesting in funding, growing list of potential projects with such data). </a:t>
            </a:r>
            <a:endParaRPr lang="en-US" dirty="0" smtClean="0">
              <a:latin typeface="Arial" pitchFamily="34" charset="0"/>
              <a:cs typeface="Arial" pitchFamily="34" charset="0"/>
            </a:endParaRPr>
          </a:p>
          <a:p>
            <a:pPr>
              <a:buFont typeface="Arial" charset="0"/>
              <a:buChar char="•"/>
              <a:defRPr/>
            </a:pPr>
            <a:endParaRPr lang="en-US" baseline="0" dirty="0" smtClean="0">
              <a:latin typeface="Arial" pitchFamily="34" charset="0"/>
              <a:cs typeface="Arial" pitchFamily="34" charset="0"/>
            </a:endParaRPr>
          </a:p>
          <a:p>
            <a:pPr>
              <a:buFont typeface="Arial" charset="0"/>
              <a:buNone/>
              <a:defRPr/>
            </a:pPr>
            <a:r>
              <a:rPr lang="en-US" baseline="0" dirty="0" smtClean="0">
                <a:latin typeface="Arial" pitchFamily="34" charset="0"/>
                <a:cs typeface="Arial" pitchFamily="34" charset="0"/>
              </a:rPr>
              <a:t>NHGRI now asked to be the lead Institute for such an effort, so stay tuned for future updates about this (probably at the next council meeting). </a:t>
            </a:r>
          </a:p>
          <a:p>
            <a:pPr>
              <a:defRPr/>
            </a:pPr>
            <a:endParaRPr lang="en-US" dirty="0" smtClean="0">
              <a:latin typeface="Arial" pitchFamily="34" charset="0"/>
              <a:cs typeface="Arial" pitchFamily="34" charset="0"/>
            </a:endParaRPr>
          </a:p>
        </p:txBody>
      </p:sp>
      <p:sp>
        <p:nvSpPr>
          <p:cNvPr id="142340" name="Slide Number Placeholder 3"/>
          <p:cNvSpPr>
            <a:spLocks noGrp="1"/>
          </p:cNvSpPr>
          <p:nvPr>
            <p:ph type="sldNum" sz="quarter" idx="5"/>
          </p:nvPr>
        </p:nvSpPr>
        <p:spPr>
          <a:noFill/>
        </p:spPr>
        <p:txBody>
          <a:bodyPr/>
          <a:lstStyle/>
          <a:p>
            <a:pPr defTabSz="936625"/>
            <a:fld id="{BF85220A-C87B-4C82-A5ED-68B286CFE0CD}" type="slidenum">
              <a:rPr lang="en-US" smtClean="0">
                <a:solidFill>
                  <a:srgbClr val="000000"/>
                </a:solidFill>
              </a:rPr>
              <a:pPr defTabSz="936625"/>
              <a:t>55</a:t>
            </a:fld>
            <a:endParaRPr lang="en-US" smtClean="0">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txBox="1">
            <a:spLocks noGrp="1" noChangeArrowheads="1"/>
          </p:cNvSpPr>
          <p:nvPr/>
        </p:nvSpPr>
        <p:spPr bwMode="auto">
          <a:xfrm>
            <a:off x="4013200" y="8891588"/>
            <a:ext cx="3071813" cy="466725"/>
          </a:xfrm>
          <a:prstGeom prst="rect">
            <a:avLst/>
          </a:prstGeom>
          <a:noFill/>
          <a:ln w="9525">
            <a:noFill/>
            <a:miter lim="800000"/>
            <a:headEnd/>
            <a:tailEnd/>
          </a:ln>
        </p:spPr>
        <p:txBody>
          <a:bodyPr lIns="93934" tIns="46968" rIns="93934" bIns="46968" anchor="b"/>
          <a:lstStyle/>
          <a:p>
            <a:pPr algn="r" defTabSz="933450"/>
            <a:fld id="{6F48F376-B981-45EB-AB8D-CDFB76788244}" type="slidenum">
              <a:rPr lang="en-US" sz="1300">
                <a:solidFill>
                  <a:srgbClr val="000000"/>
                </a:solidFill>
              </a:rPr>
              <a:pPr algn="r" defTabSz="933450"/>
              <a:t>56</a:t>
            </a:fld>
            <a:endParaRPr lang="en-US" sz="1300">
              <a:solidFill>
                <a:srgbClr val="000000"/>
              </a:solidFill>
            </a:endParaRPr>
          </a:p>
        </p:txBody>
      </p:sp>
      <p:sp>
        <p:nvSpPr>
          <p:cNvPr id="147459" name="Rectangle 2"/>
          <p:cNvSpPr>
            <a:spLocks noGrp="1" noRot="1" noChangeAspect="1" noChangeArrowheads="1" noTextEdit="1"/>
          </p:cNvSpPr>
          <p:nvPr>
            <p:ph type="sldImg"/>
          </p:nvPr>
        </p:nvSpPr>
        <p:spPr>
          <a:xfrm>
            <a:off x="1203325" y="703263"/>
            <a:ext cx="4679950" cy="3509962"/>
          </a:xfrm>
          <a:ln/>
        </p:spPr>
      </p:sp>
      <p:sp>
        <p:nvSpPr>
          <p:cNvPr id="147460" name="Rectangle 3"/>
          <p:cNvSpPr>
            <a:spLocks noGrp="1" noChangeArrowheads="1"/>
          </p:cNvSpPr>
          <p:nvPr>
            <p:ph type="body" idx="1"/>
          </p:nvPr>
        </p:nvSpPr>
        <p:spPr>
          <a:xfrm>
            <a:off x="914400" y="4446588"/>
            <a:ext cx="5462588" cy="4210050"/>
          </a:xfrm>
          <a:noFill/>
          <a:ln/>
        </p:spPr>
        <p:txBody>
          <a:bodyPr lIns="93934" tIns="46968" rIns="93934" bIns="46968"/>
          <a:lstStyle/>
          <a:p>
            <a:r>
              <a:rPr lang="en-US" dirty="0" smtClean="0">
                <a:latin typeface="Arial" pitchFamily="34" charset="0"/>
                <a:cs typeface="Arial" pitchFamily="34" charset="0"/>
              </a:rPr>
              <a:t>For NHGRI’s program that aims to reduce the cost and increase the rate and quality of DNA sequencing, * nine awards were made for applications discussed at this past May Council.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The commitment over the life of these grants is $14.4M. </a:t>
            </a:r>
          </a:p>
          <a:p>
            <a:endParaRPr lang="en-US" dirty="0" smtClean="0">
              <a:latin typeface="Arial" pitchFamily="34" charset="0"/>
              <a:cs typeface="Arial" pitchFamily="34" charset="0"/>
            </a:endParaRPr>
          </a:p>
          <a:p>
            <a:pPr>
              <a:buFont typeface="Arial" charset="0"/>
              <a:buNone/>
            </a:pPr>
            <a:r>
              <a:rPr lang="en-US" dirty="0" smtClean="0">
                <a:latin typeface="Arial" pitchFamily="34" charset="0"/>
                <a:cs typeface="Arial" pitchFamily="34" charset="0"/>
              </a:rPr>
              <a:t>* These projects will explore a diverse set of approaches, including those listed here. </a:t>
            </a:r>
          </a:p>
          <a:p>
            <a:pPr>
              <a:buFont typeface="Arial" charset="0"/>
              <a:buChar char="•"/>
            </a:pPr>
            <a:endParaRPr lang="en-US" dirty="0" smtClean="0">
              <a:latin typeface="Arial" pitchFamily="34" charset="0"/>
              <a:cs typeface="Arial" pitchFamily="34" charset="0"/>
            </a:endParaRPr>
          </a:p>
          <a:p>
            <a:pPr>
              <a:buFont typeface="Arial" charset="0"/>
              <a:buNone/>
            </a:pPr>
            <a:r>
              <a:rPr lang="en-US" dirty="0" smtClean="0">
                <a:latin typeface="Arial" pitchFamily="34" charset="0"/>
                <a:cs typeface="Arial" pitchFamily="34" charset="0"/>
              </a:rPr>
              <a:t>* Meanwhile, new applications</a:t>
            </a:r>
            <a:r>
              <a:rPr lang="en-US" baseline="0" dirty="0" smtClean="0">
                <a:latin typeface="Arial" pitchFamily="34" charset="0"/>
                <a:cs typeface="Arial" pitchFamily="34" charset="0"/>
              </a:rPr>
              <a:t> for DNA sequencing technology development are due Oct. 18. </a:t>
            </a:r>
            <a:endParaRPr lang="en-US" dirty="0" smtClean="0">
              <a:latin typeface="Arial" pitchFamily="34" charset="0"/>
              <a:cs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pPr marL="0" marR="0" indent="-342900" algn="l" defTabSz="914400" rtl="0" eaLnBrk="0" fontAlgn="base" latinLnBrk="0" hangingPunct="0">
              <a:lnSpc>
                <a:spcPct val="100000"/>
              </a:lnSpc>
              <a:spcBef>
                <a:spcPts val="700"/>
              </a:spcBef>
              <a:spcAft>
                <a:spcPct val="0"/>
              </a:spcAft>
              <a:buClr>
                <a:srgbClr val="D6ECFF"/>
              </a:buClr>
              <a:buSzPct val="95000"/>
              <a:buFont typeface="Wingdings" pitchFamily="2" charset="2"/>
              <a:buNone/>
              <a:tabLst/>
              <a:defRPr/>
            </a:pPr>
            <a:r>
              <a:rPr lang="pt-BR" sz="1200" dirty="0" smtClean="0">
                <a:latin typeface="Arial" pitchFamily="34" charset="0"/>
                <a:cs typeface="Arial" pitchFamily="34" charset="0"/>
              </a:rPr>
              <a:t>Relevant to technology development, * the NIH has re-issued a Program Announcement for Small Business (SBIR) grant mechanisms (R43/R44)</a:t>
            </a:r>
            <a:r>
              <a:rPr lang="en-US" sz="1200" baseline="0" dirty="0" smtClean="0">
                <a:latin typeface="Arial" pitchFamily="34" charset="0"/>
                <a:cs typeface="Arial" pitchFamily="34" charset="0"/>
              </a:rPr>
              <a:t> in the area of developing tools for biomedical and behavioral research. </a:t>
            </a:r>
            <a:endParaRPr lang="en-US" sz="1200" dirty="0" smtClean="0">
              <a:latin typeface="Arial" pitchFamily="34" charset="0"/>
              <a:cs typeface="Arial" pitchFamily="34" charset="0"/>
            </a:endParaRPr>
          </a:p>
          <a:p>
            <a:pPr marL="0" indent="-342900" eaLnBrk="0" hangingPunct="0">
              <a:spcBef>
                <a:spcPts val="700"/>
              </a:spcBef>
              <a:buClr>
                <a:srgbClr val="D6ECFF"/>
              </a:buClr>
              <a:buSzPct val="95000"/>
              <a:buFont typeface="Wingdings" pitchFamily="2" charset="2"/>
              <a:buChar char=""/>
            </a:pPr>
            <a:endParaRPr lang="en-US" sz="1200" dirty="0" smtClean="0">
              <a:latin typeface="Arial" pitchFamily="34" charset="0"/>
              <a:cs typeface="Arial" pitchFamily="34" charset="0"/>
            </a:endParaRPr>
          </a:p>
          <a:p>
            <a:pPr marL="0" indent="-342900" eaLnBrk="0" hangingPunct="0">
              <a:spcBef>
                <a:spcPts val="700"/>
              </a:spcBef>
              <a:buClr>
                <a:srgbClr val="D6ECFF"/>
              </a:buClr>
              <a:buSzPct val="95000"/>
              <a:buFont typeface="Wingdings" pitchFamily="2" charset="2"/>
              <a:buNone/>
            </a:pPr>
            <a:r>
              <a:rPr lang="en-US" sz="1200" dirty="0" smtClean="0">
                <a:latin typeface="Arial" pitchFamily="34" charset="0"/>
                <a:cs typeface="Arial" pitchFamily="34" charset="0"/>
              </a:rPr>
              <a:t>* This is an NIH-wide program through which NHGRI could fund relevant applications. </a:t>
            </a:r>
          </a:p>
          <a:p>
            <a:pPr marL="0" indent="-342900" eaLnBrk="0" hangingPunct="0">
              <a:spcBef>
                <a:spcPts val="700"/>
              </a:spcBef>
              <a:buClr>
                <a:srgbClr val="D6ECFF"/>
              </a:buClr>
              <a:buSzPct val="95000"/>
              <a:buFont typeface="Wingdings" pitchFamily="2" charset="2"/>
              <a:buNone/>
            </a:pPr>
            <a:endParaRPr lang="en-US" sz="1200" dirty="0" smtClean="0">
              <a:latin typeface="Arial" pitchFamily="34" charset="0"/>
              <a:cs typeface="Arial" pitchFamily="34" charset="0"/>
            </a:endParaRPr>
          </a:p>
          <a:p>
            <a:pPr marL="0" indent="-342900" eaLnBrk="0" hangingPunct="0">
              <a:spcBef>
                <a:spcPts val="700"/>
              </a:spcBef>
              <a:buClr>
                <a:srgbClr val="D6ECFF"/>
              </a:buClr>
              <a:buSzPct val="95000"/>
              <a:buFont typeface="Wingdings" pitchFamily="2" charset="2"/>
              <a:buNone/>
            </a:pPr>
            <a:r>
              <a:rPr lang="en-US" sz="1200" dirty="0" smtClean="0">
                <a:latin typeface="Arial" pitchFamily="34" charset="0"/>
                <a:cs typeface="Arial" pitchFamily="34" charset="0"/>
              </a:rPr>
              <a:t>* The Program Announcement encourages the translation of technologies for biomedical or behavioral research from academic and other non-small business research sectors to the marketplace.</a:t>
            </a:r>
          </a:p>
          <a:p>
            <a:pPr marL="0" indent="-342900" eaLnBrk="0" hangingPunct="0">
              <a:spcBef>
                <a:spcPts val="700"/>
              </a:spcBef>
              <a:buClr>
                <a:srgbClr val="D6ECFF"/>
              </a:buClr>
              <a:buSzPct val="95000"/>
              <a:buFont typeface="Wingdings" pitchFamily="2" charset="2"/>
              <a:buNone/>
            </a:pPr>
            <a:endParaRPr lang="en-US" sz="1200" dirty="0" smtClean="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latin typeface="Arial" pitchFamily="34" charset="0"/>
                <a:cs typeface="Arial" pitchFamily="34" charset="0"/>
              </a:rPr>
              <a:t>It is </a:t>
            </a:r>
            <a:r>
              <a:rPr lang="en-US" sz="1200" dirty="0" smtClean="0">
                <a:latin typeface="Arial" pitchFamily="34" charset="0"/>
                <a:cs typeface="Arial" pitchFamily="34" charset="0"/>
              </a:rPr>
              <a:t>important for NHGRI, particularly for the translation of genome sequencing technologies.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0" dirty="0" smtClean="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smtClean="0">
                <a:latin typeface="Arial" pitchFamily="34" charset="0"/>
                <a:cs typeface="Arial" pitchFamily="34" charset="0"/>
              </a:rPr>
              <a:t>* Applications are due in early November.</a:t>
            </a:r>
            <a:endParaRPr lang="en-US" b="0" dirty="0">
              <a:latin typeface="Arial" pitchFamily="34" charset="0"/>
              <a:cs typeface="Arial" pitchFamily="34" charset="0"/>
            </a:endParaRPr>
          </a:p>
        </p:txBody>
      </p:sp>
      <p:sp>
        <p:nvSpPr>
          <p:cNvPr id="122884"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0ABED939-B888-479C-8C09-8ACB25286DE3}" type="slidenum">
              <a:rPr lang="en-US" sz="1200" b="0">
                <a:solidFill>
                  <a:srgbClr val="000000"/>
                </a:solidFill>
                <a:latin typeface="Times New Roman" pitchFamily="18" charset="0"/>
              </a:rPr>
              <a:pPr algn="r" defTabSz="936625"/>
              <a:t>57</a:t>
            </a:fld>
            <a:endParaRPr lang="en-US" sz="1200" b="0">
              <a:solidFill>
                <a:srgbClr val="000000"/>
              </a:solidFill>
              <a:latin typeface="Times New Roman" pitchFamily="18"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txBox="1">
            <a:spLocks noGrp="1" noChangeArrowheads="1"/>
          </p:cNvSpPr>
          <p:nvPr/>
        </p:nvSpPr>
        <p:spPr bwMode="auto">
          <a:xfrm>
            <a:off x="4013200" y="8891588"/>
            <a:ext cx="3071813" cy="466725"/>
          </a:xfrm>
          <a:prstGeom prst="rect">
            <a:avLst/>
          </a:prstGeom>
          <a:noFill/>
          <a:ln w="9525">
            <a:noFill/>
            <a:miter lim="800000"/>
            <a:headEnd/>
            <a:tailEnd/>
          </a:ln>
        </p:spPr>
        <p:txBody>
          <a:bodyPr lIns="93938" tIns="46971" rIns="93938" bIns="46971" anchor="b"/>
          <a:lstStyle/>
          <a:p>
            <a:pPr algn="r" defTabSz="917575"/>
            <a:fld id="{EA30FED5-D088-4AAC-ABE8-999E81F316C6}" type="slidenum">
              <a:rPr lang="en-US" sz="1300">
                <a:solidFill>
                  <a:srgbClr val="000000"/>
                </a:solidFill>
                <a:latin typeface="Calibri" pitchFamily="34" charset="0"/>
              </a:rPr>
              <a:pPr algn="r" defTabSz="917575"/>
              <a:t>58</a:t>
            </a:fld>
            <a:endParaRPr lang="en-US" sz="1300">
              <a:solidFill>
                <a:srgbClr val="000000"/>
              </a:solidFill>
              <a:latin typeface="Calibri" pitchFamily="34" charset="0"/>
            </a:endParaRPr>
          </a:p>
        </p:txBody>
      </p:sp>
      <p:sp>
        <p:nvSpPr>
          <p:cNvPr id="148483" name="Rectangle 2"/>
          <p:cNvSpPr>
            <a:spLocks noGrp="1" noRot="1" noChangeAspect="1" noChangeArrowheads="1" noTextEdit="1"/>
          </p:cNvSpPr>
          <p:nvPr>
            <p:ph type="sldImg"/>
          </p:nvPr>
        </p:nvSpPr>
        <p:spPr>
          <a:xfrm>
            <a:off x="1203325" y="703263"/>
            <a:ext cx="4679950" cy="3509962"/>
          </a:xfrm>
          <a:ln/>
        </p:spPr>
      </p:sp>
      <p:sp>
        <p:nvSpPr>
          <p:cNvPr id="148484" name="Rectangle 3"/>
          <p:cNvSpPr>
            <a:spLocks noGrp="1" noChangeArrowheads="1"/>
          </p:cNvSpPr>
          <p:nvPr>
            <p:ph type="body" idx="1"/>
          </p:nvPr>
        </p:nvSpPr>
        <p:spPr>
          <a:xfrm>
            <a:off x="709613" y="4446588"/>
            <a:ext cx="5667375" cy="4210050"/>
          </a:xfrm>
          <a:noFill/>
          <a:ln/>
        </p:spPr>
        <p:txBody>
          <a:bodyPr lIns="93938" rIns="93938"/>
          <a:lstStyle/>
          <a:p>
            <a:r>
              <a:rPr lang="en-US" sz="1200" b="0" dirty="0" smtClean="0">
                <a:latin typeface="Arial" pitchFamily="34" charset="0"/>
                <a:ea typeface="ＭＳ Ｐゴシック" pitchFamily="34" charset="-128"/>
                <a:cs typeface="Arial" pitchFamily="34" charset="0"/>
              </a:rPr>
              <a:t>* NHGRI is in the early planning stages for a </a:t>
            </a:r>
            <a:r>
              <a:rPr lang="en-US" sz="1200" b="0" dirty="0" err="1" smtClean="0">
                <a:latin typeface="Arial" pitchFamily="34" charset="0"/>
                <a:ea typeface="ＭＳ Ｐゴシック" pitchFamily="34" charset="-128"/>
                <a:cs typeface="Arial" pitchFamily="34" charset="0"/>
              </a:rPr>
              <a:t>modENCODE</a:t>
            </a:r>
            <a:r>
              <a:rPr lang="en-US" sz="1200" b="0" dirty="0" smtClean="0">
                <a:latin typeface="Arial" pitchFamily="34" charset="0"/>
                <a:ea typeface="ＭＳ Ｐゴシック" pitchFamily="34" charset="-128"/>
                <a:cs typeface="Arial" pitchFamily="34" charset="0"/>
              </a:rPr>
              <a:t> symposium that will be held on the NIH campus on June 20-21, 2012. The goals of the symposium are to broaden community understanding of model organisms and showcase the contributions of the </a:t>
            </a:r>
            <a:r>
              <a:rPr lang="en-US" sz="1200" b="0" dirty="0" err="1" smtClean="0">
                <a:latin typeface="Arial" pitchFamily="34" charset="0"/>
                <a:ea typeface="ＭＳ Ｐゴシック" pitchFamily="34" charset="-128"/>
                <a:cs typeface="Arial" pitchFamily="34" charset="0"/>
              </a:rPr>
              <a:t>modENCODE</a:t>
            </a:r>
            <a:r>
              <a:rPr lang="en-US" sz="1200" b="0" dirty="0" smtClean="0">
                <a:latin typeface="Arial" pitchFamily="34" charset="0"/>
                <a:ea typeface="ＭＳ Ｐゴシック" pitchFamily="34" charset="-128"/>
                <a:cs typeface="Arial" pitchFamily="34" charset="0"/>
              </a:rPr>
              <a:t> Consortium. The meeting will tie into the upcoming Model Organisms to Human Biology GSA meeting (also scheduled for June 2012 in Washington</a:t>
            </a:r>
            <a:r>
              <a:rPr lang="en-US" sz="1200" b="0" baseline="0" dirty="0" smtClean="0">
                <a:latin typeface="Arial" pitchFamily="34" charset="0"/>
                <a:ea typeface="ＭＳ Ｐゴシック" pitchFamily="34" charset="-128"/>
                <a:cs typeface="Arial" pitchFamily="34" charset="0"/>
              </a:rPr>
              <a:t> DC</a:t>
            </a:r>
            <a:r>
              <a:rPr lang="en-US" sz="1200" b="0" dirty="0" smtClean="0">
                <a:latin typeface="Arial" pitchFamily="34" charset="0"/>
                <a:ea typeface="ＭＳ Ｐゴシック" pitchFamily="34" charset="-128"/>
                <a:cs typeface="Arial" pitchFamily="34" charset="0"/>
              </a:rPr>
              <a:t>). </a:t>
            </a:r>
          </a:p>
          <a:p>
            <a:endParaRPr lang="en-US" sz="1200" b="0" dirty="0" smtClean="0">
              <a:latin typeface="Arial" pitchFamily="34" charset="0"/>
              <a:ea typeface="ＭＳ Ｐゴシック" pitchFamily="34" charset="-128"/>
              <a:cs typeface="Arial" pitchFamily="34" charset="0"/>
            </a:endParaRPr>
          </a:p>
          <a:p>
            <a:r>
              <a:rPr lang="en-US" sz="1200" b="0" dirty="0" smtClean="0">
                <a:latin typeface="Arial" pitchFamily="34" charset="0"/>
                <a:ea typeface="ＭＳ Ｐゴシック" pitchFamily="34" charset="-128"/>
                <a:cs typeface="Arial" pitchFamily="34" charset="0"/>
              </a:rPr>
              <a:t>* There are integrated analysis papers actively being developed.</a:t>
            </a:r>
          </a:p>
          <a:p>
            <a:endParaRPr lang="en-US" sz="1200" b="0" dirty="0" smtClean="0">
              <a:latin typeface="Arial" pitchFamily="34" charset="0"/>
              <a:ea typeface="ＭＳ Ｐゴシック" pitchFamily="34" charset="-128"/>
              <a:cs typeface="Arial" pitchFamily="34" charset="0"/>
            </a:endParaRPr>
          </a:p>
          <a:p>
            <a:r>
              <a:rPr lang="en-US" sz="1200" b="0" dirty="0" smtClean="0">
                <a:latin typeface="Arial" pitchFamily="34" charset="0"/>
                <a:ea typeface="ＭＳ Ｐゴシック" pitchFamily="34" charset="-128"/>
                <a:cs typeface="Arial" pitchFamily="34" charset="0"/>
              </a:rPr>
              <a:t>Both the * ENCODE and * </a:t>
            </a:r>
            <a:r>
              <a:rPr lang="en-US" sz="1200" b="0" dirty="0" err="1" smtClean="0">
                <a:latin typeface="Arial" pitchFamily="34" charset="0"/>
                <a:ea typeface="ＭＳ Ｐゴシック" pitchFamily="34" charset="-128"/>
                <a:cs typeface="Arial" pitchFamily="34" charset="0"/>
              </a:rPr>
              <a:t>modENCODE</a:t>
            </a:r>
            <a:r>
              <a:rPr lang="en-US" sz="1200" b="0" dirty="0" smtClean="0">
                <a:latin typeface="Arial" pitchFamily="34" charset="0"/>
                <a:ea typeface="ＭＳ Ｐゴシック" pitchFamily="34" charset="-128"/>
                <a:cs typeface="Arial" pitchFamily="34" charset="0"/>
              </a:rPr>
              <a:t> Consortia are currently in the writing phases for integrated analysis papers. </a:t>
            </a:r>
          </a:p>
          <a:p>
            <a:endParaRPr lang="en-US" sz="1200" b="0" dirty="0" smtClean="0">
              <a:latin typeface="Arial" pitchFamily="34" charset="0"/>
              <a:ea typeface="ＭＳ Ｐゴシック" pitchFamily="34" charset="-128"/>
              <a:cs typeface="Arial" pitchFamily="34" charset="0"/>
            </a:endParaRPr>
          </a:p>
          <a:p>
            <a:r>
              <a:rPr lang="en-US" sz="1200" b="0" dirty="0" smtClean="0">
                <a:latin typeface="Arial" pitchFamily="34" charset="0"/>
                <a:ea typeface="ＭＳ Ｐゴシック" pitchFamily="34" charset="-128"/>
                <a:cs typeface="Arial" pitchFamily="34" charset="0"/>
              </a:rPr>
              <a:t>ENCODE will coordinate their publications to feature a main integrative paper, multiple high-profile companion papers, and many companion papers.  </a:t>
            </a:r>
          </a:p>
          <a:p>
            <a:endParaRPr lang="en-US" sz="1200" b="0" dirty="0" smtClean="0">
              <a:latin typeface="Arial" pitchFamily="34" charset="0"/>
              <a:ea typeface="ＭＳ Ｐゴシック" pitchFamily="34" charset="-128"/>
              <a:cs typeface="Arial" pitchFamily="34" charset="0"/>
            </a:endParaRPr>
          </a:p>
          <a:p>
            <a:r>
              <a:rPr lang="en-US" sz="1200" b="0" dirty="0" err="1" smtClean="0">
                <a:latin typeface="Arial" pitchFamily="34" charset="0"/>
                <a:ea typeface="ＭＳ Ｐゴシック" pitchFamily="34" charset="-128"/>
                <a:cs typeface="Arial" pitchFamily="34" charset="0"/>
              </a:rPr>
              <a:t>modENCODE</a:t>
            </a:r>
            <a:r>
              <a:rPr lang="en-US" sz="1200" b="0" dirty="0" smtClean="0">
                <a:latin typeface="Arial" pitchFamily="34" charset="0"/>
                <a:ea typeface="ＭＳ Ｐゴシック" pitchFamily="34" charset="-128"/>
                <a:cs typeface="Arial" pitchFamily="34" charset="0"/>
              </a:rPr>
              <a:t> is working to integrate worm and fly data and, if possible, bring in the human ENCODE data.</a:t>
            </a:r>
          </a:p>
          <a:p>
            <a:pPr>
              <a:buFontTx/>
              <a:buChar char="•"/>
            </a:pPr>
            <a:endParaRPr lang="en-US" sz="1200" b="0" dirty="0" smtClean="0">
              <a:latin typeface="Arial" pitchFamily="34" charset="0"/>
              <a:ea typeface="ＭＳ Ｐゴシック" pitchFamily="34" charset="-128"/>
              <a:cs typeface="Arial" pitchFamily="34" charset="0"/>
            </a:endParaRPr>
          </a:p>
          <a:p>
            <a:r>
              <a:rPr lang="en-US" sz="1200" b="0" dirty="0" smtClean="0">
                <a:latin typeface="Arial" pitchFamily="34" charset="0"/>
                <a:ea typeface="ＭＳ Ｐゴシック" pitchFamily="34" charset="-128"/>
                <a:cs typeface="Arial" pitchFamily="34" charset="0"/>
              </a:rPr>
              <a:t>* The ENCODE</a:t>
            </a:r>
            <a:r>
              <a:rPr lang="en-US" sz="1200" b="0" baseline="0" dirty="0" smtClean="0">
                <a:latin typeface="Arial" pitchFamily="34" charset="0"/>
                <a:ea typeface="ＭＳ Ｐゴシック" pitchFamily="34" charset="-128"/>
                <a:cs typeface="Arial" pitchFamily="34" charset="0"/>
              </a:rPr>
              <a:t> </a:t>
            </a:r>
            <a:r>
              <a:rPr lang="en-US" sz="1200" b="0" dirty="0" smtClean="0">
                <a:latin typeface="Arial" pitchFamily="34" charset="0"/>
                <a:ea typeface="ＭＳ Ｐゴシック" pitchFamily="34" charset="-128"/>
                <a:cs typeface="Arial" pitchFamily="34" charset="0"/>
              </a:rPr>
              <a:t>Technology development FOA was released after May Council, and the applications were received in early August. Applications will receive peer review in the fall and then Council review during the February meeting.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txBox="1">
            <a:spLocks noGrp="1" noChangeArrowheads="1"/>
          </p:cNvSpPr>
          <p:nvPr/>
        </p:nvSpPr>
        <p:spPr bwMode="auto">
          <a:xfrm>
            <a:off x="4013201" y="8891589"/>
            <a:ext cx="3071813" cy="466725"/>
          </a:xfrm>
          <a:prstGeom prst="rect">
            <a:avLst/>
          </a:prstGeom>
          <a:noFill/>
          <a:ln w="9525">
            <a:noFill/>
            <a:miter lim="800000"/>
            <a:headEnd/>
            <a:tailEnd/>
          </a:ln>
        </p:spPr>
        <p:txBody>
          <a:bodyPr lIns="93919" tIns="46961" rIns="93919" bIns="46961" anchor="b"/>
          <a:lstStyle/>
          <a:p>
            <a:pPr algn="r" defTabSz="933310"/>
            <a:fld id="{244246B4-37B9-4800-B063-B11177590B8A}" type="slidenum">
              <a:rPr lang="en-US" sz="1300">
                <a:solidFill>
                  <a:srgbClr val="000000"/>
                </a:solidFill>
              </a:rPr>
              <a:pPr algn="r" defTabSz="933310"/>
              <a:t>59</a:t>
            </a:fld>
            <a:endParaRPr lang="en-US" sz="1300" dirty="0">
              <a:solidFill>
                <a:srgbClr val="000000"/>
              </a:solidFill>
            </a:endParaRPr>
          </a:p>
        </p:txBody>
      </p:sp>
      <p:sp>
        <p:nvSpPr>
          <p:cNvPr id="147459" name="Rectangle 2"/>
          <p:cNvSpPr>
            <a:spLocks noGrp="1" noRot="1" noChangeAspect="1" noChangeArrowheads="1" noTextEdit="1"/>
          </p:cNvSpPr>
          <p:nvPr>
            <p:ph type="sldImg"/>
          </p:nvPr>
        </p:nvSpPr>
        <p:spPr>
          <a:xfrm>
            <a:off x="1203325" y="703263"/>
            <a:ext cx="4679950" cy="3509962"/>
          </a:xfrm>
          <a:ln/>
        </p:spPr>
      </p:sp>
      <p:sp>
        <p:nvSpPr>
          <p:cNvPr id="147460" name="Rectangle 3"/>
          <p:cNvSpPr>
            <a:spLocks noGrp="1" noChangeArrowheads="1"/>
          </p:cNvSpPr>
          <p:nvPr>
            <p:ph type="body" idx="1"/>
          </p:nvPr>
        </p:nvSpPr>
        <p:spPr>
          <a:xfrm>
            <a:off x="709614" y="4446589"/>
            <a:ext cx="5667375" cy="4210050"/>
          </a:xfrm>
          <a:noFill/>
          <a:ln/>
        </p:spPr>
        <p:txBody>
          <a:bodyPr lIns="93919" tIns="46961" rIns="93919" bIns="46961"/>
          <a:lstStyle/>
          <a:p>
            <a:r>
              <a:rPr lang="en-US" sz="1200" kern="1200" dirty="0" smtClean="0">
                <a:solidFill>
                  <a:schemeClr val="tx1"/>
                </a:solidFill>
                <a:latin typeface="Arial" pitchFamily="34" charset="0"/>
                <a:ea typeface="+mn-ea"/>
                <a:cs typeface="Arial" pitchFamily="34" charset="0"/>
              </a:rPr>
              <a:t>For our CEGS program, * one new award was made this year.  </a:t>
            </a:r>
          </a:p>
          <a:p>
            <a:endParaRPr lang="en-US" sz="1200" kern="1200" dirty="0" smtClean="0">
              <a:solidFill>
                <a:schemeClr val="tx1"/>
              </a:solidFill>
              <a:latin typeface="Arial" pitchFamily="34" charset="0"/>
              <a:ea typeface="+mn-ea"/>
              <a:cs typeface="Arial" pitchFamily="34" charset="0"/>
            </a:endParaRPr>
          </a:p>
          <a:p>
            <a:r>
              <a:rPr lang="en-US" sz="1200" kern="1200" dirty="0" smtClean="0">
                <a:solidFill>
                  <a:schemeClr val="tx1"/>
                </a:solidFill>
                <a:latin typeface="Arial" pitchFamily="34" charset="0"/>
                <a:ea typeface="+mn-ea"/>
                <a:cs typeface="Arial" pitchFamily="34" charset="0"/>
              </a:rPr>
              <a:t>* Aviv </a:t>
            </a:r>
            <a:r>
              <a:rPr lang="en-US" sz="1200" kern="1200" dirty="0" err="1" smtClean="0">
                <a:solidFill>
                  <a:schemeClr val="tx1"/>
                </a:solidFill>
                <a:latin typeface="Arial" pitchFamily="34" charset="0"/>
                <a:ea typeface="+mn-ea"/>
                <a:cs typeface="Arial" pitchFamily="34" charset="0"/>
              </a:rPr>
              <a:t>Regev</a:t>
            </a:r>
            <a:r>
              <a:rPr lang="en-US" sz="1200" kern="1200" dirty="0" smtClean="0">
                <a:solidFill>
                  <a:schemeClr val="tx1"/>
                </a:solidFill>
                <a:latin typeface="Arial" pitchFamily="34" charset="0"/>
                <a:ea typeface="+mn-ea"/>
                <a:cs typeface="Arial" pitchFamily="34" charset="0"/>
              </a:rPr>
              <a:t> (and her colleagues at the Broad Institute, Mass General Hospital, and Harvard) will establish</a:t>
            </a:r>
            <a:r>
              <a:rPr lang="en-US" sz="1200" kern="1200" baseline="0" dirty="0" smtClean="0">
                <a:solidFill>
                  <a:schemeClr val="tx1"/>
                </a:solidFill>
                <a:latin typeface="Arial" pitchFamily="34" charset="0"/>
                <a:ea typeface="+mn-ea"/>
                <a:cs typeface="Arial" pitchFamily="34" charset="0"/>
              </a:rPr>
              <a:t> a Center for Cell Circuits, and will </a:t>
            </a:r>
            <a:r>
              <a:rPr lang="en-US" sz="1200" kern="1200" dirty="0" smtClean="0">
                <a:solidFill>
                  <a:schemeClr val="tx1"/>
                </a:solidFill>
                <a:latin typeface="Arial" pitchFamily="34" charset="0"/>
                <a:ea typeface="+mn-ea"/>
                <a:cs typeface="Arial" pitchFamily="34" charset="0"/>
              </a:rPr>
              <a:t>develop reagents, technologies, algorithms, protocols, and strategies for reconstructing molecular circuits.  </a:t>
            </a:r>
          </a:p>
          <a:p>
            <a:r>
              <a:rPr lang="en-US" sz="1200" kern="1200" dirty="0" smtClean="0">
                <a:solidFill>
                  <a:schemeClr val="tx1"/>
                </a:solidFill>
                <a:latin typeface="Arial" pitchFamily="34" charset="0"/>
                <a:ea typeface="+mn-ea"/>
                <a:cs typeface="Arial" pitchFamily="34" charset="0"/>
              </a:rPr>
              <a:t> </a:t>
            </a:r>
          </a:p>
          <a:p>
            <a:r>
              <a:rPr lang="en-US" sz="1200" kern="1200" dirty="0" smtClean="0">
                <a:solidFill>
                  <a:schemeClr val="tx1"/>
                </a:solidFill>
                <a:latin typeface="Arial" pitchFamily="34" charset="0"/>
                <a:ea typeface="+mn-ea"/>
                <a:cs typeface="Arial" pitchFamily="34" charset="0"/>
              </a:rPr>
              <a:t>They</a:t>
            </a:r>
            <a:r>
              <a:rPr lang="en-US" sz="1200" kern="1200" baseline="0" dirty="0" smtClean="0">
                <a:solidFill>
                  <a:schemeClr val="tx1"/>
                </a:solidFill>
                <a:latin typeface="Arial" pitchFamily="34" charset="0"/>
                <a:ea typeface="+mn-ea"/>
                <a:cs typeface="Arial" pitchFamily="34" charset="0"/>
              </a:rPr>
              <a:t> will</a:t>
            </a:r>
            <a:r>
              <a:rPr lang="en-US" sz="1200" kern="1200" dirty="0" smtClean="0">
                <a:solidFill>
                  <a:schemeClr val="tx1"/>
                </a:solidFill>
                <a:latin typeface="Arial" pitchFamily="34" charset="0"/>
                <a:ea typeface="+mn-ea"/>
                <a:cs typeface="Arial" pitchFamily="34" charset="0"/>
              </a:rPr>
              <a:t> test these innovations by applying them to two circuits in mammalian cells: (1) transcriptional response to pathogens in </a:t>
            </a:r>
            <a:r>
              <a:rPr lang="en-US" sz="1200" kern="1200" dirty="0" err="1" smtClean="0">
                <a:solidFill>
                  <a:schemeClr val="tx1"/>
                </a:solidFill>
                <a:latin typeface="Arial" pitchFamily="34" charset="0"/>
                <a:ea typeface="+mn-ea"/>
                <a:cs typeface="Arial" pitchFamily="34" charset="0"/>
              </a:rPr>
              <a:t>dendritic</a:t>
            </a:r>
            <a:r>
              <a:rPr lang="en-US" sz="1200" kern="1200" dirty="0" smtClean="0">
                <a:solidFill>
                  <a:schemeClr val="tx1"/>
                </a:solidFill>
                <a:latin typeface="Arial" pitchFamily="34" charset="0"/>
                <a:ea typeface="+mn-ea"/>
                <a:cs typeface="Arial" pitchFamily="34" charset="0"/>
              </a:rPr>
              <a:t> cells, as an example of acute response to environment;</a:t>
            </a:r>
            <a:r>
              <a:rPr lang="en-US" sz="1200" kern="1200" baseline="0" dirty="0" smtClean="0">
                <a:solidFill>
                  <a:schemeClr val="tx1"/>
                </a:solidFill>
                <a:latin typeface="Arial" pitchFamily="34" charset="0"/>
                <a:ea typeface="+mn-ea"/>
                <a:cs typeface="Arial" pitchFamily="34" charset="0"/>
              </a:rPr>
              <a:t> </a:t>
            </a:r>
            <a:r>
              <a:rPr lang="en-US" sz="1200" kern="1200" dirty="0" smtClean="0">
                <a:solidFill>
                  <a:schemeClr val="tx1"/>
                </a:solidFill>
                <a:latin typeface="Arial" pitchFamily="34" charset="0"/>
                <a:ea typeface="+mn-ea"/>
                <a:cs typeface="Arial" pitchFamily="34" charset="0"/>
              </a:rPr>
              <a:t>and (2) control of chromatin organization and gene expression in mouse embryonic stem cells as an example of circuits that underlie stable cell states. </a:t>
            </a:r>
          </a:p>
          <a:p>
            <a:r>
              <a:rPr lang="en-US" sz="1200" kern="1200" dirty="0" smtClean="0">
                <a:solidFill>
                  <a:schemeClr val="tx1"/>
                </a:solidFill>
                <a:latin typeface="Arial" pitchFamily="34" charset="0"/>
                <a:ea typeface="+mn-ea"/>
                <a:cs typeface="Arial" pitchFamily="34" charset="0"/>
              </a:rPr>
              <a:t> </a:t>
            </a:r>
          </a:p>
          <a:p>
            <a:r>
              <a:rPr lang="en-US" sz="1200" kern="1200" dirty="0" smtClean="0">
                <a:solidFill>
                  <a:schemeClr val="tx1"/>
                </a:solidFill>
                <a:latin typeface="Arial" pitchFamily="34" charset="0"/>
                <a:ea typeface="+mn-ea"/>
                <a:cs typeface="Arial" pitchFamily="34" charset="0"/>
              </a:rPr>
              <a:t>Dissemination of the tools is an explicit goal of the center.</a:t>
            </a:r>
          </a:p>
          <a:p>
            <a:endParaRPr lang="en-US" sz="1200" kern="1200" dirty="0" smtClean="0">
              <a:solidFill>
                <a:schemeClr val="tx1"/>
              </a:solidFill>
              <a:latin typeface="Arial" pitchFamily="34" charset="0"/>
              <a:ea typeface="+mn-ea"/>
              <a:cs typeface="Arial" pitchFamily="34" charset="0"/>
            </a:endParaRPr>
          </a:p>
          <a:p>
            <a:r>
              <a:rPr lang="en-US" sz="1200" kern="1200" dirty="0" smtClean="0">
                <a:solidFill>
                  <a:schemeClr val="tx1"/>
                </a:solidFill>
                <a:latin typeface="Arial" pitchFamily="34" charset="0"/>
                <a:ea typeface="+mn-ea"/>
                <a:cs typeface="Arial" pitchFamily="34" charset="0"/>
              </a:rPr>
              <a:t>With the addition of this new CEGS, we currently have 8 active awards in the program, and two centers that are phasing out of the program after their 10 years of support. </a:t>
            </a:r>
            <a:endParaRPr lang="en-US" sz="1200" kern="1200" dirty="0">
              <a:solidFill>
                <a:schemeClr val="tx1"/>
              </a:solidFill>
              <a:latin typeface="Arial" pitchFamily="34" charset="0"/>
              <a:ea typeface="+mn-ea"/>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r>
              <a:rPr lang="en-US" dirty="0" smtClean="0">
                <a:latin typeface="Arial" pitchFamily="34" charset="0"/>
                <a:cs typeface="Arial" pitchFamily="34" charset="0"/>
              </a:rPr>
              <a:t>* Three program updates (two Common</a:t>
            </a:r>
            <a:r>
              <a:rPr lang="en-US" baseline="0" dirty="0" smtClean="0">
                <a:latin typeface="Arial" pitchFamily="34" charset="0"/>
                <a:cs typeface="Arial" pitchFamily="34" charset="0"/>
              </a:rPr>
              <a:t> Fund program ** and one NHGRI program *). </a:t>
            </a:r>
            <a:endParaRPr lang="en-US" dirty="0" smtClean="0">
              <a:latin typeface="Arial" pitchFamily="34" charset="0"/>
              <a:cs typeface="Arial" pitchFamily="34" charset="0"/>
            </a:endParaRPr>
          </a:p>
        </p:txBody>
      </p:sp>
      <p:sp>
        <p:nvSpPr>
          <p:cNvPr id="102404"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998F0D8B-A5D5-4BF3-97A4-4A716B298E69}" type="slidenum">
              <a:rPr lang="en-US" sz="1200" b="0">
                <a:latin typeface="Times New Roman" pitchFamily="18" charset="0"/>
              </a:rPr>
              <a:pPr algn="r" defTabSz="936625"/>
              <a:t>6</a:t>
            </a:fld>
            <a:endParaRPr lang="en-US" sz="1200" b="0">
              <a:latin typeface="Times New Roman"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txBox="1">
            <a:spLocks noGrp="1" noChangeArrowheads="1"/>
          </p:cNvSpPr>
          <p:nvPr/>
        </p:nvSpPr>
        <p:spPr bwMode="auto">
          <a:xfrm>
            <a:off x="4013200" y="8891588"/>
            <a:ext cx="3071813" cy="466725"/>
          </a:xfrm>
          <a:prstGeom prst="rect">
            <a:avLst/>
          </a:prstGeom>
          <a:noFill/>
          <a:ln w="9525">
            <a:noFill/>
            <a:miter lim="800000"/>
            <a:headEnd/>
            <a:tailEnd/>
          </a:ln>
        </p:spPr>
        <p:txBody>
          <a:bodyPr lIns="93938" tIns="46971" rIns="93938" bIns="46971" anchor="b"/>
          <a:lstStyle/>
          <a:p>
            <a:pPr algn="r" defTabSz="917575"/>
            <a:fld id="{9938CE1C-A1C7-4391-BF6F-C3DD1A73B836}" type="slidenum">
              <a:rPr lang="en-US" sz="1300">
                <a:solidFill>
                  <a:srgbClr val="000000"/>
                </a:solidFill>
                <a:latin typeface="Calibri" pitchFamily="34" charset="0"/>
              </a:rPr>
              <a:pPr algn="r" defTabSz="917575"/>
              <a:t>60</a:t>
            </a:fld>
            <a:endParaRPr lang="en-US" sz="1300">
              <a:solidFill>
                <a:srgbClr val="000000"/>
              </a:solidFill>
              <a:latin typeface="Calibri" pitchFamily="34" charset="0"/>
            </a:endParaRPr>
          </a:p>
        </p:txBody>
      </p:sp>
      <p:sp>
        <p:nvSpPr>
          <p:cNvPr id="149507" name="Rectangle 2"/>
          <p:cNvSpPr>
            <a:spLocks noGrp="1" noRot="1" noChangeAspect="1" noChangeArrowheads="1" noTextEdit="1"/>
          </p:cNvSpPr>
          <p:nvPr>
            <p:ph type="sldImg"/>
          </p:nvPr>
        </p:nvSpPr>
        <p:spPr>
          <a:xfrm>
            <a:off x="1203325" y="703263"/>
            <a:ext cx="4679950" cy="3509962"/>
          </a:xfrm>
          <a:ln/>
        </p:spPr>
      </p:sp>
      <p:sp>
        <p:nvSpPr>
          <p:cNvPr id="149508" name="Rectangle 3"/>
          <p:cNvSpPr>
            <a:spLocks noGrp="1" noChangeArrowheads="1"/>
          </p:cNvSpPr>
          <p:nvPr>
            <p:ph type="body" idx="1"/>
          </p:nvPr>
        </p:nvSpPr>
        <p:spPr>
          <a:xfrm>
            <a:off x="709613" y="4446588"/>
            <a:ext cx="5667375" cy="4210050"/>
          </a:xfrm>
          <a:noFill/>
          <a:ln/>
        </p:spPr>
        <p:txBody>
          <a:bodyPr lIns="93938" rIns="93938"/>
          <a:lstStyle/>
          <a:p>
            <a:r>
              <a:rPr lang="en-US" sz="1200" dirty="0" smtClean="0">
                <a:latin typeface="Arial" pitchFamily="34" charset="0"/>
                <a:cs typeface="Arial" pitchFamily="34" charset="0"/>
              </a:rPr>
              <a:t>Updates on our mouse knockout projects (KOMP and KOMP2) include the following.</a:t>
            </a: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 KOMP (Knockout Mouse Project) winds down at the end of September. </a:t>
            </a: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As of August 1, 8700 knockouts had been produced (goal is 8500).</a:t>
            </a:r>
          </a:p>
          <a:p>
            <a:endParaRPr lang="en-US" sz="1200" dirty="0" smtClean="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Arial" pitchFamily="34" charset="0"/>
                <a:cs typeface="Arial" pitchFamily="34" charset="0"/>
              </a:rPr>
              <a:t>* Recall that KOMP2 is an effort to phenotype knockout strains produced by KOMP.</a:t>
            </a: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For KOMP2, awards will be made this fiscal year. </a:t>
            </a: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Overall funding for the program is $111M over 5 years. </a:t>
            </a:r>
          </a:p>
          <a:p>
            <a:endParaRPr lang="en-US" sz="1200" dirty="0" smtClean="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Arial" pitchFamily="34" charset="0"/>
                <a:cs typeface="Arial" pitchFamily="34" charset="0"/>
              </a:rPr>
              <a:t>The</a:t>
            </a:r>
            <a:r>
              <a:rPr lang="en-US" sz="1200" baseline="0" dirty="0" smtClean="0">
                <a:latin typeface="Arial" pitchFamily="34" charset="0"/>
                <a:cs typeface="Arial" pitchFamily="34" charset="0"/>
              </a:rPr>
              <a:t> g</a:t>
            </a:r>
            <a:r>
              <a:rPr lang="en-US" sz="1200" dirty="0" smtClean="0">
                <a:latin typeface="Arial" pitchFamily="34" charset="0"/>
                <a:cs typeface="Arial" pitchFamily="34" charset="0"/>
              </a:rPr>
              <a:t>oal is to produce and phenotype 2500 strains.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Arial" pitchFamily="34" charset="0"/>
                <a:cs typeface="Arial" pitchFamily="34" charset="0"/>
              </a:rPr>
              <a:t>* There will be a major meeting later</a:t>
            </a:r>
            <a:r>
              <a:rPr lang="en-US" sz="1200" baseline="0" dirty="0" smtClean="0">
                <a:latin typeface="Arial" pitchFamily="34" charset="0"/>
                <a:cs typeface="Arial" pitchFamily="34" charset="0"/>
              </a:rPr>
              <a:t> this month that will reflect the finale of KOMP, the kickoff of KOMP2, and the launching of the International Mouse </a:t>
            </a:r>
            <a:r>
              <a:rPr lang="en-US" sz="1200" baseline="0" dirty="0" err="1" smtClean="0">
                <a:latin typeface="Arial" pitchFamily="34" charset="0"/>
                <a:cs typeface="Arial" pitchFamily="34" charset="0"/>
              </a:rPr>
              <a:t>Phenotyping</a:t>
            </a:r>
            <a:r>
              <a:rPr lang="en-US" sz="1200" baseline="0" dirty="0" smtClean="0">
                <a:latin typeface="Arial" pitchFamily="34" charset="0"/>
                <a:cs typeface="Arial" pitchFamily="34" charset="0"/>
              </a:rPr>
              <a:t> Consortium (IMPC). </a:t>
            </a:r>
            <a:endParaRPr lang="en-US" sz="1200" dirty="0" smtClean="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latin typeface="Arial" pitchFamily="34" charset="0"/>
              <a:cs typeface="Arial" pitchFamily="34" charset="0"/>
            </a:endParaRPr>
          </a:p>
          <a:p>
            <a:endParaRPr lang="en-US" sz="1200" dirty="0" smtClean="0">
              <a:latin typeface="Arial" pitchFamily="34" charset="0"/>
              <a:cs typeface="Arial" pitchFamily="34" charset="0"/>
            </a:endParaRPr>
          </a:p>
          <a:p>
            <a:endParaRPr lang="en-US" sz="1200" dirty="0" smtClean="0">
              <a:latin typeface="Arial" pitchFamily="34" charset="0"/>
              <a:cs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xfrm>
            <a:off x="944563" y="4446588"/>
            <a:ext cx="5837237" cy="4211637"/>
          </a:xfrm>
          <a:noFill/>
          <a:ln/>
        </p:spPr>
        <p:txBody>
          <a:bodyPr/>
          <a:lstStyle/>
          <a:p>
            <a:r>
              <a:rPr lang="en-US" sz="1200" dirty="0" smtClean="0">
                <a:latin typeface="Arial" pitchFamily="34" charset="0"/>
                <a:cs typeface="Arial" pitchFamily="34" charset="0"/>
              </a:rPr>
              <a:t>For</a:t>
            </a:r>
            <a:r>
              <a:rPr lang="en-US" sz="1200" baseline="0" dirty="0" smtClean="0">
                <a:latin typeface="Arial" pitchFamily="34" charset="0"/>
                <a:cs typeface="Arial" pitchFamily="34" charset="0"/>
              </a:rPr>
              <a:t> our ELSI research program, * t</a:t>
            </a:r>
            <a:r>
              <a:rPr lang="en-US" sz="1200" dirty="0" smtClean="0">
                <a:latin typeface="Arial" pitchFamily="34" charset="0"/>
                <a:cs typeface="Arial" pitchFamily="34" charset="0"/>
              </a:rPr>
              <a:t>hree new program announcements were released in July.</a:t>
            </a: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The R01 component is designed for medium to large multi-disciplinary studies.  </a:t>
            </a: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The R03 component</a:t>
            </a:r>
            <a:r>
              <a:rPr lang="en-US" sz="1200" baseline="0" dirty="0" smtClean="0">
                <a:latin typeface="Arial" pitchFamily="34" charset="0"/>
                <a:cs typeface="Arial" pitchFamily="34" charset="0"/>
              </a:rPr>
              <a:t> </a:t>
            </a:r>
            <a:r>
              <a:rPr lang="en-US" sz="1200" dirty="0" smtClean="0">
                <a:latin typeface="Arial" pitchFamily="34" charset="0"/>
                <a:cs typeface="Arial" pitchFamily="34" charset="0"/>
              </a:rPr>
              <a:t>is targeted to small, self-contained analytical or conceptual projects that can be done in two years for up to $50,000 per year.  </a:t>
            </a: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The R21 component</a:t>
            </a:r>
            <a:r>
              <a:rPr lang="en-US" sz="1200" baseline="0" dirty="0" smtClean="0">
                <a:latin typeface="Arial" pitchFamily="34" charset="0"/>
                <a:cs typeface="Arial" pitchFamily="34" charset="0"/>
              </a:rPr>
              <a:t> </a:t>
            </a:r>
            <a:r>
              <a:rPr lang="en-US" sz="1200" dirty="0" smtClean="0">
                <a:latin typeface="Arial" pitchFamily="34" charset="0"/>
                <a:cs typeface="Arial" pitchFamily="34" charset="0"/>
              </a:rPr>
              <a:t>is aimed at cutting-edge exploratory or developmental grants that are taking on new or rapidly evolving ethical issues or the implications of emerging or anticipated scientific/technological developments.  The R21 component can request up to two years and a total of $275,000 in direct costs.</a:t>
            </a: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 The announcements focus on the issues raised in the new strategic plan’s Genomics &amp; Society section, such as those listed here. </a:t>
            </a:r>
          </a:p>
          <a:p>
            <a:endParaRPr lang="en-US" sz="1200" dirty="0" smtClean="0">
              <a:latin typeface="Arial" pitchFamily="34" charset="0"/>
              <a:cs typeface="Arial" pitchFamily="34" charset="0"/>
            </a:endParaRPr>
          </a:p>
          <a:p>
            <a:r>
              <a:rPr lang="en-US" sz="1200" dirty="0" smtClean="0">
                <a:latin typeface="Arial" pitchFamily="34" charset="0"/>
                <a:cs typeface="Arial" pitchFamily="34" charset="0"/>
              </a:rPr>
              <a:t>A number of other NIH Institutes</a:t>
            </a:r>
            <a:r>
              <a:rPr lang="en-US" sz="1200" baseline="0" dirty="0" smtClean="0">
                <a:latin typeface="Arial" pitchFamily="34" charset="0"/>
                <a:cs typeface="Arial" pitchFamily="34" charset="0"/>
              </a:rPr>
              <a:t> </a:t>
            </a:r>
            <a:r>
              <a:rPr lang="en-US" sz="1200" dirty="0" smtClean="0">
                <a:latin typeface="Arial" pitchFamily="34" charset="0"/>
                <a:cs typeface="Arial" pitchFamily="34" charset="0"/>
              </a:rPr>
              <a:t>are participating, including NCI, NIA, NICHD, NIDCD, NIEHS, NINDS.</a:t>
            </a:r>
          </a:p>
          <a:p>
            <a:endParaRPr lang="en-US" sz="1200" dirty="0" smtClean="0">
              <a:latin typeface="Arial" pitchFamily="34" charset="0"/>
              <a:cs typeface="Arial" pitchFamily="34" charset="0"/>
            </a:endParaRPr>
          </a:p>
          <a:p>
            <a:endParaRPr lang="en-US" sz="1200" dirty="0" smtClean="0">
              <a:latin typeface="Arial" pitchFamily="34" charset="0"/>
              <a:cs typeface="Arial" pitchFamily="34" charset="0"/>
            </a:endParaRPr>
          </a:p>
          <a:p>
            <a:endParaRPr lang="en-US" sz="1200" dirty="0" smtClean="0">
              <a:latin typeface="Arial" pitchFamily="34" charset="0"/>
              <a:cs typeface="Arial" pitchFamily="34" charset="0"/>
            </a:endParaRPr>
          </a:p>
        </p:txBody>
      </p:sp>
      <p:sp>
        <p:nvSpPr>
          <p:cNvPr id="151556"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56" tIns="46978" rIns="93956" bIns="46978" anchor="b"/>
          <a:lstStyle/>
          <a:p>
            <a:pPr algn="r" defTabSz="938213"/>
            <a:fld id="{22196A40-A44C-4E76-A09D-1FD87562A00D}" type="slidenum">
              <a:rPr lang="en-US" sz="1200" b="0">
                <a:latin typeface="Times New Roman" pitchFamily="18" charset="0"/>
              </a:rPr>
              <a:pPr algn="r" defTabSz="938213"/>
              <a:t>61</a:t>
            </a:fld>
            <a:endParaRPr lang="en-US" sz="1200" b="0">
              <a:latin typeface="Times New Roman" pitchFamily="18"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xfrm>
            <a:off x="944563" y="4446588"/>
            <a:ext cx="5837237" cy="4211637"/>
          </a:xfrm>
          <a:noFill/>
          <a:ln/>
        </p:spPr>
        <p:txBody>
          <a:bodyPr/>
          <a:lstStyle/>
          <a:p>
            <a:r>
              <a:rPr lang="en-US" sz="1200" i="0" dirty="0" smtClean="0">
                <a:latin typeface="Arial" pitchFamily="34" charset="0"/>
                <a:cs typeface="Arial" pitchFamily="34" charset="0"/>
              </a:rPr>
              <a:t>In July, NHGRI held a meeting to discuss data sharing as it relates to research ethics and policy. </a:t>
            </a:r>
          </a:p>
          <a:p>
            <a:endParaRPr lang="en-US" sz="1200" i="0" dirty="0" smtClean="0">
              <a:latin typeface="Arial" pitchFamily="34" charset="0"/>
              <a:cs typeface="Arial" pitchFamily="34" charset="0"/>
            </a:endParaRPr>
          </a:p>
          <a:p>
            <a:r>
              <a:rPr lang="en-US" sz="1200" i="0" dirty="0" smtClean="0">
                <a:latin typeface="Arial" pitchFamily="34" charset="0"/>
                <a:cs typeface="Arial" pitchFamily="34" charset="0"/>
              </a:rPr>
              <a:t>* The meeting was organized by the </a:t>
            </a:r>
            <a:r>
              <a:rPr lang="en-US" sz="1200" i="0" dirty="0" err="1" smtClean="0">
                <a:latin typeface="Arial" pitchFamily="34" charset="0"/>
                <a:cs typeface="Arial" pitchFamily="34" charset="0"/>
              </a:rPr>
              <a:t>eMERGE</a:t>
            </a:r>
            <a:r>
              <a:rPr lang="en-US" sz="1200" i="0" dirty="0" smtClean="0">
                <a:latin typeface="Arial" pitchFamily="34" charset="0"/>
                <a:cs typeface="Arial" pitchFamily="34" charset="0"/>
              </a:rPr>
              <a:t> Consent</a:t>
            </a:r>
            <a:r>
              <a:rPr lang="en-US" sz="1200" i="0" baseline="0" dirty="0" smtClean="0">
                <a:latin typeface="Arial" pitchFamily="34" charset="0"/>
                <a:cs typeface="Arial" pitchFamily="34" charset="0"/>
              </a:rPr>
              <a:t> and Community Consultation Work Group, and its </a:t>
            </a:r>
            <a:r>
              <a:rPr lang="en-US" sz="1200" i="0" dirty="0" smtClean="0">
                <a:latin typeface="Arial" pitchFamily="34" charset="0"/>
                <a:cs typeface="Arial" pitchFamily="34" charset="0"/>
              </a:rPr>
              <a:t>goal was to explore how ELSI research, in partnership with genomic research studies like </a:t>
            </a:r>
            <a:r>
              <a:rPr lang="en-US" sz="1200" i="0" dirty="0" err="1" smtClean="0">
                <a:latin typeface="Arial" pitchFamily="34" charset="0"/>
                <a:cs typeface="Arial" pitchFamily="34" charset="0"/>
              </a:rPr>
              <a:t>eMERGE</a:t>
            </a:r>
            <a:r>
              <a:rPr lang="en-US" sz="1200" i="0" dirty="0" smtClean="0">
                <a:latin typeface="Arial" pitchFamily="34" charset="0"/>
                <a:cs typeface="Arial" pitchFamily="34" charset="0"/>
              </a:rPr>
              <a:t>, can inform the development and implementation of research policy.   </a:t>
            </a:r>
          </a:p>
          <a:p>
            <a:endParaRPr lang="en-US" sz="1200" i="0" dirty="0" smtClean="0">
              <a:latin typeface="Arial" pitchFamily="34" charset="0"/>
              <a:cs typeface="Arial" pitchFamily="34" charset="0"/>
            </a:endParaRPr>
          </a:p>
          <a:p>
            <a:r>
              <a:rPr lang="en-US" sz="1200" i="0" dirty="0" smtClean="0">
                <a:latin typeface="Arial" pitchFamily="34" charset="0"/>
                <a:cs typeface="Arial" pitchFamily="34" charset="0"/>
              </a:rPr>
              <a:t>* The meeting focused</a:t>
            </a:r>
            <a:r>
              <a:rPr lang="en-US" sz="1200" i="0" baseline="0" dirty="0" smtClean="0">
                <a:latin typeface="Arial" pitchFamily="34" charset="0"/>
                <a:cs typeface="Arial" pitchFamily="34" charset="0"/>
              </a:rPr>
              <a:t> on the impact of data sharing policies on researchers, research participants, and community partners. </a:t>
            </a:r>
          </a:p>
          <a:p>
            <a:endParaRPr lang="en-US" sz="1200" i="0" dirty="0" smtClean="0">
              <a:latin typeface="Arial" pitchFamily="34" charset="0"/>
              <a:cs typeface="Arial" pitchFamily="34" charset="0"/>
            </a:endParaRPr>
          </a:p>
          <a:p>
            <a:r>
              <a:rPr lang="en-US" sz="1200" i="0" dirty="0" smtClean="0">
                <a:latin typeface="Arial" pitchFamily="34" charset="0"/>
                <a:cs typeface="Arial" pitchFamily="34" charset="0"/>
              </a:rPr>
              <a:t>* The meeting extensively</a:t>
            </a:r>
            <a:r>
              <a:rPr lang="en-US" sz="1200" i="0" baseline="0" dirty="0" smtClean="0">
                <a:latin typeface="Arial" pitchFamily="34" charset="0"/>
                <a:cs typeface="Arial" pitchFamily="34" charset="0"/>
              </a:rPr>
              <a:t> explored how data on these issues can be used to inform the development of research policy. </a:t>
            </a:r>
            <a:endParaRPr lang="en-US" sz="1200" i="0" dirty="0" smtClean="0">
              <a:latin typeface="Arial" pitchFamily="34" charset="0"/>
              <a:cs typeface="Arial" pitchFamily="34" charset="0"/>
            </a:endParaRPr>
          </a:p>
          <a:p>
            <a:endParaRPr lang="en-US" sz="1200" i="0" dirty="0" smtClean="0">
              <a:latin typeface="Arial" pitchFamily="34" charset="0"/>
              <a:cs typeface="Arial" pitchFamily="34" charset="0"/>
            </a:endParaRPr>
          </a:p>
          <a:p>
            <a:r>
              <a:rPr lang="en-US" sz="1200" i="0" dirty="0" smtClean="0">
                <a:latin typeface="Arial" pitchFamily="34" charset="0"/>
                <a:cs typeface="Arial" pitchFamily="34" charset="0"/>
              </a:rPr>
              <a:t>* In addition to researchers, bioinformatics, and policy experts and community advisors, meeting participants included NIH, OHRP, CDC, VA, FDA, and IOM program officials, group health, pharmaceutical and </a:t>
            </a:r>
            <a:r>
              <a:rPr lang="en-US" sz="1200" i="0" dirty="0" err="1" smtClean="0">
                <a:latin typeface="Arial" pitchFamily="34" charset="0"/>
                <a:cs typeface="Arial" pitchFamily="34" charset="0"/>
              </a:rPr>
              <a:t>biobank</a:t>
            </a:r>
            <a:r>
              <a:rPr lang="en-US" sz="1200" i="0" dirty="0" smtClean="0">
                <a:latin typeface="Arial" pitchFamily="34" charset="0"/>
                <a:cs typeface="Arial" pitchFamily="34" charset="0"/>
              </a:rPr>
              <a:t> representatives, and members of professional societies and patient advocacy groups.</a:t>
            </a:r>
          </a:p>
          <a:p>
            <a:endParaRPr lang="en-US" sz="1200" i="0" dirty="0" smtClean="0">
              <a:latin typeface="Arial" pitchFamily="34" charset="0"/>
              <a:cs typeface="Arial" pitchFamily="34" charset="0"/>
            </a:endParaRPr>
          </a:p>
          <a:p>
            <a:r>
              <a:rPr lang="en-US" sz="1200" i="0" dirty="0" smtClean="0">
                <a:latin typeface="Arial" pitchFamily="34" charset="0"/>
                <a:cs typeface="Arial" pitchFamily="34" charset="0"/>
              </a:rPr>
              <a:t>A journal article summarizing the workshop discussions is planned</a:t>
            </a:r>
          </a:p>
          <a:p>
            <a:endParaRPr lang="en-US" sz="1200" i="0" dirty="0" smtClean="0">
              <a:latin typeface="Arial" pitchFamily="34" charset="0"/>
              <a:cs typeface="Arial" pitchFamily="34" charset="0"/>
            </a:endParaRPr>
          </a:p>
        </p:txBody>
      </p:sp>
      <p:sp>
        <p:nvSpPr>
          <p:cNvPr id="150532"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56" tIns="46978" rIns="93956" bIns="46978" anchor="b"/>
          <a:lstStyle/>
          <a:p>
            <a:pPr algn="r" defTabSz="938213"/>
            <a:fld id="{60CD59BB-9115-4DF3-8710-9C941AB18EEE}" type="slidenum">
              <a:rPr lang="en-US" sz="1200" b="0">
                <a:latin typeface="Times New Roman" pitchFamily="18" charset="0"/>
              </a:rPr>
              <a:pPr algn="r" defTabSz="938213"/>
              <a:t>62</a:t>
            </a:fld>
            <a:endParaRPr lang="en-US" sz="1200" b="0">
              <a:latin typeface="Times New Roman" pitchFamily="18"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txBox="1">
            <a:spLocks noGrp="1" noChangeArrowheads="1"/>
          </p:cNvSpPr>
          <p:nvPr/>
        </p:nvSpPr>
        <p:spPr bwMode="auto">
          <a:xfrm>
            <a:off x="4013200" y="8891588"/>
            <a:ext cx="3071813" cy="466725"/>
          </a:xfrm>
          <a:prstGeom prst="rect">
            <a:avLst/>
          </a:prstGeom>
          <a:noFill/>
          <a:ln w="9525">
            <a:noFill/>
            <a:miter lim="800000"/>
            <a:headEnd/>
            <a:tailEnd/>
          </a:ln>
        </p:spPr>
        <p:txBody>
          <a:bodyPr lIns="93938" tIns="46971" rIns="93938" bIns="46971" anchor="b"/>
          <a:lstStyle/>
          <a:p>
            <a:pPr algn="r" defTabSz="917575"/>
            <a:fld id="{2E5C3B35-EF47-4CE0-BEF4-921044EC0AAD}" type="slidenum">
              <a:rPr lang="en-US" sz="1300">
                <a:solidFill>
                  <a:srgbClr val="000000"/>
                </a:solidFill>
                <a:latin typeface="Calibri" pitchFamily="34" charset="0"/>
                <a:ea typeface="ＭＳ Ｐゴシック" pitchFamily="34" charset="-128"/>
              </a:rPr>
              <a:pPr algn="r" defTabSz="917575"/>
              <a:t>63</a:t>
            </a:fld>
            <a:endParaRPr lang="en-US" sz="1300">
              <a:solidFill>
                <a:srgbClr val="000000"/>
              </a:solidFill>
              <a:latin typeface="Calibri" pitchFamily="34" charset="0"/>
              <a:ea typeface="ＭＳ Ｐゴシック" pitchFamily="34" charset="-128"/>
            </a:endParaRPr>
          </a:p>
        </p:txBody>
      </p:sp>
      <p:sp>
        <p:nvSpPr>
          <p:cNvPr id="152579" name="Rectangle 2"/>
          <p:cNvSpPr>
            <a:spLocks noGrp="1" noRot="1" noChangeAspect="1" noChangeArrowheads="1" noTextEdit="1"/>
          </p:cNvSpPr>
          <p:nvPr>
            <p:ph type="sldImg"/>
          </p:nvPr>
        </p:nvSpPr>
        <p:spPr>
          <a:xfrm>
            <a:off x="1203325" y="703263"/>
            <a:ext cx="4679950" cy="3509962"/>
          </a:xfrm>
          <a:ln/>
        </p:spPr>
      </p:sp>
      <p:sp>
        <p:nvSpPr>
          <p:cNvPr id="152580" name="Rectangle 3"/>
          <p:cNvSpPr>
            <a:spLocks noGrp="1" noChangeArrowheads="1"/>
          </p:cNvSpPr>
          <p:nvPr>
            <p:ph type="body" idx="1"/>
          </p:nvPr>
        </p:nvSpPr>
        <p:spPr>
          <a:xfrm>
            <a:off x="709613" y="4446588"/>
            <a:ext cx="5667375" cy="4210050"/>
          </a:xfrm>
          <a:noFill/>
          <a:ln/>
        </p:spPr>
        <p:txBody>
          <a:bodyPr lIns="93938" rIns="93938"/>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smtClean="0">
                <a:latin typeface="Arial" pitchFamily="34" charset="0"/>
                <a:cs typeface="Arial" pitchFamily="34" charset="0"/>
              </a:rPr>
              <a:t>There are a number of upcoming</a:t>
            </a:r>
            <a:r>
              <a:rPr lang="en-US" b="0" baseline="0" dirty="0" smtClean="0">
                <a:latin typeface="Arial" pitchFamily="34" charset="0"/>
                <a:cs typeface="Arial" pitchFamily="34" charset="0"/>
              </a:rPr>
              <a:t> Extramural meetings worth mentioning.</a:t>
            </a:r>
          </a:p>
          <a:p>
            <a:endParaRPr lang="en-US" b="0" dirty="0" smtClean="0">
              <a:latin typeface="Arial" pitchFamily="34" charset="0"/>
              <a:cs typeface="Arial" pitchFamily="34" charset="0"/>
            </a:endParaRPr>
          </a:p>
          <a:p>
            <a:r>
              <a:rPr lang="en-US" b="0" dirty="0" smtClean="0">
                <a:latin typeface="Arial" pitchFamily="34" charset="0"/>
                <a:cs typeface="Arial" pitchFamily="34" charset="0"/>
              </a:rPr>
              <a:t>* In early October, there will be meeting</a:t>
            </a:r>
            <a:r>
              <a:rPr lang="en-US" b="0" baseline="0" dirty="0" smtClean="0">
                <a:latin typeface="Arial" pitchFamily="34" charset="0"/>
                <a:cs typeface="Arial" pitchFamily="34" charset="0"/>
              </a:rPr>
              <a:t> for our </a:t>
            </a:r>
            <a:r>
              <a:rPr lang="en-US" b="0" dirty="0" smtClean="0">
                <a:latin typeface="Arial" pitchFamily="34" charset="0"/>
                <a:cs typeface="Arial" pitchFamily="34" charset="0"/>
              </a:rPr>
              <a:t>CEERs Program.</a:t>
            </a:r>
          </a:p>
          <a:p>
            <a:r>
              <a:rPr lang="en-US" b="0" dirty="0" smtClean="0">
                <a:latin typeface="Arial" pitchFamily="34" charset="0"/>
                <a:cs typeface="Arial" pitchFamily="34" charset="0"/>
              </a:rPr>
              <a:t>	</a:t>
            </a:r>
          </a:p>
          <a:p>
            <a:pPr>
              <a:buFont typeface="Arial" charset="0"/>
              <a:buNone/>
            </a:pPr>
            <a:r>
              <a:rPr lang="en-US" b="0" dirty="0" smtClean="0">
                <a:latin typeface="Arial" pitchFamily="34" charset="0"/>
                <a:cs typeface="Arial" pitchFamily="34" charset="0"/>
              </a:rPr>
              <a:t>*</a:t>
            </a:r>
            <a:r>
              <a:rPr lang="en-US" b="0" baseline="0" dirty="0" smtClean="0">
                <a:latin typeface="Arial" pitchFamily="34" charset="0"/>
                <a:cs typeface="Arial" pitchFamily="34" charset="0"/>
              </a:rPr>
              <a:t> </a:t>
            </a:r>
            <a:r>
              <a:rPr lang="en-US" b="0" dirty="0" smtClean="0">
                <a:latin typeface="Arial" pitchFamily="34" charset="0"/>
                <a:cs typeface="Arial" pitchFamily="34" charset="0"/>
              </a:rPr>
              <a:t>Then, at this year’s International Congress of Human Genetics meeting in Montreal will be session organized by our ELSI Program</a:t>
            </a:r>
            <a:r>
              <a:rPr lang="en-US" b="0" baseline="0" dirty="0" smtClean="0">
                <a:latin typeface="Arial" pitchFamily="34" charset="0"/>
                <a:cs typeface="Arial" pitchFamily="34" charset="0"/>
              </a:rPr>
              <a:t> </a:t>
            </a:r>
            <a:r>
              <a:rPr lang="en-US" b="0" dirty="0" smtClean="0">
                <a:latin typeface="Arial" pitchFamily="34" charset="0"/>
                <a:cs typeface="Arial" pitchFamily="34" charset="0"/>
              </a:rPr>
              <a:t>entitled “Emerging Ethical Issues in Large-Scale International Genomics Research Collaborations.”</a:t>
            </a:r>
          </a:p>
          <a:p>
            <a:pPr>
              <a:buFont typeface="Arial" charset="0"/>
              <a:buChar char="•"/>
            </a:pPr>
            <a:endParaRPr lang="en-US" b="0" baseline="0" dirty="0" smtClean="0">
              <a:latin typeface="Arial" pitchFamily="34" charset="0"/>
              <a:cs typeface="Arial" pitchFamily="34" charset="0"/>
            </a:endParaRPr>
          </a:p>
          <a:p>
            <a:r>
              <a:rPr lang="en-US" b="0" dirty="0" smtClean="0">
                <a:latin typeface="Arial" pitchFamily="34" charset="0"/>
                <a:cs typeface="Arial" pitchFamily="34" charset="0"/>
              </a:rPr>
              <a:t>* Later in October will</a:t>
            </a:r>
            <a:r>
              <a:rPr lang="en-US" b="0" baseline="0" dirty="0" smtClean="0">
                <a:latin typeface="Arial" pitchFamily="34" charset="0"/>
                <a:cs typeface="Arial" pitchFamily="34" charset="0"/>
              </a:rPr>
              <a:t> be the annual meeting for our CEGS and DAP programs, to be held in Boston.</a:t>
            </a:r>
          </a:p>
          <a:p>
            <a:endParaRPr lang="en-US" b="0" dirty="0" smtClean="0">
              <a:latin typeface="Arial" pitchFamily="34" charset="0"/>
              <a:cs typeface="Arial" pitchFamily="34" charset="0"/>
            </a:endParaRPr>
          </a:p>
          <a:p>
            <a:r>
              <a:rPr lang="en-US" b="0" dirty="0" smtClean="0">
                <a:latin typeface="Arial" pitchFamily="34" charset="0"/>
                <a:cs typeface="Arial" pitchFamily="34" charset="0"/>
              </a:rPr>
              <a:t>* Finally, in December, a workshop addressing “Approaches Characterizing Genetic Variants for Clinical Use” will be held</a:t>
            </a:r>
            <a:r>
              <a:rPr lang="en-US" b="0" baseline="0" dirty="0" smtClean="0">
                <a:latin typeface="Arial" pitchFamily="34" charset="0"/>
                <a:cs typeface="Arial" pitchFamily="34" charset="0"/>
              </a:rPr>
              <a:t> here in the DC area. </a:t>
            </a:r>
            <a:r>
              <a:rPr lang="en-US" b="0" dirty="0" smtClean="0">
                <a:latin typeface="Arial" pitchFamily="34" charset="0"/>
                <a:cs typeface="Arial" pitchFamily="34" charset="0"/>
              </a:rPr>
              <a:t>The goal of the Workshop is to identify the resources and pipelines needed to decide on the clinical relevance of genetic variants and how best to disseminate this information to support clinical use. Rex Chisholm and Marc Williams are co-Chairing the Planning Committee for this workshop.</a:t>
            </a:r>
            <a:r>
              <a:rPr lang="en-US" b="0" baseline="0" dirty="0" smtClean="0">
                <a:latin typeface="Arial" pitchFamily="34" charset="0"/>
                <a:cs typeface="Arial" pitchFamily="34" charset="0"/>
              </a:rPr>
              <a:t> </a:t>
            </a:r>
            <a:endParaRPr lang="en-US" b="0" dirty="0" smtClean="0">
              <a:latin typeface="Arial" pitchFamily="34" charset="0"/>
              <a:cs typeface="Arial"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r>
              <a:rPr lang="en-US" smtClean="0"/>
              <a:t>  </a:t>
            </a:r>
          </a:p>
        </p:txBody>
      </p:sp>
      <p:sp>
        <p:nvSpPr>
          <p:cNvPr id="153604"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9B25823C-C9B8-4E6F-88B3-AED2484C8FCC}" type="slidenum">
              <a:rPr lang="en-US" sz="1200" b="0">
                <a:latin typeface="Times New Roman" pitchFamily="18" charset="0"/>
              </a:rPr>
              <a:pPr algn="r" defTabSz="936625"/>
              <a:t>64</a:t>
            </a:fld>
            <a:endParaRPr lang="en-US" sz="1200" b="0">
              <a:latin typeface="Times New Roman" pitchFamily="18"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p:spPr>
        <p:txBody>
          <a:bodyPr/>
          <a:lstStyle/>
          <a:p>
            <a:r>
              <a:rPr lang="en-US" b="0" i="0" dirty="0" smtClean="0">
                <a:latin typeface="Arial" pitchFamily="34" charset="0"/>
                <a:cs typeface="Arial" pitchFamily="34" charset="0"/>
              </a:rPr>
              <a:t>* On June 1</a:t>
            </a:r>
            <a:r>
              <a:rPr lang="en-US" b="0" i="0" baseline="0" dirty="0" smtClean="0">
                <a:latin typeface="Arial" pitchFamily="34" charset="0"/>
                <a:cs typeface="Arial" pitchFamily="34" charset="0"/>
              </a:rPr>
              <a:t> of this year,</a:t>
            </a:r>
            <a:r>
              <a:rPr lang="en-US" b="0" i="0" dirty="0" smtClean="0">
                <a:latin typeface="Arial" pitchFamily="34" charset="0"/>
                <a:cs typeface="Arial" pitchFamily="34" charset="0"/>
              </a:rPr>
              <a:t> the NIH Common</a:t>
            </a:r>
            <a:r>
              <a:rPr lang="en-US" b="0" i="0" baseline="0" dirty="0" smtClean="0">
                <a:latin typeface="Arial" pitchFamily="34" charset="0"/>
                <a:cs typeface="Arial" pitchFamily="34" charset="0"/>
              </a:rPr>
              <a:t> Fund’s </a:t>
            </a:r>
            <a:r>
              <a:rPr lang="en-US" b="0" i="0" dirty="0" smtClean="0">
                <a:latin typeface="Arial" pitchFamily="34" charset="0"/>
                <a:cs typeface="Arial" pitchFamily="34" charset="0"/>
              </a:rPr>
              <a:t>Molecular Libraries Program began the fourth year of its production phase (the pilot phase plus the production phase to date totals 6 years, so actually beginning the 7</a:t>
            </a:r>
            <a:r>
              <a:rPr lang="en-US" b="0" i="0" baseline="30000" dirty="0" smtClean="0">
                <a:latin typeface="Arial" pitchFamily="34" charset="0"/>
                <a:cs typeface="Arial" pitchFamily="34" charset="0"/>
              </a:rPr>
              <a:t>th</a:t>
            </a:r>
            <a:r>
              <a:rPr lang="en-US" b="0" i="0" dirty="0" smtClean="0">
                <a:latin typeface="Arial" pitchFamily="34" charset="0"/>
                <a:cs typeface="Arial" pitchFamily="34" charset="0"/>
              </a:rPr>
              <a:t> year of the program).</a:t>
            </a:r>
          </a:p>
          <a:p>
            <a:endParaRPr lang="en-US" b="0" i="0" dirty="0" smtClean="0">
              <a:latin typeface="Arial" pitchFamily="34" charset="0"/>
              <a:cs typeface="Arial" pitchFamily="34" charset="0"/>
            </a:endParaRPr>
          </a:p>
          <a:p>
            <a:r>
              <a:rPr lang="en-US" b="0" i="0" dirty="0" smtClean="0">
                <a:latin typeface="Arial" pitchFamily="34" charset="0"/>
                <a:cs typeface="Arial" pitchFamily="34" charset="0"/>
              </a:rPr>
              <a:t>* Meanwhile, it met its annual quantitative goals in Year</a:t>
            </a:r>
            <a:r>
              <a:rPr lang="en-US" b="0" i="0" baseline="0" dirty="0" smtClean="0">
                <a:latin typeface="Arial" pitchFamily="34" charset="0"/>
                <a:cs typeface="Arial" pitchFamily="34" charset="0"/>
              </a:rPr>
              <a:t> 3</a:t>
            </a:r>
            <a:r>
              <a:rPr lang="en-US" b="0" i="0" dirty="0" smtClean="0">
                <a:latin typeface="Arial" pitchFamily="34" charset="0"/>
                <a:cs typeface="Arial" pitchFamily="34" charset="0"/>
              </a:rPr>
              <a:t>: 20 or more new projects per center; 15 or more active chemistry projects per center; 10-12 approved probes by peer review per year per center.</a:t>
            </a:r>
          </a:p>
          <a:p>
            <a:endParaRPr lang="en-US" b="0" i="0" dirty="0" smtClean="0">
              <a:latin typeface="Arial" pitchFamily="34" charset="0"/>
              <a:cs typeface="Arial" pitchFamily="34" charset="0"/>
            </a:endParaRPr>
          </a:p>
          <a:p>
            <a:r>
              <a:rPr lang="en-US" b="0" i="0" dirty="0" smtClean="0">
                <a:latin typeface="Arial" pitchFamily="34" charset="0"/>
                <a:cs typeface="Arial" pitchFamily="34" charset="0"/>
              </a:rPr>
              <a:t>* Overall, the MLP</a:t>
            </a:r>
            <a:r>
              <a:rPr lang="en-US" b="0" i="0" baseline="0" dirty="0" smtClean="0">
                <a:latin typeface="Arial" pitchFamily="34" charset="0"/>
                <a:cs typeface="Arial" pitchFamily="34" charset="0"/>
              </a:rPr>
              <a:t> network has accomplished an impressive set of achievements. * * *</a:t>
            </a:r>
            <a:r>
              <a:rPr lang="en-US" b="0" i="0" dirty="0" smtClean="0">
                <a:latin typeface="Arial" pitchFamily="34" charset="0"/>
                <a:cs typeface="Arial" pitchFamily="34" charset="0"/>
              </a:rPr>
              <a:t> </a:t>
            </a:r>
          </a:p>
          <a:p>
            <a:endParaRPr lang="en-US" b="0" i="0" dirty="0" smtClean="0">
              <a:latin typeface="Arial" pitchFamily="34" charset="0"/>
              <a:cs typeface="Arial" pitchFamily="34" charset="0"/>
            </a:endParaRPr>
          </a:p>
          <a:p>
            <a:r>
              <a:rPr lang="en-US" b="0" i="0" dirty="0" smtClean="0">
                <a:latin typeface="Arial" pitchFamily="34" charset="0"/>
                <a:cs typeface="Arial" pitchFamily="34" charset="0"/>
              </a:rPr>
              <a:t>* While there is a future</a:t>
            </a:r>
            <a:r>
              <a:rPr lang="en-US" b="0" i="0" baseline="0" dirty="0" smtClean="0">
                <a:latin typeface="Arial" pitchFamily="34" charset="0"/>
                <a:cs typeface="Arial" pitchFamily="34" charset="0"/>
              </a:rPr>
              <a:t> focus on q</a:t>
            </a:r>
            <a:r>
              <a:rPr lang="en-US" b="0" i="0" dirty="0" smtClean="0">
                <a:latin typeface="Arial" pitchFamily="34" charset="0"/>
                <a:cs typeface="Arial" pitchFamily="34" charset="0"/>
              </a:rPr>
              <a:t>ualitative milestones,</a:t>
            </a:r>
            <a:r>
              <a:rPr lang="en-US" b="0" i="0" baseline="0" dirty="0" smtClean="0">
                <a:latin typeface="Arial" pitchFamily="34" charset="0"/>
                <a:cs typeface="Arial" pitchFamily="34" charset="0"/>
              </a:rPr>
              <a:t> these are </a:t>
            </a:r>
            <a:r>
              <a:rPr lang="en-US" b="0" i="0" dirty="0" smtClean="0">
                <a:latin typeface="Arial" pitchFamily="34" charset="0"/>
                <a:cs typeface="Arial" pitchFamily="34" charset="0"/>
              </a:rPr>
              <a:t>more difficult to set.  None</a:t>
            </a:r>
            <a:r>
              <a:rPr lang="en-US" b="0" i="0" baseline="0" dirty="0" smtClean="0">
                <a:latin typeface="Arial" pitchFamily="34" charset="0"/>
                <a:cs typeface="Arial" pitchFamily="34" charset="0"/>
              </a:rPr>
              <a:t>theless, these include aiming to generate * higher-quality probes and * better-characterized probes. </a:t>
            </a:r>
            <a:r>
              <a:rPr lang="en-US" b="0" i="0" dirty="0" smtClean="0">
                <a:latin typeface="Arial" pitchFamily="34" charset="0"/>
                <a:cs typeface="Arial" pitchFamily="34" charset="0"/>
              </a:rPr>
              <a:t>Network of centers working together to identify appropriate benchmarks for quality.</a:t>
            </a:r>
          </a:p>
          <a:p>
            <a:endParaRPr lang="en-US" b="0" i="0" dirty="0" smtClean="0">
              <a:latin typeface="Arial" pitchFamily="34" charset="0"/>
              <a:cs typeface="Arial" pitchFamily="34" charset="0"/>
            </a:endParaRPr>
          </a:p>
          <a:p>
            <a:endParaRPr lang="en-US" b="0" i="0" dirty="0" smtClean="0">
              <a:latin typeface="Arial" pitchFamily="34" charset="0"/>
              <a:cs typeface="Arial" pitchFamily="34" charset="0"/>
            </a:endParaRPr>
          </a:p>
          <a:p>
            <a:endParaRPr lang="en-US" b="0" i="0" dirty="0" smtClean="0">
              <a:latin typeface="Arial" pitchFamily="34" charset="0"/>
              <a:cs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p:spPr>
        <p:txBody>
          <a:bodyPr/>
          <a:lstStyle/>
          <a:p>
            <a:r>
              <a:rPr lang="en-US" dirty="0" smtClean="0">
                <a:latin typeface="Arial" pitchFamily="34" charset="0"/>
                <a:cs typeface="Arial" pitchFamily="34" charset="0"/>
              </a:rPr>
              <a:t>In terms of areas being served by the MLP effort, shown</a:t>
            </a:r>
            <a:r>
              <a:rPr lang="en-US" baseline="0" dirty="0" smtClean="0">
                <a:latin typeface="Arial" pitchFamily="34" charset="0"/>
                <a:cs typeface="Arial" pitchFamily="34" charset="0"/>
              </a:rPr>
              <a:t> here is the distribution of </a:t>
            </a:r>
            <a:r>
              <a:rPr lang="en-US" dirty="0" smtClean="0">
                <a:latin typeface="Arial" pitchFamily="34" charset="0"/>
                <a:cs typeface="Arial" pitchFamily="34" charset="0"/>
              </a:rPr>
              <a:t>health areas for which projects</a:t>
            </a:r>
            <a:r>
              <a:rPr lang="en-US" baseline="0" dirty="0" smtClean="0">
                <a:latin typeface="Arial" pitchFamily="34" charset="0"/>
                <a:cs typeface="Arial" pitchFamily="34" charset="0"/>
              </a:rPr>
              <a:t> have been or are being pursued. </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This demonstrates the</a:t>
            </a:r>
            <a:r>
              <a:rPr lang="en-US" baseline="0" dirty="0" smtClean="0">
                <a:latin typeface="Arial" pitchFamily="34" charset="0"/>
                <a:cs typeface="Arial" pitchFamily="34" charset="0"/>
              </a:rPr>
              <a:t> diverse and</a:t>
            </a:r>
            <a:r>
              <a:rPr lang="en-US" dirty="0" smtClean="0">
                <a:latin typeface="Arial" pitchFamily="34" charset="0"/>
                <a:cs typeface="Arial" pitchFamily="34" charset="0"/>
              </a:rPr>
              <a:t> balanced portfolio of projects assigned in the MLP.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The project portfolio contains a good distribution of biological targets of interest to most NIH</a:t>
            </a:r>
            <a:r>
              <a:rPr lang="en-US" baseline="0" dirty="0" smtClean="0">
                <a:latin typeface="Arial" pitchFamily="34" charset="0"/>
                <a:cs typeface="Arial" pitchFamily="34" charset="0"/>
              </a:rPr>
              <a:t> Institutes/Centers.</a:t>
            </a:r>
            <a:r>
              <a:rPr lang="en-US" dirty="0" smtClean="0">
                <a:latin typeface="Arial" pitchFamily="34" charset="0"/>
                <a:cs typeface="Arial" pitchFamily="34" charset="0"/>
              </a:rPr>
              <a:t> </a:t>
            </a: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p:spPr>
        <p:txBody>
          <a:bodyPr/>
          <a:lstStyle/>
          <a:p>
            <a:r>
              <a:rPr lang="en-US" dirty="0" smtClean="0">
                <a:latin typeface="Arial" pitchFamily="34" charset="0"/>
                <a:cs typeface="Arial" pitchFamily="34" charset="0"/>
              </a:rPr>
              <a:t>Here is a nice highlight of the MLP.</a:t>
            </a:r>
            <a:r>
              <a:rPr lang="en-US" baseline="0" dirty="0" smtClean="0">
                <a:latin typeface="Arial" pitchFamily="34" charset="0"/>
                <a:cs typeface="Arial" pitchFamily="34" charset="0"/>
              </a:rPr>
              <a:t> </a:t>
            </a:r>
          </a:p>
          <a:p>
            <a:endParaRPr lang="en-US" baseline="0" dirty="0" smtClean="0">
              <a:latin typeface="Arial" pitchFamily="34" charset="0"/>
              <a:cs typeface="Arial" pitchFamily="34" charset="0"/>
            </a:endParaRPr>
          </a:p>
          <a:p>
            <a:r>
              <a:rPr lang="en-US" dirty="0" smtClean="0">
                <a:latin typeface="Arial" pitchFamily="34" charset="0"/>
                <a:cs typeface="Arial" pitchFamily="34" charset="0"/>
              </a:rPr>
              <a:t>* A</a:t>
            </a:r>
            <a:r>
              <a:rPr lang="en-US" baseline="0" dirty="0" smtClean="0">
                <a:latin typeface="Arial" pitchFamily="34" charset="0"/>
                <a:cs typeface="Arial" pitchFamily="34" charset="0"/>
              </a:rPr>
              <a:t> l</a:t>
            </a:r>
            <a:r>
              <a:rPr lang="en-US" dirty="0" smtClean="0">
                <a:latin typeface="Arial" pitchFamily="34" charset="0"/>
                <a:cs typeface="Arial" pitchFamily="34" charset="0"/>
              </a:rPr>
              <a:t>ead compound was discovered in the Molecular Libraries Small Molecule Repository by the  Scripps Screening Center in first year of the MLP;</a:t>
            </a:r>
            <a:r>
              <a:rPr lang="en-US" baseline="0" dirty="0" smtClean="0">
                <a:latin typeface="Arial" pitchFamily="34" charset="0"/>
                <a:cs typeface="Arial" pitchFamily="34" charset="0"/>
              </a:rPr>
              <a:t> this</a:t>
            </a:r>
            <a:r>
              <a:rPr lang="en-US" dirty="0" smtClean="0">
                <a:latin typeface="Arial" pitchFamily="34" charset="0"/>
                <a:cs typeface="Arial" pitchFamily="34" charset="0"/>
              </a:rPr>
              <a:t> was approved as probe ML007 in February 2007.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In only five years, Scripps was able to complete lead optimization and preclinical testing of analogues of ML007, and submit an IND in January 2011 for the treatment of multiple sclerosis.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The compound remains in phase I testing, but the results have not been disclosed.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This is the first probe from the molecular libraries to have an IND filing.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r>
              <a:rPr lang="en-US" dirty="0" smtClean="0">
                <a:latin typeface="Arial" pitchFamily="34" charset="0"/>
                <a:cs typeface="Arial" pitchFamily="34" charset="0"/>
              </a:rPr>
              <a:t>Another</a:t>
            </a:r>
            <a:r>
              <a:rPr lang="en-US" baseline="0" dirty="0" smtClean="0">
                <a:latin typeface="Arial" pitchFamily="34" charset="0"/>
                <a:cs typeface="Arial" pitchFamily="34" charset="0"/>
              </a:rPr>
              <a:t> recent highlight of the MLP was accomplished by t</a:t>
            </a:r>
            <a:r>
              <a:rPr lang="en-US" dirty="0" smtClean="0">
                <a:latin typeface="Arial" pitchFamily="34" charset="0"/>
                <a:cs typeface="Arial" pitchFamily="34" charset="0"/>
              </a:rPr>
              <a:t>he NCTT program within</a:t>
            </a:r>
            <a:r>
              <a:rPr lang="en-US" baseline="0" dirty="0" smtClean="0">
                <a:latin typeface="Arial" pitchFamily="34" charset="0"/>
                <a:cs typeface="Arial" pitchFamily="34" charset="0"/>
              </a:rPr>
              <a:t> NHGRI</a:t>
            </a:r>
            <a:r>
              <a:rPr lang="en-US" dirty="0" smtClean="0">
                <a:latin typeface="Arial" pitchFamily="34" charset="0"/>
                <a:cs typeface="Arial" pitchFamily="34" charset="0"/>
              </a:rPr>
              <a:t>, led by Chris Austin, and</a:t>
            </a:r>
            <a:r>
              <a:rPr lang="en-US" baseline="0" dirty="0" smtClean="0">
                <a:latin typeface="Arial" pitchFamily="34" charset="0"/>
                <a:cs typeface="Arial" pitchFamily="34" charset="0"/>
              </a:rPr>
              <a:t> was * featured on the </a:t>
            </a:r>
            <a:r>
              <a:rPr lang="en-US" dirty="0" smtClean="0">
                <a:latin typeface="Arial" pitchFamily="34" charset="0"/>
                <a:cs typeface="Arial" pitchFamily="34" charset="0"/>
              </a:rPr>
              <a:t>August 5 issue of Science. The project reflects a major collaboration with investigators at NIAID and Columbia</a:t>
            </a:r>
            <a:r>
              <a:rPr lang="en-US" baseline="0" dirty="0" smtClean="0">
                <a:latin typeface="Arial" pitchFamily="34" charset="0"/>
                <a:cs typeface="Arial" pitchFamily="34" charset="0"/>
              </a:rPr>
              <a:t> University.</a:t>
            </a:r>
            <a:r>
              <a:rPr lang="en-US" dirty="0" smtClean="0">
                <a:latin typeface="Arial" pitchFamily="34" charset="0"/>
                <a:cs typeface="Arial" pitchFamily="34" charset="0"/>
              </a:rPr>
              <a:t>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They used a combination of quantitative high-throughput screening and genome-wide association analysis to identify 32 highly active anti-malarial compounds and genetic loci associated with differential responses to those drugs.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These findings give both new leads for anti-malarial treatments and insights into mechanisms of resistance to current drugs.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This paper is a tour de force of chemical genomics – that</a:t>
            </a:r>
            <a:r>
              <a:rPr lang="en-US" baseline="0" dirty="0" smtClean="0">
                <a:latin typeface="Arial" pitchFamily="34" charset="0"/>
                <a:cs typeface="Arial" pitchFamily="34" charset="0"/>
              </a:rPr>
              <a:t> is</a:t>
            </a:r>
            <a:r>
              <a:rPr lang="en-US" dirty="0" smtClean="0">
                <a:latin typeface="Arial" pitchFamily="34" charset="0"/>
                <a:cs typeface="Arial" pitchFamily="34" charset="0"/>
              </a:rPr>
              <a:t>, the combination of chemistry and genomics to discover fundamentally new insights in biology and disease.  </a:t>
            </a:r>
          </a:p>
          <a:p>
            <a:endParaRPr lang="en-US" dirty="0" smtClean="0">
              <a:solidFill>
                <a:schemeClr val="bg1"/>
              </a:solidFill>
              <a:latin typeface="Arial" pitchFamily="34" charset="0"/>
              <a:cs typeface="Arial" pitchFamily="34" charset="0"/>
            </a:endParaRPr>
          </a:p>
        </p:txBody>
      </p:sp>
      <p:sp>
        <p:nvSpPr>
          <p:cNvPr id="157700" name="Slide Number Placeholder 3"/>
          <p:cNvSpPr>
            <a:spLocks noGrp="1"/>
          </p:cNvSpPr>
          <p:nvPr>
            <p:ph type="sldNum" sz="quarter" idx="5"/>
          </p:nvPr>
        </p:nvSpPr>
        <p:spPr>
          <a:noFill/>
        </p:spPr>
        <p:txBody>
          <a:bodyPr/>
          <a:lstStyle/>
          <a:p>
            <a:pPr defTabSz="936625"/>
            <a:fld id="{23CBB7B2-0295-4EB5-8AE1-C1338AEDC2C8}" type="slidenum">
              <a:rPr lang="en-US" smtClean="0">
                <a:solidFill>
                  <a:srgbClr val="000000"/>
                </a:solidFill>
                <a:latin typeface="Arial" pitchFamily="34" charset="0"/>
                <a:ea typeface="ＭＳ Ｐゴシック" pitchFamily="34" charset="-128"/>
              </a:rPr>
              <a:pPr defTabSz="936625"/>
              <a:t>68</a:t>
            </a:fld>
            <a:endParaRPr lang="en-US" smtClean="0">
              <a:solidFill>
                <a:srgbClr val="000000"/>
              </a:solidFill>
              <a:latin typeface="Arial" pitchFamily="34" charset="0"/>
              <a:ea typeface="ＭＳ Ｐゴシック"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p:spPr>
        <p:txBody>
          <a:bodyPr/>
          <a:lstStyle/>
          <a:p>
            <a:pPr marL="411163" indent="-342900">
              <a:spcBef>
                <a:spcPts val="700"/>
              </a:spcBef>
              <a:buClr>
                <a:schemeClr val="tx2"/>
              </a:buClr>
              <a:buSzPct val="95000"/>
              <a:buFont typeface="Wingdings" pitchFamily="2" charset="2"/>
              <a:buNone/>
            </a:pPr>
            <a:r>
              <a:rPr lang="en-US" dirty="0" smtClean="0">
                <a:latin typeface="Arial" pitchFamily="34" charset="0"/>
                <a:cs typeface="Arial" pitchFamily="34" charset="0"/>
              </a:rPr>
              <a:t>Significant progress continues with the Common Fund</a:t>
            </a:r>
            <a:r>
              <a:rPr lang="en-US" baseline="0" dirty="0" smtClean="0">
                <a:latin typeface="Arial" pitchFamily="34" charset="0"/>
                <a:cs typeface="Arial" pitchFamily="34" charset="0"/>
              </a:rPr>
              <a:t> HMP.</a:t>
            </a:r>
          </a:p>
          <a:p>
            <a:pPr marL="411163" indent="-342900">
              <a:spcBef>
                <a:spcPts val="700"/>
              </a:spcBef>
              <a:buClr>
                <a:schemeClr val="tx2"/>
              </a:buClr>
              <a:buSzPct val="95000"/>
              <a:buFont typeface="Wingdings" pitchFamily="2" charset="2"/>
              <a:buNone/>
            </a:pPr>
            <a:endParaRPr lang="en-US" baseline="0" dirty="0" smtClean="0">
              <a:latin typeface="Arial" pitchFamily="34" charset="0"/>
              <a:cs typeface="Arial" pitchFamily="34" charset="0"/>
            </a:endParaRPr>
          </a:p>
          <a:p>
            <a:pPr marL="411163" indent="-342900">
              <a:spcBef>
                <a:spcPts val="700"/>
              </a:spcBef>
              <a:buClr>
                <a:schemeClr val="tx2"/>
              </a:buClr>
              <a:buSzPct val="95000"/>
              <a:buFont typeface="Wingdings" pitchFamily="2" charset="2"/>
              <a:buNone/>
            </a:pPr>
            <a:r>
              <a:rPr lang="en-US" baseline="0" dirty="0" smtClean="0">
                <a:latin typeface="Arial" pitchFamily="34" charset="0"/>
                <a:cs typeface="Arial" pitchFamily="34" charset="0"/>
              </a:rPr>
              <a:t>* </a:t>
            </a:r>
            <a:r>
              <a:rPr lang="en-US" dirty="0" smtClean="0">
                <a:latin typeface="Arial" pitchFamily="34" charset="0"/>
                <a:cs typeface="Arial" pitchFamily="34" charset="0"/>
              </a:rPr>
              <a:t>To date, 108 publications in </a:t>
            </a:r>
            <a:r>
              <a:rPr lang="en-US" dirty="0" err="1" smtClean="0">
                <a:latin typeface="Arial" pitchFamily="34" charset="0"/>
                <a:cs typeface="Arial" pitchFamily="34" charset="0"/>
              </a:rPr>
              <a:t>PubMed</a:t>
            </a:r>
            <a:r>
              <a:rPr lang="en-US" dirty="0" smtClean="0">
                <a:latin typeface="Arial" pitchFamily="34" charset="0"/>
                <a:cs typeface="Arial" pitchFamily="34" charset="0"/>
              </a:rPr>
              <a:t> cite HMP support.</a:t>
            </a:r>
          </a:p>
          <a:p>
            <a:pPr marL="411163" indent="-342900">
              <a:spcBef>
                <a:spcPts val="700"/>
              </a:spcBef>
              <a:buClr>
                <a:schemeClr val="tx2"/>
              </a:buClr>
              <a:buSzPct val="95000"/>
              <a:buFont typeface="Wingdings" pitchFamily="2" charset="2"/>
              <a:buNone/>
            </a:pPr>
            <a:endParaRPr lang="en-US" dirty="0" smtClean="0">
              <a:latin typeface="Arial" pitchFamily="34" charset="0"/>
              <a:cs typeface="Arial" pitchFamily="34" charset="0"/>
            </a:endParaRPr>
          </a:p>
          <a:p>
            <a:pPr marL="411163" indent="-342900">
              <a:spcBef>
                <a:spcPts val="700"/>
              </a:spcBef>
              <a:buClr>
                <a:schemeClr val="tx2"/>
              </a:buClr>
              <a:buSzPct val="95000"/>
              <a:buFont typeface="Wingdings" pitchFamily="2" charset="2"/>
              <a:buNone/>
            </a:pPr>
            <a:r>
              <a:rPr lang="en-US" dirty="0" smtClean="0">
                <a:latin typeface="Arial" pitchFamily="34" charset="0"/>
                <a:cs typeface="Arial" pitchFamily="34" charset="0"/>
              </a:rPr>
              <a:t>* There are two major papers from the HMP Consortium </a:t>
            </a:r>
            <a:r>
              <a:rPr lang="en-US" baseline="0" dirty="0" smtClean="0">
                <a:latin typeface="Arial" pitchFamily="34" charset="0"/>
                <a:cs typeface="Arial" pitchFamily="34" charset="0"/>
              </a:rPr>
              <a:t>nearing completion: an </a:t>
            </a:r>
            <a:r>
              <a:rPr lang="en-US" dirty="0" smtClean="0">
                <a:latin typeface="Arial" pitchFamily="34" charset="0"/>
                <a:cs typeface="Arial" pitchFamily="34" charset="0"/>
              </a:rPr>
              <a:t>HMP ‘resource’ paper and an HMP ‘analysis’ paper on the 300-subject healthy adult </a:t>
            </a:r>
            <a:r>
              <a:rPr lang="en-US" dirty="0" err="1" smtClean="0">
                <a:latin typeface="Arial" pitchFamily="34" charset="0"/>
                <a:cs typeface="Arial" pitchFamily="34" charset="0"/>
              </a:rPr>
              <a:t>microbiome</a:t>
            </a:r>
            <a:r>
              <a:rPr lang="en-US" dirty="0" smtClean="0">
                <a:latin typeface="Arial" pitchFamily="34" charset="0"/>
                <a:cs typeface="Arial" pitchFamily="34" charset="0"/>
              </a:rPr>
              <a:t> cohort study. </a:t>
            </a:r>
          </a:p>
          <a:p>
            <a:pPr marL="411163" indent="-342900">
              <a:spcBef>
                <a:spcPts val="700"/>
              </a:spcBef>
              <a:buClr>
                <a:schemeClr val="tx2"/>
              </a:buClr>
              <a:buSzPct val="95000"/>
              <a:buFont typeface="Wingdings" pitchFamily="2" charset="2"/>
              <a:buNone/>
            </a:pPr>
            <a:endParaRPr lang="en-US" dirty="0" smtClean="0">
              <a:latin typeface="Arial" pitchFamily="34" charset="0"/>
              <a:cs typeface="Arial" pitchFamily="34" charset="0"/>
            </a:endParaRPr>
          </a:p>
          <a:p>
            <a:pPr marL="411163" indent="-342900">
              <a:spcBef>
                <a:spcPts val="700"/>
              </a:spcBef>
              <a:buClr>
                <a:schemeClr val="tx2"/>
              </a:buClr>
              <a:buSzPct val="95000"/>
              <a:buFont typeface="Wingdings" pitchFamily="2" charset="2"/>
              <a:buNone/>
            </a:pPr>
            <a:r>
              <a:rPr lang="en-US" dirty="0" smtClean="0">
                <a:latin typeface="Arial" pitchFamily="34" charset="0"/>
                <a:cs typeface="Arial" pitchFamily="34" charset="0"/>
              </a:rPr>
              <a:t>* Anticipated submission of these papers this Fall.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pPr defTabSz="885825"/>
            <a:r>
              <a:rPr lang="en-US" smtClean="0"/>
              <a:t>  </a:t>
            </a:r>
          </a:p>
        </p:txBody>
      </p:sp>
      <p:sp>
        <p:nvSpPr>
          <p:cNvPr id="104452"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9A475505-FB86-4A45-AD0F-56ACE9891277}" type="slidenum">
              <a:rPr lang="en-US" sz="1200" b="0">
                <a:latin typeface="Times New Roman" pitchFamily="18" charset="0"/>
              </a:rPr>
              <a:pPr algn="r" defTabSz="936625"/>
              <a:t>7</a:t>
            </a:fld>
            <a:endParaRPr lang="en-US" sz="1200" b="0">
              <a:latin typeface="Times New Roman" pitchFamily="18"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xfrm>
            <a:off x="1203325" y="703263"/>
            <a:ext cx="4679950" cy="3509962"/>
          </a:xfrm>
          <a:ln/>
        </p:spPr>
      </p:sp>
      <p:sp>
        <p:nvSpPr>
          <p:cNvPr id="159747" name="Notes Placeholder 2"/>
          <p:cNvSpPr>
            <a:spLocks noGrp="1"/>
          </p:cNvSpPr>
          <p:nvPr>
            <p:ph type="body" idx="1"/>
          </p:nvPr>
        </p:nvSpPr>
        <p:spPr>
          <a:xfrm>
            <a:off x="709613" y="4446588"/>
            <a:ext cx="5667375" cy="4210050"/>
          </a:xfrm>
          <a:noFill/>
          <a:ln/>
        </p:spPr>
        <p:txBody>
          <a:bodyPr lIns="93943" rIns="93943"/>
          <a:lstStyle/>
          <a:p>
            <a:r>
              <a:rPr lang="en-US" dirty="0" smtClean="0">
                <a:latin typeface="Arial" pitchFamily="34" charset="0"/>
                <a:cs typeface="Arial" pitchFamily="34" charset="0"/>
              </a:rPr>
              <a:t>The pilot phase of the Genotype-Tissue Expression</a:t>
            </a:r>
            <a:r>
              <a:rPr lang="en-US" baseline="0" dirty="0" smtClean="0">
                <a:latin typeface="Arial" pitchFamily="34" charset="0"/>
                <a:cs typeface="Arial" pitchFamily="34" charset="0"/>
              </a:rPr>
              <a:t> (</a:t>
            </a:r>
            <a:r>
              <a:rPr lang="en-US" baseline="0" dirty="0" err="1" smtClean="0">
                <a:latin typeface="Arial" pitchFamily="34" charset="0"/>
                <a:cs typeface="Arial" pitchFamily="34" charset="0"/>
              </a:rPr>
              <a:t>GTEx</a:t>
            </a:r>
            <a:r>
              <a:rPr lang="en-US" baseline="0" dirty="0" smtClean="0">
                <a:latin typeface="Arial" pitchFamily="34" charset="0"/>
                <a:cs typeface="Arial" pitchFamily="34" charset="0"/>
              </a:rPr>
              <a:t>) project is now out of the gates.</a:t>
            </a:r>
          </a:p>
          <a:p>
            <a:endParaRPr lang="en-US" baseline="0" dirty="0" smtClean="0">
              <a:latin typeface="Arial" pitchFamily="34" charset="0"/>
              <a:cs typeface="Arial" pitchFamily="34" charset="0"/>
            </a:endParaRPr>
          </a:p>
          <a:p>
            <a:r>
              <a:rPr lang="en-US" dirty="0" smtClean="0">
                <a:latin typeface="Arial" pitchFamily="34" charset="0"/>
                <a:cs typeface="Arial" pitchFamily="34" charset="0"/>
              </a:rPr>
              <a:t>*</a:t>
            </a:r>
            <a:r>
              <a:rPr lang="en-US" baseline="0" dirty="0" smtClean="0">
                <a:latin typeface="Arial" pitchFamily="34" charset="0"/>
                <a:cs typeface="Arial" pitchFamily="34" charset="0"/>
              </a:rPr>
              <a:t> While initially slow, recruitment is now well underway, with two </a:t>
            </a:r>
            <a:r>
              <a:rPr lang="en-US" dirty="0" smtClean="0">
                <a:latin typeface="Arial" pitchFamily="34" charset="0"/>
                <a:cs typeface="Arial" pitchFamily="34" charset="0"/>
              </a:rPr>
              <a:t>dozen post-mortem donors enrolled.</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Laboratory analysis is ongoing.</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And we had the</a:t>
            </a:r>
            <a:r>
              <a:rPr lang="en-US" baseline="0" dirty="0" smtClean="0">
                <a:latin typeface="Arial" pitchFamily="34" charset="0"/>
                <a:cs typeface="Arial" pitchFamily="34" charset="0"/>
              </a:rPr>
              <a:t> first in-person meeting of the External Scientific Panel this past June.</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 That is all I will say for now</a:t>
            </a:r>
            <a:r>
              <a:rPr lang="en-US" baseline="0" dirty="0" smtClean="0">
                <a:latin typeface="Arial" pitchFamily="34" charset="0"/>
                <a:cs typeface="Arial" pitchFamily="34" charset="0"/>
              </a:rPr>
              <a:t> since </a:t>
            </a:r>
            <a:r>
              <a:rPr lang="en-US" dirty="0" smtClean="0">
                <a:latin typeface="Arial" pitchFamily="34" charset="0"/>
                <a:cs typeface="Arial" pitchFamily="34" charset="0"/>
              </a:rPr>
              <a:t>Jeff Struewing will make a presentation about</a:t>
            </a:r>
            <a:r>
              <a:rPr lang="en-US" baseline="0" dirty="0" smtClean="0">
                <a:latin typeface="Arial" pitchFamily="34" charset="0"/>
                <a:cs typeface="Arial" pitchFamily="34" charset="0"/>
              </a:rPr>
              <a:t> </a:t>
            </a:r>
            <a:r>
              <a:rPr lang="en-US" baseline="0" dirty="0" err="1" smtClean="0">
                <a:latin typeface="Arial" pitchFamily="34" charset="0"/>
                <a:cs typeface="Arial" pitchFamily="34" charset="0"/>
              </a:rPr>
              <a:t>GTEx</a:t>
            </a:r>
            <a:r>
              <a:rPr lang="en-US" baseline="0" dirty="0" smtClean="0">
                <a:latin typeface="Arial" pitchFamily="34" charset="0"/>
                <a:cs typeface="Arial" pitchFamily="34" charset="0"/>
              </a:rPr>
              <a:t> </a:t>
            </a:r>
            <a:r>
              <a:rPr lang="en-US" dirty="0" smtClean="0">
                <a:latin typeface="Arial" pitchFamily="34" charset="0"/>
                <a:cs typeface="Arial" pitchFamily="34" charset="0"/>
              </a:rPr>
              <a:t>later in the open session.</a:t>
            </a:r>
          </a:p>
        </p:txBody>
      </p:sp>
      <p:sp>
        <p:nvSpPr>
          <p:cNvPr id="159748" name="Slide Number Placeholder 3"/>
          <p:cNvSpPr txBox="1">
            <a:spLocks noGrp="1"/>
          </p:cNvSpPr>
          <p:nvPr/>
        </p:nvSpPr>
        <p:spPr bwMode="auto">
          <a:xfrm>
            <a:off x="4013200" y="8891588"/>
            <a:ext cx="3071813" cy="466725"/>
          </a:xfrm>
          <a:prstGeom prst="rect">
            <a:avLst/>
          </a:prstGeom>
          <a:noFill/>
          <a:ln w="9525">
            <a:noFill/>
            <a:miter lim="800000"/>
            <a:headEnd/>
            <a:tailEnd/>
          </a:ln>
        </p:spPr>
        <p:txBody>
          <a:bodyPr lIns="93943" tIns="46973" rIns="93943" bIns="46973" anchor="b"/>
          <a:lstStyle/>
          <a:p>
            <a:pPr algn="r" defTabSz="933450"/>
            <a:fld id="{5F3B26C9-E0D2-4FA1-BB91-A80A4E6A92AC}" type="slidenum">
              <a:rPr lang="en-US" sz="1300">
                <a:solidFill>
                  <a:srgbClr val="000000"/>
                </a:solidFill>
                <a:latin typeface="Calibri" pitchFamily="34" charset="0"/>
              </a:rPr>
              <a:pPr algn="r" defTabSz="933450"/>
              <a:t>70</a:t>
            </a:fld>
            <a:endParaRPr lang="en-US" sz="1300">
              <a:solidFill>
                <a:srgbClr val="000000"/>
              </a:solidFill>
              <a:latin typeface="Calibri"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p:spPr>
        <p:txBody>
          <a:bodyPr/>
          <a:lstStyle/>
          <a:p>
            <a:pPr eaLnBrk="1" hangingPunct="1">
              <a:spcBef>
                <a:spcPct val="0"/>
              </a:spcBef>
            </a:pPr>
            <a:r>
              <a:rPr lang="en-US" dirty="0" smtClean="0">
                <a:latin typeface="Arial" pitchFamily="34" charset="0"/>
                <a:ea typeface="ＭＳ Ｐゴシック" pitchFamily="34" charset="-128"/>
                <a:cs typeface="Arial" pitchFamily="34" charset="0"/>
              </a:rPr>
              <a:t>* On October 27-28</a:t>
            </a:r>
            <a:r>
              <a:rPr lang="en-US" baseline="30000" dirty="0" smtClean="0">
                <a:latin typeface="Arial" pitchFamily="34" charset="0"/>
                <a:ea typeface="ＭＳ Ｐゴシック" pitchFamily="34" charset="-128"/>
                <a:cs typeface="Arial" pitchFamily="34" charset="0"/>
              </a:rPr>
              <a:t>th</a:t>
            </a:r>
            <a:r>
              <a:rPr lang="en-US" dirty="0" smtClean="0">
                <a:latin typeface="Arial" pitchFamily="34" charset="0"/>
                <a:ea typeface="ＭＳ Ｐゴシック" pitchFamily="34" charset="-128"/>
                <a:cs typeface="Arial" pitchFamily="34" charset="0"/>
              </a:rPr>
              <a:t>, the LINCS program will hold a Fall Consortia Meeting in the DC area that</a:t>
            </a:r>
            <a:r>
              <a:rPr lang="en-US" baseline="0" dirty="0" smtClean="0">
                <a:latin typeface="Arial" pitchFamily="34" charset="0"/>
                <a:ea typeface="ＭＳ Ｐゴシック" pitchFamily="34" charset="-128"/>
                <a:cs typeface="Arial" pitchFamily="34" charset="0"/>
              </a:rPr>
              <a:t> will involve </a:t>
            </a:r>
            <a:r>
              <a:rPr lang="en-US" dirty="0" smtClean="0">
                <a:latin typeface="Arial" pitchFamily="34" charset="0"/>
                <a:ea typeface="ＭＳ Ｐゴシック" pitchFamily="34" charset="-128"/>
                <a:cs typeface="Arial" pitchFamily="34" charset="0"/>
              </a:rPr>
              <a:t>members of the production centers as well as newly awarded collaborative supplement, technology development, and computational tool awardees.</a:t>
            </a:r>
          </a:p>
          <a:p>
            <a:pPr eaLnBrk="1" hangingPunct="1">
              <a:spcBef>
                <a:spcPct val="0"/>
              </a:spcBef>
            </a:pPr>
            <a:endParaRPr lang="en-US" dirty="0" smtClean="0">
              <a:latin typeface="Arial" pitchFamily="34" charset="0"/>
              <a:ea typeface="ＭＳ Ｐゴシック" pitchFamily="34" charset="-128"/>
              <a:cs typeface="Arial" pitchFamily="34" charset="0"/>
            </a:endParaRPr>
          </a:p>
          <a:p>
            <a:pPr eaLnBrk="1" hangingPunct="1">
              <a:spcBef>
                <a:spcPct val="0"/>
              </a:spcBef>
            </a:pPr>
            <a:r>
              <a:rPr lang="en-US" dirty="0" smtClean="0">
                <a:latin typeface="Arial" pitchFamily="34" charset="0"/>
                <a:ea typeface="ＭＳ Ｐゴシック" pitchFamily="34" charset="-128"/>
                <a:cs typeface="Arial" pitchFamily="34" charset="0"/>
              </a:rPr>
              <a:t>* Reviews were conducted this summer for U01 applicants in computational tool and advanced technology development. We expect to fund 8 awards from the applicant pool based on final feedback</a:t>
            </a:r>
            <a:r>
              <a:rPr lang="en-US" baseline="0" dirty="0" smtClean="0">
                <a:latin typeface="Arial" pitchFamily="34" charset="0"/>
                <a:ea typeface="ＭＳ Ｐゴシック" pitchFamily="34" charset="-128"/>
                <a:cs typeface="Arial" pitchFamily="34" charset="0"/>
              </a:rPr>
              <a:t> by N</a:t>
            </a:r>
            <a:r>
              <a:rPr lang="en-US" dirty="0" smtClean="0">
                <a:latin typeface="Arial" pitchFamily="34" charset="0"/>
                <a:ea typeface="ＭＳ Ｐゴシック" pitchFamily="34" charset="-128"/>
                <a:cs typeface="Arial" pitchFamily="34" charset="0"/>
              </a:rPr>
              <a:t>HLBI and NCI’s September Councils. </a:t>
            </a:r>
          </a:p>
          <a:p>
            <a:pPr eaLnBrk="1" hangingPunct="1">
              <a:spcBef>
                <a:spcPct val="0"/>
              </a:spcBef>
            </a:pPr>
            <a:endParaRPr lang="en-US" dirty="0" smtClean="0">
              <a:latin typeface="Arial" pitchFamily="34" charset="0"/>
              <a:ea typeface="ＭＳ Ｐゴシック" pitchFamily="34" charset="-128"/>
              <a:cs typeface="Arial" pitchFamily="34" charset="0"/>
            </a:endParaRPr>
          </a:p>
          <a:p>
            <a:pPr eaLnBrk="1" hangingPunct="1">
              <a:spcBef>
                <a:spcPct val="0"/>
              </a:spcBef>
            </a:pPr>
            <a:r>
              <a:rPr lang="en-US" dirty="0" smtClean="0">
                <a:latin typeface="Arial" pitchFamily="34" charset="0"/>
                <a:ea typeface="ＭＳ Ｐゴシック" pitchFamily="34" charset="-128"/>
                <a:cs typeface="Arial" pitchFamily="34" charset="0"/>
              </a:rPr>
              <a:t>* The LINCS Production Centers at Harvard Medical School and the Broad Institute have created public websites to inform the community about released data through its data browser, discuss current experimental components of the program, and update users on new developments in the LINCS program. </a:t>
            </a:r>
          </a:p>
        </p:txBody>
      </p:sp>
      <p:sp>
        <p:nvSpPr>
          <p:cNvPr id="160772" name="Slide Number Placeholder 3"/>
          <p:cNvSpPr>
            <a:spLocks noGrp="1"/>
          </p:cNvSpPr>
          <p:nvPr>
            <p:ph type="sldNum" sz="quarter" idx="5"/>
          </p:nvPr>
        </p:nvSpPr>
        <p:spPr>
          <a:noFill/>
        </p:spPr>
        <p:txBody>
          <a:bodyPr/>
          <a:lstStyle/>
          <a:p>
            <a:pPr defTabSz="935038"/>
            <a:fld id="{FA5904B0-76C2-4D1D-8F96-C6684C00D9F5}" type="slidenum">
              <a:rPr lang="en-US" smtClean="0">
                <a:solidFill>
                  <a:srgbClr val="000000"/>
                </a:solidFill>
              </a:rPr>
              <a:pPr defTabSz="935038"/>
              <a:t>71</a:t>
            </a:fld>
            <a:endParaRPr lang="en-US" smtClean="0">
              <a:solidFill>
                <a:srgbClr val="000000"/>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pPr eaLnBrk="1" hangingPunct="1">
              <a:spcBef>
                <a:spcPct val="0"/>
              </a:spcBef>
            </a:pPr>
            <a:r>
              <a:rPr lang="en-US" dirty="0" smtClean="0">
                <a:latin typeface="Arial" pitchFamily="34" charset="0"/>
                <a:cs typeface="Arial" pitchFamily="34" charset="0"/>
              </a:rPr>
              <a:t>For the relatively new NIH Common</a:t>
            </a:r>
            <a:r>
              <a:rPr lang="en-US" baseline="0" dirty="0" smtClean="0">
                <a:latin typeface="Arial" pitchFamily="34" charset="0"/>
                <a:cs typeface="Arial" pitchFamily="34" charset="0"/>
              </a:rPr>
              <a:t> Fund Protein Capture Reagents Program, * a</a:t>
            </a:r>
            <a:r>
              <a:rPr lang="en-US" dirty="0" smtClean="0">
                <a:latin typeface="Arial" pitchFamily="34" charset="0"/>
                <a:cs typeface="Arial" pitchFamily="34" charset="0"/>
              </a:rPr>
              <a:t>pplications for the production and technology development components will</a:t>
            </a:r>
            <a:r>
              <a:rPr lang="en-US" baseline="0" dirty="0" smtClean="0">
                <a:latin typeface="Arial" pitchFamily="34" charset="0"/>
                <a:cs typeface="Arial" pitchFamily="34" charset="0"/>
              </a:rPr>
              <a:t> be </a:t>
            </a:r>
            <a:r>
              <a:rPr lang="en-US" dirty="0" smtClean="0">
                <a:latin typeface="Arial" pitchFamily="34" charset="0"/>
                <a:cs typeface="Arial" pitchFamily="34" charset="0"/>
              </a:rPr>
              <a:t>discussed later in the Closed Session of Council. </a:t>
            </a:r>
          </a:p>
          <a:p>
            <a:pPr eaLnBrk="1" hangingPunct="1">
              <a:spcBef>
                <a:spcPct val="0"/>
              </a:spcBef>
            </a:pPr>
            <a:endParaRPr lang="en-US" dirty="0" smtClean="0">
              <a:latin typeface="Arial" pitchFamily="34" charset="0"/>
              <a:cs typeface="Arial" pitchFamily="34" charset="0"/>
            </a:endParaRPr>
          </a:p>
          <a:p>
            <a:pPr eaLnBrk="1" hangingPunct="1">
              <a:spcBef>
                <a:spcPct val="0"/>
              </a:spcBef>
            </a:pPr>
            <a:r>
              <a:rPr lang="en-US" dirty="0" smtClean="0">
                <a:latin typeface="Arial" pitchFamily="34" charset="0"/>
                <a:cs typeface="Arial" pitchFamily="34" charset="0"/>
              </a:rPr>
              <a:t>* Meanwhile, there</a:t>
            </a:r>
            <a:r>
              <a:rPr lang="en-US" baseline="0" dirty="0" smtClean="0">
                <a:latin typeface="Arial" pitchFamily="34" charset="0"/>
                <a:cs typeface="Arial" pitchFamily="34" charset="0"/>
              </a:rPr>
              <a:t> </a:t>
            </a:r>
            <a:r>
              <a:rPr lang="en-US" dirty="0" smtClean="0">
                <a:latin typeface="Arial" pitchFamily="34" charset="0"/>
                <a:cs typeface="Arial" pitchFamily="34" charset="0"/>
              </a:rPr>
              <a:t>will be a Consortia</a:t>
            </a:r>
            <a:r>
              <a:rPr lang="en-US" baseline="0" dirty="0" smtClean="0">
                <a:latin typeface="Arial" pitchFamily="34" charset="0"/>
                <a:cs typeface="Arial" pitchFamily="34" charset="0"/>
              </a:rPr>
              <a:t> </a:t>
            </a:r>
            <a:r>
              <a:rPr lang="en-US" dirty="0" smtClean="0">
                <a:latin typeface="Arial" pitchFamily="34" charset="0"/>
                <a:cs typeface="Arial" pitchFamily="34" charset="0"/>
              </a:rPr>
              <a:t>meeting with all newly funded grantees and current members of the program in Winter 2011 in the DC area. </a:t>
            </a:r>
          </a:p>
        </p:txBody>
      </p:sp>
      <p:sp>
        <p:nvSpPr>
          <p:cNvPr id="161796" name="Slide Number Placeholder 3"/>
          <p:cNvSpPr>
            <a:spLocks noGrp="1"/>
          </p:cNvSpPr>
          <p:nvPr>
            <p:ph type="sldNum" sz="quarter" idx="5"/>
          </p:nvPr>
        </p:nvSpPr>
        <p:spPr>
          <a:noFill/>
        </p:spPr>
        <p:txBody>
          <a:bodyPr/>
          <a:lstStyle/>
          <a:p>
            <a:pPr defTabSz="936625"/>
            <a:fld id="{68350162-C5EF-48F7-AB8E-582977D31CD7}" type="slidenum">
              <a:rPr lang="en-US" smtClean="0">
                <a:solidFill>
                  <a:srgbClr val="000000"/>
                </a:solidFill>
              </a:rPr>
              <a:pPr defTabSz="936625"/>
              <a:t>72</a:t>
            </a:fld>
            <a:endParaRPr lang="en-US" smtClean="0">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pPr defTabSz="884238"/>
            <a:r>
              <a:rPr lang="en-US" dirty="0" smtClean="0">
                <a:latin typeface="Arial" pitchFamily="34" charset="0"/>
                <a:cs typeface="Arial" pitchFamily="34" charset="0"/>
              </a:rPr>
              <a:t>This an exciting period for science in Africa,</a:t>
            </a:r>
            <a:r>
              <a:rPr lang="en-US" baseline="0" dirty="0" smtClean="0">
                <a:latin typeface="Arial" pitchFamily="34" charset="0"/>
                <a:cs typeface="Arial" pitchFamily="34" charset="0"/>
              </a:rPr>
              <a:t> as featured on the cover of this recent issue of Nature. </a:t>
            </a:r>
          </a:p>
          <a:p>
            <a:pPr defTabSz="884238"/>
            <a:endParaRPr lang="en-US" baseline="0" dirty="0" smtClean="0">
              <a:latin typeface="Arial" pitchFamily="34" charset="0"/>
              <a:cs typeface="Arial" pitchFamily="34" charset="0"/>
            </a:endParaRPr>
          </a:p>
          <a:p>
            <a:pPr defTabSz="884238"/>
            <a:r>
              <a:rPr lang="en-US" baseline="0" dirty="0" smtClean="0">
                <a:latin typeface="Arial" pitchFamily="34" charset="0"/>
                <a:cs typeface="Arial" pitchFamily="34" charset="0"/>
              </a:rPr>
              <a:t>Meanwhile, </a:t>
            </a:r>
            <a:r>
              <a:rPr lang="en-US" dirty="0" smtClean="0">
                <a:latin typeface="Arial" pitchFamily="34" charset="0"/>
                <a:cs typeface="Arial" pitchFamily="34" charset="0"/>
              </a:rPr>
              <a:t>* the</a:t>
            </a:r>
            <a:r>
              <a:rPr lang="en-US" baseline="0" dirty="0" smtClean="0">
                <a:latin typeface="Arial" pitchFamily="34" charset="0"/>
                <a:cs typeface="Arial" pitchFamily="34" charset="0"/>
              </a:rPr>
              <a:t> N</a:t>
            </a:r>
            <a:r>
              <a:rPr lang="en-US" dirty="0" smtClean="0">
                <a:latin typeface="Arial" pitchFamily="34" charset="0"/>
                <a:cs typeface="Arial" pitchFamily="34" charset="0"/>
              </a:rPr>
              <a:t>IH Common Fund, in partnership with the WT, launched H3Africa, an initiative that supports population-based genomics projects to study diseases relevant to African people, performed by African scientists in Africa.</a:t>
            </a:r>
          </a:p>
          <a:p>
            <a:pPr defTabSz="884238">
              <a:buFontTx/>
              <a:buChar char="•"/>
            </a:pPr>
            <a:endParaRPr lang="en-US" dirty="0" smtClean="0">
              <a:latin typeface="Arial" pitchFamily="34" charset="0"/>
              <a:cs typeface="Arial" pitchFamily="34" charset="0"/>
            </a:endParaRPr>
          </a:p>
          <a:p>
            <a:pPr defTabSz="884238"/>
            <a:r>
              <a:rPr lang="en-US" dirty="0" smtClean="0">
                <a:latin typeface="Arial" pitchFamily="34" charset="0"/>
                <a:cs typeface="Arial" pitchFamily="34" charset="0"/>
              </a:rPr>
              <a:t>* As you likely recall, NHGRI is the lead Institute for H3Africa, and much has happened of late with this project. So, Jane Peterson will be giving an update about H3Africa later in the Open Session.</a:t>
            </a:r>
          </a:p>
          <a:p>
            <a:pPr defTabSz="884238"/>
            <a:endParaRPr lang="en-US" dirty="0" smtClean="0">
              <a:latin typeface="Arial" pitchFamily="34" charset="0"/>
              <a:cs typeface="Arial" pitchFamily="34" charset="0"/>
            </a:endParaRPr>
          </a:p>
          <a:p>
            <a:pPr defTabSz="884238"/>
            <a:endParaRPr lang="en-US" dirty="0" smtClean="0">
              <a:latin typeface="Arial" pitchFamily="34" charset="0"/>
              <a:cs typeface="Arial" pitchFamily="34" charset="0"/>
            </a:endParaRPr>
          </a:p>
          <a:p>
            <a:pPr defTabSz="884238"/>
            <a:endParaRPr lang="en-US" dirty="0" smtClean="0">
              <a:latin typeface="Arial" pitchFamily="34" charset="0"/>
              <a:cs typeface="Arial" pitchFamily="34" charset="0"/>
            </a:endParaRPr>
          </a:p>
          <a:p>
            <a:pPr defTabSz="884238"/>
            <a:endParaRPr lang="en-US" dirty="0" smtClean="0">
              <a:latin typeface="Arial" pitchFamily="34" charset="0"/>
              <a:cs typeface="Arial" pitchFamily="34" charset="0"/>
            </a:endParaRPr>
          </a:p>
          <a:p>
            <a:pPr defTabSz="884238"/>
            <a:endParaRPr lang="en-US" dirty="0" smtClean="0">
              <a:latin typeface="Arial" pitchFamily="34" charset="0"/>
              <a:cs typeface="Arial" pitchFamily="34" charset="0"/>
            </a:endParaRPr>
          </a:p>
          <a:p>
            <a:pPr defTabSz="884238"/>
            <a:endParaRPr lang="en-US" dirty="0" smtClean="0">
              <a:latin typeface="Arial" pitchFamily="34" charset="0"/>
              <a:cs typeface="Arial" pitchFamily="34" charset="0"/>
            </a:endParaRPr>
          </a:p>
        </p:txBody>
      </p:sp>
      <p:sp>
        <p:nvSpPr>
          <p:cNvPr id="162820" name="Slide Number Placeholder 3"/>
          <p:cNvSpPr>
            <a:spLocks noGrp="1"/>
          </p:cNvSpPr>
          <p:nvPr>
            <p:ph type="sldNum" sz="quarter" idx="5"/>
          </p:nvPr>
        </p:nvSpPr>
        <p:spPr>
          <a:noFill/>
        </p:spPr>
        <p:txBody>
          <a:bodyPr/>
          <a:lstStyle/>
          <a:p>
            <a:pPr defTabSz="935038"/>
            <a:fld id="{5F512514-2378-4FBA-A193-2DA1C06F31F3}" type="slidenum">
              <a:rPr lang="en-US" smtClean="0"/>
              <a:pPr defTabSz="935038"/>
              <a:t>73</a:t>
            </a:fld>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pitchFamily="34" charset="0"/>
                <a:ea typeface="+mn-ea"/>
                <a:cs typeface="Arial" pitchFamily="34" charset="0"/>
              </a:rPr>
              <a:t>By</a:t>
            </a:r>
            <a:r>
              <a:rPr lang="en-US" sz="1200" kern="1200" baseline="0" dirty="0" smtClean="0">
                <a:solidFill>
                  <a:schemeClr val="tx1"/>
                </a:solidFill>
                <a:latin typeface="Arial" pitchFamily="34" charset="0"/>
                <a:ea typeface="+mn-ea"/>
                <a:cs typeface="Arial" pitchFamily="34" charset="0"/>
              </a:rPr>
              <a:t> design, Common Fund projects will sunset or at least scale back over time, allowing new Common Fund project to be launched. There is thus a regular process for identifying and developing possible new programs that will be supported by the Common Fund. </a:t>
            </a:r>
            <a:endParaRPr lang="en-US" sz="1200" kern="1200" dirty="0" smtClean="0">
              <a:solidFill>
                <a:schemeClr val="tx1"/>
              </a:solidFill>
              <a:latin typeface="Arial" pitchFamily="34" charset="0"/>
              <a:ea typeface="+mn-ea"/>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Arial" pitchFamily="34" charset="0"/>
              <a:ea typeface="+mn-ea"/>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pitchFamily="34" charset="0"/>
                <a:ea typeface="+mn-ea"/>
                <a:cs typeface="Arial" pitchFamily="34" charset="0"/>
              </a:rPr>
              <a:t>* In May</a:t>
            </a:r>
            <a:r>
              <a:rPr lang="en-US" sz="1200" kern="1200" baseline="0" dirty="0" smtClean="0">
                <a:solidFill>
                  <a:schemeClr val="tx1"/>
                </a:solidFill>
                <a:latin typeface="Arial" pitchFamily="34" charset="0"/>
                <a:ea typeface="+mn-ea"/>
                <a:cs typeface="Arial" pitchFamily="34" charset="0"/>
              </a:rPr>
              <a:t>, there was an Innovation Brainstorm Meeting. For this meeting, </a:t>
            </a:r>
            <a:r>
              <a:rPr lang="en-US" sz="1200" kern="1200" dirty="0" smtClean="0">
                <a:solidFill>
                  <a:schemeClr val="tx1"/>
                </a:solidFill>
                <a:latin typeface="Arial" pitchFamily="34" charset="0"/>
                <a:ea typeface="+mn-ea"/>
                <a:cs typeface="Arial" pitchFamily="34" charset="0"/>
              </a:rPr>
              <a:t>Institute</a:t>
            </a:r>
            <a:r>
              <a:rPr lang="en-US" sz="1200" kern="1200" baseline="0" dirty="0" smtClean="0">
                <a:solidFill>
                  <a:schemeClr val="tx1"/>
                </a:solidFill>
                <a:latin typeface="Arial" pitchFamily="34" charset="0"/>
                <a:ea typeface="+mn-ea"/>
                <a:cs typeface="Arial" pitchFamily="34" charset="0"/>
              </a:rPr>
              <a:t> D</a:t>
            </a:r>
            <a:r>
              <a:rPr lang="en-US" sz="1200" kern="1200" dirty="0" smtClean="0">
                <a:solidFill>
                  <a:schemeClr val="tx1"/>
                </a:solidFill>
                <a:latin typeface="Arial" pitchFamily="34" charset="0"/>
                <a:ea typeface="+mn-ea"/>
                <a:cs typeface="Arial" pitchFamily="34" charset="0"/>
              </a:rPr>
              <a:t>irectors nominated very junior investigators to participate; attendees familiar to NHGRI (although not all nominated by NHGRI) included: Goncalo </a:t>
            </a:r>
            <a:r>
              <a:rPr lang="en-US" sz="1200" kern="1200" dirty="0" err="1" smtClean="0">
                <a:solidFill>
                  <a:schemeClr val="tx1"/>
                </a:solidFill>
                <a:latin typeface="Arial" pitchFamily="34" charset="0"/>
                <a:ea typeface="+mn-ea"/>
                <a:cs typeface="Arial" pitchFamily="34" charset="0"/>
              </a:rPr>
              <a:t>Abecasis</a:t>
            </a:r>
            <a:r>
              <a:rPr lang="en-US" sz="1200" kern="1200" dirty="0" smtClean="0">
                <a:solidFill>
                  <a:schemeClr val="tx1"/>
                </a:solidFill>
                <a:latin typeface="Arial" pitchFamily="34" charset="0"/>
                <a:ea typeface="+mn-ea"/>
                <a:cs typeface="Arial" pitchFamily="34" charset="0"/>
              </a:rPr>
              <a:t>, Brad Bernstein, </a:t>
            </a:r>
            <a:r>
              <a:rPr lang="en-US" sz="1200" kern="1200" dirty="0" err="1" smtClean="0">
                <a:solidFill>
                  <a:schemeClr val="tx1"/>
                </a:solidFill>
                <a:latin typeface="Arial" pitchFamily="34" charset="0"/>
                <a:ea typeface="+mn-ea"/>
                <a:cs typeface="Arial" pitchFamily="34" charset="0"/>
              </a:rPr>
              <a:t>Manolis</a:t>
            </a:r>
            <a:r>
              <a:rPr lang="en-US" sz="1200" kern="1200" dirty="0" smtClean="0">
                <a:solidFill>
                  <a:schemeClr val="tx1"/>
                </a:solidFill>
                <a:latin typeface="Arial" pitchFamily="34" charset="0"/>
                <a:ea typeface="+mn-ea"/>
                <a:cs typeface="Arial" pitchFamily="34" charset="0"/>
              </a:rPr>
              <a:t> </a:t>
            </a:r>
            <a:r>
              <a:rPr lang="en-US" sz="1200" kern="1200" dirty="0" err="1" smtClean="0">
                <a:solidFill>
                  <a:schemeClr val="tx1"/>
                </a:solidFill>
                <a:latin typeface="Arial" pitchFamily="34" charset="0"/>
                <a:ea typeface="+mn-ea"/>
                <a:cs typeface="Arial" pitchFamily="34" charset="0"/>
              </a:rPr>
              <a:t>Kellis</a:t>
            </a:r>
            <a:r>
              <a:rPr lang="en-US" sz="1200" kern="1200" dirty="0" smtClean="0">
                <a:solidFill>
                  <a:schemeClr val="tx1"/>
                </a:solidFill>
                <a:latin typeface="Arial" pitchFamily="34" charset="0"/>
                <a:ea typeface="+mn-ea"/>
                <a:cs typeface="Arial" pitchFamily="34" charset="0"/>
              </a:rPr>
              <a:t>, and Brad </a:t>
            </a:r>
            <a:r>
              <a:rPr lang="en-US" sz="1200" kern="1200" dirty="0" err="1" smtClean="0">
                <a:solidFill>
                  <a:schemeClr val="tx1"/>
                </a:solidFill>
                <a:latin typeface="Arial" pitchFamily="34" charset="0"/>
                <a:ea typeface="+mn-ea"/>
                <a:cs typeface="Arial" pitchFamily="34" charset="0"/>
              </a:rPr>
              <a:t>Malin</a:t>
            </a:r>
            <a:r>
              <a:rPr lang="en-US" sz="1200" kern="1200" dirty="0" smtClean="0">
                <a:solidFill>
                  <a:schemeClr val="tx1"/>
                </a:solidFill>
                <a:latin typeface="Arial" pitchFamily="34" charset="0"/>
                <a:ea typeface="+mn-ea"/>
                <a:cs typeface="Arial" pitchFamily="34" charset="0"/>
              </a:rPr>
              <a:t>. Among the topics rigorously discussed at this meeting was the possibility</a:t>
            </a:r>
            <a:r>
              <a:rPr lang="en-US" sz="1200" kern="1200" baseline="0" dirty="0" smtClean="0">
                <a:solidFill>
                  <a:schemeClr val="tx1"/>
                </a:solidFill>
                <a:latin typeface="Arial" pitchFamily="34" charset="0"/>
                <a:ea typeface="+mn-ea"/>
                <a:cs typeface="Arial" pitchFamily="34" charset="0"/>
              </a:rPr>
              <a:t> of a new </a:t>
            </a:r>
            <a:r>
              <a:rPr lang="en-US" sz="1200" kern="1200" baseline="0" dirty="0" err="1" smtClean="0">
                <a:solidFill>
                  <a:schemeClr val="tx1"/>
                </a:solidFill>
                <a:latin typeface="Arial" pitchFamily="34" charset="0"/>
                <a:ea typeface="+mn-ea"/>
                <a:cs typeface="Arial" pitchFamily="34" charset="0"/>
              </a:rPr>
              <a:t>microbiome</a:t>
            </a:r>
            <a:r>
              <a:rPr lang="en-US" sz="1200" kern="1200" baseline="0" dirty="0" smtClean="0">
                <a:solidFill>
                  <a:schemeClr val="tx1"/>
                </a:solidFill>
                <a:latin typeface="Arial" pitchFamily="34" charset="0"/>
                <a:ea typeface="+mn-ea"/>
                <a:cs typeface="Arial" pitchFamily="34" charset="0"/>
              </a:rPr>
              <a:t>-oriented program. </a:t>
            </a:r>
            <a:r>
              <a:rPr lang="en-US" sz="1200" kern="1200" dirty="0" smtClean="0">
                <a:solidFill>
                  <a:schemeClr val="tx1"/>
                </a:solidFill>
                <a:latin typeface="Arial" pitchFamily="34" charset="0"/>
                <a:ea typeface="+mn-ea"/>
                <a:cs typeface="Arial" pitchFamily="34" charset="0"/>
              </a:rPr>
              <a:t>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In addition to somewhat broad ideas that emanated from the</a:t>
            </a:r>
            <a:r>
              <a:rPr lang="en-US" baseline="0" dirty="0" smtClean="0">
                <a:latin typeface="Arial" pitchFamily="34" charset="0"/>
                <a:cs typeface="Arial" pitchFamily="34" charset="0"/>
              </a:rPr>
              <a:t> Br</a:t>
            </a:r>
            <a:r>
              <a:rPr lang="en-US" dirty="0" smtClean="0">
                <a:latin typeface="Arial" pitchFamily="34" charset="0"/>
                <a:cs typeface="Arial" pitchFamily="34" charset="0"/>
              </a:rPr>
              <a:t>ainstorm</a:t>
            </a:r>
            <a:r>
              <a:rPr lang="en-US" baseline="0" dirty="0" smtClean="0">
                <a:latin typeface="Arial" pitchFamily="34" charset="0"/>
                <a:cs typeface="Arial" pitchFamily="34" charset="0"/>
              </a:rPr>
              <a:t> Meeting, </a:t>
            </a:r>
            <a:r>
              <a:rPr lang="en-US" dirty="0" smtClean="0">
                <a:latin typeface="Arial" pitchFamily="34" charset="0"/>
                <a:cs typeface="Arial" pitchFamily="34" charset="0"/>
              </a:rPr>
              <a:t>each Institute</a:t>
            </a:r>
            <a:r>
              <a:rPr lang="en-US" baseline="0" dirty="0" smtClean="0">
                <a:latin typeface="Arial" pitchFamily="34" charset="0"/>
                <a:cs typeface="Arial" pitchFamily="34" charset="0"/>
              </a:rPr>
              <a:t> and Center </a:t>
            </a:r>
            <a:r>
              <a:rPr lang="en-US" dirty="0" smtClean="0">
                <a:latin typeface="Arial" pitchFamily="34" charset="0"/>
                <a:cs typeface="Arial" pitchFamily="34" charset="0"/>
              </a:rPr>
              <a:t>was invited to submit up to 2 new Common Fund ideas for further consideration.</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NHGRI’s two proposals were in the area of disruptive proteomic technologies (somewhat</a:t>
            </a:r>
            <a:r>
              <a:rPr lang="en-US" baseline="0" dirty="0" smtClean="0">
                <a:latin typeface="Arial" pitchFamily="34" charset="0"/>
                <a:cs typeface="Arial" pitchFamily="34" charset="0"/>
              </a:rPr>
              <a:t> modeled after our DNA sequence technology development program) and molecular phenotype for genome function and disease (very much oriented towards a post-GWAS effort at understanding the molecular basis of disease phenotypes). </a:t>
            </a:r>
            <a:endParaRPr lang="en-US" dirty="0" smtClean="0">
              <a:latin typeface="Arial" pitchFamily="34" charset="0"/>
              <a:cs typeface="Arial" pitchFamily="34" charset="0"/>
            </a:endParaRPr>
          </a:p>
        </p:txBody>
      </p:sp>
      <p:sp>
        <p:nvSpPr>
          <p:cNvPr id="163844" name="Slide Number Placeholder 3"/>
          <p:cNvSpPr>
            <a:spLocks noGrp="1"/>
          </p:cNvSpPr>
          <p:nvPr>
            <p:ph type="sldNum" sz="quarter" idx="5"/>
          </p:nvPr>
        </p:nvSpPr>
        <p:spPr>
          <a:noFill/>
        </p:spPr>
        <p:txBody>
          <a:bodyPr/>
          <a:lstStyle/>
          <a:p>
            <a:pPr defTabSz="935038"/>
            <a:fld id="{9D5483A0-3FF0-4A37-9AD2-45BB95334BAF}" type="slidenum">
              <a:rPr lang="en-US" smtClean="0"/>
              <a:pPr defTabSz="935038"/>
              <a:t>74</a:t>
            </a:fld>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r>
              <a:rPr lang="en-US" smtClean="0"/>
              <a:t>  </a:t>
            </a:r>
          </a:p>
        </p:txBody>
      </p:sp>
      <p:sp>
        <p:nvSpPr>
          <p:cNvPr id="164868"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772264E3-DC44-4F21-BD0B-50E42FD929D4}" type="slidenum">
              <a:rPr lang="en-US" sz="1200" b="0">
                <a:latin typeface="Times New Roman" pitchFamily="18" charset="0"/>
              </a:rPr>
              <a:pPr algn="r" defTabSz="936625"/>
              <a:t>75</a:t>
            </a:fld>
            <a:endParaRPr lang="en-US" sz="1200" b="0">
              <a:latin typeface="Times New Roman" pitchFamily="18"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pPr defTabSz="938213"/>
            <a:fld id="{17DC130B-CDBC-49F4-9F2E-4BADCEAAF9FC}" type="slidenum">
              <a:rPr lang="en-US" smtClean="0">
                <a:latin typeface="Arial" pitchFamily="34" charset="0"/>
              </a:rPr>
              <a:pPr defTabSz="938213"/>
              <a:t>76</a:t>
            </a:fld>
            <a:endParaRPr lang="en-US" smtClean="0">
              <a:latin typeface="Arial" pitchFamily="34" charset="0"/>
            </a:endParaRPr>
          </a:p>
        </p:txBody>
      </p:sp>
      <p:sp>
        <p:nvSpPr>
          <p:cNvPr id="16589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p:txBody>
          <a:bodyPr/>
          <a:lstStyle/>
          <a:p>
            <a:pPr indent="-176199" eaLnBrk="1" hangingPunct="1">
              <a:buFont typeface="Arial" pitchFamily="34" charset="0"/>
              <a:buNone/>
              <a:defRPr/>
            </a:pPr>
            <a:r>
              <a:rPr lang="en-US" dirty="0" smtClean="0">
                <a:latin typeface="Arial" pitchFamily="34" charset="0"/>
                <a:cs typeface="Arial" pitchFamily="34" charset="0"/>
              </a:rPr>
              <a:t>The</a:t>
            </a:r>
            <a:r>
              <a:rPr lang="en-US" baseline="0" dirty="0" smtClean="0">
                <a:latin typeface="Arial" pitchFamily="34" charset="0"/>
                <a:cs typeface="Arial" pitchFamily="34" charset="0"/>
              </a:rPr>
              <a:t> Office of Population Genomics oversees the </a:t>
            </a:r>
            <a:r>
              <a:rPr lang="en-US" dirty="0" smtClean="0">
                <a:latin typeface="Arial" pitchFamily="34" charset="0"/>
                <a:cs typeface="Arial" pitchFamily="34" charset="0"/>
              </a:rPr>
              <a:t>Electronic Medical Records and Genomics (eMERGE) network. This project has wrapped up its first phase, which included the efforts of * 5 investigative sites, * 2 genotyping centers, and * an administrative coordinating center within the Vanderbilt site.  </a:t>
            </a:r>
          </a:p>
          <a:p>
            <a:pPr marL="176199" indent="-176199" eaLnBrk="1" hangingPunct="1">
              <a:buFont typeface="Arial" pitchFamily="34" charset="0"/>
              <a:buNone/>
              <a:defRPr/>
            </a:pPr>
            <a:endParaRPr lang="en-US" dirty="0" smtClean="0">
              <a:latin typeface="Arial" pitchFamily="34" charset="0"/>
              <a:cs typeface="Arial" pitchFamily="34" charset="0"/>
            </a:endParaRPr>
          </a:p>
          <a:p>
            <a:pPr indent="-176199" eaLnBrk="1" hangingPunct="1">
              <a:buFont typeface="Arial" pitchFamily="34" charset="0"/>
              <a:buNone/>
              <a:defRPr/>
            </a:pPr>
            <a:r>
              <a:rPr lang="en-US" dirty="0" smtClean="0">
                <a:latin typeface="Arial" pitchFamily="34" charset="0"/>
                <a:cs typeface="Arial" pitchFamily="34" charset="0"/>
              </a:rPr>
              <a:t>The network entere</a:t>
            </a:r>
            <a:r>
              <a:rPr lang="en-US" baseline="0" dirty="0" smtClean="0">
                <a:latin typeface="Arial" pitchFamily="34" charset="0"/>
                <a:cs typeface="Arial" pitchFamily="34" charset="0"/>
              </a:rPr>
              <a:t>d its Phase II</a:t>
            </a:r>
            <a:r>
              <a:rPr lang="en-US" dirty="0" smtClean="0">
                <a:latin typeface="Arial" pitchFamily="34" charset="0"/>
                <a:cs typeface="Arial" pitchFamily="34" charset="0"/>
              </a:rPr>
              <a:t> with 7 awards: * 5 to the phase I sites,  2 to new investigative sites, and one award to a</a:t>
            </a:r>
            <a:r>
              <a:rPr lang="en-US" baseline="0" dirty="0" smtClean="0">
                <a:latin typeface="Arial" pitchFamily="34" charset="0"/>
                <a:cs typeface="Arial" pitchFamily="34" charset="0"/>
              </a:rPr>
              <a:t> *</a:t>
            </a:r>
            <a:r>
              <a:rPr lang="en-US" dirty="0" smtClean="0">
                <a:latin typeface="Arial" pitchFamily="34" charset="0"/>
                <a:cs typeface="Arial" pitchFamily="34" charset="0"/>
              </a:rPr>
              <a:t> Coordinating Center at Vanderbilt.  </a:t>
            </a:r>
          </a:p>
          <a:p>
            <a:pPr marL="176199" indent="-176199" eaLnBrk="1" hangingPunct="1">
              <a:buFont typeface="Arial" pitchFamily="34" charset="0"/>
              <a:buNone/>
              <a:defRPr/>
            </a:pPr>
            <a:endParaRPr lang="en-US" dirty="0" smtClean="0">
              <a:latin typeface="Arial" pitchFamily="34" charset="0"/>
              <a:cs typeface="Arial" pitchFamily="34" charset="0"/>
            </a:endParaRPr>
          </a:p>
          <a:p>
            <a:pPr indent="-176199" eaLnBrk="1" hangingPunct="1">
              <a:buFont typeface="Arial" pitchFamily="34" charset="0"/>
              <a:buNone/>
              <a:defRPr/>
            </a:pPr>
            <a:r>
              <a:rPr lang="en-US" dirty="0" smtClean="0">
                <a:latin typeface="Arial" pitchFamily="34" charset="0"/>
                <a:cs typeface="Arial" pitchFamily="34" charset="0"/>
              </a:rPr>
              <a:t>The goals of eMERGE II are to demonstrate that patients’ genetic information linked to disease or clinical manifestations  in their electronic medical records can be used to improve their care.  </a:t>
            </a:r>
          </a:p>
          <a:p>
            <a:pPr indent="-176199" eaLnBrk="1" hangingPunct="1">
              <a:buFont typeface="Arial" pitchFamily="34" charset="0"/>
              <a:buNone/>
              <a:defRPr/>
            </a:pPr>
            <a:endParaRPr lang="en-US" dirty="0" smtClean="0">
              <a:latin typeface="Arial" pitchFamily="34" charset="0"/>
              <a:cs typeface="Arial" pitchFamily="34" charset="0"/>
            </a:endParaRPr>
          </a:p>
          <a:p>
            <a:pPr indent="-176199" eaLnBrk="1" hangingPunct="1">
              <a:buFont typeface="Arial" pitchFamily="34" charset="0"/>
              <a:buNone/>
              <a:defRPr/>
            </a:pPr>
            <a:r>
              <a:rPr lang="en-US" dirty="0" smtClean="0">
                <a:latin typeface="Arial" pitchFamily="34" charset="0"/>
                <a:cs typeface="Arial" pitchFamily="34" charset="0"/>
              </a:rPr>
              <a:t>Because eMERGE II has no pediatric sites, * an RFA to solicit pediatric sites was released in July with applications due</a:t>
            </a:r>
            <a:r>
              <a:rPr lang="en-US" baseline="0" dirty="0" smtClean="0">
                <a:latin typeface="Arial" pitchFamily="34" charset="0"/>
                <a:cs typeface="Arial" pitchFamily="34" charset="0"/>
              </a:rPr>
              <a:t> tomorrow.</a:t>
            </a:r>
            <a:endParaRPr lang="en-US" dirty="0" smtClean="0">
              <a:latin typeface="Arial" pitchFamily="34" charset="0"/>
              <a:cs typeface="Arial" pitchFamily="34" charset="0"/>
            </a:endParaRPr>
          </a:p>
          <a:p>
            <a:pPr eaLnBrk="1" hangingPunct="1">
              <a:spcBef>
                <a:spcPct val="0"/>
              </a:spcBef>
              <a:defRPr/>
            </a:pPr>
            <a:endParaRPr lang="en-US" b="1" dirty="0" smtClean="0">
              <a:latin typeface="Arial" pitchFamily="34" charset="0"/>
              <a:cs typeface="Arial" pitchFamily="34" charset="0"/>
            </a:endParaRPr>
          </a:p>
          <a:p>
            <a:pPr eaLnBrk="1" hangingPunct="1">
              <a:spcBef>
                <a:spcPct val="0"/>
              </a:spcBef>
              <a:defRPr/>
            </a:pPr>
            <a:endParaRPr lang="en-US" b="1" dirty="0" smtClean="0">
              <a:latin typeface="Arial" pitchFamily="34" charset="0"/>
              <a:cs typeface="Arial"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p:spPr>
        <p:txBody>
          <a:bodyPr/>
          <a:lstStyle/>
          <a:p>
            <a:pPr>
              <a:buFont typeface="Arial" pitchFamily="34" charset="0"/>
              <a:buNone/>
            </a:pPr>
            <a:r>
              <a:rPr lang="en-US" dirty="0" smtClean="0">
                <a:latin typeface="Arial" pitchFamily="34" charset="0"/>
                <a:cs typeface="Arial" pitchFamily="34" charset="0"/>
              </a:rPr>
              <a:t>The</a:t>
            </a:r>
            <a:r>
              <a:rPr lang="en-US" baseline="0" dirty="0" smtClean="0">
                <a:latin typeface="Arial" pitchFamily="34" charset="0"/>
                <a:cs typeface="Arial" pitchFamily="34" charset="0"/>
              </a:rPr>
              <a:t> Office of Population Genomics continues it excellent </a:t>
            </a:r>
            <a:r>
              <a:rPr lang="en-US" baseline="0" dirty="0" err="1" smtClean="0">
                <a:latin typeface="Arial" pitchFamily="34" charset="0"/>
                <a:cs typeface="Arial" pitchFamily="34" charset="0"/>
              </a:rPr>
              <a:t>curation</a:t>
            </a:r>
            <a:r>
              <a:rPr lang="en-US" baseline="0" dirty="0" smtClean="0">
                <a:latin typeface="Arial" pitchFamily="34" charset="0"/>
                <a:cs typeface="Arial" pitchFamily="34" charset="0"/>
              </a:rPr>
              <a:t> of the GWAS catalog.</a:t>
            </a:r>
          </a:p>
          <a:p>
            <a:pPr>
              <a:buFont typeface="Arial" pitchFamily="34" charset="0"/>
              <a:buNone/>
            </a:pPr>
            <a:endParaRPr lang="en-US" baseline="0" dirty="0" smtClean="0">
              <a:latin typeface="Arial" pitchFamily="34" charset="0"/>
              <a:cs typeface="Arial" pitchFamily="34" charset="0"/>
            </a:endParaRPr>
          </a:p>
          <a:p>
            <a:pPr>
              <a:buFont typeface="Arial" pitchFamily="34" charset="0"/>
              <a:buNone/>
            </a:pPr>
            <a:r>
              <a:rPr lang="en-US" baseline="0" dirty="0" smtClean="0">
                <a:latin typeface="Arial" pitchFamily="34" charset="0"/>
                <a:cs typeface="Arial" pitchFamily="34" charset="0"/>
              </a:rPr>
              <a:t>* There continues to be exponential growth in the number of publications reporting GWAS findings, which means our GWAS catalog continues to grow at an exponential rate.</a:t>
            </a:r>
            <a:endParaRPr lang="en-US" dirty="0" smtClean="0">
              <a:latin typeface="Arial" pitchFamily="34" charset="0"/>
              <a:cs typeface="Arial" pitchFamily="34" charset="0"/>
            </a:endParaRPr>
          </a:p>
          <a:p>
            <a:pPr>
              <a:buFontTx/>
              <a:buNone/>
            </a:pPr>
            <a:r>
              <a:rPr lang="en-US" dirty="0" smtClean="0">
                <a:latin typeface="Arial" pitchFamily="34" charset="0"/>
                <a:cs typeface="Arial" pitchFamily="34" charset="0"/>
              </a:rPr>
              <a:t> </a:t>
            </a:r>
          </a:p>
          <a:p>
            <a:pPr>
              <a:buFontTx/>
              <a:buNone/>
            </a:pPr>
            <a:r>
              <a:rPr lang="en-US" dirty="0" smtClean="0">
                <a:latin typeface="Arial" pitchFamily="34" charset="0"/>
                <a:cs typeface="Arial" pitchFamily="34" charset="0"/>
              </a:rPr>
              <a:t>* The latest complete summary goes through the end of Q1 2011,</a:t>
            </a:r>
            <a:r>
              <a:rPr lang="en-US" baseline="0" dirty="0" smtClean="0">
                <a:latin typeface="Arial" pitchFamily="34" charset="0"/>
                <a:cs typeface="Arial" pitchFamily="34" charset="0"/>
              </a:rPr>
              <a:t> and reflects </a:t>
            </a:r>
            <a:r>
              <a:rPr lang="en-US" dirty="0" smtClean="0">
                <a:latin typeface="Arial" pitchFamily="34" charset="0"/>
                <a:cs typeface="Arial" pitchFamily="34" charset="0"/>
              </a:rPr>
              <a:t>862 publications with 1,319 associations at p&lt;=5x10-8 for 221 traits.</a:t>
            </a:r>
          </a:p>
          <a:p>
            <a:pPr>
              <a:buFontTx/>
              <a:buNone/>
            </a:pPr>
            <a:endParaRPr lang="en-US" dirty="0" smtClean="0">
              <a:latin typeface="Arial" pitchFamily="34" charset="0"/>
              <a:cs typeface="Arial" pitchFamily="34" charset="0"/>
            </a:endParaRPr>
          </a:p>
          <a:p>
            <a:pPr>
              <a:buFontTx/>
              <a:buNone/>
            </a:pPr>
            <a:r>
              <a:rPr lang="en-US" dirty="0" smtClean="0">
                <a:latin typeface="Arial" pitchFamily="34" charset="0"/>
                <a:cs typeface="Arial" pitchFamily="34" charset="0"/>
              </a:rPr>
              <a:t>* Remarkably, our catalog has surpassed</a:t>
            </a:r>
            <a:r>
              <a:rPr lang="en-US" baseline="0" dirty="0" smtClean="0">
                <a:latin typeface="Arial" pitchFamily="34" charset="0"/>
                <a:cs typeface="Arial" pitchFamily="34" charset="0"/>
              </a:rPr>
              <a:t> the </a:t>
            </a:r>
            <a:r>
              <a:rPr lang="en-US" dirty="0" smtClean="0">
                <a:latin typeface="Arial" pitchFamily="34" charset="0"/>
                <a:cs typeface="Arial" pitchFamily="34" charset="0"/>
              </a:rPr>
              <a:t>1000 publications mark on Sept 6</a:t>
            </a:r>
            <a:r>
              <a:rPr lang="en-US" baseline="30000" dirty="0" smtClean="0">
                <a:latin typeface="Arial" pitchFamily="34" charset="0"/>
                <a:cs typeface="Arial" pitchFamily="34" charset="0"/>
              </a:rPr>
              <a:t>th</a:t>
            </a:r>
            <a:r>
              <a:rPr lang="en-US" dirty="0" smtClean="0">
                <a:latin typeface="Arial" pitchFamily="34" charset="0"/>
                <a:cs typeface="Arial" pitchFamily="34" charset="0"/>
              </a:rPr>
              <a:t>, 2011.</a:t>
            </a:r>
          </a:p>
        </p:txBody>
      </p:sp>
      <p:sp>
        <p:nvSpPr>
          <p:cNvPr id="7172" name="Slide Number Placeholder 3"/>
          <p:cNvSpPr>
            <a:spLocks noGrp="1"/>
          </p:cNvSpPr>
          <p:nvPr>
            <p:ph type="sldNum" sz="quarter" idx="5"/>
          </p:nvPr>
        </p:nvSpPr>
        <p:spPr>
          <a:noFill/>
        </p:spPr>
        <p:txBody>
          <a:bodyPr/>
          <a:lstStyle/>
          <a:p>
            <a:pPr defTabSz="935038"/>
            <a:fld id="{4A78787D-1396-40C0-920C-C89E39970FD6}" type="slidenum">
              <a:rPr lang="en-US" smtClean="0">
                <a:solidFill>
                  <a:srgbClr val="000000"/>
                </a:solidFill>
              </a:rPr>
              <a:pPr defTabSz="935038"/>
              <a:t>77</a:t>
            </a:fld>
            <a:endParaRPr lang="en-US" smtClean="0">
              <a:solidFill>
                <a:srgbClr val="000000"/>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xfrm>
            <a:off x="944563" y="4446588"/>
            <a:ext cx="5710237" cy="4211637"/>
          </a:xfrm>
          <a:noFill/>
          <a:ln/>
        </p:spPr>
        <p:txBody>
          <a:bodyPr/>
          <a:lstStyle/>
          <a:p>
            <a:r>
              <a:rPr lang="en-US" dirty="0" smtClean="0">
                <a:latin typeface="Arial" pitchFamily="34" charset="0"/>
                <a:cs typeface="Arial" pitchFamily="34" charset="0"/>
              </a:rPr>
              <a:t>The last update from the Office of</a:t>
            </a:r>
            <a:r>
              <a:rPr lang="en-US" baseline="0" dirty="0" smtClean="0">
                <a:latin typeface="Arial" pitchFamily="34" charset="0"/>
                <a:cs typeface="Arial" pitchFamily="34" charset="0"/>
              </a:rPr>
              <a:t> Population Genomics relates to the</a:t>
            </a:r>
            <a:r>
              <a:rPr lang="en-US" dirty="0" smtClean="0">
                <a:latin typeface="Arial" pitchFamily="34" charset="0"/>
                <a:cs typeface="Arial" pitchFamily="34" charset="0"/>
              </a:rPr>
              <a:t> </a:t>
            </a:r>
            <a:r>
              <a:rPr lang="en-US" dirty="0" err="1" smtClean="0">
                <a:latin typeface="Arial" pitchFamily="34" charset="0"/>
                <a:cs typeface="Arial" pitchFamily="34" charset="0"/>
              </a:rPr>
              <a:t>PhenX</a:t>
            </a:r>
            <a:r>
              <a:rPr lang="en-US" dirty="0" smtClean="0">
                <a:latin typeface="Arial" pitchFamily="34" charset="0"/>
                <a:cs typeface="Arial" pitchFamily="34" charset="0"/>
              </a:rPr>
              <a:t> project,</a:t>
            </a:r>
            <a:r>
              <a:rPr lang="en-US" baseline="0" dirty="0" smtClean="0">
                <a:latin typeface="Arial" pitchFamily="34" charset="0"/>
                <a:cs typeface="Arial" pitchFamily="34" charset="0"/>
              </a:rPr>
              <a:t> which * published a paper describing the design of the </a:t>
            </a:r>
            <a:r>
              <a:rPr lang="en-US" baseline="0" dirty="0" err="1" smtClean="0">
                <a:latin typeface="Arial" pitchFamily="34" charset="0"/>
                <a:cs typeface="Arial" pitchFamily="34" charset="0"/>
              </a:rPr>
              <a:t>PhenX</a:t>
            </a:r>
            <a:r>
              <a:rPr lang="en-US" baseline="0" dirty="0" smtClean="0">
                <a:latin typeface="Arial" pitchFamily="34" charset="0"/>
                <a:cs typeface="Arial" pitchFamily="34" charset="0"/>
              </a:rPr>
              <a:t> Toolkit </a:t>
            </a:r>
            <a:r>
              <a:rPr lang="en-US" dirty="0" smtClean="0">
                <a:latin typeface="Arial" pitchFamily="34" charset="0"/>
                <a:cs typeface="Arial" pitchFamily="34" charset="0"/>
              </a:rPr>
              <a:t>in the August issue of the American Journal of Epidemiology.</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a:t>
            </a:r>
            <a:r>
              <a:rPr lang="en-US" dirty="0" err="1" smtClean="0">
                <a:latin typeface="Arial" pitchFamily="34" charset="0"/>
                <a:cs typeface="Arial" pitchFamily="34" charset="0"/>
              </a:rPr>
              <a:t>PhenX</a:t>
            </a:r>
            <a:r>
              <a:rPr lang="en-US" dirty="0" smtClean="0">
                <a:latin typeface="Arial" pitchFamily="34" charset="0"/>
                <a:cs typeface="Arial" pitchFamily="34" charset="0"/>
              </a:rPr>
              <a:t> also published a paper in the May issue of the American Journal of Preventive Medicine on adoption of standard measures in biomedical research.</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a:t>
            </a:r>
            <a:r>
              <a:rPr lang="en-US" dirty="0" err="1" smtClean="0">
                <a:latin typeface="Arial" pitchFamily="34" charset="0"/>
                <a:cs typeface="Arial" pitchFamily="34" charset="0"/>
              </a:rPr>
              <a:t>PhenX</a:t>
            </a:r>
            <a:r>
              <a:rPr lang="en-US" dirty="0" smtClean="0">
                <a:latin typeface="Arial" pitchFamily="34" charset="0"/>
                <a:cs typeface="Arial" pitchFamily="34" charset="0"/>
              </a:rPr>
              <a:t> has now teamed up with NIDA for a one-year project to expand</a:t>
            </a:r>
            <a:r>
              <a:rPr lang="en-US" baseline="0" dirty="0" smtClean="0">
                <a:latin typeface="Arial" pitchFamily="34" charset="0"/>
                <a:cs typeface="Arial" pitchFamily="34" charset="0"/>
              </a:rPr>
              <a:t> substance use measures in the Toolkit, for which NIDA is providing $730,000. This will involve </a:t>
            </a:r>
            <a:r>
              <a:rPr lang="en-US" dirty="0" smtClean="0">
                <a:latin typeface="Arial" pitchFamily="34" charset="0"/>
                <a:cs typeface="Arial" pitchFamily="34" charset="0"/>
              </a:rPr>
              <a:t>convening three working groups of substance abuse and addiction experts,</a:t>
            </a:r>
            <a:r>
              <a:rPr lang="en-US" baseline="0" dirty="0" smtClean="0">
                <a:latin typeface="Arial" pitchFamily="34" charset="0"/>
                <a:cs typeface="Arial" pitchFamily="34" charset="0"/>
              </a:rPr>
              <a:t> who will be </a:t>
            </a:r>
            <a:r>
              <a:rPr lang="en-US" dirty="0" smtClean="0">
                <a:latin typeface="Arial" pitchFamily="34" charset="0"/>
                <a:cs typeface="Arial" pitchFamily="34" charset="0"/>
              </a:rPr>
              <a:t>tasked with identifying measures that will expand the scope of the Toolkit to include additional substance use and addiction measures to promote data harmonization within the NIDA and NIAAA grantee community.</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The </a:t>
            </a:r>
            <a:r>
              <a:rPr lang="en-US" dirty="0" err="1" smtClean="0">
                <a:latin typeface="Arial" pitchFamily="34" charset="0"/>
                <a:cs typeface="Arial" pitchFamily="34" charset="0"/>
              </a:rPr>
              <a:t>PhenX</a:t>
            </a:r>
            <a:r>
              <a:rPr lang="en-US" dirty="0" smtClean="0">
                <a:latin typeface="Arial" pitchFamily="34" charset="0"/>
                <a:cs typeface="Arial" pitchFamily="34" charset="0"/>
              </a:rPr>
              <a:t> administrative supplement program had their kick-off meeting earlier</a:t>
            </a:r>
            <a:r>
              <a:rPr lang="en-US" baseline="0" dirty="0" smtClean="0">
                <a:latin typeface="Arial" pitchFamily="34" charset="0"/>
                <a:cs typeface="Arial" pitchFamily="34" charset="0"/>
              </a:rPr>
              <a:t> this month</a:t>
            </a:r>
            <a:r>
              <a:rPr lang="en-US" dirty="0" smtClean="0">
                <a:latin typeface="Arial" pitchFamily="34" charset="0"/>
                <a:cs typeface="Arial" pitchFamily="34" charset="0"/>
              </a:rPr>
              <a:t>. Investigators are adding a variety of </a:t>
            </a:r>
            <a:r>
              <a:rPr lang="en-US" dirty="0" err="1" smtClean="0">
                <a:latin typeface="Arial" pitchFamily="34" charset="0"/>
                <a:cs typeface="Arial" pitchFamily="34" charset="0"/>
              </a:rPr>
              <a:t>PhenX</a:t>
            </a:r>
            <a:r>
              <a:rPr lang="en-US" dirty="0" smtClean="0">
                <a:latin typeface="Arial" pitchFamily="34" charset="0"/>
                <a:cs typeface="Arial" pitchFamily="34" charset="0"/>
              </a:rPr>
              <a:t> measures to existing studies.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This supplement program will also help us evaluate the overall usefulness of the </a:t>
            </a:r>
            <a:r>
              <a:rPr lang="en-US" dirty="0" err="1" smtClean="0">
                <a:latin typeface="Arial" pitchFamily="34" charset="0"/>
                <a:cs typeface="Arial" pitchFamily="34" charset="0"/>
              </a:rPr>
              <a:t>PhenX</a:t>
            </a:r>
            <a:r>
              <a:rPr lang="en-US" dirty="0" smtClean="0">
                <a:latin typeface="Arial" pitchFamily="34" charset="0"/>
                <a:cs typeface="Arial" pitchFamily="34" charset="0"/>
              </a:rPr>
              <a:t> Toolkit.  We expect the work to be completed in Fall 2012.</a:t>
            </a:r>
          </a:p>
        </p:txBody>
      </p:sp>
      <p:sp>
        <p:nvSpPr>
          <p:cNvPr id="167940" name="Slide Number Placeholder 3"/>
          <p:cNvSpPr>
            <a:spLocks noGrp="1"/>
          </p:cNvSpPr>
          <p:nvPr>
            <p:ph type="sldNum" sz="quarter" idx="5"/>
          </p:nvPr>
        </p:nvSpPr>
        <p:spPr>
          <a:noFill/>
        </p:spPr>
        <p:txBody>
          <a:bodyPr/>
          <a:lstStyle/>
          <a:p>
            <a:pPr defTabSz="938213"/>
            <a:fld id="{28517396-7D51-463D-840B-B429F0CFF140}" type="slidenum">
              <a:rPr lang="en-US" smtClean="0"/>
              <a:pPr defTabSz="938213"/>
              <a:t>78</a:t>
            </a:fld>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p:spPr>
        <p:txBody>
          <a:bodyPr/>
          <a:lstStyle/>
          <a:p>
            <a:r>
              <a:rPr lang="en-US" smtClean="0"/>
              <a:t>  </a:t>
            </a:r>
          </a:p>
        </p:txBody>
      </p:sp>
      <p:sp>
        <p:nvSpPr>
          <p:cNvPr id="180228"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535C34FE-4687-4E9C-AFAA-11330A0A0908}" type="slidenum">
              <a:rPr lang="en-US" sz="1200" b="0">
                <a:latin typeface="Times New Roman" pitchFamily="18" charset="0"/>
              </a:rPr>
              <a:pPr algn="r" defTabSz="936625"/>
              <a:t>79</a:t>
            </a:fld>
            <a:endParaRPr lang="en-US" sz="1200" b="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r>
              <a:rPr lang="en-US" dirty="0" smtClean="0">
                <a:latin typeface="Arial" pitchFamily="34" charset="0"/>
                <a:cs typeface="Arial" pitchFamily="34" charset="0"/>
              </a:rPr>
              <a:t>Last year: blistering heat, power-outing winds, and an even a tiny</a:t>
            </a:r>
            <a:r>
              <a:rPr lang="en-US" baseline="0" dirty="0" smtClean="0">
                <a:latin typeface="Arial" pitchFamily="34" charset="0"/>
                <a:cs typeface="Arial" pitchFamily="34" charset="0"/>
              </a:rPr>
              <a:t> little </a:t>
            </a:r>
            <a:r>
              <a:rPr lang="en-US" dirty="0" smtClean="0">
                <a:latin typeface="Arial" pitchFamily="34" charset="0"/>
                <a:cs typeface="Arial" pitchFamily="34" charset="0"/>
              </a:rPr>
              <a:t>earthquake.</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This year: a ‘real’ earthquake (not that I felt it). There</a:t>
            </a:r>
            <a:r>
              <a:rPr lang="en-US" baseline="0" dirty="0" smtClean="0">
                <a:latin typeface="Arial" pitchFamily="34" charset="0"/>
                <a:cs typeface="Arial" pitchFamily="34" charset="0"/>
              </a:rPr>
              <a:t> was very minor damage on and off the NIH campus.</a:t>
            </a:r>
          </a:p>
          <a:p>
            <a:endParaRPr lang="en-US" dirty="0" smtClean="0">
              <a:latin typeface="Arial" pitchFamily="34" charset="0"/>
              <a:cs typeface="Arial" pitchFamily="34" charset="0"/>
            </a:endParaRPr>
          </a:p>
          <a:p>
            <a:r>
              <a:rPr lang="en-US" dirty="0" smtClean="0">
                <a:latin typeface="Arial" pitchFamily="34" charset="0"/>
                <a:cs typeface="Arial" pitchFamily="34" charset="0"/>
              </a:rPr>
              <a:t>Then</a:t>
            </a:r>
            <a:r>
              <a:rPr lang="en-US" baseline="0" dirty="0" smtClean="0">
                <a:latin typeface="Arial" pitchFamily="34" charset="0"/>
                <a:cs typeface="Arial" pitchFamily="34" charset="0"/>
              </a:rPr>
              <a:t> a few days off.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 And then Hurricane </a:t>
            </a:r>
            <a:r>
              <a:rPr lang="en-US" dirty="0" smtClean="0">
                <a:latin typeface="Arial" pitchFamily="34" charset="0"/>
                <a:cs typeface="Arial" pitchFamily="34" charset="0"/>
              </a:rPr>
              <a:t>Irene.</a:t>
            </a:r>
            <a:r>
              <a:rPr lang="en-US" baseline="0" dirty="0" smtClean="0">
                <a:latin typeface="Arial" pitchFamily="34" charset="0"/>
                <a:cs typeface="Arial" pitchFamily="34" charset="0"/>
              </a:rPr>
              <a:t> </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These two natural disasters were really just a test of our ‘emergency preparedness’ for the next disaster to be faced: the upcoming budget showdown (but more on that later).</a:t>
            </a:r>
            <a:endParaRPr lang="en-US" dirty="0" smtClean="0">
              <a:latin typeface="Arial" pitchFamily="34" charset="0"/>
              <a:cs typeface="Arial" pitchFamily="34" charset="0"/>
            </a:endParaRPr>
          </a:p>
        </p:txBody>
      </p:sp>
      <p:sp>
        <p:nvSpPr>
          <p:cNvPr id="105476"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5E1406CA-609A-4164-B550-66591EDF2009}" type="slidenum">
              <a:rPr lang="en-US" sz="1200" b="0">
                <a:latin typeface="Times New Roman" pitchFamily="18" charset="0"/>
              </a:rPr>
              <a:pPr algn="r" defTabSz="936625"/>
              <a:t>8</a:t>
            </a:fld>
            <a:endParaRPr lang="en-US" sz="1200" b="0">
              <a:latin typeface="Times New Roman" pitchFamily="18"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p:spPr>
        <p:txBody>
          <a:bodyPr/>
          <a:lstStyle/>
          <a:p>
            <a:pPr>
              <a:spcBef>
                <a:spcPct val="0"/>
              </a:spcBef>
            </a:pPr>
            <a:r>
              <a:rPr lang="en-US" dirty="0" smtClean="0">
                <a:latin typeface="Arial" pitchFamily="34" charset="0"/>
                <a:cs typeface="Arial" pitchFamily="34" charset="0"/>
              </a:rPr>
              <a:t>Besides the two senior appointments mentioned earlier (Paul Liu and Jim Mullikin), the most significant recent development with the NHGRI Intramural Research Program relates to a major review of the Program that I am</a:t>
            </a:r>
            <a:r>
              <a:rPr lang="en-US" baseline="0" dirty="0" smtClean="0">
                <a:latin typeface="Arial" pitchFamily="34" charset="0"/>
                <a:cs typeface="Arial" pitchFamily="34" charset="0"/>
              </a:rPr>
              <a:t> arranging.</a:t>
            </a:r>
          </a:p>
          <a:p>
            <a:pPr>
              <a:spcBef>
                <a:spcPct val="0"/>
              </a:spcBef>
            </a:pPr>
            <a:endParaRPr lang="en-US" baseline="0" dirty="0" smtClean="0">
              <a:latin typeface="Arial" pitchFamily="34" charset="0"/>
              <a:cs typeface="Arial" pitchFamily="34" charset="0"/>
            </a:endParaRPr>
          </a:p>
          <a:p>
            <a:pPr>
              <a:spcBef>
                <a:spcPct val="0"/>
              </a:spcBef>
            </a:pPr>
            <a:r>
              <a:rPr lang="en-US" baseline="0" dirty="0" smtClean="0">
                <a:latin typeface="Arial" pitchFamily="34" charset="0"/>
                <a:cs typeface="Arial" pitchFamily="34" charset="0"/>
              </a:rPr>
              <a:t>Blue Ribbon Panel reviews of Institute Intramural Programs were started by Harold Varmus when he was NIH Director.</a:t>
            </a:r>
          </a:p>
          <a:p>
            <a:pPr>
              <a:spcBef>
                <a:spcPct val="0"/>
              </a:spcBef>
            </a:pPr>
            <a:endParaRPr lang="en-US" baseline="0" dirty="0" smtClean="0">
              <a:latin typeface="Arial" pitchFamily="34" charset="0"/>
              <a:cs typeface="Arial" pitchFamily="34" charset="0"/>
            </a:endParaRPr>
          </a:p>
          <a:p>
            <a:pPr>
              <a:spcBef>
                <a:spcPct val="0"/>
              </a:spcBef>
            </a:pPr>
            <a:r>
              <a:rPr lang="en-US" baseline="0" dirty="0" smtClean="0">
                <a:latin typeface="Arial" pitchFamily="34" charset="0"/>
                <a:cs typeface="Arial" pitchFamily="34" charset="0"/>
              </a:rPr>
              <a:t>Such reviews aim to provide high-level assessment of the complete Program, augmenting the detailed reviews of individual investigators that occur every 4 years.</a:t>
            </a:r>
          </a:p>
          <a:p>
            <a:pPr>
              <a:spcBef>
                <a:spcPct val="0"/>
              </a:spcBef>
            </a:pPr>
            <a:endParaRPr lang="en-US" baseline="0" dirty="0" smtClean="0">
              <a:latin typeface="Arial" pitchFamily="34" charset="0"/>
              <a:cs typeface="Arial" pitchFamily="34" charset="0"/>
            </a:endParaRPr>
          </a:p>
          <a:p>
            <a:pPr>
              <a:spcBef>
                <a:spcPct val="0"/>
              </a:spcBef>
            </a:pPr>
            <a:r>
              <a:rPr lang="en-US" baseline="0" dirty="0" smtClean="0">
                <a:latin typeface="Arial" pitchFamily="34" charset="0"/>
                <a:cs typeface="Arial" pitchFamily="34" charset="0"/>
              </a:rPr>
              <a:t>Blue Ribbon Panel reviews are conducted by the Institute Director in collaboration with NIH Director every 10 years. </a:t>
            </a:r>
          </a:p>
          <a:p>
            <a:pPr>
              <a:spcBef>
                <a:spcPct val="0"/>
              </a:spcBef>
            </a:pPr>
            <a:endParaRPr lang="en-US" baseline="0" dirty="0" smtClean="0">
              <a:latin typeface="Arial" pitchFamily="34" charset="0"/>
              <a:cs typeface="Arial" pitchFamily="34" charset="0"/>
            </a:endParaRPr>
          </a:p>
          <a:p>
            <a:pPr>
              <a:spcBef>
                <a:spcPct val="0"/>
              </a:spcBef>
            </a:pPr>
            <a:r>
              <a:rPr lang="en-US" baseline="0" dirty="0" smtClean="0">
                <a:latin typeface="Arial" pitchFamily="34" charset="0"/>
                <a:cs typeface="Arial" pitchFamily="34" charset="0"/>
              </a:rPr>
              <a:t>For a number of reasons, I decided to conduct such a Blue Ribbon Panel review over the next 9 months (e.g., last review in 2001, new leadership, new strategic plan, new opportunities, tight budgets). </a:t>
            </a:r>
          </a:p>
          <a:p>
            <a:pPr>
              <a:spcBef>
                <a:spcPct val="0"/>
              </a:spcBef>
            </a:pPr>
            <a:endParaRPr lang="en-US" baseline="0" dirty="0" smtClean="0">
              <a:latin typeface="Arial" pitchFamily="34" charset="0"/>
              <a:cs typeface="Arial" pitchFamily="34" charset="0"/>
            </a:endParaRPr>
          </a:p>
          <a:p>
            <a:pPr>
              <a:spcBef>
                <a:spcPct val="0"/>
              </a:spcBef>
            </a:pPr>
            <a:r>
              <a:rPr lang="en-US" baseline="0" dirty="0" smtClean="0">
                <a:latin typeface="Arial" pitchFamily="34" charset="0"/>
                <a:cs typeface="Arial" pitchFamily="34" charset="0"/>
              </a:rPr>
              <a:t>* I was pleased to recruit a star-studded Panel (truly Blue Ribbon in stature) for this review.</a:t>
            </a:r>
          </a:p>
          <a:p>
            <a:pPr>
              <a:spcBef>
                <a:spcPct val="0"/>
              </a:spcBef>
            </a:pPr>
            <a:endParaRPr lang="en-US" baseline="0" dirty="0" smtClean="0">
              <a:latin typeface="Arial" pitchFamily="34" charset="0"/>
              <a:cs typeface="Arial" pitchFamily="34" charset="0"/>
            </a:endParaRPr>
          </a:p>
          <a:p>
            <a:pPr>
              <a:spcBef>
                <a:spcPct val="0"/>
              </a:spcBef>
            </a:pPr>
            <a:r>
              <a:rPr lang="en-US" baseline="0" dirty="0" smtClean="0">
                <a:latin typeface="Arial" pitchFamily="34" charset="0"/>
                <a:cs typeface="Arial" pitchFamily="34" charset="0"/>
              </a:rPr>
              <a:t>Francis Collins will not be involved; Michael Gottesman instead.</a:t>
            </a:r>
          </a:p>
          <a:p>
            <a:pPr>
              <a:spcBef>
                <a:spcPct val="0"/>
              </a:spcBef>
            </a:pPr>
            <a:endParaRPr lang="en-US" baseline="0" dirty="0" smtClean="0">
              <a:latin typeface="Arial" pitchFamily="34" charset="0"/>
              <a:cs typeface="Arial" pitchFamily="34" charset="0"/>
            </a:endParaRPr>
          </a:p>
          <a:p>
            <a:pPr>
              <a:spcBef>
                <a:spcPct val="0"/>
              </a:spcBef>
            </a:pPr>
            <a:r>
              <a:rPr lang="en-US" baseline="0" dirty="0" smtClean="0">
                <a:latin typeface="Arial" pitchFamily="34" charset="0"/>
                <a:cs typeface="Arial" pitchFamily="34" charset="0"/>
              </a:rPr>
              <a:t>Report will be brought to Council when finalized. </a:t>
            </a:r>
          </a:p>
          <a:p>
            <a:pPr>
              <a:spcBef>
                <a:spcPct val="0"/>
              </a:spcBef>
            </a:pPr>
            <a:r>
              <a:rPr lang="en-US" dirty="0" smtClean="0">
                <a:latin typeface="Arial" pitchFamily="34" charset="0"/>
                <a:cs typeface="Arial" pitchFamily="34" charset="0"/>
              </a:rPr>
              <a:t>	</a:t>
            </a:r>
          </a:p>
        </p:txBody>
      </p:sp>
      <p:sp>
        <p:nvSpPr>
          <p:cNvPr id="182276"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56" tIns="46978" rIns="93956" bIns="46978" anchor="b"/>
          <a:lstStyle/>
          <a:p>
            <a:pPr algn="r" defTabSz="938213"/>
            <a:fld id="{E897E54A-CFFB-4E48-BCB8-EF687C34A0F5}" type="slidenum">
              <a:rPr lang="en-US" sz="1200" b="0">
                <a:latin typeface="Times New Roman" pitchFamily="18" charset="0"/>
              </a:rPr>
              <a:pPr algn="r" defTabSz="938213"/>
              <a:t>80</a:t>
            </a:fld>
            <a:endParaRPr lang="en-US" sz="1200" b="0">
              <a:latin typeface="Times New Roman" pitchFamily="18"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p:spPr>
        <p:txBody>
          <a:bodyPr/>
          <a:lstStyle/>
          <a:p>
            <a:r>
              <a:rPr lang="en-US" dirty="0" smtClean="0">
                <a:latin typeface="Arial" pitchFamily="34" charset="0"/>
                <a:cs typeface="Arial" pitchFamily="34" charset="0"/>
              </a:rPr>
              <a:t>In terms of recent research</a:t>
            </a:r>
            <a:r>
              <a:rPr lang="en-US" baseline="0" dirty="0" smtClean="0">
                <a:latin typeface="Arial" pitchFamily="34" charset="0"/>
                <a:cs typeface="Arial" pitchFamily="34" charset="0"/>
              </a:rPr>
              <a:t> highlights from our Intramural Research Program, one of the most notable ones is the discovery of a the gene mutated in Proteus Syndrome, </a:t>
            </a:r>
            <a:r>
              <a:rPr lang="en-US" dirty="0" smtClean="0">
                <a:latin typeface="Arial" pitchFamily="34" charset="0"/>
                <a:cs typeface="Arial" pitchFamily="34" charset="0"/>
              </a:rPr>
              <a:t>a rare disorder that causes tissue and bone to grow out of proportion to the body. </a:t>
            </a:r>
            <a:r>
              <a:rPr lang="en-US" baseline="0" dirty="0" smtClean="0">
                <a:latin typeface="Arial" pitchFamily="34" charset="0"/>
                <a:cs typeface="Arial" pitchFamily="34" charset="0"/>
              </a:rPr>
              <a:t> </a:t>
            </a:r>
          </a:p>
          <a:p>
            <a:endParaRPr lang="en-US" baseline="0" dirty="0" smtClean="0">
              <a:latin typeface="Arial" pitchFamily="34" charset="0"/>
              <a:cs typeface="Arial" pitchFamily="34" charset="0"/>
            </a:endParaRPr>
          </a:p>
          <a:p>
            <a:r>
              <a:rPr lang="en-US" dirty="0" smtClean="0">
                <a:latin typeface="Arial" pitchFamily="34" charset="0"/>
                <a:cs typeface="Arial" pitchFamily="34" charset="0"/>
              </a:rPr>
              <a:t>After a 15-year search, an</a:t>
            </a:r>
            <a:r>
              <a:rPr lang="en-US" baseline="0" dirty="0" smtClean="0">
                <a:latin typeface="Arial" pitchFamily="34" charset="0"/>
                <a:cs typeface="Arial" pitchFamily="34" charset="0"/>
              </a:rPr>
              <a:t> </a:t>
            </a:r>
            <a:r>
              <a:rPr lang="en-US" dirty="0" smtClean="0">
                <a:latin typeface="Arial" pitchFamily="34" charset="0"/>
                <a:cs typeface="Arial" pitchFamily="34" charset="0"/>
              </a:rPr>
              <a:t>NHGRI research team led </a:t>
            </a:r>
            <a:r>
              <a:rPr lang="en-US" baseline="0" dirty="0" smtClean="0">
                <a:latin typeface="Arial" pitchFamily="34" charset="0"/>
                <a:cs typeface="Arial" pitchFamily="34" charset="0"/>
              </a:rPr>
              <a:t>by Les Biesecker discovered that mutations in </a:t>
            </a:r>
            <a:r>
              <a:rPr lang="en-US" dirty="0" smtClean="0">
                <a:latin typeface="Arial" pitchFamily="34" charset="0"/>
                <a:cs typeface="Arial" pitchFamily="34" charset="0"/>
              </a:rPr>
              <a:t>the </a:t>
            </a:r>
            <a:r>
              <a:rPr lang="en-US" i="0" dirty="0" smtClean="0">
                <a:latin typeface="Arial" pitchFamily="34" charset="0"/>
                <a:cs typeface="Arial" pitchFamily="34" charset="0"/>
              </a:rPr>
              <a:t>AKT1</a:t>
            </a:r>
            <a:r>
              <a:rPr lang="en-US" dirty="0" smtClean="0">
                <a:latin typeface="Arial" pitchFamily="34" charset="0"/>
                <a:cs typeface="Arial" pitchFamily="34" charset="0"/>
              </a:rPr>
              <a:t> gene cause</a:t>
            </a:r>
            <a:r>
              <a:rPr lang="en-US" baseline="0" dirty="0" smtClean="0">
                <a:latin typeface="Arial" pitchFamily="34" charset="0"/>
                <a:cs typeface="Arial" pitchFamily="34" charset="0"/>
              </a:rPr>
              <a:t> Proteus Syndrome, a result that they reported in </a:t>
            </a:r>
            <a:r>
              <a:rPr lang="en-US" i="0" baseline="0" dirty="0" smtClean="0">
                <a:latin typeface="Arial" pitchFamily="34" charset="0"/>
                <a:cs typeface="Arial" pitchFamily="34" charset="0"/>
              </a:rPr>
              <a:t>T</a:t>
            </a:r>
            <a:r>
              <a:rPr lang="en-US" i="0" dirty="0" smtClean="0">
                <a:latin typeface="Arial" pitchFamily="34" charset="0"/>
                <a:cs typeface="Arial" pitchFamily="34" charset="0"/>
              </a:rPr>
              <a:t>he New England Journal of Medicine.</a:t>
            </a:r>
          </a:p>
          <a:p>
            <a:endParaRPr lang="en-US" b="1" dirty="0" smtClean="0">
              <a:latin typeface="Arial" pitchFamily="34" charset="0"/>
              <a:cs typeface="Arial" pitchFamily="34" charset="0"/>
            </a:endParaRPr>
          </a:p>
          <a:p>
            <a:r>
              <a:rPr lang="en-US" dirty="0" smtClean="0">
                <a:latin typeface="Arial" pitchFamily="34" charset="0"/>
                <a:cs typeface="Arial" pitchFamily="34" charset="0"/>
              </a:rPr>
              <a:t>Molecular insights from these findings may help establish the cause of the so-called Elephant Man's severe disfigurement</a:t>
            </a:r>
          </a:p>
          <a:p>
            <a:endParaRPr lang="en-US" i="1" dirty="0" smtClean="0">
              <a:latin typeface="Arial" pitchFamily="34" charset="0"/>
              <a:cs typeface="Arial" pitchFamily="34" charset="0"/>
            </a:endParaRPr>
          </a:p>
        </p:txBody>
      </p:sp>
      <p:sp>
        <p:nvSpPr>
          <p:cNvPr id="183300" name="Slide Number Placeholder 3"/>
          <p:cNvSpPr>
            <a:spLocks noGrp="1"/>
          </p:cNvSpPr>
          <p:nvPr>
            <p:ph type="sldNum" sz="quarter" idx="5"/>
          </p:nvPr>
        </p:nvSpPr>
        <p:spPr>
          <a:noFill/>
        </p:spPr>
        <p:txBody>
          <a:bodyPr/>
          <a:lstStyle/>
          <a:p>
            <a:pPr defTabSz="936625"/>
            <a:fld id="{18B389A0-8F48-4917-A146-C533D5511DD1}" type="slidenum">
              <a:rPr lang="en-US" smtClean="0">
                <a:solidFill>
                  <a:srgbClr val="000000"/>
                </a:solidFill>
              </a:rPr>
              <a:pPr defTabSz="936625"/>
              <a:t>81</a:t>
            </a:fld>
            <a:endParaRPr lang="en-US" smtClean="0">
              <a:solidFill>
                <a:srgbClr val="000000"/>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xfrm>
            <a:off x="944563" y="4446588"/>
            <a:ext cx="5786437" cy="4211637"/>
          </a:xfrm>
          <a:noFill/>
          <a:ln/>
        </p:spPr>
        <p:txBody>
          <a:bodyPr/>
          <a:lstStyle/>
          <a:p>
            <a:r>
              <a:rPr lang="en-US" b="0" dirty="0" smtClean="0">
                <a:latin typeface="Arial" pitchFamily="34" charset="0"/>
                <a:cs typeface="Arial" pitchFamily="34" charset="0"/>
              </a:rPr>
              <a:t>Other</a:t>
            </a:r>
            <a:r>
              <a:rPr lang="en-US" b="0" baseline="0" dirty="0" smtClean="0">
                <a:latin typeface="Arial" pitchFamily="34" charset="0"/>
                <a:cs typeface="Arial" pitchFamily="34" charset="0"/>
              </a:rPr>
              <a:t> recent highlights from NHGRI’s Intramural Research Program include the following: </a:t>
            </a:r>
          </a:p>
          <a:p>
            <a:endParaRPr lang="en-US" b="0" baseline="0" dirty="0" smtClean="0">
              <a:latin typeface="Arial" pitchFamily="34" charset="0"/>
              <a:cs typeface="Arial" pitchFamily="34" charset="0"/>
            </a:endParaRPr>
          </a:p>
          <a:p>
            <a:r>
              <a:rPr lang="en-US" b="0" baseline="0" dirty="0" smtClean="0">
                <a:latin typeface="Arial" pitchFamily="34" charset="0"/>
                <a:cs typeface="Arial" pitchFamily="34" charset="0"/>
              </a:rPr>
              <a:t>* </a:t>
            </a:r>
            <a:r>
              <a:rPr lang="en-US" b="0" dirty="0" smtClean="0">
                <a:latin typeface="Arial" pitchFamily="34" charset="0"/>
                <a:cs typeface="Arial" pitchFamily="34" charset="0"/>
              </a:rPr>
              <a:t>Charles </a:t>
            </a:r>
            <a:r>
              <a:rPr lang="en-US" b="0" dirty="0" err="1" smtClean="0">
                <a:latin typeface="Arial" pitchFamily="34" charset="0"/>
                <a:cs typeface="Arial" pitchFamily="34" charset="0"/>
              </a:rPr>
              <a:t>Venditti</a:t>
            </a:r>
            <a:r>
              <a:rPr lang="en-US" b="0" dirty="0" smtClean="0">
                <a:latin typeface="Arial" pitchFamily="34" charset="0"/>
                <a:cs typeface="Arial" pitchFamily="34" charset="0"/>
              </a:rPr>
              <a:t> </a:t>
            </a:r>
            <a:r>
              <a:rPr lang="en-US" b="0" dirty="0" err="1" smtClean="0">
                <a:latin typeface="Arial" pitchFamily="34" charset="0"/>
                <a:cs typeface="Arial" pitchFamily="34" charset="0"/>
              </a:rPr>
              <a:t>annd</a:t>
            </a:r>
            <a:r>
              <a:rPr lang="en-US" b="0" dirty="0" smtClean="0">
                <a:latin typeface="Arial" pitchFamily="34" charset="0"/>
                <a:cs typeface="Arial" pitchFamily="34" charset="0"/>
              </a:rPr>
              <a:t> colleagues</a:t>
            </a:r>
            <a:r>
              <a:rPr lang="en-US" b="0" baseline="0" dirty="0" smtClean="0">
                <a:latin typeface="Arial" pitchFamily="34" charset="0"/>
                <a:cs typeface="Arial" pitchFamily="34" charset="0"/>
              </a:rPr>
              <a:t> </a:t>
            </a:r>
            <a:r>
              <a:rPr lang="en-US" b="0" dirty="0" smtClean="0">
                <a:latin typeface="Arial" pitchFamily="34" charset="0"/>
                <a:cs typeface="Arial" pitchFamily="34" charset="0"/>
              </a:rPr>
              <a:t>published a study  which whole-</a:t>
            </a:r>
            <a:r>
              <a:rPr lang="en-US" b="0" dirty="0" err="1" smtClean="0">
                <a:latin typeface="Arial" pitchFamily="34" charset="0"/>
                <a:cs typeface="Arial" pitchFamily="34" charset="0"/>
              </a:rPr>
              <a:t>exome</a:t>
            </a:r>
            <a:r>
              <a:rPr lang="en-US" b="0" dirty="0" smtClean="0">
                <a:latin typeface="Arial" pitchFamily="34" charset="0"/>
                <a:cs typeface="Arial" pitchFamily="34" charset="0"/>
              </a:rPr>
              <a:t> sequencing led to finding the gene for combined </a:t>
            </a:r>
            <a:r>
              <a:rPr lang="en-US" b="0" dirty="0" err="1" smtClean="0">
                <a:latin typeface="Arial" pitchFamily="34" charset="0"/>
                <a:cs typeface="Arial" pitchFamily="34" charset="0"/>
              </a:rPr>
              <a:t>malonic</a:t>
            </a:r>
            <a:r>
              <a:rPr lang="en-US" b="0" dirty="0" smtClean="0">
                <a:latin typeface="Arial" pitchFamily="34" charset="0"/>
                <a:cs typeface="Arial" pitchFamily="34" charset="0"/>
              </a:rPr>
              <a:t> and </a:t>
            </a:r>
            <a:r>
              <a:rPr lang="en-US" b="0" dirty="0" err="1" smtClean="0">
                <a:latin typeface="Arial" pitchFamily="34" charset="0"/>
                <a:cs typeface="Arial" pitchFamily="34" charset="0"/>
              </a:rPr>
              <a:t>methylmalonic</a:t>
            </a:r>
            <a:r>
              <a:rPr lang="en-US" b="0" dirty="0" smtClean="0">
                <a:latin typeface="Arial" pitchFamily="34" charset="0"/>
                <a:cs typeface="Arial" pitchFamily="34" charset="0"/>
              </a:rPr>
              <a:t> </a:t>
            </a:r>
            <a:r>
              <a:rPr lang="en-US" b="0" dirty="0" err="1" smtClean="0">
                <a:latin typeface="Arial" pitchFamily="34" charset="0"/>
                <a:cs typeface="Arial" pitchFamily="34" charset="0"/>
              </a:rPr>
              <a:t>aciduria</a:t>
            </a:r>
            <a:r>
              <a:rPr lang="en-US" b="0" dirty="0" smtClean="0">
                <a:latin typeface="Arial" pitchFamily="34" charset="0"/>
                <a:cs typeface="Arial" pitchFamily="34" charset="0"/>
              </a:rPr>
              <a:t>, increasing the likelihood of diagnosing the rare metabolic disorder.</a:t>
            </a:r>
          </a:p>
          <a:p>
            <a:endParaRPr lang="en-US" b="0" dirty="0" smtClean="0">
              <a:latin typeface="Arial" pitchFamily="34" charset="0"/>
              <a:cs typeface="Arial" pitchFamily="34" charset="0"/>
            </a:endParaRPr>
          </a:p>
          <a:p>
            <a:r>
              <a:rPr lang="en-US" b="0" dirty="0" smtClean="0">
                <a:latin typeface="Arial" pitchFamily="34" charset="0"/>
                <a:cs typeface="Arial" pitchFamily="34" charset="0"/>
              </a:rPr>
              <a:t>* NHGRI researchers led by </a:t>
            </a:r>
            <a:r>
              <a:rPr lang="en-US" b="0" dirty="0" err="1" smtClean="0">
                <a:latin typeface="Arial" pitchFamily="34" charset="0"/>
                <a:cs typeface="Arial" pitchFamily="34" charset="0"/>
              </a:rPr>
              <a:t>Meral</a:t>
            </a:r>
            <a:r>
              <a:rPr lang="en-US" b="0" dirty="0" smtClean="0">
                <a:latin typeface="Arial" pitchFamily="34" charset="0"/>
                <a:cs typeface="Arial" pitchFamily="34" charset="0"/>
              </a:rPr>
              <a:t> </a:t>
            </a:r>
            <a:r>
              <a:rPr lang="en-US" b="0" dirty="0" err="1" smtClean="0">
                <a:latin typeface="Arial" pitchFamily="34" charset="0"/>
                <a:cs typeface="Arial" pitchFamily="34" charset="0"/>
              </a:rPr>
              <a:t>Gunay-Aygun</a:t>
            </a:r>
            <a:r>
              <a:rPr lang="en-US" b="0" dirty="0" smtClean="0">
                <a:latin typeface="Arial" pitchFamily="34" charset="0"/>
                <a:cs typeface="Arial" pitchFamily="34" charset="0"/>
              </a:rPr>
              <a:t> published a study reporting that mutations in </a:t>
            </a:r>
            <a:r>
              <a:rPr lang="en-US" b="0" i="1" dirty="0" smtClean="0">
                <a:latin typeface="Arial" pitchFamily="34" charset="0"/>
                <a:cs typeface="Arial" pitchFamily="34" charset="0"/>
              </a:rPr>
              <a:t>NBEAL2</a:t>
            </a:r>
            <a:r>
              <a:rPr lang="en-US" b="0" dirty="0" smtClean="0">
                <a:latin typeface="Arial" pitchFamily="34" charset="0"/>
                <a:cs typeface="Arial" pitchFamily="34" charset="0"/>
              </a:rPr>
              <a:t> cause the bleeding disorder known as Gray Platelet Syndrome.</a:t>
            </a:r>
          </a:p>
          <a:p>
            <a:endParaRPr lang="en-US" b="0" dirty="0" smtClean="0">
              <a:latin typeface="Arial" pitchFamily="34" charset="0"/>
              <a:cs typeface="Arial" pitchFamily="34" charset="0"/>
            </a:endParaRPr>
          </a:p>
          <a:p>
            <a:r>
              <a:rPr lang="en-US" b="0" dirty="0" smtClean="0">
                <a:latin typeface="Arial" pitchFamily="34" charset="0"/>
                <a:cs typeface="Arial" pitchFamily="34" charset="0"/>
              </a:rPr>
              <a:t>* Two studies led by Kan Cao and Francis Collins provide new insights about Hutchinson-Gilford </a:t>
            </a:r>
            <a:r>
              <a:rPr lang="en-US" b="0" dirty="0" err="1" smtClean="0">
                <a:latin typeface="Arial" pitchFamily="34" charset="0"/>
                <a:cs typeface="Arial" pitchFamily="34" charset="0"/>
              </a:rPr>
              <a:t>progeria</a:t>
            </a:r>
            <a:r>
              <a:rPr lang="en-US" b="0" dirty="0" smtClean="0">
                <a:latin typeface="Arial" pitchFamily="34" charset="0"/>
                <a:cs typeface="Arial" pitchFamily="34" charset="0"/>
              </a:rPr>
              <a:t> syndrome. One reported that cells from </a:t>
            </a:r>
            <a:r>
              <a:rPr lang="en-US" b="0" dirty="0" err="1" smtClean="0">
                <a:latin typeface="Arial" pitchFamily="34" charset="0"/>
                <a:cs typeface="Arial" pitchFamily="34" charset="0"/>
              </a:rPr>
              <a:t>progeria</a:t>
            </a:r>
            <a:r>
              <a:rPr lang="en-US" b="0" dirty="0" smtClean="0">
                <a:latin typeface="Arial" pitchFamily="34" charset="0"/>
                <a:cs typeface="Arial" pitchFamily="34" charset="0"/>
              </a:rPr>
              <a:t> patients respond to treatment with </a:t>
            </a:r>
            <a:r>
              <a:rPr lang="en-US" b="0" dirty="0" err="1" smtClean="0">
                <a:latin typeface="Arial" pitchFamily="34" charset="0"/>
                <a:cs typeface="Arial" pitchFamily="34" charset="0"/>
              </a:rPr>
              <a:t>rapamycin</a:t>
            </a:r>
            <a:r>
              <a:rPr lang="en-US" b="0" dirty="0" smtClean="0">
                <a:latin typeface="Arial" pitchFamily="34" charset="0"/>
                <a:cs typeface="Arial" pitchFamily="34" charset="0"/>
              </a:rPr>
              <a:t>, which flushes accumulation of the toxic protein </a:t>
            </a:r>
            <a:r>
              <a:rPr lang="en-US" b="0" dirty="0" err="1" smtClean="0">
                <a:latin typeface="Arial" pitchFamily="34" charset="0"/>
                <a:cs typeface="Arial" pitchFamily="34" charset="0"/>
              </a:rPr>
              <a:t>progerin</a:t>
            </a:r>
            <a:r>
              <a:rPr lang="en-US" b="0" dirty="0" smtClean="0">
                <a:latin typeface="Arial" pitchFamily="34" charset="0"/>
                <a:cs typeface="Arial" pitchFamily="34" charset="0"/>
              </a:rPr>
              <a:t> from the cell. In a separate study, these researchers showed that </a:t>
            </a:r>
            <a:r>
              <a:rPr lang="en-US" b="0" dirty="0" err="1" smtClean="0">
                <a:latin typeface="Arial" pitchFamily="34" charset="0"/>
                <a:cs typeface="Arial" pitchFamily="34" charset="0"/>
              </a:rPr>
              <a:t>progerin</a:t>
            </a:r>
            <a:r>
              <a:rPr lang="en-US" b="0" dirty="0" smtClean="0">
                <a:latin typeface="Arial" pitchFamily="34" charset="0"/>
                <a:cs typeface="Arial" pitchFamily="34" charset="0"/>
              </a:rPr>
              <a:t> is activated in normally aging cells as telomeres are degraded. </a:t>
            </a:r>
          </a:p>
          <a:p>
            <a:endParaRPr lang="en-US" b="0" dirty="0" smtClean="0">
              <a:latin typeface="Arial" pitchFamily="34" charset="0"/>
              <a:cs typeface="Arial" pitchFamily="34" charset="0"/>
            </a:endParaRPr>
          </a:p>
          <a:p>
            <a:r>
              <a:rPr lang="en-US" b="0" dirty="0" smtClean="0">
                <a:latin typeface="Arial" pitchFamily="34" charset="0"/>
                <a:cs typeface="Arial" pitchFamily="34" charset="0"/>
              </a:rPr>
              <a:t>* A collaboration to generate a gene-expression map of the mouse cerebral cortex between researchers from the Margulies group at NHGRI and the Ponting group at Oxford University, led by their joint</a:t>
            </a:r>
            <a:r>
              <a:rPr lang="en-US" b="0" baseline="0" dirty="0" smtClean="0">
                <a:latin typeface="Arial" pitchFamily="34" charset="0"/>
                <a:cs typeface="Arial" pitchFamily="34" charset="0"/>
              </a:rPr>
              <a:t> graduate student</a:t>
            </a:r>
            <a:r>
              <a:rPr lang="en-US" b="0" dirty="0" smtClean="0">
                <a:latin typeface="Arial" pitchFamily="34" charset="0"/>
                <a:cs typeface="Arial" pitchFamily="34" charset="0"/>
              </a:rPr>
              <a:t> Grant </a:t>
            </a:r>
            <a:r>
              <a:rPr lang="en-US" b="0" dirty="0" err="1" smtClean="0">
                <a:latin typeface="Arial" pitchFamily="34" charset="0"/>
                <a:cs typeface="Arial" pitchFamily="34" charset="0"/>
              </a:rPr>
              <a:t>Belgard</a:t>
            </a:r>
            <a:r>
              <a:rPr lang="en-US" b="0" baseline="0" dirty="0" smtClean="0">
                <a:latin typeface="Arial" pitchFamily="34" charset="0"/>
                <a:cs typeface="Arial" pitchFamily="34" charset="0"/>
              </a:rPr>
              <a:t> (shown here), was recently published as well. </a:t>
            </a:r>
            <a:endParaRPr lang="en-US" b="0" dirty="0" smtClean="0">
              <a:latin typeface="Arial" pitchFamily="34" charset="0"/>
              <a:cs typeface="Arial" pitchFamily="34" charset="0"/>
            </a:endParaRPr>
          </a:p>
        </p:txBody>
      </p:sp>
      <p:sp>
        <p:nvSpPr>
          <p:cNvPr id="4100" name="Slide Number Placeholder 3"/>
          <p:cNvSpPr>
            <a:spLocks noGrp="1"/>
          </p:cNvSpPr>
          <p:nvPr>
            <p:ph type="sldNum" sz="quarter" idx="5"/>
          </p:nvPr>
        </p:nvSpPr>
        <p:spPr>
          <a:noFill/>
        </p:spPr>
        <p:txBody>
          <a:bodyPr/>
          <a:lstStyle/>
          <a:p>
            <a:pPr defTabSz="936625"/>
            <a:fld id="{E501B558-9650-4DF1-A22E-7CBA72CA1C1E}" type="slidenum">
              <a:rPr lang="en-US" smtClean="0">
                <a:solidFill>
                  <a:srgbClr val="000000"/>
                </a:solidFill>
              </a:rPr>
              <a:pPr defTabSz="936625"/>
              <a:t>82</a:t>
            </a:fld>
            <a:endParaRPr lang="en-US" smtClean="0">
              <a:solidFill>
                <a:srgbClr val="000000"/>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p:spPr>
        <p:txBody>
          <a:bodyPr/>
          <a:lstStyle/>
          <a:p>
            <a:r>
              <a:rPr lang="en-US" dirty="0" smtClean="0">
                <a:latin typeface="Arial" pitchFamily="34" charset="0"/>
                <a:cs typeface="Arial" pitchFamily="34" charset="0"/>
              </a:rPr>
              <a:t>Special thanks to Kris Wetterstrand. </a:t>
            </a:r>
          </a:p>
          <a:p>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Also, to Larry Thompson, Judy Wyatt, and the Web team.</a:t>
            </a:r>
          </a:p>
          <a:p>
            <a:endParaRPr lang="en-US" dirty="0" smtClean="0">
              <a:latin typeface="Arial" pitchFamily="34" charset="0"/>
              <a:cs typeface="Arial" pitchFamily="34" charset="0"/>
            </a:endParaRPr>
          </a:p>
          <a:p>
            <a:r>
              <a:rPr lang="en-US" dirty="0" smtClean="0">
                <a:latin typeface="Arial" pitchFamily="34" charset="0"/>
                <a:cs typeface="Arial" pitchFamily="34" charset="0"/>
              </a:rPr>
              <a:t>Finally, thanks to many</a:t>
            </a:r>
            <a:r>
              <a:rPr lang="en-US" baseline="0" dirty="0" smtClean="0">
                <a:latin typeface="Arial" pitchFamily="34" charset="0"/>
                <a:cs typeface="Arial" pitchFamily="34" charset="0"/>
              </a:rPr>
              <a:t> other NHGRI staff members who contributed slides and summaries– a real group effort!</a:t>
            </a:r>
            <a:endParaRPr lang="en-US" dirty="0" smtClean="0">
              <a:latin typeface="Arial" pitchFamily="34" charset="0"/>
              <a:cs typeface="Arial" pitchFamily="34" charset="0"/>
            </a:endParaRPr>
          </a:p>
        </p:txBody>
      </p:sp>
      <p:sp>
        <p:nvSpPr>
          <p:cNvPr id="185348" name="Slide Number Placeholder 3"/>
          <p:cNvSpPr>
            <a:spLocks noGrp="1"/>
          </p:cNvSpPr>
          <p:nvPr>
            <p:ph type="sldNum" sz="quarter" idx="5"/>
          </p:nvPr>
        </p:nvSpPr>
        <p:spPr>
          <a:noFill/>
        </p:spPr>
        <p:txBody>
          <a:bodyPr/>
          <a:lstStyle/>
          <a:p>
            <a:pPr defTabSz="936625"/>
            <a:fld id="{E77826EF-A391-4B8B-90DE-2A342C81FE34}" type="slidenum">
              <a:rPr lang="en-US" smtClean="0">
                <a:solidFill>
                  <a:srgbClr val="000000"/>
                </a:solidFill>
              </a:rPr>
              <a:pPr defTabSz="936625"/>
              <a:t>83</a:t>
            </a:fld>
            <a:endParaRPr lang="en-US" smtClean="0">
              <a:solidFill>
                <a:srgbClr val="000000"/>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p:spPr>
        <p:txBody>
          <a:bodyPr/>
          <a:lstStyle/>
          <a:p>
            <a:r>
              <a:rPr lang="en-US" dirty="0" smtClean="0">
                <a:latin typeface="Arial" pitchFamily="34" charset="0"/>
                <a:cs typeface="Arial" pitchFamily="34" charset="0"/>
              </a:rPr>
              <a:t>  Questions?</a:t>
            </a:r>
          </a:p>
        </p:txBody>
      </p:sp>
      <p:sp>
        <p:nvSpPr>
          <p:cNvPr id="186372" name="Slide Number Placeholder 3"/>
          <p:cNvSpPr>
            <a:spLocks noGrp="1"/>
          </p:cNvSpPr>
          <p:nvPr>
            <p:ph type="sldNum" sz="quarter" idx="5"/>
          </p:nvPr>
        </p:nvSpPr>
        <p:spPr>
          <a:noFill/>
        </p:spPr>
        <p:txBody>
          <a:bodyPr/>
          <a:lstStyle/>
          <a:p>
            <a:pPr defTabSz="936625"/>
            <a:fld id="{70A29C07-129B-45F5-B147-2B6450632D9A}" type="slidenum">
              <a:rPr lang="en-US" smtClean="0"/>
              <a:pPr defTabSz="936625"/>
              <a:t>84</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r>
              <a:rPr lang="en-US" baseline="0" dirty="0" smtClean="0">
                <a:latin typeface="Arial" pitchFamily="34" charset="0"/>
                <a:ea typeface="ＭＳ Ｐゴシック" pitchFamily="34" charset="-128"/>
                <a:cs typeface="Arial" pitchFamily="34" charset="0"/>
              </a:rPr>
              <a:t>Member of Institute since 1988 (employee #4).</a:t>
            </a:r>
          </a:p>
          <a:p>
            <a:endParaRPr lang="en-US" baseline="0" dirty="0" smtClean="0">
              <a:latin typeface="Arial" pitchFamily="34" charset="0"/>
              <a:ea typeface="ＭＳ Ｐゴシック" pitchFamily="34" charset="-128"/>
              <a:cs typeface="Arial" pitchFamily="34" charset="0"/>
            </a:endParaRPr>
          </a:p>
          <a:p>
            <a:r>
              <a:rPr lang="en-US" baseline="0" dirty="0" smtClean="0">
                <a:latin typeface="Arial" pitchFamily="34" charset="0"/>
                <a:ea typeface="ＭＳ Ｐゴシック" pitchFamily="34" charset="-128"/>
                <a:cs typeface="Arial" pitchFamily="34" charset="0"/>
              </a:rPr>
              <a:t>Almost decade-long Director of NHGRI’s Extramural Research Program. </a:t>
            </a:r>
          </a:p>
          <a:p>
            <a:endParaRPr lang="en-US" baseline="0" dirty="0" smtClean="0">
              <a:latin typeface="Arial" pitchFamily="34" charset="0"/>
              <a:ea typeface="ＭＳ Ｐゴシック" pitchFamily="34" charset="-128"/>
              <a:cs typeface="Arial" pitchFamily="34" charset="0"/>
            </a:endParaRPr>
          </a:p>
          <a:p>
            <a:r>
              <a:rPr lang="en-US" baseline="0" dirty="0" smtClean="0">
                <a:latin typeface="Arial" pitchFamily="34" charset="0"/>
                <a:ea typeface="ＭＳ Ｐゴシック" pitchFamily="34" charset="-128"/>
                <a:cs typeface="Arial" pitchFamily="34" charset="0"/>
              </a:rPr>
              <a:t>Has been Acting Deputy Director since December 2009.</a:t>
            </a:r>
          </a:p>
          <a:p>
            <a:endParaRPr lang="en-US" baseline="0" dirty="0" smtClean="0">
              <a:latin typeface="Arial" pitchFamily="34" charset="0"/>
              <a:ea typeface="ＭＳ Ｐゴシック" pitchFamily="34" charset="-128"/>
              <a:cs typeface="Arial" pitchFamily="34" charset="0"/>
            </a:endParaRPr>
          </a:p>
          <a:p>
            <a:r>
              <a:rPr lang="en-US" baseline="0" dirty="0" smtClean="0">
                <a:latin typeface="Arial" pitchFamily="34" charset="0"/>
                <a:ea typeface="ＭＳ Ｐゴシック" pitchFamily="34" charset="-128"/>
                <a:cs typeface="Arial" pitchFamily="34" charset="0"/>
              </a:rPr>
              <a:t>Will now serve as Acting Director of NHGRI’s Extramural Research Program while longer-term leadership plans are formulated. </a:t>
            </a:r>
          </a:p>
          <a:p>
            <a:endParaRPr lang="en-US" dirty="0" smtClean="0">
              <a:latin typeface="Arial" pitchFamily="34" charset="0"/>
              <a:ea typeface="ＭＳ Ｐゴシック" pitchFamily="34" charset="-128"/>
              <a:cs typeface="Arial" pitchFamily="34" charset="0"/>
            </a:endParaRPr>
          </a:p>
        </p:txBody>
      </p:sp>
      <p:sp>
        <p:nvSpPr>
          <p:cNvPr id="106500" name="Slide Number Placeholder 3"/>
          <p:cNvSpPr txBox="1">
            <a:spLocks noGrp="1"/>
          </p:cNvSpPr>
          <p:nvPr/>
        </p:nvSpPr>
        <p:spPr bwMode="auto">
          <a:xfrm>
            <a:off x="4014788" y="8891588"/>
            <a:ext cx="3071812" cy="468312"/>
          </a:xfrm>
          <a:prstGeom prst="rect">
            <a:avLst/>
          </a:prstGeom>
          <a:noFill/>
          <a:ln w="9525">
            <a:noFill/>
            <a:miter lim="800000"/>
            <a:headEnd/>
            <a:tailEnd/>
          </a:ln>
        </p:spPr>
        <p:txBody>
          <a:bodyPr lIns="93945" tIns="46973" rIns="93945" bIns="46973" anchor="b"/>
          <a:lstStyle/>
          <a:p>
            <a:pPr algn="r" defTabSz="936625"/>
            <a:fld id="{DA417A03-4FBF-468A-B848-094E759CF14F}" type="slidenum">
              <a:rPr lang="en-US" sz="1200" b="0">
                <a:solidFill>
                  <a:srgbClr val="000000"/>
                </a:solidFill>
                <a:latin typeface="Times New Roman" pitchFamily="18" charset="0"/>
              </a:rPr>
              <a:pPr algn="r" defTabSz="936625"/>
              <a:t>9</a:t>
            </a:fld>
            <a:endParaRPr lang="en-US" sz="1200" b="0">
              <a:solidFill>
                <a:srgbClr val="000000"/>
              </a:solidFill>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5DA739B-1B80-447A-938C-03D28005FA30}"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9A0BAAA-3173-4EAD-BD72-A2693E8C44F8}"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8170DA3B-6376-482E-ADDA-EBD62055FCDA}"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4C89D9CE-A403-4397-9D39-2020A3D57335}"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10A0A9B3-E1E7-4F88-9A3E-2DB91B17EF35}"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mj-lt"/>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mj-lt"/>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mj-lt"/>
              </a:defRPr>
            </a:lvl1pPr>
          </a:lstStyle>
          <a:p>
            <a:pPr>
              <a:defRPr/>
            </a:pPr>
            <a:fld id="{2D3332CB-54BF-4484-8C3B-5B7F5DA8E8F4}"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2ED52C-86EB-483E-8ED9-C0CC7788ECB1}" type="datetimeFigureOut">
              <a:rPr lang="en-US" smtClean="0">
                <a:solidFill>
                  <a:prstClr val="black">
                    <a:tint val="75000"/>
                  </a:prstClr>
                </a:solidFill>
              </a:rPr>
              <a:pPr/>
              <a:t>9/14/2011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1F0C4F-1D4A-472C-B35A-B01A47440BC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2ED52C-86EB-483E-8ED9-C0CC7788ECB1}" type="datetimeFigureOut">
              <a:rPr lang="en-US" smtClean="0">
                <a:solidFill>
                  <a:prstClr val="black">
                    <a:tint val="75000"/>
                  </a:prstClr>
                </a:solidFill>
              </a:rPr>
              <a:pPr/>
              <a:t>9/14/2011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1F0C4F-1D4A-472C-B35A-B01A47440BC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E2ED52C-86EB-483E-8ED9-C0CC7788ECB1}" type="datetimeFigureOut">
              <a:rPr lang="en-US" smtClean="0">
                <a:solidFill>
                  <a:prstClr val="black">
                    <a:tint val="75000"/>
                  </a:prstClr>
                </a:solidFill>
              </a:rPr>
              <a:pPr/>
              <a:t>9/14/2011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1F0C4F-1D4A-472C-B35A-B01A47440BC2}"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193F8F70-292F-4205-853A-6FB63F955368}" type="slidenum">
              <a:rPr lang="en-US">
                <a:solidFill>
                  <a:srgbClr val="D6ECFF"/>
                </a:solidFill>
              </a:rPr>
              <a:pPr>
                <a:defRPr/>
              </a:pPr>
              <a:t>‹#›</a:t>
            </a:fld>
            <a:endParaRPr lang="en-US" dirty="0">
              <a:solidFill>
                <a:srgbClr val="D6EC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4" name="Slide Number Placeholder 22"/>
          <p:cNvSpPr>
            <a:spLocks noGrp="1"/>
          </p:cNvSpPr>
          <p:nvPr>
            <p:ph type="sldNum" sz="quarter" idx="12"/>
          </p:nvPr>
        </p:nvSpPr>
        <p:spPr/>
        <p:txBody>
          <a:bodyPr/>
          <a:lstStyle>
            <a:lvl1pPr>
              <a:defRPr/>
            </a:lvl1pPr>
          </a:lstStyle>
          <a:p>
            <a:pPr>
              <a:defRPr/>
            </a:pPr>
            <a:fld id="{E514F9DB-F9AA-440B-A0C0-9B8A29EFB9E7}" type="slidenum">
              <a:rPr lang="en-US">
                <a:solidFill>
                  <a:srgbClr val="D6ECFF"/>
                </a:solidFill>
              </a:rPr>
              <a:pPr>
                <a:defRPr/>
              </a:pPr>
              <a:t>‹#›</a:t>
            </a:fld>
            <a:endParaRPr lang="en-US" dirty="0">
              <a:solidFill>
                <a:srgbClr val="D6EC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193F8F70-292F-4205-853A-6FB63F955368}"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p>
        </p:txBody>
      </p:sp>
      <p:sp>
        <p:nvSpPr>
          <p:cNvPr id="26" name="Footer Placeholder 4"/>
          <p:cNvSpPr>
            <a:spLocks noGrp="1"/>
          </p:cNvSpPr>
          <p:nvPr>
            <p:ph type="ftr" sz="quarter" idx="11"/>
          </p:nvPr>
        </p:nvSpPr>
        <p:spPr/>
        <p:txBody>
          <a:bodyPr/>
          <a:lstStyle>
            <a:lvl1pPr>
              <a:defRPr/>
            </a:lvl1pPr>
            <a:extLst/>
          </a:lstStyle>
          <a:p>
            <a:pPr>
              <a:defRPr/>
            </a:pPr>
            <a:endParaRPr lang="en-US"/>
          </a:p>
        </p:txBody>
      </p:sp>
      <p:sp>
        <p:nvSpPr>
          <p:cNvPr id="27" name="Slide Number Placeholder 5"/>
          <p:cNvSpPr>
            <a:spLocks noGrp="1"/>
          </p:cNvSpPr>
          <p:nvPr>
            <p:ph type="sldNum" sz="quarter" idx="12"/>
          </p:nvPr>
        </p:nvSpPr>
        <p:spPr/>
        <p:txBody>
          <a:bodyPr/>
          <a:lstStyle>
            <a:lvl1pPr>
              <a:defRPr/>
            </a:lvl1pPr>
            <a:extLst/>
          </a:lstStyle>
          <a:p>
            <a:pPr>
              <a:defRPr/>
            </a:pPr>
            <a:fld id="{770743CA-6FC1-4F5B-A743-D59B37ABEBC8}"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11D7F38B-AE53-4643-8F40-1B32785842B0}"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p>
        </p:txBody>
      </p:sp>
      <p:sp>
        <p:nvSpPr>
          <p:cNvPr id="18" name="Footer Placeholder 7"/>
          <p:cNvSpPr>
            <a:spLocks noGrp="1"/>
          </p:cNvSpPr>
          <p:nvPr>
            <p:ph type="ftr" sz="quarter" idx="11"/>
          </p:nvPr>
        </p:nvSpPr>
        <p:spPr/>
        <p:txBody>
          <a:bodyPr/>
          <a:lstStyle>
            <a:lvl1pPr>
              <a:defRPr/>
            </a:lvl1pPr>
            <a:extLst/>
          </a:lstStyle>
          <a:p>
            <a:pPr>
              <a:defRPr/>
            </a:pPr>
            <a:endParaRPr lang="en-US"/>
          </a:p>
        </p:txBody>
      </p:sp>
      <p:sp>
        <p:nvSpPr>
          <p:cNvPr id="19" name="Slide Number Placeholder 8"/>
          <p:cNvSpPr>
            <a:spLocks noGrp="1"/>
          </p:cNvSpPr>
          <p:nvPr>
            <p:ph type="sldNum" sz="quarter" idx="12"/>
          </p:nvPr>
        </p:nvSpPr>
        <p:spPr/>
        <p:txBody>
          <a:bodyPr/>
          <a:lstStyle>
            <a:lvl1pPr>
              <a:defRPr/>
            </a:lvl1pPr>
            <a:extLst/>
          </a:lstStyle>
          <a:p>
            <a:pPr>
              <a:defRPr/>
            </a:pPr>
            <a:fld id="{6CE5498C-0233-42CE-BF93-4E20DA83E1B6}"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F989E07E-3FE9-4C3D-89C8-8B43BDBB34B3}"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E514F9DB-F9AA-440B-A0C0-9B8A29EFB9E7}"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9A904339-D9B7-438C-9E6F-36AC3D0FA155}"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94836"/>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93861"/>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94836"/>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93861"/>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94838"/>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93863"/>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0C2055E5-1610-47C2-A1DC-B3ADFB3A1049}"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3BE0B914-8D2C-41F4-A634-061947204AFE}"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7567" r:id="rId1"/>
    <p:sldLayoutId id="2147487568" r:id="rId2"/>
    <p:sldLayoutId id="2147487577" r:id="rId3"/>
    <p:sldLayoutId id="2147487569" r:id="rId4"/>
    <p:sldLayoutId id="2147487578" r:id="rId5"/>
    <p:sldLayoutId id="2147487570" r:id="rId6"/>
    <p:sldLayoutId id="2147487571" r:id="rId7"/>
    <p:sldLayoutId id="2147487572" r:id="rId8"/>
    <p:sldLayoutId id="2147487579" r:id="rId9"/>
    <p:sldLayoutId id="2147487573" r:id="rId10"/>
    <p:sldLayoutId id="2147487574" r:id="rId1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2051"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rgbClr val="D6ECFF"/>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rgbClr val="D6ECFF"/>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rgbClr val="D6ECFF"/>
                </a:solidFill>
                <a:latin typeface="Arial" charset="0"/>
              </a:defRPr>
            </a:lvl1pPr>
            <a:extLst/>
          </a:lstStyle>
          <a:p>
            <a:pPr>
              <a:defRPr/>
            </a:pPr>
            <a:fld id="{3DFD513E-1D4A-445B-8950-097F5E42D49D}"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7575" r:id="rId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3075"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rgbClr val="D6ECFF"/>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rgbClr val="D6ECFF"/>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rgbClr val="D6ECFF"/>
                </a:solidFill>
                <a:latin typeface="Arial" charset="0"/>
              </a:defRPr>
            </a:lvl1pPr>
            <a:extLst/>
          </a:lstStyle>
          <a:p>
            <a:pPr>
              <a:defRPr/>
            </a:pPr>
            <a:fld id="{4CB1C0E4-E3B2-499C-BBA8-7844E60CFA48}"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7576" r:id="rId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120650" y="152400"/>
            <a:ext cx="8870950" cy="914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120650" y="1371600"/>
            <a:ext cx="8864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82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Times New Roman" pitchFamily="18" charset="0"/>
              </a:defRPr>
            </a:lvl1pPr>
          </a:lstStyle>
          <a:p>
            <a:pPr>
              <a:defRPr/>
            </a:pPr>
            <a:endParaRPr lang="en-US" b="0"/>
          </a:p>
        </p:txBody>
      </p:sp>
      <p:sp>
        <p:nvSpPr>
          <p:cNvPr id="3082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Times New Roman" pitchFamily="18" charset="0"/>
              </a:defRPr>
            </a:lvl1pPr>
          </a:lstStyle>
          <a:p>
            <a:pPr>
              <a:defRPr/>
            </a:pPr>
            <a:endParaRPr lang="en-US" b="0"/>
          </a:p>
        </p:txBody>
      </p:sp>
      <p:sp>
        <p:nvSpPr>
          <p:cNvPr id="3082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latin typeface="Times New Roman" pitchFamily="18" charset="0"/>
              </a:defRPr>
            </a:lvl1pPr>
          </a:lstStyle>
          <a:p>
            <a:pPr>
              <a:defRPr/>
            </a:pPr>
            <a:fld id="{4FE5C779-AC83-4ADC-B3CE-27B2B97CADE1}" type="slidenum">
              <a:rPr lang="en-US" b="0"/>
              <a:pPr>
                <a:defRPr/>
              </a:pPr>
              <a:t>‹#›</a:t>
            </a:fld>
            <a:endParaRPr lang="en-US" b="0"/>
          </a:p>
        </p:txBody>
      </p:sp>
    </p:spTree>
  </p:cSld>
  <p:clrMap bg1="dk2" tx1="lt1" bg2="dk1" tx2="lt2" accent1="accent1" accent2="accent2" accent3="accent3" accent4="accent4" accent5="accent5" accent6="accent6" hlink="hlink" folHlink="folHlink"/>
  <p:sldLayoutIdLst>
    <p:sldLayoutId id="2147487581" r:id="rId1"/>
  </p:sldLayoutIdLst>
  <p:txStyles>
    <p:title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Times New Roman" pitchFamily="18" charset="0"/>
        </a:defRPr>
      </a:lvl2pPr>
      <a:lvl3pPr algn="ctr" rtl="0" eaLnBrk="0" fontAlgn="base" hangingPunct="0">
        <a:spcBef>
          <a:spcPct val="0"/>
        </a:spcBef>
        <a:spcAft>
          <a:spcPct val="0"/>
        </a:spcAft>
        <a:defRPr sz="3600" b="1">
          <a:solidFill>
            <a:schemeClr val="tx2"/>
          </a:solidFill>
          <a:latin typeface="Times New Roman" pitchFamily="18" charset="0"/>
        </a:defRPr>
      </a:lvl3pPr>
      <a:lvl4pPr algn="ctr" rtl="0" eaLnBrk="0" fontAlgn="base" hangingPunct="0">
        <a:spcBef>
          <a:spcPct val="0"/>
        </a:spcBef>
        <a:spcAft>
          <a:spcPct val="0"/>
        </a:spcAft>
        <a:defRPr sz="3600" b="1">
          <a:solidFill>
            <a:schemeClr val="tx2"/>
          </a:solidFill>
          <a:latin typeface="Times New Roman" pitchFamily="18" charset="0"/>
        </a:defRPr>
      </a:lvl4pPr>
      <a:lvl5pPr algn="ctr" rtl="0" eaLnBrk="0" fontAlgn="base" hangingPunct="0">
        <a:spcBef>
          <a:spcPct val="0"/>
        </a:spcBef>
        <a:spcAft>
          <a:spcPct val="0"/>
        </a:spcAft>
        <a:defRPr sz="3600" b="1">
          <a:solidFill>
            <a:schemeClr val="tx2"/>
          </a:solidFill>
          <a:latin typeface="Times New Roman" pitchFamily="18" charset="0"/>
        </a:defRPr>
      </a:lvl5pPr>
      <a:lvl6pPr marL="457200" algn="ctr" rtl="0" fontAlgn="base">
        <a:spcBef>
          <a:spcPct val="0"/>
        </a:spcBef>
        <a:spcAft>
          <a:spcPct val="0"/>
        </a:spcAft>
        <a:defRPr sz="3600" b="1">
          <a:solidFill>
            <a:schemeClr val="tx2"/>
          </a:solidFill>
          <a:latin typeface="Times New Roman" pitchFamily="18" charset="0"/>
        </a:defRPr>
      </a:lvl6pPr>
      <a:lvl7pPr marL="914400" algn="ctr" rtl="0" fontAlgn="base">
        <a:spcBef>
          <a:spcPct val="0"/>
        </a:spcBef>
        <a:spcAft>
          <a:spcPct val="0"/>
        </a:spcAft>
        <a:defRPr sz="3600" b="1">
          <a:solidFill>
            <a:schemeClr val="tx2"/>
          </a:solidFill>
          <a:latin typeface="Times New Roman" pitchFamily="18" charset="0"/>
        </a:defRPr>
      </a:lvl7pPr>
      <a:lvl8pPr marL="1371600" algn="ctr" rtl="0" fontAlgn="base">
        <a:spcBef>
          <a:spcPct val="0"/>
        </a:spcBef>
        <a:spcAft>
          <a:spcPct val="0"/>
        </a:spcAft>
        <a:defRPr sz="3600" b="1">
          <a:solidFill>
            <a:schemeClr val="tx2"/>
          </a:solidFill>
          <a:latin typeface="Times New Roman" pitchFamily="18" charset="0"/>
        </a:defRPr>
      </a:lvl8pPr>
      <a:lvl9pPr marL="1828800" algn="ctr" rtl="0" fontAlgn="base">
        <a:spcBef>
          <a:spcPct val="0"/>
        </a:spcBef>
        <a:spcAft>
          <a:spcPct val="0"/>
        </a:spcAft>
        <a:defRPr sz="3600" b="1">
          <a:solidFill>
            <a:schemeClr val="tx2"/>
          </a:solidFill>
          <a:latin typeface="Times New Roman" pitchFamily="18" charset="0"/>
        </a:defRPr>
      </a:lvl9pPr>
    </p:titleStyle>
    <p:bodyStyle>
      <a:lvl1pPr marL="342900" indent="-342900" algn="l" rtl="0" eaLnBrk="0" fontAlgn="base" hangingPunct="0">
        <a:spcBef>
          <a:spcPct val="50000"/>
        </a:spcBef>
        <a:spcAft>
          <a:spcPct val="0"/>
        </a:spcAft>
        <a:buClr>
          <a:schemeClr val="accent1"/>
        </a:buClr>
        <a:buFont typeface="Wingdings" pitchFamily="2" charset="2"/>
        <a:buChar char="§"/>
        <a:defRPr sz="3200" b="1">
          <a:solidFill>
            <a:schemeClr val="tx1"/>
          </a:solidFill>
          <a:latin typeface="+mn-lt"/>
          <a:ea typeface="+mn-ea"/>
          <a:cs typeface="+mn-cs"/>
        </a:defRPr>
      </a:lvl1pPr>
      <a:lvl2pPr marL="742950" indent="-285750" algn="l" rtl="0" eaLnBrk="0" fontAlgn="base" hangingPunct="0">
        <a:spcBef>
          <a:spcPct val="50000"/>
        </a:spcBef>
        <a:spcAft>
          <a:spcPct val="0"/>
        </a:spcAft>
        <a:buChar char="–"/>
        <a:defRPr sz="2800" b="1">
          <a:solidFill>
            <a:schemeClr val="accent2"/>
          </a:solidFill>
          <a:latin typeface="+mn-lt"/>
        </a:defRPr>
      </a:lvl2pPr>
      <a:lvl3pPr marL="1143000" indent="-228600" algn="l" rtl="0" eaLnBrk="0" fontAlgn="base" hangingPunct="0">
        <a:spcBef>
          <a:spcPct val="50000"/>
        </a:spcBef>
        <a:spcAft>
          <a:spcPct val="0"/>
        </a:spcAft>
        <a:buChar char="•"/>
        <a:defRPr sz="2400">
          <a:solidFill>
            <a:schemeClr val="tx1"/>
          </a:solidFill>
          <a:latin typeface="+mn-lt"/>
        </a:defRPr>
      </a:lvl3pPr>
      <a:lvl4pPr marL="1600200" indent="-228600" algn="l" rtl="0" eaLnBrk="0" fontAlgn="base" hangingPunct="0">
        <a:spcBef>
          <a:spcPct val="50000"/>
        </a:spcBef>
        <a:spcAft>
          <a:spcPct val="0"/>
        </a:spcAft>
        <a:buChar char="–"/>
        <a:defRPr sz="2000">
          <a:solidFill>
            <a:schemeClr val="tx1"/>
          </a:solidFill>
          <a:latin typeface="+mn-lt"/>
        </a:defRPr>
      </a:lvl4pPr>
      <a:lvl5pPr marL="2057400" indent="-228600" algn="l" rtl="0" eaLnBrk="0" fontAlgn="base" hangingPunct="0">
        <a:spcBef>
          <a:spcPct val="50000"/>
        </a:spcBef>
        <a:spcAft>
          <a:spcPct val="0"/>
        </a:spcAft>
        <a:buChar char="»"/>
        <a:defRPr sz="2000">
          <a:solidFill>
            <a:schemeClr val="tx1"/>
          </a:solidFill>
          <a:latin typeface="+mn-lt"/>
        </a:defRPr>
      </a:lvl5pPr>
      <a:lvl6pPr marL="2514600" indent="-228600" algn="l" rtl="0" fontAlgn="base">
        <a:spcBef>
          <a:spcPct val="50000"/>
        </a:spcBef>
        <a:spcAft>
          <a:spcPct val="0"/>
        </a:spcAft>
        <a:buChar char="»"/>
        <a:defRPr sz="2000">
          <a:solidFill>
            <a:schemeClr val="tx1"/>
          </a:solidFill>
          <a:latin typeface="+mn-lt"/>
        </a:defRPr>
      </a:lvl6pPr>
      <a:lvl7pPr marL="2971800" indent="-228600" algn="l" rtl="0" fontAlgn="base">
        <a:spcBef>
          <a:spcPct val="50000"/>
        </a:spcBef>
        <a:spcAft>
          <a:spcPct val="0"/>
        </a:spcAft>
        <a:buChar char="»"/>
        <a:defRPr sz="2000">
          <a:solidFill>
            <a:schemeClr val="tx1"/>
          </a:solidFill>
          <a:latin typeface="+mn-lt"/>
        </a:defRPr>
      </a:lvl7pPr>
      <a:lvl8pPr marL="3429000" indent="-228600" algn="l" rtl="0" fontAlgn="base">
        <a:spcBef>
          <a:spcPct val="50000"/>
        </a:spcBef>
        <a:spcAft>
          <a:spcPct val="0"/>
        </a:spcAft>
        <a:buChar char="»"/>
        <a:defRPr sz="2000">
          <a:solidFill>
            <a:schemeClr val="tx1"/>
          </a:solidFill>
          <a:latin typeface="+mn-lt"/>
        </a:defRPr>
      </a:lvl8pPr>
      <a:lvl9pPr marL="3886200" indent="-228600" algn="l" rtl="0" fontAlgn="base">
        <a:spcBef>
          <a:spcPct val="5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66">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E2ED52C-86EB-483E-8ED9-C0CC7788ECB1}" type="datetimeFigureOut">
              <a:rPr lang="en-US" b="0" smtClean="0">
                <a:solidFill>
                  <a:prstClr val="black">
                    <a:tint val="75000"/>
                  </a:prstClr>
                </a:solidFill>
                <a:latin typeface="Calibri"/>
              </a:rPr>
              <a:pPr fontAlgn="auto">
                <a:spcBef>
                  <a:spcPts val="0"/>
                </a:spcBef>
                <a:spcAft>
                  <a:spcPts val="0"/>
                </a:spcAft>
              </a:pPr>
              <a:t>9/14/2011</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F1F0C4F-1D4A-472C-B35A-B01A47440BC2}" type="slidenum">
              <a:rPr lang="en-US" b="0" smtClean="0">
                <a:solidFill>
                  <a:prstClr val="black">
                    <a:tint val="75000"/>
                  </a:prstClr>
                </a:solidFill>
                <a:latin typeface="Calibri"/>
              </a:rPr>
              <a:pPr fontAlgn="auto">
                <a:spcBef>
                  <a:spcPts val="0"/>
                </a:spcBef>
                <a:spcAft>
                  <a:spcPts val="0"/>
                </a:spcAft>
              </a:pPr>
              <a:t>‹#›</a:t>
            </a:fld>
            <a:endParaRPr lang="en-US" b="0">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758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66">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E2ED52C-86EB-483E-8ED9-C0CC7788ECB1}" type="datetimeFigureOut">
              <a:rPr lang="en-US" b="0" smtClean="0">
                <a:solidFill>
                  <a:prstClr val="black">
                    <a:tint val="75000"/>
                  </a:prstClr>
                </a:solidFill>
                <a:latin typeface="Calibri"/>
              </a:rPr>
              <a:pPr fontAlgn="auto">
                <a:spcBef>
                  <a:spcPts val="0"/>
                </a:spcBef>
                <a:spcAft>
                  <a:spcPts val="0"/>
                </a:spcAft>
              </a:pPr>
              <a:t>9/14/2011</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F1F0C4F-1D4A-472C-B35A-B01A47440BC2}" type="slidenum">
              <a:rPr lang="en-US" b="0" smtClean="0">
                <a:solidFill>
                  <a:prstClr val="black">
                    <a:tint val="75000"/>
                  </a:prstClr>
                </a:solidFill>
                <a:latin typeface="Calibri"/>
              </a:rPr>
              <a:pPr fontAlgn="auto">
                <a:spcBef>
                  <a:spcPts val="0"/>
                </a:spcBef>
                <a:spcAft>
                  <a:spcPts val="0"/>
                </a:spcAft>
              </a:pPr>
              <a:t>‹#›</a:t>
            </a:fld>
            <a:endParaRPr lang="en-US" b="0">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758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66">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E2ED52C-86EB-483E-8ED9-C0CC7788ECB1}" type="datetimeFigureOut">
              <a:rPr lang="en-US" b="0" smtClean="0">
                <a:solidFill>
                  <a:prstClr val="black">
                    <a:tint val="75000"/>
                  </a:prstClr>
                </a:solidFill>
                <a:latin typeface="Calibri"/>
              </a:rPr>
              <a:pPr fontAlgn="auto">
                <a:spcBef>
                  <a:spcPts val="0"/>
                </a:spcBef>
                <a:spcAft>
                  <a:spcPts val="0"/>
                </a:spcAft>
              </a:pPr>
              <a:t>9/14/2011</a:t>
            </a:fld>
            <a:endParaRPr lang="en-US" b="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F1F0C4F-1D4A-472C-B35A-B01A47440BC2}" type="slidenum">
              <a:rPr lang="en-US" b="0" smtClean="0">
                <a:solidFill>
                  <a:prstClr val="black">
                    <a:tint val="75000"/>
                  </a:prstClr>
                </a:solidFill>
                <a:latin typeface="Calibri"/>
              </a:rPr>
              <a:pPr fontAlgn="auto">
                <a:spcBef>
                  <a:spcPts val="0"/>
                </a:spcBef>
                <a:spcAft>
                  <a:spcPts val="0"/>
                </a:spcAft>
              </a:pPr>
              <a:t>‹#›</a:t>
            </a:fld>
            <a:endParaRPr lang="en-US" b="0">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759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3BE0B914-8D2C-41F4-A634-061947204AFE}" type="slidenum">
              <a:rPr lang="en-US">
                <a:solidFill>
                  <a:srgbClr val="D6ECFF"/>
                </a:solidFill>
              </a:rPr>
              <a:pPr>
                <a:defRPr/>
              </a:pPr>
              <a:t>‹#›</a:t>
            </a:fld>
            <a:endParaRPr lang="en-US" dirty="0">
              <a:solidFill>
                <a:srgbClr val="D6ECFF"/>
              </a:solidFill>
            </a:endParaRPr>
          </a:p>
        </p:txBody>
      </p:sp>
    </p:spTree>
  </p:cSld>
  <p:clrMap bg1="dk1" tx1="lt1" bg2="dk2" tx2="lt2" accent1="accent1" accent2="accent2" accent3="accent3" accent4="accent4" accent5="accent5" accent6="accent6" hlink="hlink" folHlink="folHlink"/>
  <p:sldLayoutIdLst>
    <p:sldLayoutId id="2147487601" r:id="rId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3BE0B914-8D2C-41F4-A634-061947204AFE}" type="slidenum">
              <a:rPr lang="en-US">
                <a:solidFill>
                  <a:srgbClr val="D6ECFF"/>
                </a:solidFill>
              </a:rPr>
              <a:pPr>
                <a:defRPr/>
              </a:pPr>
              <a:t>‹#›</a:t>
            </a:fld>
            <a:endParaRPr lang="en-US" dirty="0">
              <a:solidFill>
                <a:srgbClr val="D6ECFF"/>
              </a:solidFill>
            </a:endParaRPr>
          </a:p>
        </p:txBody>
      </p:sp>
    </p:spTree>
  </p:cSld>
  <p:clrMap bg1="dk1" tx1="lt1" bg2="dk2" tx2="lt2" accent1="accent1" accent2="accent2" accent3="accent3" accent4="accent4" accent5="accent5" accent6="accent6" hlink="hlink" folHlink="folHlink"/>
  <p:sldLayoutIdLst>
    <p:sldLayoutId id="2147487603" r:id="rId1"/>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wmf"/></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hyperlink" Target="http://www.gruberprizes.org/index.php"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hyperlink" Target="http://www.technologyreview.com/tr35/"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17.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10" Type="http://schemas.openxmlformats.org/officeDocument/2006/relationships/image" Target="../media/image62.png"/><Relationship Id="rId4" Type="http://schemas.openxmlformats.org/officeDocument/2006/relationships/image" Target="../media/image64.jpeg"/><Relationship Id="rId9"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3.xml"/><Relationship Id="rId1" Type="http://schemas.openxmlformats.org/officeDocument/2006/relationships/slideLayout" Target="../slideLayouts/slideLayout14.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5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5.xml"/><Relationship Id="rId1" Type="http://schemas.openxmlformats.org/officeDocument/2006/relationships/slideLayout" Target="../slideLayouts/slideLayout18.xml"/><Relationship Id="rId4" Type="http://schemas.openxmlformats.org/officeDocument/2006/relationships/image" Target="../media/image79.jpeg"/></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5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110.png"/></Relationships>
</file>

<file path=ppt/slides/_rels/slide7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7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hyperlink" Target="http://commonfund.nih.gov/strategicplanning/" TargetMode="External"/><Relationship Id="rId4" Type="http://schemas.openxmlformats.org/officeDocument/2006/relationships/image" Target="../media/image115.png"/></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image" Target="../media/image122.jpeg"/><Relationship Id="rId13" Type="http://schemas.openxmlformats.org/officeDocument/2006/relationships/image" Target="../media/image127.png"/><Relationship Id="rId3" Type="http://schemas.openxmlformats.org/officeDocument/2006/relationships/image" Target="../media/image117.jpeg"/><Relationship Id="rId7" Type="http://schemas.openxmlformats.org/officeDocument/2006/relationships/image" Target="../media/image121.wmf"/><Relationship Id="rId12" Type="http://schemas.openxmlformats.org/officeDocument/2006/relationships/image" Target="../media/image126.png"/><Relationship Id="rId17" Type="http://schemas.openxmlformats.org/officeDocument/2006/relationships/image" Target="../media/image131.wmf"/><Relationship Id="rId2" Type="http://schemas.openxmlformats.org/officeDocument/2006/relationships/notesSlide" Target="../notesSlides/notesSlide76.xml"/><Relationship Id="rId16" Type="http://schemas.openxmlformats.org/officeDocument/2006/relationships/image" Target="../media/image130.png"/><Relationship Id="rId1" Type="http://schemas.openxmlformats.org/officeDocument/2006/relationships/slideLayout" Target="../slideLayouts/slideLayout6.xml"/><Relationship Id="rId6" Type="http://schemas.openxmlformats.org/officeDocument/2006/relationships/image" Target="../media/image120.wmf"/><Relationship Id="rId11" Type="http://schemas.openxmlformats.org/officeDocument/2006/relationships/image" Target="../media/image125.png"/><Relationship Id="rId5" Type="http://schemas.openxmlformats.org/officeDocument/2006/relationships/image" Target="../media/image119.wmf"/><Relationship Id="rId15" Type="http://schemas.openxmlformats.org/officeDocument/2006/relationships/image" Target="../media/image129.wmf"/><Relationship Id="rId10" Type="http://schemas.openxmlformats.org/officeDocument/2006/relationships/image" Target="../media/image124.png"/><Relationship Id="rId4" Type="http://schemas.openxmlformats.org/officeDocument/2006/relationships/image" Target="../media/image118.wmf"/><Relationship Id="rId9" Type="http://schemas.openxmlformats.org/officeDocument/2006/relationships/image" Target="../media/image123.png"/><Relationship Id="rId14" Type="http://schemas.openxmlformats.org/officeDocument/2006/relationships/image" Target="../media/image128.png"/></Relationships>
</file>

<file path=ppt/slides/_rels/slide7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image" Target="../media/image133.jpeg"/></Relationships>
</file>

<file path=ppt/slides/_rels/slide78.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7.jpe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hyperlink" Target="https://www.phenxtoolkit.org/index.php" TargetMode="External"/><Relationship Id="rId5" Type="http://schemas.openxmlformats.org/officeDocument/2006/relationships/image" Target="../media/image136.png"/><Relationship Id="rId4" Type="http://schemas.openxmlformats.org/officeDocument/2006/relationships/image" Target="../media/image135.png"/></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8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40.jpeg"/><Relationship Id="rId5" Type="http://schemas.openxmlformats.org/officeDocument/2006/relationships/hyperlink" Target="http://www.genome.gov/highlightPassthru.cfm?link=/27544866" TargetMode="External"/><Relationship Id="rId4" Type="http://schemas.openxmlformats.org/officeDocument/2006/relationships/image" Target="../media/image139.png"/></Relationships>
</file>

<file path=ppt/slides/_rels/slide82.xml.rels><?xml version="1.0" encoding="UTF-8" standalone="yes"?>
<Relationships xmlns="http://schemas.openxmlformats.org/package/2006/relationships"><Relationship Id="rId8" Type="http://schemas.openxmlformats.org/officeDocument/2006/relationships/image" Target="../media/image145.jpeg"/><Relationship Id="rId13" Type="http://schemas.openxmlformats.org/officeDocument/2006/relationships/image" Target="../media/image150.png"/><Relationship Id="rId3" Type="http://schemas.openxmlformats.org/officeDocument/2006/relationships/notesSlide" Target="../notesSlides/notesSlide82.xml"/><Relationship Id="rId7" Type="http://schemas.openxmlformats.org/officeDocument/2006/relationships/image" Target="../media/image144.png"/><Relationship Id="rId12" Type="http://schemas.openxmlformats.org/officeDocument/2006/relationships/image" Target="../media/image149.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143.png"/><Relationship Id="rId11" Type="http://schemas.openxmlformats.org/officeDocument/2006/relationships/image" Target="../media/image148.png"/><Relationship Id="rId5" Type="http://schemas.openxmlformats.org/officeDocument/2006/relationships/image" Target="../media/image142.jpeg"/><Relationship Id="rId10" Type="http://schemas.openxmlformats.org/officeDocument/2006/relationships/image" Target="../media/image147.png"/><Relationship Id="rId4" Type="http://schemas.openxmlformats.org/officeDocument/2006/relationships/image" Target="../media/image141.png"/><Relationship Id="rId9" Type="http://schemas.openxmlformats.org/officeDocument/2006/relationships/image" Target="../media/image146.jpeg"/><Relationship Id="rId14" Type="http://schemas.openxmlformats.org/officeDocument/2006/relationships/image" Target="../media/image151.jpeg"/></Relationships>
</file>

<file path=ppt/slides/_rels/slide8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83.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eg"/></Relationships>
</file>

<file path=ppt/slides/_rels/slide8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p:cNvSpPr txBox="1">
            <a:spLocks noChangeArrowheads="1"/>
          </p:cNvSpPr>
          <p:nvPr/>
        </p:nvSpPr>
        <p:spPr bwMode="auto">
          <a:xfrm>
            <a:off x="2057400" y="1524000"/>
            <a:ext cx="5638800" cy="1552575"/>
          </a:xfrm>
          <a:prstGeom prst="rect">
            <a:avLst/>
          </a:prstGeom>
          <a:noFill/>
          <a:ln w="9525">
            <a:noFill/>
            <a:miter lim="800000"/>
            <a:headEnd/>
            <a:tailEnd/>
          </a:ln>
        </p:spPr>
        <p:txBody>
          <a:bodyPr>
            <a:spAutoFit/>
          </a:bodyPr>
          <a:lstStyle/>
          <a:p>
            <a:pPr algn="ctr" eaLnBrk="0" hangingPunct="0">
              <a:spcBef>
                <a:spcPct val="50000"/>
              </a:spcBef>
            </a:pPr>
            <a:endParaRPr lang="en-US" sz="2400">
              <a:solidFill>
                <a:schemeClr val="bg1"/>
              </a:solidFill>
              <a:latin typeface="Tahoma" pitchFamily="34" charset="0"/>
            </a:endParaRPr>
          </a:p>
          <a:p>
            <a:pPr algn="ctr" eaLnBrk="0" hangingPunct="0">
              <a:spcBef>
                <a:spcPct val="50000"/>
              </a:spcBef>
            </a:pPr>
            <a:endParaRPr lang="en-US" sz="2400">
              <a:solidFill>
                <a:schemeClr val="bg1"/>
              </a:solidFill>
              <a:latin typeface="Tahoma" pitchFamily="34" charset="0"/>
            </a:endParaRPr>
          </a:p>
          <a:p>
            <a:pPr algn="ctr" eaLnBrk="0" hangingPunct="0">
              <a:spcBef>
                <a:spcPct val="50000"/>
              </a:spcBef>
            </a:pPr>
            <a:endParaRPr lang="en-US" sz="2400">
              <a:solidFill>
                <a:schemeClr val="bg1"/>
              </a:solidFill>
              <a:latin typeface="Tahoma" pitchFamily="34" charset="0"/>
            </a:endParaRPr>
          </a:p>
        </p:txBody>
      </p:sp>
      <p:sp>
        <p:nvSpPr>
          <p:cNvPr id="5124" name="Rectangle 4"/>
          <p:cNvSpPr>
            <a:spLocks noGrp="1" noChangeArrowheads="1"/>
          </p:cNvSpPr>
          <p:nvPr>
            <p:ph type="ctrTitle"/>
          </p:nvPr>
        </p:nvSpPr>
        <p:spPr>
          <a:xfrm>
            <a:off x="0" y="1339561"/>
            <a:ext cx="9144000" cy="4891758"/>
          </a:xfrm>
        </p:spPr>
        <p:txBody>
          <a:bodyPr/>
          <a:lstStyle/>
          <a:p>
            <a:pPr algn="ctr" eaLnBrk="1" fontAlgn="auto" hangingPunct="1">
              <a:spcAft>
                <a:spcPts val="0"/>
              </a:spcAft>
              <a:defRPr/>
            </a:pPr>
            <a:r>
              <a:rPr lang="en-US" sz="5400" cap="none" dirty="0" smtClean="0">
                <a:solidFill>
                  <a:schemeClr val="tx2">
                    <a:satMod val="200000"/>
                  </a:schemeClr>
                </a:solidFill>
                <a:latin typeface="Arial" pitchFamily="34" charset="0"/>
                <a:cs typeface="Arial" pitchFamily="34" charset="0"/>
              </a:rPr>
              <a:t>DIRECTOR’S REPORT</a:t>
            </a:r>
            <a:r>
              <a:rPr lang="en-US" sz="3600" cap="none" dirty="0" smtClean="0">
                <a:solidFill>
                  <a:schemeClr val="tx2">
                    <a:satMod val="200000"/>
                  </a:schemeClr>
                </a:solidFill>
                <a:latin typeface="Arial" pitchFamily="34" charset="0"/>
                <a:cs typeface="Arial" pitchFamily="34" charset="0"/>
              </a:rPr>
              <a:t/>
            </a:r>
            <a:br>
              <a:rPr lang="en-US" sz="3600" cap="none" dirty="0" smtClean="0">
                <a:solidFill>
                  <a:schemeClr val="tx2">
                    <a:satMod val="200000"/>
                  </a:schemeClr>
                </a:solidFill>
                <a:latin typeface="Arial" pitchFamily="34" charset="0"/>
                <a:cs typeface="Arial" pitchFamily="34" charset="0"/>
              </a:rPr>
            </a:br>
            <a:r>
              <a:rPr lang="en-US" sz="2800" cap="none" dirty="0" smtClean="0">
                <a:solidFill>
                  <a:schemeClr val="tx2">
                    <a:satMod val="200000"/>
                  </a:schemeClr>
                </a:solidFill>
                <a:latin typeface="Arial" pitchFamily="34" charset="0"/>
                <a:cs typeface="Arial" pitchFamily="34" charset="0"/>
              </a:rPr>
              <a:t/>
            </a:r>
            <a:br>
              <a:rPr lang="en-US" sz="2800" cap="none" dirty="0" smtClean="0">
                <a:solidFill>
                  <a:schemeClr val="tx2">
                    <a:satMod val="200000"/>
                  </a:schemeClr>
                </a:solidFill>
                <a:latin typeface="Arial" pitchFamily="34" charset="0"/>
                <a:cs typeface="Arial" pitchFamily="34" charset="0"/>
              </a:rPr>
            </a:br>
            <a:r>
              <a:rPr lang="en-US" sz="3600" cap="none" dirty="0" smtClean="0">
                <a:solidFill>
                  <a:schemeClr val="tx2">
                    <a:satMod val="200000"/>
                  </a:schemeClr>
                </a:solidFill>
                <a:latin typeface="Arial" pitchFamily="34" charset="0"/>
                <a:cs typeface="Arial" pitchFamily="34" charset="0"/>
              </a:rPr>
              <a:t>National Advisory Council </a:t>
            </a:r>
            <a:br>
              <a:rPr lang="en-US" sz="3600" cap="none" dirty="0" smtClean="0">
                <a:solidFill>
                  <a:schemeClr val="tx2">
                    <a:satMod val="200000"/>
                  </a:schemeClr>
                </a:solidFill>
                <a:latin typeface="Arial" pitchFamily="34" charset="0"/>
                <a:cs typeface="Arial" pitchFamily="34" charset="0"/>
              </a:rPr>
            </a:br>
            <a:r>
              <a:rPr lang="en-US" sz="3600" cap="none" dirty="0" smtClean="0">
                <a:solidFill>
                  <a:schemeClr val="tx2">
                    <a:satMod val="200000"/>
                  </a:schemeClr>
                </a:solidFill>
                <a:latin typeface="Arial" pitchFamily="34" charset="0"/>
                <a:cs typeface="Arial" pitchFamily="34" charset="0"/>
              </a:rPr>
              <a:t>for Human Genome Research</a:t>
            </a:r>
            <a:br>
              <a:rPr lang="en-US" sz="3600" cap="none" dirty="0" smtClean="0">
                <a:solidFill>
                  <a:schemeClr val="tx2">
                    <a:satMod val="200000"/>
                  </a:schemeClr>
                </a:solidFill>
                <a:latin typeface="Arial" pitchFamily="34" charset="0"/>
                <a:cs typeface="Arial" pitchFamily="34" charset="0"/>
              </a:rPr>
            </a:br>
            <a:r>
              <a:rPr lang="en-US" sz="2000" cap="none" dirty="0" smtClean="0">
                <a:solidFill>
                  <a:schemeClr val="tx2">
                    <a:satMod val="200000"/>
                  </a:schemeClr>
                </a:solidFill>
                <a:latin typeface="Arial" pitchFamily="34" charset="0"/>
                <a:cs typeface="Arial" pitchFamily="34" charset="0"/>
              </a:rPr>
              <a:t/>
            </a:r>
            <a:br>
              <a:rPr lang="en-US" sz="2000" cap="none" dirty="0" smtClean="0">
                <a:solidFill>
                  <a:schemeClr val="tx2">
                    <a:satMod val="200000"/>
                  </a:schemeClr>
                </a:solidFill>
                <a:latin typeface="Arial" pitchFamily="34" charset="0"/>
                <a:cs typeface="Arial" pitchFamily="34" charset="0"/>
              </a:rPr>
            </a:br>
            <a:r>
              <a:rPr lang="en-US" sz="3600" cap="none" dirty="0" smtClean="0">
                <a:solidFill>
                  <a:schemeClr val="tx2">
                    <a:satMod val="200000"/>
                  </a:schemeClr>
                </a:solidFill>
                <a:latin typeface="Arial" pitchFamily="34" charset="0"/>
                <a:cs typeface="Arial" pitchFamily="34" charset="0"/>
              </a:rPr>
              <a:t>September 2011</a:t>
            </a:r>
            <a:br>
              <a:rPr lang="en-US" sz="3600" cap="none" dirty="0" smtClean="0">
                <a:solidFill>
                  <a:schemeClr val="tx2">
                    <a:satMod val="200000"/>
                  </a:schemeClr>
                </a:solidFill>
                <a:latin typeface="Arial" pitchFamily="34" charset="0"/>
                <a:cs typeface="Arial" pitchFamily="34" charset="0"/>
              </a:rPr>
            </a:br>
            <a:r>
              <a:rPr lang="en-US" sz="2000" cap="none" dirty="0" smtClean="0">
                <a:solidFill>
                  <a:schemeClr val="tx2">
                    <a:satMod val="200000"/>
                  </a:schemeClr>
                </a:solidFill>
                <a:latin typeface="Arial" pitchFamily="34" charset="0"/>
                <a:cs typeface="Arial" pitchFamily="34" charset="0"/>
              </a:rPr>
              <a:t/>
            </a:r>
            <a:br>
              <a:rPr lang="en-US" sz="2000" cap="none" dirty="0" smtClean="0">
                <a:solidFill>
                  <a:schemeClr val="tx2">
                    <a:satMod val="200000"/>
                  </a:schemeClr>
                </a:solidFill>
                <a:latin typeface="Arial" pitchFamily="34" charset="0"/>
                <a:cs typeface="Arial" pitchFamily="34" charset="0"/>
              </a:rPr>
            </a:br>
            <a:r>
              <a:rPr lang="en-US" sz="3600" cap="none" dirty="0" smtClean="0">
                <a:solidFill>
                  <a:schemeClr val="tx2">
                    <a:satMod val="200000"/>
                  </a:schemeClr>
                </a:solidFill>
                <a:latin typeface="Arial" pitchFamily="34" charset="0"/>
                <a:cs typeface="Arial" pitchFamily="34" charset="0"/>
              </a:rPr>
              <a:t>Eric Green, M.D., Ph.D.</a:t>
            </a:r>
            <a:br>
              <a:rPr lang="en-US" sz="3600" cap="none" dirty="0" smtClean="0">
                <a:solidFill>
                  <a:schemeClr val="tx2">
                    <a:satMod val="200000"/>
                  </a:schemeClr>
                </a:solidFill>
                <a:latin typeface="Arial" pitchFamily="34" charset="0"/>
                <a:cs typeface="Arial" pitchFamily="34" charset="0"/>
              </a:rPr>
            </a:br>
            <a:r>
              <a:rPr lang="en-US" sz="3600" cap="none" dirty="0" smtClean="0">
                <a:solidFill>
                  <a:schemeClr val="tx2">
                    <a:satMod val="200000"/>
                  </a:schemeClr>
                </a:solidFill>
                <a:latin typeface="Arial" pitchFamily="34" charset="0"/>
                <a:cs typeface="Arial" pitchFamily="34" charset="0"/>
              </a:rPr>
              <a:t>Director, NHGRI</a:t>
            </a:r>
            <a:br>
              <a:rPr lang="en-US" sz="3600" cap="none" dirty="0" smtClean="0">
                <a:solidFill>
                  <a:schemeClr val="tx2">
                    <a:satMod val="200000"/>
                  </a:schemeClr>
                </a:solidFill>
                <a:latin typeface="Arial" pitchFamily="34" charset="0"/>
                <a:cs typeface="Arial" pitchFamily="34" charset="0"/>
              </a:rPr>
            </a:br>
            <a:r>
              <a:rPr lang="en-US" sz="3600" cap="none" dirty="0" smtClean="0">
                <a:solidFill>
                  <a:schemeClr val="tx2">
                    <a:satMod val="200000"/>
                  </a:schemeClr>
                </a:solidFill>
                <a:latin typeface="Arial" pitchFamily="34" charset="0"/>
                <a:cs typeface="Arial" pitchFamily="34" charset="0"/>
              </a:rPr>
              <a:t/>
            </a:r>
            <a:br>
              <a:rPr lang="en-US" sz="3600" cap="none" dirty="0" smtClean="0">
                <a:solidFill>
                  <a:schemeClr val="tx2">
                    <a:satMod val="200000"/>
                  </a:schemeClr>
                </a:solidFill>
                <a:latin typeface="Arial" pitchFamily="34" charset="0"/>
                <a:cs typeface="Arial" pitchFamily="34" charset="0"/>
              </a:rPr>
            </a:br>
            <a:r>
              <a:rPr lang="en-US" sz="3600" cap="none" dirty="0" smtClean="0">
                <a:solidFill>
                  <a:schemeClr val="tx2">
                    <a:satMod val="200000"/>
                  </a:schemeClr>
                </a:solidFill>
                <a:latin typeface="Arial" pitchFamily="34" charset="0"/>
                <a:cs typeface="Arial" pitchFamily="34" charset="0"/>
              </a:rPr>
              <a:t/>
            </a:r>
            <a:br>
              <a:rPr lang="en-US" sz="3600" cap="none" dirty="0" smtClean="0">
                <a:solidFill>
                  <a:schemeClr val="tx2">
                    <a:satMod val="200000"/>
                  </a:schemeClr>
                </a:solidFill>
                <a:latin typeface="Arial" pitchFamily="34" charset="0"/>
                <a:cs typeface="Arial" pitchFamily="34" charset="0"/>
              </a:rPr>
            </a:br>
            <a:endParaRPr lang="en-US" sz="3600" cap="none" dirty="0" smtClean="0">
              <a:solidFill>
                <a:schemeClr val="tx2">
                  <a:satMod val="200000"/>
                </a:schemeClr>
              </a:solidFill>
              <a:latin typeface="Arial" pitchFamily="34" charset="0"/>
              <a:cs typeface="Arial" pitchFamily="34" charset="0"/>
            </a:endParaRPr>
          </a:p>
        </p:txBody>
      </p:sp>
      <p:pic>
        <p:nvPicPr>
          <p:cNvPr id="7172" name="Picture 5" descr="topbanner.jpg"/>
          <p:cNvPicPr>
            <a:picLocks noChangeAspect="1"/>
          </p:cNvPicPr>
          <p:nvPr/>
        </p:nvPicPr>
        <p:blipFill>
          <a:blip r:embed="rId3" cstate="print"/>
          <a:srcRect b="14151"/>
          <a:stretch>
            <a:fillRect/>
          </a:stretch>
        </p:blipFill>
        <p:spPr bwMode="auto">
          <a:xfrm>
            <a:off x="1588" y="0"/>
            <a:ext cx="9142412" cy="1165225"/>
          </a:xfrm>
          <a:prstGeom prst="rect">
            <a:avLst/>
          </a:prstGeom>
          <a:noFill/>
          <a:ln w="9525">
            <a:noFill/>
            <a:miter lim="800000"/>
            <a:headEnd/>
            <a:tailEnd/>
          </a:ln>
        </p:spPr>
      </p:pic>
      <p:pic>
        <p:nvPicPr>
          <p:cNvPr id="7173" name="Picture 3" descr="helix at bottom new seq 2.png"/>
          <p:cNvPicPr>
            <a:picLocks noChangeAspect="1"/>
          </p:cNvPicPr>
          <p:nvPr/>
        </p:nvPicPr>
        <p:blipFill>
          <a:blip r:embed="rId4" cstate="print"/>
          <a:srcRect/>
          <a:stretch>
            <a:fillRect/>
          </a:stretch>
        </p:blipFill>
        <p:spPr bwMode="auto">
          <a:xfrm>
            <a:off x="0" y="5954713"/>
            <a:ext cx="9134475" cy="874712"/>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7"/>
          <p:cNvPicPr>
            <a:picLocks noChangeAspect="1"/>
          </p:cNvPicPr>
          <p:nvPr/>
        </p:nvPicPr>
        <p:blipFill>
          <a:blip r:embed="rId3" cstate="print"/>
          <a:srcRect/>
          <a:stretch>
            <a:fillRect/>
          </a:stretch>
        </p:blipFill>
        <p:spPr bwMode="auto">
          <a:xfrm>
            <a:off x="1416844" y="1460609"/>
            <a:ext cx="6310313" cy="4206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idx="4294967295"/>
          </p:nvPr>
        </p:nvSpPr>
        <p:spPr>
          <a:xfrm>
            <a:off x="0" y="95250"/>
            <a:ext cx="9144000" cy="760413"/>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New NHGRI Policy and Program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Analysis Branch Chief</a:t>
            </a:r>
          </a:p>
        </p:txBody>
      </p:sp>
      <p:sp>
        <p:nvSpPr>
          <p:cNvPr id="5" name="Title 1"/>
          <p:cNvSpPr txBox="1">
            <a:spLocks/>
          </p:cNvSpPr>
          <p:nvPr/>
        </p:nvSpPr>
        <p:spPr>
          <a:xfrm>
            <a:off x="0" y="5868334"/>
            <a:ext cx="9144000" cy="781050"/>
          </a:xfrm>
          <a:prstGeom prst="rect">
            <a:avLst/>
          </a:prstGeom>
        </p:spPr>
        <p:txBody>
          <a:bodyPr/>
          <a:lstStyle/>
          <a:p>
            <a:pPr algn="ctr" eaLnBrk="0" hangingPunct="0">
              <a:defRPr/>
            </a:pPr>
            <a:r>
              <a:rPr lang="en-US" sz="3200" spc="-100" dirty="0">
                <a:latin typeface="Arial" charset="0"/>
                <a:ea typeface="+mj-ea"/>
                <a:cs typeface="Arial" charset="0"/>
              </a:rPr>
              <a:t>Derek Scholes, Ph.D.</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wipe(up)">
                                      <p:cBhvr>
                                        <p:cTn id="7"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4596"/>
            <a:ext cx="9144000" cy="78105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 New NHGRI Deputy Scientific Director</a:t>
            </a:r>
            <a:br>
              <a:rPr lang="en-US" sz="3600" b="1" dirty="0" smtClean="0">
                <a:solidFill>
                  <a:srgbClr val="FFFF00"/>
                </a:solidFill>
                <a:latin typeface="Arial" charset="0"/>
                <a:cs typeface="Arial" charset="0"/>
              </a:rPr>
            </a:br>
            <a:endParaRPr lang="en-US" sz="3600" b="1" dirty="0" smtClean="0">
              <a:solidFill>
                <a:srgbClr val="FFFF00"/>
              </a:solidFill>
              <a:latin typeface="Arial" charset="0"/>
              <a:cs typeface="Arial" charset="0"/>
            </a:endParaRPr>
          </a:p>
        </p:txBody>
      </p:sp>
      <p:sp>
        <p:nvSpPr>
          <p:cNvPr id="4" name="Title 1"/>
          <p:cNvSpPr txBox="1">
            <a:spLocks/>
          </p:cNvSpPr>
          <p:nvPr/>
        </p:nvSpPr>
        <p:spPr>
          <a:xfrm>
            <a:off x="0" y="5793612"/>
            <a:ext cx="9144000" cy="781050"/>
          </a:xfrm>
          <a:prstGeom prst="rect">
            <a:avLst/>
          </a:prstGeom>
        </p:spPr>
        <p:txBody>
          <a:bodyPr/>
          <a:lstStyle/>
          <a:p>
            <a:pPr algn="ctr" eaLnBrk="0" hangingPunct="0">
              <a:defRPr/>
            </a:pPr>
            <a:r>
              <a:rPr lang="en-US" sz="3200" spc="-100" dirty="0">
                <a:latin typeface="Arial" charset="0"/>
                <a:ea typeface="+mj-ea"/>
                <a:cs typeface="Arial" charset="0"/>
              </a:rPr>
              <a:t> P. Paul Liu, M.D., Ph.D.</a:t>
            </a:r>
          </a:p>
        </p:txBody>
      </p:sp>
      <p:sp>
        <p:nvSpPr>
          <p:cNvPr id="5" name="TextBox 4"/>
          <p:cNvSpPr txBox="1"/>
          <p:nvPr/>
        </p:nvSpPr>
        <p:spPr>
          <a:xfrm>
            <a:off x="7397750" y="634523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a:t>
            </a:r>
            <a:endParaRPr lang="en-US" sz="2000" dirty="0">
              <a:solidFill>
                <a:schemeClr val="accent4">
                  <a:lumMod val="40000"/>
                  <a:lumOff val="60000"/>
                </a:schemeClr>
              </a:solidFill>
              <a:latin typeface="Arial" charset="0"/>
            </a:endParaRPr>
          </a:p>
        </p:txBody>
      </p:sp>
      <p:pic>
        <p:nvPicPr>
          <p:cNvPr id="159749" name="Picture 5" descr="http://inside.genome.gov/NHGRIStaff/Staff/retrieve.cfm?imageid=15000016&amp;dpi=300&amp;fileformat=jpg"/>
          <p:cNvPicPr>
            <a:picLocks noChangeAspect="1" noChangeArrowheads="1"/>
          </p:cNvPicPr>
          <p:nvPr/>
        </p:nvPicPr>
        <p:blipFill>
          <a:blip r:embed="rId3" cstate="print">
            <a:lum bright="16000" contrast="2000"/>
          </a:blip>
          <a:srcRect/>
          <a:stretch>
            <a:fillRect/>
          </a:stretch>
        </p:blipFill>
        <p:spPr bwMode="auto">
          <a:xfrm>
            <a:off x="1212161" y="1057224"/>
            <a:ext cx="6719679" cy="43778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9749"/>
                                        </p:tgtEl>
                                        <p:attrNameLst>
                                          <p:attrName>style.visibility</p:attrName>
                                        </p:attrNameLst>
                                      </p:cBhvr>
                                      <p:to>
                                        <p:strVal val="visible"/>
                                      </p:to>
                                    </p:set>
                                    <p:animEffect transition="in" filter="wipe(up)">
                                      <p:cBhvr>
                                        <p:cTn id="7" dur="500"/>
                                        <p:tgtEl>
                                          <p:spTgt spid="159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5250"/>
            <a:ext cx="9144000" cy="760413"/>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New NIH Intramural Sequencing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Center (NISC) Director</a:t>
            </a:r>
          </a:p>
        </p:txBody>
      </p:sp>
      <p:sp>
        <p:nvSpPr>
          <p:cNvPr id="5" name="Title 1"/>
          <p:cNvSpPr txBox="1">
            <a:spLocks/>
          </p:cNvSpPr>
          <p:nvPr/>
        </p:nvSpPr>
        <p:spPr>
          <a:xfrm>
            <a:off x="0" y="5884100"/>
            <a:ext cx="9144000" cy="781050"/>
          </a:xfrm>
          <a:prstGeom prst="rect">
            <a:avLst/>
          </a:prstGeom>
        </p:spPr>
        <p:txBody>
          <a:bodyPr/>
          <a:lstStyle/>
          <a:p>
            <a:pPr algn="ctr" eaLnBrk="0" hangingPunct="0">
              <a:defRPr/>
            </a:pPr>
            <a:r>
              <a:rPr lang="en-US" sz="3200" spc="-100" dirty="0" smtClean="0">
                <a:latin typeface="Arial" charset="0"/>
                <a:ea typeface="+mj-ea"/>
                <a:cs typeface="Arial" charset="0"/>
              </a:rPr>
              <a:t>Jim Mullikin, </a:t>
            </a:r>
            <a:r>
              <a:rPr lang="en-US" sz="3200" spc="-100" dirty="0">
                <a:latin typeface="Arial" charset="0"/>
                <a:ea typeface="+mj-ea"/>
                <a:cs typeface="Arial" charset="0"/>
              </a:rPr>
              <a:t>Ph.D.</a:t>
            </a:r>
          </a:p>
        </p:txBody>
      </p:sp>
      <p:sp>
        <p:nvSpPr>
          <p:cNvPr id="6" name="TextBox 5"/>
          <p:cNvSpPr txBox="1"/>
          <p:nvPr/>
        </p:nvSpPr>
        <p:spPr>
          <a:xfrm>
            <a:off x="7397750" y="634523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a:t>
            </a:r>
            <a:endParaRPr lang="en-US" sz="2000" dirty="0">
              <a:solidFill>
                <a:schemeClr val="accent4">
                  <a:lumMod val="40000"/>
                  <a:lumOff val="60000"/>
                </a:schemeClr>
              </a:solidFill>
              <a:latin typeface="Arial" charset="0"/>
            </a:endParaRPr>
          </a:p>
        </p:txBody>
      </p:sp>
      <p:pic>
        <p:nvPicPr>
          <p:cNvPr id="2050" name="Picture 2" descr="C:\Users\egreen\AppData\Local\Microsoft\Windows\Temporary Internet Files\Content.Outlook\5H1MILOL\_Mullikin_ret_7052_lores.jpg"/>
          <p:cNvPicPr>
            <a:picLocks noChangeAspect="1" noChangeArrowheads="1"/>
          </p:cNvPicPr>
          <p:nvPr/>
        </p:nvPicPr>
        <p:blipFill>
          <a:blip r:embed="rId3" cstate="print">
            <a:lum bright="5000"/>
          </a:blip>
          <a:srcRect/>
          <a:stretch>
            <a:fillRect/>
          </a:stretch>
        </p:blipFill>
        <p:spPr bwMode="auto">
          <a:xfrm>
            <a:off x="1457217" y="1479333"/>
            <a:ext cx="6126566" cy="40767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up)">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4504"/>
            <a:ext cx="9144000" cy="117633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Elected Fellow by the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American Psychological Association</a:t>
            </a:r>
          </a:p>
        </p:txBody>
      </p:sp>
      <p:sp>
        <p:nvSpPr>
          <p:cNvPr id="4" name="Title 1"/>
          <p:cNvSpPr txBox="1">
            <a:spLocks/>
          </p:cNvSpPr>
          <p:nvPr/>
        </p:nvSpPr>
        <p:spPr>
          <a:xfrm>
            <a:off x="0" y="5809378"/>
            <a:ext cx="9144000" cy="781050"/>
          </a:xfrm>
          <a:prstGeom prst="rect">
            <a:avLst/>
          </a:prstGeom>
        </p:spPr>
        <p:txBody>
          <a:bodyPr/>
          <a:lstStyle/>
          <a:p>
            <a:pPr algn="ctr" eaLnBrk="0" hangingPunct="0">
              <a:defRPr/>
            </a:pPr>
            <a:r>
              <a:rPr lang="en-US" sz="3200" spc="-100" dirty="0">
                <a:latin typeface="Arial" charset="0"/>
                <a:ea typeface="+mj-ea"/>
                <a:cs typeface="Arial" charset="0"/>
              </a:rPr>
              <a:t> Vivian Ota Wang, Ph.D.</a:t>
            </a:r>
          </a:p>
        </p:txBody>
      </p:sp>
      <p:pic>
        <p:nvPicPr>
          <p:cNvPr id="1026" name="Picture 2" descr="H:\VOW2c 12_2010.jpg"/>
          <p:cNvPicPr>
            <a:picLocks noChangeAspect="1" noChangeArrowheads="1"/>
          </p:cNvPicPr>
          <p:nvPr/>
        </p:nvPicPr>
        <p:blipFill>
          <a:blip r:embed="rId3" cstate="print"/>
          <a:srcRect/>
          <a:stretch>
            <a:fillRect/>
          </a:stretch>
        </p:blipFill>
        <p:spPr bwMode="auto">
          <a:xfrm>
            <a:off x="3035705" y="1454082"/>
            <a:ext cx="3100141" cy="4133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0270"/>
            <a:ext cx="9144000" cy="78105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 Special Advisors to NHGRI Director</a:t>
            </a:r>
          </a:p>
        </p:txBody>
      </p:sp>
      <p:grpSp>
        <p:nvGrpSpPr>
          <p:cNvPr id="7" name="Group 6"/>
          <p:cNvGrpSpPr/>
          <p:nvPr/>
        </p:nvGrpSpPr>
        <p:grpSpPr>
          <a:xfrm>
            <a:off x="-252246" y="1093599"/>
            <a:ext cx="4792715" cy="5283937"/>
            <a:chOff x="-472963" y="1125130"/>
            <a:chExt cx="4792715" cy="5283937"/>
          </a:xfrm>
        </p:grpSpPr>
        <p:pic>
          <p:nvPicPr>
            <p:cNvPr id="43012" name="Picture 5"/>
            <p:cNvPicPr>
              <a:picLocks noChangeAspect="1" noChangeArrowheads="1"/>
            </p:cNvPicPr>
            <p:nvPr/>
          </p:nvPicPr>
          <p:blipFill>
            <a:blip r:embed="rId3" cstate="print"/>
            <a:srcRect/>
            <a:stretch>
              <a:fillRect/>
            </a:stretch>
          </p:blipFill>
          <p:spPr bwMode="auto">
            <a:xfrm>
              <a:off x="551339" y="1125130"/>
              <a:ext cx="2744110" cy="4114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itle 1"/>
            <p:cNvSpPr txBox="1">
              <a:spLocks/>
            </p:cNvSpPr>
            <p:nvPr/>
          </p:nvSpPr>
          <p:spPr>
            <a:xfrm>
              <a:off x="-472963" y="5628017"/>
              <a:ext cx="4792715" cy="781050"/>
            </a:xfrm>
            <a:prstGeom prst="rect">
              <a:avLst/>
            </a:prstGeom>
          </p:spPr>
          <p:txBody>
            <a:bodyPr/>
            <a:lstStyle/>
            <a:p>
              <a:pPr algn="ctr" eaLnBrk="0" hangingPunct="0">
                <a:defRPr/>
              </a:pPr>
              <a:r>
                <a:rPr lang="en-US" sz="3200" spc="-100" dirty="0">
                  <a:latin typeface="Arial" charset="0"/>
                  <a:ea typeface="+mj-ea"/>
                  <a:cs typeface="Arial" charset="0"/>
                </a:rPr>
                <a:t> Karen </a:t>
              </a:r>
              <a:r>
                <a:rPr lang="en-US" sz="3200" spc="-100" dirty="0" smtClean="0">
                  <a:latin typeface="Arial" charset="0"/>
                  <a:ea typeface="+mj-ea"/>
                  <a:cs typeface="Arial" charset="0"/>
                </a:rPr>
                <a:t>Rothenberg</a:t>
              </a:r>
              <a:r>
                <a:rPr lang="en-US" sz="3200" spc="-100" dirty="0">
                  <a:latin typeface="Arial" charset="0"/>
                  <a:ea typeface="+mj-ea"/>
                  <a:cs typeface="Arial" charset="0"/>
                </a:rPr>
                <a:t>, </a:t>
              </a:r>
              <a:endParaRPr lang="en-US" sz="3200" spc="-100" dirty="0" smtClean="0">
                <a:latin typeface="Arial" charset="0"/>
                <a:ea typeface="+mj-ea"/>
                <a:cs typeface="Arial" charset="0"/>
              </a:endParaRPr>
            </a:p>
            <a:p>
              <a:pPr algn="ctr" eaLnBrk="0" hangingPunct="0">
                <a:defRPr/>
              </a:pPr>
              <a:r>
                <a:rPr lang="en-US" sz="3200" spc="-100" dirty="0" smtClean="0">
                  <a:latin typeface="Arial" charset="0"/>
                  <a:ea typeface="+mj-ea"/>
                  <a:cs typeface="Arial" charset="0"/>
                </a:rPr>
                <a:t>J.D</a:t>
              </a:r>
              <a:r>
                <a:rPr lang="en-US" sz="3200" spc="-100" dirty="0">
                  <a:latin typeface="Arial" charset="0"/>
                  <a:ea typeface="+mj-ea"/>
                  <a:cs typeface="Arial" charset="0"/>
                </a:rPr>
                <a:t>., M.P.A.</a:t>
              </a:r>
            </a:p>
          </p:txBody>
        </p:sp>
      </p:grpSp>
      <p:grpSp>
        <p:nvGrpSpPr>
          <p:cNvPr id="8" name="Group 7"/>
          <p:cNvGrpSpPr/>
          <p:nvPr/>
        </p:nvGrpSpPr>
        <p:grpSpPr>
          <a:xfrm>
            <a:off x="4949036" y="1093599"/>
            <a:ext cx="3852039" cy="5283937"/>
            <a:chOff x="5516594" y="1125130"/>
            <a:chExt cx="3852039" cy="5283937"/>
          </a:xfrm>
        </p:grpSpPr>
        <p:sp>
          <p:nvSpPr>
            <p:cNvPr id="5" name="Title 1"/>
            <p:cNvSpPr txBox="1">
              <a:spLocks/>
            </p:cNvSpPr>
            <p:nvPr/>
          </p:nvSpPr>
          <p:spPr>
            <a:xfrm>
              <a:off x="5516594" y="5628017"/>
              <a:ext cx="3852039" cy="781050"/>
            </a:xfrm>
            <a:prstGeom prst="rect">
              <a:avLst/>
            </a:prstGeom>
          </p:spPr>
          <p:txBody>
            <a:bodyPr/>
            <a:lstStyle/>
            <a:p>
              <a:pPr algn="ctr" eaLnBrk="0" hangingPunct="0">
                <a:defRPr/>
              </a:pPr>
              <a:r>
                <a:rPr lang="en-US" sz="3200" spc="-100" dirty="0">
                  <a:latin typeface="Arial" charset="0"/>
                  <a:ea typeface="+mj-ea"/>
                  <a:cs typeface="Arial" charset="0"/>
                </a:rPr>
                <a:t> </a:t>
              </a:r>
              <a:r>
                <a:rPr lang="en-US" sz="3200" spc="-100" dirty="0" smtClean="0">
                  <a:latin typeface="Arial" charset="0"/>
                  <a:ea typeface="+mj-ea"/>
                  <a:cs typeface="Arial" charset="0"/>
                </a:rPr>
                <a:t>Marc Williams, </a:t>
              </a:r>
            </a:p>
            <a:p>
              <a:pPr algn="ctr" eaLnBrk="0" hangingPunct="0">
                <a:defRPr/>
              </a:pPr>
              <a:r>
                <a:rPr lang="en-US" sz="3200" spc="-100" dirty="0" smtClean="0">
                  <a:latin typeface="Arial" charset="0"/>
                  <a:ea typeface="+mj-ea"/>
                  <a:cs typeface="Arial" charset="0"/>
                </a:rPr>
                <a:t>M.D.</a:t>
              </a:r>
              <a:endParaRPr lang="en-US" sz="3200" spc="-100" dirty="0">
                <a:latin typeface="Arial" charset="0"/>
                <a:ea typeface="+mj-ea"/>
                <a:cs typeface="Arial" charset="0"/>
              </a:endParaRPr>
            </a:p>
          </p:txBody>
        </p:sp>
        <p:pic>
          <p:nvPicPr>
            <p:cNvPr id="6" name="Picture 2" descr="Marc S. Williams, M.D., director of the Intermountain Healthcare Clinical Genetics Institute at LDS Hospital"/>
            <p:cNvPicPr>
              <a:picLocks noChangeAspect="1" noChangeArrowheads="1"/>
            </p:cNvPicPr>
            <p:nvPr/>
          </p:nvPicPr>
          <p:blipFill>
            <a:blip r:embed="rId4" cstate="print"/>
            <a:srcRect l="12000" r="8000"/>
            <a:stretch>
              <a:fillRect/>
            </a:stretch>
          </p:blipFill>
          <p:spPr bwMode="auto">
            <a:xfrm>
              <a:off x="5742604" y="1125130"/>
              <a:ext cx="3400018" cy="42507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2057400" y="1524000"/>
            <a:ext cx="5638800" cy="1552575"/>
          </a:xfrm>
          <a:prstGeom prst="rect">
            <a:avLst/>
          </a:prstGeom>
          <a:noFill/>
          <a:ln w="9525">
            <a:noFill/>
            <a:miter lim="800000"/>
            <a:headEnd/>
            <a:tailEnd/>
          </a:ln>
        </p:spPr>
        <p:txBody>
          <a:bodyPr>
            <a:spAutoFit/>
          </a:bodyPr>
          <a:lstStyle/>
          <a:p>
            <a:pPr algn="ctr" eaLnBrk="0" hangingPunct="0">
              <a:spcBef>
                <a:spcPct val="50000"/>
              </a:spcBef>
            </a:pPr>
            <a:endParaRPr lang="en-US" sz="2400">
              <a:solidFill>
                <a:schemeClr val="bg1"/>
              </a:solidFill>
              <a:latin typeface="Tahoma" pitchFamily="34" charset="0"/>
            </a:endParaRPr>
          </a:p>
          <a:p>
            <a:pPr algn="ctr" eaLnBrk="0" hangingPunct="0">
              <a:spcBef>
                <a:spcPct val="50000"/>
              </a:spcBef>
            </a:pPr>
            <a:endParaRPr lang="en-US" sz="2400">
              <a:solidFill>
                <a:schemeClr val="bg1"/>
              </a:solidFill>
              <a:latin typeface="Tahoma" pitchFamily="34" charset="0"/>
            </a:endParaRPr>
          </a:p>
          <a:p>
            <a:pPr algn="ctr" eaLnBrk="0" hangingPunct="0">
              <a:spcBef>
                <a:spcPct val="50000"/>
              </a:spcBef>
            </a:pPr>
            <a:endParaRPr lang="en-US" sz="2400">
              <a:solidFill>
                <a:schemeClr val="bg1"/>
              </a:solidFill>
              <a:latin typeface="Tahoma" pitchFamily="34" charset="0"/>
            </a:endParaRPr>
          </a:p>
        </p:txBody>
      </p:sp>
      <p:pic>
        <p:nvPicPr>
          <p:cNvPr id="18435" name="Picture 3" descr="helix at bottom new seq 2.png"/>
          <p:cNvPicPr>
            <a:picLocks noChangeAspect="1"/>
          </p:cNvPicPr>
          <p:nvPr/>
        </p:nvPicPr>
        <p:blipFill>
          <a:blip r:embed="rId3" cstate="print"/>
          <a:srcRect/>
          <a:stretch>
            <a:fillRect/>
          </a:stretch>
        </p:blipFill>
        <p:spPr bwMode="auto">
          <a:xfrm>
            <a:off x="0" y="5954713"/>
            <a:ext cx="9134475" cy="874712"/>
          </a:xfrm>
          <a:prstGeom prst="rect">
            <a:avLst/>
          </a:prstGeom>
          <a:noFill/>
          <a:ln w="9525">
            <a:noFill/>
            <a:miter lim="800000"/>
            <a:headEnd/>
            <a:tailEnd/>
          </a:ln>
        </p:spPr>
      </p:pic>
      <p:sp>
        <p:nvSpPr>
          <p:cNvPr id="18436" name="Rectangle 4"/>
          <p:cNvSpPr>
            <a:spLocks noChangeArrowheads="1"/>
          </p:cNvSpPr>
          <p:nvPr/>
        </p:nvSpPr>
        <p:spPr bwMode="auto">
          <a:xfrm>
            <a:off x="606425" y="331788"/>
            <a:ext cx="8035925" cy="5576887"/>
          </a:xfrm>
          <a:prstGeom prst="rect">
            <a:avLst/>
          </a:prstGeom>
          <a:noFill/>
          <a:ln w="9525">
            <a:noFill/>
            <a:miter lim="800000"/>
            <a:headEnd/>
            <a:tailEnd/>
          </a:ln>
        </p:spPr>
        <p:txBody>
          <a:bodyPr/>
          <a:lstStyle/>
          <a:p>
            <a:pPr marL="1016000" indent="-1016000">
              <a:lnSpc>
                <a:spcPct val="125000"/>
              </a:lnSpc>
              <a:buFontTx/>
              <a:buAutoNum type="romanUcPeriod"/>
            </a:pPr>
            <a:r>
              <a:rPr lang="en-US" sz="4000" b="0">
                <a:solidFill>
                  <a:srgbClr val="808080"/>
                </a:solidFill>
              </a:rPr>
              <a:t>General NHGRI Updates</a:t>
            </a:r>
          </a:p>
          <a:p>
            <a:pPr marL="1016000" indent="-1016000">
              <a:lnSpc>
                <a:spcPct val="125000"/>
              </a:lnSpc>
              <a:buFontTx/>
              <a:buAutoNum type="romanUcPeriod"/>
            </a:pPr>
            <a:r>
              <a:rPr lang="en-US" sz="4000">
                <a:solidFill>
                  <a:srgbClr val="C1EEFF"/>
                </a:solidFill>
              </a:rPr>
              <a:t>General NIH Updates</a:t>
            </a:r>
          </a:p>
          <a:p>
            <a:pPr marL="1016000" indent="-1016000">
              <a:lnSpc>
                <a:spcPct val="125000"/>
              </a:lnSpc>
              <a:buFontTx/>
              <a:buAutoNum type="romanUcPeriod"/>
            </a:pPr>
            <a:r>
              <a:rPr lang="en-US" sz="4000" b="0">
                <a:solidFill>
                  <a:srgbClr val="808080"/>
                </a:solidFill>
              </a:rPr>
              <a:t>Genomics Updates</a:t>
            </a:r>
          </a:p>
          <a:p>
            <a:pPr marL="1016000" indent="-1016000">
              <a:lnSpc>
                <a:spcPct val="125000"/>
              </a:lnSpc>
              <a:buFontTx/>
              <a:buAutoNum type="romanUcPeriod"/>
            </a:pPr>
            <a:r>
              <a:rPr lang="en-US" sz="4000" b="0">
                <a:solidFill>
                  <a:srgbClr val="808080"/>
                </a:solidFill>
              </a:rPr>
              <a:t>NHGRI Extramural Program</a:t>
            </a:r>
          </a:p>
          <a:p>
            <a:pPr marL="1016000" indent="-1016000">
              <a:lnSpc>
                <a:spcPct val="125000"/>
              </a:lnSpc>
              <a:buFontTx/>
              <a:buAutoNum type="romanUcPeriod"/>
            </a:pPr>
            <a:r>
              <a:rPr lang="en-US" sz="4000" b="0">
                <a:solidFill>
                  <a:srgbClr val="808080"/>
                </a:solidFill>
              </a:rPr>
              <a:t>NIH Common Fund Programs</a:t>
            </a:r>
          </a:p>
          <a:p>
            <a:pPr marL="1016000" indent="-1016000">
              <a:lnSpc>
                <a:spcPct val="125000"/>
              </a:lnSpc>
              <a:buFontTx/>
              <a:buAutoNum type="romanUcPeriod"/>
            </a:pPr>
            <a:r>
              <a:rPr lang="en-US" sz="4000" b="0">
                <a:solidFill>
                  <a:srgbClr val="808080"/>
                </a:solidFill>
              </a:rPr>
              <a:t>NHGRI Office of the Director</a:t>
            </a:r>
          </a:p>
          <a:p>
            <a:pPr marL="1016000" indent="-1016000">
              <a:lnSpc>
                <a:spcPct val="125000"/>
              </a:lnSpc>
              <a:buFontTx/>
              <a:buAutoNum type="romanUcPeriod"/>
            </a:pPr>
            <a:r>
              <a:rPr lang="en-US" sz="4000" b="0">
                <a:solidFill>
                  <a:srgbClr val="808080"/>
                </a:solidFill>
              </a:rPr>
              <a:t>NHGRI Intramural Program</a:t>
            </a:r>
          </a:p>
        </p:txBody>
      </p:sp>
    </p:spTree>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6" name="Picture 4" descr="http://nihrecord.od.nih.gov/newsletters/2011/05_27_2011/images/story2Pic1.jpg"/>
          <p:cNvPicPr>
            <a:picLocks noChangeAspect="1" noChangeArrowheads="1"/>
          </p:cNvPicPr>
          <p:nvPr/>
        </p:nvPicPr>
        <p:blipFill>
          <a:blip r:embed="rId3" cstate="print"/>
          <a:srcRect/>
          <a:stretch>
            <a:fillRect/>
          </a:stretch>
        </p:blipFill>
        <p:spPr bwMode="auto">
          <a:xfrm>
            <a:off x="3110328" y="1552596"/>
            <a:ext cx="2863198" cy="3955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idx="4294967295"/>
          </p:nvPr>
        </p:nvSpPr>
        <p:spPr>
          <a:xfrm>
            <a:off x="0" y="95250"/>
            <a:ext cx="9144000" cy="1311275"/>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New Director of the National Institute of Dental and Craniofacial Research</a:t>
            </a:r>
          </a:p>
        </p:txBody>
      </p:sp>
      <p:sp>
        <p:nvSpPr>
          <p:cNvPr id="4" name="TextBox 3"/>
          <p:cNvSpPr txBox="1"/>
          <p:nvPr/>
        </p:nvSpPr>
        <p:spPr>
          <a:xfrm>
            <a:off x="7400925" y="6373813"/>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a:t>
            </a:r>
            <a:endParaRPr lang="en-US" sz="2000" dirty="0">
              <a:solidFill>
                <a:schemeClr val="accent4">
                  <a:lumMod val="40000"/>
                  <a:lumOff val="60000"/>
                </a:schemeClr>
              </a:solidFill>
              <a:latin typeface="Arial" charset="0"/>
            </a:endParaRPr>
          </a:p>
        </p:txBody>
      </p:sp>
      <p:sp>
        <p:nvSpPr>
          <p:cNvPr id="5" name="Title 1"/>
          <p:cNvSpPr txBox="1">
            <a:spLocks/>
          </p:cNvSpPr>
          <p:nvPr/>
        </p:nvSpPr>
        <p:spPr>
          <a:xfrm>
            <a:off x="0" y="5773738"/>
            <a:ext cx="9144000" cy="781050"/>
          </a:xfrm>
          <a:prstGeom prst="rect">
            <a:avLst/>
          </a:prstGeom>
        </p:spPr>
        <p:txBody>
          <a:bodyPr/>
          <a:lstStyle/>
          <a:p>
            <a:pPr algn="ctr" eaLnBrk="0" hangingPunct="0">
              <a:defRPr/>
            </a:pPr>
            <a:r>
              <a:rPr lang="en-US" sz="3200" spc="-100" dirty="0">
                <a:latin typeface="Arial" charset="0"/>
                <a:ea typeface="+mj-ea"/>
                <a:cs typeface="Arial" charset="0"/>
              </a:rPr>
              <a:t>Martha </a:t>
            </a:r>
            <a:r>
              <a:rPr lang="en-US" sz="3200" spc="-100" dirty="0" err="1">
                <a:latin typeface="Arial" charset="0"/>
                <a:ea typeface="+mj-ea"/>
                <a:cs typeface="Arial" charset="0"/>
              </a:rPr>
              <a:t>Somerman</a:t>
            </a:r>
            <a:r>
              <a:rPr lang="en-US" sz="3200" spc="-100" dirty="0">
                <a:latin typeface="Arial" charset="0"/>
                <a:ea typeface="+mj-ea"/>
                <a:cs typeface="Arial" charset="0"/>
              </a:rPr>
              <a:t>, D.D.S., Ph.D.</a:t>
            </a:r>
          </a:p>
        </p:txBody>
      </p:sp>
      <p:sp>
        <p:nvSpPr>
          <p:cNvPr id="19462" name="AutoShape 2" descr="data:image/jpg;base64,/9j/4AAQSkZJRgABAQAAAQABAAD/2wCEAAkGBhQSEBQUExQWFBUWFxgYGBUWFxcUFxQXGBcVFBQXFRcYHCYfGBojGRQUHy8gIycpLCwsFx4xNTAqNSYrLCkBCQoKDgwOGA8PGiwcHyQsLCkpLCwpLCkpLCwpKSwpKSwpKSkpKSkpLCwsKSwpLCksLCwpLCksLCwpKSwpKSwpLP/AABEIAOQApQMBIgACEQEDEQH/xAAcAAABBQEBAQAAAAAAAAAAAAAFAAMEBgcCAQj/xABAEAABAgQEAwYDBwEIAQUAAAABAhEAAwQhBRIxQSJRYQYTMnGBkQehsRQjQlLB0fCCFTNDYnLC4fFTY3OSotL/xAAZAQADAQEBAAAAAAAAAAAAAAABAgMEAAX/xAAkEQACAgICAgIDAQEAAAAAAAAAAQIRAyESMUFREyIEMmEUUv/aAAwDAQACEQMRAD8AZ7HKBkC0WYyE5dIzXAMaKJYSNoNHtIrLrEpL7HqRxOUU0VntmoCewDWgBE3GqnvJxUYhpjVHozSVOhNGz9gpiTTI00EYyTFt7M40USwnMzRPMtFMUOb49G0JKG2jrvUcxGaDtEr88d0+LrmKCUEqUdAm/wD1GXk14NP+P3JGjmpRzEcrrkDcRVpVIUDNOX/Skv6E/tDczGAPCB56/OF+RvwSeCKenZZziI5D3/SOTiief1il1GPKvxW3OnzgZM7UJ/8AI/rm+kMuTB8SRoBxpOyk+Udpx9DX1jNJnaIEeIeY/WPZGPBaSPxDQC7sNPXaG4y7QVDHdM0hXaSXzhtXaiXGeyO9mBwlv9Vv48R6r7Qj/CJHS7eYhfuzR8X468s0VXaxENq7XpjNO/qTpIX7R2mRWnSQfeG4z9gr8ZezQ1dsBDau2QiiJwmvP+EB5mHk9mq8/hSPWO4S9nX+MvBcT2x6QoqY7I13NPzhR3B+wc/x/wDkpMrDp34UK9oeGG1JFkqjYaWhQ2kSjQo/KIr8hjtowaqw+cjxpMFMO7F1U5IUlIAPMxpHaKgT3ZsIM9nZo7lOkVUrRKWjN6X4XVCvEpI9zBem+Eit5p9BGifaesNTcRbf9veFnKlbOjbeinyfhWgEBUxR9YOzZMigld3KTc7C6lHmo8o6qsaSgOVEnYD9zFfnVyiTMy32Bs/qYzNuZphB3sWJT1M8ws/p6AQK7xS9Bbr/APneHu7WtWaYAH0SHdXVzdofnVfdp4Q6vYD9hHVWkWuyLPw1AZU5VtWUR8kiw9YiVk+RlYSyrdsrepAFh5xxMkqWpz97MPohHp05mCVBhWW6mWddOBJ5gfjPUw1pdi7fRU6rBZiwVoR3aRuqwPygTJnTJawxFjqkgxplXNCeIkeuvtoPK8VHHu7Up2ZX5rJHqAzxWE7JShQbwzGFZXKSOdj9YM02KXd29LeoNoqGAoUl/EB+YOpJHrdns4dtxBQrWg6uD8+nQwkoq9Dxetmg0GJoULpD/XqImfbE/lij0VUQzHTT9oYxftiZBZQhob0RnCnaL/8AbhyEL+0OgjJ5nxM5CGF/EteyYpwJUa//AGgekeRj4+I8w7Qo7izqRqtLKiX3UR6U2iYkvGYeRBrqILS0DEUakBkmLCoRDnMlySAOZLQydAQLTLVuS0D8SrRmSm7/AJQ5PmeXmYexPFg7JNhuP0gaFAB3CX1a6j5k3MJTmzTH6IkBILaAg9P1ghImygOIuRoAXP7CAARnPCG/zKv/AAQWRhwEvxE/6eEE7s1z5wVHjoaUrRArsSQVFKQXOrP6XOvpHMns+pfEXY6cz5D9Y9lTJMuZ4QpRNkDjUo9EjXzJAg9TVc2c+iQNQhmAH5pn6J94L0hbB8nDMgZvMNc9Vc/WI+KYzKkBlm+yU3J8+UHq1AlyiOmYty5RQjghnT1zJt0uDl56sl9h0iUYp7kU5OtELE+0C5l5acqef/MVKqq3J366/OLV2qTlQwDOWAGiUhtufLk8VRUkqHWNmOq0Z8l2H+zGJLlng406lD+hKerRZZqwtLoLpJZ/xS1HQLHJx/LxQKBJlrH8Ii2yqsghSTmcDMNyP1gTj5Oi9bCFPPsH6g9Dr+8MY5SidKfcWNvaGJq3cp84lUNXm6hQ9/4YTrZTvRnE6WxI6w2Uwd7TYV3SwRobj3gGY1J2jHJUx+nTaFCk6aQo4437DqhxeC0kwPlUISbRKXPCElR2jFNUyn7dDOIYqmWcoGZXLRv+YD11QpYdRAHJhbzgfOUuZMzm13A5D+XieqQmfJzOzcKmsx1SoeY+kT7NSgolfrEpSXaWeqlk/K8NkcOeYoZdWSMoPQDVXrDyezAScwOflmUCPXQiPZNASp1qCuQsR6NaLqa8COLY2itygKI8kchs/WJhpVzQFLtveyUjQW3H1jylw3PNc6JDv5akfSLFheGEsVc7DX+AQJSS6OS9g3C8ADuHAbiUzFX7Pyi4UdAgICQGSLnq0NTmQhhqf57mGZtQyQByiTlXYGnLoi42cztuoewL/oIFSpA05qUo+zD5D5wQqS/RusQSGJibkaIQ1RXsdwwKAcaufc/8RUayhCSAzWN+uv0jQqxDs/KAGMyQWI2/6i2KQckCuSEoWyVHKr8K+Z2zRGnz1IUdrlxyO5HnyjitllJPp/PlHiJpmC/i0PUbHz0jSZGT6TEH5dX0MTETGGZOj6ddweu8VdFQxY2MEaPEshNnG4+kc4nJlhx9CZlPmOzEHcPY/NoocxDRd0zBMkLCdGUR7OR7iKQs3g4vKBl9j0nS8KOZTNCihE+iyljA7FZxK0I2Nz/PeCtSIH11NmCVbpPy/wC4yZUUwvZXsbq+6lADxKfZ7DT9YG4TWTB4iz6gmzH892HlD3aGYCsZlZUgNYOXLEt1tAOtrmQruwQkM6jqdg3WBjWjRJsstROtwlJ9AR1aGJcwqIF/oPaKFh2Izs9nKQdP3aNlwnBAZKSU8RDnzgThwGjkTWzyiyJCWS5UWGz5X+UGpNU+jekCpmDTAUrzDh2A97xGqKCbLIWg216g+W4gRi/JKVFkXTA73iBNksICp7RT3Zk+d/oYI02IiY45QMkBoNjRlQyqReJ6VWPpDOa5faIcTSpAerkuC0Aq2UQkvFqqFCAeJy81hDR0UbtFHxOUWBgPSzMs1PUiLhiNIGy7mKkuXkmeRjdB2jFkjTIlXaYptMx+sdLLAEQwqc6i+5P1iV3fC/L9bxQggr2Xmn7xOxSfTb9Yr85LE+cWbsuoJJH5hy9W8zeAGJoaYpPJR+pgR/ZhyL6oal6Qo9kptHsOSR9DIqe8SCOUODwnext6QPwmSUykgwTVZJJ/j2jNk6DHsyztPWJTMVYkpOzNve46RWqjGVzWDAj8uvudSYP9sJLTlPuC7eX7PHPZvs/lR3kwa+ENtzMdFqMbNnFylRx2Gw+ZUVCErDS0nMoAHQX36tG6JSEpcsw+QivdjcOCUZ8oBvfpFknykqFxAb5bIyVPiVDE+2CzM7qSkkmybZQealLIOVPQBz0ipYn2vqUKAUUElS05EmYCnKzKKicrKct5XjT5kiUxBAbyf9IrmMYPJUXAQT1SXHtHclWxkrf10CMFxxM3hmhlHSzG4s7WvsreLFSUBPg9Yry8NzK5HR2094uOAUvdouCCdbv/ANQnbKzXFf0bqUCWhveK7UYoAF3udIsONzQEmM1xHFymawAbZ3v6CEW3oaKqNs4xXFJyhwOD01gWirqxdlHzgrNxVKZXerTNIYkEFElCmIBCATmWb+zw5hvaSXNYSyQo6S5rcX+lY3i+0uhdN1YFOIzAR3gcEsbXAhntHTJSkFIseUW+XNTOBsAUliki4I1Bir9t1MhIECMraDONRdlR7tzBedKanRzUon0AYREoqUrUG21gnjMsIRKTyF/U3i0nszxVIiJnGW6h+UQKnzSpRJ/f6wYxJf3QIFi3ysYBqMNEnkfgfpxaPY8kKtoDChiZ9FqTpCqkFUpSRYlJbodvnAunxoTFMIJpXGbI9DRRSsRoEz5gCrE2L7bAGD+KYN3apY/CWBb8LMIjYvOlS6yTpmmEBY2YkgHoXJ9otasPIACnUNAdwOR5xLdG6M6pk8U4QcqRYM3lDwk5oYRMcv5axIkz2MUVNmXdEebTBOzRCm0j7wXralMBajF0I3hJpLyWx3LwdyaJALkOYlG0e01VmSCQA8JZcx1HdvYDx1DiKVVUYStyAQeYi74utzaBE2kSoEWPMRn5cWbYq4oDVOFomoykAf5Ta/MEdIEVHYm3Cct3CtWbRmaLN/ZawGSXHI3aOE0KhqSnye8UWV+BXjTewFhkmZLmKExQKiACQPE2ij1axgN25T4PP6RdZkgeY3eKd2uTxIDWEPjlcrEyxqNArC1BFzqS3pv5P9HiNjFVmXfa37x1UyygA87v1gHMrCTzEaYq3ZjnLjphSkqEgZVjMg+48oYn0qH4CR0W5PyDRHpprlusWCThvAlwXaC3xAlzQClpaPINLwonRJhR3NHfEzVaGmCDBYzIHk8US5Wl4zTYEjO+285ZnqUHDsx5AAAfQxoPYjtqiqkhEwhM9AZafzNbOkbg9NDFT7YhDFg5P1/4jOagKSqxKVDQgkEeREUx7RWSSPpYTszkaPDE2e0DOxhP9n05JclAJLuSX1J3idWlkk8hE5Ojod0BcWxUiwck/PyjzCcCUtWedfknl5x5QJTaYeKZMJyj8iOfmecWakQAmFhG3s0ZMnFUiPOqO6YZSRzF2HWOplWnu+v6Q5NtFcxWvyuwb6Q8tEoLkdVVSCdYCYzV92tCknWxaIs+YV7keVjDE+WSGPzvEePs2rXRYaGvCgInLU4im4dPKTl5fTaDsuttEnGmM1exVSWcxVMTkhaVqPK3vFgxSocMN/4YDzpWYZTpy5xWGicleis4vLH2ckfh/ZoqEpN4uHaqaEyggWKjp0GvzaBHZvA1VE8SxbNqfyjcxtg6jZ52eNzSCvYTsuaiaZih92g36nYfrGjjBE8oNYXgiKeUmWgMlPuTuT1iQacRnlPk7AnWkV44QnlCg6qQI9hR+TB0wcUTZItEPO5ghIS8GfYi6Kf2jl3J82GusZ7XJdR5vGk9pKQAqc6+kUGukgG14fEy0ujXfh7UheHSgPwun2P/ADBfFUPKUBqbe9oz/wCE+LhK5lOo+LjQOo8QHpeNJVLcjzeFmtixdOwDP7PrUTkmKQUpASUtt5gxxJrZsuWM8x1p8RIASq7ApbS2oi0BN4jT6FCvENd4aMSiyJ/sDqmuWkHvE8ri4vs8BKqslk3/AJ7QVq1qlpKUnMk879IrNbJBI4QGABYm/M+sLJF8cf4dTamW9jEedNSXYiIdTSE5sqQCQACbs3SBdJ2UAJUtSlKPVvkIXivLHuXVBNSfvEEbgg+zxMC2jmhpmVfRAb1Ov0jtnMI2MtEbEKtKBmUdwB1JLAQxU1yEJKlEJHX9OcVbt3ibzEygbJ4lNzPhH85xVl1K1EZlFTaOSW940RxWkYZ/lKMmqsn4tihnzivQaJHIDSL98MJSR3i2ckAdQNS28ZojWLj2NnKTMBQWIa3PpFci+tEINybbNnkrdMekRGw6oC0gs3OJUYzmNqEKGKytQhs6gl3Z92hQQ0DKMOBBalTAzDU2gxTphp9g8EbGsM76W3KM5xXAlIdSklgSxY35RraUx5MpUq8SQfMPDLRynWjAaGsmSKmXMQ4UlQI68x6hx6xvmG14my0TE6KAtuk7pPUG0AMZ7HUxSqblyFAKnHJIKjbyEUT4cdrJyq8ylrdM7Oog6BYGYEcrODzYQ7+yv0cpLo2lURJztHcufz1jpc0QvY60AK1Ze4gTP6xYqsA7CAtVLBMRZtgweUiOVaQ+uWBEWcuEK2NhVmG9zEbEq5MmUpatEj3Ow8yY6rK1ElBUtQSnmf0G5ii4niqq2YyUqEiWXbdR0dTfwPFYQcmRzZVBUuwNXpVMeaXKlElXS9h09YhpIOsWM0YX4U3Vql7WtwnmOvWBdbh+VZIFnuC7jnreNqPLcd2RBBjBMUMpYUL8xzEBJn6xMpgY6W0PB7Np7I40ialTFtLHmdWiwTJ0Y92cnkGy8p/mxjRsIkKUMylONtgYwzVM0OFrkQ+1a3Mv+r/bChztPI/u/wCr/bHscujl0FMJk8MF5KYYp5DRMlS4Zu2Zx0CPY9AjwmGFA3bGdlw+qP8A6Kx/8mT+sYN2bxDua6RM2E1IPkeE/JUa98VMQyUGVJ/vJiUn/SMyiPdIjDZ0sg/MGNGOP1Eb2fTb5tCx0eB9diPdqyrt11BgD2e7Wyl08pa5qEnKAoKWlNxYliYaxz4h0aC3ed6RtLGb/wCxYD3iPxs0xmo9hOfjSTvA+ZXvvFCxv4jGa4lSUyx+ZRzK9gwEVSoxWas8UxR6OQPYQfh9j/6ox6RrFZjKEeJaU9SQIrGKdvEJBEkZ1fmLhI/VUUNRhQyxJEZ/lyfWiTX4jMnLzTFFR+Q6AaCLPgWGJMlrZvEwcqUCMpZJZJIzBk/uIrOF0feTUp21JLsAL3a7ReU0bIs2jfmvmAvuksCMpGr8hDsnjt7Y3Pw5SFly5DOpWVwRbQ8k89yIgzU8CszsQSNDro+4G5NyXEGBKmJHCp0Eg9dgAlizl9iXDC0KoqM+YqltlzJ4SEukDf8A8l30PL0BUqM7CznCQHcWbeLN2e7JLXmdNrX9xA+fQucwDWCsrZcoUWSdBZyNH0i14D2lmSAnN95LsC9li2xFiOh92gT5NaDFpBzCuxEpABXxGLBLlJSGSGAhUdcmcgLQXB9weR5GHMsZH/QuTfYC7RJfu/6v9sew/jUl8nr+kKBY66LCiO1zGGj9BvESfOCQTmZrk3AG+v7xGnzCSniZg5Yk8gzDdwqN0cPswPJ6Js+qITmdLaM9xtpzuPaIiqpZSCWN3GgDC589QG/aGKmozqIDpTdsuUPrYDXM4PsYUmebKKi12QdDdwW2LXiygkI22Vn4j02eiK2KcikEAgDVRBLjUEKDNGPzVERs3ajFGlzEnIcwNjqACxISoMoO/oDyEY7UoBJHL5coYKIqlHpHBMerlHzjgAwpx6EwssesY5JgHCVHJjoJg12YwL7TOANkJYqUdHJ4UO4Yq0eBR1WS+zuEqCe8I1IA3a4yhgXclgARvyiz1ctQbUKGpAN2D8J11KQS/wCVg5MTZlKypiUqWMrsmwSkPwo5ABOa7pICTuBHVKT3jJGdRsC2YahyLm+ZjcAhgXLXRo0R0iBSyy+Vh1s91BQcuBYEgX8TnR0mO/siyApLFIB5uSbEk2cWuWv5uCW7lR4BLYFr5VmwKuFLHq+jcTXsBKxaUZFOtSkpSAEhLy3CyQEhO+Vyd3fq1u4ncisUNL9omKAbMFO+YscpGoYEpLKZhz5QVKQkFnUpNlAuliLBnFnc2AJs2hh3s7hKZclPE8+6yC4U6vCm4a+rexGsPLlB7ZW0zKUQA4LPueF7Nd4NHJkOi7QLplgkEpUeJIY5hoFOLBQb+bXXDcakzwO7WCWfKbKDauIr0nCUlKkAlWgci5VqClwbMG/6jgYQnM6SqWoWBQ7ltgRpvaJTxpjKVlkxFL5fX9IUCE11RlGaUZnIpBNtszA3t84UZ/jkUQcl1JIzqGZ3ypUxQRfQ2to2a948RUkhagALEXzJSDplJe1h4usMKxJLhICSVcIbh4eivy+erttExSnKg6fAXABGVLEXG/k8epR5zGETSokAOQbpUyuRdCibl+uxEM1c7KgrIIy6OymdgwJDhipt4dSvKhgGZI+7u5e5U2jWHUF4SpibBKXykM5JvfMQX5NY67OYASsdox9yoqzgqAIUlCUubjIoNm4nOrvlP4Yy3DqA1VSqWg8a/A/4iNEnqWbzjR+3FcpFOtjlCmLAMkksA1nGij1cszFJy2hq1SZyJiCykKCgeovHPY/QyqUQWLhnBBsQRqCObiG+8841WdgFJjINRIWKeqIdaDeWtW5UBxIJ/MHB3EVPEPhliEs2plrH5pRE0N/SX+UTU7GcWiqZhyjnPFhkdga9RYUc9/8A21D5mLVhXwJrZgzTjKpk68asym/0of5mDYpnFPIUtaUJGZSiEgDcksBG4YH2XEilQiWAFoSrvFpuVqtna7Egg2L2s14C4F2SpKeqUqTONQaYcc4hIlmcoMiXKAOqQFqzObgDrFwo1AIzqQeJlKQdglIZSeHW2hBfMGPIo4ASsIuAQBlTn4QUgMnUNmCRwJDJILDR0sZEih7tluQyQCQlICtAAPEwB0SOY1ghLpnIloJEtaksgKvwkZnUFBiFbXcGxB14nlKUlSlMHYBgq/FlSAOEFr24XsC5gUPZGqJ0wFKSVuXAytvcXa5blufxXEDK+l+0VVOh1AKWqYtAPCMlxYKIUrwj11Nm5xjtBTkK7kfaVaMl2TmygrUvS/h5l9jc89l6Cc8yYQysoTkSSQhJJbU3LMQQbPACHGchuNO5FyVl0+NRtZiEv+HyMcVNHlGR+FJuWNyTwpJAJCcoN7i6uQgkuTlQAsJUE2KrpKVBhd3JIYnX6CGVUichCQxSpr3DlWt9sr7763jgWQisLKcyAwDAHOClnFwDZ+DXR06QpLo4UlgzEn8JLsRuHykuQRcR6rASV5kKK91PqXdWp1/CLPp0jydMSPwm5a5cLdrhQcKGUFyLOq8K0OjiqrFoLpliY+uYqcFgfw+fyhQ3NSoGwSSbnxi/XKoXd+e2kKEHDVECC+YMCxBIJUs3IKTZxw6bC28SDPLa5XIsczMNPDvb3iDhqnsgq5KCkqQznTKkl2BfT8RbRomSLrSAEEuWAckkt01LPzIuHYxqMTEZGYuopJYMz331Nxq97M2msOKl5eaSCLs7bOX6AO7632McrmMlSZd1gAWIUxc+JWhbYi3zTEdaSkpYlRBzK0CTme3CGZid2H+YWHBRQPiBPKU5MzOpyhySW1JBD6hIe10MRwuc9mBr6RdviOo/aL/iGYaXBCWLuSxTlblpeKIRmV0EAYeo6uYhYXLUpBGikkg+4i5Yb8Vq6SGUUTeqwyvVSSHin6Q0FuSdtIVxT7CmX2d8aa4nhEtI5cSvmTAzGPiVW1CMsyaEoILpQMuZ+Z1MVVJctEmgpe9qJUsPxLSCwKiA92A8Ra8dxSO7NZ7FYL3dCjOCkr+8uQAVKS6S5ICWTkSC4upRuIKpnkLY/wCGLEgKbnndgVALIcgO3ih/Dp5SoJUAUBIvYtlVkORYZiSRwuNHYvEsJGQkAMoujKClJBcDi3JU5ex3LiCcDqlMxThACFG33ibFQIu5FzYsxCgEuCqKZTUNRUqP2tS0oQrIZaSxdLG/QjLoz2IEXymljN3i8wSpyoGws6SSNUHwjhZ9WgNUUSpE4VCCkpWQkg65SXSthqAQ+ZxZoAyJGG0cmXKMpKQlLcYUOLjAJGQNcJK7nkPE0T6On71YUy05VFSQ+jBkItYpCibHYRBRWrTLC+EkrKUhQGYOQlEsHV3AVtZKrbwTlyFCV92stwhmYkJKcwJSH0KgSb6bxxzI9bLK1WmNxEqCS3EGSkLzbiyiRYvs0NSkq7tndLahKB3l8jgP+JzY24eUSJdNxKJYEuVJDMbEJBB1AGhB1YRGmVCVKy5hlYvmGmUMrhFwBxadA28AKI06cv8AFx6MnYpDKUQkp5BLhiHA02kSakrc5kKlgFJy2d05k8ILaZSGzeLqW8nSwtyCSli6yXSAGIupXizqT5FNyYbmyeFQcAFPCCk5bApKikvyWSDoAsGxSkoxx+mBEtBIUoEWyoVN81HKSASSzuXytfK5UQRTS1Ad6KZQAygz1FPEPHlZaQTdL7+F2dgoUYJ0UtwtR4imSFsWDqI3Zi3R9zE+ZMIlSS7uOLbM01KL5W1Czo2zNChRoMshYtKEtKwlxwl7tm4UFi23GbBhodbwOnYipInhkqCStgoO+RJUM35nOr/IwoUECMx+JNqhxqUh/S3884qNMbGFChX2E7nmxjhPhEKFA8hFLVY+0Wb4a04XXB9UoWoEagoQtYZ+qRChRzCjRKSc/dlgHl5yz6nuhl18LKPDpYcoslUoOqWyQlM4ShYWQFBNho5Ci9uXKFCjjmN4hUFlsAMmdiLf3SpctD+ij8oiqUJgKSkZVKlylJDspK1IzO7l9b9YUKOYyK5RzSFWslMwgIHgAfJYbcLj+oxZKdZMoqzEZFlKQDYDKC99+IjyhQoC6DLsg1WLzErUA1kuOjZlJA5MUCHe64kynYKUUlTJzMko0szstQ0sNGj2FHM5ETJaUkEpEwygpteMGaogly7uH5E7sRCxBWZcxJdu8axINpUxbuDq6B8zqSSoUKykSXIqDJkIKG41LdxmFgghgdLKa2yRChQoAjez/9k="/>
          <p:cNvSpPr>
            <a:spLocks noChangeAspect="1" noChangeArrowheads="1"/>
          </p:cNvSpPr>
          <p:nvPr/>
        </p:nvSpPr>
        <p:spPr bwMode="auto">
          <a:xfrm>
            <a:off x="77788" y="-1069975"/>
            <a:ext cx="1571625" cy="2171700"/>
          </a:xfrm>
          <a:prstGeom prst="rect">
            <a:avLst/>
          </a:prstGeom>
          <a:noFill/>
          <a:ln w="9525">
            <a:noFill/>
            <a:miter lim="800000"/>
            <a:headEnd/>
            <a:tailEnd/>
          </a:ln>
        </p:spPr>
        <p:txBody>
          <a:bodyPr/>
          <a:lstStyle/>
          <a:p>
            <a:endParaRPr lang="en-US"/>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38596"/>
                                        </p:tgtEl>
                                        <p:attrNameLst>
                                          <p:attrName>style.visibility</p:attrName>
                                        </p:attrNameLst>
                                      </p:cBhvr>
                                      <p:to>
                                        <p:strVal val="visible"/>
                                      </p:to>
                                    </p:set>
                                    <p:animEffect transition="in" filter="wipe(up)">
                                      <p:cBhvr>
                                        <p:cTn id="7" dur="500"/>
                                        <p:tgtEl>
                                          <p:spTgt spid="238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http://nihrecord.od.nih.gov/newsletters/2011/07_22_2011/images/milestonesPic1.jpg"/>
          <p:cNvPicPr>
            <a:picLocks noChangeAspect="1" noChangeArrowheads="1"/>
          </p:cNvPicPr>
          <p:nvPr/>
        </p:nvPicPr>
        <p:blipFill>
          <a:blip r:embed="rId3" cstate="print"/>
          <a:srcRect/>
          <a:stretch>
            <a:fillRect/>
          </a:stretch>
        </p:blipFill>
        <p:spPr bwMode="auto">
          <a:xfrm>
            <a:off x="3086098" y="1464186"/>
            <a:ext cx="2939147" cy="41175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idx="4294967295"/>
          </p:nvPr>
        </p:nvSpPr>
        <p:spPr>
          <a:xfrm>
            <a:off x="0" y="95250"/>
            <a:ext cx="9144000" cy="760413"/>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Acting Director of the National Institute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of General Medical Sciences</a:t>
            </a:r>
          </a:p>
        </p:txBody>
      </p:sp>
      <p:sp>
        <p:nvSpPr>
          <p:cNvPr id="4" name="TextBox 3"/>
          <p:cNvSpPr txBox="1"/>
          <p:nvPr/>
        </p:nvSpPr>
        <p:spPr>
          <a:xfrm>
            <a:off x="7400925" y="6373813"/>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4</a:t>
            </a:r>
            <a:endParaRPr lang="en-US" sz="2000" dirty="0">
              <a:solidFill>
                <a:schemeClr val="accent4">
                  <a:lumMod val="40000"/>
                  <a:lumOff val="60000"/>
                </a:schemeClr>
              </a:solidFill>
              <a:latin typeface="Arial" charset="0"/>
            </a:endParaRPr>
          </a:p>
        </p:txBody>
      </p:sp>
      <p:sp>
        <p:nvSpPr>
          <p:cNvPr id="5" name="Title 1"/>
          <p:cNvSpPr txBox="1">
            <a:spLocks/>
          </p:cNvSpPr>
          <p:nvPr/>
        </p:nvSpPr>
        <p:spPr>
          <a:xfrm>
            <a:off x="0" y="5773738"/>
            <a:ext cx="9144000" cy="781050"/>
          </a:xfrm>
          <a:prstGeom prst="rect">
            <a:avLst/>
          </a:prstGeom>
        </p:spPr>
        <p:txBody>
          <a:bodyPr/>
          <a:lstStyle/>
          <a:p>
            <a:pPr algn="ctr" eaLnBrk="0" hangingPunct="0">
              <a:defRPr/>
            </a:pPr>
            <a:r>
              <a:rPr lang="en-US" sz="3200" spc="-100" dirty="0">
                <a:latin typeface="Arial" charset="0"/>
                <a:ea typeface="+mj-ea"/>
                <a:cs typeface="Arial" charset="0"/>
              </a:rPr>
              <a:t>Judith Greenberg, Ph.D.</a:t>
            </a:r>
          </a:p>
        </p:txBody>
      </p:sp>
      <p:sp>
        <p:nvSpPr>
          <p:cNvPr id="20486" name="AutoShape 2" descr="data:image/jpg;base64,/9j/4AAQSkZJRgABAQAAAQABAAD/2wCEAAkGBhQSEBQUExQWFBUWFxgYGBUWFxcUFxQXGBcVFBQXFRcYHCYfGBojGRQUHy8gIycpLCwsFx4xNTAqNSYrLCkBCQoKDgwOGA8PGiwcHyQsLCkpLCwpLCkpLCwpKSwpKSwpKSkpKSkpLCwsKSwpLCksLCwpLCksLCwpKSwpKSwpLP/AABEIAOQApQMBIgACEQEDEQH/xAAcAAABBQEBAQAAAAAAAAAAAAAFAAMEBgcCAQj/xABAEAABAgQEAwYDBwEIAQUAAAABAhEAAwQhBRIxQSJRYQYTMnGBkQehsRQjQlLB0fCCFTNDYnLC4fFTY3OSotL/xAAZAQADAQEBAAAAAAAAAAAAAAABAgMEAAX/xAAkEQACAgICAgIDAQEAAAAAAAAAAQIRAyESMUFREyIEMmEUUv/aAAwDAQACEQMRAD8AZ7HKBkC0WYyE5dIzXAMaKJYSNoNHtIrLrEpL7HqRxOUU0VntmoCewDWgBE3GqnvJxUYhpjVHozSVOhNGz9gpiTTI00EYyTFt7M40USwnMzRPMtFMUOb49G0JKG2jrvUcxGaDtEr88d0+LrmKCUEqUdAm/wD1GXk14NP+P3JGjmpRzEcrrkDcRVpVIUDNOX/Skv6E/tDczGAPCB56/OF+RvwSeCKenZZziI5D3/SOTiief1il1GPKvxW3OnzgZM7UJ/8AI/rm+kMuTB8SRoBxpOyk+Udpx9DX1jNJnaIEeIeY/WPZGPBaSPxDQC7sNPXaG4y7QVDHdM0hXaSXzhtXaiXGeyO9mBwlv9Vv48R6r7Qj/CJHS7eYhfuzR8X468s0VXaxENq7XpjNO/qTpIX7R2mRWnSQfeG4z9gr8ZezQ1dsBDau2QiiJwmvP+EB5mHk9mq8/hSPWO4S9nX+MvBcT2x6QoqY7I13NPzhR3B+wc/x/wDkpMrDp34UK9oeGG1JFkqjYaWhQ2kSjQo/KIr8hjtowaqw+cjxpMFMO7F1U5IUlIAPMxpHaKgT3ZsIM9nZo7lOkVUrRKWjN6X4XVCvEpI9zBem+Eit5p9BGifaesNTcRbf9veFnKlbOjbeinyfhWgEBUxR9YOzZMigld3KTc7C6lHmo8o6qsaSgOVEnYD9zFfnVyiTMy32Bs/qYzNuZphB3sWJT1M8ws/p6AQK7xS9Bbr/APneHu7WtWaYAH0SHdXVzdofnVfdp4Q6vYD9hHVWkWuyLPw1AZU5VtWUR8kiw9YiVk+RlYSyrdsrepAFh5xxMkqWpz97MPohHp05mCVBhWW6mWddOBJ5gfjPUw1pdi7fRU6rBZiwVoR3aRuqwPygTJnTJawxFjqkgxplXNCeIkeuvtoPK8VHHu7Up2ZX5rJHqAzxWE7JShQbwzGFZXKSOdj9YM02KXd29LeoNoqGAoUl/EB+YOpJHrdns4dtxBQrWg6uD8+nQwkoq9Dxetmg0GJoULpD/XqImfbE/lij0VUQzHTT9oYxftiZBZQhob0RnCnaL/8AbhyEL+0OgjJ5nxM5CGF/EteyYpwJUa//AGgekeRj4+I8w7Qo7izqRqtLKiX3UR6U2iYkvGYeRBrqILS0DEUakBkmLCoRDnMlySAOZLQydAQLTLVuS0D8SrRmSm7/AJQ5PmeXmYexPFg7JNhuP0gaFAB3CX1a6j5k3MJTmzTH6IkBILaAg9P1ghImygOIuRoAXP7CAARnPCG/zKv/AAQWRhwEvxE/6eEE7s1z5wVHjoaUrRArsSQVFKQXOrP6XOvpHMns+pfEXY6cz5D9Y9lTJMuZ4QpRNkDjUo9EjXzJAg9TVc2c+iQNQhmAH5pn6J94L0hbB8nDMgZvMNc9Vc/WI+KYzKkBlm+yU3J8+UHq1AlyiOmYty5RQjghnT1zJt0uDl56sl9h0iUYp7kU5OtELE+0C5l5acqef/MVKqq3J366/OLV2qTlQwDOWAGiUhtufLk8VRUkqHWNmOq0Z8l2H+zGJLlng406lD+hKerRZZqwtLoLpJZ/xS1HQLHJx/LxQKBJlrH8Ii2yqsghSTmcDMNyP1gTj5Oi9bCFPPsH6g9Dr+8MY5SidKfcWNvaGJq3cp84lUNXm6hQ9/4YTrZTvRnE6WxI6w2Uwd7TYV3SwRobj3gGY1J2jHJUx+nTaFCk6aQo4437DqhxeC0kwPlUISbRKXPCElR2jFNUyn7dDOIYqmWcoGZXLRv+YD11QpYdRAHJhbzgfOUuZMzm13A5D+XieqQmfJzOzcKmsx1SoeY+kT7NSgolfrEpSXaWeqlk/K8NkcOeYoZdWSMoPQDVXrDyezAScwOflmUCPXQiPZNASp1qCuQsR6NaLqa8COLY2itygKI8kchs/WJhpVzQFLtveyUjQW3H1jylw3PNc6JDv5akfSLFheGEsVc7DX+AQJSS6OS9g3C8ADuHAbiUzFX7Pyi4UdAgICQGSLnq0NTmQhhqf57mGZtQyQByiTlXYGnLoi42cztuoewL/oIFSpA05qUo+zD5D5wQqS/RusQSGJibkaIQ1RXsdwwKAcaufc/8RUayhCSAzWN+uv0jQqxDs/KAGMyQWI2/6i2KQckCuSEoWyVHKr8K+Z2zRGnz1IUdrlxyO5HnyjitllJPp/PlHiJpmC/i0PUbHz0jSZGT6TEH5dX0MTETGGZOj6ddweu8VdFQxY2MEaPEshNnG4+kc4nJlhx9CZlPmOzEHcPY/NoocxDRd0zBMkLCdGUR7OR7iKQs3g4vKBl9j0nS8KOZTNCihE+iyljA7FZxK0I2Nz/PeCtSIH11NmCVbpPy/wC4yZUUwvZXsbq+6lADxKfZ7DT9YG4TWTB4iz6gmzH892HlD3aGYCsZlZUgNYOXLEt1tAOtrmQruwQkM6jqdg3WBjWjRJsstROtwlJ9AR1aGJcwqIF/oPaKFh2Izs9nKQdP3aNlwnBAZKSU8RDnzgThwGjkTWzyiyJCWS5UWGz5X+UGpNU+jekCpmDTAUrzDh2A97xGqKCbLIWg216g+W4gRi/JKVFkXTA73iBNksICp7RT3Zk+d/oYI02IiY45QMkBoNjRlQyqReJ6VWPpDOa5faIcTSpAerkuC0Aq2UQkvFqqFCAeJy81hDR0UbtFHxOUWBgPSzMs1PUiLhiNIGy7mKkuXkmeRjdB2jFkjTIlXaYptMx+sdLLAEQwqc6i+5P1iV3fC/L9bxQggr2Xmn7xOxSfTb9Yr85LE+cWbsuoJJH5hy9W8zeAGJoaYpPJR+pgR/ZhyL6oal6Qo9kptHsOSR9DIqe8SCOUODwnext6QPwmSUykgwTVZJJ/j2jNk6DHsyztPWJTMVYkpOzNve46RWqjGVzWDAj8uvudSYP9sJLTlPuC7eX7PHPZvs/lR3kwa+ENtzMdFqMbNnFylRx2Gw+ZUVCErDS0nMoAHQX36tG6JSEpcsw+QivdjcOCUZ8oBvfpFknykqFxAb5bIyVPiVDE+2CzM7qSkkmybZQealLIOVPQBz0ipYn2vqUKAUUElS05EmYCnKzKKicrKct5XjT5kiUxBAbyf9IrmMYPJUXAQT1SXHtHclWxkrf10CMFxxM3hmhlHSzG4s7WvsreLFSUBPg9Yry8NzK5HR2094uOAUvdouCCdbv/ANQnbKzXFf0bqUCWhveK7UYoAF3udIsONzQEmM1xHFymawAbZ3v6CEW3oaKqNs4xXFJyhwOD01gWirqxdlHzgrNxVKZXerTNIYkEFElCmIBCATmWb+zw5hvaSXNYSyQo6S5rcX+lY3i+0uhdN1YFOIzAR3gcEsbXAhntHTJSkFIseUW+XNTOBsAUliki4I1Bir9t1MhIECMraDONRdlR7tzBedKanRzUon0AYREoqUrUG21gnjMsIRKTyF/U3i0nszxVIiJnGW6h+UQKnzSpRJ/f6wYxJf3QIFi3ysYBqMNEnkfgfpxaPY8kKtoDChiZ9FqTpCqkFUpSRYlJbodvnAunxoTFMIJpXGbI9DRRSsRoEz5gCrE2L7bAGD+KYN3apY/CWBb8LMIjYvOlS6yTpmmEBY2YkgHoXJ9otasPIACnUNAdwOR5xLdG6M6pk8U4QcqRYM3lDwk5oYRMcv5axIkz2MUVNmXdEebTBOzRCm0j7wXralMBajF0I3hJpLyWx3LwdyaJALkOYlG0e01VmSCQA8JZcx1HdvYDx1DiKVVUYStyAQeYi74utzaBE2kSoEWPMRn5cWbYq4oDVOFomoykAf5Ta/MEdIEVHYm3Cct3CtWbRmaLN/ZawGSXHI3aOE0KhqSnye8UWV+BXjTewFhkmZLmKExQKiACQPE2ij1axgN25T4PP6RdZkgeY3eKd2uTxIDWEPjlcrEyxqNArC1BFzqS3pv5P9HiNjFVmXfa37x1UyygA87v1gHMrCTzEaYq3ZjnLjphSkqEgZVjMg+48oYn0qH4CR0W5PyDRHpprlusWCThvAlwXaC3xAlzQClpaPINLwonRJhR3NHfEzVaGmCDBYzIHk8US5Wl4zTYEjO+285ZnqUHDsx5AAAfQxoPYjtqiqkhEwhM9AZafzNbOkbg9NDFT7YhDFg5P1/4jOagKSqxKVDQgkEeREUx7RWSSPpYTszkaPDE2e0DOxhP9n05JclAJLuSX1J3idWlkk8hE5Ojod0BcWxUiwck/PyjzCcCUtWedfknl5x5QJTaYeKZMJyj8iOfmecWakQAmFhG3s0ZMnFUiPOqO6YZSRzF2HWOplWnu+v6Q5NtFcxWvyuwb6Q8tEoLkdVVSCdYCYzV92tCknWxaIs+YV7keVjDE+WSGPzvEePs2rXRYaGvCgInLU4im4dPKTl5fTaDsuttEnGmM1exVSWcxVMTkhaVqPK3vFgxSocMN/4YDzpWYZTpy5xWGicleis4vLH2ckfh/ZoqEpN4uHaqaEyggWKjp0GvzaBHZvA1VE8SxbNqfyjcxtg6jZ52eNzSCvYTsuaiaZih92g36nYfrGjjBE8oNYXgiKeUmWgMlPuTuT1iQacRnlPk7AnWkV44QnlCg6qQI9hR+TB0wcUTZItEPO5ghIS8GfYi6Kf2jl3J82GusZ7XJdR5vGk9pKQAqc6+kUGukgG14fEy0ujXfh7UheHSgPwun2P/ADBfFUPKUBqbe9oz/wCE+LhK5lOo+LjQOo8QHpeNJVLcjzeFmtixdOwDP7PrUTkmKQUpASUtt5gxxJrZsuWM8x1p8RIASq7ApbS2oi0BN4jT6FCvENd4aMSiyJ/sDqmuWkHvE8ri4vs8BKqslk3/AJ7QVq1qlpKUnMk879IrNbJBI4QGABYm/M+sLJF8cf4dTamW9jEedNSXYiIdTSE5sqQCQACbs3SBdJ2UAJUtSlKPVvkIXivLHuXVBNSfvEEbgg+zxMC2jmhpmVfRAb1Ov0jtnMI2MtEbEKtKBmUdwB1JLAQxU1yEJKlEJHX9OcVbt3ibzEygbJ4lNzPhH85xVl1K1EZlFTaOSW940RxWkYZ/lKMmqsn4tihnzivQaJHIDSL98MJSR3i2ckAdQNS28ZojWLj2NnKTMBQWIa3PpFci+tEINybbNnkrdMekRGw6oC0gs3OJUYzmNqEKGKytQhs6gl3Z92hQQ0DKMOBBalTAzDU2gxTphp9g8EbGsM76W3KM5xXAlIdSklgSxY35RraUx5MpUq8SQfMPDLRynWjAaGsmSKmXMQ4UlQI68x6hx6xvmG14my0TE6KAtuk7pPUG0AMZ7HUxSqblyFAKnHJIKjbyEUT4cdrJyq8ylrdM7Oog6BYGYEcrODzYQ7+yv0cpLo2lURJztHcufz1jpc0QvY60AK1Ze4gTP6xYqsA7CAtVLBMRZtgweUiOVaQ+uWBEWcuEK2NhVmG9zEbEq5MmUpatEj3Ow8yY6rK1ElBUtQSnmf0G5ii4niqq2YyUqEiWXbdR0dTfwPFYQcmRzZVBUuwNXpVMeaXKlElXS9h09YhpIOsWM0YX4U3Vql7WtwnmOvWBdbh+VZIFnuC7jnreNqPLcd2RBBjBMUMpYUL8xzEBJn6xMpgY6W0PB7Np7I40ialTFtLHmdWiwTJ0Y92cnkGy8p/mxjRsIkKUMylONtgYwzVM0OFrkQ+1a3Mv+r/bChztPI/u/wCr/bHscujl0FMJk8MF5KYYp5DRMlS4Zu2Zx0CPY9AjwmGFA3bGdlw+qP8A6Kx/8mT+sYN2bxDua6RM2E1IPkeE/JUa98VMQyUGVJ/vJiUn/SMyiPdIjDZ0sg/MGNGOP1Eb2fTb5tCx0eB9diPdqyrt11BgD2e7Wyl08pa5qEnKAoKWlNxYliYaxz4h0aC3ed6RtLGb/wCxYD3iPxs0xmo9hOfjSTvA+ZXvvFCxv4jGa4lSUyx+ZRzK9gwEVSoxWas8UxR6OQPYQfh9j/6ox6RrFZjKEeJaU9SQIrGKdvEJBEkZ1fmLhI/VUUNRhQyxJEZ/lyfWiTX4jMnLzTFFR+Q6AaCLPgWGJMlrZvEwcqUCMpZJZJIzBk/uIrOF0feTUp21JLsAL3a7ReU0bIs2jfmvmAvuksCMpGr8hDsnjt7Y3Pw5SFly5DOpWVwRbQ8k89yIgzU8CszsQSNDro+4G5NyXEGBKmJHCp0Eg9dgAlizl9iXDC0KoqM+YqltlzJ4SEukDf8A8l30PL0BUqM7CznCQHcWbeLN2e7JLXmdNrX9xA+fQucwDWCsrZcoUWSdBZyNH0i14D2lmSAnN95LsC9li2xFiOh92gT5NaDFpBzCuxEpABXxGLBLlJSGSGAhUdcmcgLQXB9weR5GHMsZH/QuTfYC7RJfu/6v9sew/jUl8nr+kKBY66LCiO1zGGj9BvESfOCQTmZrk3AG+v7xGnzCSniZg5Yk8gzDdwqN0cPswPJ6Js+qITmdLaM9xtpzuPaIiqpZSCWN3GgDC589QG/aGKmozqIDpTdsuUPrYDXM4PsYUmebKKi12QdDdwW2LXiygkI22Vn4j02eiK2KcikEAgDVRBLjUEKDNGPzVERs3ajFGlzEnIcwNjqACxISoMoO/oDyEY7UoBJHL5coYKIqlHpHBMerlHzjgAwpx6EwssesY5JgHCVHJjoJg12YwL7TOANkJYqUdHJ4UO4Yq0eBR1WS+zuEqCe8I1IA3a4yhgXclgARvyiz1ctQbUKGpAN2D8J11KQS/wCVg5MTZlKypiUqWMrsmwSkPwo5ABOa7pICTuBHVKT3jJGdRsC2YahyLm+ZjcAhgXLXRo0R0iBSyy+Vh1s91BQcuBYEgX8TnR0mO/siyApLFIB5uSbEk2cWuWv5uCW7lR4BLYFr5VmwKuFLHq+jcTXsBKxaUZFOtSkpSAEhLy3CyQEhO+Vyd3fq1u4ncisUNL9omKAbMFO+YscpGoYEpLKZhz5QVKQkFnUpNlAuliLBnFnc2AJs2hh3s7hKZclPE8+6yC4U6vCm4a+rexGsPLlB7ZW0zKUQA4LPueF7Nd4NHJkOi7QLplgkEpUeJIY5hoFOLBQb+bXXDcakzwO7WCWfKbKDauIr0nCUlKkAlWgci5VqClwbMG/6jgYQnM6SqWoWBQ7ltgRpvaJTxpjKVlkxFL5fX9IUCE11RlGaUZnIpBNtszA3t84UZ/jkUQcl1JIzqGZ3ypUxQRfQ2to2a948RUkhagALEXzJSDplJe1h4usMKxJLhICSVcIbh4eivy+erttExSnKg6fAXABGVLEXG/k8epR5zGETSokAOQbpUyuRdCibl+uxEM1c7KgrIIy6OymdgwJDhipt4dSvKhgGZI+7u5e5U2jWHUF4SpibBKXykM5JvfMQX5NY67OYASsdox9yoqzgqAIUlCUubjIoNm4nOrvlP4Yy3DqA1VSqWg8a/A/4iNEnqWbzjR+3FcpFOtjlCmLAMkksA1nGij1cszFJy2hq1SZyJiCykKCgeovHPY/QyqUQWLhnBBsQRqCObiG+8841WdgFJjINRIWKeqIdaDeWtW5UBxIJ/MHB3EVPEPhliEs2plrH5pRE0N/SX+UTU7GcWiqZhyjnPFhkdga9RYUc9/8A21D5mLVhXwJrZgzTjKpk68asym/0of5mDYpnFPIUtaUJGZSiEgDcksBG4YH2XEilQiWAFoSrvFpuVqtna7Egg2L2s14C4F2SpKeqUqTONQaYcc4hIlmcoMiXKAOqQFqzObgDrFwo1AIzqQeJlKQdglIZSeHW2hBfMGPIo4ASsIuAQBlTn4QUgMnUNmCRwJDJILDR0sZEih7tluQyQCQlICtAAPEwB0SOY1ghLpnIloJEtaksgKvwkZnUFBiFbXcGxB14nlKUlSlMHYBgq/FlSAOEFr24XsC5gUPZGqJ0wFKSVuXAytvcXa5blufxXEDK+l+0VVOh1AKWqYtAPCMlxYKIUrwj11Nm5xjtBTkK7kfaVaMl2TmygrUvS/h5l9jc89l6Cc8yYQysoTkSSQhJJbU3LMQQbPACHGchuNO5FyVl0+NRtZiEv+HyMcVNHlGR+FJuWNyTwpJAJCcoN7i6uQgkuTlQAsJUE2KrpKVBhd3JIYnX6CGVUichCQxSpr3DlWt9sr7763jgWQisLKcyAwDAHOClnFwDZ+DXR06QpLo4UlgzEn8JLsRuHykuQRcR6rASV5kKK91PqXdWp1/CLPp0jydMSPwm5a5cLdrhQcKGUFyLOq8K0OjiqrFoLpliY+uYqcFgfw+fyhQ3NSoGwSSbnxi/XKoXd+e2kKEHDVECC+YMCxBIJUs3IKTZxw6bC28SDPLa5XIsczMNPDvb3iDhqnsgq5KCkqQznTKkl2BfT8RbRomSLrSAEEuWAckkt01LPzIuHYxqMTEZGYuopJYMz331Nxq97M2msOKl5eaSCLs7bOX6AO7632McrmMlSZd1gAWIUxc+JWhbYi3zTEdaSkpYlRBzK0CTme3CGZid2H+YWHBRQPiBPKU5MzOpyhySW1JBD6hIe10MRwuc9mBr6RdviOo/aL/iGYaXBCWLuSxTlblpeKIRmV0EAYeo6uYhYXLUpBGikkg+4i5Yb8Vq6SGUUTeqwyvVSSHin6Q0FuSdtIVxT7CmX2d8aa4nhEtI5cSvmTAzGPiVW1CMsyaEoILpQMuZ+Z1MVVJctEmgpe9qJUsPxLSCwKiA92A8Ra8dxSO7NZ7FYL3dCjOCkr+8uQAVKS6S5ICWTkSC4upRuIKpnkLY/wCGLEgKbnndgVALIcgO3ih/Dp5SoJUAUBIvYtlVkORYZiSRwuNHYvEsJGQkAMoujKClJBcDi3JU5ex3LiCcDqlMxThACFG33ibFQIu5FzYsxCgEuCqKZTUNRUqP2tS0oQrIZaSxdLG/QjLoz2IEXymljN3i8wSpyoGws6SSNUHwjhZ9WgNUUSpE4VCCkpWQkg65SXSthqAQ+ZxZoAyJGG0cmXKMpKQlLcYUOLjAJGQNcJK7nkPE0T6On71YUy05VFSQ+jBkItYpCibHYRBRWrTLC+EkrKUhQGYOQlEsHV3AVtZKrbwTlyFCV92stwhmYkJKcwJSH0KgSb6bxxzI9bLK1WmNxEqCS3EGSkLzbiyiRYvs0NSkq7tndLahKB3l8jgP+JzY24eUSJdNxKJYEuVJDMbEJBB1AGhB1YRGmVCVKy5hlYvmGmUMrhFwBxadA28AKI06cv8AFx6MnYpDKUQkp5BLhiHA02kSakrc5kKlgFJy2d05k8ILaZSGzeLqW8nSwtyCSli6yXSAGIupXizqT5FNyYbmyeFQcAFPCCk5bApKikvyWSDoAsGxSkoxx+mBEtBIUoEWyoVN81HKSASSzuXytfK5UQRTS1Ad6KZQAygz1FPEPHlZaQTdL7+F2dgoUYJ0UtwtR4imSFsWDqI3Zi3R9zE+ZMIlSS7uOLbM01KL5W1Czo2zNChRoMshYtKEtKwlxwl7tm4UFi23GbBhodbwOnYipInhkqCStgoO+RJUM35nOr/IwoUECMx+JNqhxqUh/S3884qNMbGFChX2E7nmxjhPhEKFA8hFLVY+0Wb4a04XXB9UoWoEagoQtYZ+qRChRzCjRKSc/dlgHl5yz6nuhl18LKPDpYcoslUoOqWyQlM4ShYWQFBNho5Ci9uXKFCjjmN4hUFlsAMmdiLf3SpctD+ij8oiqUJgKSkZVKlylJDspK1IzO7l9b9YUKOYyK5RzSFWslMwgIHgAfJYbcLj+oxZKdZMoqzEZFlKQDYDKC99+IjyhQoC6DLsg1WLzErUA1kuOjZlJA5MUCHe64kynYKUUlTJzMko0szstQ0sNGj2FHM5ETJaUkEpEwygpteMGaogly7uH5E7sRCxBWZcxJdu8axINpUxbuDq6B8zqSSoUKykSXIqDJkIKG41LdxmFgghgdLKa2yRChQoAjez/9k="/>
          <p:cNvSpPr>
            <a:spLocks noChangeAspect="1" noChangeArrowheads="1"/>
          </p:cNvSpPr>
          <p:nvPr/>
        </p:nvSpPr>
        <p:spPr bwMode="auto">
          <a:xfrm>
            <a:off x="77788" y="-1069975"/>
            <a:ext cx="1571625" cy="2171700"/>
          </a:xfrm>
          <a:prstGeom prst="rect">
            <a:avLst/>
          </a:prstGeom>
          <a:noFill/>
          <a:ln w="9525">
            <a:noFill/>
            <a:miter lim="800000"/>
            <a:headEnd/>
            <a:tailEnd/>
          </a:ln>
        </p:spPr>
        <p:txBody>
          <a:bodyPr/>
          <a:lstStyle/>
          <a:p>
            <a:endParaRPr lang="en-US"/>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7698"/>
                                        </p:tgtEl>
                                        <p:attrNameLst>
                                          <p:attrName>style.visibility</p:attrName>
                                        </p:attrNameLst>
                                      </p:cBhvr>
                                      <p:to>
                                        <p:strVal val="visible"/>
                                      </p:to>
                                    </p:set>
                                    <p:animEffect transition="in" filter="wipe(up)">
                                      <p:cBhvr>
                                        <p:cTn id="7" dur="500"/>
                                        <p:tgtEl>
                                          <p:spTgt spid="157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http://caise.insci.org/uploads/images/summit/Alving.jpg"/>
          <p:cNvPicPr>
            <a:picLocks noChangeAspect="1" noChangeArrowheads="1"/>
          </p:cNvPicPr>
          <p:nvPr/>
        </p:nvPicPr>
        <p:blipFill>
          <a:blip r:embed="rId3" cstate="print"/>
          <a:srcRect/>
          <a:stretch>
            <a:fillRect/>
          </a:stretch>
        </p:blipFill>
        <p:spPr bwMode="auto">
          <a:xfrm>
            <a:off x="3011760" y="1430282"/>
            <a:ext cx="3035646" cy="42593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idx="4294967295"/>
          </p:nvPr>
        </p:nvSpPr>
        <p:spPr>
          <a:xfrm>
            <a:off x="0" y="95250"/>
            <a:ext cx="9144000" cy="1381125"/>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Departing Director of the National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Center for Research Resources (NCRR)</a:t>
            </a:r>
          </a:p>
        </p:txBody>
      </p:sp>
      <p:sp>
        <p:nvSpPr>
          <p:cNvPr id="4" name="TextBox 3"/>
          <p:cNvSpPr txBox="1"/>
          <p:nvPr/>
        </p:nvSpPr>
        <p:spPr>
          <a:xfrm>
            <a:off x="7400925" y="6373813"/>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5</a:t>
            </a:r>
            <a:endParaRPr lang="en-US" sz="2000" dirty="0">
              <a:solidFill>
                <a:schemeClr val="accent4">
                  <a:lumMod val="40000"/>
                  <a:lumOff val="60000"/>
                </a:schemeClr>
              </a:solidFill>
              <a:latin typeface="Arial" charset="0"/>
            </a:endParaRPr>
          </a:p>
        </p:txBody>
      </p:sp>
      <p:sp>
        <p:nvSpPr>
          <p:cNvPr id="5" name="Title 1"/>
          <p:cNvSpPr txBox="1">
            <a:spLocks/>
          </p:cNvSpPr>
          <p:nvPr/>
        </p:nvSpPr>
        <p:spPr>
          <a:xfrm>
            <a:off x="0" y="5797550"/>
            <a:ext cx="9144000" cy="781050"/>
          </a:xfrm>
          <a:prstGeom prst="rect">
            <a:avLst/>
          </a:prstGeom>
        </p:spPr>
        <p:txBody>
          <a:bodyPr/>
          <a:lstStyle/>
          <a:p>
            <a:pPr algn="ctr" eaLnBrk="0" hangingPunct="0">
              <a:defRPr/>
            </a:pPr>
            <a:r>
              <a:rPr lang="en-US" sz="3200" spc="-100" dirty="0">
                <a:latin typeface="Arial" charset="0"/>
                <a:ea typeface="+mj-ea"/>
                <a:cs typeface="Arial" charset="0"/>
              </a:rPr>
              <a:t>Barbara </a:t>
            </a:r>
            <a:r>
              <a:rPr lang="en-US" sz="3200" spc="-100" dirty="0" err="1">
                <a:latin typeface="Arial" charset="0"/>
                <a:ea typeface="+mj-ea"/>
                <a:cs typeface="Arial" charset="0"/>
              </a:rPr>
              <a:t>Alving</a:t>
            </a:r>
            <a:r>
              <a:rPr lang="en-US" sz="3200" spc="-100" dirty="0">
                <a:latin typeface="Arial" charset="0"/>
                <a:ea typeface="+mj-ea"/>
                <a:cs typeface="Arial" charset="0"/>
              </a:rPr>
              <a:t>, M.D.</a:t>
            </a:r>
          </a:p>
        </p:txBody>
      </p:sp>
      <p:sp>
        <p:nvSpPr>
          <p:cNvPr id="22534" name="AutoShape 2" descr="data:image/jpg;base64,/9j/4AAQSkZJRgABAQAAAQABAAD/2wCEAAkGBhQSEBQUExQWFBUWFxgYGBUWFxcUFxQXGBcVFBQXFRcYHCYfGBojGRQUHy8gIycpLCwsFx4xNTAqNSYrLCkBCQoKDgwOGA8PGiwcHyQsLCkpLCwpLCkpLCwpKSwpKSwpKSkpKSkpLCwsKSwpLCksLCwpLCksLCwpKSwpKSwpLP/AABEIAOQApQMBIgACEQEDEQH/xAAcAAABBQEBAQAAAAAAAAAAAAAFAAMEBgcCAQj/xABAEAABAgQEAwYDBwEIAQUAAAABAhEAAwQhBRIxQSJRYQYTMnGBkQehsRQjQlLB0fCCFTNDYnLC4fFTY3OSotL/xAAZAQADAQEBAAAAAAAAAAAAAAABAgMEAAX/xAAkEQACAgICAgIDAQEAAAAAAAAAAQIRAyESMUFREyIEMmEUUv/aAAwDAQACEQMRAD8AZ7HKBkC0WYyE5dIzXAMaKJYSNoNHtIrLrEpL7HqRxOUU0VntmoCewDWgBE3GqnvJxUYhpjVHozSVOhNGz9gpiTTI00EYyTFt7M40USwnMzRPMtFMUOb49G0JKG2jrvUcxGaDtEr88d0+LrmKCUEqUdAm/wD1GXk14NP+P3JGjmpRzEcrrkDcRVpVIUDNOX/Skv6E/tDczGAPCB56/OF+RvwSeCKenZZziI5D3/SOTiief1il1GPKvxW3OnzgZM7UJ/8AI/rm+kMuTB8SRoBxpOyk+Udpx9DX1jNJnaIEeIeY/WPZGPBaSPxDQC7sNPXaG4y7QVDHdM0hXaSXzhtXaiXGeyO9mBwlv9Vv48R6r7Qj/CJHS7eYhfuzR8X468s0VXaxENq7XpjNO/qTpIX7R2mRWnSQfeG4z9gr8ZezQ1dsBDau2QiiJwmvP+EB5mHk9mq8/hSPWO4S9nX+MvBcT2x6QoqY7I13NPzhR3B+wc/x/wDkpMrDp34UK9oeGG1JFkqjYaWhQ2kSjQo/KIr8hjtowaqw+cjxpMFMO7F1U5IUlIAPMxpHaKgT3ZsIM9nZo7lOkVUrRKWjN6X4XVCvEpI9zBem+Eit5p9BGifaesNTcRbf9veFnKlbOjbeinyfhWgEBUxR9YOzZMigld3KTc7C6lHmo8o6qsaSgOVEnYD9zFfnVyiTMy32Bs/qYzNuZphB3sWJT1M8ws/p6AQK7xS9Bbr/APneHu7WtWaYAH0SHdXVzdofnVfdp4Q6vYD9hHVWkWuyLPw1AZU5VtWUR8kiw9YiVk+RlYSyrdsrepAFh5xxMkqWpz97MPohHp05mCVBhWW6mWddOBJ5gfjPUw1pdi7fRU6rBZiwVoR3aRuqwPygTJnTJawxFjqkgxplXNCeIkeuvtoPK8VHHu7Up2ZX5rJHqAzxWE7JShQbwzGFZXKSOdj9YM02KXd29LeoNoqGAoUl/EB+YOpJHrdns4dtxBQrWg6uD8+nQwkoq9Dxetmg0GJoULpD/XqImfbE/lij0VUQzHTT9oYxftiZBZQhob0RnCnaL/8AbhyEL+0OgjJ5nxM5CGF/EteyYpwJUa//AGgekeRj4+I8w7Qo7izqRqtLKiX3UR6U2iYkvGYeRBrqILS0DEUakBkmLCoRDnMlySAOZLQydAQLTLVuS0D8SrRmSm7/AJQ5PmeXmYexPFg7JNhuP0gaFAB3CX1a6j5k3MJTmzTH6IkBILaAg9P1ghImygOIuRoAXP7CAARnPCG/zKv/AAQWRhwEvxE/6eEE7s1z5wVHjoaUrRArsSQVFKQXOrP6XOvpHMns+pfEXY6cz5D9Y9lTJMuZ4QpRNkDjUo9EjXzJAg9TVc2c+iQNQhmAH5pn6J94L0hbB8nDMgZvMNc9Vc/WI+KYzKkBlm+yU3J8+UHq1AlyiOmYty5RQjghnT1zJt0uDl56sl9h0iUYp7kU5OtELE+0C5l5acqef/MVKqq3J366/OLV2qTlQwDOWAGiUhtufLk8VRUkqHWNmOq0Z8l2H+zGJLlng406lD+hKerRZZqwtLoLpJZ/xS1HQLHJx/LxQKBJlrH8Ii2yqsghSTmcDMNyP1gTj5Oi9bCFPPsH6g9Dr+8MY5SidKfcWNvaGJq3cp84lUNXm6hQ9/4YTrZTvRnE6WxI6w2Uwd7TYV3SwRobj3gGY1J2jHJUx+nTaFCk6aQo4437DqhxeC0kwPlUISbRKXPCElR2jFNUyn7dDOIYqmWcoGZXLRv+YD11QpYdRAHJhbzgfOUuZMzm13A5D+XieqQmfJzOzcKmsx1SoeY+kT7NSgolfrEpSXaWeqlk/K8NkcOeYoZdWSMoPQDVXrDyezAScwOflmUCPXQiPZNASp1qCuQsR6NaLqa8COLY2itygKI8kchs/WJhpVzQFLtveyUjQW3H1jylw3PNc6JDv5akfSLFheGEsVc7DX+AQJSS6OS9g3C8ADuHAbiUzFX7Pyi4UdAgICQGSLnq0NTmQhhqf57mGZtQyQByiTlXYGnLoi42cztuoewL/oIFSpA05qUo+zD5D5wQqS/RusQSGJibkaIQ1RXsdwwKAcaufc/8RUayhCSAzWN+uv0jQqxDs/KAGMyQWI2/6i2KQckCuSEoWyVHKr8K+Z2zRGnz1IUdrlxyO5HnyjitllJPp/PlHiJpmC/i0PUbHz0jSZGT6TEH5dX0MTETGGZOj6ddweu8VdFQxY2MEaPEshNnG4+kc4nJlhx9CZlPmOzEHcPY/NoocxDRd0zBMkLCdGUR7OR7iKQs3g4vKBl9j0nS8KOZTNCihE+iyljA7FZxK0I2Nz/PeCtSIH11NmCVbpPy/wC4yZUUwvZXsbq+6lADxKfZ7DT9YG4TWTB4iz6gmzH892HlD3aGYCsZlZUgNYOXLEt1tAOtrmQruwQkM6jqdg3WBjWjRJsstROtwlJ9AR1aGJcwqIF/oPaKFh2Izs9nKQdP3aNlwnBAZKSU8RDnzgThwGjkTWzyiyJCWS5UWGz5X+UGpNU+jekCpmDTAUrzDh2A97xGqKCbLIWg216g+W4gRi/JKVFkXTA73iBNksICp7RT3Zk+d/oYI02IiY45QMkBoNjRlQyqReJ6VWPpDOa5faIcTSpAerkuC0Aq2UQkvFqqFCAeJy81hDR0UbtFHxOUWBgPSzMs1PUiLhiNIGy7mKkuXkmeRjdB2jFkjTIlXaYptMx+sdLLAEQwqc6i+5P1iV3fC/L9bxQggr2Xmn7xOxSfTb9Yr85LE+cWbsuoJJH5hy9W8zeAGJoaYpPJR+pgR/ZhyL6oal6Qo9kptHsOSR9DIqe8SCOUODwnext6QPwmSUykgwTVZJJ/j2jNk6DHsyztPWJTMVYkpOzNve46RWqjGVzWDAj8uvudSYP9sJLTlPuC7eX7PHPZvs/lR3kwa+ENtzMdFqMbNnFylRx2Gw+ZUVCErDS0nMoAHQX36tG6JSEpcsw+QivdjcOCUZ8oBvfpFknykqFxAb5bIyVPiVDE+2CzM7qSkkmybZQealLIOVPQBz0ipYn2vqUKAUUElS05EmYCnKzKKicrKct5XjT5kiUxBAbyf9IrmMYPJUXAQT1SXHtHclWxkrf10CMFxxM3hmhlHSzG4s7WvsreLFSUBPg9Yry8NzK5HR2094uOAUvdouCCdbv/ANQnbKzXFf0bqUCWhveK7UYoAF3udIsONzQEmM1xHFymawAbZ3v6CEW3oaKqNs4xXFJyhwOD01gWirqxdlHzgrNxVKZXerTNIYkEFElCmIBCATmWb+zw5hvaSXNYSyQo6S5rcX+lY3i+0uhdN1YFOIzAR3gcEsbXAhntHTJSkFIseUW+XNTOBsAUliki4I1Bir9t1MhIECMraDONRdlR7tzBedKanRzUon0AYREoqUrUG21gnjMsIRKTyF/U3i0nszxVIiJnGW6h+UQKnzSpRJ/f6wYxJf3QIFi3ysYBqMNEnkfgfpxaPY8kKtoDChiZ9FqTpCqkFUpSRYlJbodvnAunxoTFMIJpXGbI9DRRSsRoEz5gCrE2L7bAGD+KYN3apY/CWBb8LMIjYvOlS6yTpmmEBY2YkgHoXJ9otasPIACnUNAdwOR5xLdG6M6pk8U4QcqRYM3lDwk5oYRMcv5axIkz2MUVNmXdEebTBOzRCm0j7wXralMBajF0I3hJpLyWx3LwdyaJALkOYlG0e01VmSCQA8JZcx1HdvYDx1DiKVVUYStyAQeYi74utzaBE2kSoEWPMRn5cWbYq4oDVOFomoykAf5Ta/MEdIEVHYm3Cct3CtWbRmaLN/ZawGSXHI3aOE0KhqSnye8UWV+BXjTewFhkmZLmKExQKiACQPE2ij1axgN25T4PP6RdZkgeY3eKd2uTxIDWEPjlcrEyxqNArC1BFzqS3pv5P9HiNjFVmXfa37x1UyygA87v1gHMrCTzEaYq3ZjnLjphSkqEgZVjMg+48oYn0qH4CR0W5PyDRHpprlusWCThvAlwXaC3xAlzQClpaPINLwonRJhR3NHfEzVaGmCDBYzIHk8US5Wl4zTYEjO+285ZnqUHDsx5AAAfQxoPYjtqiqkhEwhM9AZafzNbOkbg9NDFT7YhDFg5P1/4jOagKSqxKVDQgkEeREUx7RWSSPpYTszkaPDE2e0DOxhP9n05JclAJLuSX1J3idWlkk8hE5Ojod0BcWxUiwck/PyjzCcCUtWedfknl5x5QJTaYeKZMJyj8iOfmecWakQAmFhG3s0ZMnFUiPOqO6YZSRzF2HWOplWnu+v6Q5NtFcxWvyuwb6Q8tEoLkdVVSCdYCYzV92tCknWxaIs+YV7keVjDE+WSGPzvEePs2rXRYaGvCgInLU4im4dPKTl5fTaDsuttEnGmM1exVSWcxVMTkhaVqPK3vFgxSocMN/4YDzpWYZTpy5xWGicleis4vLH2ckfh/ZoqEpN4uHaqaEyggWKjp0GvzaBHZvA1VE8SxbNqfyjcxtg6jZ52eNzSCvYTsuaiaZih92g36nYfrGjjBE8oNYXgiKeUmWgMlPuTuT1iQacRnlPk7AnWkV44QnlCg6qQI9hR+TB0wcUTZItEPO5ghIS8GfYi6Kf2jl3J82GusZ7XJdR5vGk9pKQAqc6+kUGukgG14fEy0ujXfh7UheHSgPwun2P/ADBfFUPKUBqbe9oz/wCE+LhK5lOo+LjQOo8QHpeNJVLcjzeFmtixdOwDP7PrUTkmKQUpASUtt5gxxJrZsuWM8x1p8RIASq7ApbS2oi0BN4jT6FCvENd4aMSiyJ/sDqmuWkHvE8ri4vs8BKqslk3/AJ7QVq1qlpKUnMk879IrNbJBI4QGABYm/M+sLJF8cf4dTamW9jEedNSXYiIdTSE5sqQCQACbs3SBdJ2UAJUtSlKPVvkIXivLHuXVBNSfvEEbgg+zxMC2jmhpmVfRAb1Ov0jtnMI2MtEbEKtKBmUdwB1JLAQxU1yEJKlEJHX9OcVbt3ibzEygbJ4lNzPhH85xVl1K1EZlFTaOSW940RxWkYZ/lKMmqsn4tihnzivQaJHIDSL98MJSR3i2ckAdQNS28ZojWLj2NnKTMBQWIa3PpFci+tEINybbNnkrdMekRGw6oC0gs3OJUYzmNqEKGKytQhs6gl3Z92hQQ0DKMOBBalTAzDU2gxTphp9g8EbGsM76W3KM5xXAlIdSklgSxY35RraUx5MpUq8SQfMPDLRynWjAaGsmSKmXMQ4UlQI68x6hx6xvmG14my0TE6KAtuk7pPUG0AMZ7HUxSqblyFAKnHJIKjbyEUT4cdrJyq8ylrdM7Oog6BYGYEcrODzYQ7+yv0cpLo2lURJztHcufz1jpc0QvY60AK1Ze4gTP6xYqsA7CAtVLBMRZtgweUiOVaQ+uWBEWcuEK2NhVmG9zEbEq5MmUpatEj3Ow8yY6rK1ElBUtQSnmf0G5ii4niqq2YyUqEiWXbdR0dTfwPFYQcmRzZVBUuwNXpVMeaXKlElXS9h09YhpIOsWM0YX4U3Vql7WtwnmOvWBdbh+VZIFnuC7jnreNqPLcd2RBBjBMUMpYUL8xzEBJn6xMpgY6W0PB7Np7I40ialTFtLHmdWiwTJ0Y92cnkGy8p/mxjRsIkKUMylONtgYwzVM0OFrkQ+1a3Mv+r/bChztPI/u/wCr/bHscujl0FMJk8MF5KYYp5DRMlS4Zu2Zx0CPY9AjwmGFA3bGdlw+qP8A6Kx/8mT+sYN2bxDua6RM2E1IPkeE/JUa98VMQyUGVJ/vJiUn/SMyiPdIjDZ0sg/MGNGOP1Eb2fTb5tCx0eB9diPdqyrt11BgD2e7Wyl08pa5qEnKAoKWlNxYliYaxz4h0aC3ed6RtLGb/wCxYD3iPxs0xmo9hOfjSTvA+ZXvvFCxv4jGa4lSUyx+ZRzK9gwEVSoxWas8UxR6OQPYQfh9j/6ox6RrFZjKEeJaU9SQIrGKdvEJBEkZ1fmLhI/VUUNRhQyxJEZ/lyfWiTX4jMnLzTFFR+Q6AaCLPgWGJMlrZvEwcqUCMpZJZJIzBk/uIrOF0feTUp21JLsAL3a7ReU0bIs2jfmvmAvuksCMpGr8hDsnjt7Y3Pw5SFly5DOpWVwRbQ8k89yIgzU8CszsQSNDro+4G5NyXEGBKmJHCp0Eg9dgAlizl9iXDC0KoqM+YqltlzJ4SEukDf8A8l30PL0BUqM7CznCQHcWbeLN2e7JLXmdNrX9xA+fQucwDWCsrZcoUWSdBZyNH0i14D2lmSAnN95LsC9li2xFiOh92gT5NaDFpBzCuxEpABXxGLBLlJSGSGAhUdcmcgLQXB9weR5GHMsZH/QuTfYC7RJfu/6v9sew/jUl8nr+kKBY66LCiO1zGGj9BvESfOCQTmZrk3AG+v7xGnzCSniZg5Yk8gzDdwqN0cPswPJ6Js+qITmdLaM9xtpzuPaIiqpZSCWN3GgDC589QG/aGKmozqIDpTdsuUPrYDXM4PsYUmebKKi12QdDdwW2LXiygkI22Vn4j02eiK2KcikEAgDVRBLjUEKDNGPzVERs3ajFGlzEnIcwNjqACxISoMoO/oDyEY7UoBJHL5coYKIqlHpHBMerlHzjgAwpx6EwssesY5JgHCVHJjoJg12YwL7TOANkJYqUdHJ4UO4Yq0eBR1WS+zuEqCe8I1IA3a4yhgXclgARvyiz1ctQbUKGpAN2D8J11KQS/wCVg5MTZlKypiUqWMrsmwSkPwo5ABOa7pICTuBHVKT3jJGdRsC2YahyLm+ZjcAhgXLXRo0R0iBSyy+Vh1s91BQcuBYEgX8TnR0mO/siyApLFIB5uSbEk2cWuWv5uCW7lR4BLYFr5VmwKuFLHq+jcTXsBKxaUZFOtSkpSAEhLy3CyQEhO+Vyd3fq1u4ncisUNL9omKAbMFO+YscpGoYEpLKZhz5QVKQkFnUpNlAuliLBnFnc2AJs2hh3s7hKZclPE8+6yC4U6vCm4a+rexGsPLlB7ZW0zKUQA4LPueF7Nd4NHJkOi7QLplgkEpUeJIY5hoFOLBQb+bXXDcakzwO7WCWfKbKDauIr0nCUlKkAlWgci5VqClwbMG/6jgYQnM6SqWoWBQ7ltgRpvaJTxpjKVlkxFL5fX9IUCE11RlGaUZnIpBNtszA3t84UZ/jkUQcl1JIzqGZ3ypUxQRfQ2to2a948RUkhagALEXzJSDplJe1h4usMKxJLhICSVcIbh4eivy+erttExSnKg6fAXABGVLEXG/k8epR5zGETSokAOQbpUyuRdCibl+uxEM1c7KgrIIy6OymdgwJDhipt4dSvKhgGZI+7u5e5U2jWHUF4SpibBKXykM5JvfMQX5NY67OYASsdox9yoqzgqAIUlCUubjIoNm4nOrvlP4Yy3DqA1VSqWg8a/A/4iNEnqWbzjR+3FcpFOtjlCmLAMkksA1nGij1cszFJy2hq1SZyJiCykKCgeovHPY/QyqUQWLhnBBsQRqCObiG+8841WdgFJjINRIWKeqIdaDeWtW5UBxIJ/MHB3EVPEPhliEs2plrH5pRE0N/SX+UTU7GcWiqZhyjnPFhkdga9RYUc9/8A21D5mLVhXwJrZgzTjKpk68asym/0of5mDYpnFPIUtaUJGZSiEgDcksBG4YH2XEilQiWAFoSrvFpuVqtna7Egg2L2s14C4F2SpKeqUqTONQaYcc4hIlmcoMiXKAOqQFqzObgDrFwo1AIzqQeJlKQdglIZSeHW2hBfMGPIo4ASsIuAQBlTn4QUgMnUNmCRwJDJILDR0sZEih7tluQyQCQlICtAAPEwB0SOY1ghLpnIloJEtaksgKvwkZnUFBiFbXcGxB14nlKUlSlMHYBgq/FlSAOEFr24XsC5gUPZGqJ0wFKSVuXAytvcXa5blufxXEDK+l+0VVOh1AKWqYtAPCMlxYKIUrwj11Nm5xjtBTkK7kfaVaMl2TmygrUvS/h5l9jc89l6Cc8yYQysoTkSSQhJJbU3LMQQbPACHGchuNO5FyVl0+NRtZiEv+HyMcVNHlGR+FJuWNyTwpJAJCcoN7i6uQgkuTlQAsJUE2KrpKVBhd3JIYnX6CGVUichCQxSpr3DlWt9sr7763jgWQisLKcyAwDAHOClnFwDZ+DXR06QpLo4UlgzEn8JLsRuHykuQRcR6rASV5kKK91PqXdWp1/CLPp0jydMSPwm5a5cLdrhQcKGUFyLOq8K0OjiqrFoLpliY+uYqcFgfw+fyhQ3NSoGwSSbnxi/XKoXd+e2kKEHDVECC+YMCxBIJUs3IKTZxw6bC28SDPLa5XIsczMNPDvb3iDhqnsgq5KCkqQznTKkl2BfT8RbRomSLrSAEEuWAckkt01LPzIuHYxqMTEZGYuopJYMz331Nxq97M2msOKl5eaSCLs7bOX6AO7632McrmMlSZd1gAWIUxc+JWhbYi3zTEdaSkpYlRBzK0CTme3CGZid2H+YWHBRQPiBPKU5MzOpyhySW1JBD6hIe10MRwuc9mBr6RdviOo/aL/iGYaXBCWLuSxTlblpeKIRmV0EAYeo6uYhYXLUpBGikkg+4i5Yb8Vq6SGUUTeqwyvVSSHin6Q0FuSdtIVxT7CmX2d8aa4nhEtI5cSvmTAzGPiVW1CMsyaEoILpQMuZ+Z1MVVJctEmgpe9qJUsPxLSCwKiA92A8Ra8dxSO7NZ7FYL3dCjOCkr+8uQAVKS6S5ICWTkSC4upRuIKpnkLY/wCGLEgKbnndgVALIcgO3ih/Dp5SoJUAUBIvYtlVkORYZiSRwuNHYvEsJGQkAMoujKClJBcDi3JU5ex3LiCcDqlMxThACFG33ibFQIu5FzYsxCgEuCqKZTUNRUqP2tS0oQrIZaSxdLG/QjLoz2IEXymljN3i8wSpyoGws6SSNUHwjhZ9WgNUUSpE4VCCkpWQkg65SXSthqAQ+ZxZoAyJGG0cmXKMpKQlLcYUOLjAJGQNcJK7nkPE0T6On71YUy05VFSQ+jBkItYpCibHYRBRWrTLC+EkrKUhQGYOQlEsHV3AVtZKrbwTlyFCV92stwhmYkJKcwJSH0KgSb6bxxzI9bLK1WmNxEqCS3EGSkLzbiyiRYvs0NSkq7tndLahKB3l8jgP+JzY24eUSJdNxKJYEuVJDMbEJBB1AGhB1YRGmVCVKy5hlYvmGmUMrhFwBxadA28AKI06cv8AFx6MnYpDKUQkp5BLhiHA02kSakrc5kKlgFJy2d05k8ILaZSGzeLqW8nSwtyCSli6yXSAGIupXizqT5FNyYbmyeFQcAFPCCk5bApKikvyWSDoAsGxSkoxx+mBEtBIUoEWyoVN81HKSASSzuXytfK5UQRTS1Ad6KZQAygz1FPEPHlZaQTdL7+F2dgoUYJ0UtwtR4imSFsWDqI3Zi3R9zE+ZMIlSS7uOLbM01KL5W1Czo2zNChRoMshYtKEtKwlxwl7tm4UFi23GbBhodbwOnYipInhkqCStgoO+RJUM35nOr/IwoUECMx+JNqhxqUh/S3884qNMbGFChX2E7nmxjhPhEKFA8hFLVY+0Wb4a04XXB9UoWoEagoQtYZ+qRChRzCjRKSc/dlgHl5yz6nuhl18LKPDpYcoslUoOqWyQlM4ShYWQFBNho5Ci9uXKFCjjmN4hUFlsAMmdiLf3SpctD+ij8oiqUJgKSkZVKlylJDspK1IzO7l9b9YUKOYyK5RzSFWslMwgIHgAfJYbcLj+oxZKdZMoqzEZFlKQDYDKC99+IjyhQoC6DLsg1WLzErUA1kuOjZlJA5MUCHe64kynYKUUlTJzMko0szstQ0sNGj2FHM5ETJaUkEpEwygpteMGaogly7uH5E7sRCxBWZcxJdu8axINpUxbuDq6B8zqSSoUKykSXIqDJkIKG41LdxmFgghgdLKa2yRChQoAjez/9k="/>
          <p:cNvSpPr>
            <a:spLocks noChangeAspect="1" noChangeArrowheads="1"/>
          </p:cNvSpPr>
          <p:nvPr/>
        </p:nvSpPr>
        <p:spPr bwMode="auto">
          <a:xfrm>
            <a:off x="77788" y="-1069975"/>
            <a:ext cx="1571625" cy="2171700"/>
          </a:xfrm>
          <a:prstGeom prst="rect">
            <a:avLst/>
          </a:prstGeom>
          <a:noFill/>
          <a:ln w="9525">
            <a:noFill/>
            <a:miter lim="800000"/>
            <a:headEnd/>
            <a:tailEnd/>
          </a:ln>
        </p:spPr>
        <p:txBody>
          <a:bodyPr/>
          <a:lstStyle/>
          <a:p>
            <a:endParaRPr lang="en-US"/>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79202"/>
                                        </p:tgtEl>
                                        <p:attrNameLst>
                                          <p:attrName>style.visibility</p:attrName>
                                        </p:attrNameLst>
                                      </p:cBhvr>
                                      <p:to>
                                        <p:strVal val="visible"/>
                                      </p:to>
                                    </p:set>
                                    <p:animEffect transition="in" filter="wipe(up)">
                                      <p:cBhvr>
                                        <p:cTn id="7" dur="500"/>
                                        <p:tgtEl>
                                          <p:spTgt spid="179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0" name="Picture 8" descr="http://www.ncrr.nih.gov/ramm_acting/20111001/images/lramm.jpg"/>
          <p:cNvPicPr>
            <a:picLocks noChangeAspect="1" noChangeArrowheads="1"/>
          </p:cNvPicPr>
          <p:nvPr/>
        </p:nvPicPr>
        <p:blipFill>
          <a:blip r:embed="rId3" cstate="print"/>
          <a:srcRect/>
          <a:stretch>
            <a:fillRect/>
          </a:stretch>
        </p:blipFill>
        <p:spPr bwMode="auto">
          <a:xfrm>
            <a:off x="3029402" y="1447246"/>
            <a:ext cx="3037568" cy="42525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idx="4294967295"/>
          </p:nvPr>
        </p:nvSpPr>
        <p:spPr>
          <a:xfrm>
            <a:off x="0" y="95250"/>
            <a:ext cx="9144000" cy="1381125"/>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Incoming Acting Director of the National Center for Research Resources (NCRR)</a:t>
            </a:r>
          </a:p>
        </p:txBody>
      </p:sp>
      <p:sp>
        <p:nvSpPr>
          <p:cNvPr id="4" name="TextBox 3"/>
          <p:cNvSpPr txBox="1"/>
          <p:nvPr/>
        </p:nvSpPr>
        <p:spPr>
          <a:xfrm>
            <a:off x="7400925" y="6373813"/>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5</a:t>
            </a:r>
            <a:endParaRPr lang="en-US" sz="2000" dirty="0">
              <a:solidFill>
                <a:schemeClr val="accent4">
                  <a:lumMod val="40000"/>
                  <a:lumOff val="60000"/>
                </a:schemeClr>
              </a:solidFill>
              <a:latin typeface="Arial" charset="0"/>
            </a:endParaRPr>
          </a:p>
        </p:txBody>
      </p:sp>
      <p:sp>
        <p:nvSpPr>
          <p:cNvPr id="5" name="Title 1"/>
          <p:cNvSpPr txBox="1">
            <a:spLocks/>
          </p:cNvSpPr>
          <p:nvPr/>
        </p:nvSpPr>
        <p:spPr>
          <a:xfrm>
            <a:off x="0" y="5868334"/>
            <a:ext cx="9144000" cy="781050"/>
          </a:xfrm>
          <a:prstGeom prst="rect">
            <a:avLst/>
          </a:prstGeom>
        </p:spPr>
        <p:txBody>
          <a:bodyPr/>
          <a:lstStyle/>
          <a:p>
            <a:pPr algn="ctr" eaLnBrk="0" hangingPunct="0">
              <a:defRPr/>
            </a:pPr>
            <a:r>
              <a:rPr lang="en-US" sz="3200" spc="-100" dirty="0">
                <a:latin typeface="Arial" charset="0"/>
                <a:ea typeface="+mj-ea"/>
                <a:cs typeface="Arial" charset="0"/>
              </a:rPr>
              <a:t>Louise </a:t>
            </a:r>
            <a:r>
              <a:rPr lang="en-US" sz="3200" spc="-100" dirty="0" err="1">
                <a:latin typeface="Arial" charset="0"/>
                <a:ea typeface="+mj-ea"/>
                <a:cs typeface="Arial" charset="0"/>
              </a:rPr>
              <a:t>Ramm</a:t>
            </a:r>
            <a:r>
              <a:rPr lang="en-US" sz="3200" spc="-100" dirty="0">
                <a:latin typeface="Arial" charset="0"/>
                <a:ea typeface="+mj-ea"/>
                <a:cs typeface="Arial" charset="0"/>
              </a:rPr>
              <a:t>, Ph.D.</a:t>
            </a:r>
          </a:p>
        </p:txBody>
      </p:sp>
      <p:sp>
        <p:nvSpPr>
          <p:cNvPr id="23558" name="AutoShape 2" descr="data:image/jpg;base64,/9j/4AAQSkZJRgABAQAAAQABAAD/2wCEAAkGBhQSEBQUExQWFBUWFxgYGBUWFxcUFxQXGBcVFBQXFRcYHCYfGBojGRQUHy8gIycpLCwsFx4xNTAqNSYrLCkBCQoKDgwOGA8PGiwcHyQsLCkpLCwpLCkpLCwpKSwpKSwpKSkpKSkpLCwsKSwpLCksLCwpLCksLCwpKSwpKSwpLP/AABEIAOQApQMBIgACEQEDEQH/xAAcAAABBQEBAQAAAAAAAAAAAAAFAAMEBgcCAQj/xABAEAABAgQEAwYDBwEIAQUAAAABAhEAAwQhBRIxQSJRYQYTMnGBkQehsRQjQlLB0fCCFTNDYnLC4fFTY3OSotL/xAAZAQADAQEBAAAAAAAAAAAAAAABAgMEAAX/xAAkEQACAgICAgIDAQEAAAAAAAAAAQIRAyESMUFREyIEMmEUUv/aAAwDAQACEQMRAD8AZ7HKBkC0WYyE5dIzXAMaKJYSNoNHtIrLrEpL7HqRxOUU0VntmoCewDWgBE3GqnvJxUYhpjVHozSVOhNGz9gpiTTI00EYyTFt7M40USwnMzRPMtFMUOb49G0JKG2jrvUcxGaDtEr88d0+LrmKCUEqUdAm/wD1GXk14NP+P3JGjmpRzEcrrkDcRVpVIUDNOX/Skv6E/tDczGAPCB56/OF+RvwSeCKenZZziI5D3/SOTiief1il1GPKvxW3OnzgZM7UJ/8AI/rm+kMuTB8SRoBxpOyk+Udpx9DX1jNJnaIEeIeY/WPZGPBaSPxDQC7sNPXaG4y7QVDHdM0hXaSXzhtXaiXGeyO9mBwlv9Vv48R6r7Qj/CJHS7eYhfuzR8X468s0VXaxENq7XpjNO/qTpIX7R2mRWnSQfeG4z9gr8ZezQ1dsBDau2QiiJwmvP+EB5mHk9mq8/hSPWO4S9nX+MvBcT2x6QoqY7I13NPzhR3B+wc/x/wDkpMrDp34UK9oeGG1JFkqjYaWhQ2kSjQo/KIr8hjtowaqw+cjxpMFMO7F1U5IUlIAPMxpHaKgT3ZsIM9nZo7lOkVUrRKWjN6X4XVCvEpI9zBem+Eit5p9BGifaesNTcRbf9veFnKlbOjbeinyfhWgEBUxR9YOzZMigld3KTc7C6lHmo8o6qsaSgOVEnYD9zFfnVyiTMy32Bs/qYzNuZphB3sWJT1M8ws/p6AQK7xS9Bbr/APneHu7WtWaYAH0SHdXVzdofnVfdp4Q6vYD9hHVWkWuyLPw1AZU5VtWUR8kiw9YiVk+RlYSyrdsrepAFh5xxMkqWpz97MPohHp05mCVBhWW6mWddOBJ5gfjPUw1pdi7fRU6rBZiwVoR3aRuqwPygTJnTJawxFjqkgxplXNCeIkeuvtoPK8VHHu7Up2ZX5rJHqAzxWE7JShQbwzGFZXKSOdj9YM02KXd29LeoNoqGAoUl/EB+YOpJHrdns4dtxBQrWg6uD8+nQwkoq9Dxetmg0GJoULpD/XqImfbE/lij0VUQzHTT9oYxftiZBZQhob0RnCnaL/8AbhyEL+0OgjJ5nxM5CGF/EteyYpwJUa//AGgekeRj4+I8w7Qo7izqRqtLKiX3UR6U2iYkvGYeRBrqILS0DEUakBkmLCoRDnMlySAOZLQydAQLTLVuS0D8SrRmSm7/AJQ5PmeXmYexPFg7JNhuP0gaFAB3CX1a6j5k3MJTmzTH6IkBILaAg9P1ghImygOIuRoAXP7CAARnPCG/zKv/AAQWRhwEvxE/6eEE7s1z5wVHjoaUrRArsSQVFKQXOrP6XOvpHMns+pfEXY6cz5D9Y9lTJMuZ4QpRNkDjUo9EjXzJAg9TVc2c+iQNQhmAH5pn6J94L0hbB8nDMgZvMNc9Vc/WI+KYzKkBlm+yU3J8+UHq1AlyiOmYty5RQjghnT1zJt0uDl56sl9h0iUYp7kU5OtELE+0C5l5acqef/MVKqq3J366/OLV2qTlQwDOWAGiUhtufLk8VRUkqHWNmOq0Z8l2H+zGJLlng406lD+hKerRZZqwtLoLpJZ/xS1HQLHJx/LxQKBJlrH8Ii2yqsghSTmcDMNyP1gTj5Oi9bCFPPsH6g9Dr+8MY5SidKfcWNvaGJq3cp84lUNXm6hQ9/4YTrZTvRnE6WxI6w2Uwd7TYV3SwRobj3gGY1J2jHJUx+nTaFCk6aQo4437DqhxeC0kwPlUISbRKXPCElR2jFNUyn7dDOIYqmWcoGZXLRv+YD11QpYdRAHJhbzgfOUuZMzm13A5D+XieqQmfJzOzcKmsx1SoeY+kT7NSgolfrEpSXaWeqlk/K8NkcOeYoZdWSMoPQDVXrDyezAScwOflmUCPXQiPZNASp1qCuQsR6NaLqa8COLY2itygKI8kchs/WJhpVzQFLtveyUjQW3H1jylw3PNc6JDv5akfSLFheGEsVc7DX+AQJSS6OS9g3C8ADuHAbiUzFX7Pyi4UdAgICQGSLnq0NTmQhhqf57mGZtQyQByiTlXYGnLoi42cztuoewL/oIFSpA05qUo+zD5D5wQqS/RusQSGJibkaIQ1RXsdwwKAcaufc/8RUayhCSAzWN+uv0jQqxDs/KAGMyQWI2/6i2KQckCuSEoWyVHKr8K+Z2zRGnz1IUdrlxyO5HnyjitllJPp/PlHiJpmC/i0PUbHz0jSZGT6TEH5dX0MTETGGZOj6ddweu8VdFQxY2MEaPEshNnG4+kc4nJlhx9CZlPmOzEHcPY/NoocxDRd0zBMkLCdGUR7OR7iKQs3g4vKBl9j0nS8KOZTNCihE+iyljA7FZxK0I2Nz/PeCtSIH11NmCVbpPy/wC4yZUUwvZXsbq+6lADxKfZ7DT9YG4TWTB4iz6gmzH892HlD3aGYCsZlZUgNYOXLEt1tAOtrmQruwQkM6jqdg3WBjWjRJsstROtwlJ9AR1aGJcwqIF/oPaKFh2Izs9nKQdP3aNlwnBAZKSU8RDnzgThwGjkTWzyiyJCWS5UWGz5X+UGpNU+jekCpmDTAUrzDh2A97xGqKCbLIWg216g+W4gRi/JKVFkXTA73iBNksICp7RT3Zk+d/oYI02IiY45QMkBoNjRlQyqReJ6VWPpDOa5faIcTSpAerkuC0Aq2UQkvFqqFCAeJy81hDR0UbtFHxOUWBgPSzMs1PUiLhiNIGy7mKkuXkmeRjdB2jFkjTIlXaYptMx+sdLLAEQwqc6i+5P1iV3fC/L9bxQggr2Xmn7xOxSfTb9Yr85LE+cWbsuoJJH5hy9W8zeAGJoaYpPJR+pgR/ZhyL6oal6Qo9kptHsOSR9DIqe8SCOUODwnext6QPwmSUykgwTVZJJ/j2jNk6DHsyztPWJTMVYkpOzNve46RWqjGVzWDAj8uvudSYP9sJLTlPuC7eX7PHPZvs/lR3kwa+ENtzMdFqMbNnFylRx2Gw+ZUVCErDS0nMoAHQX36tG6JSEpcsw+QivdjcOCUZ8oBvfpFknykqFxAb5bIyVPiVDE+2CzM7qSkkmybZQealLIOVPQBz0ipYn2vqUKAUUElS05EmYCnKzKKicrKct5XjT5kiUxBAbyf9IrmMYPJUXAQT1SXHtHclWxkrf10CMFxxM3hmhlHSzG4s7WvsreLFSUBPg9Yry8NzK5HR2094uOAUvdouCCdbv/ANQnbKzXFf0bqUCWhveK7UYoAF3udIsONzQEmM1xHFymawAbZ3v6CEW3oaKqNs4xXFJyhwOD01gWirqxdlHzgrNxVKZXerTNIYkEFElCmIBCATmWb+zw5hvaSXNYSyQo6S5rcX+lY3i+0uhdN1YFOIzAR3gcEsbXAhntHTJSkFIseUW+XNTOBsAUliki4I1Bir9t1MhIECMraDONRdlR7tzBedKanRzUon0AYREoqUrUG21gnjMsIRKTyF/U3i0nszxVIiJnGW6h+UQKnzSpRJ/f6wYxJf3QIFi3ysYBqMNEnkfgfpxaPY8kKtoDChiZ9FqTpCqkFUpSRYlJbodvnAunxoTFMIJpXGbI9DRRSsRoEz5gCrE2L7bAGD+KYN3apY/CWBb8LMIjYvOlS6yTpmmEBY2YkgHoXJ9otasPIACnUNAdwOR5xLdG6M6pk8U4QcqRYM3lDwk5oYRMcv5axIkz2MUVNmXdEebTBOzRCm0j7wXralMBajF0I3hJpLyWx3LwdyaJALkOYlG0e01VmSCQA8JZcx1HdvYDx1DiKVVUYStyAQeYi74utzaBE2kSoEWPMRn5cWbYq4oDVOFomoykAf5Ta/MEdIEVHYm3Cct3CtWbRmaLN/ZawGSXHI3aOE0KhqSnye8UWV+BXjTewFhkmZLmKExQKiACQPE2ij1axgN25T4PP6RdZkgeY3eKd2uTxIDWEPjlcrEyxqNArC1BFzqS3pv5P9HiNjFVmXfa37x1UyygA87v1gHMrCTzEaYq3ZjnLjphSkqEgZVjMg+48oYn0qH4CR0W5PyDRHpprlusWCThvAlwXaC3xAlzQClpaPINLwonRJhR3NHfEzVaGmCDBYzIHk8US5Wl4zTYEjO+285ZnqUHDsx5AAAfQxoPYjtqiqkhEwhM9AZafzNbOkbg9NDFT7YhDFg5P1/4jOagKSqxKVDQgkEeREUx7RWSSPpYTszkaPDE2e0DOxhP9n05JclAJLuSX1J3idWlkk8hE5Ojod0BcWxUiwck/PyjzCcCUtWedfknl5x5QJTaYeKZMJyj8iOfmecWakQAmFhG3s0ZMnFUiPOqO6YZSRzF2HWOplWnu+v6Q5NtFcxWvyuwb6Q8tEoLkdVVSCdYCYzV92tCknWxaIs+YV7keVjDE+WSGPzvEePs2rXRYaGvCgInLU4im4dPKTl5fTaDsuttEnGmM1exVSWcxVMTkhaVqPK3vFgxSocMN/4YDzpWYZTpy5xWGicleis4vLH2ckfh/ZoqEpN4uHaqaEyggWKjp0GvzaBHZvA1VE8SxbNqfyjcxtg6jZ52eNzSCvYTsuaiaZih92g36nYfrGjjBE8oNYXgiKeUmWgMlPuTuT1iQacRnlPk7AnWkV44QnlCg6qQI9hR+TB0wcUTZItEPO5ghIS8GfYi6Kf2jl3J82GusZ7XJdR5vGk9pKQAqc6+kUGukgG14fEy0ujXfh7UheHSgPwun2P/ADBfFUPKUBqbe9oz/wCE+LhK5lOo+LjQOo8QHpeNJVLcjzeFmtixdOwDP7PrUTkmKQUpASUtt5gxxJrZsuWM8x1p8RIASq7ApbS2oi0BN4jT6FCvENd4aMSiyJ/sDqmuWkHvE8ri4vs8BKqslk3/AJ7QVq1qlpKUnMk879IrNbJBI4QGABYm/M+sLJF8cf4dTamW9jEedNSXYiIdTSE5sqQCQACbs3SBdJ2UAJUtSlKPVvkIXivLHuXVBNSfvEEbgg+zxMC2jmhpmVfRAb1Ov0jtnMI2MtEbEKtKBmUdwB1JLAQxU1yEJKlEJHX9OcVbt3ibzEygbJ4lNzPhH85xVl1K1EZlFTaOSW940RxWkYZ/lKMmqsn4tihnzivQaJHIDSL98MJSR3i2ckAdQNS28ZojWLj2NnKTMBQWIa3PpFci+tEINybbNnkrdMekRGw6oC0gs3OJUYzmNqEKGKytQhs6gl3Z92hQQ0DKMOBBalTAzDU2gxTphp9g8EbGsM76W3KM5xXAlIdSklgSxY35RraUx5MpUq8SQfMPDLRynWjAaGsmSKmXMQ4UlQI68x6hx6xvmG14my0TE6KAtuk7pPUG0AMZ7HUxSqblyFAKnHJIKjbyEUT4cdrJyq8ylrdM7Oog6BYGYEcrODzYQ7+yv0cpLo2lURJztHcufz1jpc0QvY60AK1Ze4gTP6xYqsA7CAtVLBMRZtgweUiOVaQ+uWBEWcuEK2NhVmG9zEbEq5MmUpatEj3Ow8yY6rK1ElBUtQSnmf0G5ii4niqq2YyUqEiWXbdR0dTfwPFYQcmRzZVBUuwNXpVMeaXKlElXS9h09YhpIOsWM0YX4U3Vql7WtwnmOvWBdbh+VZIFnuC7jnreNqPLcd2RBBjBMUMpYUL8xzEBJn6xMpgY6W0PB7Np7I40ialTFtLHmdWiwTJ0Y92cnkGy8p/mxjRsIkKUMylONtgYwzVM0OFrkQ+1a3Mv+r/bChztPI/u/wCr/bHscujl0FMJk8MF5KYYp5DRMlS4Zu2Zx0CPY9AjwmGFA3bGdlw+qP8A6Kx/8mT+sYN2bxDua6RM2E1IPkeE/JUa98VMQyUGVJ/vJiUn/SMyiPdIjDZ0sg/MGNGOP1Eb2fTb5tCx0eB9diPdqyrt11BgD2e7Wyl08pa5qEnKAoKWlNxYliYaxz4h0aC3ed6RtLGb/wCxYD3iPxs0xmo9hOfjSTvA+ZXvvFCxv4jGa4lSUyx+ZRzK9gwEVSoxWas8UxR6OQPYQfh9j/6ox6RrFZjKEeJaU9SQIrGKdvEJBEkZ1fmLhI/VUUNRhQyxJEZ/lyfWiTX4jMnLzTFFR+Q6AaCLPgWGJMlrZvEwcqUCMpZJZJIzBk/uIrOF0feTUp21JLsAL3a7ReU0bIs2jfmvmAvuksCMpGr8hDsnjt7Y3Pw5SFly5DOpWVwRbQ8k89yIgzU8CszsQSNDro+4G5NyXEGBKmJHCp0Eg9dgAlizl9iXDC0KoqM+YqltlzJ4SEukDf8A8l30PL0BUqM7CznCQHcWbeLN2e7JLXmdNrX9xA+fQucwDWCsrZcoUWSdBZyNH0i14D2lmSAnN95LsC9li2xFiOh92gT5NaDFpBzCuxEpABXxGLBLlJSGSGAhUdcmcgLQXB9weR5GHMsZH/QuTfYC7RJfu/6v9sew/jUl8nr+kKBY66LCiO1zGGj9BvESfOCQTmZrk3AG+v7xGnzCSniZg5Yk8gzDdwqN0cPswPJ6Js+qITmdLaM9xtpzuPaIiqpZSCWN3GgDC589QG/aGKmozqIDpTdsuUPrYDXM4PsYUmebKKi12QdDdwW2LXiygkI22Vn4j02eiK2KcikEAgDVRBLjUEKDNGPzVERs3ajFGlzEnIcwNjqACxISoMoO/oDyEY7UoBJHL5coYKIqlHpHBMerlHzjgAwpx6EwssesY5JgHCVHJjoJg12YwL7TOANkJYqUdHJ4UO4Yq0eBR1WS+zuEqCe8I1IA3a4yhgXclgARvyiz1ctQbUKGpAN2D8J11KQS/wCVg5MTZlKypiUqWMrsmwSkPwo5ABOa7pICTuBHVKT3jJGdRsC2YahyLm+ZjcAhgXLXRo0R0iBSyy+Vh1s91BQcuBYEgX8TnR0mO/siyApLFIB5uSbEk2cWuWv5uCW7lR4BLYFr5VmwKuFLHq+jcTXsBKxaUZFOtSkpSAEhLy3CyQEhO+Vyd3fq1u4ncisUNL9omKAbMFO+YscpGoYEpLKZhz5QVKQkFnUpNlAuliLBnFnc2AJs2hh3s7hKZclPE8+6yC4U6vCm4a+rexGsPLlB7ZW0zKUQA4LPueF7Nd4NHJkOi7QLplgkEpUeJIY5hoFOLBQb+bXXDcakzwO7WCWfKbKDauIr0nCUlKkAlWgci5VqClwbMG/6jgYQnM6SqWoWBQ7ltgRpvaJTxpjKVlkxFL5fX9IUCE11RlGaUZnIpBNtszA3t84UZ/jkUQcl1JIzqGZ3ypUxQRfQ2to2a948RUkhagALEXzJSDplJe1h4usMKxJLhICSVcIbh4eivy+erttExSnKg6fAXABGVLEXG/k8epR5zGETSokAOQbpUyuRdCibl+uxEM1c7KgrIIy6OymdgwJDhipt4dSvKhgGZI+7u5e5U2jWHUF4SpibBKXykM5JvfMQX5NY67OYASsdox9yoqzgqAIUlCUubjIoNm4nOrvlP4Yy3DqA1VSqWg8a/A/4iNEnqWbzjR+3FcpFOtjlCmLAMkksA1nGij1cszFJy2hq1SZyJiCykKCgeovHPY/QyqUQWLhnBBsQRqCObiG+8841WdgFJjINRIWKeqIdaDeWtW5UBxIJ/MHB3EVPEPhliEs2plrH5pRE0N/SX+UTU7GcWiqZhyjnPFhkdga9RYUc9/8A21D5mLVhXwJrZgzTjKpk68asym/0of5mDYpnFPIUtaUJGZSiEgDcksBG4YH2XEilQiWAFoSrvFpuVqtna7Egg2L2s14C4F2SpKeqUqTONQaYcc4hIlmcoMiXKAOqQFqzObgDrFwo1AIzqQeJlKQdglIZSeHW2hBfMGPIo4ASsIuAQBlTn4QUgMnUNmCRwJDJILDR0sZEih7tluQyQCQlICtAAPEwB0SOY1ghLpnIloJEtaksgKvwkZnUFBiFbXcGxB14nlKUlSlMHYBgq/FlSAOEFr24XsC5gUPZGqJ0wFKSVuXAytvcXa5blufxXEDK+l+0VVOh1AKWqYtAPCMlxYKIUrwj11Nm5xjtBTkK7kfaVaMl2TmygrUvS/h5l9jc89l6Cc8yYQysoTkSSQhJJbU3LMQQbPACHGchuNO5FyVl0+NRtZiEv+HyMcVNHlGR+FJuWNyTwpJAJCcoN7i6uQgkuTlQAsJUE2KrpKVBhd3JIYnX6CGVUichCQxSpr3DlWt9sr7763jgWQisLKcyAwDAHOClnFwDZ+DXR06QpLo4UlgzEn8JLsRuHykuQRcR6rASV5kKK91PqXdWp1/CLPp0jydMSPwm5a5cLdrhQcKGUFyLOq8K0OjiqrFoLpliY+uYqcFgfw+fyhQ3NSoGwSSbnxi/XKoXd+e2kKEHDVECC+YMCxBIJUs3IKTZxw6bC28SDPLa5XIsczMNPDvb3iDhqnsgq5KCkqQznTKkl2BfT8RbRomSLrSAEEuWAckkt01LPzIuHYxqMTEZGYuopJYMz331Nxq97M2msOKl5eaSCLs7bOX6AO7632McrmMlSZd1gAWIUxc+JWhbYi3zTEdaSkpYlRBzK0CTme3CGZid2H+YWHBRQPiBPKU5MzOpyhySW1JBD6hIe10MRwuc9mBr6RdviOo/aL/iGYaXBCWLuSxTlblpeKIRmV0EAYeo6uYhYXLUpBGikkg+4i5Yb8Vq6SGUUTeqwyvVSSHin6Q0FuSdtIVxT7CmX2d8aa4nhEtI5cSvmTAzGPiVW1CMsyaEoILpQMuZ+Z1MVVJctEmgpe9qJUsPxLSCwKiA92A8Ra8dxSO7NZ7FYL3dCjOCkr+8uQAVKS6S5ICWTkSC4upRuIKpnkLY/wCGLEgKbnndgVALIcgO3ih/Dp5SoJUAUBIvYtlVkORYZiSRwuNHYvEsJGQkAMoujKClJBcDi3JU5ex3LiCcDqlMxThACFG33ibFQIu5FzYsxCgEuCqKZTUNRUqP2tS0oQrIZaSxdLG/QjLoz2IEXymljN3i8wSpyoGws6SSNUHwjhZ9WgNUUSpE4VCCkpWQkg65SXSthqAQ+ZxZoAyJGG0cmXKMpKQlLcYUOLjAJGQNcJK7nkPE0T6On71YUy05VFSQ+jBkItYpCibHYRBRWrTLC+EkrKUhQGYOQlEsHV3AVtZKrbwTlyFCV92stwhmYkJKcwJSH0KgSb6bxxzI9bLK1WmNxEqCS3EGSkLzbiyiRYvs0NSkq7tndLahKB3l8jgP+JzY24eUSJdNxKJYEuVJDMbEJBB1AGhB1YRGmVCVKy5hlYvmGmUMrhFwBxadA28AKI06cv8AFx6MnYpDKUQkp5BLhiHA02kSakrc5kKlgFJy2d05k8ILaZSGzeLqW8nSwtyCSli6yXSAGIupXizqT5FNyYbmyeFQcAFPCCk5bApKikvyWSDoAsGxSkoxx+mBEtBIUoEWyoVN81HKSASSzuXytfK5UQRTS1Ad6KZQAygz1FPEPHlZaQTdL7+F2dgoUYJ0UtwtR4imSFsWDqI3Zi3R9zE+ZMIlSS7uOLbM01KL5W1Czo2zNChRoMshYtKEtKwlxwl7tm4UFi23GbBhodbwOnYipInhkqCStgoO+RJUM35nOr/IwoUECMx+JNqhxqUh/S3884qNMbGFChX2E7nmxjhPhEKFA8hFLVY+0Wb4a04XXB9UoWoEagoQtYZ+qRChRzCjRKSc/dlgHl5yz6nuhl18LKPDpYcoslUoOqWyQlM4ShYWQFBNho5Ci9uXKFCjjmN4hUFlsAMmdiLf3SpctD+ij8oiqUJgKSkZVKlylJDspK1IzO7l9b9YUKOYyK5RzSFWslMwgIHgAfJYbcLj+oxZKdZMoqzEZFlKQDYDKC99+IjyhQoC6DLsg1WLzErUA1kuOjZlJA5MUCHe64kynYKUUlTJzMko0szstQ0sNGj2FHM5ETJaUkEpEwygpteMGaogly7uH5E7sRCxBWZcxJdu8axINpUxbuDq6B8zqSSoUKykSXIqDJkIKG41LdxmFgghgdLKa2yRChQoAjez/9k="/>
          <p:cNvSpPr>
            <a:spLocks noChangeAspect="1" noChangeArrowheads="1"/>
          </p:cNvSpPr>
          <p:nvPr/>
        </p:nvSpPr>
        <p:spPr bwMode="auto">
          <a:xfrm>
            <a:off x="77788" y="-1069975"/>
            <a:ext cx="1571625" cy="2171700"/>
          </a:xfrm>
          <a:prstGeom prst="rect">
            <a:avLst/>
          </a:prstGeom>
          <a:noFill/>
          <a:ln w="9525">
            <a:noFill/>
            <a:miter lim="800000"/>
            <a:headEnd/>
            <a:tailEnd/>
          </a:ln>
        </p:spPr>
        <p:txBody>
          <a:bodyPr/>
          <a:lstStyle/>
          <a:p>
            <a:endParaRPr lang="en-US"/>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3560"/>
                                        </p:tgtEl>
                                        <p:attrNameLst>
                                          <p:attrName>style.visibility</p:attrName>
                                        </p:attrNameLst>
                                      </p:cBhvr>
                                      <p:to>
                                        <p:strVal val="visible"/>
                                      </p:to>
                                    </p:set>
                                    <p:animEffect transition="in" filter="wipe(up)">
                                      <p:cBhvr>
                                        <p:cTn id="7" dur="500"/>
                                        <p:tgtEl>
                                          <p:spTgt spid="235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9-11-01-logo.jpg"/>
          <p:cNvPicPr>
            <a:picLocks noChangeAspect="1" noChangeArrowheads="1"/>
          </p:cNvPicPr>
          <p:nvPr/>
        </p:nvPicPr>
        <p:blipFill>
          <a:blip r:embed="rId3" cstate="print"/>
          <a:srcRect/>
          <a:stretch>
            <a:fillRect/>
          </a:stretch>
        </p:blipFill>
        <p:spPr bwMode="auto">
          <a:xfrm>
            <a:off x="247650" y="1862218"/>
            <a:ext cx="3358740" cy="3200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27" name="Picture 3" descr="H:\911MEMORIAL-WEB.JPG"/>
          <p:cNvPicPr>
            <a:picLocks noChangeAspect="1" noChangeArrowheads="1"/>
          </p:cNvPicPr>
          <p:nvPr/>
        </p:nvPicPr>
        <p:blipFill>
          <a:blip r:embed="rId4" cstate="print"/>
          <a:srcRect/>
          <a:stretch>
            <a:fillRect/>
          </a:stretch>
        </p:blipFill>
        <p:spPr bwMode="auto">
          <a:xfrm>
            <a:off x="5681646" y="1862218"/>
            <a:ext cx="3213945" cy="3200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28" name="Picture 4" descr="H:\911-remember.jpg"/>
          <p:cNvPicPr>
            <a:picLocks noChangeAspect="1" noChangeArrowheads="1"/>
          </p:cNvPicPr>
          <p:nvPr/>
        </p:nvPicPr>
        <p:blipFill>
          <a:blip r:embed="rId5" cstate="print"/>
          <a:srcRect/>
          <a:stretch>
            <a:fillRect/>
          </a:stretch>
        </p:blipFill>
        <p:spPr bwMode="auto">
          <a:xfrm>
            <a:off x="3904468" y="1862218"/>
            <a:ext cx="1479100" cy="32004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itle 1"/>
          <p:cNvSpPr txBox="1">
            <a:spLocks/>
          </p:cNvSpPr>
          <p:nvPr/>
        </p:nvSpPr>
        <p:spPr>
          <a:xfrm>
            <a:off x="0" y="89336"/>
            <a:ext cx="9144000" cy="760413"/>
          </a:xfrm>
          <a:prstGeom prst="rect">
            <a:avLst/>
          </a:prstGeom>
        </p:spPr>
        <p:txBody>
          <a:bodyPr/>
          <a:lstStyle/>
          <a:p>
            <a:pPr algn="ctr" eaLnBrk="0" hangingPunct="0">
              <a:defRPr/>
            </a:pPr>
            <a:r>
              <a:rPr lang="en-US" sz="4000" spc="-100" dirty="0" smtClean="0">
                <a:solidFill>
                  <a:srgbClr val="FFFF00"/>
                </a:solidFill>
                <a:latin typeface="Arial" charset="0"/>
                <a:ea typeface="+mj-ea"/>
                <a:cs typeface="Arial" charset="0"/>
              </a:rPr>
              <a:t>Remembering 9-11-01</a:t>
            </a:r>
            <a:endParaRPr lang="en-US" sz="4000" spc="-100" dirty="0">
              <a:solidFill>
                <a:srgbClr val="FFFF00"/>
              </a:solidFill>
              <a:latin typeface="Arial" charset="0"/>
              <a:ea typeface="+mj-ea"/>
              <a:cs typeface="Arial" charset="0"/>
            </a:endParaRPr>
          </a:p>
        </p:txBody>
      </p:sp>
    </p:spTree>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Dr. Antonio Scarpa"/>
          <p:cNvPicPr>
            <a:picLocks noChangeAspect="1" noChangeArrowheads="1"/>
          </p:cNvPicPr>
          <p:nvPr/>
        </p:nvPicPr>
        <p:blipFill>
          <a:blip r:embed="rId3" cstate="print"/>
          <a:srcRect/>
          <a:stretch>
            <a:fillRect/>
          </a:stretch>
        </p:blipFill>
        <p:spPr bwMode="auto">
          <a:xfrm>
            <a:off x="2913290" y="1632897"/>
            <a:ext cx="3313340" cy="39121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idx="4294967295"/>
          </p:nvPr>
        </p:nvSpPr>
        <p:spPr>
          <a:xfrm>
            <a:off x="0" y="95250"/>
            <a:ext cx="9144000" cy="760413"/>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Departing Director of the NIH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Center for Scientific Review (CSR)</a:t>
            </a:r>
          </a:p>
        </p:txBody>
      </p:sp>
      <p:sp>
        <p:nvSpPr>
          <p:cNvPr id="4" name="TextBox 3"/>
          <p:cNvSpPr txBox="1"/>
          <p:nvPr/>
        </p:nvSpPr>
        <p:spPr>
          <a:xfrm>
            <a:off x="7400925" y="6373813"/>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6</a:t>
            </a:r>
            <a:endParaRPr lang="en-US" sz="2000" dirty="0">
              <a:solidFill>
                <a:schemeClr val="accent4">
                  <a:lumMod val="40000"/>
                  <a:lumOff val="60000"/>
                </a:schemeClr>
              </a:solidFill>
              <a:latin typeface="Arial" charset="0"/>
            </a:endParaRPr>
          </a:p>
        </p:txBody>
      </p:sp>
      <p:sp>
        <p:nvSpPr>
          <p:cNvPr id="5" name="Title 1"/>
          <p:cNvSpPr txBox="1">
            <a:spLocks/>
          </p:cNvSpPr>
          <p:nvPr/>
        </p:nvSpPr>
        <p:spPr>
          <a:xfrm>
            <a:off x="0" y="5773738"/>
            <a:ext cx="9144000" cy="781050"/>
          </a:xfrm>
          <a:prstGeom prst="rect">
            <a:avLst/>
          </a:prstGeom>
        </p:spPr>
        <p:txBody>
          <a:bodyPr/>
          <a:lstStyle/>
          <a:p>
            <a:pPr algn="ctr" eaLnBrk="0" hangingPunct="0">
              <a:defRPr/>
            </a:pPr>
            <a:r>
              <a:rPr lang="en-US" sz="3200" spc="-100" dirty="0">
                <a:latin typeface="Arial" charset="0"/>
                <a:ea typeface="+mj-ea"/>
                <a:cs typeface="Arial" charset="0"/>
              </a:rPr>
              <a:t>Antonio </a:t>
            </a:r>
            <a:r>
              <a:rPr lang="en-US" sz="3200" spc="-100" dirty="0" err="1">
                <a:latin typeface="Arial" charset="0"/>
                <a:ea typeface="+mj-ea"/>
                <a:cs typeface="Arial" charset="0"/>
              </a:rPr>
              <a:t>Scarpa</a:t>
            </a:r>
            <a:r>
              <a:rPr lang="en-US" sz="3200" spc="-100" dirty="0">
                <a:latin typeface="Arial" charset="0"/>
                <a:ea typeface="+mj-ea"/>
                <a:cs typeface="Arial" charset="0"/>
              </a:rPr>
              <a:t>, M.D., Ph.D.</a:t>
            </a:r>
          </a:p>
        </p:txBody>
      </p:sp>
      <p:sp>
        <p:nvSpPr>
          <p:cNvPr id="24582" name="AutoShape 2" descr="data:image/jpg;base64,/9j/4AAQSkZJRgABAQAAAQABAAD/2wCEAAkGBhQSEBQUExQWFBUWFxgYGBUWFxcUFxQXGBcVFBQXFRcYHCYfGBojGRQUHy8gIycpLCwsFx4xNTAqNSYrLCkBCQoKDgwOGA8PGiwcHyQsLCkpLCwpLCkpLCwpKSwpKSwpKSkpKSkpLCwsKSwpLCksLCwpLCksLCwpKSwpKSwpLP/AABEIAOQApQMBIgACEQEDEQH/xAAcAAABBQEBAQAAAAAAAAAAAAAFAAMEBgcCAQj/xABAEAABAgQEAwYDBwEIAQUAAAABAhEAAwQhBRIxQSJRYQYTMnGBkQehsRQjQlLB0fCCFTNDYnLC4fFTY3OSotL/xAAZAQADAQEBAAAAAAAAAAAAAAABAgMEAAX/xAAkEQACAgICAgIDAQEAAAAAAAAAAQIRAyESMUFREyIEMmEUUv/aAAwDAQACEQMRAD8AZ7HKBkC0WYyE5dIzXAMaKJYSNoNHtIrLrEpL7HqRxOUU0VntmoCewDWgBE3GqnvJxUYhpjVHozSVOhNGz9gpiTTI00EYyTFt7M40USwnMzRPMtFMUOb49G0JKG2jrvUcxGaDtEr88d0+LrmKCUEqUdAm/wD1GXk14NP+P3JGjmpRzEcrrkDcRVpVIUDNOX/Skv6E/tDczGAPCB56/OF+RvwSeCKenZZziI5D3/SOTiief1il1GPKvxW3OnzgZM7UJ/8AI/rm+kMuTB8SRoBxpOyk+Udpx9DX1jNJnaIEeIeY/WPZGPBaSPxDQC7sNPXaG4y7QVDHdM0hXaSXzhtXaiXGeyO9mBwlv9Vv48R6r7Qj/CJHS7eYhfuzR8X468s0VXaxENq7XpjNO/qTpIX7R2mRWnSQfeG4z9gr8ZezQ1dsBDau2QiiJwmvP+EB5mHk9mq8/hSPWO4S9nX+MvBcT2x6QoqY7I13NPzhR3B+wc/x/wDkpMrDp34UK9oeGG1JFkqjYaWhQ2kSjQo/KIr8hjtowaqw+cjxpMFMO7F1U5IUlIAPMxpHaKgT3ZsIM9nZo7lOkVUrRKWjN6X4XVCvEpI9zBem+Eit5p9BGifaesNTcRbf9veFnKlbOjbeinyfhWgEBUxR9YOzZMigld3KTc7C6lHmo8o6qsaSgOVEnYD9zFfnVyiTMy32Bs/qYzNuZphB3sWJT1M8ws/p6AQK7xS9Bbr/APneHu7WtWaYAH0SHdXVzdofnVfdp4Q6vYD9hHVWkWuyLPw1AZU5VtWUR8kiw9YiVk+RlYSyrdsrepAFh5xxMkqWpz97MPohHp05mCVBhWW6mWddOBJ5gfjPUw1pdi7fRU6rBZiwVoR3aRuqwPygTJnTJawxFjqkgxplXNCeIkeuvtoPK8VHHu7Up2ZX5rJHqAzxWE7JShQbwzGFZXKSOdj9YM02KXd29LeoNoqGAoUl/EB+YOpJHrdns4dtxBQrWg6uD8+nQwkoq9Dxetmg0GJoULpD/XqImfbE/lij0VUQzHTT9oYxftiZBZQhob0RnCnaL/8AbhyEL+0OgjJ5nxM5CGF/EteyYpwJUa//AGgekeRj4+I8w7Qo7izqRqtLKiX3UR6U2iYkvGYeRBrqILS0DEUakBkmLCoRDnMlySAOZLQydAQLTLVuS0D8SrRmSm7/AJQ5PmeXmYexPFg7JNhuP0gaFAB3CX1a6j5k3MJTmzTH6IkBILaAg9P1ghImygOIuRoAXP7CAARnPCG/zKv/AAQWRhwEvxE/6eEE7s1z5wVHjoaUrRArsSQVFKQXOrP6XOvpHMns+pfEXY6cz5D9Y9lTJMuZ4QpRNkDjUo9EjXzJAg9TVc2c+iQNQhmAH5pn6J94L0hbB8nDMgZvMNc9Vc/WI+KYzKkBlm+yU3J8+UHq1AlyiOmYty5RQjghnT1zJt0uDl56sl9h0iUYp7kU5OtELE+0C5l5acqef/MVKqq3J366/OLV2qTlQwDOWAGiUhtufLk8VRUkqHWNmOq0Z8l2H+zGJLlng406lD+hKerRZZqwtLoLpJZ/xS1HQLHJx/LxQKBJlrH8Ii2yqsghSTmcDMNyP1gTj5Oi9bCFPPsH6g9Dr+8MY5SidKfcWNvaGJq3cp84lUNXm6hQ9/4YTrZTvRnE6WxI6w2Uwd7TYV3SwRobj3gGY1J2jHJUx+nTaFCk6aQo4437DqhxeC0kwPlUISbRKXPCElR2jFNUyn7dDOIYqmWcoGZXLRv+YD11QpYdRAHJhbzgfOUuZMzm13A5D+XieqQmfJzOzcKmsx1SoeY+kT7NSgolfrEpSXaWeqlk/K8NkcOeYoZdWSMoPQDVXrDyezAScwOflmUCPXQiPZNASp1qCuQsR6NaLqa8COLY2itygKI8kchs/WJhpVzQFLtveyUjQW3H1jylw3PNc6JDv5akfSLFheGEsVc7DX+AQJSS6OS9g3C8ADuHAbiUzFX7Pyi4UdAgICQGSLnq0NTmQhhqf57mGZtQyQByiTlXYGnLoi42cztuoewL/oIFSpA05qUo+zD5D5wQqS/RusQSGJibkaIQ1RXsdwwKAcaufc/8RUayhCSAzWN+uv0jQqxDs/KAGMyQWI2/6i2KQckCuSEoWyVHKr8K+Z2zRGnz1IUdrlxyO5HnyjitllJPp/PlHiJpmC/i0PUbHz0jSZGT6TEH5dX0MTETGGZOj6ddweu8VdFQxY2MEaPEshNnG4+kc4nJlhx9CZlPmOzEHcPY/NoocxDRd0zBMkLCdGUR7OR7iKQs3g4vKBl9j0nS8KOZTNCihE+iyljA7FZxK0I2Nz/PeCtSIH11NmCVbpPy/wC4yZUUwvZXsbq+6lADxKfZ7DT9YG4TWTB4iz6gmzH892HlD3aGYCsZlZUgNYOXLEt1tAOtrmQruwQkM6jqdg3WBjWjRJsstROtwlJ9AR1aGJcwqIF/oPaKFh2Izs9nKQdP3aNlwnBAZKSU8RDnzgThwGjkTWzyiyJCWS5UWGz5X+UGpNU+jekCpmDTAUrzDh2A97xGqKCbLIWg216g+W4gRi/JKVFkXTA73iBNksICp7RT3Zk+d/oYI02IiY45QMkBoNjRlQyqReJ6VWPpDOa5faIcTSpAerkuC0Aq2UQkvFqqFCAeJy81hDR0UbtFHxOUWBgPSzMs1PUiLhiNIGy7mKkuXkmeRjdB2jFkjTIlXaYptMx+sdLLAEQwqc6i+5P1iV3fC/L9bxQggr2Xmn7xOxSfTb9Yr85LE+cWbsuoJJH5hy9W8zeAGJoaYpPJR+pgR/ZhyL6oal6Qo9kptHsOSR9DIqe8SCOUODwnext6QPwmSUykgwTVZJJ/j2jNk6DHsyztPWJTMVYkpOzNve46RWqjGVzWDAj8uvudSYP9sJLTlPuC7eX7PHPZvs/lR3kwa+ENtzMdFqMbNnFylRx2Gw+ZUVCErDS0nMoAHQX36tG6JSEpcsw+QivdjcOCUZ8oBvfpFknykqFxAb5bIyVPiVDE+2CzM7qSkkmybZQealLIOVPQBz0ipYn2vqUKAUUElS05EmYCnKzKKicrKct5XjT5kiUxBAbyf9IrmMYPJUXAQT1SXHtHclWxkrf10CMFxxM3hmhlHSzG4s7WvsreLFSUBPg9Yry8NzK5HR2094uOAUvdouCCdbv/ANQnbKzXFf0bqUCWhveK7UYoAF3udIsONzQEmM1xHFymawAbZ3v6CEW3oaKqNs4xXFJyhwOD01gWirqxdlHzgrNxVKZXerTNIYkEFElCmIBCATmWb+zw5hvaSXNYSyQo6S5rcX+lY3i+0uhdN1YFOIzAR3gcEsbXAhntHTJSkFIseUW+XNTOBsAUliki4I1Bir9t1MhIECMraDONRdlR7tzBedKanRzUon0AYREoqUrUG21gnjMsIRKTyF/U3i0nszxVIiJnGW6h+UQKnzSpRJ/f6wYxJf3QIFi3ysYBqMNEnkfgfpxaPY8kKtoDChiZ9FqTpCqkFUpSRYlJbodvnAunxoTFMIJpXGbI9DRRSsRoEz5gCrE2L7bAGD+KYN3apY/CWBb8LMIjYvOlS6yTpmmEBY2YkgHoXJ9otasPIACnUNAdwOR5xLdG6M6pk8U4QcqRYM3lDwk5oYRMcv5axIkz2MUVNmXdEebTBOzRCm0j7wXralMBajF0I3hJpLyWx3LwdyaJALkOYlG0e01VmSCQA8JZcx1HdvYDx1DiKVVUYStyAQeYi74utzaBE2kSoEWPMRn5cWbYq4oDVOFomoykAf5Ta/MEdIEVHYm3Cct3CtWbRmaLN/ZawGSXHI3aOE0KhqSnye8UWV+BXjTewFhkmZLmKExQKiACQPE2ij1axgN25T4PP6RdZkgeY3eKd2uTxIDWEPjlcrEyxqNArC1BFzqS3pv5P9HiNjFVmXfa37x1UyygA87v1gHMrCTzEaYq3ZjnLjphSkqEgZVjMg+48oYn0qH4CR0W5PyDRHpprlusWCThvAlwXaC3xAlzQClpaPINLwonRJhR3NHfEzVaGmCDBYzIHk8US5Wl4zTYEjO+285ZnqUHDsx5AAAfQxoPYjtqiqkhEwhM9AZafzNbOkbg9NDFT7YhDFg5P1/4jOagKSqxKVDQgkEeREUx7RWSSPpYTszkaPDE2e0DOxhP9n05JclAJLuSX1J3idWlkk8hE5Ojod0BcWxUiwck/PyjzCcCUtWedfknl5x5QJTaYeKZMJyj8iOfmecWakQAmFhG3s0ZMnFUiPOqO6YZSRzF2HWOplWnu+v6Q5NtFcxWvyuwb6Q8tEoLkdVVSCdYCYzV92tCknWxaIs+YV7keVjDE+WSGPzvEePs2rXRYaGvCgInLU4im4dPKTl5fTaDsuttEnGmM1exVSWcxVMTkhaVqPK3vFgxSocMN/4YDzpWYZTpy5xWGicleis4vLH2ckfh/ZoqEpN4uHaqaEyggWKjp0GvzaBHZvA1VE8SxbNqfyjcxtg6jZ52eNzSCvYTsuaiaZih92g36nYfrGjjBE8oNYXgiKeUmWgMlPuTuT1iQacRnlPk7AnWkV44QnlCg6qQI9hR+TB0wcUTZItEPO5ghIS8GfYi6Kf2jl3J82GusZ7XJdR5vGk9pKQAqc6+kUGukgG14fEy0ujXfh7UheHSgPwun2P/ADBfFUPKUBqbe9oz/wCE+LhK5lOo+LjQOo8QHpeNJVLcjzeFmtixdOwDP7PrUTkmKQUpASUtt5gxxJrZsuWM8x1p8RIASq7ApbS2oi0BN4jT6FCvENd4aMSiyJ/sDqmuWkHvE8ri4vs8BKqslk3/AJ7QVq1qlpKUnMk879IrNbJBI4QGABYm/M+sLJF8cf4dTamW9jEedNSXYiIdTSE5sqQCQACbs3SBdJ2UAJUtSlKPVvkIXivLHuXVBNSfvEEbgg+zxMC2jmhpmVfRAb1Ov0jtnMI2MtEbEKtKBmUdwB1JLAQxU1yEJKlEJHX9OcVbt3ibzEygbJ4lNzPhH85xVl1K1EZlFTaOSW940RxWkYZ/lKMmqsn4tihnzivQaJHIDSL98MJSR3i2ckAdQNS28ZojWLj2NnKTMBQWIa3PpFci+tEINybbNnkrdMekRGw6oC0gs3OJUYzmNqEKGKytQhs6gl3Z92hQQ0DKMOBBalTAzDU2gxTphp9g8EbGsM76W3KM5xXAlIdSklgSxY35RraUx5MpUq8SQfMPDLRynWjAaGsmSKmXMQ4UlQI68x6hx6xvmG14my0TE6KAtuk7pPUG0AMZ7HUxSqblyFAKnHJIKjbyEUT4cdrJyq8ylrdM7Oog6BYGYEcrODzYQ7+yv0cpLo2lURJztHcufz1jpc0QvY60AK1Ze4gTP6xYqsA7CAtVLBMRZtgweUiOVaQ+uWBEWcuEK2NhVmG9zEbEq5MmUpatEj3Ow8yY6rK1ElBUtQSnmf0G5ii4niqq2YyUqEiWXbdR0dTfwPFYQcmRzZVBUuwNXpVMeaXKlElXS9h09YhpIOsWM0YX4U3Vql7WtwnmOvWBdbh+VZIFnuC7jnreNqPLcd2RBBjBMUMpYUL8xzEBJn6xMpgY6W0PB7Np7I40ialTFtLHmdWiwTJ0Y92cnkGy8p/mxjRsIkKUMylONtgYwzVM0OFrkQ+1a3Mv+r/bChztPI/u/wCr/bHscujl0FMJk8MF5KYYp5DRMlS4Zu2Zx0CPY9AjwmGFA3bGdlw+qP8A6Kx/8mT+sYN2bxDua6RM2E1IPkeE/JUa98VMQyUGVJ/vJiUn/SMyiPdIjDZ0sg/MGNGOP1Eb2fTb5tCx0eB9diPdqyrt11BgD2e7Wyl08pa5qEnKAoKWlNxYliYaxz4h0aC3ed6RtLGb/wCxYD3iPxs0xmo9hOfjSTvA+ZXvvFCxv4jGa4lSUyx+ZRzK9gwEVSoxWas8UxR6OQPYQfh9j/6ox6RrFZjKEeJaU9SQIrGKdvEJBEkZ1fmLhI/VUUNRhQyxJEZ/lyfWiTX4jMnLzTFFR+Q6AaCLPgWGJMlrZvEwcqUCMpZJZJIzBk/uIrOF0feTUp21JLsAL3a7ReU0bIs2jfmvmAvuksCMpGr8hDsnjt7Y3Pw5SFly5DOpWVwRbQ8k89yIgzU8CszsQSNDro+4G5NyXEGBKmJHCp0Eg9dgAlizl9iXDC0KoqM+YqltlzJ4SEukDf8A8l30PL0BUqM7CznCQHcWbeLN2e7JLXmdNrX9xA+fQucwDWCsrZcoUWSdBZyNH0i14D2lmSAnN95LsC9li2xFiOh92gT5NaDFpBzCuxEpABXxGLBLlJSGSGAhUdcmcgLQXB9weR5GHMsZH/QuTfYC7RJfu/6v9sew/jUl8nr+kKBY66LCiO1zGGj9BvESfOCQTmZrk3AG+v7xGnzCSniZg5Yk8gzDdwqN0cPswPJ6Js+qITmdLaM9xtpzuPaIiqpZSCWN3GgDC589QG/aGKmozqIDpTdsuUPrYDXM4PsYUmebKKi12QdDdwW2LXiygkI22Vn4j02eiK2KcikEAgDVRBLjUEKDNGPzVERs3ajFGlzEnIcwNjqACxISoMoO/oDyEY7UoBJHL5coYKIqlHpHBMerlHzjgAwpx6EwssesY5JgHCVHJjoJg12YwL7TOANkJYqUdHJ4UO4Yq0eBR1WS+zuEqCe8I1IA3a4yhgXclgARvyiz1ctQbUKGpAN2D8J11KQS/wCVg5MTZlKypiUqWMrsmwSkPwo5ABOa7pICTuBHVKT3jJGdRsC2YahyLm+ZjcAhgXLXRo0R0iBSyy+Vh1s91BQcuBYEgX8TnR0mO/siyApLFIB5uSbEk2cWuWv5uCW7lR4BLYFr5VmwKuFLHq+jcTXsBKxaUZFOtSkpSAEhLy3CyQEhO+Vyd3fq1u4ncisUNL9omKAbMFO+YscpGoYEpLKZhz5QVKQkFnUpNlAuliLBnFnc2AJs2hh3s7hKZclPE8+6yC4U6vCm4a+rexGsPLlB7ZW0zKUQA4LPueF7Nd4NHJkOi7QLplgkEpUeJIY5hoFOLBQb+bXXDcakzwO7WCWfKbKDauIr0nCUlKkAlWgci5VqClwbMG/6jgYQnM6SqWoWBQ7ltgRpvaJTxpjKVlkxFL5fX9IUCE11RlGaUZnIpBNtszA3t84UZ/jkUQcl1JIzqGZ3ypUxQRfQ2to2a948RUkhagALEXzJSDplJe1h4usMKxJLhICSVcIbh4eivy+erttExSnKg6fAXABGVLEXG/k8epR5zGETSokAOQbpUyuRdCibl+uxEM1c7KgrIIy6OymdgwJDhipt4dSvKhgGZI+7u5e5U2jWHUF4SpibBKXykM5JvfMQX5NY67OYASsdox9yoqzgqAIUlCUubjIoNm4nOrvlP4Yy3DqA1VSqWg8a/A/4iNEnqWbzjR+3FcpFOtjlCmLAMkksA1nGij1cszFJy2hq1SZyJiCykKCgeovHPY/QyqUQWLhnBBsQRqCObiG+8841WdgFJjINRIWKeqIdaDeWtW5UBxIJ/MHB3EVPEPhliEs2plrH5pRE0N/SX+UTU7GcWiqZhyjnPFhkdga9RYUc9/8A21D5mLVhXwJrZgzTjKpk68asym/0of5mDYpnFPIUtaUJGZSiEgDcksBG4YH2XEilQiWAFoSrvFpuVqtna7Egg2L2s14C4F2SpKeqUqTONQaYcc4hIlmcoMiXKAOqQFqzObgDrFwo1AIzqQeJlKQdglIZSeHW2hBfMGPIo4ASsIuAQBlTn4QUgMnUNmCRwJDJILDR0sZEih7tluQyQCQlICtAAPEwB0SOY1ghLpnIloJEtaksgKvwkZnUFBiFbXcGxB14nlKUlSlMHYBgq/FlSAOEFr24XsC5gUPZGqJ0wFKSVuXAytvcXa5blufxXEDK+l+0VVOh1AKWqYtAPCMlxYKIUrwj11Nm5xjtBTkK7kfaVaMl2TmygrUvS/h5l9jc89l6Cc8yYQysoTkSSQhJJbU3LMQQbPACHGchuNO5FyVl0+NRtZiEv+HyMcVNHlGR+FJuWNyTwpJAJCcoN7i6uQgkuTlQAsJUE2KrpKVBhd3JIYnX6CGVUichCQxSpr3DlWt9sr7763jgWQisLKcyAwDAHOClnFwDZ+DXR06QpLo4UlgzEn8JLsRuHykuQRcR6rASV5kKK91PqXdWp1/CLPp0jydMSPwm5a5cLdrhQcKGUFyLOq8K0OjiqrFoLpliY+uYqcFgfw+fyhQ3NSoGwSSbnxi/XKoXd+e2kKEHDVECC+YMCxBIJUs3IKTZxw6bC28SDPLa5XIsczMNPDvb3iDhqnsgq5KCkqQznTKkl2BfT8RbRomSLrSAEEuWAckkt01LPzIuHYxqMTEZGYuopJYMz331Nxq97M2msOKl5eaSCLs7bOX6AO7632McrmMlSZd1gAWIUxc+JWhbYi3zTEdaSkpYlRBzK0CTme3CGZid2H+YWHBRQPiBPKU5MzOpyhySW1JBD6hIe10MRwuc9mBr6RdviOo/aL/iGYaXBCWLuSxTlblpeKIRmV0EAYeo6uYhYXLUpBGikkg+4i5Yb8Vq6SGUUTeqwyvVSSHin6Q0FuSdtIVxT7CmX2d8aa4nhEtI5cSvmTAzGPiVW1CMsyaEoILpQMuZ+Z1MVVJctEmgpe9qJUsPxLSCwKiA92A8Ra8dxSO7NZ7FYL3dCjOCkr+8uQAVKS6S5ICWTkSC4upRuIKpnkLY/wCGLEgKbnndgVALIcgO3ih/Dp5SoJUAUBIvYtlVkORYZiSRwuNHYvEsJGQkAMoujKClJBcDi3JU5ex3LiCcDqlMxThACFG33ibFQIu5FzYsxCgEuCqKZTUNRUqP2tS0oQrIZaSxdLG/QjLoz2IEXymljN3i8wSpyoGws6SSNUHwjhZ9WgNUUSpE4VCCkpWQkg65SXSthqAQ+ZxZoAyJGG0cmXKMpKQlLcYUOLjAJGQNcJK7nkPE0T6On71YUy05VFSQ+jBkItYpCibHYRBRWrTLC+EkrKUhQGYOQlEsHV3AVtZKrbwTlyFCV92stwhmYkJKcwJSH0KgSb6bxxzI9bLK1WmNxEqCS3EGSkLzbiyiRYvs0NSkq7tndLahKB3l8jgP+JzY24eUSJdNxKJYEuVJDMbEJBB1AGhB1YRGmVCVKy5hlYvmGmUMrhFwBxadA28AKI06cv8AFx6MnYpDKUQkp5BLhiHA02kSakrc5kKlgFJy2d05k8ILaZSGzeLqW8nSwtyCSli6yXSAGIupXizqT5FNyYbmyeFQcAFPCCk5bApKikvyWSDoAsGxSkoxx+mBEtBIUoEWyoVN81HKSASSzuXytfK5UQRTS1Ad6KZQAygz1FPEPHlZaQTdL7+F2dgoUYJ0UtwtR4imSFsWDqI3Zi3R9zE+ZMIlSS7uOLbM01KL5W1Czo2zNChRoMshYtKEtKwlxwl7tm4UFi23GbBhodbwOnYipInhkqCStgoO+RJUM35nOr/IwoUECMx+JNqhxqUh/S3884qNMbGFChX2E7nmxjhPhEKFA8hFLVY+0Wb4a04XXB9UoWoEagoQtYZ+qRChRzCjRKSc/dlgHl5yz6nuhl18LKPDpYcoslUoOqWyQlM4ShYWQFBNho5Ci9uXKFCjjmN4hUFlsAMmdiLf3SpctD+ij8oiqUJgKSkZVKlylJDspK1IzO7l9b9YUKOYyK5RzSFWslMwgIHgAfJYbcLj+oxZKdZMoqzEZFlKQDYDKC99+IjyhQoC6DLsg1WLzErUA1kuOjZlJA5MUCHe64kynYKUUlTJzMko0szstQ0sNGj2FHM5ETJaUkEpEwygpteMGaogly7uH5E7sRCxBWZcxJdu8axINpUxbuDq6B8zqSSoUKykSXIqDJkIKG41LdxmFgghgdLKa2yRChQoAjez/9k="/>
          <p:cNvSpPr>
            <a:spLocks noChangeAspect="1" noChangeArrowheads="1"/>
          </p:cNvSpPr>
          <p:nvPr/>
        </p:nvSpPr>
        <p:spPr bwMode="auto">
          <a:xfrm>
            <a:off x="77788" y="-1069975"/>
            <a:ext cx="1571625" cy="2171700"/>
          </a:xfrm>
          <a:prstGeom prst="rect">
            <a:avLst/>
          </a:prstGeom>
          <a:noFill/>
          <a:ln w="9525">
            <a:noFill/>
            <a:miter lim="800000"/>
            <a:headEnd/>
            <a:tailEnd/>
          </a:ln>
        </p:spPr>
        <p:txBody>
          <a:bodyPr/>
          <a:lstStyle/>
          <a:p>
            <a:endParaRPr lang="en-US"/>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1074"/>
                                        </p:tgtEl>
                                        <p:attrNameLst>
                                          <p:attrName>style.visibility</p:attrName>
                                        </p:attrNameLst>
                                      </p:cBhvr>
                                      <p:to>
                                        <p:strVal val="visible"/>
                                      </p:to>
                                    </p:set>
                                    <p:animEffect transition="in" filter="wipe(up)">
                                      <p:cBhvr>
                                        <p:cTn id="7" dur="500"/>
                                        <p:tgtEl>
                                          <p:spTgt spid="131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5" name="Picture 7"/>
          <p:cNvPicPr>
            <a:picLocks noChangeAspect="1" noChangeArrowheads="1"/>
          </p:cNvPicPr>
          <p:nvPr/>
        </p:nvPicPr>
        <p:blipFill>
          <a:blip r:embed="rId3" cstate="print"/>
          <a:srcRect/>
          <a:stretch>
            <a:fillRect/>
          </a:stretch>
        </p:blipFill>
        <p:spPr bwMode="auto">
          <a:xfrm>
            <a:off x="3256822" y="1474034"/>
            <a:ext cx="2834011" cy="40103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idx="4294967295"/>
          </p:nvPr>
        </p:nvSpPr>
        <p:spPr>
          <a:xfrm>
            <a:off x="0" y="95250"/>
            <a:ext cx="9144000" cy="760413"/>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Incoming Acting Director of the NIH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Center for Scientific Review (CSR)</a:t>
            </a:r>
          </a:p>
        </p:txBody>
      </p:sp>
      <p:sp>
        <p:nvSpPr>
          <p:cNvPr id="4" name="TextBox 3"/>
          <p:cNvSpPr txBox="1"/>
          <p:nvPr/>
        </p:nvSpPr>
        <p:spPr>
          <a:xfrm>
            <a:off x="7400925" y="6373813"/>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6</a:t>
            </a:r>
            <a:endParaRPr lang="en-US" sz="2000" dirty="0">
              <a:solidFill>
                <a:schemeClr val="accent4">
                  <a:lumMod val="40000"/>
                  <a:lumOff val="60000"/>
                </a:schemeClr>
              </a:solidFill>
              <a:latin typeface="Arial" charset="0"/>
            </a:endParaRPr>
          </a:p>
        </p:txBody>
      </p:sp>
      <p:sp>
        <p:nvSpPr>
          <p:cNvPr id="5" name="Title 1"/>
          <p:cNvSpPr txBox="1">
            <a:spLocks/>
          </p:cNvSpPr>
          <p:nvPr/>
        </p:nvSpPr>
        <p:spPr>
          <a:xfrm>
            <a:off x="19050" y="5773738"/>
            <a:ext cx="9144000" cy="781050"/>
          </a:xfrm>
          <a:prstGeom prst="rect">
            <a:avLst/>
          </a:prstGeom>
        </p:spPr>
        <p:txBody>
          <a:bodyPr/>
          <a:lstStyle/>
          <a:p>
            <a:pPr algn="ctr" eaLnBrk="0" hangingPunct="0">
              <a:defRPr/>
            </a:pPr>
            <a:r>
              <a:rPr lang="en-US" sz="3200" spc="-100" dirty="0">
                <a:latin typeface="Arial" charset="0"/>
                <a:ea typeface="+mj-ea"/>
                <a:cs typeface="Arial" charset="0"/>
              </a:rPr>
              <a:t>Richard Nakamura, Ph.D.</a:t>
            </a:r>
          </a:p>
        </p:txBody>
      </p:sp>
      <p:sp>
        <p:nvSpPr>
          <p:cNvPr id="25606" name="AutoShape 2" descr="data:image/jpg;base64,/9j/4AAQSkZJRgABAQAAAQABAAD/2wCEAAkGBhQSEBQUExQWFBUWFxgYGBUWFxcUFxQXGBcVFBQXFRcYHCYfGBojGRQUHy8gIycpLCwsFx4xNTAqNSYrLCkBCQoKDgwOGA8PGiwcHyQsLCkpLCwpLCkpLCwpKSwpKSwpKSkpKSkpLCwsKSwpLCksLCwpLCksLCwpKSwpKSwpLP/AABEIAOQApQMBIgACEQEDEQH/xAAcAAABBQEBAQAAAAAAAAAAAAAFAAMEBgcCAQj/xABAEAABAgQEAwYDBwEIAQUAAAABAhEAAwQhBRIxQSJRYQYTMnGBkQehsRQjQlLB0fCCFTNDYnLC4fFTY3OSotL/xAAZAQADAQEBAAAAAAAAAAAAAAABAgMEAAX/xAAkEQACAgICAgIDAQEAAAAAAAAAAQIRAyESMUFREyIEMmEUUv/aAAwDAQACEQMRAD8AZ7HKBkC0WYyE5dIzXAMaKJYSNoNHtIrLrEpL7HqRxOUU0VntmoCewDWgBE3GqnvJxUYhpjVHozSVOhNGz9gpiTTI00EYyTFt7M40USwnMzRPMtFMUOb49G0JKG2jrvUcxGaDtEr88d0+LrmKCUEqUdAm/wD1GXk14NP+P3JGjmpRzEcrrkDcRVpVIUDNOX/Skv6E/tDczGAPCB56/OF+RvwSeCKenZZziI5D3/SOTiief1il1GPKvxW3OnzgZM7UJ/8AI/rm+kMuTB8SRoBxpOyk+Udpx9DX1jNJnaIEeIeY/WPZGPBaSPxDQC7sNPXaG4y7QVDHdM0hXaSXzhtXaiXGeyO9mBwlv9Vv48R6r7Qj/CJHS7eYhfuzR8X468s0VXaxENq7XpjNO/qTpIX7R2mRWnSQfeG4z9gr8ZezQ1dsBDau2QiiJwmvP+EB5mHk9mq8/hSPWO4S9nX+MvBcT2x6QoqY7I13NPzhR3B+wc/x/wDkpMrDp34UK9oeGG1JFkqjYaWhQ2kSjQo/KIr8hjtowaqw+cjxpMFMO7F1U5IUlIAPMxpHaKgT3ZsIM9nZo7lOkVUrRKWjN6X4XVCvEpI9zBem+Eit5p9BGifaesNTcRbf9veFnKlbOjbeinyfhWgEBUxR9YOzZMigld3KTc7C6lHmo8o6qsaSgOVEnYD9zFfnVyiTMy32Bs/qYzNuZphB3sWJT1M8ws/p6AQK7xS9Bbr/APneHu7WtWaYAH0SHdXVzdofnVfdp4Q6vYD9hHVWkWuyLPw1AZU5VtWUR8kiw9YiVk+RlYSyrdsrepAFh5xxMkqWpz97MPohHp05mCVBhWW6mWddOBJ5gfjPUw1pdi7fRU6rBZiwVoR3aRuqwPygTJnTJawxFjqkgxplXNCeIkeuvtoPK8VHHu7Up2ZX5rJHqAzxWE7JShQbwzGFZXKSOdj9YM02KXd29LeoNoqGAoUl/EB+YOpJHrdns4dtxBQrWg6uD8+nQwkoq9Dxetmg0GJoULpD/XqImfbE/lij0VUQzHTT9oYxftiZBZQhob0RnCnaL/8AbhyEL+0OgjJ5nxM5CGF/EteyYpwJUa//AGgekeRj4+I8w7Qo7izqRqtLKiX3UR6U2iYkvGYeRBrqILS0DEUakBkmLCoRDnMlySAOZLQydAQLTLVuS0D8SrRmSm7/AJQ5PmeXmYexPFg7JNhuP0gaFAB3CX1a6j5k3MJTmzTH6IkBILaAg9P1ghImygOIuRoAXP7CAARnPCG/zKv/AAQWRhwEvxE/6eEE7s1z5wVHjoaUrRArsSQVFKQXOrP6XOvpHMns+pfEXY6cz5D9Y9lTJMuZ4QpRNkDjUo9EjXzJAg9TVc2c+iQNQhmAH5pn6J94L0hbB8nDMgZvMNc9Vc/WI+KYzKkBlm+yU3J8+UHq1AlyiOmYty5RQjghnT1zJt0uDl56sl9h0iUYp7kU5OtELE+0C5l5acqef/MVKqq3J366/OLV2qTlQwDOWAGiUhtufLk8VRUkqHWNmOq0Z8l2H+zGJLlng406lD+hKerRZZqwtLoLpJZ/xS1HQLHJx/LxQKBJlrH8Ii2yqsghSTmcDMNyP1gTj5Oi9bCFPPsH6g9Dr+8MY5SidKfcWNvaGJq3cp84lUNXm6hQ9/4YTrZTvRnE6WxI6w2Uwd7TYV3SwRobj3gGY1J2jHJUx+nTaFCk6aQo4437DqhxeC0kwPlUISbRKXPCElR2jFNUyn7dDOIYqmWcoGZXLRv+YD11QpYdRAHJhbzgfOUuZMzm13A5D+XieqQmfJzOzcKmsx1SoeY+kT7NSgolfrEpSXaWeqlk/K8NkcOeYoZdWSMoPQDVXrDyezAScwOflmUCPXQiPZNASp1qCuQsR6NaLqa8COLY2itygKI8kchs/WJhpVzQFLtveyUjQW3H1jylw3PNc6JDv5akfSLFheGEsVc7DX+AQJSS6OS9g3C8ADuHAbiUzFX7Pyi4UdAgICQGSLnq0NTmQhhqf57mGZtQyQByiTlXYGnLoi42cztuoewL/oIFSpA05qUo+zD5D5wQqS/RusQSGJibkaIQ1RXsdwwKAcaufc/8RUayhCSAzWN+uv0jQqxDs/KAGMyQWI2/6i2KQckCuSEoWyVHKr8K+Z2zRGnz1IUdrlxyO5HnyjitllJPp/PlHiJpmC/i0PUbHz0jSZGT6TEH5dX0MTETGGZOj6ddweu8VdFQxY2MEaPEshNnG4+kc4nJlhx9CZlPmOzEHcPY/NoocxDRd0zBMkLCdGUR7OR7iKQs3g4vKBl9j0nS8KOZTNCihE+iyljA7FZxK0I2Nz/PeCtSIH11NmCVbpPy/wC4yZUUwvZXsbq+6lADxKfZ7DT9YG4TWTB4iz6gmzH892HlD3aGYCsZlZUgNYOXLEt1tAOtrmQruwQkM6jqdg3WBjWjRJsstROtwlJ9AR1aGJcwqIF/oPaKFh2Izs9nKQdP3aNlwnBAZKSU8RDnzgThwGjkTWzyiyJCWS5UWGz5X+UGpNU+jekCpmDTAUrzDh2A97xGqKCbLIWg216g+W4gRi/JKVFkXTA73iBNksICp7RT3Zk+d/oYI02IiY45QMkBoNjRlQyqReJ6VWPpDOa5faIcTSpAerkuC0Aq2UQkvFqqFCAeJy81hDR0UbtFHxOUWBgPSzMs1PUiLhiNIGy7mKkuXkmeRjdB2jFkjTIlXaYptMx+sdLLAEQwqc6i+5P1iV3fC/L9bxQggr2Xmn7xOxSfTb9Yr85LE+cWbsuoJJH5hy9W8zeAGJoaYpPJR+pgR/ZhyL6oal6Qo9kptHsOSR9DIqe8SCOUODwnext6QPwmSUykgwTVZJJ/j2jNk6DHsyztPWJTMVYkpOzNve46RWqjGVzWDAj8uvudSYP9sJLTlPuC7eX7PHPZvs/lR3kwa+ENtzMdFqMbNnFylRx2Gw+ZUVCErDS0nMoAHQX36tG6JSEpcsw+QivdjcOCUZ8oBvfpFknykqFxAb5bIyVPiVDE+2CzM7qSkkmybZQealLIOVPQBz0ipYn2vqUKAUUElS05EmYCnKzKKicrKct5XjT5kiUxBAbyf9IrmMYPJUXAQT1SXHtHclWxkrf10CMFxxM3hmhlHSzG4s7WvsreLFSUBPg9Yry8NzK5HR2094uOAUvdouCCdbv/ANQnbKzXFf0bqUCWhveK7UYoAF3udIsONzQEmM1xHFymawAbZ3v6CEW3oaKqNs4xXFJyhwOD01gWirqxdlHzgrNxVKZXerTNIYkEFElCmIBCATmWb+zw5hvaSXNYSyQo6S5rcX+lY3i+0uhdN1YFOIzAR3gcEsbXAhntHTJSkFIseUW+XNTOBsAUliki4I1Bir9t1MhIECMraDONRdlR7tzBedKanRzUon0AYREoqUrUG21gnjMsIRKTyF/U3i0nszxVIiJnGW6h+UQKnzSpRJ/f6wYxJf3QIFi3ysYBqMNEnkfgfpxaPY8kKtoDChiZ9FqTpCqkFUpSRYlJbodvnAunxoTFMIJpXGbI9DRRSsRoEz5gCrE2L7bAGD+KYN3apY/CWBb8LMIjYvOlS6yTpmmEBY2YkgHoXJ9otasPIACnUNAdwOR5xLdG6M6pk8U4QcqRYM3lDwk5oYRMcv5axIkz2MUVNmXdEebTBOzRCm0j7wXralMBajF0I3hJpLyWx3LwdyaJALkOYlG0e01VmSCQA8JZcx1HdvYDx1DiKVVUYStyAQeYi74utzaBE2kSoEWPMRn5cWbYq4oDVOFomoykAf5Ta/MEdIEVHYm3Cct3CtWbRmaLN/ZawGSXHI3aOE0KhqSnye8UWV+BXjTewFhkmZLmKExQKiACQPE2ij1axgN25T4PP6RdZkgeY3eKd2uTxIDWEPjlcrEyxqNArC1BFzqS3pv5P9HiNjFVmXfa37x1UyygA87v1gHMrCTzEaYq3ZjnLjphSkqEgZVjMg+48oYn0qH4CR0W5PyDRHpprlusWCThvAlwXaC3xAlzQClpaPINLwonRJhR3NHfEzVaGmCDBYzIHk8US5Wl4zTYEjO+285ZnqUHDsx5AAAfQxoPYjtqiqkhEwhM9AZafzNbOkbg9NDFT7YhDFg5P1/4jOagKSqxKVDQgkEeREUx7RWSSPpYTszkaPDE2e0DOxhP9n05JclAJLuSX1J3idWlkk8hE5Ojod0BcWxUiwck/PyjzCcCUtWedfknl5x5QJTaYeKZMJyj8iOfmecWakQAmFhG3s0ZMnFUiPOqO6YZSRzF2HWOplWnu+v6Q5NtFcxWvyuwb6Q8tEoLkdVVSCdYCYzV92tCknWxaIs+YV7keVjDE+WSGPzvEePs2rXRYaGvCgInLU4im4dPKTl5fTaDsuttEnGmM1exVSWcxVMTkhaVqPK3vFgxSocMN/4YDzpWYZTpy5xWGicleis4vLH2ckfh/ZoqEpN4uHaqaEyggWKjp0GvzaBHZvA1VE8SxbNqfyjcxtg6jZ52eNzSCvYTsuaiaZih92g36nYfrGjjBE8oNYXgiKeUmWgMlPuTuT1iQacRnlPk7AnWkV44QnlCg6qQI9hR+TB0wcUTZItEPO5ghIS8GfYi6Kf2jl3J82GusZ7XJdR5vGk9pKQAqc6+kUGukgG14fEy0ujXfh7UheHSgPwun2P/ADBfFUPKUBqbe9oz/wCE+LhK5lOo+LjQOo8QHpeNJVLcjzeFmtixdOwDP7PrUTkmKQUpASUtt5gxxJrZsuWM8x1p8RIASq7ApbS2oi0BN4jT6FCvENd4aMSiyJ/sDqmuWkHvE8ri4vs8BKqslk3/AJ7QVq1qlpKUnMk879IrNbJBI4QGABYm/M+sLJF8cf4dTamW9jEedNSXYiIdTSE5sqQCQACbs3SBdJ2UAJUtSlKPVvkIXivLHuXVBNSfvEEbgg+zxMC2jmhpmVfRAb1Ov0jtnMI2MtEbEKtKBmUdwB1JLAQxU1yEJKlEJHX9OcVbt3ibzEygbJ4lNzPhH85xVl1K1EZlFTaOSW940RxWkYZ/lKMmqsn4tihnzivQaJHIDSL98MJSR3i2ckAdQNS28ZojWLj2NnKTMBQWIa3PpFci+tEINybbNnkrdMekRGw6oC0gs3OJUYzmNqEKGKytQhs6gl3Z92hQQ0DKMOBBalTAzDU2gxTphp9g8EbGsM76W3KM5xXAlIdSklgSxY35RraUx5MpUq8SQfMPDLRynWjAaGsmSKmXMQ4UlQI68x6hx6xvmG14my0TE6KAtuk7pPUG0AMZ7HUxSqblyFAKnHJIKjbyEUT4cdrJyq8ylrdM7Oog6BYGYEcrODzYQ7+yv0cpLo2lURJztHcufz1jpc0QvY60AK1Ze4gTP6xYqsA7CAtVLBMRZtgweUiOVaQ+uWBEWcuEK2NhVmG9zEbEq5MmUpatEj3Ow8yY6rK1ElBUtQSnmf0G5ii4niqq2YyUqEiWXbdR0dTfwPFYQcmRzZVBUuwNXpVMeaXKlElXS9h09YhpIOsWM0YX4U3Vql7WtwnmOvWBdbh+VZIFnuC7jnreNqPLcd2RBBjBMUMpYUL8xzEBJn6xMpgY6W0PB7Np7I40ialTFtLHmdWiwTJ0Y92cnkGy8p/mxjRsIkKUMylONtgYwzVM0OFrkQ+1a3Mv+r/bChztPI/u/wCr/bHscujl0FMJk8MF5KYYp5DRMlS4Zu2Zx0CPY9AjwmGFA3bGdlw+qP8A6Kx/8mT+sYN2bxDua6RM2E1IPkeE/JUa98VMQyUGVJ/vJiUn/SMyiPdIjDZ0sg/MGNGOP1Eb2fTb5tCx0eB9diPdqyrt11BgD2e7Wyl08pa5qEnKAoKWlNxYliYaxz4h0aC3ed6RtLGb/wCxYD3iPxs0xmo9hOfjSTvA+ZXvvFCxv4jGa4lSUyx+ZRzK9gwEVSoxWas8UxR6OQPYQfh9j/6ox6RrFZjKEeJaU9SQIrGKdvEJBEkZ1fmLhI/VUUNRhQyxJEZ/lyfWiTX4jMnLzTFFR+Q6AaCLPgWGJMlrZvEwcqUCMpZJZJIzBk/uIrOF0feTUp21JLsAL3a7ReU0bIs2jfmvmAvuksCMpGr8hDsnjt7Y3Pw5SFly5DOpWVwRbQ8k89yIgzU8CszsQSNDro+4G5NyXEGBKmJHCp0Eg9dgAlizl9iXDC0KoqM+YqltlzJ4SEukDf8A8l30PL0BUqM7CznCQHcWbeLN2e7JLXmdNrX9xA+fQucwDWCsrZcoUWSdBZyNH0i14D2lmSAnN95LsC9li2xFiOh92gT5NaDFpBzCuxEpABXxGLBLlJSGSGAhUdcmcgLQXB9weR5GHMsZH/QuTfYC7RJfu/6v9sew/jUl8nr+kKBY66LCiO1zGGj9BvESfOCQTmZrk3AG+v7xGnzCSniZg5Yk8gzDdwqN0cPswPJ6Js+qITmdLaM9xtpzuPaIiqpZSCWN3GgDC589QG/aGKmozqIDpTdsuUPrYDXM4PsYUmebKKi12QdDdwW2LXiygkI22Vn4j02eiK2KcikEAgDVRBLjUEKDNGPzVERs3ajFGlzEnIcwNjqACxISoMoO/oDyEY7UoBJHL5coYKIqlHpHBMerlHzjgAwpx6EwssesY5JgHCVHJjoJg12YwL7TOANkJYqUdHJ4UO4Yq0eBR1WS+zuEqCe8I1IA3a4yhgXclgARvyiz1ctQbUKGpAN2D8J11KQS/wCVg5MTZlKypiUqWMrsmwSkPwo5ABOa7pICTuBHVKT3jJGdRsC2YahyLm+ZjcAhgXLXRo0R0iBSyy+Vh1s91BQcuBYEgX8TnR0mO/siyApLFIB5uSbEk2cWuWv5uCW7lR4BLYFr5VmwKuFLHq+jcTXsBKxaUZFOtSkpSAEhLy3CyQEhO+Vyd3fq1u4ncisUNL9omKAbMFO+YscpGoYEpLKZhz5QVKQkFnUpNlAuliLBnFnc2AJs2hh3s7hKZclPE8+6yC4U6vCm4a+rexGsPLlB7ZW0zKUQA4LPueF7Nd4NHJkOi7QLplgkEpUeJIY5hoFOLBQb+bXXDcakzwO7WCWfKbKDauIr0nCUlKkAlWgci5VqClwbMG/6jgYQnM6SqWoWBQ7ltgRpvaJTxpjKVlkxFL5fX9IUCE11RlGaUZnIpBNtszA3t84UZ/jkUQcl1JIzqGZ3ypUxQRfQ2to2a948RUkhagALEXzJSDplJe1h4usMKxJLhICSVcIbh4eivy+erttExSnKg6fAXABGVLEXG/k8epR5zGETSokAOQbpUyuRdCibl+uxEM1c7KgrIIy6OymdgwJDhipt4dSvKhgGZI+7u5e5U2jWHUF4SpibBKXykM5JvfMQX5NY67OYASsdox9yoqzgqAIUlCUubjIoNm4nOrvlP4Yy3DqA1VSqWg8a/A/4iNEnqWbzjR+3FcpFOtjlCmLAMkksA1nGij1cszFJy2hq1SZyJiCykKCgeovHPY/QyqUQWLhnBBsQRqCObiG+8841WdgFJjINRIWKeqIdaDeWtW5UBxIJ/MHB3EVPEPhliEs2plrH5pRE0N/SX+UTU7GcWiqZhyjnPFhkdga9RYUc9/8A21D5mLVhXwJrZgzTjKpk68asym/0of5mDYpnFPIUtaUJGZSiEgDcksBG4YH2XEilQiWAFoSrvFpuVqtna7Egg2L2s14C4F2SpKeqUqTONQaYcc4hIlmcoMiXKAOqQFqzObgDrFwo1AIzqQeJlKQdglIZSeHW2hBfMGPIo4ASsIuAQBlTn4QUgMnUNmCRwJDJILDR0sZEih7tluQyQCQlICtAAPEwB0SOY1ghLpnIloJEtaksgKvwkZnUFBiFbXcGxB14nlKUlSlMHYBgq/FlSAOEFr24XsC5gUPZGqJ0wFKSVuXAytvcXa5blufxXEDK+l+0VVOh1AKWqYtAPCMlxYKIUrwj11Nm5xjtBTkK7kfaVaMl2TmygrUvS/h5l9jc89l6Cc8yYQysoTkSSQhJJbU3LMQQbPACHGchuNO5FyVl0+NRtZiEv+HyMcVNHlGR+FJuWNyTwpJAJCcoN7i6uQgkuTlQAsJUE2KrpKVBhd3JIYnX6CGVUichCQxSpr3DlWt9sr7763jgWQisLKcyAwDAHOClnFwDZ+DXR06QpLo4UlgzEn8JLsRuHykuQRcR6rASV5kKK91PqXdWp1/CLPp0jydMSPwm5a5cLdrhQcKGUFyLOq8K0OjiqrFoLpliY+uYqcFgfw+fyhQ3NSoGwSSbnxi/XKoXd+e2kKEHDVECC+YMCxBIJUs3IKTZxw6bC28SDPLa5XIsczMNPDvb3iDhqnsgq5KCkqQznTKkl2BfT8RbRomSLrSAEEuWAckkt01LPzIuHYxqMTEZGYuopJYMz331Nxq97M2msOKl5eaSCLs7bOX6AO7632McrmMlSZd1gAWIUxc+JWhbYi3zTEdaSkpYlRBzK0CTme3CGZid2H+YWHBRQPiBPKU5MzOpyhySW1JBD6hIe10MRwuc9mBr6RdviOo/aL/iGYaXBCWLuSxTlblpeKIRmV0EAYeo6uYhYXLUpBGikkg+4i5Yb8Vq6SGUUTeqwyvVSSHin6Q0FuSdtIVxT7CmX2d8aa4nhEtI5cSvmTAzGPiVW1CMsyaEoILpQMuZ+Z1MVVJctEmgpe9qJUsPxLSCwKiA92A8Ra8dxSO7NZ7FYL3dCjOCkr+8uQAVKS6S5ICWTkSC4upRuIKpnkLY/wCGLEgKbnndgVALIcgO3ih/Dp5SoJUAUBIvYtlVkORYZiSRwuNHYvEsJGQkAMoujKClJBcDi3JU5ex3LiCcDqlMxThACFG33ibFQIu5FzYsxCgEuCqKZTUNRUqP2tS0oQrIZaSxdLG/QjLoz2IEXymljN3i8wSpyoGws6SSNUHwjhZ9WgNUUSpE4VCCkpWQkg65SXSthqAQ+ZxZoAyJGG0cmXKMpKQlLcYUOLjAJGQNcJK7nkPE0T6On71YUy05VFSQ+jBkItYpCibHYRBRWrTLC+EkrKUhQGYOQlEsHV3AVtZKrbwTlyFCV92stwhmYkJKcwJSH0KgSb6bxxzI9bLK1WmNxEqCS3EGSkLzbiyiRYvs0NSkq7tndLahKB3l8jgP+JzY24eUSJdNxKJYEuVJDMbEJBB1AGhB1YRGmVCVKy5hlYvmGmUMrhFwBxadA28AKI06cv8AFx6MnYpDKUQkp5BLhiHA02kSakrc5kKlgFJy2d05k8ILaZSGzeLqW8nSwtyCSli6yXSAGIupXizqT5FNyYbmyeFQcAFPCCk5bApKikvyWSDoAsGxSkoxx+mBEtBIUoEWyoVN81HKSASSzuXytfK5UQRTS1Ad6KZQAygz1FPEPHlZaQTdL7+F2dgoUYJ0UtwtR4imSFsWDqI3Zi3R9zE+ZMIlSS7uOLbM01KL5W1Czo2zNChRoMshYtKEtKwlxwl7tm4UFi23GbBhodbwOnYipInhkqCStgoO+RJUM35nOr/IwoUECMx+JNqhxqUh/S3884qNMbGFChX2E7nmxjhPhEKFA8hFLVY+0Wb4a04XXB9UoWoEagoQtYZ+qRChRzCjRKSc/dlgHl5yz6nuhl18LKPDpYcoslUoOqWyQlM4ShYWQFBNho5Ci9uXKFCjjmN4hUFlsAMmdiLf3SpctD+ij8oiqUJgKSkZVKlylJDspK1IzO7l9b9YUKOYyK5RzSFWslMwgIHgAfJYbcLj+oxZKdZMoqzEZFlKQDYDKC99+IjyhQoC6DLsg1WLzErUA1kuOjZlJA5MUCHe64kynYKUUlTJzMko0szstQ0sNGj2FHM5ETJaUkEpEwygpteMGaogly7uH5E7sRCxBWZcxJdu8axINpUxbuDq6B8zqSSoUKykSXIqDJkIKG41LdxmFgghgdLKa2yRChQoAjez/9k="/>
          <p:cNvSpPr>
            <a:spLocks noChangeAspect="1" noChangeArrowheads="1"/>
          </p:cNvSpPr>
          <p:nvPr/>
        </p:nvSpPr>
        <p:spPr bwMode="auto">
          <a:xfrm>
            <a:off x="77788" y="-1069975"/>
            <a:ext cx="1571625" cy="2171700"/>
          </a:xfrm>
          <a:prstGeom prst="rect">
            <a:avLst/>
          </a:prstGeom>
          <a:noFill/>
          <a:ln w="9525">
            <a:noFill/>
            <a:miter lim="800000"/>
            <a:headEnd/>
            <a:tailEnd/>
          </a:ln>
        </p:spPr>
        <p:txBody>
          <a:bodyPr/>
          <a:lstStyle/>
          <a:p>
            <a:endParaRPr lang="en-US"/>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2535"/>
                                        </p:tgtEl>
                                        <p:attrNameLst>
                                          <p:attrName>style.visibility</p:attrName>
                                        </p:attrNameLst>
                                      </p:cBhvr>
                                      <p:to>
                                        <p:strVal val="visible"/>
                                      </p:to>
                                    </p:set>
                                    <p:animEffect transition="in" filter="wipe(up)">
                                      <p:cBhvr>
                                        <p:cTn id="7" dur="50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 y="0"/>
            <a:ext cx="9144000" cy="1250576"/>
          </a:xfrm>
          <a:prstGeom prst="rect">
            <a:avLst/>
          </a:prstGeom>
        </p:spPr>
        <p:txBody>
          <a:bodyPr/>
          <a:lstStyle/>
          <a:p>
            <a:pPr algn="ctr">
              <a:defRPr/>
            </a:pPr>
            <a:r>
              <a:rPr lang="en-US" sz="3600" spc="-100" dirty="0" smtClean="0">
                <a:solidFill>
                  <a:srgbClr val="FFFF00"/>
                </a:solidFill>
                <a:cs typeface="Arial" pitchFamily="34" charset="0"/>
              </a:rPr>
              <a:t>New Director of the NIH Center for Information Technology (CIT)</a:t>
            </a:r>
            <a:endParaRPr lang="en-US" sz="3600" spc="-100" dirty="0">
              <a:solidFill>
                <a:srgbClr val="FFFF00"/>
              </a:solidFill>
              <a:cs typeface="Arial" pitchFamily="34" charset="0"/>
            </a:endParaRPr>
          </a:p>
        </p:txBody>
      </p:sp>
      <p:pic>
        <p:nvPicPr>
          <p:cNvPr id="2050" name="Picture 2" descr="Picture of Andrea Norris"/>
          <p:cNvPicPr>
            <a:picLocks noChangeAspect="1" noChangeArrowheads="1"/>
          </p:cNvPicPr>
          <p:nvPr/>
        </p:nvPicPr>
        <p:blipFill>
          <a:blip r:embed="rId3" cstate="print"/>
          <a:srcRect/>
          <a:stretch>
            <a:fillRect/>
          </a:stretch>
        </p:blipFill>
        <p:spPr bwMode="auto">
          <a:xfrm>
            <a:off x="2931460" y="1466542"/>
            <a:ext cx="3240740" cy="40363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itle 1"/>
          <p:cNvSpPr txBox="1">
            <a:spLocks/>
          </p:cNvSpPr>
          <p:nvPr/>
        </p:nvSpPr>
        <p:spPr>
          <a:xfrm>
            <a:off x="0" y="5773738"/>
            <a:ext cx="9144000" cy="781050"/>
          </a:xfrm>
          <a:prstGeom prst="rect">
            <a:avLst/>
          </a:prstGeom>
        </p:spPr>
        <p:txBody>
          <a:bodyPr/>
          <a:lstStyle/>
          <a:p>
            <a:pPr algn="ctr" eaLnBrk="0" hangingPunct="0">
              <a:defRPr/>
            </a:pPr>
            <a:r>
              <a:rPr lang="en-US" sz="3200" spc="-100" dirty="0" smtClean="0">
                <a:latin typeface="Arial" charset="0"/>
                <a:ea typeface="+mj-ea"/>
                <a:cs typeface="Arial" charset="0"/>
              </a:rPr>
              <a:t>Andrea Norris, M.B.A.</a:t>
            </a:r>
            <a:endParaRPr lang="en-US" sz="3200" spc="-100" dirty="0">
              <a:latin typeface="Arial" charset="0"/>
              <a:ea typeface="+mj-ea"/>
              <a:cs typeface="Arial" charset="0"/>
            </a:endParaRPr>
          </a:p>
        </p:txBody>
      </p:sp>
    </p:spTree>
  </p:cSld>
  <p:clrMapOvr>
    <a:masterClrMapping/>
  </p:clrMapOvr>
  <p:transition>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2" name="Picture 10" descr="http://sols.asu.edu/news/2010/images/54_news_10_body2.jpg"/>
          <p:cNvPicPr>
            <a:picLocks noChangeAspect="1" noChangeArrowheads="1"/>
          </p:cNvPicPr>
          <p:nvPr/>
        </p:nvPicPr>
        <p:blipFill>
          <a:blip r:embed="rId3" cstate="print">
            <a:lum bright="10000"/>
          </a:blip>
          <a:srcRect/>
          <a:stretch>
            <a:fillRect/>
          </a:stretch>
        </p:blipFill>
        <p:spPr bwMode="auto">
          <a:xfrm>
            <a:off x="3157921" y="1425488"/>
            <a:ext cx="2828159" cy="42715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idx="4294967295"/>
          </p:nvPr>
        </p:nvSpPr>
        <p:spPr>
          <a:xfrm>
            <a:off x="0" y="58738"/>
            <a:ext cx="9144000" cy="129540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Interim Director for NCI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Center for Cancer Genomics </a:t>
            </a:r>
          </a:p>
        </p:txBody>
      </p:sp>
      <p:sp>
        <p:nvSpPr>
          <p:cNvPr id="5" name="Title 1"/>
          <p:cNvSpPr txBox="1">
            <a:spLocks/>
          </p:cNvSpPr>
          <p:nvPr/>
        </p:nvSpPr>
        <p:spPr>
          <a:xfrm>
            <a:off x="0" y="5879446"/>
            <a:ext cx="9144000" cy="627063"/>
          </a:xfrm>
          <a:prstGeom prst="rect">
            <a:avLst/>
          </a:prstGeom>
        </p:spPr>
        <p:txBody>
          <a:bodyPr/>
          <a:lstStyle/>
          <a:p>
            <a:pPr algn="ctr" eaLnBrk="0" hangingPunct="0">
              <a:defRPr/>
            </a:pPr>
            <a:r>
              <a:rPr lang="en-US" sz="3200" spc="-100" dirty="0">
                <a:latin typeface="Arial" charset="0"/>
                <a:ea typeface="+mj-ea"/>
                <a:cs typeface="Arial" charset="0"/>
              </a:rPr>
              <a:t> Barbara </a:t>
            </a:r>
            <a:r>
              <a:rPr lang="en-US" sz="3200" spc="-100" dirty="0" err="1">
                <a:latin typeface="Arial" charset="0"/>
                <a:ea typeface="+mj-ea"/>
                <a:cs typeface="Arial" charset="0"/>
              </a:rPr>
              <a:t>Wold</a:t>
            </a:r>
            <a:r>
              <a:rPr lang="en-US" sz="3200" spc="-100" dirty="0">
                <a:latin typeface="Arial" charset="0"/>
                <a:ea typeface="+mj-ea"/>
                <a:cs typeface="Arial" charset="0"/>
              </a:rPr>
              <a:t>, Ph.D.</a:t>
            </a:r>
          </a:p>
        </p:txBody>
      </p:sp>
      <p:sp>
        <p:nvSpPr>
          <p:cNvPr id="26629" name="AutoShape 6" descr="data:image/jpg;base64,/9j/4AAQSkZJRgABAQAAAQABAAD/2wBDAAkGBwgHBgkIBwgKCgkLDRYPDQwMDRsUFRAWIB0iIiAdHx8kKDQsJCYxJx8fLT0tMTU3Ojo6Iys/RD84QzQ5Ojf/2wBDAQoKCg0MDRoPDxo3JR8lNzc3Nzc3Nzc3Nzc3Nzc3Nzc3Nzc3Nzc3Nzc3Nzc3Nzc3Nzc3Nzc3Nzc3Nzc3Nzc3Nzf/wAARCADxAKADASIAAhEBAxEB/8QAGwAAAgMBAQEAAAAAAAAAAAAABAUCAwYAAQf/xAA6EAABBAECBAMECQQCAgMAAAABAAIDEQQSIQUxQVETImEGMnGBFCNCcpGhscHwMzRS4STRNfElYoL/xAAYAQADAQEAAAAAAAAAAAAAAAABAgMABP/EACARAAMBAAMBAQADAQAAAAAAAAABAhEDITESQRMiMnH/2gAMAwEAAhEDEQA/APmlL1eHmvRyRTHaOUgvAvQnTEaJjkptVdqbfRZoyfZNe0vOS81AHcqNFZJheOBBAXeKxp3cAexK58kYLTqHwSDolsOYv9l1+mypfkws2Mg+K9jmjkHklBPqgEkRtsou3Vhsc1B3NFMBUQokKxyrKKYCLgoEKZUSiAiVEqR3USsYuK5SK8pFMzR4vV1rk6ZNo9U7AF2qnPDQSTQCBlyHTu0s939U1PEKl2HnI1O0xiz37K5mKZN5XvPoBQQ2JUdMDWknexuf56pvj7APkIr03/NQdF5RR9DggNmMOoX7loLOdGYSMcNaOoA3COyZQGEtdRHPdBNjEznanNvTtR5pdDgmJeTsCQrI3FjvKTq78l6+F0chOmuoXsNHZwHx6J9JpdhmNmPaNMg1N79QjQQ9oc3cfogWY5c3ym+w6hTZqhOoAitnNSFFoS5QKmSCwPHuu5FQJBTpCtkSouUjzXh5I4DSsqJUnclFbDaEELipFRSjEea8JoWVIhCZ0pZHpaaLk6YjBszI8R2hnuDn6qMJLeVfMKpo/DoFfjt1vG12g2BLsaYR8Q1TdPUuAATHIkdFH5a5e87b8lVhYzYY/FnOgdnAofIzHvcWMfYPIVQUvS6WIFkcC/e6POnFH4kYbFdg2COShj8PyJjRYCOfJNBw6QRaQ3bpsg2MpZn8pjpHU42O2ypbA67p1dm7p9JwqTnsf1VbcUtd7pB7dUPsP8QLjRBw0vG3f/Stfjva4Nfvt5XcyUZGyMGni661RRwiaW6JN2HcOS6HBHoIFAHS/cDsfRUuBDiD0TaaERyG6rnYQ+ZCJGGRtahufVU477xk7jVqFzivLXFRXRhz6c47KFr1xVZK2B0OXVsvVwGykUIkADdJ8h/iTON7DYJplv0QuPWkoCIjJtDGkFzdR6NTfhmI6Rpmm8kQ6N21eiG4bhNle6WXaJm57uPZOYz4xaAKHJrRyHokpluONPDiT5hADtDOgA5BMeH8Fhhe1zxqrlYRuEwAA+iOjZ5tXUqLpnVPGv0nj4jC3VVBEiBlBrW+XrS9ZZYrYmEKbZaUiD+HRyE7UfRUP4K17acASOTuqeQRagiDDpNEGllpmkYPiXCnMGh256G+SVY+T4LnQPNlpog9FvuIwtkYb6ei+d+0kBxMts7feY4Bx7tVY7OXlXywx+xo7tJsX0Vb49ILK3b5h6hWYpEkIJuqsf8AS6W4w2S70H8WlB+gQlzIvClIHundqHTnNgbJE8NA1MOph7j+fokzguvjv6k5OWPlkHKsqxwUCFQmg6l7a5SrZc50AXEXfVgWgIhuTV+iJ4g63Ad1Vim312cCj+C/o3eBBw+Fjfedbz3PRF8PcCQ7sNkDmGjC0Dbwq/Morh9tAHW1Gzq4zR4uwslMoxTdhtWyXYotoPRNo23EFMuiyEXQ6Ui4m8u6BxzvXUFM4QCzUeaDQ6YwxaDVKWUXVNsqpjvJQslUtDTMNcjWk9zS2M3RVkttrmk7FYn2oxSDocfLIC3UVucqtxqBPQhZ32ihGRw2caSXxDWK5mlpbTEtfUmS4ZPY0dY5HN+Iv/2mbmXE6M/dFrP8LkBkfRu3Wfn/AOloGuLmtcBvzKevSE+IGjdTW6h5W7H8aP4JXnY/hSuoV6JuQI5ZGgW0HVXcHn/PRU8Sh1QhzfMWbfEJuOvmhOSdkROCrKucPwVTl2JnHgb8l7yC8C53IqBcV5puZdhMqejtq5KMxLsghGTY5bEZgR5XtaK9AsBe6W5ZPiRtsk6d/wASm2HDcLf8udpA7J/5DSdxoFhMIMvOcNONC49jpU6ReK6NXiimCuyb4xDmUauqWOw5OMR7viJHWmWmEXG2xu05FscOhFJMLzXRo8aiSewUMjNlYCIWBx9VDheQ3KIfEQQ78EyngEYL9IB7IaUwSST8UyXANf4bR/jsmGFhusa3a39STzQWVkSRxXG/TZ3dpukplyONM4gGw5c7ojdNjoAgjbccqKKTrwSqUem1GMQ2iNyoScOa5hrYkcj2QuJj5UcDJcjPnDwwAgvDg49TuFdi5EssnmcS0HqOanXXQ89o+Z5uBJwnjmRjubTT54/UXf8A2m+OajsbUAb9E29u8JzmwZrB5onU74FKsIB0bmdG7fJNu4yLnOiGSCyRkw5gUR/PRSboLTGfdI8p7jp/PRTmGrGcKtzN/mEC12pgcLBYaI7LAFeZEYpntIqjt8EG5PuIRtlh8TbVydX6pFIKcQuzjrUcfJOMM5Lx7vKV6VRlO0wu7pBhfH55XuvfonOK4HFcX04GTexyqt0li2a4jqnWAA7HaHcvMT+K1GgX50P0bKjP2SK+fP8AdO+G8VGLEHTh1fZDRzS/jTQZYgRsSQT27KODjZJlY9st9BdnZJWNdlY1NpDjJ9os2R7W47RjwgnU4NDn1W1Xss9xXPy58gNyzqe0C3AUtvhwNEVmNhcBzIWK42NfEZKN70SAtDl9JGubS1s0/sLmOAcxxJDTYW8fkBzLPx+K+deyJazWzkdivoePGHYzC7dSv07OL/K0TcSiLpy5zdLDXLkvceWOKiALCbZOK0tJLhXSzzSp2M0uOmjSVIphe2WTI9667BN8OBsUQc6mjbml+BH5gKWiY2NsIJNGtgtiM8XQq4xjtyMGaNwBaWFYbABaSCdxYNemy+hzi2uFgghfPmjweIzN6B5H4pUS5EESx6JNxs8WP3SZ/wBTkyRk00kUnmWCWMJ5h2oj8kn4xEdUco+1YJHcbpyKIxvFujIsEVv26JVnQeG4kWRzB7o4kuayUVurpG+JH5qAO3LkU3HWMXknULSRQ7oLPd5Q1Fk0luY4vkofALoOZnjBbI29TuSmuMaY0Vu5uw+X+0qib4k1DbYgfgmkTqmroBQ+SVjQU8bfb8YnnuCmPAS1/lPMFKONECOEjmCL/C0w9n3ATD1S0v6leJ/3ZtYhpxz8Fg+Mhrc17h33Wzy8kQ4TiOdLC50muRxO5J3KWF2dHK18jP2b1HKDwfLW6+j42p8TQ26C+ZcFzYoMluvZp530X0zhnE4RiEMcw6hXcoWuxuGl8lk8TpdnEBgG6UZuDm4rteMTKOZjPMfArQwmKYAkW4b78rVz/Le6RFfoy2DxZviaJNUcrTu12xC0EWa2RopyC4nhYeQ0vyGNDv8AK6pKcJunJiZizl8bnEFrje1cwVmxdNJLOPDJb2WInJdxGau4P6rWSgxxuYeYdsfSli5X3xd7P8mde4NpF2Jfg0d5oyego/IoLNiMmKT1a7f+fMI1rh4dVQc3kh2TMcXsfsCN/wCfP8lTOiG9ihsf1MjB0OofBW448SIt9KJKvjbUmk7gEtPwVGO36PluY6y0ij8eiGB0SvKXPoyfDdHTGmlA/ad8guo4y/Ab9Y4nYV+XP/pGRD6xw/xFWe6Gxj5fvmgi8Qlwe4ABIykoG4zHUHO/OCfTYhV8GyC3SR7zdiieLmscud1pI8SfwJg4Gh1TJbIv18Xps35hysd4AJ0DdZ/IHnITHGzNErclgBa9umRo6jup8U4WyXHOVjHVGdyOynPTOmm2gPA+jiQeNR9Ctfh8TxGQiNgon/Fq+ewtdBMHA6mdWla/2c4lBA+Nxxz4otpoA2OhRuf03Ff5hq8DOnl2xMV79PMkJu6HLnA+kStgaWavKbJSSHjMrJXGKNjRKTQ51smsEZzmRy5Ep8RgpoG23W65fBSxnTlevoXOwMfieXHYeYIDqJLjcp6X6eitjx2s4y17GgNDDyFdU1DGRDTGKBVbotBD681JLGxZ0B8Rl8r3X3WCfkf/AC8Tg7mav4gha32kyG4nDpHuNUDdr53FkucIZzsQ8fqU3HOrSHLWdG1JHgMOwJ6JJJKY8ggi+hTQvHhtYeRsWknE3actrr5gfomJF/jjxmuv3wL9FNzh9LDr95tmu6WPeRKB6j90U59tjd1qkBhVMdiD1QdbA90ZLuD6oQb/ACXSzkLmGmfAFFw7Qg3u43SFDbGkfy0bG3XM1g91opTZWSjjIHgBvff+fis+RRo8xsnvFHB8jWXtZCSyipD+KrHhDl9L8PLdA7S7dh6dk5gzHsjPhPuNw3b0Wdq91ZDNJA62HbqDyK1SmHj5XPTGLh5yWjy/om3CHNL23zCUY+QyU23Z3VpTDBl0SeT8FOtw6eN96mbfh7mD3Wiyn+IC4Czz5UFm+FPPghzu3NaTh08YYQdr6qP/AE7PwKNEgdVXkytbuTsAuyJosZheXDl1WA9rfaF7mOxcV5Bd7zm80Pn6eC3alAPt1xtudkDDxnaooz53Dk53b5JLC0txiCORB/n5IEDT5ndEyht0T3ciKA+dq+fKxHCqdU2zR+Lqw4XDnYJ+YS7iO8sXwVzH3jhte6AqM06pYvRpUV6WBCS7I9ALKa8OxH5MrLB0jYepQ/CMI5mW5o3si/Rbjh2G2IFzAGgGmkcz/pdHHxOv+CusPmj9mocN81b7lEkXt0VbxT76VyRohJNoDiK+0UdjAayRfvIOE2YzW/RMMJnkJPQ8lKmWSFfFoyzzbizaVzjUQ/utNxaMOYQG2Wjceizj2eWudbKkPohyT2DAEL0jawBStDO4XgZpdYu1QlhQSbvkUdg5vhvaZSdvtIZzQTsK9FU7bZZrTTTl6j6LwzjeE6MN8aO65WmcfEfCgM7WufHdW0WCvlEUhika8cwVsOD8SrFdEHWx24vooXGeHbxc7rpmpyOIMlxfEmdZdyA6LDZv1k0jg0mz3TDIyyW+HyCXSTxsNPcG/FLKY1vrsCMFuBdy6Dujce2tc53K7AXlN96yXHqVOiGglM3pOZS7C8RxMbgetWoZDz4rnVZPlYP5/N1V9IEEDpTtv5R37KHDctj3OnfuIh5Wnqe60RrNV/iNnw0YvBMDXO769wv1JKIiycjMY1zneFByaBzIWPxpZ+J5+qQlzW7ndaOXKbFpibZLG6QO5Xan1iJmOJul2nVfReKTe3qudoVMtx2mw47lp3tHNGiR4abDjY9OqCY8B5eNgRRRmPRGlx8w5EdQuejok84oT4YlYLc3Yju1JXMjkkLmG2k/P8E8yAQfKQQeXY+iVzYzHSEgaD1B5hND/BbnQcwkGmjbuqJ/LGQAjDF4bNxaDyRYJ9eiuiFLAIGiSeyqO6k870FzRYTESIRmFkGGSifK78igzzUrQa0KePUOZsghvPdLZpHSS3ZXglJZRO4XMbvuhM4Pd/QdhThjNLh1V80/l9KJQUY3XmXJ5Vvlbpvt5hDLyzM0MGzRsAr8M1DQ5kpc3dwTPhzdU0bOl7pksBLbY8wCMHGD3AanCzaP4Y/WTkT+YAigeRKVZL9c/hNGwNUnmKwtEUTdqZq5dT/pOvcLGXXtqNriVImTB6hWRzFhFhUAqxg2LiNh0SuUx5toZRSslqzRVz8bW07NNDm0/sUNwNjZcxzXgOGk0PVbAcKhbHpDPe3u+SMcDZX+Qx2XjeFDroj4rP50gA25nkthx8CHAeXmiD+awc7zI8npyCq5U9HPyUVqyIWaVYVkRpwSkjyRulyiFdkN2BVIsrGLIx1KsBpFx8JzfozJnwOjjfuwvFavgqjjStO7fzRxhxnDZDZD9Tq7Ih4cG7gi0G/clAB7GPMfgm3ChUus8gluM23nZOcVnhQ3fNFDwuy+Al+Y0rVRjw3veeV6eWzfis1wcas5l91qa8PJlBB0ufZBTyiphl6o2vbUiZNoLiAOZRhgcIzYrSqcFpdMHb7cvitDFitnxNubRumlaMhNwR+nise9DqvosY1Bo/8Ap+/+l81iHgcShux5wV9IxnG2Am/qwOXXsrcYyMv7W4BnjPmLWts13WFyMLQ6g436r6Z7SMuMgdaWFy2edyFoWlok8FwPRX4ULXZMTJRbC4agDWytczkvYhpnYexUsJ4Nsr2dnmyXjh+h+K42xznC2g9D6haHgHsnicPkimy/+S9/KwNAP/aH4IbM0UlaHCx8f4FpsOQvxxDLdjr/AD5KsyvSqlJhGRjscDFKA+N3ukhZPjHCoYr0AHtS1MuR9U7cGuvoknESHa3Ep2gmIyWFjyD0NIYgHojc43M8Dug63UX6TZNjPMwBMnbY9VyQ2MzVMD0AV7jTnt2qzSAyQf7NsE2XXzHqthlxVkAncOYHA/BZr2TiH0gmuZ6dFpvaOb6NjRyN97SW0qwuhj5qV3VcrMdgknY13JzgCucmMeFxkPbtuDZT7hbgMl8T/csH4lUz8POJLE9jSA8XXbsrzCSyTIhFkP5eg2VpWDij2lxRiZcU7fdL7/O1suGP8XCjddk0+/VZ7jobl8Fc77cdV8U09mZTJw2HUbIaE8+hCeLwGeMUO/6LE8TxDG5xrovosrNYZ8D+yzvG8IEHy7mh+aNIJhZI/LY5hUA+YHkm/EMV0DnEjYpS5tuKi1hNo1HDbBa5jgDWxpP8bMbJpY0aZORHYrJ4spZAyujbBRGHlyfSg/fci9k6eDmuyqEEpHMtohJ+JuDIiOqcv+uxySPPW5HVZ3jkoETuhITsxl5nAzOvqVQ4EO9LVh3kJXjm27bnagIMMNvkLiFW73j8UVC3TGR2AQh3kIHVH8HNR7Gi3mr7kI320eRDEOQBQfsXvI4Vz2rumPttBWNE6qVZ/wAhR897ojA/vYPvhcuXMvSR9A4nzxfmq+F/0D/+/wB1y5dP6UE0v9hN8T+iYeyP/jh/Oq5csvQmjj5R/dP6hLOMf02feb+q5cnZjK8e5BZk++5cuUL9EY1h/tovulHcJ/q/guXLDGtZy+Sy3HP6IXLlV+GM19oqX2x8Vy5QEHA9yT+dEAP64+a5cmY5qPYr+4d979k/9tv/ABsX3ly5Vj/IV6f/2Q=="/>
          <p:cNvSpPr>
            <a:spLocks noChangeAspect="1" noChangeArrowheads="1"/>
          </p:cNvSpPr>
          <p:nvPr/>
        </p:nvSpPr>
        <p:spPr bwMode="auto">
          <a:xfrm>
            <a:off x="77788" y="-1028700"/>
            <a:ext cx="1419225" cy="2143125"/>
          </a:xfrm>
          <a:prstGeom prst="rect">
            <a:avLst/>
          </a:prstGeom>
          <a:noFill/>
          <a:ln w="9525">
            <a:noFill/>
            <a:miter lim="800000"/>
            <a:headEnd/>
            <a:tailEnd/>
          </a:ln>
        </p:spPr>
        <p:txBody>
          <a:bodyPr/>
          <a:lstStyle/>
          <a:p>
            <a:endParaRPr lang="en-US"/>
          </a:p>
        </p:txBody>
      </p:sp>
      <p:sp>
        <p:nvSpPr>
          <p:cNvPr id="26630" name="AutoShape 8" descr="data:image/jpg;base64,/9j/4AAQSkZJRgABAQAAAQABAAD/2wBDAAkGBwgHBgkIBwgKCgkLDRYPDQwMDRsUFRAWIB0iIiAdHx8kKDQsJCYxJx8fLT0tMTU3Ojo6Iys/RD84QzQ5Ojf/2wBDAQoKCg0MDRoPDxo3JR8lNzc3Nzc3Nzc3Nzc3Nzc3Nzc3Nzc3Nzc3Nzc3Nzc3Nzc3Nzc3Nzc3Nzc3Nzc3Nzc3Nzf/wAARCADxAKADASIAAhEBAxEB/8QAGwAAAgMBAQEAAAAAAAAAAAAABAUCAwYAAQf/xAA6EAABBAECBAMECQQCAgMAAAABAAIDEQQSIQUxQVETImEGMnGBFCNCcpGhscHwMzRS4STRNfElYoL/xAAYAQADAQEAAAAAAAAAAAAAAAABAgMABP/EACARAAMBAAMBAQADAQAAAAAAAAABAhEDITESQRMiMnH/2gAMAwEAAhEDEQA/APmlL1eHmvRyRTHaOUgvAvQnTEaJjkptVdqbfRZoyfZNe0vOS81AHcqNFZJheOBBAXeKxp3cAexK58kYLTqHwSDolsOYv9l1+mypfkws2Mg+K9jmjkHklBPqgEkRtsou3Vhsc1B3NFMBUQokKxyrKKYCLgoEKZUSiAiVEqR3USsYuK5SK8pFMzR4vV1rk6ZNo9U7AF2qnPDQSTQCBlyHTu0s939U1PEKl2HnI1O0xiz37K5mKZN5XvPoBQQ2JUdMDWknexuf56pvj7APkIr03/NQdF5RR9DggNmMOoX7loLOdGYSMcNaOoA3COyZQGEtdRHPdBNjEznanNvTtR5pdDgmJeTsCQrI3FjvKTq78l6+F0chOmuoXsNHZwHx6J9JpdhmNmPaNMg1N79QjQQ9oc3cfogWY5c3ym+w6hTZqhOoAitnNSFFoS5QKmSCwPHuu5FQJBTpCtkSouUjzXh5I4DSsqJUnclFbDaEELipFRSjEea8JoWVIhCZ0pZHpaaLk6YjBszI8R2hnuDn6qMJLeVfMKpo/DoFfjt1vG12g2BLsaYR8Q1TdPUuAATHIkdFH5a5e87b8lVhYzYY/FnOgdnAofIzHvcWMfYPIVQUvS6WIFkcC/e6POnFH4kYbFdg2COShj8PyJjRYCOfJNBw6QRaQ3bpsg2MpZn8pjpHU42O2ypbA67p1dm7p9JwqTnsf1VbcUtd7pB7dUPsP8QLjRBw0vG3f/Stfjva4Nfvt5XcyUZGyMGni661RRwiaW6JN2HcOS6HBHoIFAHS/cDsfRUuBDiD0TaaERyG6rnYQ+ZCJGGRtahufVU477xk7jVqFzivLXFRXRhz6c47KFr1xVZK2B0OXVsvVwGykUIkADdJ8h/iTON7DYJplv0QuPWkoCIjJtDGkFzdR6NTfhmI6Rpmm8kQ6N21eiG4bhNle6WXaJm57uPZOYz4xaAKHJrRyHokpluONPDiT5hADtDOgA5BMeH8Fhhe1zxqrlYRuEwAA+iOjZ5tXUqLpnVPGv0nj4jC3VVBEiBlBrW+XrS9ZZYrYmEKbZaUiD+HRyE7UfRUP4K17acASOTuqeQRagiDDpNEGllpmkYPiXCnMGh256G+SVY+T4LnQPNlpog9FvuIwtkYb6ei+d+0kBxMts7feY4Bx7tVY7OXlXywx+xo7tJsX0Vb49ILK3b5h6hWYpEkIJuqsf8AS6W4w2S70H8WlB+gQlzIvClIHundqHTnNgbJE8NA1MOph7j+fokzguvjv6k5OWPlkHKsqxwUCFQmg6l7a5SrZc50AXEXfVgWgIhuTV+iJ4g63Ad1Vim312cCj+C/o3eBBw+Fjfedbz3PRF8PcCQ7sNkDmGjC0Dbwq/Morh9tAHW1Gzq4zR4uwslMoxTdhtWyXYotoPRNo23EFMuiyEXQ6Ui4m8u6BxzvXUFM4QCzUeaDQ6YwxaDVKWUXVNsqpjvJQslUtDTMNcjWk9zS2M3RVkttrmk7FYn2oxSDocfLIC3UVucqtxqBPQhZ32ihGRw2caSXxDWK5mlpbTEtfUmS4ZPY0dY5HN+Iv/2mbmXE6M/dFrP8LkBkfRu3Wfn/AOloGuLmtcBvzKevSE+IGjdTW6h5W7H8aP4JXnY/hSuoV6JuQI5ZGgW0HVXcHn/PRU8Sh1QhzfMWbfEJuOvmhOSdkROCrKucPwVTl2JnHgb8l7yC8C53IqBcV5puZdhMqejtq5KMxLsghGTY5bEZgR5XtaK9AsBe6W5ZPiRtsk6d/wASm2HDcLf8udpA7J/5DSdxoFhMIMvOcNONC49jpU6ReK6NXiimCuyb4xDmUauqWOw5OMR7viJHWmWmEXG2xu05FscOhFJMLzXRo8aiSewUMjNlYCIWBx9VDheQ3KIfEQQ78EyngEYL9IB7IaUwSST8UyXANf4bR/jsmGFhusa3a39STzQWVkSRxXG/TZ3dpukplyONM4gGw5c7ojdNjoAgjbccqKKTrwSqUem1GMQ2iNyoScOa5hrYkcj2QuJj5UcDJcjPnDwwAgvDg49TuFdi5EssnmcS0HqOanXXQ89o+Z5uBJwnjmRjubTT54/UXf8A2m+OajsbUAb9E29u8JzmwZrB5onU74FKsIB0bmdG7fJNu4yLnOiGSCyRkw5gUR/PRSboLTGfdI8p7jp/PRTmGrGcKtzN/mEC12pgcLBYaI7LAFeZEYpntIqjt8EG5PuIRtlh8TbVydX6pFIKcQuzjrUcfJOMM5Lx7vKV6VRlO0wu7pBhfH55XuvfonOK4HFcX04GTexyqt0li2a4jqnWAA7HaHcvMT+K1GgX50P0bKjP2SK+fP8AdO+G8VGLEHTh1fZDRzS/jTQZYgRsSQT27KODjZJlY9st9BdnZJWNdlY1NpDjJ9os2R7W47RjwgnU4NDn1W1Xss9xXPy58gNyzqe0C3AUtvhwNEVmNhcBzIWK42NfEZKN70SAtDl9JGubS1s0/sLmOAcxxJDTYW8fkBzLPx+K+deyJazWzkdivoePGHYzC7dSv07OL/K0TcSiLpy5zdLDXLkvceWOKiALCbZOK0tJLhXSzzSp2M0uOmjSVIphe2WTI9667BN8OBsUQc6mjbml+BH5gKWiY2NsIJNGtgtiM8XQq4xjtyMGaNwBaWFYbABaSCdxYNemy+hzi2uFgghfPmjweIzN6B5H4pUS5EESx6JNxs8WP3SZ/wBTkyRk00kUnmWCWMJ5h2oj8kn4xEdUco+1YJHcbpyKIxvFujIsEVv26JVnQeG4kWRzB7o4kuayUVurpG+JH5qAO3LkU3HWMXknULSRQ7oLPd5Q1Fk0luY4vkofALoOZnjBbI29TuSmuMaY0Vu5uw+X+0qib4k1DbYgfgmkTqmroBQ+SVjQU8bfb8YnnuCmPAS1/lPMFKONECOEjmCL/C0w9n3ATD1S0v6leJ/3ZtYhpxz8Fg+Mhrc17h33Wzy8kQ4TiOdLC50muRxO5J3KWF2dHK18jP2b1HKDwfLW6+j42p8TQ26C+ZcFzYoMluvZp530X0zhnE4RiEMcw6hXcoWuxuGl8lk8TpdnEBgG6UZuDm4rteMTKOZjPMfArQwmKYAkW4b78rVz/Le6RFfoy2DxZviaJNUcrTu12xC0EWa2RopyC4nhYeQ0vyGNDv8AK6pKcJunJiZizl8bnEFrje1cwVmxdNJLOPDJb2WInJdxGau4P6rWSgxxuYeYdsfSli5X3xd7P8mde4NpF2Jfg0d5oyego/IoLNiMmKT1a7f+fMI1rh4dVQc3kh2TMcXsfsCN/wCfP8lTOiG9ihsf1MjB0OofBW448SIt9KJKvjbUmk7gEtPwVGO36PluY6y0ij8eiGB0SvKXPoyfDdHTGmlA/ad8guo4y/Ab9Y4nYV+XP/pGRD6xw/xFWe6Gxj5fvmgi8Qlwe4ABIykoG4zHUHO/OCfTYhV8GyC3SR7zdiieLmscud1pI8SfwJg4Gh1TJbIv18Xps35hysd4AJ0DdZ/IHnITHGzNErclgBa9umRo6jup8U4WyXHOVjHVGdyOynPTOmm2gPA+jiQeNR9Ctfh8TxGQiNgon/Fq+ewtdBMHA6mdWla/2c4lBA+Nxxz4otpoA2OhRuf03Ff5hq8DOnl2xMV79PMkJu6HLnA+kStgaWavKbJSSHjMrJXGKNjRKTQ51smsEZzmRy5Ep8RgpoG23W65fBSxnTlevoXOwMfieXHYeYIDqJLjcp6X6eitjx2s4y17GgNDDyFdU1DGRDTGKBVbotBD681JLGxZ0B8Rl8r3X3WCfkf/AC8Tg7mav4gha32kyG4nDpHuNUDdr53FkucIZzsQ8fqU3HOrSHLWdG1JHgMOwJ6JJJKY8ggi+hTQvHhtYeRsWknE3actrr5gfomJF/jjxmuv3wL9FNzh9LDr95tmu6WPeRKB6j90U59tjd1qkBhVMdiD1QdbA90ZLuD6oQb/ACXSzkLmGmfAFFw7Qg3u43SFDbGkfy0bG3XM1g91opTZWSjjIHgBvff+fis+RRo8xsnvFHB8jWXtZCSyipD+KrHhDl9L8PLdA7S7dh6dk5gzHsjPhPuNw3b0Wdq91ZDNJA62HbqDyK1SmHj5XPTGLh5yWjy/om3CHNL23zCUY+QyU23Z3VpTDBl0SeT8FOtw6eN96mbfh7mD3Wiyn+IC4Czz5UFm+FPPghzu3NaTh08YYQdr6qP/AE7PwKNEgdVXkytbuTsAuyJosZheXDl1WA9rfaF7mOxcV5Bd7zm80Pn6eC3alAPt1xtudkDDxnaooz53Dk53b5JLC0txiCORB/n5IEDT5ndEyht0T3ciKA+dq+fKxHCqdU2zR+Lqw4XDnYJ+YS7iO8sXwVzH3jhte6AqM06pYvRpUV6WBCS7I9ALKa8OxH5MrLB0jYepQ/CMI5mW5o3si/Rbjh2G2IFzAGgGmkcz/pdHHxOv+CusPmj9mocN81b7lEkXt0VbxT76VyRohJNoDiK+0UdjAayRfvIOE2YzW/RMMJnkJPQ8lKmWSFfFoyzzbizaVzjUQ/utNxaMOYQG2Wjceizj2eWudbKkPohyT2DAEL0jawBStDO4XgZpdYu1QlhQSbvkUdg5vhvaZSdvtIZzQTsK9FU7bZZrTTTl6j6LwzjeE6MN8aO65WmcfEfCgM7WufHdW0WCvlEUhika8cwVsOD8SrFdEHWx24vooXGeHbxc7rpmpyOIMlxfEmdZdyA6LDZv1k0jg0mz3TDIyyW+HyCXSTxsNPcG/FLKY1vrsCMFuBdy6Dujce2tc53K7AXlN96yXHqVOiGglM3pOZS7C8RxMbgetWoZDz4rnVZPlYP5/N1V9IEEDpTtv5R37KHDctj3OnfuIh5Wnqe60RrNV/iNnw0YvBMDXO769wv1JKIiycjMY1zneFByaBzIWPxpZ+J5+qQlzW7ndaOXKbFpibZLG6QO5Xan1iJmOJul2nVfReKTe3qudoVMtx2mw47lp3tHNGiR4abDjY9OqCY8B5eNgRRRmPRGlx8w5EdQuejok84oT4YlYLc3Yju1JXMjkkLmG2k/P8E8yAQfKQQeXY+iVzYzHSEgaD1B5hND/BbnQcwkGmjbuqJ/LGQAjDF4bNxaDyRYJ9eiuiFLAIGiSeyqO6k870FzRYTESIRmFkGGSifK78igzzUrQa0KePUOZsghvPdLZpHSS3ZXglJZRO4XMbvuhM4Pd/QdhThjNLh1V80/l9KJQUY3XmXJ5Vvlbpvt5hDLyzM0MGzRsAr8M1DQ5kpc3dwTPhzdU0bOl7pksBLbY8wCMHGD3AanCzaP4Y/WTkT+YAigeRKVZL9c/hNGwNUnmKwtEUTdqZq5dT/pOvcLGXXtqNriVImTB6hWRzFhFhUAqxg2LiNh0SuUx5toZRSslqzRVz8bW07NNDm0/sUNwNjZcxzXgOGk0PVbAcKhbHpDPe3u+SMcDZX+Qx2XjeFDroj4rP50gA25nkthx8CHAeXmiD+awc7zI8npyCq5U9HPyUVqyIWaVYVkRpwSkjyRulyiFdkN2BVIsrGLIx1KsBpFx8JzfozJnwOjjfuwvFavgqjjStO7fzRxhxnDZDZD9Tq7Ih4cG7gi0G/clAB7GPMfgm3ChUus8gluM23nZOcVnhQ3fNFDwuy+Al+Y0rVRjw3veeV6eWzfis1wcas5l91qa8PJlBB0ufZBTyiphl6o2vbUiZNoLiAOZRhgcIzYrSqcFpdMHb7cvitDFitnxNubRumlaMhNwR+nise9DqvosY1Bo/8Ap+/+l81iHgcShux5wV9IxnG2Am/qwOXXsrcYyMv7W4BnjPmLWts13WFyMLQ6g436r6Z7SMuMgdaWFy2edyFoWlok8FwPRX4ULXZMTJRbC4agDWytczkvYhpnYexUsJ4Nsr2dnmyXjh+h+K42xznC2g9D6haHgHsnicPkimy/+S9/KwNAP/aH4IbM0UlaHCx8f4FpsOQvxxDLdjr/AD5KsyvSqlJhGRjscDFKA+N3ukhZPjHCoYr0AHtS1MuR9U7cGuvoknESHa3Ep2gmIyWFjyD0NIYgHojc43M8Dug63UX6TZNjPMwBMnbY9VyQ2MzVMD0AV7jTnt2qzSAyQf7NsE2XXzHqthlxVkAncOYHA/BZr2TiH0gmuZ6dFpvaOb6NjRyN97SW0qwuhj5qV3VcrMdgknY13JzgCucmMeFxkPbtuDZT7hbgMl8T/csH4lUz8POJLE9jSA8XXbsrzCSyTIhFkP5eg2VpWDij2lxRiZcU7fdL7/O1suGP8XCjddk0+/VZ7jobl8Fc77cdV8U09mZTJw2HUbIaE8+hCeLwGeMUO/6LE8TxDG5xrovosrNYZ8D+yzvG8IEHy7mh+aNIJhZI/LY5hUA+YHkm/EMV0DnEjYpS5tuKi1hNo1HDbBa5jgDWxpP8bMbJpY0aZORHYrJ4spZAyujbBRGHlyfSg/fci9k6eDmuyqEEpHMtohJ+JuDIiOqcv+uxySPPW5HVZ3jkoETuhITsxl5nAzOvqVQ4EO9LVh3kJXjm27bnagIMMNvkLiFW73j8UVC3TGR2AQh3kIHVH8HNR7Gi3mr7kI320eRDEOQBQfsXvI4Vz2rumPttBWNE6qVZ/wAhR897ojA/vYPvhcuXMvSR9A4nzxfmq+F/0D/+/wB1y5dP6UE0v9hN8T+iYeyP/jh/Oq5csvQmjj5R/dP6hLOMf02feb+q5cnZjK8e5BZk++5cuUL9EY1h/tovulHcJ/q/guXLDGtZy+Sy3HP6IXLlV+GM19oqX2x8Vy5QEHA9yT+dEAP64+a5cmY5qPYr+4d979k/9tv/ABsX3ly5Vj/IV6f/2Q=="/>
          <p:cNvSpPr>
            <a:spLocks noChangeAspect="1" noChangeArrowheads="1"/>
          </p:cNvSpPr>
          <p:nvPr/>
        </p:nvSpPr>
        <p:spPr bwMode="auto">
          <a:xfrm>
            <a:off x="77788" y="-1028700"/>
            <a:ext cx="1419225" cy="2143125"/>
          </a:xfrm>
          <a:prstGeom prst="rect">
            <a:avLst/>
          </a:prstGeom>
          <a:noFill/>
          <a:ln w="9525">
            <a:noFill/>
            <a:miter lim="800000"/>
            <a:headEnd/>
            <a:tailEnd/>
          </a:ln>
        </p:spPr>
        <p:txBody>
          <a:bodyPr/>
          <a:lstStyle/>
          <a:p>
            <a:endParaRPr lang="en-US"/>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4822"/>
                                        </p:tgtEl>
                                        <p:attrNameLst>
                                          <p:attrName>style.visibility</p:attrName>
                                        </p:attrNameLst>
                                      </p:cBhvr>
                                      <p:to>
                                        <p:strVal val="visible"/>
                                      </p:to>
                                    </p:set>
                                    <p:animEffect transition="in" filter="wipe(up)">
                                      <p:cBhvr>
                                        <p:cTn id="7" dur="500"/>
                                        <p:tgtEl>
                                          <p:spTgt spid="34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5250"/>
            <a:ext cx="9144000" cy="760413"/>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Mourning the Loss of Bernadine Healey</a:t>
            </a:r>
          </a:p>
        </p:txBody>
      </p:sp>
      <p:sp>
        <p:nvSpPr>
          <p:cNvPr id="4" name="TextBox 3"/>
          <p:cNvSpPr txBox="1"/>
          <p:nvPr/>
        </p:nvSpPr>
        <p:spPr>
          <a:xfrm>
            <a:off x="7400925" y="6373813"/>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7</a:t>
            </a:r>
            <a:endParaRPr lang="en-US" sz="2000" dirty="0">
              <a:solidFill>
                <a:schemeClr val="accent4">
                  <a:lumMod val="40000"/>
                  <a:lumOff val="60000"/>
                </a:schemeClr>
              </a:solidFill>
              <a:latin typeface="Arial" charset="0"/>
            </a:endParaRPr>
          </a:p>
        </p:txBody>
      </p:sp>
      <p:sp>
        <p:nvSpPr>
          <p:cNvPr id="27652" name="AutoShape 2" descr="data:image/jpg;base64,/9j/4AAQSkZJRgABAQAAAQABAAD/2wCEAAkGBhQSEBQUExQWFBUWFxgYGBUWFxcUFxQXGBcVFBQXFRcYHCYfGBojGRQUHy8gIycpLCwsFx4xNTAqNSYrLCkBCQoKDgwOGA8PGiwcHyQsLCkpLCwpLCkpLCwpKSwpKSwpKSkpKSkpLCwsKSwpLCksLCwpLCksLCwpKSwpKSwpLP/AABEIAOQApQMBIgACEQEDEQH/xAAcAAABBQEBAQAAAAAAAAAAAAAFAAMEBgcCAQj/xABAEAABAgQEAwYDBwEIAQUAAAABAhEAAwQhBRIxQSJRYQYTMnGBkQehsRQjQlLB0fCCFTNDYnLC4fFTY3OSotL/xAAZAQADAQEBAAAAAAAAAAAAAAABAgMEAAX/xAAkEQACAgICAgIDAQEAAAAAAAAAAQIRAyESMUFREyIEMmEUUv/aAAwDAQACEQMRAD8AZ7HKBkC0WYyE5dIzXAMaKJYSNoNHtIrLrEpL7HqRxOUU0VntmoCewDWgBE3GqnvJxUYhpjVHozSVOhNGz9gpiTTI00EYyTFt7M40USwnMzRPMtFMUOb49G0JKG2jrvUcxGaDtEr88d0+LrmKCUEqUdAm/wD1GXk14NP+P3JGjmpRzEcrrkDcRVpVIUDNOX/Skv6E/tDczGAPCB56/OF+RvwSeCKenZZziI5D3/SOTiief1il1GPKvxW3OnzgZM7UJ/8AI/rm+kMuTB8SRoBxpOyk+Udpx9DX1jNJnaIEeIeY/WPZGPBaSPxDQC7sNPXaG4y7QVDHdM0hXaSXzhtXaiXGeyO9mBwlv9Vv48R6r7Qj/CJHS7eYhfuzR8X468s0VXaxENq7XpjNO/qTpIX7R2mRWnSQfeG4z9gr8ZezQ1dsBDau2QiiJwmvP+EB5mHk9mq8/hSPWO4S9nX+MvBcT2x6QoqY7I13NPzhR3B+wc/x/wDkpMrDp34UK9oeGG1JFkqjYaWhQ2kSjQo/KIr8hjtowaqw+cjxpMFMO7F1U5IUlIAPMxpHaKgT3ZsIM9nZo7lOkVUrRKWjN6X4XVCvEpI9zBem+Eit5p9BGifaesNTcRbf9veFnKlbOjbeinyfhWgEBUxR9YOzZMigld3KTc7C6lHmo8o6qsaSgOVEnYD9zFfnVyiTMy32Bs/qYzNuZphB3sWJT1M8ws/p6AQK7xS9Bbr/APneHu7WtWaYAH0SHdXVzdofnVfdp4Q6vYD9hHVWkWuyLPw1AZU5VtWUR8kiw9YiVk+RlYSyrdsrepAFh5xxMkqWpz97MPohHp05mCVBhWW6mWddOBJ5gfjPUw1pdi7fRU6rBZiwVoR3aRuqwPygTJnTJawxFjqkgxplXNCeIkeuvtoPK8VHHu7Up2ZX5rJHqAzxWE7JShQbwzGFZXKSOdj9YM02KXd29LeoNoqGAoUl/EB+YOpJHrdns4dtxBQrWg6uD8+nQwkoq9Dxetmg0GJoULpD/XqImfbE/lij0VUQzHTT9oYxftiZBZQhob0RnCnaL/8AbhyEL+0OgjJ5nxM5CGF/EteyYpwJUa//AGgekeRj4+I8w7Qo7izqRqtLKiX3UR6U2iYkvGYeRBrqILS0DEUakBkmLCoRDnMlySAOZLQydAQLTLVuS0D8SrRmSm7/AJQ5PmeXmYexPFg7JNhuP0gaFAB3CX1a6j5k3MJTmzTH6IkBILaAg9P1ghImygOIuRoAXP7CAARnPCG/zKv/AAQWRhwEvxE/6eEE7s1z5wVHjoaUrRArsSQVFKQXOrP6XOvpHMns+pfEXY6cz5D9Y9lTJMuZ4QpRNkDjUo9EjXzJAg9TVc2c+iQNQhmAH5pn6J94L0hbB8nDMgZvMNc9Vc/WI+KYzKkBlm+yU3J8+UHq1AlyiOmYty5RQjghnT1zJt0uDl56sl9h0iUYp7kU5OtELE+0C5l5acqef/MVKqq3J366/OLV2qTlQwDOWAGiUhtufLk8VRUkqHWNmOq0Z8l2H+zGJLlng406lD+hKerRZZqwtLoLpJZ/xS1HQLHJx/LxQKBJlrH8Ii2yqsghSTmcDMNyP1gTj5Oi9bCFPPsH6g9Dr+8MY5SidKfcWNvaGJq3cp84lUNXm6hQ9/4YTrZTvRnE6WxI6w2Uwd7TYV3SwRobj3gGY1J2jHJUx+nTaFCk6aQo4437DqhxeC0kwPlUISbRKXPCElR2jFNUyn7dDOIYqmWcoGZXLRv+YD11QpYdRAHJhbzgfOUuZMzm13A5D+XieqQmfJzOzcKmsx1SoeY+kT7NSgolfrEpSXaWeqlk/K8NkcOeYoZdWSMoPQDVXrDyezAScwOflmUCPXQiPZNASp1qCuQsR6NaLqa8COLY2itygKI8kchs/WJhpVzQFLtveyUjQW3H1jylw3PNc6JDv5akfSLFheGEsVc7DX+AQJSS6OS9g3C8ADuHAbiUzFX7Pyi4UdAgICQGSLnq0NTmQhhqf57mGZtQyQByiTlXYGnLoi42cztuoewL/oIFSpA05qUo+zD5D5wQqS/RusQSGJibkaIQ1RXsdwwKAcaufc/8RUayhCSAzWN+uv0jQqxDs/KAGMyQWI2/6i2KQckCuSEoWyVHKr8K+Z2zRGnz1IUdrlxyO5HnyjitllJPp/PlHiJpmC/i0PUbHz0jSZGT6TEH5dX0MTETGGZOj6ddweu8VdFQxY2MEaPEshNnG4+kc4nJlhx9CZlPmOzEHcPY/NoocxDRd0zBMkLCdGUR7OR7iKQs3g4vKBl9j0nS8KOZTNCihE+iyljA7FZxK0I2Nz/PeCtSIH11NmCVbpPy/wC4yZUUwvZXsbq+6lADxKfZ7DT9YG4TWTB4iz6gmzH892HlD3aGYCsZlZUgNYOXLEt1tAOtrmQruwQkM6jqdg3WBjWjRJsstROtwlJ9AR1aGJcwqIF/oPaKFh2Izs9nKQdP3aNlwnBAZKSU8RDnzgThwGjkTWzyiyJCWS5UWGz5X+UGpNU+jekCpmDTAUrzDh2A97xGqKCbLIWg216g+W4gRi/JKVFkXTA73iBNksICp7RT3Zk+d/oYI02IiY45QMkBoNjRlQyqReJ6VWPpDOa5faIcTSpAerkuC0Aq2UQkvFqqFCAeJy81hDR0UbtFHxOUWBgPSzMs1PUiLhiNIGy7mKkuXkmeRjdB2jFkjTIlXaYptMx+sdLLAEQwqc6i+5P1iV3fC/L9bxQggr2Xmn7xOxSfTb9Yr85LE+cWbsuoJJH5hy9W8zeAGJoaYpPJR+pgR/ZhyL6oal6Qo9kptHsOSR9DIqe8SCOUODwnext6QPwmSUykgwTVZJJ/j2jNk6DHsyztPWJTMVYkpOzNve46RWqjGVzWDAj8uvudSYP9sJLTlPuC7eX7PHPZvs/lR3kwa+ENtzMdFqMbNnFylRx2Gw+ZUVCErDS0nMoAHQX36tG6JSEpcsw+QivdjcOCUZ8oBvfpFknykqFxAb5bIyVPiVDE+2CzM7qSkkmybZQealLIOVPQBz0ipYn2vqUKAUUElS05EmYCnKzKKicrKct5XjT5kiUxBAbyf9IrmMYPJUXAQT1SXHtHclWxkrf10CMFxxM3hmhlHSzG4s7WvsreLFSUBPg9Yry8NzK5HR2094uOAUvdouCCdbv/ANQnbKzXFf0bqUCWhveK7UYoAF3udIsONzQEmM1xHFymawAbZ3v6CEW3oaKqNs4xXFJyhwOD01gWirqxdlHzgrNxVKZXerTNIYkEFElCmIBCATmWb+zw5hvaSXNYSyQo6S5rcX+lY3i+0uhdN1YFOIzAR3gcEsbXAhntHTJSkFIseUW+XNTOBsAUliki4I1Bir9t1MhIECMraDONRdlR7tzBedKanRzUon0AYREoqUrUG21gnjMsIRKTyF/U3i0nszxVIiJnGW6h+UQKnzSpRJ/f6wYxJf3QIFi3ysYBqMNEnkfgfpxaPY8kKtoDChiZ9FqTpCqkFUpSRYlJbodvnAunxoTFMIJpXGbI9DRRSsRoEz5gCrE2L7bAGD+KYN3apY/CWBb8LMIjYvOlS6yTpmmEBY2YkgHoXJ9otasPIACnUNAdwOR5xLdG6M6pk8U4QcqRYM3lDwk5oYRMcv5axIkz2MUVNmXdEebTBOzRCm0j7wXralMBajF0I3hJpLyWx3LwdyaJALkOYlG0e01VmSCQA8JZcx1HdvYDx1DiKVVUYStyAQeYi74utzaBE2kSoEWPMRn5cWbYq4oDVOFomoykAf5Ta/MEdIEVHYm3Cct3CtWbRmaLN/ZawGSXHI3aOE0KhqSnye8UWV+BXjTewFhkmZLmKExQKiACQPE2ij1axgN25T4PP6RdZkgeY3eKd2uTxIDWEPjlcrEyxqNArC1BFzqS3pv5P9HiNjFVmXfa37x1UyygA87v1gHMrCTzEaYq3ZjnLjphSkqEgZVjMg+48oYn0qH4CR0W5PyDRHpprlusWCThvAlwXaC3xAlzQClpaPINLwonRJhR3NHfEzVaGmCDBYzIHk8US5Wl4zTYEjO+285ZnqUHDsx5AAAfQxoPYjtqiqkhEwhM9AZafzNbOkbg9NDFT7YhDFg5P1/4jOagKSqxKVDQgkEeREUx7RWSSPpYTszkaPDE2e0DOxhP9n05JclAJLuSX1J3idWlkk8hE5Ojod0BcWxUiwck/PyjzCcCUtWedfknl5x5QJTaYeKZMJyj8iOfmecWakQAmFhG3s0ZMnFUiPOqO6YZSRzF2HWOplWnu+v6Q5NtFcxWvyuwb6Q8tEoLkdVVSCdYCYzV92tCknWxaIs+YV7keVjDE+WSGPzvEePs2rXRYaGvCgInLU4im4dPKTl5fTaDsuttEnGmM1exVSWcxVMTkhaVqPK3vFgxSocMN/4YDzpWYZTpy5xWGicleis4vLH2ckfh/ZoqEpN4uHaqaEyggWKjp0GvzaBHZvA1VE8SxbNqfyjcxtg6jZ52eNzSCvYTsuaiaZih92g36nYfrGjjBE8oNYXgiKeUmWgMlPuTuT1iQacRnlPk7AnWkV44QnlCg6qQI9hR+TB0wcUTZItEPO5ghIS8GfYi6Kf2jl3J82GusZ7XJdR5vGk9pKQAqc6+kUGukgG14fEy0ujXfh7UheHSgPwun2P/ADBfFUPKUBqbe9oz/wCE+LhK5lOo+LjQOo8QHpeNJVLcjzeFmtixdOwDP7PrUTkmKQUpASUtt5gxxJrZsuWM8x1p8RIASq7ApbS2oi0BN4jT6FCvENd4aMSiyJ/sDqmuWkHvE8ri4vs8BKqslk3/AJ7QVq1qlpKUnMk879IrNbJBI4QGABYm/M+sLJF8cf4dTamW9jEedNSXYiIdTSE5sqQCQACbs3SBdJ2UAJUtSlKPVvkIXivLHuXVBNSfvEEbgg+zxMC2jmhpmVfRAb1Ov0jtnMI2MtEbEKtKBmUdwB1JLAQxU1yEJKlEJHX9OcVbt3ibzEygbJ4lNzPhH85xVl1K1EZlFTaOSW940RxWkYZ/lKMmqsn4tihnzivQaJHIDSL98MJSR3i2ckAdQNS28ZojWLj2NnKTMBQWIa3PpFci+tEINybbNnkrdMekRGw6oC0gs3OJUYzmNqEKGKytQhs6gl3Z92hQQ0DKMOBBalTAzDU2gxTphp9g8EbGsM76W3KM5xXAlIdSklgSxY35RraUx5MpUq8SQfMPDLRynWjAaGsmSKmXMQ4UlQI68x6hx6xvmG14my0TE6KAtuk7pPUG0AMZ7HUxSqblyFAKnHJIKjbyEUT4cdrJyq8ylrdM7Oog6BYGYEcrODzYQ7+yv0cpLo2lURJztHcufz1jpc0QvY60AK1Ze4gTP6xYqsA7CAtVLBMRZtgweUiOVaQ+uWBEWcuEK2NhVmG9zEbEq5MmUpatEj3Ow8yY6rK1ElBUtQSnmf0G5ii4niqq2YyUqEiWXbdR0dTfwPFYQcmRzZVBUuwNXpVMeaXKlElXS9h09YhpIOsWM0YX4U3Vql7WtwnmOvWBdbh+VZIFnuC7jnreNqPLcd2RBBjBMUMpYUL8xzEBJn6xMpgY6W0PB7Np7I40ialTFtLHmdWiwTJ0Y92cnkGy8p/mxjRsIkKUMylONtgYwzVM0OFrkQ+1a3Mv+r/bChztPI/u/wCr/bHscujl0FMJk8MF5KYYp5DRMlS4Zu2Zx0CPY9AjwmGFA3bGdlw+qP8A6Kx/8mT+sYN2bxDua6RM2E1IPkeE/JUa98VMQyUGVJ/vJiUn/SMyiPdIjDZ0sg/MGNGOP1Eb2fTb5tCx0eB9diPdqyrt11BgD2e7Wyl08pa5qEnKAoKWlNxYliYaxz4h0aC3ed6RtLGb/wCxYD3iPxs0xmo9hOfjSTvA+ZXvvFCxv4jGa4lSUyx+ZRzK9gwEVSoxWas8UxR6OQPYQfh9j/6ox6RrFZjKEeJaU9SQIrGKdvEJBEkZ1fmLhI/VUUNRhQyxJEZ/lyfWiTX4jMnLzTFFR+Q6AaCLPgWGJMlrZvEwcqUCMpZJZJIzBk/uIrOF0feTUp21JLsAL3a7ReU0bIs2jfmvmAvuksCMpGr8hDsnjt7Y3Pw5SFly5DOpWVwRbQ8k89yIgzU8CszsQSNDro+4G5NyXEGBKmJHCp0Eg9dgAlizl9iXDC0KoqM+YqltlzJ4SEukDf8A8l30PL0BUqM7CznCQHcWbeLN2e7JLXmdNrX9xA+fQucwDWCsrZcoUWSdBZyNH0i14D2lmSAnN95LsC9li2xFiOh92gT5NaDFpBzCuxEpABXxGLBLlJSGSGAhUdcmcgLQXB9weR5GHMsZH/QuTfYC7RJfu/6v9sew/jUl8nr+kKBY66LCiO1zGGj9BvESfOCQTmZrk3AG+v7xGnzCSniZg5Yk8gzDdwqN0cPswPJ6Js+qITmdLaM9xtpzuPaIiqpZSCWN3GgDC589QG/aGKmozqIDpTdsuUPrYDXM4PsYUmebKKi12QdDdwW2LXiygkI22Vn4j02eiK2KcikEAgDVRBLjUEKDNGPzVERs3ajFGlzEnIcwNjqACxISoMoO/oDyEY7UoBJHL5coYKIqlHpHBMerlHzjgAwpx6EwssesY5JgHCVHJjoJg12YwL7TOANkJYqUdHJ4UO4Yq0eBR1WS+zuEqCe8I1IA3a4yhgXclgARvyiz1ctQbUKGpAN2D8J11KQS/wCVg5MTZlKypiUqWMrsmwSkPwo5ABOa7pICTuBHVKT3jJGdRsC2YahyLm+ZjcAhgXLXRo0R0iBSyy+Vh1s91BQcuBYEgX8TnR0mO/siyApLFIB5uSbEk2cWuWv5uCW7lR4BLYFr5VmwKuFLHq+jcTXsBKxaUZFOtSkpSAEhLy3CyQEhO+Vyd3fq1u4ncisUNL9omKAbMFO+YscpGoYEpLKZhz5QVKQkFnUpNlAuliLBnFnc2AJs2hh3s7hKZclPE8+6yC4U6vCm4a+rexGsPLlB7ZW0zKUQA4LPueF7Nd4NHJkOi7QLplgkEpUeJIY5hoFOLBQb+bXXDcakzwO7WCWfKbKDauIr0nCUlKkAlWgci5VqClwbMG/6jgYQnM6SqWoWBQ7ltgRpvaJTxpjKVlkxFL5fX9IUCE11RlGaUZnIpBNtszA3t84UZ/jkUQcl1JIzqGZ3ypUxQRfQ2to2a948RUkhagALEXzJSDplJe1h4usMKxJLhICSVcIbh4eivy+erttExSnKg6fAXABGVLEXG/k8epR5zGETSokAOQbpUyuRdCibl+uxEM1c7KgrIIy6OymdgwJDhipt4dSvKhgGZI+7u5e5U2jWHUF4SpibBKXykM5JvfMQX5NY67OYASsdox9yoqzgqAIUlCUubjIoNm4nOrvlP4Yy3DqA1VSqWg8a/A/4iNEnqWbzjR+3FcpFOtjlCmLAMkksA1nGij1cszFJy2hq1SZyJiCykKCgeovHPY/QyqUQWLhnBBsQRqCObiG+8841WdgFJjINRIWKeqIdaDeWtW5UBxIJ/MHB3EVPEPhliEs2plrH5pRE0N/SX+UTU7GcWiqZhyjnPFhkdga9RYUc9/8A21D5mLVhXwJrZgzTjKpk68asym/0of5mDYpnFPIUtaUJGZSiEgDcksBG4YH2XEilQiWAFoSrvFpuVqtna7Egg2L2s14C4F2SpKeqUqTONQaYcc4hIlmcoMiXKAOqQFqzObgDrFwo1AIzqQeJlKQdglIZSeHW2hBfMGPIo4ASsIuAQBlTn4QUgMnUNmCRwJDJILDR0sZEih7tluQyQCQlICtAAPEwB0SOY1ghLpnIloJEtaksgKvwkZnUFBiFbXcGxB14nlKUlSlMHYBgq/FlSAOEFr24XsC5gUPZGqJ0wFKSVuXAytvcXa5blufxXEDK+l+0VVOh1AKWqYtAPCMlxYKIUrwj11Nm5xjtBTkK7kfaVaMl2TmygrUvS/h5l9jc89l6Cc8yYQysoTkSSQhJJbU3LMQQbPACHGchuNO5FyVl0+NRtZiEv+HyMcVNHlGR+FJuWNyTwpJAJCcoN7i6uQgkuTlQAsJUE2KrpKVBhd3JIYnX6CGVUichCQxSpr3DlWt9sr7763jgWQisLKcyAwDAHOClnFwDZ+DXR06QpLo4UlgzEn8JLsRuHykuQRcR6rASV5kKK91PqXdWp1/CLPp0jydMSPwm5a5cLdrhQcKGUFyLOq8K0OjiqrFoLpliY+uYqcFgfw+fyhQ3NSoGwSSbnxi/XKoXd+e2kKEHDVECC+YMCxBIJUs3IKTZxw6bC28SDPLa5XIsczMNPDvb3iDhqnsgq5KCkqQznTKkl2BfT8RbRomSLrSAEEuWAckkt01LPzIuHYxqMTEZGYuopJYMz331Nxq97M2msOKl5eaSCLs7bOX6AO7632McrmMlSZd1gAWIUxc+JWhbYi3zTEdaSkpYlRBzK0CTme3CGZid2H+YWHBRQPiBPKU5MzOpyhySW1JBD6hIe10MRwuc9mBr6RdviOo/aL/iGYaXBCWLuSxTlblpeKIRmV0EAYeo6uYhYXLUpBGikkg+4i5Yb8Vq6SGUUTeqwyvVSSHin6Q0FuSdtIVxT7CmX2d8aa4nhEtI5cSvmTAzGPiVW1CMsyaEoILpQMuZ+Z1MVVJctEmgpe9qJUsPxLSCwKiA92A8Ra8dxSO7NZ7FYL3dCjOCkr+8uQAVKS6S5ICWTkSC4upRuIKpnkLY/wCGLEgKbnndgVALIcgO3ih/Dp5SoJUAUBIvYtlVkORYZiSRwuNHYvEsJGQkAMoujKClJBcDi3JU5ex3LiCcDqlMxThACFG33ibFQIu5FzYsxCgEuCqKZTUNRUqP2tS0oQrIZaSxdLG/QjLoz2IEXymljN3i8wSpyoGws6SSNUHwjhZ9WgNUUSpE4VCCkpWQkg65SXSthqAQ+ZxZoAyJGG0cmXKMpKQlLcYUOLjAJGQNcJK7nkPE0T6On71YUy05VFSQ+jBkItYpCibHYRBRWrTLC+EkrKUhQGYOQlEsHV3AVtZKrbwTlyFCV92stwhmYkJKcwJSH0KgSb6bxxzI9bLK1WmNxEqCS3EGSkLzbiyiRYvs0NSkq7tndLahKB3l8jgP+JzY24eUSJdNxKJYEuVJDMbEJBB1AGhB1YRGmVCVKy5hlYvmGmUMrhFwBxadA28AKI06cv8AFx6MnYpDKUQkp5BLhiHA02kSakrc5kKlgFJy2d05k8ILaZSGzeLqW8nSwtyCSli6yXSAGIupXizqT5FNyYbmyeFQcAFPCCk5bApKikvyWSDoAsGxSkoxx+mBEtBIUoEWyoVN81HKSASSzuXytfK5UQRTS1Ad6KZQAygz1FPEPHlZaQTdL7+F2dgoUYJ0UtwtR4imSFsWDqI3Zi3R9zE+ZMIlSS7uOLbM01KL5W1Czo2zNChRoMshYtKEtKwlxwl7tm4UFi23GbBhodbwOnYipInhkqCStgoO+RJUM35nOr/IwoUECMx+JNqhxqUh/S3884qNMbGFChX2E7nmxjhPhEKFA8hFLVY+0Wb4a04XXB9UoWoEagoQtYZ+qRChRzCjRKSc/dlgHl5yz6nuhl18LKPDpYcoslUoOqWyQlM4ShYWQFBNho5Ci9uXKFCjjmN4hUFlsAMmdiLf3SpctD+ij8oiqUJgKSkZVKlylJDspK1IzO7l9b9YUKOYyK5RzSFWslMwgIHgAfJYbcLj+oxZKdZMoqzEZFlKQDYDKC99+IjyhQoC6DLsg1WLzErUA1kuOjZlJA5MUCHe64kynYKUUlTJzMko0szstQ0sNGj2FHM5ETJaUkEpEwygpteMGaogly7uH5E7sRCxBWZcxJdu8axINpUxbuDq6B8zqSSoUKykSXIqDJkIKG41LdxmFgghgdLKa2yRChQoAjez/9k="/>
          <p:cNvSpPr>
            <a:spLocks noChangeAspect="1" noChangeArrowheads="1"/>
          </p:cNvSpPr>
          <p:nvPr/>
        </p:nvSpPr>
        <p:spPr bwMode="auto">
          <a:xfrm>
            <a:off x="77788" y="-1069975"/>
            <a:ext cx="1571625" cy="2171700"/>
          </a:xfrm>
          <a:prstGeom prst="rect">
            <a:avLst/>
          </a:prstGeom>
          <a:noFill/>
          <a:ln w="9525">
            <a:noFill/>
            <a:miter lim="800000"/>
            <a:headEnd/>
            <a:tailEnd/>
          </a:ln>
        </p:spPr>
        <p:txBody>
          <a:bodyPr/>
          <a:lstStyle/>
          <a:p>
            <a:endParaRPr lang="en-US"/>
          </a:p>
        </p:txBody>
      </p:sp>
      <p:pic>
        <p:nvPicPr>
          <p:cNvPr id="165890" name="Picture 2" descr="http://vooxdoom.com/data_images/bernadine-healy.jpg"/>
          <p:cNvPicPr>
            <a:picLocks noChangeAspect="1" noChangeArrowheads="1"/>
          </p:cNvPicPr>
          <p:nvPr/>
        </p:nvPicPr>
        <p:blipFill>
          <a:blip r:embed="rId3" cstate="print"/>
          <a:srcRect/>
          <a:stretch>
            <a:fillRect/>
          </a:stretch>
        </p:blipFill>
        <p:spPr bwMode="auto">
          <a:xfrm>
            <a:off x="1081404" y="1039812"/>
            <a:ext cx="6965315" cy="46435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5890"/>
                                        </p:tgtEl>
                                        <p:attrNameLst>
                                          <p:attrName>style.visibility</p:attrName>
                                        </p:attrNameLst>
                                      </p:cBhvr>
                                      <p:to>
                                        <p:strVal val="visible"/>
                                      </p:to>
                                    </p:set>
                                    <p:animEffect transition="in" filter="wipe(up)">
                                      <p:cBhvr>
                                        <p:cTn id="7" dur="500"/>
                                        <p:tgtEl>
                                          <p:spTgt spid="165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http://images.politico.com/global/news/110806_hatfield_605_ap.jpg"/>
          <p:cNvPicPr>
            <a:picLocks noChangeAspect="1" noChangeArrowheads="1"/>
          </p:cNvPicPr>
          <p:nvPr/>
        </p:nvPicPr>
        <p:blipFill>
          <a:blip r:embed="rId3" cstate="print"/>
          <a:srcRect l="16341"/>
          <a:stretch>
            <a:fillRect/>
          </a:stretch>
        </p:blipFill>
        <p:spPr bwMode="auto">
          <a:xfrm>
            <a:off x="1529199" y="852815"/>
            <a:ext cx="7323109" cy="47457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idx="4294967295"/>
          </p:nvPr>
        </p:nvSpPr>
        <p:spPr>
          <a:xfrm>
            <a:off x="0" y="95250"/>
            <a:ext cx="9144000" cy="760413"/>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Mourning the Loss of Senator Mark Hatfield</a:t>
            </a:r>
          </a:p>
        </p:txBody>
      </p:sp>
      <p:sp>
        <p:nvSpPr>
          <p:cNvPr id="4" name="TextBox 3"/>
          <p:cNvSpPr txBox="1"/>
          <p:nvPr/>
        </p:nvSpPr>
        <p:spPr>
          <a:xfrm>
            <a:off x="7400925" y="6373813"/>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8</a:t>
            </a:r>
            <a:endParaRPr lang="en-US" sz="2000" dirty="0">
              <a:solidFill>
                <a:schemeClr val="accent4">
                  <a:lumMod val="40000"/>
                  <a:lumOff val="60000"/>
                </a:schemeClr>
              </a:solidFill>
              <a:latin typeface="Arial" charset="0"/>
            </a:endParaRPr>
          </a:p>
        </p:txBody>
      </p:sp>
      <p:sp>
        <p:nvSpPr>
          <p:cNvPr id="28677" name="AutoShape 2" descr="data:image/jpg;base64,/9j/4AAQSkZJRgABAQAAAQABAAD/2wCEAAkGBhQSEBQUExQWFBUWFxgYGBUWFxcUFxQXGBcVFBQXFRcYHCYfGBojGRQUHy8gIycpLCwsFx4xNTAqNSYrLCkBCQoKDgwOGA8PGiwcHyQsLCkpLCwpLCkpLCwpKSwpKSwpKSkpKSkpLCwsKSwpLCksLCwpLCksLCwpKSwpKSwpLP/AABEIAOQApQMBIgACEQEDEQH/xAAcAAABBQEBAQAAAAAAAAAAAAAFAAMEBgcCAQj/xABAEAABAgQEAwYDBwEIAQUAAAABAhEAAwQhBRIxQSJRYQYTMnGBkQehsRQjQlLB0fCCFTNDYnLC4fFTY3OSotL/xAAZAQADAQEBAAAAAAAAAAAAAAABAgMEAAX/xAAkEQACAgICAgIDAQEAAAAAAAAAAQIRAyESMUFREyIEMmEUUv/aAAwDAQACEQMRAD8AZ7HKBkC0WYyE5dIzXAMaKJYSNoNHtIrLrEpL7HqRxOUU0VntmoCewDWgBE3GqnvJxUYhpjVHozSVOhNGz9gpiTTI00EYyTFt7M40USwnMzRPMtFMUOb49G0JKG2jrvUcxGaDtEr88d0+LrmKCUEqUdAm/wD1GXk14NP+P3JGjmpRzEcrrkDcRVpVIUDNOX/Skv6E/tDczGAPCB56/OF+RvwSeCKenZZziI5D3/SOTiief1il1GPKvxW3OnzgZM7UJ/8AI/rm+kMuTB8SRoBxpOyk+Udpx9DX1jNJnaIEeIeY/WPZGPBaSPxDQC7sNPXaG4y7QVDHdM0hXaSXzhtXaiXGeyO9mBwlv9Vv48R6r7Qj/CJHS7eYhfuzR8X468s0VXaxENq7XpjNO/qTpIX7R2mRWnSQfeG4z9gr8ZezQ1dsBDau2QiiJwmvP+EB5mHk9mq8/hSPWO4S9nX+MvBcT2x6QoqY7I13NPzhR3B+wc/x/wDkpMrDp34UK9oeGG1JFkqjYaWhQ2kSjQo/KIr8hjtowaqw+cjxpMFMO7F1U5IUlIAPMxpHaKgT3ZsIM9nZo7lOkVUrRKWjN6X4XVCvEpI9zBem+Eit5p9BGifaesNTcRbf9veFnKlbOjbeinyfhWgEBUxR9YOzZMigld3KTc7C6lHmo8o6qsaSgOVEnYD9zFfnVyiTMy32Bs/qYzNuZphB3sWJT1M8ws/p6AQK7xS9Bbr/APneHu7WtWaYAH0SHdXVzdofnVfdp4Q6vYD9hHVWkWuyLPw1AZU5VtWUR8kiw9YiVk+RlYSyrdsrepAFh5xxMkqWpz97MPohHp05mCVBhWW6mWddOBJ5gfjPUw1pdi7fRU6rBZiwVoR3aRuqwPygTJnTJawxFjqkgxplXNCeIkeuvtoPK8VHHu7Up2ZX5rJHqAzxWE7JShQbwzGFZXKSOdj9YM02KXd29LeoNoqGAoUl/EB+YOpJHrdns4dtxBQrWg6uD8+nQwkoq9Dxetmg0GJoULpD/XqImfbE/lij0VUQzHTT9oYxftiZBZQhob0RnCnaL/8AbhyEL+0OgjJ5nxM5CGF/EteyYpwJUa//AGgekeRj4+I8w7Qo7izqRqtLKiX3UR6U2iYkvGYeRBrqILS0DEUakBkmLCoRDnMlySAOZLQydAQLTLVuS0D8SrRmSm7/AJQ5PmeXmYexPFg7JNhuP0gaFAB3CX1a6j5k3MJTmzTH6IkBILaAg9P1ghImygOIuRoAXP7CAARnPCG/zKv/AAQWRhwEvxE/6eEE7s1z5wVHjoaUrRArsSQVFKQXOrP6XOvpHMns+pfEXY6cz5D9Y9lTJMuZ4QpRNkDjUo9EjXzJAg9TVc2c+iQNQhmAH5pn6J94L0hbB8nDMgZvMNc9Vc/WI+KYzKkBlm+yU3J8+UHq1AlyiOmYty5RQjghnT1zJt0uDl56sl9h0iUYp7kU5OtELE+0C5l5acqef/MVKqq3J366/OLV2qTlQwDOWAGiUhtufLk8VRUkqHWNmOq0Z8l2H+zGJLlng406lD+hKerRZZqwtLoLpJZ/xS1HQLHJx/LxQKBJlrH8Ii2yqsghSTmcDMNyP1gTj5Oi9bCFPPsH6g9Dr+8MY5SidKfcWNvaGJq3cp84lUNXm6hQ9/4YTrZTvRnE6WxI6w2Uwd7TYV3SwRobj3gGY1J2jHJUx+nTaFCk6aQo4437DqhxeC0kwPlUISbRKXPCElR2jFNUyn7dDOIYqmWcoGZXLRv+YD11QpYdRAHJhbzgfOUuZMzm13A5D+XieqQmfJzOzcKmsx1SoeY+kT7NSgolfrEpSXaWeqlk/K8NkcOeYoZdWSMoPQDVXrDyezAScwOflmUCPXQiPZNASp1qCuQsR6NaLqa8COLY2itygKI8kchs/WJhpVzQFLtveyUjQW3H1jylw3PNc6JDv5akfSLFheGEsVc7DX+AQJSS6OS9g3C8ADuHAbiUzFX7Pyi4UdAgICQGSLnq0NTmQhhqf57mGZtQyQByiTlXYGnLoi42cztuoewL/oIFSpA05qUo+zD5D5wQqS/RusQSGJibkaIQ1RXsdwwKAcaufc/8RUayhCSAzWN+uv0jQqxDs/KAGMyQWI2/6i2KQckCuSEoWyVHKr8K+Z2zRGnz1IUdrlxyO5HnyjitllJPp/PlHiJpmC/i0PUbHz0jSZGT6TEH5dX0MTETGGZOj6ddweu8VdFQxY2MEaPEshNnG4+kc4nJlhx9CZlPmOzEHcPY/NoocxDRd0zBMkLCdGUR7OR7iKQs3g4vKBl9j0nS8KOZTNCihE+iyljA7FZxK0I2Nz/PeCtSIH11NmCVbpPy/wC4yZUUwvZXsbq+6lADxKfZ7DT9YG4TWTB4iz6gmzH892HlD3aGYCsZlZUgNYOXLEt1tAOtrmQruwQkM6jqdg3WBjWjRJsstROtwlJ9AR1aGJcwqIF/oPaKFh2Izs9nKQdP3aNlwnBAZKSU8RDnzgThwGjkTWzyiyJCWS5UWGz5X+UGpNU+jekCpmDTAUrzDh2A97xGqKCbLIWg216g+W4gRi/JKVFkXTA73iBNksICp7RT3Zk+d/oYI02IiY45QMkBoNjRlQyqReJ6VWPpDOa5faIcTSpAerkuC0Aq2UQkvFqqFCAeJy81hDR0UbtFHxOUWBgPSzMs1PUiLhiNIGy7mKkuXkmeRjdB2jFkjTIlXaYptMx+sdLLAEQwqc6i+5P1iV3fC/L9bxQggr2Xmn7xOxSfTb9Yr85LE+cWbsuoJJH5hy9W8zeAGJoaYpPJR+pgR/ZhyL6oal6Qo9kptHsOSR9DIqe8SCOUODwnext6QPwmSUykgwTVZJJ/j2jNk6DHsyztPWJTMVYkpOzNve46RWqjGVzWDAj8uvudSYP9sJLTlPuC7eX7PHPZvs/lR3kwa+ENtzMdFqMbNnFylRx2Gw+ZUVCErDS0nMoAHQX36tG6JSEpcsw+QivdjcOCUZ8oBvfpFknykqFxAb5bIyVPiVDE+2CzM7qSkkmybZQealLIOVPQBz0ipYn2vqUKAUUElS05EmYCnKzKKicrKct5XjT5kiUxBAbyf9IrmMYPJUXAQT1SXHtHclWxkrf10CMFxxM3hmhlHSzG4s7WvsreLFSUBPg9Yry8NzK5HR2094uOAUvdouCCdbv/ANQnbKzXFf0bqUCWhveK7UYoAF3udIsONzQEmM1xHFymawAbZ3v6CEW3oaKqNs4xXFJyhwOD01gWirqxdlHzgrNxVKZXerTNIYkEFElCmIBCATmWb+zw5hvaSXNYSyQo6S5rcX+lY3i+0uhdN1YFOIzAR3gcEsbXAhntHTJSkFIseUW+XNTOBsAUliki4I1Bir9t1MhIECMraDONRdlR7tzBedKanRzUon0AYREoqUrUG21gnjMsIRKTyF/U3i0nszxVIiJnGW6h+UQKnzSpRJ/f6wYxJf3QIFi3ysYBqMNEnkfgfpxaPY8kKtoDChiZ9FqTpCqkFUpSRYlJbodvnAunxoTFMIJpXGbI9DRRSsRoEz5gCrE2L7bAGD+KYN3apY/CWBb8LMIjYvOlS6yTpmmEBY2YkgHoXJ9otasPIACnUNAdwOR5xLdG6M6pk8U4QcqRYM3lDwk5oYRMcv5axIkz2MUVNmXdEebTBOzRCm0j7wXralMBajF0I3hJpLyWx3LwdyaJALkOYlG0e01VmSCQA8JZcx1HdvYDx1DiKVVUYStyAQeYi74utzaBE2kSoEWPMRn5cWbYq4oDVOFomoykAf5Ta/MEdIEVHYm3Cct3CtWbRmaLN/ZawGSXHI3aOE0KhqSnye8UWV+BXjTewFhkmZLmKExQKiACQPE2ij1axgN25T4PP6RdZkgeY3eKd2uTxIDWEPjlcrEyxqNArC1BFzqS3pv5P9HiNjFVmXfa37x1UyygA87v1gHMrCTzEaYq3ZjnLjphSkqEgZVjMg+48oYn0qH4CR0W5PyDRHpprlusWCThvAlwXaC3xAlzQClpaPINLwonRJhR3NHfEzVaGmCDBYzIHk8US5Wl4zTYEjO+285ZnqUHDsx5AAAfQxoPYjtqiqkhEwhM9AZafzNbOkbg9NDFT7YhDFg5P1/4jOagKSqxKVDQgkEeREUx7RWSSPpYTszkaPDE2e0DOxhP9n05JclAJLuSX1J3idWlkk8hE5Ojod0BcWxUiwck/PyjzCcCUtWedfknl5x5QJTaYeKZMJyj8iOfmecWakQAmFhG3s0ZMnFUiPOqO6YZSRzF2HWOplWnu+v6Q5NtFcxWvyuwb6Q8tEoLkdVVSCdYCYzV92tCknWxaIs+YV7keVjDE+WSGPzvEePs2rXRYaGvCgInLU4im4dPKTl5fTaDsuttEnGmM1exVSWcxVMTkhaVqPK3vFgxSocMN/4YDzpWYZTpy5xWGicleis4vLH2ckfh/ZoqEpN4uHaqaEyggWKjp0GvzaBHZvA1VE8SxbNqfyjcxtg6jZ52eNzSCvYTsuaiaZih92g36nYfrGjjBE8oNYXgiKeUmWgMlPuTuT1iQacRnlPk7AnWkV44QnlCg6qQI9hR+TB0wcUTZItEPO5ghIS8GfYi6Kf2jl3J82GusZ7XJdR5vGk9pKQAqc6+kUGukgG14fEy0ujXfh7UheHSgPwun2P/ADBfFUPKUBqbe9oz/wCE+LhK5lOo+LjQOo8QHpeNJVLcjzeFmtixdOwDP7PrUTkmKQUpASUtt5gxxJrZsuWM8x1p8RIASq7ApbS2oi0BN4jT6FCvENd4aMSiyJ/sDqmuWkHvE8ri4vs8BKqslk3/AJ7QVq1qlpKUnMk879IrNbJBI4QGABYm/M+sLJF8cf4dTamW9jEedNSXYiIdTSE5sqQCQACbs3SBdJ2UAJUtSlKPVvkIXivLHuXVBNSfvEEbgg+zxMC2jmhpmVfRAb1Ov0jtnMI2MtEbEKtKBmUdwB1JLAQxU1yEJKlEJHX9OcVbt3ibzEygbJ4lNzPhH85xVl1K1EZlFTaOSW940RxWkYZ/lKMmqsn4tihnzivQaJHIDSL98MJSR3i2ckAdQNS28ZojWLj2NnKTMBQWIa3PpFci+tEINybbNnkrdMekRGw6oC0gs3OJUYzmNqEKGKytQhs6gl3Z92hQQ0DKMOBBalTAzDU2gxTphp9g8EbGsM76W3KM5xXAlIdSklgSxY35RraUx5MpUq8SQfMPDLRynWjAaGsmSKmXMQ4UlQI68x6hx6xvmG14my0TE6KAtuk7pPUG0AMZ7HUxSqblyFAKnHJIKjbyEUT4cdrJyq8ylrdM7Oog6BYGYEcrODzYQ7+yv0cpLo2lURJztHcufz1jpc0QvY60AK1Ze4gTP6xYqsA7CAtVLBMRZtgweUiOVaQ+uWBEWcuEK2NhVmG9zEbEq5MmUpatEj3Ow8yY6rK1ElBUtQSnmf0G5ii4niqq2YyUqEiWXbdR0dTfwPFYQcmRzZVBUuwNXpVMeaXKlElXS9h09YhpIOsWM0YX4U3Vql7WtwnmOvWBdbh+VZIFnuC7jnreNqPLcd2RBBjBMUMpYUL8xzEBJn6xMpgY6W0PB7Np7I40ialTFtLHmdWiwTJ0Y92cnkGy8p/mxjRsIkKUMylONtgYwzVM0OFrkQ+1a3Mv+r/bChztPI/u/wCr/bHscujl0FMJk8MF5KYYp5DRMlS4Zu2Zx0CPY9AjwmGFA3bGdlw+qP8A6Kx/8mT+sYN2bxDua6RM2E1IPkeE/JUa98VMQyUGVJ/vJiUn/SMyiPdIjDZ0sg/MGNGOP1Eb2fTb5tCx0eB9diPdqyrt11BgD2e7Wyl08pa5qEnKAoKWlNxYliYaxz4h0aC3ed6RtLGb/wCxYD3iPxs0xmo9hOfjSTvA+ZXvvFCxv4jGa4lSUyx+ZRzK9gwEVSoxWas8UxR6OQPYQfh9j/6ox6RrFZjKEeJaU9SQIrGKdvEJBEkZ1fmLhI/VUUNRhQyxJEZ/lyfWiTX4jMnLzTFFR+Q6AaCLPgWGJMlrZvEwcqUCMpZJZJIzBk/uIrOF0feTUp21JLsAL3a7ReU0bIs2jfmvmAvuksCMpGr8hDsnjt7Y3Pw5SFly5DOpWVwRbQ8k89yIgzU8CszsQSNDro+4G5NyXEGBKmJHCp0Eg9dgAlizl9iXDC0KoqM+YqltlzJ4SEukDf8A8l30PL0BUqM7CznCQHcWbeLN2e7JLXmdNrX9xA+fQucwDWCsrZcoUWSdBZyNH0i14D2lmSAnN95LsC9li2xFiOh92gT5NaDFpBzCuxEpABXxGLBLlJSGSGAhUdcmcgLQXB9weR5GHMsZH/QuTfYC7RJfu/6v9sew/jUl8nr+kKBY66LCiO1zGGj9BvESfOCQTmZrk3AG+v7xGnzCSniZg5Yk8gzDdwqN0cPswPJ6Js+qITmdLaM9xtpzuPaIiqpZSCWN3GgDC589QG/aGKmozqIDpTdsuUPrYDXM4PsYUmebKKi12QdDdwW2LXiygkI22Vn4j02eiK2KcikEAgDVRBLjUEKDNGPzVERs3ajFGlzEnIcwNjqACxISoMoO/oDyEY7UoBJHL5coYKIqlHpHBMerlHzjgAwpx6EwssesY5JgHCVHJjoJg12YwL7TOANkJYqUdHJ4UO4Yq0eBR1WS+zuEqCe8I1IA3a4yhgXclgARvyiz1ctQbUKGpAN2D8J11KQS/wCVg5MTZlKypiUqWMrsmwSkPwo5ABOa7pICTuBHVKT3jJGdRsC2YahyLm+ZjcAhgXLXRo0R0iBSyy+Vh1s91BQcuBYEgX8TnR0mO/siyApLFIB5uSbEk2cWuWv5uCW7lR4BLYFr5VmwKuFLHq+jcTXsBKxaUZFOtSkpSAEhLy3CyQEhO+Vyd3fq1u4ncisUNL9omKAbMFO+YscpGoYEpLKZhz5QVKQkFnUpNlAuliLBnFnc2AJs2hh3s7hKZclPE8+6yC4U6vCm4a+rexGsPLlB7ZW0zKUQA4LPueF7Nd4NHJkOi7QLplgkEpUeJIY5hoFOLBQb+bXXDcakzwO7WCWfKbKDauIr0nCUlKkAlWgci5VqClwbMG/6jgYQnM6SqWoWBQ7ltgRpvaJTxpjKVlkxFL5fX9IUCE11RlGaUZnIpBNtszA3t84UZ/jkUQcl1JIzqGZ3ypUxQRfQ2to2a948RUkhagALEXzJSDplJe1h4usMKxJLhICSVcIbh4eivy+erttExSnKg6fAXABGVLEXG/k8epR5zGETSokAOQbpUyuRdCibl+uxEM1c7KgrIIy6OymdgwJDhipt4dSvKhgGZI+7u5e5U2jWHUF4SpibBKXykM5JvfMQX5NY67OYASsdox9yoqzgqAIUlCUubjIoNm4nOrvlP4Yy3DqA1VSqWg8a/A/4iNEnqWbzjR+3FcpFOtjlCmLAMkksA1nGij1cszFJy2hq1SZyJiCykKCgeovHPY/QyqUQWLhnBBsQRqCObiG+8841WdgFJjINRIWKeqIdaDeWtW5UBxIJ/MHB3EVPEPhliEs2plrH5pRE0N/SX+UTU7GcWiqZhyjnPFhkdga9RYUc9/8A21D5mLVhXwJrZgzTjKpk68asym/0of5mDYpnFPIUtaUJGZSiEgDcksBG4YH2XEilQiWAFoSrvFpuVqtna7Egg2L2s14C4F2SpKeqUqTONQaYcc4hIlmcoMiXKAOqQFqzObgDrFwo1AIzqQeJlKQdglIZSeHW2hBfMGPIo4ASsIuAQBlTn4QUgMnUNmCRwJDJILDR0sZEih7tluQyQCQlICtAAPEwB0SOY1ghLpnIloJEtaksgKvwkZnUFBiFbXcGxB14nlKUlSlMHYBgq/FlSAOEFr24XsC5gUPZGqJ0wFKSVuXAytvcXa5blufxXEDK+l+0VVOh1AKWqYtAPCMlxYKIUrwj11Nm5xjtBTkK7kfaVaMl2TmygrUvS/h5l9jc89l6Cc8yYQysoTkSSQhJJbU3LMQQbPACHGchuNO5FyVl0+NRtZiEv+HyMcVNHlGR+FJuWNyTwpJAJCcoN7i6uQgkuTlQAsJUE2KrpKVBhd3JIYnX6CGVUichCQxSpr3DlWt9sr7763jgWQisLKcyAwDAHOClnFwDZ+DXR06QpLo4UlgzEn8JLsRuHykuQRcR6rASV5kKK91PqXdWp1/CLPp0jydMSPwm5a5cLdrhQcKGUFyLOq8K0OjiqrFoLpliY+uYqcFgfw+fyhQ3NSoGwSSbnxi/XKoXd+e2kKEHDVECC+YMCxBIJUs3IKTZxw6bC28SDPLa5XIsczMNPDvb3iDhqnsgq5KCkqQznTKkl2BfT8RbRomSLrSAEEuWAckkt01LPzIuHYxqMTEZGYuopJYMz331Nxq97M2msOKl5eaSCLs7bOX6AO7632McrmMlSZd1gAWIUxc+JWhbYi3zTEdaSkpYlRBzK0CTme3CGZid2H+YWHBRQPiBPKU5MzOpyhySW1JBD6hIe10MRwuc9mBr6RdviOo/aL/iGYaXBCWLuSxTlblpeKIRmV0EAYeo6uYhYXLUpBGikkg+4i5Yb8Vq6SGUUTeqwyvVSSHin6Q0FuSdtIVxT7CmX2d8aa4nhEtI5cSvmTAzGPiVW1CMsyaEoILpQMuZ+Z1MVVJctEmgpe9qJUsPxLSCwKiA92A8Ra8dxSO7NZ7FYL3dCjOCkr+8uQAVKS6S5ICWTkSC4upRuIKpnkLY/wCGLEgKbnndgVALIcgO3ih/Dp5SoJUAUBIvYtlVkORYZiSRwuNHYvEsJGQkAMoujKClJBcDi3JU5ex3LiCcDqlMxThACFG33ibFQIu5FzYsxCgEuCqKZTUNRUqP2tS0oQrIZaSxdLG/QjLoz2IEXymljN3i8wSpyoGws6SSNUHwjhZ9WgNUUSpE4VCCkpWQkg65SXSthqAQ+ZxZoAyJGG0cmXKMpKQlLcYUOLjAJGQNcJK7nkPE0T6On71YUy05VFSQ+jBkItYpCibHYRBRWrTLC+EkrKUhQGYOQlEsHV3AVtZKrbwTlyFCV92stwhmYkJKcwJSH0KgSb6bxxzI9bLK1WmNxEqCS3EGSkLzbiyiRYvs0NSkq7tndLahKB3l8jgP+JzY24eUSJdNxKJYEuVJDMbEJBB1AGhB1YRGmVCVKy5hlYvmGmUMrhFwBxadA28AKI06cv8AFx6MnYpDKUQkp5BLhiHA02kSakrc5kKlgFJy2d05k8ILaZSGzeLqW8nSwtyCSli6yXSAGIupXizqT5FNyYbmyeFQcAFPCCk5bApKikvyWSDoAsGxSkoxx+mBEtBIUoEWyoVN81HKSASSzuXytfK5UQRTS1Ad6KZQAygz1FPEPHlZaQTdL7+F2dgoUYJ0UtwtR4imSFsWDqI3Zi3R9zE+ZMIlSS7uOLbM01KL5W1Czo2zNChRoMshYtKEtKwlxwl7tm4UFi23GbBhodbwOnYipInhkqCStgoO+RJUM35nOr/IwoUECMx+JNqhxqUh/S3884qNMbGFChX2E7nmxjhPhEKFA8hFLVY+0Wb4a04XXB9UoWoEagoQtYZ+qRChRzCjRKSc/dlgHl5yz6nuhl18LKPDpYcoslUoOqWyQlM4ShYWQFBNho5Ci9uXKFCjjmN4hUFlsAMmdiLf3SpctD+ij8oiqUJgKSkZVKlylJDspK1IzO7l9b9YUKOYyK5RzSFWslMwgIHgAfJYbcLj+oxZKdZMoqzEZFlKQDYDKC99+IjyhQoC6DLsg1WLzErUA1kuOjZlJA5MUCHe64kynYKUUlTJzMko0szstQ0sNGj2FHM5ETJaUkEpEwygpteMGaogly7uH5E7sRCxBWZcxJdu8axINpUxbuDq6B8zqSSoUKykSXIqDJkIKG41LdxmFgghgdLKa2yRChQoAjez/9k="/>
          <p:cNvSpPr>
            <a:spLocks noChangeAspect="1" noChangeArrowheads="1"/>
          </p:cNvSpPr>
          <p:nvPr/>
        </p:nvSpPr>
        <p:spPr bwMode="auto">
          <a:xfrm>
            <a:off x="77788" y="-1069975"/>
            <a:ext cx="1571625" cy="2171700"/>
          </a:xfrm>
          <a:prstGeom prst="rect">
            <a:avLst/>
          </a:prstGeom>
          <a:noFill/>
          <a:ln w="9525">
            <a:noFill/>
            <a:miter lim="800000"/>
            <a:headEnd/>
            <a:tailEnd/>
          </a:ln>
        </p:spPr>
        <p:txBody>
          <a:bodyPr/>
          <a:lstStyle/>
          <a:p>
            <a:endParaRPr lang="en-US"/>
          </a:p>
        </p:txBody>
      </p:sp>
      <p:grpSp>
        <p:nvGrpSpPr>
          <p:cNvPr id="10" name="Group 41"/>
          <p:cNvGrpSpPr>
            <a:grpSpLocks/>
          </p:cNvGrpSpPr>
          <p:nvPr/>
        </p:nvGrpSpPr>
        <p:grpSpPr bwMode="auto">
          <a:xfrm>
            <a:off x="57151" y="3421120"/>
            <a:ext cx="4357194" cy="3212014"/>
            <a:chOff x="632" y="30"/>
            <a:chExt cx="1228" cy="920"/>
          </a:xfrm>
        </p:grpSpPr>
        <p:pic>
          <p:nvPicPr>
            <p:cNvPr id="11" name="Picture 42" descr="New_CRC"/>
            <p:cNvPicPr>
              <a:picLocks noChangeAspect="1" noChangeArrowheads="1"/>
            </p:cNvPicPr>
            <p:nvPr/>
          </p:nvPicPr>
          <p:blipFill>
            <a:blip r:embed="rId4" cstate="print"/>
            <a:srcRect/>
            <a:stretch>
              <a:fillRect/>
            </a:stretch>
          </p:blipFill>
          <p:spPr bwMode="auto">
            <a:xfrm>
              <a:off x="674" y="60"/>
              <a:ext cx="1186" cy="890"/>
            </a:xfrm>
            <a:prstGeom prst="rect">
              <a:avLst/>
            </a:prstGeom>
            <a:noFill/>
            <a:ln w="9525">
              <a:solidFill>
                <a:srgbClr val="FF0000"/>
              </a:solidFill>
              <a:miter lim="800000"/>
              <a:headEnd/>
              <a:tailEnd/>
            </a:ln>
          </p:spPr>
        </p:pic>
        <p:sp>
          <p:nvSpPr>
            <p:cNvPr id="12" name="Text Box 43"/>
            <p:cNvSpPr txBox="1">
              <a:spLocks noChangeArrowheads="1"/>
            </p:cNvSpPr>
            <p:nvPr/>
          </p:nvSpPr>
          <p:spPr bwMode="auto">
            <a:xfrm>
              <a:off x="632" y="30"/>
              <a:ext cx="116" cy="213"/>
            </a:xfrm>
            <a:prstGeom prst="rect">
              <a:avLst/>
            </a:prstGeom>
            <a:noFill/>
            <a:ln w="9525">
              <a:noFill/>
              <a:miter lim="800000"/>
              <a:headEnd/>
              <a:tailEnd/>
            </a:ln>
          </p:spPr>
          <p:txBody>
            <a:bodyPr wrap="none">
              <a:spAutoFit/>
            </a:bodyPr>
            <a:lstStyle/>
            <a:p>
              <a:endParaRPr lang="en-US" sz="1600" b="1" dirty="0">
                <a:solidFill>
                  <a:srgbClr val="000000"/>
                </a:solidFill>
                <a:latin typeface="Helvetica" charset="0"/>
              </a:endParaRPr>
            </a:p>
          </p:txBody>
        </p:sp>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63842"/>
                                        </p:tgtEl>
                                        <p:attrNameLst>
                                          <p:attrName>style.visibility</p:attrName>
                                        </p:attrNameLst>
                                      </p:cBhvr>
                                      <p:to>
                                        <p:strVal val="visible"/>
                                      </p:to>
                                    </p:set>
                                    <p:animEffect transition="in" filter="wipe(up)">
                                      <p:cBhvr>
                                        <p:cTn id="7" dur="500"/>
                                        <p:tgtEl>
                                          <p:spTgt spid="1638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228600" y="63500"/>
            <a:ext cx="9144000" cy="779463"/>
          </a:xfrm>
          <a:prstGeom prst="rect">
            <a:avLst/>
          </a:prstGeom>
        </p:spPr>
        <p:txBody>
          <a:bodyPr/>
          <a:lstStyle/>
          <a:p>
            <a:pPr algn="ctr">
              <a:defRPr/>
            </a:pPr>
            <a:r>
              <a:rPr lang="en-US" sz="3600" i="1" spc="-100" dirty="0">
                <a:solidFill>
                  <a:srgbClr val="FFFF00"/>
                </a:solidFill>
                <a:cs typeface="Arial" pitchFamily="34" charset="0"/>
              </a:rPr>
              <a:t>Science </a:t>
            </a:r>
            <a:r>
              <a:rPr lang="en-US" sz="3600" spc="-100" dirty="0">
                <a:solidFill>
                  <a:srgbClr val="FFFF00"/>
                </a:solidFill>
                <a:cs typeface="Arial" pitchFamily="34" charset="0"/>
              </a:rPr>
              <a:t>Articles on Race &amp; Ethnicity </a:t>
            </a:r>
          </a:p>
          <a:p>
            <a:pPr algn="ctr">
              <a:defRPr/>
            </a:pPr>
            <a:r>
              <a:rPr lang="en-US" sz="3600" spc="-100" dirty="0" smtClean="0">
                <a:solidFill>
                  <a:srgbClr val="FFFF00"/>
                </a:solidFill>
                <a:cs typeface="Arial" pitchFamily="34" charset="0"/>
              </a:rPr>
              <a:t>Influence on NIH </a:t>
            </a:r>
            <a:r>
              <a:rPr lang="en-US" sz="3600" spc="-100" dirty="0">
                <a:solidFill>
                  <a:srgbClr val="FFFF00"/>
                </a:solidFill>
                <a:cs typeface="Arial" pitchFamily="34" charset="0"/>
              </a:rPr>
              <a:t>A</a:t>
            </a:r>
            <a:r>
              <a:rPr lang="en-US" sz="3600" spc="-100" dirty="0" smtClean="0">
                <a:solidFill>
                  <a:srgbClr val="FFFF00"/>
                </a:solidFill>
                <a:cs typeface="Arial" pitchFamily="34" charset="0"/>
              </a:rPr>
              <a:t>wards</a:t>
            </a:r>
            <a:endParaRPr lang="en-US" sz="3600" spc="-100" dirty="0">
              <a:solidFill>
                <a:srgbClr val="FFFF00"/>
              </a:solidFill>
              <a:cs typeface="Arial" pitchFamily="34" charset="0"/>
            </a:endParaRPr>
          </a:p>
        </p:txBody>
      </p:sp>
      <p:sp>
        <p:nvSpPr>
          <p:cNvPr id="31747" name="TextBox 4"/>
          <p:cNvSpPr txBox="1">
            <a:spLocks noChangeArrowheads="1"/>
          </p:cNvSpPr>
          <p:nvPr/>
        </p:nvSpPr>
        <p:spPr bwMode="auto">
          <a:xfrm>
            <a:off x="7400925" y="6361113"/>
            <a:ext cx="1653017" cy="400110"/>
          </a:xfrm>
          <a:prstGeom prst="rect">
            <a:avLst/>
          </a:prstGeom>
          <a:solidFill>
            <a:srgbClr val="000066"/>
          </a:solidFill>
          <a:ln w="9525">
            <a:noFill/>
            <a:miter lim="800000"/>
            <a:headEnd/>
            <a:tailEnd/>
          </a:ln>
        </p:spPr>
        <p:txBody>
          <a:bodyPr wrap="none">
            <a:spAutoFit/>
          </a:bodyPr>
          <a:lstStyle/>
          <a:p>
            <a:r>
              <a:rPr lang="en-US" sz="2000" dirty="0">
                <a:solidFill>
                  <a:srgbClr val="8BE6FF"/>
                </a:solidFill>
              </a:rPr>
              <a:t>Document </a:t>
            </a:r>
            <a:r>
              <a:rPr lang="en-US" sz="2000" dirty="0" smtClean="0">
                <a:solidFill>
                  <a:srgbClr val="8BE6FF"/>
                </a:solidFill>
              </a:rPr>
              <a:t>9</a:t>
            </a:r>
            <a:endParaRPr lang="en-US" sz="2000" dirty="0">
              <a:solidFill>
                <a:srgbClr val="8BE6FF"/>
              </a:solidFill>
            </a:endParaRPr>
          </a:p>
        </p:txBody>
      </p:sp>
      <p:grpSp>
        <p:nvGrpSpPr>
          <p:cNvPr id="2" name="Group 10"/>
          <p:cNvGrpSpPr>
            <a:grpSpLocks/>
          </p:cNvGrpSpPr>
          <p:nvPr/>
        </p:nvGrpSpPr>
        <p:grpSpPr bwMode="auto">
          <a:xfrm>
            <a:off x="100013" y="814388"/>
            <a:ext cx="8724900" cy="4217987"/>
            <a:chOff x="100013" y="794895"/>
            <a:chExt cx="8725624" cy="4218422"/>
          </a:xfrm>
        </p:grpSpPr>
        <p:pic>
          <p:nvPicPr>
            <p:cNvPr id="31752" name="Picture 2"/>
            <p:cNvPicPr>
              <a:picLocks noChangeAspect="1" noChangeArrowheads="1"/>
            </p:cNvPicPr>
            <p:nvPr/>
          </p:nvPicPr>
          <p:blipFill>
            <a:blip r:embed="rId3" cstate="print"/>
            <a:srcRect/>
            <a:stretch>
              <a:fillRect/>
            </a:stretch>
          </p:blipFill>
          <p:spPr bwMode="auto">
            <a:xfrm>
              <a:off x="100013" y="1260467"/>
              <a:ext cx="6715125" cy="3752850"/>
            </a:xfrm>
            <a:prstGeom prst="rect">
              <a:avLst/>
            </a:prstGeom>
            <a:noFill/>
            <a:ln w="9525">
              <a:noFill/>
              <a:miter lim="800000"/>
              <a:headEnd/>
              <a:tailEnd/>
            </a:ln>
          </p:spPr>
        </p:pic>
        <p:pic>
          <p:nvPicPr>
            <p:cNvPr id="199685" name="Picture 5" descr="http://t2.gstatic.com/images?q=tbn:ANd9GcSj_NCfq0TKmo0Oo6SQAQeAxCaPaDPVWvAZPt0jFafheTZXP25n"/>
            <p:cNvPicPr>
              <a:picLocks noChangeAspect="1" noChangeArrowheads="1"/>
            </p:cNvPicPr>
            <p:nvPr/>
          </p:nvPicPr>
          <p:blipFill>
            <a:blip r:embed="rId4" cstate="print"/>
            <a:srcRect l="9329" t="8154"/>
            <a:stretch>
              <a:fillRect/>
            </a:stretch>
          </p:blipFill>
          <p:spPr bwMode="auto">
            <a:xfrm>
              <a:off x="7089720" y="794895"/>
              <a:ext cx="1735917" cy="21958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1026" name="Picture 2"/>
          <p:cNvPicPr>
            <a:picLocks noChangeAspect="1" noChangeArrowheads="1"/>
          </p:cNvPicPr>
          <p:nvPr/>
        </p:nvPicPr>
        <p:blipFill>
          <a:blip r:embed="rId5" cstate="print"/>
          <a:srcRect/>
          <a:stretch>
            <a:fillRect/>
          </a:stretch>
        </p:blipFill>
        <p:spPr bwMode="auto">
          <a:xfrm>
            <a:off x="3114675" y="3305175"/>
            <a:ext cx="5772150" cy="295275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up)">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 y="0"/>
            <a:ext cx="9144000" cy="1250576"/>
          </a:xfrm>
          <a:prstGeom prst="rect">
            <a:avLst/>
          </a:prstGeom>
        </p:spPr>
        <p:txBody>
          <a:bodyPr/>
          <a:lstStyle/>
          <a:p>
            <a:pPr algn="ctr">
              <a:defRPr/>
            </a:pPr>
            <a:r>
              <a:rPr lang="en-US" sz="3600" spc="-100" dirty="0" smtClean="0">
                <a:solidFill>
                  <a:srgbClr val="FFFF00"/>
                </a:solidFill>
                <a:cs typeface="Arial" pitchFamily="34" charset="0"/>
              </a:rPr>
              <a:t>Revised NIH Regulations on </a:t>
            </a:r>
          </a:p>
          <a:p>
            <a:pPr algn="ctr">
              <a:defRPr/>
            </a:pPr>
            <a:r>
              <a:rPr lang="en-US" sz="3600" spc="-100" dirty="0" smtClean="0">
                <a:solidFill>
                  <a:srgbClr val="FFFF00"/>
                </a:solidFill>
                <a:cs typeface="Arial" pitchFamily="34" charset="0"/>
              </a:rPr>
              <a:t>Financial Conflict of Interest (FCOI)</a:t>
            </a:r>
            <a:endParaRPr lang="en-US" sz="3600" spc="-100" dirty="0">
              <a:solidFill>
                <a:srgbClr val="FFFF00"/>
              </a:solidFill>
              <a:cs typeface="Arial" pitchFamily="34" charset="0"/>
            </a:endParaRPr>
          </a:p>
        </p:txBody>
      </p:sp>
      <p:sp>
        <p:nvSpPr>
          <p:cNvPr id="31747" name="TextBox 4"/>
          <p:cNvSpPr txBox="1">
            <a:spLocks noChangeArrowheads="1"/>
          </p:cNvSpPr>
          <p:nvPr/>
        </p:nvSpPr>
        <p:spPr bwMode="auto">
          <a:xfrm>
            <a:off x="7410637" y="6370376"/>
            <a:ext cx="1795684" cy="400110"/>
          </a:xfrm>
          <a:prstGeom prst="rect">
            <a:avLst/>
          </a:prstGeom>
          <a:solidFill>
            <a:srgbClr val="000066"/>
          </a:solidFill>
          <a:ln w="9525">
            <a:noFill/>
            <a:miter lim="800000"/>
            <a:headEnd/>
            <a:tailEnd/>
          </a:ln>
        </p:spPr>
        <p:txBody>
          <a:bodyPr wrap="none">
            <a:spAutoFit/>
          </a:bodyPr>
          <a:lstStyle/>
          <a:p>
            <a:r>
              <a:rPr lang="en-US" sz="2000" dirty="0">
                <a:solidFill>
                  <a:srgbClr val="8BE6FF"/>
                </a:solidFill>
                <a:cs typeface="Arial" pitchFamily="34" charset="0"/>
              </a:rPr>
              <a:t>Document </a:t>
            </a:r>
            <a:r>
              <a:rPr lang="en-US" sz="2000" dirty="0" smtClean="0">
                <a:solidFill>
                  <a:srgbClr val="8BE6FF"/>
                </a:solidFill>
                <a:cs typeface="Arial" pitchFamily="34" charset="0"/>
              </a:rPr>
              <a:t>10</a:t>
            </a:r>
            <a:endParaRPr lang="en-US" sz="2000" dirty="0">
              <a:solidFill>
                <a:srgbClr val="8BE6FF"/>
              </a:solidFill>
              <a:cs typeface="Arial" pitchFamily="34" charset="0"/>
            </a:endParaRPr>
          </a:p>
        </p:txBody>
      </p:sp>
      <p:sp>
        <p:nvSpPr>
          <p:cNvPr id="40" name="Title 1"/>
          <p:cNvSpPr txBox="1">
            <a:spLocks/>
          </p:cNvSpPr>
          <p:nvPr/>
        </p:nvSpPr>
        <p:spPr bwMode="auto">
          <a:xfrm>
            <a:off x="141288" y="1320680"/>
            <a:ext cx="8740775" cy="3680142"/>
          </a:xfrm>
          <a:prstGeom prst="rect">
            <a:avLst/>
          </a:prstGeom>
          <a:noFill/>
          <a:ln w="9525" algn="ctr">
            <a:noFill/>
            <a:miter lim="800000"/>
            <a:headEnd/>
            <a:tailEnd/>
          </a:ln>
        </p:spPr>
        <p:txBody>
          <a:bodyPr/>
          <a:lstStyle/>
          <a:p>
            <a:pPr marL="411163" indent="-342900" eaLnBrk="0" hangingPunct="0">
              <a:spcBef>
                <a:spcPts val="700"/>
              </a:spcBef>
              <a:buClr>
                <a:srgbClr val="D6ECFF"/>
              </a:buClr>
              <a:buSzPct val="95000"/>
              <a:buFont typeface="Wingdings" pitchFamily="2" charset="2"/>
              <a:buChar char=""/>
            </a:pPr>
            <a:r>
              <a:rPr lang="en-US" sz="2800" dirty="0" smtClean="0">
                <a:solidFill>
                  <a:srgbClr val="FFFFFF"/>
                </a:solidFill>
              </a:rPr>
              <a:t>Major Changes to Previous Policy: </a:t>
            </a:r>
          </a:p>
          <a:p>
            <a:pPr marL="1246188" lvl="1" indent="-342900" eaLnBrk="0" hangingPunct="0">
              <a:spcBef>
                <a:spcPts val="700"/>
              </a:spcBef>
              <a:buClr>
                <a:srgbClr val="D6ECFF"/>
              </a:buClr>
              <a:buSzPct val="95000"/>
            </a:pPr>
            <a:r>
              <a:rPr lang="en-US" sz="2800" dirty="0" smtClean="0">
                <a:solidFill>
                  <a:srgbClr val="FFFFFF"/>
                </a:solidFill>
              </a:rPr>
              <a:t>Significant Financial Interest (SFI) Definition </a:t>
            </a:r>
          </a:p>
          <a:p>
            <a:pPr marL="1246188" lvl="1" indent="-342900" eaLnBrk="0" hangingPunct="0">
              <a:spcBef>
                <a:spcPts val="700"/>
              </a:spcBef>
              <a:buClr>
                <a:srgbClr val="D6ECFF"/>
              </a:buClr>
              <a:buSzPct val="95000"/>
            </a:pPr>
            <a:r>
              <a:rPr lang="en-US" sz="2800" dirty="0" smtClean="0">
                <a:solidFill>
                  <a:srgbClr val="FFFFFF"/>
                </a:solidFill>
              </a:rPr>
              <a:t>Investigator Disclosure</a:t>
            </a:r>
          </a:p>
          <a:p>
            <a:pPr marL="1246188" lvl="1" indent="-342900" eaLnBrk="0" hangingPunct="0">
              <a:spcBef>
                <a:spcPts val="700"/>
              </a:spcBef>
              <a:buClr>
                <a:srgbClr val="D6ECFF"/>
              </a:buClr>
              <a:buSzPct val="95000"/>
            </a:pPr>
            <a:r>
              <a:rPr lang="en-US" sz="2800" dirty="0" smtClean="0">
                <a:solidFill>
                  <a:srgbClr val="FFFFFF"/>
                </a:solidFill>
              </a:rPr>
              <a:t>Reporting to NIH </a:t>
            </a:r>
          </a:p>
          <a:p>
            <a:pPr marL="1246188" lvl="1" indent="-342900" eaLnBrk="0" hangingPunct="0">
              <a:spcBef>
                <a:spcPts val="700"/>
              </a:spcBef>
              <a:buClr>
                <a:srgbClr val="D6ECFF"/>
              </a:buClr>
              <a:buSzPct val="95000"/>
            </a:pPr>
            <a:r>
              <a:rPr lang="en-US" sz="2800" dirty="0" smtClean="0">
                <a:solidFill>
                  <a:srgbClr val="FFFFFF"/>
                </a:solidFill>
              </a:rPr>
              <a:t>Public Accessibility to Information </a:t>
            </a:r>
          </a:p>
          <a:p>
            <a:pPr marL="1246188" lvl="1" indent="-342900" eaLnBrk="0" hangingPunct="0">
              <a:spcBef>
                <a:spcPts val="700"/>
              </a:spcBef>
              <a:buClr>
                <a:srgbClr val="D6ECFF"/>
              </a:buClr>
              <a:buSzPct val="95000"/>
            </a:pPr>
            <a:r>
              <a:rPr lang="en-US" sz="2800" dirty="0" smtClean="0"/>
              <a:t>Investigator Training </a:t>
            </a:r>
            <a:endParaRPr lang="en-US" sz="2800" dirty="0" smtClean="0">
              <a:solidFill>
                <a:srgbClr val="FFFFFF"/>
              </a:solidFill>
            </a:endParaRPr>
          </a:p>
          <a:p>
            <a:pPr marL="411163" indent="-342900" algn="ctr" eaLnBrk="0" hangingPunct="0">
              <a:spcBef>
                <a:spcPts val="700"/>
              </a:spcBef>
              <a:buClr>
                <a:srgbClr val="D6ECFF"/>
              </a:buClr>
              <a:buSzPct val="95000"/>
            </a:pPr>
            <a:r>
              <a:rPr lang="en-US" sz="3600" dirty="0" smtClean="0">
                <a:solidFill>
                  <a:srgbClr val="66FF33"/>
                </a:solidFill>
              </a:rPr>
              <a:t>&gt;&gt;&gt;Implementation by August 24, 2012</a:t>
            </a:r>
          </a:p>
          <a:p>
            <a:pPr marL="411163" indent="-342900" eaLnBrk="0" hangingPunct="0">
              <a:spcBef>
                <a:spcPts val="700"/>
              </a:spcBef>
              <a:buClr>
                <a:srgbClr val="D6ECFF"/>
              </a:buClr>
              <a:buSzPct val="95000"/>
            </a:pPr>
            <a:endParaRPr lang="en-US" sz="3000" dirty="0">
              <a:solidFill>
                <a:srgbClr val="FFFFFF"/>
              </a:solidFill>
            </a:endParaRPr>
          </a:p>
        </p:txBody>
      </p:sp>
      <p:grpSp>
        <p:nvGrpSpPr>
          <p:cNvPr id="2" name="Group 49"/>
          <p:cNvGrpSpPr/>
          <p:nvPr/>
        </p:nvGrpSpPr>
        <p:grpSpPr>
          <a:xfrm>
            <a:off x="652255" y="5159353"/>
            <a:ext cx="6916582" cy="1615440"/>
            <a:chOff x="1264920" y="4998720"/>
            <a:chExt cx="6916582" cy="1615440"/>
          </a:xfrm>
        </p:grpSpPr>
        <p:pic>
          <p:nvPicPr>
            <p:cNvPr id="19" name="Picture 4" descr="Institution"/>
            <p:cNvPicPr>
              <a:picLocks noChangeAspect="1" noChangeArrowheads="1"/>
            </p:cNvPicPr>
            <p:nvPr/>
          </p:nvPicPr>
          <p:blipFill>
            <a:blip r:embed="rId3" cstate="print"/>
            <a:srcRect t="1833" b="29524"/>
            <a:stretch>
              <a:fillRect/>
            </a:stretch>
          </p:blipFill>
          <p:spPr bwMode="auto">
            <a:xfrm>
              <a:off x="3733801" y="5013960"/>
              <a:ext cx="1752599" cy="1240369"/>
            </a:xfrm>
            <a:prstGeom prst="rect">
              <a:avLst/>
            </a:prstGeom>
            <a:solidFill>
              <a:schemeClr val="accent4">
                <a:lumMod val="40000"/>
                <a:lumOff val="60000"/>
              </a:schemeClr>
            </a:solidFill>
            <a:ln>
              <a:noFill/>
            </a:ln>
            <a:effectLst>
              <a:softEdge rad="112500"/>
            </a:effectLst>
          </p:spPr>
        </p:pic>
        <p:sp>
          <p:nvSpPr>
            <p:cNvPr id="22" name="Text Box 8"/>
            <p:cNvSpPr txBox="1">
              <a:spLocks noChangeArrowheads="1"/>
            </p:cNvSpPr>
            <p:nvPr/>
          </p:nvSpPr>
          <p:spPr bwMode="auto">
            <a:xfrm>
              <a:off x="3774142" y="6152495"/>
              <a:ext cx="1669047" cy="461665"/>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lang="en-US" sz="2400" dirty="0">
                  <a:solidFill>
                    <a:schemeClr val="accent4">
                      <a:lumMod val="40000"/>
                      <a:lumOff val="60000"/>
                    </a:schemeClr>
                  </a:solidFill>
                  <a:cs typeface="Arial" pitchFamily="34" charset="0"/>
                </a:rPr>
                <a:t>Institution</a:t>
              </a:r>
            </a:p>
          </p:txBody>
        </p:sp>
        <p:pic>
          <p:nvPicPr>
            <p:cNvPr id="23" name="Picture 5" descr="Investigator"/>
            <p:cNvPicPr>
              <a:picLocks noChangeAspect="1" noChangeArrowheads="1"/>
            </p:cNvPicPr>
            <p:nvPr/>
          </p:nvPicPr>
          <p:blipFill>
            <a:blip r:embed="rId4" cstate="print"/>
            <a:srcRect/>
            <a:stretch>
              <a:fillRect/>
            </a:stretch>
          </p:blipFill>
          <p:spPr bwMode="auto">
            <a:xfrm>
              <a:off x="1264920" y="4998720"/>
              <a:ext cx="1685628" cy="1258952"/>
            </a:xfrm>
            <a:prstGeom prst="rect">
              <a:avLst/>
            </a:prstGeom>
            <a:solidFill>
              <a:srgbClr val="000066"/>
            </a:solidFill>
            <a:ln>
              <a:noFill/>
            </a:ln>
            <a:effectLst>
              <a:softEdge rad="112500"/>
            </a:effectLst>
          </p:spPr>
        </p:pic>
        <p:sp>
          <p:nvSpPr>
            <p:cNvPr id="25" name="Text Box 10"/>
            <p:cNvSpPr txBox="1">
              <a:spLocks noChangeArrowheads="1"/>
            </p:cNvSpPr>
            <p:nvPr/>
          </p:nvSpPr>
          <p:spPr bwMode="auto">
            <a:xfrm>
              <a:off x="2422190" y="6152495"/>
              <a:ext cx="474810" cy="461665"/>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lang="en-US" sz="2400" dirty="0" smtClean="0">
                  <a:solidFill>
                    <a:srgbClr val="66FF33"/>
                  </a:solidFill>
                  <a:cs typeface="Arial" pitchFamily="34" charset="0"/>
                </a:rPr>
                <a:t>PI</a:t>
              </a:r>
              <a:endParaRPr lang="en-US" sz="2400" dirty="0">
                <a:solidFill>
                  <a:srgbClr val="66FF33"/>
                </a:solidFill>
                <a:cs typeface="Arial" pitchFamily="34" charset="0"/>
              </a:endParaRPr>
            </a:p>
          </p:txBody>
        </p:sp>
        <p:pic>
          <p:nvPicPr>
            <p:cNvPr id="26" name="Picture 2" descr="Institution"/>
            <p:cNvPicPr>
              <a:picLocks noChangeAspect="1" noChangeArrowheads="1"/>
            </p:cNvPicPr>
            <p:nvPr/>
          </p:nvPicPr>
          <p:blipFill>
            <a:blip r:embed="rId5" cstate="print"/>
            <a:srcRect/>
            <a:stretch>
              <a:fillRect/>
            </a:stretch>
          </p:blipFill>
          <p:spPr>
            <a:xfrm>
              <a:off x="6273362" y="5013960"/>
              <a:ext cx="1908140" cy="1260401"/>
            </a:xfrm>
            <a:prstGeom prst="rect">
              <a:avLst/>
            </a:prstGeom>
            <a:ln>
              <a:noFill/>
            </a:ln>
            <a:effectLst>
              <a:softEdge rad="112500"/>
            </a:effectLst>
          </p:spPr>
        </p:pic>
        <p:sp>
          <p:nvSpPr>
            <p:cNvPr id="28" name="Text Box 12"/>
            <p:cNvSpPr txBox="1">
              <a:spLocks noChangeArrowheads="1"/>
            </p:cNvSpPr>
            <p:nvPr/>
          </p:nvSpPr>
          <p:spPr bwMode="auto">
            <a:xfrm>
              <a:off x="6336563" y="6152495"/>
              <a:ext cx="715260" cy="461665"/>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lang="en-US" sz="2400" dirty="0">
                  <a:solidFill>
                    <a:srgbClr val="FFFFCC"/>
                  </a:solidFill>
                  <a:cs typeface="Arial" pitchFamily="34" charset="0"/>
                </a:rPr>
                <a:t>NIH</a:t>
              </a:r>
            </a:p>
          </p:txBody>
        </p:sp>
        <p:cxnSp>
          <p:nvCxnSpPr>
            <p:cNvPr id="38" name="Straight Arrow Connector 37"/>
            <p:cNvCxnSpPr/>
            <p:nvPr/>
          </p:nvCxnSpPr>
          <p:spPr>
            <a:xfrm>
              <a:off x="5509260" y="5496637"/>
              <a:ext cx="784860" cy="5003"/>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rot="10800000">
              <a:off x="5478780" y="5791200"/>
              <a:ext cx="739140" cy="1588"/>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2933700" y="5496637"/>
              <a:ext cx="784860" cy="5003"/>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10800000">
              <a:off x="2903220" y="5791200"/>
              <a:ext cx="739140" cy="1588"/>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0">
                                            <p:txEl>
                                              <p:pRg st="6" end="6"/>
                                            </p:txEl>
                                          </p:spTgt>
                                        </p:tgtEl>
                                        <p:attrNameLst>
                                          <p:attrName>style.visibility</p:attrName>
                                        </p:attrNameLst>
                                      </p:cBhvr>
                                      <p:to>
                                        <p:strVal val="visible"/>
                                      </p:to>
                                    </p:set>
                                    <p:anim calcmode="lin" valueType="num">
                                      <p:cBhvr additive="base">
                                        <p:cTn id="31" dur="500" fill="hold"/>
                                        <p:tgtEl>
                                          <p:spTgt spid="40">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0">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4"/>
          <p:cNvSpPr>
            <a:spLocks noGrp="1"/>
          </p:cNvSpPr>
          <p:nvPr>
            <p:ph type="title"/>
          </p:nvPr>
        </p:nvSpPr>
        <p:spPr>
          <a:xfrm>
            <a:off x="0" y="0"/>
            <a:ext cx="9144000" cy="120650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NIH’s Proposed National Center for Advancing Translational Sciences (NCATS) </a:t>
            </a:r>
          </a:p>
        </p:txBody>
      </p:sp>
      <p:sp>
        <p:nvSpPr>
          <p:cNvPr id="29699" name="Content Placeholder 2"/>
          <p:cNvSpPr>
            <a:spLocks noGrp="1"/>
          </p:cNvSpPr>
          <p:nvPr>
            <p:ph idx="1"/>
          </p:nvPr>
        </p:nvSpPr>
        <p:spPr>
          <a:xfrm>
            <a:off x="378372" y="1711325"/>
            <a:ext cx="8576442" cy="2547938"/>
          </a:xfrm>
        </p:spPr>
        <p:txBody>
          <a:bodyPr/>
          <a:lstStyle/>
          <a:p>
            <a:pPr marL="0">
              <a:buFont typeface="Wingdings" pitchFamily="2" charset="2"/>
              <a:buNone/>
              <a:defRPr/>
            </a:pPr>
            <a:r>
              <a:rPr lang="en-US" b="1" dirty="0" smtClean="0">
                <a:latin typeface="Arial" pitchFamily="34" charset="0"/>
                <a:ea typeface="ＭＳ Ｐゴシック" charset="0"/>
                <a:cs typeface="Arial" pitchFamily="34" charset="0"/>
              </a:rPr>
              <a:t>To advance the discipline of translational science and catalyze the development and testing of novel diagnostics and therapeutics across a wide range of human diseases and conditions</a:t>
            </a:r>
          </a:p>
          <a:p>
            <a:pPr>
              <a:buFont typeface="Wingdings" pitchFamily="2" charset="2"/>
              <a:buNone/>
              <a:defRPr/>
            </a:pPr>
            <a:endParaRPr lang="en-US" b="1" dirty="0" smtClean="0">
              <a:ea typeface="ＭＳ Ｐゴシック" charset="0"/>
            </a:endParaRPr>
          </a:p>
        </p:txBody>
      </p:sp>
      <p:pic>
        <p:nvPicPr>
          <p:cNvPr id="29700" name="Picture 9" descr="NCATS Strip.bmp"/>
          <p:cNvPicPr>
            <a:picLocks noChangeAspect="1"/>
          </p:cNvPicPr>
          <p:nvPr/>
        </p:nvPicPr>
        <p:blipFill>
          <a:blip r:embed="rId3" cstate="print"/>
          <a:srcRect/>
          <a:stretch>
            <a:fillRect/>
          </a:stretch>
        </p:blipFill>
        <p:spPr bwMode="auto">
          <a:xfrm>
            <a:off x="17463" y="4483925"/>
            <a:ext cx="9115425" cy="200025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wipe(up)">
                                      <p:cBhvr>
                                        <p:cTn id="7" dur="500"/>
                                        <p:tgtEl>
                                          <p:spTgt spid="296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4"/>
          <p:cNvSpPr>
            <a:spLocks noGrp="1"/>
          </p:cNvSpPr>
          <p:nvPr>
            <p:ph type="title"/>
          </p:nvPr>
        </p:nvSpPr>
        <p:spPr>
          <a:xfrm>
            <a:off x="0" y="0"/>
            <a:ext cx="9144000" cy="120650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Commentary from the NIH Director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about the Proposed NCATS</a:t>
            </a:r>
          </a:p>
        </p:txBody>
      </p:sp>
      <p:sp>
        <p:nvSpPr>
          <p:cNvPr id="7" name="TextBox 6"/>
          <p:cNvSpPr txBox="1"/>
          <p:nvPr/>
        </p:nvSpPr>
        <p:spPr>
          <a:xfrm>
            <a:off x="7408863" y="6350000"/>
            <a:ext cx="1781513"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11</a:t>
            </a:r>
            <a:endParaRPr lang="en-US" sz="2000" dirty="0">
              <a:solidFill>
                <a:schemeClr val="accent4">
                  <a:lumMod val="40000"/>
                  <a:lumOff val="60000"/>
                </a:schemeClr>
              </a:solidFill>
              <a:latin typeface="Arial" charset="0"/>
            </a:endParaRPr>
          </a:p>
        </p:txBody>
      </p:sp>
      <p:grpSp>
        <p:nvGrpSpPr>
          <p:cNvPr id="2" name="Group 9"/>
          <p:cNvGrpSpPr>
            <a:grpSpLocks/>
          </p:cNvGrpSpPr>
          <p:nvPr/>
        </p:nvGrpSpPr>
        <p:grpSpPr bwMode="auto">
          <a:xfrm>
            <a:off x="153988" y="1624013"/>
            <a:ext cx="8805862" cy="3867150"/>
            <a:chOff x="166257" y="1893030"/>
            <a:chExt cx="8805669" cy="3867473"/>
          </a:xfrm>
        </p:grpSpPr>
        <p:pic>
          <p:nvPicPr>
            <p:cNvPr id="30725" name="Picture 2"/>
            <p:cNvPicPr>
              <a:picLocks noChangeAspect="1" noChangeArrowheads="1"/>
            </p:cNvPicPr>
            <p:nvPr/>
          </p:nvPicPr>
          <p:blipFill>
            <a:blip r:embed="rId3" cstate="print"/>
            <a:srcRect/>
            <a:stretch>
              <a:fillRect/>
            </a:stretch>
          </p:blipFill>
          <p:spPr bwMode="auto">
            <a:xfrm>
              <a:off x="166257" y="1893570"/>
              <a:ext cx="5832590" cy="3845309"/>
            </a:xfrm>
            <a:prstGeom prst="rect">
              <a:avLst/>
            </a:prstGeom>
            <a:noFill/>
            <a:ln w="9525">
              <a:noFill/>
              <a:miter lim="800000"/>
              <a:headEnd/>
              <a:tailEnd/>
            </a:ln>
          </p:spPr>
        </p:pic>
        <p:pic>
          <p:nvPicPr>
            <p:cNvPr id="30726" name="Picture 4" descr="Cover image expansion"/>
            <p:cNvPicPr>
              <a:picLocks noChangeAspect="1" noChangeArrowheads="1"/>
            </p:cNvPicPr>
            <p:nvPr/>
          </p:nvPicPr>
          <p:blipFill>
            <a:blip r:embed="rId4" cstate="print"/>
            <a:srcRect/>
            <a:stretch>
              <a:fillRect/>
            </a:stretch>
          </p:blipFill>
          <p:spPr bwMode="auto">
            <a:xfrm>
              <a:off x="5930686" y="1893030"/>
              <a:ext cx="3041240" cy="3867473"/>
            </a:xfrm>
            <a:prstGeom prst="rect">
              <a:avLst/>
            </a:prstGeom>
            <a:noFill/>
            <a:ln w="9525">
              <a:noFill/>
              <a:miter lim="800000"/>
              <a:headEnd/>
              <a:tailEnd/>
            </a:ln>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bwMode="auto">
          <a:xfrm>
            <a:off x="0" y="5429250"/>
            <a:ext cx="9144000" cy="736600"/>
          </a:xfrm>
          <a:solidFill>
            <a:srgbClr val="000066"/>
          </a:solidFill>
        </p:spPr>
        <p:txBody>
          <a:bodyPr wrap="square" lIns="91440" tIns="45720" rIns="91440" bIns="45720" numCol="1" anchorCtr="0" compatLnSpc="1">
            <a:prstTxWarp prst="textNoShape">
              <a:avLst/>
            </a:prstTxWarp>
          </a:bodyPr>
          <a:lstStyle/>
          <a:p>
            <a:pPr algn="ctr">
              <a:defRPr/>
            </a:pPr>
            <a:r>
              <a:rPr lang="en-US" sz="3600" b="1" dirty="0" smtClean="0">
                <a:solidFill>
                  <a:schemeClr val="tx1"/>
                </a:solidFill>
                <a:latin typeface="Arial" charset="0"/>
                <a:cs typeface="Arial" charset="0"/>
              </a:rPr>
              <a:t>genome.gov/</a:t>
            </a:r>
            <a:r>
              <a:rPr lang="en-US" sz="3600" b="1" dirty="0" err="1" smtClean="0">
                <a:solidFill>
                  <a:schemeClr val="tx1"/>
                </a:solidFill>
                <a:latin typeface="Arial" charset="0"/>
                <a:cs typeface="Arial" charset="0"/>
              </a:rPr>
              <a:t>DirectorsReport</a:t>
            </a:r>
            <a:r>
              <a:rPr lang="en-US" sz="3600" b="1" dirty="0" smtClean="0">
                <a:solidFill>
                  <a:schemeClr val="tx1"/>
                </a:solidFill>
                <a:latin typeface="Arial" charset="0"/>
                <a:cs typeface="Arial" charset="0"/>
              </a:rPr>
              <a:t>  </a:t>
            </a:r>
          </a:p>
        </p:txBody>
      </p:sp>
      <p:sp>
        <p:nvSpPr>
          <p:cNvPr id="5" name="TextBox 4"/>
          <p:cNvSpPr txBox="1"/>
          <p:nvPr/>
        </p:nvSpPr>
        <p:spPr>
          <a:xfrm>
            <a:off x="7407275" y="6372225"/>
            <a:ext cx="1652588" cy="400050"/>
          </a:xfrm>
          <a:prstGeom prst="rect">
            <a:avLst/>
          </a:prstGeom>
          <a:noFill/>
        </p:spPr>
        <p:txBody>
          <a:bodyPr wrap="none">
            <a:spAutoFit/>
          </a:bodyPr>
          <a:lstStyle/>
          <a:p>
            <a:pPr>
              <a:defRPr/>
            </a:pPr>
            <a:r>
              <a:rPr lang="en-US" sz="2000" dirty="0">
                <a:solidFill>
                  <a:schemeClr val="accent4">
                    <a:lumMod val="40000"/>
                    <a:lumOff val="60000"/>
                  </a:schemeClr>
                </a:solidFill>
              </a:rPr>
              <a:t>Document #</a:t>
            </a:r>
          </a:p>
        </p:txBody>
      </p:sp>
      <p:sp>
        <p:nvSpPr>
          <p:cNvPr id="7" name="Down Arrow 6"/>
          <p:cNvSpPr/>
          <p:nvPr/>
        </p:nvSpPr>
        <p:spPr>
          <a:xfrm>
            <a:off x="8656638" y="5310188"/>
            <a:ext cx="400050" cy="10096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1" name="Group 10"/>
          <p:cNvGrpSpPr/>
          <p:nvPr/>
        </p:nvGrpSpPr>
        <p:grpSpPr>
          <a:xfrm>
            <a:off x="399603" y="406725"/>
            <a:ext cx="8363397" cy="4311324"/>
            <a:chOff x="323403" y="334088"/>
            <a:chExt cx="8664439" cy="4466511"/>
          </a:xfrm>
        </p:grpSpPr>
        <p:pic>
          <p:nvPicPr>
            <p:cNvPr id="1026" name="Picture 2"/>
            <p:cNvPicPr>
              <a:picLocks noChangeAspect="1" noChangeArrowheads="1"/>
            </p:cNvPicPr>
            <p:nvPr/>
          </p:nvPicPr>
          <p:blipFill>
            <a:blip r:embed="rId3" cstate="print"/>
            <a:srcRect l="2143" t="14857" r="5714" b="9143"/>
            <a:stretch>
              <a:fillRect/>
            </a:stretch>
          </p:blipFill>
          <p:spPr bwMode="auto">
            <a:xfrm>
              <a:off x="323403" y="334088"/>
              <a:ext cx="8664439" cy="4466511"/>
            </a:xfrm>
            <a:prstGeom prst="rect">
              <a:avLst/>
            </a:prstGeom>
            <a:noFill/>
            <a:ln w="9525">
              <a:noFill/>
              <a:miter lim="800000"/>
              <a:headEnd/>
              <a:tailEnd/>
            </a:ln>
          </p:spPr>
        </p:pic>
        <p:pic>
          <p:nvPicPr>
            <p:cNvPr id="10" name="Picture 7"/>
            <p:cNvPicPr>
              <a:picLocks noChangeAspect="1" noChangeArrowheads="1"/>
            </p:cNvPicPr>
            <p:nvPr/>
          </p:nvPicPr>
          <p:blipFill>
            <a:blip r:embed="rId4" cstate="print"/>
            <a:srcRect l="12428" t="38857" r="24286" b="53714"/>
            <a:stretch>
              <a:fillRect/>
            </a:stretch>
          </p:blipFill>
          <p:spPr bwMode="auto">
            <a:xfrm>
              <a:off x="633413" y="2055743"/>
              <a:ext cx="6916877" cy="507372"/>
            </a:xfrm>
            <a:prstGeom prst="rect">
              <a:avLst/>
            </a:prstGeom>
            <a:noFill/>
            <a:ln w="9525">
              <a:noFill/>
              <a:miter lim="800000"/>
              <a:headEnd/>
              <a:tailEnd/>
            </a:ln>
          </p:spPr>
        </p:pic>
      </p:grpSp>
      <p:sp>
        <p:nvSpPr>
          <p:cNvPr id="8" name="Oval 7"/>
          <p:cNvSpPr/>
          <p:nvPr/>
        </p:nvSpPr>
        <p:spPr>
          <a:xfrm>
            <a:off x="658375" y="1833563"/>
            <a:ext cx="1452562" cy="936625"/>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par>
                          <p:cTn id="19" fill="hold">
                            <p:stCondLst>
                              <p:cond delay="0"/>
                            </p:stCondLst>
                            <p:childTnLst>
                              <p:par>
                                <p:cTn id="20" presetID="2" presetClass="entr" presetSubtype="1"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63500"/>
            <a:ext cx="9144000" cy="779463"/>
          </a:xfrm>
          <a:prstGeom prst="rect">
            <a:avLst/>
          </a:prstGeom>
        </p:spPr>
        <p:txBody>
          <a:bodyPr/>
          <a:lstStyle/>
          <a:p>
            <a:pPr algn="ctr">
              <a:defRPr/>
            </a:pPr>
            <a:r>
              <a:rPr lang="en-US" sz="3600" spc="-100" dirty="0" smtClean="0">
                <a:solidFill>
                  <a:srgbClr val="FFFF00"/>
                </a:solidFill>
                <a:latin typeface="Arial" charset="0"/>
                <a:ea typeface="ＭＳ Ｐゴシック" pitchFamily="34" charset="-128"/>
                <a:cs typeface="Arial" pitchFamily="34" charset="0"/>
              </a:rPr>
              <a:t>Fiscal Year 2012 Appropriations Update</a:t>
            </a:r>
            <a:endParaRPr lang="en-US" sz="3600" spc="-100" dirty="0">
              <a:solidFill>
                <a:srgbClr val="FFFF00"/>
              </a:solidFill>
              <a:latin typeface="Arial" charset="0"/>
              <a:ea typeface="ＭＳ Ｐゴシック" pitchFamily="34" charset="-128"/>
              <a:cs typeface="Arial" pitchFamily="34" charset="0"/>
            </a:endParaRPr>
          </a:p>
        </p:txBody>
      </p:sp>
      <p:sp>
        <p:nvSpPr>
          <p:cNvPr id="9" name="Title 1"/>
          <p:cNvSpPr txBox="1">
            <a:spLocks/>
          </p:cNvSpPr>
          <p:nvPr/>
        </p:nvSpPr>
        <p:spPr bwMode="auto">
          <a:xfrm>
            <a:off x="150813" y="3694113"/>
            <a:ext cx="8855075" cy="2428875"/>
          </a:xfrm>
          <a:prstGeom prst="rect">
            <a:avLst/>
          </a:prstGeom>
          <a:noFill/>
          <a:ln w="9525">
            <a:noFill/>
            <a:miter lim="800000"/>
            <a:headEnd/>
            <a:tailEnd/>
          </a:ln>
        </p:spPr>
        <p:txBody>
          <a:bodyPr/>
          <a:lstStyle/>
          <a:p>
            <a:pPr marL="458788" indent="-342900" eaLnBrk="0" hangingPunct="0">
              <a:lnSpc>
                <a:spcPts val="3400"/>
              </a:lnSpc>
              <a:spcBef>
                <a:spcPts val="1200"/>
              </a:spcBef>
              <a:buClr>
                <a:srgbClr val="D6ECFF"/>
              </a:buClr>
              <a:buSzPct val="95000"/>
              <a:buFont typeface="Wingdings" pitchFamily="2" charset="2"/>
              <a:buChar char=""/>
            </a:pPr>
            <a:r>
              <a:rPr lang="en-US" sz="3200" dirty="0">
                <a:solidFill>
                  <a:srgbClr val="FFFFFF"/>
                </a:solidFill>
              </a:rPr>
              <a:t>House: Passed 6 of 12, 3 out of </a:t>
            </a:r>
            <a:r>
              <a:rPr lang="en-US" sz="3200" dirty="0" smtClean="0">
                <a:solidFill>
                  <a:srgbClr val="FFFFFF"/>
                </a:solidFill>
              </a:rPr>
              <a:t>	committee</a:t>
            </a:r>
            <a:r>
              <a:rPr lang="en-US" sz="3200" dirty="0">
                <a:solidFill>
                  <a:srgbClr val="FFFFFF"/>
                </a:solidFill>
              </a:rPr>
              <a:t>, and 3 (including Labor/HHS) </a:t>
            </a:r>
            <a:r>
              <a:rPr lang="en-US" sz="3200" dirty="0" smtClean="0">
                <a:solidFill>
                  <a:srgbClr val="FFFFFF"/>
                </a:solidFill>
              </a:rPr>
              <a:t>	without action</a:t>
            </a:r>
            <a:endParaRPr lang="en-US" sz="3200" dirty="0">
              <a:solidFill>
                <a:srgbClr val="FFFFFF"/>
              </a:solidFill>
            </a:endParaRPr>
          </a:p>
          <a:p>
            <a:pPr marL="458788" indent="-342900" eaLnBrk="0" hangingPunct="0">
              <a:lnSpc>
                <a:spcPts val="3400"/>
              </a:lnSpc>
              <a:spcBef>
                <a:spcPts val="1200"/>
              </a:spcBef>
              <a:buClr>
                <a:srgbClr val="D6ECFF"/>
              </a:buClr>
              <a:buSzPct val="95000"/>
              <a:buFont typeface="Wingdings" pitchFamily="2" charset="2"/>
              <a:buChar char=""/>
            </a:pPr>
            <a:r>
              <a:rPr lang="en-US" sz="3200" dirty="0">
                <a:solidFill>
                  <a:srgbClr val="FFFFFF"/>
                </a:solidFill>
              </a:rPr>
              <a:t>Senate: Passed 1 of 12, </a:t>
            </a:r>
            <a:r>
              <a:rPr lang="en-US" sz="3200" dirty="0" smtClean="0">
                <a:solidFill>
                  <a:srgbClr val="FFFFFF"/>
                </a:solidFill>
              </a:rPr>
              <a:t>3 out of 	committee, and 8 without </a:t>
            </a:r>
            <a:r>
              <a:rPr lang="en-US" sz="3200" dirty="0">
                <a:solidFill>
                  <a:srgbClr val="FFFFFF"/>
                </a:solidFill>
              </a:rPr>
              <a:t>action</a:t>
            </a:r>
          </a:p>
          <a:p>
            <a:pPr marL="458788" indent="-342900" eaLnBrk="0" hangingPunct="0">
              <a:lnSpc>
                <a:spcPts val="3400"/>
              </a:lnSpc>
              <a:spcBef>
                <a:spcPts val="1200"/>
              </a:spcBef>
              <a:buClr>
                <a:srgbClr val="D6ECFF"/>
              </a:buClr>
              <a:buSzPct val="95000"/>
              <a:buFont typeface="Wingdings" pitchFamily="2" charset="2"/>
              <a:buChar char=""/>
            </a:pPr>
            <a:r>
              <a:rPr lang="en-US" sz="3200" dirty="0">
                <a:solidFill>
                  <a:srgbClr val="FFFFFF"/>
                </a:solidFill>
              </a:rPr>
              <a:t>Continuing Resolution likely</a:t>
            </a:r>
          </a:p>
        </p:txBody>
      </p:sp>
      <p:sp>
        <p:nvSpPr>
          <p:cNvPr id="32773" name="TextBox 7"/>
          <p:cNvSpPr txBox="1">
            <a:spLocks noChangeArrowheads="1"/>
          </p:cNvSpPr>
          <p:nvPr/>
        </p:nvSpPr>
        <p:spPr bwMode="auto">
          <a:xfrm>
            <a:off x="141288" y="1190625"/>
            <a:ext cx="3706812" cy="1938992"/>
          </a:xfrm>
          <a:prstGeom prst="rect">
            <a:avLst/>
          </a:prstGeom>
          <a:noFill/>
          <a:ln w="9525">
            <a:noFill/>
            <a:miter lim="800000"/>
            <a:headEnd/>
            <a:tailEnd/>
          </a:ln>
        </p:spPr>
        <p:txBody>
          <a:bodyPr wrap="square">
            <a:spAutoFit/>
          </a:bodyPr>
          <a:lstStyle/>
          <a:p>
            <a:pPr defTabSz="346075"/>
            <a:r>
              <a:rPr lang="en-US" sz="2400" dirty="0">
                <a:cs typeface="Arial" pitchFamily="34" charset="0"/>
              </a:rPr>
              <a:t>FY2012 President</a:t>
            </a:r>
            <a:r>
              <a:rPr lang="ja-JP" altLang="en-US" sz="2400">
                <a:cs typeface="Arial" pitchFamily="34" charset="0"/>
              </a:rPr>
              <a:t>’</a:t>
            </a:r>
            <a:r>
              <a:rPr lang="en-US" altLang="ja-JP" sz="2400" dirty="0">
                <a:cs typeface="Arial" pitchFamily="34" charset="0"/>
              </a:rPr>
              <a:t>s </a:t>
            </a:r>
            <a:r>
              <a:rPr lang="en-US" altLang="ja-JP" sz="2400" dirty="0" smtClean="0">
                <a:cs typeface="Arial" pitchFamily="34" charset="0"/>
              </a:rPr>
              <a:t>   	Request</a:t>
            </a:r>
            <a:r>
              <a:rPr lang="en-US" altLang="ja-JP" sz="2400" dirty="0">
                <a:cs typeface="Arial" pitchFamily="34" charset="0"/>
              </a:rPr>
              <a:t>:  </a:t>
            </a:r>
          </a:p>
          <a:p>
            <a:endParaRPr lang="en-US" sz="2400" dirty="0"/>
          </a:p>
          <a:p>
            <a:r>
              <a:rPr lang="en-US" sz="2400" dirty="0"/>
              <a:t>NIH: </a:t>
            </a:r>
            <a:r>
              <a:rPr lang="en-US" sz="2400" dirty="0" smtClean="0"/>
              <a:t>	   $32B </a:t>
            </a:r>
            <a:r>
              <a:rPr lang="en-US" sz="2400" dirty="0"/>
              <a:t>(+2.4%)</a:t>
            </a:r>
          </a:p>
          <a:p>
            <a:r>
              <a:rPr lang="en-US" sz="2400" dirty="0"/>
              <a:t>NHGRI</a:t>
            </a:r>
            <a:r>
              <a:rPr lang="en-US" sz="2400" dirty="0" smtClean="0"/>
              <a:t>: $525 </a:t>
            </a:r>
            <a:r>
              <a:rPr lang="en-US" sz="2400" dirty="0"/>
              <a:t>M (+1.7%)</a:t>
            </a:r>
          </a:p>
        </p:txBody>
      </p:sp>
      <p:pic>
        <p:nvPicPr>
          <p:cNvPr id="32774" name="Picture 2"/>
          <p:cNvPicPr>
            <a:picLocks noChangeAspect="1" noChangeArrowheads="1"/>
          </p:cNvPicPr>
          <p:nvPr/>
        </p:nvPicPr>
        <p:blipFill>
          <a:blip r:embed="rId3" cstate="print"/>
          <a:srcRect/>
          <a:stretch>
            <a:fillRect/>
          </a:stretch>
        </p:blipFill>
        <p:spPr bwMode="auto">
          <a:xfrm>
            <a:off x="3674627" y="1000779"/>
            <a:ext cx="5283200" cy="23431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7402513" y="6362700"/>
            <a:ext cx="1936749"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12  </a:t>
            </a:r>
            <a:endParaRPr lang="en-US" sz="2000" dirty="0">
              <a:solidFill>
                <a:schemeClr val="accent4">
                  <a:lumMod val="40000"/>
                  <a:lumOff val="60000"/>
                </a:schemeClr>
              </a:solidFill>
              <a:latin typeface="Arial"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32774"/>
                                        </p:tgtEl>
                                        <p:attrNameLst>
                                          <p:attrName>style.visibility</p:attrName>
                                        </p:attrNameLst>
                                      </p:cBhvr>
                                      <p:to>
                                        <p:strVal val="visible"/>
                                      </p:to>
                                    </p:set>
                                    <p:animEffect transition="in" filter="box(out)">
                                      <p:cBhvr>
                                        <p:cTn id="7" dur="500"/>
                                        <p:tgtEl>
                                          <p:spTgt spid="3277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277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txBox="1">
            <a:spLocks noChangeArrowheads="1"/>
          </p:cNvSpPr>
          <p:nvPr/>
        </p:nvSpPr>
        <p:spPr bwMode="auto">
          <a:xfrm>
            <a:off x="0" y="63500"/>
            <a:ext cx="9144000" cy="779463"/>
          </a:xfrm>
          <a:prstGeom prst="rect">
            <a:avLst/>
          </a:prstGeom>
          <a:noFill/>
          <a:ln w="9525">
            <a:noFill/>
            <a:miter lim="800000"/>
            <a:headEnd/>
            <a:tailEnd/>
          </a:ln>
        </p:spPr>
        <p:txBody>
          <a:bodyPr/>
          <a:lstStyle/>
          <a:p>
            <a:pPr algn="ctr"/>
            <a:r>
              <a:rPr lang="en-US" sz="3600">
                <a:solidFill>
                  <a:srgbClr val="FFFF00"/>
                </a:solidFill>
                <a:cs typeface="Arial" pitchFamily="34" charset="0"/>
              </a:rPr>
              <a:t>The Debt Deal … Waiting for the Cuts</a:t>
            </a:r>
          </a:p>
        </p:txBody>
      </p:sp>
      <p:sp>
        <p:nvSpPr>
          <p:cNvPr id="9" name="Title 1"/>
          <p:cNvSpPr txBox="1">
            <a:spLocks/>
          </p:cNvSpPr>
          <p:nvPr/>
        </p:nvSpPr>
        <p:spPr bwMode="auto">
          <a:xfrm>
            <a:off x="-78830" y="2477557"/>
            <a:ext cx="3925616" cy="3981450"/>
          </a:xfrm>
          <a:prstGeom prst="rect">
            <a:avLst/>
          </a:prstGeom>
          <a:noFill/>
          <a:ln w="9525">
            <a:noFill/>
            <a:miter lim="800000"/>
            <a:headEnd/>
            <a:tailEnd/>
          </a:ln>
        </p:spPr>
        <p:txBody>
          <a:bodyPr/>
          <a:lstStyle/>
          <a:p>
            <a:pPr marL="403225" indent="-287338" defTabSz="630238" eaLnBrk="0" hangingPunct="0">
              <a:lnSpc>
                <a:spcPts val="3400"/>
              </a:lnSpc>
              <a:spcBef>
                <a:spcPts val="1200"/>
              </a:spcBef>
              <a:buClr>
                <a:srgbClr val="D6ECFF"/>
              </a:buClr>
              <a:buSzPct val="95000"/>
              <a:buFont typeface="Wingdings" pitchFamily="2" charset="2"/>
              <a:buChar char=""/>
            </a:pPr>
            <a:r>
              <a:rPr lang="en-US" sz="3000" dirty="0" smtClean="0">
                <a:solidFill>
                  <a:srgbClr val="FFFFFF"/>
                </a:solidFill>
              </a:rPr>
              <a:t>Super </a:t>
            </a:r>
            <a:r>
              <a:rPr lang="en-US" sz="3000" dirty="0">
                <a:solidFill>
                  <a:srgbClr val="FFFFFF"/>
                </a:solidFill>
              </a:rPr>
              <a:t>Committee </a:t>
            </a:r>
            <a:r>
              <a:rPr lang="en-US" sz="3000" dirty="0" smtClean="0">
                <a:solidFill>
                  <a:srgbClr val="FFFFFF"/>
                </a:solidFill>
              </a:rPr>
              <a:t>	must </a:t>
            </a:r>
            <a:r>
              <a:rPr lang="en-US" sz="3000" dirty="0">
                <a:solidFill>
                  <a:srgbClr val="FFFFFF"/>
                </a:solidFill>
              </a:rPr>
              <a:t>propose </a:t>
            </a:r>
            <a:r>
              <a:rPr lang="en-US" sz="3000" dirty="0" smtClean="0">
                <a:solidFill>
                  <a:srgbClr val="FFFFFF"/>
                </a:solidFill>
              </a:rPr>
              <a:t>	deficit 	reduction 	through ≥$1.2 	trillion of more    	cuts by Nov. 23 </a:t>
            </a:r>
            <a:endParaRPr lang="en-US" sz="3000" dirty="0">
              <a:solidFill>
                <a:srgbClr val="FFFFFF"/>
              </a:solidFill>
            </a:endParaRPr>
          </a:p>
        </p:txBody>
      </p:sp>
      <p:pic>
        <p:nvPicPr>
          <p:cNvPr id="33796" name="Picture 2"/>
          <p:cNvPicPr>
            <a:picLocks noChangeAspect="1"/>
          </p:cNvPicPr>
          <p:nvPr/>
        </p:nvPicPr>
        <p:blipFill>
          <a:blip r:embed="rId3" cstate="print"/>
          <a:srcRect/>
          <a:stretch>
            <a:fillRect/>
          </a:stretch>
        </p:blipFill>
        <p:spPr bwMode="auto">
          <a:xfrm>
            <a:off x="3722034" y="1879600"/>
            <a:ext cx="5205412" cy="3702050"/>
          </a:xfrm>
          <a:prstGeom prst="rect">
            <a:avLst/>
          </a:prstGeom>
          <a:noFill/>
          <a:ln w="9525">
            <a:noFill/>
            <a:miter lim="800000"/>
            <a:headEnd/>
            <a:tailEnd/>
          </a:ln>
        </p:spPr>
      </p:pic>
      <p:sp>
        <p:nvSpPr>
          <p:cNvPr id="33797" name="Rectangle 7"/>
          <p:cNvSpPr>
            <a:spLocks noChangeArrowheads="1"/>
          </p:cNvSpPr>
          <p:nvPr/>
        </p:nvSpPr>
        <p:spPr bwMode="auto">
          <a:xfrm>
            <a:off x="0" y="5858638"/>
            <a:ext cx="8456613" cy="528638"/>
          </a:xfrm>
          <a:prstGeom prst="rect">
            <a:avLst/>
          </a:prstGeom>
          <a:noFill/>
          <a:ln w="9525">
            <a:noFill/>
            <a:miter lim="800000"/>
            <a:headEnd/>
            <a:tailEnd/>
          </a:ln>
        </p:spPr>
        <p:txBody>
          <a:bodyPr>
            <a:spAutoFit/>
          </a:bodyPr>
          <a:lstStyle/>
          <a:p>
            <a:pPr marL="403225" indent="-287338" eaLnBrk="0" hangingPunct="0">
              <a:lnSpc>
                <a:spcPts val="3400"/>
              </a:lnSpc>
              <a:spcBef>
                <a:spcPts val="1200"/>
              </a:spcBef>
              <a:buClr>
                <a:srgbClr val="D6ECFF"/>
              </a:buClr>
              <a:buSzPct val="95000"/>
              <a:buFont typeface="Wingdings" pitchFamily="2" charset="2"/>
              <a:buChar char=""/>
            </a:pPr>
            <a:r>
              <a:rPr lang="en-US" sz="3000" dirty="0">
                <a:solidFill>
                  <a:srgbClr val="FFFFFF"/>
                </a:solidFill>
              </a:rPr>
              <a:t>Substantial reductions possible for FY2013</a:t>
            </a:r>
          </a:p>
        </p:txBody>
      </p:sp>
      <p:sp>
        <p:nvSpPr>
          <p:cNvPr id="33798" name="Rectangle 9"/>
          <p:cNvSpPr>
            <a:spLocks noChangeArrowheads="1"/>
          </p:cNvSpPr>
          <p:nvPr/>
        </p:nvSpPr>
        <p:spPr bwMode="auto">
          <a:xfrm>
            <a:off x="-59998" y="943800"/>
            <a:ext cx="9156700" cy="963612"/>
          </a:xfrm>
          <a:prstGeom prst="rect">
            <a:avLst/>
          </a:prstGeom>
          <a:noFill/>
          <a:ln w="9525">
            <a:noFill/>
            <a:miter lim="800000"/>
            <a:headEnd/>
            <a:tailEnd/>
          </a:ln>
        </p:spPr>
        <p:txBody>
          <a:bodyPr>
            <a:spAutoFit/>
          </a:bodyPr>
          <a:lstStyle/>
          <a:p>
            <a:pPr marL="403225" indent="-287338" defTabSz="693738" eaLnBrk="0" hangingPunct="0">
              <a:lnSpc>
                <a:spcPts val="3400"/>
              </a:lnSpc>
              <a:spcBef>
                <a:spcPts val="1200"/>
              </a:spcBef>
              <a:buClr>
                <a:srgbClr val="D6ECFF"/>
              </a:buClr>
              <a:buSzPct val="95000"/>
              <a:buFont typeface="Wingdings" pitchFamily="2" charset="2"/>
              <a:buChar char=""/>
            </a:pPr>
            <a:r>
              <a:rPr lang="en-US" sz="3000" dirty="0">
                <a:solidFill>
                  <a:srgbClr val="FFFFFF"/>
                </a:solidFill>
              </a:rPr>
              <a:t>Caps established for appropriations over the </a:t>
            </a:r>
            <a:r>
              <a:rPr lang="en-US" sz="3000" dirty="0" smtClean="0">
                <a:solidFill>
                  <a:srgbClr val="FFFFFF"/>
                </a:solidFill>
              </a:rPr>
              <a:t>	next </a:t>
            </a:r>
            <a:r>
              <a:rPr lang="en-US" sz="3000" dirty="0">
                <a:solidFill>
                  <a:srgbClr val="FFFFFF"/>
                </a:solidFill>
              </a:rPr>
              <a:t>decade </a:t>
            </a:r>
          </a:p>
        </p:txBody>
      </p:sp>
      <p:sp>
        <p:nvSpPr>
          <p:cNvPr id="7" name="TextBox 6"/>
          <p:cNvSpPr txBox="1"/>
          <p:nvPr/>
        </p:nvSpPr>
        <p:spPr>
          <a:xfrm>
            <a:off x="7408863" y="6362700"/>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13</a:t>
            </a:r>
            <a:endParaRPr lang="en-US" sz="2000" dirty="0">
              <a:solidFill>
                <a:schemeClr val="accent4">
                  <a:lumMod val="40000"/>
                  <a:lumOff val="60000"/>
                </a:schemeClr>
              </a:solidFill>
              <a:latin typeface="Arial"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par>
                          <p:cTn id="11" fill="hold">
                            <p:stCondLst>
                              <p:cond delay="0"/>
                            </p:stCondLst>
                            <p:childTnLst>
                              <p:par>
                                <p:cTn id="12" presetID="22" presetClass="entr" presetSubtype="1" fill="hold" nodeType="afterEffect">
                                  <p:stCondLst>
                                    <p:cond delay="0"/>
                                  </p:stCondLst>
                                  <p:childTnLst>
                                    <p:set>
                                      <p:cBhvr>
                                        <p:cTn id="13" dur="1" fill="hold">
                                          <p:stCondLst>
                                            <p:cond delay="0"/>
                                          </p:stCondLst>
                                        </p:cTn>
                                        <p:tgtEl>
                                          <p:spTgt spid="33796"/>
                                        </p:tgtEl>
                                        <p:attrNameLst>
                                          <p:attrName>style.visibility</p:attrName>
                                        </p:attrNameLst>
                                      </p:cBhvr>
                                      <p:to>
                                        <p:strVal val="visible"/>
                                      </p:to>
                                    </p:set>
                                    <p:animEffect transition="in" filter="wipe(up)">
                                      <p:cBhvr>
                                        <p:cTn id="14" dur="500"/>
                                        <p:tgtEl>
                                          <p:spTgt spid="3379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7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p:bldP spid="3379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0" y="63500"/>
            <a:ext cx="9144000" cy="779463"/>
          </a:xfrm>
          <a:prstGeom prst="rect">
            <a:avLst/>
          </a:prstGeom>
        </p:spPr>
        <p:txBody>
          <a:bodyPr/>
          <a:lstStyle/>
          <a:p>
            <a:pPr algn="ctr">
              <a:defRPr/>
            </a:pPr>
            <a:r>
              <a:rPr lang="en-US" sz="3600" spc="-100" dirty="0">
                <a:solidFill>
                  <a:srgbClr val="FFFF00"/>
                </a:solidFill>
                <a:latin typeface="Arial" charset="0"/>
                <a:ea typeface="ＭＳ Ｐゴシック" pitchFamily="34" charset="-128"/>
                <a:cs typeface="Arial" pitchFamily="34" charset="0"/>
              </a:rPr>
              <a:t>Senator Ben Cardin Visits NIH</a:t>
            </a:r>
          </a:p>
        </p:txBody>
      </p:sp>
      <p:pic>
        <p:nvPicPr>
          <p:cNvPr id="34819" name="Picture 2"/>
          <p:cNvPicPr>
            <a:picLocks noChangeAspect="1" noChangeArrowheads="1"/>
          </p:cNvPicPr>
          <p:nvPr/>
        </p:nvPicPr>
        <p:blipFill>
          <a:blip r:embed="rId3" cstate="print">
            <a:lum bright="6000"/>
          </a:blip>
          <a:srcRect b="9035"/>
          <a:stretch>
            <a:fillRect/>
          </a:stretch>
        </p:blipFill>
        <p:spPr bwMode="auto">
          <a:xfrm>
            <a:off x="1136215" y="853493"/>
            <a:ext cx="6871571" cy="46887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wipe(up)">
                                      <p:cBhvr>
                                        <p:cTn id="7" dur="5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3"/>
          <p:cNvSpPr txBox="1">
            <a:spLocks noChangeArrowheads="1"/>
          </p:cNvSpPr>
          <p:nvPr/>
        </p:nvSpPr>
        <p:spPr bwMode="auto">
          <a:xfrm>
            <a:off x="2057400" y="1524000"/>
            <a:ext cx="5638800" cy="1552575"/>
          </a:xfrm>
          <a:prstGeom prst="rect">
            <a:avLst/>
          </a:prstGeom>
          <a:noFill/>
          <a:ln w="9525">
            <a:noFill/>
            <a:miter lim="800000"/>
            <a:headEnd/>
            <a:tailEnd/>
          </a:ln>
        </p:spPr>
        <p:txBody>
          <a:bodyPr>
            <a:spAutoFit/>
          </a:bodyPr>
          <a:lstStyle/>
          <a:p>
            <a:pPr algn="ctr" eaLnBrk="0" hangingPunct="0">
              <a:spcBef>
                <a:spcPct val="50000"/>
              </a:spcBef>
            </a:pPr>
            <a:endParaRPr lang="en-US" sz="2400">
              <a:solidFill>
                <a:schemeClr val="bg1"/>
              </a:solidFill>
              <a:latin typeface="Tahoma" pitchFamily="34" charset="0"/>
            </a:endParaRPr>
          </a:p>
          <a:p>
            <a:pPr algn="ctr" eaLnBrk="0" hangingPunct="0">
              <a:spcBef>
                <a:spcPct val="50000"/>
              </a:spcBef>
            </a:pPr>
            <a:endParaRPr lang="en-US" sz="2400">
              <a:solidFill>
                <a:schemeClr val="bg1"/>
              </a:solidFill>
              <a:latin typeface="Tahoma" pitchFamily="34" charset="0"/>
            </a:endParaRPr>
          </a:p>
          <a:p>
            <a:pPr algn="ctr" eaLnBrk="0" hangingPunct="0">
              <a:spcBef>
                <a:spcPct val="50000"/>
              </a:spcBef>
            </a:pPr>
            <a:endParaRPr lang="en-US" sz="2400">
              <a:solidFill>
                <a:schemeClr val="bg1"/>
              </a:solidFill>
              <a:latin typeface="Tahoma" pitchFamily="34" charset="0"/>
            </a:endParaRPr>
          </a:p>
        </p:txBody>
      </p:sp>
      <p:pic>
        <p:nvPicPr>
          <p:cNvPr id="35843" name="Picture 3" descr="helix at bottom new seq 2.png"/>
          <p:cNvPicPr>
            <a:picLocks noChangeAspect="1"/>
          </p:cNvPicPr>
          <p:nvPr/>
        </p:nvPicPr>
        <p:blipFill>
          <a:blip r:embed="rId3" cstate="print"/>
          <a:srcRect/>
          <a:stretch>
            <a:fillRect/>
          </a:stretch>
        </p:blipFill>
        <p:spPr bwMode="auto">
          <a:xfrm>
            <a:off x="0" y="5954713"/>
            <a:ext cx="9134475" cy="874712"/>
          </a:xfrm>
          <a:prstGeom prst="rect">
            <a:avLst/>
          </a:prstGeom>
          <a:noFill/>
          <a:ln w="9525">
            <a:noFill/>
            <a:miter lim="800000"/>
            <a:headEnd/>
            <a:tailEnd/>
          </a:ln>
        </p:spPr>
      </p:pic>
      <p:sp>
        <p:nvSpPr>
          <p:cNvPr id="35844" name="Rectangle 4"/>
          <p:cNvSpPr>
            <a:spLocks noChangeArrowheads="1"/>
          </p:cNvSpPr>
          <p:nvPr/>
        </p:nvSpPr>
        <p:spPr bwMode="auto">
          <a:xfrm>
            <a:off x="606425" y="331788"/>
            <a:ext cx="8035925" cy="5576887"/>
          </a:xfrm>
          <a:prstGeom prst="rect">
            <a:avLst/>
          </a:prstGeom>
          <a:noFill/>
          <a:ln w="9525">
            <a:noFill/>
            <a:miter lim="800000"/>
            <a:headEnd/>
            <a:tailEnd/>
          </a:ln>
        </p:spPr>
        <p:txBody>
          <a:bodyPr/>
          <a:lstStyle/>
          <a:p>
            <a:pPr marL="1016000" indent="-1016000">
              <a:lnSpc>
                <a:spcPct val="125000"/>
              </a:lnSpc>
              <a:buFontTx/>
              <a:buAutoNum type="romanUcPeriod"/>
            </a:pPr>
            <a:r>
              <a:rPr lang="en-US" sz="4000" b="0">
                <a:solidFill>
                  <a:srgbClr val="808080"/>
                </a:solidFill>
              </a:rPr>
              <a:t>General NHGRI Updates</a:t>
            </a:r>
          </a:p>
          <a:p>
            <a:pPr marL="1016000" indent="-1016000">
              <a:lnSpc>
                <a:spcPct val="125000"/>
              </a:lnSpc>
              <a:buFontTx/>
              <a:buAutoNum type="romanUcPeriod"/>
            </a:pPr>
            <a:r>
              <a:rPr lang="en-US" sz="4000" b="0">
                <a:solidFill>
                  <a:srgbClr val="808080"/>
                </a:solidFill>
              </a:rPr>
              <a:t>General NIH Updates</a:t>
            </a:r>
          </a:p>
          <a:p>
            <a:pPr marL="1016000" indent="-1016000">
              <a:lnSpc>
                <a:spcPct val="125000"/>
              </a:lnSpc>
              <a:buFontTx/>
              <a:buAutoNum type="romanUcPeriod"/>
            </a:pPr>
            <a:r>
              <a:rPr lang="en-US" sz="4000">
                <a:solidFill>
                  <a:srgbClr val="C1EEFF"/>
                </a:solidFill>
              </a:rPr>
              <a:t>Genomics Updates</a:t>
            </a:r>
          </a:p>
          <a:p>
            <a:pPr marL="1016000" indent="-1016000">
              <a:lnSpc>
                <a:spcPct val="125000"/>
              </a:lnSpc>
              <a:buFontTx/>
              <a:buAutoNum type="romanUcPeriod"/>
            </a:pPr>
            <a:r>
              <a:rPr lang="en-US" sz="4000" b="0">
                <a:solidFill>
                  <a:srgbClr val="808080"/>
                </a:solidFill>
              </a:rPr>
              <a:t>NHGRI Extramural Program</a:t>
            </a:r>
          </a:p>
          <a:p>
            <a:pPr marL="1016000" indent="-1016000">
              <a:lnSpc>
                <a:spcPct val="125000"/>
              </a:lnSpc>
              <a:buFontTx/>
              <a:buAutoNum type="romanUcPeriod"/>
            </a:pPr>
            <a:r>
              <a:rPr lang="en-US" sz="4000" b="0">
                <a:solidFill>
                  <a:srgbClr val="808080"/>
                </a:solidFill>
              </a:rPr>
              <a:t>NIH Common Fund Programs</a:t>
            </a:r>
          </a:p>
          <a:p>
            <a:pPr marL="1016000" indent="-1016000">
              <a:lnSpc>
                <a:spcPct val="125000"/>
              </a:lnSpc>
              <a:buFontTx/>
              <a:buAutoNum type="romanUcPeriod"/>
            </a:pPr>
            <a:r>
              <a:rPr lang="en-US" sz="4000" b="0">
                <a:solidFill>
                  <a:srgbClr val="808080"/>
                </a:solidFill>
              </a:rPr>
              <a:t>NHGRI Office of the Director</a:t>
            </a:r>
          </a:p>
          <a:p>
            <a:pPr marL="1016000" indent="-1016000">
              <a:lnSpc>
                <a:spcPct val="125000"/>
              </a:lnSpc>
              <a:buFontTx/>
              <a:buAutoNum type="romanUcPeriod"/>
            </a:pPr>
            <a:r>
              <a:rPr lang="en-US" sz="4000" b="0">
                <a:solidFill>
                  <a:srgbClr val="808080"/>
                </a:solidFill>
              </a:rPr>
              <a:t>NHGRI Intramural Program</a:t>
            </a:r>
          </a:p>
        </p:txBody>
      </p:sp>
    </p:spTree>
  </p:cSld>
  <p:clrMapOvr>
    <a:masterClrMapping/>
  </p:clrMapOvr>
  <p:transition>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5250"/>
            <a:ext cx="9144000" cy="1338263"/>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2011 Gruber Genetics Prize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The Peter and Patricia Gruber Foundation</a:t>
            </a:r>
          </a:p>
        </p:txBody>
      </p:sp>
      <p:sp>
        <p:nvSpPr>
          <p:cNvPr id="4" name="TextBox 3"/>
          <p:cNvSpPr txBox="1"/>
          <p:nvPr/>
        </p:nvSpPr>
        <p:spPr>
          <a:xfrm>
            <a:off x="7400925" y="6335713"/>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14</a:t>
            </a:r>
            <a:endParaRPr lang="en-US" sz="2000" dirty="0">
              <a:solidFill>
                <a:schemeClr val="accent4">
                  <a:lumMod val="40000"/>
                  <a:lumOff val="60000"/>
                </a:schemeClr>
              </a:solidFill>
              <a:latin typeface="Arial" charset="0"/>
            </a:endParaRPr>
          </a:p>
        </p:txBody>
      </p:sp>
      <p:sp>
        <p:nvSpPr>
          <p:cNvPr id="5" name="Title 1"/>
          <p:cNvSpPr txBox="1">
            <a:spLocks/>
          </p:cNvSpPr>
          <p:nvPr/>
        </p:nvSpPr>
        <p:spPr>
          <a:xfrm>
            <a:off x="0" y="5773738"/>
            <a:ext cx="9144000" cy="781050"/>
          </a:xfrm>
          <a:prstGeom prst="rect">
            <a:avLst/>
          </a:prstGeom>
        </p:spPr>
        <p:txBody>
          <a:bodyPr/>
          <a:lstStyle/>
          <a:p>
            <a:pPr algn="ctr" eaLnBrk="0" hangingPunct="0">
              <a:defRPr/>
            </a:pPr>
            <a:r>
              <a:rPr lang="en-US" sz="3200" spc="-100" dirty="0">
                <a:latin typeface="Arial" charset="0"/>
                <a:ea typeface="+mj-ea"/>
                <a:cs typeface="Arial" charset="0"/>
              </a:rPr>
              <a:t>Ron Davis, Ph.D.</a:t>
            </a:r>
          </a:p>
        </p:txBody>
      </p:sp>
      <p:grpSp>
        <p:nvGrpSpPr>
          <p:cNvPr id="3" name="Group 6"/>
          <p:cNvGrpSpPr>
            <a:grpSpLocks/>
          </p:cNvGrpSpPr>
          <p:nvPr/>
        </p:nvGrpSpPr>
        <p:grpSpPr bwMode="auto">
          <a:xfrm>
            <a:off x="740974" y="1769602"/>
            <a:ext cx="7546975" cy="3328188"/>
            <a:chOff x="685683" y="1716861"/>
            <a:chExt cx="7775929" cy="3429001"/>
          </a:xfrm>
        </p:grpSpPr>
        <p:pic>
          <p:nvPicPr>
            <p:cNvPr id="124930" name="Picture 2" descr="http://img.youtube.com/vi/ydEswtGczFI/0.jpg"/>
            <p:cNvPicPr>
              <a:picLocks noChangeAspect="1" noChangeArrowheads="1"/>
            </p:cNvPicPr>
            <p:nvPr/>
          </p:nvPicPr>
          <p:blipFill>
            <a:blip r:embed="rId3" cstate="print"/>
            <a:srcRect/>
            <a:stretch>
              <a:fillRect/>
            </a:stretch>
          </p:blipFill>
          <p:spPr bwMode="auto">
            <a:xfrm>
              <a:off x="685683" y="1716861"/>
              <a:ext cx="4572000" cy="34290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4932" name="Picture 4" descr="http://www.gruberprizes.org/images/header/HM_Gruber.jpg">
              <a:hlinkClick r:id="rId4"/>
            </p:cNvPr>
            <p:cNvPicPr>
              <a:picLocks noChangeAspect="1" noChangeArrowheads="1"/>
            </p:cNvPicPr>
            <p:nvPr/>
          </p:nvPicPr>
          <p:blipFill>
            <a:blip r:embed="rId5" cstate="print"/>
            <a:srcRect l="4071" t="6632" r="15062" b="8459"/>
            <a:stretch>
              <a:fillRect/>
            </a:stretch>
          </p:blipFill>
          <p:spPr bwMode="auto">
            <a:xfrm>
              <a:off x="5650173" y="2920624"/>
              <a:ext cx="2811439" cy="10918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5250"/>
            <a:ext cx="9144000" cy="1338263"/>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2011 Weldon Memorial Prize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University of Oxford </a:t>
            </a:r>
          </a:p>
        </p:txBody>
      </p:sp>
      <p:sp>
        <p:nvSpPr>
          <p:cNvPr id="4" name="TextBox 3"/>
          <p:cNvSpPr txBox="1"/>
          <p:nvPr/>
        </p:nvSpPr>
        <p:spPr>
          <a:xfrm>
            <a:off x="7400925" y="6335713"/>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15</a:t>
            </a:r>
            <a:endParaRPr lang="en-US" sz="2000" dirty="0">
              <a:solidFill>
                <a:schemeClr val="accent4">
                  <a:lumMod val="40000"/>
                  <a:lumOff val="60000"/>
                </a:schemeClr>
              </a:solidFill>
              <a:latin typeface="Arial" charset="0"/>
            </a:endParaRPr>
          </a:p>
        </p:txBody>
      </p:sp>
      <p:sp>
        <p:nvSpPr>
          <p:cNvPr id="5" name="Title 1"/>
          <p:cNvSpPr txBox="1">
            <a:spLocks/>
          </p:cNvSpPr>
          <p:nvPr/>
        </p:nvSpPr>
        <p:spPr>
          <a:xfrm>
            <a:off x="0" y="5947164"/>
            <a:ext cx="9144000" cy="781050"/>
          </a:xfrm>
          <a:prstGeom prst="rect">
            <a:avLst/>
          </a:prstGeom>
        </p:spPr>
        <p:txBody>
          <a:bodyPr/>
          <a:lstStyle/>
          <a:p>
            <a:pPr algn="ctr" eaLnBrk="0" hangingPunct="0">
              <a:defRPr/>
            </a:pPr>
            <a:r>
              <a:rPr lang="en-US" sz="3200" spc="-100" dirty="0">
                <a:latin typeface="Arial" charset="0"/>
                <a:ea typeface="+mj-ea"/>
                <a:cs typeface="Arial" charset="0"/>
              </a:rPr>
              <a:t>David Haussler, Ph.D.</a:t>
            </a:r>
          </a:p>
        </p:txBody>
      </p:sp>
      <p:grpSp>
        <p:nvGrpSpPr>
          <p:cNvPr id="3" name="Group 6"/>
          <p:cNvGrpSpPr>
            <a:grpSpLocks/>
          </p:cNvGrpSpPr>
          <p:nvPr/>
        </p:nvGrpSpPr>
        <p:grpSpPr bwMode="auto">
          <a:xfrm>
            <a:off x="1892300" y="1502822"/>
            <a:ext cx="5296782" cy="3766573"/>
            <a:chOff x="1892300" y="1565915"/>
            <a:chExt cx="5297107" cy="3767090"/>
          </a:xfrm>
        </p:grpSpPr>
        <p:pic>
          <p:nvPicPr>
            <p:cNvPr id="169988" name="Picture 4" descr="haussler-200.jpg"/>
            <p:cNvPicPr>
              <a:picLocks noChangeAspect="1" noChangeArrowheads="1"/>
            </p:cNvPicPr>
            <p:nvPr/>
          </p:nvPicPr>
          <p:blipFill>
            <a:blip r:embed="rId3" cstate="print"/>
            <a:srcRect t="4488" b="14484"/>
            <a:stretch>
              <a:fillRect/>
            </a:stretch>
          </p:blipFill>
          <p:spPr bwMode="auto">
            <a:xfrm>
              <a:off x="4209198" y="1565915"/>
              <a:ext cx="2980209" cy="3767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895" name="Picture 8" descr="http://t0.gstatic.com/images?q=tbn:ANd9GcRG-PkmSrkCu34_nUOhMSiUfxzam_SWCtPKB2gKsKIIHxeY9PdP3usYmlWZ"/>
            <p:cNvPicPr>
              <a:picLocks noChangeAspect="1" noChangeArrowheads="1"/>
            </p:cNvPicPr>
            <p:nvPr/>
          </p:nvPicPr>
          <p:blipFill>
            <a:blip r:embed="rId4" cstate="print"/>
            <a:srcRect/>
            <a:stretch>
              <a:fillRect/>
            </a:stretch>
          </p:blipFill>
          <p:spPr bwMode="auto">
            <a:xfrm>
              <a:off x="1892300" y="2425700"/>
              <a:ext cx="1792288" cy="2132013"/>
            </a:xfrm>
            <a:prstGeom prst="rect">
              <a:avLst/>
            </a:prstGeom>
            <a:noFill/>
            <a:ln w="9525">
              <a:noFill/>
              <a:miter lim="800000"/>
              <a:headEnd/>
              <a:tailEnd/>
            </a:ln>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5250"/>
            <a:ext cx="9144000" cy="1338263"/>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Technology Review’s Annual List of </a:t>
            </a:r>
            <a:br>
              <a:rPr lang="en-US" sz="3600" b="1" dirty="0" smtClean="0">
                <a:solidFill>
                  <a:srgbClr val="FFFF00"/>
                </a:solidFill>
                <a:latin typeface="Arial" charset="0"/>
                <a:cs typeface="Arial" charset="0"/>
              </a:rPr>
            </a:br>
            <a:r>
              <a:rPr lang="en-US" sz="3600" b="1" dirty="0" smtClean="0">
                <a:solidFill>
                  <a:srgbClr val="FFFF00"/>
                </a:solidFill>
                <a:latin typeface="Arial" charset="0"/>
                <a:cs typeface="Arial" charset="0"/>
              </a:rPr>
              <a:t>35 Innovators Under 35</a:t>
            </a:r>
          </a:p>
        </p:txBody>
      </p:sp>
      <p:sp>
        <p:nvSpPr>
          <p:cNvPr id="4" name="TextBox 3"/>
          <p:cNvSpPr txBox="1"/>
          <p:nvPr/>
        </p:nvSpPr>
        <p:spPr>
          <a:xfrm>
            <a:off x="7400925" y="6348413"/>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16</a:t>
            </a:r>
            <a:endParaRPr lang="en-US" sz="2000" dirty="0">
              <a:solidFill>
                <a:schemeClr val="accent4">
                  <a:lumMod val="40000"/>
                  <a:lumOff val="60000"/>
                </a:schemeClr>
              </a:solidFill>
              <a:latin typeface="Arial" charset="0"/>
            </a:endParaRPr>
          </a:p>
        </p:txBody>
      </p:sp>
      <p:sp>
        <p:nvSpPr>
          <p:cNvPr id="5" name="Title 1"/>
          <p:cNvSpPr txBox="1">
            <a:spLocks/>
          </p:cNvSpPr>
          <p:nvPr/>
        </p:nvSpPr>
        <p:spPr>
          <a:xfrm>
            <a:off x="0" y="5931398"/>
            <a:ext cx="9144000" cy="781050"/>
          </a:xfrm>
          <a:prstGeom prst="rect">
            <a:avLst/>
          </a:prstGeom>
        </p:spPr>
        <p:txBody>
          <a:bodyPr/>
          <a:lstStyle/>
          <a:p>
            <a:pPr algn="ctr" eaLnBrk="0" hangingPunct="0">
              <a:defRPr/>
            </a:pPr>
            <a:r>
              <a:rPr lang="en-US" sz="3200" spc="-100" dirty="0" err="1">
                <a:latin typeface="Arial" charset="0"/>
                <a:ea typeface="+mj-ea"/>
                <a:cs typeface="Arial" charset="0"/>
              </a:rPr>
              <a:t>Yemi</a:t>
            </a:r>
            <a:r>
              <a:rPr lang="en-US" sz="3200" spc="-100" dirty="0">
                <a:latin typeface="Arial" charset="0"/>
                <a:ea typeface="+mj-ea"/>
                <a:cs typeface="Arial" charset="0"/>
              </a:rPr>
              <a:t> </a:t>
            </a:r>
            <a:r>
              <a:rPr lang="en-US" sz="3200" spc="-100" dirty="0" err="1">
                <a:latin typeface="Arial" charset="0"/>
                <a:ea typeface="+mj-ea"/>
                <a:cs typeface="Arial" charset="0"/>
              </a:rPr>
              <a:t>Adesokan</a:t>
            </a:r>
            <a:r>
              <a:rPr lang="en-US" sz="3200" spc="-100" dirty="0">
                <a:latin typeface="Arial" charset="0"/>
                <a:ea typeface="+mj-ea"/>
                <a:cs typeface="Arial" charset="0"/>
              </a:rPr>
              <a:t>, Ph.D.</a:t>
            </a:r>
          </a:p>
        </p:txBody>
      </p:sp>
      <p:grpSp>
        <p:nvGrpSpPr>
          <p:cNvPr id="3" name="Group 6"/>
          <p:cNvGrpSpPr>
            <a:grpSpLocks/>
          </p:cNvGrpSpPr>
          <p:nvPr/>
        </p:nvGrpSpPr>
        <p:grpSpPr bwMode="auto">
          <a:xfrm>
            <a:off x="1706563" y="1476375"/>
            <a:ext cx="5905500" cy="3935413"/>
            <a:chOff x="1705785" y="1477108"/>
            <a:chExt cx="5906278" cy="3934045"/>
          </a:xfrm>
        </p:grpSpPr>
        <p:pic>
          <p:nvPicPr>
            <p:cNvPr id="38918" name="Picture 2" descr="TR35">
              <a:hlinkClick r:id="rId3"/>
            </p:cNvPr>
            <p:cNvPicPr>
              <a:picLocks noChangeAspect="1" noChangeArrowheads="1"/>
            </p:cNvPicPr>
            <p:nvPr/>
          </p:nvPicPr>
          <p:blipFill>
            <a:blip r:embed="rId4" cstate="print"/>
            <a:srcRect/>
            <a:stretch>
              <a:fillRect/>
            </a:stretch>
          </p:blipFill>
          <p:spPr bwMode="auto">
            <a:xfrm>
              <a:off x="5784850" y="3009900"/>
              <a:ext cx="1827213" cy="985838"/>
            </a:xfrm>
            <a:prstGeom prst="rect">
              <a:avLst/>
            </a:prstGeom>
            <a:noFill/>
            <a:ln w="9525">
              <a:noFill/>
              <a:miter lim="800000"/>
              <a:headEnd/>
              <a:tailEnd/>
            </a:ln>
          </p:spPr>
        </p:pic>
        <p:pic>
          <p:nvPicPr>
            <p:cNvPr id="236548" name="Picture 4" descr="http://www.technologyreview.com/files/68551/0911-TR35-Adesokan_x616.jpg"/>
            <p:cNvPicPr>
              <a:picLocks noChangeAspect="1" noChangeArrowheads="1"/>
            </p:cNvPicPr>
            <p:nvPr/>
          </p:nvPicPr>
          <p:blipFill>
            <a:blip r:embed="rId5" cstate="print"/>
            <a:srcRect/>
            <a:stretch>
              <a:fillRect/>
            </a:stretch>
          </p:blipFill>
          <p:spPr bwMode="auto">
            <a:xfrm>
              <a:off x="1705785" y="1477108"/>
              <a:ext cx="3820925" cy="3934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0" y="0"/>
            <a:ext cx="5943600" cy="381000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5143500" y="2019300"/>
            <a:ext cx="3733800" cy="4615773"/>
          </a:xfrm>
          <a:prstGeom prst="rect">
            <a:avLst/>
          </a:prstGeom>
          <a:noFill/>
          <a:ln w="50800">
            <a:solidFill>
              <a:srgbClr val="FF0000"/>
            </a:solidFill>
            <a:miter lim="800000"/>
            <a:headEnd/>
            <a:tailEnd/>
          </a:ln>
        </p:spPr>
      </p:pic>
      <p:sp>
        <p:nvSpPr>
          <p:cNvPr id="4" name="Oval 3"/>
          <p:cNvSpPr/>
          <p:nvPr/>
        </p:nvSpPr>
        <p:spPr>
          <a:xfrm>
            <a:off x="3857276" y="1288610"/>
            <a:ext cx="613124" cy="57829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4" idx="5"/>
          </p:cNvCxnSpPr>
          <p:nvPr/>
        </p:nvCxnSpPr>
        <p:spPr>
          <a:xfrm rot="16200000" flipH="1">
            <a:off x="4643512" y="1519308"/>
            <a:ext cx="237089" cy="762893"/>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 name="TextBox 3"/>
          <p:cNvSpPr txBox="1"/>
          <p:nvPr/>
        </p:nvSpPr>
        <p:spPr>
          <a:xfrm>
            <a:off x="2781300" y="0"/>
            <a:ext cx="3570401" cy="646331"/>
          </a:xfrm>
          <a:prstGeom prst="rect">
            <a:avLst/>
          </a:prstGeom>
          <a:noFill/>
        </p:spPr>
        <p:txBody>
          <a:bodyPr wrap="none" rtlCol="0">
            <a:spAutoFit/>
          </a:bodyPr>
          <a:lstStyle/>
          <a:p>
            <a:pPr fontAlgn="auto">
              <a:spcBef>
                <a:spcPts val="0"/>
              </a:spcBef>
              <a:spcAft>
                <a:spcPts val="0"/>
              </a:spcAft>
            </a:pPr>
            <a:r>
              <a:rPr lang="en-US" sz="3600" dirty="0" smtClean="0">
                <a:solidFill>
                  <a:prstClr val="white"/>
                </a:solidFill>
                <a:cs typeface="Arial" pitchFamily="34" charset="0"/>
              </a:rPr>
              <a:t>Purpose of Trip</a:t>
            </a:r>
          </a:p>
        </p:txBody>
      </p:sp>
      <p:sp>
        <p:nvSpPr>
          <p:cNvPr id="5" name="TextBox 4"/>
          <p:cNvSpPr txBox="1"/>
          <p:nvPr/>
        </p:nvSpPr>
        <p:spPr>
          <a:xfrm>
            <a:off x="-38100" y="965200"/>
            <a:ext cx="9563100" cy="5278368"/>
          </a:xfrm>
          <a:prstGeom prst="rect">
            <a:avLst/>
          </a:prstGeom>
          <a:noFill/>
        </p:spPr>
        <p:txBody>
          <a:bodyPr wrap="square" rtlCol="0">
            <a:spAutoFit/>
          </a:bodyPr>
          <a:lstStyle/>
          <a:p>
            <a:pPr marL="342900" indent="-279400" fontAlgn="auto">
              <a:spcBef>
                <a:spcPts val="0"/>
              </a:spcBef>
              <a:spcAft>
                <a:spcPts val="0"/>
              </a:spcAft>
              <a:buFont typeface="Arial" pitchFamily="34" charset="0"/>
              <a:buChar char="•"/>
              <a:tabLst>
                <a:tab pos="228600" algn="l"/>
              </a:tabLst>
            </a:pPr>
            <a:r>
              <a:rPr lang="en-US" sz="3200" dirty="0" smtClean="0">
                <a:solidFill>
                  <a:prstClr val="white"/>
                </a:solidFill>
                <a:cs typeface="Arial" pitchFamily="34" charset="0"/>
              </a:rPr>
              <a:t>Invited to be Keynote Speaker at Founders 	Day Celebration of National Institute for 	Biomedical Genomics</a:t>
            </a:r>
          </a:p>
          <a:p>
            <a:pPr marL="342900" indent="-279400" fontAlgn="auto">
              <a:spcBef>
                <a:spcPts val="0"/>
              </a:spcBef>
              <a:spcAft>
                <a:spcPts val="0"/>
              </a:spcAft>
              <a:buFont typeface="Arial" pitchFamily="34" charset="0"/>
              <a:buChar char="•"/>
              <a:tabLst>
                <a:tab pos="228600" algn="l"/>
              </a:tabLst>
            </a:pPr>
            <a:endParaRPr lang="en-US" sz="1050" dirty="0" smtClean="0">
              <a:solidFill>
                <a:prstClr val="white"/>
              </a:solidFill>
              <a:cs typeface="Arial" pitchFamily="34" charset="0"/>
            </a:endParaRPr>
          </a:p>
          <a:p>
            <a:pPr marL="342900" indent="-279400" fontAlgn="auto">
              <a:spcBef>
                <a:spcPts val="0"/>
              </a:spcBef>
              <a:spcAft>
                <a:spcPts val="0"/>
              </a:spcAft>
              <a:buFont typeface="Arial" pitchFamily="34" charset="0"/>
              <a:buChar char="•"/>
              <a:tabLst>
                <a:tab pos="228600" algn="l"/>
              </a:tabLst>
            </a:pPr>
            <a:endParaRPr lang="en-US" sz="1050" dirty="0">
              <a:solidFill>
                <a:prstClr val="white"/>
              </a:solidFill>
              <a:cs typeface="Arial" pitchFamily="34" charset="0"/>
            </a:endParaRPr>
          </a:p>
          <a:p>
            <a:pPr marL="342900" lvl="1" indent="-279400" fontAlgn="auto">
              <a:spcBef>
                <a:spcPts val="0"/>
              </a:spcBef>
              <a:spcAft>
                <a:spcPts val="0"/>
              </a:spcAft>
              <a:tabLst>
                <a:tab pos="228600" algn="l"/>
              </a:tabLst>
            </a:pPr>
            <a:r>
              <a:rPr lang="en-US" sz="2800" dirty="0" smtClean="0">
                <a:solidFill>
                  <a:prstClr val="white"/>
                </a:solidFill>
                <a:cs typeface="Arial" pitchFamily="34" charset="0"/>
              </a:rPr>
              <a:t> 			New Institute outside Kolkata   </a:t>
            </a:r>
          </a:p>
          <a:p>
            <a:pPr marL="342900" lvl="1" indent="-279400" fontAlgn="auto">
              <a:spcBef>
                <a:spcPts val="0"/>
              </a:spcBef>
              <a:spcAft>
                <a:spcPts val="0"/>
              </a:spcAft>
              <a:tabLst>
                <a:tab pos="228600" algn="l"/>
              </a:tabLst>
            </a:pPr>
            <a:r>
              <a:rPr lang="en-US" sz="3200" dirty="0" smtClean="0">
                <a:solidFill>
                  <a:prstClr val="white"/>
                </a:solidFill>
                <a:cs typeface="Arial" pitchFamily="34" charset="0"/>
              </a:rPr>
              <a:t>			</a:t>
            </a:r>
            <a:r>
              <a:rPr lang="en-US" sz="2800" dirty="0" smtClean="0">
                <a:solidFill>
                  <a:prstClr val="white"/>
                </a:solidFill>
                <a:cs typeface="Arial" pitchFamily="34" charset="0"/>
              </a:rPr>
              <a:t>Advisory role in 2008</a:t>
            </a:r>
          </a:p>
          <a:p>
            <a:pPr marL="342900" lvl="1" indent="-279400" fontAlgn="auto">
              <a:spcBef>
                <a:spcPts val="0"/>
              </a:spcBef>
              <a:spcAft>
                <a:spcPts val="0"/>
              </a:spcAft>
              <a:tabLst>
                <a:tab pos="228600" algn="l"/>
              </a:tabLst>
            </a:pPr>
            <a:r>
              <a:rPr lang="en-US" sz="2800" dirty="0">
                <a:solidFill>
                  <a:prstClr val="white"/>
                </a:solidFill>
                <a:cs typeface="Arial" pitchFamily="34" charset="0"/>
              </a:rPr>
              <a:t> </a:t>
            </a:r>
            <a:r>
              <a:rPr lang="en-US" sz="2800" dirty="0" smtClean="0">
                <a:solidFill>
                  <a:prstClr val="white"/>
                </a:solidFill>
                <a:cs typeface="Arial" pitchFamily="34" charset="0"/>
              </a:rPr>
              <a:t>			Significant development for genomics in India</a:t>
            </a:r>
          </a:p>
          <a:p>
            <a:pPr marL="342900" indent="-279400" fontAlgn="auto">
              <a:spcBef>
                <a:spcPts val="0"/>
              </a:spcBef>
              <a:spcAft>
                <a:spcPts val="0"/>
              </a:spcAft>
              <a:buFont typeface="Arial" pitchFamily="34" charset="0"/>
              <a:buChar char="•"/>
              <a:tabLst>
                <a:tab pos="228600" algn="l"/>
              </a:tabLst>
            </a:pPr>
            <a:endParaRPr lang="en-US" sz="3200" dirty="0">
              <a:solidFill>
                <a:prstClr val="white"/>
              </a:solidFill>
              <a:cs typeface="Arial" pitchFamily="34" charset="0"/>
            </a:endParaRPr>
          </a:p>
          <a:p>
            <a:pPr marL="342900" indent="-279400" fontAlgn="auto">
              <a:spcBef>
                <a:spcPts val="0"/>
              </a:spcBef>
              <a:spcAft>
                <a:spcPts val="0"/>
              </a:spcAft>
              <a:buFont typeface="Arial" pitchFamily="34" charset="0"/>
              <a:buChar char="•"/>
              <a:tabLst>
                <a:tab pos="228600" algn="l"/>
              </a:tabLst>
            </a:pPr>
            <a:r>
              <a:rPr lang="en-US" sz="3200" dirty="0" smtClean="0">
                <a:solidFill>
                  <a:prstClr val="white"/>
                </a:solidFill>
                <a:cs typeface="Arial" pitchFamily="34" charset="0"/>
              </a:rPr>
              <a:t>Used opportunity to tour other genomics 	research facilities in India</a:t>
            </a:r>
          </a:p>
          <a:p>
            <a:pPr marL="342900" indent="-279400" fontAlgn="auto">
              <a:spcBef>
                <a:spcPts val="0"/>
              </a:spcBef>
              <a:spcAft>
                <a:spcPts val="0"/>
              </a:spcAft>
              <a:buFont typeface="Arial" pitchFamily="34" charset="0"/>
              <a:buChar char="•"/>
              <a:tabLst>
                <a:tab pos="228600" algn="l"/>
              </a:tabLst>
            </a:pPr>
            <a:endParaRPr lang="en-US" sz="3200" dirty="0">
              <a:solidFill>
                <a:prstClr val="white"/>
              </a:solidFill>
              <a:cs typeface="Arial" pitchFamily="34"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3733800" y="0"/>
            <a:ext cx="5410200" cy="6688161"/>
          </a:xfrm>
          <a:prstGeom prst="rect">
            <a:avLst/>
          </a:prstGeom>
          <a:noFill/>
          <a:ln w="9525">
            <a:noFill/>
            <a:miter lim="800000"/>
            <a:headEnd/>
            <a:tailEnd/>
          </a:ln>
        </p:spPr>
      </p:pic>
      <p:sp>
        <p:nvSpPr>
          <p:cNvPr id="3" name="Oval 2"/>
          <p:cNvSpPr/>
          <p:nvPr/>
        </p:nvSpPr>
        <p:spPr>
          <a:xfrm>
            <a:off x="5266976" y="4793810"/>
            <a:ext cx="430040" cy="39684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prstClr val="white"/>
              </a:solidFill>
            </a:endParaRPr>
          </a:p>
        </p:txBody>
      </p:sp>
      <p:sp>
        <p:nvSpPr>
          <p:cNvPr id="4" name="TextBox 3"/>
          <p:cNvSpPr txBox="1"/>
          <p:nvPr/>
        </p:nvSpPr>
        <p:spPr>
          <a:xfrm>
            <a:off x="469900" y="1684020"/>
            <a:ext cx="2691763" cy="707886"/>
          </a:xfrm>
          <a:prstGeom prst="rect">
            <a:avLst/>
          </a:prstGeom>
          <a:noFill/>
        </p:spPr>
        <p:txBody>
          <a:bodyPr wrap="none" rtlCol="0">
            <a:spAutoFit/>
          </a:bodyPr>
          <a:lstStyle/>
          <a:p>
            <a:pPr fontAlgn="auto">
              <a:spcBef>
                <a:spcPts val="0"/>
              </a:spcBef>
              <a:spcAft>
                <a:spcPts val="0"/>
              </a:spcAft>
            </a:pPr>
            <a:r>
              <a:rPr lang="en-US" sz="4000" dirty="0" smtClean="0">
                <a:solidFill>
                  <a:prstClr val="white"/>
                </a:solidFill>
                <a:cs typeface="Arial" pitchFamily="34" charset="0"/>
              </a:rPr>
              <a:t>Bangalore</a:t>
            </a:r>
            <a:endParaRPr lang="en-US" dirty="0">
              <a:solidFill>
                <a:prstClr val="white"/>
              </a:solidFill>
              <a:cs typeface="Arial" pitchFamily="34" charset="0"/>
            </a:endParaRPr>
          </a:p>
        </p:txBody>
      </p:sp>
      <p:sp>
        <p:nvSpPr>
          <p:cNvPr id="5" name="Oval 4"/>
          <p:cNvSpPr/>
          <p:nvPr/>
        </p:nvSpPr>
        <p:spPr>
          <a:xfrm>
            <a:off x="7298976" y="2829544"/>
            <a:ext cx="430040" cy="39684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prstClr val="white"/>
              </a:solidFill>
            </a:endParaRPr>
          </a:p>
        </p:txBody>
      </p:sp>
      <p:sp>
        <p:nvSpPr>
          <p:cNvPr id="6" name="Oval 5"/>
          <p:cNvSpPr/>
          <p:nvPr/>
        </p:nvSpPr>
        <p:spPr>
          <a:xfrm>
            <a:off x="5368576" y="1601877"/>
            <a:ext cx="430040" cy="39684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prstClr val="white"/>
              </a:solidFill>
            </a:endParaRPr>
          </a:p>
        </p:txBody>
      </p:sp>
      <p:cxnSp>
        <p:nvCxnSpPr>
          <p:cNvPr id="8" name="Straight Arrow Connector 7"/>
          <p:cNvCxnSpPr/>
          <p:nvPr/>
        </p:nvCxnSpPr>
        <p:spPr>
          <a:xfrm rot="5400000" flipH="1" flipV="1">
            <a:off x="5717540" y="3238500"/>
            <a:ext cx="1559560" cy="153416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a:off x="5791200" y="1935480"/>
            <a:ext cx="1432560" cy="929640"/>
          </a:xfrm>
          <a:prstGeom prst="straightConnector1">
            <a:avLst/>
          </a:prstGeom>
          <a:ln w="635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96913" y="2956560"/>
            <a:ext cx="2037737" cy="707886"/>
          </a:xfrm>
          <a:prstGeom prst="rect">
            <a:avLst/>
          </a:prstGeom>
          <a:noFill/>
        </p:spPr>
        <p:txBody>
          <a:bodyPr wrap="none" rtlCol="0">
            <a:spAutoFit/>
          </a:bodyPr>
          <a:lstStyle/>
          <a:p>
            <a:pPr fontAlgn="auto">
              <a:spcBef>
                <a:spcPts val="0"/>
              </a:spcBef>
              <a:spcAft>
                <a:spcPts val="0"/>
              </a:spcAft>
            </a:pPr>
            <a:r>
              <a:rPr lang="en-US" sz="4000" dirty="0" smtClean="0">
                <a:solidFill>
                  <a:prstClr val="white"/>
                </a:solidFill>
                <a:cs typeface="Arial" pitchFamily="34" charset="0"/>
              </a:rPr>
              <a:t>Kolkata</a:t>
            </a:r>
            <a:endParaRPr lang="en-US" dirty="0">
              <a:solidFill>
                <a:prstClr val="white"/>
              </a:solidFill>
              <a:cs typeface="Arial" pitchFamily="34" charset="0"/>
            </a:endParaRPr>
          </a:p>
        </p:txBody>
      </p:sp>
      <p:sp>
        <p:nvSpPr>
          <p:cNvPr id="13" name="TextBox 12"/>
          <p:cNvSpPr txBox="1"/>
          <p:nvPr/>
        </p:nvSpPr>
        <p:spPr>
          <a:xfrm>
            <a:off x="1096674" y="4229100"/>
            <a:ext cx="1438214" cy="707886"/>
          </a:xfrm>
          <a:prstGeom prst="rect">
            <a:avLst/>
          </a:prstGeom>
          <a:noFill/>
        </p:spPr>
        <p:txBody>
          <a:bodyPr wrap="none" rtlCol="0">
            <a:spAutoFit/>
          </a:bodyPr>
          <a:lstStyle/>
          <a:p>
            <a:pPr fontAlgn="auto">
              <a:spcBef>
                <a:spcPts val="0"/>
              </a:spcBef>
              <a:spcAft>
                <a:spcPts val="0"/>
              </a:spcAft>
            </a:pPr>
            <a:r>
              <a:rPr lang="en-US" sz="4000" dirty="0" smtClean="0">
                <a:solidFill>
                  <a:prstClr val="white"/>
                </a:solidFill>
                <a:cs typeface="Arial" pitchFamily="34" charset="0"/>
              </a:rPr>
              <a:t>Delhi</a:t>
            </a:r>
            <a:endParaRPr lang="en-US" dirty="0">
              <a:solidFill>
                <a:prstClr val="white"/>
              </a:solidFill>
              <a:cs typeface="Arial" pitchFamily="34" charset="0"/>
            </a:endParaRPr>
          </a:p>
        </p:txBody>
      </p:sp>
      <p:cxnSp>
        <p:nvCxnSpPr>
          <p:cNvPr id="14" name="Straight Arrow Connector 13"/>
          <p:cNvCxnSpPr>
            <a:stCxn id="4" idx="2"/>
            <a:endCxn id="12" idx="0"/>
          </p:cNvCxnSpPr>
          <p:nvPr/>
        </p:nvCxnSpPr>
        <p:spPr>
          <a:xfrm rot="5400000">
            <a:off x="1533455" y="2674233"/>
            <a:ext cx="564654" cy="1588"/>
          </a:xfrm>
          <a:prstGeom prst="straightConnector1">
            <a:avLst/>
          </a:prstGeom>
          <a:ln w="635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2" idx="2"/>
            <a:endCxn id="13" idx="0"/>
          </p:cNvCxnSpPr>
          <p:nvPr/>
        </p:nvCxnSpPr>
        <p:spPr>
          <a:xfrm rot="5400000">
            <a:off x="1533455" y="3946773"/>
            <a:ext cx="564654" cy="1"/>
          </a:xfrm>
          <a:prstGeom prst="straightConnector1">
            <a:avLst/>
          </a:prstGeom>
          <a:ln w="635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3"/>
          <p:cNvSpPr txBox="1">
            <a:spLocks noChangeArrowheads="1"/>
          </p:cNvSpPr>
          <p:nvPr/>
        </p:nvSpPr>
        <p:spPr bwMode="auto">
          <a:xfrm>
            <a:off x="2057400" y="1524000"/>
            <a:ext cx="5638800" cy="1552575"/>
          </a:xfrm>
          <a:prstGeom prst="rect">
            <a:avLst/>
          </a:prstGeom>
          <a:noFill/>
          <a:ln w="9525">
            <a:noFill/>
            <a:miter lim="800000"/>
            <a:headEnd/>
            <a:tailEnd/>
          </a:ln>
        </p:spPr>
        <p:txBody>
          <a:bodyPr>
            <a:spAutoFit/>
          </a:bodyPr>
          <a:lstStyle/>
          <a:p>
            <a:pPr algn="ctr" eaLnBrk="0" hangingPunct="0">
              <a:spcBef>
                <a:spcPct val="50000"/>
              </a:spcBef>
            </a:pPr>
            <a:endParaRPr lang="en-US" sz="2400">
              <a:solidFill>
                <a:schemeClr val="bg1"/>
              </a:solidFill>
              <a:latin typeface="Tahoma" pitchFamily="34" charset="0"/>
            </a:endParaRPr>
          </a:p>
          <a:p>
            <a:pPr algn="ctr" eaLnBrk="0" hangingPunct="0">
              <a:spcBef>
                <a:spcPct val="50000"/>
              </a:spcBef>
            </a:pPr>
            <a:endParaRPr lang="en-US" sz="2400">
              <a:solidFill>
                <a:schemeClr val="bg1"/>
              </a:solidFill>
              <a:latin typeface="Tahoma" pitchFamily="34" charset="0"/>
            </a:endParaRPr>
          </a:p>
          <a:p>
            <a:pPr algn="ctr" eaLnBrk="0" hangingPunct="0">
              <a:spcBef>
                <a:spcPct val="50000"/>
              </a:spcBef>
            </a:pPr>
            <a:endParaRPr lang="en-US" sz="2400">
              <a:solidFill>
                <a:schemeClr val="bg1"/>
              </a:solidFill>
              <a:latin typeface="Tahoma" pitchFamily="34" charset="0"/>
            </a:endParaRPr>
          </a:p>
        </p:txBody>
      </p:sp>
      <p:pic>
        <p:nvPicPr>
          <p:cNvPr id="9219" name="Picture 3" descr="helix at bottom new seq 2.png"/>
          <p:cNvPicPr>
            <a:picLocks noChangeAspect="1"/>
          </p:cNvPicPr>
          <p:nvPr/>
        </p:nvPicPr>
        <p:blipFill>
          <a:blip r:embed="rId3" cstate="print"/>
          <a:srcRect/>
          <a:stretch>
            <a:fillRect/>
          </a:stretch>
        </p:blipFill>
        <p:spPr bwMode="auto">
          <a:xfrm>
            <a:off x="0" y="5954713"/>
            <a:ext cx="9134475" cy="874712"/>
          </a:xfrm>
          <a:prstGeom prst="rect">
            <a:avLst/>
          </a:prstGeom>
          <a:noFill/>
          <a:ln w="9525">
            <a:noFill/>
            <a:miter lim="800000"/>
            <a:headEnd/>
            <a:tailEnd/>
          </a:ln>
        </p:spPr>
      </p:pic>
      <p:sp>
        <p:nvSpPr>
          <p:cNvPr id="9220" name="Rectangle 4"/>
          <p:cNvSpPr>
            <a:spLocks noChangeArrowheads="1"/>
          </p:cNvSpPr>
          <p:nvPr/>
        </p:nvSpPr>
        <p:spPr bwMode="auto">
          <a:xfrm>
            <a:off x="606425" y="331788"/>
            <a:ext cx="8537575" cy="5576887"/>
          </a:xfrm>
          <a:prstGeom prst="rect">
            <a:avLst/>
          </a:prstGeom>
          <a:noFill/>
          <a:ln w="9525">
            <a:noFill/>
            <a:miter lim="800000"/>
            <a:headEnd/>
            <a:tailEnd/>
          </a:ln>
        </p:spPr>
        <p:txBody>
          <a:bodyPr/>
          <a:lstStyle/>
          <a:p>
            <a:pPr marL="1016000" indent="-1016000">
              <a:lnSpc>
                <a:spcPct val="125000"/>
              </a:lnSpc>
              <a:buFontTx/>
              <a:buAutoNum type="romanUcPeriod"/>
            </a:pPr>
            <a:r>
              <a:rPr lang="en-US" sz="4000">
                <a:solidFill>
                  <a:srgbClr val="C1EEFF"/>
                </a:solidFill>
              </a:rPr>
              <a:t>General NHGRI Updates</a:t>
            </a:r>
          </a:p>
          <a:p>
            <a:pPr marL="1016000" indent="-1016000">
              <a:lnSpc>
                <a:spcPct val="125000"/>
              </a:lnSpc>
              <a:buFontTx/>
              <a:buAutoNum type="romanUcPeriod"/>
            </a:pPr>
            <a:r>
              <a:rPr lang="en-US" sz="4000">
                <a:solidFill>
                  <a:srgbClr val="C1EEFF"/>
                </a:solidFill>
              </a:rPr>
              <a:t>General NIH Updates</a:t>
            </a:r>
          </a:p>
          <a:p>
            <a:pPr marL="1016000" indent="-1016000">
              <a:lnSpc>
                <a:spcPct val="125000"/>
              </a:lnSpc>
              <a:buFontTx/>
              <a:buAutoNum type="romanUcPeriod"/>
            </a:pPr>
            <a:r>
              <a:rPr lang="en-US" sz="4000">
                <a:solidFill>
                  <a:srgbClr val="C1EEFF"/>
                </a:solidFill>
              </a:rPr>
              <a:t>Genomics Updates</a:t>
            </a:r>
          </a:p>
          <a:p>
            <a:pPr marL="1016000" indent="-1016000">
              <a:lnSpc>
                <a:spcPct val="125000"/>
              </a:lnSpc>
              <a:buFontTx/>
              <a:buAutoNum type="romanUcPeriod"/>
            </a:pPr>
            <a:r>
              <a:rPr lang="en-US" sz="4000">
                <a:solidFill>
                  <a:srgbClr val="C1EEFF"/>
                </a:solidFill>
              </a:rPr>
              <a:t>NHGRI Extramural Program</a:t>
            </a:r>
          </a:p>
          <a:p>
            <a:pPr marL="1016000" indent="-1016000">
              <a:lnSpc>
                <a:spcPct val="125000"/>
              </a:lnSpc>
              <a:buFontTx/>
              <a:buAutoNum type="romanUcPeriod"/>
            </a:pPr>
            <a:r>
              <a:rPr lang="en-US" sz="4000">
                <a:solidFill>
                  <a:srgbClr val="C1EEFF"/>
                </a:solidFill>
              </a:rPr>
              <a:t>NIH Common Fund Programs</a:t>
            </a:r>
          </a:p>
          <a:p>
            <a:pPr marL="1016000" indent="-1016000">
              <a:lnSpc>
                <a:spcPct val="125000"/>
              </a:lnSpc>
              <a:buFontTx/>
              <a:buAutoNum type="romanUcPeriod"/>
            </a:pPr>
            <a:r>
              <a:rPr lang="en-US" sz="4000">
                <a:solidFill>
                  <a:srgbClr val="C1EEFF"/>
                </a:solidFill>
              </a:rPr>
              <a:t>NHGRI Office of the Director</a:t>
            </a:r>
          </a:p>
          <a:p>
            <a:pPr marL="1016000" indent="-1016000">
              <a:lnSpc>
                <a:spcPct val="125000"/>
              </a:lnSpc>
              <a:buFontTx/>
              <a:buAutoNum type="romanUcPeriod"/>
            </a:pPr>
            <a:r>
              <a:rPr lang="en-US" sz="4000">
                <a:solidFill>
                  <a:srgbClr val="C1EEFF"/>
                </a:solidFill>
              </a:rPr>
              <a:t>NHGRI Intramural Program</a:t>
            </a:r>
          </a:p>
        </p:txBody>
      </p:sp>
    </p:spTree>
  </p:cSld>
  <p:clrMapOvr>
    <a:masterClrMapping/>
  </p:clrMapOvr>
  <p:transition>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4098" name="Picture 2" descr="C:\Users\egreen\Desktop\India_August 2011\Modified\Mod_IMG_3478.jpg"/>
          <p:cNvPicPr>
            <a:picLocks noChangeAspect="1" noChangeArrowheads="1"/>
          </p:cNvPicPr>
          <p:nvPr/>
        </p:nvPicPr>
        <p:blipFill>
          <a:blip r:embed="rId3" cstate="print"/>
          <a:srcRect l="1817" r="1817" b="15286"/>
          <a:stretch>
            <a:fillRect/>
          </a:stretch>
        </p:blipFill>
        <p:spPr bwMode="auto">
          <a:xfrm>
            <a:off x="0" y="157655"/>
            <a:ext cx="4710930" cy="3200400"/>
          </a:xfrm>
          <a:prstGeom prst="rect">
            <a:avLst/>
          </a:prstGeom>
          <a:noFill/>
        </p:spPr>
      </p:pic>
      <p:pic>
        <p:nvPicPr>
          <p:cNvPr id="3" name="Picture 2" descr="C:\Users\egreen\Desktop\India_August 2011\Modified\Mod_IMG_3543.jpg"/>
          <p:cNvPicPr>
            <a:picLocks noChangeAspect="1" noChangeArrowheads="1"/>
          </p:cNvPicPr>
          <p:nvPr/>
        </p:nvPicPr>
        <p:blipFill>
          <a:blip r:embed="rId4" cstate="print"/>
          <a:srcRect l="8178" b="10588"/>
          <a:stretch>
            <a:fillRect/>
          </a:stretch>
        </p:blipFill>
        <p:spPr bwMode="auto">
          <a:xfrm>
            <a:off x="4890100" y="157655"/>
            <a:ext cx="4253900" cy="3200400"/>
          </a:xfrm>
          <a:prstGeom prst="rect">
            <a:avLst/>
          </a:prstGeom>
          <a:noFill/>
        </p:spPr>
      </p:pic>
      <p:pic>
        <p:nvPicPr>
          <p:cNvPr id="4" name="Picture 2"/>
          <p:cNvPicPr>
            <a:picLocks noChangeAspect="1" noChangeArrowheads="1"/>
          </p:cNvPicPr>
          <p:nvPr/>
        </p:nvPicPr>
        <p:blipFill>
          <a:blip r:embed="rId5" cstate="print"/>
          <a:srcRect t="11566"/>
          <a:stretch>
            <a:fillRect/>
          </a:stretch>
        </p:blipFill>
        <p:spPr bwMode="auto">
          <a:xfrm>
            <a:off x="0" y="3499945"/>
            <a:ext cx="3863121" cy="3200400"/>
          </a:xfrm>
          <a:prstGeom prst="rect">
            <a:avLst/>
          </a:prstGeom>
          <a:noFill/>
          <a:ln w="9525">
            <a:noFill/>
            <a:miter lim="800000"/>
            <a:headEnd/>
            <a:tailEnd/>
          </a:ln>
        </p:spPr>
      </p:pic>
      <p:pic>
        <p:nvPicPr>
          <p:cNvPr id="5" name="Picture 2" descr="C:\Users\egreen\Desktop\India_August 2011\Modified\Mod_IMG_3418.jpg"/>
          <p:cNvPicPr>
            <a:picLocks noChangeAspect="1" noChangeArrowheads="1"/>
          </p:cNvPicPr>
          <p:nvPr/>
        </p:nvPicPr>
        <p:blipFill>
          <a:blip r:embed="rId6" cstate="print"/>
          <a:srcRect l="9900" t="18000" b="6000"/>
          <a:stretch>
            <a:fillRect/>
          </a:stretch>
        </p:blipFill>
        <p:spPr bwMode="auto">
          <a:xfrm>
            <a:off x="4085123" y="3499945"/>
            <a:ext cx="5058877" cy="3200400"/>
          </a:xfrm>
          <a:prstGeom prst="rect">
            <a:avLst/>
          </a:prstGeom>
          <a:noFill/>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4098"/>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400925" y="6354763"/>
            <a:ext cx="1795684" cy="400110"/>
          </a:xfrm>
          <a:prstGeom prst="rect">
            <a:avLst/>
          </a:prstGeom>
          <a:noFill/>
        </p:spPr>
        <p:txBody>
          <a:bodyPr wrap="none">
            <a:spAutoFit/>
          </a:bodyPr>
          <a:lstStyle/>
          <a:p>
            <a:pPr>
              <a:defRPr/>
            </a:pPr>
            <a:r>
              <a:rPr lang="en-US" sz="2000" dirty="0">
                <a:solidFill>
                  <a:schemeClr val="accent4">
                    <a:lumMod val="40000"/>
                    <a:lumOff val="60000"/>
                  </a:schemeClr>
                </a:solidFill>
              </a:rPr>
              <a:t>Document </a:t>
            </a:r>
            <a:r>
              <a:rPr lang="en-US" sz="2000" dirty="0" smtClean="0">
                <a:solidFill>
                  <a:schemeClr val="accent4">
                    <a:lumMod val="40000"/>
                    <a:lumOff val="60000"/>
                  </a:schemeClr>
                </a:solidFill>
              </a:rPr>
              <a:t>17</a:t>
            </a:r>
            <a:endParaRPr lang="en-US" sz="2000" dirty="0">
              <a:solidFill>
                <a:schemeClr val="accent4">
                  <a:lumMod val="40000"/>
                  <a:lumOff val="60000"/>
                </a:schemeClr>
              </a:solidFill>
            </a:endParaRPr>
          </a:p>
        </p:txBody>
      </p:sp>
      <p:pic>
        <p:nvPicPr>
          <p:cNvPr id="36868" name="Picture 2"/>
          <p:cNvPicPr>
            <a:picLocks noChangeAspect="1" noChangeArrowheads="1"/>
          </p:cNvPicPr>
          <p:nvPr/>
        </p:nvPicPr>
        <p:blipFill>
          <a:blip r:embed="rId3" cstate="print"/>
          <a:srcRect/>
          <a:stretch>
            <a:fillRect/>
          </a:stretch>
        </p:blipFill>
        <p:spPr bwMode="auto">
          <a:xfrm>
            <a:off x="4402138" y="2657475"/>
            <a:ext cx="40005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3013" name="Picture 3"/>
          <p:cNvPicPr>
            <a:picLocks noChangeAspect="1" noChangeArrowheads="1"/>
          </p:cNvPicPr>
          <p:nvPr/>
        </p:nvPicPr>
        <p:blipFill>
          <a:blip r:embed="rId4" cstate="print"/>
          <a:srcRect r="3322" b="1917"/>
          <a:stretch>
            <a:fillRect/>
          </a:stretch>
        </p:blipFill>
        <p:spPr bwMode="auto">
          <a:xfrm>
            <a:off x="608655" y="2106808"/>
            <a:ext cx="3328346" cy="4370192"/>
          </a:xfrm>
          <a:prstGeom prst="rect">
            <a:avLst/>
          </a:prstGeom>
          <a:noFill/>
          <a:ln w="9525">
            <a:noFill/>
            <a:miter lim="800000"/>
            <a:headEnd/>
            <a:tailEnd/>
          </a:ln>
        </p:spPr>
      </p:pic>
      <p:sp>
        <p:nvSpPr>
          <p:cNvPr id="6" name="Rectangle 2"/>
          <p:cNvSpPr txBox="1">
            <a:spLocks noChangeArrowheads="1"/>
          </p:cNvSpPr>
          <p:nvPr/>
        </p:nvSpPr>
        <p:spPr>
          <a:xfrm>
            <a:off x="19050" y="556419"/>
            <a:ext cx="9144000" cy="811212"/>
          </a:xfrm>
          <a:prstGeom prst="rect">
            <a:avLst/>
          </a:prstGeom>
        </p:spPr>
        <p:txBody>
          <a:bodyPr/>
          <a:lstStyle/>
          <a:p>
            <a:pPr algn="ctr">
              <a:defRPr/>
            </a:pPr>
            <a:r>
              <a:rPr lang="en-US" sz="3800" i="1" spc="-100" dirty="0" smtClean="0">
                <a:solidFill>
                  <a:srgbClr val="FFFF00"/>
                </a:solidFill>
                <a:cs typeface="Arial" pitchFamily="34" charset="0"/>
              </a:rPr>
              <a:t>Genomics In The News…</a:t>
            </a:r>
            <a:endParaRPr lang="en-US" sz="3800" i="1" spc="-100" dirty="0">
              <a:solidFill>
                <a:srgbClr val="FFFF00"/>
              </a:solidFill>
              <a:cs typeface="Arial" pitchFamily="34" charset="0"/>
            </a:endParaRPr>
          </a:p>
        </p:txBody>
      </p:sp>
      <p:pic>
        <p:nvPicPr>
          <p:cNvPr id="4099" name="Picture 3"/>
          <p:cNvPicPr>
            <a:picLocks noChangeAspect="1" noChangeArrowheads="1"/>
          </p:cNvPicPr>
          <p:nvPr/>
        </p:nvPicPr>
        <p:blipFill>
          <a:blip r:embed="rId5" cstate="print"/>
          <a:srcRect l="13200" r="3000"/>
          <a:stretch>
            <a:fillRect/>
          </a:stretch>
        </p:blipFill>
        <p:spPr bwMode="auto">
          <a:xfrm>
            <a:off x="92520" y="113880"/>
            <a:ext cx="1600200" cy="1696290"/>
          </a:xfrm>
          <a:prstGeom prst="rect">
            <a:avLst/>
          </a:prstGeom>
          <a:noFill/>
          <a:ln w="9525">
            <a:noFill/>
            <a:miter lim="800000"/>
            <a:headEnd/>
            <a:tailEnd/>
          </a:ln>
        </p:spPr>
      </p:pic>
      <p:pic>
        <p:nvPicPr>
          <p:cNvPr id="4100" name="Picture 4"/>
          <p:cNvPicPr>
            <a:picLocks noChangeAspect="1" noChangeArrowheads="1"/>
          </p:cNvPicPr>
          <p:nvPr/>
        </p:nvPicPr>
        <p:blipFill>
          <a:blip r:embed="rId6" cstate="print"/>
          <a:srcRect/>
          <a:stretch>
            <a:fillRect/>
          </a:stretch>
        </p:blipFill>
        <p:spPr bwMode="auto">
          <a:xfrm>
            <a:off x="7448550" y="95250"/>
            <a:ext cx="1600200" cy="1733551"/>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3013"/>
                                        </p:tgtEl>
                                        <p:attrNameLst>
                                          <p:attrName>style.visibility</p:attrName>
                                        </p:attrNameLst>
                                      </p:cBhvr>
                                      <p:to>
                                        <p:strVal val="visible"/>
                                      </p:to>
                                    </p:set>
                                    <p:animEffect transition="in" filter="wipe(up)">
                                      <p:cBhvr>
                                        <p:cTn id="7" dur="500"/>
                                        <p:tgtEl>
                                          <p:spTgt spid="430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6868"/>
                                        </p:tgtEl>
                                        <p:attrNameLst>
                                          <p:attrName>style.visibility</p:attrName>
                                        </p:attrNameLst>
                                      </p:cBhvr>
                                      <p:to>
                                        <p:strVal val="visible"/>
                                      </p:to>
                                    </p:set>
                                    <p:animEffect transition="in" filter="wipe(up)">
                                      <p:cBhvr>
                                        <p:cTn id="11" dur="5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AutoShape 4" descr="data:image/jpg;base64,/9j/4AAQSkZJRgABAQAAAQABAAD/2wCEAAkGBhQSERUUExQUFRQVGBwXFxgYFxcYFxUYHRscGBgdGBgYHCYfFxojGRUXHy8gIycpLCwsFx4xNTAqNSYrLCkBCQoKDgwOGg8PGiwkHyQsKikpLCwsLCwpLDQsLCwsLDIsLCwsLCwsLCosLCwsLCwsLCwsLCwsLCwsLCwsLCwsLP/AABEIAMIBAwMBIgACEQEDEQH/xAAcAAABBQEBAQAAAAAAAAAAAAAEAAIDBQYBBwj/xABAEAABAwIEBAQCCAUCBQUAAAABAgMRACEEEjFBBSJRYQYTcYEykSNCobHB0eHwBxRSYvEVkhYzcoKiJDRTk9L/xAAaAQACAwEBAAAAAAAAAAAAAAABAgADBAUG/8QALBEAAgIBBAEDBAEEAwAAAAAAAAECEQMSITFBBBMiUQUyYZFxFEKh8BUzgf/aAAwDAQACEQMRAD8Ap201LXMkVxIrvHhR4qRKKiuKQVUFJpp6DUSVU+aICdKelPSiajbXUiF0LBQ6CNajJqRRNqatNQgwLp6V1FFdSaJCdKqmTTcOsbiaJTlOlqVsZIizUlGmqF6cEUCHJppFSBNIpplIVoiptPIppFWJlbQ01w07LXMtGwUMIqq40fhHWZ9KscY9kQVRMVlMVjVrMkn2tFF4fVg1aRr8SD16gV9QyiJ/ZrnD0dRrMe9qKTh0lJKzlMWgxJ/ut9tSNAJTmO2leezLRJx5o9HHgYpix2H7ih1qyjNvUjr8iDuag4gwoKAFZi6KBk4gqMUWogCpMFwuDK/l1qV/CJUq1o2pJSjZaAZ6gfco3GKA0FVoGZQHU0Y/IaC2cBKQYpUcMaBYaCuUlshoEqp8TrUURTkqr1Fnjmhy2rWpiU1KPWmkVLISADaupTXE0/LRsWiVpu9dLca05iiHiCKWyUQhUVxRmkpHSn4fDqUcqQSTsBJoNpbjKLeyBymkBVzh/DrrmQgcqyQFbCNZGo0p7PhhZURmQIMSVa9SOoAINVvyMa5Zpj4eaStRZWNItUyRFX2C4CgtqBUkrBBBkxF7RuCBr1MbU5xDTy/LLYZWMwSAQMxiRmnYdd6ofmY7o2R+lZ3G/wDBRFE60irpV8eEtGUypC8tgopNx9Y/2nS1Cu+HiVfRKBEwc3KQRrI6TRXlY32Vz+m+RH+39FSpynhwRepsTwV1AJUnQwYvbrbUd66vhS0lIKTKhIj961cssHwzI/Hyx5iwIuQa4XR0orE8McTqlWx0+VT4TgajCnAUt7kRN9LbXijLNCKuyQ8XLOWlRdlam+ldCatWOBpEKUsFExynmI6xtepU8KbzGV8gEk+s5QOpt9hqt+Zi+S9fTPIavSVHlg1WvcGU4pWRE5U5jEC34mtKwjKtPlytKjlJgdCog/KosHjkodMZkhWg1IjraSBes2byVKLUfwzZ4v0/JCcXPttMwz/DvKAUtJlQzCRrOhHUUI8gqTMG5AFbrFY8YjLKREFEQDGyo9CJFWB4Kw2whCyXEDMREDmg3AF81z+xXJWdTk49o7P9LKKPMV4aCFHRI+Z2qPDY7MvmvGleg8Z8MtuAjIUq8uEJR/WLgqj4joKyznhNWGSHHSmZ+EGSDrci3yJ0p3TQNDjySFgEAqN9wKA4gLcutQYvisGhzis5t+dUaZLcdFeuVG9LDsErASCT2q+wnASoZlnKPtNWaUttt5UCJ33J7nenlkSBRnVYMJMKNxrFKjl4JM3UJpVNcRdLLMU9Lc6UR/JEagj7KekAaV6NTjJXFnlHFrZojbw/WnFk1Io09pJUQBqTAo6gKFkPkmpkM9bVeNcDyQHsyFHQe8WO9WqPDSCFCFFWXlvEHYnqP1rkf81gef0Fd8cbHVj9G8h4/U2r+dzKJSKP4dwlT6lAFKcqSokzED8a0HD/AA80lOV0AuAk2UYUDYe35Ua3ikZgktQ4jkKYAOU7p/qH5+tXZPNW6h+yzx/pMn7snHx2VGG4G02Cpw51IGbKCMi0nQjc6G37PcBhBlcUyFBSxLRFwmLkE+tvSKteKOYZaE+YkoTEJnlI2sRB0E9LVzCf8stMKylN2xPNoJKx0JJ6Vil5E5J2+f0dnH4eLHVR47AcRw59QOQwuUhQJyQqxVHUXBkdaLbbOiAFrbOQ5k5coJBJ1IJm/v3qPGcWDRSc2dR5D1aVc/KZ16UNjOKHD8qlIWl0n4ZnQBQnQQIgz91V7s10C44uscym8qFryr5UkZp5SiBaTJG1/aicdhVy0gASkcmYJJFryreCn33qLEu+a22oBSWliP6rg5kEb6jrRPDeItugi+RNlFZMpP8A1agnpUvsagXF4+HgotHMSEXBuZkKH2WAot7h61ueYtQUlNkAcilk2Mk6EG/ftRLeKdV9FlzFKStLhAgqGhB2uqADqDQTDqiSp9tZUtKYiwBE37KukRrbvUb2EIsNxNKAULKivmhEkiJNiIud7dRT8NxhSlFopJcTCgAdRrqdjQTuLaKRiFs3umRYdJV1+GJ2v2pYHxE3nFhABCCYlCSJUJ3ukUAtB7vEllwgIcATGYpOaN4HqPvqFniD0rUpuW5CEgwLKIkqSdYCoJqs4rx/K+lSDyqEmLAlNiDtMZaid8VhSc6QJByqBIPKZi217e9SmCrLn+SSFI8pAyQU3VKVd1HW0EaU7DEpYyQG1CYJMkkW31BuLWiKzbgW015qXBqnl/pQVAT3OhjofarBnGDEJzOrCIVyFBFz8JPdIMepFFgoJ8PNkIdzWSpRy/aAevT5VBh8MtDKnVAh3Mcg+tE3EdzPrA94cXxlKWAsDnEJJg5Z/p6W/CpOCuKdWV5sywDkvIQLiSNJvAH7Bbe7JXYIcM4hxSgkIKSXMp1UTcgRoSdKKOMzNhcKSkCRY39OoGvsKiQou4ghawhIIzzEynQAnSSNek13xQ2HUNBsrWsrgCZkEGLDQCNqWMVGTdc8h1MEwnEnCkhudbqI0m0TuT0q04tw1SMKpACStaSSVqAM6xzWFpii0YNthnOhWbyhBTEZFAXkfWM30oZWEHlocW6FqkKylQKWz1gG5At637hrumhZJSVGK4f/AA9edhbxDLZEgmFK7cgMj3iq3hHBVZ5hUA2ABlf6V6Q240pBUpfoiYzbyT3oDifE0crpVlAGQpTFhYpFhaPyqSls0Z5wpmX4vinBYpKT3BH31Uv4hQSL1usA8hyTBXGkgKgH8+vas14g4SpWJhpFlCSICQk6GZt/mqYVIRqmUACjea5Wg/4MeO6Pmr/80qa18oG/wbF3FpAvVEdSf8VwrJNz86kQyVaJJjWAbfKt3076evBg1qtvk4vm+b/VyVRpI4EHWLdbwfetfwhvDqYCCmF/FmjmComQe3TSKh4K+yGAlZOUyFpN0yTYjptercqbaYiwRstMkpP1VH3i9TPnv28UzoeD4ai1N001+jjuEKm05F+YUkXIugbkXvbbemDGFlSkvcyYHlruBzTY9DOx7V1o50jKMl7OJslcdRpfvVPi/ETnOHkBeTlWgxJT1BHrMjrIrn6FqbS37O0m3sx/iLEEBp8W0SsDUTBSTGl7e4oU+IFrStxtq7YgrTqhJMwrcgQesfOiMHhUOgqSsqSu3lKi4sCAv+q33b3oBrEpwrmRtUBa8yrzAVAA7wB9sVZ1Q1UF8Q4w3iMLkSCXSAskzMpIKo2FgRA396h4bhnkZ3GiFKSlSYnmUkqCgQN4vaZMRtQnEGXMGUvM/wDt3CAOt7gGdNYERYCYqw8RFTaU8vlKRCgU6FFg4LG5TMweh2M1LXXYFTJ8Phm3mFPKUorXzKB05Y06K5QZ/OmOJw7qVLWlSJgAaZTHxgHc5k9jHepv9eay+S3C0/ElcZRm+KSnuokH3rHcWwimkoMK8tSlKQTMXIMT1AkT0FHki43NOzx9qAwCVMITF/itHQC8jbpVbi8YcHKEKSph0kpNjKSAClUWkaT6HtQDfBm0LQEOhaV8pKRBBuVAyYHKFEa6ARpVlxtthLaUqTDLk5ZN0rG6VSSJBvM6aRFBNX/IFzQ1nxG4rzEBRnbvfS56Tp0qTi3iRZb/AJdsKUuAAU3zKKhfrr+FVnBeGtvKTD0LJzG3LkBOn92na8WqNlf8pjHZOdSU5kK/tVFz/dzEeoNOqewJNcF0w8EMvMOWdUDAMctgpMX/AKryLUB4bQhTOdZzr5iESIIHUHU2N9BVV4g43ndZcSVAxlJkQSDtuLLGv5VBhHlM+UVoUEruNgpOcnSII09vWhVoVBmAwylPfRDMGyVCT9UyUXNjePWrfDcOS8ycRhxL5IWW7EKuLgbERm+dUnD8W7GRCc2QBTl4IAsnoSQnYTva1A8C8SDDHPlKkqBCklUAk329fWo07D2GcY81DriHVJzKTmhJkazFrCMp/CuMcPcS4gFJCEJCiVWBRIlQnUSTpP5gI4gleKQu8KElJvlAKiRKjcQP3voePeKUOMZgAFogJKryVWWmNMsCZ1EDSjbSSoA3xVxIvtNIYQrLnMpSkxMCICf38qn8NJIbUCShZkJTobdd9Zt3NA8F4soISMMV5lf8wmACrYIj8aay64h6XEEKCglUX5tp1uRBtrQ6oKiAv4sq+L4nVZpuVCbJGvS59a1Ix2ZvIyklxpMgpAKiBZc+o6X0FP49h2k4VK/LEpEgjXMep3mTc+0VneAcWU0VLE33PYExP4UXurQv8Fozx1TiSwEnMuZVM5swvOw9e1H4HDpw4UpK86wNMs33yj7J/Oq1l1CnfNYBBV8QEZUbqUCdCrSPX2MxXH/OCUMyDmuIhRtc5ddNT6VTknp4WwJSaAUuAOrcebcCDcSlSBc+kkROlLFtN4pqzYbSkSFIMZr5QDAVmvO021FXOMQHEFsq5ssDMAq/QDpWXUlzAhAKswcVKsogC1htb9aaOZSVrkpyKx+F42ljlDcAGOUkX7ne867VYt41DsZoG55tdgDGutVvHMQMS1CFDMBMlUT/AGkdenprVV4Sw6nXChJQFR9eyQNyTt0t1pKv3IThGpcwV+V/KNhBMe9KjWeHFCQktoWR9afi73ArtMlL4X6QutfLKlvDFRhIJPYTVzwt5eDd5wQCLXsemmu9TsMoaAV9K0vSSBlJ6XA7WmjmVqbOV9MtHQ8qgT8yAYro5/IUrj1/k5vheE0lkbp8r/eSfH8P84Z7IFiuAD5nqUkX2uDrQuLwyggKa5mbJW3cwk6x1F9NRQuLzYdQWhwKZV8QMApG9hqI6fKq1PHwh5BbXmZOYZSbT3Bvtoa56tnfUdNMtUvfygyDMpuSRmIMGZj79ac0lGLWHUuKbSAUFMSL3A1unW321DhuGpxCHCyoBKjPlzdKxqW5tBtynuLWjJNuKYfUgry5hFt1A2AiY5qi3/kt25Rdf6UtGIKG1ic6bCRyqknm0UBAVMA361a8XQ2tRbfSlD4ALboHxJkESRdSZG9xf0qvwvFQ4n6QhL7YITCQAREQQNDrf161EylzGqSMyWvKlNwSDI1gkkGQAZ/So75I9nb4H4rFuOwyCgJTliVQk5CDrB1CSNqkw/GHXg4hLYcAvlIkEfCqNwYJ+6dKqgwrD4hLbqQVSDPxJUNJ6EEDpNj0ojE4r+VTDaudw5lbRFkp9RJk9T2otbWgP5RSNueUUwqUhRAJ/pkFPv6Darzj3HBiGy0hCipKc+UwUyjm5RrGUKEULxfg6Ftec0qCvmWk/AVfWKFG0ySSLjuNKuGvDeHdyFjEKbcSBZYCgoCAIIgiY760W1aI+UgbC8GZ/lkuifN8vMqTZWZM2FxKZBEe+tZZ1JcacGc5gQQItImRe/U1ol4FbSxhycxyZUkSc3KUyB0n7tNTVLwKUqeaKWwsoKSHSUZCJMAEfFNR7cAS6Y7h/BHWGRiJGRaDYm6ZIIKh0MbdtJonG4B0pQrI4VvgJBKSJy5soSTtzE/L1rvEeLkNraCeZIAkfDylIjL0EDT/ACJw7xi84tKVrJyyRsAQkj5wT86b3CrYgwOBddebbLSlpZWS4k8sXCTcQZOWIFzl9asvFuOcgJKVpWlUhMTlSQdIBH1RzTtVvheKheUqeDRPMokGDHKPe32msnjfGS0OKyKJykpSo2VGa0/vel3b4Iq3sJ8IsPOB95BACVTc3UQCSB3CTv1q24IrDoDqkrAbdGUoIBUmRdKe0qN+gA7mPw++66hKoaRABzQUZp+GQnVUCZ9O1ZPHsqbxC0KiULk5TIuZtAsIIHtStOTaIqJzg0tPFAVN8gXtBITJHSATHerjxD4UbThgtp4rKcqoUAmQqBYCbyQdevrR/AeDtLbyqaDjjqZkxyJjlifh2M9460It11OdIRnKSEhGWZMgQBGw+49Ks1W6XQqXR3w1gcyIzhtKRCVDXMe37MetUxxTq8SrKFKcCcpIE5YGUmYsBpNqsOLKcYWlKk+WpUKIAIE6GPSI7xTD4lSyjIyIE5lndxXVR/DQUON0O/lB7nFPOYcZQ2XHCBBkyIICSkdjf26UQ1wJtptAxK8oSPgbKVKJPVUQB2E7aVl+EcQWFHywStVvn3OlTPJf8wpcSrKbE5cxj+0iQD3qcWLWwTiOPsNpU0ygiSAXColQ9Nt6eriTQzOI80ugRmBAHvaNqhw3hdTiobaeCT9ZcJA9SUirHxX4GdwbSVkpcSohPLmJBgkSCN42plDVsLKo/dyZ53xI8ASVBUi5B0MzpuaY74kLicqjmvIOw9qEPD1qWEJQUrInm5bdRNW3C+DN4e+ICFFWgJkJHpuTakcIR37M9/JN4aQyrMVgqIM5SeQCNe5matuFO4drEh8gECRkkEHYET+MisxxHiLaSoNIASo7fgdvQVX4vjZVlskZRAgUFB3sK90etr8c4Yk/+m+wV2vLBx9G0j2FKtW/yZND+GeqYhx4JILReT1Go/EfdRS8cUNZXmFBK+huJ6xO+kipWShsc3mhSj8UyFdBEXPaqfj7eRUAa3CVKWn/AMSdKy5Pu00bvGk5wUrsPaw+HdbKAFHUc0EToCJEJX9k1n8DgkYV8l3nSkctgIV1Uggi09TV14cU81Cj5aW3TAJMAATMg3j2oviWDw76vqLKDeFETGySLqT2OmxFC2jZD3Jp9GYwvFAytflqkLMhJAATvA/K2kVbucEcdUnHMEFQEkbEwU5kk6HUEG281W8b8JJQfMZ8xKSRZRgtn1VcpOxOmnSrXA8V/lmmSH21ym7Y+rvf21Okz2FS00BvdbbMq+I+IQ5IdZR5+gUUQ527ntqPnIp8FjlNqM8s2Oog97SPynS1egLWh5IcbCc4kgkCUncoVvf39apHuNLfWMO8WkqJgKWmVCAfqkTt21FTh0WSpc8FPiscXmlIJIdRdME8wF1IMfFpmHcW1ipsdwJtxjzm1FS4ClpvukGUn8CJMk6CKm4n4PfYIcbSl+FZi40SVf8A16j2nTbSrHhnFx5GVSQlLshaTKSJ5TY6EZbb2EUXxaK5S2TKBHGkONJYfzBoJATlIHlmISQesTqN6AKcXhULQyUvNLtIEuZdhEyP+2YqrxfDMSSsIYWryycykIJmdCY1B1t1q74JwvHMht1bC1tHUJhS0yLZkA5k3I1FqaqBceGXPh9hZ+kS8EuBJQc6T9HmggRrmOW56dd8L4pxroxiy6kpcsPWAEhUjUEJ1FX+HxK0h0mU53ARuRaBPzmh8T4bdx2IKitKEwiVrNgMosALqNjYe8UYrexZ6mWLfD2MqXDiJU5YpCRACrWm8gGdvSuP+EmXClWFcyKTdSHCDm/6Ta8TY27iqjjnhnyChGGcViLHMQmCCI2BNr2vtQGF4u8DCUkr+HfMSbRlGpqK3umBu6bJn8UFz1SFWHYHr61Hw/wv50kqNhMJBUcvWBegeMecyspcbU2tcm+4JvBHuK0Xh3zm20kWLsESQJSnv6qottK0RyT3BP8AWM6g2gk81rRMxFtoAA9qoFYguvk7qUT8z+tE+I7YlzIRzEKtsVAFUW/qJq98JcGSy2cS5kLgGZttfT+ojQk7A/fETZJyJdsha4krMsBRAShUBJP1QSB6WoLDcfW2SsE5jad+/wCHy7VJ4j4spbxITlzJCSYgHWT8iB7URwjws24Ap57ykx0zSdRuI60u1Ww3tsE4bhjuLYXiHHLgKLbZJ58ouSZtoQOpHSovDnCGXUB10KIBjKDAUekjbSY61osJiMEnyA2p2UFINpCkjttJj9zWd47xBxS4DakoTZISghIE2gCwH73qLtIEfyaR/wDlW3EqcaS2rLyIQpKERNs2TfWx96kxni9KgEJWlLepCUwUHSCNJ/KvPDjJMq16G/tB2rRcF8NjFoLgUG4sEpSOaNST7d6mjagpXSIn+PPKdUhCtCRMwDG9XGJ4pxDyBnUpLZGW4GWDb1Mxr8qr/wDU8Kg5ksILkDmUCdN4UcoNtQKhc8atkq/mAHkwZb/qO1xpBvrrTpNcFeV13Zl+I8ec8yM+YIJynT3ofGcbU9Ga0WtVbiXAVEgQCTA1gbCahmrXFFPO7LBT0kAnlpPq2EGgUuUWwjMeXpJ7UKoDOeQrpSp5KdyZpVLIfQSw6VBCfhIJuQEzrqarHsR54LT/ANQ2XaU+h/Df2mrlSgEZjlgddKpGnsM6/HlrUB8WSUjrJIske4m1TPCCm6Mn07JkcE2tlsipfYdb5VtlaNlIkpjrbTTeKr2nVoUVJlN5STa/S9z7D1rXY3xG02Ybw8ReIkf93WocR45UU5gzlCgQkhJGmpBi4HUVli+6Ow5RtLgqmPFDqlgvEqTBEL0I3kHUR19qm4nwBl2FsoSgi5ynIr2mx+zT3rJOOnEPjKlxQzDMpIPKkmCT7dbVssNwRvNmZeUu10OEAyNOeBAHS32UzpUhoST9pHw7BIQCQ+tDx+FKoKImAm1xoL7TpQv/ABEFlScU0jM1HxgBSb6DMc0g96JxPhh5wKWFMjISRzk2AHbY/fVBi8H/ADLYW2v6XRWYk5zpKdT0/cUq55JFtWkavh5eLJfZV9HJgEkaG8TtIIvvPes/xrizqlBbswocqp21Ol4i9zWdb4ti2myzKvLEp0JAnWDMbmvQeBeB3FYcO4xfOBCW7HIkRZUfWNrbfOn00Ipp+0Gb8djyUpm6UxfsO41A+7XSoHPEamipxLqFInm5tyJ209qzniB1t1/y2RKUJyyBYrmDB3tEe9ZniOBU0QDYk/ZR0WDJJ1/B6Lwji2GxGLUcRlCFJkGBzKHUjUkE1U+JOJJQ6sMrJYCglNzlEgW1jUH5VRs+HVpZClpIzc1xFtp/e9U2PSZiQQI0M7UyjvRVKclu+y3w3iZ3DLcFjmEbWttO2nyq38H4QLUrErWA8SrywbBJgyo94sPn6YZczWl4RndGVRhOgixmJF/b7adqhFLamxeLsctQQlUSkqPXWBr0tUbXF/NSAoiRAgnTpHajfHHADh22VHVQKTY3AuL6bkdazvC8Cp0wkTGtKktOw0X0jS8ewhwjrRzBYcRNvqkWI+cH5+tAPcVzK++5vVTxjDqQ5lUTYCJ6Vr/CfhlGKQDmCbXn5Gpp2LFfDGP8fLuHSyWEqSm+aAVD036/M1T40OJQS0SpvdO6fzFad7gD/DudeV1iQCtJ0uAJBuNuo0vpRWFGGfUVTBPS1hudjSJVwWRUWjFcGxiFZgvNJBywdFfVI9/2a1HBPFBQUpdGn1rwf3Onb0grEeDsCqVDELbVH9hST6QPvrHv4ZwnIZzCUg3hQ20plTZVqauuT0t7iPDnRncZQSIzWg/Ia1R4zxthcGtbeGTnbOloObftE71ik4h5rOhQjlIOZMkA2tPWTeqlaZNP6a7MzyuTCOL8aU9lGVKUp0SNvfWqqKmWio1pq0lkKq4TXTTTQGQiqklZGhilTSaASYP9qVQxSqEpH0m9wkH4rjpJprmGyt5QrI0nUJSkE369e5o0Og0Pims2sqTukQCfc+1bM2KLi/bZ5jx80ozVSpFdieGnEIzNQww3bMq6lEHZIPMZ3MCaD4bwDDKUpbr7iybSuQk9oBv7q9qt30tgZUYZUb5r+s3vrWf4hj8uYJQcgMxEA94rkuM42t0emx5YTV6k2T8U4EnIUsYhCRqE5AhH/ibesfrlirEsmMqlX+L6v+5Nj+g6UfhsTJktAzmETlCbfEqNgCT7770yOIqSo5VSJi4MdqMYtcl7yxfYc+86U/GZOovl7231qtxa1tkFHMYvHw/Z+71s8LwlhTSQ64tt9QBIhJSAbgRvbv8AdUvHGWWkBBITtmPpvv0pb7RbGpK0Z/AMYZDbTqszjhha0lRyk6kECxAIiDrS4x4sXzJbcUQq5v1+72rO4XDhAUVLGaAoIBN80GTtGWbSDcbTUmCblwlIIEE31CSCLn3irXja5McMik6XKNj4Ew68U9AQEtNJlatRmjkA7kyr/tNQeJcK25ifIcKUkkBC+hJjX30o3gniZPDsFcJUt9Sli8EGyEz/ALZ96xbfHnBiBiFQVBWbmAKfSNrT33opXIeWZ6GkeueJE4d3CqCCnkiSIkCwJtpas1gvAuEOCGdRNlO+YLFOZIkhO4ARIB/GsQz/ABBeZcdU2lvK4FJylMgJNrfkad4O8Yhklt/MplcpME8iVWUQPefnGpnVgSi2pHN8t5ckE10R8C8KnF4paG+RACjKuYpTMJnSTcCtLxrw2nALRlXKHVAAEcyMoEnNvKj0tNasYjDYLD58OQtJIWtQUFqUICgDAtmQFAaRrEZiKPjL44himEJhIBSCnMCRIDij/sj3TVksaUa7M2PyHLLd+1FT48Qt5ltwmfL5SNgDAmOsgfPSgv4YcRZbcdS9EkApntM++lehcVwDCsHkzJhQEkETe9eKcVa8l1SQeZKoBGhH7vWPnY7WqK3ga3xzw9txwrZIIImN07Eem9UPhvxKcI6nMkLRBBTp8QiZ7G9F+EF+ary1KBUsmJudJPrv8qg8a+HFYdwHVJGvSlimvax5O46jSLQ/jMOpKF3/APjOigDOUE6G3vWScCmylM5QZInURqO3SKH4H4ndwy8zZBG4VoaE41xo4h5bqgAVmSBYA/sVIwaK3K+EariGLDTLTqRqcp+Uggdo61ccEw6sSkOoTmRoo7pOsQLqsduorzbEcXWttLZVKESUj962rQ+DvHbmCBTlC21GSCSCDEcp2tGoOgq3HCN+4rzZcsY3jW5seP8ACFqwylOtLzITyqzA5QSJ306ivOCzCjXtHCvGGGxQCUrGZQ/5arK7i9le01neP+Bwp1JYTlSr4r2T36x2rU8Cr2nGj5slJ+oqPL3UUO9XonEPACUONo84S4YEoOveD1ge9UHiPwkrDESQQdwDpaTHvHtVfpSRsx+Zjk0kzJlNcUKtHcAmLKm1VixVbNkZqXAw02KcRXJpS05FKu5a7UCfSyLWqRANdFSJNdU8dQ9KKjTw1GfOrmO0xA7+tShVOFI0nyWJtcGI8bYtCElKcqEiQYiSZkzHfas1w7jzTeHVyIzpXCSbrhSTK8p1IgDtNEfxHcScUQm8JAVBnm39DEfKss4wkJEySRNjpXOctEne9nYxrXjij0Lwgxh1Blan/pFKVlbUASVAxHxGU6GLEzRHivCebillYCuRIMCAN+sgxvO3y8xYcyAqzqSoRkgG5mDcHlgfhV/4Z8Z+U4o4jO6goy3JJBHwxO0Ej3o5FCUbity7C8kMlt2io8SOj+ZcLdhmtlmEiAAL3sLdLWtVi1xtlrDDKDmUTPWehvsPv71HxJlWIZ85vCpCQtQW4lZMmRAWFKhJhQvaazDzeVRB1HoR8xY0sk+y3G4vZdFnjsWVzmF/uttQOLxxUACAANI1nTXWj8QzYEaEa1TrF6yePPVZsmuCM0gungbV0N7a1qTKmtg5njLiWy2FKCCIImxEzB6iRMdZ6mpcL4kebMpVBuJ+tBBSRm+KCDe97HUA0E2xNv339hFO8lBP1j8opnloo9KD6NnhuOqfY/l2SS8sglajzFKRlCATdJUpKTa0LIJjXFOvSSVXJ1nWieB41KH0KK1NgEStF1JE3Ke8SPeouLYdCXFBlZcQNFFOWRAOk66g7WtNWSdqyrHDRNxJeHcRUw4h1NigyP39lWHiTxS7i4LhASBEDe8yetZpxwxeo1PE2qt1dmlRYlqvTZrhrhoFp2nA02KVQgSxiSkiCZr2Lwn4gW/hkLWoFSeRXUxue5BHvXjTXtVrgeOO4dJDTikhRkgHUjT76ux5NL3MHmeN60ajyew47Dh51hQ1bVJ+w/ePtqo8eKBKUnZJPzP6VjeB+P32nJUrzEkyoK+3Kfq/d2rQ+LOJtvlDjagoKR8rmxGx7Vp1qSdHIl408M1qMPjmgNBrVUu9WvFFaRVUqsbO7h+0gIpoFOUaaKQ0jqVdBpVAH08hipg3RQZpxw9dKzy2gFCKzPjHi7rOVDUgqEyBJN4AT3/StgG6Y+wVJIBgkEAjVJjUdxSytrYaKp2zwTiLKs5UqZm86+9QJZzi1inX01mvUU/w1SeZbhUrNJtZQ6GTNzqf80DwrwD5DxdxHlLQkExtPUhQAAGvSwrDPBKXDo6C8mMUeYY8xCQZ60CUkCrDGpzLVFxJN4/xQgSI19qSMdKN0XsNbetlJtMx3/xXHUQe1Rr0qMLNM9yxbcFlgsQE8qpgmxmw/Sg8Q3lWYMgGx7VKFZgJ9aY4RJIuNu1UrFpk5LsKyXsyDyzrRqEJhEJIN5JOvSKEbvuBei3UKiNkmffrT9km9gxLMpITN7D21j7KCxTOROvMdvvnpauvYopSkJO8g7ye/p0pYRHmOJC/huT8qrjGVtvgRMrqKSZGwirDHYJCVSkW3BH2ihceAYKUxsTt/mrNVlnJXPIETvT8KwDc0Th8MCb7CT+FH4vhpUUlGU7ECB+lByof8FLjkAG3yoWrhTSQSleunoar3sMU3ix03pkyJ9EIpGlFcojHRTppoNOqAOpPWRRLHEFIEA2oSuUUxXFS5Cn8aVC/zqJCutRg0qhFFLZDVClFOruWgMRxXafFKoQ+uUgVxVIGuE1uPOHAKWWuinAUSUMyVm/HWAfdYCGUZgVc4GsDT2n7hWnJppNBq0Tg8B4zwAYfzEuq+mGUhCYUmDc51bGIsJrOFsjaPxr1X+IHhSPMxK3SStQCE5euxVNgEjpsKxmL4A60y1iYSWzBBsYUCeUg6/B0isrjubsWXbczbjNCnpVtj1eYpSsoTmUVZRoJMwN4qv8AJJNIjZGVomYw4KJmeom1QqRAj3oxlkpbPWfw/fyofFog/jUZWpe47g8GhQMqExMdP1p4xKQmDt9+2tCtjpr91cQzM7/r+zUodq92yXypUOmx+2rPBYHzDlEBW23rQifg7ipAso5wSPQ3+f71oNWLYS9hQy4kLOYb1HxV8K5GtDeB129K6WfNWMy9to0qPFYbyQlabiYNUPZ78miO+5WI5SQoGfuqwc4kAkhI1i+kGgsa7mUDMne1SnGIDeUo5utO1Y35OIwZVzlWYkyes0X5gUiI01tp+zVXhcWUm1+lH4P6RSpmT00ii0wSKV8cxpJbJBIBtrRPEcPkVFDIVFOMuDiUU8Ip4NOSmhYwwptTVJoxpsxprUieGqImDHWLUuohXFFJKau/9PIHwi/Y2on/AEgICSYuqI/M/hR1AsqGeGLVoPzoxvghE5jEdpP6Vc4YqSSRAm0/l8qOcRy3hRN6qc2Ay3+kzuP370qvMgO4rtJ6jHo9782kHKDS9Tw7XaPLWFFyuB2hs9dKqhLCQ7XQ7QxVXUqqEsleAUIUkKHQgEfI1kPFXgw4laS2pKEhISQZhMaZUgRHa1a7NSpXFMZSado8zw/8LHD8a0JIVG5lPX17VaMfwsZD+YqKmQPgM5ib2KhEDTS9q3EV2KVY0P6s32eO/wAUGQ0+2EJAAbAsAE2OgA6CNZN6wb7pPrXq/wDE7wqV5sV5gygJGUzPSE666xbevJ3UflVElTOh4zTihBO46UkhQt1OlcQs6getEZwBpeq2al+SeUhIA1i5oV/E8sEi3zruJkD2oEtTcULCoBDK1AiB6Vf8K4Q47Jd+FBHIbZj2HSo/C+LDbvOArl13iQbd/wAK3GGZYWC4VCwkJmPaT6VRllJcIZNGQ47wkKbDqEBMWMQAfYaGqriXCYQhQObMY0i/brWvxWEzk5TAIkJJqkxfGPoylQiCL7g+lVQk9ki4oGyGlCUydCDqDRSHiHMwGUWi0j3qbi7qVtpINwb+9AL4lyjS1q0K2VyIuK44uKghMjcCg4rhMk96mQn50/A0VQ0Xo/AspMgyDEg21ka+0/ZQqWTVhgcPrPSlYzZb8L4IXBIHLpmVMD5Ua4h1IKCCpKLCNB3qThfGcichSCmI6EDt196tcW62tvNMZt7TaxBA9o/CkSsrbp7lVwsfSBTlrHXe1SN8LCcxzDIuYTfWbbVNicWlaYIykQAbi3XS361ULdIPdJ1mRRi9KojWrcIwuBKz2v8AOk+iNDRHCTuTr3j5VeKwaDJAvEETr+tDTfBNVGPLpFppVYv4FIURH2UqGj8B1HqyKmRSpV2DyxImu0qVQJw09OtKlQIS11JpUqgx012lSqBKzxI2FYVwKAIibib7a14fx9lIcVAA00AG1KlWHP8A9n/hs8UrXRy01gfFSpUnR0o8DcaaF+qKVKoWx4DfDp+mHvW544gBjDQALHS29KlVeT7kVS5K1bhL4kk2G/c1WceQPpLDUUqVUf3o0R+0zizymhjXKVbCHU60fgxzCuUqD4IaBxoQLD5UVgGxBsNOnY1ylWcDBGtTVgzoKVKh2Myza1H72NU7Q5qVKmf2Cr7mHI+KrZCjA9PwpUqeHIkuBqz9w+6lSpVoXBS+T//Z"/>
          <p:cNvSpPr>
            <a:spLocks noChangeAspect="1" noChangeArrowheads="1"/>
          </p:cNvSpPr>
          <p:nvPr/>
        </p:nvSpPr>
        <p:spPr bwMode="auto">
          <a:xfrm>
            <a:off x="77788" y="-895350"/>
            <a:ext cx="2466975" cy="1847850"/>
          </a:xfrm>
          <a:prstGeom prst="rect">
            <a:avLst/>
          </a:prstGeom>
          <a:noFill/>
          <a:ln w="9525">
            <a:noFill/>
            <a:miter lim="800000"/>
            <a:headEnd/>
            <a:tailEnd/>
          </a:ln>
        </p:spPr>
        <p:txBody>
          <a:bodyPr/>
          <a:lstStyle/>
          <a:p>
            <a:endParaRPr lang="en-US"/>
          </a:p>
        </p:txBody>
      </p:sp>
      <p:sp>
        <p:nvSpPr>
          <p:cNvPr id="45061" name="AutoShape 6" descr="data:image/jpg;base64,/9j/4AAQSkZJRgABAQAAAQABAAD/2wCEAAkGBhQSERUUExQUFRQVGBwXFxgYFxcYFxUYHRscGBgdGBgYHCYfFxojGRUXHy8gIycpLCwsFx4xNTAqNSYrLCkBCQoKDgwOGg8PGiwkHyQsKikpLCwsLCwpLDQsLCwsLDIsLCwsLCwsLCosLCwsLCwsLCwsLCwsLCwsLCwsLCwsLP/AABEIAMIBAwMBIgACEQEDEQH/xAAcAAABBQEBAQAAAAAAAAAAAAAEAAIDBQYBBwj/xABAEAABAwIEBAQCCAUCBQUAAAABAgMRACEEEjFBBSJRYQYTcYEykSNCobHB0eHwBxRSYvEVkhYzcoKiJDRTk9L/xAAaAQACAwEBAAAAAAAAAAAAAAABAgADBAUG/8QALBEAAgIBBAEDBAEEAwAAAAAAAAECEQMSITFBBBMiUQUyYZFxFEKh8BUzgf/aAAwDAQACEQMRAD8Ap201LXMkVxIrvHhR4qRKKiuKQVUFJpp6DUSVU+aICdKelPSiajbXUiF0LBQ6CNajJqRRNqatNQgwLp6V1FFdSaJCdKqmTTcOsbiaJTlOlqVsZIizUlGmqF6cEUCHJppFSBNIpplIVoiptPIppFWJlbQ01w07LXMtGwUMIqq40fhHWZ9KscY9kQVRMVlMVjVrMkn2tFF4fVg1aRr8SD16gV9QyiJ/ZrnD0dRrMe9qKTh0lJKzlMWgxJ/ut9tSNAJTmO2leezLRJx5o9HHgYpix2H7ih1qyjNvUjr8iDuag4gwoKAFZi6KBk4gqMUWogCpMFwuDK/l1qV/CJUq1o2pJSjZaAZ6gfco3GKA0FVoGZQHU0Y/IaC2cBKQYpUcMaBYaCuUlshoEqp8TrUURTkqr1Fnjmhy2rWpiU1KPWmkVLISADaupTXE0/LRsWiVpu9dLca05iiHiCKWyUQhUVxRmkpHSn4fDqUcqQSTsBJoNpbjKLeyBymkBVzh/DrrmQgcqyQFbCNZGo0p7PhhZURmQIMSVa9SOoAINVvyMa5Zpj4eaStRZWNItUyRFX2C4CgtqBUkrBBBkxF7RuCBr1MbU5xDTy/LLYZWMwSAQMxiRmnYdd6ofmY7o2R+lZ3G/wDBRFE60irpV8eEtGUypC8tgopNx9Y/2nS1Cu+HiVfRKBEwc3KQRrI6TRXlY32Vz+m+RH+39FSpynhwRepsTwV1AJUnQwYvbrbUd66vhS0lIKTKhIj961cssHwzI/Hyx5iwIuQa4XR0orE8McTqlWx0+VT4TgajCnAUt7kRN9LbXijLNCKuyQ8XLOWlRdlam+ldCatWOBpEKUsFExynmI6xtepU8KbzGV8gEk+s5QOpt9hqt+Zi+S9fTPIavSVHlg1WvcGU4pWRE5U5jEC34mtKwjKtPlytKjlJgdCog/KosHjkodMZkhWg1IjraSBes2byVKLUfwzZ4v0/JCcXPttMwz/DvKAUtJlQzCRrOhHUUI8gqTMG5AFbrFY8YjLKREFEQDGyo9CJFWB4Kw2whCyXEDMREDmg3AF81z+xXJWdTk49o7P9LKKPMV4aCFHRI+Z2qPDY7MvmvGleg8Z8MtuAjIUq8uEJR/WLgqj4joKyznhNWGSHHSmZ+EGSDrci3yJ0p3TQNDjySFgEAqN9wKA4gLcutQYvisGhzis5t+dUaZLcdFeuVG9LDsErASCT2q+wnASoZlnKPtNWaUttt5UCJ33J7nenlkSBRnVYMJMKNxrFKjl4JM3UJpVNcRdLLMU9Lc6UR/JEagj7KekAaV6NTjJXFnlHFrZojbw/WnFk1Io09pJUQBqTAo6gKFkPkmpkM9bVeNcDyQHsyFHQe8WO9WqPDSCFCFFWXlvEHYnqP1rkf81gef0Fd8cbHVj9G8h4/U2r+dzKJSKP4dwlT6lAFKcqSokzED8a0HD/AA80lOV0AuAk2UYUDYe35Ua3ikZgktQ4jkKYAOU7p/qH5+tXZPNW6h+yzx/pMn7snHx2VGG4G02Cpw51IGbKCMi0nQjc6G37PcBhBlcUyFBSxLRFwmLkE+tvSKteKOYZaE+YkoTEJnlI2sRB0E9LVzCf8stMKylN2xPNoJKx0JJ6Vil5E5J2+f0dnH4eLHVR47AcRw59QOQwuUhQJyQqxVHUXBkdaLbbOiAFrbOQ5k5coJBJ1IJm/v3qPGcWDRSc2dR5D1aVc/KZ16UNjOKHD8qlIWl0n4ZnQBQnQQIgz91V7s10C44uscym8qFryr5UkZp5SiBaTJG1/aicdhVy0gASkcmYJJFryreCn33qLEu+a22oBSWliP6rg5kEb6jrRPDeItugi+RNlFZMpP8A1agnpUvsagXF4+HgotHMSEXBuZkKH2WAot7h61ueYtQUlNkAcilk2Mk6EG/ftRLeKdV9FlzFKStLhAgqGhB2uqADqDQTDqiSp9tZUtKYiwBE37KukRrbvUb2EIsNxNKAULKivmhEkiJNiIud7dRT8NxhSlFopJcTCgAdRrqdjQTuLaKRiFs3umRYdJV1+GJ2v2pYHxE3nFhABCCYlCSJUJ3ukUAtB7vEllwgIcATGYpOaN4HqPvqFniD0rUpuW5CEgwLKIkqSdYCoJqs4rx/K+lSDyqEmLAlNiDtMZaid8VhSc6QJByqBIPKZi217e9SmCrLn+SSFI8pAyQU3VKVd1HW0EaU7DEpYyQG1CYJMkkW31BuLWiKzbgW015qXBqnl/pQVAT3OhjofarBnGDEJzOrCIVyFBFz8JPdIMepFFgoJ8PNkIdzWSpRy/aAevT5VBh8MtDKnVAh3Mcg+tE3EdzPrA94cXxlKWAsDnEJJg5Z/p6W/CpOCuKdWV5sywDkvIQLiSNJvAH7Bbe7JXYIcM4hxSgkIKSXMp1UTcgRoSdKKOMzNhcKSkCRY39OoGvsKiQou4ghawhIIzzEynQAnSSNek13xQ2HUNBsrWsrgCZkEGLDQCNqWMVGTdc8h1MEwnEnCkhudbqI0m0TuT0q04tw1SMKpACStaSSVqAM6xzWFpii0YNthnOhWbyhBTEZFAXkfWM30oZWEHlocW6FqkKylQKWz1gG5At637hrumhZJSVGK4f/AA9edhbxDLZEgmFK7cgMj3iq3hHBVZ5hUA2ABlf6V6Q240pBUpfoiYzbyT3oDifE0crpVlAGQpTFhYpFhaPyqSls0Z5wpmX4vinBYpKT3BH31Uv4hQSL1usA8hyTBXGkgKgH8+vas14g4SpWJhpFlCSICQk6GZt/mqYVIRqmUACjea5Wg/4MeO6Pmr/80qa18oG/wbF3FpAvVEdSf8VwrJNz86kQyVaJJjWAbfKt3076evBg1qtvk4vm+b/VyVRpI4EHWLdbwfetfwhvDqYCCmF/FmjmComQe3TSKh4K+yGAlZOUyFpN0yTYjptercqbaYiwRstMkpP1VH3i9TPnv28UzoeD4ai1N001+jjuEKm05F+YUkXIugbkXvbbemDGFlSkvcyYHlruBzTY9DOx7V1o50jKMl7OJslcdRpfvVPi/ETnOHkBeTlWgxJT1BHrMjrIrn6FqbS37O0m3sx/iLEEBp8W0SsDUTBSTGl7e4oU+IFrStxtq7YgrTqhJMwrcgQesfOiMHhUOgqSsqSu3lKi4sCAv+q33b3oBrEpwrmRtUBa8yrzAVAA7wB9sVZ1Q1UF8Q4w3iMLkSCXSAskzMpIKo2FgRA396h4bhnkZ3GiFKSlSYnmUkqCgQN4vaZMRtQnEGXMGUvM/wDt3CAOt7gGdNYERYCYqw8RFTaU8vlKRCgU6FFg4LG5TMweh2M1LXXYFTJ8Phm3mFPKUorXzKB05Y06K5QZ/OmOJw7qVLWlSJgAaZTHxgHc5k9jHepv9eay+S3C0/ElcZRm+KSnuokH3rHcWwimkoMK8tSlKQTMXIMT1AkT0FHki43NOzx9qAwCVMITF/itHQC8jbpVbi8YcHKEKSph0kpNjKSAClUWkaT6HtQDfBm0LQEOhaV8pKRBBuVAyYHKFEa6ARpVlxtthLaUqTDLk5ZN0rG6VSSJBvM6aRFBNX/IFzQ1nxG4rzEBRnbvfS56Tp0qTi3iRZb/AJdsKUuAAU3zKKhfrr+FVnBeGtvKTD0LJzG3LkBOn92na8WqNlf8pjHZOdSU5kK/tVFz/dzEeoNOqewJNcF0w8EMvMOWdUDAMctgpMX/AKryLUB4bQhTOdZzr5iESIIHUHU2N9BVV4g43ndZcSVAxlJkQSDtuLLGv5VBhHlM+UVoUEruNgpOcnSII09vWhVoVBmAwylPfRDMGyVCT9UyUXNjePWrfDcOS8ycRhxL5IWW7EKuLgbERm+dUnD8W7GRCc2QBTl4IAsnoSQnYTva1A8C8SDDHPlKkqBCklUAk329fWo07D2GcY81DriHVJzKTmhJkazFrCMp/CuMcPcS4gFJCEJCiVWBRIlQnUSTpP5gI4gleKQu8KElJvlAKiRKjcQP3voePeKUOMZgAFogJKryVWWmNMsCZ1EDSjbSSoA3xVxIvtNIYQrLnMpSkxMCICf38qn8NJIbUCShZkJTobdd9Zt3NA8F4soISMMV5lf8wmACrYIj8aay64h6XEEKCglUX5tp1uRBtrQ6oKiAv4sq+L4nVZpuVCbJGvS59a1Ix2ZvIyklxpMgpAKiBZc+o6X0FP49h2k4VK/LEpEgjXMep3mTc+0VneAcWU0VLE33PYExP4UXurQv8Fozx1TiSwEnMuZVM5swvOw9e1H4HDpw4UpK86wNMs33yj7J/Oq1l1CnfNYBBV8QEZUbqUCdCrSPX2MxXH/OCUMyDmuIhRtc5ddNT6VTknp4WwJSaAUuAOrcebcCDcSlSBc+kkROlLFtN4pqzYbSkSFIMZr5QDAVmvO021FXOMQHEFsq5ssDMAq/QDpWXUlzAhAKswcVKsogC1htb9aaOZSVrkpyKx+F42ljlDcAGOUkX7ne867VYt41DsZoG55tdgDGutVvHMQMS1CFDMBMlUT/AGkdenprVV4Sw6nXChJQFR9eyQNyTt0t1pKv3IThGpcwV+V/KNhBMe9KjWeHFCQktoWR9afi73ArtMlL4X6QutfLKlvDFRhIJPYTVzwt5eDd5wQCLXsemmu9TsMoaAV9K0vSSBlJ6XA7WmjmVqbOV9MtHQ8qgT8yAYro5/IUrj1/k5vheE0lkbp8r/eSfH8P84Z7IFiuAD5nqUkX2uDrQuLwyggKa5mbJW3cwk6x1F9NRQuLzYdQWhwKZV8QMApG9hqI6fKq1PHwh5BbXmZOYZSbT3Bvtoa56tnfUdNMtUvfygyDMpuSRmIMGZj79ac0lGLWHUuKbSAUFMSL3A1unW321DhuGpxCHCyoBKjPlzdKxqW5tBtynuLWjJNuKYfUgry5hFt1A2AiY5qi3/kt25Rdf6UtGIKG1ic6bCRyqknm0UBAVMA361a8XQ2tRbfSlD4ALboHxJkESRdSZG9xf0qvwvFQ4n6QhL7YITCQAREQQNDrf161EylzGqSMyWvKlNwSDI1gkkGQAZ/So75I9nb4H4rFuOwyCgJTliVQk5CDrB1CSNqkw/GHXg4hLYcAvlIkEfCqNwYJ+6dKqgwrD4hLbqQVSDPxJUNJ6EEDpNj0ojE4r+VTDaudw5lbRFkp9RJk9T2otbWgP5RSNueUUwqUhRAJ/pkFPv6Darzj3HBiGy0hCipKc+UwUyjm5RrGUKEULxfg6Ftec0qCvmWk/AVfWKFG0ySSLjuNKuGvDeHdyFjEKbcSBZYCgoCAIIgiY760W1aI+UgbC8GZ/lkuifN8vMqTZWZM2FxKZBEe+tZZ1JcacGc5gQQItImRe/U1ol4FbSxhycxyZUkSc3KUyB0n7tNTVLwKUqeaKWwsoKSHSUZCJMAEfFNR7cAS6Y7h/BHWGRiJGRaDYm6ZIIKh0MbdtJonG4B0pQrI4VvgJBKSJy5soSTtzE/L1rvEeLkNraCeZIAkfDylIjL0EDT/ACJw7xi84tKVrJyyRsAQkj5wT86b3CrYgwOBddebbLSlpZWS4k8sXCTcQZOWIFzl9asvFuOcgJKVpWlUhMTlSQdIBH1RzTtVvheKheUqeDRPMokGDHKPe32msnjfGS0OKyKJykpSo2VGa0/vel3b4Iq3sJ8IsPOB95BACVTc3UQCSB3CTv1q24IrDoDqkrAbdGUoIBUmRdKe0qN+gA7mPw++66hKoaRABzQUZp+GQnVUCZ9O1ZPHsqbxC0KiULk5TIuZtAsIIHtStOTaIqJzg0tPFAVN8gXtBITJHSATHerjxD4UbThgtp4rKcqoUAmQqBYCbyQdevrR/AeDtLbyqaDjjqZkxyJjlifh2M9460It11OdIRnKSEhGWZMgQBGw+49Ks1W6XQqXR3w1gcyIzhtKRCVDXMe37MetUxxTq8SrKFKcCcpIE5YGUmYsBpNqsOLKcYWlKk+WpUKIAIE6GPSI7xTD4lSyjIyIE5lndxXVR/DQUON0O/lB7nFPOYcZQ2XHCBBkyIICSkdjf26UQ1wJtptAxK8oSPgbKVKJPVUQB2E7aVl+EcQWFHywStVvn3OlTPJf8wpcSrKbE5cxj+0iQD3qcWLWwTiOPsNpU0ygiSAXColQ9Nt6eriTQzOI80ugRmBAHvaNqhw3hdTiobaeCT9ZcJA9SUirHxX4GdwbSVkpcSohPLmJBgkSCN42plDVsLKo/dyZ53xI8ASVBUi5B0MzpuaY74kLicqjmvIOw9qEPD1qWEJQUrInm5bdRNW3C+DN4e+ICFFWgJkJHpuTakcIR37M9/JN4aQyrMVgqIM5SeQCNe5matuFO4drEh8gECRkkEHYET+MisxxHiLaSoNIASo7fgdvQVX4vjZVlskZRAgUFB3sK90etr8c4Yk/+m+wV2vLBx9G0j2FKtW/yZND+GeqYhx4JILReT1Go/EfdRS8cUNZXmFBK+huJ6xO+kipWShsc3mhSj8UyFdBEXPaqfj7eRUAa3CVKWn/AMSdKy5Pu00bvGk5wUrsPaw+HdbKAFHUc0EToCJEJX9k1n8DgkYV8l3nSkctgIV1Uggi09TV14cU81Cj5aW3TAJMAATMg3j2oviWDw76vqLKDeFETGySLqT2OmxFC2jZD3Jp9GYwvFAytflqkLMhJAATvA/K2kVbucEcdUnHMEFQEkbEwU5kk6HUEG281W8b8JJQfMZ8xKSRZRgtn1VcpOxOmnSrXA8V/lmmSH21ym7Y+rvf21Okz2FS00BvdbbMq+I+IQ5IdZR5+gUUQ527ntqPnIp8FjlNqM8s2Oog97SPynS1egLWh5IcbCc4kgkCUncoVvf39apHuNLfWMO8WkqJgKWmVCAfqkTt21FTh0WSpc8FPiscXmlIJIdRdME8wF1IMfFpmHcW1ipsdwJtxjzm1FS4ClpvukGUn8CJMk6CKm4n4PfYIcbSl+FZi40SVf8A16j2nTbSrHhnFx5GVSQlLshaTKSJ5TY6EZbb2EUXxaK5S2TKBHGkONJYfzBoJATlIHlmISQesTqN6AKcXhULQyUvNLtIEuZdhEyP+2YqrxfDMSSsIYWryycykIJmdCY1B1t1q74JwvHMht1bC1tHUJhS0yLZkA5k3I1FqaqBceGXPh9hZ+kS8EuBJQc6T9HmggRrmOW56dd8L4pxroxiy6kpcsPWAEhUjUEJ1FX+HxK0h0mU53ARuRaBPzmh8T4bdx2IKitKEwiVrNgMosALqNjYe8UYrexZ6mWLfD2MqXDiJU5YpCRACrWm8gGdvSuP+EmXClWFcyKTdSHCDm/6Ta8TY27iqjjnhnyChGGcViLHMQmCCI2BNr2vtQGF4u8DCUkr+HfMSbRlGpqK3umBu6bJn8UFz1SFWHYHr61Hw/wv50kqNhMJBUcvWBegeMecyspcbU2tcm+4JvBHuK0Xh3zm20kWLsESQJSnv6qottK0RyT3BP8AWM6g2gk81rRMxFtoAA9qoFYguvk7qUT8z+tE+I7YlzIRzEKtsVAFUW/qJq98JcGSy2cS5kLgGZttfT+ojQk7A/fETZJyJdsha4krMsBRAShUBJP1QSB6WoLDcfW2SsE5jad+/wCHy7VJ4j4spbxITlzJCSYgHWT8iB7URwjws24Ap57ykx0zSdRuI60u1Ww3tsE4bhjuLYXiHHLgKLbZJ58ouSZtoQOpHSovDnCGXUB10KIBjKDAUekjbSY61osJiMEnyA2p2UFINpCkjttJj9zWd47xBxS4DakoTZISghIE2gCwH73qLtIEfyaR/wDlW3EqcaS2rLyIQpKERNs2TfWx96kxni9KgEJWlLepCUwUHSCNJ/KvPDjJMq16G/tB2rRcF8NjFoLgUG4sEpSOaNST7d6mjagpXSIn+PPKdUhCtCRMwDG9XGJ4pxDyBnUpLZGW4GWDb1Mxr8qr/wDU8Kg5ksILkDmUCdN4UcoNtQKhc8atkq/mAHkwZb/qO1xpBvrrTpNcFeV13Zl+I8ec8yM+YIJynT3ofGcbU9Ga0WtVbiXAVEgQCTA1gbCahmrXFFPO7LBT0kAnlpPq2EGgUuUWwjMeXpJ7UKoDOeQrpSp5KdyZpVLIfQSw6VBCfhIJuQEzrqarHsR54LT/ANQ2XaU+h/Df2mrlSgEZjlgddKpGnsM6/HlrUB8WSUjrJIske4m1TPCCm6Mn07JkcE2tlsipfYdb5VtlaNlIkpjrbTTeKr2nVoUVJlN5STa/S9z7D1rXY3xG02Ybw8ReIkf93WocR45UU5gzlCgQkhJGmpBi4HUVli+6Ow5RtLgqmPFDqlgvEqTBEL0I3kHUR19qm4nwBl2FsoSgi5ynIr2mx+zT3rJOOnEPjKlxQzDMpIPKkmCT7dbVssNwRvNmZeUu10OEAyNOeBAHS32UzpUhoST9pHw7BIQCQ+tDx+FKoKImAm1xoL7TpQv/ABEFlScU0jM1HxgBSb6DMc0g96JxPhh5wKWFMjISRzk2AHbY/fVBi8H/ADLYW2v6XRWYk5zpKdT0/cUq55JFtWkavh5eLJfZV9HJgEkaG8TtIIvvPes/xrizqlBbswocqp21Ol4i9zWdb4ti2myzKvLEp0JAnWDMbmvQeBeB3FYcO4xfOBCW7HIkRZUfWNrbfOn00Ipp+0Gb8djyUpm6UxfsO41A+7XSoHPEamipxLqFInm5tyJ209qzniB1t1/y2RKUJyyBYrmDB3tEe9ZniOBU0QDYk/ZR0WDJJ1/B6Lwji2GxGLUcRlCFJkGBzKHUjUkE1U+JOJJQ6sMrJYCglNzlEgW1jUH5VRs+HVpZClpIzc1xFtp/e9U2PSZiQQI0M7UyjvRVKclu+y3w3iZ3DLcFjmEbWttO2nyq38H4QLUrErWA8SrywbBJgyo94sPn6YZczWl4RndGVRhOgixmJF/b7adqhFLamxeLsctQQlUSkqPXWBr0tUbXF/NSAoiRAgnTpHajfHHADh22VHVQKTY3AuL6bkdazvC8Cp0wkTGtKktOw0X0jS8ewhwjrRzBYcRNvqkWI+cH5+tAPcVzK++5vVTxjDqQ5lUTYCJ6Vr/CfhlGKQDmCbXn5Gpp2LFfDGP8fLuHSyWEqSm+aAVD036/M1T40OJQS0SpvdO6fzFad7gD/DudeV1iQCtJ0uAJBuNuo0vpRWFGGfUVTBPS1hudjSJVwWRUWjFcGxiFZgvNJBywdFfVI9/2a1HBPFBQUpdGn1rwf3Onb0grEeDsCqVDELbVH9hST6QPvrHv4ZwnIZzCUg3hQ20plTZVqauuT0t7iPDnRncZQSIzWg/Ia1R4zxthcGtbeGTnbOloObftE71ik4h5rOhQjlIOZMkA2tPWTeqlaZNP6a7MzyuTCOL8aU9lGVKUp0SNvfWqqKmWio1pq0lkKq4TXTTTQGQiqklZGhilTSaASYP9qVQxSqEpH0m9wkH4rjpJprmGyt5QrI0nUJSkE369e5o0Og0Pims2sqTukQCfc+1bM2KLi/bZ5jx80ozVSpFdieGnEIzNQww3bMq6lEHZIPMZ3MCaD4bwDDKUpbr7iybSuQk9oBv7q9qt30tgZUYZUb5r+s3vrWf4hj8uYJQcgMxEA94rkuM42t0emx5YTV6k2T8U4EnIUsYhCRqE5AhH/ibesfrlirEsmMqlX+L6v+5Nj+g6UfhsTJktAzmETlCbfEqNgCT7770yOIqSo5VSJi4MdqMYtcl7yxfYc+86U/GZOovl7231qtxa1tkFHMYvHw/Z+71s8LwlhTSQ64tt9QBIhJSAbgRvbv8AdUvHGWWkBBITtmPpvv0pb7RbGpK0Z/AMYZDbTqszjhha0lRyk6kECxAIiDrS4x4sXzJbcUQq5v1+72rO4XDhAUVLGaAoIBN80GTtGWbSDcbTUmCblwlIIEE31CSCLn3irXja5McMik6XKNj4Ew68U9AQEtNJlatRmjkA7kyr/tNQeJcK25ifIcKUkkBC+hJjX30o3gniZPDsFcJUt9Sli8EGyEz/ALZ96xbfHnBiBiFQVBWbmAKfSNrT33opXIeWZ6GkeueJE4d3CqCCnkiSIkCwJtpas1gvAuEOCGdRNlO+YLFOZIkhO4ARIB/GsQz/ABBeZcdU2lvK4FJylMgJNrfkad4O8Yhklt/MplcpME8iVWUQPefnGpnVgSi2pHN8t5ckE10R8C8KnF4paG+RACjKuYpTMJnSTcCtLxrw2nALRlXKHVAAEcyMoEnNvKj0tNasYjDYLD58OQtJIWtQUFqUICgDAtmQFAaRrEZiKPjL44himEJhIBSCnMCRIDij/sj3TVksaUa7M2PyHLLd+1FT48Qt5ltwmfL5SNgDAmOsgfPSgv4YcRZbcdS9EkApntM++lehcVwDCsHkzJhQEkETe9eKcVa8l1SQeZKoBGhH7vWPnY7WqK3ga3xzw9txwrZIIImN07Eem9UPhvxKcI6nMkLRBBTp8QiZ7G9F+EF+ary1KBUsmJudJPrv8qg8a+HFYdwHVJGvSlimvax5O46jSLQ/jMOpKF3/APjOigDOUE6G3vWScCmylM5QZInURqO3SKH4H4ndwy8zZBG4VoaE41xo4h5bqgAVmSBYA/sVIwaK3K+EariGLDTLTqRqcp+Uggdo61ccEw6sSkOoTmRoo7pOsQLqsduorzbEcXWttLZVKESUj962rQ+DvHbmCBTlC21GSCSCDEcp2tGoOgq3HCN+4rzZcsY3jW5seP8ACFqwylOtLzITyqzA5QSJ306ivOCzCjXtHCvGGGxQCUrGZQ/5arK7i9le01neP+Bwp1JYTlSr4r2T36x2rU8Cr2nGj5slJ+oqPL3UUO9XonEPACUONo84S4YEoOveD1ge9UHiPwkrDESQQdwDpaTHvHtVfpSRsx+Zjk0kzJlNcUKtHcAmLKm1VixVbNkZqXAw02KcRXJpS05FKu5a7UCfSyLWqRANdFSJNdU8dQ9KKjTw1GfOrmO0xA7+tShVOFI0nyWJtcGI8bYtCElKcqEiQYiSZkzHfas1w7jzTeHVyIzpXCSbrhSTK8p1IgDtNEfxHcScUQm8JAVBnm39DEfKss4wkJEySRNjpXOctEne9nYxrXjij0Lwgxh1Blan/pFKVlbUASVAxHxGU6GLEzRHivCebillYCuRIMCAN+sgxvO3y8xYcyAqzqSoRkgG5mDcHlgfhV/4Z8Z+U4o4jO6goy3JJBHwxO0Ej3o5FCUbity7C8kMlt2io8SOj+ZcLdhmtlmEiAAL3sLdLWtVi1xtlrDDKDmUTPWehvsPv71HxJlWIZ85vCpCQtQW4lZMmRAWFKhJhQvaazDzeVRB1HoR8xY0sk+y3G4vZdFnjsWVzmF/uttQOLxxUACAANI1nTXWj8QzYEaEa1TrF6yePPVZsmuCM0gungbV0N7a1qTKmtg5njLiWy2FKCCIImxEzB6iRMdZ6mpcL4kebMpVBuJ+tBBSRm+KCDe97HUA0E2xNv339hFO8lBP1j8opnloo9KD6NnhuOqfY/l2SS8sglajzFKRlCATdJUpKTa0LIJjXFOvSSVXJ1nWieB41KH0KK1NgEStF1JE3Ke8SPeouLYdCXFBlZcQNFFOWRAOk66g7WtNWSdqyrHDRNxJeHcRUw4h1NigyP39lWHiTxS7i4LhASBEDe8yetZpxwxeo1PE2qt1dmlRYlqvTZrhrhoFp2nA02KVQgSxiSkiCZr2Lwn4gW/hkLWoFSeRXUxue5BHvXjTXtVrgeOO4dJDTikhRkgHUjT76ux5NL3MHmeN60ajyew47Dh51hQ1bVJ+w/ePtqo8eKBKUnZJPzP6VjeB+P32nJUrzEkyoK+3Kfq/d2rQ+LOJtvlDjagoKR8rmxGx7Vp1qSdHIl408M1qMPjmgNBrVUu9WvFFaRVUqsbO7h+0gIpoFOUaaKQ0jqVdBpVAH08hipg3RQZpxw9dKzy2gFCKzPjHi7rOVDUgqEyBJN4AT3/StgG6Y+wVJIBgkEAjVJjUdxSytrYaKp2zwTiLKs5UqZm86+9QJZzi1inX01mvUU/w1SeZbhUrNJtZQ6GTNzqf80DwrwD5DxdxHlLQkExtPUhQAAGvSwrDPBKXDo6C8mMUeYY8xCQZ60CUkCrDGpzLVFxJN4/xQgSI19qSMdKN0XsNbetlJtMx3/xXHUQe1Rr0qMLNM9yxbcFlgsQE8qpgmxmw/Sg8Q3lWYMgGx7VKFZgJ9aY4RJIuNu1UrFpk5LsKyXsyDyzrRqEJhEJIN5JOvSKEbvuBei3UKiNkmffrT9km9gxLMpITN7D21j7KCxTOROvMdvvnpauvYopSkJO8g7ye/p0pYRHmOJC/huT8qrjGVtvgRMrqKSZGwirDHYJCVSkW3BH2ihceAYKUxsTt/mrNVlnJXPIETvT8KwDc0Th8MCb7CT+FH4vhpUUlGU7ECB+lByof8FLjkAG3yoWrhTSQSleunoar3sMU3ix03pkyJ9EIpGlFcojHRTppoNOqAOpPWRRLHEFIEA2oSuUUxXFS5Cn8aVC/zqJCutRg0qhFFLZDVClFOruWgMRxXafFKoQ+uUgVxVIGuE1uPOHAKWWuinAUSUMyVm/HWAfdYCGUZgVc4GsDT2n7hWnJppNBq0Tg8B4zwAYfzEuq+mGUhCYUmDc51bGIsJrOFsjaPxr1X+IHhSPMxK3SStQCE5euxVNgEjpsKxmL4A60y1iYSWzBBsYUCeUg6/B0isrjubsWXbczbjNCnpVtj1eYpSsoTmUVZRoJMwN4qv8AJJNIjZGVomYw4KJmeom1QqRAj3oxlkpbPWfw/fyofFog/jUZWpe47g8GhQMqExMdP1p4xKQmDt9+2tCtjpr91cQzM7/r+zUodq92yXypUOmx+2rPBYHzDlEBW23rQifg7ipAso5wSPQ3+f71oNWLYS9hQy4kLOYb1HxV8K5GtDeB129K6WfNWMy9to0qPFYbyQlabiYNUPZ78miO+5WI5SQoGfuqwc4kAkhI1i+kGgsa7mUDMne1SnGIDeUo5utO1Y35OIwZVzlWYkyes0X5gUiI01tp+zVXhcWUm1+lH4P6RSpmT00ii0wSKV8cxpJbJBIBtrRPEcPkVFDIVFOMuDiUU8Ip4NOSmhYwwptTVJoxpsxprUieGqImDHWLUuohXFFJKau/9PIHwi/Y2on/AEgICSYuqI/M/hR1AsqGeGLVoPzoxvghE5jEdpP6Vc4YqSSRAm0/l8qOcRy3hRN6qc2Ay3+kzuP370qvMgO4rtJ6jHo9782kHKDS9Tw7XaPLWFFyuB2hs9dKqhLCQ7XQ7QxVXUqqEsleAUIUkKHQgEfI1kPFXgw4laS2pKEhISQZhMaZUgRHa1a7NSpXFMZSado8zw/8LHD8a0JIVG5lPX17VaMfwsZD+YqKmQPgM5ib2KhEDTS9q3EV2KVY0P6s32eO/wAUGQ0+2EJAAbAsAE2OgA6CNZN6wb7pPrXq/wDE7wqV5sV5gygJGUzPSE666xbevJ3UflVElTOh4zTihBO46UkhQt1OlcQs6getEZwBpeq2al+SeUhIA1i5oV/E8sEi3zruJkD2oEtTcULCoBDK1AiB6Vf8K4Q47Jd+FBHIbZj2HSo/C+LDbvOArl13iQbd/wAK3GGZYWC4VCwkJmPaT6VRllJcIZNGQ47wkKbDqEBMWMQAfYaGqriXCYQhQObMY0i/brWvxWEzk5TAIkJJqkxfGPoylQiCL7g+lVQk9ki4oGyGlCUydCDqDRSHiHMwGUWi0j3qbi7qVtpINwb+9AL4lyjS1q0K2VyIuK44uKghMjcCg4rhMk96mQn50/A0VQ0Xo/AspMgyDEg21ka+0/ZQqWTVhgcPrPSlYzZb8L4IXBIHLpmVMD5Ua4h1IKCCpKLCNB3qThfGcichSCmI6EDt196tcW62tvNMZt7TaxBA9o/CkSsrbp7lVwsfSBTlrHXe1SN8LCcxzDIuYTfWbbVNicWlaYIykQAbi3XS361ULdIPdJ1mRRi9KojWrcIwuBKz2v8AOk+iNDRHCTuTr3j5VeKwaDJAvEETr+tDTfBNVGPLpFppVYv4FIURH2UqGj8B1HqyKmRSpV2DyxImu0qVQJw09OtKlQIS11JpUqgx012lSqBKzxI2FYVwKAIibib7a14fx9lIcVAA00AG1KlWHP8A9n/hs8UrXRy01gfFSpUnR0o8DcaaF+qKVKoWx4DfDp+mHvW544gBjDQALHS29KlVeT7kVS5K1bhL4kk2G/c1WceQPpLDUUqVUf3o0R+0zizymhjXKVbCHU60fgxzCuUqD4IaBxoQLD5UVgGxBsNOnY1ylWcDBGtTVgzoKVKh2Myza1H72NU7Q5qVKmf2Cr7mHI+KrZCjA9PwpUqeHIkuBqz9w+6lSpVoXBS+T//Z"/>
          <p:cNvSpPr>
            <a:spLocks noChangeAspect="1" noChangeArrowheads="1"/>
          </p:cNvSpPr>
          <p:nvPr/>
        </p:nvSpPr>
        <p:spPr bwMode="auto">
          <a:xfrm>
            <a:off x="77788" y="-895350"/>
            <a:ext cx="2466975" cy="1847850"/>
          </a:xfrm>
          <a:prstGeom prst="rect">
            <a:avLst/>
          </a:prstGeom>
          <a:noFill/>
          <a:ln w="9525">
            <a:noFill/>
            <a:miter lim="800000"/>
            <a:headEnd/>
            <a:tailEnd/>
          </a:ln>
        </p:spPr>
        <p:txBody>
          <a:bodyPr/>
          <a:lstStyle/>
          <a:p>
            <a:endParaRPr lang="en-US"/>
          </a:p>
        </p:txBody>
      </p:sp>
      <p:pic>
        <p:nvPicPr>
          <p:cNvPr id="33800" name="Picture 10" descr="banner: Photo Gallery"/>
          <p:cNvPicPr>
            <a:picLocks noChangeAspect="1" noChangeArrowheads="1"/>
          </p:cNvPicPr>
          <p:nvPr/>
        </p:nvPicPr>
        <p:blipFill>
          <a:blip r:embed="rId3" cstate="print"/>
          <a:srcRect l="47749" r="6070"/>
          <a:stretch>
            <a:fillRect/>
          </a:stretch>
        </p:blipFill>
        <p:spPr bwMode="auto">
          <a:xfrm>
            <a:off x="133350" y="3131344"/>
            <a:ext cx="3185825" cy="2286000"/>
          </a:xfrm>
          <a:prstGeom prst="rect">
            <a:avLst/>
          </a:prstGeom>
          <a:noFill/>
          <a:ln w="9525">
            <a:noFill/>
            <a:miter lim="800000"/>
            <a:headEnd/>
            <a:tailEnd/>
          </a:ln>
        </p:spPr>
      </p:pic>
      <p:pic>
        <p:nvPicPr>
          <p:cNvPr id="33802" name="Picture 14" descr="http://4.bp.blogspot.com/_UGSSUl2rb6s/TUobVbH8KOI/AAAAAAAAAWU/wBRx51tJZ_A/s1600/Tasmanian+Devil.jpg"/>
          <p:cNvPicPr>
            <a:picLocks noChangeAspect="1" noChangeArrowheads="1"/>
          </p:cNvPicPr>
          <p:nvPr/>
        </p:nvPicPr>
        <p:blipFill>
          <a:blip r:embed="rId4" cstate="print"/>
          <a:srcRect/>
          <a:stretch>
            <a:fillRect/>
          </a:stretch>
        </p:blipFill>
        <p:spPr bwMode="auto">
          <a:xfrm>
            <a:off x="318944" y="3128169"/>
            <a:ext cx="2814637" cy="2292350"/>
          </a:xfrm>
          <a:prstGeom prst="rect">
            <a:avLst/>
          </a:prstGeom>
          <a:noFill/>
          <a:ln w="9525">
            <a:noFill/>
            <a:miter lim="800000"/>
            <a:headEnd/>
            <a:tailEnd/>
          </a:ln>
        </p:spPr>
      </p:pic>
      <p:pic>
        <p:nvPicPr>
          <p:cNvPr id="33799" name="Picture 8" descr="http://www.coralcoe.org.au/images/research/acropora%20miilepora.jpg"/>
          <p:cNvPicPr>
            <a:picLocks noChangeAspect="1" noChangeArrowheads="1"/>
          </p:cNvPicPr>
          <p:nvPr/>
        </p:nvPicPr>
        <p:blipFill>
          <a:blip r:embed="rId5" cstate="print"/>
          <a:srcRect/>
          <a:stretch>
            <a:fillRect/>
          </a:stretch>
        </p:blipFill>
        <p:spPr bwMode="auto">
          <a:xfrm>
            <a:off x="3353281" y="3131344"/>
            <a:ext cx="3048850" cy="2286000"/>
          </a:xfrm>
          <a:prstGeom prst="rect">
            <a:avLst/>
          </a:prstGeom>
          <a:noFill/>
          <a:ln w="9525">
            <a:noFill/>
            <a:miter lim="800000"/>
            <a:headEnd/>
            <a:tailEnd/>
          </a:ln>
        </p:spPr>
      </p:pic>
      <p:pic>
        <p:nvPicPr>
          <p:cNvPr id="33804" name="Picture 12" descr="Tammar.jpg"/>
          <p:cNvPicPr>
            <a:picLocks noChangeAspect="1" noChangeArrowheads="1"/>
          </p:cNvPicPr>
          <p:nvPr/>
        </p:nvPicPr>
        <p:blipFill>
          <a:blip r:embed="rId6" cstate="print"/>
          <a:srcRect/>
          <a:stretch>
            <a:fillRect/>
          </a:stretch>
        </p:blipFill>
        <p:spPr bwMode="auto">
          <a:xfrm>
            <a:off x="6455688" y="3131344"/>
            <a:ext cx="2576275" cy="2286000"/>
          </a:xfrm>
          <a:prstGeom prst="rect">
            <a:avLst/>
          </a:prstGeom>
          <a:noFill/>
          <a:ln w="9525">
            <a:noFill/>
            <a:miter lim="800000"/>
            <a:headEnd/>
            <a:tailEnd/>
          </a:ln>
        </p:spPr>
      </p:pic>
      <p:pic>
        <p:nvPicPr>
          <p:cNvPr id="33806" name="Picture 14" descr="http://t1.gstatic.com/images?q=tbn:ANd9GcTWLcTfNFr-j5kEA5yU2yAlfWO44KgzWZQufY16siYqNQ42CuAB"/>
          <p:cNvPicPr>
            <a:picLocks noChangeAspect="1" noChangeArrowheads="1"/>
          </p:cNvPicPr>
          <p:nvPr/>
        </p:nvPicPr>
        <p:blipFill>
          <a:blip r:embed="rId7" cstate="print"/>
          <a:srcRect/>
          <a:stretch>
            <a:fillRect/>
          </a:stretch>
        </p:blipFill>
        <p:spPr bwMode="auto">
          <a:xfrm>
            <a:off x="6716713" y="3134519"/>
            <a:ext cx="2054225" cy="2279650"/>
          </a:xfrm>
          <a:prstGeom prst="rect">
            <a:avLst/>
          </a:prstGeom>
          <a:noFill/>
          <a:ln w="9525">
            <a:noFill/>
            <a:miter lim="800000"/>
            <a:headEnd/>
            <a:tailEnd/>
          </a:ln>
        </p:spPr>
      </p:pic>
      <p:grpSp>
        <p:nvGrpSpPr>
          <p:cNvPr id="2" name="Group 21"/>
          <p:cNvGrpSpPr>
            <a:grpSpLocks/>
          </p:cNvGrpSpPr>
          <p:nvPr/>
        </p:nvGrpSpPr>
        <p:grpSpPr bwMode="auto">
          <a:xfrm>
            <a:off x="3550556" y="3081338"/>
            <a:ext cx="2654300" cy="2386012"/>
            <a:chOff x="5089525" y="1042737"/>
            <a:chExt cx="2653563" cy="2386263"/>
          </a:xfrm>
        </p:grpSpPr>
        <p:pic>
          <p:nvPicPr>
            <p:cNvPr id="45068" name="Picture 16" descr="http://1.bp.blogspot.com/-2GVSiWEWs40/TcqCxPQrR4I/AAAAAAAAAY4/XUX4PV3fXpE/s1600/Spongebob%2Band%2BPatrick%2Bwallpaper1.jpg"/>
            <p:cNvPicPr>
              <a:picLocks noChangeAspect="1" noChangeArrowheads="1"/>
            </p:cNvPicPr>
            <p:nvPr/>
          </p:nvPicPr>
          <p:blipFill>
            <a:blip r:embed="rId8" cstate="print"/>
            <a:srcRect t="14236" r="58490" b="36182"/>
            <a:stretch>
              <a:fillRect/>
            </a:stretch>
          </p:blipFill>
          <p:spPr bwMode="auto">
            <a:xfrm>
              <a:off x="5089525" y="1162050"/>
              <a:ext cx="2530475" cy="2266950"/>
            </a:xfrm>
            <a:prstGeom prst="rect">
              <a:avLst/>
            </a:prstGeom>
            <a:noFill/>
            <a:ln w="9525">
              <a:noFill/>
              <a:miter lim="800000"/>
              <a:headEnd/>
              <a:tailEnd/>
            </a:ln>
          </p:spPr>
        </p:pic>
        <p:sp>
          <p:nvSpPr>
            <p:cNvPr id="13" name="TextBox 12"/>
            <p:cNvSpPr txBox="1"/>
            <p:nvPr/>
          </p:nvSpPr>
          <p:spPr>
            <a:xfrm>
              <a:off x="6736892" y="1042737"/>
              <a:ext cx="1006196" cy="369926"/>
            </a:xfrm>
            <a:prstGeom prst="rect">
              <a:avLst/>
            </a:prstGeom>
            <a:solidFill>
              <a:schemeClr val="accent6">
                <a:lumMod val="40000"/>
                <a:lumOff val="60000"/>
              </a:schemeClr>
            </a:solidFill>
          </p:spPr>
          <p:txBody>
            <a:bodyPr wrap="none">
              <a:spAutoFit/>
            </a:bodyPr>
            <a:lstStyle/>
            <a:p>
              <a:pPr>
                <a:defRPr/>
              </a:pPr>
              <a:r>
                <a:rPr lang="en-US" dirty="0">
                  <a:solidFill>
                    <a:srgbClr val="FF0000"/>
                  </a:solidFill>
                  <a:latin typeface="Arial" charset="0"/>
                </a:rPr>
                <a:t>CORAL</a:t>
              </a:r>
            </a:p>
          </p:txBody>
        </p:sp>
        <p:cxnSp>
          <p:nvCxnSpPr>
            <p:cNvPr id="15" name="Straight Arrow Connector 14"/>
            <p:cNvCxnSpPr>
              <a:stCxn id="13" idx="1"/>
            </p:cNvCxnSpPr>
            <p:nvPr/>
          </p:nvCxnSpPr>
          <p:spPr>
            <a:xfrm rot="10800000" flipV="1">
              <a:off x="6416307" y="1226906"/>
              <a:ext cx="322174" cy="12066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5071" name="TextBox 17"/>
            <p:cNvSpPr txBox="1">
              <a:spLocks noChangeArrowheads="1"/>
            </p:cNvSpPr>
            <p:nvPr/>
          </p:nvSpPr>
          <p:spPr bwMode="auto">
            <a:xfrm>
              <a:off x="5991728" y="1467851"/>
              <a:ext cx="1018671" cy="646331"/>
            </a:xfrm>
            <a:prstGeom prst="rect">
              <a:avLst/>
            </a:prstGeom>
            <a:noFill/>
            <a:ln w="9525">
              <a:noFill/>
              <a:miter lim="800000"/>
              <a:headEnd/>
              <a:tailEnd/>
            </a:ln>
          </p:spPr>
          <p:txBody>
            <a:bodyPr>
              <a:spAutoFit/>
            </a:bodyPr>
            <a:lstStyle/>
            <a:p>
              <a:pPr algn="r"/>
              <a:r>
                <a:rPr lang="en-US">
                  <a:solidFill>
                    <a:srgbClr val="FF0000"/>
                  </a:solidFill>
                </a:rPr>
                <a:t>NOT CORAL</a:t>
              </a:r>
            </a:p>
          </p:txBody>
        </p:sp>
        <p:cxnSp>
          <p:nvCxnSpPr>
            <p:cNvPr id="19" name="Straight Arrow Connector 18"/>
            <p:cNvCxnSpPr>
              <a:stCxn id="45071" idx="2"/>
            </p:cNvCxnSpPr>
            <p:nvPr/>
          </p:nvCxnSpPr>
          <p:spPr>
            <a:xfrm rot="16200000" flipH="1">
              <a:off x="6497197" y="2117636"/>
              <a:ext cx="260377" cy="25392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8" name="Rectangle 2"/>
          <p:cNvSpPr txBox="1">
            <a:spLocks noChangeArrowheads="1"/>
          </p:cNvSpPr>
          <p:nvPr/>
        </p:nvSpPr>
        <p:spPr>
          <a:xfrm>
            <a:off x="19050" y="556419"/>
            <a:ext cx="9144000" cy="811212"/>
          </a:xfrm>
          <a:prstGeom prst="rect">
            <a:avLst/>
          </a:prstGeom>
        </p:spPr>
        <p:txBody>
          <a:bodyPr/>
          <a:lstStyle/>
          <a:p>
            <a:pPr algn="ctr">
              <a:defRPr/>
            </a:pPr>
            <a:r>
              <a:rPr lang="en-US" sz="3800" i="1" spc="-100" dirty="0" smtClean="0">
                <a:solidFill>
                  <a:srgbClr val="FFFF00"/>
                </a:solidFill>
                <a:cs typeface="Arial" pitchFamily="34" charset="0"/>
              </a:rPr>
              <a:t>Genomics In The News…</a:t>
            </a:r>
            <a:endParaRPr lang="en-US" sz="3800" i="1" spc="-100" dirty="0">
              <a:solidFill>
                <a:srgbClr val="FFFF00"/>
              </a:solidFill>
              <a:cs typeface="Arial" pitchFamily="34" charset="0"/>
            </a:endParaRPr>
          </a:p>
        </p:txBody>
      </p:sp>
      <p:pic>
        <p:nvPicPr>
          <p:cNvPr id="20" name="Picture 3"/>
          <p:cNvPicPr>
            <a:picLocks noChangeAspect="1" noChangeArrowheads="1"/>
          </p:cNvPicPr>
          <p:nvPr/>
        </p:nvPicPr>
        <p:blipFill>
          <a:blip r:embed="rId9" cstate="print"/>
          <a:srcRect l="13200" r="3000"/>
          <a:stretch>
            <a:fillRect/>
          </a:stretch>
        </p:blipFill>
        <p:spPr bwMode="auto">
          <a:xfrm>
            <a:off x="92520" y="113880"/>
            <a:ext cx="1600200" cy="1696290"/>
          </a:xfrm>
          <a:prstGeom prst="rect">
            <a:avLst/>
          </a:prstGeom>
          <a:noFill/>
          <a:ln w="9525">
            <a:noFill/>
            <a:miter lim="800000"/>
            <a:headEnd/>
            <a:tailEnd/>
          </a:ln>
        </p:spPr>
      </p:pic>
      <p:pic>
        <p:nvPicPr>
          <p:cNvPr id="21" name="Picture 4"/>
          <p:cNvPicPr>
            <a:picLocks noChangeAspect="1" noChangeArrowheads="1"/>
          </p:cNvPicPr>
          <p:nvPr/>
        </p:nvPicPr>
        <p:blipFill>
          <a:blip r:embed="rId10" cstate="print"/>
          <a:srcRect/>
          <a:stretch>
            <a:fillRect/>
          </a:stretch>
        </p:blipFill>
        <p:spPr bwMode="auto">
          <a:xfrm>
            <a:off x="7448550" y="95250"/>
            <a:ext cx="1600200" cy="1733551"/>
          </a:xfrm>
          <a:prstGeom prst="rect">
            <a:avLst/>
          </a:prstGeom>
          <a:noFill/>
          <a:ln w="9525">
            <a:noFill/>
            <a:miter lim="800000"/>
            <a:headEnd/>
            <a:tailEnd/>
          </a:ln>
        </p:spPr>
      </p:pic>
      <p:sp>
        <p:nvSpPr>
          <p:cNvPr id="22" name="TextBox 21"/>
          <p:cNvSpPr txBox="1"/>
          <p:nvPr/>
        </p:nvSpPr>
        <p:spPr>
          <a:xfrm>
            <a:off x="7388225" y="6354763"/>
            <a:ext cx="1795684" cy="400110"/>
          </a:xfrm>
          <a:prstGeom prst="rect">
            <a:avLst/>
          </a:prstGeom>
          <a:noFill/>
        </p:spPr>
        <p:txBody>
          <a:bodyPr wrap="none">
            <a:spAutoFit/>
          </a:bodyPr>
          <a:lstStyle/>
          <a:p>
            <a:pPr>
              <a:defRPr/>
            </a:pPr>
            <a:r>
              <a:rPr lang="en-US" sz="2000" dirty="0">
                <a:solidFill>
                  <a:schemeClr val="accent4">
                    <a:lumMod val="40000"/>
                    <a:lumOff val="60000"/>
                  </a:schemeClr>
                </a:solidFill>
              </a:rPr>
              <a:t>Document </a:t>
            </a:r>
            <a:r>
              <a:rPr lang="en-US" sz="2000" dirty="0" smtClean="0">
                <a:solidFill>
                  <a:schemeClr val="accent4">
                    <a:lumMod val="40000"/>
                    <a:lumOff val="60000"/>
                  </a:schemeClr>
                </a:solidFill>
              </a:rPr>
              <a:t>17</a:t>
            </a:r>
            <a:endParaRPr lang="en-US" sz="2000" dirty="0">
              <a:solidFill>
                <a:schemeClr val="accent4">
                  <a:lumMod val="40000"/>
                  <a:lumOff val="60000"/>
                </a:schemeClr>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800"/>
                                        </p:tgtEl>
                                        <p:attrNameLst>
                                          <p:attrName>style.visibility</p:attrName>
                                        </p:attrNameLst>
                                      </p:cBhvr>
                                      <p:to>
                                        <p:strVal val="visible"/>
                                      </p:to>
                                    </p:set>
                                    <p:anim calcmode="lin" valueType="num">
                                      <p:cBhvr additive="base">
                                        <p:cTn id="7" dur="500" fill="hold"/>
                                        <p:tgtEl>
                                          <p:spTgt spid="33800"/>
                                        </p:tgtEl>
                                        <p:attrNameLst>
                                          <p:attrName>ppt_x</p:attrName>
                                        </p:attrNameLst>
                                      </p:cBhvr>
                                      <p:tavLst>
                                        <p:tav tm="0">
                                          <p:val>
                                            <p:strVal val="#ppt_x"/>
                                          </p:val>
                                        </p:tav>
                                        <p:tav tm="100000">
                                          <p:val>
                                            <p:strVal val="#ppt_x"/>
                                          </p:val>
                                        </p:tav>
                                      </p:tavLst>
                                    </p:anim>
                                    <p:anim calcmode="lin" valueType="num">
                                      <p:cBhvr additive="base">
                                        <p:cTn id="8" dur="500" fill="hold"/>
                                        <p:tgtEl>
                                          <p:spTgt spid="338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799"/>
                                        </p:tgtEl>
                                        <p:attrNameLst>
                                          <p:attrName>style.visibility</p:attrName>
                                        </p:attrNameLst>
                                      </p:cBhvr>
                                      <p:to>
                                        <p:strVal val="visible"/>
                                      </p:to>
                                    </p:set>
                                    <p:anim calcmode="lin" valueType="num">
                                      <p:cBhvr additive="base">
                                        <p:cTn id="13" dur="500" fill="hold"/>
                                        <p:tgtEl>
                                          <p:spTgt spid="33799"/>
                                        </p:tgtEl>
                                        <p:attrNameLst>
                                          <p:attrName>ppt_x</p:attrName>
                                        </p:attrNameLst>
                                      </p:cBhvr>
                                      <p:tavLst>
                                        <p:tav tm="0">
                                          <p:val>
                                            <p:strVal val="#ppt_x"/>
                                          </p:val>
                                        </p:tav>
                                        <p:tav tm="100000">
                                          <p:val>
                                            <p:strVal val="#ppt_x"/>
                                          </p:val>
                                        </p:tav>
                                      </p:tavLst>
                                    </p:anim>
                                    <p:anim calcmode="lin" valueType="num">
                                      <p:cBhvr additive="base">
                                        <p:cTn id="14" dur="500" fill="hold"/>
                                        <p:tgtEl>
                                          <p:spTgt spid="337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3804"/>
                                        </p:tgtEl>
                                        <p:attrNameLst>
                                          <p:attrName>style.visibility</p:attrName>
                                        </p:attrNameLst>
                                      </p:cBhvr>
                                      <p:to>
                                        <p:strVal val="visible"/>
                                      </p:to>
                                    </p:set>
                                    <p:anim calcmode="lin" valueType="num">
                                      <p:cBhvr additive="base">
                                        <p:cTn id="19" dur="500" fill="hold"/>
                                        <p:tgtEl>
                                          <p:spTgt spid="33804"/>
                                        </p:tgtEl>
                                        <p:attrNameLst>
                                          <p:attrName>ppt_x</p:attrName>
                                        </p:attrNameLst>
                                      </p:cBhvr>
                                      <p:tavLst>
                                        <p:tav tm="0">
                                          <p:val>
                                            <p:strVal val="#ppt_x"/>
                                          </p:val>
                                        </p:tav>
                                        <p:tav tm="100000">
                                          <p:val>
                                            <p:strVal val="#ppt_x"/>
                                          </p:val>
                                        </p:tav>
                                      </p:tavLst>
                                    </p:anim>
                                    <p:anim calcmode="lin" valueType="num">
                                      <p:cBhvr additive="base">
                                        <p:cTn id="20" dur="500" fill="hold"/>
                                        <p:tgtEl>
                                          <p:spTgt spid="3380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3802"/>
                                        </p:tgtEl>
                                        <p:attrNameLst>
                                          <p:attrName>style.visibility</p:attrName>
                                        </p:attrNameLst>
                                      </p:cBhvr>
                                      <p:to>
                                        <p:strVal val="visible"/>
                                      </p:to>
                                    </p:set>
                                    <p:anim calcmode="lin" valueType="num">
                                      <p:cBhvr additive="base">
                                        <p:cTn id="25" dur="500" fill="hold"/>
                                        <p:tgtEl>
                                          <p:spTgt spid="33802"/>
                                        </p:tgtEl>
                                        <p:attrNameLst>
                                          <p:attrName>ppt_x</p:attrName>
                                        </p:attrNameLst>
                                      </p:cBhvr>
                                      <p:tavLst>
                                        <p:tav tm="0">
                                          <p:val>
                                            <p:strVal val="#ppt_x"/>
                                          </p:val>
                                        </p:tav>
                                        <p:tav tm="100000">
                                          <p:val>
                                            <p:strVal val="#ppt_x"/>
                                          </p:val>
                                        </p:tav>
                                      </p:tavLst>
                                    </p:anim>
                                    <p:anim calcmode="lin" valueType="num">
                                      <p:cBhvr additive="base">
                                        <p:cTn id="26" dur="500" fill="hold"/>
                                        <p:tgtEl>
                                          <p:spTgt spid="33802"/>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4"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nodeType="afterEffect">
                                  <p:stCondLst>
                                    <p:cond delay="0"/>
                                  </p:stCondLst>
                                  <p:childTnLst>
                                    <p:set>
                                      <p:cBhvr>
                                        <p:cTn id="34" dur="1" fill="hold">
                                          <p:stCondLst>
                                            <p:cond delay="0"/>
                                          </p:stCondLst>
                                        </p:cTn>
                                        <p:tgtEl>
                                          <p:spTgt spid="33806"/>
                                        </p:tgtEl>
                                        <p:attrNameLst>
                                          <p:attrName>style.visibility</p:attrName>
                                        </p:attrNameLst>
                                      </p:cBhvr>
                                      <p:to>
                                        <p:strVal val="visible"/>
                                      </p:to>
                                    </p:set>
                                    <p:anim calcmode="lin" valueType="num">
                                      <p:cBhvr additive="base">
                                        <p:cTn id="35" dur="500" fill="hold"/>
                                        <p:tgtEl>
                                          <p:spTgt spid="33806"/>
                                        </p:tgtEl>
                                        <p:attrNameLst>
                                          <p:attrName>ppt_x</p:attrName>
                                        </p:attrNameLst>
                                      </p:cBhvr>
                                      <p:tavLst>
                                        <p:tav tm="0">
                                          <p:val>
                                            <p:strVal val="#ppt_x"/>
                                          </p:val>
                                        </p:tav>
                                        <p:tav tm="100000">
                                          <p:val>
                                            <p:strVal val="#ppt_x"/>
                                          </p:val>
                                        </p:tav>
                                      </p:tavLst>
                                    </p:anim>
                                    <p:anim calcmode="lin" valueType="num">
                                      <p:cBhvr additive="base">
                                        <p:cTn id="36" dur="500" fill="hold"/>
                                        <p:tgtEl>
                                          <p:spTgt spid="338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Marijuana DNA Sequenced by Startup in Search for Medical Use "/>
          <p:cNvPicPr>
            <a:picLocks noChangeAspect="1" noChangeArrowheads="1"/>
          </p:cNvPicPr>
          <p:nvPr/>
        </p:nvPicPr>
        <p:blipFill>
          <a:blip r:embed="rId3" cstate="print"/>
          <a:srcRect/>
          <a:stretch>
            <a:fillRect/>
          </a:stretch>
        </p:blipFill>
        <p:spPr bwMode="auto">
          <a:xfrm>
            <a:off x="4671324" y="2705100"/>
            <a:ext cx="4358376" cy="29010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4" name="Picture 2"/>
          <p:cNvPicPr>
            <a:picLocks noChangeAspect="1" noChangeArrowheads="1"/>
          </p:cNvPicPr>
          <p:nvPr/>
        </p:nvPicPr>
        <p:blipFill>
          <a:blip r:embed="rId4" cstate="print"/>
          <a:srcRect l="2991" t="24375" r="42617" b="47813"/>
          <a:stretch>
            <a:fillRect/>
          </a:stretch>
        </p:blipFill>
        <p:spPr bwMode="auto">
          <a:xfrm>
            <a:off x="137159" y="3069464"/>
            <a:ext cx="5234942" cy="2135359"/>
          </a:xfrm>
          <a:prstGeom prst="rect">
            <a:avLst/>
          </a:prstGeom>
          <a:noFill/>
          <a:ln w="9525">
            <a:noFill/>
            <a:miter lim="800000"/>
            <a:headEnd/>
            <a:tailEnd/>
          </a:ln>
        </p:spPr>
      </p:pic>
      <p:sp>
        <p:nvSpPr>
          <p:cNvPr id="6" name="Rectangle 2"/>
          <p:cNvSpPr txBox="1">
            <a:spLocks noChangeArrowheads="1"/>
          </p:cNvSpPr>
          <p:nvPr/>
        </p:nvSpPr>
        <p:spPr>
          <a:xfrm>
            <a:off x="19050" y="556419"/>
            <a:ext cx="9144000" cy="811212"/>
          </a:xfrm>
          <a:prstGeom prst="rect">
            <a:avLst/>
          </a:prstGeom>
        </p:spPr>
        <p:txBody>
          <a:bodyPr/>
          <a:lstStyle/>
          <a:p>
            <a:pPr algn="ctr">
              <a:defRPr/>
            </a:pPr>
            <a:r>
              <a:rPr lang="en-US" sz="3800" i="1" spc="-100" dirty="0" smtClean="0">
                <a:solidFill>
                  <a:srgbClr val="FFFF00"/>
                </a:solidFill>
                <a:cs typeface="Arial" pitchFamily="34" charset="0"/>
              </a:rPr>
              <a:t>Genomics In The News…</a:t>
            </a:r>
            <a:endParaRPr lang="en-US" sz="3800" i="1" spc="-100" dirty="0">
              <a:solidFill>
                <a:srgbClr val="FFFF00"/>
              </a:solidFill>
              <a:cs typeface="Arial" pitchFamily="34" charset="0"/>
            </a:endParaRPr>
          </a:p>
        </p:txBody>
      </p:sp>
      <p:pic>
        <p:nvPicPr>
          <p:cNvPr id="7" name="Picture 3"/>
          <p:cNvPicPr>
            <a:picLocks noChangeAspect="1" noChangeArrowheads="1"/>
          </p:cNvPicPr>
          <p:nvPr/>
        </p:nvPicPr>
        <p:blipFill>
          <a:blip r:embed="rId5" cstate="print"/>
          <a:srcRect l="13200" r="3000"/>
          <a:stretch>
            <a:fillRect/>
          </a:stretch>
        </p:blipFill>
        <p:spPr bwMode="auto">
          <a:xfrm>
            <a:off x="92520" y="113880"/>
            <a:ext cx="1600200" cy="1696290"/>
          </a:xfrm>
          <a:prstGeom prst="rect">
            <a:avLst/>
          </a:prstGeom>
          <a:noFill/>
          <a:ln w="9525">
            <a:noFill/>
            <a:miter lim="800000"/>
            <a:headEnd/>
            <a:tailEnd/>
          </a:ln>
        </p:spPr>
      </p:pic>
      <p:pic>
        <p:nvPicPr>
          <p:cNvPr id="8" name="Picture 4"/>
          <p:cNvPicPr>
            <a:picLocks noChangeAspect="1" noChangeArrowheads="1"/>
          </p:cNvPicPr>
          <p:nvPr/>
        </p:nvPicPr>
        <p:blipFill>
          <a:blip r:embed="rId6" cstate="print"/>
          <a:srcRect/>
          <a:stretch>
            <a:fillRect/>
          </a:stretch>
        </p:blipFill>
        <p:spPr bwMode="auto">
          <a:xfrm>
            <a:off x="7448550" y="95250"/>
            <a:ext cx="1600200" cy="1733551"/>
          </a:xfrm>
          <a:prstGeom prst="rect">
            <a:avLst/>
          </a:prstGeom>
          <a:noFill/>
          <a:ln w="9525">
            <a:noFill/>
            <a:miter lim="800000"/>
            <a:headEnd/>
            <a:tailEnd/>
          </a:ln>
        </p:spPr>
      </p:pic>
      <p:sp>
        <p:nvSpPr>
          <p:cNvPr id="9" name="TextBox 8"/>
          <p:cNvSpPr txBox="1"/>
          <p:nvPr/>
        </p:nvSpPr>
        <p:spPr>
          <a:xfrm>
            <a:off x="7375525" y="6354763"/>
            <a:ext cx="1795684" cy="400110"/>
          </a:xfrm>
          <a:prstGeom prst="rect">
            <a:avLst/>
          </a:prstGeom>
          <a:noFill/>
        </p:spPr>
        <p:txBody>
          <a:bodyPr wrap="none">
            <a:spAutoFit/>
          </a:bodyPr>
          <a:lstStyle/>
          <a:p>
            <a:pPr>
              <a:defRPr/>
            </a:pPr>
            <a:r>
              <a:rPr lang="en-US" sz="2000" dirty="0">
                <a:solidFill>
                  <a:schemeClr val="accent4">
                    <a:lumMod val="40000"/>
                    <a:lumOff val="60000"/>
                  </a:schemeClr>
                </a:solidFill>
              </a:rPr>
              <a:t>Document </a:t>
            </a:r>
            <a:r>
              <a:rPr lang="en-US" sz="2000" dirty="0" smtClean="0">
                <a:solidFill>
                  <a:schemeClr val="accent4">
                    <a:lumMod val="40000"/>
                    <a:lumOff val="60000"/>
                  </a:schemeClr>
                </a:solidFill>
              </a:rPr>
              <a:t>17</a:t>
            </a:r>
            <a:endParaRPr lang="en-US" sz="2000" dirty="0">
              <a:solidFill>
                <a:schemeClr val="accent4">
                  <a:lumMod val="40000"/>
                  <a:lumOff val="60000"/>
                </a:schemeClr>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88418"/>
                                        </p:tgtEl>
                                        <p:attrNameLst>
                                          <p:attrName>style.visibility</p:attrName>
                                        </p:attrNameLst>
                                      </p:cBhvr>
                                      <p:to>
                                        <p:strVal val="visible"/>
                                      </p:to>
                                    </p:set>
                                    <p:animEffect transition="in" filter="wipe(up)">
                                      <p:cBhvr>
                                        <p:cTn id="11" dur="500"/>
                                        <p:tgtEl>
                                          <p:spTgt spid="188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i.cdn.turner.com/cnn/2011/US/06/27/new.hampshire.dog.dna/story.dogs.generic.afp.gi.jpg"/>
          <p:cNvPicPr>
            <a:picLocks noChangeAspect="1" noChangeArrowheads="1"/>
          </p:cNvPicPr>
          <p:nvPr/>
        </p:nvPicPr>
        <p:blipFill>
          <a:blip r:embed="rId3" cstate="print"/>
          <a:srcRect r="4800"/>
          <a:stretch>
            <a:fillRect/>
          </a:stretch>
        </p:blipFill>
        <p:spPr bwMode="auto">
          <a:xfrm>
            <a:off x="1898664" y="1919571"/>
            <a:ext cx="5306191" cy="31397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4" name="Picture 2"/>
          <p:cNvPicPr>
            <a:picLocks noChangeAspect="1" noChangeArrowheads="1"/>
          </p:cNvPicPr>
          <p:nvPr/>
        </p:nvPicPr>
        <p:blipFill>
          <a:blip r:embed="rId4" cstate="print"/>
          <a:srcRect/>
          <a:stretch>
            <a:fillRect/>
          </a:stretch>
        </p:blipFill>
        <p:spPr bwMode="auto">
          <a:xfrm>
            <a:off x="1309600" y="4867275"/>
            <a:ext cx="6467475" cy="1457325"/>
          </a:xfrm>
          <a:prstGeom prst="rect">
            <a:avLst/>
          </a:prstGeom>
          <a:noFill/>
          <a:ln w="9525">
            <a:noFill/>
            <a:miter lim="800000"/>
            <a:headEnd/>
            <a:tailEnd/>
          </a:ln>
        </p:spPr>
      </p:pic>
      <p:sp>
        <p:nvSpPr>
          <p:cNvPr id="6" name="Rectangle 2"/>
          <p:cNvSpPr txBox="1">
            <a:spLocks noChangeArrowheads="1"/>
          </p:cNvSpPr>
          <p:nvPr/>
        </p:nvSpPr>
        <p:spPr>
          <a:xfrm>
            <a:off x="19050" y="556419"/>
            <a:ext cx="9144000" cy="811212"/>
          </a:xfrm>
          <a:prstGeom prst="rect">
            <a:avLst/>
          </a:prstGeom>
        </p:spPr>
        <p:txBody>
          <a:bodyPr/>
          <a:lstStyle/>
          <a:p>
            <a:pPr algn="ctr">
              <a:defRPr/>
            </a:pPr>
            <a:r>
              <a:rPr lang="en-US" sz="3800" i="1" spc="-100" dirty="0" smtClean="0">
                <a:solidFill>
                  <a:srgbClr val="FFFF00"/>
                </a:solidFill>
                <a:cs typeface="Arial" pitchFamily="34" charset="0"/>
              </a:rPr>
              <a:t>Genomics In The News…</a:t>
            </a:r>
            <a:endParaRPr lang="en-US" sz="3800" i="1" spc="-100" dirty="0">
              <a:solidFill>
                <a:srgbClr val="FFFF00"/>
              </a:solidFill>
              <a:cs typeface="Arial" pitchFamily="34" charset="0"/>
            </a:endParaRPr>
          </a:p>
        </p:txBody>
      </p:sp>
      <p:pic>
        <p:nvPicPr>
          <p:cNvPr id="7" name="Picture 3"/>
          <p:cNvPicPr>
            <a:picLocks noChangeAspect="1" noChangeArrowheads="1"/>
          </p:cNvPicPr>
          <p:nvPr/>
        </p:nvPicPr>
        <p:blipFill>
          <a:blip r:embed="rId5" cstate="print"/>
          <a:srcRect l="13200" r="3000"/>
          <a:stretch>
            <a:fillRect/>
          </a:stretch>
        </p:blipFill>
        <p:spPr bwMode="auto">
          <a:xfrm>
            <a:off x="92520" y="113880"/>
            <a:ext cx="1600200" cy="1696290"/>
          </a:xfrm>
          <a:prstGeom prst="rect">
            <a:avLst/>
          </a:prstGeom>
          <a:noFill/>
          <a:ln w="9525">
            <a:noFill/>
            <a:miter lim="800000"/>
            <a:headEnd/>
            <a:tailEnd/>
          </a:ln>
        </p:spPr>
      </p:pic>
      <p:pic>
        <p:nvPicPr>
          <p:cNvPr id="9" name="Picture 4"/>
          <p:cNvPicPr>
            <a:picLocks noChangeAspect="1" noChangeArrowheads="1"/>
          </p:cNvPicPr>
          <p:nvPr/>
        </p:nvPicPr>
        <p:blipFill>
          <a:blip r:embed="rId6" cstate="print"/>
          <a:srcRect/>
          <a:stretch>
            <a:fillRect/>
          </a:stretch>
        </p:blipFill>
        <p:spPr bwMode="auto">
          <a:xfrm>
            <a:off x="7448550" y="95250"/>
            <a:ext cx="1600200" cy="1733551"/>
          </a:xfrm>
          <a:prstGeom prst="rect">
            <a:avLst/>
          </a:prstGeom>
          <a:noFill/>
          <a:ln w="9525">
            <a:noFill/>
            <a:miter lim="800000"/>
            <a:headEnd/>
            <a:tailEnd/>
          </a:ln>
        </p:spPr>
      </p:pic>
      <p:sp>
        <p:nvSpPr>
          <p:cNvPr id="8" name="TextBox 7"/>
          <p:cNvSpPr txBox="1"/>
          <p:nvPr/>
        </p:nvSpPr>
        <p:spPr>
          <a:xfrm>
            <a:off x="7400925" y="6354763"/>
            <a:ext cx="1795684" cy="400110"/>
          </a:xfrm>
          <a:prstGeom prst="rect">
            <a:avLst/>
          </a:prstGeom>
          <a:noFill/>
        </p:spPr>
        <p:txBody>
          <a:bodyPr wrap="none">
            <a:spAutoFit/>
          </a:bodyPr>
          <a:lstStyle/>
          <a:p>
            <a:pPr>
              <a:defRPr/>
            </a:pPr>
            <a:r>
              <a:rPr lang="en-US" sz="2000" dirty="0">
                <a:solidFill>
                  <a:schemeClr val="accent4">
                    <a:lumMod val="40000"/>
                    <a:lumOff val="60000"/>
                  </a:schemeClr>
                </a:solidFill>
              </a:rPr>
              <a:t>Document </a:t>
            </a:r>
            <a:r>
              <a:rPr lang="en-US" sz="2000" dirty="0" smtClean="0">
                <a:solidFill>
                  <a:schemeClr val="accent4">
                    <a:lumMod val="40000"/>
                    <a:lumOff val="60000"/>
                  </a:schemeClr>
                </a:solidFill>
              </a:rPr>
              <a:t>17</a:t>
            </a:r>
            <a:endParaRPr lang="en-US" sz="2000" dirty="0">
              <a:solidFill>
                <a:schemeClr val="accent4">
                  <a:lumMod val="40000"/>
                  <a:lumOff val="60000"/>
                </a:schemeClr>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wipe(up)">
                                      <p:cBhvr>
                                        <p:cTn id="7" dur="500"/>
                                        <p:tgtEl>
                                          <p:spTgt spid="40962"/>
                                        </p:tgtEl>
                                      </p:cBhvr>
                                    </p:animEffect>
                                  </p:childTnLst>
                                </p:cTn>
                              </p:par>
                              <p:par>
                                <p:cTn id="8" presetID="22" presetClass="entr" presetSubtype="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up)">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noChangeArrowheads="1"/>
          </p:cNvPicPr>
          <p:nvPr/>
        </p:nvPicPr>
        <p:blipFill>
          <a:blip r:embed="rId3" cstate="print">
            <a:lum bright="10000"/>
          </a:blip>
          <a:srcRect l="8848" t="20625" r="5762" b="33281"/>
          <a:stretch>
            <a:fillRect/>
          </a:stretch>
        </p:blipFill>
        <p:spPr bwMode="auto">
          <a:xfrm>
            <a:off x="465138" y="2521671"/>
            <a:ext cx="8286750" cy="3354752"/>
          </a:xfrm>
          <a:prstGeom prst="rect">
            <a:avLst/>
          </a:prstGeom>
          <a:ln>
            <a:noFill/>
          </a:ln>
          <a:effectLst>
            <a:outerShdw blurRad="292100" dist="139700" dir="2700000" algn="tl" rotWithShape="0">
              <a:srgbClr val="333333">
                <a:alpha val="65000"/>
              </a:srgbClr>
            </a:outerShdw>
          </a:effectLst>
        </p:spPr>
      </p:pic>
      <p:sp>
        <p:nvSpPr>
          <p:cNvPr id="45060" name="TextBox 3"/>
          <p:cNvSpPr txBox="1">
            <a:spLocks noChangeArrowheads="1"/>
          </p:cNvSpPr>
          <p:nvPr/>
        </p:nvSpPr>
        <p:spPr bwMode="auto">
          <a:xfrm rot="19685095">
            <a:off x="1790569" y="3685719"/>
            <a:ext cx="5743880" cy="1323439"/>
          </a:xfrm>
          <a:prstGeom prst="rect">
            <a:avLst/>
          </a:prstGeom>
          <a:solidFill>
            <a:schemeClr val="tx1"/>
          </a:solidFill>
          <a:ln w="9525">
            <a:noFill/>
            <a:miter lim="800000"/>
            <a:headEnd/>
            <a:tailEnd/>
          </a:ln>
        </p:spPr>
        <p:txBody>
          <a:bodyPr wrap="none">
            <a:spAutoFit/>
          </a:bodyPr>
          <a:lstStyle/>
          <a:p>
            <a:pPr algn="ctr"/>
            <a:r>
              <a:rPr lang="en-US" sz="4000" dirty="0">
                <a:solidFill>
                  <a:srgbClr val="FF0000"/>
                </a:solidFill>
              </a:rPr>
              <a:t>Note: </a:t>
            </a:r>
            <a:r>
              <a:rPr lang="en-US" sz="4000" dirty="0" smtClean="0">
                <a:solidFill>
                  <a:srgbClr val="FF0000"/>
                </a:solidFill>
              </a:rPr>
              <a:t>Just kidding, </a:t>
            </a:r>
          </a:p>
          <a:p>
            <a:pPr algn="ctr"/>
            <a:r>
              <a:rPr lang="en-US" sz="4000" dirty="0" smtClean="0">
                <a:solidFill>
                  <a:srgbClr val="FF0000"/>
                </a:solidFill>
              </a:rPr>
              <a:t>NHGRI Director Humor</a:t>
            </a:r>
            <a:endParaRPr lang="en-US" sz="4000" dirty="0">
              <a:solidFill>
                <a:srgbClr val="FF0000"/>
              </a:solidFill>
            </a:endParaRPr>
          </a:p>
        </p:txBody>
      </p:sp>
      <p:sp>
        <p:nvSpPr>
          <p:cNvPr id="5" name="Rectangle 2"/>
          <p:cNvSpPr txBox="1">
            <a:spLocks noChangeArrowheads="1"/>
          </p:cNvSpPr>
          <p:nvPr/>
        </p:nvSpPr>
        <p:spPr>
          <a:xfrm>
            <a:off x="19050" y="556419"/>
            <a:ext cx="9144000" cy="811212"/>
          </a:xfrm>
          <a:prstGeom prst="rect">
            <a:avLst/>
          </a:prstGeom>
        </p:spPr>
        <p:txBody>
          <a:bodyPr/>
          <a:lstStyle/>
          <a:p>
            <a:pPr algn="ctr">
              <a:defRPr/>
            </a:pPr>
            <a:r>
              <a:rPr lang="en-US" sz="3800" i="1" spc="-100" dirty="0" smtClean="0">
                <a:solidFill>
                  <a:srgbClr val="FFFF00"/>
                </a:solidFill>
                <a:cs typeface="Arial" pitchFamily="34" charset="0"/>
              </a:rPr>
              <a:t>Genomics In The News…</a:t>
            </a:r>
            <a:endParaRPr lang="en-US" sz="3800" i="1" spc="-100" dirty="0">
              <a:solidFill>
                <a:srgbClr val="FFFF00"/>
              </a:solidFill>
              <a:cs typeface="Arial" pitchFamily="34" charset="0"/>
            </a:endParaRPr>
          </a:p>
        </p:txBody>
      </p:sp>
      <p:pic>
        <p:nvPicPr>
          <p:cNvPr id="6" name="Picture 3"/>
          <p:cNvPicPr>
            <a:picLocks noChangeAspect="1" noChangeArrowheads="1"/>
          </p:cNvPicPr>
          <p:nvPr/>
        </p:nvPicPr>
        <p:blipFill>
          <a:blip r:embed="rId4" cstate="print"/>
          <a:srcRect l="13200" r="3000"/>
          <a:stretch>
            <a:fillRect/>
          </a:stretch>
        </p:blipFill>
        <p:spPr bwMode="auto">
          <a:xfrm>
            <a:off x="92520" y="113880"/>
            <a:ext cx="1600200" cy="1696290"/>
          </a:xfrm>
          <a:prstGeom prst="rect">
            <a:avLst/>
          </a:prstGeom>
          <a:noFill/>
          <a:ln w="9525">
            <a:noFill/>
            <a:miter lim="800000"/>
            <a:headEnd/>
            <a:tailEnd/>
          </a:ln>
        </p:spPr>
      </p:pic>
      <p:pic>
        <p:nvPicPr>
          <p:cNvPr id="7" name="Picture 4"/>
          <p:cNvPicPr>
            <a:picLocks noChangeAspect="1" noChangeArrowheads="1"/>
          </p:cNvPicPr>
          <p:nvPr/>
        </p:nvPicPr>
        <p:blipFill>
          <a:blip r:embed="rId5" cstate="print"/>
          <a:srcRect/>
          <a:stretch>
            <a:fillRect/>
          </a:stretch>
        </p:blipFill>
        <p:spPr bwMode="auto">
          <a:xfrm>
            <a:off x="7448550" y="95250"/>
            <a:ext cx="1600200" cy="1733551"/>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1010"/>
                                        </p:tgtEl>
                                        <p:attrNameLst>
                                          <p:attrName>style.visibility</p:attrName>
                                        </p:attrNameLst>
                                      </p:cBhvr>
                                      <p:to>
                                        <p:strVal val="visible"/>
                                      </p:to>
                                    </p:set>
                                    <p:animEffect transition="in" filter="wipe(up)">
                                      <p:cBhvr>
                                        <p:cTn id="7" dur="500"/>
                                        <p:tgtEl>
                                          <p:spTgt spid="171010"/>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grpId="0" nodeType="clickEffect">
                                  <p:stCondLst>
                                    <p:cond delay="0"/>
                                  </p:stCondLst>
                                  <p:childTnLst>
                                    <p:set>
                                      <p:cBhvr>
                                        <p:cTn id="11" dur="1" fill="hold">
                                          <p:stCondLst>
                                            <p:cond delay="0"/>
                                          </p:stCondLst>
                                        </p:cTn>
                                        <p:tgtEl>
                                          <p:spTgt spid="45060"/>
                                        </p:tgtEl>
                                        <p:attrNameLst>
                                          <p:attrName>style.visibility</p:attrName>
                                        </p:attrNameLst>
                                      </p:cBhvr>
                                      <p:to>
                                        <p:strVal val="visible"/>
                                      </p:to>
                                    </p:set>
                                    <p:animEffect transition="in" filter="fade">
                                      <p:cBhvr>
                                        <p:cTn id="12" dur="500"/>
                                        <p:tgtEl>
                                          <p:spTgt spid="45060"/>
                                        </p:tgtEl>
                                      </p:cBhvr>
                                    </p:animEffect>
                                    <p:anim calcmode="lin" valueType="num">
                                      <p:cBhvr>
                                        <p:cTn id="13" dur="500" fill="hold"/>
                                        <p:tgtEl>
                                          <p:spTgt spid="45060"/>
                                        </p:tgtEl>
                                        <p:attrNameLst>
                                          <p:attrName>style.rotation</p:attrName>
                                        </p:attrNameLst>
                                      </p:cBhvr>
                                      <p:tavLst>
                                        <p:tav tm="0">
                                          <p:val>
                                            <p:fltVal val="720"/>
                                          </p:val>
                                        </p:tav>
                                        <p:tav tm="100000">
                                          <p:val>
                                            <p:fltVal val="0"/>
                                          </p:val>
                                        </p:tav>
                                      </p:tavLst>
                                    </p:anim>
                                    <p:anim calcmode="lin" valueType="num">
                                      <p:cBhvr>
                                        <p:cTn id="14" dur="500" fill="hold"/>
                                        <p:tgtEl>
                                          <p:spTgt spid="45060"/>
                                        </p:tgtEl>
                                        <p:attrNameLst>
                                          <p:attrName>ppt_h</p:attrName>
                                        </p:attrNameLst>
                                      </p:cBhvr>
                                      <p:tavLst>
                                        <p:tav tm="0">
                                          <p:val>
                                            <p:fltVal val="0"/>
                                          </p:val>
                                        </p:tav>
                                        <p:tav tm="100000">
                                          <p:val>
                                            <p:strVal val="#ppt_h"/>
                                          </p:val>
                                        </p:tav>
                                      </p:tavLst>
                                    </p:anim>
                                    <p:anim calcmode="lin" valueType="num">
                                      <p:cBhvr>
                                        <p:cTn id="15" dur="500" fill="hold"/>
                                        <p:tgtEl>
                                          <p:spTgt spid="4506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3"/>
          <p:cNvSpPr txBox="1">
            <a:spLocks noChangeArrowheads="1"/>
          </p:cNvSpPr>
          <p:nvPr/>
        </p:nvSpPr>
        <p:spPr bwMode="auto">
          <a:xfrm>
            <a:off x="2057400" y="1524000"/>
            <a:ext cx="5638800" cy="1552575"/>
          </a:xfrm>
          <a:prstGeom prst="rect">
            <a:avLst/>
          </a:prstGeom>
          <a:noFill/>
          <a:ln w="9525">
            <a:noFill/>
            <a:miter lim="800000"/>
            <a:headEnd/>
            <a:tailEnd/>
          </a:ln>
        </p:spPr>
        <p:txBody>
          <a:bodyPr>
            <a:spAutoFit/>
          </a:bodyPr>
          <a:lstStyle/>
          <a:p>
            <a:pPr algn="ctr" eaLnBrk="0" hangingPunct="0">
              <a:spcBef>
                <a:spcPct val="50000"/>
              </a:spcBef>
            </a:pPr>
            <a:endParaRPr lang="en-US" sz="2400">
              <a:solidFill>
                <a:schemeClr val="bg1"/>
              </a:solidFill>
              <a:latin typeface="Tahoma" pitchFamily="34" charset="0"/>
            </a:endParaRPr>
          </a:p>
          <a:p>
            <a:pPr algn="ctr" eaLnBrk="0" hangingPunct="0">
              <a:spcBef>
                <a:spcPct val="50000"/>
              </a:spcBef>
            </a:pPr>
            <a:endParaRPr lang="en-US" sz="2400">
              <a:solidFill>
                <a:schemeClr val="bg1"/>
              </a:solidFill>
              <a:latin typeface="Tahoma" pitchFamily="34" charset="0"/>
            </a:endParaRPr>
          </a:p>
          <a:p>
            <a:pPr algn="ctr" eaLnBrk="0" hangingPunct="0">
              <a:spcBef>
                <a:spcPct val="50000"/>
              </a:spcBef>
            </a:pPr>
            <a:endParaRPr lang="en-US" sz="2400">
              <a:solidFill>
                <a:schemeClr val="bg1"/>
              </a:solidFill>
              <a:latin typeface="Tahoma" pitchFamily="34" charset="0"/>
            </a:endParaRPr>
          </a:p>
        </p:txBody>
      </p:sp>
      <p:pic>
        <p:nvPicPr>
          <p:cNvPr id="48131" name="Picture 3" descr="helix at bottom new seq 2.png"/>
          <p:cNvPicPr>
            <a:picLocks noChangeAspect="1"/>
          </p:cNvPicPr>
          <p:nvPr/>
        </p:nvPicPr>
        <p:blipFill>
          <a:blip r:embed="rId3" cstate="print"/>
          <a:srcRect/>
          <a:stretch>
            <a:fillRect/>
          </a:stretch>
        </p:blipFill>
        <p:spPr bwMode="auto">
          <a:xfrm>
            <a:off x="0" y="5954713"/>
            <a:ext cx="9134475" cy="874712"/>
          </a:xfrm>
          <a:prstGeom prst="rect">
            <a:avLst/>
          </a:prstGeom>
          <a:noFill/>
          <a:ln w="9525">
            <a:noFill/>
            <a:miter lim="800000"/>
            <a:headEnd/>
            <a:tailEnd/>
          </a:ln>
        </p:spPr>
      </p:pic>
      <p:sp>
        <p:nvSpPr>
          <p:cNvPr id="48132" name="Rectangle 4"/>
          <p:cNvSpPr>
            <a:spLocks noChangeArrowheads="1"/>
          </p:cNvSpPr>
          <p:nvPr/>
        </p:nvSpPr>
        <p:spPr bwMode="auto">
          <a:xfrm>
            <a:off x="606425" y="331788"/>
            <a:ext cx="8035925" cy="5576887"/>
          </a:xfrm>
          <a:prstGeom prst="rect">
            <a:avLst/>
          </a:prstGeom>
          <a:noFill/>
          <a:ln w="9525">
            <a:noFill/>
            <a:miter lim="800000"/>
            <a:headEnd/>
            <a:tailEnd/>
          </a:ln>
        </p:spPr>
        <p:txBody>
          <a:bodyPr/>
          <a:lstStyle/>
          <a:p>
            <a:pPr marL="1016000" indent="-1016000">
              <a:lnSpc>
                <a:spcPct val="125000"/>
              </a:lnSpc>
              <a:buFontTx/>
              <a:buAutoNum type="romanUcPeriod"/>
            </a:pPr>
            <a:r>
              <a:rPr lang="en-US" sz="4000" b="0">
                <a:solidFill>
                  <a:srgbClr val="808080"/>
                </a:solidFill>
              </a:rPr>
              <a:t>General NHGRI Updates</a:t>
            </a:r>
          </a:p>
          <a:p>
            <a:pPr marL="1016000" indent="-1016000">
              <a:lnSpc>
                <a:spcPct val="125000"/>
              </a:lnSpc>
              <a:buFontTx/>
              <a:buAutoNum type="romanUcPeriod"/>
            </a:pPr>
            <a:r>
              <a:rPr lang="en-US" sz="4000" b="0">
                <a:solidFill>
                  <a:srgbClr val="808080"/>
                </a:solidFill>
              </a:rPr>
              <a:t>General NIH Updates</a:t>
            </a:r>
          </a:p>
          <a:p>
            <a:pPr marL="1016000" indent="-1016000">
              <a:lnSpc>
                <a:spcPct val="125000"/>
              </a:lnSpc>
              <a:buFontTx/>
              <a:buAutoNum type="romanUcPeriod"/>
            </a:pPr>
            <a:r>
              <a:rPr lang="en-US" sz="4000" b="0">
                <a:solidFill>
                  <a:srgbClr val="808080"/>
                </a:solidFill>
              </a:rPr>
              <a:t>Genomics Updates</a:t>
            </a:r>
          </a:p>
          <a:p>
            <a:pPr marL="1016000" indent="-1016000">
              <a:lnSpc>
                <a:spcPct val="125000"/>
              </a:lnSpc>
              <a:buFontTx/>
              <a:buAutoNum type="romanUcPeriod"/>
            </a:pPr>
            <a:r>
              <a:rPr lang="en-US" sz="4000">
                <a:solidFill>
                  <a:srgbClr val="C1EEFF"/>
                </a:solidFill>
              </a:rPr>
              <a:t>NHGRI Extramural Program</a:t>
            </a:r>
          </a:p>
          <a:p>
            <a:pPr marL="1016000" indent="-1016000">
              <a:lnSpc>
                <a:spcPct val="125000"/>
              </a:lnSpc>
              <a:buFontTx/>
              <a:buAutoNum type="romanUcPeriod"/>
            </a:pPr>
            <a:r>
              <a:rPr lang="en-US" sz="4000" b="0">
                <a:solidFill>
                  <a:srgbClr val="808080"/>
                </a:solidFill>
              </a:rPr>
              <a:t>NIH Common Fund Programs</a:t>
            </a:r>
          </a:p>
          <a:p>
            <a:pPr marL="1016000" indent="-1016000">
              <a:lnSpc>
                <a:spcPct val="125000"/>
              </a:lnSpc>
              <a:buFontTx/>
              <a:buAutoNum type="romanUcPeriod"/>
            </a:pPr>
            <a:r>
              <a:rPr lang="en-US" sz="4000" b="0">
                <a:solidFill>
                  <a:srgbClr val="808080"/>
                </a:solidFill>
              </a:rPr>
              <a:t>NHGRI Office of the Director</a:t>
            </a:r>
          </a:p>
          <a:p>
            <a:pPr marL="1016000" indent="-1016000">
              <a:lnSpc>
                <a:spcPct val="125000"/>
              </a:lnSpc>
              <a:buFontTx/>
              <a:buAutoNum type="romanUcPeriod"/>
            </a:pPr>
            <a:r>
              <a:rPr lang="en-US" sz="4000" b="0">
                <a:solidFill>
                  <a:srgbClr val="808080"/>
                </a:solidFill>
              </a:rPr>
              <a:t>NHGRI Intramural Program</a:t>
            </a:r>
          </a:p>
        </p:txBody>
      </p:sp>
    </p:spTree>
  </p:cSld>
  <p:clrMapOvr>
    <a:masterClrMapping/>
  </p:clrMapOvr>
  <p:transition>
    <p:wipe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txBox="1">
            <a:spLocks/>
          </p:cNvSpPr>
          <p:nvPr/>
        </p:nvSpPr>
        <p:spPr bwMode="auto">
          <a:xfrm>
            <a:off x="0" y="31750"/>
            <a:ext cx="9144000" cy="665163"/>
          </a:xfrm>
          <a:prstGeom prst="rect">
            <a:avLst/>
          </a:prstGeom>
          <a:noFill/>
          <a:ln w="9525">
            <a:noFill/>
            <a:miter lim="800000"/>
            <a:headEnd/>
            <a:tailEnd/>
          </a:ln>
        </p:spPr>
        <p:txBody>
          <a:bodyPr/>
          <a:lstStyle/>
          <a:p>
            <a:pPr algn="ctr" eaLnBrk="0" hangingPunct="0"/>
            <a:r>
              <a:rPr lang="en-US" sz="3400" dirty="0">
                <a:solidFill>
                  <a:srgbClr val="FFFF00"/>
                </a:solidFill>
                <a:cs typeface="Arial" pitchFamily="34" charset="0"/>
              </a:rPr>
              <a:t>Large-Scale </a:t>
            </a:r>
            <a:r>
              <a:rPr lang="en-US" sz="3400" dirty="0" smtClean="0">
                <a:solidFill>
                  <a:srgbClr val="FFFF00"/>
                </a:solidFill>
                <a:cs typeface="Arial" pitchFamily="34" charset="0"/>
              </a:rPr>
              <a:t>Genome Sequencing </a:t>
            </a:r>
          </a:p>
          <a:p>
            <a:pPr algn="ctr" eaLnBrk="0" hangingPunct="0"/>
            <a:r>
              <a:rPr lang="en-US" sz="3400" dirty="0" smtClean="0">
                <a:solidFill>
                  <a:srgbClr val="FFFF00"/>
                </a:solidFill>
                <a:cs typeface="Arial" pitchFamily="34" charset="0"/>
              </a:rPr>
              <a:t>Program </a:t>
            </a:r>
            <a:r>
              <a:rPr lang="en-US" sz="3400" dirty="0">
                <a:solidFill>
                  <a:srgbClr val="FFFF00"/>
                </a:solidFill>
                <a:cs typeface="Arial" pitchFamily="34" charset="0"/>
              </a:rPr>
              <a:t>Renewal</a:t>
            </a:r>
          </a:p>
        </p:txBody>
      </p:sp>
      <p:sp>
        <p:nvSpPr>
          <p:cNvPr id="49155" name="Content Placeholder 3"/>
          <p:cNvSpPr>
            <a:spLocks/>
          </p:cNvSpPr>
          <p:nvPr/>
        </p:nvSpPr>
        <p:spPr bwMode="auto">
          <a:xfrm>
            <a:off x="733425" y="1543050"/>
            <a:ext cx="7772400" cy="3946525"/>
          </a:xfrm>
          <a:prstGeom prst="rect">
            <a:avLst/>
          </a:prstGeom>
          <a:noFill/>
          <a:ln w="9525" algn="ctr">
            <a:noFill/>
            <a:miter lim="800000"/>
            <a:headEnd/>
            <a:tailEnd/>
          </a:ln>
        </p:spPr>
        <p:txBody>
          <a:bodyPr/>
          <a:lstStyle/>
          <a:p>
            <a:pPr marL="411163" indent="-342900" eaLnBrk="0" hangingPunct="0">
              <a:spcBef>
                <a:spcPts val="700"/>
              </a:spcBef>
              <a:buClr>
                <a:schemeClr val="tx2"/>
              </a:buClr>
              <a:buSzPct val="95000"/>
              <a:buFont typeface="Wingdings" pitchFamily="2" charset="2"/>
              <a:buChar char=""/>
            </a:pPr>
            <a:endParaRPr lang="en-US" sz="3000" b="0"/>
          </a:p>
        </p:txBody>
      </p:sp>
      <p:sp>
        <p:nvSpPr>
          <p:cNvPr id="11" name="Title 1"/>
          <p:cNvSpPr txBox="1">
            <a:spLocks/>
          </p:cNvSpPr>
          <p:nvPr/>
        </p:nvSpPr>
        <p:spPr bwMode="auto">
          <a:xfrm>
            <a:off x="43953" y="1431830"/>
            <a:ext cx="7748587" cy="5795963"/>
          </a:xfrm>
          <a:prstGeom prst="rect">
            <a:avLst/>
          </a:prstGeom>
          <a:noFill/>
          <a:ln w="9525" algn="ctr">
            <a:noFill/>
            <a:miter lim="800000"/>
            <a:headEnd/>
            <a:tailEnd/>
          </a:ln>
        </p:spPr>
        <p:txBody>
          <a:bodyPr/>
          <a:lstStyle/>
          <a:p>
            <a:pPr marL="582613" indent="-514350" eaLnBrk="0" hangingPunct="0">
              <a:spcBef>
                <a:spcPts val="0"/>
              </a:spcBef>
              <a:buClr>
                <a:schemeClr val="tx2"/>
              </a:buClr>
              <a:buSzPct val="95000"/>
              <a:buFont typeface="+mj-lt"/>
              <a:buAutoNum type="arabicPeriod"/>
              <a:defRPr/>
            </a:pPr>
            <a:r>
              <a:rPr lang="en-US" sz="3000" dirty="0">
                <a:latin typeface="Arial" charset="0"/>
              </a:rPr>
              <a:t>Genome Sequencing </a:t>
            </a:r>
          </a:p>
          <a:p>
            <a:pPr marL="1039813" lvl="1" indent="-514350" eaLnBrk="0" hangingPunct="0">
              <a:spcBef>
                <a:spcPts val="0"/>
              </a:spcBef>
              <a:buClr>
                <a:schemeClr val="tx2"/>
              </a:buClr>
              <a:buSzPct val="95000"/>
              <a:defRPr/>
            </a:pPr>
            <a:r>
              <a:rPr lang="en-US" sz="3000" dirty="0" smtClean="0">
                <a:latin typeface="Arial" charset="0"/>
              </a:rPr>
              <a:t>   &amp; </a:t>
            </a:r>
            <a:r>
              <a:rPr lang="en-US" sz="3000" dirty="0">
                <a:latin typeface="Arial" charset="0"/>
              </a:rPr>
              <a:t>Analysis </a:t>
            </a:r>
            <a:r>
              <a:rPr lang="en-US" sz="3000" dirty="0" smtClean="0">
                <a:solidFill>
                  <a:schemeClr val="tx2">
                    <a:lumMod val="75000"/>
                  </a:schemeClr>
                </a:solidFill>
                <a:latin typeface="Arial" charset="0"/>
              </a:rPr>
              <a:t>Centers</a:t>
            </a:r>
          </a:p>
          <a:p>
            <a:pPr marL="1039813" lvl="1" indent="-514350" eaLnBrk="0" hangingPunct="0">
              <a:spcBef>
                <a:spcPts val="0"/>
              </a:spcBef>
              <a:buClr>
                <a:schemeClr val="tx2"/>
              </a:buClr>
              <a:buSzPct val="95000"/>
              <a:defRPr/>
            </a:pPr>
            <a:endParaRPr lang="en-US" sz="1000" dirty="0">
              <a:solidFill>
                <a:schemeClr val="tx2">
                  <a:lumMod val="75000"/>
                </a:schemeClr>
              </a:solidFill>
              <a:latin typeface="Arial" charset="0"/>
            </a:endParaRPr>
          </a:p>
          <a:p>
            <a:pPr marL="582613" indent="-514350" eaLnBrk="0" hangingPunct="0">
              <a:spcBef>
                <a:spcPts val="0"/>
              </a:spcBef>
              <a:buClr>
                <a:schemeClr val="tx2"/>
              </a:buClr>
              <a:buSzPct val="95000"/>
              <a:buFont typeface="+mj-lt"/>
              <a:buAutoNum type="arabicPeriod"/>
              <a:defRPr/>
            </a:pPr>
            <a:endParaRPr lang="en-US" sz="800" dirty="0">
              <a:latin typeface="Arial" charset="0"/>
            </a:endParaRPr>
          </a:p>
          <a:p>
            <a:pPr marL="582613" indent="-514350" eaLnBrk="0" hangingPunct="0">
              <a:spcBef>
                <a:spcPts val="0"/>
              </a:spcBef>
              <a:buClr>
                <a:schemeClr val="tx2"/>
              </a:buClr>
              <a:buSzPct val="95000"/>
              <a:buFont typeface="+mj-lt"/>
              <a:buAutoNum type="arabicPeriod"/>
              <a:defRPr/>
            </a:pPr>
            <a:r>
              <a:rPr lang="en-US" sz="3000" dirty="0" err="1">
                <a:solidFill>
                  <a:schemeClr val="tx2">
                    <a:lumMod val="75000"/>
                  </a:schemeClr>
                </a:solidFill>
                <a:latin typeface="Arial" charset="0"/>
              </a:rPr>
              <a:t>Mendelian</a:t>
            </a:r>
            <a:r>
              <a:rPr lang="en-US" sz="3000" dirty="0">
                <a:latin typeface="Arial" charset="0"/>
              </a:rPr>
              <a:t> Disorders </a:t>
            </a:r>
          </a:p>
          <a:p>
            <a:pPr marL="1039813" lvl="1" indent="-514350" eaLnBrk="0" hangingPunct="0">
              <a:spcBef>
                <a:spcPts val="0"/>
              </a:spcBef>
              <a:buClr>
                <a:schemeClr val="tx2"/>
              </a:buClr>
              <a:buSzPct val="95000"/>
              <a:defRPr/>
            </a:pPr>
            <a:r>
              <a:rPr lang="en-US" sz="3000" dirty="0" smtClean="0">
                <a:latin typeface="Arial" charset="0"/>
              </a:rPr>
              <a:t>   Genome Centers</a:t>
            </a:r>
          </a:p>
          <a:p>
            <a:pPr marL="1039813" lvl="1" indent="-514350" eaLnBrk="0" hangingPunct="0">
              <a:spcBef>
                <a:spcPts val="0"/>
              </a:spcBef>
              <a:buClr>
                <a:schemeClr val="tx2"/>
              </a:buClr>
              <a:buSzPct val="95000"/>
              <a:defRPr/>
            </a:pPr>
            <a:endParaRPr lang="en-US" sz="1000" dirty="0">
              <a:latin typeface="Arial" charset="0"/>
            </a:endParaRPr>
          </a:p>
          <a:p>
            <a:pPr marL="582613" indent="-514350" eaLnBrk="0" hangingPunct="0">
              <a:spcBef>
                <a:spcPts val="0"/>
              </a:spcBef>
              <a:buClr>
                <a:schemeClr val="tx2"/>
              </a:buClr>
              <a:buSzPct val="95000"/>
              <a:buFont typeface="+mj-lt"/>
              <a:buAutoNum type="arabicPeriod"/>
              <a:defRPr/>
            </a:pPr>
            <a:endParaRPr lang="en-US" sz="800" dirty="0">
              <a:latin typeface="Arial" charset="0"/>
            </a:endParaRPr>
          </a:p>
          <a:p>
            <a:pPr marL="582613" indent="-514350" eaLnBrk="0" hangingPunct="0">
              <a:spcBef>
                <a:spcPts val="0"/>
              </a:spcBef>
              <a:buClr>
                <a:schemeClr val="tx2"/>
              </a:buClr>
              <a:buSzPct val="95000"/>
              <a:buFont typeface="+mj-lt"/>
              <a:buAutoNum type="arabicPeriod"/>
              <a:defRPr/>
            </a:pPr>
            <a:r>
              <a:rPr lang="en-US" sz="3000" dirty="0">
                <a:solidFill>
                  <a:schemeClr val="tx2">
                    <a:lumMod val="75000"/>
                  </a:schemeClr>
                </a:solidFill>
                <a:latin typeface="Arial" charset="0"/>
              </a:rPr>
              <a:t>Clinical</a:t>
            </a:r>
            <a:r>
              <a:rPr lang="en-US" sz="3000" dirty="0">
                <a:latin typeface="Arial" charset="0"/>
              </a:rPr>
              <a:t> Sequencing </a:t>
            </a:r>
          </a:p>
          <a:p>
            <a:pPr marL="1039813" lvl="1" indent="-514350" eaLnBrk="0" hangingPunct="0">
              <a:spcBef>
                <a:spcPts val="0"/>
              </a:spcBef>
              <a:buClr>
                <a:schemeClr val="tx2"/>
              </a:buClr>
              <a:buSzPct val="95000"/>
              <a:defRPr/>
            </a:pPr>
            <a:r>
              <a:rPr lang="en-US" sz="3000" dirty="0" smtClean="0">
                <a:latin typeface="Arial" charset="0"/>
              </a:rPr>
              <a:t>   Exploratory Research</a:t>
            </a:r>
          </a:p>
          <a:p>
            <a:pPr marL="582613" indent="-514350" eaLnBrk="0" hangingPunct="0">
              <a:spcBef>
                <a:spcPts val="0"/>
              </a:spcBef>
              <a:buClr>
                <a:schemeClr val="tx2"/>
              </a:buClr>
              <a:buSzPct val="95000"/>
              <a:buFont typeface="+mj-lt"/>
              <a:buAutoNum type="arabicPeriod"/>
              <a:defRPr/>
            </a:pPr>
            <a:endParaRPr lang="en-US" sz="1000" dirty="0">
              <a:latin typeface="Arial" charset="0"/>
            </a:endParaRPr>
          </a:p>
          <a:p>
            <a:pPr marL="582613" indent="-514350" eaLnBrk="0" hangingPunct="0">
              <a:spcBef>
                <a:spcPts val="0"/>
              </a:spcBef>
              <a:buClr>
                <a:schemeClr val="tx2"/>
              </a:buClr>
              <a:buSzPct val="95000"/>
              <a:buFont typeface="+mj-lt"/>
              <a:buAutoNum type="arabicPeriod"/>
              <a:defRPr/>
            </a:pPr>
            <a:r>
              <a:rPr lang="en-US" sz="3000" dirty="0">
                <a:solidFill>
                  <a:schemeClr val="tx2">
                    <a:lumMod val="75000"/>
                  </a:schemeClr>
                </a:solidFill>
                <a:latin typeface="Arial" charset="0"/>
              </a:rPr>
              <a:t>Informatics</a:t>
            </a:r>
            <a:r>
              <a:rPr lang="en-US" sz="3000" dirty="0">
                <a:latin typeface="Arial" charset="0"/>
              </a:rPr>
              <a:t> Tools for </a:t>
            </a:r>
          </a:p>
          <a:p>
            <a:pPr marL="1039813" lvl="1" indent="-514350" eaLnBrk="0" hangingPunct="0">
              <a:spcBef>
                <a:spcPts val="0"/>
              </a:spcBef>
              <a:buClr>
                <a:schemeClr val="tx2"/>
              </a:buClr>
              <a:buSzPct val="95000"/>
              <a:defRPr/>
            </a:pPr>
            <a:r>
              <a:rPr lang="en-US" sz="3000" dirty="0" smtClean="0">
                <a:latin typeface="Arial" charset="0"/>
              </a:rPr>
              <a:t>   High-Throughput </a:t>
            </a:r>
            <a:endParaRPr lang="en-US" sz="3000" dirty="0">
              <a:latin typeface="Arial" charset="0"/>
            </a:endParaRPr>
          </a:p>
          <a:p>
            <a:pPr marL="1039813" lvl="1" indent="-514350" eaLnBrk="0" hangingPunct="0">
              <a:spcBef>
                <a:spcPts val="0"/>
              </a:spcBef>
              <a:buClr>
                <a:schemeClr val="tx2"/>
              </a:buClr>
              <a:buSzPct val="95000"/>
              <a:defRPr/>
            </a:pPr>
            <a:r>
              <a:rPr lang="en-US" sz="3000" dirty="0" smtClean="0">
                <a:latin typeface="Arial" charset="0"/>
              </a:rPr>
              <a:t>   Sequence </a:t>
            </a:r>
            <a:r>
              <a:rPr lang="en-US" sz="3000" dirty="0">
                <a:latin typeface="Arial" charset="0"/>
              </a:rPr>
              <a:t>Data Analysis</a:t>
            </a:r>
          </a:p>
          <a:p>
            <a:pPr marL="411163" indent="-342900" eaLnBrk="0" hangingPunct="0">
              <a:spcBef>
                <a:spcPts val="0"/>
              </a:spcBef>
              <a:buClr>
                <a:schemeClr val="tx2"/>
              </a:buClr>
              <a:buSzPct val="95000"/>
              <a:buFont typeface="Wingdings" pitchFamily="2" charset="2"/>
              <a:buChar char=""/>
              <a:defRPr/>
            </a:pPr>
            <a:endParaRPr lang="en-US" sz="3000" dirty="0">
              <a:latin typeface="Arial" charset="0"/>
            </a:endParaRPr>
          </a:p>
        </p:txBody>
      </p:sp>
      <p:pic>
        <p:nvPicPr>
          <p:cNvPr id="43015" name="Picture 7" descr="http://www.nih.gov/slidemedia/slide-researchmatters-photo.jpg"/>
          <p:cNvPicPr>
            <a:picLocks noChangeAspect="1" noChangeArrowheads="1"/>
          </p:cNvPicPr>
          <p:nvPr/>
        </p:nvPicPr>
        <p:blipFill>
          <a:blip r:embed="rId3" cstate="print"/>
          <a:srcRect l="13055"/>
          <a:stretch>
            <a:fillRect/>
          </a:stretch>
        </p:blipFill>
        <p:spPr bwMode="auto">
          <a:xfrm>
            <a:off x="5346360" y="1314670"/>
            <a:ext cx="3608603" cy="4150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7388225" y="6354763"/>
            <a:ext cx="1795684" cy="400110"/>
          </a:xfrm>
          <a:prstGeom prst="rect">
            <a:avLst/>
          </a:prstGeom>
          <a:noFill/>
        </p:spPr>
        <p:txBody>
          <a:bodyPr wrap="none">
            <a:spAutoFit/>
          </a:bodyPr>
          <a:lstStyle/>
          <a:p>
            <a:pPr>
              <a:defRPr/>
            </a:pPr>
            <a:r>
              <a:rPr lang="en-US" sz="2000" dirty="0">
                <a:solidFill>
                  <a:schemeClr val="accent4">
                    <a:lumMod val="40000"/>
                    <a:lumOff val="60000"/>
                  </a:schemeClr>
                </a:solidFill>
              </a:rPr>
              <a:t>Document </a:t>
            </a:r>
            <a:r>
              <a:rPr lang="en-US" sz="2000" dirty="0" smtClean="0">
                <a:solidFill>
                  <a:schemeClr val="accent4">
                    <a:lumMod val="40000"/>
                    <a:lumOff val="60000"/>
                  </a:schemeClr>
                </a:solidFill>
              </a:rPr>
              <a:t>18</a:t>
            </a:r>
            <a:endParaRPr lang="en-US" sz="2000" dirty="0">
              <a:solidFill>
                <a:schemeClr val="accent4">
                  <a:lumMod val="40000"/>
                  <a:lumOff val="60000"/>
                </a:schemeClr>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43015"/>
                                        </p:tgtEl>
                                        <p:attrNameLst>
                                          <p:attrName>style.visibility</p:attrName>
                                        </p:attrNameLst>
                                      </p:cBhvr>
                                      <p:to>
                                        <p:strVal val="visible"/>
                                      </p:to>
                                    </p:set>
                                    <p:animEffect transition="in" filter="box(out)">
                                      <p:cBhvr>
                                        <p:cTn id="7" dur="500"/>
                                        <p:tgtEl>
                                          <p:spTgt spid="43015"/>
                                        </p:tgtEl>
                                      </p:cBhvr>
                                    </p:animEffect>
                                  </p:childTnLst>
                                </p:cTn>
                              </p:par>
                            </p:childTnLst>
                          </p:cTn>
                        </p:par>
                        <p:par>
                          <p:cTn id="8" fill="hold">
                            <p:stCondLst>
                              <p:cond delay="500"/>
                            </p:stCondLst>
                            <p:childTnLst>
                              <p:par>
                                <p:cTn id="9" presetID="1" presetClass="entr" presetSubtype="0" fill="hold" nodeType="afterEffect">
                                  <p:stCondLst>
                                    <p:cond delay="150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nodeType="after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11">
                                            <p:txEl>
                                              <p:pRg st="5" end="5"/>
                                            </p:txEl>
                                          </p:spTgt>
                                        </p:tgtEl>
                                        <p:attrNameLst>
                                          <p:attrName>style.visibility</p:attrName>
                                        </p:attrNameLst>
                                      </p:cBhvr>
                                      <p:to>
                                        <p:strVal val="visible"/>
                                      </p:to>
                                    </p:set>
                                  </p:childTnLst>
                                </p:cTn>
                              </p:par>
                            </p:childTnLst>
                          </p:cTn>
                        </p:par>
                        <p:par>
                          <p:cTn id="20" fill="hold">
                            <p:stCondLst>
                              <p:cond delay="2000"/>
                            </p:stCondLst>
                            <p:childTnLst>
                              <p:par>
                                <p:cTn id="21" presetID="1" presetClass="entr" presetSubtype="0" fill="hold" nodeType="afterEffect">
                                  <p:stCondLst>
                                    <p:cond delay="0"/>
                                  </p:stCondLst>
                                  <p:childTnLst>
                                    <p:set>
                                      <p:cBhvr>
                                        <p:cTn id="22" dur="1" fill="hold">
                                          <p:stCondLst>
                                            <p:cond delay="0"/>
                                          </p:stCondLst>
                                        </p:cTn>
                                        <p:tgtEl>
                                          <p:spTgt spid="11">
                                            <p:txEl>
                                              <p:pRg st="8" end="8"/>
                                            </p:txEl>
                                          </p:spTgt>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1">
                                            <p:txEl>
                                              <p:pRg st="9" end="9"/>
                                            </p:txEl>
                                          </p:spTgt>
                                        </p:tgtEl>
                                        <p:attrNameLst>
                                          <p:attrName>style.visibility</p:attrName>
                                        </p:attrNameLst>
                                      </p:cBhvr>
                                      <p:to>
                                        <p:strVal val="visible"/>
                                      </p:to>
                                    </p:set>
                                  </p:childTnLst>
                                </p:cTn>
                              </p:par>
                            </p:childTnLst>
                          </p:cTn>
                        </p:par>
                        <p:par>
                          <p:cTn id="26" fill="hold">
                            <p:stCondLst>
                              <p:cond delay="2000"/>
                            </p:stCondLst>
                            <p:childTnLst>
                              <p:par>
                                <p:cTn id="27" presetID="1" presetClass="entr" presetSubtype="0" fill="hold" nodeType="afterEffect">
                                  <p:stCondLst>
                                    <p:cond delay="0"/>
                                  </p:stCondLst>
                                  <p:childTnLst>
                                    <p:set>
                                      <p:cBhvr>
                                        <p:cTn id="28" dur="1" fill="hold">
                                          <p:stCondLst>
                                            <p:cond delay="0"/>
                                          </p:stCondLst>
                                        </p:cTn>
                                        <p:tgtEl>
                                          <p:spTgt spid="11">
                                            <p:txEl>
                                              <p:pRg st="11" end="11"/>
                                            </p:txEl>
                                          </p:spTgt>
                                        </p:tgtEl>
                                        <p:attrNameLst>
                                          <p:attrName>style.visibility</p:attrName>
                                        </p:attrNameLst>
                                      </p:cBhvr>
                                      <p:to>
                                        <p:strVal val="visible"/>
                                      </p:to>
                                    </p:set>
                                  </p:childTnLst>
                                </p:cTn>
                              </p:par>
                            </p:childTnLst>
                          </p:cTn>
                        </p:par>
                        <p:par>
                          <p:cTn id="29" fill="hold">
                            <p:stCondLst>
                              <p:cond delay="2000"/>
                            </p:stCondLst>
                            <p:childTnLst>
                              <p:par>
                                <p:cTn id="30" presetID="1" presetClass="entr" presetSubtype="0" fill="hold" nodeType="afterEffect">
                                  <p:stCondLst>
                                    <p:cond delay="0"/>
                                  </p:stCondLst>
                                  <p:childTnLst>
                                    <p:set>
                                      <p:cBhvr>
                                        <p:cTn id="31" dur="1" fill="hold">
                                          <p:stCondLst>
                                            <p:cond delay="0"/>
                                          </p:stCondLst>
                                        </p:cTn>
                                        <p:tgtEl>
                                          <p:spTgt spid="11">
                                            <p:txEl>
                                              <p:pRg st="12" end="12"/>
                                            </p:txEl>
                                          </p:spTgt>
                                        </p:tgtEl>
                                        <p:attrNameLst>
                                          <p:attrName>style.visibility</p:attrName>
                                        </p:attrNameLst>
                                      </p:cBhvr>
                                      <p:to>
                                        <p:strVal val="visible"/>
                                      </p:to>
                                    </p:set>
                                  </p:childTnLst>
                                </p:cTn>
                              </p:par>
                            </p:childTnLst>
                          </p:cTn>
                        </p:par>
                        <p:par>
                          <p:cTn id="32" fill="hold">
                            <p:stCondLst>
                              <p:cond delay="2000"/>
                            </p:stCondLst>
                            <p:childTnLst>
                              <p:par>
                                <p:cTn id="33" presetID="1" presetClass="entr" presetSubtype="0" fill="hold" nodeType="afterEffect">
                                  <p:stCondLst>
                                    <p:cond delay="0"/>
                                  </p:stCondLst>
                                  <p:childTnLst>
                                    <p:set>
                                      <p:cBhvr>
                                        <p:cTn id="34" dur="1" fill="hold">
                                          <p:stCondLst>
                                            <p:cond delay="0"/>
                                          </p:stCondLst>
                                        </p:cTn>
                                        <p:tgtEl>
                                          <p:spTgt spid="11">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p:cNvPicPr>
            <a:picLocks noChangeAspect="1" noChangeArrowheads="1"/>
          </p:cNvPicPr>
          <p:nvPr/>
        </p:nvPicPr>
        <p:blipFill>
          <a:blip r:embed="rId3" cstate="print"/>
          <a:srcRect/>
          <a:stretch>
            <a:fillRect/>
          </a:stretch>
        </p:blipFill>
        <p:spPr bwMode="auto">
          <a:xfrm>
            <a:off x="1444587" y="1410383"/>
            <a:ext cx="6122866" cy="38084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itle 4"/>
          <p:cNvSpPr>
            <a:spLocks noGrp="1"/>
          </p:cNvSpPr>
          <p:nvPr>
            <p:ph type="title" idx="4294967295"/>
          </p:nvPr>
        </p:nvSpPr>
        <p:spPr bwMode="auto">
          <a:xfrm>
            <a:off x="0" y="0"/>
            <a:ext cx="9144000" cy="1216025"/>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Large-Scale Genome Sequencing Program: </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Comparative Genomics</a:t>
            </a:r>
          </a:p>
        </p:txBody>
      </p:sp>
      <p:sp>
        <p:nvSpPr>
          <p:cNvPr id="10" name="TextBox 9"/>
          <p:cNvSpPr txBox="1"/>
          <p:nvPr/>
        </p:nvSpPr>
        <p:spPr>
          <a:xfrm>
            <a:off x="7383463" y="6329363"/>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19</a:t>
            </a:r>
            <a:endParaRPr lang="en-US" sz="2000" dirty="0">
              <a:solidFill>
                <a:schemeClr val="accent4">
                  <a:lumMod val="40000"/>
                  <a:lumOff val="60000"/>
                </a:schemeClr>
              </a:solidFill>
              <a:latin typeface="Arial" charset="0"/>
            </a:endParaRPr>
          </a:p>
        </p:txBody>
      </p:sp>
      <p:sp>
        <p:nvSpPr>
          <p:cNvPr id="8" name="Content Placeholder 5"/>
          <p:cNvSpPr txBox="1">
            <a:spLocks/>
          </p:cNvSpPr>
          <p:nvPr/>
        </p:nvSpPr>
        <p:spPr bwMode="auto">
          <a:xfrm>
            <a:off x="169863" y="5507692"/>
            <a:ext cx="8737600" cy="1085850"/>
          </a:xfrm>
          <a:prstGeom prst="rect">
            <a:avLst/>
          </a:prstGeom>
          <a:noFill/>
          <a:ln w="9525">
            <a:noFill/>
            <a:miter lim="800000"/>
            <a:headEnd/>
            <a:tailEnd/>
          </a:ln>
        </p:spPr>
        <p:txBody>
          <a:bodyPr/>
          <a:lstStyle/>
          <a:p>
            <a:pPr marL="411163" indent="-342900" eaLnBrk="0" hangingPunct="0">
              <a:spcBef>
                <a:spcPts val="700"/>
              </a:spcBef>
              <a:buClr>
                <a:schemeClr val="tx2"/>
              </a:buClr>
              <a:buSzPct val="95000"/>
              <a:buFont typeface="Wingdings" pitchFamily="2" charset="2"/>
              <a:buChar char=""/>
            </a:pPr>
            <a:r>
              <a:rPr lang="en-US" sz="3000" dirty="0">
                <a:cs typeface="Arial" pitchFamily="34" charset="0"/>
              </a:rPr>
              <a:t>Characterization of SNP variation in Rhesus </a:t>
            </a:r>
            <a:r>
              <a:rPr lang="en-US" sz="3000" dirty="0" smtClean="0">
                <a:cs typeface="Arial" pitchFamily="34" charset="0"/>
              </a:rPr>
              <a:t>	Macaques </a:t>
            </a:r>
            <a:r>
              <a:rPr lang="en-US" sz="3000" dirty="0">
                <a:cs typeface="Arial" pitchFamily="34" charset="0"/>
              </a:rPr>
              <a:t>(</a:t>
            </a:r>
            <a:r>
              <a:rPr lang="en-US" sz="3000" i="1" dirty="0" err="1">
                <a:cs typeface="Arial" pitchFamily="34" charset="0"/>
              </a:rPr>
              <a:t>Macaca</a:t>
            </a:r>
            <a:r>
              <a:rPr lang="en-US" sz="3000" i="1" dirty="0">
                <a:cs typeface="Arial" pitchFamily="34" charset="0"/>
              </a:rPr>
              <a:t> </a:t>
            </a:r>
            <a:r>
              <a:rPr lang="en-US" sz="3000" i="1" dirty="0" err="1">
                <a:cs typeface="Arial" pitchFamily="34" charset="0"/>
              </a:rPr>
              <a:t>mulatta</a:t>
            </a:r>
            <a:r>
              <a:rPr lang="en-US" sz="3000" i="1" dirty="0">
                <a:cs typeface="Arial" pitchFamily="34" charset="0"/>
              </a:rPr>
              <a:t>)</a:t>
            </a:r>
            <a:endParaRPr lang="en-US" sz="3000" dirty="0">
              <a:cs typeface="Arial" pitchFamily="34"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wipe(up)">
                                      <p:cBhvr>
                                        <p:cTn id="7" dur="500"/>
                                        <p:tgtEl>
                                          <p:spTgt spid="6150"/>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theanolelizards.com/wp-content/uploads/2011/07/green-anole-01.jpg"/>
          <p:cNvPicPr>
            <a:picLocks noChangeAspect="1" noChangeArrowheads="1"/>
          </p:cNvPicPr>
          <p:nvPr/>
        </p:nvPicPr>
        <p:blipFill>
          <a:blip r:embed="rId3" cstate="print"/>
          <a:srcRect/>
          <a:stretch>
            <a:fillRect/>
          </a:stretch>
        </p:blipFill>
        <p:spPr bwMode="auto">
          <a:xfrm>
            <a:off x="2128348" y="1327075"/>
            <a:ext cx="4831501" cy="37927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itle 4"/>
          <p:cNvSpPr>
            <a:spLocks noGrp="1"/>
          </p:cNvSpPr>
          <p:nvPr>
            <p:ph type="title" idx="4294967295"/>
          </p:nvPr>
        </p:nvSpPr>
        <p:spPr bwMode="auto">
          <a:xfrm>
            <a:off x="0" y="0"/>
            <a:ext cx="9144000" cy="1216025"/>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Large-Scale Genome Sequencing Program: </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Comparative Genomics</a:t>
            </a:r>
          </a:p>
        </p:txBody>
      </p:sp>
      <p:sp>
        <p:nvSpPr>
          <p:cNvPr id="10" name="TextBox 9"/>
          <p:cNvSpPr txBox="1"/>
          <p:nvPr/>
        </p:nvSpPr>
        <p:spPr>
          <a:xfrm>
            <a:off x="7370763" y="6329363"/>
            <a:ext cx="1795684" cy="400110"/>
          </a:xfrm>
          <a:prstGeom prst="rect">
            <a:avLst/>
          </a:prstGeom>
          <a:noFill/>
        </p:spPr>
        <p:txBody>
          <a:bodyPr wrap="none">
            <a:spAutoFit/>
          </a:bodyPr>
          <a:lstStyle/>
          <a:p>
            <a:pPr>
              <a:defRPr/>
            </a:pPr>
            <a:r>
              <a:rPr lang="en-US" sz="2000" dirty="0">
                <a:solidFill>
                  <a:schemeClr val="accent4">
                    <a:lumMod val="40000"/>
                    <a:lumOff val="60000"/>
                  </a:schemeClr>
                </a:solidFill>
              </a:rPr>
              <a:t>Document </a:t>
            </a:r>
            <a:r>
              <a:rPr lang="en-US" sz="2000" dirty="0" smtClean="0">
                <a:solidFill>
                  <a:schemeClr val="accent4">
                    <a:lumMod val="40000"/>
                    <a:lumOff val="60000"/>
                  </a:schemeClr>
                </a:solidFill>
              </a:rPr>
              <a:t>19</a:t>
            </a:r>
            <a:endParaRPr lang="en-US" sz="2000" dirty="0">
              <a:solidFill>
                <a:schemeClr val="accent4">
                  <a:lumMod val="40000"/>
                  <a:lumOff val="60000"/>
                </a:schemeClr>
              </a:solidFill>
            </a:endParaRPr>
          </a:p>
        </p:txBody>
      </p:sp>
      <p:sp>
        <p:nvSpPr>
          <p:cNvPr id="8" name="Content Placeholder 5"/>
          <p:cNvSpPr txBox="1">
            <a:spLocks/>
          </p:cNvSpPr>
          <p:nvPr/>
        </p:nvSpPr>
        <p:spPr bwMode="auto">
          <a:xfrm>
            <a:off x="257175" y="5173663"/>
            <a:ext cx="8610600" cy="1473200"/>
          </a:xfrm>
          <a:prstGeom prst="rect">
            <a:avLst/>
          </a:prstGeom>
          <a:noFill/>
          <a:ln w="9525">
            <a:noFill/>
            <a:miter lim="800000"/>
            <a:headEnd/>
            <a:tailEnd/>
          </a:ln>
        </p:spPr>
        <p:txBody>
          <a:bodyPr/>
          <a:lstStyle/>
          <a:p>
            <a:pPr marL="411163" indent="-342900" eaLnBrk="0" hangingPunct="0">
              <a:spcBef>
                <a:spcPts val="0"/>
              </a:spcBef>
              <a:buClr>
                <a:schemeClr val="tx2"/>
              </a:buClr>
              <a:buSzPct val="95000"/>
              <a:buFont typeface="Wingdings" pitchFamily="2" charset="2"/>
              <a:buChar char=""/>
            </a:pPr>
            <a:r>
              <a:rPr lang="en-US" sz="3000" dirty="0">
                <a:cs typeface="Arial" pitchFamily="34" charset="0"/>
              </a:rPr>
              <a:t>Genome sequence of the first lizard, the </a:t>
            </a:r>
            <a:r>
              <a:rPr lang="en-US" sz="3000" dirty="0" smtClean="0">
                <a:cs typeface="Arial" pitchFamily="34" charset="0"/>
              </a:rPr>
              <a:t>	North </a:t>
            </a:r>
            <a:r>
              <a:rPr lang="en-US" sz="3000" dirty="0">
                <a:cs typeface="Arial" pitchFamily="34" charset="0"/>
              </a:rPr>
              <a:t>American green anole (</a:t>
            </a:r>
            <a:r>
              <a:rPr lang="en-US" sz="3000" i="1" dirty="0" err="1"/>
              <a:t>Anolis</a:t>
            </a:r>
            <a:r>
              <a:rPr lang="en-US" sz="3000" i="1" dirty="0"/>
              <a:t> </a:t>
            </a:r>
            <a:r>
              <a:rPr lang="en-US" sz="3000" i="1" dirty="0" smtClean="0"/>
              <a:t>	</a:t>
            </a:r>
            <a:r>
              <a:rPr lang="en-US" sz="3000" i="1" dirty="0" err="1" smtClean="0"/>
              <a:t>carolinensis</a:t>
            </a:r>
            <a:r>
              <a:rPr lang="en-US" sz="3000" dirty="0"/>
              <a:t>) </a:t>
            </a:r>
          </a:p>
          <a:p>
            <a:pPr marL="411163" indent="-342900" eaLnBrk="0" hangingPunct="0">
              <a:spcBef>
                <a:spcPts val="700"/>
              </a:spcBef>
              <a:buClr>
                <a:schemeClr val="tx2"/>
              </a:buClr>
              <a:buSzPct val="95000"/>
            </a:pPr>
            <a:endParaRPr lang="en-US" sz="3000" dirty="0"/>
          </a:p>
          <a:p>
            <a:pPr marL="411163" indent="-342900" eaLnBrk="0" hangingPunct="0">
              <a:spcBef>
                <a:spcPts val="700"/>
              </a:spcBef>
              <a:buClr>
                <a:schemeClr val="tx2"/>
              </a:buClr>
              <a:buSzPct val="95000"/>
              <a:buFont typeface="Wingdings" pitchFamily="2" charset="2"/>
              <a:buChar char=""/>
            </a:pPr>
            <a:endParaRPr lang="en-US" sz="3000" dirty="0">
              <a:cs typeface="Arial" pitchFamily="34" charset="0"/>
            </a:endParaRPr>
          </a:p>
        </p:txBody>
      </p:sp>
      <p:pic>
        <p:nvPicPr>
          <p:cNvPr id="2050" name="Picture 2"/>
          <p:cNvPicPr>
            <a:picLocks noChangeAspect="1" noChangeArrowheads="1"/>
          </p:cNvPicPr>
          <p:nvPr/>
        </p:nvPicPr>
        <p:blipFill>
          <a:blip r:embed="rId4" cstate="print"/>
          <a:srcRect/>
          <a:stretch>
            <a:fillRect/>
          </a:stretch>
        </p:blipFill>
        <p:spPr bwMode="auto">
          <a:xfrm>
            <a:off x="4763753" y="3750361"/>
            <a:ext cx="1922413" cy="1198304"/>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up)">
                                      <p:cBhvr>
                                        <p:cTn id="7" dur="500"/>
                                        <p:tgtEl>
                                          <p:spTgt spid="614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box(out)">
                                      <p:cBhvr>
                                        <p:cTn id="11" dur="500"/>
                                        <p:tgtEl>
                                          <p:spTgt spid="2050"/>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4288"/>
            <a:ext cx="9144000" cy="66198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 Session Presentations</a:t>
            </a:r>
          </a:p>
        </p:txBody>
      </p:sp>
      <p:sp>
        <p:nvSpPr>
          <p:cNvPr id="121859" name="Title 1"/>
          <p:cNvSpPr txBox="1">
            <a:spLocks/>
          </p:cNvSpPr>
          <p:nvPr/>
        </p:nvSpPr>
        <p:spPr bwMode="auto">
          <a:xfrm>
            <a:off x="357235" y="1249036"/>
            <a:ext cx="8455025" cy="4514850"/>
          </a:xfrm>
          <a:prstGeom prst="rect">
            <a:avLst/>
          </a:prstGeom>
          <a:noFill/>
          <a:ln w="9525" algn="ctr">
            <a:noFill/>
            <a:miter lim="800000"/>
            <a:headEnd/>
            <a:tailEnd/>
          </a:ln>
        </p:spPr>
        <p:txBody>
          <a:bodyPr/>
          <a:lstStyle/>
          <a:p>
            <a:pPr marL="0" lvl="2" eaLnBrk="0" hangingPunct="0">
              <a:spcBef>
                <a:spcPts val="700"/>
              </a:spcBef>
              <a:spcAft>
                <a:spcPts val="600"/>
              </a:spcAft>
              <a:buClr>
                <a:schemeClr val="tx2"/>
              </a:buClr>
              <a:buSzPct val="95000"/>
              <a:tabLst>
                <a:tab pos="457200" algn="l"/>
              </a:tabLst>
              <a:defRPr/>
            </a:pPr>
            <a:r>
              <a:rPr lang="en-US" sz="3200" dirty="0">
                <a:latin typeface="Arial" charset="0"/>
              </a:rPr>
              <a:t>NHGRI Office of Policy, </a:t>
            </a:r>
            <a:r>
              <a:rPr lang="en-US" sz="3200" dirty="0" smtClean="0">
                <a:latin typeface="Arial" charset="0"/>
              </a:rPr>
              <a:t>Communications,  	and </a:t>
            </a:r>
            <a:r>
              <a:rPr lang="en-US" sz="3200" dirty="0">
                <a:latin typeface="Arial" charset="0"/>
              </a:rPr>
              <a:t>Education</a:t>
            </a:r>
          </a:p>
          <a:p>
            <a:pPr marL="1325563" lvl="2" indent="-342900" eaLnBrk="0" hangingPunct="0">
              <a:spcBef>
                <a:spcPts val="700"/>
              </a:spcBef>
              <a:spcAft>
                <a:spcPts val="600"/>
              </a:spcAft>
              <a:buClr>
                <a:schemeClr val="tx2"/>
              </a:buClr>
              <a:buSzPct val="95000"/>
              <a:buFont typeface="Wingdings" pitchFamily="2" charset="2"/>
              <a:buChar char="Ø"/>
              <a:defRPr/>
            </a:pPr>
            <a:r>
              <a:rPr lang="en-US" sz="3200" dirty="0" smtClean="0">
                <a:latin typeface="Arial" charset="0"/>
              </a:rPr>
              <a:t> Laura Lyman Rodriguez</a:t>
            </a:r>
          </a:p>
          <a:p>
            <a:pPr marL="1325563" lvl="2" indent="-342900" eaLnBrk="0" hangingPunct="0">
              <a:spcBef>
                <a:spcPts val="700"/>
              </a:spcBef>
              <a:spcAft>
                <a:spcPts val="600"/>
              </a:spcAft>
              <a:buClr>
                <a:schemeClr val="tx2"/>
              </a:buClr>
              <a:buSzPct val="95000"/>
              <a:defRPr/>
            </a:pPr>
            <a:endParaRPr lang="en-US" sz="3200" dirty="0">
              <a:latin typeface="Arial" charset="0"/>
            </a:endParaRPr>
          </a:p>
          <a:p>
            <a:pPr marL="111125" lvl="1" eaLnBrk="0" hangingPunct="0">
              <a:spcBef>
                <a:spcPts val="700"/>
              </a:spcBef>
              <a:spcAft>
                <a:spcPts val="600"/>
              </a:spcAft>
              <a:buClr>
                <a:schemeClr val="tx2"/>
              </a:buClr>
              <a:buSzPct val="95000"/>
              <a:defRPr/>
            </a:pPr>
            <a:r>
              <a:rPr lang="en-US" sz="3200" dirty="0" smtClean="0">
                <a:latin typeface="Arial" charset="0"/>
              </a:rPr>
              <a:t>Chicago Genomic </a:t>
            </a:r>
            <a:r>
              <a:rPr lang="en-US" sz="3200" dirty="0">
                <a:latin typeface="Arial" charset="0"/>
              </a:rPr>
              <a:t>Medicine </a:t>
            </a:r>
            <a:r>
              <a:rPr lang="en-US" sz="3200" dirty="0" smtClean="0">
                <a:latin typeface="Arial" charset="0"/>
              </a:rPr>
              <a:t>Meeting</a:t>
            </a:r>
            <a:endParaRPr lang="en-US" sz="3200" dirty="0">
              <a:latin typeface="Arial" charset="0"/>
            </a:endParaRPr>
          </a:p>
          <a:p>
            <a:pPr marL="1325563" lvl="2" indent="-342900" eaLnBrk="0" hangingPunct="0">
              <a:spcBef>
                <a:spcPts val="700"/>
              </a:spcBef>
              <a:spcAft>
                <a:spcPts val="600"/>
              </a:spcAft>
              <a:buClr>
                <a:schemeClr val="tx2"/>
              </a:buClr>
              <a:buSzPct val="95000"/>
              <a:buFont typeface="Wingdings" pitchFamily="2" charset="2"/>
              <a:buChar char="Ø"/>
              <a:defRPr/>
            </a:pPr>
            <a:r>
              <a:rPr lang="en-US" sz="3200" dirty="0" smtClean="0">
                <a:latin typeface="Arial" charset="0"/>
              </a:rPr>
              <a:t> Teri Manolio &amp; Geoff </a:t>
            </a:r>
            <a:r>
              <a:rPr lang="en-US" sz="3200" dirty="0">
                <a:latin typeface="Arial" charset="0"/>
              </a:rPr>
              <a:t>Ginsburg </a:t>
            </a:r>
            <a:r>
              <a:rPr lang="en-US" sz="3000" dirty="0">
                <a:latin typeface="Arial" charset="0"/>
              </a:rPr>
              <a:t>		</a:t>
            </a:r>
          </a:p>
          <a:p>
            <a:pPr marL="411163" indent="-342900" eaLnBrk="0" hangingPunct="0">
              <a:spcBef>
                <a:spcPts val="700"/>
              </a:spcBef>
              <a:spcAft>
                <a:spcPts val="600"/>
              </a:spcAft>
              <a:buClr>
                <a:schemeClr val="tx2"/>
              </a:buClr>
              <a:buSzPct val="95000"/>
              <a:defRPr/>
            </a:pPr>
            <a:endParaRPr lang="en-US" sz="3000" dirty="0">
              <a:latin typeface="Arial" charset="0"/>
            </a:endParaRPr>
          </a:p>
          <a:p>
            <a:pPr marL="868363" lvl="1" indent="-342900" eaLnBrk="0" hangingPunct="0">
              <a:spcBef>
                <a:spcPts val="700"/>
              </a:spcBef>
              <a:spcAft>
                <a:spcPts val="600"/>
              </a:spcAft>
              <a:buClr>
                <a:schemeClr val="tx2"/>
              </a:buClr>
              <a:buSzPct val="95000"/>
              <a:buFont typeface="Wingdings" pitchFamily="2" charset="2"/>
              <a:buChar char=""/>
              <a:defRPr/>
            </a:pPr>
            <a:endParaRPr lang="en-US" sz="3000" dirty="0">
              <a:latin typeface="Arial" charset="0"/>
            </a:endParaRPr>
          </a:p>
        </p:txBody>
      </p:sp>
      <p:pic>
        <p:nvPicPr>
          <p:cNvPr id="10244" name="Picture 3" descr="helix at bottom new seq 2.png"/>
          <p:cNvPicPr>
            <a:picLocks noChangeAspect="1"/>
          </p:cNvPicPr>
          <p:nvPr/>
        </p:nvPicPr>
        <p:blipFill>
          <a:blip r:embed="rId3" cstate="print"/>
          <a:srcRect/>
          <a:stretch>
            <a:fillRect/>
          </a:stretch>
        </p:blipFill>
        <p:spPr bwMode="auto">
          <a:xfrm>
            <a:off x="0" y="5954713"/>
            <a:ext cx="9134475" cy="874712"/>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85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185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18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914400"/>
          </a:xfrm>
        </p:spPr>
        <p:txBody>
          <a:bodyPr>
            <a:normAutofit fontScale="90000"/>
          </a:bodyPr>
          <a:lstStyle/>
          <a:p>
            <a:pPr algn="ctr">
              <a:defRPr/>
            </a:pPr>
            <a:r>
              <a:rPr lang="en-US" b="1" dirty="0" smtClean="0">
                <a:solidFill>
                  <a:srgbClr val="FFFF00"/>
                </a:solidFill>
                <a:latin typeface="Arial" pitchFamily="34" charset="0"/>
                <a:cs typeface="Arial" pitchFamily="34" charset="0"/>
              </a:rPr>
              <a:t>Large-Scale Genome Sequencing Program: Medical Sequencing</a:t>
            </a:r>
            <a:endParaRPr lang="en-US" dirty="0"/>
          </a:p>
        </p:txBody>
      </p:sp>
      <p:sp>
        <p:nvSpPr>
          <p:cNvPr id="57347" name="Content Placeholder 4"/>
          <p:cNvSpPr>
            <a:spLocks noGrp="1"/>
          </p:cNvSpPr>
          <p:nvPr>
            <p:ph idx="1"/>
          </p:nvPr>
        </p:nvSpPr>
        <p:spPr>
          <a:xfrm>
            <a:off x="126128" y="1190625"/>
            <a:ext cx="8983663" cy="3319463"/>
          </a:xfrm>
        </p:spPr>
        <p:txBody>
          <a:bodyPr/>
          <a:lstStyle/>
          <a:p>
            <a:pPr>
              <a:buFont typeface="Wingdings" pitchFamily="2" charset="2"/>
              <a:buNone/>
              <a:defRPr/>
            </a:pPr>
            <a:r>
              <a:rPr lang="en-US" b="1" dirty="0" smtClean="0">
                <a:latin typeface="Arial" pitchFamily="34" charset="0"/>
                <a:cs typeface="Arial" pitchFamily="34" charset="0"/>
              </a:rPr>
              <a:t>Major analyses underway for projects studying: </a:t>
            </a:r>
          </a:p>
          <a:p>
            <a:pPr marL="804863">
              <a:defRPr/>
            </a:pPr>
            <a:r>
              <a:rPr lang="en-US" b="1" dirty="0" smtClean="0">
                <a:latin typeface="Arial" pitchFamily="34" charset="0"/>
                <a:cs typeface="Arial" pitchFamily="34" charset="0"/>
              </a:rPr>
              <a:t>Diabetes/metabolic syndrome (n=13,000)</a:t>
            </a:r>
          </a:p>
          <a:p>
            <a:pPr marL="804863">
              <a:defRPr/>
            </a:pPr>
            <a:r>
              <a:rPr lang="en-US" b="1" dirty="0" smtClean="0">
                <a:latin typeface="Arial" pitchFamily="34" charset="0"/>
                <a:cs typeface="Arial" pitchFamily="34" charset="0"/>
              </a:rPr>
              <a:t>Autism (n=2000)</a:t>
            </a:r>
          </a:p>
          <a:p>
            <a:pPr marL="804863">
              <a:defRPr/>
            </a:pPr>
            <a:r>
              <a:rPr lang="en-US" b="1" dirty="0" smtClean="0">
                <a:latin typeface="Arial" pitchFamily="34" charset="0"/>
                <a:cs typeface="Arial" pitchFamily="34" charset="0"/>
              </a:rPr>
              <a:t>Lipid levels (n=1000)</a:t>
            </a:r>
          </a:p>
          <a:p>
            <a:pPr marL="804863">
              <a:defRPr/>
            </a:pPr>
            <a:r>
              <a:rPr lang="en-US" b="1" dirty="0" smtClean="0">
                <a:latin typeface="Arial" pitchFamily="34" charset="0"/>
                <a:cs typeface="Arial" pitchFamily="34" charset="0"/>
              </a:rPr>
              <a:t>Tumor sequencing (n=1000 T/N pairs) </a:t>
            </a:r>
            <a:endParaRPr lang="en-US" b="1" i="1" dirty="0" smtClean="0">
              <a:latin typeface="Arial" pitchFamily="34" charset="0"/>
              <a:cs typeface="Arial" pitchFamily="34" charset="0"/>
            </a:endParaRPr>
          </a:p>
          <a:p>
            <a:pPr>
              <a:defRPr/>
            </a:pPr>
            <a:endParaRPr lang="en-US" b="1" i="1" dirty="0" smtClean="0">
              <a:latin typeface="Arial" pitchFamily="34" charset="0"/>
              <a:cs typeface="Arial" pitchFamily="34" charset="0"/>
            </a:endParaRPr>
          </a:p>
          <a:p>
            <a:pPr>
              <a:defRPr/>
            </a:pPr>
            <a:endParaRPr lang="en-US" b="1" dirty="0" smtClean="0">
              <a:latin typeface="Arial" pitchFamily="34" charset="0"/>
              <a:cs typeface="Arial" pitchFamily="34" charset="0"/>
            </a:endParaRPr>
          </a:p>
          <a:p>
            <a:pPr>
              <a:defRPr/>
            </a:pPr>
            <a:endParaRPr lang="en-US" b="1" dirty="0" smtClean="0">
              <a:latin typeface="Arial" pitchFamily="34" charset="0"/>
              <a:cs typeface="Arial" pitchFamily="34" charset="0"/>
            </a:endParaRPr>
          </a:p>
        </p:txBody>
      </p:sp>
      <p:grpSp>
        <p:nvGrpSpPr>
          <p:cNvPr id="52228" name="Group 6"/>
          <p:cNvGrpSpPr>
            <a:grpSpLocks/>
          </p:cNvGrpSpPr>
          <p:nvPr/>
        </p:nvGrpSpPr>
        <p:grpSpPr bwMode="auto">
          <a:xfrm>
            <a:off x="482600" y="4089399"/>
            <a:ext cx="8156575" cy="2271714"/>
            <a:chOff x="508000" y="4589462"/>
            <a:chExt cx="8247063" cy="2149476"/>
          </a:xfrm>
        </p:grpSpPr>
        <p:pic>
          <p:nvPicPr>
            <p:cNvPr id="52230" name="Picture 7" descr="http://www.genome.gov/Images/press_photos/highres/20027-300.jpg"/>
            <p:cNvPicPr>
              <a:picLocks noChangeAspect="1" noChangeArrowheads="1"/>
            </p:cNvPicPr>
            <p:nvPr/>
          </p:nvPicPr>
          <p:blipFill>
            <a:blip r:embed="rId3" cstate="print"/>
            <a:srcRect l="4416" t="20686" r="9288" b="16417"/>
            <a:stretch>
              <a:fillRect/>
            </a:stretch>
          </p:blipFill>
          <p:spPr bwMode="auto">
            <a:xfrm>
              <a:off x="508000" y="4589463"/>
              <a:ext cx="4132263" cy="2149475"/>
            </a:xfrm>
            <a:prstGeom prst="rect">
              <a:avLst/>
            </a:prstGeom>
            <a:noFill/>
            <a:ln w="9525">
              <a:noFill/>
              <a:miter lim="800000"/>
              <a:headEnd/>
              <a:tailEnd/>
            </a:ln>
          </p:spPr>
        </p:pic>
        <p:pic>
          <p:nvPicPr>
            <p:cNvPr id="52231" name="Picture 9" descr="http://www.genome.gov/Images/press_photos/highres/20027-300.jpg"/>
            <p:cNvPicPr>
              <a:picLocks noChangeAspect="1" noChangeArrowheads="1"/>
            </p:cNvPicPr>
            <p:nvPr/>
          </p:nvPicPr>
          <p:blipFill>
            <a:blip r:embed="rId4" cstate="print"/>
            <a:srcRect l="9288" t="20686" r="4416" b="16417"/>
            <a:stretch>
              <a:fillRect/>
            </a:stretch>
          </p:blipFill>
          <p:spPr bwMode="auto">
            <a:xfrm>
              <a:off x="4622800" y="4589462"/>
              <a:ext cx="4132263" cy="2149475"/>
            </a:xfrm>
            <a:prstGeom prst="rect">
              <a:avLst/>
            </a:prstGeom>
            <a:noFill/>
            <a:ln w="9525">
              <a:noFill/>
              <a:miter lim="800000"/>
              <a:headEnd/>
              <a:tailEnd/>
            </a:ln>
          </p:spPr>
        </p:pic>
      </p:grpSp>
      <p:sp>
        <p:nvSpPr>
          <p:cNvPr id="6" name="TextBox 5"/>
          <p:cNvSpPr txBox="1"/>
          <p:nvPr/>
        </p:nvSpPr>
        <p:spPr>
          <a:xfrm>
            <a:off x="7358063" y="6354763"/>
            <a:ext cx="1795684" cy="400110"/>
          </a:xfrm>
          <a:prstGeom prst="rect">
            <a:avLst/>
          </a:prstGeom>
          <a:solidFill>
            <a:srgbClr val="000066"/>
          </a:solid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20</a:t>
            </a:r>
            <a:endParaRPr lang="en-US" sz="2000" dirty="0">
              <a:solidFill>
                <a:schemeClr val="accent4">
                  <a:lumMod val="40000"/>
                  <a:lumOff val="60000"/>
                </a:schemeClr>
              </a:solidFill>
              <a:latin typeface="Arial"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3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3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3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3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15888" y="1020763"/>
            <a:ext cx="6124576" cy="836612"/>
          </a:xfrm>
          <a:prstGeom prst="rect">
            <a:avLst/>
          </a:prstGeom>
          <a:noFill/>
          <a:ln w="9525" algn="ctr">
            <a:noFill/>
            <a:miter lim="800000"/>
            <a:headEnd/>
            <a:tailEnd/>
          </a:ln>
        </p:spPr>
        <p:txBody>
          <a:bodyPr/>
          <a:lstStyle/>
          <a:p>
            <a:pPr marL="411163" indent="-342900" eaLnBrk="0" hangingPunct="0">
              <a:spcBef>
                <a:spcPts val="700"/>
              </a:spcBef>
              <a:buClr>
                <a:schemeClr val="tx2"/>
              </a:buClr>
              <a:buSzPct val="95000"/>
              <a:buFont typeface="Wingdings" pitchFamily="2" charset="2"/>
              <a:buChar char=""/>
            </a:pPr>
            <a:r>
              <a:rPr lang="en-US" sz="3000" dirty="0"/>
              <a:t>22 tumor projects in progress</a:t>
            </a:r>
          </a:p>
        </p:txBody>
      </p:sp>
      <p:pic>
        <p:nvPicPr>
          <p:cNvPr id="53251" name="Picture 2" descr="cover_3"/>
          <p:cNvPicPr>
            <a:picLocks noChangeAspect="1" noChangeArrowheads="1"/>
          </p:cNvPicPr>
          <p:nvPr/>
        </p:nvPicPr>
        <p:blipFill>
          <a:blip r:embed="rId3" cstate="print"/>
          <a:srcRect t="8273" r="35925" b="76785"/>
          <a:stretch>
            <a:fillRect/>
          </a:stretch>
        </p:blipFill>
        <p:spPr bwMode="auto">
          <a:xfrm>
            <a:off x="0" y="0"/>
            <a:ext cx="5859463" cy="1023938"/>
          </a:xfrm>
          <a:prstGeom prst="rect">
            <a:avLst/>
          </a:prstGeom>
          <a:noFill/>
          <a:ln w="9525">
            <a:noFill/>
            <a:miter lim="800000"/>
            <a:headEnd/>
            <a:tailEnd/>
          </a:ln>
        </p:spPr>
      </p:pic>
      <p:grpSp>
        <p:nvGrpSpPr>
          <p:cNvPr id="2" name="Group 11"/>
          <p:cNvGrpSpPr>
            <a:grpSpLocks/>
          </p:cNvGrpSpPr>
          <p:nvPr/>
        </p:nvGrpSpPr>
        <p:grpSpPr bwMode="auto">
          <a:xfrm>
            <a:off x="5867400" y="660400"/>
            <a:ext cx="3309938" cy="5899073"/>
            <a:chOff x="5867400" y="660400"/>
            <a:chExt cx="3309938" cy="5899073"/>
          </a:xfrm>
        </p:grpSpPr>
        <p:sp>
          <p:nvSpPr>
            <p:cNvPr id="53258" name="Rectangle 4"/>
            <p:cNvSpPr>
              <a:spLocks noChangeArrowheads="1"/>
            </p:cNvSpPr>
            <p:nvPr/>
          </p:nvSpPr>
          <p:spPr bwMode="auto">
            <a:xfrm>
              <a:off x="6129338" y="677863"/>
              <a:ext cx="3048000" cy="5881610"/>
            </a:xfrm>
            <a:prstGeom prst="rect">
              <a:avLst/>
            </a:prstGeom>
            <a:noFill/>
            <a:ln w="9525">
              <a:noFill/>
              <a:miter lim="800000"/>
              <a:headEnd/>
              <a:tailEnd/>
            </a:ln>
          </p:spPr>
          <p:txBody>
            <a:bodyPr>
              <a:spAutoFit/>
            </a:bodyPr>
            <a:lstStyle/>
            <a:p>
              <a:pPr>
                <a:lnSpc>
                  <a:spcPct val="90000"/>
                </a:lnSpc>
                <a:buClr>
                  <a:schemeClr val="tx1"/>
                </a:buClr>
                <a:buSzPct val="60000"/>
                <a:buFont typeface="Wingdings" pitchFamily="2" charset="2"/>
                <a:buChar char="q"/>
              </a:pPr>
              <a:r>
                <a:rPr lang="en-US" dirty="0" err="1"/>
                <a:t>Glioblastoma</a:t>
              </a:r>
              <a:endParaRPr lang="en-US" baseline="30000" dirty="0"/>
            </a:p>
            <a:p>
              <a:pPr>
                <a:lnSpc>
                  <a:spcPct val="90000"/>
                </a:lnSpc>
                <a:buClr>
                  <a:schemeClr val="tx1"/>
                </a:buClr>
                <a:buSzPct val="60000"/>
                <a:buFont typeface="Wingdings" pitchFamily="2" charset="2"/>
                <a:buChar char="q"/>
              </a:pPr>
              <a:r>
                <a:rPr lang="en-US" dirty="0"/>
                <a:t>Ovarian</a:t>
              </a:r>
            </a:p>
            <a:p>
              <a:pPr>
                <a:lnSpc>
                  <a:spcPct val="90000"/>
                </a:lnSpc>
                <a:buClr>
                  <a:schemeClr val="tx1"/>
                </a:buClr>
                <a:buSzPct val="60000"/>
                <a:buFont typeface="Wingdings" pitchFamily="2" charset="2"/>
                <a:buChar char="q"/>
              </a:pPr>
              <a:r>
                <a:rPr lang="en-US" dirty="0"/>
                <a:t>Acute Myeloid Leukemia</a:t>
              </a:r>
            </a:p>
            <a:p>
              <a:pPr>
                <a:lnSpc>
                  <a:spcPct val="90000"/>
                </a:lnSpc>
                <a:buClr>
                  <a:schemeClr val="tx1"/>
                </a:buClr>
                <a:buSzPct val="60000"/>
                <a:buFont typeface="Wingdings" pitchFamily="2" charset="2"/>
                <a:buChar char="q"/>
              </a:pPr>
              <a:r>
                <a:rPr lang="en-US" dirty="0"/>
                <a:t>Colon/rectum carcinoma</a:t>
              </a:r>
            </a:p>
            <a:p>
              <a:pPr>
                <a:lnSpc>
                  <a:spcPct val="90000"/>
                </a:lnSpc>
                <a:buClr>
                  <a:schemeClr val="tx1"/>
                </a:buClr>
                <a:buSzPct val="60000"/>
                <a:buFont typeface="Wingdings" pitchFamily="2" charset="2"/>
                <a:buChar char="q"/>
              </a:pPr>
              <a:r>
                <a:rPr lang="en-US" dirty="0" smtClean="0"/>
                <a:t>Breast</a:t>
              </a:r>
              <a:endParaRPr lang="en-US" dirty="0"/>
            </a:p>
            <a:p>
              <a:pPr>
                <a:lnSpc>
                  <a:spcPct val="90000"/>
                </a:lnSpc>
                <a:buClr>
                  <a:schemeClr val="tx1"/>
                </a:buClr>
                <a:buSzPct val="60000"/>
                <a:buFont typeface="Wingdings" pitchFamily="2" charset="2"/>
                <a:buChar char="q"/>
              </a:pPr>
              <a:r>
                <a:rPr lang="en-US" dirty="0"/>
                <a:t>Lung </a:t>
              </a:r>
              <a:r>
                <a:rPr lang="en-US" dirty="0" err="1"/>
                <a:t>Squamous</a:t>
              </a:r>
              <a:r>
                <a:rPr lang="en-US" dirty="0"/>
                <a:t> Cell</a:t>
              </a:r>
            </a:p>
            <a:p>
              <a:pPr>
                <a:lnSpc>
                  <a:spcPct val="90000"/>
                </a:lnSpc>
                <a:buClr>
                  <a:schemeClr val="tx1"/>
                </a:buClr>
                <a:buSzPct val="60000"/>
                <a:buFont typeface="Wingdings" pitchFamily="2" charset="2"/>
                <a:buChar char="q"/>
              </a:pPr>
              <a:r>
                <a:rPr lang="en-US" dirty="0"/>
                <a:t>Lung </a:t>
              </a:r>
              <a:r>
                <a:rPr lang="en-US" dirty="0" err="1"/>
                <a:t>Adenocarcinoma</a:t>
              </a:r>
              <a:endParaRPr lang="en-US" dirty="0"/>
            </a:p>
            <a:p>
              <a:pPr defTabSz="346075">
                <a:buClr>
                  <a:schemeClr val="tx1"/>
                </a:buClr>
                <a:buSzPct val="60000"/>
                <a:buFont typeface="Wingdings" pitchFamily="2" charset="2"/>
                <a:buChar char="q"/>
              </a:pPr>
              <a:r>
                <a:rPr lang="en-US" dirty="0"/>
                <a:t>Renal Clear Cell </a:t>
              </a:r>
              <a:r>
                <a:rPr lang="en-US" dirty="0" err="1" smtClean="0"/>
                <a:t>Carcin</a:t>
              </a:r>
              <a:r>
                <a:rPr lang="en-US" dirty="0" smtClean="0"/>
                <a:t>.</a:t>
              </a:r>
              <a:endParaRPr lang="en-US" dirty="0"/>
            </a:p>
            <a:p>
              <a:pPr>
                <a:lnSpc>
                  <a:spcPct val="90000"/>
                </a:lnSpc>
                <a:buClr>
                  <a:schemeClr val="tx1"/>
                </a:buClr>
                <a:buSzPct val="60000"/>
                <a:buFont typeface="Wingdings" pitchFamily="2" charset="2"/>
                <a:buChar char="q"/>
              </a:pPr>
              <a:r>
                <a:rPr lang="en-US" dirty="0">
                  <a:ea typeface="ＭＳ Ｐゴシック" pitchFamily="34" charset="-128"/>
                </a:rPr>
                <a:t>Renal papillary</a:t>
              </a:r>
            </a:p>
            <a:p>
              <a:pPr>
                <a:lnSpc>
                  <a:spcPct val="90000"/>
                </a:lnSpc>
                <a:buClr>
                  <a:schemeClr val="tx1"/>
                </a:buClr>
                <a:buSzPct val="60000"/>
                <a:buFont typeface="Wingdings" pitchFamily="2" charset="2"/>
                <a:buChar char="q"/>
              </a:pPr>
              <a:r>
                <a:rPr lang="en-US" dirty="0">
                  <a:ea typeface="ＭＳ Ｐゴシック" pitchFamily="34" charset="-128"/>
                </a:rPr>
                <a:t>Uterine (endometrial)</a:t>
              </a:r>
              <a:endParaRPr lang="en-US" i="1" dirty="0"/>
            </a:p>
            <a:p>
              <a:pPr>
                <a:lnSpc>
                  <a:spcPct val="90000"/>
                </a:lnSpc>
                <a:buClr>
                  <a:schemeClr val="tx1"/>
                </a:buClr>
                <a:buSzPct val="60000"/>
                <a:buFont typeface="Wingdings" pitchFamily="2" charset="2"/>
                <a:buChar char="q"/>
              </a:pPr>
              <a:r>
                <a:rPr lang="en-US" dirty="0">
                  <a:ea typeface="ＭＳ Ｐゴシック" pitchFamily="34" charset="-128"/>
                </a:rPr>
                <a:t>Low grade </a:t>
              </a:r>
              <a:r>
                <a:rPr lang="en-US" dirty="0" err="1">
                  <a:ea typeface="ＭＳ Ｐゴシック" pitchFamily="34" charset="-128"/>
                </a:rPr>
                <a:t>glioma</a:t>
              </a:r>
              <a:endParaRPr lang="en-US" dirty="0">
                <a:ea typeface="ＭＳ Ｐゴシック" pitchFamily="34" charset="-128"/>
              </a:endParaRPr>
            </a:p>
            <a:p>
              <a:pPr>
                <a:buClr>
                  <a:schemeClr val="tx1"/>
                </a:buClr>
                <a:buSzPct val="60000"/>
                <a:buFont typeface="Wingdings" pitchFamily="2" charset="2"/>
                <a:buChar char="q"/>
              </a:pPr>
              <a:r>
                <a:rPr lang="en-US" dirty="0"/>
                <a:t>Gastric Carcinoma</a:t>
              </a:r>
            </a:p>
            <a:p>
              <a:pPr>
                <a:lnSpc>
                  <a:spcPct val="90000"/>
                </a:lnSpc>
                <a:buClr>
                  <a:schemeClr val="tx1"/>
                </a:buClr>
                <a:buSzPct val="60000"/>
                <a:buFont typeface="Wingdings" pitchFamily="2" charset="2"/>
                <a:buChar char="q"/>
              </a:pPr>
              <a:r>
                <a:rPr lang="en-US" dirty="0">
                  <a:ea typeface="ＭＳ Ｐゴシック" pitchFamily="34" charset="-128"/>
                </a:rPr>
                <a:t>Prostate</a:t>
              </a:r>
            </a:p>
            <a:p>
              <a:pPr>
                <a:lnSpc>
                  <a:spcPct val="90000"/>
                </a:lnSpc>
                <a:buClr>
                  <a:schemeClr val="tx1"/>
                </a:buClr>
                <a:buSzPct val="60000"/>
                <a:buFont typeface="Wingdings" pitchFamily="2" charset="2"/>
                <a:buChar char="q"/>
              </a:pPr>
              <a:r>
                <a:rPr lang="en-US" dirty="0">
                  <a:ea typeface="ＭＳ Ｐゴシック" pitchFamily="34" charset="-128"/>
                </a:rPr>
                <a:t>Bladder</a:t>
              </a:r>
            </a:p>
            <a:p>
              <a:pPr>
                <a:lnSpc>
                  <a:spcPct val="90000"/>
                </a:lnSpc>
                <a:buClr>
                  <a:schemeClr val="tx1"/>
                </a:buClr>
                <a:buSzPct val="60000"/>
                <a:buFont typeface="Wingdings" pitchFamily="2" charset="2"/>
                <a:buChar char="q"/>
              </a:pPr>
              <a:r>
                <a:rPr lang="en-US" dirty="0">
                  <a:ea typeface="ＭＳ Ｐゴシック" pitchFamily="34" charset="-128"/>
                </a:rPr>
                <a:t>Cervical</a:t>
              </a:r>
            </a:p>
            <a:p>
              <a:pPr>
                <a:lnSpc>
                  <a:spcPct val="90000"/>
                </a:lnSpc>
                <a:buClr>
                  <a:schemeClr val="tx1"/>
                </a:buClr>
                <a:buSzPct val="60000"/>
                <a:buFont typeface="Wingdings" pitchFamily="2" charset="2"/>
                <a:buChar char="q"/>
              </a:pPr>
              <a:r>
                <a:rPr lang="en-US" dirty="0">
                  <a:ea typeface="ＭＳ Ｐゴシック" pitchFamily="34" charset="-128"/>
                </a:rPr>
                <a:t>Head and neck</a:t>
              </a:r>
            </a:p>
            <a:p>
              <a:pPr>
                <a:lnSpc>
                  <a:spcPct val="90000"/>
                </a:lnSpc>
                <a:buClr>
                  <a:schemeClr val="tx1"/>
                </a:buClr>
                <a:buSzPct val="60000"/>
                <a:buFont typeface="Wingdings" pitchFamily="2" charset="2"/>
                <a:buChar char="q"/>
              </a:pPr>
              <a:r>
                <a:rPr lang="en-US" dirty="0">
                  <a:ea typeface="ＭＳ Ｐゴシック" pitchFamily="34" charset="-128"/>
                </a:rPr>
                <a:t>Liver</a:t>
              </a:r>
            </a:p>
            <a:p>
              <a:pPr>
                <a:lnSpc>
                  <a:spcPct val="90000"/>
                </a:lnSpc>
                <a:buClr>
                  <a:schemeClr val="tx1"/>
                </a:buClr>
                <a:buSzPct val="60000"/>
                <a:buFont typeface="Wingdings" pitchFamily="2" charset="2"/>
                <a:buChar char="q"/>
              </a:pPr>
              <a:r>
                <a:rPr lang="en-US" dirty="0">
                  <a:ea typeface="ＭＳ Ｐゴシック" pitchFamily="34" charset="-128"/>
                </a:rPr>
                <a:t>Melanoma</a:t>
              </a:r>
            </a:p>
            <a:p>
              <a:pPr>
                <a:lnSpc>
                  <a:spcPct val="90000"/>
                </a:lnSpc>
                <a:buClr>
                  <a:schemeClr val="tx1"/>
                </a:buClr>
                <a:buSzPct val="60000"/>
                <a:buFont typeface="Wingdings" pitchFamily="2" charset="2"/>
                <a:buChar char="q"/>
              </a:pPr>
              <a:r>
                <a:rPr lang="en-US" dirty="0">
                  <a:ea typeface="ＭＳ Ｐゴシック" pitchFamily="34" charset="-128"/>
                </a:rPr>
                <a:t>Sarcoma</a:t>
              </a:r>
            </a:p>
            <a:p>
              <a:pPr>
                <a:lnSpc>
                  <a:spcPct val="90000"/>
                </a:lnSpc>
                <a:buClr>
                  <a:schemeClr val="tx1"/>
                </a:buClr>
                <a:buSzPct val="60000"/>
                <a:buFont typeface="Wingdings" pitchFamily="2" charset="2"/>
                <a:buChar char="q"/>
              </a:pPr>
              <a:r>
                <a:rPr lang="en-US" dirty="0">
                  <a:ea typeface="ＭＳ Ｐゴシック" pitchFamily="34" charset="-128"/>
                </a:rPr>
                <a:t>Thyroid</a:t>
              </a:r>
            </a:p>
            <a:p>
              <a:pPr>
                <a:lnSpc>
                  <a:spcPct val="90000"/>
                </a:lnSpc>
                <a:buClr>
                  <a:schemeClr val="tx1"/>
                </a:buClr>
                <a:buSzPct val="60000"/>
                <a:buFont typeface="Wingdings" pitchFamily="2" charset="2"/>
                <a:buChar char="q"/>
              </a:pPr>
              <a:r>
                <a:rPr lang="en-US" dirty="0">
                  <a:ea typeface="ＭＳ Ｐゴシック" pitchFamily="34" charset="-128"/>
                </a:rPr>
                <a:t>Lymphoma</a:t>
              </a:r>
            </a:p>
            <a:p>
              <a:pPr>
                <a:lnSpc>
                  <a:spcPct val="90000"/>
                </a:lnSpc>
                <a:buClr>
                  <a:schemeClr val="tx1"/>
                </a:buClr>
                <a:buSzPct val="60000"/>
                <a:buFont typeface="Wingdings" pitchFamily="2" charset="2"/>
                <a:buChar char="q"/>
              </a:pPr>
              <a:r>
                <a:rPr lang="en-US" dirty="0">
                  <a:ea typeface="ＭＳ Ｐゴシック" pitchFamily="34" charset="-128"/>
                </a:rPr>
                <a:t>Pancreas</a:t>
              </a:r>
            </a:p>
            <a:p>
              <a:pPr>
                <a:lnSpc>
                  <a:spcPct val="90000"/>
                </a:lnSpc>
                <a:buClr>
                  <a:schemeClr val="tx1"/>
                </a:buClr>
                <a:buSzPct val="60000"/>
                <a:buFont typeface="Wingdings" pitchFamily="2" charset="2"/>
                <a:buChar char="q"/>
              </a:pPr>
              <a:endParaRPr lang="en-US" dirty="0">
                <a:ea typeface="ＭＳ Ｐゴシック" pitchFamily="34" charset="-128"/>
              </a:endParaRPr>
            </a:p>
          </p:txBody>
        </p:sp>
        <p:sp>
          <p:nvSpPr>
            <p:cNvPr id="8" name="Left Brace 7"/>
            <p:cNvSpPr/>
            <p:nvPr/>
          </p:nvSpPr>
          <p:spPr>
            <a:xfrm>
              <a:off x="5867400" y="660400"/>
              <a:ext cx="414338" cy="5661572"/>
            </a:xfrm>
            <a:prstGeom prst="leftBrace">
              <a:avLst>
                <a:gd name="adj1" fmla="val 0"/>
                <a:gd name="adj2" fmla="val 11141"/>
              </a:avLst>
            </a:prstGeom>
            <a:ln w="762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a:p>
          </p:txBody>
        </p:sp>
      </p:grpSp>
      <p:grpSp>
        <p:nvGrpSpPr>
          <p:cNvPr id="3" name="Group 13"/>
          <p:cNvGrpSpPr>
            <a:grpSpLocks/>
          </p:cNvGrpSpPr>
          <p:nvPr/>
        </p:nvGrpSpPr>
        <p:grpSpPr bwMode="auto">
          <a:xfrm>
            <a:off x="120650" y="3970338"/>
            <a:ext cx="5815013" cy="2786062"/>
            <a:chOff x="120650" y="3970338"/>
            <a:chExt cx="5815013" cy="2786062"/>
          </a:xfrm>
        </p:grpSpPr>
        <p:pic>
          <p:nvPicPr>
            <p:cNvPr id="53256" name="Picture 2"/>
            <p:cNvPicPr>
              <a:picLocks noChangeAspect="1" noChangeArrowheads="1"/>
            </p:cNvPicPr>
            <p:nvPr/>
          </p:nvPicPr>
          <p:blipFill>
            <a:blip r:embed="rId4" cstate="print"/>
            <a:srcRect/>
            <a:stretch>
              <a:fillRect/>
            </a:stretch>
          </p:blipFill>
          <p:spPr bwMode="auto">
            <a:xfrm>
              <a:off x="120650" y="3970338"/>
              <a:ext cx="5815013" cy="2786062"/>
            </a:xfrm>
            <a:prstGeom prst="rect">
              <a:avLst/>
            </a:prstGeom>
            <a:noFill/>
            <a:ln w="9525">
              <a:noFill/>
              <a:miter lim="800000"/>
              <a:headEnd/>
              <a:tailEnd/>
            </a:ln>
          </p:spPr>
        </p:pic>
        <p:sp>
          <p:nvSpPr>
            <p:cNvPr id="53257" name="TextBox 8"/>
            <p:cNvSpPr txBox="1">
              <a:spLocks noChangeArrowheads="1"/>
            </p:cNvSpPr>
            <p:nvPr/>
          </p:nvSpPr>
          <p:spPr bwMode="auto">
            <a:xfrm>
              <a:off x="196170" y="4621667"/>
              <a:ext cx="609600" cy="276225"/>
            </a:xfrm>
            <a:prstGeom prst="rect">
              <a:avLst/>
            </a:prstGeom>
            <a:solidFill>
              <a:schemeClr val="bg1"/>
            </a:solidFill>
            <a:ln w="9525">
              <a:noFill/>
              <a:miter lim="800000"/>
              <a:headEnd/>
              <a:tailEnd/>
            </a:ln>
          </p:spPr>
          <p:txBody>
            <a:bodyPr>
              <a:spAutoFit/>
            </a:bodyPr>
            <a:lstStyle/>
            <a:p>
              <a:r>
                <a:rPr lang="en-US" sz="1200"/>
                <a:t>3,000</a:t>
              </a:r>
            </a:p>
          </p:txBody>
        </p:sp>
      </p:grpSp>
      <p:sp>
        <p:nvSpPr>
          <p:cNvPr id="11" name="TextBox 10"/>
          <p:cNvSpPr txBox="1"/>
          <p:nvPr/>
        </p:nvSpPr>
        <p:spPr>
          <a:xfrm>
            <a:off x="7367588" y="6350000"/>
            <a:ext cx="1795684" cy="400110"/>
          </a:xfrm>
          <a:prstGeom prst="rect">
            <a:avLst/>
          </a:prstGeom>
          <a:solidFill>
            <a:srgbClr val="000066"/>
          </a:solid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21</a:t>
            </a:r>
            <a:endParaRPr lang="en-US" sz="2000" dirty="0">
              <a:solidFill>
                <a:schemeClr val="accent4">
                  <a:lumMod val="40000"/>
                  <a:lumOff val="60000"/>
                </a:schemeClr>
              </a:solidFill>
              <a:latin typeface="Arial" charset="0"/>
            </a:endParaRPr>
          </a:p>
        </p:txBody>
      </p:sp>
      <p:sp>
        <p:nvSpPr>
          <p:cNvPr id="13" name="Title 1"/>
          <p:cNvSpPr txBox="1">
            <a:spLocks/>
          </p:cNvSpPr>
          <p:nvPr/>
        </p:nvSpPr>
        <p:spPr bwMode="auto">
          <a:xfrm>
            <a:off x="-115888" y="1901825"/>
            <a:ext cx="6415088" cy="2017713"/>
          </a:xfrm>
          <a:prstGeom prst="rect">
            <a:avLst/>
          </a:prstGeom>
          <a:noFill/>
          <a:ln w="9525" algn="ctr">
            <a:noFill/>
            <a:miter lim="800000"/>
            <a:headEnd/>
            <a:tailEnd/>
          </a:ln>
        </p:spPr>
        <p:txBody>
          <a:bodyPr/>
          <a:lstStyle/>
          <a:p>
            <a:pPr marL="411163" indent="-342900" eaLnBrk="0" hangingPunct="0">
              <a:spcBef>
                <a:spcPts val="700"/>
              </a:spcBef>
              <a:buClr>
                <a:schemeClr val="tx2"/>
              </a:buClr>
              <a:buSzPct val="95000"/>
              <a:buFont typeface="Wingdings" pitchFamily="2" charset="2"/>
              <a:buChar char=""/>
            </a:pPr>
            <a:r>
              <a:rPr lang="en-US" sz="3000" dirty="0"/>
              <a:t>TCGA achieves goal of </a:t>
            </a:r>
            <a:r>
              <a:rPr lang="en-US" sz="3000" dirty="0" smtClean="0"/>
              <a:t>	accruing </a:t>
            </a:r>
            <a:r>
              <a:rPr lang="en-US" sz="3000" dirty="0"/>
              <a:t>and </a:t>
            </a:r>
            <a:r>
              <a:rPr lang="en-US" sz="3000" dirty="0" smtClean="0"/>
              <a:t>characterizing 	3,000 </a:t>
            </a:r>
            <a:r>
              <a:rPr lang="en-US" sz="3000" dirty="0"/>
              <a:t>tumor/ normal pairs in </a:t>
            </a:r>
            <a:r>
              <a:rPr lang="en-US" sz="3000" dirty="0" smtClean="0"/>
              <a:t>	2 </a:t>
            </a:r>
            <a:r>
              <a:rPr lang="en-US" sz="3000" dirty="0"/>
              <a:t>years</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22" presetClass="entr" presetSubtype="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over_3"/>
          <p:cNvPicPr>
            <a:picLocks noChangeAspect="1" noChangeArrowheads="1"/>
          </p:cNvPicPr>
          <p:nvPr/>
        </p:nvPicPr>
        <p:blipFill>
          <a:blip r:embed="rId3" cstate="print"/>
          <a:srcRect t="8273" b="76785"/>
          <a:stretch>
            <a:fillRect/>
          </a:stretch>
        </p:blipFill>
        <p:spPr bwMode="auto">
          <a:xfrm>
            <a:off x="0" y="0"/>
            <a:ext cx="9144000" cy="1023938"/>
          </a:xfrm>
          <a:prstGeom prst="rect">
            <a:avLst/>
          </a:prstGeom>
          <a:noFill/>
          <a:ln w="9525">
            <a:noFill/>
            <a:miter lim="800000"/>
            <a:headEnd/>
            <a:tailEnd/>
          </a:ln>
        </p:spPr>
      </p:pic>
      <p:grpSp>
        <p:nvGrpSpPr>
          <p:cNvPr id="2" name="Group 7"/>
          <p:cNvGrpSpPr>
            <a:grpSpLocks/>
          </p:cNvGrpSpPr>
          <p:nvPr/>
        </p:nvGrpSpPr>
        <p:grpSpPr bwMode="auto">
          <a:xfrm>
            <a:off x="762001" y="1185522"/>
            <a:ext cx="7735614" cy="5469278"/>
            <a:chOff x="381001" y="1030373"/>
            <a:chExt cx="6540579" cy="2928830"/>
          </a:xfrm>
        </p:grpSpPr>
        <p:pic>
          <p:nvPicPr>
            <p:cNvPr id="54277" name="Picture 5"/>
            <p:cNvPicPr>
              <a:picLocks noChangeAspect="1" noChangeArrowheads="1"/>
            </p:cNvPicPr>
            <p:nvPr/>
          </p:nvPicPr>
          <p:blipFill>
            <a:blip r:embed="rId4" cstate="print"/>
            <a:srcRect l="5150" t="7021" r="3947" b="2341"/>
            <a:stretch>
              <a:fillRect/>
            </a:stretch>
          </p:blipFill>
          <p:spPr bwMode="auto">
            <a:xfrm>
              <a:off x="381001" y="1030373"/>
              <a:ext cx="6540579" cy="2928830"/>
            </a:xfrm>
            <a:prstGeom prst="rect">
              <a:avLst/>
            </a:prstGeom>
            <a:noFill/>
            <a:ln w="9525">
              <a:noFill/>
              <a:miter lim="800000"/>
              <a:headEnd/>
              <a:tailEnd/>
            </a:ln>
          </p:spPr>
        </p:pic>
        <p:sp>
          <p:nvSpPr>
            <p:cNvPr id="7" name="TextBox 6"/>
            <p:cNvSpPr txBox="1"/>
            <p:nvPr/>
          </p:nvSpPr>
          <p:spPr>
            <a:xfrm>
              <a:off x="3398390" y="1062860"/>
              <a:ext cx="3449596" cy="247224"/>
            </a:xfrm>
            <a:prstGeom prst="rect">
              <a:avLst/>
            </a:prstGeom>
            <a:solidFill>
              <a:schemeClr val="tx1"/>
            </a:solidFill>
          </p:spPr>
          <p:txBody>
            <a:bodyPr>
              <a:spAutoFit/>
            </a:bodyPr>
            <a:lstStyle/>
            <a:p>
              <a:pPr>
                <a:defRPr/>
              </a:pPr>
              <a:r>
                <a:rPr lang="fr-FR" sz="2400" i="1" dirty="0">
                  <a:solidFill>
                    <a:schemeClr val="bg1"/>
                  </a:solidFill>
                  <a:latin typeface="Arial" charset="0"/>
                </a:rPr>
                <a:t>Nature </a:t>
              </a:r>
              <a:r>
                <a:rPr lang="fr-FR" sz="2400" dirty="0" smtClean="0">
                  <a:solidFill>
                    <a:schemeClr val="bg1"/>
                  </a:solidFill>
                  <a:latin typeface="Arial" charset="0"/>
                </a:rPr>
                <a:t>474: 609–615, 2011</a:t>
              </a:r>
              <a:endParaRPr lang="en-US" sz="2400" dirty="0">
                <a:solidFill>
                  <a:schemeClr val="bg1"/>
                </a:solidFill>
                <a:latin typeface="Arial" charset="0"/>
              </a:endParaRPr>
            </a:p>
          </p:txBody>
        </p:sp>
      </p:grpSp>
      <p:sp>
        <p:nvSpPr>
          <p:cNvPr id="6" name="Title 1"/>
          <p:cNvSpPr txBox="1">
            <a:spLocks/>
          </p:cNvSpPr>
          <p:nvPr/>
        </p:nvSpPr>
        <p:spPr bwMode="auto">
          <a:xfrm>
            <a:off x="225425" y="3436938"/>
            <a:ext cx="8918575" cy="3421062"/>
          </a:xfrm>
          <a:prstGeom prst="rect">
            <a:avLst/>
          </a:prstGeom>
          <a:solidFill>
            <a:srgbClr val="000066"/>
          </a:solidFill>
          <a:ln w="9525" algn="ctr">
            <a:noFill/>
            <a:miter lim="800000"/>
            <a:headEnd/>
            <a:tailEnd/>
          </a:ln>
        </p:spPr>
        <p:txBody>
          <a:bodyPr/>
          <a:lstStyle/>
          <a:p>
            <a:pPr marL="411163" indent="-342900" defTabSz="741363" eaLnBrk="0" hangingPunct="0">
              <a:spcBef>
                <a:spcPts val="700"/>
              </a:spcBef>
              <a:buClr>
                <a:schemeClr val="tx2"/>
              </a:buClr>
              <a:buSzPct val="95000"/>
              <a:buFont typeface="Wingdings" pitchFamily="2" charset="2"/>
              <a:buChar char=""/>
            </a:pPr>
            <a:r>
              <a:rPr lang="en-US" sz="2900" dirty="0"/>
              <a:t>Most extensive and comprehensive cancer </a:t>
            </a:r>
            <a:r>
              <a:rPr lang="en-US" sz="2900" dirty="0" smtClean="0"/>
              <a:t>	genome </a:t>
            </a:r>
            <a:r>
              <a:rPr lang="en-US" sz="2900" dirty="0"/>
              <a:t>study </a:t>
            </a:r>
            <a:r>
              <a:rPr lang="en-US" sz="2900" dirty="0" smtClean="0"/>
              <a:t>to date</a:t>
            </a:r>
          </a:p>
          <a:p>
            <a:pPr marL="411163" indent="-342900" defTabSz="741363" eaLnBrk="0" hangingPunct="0">
              <a:spcBef>
                <a:spcPts val="700"/>
              </a:spcBef>
              <a:buClr>
                <a:schemeClr val="tx2"/>
              </a:buClr>
              <a:buSzPct val="95000"/>
              <a:buFont typeface="Wingdings" pitchFamily="2" charset="2"/>
              <a:buChar char=""/>
            </a:pPr>
            <a:r>
              <a:rPr lang="en-US" sz="2900" dirty="0" smtClean="0"/>
              <a:t>#</a:t>
            </a:r>
            <a:r>
              <a:rPr lang="en-US" sz="2900" dirty="0"/>
              <a:t>5 most highly ranked article in molecular </a:t>
            </a:r>
            <a:r>
              <a:rPr lang="en-US" sz="2900" dirty="0" smtClean="0"/>
              <a:t>	biology </a:t>
            </a:r>
            <a:r>
              <a:rPr lang="en-US" sz="2900" dirty="0"/>
              <a:t>by </a:t>
            </a:r>
            <a:r>
              <a:rPr lang="en-US" sz="2900" i="1" dirty="0"/>
              <a:t>The Scientist</a:t>
            </a:r>
          </a:p>
          <a:p>
            <a:pPr marL="411163" indent="-342900" defTabSz="741363" eaLnBrk="0" hangingPunct="0">
              <a:spcBef>
                <a:spcPts val="700"/>
              </a:spcBef>
              <a:buClr>
                <a:schemeClr val="tx2"/>
              </a:buClr>
              <a:buSzPct val="95000"/>
              <a:buFont typeface="Wingdings" pitchFamily="2" charset="2"/>
              <a:buChar char=""/>
            </a:pPr>
            <a:r>
              <a:rPr lang="en-US" sz="2900" dirty="0"/>
              <a:t>Several upcoming </a:t>
            </a:r>
            <a:r>
              <a:rPr lang="en-US" sz="2900" dirty="0" smtClean="0"/>
              <a:t>manuscripts-- colorectal 	carcinoma</a:t>
            </a:r>
            <a:r>
              <a:rPr lang="en-US" sz="2900" dirty="0"/>
              <a:t>, acute myeloid leukemia, </a:t>
            </a:r>
            <a:r>
              <a:rPr lang="en-US" sz="2900" dirty="0" smtClean="0"/>
              <a:t>and 	breast </a:t>
            </a:r>
            <a:r>
              <a:rPr lang="en-US" sz="2900" dirty="0"/>
              <a:t>carcinoma</a:t>
            </a:r>
          </a:p>
        </p:txBody>
      </p:sp>
      <p:sp>
        <p:nvSpPr>
          <p:cNvPr id="8" name="TextBox 7"/>
          <p:cNvSpPr txBox="1"/>
          <p:nvPr/>
        </p:nvSpPr>
        <p:spPr>
          <a:xfrm>
            <a:off x="7367588" y="6350000"/>
            <a:ext cx="1795684" cy="400110"/>
          </a:xfrm>
          <a:prstGeom prst="rect">
            <a:avLst/>
          </a:prstGeom>
          <a:solidFill>
            <a:srgbClr val="000066"/>
          </a:solid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21</a:t>
            </a:r>
            <a:endParaRPr lang="en-US" sz="2000" dirty="0">
              <a:solidFill>
                <a:schemeClr val="accent4">
                  <a:lumMod val="40000"/>
                  <a:lumOff val="60000"/>
                </a:schemeClr>
              </a:solidFill>
              <a:latin typeface="Arial"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cstate="print"/>
          <a:srcRect/>
          <a:stretch>
            <a:fillRect/>
          </a:stretch>
        </p:blipFill>
        <p:spPr bwMode="auto">
          <a:xfrm>
            <a:off x="0" y="0"/>
            <a:ext cx="4564063" cy="6057900"/>
          </a:xfrm>
          <a:prstGeom prst="rect">
            <a:avLst/>
          </a:prstGeom>
          <a:noFill/>
          <a:ln w="9525">
            <a:noFill/>
            <a:miter lim="800000"/>
            <a:headEnd/>
            <a:tailEnd/>
          </a:ln>
        </p:spPr>
      </p:pic>
      <p:pic>
        <p:nvPicPr>
          <p:cNvPr id="100355" name="Picture 3"/>
          <p:cNvPicPr>
            <a:picLocks noChangeAspect="1" noChangeArrowheads="1"/>
          </p:cNvPicPr>
          <p:nvPr/>
        </p:nvPicPr>
        <p:blipFill>
          <a:blip r:embed="rId4" cstate="print"/>
          <a:srcRect/>
          <a:stretch>
            <a:fillRect/>
          </a:stretch>
        </p:blipFill>
        <p:spPr bwMode="auto">
          <a:xfrm>
            <a:off x="0" y="4683125"/>
            <a:ext cx="4572000" cy="2174875"/>
          </a:xfrm>
          <a:prstGeom prst="rect">
            <a:avLst/>
          </a:prstGeom>
          <a:noFill/>
          <a:ln w="9525">
            <a:noFill/>
            <a:miter lim="800000"/>
            <a:headEnd/>
            <a:tailEnd/>
          </a:ln>
        </p:spPr>
      </p:pic>
      <p:pic>
        <p:nvPicPr>
          <p:cNvPr id="100356" name="Picture 4"/>
          <p:cNvPicPr>
            <a:picLocks noChangeAspect="1" noChangeArrowheads="1"/>
          </p:cNvPicPr>
          <p:nvPr/>
        </p:nvPicPr>
        <p:blipFill>
          <a:blip r:embed="rId5" cstate="print"/>
          <a:srcRect/>
          <a:stretch>
            <a:fillRect/>
          </a:stretch>
        </p:blipFill>
        <p:spPr bwMode="auto">
          <a:xfrm>
            <a:off x="4651375" y="190500"/>
            <a:ext cx="4430713" cy="6057900"/>
          </a:xfrm>
          <a:prstGeom prst="rect">
            <a:avLst/>
          </a:prstGeom>
          <a:noFill/>
          <a:ln w="9525">
            <a:noFill/>
            <a:miter lim="800000"/>
            <a:headEnd/>
            <a:tailEnd/>
          </a:ln>
        </p:spPr>
      </p:pic>
      <p:grpSp>
        <p:nvGrpSpPr>
          <p:cNvPr id="2" name="Group 14"/>
          <p:cNvGrpSpPr>
            <a:grpSpLocks/>
          </p:cNvGrpSpPr>
          <p:nvPr/>
        </p:nvGrpSpPr>
        <p:grpSpPr bwMode="auto">
          <a:xfrm>
            <a:off x="4959350" y="838200"/>
            <a:ext cx="3702050" cy="5283200"/>
            <a:chOff x="5047700" y="647700"/>
            <a:chExt cx="3702600" cy="5283200"/>
          </a:xfrm>
        </p:grpSpPr>
        <p:pic>
          <p:nvPicPr>
            <p:cNvPr id="98310" name="Picture 5"/>
            <p:cNvPicPr>
              <a:picLocks noChangeAspect="1" noChangeArrowheads="1"/>
            </p:cNvPicPr>
            <p:nvPr/>
          </p:nvPicPr>
          <p:blipFill>
            <a:blip r:embed="rId6" cstate="print"/>
            <a:srcRect/>
            <a:stretch>
              <a:fillRect/>
            </a:stretch>
          </p:blipFill>
          <p:spPr bwMode="auto">
            <a:xfrm>
              <a:off x="5067300" y="647700"/>
              <a:ext cx="3668713" cy="2746375"/>
            </a:xfrm>
            <a:prstGeom prst="rect">
              <a:avLst/>
            </a:prstGeom>
            <a:noFill/>
            <a:ln w="38100">
              <a:solidFill>
                <a:srgbClr val="990033"/>
              </a:solidFill>
              <a:miter lim="800000"/>
              <a:headEnd/>
              <a:tailEnd/>
            </a:ln>
          </p:spPr>
        </p:pic>
        <p:sp>
          <p:nvSpPr>
            <p:cNvPr id="98311" name="Rectangle 5"/>
            <p:cNvSpPr>
              <a:spLocks noChangeArrowheads="1"/>
            </p:cNvSpPr>
            <p:nvPr/>
          </p:nvSpPr>
          <p:spPr bwMode="auto">
            <a:xfrm>
              <a:off x="6197600" y="4864100"/>
              <a:ext cx="1460500" cy="1066800"/>
            </a:xfrm>
            <a:prstGeom prst="rect">
              <a:avLst/>
            </a:prstGeom>
            <a:noFill/>
            <a:ln w="38100" algn="ctr">
              <a:solidFill>
                <a:srgbClr val="990033"/>
              </a:solidFill>
              <a:round/>
              <a:headEnd/>
              <a:tailEnd/>
            </a:ln>
          </p:spPr>
          <p:txBody>
            <a:bodyPr/>
            <a:lstStyle/>
            <a:p>
              <a:pPr eaLnBrk="0" hangingPunct="0"/>
              <a:endParaRPr lang="en-US" sz="2400" b="0" smtClean="0">
                <a:solidFill>
                  <a:srgbClr val="FFFFFF"/>
                </a:solidFill>
                <a:latin typeface="Times" charset="0"/>
              </a:endParaRPr>
            </a:p>
          </p:txBody>
        </p:sp>
        <p:cxnSp>
          <p:nvCxnSpPr>
            <p:cNvPr id="98312" name="Straight Connector 7"/>
            <p:cNvCxnSpPr>
              <a:cxnSpLocks noChangeShapeType="1"/>
            </p:cNvCxnSpPr>
            <p:nvPr/>
          </p:nvCxnSpPr>
          <p:spPr bwMode="auto">
            <a:xfrm rot="16200000" flipV="1">
              <a:off x="4895190" y="3561689"/>
              <a:ext cx="1467621" cy="1162601"/>
            </a:xfrm>
            <a:prstGeom prst="line">
              <a:avLst/>
            </a:prstGeom>
            <a:noFill/>
            <a:ln w="38100" algn="ctr">
              <a:solidFill>
                <a:srgbClr val="990033"/>
              </a:solidFill>
              <a:round/>
              <a:headEnd/>
              <a:tailEnd/>
            </a:ln>
          </p:spPr>
        </p:cxnSp>
        <p:cxnSp>
          <p:nvCxnSpPr>
            <p:cNvPr id="98313" name="Straight Connector 8"/>
            <p:cNvCxnSpPr>
              <a:cxnSpLocks noChangeShapeType="1"/>
            </p:cNvCxnSpPr>
            <p:nvPr/>
          </p:nvCxnSpPr>
          <p:spPr bwMode="auto">
            <a:xfrm rot="5400000" flipH="1" flipV="1">
              <a:off x="7473400" y="3596377"/>
              <a:ext cx="1456975" cy="1096824"/>
            </a:xfrm>
            <a:prstGeom prst="line">
              <a:avLst/>
            </a:prstGeom>
            <a:noFill/>
            <a:ln w="38100" algn="ctr">
              <a:solidFill>
                <a:srgbClr val="990033"/>
              </a:solidFill>
              <a:round/>
              <a:headEnd/>
              <a:tailEnd/>
            </a:ln>
          </p:spPr>
        </p:cxnSp>
      </p:grpSp>
      <p:sp>
        <p:nvSpPr>
          <p:cNvPr id="10" name="TextBox 9"/>
          <p:cNvSpPr txBox="1"/>
          <p:nvPr/>
        </p:nvSpPr>
        <p:spPr>
          <a:xfrm>
            <a:off x="7367588" y="6362700"/>
            <a:ext cx="1795684" cy="400110"/>
          </a:xfrm>
          <a:prstGeom prst="rect">
            <a:avLst/>
          </a:prstGeom>
          <a:solidFill>
            <a:srgbClr val="000066"/>
          </a:solidFill>
        </p:spPr>
        <p:txBody>
          <a:bodyPr wrap="none">
            <a:spAutoFit/>
          </a:bodyPr>
          <a:lstStyle/>
          <a:p>
            <a:pPr>
              <a:defRPr/>
            </a:pPr>
            <a:r>
              <a:rPr lang="en-US" sz="2000" dirty="0">
                <a:solidFill>
                  <a:srgbClr val="C1EEFF"/>
                </a:solidFill>
                <a:latin typeface="Arial" charset="0"/>
              </a:rPr>
              <a:t>Document </a:t>
            </a:r>
            <a:r>
              <a:rPr lang="en-US" sz="2000" dirty="0" smtClean="0">
                <a:solidFill>
                  <a:srgbClr val="C1EEFF"/>
                </a:solidFill>
                <a:latin typeface="Arial" charset="0"/>
              </a:rPr>
              <a:t>21</a:t>
            </a:r>
            <a:endParaRPr lang="en-US" sz="2000" dirty="0">
              <a:solidFill>
                <a:srgbClr val="C1EEFF"/>
              </a:solidFill>
              <a:latin typeface="Arial"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0354"/>
                                        </p:tgtEl>
                                        <p:attrNameLst>
                                          <p:attrName>style.visibility</p:attrName>
                                        </p:attrNameLst>
                                      </p:cBhvr>
                                      <p:to>
                                        <p:strVal val="visible"/>
                                      </p:to>
                                    </p:set>
                                    <p:animEffect transition="in" filter="wipe(up)">
                                      <p:cBhvr>
                                        <p:cTn id="7" dur="500"/>
                                        <p:tgtEl>
                                          <p:spTgt spid="10035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0355"/>
                                        </p:tgtEl>
                                        <p:attrNameLst>
                                          <p:attrName>style.visibility</p:attrName>
                                        </p:attrNameLst>
                                      </p:cBhvr>
                                      <p:to>
                                        <p:strVal val="visible"/>
                                      </p:to>
                                    </p:set>
                                    <p:animEffect transition="in" filter="wipe(up)">
                                      <p:cBhvr>
                                        <p:cTn id="11" dur="500"/>
                                        <p:tgtEl>
                                          <p:spTgt spid="10035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00356"/>
                                        </p:tgtEl>
                                        <p:attrNameLst>
                                          <p:attrName>style.visibility</p:attrName>
                                        </p:attrNameLst>
                                      </p:cBhvr>
                                      <p:to>
                                        <p:strVal val="visible"/>
                                      </p:to>
                                    </p:set>
                                    <p:animEffect transition="in" filter="wipe(up)">
                                      <p:cBhvr>
                                        <p:cTn id="16" dur="500"/>
                                        <p:tgtEl>
                                          <p:spTgt spid="10035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cstate="print"/>
          <a:srcRect/>
          <a:stretch>
            <a:fillRect/>
          </a:stretch>
        </p:blipFill>
        <p:spPr bwMode="auto">
          <a:xfrm>
            <a:off x="0" y="4862513"/>
            <a:ext cx="9144000" cy="1995487"/>
          </a:xfrm>
          <a:prstGeom prst="rect">
            <a:avLst/>
          </a:prstGeom>
          <a:noFill/>
          <a:ln w="9525">
            <a:noFill/>
            <a:miter lim="800000"/>
            <a:headEnd/>
            <a:tailEnd/>
          </a:ln>
        </p:spPr>
      </p:pic>
      <p:grpSp>
        <p:nvGrpSpPr>
          <p:cNvPr id="56323" name="Group 7"/>
          <p:cNvGrpSpPr>
            <a:grpSpLocks/>
          </p:cNvGrpSpPr>
          <p:nvPr/>
        </p:nvGrpSpPr>
        <p:grpSpPr bwMode="auto">
          <a:xfrm>
            <a:off x="0" y="0"/>
            <a:ext cx="9144000" cy="576263"/>
            <a:chOff x="0" y="0"/>
            <a:chExt cx="9144000" cy="575350"/>
          </a:xfrm>
        </p:grpSpPr>
        <p:pic>
          <p:nvPicPr>
            <p:cNvPr id="56326" name="Picture 2"/>
            <p:cNvPicPr>
              <a:picLocks noChangeAspect="1" noChangeArrowheads="1"/>
            </p:cNvPicPr>
            <p:nvPr/>
          </p:nvPicPr>
          <p:blipFill>
            <a:blip r:embed="rId4" cstate="print"/>
            <a:srcRect l="23174" t="13216" r="1981" b="80347"/>
            <a:stretch>
              <a:fillRect/>
            </a:stretch>
          </p:blipFill>
          <p:spPr bwMode="auto">
            <a:xfrm>
              <a:off x="0" y="0"/>
              <a:ext cx="9144000" cy="575350"/>
            </a:xfrm>
            <a:prstGeom prst="rect">
              <a:avLst/>
            </a:prstGeom>
            <a:noFill/>
            <a:ln w="9525">
              <a:noFill/>
              <a:miter lim="800000"/>
              <a:headEnd/>
              <a:tailEnd/>
            </a:ln>
          </p:spPr>
        </p:pic>
        <p:pic>
          <p:nvPicPr>
            <p:cNvPr id="56327" name="Picture 2"/>
            <p:cNvPicPr>
              <a:picLocks noChangeAspect="1" noChangeArrowheads="1"/>
            </p:cNvPicPr>
            <p:nvPr/>
          </p:nvPicPr>
          <p:blipFill>
            <a:blip r:embed="rId4" cstate="print"/>
            <a:srcRect l="258" t="15894" r="76765" b="80650"/>
            <a:stretch>
              <a:fillRect/>
            </a:stretch>
          </p:blipFill>
          <p:spPr bwMode="auto">
            <a:xfrm>
              <a:off x="0" y="56271"/>
              <a:ext cx="4556907" cy="502158"/>
            </a:xfrm>
            <a:prstGeom prst="rect">
              <a:avLst/>
            </a:prstGeom>
            <a:noFill/>
            <a:ln w="9525">
              <a:noFill/>
              <a:miter lim="800000"/>
              <a:headEnd/>
              <a:tailEnd/>
            </a:ln>
          </p:spPr>
        </p:pic>
      </p:grpSp>
      <p:sp>
        <p:nvSpPr>
          <p:cNvPr id="55300" name="Title 1"/>
          <p:cNvSpPr txBox="1">
            <a:spLocks/>
          </p:cNvSpPr>
          <p:nvPr/>
        </p:nvSpPr>
        <p:spPr bwMode="auto">
          <a:xfrm>
            <a:off x="141894" y="684540"/>
            <a:ext cx="9144000" cy="4297362"/>
          </a:xfrm>
          <a:prstGeom prst="rect">
            <a:avLst/>
          </a:prstGeom>
          <a:noFill/>
          <a:ln w="9525" algn="ctr">
            <a:noFill/>
            <a:miter lim="800000"/>
            <a:headEnd/>
            <a:tailEnd/>
          </a:ln>
        </p:spPr>
        <p:txBody>
          <a:bodyPr/>
          <a:lstStyle/>
          <a:p>
            <a:pPr marL="582613" indent="-514350" eaLnBrk="0" hangingPunct="0">
              <a:spcBef>
                <a:spcPts val="700"/>
              </a:spcBef>
              <a:buClr>
                <a:srgbClr val="D6ECFF"/>
              </a:buClr>
              <a:buSzPct val="95000"/>
            </a:pPr>
            <a:r>
              <a:rPr lang="en-US" sz="3000" dirty="0">
                <a:solidFill>
                  <a:srgbClr val="CCFF99"/>
                </a:solidFill>
              </a:rPr>
              <a:t>Phase 1 sequence data: </a:t>
            </a:r>
            <a:endParaRPr lang="en-US" sz="3000" dirty="0" smtClean="0">
              <a:solidFill>
                <a:srgbClr val="CCFF99"/>
              </a:solidFill>
            </a:endParaRPr>
          </a:p>
          <a:p>
            <a:pPr marL="582613" indent="-346075" eaLnBrk="0" hangingPunct="0">
              <a:spcBef>
                <a:spcPts val="700"/>
              </a:spcBef>
              <a:buClr>
                <a:srgbClr val="D6ECFF"/>
              </a:buClr>
              <a:buSzPct val="95000"/>
              <a:buFont typeface="Arial" pitchFamily="34" charset="0"/>
              <a:buChar char="•"/>
            </a:pPr>
            <a:r>
              <a:rPr lang="en-US" sz="3000" dirty="0" smtClean="0">
                <a:solidFill>
                  <a:srgbClr val="FFFFFF"/>
                </a:solidFill>
              </a:rPr>
              <a:t>Low-coverage</a:t>
            </a:r>
            <a:r>
              <a:rPr lang="en-US" sz="3000" dirty="0">
                <a:solidFill>
                  <a:srgbClr val="FFFFFF"/>
                </a:solidFill>
              </a:rPr>
              <a:t>:  1094 </a:t>
            </a:r>
            <a:r>
              <a:rPr lang="en-US" sz="3000" dirty="0" smtClean="0">
                <a:solidFill>
                  <a:srgbClr val="FFFFFF"/>
                </a:solidFill>
              </a:rPr>
              <a:t>samples</a:t>
            </a:r>
          </a:p>
          <a:p>
            <a:pPr marL="582613" indent="-346075" eaLnBrk="0" hangingPunct="0">
              <a:spcBef>
                <a:spcPts val="700"/>
              </a:spcBef>
              <a:buClr>
                <a:srgbClr val="D6ECFF"/>
              </a:buClr>
              <a:buSzPct val="95000"/>
              <a:buFont typeface="Arial" pitchFamily="34" charset="0"/>
              <a:buChar char="•"/>
            </a:pPr>
            <a:r>
              <a:rPr lang="en-US" sz="3000" dirty="0" err="1" smtClean="0">
                <a:solidFill>
                  <a:srgbClr val="FFFFFF"/>
                </a:solidFill>
              </a:rPr>
              <a:t>Exome</a:t>
            </a:r>
            <a:r>
              <a:rPr lang="en-US" sz="3000" dirty="0">
                <a:solidFill>
                  <a:srgbClr val="FFFFFF"/>
                </a:solidFill>
              </a:rPr>
              <a:t>:  1128 </a:t>
            </a:r>
            <a:r>
              <a:rPr lang="en-US" sz="3000" dirty="0" smtClean="0">
                <a:solidFill>
                  <a:srgbClr val="FFFFFF"/>
                </a:solidFill>
              </a:rPr>
              <a:t>samples</a:t>
            </a:r>
          </a:p>
          <a:p>
            <a:pPr marL="582613" indent="-346075" eaLnBrk="0" hangingPunct="0">
              <a:spcBef>
                <a:spcPts val="700"/>
              </a:spcBef>
              <a:buClr>
                <a:srgbClr val="D6ECFF"/>
              </a:buClr>
              <a:buSzPct val="95000"/>
              <a:buFont typeface="Arial" pitchFamily="34" charset="0"/>
              <a:buChar char="•"/>
            </a:pPr>
            <a:r>
              <a:rPr lang="en-US" sz="3000" dirty="0" smtClean="0">
                <a:solidFill>
                  <a:srgbClr val="FFFFFF"/>
                </a:solidFill>
              </a:rPr>
              <a:t>39 </a:t>
            </a:r>
            <a:r>
              <a:rPr lang="en-US" sz="3000" dirty="0">
                <a:solidFill>
                  <a:srgbClr val="FFFFFF"/>
                </a:solidFill>
              </a:rPr>
              <a:t>million SNPs, 100,000 </a:t>
            </a:r>
            <a:r>
              <a:rPr lang="en-US" sz="3000" dirty="0" err="1">
                <a:solidFill>
                  <a:srgbClr val="FFFFFF"/>
                </a:solidFill>
              </a:rPr>
              <a:t>indels</a:t>
            </a:r>
            <a:r>
              <a:rPr lang="en-US" sz="3000" dirty="0">
                <a:solidFill>
                  <a:srgbClr val="FFFFFF"/>
                </a:solidFill>
              </a:rPr>
              <a:t>, 84,000 </a:t>
            </a:r>
            <a:r>
              <a:rPr lang="en-US" sz="3000" dirty="0" smtClean="0">
                <a:solidFill>
                  <a:srgbClr val="FFFFFF"/>
                </a:solidFill>
              </a:rPr>
              <a:t>SVs</a:t>
            </a:r>
          </a:p>
          <a:p>
            <a:pPr marL="582613" indent="-346075" eaLnBrk="0" hangingPunct="0">
              <a:spcBef>
                <a:spcPts val="700"/>
              </a:spcBef>
              <a:buClr>
                <a:srgbClr val="D6ECFF"/>
              </a:buClr>
              <a:buSzPct val="95000"/>
              <a:buFont typeface="Arial" pitchFamily="34" charset="0"/>
              <a:buChar char="•"/>
            </a:pPr>
            <a:r>
              <a:rPr lang="en-US" sz="3000" dirty="0" smtClean="0"/>
              <a:t>Integrated </a:t>
            </a:r>
            <a:r>
              <a:rPr lang="en-US" sz="3000" dirty="0"/>
              <a:t>data set to be </a:t>
            </a:r>
            <a:r>
              <a:rPr lang="en-US" sz="3000" dirty="0">
                <a:solidFill>
                  <a:srgbClr val="FFFFFF"/>
                </a:solidFill>
              </a:rPr>
              <a:t>released in October</a:t>
            </a:r>
          </a:p>
          <a:p>
            <a:pPr marL="582613" indent="-514350" eaLnBrk="0" hangingPunct="0">
              <a:spcBef>
                <a:spcPts val="0"/>
              </a:spcBef>
              <a:buClr>
                <a:srgbClr val="D6ECFF"/>
              </a:buClr>
              <a:buSzPct val="95000"/>
            </a:pPr>
            <a:endParaRPr lang="en-US" sz="3000" dirty="0" smtClean="0">
              <a:solidFill>
                <a:srgbClr val="CCFF99"/>
              </a:solidFill>
            </a:endParaRPr>
          </a:p>
          <a:p>
            <a:pPr marL="582613" indent="-514350" eaLnBrk="0" hangingPunct="0">
              <a:spcBef>
                <a:spcPts val="0"/>
              </a:spcBef>
              <a:buClr>
                <a:srgbClr val="D6ECFF"/>
              </a:buClr>
              <a:buSzPct val="95000"/>
            </a:pPr>
            <a:r>
              <a:rPr lang="en-US" sz="3000" dirty="0" smtClean="0">
                <a:solidFill>
                  <a:srgbClr val="CCFF99"/>
                </a:solidFill>
              </a:rPr>
              <a:t>Phase </a:t>
            </a:r>
            <a:r>
              <a:rPr lang="en-US" sz="3000" dirty="0">
                <a:solidFill>
                  <a:srgbClr val="CCFF99"/>
                </a:solidFill>
              </a:rPr>
              <a:t>2 sequence data by </a:t>
            </a:r>
            <a:r>
              <a:rPr lang="en-US" sz="3000" dirty="0" smtClean="0">
                <a:solidFill>
                  <a:srgbClr val="CCFF99"/>
                </a:solidFill>
              </a:rPr>
              <a:t>Fall:</a:t>
            </a:r>
          </a:p>
          <a:p>
            <a:pPr marL="582613" indent="-346075" eaLnBrk="0" hangingPunct="0">
              <a:spcBef>
                <a:spcPts val="0"/>
              </a:spcBef>
              <a:buClr>
                <a:srgbClr val="D6ECFF"/>
              </a:buClr>
              <a:buSzPct val="95000"/>
              <a:buFont typeface="Arial" pitchFamily="34" charset="0"/>
              <a:buChar char="•"/>
            </a:pPr>
            <a:r>
              <a:rPr lang="en-US" sz="3000" dirty="0" smtClean="0">
                <a:solidFill>
                  <a:srgbClr val="FFFFFF"/>
                </a:solidFill>
              </a:rPr>
              <a:t>Low-coverage </a:t>
            </a:r>
            <a:r>
              <a:rPr lang="en-US" sz="3000" dirty="0">
                <a:solidFill>
                  <a:srgbClr val="FFFFFF"/>
                </a:solidFill>
              </a:rPr>
              <a:t>and </a:t>
            </a:r>
            <a:r>
              <a:rPr lang="en-US" sz="3000" dirty="0" err="1">
                <a:solidFill>
                  <a:srgbClr val="FFFFFF"/>
                </a:solidFill>
              </a:rPr>
              <a:t>exome</a:t>
            </a:r>
            <a:r>
              <a:rPr lang="en-US" sz="3000" dirty="0">
                <a:solidFill>
                  <a:srgbClr val="FFFFFF"/>
                </a:solidFill>
              </a:rPr>
              <a:t>:  1721 samples</a:t>
            </a:r>
          </a:p>
        </p:txBody>
      </p:sp>
      <p:sp>
        <p:nvSpPr>
          <p:cNvPr id="8" name="TextBox 7"/>
          <p:cNvSpPr txBox="1"/>
          <p:nvPr/>
        </p:nvSpPr>
        <p:spPr>
          <a:xfrm>
            <a:off x="7356475" y="6329363"/>
            <a:ext cx="1795684" cy="400110"/>
          </a:xfrm>
          <a:prstGeom prst="rect">
            <a:avLst/>
          </a:prstGeom>
          <a:solidFill>
            <a:schemeClr val="bg1"/>
          </a:solid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22</a:t>
            </a:r>
            <a:endParaRPr lang="en-US" sz="2000" dirty="0">
              <a:solidFill>
                <a:schemeClr val="accent4">
                  <a:lumMod val="40000"/>
                  <a:lumOff val="60000"/>
                </a:schemeClr>
              </a:solidFill>
              <a:latin typeface="Arial"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30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30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30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30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30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30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30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914400"/>
          </a:xfrm>
        </p:spPr>
        <p:txBody>
          <a:bodyPr>
            <a:normAutofit fontScale="90000"/>
          </a:bodyPr>
          <a:lstStyle/>
          <a:p>
            <a:pPr algn="ctr">
              <a:defRPr/>
            </a:pPr>
            <a:r>
              <a:rPr lang="en-US" b="1" dirty="0" smtClean="0">
                <a:solidFill>
                  <a:srgbClr val="FFFF00"/>
                </a:solidFill>
                <a:latin typeface="Arial" pitchFamily="34" charset="0"/>
                <a:cs typeface="Arial" pitchFamily="34" charset="0"/>
              </a:rPr>
              <a:t>Possible/Likely NIH-Wide Inventory of </a:t>
            </a:r>
            <a:br>
              <a:rPr lang="en-US" b="1" dirty="0" smtClean="0">
                <a:solidFill>
                  <a:srgbClr val="FFFF00"/>
                </a:solidFill>
                <a:latin typeface="Arial" pitchFamily="34" charset="0"/>
                <a:cs typeface="Arial" pitchFamily="34" charset="0"/>
              </a:rPr>
            </a:br>
            <a:r>
              <a:rPr lang="en-US" b="1" dirty="0" smtClean="0">
                <a:solidFill>
                  <a:srgbClr val="FFFF00"/>
                </a:solidFill>
                <a:latin typeface="Arial" pitchFamily="34" charset="0"/>
                <a:cs typeface="Arial" pitchFamily="34" charset="0"/>
              </a:rPr>
              <a:t>Genome Sequencing Projects</a:t>
            </a:r>
            <a:endParaRPr lang="en-US" dirty="0"/>
          </a:p>
        </p:txBody>
      </p:sp>
      <p:sp>
        <p:nvSpPr>
          <p:cNvPr id="57347" name="Content Placeholder 4"/>
          <p:cNvSpPr>
            <a:spLocks noGrp="1"/>
          </p:cNvSpPr>
          <p:nvPr>
            <p:ph idx="1"/>
          </p:nvPr>
        </p:nvSpPr>
        <p:spPr>
          <a:xfrm>
            <a:off x="92075" y="1228725"/>
            <a:ext cx="8709025" cy="3319463"/>
          </a:xfrm>
        </p:spPr>
        <p:txBody>
          <a:bodyPr/>
          <a:lstStyle/>
          <a:p>
            <a:pPr>
              <a:defRPr/>
            </a:pPr>
            <a:r>
              <a:rPr lang="en-US" b="1" dirty="0" smtClean="0">
                <a:latin typeface="Arial" pitchFamily="34" charset="0"/>
                <a:cs typeface="Arial" pitchFamily="34" charset="0"/>
              </a:rPr>
              <a:t>Early discussions about desire to develop a 	trans-NIH inventory of ongoing genome-	sequencing projects</a:t>
            </a:r>
          </a:p>
          <a:p>
            <a:pPr>
              <a:defRPr/>
            </a:pPr>
            <a:r>
              <a:rPr lang="en-US" b="1" dirty="0" smtClean="0">
                <a:latin typeface="Arial" pitchFamily="34" charset="0"/>
                <a:cs typeface="Arial" pitchFamily="34" charset="0"/>
              </a:rPr>
              <a:t>Recent fact-finding effort led by Teri Manolio 	on behalf of the NIH Director</a:t>
            </a:r>
          </a:p>
          <a:p>
            <a:pPr>
              <a:defRPr/>
            </a:pPr>
            <a:r>
              <a:rPr lang="en-US" b="1" dirty="0" smtClean="0">
                <a:latin typeface="Arial" pitchFamily="34" charset="0"/>
                <a:cs typeface="Arial" pitchFamily="34" charset="0"/>
              </a:rPr>
              <a:t>Momentum gathering quickly— likely will 	discuss at next Council meeting</a:t>
            </a:r>
          </a:p>
          <a:p>
            <a:pPr>
              <a:defRPr/>
            </a:pPr>
            <a:endParaRPr lang="en-US" b="1" dirty="0" smtClean="0">
              <a:latin typeface="Arial" pitchFamily="34" charset="0"/>
              <a:cs typeface="Arial" pitchFamily="34" charset="0"/>
            </a:endParaRPr>
          </a:p>
        </p:txBody>
      </p:sp>
      <p:grpSp>
        <p:nvGrpSpPr>
          <p:cNvPr id="2" name="Group 6"/>
          <p:cNvGrpSpPr>
            <a:grpSpLocks/>
          </p:cNvGrpSpPr>
          <p:nvPr/>
        </p:nvGrpSpPr>
        <p:grpSpPr bwMode="auto">
          <a:xfrm>
            <a:off x="711200" y="4749800"/>
            <a:ext cx="7851775" cy="2093913"/>
            <a:chOff x="508000" y="4589463"/>
            <a:chExt cx="8247063" cy="2149475"/>
          </a:xfrm>
        </p:grpSpPr>
        <p:pic>
          <p:nvPicPr>
            <p:cNvPr id="52230" name="Picture 7" descr="http://www.genome.gov/Images/press_photos/highres/20027-300.jpg"/>
            <p:cNvPicPr>
              <a:picLocks noChangeAspect="1" noChangeArrowheads="1"/>
            </p:cNvPicPr>
            <p:nvPr/>
          </p:nvPicPr>
          <p:blipFill>
            <a:blip r:embed="rId3" cstate="print"/>
            <a:srcRect l="4416" t="20686" r="9288" b="16417"/>
            <a:stretch>
              <a:fillRect/>
            </a:stretch>
          </p:blipFill>
          <p:spPr bwMode="auto">
            <a:xfrm>
              <a:off x="508000" y="4589463"/>
              <a:ext cx="4132263" cy="2149475"/>
            </a:xfrm>
            <a:prstGeom prst="rect">
              <a:avLst/>
            </a:prstGeom>
            <a:noFill/>
            <a:ln w="9525">
              <a:noFill/>
              <a:miter lim="800000"/>
              <a:headEnd/>
              <a:tailEnd/>
            </a:ln>
          </p:spPr>
        </p:pic>
        <p:pic>
          <p:nvPicPr>
            <p:cNvPr id="52231" name="Picture 9" descr="http://www.genome.gov/Images/press_photos/highres/20027-300.jpg"/>
            <p:cNvPicPr>
              <a:picLocks noChangeAspect="1" noChangeArrowheads="1"/>
            </p:cNvPicPr>
            <p:nvPr/>
          </p:nvPicPr>
          <p:blipFill>
            <a:blip r:embed="rId4" cstate="print"/>
            <a:srcRect l="9288" t="20686" r="4416" b="16417"/>
            <a:stretch>
              <a:fillRect/>
            </a:stretch>
          </p:blipFill>
          <p:spPr bwMode="auto">
            <a:xfrm>
              <a:off x="4622800" y="4589463"/>
              <a:ext cx="4132263" cy="2149475"/>
            </a:xfrm>
            <a:prstGeom prst="rect">
              <a:avLst/>
            </a:prstGeom>
            <a:noFill/>
            <a:ln w="9525">
              <a:noFill/>
              <a:miter lim="800000"/>
              <a:headEnd/>
              <a:tailEnd/>
            </a:ln>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3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3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50" y="0"/>
            <a:ext cx="9144000" cy="914400"/>
          </a:xfrm>
        </p:spPr>
        <p:txBody>
          <a:bodyPr/>
          <a:lstStyle/>
          <a:p>
            <a:pPr algn="ctr">
              <a:defRPr/>
            </a:pPr>
            <a:r>
              <a:rPr lang="en-US" sz="3600" b="1" dirty="0" smtClean="0">
                <a:solidFill>
                  <a:srgbClr val="FFFF00"/>
                </a:solidFill>
                <a:latin typeface="Arial" charset="0"/>
                <a:cs typeface="Arial" charset="0"/>
              </a:rPr>
              <a:t>DNA Sequencing Technology Development</a:t>
            </a:r>
            <a:endParaRPr lang="en-US" sz="3600" b="1" dirty="0">
              <a:solidFill>
                <a:srgbClr val="FFFF00"/>
              </a:solidFill>
              <a:latin typeface="Arial" charset="0"/>
              <a:cs typeface="Arial" charset="0"/>
            </a:endParaRPr>
          </a:p>
        </p:txBody>
      </p:sp>
      <p:sp>
        <p:nvSpPr>
          <p:cNvPr id="8" name="Title 1"/>
          <p:cNvSpPr txBox="1">
            <a:spLocks/>
          </p:cNvSpPr>
          <p:nvPr/>
        </p:nvSpPr>
        <p:spPr bwMode="auto">
          <a:xfrm>
            <a:off x="-33010" y="763261"/>
            <a:ext cx="8740775" cy="5616575"/>
          </a:xfrm>
          <a:prstGeom prst="rect">
            <a:avLst/>
          </a:prstGeom>
          <a:noFill/>
          <a:ln w="9525" algn="ctr">
            <a:noFill/>
            <a:miter lim="800000"/>
            <a:headEnd/>
            <a:tailEnd/>
          </a:ln>
        </p:spPr>
        <p:txBody>
          <a:bodyPr/>
          <a:lstStyle/>
          <a:p>
            <a:pPr marL="411163" indent="-342900" eaLnBrk="0" hangingPunct="0">
              <a:spcBef>
                <a:spcPts val="700"/>
              </a:spcBef>
              <a:buClr>
                <a:srgbClr val="D6ECFF"/>
              </a:buClr>
              <a:buSzPct val="95000"/>
              <a:buFont typeface="Wingdings" pitchFamily="2" charset="2"/>
              <a:buChar char=""/>
            </a:pPr>
            <a:r>
              <a:rPr lang="en-US" sz="3000" dirty="0">
                <a:solidFill>
                  <a:srgbClr val="FFFFFF"/>
                </a:solidFill>
              </a:rPr>
              <a:t>9 </a:t>
            </a:r>
            <a:r>
              <a:rPr lang="en-US" sz="3000" dirty="0" smtClean="0">
                <a:solidFill>
                  <a:srgbClr val="FFFFFF"/>
                </a:solidFill>
              </a:rPr>
              <a:t>awards</a:t>
            </a:r>
          </a:p>
          <a:p>
            <a:pPr marL="411163" indent="-342900" eaLnBrk="0" hangingPunct="0">
              <a:spcBef>
                <a:spcPts val="700"/>
              </a:spcBef>
              <a:buClr>
                <a:srgbClr val="D6ECFF"/>
              </a:buClr>
              <a:buSzPct val="95000"/>
              <a:buFont typeface="Wingdings" pitchFamily="2" charset="2"/>
              <a:buChar char=""/>
            </a:pPr>
            <a:r>
              <a:rPr lang="en-US" sz="3000" dirty="0" smtClean="0">
                <a:solidFill>
                  <a:srgbClr val="FFFFFF"/>
                </a:solidFill>
              </a:rPr>
              <a:t>$14.4M </a:t>
            </a:r>
            <a:r>
              <a:rPr lang="en-US" sz="3000" dirty="0">
                <a:solidFill>
                  <a:srgbClr val="FFFFFF"/>
                </a:solidFill>
              </a:rPr>
              <a:t>committed</a:t>
            </a:r>
          </a:p>
          <a:p>
            <a:pPr marL="411163" indent="-342900" eaLnBrk="0" hangingPunct="0">
              <a:spcBef>
                <a:spcPts val="700"/>
              </a:spcBef>
              <a:buClr>
                <a:srgbClr val="D6ECFF"/>
              </a:buClr>
              <a:buSzPct val="95000"/>
              <a:buFont typeface="Wingdings" pitchFamily="2" charset="2"/>
              <a:buChar char=""/>
            </a:pPr>
            <a:r>
              <a:rPr lang="en-US" sz="3000" dirty="0">
                <a:solidFill>
                  <a:srgbClr val="FFFFFF"/>
                </a:solidFill>
              </a:rPr>
              <a:t>Approaches:</a:t>
            </a:r>
          </a:p>
          <a:p>
            <a:pPr marL="693738" lvl="1" indent="-287338" eaLnBrk="0" hangingPunct="0">
              <a:spcBef>
                <a:spcPts val="700"/>
              </a:spcBef>
              <a:buClr>
                <a:srgbClr val="D6ECFF"/>
              </a:buClr>
              <a:buSzPct val="95000"/>
              <a:buFont typeface="Wingdings" pitchFamily="2" charset="2"/>
              <a:buChar char="v"/>
            </a:pPr>
            <a:r>
              <a:rPr lang="en-US" sz="2800" dirty="0" smtClean="0">
                <a:solidFill>
                  <a:srgbClr val="FFFFFF"/>
                </a:solidFill>
              </a:rPr>
              <a:t> polymerase </a:t>
            </a:r>
            <a:r>
              <a:rPr lang="en-US" sz="2800" dirty="0">
                <a:solidFill>
                  <a:srgbClr val="FFFFFF"/>
                </a:solidFill>
              </a:rPr>
              <a:t>conformation </a:t>
            </a:r>
          </a:p>
          <a:p>
            <a:pPr marL="693738" lvl="1" indent="-287338" eaLnBrk="0" hangingPunct="0">
              <a:spcBef>
                <a:spcPts val="700"/>
              </a:spcBef>
              <a:buClr>
                <a:srgbClr val="D6ECFF"/>
              </a:buClr>
              <a:buSzPct val="95000"/>
              <a:buFont typeface="Wingdings" pitchFamily="2" charset="2"/>
              <a:buChar char="v"/>
            </a:pPr>
            <a:r>
              <a:rPr lang="en-US" sz="2800" dirty="0" smtClean="0">
                <a:solidFill>
                  <a:srgbClr val="FFFFFF"/>
                </a:solidFill>
              </a:rPr>
              <a:t> protein </a:t>
            </a:r>
            <a:r>
              <a:rPr lang="en-US" sz="2800" dirty="0">
                <a:solidFill>
                  <a:srgbClr val="FFFFFF"/>
                </a:solidFill>
              </a:rPr>
              <a:t>and solid state </a:t>
            </a:r>
            <a:r>
              <a:rPr lang="en-US" sz="2800" dirty="0" err="1">
                <a:solidFill>
                  <a:srgbClr val="FFFFFF"/>
                </a:solidFill>
              </a:rPr>
              <a:t>nanopores</a:t>
            </a:r>
            <a:r>
              <a:rPr lang="en-US" sz="2800" dirty="0">
                <a:solidFill>
                  <a:srgbClr val="FFFFFF"/>
                </a:solidFill>
              </a:rPr>
              <a:t>, </a:t>
            </a:r>
            <a:r>
              <a:rPr lang="en-US" sz="2800" dirty="0" smtClean="0">
                <a:solidFill>
                  <a:srgbClr val="FFFFFF"/>
                </a:solidFill>
              </a:rPr>
              <a:t>   	conductance </a:t>
            </a:r>
            <a:r>
              <a:rPr lang="en-US" sz="2800" dirty="0">
                <a:solidFill>
                  <a:srgbClr val="FFFFFF"/>
                </a:solidFill>
              </a:rPr>
              <a:t>and tunneling</a:t>
            </a:r>
          </a:p>
          <a:p>
            <a:pPr marL="693738" lvl="1" indent="-287338" eaLnBrk="0" hangingPunct="0">
              <a:spcBef>
                <a:spcPts val="700"/>
              </a:spcBef>
              <a:buClr>
                <a:srgbClr val="D6ECFF"/>
              </a:buClr>
              <a:buSzPct val="95000"/>
              <a:buFont typeface="Wingdings" pitchFamily="2" charset="2"/>
              <a:buChar char="v"/>
            </a:pPr>
            <a:r>
              <a:rPr lang="en-US" sz="2800" dirty="0" smtClean="0">
                <a:solidFill>
                  <a:srgbClr val="FFFFFF"/>
                </a:solidFill>
              </a:rPr>
              <a:t> electron </a:t>
            </a:r>
            <a:r>
              <a:rPr lang="en-US" sz="2800" dirty="0">
                <a:solidFill>
                  <a:srgbClr val="FFFFFF"/>
                </a:solidFill>
              </a:rPr>
              <a:t>microscopy</a:t>
            </a:r>
          </a:p>
          <a:p>
            <a:pPr marL="693738" lvl="1" indent="-287338" eaLnBrk="0" hangingPunct="0">
              <a:spcBef>
                <a:spcPts val="700"/>
              </a:spcBef>
              <a:buClr>
                <a:srgbClr val="D6ECFF"/>
              </a:buClr>
              <a:buSzPct val="95000"/>
              <a:buFont typeface="Wingdings" pitchFamily="2" charset="2"/>
              <a:buChar char="v"/>
            </a:pPr>
            <a:r>
              <a:rPr lang="en-US" sz="2800" dirty="0" smtClean="0">
                <a:solidFill>
                  <a:srgbClr val="FFFFFF"/>
                </a:solidFill>
              </a:rPr>
              <a:t> nucleotide </a:t>
            </a:r>
            <a:r>
              <a:rPr lang="en-US" sz="2800" dirty="0">
                <a:solidFill>
                  <a:srgbClr val="FFFFFF"/>
                </a:solidFill>
              </a:rPr>
              <a:t>time-of-flight</a:t>
            </a:r>
          </a:p>
          <a:p>
            <a:pPr marL="693738" lvl="1" indent="-287338" eaLnBrk="0" hangingPunct="0">
              <a:spcBef>
                <a:spcPts val="700"/>
              </a:spcBef>
              <a:buClr>
                <a:srgbClr val="D6ECFF"/>
              </a:buClr>
              <a:buSzPct val="95000"/>
              <a:buFont typeface="Wingdings" pitchFamily="2" charset="2"/>
              <a:buChar char="v"/>
            </a:pPr>
            <a:r>
              <a:rPr lang="en-US" sz="2800" dirty="0" smtClean="0">
                <a:solidFill>
                  <a:srgbClr val="FFFFFF"/>
                </a:solidFill>
              </a:rPr>
              <a:t> template </a:t>
            </a:r>
            <a:r>
              <a:rPr lang="en-US" sz="2800" dirty="0">
                <a:solidFill>
                  <a:srgbClr val="FFFFFF"/>
                </a:solidFill>
              </a:rPr>
              <a:t>expansion</a:t>
            </a:r>
          </a:p>
          <a:p>
            <a:pPr marL="693738" lvl="1" indent="-287338" eaLnBrk="0" hangingPunct="0">
              <a:spcBef>
                <a:spcPts val="700"/>
              </a:spcBef>
              <a:buClr>
                <a:srgbClr val="D6ECFF"/>
              </a:buClr>
              <a:buSzPct val="95000"/>
              <a:buFont typeface="Wingdings" pitchFamily="2" charset="2"/>
              <a:buChar char="v"/>
            </a:pPr>
            <a:r>
              <a:rPr lang="en-US" sz="2800" dirty="0" smtClean="0">
                <a:solidFill>
                  <a:srgbClr val="FFFFFF"/>
                </a:solidFill>
              </a:rPr>
              <a:t> libraries </a:t>
            </a:r>
            <a:r>
              <a:rPr lang="en-US" sz="2800" dirty="0">
                <a:solidFill>
                  <a:srgbClr val="FFFFFF"/>
                </a:solidFill>
              </a:rPr>
              <a:t>for </a:t>
            </a:r>
            <a:r>
              <a:rPr lang="en-US" sz="2800" dirty="0" smtClean="0">
                <a:solidFill>
                  <a:srgbClr val="FFFFFF"/>
                </a:solidFill>
              </a:rPr>
              <a:t>contiguity</a:t>
            </a:r>
          </a:p>
          <a:p>
            <a:pPr marL="693738" lvl="1" indent="-287338" eaLnBrk="0" hangingPunct="0">
              <a:spcBef>
                <a:spcPts val="700"/>
              </a:spcBef>
              <a:buClr>
                <a:srgbClr val="D6ECFF"/>
              </a:buClr>
              <a:buSzPct val="95000"/>
            </a:pPr>
            <a:endParaRPr lang="en-US" sz="400" dirty="0" smtClean="0">
              <a:solidFill>
                <a:srgbClr val="00CC00"/>
              </a:solidFill>
            </a:endParaRPr>
          </a:p>
          <a:p>
            <a:pPr marL="693738" lvl="1" indent="-287338" eaLnBrk="0" hangingPunct="0">
              <a:spcBef>
                <a:spcPts val="700"/>
              </a:spcBef>
              <a:buClr>
                <a:srgbClr val="D6ECFF"/>
              </a:buClr>
              <a:buSzPct val="95000"/>
            </a:pPr>
            <a:r>
              <a:rPr lang="en-US" sz="3200" dirty="0" smtClean="0">
                <a:solidFill>
                  <a:srgbClr val="00CC00"/>
                </a:solidFill>
              </a:rPr>
              <a:t>&gt;&gt;&gt;New applications due 10/18/11</a:t>
            </a:r>
          </a:p>
          <a:p>
            <a:pPr marL="693738" lvl="1" indent="-287338" eaLnBrk="0" hangingPunct="0">
              <a:spcBef>
                <a:spcPts val="700"/>
              </a:spcBef>
              <a:buClr>
                <a:srgbClr val="D6ECFF"/>
              </a:buClr>
              <a:buSzPct val="95000"/>
            </a:pPr>
            <a:endParaRPr lang="en-US" sz="3000" dirty="0">
              <a:solidFill>
                <a:srgbClr val="FFFFFF"/>
              </a:solidFill>
            </a:endParaRPr>
          </a:p>
          <a:p>
            <a:pPr marL="411163" indent="-342900" eaLnBrk="0" hangingPunct="0">
              <a:spcBef>
                <a:spcPts val="700"/>
              </a:spcBef>
              <a:buClr>
                <a:srgbClr val="D6ECFF"/>
              </a:buClr>
              <a:buSzPct val="95000"/>
              <a:buFont typeface="Wingdings" pitchFamily="2" charset="2"/>
              <a:buChar char=""/>
            </a:pPr>
            <a:endParaRPr lang="en-US" sz="3000" dirty="0">
              <a:solidFill>
                <a:srgbClr val="FFFFFF"/>
              </a:solidFill>
            </a:endParaRPr>
          </a:p>
          <a:p>
            <a:pPr marL="411163" indent="-342900" eaLnBrk="0" hangingPunct="0">
              <a:spcBef>
                <a:spcPts val="700"/>
              </a:spcBef>
              <a:buClr>
                <a:srgbClr val="D6ECFF"/>
              </a:buClr>
              <a:buSzPct val="95000"/>
              <a:buFont typeface="Wingdings" pitchFamily="2" charset="2"/>
              <a:buChar char=""/>
            </a:pPr>
            <a:endParaRPr lang="en-US" sz="3000" dirty="0">
              <a:solidFill>
                <a:srgbClr val="FFFFFF"/>
              </a:solidFill>
            </a:endParaRPr>
          </a:p>
        </p:txBody>
      </p:sp>
      <p:sp>
        <p:nvSpPr>
          <p:cNvPr id="57348" name="TextBox 4"/>
          <p:cNvSpPr txBox="1">
            <a:spLocks noChangeArrowheads="1"/>
          </p:cNvSpPr>
          <p:nvPr/>
        </p:nvSpPr>
        <p:spPr bwMode="auto">
          <a:xfrm>
            <a:off x="7356475" y="6342063"/>
            <a:ext cx="1795684" cy="400110"/>
          </a:xfrm>
          <a:prstGeom prst="rect">
            <a:avLst/>
          </a:prstGeom>
          <a:noFill/>
          <a:ln w="9525">
            <a:noFill/>
            <a:miter lim="800000"/>
            <a:headEnd/>
            <a:tailEnd/>
          </a:ln>
        </p:spPr>
        <p:txBody>
          <a:bodyPr wrap="none">
            <a:spAutoFit/>
          </a:bodyPr>
          <a:lstStyle/>
          <a:p>
            <a:r>
              <a:rPr lang="en-US" sz="2000" dirty="0">
                <a:solidFill>
                  <a:srgbClr val="8BE6FF"/>
                </a:solidFill>
              </a:rPr>
              <a:t>Document </a:t>
            </a:r>
            <a:r>
              <a:rPr lang="en-US" sz="2000" dirty="0" smtClean="0">
                <a:solidFill>
                  <a:srgbClr val="8BE6FF"/>
                </a:solidFill>
              </a:rPr>
              <a:t>23</a:t>
            </a:r>
            <a:endParaRPr lang="en-US" sz="2000" dirty="0">
              <a:solidFill>
                <a:srgbClr val="8BE6FF"/>
              </a:solidFill>
            </a:endParaRPr>
          </a:p>
        </p:txBody>
      </p:sp>
      <p:grpSp>
        <p:nvGrpSpPr>
          <p:cNvPr id="57349" name="Group 8"/>
          <p:cNvGrpSpPr>
            <a:grpSpLocks/>
          </p:cNvGrpSpPr>
          <p:nvPr/>
        </p:nvGrpSpPr>
        <p:grpSpPr bwMode="auto">
          <a:xfrm>
            <a:off x="4607205" y="729152"/>
            <a:ext cx="4452565" cy="4811767"/>
            <a:chOff x="4418462" y="762000"/>
            <a:chExt cx="4623936" cy="4997695"/>
          </a:xfrm>
        </p:grpSpPr>
        <p:pic>
          <p:nvPicPr>
            <p:cNvPr id="57350" name="Picture 3"/>
            <p:cNvPicPr>
              <a:picLocks noChangeAspect="1" noChangeArrowheads="1"/>
            </p:cNvPicPr>
            <p:nvPr/>
          </p:nvPicPr>
          <p:blipFill>
            <a:blip r:embed="rId3" cstate="print"/>
            <a:srcRect/>
            <a:stretch>
              <a:fillRect/>
            </a:stretch>
          </p:blipFill>
          <p:spPr bwMode="auto">
            <a:xfrm>
              <a:off x="6418261" y="1100138"/>
              <a:ext cx="2622550" cy="1939925"/>
            </a:xfrm>
            <a:prstGeom prst="rect">
              <a:avLst/>
            </a:prstGeom>
            <a:noFill/>
            <a:ln w="9525">
              <a:noFill/>
              <a:miter lim="800000"/>
              <a:headEnd/>
              <a:tailEnd/>
            </a:ln>
          </p:spPr>
        </p:pic>
        <p:pic>
          <p:nvPicPr>
            <p:cNvPr id="57351" name="Picture 5"/>
            <p:cNvPicPr>
              <a:picLocks noChangeAspect="1" noChangeArrowheads="1"/>
            </p:cNvPicPr>
            <p:nvPr/>
          </p:nvPicPr>
          <p:blipFill>
            <a:blip r:embed="rId4" cstate="print"/>
            <a:srcRect/>
            <a:stretch>
              <a:fillRect/>
            </a:stretch>
          </p:blipFill>
          <p:spPr bwMode="auto">
            <a:xfrm>
              <a:off x="6824661" y="3087918"/>
              <a:ext cx="2217737" cy="2381250"/>
            </a:xfrm>
            <a:prstGeom prst="rect">
              <a:avLst/>
            </a:prstGeom>
            <a:noFill/>
            <a:ln w="9525">
              <a:noFill/>
              <a:miter lim="800000"/>
              <a:headEnd/>
              <a:tailEnd/>
            </a:ln>
          </p:spPr>
        </p:pic>
        <p:pic>
          <p:nvPicPr>
            <p:cNvPr id="57352" name="Picture 6"/>
            <p:cNvPicPr>
              <a:picLocks noChangeAspect="1" noChangeArrowheads="1"/>
            </p:cNvPicPr>
            <p:nvPr/>
          </p:nvPicPr>
          <p:blipFill>
            <a:blip r:embed="rId5" cstate="print"/>
            <a:srcRect/>
            <a:stretch>
              <a:fillRect/>
            </a:stretch>
          </p:blipFill>
          <p:spPr bwMode="auto">
            <a:xfrm>
              <a:off x="4418462" y="762000"/>
              <a:ext cx="1922462" cy="1709738"/>
            </a:xfrm>
            <a:prstGeom prst="rect">
              <a:avLst/>
            </a:prstGeom>
            <a:noFill/>
            <a:ln w="9525">
              <a:noFill/>
              <a:miter lim="800000"/>
              <a:headEnd/>
              <a:tailEnd/>
            </a:ln>
          </p:spPr>
        </p:pic>
        <p:pic>
          <p:nvPicPr>
            <p:cNvPr id="57353" name="Picture 7"/>
            <p:cNvPicPr>
              <a:picLocks noChangeAspect="1" noChangeArrowheads="1"/>
            </p:cNvPicPr>
            <p:nvPr/>
          </p:nvPicPr>
          <p:blipFill>
            <a:blip r:embed="rId6" cstate="print"/>
            <a:srcRect/>
            <a:stretch>
              <a:fillRect/>
            </a:stretch>
          </p:blipFill>
          <p:spPr bwMode="auto">
            <a:xfrm>
              <a:off x="4964562" y="4037257"/>
              <a:ext cx="1778000" cy="1722438"/>
            </a:xfrm>
            <a:prstGeom prst="rect">
              <a:avLst/>
            </a:prstGeom>
            <a:noFill/>
            <a:ln w="9525">
              <a:noFill/>
              <a:miter lim="800000"/>
              <a:headEnd/>
              <a:tailEnd/>
            </a:ln>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7349"/>
                                        </p:tgtEl>
                                        <p:attrNameLst>
                                          <p:attrName>style.visibility</p:attrName>
                                        </p:attrNameLst>
                                      </p:cBhvr>
                                      <p:to>
                                        <p:strVal val="visible"/>
                                      </p:to>
                                    </p:set>
                                    <p:animEffect transition="in" filter="box(out)">
                                      <p:cBhvr>
                                        <p:cTn id="7" dur="500"/>
                                        <p:tgtEl>
                                          <p:spTgt spid="5734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100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par>
                          <p:cTn id="23" fill="hold">
                            <p:stCondLst>
                              <p:cond delay="1000"/>
                            </p:stCondLst>
                            <p:childTnLst>
                              <p:par>
                                <p:cTn id="24" presetID="1" presetClass="entr" presetSubtype="0" fill="hold" nodeType="afterEffect">
                                  <p:stCondLst>
                                    <p:cond delay="1000"/>
                                  </p:stCondLst>
                                  <p:childTnLst>
                                    <p:set>
                                      <p:cBhvr>
                                        <p:cTn id="25" dur="1" fill="hold">
                                          <p:stCondLst>
                                            <p:cond delay="0"/>
                                          </p:stCondLst>
                                        </p:cTn>
                                        <p:tgtEl>
                                          <p:spTgt spid="8">
                                            <p:txEl>
                                              <p:pRg st="4" end="4"/>
                                            </p:txEl>
                                          </p:spTgt>
                                        </p:tgtEl>
                                        <p:attrNameLst>
                                          <p:attrName>style.visibility</p:attrName>
                                        </p:attrNameLst>
                                      </p:cBhvr>
                                      <p:to>
                                        <p:strVal val="visible"/>
                                      </p:to>
                                    </p:set>
                                  </p:childTnLst>
                                </p:cTn>
                              </p:par>
                            </p:childTnLst>
                          </p:cTn>
                        </p:par>
                        <p:par>
                          <p:cTn id="26" fill="hold">
                            <p:stCondLst>
                              <p:cond delay="2000"/>
                            </p:stCondLst>
                            <p:childTnLst>
                              <p:par>
                                <p:cTn id="27" presetID="1" presetClass="entr" presetSubtype="0" fill="hold" nodeType="afterEffect">
                                  <p:stCondLst>
                                    <p:cond delay="1000"/>
                                  </p:stCondLst>
                                  <p:childTnLst>
                                    <p:set>
                                      <p:cBhvr>
                                        <p:cTn id="28" dur="1" fill="hold">
                                          <p:stCondLst>
                                            <p:cond delay="0"/>
                                          </p:stCondLst>
                                        </p:cTn>
                                        <p:tgtEl>
                                          <p:spTgt spid="8">
                                            <p:txEl>
                                              <p:pRg st="5" end="5"/>
                                            </p:txEl>
                                          </p:spTgt>
                                        </p:tgtEl>
                                        <p:attrNameLst>
                                          <p:attrName>style.visibility</p:attrName>
                                        </p:attrNameLst>
                                      </p:cBhvr>
                                      <p:to>
                                        <p:strVal val="visible"/>
                                      </p:to>
                                    </p:set>
                                  </p:childTnLst>
                                </p:cTn>
                              </p:par>
                            </p:childTnLst>
                          </p:cTn>
                        </p:par>
                        <p:par>
                          <p:cTn id="29" fill="hold">
                            <p:stCondLst>
                              <p:cond delay="3000"/>
                            </p:stCondLst>
                            <p:childTnLst>
                              <p:par>
                                <p:cTn id="30" presetID="1" presetClass="entr" presetSubtype="0" fill="hold" nodeType="afterEffect">
                                  <p:stCondLst>
                                    <p:cond delay="1000"/>
                                  </p:stCondLst>
                                  <p:childTnLst>
                                    <p:set>
                                      <p:cBhvr>
                                        <p:cTn id="31" dur="1" fill="hold">
                                          <p:stCondLst>
                                            <p:cond delay="0"/>
                                          </p:stCondLst>
                                        </p:cTn>
                                        <p:tgtEl>
                                          <p:spTgt spid="8">
                                            <p:txEl>
                                              <p:pRg st="6" end="6"/>
                                            </p:txEl>
                                          </p:spTgt>
                                        </p:tgtEl>
                                        <p:attrNameLst>
                                          <p:attrName>style.visibility</p:attrName>
                                        </p:attrNameLst>
                                      </p:cBhvr>
                                      <p:to>
                                        <p:strVal val="visible"/>
                                      </p:to>
                                    </p:set>
                                  </p:childTnLst>
                                </p:cTn>
                              </p:par>
                            </p:childTnLst>
                          </p:cTn>
                        </p:par>
                        <p:par>
                          <p:cTn id="32" fill="hold">
                            <p:stCondLst>
                              <p:cond delay="4000"/>
                            </p:stCondLst>
                            <p:childTnLst>
                              <p:par>
                                <p:cTn id="33" presetID="1" presetClass="entr" presetSubtype="0" fill="hold" nodeType="afterEffect">
                                  <p:stCondLst>
                                    <p:cond delay="100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par>
                          <p:cTn id="35" fill="hold">
                            <p:stCondLst>
                              <p:cond delay="5000"/>
                            </p:stCondLst>
                            <p:childTnLst>
                              <p:par>
                                <p:cTn id="36" presetID="1" presetClass="entr" presetSubtype="0" fill="hold" nodeType="afterEffect">
                                  <p:stCondLst>
                                    <p:cond delay="1000"/>
                                  </p:stCondLst>
                                  <p:childTnLst>
                                    <p:set>
                                      <p:cBhvr>
                                        <p:cTn id="37"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 y="0"/>
            <a:ext cx="9144000" cy="1250576"/>
          </a:xfrm>
          <a:prstGeom prst="rect">
            <a:avLst/>
          </a:prstGeom>
        </p:spPr>
        <p:txBody>
          <a:bodyPr/>
          <a:lstStyle/>
          <a:p>
            <a:pPr algn="ctr">
              <a:defRPr/>
            </a:pPr>
            <a:r>
              <a:rPr lang="en-US" sz="3600" spc="-100" dirty="0" smtClean="0">
                <a:solidFill>
                  <a:srgbClr val="FFFF00"/>
                </a:solidFill>
                <a:cs typeface="Arial" pitchFamily="34" charset="0"/>
              </a:rPr>
              <a:t>Lab to Marketplace: Tools for Biomedical and Behavioral Research</a:t>
            </a:r>
            <a:endParaRPr lang="en-US" sz="3600" spc="-100" dirty="0">
              <a:solidFill>
                <a:srgbClr val="FFFF00"/>
              </a:solidFill>
              <a:cs typeface="Arial" pitchFamily="34" charset="0"/>
            </a:endParaRPr>
          </a:p>
        </p:txBody>
      </p:sp>
      <p:sp>
        <p:nvSpPr>
          <p:cNvPr id="31747" name="TextBox 4"/>
          <p:cNvSpPr txBox="1">
            <a:spLocks noChangeArrowheads="1"/>
          </p:cNvSpPr>
          <p:nvPr/>
        </p:nvSpPr>
        <p:spPr bwMode="auto">
          <a:xfrm>
            <a:off x="7372537" y="6357676"/>
            <a:ext cx="1795684" cy="400110"/>
          </a:xfrm>
          <a:prstGeom prst="rect">
            <a:avLst/>
          </a:prstGeom>
          <a:solidFill>
            <a:srgbClr val="000066"/>
          </a:solidFill>
          <a:ln w="9525">
            <a:noFill/>
            <a:miter lim="800000"/>
            <a:headEnd/>
            <a:tailEnd/>
          </a:ln>
        </p:spPr>
        <p:txBody>
          <a:bodyPr wrap="none">
            <a:spAutoFit/>
          </a:bodyPr>
          <a:lstStyle/>
          <a:p>
            <a:r>
              <a:rPr lang="en-US" sz="2000" dirty="0">
                <a:solidFill>
                  <a:srgbClr val="8BE6FF"/>
                </a:solidFill>
                <a:cs typeface="Arial" pitchFamily="34" charset="0"/>
              </a:rPr>
              <a:t>Document </a:t>
            </a:r>
            <a:r>
              <a:rPr lang="en-US" sz="2000" dirty="0" smtClean="0">
                <a:solidFill>
                  <a:srgbClr val="8BE6FF"/>
                </a:solidFill>
                <a:cs typeface="Arial" pitchFamily="34" charset="0"/>
              </a:rPr>
              <a:t>23</a:t>
            </a:r>
            <a:endParaRPr lang="en-US" sz="2000" dirty="0">
              <a:solidFill>
                <a:srgbClr val="8BE6FF"/>
              </a:solidFill>
              <a:cs typeface="Arial" pitchFamily="34" charset="0"/>
            </a:endParaRPr>
          </a:p>
        </p:txBody>
      </p:sp>
      <p:sp>
        <p:nvSpPr>
          <p:cNvPr id="40" name="Title 1"/>
          <p:cNvSpPr txBox="1">
            <a:spLocks/>
          </p:cNvSpPr>
          <p:nvPr/>
        </p:nvSpPr>
        <p:spPr bwMode="auto">
          <a:xfrm>
            <a:off x="-25610" y="1389714"/>
            <a:ext cx="6769310" cy="1429686"/>
          </a:xfrm>
          <a:prstGeom prst="rect">
            <a:avLst/>
          </a:prstGeom>
          <a:noFill/>
          <a:ln w="9525" algn="ctr">
            <a:noFill/>
            <a:miter lim="800000"/>
            <a:headEnd/>
            <a:tailEnd/>
          </a:ln>
        </p:spPr>
        <p:txBody>
          <a:bodyPr/>
          <a:lstStyle/>
          <a:p>
            <a:pPr marL="411163" indent="-342900" eaLnBrk="0" hangingPunct="0">
              <a:spcBef>
                <a:spcPts val="700"/>
              </a:spcBef>
              <a:buClr>
                <a:srgbClr val="D6ECFF"/>
              </a:buClr>
              <a:buSzPct val="95000"/>
              <a:buFont typeface="Wingdings" pitchFamily="2" charset="2"/>
              <a:buChar char=""/>
            </a:pPr>
            <a:r>
              <a:rPr lang="pt-BR" sz="2800" dirty="0" smtClean="0">
                <a:solidFill>
                  <a:srgbClr val="FFFFFF"/>
                </a:solidFill>
              </a:rPr>
              <a:t>Re-issued Program Announcement 	(PA-11-335) for Small Business 	grant mechanisms</a:t>
            </a:r>
            <a:endParaRPr lang="en-US" sz="2800" dirty="0" smtClean="0">
              <a:solidFill>
                <a:srgbClr val="FFFFFF"/>
              </a:solidFill>
            </a:endParaRPr>
          </a:p>
          <a:p>
            <a:pPr marL="411163" indent="-342900" eaLnBrk="0" hangingPunct="0">
              <a:spcBef>
                <a:spcPts val="700"/>
              </a:spcBef>
              <a:buClr>
                <a:srgbClr val="D6ECFF"/>
              </a:buClr>
              <a:buSzPct val="95000"/>
              <a:buFont typeface="Wingdings" pitchFamily="2" charset="2"/>
              <a:buChar char=""/>
            </a:pPr>
            <a:endParaRPr lang="en-US" sz="800" dirty="0" smtClean="0">
              <a:solidFill>
                <a:srgbClr val="FFFFFF"/>
              </a:solidFill>
            </a:endParaRPr>
          </a:p>
          <a:p>
            <a:pPr marL="411163" indent="-342900" eaLnBrk="0" hangingPunct="0">
              <a:spcBef>
                <a:spcPts val="700"/>
              </a:spcBef>
              <a:buClr>
                <a:srgbClr val="D6ECFF"/>
              </a:buClr>
              <a:buSzPct val="95000"/>
              <a:buFont typeface="Wingdings" pitchFamily="2" charset="2"/>
              <a:buChar char=""/>
            </a:pPr>
            <a:r>
              <a:rPr lang="en-US" sz="2800" dirty="0" smtClean="0">
                <a:solidFill>
                  <a:srgbClr val="FFFFFF"/>
                </a:solidFill>
              </a:rPr>
              <a:t>NIH-wide program</a:t>
            </a:r>
          </a:p>
          <a:p>
            <a:pPr marL="411163" indent="-342900" eaLnBrk="0" hangingPunct="0">
              <a:spcBef>
                <a:spcPts val="700"/>
              </a:spcBef>
              <a:buClr>
                <a:srgbClr val="D6ECFF"/>
              </a:buClr>
              <a:buSzPct val="95000"/>
              <a:buFont typeface="Wingdings" pitchFamily="2" charset="2"/>
              <a:buChar char=""/>
            </a:pPr>
            <a:endParaRPr lang="en-US" sz="800" dirty="0" smtClean="0">
              <a:solidFill>
                <a:srgbClr val="FFFFFF"/>
              </a:solidFill>
            </a:endParaRPr>
          </a:p>
          <a:p>
            <a:pPr marL="411163" indent="-342900" eaLnBrk="0" hangingPunct="0">
              <a:spcBef>
                <a:spcPts val="700"/>
              </a:spcBef>
              <a:buClr>
                <a:srgbClr val="D6ECFF"/>
              </a:buClr>
              <a:buSzPct val="95000"/>
              <a:buFont typeface="Wingdings" pitchFamily="2" charset="2"/>
              <a:buChar char=""/>
            </a:pPr>
            <a:r>
              <a:rPr lang="en-US" sz="2800" dirty="0" smtClean="0">
                <a:solidFill>
                  <a:srgbClr val="FFFFFF"/>
                </a:solidFill>
              </a:rPr>
              <a:t>Translation of technologies for 	biomedical or behavioral 	research into the marketplace</a:t>
            </a:r>
            <a:endParaRPr lang="en-US" sz="3000" dirty="0">
              <a:solidFill>
                <a:srgbClr val="FFFFFF"/>
              </a:solidFill>
            </a:endParaRPr>
          </a:p>
        </p:txBody>
      </p:sp>
      <p:pic>
        <p:nvPicPr>
          <p:cNvPr id="16" name="Picture 15" descr="5.png"/>
          <p:cNvPicPr>
            <a:picLocks noChangeAspect="1"/>
          </p:cNvPicPr>
          <p:nvPr/>
        </p:nvPicPr>
        <p:blipFill>
          <a:blip r:embed="rId3" cstate="print"/>
          <a:srcRect/>
          <a:stretch>
            <a:fillRect/>
          </a:stretch>
        </p:blipFill>
        <p:spPr bwMode="auto">
          <a:xfrm>
            <a:off x="5410200" y="2625140"/>
            <a:ext cx="3611880" cy="2815540"/>
          </a:xfrm>
          <a:prstGeom prst="rect">
            <a:avLst/>
          </a:prstGeom>
          <a:noFill/>
          <a:ln w="9525">
            <a:noFill/>
            <a:miter lim="800000"/>
            <a:headEnd/>
            <a:tailEnd/>
          </a:ln>
        </p:spPr>
      </p:pic>
      <p:sp>
        <p:nvSpPr>
          <p:cNvPr id="17" name="Title 1"/>
          <p:cNvSpPr txBox="1">
            <a:spLocks/>
          </p:cNvSpPr>
          <p:nvPr/>
        </p:nvSpPr>
        <p:spPr bwMode="auto">
          <a:xfrm>
            <a:off x="-190500" y="5577840"/>
            <a:ext cx="9144000" cy="1234440"/>
          </a:xfrm>
          <a:prstGeom prst="rect">
            <a:avLst/>
          </a:prstGeom>
          <a:noFill/>
          <a:ln w="9525" algn="ctr">
            <a:noFill/>
            <a:miter lim="800000"/>
            <a:headEnd/>
            <a:tailEnd/>
          </a:ln>
        </p:spPr>
        <p:txBody>
          <a:bodyPr/>
          <a:lstStyle/>
          <a:p>
            <a:pPr marL="411163" indent="-342900" algn="ctr" eaLnBrk="0" hangingPunct="0">
              <a:spcBef>
                <a:spcPts val="700"/>
              </a:spcBef>
              <a:buClr>
                <a:srgbClr val="D6ECFF"/>
              </a:buClr>
              <a:buSzPct val="95000"/>
            </a:pPr>
            <a:r>
              <a:rPr lang="en-US" sz="3200" dirty="0" smtClean="0">
                <a:solidFill>
                  <a:srgbClr val="66FF33"/>
                </a:solidFill>
              </a:rPr>
              <a:t>&gt;&gt;&gt;Submission by November 5, 2011</a:t>
            </a:r>
          </a:p>
          <a:p>
            <a:pPr marL="411163" indent="-342900" algn="ctr" eaLnBrk="0" hangingPunct="0">
              <a:spcBef>
                <a:spcPts val="700"/>
              </a:spcBef>
              <a:buClr>
                <a:srgbClr val="D6ECFF"/>
              </a:buClr>
              <a:buSzPct val="95000"/>
            </a:pPr>
            <a:endParaRPr lang="en-US" sz="3200" dirty="0">
              <a:solidFill>
                <a:srgbClr val="FFFFFF"/>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ou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0">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0">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ChangeArrowheads="1"/>
          </p:cNvSpPr>
          <p:nvPr/>
        </p:nvSpPr>
        <p:spPr bwMode="auto">
          <a:xfrm>
            <a:off x="57150" y="266700"/>
            <a:ext cx="9144000" cy="1047750"/>
          </a:xfrm>
          <a:prstGeom prst="rect">
            <a:avLst/>
          </a:prstGeom>
          <a:noFill/>
          <a:ln w="9525">
            <a:noFill/>
            <a:miter lim="800000"/>
            <a:headEnd/>
            <a:tailEnd/>
          </a:ln>
        </p:spPr>
        <p:txBody>
          <a:bodyPr/>
          <a:lstStyle/>
          <a:p>
            <a:pPr algn="ctr"/>
            <a:r>
              <a:rPr lang="en-US" sz="3600">
                <a:solidFill>
                  <a:srgbClr val="FFFF00"/>
                </a:solidFill>
                <a:cs typeface="Arial" pitchFamily="34" charset="0"/>
              </a:rPr>
              <a:t>ENCODE &amp; modENCODE</a:t>
            </a:r>
          </a:p>
        </p:txBody>
      </p:sp>
      <p:pic>
        <p:nvPicPr>
          <p:cNvPr id="58371" name="Picture 2" descr="S:\CENTERS\Kris\Presos&amp;Posters&amp;Pictures\Graphics\ENCODE_logo.gif"/>
          <p:cNvPicPr>
            <a:picLocks noChangeAspect="1" noChangeArrowheads="1"/>
          </p:cNvPicPr>
          <p:nvPr/>
        </p:nvPicPr>
        <p:blipFill>
          <a:blip r:embed="rId3" cstate="print"/>
          <a:srcRect l="16248" r="17268"/>
          <a:stretch>
            <a:fillRect/>
          </a:stretch>
        </p:blipFill>
        <p:spPr bwMode="auto">
          <a:xfrm>
            <a:off x="0" y="0"/>
            <a:ext cx="1630363" cy="1484313"/>
          </a:xfrm>
          <a:prstGeom prst="rect">
            <a:avLst/>
          </a:prstGeom>
          <a:noFill/>
          <a:ln w="9525">
            <a:noFill/>
            <a:miter lim="800000"/>
            <a:headEnd/>
            <a:tailEnd/>
          </a:ln>
        </p:spPr>
      </p:pic>
      <p:pic>
        <p:nvPicPr>
          <p:cNvPr id="58372" name="Picture 3" descr="S:\CENTERS\Kris\Presos&amp;Posters&amp;Pictures\Graphics\modENCODE logo.tif"/>
          <p:cNvPicPr>
            <a:picLocks noChangeAspect="1" noChangeArrowheads="1"/>
          </p:cNvPicPr>
          <p:nvPr/>
        </p:nvPicPr>
        <p:blipFill>
          <a:blip r:embed="rId4" cstate="print"/>
          <a:srcRect/>
          <a:stretch>
            <a:fillRect/>
          </a:stretch>
        </p:blipFill>
        <p:spPr bwMode="auto">
          <a:xfrm>
            <a:off x="7543800" y="0"/>
            <a:ext cx="1600200" cy="1433513"/>
          </a:xfrm>
          <a:prstGeom prst="rect">
            <a:avLst/>
          </a:prstGeom>
          <a:noFill/>
          <a:ln w="9525">
            <a:noFill/>
            <a:miter lim="800000"/>
            <a:headEnd/>
            <a:tailEnd/>
          </a:ln>
        </p:spPr>
      </p:pic>
      <p:sp>
        <p:nvSpPr>
          <p:cNvPr id="58373" name="Title 1"/>
          <p:cNvSpPr txBox="1">
            <a:spLocks/>
          </p:cNvSpPr>
          <p:nvPr/>
        </p:nvSpPr>
        <p:spPr bwMode="auto">
          <a:xfrm>
            <a:off x="260350" y="1311275"/>
            <a:ext cx="8740775" cy="5019675"/>
          </a:xfrm>
          <a:prstGeom prst="rect">
            <a:avLst/>
          </a:prstGeom>
          <a:noFill/>
          <a:ln w="9525">
            <a:noFill/>
            <a:miter lim="800000"/>
            <a:headEnd/>
            <a:tailEnd/>
          </a:ln>
        </p:spPr>
        <p:txBody>
          <a:bodyPr/>
          <a:lstStyle/>
          <a:p>
            <a:pPr marL="411163" indent="-342900" eaLnBrk="0" hangingPunct="0">
              <a:spcBef>
                <a:spcPts val="700"/>
              </a:spcBef>
              <a:buClr>
                <a:srgbClr val="D6ECFF"/>
              </a:buClr>
              <a:buSzPct val="95000"/>
              <a:buFont typeface="Arial" pitchFamily="34" charset="0"/>
              <a:buChar char="•"/>
            </a:pPr>
            <a:endParaRPr lang="en-US" sz="1600">
              <a:latin typeface="Calibri" pitchFamily="34" charset="0"/>
            </a:endParaRPr>
          </a:p>
        </p:txBody>
      </p:sp>
      <p:sp>
        <p:nvSpPr>
          <p:cNvPr id="9" name="Title 1"/>
          <p:cNvSpPr txBox="1">
            <a:spLocks/>
          </p:cNvSpPr>
          <p:nvPr/>
        </p:nvSpPr>
        <p:spPr bwMode="auto">
          <a:xfrm>
            <a:off x="180975" y="1951038"/>
            <a:ext cx="8810625" cy="4494212"/>
          </a:xfrm>
          <a:prstGeom prst="rect">
            <a:avLst/>
          </a:prstGeom>
          <a:noFill/>
          <a:ln w="9525">
            <a:noFill/>
            <a:miter lim="800000"/>
            <a:headEnd/>
            <a:tailEnd/>
          </a:ln>
        </p:spPr>
        <p:txBody>
          <a:bodyPr/>
          <a:lstStyle/>
          <a:p>
            <a:pPr marL="411163" indent="-342900" eaLnBrk="0" hangingPunct="0">
              <a:spcBef>
                <a:spcPts val="700"/>
              </a:spcBef>
              <a:buClr>
                <a:srgbClr val="D6ECFF"/>
              </a:buClr>
              <a:buSzPct val="95000"/>
              <a:buFont typeface="Wingdings" pitchFamily="2" charset="2"/>
              <a:buChar char=""/>
            </a:pPr>
            <a:r>
              <a:rPr lang="en-US" sz="3000" dirty="0" err="1">
                <a:solidFill>
                  <a:srgbClr val="FFFFFF"/>
                </a:solidFill>
              </a:rPr>
              <a:t>modENCODE</a:t>
            </a:r>
            <a:r>
              <a:rPr lang="en-US" sz="3000" dirty="0">
                <a:solidFill>
                  <a:srgbClr val="FFFFFF"/>
                </a:solidFill>
              </a:rPr>
              <a:t> Symposium: June 20-21, 2012</a:t>
            </a:r>
          </a:p>
          <a:p>
            <a:pPr marL="411163" indent="-342900" eaLnBrk="0" hangingPunct="0">
              <a:spcBef>
                <a:spcPts val="700"/>
              </a:spcBef>
              <a:buClr>
                <a:srgbClr val="D6ECFF"/>
              </a:buClr>
              <a:buSzPct val="95000"/>
              <a:buFont typeface="Wingdings" pitchFamily="2" charset="2"/>
              <a:buChar char=""/>
            </a:pPr>
            <a:r>
              <a:rPr lang="en-US" sz="3000" dirty="0">
                <a:solidFill>
                  <a:srgbClr val="FFFFFF"/>
                </a:solidFill>
              </a:rPr>
              <a:t>Integrated analysis </a:t>
            </a:r>
            <a:r>
              <a:rPr lang="en-US" sz="3000" dirty="0" smtClean="0">
                <a:solidFill>
                  <a:srgbClr val="FFFFFF"/>
                </a:solidFill>
              </a:rPr>
              <a:t>papers</a:t>
            </a:r>
            <a:endParaRPr lang="en-US" sz="3000" dirty="0">
              <a:solidFill>
                <a:srgbClr val="FFFFFF"/>
              </a:solidFill>
            </a:endParaRPr>
          </a:p>
          <a:p>
            <a:pPr marL="868363" lvl="1" indent="-342900" eaLnBrk="0" hangingPunct="0">
              <a:spcBef>
                <a:spcPts val="700"/>
              </a:spcBef>
              <a:buClr>
                <a:srgbClr val="D6ECFF"/>
              </a:buClr>
              <a:buSzPct val="95000"/>
              <a:buFont typeface="Wingdings" pitchFamily="2" charset="2"/>
              <a:buChar char="v"/>
            </a:pPr>
            <a:r>
              <a:rPr lang="en-US" sz="3000" dirty="0">
                <a:solidFill>
                  <a:srgbClr val="FFFFFF"/>
                </a:solidFill>
              </a:rPr>
              <a:t>ENCODE</a:t>
            </a:r>
          </a:p>
          <a:p>
            <a:pPr marL="868363" lvl="1" indent="-342900" eaLnBrk="0" hangingPunct="0">
              <a:spcBef>
                <a:spcPts val="700"/>
              </a:spcBef>
              <a:buClr>
                <a:srgbClr val="D6ECFF"/>
              </a:buClr>
              <a:buSzPct val="95000"/>
              <a:buFont typeface="Wingdings" pitchFamily="2" charset="2"/>
              <a:buChar char="v"/>
            </a:pPr>
            <a:r>
              <a:rPr lang="en-US" sz="3000" dirty="0" err="1">
                <a:solidFill>
                  <a:srgbClr val="FFFFFF"/>
                </a:solidFill>
              </a:rPr>
              <a:t>modENCODE</a:t>
            </a:r>
            <a:r>
              <a:rPr lang="en-US" sz="3000" dirty="0">
                <a:solidFill>
                  <a:srgbClr val="FFFFFF"/>
                </a:solidFill>
              </a:rPr>
              <a:t> – comparison of fly and </a:t>
            </a:r>
            <a:r>
              <a:rPr lang="en-US" sz="3000" dirty="0" smtClean="0">
                <a:solidFill>
                  <a:srgbClr val="FFFFFF"/>
                </a:solidFill>
              </a:rPr>
              <a:t>		   worm </a:t>
            </a:r>
            <a:r>
              <a:rPr lang="en-US" sz="3000" dirty="0">
                <a:solidFill>
                  <a:srgbClr val="FFFFFF"/>
                </a:solidFill>
              </a:rPr>
              <a:t>(and human)</a:t>
            </a:r>
          </a:p>
          <a:p>
            <a:pPr marL="411163" indent="-342900" eaLnBrk="0" hangingPunct="0">
              <a:spcBef>
                <a:spcPts val="700"/>
              </a:spcBef>
              <a:buClr>
                <a:srgbClr val="D6ECFF"/>
              </a:buClr>
              <a:buSzPct val="95000"/>
              <a:buFont typeface="Wingdings" pitchFamily="2" charset="2"/>
              <a:buChar char=""/>
            </a:pPr>
            <a:r>
              <a:rPr lang="en-US" sz="3000" dirty="0">
                <a:solidFill>
                  <a:srgbClr val="FFFFFF"/>
                </a:solidFill>
              </a:rPr>
              <a:t>Technology development FOA applications </a:t>
            </a:r>
            <a:r>
              <a:rPr lang="en-US" sz="3000" dirty="0" smtClean="0">
                <a:solidFill>
                  <a:srgbClr val="FFFFFF"/>
                </a:solidFill>
              </a:rPr>
              <a:t>	received (to </a:t>
            </a:r>
            <a:r>
              <a:rPr lang="en-US" sz="3000" dirty="0">
                <a:solidFill>
                  <a:srgbClr val="FFFFFF"/>
                </a:solidFill>
              </a:rPr>
              <a:t>be discussed at February </a:t>
            </a:r>
            <a:r>
              <a:rPr lang="en-US" sz="3000" dirty="0" smtClean="0">
                <a:solidFill>
                  <a:srgbClr val="FFFFFF"/>
                </a:solidFill>
              </a:rPr>
              <a:t>	2012 Council)</a:t>
            </a:r>
            <a:endParaRPr lang="en-US" sz="3000" dirty="0">
              <a:solidFill>
                <a:srgbClr val="FFFFFF"/>
              </a:solidFill>
            </a:endParaRPr>
          </a:p>
          <a:p>
            <a:pPr marL="411163" indent="-342900" eaLnBrk="0" hangingPunct="0">
              <a:spcBef>
                <a:spcPts val="700"/>
              </a:spcBef>
              <a:buClr>
                <a:srgbClr val="D6ECFF"/>
              </a:buClr>
              <a:buSzPct val="95000"/>
              <a:buFont typeface="Wingdings" pitchFamily="2" charset="2"/>
              <a:buChar char=""/>
            </a:pPr>
            <a:endParaRPr lang="en-US" sz="3000" dirty="0">
              <a:solidFill>
                <a:srgbClr val="FFFFFF"/>
              </a:solidFill>
            </a:endParaRPr>
          </a:p>
          <a:p>
            <a:pPr marL="411163" indent="-342900" eaLnBrk="0" hangingPunct="0">
              <a:spcBef>
                <a:spcPts val="700"/>
              </a:spcBef>
              <a:buClr>
                <a:srgbClr val="D6ECFF"/>
              </a:buClr>
              <a:buSzPct val="95000"/>
            </a:pPr>
            <a:endParaRPr lang="en-US" sz="3000" dirty="0">
              <a:solidFill>
                <a:srgbClr val="FFFFFF"/>
              </a:solidFill>
            </a:endParaRPr>
          </a:p>
          <a:p>
            <a:pPr marL="411163" indent="-342900" eaLnBrk="0" hangingPunct="0">
              <a:spcBef>
                <a:spcPts val="700"/>
              </a:spcBef>
              <a:buClr>
                <a:srgbClr val="D6ECFF"/>
              </a:buClr>
              <a:buSzPct val="95000"/>
              <a:buFont typeface="Wingdings" pitchFamily="2" charset="2"/>
              <a:buChar char=""/>
            </a:pPr>
            <a:endParaRPr lang="en-US" sz="3000" dirty="0">
              <a:solidFill>
                <a:srgbClr val="FFFFFF"/>
              </a:solidFill>
            </a:endParaRPr>
          </a:p>
        </p:txBody>
      </p:sp>
      <p:sp>
        <p:nvSpPr>
          <p:cNvPr id="58375" name="TextBox 4"/>
          <p:cNvSpPr txBox="1">
            <a:spLocks noChangeArrowheads="1"/>
          </p:cNvSpPr>
          <p:nvPr/>
        </p:nvSpPr>
        <p:spPr bwMode="auto">
          <a:xfrm>
            <a:off x="7356475" y="6342063"/>
            <a:ext cx="1795684" cy="400110"/>
          </a:xfrm>
          <a:prstGeom prst="rect">
            <a:avLst/>
          </a:prstGeom>
          <a:noFill/>
          <a:ln w="9525">
            <a:noFill/>
            <a:miter lim="800000"/>
            <a:headEnd/>
            <a:tailEnd/>
          </a:ln>
        </p:spPr>
        <p:txBody>
          <a:bodyPr wrap="none">
            <a:spAutoFit/>
          </a:bodyPr>
          <a:lstStyle/>
          <a:p>
            <a:r>
              <a:rPr lang="en-US" sz="2000" dirty="0">
                <a:solidFill>
                  <a:srgbClr val="8BE6FF"/>
                </a:solidFill>
              </a:rPr>
              <a:t>Document </a:t>
            </a:r>
            <a:r>
              <a:rPr lang="en-US" sz="2000" dirty="0" smtClean="0">
                <a:solidFill>
                  <a:srgbClr val="8BE6FF"/>
                </a:solidFill>
              </a:rPr>
              <a:t>24</a:t>
            </a:r>
            <a:endParaRPr lang="en-US" sz="2000" dirty="0">
              <a:solidFill>
                <a:srgbClr val="8BE6FF"/>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050" y="0"/>
            <a:ext cx="9144000" cy="914400"/>
          </a:xfrm>
        </p:spPr>
        <p:txBody>
          <a:bodyPr/>
          <a:lstStyle/>
          <a:p>
            <a:pPr algn="ctr">
              <a:defRPr/>
            </a:pPr>
            <a:r>
              <a:rPr lang="en-US" sz="3600" b="1" dirty="0" smtClean="0">
                <a:solidFill>
                  <a:srgbClr val="FFFF00"/>
                </a:solidFill>
                <a:latin typeface="Arial" charset="0"/>
                <a:cs typeface="Arial" charset="0"/>
              </a:rPr>
              <a:t>Centers of Excellence in Genomic Science (CEGS)</a:t>
            </a:r>
            <a:endParaRPr lang="en-US" sz="3600" b="1" dirty="0">
              <a:solidFill>
                <a:srgbClr val="FFFF00"/>
              </a:solidFill>
              <a:latin typeface="Arial" charset="0"/>
              <a:cs typeface="Arial" charset="0"/>
            </a:endParaRPr>
          </a:p>
        </p:txBody>
      </p:sp>
      <p:sp>
        <p:nvSpPr>
          <p:cNvPr id="8" name="Title 1"/>
          <p:cNvSpPr txBox="1">
            <a:spLocks/>
          </p:cNvSpPr>
          <p:nvPr/>
        </p:nvSpPr>
        <p:spPr bwMode="auto">
          <a:xfrm>
            <a:off x="246982" y="1347944"/>
            <a:ext cx="8740775" cy="5616575"/>
          </a:xfrm>
          <a:prstGeom prst="rect">
            <a:avLst/>
          </a:prstGeom>
          <a:noFill/>
          <a:ln w="9525" algn="ctr">
            <a:noFill/>
            <a:miter lim="800000"/>
            <a:headEnd/>
            <a:tailEnd/>
          </a:ln>
        </p:spPr>
        <p:txBody>
          <a:bodyPr/>
          <a:lstStyle/>
          <a:p>
            <a:pPr marL="411163" indent="-342900" eaLnBrk="0" hangingPunct="0">
              <a:spcBef>
                <a:spcPts val="700"/>
              </a:spcBef>
              <a:buClr>
                <a:srgbClr val="D6ECFF"/>
              </a:buClr>
              <a:buSzPct val="95000"/>
              <a:buFont typeface="Wingdings" pitchFamily="2" charset="2"/>
              <a:buChar char=""/>
            </a:pPr>
            <a:r>
              <a:rPr lang="en-US" sz="3000" dirty="0" smtClean="0">
                <a:solidFill>
                  <a:srgbClr val="FFFFFF"/>
                </a:solidFill>
              </a:rPr>
              <a:t>One new award in Fiscal Year 2011</a:t>
            </a:r>
          </a:p>
          <a:p>
            <a:pPr marL="411163" indent="-342900" eaLnBrk="0" hangingPunct="0">
              <a:spcBef>
                <a:spcPts val="700"/>
              </a:spcBef>
              <a:buClr>
                <a:srgbClr val="D6ECFF"/>
              </a:buClr>
              <a:buSzPct val="95000"/>
              <a:buFont typeface="Wingdings" pitchFamily="2" charset="2"/>
              <a:buChar char=""/>
            </a:pPr>
            <a:endParaRPr lang="en-US" sz="1400" dirty="0">
              <a:solidFill>
                <a:srgbClr val="FFFFFF"/>
              </a:solidFill>
            </a:endParaRPr>
          </a:p>
          <a:p>
            <a:pPr marL="411163" indent="-342900" eaLnBrk="0" hangingPunct="0">
              <a:spcBef>
                <a:spcPts val="700"/>
              </a:spcBef>
              <a:buClr>
                <a:srgbClr val="D6ECFF"/>
              </a:buClr>
              <a:buSzPct val="95000"/>
              <a:buFont typeface="Wingdings" pitchFamily="2" charset="2"/>
              <a:buChar char=""/>
            </a:pPr>
            <a:r>
              <a:rPr lang="en-US" sz="3000" dirty="0" smtClean="0">
                <a:solidFill>
                  <a:srgbClr val="FFFFFF"/>
                </a:solidFill>
              </a:rPr>
              <a:t>‘Center for Cell Circuits’</a:t>
            </a:r>
          </a:p>
          <a:p>
            <a:pPr marL="868363" lvl="1" indent="-342900" eaLnBrk="0" hangingPunct="0">
              <a:spcBef>
                <a:spcPts val="700"/>
              </a:spcBef>
              <a:buClr>
                <a:srgbClr val="D6ECFF"/>
              </a:buClr>
              <a:buSzPct val="95000"/>
            </a:pPr>
            <a:r>
              <a:rPr lang="en-US" sz="3000" dirty="0" smtClean="0">
                <a:solidFill>
                  <a:srgbClr val="FFFFFF"/>
                </a:solidFill>
              </a:rPr>
              <a:t>	</a:t>
            </a:r>
          </a:p>
          <a:p>
            <a:pPr marL="868363" lvl="1" indent="-342900" eaLnBrk="0" hangingPunct="0">
              <a:spcBef>
                <a:spcPts val="700"/>
              </a:spcBef>
              <a:buClr>
                <a:srgbClr val="D6ECFF"/>
              </a:buClr>
              <a:buSzPct val="95000"/>
            </a:pPr>
            <a:endParaRPr lang="en-US" sz="3000" dirty="0" smtClean="0">
              <a:solidFill>
                <a:srgbClr val="FFFFFF"/>
              </a:solidFill>
            </a:endParaRPr>
          </a:p>
          <a:p>
            <a:pPr marL="868363" lvl="1" indent="-342900" eaLnBrk="0" hangingPunct="0">
              <a:spcBef>
                <a:spcPts val="700"/>
              </a:spcBef>
              <a:buClr>
                <a:srgbClr val="D6ECFF"/>
              </a:buClr>
              <a:buSzPct val="95000"/>
            </a:pPr>
            <a:r>
              <a:rPr lang="en-US" sz="3000" dirty="0" smtClean="0">
                <a:solidFill>
                  <a:srgbClr val="FFFFFF"/>
                </a:solidFill>
              </a:rPr>
              <a:t>P.I.: Aviv </a:t>
            </a:r>
            <a:r>
              <a:rPr lang="en-US" sz="3000" dirty="0" err="1" smtClean="0">
                <a:solidFill>
                  <a:srgbClr val="FFFFFF"/>
                </a:solidFill>
              </a:rPr>
              <a:t>Regev</a:t>
            </a:r>
            <a:endParaRPr lang="en-US" sz="3000" dirty="0" smtClean="0">
              <a:solidFill>
                <a:srgbClr val="FFFFFF"/>
              </a:solidFill>
            </a:endParaRPr>
          </a:p>
          <a:p>
            <a:pPr marL="868363" lvl="1" indent="-342900" eaLnBrk="0" hangingPunct="0">
              <a:spcBef>
                <a:spcPts val="700"/>
              </a:spcBef>
              <a:buClr>
                <a:srgbClr val="D6ECFF"/>
              </a:buClr>
              <a:buSzPct val="95000"/>
            </a:pPr>
            <a:r>
              <a:rPr lang="en-US" sz="3000" dirty="0">
                <a:solidFill>
                  <a:srgbClr val="FFFFFF"/>
                </a:solidFill>
              </a:rPr>
              <a:t> </a:t>
            </a:r>
            <a:r>
              <a:rPr lang="en-US" sz="3000" dirty="0" smtClean="0">
                <a:solidFill>
                  <a:srgbClr val="FFFFFF"/>
                </a:solidFill>
              </a:rPr>
              <a:t>  Broad Institute</a:t>
            </a:r>
            <a:endParaRPr lang="en-US" sz="3000" dirty="0">
              <a:solidFill>
                <a:srgbClr val="FFFFFF"/>
              </a:solidFill>
            </a:endParaRPr>
          </a:p>
          <a:p>
            <a:pPr marL="411163" indent="-342900" eaLnBrk="0" hangingPunct="0">
              <a:spcBef>
                <a:spcPts val="700"/>
              </a:spcBef>
              <a:buClr>
                <a:srgbClr val="D6ECFF"/>
              </a:buClr>
              <a:buSzPct val="95000"/>
              <a:buFont typeface="Wingdings" pitchFamily="2" charset="2"/>
              <a:buChar char=""/>
            </a:pPr>
            <a:endParaRPr lang="en-US" sz="3000" dirty="0">
              <a:solidFill>
                <a:srgbClr val="FFFFFF"/>
              </a:solidFill>
            </a:endParaRPr>
          </a:p>
        </p:txBody>
      </p:sp>
      <p:sp>
        <p:nvSpPr>
          <p:cNvPr id="57348" name="TextBox 4"/>
          <p:cNvSpPr txBox="1">
            <a:spLocks noChangeArrowheads="1"/>
          </p:cNvSpPr>
          <p:nvPr/>
        </p:nvSpPr>
        <p:spPr bwMode="auto">
          <a:xfrm>
            <a:off x="7369175" y="6354763"/>
            <a:ext cx="1795684" cy="400110"/>
          </a:xfrm>
          <a:prstGeom prst="rect">
            <a:avLst/>
          </a:prstGeom>
          <a:noFill/>
          <a:ln w="9525">
            <a:noFill/>
            <a:miter lim="800000"/>
            <a:headEnd/>
            <a:tailEnd/>
          </a:ln>
        </p:spPr>
        <p:txBody>
          <a:bodyPr wrap="none">
            <a:spAutoFit/>
          </a:bodyPr>
          <a:lstStyle/>
          <a:p>
            <a:r>
              <a:rPr lang="en-US" sz="2000" dirty="0">
                <a:solidFill>
                  <a:srgbClr val="8BE6FF"/>
                </a:solidFill>
              </a:rPr>
              <a:t>Document </a:t>
            </a:r>
            <a:r>
              <a:rPr lang="en-US" sz="2000" dirty="0" smtClean="0">
                <a:solidFill>
                  <a:srgbClr val="8BE6FF"/>
                </a:solidFill>
              </a:rPr>
              <a:t>25</a:t>
            </a:r>
            <a:endParaRPr lang="en-US" sz="2000" dirty="0">
              <a:solidFill>
                <a:srgbClr val="8BE6FF"/>
              </a:solidFill>
            </a:endParaRPr>
          </a:p>
        </p:txBody>
      </p:sp>
      <p:pic>
        <p:nvPicPr>
          <p:cNvPr id="10" name="Picture 9" descr="New Image.JPG"/>
          <p:cNvPicPr>
            <a:picLocks noChangeAspect="1"/>
          </p:cNvPicPr>
          <p:nvPr/>
        </p:nvPicPr>
        <p:blipFill>
          <a:blip r:embed="rId3" cstate="print"/>
          <a:stretch>
            <a:fillRect/>
          </a:stretch>
        </p:blipFill>
        <p:spPr>
          <a:xfrm>
            <a:off x="4724400" y="2819400"/>
            <a:ext cx="3035808" cy="3167482"/>
          </a:xfrm>
          <a:prstGeom prst="rect">
            <a:avLst/>
          </a:prstGeom>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childTnLst>
                          </p:cTn>
                        </p:par>
                        <p:par>
                          <p:cTn id="15" fill="hold">
                            <p:stCondLst>
                              <p:cond delay="0"/>
                            </p:stCondLst>
                            <p:childTnLst>
                              <p:par>
                                <p:cTn id="16" presetID="4" presetClass="entr" presetSubtype="32"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ou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4288"/>
            <a:ext cx="9144000" cy="66198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 Session Presentations</a:t>
            </a:r>
          </a:p>
        </p:txBody>
      </p:sp>
      <p:sp>
        <p:nvSpPr>
          <p:cNvPr id="121859" name="Title 1"/>
          <p:cNvSpPr txBox="1">
            <a:spLocks/>
          </p:cNvSpPr>
          <p:nvPr/>
        </p:nvSpPr>
        <p:spPr bwMode="auto">
          <a:xfrm>
            <a:off x="-196412" y="830263"/>
            <a:ext cx="9277349" cy="4559300"/>
          </a:xfrm>
          <a:prstGeom prst="rect">
            <a:avLst/>
          </a:prstGeom>
          <a:noFill/>
          <a:ln w="9525" algn="ctr">
            <a:noFill/>
            <a:miter lim="800000"/>
            <a:headEnd/>
            <a:tailEnd/>
          </a:ln>
        </p:spPr>
        <p:txBody>
          <a:bodyPr/>
          <a:lstStyle/>
          <a:p>
            <a:pPr marL="411163" indent="-342900" eaLnBrk="0" hangingPunct="0">
              <a:spcBef>
                <a:spcPts val="0"/>
              </a:spcBef>
              <a:spcAft>
                <a:spcPts val="0"/>
              </a:spcAft>
              <a:buClr>
                <a:schemeClr val="tx2"/>
              </a:buClr>
              <a:buSzPct val="95000"/>
            </a:pPr>
            <a:r>
              <a:rPr lang="en-US" sz="3200" dirty="0" smtClean="0"/>
              <a:t>  Program Updates:</a:t>
            </a:r>
          </a:p>
          <a:p>
            <a:pPr marL="411163" indent="-342900" eaLnBrk="0" hangingPunct="0">
              <a:spcBef>
                <a:spcPts val="0"/>
              </a:spcBef>
              <a:spcAft>
                <a:spcPts val="0"/>
              </a:spcAft>
              <a:buClr>
                <a:schemeClr val="tx2"/>
              </a:buClr>
              <a:buSzPct val="95000"/>
            </a:pPr>
            <a:endParaRPr lang="en-US" sz="2400" dirty="0"/>
          </a:p>
          <a:p>
            <a:pPr marL="411163" indent="-342900" eaLnBrk="0" hangingPunct="0">
              <a:spcBef>
                <a:spcPts val="0"/>
              </a:spcBef>
              <a:spcAft>
                <a:spcPts val="0"/>
              </a:spcAft>
              <a:buClr>
                <a:schemeClr val="tx2"/>
              </a:buClr>
              <a:buSzPct val="95000"/>
            </a:pPr>
            <a:endParaRPr lang="en-US" sz="400" dirty="0"/>
          </a:p>
          <a:p>
            <a:pPr marL="685800" lvl="1" indent="-180975" defTabSz="857250" eaLnBrk="0" hangingPunct="0">
              <a:spcBef>
                <a:spcPts val="0"/>
              </a:spcBef>
              <a:spcAft>
                <a:spcPts val="0"/>
              </a:spcAft>
              <a:buClr>
                <a:schemeClr val="tx2"/>
              </a:buClr>
              <a:buSzPct val="95000"/>
              <a:buFont typeface="Wingdings" pitchFamily="2" charset="2"/>
              <a:buChar char=""/>
            </a:pPr>
            <a:r>
              <a:rPr lang="en-US" sz="3200" dirty="0" smtClean="0"/>
              <a:t> H3Africa</a:t>
            </a:r>
          </a:p>
          <a:p>
            <a:pPr marL="1771650" lvl="2" indent="-400050" defTabSz="857250" eaLnBrk="0" hangingPunct="0">
              <a:spcBef>
                <a:spcPts val="0"/>
              </a:spcBef>
              <a:spcAft>
                <a:spcPts val="0"/>
              </a:spcAft>
              <a:buClr>
                <a:schemeClr val="tx2"/>
              </a:buClr>
              <a:buSzPct val="95000"/>
              <a:buFont typeface="Wingdings" pitchFamily="2" charset="2"/>
              <a:buChar char="Ø"/>
            </a:pPr>
            <a:r>
              <a:rPr lang="en-US" sz="3200" dirty="0" smtClean="0"/>
              <a:t>Jane Peterson</a:t>
            </a:r>
          </a:p>
          <a:p>
            <a:pPr marL="685800" lvl="2" indent="-400050" defTabSz="857250" eaLnBrk="0" hangingPunct="0">
              <a:spcBef>
                <a:spcPts val="0"/>
              </a:spcBef>
              <a:spcAft>
                <a:spcPts val="0"/>
              </a:spcAft>
              <a:buClr>
                <a:schemeClr val="tx2"/>
              </a:buClr>
              <a:buSzPct val="95000"/>
              <a:buFont typeface="Wingdings" pitchFamily="2" charset="2"/>
              <a:buChar char="Ø"/>
            </a:pPr>
            <a:endParaRPr lang="en-US" sz="3200" dirty="0" smtClean="0"/>
          </a:p>
          <a:p>
            <a:pPr marL="685800" lvl="1" indent="-212725" defTabSz="857250" eaLnBrk="0" hangingPunct="0">
              <a:spcBef>
                <a:spcPts val="0"/>
              </a:spcBef>
              <a:spcAft>
                <a:spcPts val="0"/>
              </a:spcAft>
              <a:buClr>
                <a:schemeClr val="tx2"/>
              </a:buClr>
              <a:buSzPct val="95000"/>
              <a:buFont typeface="Wingdings" pitchFamily="2" charset="2"/>
              <a:buChar char=""/>
            </a:pPr>
            <a:r>
              <a:rPr lang="en-US" sz="3200" dirty="0" smtClean="0"/>
              <a:t> </a:t>
            </a:r>
            <a:r>
              <a:rPr lang="en-US" sz="3200" dirty="0" err="1" smtClean="0"/>
              <a:t>GTEx</a:t>
            </a:r>
            <a:endParaRPr lang="en-US" sz="3200" dirty="0" smtClean="0"/>
          </a:p>
          <a:p>
            <a:pPr marL="1828800" lvl="2" indent="-400050" defTabSz="857250" eaLnBrk="0" hangingPunct="0">
              <a:spcBef>
                <a:spcPts val="0"/>
              </a:spcBef>
              <a:spcAft>
                <a:spcPts val="0"/>
              </a:spcAft>
              <a:buClr>
                <a:schemeClr val="tx2"/>
              </a:buClr>
              <a:buSzPct val="95000"/>
              <a:buFont typeface="Wingdings" pitchFamily="2" charset="2"/>
              <a:buChar char="Ø"/>
            </a:pPr>
            <a:r>
              <a:rPr lang="en-US" sz="3200" dirty="0" smtClean="0"/>
              <a:t>Jeff Struewing</a:t>
            </a:r>
          </a:p>
          <a:p>
            <a:pPr marL="685800" lvl="2" indent="-400050" defTabSz="857250" eaLnBrk="0" hangingPunct="0">
              <a:spcBef>
                <a:spcPts val="0"/>
              </a:spcBef>
              <a:spcAft>
                <a:spcPts val="0"/>
              </a:spcAft>
              <a:buClr>
                <a:schemeClr val="tx2"/>
              </a:buClr>
              <a:buSzPct val="95000"/>
              <a:buFont typeface="Wingdings" pitchFamily="2" charset="2"/>
              <a:buChar char="Ø"/>
            </a:pPr>
            <a:endParaRPr lang="en-US" sz="3200" dirty="0" smtClean="0"/>
          </a:p>
          <a:p>
            <a:pPr marL="685800" lvl="2" indent="-400050" defTabSz="857250" eaLnBrk="0" hangingPunct="0">
              <a:spcBef>
                <a:spcPts val="0"/>
              </a:spcBef>
              <a:spcAft>
                <a:spcPts val="0"/>
              </a:spcAft>
              <a:buClr>
                <a:schemeClr val="tx2"/>
              </a:buClr>
              <a:buSzPct val="95000"/>
            </a:pPr>
            <a:endParaRPr lang="en-US" sz="600" dirty="0"/>
          </a:p>
          <a:p>
            <a:pPr marL="685800" lvl="1" indent="-276225" defTabSz="857250" eaLnBrk="0" hangingPunct="0">
              <a:spcBef>
                <a:spcPts val="0"/>
              </a:spcBef>
              <a:spcAft>
                <a:spcPts val="0"/>
              </a:spcAft>
              <a:buClr>
                <a:schemeClr val="tx2"/>
              </a:buClr>
              <a:buSzPct val="95000"/>
              <a:buFont typeface="Wingdings" pitchFamily="2" charset="2"/>
              <a:buChar char=""/>
            </a:pPr>
            <a:r>
              <a:rPr lang="en-US" sz="3200" dirty="0" smtClean="0"/>
              <a:t> Large-Scale Genome Sequencing Program</a:t>
            </a:r>
          </a:p>
          <a:p>
            <a:pPr marL="1828800" lvl="2" indent="-400050" defTabSz="857250" eaLnBrk="0" hangingPunct="0">
              <a:spcBef>
                <a:spcPts val="0"/>
              </a:spcBef>
              <a:spcAft>
                <a:spcPts val="0"/>
              </a:spcAft>
              <a:buClr>
                <a:schemeClr val="tx2"/>
              </a:buClr>
              <a:buSzPct val="95000"/>
              <a:buFont typeface="Wingdings" pitchFamily="2" charset="2"/>
              <a:buChar char="Ø"/>
            </a:pPr>
            <a:r>
              <a:rPr lang="en-US" sz="3200" dirty="0" smtClean="0"/>
              <a:t>Adam Felsenfeld</a:t>
            </a:r>
            <a:endParaRPr lang="en-US" sz="3000" dirty="0"/>
          </a:p>
          <a:p>
            <a:pPr marL="868363" lvl="1" indent="-342900" eaLnBrk="0" hangingPunct="0">
              <a:spcBef>
                <a:spcPts val="0"/>
              </a:spcBef>
              <a:spcAft>
                <a:spcPts val="0"/>
              </a:spcAft>
              <a:buClr>
                <a:schemeClr val="tx2"/>
              </a:buClr>
              <a:buSzPct val="95000"/>
            </a:pPr>
            <a:endParaRPr lang="en-US" sz="3000" dirty="0"/>
          </a:p>
          <a:p>
            <a:pPr marL="411163" indent="-342900" eaLnBrk="0" hangingPunct="0">
              <a:spcBef>
                <a:spcPts val="0"/>
              </a:spcBef>
              <a:spcAft>
                <a:spcPts val="0"/>
              </a:spcAft>
              <a:buClr>
                <a:schemeClr val="tx2"/>
              </a:buClr>
              <a:buSzPct val="95000"/>
              <a:buFont typeface="Wingdings" pitchFamily="2" charset="2"/>
              <a:buChar char=""/>
            </a:pPr>
            <a:endParaRPr lang="en-US" sz="3000" dirty="0"/>
          </a:p>
        </p:txBody>
      </p:sp>
      <p:pic>
        <p:nvPicPr>
          <p:cNvPr id="11268" name="Picture 3" descr="helix at bottom new seq 2.png"/>
          <p:cNvPicPr>
            <a:picLocks noChangeAspect="1"/>
          </p:cNvPicPr>
          <p:nvPr/>
        </p:nvPicPr>
        <p:blipFill>
          <a:blip r:embed="rId3" cstate="print"/>
          <a:srcRect/>
          <a:stretch>
            <a:fillRect/>
          </a:stretch>
        </p:blipFill>
        <p:spPr bwMode="auto">
          <a:xfrm>
            <a:off x="0" y="5954713"/>
            <a:ext cx="9134475" cy="874712"/>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859">
                                            <p:txEl>
                                              <p:pRg st="3" end="3"/>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121859">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21859">
                                            <p:txEl>
                                              <p:pRg st="6" end="6"/>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121859">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1859">
                                            <p:txEl>
                                              <p:pRg st="10" end="10"/>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12185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ChangeArrowheads="1"/>
          </p:cNvSpPr>
          <p:nvPr/>
        </p:nvSpPr>
        <p:spPr bwMode="auto">
          <a:xfrm>
            <a:off x="3764399" y="522444"/>
            <a:ext cx="5316537" cy="647700"/>
          </a:xfrm>
          <a:prstGeom prst="rect">
            <a:avLst/>
          </a:prstGeom>
          <a:noFill/>
          <a:ln w="9525">
            <a:noFill/>
            <a:miter lim="800000"/>
            <a:headEnd/>
            <a:tailEnd/>
          </a:ln>
        </p:spPr>
        <p:txBody>
          <a:bodyPr/>
          <a:lstStyle/>
          <a:p>
            <a:pPr algn="ctr"/>
            <a:r>
              <a:rPr lang="en-US" sz="4000" dirty="0">
                <a:solidFill>
                  <a:srgbClr val="FFFF00"/>
                </a:solidFill>
                <a:cs typeface="Arial" pitchFamily="34" charset="0"/>
              </a:rPr>
              <a:t>KOMP/KOMP2</a:t>
            </a:r>
          </a:p>
        </p:txBody>
      </p:sp>
      <p:sp>
        <p:nvSpPr>
          <p:cNvPr id="59395" name="Title 1"/>
          <p:cNvSpPr txBox="1">
            <a:spLocks/>
          </p:cNvSpPr>
          <p:nvPr/>
        </p:nvSpPr>
        <p:spPr bwMode="auto">
          <a:xfrm>
            <a:off x="228600" y="1295400"/>
            <a:ext cx="8740775" cy="5019675"/>
          </a:xfrm>
          <a:prstGeom prst="rect">
            <a:avLst/>
          </a:prstGeom>
          <a:noFill/>
          <a:ln w="9525">
            <a:noFill/>
            <a:miter lim="800000"/>
            <a:headEnd/>
            <a:tailEnd/>
          </a:ln>
        </p:spPr>
        <p:txBody>
          <a:bodyPr/>
          <a:lstStyle/>
          <a:p>
            <a:pPr marL="411163" indent="-342900" eaLnBrk="0" hangingPunct="0">
              <a:spcBef>
                <a:spcPts val="700"/>
              </a:spcBef>
              <a:buClr>
                <a:srgbClr val="D6ECFF"/>
              </a:buClr>
              <a:buSzPct val="95000"/>
              <a:buFont typeface="Arial" pitchFamily="34" charset="0"/>
              <a:buChar char="•"/>
            </a:pPr>
            <a:endParaRPr lang="en-US" sz="1600">
              <a:latin typeface="Calibri" pitchFamily="34" charset="0"/>
            </a:endParaRPr>
          </a:p>
        </p:txBody>
      </p:sp>
      <p:sp>
        <p:nvSpPr>
          <p:cNvPr id="9" name="Title 1"/>
          <p:cNvSpPr txBox="1">
            <a:spLocks/>
          </p:cNvSpPr>
          <p:nvPr/>
        </p:nvSpPr>
        <p:spPr bwMode="auto">
          <a:xfrm>
            <a:off x="239713" y="2152432"/>
            <a:ext cx="4121150" cy="3338513"/>
          </a:xfrm>
          <a:prstGeom prst="rect">
            <a:avLst/>
          </a:prstGeom>
          <a:noFill/>
          <a:ln w="9525">
            <a:noFill/>
            <a:miter lim="800000"/>
            <a:headEnd/>
            <a:tailEnd/>
          </a:ln>
        </p:spPr>
        <p:txBody>
          <a:bodyPr/>
          <a:lstStyle/>
          <a:p>
            <a:pPr marL="411163" indent="-342900" algn="ctr" eaLnBrk="0" hangingPunct="0">
              <a:spcBef>
                <a:spcPts val="700"/>
              </a:spcBef>
              <a:buClr>
                <a:srgbClr val="D6ECFF"/>
              </a:buClr>
              <a:buSzPct val="95000"/>
            </a:pPr>
            <a:r>
              <a:rPr lang="en-US" sz="3000" u="sng">
                <a:solidFill>
                  <a:srgbClr val="FFFFFF"/>
                </a:solidFill>
              </a:rPr>
              <a:t>KOMP</a:t>
            </a:r>
          </a:p>
          <a:p>
            <a:pPr marL="411163" indent="-342900" eaLnBrk="0" hangingPunct="0">
              <a:spcBef>
                <a:spcPts val="700"/>
              </a:spcBef>
              <a:buClr>
                <a:srgbClr val="D6ECFF"/>
              </a:buClr>
              <a:buSzPct val="95000"/>
              <a:buFont typeface="Wingdings" pitchFamily="2" charset="2"/>
              <a:buChar char=""/>
            </a:pPr>
            <a:endParaRPr lang="en-US" sz="1000">
              <a:solidFill>
                <a:srgbClr val="FFFFFF"/>
              </a:solidFill>
            </a:endParaRPr>
          </a:p>
          <a:p>
            <a:pPr marL="411163" indent="-342900" eaLnBrk="0" hangingPunct="0">
              <a:spcBef>
                <a:spcPts val="700"/>
              </a:spcBef>
              <a:buClr>
                <a:srgbClr val="D6ECFF"/>
              </a:buClr>
              <a:buSzPct val="95000"/>
              <a:buFont typeface="Wingdings" pitchFamily="2" charset="2"/>
              <a:buChar char=""/>
            </a:pPr>
            <a:r>
              <a:rPr lang="en-US" sz="3000">
                <a:solidFill>
                  <a:srgbClr val="FFFFFF"/>
                </a:solidFill>
              </a:rPr>
              <a:t>Ends September</a:t>
            </a:r>
          </a:p>
          <a:p>
            <a:pPr marL="411163" indent="-342900" eaLnBrk="0" hangingPunct="0">
              <a:spcBef>
                <a:spcPts val="700"/>
              </a:spcBef>
              <a:buClr>
                <a:srgbClr val="D6ECFF"/>
              </a:buClr>
              <a:buSzPct val="95000"/>
              <a:buFont typeface="Wingdings" pitchFamily="2" charset="2"/>
              <a:buChar char=""/>
            </a:pPr>
            <a:r>
              <a:rPr lang="en-US" sz="3000">
                <a:solidFill>
                  <a:srgbClr val="FFFFFF"/>
                </a:solidFill>
              </a:rPr>
              <a:t>8700 knockouts as of Aug 1</a:t>
            </a:r>
          </a:p>
          <a:p>
            <a:pPr marL="411163" indent="-342900" eaLnBrk="0" hangingPunct="0">
              <a:spcBef>
                <a:spcPts val="700"/>
              </a:spcBef>
              <a:buClr>
                <a:srgbClr val="D6ECFF"/>
              </a:buClr>
              <a:buSzPct val="95000"/>
              <a:buFont typeface="Wingdings" pitchFamily="2" charset="2"/>
              <a:buChar char=""/>
            </a:pPr>
            <a:r>
              <a:rPr lang="en-US" sz="3000">
                <a:solidFill>
                  <a:srgbClr val="FFFFFF"/>
                </a:solidFill>
              </a:rPr>
              <a:t>8500 is the goal</a:t>
            </a:r>
          </a:p>
        </p:txBody>
      </p:sp>
      <p:grpSp>
        <p:nvGrpSpPr>
          <p:cNvPr id="59397" name="Group 11"/>
          <p:cNvGrpSpPr>
            <a:grpSpLocks/>
          </p:cNvGrpSpPr>
          <p:nvPr/>
        </p:nvGrpSpPr>
        <p:grpSpPr bwMode="auto">
          <a:xfrm>
            <a:off x="728663" y="188913"/>
            <a:ext cx="3114675" cy="1795462"/>
            <a:chOff x="286204" y="190500"/>
            <a:chExt cx="2271746" cy="1294244"/>
          </a:xfrm>
        </p:grpSpPr>
        <p:sp>
          <p:nvSpPr>
            <p:cNvPr id="11" name="Oval 10"/>
            <p:cNvSpPr/>
            <p:nvPr/>
          </p:nvSpPr>
          <p:spPr>
            <a:xfrm>
              <a:off x="286204" y="196773"/>
              <a:ext cx="2271746" cy="1287971"/>
            </a:xfrm>
            <a:prstGeom prst="ellipse">
              <a:avLst/>
            </a:prstGeom>
            <a:solidFill>
              <a:schemeClr val="accent3">
                <a:lumMod val="20000"/>
                <a:lumOff val="80000"/>
              </a:schemeClr>
            </a:solidFill>
            <a:ln>
              <a:solidFill>
                <a:schemeClr val="accent3">
                  <a:lumMod val="20000"/>
                  <a:lumOff val="80000"/>
                </a:schemeClr>
              </a:solidFill>
            </a:ln>
            <a:effectLst>
              <a:glow>
                <a:schemeClr val="accent1">
                  <a:alpha val="45000"/>
                  <a:satMod val="120000"/>
                </a:schemeClr>
              </a:glo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59402" name="Picture 4" descr="mouseimage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96875" y="190500"/>
              <a:ext cx="2008188" cy="1187450"/>
            </a:xfrm>
            <a:prstGeom prst="rect">
              <a:avLst/>
            </a:prstGeom>
            <a:noFill/>
            <a:ln w="9525">
              <a:noFill/>
              <a:miter lim="800000"/>
              <a:headEnd/>
              <a:tailEnd/>
            </a:ln>
          </p:spPr>
        </p:pic>
      </p:grpSp>
      <p:sp>
        <p:nvSpPr>
          <p:cNvPr id="10" name="Title 1"/>
          <p:cNvSpPr txBox="1">
            <a:spLocks/>
          </p:cNvSpPr>
          <p:nvPr/>
        </p:nvSpPr>
        <p:spPr bwMode="auto">
          <a:xfrm>
            <a:off x="4762500" y="2166720"/>
            <a:ext cx="4170363" cy="3216275"/>
          </a:xfrm>
          <a:prstGeom prst="rect">
            <a:avLst/>
          </a:prstGeom>
          <a:noFill/>
          <a:ln w="9525">
            <a:noFill/>
            <a:miter lim="800000"/>
            <a:headEnd/>
            <a:tailEnd/>
          </a:ln>
        </p:spPr>
        <p:txBody>
          <a:bodyPr/>
          <a:lstStyle/>
          <a:p>
            <a:pPr marL="411163" indent="-342900" algn="ctr" eaLnBrk="0" hangingPunct="0">
              <a:spcBef>
                <a:spcPts val="700"/>
              </a:spcBef>
              <a:buClr>
                <a:srgbClr val="D6ECFF"/>
              </a:buClr>
              <a:buSzPct val="95000"/>
            </a:pPr>
            <a:r>
              <a:rPr lang="en-US" sz="3000" u="sng" dirty="0">
                <a:solidFill>
                  <a:srgbClr val="FFFFFF"/>
                </a:solidFill>
              </a:rPr>
              <a:t>KOMP2</a:t>
            </a:r>
          </a:p>
          <a:p>
            <a:pPr marL="411163" indent="-342900" algn="ctr" eaLnBrk="0" hangingPunct="0">
              <a:spcBef>
                <a:spcPts val="700"/>
              </a:spcBef>
              <a:buClr>
                <a:srgbClr val="D6ECFF"/>
              </a:buClr>
              <a:buSzPct val="95000"/>
            </a:pPr>
            <a:endParaRPr lang="en-US" sz="1000" u="sng" dirty="0">
              <a:solidFill>
                <a:srgbClr val="FFFFFF"/>
              </a:solidFill>
            </a:endParaRPr>
          </a:p>
          <a:p>
            <a:pPr marL="411163" indent="-342900" eaLnBrk="0" hangingPunct="0">
              <a:spcBef>
                <a:spcPts val="700"/>
              </a:spcBef>
              <a:buClr>
                <a:srgbClr val="D6ECFF"/>
              </a:buClr>
              <a:buSzPct val="95000"/>
              <a:buFont typeface="Wingdings" pitchFamily="2" charset="2"/>
              <a:buChar char=""/>
            </a:pPr>
            <a:r>
              <a:rPr lang="en-US" sz="3000" dirty="0">
                <a:solidFill>
                  <a:srgbClr val="FFFFFF"/>
                </a:solidFill>
              </a:rPr>
              <a:t>Starts this </a:t>
            </a:r>
            <a:r>
              <a:rPr lang="en-US" sz="3000" dirty="0" smtClean="0">
                <a:solidFill>
                  <a:srgbClr val="FFFFFF"/>
                </a:solidFill>
              </a:rPr>
              <a:t>year</a:t>
            </a:r>
            <a:endParaRPr lang="en-US" sz="3000" dirty="0">
              <a:solidFill>
                <a:srgbClr val="FFFFFF"/>
              </a:solidFill>
            </a:endParaRPr>
          </a:p>
          <a:p>
            <a:pPr marL="411163" indent="-342900" eaLnBrk="0" hangingPunct="0">
              <a:spcBef>
                <a:spcPts val="700"/>
              </a:spcBef>
              <a:buClr>
                <a:srgbClr val="D6ECFF"/>
              </a:buClr>
              <a:buSzPct val="95000"/>
              <a:buFont typeface="Wingdings" pitchFamily="2" charset="2"/>
              <a:buChar char=""/>
            </a:pPr>
            <a:r>
              <a:rPr lang="en-US" sz="3000" dirty="0">
                <a:solidFill>
                  <a:srgbClr val="FFFFFF"/>
                </a:solidFill>
              </a:rPr>
              <a:t>$111M over 5 years</a:t>
            </a:r>
          </a:p>
          <a:p>
            <a:pPr marL="411163" indent="-342900" eaLnBrk="0" hangingPunct="0">
              <a:spcBef>
                <a:spcPts val="700"/>
              </a:spcBef>
              <a:buClr>
                <a:srgbClr val="D6ECFF"/>
              </a:buClr>
              <a:buSzPct val="95000"/>
              <a:buFont typeface="Wingdings" pitchFamily="2" charset="2"/>
              <a:buChar char=""/>
            </a:pPr>
            <a:r>
              <a:rPr lang="en-US" sz="3000" dirty="0">
                <a:solidFill>
                  <a:srgbClr val="FFFFFF"/>
                </a:solidFill>
              </a:rPr>
              <a:t>2500 is the goal</a:t>
            </a:r>
          </a:p>
          <a:p>
            <a:pPr marL="411163" indent="-342900" eaLnBrk="0" hangingPunct="0">
              <a:spcBef>
                <a:spcPts val="700"/>
              </a:spcBef>
              <a:buClr>
                <a:srgbClr val="D6ECFF"/>
              </a:buClr>
              <a:buSzPct val="95000"/>
              <a:buFont typeface="Wingdings" pitchFamily="2" charset="2"/>
              <a:buChar char=""/>
            </a:pPr>
            <a:endParaRPr lang="en-US" sz="3000" dirty="0">
              <a:solidFill>
                <a:srgbClr val="FFFFFF"/>
              </a:solidFill>
            </a:endParaRPr>
          </a:p>
          <a:p>
            <a:pPr marL="411163" indent="-342900" eaLnBrk="0" hangingPunct="0">
              <a:spcBef>
                <a:spcPts val="700"/>
              </a:spcBef>
              <a:buClr>
                <a:srgbClr val="D6ECFF"/>
              </a:buClr>
              <a:buSzPct val="95000"/>
              <a:buFont typeface="Wingdings" pitchFamily="2" charset="2"/>
              <a:buChar char=""/>
            </a:pPr>
            <a:endParaRPr lang="en-US" sz="3000" dirty="0">
              <a:solidFill>
                <a:srgbClr val="FFFFFF"/>
              </a:solidFill>
            </a:endParaRPr>
          </a:p>
          <a:p>
            <a:pPr marL="411163" indent="-342900" eaLnBrk="0" hangingPunct="0">
              <a:spcBef>
                <a:spcPts val="700"/>
              </a:spcBef>
              <a:buClr>
                <a:srgbClr val="D6ECFF"/>
              </a:buClr>
              <a:buSzPct val="95000"/>
              <a:buFont typeface="Wingdings" pitchFamily="2" charset="2"/>
              <a:buChar char=""/>
            </a:pPr>
            <a:endParaRPr lang="en-US" sz="3000" dirty="0">
              <a:solidFill>
                <a:srgbClr val="FFFFFF"/>
              </a:solidFill>
            </a:endParaRPr>
          </a:p>
        </p:txBody>
      </p:sp>
      <p:sp>
        <p:nvSpPr>
          <p:cNvPr id="13" name="Title 1"/>
          <p:cNvSpPr txBox="1">
            <a:spLocks/>
          </p:cNvSpPr>
          <p:nvPr/>
        </p:nvSpPr>
        <p:spPr bwMode="auto">
          <a:xfrm>
            <a:off x="-304800" y="5284788"/>
            <a:ext cx="9144000" cy="1177925"/>
          </a:xfrm>
          <a:prstGeom prst="rect">
            <a:avLst/>
          </a:prstGeom>
          <a:noFill/>
          <a:ln w="9525">
            <a:noFill/>
            <a:miter lim="800000"/>
            <a:headEnd/>
            <a:tailEnd/>
          </a:ln>
        </p:spPr>
        <p:txBody>
          <a:bodyPr/>
          <a:lstStyle/>
          <a:p>
            <a:pPr marL="52388" algn="ctr" eaLnBrk="0" hangingPunct="0">
              <a:spcBef>
                <a:spcPts val="700"/>
              </a:spcBef>
              <a:buClr>
                <a:srgbClr val="D6ECFF"/>
              </a:buClr>
              <a:buSzPct val="95000"/>
            </a:pPr>
            <a:r>
              <a:rPr lang="en-US" sz="3000" dirty="0">
                <a:solidFill>
                  <a:srgbClr val="FFFF00"/>
                </a:solidFill>
              </a:rPr>
              <a:t>KOMP Finale, KOMP2 Kickoff, and IMPC </a:t>
            </a:r>
            <a:endParaRPr lang="en-US" sz="3000" dirty="0" smtClean="0">
              <a:solidFill>
                <a:srgbClr val="FFFF00"/>
              </a:solidFill>
            </a:endParaRPr>
          </a:p>
          <a:p>
            <a:pPr marL="52388" algn="ctr" eaLnBrk="0" hangingPunct="0">
              <a:spcBef>
                <a:spcPts val="700"/>
              </a:spcBef>
              <a:buClr>
                <a:srgbClr val="D6ECFF"/>
              </a:buClr>
              <a:buSzPct val="95000"/>
            </a:pPr>
            <a:r>
              <a:rPr lang="en-US" sz="3000" dirty="0" smtClean="0">
                <a:solidFill>
                  <a:srgbClr val="FFFF00"/>
                </a:solidFill>
              </a:rPr>
              <a:t>	Launch </a:t>
            </a:r>
            <a:r>
              <a:rPr lang="en-US" sz="3000" dirty="0">
                <a:solidFill>
                  <a:srgbClr val="FFFF00"/>
                </a:solidFill>
              </a:rPr>
              <a:t>Meeting: September 28-29, 2011</a:t>
            </a:r>
          </a:p>
        </p:txBody>
      </p:sp>
      <p:sp>
        <p:nvSpPr>
          <p:cNvPr id="59400" name="TextBox 4"/>
          <p:cNvSpPr txBox="1">
            <a:spLocks noChangeArrowheads="1"/>
          </p:cNvSpPr>
          <p:nvPr/>
        </p:nvSpPr>
        <p:spPr bwMode="auto">
          <a:xfrm>
            <a:off x="7369175" y="6354763"/>
            <a:ext cx="1795684" cy="400110"/>
          </a:xfrm>
          <a:prstGeom prst="rect">
            <a:avLst/>
          </a:prstGeom>
          <a:noFill/>
          <a:ln w="9525">
            <a:noFill/>
            <a:miter lim="800000"/>
            <a:headEnd/>
            <a:tailEnd/>
          </a:ln>
        </p:spPr>
        <p:txBody>
          <a:bodyPr wrap="none">
            <a:spAutoFit/>
          </a:bodyPr>
          <a:lstStyle/>
          <a:p>
            <a:r>
              <a:rPr lang="en-US" sz="2000" dirty="0">
                <a:solidFill>
                  <a:srgbClr val="8BE6FF"/>
                </a:solidFill>
              </a:rPr>
              <a:t>Document </a:t>
            </a:r>
            <a:r>
              <a:rPr lang="en-US" sz="2000" dirty="0" smtClean="0">
                <a:solidFill>
                  <a:srgbClr val="8BE6FF"/>
                </a:solidFill>
              </a:rPr>
              <a:t>26</a:t>
            </a:r>
            <a:endParaRPr lang="en-US" sz="2000" dirty="0">
              <a:solidFill>
                <a:srgbClr val="8BE6FF"/>
              </a:solidFill>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8808"/>
            <a:ext cx="9144000" cy="776287"/>
          </a:xfrm>
        </p:spPr>
        <p:txBody>
          <a:bodyPr/>
          <a:lstStyle/>
          <a:p>
            <a:pPr algn="ctr">
              <a:defRPr/>
            </a:pPr>
            <a:r>
              <a:rPr lang="en-US" sz="3600" b="1" dirty="0" smtClean="0">
                <a:solidFill>
                  <a:srgbClr val="FFFF00"/>
                </a:solidFill>
                <a:latin typeface="Arial" pitchFamily="34" charset="0"/>
                <a:cs typeface="Arial" pitchFamily="34" charset="0"/>
              </a:rPr>
              <a:t>New ELSI Program Announcements</a:t>
            </a:r>
            <a:br>
              <a:rPr lang="en-US" sz="3600" b="1" dirty="0" smtClean="0">
                <a:solidFill>
                  <a:srgbClr val="FFFF00"/>
                </a:solidFill>
                <a:latin typeface="Arial" pitchFamily="34" charset="0"/>
                <a:cs typeface="Arial" pitchFamily="34" charset="0"/>
              </a:rPr>
            </a:br>
            <a:endParaRPr lang="en-US" sz="2000" b="1" dirty="0">
              <a:solidFill>
                <a:srgbClr val="FF0000"/>
              </a:solidFill>
              <a:latin typeface="Arial" pitchFamily="34" charset="0"/>
              <a:cs typeface="Arial" pitchFamily="34" charset="0"/>
            </a:endParaRPr>
          </a:p>
        </p:txBody>
      </p:sp>
      <p:sp>
        <p:nvSpPr>
          <p:cNvPr id="6" name="Title 1"/>
          <p:cNvSpPr txBox="1">
            <a:spLocks/>
          </p:cNvSpPr>
          <p:nvPr/>
        </p:nvSpPr>
        <p:spPr bwMode="auto">
          <a:xfrm>
            <a:off x="-50752" y="857250"/>
            <a:ext cx="8756650" cy="5662613"/>
          </a:xfrm>
          <a:prstGeom prst="rect">
            <a:avLst/>
          </a:prstGeom>
          <a:noFill/>
          <a:ln w="9525" algn="ctr">
            <a:noFill/>
            <a:miter lim="800000"/>
            <a:headEnd/>
            <a:tailEnd/>
          </a:ln>
        </p:spPr>
        <p:txBody>
          <a:bodyPr/>
          <a:lstStyle/>
          <a:p>
            <a:pPr marL="411163" indent="-342900" eaLnBrk="0" hangingPunct="0">
              <a:spcBef>
                <a:spcPts val="700"/>
              </a:spcBef>
              <a:buClr>
                <a:schemeClr val="tx2"/>
              </a:buClr>
              <a:buSzPct val="95000"/>
              <a:buFont typeface="Wingdings" pitchFamily="2" charset="2"/>
              <a:buChar char=""/>
            </a:pPr>
            <a:r>
              <a:rPr lang="en-US" sz="3000" dirty="0"/>
              <a:t>Three New Announcements:  Regular </a:t>
            </a:r>
            <a:r>
              <a:rPr lang="en-US" sz="3000" dirty="0" smtClean="0"/>
              <a:t>	Research </a:t>
            </a:r>
            <a:r>
              <a:rPr lang="en-US" sz="3000" dirty="0"/>
              <a:t>Grant (R01); Small Research </a:t>
            </a:r>
            <a:r>
              <a:rPr lang="en-US" sz="3000" dirty="0" smtClean="0"/>
              <a:t>	Grant </a:t>
            </a:r>
            <a:r>
              <a:rPr lang="en-US" sz="3000" dirty="0"/>
              <a:t>(R03); </a:t>
            </a:r>
            <a:r>
              <a:rPr lang="en-US" sz="3000" dirty="0" smtClean="0"/>
              <a:t>&amp; Exploratory/Developmental 	Research </a:t>
            </a:r>
            <a:r>
              <a:rPr lang="en-US" sz="3000" dirty="0"/>
              <a:t>Grant (R21)</a:t>
            </a:r>
          </a:p>
          <a:p>
            <a:pPr marL="411163" indent="-342900" eaLnBrk="0" hangingPunct="0">
              <a:spcBef>
                <a:spcPts val="700"/>
              </a:spcBef>
              <a:buClr>
                <a:schemeClr val="tx2"/>
              </a:buClr>
              <a:buSzPct val="95000"/>
              <a:buFont typeface="Wingdings" pitchFamily="2" charset="2"/>
              <a:buChar char=""/>
            </a:pPr>
            <a:r>
              <a:rPr lang="en-US" sz="3000" dirty="0"/>
              <a:t>Based on new Strategic Plan’s </a:t>
            </a:r>
            <a:r>
              <a:rPr lang="en-US" sz="3000" i="1" dirty="0"/>
              <a:t>Genomics &amp; </a:t>
            </a:r>
            <a:r>
              <a:rPr lang="en-US" sz="3000" i="1" dirty="0" smtClean="0"/>
              <a:t>	Society</a:t>
            </a:r>
            <a:r>
              <a:rPr lang="en-US" sz="3000" dirty="0" smtClean="0"/>
              <a:t> </a:t>
            </a:r>
            <a:r>
              <a:rPr lang="en-US" sz="3000" dirty="0"/>
              <a:t>Priority Areas:</a:t>
            </a:r>
          </a:p>
          <a:p>
            <a:pPr marL="1436688" lvl="1" indent="-342900" eaLnBrk="0" hangingPunct="0">
              <a:spcBef>
                <a:spcPts val="700"/>
              </a:spcBef>
              <a:buClr>
                <a:schemeClr val="tx2"/>
              </a:buClr>
              <a:buSzPct val="95000"/>
              <a:buFont typeface="Wingdings" pitchFamily="2" charset="2"/>
              <a:buChar char="v"/>
            </a:pPr>
            <a:r>
              <a:rPr lang="en-US" sz="3000" dirty="0"/>
              <a:t>Genomic Research</a:t>
            </a:r>
          </a:p>
          <a:p>
            <a:pPr marL="1436688" lvl="1" indent="-342900" eaLnBrk="0" hangingPunct="0">
              <a:spcBef>
                <a:spcPts val="700"/>
              </a:spcBef>
              <a:buClr>
                <a:schemeClr val="tx2"/>
              </a:buClr>
              <a:buSzPct val="95000"/>
              <a:buFont typeface="Wingdings" pitchFamily="2" charset="2"/>
              <a:buChar char="v"/>
            </a:pPr>
            <a:r>
              <a:rPr lang="en-US" sz="3000" dirty="0"/>
              <a:t>Genomic Health Care</a:t>
            </a:r>
          </a:p>
          <a:p>
            <a:pPr marL="1436688" lvl="1" indent="-342900" eaLnBrk="0" hangingPunct="0">
              <a:spcBef>
                <a:spcPts val="700"/>
              </a:spcBef>
              <a:buClr>
                <a:schemeClr val="tx2"/>
              </a:buClr>
              <a:buSzPct val="95000"/>
              <a:buFont typeface="Wingdings" pitchFamily="2" charset="2"/>
              <a:buChar char="v"/>
            </a:pPr>
            <a:r>
              <a:rPr lang="en-US" sz="3000" dirty="0"/>
              <a:t>Broader Societal Issues</a:t>
            </a:r>
          </a:p>
          <a:p>
            <a:pPr marL="1436688" lvl="1" indent="-342900" eaLnBrk="0" hangingPunct="0">
              <a:spcBef>
                <a:spcPts val="700"/>
              </a:spcBef>
              <a:buClr>
                <a:schemeClr val="tx2"/>
              </a:buClr>
              <a:buSzPct val="95000"/>
              <a:buFont typeface="Wingdings" pitchFamily="2" charset="2"/>
              <a:buChar char="v"/>
            </a:pPr>
            <a:r>
              <a:rPr lang="en-US" sz="3000" dirty="0"/>
              <a:t>Legal, </a:t>
            </a:r>
            <a:r>
              <a:rPr lang="en-US" sz="3000" dirty="0" smtClean="0"/>
              <a:t>Regulatory, </a:t>
            </a:r>
            <a:r>
              <a:rPr lang="en-US" sz="3000" dirty="0"/>
              <a:t>&amp; Policy</a:t>
            </a:r>
          </a:p>
          <a:p>
            <a:pPr marL="1436688" lvl="1" indent="-342900" eaLnBrk="0" hangingPunct="0">
              <a:spcBef>
                <a:spcPts val="700"/>
              </a:spcBef>
              <a:buClr>
                <a:schemeClr val="tx2"/>
              </a:buClr>
              <a:buSzPct val="95000"/>
            </a:pPr>
            <a:r>
              <a:rPr lang="en-US" sz="3000" dirty="0"/>
              <a:t>	</a:t>
            </a:r>
            <a:r>
              <a:rPr lang="en-US" sz="3000" dirty="0" smtClean="0"/>
              <a:t>   Issues</a:t>
            </a:r>
            <a:endParaRPr lang="en-US" sz="3000" dirty="0"/>
          </a:p>
        </p:txBody>
      </p:sp>
      <p:sp>
        <p:nvSpPr>
          <p:cNvPr id="61444" name="TextBox 7"/>
          <p:cNvSpPr txBox="1">
            <a:spLocks noChangeArrowheads="1"/>
          </p:cNvSpPr>
          <p:nvPr/>
        </p:nvSpPr>
        <p:spPr bwMode="auto">
          <a:xfrm>
            <a:off x="7424738" y="5210175"/>
            <a:ext cx="979487" cy="647700"/>
          </a:xfrm>
          <a:prstGeom prst="rect">
            <a:avLst/>
          </a:prstGeom>
          <a:noFill/>
          <a:ln w="9525">
            <a:noFill/>
            <a:miter lim="800000"/>
            <a:headEnd/>
            <a:tailEnd/>
          </a:ln>
        </p:spPr>
        <p:txBody>
          <a:bodyPr wrap="none">
            <a:spAutoFit/>
          </a:bodyPr>
          <a:lstStyle/>
          <a:p>
            <a:r>
              <a:rPr lang="en-US" sz="3600">
                <a:solidFill>
                  <a:srgbClr val="66FF33"/>
                </a:solidFill>
              </a:rPr>
              <a:t>Joy</a:t>
            </a:r>
          </a:p>
        </p:txBody>
      </p:sp>
      <p:pic>
        <p:nvPicPr>
          <p:cNvPr id="7174" name="Picture 7"/>
          <p:cNvPicPr>
            <a:picLocks noChangeAspect="1" noChangeArrowheads="1"/>
          </p:cNvPicPr>
          <p:nvPr/>
        </p:nvPicPr>
        <p:blipFill>
          <a:blip r:embed="rId3" cstate="print"/>
          <a:srcRect/>
          <a:stretch>
            <a:fillRect/>
          </a:stretch>
        </p:blipFill>
        <p:spPr bwMode="auto">
          <a:xfrm>
            <a:off x="6504403" y="3360027"/>
            <a:ext cx="2097087" cy="2686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7362825" y="6354763"/>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27</a:t>
            </a:r>
            <a:endParaRPr lang="en-US" sz="2000" dirty="0">
              <a:solidFill>
                <a:schemeClr val="accent4">
                  <a:lumMod val="40000"/>
                  <a:lumOff val="60000"/>
                </a:schemeClr>
              </a:solidFill>
              <a:latin typeface="Arial"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776288"/>
          </a:xfrm>
        </p:spPr>
        <p:txBody>
          <a:bodyPr/>
          <a:lstStyle/>
          <a:p>
            <a:pPr algn="ctr">
              <a:defRPr/>
            </a:pPr>
            <a:r>
              <a:rPr lang="en-US" sz="3600" b="1" dirty="0" smtClean="0">
                <a:solidFill>
                  <a:srgbClr val="FFFF00"/>
                </a:solidFill>
                <a:latin typeface="Arial" pitchFamily="34" charset="0"/>
                <a:cs typeface="Arial" pitchFamily="34" charset="0"/>
              </a:rPr>
              <a:t>Challenges in Research Ethics and Policy: Perspectives on Data Sharing</a:t>
            </a:r>
            <a:r>
              <a:rPr lang="en-US" sz="3200" b="1" dirty="0" smtClean="0">
                <a:solidFill>
                  <a:srgbClr val="FFFF00"/>
                </a:solidFill>
                <a:latin typeface="Arial" pitchFamily="34" charset="0"/>
                <a:cs typeface="Arial" pitchFamily="34" charset="0"/>
              </a:rPr>
              <a:t/>
            </a:r>
            <a:br>
              <a:rPr lang="en-US" sz="3200" b="1" dirty="0" smtClean="0">
                <a:solidFill>
                  <a:srgbClr val="FFFF00"/>
                </a:solidFill>
                <a:latin typeface="Arial" pitchFamily="34" charset="0"/>
                <a:cs typeface="Arial" pitchFamily="34" charset="0"/>
              </a:rPr>
            </a:br>
            <a:r>
              <a:rPr lang="en-US" sz="2800" b="1" dirty="0" smtClean="0">
                <a:solidFill>
                  <a:srgbClr val="FFFF00"/>
                </a:solidFill>
                <a:latin typeface="Arial" pitchFamily="34" charset="0"/>
                <a:cs typeface="Arial" pitchFamily="34" charset="0"/>
              </a:rPr>
              <a:t>July  2011</a:t>
            </a:r>
            <a:endParaRPr lang="en-US" sz="2800" b="1" dirty="0">
              <a:solidFill>
                <a:srgbClr val="FF0000"/>
              </a:solidFill>
              <a:latin typeface="Arial" pitchFamily="34" charset="0"/>
              <a:cs typeface="Arial" pitchFamily="34" charset="0"/>
            </a:endParaRPr>
          </a:p>
        </p:txBody>
      </p:sp>
      <p:sp>
        <p:nvSpPr>
          <p:cNvPr id="6" name="Title 1"/>
          <p:cNvSpPr txBox="1">
            <a:spLocks/>
          </p:cNvSpPr>
          <p:nvPr/>
        </p:nvSpPr>
        <p:spPr bwMode="auto">
          <a:xfrm>
            <a:off x="-28854" y="1994398"/>
            <a:ext cx="8867775" cy="4567237"/>
          </a:xfrm>
          <a:prstGeom prst="rect">
            <a:avLst/>
          </a:prstGeom>
          <a:noFill/>
          <a:ln w="9525" algn="ctr">
            <a:noFill/>
            <a:miter lim="800000"/>
            <a:headEnd/>
            <a:tailEnd/>
          </a:ln>
        </p:spPr>
        <p:txBody>
          <a:bodyPr/>
          <a:lstStyle/>
          <a:p>
            <a:pPr marL="411163" indent="-342900" eaLnBrk="0" hangingPunct="0">
              <a:spcBef>
                <a:spcPts val="700"/>
              </a:spcBef>
              <a:buClr>
                <a:schemeClr val="tx2"/>
              </a:buClr>
              <a:buSzPct val="95000"/>
              <a:buFont typeface="Wingdings" pitchFamily="2" charset="2"/>
              <a:buChar char=""/>
            </a:pPr>
            <a:r>
              <a:rPr lang="en-US" sz="2800" dirty="0"/>
              <a:t>Organized by the </a:t>
            </a:r>
            <a:r>
              <a:rPr lang="en-US" sz="2800" dirty="0" err="1"/>
              <a:t>eMERGE</a:t>
            </a:r>
            <a:r>
              <a:rPr lang="en-US" sz="2800" dirty="0"/>
              <a:t> Consent &amp;                   </a:t>
            </a:r>
            <a:r>
              <a:rPr lang="en-US" sz="2800" dirty="0" smtClean="0"/>
              <a:t>	Community </a:t>
            </a:r>
            <a:r>
              <a:rPr lang="en-US" sz="2800" dirty="0"/>
              <a:t>Consultation </a:t>
            </a:r>
            <a:r>
              <a:rPr lang="en-US" sz="2800" dirty="0" smtClean="0"/>
              <a:t>Work </a:t>
            </a:r>
            <a:r>
              <a:rPr lang="en-US" sz="2800" dirty="0"/>
              <a:t>G</a:t>
            </a:r>
            <a:r>
              <a:rPr lang="en-US" sz="2800" dirty="0" smtClean="0"/>
              <a:t>roup</a:t>
            </a:r>
            <a:endParaRPr lang="en-US" sz="2800" dirty="0"/>
          </a:p>
          <a:p>
            <a:pPr marL="411163" indent="-342900" eaLnBrk="0" hangingPunct="0">
              <a:spcBef>
                <a:spcPts val="700"/>
              </a:spcBef>
              <a:buClr>
                <a:schemeClr val="tx2"/>
              </a:buClr>
              <a:buSzPct val="95000"/>
              <a:buFont typeface="Wingdings" pitchFamily="2" charset="2"/>
              <a:buChar char=""/>
            </a:pPr>
            <a:r>
              <a:rPr lang="en-US" sz="2800" dirty="0"/>
              <a:t>Focused on the impact of data sharing policies </a:t>
            </a:r>
            <a:r>
              <a:rPr lang="en-US" sz="2800" dirty="0" smtClean="0"/>
              <a:t>	on </a:t>
            </a:r>
            <a:r>
              <a:rPr lang="en-US" sz="2800" dirty="0"/>
              <a:t>researchers, research participants, and </a:t>
            </a:r>
            <a:r>
              <a:rPr lang="en-US" sz="2800" dirty="0" smtClean="0"/>
              <a:t>	community </a:t>
            </a:r>
            <a:r>
              <a:rPr lang="en-US" sz="2800" dirty="0"/>
              <a:t>partners</a:t>
            </a:r>
          </a:p>
          <a:p>
            <a:pPr marL="411163" indent="-342900" eaLnBrk="0" hangingPunct="0">
              <a:spcBef>
                <a:spcPts val="700"/>
              </a:spcBef>
              <a:buClr>
                <a:schemeClr val="tx2"/>
              </a:buClr>
              <a:buSzPct val="95000"/>
              <a:buFont typeface="Wingdings" pitchFamily="2" charset="2"/>
              <a:buChar char=""/>
            </a:pPr>
            <a:r>
              <a:rPr lang="en-US" sz="2800" dirty="0"/>
              <a:t>Explored how data on these issues can be used </a:t>
            </a:r>
            <a:r>
              <a:rPr lang="en-US" sz="2800" dirty="0" smtClean="0"/>
              <a:t>	to </a:t>
            </a:r>
            <a:r>
              <a:rPr lang="en-US" sz="2800" dirty="0"/>
              <a:t>inform the development of research policy</a:t>
            </a:r>
          </a:p>
          <a:p>
            <a:pPr marL="411163" indent="-342900" eaLnBrk="0" hangingPunct="0">
              <a:spcBef>
                <a:spcPts val="700"/>
              </a:spcBef>
              <a:buClr>
                <a:schemeClr val="tx2"/>
              </a:buClr>
              <a:buSzPct val="95000"/>
              <a:buFont typeface="Wingdings" pitchFamily="2" charset="2"/>
              <a:buChar char=""/>
            </a:pPr>
            <a:r>
              <a:rPr lang="en-US" sz="2800" dirty="0"/>
              <a:t>Speakers included </a:t>
            </a:r>
            <a:r>
              <a:rPr lang="en-US" sz="2800" dirty="0" smtClean="0"/>
              <a:t>genomics and ELSI 	researchers</a:t>
            </a:r>
            <a:r>
              <a:rPr lang="en-US" sz="2800" dirty="0"/>
              <a:t>, </a:t>
            </a:r>
            <a:r>
              <a:rPr lang="en-US" sz="2800" dirty="0" err="1" smtClean="0"/>
              <a:t>bioinformaticians</a:t>
            </a:r>
            <a:r>
              <a:rPr lang="en-US" sz="2800" dirty="0"/>
              <a:t>, policy </a:t>
            </a:r>
            <a:r>
              <a:rPr lang="en-US" sz="2800" dirty="0" smtClean="0"/>
              <a:t>	experts, </a:t>
            </a:r>
            <a:r>
              <a:rPr lang="en-US" sz="2800" dirty="0"/>
              <a:t>and </a:t>
            </a:r>
            <a:r>
              <a:rPr lang="en-US" sz="2800" dirty="0" smtClean="0"/>
              <a:t>community </a:t>
            </a:r>
            <a:r>
              <a:rPr lang="en-US" sz="2800" dirty="0"/>
              <a:t>advisors</a:t>
            </a:r>
          </a:p>
        </p:txBody>
      </p:sp>
      <p:sp>
        <p:nvSpPr>
          <p:cNvPr id="60420" name="TextBox 7"/>
          <p:cNvSpPr txBox="1">
            <a:spLocks noChangeArrowheads="1"/>
          </p:cNvSpPr>
          <p:nvPr/>
        </p:nvSpPr>
        <p:spPr bwMode="auto">
          <a:xfrm>
            <a:off x="8081963" y="1535113"/>
            <a:ext cx="627062" cy="400050"/>
          </a:xfrm>
          <a:prstGeom prst="rect">
            <a:avLst/>
          </a:prstGeom>
          <a:noFill/>
          <a:ln w="9525">
            <a:noFill/>
            <a:miter lim="800000"/>
            <a:headEnd/>
            <a:tailEnd/>
          </a:ln>
        </p:spPr>
        <p:txBody>
          <a:bodyPr wrap="none">
            <a:spAutoFit/>
          </a:bodyPr>
          <a:lstStyle/>
          <a:p>
            <a:r>
              <a:rPr lang="en-US" sz="2000">
                <a:solidFill>
                  <a:srgbClr val="66FF33"/>
                </a:solidFill>
              </a:rPr>
              <a:t>Joy</a:t>
            </a:r>
          </a:p>
        </p:txBody>
      </p:sp>
      <p:pic>
        <p:nvPicPr>
          <p:cNvPr id="60421" name="Picture 6"/>
          <p:cNvPicPr>
            <a:picLocks noChangeAspect="1" noChangeArrowheads="1"/>
          </p:cNvPicPr>
          <p:nvPr/>
        </p:nvPicPr>
        <p:blipFill>
          <a:blip r:embed="rId3" cstate="print"/>
          <a:srcRect/>
          <a:stretch>
            <a:fillRect/>
          </a:stretch>
        </p:blipFill>
        <p:spPr bwMode="auto">
          <a:xfrm>
            <a:off x="7440613" y="1262063"/>
            <a:ext cx="1562100" cy="1455737"/>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3"/>
          <p:cNvSpPr txBox="1">
            <a:spLocks noChangeArrowheads="1"/>
          </p:cNvSpPr>
          <p:nvPr/>
        </p:nvSpPr>
        <p:spPr bwMode="auto">
          <a:xfrm>
            <a:off x="2057400" y="1524000"/>
            <a:ext cx="5638800" cy="1552575"/>
          </a:xfrm>
          <a:prstGeom prst="rect">
            <a:avLst/>
          </a:prstGeom>
          <a:noFill/>
          <a:ln w="9525">
            <a:noFill/>
            <a:miter lim="800000"/>
            <a:headEnd/>
            <a:tailEnd/>
          </a:ln>
        </p:spPr>
        <p:txBody>
          <a:bodyPr>
            <a:spAutoFit/>
          </a:bodyPr>
          <a:lstStyle/>
          <a:p>
            <a:pPr algn="ctr" eaLnBrk="0" hangingPunct="0">
              <a:spcBef>
                <a:spcPct val="50000"/>
              </a:spcBef>
            </a:pPr>
            <a:endParaRPr lang="en-US" sz="2400">
              <a:solidFill>
                <a:srgbClr val="000000"/>
              </a:solidFill>
              <a:latin typeface="Tahoma" pitchFamily="34" charset="0"/>
              <a:ea typeface="ＭＳ Ｐゴシック" pitchFamily="34" charset="-128"/>
            </a:endParaRPr>
          </a:p>
          <a:p>
            <a:pPr algn="ctr" eaLnBrk="0" hangingPunct="0">
              <a:spcBef>
                <a:spcPct val="50000"/>
              </a:spcBef>
            </a:pPr>
            <a:endParaRPr lang="en-US" sz="2400">
              <a:solidFill>
                <a:srgbClr val="000000"/>
              </a:solidFill>
              <a:latin typeface="Tahoma" pitchFamily="34" charset="0"/>
              <a:ea typeface="ＭＳ Ｐゴシック" pitchFamily="34" charset="-128"/>
            </a:endParaRPr>
          </a:p>
          <a:p>
            <a:pPr algn="ctr" eaLnBrk="0" hangingPunct="0">
              <a:spcBef>
                <a:spcPct val="50000"/>
              </a:spcBef>
            </a:pPr>
            <a:endParaRPr lang="en-US" sz="2400">
              <a:solidFill>
                <a:srgbClr val="000000"/>
              </a:solidFill>
              <a:latin typeface="Tahoma" pitchFamily="34" charset="0"/>
              <a:ea typeface="ＭＳ Ｐゴシック" pitchFamily="34" charset="-128"/>
            </a:endParaRPr>
          </a:p>
        </p:txBody>
      </p:sp>
      <p:sp>
        <p:nvSpPr>
          <p:cNvPr id="62467" name="Rectangle 4"/>
          <p:cNvSpPr>
            <a:spLocks noChangeArrowheads="1"/>
          </p:cNvSpPr>
          <p:nvPr/>
        </p:nvSpPr>
        <p:spPr bwMode="auto">
          <a:xfrm>
            <a:off x="0" y="94596"/>
            <a:ext cx="9144000" cy="688975"/>
          </a:xfrm>
          <a:prstGeom prst="rect">
            <a:avLst/>
          </a:prstGeom>
          <a:noFill/>
          <a:ln w="9525">
            <a:noFill/>
            <a:miter lim="800000"/>
            <a:headEnd/>
            <a:tailEnd/>
          </a:ln>
        </p:spPr>
        <p:txBody>
          <a:bodyPr/>
          <a:lstStyle/>
          <a:p>
            <a:pPr algn="ctr"/>
            <a:r>
              <a:rPr lang="en-US" sz="3600" dirty="0">
                <a:solidFill>
                  <a:srgbClr val="FFFF00"/>
                </a:solidFill>
                <a:ea typeface="ＭＳ Ｐゴシック" pitchFamily="34" charset="-128"/>
                <a:cs typeface="Arial" pitchFamily="34" charset="0"/>
              </a:rPr>
              <a:t>Upcoming </a:t>
            </a:r>
            <a:r>
              <a:rPr lang="en-US" sz="3600" dirty="0" smtClean="0">
                <a:solidFill>
                  <a:srgbClr val="FFFF00"/>
                </a:solidFill>
                <a:ea typeface="ＭＳ Ｐゴシック" pitchFamily="34" charset="-128"/>
                <a:cs typeface="Arial" pitchFamily="34" charset="0"/>
              </a:rPr>
              <a:t>Extramural Meetings</a:t>
            </a:r>
            <a:endParaRPr lang="en-US" sz="3600" dirty="0">
              <a:solidFill>
                <a:srgbClr val="FFFF00"/>
              </a:solidFill>
              <a:ea typeface="ＭＳ Ｐゴシック" pitchFamily="34" charset="-128"/>
              <a:cs typeface="Arial" pitchFamily="34" charset="0"/>
            </a:endParaRPr>
          </a:p>
        </p:txBody>
      </p:sp>
      <p:sp>
        <p:nvSpPr>
          <p:cNvPr id="62468" name="Title 1"/>
          <p:cNvSpPr txBox="1">
            <a:spLocks/>
          </p:cNvSpPr>
          <p:nvPr/>
        </p:nvSpPr>
        <p:spPr bwMode="auto">
          <a:xfrm>
            <a:off x="228600" y="1295400"/>
            <a:ext cx="8740775" cy="5019675"/>
          </a:xfrm>
          <a:prstGeom prst="rect">
            <a:avLst/>
          </a:prstGeom>
          <a:noFill/>
          <a:ln w="9525">
            <a:noFill/>
            <a:miter lim="800000"/>
            <a:headEnd/>
            <a:tailEnd/>
          </a:ln>
        </p:spPr>
        <p:txBody>
          <a:bodyPr/>
          <a:lstStyle/>
          <a:p>
            <a:pPr marL="411163" indent="-342900" eaLnBrk="0" hangingPunct="0">
              <a:spcBef>
                <a:spcPts val="700"/>
              </a:spcBef>
              <a:buClr>
                <a:srgbClr val="D6ECFF"/>
              </a:buClr>
              <a:buSzPct val="95000"/>
              <a:buFont typeface="Arial" pitchFamily="34" charset="0"/>
              <a:buChar char="•"/>
            </a:pPr>
            <a:endParaRPr lang="en-US" sz="1600">
              <a:latin typeface="Calibri" pitchFamily="34" charset="0"/>
              <a:ea typeface="ＭＳ Ｐゴシック" pitchFamily="34" charset="-128"/>
            </a:endParaRPr>
          </a:p>
        </p:txBody>
      </p:sp>
      <p:sp>
        <p:nvSpPr>
          <p:cNvPr id="8" name="TextBox 7"/>
          <p:cNvSpPr txBox="1"/>
          <p:nvPr/>
        </p:nvSpPr>
        <p:spPr>
          <a:xfrm>
            <a:off x="7356475" y="6354763"/>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28</a:t>
            </a:r>
            <a:endParaRPr lang="en-US" sz="2000" dirty="0">
              <a:solidFill>
                <a:schemeClr val="accent4">
                  <a:lumMod val="40000"/>
                  <a:lumOff val="60000"/>
                </a:schemeClr>
              </a:solidFill>
              <a:latin typeface="Arial" charset="0"/>
            </a:endParaRPr>
          </a:p>
        </p:txBody>
      </p:sp>
      <p:sp>
        <p:nvSpPr>
          <p:cNvPr id="7" name="Title 1"/>
          <p:cNvSpPr txBox="1">
            <a:spLocks/>
          </p:cNvSpPr>
          <p:nvPr/>
        </p:nvSpPr>
        <p:spPr bwMode="auto">
          <a:xfrm>
            <a:off x="49213" y="985838"/>
            <a:ext cx="8867775" cy="5732462"/>
          </a:xfrm>
          <a:prstGeom prst="rect">
            <a:avLst/>
          </a:prstGeom>
          <a:noFill/>
          <a:ln w="9525" algn="ctr">
            <a:noFill/>
            <a:miter lim="800000"/>
            <a:headEnd/>
            <a:tailEnd/>
          </a:ln>
        </p:spPr>
        <p:txBody>
          <a:bodyPr/>
          <a:lstStyle/>
          <a:p>
            <a:pPr marL="411163" indent="-342900" eaLnBrk="0" hangingPunct="0">
              <a:spcBef>
                <a:spcPts val="700"/>
              </a:spcBef>
              <a:buClr>
                <a:schemeClr val="tx2"/>
              </a:buClr>
              <a:buSzPct val="95000"/>
              <a:buFont typeface="Wingdings" pitchFamily="2" charset="2"/>
              <a:buChar char=""/>
            </a:pPr>
            <a:r>
              <a:rPr lang="en-US" sz="2800" dirty="0"/>
              <a:t>Centers of </a:t>
            </a:r>
            <a:r>
              <a:rPr lang="en-US" sz="2800" dirty="0" smtClean="0"/>
              <a:t>Excellence </a:t>
            </a:r>
            <a:r>
              <a:rPr lang="en-US" sz="2800" dirty="0"/>
              <a:t>in ELSI Research </a:t>
            </a:r>
            <a:r>
              <a:rPr lang="en-US" sz="2800" dirty="0">
                <a:solidFill>
                  <a:srgbClr val="66FF33"/>
                </a:solidFill>
              </a:rPr>
              <a:t>(CEERs)</a:t>
            </a:r>
            <a:r>
              <a:rPr lang="en-US" sz="2800" dirty="0"/>
              <a:t> </a:t>
            </a:r>
            <a:r>
              <a:rPr lang="en-US" sz="2800" dirty="0" smtClean="0"/>
              <a:t>	Program </a:t>
            </a:r>
            <a:r>
              <a:rPr lang="en-US" sz="2800" dirty="0"/>
              <a:t>Meeting: October 3-5, 2011</a:t>
            </a:r>
          </a:p>
          <a:p>
            <a:pPr marL="411163" indent="-342900" eaLnBrk="0" hangingPunct="0">
              <a:spcBef>
                <a:spcPts val="700"/>
              </a:spcBef>
              <a:buClr>
                <a:schemeClr val="tx2"/>
              </a:buClr>
              <a:buSzPct val="95000"/>
              <a:buFont typeface="Wingdings" pitchFamily="2" charset="2"/>
              <a:buChar char=""/>
            </a:pPr>
            <a:endParaRPr lang="en-US" sz="1000" dirty="0"/>
          </a:p>
          <a:p>
            <a:pPr marL="411163" indent="-342900" eaLnBrk="0" hangingPunct="0">
              <a:spcBef>
                <a:spcPts val="700"/>
              </a:spcBef>
              <a:buClr>
                <a:schemeClr val="tx2"/>
              </a:buClr>
              <a:buSzPct val="95000"/>
              <a:buFont typeface="Wingdings" pitchFamily="2" charset="2"/>
              <a:buChar char=""/>
            </a:pPr>
            <a:r>
              <a:rPr lang="en-US" sz="2800" dirty="0" smtClean="0">
                <a:solidFill>
                  <a:srgbClr val="66FF33"/>
                </a:solidFill>
              </a:rPr>
              <a:t>ELSI</a:t>
            </a:r>
            <a:r>
              <a:rPr lang="en-US" sz="2800" dirty="0" smtClean="0"/>
              <a:t> Session at the International		 	Congress of Human Genetics 		  	</a:t>
            </a:r>
            <a:r>
              <a:rPr lang="en-US" sz="2800" dirty="0" smtClean="0">
                <a:solidFill>
                  <a:srgbClr val="66FF33"/>
                </a:solidFill>
              </a:rPr>
              <a:t>(ICHG)</a:t>
            </a:r>
            <a:r>
              <a:rPr lang="en-US" sz="2800" dirty="0" smtClean="0"/>
              <a:t>: October 13, 2011</a:t>
            </a:r>
          </a:p>
          <a:p>
            <a:pPr marL="411163" indent="-342900" eaLnBrk="0" hangingPunct="0">
              <a:spcBef>
                <a:spcPts val="700"/>
              </a:spcBef>
              <a:buClr>
                <a:schemeClr val="tx2"/>
              </a:buClr>
              <a:buSzPct val="95000"/>
              <a:buFont typeface="Wingdings" pitchFamily="2" charset="2"/>
              <a:buChar char=""/>
            </a:pPr>
            <a:endParaRPr lang="en-US" sz="1050" dirty="0" smtClean="0"/>
          </a:p>
          <a:p>
            <a:pPr marL="411163" indent="-342900" eaLnBrk="0" hangingPunct="0">
              <a:spcBef>
                <a:spcPts val="700"/>
              </a:spcBef>
              <a:buClr>
                <a:schemeClr val="tx2"/>
              </a:buClr>
              <a:buSzPct val="95000"/>
              <a:buFont typeface="Wingdings" pitchFamily="2" charset="2"/>
              <a:buChar char=""/>
            </a:pPr>
            <a:r>
              <a:rPr lang="en-US" sz="2800" dirty="0" smtClean="0"/>
              <a:t>Centers </a:t>
            </a:r>
            <a:r>
              <a:rPr lang="en-US" sz="2800" dirty="0"/>
              <a:t>of Excellence in Genomic Science </a:t>
            </a:r>
            <a:r>
              <a:rPr lang="en-US" sz="2800" dirty="0" smtClean="0"/>
              <a:t>	</a:t>
            </a:r>
            <a:r>
              <a:rPr lang="en-US" sz="2800" dirty="0" smtClean="0">
                <a:solidFill>
                  <a:srgbClr val="66FF33"/>
                </a:solidFill>
              </a:rPr>
              <a:t>(</a:t>
            </a:r>
            <a:r>
              <a:rPr lang="en-US" sz="2800" dirty="0">
                <a:solidFill>
                  <a:srgbClr val="66FF33"/>
                </a:solidFill>
              </a:rPr>
              <a:t>CEGS) </a:t>
            </a:r>
            <a:r>
              <a:rPr lang="en-US" sz="2800" dirty="0"/>
              <a:t>&amp; Diversity Action Plan </a:t>
            </a:r>
            <a:r>
              <a:rPr lang="en-US" sz="2800" dirty="0">
                <a:solidFill>
                  <a:srgbClr val="66FF33"/>
                </a:solidFill>
              </a:rPr>
              <a:t>(DAP) </a:t>
            </a:r>
            <a:r>
              <a:rPr lang="en-US" sz="2800" dirty="0" smtClean="0">
                <a:solidFill>
                  <a:srgbClr val="66FF33"/>
                </a:solidFill>
              </a:rPr>
              <a:t>	</a:t>
            </a:r>
            <a:r>
              <a:rPr lang="en-US" sz="2800" dirty="0" smtClean="0"/>
              <a:t>Program</a:t>
            </a:r>
            <a:r>
              <a:rPr lang="en-US" sz="2800" dirty="0" smtClean="0">
                <a:solidFill>
                  <a:srgbClr val="66FF33"/>
                </a:solidFill>
              </a:rPr>
              <a:t> </a:t>
            </a:r>
            <a:r>
              <a:rPr lang="en-US" sz="2800" dirty="0"/>
              <a:t>Meeting: October 18-21, 2011</a:t>
            </a:r>
          </a:p>
          <a:p>
            <a:pPr marL="411163" indent="-342900" eaLnBrk="0" hangingPunct="0">
              <a:spcBef>
                <a:spcPts val="700"/>
              </a:spcBef>
              <a:buClr>
                <a:schemeClr val="tx2"/>
              </a:buClr>
              <a:buSzPct val="95000"/>
            </a:pPr>
            <a:endParaRPr lang="en-US" sz="1000" dirty="0"/>
          </a:p>
          <a:p>
            <a:pPr marL="411163" indent="-342900" eaLnBrk="0" hangingPunct="0">
              <a:spcBef>
                <a:spcPts val="700"/>
              </a:spcBef>
              <a:buClr>
                <a:schemeClr val="tx2"/>
              </a:buClr>
              <a:buSzPct val="95000"/>
              <a:buFont typeface="Wingdings" pitchFamily="2" charset="2"/>
              <a:buChar char=""/>
            </a:pPr>
            <a:r>
              <a:rPr lang="en-US" sz="2800" dirty="0">
                <a:solidFill>
                  <a:srgbClr val="66FF33"/>
                </a:solidFill>
              </a:rPr>
              <a:t>Approaches for Characterizing Genetic Variants </a:t>
            </a:r>
            <a:r>
              <a:rPr lang="en-US" sz="2800" dirty="0" smtClean="0">
                <a:solidFill>
                  <a:srgbClr val="66FF33"/>
                </a:solidFill>
              </a:rPr>
              <a:t>	for </a:t>
            </a:r>
            <a:r>
              <a:rPr lang="en-US" sz="2800" dirty="0">
                <a:solidFill>
                  <a:srgbClr val="66FF33"/>
                </a:solidFill>
              </a:rPr>
              <a:t>Clinical Use</a:t>
            </a:r>
            <a:r>
              <a:rPr lang="en-US" sz="2800" dirty="0"/>
              <a:t>: December 1-2, 2011</a:t>
            </a:r>
          </a:p>
        </p:txBody>
      </p:sp>
      <p:grpSp>
        <p:nvGrpSpPr>
          <p:cNvPr id="2" name="Group 8"/>
          <p:cNvGrpSpPr>
            <a:grpSpLocks/>
          </p:cNvGrpSpPr>
          <p:nvPr/>
        </p:nvGrpSpPr>
        <p:grpSpPr bwMode="auto">
          <a:xfrm>
            <a:off x="6397861" y="2058971"/>
            <a:ext cx="2200438" cy="1573655"/>
            <a:chOff x="6386081" y="3070225"/>
            <a:chExt cx="2651233" cy="1962150"/>
          </a:xfrm>
        </p:grpSpPr>
        <p:pic>
          <p:nvPicPr>
            <p:cNvPr id="62472" name="Picture 9"/>
            <p:cNvPicPr>
              <a:picLocks noChangeAspect="1" noChangeArrowheads="1"/>
            </p:cNvPicPr>
            <p:nvPr/>
          </p:nvPicPr>
          <p:blipFill>
            <a:blip r:embed="rId3" cstate="print"/>
            <a:srcRect l="49184" t="15729" r="34196" b="50633"/>
            <a:stretch>
              <a:fillRect/>
            </a:stretch>
          </p:blipFill>
          <p:spPr bwMode="auto">
            <a:xfrm>
              <a:off x="7706989" y="3070225"/>
              <a:ext cx="1330325" cy="1958975"/>
            </a:xfrm>
            <a:prstGeom prst="rect">
              <a:avLst/>
            </a:prstGeom>
            <a:noFill/>
            <a:ln w="9525">
              <a:noFill/>
              <a:miter lim="800000"/>
              <a:headEnd/>
              <a:tailEnd/>
            </a:ln>
          </p:spPr>
        </p:pic>
        <p:pic>
          <p:nvPicPr>
            <p:cNvPr id="62473" name="Picture 9"/>
            <p:cNvPicPr>
              <a:picLocks noChangeAspect="1" noChangeArrowheads="1"/>
            </p:cNvPicPr>
            <p:nvPr/>
          </p:nvPicPr>
          <p:blipFill>
            <a:blip r:embed="rId3" cstate="print"/>
            <a:srcRect l="14038" t="15729" r="69556" b="50633"/>
            <a:stretch>
              <a:fillRect/>
            </a:stretch>
          </p:blipFill>
          <p:spPr bwMode="auto">
            <a:xfrm>
              <a:off x="6386081" y="3082924"/>
              <a:ext cx="1306512" cy="1949451"/>
            </a:xfrm>
            <a:prstGeom prst="rect">
              <a:avLst/>
            </a:prstGeom>
            <a:noFill/>
            <a:ln w="9525">
              <a:noFill/>
              <a:miter lim="800000"/>
              <a:headEnd/>
              <a:tailEnd/>
            </a:ln>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par>
                          <p:cTn id="11" fill="hold">
                            <p:stCondLst>
                              <p:cond delay="0"/>
                            </p:stCondLst>
                            <p:childTnLst>
                              <p:par>
                                <p:cTn id="12" presetID="22" presetClass="entr" presetSubtype="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3"/>
          <p:cNvSpPr txBox="1">
            <a:spLocks noChangeArrowheads="1"/>
          </p:cNvSpPr>
          <p:nvPr/>
        </p:nvSpPr>
        <p:spPr bwMode="auto">
          <a:xfrm>
            <a:off x="2057400" y="1524000"/>
            <a:ext cx="5638800" cy="1552575"/>
          </a:xfrm>
          <a:prstGeom prst="rect">
            <a:avLst/>
          </a:prstGeom>
          <a:noFill/>
          <a:ln w="9525">
            <a:noFill/>
            <a:miter lim="800000"/>
            <a:headEnd/>
            <a:tailEnd/>
          </a:ln>
        </p:spPr>
        <p:txBody>
          <a:bodyPr>
            <a:spAutoFit/>
          </a:bodyPr>
          <a:lstStyle/>
          <a:p>
            <a:pPr algn="ctr" eaLnBrk="0" hangingPunct="0">
              <a:spcBef>
                <a:spcPct val="50000"/>
              </a:spcBef>
            </a:pPr>
            <a:endParaRPr lang="en-US" sz="2400">
              <a:solidFill>
                <a:schemeClr val="bg1"/>
              </a:solidFill>
              <a:latin typeface="Tahoma" pitchFamily="34" charset="0"/>
            </a:endParaRPr>
          </a:p>
          <a:p>
            <a:pPr algn="ctr" eaLnBrk="0" hangingPunct="0">
              <a:spcBef>
                <a:spcPct val="50000"/>
              </a:spcBef>
            </a:pPr>
            <a:endParaRPr lang="en-US" sz="2400">
              <a:solidFill>
                <a:schemeClr val="bg1"/>
              </a:solidFill>
              <a:latin typeface="Tahoma" pitchFamily="34" charset="0"/>
            </a:endParaRPr>
          </a:p>
          <a:p>
            <a:pPr algn="ctr" eaLnBrk="0" hangingPunct="0">
              <a:spcBef>
                <a:spcPct val="50000"/>
              </a:spcBef>
            </a:pPr>
            <a:endParaRPr lang="en-US" sz="2400">
              <a:solidFill>
                <a:schemeClr val="bg1"/>
              </a:solidFill>
              <a:latin typeface="Tahoma" pitchFamily="34" charset="0"/>
            </a:endParaRPr>
          </a:p>
        </p:txBody>
      </p:sp>
      <p:pic>
        <p:nvPicPr>
          <p:cNvPr id="63491" name="Picture 3" descr="helix at bottom new seq 2.png"/>
          <p:cNvPicPr>
            <a:picLocks noChangeAspect="1"/>
          </p:cNvPicPr>
          <p:nvPr/>
        </p:nvPicPr>
        <p:blipFill>
          <a:blip r:embed="rId3" cstate="print"/>
          <a:srcRect/>
          <a:stretch>
            <a:fillRect/>
          </a:stretch>
        </p:blipFill>
        <p:spPr bwMode="auto">
          <a:xfrm>
            <a:off x="0" y="5954713"/>
            <a:ext cx="9134475" cy="874712"/>
          </a:xfrm>
          <a:prstGeom prst="rect">
            <a:avLst/>
          </a:prstGeom>
          <a:noFill/>
          <a:ln w="9525">
            <a:noFill/>
            <a:miter lim="800000"/>
            <a:headEnd/>
            <a:tailEnd/>
          </a:ln>
        </p:spPr>
      </p:pic>
      <p:sp>
        <p:nvSpPr>
          <p:cNvPr id="63492" name="Rectangle 4"/>
          <p:cNvSpPr>
            <a:spLocks noChangeArrowheads="1"/>
          </p:cNvSpPr>
          <p:nvPr/>
        </p:nvSpPr>
        <p:spPr bwMode="auto">
          <a:xfrm>
            <a:off x="606425" y="331788"/>
            <a:ext cx="8364538" cy="5576887"/>
          </a:xfrm>
          <a:prstGeom prst="rect">
            <a:avLst/>
          </a:prstGeom>
          <a:noFill/>
          <a:ln w="9525">
            <a:noFill/>
            <a:miter lim="800000"/>
            <a:headEnd/>
            <a:tailEnd/>
          </a:ln>
        </p:spPr>
        <p:txBody>
          <a:bodyPr/>
          <a:lstStyle/>
          <a:p>
            <a:pPr marL="1016000" indent="-1016000">
              <a:lnSpc>
                <a:spcPct val="125000"/>
              </a:lnSpc>
              <a:buFontTx/>
              <a:buAutoNum type="romanUcPeriod"/>
            </a:pPr>
            <a:r>
              <a:rPr lang="en-US" sz="4000" b="0">
                <a:solidFill>
                  <a:srgbClr val="808080"/>
                </a:solidFill>
              </a:rPr>
              <a:t>General NHGRI Updates</a:t>
            </a:r>
          </a:p>
          <a:p>
            <a:pPr marL="1016000" indent="-1016000">
              <a:lnSpc>
                <a:spcPct val="125000"/>
              </a:lnSpc>
              <a:buFontTx/>
              <a:buAutoNum type="romanUcPeriod"/>
            </a:pPr>
            <a:r>
              <a:rPr lang="en-US" sz="4000" b="0">
                <a:solidFill>
                  <a:srgbClr val="808080"/>
                </a:solidFill>
              </a:rPr>
              <a:t>General NIH Updates</a:t>
            </a:r>
          </a:p>
          <a:p>
            <a:pPr marL="1016000" indent="-1016000">
              <a:lnSpc>
                <a:spcPct val="125000"/>
              </a:lnSpc>
              <a:buFontTx/>
              <a:buAutoNum type="romanUcPeriod"/>
            </a:pPr>
            <a:r>
              <a:rPr lang="en-US" sz="4000" b="0">
                <a:solidFill>
                  <a:srgbClr val="808080"/>
                </a:solidFill>
              </a:rPr>
              <a:t>Genomics Updates</a:t>
            </a:r>
          </a:p>
          <a:p>
            <a:pPr marL="1016000" indent="-1016000">
              <a:lnSpc>
                <a:spcPct val="125000"/>
              </a:lnSpc>
              <a:buFontTx/>
              <a:buAutoNum type="romanUcPeriod"/>
            </a:pPr>
            <a:r>
              <a:rPr lang="en-US" sz="4000" b="0">
                <a:solidFill>
                  <a:srgbClr val="808080"/>
                </a:solidFill>
              </a:rPr>
              <a:t>NHGRI Extramural Program</a:t>
            </a:r>
          </a:p>
          <a:p>
            <a:pPr marL="1016000" indent="-1016000">
              <a:lnSpc>
                <a:spcPct val="125000"/>
              </a:lnSpc>
              <a:buFontTx/>
              <a:buAutoNum type="romanUcPeriod"/>
            </a:pPr>
            <a:r>
              <a:rPr lang="en-US" sz="4000">
                <a:solidFill>
                  <a:srgbClr val="C1EEFF"/>
                </a:solidFill>
              </a:rPr>
              <a:t>NIH Common Fund Programs</a:t>
            </a:r>
          </a:p>
          <a:p>
            <a:pPr marL="1016000" indent="-1016000">
              <a:lnSpc>
                <a:spcPct val="125000"/>
              </a:lnSpc>
              <a:buFontTx/>
              <a:buAutoNum type="romanUcPeriod"/>
            </a:pPr>
            <a:r>
              <a:rPr lang="en-US" sz="4000" b="0">
                <a:solidFill>
                  <a:srgbClr val="808080"/>
                </a:solidFill>
              </a:rPr>
              <a:t>NHGRI Office of the Director</a:t>
            </a:r>
          </a:p>
          <a:p>
            <a:pPr marL="1016000" indent="-1016000">
              <a:lnSpc>
                <a:spcPct val="125000"/>
              </a:lnSpc>
              <a:buFontTx/>
              <a:buAutoNum type="romanUcPeriod"/>
            </a:pPr>
            <a:r>
              <a:rPr lang="en-US" sz="4000" b="0">
                <a:solidFill>
                  <a:srgbClr val="808080"/>
                </a:solidFill>
              </a:rPr>
              <a:t>NHGRI Intramural Program</a:t>
            </a:r>
          </a:p>
        </p:txBody>
      </p:sp>
    </p:spTree>
  </p:cSld>
  <p:clrMapOvr>
    <a:masterClrMapping/>
  </p:clrMapOvr>
  <p:transition>
    <p:wipe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8100" y="76200"/>
            <a:ext cx="9144000" cy="696913"/>
          </a:xfrm>
          <a:prstGeom prst="rect">
            <a:avLst/>
          </a:prstGeom>
          <a:noFill/>
          <a:ln w="9525">
            <a:noFill/>
            <a:miter lim="800000"/>
            <a:headEnd/>
            <a:tailEnd/>
          </a:ln>
        </p:spPr>
        <p:txBody>
          <a:bodyPr/>
          <a:lstStyle/>
          <a:p>
            <a:pPr algn="ctr">
              <a:defRPr/>
            </a:pPr>
            <a:r>
              <a:rPr lang="en-US" sz="3600" spc="-100" dirty="0">
                <a:solidFill>
                  <a:srgbClr val="FFFF00"/>
                </a:solidFill>
                <a:latin typeface="Arial" charset="0"/>
                <a:ea typeface="+mj-ea"/>
                <a:cs typeface="+mj-cs"/>
              </a:rPr>
              <a:t>Molecular Libraries </a:t>
            </a:r>
            <a:r>
              <a:rPr lang="en-US" sz="3600" spc="-100" dirty="0" smtClean="0">
                <a:solidFill>
                  <a:srgbClr val="FFFF00"/>
                </a:solidFill>
                <a:latin typeface="Arial" charset="0"/>
                <a:ea typeface="+mj-ea"/>
                <a:cs typeface="+mj-cs"/>
              </a:rPr>
              <a:t>Program MLP</a:t>
            </a:r>
            <a:r>
              <a:rPr lang="en-US" sz="3600" spc="-100" dirty="0">
                <a:solidFill>
                  <a:srgbClr val="FFFF00"/>
                </a:solidFill>
                <a:latin typeface="Arial" charset="0"/>
                <a:ea typeface="+mj-ea"/>
                <a:cs typeface="+mj-cs"/>
              </a:rPr>
              <a:t>)</a:t>
            </a:r>
            <a:endParaRPr lang="en-US" sz="3600" spc="-100" dirty="0">
              <a:solidFill>
                <a:srgbClr val="FFFF00"/>
              </a:solidFill>
              <a:latin typeface="+mn-lt"/>
              <a:ea typeface="+mj-ea"/>
              <a:cs typeface="+mj-cs"/>
            </a:endParaRPr>
          </a:p>
        </p:txBody>
      </p:sp>
      <p:sp>
        <p:nvSpPr>
          <p:cNvPr id="8" name="Title 1"/>
          <p:cNvSpPr txBox="1">
            <a:spLocks/>
          </p:cNvSpPr>
          <p:nvPr/>
        </p:nvSpPr>
        <p:spPr bwMode="auto">
          <a:xfrm>
            <a:off x="141288" y="1760538"/>
            <a:ext cx="8740775" cy="4972050"/>
          </a:xfrm>
          <a:prstGeom prst="rect">
            <a:avLst/>
          </a:prstGeom>
          <a:noFill/>
          <a:ln w="9525" algn="ctr">
            <a:noFill/>
            <a:miter lim="800000"/>
            <a:headEnd/>
            <a:tailEnd/>
          </a:ln>
        </p:spPr>
        <p:txBody>
          <a:bodyPr/>
          <a:lstStyle/>
          <a:p>
            <a:pPr marL="411163" indent="-342900" eaLnBrk="0" hangingPunct="0">
              <a:spcBef>
                <a:spcPts val="700"/>
              </a:spcBef>
              <a:buClr>
                <a:srgbClr val="D6ECFF"/>
              </a:buClr>
              <a:buSzPct val="95000"/>
              <a:buFont typeface="Wingdings" pitchFamily="2" charset="2"/>
              <a:buChar char=""/>
            </a:pPr>
            <a:r>
              <a:rPr lang="en-US" sz="3000" dirty="0">
                <a:solidFill>
                  <a:srgbClr val="FFFFFF"/>
                </a:solidFill>
              </a:rPr>
              <a:t>MLP </a:t>
            </a:r>
            <a:r>
              <a:rPr lang="en-US" sz="3000" dirty="0" smtClean="0">
                <a:solidFill>
                  <a:srgbClr val="FFFFFF"/>
                </a:solidFill>
              </a:rPr>
              <a:t>begins </a:t>
            </a:r>
            <a:r>
              <a:rPr lang="en-US" sz="3000" dirty="0">
                <a:solidFill>
                  <a:srgbClr val="FFFFFF"/>
                </a:solidFill>
              </a:rPr>
              <a:t>Year 4 of </a:t>
            </a:r>
            <a:r>
              <a:rPr lang="en-US" sz="3000" dirty="0" smtClean="0">
                <a:solidFill>
                  <a:srgbClr val="FFFFFF"/>
                </a:solidFill>
              </a:rPr>
              <a:t>its Production </a:t>
            </a:r>
            <a:r>
              <a:rPr lang="en-US" sz="3000" dirty="0">
                <a:solidFill>
                  <a:srgbClr val="FFFFFF"/>
                </a:solidFill>
              </a:rPr>
              <a:t>Phase</a:t>
            </a:r>
          </a:p>
          <a:p>
            <a:pPr marL="411163" indent="-342900" eaLnBrk="0" hangingPunct="0">
              <a:spcBef>
                <a:spcPts val="700"/>
              </a:spcBef>
              <a:buClr>
                <a:srgbClr val="D6ECFF"/>
              </a:buClr>
              <a:buSzPct val="95000"/>
              <a:buFont typeface="Wingdings" pitchFamily="2" charset="2"/>
              <a:buChar char=""/>
            </a:pPr>
            <a:r>
              <a:rPr lang="en-US" sz="3000" dirty="0">
                <a:solidFill>
                  <a:srgbClr val="FFFFFF"/>
                </a:solidFill>
              </a:rPr>
              <a:t>MLP </a:t>
            </a:r>
            <a:r>
              <a:rPr lang="en-US" sz="3000" dirty="0" smtClean="0">
                <a:solidFill>
                  <a:srgbClr val="FFFFFF"/>
                </a:solidFill>
              </a:rPr>
              <a:t>met Year 3 </a:t>
            </a:r>
            <a:r>
              <a:rPr lang="en-US" sz="3000" dirty="0">
                <a:solidFill>
                  <a:srgbClr val="FFFFFF"/>
                </a:solidFill>
              </a:rPr>
              <a:t>q</a:t>
            </a:r>
            <a:r>
              <a:rPr lang="en-US" sz="3000" dirty="0" smtClean="0">
                <a:solidFill>
                  <a:srgbClr val="FFFFFF"/>
                </a:solidFill>
              </a:rPr>
              <a:t>uantitative milestones</a:t>
            </a:r>
            <a:endParaRPr lang="en-US" sz="3000" dirty="0">
              <a:solidFill>
                <a:srgbClr val="FFFFFF"/>
              </a:solidFill>
            </a:endParaRPr>
          </a:p>
          <a:p>
            <a:pPr marL="411163" indent="-342900" eaLnBrk="0" hangingPunct="0">
              <a:spcBef>
                <a:spcPts val="700"/>
              </a:spcBef>
              <a:buClr>
                <a:srgbClr val="D6ECFF"/>
              </a:buClr>
              <a:buSzPct val="95000"/>
              <a:buFont typeface="Wingdings" pitchFamily="2" charset="2"/>
              <a:buChar char=""/>
            </a:pPr>
            <a:r>
              <a:rPr lang="en-US" sz="3000" dirty="0" smtClean="0">
                <a:solidFill>
                  <a:srgbClr val="FFFFFF"/>
                </a:solidFill>
              </a:rPr>
              <a:t>To date, the MLP network has</a:t>
            </a:r>
            <a:r>
              <a:rPr lang="en-US" sz="3000" dirty="0">
                <a:solidFill>
                  <a:srgbClr val="FFFFFF"/>
                </a:solidFill>
              </a:rPr>
              <a:t>:</a:t>
            </a:r>
          </a:p>
          <a:p>
            <a:pPr marL="1325563" lvl="2" indent="-342900" eaLnBrk="0" hangingPunct="0">
              <a:spcBef>
                <a:spcPts val="700"/>
              </a:spcBef>
              <a:buClr>
                <a:srgbClr val="D6ECFF"/>
              </a:buClr>
              <a:buSzPct val="95000"/>
              <a:buFont typeface="Courier New" pitchFamily="49" charset="0"/>
              <a:buChar char="o"/>
            </a:pPr>
            <a:r>
              <a:rPr lang="en-US" sz="2800" dirty="0">
                <a:solidFill>
                  <a:srgbClr val="FFFFFF"/>
                </a:solidFill>
              </a:rPr>
              <a:t>A</a:t>
            </a:r>
            <a:r>
              <a:rPr lang="en-US" sz="2800" dirty="0" smtClean="0">
                <a:solidFill>
                  <a:srgbClr val="FFFFFF"/>
                </a:solidFill>
              </a:rPr>
              <a:t>ccepted </a:t>
            </a:r>
            <a:r>
              <a:rPr lang="en-US" sz="2800" dirty="0">
                <a:solidFill>
                  <a:srgbClr val="FFFFFF"/>
                </a:solidFill>
              </a:rPr>
              <a:t>490 HTS assays</a:t>
            </a:r>
          </a:p>
          <a:p>
            <a:pPr marL="1325563" lvl="2" indent="-342900" eaLnBrk="0" hangingPunct="0">
              <a:spcBef>
                <a:spcPts val="700"/>
              </a:spcBef>
              <a:buClr>
                <a:srgbClr val="D6ECFF"/>
              </a:buClr>
              <a:buSzPct val="95000"/>
              <a:buFont typeface="Courier New" pitchFamily="49" charset="0"/>
              <a:buChar char="o"/>
            </a:pPr>
            <a:r>
              <a:rPr lang="en-US" sz="2800" dirty="0" smtClean="0">
                <a:solidFill>
                  <a:srgbClr val="FFFFFF"/>
                </a:solidFill>
              </a:rPr>
              <a:t>Completed &gt;180 </a:t>
            </a:r>
            <a:r>
              <a:rPr lang="en-US" sz="2800" dirty="0">
                <a:solidFill>
                  <a:srgbClr val="FFFFFF"/>
                </a:solidFill>
              </a:rPr>
              <a:t>chemistry projects</a:t>
            </a:r>
          </a:p>
          <a:p>
            <a:pPr marL="1325563" lvl="2" indent="-342900" eaLnBrk="0" hangingPunct="0">
              <a:spcBef>
                <a:spcPts val="700"/>
              </a:spcBef>
              <a:buClr>
                <a:srgbClr val="D6ECFF"/>
              </a:buClr>
              <a:buSzPct val="95000"/>
              <a:buFont typeface="Courier New" pitchFamily="49" charset="0"/>
              <a:buChar char="o"/>
            </a:pPr>
            <a:r>
              <a:rPr lang="en-US" sz="2800" dirty="0" smtClean="0">
                <a:solidFill>
                  <a:srgbClr val="FFFFFF"/>
                </a:solidFill>
              </a:rPr>
              <a:t>Produced </a:t>
            </a:r>
            <a:r>
              <a:rPr lang="en-US" sz="2800" dirty="0">
                <a:solidFill>
                  <a:srgbClr val="FFFFFF"/>
                </a:solidFill>
              </a:rPr>
              <a:t>229 </a:t>
            </a:r>
            <a:r>
              <a:rPr lang="en-US" sz="2800" dirty="0" smtClean="0">
                <a:solidFill>
                  <a:srgbClr val="FFFFFF"/>
                </a:solidFill>
              </a:rPr>
              <a:t>small-molecule </a:t>
            </a:r>
            <a:r>
              <a:rPr lang="en-US" sz="2800" dirty="0">
                <a:solidFill>
                  <a:srgbClr val="FFFFFF"/>
                </a:solidFill>
              </a:rPr>
              <a:t>probes</a:t>
            </a:r>
          </a:p>
          <a:p>
            <a:pPr marL="411163" indent="-342900" eaLnBrk="0" hangingPunct="0">
              <a:spcBef>
                <a:spcPts val="700"/>
              </a:spcBef>
              <a:buClr>
                <a:srgbClr val="D6ECFF"/>
              </a:buClr>
              <a:buSzPct val="95000"/>
              <a:buFont typeface="Wingdings" pitchFamily="2" charset="2"/>
              <a:buChar char=""/>
            </a:pPr>
            <a:r>
              <a:rPr lang="en-US" sz="3000" dirty="0">
                <a:solidFill>
                  <a:srgbClr val="FFFFFF"/>
                </a:solidFill>
              </a:rPr>
              <a:t>Future </a:t>
            </a:r>
            <a:r>
              <a:rPr lang="en-US" sz="3000" dirty="0" smtClean="0">
                <a:solidFill>
                  <a:srgbClr val="FFFFFF"/>
                </a:solidFill>
              </a:rPr>
              <a:t>focus </a:t>
            </a:r>
            <a:r>
              <a:rPr lang="en-US" sz="3000" dirty="0">
                <a:solidFill>
                  <a:srgbClr val="FFFFFF"/>
                </a:solidFill>
              </a:rPr>
              <a:t>on </a:t>
            </a:r>
            <a:r>
              <a:rPr lang="en-US" sz="3000" dirty="0" smtClean="0">
                <a:solidFill>
                  <a:srgbClr val="FFFFFF"/>
                </a:solidFill>
              </a:rPr>
              <a:t>qualitative milestones</a:t>
            </a:r>
            <a:endParaRPr lang="en-US" sz="3000" dirty="0">
              <a:solidFill>
                <a:srgbClr val="FFFFFF"/>
              </a:solidFill>
            </a:endParaRPr>
          </a:p>
          <a:p>
            <a:pPr marL="1325563" lvl="2" indent="-342900" eaLnBrk="0" hangingPunct="0">
              <a:spcBef>
                <a:spcPts val="700"/>
              </a:spcBef>
              <a:buClr>
                <a:srgbClr val="D6ECFF"/>
              </a:buClr>
              <a:buSzPct val="95000"/>
              <a:buFont typeface="Courier New" pitchFamily="49" charset="0"/>
              <a:buChar char="o"/>
            </a:pPr>
            <a:r>
              <a:rPr lang="en-US" sz="2800" dirty="0" smtClean="0">
                <a:solidFill>
                  <a:srgbClr val="FFFFFF"/>
                </a:solidFill>
              </a:rPr>
              <a:t>Higher-quality </a:t>
            </a:r>
            <a:r>
              <a:rPr lang="en-US" sz="2800" dirty="0">
                <a:solidFill>
                  <a:srgbClr val="FFFFFF"/>
                </a:solidFill>
              </a:rPr>
              <a:t>probes</a:t>
            </a:r>
          </a:p>
          <a:p>
            <a:pPr marL="1325563" lvl="2" indent="-342900" eaLnBrk="0" hangingPunct="0">
              <a:spcBef>
                <a:spcPts val="700"/>
              </a:spcBef>
              <a:buClr>
                <a:srgbClr val="D6ECFF"/>
              </a:buClr>
              <a:buSzPct val="95000"/>
              <a:buFont typeface="Courier New" pitchFamily="49" charset="0"/>
              <a:buChar char="o"/>
            </a:pPr>
            <a:r>
              <a:rPr lang="en-US" sz="2800" dirty="0" smtClean="0">
                <a:solidFill>
                  <a:srgbClr val="FFFFFF"/>
                </a:solidFill>
              </a:rPr>
              <a:t>Better-characterized </a:t>
            </a:r>
            <a:r>
              <a:rPr lang="en-US" sz="2800" dirty="0">
                <a:solidFill>
                  <a:srgbClr val="FFFFFF"/>
                </a:solidFill>
              </a:rPr>
              <a:t>probes</a:t>
            </a:r>
          </a:p>
          <a:p>
            <a:pPr marL="411163" indent="-342900" eaLnBrk="0" hangingPunct="0">
              <a:spcBef>
                <a:spcPts val="700"/>
              </a:spcBef>
              <a:buClr>
                <a:srgbClr val="D6ECFF"/>
              </a:buClr>
              <a:buSzPct val="95000"/>
              <a:buFont typeface="Wingdings" pitchFamily="2" charset="2"/>
              <a:buChar char=""/>
            </a:pPr>
            <a:endParaRPr lang="en-US" sz="3000" dirty="0">
              <a:solidFill>
                <a:srgbClr val="FFFFFF"/>
              </a:solidFill>
            </a:endParaRPr>
          </a:p>
        </p:txBody>
      </p:sp>
      <p:pic>
        <p:nvPicPr>
          <p:cNvPr id="64516" name="Picture 11"/>
          <p:cNvPicPr>
            <a:picLocks noChangeAspect="1" noChangeArrowheads="1"/>
          </p:cNvPicPr>
          <p:nvPr/>
        </p:nvPicPr>
        <p:blipFill>
          <a:blip r:embed="rId3" cstate="print"/>
          <a:srcRect l="22478" t="26779" r="3191" b="62912"/>
          <a:stretch>
            <a:fillRect/>
          </a:stretch>
        </p:blipFill>
        <p:spPr bwMode="auto">
          <a:xfrm>
            <a:off x="0" y="749300"/>
            <a:ext cx="9144000" cy="952500"/>
          </a:xfrm>
          <a:prstGeom prst="rect">
            <a:avLst/>
          </a:prstGeom>
          <a:noFill/>
          <a:ln w="9525" algn="ctr">
            <a:noFill/>
            <a:miter lim="800000"/>
            <a:headEnd/>
            <a:tailEnd/>
          </a:ln>
        </p:spPr>
      </p:pic>
      <p:sp>
        <p:nvSpPr>
          <p:cNvPr id="5" name="TextBox 4"/>
          <p:cNvSpPr txBox="1"/>
          <p:nvPr/>
        </p:nvSpPr>
        <p:spPr>
          <a:xfrm>
            <a:off x="7362825" y="6354763"/>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29</a:t>
            </a:r>
            <a:endParaRPr lang="en-US" sz="2000" dirty="0">
              <a:solidFill>
                <a:schemeClr val="accent4">
                  <a:lumMod val="40000"/>
                  <a:lumOff val="60000"/>
                </a:schemeClr>
              </a:solidFill>
              <a:latin typeface="Arial"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4763" y="66239"/>
            <a:ext cx="9144000" cy="696913"/>
          </a:xfrm>
          <a:prstGeom prst="rect">
            <a:avLst/>
          </a:prstGeom>
          <a:noFill/>
          <a:ln w="9525">
            <a:noFill/>
            <a:miter lim="800000"/>
            <a:headEnd/>
            <a:tailEnd/>
          </a:ln>
        </p:spPr>
        <p:txBody>
          <a:bodyPr/>
          <a:lstStyle/>
          <a:p>
            <a:pPr algn="ctr">
              <a:defRPr/>
            </a:pPr>
            <a:r>
              <a:rPr lang="en-US" sz="3600" spc="-100" dirty="0" smtClean="0">
                <a:solidFill>
                  <a:srgbClr val="FFFF00"/>
                </a:solidFill>
                <a:latin typeface="Arial" charset="0"/>
                <a:ea typeface="+mj-ea"/>
                <a:cs typeface="+mj-cs"/>
              </a:rPr>
              <a:t>MLP: Probes by Health Area</a:t>
            </a:r>
            <a:endParaRPr lang="en-US" sz="3600" spc="-100" dirty="0">
              <a:solidFill>
                <a:srgbClr val="FFFF00"/>
              </a:solidFill>
              <a:latin typeface="+mn-lt"/>
              <a:ea typeface="+mj-ea"/>
              <a:cs typeface="+mj-cs"/>
            </a:endParaRPr>
          </a:p>
        </p:txBody>
      </p:sp>
      <p:grpSp>
        <p:nvGrpSpPr>
          <p:cNvPr id="65540" name="Group 14"/>
          <p:cNvGrpSpPr>
            <a:grpSpLocks/>
          </p:cNvGrpSpPr>
          <p:nvPr/>
        </p:nvGrpSpPr>
        <p:grpSpPr bwMode="auto">
          <a:xfrm>
            <a:off x="217488" y="870230"/>
            <a:ext cx="8737600" cy="5945187"/>
            <a:chOff x="1354138" y="1728788"/>
            <a:chExt cx="6559550" cy="4703762"/>
          </a:xfrm>
        </p:grpSpPr>
        <p:pic>
          <p:nvPicPr>
            <p:cNvPr id="65542" name="Picture 7"/>
            <p:cNvPicPr>
              <a:picLocks noChangeAspect="1" noChangeArrowheads="1"/>
            </p:cNvPicPr>
            <p:nvPr/>
          </p:nvPicPr>
          <p:blipFill>
            <a:blip r:embed="rId3" cstate="print"/>
            <a:srcRect/>
            <a:stretch>
              <a:fillRect/>
            </a:stretch>
          </p:blipFill>
          <p:spPr bwMode="auto">
            <a:xfrm>
              <a:off x="1354138" y="1728788"/>
              <a:ext cx="6559550" cy="4703762"/>
            </a:xfrm>
            <a:prstGeom prst="rect">
              <a:avLst/>
            </a:prstGeom>
            <a:noFill/>
            <a:ln w="9525">
              <a:noFill/>
              <a:miter lim="800000"/>
              <a:headEnd/>
              <a:tailEnd/>
            </a:ln>
          </p:spPr>
        </p:pic>
        <p:sp>
          <p:nvSpPr>
            <p:cNvPr id="65543" name="TextBox 7"/>
            <p:cNvSpPr txBox="1">
              <a:spLocks noChangeArrowheads="1"/>
            </p:cNvSpPr>
            <p:nvPr/>
          </p:nvSpPr>
          <p:spPr bwMode="auto">
            <a:xfrm>
              <a:off x="5069210" y="2605314"/>
              <a:ext cx="1208087" cy="522287"/>
            </a:xfrm>
            <a:prstGeom prst="rect">
              <a:avLst/>
            </a:prstGeom>
            <a:noFill/>
            <a:ln w="9525">
              <a:noFill/>
              <a:miter lim="800000"/>
              <a:headEnd/>
              <a:tailEnd/>
            </a:ln>
          </p:spPr>
          <p:txBody>
            <a:bodyPr wrap="none">
              <a:spAutoFit/>
            </a:bodyPr>
            <a:lstStyle/>
            <a:p>
              <a:r>
                <a:rPr lang="en-US" sz="1400" dirty="0">
                  <a:solidFill>
                    <a:schemeClr val="bg1"/>
                  </a:solidFill>
                </a:rPr>
                <a:t>Infectious </a:t>
              </a:r>
            </a:p>
            <a:p>
              <a:r>
                <a:rPr lang="en-US" sz="1400" dirty="0">
                  <a:solidFill>
                    <a:schemeClr val="bg1"/>
                  </a:solidFill>
                </a:rPr>
                <a:t>Diseases 38</a:t>
              </a:r>
            </a:p>
          </p:txBody>
        </p:sp>
        <p:sp>
          <p:nvSpPr>
            <p:cNvPr id="65544" name="TextBox 8"/>
            <p:cNvSpPr txBox="1">
              <a:spLocks noChangeArrowheads="1"/>
            </p:cNvSpPr>
            <p:nvPr/>
          </p:nvSpPr>
          <p:spPr bwMode="auto">
            <a:xfrm>
              <a:off x="5540816" y="4142465"/>
              <a:ext cx="1039812" cy="523875"/>
            </a:xfrm>
            <a:prstGeom prst="rect">
              <a:avLst/>
            </a:prstGeom>
            <a:noFill/>
            <a:ln w="9525">
              <a:noFill/>
              <a:miter lim="800000"/>
              <a:headEnd/>
              <a:tailEnd/>
            </a:ln>
          </p:spPr>
          <p:txBody>
            <a:bodyPr wrap="none">
              <a:spAutoFit/>
            </a:bodyPr>
            <a:lstStyle/>
            <a:p>
              <a:r>
                <a:rPr lang="en-US" sz="1400" dirty="0">
                  <a:solidFill>
                    <a:schemeClr val="bg1"/>
                  </a:solidFill>
                </a:rPr>
                <a:t>Cancer 50</a:t>
              </a:r>
            </a:p>
            <a:p>
              <a:endParaRPr lang="en-US" sz="1400" dirty="0">
                <a:solidFill>
                  <a:schemeClr val="bg1"/>
                </a:solidFill>
              </a:endParaRPr>
            </a:p>
          </p:txBody>
        </p:sp>
        <p:sp>
          <p:nvSpPr>
            <p:cNvPr id="65545" name="TextBox 9"/>
            <p:cNvSpPr txBox="1">
              <a:spLocks noChangeArrowheads="1"/>
            </p:cNvSpPr>
            <p:nvPr/>
          </p:nvSpPr>
          <p:spPr bwMode="auto">
            <a:xfrm>
              <a:off x="4833956" y="5383221"/>
              <a:ext cx="1317625" cy="523875"/>
            </a:xfrm>
            <a:prstGeom prst="rect">
              <a:avLst/>
            </a:prstGeom>
            <a:noFill/>
            <a:ln w="9525">
              <a:noFill/>
              <a:miter lim="800000"/>
              <a:headEnd/>
              <a:tailEnd/>
            </a:ln>
          </p:spPr>
          <p:txBody>
            <a:bodyPr wrap="none">
              <a:spAutoFit/>
            </a:bodyPr>
            <a:lstStyle/>
            <a:p>
              <a:r>
                <a:rPr lang="en-US" sz="1400" dirty="0">
                  <a:solidFill>
                    <a:schemeClr val="bg1"/>
                  </a:solidFill>
                </a:rPr>
                <a:t>Neurological </a:t>
              </a:r>
            </a:p>
            <a:p>
              <a:r>
                <a:rPr lang="en-US" sz="1400" dirty="0">
                  <a:solidFill>
                    <a:schemeClr val="bg1"/>
                  </a:solidFill>
                </a:rPr>
                <a:t>Disorders 20</a:t>
              </a:r>
            </a:p>
          </p:txBody>
        </p:sp>
        <p:sp>
          <p:nvSpPr>
            <p:cNvPr id="65546" name="TextBox 10"/>
            <p:cNvSpPr txBox="1">
              <a:spLocks noChangeArrowheads="1"/>
            </p:cNvSpPr>
            <p:nvPr/>
          </p:nvSpPr>
          <p:spPr bwMode="auto">
            <a:xfrm>
              <a:off x="4215275" y="5459413"/>
              <a:ext cx="881063" cy="739775"/>
            </a:xfrm>
            <a:prstGeom prst="rect">
              <a:avLst/>
            </a:prstGeom>
            <a:noFill/>
            <a:ln w="9525">
              <a:noFill/>
              <a:miter lim="800000"/>
              <a:headEnd/>
              <a:tailEnd/>
            </a:ln>
          </p:spPr>
          <p:txBody>
            <a:bodyPr wrap="none">
              <a:spAutoFit/>
            </a:bodyPr>
            <a:lstStyle/>
            <a:p>
              <a:r>
                <a:rPr lang="en-US" sz="1400" dirty="0">
                  <a:solidFill>
                    <a:schemeClr val="bg1"/>
                  </a:solidFill>
                </a:rPr>
                <a:t>Arthritis</a:t>
              </a:r>
            </a:p>
            <a:p>
              <a:r>
                <a:rPr lang="en-US" sz="1400" dirty="0">
                  <a:solidFill>
                    <a:schemeClr val="bg1"/>
                  </a:solidFill>
                </a:rPr>
                <a:t>Muscle</a:t>
              </a:r>
            </a:p>
            <a:p>
              <a:r>
                <a:rPr lang="en-US" sz="1400" dirty="0">
                  <a:solidFill>
                    <a:schemeClr val="bg1"/>
                  </a:solidFill>
                </a:rPr>
                <a:t>Skin 18</a:t>
              </a:r>
            </a:p>
          </p:txBody>
        </p:sp>
        <p:sp>
          <p:nvSpPr>
            <p:cNvPr id="65547" name="TextBox 11"/>
            <p:cNvSpPr txBox="1">
              <a:spLocks noChangeArrowheads="1"/>
            </p:cNvSpPr>
            <p:nvPr/>
          </p:nvSpPr>
          <p:spPr bwMode="auto">
            <a:xfrm>
              <a:off x="3206468" y="4887465"/>
              <a:ext cx="1028700" cy="738187"/>
            </a:xfrm>
            <a:prstGeom prst="rect">
              <a:avLst/>
            </a:prstGeom>
            <a:noFill/>
            <a:ln w="9525">
              <a:noFill/>
              <a:miter lim="800000"/>
              <a:headEnd/>
              <a:tailEnd/>
            </a:ln>
          </p:spPr>
          <p:txBody>
            <a:bodyPr wrap="none">
              <a:spAutoFit/>
            </a:bodyPr>
            <a:lstStyle/>
            <a:p>
              <a:r>
                <a:rPr lang="en-US" sz="1400" dirty="0">
                  <a:solidFill>
                    <a:schemeClr val="bg1"/>
                  </a:solidFill>
                </a:rPr>
                <a:t>Diabetes</a:t>
              </a:r>
            </a:p>
            <a:p>
              <a:r>
                <a:rPr lang="en-US" sz="1400" dirty="0">
                  <a:solidFill>
                    <a:schemeClr val="bg1"/>
                  </a:solidFill>
                </a:rPr>
                <a:t>Digestion</a:t>
              </a:r>
            </a:p>
            <a:p>
              <a:r>
                <a:rPr lang="en-US" sz="1400" dirty="0">
                  <a:solidFill>
                    <a:schemeClr val="bg1"/>
                  </a:solidFill>
                </a:rPr>
                <a:t>Kidney 30</a:t>
              </a:r>
            </a:p>
          </p:txBody>
        </p:sp>
        <p:sp>
          <p:nvSpPr>
            <p:cNvPr id="65548" name="TextBox 12"/>
            <p:cNvSpPr txBox="1">
              <a:spLocks noChangeArrowheads="1"/>
            </p:cNvSpPr>
            <p:nvPr/>
          </p:nvSpPr>
          <p:spPr bwMode="auto">
            <a:xfrm>
              <a:off x="2679700" y="3973513"/>
              <a:ext cx="1239838" cy="738187"/>
            </a:xfrm>
            <a:prstGeom prst="rect">
              <a:avLst/>
            </a:prstGeom>
            <a:noFill/>
            <a:ln w="9525">
              <a:noFill/>
              <a:miter lim="800000"/>
              <a:headEnd/>
              <a:tailEnd/>
            </a:ln>
          </p:spPr>
          <p:txBody>
            <a:bodyPr wrap="none">
              <a:spAutoFit/>
            </a:bodyPr>
            <a:lstStyle/>
            <a:p>
              <a:r>
                <a:rPr lang="en-US" sz="1400">
                  <a:solidFill>
                    <a:schemeClr val="bg1"/>
                  </a:solidFill>
                </a:rPr>
                <a:t>Basic </a:t>
              </a:r>
            </a:p>
            <a:p>
              <a:r>
                <a:rPr lang="en-US" sz="1400">
                  <a:solidFill>
                    <a:schemeClr val="bg1"/>
                  </a:solidFill>
                </a:rPr>
                <a:t>Research 22</a:t>
              </a:r>
            </a:p>
            <a:p>
              <a:endParaRPr lang="en-US" sz="1400">
                <a:solidFill>
                  <a:schemeClr val="bg1"/>
                </a:solidFill>
              </a:endParaRPr>
            </a:p>
          </p:txBody>
        </p:sp>
        <p:sp>
          <p:nvSpPr>
            <p:cNvPr id="65549" name="TextBox 13"/>
            <p:cNvSpPr txBox="1">
              <a:spLocks noChangeArrowheads="1"/>
            </p:cNvSpPr>
            <p:nvPr/>
          </p:nvSpPr>
          <p:spPr bwMode="auto">
            <a:xfrm>
              <a:off x="2658498" y="3289756"/>
              <a:ext cx="981075" cy="522287"/>
            </a:xfrm>
            <a:prstGeom prst="rect">
              <a:avLst/>
            </a:prstGeom>
            <a:noFill/>
            <a:ln w="9525">
              <a:noFill/>
              <a:miter lim="800000"/>
              <a:headEnd/>
              <a:tailEnd/>
            </a:ln>
          </p:spPr>
          <p:txBody>
            <a:bodyPr wrap="none">
              <a:spAutoFit/>
            </a:bodyPr>
            <a:lstStyle/>
            <a:p>
              <a:r>
                <a:rPr lang="en-US" sz="1400" dirty="0">
                  <a:solidFill>
                    <a:schemeClr val="bg1"/>
                  </a:solidFill>
                </a:rPr>
                <a:t>Drug </a:t>
              </a:r>
            </a:p>
            <a:p>
              <a:r>
                <a:rPr lang="en-US" sz="1400" dirty="0">
                  <a:solidFill>
                    <a:schemeClr val="bg1"/>
                  </a:solidFill>
                </a:rPr>
                <a:t>Abuse 14</a:t>
              </a:r>
            </a:p>
          </p:txBody>
        </p:sp>
        <p:sp>
          <p:nvSpPr>
            <p:cNvPr id="65550" name="TextBox 14"/>
            <p:cNvSpPr txBox="1">
              <a:spLocks noChangeArrowheads="1"/>
            </p:cNvSpPr>
            <p:nvPr/>
          </p:nvSpPr>
          <p:spPr bwMode="auto">
            <a:xfrm>
              <a:off x="3016250" y="2670175"/>
              <a:ext cx="1128713" cy="522288"/>
            </a:xfrm>
            <a:prstGeom prst="rect">
              <a:avLst/>
            </a:prstGeom>
            <a:noFill/>
            <a:ln w="9525">
              <a:noFill/>
              <a:miter lim="800000"/>
              <a:headEnd/>
              <a:tailEnd/>
            </a:ln>
          </p:spPr>
          <p:txBody>
            <a:bodyPr wrap="none">
              <a:spAutoFit/>
            </a:bodyPr>
            <a:lstStyle/>
            <a:p>
              <a:r>
                <a:rPr lang="en-US" sz="1400">
                  <a:solidFill>
                    <a:schemeClr val="bg1"/>
                  </a:solidFill>
                </a:rPr>
                <a:t>Heart Lung</a:t>
              </a:r>
            </a:p>
            <a:p>
              <a:r>
                <a:rPr lang="en-US" sz="1400">
                  <a:solidFill>
                    <a:schemeClr val="bg1"/>
                  </a:solidFill>
                </a:rPr>
                <a:t>Blood 23</a:t>
              </a:r>
            </a:p>
          </p:txBody>
        </p:sp>
        <p:sp>
          <p:nvSpPr>
            <p:cNvPr id="65551" name="TextBox 15"/>
            <p:cNvSpPr txBox="1">
              <a:spLocks noChangeArrowheads="1"/>
            </p:cNvSpPr>
            <p:nvPr/>
          </p:nvSpPr>
          <p:spPr bwMode="auto">
            <a:xfrm>
              <a:off x="3867166" y="2142449"/>
              <a:ext cx="979488" cy="523875"/>
            </a:xfrm>
            <a:prstGeom prst="rect">
              <a:avLst/>
            </a:prstGeom>
            <a:noFill/>
            <a:ln w="9525">
              <a:noFill/>
              <a:miter lim="800000"/>
              <a:headEnd/>
              <a:tailEnd/>
            </a:ln>
          </p:spPr>
          <p:txBody>
            <a:bodyPr wrap="none">
              <a:spAutoFit/>
            </a:bodyPr>
            <a:lstStyle/>
            <a:p>
              <a:r>
                <a:rPr lang="en-US" sz="1400" dirty="0">
                  <a:solidFill>
                    <a:schemeClr val="bg1"/>
                  </a:solidFill>
                </a:rPr>
                <a:t>Mental </a:t>
              </a:r>
            </a:p>
            <a:p>
              <a:r>
                <a:rPr lang="en-US" sz="1400" dirty="0">
                  <a:solidFill>
                    <a:schemeClr val="bg1"/>
                  </a:solidFill>
                </a:rPr>
                <a:t>Health 16</a:t>
              </a:r>
            </a:p>
          </p:txBody>
        </p:sp>
        <p:sp>
          <p:nvSpPr>
            <p:cNvPr id="65552" name="TextBox 16"/>
            <p:cNvSpPr txBox="1">
              <a:spLocks noChangeArrowheads="1"/>
            </p:cNvSpPr>
            <p:nvPr/>
          </p:nvSpPr>
          <p:spPr bwMode="auto">
            <a:xfrm rot="16200000">
              <a:off x="4306296" y="2098411"/>
              <a:ext cx="885048" cy="292225"/>
            </a:xfrm>
            <a:prstGeom prst="rect">
              <a:avLst/>
            </a:prstGeom>
            <a:noFill/>
            <a:ln w="9525">
              <a:noFill/>
              <a:miter lim="800000"/>
              <a:headEnd/>
              <a:tailEnd/>
            </a:ln>
          </p:spPr>
          <p:txBody>
            <a:bodyPr wrap="none">
              <a:spAutoFit/>
            </a:bodyPr>
            <a:lstStyle/>
            <a:p>
              <a:r>
                <a:rPr lang="en-US" sz="1400" dirty="0">
                  <a:solidFill>
                    <a:schemeClr val="bg1"/>
                  </a:solidFill>
                </a:rPr>
                <a:t>Aging 4</a:t>
              </a:r>
            </a:p>
          </p:txBody>
        </p:sp>
      </p:grpSp>
    </p:spTree>
  </p:cSld>
  <p:clrMapOvr>
    <a:masterClrMapping/>
  </p:clrMapOvr>
  <p:transition>
    <p:wipe di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38100" y="76200"/>
            <a:ext cx="9144000" cy="696913"/>
          </a:xfrm>
          <a:prstGeom prst="rect">
            <a:avLst/>
          </a:prstGeom>
          <a:noFill/>
          <a:ln w="9525">
            <a:noFill/>
            <a:miter lim="800000"/>
            <a:headEnd/>
            <a:tailEnd/>
          </a:ln>
        </p:spPr>
        <p:txBody>
          <a:bodyPr/>
          <a:lstStyle/>
          <a:p>
            <a:pPr algn="ctr">
              <a:defRPr/>
            </a:pPr>
            <a:r>
              <a:rPr lang="en-US" sz="3600" spc="-100" dirty="0">
                <a:solidFill>
                  <a:srgbClr val="FFFF00"/>
                </a:solidFill>
                <a:latin typeface="Arial" charset="0"/>
                <a:ea typeface="+mj-ea"/>
                <a:cs typeface="+mj-cs"/>
              </a:rPr>
              <a:t>MLP: First IND Filing on MLP </a:t>
            </a:r>
            <a:r>
              <a:rPr lang="en-US" sz="3600" spc="-100" dirty="0" smtClean="0">
                <a:solidFill>
                  <a:srgbClr val="FFFF00"/>
                </a:solidFill>
                <a:latin typeface="Arial" charset="0"/>
                <a:ea typeface="+mj-ea"/>
                <a:cs typeface="+mj-cs"/>
              </a:rPr>
              <a:t>Probe</a:t>
            </a:r>
            <a:endParaRPr lang="en-US" sz="3600" spc="-100" dirty="0">
              <a:solidFill>
                <a:srgbClr val="FFFF00"/>
              </a:solidFill>
              <a:latin typeface="Arial" charset="0"/>
              <a:ea typeface="+mj-ea"/>
              <a:cs typeface="+mj-cs"/>
            </a:endParaRPr>
          </a:p>
          <a:p>
            <a:pPr algn="ctr">
              <a:defRPr/>
            </a:pPr>
            <a:r>
              <a:rPr lang="en-US" sz="3600" spc="-100" dirty="0">
                <a:solidFill>
                  <a:srgbClr val="FFFF00"/>
                </a:solidFill>
                <a:latin typeface="Arial" charset="0"/>
                <a:ea typeface="+mj-ea"/>
                <a:cs typeface="+mj-cs"/>
              </a:rPr>
              <a:t> </a:t>
            </a:r>
            <a:endParaRPr lang="en-US" sz="3600" spc="-100" dirty="0">
              <a:solidFill>
                <a:srgbClr val="FFFF00"/>
              </a:solidFill>
              <a:latin typeface="+mn-lt"/>
              <a:ea typeface="+mj-ea"/>
              <a:cs typeface="+mj-cs"/>
            </a:endParaRPr>
          </a:p>
        </p:txBody>
      </p:sp>
      <p:pic>
        <p:nvPicPr>
          <p:cNvPr id="65539" name="Picture 2"/>
          <p:cNvPicPr>
            <a:picLocks noChangeAspect="1" noChangeArrowheads="1"/>
          </p:cNvPicPr>
          <p:nvPr/>
        </p:nvPicPr>
        <p:blipFill>
          <a:blip r:embed="rId3" cstate="print"/>
          <a:srcRect/>
          <a:stretch>
            <a:fillRect/>
          </a:stretch>
        </p:blipFill>
        <p:spPr bwMode="auto">
          <a:xfrm>
            <a:off x="68263" y="2278063"/>
            <a:ext cx="9026525" cy="4435475"/>
          </a:xfrm>
          <a:prstGeom prst="rect">
            <a:avLst/>
          </a:prstGeom>
          <a:noFill/>
          <a:ln w="9525">
            <a:noFill/>
            <a:miter lim="800000"/>
            <a:headEnd/>
            <a:tailEnd/>
          </a:ln>
        </p:spPr>
      </p:pic>
      <p:sp>
        <p:nvSpPr>
          <p:cNvPr id="65540" name="TextBox 8"/>
          <p:cNvSpPr txBox="1">
            <a:spLocks noChangeArrowheads="1"/>
          </p:cNvSpPr>
          <p:nvPr/>
        </p:nvSpPr>
        <p:spPr bwMode="auto">
          <a:xfrm>
            <a:off x="0" y="1031160"/>
            <a:ext cx="9144000" cy="954087"/>
          </a:xfrm>
          <a:prstGeom prst="rect">
            <a:avLst/>
          </a:prstGeom>
          <a:noFill/>
          <a:ln w="9525">
            <a:noFill/>
            <a:miter lim="800000"/>
            <a:headEnd/>
            <a:tailEnd/>
          </a:ln>
        </p:spPr>
        <p:txBody>
          <a:bodyPr>
            <a:spAutoFit/>
          </a:bodyPr>
          <a:lstStyle/>
          <a:p>
            <a:pPr algn="ctr"/>
            <a:r>
              <a:rPr lang="en-US" sz="2800" dirty="0"/>
              <a:t>Scripps </a:t>
            </a:r>
            <a:r>
              <a:rPr lang="en-US" sz="2800" dirty="0" smtClean="0"/>
              <a:t>Probe ML007</a:t>
            </a:r>
            <a:r>
              <a:rPr lang="en-US" sz="2800" dirty="0"/>
              <a:t>:</a:t>
            </a:r>
            <a:r>
              <a:rPr lang="en-US" sz="2800" dirty="0" smtClean="0"/>
              <a:t> </a:t>
            </a:r>
            <a:r>
              <a:rPr lang="en-US" sz="2800" dirty="0" err="1"/>
              <a:t>Sphingosine</a:t>
            </a:r>
            <a:r>
              <a:rPr lang="en-US" sz="2800" dirty="0"/>
              <a:t> 1-Phosphate Receptor 1 Antagonist </a:t>
            </a:r>
            <a:r>
              <a:rPr lang="en-US" sz="2800" dirty="0" smtClean="0"/>
              <a:t>for </a:t>
            </a:r>
            <a:r>
              <a:rPr lang="en-US" sz="2800" dirty="0"/>
              <a:t>Multiple Sclerosis</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540"/>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65539"/>
                                        </p:tgtEl>
                                        <p:attrNameLst>
                                          <p:attrName>style.visibility</p:attrName>
                                        </p:attrNameLst>
                                      </p:cBhvr>
                                      <p:to>
                                        <p:strVal val="visible"/>
                                      </p:to>
                                    </p:set>
                                    <p:animEffect transition="in" filter="wipe(up)">
                                      <p:cBhvr>
                                        <p:cTn id="10" dur="500"/>
                                        <p:tgtEl>
                                          <p:spTgt spid="65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4"/>
          <p:cNvSpPr>
            <a:spLocks noGrp="1"/>
          </p:cNvSpPr>
          <p:nvPr>
            <p:ph type="title"/>
          </p:nvPr>
        </p:nvSpPr>
        <p:spPr>
          <a:xfrm>
            <a:off x="0" y="0"/>
            <a:ext cx="9144000" cy="657225"/>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NIH Center for Translational Therapeutics</a:t>
            </a:r>
          </a:p>
        </p:txBody>
      </p:sp>
      <p:sp>
        <p:nvSpPr>
          <p:cNvPr id="7" name="TextBox 6"/>
          <p:cNvSpPr txBox="1"/>
          <p:nvPr/>
        </p:nvSpPr>
        <p:spPr>
          <a:xfrm>
            <a:off x="7358063" y="6362700"/>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29</a:t>
            </a:r>
            <a:endParaRPr lang="en-US" sz="2000" dirty="0">
              <a:solidFill>
                <a:schemeClr val="accent4">
                  <a:lumMod val="40000"/>
                  <a:lumOff val="60000"/>
                </a:schemeClr>
              </a:solidFill>
              <a:latin typeface="Arial" charset="0"/>
            </a:endParaRPr>
          </a:p>
        </p:txBody>
      </p:sp>
      <p:pic>
        <p:nvPicPr>
          <p:cNvPr id="66564" name="Picture 2" descr="Cover image expansion"/>
          <p:cNvPicPr>
            <a:picLocks noChangeAspect="1" noChangeArrowheads="1"/>
          </p:cNvPicPr>
          <p:nvPr/>
        </p:nvPicPr>
        <p:blipFill>
          <a:blip r:embed="rId3" cstate="print"/>
          <a:srcRect/>
          <a:stretch>
            <a:fillRect/>
          </a:stretch>
        </p:blipFill>
        <p:spPr bwMode="auto">
          <a:xfrm>
            <a:off x="120650" y="603250"/>
            <a:ext cx="4827588" cy="6140450"/>
          </a:xfrm>
          <a:prstGeom prst="rect">
            <a:avLst/>
          </a:prstGeom>
          <a:noFill/>
          <a:ln w="9525">
            <a:noFill/>
            <a:miter lim="800000"/>
            <a:headEnd/>
            <a:tailEnd/>
          </a:ln>
        </p:spPr>
      </p:pic>
      <p:grpSp>
        <p:nvGrpSpPr>
          <p:cNvPr id="2" name="Group 7"/>
          <p:cNvGrpSpPr>
            <a:grpSpLocks/>
          </p:cNvGrpSpPr>
          <p:nvPr/>
        </p:nvGrpSpPr>
        <p:grpSpPr bwMode="auto">
          <a:xfrm>
            <a:off x="5029200" y="823913"/>
            <a:ext cx="4022725" cy="5492750"/>
            <a:chOff x="5029200" y="823913"/>
            <a:chExt cx="4022725" cy="5492750"/>
          </a:xfrm>
        </p:grpSpPr>
        <p:pic>
          <p:nvPicPr>
            <p:cNvPr id="67590" name="Picture 3"/>
            <p:cNvPicPr>
              <a:picLocks noChangeAspect="1" noChangeArrowheads="1"/>
            </p:cNvPicPr>
            <p:nvPr/>
          </p:nvPicPr>
          <p:blipFill>
            <a:blip r:embed="rId4" cstate="print"/>
            <a:srcRect/>
            <a:stretch>
              <a:fillRect/>
            </a:stretch>
          </p:blipFill>
          <p:spPr bwMode="auto">
            <a:xfrm>
              <a:off x="5029200" y="823913"/>
              <a:ext cx="4022725" cy="2894012"/>
            </a:xfrm>
            <a:prstGeom prst="rect">
              <a:avLst/>
            </a:prstGeom>
            <a:noFill/>
            <a:ln w="9525">
              <a:noFill/>
              <a:miter lim="800000"/>
              <a:headEnd/>
              <a:tailEnd/>
            </a:ln>
          </p:spPr>
        </p:pic>
        <p:pic>
          <p:nvPicPr>
            <p:cNvPr id="67591" name="Picture 4"/>
            <p:cNvPicPr>
              <a:picLocks noChangeAspect="1" noChangeArrowheads="1"/>
            </p:cNvPicPr>
            <p:nvPr/>
          </p:nvPicPr>
          <p:blipFill>
            <a:blip r:embed="rId5" cstate="print"/>
            <a:srcRect/>
            <a:stretch>
              <a:fillRect/>
            </a:stretch>
          </p:blipFill>
          <p:spPr bwMode="auto">
            <a:xfrm>
              <a:off x="5033963" y="3783013"/>
              <a:ext cx="4011612" cy="2533650"/>
            </a:xfrm>
            <a:prstGeom prst="rect">
              <a:avLst/>
            </a:prstGeom>
            <a:noFill/>
            <a:ln w="9525">
              <a:noFill/>
              <a:miter lim="800000"/>
              <a:headEnd/>
              <a:tailEnd/>
            </a:ln>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6564"/>
                                        </p:tgtEl>
                                        <p:attrNameLst>
                                          <p:attrName>style.visibility</p:attrName>
                                        </p:attrNameLst>
                                      </p:cBhvr>
                                      <p:to>
                                        <p:strVal val="visible"/>
                                      </p:to>
                                    </p:set>
                                    <p:animEffect transition="in" filter="wipe(up)">
                                      <p:cBhvr>
                                        <p:cTn id="7" dur="500"/>
                                        <p:tgtEl>
                                          <p:spTgt spid="6656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38911" y="1563266"/>
            <a:ext cx="4724400" cy="4659312"/>
          </a:xfrm>
          <a:prstGeom prst="rect">
            <a:avLst/>
          </a:prstGeom>
          <a:noFill/>
          <a:ln w="9525" algn="ctr">
            <a:noFill/>
            <a:miter lim="800000"/>
            <a:headEnd/>
            <a:tailEnd/>
          </a:ln>
        </p:spPr>
        <p:txBody>
          <a:bodyPr/>
          <a:lstStyle/>
          <a:p>
            <a:pPr marL="411163" indent="-342900" eaLnBrk="0" hangingPunct="0">
              <a:spcBef>
                <a:spcPts val="0"/>
              </a:spcBef>
              <a:buClr>
                <a:schemeClr val="tx2"/>
              </a:buClr>
              <a:buSzPct val="95000"/>
              <a:buFont typeface="Wingdings" pitchFamily="2" charset="2"/>
              <a:buChar char=""/>
            </a:pPr>
            <a:r>
              <a:rPr lang="en-US" sz="3000" dirty="0">
                <a:cs typeface="Arial" pitchFamily="34" charset="0"/>
              </a:rPr>
              <a:t>108 publications </a:t>
            </a:r>
          </a:p>
          <a:p>
            <a:pPr marL="868363" lvl="1" indent="-342900" eaLnBrk="0" hangingPunct="0">
              <a:spcBef>
                <a:spcPts val="0"/>
              </a:spcBef>
              <a:buClr>
                <a:schemeClr val="tx2"/>
              </a:buClr>
              <a:buSzPct val="95000"/>
            </a:pPr>
            <a:r>
              <a:rPr lang="en-US" sz="3000" dirty="0" smtClean="0">
                <a:cs typeface="Arial" pitchFamily="34" charset="0"/>
              </a:rPr>
              <a:t>	in </a:t>
            </a:r>
            <a:r>
              <a:rPr lang="en-US" sz="3000" dirty="0" err="1">
                <a:cs typeface="Arial" pitchFamily="34" charset="0"/>
              </a:rPr>
              <a:t>PubMed</a:t>
            </a:r>
            <a:r>
              <a:rPr lang="en-US" sz="3000" dirty="0">
                <a:cs typeface="Arial" pitchFamily="34" charset="0"/>
              </a:rPr>
              <a:t> cite </a:t>
            </a:r>
          </a:p>
          <a:p>
            <a:pPr marL="868363" lvl="1" indent="-342900" eaLnBrk="0" hangingPunct="0">
              <a:spcBef>
                <a:spcPts val="0"/>
              </a:spcBef>
              <a:buClr>
                <a:schemeClr val="tx2"/>
              </a:buClr>
              <a:buSzPct val="95000"/>
            </a:pPr>
            <a:r>
              <a:rPr lang="en-US" sz="3000" dirty="0" smtClean="0">
                <a:cs typeface="Arial" pitchFamily="34" charset="0"/>
              </a:rPr>
              <a:t>	HMP </a:t>
            </a:r>
            <a:r>
              <a:rPr lang="en-US" sz="3000" dirty="0">
                <a:cs typeface="Arial" pitchFamily="34" charset="0"/>
              </a:rPr>
              <a:t>support</a:t>
            </a:r>
          </a:p>
          <a:p>
            <a:pPr marL="868363" lvl="1" indent="-342900" eaLnBrk="0" hangingPunct="0">
              <a:spcBef>
                <a:spcPts val="0"/>
              </a:spcBef>
              <a:buClr>
                <a:schemeClr val="tx2"/>
              </a:buClr>
              <a:buSzPct val="95000"/>
            </a:pPr>
            <a:endParaRPr lang="en-US" sz="2000" dirty="0">
              <a:cs typeface="Arial" pitchFamily="34" charset="0"/>
            </a:endParaRPr>
          </a:p>
          <a:p>
            <a:pPr marL="411163" indent="-342900" eaLnBrk="0" hangingPunct="0">
              <a:spcBef>
                <a:spcPts val="0"/>
              </a:spcBef>
              <a:buClr>
                <a:schemeClr val="tx2"/>
              </a:buClr>
              <a:buSzPct val="95000"/>
              <a:buFont typeface="Wingdings" pitchFamily="2" charset="2"/>
              <a:buChar char=""/>
            </a:pPr>
            <a:r>
              <a:rPr lang="en-US" sz="3000" dirty="0">
                <a:cs typeface="Arial" pitchFamily="34" charset="0"/>
              </a:rPr>
              <a:t>Two major papers </a:t>
            </a:r>
            <a:r>
              <a:rPr lang="en-US" sz="3000" dirty="0" smtClean="0">
                <a:cs typeface="Arial" pitchFamily="34" charset="0"/>
              </a:rPr>
              <a:t>	from </a:t>
            </a:r>
            <a:r>
              <a:rPr lang="en-US" sz="3000" dirty="0">
                <a:cs typeface="Arial" pitchFamily="34" charset="0"/>
              </a:rPr>
              <a:t>the HMP </a:t>
            </a:r>
            <a:r>
              <a:rPr lang="en-US" sz="3000" dirty="0" smtClean="0">
                <a:cs typeface="Arial" pitchFamily="34" charset="0"/>
              </a:rPr>
              <a:t>	Consortium near 	completion</a:t>
            </a:r>
            <a:endParaRPr lang="en-US" sz="3000" dirty="0">
              <a:cs typeface="Arial" pitchFamily="34" charset="0"/>
            </a:endParaRPr>
          </a:p>
        </p:txBody>
      </p:sp>
      <p:pic>
        <p:nvPicPr>
          <p:cNvPr id="68611" name="Picture 2" descr="C:\Documents and Settings\wellingtonc\Desktop\Untitled-2.png"/>
          <p:cNvPicPr>
            <a:picLocks noChangeAspect="1" noChangeArrowheads="1"/>
          </p:cNvPicPr>
          <p:nvPr/>
        </p:nvPicPr>
        <p:blipFill>
          <a:blip r:embed="rId3" cstate="print"/>
          <a:srcRect l="48204" t="30989"/>
          <a:stretch>
            <a:fillRect/>
          </a:stretch>
        </p:blipFill>
        <p:spPr bwMode="auto">
          <a:xfrm>
            <a:off x="4240925" y="957262"/>
            <a:ext cx="4464926" cy="4417871"/>
          </a:xfrm>
          <a:prstGeom prst="rect">
            <a:avLst/>
          </a:prstGeom>
          <a:noFill/>
          <a:ln w="9525">
            <a:noFill/>
            <a:miter lim="800000"/>
            <a:headEnd/>
            <a:tailEnd/>
          </a:ln>
        </p:spPr>
      </p:pic>
      <p:sp>
        <p:nvSpPr>
          <p:cNvPr id="15362" name="Rectangle 2"/>
          <p:cNvSpPr>
            <a:spLocks noChangeArrowheads="1"/>
          </p:cNvSpPr>
          <p:nvPr/>
        </p:nvSpPr>
        <p:spPr bwMode="auto">
          <a:xfrm>
            <a:off x="-38100" y="76200"/>
            <a:ext cx="9144000" cy="696913"/>
          </a:xfrm>
          <a:prstGeom prst="rect">
            <a:avLst/>
          </a:prstGeom>
          <a:noFill/>
          <a:ln w="9525">
            <a:noFill/>
            <a:miter lim="800000"/>
            <a:headEnd/>
            <a:tailEnd/>
          </a:ln>
        </p:spPr>
        <p:txBody>
          <a:bodyPr/>
          <a:lstStyle/>
          <a:p>
            <a:pPr algn="ctr">
              <a:defRPr/>
            </a:pPr>
            <a:r>
              <a:rPr lang="en-US" sz="3600" spc="-100" dirty="0">
                <a:solidFill>
                  <a:srgbClr val="FFFF00"/>
                </a:solidFill>
                <a:latin typeface="Arial" charset="0"/>
                <a:ea typeface="+mj-ea"/>
                <a:cs typeface="+mj-cs"/>
              </a:rPr>
              <a:t>Human Microbiome Project</a:t>
            </a:r>
            <a:r>
              <a:rPr lang="en-US" sz="3600" spc="-100" dirty="0">
                <a:solidFill>
                  <a:srgbClr val="FFFF00"/>
                </a:solidFill>
                <a:latin typeface="+mn-lt"/>
                <a:ea typeface="+mj-ea"/>
                <a:cs typeface="+mj-cs"/>
              </a:rPr>
              <a:t> </a:t>
            </a:r>
          </a:p>
        </p:txBody>
      </p:sp>
      <p:sp>
        <p:nvSpPr>
          <p:cNvPr id="8" name="Title 1"/>
          <p:cNvSpPr txBox="1">
            <a:spLocks/>
          </p:cNvSpPr>
          <p:nvPr/>
        </p:nvSpPr>
        <p:spPr bwMode="auto">
          <a:xfrm>
            <a:off x="29386" y="5661025"/>
            <a:ext cx="8069262" cy="685800"/>
          </a:xfrm>
          <a:prstGeom prst="rect">
            <a:avLst/>
          </a:prstGeom>
          <a:noFill/>
          <a:ln w="9525" algn="ctr">
            <a:noFill/>
            <a:miter lim="800000"/>
            <a:headEnd/>
            <a:tailEnd/>
          </a:ln>
        </p:spPr>
        <p:txBody>
          <a:bodyPr/>
          <a:lstStyle/>
          <a:p>
            <a:pPr marL="411163" indent="-342900" eaLnBrk="0" hangingPunct="0">
              <a:spcBef>
                <a:spcPts val="700"/>
              </a:spcBef>
              <a:buClr>
                <a:schemeClr val="tx2"/>
              </a:buClr>
              <a:buSzPct val="95000"/>
              <a:buFont typeface="Wingdings" pitchFamily="2" charset="2"/>
              <a:buChar char=""/>
            </a:pPr>
            <a:r>
              <a:rPr lang="en-US" sz="3000" dirty="0">
                <a:cs typeface="Arial" pitchFamily="34" charset="0"/>
              </a:rPr>
              <a:t>Anticipated submission in </a:t>
            </a:r>
            <a:r>
              <a:rPr lang="en-US" sz="3000" dirty="0" smtClean="0">
                <a:cs typeface="Arial" pitchFamily="34" charset="0"/>
              </a:rPr>
              <a:t>Fall 2011</a:t>
            </a:r>
            <a:endParaRPr lang="en-US" sz="3000" dirty="0">
              <a:cs typeface="Arial" pitchFamily="34" charset="0"/>
            </a:endParaRPr>
          </a:p>
          <a:p>
            <a:pPr marL="411163" indent="-342900" eaLnBrk="0" hangingPunct="0">
              <a:spcBef>
                <a:spcPts val="700"/>
              </a:spcBef>
              <a:buClr>
                <a:schemeClr val="tx2"/>
              </a:buClr>
              <a:buSzPct val="95000"/>
              <a:buFont typeface="Wingdings" pitchFamily="2" charset="2"/>
              <a:buChar char=""/>
            </a:pPr>
            <a:endParaRPr lang="en-US" sz="3000" dirty="0">
              <a:cs typeface="Arial" pitchFamily="34" charset="0"/>
            </a:endParaRPr>
          </a:p>
        </p:txBody>
      </p:sp>
      <p:sp>
        <p:nvSpPr>
          <p:cNvPr id="9" name="TextBox 8"/>
          <p:cNvSpPr txBox="1"/>
          <p:nvPr/>
        </p:nvSpPr>
        <p:spPr>
          <a:xfrm>
            <a:off x="7362825" y="6367463"/>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30</a:t>
            </a:r>
            <a:endParaRPr lang="en-US" sz="2000" dirty="0">
              <a:solidFill>
                <a:schemeClr val="accent4">
                  <a:lumMod val="40000"/>
                  <a:lumOff val="60000"/>
                </a:schemeClr>
              </a:solidFill>
              <a:latin typeface="Arial"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3"/>
          <p:cNvSpPr txBox="1">
            <a:spLocks noChangeArrowheads="1"/>
          </p:cNvSpPr>
          <p:nvPr/>
        </p:nvSpPr>
        <p:spPr bwMode="auto">
          <a:xfrm>
            <a:off x="2057400" y="1524000"/>
            <a:ext cx="5638800" cy="1552575"/>
          </a:xfrm>
          <a:prstGeom prst="rect">
            <a:avLst/>
          </a:prstGeom>
          <a:noFill/>
          <a:ln w="9525">
            <a:noFill/>
            <a:miter lim="800000"/>
            <a:headEnd/>
            <a:tailEnd/>
          </a:ln>
        </p:spPr>
        <p:txBody>
          <a:bodyPr>
            <a:spAutoFit/>
          </a:bodyPr>
          <a:lstStyle/>
          <a:p>
            <a:pPr algn="ctr" eaLnBrk="0" hangingPunct="0">
              <a:spcBef>
                <a:spcPct val="50000"/>
              </a:spcBef>
            </a:pPr>
            <a:endParaRPr lang="en-US" sz="2400">
              <a:solidFill>
                <a:schemeClr val="bg1"/>
              </a:solidFill>
              <a:latin typeface="Tahoma" pitchFamily="34" charset="0"/>
            </a:endParaRPr>
          </a:p>
          <a:p>
            <a:pPr algn="ctr" eaLnBrk="0" hangingPunct="0">
              <a:spcBef>
                <a:spcPct val="50000"/>
              </a:spcBef>
            </a:pPr>
            <a:endParaRPr lang="en-US" sz="2400">
              <a:solidFill>
                <a:schemeClr val="bg1"/>
              </a:solidFill>
              <a:latin typeface="Tahoma" pitchFamily="34" charset="0"/>
            </a:endParaRPr>
          </a:p>
          <a:p>
            <a:pPr algn="ctr" eaLnBrk="0" hangingPunct="0">
              <a:spcBef>
                <a:spcPct val="50000"/>
              </a:spcBef>
            </a:pPr>
            <a:endParaRPr lang="en-US" sz="2400">
              <a:solidFill>
                <a:schemeClr val="bg1"/>
              </a:solidFill>
              <a:latin typeface="Tahoma" pitchFamily="34" charset="0"/>
            </a:endParaRPr>
          </a:p>
        </p:txBody>
      </p:sp>
      <p:pic>
        <p:nvPicPr>
          <p:cNvPr id="13315" name="Picture 3" descr="helix at bottom new seq 2.png"/>
          <p:cNvPicPr>
            <a:picLocks noChangeAspect="1"/>
          </p:cNvPicPr>
          <p:nvPr/>
        </p:nvPicPr>
        <p:blipFill>
          <a:blip r:embed="rId3" cstate="print"/>
          <a:srcRect/>
          <a:stretch>
            <a:fillRect/>
          </a:stretch>
        </p:blipFill>
        <p:spPr bwMode="auto">
          <a:xfrm>
            <a:off x="0" y="5954713"/>
            <a:ext cx="9134475" cy="874712"/>
          </a:xfrm>
          <a:prstGeom prst="rect">
            <a:avLst/>
          </a:prstGeom>
          <a:noFill/>
          <a:ln w="9525">
            <a:noFill/>
            <a:miter lim="800000"/>
            <a:headEnd/>
            <a:tailEnd/>
          </a:ln>
        </p:spPr>
      </p:pic>
      <p:sp>
        <p:nvSpPr>
          <p:cNvPr id="13316" name="Rectangle 4"/>
          <p:cNvSpPr>
            <a:spLocks noChangeArrowheads="1"/>
          </p:cNvSpPr>
          <p:nvPr/>
        </p:nvSpPr>
        <p:spPr bwMode="auto">
          <a:xfrm>
            <a:off x="606425" y="331788"/>
            <a:ext cx="8035925" cy="5576887"/>
          </a:xfrm>
          <a:prstGeom prst="rect">
            <a:avLst/>
          </a:prstGeom>
          <a:noFill/>
          <a:ln w="9525">
            <a:noFill/>
            <a:miter lim="800000"/>
            <a:headEnd/>
            <a:tailEnd/>
          </a:ln>
        </p:spPr>
        <p:txBody>
          <a:bodyPr/>
          <a:lstStyle/>
          <a:p>
            <a:pPr marL="1016000" indent="-1016000">
              <a:lnSpc>
                <a:spcPct val="125000"/>
              </a:lnSpc>
              <a:buFontTx/>
              <a:buAutoNum type="romanUcPeriod"/>
            </a:pPr>
            <a:r>
              <a:rPr lang="en-US" sz="4000">
                <a:solidFill>
                  <a:srgbClr val="C1EEFF"/>
                </a:solidFill>
              </a:rPr>
              <a:t>General NHGRI Updates</a:t>
            </a:r>
          </a:p>
          <a:p>
            <a:pPr marL="1016000" indent="-1016000">
              <a:lnSpc>
                <a:spcPct val="125000"/>
              </a:lnSpc>
              <a:buFontTx/>
              <a:buAutoNum type="romanUcPeriod"/>
            </a:pPr>
            <a:r>
              <a:rPr lang="en-US" sz="4000" b="0">
                <a:solidFill>
                  <a:srgbClr val="808080"/>
                </a:solidFill>
              </a:rPr>
              <a:t>General NIH Updates</a:t>
            </a:r>
          </a:p>
          <a:p>
            <a:pPr marL="1016000" indent="-1016000">
              <a:lnSpc>
                <a:spcPct val="125000"/>
              </a:lnSpc>
              <a:buFontTx/>
              <a:buAutoNum type="romanUcPeriod"/>
            </a:pPr>
            <a:r>
              <a:rPr lang="en-US" sz="4000" b="0">
                <a:solidFill>
                  <a:srgbClr val="808080"/>
                </a:solidFill>
              </a:rPr>
              <a:t>Genomics Updates</a:t>
            </a:r>
          </a:p>
          <a:p>
            <a:pPr marL="1016000" indent="-1016000">
              <a:lnSpc>
                <a:spcPct val="125000"/>
              </a:lnSpc>
              <a:buFontTx/>
              <a:buAutoNum type="romanUcPeriod"/>
            </a:pPr>
            <a:r>
              <a:rPr lang="en-US" sz="4000" b="0">
                <a:solidFill>
                  <a:srgbClr val="808080"/>
                </a:solidFill>
              </a:rPr>
              <a:t>NHGRI Extramural Program</a:t>
            </a:r>
          </a:p>
          <a:p>
            <a:pPr marL="1016000" indent="-1016000">
              <a:lnSpc>
                <a:spcPct val="125000"/>
              </a:lnSpc>
              <a:buFontTx/>
              <a:buAutoNum type="romanUcPeriod"/>
            </a:pPr>
            <a:r>
              <a:rPr lang="en-US" sz="4000" b="0">
                <a:solidFill>
                  <a:srgbClr val="808080"/>
                </a:solidFill>
              </a:rPr>
              <a:t>NIH Common Fund Programs</a:t>
            </a:r>
          </a:p>
          <a:p>
            <a:pPr marL="1016000" indent="-1016000">
              <a:lnSpc>
                <a:spcPct val="125000"/>
              </a:lnSpc>
              <a:buFontTx/>
              <a:buAutoNum type="romanUcPeriod"/>
            </a:pPr>
            <a:r>
              <a:rPr lang="en-US" sz="4000" b="0">
                <a:solidFill>
                  <a:srgbClr val="808080"/>
                </a:solidFill>
              </a:rPr>
              <a:t>NHGRI Office of the Director</a:t>
            </a:r>
          </a:p>
          <a:p>
            <a:pPr marL="1016000" indent="-1016000">
              <a:lnSpc>
                <a:spcPct val="125000"/>
              </a:lnSpc>
              <a:buFontTx/>
              <a:buAutoNum type="romanUcPeriod"/>
            </a:pPr>
            <a:r>
              <a:rPr lang="en-US" sz="4000" b="0">
                <a:solidFill>
                  <a:srgbClr val="808080"/>
                </a:solidFill>
              </a:rPr>
              <a:t>NHGRI Intramural Program</a:t>
            </a:r>
          </a:p>
        </p:txBody>
      </p:sp>
    </p:spTree>
  </p:cSld>
  <p:clrMapOvr>
    <a:masterClrMapping/>
  </p:clrMapOvr>
  <p:transition>
    <p:wipe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6" name="Picture 2" descr="http://commonfund.nih.gov/images/gtex_nimage.jpg"/>
          <p:cNvPicPr>
            <a:picLocks noChangeAspect="1" noChangeArrowheads="1"/>
          </p:cNvPicPr>
          <p:nvPr/>
        </p:nvPicPr>
        <p:blipFill>
          <a:blip r:embed="rId3" cstate="print"/>
          <a:srcRect/>
          <a:stretch>
            <a:fillRect/>
          </a:stretch>
        </p:blipFill>
        <p:spPr bwMode="auto">
          <a:xfrm>
            <a:off x="6337744" y="1346994"/>
            <a:ext cx="2595980" cy="3902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9635" name="Text Box 14"/>
          <p:cNvSpPr txBox="1">
            <a:spLocks noChangeArrowheads="1"/>
          </p:cNvSpPr>
          <p:nvPr/>
        </p:nvSpPr>
        <p:spPr bwMode="auto">
          <a:xfrm>
            <a:off x="0" y="95250"/>
            <a:ext cx="9144000" cy="590550"/>
          </a:xfrm>
          <a:prstGeom prst="rect">
            <a:avLst/>
          </a:prstGeom>
          <a:noFill/>
          <a:ln w="9525">
            <a:noFill/>
            <a:miter lim="800000"/>
            <a:headEnd/>
            <a:tailEnd/>
          </a:ln>
        </p:spPr>
        <p:txBody>
          <a:bodyPr>
            <a:spAutoFit/>
          </a:bodyPr>
          <a:lstStyle/>
          <a:p>
            <a:pPr algn="ctr" eaLnBrk="0" hangingPunct="0">
              <a:lnSpc>
                <a:spcPct val="90000"/>
              </a:lnSpc>
            </a:pPr>
            <a:r>
              <a:rPr lang="en-US" sz="3600">
                <a:solidFill>
                  <a:srgbClr val="FFFF00"/>
                </a:solidFill>
              </a:rPr>
              <a:t>Genotype-Tissue Expression (GTEx)</a:t>
            </a:r>
          </a:p>
        </p:txBody>
      </p:sp>
      <p:sp>
        <p:nvSpPr>
          <p:cNvPr id="69636" name="Content Placeholder 2"/>
          <p:cNvSpPr>
            <a:spLocks/>
          </p:cNvSpPr>
          <p:nvPr/>
        </p:nvSpPr>
        <p:spPr bwMode="auto">
          <a:xfrm>
            <a:off x="900113" y="1227138"/>
            <a:ext cx="7215187" cy="4572000"/>
          </a:xfrm>
          <a:prstGeom prst="rect">
            <a:avLst/>
          </a:prstGeom>
          <a:noFill/>
          <a:ln w="9525">
            <a:noFill/>
            <a:miter lim="800000"/>
            <a:headEnd/>
            <a:tailEnd/>
          </a:ln>
        </p:spPr>
        <p:txBody>
          <a:bodyPr/>
          <a:lstStyle/>
          <a:p>
            <a:pPr marL="411163" indent="-342900" eaLnBrk="0" hangingPunct="0">
              <a:spcBef>
                <a:spcPts val="700"/>
              </a:spcBef>
              <a:buClr>
                <a:srgbClr val="D6ECFF"/>
              </a:buClr>
              <a:buSzPct val="95000"/>
              <a:buFont typeface="Wingdings" pitchFamily="2" charset="2"/>
              <a:buChar char=""/>
            </a:pPr>
            <a:endParaRPr lang="en-US" sz="3000" b="0">
              <a:solidFill>
                <a:srgbClr val="FFFFFF"/>
              </a:solidFill>
            </a:endParaRPr>
          </a:p>
        </p:txBody>
      </p:sp>
      <p:sp>
        <p:nvSpPr>
          <p:cNvPr id="7" name="Title 1"/>
          <p:cNvSpPr txBox="1">
            <a:spLocks/>
          </p:cNvSpPr>
          <p:nvPr/>
        </p:nvSpPr>
        <p:spPr bwMode="auto">
          <a:xfrm>
            <a:off x="1" y="1543562"/>
            <a:ext cx="6747640" cy="5662612"/>
          </a:xfrm>
          <a:prstGeom prst="rect">
            <a:avLst/>
          </a:prstGeom>
          <a:noFill/>
          <a:ln w="9525">
            <a:noFill/>
            <a:miter lim="800000"/>
            <a:headEnd/>
            <a:tailEnd/>
          </a:ln>
        </p:spPr>
        <p:txBody>
          <a:bodyPr/>
          <a:lstStyle/>
          <a:p>
            <a:pPr marL="411163" indent="-342900" eaLnBrk="0" hangingPunct="0">
              <a:spcBef>
                <a:spcPts val="700"/>
              </a:spcBef>
              <a:buClr>
                <a:schemeClr val="tx2"/>
              </a:buClr>
              <a:buSzPct val="95000"/>
              <a:buFont typeface="Wingdings" pitchFamily="2" charset="2"/>
              <a:buChar char=""/>
            </a:pPr>
            <a:r>
              <a:rPr lang="en-US" sz="3000" dirty="0"/>
              <a:t>Recruitment well underway</a:t>
            </a:r>
          </a:p>
          <a:p>
            <a:pPr marL="411163" indent="-342900" eaLnBrk="0" hangingPunct="0">
              <a:spcBef>
                <a:spcPts val="700"/>
              </a:spcBef>
              <a:buClr>
                <a:schemeClr val="tx2"/>
              </a:buClr>
              <a:buSzPct val="95000"/>
              <a:buFont typeface="Wingdings" pitchFamily="2" charset="2"/>
              <a:buChar char=""/>
            </a:pPr>
            <a:endParaRPr lang="en-US" sz="1600" dirty="0"/>
          </a:p>
          <a:p>
            <a:pPr marL="411163" indent="-342900" eaLnBrk="0" hangingPunct="0">
              <a:spcBef>
                <a:spcPts val="700"/>
              </a:spcBef>
              <a:buClr>
                <a:schemeClr val="tx2"/>
              </a:buClr>
              <a:buSzPct val="95000"/>
              <a:buFont typeface="Wingdings" pitchFamily="2" charset="2"/>
              <a:buChar char=""/>
            </a:pPr>
            <a:r>
              <a:rPr lang="en-US" sz="3000" dirty="0"/>
              <a:t>Laboratory analysis </a:t>
            </a:r>
            <a:r>
              <a:rPr lang="en-US" sz="3000" dirty="0" smtClean="0"/>
              <a:t>ongoing</a:t>
            </a:r>
            <a:endParaRPr lang="en-US" sz="3000" dirty="0"/>
          </a:p>
          <a:p>
            <a:pPr marL="411163" indent="-342900" eaLnBrk="0" hangingPunct="0">
              <a:spcBef>
                <a:spcPts val="700"/>
              </a:spcBef>
              <a:buClr>
                <a:schemeClr val="tx2"/>
              </a:buClr>
              <a:buSzPct val="95000"/>
              <a:buFont typeface="Wingdings" pitchFamily="2" charset="2"/>
              <a:buChar char=""/>
            </a:pPr>
            <a:endParaRPr lang="en-US" sz="1600" dirty="0"/>
          </a:p>
          <a:p>
            <a:pPr marL="411163" indent="-342900" eaLnBrk="0" hangingPunct="0">
              <a:spcBef>
                <a:spcPts val="700"/>
              </a:spcBef>
              <a:buClr>
                <a:schemeClr val="tx2"/>
              </a:buClr>
              <a:buSzPct val="95000"/>
              <a:buFont typeface="Wingdings" pitchFamily="2" charset="2"/>
              <a:buChar char=""/>
            </a:pPr>
            <a:r>
              <a:rPr lang="en-US" sz="3000" dirty="0"/>
              <a:t>External Scientific Panel met </a:t>
            </a:r>
            <a:r>
              <a:rPr lang="en-US" sz="3000" dirty="0" smtClean="0"/>
              <a:t>	during June </a:t>
            </a:r>
            <a:r>
              <a:rPr lang="en-US" sz="3000" dirty="0"/>
              <a:t>2011 </a:t>
            </a:r>
            <a:r>
              <a:rPr lang="en-US" sz="3000" dirty="0" smtClean="0"/>
              <a:t>meeting</a:t>
            </a:r>
          </a:p>
          <a:p>
            <a:pPr marL="411163" indent="-342900" eaLnBrk="0" hangingPunct="0">
              <a:spcBef>
                <a:spcPts val="700"/>
              </a:spcBef>
              <a:buClr>
                <a:schemeClr val="tx2"/>
              </a:buClr>
              <a:buSzPct val="95000"/>
              <a:buFont typeface="Wingdings" pitchFamily="2" charset="2"/>
              <a:buChar char=""/>
            </a:pPr>
            <a:endParaRPr lang="en-US" sz="1600" dirty="0" smtClean="0"/>
          </a:p>
          <a:p>
            <a:pPr marL="411163" indent="-342900" eaLnBrk="0" hangingPunct="0">
              <a:spcBef>
                <a:spcPts val="700"/>
              </a:spcBef>
              <a:buClr>
                <a:schemeClr val="tx2"/>
              </a:buClr>
              <a:buSzPct val="95000"/>
              <a:buFont typeface="Wingdings" pitchFamily="2" charset="2"/>
              <a:buChar char=""/>
            </a:pPr>
            <a:r>
              <a:rPr lang="en-US" sz="3000" dirty="0" smtClean="0"/>
              <a:t>Presentation by Jeff Struewing 	later in Open Session</a:t>
            </a:r>
            <a:endParaRPr lang="en-US" sz="3000" dirty="0"/>
          </a:p>
          <a:p>
            <a:pPr marL="411163" indent="-342900" eaLnBrk="0" hangingPunct="0">
              <a:spcBef>
                <a:spcPts val="700"/>
              </a:spcBef>
              <a:buClr>
                <a:schemeClr val="tx2"/>
              </a:buClr>
              <a:buSzPct val="95000"/>
              <a:buFont typeface="Wingdings" pitchFamily="2" charset="2"/>
              <a:buChar char=""/>
            </a:pPr>
            <a:endParaRPr lang="en-US" sz="3000" dirty="0"/>
          </a:p>
          <a:p>
            <a:pPr marL="411163" indent="-342900" eaLnBrk="0" hangingPunct="0">
              <a:spcBef>
                <a:spcPts val="700"/>
              </a:spcBef>
              <a:buClr>
                <a:schemeClr val="tx2"/>
              </a:buClr>
              <a:buSzPct val="95000"/>
              <a:buFont typeface="Wingdings" pitchFamily="2" charset="2"/>
              <a:buChar char=""/>
            </a:pPr>
            <a:endParaRPr lang="en-US" sz="3000" dirty="0"/>
          </a:p>
        </p:txBody>
      </p:sp>
      <p:sp>
        <p:nvSpPr>
          <p:cNvPr id="8" name="TextBox 7"/>
          <p:cNvSpPr txBox="1"/>
          <p:nvPr/>
        </p:nvSpPr>
        <p:spPr>
          <a:xfrm>
            <a:off x="7362825" y="6354763"/>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31</a:t>
            </a:r>
            <a:endParaRPr lang="en-US" sz="2000" dirty="0">
              <a:solidFill>
                <a:schemeClr val="accent4">
                  <a:lumMod val="40000"/>
                  <a:lumOff val="60000"/>
                </a:schemeClr>
              </a:solidFill>
              <a:latin typeface="Arial"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14"/>
          <p:cNvSpPr txBox="1">
            <a:spLocks noChangeArrowheads="1"/>
          </p:cNvSpPr>
          <p:nvPr/>
        </p:nvSpPr>
        <p:spPr bwMode="auto">
          <a:xfrm>
            <a:off x="0" y="65088"/>
            <a:ext cx="9144000" cy="1089025"/>
          </a:xfrm>
          <a:prstGeom prst="rect">
            <a:avLst/>
          </a:prstGeom>
          <a:noFill/>
          <a:ln w="9525">
            <a:noFill/>
            <a:miter lim="800000"/>
            <a:headEnd/>
            <a:tailEnd/>
          </a:ln>
        </p:spPr>
        <p:txBody>
          <a:bodyPr>
            <a:spAutoFit/>
          </a:bodyPr>
          <a:lstStyle/>
          <a:p>
            <a:pPr algn="ctr" eaLnBrk="0" hangingPunct="0">
              <a:lnSpc>
                <a:spcPct val="90000"/>
              </a:lnSpc>
            </a:pPr>
            <a:r>
              <a:rPr lang="en-US" sz="3600">
                <a:solidFill>
                  <a:srgbClr val="FFFF00"/>
                </a:solidFill>
              </a:rPr>
              <a:t>Library of Integrated Network-based</a:t>
            </a:r>
            <a:br>
              <a:rPr lang="en-US" sz="3600">
                <a:solidFill>
                  <a:srgbClr val="FFFF00"/>
                </a:solidFill>
              </a:rPr>
            </a:br>
            <a:r>
              <a:rPr lang="en-US" sz="3600">
                <a:solidFill>
                  <a:srgbClr val="FFFF00"/>
                </a:solidFill>
              </a:rPr>
              <a:t>Cellular Signatures (LINCS)</a:t>
            </a:r>
          </a:p>
        </p:txBody>
      </p:sp>
      <p:sp>
        <p:nvSpPr>
          <p:cNvPr id="70659" name="Content Placeholder 2"/>
          <p:cNvSpPr>
            <a:spLocks/>
          </p:cNvSpPr>
          <p:nvPr/>
        </p:nvSpPr>
        <p:spPr bwMode="auto">
          <a:xfrm>
            <a:off x="900113" y="1227138"/>
            <a:ext cx="7215187" cy="4572000"/>
          </a:xfrm>
          <a:prstGeom prst="rect">
            <a:avLst/>
          </a:prstGeom>
          <a:noFill/>
          <a:ln w="9525">
            <a:noFill/>
            <a:miter lim="800000"/>
            <a:headEnd/>
            <a:tailEnd/>
          </a:ln>
        </p:spPr>
        <p:txBody>
          <a:bodyPr/>
          <a:lstStyle/>
          <a:p>
            <a:pPr marL="411163" indent="-342900" eaLnBrk="0" hangingPunct="0">
              <a:spcBef>
                <a:spcPts val="700"/>
              </a:spcBef>
              <a:buClr>
                <a:srgbClr val="D6ECFF"/>
              </a:buClr>
              <a:buSzPct val="95000"/>
              <a:buFont typeface="Wingdings" pitchFamily="2" charset="2"/>
              <a:buChar char=""/>
            </a:pPr>
            <a:endParaRPr lang="en-US" sz="3000" b="0">
              <a:solidFill>
                <a:srgbClr val="FFFFFF"/>
              </a:solidFill>
            </a:endParaRPr>
          </a:p>
        </p:txBody>
      </p:sp>
      <p:sp>
        <p:nvSpPr>
          <p:cNvPr id="7" name="Title 1"/>
          <p:cNvSpPr txBox="1">
            <a:spLocks/>
          </p:cNvSpPr>
          <p:nvPr/>
        </p:nvSpPr>
        <p:spPr bwMode="auto">
          <a:xfrm>
            <a:off x="0" y="1430447"/>
            <a:ext cx="8766175" cy="5016500"/>
          </a:xfrm>
          <a:prstGeom prst="rect">
            <a:avLst/>
          </a:prstGeom>
          <a:noFill/>
          <a:ln w="9525">
            <a:noFill/>
            <a:miter lim="800000"/>
            <a:headEnd/>
            <a:tailEnd/>
          </a:ln>
        </p:spPr>
        <p:txBody>
          <a:bodyPr/>
          <a:lstStyle/>
          <a:p>
            <a:pPr marL="411163" indent="-342900" eaLnBrk="0" hangingPunct="0">
              <a:spcBef>
                <a:spcPts val="700"/>
              </a:spcBef>
              <a:buClr>
                <a:schemeClr val="tx2"/>
              </a:buClr>
              <a:buSzPct val="95000"/>
              <a:buFont typeface="Wingdings" pitchFamily="2" charset="2"/>
              <a:buChar char=""/>
            </a:pPr>
            <a:r>
              <a:rPr lang="en-US" sz="3000" dirty="0"/>
              <a:t>Fall Consortia Meeting: </a:t>
            </a:r>
            <a:r>
              <a:rPr lang="en-US" sz="3000" dirty="0" smtClean="0"/>
              <a:t>October </a:t>
            </a:r>
            <a:r>
              <a:rPr lang="en-US" sz="3000" dirty="0"/>
              <a:t>2011</a:t>
            </a:r>
          </a:p>
          <a:p>
            <a:pPr marL="411163" indent="-342900" eaLnBrk="0" hangingPunct="0">
              <a:spcBef>
                <a:spcPts val="700"/>
              </a:spcBef>
              <a:buClr>
                <a:schemeClr val="tx2"/>
              </a:buClr>
              <a:buSzPct val="95000"/>
              <a:buFont typeface="Wingdings" pitchFamily="2" charset="2"/>
              <a:buChar char=""/>
            </a:pPr>
            <a:r>
              <a:rPr lang="en-US" sz="3000" dirty="0"/>
              <a:t>Eight UO1 applications will be awarded in </a:t>
            </a:r>
            <a:r>
              <a:rPr lang="en-US" sz="3000" dirty="0" smtClean="0"/>
              <a:t>	September 2011</a:t>
            </a:r>
          </a:p>
          <a:p>
            <a:pPr marL="411163" indent="-342900" eaLnBrk="0" hangingPunct="0">
              <a:spcBef>
                <a:spcPts val="700"/>
              </a:spcBef>
              <a:buClr>
                <a:schemeClr val="tx2"/>
              </a:buClr>
              <a:buSzPct val="95000"/>
              <a:buFont typeface="Wingdings" pitchFamily="2" charset="2"/>
              <a:buChar char=""/>
            </a:pPr>
            <a:r>
              <a:rPr lang="en-US" sz="3000" dirty="0" smtClean="0"/>
              <a:t>Production </a:t>
            </a:r>
            <a:r>
              <a:rPr lang="en-US" sz="3000" dirty="0"/>
              <a:t>Center public websites </a:t>
            </a:r>
            <a:r>
              <a:rPr lang="en-US" sz="3000" dirty="0" smtClean="0"/>
              <a:t>now </a:t>
            </a:r>
            <a:r>
              <a:rPr lang="en-US" sz="3000" dirty="0"/>
              <a:t>live</a:t>
            </a:r>
          </a:p>
          <a:p>
            <a:pPr marL="411163" indent="-342900" eaLnBrk="0" hangingPunct="0">
              <a:spcBef>
                <a:spcPts val="700"/>
              </a:spcBef>
              <a:buClr>
                <a:schemeClr val="tx2"/>
              </a:buClr>
              <a:buSzPct val="95000"/>
              <a:buFont typeface="Wingdings" pitchFamily="2" charset="2"/>
              <a:buChar char=""/>
            </a:pPr>
            <a:endParaRPr lang="en-US" sz="3000" i="1" dirty="0"/>
          </a:p>
          <a:p>
            <a:pPr marL="411163" indent="-342900" eaLnBrk="0" hangingPunct="0">
              <a:spcBef>
                <a:spcPts val="700"/>
              </a:spcBef>
              <a:buClr>
                <a:schemeClr val="tx2"/>
              </a:buClr>
              <a:buSzPct val="95000"/>
              <a:buFont typeface="Wingdings" pitchFamily="2" charset="2"/>
              <a:buChar char=""/>
            </a:pPr>
            <a:endParaRPr lang="en-US" sz="3000" dirty="0"/>
          </a:p>
        </p:txBody>
      </p:sp>
      <p:sp>
        <p:nvSpPr>
          <p:cNvPr id="6" name="TextBox 5"/>
          <p:cNvSpPr txBox="1"/>
          <p:nvPr/>
        </p:nvSpPr>
        <p:spPr>
          <a:xfrm>
            <a:off x="7350125" y="6362700"/>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32</a:t>
            </a:r>
            <a:endParaRPr lang="en-US" sz="2000" dirty="0">
              <a:solidFill>
                <a:schemeClr val="accent4">
                  <a:lumMod val="40000"/>
                  <a:lumOff val="60000"/>
                </a:schemeClr>
              </a:solidFill>
              <a:latin typeface="Arial" charset="0"/>
            </a:endParaRPr>
          </a:p>
        </p:txBody>
      </p:sp>
      <p:pic>
        <p:nvPicPr>
          <p:cNvPr id="8" name="Picture 5"/>
          <p:cNvPicPr>
            <a:picLocks noChangeAspect="1" noChangeArrowheads="1"/>
          </p:cNvPicPr>
          <p:nvPr/>
        </p:nvPicPr>
        <p:blipFill>
          <a:blip r:embed="rId3" cstate="print"/>
          <a:srcRect t="18000" r="2083" b="25333"/>
          <a:stretch>
            <a:fillRect/>
          </a:stretch>
        </p:blipFill>
        <p:spPr bwMode="auto">
          <a:xfrm>
            <a:off x="228600" y="4572000"/>
            <a:ext cx="5688107"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0663" name="Picture 4"/>
          <p:cNvPicPr>
            <a:picLocks noChangeAspect="1" noChangeArrowheads="1"/>
          </p:cNvPicPr>
          <p:nvPr/>
        </p:nvPicPr>
        <p:blipFill>
          <a:blip r:embed="rId4" cstate="print"/>
          <a:srcRect l="21249" t="18587" r="21249" b="42999"/>
          <a:stretch>
            <a:fillRect/>
          </a:stretch>
        </p:blipFill>
        <p:spPr bwMode="auto">
          <a:xfrm>
            <a:off x="3614738" y="3933171"/>
            <a:ext cx="5292725" cy="220980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0" y="1430290"/>
            <a:ext cx="5801709" cy="4699000"/>
          </a:xfrm>
          <a:prstGeom prst="rect">
            <a:avLst/>
          </a:prstGeom>
          <a:noFill/>
          <a:ln w="9525" algn="ctr">
            <a:noFill/>
            <a:miter lim="800000"/>
            <a:headEnd/>
            <a:tailEnd/>
          </a:ln>
        </p:spPr>
        <p:txBody>
          <a:bodyPr/>
          <a:lstStyle/>
          <a:p>
            <a:pPr marL="411163" indent="-342900" defTabSz="747713" eaLnBrk="0" hangingPunct="0">
              <a:spcBef>
                <a:spcPts val="700"/>
              </a:spcBef>
              <a:buClr>
                <a:schemeClr val="tx2"/>
              </a:buClr>
              <a:buSzPct val="95000"/>
              <a:buFont typeface="Wingdings" pitchFamily="2" charset="2"/>
              <a:buChar char=""/>
            </a:pPr>
            <a:r>
              <a:rPr lang="en-US" sz="3000" dirty="0">
                <a:cs typeface="Arial" pitchFamily="34" charset="0"/>
              </a:rPr>
              <a:t>Production and </a:t>
            </a:r>
            <a:r>
              <a:rPr lang="en-US" sz="3000" dirty="0" smtClean="0">
                <a:cs typeface="Arial" pitchFamily="34" charset="0"/>
              </a:rPr>
              <a:t>Technology 	Development </a:t>
            </a:r>
            <a:r>
              <a:rPr lang="en-US" sz="3000" dirty="0">
                <a:cs typeface="Arial" pitchFamily="34" charset="0"/>
              </a:rPr>
              <a:t>U54 </a:t>
            </a:r>
            <a:r>
              <a:rPr lang="en-US" sz="3000" dirty="0" smtClean="0">
                <a:cs typeface="Arial" pitchFamily="34" charset="0"/>
              </a:rPr>
              <a:t>awards 	to be </a:t>
            </a:r>
            <a:r>
              <a:rPr lang="en-US" sz="3000" dirty="0">
                <a:cs typeface="Arial" pitchFamily="34" charset="0"/>
              </a:rPr>
              <a:t>discussed </a:t>
            </a:r>
            <a:r>
              <a:rPr lang="en-US" sz="3000" dirty="0" smtClean="0">
                <a:cs typeface="Arial" pitchFamily="34" charset="0"/>
              </a:rPr>
              <a:t>	during 	Closed Session</a:t>
            </a:r>
            <a:endParaRPr lang="en-US" sz="3000" dirty="0">
              <a:cs typeface="Arial" pitchFamily="34" charset="0"/>
            </a:endParaRPr>
          </a:p>
          <a:p>
            <a:pPr marL="411163" indent="-342900" defTabSz="747713" eaLnBrk="0" hangingPunct="0">
              <a:spcBef>
                <a:spcPts val="700"/>
              </a:spcBef>
              <a:buClr>
                <a:schemeClr val="tx2"/>
              </a:buClr>
              <a:buSzPct val="95000"/>
              <a:buFont typeface="Wingdings" pitchFamily="2" charset="2"/>
              <a:buChar char=""/>
            </a:pPr>
            <a:endParaRPr lang="en-US" sz="3000" dirty="0">
              <a:cs typeface="Arial" pitchFamily="34" charset="0"/>
            </a:endParaRPr>
          </a:p>
          <a:p>
            <a:pPr marL="411163" indent="-342900" defTabSz="747713" eaLnBrk="0" hangingPunct="0">
              <a:spcBef>
                <a:spcPts val="700"/>
              </a:spcBef>
              <a:buClr>
                <a:schemeClr val="tx2"/>
              </a:buClr>
              <a:buSzPct val="95000"/>
              <a:buFont typeface="Wingdings" pitchFamily="2" charset="2"/>
              <a:buChar char=""/>
            </a:pPr>
            <a:r>
              <a:rPr lang="en-US" sz="3000" dirty="0">
                <a:cs typeface="Arial" pitchFamily="34" charset="0"/>
              </a:rPr>
              <a:t>Protein Capture Consortia </a:t>
            </a:r>
            <a:r>
              <a:rPr lang="en-US" sz="3000" dirty="0" smtClean="0">
                <a:cs typeface="Arial" pitchFamily="34" charset="0"/>
              </a:rPr>
              <a:t>	Meeting </a:t>
            </a:r>
            <a:r>
              <a:rPr lang="en-US" sz="3000" dirty="0">
                <a:cs typeface="Arial" pitchFamily="34" charset="0"/>
              </a:rPr>
              <a:t>planned for </a:t>
            </a:r>
            <a:r>
              <a:rPr lang="en-US" sz="3000" dirty="0" smtClean="0">
                <a:cs typeface="Arial" pitchFamily="34" charset="0"/>
              </a:rPr>
              <a:t>	Winter 2011</a:t>
            </a:r>
            <a:endParaRPr lang="en-US" sz="3000" dirty="0">
              <a:cs typeface="Arial" pitchFamily="34" charset="0"/>
            </a:endParaRPr>
          </a:p>
          <a:p>
            <a:pPr marL="411163" indent="-342900" defTabSz="747713" eaLnBrk="0" hangingPunct="0">
              <a:spcBef>
                <a:spcPts val="700"/>
              </a:spcBef>
              <a:buClr>
                <a:schemeClr val="tx2"/>
              </a:buClr>
              <a:buSzPct val="95000"/>
              <a:buFont typeface="Wingdings" pitchFamily="2" charset="2"/>
              <a:buChar char=""/>
            </a:pPr>
            <a:endParaRPr lang="en-US" sz="3000" dirty="0">
              <a:cs typeface="Arial" pitchFamily="34" charset="0"/>
            </a:endParaRPr>
          </a:p>
          <a:p>
            <a:pPr marL="411163" indent="-342900" defTabSz="747713" eaLnBrk="0" hangingPunct="0">
              <a:spcBef>
                <a:spcPts val="700"/>
              </a:spcBef>
              <a:buClr>
                <a:schemeClr val="tx2"/>
              </a:buClr>
              <a:buSzPct val="95000"/>
              <a:buFont typeface="Wingdings" pitchFamily="2" charset="2"/>
              <a:buChar char=""/>
            </a:pPr>
            <a:endParaRPr lang="en-US" sz="3000" dirty="0">
              <a:cs typeface="Arial" pitchFamily="34" charset="0"/>
            </a:endParaRPr>
          </a:p>
          <a:p>
            <a:pPr marL="411163" indent="-342900" defTabSz="747713" eaLnBrk="0" hangingPunct="0">
              <a:spcBef>
                <a:spcPts val="700"/>
              </a:spcBef>
              <a:buClr>
                <a:schemeClr val="tx2"/>
              </a:buClr>
              <a:buSzPct val="95000"/>
              <a:buFont typeface="Wingdings" pitchFamily="2" charset="2"/>
              <a:buChar char=""/>
            </a:pPr>
            <a:endParaRPr lang="en-US" sz="3000" dirty="0">
              <a:cs typeface="Arial" pitchFamily="34" charset="0"/>
            </a:endParaRPr>
          </a:p>
          <a:p>
            <a:pPr marL="411163" indent="-342900" defTabSz="747713" eaLnBrk="0" hangingPunct="0">
              <a:spcBef>
                <a:spcPts val="700"/>
              </a:spcBef>
              <a:buClr>
                <a:schemeClr val="tx2"/>
              </a:buClr>
              <a:buSzPct val="95000"/>
            </a:pPr>
            <a:endParaRPr lang="en-US" sz="3000" dirty="0">
              <a:cs typeface="Arial" pitchFamily="34" charset="0"/>
            </a:endParaRPr>
          </a:p>
        </p:txBody>
      </p:sp>
      <p:pic>
        <p:nvPicPr>
          <p:cNvPr id="2053" name="Picture 6" descr="http://t0.gstatic.com/images?q=tbn:ANd9GcS9G2ls5o3lRo2YfuXQckLyh4Ox4oK8MR3WqJX4b8oCV2vfIJj9"/>
          <p:cNvPicPr>
            <a:picLocks noChangeAspect="1" noChangeArrowheads="1"/>
          </p:cNvPicPr>
          <p:nvPr/>
        </p:nvPicPr>
        <p:blipFill>
          <a:blip r:embed="rId3" cstate="print"/>
          <a:srcRect/>
          <a:stretch>
            <a:fillRect/>
          </a:stretch>
        </p:blipFill>
        <p:spPr bwMode="auto">
          <a:xfrm>
            <a:off x="5794765" y="1036265"/>
            <a:ext cx="3144458" cy="42896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1684" name="Title 1"/>
          <p:cNvSpPr txBox="1">
            <a:spLocks/>
          </p:cNvSpPr>
          <p:nvPr/>
        </p:nvSpPr>
        <p:spPr bwMode="auto">
          <a:xfrm>
            <a:off x="0" y="2767013"/>
            <a:ext cx="4648200" cy="2036762"/>
          </a:xfrm>
          <a:prstGeom prst="rect">
            <a:avLst/>
          </a:prstGeom>
          <a:noFill/>
          <a:ln w="9525" algn="ctr">
            <a:noFill/>
            <a:miter lim="800000"/>
            <a:headEnd/>
            <a:tailEnd/>
          </a:ln>
        </p:spPr>
        <p:txBody>
          <a:bodyPr/>
          <a:lstStyle/>
          <a:p>
            <a:pPr marL="411163" indent="-342900" eaLnBrk="0" hangingPunct="0">
              <a:spcBef>
                <a:spcPts val="700"/>
              </a:spcBef>
              <a:buClr>
                <a:schemeClr val="tx2"/>
              </a:buClr>
              <a:buSzPct val="95000"/>
              <a:buFont typeface="Wingdings" pitchFamily="2" charset="2"/>
              <a:buChar char=""/>
            </a:pPr>
            <a:endParaRPr lang="en-US" sz="3000">
              <a:latin typeface="Calibri" pitchFamily="34" charset="0"/>
              <a:cs typeface="Arial" pitchFamily="34" charset="0"/>
            </a:endParaRPr>
          </a:p>
        </p:txBody>
      </p:sp>
      <p:sp>
        <p:nvSpPr>
          <p:cNvPr id="71685" name="Title 1"/>
          <p:cNvSpPr txBox="1">
            <a:spLocks/>
          </p:cNvSpPr>
          <p:nvPr/>
        </p:nvSpPr>
        <p:spPr bwMode="auto">
          <a:xfrm>
            <a:off x="0" y="5511800"/>
            <a:ext cx="8842375" cy="1077913"/>
          </a:xfrm>
          <a:prstGeom prst="rect">
            <a:avLst/>
          </a:prstGeom>
          <a:noFill/>
          <a:ln w="9525" algn="ctr">
            <a:noFill/>
            <a:miter lim="800000"/>
            <a:headEnd/>
            <a:tailEnd/>
          </a:ln>
        </p:spPr>
        <p:txBody>
          <a:bodyPr/>
          <a:lstStyle/>
          <a:p>
            <a:pPr marL="411163" indent="-342900" eaLnBrk="0" hangingPunct="0">
              <a:spcBef>
                <a:spcPts val="700"/>
              </a:spcBef>
              <a:buClr>
                <a:schemeClr val="tx2"/>
              </a:buClr>
              <a:buSzPct val="95000"/>
              <a:buFont typeface="Wingdings" pitchFamily="2" charset="2"/>
              <a:buChar char=""/>
            </a:pPr>
            <a:endParaRPr lang="en-US" sz="3000">
              <a:latin typeface="Calibri" pitchFamily="34" charset="0"/>
              <a:cs typeface="Arial" pitchFamily="34" charset="0"/>
            </a:endParaRPr>
          </a:p>
        </p:txBody>
      </p:sp>
      <p:sp>
        <p:nvSpPr>
          <p:cNvPr id="11" name="Title 1"/>
          <p:cNvSpPr txBox="1">
            <a:spLocks/>
          </p:cNvSpPr>
          <p:nvPr/>
        </p:nvSpPr>
        <p:spPr>
          <a:xfrm>
            <a:off x="0" y="0"/>
            <a:ext cx="9144000" cy="774700"/>
          </a:xfrm>
          <a:prstGeom prst="rect">
            <a:avLst/>
          </a:prstGeom>
        </p:spPr>
        <p:txBody>
          <a:bodyPr/>
          <a:lstStyle/>
          <a:p>
            <a:pPr algn="ctr" eaLnBrk="0" hangingPunct="0">
              <a:defRPr/>
            </a:pPr>
            <a:r>
              <a:rPr lang="en-US" sz="3600" spc="-100" dirty="0">
                <a:solidFill>
                  <a:srgbClr val="FFFF00"/>
                </a:solidFill>
                <a:ea typeface="+mj-ea"/>
                <a:cs typeface="Arial" pitchFamily="34" charset="0"/>
              </a:rPr>
              <a:t>Protein Capture Reagents Program </a:t>
            </a:r>
            <a:endParaRPr lang="en-US" sz="3600" b="0" spc="-100" dirty="0">
              <a:solidFill>
                <a:srgbClr val="FFFF00"/>
              </a:solidFill>
              <a:ea typeface="+mj-ea"/>
              <a:cs typeface="Arial" pitchFamily="34" charset="0"/>
            </a:endParaRPr>
          </a:p>
        </p:txBody>
      </p:sp>
      <p:sp>
        <p:nvSpPr>
          <p:cNvPr id="12" name="TextBox 11"/>
          <p:cNvSpPr txBox="1"/>
          <p:nvPr/>
        </p:nvSpPr>
        <p:spPr>
          <a:xfrm>
            <a:off x="7367588" y="6375400"/>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33</a:t>
            </a:r>
            <a:endParaRPr lang="en-US" sz="2000" dirty="0">
              <a:solidFill>
                <a:schemeClr val="accent4">
                  <a:lumMod val="40000"/>
                  <a:lumOff val="60000"/>
                </a:schemeClr>
              </a:solidFill>
              <a:latin typeface="Arial"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5"/>
          <p:cNvSpPr>
            <a:spLocks noChangeArrowheads="1"/>
          </p:cNvSpPr>
          <p:nvPr/>
        </p:nvSpPr>
        <p:spPr bwMode="auto">
          <a:xfrm>
            <a:off x="658813" y="1257300"/>
            <a:ext cx="7924800" cy="4419600"/>
          </a:xfrm>
          <a:prstGeom prst="rect">
            <a:avLst/>
          </a:prstGeom>
          <a:noFill/>
          <a:ln w="9525">
            <a:noFill/>
            <a:miter lim="800000"/>
            <a:headEnd/>
            <a:tailEnd/>
          </a:ln>
        </p:spPr>
        <p:txBody>
          <a:bodyPr/>
          <a:lstStyle/>
          <a:p>
            <a:pPr marL="228600" indent="-228600" algn="ctr" eaLnBrk="0" hangingPunct="0">
              <a:lnSpc>
                <a:spcPct val="90000"/>
              </a:lnSpc>
              <a:spcBef>
                <a:spcPts val="700"/>
              </a:spcBef>
              <a:buClr>
                <a:schemeClr val="tx2"/>
              </a:buClr>
              <a:buSzPct val="95000"/>
            </a:pPr>
            <a:endParaRPr lang="en-US" sz="3600" b="0">
              <a:cs typeface="Arial" pitchFamily="34" charset="0"/>
            </a:endParaRPr>
          </a:p>
          <a:p>
            <a:pPr marL="228600" indent="-228600" eaLnBrk="0" hangingPunct="0">
              <a:lnSpc>
                <a:spcPct val="90000"/>
              </a:lnSpc>
              <a:spcBef>
                <a:spcPts val="700"/>
              </a:spcBef>
              <a:buClr>
                <a:schemeClr val="tx2"/>
              </a:buClr>
              <a:buSzPct val="95000"/>
              <a:buFont typeface="Arial" pitchFamily="34" charset="0"/>
              <a:buChar char="•"/>
            </a:pPr>
            <a:endParaRPr lang="en-US" sz="3600" b="0">
              <a:cs typeface="Arial" pitchFamily="34" charset="0"/>
            </a:endParaRPr>
          </a:p>
          <a:p>
            <a:pPr marL="742950" lvl="1" indent="-285750" eaLnBrk="0" hangingPunct="0">
              <a:lnSpc>
                <a:spcPct val="90000"/>
              </a:lnSpc>
              <a:spcBef>
                <a:spcPct val="20000"/>
              </a:spcBef>
              <a:buClr>
                <a:schemeClr val="accent2"/>
              </a:buClr>
              <a:buSzPct val="90000"/>
            </a:pPr>
            <a:r>
              <a:rPr lang="en-US" sz="3000" b="0">
                <a:latin typeface="Corbel" pitchFamily="34" charset="0"/>
              </a:rPr>
              <a:t> </a:t>
            </a:r>
          </a:p>
          <a:p>
            <a:pPr marL="742950" lvl="1" indent="-285750" eaLnBrk="0" hangingPunct="0">
              <a:lnSpc>
                <a:spcPct val="80000"/>
              </a:lnSpc>
              <a:buClr>
                <a:schemeClr val="accent2"/>
              </a:buClr>
              <a:buSzPct val="90000"/>
              <a:buFontTx/>
              <a:buChar char="•"/>
            </a:pPr>
            <a:endParaRPr lang="en-US" sz="3000" b="0">
              <a:latin typeface="Corbel" pitchFamily="34" charset="0"/>
            </a:endParaRPr>
          </a:p>
        </p:txBody>
      </p:sp>
      <p:sp>
        <p:nvSpPr>
          <p:cNvPr id="72707" name="Text Box 14"/>
          <p:cNvSpPr txBox="1">
            <a:spLocks noChangeArrowheads="1"/>
          </p:cNvSpPr>
          <p:nvPr/>
        </p:nvSpPr>
        <p:spPr bwMode="auto">
          <a:xfrm>
            <a:off x="0" y="0"/>
            <a:ext cx="9144000" cy="1089025"/>
          </a:xfrm>
          <a:prstGeom prst="rect">
            <a:avLst/>
          </a:prstGeom>
          <a:noFill/>
          <a:ln w="9525">
            <a:noFill/>
            <a:miter lim="800000"/>
            <a:headEnd/>
            <a:tailEnd/>
          </a:ln>
        </p:spPr>
        <p:txBody>
          <a:bodyPr>
            <a:spAutoFit/>
          </a:bodyPr>
          <a:lstStyle/>
          <a:p>
            <a:pPr algn="ctr" eaLnBrk="0" hangingPunct="0">
              <a:lnSpc>
                <a:spcPct val="90000"/>
              </a:lnSpc>
            </a:pPr>
            <a:r>
              <a:rPr lang="en-US" sz="3600">
                <a:solidFill>
                  <a:srgbClr val="FFFF00"/>
                </a:solidFill>
                <a:cs typeface="Arial" pitchFamily="34" charset="0"/>
              </a:rPr>
              <a:t>Human Heredity and Health in Africa (H3Africa)</a:t>
            </a:r>
          </a:p>
        </p:txBody>
      </p:sp>
      <p:sp>
        <p:nvSpPr>
          <p:cNvPr id="72708" name="AutoShape 2" descr="ftp://webftp.nhgri.nih.gov/uploads/bartlett/H3Africa_Press_Conf_6_22_10_Larry_Thompson/_jpegs/DSC_6269.JPG"/>
          <p:cNvSpPr>
            <a:spLocks noChangeAspect="1" noChangeArrowheads="1"/>
          </p:cNvSpPr>
          <p:nvPr/>
        </p:nvSpPr>
        <p:spPr bwMode="auto">
          <a:xfrm>
            <a:off x="63500" y="-288925"/>
            <a:ext cx="10458450" cy="6943725"/>
          </a:xfrm>
          <a:prstGeom prst="rect">
            <a:avLst/>
          </a:prstGeom>
          <a:noFill/>
          <a:ln w="9525">
            <a:noFill/>
            <a:miter lim="800000"/>
            <a:headEnd/>
            <a:tailEnd/>
          </a:ln>
        </p:spPr>
        <p:txBody>
          <a:bodyPr/>
          <a:lstStyle/>
          <a:p>
            <a:endParaRPr lang="en-US"/>
          </a:p>
        </p:txBody>
      </p:sp>
      <p:sp>
        <p:nvSpPr>
          <p:cNvPr id="72709" name="Title 1"/>
          <p:cNvSpPr txBox="1">
            <a:spLocks/>
          </p:cNvSpPr>
          <p:nvPr/>
        </p:nvSpPr>
        <p:spPr bwMode="auto">
          <a:xfrm>
            <a:off x="209550" y="1216025"/>
            <a:ext cx="4476750" cy="4765675"/>
          </a:xfrm>
          <a:prstGeom prst="rect">
            <a:avLst/>
          </a:prstGeom>
          <a:noFill/>
          <a:ln w="9525" algn="ctr">
            <a:noFill/>
            <a:miter lim="800000"/>
            <a:headEnd/>
            <a:tailEnd/>
          </a:ln>
        </p:spPr>
        <p:txBody>
          <a:bodyPr/>
          <a:lstStyle/>
          <a:p>
            <a:pPr marL="411163" indent="-342900" eaLnBrk="0" hangingPunct="0">
              <a:spcBef>
                <a:spcPts val="700"/>
              </a:spcBef>
              <a:buClr>
                <a:schemeClr val="tx2"/>
              </a:buClr>
              <a:buSzPct val="95000"/>
              <a:buFont typeface="Wingdings" pitchFamily="2" charset="2"/>
              <a:buChar char=""/>
            </a:pPr>
            <a:endParaRPr lang="en-US" sz="2800">
              <a:cs typeface="Arial" pitchFamily="34" charset="0"/>
            </a:endParaRPr>
          </a:p>
          <a:p>
            <a:pPr marL="411163" indent="-342900" eaLnBrk="0" hangingPunct="0">
              <a:spcBef>
                <a:spcPts val="700"/>
              </a:spcBef>
              <a:buClr>
                <a:schemeClr val="tx2"/>
              </a:buClr>
              <a:buSzPct val="95000"/>
            </a:pPr>
            <a:endParaRPr lang="en-US" sz="2800">
              <a:cs typeface="Arial" pitchFamily="34" charset="0"/>
            </a:endParaRPr>
          </a:p>
          <a:p>
            <a:pPr marL="411163" indent="-342900" eaLnBrk="0" hangingPunct="0">
              <a:spcBef>
                <a:spcPts val="700"/>
              </a:spcBef>
              <a:buClr>
                <a:schemeClr val="tx2"/>
              </a:buClr>
              <a:buSzPct val="95000"/>
            </a:pPr>
            <a:endParaRPr lang="en-US" sz="2800">
              <a:cs typeface="Arial" pitchFamily="34" charset="0"/>
            </a:endParaRPr>
          </a:p>
          <a:p>
            <a:pPr marL="411163" indent="-342900" eaLnBrk="0" hangingPunct="0">
              <a:spcBef>
                <a:spcPts val="700"/>
              </a:spcBef>
              <a:buClr>
                <a:schemeClr val="tx2"/>
              </a:buClr>
              <a:buSzPct val="95000"/>
            </a:pPr>
            <a:endParaRPr lang="en-US" sz="2800">
              <a:cs typeface="Arial" pitchFamily="34" charset="0"/>
            </a:endParaRPr>
          </a:p>
          <a:p>
            <a:pPr marL="411163" indent="-342900" eaLnBrk="0" hangingPunct="0">
              <a:spcBef>
                <a:spcPts val="700"/>
              </a:spcBef>
              <a:buClr>
                <a:schemeClr val="tx2"/>
              </a:buClr>
              <a:buSzPct val="95000"/>
            </a:pPr>
            <a:endParaRPr lang="en-US" sz="2800"/>
          </a:p>
          <a:p>
            <a:pPr marL="411163" indent="-342900" eaLnBrk="0" hangingPunct="0">
              <a:spcBef>
                <a:spcPts val="700"/>
              </a:spcBef>
              <a:buClr>
                <a:schemeClr val="tx2"/>
              </a:buClr>
              <a:buSzPct val="95000"/>
              <a:buFont typeface="Wingdings" pitchFamily="2" charset="2"/>
              <a:buChar char=""/>
            </a:pPr>
            <a:endParaRPr lang="en-US" sz="1000"/>
          </a:p>
          <a:p>
            <a:pPr marL="411163" indent="-342900" eaLnBrk="0" hangingPunct="0">
              <a:spcBef>
                <a:spcPts val="700"/>
              </a:spcBef>
              <a:buClr>
                <a:schemeClr val="tx2"/>
              </a:buClr>
              <a:buSzPct val="95000"/>
              <a:buFont typeface="Wingdings" pitchFamily="2" charset="2"/>
              <a:buChar char=""/>
            </a:pPr>
            <a:endParaRPr lang="en-US" sz="1200">
              <a:cs typeface="Arial" pitchFamily="34" charset="0"/>
            </a:endParaRPr>
          </a:p>
          <a:p>
            <a:pPr marL="411163" indent="-342900" eaLnBrk="0" hangingPunct="0">
              <a:spcBef>
                <a:spcPts val="700"/>
              </a:spcBef>
              <a:buClr>
                <a:schemeClr val="tx2"/>
              </a:buClr>
              <a:buSzPct val="95000"/>
              <a:buFont typeface="Wingdings" pitchFamily="2" charset="2"/>
              <a:buChar char=""/>
            </a:pPr>
            <a:endParaRPr lang="en-US" sz="2800"/>
          </a:p>
          <a:p>
            <a:pPr marL="411163" indent="-342900" eaLnBrk="0" hangingPunct="0">
              <a:spcBef>
                <a:spcPts val="700"/>
              </a:spcBef>
              <a:buClr>
                <a:schemeClr val="tx2"/>
              </a:buClr>
              <a:buSzPct val="95000"/>
              <a:buFont typeface="Wingdings" pitchFamily="2" charset="2"/>
              <a:buChar char=""/>
            </a:pPr>
            <a:endParaRPr lang="en-US" sz="2800"/>
          </a:p>
        </p:txBody>
      </p:sp>
      <p:pic>
        <p:nvPicPr>
          <p:cNvPr id="71686" name="Picture 10" descr="S:\CENTERS\H3Africa\Presentations\Slides from Nature Cover Africa 2011\Nature Cover_Africa_2011.jpg"/>
          <p:cNvPicPr>
            <a:picLocks noChangeAspect="1" noChangeArrowheads="1"/>
          </p:cNvPicPr>
          <p:nvPr/>
        </p:nvPicPr>
        <p:blipFill>
          <a:blip r:embed="rId3" cstate="print"/>
          <a:srcRect/>
          <a:stretch>
            <a:fillRect/>
          </a:stretch>
        </p:blipFill>
        <p:spPr bwMode="auto">
          <a:xfrm>
            <a:off x="222548" y="1301968"/>
            <a:ext cx="3081083" cy="4022299"/>
          </a:xfrm>
          <a:prstGeom prst="rect">
            <a:avLst/>
          </a:prstGeom>
          <a:noFill/>
          <a:ln w="9525">
            <a:noFill/>
            <a:miter lim="800000"/>
            <a:headEnd/>
            <a:tailEnd/>
          </a:ln>
        </p:spPr>
      </p:pic>
      <p:sp>
        <p:nvSpPr>
          <p:cNvPr id="8" name="TextBox 7"/>
          <p:cNvSpPr txBox="1"/>
          <p:nvPr/>
        </p:nvSpPr>
        <p:spPr>
          <a:xfrm>
            <a:off x="7358063" y="6372225"/>
            <a:ext cx="1795684" cy="400110"/>
          </a:xfrm>
          <a:prstGeom prst="rect">
            <a:avLst/>
          </a:prstGeom>
          <a:noFill/>
        </p:spPr>
        <p:txBody>
          <a:bodyPr wrap="none">
            <a:spAutoFit/>
          </a:bodyPr>
          <a:lstStyle/>
          <a:p>
            <a:pPr>
              <a:defRPr/>
            </a:pPr>
            <a:r>
              <a:rPr lang="en-US" sz="2000" dirty="0">
                <a:solidFill>
                  <a:schemeClr val="accent4">
                    <a:lumMod val="40000"/>
                    <a:lumOff val="60000"/>
                  </a:schemeClr>
                </a:solidFill>
              </a:rPr>
              <a:t>Document </a:t>
            </a:r>
            <a:r>
              <a:rPr lang="en-US" sz="2000" dirty="0" smtClean="0">
                <a:solidFill>
                  <a:schemeClr val="accent4">
                    <a:lumMod val="40000"/>
                    <a:lumOff val="60000"/>
                  </a:schemeClr>
                </a:solidFill>
              </a:rPr>
              <a:t>34</a:t>
            </a:r>
            <a:endParaRPr lang="en-US" sz="2000" dirty="0">
              <a:solidFill>
                <a:schemeClr val="accent4">
                  <a:lumMod val="40000"/>
                  <a:lumOff val="60000"/>
                </a:schemeClr>
              </a:solidFill>
            </a:endParaRPr>
          </a:p>
        </p:txBody>
      </p:sp>
      <p:pic>
        <p:nvPicPr>
          <p:cNvPr id="9" name="Picture 3"/>
          <p:cNvPicPr>
            <a:picLocks noChangeAspect="1" noChangeArrowheads="1"/>
          </p:cNvPicPr>
          <p:nvPr/>
        </p:nvPicPr>
        <p:blipFill>
          <a:blip r:embed="rId4" cstate="print"/>
          <a:srcRect l="8972" t="9619" r="8972" b="11543"/>
          <a:stretch>
            <a:fillRect/>
          </a:stretch>
        </p:blipFill>
        <p:spPr bwMode="auto">
          <a:xfrm>
            <a:off x="3580534" y="1301968"/>
            <a:ext cx="5350534" cy="3995245"/>
          </a:xfrm>
          <a:prstGeom prst="rect">
            <a:avLst/>
          </a:prstGeom>
          <a:noFill/>
          <a:ln w="9525">
            <a:noFill/>
            <a:miter lim="800000"/>
            <a:headEnd/>
            <a:tailEnd/>
          </a:ln>
        </p:spPr>
      </p:pic>
      <p:sp>
        <p:nvSpPr>
          <p:cNvPr id="11" name="Title 1"/>
          <p:cNvSpPr txBox="1">
            <a:spLocks/>
          </p:cNvSpPr>
          <p:nvPr/>
        </p:nvSpPr>
        <p:spPr bwMode="auto">
          <a:xfrm>
            <a:off x="346839" y="5122332"/>
            <a:ext cx="8355723" cy="1325762"/>
          </a:xfrm>
          <a:prstGeom prst="rect">
            <a:avLst/>
          </a:prstGeom>
          <a:noFill/>
          <a:ln w="9525">
            <a:noFill/>
            <a:miter lim="800000"/>
            <a:headEnd/>
            <a:tailEnd/>
          </a:ln>
        </p:spPr>
        <p:txBody>
          <a:bodyPr/>
          <a:lstStyle/>
          <a:p>
            <a:pPr marL="411163" indent="-342900" eaLnBrk="0" hangingPunct="0">
              <a:spcBef>
                <a:spcPts val="700"/>
              </a:spcBef>
              <a:buClr>
                <a:schemeClr val="tx2"/>
              </a:buClr>
              <a:buSzPct val="95000"/>
              <a:buFont typeface="Wingdings" pitchFamily="2" charset="2"/>
              <a:buChar char=""/>
            </a:pPr>
            <a:endParaRPr lang="en-US" sz="1600" dirty="0" smtClean="0"/>
          </a:p>
          <a:p>
            <a:pPr marL="411163" indent="-342900" eaLnBrk="0" hangingPunct="0">
              <a:spcBef>
                <a:spcPts val="700"/>
              </a:spcBef>
              <a:buClr>
                <a:schemeClr val="tx2"/>
              </a:buClr>
              <a:buSzPct val="95000"/>
              <a:buFont typeface="Wingdings" pitchFamily="2" charset="2"/>
              <a:buChar char=""/>
            </a:pPr>
            <a:r>
              <a:rPr lang="en-US" sz="3000" dirty="0" smtClean="0"/>
              <a:t>Presentation by Jane Peterson later in 	Open Session</a:t>
            </a:r>
            <a:endParaRPr lang="en-US" sz="3000"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1686"/>
                                        </p:tgtEl>
                                        <p:attrNameLst>
                                          <p:attrName>style.visibility</p:attrName>
                                        </p:attrNameLst>
                                      </p:cBhvr>
                                      <p:to>
                                        <p:strVal val="visible"/>
                                      </p:to>
                                    </p:set>
                                    <p:animEffect transition="in" filter="wipe(up)">
                                      <p:cBhvr>
                                        <p:cTn id="7" dur="500"/>
                                        <p:tgtEl>
                                          <p:spTgt spid="7168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14"/>
          <p:cNvSpPr txBox="1">
            <a:spLocks noChangeArrowheads="1"/>
          </p:cNvSpPr>
          <p:nvPr/>
        </p:nvSpPr>
        <p:spPr bwMode="auto">
          <a:xfrm>
            <a:off x="0" y="0"/>
            <a:ext cx="9144000" cy="590550"/>
          </a:xfrm>
          <a:prstGeom prst="rect">
            <a:avLst/>
          </a:prstGeom>
          <a:noFill/>
          <a:ln w="9525">
            <a:noFill/>
            <a:miter lim="800000"/>
            <a:headEnd/>
            <a:tailEnd/>
          </a:ln>
        </p:spPr>
        <p:txBody>
          <a:bodyPr>
            <a:spAutoFit/>
          </a:bodyPr>
          <a:lstStyle/>
          <a:p>
            <a:pPr algn="ctr" eaLnBrk="0" hangingPunct="0">
              <a:lnSpc>
                <a:spcPct val="90000"/>
              </a:lnSpc>
            </a:pPr>
            <a:r>
              <a:rPr lang="en-US" sz="3600">
                <a:solidFill>
                  <a:srgbClr val="FFFF00"/>
                </a:solidFill>
                <a:cs typeface="Arial" pitchFamily="34" charset="0"/>
              </a:rPr>
              <a:t>New Common Fund Initiatives</a:t>
            </a:r>
          </a:p>
        </p:txBody>
      </p:sp>
      <p:sp>
        <p:nvSpPr>
          <p:cNvPr id="64518" name="Title 1"/>
          <p:cNvSpPr txBox="1">
            <a:spLocks/>
          </p:cNvSpPr>
          <p:nvPr/>
        </p:nvSpPr>
        <p:spPr bwMode="auto">
          <a:xfrm>
            <a:off x="0" y="1147763"/>
            <a:ext cx="9144000" cy="4451350"/>
          </a:xfrm>
          <a:prstGeom prst="rect">
            <a:avLst/>
          </a:prstGeom>
          <a:noFill/>
          <a:ln w="9525">
            <a:noFill/>
            <a:miter lim="800000"/>
            <a:headEnd/>
            <a:tailEnd/>
          </a:ln>
        </p:spPr>
        <p:txBody>
          <a:bodyPr/>
          <a:lstStyle/>
          <a:p>
            <a:pPr marL="411163" indent="-342900" eaLnBrk="0" hangingPunct="0">
              <a:spcBef>
                <a:spcPts val="700"/>
              </a:spcBef>
              <a:buClr>
                <a:schemeClr val="tx2"/>
              </a:buClr>
              <a:buSzPct val="95000"/>
              <a:buFont typeface="Wingdings" pitchFamily="2" charset="2"/>
              <a:buChar char=""/>
            </a:pPr>
            <a:r>
              <a:rPr lang="en-US" sz="3000" dirty="0" smtClean="0"/>
              <a:t>Innovation Brainstorm Meeting</a:t>
            </a:r>
            <a:endParaRPr lang="en-US" sz="3000" dirty="0"/>
          </a:p>
          <a:p>
            <a:pPr marL="868363" lvl="1" indent="-342900" eaLnBrk="0" hangingPunct="0">
              <a:spcBef>
                <a:spcPts val="700"/>
              </a:spcBef>
              <a:buClr>
                <a:schemeClr val="tx2"/>
              </a:buClr>
              <a:buSzPct val="95000"/>
            </a:pPr>
            <a:r>
              <a:rPr lang="en-US" sz="3000" dirty="0" smtClean="0"/>
              <a:t>	</a:t>
            </a:r>
            <a:endParaRPr lang="en-US" sz="1000" dirty="0"/>
          </a:p>
          <a:p>
            <a:pPr marL="411163" indent="-342900" eaLnBrk="0" hangingPunct="0">
              <a:spcBef>
                <a:spcPts val="700"/>
              </a:spcBef>
              <a:buClr>
                <a:schemeClr val="tx2"/>
              </a:buClr>
              <a:buSzPct val="95000"/>
              <a:buFont typeface="Wingdings" pitchFamily="2" charset="2"/>
              <a:buChar char=""/>
            </a:pPr>
            <a:r>
              <a:rPr lang="en-US" sz="3000" dirty="0"/>
              <a:t>NHGRI Proposals	</a:t>
            </a:r>
          </a:p>
          <a:p>
            <a:pPr marL="1039813" lvl="1" indent="-514350" eaLnBrk="0" hangingPunct="0">
              <a:spcBef>
                <a:spcPts val="700"/>
              </a:spcBef>
              <a:buClr>
                <a:schemeClr val="tx2"/>
              </a:buClr>
              <a:buSzPct val="95000"/>
              <a:buFont typeface="+mj-lt"/>
              <a:buAutoNum type="arabicPeriod"/>
            </a:pPr>
            <a:r>
              <a:rPr lang="en-US" sz="3000" dirty="0"/>
              <a:t>Disruptive Proteomics Technologies</a:t>
            </a:r>
          </a:p>
          <a:p>
            <a:pPr marL="1039813" lvl="1" indent="-514350" eaLnBrk="0" hangingPunct="0">
              <a:spcBef>
                <a:spcPts val="700"/>
              </a:spcBef>
              <a:buClr>
                <a:schemeClr val="tx2"/>
              </a:buClr>
              <a:buSzPct val="95000"/>
              <a:buFont typeface="+mj-lt"/>
              <a:buAutoNum type="arabicPeriod"/>
            </a:pPr>
            <a:r>
              <a:rPr lang="en-US" sz="3000" dirty="0"/>
              <a:t>Molecular Phenotypes for Genome </a:t>
            </a:r>
            <a:r>
              <a:rPr lang="en-US" sz="3000" dirty="0" smtClean="0"/>
              <a:t>	Function </a:t>
            </a:r>
            <a:r>
              <a:rPr lang="en-US" sz="3000" dirty="0"/>
              <a:t>and Disease</a:t>
            </a:r>
          </a:p>
        </p:txBody>
      </p:sp>
      <p:sp>
        <p:nvSpPr>
          <p:cNvPr id="6" name="TextBox 5"/>
          <p:cNvSpPr txBox="1"/>
          <p:nvPr/>
        </p:nvSpPr>
        <p:spPr>
          <a:xfrm>
            <a:off x="7331075" y="6369050"/>
            <a:ext cx="1795684" cy="400110"/>
          </a:xfrm>
          <a:prstGeom prst="rect">
            <a:avLst/>
          </a:prstGeom>
          <a:noFill/>
        </p:spPr>
        <p:txBody>
          <a:bodyPr wrap="none">
            <a:spAutoFit/>
          </a:bodyPr>
          <a:lstStyle/>
          <a:p>
            <a:pPr>
              <a:defRPr/>
            </a:pPr>
            <a:r>
              <a:rPr lang="en-US" sz="2000" dirty="0">
                <a:solidFill>
                  <a:schemeClr val="accent4">
                    <a:lumMod val="40000"/>
                    <a:lumOff val="60000"/>
                  </a:schemeClr>
                </a:solidFill>
              </a:rPr>
              <a:t>Document </a:t>
            </a:r>
            <a:r>
              <a:rPr lang="en-US" sz="2000" dirty="0" smtClean="0">
                <a:solidFill>
                  <a:schemeClr val="accent4">
                    <a:lumMod val="40000"/>
                    <a:lumOff val="60000"/>
                  </a:schemeClr>
                </a:solidFill>
              </a:rPr>
              <a:t>35</a:t>
            </a:r>
            <a:endParaRPr lang="en-US" sz="2000" dirty="0">
              <a:solidFill>
                <a:schemeClr val="accent4">
                  <a:lumMod val="40000"/>
                  <a:lumOff val="60000"/>
                </a:schemeClr>
              </a:solidFill>
            </a:endParaRPr>
          </a:p>
        </p:txBody>
      </p:sp>
      <p:pic>
        <p:nvPicPr>
          <p:cNvPr id="72710" name="Picture 2"/>
          <p:cNvPicPr>
            <a:picLocks noChangeAspect="1" noChangeArrowheads="1"/>
          </p:cNvPicPr>
          <p:nvPr/>
        </p:nvPicPr>
        <p:blipFill>
          <a:blip r:embed="rId3" cstate="print"/>
          <a:srcRect l="4097" t="26144" r="5025" b="26657"/>
          <a:stretch>
            <a:fillRect/>
          </a:stretch>
        </p:blipFill>
        <p:spPr bwMode="auto">
          <a:xfrm>
            <a:off x="6216650" y="847725"/>
            <a:ext cx="2760663" cy="1558925"/>
          </a:xfrm>
          <a:prstGeom prst="rect">
            <a:avLst/>
          </a:prstGeom>
          <a:noFill/>
          <a:ln w="9525">
            <a:noFill/>
            <a:miter lim="800000"/>
            <a:headEnd/>
            <a:tailEnd/>
          </a:ln>
        </p:spPr>
      </p:pic>
      <p:grpSp>
        <p:nvGrpSpPr>
          <p:cNvPr id="2" name="Group 8"/>
          <p:cNvGrpSpPr>
            <a:grpSpLocks/>
          </p:cNvGrpSpPr>
          <p:nvPr/>
        </p:nvGrpSpPr>
        <p:grpSpPr bwMode="auto">
          <a:xfrm>
            <a:off x="0" y="4359275"/>
            <a:ext cx="9144000" cy="2057400"/>
            <a:chOff x="0" y="4359275"/>
            <a:chExt cx="9144000" cy="2057400"/>
          </a:xfrm>
        </p:grpSpPr>
        <p:pic>
          <p:nvPicPr>
            <p:cNvPr id="73735" name="Picture 5"/>
            <p:cNvPicPr>
              <a:picLocks noChangeAspect="1" noChangeArrowheads="1"/>
            </p:cNvPicPr>
            <p:nvPr/>
          </p:nvPicPr>
          <p:blipFill>
            <a:blip r:embed="rId4" cstate="print"/>
            <a:srcRect l="11456" t="15323" r="11969" b="72096"/>
            <a:stretch>
              <a:fillRect/>
            </a:stretch>
          </p:blipFill>
          <p:spPr bwMode="auto">
            <a:xfrm>
              <a:off x="0" y="5294313"/>
              <a:ext cx="9144000" cy="1122362"/>
            </a:xfrm>
            <a:prstGeom prst="rect">
              <a:avLst/>
            </a:prstGeom>
            <a:noFill/>
            <a:ln w="9525">
              <a:noFill/>
              <a:miter lim="800000"/>
              <a:headEnd/>
              <a:tailEnd/>
            </a:ln>
          </p:spPr>
        </p:pic>
        <p:pic>
          <p:nvPicPr>
            <p:cNvPr id="73736" name="Picture 9" descr="http://commonfund.nih.gov/images/wanttohearfromyou.gif">
              <a:hlinkClick r:id="rId5" tooltip="NEW! Weigh in on New Common Fund Programs"/>
            </p:cNvPr>
            <p:cNvPicPr>
              <a:picLocks noChangeAspect="1" noChangeArrowheads="1"/>
            </p:cNvPicPr>
            <p:nvPr/>
          </p:nvPicPr>
          <p:blipFill>
            <a:blip r:embed="rId6" cstate="print"/>
            <a:srcRect/>
            <a:stretch>
              <a:fillRect/>
            </a:stretch>
          </p:blipFill>
          <p:spPr bwMode="auto">
            <a:xfrm>
              <a:off x="4200525" y="4359275"/>
              <a:ext cx="4943475" cy="995363"/>
            </a:xfrm>
            <a:prstGeom prst="rect">
              <a:avLst/>
            </a:prstGeom>
            <a:noFill/>
            <a:ln w="9525">
              <a:noFill/>
              <a:miter lim="800000"/>
              <a:headEnd/>
              <a:tailEnd/>
            </a:ln>
          </p:spPr>
        </p:pic>
        <p:sp>
          <p:nvSpPr>
            <p:cNvPr id="8" name="Rounded Rectangle 7"/>
            <p:cNvSpPr/>
            <p:nvPr/>
          </p:nvSpPr>
          <p:spPr>
            <a:xfrm>
              <a:off x="0" y="4511675"/>
              <a:ext cx="4175125" cy="7762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t>Comment Period open until September 14, 2011.</a:t>
              </a:r>
            </a:p>
          </p:txBody>
        </p:sp>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5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518">
                                            <p:txEl>
                                              <p:pRg st="1" end="1"/>
                                            </p:txEl>
                                          </p:spTgt>
                                        </p:tgtEl>
                                        <p:attrNameLst>
                                          <p:attrName>style.visibility</p:attrName>
                                        </p:attrNameLst>
                                      </p:cBhvr>
                                      <p:to>
                                        <p:strVal val="visible"/>
                                      </p:to>
                                    </p:set>
                                  </p:childTnLst>
                                </p:cTn>
                              </p:par>
                            </p:childTnLst>
                          </p:cTn>
                        </p:par>
                        <p:par>
                          <p:cTn id="9" fill="hold">
                            <p:stCondLst>
                              <p:cond delay="0"/>
                            </p:stCondLst>
                            <p:childTnLst>
                              <p:par>
                                <p:cTn id="10" presetID="22" presetClass="entr" presetSubtype="1" fill="hold" nodeType="afterEffect">
                                  <p:stCondLst>
                                    <p:cond delay="0"/>
                                  </p:stCondLst>
                                  <p:childTnLst>
                                    <p:set>
                                      <p:cBhvr>
                                        <p:cTn id="11" dur="1" fill="hold">
                                          <p:stCondLst>
                                            <p:cond delay="0"/>
                                          </p:stCondLst>
                                        </p:cTn>
                                        <p:tgtEl>
                                          <p:spTgt spid="72710"/>
                                        </p:tgtEl>
                                        <p:attrNameLst>
                                          <p:attrName>style.visibility</p:attrName>
                                        </p:attrNameLst>
                                      </p:cBhvr>
                                      <p:to>
                                        <p:strVal val="visible"/>
                                      </p:to>
                                    </p:set>
                                    <p:animEffect transition="in" filter="wipe(up)">
                                      <p:cBhvr>
                                        <p:cTn id="12" dur="500"/>
                                        <p:tgtEl>
                                          <p:spTgt spid="7271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4518">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518">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518">
                                            <p:txEl>
                                              <p:pRg st="4" end="4"/>
                                            </p:txEl>
                                          </p:spTgt>
                                        </p:tgtEl>
                                        <p:attrNameLst>
                                          <p:attrName>style.visibility</p:attrName>
                                        </p:attrNameLst>
                                      </p:cBhvr>
                                      <p:to>
                                        <p:strVal val="visible"/>
                                      </p:to>
                                    </p:set>
                                  </p:childTnLst>
                                </p:cTn>
                              </p:par>
                            </p:childTnLst>
                          </p:cTn>
                        </p:par>
                        <p:par>
                          <p:cTn id="21" fill="hold">
                            <p:stCondLst>
                              <p:cond delay="0"/>
                            </p:stCondLst>
                            <p:childTnLst>
                              <p:par>
                                <p:cTn id="22" presetID="22" presetClass="entr" presetSubtype="1"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3"/>
          <p:cNvSpPr txBox="1">
            <a:spLocks noChangeArrowheads="1"/>
          </p:cNvSpPr>
          <p:nvPr/>
        </p:nvSpPr>
        <p:spPr bwMode="auto">
          <a:xfrm>
            <a:off x="2057400" y="1524000"/>
            <a:ext cx="5638800" cy="1552575"/>
          </a:xfrm>
          <a:prstGeom prst="rect">
            <a:avLst/>
          </a:prstGeom>
          <a:noFill/>
          <a:ln w="9525">
            <a:noFill/>
            <a:miter lim="800000"/>
            <a:headEnd/>
            <a:tailEnd/>
          </a:ln>
        </p:spPr>
        <p:txBody>
          <a:bodyPr>
            <a:spAutoFit/>
          </a:bodyPr>
          <a:lstStyle/>
          <a:p>
            <a:pPr algn="ctr" eaLnBrk="0" hangingPunct="0">
              <a:spcBef>
                <a:spcPct val="50000"/>
              </a:spcBef>
            </a:pPr>
            <a:endParaRPr lang="en-US" sz="2400">
              <a:solidFill>
                <a:schemeClr val="bg1"/>
              </a:solidFill>
              <a:latin typeface="Tahoma" pitchFamily="34" charset="0"/>
            </a:endParaRPr>
          </a:p>
          <a:p>
            <a:pPr algn="ctr" eaLnBrk="0" hangingPunct="0">
              <a:spcBef>
                <a:spcPct val="50000"/>
              </a:spcBef>
            </a:pPr>
            <a:endParaRPr lang="en-US" sz="2400">
              <a:solidFill>
                <a:schemeClr val="bg1"/>
              </a:solidFill>
              <a:latin typeface="Tahoma" pitchFamily="34" charset="0"/>
            </a:endParaRPr>
          </a:p>
          <a:p>
            <a:pPr algn="ctr" eaLnBrk="0" hangingPunct="0">
              <a:spcBef>
                <a:spcPct val="50000"/>
              </a:spcBef>
            </a:pPr>
            <a:endParaRPr lang="en-US" sz="2400">
              <a:solidFill>
                <a:schemeClr val="bg1"/>
              </a:solidFill>
              <a:latin typeface="Tahoma" pitchFamily="34" charset="0"/>
            </a:endParaRPr>
          </a:p>
        </p:txBody>
      </p:sp>
      <p:pic>
        <p:nvPicPr>
          <p:cNvPr id="74755" name="Picture 3" descr="helix at bottom new seq 2.png"/>
          <p:cNvPicPr>
            <a:picLocks noChangeAspect="1"/>
          </p:cNvPicPr>
          <p:nvPr/>
        </p:nvPicPr>
        <p:blipFill>
          <a:blip r:embed="rId3" cstate="print"/>
          <a:srcRect/>
          <a:stretch>
            <a:fillRect/>
          </a:stretch>
        </p:blipFill>
        <p:spPr bwMode="auto">
          <a:xfrm>
            <a:off x="0" y="5954713"/>
            <a:ext cx="9134475" cy="874712"/>
          </a:xfrm>
          <a:prstGeom prst="rect">
            <a:avLst/>
          </a:prstGeom>
          <a:noFill/>
          <a:ln w="9525">
            <a:noFill/>
            <a:miter lim="800000"/>
            <a:headEnd/>
            <a:tailEnd/>
          </a:ln>
        </p:spPr>
      </p:pic>
      <p:sp>
        <p:nvSpPr>
          <p:cNvPr id="74756" name="Rectangle 4"/>
          <p:cNvSpPr>
            <a:spLocks noChangeArrowheads="1"/>
          </p:cNvSpPr>
          <p:nvPr/>
        </p:nvSpPr>
        <p:spPr bwMode="auto">
          <a:xfrm>
            <a:off x="606425" y="331788"/>
            <a:ext cx="8035925" cy="5576887"/>
          </a:xfrm>
          <a:prstGeom prst="rect">
            <a:avLst/>
          </a:prstGeom>
          <a:noFill/>
          <a:ln w="9525">
            <a:noFill/>
            <a:miter lim="800000"/>
            <a:headEnd/>
            <a:tailEnd/>
          </a:ln>
        </p:spPr>
        <p:txBody>
          <a:bodyPr/>
          <a:lstStyle/>
          <a:p>
            <a:pPr marL="1016000" indent="-1016000">
              <a:lnSpc>
                <a:spcPct val="125000"/>
              </a:lnSpc>
              <a:buFontTx/>
              <a:buAutoNum type="romanUcPeriod"/>
            </a:pPr>
            <a:r>
              <a:rPr lang="en-US" sz="4000" b="0">
                <a:solidFill>
                  <a:srgbClr val="808080"/>
                </a:solidFill>
              </a:rPr>
              <a:t>General NHGRI Updates</a:t>
            </a:r>
          </a:p>
          <a:p>
            <a:pPr marL="1016000" indent="-1016000">
              <a:lnSpc>
                <a:spcPct val="125000"/>
              </a:lnSpc>
              <a:buFontTx/>
              <a:buAutoNum type="romanUcPeriod"/>
            </a:pPr>
            <a:r>
              <a:rPr lang="en-US" sz="4000" b="0">
                <a:solidFill>
                  <a:srgbClr val="808080"/>
                </a:solidFill>
              </a:rPr>
              <a:t>General NIH Updates</a:t>
            </a:r>
          </a:p>
          <a:p>
            <a:pPr marL="1016000" indent="-1016000">
              <a:lnSpc>
                <a:spcPct val="125000"/>
              </a:lnSpc>
              <a:buFontTx/>
              <a:buAutoNum type="romanUcPeriod"/>
            </a:pPr>
            <a:r>
              <a:rPr lang="en-US" sz="4000" b="0">
                <a:solidFill>
                  <a:srgbClr val="808080"/>
                </a:solidFill>
              </a:rPr>
              <a:t>Genomics Updates</a:t>
            </a:r>
          </a:p>
          <a:p>
            <a:pPr marL="1016000" indent="-1016000">
              <a:lnSpc>
                <a:spcPct val="125000"/>
              </a:lnSpc>
              <a:buFontTx/>
              <a:buAutoNum type="romanUcPeriod"/>
            </a:pPr>
            <a:r>
              <a:rPr lang="en-US" sz="4000" b="0">
                <a:solidFill>
                  <a:srgbClr val="808080"/>
                </a:solidFill>
              </a:rPr>
              <a:t>NHGRI Extramural Program</a:t>
            </a:r>
          </a:p>
          <a:p>
            <a:pPr marL="1016000" indent="-1016000">
              <a:lnSpc>
                <a:spcPct val="125000"/>
              </a:lnSpc>
              <a:buFontTx/>
              <a:buAutoNum type="romanUcPeriod"/>
            </a:pPr>
            <a:r>
              <a:rPr lang="en-US" sz="4000" b="0">
                <a:solidFill>
                  <a:srgbClr val="808080"/>
                </a:solidFill>
              </a:rPr>
              <a:t>NIH Common Fund Programs</a:t>
            </a:r>
          </a:p>
          <a:p>
            <a:pPr marL="1016000" indent="-1016000">
              <a:lnSpc>
                <a:spcPct val="125000"/>
              </a:lnSpc>
              <a:buFontTx/>
              <a:buAutoNum type="romanUcPeriod"/>
            </a:pPr>
            <a:r>
              <a:rPr lang="en-US" sz="4000">
                <a:solidFill>
                  <a:srgbClr val="C1EEFF"/>
                </a:solidFill>
              </a:rPr>
              <a:t>NHGRI Office of the Director</a:t>
            </a:r>
          </a:p>
          <a:p>
            <a:pPr marL="1016000" indent="-1016000">
              <a:lnSpc>
                <a:spcPct val="125000"/>
              </a:lnSpc>
              <a:buFontTx/>
              <a:buAutoNum type="romanUcPeriod"/>
            </a:pPr>
            <a:r>
              <a:rPr lang="en-US" sz="4000" b="0">
                <a:solidFill>
                  <a:srgbClr val="808080"/>
                </a:solidFill>
              </a:rPr>
              <a:t>NHGRI Intramural Program</a:t>
            </a:r>
          </a:p>
        </p:txBody>
      </p:sp>
    </p:spTree>
  </p:cSld>
  <p:clrMapOvr>
    <a:masterClrMapping/>
  </p:clrMapOvr>
  <p:transition>
    <p:wipe dir="d"/>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4-Point Star 115"/>
          <p:cNvSpPr/>
          <p:nvPr/>
        </p:nvSpPr>
        <p:spPr>
          <a:xfrm>
            <a:off x="6777038" y="3789363"/>
            <a:ext cx="233362" cy="244475"/>
          </a:xfrm>
          <a:prstGeom prst="star4">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5779" name="Picture 2"/>
          <p:cNvPicPr>
            <a:picLocks noChangeAspect="1" noChangeArrowheads="1"/>
          </p:cNvPicPr>
          <p:nvPr/>
        </p:nvPicPr>
        <p:blipFill>
          <a:blip r:embed="rId3" cstate="print"/>
          <a:srcRect/>
          <a:stretch>
            <a:fillRect/>
          </a:stretch>
        </p:blipFill>
        <p:spPr bwMode="auto">
          <a:xfrm>
            <a:off x="669925" y="130175"/>
            <a:ext cx="7780338" cy="1447800"/>
          </a:xfrm>
          <a:prstGeom prst="rect">
            <a:avLst/>
          </a:prstGeom>
          <a:noFill/>
          <a:ln w="9525">
            <a:noFill/>
            <a:miter lim="800000"/>
            <a:headEnd/>
            <a:tailEnd/>
          </a:ln>
        </p:spPr>
      </p:pic>
      <p:pic>
        <p:nvPicPr>
          <p:cNvPr id="16388" name="Picture 4"/>
          <p:cNvPicPr>
            <a:picLocks noChangeAspect="1" noChangeArrowheads="1"/>
          </p:cNvPicPr>
          <p:nvPr/>
        </p:nvPicPr>
        <p:blipFill>
          <a:blip r:embed="rId4" cstate="print"/>
          <a:srcRect/>
          <a:stretch>
            <a:fillRect/>
          </a:stretch>
        </p:blipFill>
        <p:spPr bwMode="auto">
          <a:xfrm>
            <a:off x="423863" y="1835150"/>
            <a:ext cx="744537" cy="482600"/>
          </a:xfrm>
          <a:prstGeom prst="rect">
            <a:avLst/>
          </a:prstGeom>
          <a:noFill/>
          <a:ln w="9525">
            <a:noFill/>
            <a:miter lim="800000"/>
            <a:headEnd/>
            <a:tailEnd/>
          </a:ln>
        </p:spPr>
      </p:pic>
      <p:pic>
        <p:nvPicPr>
          <p:cNvPr id="16389" name="Picture 5"/>
          <p:cNvPicPr>
            <a:picLocks noChangeAspect="1" noChangeArrowheads="1"/>
          </p:cNvPicPr>
          <p:nvPr/>
        </p:nvPicPr>
        <p:blipFill>
          <a:blip r:embed="rId5" cstate="print"/>
          <a:srcRect/>
          <a:stretch>
            <a:fillRect/>
          </a:stretch>
        </p:blipFill>
        <p:spPr bwMode="auto">
          <a:xfrm>
            <a:off x="425450" y="2308225"/>
            <a:ext cx="722313" cy="704850"/>
          </a:xfrm>
          <a:prstGeom prst="rect">
            <a:avLst/>
          </a:prstGeom>
          <a:noFill/>
          <a:ln w="9525">
            <a:noFill/>
            <a:miter lim="800000"/>
            <a:headEnd/>
            <a:tailEnd/>
          </a:ln>
        </p:spPr>
      </p:pic>
      <p:pic>
        <p:nvPicPr>
          <p:cNvPr id="16392" name="Picture 8"/>
          <p:cNvPicPr>
            <a:picLocks noChangeAspect="1" noChangeArrowheads="1"/>
          </p:cNvPicPr>
          <p:nvPr/>
        </p:nvPicPr>
        <p:blipFill>
          <a:blip r:embed="rId6" cstate="print"/>
          <a:srcRect/>
          <a:stretch>
            <a:fillRect/>
          </a:stretch>
        </p:blipFill>
        <p:spPr bwMode="auto">
          <a:xfrm>
            <a:off x="4983163" y="1698625"/>
            <a:ext cx="785812" cy="766763"/>
          </a:xfrm>
          <a:prstGeom prst="rect">
            <a:avLst/>
          </a:prstGeom>
          <a:noFill/>
          <a:ln w="9525">
            <a:noFill/>
            <a:miter lim="800000"/>
            <a:headEnd/>
            <a:tailEnd/>
          </a:ln>
        </p:spPr>
      </p:pic>
      <p:pic>
        <p:nvPicPr>
          <p:cNvPr id="16393" name="Picture 9"/>
          <p:cNvPicPr>
            <a:picLocks noChangeAspect="1" noChangeArrowheads="1"/>
          </p:cNvPicPr>
          <p:nvPr/>
        </p:nvPicPr>
        <p:blipFill>
          <a:blip r:embed="rId7" cstate="print"/>
          <a:srcRect/>
          <a:stretch>
            <a:fillRect/>
          </a:stretch>
        </p:blipFill>
        <p:spPr bwMode="auto">
          <a:xfrm>
            <a:off x="7562850" y="5746750"/>
            <a:ext cx="661988" cy="646113"/>
          </a:xfrm>
          <a:prstGeom prst="rect">
            <a:avLst/>
          </a:prstGeom>
          <a:noFill/>
          <a:ln w="9525">
            <a:noFill/>
            <a:miter lim="800000"/>
            <a:headEnd/>
            <a:tailEnd/>
          </a:ln>
        </p:spPr>
      </p:pic>
      <p:pic>
        <p:nvPicPr>
          <p:cNvPr id="16394" name="Picture 10" descr="Center for Inherited Disease Research"/>
          <p:cNvPicPr>
            <a:picLocks noChangeAspect="1" noChangeArrowheads="1"/>
          </p:cNvPicPr>
          <p:nvPr/>
        </p:nvPicPr>
        <p:blipFill>
          <a:blip r:embed="rId8" cstate="print"/>
          <a:srcRect/>
          <a:stretch>
            <a:fillRect/>
          </a:stretch>
        </p:blipFill>
        <p:spPr bwMode="auto">
          <a:xfrm>
            <a:off x="7931150" y="3221038"/>
            <a:ext cx="584200" cy="584200"/>
          </a:xfrm>
          <a:prstGeom prst="rect">
            <a:avLst/>
          </a:prstGeom>
          <a:noFill/>
          <a:ln w="9525">
            <a:noFill/>
            <a:miter lim="800000"/>
            <a:headEnd/>
            <a:tailEnd/>
          </a:ln>
        </p:spPr>
      </p:pic>
      <p:grpSp>
        <p:nvGrpSpPr>
          <p:cNvPr id="2" name="Group 56"/>
          <p:cNvGrpSpPr>
            <a:grpSpLocks/>
          </p:cNvGrpSpPr>
          <p:nvPr/>
        </p:nvGrpSpPr>
        <p:grpSpPr bwMode="auto">
          <a:xfrm>
            <a:off x="977900" y="2268538"/>
            <a:ext cx="6756400" cy="4208462"/>
            <a:chOff x="1695450" y="1071563"/>
            <a:chExt cx="6756400" cy="4208462"/>
          </a:xfrm>
        </p:grpSpPr>
        <p:sp>
          <p:nvSpPr>
            <p:cNvPr id="75820" name="Freeform 10"/>
            <p:cNvSpPr>
              <a:spLocks/>
            </p:cNvSpPr>
            <p:nvPr/>
          </p:nvSpPr>
          <p:spPr bwMode="auto">
            <a:xfrm>
              <a:off x="1695450" y="1071563"/>
              <a:ext cx="6756400" cy="4208462"/>
            </a:xfrm>
            <a:custGeom>
              <a:avLst/>
              <a:gdLst>
                <a:gd name="T0" fmla="*/ 2147483647 w 4789"/>
                <a:gd name="T1" fmla="*/ 2147483647 h 2651"/>
                <a:gd name="T2" fmla="*/ 2147483647 w 4789"/>
                <a:gd name="T3" fmla="*/ 2147483647 h 2651"/>
                <a:gd name="T4" fmla="*/ 2147483647 w 4789"/>
                <a:gd name="T5" fmla="*/ 2147483647 h 2651"/>
                <a:gd name="T6" fmla="*/ 2147483647 w 4789"/>
                <a:gd name="T7" fmla="*/ 2147483647 h 2651"/>
                <a:gd name="T8" fmla="*/ 2147483647 w 4789"/>
                <a:gd name="T9" fmla="*/ 2147483647 h 2651"/>
                <a:gd name="T10" fmla="*/ 2147483647 w 4789"/>
                <a:gd name="T11" fmla="*/ 2147483647 h 2651"/>
                <a:gd name="T12" fmla="*/ 2147483647 w 4789"/>
                <a:gd name="T13" fmla="*/ 2147483647 h 2651"/>
                <a:gd name="T14" fmla="*/ 2147483647 w 4789"/>
                <a:gd name="T15" fmla="*/ 2147483647 h 2651"/>
                <a:gd name="T16" fmla="*/ 2147483647 w 4789"/>
                <a:gd name="T17" fmla="*/ 2147483647 h 2651"/>
                <a:gd name="T18" fmla="*/ 2147483647 w 4789"/>
                <a:gd name="T19" fmla="*/ 2147483647 h 2651"/>
                <a:gd name="T20" fmla="*/ 2147483647 w 4789"/>
                <a:gd name="T21" fmla="*/ 2147483647 h 2651"/>
                <a:gd name="T22" fmla="*/ 2147483647 w 4789"/>
                <a:gd name="T23" fmla="*/ 2147483647 h 2651"/>
                <a:gd name="T24" fmla="*/ 2147483647 w 4789"/>
                <a:gd name="T25" fmla="*/ 2147483647 h 2651"/>
                <a:gd name="T26" fmla="*/ 2147483647 w 4789"/>
                <a:gd name="T27" fmla="*/ 2147483647 h 2651"/>
                <a:gd name="T28" fmla="*/ 2147483647 w 4789"/>
                <a:gd name="T29" fmla="*/ 2147483647 h 2651"/>
                <a:gd name="T30" fmla="*/ 2147483647 w 4789"/>
                <a:gd name="T31" fmla="*/ 2147483647 h 2651"/>
                <a:gd name="T32" fmla="*/ 2147483647 w 4789"/>
                <a:gd name="T33" fmla="*/ 2147483647 h 2651"/>
                <a:gd name="T34" fmla="*/ 2147483647 w 4789"/>
                <a:gd name="T35" fmla="*/ 2147483647 h 2651"/>
                <a:gd name="T36" fmla="*/ 2147483647 w 4789"/>
                <a:gd name="T37" fmla="*/ 2147483647 h 2651"/>
                <a:gd name="T38" fmla="*/ 2147483647 w 4789"/>
                <a:gd name="T39" fmla="*/ 2147483647 h 2651"/>
                <a:gd name="T40" fmla="*/ 2147483647 w 4789"/>
                <a:gd name="T41" fmla="*/ 2147483647 h 2651"/>
                <a:gd name="T42" fmla="*/ 2147483647 w 4789"/>
                <a:gd name="T43" fmla="*/ 2147483647 h 2651"/>
                <a:gd name="T44" fmla="*/ 2147483647 w 4789"/>
                <a:gd name="T45" fmla="*/ 2147483647 h 2651"/>
                <a:gd name="T46" fmla="*/ 2147483647 w 4789"/>
                <a:gd name="T47" fmla="*/ 2147483647 h 2651"/>
                <a:gd name="T48" fmla="*/ 2147483647 w 4789"/>
                <a:gd name="T49" fmla="*/ 2147483647 h 2651"/>
                <a:gd name="T50" fmla="*/ 2147483647 w 4789"/>
                <a:gd name="T51" fmla="*/ 2147483647 h 2651"/>
                <a:gd name="T52" fmla="*/ 2147483647 w 4789"/>
                <a:gd name="T53" fmla="*/ 2147483647 h 2651"/>
                <a:gd name="T54" fmla="*/ 2147483647 w 4789"/>
                <a:gd name="T55" fmla="*/ 2147483647 h 2651"/>
                <a:gd name="T56" fmla="*/ 2147483647 w 4789"/>
                <a:gd name="T57" fmla="*/ 2147483647 h 2651"/>
                <a:gd name="T58" fmla="*/ 2147483647 w 4789"/>
                <a:gd name="T59" fmla="*/ 2147483647 h 2651"/>
                <a:gd name="T60" fmla="*/ 2147483647 w 4789"/>
                <a:gd name="T61" fmla="*/ 2147483647 h 2651"/>
                <a:gd name="T62" fmla="*/ 2147483647 w 4789"/>
                <a:gd name="T63" fmla="*/ 2147483647 h 2651"/>
                <a:gd name="T64" fmla="*/ 2147483647 w 4789"/>
                <a:gd name="T65" fmla="*/ 2147483647 h 2651"/>
                <a:gd name="T66" fmla="*/ 2147483647 w 4789"/>
                <a:gd name="T67" fmla="*/ 2147483647 h 2651"/>
                <a:gd name="T68" fmla="*/ 2147483647 w 4789"/>
                <a:gd name="T69" fmla="*/ 2147483647 h 2651"/>
                <a:gd name="T70" fmla="*/ 2147483647 w 4789"/>
                <a:gd name="T71" fmla="*/ 2147483647 h 2651"/>
                <a:gd name="T72" fmla="*/ 2147483647 w 4789"/>
                <a:gd name="T73" fmla="*/ 2147483647 h 2651"/>
                <a:gd name="T74" fmla="*/ 2147483647 w 4789"/>
                <a:gd name="T75" fmla="*/ 2147483647 h 2651"/>
                <a:gd name="T76" fmla="*/ 2147483647 w 4789"/>
                <a:gd name="T77" fmla="*/ 2147483647 h 2651"/>
                <a:gd name="T78" fmla="*/ 2147483647 w 4789"/>
                <a:gd name="T79" fmla="*/ 2147483647 h 2651"/>
                <a:gd name="T80" fmla="*/ 2147483647 w 4789"/>
                <a:gd name="T81" fmla="*/ 2147483647 h 2651"/>
                <a:gd name="T82" fmla="*/ 2147483647 w 4789"/>
                <a:gd name="T83" fmla="*/ 2147483647 h 2651"/>
                <a:gd name="T84" fmla="*/ 2147483647 w 4789"/>
                <a:gd name="T85" fmla="*/ 2147483647 h 2651"/>
                <a:gd name="T86" fmla="*/ 2147483647 w 4789"/>
                <a:gd name="T87" fmla="*/ 2147483647 h 2651"/>
                <a:gd name="T88" fmla="*/ 2147483647 w 4789"/>
                <a:gd name="T89" fmla="*/ 2147483647 h 2651"/>
                <a:gd name="T90" fmla="*/ 2147483647 w 4789"/>
                <a:gd name="T91" fmla="*/ 2147483647 h 2651"/>
                <a:gd name="T92" fmla="*/ 2147483647 w 4789"/>
                <a:gd name="T93" fmla="*/ 2147483647 h 2651"/>
                <a:gd name="T94" fmla="*/ 2147483647 w 4789"/>
                <a:gd name="T95" fmla="*/ 2147483647 h 2651"/>
                <a:gd name="T96" fmla="*/ 2147483647 w 4789"/>
                <a:gd name="T97" fmla="*/ 2147483647 h 2651"/>
                <a:gd name="T98" fmla="*/ 2147483647 w 4789"/>
                <a:gd name="T99" fmla="*/ 2147483647 h 2651"/>
                <a:gd name="T100" fmla="*/ 2147483647 w 4789"/>
                <a:gd name="T101" fmla="*/ 2147483647 h 2651"/>
                <a:gd name="T102" fmla="*/ 2147483647 w 4789"/>
                <a:gd name="T103" fmla="*/ 2147483647 h 2651"/>
                <a:gd name="T104" fmla="*/ 2147483647 w 4789"/>
                <a:gd name="T105" fmla="*/ 2147483647 h 2651"/>
                <a:gd name="T106" fmla="*/ 2147483647 w 4789"/>
                <a:gd name="T107" fmla="*/ 2147483647 h 2651"/>
                <a:gd name="T108" fmla="*/ 2147483647 w 4789"/>
                <a:gd name="T109" fmla="*/ 2147483647 h 2651"/>
                <a:gd name="T110" fmla="*/ 2147483647 w 4789"/>
                <a:gd name="T111" fmla="*/ 2147483647 h 2651"/>
                <a:gd name="T112" fmla="*/ 2147483647 w 4789"/>
                <a:gd name="T113" fmla="*/ 2147483647 h 2651"/>
                <a:gd name="T114" fmla="*/ 2147483647 w 4789"/>
                <a:gd name="T115" fmla="*/ 2147483647 h 2651"/>
                <a:gd name="T116" fmla="*/ 2147483647 w 4789"/>
                <a:gd name="T117" fmla="*/ 2147483647 h 2651"/>
                <a:gd name="T118" fmla="*/ 2147483647 w 4789"/>
                <a:gd name="T119" fmla="*/ 2147483647 h 2651"/>
                <a:gd name="T120" fmla="*/ 2147483647 w 4789"/>
                <a:gd name="T121" fmla="*/ 2147483647 h 2651"/>
                <a:gd name="T122" fmla="*/ 2147483647 w 4789"/>
                <a:gd name="T123" fmla="*/ 2147483647 h 265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89"/>
                <a:gd name="T187" fmla="*/ 0 h 2651"/>
                <a:gd name="T188" fmla="*/ 4789 w 4789"/>
                <a:gd name="T189" fmla="*/ 2651 h 265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89" h="2651">
                  <a:moveTo>
                    <a:pt x="2787" y="2245"/>
                  </a:moveTo>
                  <a:lnTo>
                    <a:pt x="2814" y="2245"/>
                  </a:lnTo>
                  <a:lnTo>
                    <a:pt x="2837" y="2245"/>
                  </a:lnTo>
                  <a:lnTo>
                    <a:pt x="2860" y="2245"/>
                  </a:lnTo>
                  <a:lnTo>
                    <a:pt x="2869" y="2243"/>
                  </a:lnTo>
                  <a:lnTo>
                    <a:pt x="2879" y="2238"/>
                  </a:lnTo>
                  <a:lnTo>
                    <a:pt x="2886" y="2235"/>
                  </a:lnTo>
                  <a:lnTo>
                    <a:pt x="2892" y="2229"/>
                  </a:lnTo>
                  <a:lnTo>
                    <a:pt x="2903" y="2219"/>
                  </a:lnTo>
                  <a:lnTo>
                    <a:pt x="2907" y="2216"/>
                  </a:lnTo>
                  <a:lnTo>
                    <a:pt x="2930" y="2246"/>
                  </a:lnTo>
                  <a:lnTo>
                    <a:pt x="2968" y="2250"/>
                  </a:lnTo>
                  <a:lnTo>
                    <a:pt x="2936" y="2284"/>
                  </a:lnTo>
                  <a:lnTo>
                    <a:pt x="2961" y="2287"/>
                  </a:lnTo>
                  <a:lnTo>
                    <a:pt x="3078" y="2287"/>
                  </a:lnTo>
                  <a:lnTo>
                    <a:pt x="3078" y="2263"/>
                  </a:lnTo>
                  <a:lnTo>
                    <a:pt x="3099" y="2272"/>
                  </a:lnTo>
                  <a:lnTo>
                    <a:pt x="3147" y="2294"/>
                  </a:lnTo>
                  <a:lnTo>
                    <a:pt x="3158" y="2301"/>
                  </a:lnTo>
                  <a:lnTo>
                    <a:pt x="3170" y="2304"/>
                  </a:lnTo>
                  <a:lnTo>
                    <a:pt x="3177" y="2304"/>
                  </a:lnTo>
                  <a:lnTo>
                    <a:pt x="3183" y="2304"/>
                  </a:lnTo>
                  <a:lnTo>
                    <a:pt x="3185" y="2301"/>
                  </a:lnTo>
                  <a:lnTo>
                    <a:pt x="3185" y="2297"/>
                  </a:lnTo>
                  <a:lnTo>
                    <a:pt x="3183" y="2292"/>
                  </a:lnTo>
                  <a:lnTo>
                    <a:pt x="3176" y="2287"/>
                  </a:lnTo>
                  <a:lnTo>
                    <a:pt x="3158" y="2275"/>
                  </a:lnTo>
                  <a:lnTo>
                    <a:pt x="3141" y="2265"/>
                  </a:lnTo>
                  <a:lnTo>
                    <a:pt x="3122" y="2255"/>
                  </a:lnTo>
                  <a:lnTo>
                    <a:pt x="3122" y="2236"/>
                  </a:lnTo>
                  <a:lnTo>
                    <a:pt x="3141" y="2228"/>
                  </a:lnTo>
                  <a:lnTo>
                    <a:pt x="3141" y="2199"/>
                  </a:lnTo>
                  <a:lnTo>
                    <a:pt x="3124" y="2204"/>
                  </a:lnTo>
                  <a:lnTo>
                    <a:pt x="3105" y="2209"/>
                  </a:lnTo>
                  <a:lnTo>
                    <a:pt x="3086" y="2214"/>
                  </a:lnTo>
                  <a:lnTo>
                    <a:pt x="3065" y="2216"/>
                  </a:lnTo>
                  <a:lnTo>
                    <a:pt x="3058" y="2216"/>
                  </a:lnTo>
                  <a:lnTo>
                    <a:pt x="3050" y="2216"/>
                  </a:lnTo>
                  <a:lnTo>
                    <a:pt x="3042" y="2213"/>
                  </a:lnTo>
                  <a:lnTo>
                    <a:pt x="3037" y="2209"/>
                  </a:lnTo>
                  <a:lnTo>
                    <a:pt x="3035" y="2206"/>
                  </a:lnTo>
                  <a:lnTo>
                    <a:pt x="3035" y="2199"/>
                  </a:lnTo>
                  <a:lnTo>
                    <a:pt x="3037" y="2187"/>
                  </a:lnTo>
                  <a:lnTo>
                    <a:pt x="3040" y="2184"/>
                  </a:lnTo>
                  <a:lnTo>
                    <a:pt x="3042" y="2180"/>
                  </a:lnTo>
                  <a:lnTo>
                    <a:pt x="3050" y="2179"/>
                  </a:lnTo>
                  <a:lnTo>
                    <a:pt x="3059" y="2179"/>
                  </a:lnTo>
                  <a:lnTo>
                    <a:pt x="3082" y="2182"/>
                  </a:lnTo>
                  <a:lnTo>
                    <a:pt x="3094" y="2184"/>
                  </a:lnTo>
                  <a:lnTo>
                    <a:pt x="3105" y="2184"/>
                  </a:lnTo>
                  <a:lnTo>
                    <a:pt x="3115" y="2182"/>
                  </a:lnTo>
                  <a:lnTo>
                    <a:pt x="3124" y="2175"/>
                  </a:lnTo>
                  <a:lnTo>
                    <a:pt x="3132" y="2169"/>
                  </a:lnTo>
                  <a:lnTo>
                    <a:pt x="3137" y="2160"/>
                  </a:lnTo>
                  <a:lnTo>
                    <a:pt x="3149" y="2147"/>
                  </a:lnTo>
                  <a:lnTo>
                    <a:pt x="3153" y="2143"/>
                  </a:lnTo>
                  <a:lnTo>
                    <a:pt x="3157" y="2143"/>
                  </a:lnTo>
                  <a:lnTo>
                    <a:pt x="3158" y="2145"/>
                  </a:lnTo>
                  <a:lnTo>
                    <a:pt x="3174" y="2152"/>
                  </a:lnTo>
                  <a:lnTo>
                    <a:pt x="3195" y="2158"/>
                  </a:lnTo>
                  <a:lnTo>
                    <a:pt x="3221" y="2165"/>
                  </a:lnTo>
                  <a:lnTo>
                    <a:pt x="3221" y="2133"/>
                  </a:lnTo>
                  <a:lnTo>
                    <a:pt x="3223" y="2133"/>
                  </a:lnTo>
                  <a:lnTo>
                    <a:pt x="3227" y="2131"/>
                  </a:lnTo>
                  <a:lnTo>
                    <a:pt x="3236" y="2131"/>
                  </a:lnTo>
                  <a:lnTo>
                    <a:pt x="3242" y="2131"/>
                  </a:lnTo>
                  <a:lnTo>
                    <a:pt x="3248" y="2135"/>
                  </a:lnTo>
                  <a:lnTo>
                    <a:pt x="3261" y="2142"/>
                  </a:lnTo>
                  <a:lnTo>
                    <a:pt x="3274" y="2150"/>
                  </a:lnTo>
                  <a:lnTo>
                    <a:pt x="3284" y="2153"/>
                  </a:lnTo>
                  <a:lnTo>
                    <a:pt x="3292" y="2155"/>
                  </a:lnTo>
                  <a:lnTo>
                    <a:pt x="3299" y="2155"/>
                  </a:lnTo>
                  <a:lnTo>
                    <a:pt x="3305" y="2153"/>
                  </a:lnTo>
                  <a:lnTo>
                    <a:pt x="3311" y="2152"/>
                  </a:lnTo>
                  <a:lnTo>
                    <a:pt x="3313" y="2150"/>
                  </a:lnTo>
                  <a:lnTo>
                    <a:pt x="3314" y="2143"/>
                  </a:lnTo>
                  <a:lnTo>
                    <a:pt x="3316" y="2142"/>
                  </a:lnTo>
                  <a:lnTo>
                    <a:pt x="3349" y="2142"/>
                  </a:lnTo>
                  <a:lnTo>
                    <a:pt x="3351" y="2131"/>
                  </a:lnTo>
                  <a:lnTo>
                    <a:pt x="3375" y="2136"/>
                  </a:lnTo>
                  <a:lnTo>
                    <a:pt x="3383" y="2109"/>
                  </a:lnTo>
                  <a:lnTo>
                    <a:pt x="3396" y="2123"/>
                  </a:lnTo>
                  <a:lnTo>
                    <a:pt x="3434" y="2123"/>
                  </a:lnTo>
                  <a:lnTo>
                    <a:pt x="3444" y="2109"/>
                  </a:lnTo>
                  <a:lnTo>
                    <a:pt x="3497" y="2145"/>
                  </a:lnTo>
                  <a:lnTo>
                    <a:pt x="3503" y="2121"/>
                  </a:lnTo>
                  <a:lnTo>
                    <a:pt x="3507" y="2118"/>
                  </a:lnTo>
                  <a:lnTo>
                    <a:pt x="3516" y="2114"/>
                  </a:lnTo>
                  <a:lnTo>
                    <a:pt x="3522" y="2114"/>
                  </a:lnTo>
                  <a:lnTo>
                    <a:pt x="3526" y="2116"/>
                  </a:lnTo>
                  <a:lnTo>
                    <a:pt x="3529" y="2120"/>
                  </a:lnTo>
                  <a:lnTo>
                    <a:pt x="3529" y="2126"/>
                  </a:lnTo>
                  <a:lnTo>
                    <a:pt x="3529" y="2135"/>
                  </a:lnTo>
                  <a:lnTo>
                    <a:pt x="3533" y="2143"/>
                  </a:lnTo>
                  <a:lnTo>
                    <a:pt x="3539" y="2153"/>
                  </a:lnTo>
                  <a:lnTo>
                    <a:pt x="3547" y="2162"/>
                  </a:lnTo>
                  <a:lnTo>
                    <a:pt x="3562" y="2175"/>
                  </a:lnTo>
                  <a:lnTo>
                    <a:pt x="3568" y="2180"/>
                  </a:lnTo>
                  <a:lnTo>
                    <a:pt x="3581" y="2177"/>
                  </a:lnTo>
                  <a:lnTo>
                    <a:pt x="3611" y="2164"/>
                  </a:lnTo>
                  <a:lnTo>
                    <a:pt x="3628" y="2155"/>
                  </a:lnTo>
                  <a:lnTo>
                    <a:pt x="3644" y="2147"/>
                  </a:lnTo>
                  <a:lnTo>
                    <a:pt x="3657" y="2138"/>
                  </a:lnTo>
                  <a:lnTo>
                    <a:pt x="3665" y="2128"/>
                  </a:lnTo>
                  <a:lnTo>
                    <a:pt x="3668" y="2126"/>
                  </a:lnTo>
                  <a:lnTo>
                    <a:pt x="3670" y="2126"/>
                  </a:lnTo>
                  <a:lnTo>
                    <a:pt x="3682" y="2128"/>
                  </a:lnTo>
                  <a:lnTo>
                    <a:pt x="3697" y="2131"/>
                  </a:lnTo>
                  <a:lnTo>
                    <a:pt x="3714" y="2138"/>
                  </a:lnTo>
                  <a:lnTo>
                    <a:pt x="3731" y="2148"/>
                  </a:lnTo>
                  <a:lnTo>
                    <a:pt x="3748" y="2158"/>
                  </a:lnTo>
                  <a:lnTo>
                    <a:pt x="3760" y="2170"/>
                  </a:lnTo>
                  <a:lnTo>
                    <a:pt x="3765" y="2177"/>
                  </a:lnTo>
                  <a:lnTo>
                    <a:pt x="3769" y="2184"/>
                  </a:lnTo>
                  <a:lnTo>
                    <a:pt x="3775" y="2196"/>
                  </a:lnTo>
                  <a:lnTo>
                    <a:pt x="3784" y="2208"/>
                  </a:lnTo>
                  <a:lnTo>
                    <a:pt x="3796" y="2216"/>
                  </a:lnTo>
                  <a:lnTo>
                    <a:pt x="3805" y="2224"/>
                  </a:lnTo>
                  <a:lnTo>
                    <a:pt x="3824" y="2235"/>
                  </a:lnTo>
                  <a:lnTo>
                    <a:pt x="3832" y="2240"/>
                  </a:lnTo>
                  <a:lnTo>
                    <a:pt x="3834" y="2326"/>
                  </a:lnTo>
                  <a:lnTo>
                    <a:pt x="3859" y="2358"/>
                  </a:lnTo>
                  <a:lnTo>
                    <a:pt x="3855" y="2363"/>
                  </a:lnTo>
                  <a:lnTo>
                    <a:pt x="3851" y="2373"/>
                  </a:lnTo>
                  <a:lnTo>
                    <a:pt x="3849" y="2380"/>
                  </a:lnTo>
                  <a:lnTo>
                    <a:pt x="3851" y="2387"/>
                  </a:lnTo>
                  <a:lnTo>
                    <a:pt x="3853" y="2394"/>
                  </a:lnTo>
                  <a:lnTo>
                    <a:pt x="3859" y="2400"/>
                  </a:lnTo>
                  <a:lnTo>
                    <a:pt x="3880" y="2421"/>
                  </a:lnTo>
                  <a:lnTo>
                    <a:pt x="3912" y="2456"/>
                  </a:lnTo>
                  <a:lnTo>
                    <a:pt x="3965" y="2515"/>
                  </a:lnTo>
                  <a:lnTo>
                    <a:pt x="3980" y="2536"/>
                  </a:lnTo>
                  <a:lnTo>
                    <a:pt x="4001" y="2564"/>
                  </a:lnTo>
                  <a:lnTo>
                    <a:pt x="4017" y="2578"/>
                  </a:lnTo>
                  <a:lnTo>
                    <a:pt x="4030" y="2590"/>
                  </a:lnTo>
                  <a:lnTo>
                    <a:pt x="4045" y="2600"/>
                  </a:lnTo>
                  <a:lnTo>
                    <a:pt x="4055" y="2603"/>
                  </a:lnTo>
                  <a:lnTo>
                    <a:pt x="4062" y="2605"/>
                  </a:lnTo>
                  <a:lnTo>
                    <a:pt x="4070" y="2605"/>
                  </a:lnTo>
                  <a:lnTo>
                    <a:pt x="4078" y="2603"/>
                  </a:lnTo>
                  <a:lnTo>
                    <a:pt x="4085" y="2600"/>
                  </a:lnTo>
                  <a:lnTo>
                    <a:pt x="4093" y="2593"/>
                  </a:lnTo>
                  <a:lnTo>
                    <a:pt x="4098" y="2586"/>
                  </a:lnTo>
                  <a:lnTo>
                    <a:pt x="4104" y="2578"/>
                  </a:lnTo>
                  <a:lnTo>
                    <a:pt x="4114" y="2558"/>
                  </a:lnTo>
                  <a:lnTo>
                    <a:pt x="4121" y="2534"/>
                  </a:lnTo>
                  <a:lnTo>
                    <a:pt x="4127" y="2512"/>
                  </a:lnTo>
                  <a:lnTo>
                    <a:pt x="4131" y="2492"/>
                  </a:lnTo>
                  <a:lnTo>
                    <a:pt x="4131" y="2473"/>
                  </a:lnTo>
                  <a:lnTo>
                    <a:pt x="4127" y="2454"/>
                  </a:lnTo>
                  <a:lnTo>
                    <a:pt x="4119" y="2431"/>
                  </a:lnTo>
                  <a:lnTo>
                    <a:pt x="4108" y="2402"/>
                  </a:lnTo>
                  <a:lnTo>
                    <a:pt x="4095" y="2370"/>
                  </a:lnTo>
                  <a:lnTo>
                    <a:pt x="4064" y="2306"/>
                  </a:lnTo>
                  <a:lnTo>
                    <a:pt x="4039" y="2251"/>
                  </a:lnTo>
                  <a:lnTo>
                    <a:pt x="4024" y="2228"/>
                  </a:lnTo>
                  <a:lnTo>
                    <a:pt x="4007" y="2201"/>
                  </a:lnTo>
                  <a:lnTo>
                    <a:pt x="3969" y="2143"/>
                  </a:lnTo>
                  <a:lnTo>
                    <a:pt x="3920" y="2079"/>
                  </a:lnTo>
                  <a:lnTo>
                    <a:pt x="3920" y="2074"/>
                  </a:lnTo>
                  <a:lnTo>
                    <a:pt x="3918" y="2057"/>
                  </a:lnTo>
                  <a:lnTo>
                    <a:pt x="3916" y="2052"/>
                  </a:lnTo>
                  <a:lnTo>
                    <a:pt x="3916" y="2049"/>
                  </a:lnTo>
                  <a:lnTo>
                    <a:pt x="3914" y="2047"/>
                  </a:lnTo>
                  <a:lnTo>
                    <a:pt x="3912" y="2047"/>
                  </a:lnTo>
                  <a:lnTo>
                    <a:pt x="3906" y="2047"/>
                  </a:lnTo>
                  <a:lnTo>
                    <a:pt x="3904" y="2047"/>
                  </a:lnTo>
                  <a:lnTo>
                    <a:pt x="3904" y="2033"/>
                  </a:lnTo>
                  <a:lnTo>
                    <a:pt x="3901" y="2005"/>
                  </a:lnTo>
                  <a:lnTo>
                    <a:pt x="3901" y="1974"/>
                  </a:lnTo>
                  <a:lnTo>
                    <a:pt x="3902" y="1964"/>
                  </a:lnTo>
                  <a:lnTo>
                    <a:pt x="3902" y="1959"/>
                  </a:lnTo>
                  <a:lnTo>
                    <a:pt x="3904" y="1957"/>
                  </a:lnTo>
                  <a:lnTo>
                    <a:pt x="3910" y="1954"/>
                  </a:lnTo>
                  <a:lnTo>
                    <a:pt x="3914" y="1949"/>
                  </a:lnTo>
                  <a:lnTo>
                    <a:pt x="3920" y="1935"/>
                  </a:lnTo>
                  <a:lnTo>
                    <a:pt x="3923" y="1920"/>
                  </a:lnTo>
                  <a:lnTo>
                    <a:pt x="3946" y="1920"/>
                  </a:lnTo>
                  <a:lnTo>
                    <a:pt x="3944" y="1900"/>
                  </a:lnTo>
                  <a:lnTo>
                    <a:pt x="3961" y="1900"/>
                  </a:lnTo>
                  <a:lnTo>
                    <a:pt x="3961" y="1849"/>
                  </a:lnTo>
                  <a:lnTo>
                    <a:pt x="3971" y="1847"/>
                  </a:lnTo>
                  <a:lnTo>
                    <a:pt x="3994" y="1842"/>
                  </a:lnTo>
                  <a:lnTo>
                    <a:pt x="4007" y="1837"/>
                  </a:lnTo>
                  <a:lnTo>
                    <a:pt x="4022" y="1830"/>
                  </a:lnTo>
                  <a:lnTo>
                    <a:pt x="4038" y="1822"/>
                  </a:lnTo>
                  <a:lnTo>
                    <a:pt x="4053" y="1812"/>
                  </a:lnTo>
                  <a:lnTo>
                    <a:pt x="4060" y="1807"/>
                  </a:lnTo>
                  <a:lnTo>
                    <a:pt x="4068" y="1798"/>
                  </a:lnTo>
                  <a:lnTo>
                    <a:pt x="4081" y="1780"/>
                  </a:lnTo>
                  <a:lnTo>
                    <a:pt x="4095" y="1758"/>
                  </a:lnTo>
                  <a:lnTo>
                    <a:pt x="4104" y="1736"/>
                  </a:lnTo>
                  <a:lnTo>
                    <a:pt x="4121" y="1697"/>
                  </a:lnTo>
                  <a:lnTo>
                    <a:pt x="4127" y="1682"/>
                  </a:lnTo>
                  <a:lnTo>
                    <a:pt x="4133" y="1682"/>
                  </a:lnTo>
                  <a:lnTo>
                    <a:pt x="4140" y="1682"/>
                  </a:lnTo>
                  <a:lnTo>
                    <a:pt x="4148" y="1682"/>
                  </a:lnTo>
                  <a:lnTo>
                    <a:pt x="4156" y="1678"/>
                  </a:lnTo>
                  <a:lnTo>
                    <a:pt x="4163" y="1675"/>
                  </a:lnTo>
                  <a:lnTo>
                    <a:pt x="4171" y="1666"/>
                  </a:lnTo>
                  <a:lnTo>
                    <a:pt x="4178" y="1658"/>
                  </a:lnTo>
                  <a:lnTo>
                    <a:pt x="4186" y="1644"/>
                  </a:lnTo>
                  <a:lnTo>
                    <a:pt x="4195" y="1631"/>
                  </a:lnTo>
                  <a:lnTo>
                    <a:pt x="4218" y="1604"/>
                  </a:lnTo>
                  <a:lnTo>
                    <a:pt x="4237" y="1583"/>
                  </a:lnTo>
                  <a:lnTo>
                    <a:pt x="4247" y="1575"/>
                  </a:lnTo>
                  <a:lnTo>
                    <a:pt x="4266" y="1572"/>
                  </a:lnTo>
                  <a:lnTo>
                    <a:pt x="4312" y="1561"/>
                  </a:lnTo>
                  <a:lnTo>
                    <a:pt x="4321" y="1558"/>
                  </a:lnTo>
                  <a:lnTo>
                    <a:pt x="4329" y="1555"/>
                  </a:lnTo>
                  <a:lnTo>
                    <a:pt x="4334" y="1548"/>
                  </a:lnTo>
                  <a:lnTo>
                    <a:pt x="4336" y="1543"/>
                  </a:lnTo>
                  <a:lnTo>
                    <a:pt x="4334" y="1538"/>
                  </a:lnTo>
                  <a:lnTo>
                    <a:pt x="4331" y="1534"/>
                  </a:lnTo>
                  <a:lnTo>
                    <a:pt x="4325" y="1531"/>
                  </a:lnTo>
                  <a:lnTo>
                    <a:pt x="4317" y="1531"/>
                  </a:lnTo>
                  <a:lnTo>
                    <a:pt x="4281" y="1531"/>
                  </a:lnTo>
                  <a:lnTo>
                    <a:pt x="4294" y="1509"/>
                  </a:lnTo>
                  <a:lnTo>
                    <a:pt x="4275" y="1499"/>
                  </a:lnTo>
                  <a:lnTo>
                    <a:pt x="4291" y="1501"/>
                  </a:lnTo>
                  <a:lnTo>
                    <a:pt x="4308" y="1501"/>
                  </a:lnTo>
                  <a:lnTo>
                    <a:pt x="4327" y="1497"/>
                  </a:lnTo>
                  <a:lnTo>
                    <a:pt x="4344" y="1490"/>
                  </a:lnTo>
                  <a:lnTo>
                    <a:pt x="4355" y="1484"/>
                  </a:lnTo>
                  <a:lnTo>
                    <a:pt x="4365" y="1475"/>
                  </a:lnTo>
                  <a:lnTo>
                    <a:pt x="4371" y="1446"/>
                  </a:lnTo>
                  <a:lnTo>
                    <a:pt x="4344" y="1419"/>
                  </a:lnTo>
                  <a:lnTo>
                    <a:pt x="4338" y="1435"/>
                  </a:lnTo>
                  <a:lnTo>
                    <a:pt x="4334" y="1443"/>
                  </a:lnTo>
                  <a:lnTo>
                    <a:pt x="4332" y="1445"/>
                  </a:lnTo>
                  <a:lnTo>
                    <a:pt x="4332" y="1443"/>
                  </a:lnTo>
                  <a:lnTo>
                    <a:pt x="4331" y="1441"/>
                  </a:lnTo>
                  <a:lnTo>
                    <a:pt x="4329" y="1440"/>
                  </a:lnTo>
                  <a:lnTo>
                    <a:pt x="4321" y="1436"/>
                  </a:lnTo>
                  <a:lnTo>
                    <a:pt x="4300" y="1433"/>
                  </a:lnTo>
                  <a:lnTo>
                    <a:pt x="4293" y="1433"/>
                  </a:lnTo>
                  <a:lnTo>
                    <a:pt x="4285" y="1435"/>
                  </a:lnTo>
                  <a:lnTo>
                    <a:pt x="4266" y="1438"/>
                  </a:lnTo>
                  <a:lnTo>
                    <a:pt x="4243" y="1446"/>
                  </a:lnTo>
                  <a:lnTo>
                    <a:pt x="4306" y="1399"/>
                  </a:lnTo>
                  <a:lnTo>
                    <a:pt x="4310" y="1401"/>
                  </a:lnTo>
                  <a:lnTo>
                    <a:pt x="4317" y="1406"/>
                  </a:lnTo>
                  <a:lnTo>
                    <a:pt x="4321" y="1408"/>
                  </a:lnTo>
                  <a:lnTo>
                    <a:pt x="4327" y="1409"/>
                  </a:lnTo>
                  <a:lnTo>
                    <a:pt x="4331" y="1408"/>
                  </a:lnTo>
                  <a:lnTo>
                    <a:pt x="4334" y="1404"/>
                  </a:lnTo>
                  <a:lnTo>
                    <a:pt x="4336" y="1399"/>
                  </a:lnTo>
                  <a:lnTo>
                    <a:pt x="4336" y="1396"/>
                  </a:lnTo>
                  <a:lnTo>
                    <a:pt x="4334" y="1392"/>
                  </a:lnTo>
                  <a:lnTo>
                    <a:pt x="4331" y="1391"/>
                  </a:lnTo>
                  <a:lnTo>
                    <a:pt x="4323" y="1387"/>
                  </a:lnTo>
                  <a:lnTo>
                    <a:pt x="4321" y="1386"/>
                  </a:lnTo>
                  <a:lnTo>
                    <a:pt x="4323" y="1380"/>
                  </a:lnTo>
                  <a:lnTo>
                    <a:pt x="4323" y="1374"/>
                  </a:lnTo>
                  <a:lnTo>
                    <a:pt x="4321" y="1365"/>
                  </a:lnTo>
                  <a:lnTo>
                    <a:pt x="4313" y="1355"/>
                  </a:lnTo>
                  <a:lnTo>
                    <a:pt x="4306" y="1348"/>
                  </a:lnTo>
                  <a:lnTo>
                    <a:pt x="4296" y="1342"/>
                  </a:lnTo>
                  <a:lnTo>
                    <a:pt x="4266" y="1342"/>
                  </a:lnTo>
                  <a:lnTo>
                    <a:pt x="4253" y="1340"/>
                  </a:lnTo>
                  <a:lnTo>
                    <a:pt x="4241" y="1336"/>
                  </a:lnTo>
                  <a:lnTo>
                    <a:pt x="4235" y="1335"/>
                  </a:lnTo>
                  <a:lnTo>
                    <a:pt x="4234" y="1333"/>
                  </a:lnTo>
                  <a:lnTo>
                    <a:pt x="4213" y="1309"/>
                  </a:lnTo>
                  <a:lnTo>
                    <a:pt x="4264" y="1318"/>
                  </a:lnTo>
                  <a:lnTo>
                    <a:pt x="4253" y="1304"/>
                  </a:lnTo>
                  <a:lnTo>
                    <a:pt x="4241" y="1294"/>
                  </a:lnTo>
                  <a:lnTo>
                    <a:pt x="4232" y="1286"/>
                  </a:lnTo>
                  <a:lnTo>
                    <a:pt x="4218" y="1274"/>
                  </a:lnTo>
                  <a:lnTo>
                    <a:pt x="4213" y="1271"/>
                  </a:lnTo>
                  <a:lnTo>
                    <a:pt x="4249" y="1267"/>
                  </a:lnTo>
                  <a:lnTo>
                    <a:pt x="4142" y="1205"/>
                  </a:lnTo>
                  <a:lnTo>
                    <a:pt x="4131" y="1206"/>
                  </a:lnTo>
                  <a:lnTo>
                    <a:pt x="4123" y="1205"/>
                  </a:lnTo>
                  <a:lnTo>
                    <a:pt x="4119" y="1203"/>
                  </a:lnTo>
                  <a:lnTo>
                    <a:pt x="4116" y="1201"/>
                  </a:lnTo>
                  <a:lnTo>
                    <a:pt x="4116" y="1198"/>
                  </a:lnTo>
                  <a:lnTo>
                    <a:pt x="4116" y="1194"/>
                  </a:lnTo>
                  <a:lnTo>
                    <a:pt x="4121" y="1186"/>
                  </a:lnTo>
                  <a:lnTo>
                    <a:pt x="4131" y="1176"/>
                  </a:lnTo>
                  <a:lnTo>
                    <a:pt x="4131" y="1140"/>
                  </a:lnTo>
                  <a:lnTo>
                    <a:pt x="4152" y="1159"/>
                  </a:lnTo>
                  <a:lnTo>
                    <a:pt x="4148" y="1172"/>
                  </a:lnTo>
                  <a:lnTo>
                    <a:pt x="4142" y="1188"/>
                  </a:lnTo>
                  <a:lnTo>
                    <a:pt x="4178" y="1201"/>
                  </a:lnTo>
                  <a:lnTo>
                    <a:pt x="4226" y="1205"/>
                  </a:lnTo>
                  <a:lnTo>
                    <a:pt x="4186" y="1169"/>
                  </a:lnTo>
                  <a:lnTo>
                    <a:pt x="4184" y="1098"/>
                  </a:lnTo>
                  <a:lnTo>
                    <a:pt x="4194" y="1091"/>
                  </a:lnTo>
                  <a:lnTo>
                    <a:pt x="4195" y="1090"/>
                  </a:lnTo>
                  <a:lnTo>
                    <a:pt x="4199" y="1088"/>
                  </a:lnTo>
                  <a:lnTo>
                    <a:pt x="4201" y="1090"/>
                  </a:lnTo>
                  <a:lnTo>
                    <a:pt x="4201" y="1093"/>
                  </a:lnTo>
                  <a:lnTo>
                    <a:pt x="4205" y="1108"/>
                  </a:lnTo>
                  <a:lnTo>
                    <a:pt x="4211" y="1127"/>
                  </a:lnTo>
                  <a:lnTo>
                    <a:pt x="4226" y="1159"/>
                  </a:lnTo>
                  <a:lnTo>
                    <a:pt x="4228" y="1169"/>
                  </a:lnTo>
                  <a:lnTo>
                    <a:pt x="4230" y="1179"/>
                  </a:lnTo>
                  <a:lnTo>
                    <a:pt x="4228" y="1191"/>
                  </a:lnTo>
                  <a:lnTo>
                    <a:pt x="4234" y="1196"/>
                  </a:lnTo>
                  <a:lnTo>
                    <a:pt x="4239" y="1201"/>
                  </a:lnTo>
                  <a:lnTo>
                    <a:pt x="4256" y="1210"/>
                  </a:lnTo>
                  <a:lnTo>
                    <a:pt x="4279" y="1216"/>
                  </a:lnTo>
                  <a:lnTo>
                    <a:pt x="4296" y="1309"/>
                  </a:lnTo>
                  <a:lnTo>
                    <a:pt x="4300" y="1296"/>
                  </a:lnTo>
                  <a:lnTo>
                    <a:pt x="4304" y="1271"/>
                  </a:lnTo>
                  <a:lnTo>
                    <a:pt x="4308" y="1254"/>
                  </a:lnTo>
                  <a:lnTo>
                    <a:pt x="4313" y="1235"/>
                  </a:lnTo>
                  <a:lnTo>
                    <a:pt x="4325" y="1216"/>
                  </a:lnTo>
                  <a:lnTo>
                    <a:pt x="4336" y="1199"/>
                  </a:lnTo>
                  <a:lnTo>
                    <a:pt x="4346" y="1186"/>
                  </a:lnTo>
                  <a:lnTo>
                    <a:pt x="4350" y="1181"/>
                  </a:lnTo>
                  <a:lnTo>
                    <a:pt x="4350" y="1178"/>
                  </a:lnTo>
                  <a:lnTo>
                    <a:pt x="4348" y="1164"/>
                  </a:lnTo>
                  <a:lnTo>
                    <a:pt x="4342" y="1149"/>
                  </a:lnTo>
                  <a:lnTo>
                    <a:pt x="4334" y="1134"/>
                  </a:lnTo>
                  <a:lnTo>
                    <a:pt x="4247" y="1059"/>
                  </a:lnTo>
                  <a:lnTo>
                    <a:pt x="4247" y="1035"/>
                  </a:lnTo>
                  <a:lnTo>
                    <a:pt x="4270" y="1035"/>
                  </a:lnTo>
                  <a:lnTo>
                    <a:pt x="4281" y="1069"/>
                  </a:lnTo>
                  <a:lnTo>
                    <a:pt x="4332" y="1096"/>
                  </a:lnTo>
                  <a:lnTo>
                    <a:pt x="4365" y="1012"/>
                  </a:lnTo>
                  <a:lnTo>
                    <a:pt x="4365" y="949"/>
                  </a:lnTo>
                  <a:lnTo>
                    <a:pt x="4382" y="942"/>
                  </a:lnTo>
                  <a:lnTo>
                    <a:pt x="4386" y="926"/>
                  </a:lnTo>
                  <a:lnTo>
                    <a:pt x="4391" y="914"/>
                  </a:lnTo>
                  <a:lnTo>
                    <a:pt x="4393" y="912"/>
                  </a:lnTo>
                  <a:lnTo>
                    <a:pt x="4397" y="912"/>
                  </a:lnTo>
                  <a:lnTo>
                    <a:pt x="4403" y="912"/>
                  </a:lnTo>
                  <a:lnTo>
                    <a:pt x="4412" y="912"/>
                  </a:lnTo>
                  <a:lnTo>
                    <a:pt x="4426" y="910"/>
                  </a:lnTo>
                  <a:lnTo>
                    <a:pt x="4441" y="905"/>
                  </a:lnTo>
                  <a:lnTo>
                    <a:pt x="4458" y="900"/>
                  </a:lnTo>
                  <a:lnTo>
                    <a:pt x="4471" y="895"/>
                  </a:lnTo>
                  <a:lnTo>
                    <a:pt x="4485" y="888"/>
                  </a:lnTo>
                  <a:lnTo>
                    <a:pt x="4494" y="880"/>
                  </a:lnTo>
                  <a:lnTo>
                    <a:pt x="4500" y="873"/>
                  </a:lnTo>
                  <a:lnTo>
                    <a:pt x="4504" y="868"/>
                  </a:lnTo>
                  <a:lnTo>
                    <a:pt x="4502" y="865"/>
                  </a:lnTo>
                  <a:lnTo>
                    <a:pt x="4500" y="861"/>
                  </a:lnTo>
                  <a:lnTo>
                    <a:pt x="4496" y="860"/>
                  </a:lnTo>
                  <a:lnTo>
                    <a:pt x="4490" y="860"/>
                  </a:lnTo>
                  <a:lnTo>
                    <a:pt x="4481" y="860"/>
                  </a:lnTo>
                  <a:lnTo>
                    <a:pt x="4475" y="860"/>
                  </a:lnTo>
                  <a:lnTo>
                    <a:pt x="4470" y="863"/>
                  </a:lnTo>
                  <a:lnTo>
                    <a:pt x="4458" y="871"/>
                  </a:lnTo>
                  <a:lnTo>
                    <a:pt x="4441" y="880"/>
                  </a:lnTo>
                  <a:lnTo>
                    <a:pt x="4431" y="883"/>
                  </a:lnTo>
                  <a:lnTo>
                    <a:pt x="4420" y="885"/>
                  </a:lnTo>
                  <a:lnTo>
                    <a:pt x="4411" y="888"/>
                  </a:lnTo>
                  <a:lnTo>
                    <a:pt x="4401" y="893"/>
                  </a:lnTo>
                  <a:lnTo>
                    <a:pt x="4393" y="900"/>
                  </a:lnTo>
                  <a:lnTo>
                    <a:pt x="4388" y="907"/>
                  </a:lnTo>
                  <a:lnTo>
                    <a:pt x="4378" y="920"/>
                  </a:lnTo>
                  <a:lnTo>
                    <a:pt x="4376" y="922"/>
                  </a:lnTo>
                  <a:lnTo>
                    <a:pt x="4374" y="924"/>
                  </a:lnTo>
                  <a:lnTo>
                    <a:pt x="4374" y="922"/>
                  </a:lnTo>
                  <a:lnTo>
                    <a:pt x="4372" y="917"/>
                  </a:lnTo>
                  <a:lnTo>
                    <a:pt x="4371" y="910"/>
                  </a:lnTo>
                  <a:lnTo>
                    <a:pt x="4371" y="893"/>
                  </a:lnTo>
                  <a:lnTo>
                    <a:pt x="4372" y="887"/>
                  </a:lnTo>
                  <a:lnTo>
                    <a:pt x="4374" y="878"/>
                  </a:lnTo>
                  <a:lnTo>
                    <a:pt x="4378" y="873"/>
                  </a:lnTo>
                  <a:lnTo>
                    <a:pt x="4382" y="871"/>
                  </a:lnTo>
                  <a:lnTo>
                    <a:pt x="4390" y="871"/>
                  </a:lnTo>
                  <a:lnTo>
                    <a:pt x="4399" y="868"/>
                  </a:lnTo>
                  <a:lnTo>
                    <a:pt x="4424" y="860"/>
                  </a:lnTo>
                  <a:lnTo>
                    <a:pt x="4456" y="846"/>
                  </a:lnTo>
                  <a:lnTo>
                    <a:pt x="4481" y="832"/>
                  </a:lnTo>
                  <a:lnTo>
                    <a:pt x="4500" y="821"/>
                  </a:lnTo>
                  <a:lnTo>
                    <a:pt x="4515" y="809"/>
                  </a:lnTo>
                  <a:lnTo>
                    <a:pt x="4536" y="792"/>
                  </a:lnTo>
                  <a:lnTo>
                    <a:pt x="4546" y="785"/>
                  </a:lnTo>
                  <a:lnTo>
                    <a:pt x="4557" y="785"/>
                  </a:lnTo>
                  <a:lnTo>
                    <a:pt x="4567" y="783"/>
                  </a:lnTo>
                  <a:lnTo>
                    <a:pt x="4570" y="780"/>
                  </a:lnTo>
                  <a:lnTo>
                    <a:pt x="4572" y="777"/>
                  </a:lnTo>
                  <a:lnTo>
                    <a:pt x="4572" y="773"/>
                  </a:lnTo>
                  <a:lnTo>
                    <a:pt x="4570" y="770"/>
                  </a:lnTo>
                  <a:lnTo>
                    <a:pt x="4567" y="761"/>
                  </a:lnTo>
                  <a:lnTo>
                    <a:pt x="4557" y="753"/>
                  </a:lnTo>
                  <a:lnTo>
                    <a:pt x="4622" y="756"/>
                  </a:lnTo>
                  <a:lnTo>
                    <a:pt x="4675" y="711"/>
                  </a:lnTo>
                  <a:lnTo>
                    <a:pt x="4637" y="685"/>
                  </a:lnTo>
                  <a:lnTo>
                    <a:pt x="4637" y="709"/>
                  </a:lnTo>
                  <a:lnTo>
                    <a:pt x="4622" y="719"/>
                  </a:lnTo>
                  <a:lnTo>
                    <a:pt x="4568" y="670"/>
                  </a:lnTo>
                  <a:lnTo>
                    <a:pt x="4572" y="665"/>
                  </a:lnTo>
                  <a:lnTo>
                    <a:pt x="4576" y="653"/>
                  </a:lnTo>
                  <a:lnTo>
                    <a:pt x="4578" y="648"/>
                  </a:lnTo>
                  <a:lnTo>
                    <a:pt x="4578" y="643"/>
                  </a:lnTo>
                  <a:lnTo>
                    <a:pt x="4574" y="641"/>
                  </a:lnTo>
                  <a:lnTo>
                    <a:pt x="4568" y="640"/>
                  </a:lnTo>
                  <a:lnTo>
                    <a:pt x="4563" y="640"/>
                  </a:lnTo>
                  <a:lnTo>
                    <a:pt x="4559" y="638"/>
                  </a:lnTo>
                  <a:lnTo>
                    <a:pt x="4555" y="635"/>
                  </a:lnTo>
                  <a:lnTo>
                    <a:pt x="4553" y="631"/>
                  </a:lnTo>
                  <a:lnTo>
                    <a:pt x="4553" y="623"/>
                  </a:lnTo>
                  <a:lnTo>
                    <a:pt x="4555" y="619"/>
                  </a:lnTo>
                  <a:lnTo>
                    <a:pt x="4567" y="606"/>
                  </a:lnTo>
                  <a:lnTo>
                    <a:pt x="4582" y="567"/>
                  </a:lnTo>
                  <a:lnTo>
                    <a:pt x="4582" y="557"/>
                  </a:lnTo>
                  <a:lnTo>
                    <a:pt x="4584" y="535"/>
                  </a:lnTo>
                  <a:lnTo>
                    <a:pt x="4586" y="523"/>
                  </a:lnTo>
                  <a:lnTo>
                    <a:pt x="4589" y="515"/>
                  </a:lnTo>
                  <a:lnTo>
                    <a:pt x="4591" y="509"/>
                  </a:lnTo>
                  <a:lnTo>
                    <a:pt x="4593" y="508"/>
                  </a:lnTo>
                  <a:lnTo>
                    <a:pt x="4595" y="509"/>
                  </a:lnTo>
                  <a:lnTo>
                    <a:pt x="4601" y="509"/>
                  </a:lnTo>
                  <a:lnTo>
                    <a:pt x="4610" y="509"/>
                  </a:lnTo>
                  <a:lnTo>
                    <a:pt x="4620" y="506"/>
                  </a:lnTo>
                  <a:lnTo>
                    <a:pt x="4631" y="503"/>
                  </a:lnTo>
                  <a:lnTo>
                    <a:pt x="4650" y="491"/>
                  </a:lnTo>
                  <a:lnTo>
                    <a:pt x="4658" y="486"/>
                  </a:lnTo>
                  <a:lnTo>
                    <a:pt x="4662" y="479"/>
                  </a:lnTo>
                  <a:lnTo>
                    <a:pt x="4662" y="476"/>
                  </a:lnTo>
                  <a:lnTo>
                    <a:pt x="4662" y="471"/>
                  </a:lnTo>
                  <a:lnTo>
                    <a:pt x="4658" y="464"/>
                  </a:lnTo>
                  <a:lnTo>
                    <a:pt x="4654" y="460"/>
                  </a:lnTo>
                  <a:lnTo>
                    <a:pt x="4652" y="459"/>
                  </a:lnTo>
                  <a:lnTo>
                    <a:pt x="4658" y="427"/>
                  </a:lnTo>
                  <a:lnTo>
                    <a:pt x="4690" y="459"/>
                  </a:lnTo>
                  <a:lnTo>
                    <a:pt x="4690" y="416"/>
                  </a:lnTo>
                  <a:lnTo>
                    <a:pt x="4709" y="406"/>
                  </a:lnTo>
                  <a:lnTo>
                    <a:pt x="4711" y="411"/>
                  </a:lnTo>
                  <a:lnTo>
                    <a:pt x="4715" y="422"/>
                  </a:lnTo>
                  <a:lnTo>
                    <a:pt x="4719" y="427"/>
                  </a:lnTo>
                  <a:lnTo>
                    <a:pt x="4723" y="430"/>
                  </a:lnTo>
                  <a:lnTo>
                    <a:pt x="4726" y="430"/>
                  </a:lnTo>
                  <a:lnTo>
                    <a:pt x="4728" y="427"/>
                  </a:lnTo>
                  <a:lnTo>
                    <a:pt x="4763" y="381"/>
                  </a:lnTo>
                  <a:lnTo>
                    <a:pt x="4780" y="354"/>
                  </a:lnTo>
                  <a:lnTo>
                    <a:pt x="4785" y="344"/>
                  </a:lnTo>
                  <a:lnTo>
                    <a:pt x="4789" y="337"/>
                  </a:lnTo>
                  <a:lnTo>
                    <a:pt x="4787" y="334"/>
                  </a:lnTo>
                  <a:lnTo>
                    <a:pt x="4783" y="328"/>
                  </a:lnTo>
                  <a:lnTo>
                    <a:pt x="4770" y="318"/>
                  </a:lnTo>
                  <a:lnTo>
                    <a:pt x="4749" y="307"/>
                  </a:lnTo>
                  <a:lnTo>
                    <a:pt x="4721" y="293"/>
                  </a:lnTo>
                  <a:lnTo>
                    <a:pt x="4707" y="285"/>
                  </a:lnTo>
                  <a:lnTo>
                    <a:pt x="4696" y="274"/>
                  </a:lnTo>
                  <a:lnTo>
                    <a:pt x="4688" y="264"/>
                  </a:lnTo>
                  <a:lnTo>
                    <a:pt x="4681" y="254"/>
                  </a:lnTo>
                  <a:lnTo>
                    <a:pt x="4669" y="229"/>
                  </a:lnTo>
                  <a:lnTo>
                    <a:pt x="4664" y="215"/>
                  </a:lnTo>
                  <a:lnTo>
                    <a:pt x="4656" y="200"/>
                  </a:lnTo>
                  <a:lnTo>
                    <a:pt x="4635" y="168"/>
                  </a:lnTo>
                  <a:lnTo>
                    <a:pt x="4631" y="163"/>
                  </a:lnTo>
                  <a:lnTo>
                    <a:pt x="4626" y="163"/>
                  </a:lnTo>
                  <a:lnTo>
                    <a:pt x="4618" y="161"/>
                  </a:lnTo>
                  <a:lnTo>
                    <a:pt x="4610" y="156"/>
                  </a:lnTo>
                  <a:lnTo>
                    <a:pt x="4599" y="146"/>
                  </a:lnTo>
                  <a:lnTo>
                    <a:pt x="4586" y="132"/>
                  </a:lnTo>
                  <a:lnTo>
                    <a:pt x="4568" y="114"/>
                  </a:lnTo>
                  <a:lnTo>
                    <a:pt x="4561" y="142"/>
                  </a:lnTo>
                  <a:lnTo>
                    <a:pt x="4534" y="161"/>
                  </a:lnTo>
                  <a:lnTo>
                    <a:pt x="4532" y="148"/>
                  </a:lnTo>
                  <a:lnTo>
                    <a:pt x="4528" y="139"/>
                  </a:lnTo>
                  <a:lnTo>
                    <a:pt x="4525" y="137"/>
                  </a:lnTo>
                  <a:lnTo>
                    <a:pt x="4521" y="137"/>
                  </a:lnTo>
                  <a:lnTo>
                    <a:pt x="4517" y="139"/>
                  </a:lnTo>
                  <a:lnTo>
                    <a:pt x="4515" y="144"/>
                  </a:lnTo>
                  <a:lnTo>
                    <a:pt x="4509" y="154"/>
                  </a:lnTo>
                  <a:lnTo>
                    <a:pt x="4508" y="170"/>
                  </a:lnTo>
                  <a:lnTo>
                    <a:pt x="4483" y="181"/>
                  </a:lnTo>
                  <a:lnTo>
                    <a:pt x="4487" y="345"/>
                  </a:lnTo>
                  <a:lnTo>
                    <a:pt x="4485" y="350"/>
                  </a:lnTo>
                  <a:lnTo>
                    <a:pt x="4483" y="356"/>
                  </a:lnTo>
                  <a:lnTo>
                    <a:pt x="4479" y="361"/>
                  </a:lnTo>
                  <a:lnTo>
                    <a:pt x="4473" y="366"/>
                  </a:lnTo>
                  <a:lnTo>
                    <a:pt x="4460" y="372"/>
                  </a:lnTo>
                  <a:lnTo>
                    <a:pt x="4445" y="379"/>
                  </a:lnTo>
                  <a:lnTo>
                    <a:pt x="4416" y="389"/>
                  </a:lnTo>
                  <a:lnTo>
                    <a:pt x="4403" y="393"/>
                  </a:lnTo>
                  <a:lnTo>
                    <a:pt x="4397" y="427"/>
                  </a:lnTo>
                  <a:lnTo>
                    <a:pt x="4346" y="442"/>
                  </a:lnTo>
                  <a:lnTo>
                    <a:pt x="4304" y="454"/>
                  </a:lnTo>
                  <a:lnTo>
                    <a:pt x="4274" y="464"/>
                  </a:lnTo>
                  <a:lnTo>
                    <a:pt x="4262" y="467"/>
                  </a:lnTo>
                  <a:lnTo>
                    <a:pt x="4249" y="471"/>
                  </a:lnTo>
                  <a:lnTo>
                    <a:pt x="4220" y="476"/>
                  </a:lnTo>
                  <a:lnTo>
                    <a:pt x="4194" y="481"/>
                  </a:lnTo>
                  <a:lnTo>
                    <a:pt x="4180" y="484"/>
                  </a:lnTo>
                  <a:lnTo>
                    <a:pt x="4173" y="487"/>
                  </a:lnTo>
                  <a:lnTo>
                    <a:pt x="4161" y="496"/>
                  </a:lnTo>
                  <a:lnTo>
                    <a:pt x="4148" y="509"/>
                  </a:lnTo>
                  <a:lnTo>
                    <a:pt x="4117" y="547"/>
                  </a:lnTo>
                  <a:lnTo>
                    <a:pt x="4078" y="597"/>
                  </a:lnTo>
                  <a:lnTo>
                    <a:pt x="4076" y="599"/>
                  </a:lnTo>
                  <a:lnTo>
                    <a:pt x="4072" y="604"/>
                  </a:lnTo>
                  <a:lnTo>
                    <a:pt x="4070" y="608"/>
                  </a:lnTo>
                  <a:lnTo>
                    <a:pt x="4072" y="611"/>
                  </a:lnTo>
                  <a:lnTo>
                    <a:pt x="4074" y="616"/>
                  </a:lnTo>
                  <a:lnTo>
                    <a:pt x="4078" y="621"/>
                  </a:lnTo>
                  <a:lnTo>
                    <a:pt x="4083" y="630"/>
                  </a:lnTo>
                  <a:lnTo>
                    <a:pt x="4087" y="638"/>
                  </a:lnTo>
                  <a:lnTo>
                    <a:pt x="4091" y="648"/>
                  </a:lnTo>
                  <a:lnTo>
                    <a:pt x="4093" y="660"/>
                  </a:lnTo>
                  <a:lnTo>
                    <a:pt x="4089" y="670"/>
                  </a:lnTo>
                  <a:lnTo>
                    <a:pt x="4087" y="677"/>
                  </a:lnTo>
                  <a:lnTo>
                    <a:pt x="4083" y="682"/>
                  </a:lnTo>
                  <a:lnTo>
                    <a:pt x="4078" y="687"/>
                  </a:lnTo>
                  <a:lnTo>
                    <a:pt x="4072" y="692"/>
                  </a:lnTo>
                  <a:lnTo>
                    <a:pt x="4062" y="697"/>
                  </a:lnTo>
                  <a:lnTo>
                    <a:pt x="4053" y="701"/>
                  </a:lnTo>
                  <a:lnTo>
                    <a:pt x="4030" y="709"/>
                  </a:lnTo>
                  <a:lnTo>
                    <a:pt x="4005" y="714"/>
                  </a:lnTo>
                  <a:lnTo>
                    <a:pt x="3952" y="723"/>
                  </a:lnTo>
                  <a:lnTo>
                    <a:pt x="3910" y="728"/>
                  </a:lnTo>
                  <a:lnTo>
                    <a:pt x="3893" y="729"/>
                  </a:lnTo>
                  <a:lnTo>
                    <a:pt x="3893" y="751"/>
                  </a:lnTo>
                  <a:lnTo>
                    <a:pt x="3897" y="756"/>
                  </a:lnTo>
                  <a:lnTo>
                    <a:pt x="3912" y="772"/>
                  </a:lnTo>
                  <a:lnTo>
                    <a:pt x="3914" y="775"/>
                  </a:lnTo>
                  <a:lnTo>
                    <a:pt x="3914" y="780"/>
                  </a:lnTo>
                  <a:lnTo>
                    <a:pt x="3910" y="790"/>
                  </a:lnTo>
                  <a:lnTo>
                    <a:pt x="3902" y="804"/>
                  </a:lnTo>
                  <a:lnTo>
                    <a:pt x="3889" y="817"/>
                  </a:lnTo>
                  <a:lnTo>
                    <a:pt x="3876" y="829"/>
                  </a:lnTo>
                  <a:lnTo>
                    <a:pt x="3859" y="841"/>
                  </a:lnTo>
                  <a:lnTo>
                    <a:pt x="3843" y="849"/>
                  </a:lnTo>
                  <a:lnTo>
                    <a:pt x="3836" y="853"/>
                  </a:lnTo>
                  <a:lnTo>
                    <a:pt x="3828" y="854"/>
                  </a:lnTo>
                  <a:lnTo>
                    <a:pt x="3815" y="856"/>
                  </a:lnTo>
                  <a:lnTo>
                    <a:pt x="3802" y="861"/>
                  </a:lnTo>
                  <a:lnTo>
                    <a:pt x="3788" y="868"/>
                  </a:lnTo>
                  <a:lnTo>
                    <a:pt x="3779" y="876"/>
                  </a:lnTo>
                  <a:lnTo>
                    <a:pt x="3767" y="885"/>
                  </a:lnTo>
                  <a:lnTo>
                    <a:pt x="3760" y="895"/>
                  </a:lnTo>
                  <a:lnTo>
                    <a:pt x="3752" y="904"/>
                  </a:lnTo>
                  <a:lnTo>
                    <a:pt x="3745" y="914"/>
                  </a:lnTo>
                  <a:lnTo>
                    <a:pt x="3737" y="924"/>
                  </a:lnTo>
                  <a:lnTo>
                    <a:pt x="3727" y="934"/>
                  </a:lnTo>
                  <a:lnTo>
                    <a:pt x="3714" y="944"/>
                  </a:lnTo>
                  <a:lnTo>
                    <a:pt x="3697" y="953"/>
                  </a:lnTo>
                  <a:lnTo>
                    <a:pt x="3680" y="961"/>
                  </a:lnTo>
                  <a:lnTo>
                    <a:pt x="3663" y="966"/>
                  </a:lnTo>
                  <a:lnTo>
                    <a:pt x="3646" y="971"/>
                  </a:lnTo>
                  <a:lnTo>
                    <a:pt x="3630" y="975"/>
                  </a:lnTo>
                  <a:lnTo>
                    <a:pt x="3615" y="976"/>
                  </a:lnTo>
                  <a:lnTo>
                    <a:pt x="3602" y="976"/>
                  </a:lnTo>
                  <a:lnTo>
                    <a:pt x="3590" y="975"/>
                  </a:lnTo>
                  <a:lnTo>
                    <a:pt x="3579" y="971"/>
                  </a:lnTo>
                  <a:lnTo>
                    <a:pt x="3571" y="968"/>
                  </a:lnTo>
                  <a:lnTo>
                    <a:pt x="3566" y="964"/>
                  </a:lnTo>
                  <a:lnTo>
                    <a:pt x="3560" y="961"/>
                  </a:lnTo>
                  <a:lnTo>
                    <a:pt x="3558" y="956"/>
                  </a:lnTo>
                  <a:lnTo>
                    <a:pt x="3558" y="951"/>
                  </a:lnTo>
                  <a:lnTo>
                    <a:pt x="3558" y="944"/>
                  </a:lnTo>
                  <a:lnTo>
                    <a:pt x="3562" y="924"/>
                  </a:lnTo>
                  <a:lnTo>
                    <a:pt x="3573" y="888"/>
                  </a:lnTo>
                  <a:lnTo>
                    <a:pt x="3577" y="882"/>
                  </a:lnTo>
                  <a:lnTo>
                    <a:pt x="3583" y="876"/>
                  </a:lnTo>
                  <a:lnTo>
                    <a:pt x="3598" y="866"/>
                  </a:lnTo>
                  <a:lnTo>
                    <a:pt x="3613" y="856"/>
                  </a:lnTo>
                  <a:lnTo>
                    <a:pt x="3619" y="851"/>
                  </a:lnTo>
                  <a:lnTo>
                    <a:pt x="3621" y="846"/>
                  </a:lnTo>
                  <a:lnTo>
                    <a:pt x="3621" y="839"/>
                  </a:lnTo>
                  <a:lnTo>
                    <a:pt x="3619" y="832"/>
                  </a:lnTo>
                  <a:lnTo>
                    <a:pt x="3609" y="821"/>
                  </a:lnTo>
                  <a:lnTo>
                    <a:pt x="3602" y="811"/>
                  </a:lnTo>
                  <a:lnTo>
                    <a:pt x="3598" y="805"/>
                  </a:lnTo>
                  <a:lnTo>
                    <a:pt x="3598" y="804"/>
                  </a:lnTo>
                  <a:lnTo>
                    <a:pt x="3596" y="794"/>
                  </a:lnTo>
                  <a:lnTo>
                    <a:pt x="3594" y="778"/>
                  </a:lnTo>
                  <a:lnTo>
                    <a:pt x="3585" y="756"/>
                  </a:lnTo>
                  <a:lnTo>
                    <a:pt x="3579" y="745"/>
                  </a:lnTo>
                  <a:lnTo>
                    <a:pt x="3568" y="736"/>
                  </a:lnTo>
                  <a:lnTo>
                    <a:pt x="3558" y="731"/>
                  </a:lnTo>
                  <a:lnTo>
                    <a:pt x="3545" y="726"/>
                  </a:lnTo>
                  <a:lnTo>
                    <a:pt x="3535" y="724"/>
                  </a:lnTo>
                  <a:lnTo>
                    <a:pt x="3526" y="723"/>
                  </a:lnTo>
                  <a:lnTo>
                    <a:pt x="3516" y="723"/>
                  </a:lnTo>
                  <a:lnTo>
                    <a:pt x="3516" y="731"/>
                  </a:lnTo>
                  <a:lnTo>
                    <a:pt x="3510" y="753"/>
                  </a:lnTo>
                  <a:lnTo>
                    <a:pt x="3507" y="765"/>
                  </a:lnTo>
                  <a:lnTo>
                    <a:pt x="3503" y="775"/>
                  </a:lnTo>
                  <a:lnTo>
                    <a:pt x="3499" y="782"/>
                  </a:lnTo>
                  <a:lnTo>
                    <a:pt x="3495" y="785"/>
                  </a:lnTo>
                  <a:lnTo>
                    <a:pt x="3493" y="785"/>
                  </a:lnTo>
                  <a:lnTo>
                    <a:pt x="3488" y="783"/>
                  </a:lnTo>
                  <a:lnTo>
                    <a:pt x="3486" y="778"/>
                  </a:lnTo>
                  <a:lnTo>
                    <a:pt x="3482" y="773"/>
                  </a:lnTo>
                  <a:lnTo>
                    <a:pt x="3480" y="765"/>
                  </a:lnTo>
                  <a:lnTo>
                    <a:pt x="3478" y="751"/>
                  </a:lnTo>
                  <a:lnTo>
                    <a:pt x="3478" y="746"/>
                  </a:lnTo>
                  <a:lnTo>
                    <a:pt x="3480" y="741"/>
                  </a:lnTo>
                  <a:lnTo>
                    <a:pt x="3484" y="736"/>
                  </a:lnTo>
                  <a:lnTo>
                    <a:pt x="3493" y="724"/>
                  </a:lnTo>
                  <a:lnTo>
                    <a:pt x="3509" y="711"/>
                  </a:lnTo>
                  <a:lnTo>
                    <a:pt x="3510" y="695"/>
                  </a:lnTo>
                  <a:lnTo>
                    <a:pt x="3512" y="680"/>
                  </a:lnTo>
                  <a:lnTo>
                    <a:pt x="3514" y="667"/>
                  </a:lnTo>
                  <a:lnTo>
                    <a:pt x="3512" y="660"/>
                  </a:lnTo>
                  <a:lnTo>
                    <a:pt x="3510" y="655"/>
                  </a:lnTo>
                  <a:lnTo>
                    <a:pt x="3501" y="643"/>
                  </a:lnTo>
                  <a:lnTo>
                    <a:pt x="3491" y="636"/>
                  </a:lnTo>
                  <a:lnTo>
                    <a:pt x="3488" y="633"/>
                  </a:lnTo>
                  <a:lnTo>
                    <a:pt x="3495" y="623"/>
                  </a:lnTo>
                  <a:lnTo>
                    <a:pt x="3497" y="619"/>
                  </a:lnTo>
                  <a:lnTo>
                    <a:pt x="3499" y="618"/>
                  </a:lnTo>
                  <a:lnTo>
                    <a:pt x="3497" y="614"/>
                  </a:lnTo>
                  <a:lnTo>
                    <a:pt x="3493" y="614"/>
                  </a:lnTo>
                  <a:lnTo>
                    <a:pt x="3486" y="613"/>
                  </a:lnTo>
                  <a:lnTo>
                    <a:pt x="3474" y="609"/>
                  </a:lnTo>
                  <a:lnTo>
                    <a:pt x="3444" y="596"/>
                  </a:lnTo>
                  <a:lnTo>
                    <a:pt x="3413" y="582"/>
                  </a:lnTo>
                  <a:lnTo>
                    <a:pt x="3391" y="574"/>
                  </a:lnTo>
                  <a:lnTo>
                    <a:pt x="3381" y="574"/>
                  </a:lnTo>
                  <a:lnTo>
                    <a:pt x="3373" y="574"/>
                  </a:lnTo>
                  <a:lnTo>
                    <a:pt x="3358" y="577"/>
                  </a:lnTo>
                  <a:lnTo>
                    <a:pt x="3347" y="580"/>
                  </a:lnTo>
                  <a:lnTo>
                    <a:pt x="3343" y="582"/>
                  </a:lnTo>
                  <a:lnTo>
                    <a:pt x="3351" y="589"/>
                  </a:lnTo>
                  <a:lnTo>
                    <a:pt x="3356" y="596"/>
                  </a:lnTo>
                  <a:lnTo>
                    <a:pt x="3364" y="604"/>
                  </a:lnTo>
                  <a:lnTo>
                    <a:pt x="3368" y="613"/>
                  </a:lnTo>
                  <a:lnTo>
                    <a:pt x="3368" y="616"/>
                  </a:lnTo>
                  <a:lnTo>
                    <a:pt x="3368" y="619"/>
                  </a:lnTo>
                  <a:lnTo>
                    <a:pt x="3366" y="623"/>
                  </a:lnTo>
                  <a:lnTo>
                    <a:pt x="3362" y="624"/>
                  </a:lnTo>
                  <a:lnTo>
                    <a:pt x="3356" y="626"/>
                  </a:lnTo>
                  <a:lnTo>
                    <a:pt x="3349" y="628"/>
                  </a:lnTo>
                  <a:lnTo>
                    <a:pt x="3339" y="628"/>
                  </a:lnTo>
                  <a:lnTo>
                    <a:pt x="3332" y="631"/>
                  </a:lnTo>
                  <a:lnTo>
                    <a:pt x="3324" y="636"/>
                  </a:lnTo>
                  <a:lnTo>
                    <a:pt x="3316" y="643"/>
                  </a:lnTo>
                  <a:lnTo>
                    <a:pt x="3301" y="658"/>
                  </a:lnTo>
                  <a:lnTo>
                    <a:pt x="3290" y="675"/>
                  </a:lnTo>
                  <a:lnTo>
                    <a:pt x="3280" y="695"/>
                  </a:lnTo>
                  <a:lnTo>
                    <a:pt x="3271" y="714"/>
                  </a:lnTo>
                  <a:lnTo>
                    <a:pt x="3265" y="731"/>
                  </a:lnTo>
                  <a:lnTo>
                    <a:pt x="3263" y="746"/>
                  </a:lnTo>
                  <a:lnTo>
                    <a:pt x="3261" y="758"/>
                  </a:lnTo>
                  <a:lnTo>
                    <a:pt x="3265" y="773"/>
                  </a:lnTo>
                  <a:lnTo>
                    <a:pt x="3273" y="790"/>
                  </a:lnTo>
                  <a:lnTo>
                    <a:pt x="3280" y="809"/>
                  </a:lnTo>
                  <a:lnTo>
                    <a:pt x="3297" y="849"/>
                  </a:lnTo>
                  <a:lnTo>
                    <a:pt x="3307" y="871"/>
                  </a:lnTo>
                  <a:lnTo>
                    <a:pt x="3313" y="893"/>
                  </a:lnTo>
                  <a:lnTo>
                    <a:pt x="3314" y="904"/>
                  </a:lnTo>
                  <a:lnTo>
                    <a:pt x="3314" y="915"/>
                  </a:lnTo>
                  <a:lnTo>
                    <a:pt x="3313" y="926"/>
                  </a:lnTo>
                  <a:lnTo>
                    <a:pt x="3309" y="936"/>
                  </a:lnTo>
                  <a:lnTo>
                    <a:pt x="3305" y="946"/>
                  </a:lnTo>
                  <a:lnTo>
                    <a:pt x="3299" y="954"/>
                  </a:lnTo>
                  <a:lnTo>
                    <a:pt x="3292" y="964"/>
                  </a:lnTo>
                  <a:lnTo>
                    <a:pt x="3284" y="973"/>
                  </a:lnTo>
                  <a:lnTo>
                    <a:pt x="3265" y="986"/>
                  </a:lnTo>
                  <a:lnTo>
                    <a:pt x="3246" y="997"/>
                  </a:lnTo>
                  <a:lnTo>
                    <a:pt x="3236" y="1000"/>
                  </a:lnTo>
                  <a:lnTo>
                    <a:pt x="3225" y="1003"/>
                  </a:lnTo>
                  <a:lnTo>
                    <a:pt x="3215" y="1003"/>
                  </a:lnTo>
                  <a:lnTo>
                    <a:pt x="3206" y="1003"/>
                  </a:lnTo>
                  <a:lnTo>
                    <a:pt x="3196" y="1002"/>
                  </a:lnTo>
                  <a:lnTo>
                    <a:pt x="3189" y="998"/>
                  </a:lnTo>
                  <a:lnTo>
                    <a:pt x="3181" y="991"/>
                  </a:lnTo>
                  <a:lnTo>
                    <a:pt x="3174" y="985"/>
                  </a:lnTo>
                  <a:lnTo>
                    <a:pt x="3162" y="966"/>
                  </a:lnTo>
                  <a:lnTo>
                    <a:pt x="3153" y="946"/>
                  </a:lnTo>
                  <a:lnTo>
                    <a:pt x="3145" y="927"/>
                  </a:lnTo>
                  <a:lnTo>
                    <a:pt x="3141" y="910"/>
                  </a:lnTo>
                  <a:lnTo>
                    <a:pt x="3137" y="893"/>
                  </a:lnTo>
                  <a:lnTo>
                    <a:pt x="3137" y="733"/>
                  </a:lnTo>
                  <a:lnTo>
                    <a:pt x="3139" y="716"/>
                  </a:lnTo>
                  <a:lnTo>
                    <a:pt x="3143" y="699"/>
                  </a:lnTo>
                  <a:lnTo>
                    <a:pt x="3147" y="684"/>
                  </a:lnTo>
                  <a:lnTo>
                    <a:pt x="3153" y="668"/>
                  </a:lnTo>
                  <a:lnTo>
                    <a:pt x="3168" y="640"/>
                  </a:lnTo>
                  <a:lnTo>
                    <a:pt x="3185" y="614"/>
                  </a:lnTo>
                  <a:lnTo>
                    <a:pt x="3202" y="592"/>
                  </a:lnTo>
                  <a:lnTo>
                    <a:pt x="3219" y="575"/>
                  </a:lnTo>
                  <a:lnTo>
                    <a:pt x="3233" y="564"/>
                  </a:lnTo>
                  <a:lnTo>
                    <a:pt x="3242" y="557"/>
                  </a:lnTo>
                  <a:lnTo>
                    <a:pt x="3252" y="548"/>
                  </a:lnTo>
                  <a:lnTo>
                    <a:pt x="3263" y="540"/>
                  </a:lnTo>
                  <a:lnTo>
                    <a:pt x="3274" y="535"/>
                  </a:lnTo>
                  <a:lnTo>
                    <a:pt x="3280" y="535"/>
                  </a:lnTo>
                  <a:lnTo>
                    <a:pt x="3286" y="535"/>
                  </a:lnTo>
                  <a:lnTo>
                    <a:pt x="3299" y="538"/>
                  </a:lnTo>
                  <a:lnTo>
                    <a:pt x="3316" y="545"/>
                  </a:lnTo>
                  <a:lnTo>
                    <a:pt x="3335" y="553"/>
                  </a:lnTo>
                  <a:lnTo>
                    <a:pt x="3335" y="530"/>
                  </a:lnTo>
                  <a:lnTo>
                    <a:pt x="3349" y="531"/>
                  </a:lnTo>
                  <a:lnTo>
                    <a:pt x="3373" y="535"/>
                  </a:lnTo>
                  <a:lnTo>
                    <a:pt x="3387" y="535"/>
                  </a:lnTo>
                  <a:lnTo>
                    <a:pt x="3398" y="535"/>
                  </a:lnTo>
                  <a:lnTo>
                    <a:pt x="3408" y="533"/>
                  </a:lnTo>
                  <a:lnTo>
                    <a:pt x="3410" y="531"/>
                  </a:lnTo>
                  <a:lnTo>
                    <a:pt x="3410" y="530"/>
                  </a:lnTo>
                  <a:lnTo>
                    <a:pt x="3410" y="525"/>
                  </a:lnTo>
                  <a:lnTo>
                    <a:pt x="3406" y="520"/>
                  </a:lnTo>
                  <a:lnTo>
                    <a:pt x="3396" y="509"/>
                  </a:lnTo>
                  <a:lnTo>
                    <a:pt x="3383" y="501"/>
                  </a:lnTo>
                  <a:lnTo>
                    <a:pt x="3309" y="484"/>
                  </a:lnTo>
                  <a:lnTo>
                    <a:pt x="3316" y="474"/>
                  </a:lnTo>
                  <a:lnTo>
                    <a:pt x="3316" y="467"/>
                  </a:lnTo>
                  <a:lnTo>
                    <a:pt x="3316" y="465"/>
                  </a:lnTo>
                  <a:lnTo>
                    <a:pt x="3313" y="464"/>
                  </a:lnTo>
                  <a:lnTo>
                    <a:pt x="3297" y="464"/>
                  </a:lnTo>
                  <a:lnTo>
                    <a:pt x="3284" y="465"/>
                  </a:lnTo>
                  <a:lnTo>
                    <a:pt x="3271" y="469"/>
                  </a:lnTo>
                  <a:lnTo>
                    <a:pt x="3259" y="472"/>
                  </a:lnTo>
                  <a:lnTo>
                    <a:pt x="3238" y="481"/>
                  </a:lnTo>
                  <a:lnTo>
                    <a:pt x="3221" y="491"/>
                  </a:lnTo>
                  <a:lnTo>
                    <a:pt x="3195" y="508"/>
                  </a:lnTo>
                  <a:lnTo>
                    <a:pt x="3185" y="511"/>
                  </a:lnTo>
                  <a:lnTo>
                    <a:pt x="3183" y="513"/>
                  </a:lnTo>
                  <a:lnTo>
                    <a:pt x="3179" y="511"/>
                  </a:lnTo>
                  <a:lnTo>
                    <a:pt x="3162" y="504"/>
                  </a:lnTo>
                  <a:lnTo>
                    <a:pt x="3136" y="498"/>
                  </a:lnTo>
                  <a:lnTo>
                    <a:pt x="3094" y="484"/>
                  </a:lnTo>
                  <a:lnTo>
                    <a:pt x="3088" y="484"/>
                  </a:lnTo>
                  <a:lnTo>
                    <a:pt x="3082" y="484"/>
                  </a:lnTo>
                  <a:lnTo>
                    <a:pt x="3071" y="486"/>
                  </a:lnTo>
                  <a:lnTo>
                    <a:pt x="3059" y="489"/>
                  </a:lnTo>
                  <a:lnTo>
                    <a:pt x="3054" y="489"/>
                  </a:lnTo>
                  <a:lnTo>
                    <a:pt x="3048" y="487"/>
                  </a:lnTo>
                  <a:lnTo>
                    <a:pt x="3046" y="484"/>
                  </a:lnTo>
                  <a:lnTo>
                    <a:pt x="3046" y="481"/>
                  </a:lnTo>
                  <a:lnTo>
                    <a:pt x="3048" y="474"/>
                  </a:lnTo>
                  <a:lnTo>
                    <a:pt x="3050" y="467"/>
                  </a:lnTo>
                  <a:lnTo>
                    <a:pt x="3061" y="454"/>
                  </a:lnTo>
                  <a:lnTo>
                    <a:pt x="3073" y="440"/>
                  </a:lnTo>
                  <a:lnTo>
                    <a:pt x="3077" y="433"/>
                  </a:lnTo>
                  <a:lnTo>
                    <a:pt x="3080" y="428"/>
                  </a:lnTo>
                  <a:lnTo>
                    <a:pt x="3084" y="416"/>
                  </a:lnTo>
                  <a:lnTo>
                    <a:pt x="3084" y="413"/>
                  </a:lnTo>
                  <a:lnTo>
                    <a:pt x="3082" y="411"/>
                  </a:lnTo>
                  <a:lnTo>
                    <a:pt x="3078" y="411"/>
                  </a:lnTo>
                  <a:lnTo>
                    <a:pt x="3075" y="413"/>
                  </a:lnTo>
                  <a:lnTo>
                    <a:pt x="3058" y="428"/>
                  </a:lnTo>
                  <a:lnTo>
                    <a:pt x="3048" y="435"/>
                  </a:lnTo>
                  <a:lnTo>
                    <a:pt x="3042" y="435"/>
                  </a:lnTo>
                  <a:lnTo>
                    <a:pt x="3035" y="437"/>
                  </a:lnTo>
                  <a:lnTo>
                    <a:pt x="3029" y="440"/>
                  </a:lnTo>
                  <a:lnTo>
                    <a:pt x="3018" y="450"/>
                  </a:lnTo>
                  <a:lnTo>
                    <a:pt x="3000" y="465"/>
                  </a:lnTo>
                  <a:lnTo>
                    <a:pt x="2981" y="487"/>
                  </a:lnTo>
                  <a:lnTo>
                    <a:pt x="2964" y="491"/>
                  </a:lnTo>
                  <a:lnTo>
                    <a:pt x="2951" y="494"/>
                  </a:lnTo>
                  <a:lnTo>
                    <a:pt x="2940" y="498"/>
                  </a:lnTo>
                  <a:lnTo>
                    <a:pt x="2930" y="504"/>
                  </a:lnTo>
                  <a:lnTo>
                    <a:pt x="2919" y="515"/>
                  </a:lnTo>
                  <a:lnTo>
                    <a:pt x="2907" y="526"/>
                  </a:lnTo>
                  <a:lnTo>
                    <a:pt x="2888" y="533"/>
                  </a:lnTo>
                  <a:lnTo>
                    <a:pt x="2871" y="520"/>
                  </a:lnTo>
                  <a:lnTo>
                    <a:pt x="2862" y="533"/>
                  </a:lnTo>
                  <a:lnTo>
                    <a:pt x="2841" y="533"/>
                  </a:lnTo>
                  <a:lnTo>
                    <a:pt x="2835" y="516"/>
                  </a:lnTo>
                  <a:lnTo>
                    <a:pt x="2854" y="515"/>
                  </a:lnTo>
                  <a:lnTo>
                    <a:pt x="2854" y="487"/>
                  </a:lnTo>
                  <a:lnTo>
                    <a:pt x="2816" y="501"/>
                  </a:lnTo>
                  <a:lnTo>
                    <a:pt x="2785" y="513"/>
                  </a:lnTo>
                  <a:lnTo>
                    <a:pt x="2759" y="520"/>
                  </a:lnTo>
                  <a:lnTo>
                    <a:pt x="2751" y="520"/>
                  </a:lnTo>
                  <a:lnTo>
                    <a:pt x="2751" y="518"/>
                  </a:lnTo>
                  <a:lnTo>
                    <a:pt x="2753" y="515"/>
                  </a:lnTo>
                  <a:lnTo>
                    <a:pt x="2759" y="511"/>
                  </a:lnTo>
                  <a:lnTo>
                    <a:pt x="2780" y="498"/>
                  </a:lnTo>
                  <a:lnTo>
                    <a:pt x="2782" y="484"/>
                  </a:lnTo>
                  <a:lnTo>
                    <a:pt x="2808" y="467"/>
                  </a:lnTo>
                  <a:lnTo>
                    <a:pt x="2824" y="454"/>
                  </a:lnTo>
                  <a:lnTo>
                    <a:pt x="2837" y="443"/>
                  </a:lnTo>
                  <a:lnTo>
                    <a:pt x="2850" y="435"/>
                  </a:lnTo>
                  <a:lnTo>
                    <a:pt x="2902" y="413"/>
                  </a:lnTo>
                  <a:lnTo>
                    <a:pt x="2940" y="388"/>
                  </a:lnTo>
                  <a:lnTo>
                    <a:pt x="2922" y="386"/>
                  </a:lnTo>
                  <a:lnTo>
                    <a:pt x="2909" y="386"/>
                  </a:lnTo>
                  <a:lnTo>
                    <a:pt x="2898" y="383"/>
                  </a:lnTo>
                  <a:lnTo>
                    <a:pt x="2892" y="378"/>
                  </a:lnTo>
                  <a:lnTo>
                    <a:pt x="2888" y="374"/>
                  </a:lnTo>
                  <a:lnTo>
                    <a:pt x="2888" y="369"/>
                  </a:lnTo>
                  <a:lnTo>
                    <a:pt x="2822" y="374"/>
                  </a:lnTo>
                  <a:lnTo>
                    <a:pt x="2806" y="350"/>
                  </a:lnTo>
                  <a:lnTo>
                    <a:pt x="2732" y="354"/>
                  </a:lnTo>
                  <a:lnTo>
                    <a:pt x="2713" y="340"/>
                  </a:lnTo>
                  <a:lnTo>
                    <a:pt x="2605" y="340"/>
                  </a:lnTo>
                  <a:lnTo>
                    <a:pt x="2593" y="318"/>
                  </a:lnTo>
                  <a:lnTo>
                    <a:pt x="2563" y="322"/>
                  </a:lnTo>
                  <a:lnTo>
                    <a:pt x="2546" y="303"/>
                  </a:lnTo>
                  <a:lnTo>
                    <a:pt x="2542" y="276"/>
                  </a:lnTo>
                  <a:lnTo>
                    <a:pt x="2506" y="276"/>
                  </a:lnTo>
                  <a:lnTo>
                    <a:pt x="2506" y="303"/>
                  </a:lnTo>
                  <a:lnTo>
                    <a:pt x="2342" y="301"/>
                  </a:lnTo>
                  <a:lnTo>
                    <a:pt x="2201" y="298"/>
                  </a:lnTo>
                  <a:lnTo>
                    <a:pt x="2078" y="293"/>
                  </a:lnTo>
                  <a:lnTo>
                    <a:pt x="2000" y="288"/>
                  </a:lnTo>
                  <a:lnTo>
                    <a:pt x="1918" y="281"/>
                  </a:lnTo>
                  <a:lnTo>
                    <a:pt x="1828" y="274"/>
                  </a:lnTo>
                  <a:lnTo>
                    <a:pt x="1735" y="264"/>
                  </a:lnTo>
                  <a:lnTo>
                    <a:pt x="1638" y="254"/>
                  </a:lnTo>
                  <a:lnTo>
                    <a:pt x="1537" y="241"/>
                  </a:lnTo>
                  <a:lnTo>
                    <a:pt x="1434" y="227"/>
                  </a:lnTo>
                  <a:lnTo>
                    <a:pt x="1330" y="210"/>
                  </a:lnTo>
                  <a:lnTo>
                    <a:pt x="1221" y="191"/>
                  </a:lnTo>
                  <a:lnTo>
                    <a:pt x="1113" y="171"/>
                  </a:lnTo>
                  <a:lnTo>
                    <a:pt x="1004" y="148"/>
                  </a:lnTo>
                  <a:lnTo>
                    <a:pt x="896" y="124"/>
                  </a:lnTo>
                  <a:lnTo>
                    <a:pt x="789" y="95"/>
                  </a:lnTo>
                  <a:lnTo>
                    <a:pt x="683" y="66"/>
                  </a:lnTo>
                  <a:lnTo>
                    <a:pt x="578" y="34"/>
                  </a:lnTo>
                  <a:lnTo>
                    <a:pt x="477" y="0"/>
                  </a:lnTo>
                  <a:lnTo>
                    <a:pt x="479" y="132"/>
                  </a:lnTo>
                  <a:lnTo>
                    <a:pt x="472" y="136"/>
                  </a:lnTo>
                  <a:lnTo>
                    <a:pt x="452" y="146"/>
                  </a:lnTo>
                  <a:lnTo>
                    <a:pt x="449" y="149"/>
                  </a:lnTo>
                  <a:lnTo>
                    <a:pt x="445" y="153"/>
                  </a:lnTo>
                  <a:lnTo>
                    <a:pt x="441" y="164"/>
                  </a:lnTo>
                  <a:lnTo>
                    <a:pt x="437" y="176"/>
                  </a:lnTo>
                  <a:lnTo>
                    <a:pt x="399" y="175"/>
                  </a:lnTo>
                  <a:lnTo>
                    <a:pt x="390" y="161"/>
                  </a:lnTo>
                  <a:lnTo>
                    <a:pt x="437" y="122"/>
                  </a:lnTo>
                  <a:lnTo>
                    <a:pt x="452" y="122"/>
                  </a:lnTo>
                  <a:lnTo>
                    <a:pt x="456" y="100"/>
                  </a:lnTo>
                  <a:lnTo>
                    <a:pt x="413" y="83"/>
                  </a:lnTo>
                  <a:lnTo>
                    <a:pt x="378" y="70"/>
                  </a:lnTo>
                  <a:lnTo>
                    <a:pt x="363" y="61"/>
                  </a:lnTo>
                  <a:lnTo>
                    <a:pt x="352" y="56"/>
                  </a:lnTo>
                  <a:lnTo>
                    <a:pt x="333" y="41"/>
                  </a:lnTo>
                  <a:lnTo>
                    <a:pt x="315" y="26"/>
                  </a:lnTo>
                  <a:lnTo>
                    <a:pt x="296" y="9"/>
                  </a:lnTo>
                  <a:lnTo>
                    <a:pt x="298" y="51"/>
                  </a:lnTo>
                  <a:lnTo>
                    <a:pt x="302" y="163"/>
                  </a:lnTo>
                  <a:lnTo>
                    <a:pt x="314" y="171"/>
                  </a:lnTo>
                  <a:lnTo>
                    <a:pt x="287" y="198"/>
                  </a:lnTo>
                  <a:lnTo>
                    <a:pt x="260" y="219"/>
                  </a:lnTo>
                  <a:lnTo>
                    <a:pt x="256" y="232"/>
                  </a:lnTo>
                  <a:lnTo>
                    <a:pt x="251" y="252"/>
                  </a:lnTo>
                  <a:lnTo>
                    <a:pt x="245" y="274"/>
                  </a:lnTo>
                  <a:lnTo>
                    <a:pt x="228" y="322"/>
                  </a:lnTo>
                  <a:lnTo>
                    <a:pt x="207" y="379"/>
                  </a:lnTo>
                  <a:lnTo>
                    <a:pt x="194" y="405"/>
                  </a:lnTo>
                  <a:lnTo>
                    <a:pt x="182" y="425"/>
                  </a:lnTo>
                  <a:lnTo>
                    <a:pt x="146" y="484"/>
                  </a:lnTo>
                  <a:lnTo>
                    <a:pt x="127" y="511"/>
                  </a:lnTo>
                  <a:lnTo>
                    <a:pt x="125" y="540"/>
                  </a:lnTo>
                  <a:lnTo>
                    <a:pt x="100" y="543"/>
                  </a:lnTo>
                  <a:lnTo>
                    <a:pt x="89" y="577"/>
                  </a:lnTo>
                  <a:lnTo>
                    <a:pt x="78" y="580"/>
                  </a:lnTo>
                  <a:lnTo>
                    <a:pt x="80" y="733"/>
                  </a:lnTo>
                  <a:lnTo>
                    <a:pt x="74" y="738"/>
                  </a:lnTo>
                  <a:lnTo>
                    <a:pt x="62" y="751"/>
                  </a:lnTo>
                  <a:lnTo>
                    <a:pt x="47" y="770"/>
                  </a:lnTo>
                  <a:lnTo>
                    <a:pt x="41" y="778"/>
                  </a:lnTo>
                  <a:lnTo>
                    <a:pt x="40" y="789"/>
                  </a:lnTo>
                  <a:lnTo>
                    <a:pt x="36" y="795"/>
                  </a:lnTo>
                  <a:lnTo>
                    <a:pt x="30" y="802"/>
                  </a:lnTo>
                  <a:lnTo>
                    <a:pt x="15" y="814"/>
                  </a:lnTo>
                  <a:lnTo>
                    <a:pt x="9" y="817"/>
                  </a:lnTo>
                  <a:lnTo>
                    <a:pt x="3" y="822"/>
                  </a:lnTo>
                  <a:lnTo>
                    <a:pt x="0" y="827"/>
                  </a:lnTo>
                  <a:lnTo>
                    <a:pt x="0" y="832"/>
                  </a:lnTo>
                  <a:lnTo>
                    <a:pt x="9" y="848"/>
                  </a:lnTo>
                  <a:lnTo>
                    <a:pt x="21" y="866"/>
                  </a:lnTo>
                  <a:lnTo>
                    <a:pt x="32" y="885"/>
                  </a:lnTo>
                  <a:lnTo>
                    <a:pt x="36" y="892"/>
                  </a:lnTo>
                  <a:lnTo>
                    <a:pt x="36" y="898"/>
                  </a:lnTo>
                  <a:lnTo>
                    <a:pt x="32" y="909"/>
                  </a:lnTo>
                  <a:lnTo>
                    <a:pt x="24" y="922"/>
                  </a:lnTo>
                  <a:lnTo>
                    <a:pt x="21" y="931"/>
                  </a:lnTo>
                  <a:lnTo>
                    <a:pt x="19" y="937"/>
                  </a:lnTo>
                  <a:lnTo>
                    <a:pt x="17" y="947"/>
                  </a:lnTo>
                  <a:lnTo>
                    <a:pt x="19" y="956"/>
                  </a:lnTo>
                  <a:lnTo>
                    <a:pt x="28" y="988"/>
                  </a:lnTo>
                  <a:lnTo>
                    <a:pt x="45" y="1030"/>
                  </a:lnTo>
                  <a:lnTo>
                    <a:pt x="68" y="1086"/>
                  </a:lnTo>
                  <a:lnTo>
                    <a:pt x="41" y="1086"/>
                  </a:lnTo>
                  <a:lnTo>
                    <a:pt x="74" y="1120"/>
                  </a:lnTo>
                  <a:lnTo>
                    <a:pt x="95" y="1106"/>
                  </a:lnTo>
                  <a:lnTo>
                    <a:pt x="102" y="1115"/>
                  </a:lnTo>
                  <a:lnTo>
                    <a:pt x="108" y="1122"/>
                  </a:lnTo>
                  <a:lnTo>
                    <a:pt x="114" y="1130"/>
                  </a:lnTo>
                  <a:lnTo>
                    <a:pt x="114" y="1135"/>
                  </a:lnTo>
                  <a:lnTo>
                    <a:pt x="112" y="1140"/>
                  </a:lnTo>
                  <a:lnTo>
                    <a:pt x="110" y="1152"/>
                  </a:lnTo>
                  <a:lnTo>
                    <a:pt x="104" y="1167"/>
                  </a:lnTo>
                  <a:lnTo>
                    <a:pt x="78" y="1140"/>
                  </a:lnTo>
                  <a:lnTo>
                    <a:pt x="80" y="1206"/>
                  </a:lnTo>
                  <a:lnTo>
                    <a:pt x="106" y="1228"/>
                  </a:lnTo>
                  <a:lnTo>
                    <a:pt x="114" y="1259"/>
                  </a:lnTo>
                  <a:lnTo>
                    <a:pt x="89" y="1267"/>
                  </a:lnTo>
                  <a:lnTo>
                    <a:pt x="119" y="1340"/>
                  </a:lnTo>
                  <a:lnTo>
                    <a:pt x="144" y="1392"/>
                  </a:lnTo>
                  <a:lnTo>
                    <a:pt x="154" y="1411"/>
                  </a:lnTo>
                  <a:lnTo>
                    <a:pt x="159" y="1419"/>
                  </a:lnTo>
                  <a:lnTo>
                    <a:pt x="163" y="1426"/>
                  </a:lnTo>
                  <a:lnTo>
                    <a:pt x="165" y="1436"/>
                  </a:lnTo>
                  <a:lnTo>
                    <a:pt x="165" y="1462"/>
                  </a:lnTo>
                  <a:lnTo>
                    <a:pt x="165" y="1487"/>
                  </a:lnTo>
                  <a:lnTo>
                    <a:pt x="163" y="1499"/>
                  </a:lnTo>
                  <a:lnTo>
                    <a:pt x="199" y="1511"/>
                  </a:lnTo>
                  <a:lnTo>
                    <a:pt x="230" y="1521"/>
                  </a:lnTo>
                  <a:lnTo>
                    <a:pt x="243" y="1526"/>
                  </a:lnTo>
                  <a:lnTo>
                    <a:pt x="251" y="1531"/>
                  </a:lnTo>
                  <a:lnTo>
                    <a:pt x="256" y="1536"/>
                  </a:lnTo>
                  <a:lnTo>
                    <a:pt x="260" y="1541"/>
                  </a:lnTo>
                  <a:lnTo>
                    <a:pt x="268" y="1556"/>
                  </a:lnTo>
                  <a:lnTo>
                    <a:pt x="272" y="1573"/>
                  </a:lnTo>
                  <a:lnTo>
                    <a:pt x="312" y="1590"/>
                  </a:lnTo>
                  <a:lnTo>
                    <a:pt x="340" y="1604"/>
                  </a:lnTo>
                  <a:lnTo>
                    <a:pt x="352" y="1610"/>
                  </a:lnTo>
                  <a:lnTo>
                    <a:pt x="357" y="1616"/>
                  </a:lnTo>
                  <a:lnTo>
                    <a:pt x="363" y="1622"/>
                  </a:lnTo>
                  <a:lnTo>
                    <a:pt x="365" y="1629"/>
                  </a:lnTo>
                  <a:lnTo>
                    <a:pt x="363" y="1636"/>
                  </a:lnTo>
                  <a:lnTo>
                    <a:pt x="384" y="1639"/>
                  </a:lnTo>
                  <a:lnTo>
                    <a:pt x="432" y="1682"/>
                  </a:lnTo>
                  <a:lnTo>
                    <a:pt x="435" y="1698"/>
                  </a:lnTo>
                  <a:lnTo>
                    <a:pt x="432" y="1702"/>
                  </a:lnTo>
                  <a:lnTo>
                    <a:pt x="424" y="1707"/>
                  </a:lnTo>
                  <a:lnTo>
                    <a:pt x="420" y="1712"/>
                  </a:lnTo>
                  <a:lnTo>
                    <a:pt x="418" y="1717"/>
                  </a:lnTo>
                  <a:lnTo>
                    <a:pt x="416" y="1724"/>
                  </a:lnTo>
                  <a:lnTo>
                    <a:pt x="418" y="1731"/>
                  </a:lnTo>
                  <a:lnTo>
                    <a:pt x="422" y="1744"/>
                  </a:lnTo>
                  <a:lnTo>
                    <a:pt x="424" y="1751"/>
                  </a:lnTo>
                  <a:lnTo>
                    <a:pt x="428" y="1756"/>
                  </a:lnTo>
                  <a:lnTo>
                    <a:pt x="433" y="1759"/>
                  </a:lnTo>
                  <a:lnTo>
                    <a:pt x="439" y="1764"/>
                  </a:lnTo>
                  <a:lnTo>
                    <a:pt x="449" y="1768"/>
                  </a:lnTo>
                  <a:lnTo>
                    <a:pt x="458" y="1769"/>
                  </a:lnTo>
                  <a:lnTo>
                    <a:pt x="492" y="1776"/>
                  </a:lnTo>
                  <a:lnTo>
                    <a:pt x="532" y="1781"/>
                  </a:lnTo>
                  <a:lnTo>
                    <a:pt x="580" y="1786"/>
                  </a:lnTo>
                  <a:lnTo>
                    <a:pt x="645" y="1797"/>
                  </a:lnTo>
                  <a:lnTo>
                    <a:pt x="654" y="1824"/>
                  </a:lnTo>
                  <a:lnTo>
                    <a:pt x="789" y="1896"/>
                  </a:lnTo>
                  <a:lnTo>
                    <a:pt x="890" y="1954"/>
                  </a:lnTo>
                  <a:lnTo>
                    <a:pt x="930" y="1976"/>
                  </a:lnTo>
                  <a:lnTo>
                    <a:pt x="953" y="1991"/>
                  </a:lnTo>
                  <a:lnTo>
                    <a:pt x="961" y="1994"/>
                  </a:lnTo>
                  <a:lnTo>
                    <a:pt x="976" y="1998"/>
                  </a:lnTo>
                  <a:lnTo>
                    <a:pt x="1012" y="2003"/>
                  </a:lnTo>
                  <a:lnTo>
                    <a:pt x="1061" y="2010"/>
                  </a:lnTo>
                  <a:lnTo>
                    <a:pt x="1103" y="2013"/>
                  </a:lnTo>
                  <a:lnTo>
                    <a:pt x="1181" y="2020"/>
                  </a:lnTo>
                  <a:lnTo>
                    <a:pt x="1195" y="2025"/>
                  </a:lnTo>
                  <a:lnTo>
                    <a:pt x="1210" y="2030"/>
                  </a:lnTo>
                  <a:lnTo>
                    <a:pt x="1227" y="2032"/>
                  </a:lnTo>
                  <a:lnTo>
                    <a:pt x="1256" y="2030"/>
                  </a:lnTo>
                  <a:lnTo>
                    <a:pt x="1267" y="2028"/>
                  </a:lnTo>
                  <a:lnTo>
                    <a:pt x="1276" y="1996"/>
                  </a:lnTo>
                  <a:lnTo>
                    <a:pt x="1436" y="1996"/>
                  </a:lnTo>
                  <a:lnTo>
                    <a:pt x="1453" y="2015"/>
                  </a:lnTo>
                  <a:lnTo>
                    <a:pt x="1493" y="2059"/>
                  </a:lnTo>
                  <a:lnTo>
                    <a:pt x="1516" y="2082"/>
                  </a:lnTo>
                  <a:lnTo>
                    <a:pt x="1539" y="2103"/>
                  </a:lnTo>
                  <a:lnTo>
                    <a:pt x="1560" y="2121"/>
                  </a:lnTo>
                  <a:lnTo>
                    <a:pt x="1569" y="2126"/>
                  </a:lnTo>
                  <a:lnTo>
                    <a:pt x="1575" y="2131"/>
                  </a:lnTo>
                  <a:lnTo>
                    <a:pt x="1611" y="2147"/>
                  </a:lnTo>
                  <a:lnTo>
                    <a:pt x="1615" y="2213"/>
                  </a:lnTo>
                  <a:lnTo>
                    <a:pt x="1665" y="2260"/>
                  </a:lnTo>
                  <a:lnTo>
                    <a:pt x="1701" y="2295"/>
                  </a:lnTo>
                  <a:lnTo>
                    <a:pt x="1724" y="2316"/>
                  </a:lnTo>
                  <a:lnTo>
                    <a:pt x="1729" y="2319"/>
                  </a:lnTo>
                  <a:lnTo>
                    <a:pt x="1737" y="2321"/>
                  </a:lnTo>
                  <a:lnTo>
                    <a:pt x="1750" y="2324"/>
                  </a:lnTo>
                  <a:lnTo>
                    <a:pt x="1765" y="2324"/>
                  </a:lnTo>
                  <a:lnTo>
                    <a:pt x="1804" y="2279"/>
                  </a:lnTo>
                  <a:lnTo>
                    <a:pt x="1798" y="2255"/>
                  </a:lnTo>
                  <a:lnTo>
                    <a:pt x="1811" y="2245"/>
                  </a:lnTo>
                  <a:lnTo>
                    <a:pt x="1823" y="2238"/>
                  </a:lnTo>
                  <a:lnTo>
                    <a:pt x="1828" y="2235"/>
                  </a:lnTo>
                  <a:lnTo>
                    <a:pt x="1834" y="2235"/>
                  </a:lnTo>
                  <a:lnTo>
                    <a:pt x="1838" y="2235"/>
                  </a:lnTo>
                  <a:lnTo>
                    <a:pt x="1842" y="2236"/>
                  </a:lnTo>
                  <a:lnTo>
                    <a:pt x="1847" y="2241"/>
                  </a:lnTo>
                  <a:lnTo>
                    <a:pt x="1851" y="2250"/>
                  </a:lnTo>
                  <a:lnTo>
                    <a:pt x="1891" y="2246"/>
                  </a:lnTo>
                  <a:lnTo>
                    <a:pt x="1902" y="2231"/>
                  </a:lnTo>
                  <a:lnTo>
                    <a:pt x="1920" y="2251"/>
                  </a:lnTo>
                  <a:lnTo>
                    <a:pt x="1967" y="2263"/>
                  </a:lnTo>
                  <a:lnTo>
                    <a:pt x="2019" y="2338"/>
                  </a:lnTo>
                  <a:lnTo>
                    <a:pt x="2060" y="2392"/>
                  </a:lnTo>
                  <a:lnTo>
                    <a:pt x="2078" y="2412"/>
                  </a:lnTo>
                  <a:lnTo>
                    <a:pt x="2089" y="2424"/>
                  </a:lnTo>
                  <a:lnTo>
                    <a:pt x="2095" y="2429"/>
                  </a:lnTo>
                  <a:lnTo>
                    <a:pt x="2098" y="2436"/>
                  </a:lnTo>
                  <a:lnTo>
                    <a:pt x="2098" y="2441"/>
                  </a:lnTo>
                  <a:lnTo>
                    <a:pt x="2098" y="2446"/>
                  </a:lnTo>
                  <a:lnTo>
                    <a:pt x="2093" y="2454"/>
                  </a:lnTo>
                  <a:lnTo>
                    <a:pt x="2089" y="2458"/>
                  </a:lnTo>
                  <a:lnTo>
                    <a:pt x="2121" y="2466"/>
                  </a:lnTo>
                  <a:lnTo>
                    <a:pt x="2125" y="2510"/>
                  </a:lnTo>
                  <a:lnTo>
                    <a:pt x="2129" y="2510"/>
                  </a:lnTo>
                  <a:lnTo>
                    <a:pt x="2133" y="2517"/>
                  </a:lnTo>
                  <a:lnTo>
                    <a:pt x="2138" y="2532"/>
                  </a:lnTo>
                  <a:lnTo>
                    <a:pt x="2154" y="2576"/>
                  </a:lnTo>
                  <a:lnTo>
                    <a:pt x="2159" y="2581"/>
                  </a:lnTo>
                  <a:lnTo>
                    <a:pt x="2173" y="2590"/>
                  </a:lnTo>
                  <a:lnTo>
                    <a:pt x="2182" y="2596"/>
                  </a:lnTo>
                  <a:lnTo>
                    <a:pt x="2192" y="2602"/>
                  </a:lnTo>
                  <a:lnTo>
                    <a:pt x="2205" y="2607"/>
                  </a:lnTo>
                  <a:lnTo>
                    <a:pt x="2218" y="2610"/>
                  </a:lnTo>
                  <a:lnTo>
                    <a:pt x="2251" y="2617"/>
                  </a:lnTo>
                  <a:lnTo>
                    <a:pt x="2283" y="2625"/>
                  </a:lnTo>
                  <a:lnTo>
                    <a:pt x="2314" y="2634"/>
                  </a:lnTo>
                  <a:lnTo>
                    <a:pt x="2325" y="2639"/>
                  </a:lnTo>
                  <a:lnTo>
                    <a:pt x="2334" y="2646"/>
                  </a:lnTo>
                  <a:lnTo>
                    <a:pt x="2342" y="2649"/>
                  </a:lnTo>
                  <a:lnTo>
                    <a:pt x="2348" y="2651"/>
                  </a:lnTo>
                  <a:lnTo>
                    <a:pt x="2352" y="2649"/>
                  </a:lnTo>
                  <a:lnTo>
                    <a:pt x="2353" y="2646"/>
                  </a:lnTo>
                  <a:lnTo>
                    <a:pt x="2353" y="2639"/>
                  </a:lnTo>
                  <a:lnTo>
                    <a:pt x="2352" y="2632"/>
                  </a:lnTo>
                  <a:lnTo>
                    <a:pt x="2346" y="2625"/>
                  </a:lnTo>
                  <a:lnTo>
                    <a:pt x="2338" y="2615"/>
                  </a:lnTo>
                  <a:lnTo>
                    <a:pt x="2329" y="2607"/>
                  </a:lnTo>
                  <a:lnTo>
                    <a:pt x="2325" y="2596"/>
                  </a:lnTo>
                  <a:lnTo>
                    <a:pt x="2321" y="2588"/>
                  </a:lnTo>
                  <a:lnTo>
                    <a:pt x="2321" y="2580"/>
                  </a:lnTo>
                  <a:lnTo>
                    <a:pt x="2321" y="2571"/>
                  </a:lnTo>
                  <a:lnTo>
                    <a:pt x="2323" y="2563"/>
                  </a:lnTo>
                  <a:lnTo>
                    <a:pt x="2329" y="2553"/>
                  </a:lnTo>
                  <a:lnTo>
                    <a:pt x="2331" y="2546"/>
                  </a:lnTo>
                  <a:lnTo>
                    <a:pt x="2333" y="2532"/>
                  </a:lnTo>
                  <a:lnTo>
                    <a:pt x="2334" y="2497"/>
                  </a:lnTo>
                  <a:lnTo>
                    <a:pt x="2338" y="2449"/>
                  </a:lnTo>
                  <a:lnTo>
                    <a:pt x="2365" y="2444"/>
                  </a:lnTo>
                  <a:lnTo>
                    <a:pt x="2359" y="2412"/>
                  </a:lnTo>
                  <a:lnTo>
                    <a:pt x="2382" y="2412"/>
                  </a:lnTo>
                  <a:lnTo>
                    <a:pt x="2397" y="2382"/>
                  </a:lnTo>
                  <a:lnTo>
                    <a:pt x="2426" y="2378"/>
                  </a:lnTo>
                  <a:lnTo>
                    <a:pt x="2430" y="2372"/>
                  </a:lnTo>
                  <a:lnTo>
                    <a:pt x="2433" y="2365"/>
                  </a:lnTo>
                  <a:lnTo>
                    <a:pt x="2439" y="2360"/>
                  </a:lnTo>
                  <a:lnTo>
                    <a:pt x="2445" y="2358"/>
                  </a:lnTo>
                  <a:lnTo>
                    <a:pt x="2451" y="2356"/>
                  </a:lnTo>
                  <a:lnTo>
                    <a:pt x="2456" y="2355"/>
                  </a:lnTo>
                  <a:lnTo>
                    <a:pt x="2462" y="2388"/>
                  </a:lnTo>
                  <a:lnTo>
                    <a:pt x="2475" y="2373"/>
                  </a:lnTo>
                  <a:lnTo>
                    <a:pt x="2487" y="2363"/>
                  </a:lnTo>
                  <a:lnTo>
                    <a:pt x="2498" y="2355"/>
                  </a:lnTo>
                  <a:lnTo>
                    <a:pt x="2508" y="2351"/>
                  </a:lnTo>
                  <a:lnTo>
                    <a:pt x="2521" y="2350"/>
                  </a:lnTo>
                  <a:lnTo>
                    <a:pt x="2532" y="2348"/>
                  </a:lnTo>
                  <a:lnTo>
                    <a:pt x="2546" y="2344"/>
                  </a:lnTo>
                  <a:lnTo>
                    <a:pt x="2561" y="2336"/>
                  </a:lnTo>
                  <a:lnTo>
                    <a:pt x="2580" y="2324"/>
                  </a:lnTo>
                  <a:lnTo>
                    <a:pt x="2588" y="2317"/>
                  </a:lnTo>
                  <a:lnTo>
                    <a:pt x="2591" y="2311"/>
                  </a:lnTo>
                  <a:lnTo>
                    <a:pt x="2593" y="2307"/>
                  </a:lnTo>
                  <a:lnTo>
                    <a:pt x="2591" y="2304"/>
                  </a:lnTo>
                  <a:lnTo>
                    <a:pt x="2589" y="2302"/>
                  </a:lnTo>
                  <a:lnTo>
                    <a:pt x="2586" y="2299"/>
                  </a:lnTo>
                  <a:lnTo>
                    <a:pt x="2572" y="2292"/>
                  </a:lnTo>
                  <a:lnTo>
                    <a:pt x="2567" y="2285"/>
                  </a:lnTo>
                  <a:lnTo>
                    <a:pt x="2563" y="2280"/>
                  </a:lnTo>
                  <a:lnTo>
                    <a:pt x="2563" y="2279"/>
                  </a:lnTo>
                  <a:lnTo>
                    <a:pt x="2589" y="2250"/>
                  </a:lnTo>
                  <a:lnTo>
                    <a:pt x="2599" y="2263"/>
                  </a:lnTo>
                  <a:lnTo>
                    <a:pt x="2610" y="2273"/>
                  </a:lnTo>
                  <a:lnTo>
                    <a:pt x="2616" y="2279"/>
                  </a:lnTo>
                  <a:lnTo>
                    <a:pt x="2622" y="2282"/>
                  </a:lnTo>
                  <a:lnTo>
                    <a:pt x="2635" y="2284"/>
                  </a:lnTo>
                  <a:lnTo>
                    <a:pt x="2648" y="2282"/>
                  </a:lnTo>
                  <a:lnTo>
                    <a:pt x="2654" y="2280"/>
                  </a:lnTo>
                  <a:lnTo>
                    <a:pt x="2662" y="2277"/>
                  </a:lnTo>
                  <a:lnTo>
                    <a:pt x="2667" y="2273"/>
                  </a:lnTo>
                  <a:lnTo>
                    <a:pt x="2673" y="2268"/>
                  </a:lnTo>
                  <a:lnTo>
                    <a:pt x="2683" y="2255"/>
                  </a:lnTo>
                  <a:lnTo>
                    <a:pt x="2688" y="2243"/>
                  </a:lnTo>
                  <a:lnTo>
                    <a:pt x="2694" y="2231"/>
                  </a:lnTo>
                  <a:lnTo>
                    <a:pt x="2744" y="2226"/>
                  </a:lnTo>
                  <a:lnTo>
                    <a:pt x="2787" y="2245"/>
                  </a:lnTo>
                  <a:close/>
                </a:path>
              </a:pathLst>
            </a:custGeom>
            <a:noFill/>
            <a:ln w="12700">
              <a:solidFill>
                <a:schemeClr val="bg2"/>
              </a:solidFill>
              <a:round/>
              <a:headEnd/>
              <a:tailEnd/>
            </a:ln>
          </p:spPr>
          <p:txBody>
            <a:bodyPr/>
            <a:lstStyle/>
            <a:p>
              <a:endParaRPr lang="en-US"/>
            </a:p>
          </p:txBody>
        </p:sp>
        <p:sp>
          <p:nvSpPr>
            <p:cNvPr id="75821" name="Freeform 11"/>
            <p:cNvSpPr>
              <a:spLocks/>
            </p:cNvSpPr>
            <p:nvPr/>
          </p:nvSpPr>
          <p:spPr bwMode="auto">
            <a:xfrm>
              <a:off x="2049463" y="1262063"/>
              <a:ext cx="882650" cy="495300"/>
            </a:xfrm>
            <a:custGeom>
              <a:avLst/>
              <a:gdLst>
                <a:gd name="T0" fmla="*/ 2147483647 w 626"/>
                <a:gd name="T1" fmla="*/ 0 h 312"/>
                <a:gd name="T2" fmla="*/ 2147483647 w 626"/>
                <a:gd name="T3" fmla="*/ 2147483647 h 312"/>
                <a:gd name="T4" fmla="*/ 2147483647 w 626"/>
                <a:gd name="T5" fmla="*/ 2147483647 h 312"/>
                <a:gd name="T6" fmla="*/ 2147483647 w 626"/>
                <a:gd name="T7" fmla="*/ 2147483647 h 312"/>
                <a:gd name="T8" fmla="*/ 2147483647 w 626"/>
                <a:gd name="T9" fmla="*/ 2147483647 h 312"/>
                <a:gd name="T10" fmla="*/ 2147483647 w 626"/>
                <a:gd name="T11" fmla="*/ 2147483647 h 312"/>
                <a:gd name="T12" fmla="*/ 2147483647 w 626"/>
                <a:gd name="T13" fmla="*/ 2147483647 h 312"/>
                <a:gd name="T14" fmla="*/ 2147483647 w 626"/>
                <a:gd name="T15" fmla="*/ 2147483647 h 312"/>
                <a:gd name="T16" fmla="*/ 2147483647 w 626"/>
                <a:gd name="T17" fmla="*/ 2147483647 h 312"/>
                <a:gd name="T18" fmla="*/ 2147483647 w 626"/>
                <a:gd name="T19" fmla="*/ 2147483647 h 312"/>
                <a:gd name="T20" fmla="*/ 2147483647 w 626"/>
                <a:gd name="T21" fmla="*/ 2147483647 h 312"/>
                <a:gd name="T22" fmla="*/ 2147483647 w 626"/>
                <a:gd name="T23" fmla="*/ 2147483647 h 312"/>
                <a:gd name="T24" fmla="*/ 2147483647 w 626"/>
                <a:gd name="T25" fmla="*/ 2147483647 h 312"/>
                <a:gd name="T26" fmla="*/ 2147483647 w 626"/>
                <a:gd name="T27" fmla="*/ 2147483647 h 312"/>
                <a:gd name="T28" fmla="*/ 2147483647 w 626"/>
                <a:gd name="T29" fmla="*/ 2147483647 h 312"/>
                <a:gd name="T30" fmla="*/ 2147483647 w 626"/>
                <a:gd name="T31" fmla="*/ 2147483647 h 312"/>
                <a:gd name="T32" fmla="*/ 2147483647 w 626"/>
                <a:gd name="T33" fmla="*/ 2147483647 h 312"/>
                <a:gd name="T34" fmla="*/ 2147483647 w 626"/>
                <a:gd name="T35" fmla="*/ 2147483647 h 312"/>
                <a:gd name="T36" fmla="*/ 2147483647 w 626"/>
                <a:gd name="T37" fmla="*/ 2147483647 h 312"/>
                <a:gd name="T38" fmla="*/ 2147483647 w 626"/>
                <a:gd name="T39" fmla="*/ 2147483647 h 312"/>
                <a:gd name="T40" fmla="*/ 2147483647 w 626"/>
                <a:gd name="T41" fmla="*/ 2147483647 h 312"/>
                <a:gd name="T42" fmla="*/ 2147483647 w 626"/>
                <a:gd name="T43" fmla="*/ 2147483647 h 312"/>
                <a:gd name="T44" fmla="*/ 2147483647 w 626"/>
                <a:gd name="T45" fmla="*/ 2147483647 h 312"/>
                <a:gd name="T46" fmla="*/ 2147483647 w 626"/>
                <a:gd name="T47" fmla="*/ 2147483647 h 312"/>
                <a:gd name="T48" fmla="*/ 2147483647 w 626"/>
                <a:gd name="T49" fmla="*/ 2147483647 h 312"/>
                <a:gd name="T50" fmla="*/ 2147483647 w 626"/>
                <a:gd name="T51" fmla="*/ 2147483647 h 312"/>
                <a:gd name="T52" fmla="*/ 2147483647 w 626"/>
                <a:gd name="T53" fmla="*/ 2147483647 h 312"/>
                <a:gd name="T54" fmla="*/ 2147483647 w 626"/>
                <a:gd name="T55" fmla="*/ 2147483647 h 312"/>
                <a:gd name="T56" fmla="*/ 2147483647 w 626"/>
                <a:gd name="T57" fmla="*/ 2147483647 h 312"/>
                <a:gd name="T58" fmla="*/ 2147483647 w 626"/>
                <a:gd name="T59" fmla="*/ 2147483647 h 312"/>
                <a:gd name="T60" fmla="*/ 2147483647 w 626"/>
                <a:gd name="T61" fmla="*/ 2147483647 h 312"/>
                <a:gd name="T62" fmla="*/ 2147483647 w 626"/>
                <a:gd name="T63" fmla="*/ 2147483647 h 312"/>
                <a:gd name="T64" fmla="*/ 2147483647 w 626"/>
                <a:gd name="T65" fmla="*/ 2147483647 h 312"/>
                <a:gd name="T66" fmla="*/ 2147483647 w 626"/>
                <a:gd name="T67" fmla="*/ 2147483647 h 312"/>
                <a:gd name="T68" fmla="*/ 2147483647 w 626"/>
                <a:gd name="T69" fmla="*/ 2147483647 h 312"/>
                <a:gd name="T70" fmla="*/ 2147483647 w 626"/>
                <a:gd name="T71" fmla="*/ 2147483647 h 312"/>
                <a:gd name="T72" fmla="*/ 2147483647 w 626"/>
                <a:gd name="T73" fmla="*/ 2147483647 h 312"/>
                <a:gd name="T74" fmla="*/ 2147483647 w 626"/>
                <a:gd name="T75" fmla="*/ 2147483647 h 312"/>
                <a:gd name="T76" fmla="*/ 0 w 626"/>
                <a:gd name="T77" fmla="*/ 2147483647 h 3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26"/>
                <a:gd name="T118" fmla="*/ 0 h 312"/>
                <a:gd name="T119" fmla="*/ 626 w 626"/>
                <a:gd name="T120" fmla="*/ 312 h 3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26" h="312">
                  <a:moveTo>
                    <a:pt x="626" y="0"/>
                  </a:moveTo>
                  <a:lnTo>
                    <a:pt x="592" y="82"/>
                  </a:lnTo>
                  <a:lnTo>
                    <a:pt x="567" y="146"/>
                  </a:lnTo>
                  <a:lnTo>
                    <a:pt x="559" y="173"/>
                  </a:lnTo>
                  <a:lnTo>
                    <a:pt x="555" y="193"/>
                  </a:lnTo>
                  <a:lnTo>
                    <a:pt x="552" y="227"/>
                  </a:lnTo>
                  <a:lnTo>
                    <a:pt x="552" y="268"/>
                  </a:lnTo>
                  <a:lnTo>
                    <a:pt x="550" y="312"/>
                  </a:lnTo>
                  <a:lnTo>
                    <a:pt x="487" y="283"/>
                  </a:lnTo>
                  <a:lnTo>
                    <a:pt x="439" y="263"/>
                  </a:lnTo>
                  <a:lnTo>
                    <a:pt x="418" y="254"/>
                  </a:lnTo>
                  <a:lnTo>
                    <a:pt x="405" y="249"/>
                  </a:lnTo>
                  <a:lnTo>
                    <a:pt x="386" y="247"/>
                  </a:lnTo>
                  <a:lnTo>
                    <a:pt x="358" y="246"/>
                  </a:lnTo>
                  <a:lnTo>
                    <a:pt x="283" y="246"/>
                  </a:lnTo>
                  <a:lnTo>
                    <a:pt x="182" y="249"/>
                  </a:lnTo>
                  <a:lnTo>
                    <a:pt x="169" y="236"/>
                  </a:lnTo>
                  <a:lnTo>
                    <a:pt x="158" y="225"/>
                  </a:lnTo>
                  <a:lnTo>
                    <a:pt x="152" y="222"/>
                  </a:lnTo>
                  <a:lnTo>
                    <a:pt x="148" y="220"/>
                  </a:lnTo>
                  <a:lnTo>
                    <a:pt x="110" y="217"/>
                  </a:lnTo>
                  <a:lnTo>
                    <a:pt x="80" y="214"/>
                  </a:lnTo>
                  <a:lnTo>
                    <a:pt x="78" y="210"/>
                  </a:lnTo>
                  <a:lnTo>
                    <a:pt x="72" y="202"/>
                  </a:lnTo>
                  <a:lnTo>
                    <a:pt x="70" y="195"/>
                  </a:lnTo>
                  <a:lnTo>
                    <a:pt x="70" y="188"/>
                  </a:lnTo>
                  <a:lnTo>
                    <a:pt x="74" y="181"/>
                  </a:lnTo>
                  <a:lnTo>
                    <a:pt x="80" y="175"/>
                  </a:lnTo>
                  <a:lnTo>
                    <a:pt x="84" y="171"/>
                  </a:lnTo>
                  <a:lnTo>
                    <a:pt x="87" y="168"/>
                  </a:lnTo>
                  <a:lnTo>
                    <a:pt x="87" y="161"/>
                  </a:lnTo>
                  <a:lnTo>
                    <a:pt x="85" y="153"/>
                  </a:lnTo>
                  <a:lnTo>
                    <a:pt x="80" y="146"/>
                  </a:lnTo>
                  <a:lnTo>
                    <a:pt x="72" y="139"/>
                  </a:lnTo>
                  <a:lnTo>
                    <a:pt x="64" y="134"/>
                  </a:lnTo>
                  <a:lnTo>
                    <a:pt x="55" y="131"/>
                  </a:lnTo>
                  <a:lnTo>
                    <a:pt x="45" y="129"/>
                  </a:lnTo>
                  <a:lnTo>
                    <a:pt x="13" y="131"/>
                  </a:lnTo>
                  <a:lnTo>
                    <a:pt x="0" y="132"/>
                  </a:lnTo>
                </a:path>
              </a:pathLst>
            </a:custGeom>
            <a:noFill/>
            <a:ln w="12700">
              <a:solidFill>
                <a:schemeClr val="bg2"/>
              </a:solidFill>
              <a:round/>
              <a:headEnd/>
              <a:tailEnd/>
            </a:ln>
          </p:spPr>
          <p:txBody>
            <a:bodyPr/>
            <a:lstStyle/>
            <a:p>
              <a:endParaRPr lang="en-US"/>
            </a:p>
          </p:txBody>
        </p:sp>
        <p:sp>
          <p:nvSpPr>
            <p:cNvPr id="75822" name="Freeform 12"/>
            <p:cNvSpPr>
              <a:spLocks/>
            </p:cNvSpPr>
            <p:nvPr/>
          </p:nvSpPr>
          <p:spPr bwMode="auto">
            <a:xfrm>
              <a:off x="2620963" y="1757363"/>
              <a:ext cx="204787" cy="603250"/>
            </a:xfrm>
            <a:custGeom>
              <a:avLst/>
              <a:gdLst>
                <a:gd name="T0" fmla="*/ 2147483647 w 145"/>
                <a:gd name="T1" fmla="*/ 0 h 380"/>
                <a:gd name="T2" fmla="*/ 2147483647 w 145"/>
                <a:gd name="T3" fmla="*/ 2147483647 h 380"/>
                <a:gd name="T4" fmla="*/ 2147483647 w 145"/>
                <a:gd name="T5" fmla="*/ 2147483647 h 380"/>
                <a:gd name="T6" fmla="*/ 2147483647 w 145"/>
                <a:gd name="T7" fmla="*/ 2147483647 h 380"/>
                <a:gd name="T8" fmla="*/ 2147483647 w 145"/>
                <a:gd name="T9" fmla="*/ 2147483647 h 380"/>
                <a:gd name="T10" fmla="*/ 2147483647 w 145"/>
                <a:gd name="T11" fmla="*/ 2147483647 h 380"/>
                <a:gd name="T12" fmla="*/ 2147483647 w 145"/>
                <a:gd name="T13" fmla="*/ 2147483647 h 380"/>
                <a:gd name="T14" fmla="*/ 2147483647 w 145"/>
                <a:gd name="T15" fmla="*/ 2147483647 h 380"/>
                <a:gd name="T16" fmla="*/ 2147483647 w 145"/>
                <a:gd name="T17" fmla="*/ 2147483647 h 380"/>
                <a:gd name="T18" fmla="*/ 2147483647 w 145"/>
                <a:gd name="T19" fmla="*/ 2147483647 h 380"/>
                <a:gd name="T20" fmla="*/ 2147483647 w 145"/>
                <a:gd name="T21" fmla="*/ 2147483647 h 380"/>
                <a:gd name="T22" fmla="*/ 2147483647 w 145"/>
                <a:gd name="T23" fmla="*/ 2147483647 h 380"/>
                <a:gd name="T24" fmla="*/ 2147483647 w 145"/>
                <a:gd name="T25" fmla="*/ 2147483647 h 380"/>
                <a:gd name="T26" fmla="*/ 2147483647 w 145"/>
                <a:gd name="T27" fmla="*/ 2147483647 h 380"/>
                <a:gd name="T28" fmla="*/ 2147483647 w 145"/>
                <a:gd name="T29" fmla="*/ 2147483647 h 380"/>
                <a:gd name="T30" fmla="*/ 2147483647 w 145"/>
                <a:gd name="T31" fmla="*/ 2147483647 h 380"/>
                <a:gd name="T32" fmla="*/ 2147483647 w 145"/>
                <a:gd name="T33" fmla="*/ 2147483647 h 380"/>
                <a:gd name="T34" fmla="*/ 2147483647 w 145"/>
                <a:gd name="T35" fmla="*/ 2147483647 h 380"/>
                <a:gd name="T36" fmla="*/ 2147483647 w 145"/>
                <a:gd name="T37" fmla="*/ 2147483647 h 380"/>
                <a:gd name="T38" fmla="*/ 2147483647 w 145"/>
                <a:gd name="T39" fmla="*/ 2147483647 h 380"/>
                <a:gd name="T40" fmla="*/ 2147483647 w 145"/>
                <a:gd name="T41" fmla="*/ 2147483647 h 380"/>
                <a:gd name="T42" fmla="*/ 2147483647 w 145"/>
                <a:gd name="T43" fmla="*/ 2147483647 h 380"/>
                <a:gd name="T44" fmla="*/ 2147483647 w 145"/>
                <a:gd name="T45" fmla="*/ 2147483647 h 380"/>
                <a:gd name="T46" fmla="*/ 2147483647 w 145"/>
                <a:gd name="T47" fmla="*/ 2147483647 h 380"/>
                <a:gd name="T48" fmla="*/ 0 w 145"/>
                <a:gd name="T49" fmla="*/ 2147483647 h 3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5"/>
                <a:gd name="T76" fmla="*/ 0 h 380"/>
                <a:gd name="T77" fmla="*/ 145 w 145"/>
                <a:gd name="T78" fmla="*/ 380 h 3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5" h="380">
                  <a:moveTo>
                    <a:pt x="145" y="0"/>
                  </a:moveTo>
                  <a:lnTo>
                    <a:pt x="141" y="18"/>
                  </a:lnTo>
                  <a:lnTo>
                    <a:pt x="135" y="35"/>
                  </a:lnTo>
                  <a:lnTo>
                    <a:pt x="131" y="45"/>
                  </a:lnTo>
                  <a:lnTo>
                    <a:pt x="126" y="52"/>
                  </a:lnTo>
                  <a:lnTo>
                    <a:pt x="71" y="123"/>
                  </a:lnTo>
                  <a:lnTo>
                    <a:pt x="69" y="125"/>
                  </a:lnTo>
                  <a:lnTo>
                    <a:pt x="63" y="132"/>
                  </a:lnTo>
                  <a:lnTo>
                    <a:pt x="61" y="137"/>
                  </a:lnTo>
                  <a:lnTo>
                    <a:pt x="61" y="142"/>
                  </a:lnTo>
                  <a:lnTo>
                    <a:pt x="63" y="147"/>
                  </a:lnTo>
                  <a:lnTo>
                    <a:pt x="67" y="152"/>
                  </a:lnTo>
                  <a:lnTo>
                    <a:pt x="72" y="157"/>
                  </a:lnTo>
                  <a:lnTo>
                    <a:pt x="76" y="164"/>
                  </a:lnTo>
                  <a:lnTo>
                    <a:pt x="78" y="170"/>
                  </a:lnTo>
                  <a:lnTo>
                    <a:pt x="78" y="177"/>
                  </a:lnTo>
                  <a:lnTo>
                    <a:pt x="76" y="182"/>
                  </a:lnTo>
                  <a:lnTo>
                    <a:pt x="74" y="189"/>
                  </a:lnTo>
                  <a:lnTo>
                    <a:pt x="69" y="194"/>
                  </a:lnTo>
                  <a:lnTo>
                    <a:pt x="63" y="198"/>
                  </a:lnTo>
                  <a:lnTo>
                    <a:pt x="51" y="203"/>
                  </a:lnTo>
                  <a:lnTo>
                    <a:pt x="46" y="208"/>
                  </a:lnTo>
                  <a:lnTo>
                    <a:pt x="44" y="213"/>
                  </a:lnTo>
                  <a:lnTo>
                    <a:pt x="42" y="214"/>
                  </a:lnTo>
                  <a:lnTo>
                    <a:pt x="0" y="380"/>
                  </a:lnTo>
                </a:path>
              </a:pathLst>
            </a:custGeom>
            <a:noFill/>
            <a:ln w="12700">
              <a:solidFill>
                <a:schemeClr val="bg2"/>
              </a:solidFill>
              <a:round/>
              <a:headEnd/>
              <a:tailEnd/>
            </a:ln>
          </p:spPr>
          <p:txBody>
            <a:bodyPr/>
            <a:lstStyle/>
            <a:p>
              <a:endParaRPr lang="en-US"/>
            </a:p>
          </p:txBody>
        </p:sp>
        <p:sp>
          <p:nvSpPr>
            <p:cNvPr id="75823" name="Freeform 13"/>
            <p:cNvSpPr>
              <a:spLocks/>
            </p:cNvSpPr>
            <p:nvPr/>
          </p:nvSpPr>
          <p:spPr bwMode="auto">
            <a:xfrm>
              <a:off x="1809750" y="2130425"/>
              <a:ext cx="1522413" cy="396875"/>
            </a:xfrm>
            <a:custGeom>
              <a:avLst/>
              <a:gdLst>
                <a:gd name="T0" fmla="*/ 0 w 1079"/>
                <a:gd name="T1" fmla="*/ 0 h 250"/>
                <a:gd name="T2" fmla="*/ 2147483647 w 1079"/>
                <a:gd name="T3" fmla="*/ 2147483647 h 250"/>
                <a:gd name="T4" fmla="*/ 2147483647 w 1079"/>
                <a:gd name="T5" fmla="*/ 2147483647 h 250"/>
                <a:gd name="T6" fmla="*/ 2147483647 w 1079"/>
                <a:gd name="T7" fmla="*/ 2147483647 h 250"/>
                <a:gd name="T8" fmla="*/ 2147483647 w 1079"/>
                <a:gd name="T9" fmla="*/ 2147483647 h 250"/>
                <a:gd name="T10" fmla="*/ 2147483647 w 1079"/>
                <a:gd name="T11" fmla="*/ 2147483647 h 250"/>
                <a:gd name="T12" fmla="*/ 2147483647 w 1079"/>
                <a:gd name="T13" fmla="*/ 2147483647 h 250"/>
                <a:gd name="T14" fmla="*/ 2147483647 w 1079"/>
                <a:gd name="T15" fmla="*/ 2147483647 h 250"/>
                <a:gd name="T16" fmla="*/ 2147483647 w 1079"/>
                <a:gd name="T17" fmla="*/ 2147483647 h 250"/>
                <a:gd name="T18" fmla="*/ 2147483647 w 1079"/>
                <a:gd name="T19" fmla="*/ 2147483647 h 250"/>
                <a:gd name="T20" fmla="*/ 2147483647 w 1079"/>
                <a:gd name="T21" fmla="*/ 2147483647 h 250"/>
                <a:gd name="T22" fmla="*/ 2147483647 w 1079"/>
                <a:gd name="T23" fmla="*/ 2147483647 h 2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79"/>
                <a:gd name="T37" fmla="*/ 0 h 250"/>
                <a:gd name="T38" fmla="*/ 1079 w 1079"/>
                <a:gd name="T39" fmla="*/ 250 h 2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79" h="250">
                  <a:moveTo>
                    <a:pt x="0" y="0"/>
                  </a:moveTo>
                  <a:lnTo>
                    <a:pt x="210" y="52"/>
                  </a:lnTo>
                  <a:lnTo>
                    <a:pt x="400" y="98"/>
                  </a:lnTo>
                  <a:lnTo>
                    <a:pt x="491" y="122"/>
                  </a:lnTo>
                  <a:lnTo>
                    <a:pt x="575" y="145"/>
                  </a:lnTo>
                  <a:lnTo>
                    <a:pt x="706" y="179"/>
                  </a:lnTo>
                  <a:lnTo>
                    <a:pt x="771" y="196"/>
                  </a:lnTo>
                  <a:lnTo>
                    <a:pt x="834" y="209"/>
                  </a:lnTo>
                  <a:lnTo>
                    <a:pt x="897" y="221"/>
                  </a:lnTo>
                  <a:lnTo>
                    <a:pt x="958" y="233"/>
                  </a:lnTo>
                  <a:lnTo>
                    <a:pt x="1018" y="242"/>
                  </a:lnTo>
                  <a:lnTo>
                    <a:pt x="1079" y="250"/>
                  </a:lnTo>
                </a:path>
              </a:pathLst>
            </a:custGeom>
            <a:noFill/>
            <a:ln w="12700">
              <a:solidFill>
                <a:schemeClr val="bg2"/>
              </a:solidFill>
              <a:round/>
              <a:headEnd/>
              <a:tailEnd/>
            </a:ln>
          </p:spPr>
          <p:txBody>
            <a:bodyPr/>
            <a:lstStyle/>
            <a:p>
              <a:endParaRPr lang="en-US"/>
            </a:p>
          </p:txBody>
        </p:sp>
        <p:sp>
          <p:nvSpPr>
            <p:cNvPr id="75824" name="Freeform 14"/>
            <p:cNvSpPr>
              <a:spLocks/>
            </p:cNvSpPr>
            <p:nvPr/>
          </p:nvSpPr>
          <p:spPr bwMode="auto">
            <a:xfrm>
              <a:off x="2162175" y="2263775"/>
              <a:ext cx="836613" cy="1273175"/>
            </a:xfrm>
            <a:custGeom>
              <a:avLst/>
              <a:gdLst>
                <a:gd name="T0" fmla="*/ 2147483647 w 593"/>
                <a:gd name="T1" fmla="*/ 2147483647 h 802"/>
                <a:gd name="T2" fmla="*/ 2147483647 w 593"/>
                <a:gd name="T3" fmla="*/ 2147483647 h 802"/>
                <a:gd name="T4" fmla="*/ 2147483647 w 593"/>
                <a:gd name="T5" fmla="*/ 2147483647 h 802"/>
                <a:gd name="T6" fmla="*/ 2147483647 w 593"/>
                <a:gd name="T7" fmla="*/ 2147483647 h 802"/>
                <a:gd name="T8" fmla="*/ 2147483647 w 593"/>
                <a:gd name="T9" fmla="*/ 2147483647 h 802"/>
                <a:gd name="T10" fmla="*/ 0 w 593"/>
                <a:gd name="T11" fmla="*/ 2147483647 h 802"/>
                <a:gd name="T12" fmla="*/ 0 w 593"/>
                <a:gd name="T13" fmla="*/ 2147483647 h 802"/>
                <a:gd name="T14" fmla="*/ 2147483647 w 593"/>
                <a:gd name="T15" fmla="*/ 2147483647 h 802"/>
                <a:gd name="T16" fmla="*/ 2147483647 w 593"/>
                <a:gd name="T17" fmla="*/ 2147483647 h 802"/>
                <a:gd name="T18" fmla="*/ 2147483647 w 593"/>
                <a:gd name="T19" fmla="*/ 2147483647 h 802"/>
                <a:gd name="T20" fmla="*/ 2147483647 w 593"/>
                <a:gd name="T21" fmla="*/ 0 h 8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3"/>
                <a:gd name="T34" fmla="*/ 0 h 802"/>
                <a:gd name="T35" fmla="*/ 593 w 593"/>
                <a:gd name="T36" fmla="*/ 802 h 8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3" h="802">
                  <a:moveTo>
                    <a:pt x="593" y="127"/>
                  </a:moveTo>
                  <a:lnTo>
                    <a:pt x="454" y="717"/>
                  </a:lnTo>
                  <a:lnTo>
                    <a:pt x="407" y="704"/>
                  </a:lnTo>
                  <a:lnTo>
                    <a:pt x="407" y="802"/>
                  </a:lnTo>
                  <a:lnTo>
                    <a:pt x="380" y="792"/>
                  </a:lnTo>
                  <a:lnTo>
                    <a:pt x="0" y="313"/>
                  </a:lnTo>
                  <a:lnTo>
                    <a:pt x="0" y="308"/>
                  </a:lnTo>
                  <a:lnTo>
                    <a:pt x="2" y="296"/>
                  </a:lnTo>
                  <a:lnTo>
                    <a:pt x="11" y="261"/>
                  </a:lnTo>
                  <a:lnTo>
                    <a:pt x="45" y="153"/>
                  </a:lnTo>
                  <a:lnTo>
                    <a:pt x="95" y="0"/>
                  </a:lnTo>
                </a:path>
              </a:pathLst>
            </a:custGeom>
            <a:noFill/>
            <a:ln w="12700">
              <a:solidFill>
                <a:schemeClr val="bg2"/>
              </a:solidFill>
              <a:round/>
              <a:headEnd/>
              <a:tailEnd/>
            </a:ln>
          </p:spPr>
          <p:txBody>
            <a:bodyPr/>
            <a:lstStyle/>
            <a:p>
              <a:endParaRPr lang="en-US"/>
            </a:p>
          </p:txBody>
        </p:sp>
        <p:sp>
          <p:nvSpPr>
            <p:cNvPr id="75825" name="Freeform 15"/>
            <p:cNvSpPr>
              <a:spLocks/>
            </p:cNvSpPr>
            <p:nvPr/>
          </p:nvSpPr>
          <p:spPr bwMode="auto">
            <a:xfrm>
              <a:off x="2605088" y="3521075"/>
              <a:ext cx="131762" cy="403225"/>
            </a:xfrm>
            <a:custGeom>
              <a:avLst/>
              <a:gdLst>
                <a:gd name="T0" fmla="*/ 2147483647 w 93"/>
                <a:gd name="T1" fmla="*/ 0 h 254"/>
                <a:gd name="T2" fmla="*/ 2147483647 w 93"/>
                <a:gd name="T3" fmla="*/ 2147483647 h 254"/>
                <a:gd name="T4" fmla="*/ 2147483647 w 93"/>
                <a:gd name="T5" fmla="*/ 2147483647 h 254"/>
                <a:gd name="T6" fmla="*/ 2147483647 w 93"/>
                <a:gd name="T7" fmla="*/ 2147483647 h 254"/>
                <a:gd name="T8" fmla="*/ 2147483647 w 93"/>
                <a:gd name="T9" fmla="*/ 2147483647 h 254"/>
                <a:gd name="T10" fmla="*/ 2147483647 w 93"/>
                <a:gd name="T11" fmla="*/ 2147483647 h 254"/>
                <a:gd name="T12" fmla="*/ 2147483647 w 93"/>
                <a:gd name="T13" fmla="*/ 2147483647 h 254"/>
                <a:gd name="T14" fmla="*/ 2147483647 w 93"/>
                <a:gd name="T15" fmla="*/ 2147483647 h 254"/>
                <a:gd name="T16" fmla="*/ 2147483647 w 93"/>
                <a:gd name="T17" fmla="*/ 2147483647 h 254"/>
                <a:gd name="T18" fmla="*/ 0 w 93"/>
                <a:gd name="T19" fmla="*/ 2147483647 h 2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254"/>
                <a:gd name="T32" fmla="*/ 93 w 93"/>
                <a:gd name="T33" fmla="*/ 254 h 2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254">
                  <a:moveTo>
                    <a:pt x="66" y="0"/>
                  </a:moveTo>
                  <a:lnTo>
                    <a:pt x="70" y="12"/>
                  </a:lnTo>
                  <a:lnTo>
                    <a:pt x="74" y="25"/>
                  </a:lnTo>
                  <a:lnTo>
                    <a:pt x="78" y="44"/>
                  </a:lnTo>
                  <a:lnTo>
                    <a:pt x="82" y="64"/>
                  </a:lnTo>
                  <a:lnTo>
                    <a:pt x="87" y="81"/>
                  </a:lnTo>
                  <a:lnTo>
                    <a:pt x="93" y="98"/>
                  </a:lnTo>
                  <a:lnTo>
                    <a:pt x="42" y="189"/>
                  </a:lnTo>
                  <a:lnTo>
                    <a:pt x="34" y="252"/>
                  </a:lnTo>
                  <a:lnTo>
                    <a:pt x="0" y="254"/>
                  </a:lnTo>
                </a:path>
              </a:pathLst>
            </a:custGeom>
            <a:noFill/>
            <a:ln w="12700">
              <a:solidFill>
                <a:schemeClr val="bg2"/>
              </a:solidFill>
              <a:round/>
              <a:headEnd/>
              <a:tailEnd/>
            </a:ln>
          </p:spPr>
          <p:txBody>
            <a:bodyPr/>
            <a:lstStyle/>
            <a:p>
              <a:endParaRPr lang="en-US"/>
            </a:p>
          </p:txBody>
        </p:sp>
        <p:sp>
          <p:nvSpPr>
            <p:cNvPr id="75826" name="Freeform 16"/>
            <p:cNvSpPr>
              <a:spLocks/>
            </p:cNvSpPr>
            <p:nvPr/>
          </p:nvSpPr>
          <p:spPr bwMode="auto">
            <a:xfrm>
              <a:off x="2982913" y="1289050"/>
              <a:ext cx="411162" cy="798513"/>
            </a:xfrm>
            <a:custGeom>
              <a:avLst/>
              <a:gdLst>
                <a:gd name="T0" fmla="*/ 2147483647 w 291"/>
                <a:gd name="T1" fmla="*/ 0 h 503"/>
                <a:gd name="T2" fmla="*/ 2147483647 w 291"/>
                <a:gd name="T3" fmla="*/ 2147483647 h 503"/>
                <a:gd name="T4" fmla="*/ 2147483647 w 291"/>
                <a:gd name="T5" fmla="*/ 2147483647 h 503"/>
                <a:gd name="T6" fmla="*/ 2147483647 w 291"/>
                <a:gd name="T7" fmla="*/ 2147483647 h 503"/>
                <a:gd name="T8" fmla="*/ 2147483647 w 291"/>
                <a:gd name="T9" fmla="*/ 2147483647 h 503"/>
                <a:gd name="T10" fmla="*/ 2147483647 w 291"/>
                <a:gd name="T11" fmla="*/ 2147483647 h 503"/>
                <a:gd name="T12" fmla="*/ 2147483647 w 291"/>
                <a:gd name="T13" fmla="*/ 2147483647 h 503"/>
                <a:gd name="T14" fmla="*/ 2147483647 w 291"/>
                <a:gd name="T15" fmla="*/ 2147483647 h 503"/>
                <a:gd name="T16" fmla="*/ 2147483647 w 291"/>
                <a:gd name="T17" fmla="*/ 2147483647 h 503"/>
                <a:gd name="T18" fmla="*/ 2147483647 w 291"/>
                <a:gd name="T19" fmla="*/ 2147483647 h 503"/>
                <a:gd name="T20" fmla="*/ 0 w 291"/>
                <a:gd name="T21" fmla="*/ 2147483647 h 503"/>
                <a:gd name="T22" fmla="*/ 2147483647 w 291"/>
                <a:gd name="T23" fmla="*/ 2147483647 h 503"/>
                <a:gd name="T24" fmla="*/ 2147483647 w 291"/>
                <a:gd name="T25" fmla="*/ 2147483647 h 503"/>
                <a:gd name="T26" fmla="*/ 2147483647 w 291"/>
                <a:gd name="T27" fmla="*/ 2147483647 h 503"/>
                <a:gd name="T28" fmla="*/ 2147483647 w 291"/>
                <a:gd name="T29" fmla="*/ 2147483647 h 503"/>
                <a:gd name="T30" fmla="*/ 2147483647 w 291"/>
                <a:gd name="T31" fmla="*/ 2147483647 h 503"/>
                <a:gd name="T32" fmla="*/ 2147483647 w 291"/>
                <a:gd name="T33" fmla="*/ 2147483647 h 503"/>
                <a:gd name="T34" fmla="*/ 2147483647 w 291"/>
                <a:gd name="T35" fmla="*/ 2147483647 h 503"/>
                <a:gd name="T36" fmla="*/ 2147483647 w 291"/>
                <a:gd name="T37" fmla="*/ 2147483647 h 503"/>
                <a:gd name="T38" fmla="*/ 2147483647 w 291"/>
                <a:gd name="T39" fmla="*/ 2147483647 h 503"/>
                <a:gd name="T40" fmla="*/ 2147483647 w 291"/>
                <a:gd name="T41" fmla="*/ 2147483647 h 503"/>
                <a:gd name="T42" fmla="*/ 2147483647 w 291"/>
                <a:gd name="T43" fmla="*/ 2147483647 h 503"/>
                <a:gd name="T44" fmla="*/ 2147483647 w 291"/>
                <a:gd name="T45" fmla="*/ 2147483647 h 503"/>
                <a:gd name="T46" fmla="*/ 2147483647 w 291"/>
                <a:gd name="T47" fmla="*/ 2147483647 h 503"/>
                <a:gd name="T48" fmla="*/ 2147483647 w 291"/>
                <a:gd name="T49" fmla="*/ 2147483647 h 503"/>
                <a:gd name="T50" fmla="*/ 2147483647 w 291"/>
                <a:gd name="T51" fmla="*/ 2147483647 h 503"/>
                <a:gd name="T52" fmla="*/ 2147483647 w 291"/>
                <a:gd name="T53" fmla="*/ 2147483647 h 503"/>
                <a:gd name="T54" fmla="*/ 2147483647 w 291"/>
                <a:gd name="T55" fmla="*/ 2147483647 h 503"/>
                <a:gd name="T56" fmla="*/ 2147483647 w 291"/>
                <a:gd name="T57" fmla="*/ 2147483647 h 503"/>
                <a:gd name="T58" fmla="*/ 2147483647 w 291"/>
                <a:gd name="T59" fmla="*/ 2147483647 h 503"/>
                <a:gd name="T60" fmla="*/ 2147483647 w 291"/>
                <a:gd name="T61" fmla="*/ 2147483647 h 503"/>
                <a:gd name="T62" fmla="*/ 2147483647 w 291"/>
                <a:gd name="T63" fmla="*/ 2147483647 h 503"/>
                <a:gd name="T64" fmla="*/ 2147483647 w 291"/>
                <a:gd name="T65" fmla="*/ 2147483647 h 503"/>
                <a:gd name="T66" fmla="*/ 2147483647 w 291"/>
                <a:gd name="T67" fmla="*/ 2147483647 h 503"/>
                <a:gd name="T68" fmla="*/ 2147483647 w 291"/>
                <a:gd name="T69" fmla="*/ 2147483647 h 503"/>
                <a:gd name="T70" fmla="*/ 2147483647 w 291"/>
                <a:gd name="T71" fmla="*/ 2147483647 h 503"/>
                <a:gd name="T72" fmla="*/ 2147483647 w 291"/>
                <a:gd name="T73" fmla="*/ 2147483647 h 503"/>
                <a:gd name="T74" fmla="*/ 2147483647 w 291"/>
                <a:gd name="T75" fmla="*/ 2147483647 h 503"/>
                <a:gd name="T76" fmla="*/ 2147483647 w 291"/>
                <a:gd name="T77" fmla="*/ 2147483647 h 503"/>
                <a:gd name="T78" fmla="*/ 2147483647 w 291"/>
                <a:gd name="T79" fmla="*/ 2147483647 h 503"/>
                <a:gd name="T80" fmla="*/ 2147483647 w 291"/>
                <a:gd name="T81" fmla="*/ 2147483647 h 503"/>
                <a:gd name="T82" fmla="*/ 2147483647 w 291"/>
                <a:gd name="T83" fmla="*/ 2147483647 h 503"/>
                <a:gd name="T84" fmla="*/ 2147483647 w 291"/>
                <a:gd name="T85" fmla="*/ 2147483647 h 503"/>
                <a:gd name="T86" fmla="*/ 2147483647 w 291"/>
                <a:gd name="T87" fmla="*/ 2147483647 h 503"/>
                <a:gd name="T88" fmla="*/ 2147483647 w 291"/>
                <a:gd name="T89" fmla="*/ 2147483647 h 503"/>
                <a:gd name="T90" fmla="*/ 2147483647 w 291"/>
                <a:gd name="T91" fmla="*/ 2147483647 h 503"/>
                <a:gd name="T92" fmla="*/ 2147483647 w 291"/>
                <a:gd name="T93" fmla="*/ 2147483647 h 503"/>
                <a:gd name="T94" fmla="*/ 2147483647 w 291"/>
                <a:gd name="T95" fmla="*/ 2147483647 h 50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1"/>
                <a:gd name="T145" fmla="*/ 0 h 503"/>
                <a:gd name="T146" fmla="*/ 291 w 291"/>
                <a:gd name="T147" fmla="*/ 503 h 50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1" h="503">
                  <a:moveTo>
                    <a:pt x="23" y="0"/>
                  </a:moveTo>
                  <a:lnTo>
                    <a:pt x="30" y="14"/>
                  </a:lnTo>
                  <a:lnTo>
                    <a:pt x="15" y="17"/>
                  </a:lnTo>
                  <a:lnTo>
                    <a:pt x="17" y="24"/>
                  </a:lnTo>
                  <a:lnTo>
                    <a:pt x="19" y="39"/>
                  </a:lnTo>
                  <a:lnTo>
                    <a:pt x="21" y="54"/>
                  </a:lnTo>
                  <a:lnTo>
                    <a:pt x="19" y="61"/>
                  </a:lnTo>
                  <a:lnTo>
                    <a:pt x="15" y="66"/>
                  </a:lnTo>
                  <a:lnTo>
                    <a:pt x="8" y="75"/>
                  </a:lnTo>
                  <a:lnTo>
                    <a:pt x="2" y="83"/>
                  </a:lnTo>
                  <a:lnTo>
                    <a:pt x="0" y="92"/>
                  </a:lnTo>
                  <a:lnTo>
                    <a:pt x="4" y="109"/>
                  </a:lnTo>
                  <a:lnTo>
                    <a:pt x="27" y="127"/>
                  </a:lnTo>
                  <a:lnTo>
                    <a:pt x="27" y="183"/>
                  </a:lnTo>
                  <a:lnTo>
                    <a:pt x="42" y="195"/>
                  </a:lnTo>
                  <a:lnTo>
                    <a:pt x="53" y="205"/>
                  </a:lnTo>
                  <a:lnTo>
                    <a:pt x="63" y="215"/>
                  </a:lnTo>
                  <a:lnTo>
                    <a:pt x="65" y="220"/>
                  </a:lnTo>
                  <a:lnTo>
                    <a:pt x="65" y="227"/>
                  </a:lnTo>
                  <a:lnTo>
                    <a:pt x="63" y="242"/>
                  </a:lnTo>
                  <a:lnTo>
                    <a:pt x="59" y="264"/>
                  </a:lnTo>
                  <a:lnTo>
                    <a:pt x="65" y="264"/>
                  </a:lnTo>
                  <a:lnTo>
                    <a:pt x="78" y="264"/>
                  </a:lnTo>
                  <a:lnTo>
                    <a:pt x="84" y="268"/>
                  </a:lnTo>
                  <a:lnTo>
                    <a:pt x="89" y="271"/>
                  </a:lnTo>
                  <a:lnTo>
                    <a:pt x="91" y="276"/>
                  </a:lnTo>
                  <a:lnTo>
                    <a:pt x="89" y="285"/>
                  </a:lnTo>
                  <a:lnTo>
                    <a:pt x="84" y="301"/>
                  </a:lnTo>
                  <a:lnTo>
                    <a:pt x="78" y="315"/>
                  </a:lnTo>
                  <a:lnTo>
                    <a:pt x="70" y="327"/>
                  </a:lnTo>
                  <a:lnTo>
                    <a:pt x="68" y="332"/>
                  </a:lnTo>
                  <a:lnTo>
                    <a:pt x="67" y="342"/>
                  </a:lnTo>
                  <a:lnTo>
                    <a:pt x="67" y="347"/>
                  </a:lnTo>
                  <a:lnTo>
                    <a:pt x="67" y="354"/>
                  </a:lnTo>
                  <a:lnTo>
                    <a:pt x="70" y="359"/>
                  </a:lnTo>
                  <a:lnTo>
                    <a:pt x="74" y="362"/>
                  </a:lnTo>
                  <a:lnTo>
                    <a:pt x="88" y="366"/>
                  </a:lnTo>
                  <a:lnTo>
                    <a:pt x="101" y="366"/>
                  </a:lnTo>
                  <a:lnTo>
                    <a:pt x="114" y="366"/>
                  </a:lnTo>
                  <a:lnTo>
                    <a:pt x="145" y="471"/>
                  </a:lnTo>
                  <a:lnTo>
                    <a:pt x="148" y="471"/>
                  </a:lnTo>
                  <a:lnTo>
                    <a:pt x="160" y="471"/>
                  </a:lnTo>
                  <a:lnTo>
                    <a:pt x="171" y="472"/>
                  </a:lnTo>
                  <a:lnTo>
                    <a:pt x="179" y="474"/>
                  </a:lnTo>
                  <a:lnTo>
                    <a:pt x="185" y="477"/>
                  </a:lnTo>
                  <a:lnTo>
                    <a:pt x="209" y="493"/>
                  </a:lnTo>
                  <a:lnTo>
                    <a:pt x="221" y="499"/>
                  </a:lnTo>
                  <a:lnTo>
                    <a:pt x="291" y="503"/>
                  </a:lnTo>
                </a:path>
              </a:pathLst>
            </a:custGeom>
            <a:noFill/>
            <a:ln w="12700">
              <a:solidFill>
                <a:schemeClr val="bg2"/>
              </a:solidFill>
              <a:round/>
              <a:headEnd/>
              <a:tailEnd/>
            </a:ln>
          </p:spPr>
          <p:txBody>
            <a:bodyPr/>
            <a:lstStyle/>
            <a:p>
              <a:endParaRPr lang="en-US"/>
            </a:p>
          </p:txBody>
        </p:sp>
        <p:sp>
          <p:nvSpPr>
            <p:cNvPr id="75827" name="Freeform 17"/>
            <p:cNvSpPr>
              <a:spLocks/>
            </p:cNvSpPr>
            <p:nvPr/>
          </p:nvSpPr>
          <p:spPr bwMode="auto">
            <a:xfrm>
              <a:off x="3327400" y="2065338"/>
              <a:ext cx="904875" cy="736600"/>
            </a:xfrm>
            <a:custGeom>
              <a:avLst/>
              <a:gdLst>
                <a:gd name="T0" fmla="*/ 0 w 641"/>
                <a:gd name="T1" fmla="*/ 2147483647 h 464"/>
                <a:gd name="T2" fmla="*/ 2147483647 w 641"/>
                <a:gd name="T3" fmla="*/ 0 h 464"/>
                <a:gd name="T4" fmla="*/ 2147483647 w 641"/>
                <a:gd name="T5" fmla="*/ 2147483647 h 464"/>
                <a:gd name="T6" fmla="*/ 2147483647 w 641"/>
                <a:gd name="T7" fmla="*/ 2147483647 h 464"/>
                <a:gd name="T8" fmla="*/ 0 w 641"/>
                <a:gd name="T9" fmla="*/ 2147483647 h 464"/>
                <a:gd name="T10" fmla="*/ 0 60000 65536"/>
                <a:gd name="T11" fmla="*/ 0 60000 65536"/>
                <a:gd name="T12" fmla="*/ 0 60000 65536"/>
                <a:gd name="T13" fmla="*/ 0 60000 65536"/>
                <a:gd name="T14" fmla="*/ 0 60000 65536"/>
                <a:gd name="T15" fmla="*/ 0 w 641"/>
                <a:gd name="T16" fmla="*/ 0 h 464"/>
                <a:gd name="T17" fmla="*/ 641 w 641"/>
                <a:gd name="T18" fmla="*/ 464 h 464"/>
              </a:gdLst>
              <a:ahLst/>
              <a:cxnLst>
                <a:cxn ang="T10">
                  <a:pos x="T0" y="T1"/>
                </a:cxn>
                <a:cxn ang="T11">
                  <a:pos x="T2" y="T3"/>
                </a:cxn>
                <a:cxn ang="T12">
                  <a:pos x="T4" y="T5"/>
                </a:cxn>
                <a:cxn ang="T13">
                  <a:pos x="T6" y="T7"/>
                </a:cxn>
                <a:cxn ang="T14">
                  <a:pos x="T8" y="T9"/>
                </a:cxn>
              </a:cxnLst>
              <a:rect l="T15" t="T16" r="T17" b="T18"/>
              <a:pathLst>
                <a:path w="641" h="464">
                  <a:moveTo>
                    <a:pt x="0" y="386"/>
                  </a:moveTo>
                  <a:lnTo>
                    <a:pt x="64" y="0"/>
                  </a:lnTo>
                  <a:lnTo>
                    <a:pt x="641" y="56"/>
                  </a:lnTo>
                  <a:lnTo>
                    <a:pt x="593" y="464"/>
                  </a:lnTo>
                  <a:lnTo>
                    <a:pt x="0" y="386"/>
                  </a:lnTo>
                  <a:close/>
                </a:path>
              </a:pathLst>
            </a:custGeom>
            <a:noFill/>
            <a:ln w="12700">
              <a:solidFill>
                <a:schemeClr val="bg2"/>
              </a:solidFill>
              <a:round/>
              <a:headEnd/>
              <a:tailEnd/>
            </a:ln>
          </p:spPr>
          <p:txBody>
            <a:bodyPr/>
            <a:lstStyle/>
            <a:p>
              <a:endParaRPr lang="en-US"/>
            </a:p>
          </p:txBody>
        </p:sp>
        <p:sp>
          <p:nvSpPr>
            <p:cNvPr id="75828" name="Line 18"/>
            <p:cNvSpPr>
              <a:spLocks noChangeShapeType="1"/>
            </p:cNvSpPr>
            <p:nvPr/>
          </p:nvSpPr>
          <p:spPr bwMode="auto">
            <a:xfrm flipH="1">
              <a:off x="3346450" y="2714625"/>
              <a:ext cx="228600" cy="1557338"/>
            </a:xfrm>
            <a:prstGeom prst="line">
              <a:avLst/>
            </a:prstGeom>
            <a:noFill/>
            <a:ln w="12700">
              <a:solidFill>
                <a:schemeClr val="bg2"/>
              </a:solidFill>
              <a:round/>
              <a:headEnd/>
              <a:tailEnd/>
            </a:ln>
          </p:spPr>
          <p:txBody>
            <a:bodyPr/>
            <a:lstStyle/>
            <a:p>
              <a:endParaRPr lang="en-US"/>
            </a:p>
          </p:txBody>
        </p:sp>
        <p:sp>
          <p:nvSpPr>
            <p:cNvPr id="75829" name="Line 19"/>
            <p:cNvSpPr>
              <a:spLocks noChangeShapeType="1"/>
            </p:cNvSpPr>
            <p:nvPr/>
          </p:nvSpPr>
          <p:spPr bwMode="auto">
            <a:xfrm>
              <a:off x="4259263" y="3448050"/>
              <a:ext cx="1587" cy="104775"/>
            </a:xfrm>
            <a:prstGeom prst="line">
              <a:avLst/>
            </a:prstGeom>
            <a:noFill/>
            <a:ln w="12700">
              <a:solidFill>
                <a:schemeClr val="bg2"/>
              </a:solidFill>
              <a:round/>
              <a:headEnd/>
              <a:tailEnd/>
            </a:ln>
          </p:spPr>
          <p:txBody>
            <a:bodyPr/>
            <a:lstStyle/>
            <a:p>
              <a:endParaRPr lang="en-US"/>
            </a:p>
          </p:txBody>
        </p:sp>
        <p:sp>
          <p:nvSpPr>
            <p:cNvPr id="75830" name="Freeform 20"/>
            <p:cNvSpPr>
              <a:spLocks/>
            </p:cNvSpPr>
            <p:nvPr/>
          </p:nvSpPr>
          <p:spPr bwMode="auto">
            <a:xfrm>
              <a:off x="3721100" y="3559175"/>
              <a:ext cx="1657350" cy="681038"/>
            </a:xfrm>
            <a:custGeom>
              <a:avLst/>
              <a:gdLst>
                <a:gd name="T0" fmla="*/ 0 w 1174"/>
                <a:gd name="T1" fmla="*/ 2147483647 h 429"/>
                <a:gd name="T2" fmla="*/ 2147483647 w 1174"/>
                <a:gd name="T3" fmla="*/ 2147483647 h 429"/>
                <a:gd name="T4" fmla="*/ 2147483647 w 1174"/>
                <a:gd name="T5" fmla="*/ 0 h 429"/>
                <a:gd name="T6" fmla="*/ 2147483647 w 1174"/>
                <a:gd name="T7" fmla="*/ 0 h 429"/>
                <a:gd name="T8" fmla="*/ 2147483647 w 1174"/>
                <a:gd name="T9" fmla="*/ 2147483647 h 429"/>
                <a:gd name="T10" fmla="*/ 2147483647 w 1174"/>
                <a:gd name="T11" fmla="*/ 2147483647 h 429"/>
                <a:gd name="T12" fmla="*/ 2147483647 w 1174"/>
                <a:gd name="T13" fmla="*/ 2147483647 h 429"/>
                <a:gd name="T14" fmla="*/ 2147483647 w 1174"/>
                <a:gd name="T15" fmla="*/ 2147483647 h 429"/>
                <a:gd name="T16" fmla="*/ 2147483647 w 1174"/>
                <a:gd name="T17" fmla="*/ 2147483647 h 429"/>
                <a:gd name="T18" fmla="*/ 2147483647 w 1174"/>
                <a:gd name="T19" fmla="*/ 2147483647 h 429"/>
                <a:gd name="T20" fmla="*/ 2147483647 w 1174"/>
                <a:gd name="T21" fmla="*/ 2147483647 h 429"/>
                <a:gd name="T22" fmla="*/ 2147483647 w 1174"/>
                <a:gd name="T23" fmla="*/ 2147483647 h 429"/>
                <a:gd name="T24" fmla="*/ 2147483647 w 1174"/>
                <a:gd name="T25" fmla="*/ 2147483647 h 429"/>
                <a:gd name="T26" fmla="*/ 2147483647 w 1174"/>
                <a:gd name="T27" fmla="*/ 2147483647 h 429"/>
                <a:gd name="T28" fmla="*/ 2147483647 w 1174"/>
                <a:gd name="T29" fmla="*/ 2147483647 h 429"/>
                <a:gd name="T30" fmla="*/ 2147483647 w 1174"/>
                <a:gd name="T31" fmla="*/ 2147483647 h 429"/>
                <a:gd name="T32" fmla="*/ 2147483647 w 1174"/>
                <a:gd name="T33" fmla="*/ 2147483647 h 429"/>
                <a:gd name="T34" fmla="*/ 2147483647 w 1174"/>
                <a:gd name="T35" fmla="*/ 2147483647 h 429"/>
                <a:gd name="T36" fmla="*/ 2147483647 w 1174"/>
                <a:gd name="T37" fmla="*/ 2147483647 h 429"/>
                <a:gd name="T38" fmla="*/ 2147483647 w 1174"/>
                <a:gd name="T39" fmla="*/ 2147483647 h 429"/>
                <a:gd name="T40" fmla="*/ 2147483647 w 1174"/>
                <a:gd name="T41" fmla="*/ 2147483647 h 429"/>
                <a:gd name="T42" fmla="*/ 2147483647 w 1174"/>
                <a:gd name="T43" fmla="*/ 2147483647 h 429"/>
                <a:gd name="T44" fmla="*/ 2147483647 w 1174"/>
                <a:gd name="T45" fmla="*/ 2147483647 h 429"/>
                <a:gd name="T46" fmla="*/ 2147483647 w 1174"/>
                <a:gd name="T47" fmla="*/ 2147483647 h 429"/>
                <a:gd name="T48" fmla="*/ 2147483647 w 1174"/>
                <a:gd name="T49" fmla="*/ 2147483647 h 429"/>
                <a:gd name="T50" fmla="*/ 2147483647 w 1174"/>
                <a:gd name="T51" fmla="*/ 2147483647 h 429"/>
                <a:gd name="T52" fmla="*/ 2147483647 w 1174"/>
                <a:gd name="T53" fmla="*/ 2147483647 h 429"/>
                <a:gd name="T54" fmla="*/ 2147483647 w 1174"/>
                <a:gd name="T55" fmla="*/ 2147483647 h 429"/>
                <a:gd name="T56" fmla="*/ 2147483647 w 1174"/>
                <a:gd name="T57" fmla="*/ 2147483647 h 429"/>
                <a:gd name="T58" fmla="*/ 2147483647 w 1174"/>
                <a:gd name="T59" fmla="*/ 2147483647 h 429"/>
                <a:gd name="T60" fmla="*/ 2147483647 w 1174"/>
                <a:gd name="T61" fmla="*/ 2147483647 h 429"/>
                <a:gd name="T62" fmla="*/ 2147483647 w 1174"/>
                <a:gd name="T63" fmla="*/ 2147483647 h 429"/>
                <a:gd name="T64" fmla="*/ 2147483647 w 1174"/>
                <a:gd name="T65" fmla="*/ 2147483647 h 429"/>
                <a:gd name="T66" fmla="*/ 2147483647 w 1174"/>
                <a:gd name="T67" fmla="*/ 2147483647 h 429"/>
                <a:gd name="T68" fmla="*/ 2147483647 w 1174"/>
                <a:gd name="T69" fmla="*/ 2147483647 h 429"/>
                <a:gd name="T70" fmla="*/ 2147483647 w 1174"/>
                <a:gd name="T71" fmla="*/ 2147483647 h 429"/>
                <a:gd name="T72" fmla="*/ 2147483647 w 1174"/>
                <a:gd name="T73" fmla="*/ 2147483647 h 429"/>
                <a:gd name="T74" fmla="*/ 2147483647 w 1174"/>
                <a:gd name="T75" fmla="*/ 2147483647 h 42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4"/>
                <a:gd name="T115" fmla="*/ 0 h 429"/>
                <a:gd name="T116" fmla="*/ 1174 w 1174"/>
                <a:gd name="T117" fmla="*/ 429 h 42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4" h="429">
                  <a:moveTo>
                    <a:pt x="0" y="429"/>
                  </a:moveTo>
                  <a:lnTo>
                    <a:pt x="349" y="429"/>
                  </a:lnTo>
                  <a:lnTo>
                    <a:pt x="349" y="0"/>
                  </a:lnTo>
                  <a:lnTo>
                    <a:pt x="666" y="0"/>
                  </a:lnTo>
                  <a:lnTo>
                    <a:pt x="666" y="199"/>
                  </a:lnTo>
                  <a:lnTo>
                    <a:pt x="676" y="204"/>
                  </a:lnTo>
                  <a:lnTo>
                    <a:pt x="699" y="213"/>
                  </a:lnTo>
                  <a:lnTo>
                    <a:pt x="716" y="216"/>
                  </a:lnTo>
                  <a:lnTo>
                    <a:pt x="733" y="221"/>
                  </a:lnTo>
                  <a:lnTo>
                    <a:pt x="750" y="223"/>
                  </a:lnTo>
                  <a:lnTo>
                    <a:pt x="769" y="224"/>
                  </a:lnTo>
                  <a:lnTo>
                    <a:pt x="784" y="226"/>
                  </a:lnTo>
                  <a:lnTo>
                    <a:pt x="796" y="230"/>
                  </a:lnTo>
                  <a:lnTo>
                    <a:pt x="807" y="233"/>
                  </a:lnTo>
                  <a:lnTo>
                    <a:pt x="815" y="238"/>
                  </a:lnTo>
                  <a:lnTo>
                    <a:pt x="826" y="250"/>
                  </a:lnTo>
                  <a:lnTo>
                    <a:pt x="832" y="253"/>
                  </a:lnTo>
                  <a:lnTo>
                    <a:pt x="839" y="257"/>
                  </a:lnTo>
                  <a:lnTo>
                    <a:pt x="845" y="257"/>
                  </a:lnTo>
                  <a:lnTo>
                    <a:pt x="851" y="257"/>
                  </a:lnTo>
                  <a:lnTo>
                    <a:pt x="860" y="255"/>
                  </a:lnTo>
                  <a:lnTo>
                    <a:pt x="868" y="252"/>
                  </a:lnTo>
                  <a:lnTo>
                    <a:pt x="874" y="252"/>
                  </a:lnTo>
                  <a:lnTo>
                    <a:pt x="879" y="253"/>
                  </a:lnTo>
                  <a:lnTo>
                    <a:pt x="891" y="257"/>
                  </a:lnTo>
                  <a:lnTo>
                    <a:pt x="904" y="263"/>
                  </a:lnTo>
                  <a:lnTo>
                    <a:pt x="917" y="268"/>
                  </a:lnTo>
                  <a:lnTo>
                    <a:pt x="925" y="270"/>
                  </a:lnTo>
                  <a:lnTo>
                    <a:pt x="931" y="270"/>
                  </a:lnTo>
                  <a:lnTo>
                    <a:pt x="1020" y="270"/>
                  </a:lnTo>
                  <a:lnTo>
                    <a:pt x="1028" y="265"/>
                  </a:lnTo>
                  <a:lnTo>
                    <a:pt x="1045" y="257"/>
                  </a:lnTo>
                  <a:lnTo>
                    <a:pt x="1054" y="253"/>
                  </a:lnTo>
                  <a:lnTo>
                    <a:pt x="1066" y="250"/>
                  </a:lnTo>
                  <a:lnTo>
                    <a:pt x="1077" y="248"/>
                  </a:lnTo>
                  <a:lnTo>
                    <a:pt x="1089" y="248"/>
                  </a:lnTo>
                  <a:lnTo>
                    <a:pt x="1142" y="263"/>
                  </a:lnTo>
                  <a:lnTo>
                    <a:pt x="1174" y="273"/>
                  </a:lnTo>
                </a:path>
              </a:pathLst>
            </a:custGeom>
            <a:noFill/>
            <a:ln w="12700">
              <a:solidFill>
                <a:schemeClr val="bg2"/>
              </a:solidFill>
              <a:round/>
              <a:headEnd/>
              <a:tailEnd/>
            </a:ln>
          </p:spPr>
          <p:txBody>
            <a:bodyPr/>
            <a:lstStyle/>
            <a:p>
              <a:endParaRPr lang="en-US"/>
            </a:p>
          </p:txBody>
        </p:sp>
        <p:sp>
          <p:nvSpPr>
            <p:cNvPr id="75831" name="Freeform 21"/>
            <p:cNvSpPr>
              <a:spLocks/>
            </p:cNvSpPr>
            <p:nvPr/>
          </p:nvSpPr>
          <p:spPr bwMode="auto">
            <a:xfrm>
              <a:off x="4252913" y="1539875"/>
              <a:ext cx="827087" cy="536575"/>
            </a:xfrm>
            <a:custGeom>
              <a:avLst/>
              <a:gdLst>
                <a:gd name="T0" fmla="*/ 0 w 586"/>
                <a:gd name="T1" fmla="*/ 2147483647 h 338"/>
                <a:gd name="T2" fmla="*/ 2147483647 w 586"/>
                <a:gd name="T3" fmla="*/ 2147483647 h 338"/>
                <a:gd name="T4" fmla="*/ 2147483647 w 586"/>
                <a:gd name="T5" fmla="*/ 2147483647 h 338"/>
                <a:gd name="T6" fmla="*/ 2147483647 w 586"/>
                <a:gd name="T7" fmla="*/ 2147483647 h 338"/>
                <a:gd name="T8" fmla="*/ 2147483647 w 586"/>
                <a:gd name="T9" fmla="*/ 2147483647 h 338"/>
                <a:gd name="T10" fmla="*/ 2147483647 w 586"/>
                <a:gd name="T11" fmla="*/ 2147483647 h 338"/>
                <a:gd name="T12" fmla="*/ 2147483647 w 586"/>
                <a:gd name="T13" fmla="*/ 2147483647 h 338"/>
                <a:gd name="T14" fmla="*/ 2147483647 w 586"/>
                <a:gd name="T15" fmla="*/ 2147483647 h 338"/>
                <a:gd name="T16" fmla="*/ 2147483647 w 586"/>
                <a:gd name="T17" fmla="*/ 2147483647 h 338"/>
                <a:gd name="T18" fmla="*/ 2147483647 w 586"/>
                <a:gd name="T19" fmla="*/ 2147483647 h 338"/>
                <a:gd name="T20" fmla="*/ 2147483647 w 586"/>
                <a:gd name="T21" fmla="*/ 2147483647 h 338"/>
                <a:gd name="T22" fmla="*/ 2147483647 w 586"/>
                <a:gd name="T23" fmla="*/ 0 h 3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86"/>
                <a:gd name="T37" fmla="*/ 0 h 338"/>
                <a:gd name="T38" fmla="*/ 586 w 586"/>
                <a:gd name="T39" fmla="*/ 338 h 3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86" h="338">
                  <a:moveTo>
                    <a:pt x="0" y="289"/>
                  </a:moveTo>
                  <a:lnTo>
                    <a:pt x="561" y="338"/>
                  </a:lnTo>
                  <a:lnTo>
                    <a:pt x="565" y="335"/>
                  </a:lnTo>
                  <a:lnTo>
                    <a:pt x="577" y="326"/>
                  </a:lnTo>
                  <a:lnTo>
                    <a:pt x="580" y="319"/>
                  </a:lnTo>
                  <a:lnTo>
                    <a:pt x="584" y="313"/>
                  </a:lnTo>
                  <a:lnTo>
                    <a:pt x="586" y="304"/>
                  </a:lnTo>
                  <a:lnTo>
                    <a:pt x="584" y="296"/>
                  </a:lnTo>
                  <a:lnTo>
                    <a:pt x="575" y="253"/>
                  </a:lnTo>
                  <a:lnTo>
                    <a:pt x="560" y="184"/>
                  </a:lnTo>
                  <a:lnTo>
                    <a:pt x="540" y="91"/>
                  </a:lnTo>
                  <a:lnTo>
                    <a:pt x="537" y="0"/>
                  </a:lnTo>
                </a:path>
              </a:pathLst>
            </a:custGeom>
            <a:noFill/>
            <a:ln w="12700">
              <a:solidFill>
                <a:schemeClr val="bg2"/>
              </a:solidFill>
              <a:round/>
              <a:headEnd/>
              <a:tailEnd/>
            </a:ln>
          </p:spPr>
          <p:txBody>
            <a:bodyPr/>
            <a:lstStyle/>
            <a:p>
              <a:endParaRPr lang="en-US"/>
            </a:p>
          </p:txBody>
        </p:sp>
        <p:sp>
          <p:nvSpPr>
            <p:cNvPr id="75832" name="Freeform 22"/>
            <p:cNvSpPr>
              <a:spLocks/>
            </p:cNvSpPr>
            <p:nvPr/>
          </p:nvSpPr>
          <p:spPr bwMode="auto">
            <a:xfrm>
              <a:off x="4164013" y="2465388"/>
              <a:ext cx="1130300" cy="539750"/>
            </a:xfrm>
            <a:custGeom>
              <a:avLst/>
              <a:gdLst>
                <a:gd name="T0" fmla="*/ 2147483647 w 801"/>
                <a:gd name="T1" fmla="*/ 0 h 340"/>
                <a:gd name="T2" fmla="*/ 2147483647 w 801"/>
                <a:gd name="T3" fmla="*/ 2147483647 h 340"/>
                <a:gd name="T4" fmla="*/ 2147483647 w 801"/>
                <a:gd name="T5" fmla="*/ 2147483647 h 340"/>
                <a:gd name="T6" fmla="*/ 2147483647 w 801"/>
                <a:gd name="T7" fmla="*/ 2147483647 h 340"/>
                <a:gd name="T8" fmla="*/ 2147483647 w 801"/>
                <a:gd name="T9" fmla="*/ 2147483647 h 340"/>
                <a:gd name="T10" fmla="*/ 2147483647 w 801"/>
                <a:gd name="T11" fmla="*/ 2147483647 h 340"/>
                <a:gd name="T12" fmla="*/ 2147483647 w 801"/>
                <a:gd name="T13" fmla="*/ 2147483647 h 340"/>
                <a:gd name="T14" fmla="*/ 2147483647 w 801"/>
                <a:gd name="T15" fmla="*/ 2147483647 h 340"/>
                <a:gd name="T16" fmla="*/ 2147483647 w 801"/>
                <a:gd name="T17" fmla="*/ 2147483647 h 340"/>
                <a:gd name="T18" fmla="*/ 2147483647 w 801"/>
                <a:gd name="T19" fmla="*/ 2147483647 h 340"/>
                <a:gd name="T20" fmla="*/ 2147483647 w 801"/>
                <a:gd name="T21" fmla="*/ 2147483647 h 340"/>
                <a:gd name="T22" fmla="*/ 2147483647 w 801"/>
                <a:gd name="T23" fmla="*/ 2147483647 h 340"/>
                <a:gd name="T24" fmla="*/ 2147483647 w 801"/>
                <a:gd name="T25" fmla="*/ 2147483647 h 340"/>
                <a:gd name="T26" fmla="*/ 2147483647 w 801"/>
                <a:gd name="T27" fmla="*/ 2147483647 h 340"/>
                <a:gd name="T28" fmla="*/ 2147483647 w 801"/>
                <a:gd name="T29" fmla="*/ 2147483647 h 340"/>
                <a:gd name="T30" fmla="*/ 2147483647 w 801"/>
                <a:gd name="T31" fmla="*/ 2147483647 h 340"/>
                <a:gd name="T32" fmla="*/ 2147483647 w 801"/>
                <a:gd name="T33" fmla="*/ 2147483647 h 340"/>
                <a:gd name="T34" fmla="*/ 2147483647 w 801"/>
                <a:gd name="T35" fmla="*/ 2147483647 h 340"/>
                <a:gd name="T36" fmla="*/ 2147483647 w 801"/>
                <a:gd name="T37" fmla="*/ 2147483647 h 340"/>
                <a:gd name="T38" fmla="*/ 2147483647 w 801"/>
                <a:gd name="T39" fmla="*/ 2147483647 h 340"/>
                <a:gd name="T40" fmla="*/ 2147483647 w 801"/>
                <a:gd name="T41" fmla="*/ 2147483647 h 340"/>
                <a:gd name="T42" fmla="*/ 2147483647 w 801"/>
                <a:gd name="T43" fmla="*/ 2147483647 h 340"/>
                <a:gd name="T44" fmla="*/ 2147483647 w 801"/>
                <a:gd name="T45" fmla="*/ 2147483647 h 340"/>
                <a:gd name="T46" fmla="*/ 2147483647 w 801"/>
                <a:gd name="T47" fmla="*/ 2147483647 h 340"/>
                <a:gd name="T48" fmla="*/ 2147483647 w 801"/>
                <a:gd name="T49" fmla="*/ 2147483647 h 340"/>
                <a:gd name="T50" fmla="*/ 2147483647 w 801"/>
                <a:gd name="T51" fmla="*/ 2147483647 h 340"/>
                <a:gd name="T52" fmla="*/ 2147483647 w 801"/>
                <a:gd name="T53" fmla="*/ 2147483647 h 340"/>
                <a:gd name="T54" fmla="*/ 2147483647 w 801"/>
                <a:gd name="T55" fmla="*/ 2147483647 h 340"/>
                <a:gd name="T56" fmla="*/ 2147483647 w 801"/>
                <a:gd name="T57" fmla="*/ 2147483647 h 340"/>
                <a:gd name="T58" fmla="*/ 0 w 801"/>
                <a:gd name="T59" fmla="*/ 2147483647 h 3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01"/>
                <a:gd name="T91" fmla="*/ 0 h 340"/>
                <a:gd name="T92" fmla="*/ 801 w 801"/>
                <a:gd name="T93" fmla="*/ 340 h 3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01" h="340">
                  <a:moveTo>
                    <a:pt x="27" y="0"/>
                  </a:moveTo>
                  <a:lnTo>
                    <a:pt x="97" y="5"/>
                  </a:lnTo>
                  <a:lnTo>
                    <a:pt x="253" y="17"/>
                  </a:lnTo>
                  <a:lnTo>
                    <a:pt x="339" y="24"/>
                  </a:lnTo>
                  <a:lnTo>
                    <a:pt x="417" y="31"/>
                  </a:lnTo>
                  <a:lnTo>
                    <a:pt x="478" y="39"/>
                  </a:lnTo>
                  <a:lnTo>
                    <a:pt x="497" y="42"/>
                  </a:lnTo>
                  <a:lnTo>
                    <a:pt x="510" y="46"/>
                  </a:lnTo>
                  <a:lnTo>
                    <a:pt x="524" y="51"/>
                  </a:lnTo>
                  <a:lnTo>
                    <a:pt x="535" y="53"/>
                  </a:lnTo>
                  <a:lnTo>
                    <a:pt x="546" y="53"/>
                  </a:lnTo>
                  <a:lnTo>
                    <a:pt x="554" y="49"/>
                  </a:lnTo>
                  <a:lnTo>
                    <a:pt x="569" y="46"/>
                  </a:lnTo>
                  <a:lnTo>
                    <a:pt x="577" y="44"/>
                  </a:lnTo>
                  <a:lnTo>
                    <a:pt x="584" y="46"/>
                  </a:lnTo>
                  <a:lnTo>
                    <a:pt x="609" y="58"/>
                  </a:lnTo>
                  <a:lnTo>
                    <a:pt x="645" y="78"/>
                  </a:lnTo>
                  <a:lnTo>
                    <a:pt x="691" y="105"/>
                  </a:lnTo>
                  <a:lnTo>
                    <a:pt x="695" y="110"/>
                  </a:lnTo>
                  <a:lnTo>
                    <a:pt x="702" y="119"/>
                  </a:lnTo>
                  <a:lnTo>
                    <a:pt x="710" y="134"/>
                  </a:lnTo>
                  <a:lnTo>
                    <a:pt x="712" y="142"/>
                  </a:lnTo>
                  <a:lnTo>
                    <a:pt x="716" y="151"/>
                  </a:lnTo>
                  <a:lnTo>
                    <a:pt x="720" y="198"/>
                  </a:lnTo>
                  <a:lnTo>
                    <a:pt x="723" y="225"/>
                  </a:lnTo>
                  <a:lnTo>
                    <a:pt x="742" y="271"/>
                  </a:lnTo>
                  <a:lnTo>
                    <a:pt x="801" y="340"/>
                  </a:lnTo>
                  <a:lnTo>
                    <a:pt x="173" y="337"/>
                  </a:lnTo>
                  <a:lnTo>
                    <a:pt x="173" y="218"/>
                  </a:lnTo>
                  <a:lnTo>
                    <a:pt x="0" y="212"/>
                  </a:lnTo>
                </a:path>
              </a:pathLst>
            </a:custGeom>
            <a:noFill/>
            <a:ln w="12700">
              <a:solidFill>
                <a:schemeClr val="bg2"/>
              </a:solidFill>
              <a:round/>
              <a:headEnd/>
              <a:tailEnd/>
            </a:ln>
          </p:spPr>
          <p:txBody>
            <a:bodyPr/>
            <a:lstStyle/>
            <a:p>
              <a:endParaRPr lang="en-US"/>
            </a:p>
          </p:txBody>
        </p:sp>
        <p:sp>
          <p:nvSpPr>
            <p:cNvPr id="75833" name="Freeform 23"/>
            <p:cNvSpPr>
              <a:spLocks/>
            </p:cNvSpPr>
            <p:nvPr/>
          </p:nvSpPr>
          <p:spPr bwMode="auto">
            <a:xfrm>
              <a:off x="5045075" y="2076450"/>
              <a:ext cx="93663" cy="555625"/>
            </a:xfrm>
            <a:custGeom>
              <a:avLst/>
              <a:gdLst>
                <a:gd name="T0" fmla="*/ 0 w 67"/>
                <a:gd name="T1" fmla="*/ 0 h 350"/>
                <a:gd name="T2" fmla="*/ 2147483647 w 67"/>
                <a:gd name="T3" fmla="*/ 2147483647 h 350"/>
                <a:gd name="T4" fmla="*/ 2147483647 w 67"/>
                <a:gd name="T5" fmla="*/ 2147483647 h 350"/>
                <a:gd name="T6" fmla="*/ 2147483647 w 67"/>
                <a:gd name="T7" fmla="*/ 2147483647 h 350"/>
                <a:gd name="T8" fmla="*/ 2147483647 w 67"/>
                <a:gd name="T9" fmla="*/ 2147483647 h 350"/>
                <a:gd name="T10" fmla="*/ 2147483647 w 67"/>
                <a:gd name="T11" fmla="*/ 2147483647 h 350"/>
                <a:gd name="T12" fmla="*/ 2147483647 w 67"/>
                <a:gd name="T13" fmla="*/ 2147483647 h 350"/>
                <a:gd name="T14" fmla="*/ 2147483647 w 67"/>
                <a:gd name="T15" fmla="*/ 2147483647 h 350"/>
                <a:gd name="T16" fmla="*/ 2147483647 w 67"/>
                <a:gd name="T17" fmla="*/ 2147483647 h 350"/>
                <a:gd name="T18" fmla="*/ 2147483647 w 67"/>
                <a:gd name="T19" fmla="*/ 2147483647 h 350"/>
                <a:gd name="T20" fmla="*/ 2147483647 w 67"/>
                <a:gd name="T21" fmla="*/ 2147483647 h 350"/>
                <a:gd name="T22" fmla="*/ 2147483647 w 67"/>
                <a:gd name="T23" fmla="*/ 2147483647 h 350"/>
                <a:gd name="T24" fmla="*/ 2147483647 w 67"/>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
                <a:gd name="T40" fmla="*/ 0 h 350"/>
                <a:gd name="T41" fmla="*/ 67 w 67"/>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 h="350">
                  <a:moveTo>
                    <a:pt x="0" y="0"/>
                  </a:moveTo>
                  <a:lnTo>
                    <a:pt x="8" y="8"/>
                  </a:lnTo>
                  <a:lnTo>
                    <a:pt x="23" y="29"/>
                  </a:lnTo>
                  <a:lnTo>
                    <a:pt x="40" y="52"/>
                  </a:lnTo>
                  <a:lnTo>
                    <a:pt x="46" y="64"/>
                  </a:lnTo>
                  <a:lnTo>
                    <a:pt x="48" y="73"/>
                  </a:lnTo>
                  <a:lnTo>
                    <a:pt x="44" y="164"/>
                  </a:lnTo>
                  <a:lnTo>
                    <a:pt x="40" y="238"/>
                  </a:lnTo>
                  <a:lnTo>
                    <a:pt x="31" y="274"/>
                  </a:lnTo>
                  <a:lnTo>
                    <a:pt x="44" y="306"/>
                  </a:lnTo>
                  <a:lnTo>
                    <a:pt x="56" y="333"/>
                  </a:lnTo>
                  <a:lnTo>
                    <a:pt x="61" y="343"/>
                  </a:lnTo>
                  <a:lnTo>
                    <a:pt x="67" y="350"/>
                  </a:lnTo>
                </a:path>
              </a:pathLst>
            </a:custGeom>
            <a:noFill/>
            <a:ln w="12700">
              <a:solidFill>
                <a:schemeClr val="bg2"/>
              </a:solidFill>
              <a:round/>
              <a:headEnd/>
              <a:tailEnd/>
            </a:ln>
          </p:spPr>
          <p:txBody>
            <a:bodyPr/>
            <a:lstStyle/>
            <a:p>
              <a:endParaRPr lang="en-US"/>
            </a:p>
          </p:txBody>
        </p:sp>
        <p:sp>
          <p:nvSpPr>
            <p:cNvPr id="75834" name="Freeform 24"/>
            <p:cNvSpPr>
              <a:spLocks/>
            </p:cNvSpPr>
            <p:nvPr/>
          </p:nvSpPr>
          <p:spPr bwMode="auto">
            <a:xfrm>
              <a:off x="5106988" y="1890713"/>
              <a:ext cx="606425" cy="523875"/>
            </a:xfrm>
            <a:custGeom>
              <a:avLst/>
              <a:gdLst>
                <a:gd name="T0" fmla="*/ 2147483647 w 430"/>
                <a:gd name="T1" fmla="*/ 0 h 330"/>
                <a:gd name="T2" fmla="*/ 2147483647 w 430"/>
                <a:gd name="T3" fmla="*/ 2147483647 h 330"/>
                <a:gd name="T4" fmla="*/ 2147483647 w 430"/>
                <a:gd name="T5" fmla="*/ 2147483647 h 330"/>
                <a:gd name="T6" fmla="*/ 2147483647 w 430"/>
                <a:gd name="T7" fmla="*/ 2147483647 h 330"/>
                <a:gd name="T8" fmla="*/ 2147483647 w 430"/>
                <a:gd name="T9" fmla="*/ 2147483647 h 330"/>
                <a:gd name="T10" fmla="*/ 2147483647 w 430"/>
                <a:gd name="T11" fmla="*/ 2147483647 h 330"/>
                <a:gd name="T12" fmla="*/ 2147483647 w 430"/>
                <a:gd name="T13" fmla="*/ 2147483647 h 330"/>
                <a:gd name="T14" fmla="*/ 2147483647 w 430"/>
                <a:gd name="T15" fmla="*/ 2147483647 h 330"/>
                <a:gd name="T16" fmla="*/ 2147483647 w 430"/>
                <a:gd name="T17" fmla="*/ 2147483647 h 330"/>
                <a:gd name="T18" fmla="*/ 2147483647 w 430"/>
                <a:gd name="T19" fmla="*/ 2147483647 h 330"/>
                <a:gd name="T20" fmla="*/ 2147483647 w 430"/>
                <a:gd name="T21" fmla="*/ 2147483647 h 330"/>
                <a:gd name="T22" fmla="*/ 2147483647 w 430"/>
                <a:gd name="T23" fmla="*/ 2147483647 h 330"/>
                <a:gd name="T24" fmla="*/ 2147483647 w 430"/>
                <a:gd name="T25" fmla="*/ 2147483647 h 330"/>
                <a:gd name="T26" fmla="*/ 2147483647 w 430"/>
                <a:gd name="T27" fmla="*/ 2147483647 h 330"/>
                <a:gd name="T28" fmla="*/ 2147483647 w 430"/>
                <a:gd name="T29" fmla="*/ 2147483647 h 330"/>
                <a:gd name="T30" fmla="*/ 2147483647 w 430"/>
                <a:gd name="T31" fmla="*/ 2147483647 h 330"/>
                <a:gd name="T32" fmla="*/ 2147483647 w 430"/>
                <a:gd name="T33" fmla="*/ 2147483647 h 330"/>
                <a:gd name="T34" fmla="*/ 2147483647 w 430"/>
                <a:gd name="T35" fmla="*/ 2147483647 h 330"/>
                <a:gd name="T36" fmla="*/ 2147483647 w 430"/>
                <a:gd name="T37" fmla="*/ 2147483647 h 330"/>
                <a:gd name="T38" fmla="*/ 2147483647 w 430"/>
                <a:gd name="T39" fmla="*/ 2147483647 h 330"/>
                <a:gd name="T40" fmla="*/ 2147483647 w 430"/>
                <a:gd name="T41" fmla="*/ 2147483647 h 330"/>
                <a:gd name="T42" fmla="*/ 2147483647 w 430"/>
                <a:gd name="T43" fmla="*/ 2147483647 h 330"/>
                <a:gd name="T44" fmla="*/ 2147483647 w 430"/>
                <a:gd name="T45" fmla="*/ 2147483647 h 330"/>
                <a:gd name="T46" fmla="*/ 2147483647 w 430"/>
                <a:gd name="T47" fmla="*/ 2147483647 h 330"/>
                <a:gd name="T48" fmla="*/ 2147483647 w 430"/>
                <a:gd name="T49" fmla="*/ 2147483647 h 330"/>
                <a:gd name="T50" fmla="*/ 2147483647 w 430"/>
                <a:gd name="T51" fmla="*/ 2147483647 h 330"/>
                <a:gd name="T52" fmla="*/ 2147483647 w 430"/>
                <a:gd name="T53" fmla="*/ 2147483647 h 330"/>
                <a:gd name="T54" fmla="*/ 2147483647 w 430"/>
                <a:gd name="T55" fmla="*/ 2147483647 h 330"/>
                <a:gd name="T56" fmla="*/ 2147483647 w 430"/>
                <a:gd name="T57" fmla="*/ 2147483647 h 330"/>
                <a:gd name="T58" fmla="*/ 2147483647 w 430"/>
                <a:gd name="T59" fmla="*/ 2147483647 h 330"/>
                <a:gd name="T60" fmla="*/ 2147483647 w 430"/>
                <a:gd name="T61" fmla="*/ 2147483647 h 330"/>
                <a:gd name="T62" fmla="*/ 2147483647 w 430"/>
                <a:gd name="T63" fmla="*/ 2147483647 h 330"/>
                <a:gd name="T64" fmla="*/ 2147483647 w 430"/>
                <a:gd name="T65" fmla="*/ 2147483647 h 330"/>
                <a:gd name="T66" fmla="*/ 2147483647 w 430"/>
                <a:gd name="T67" fmla="*/ 2147483647 h 330"/>
                <a:gd name="T68" fmla="*/ 2147483647 w 430"/>
                <a:gd name="T69" fmla="*/ 2147483647 h 330"/>
                <a:gd name="T70" fmla="*/ 2147483647 w 430"/>
                <a:gd name="T71" fmla="*/ 2147483647 h 330"/>
                <a:gd name="T72" fmla="*/ 0 w 430"/>
                <a:gd name="T73" fmla="*/ 2147483647 h 3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0"/>
                <a:gd name="T112" fmla="*/ 0 h 330"/>
                <a:gd name="T113" fmla="*/ 430 w 430"/>
                <a:gd name="T114" fmla="*/ 330 h 33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0" h="330">
                  <a:moveTo>
                    <a:pt x="331" y="0"/>
                  </a:moveTo>
                  <a:lnTo>
                    <a:pt x="329" y="2"/>
                  </a:lnTo>
                  <a:lnTo>
                    <a:pt x="324" y="5"/>
                  </a:lnTo>
                  <a:lnTo>
                    <a:pt x="322" y="7"/>
                  </a:lnTo>
                  <a:lnTo>
                    <a:pt x="320" y="10"/>
                  </a:lnTo>
                  <a:lnTo>
                    <a:pt x="320" y="15"/>
                  </a:lnTo>
                  <a:lnTo>
                    <a:pt x="320" y="22"/>
                  </a:lnTo>
                  <a:lnTo>
                    <a:pt x="327" y="64"/>
                  </a:lnTo>
                  <a:lnTo>
                    <a:pt x="322" y="66"/>
                  </a:lnTo>
                  <a:lnTo>
                    <a:pt x="308" y="75"/>
                  </a:lnTo>
                  <a:lnTo>
                    <a:pt x="303" y="81"/>
                  </a:lnTo>
                  <a:lnTo>
                    <a:pt x="295" y="88"/>
                  </a:lnTo>
                  <a:lnTo>
                    <a:pt x="291" y="95"/>
                  </a:lnTo>
                  <a:lnTo>
                    <a:pt x="288" y="102"/>
                  </a:lnTo>
                  <a:lnTo>
                    <a:pt x="288" y="110"/>
                  </a:lnTo>
                  <a:lnTo>
                    <a:pt x="288" y="115"/>
                  </a:lnTo>
                  <a:lnTo>
                    <a:pt x="289" y="120"/>
                  </a:lnTo>
                  <a:lnTo>
                    <a:pt x="293" y="124"/>
                  </a:lnTo>
                  <a:lnTo>
                    <a:pt x="297" y="129"/>
                  </a:lnTo>
                  <a:lnTo>
                    <a:pt x="301" y="130"/>
                  </a:lnTo>
                  <a:lnTo>
                    <a:pt x="301" y="205"/>
                  </a:lnTo>
                  <a:lnTo>
                    <a:pt x="301" y="208"/>
                  </a:lnTo>
                  <a:lnTo>
                    <a:pt x="305" y="217"/>
                  </a:lnTo>
                  <a:lnTo>
                    <a:pt x="308" y="223"/>
                  </a:lnTo>
                  <a:lnTo>
                    <a:pt x="314" y="230"/>
                  </a:lnTo>
                  <a:lnTo>
                    <a:pt x="324" y="235"/>
                  </a:lnTo>
                  <a:lnTo>
                    <a:pt x="335" y="242"/>
                  </a:lnTo>
                  <a:lnTo>
                    <a:pt x="360" y="252"/>
                  </a:lnTo>
                  <a:lnTo>
                    <a:pt x="379" y="259"/>
                  </a:lnTo>
                  <a:lnTo>
                    <a:pt x="386" y="262"/>
                  </a:lnTo>
                  <a:lnTo>
                    <a:pt x="392" y="267"/>
                  </a:lnTo>
                  <a:lnTo>
                    <a:pt x="398" y="274"/>
                  </a:lnTo>
                  <a:lnTo>
                    <a:pt x="404" y="281"/>
                  </a:lnTo>
                  <a:lnTo>
                    <a:pt x="411" y="298"/>
                  </a:lnTo>
                  <a:lnTo>
                    <a:pt x="421" y="310"/>
                  </a:lnTo>
                  <a:lnTo>
                    <a:pt x="430" y="320"/>
                  </a:lnTo>
                  <a:lnTo>
                    <a:pt x="0" y="330"/>
                  </a:lnTo>
                </a:path>
              </a:pathLst>
            </a:custGeom>
            <a:noFill/>
            <a:ln w="12700">
              <a:solidFill>
                <a:schemeClr val="bg2"/>
              </a:solidFill>
              <a:round/>
              <a:headEnd/>
              <a:tailEnd/>
            </a:ln>
          </p:spPr>
          <p:txBody>
            <a:bodyPr/>
            <a:lstStyle/>
            <a:p>
              <a:endParaRPr lang="en-US"/>
            </a:p>
          </p:txBody>
        </p:sp>
        <p:sp>
          <p:nvSpPr>
            <p:cNvPr id="75835" name="Freeform 25"/>
            <p:cNvSpPr>
              <a:spLocks/>
            </p:cNvSpPr>
            <p:nvPr/>
          </p:nvSpPr>
          <p:spPr bwMode="auto">
            <a:xfrm>
              <a:off x="5211763" y="2398713"/>
              <a:ext cx="604837" cy="533400"/>
            </a:xfrm>
            <a:custGeom>
              <a:avLst/>
              <a:gdLst>
                <a:gd name="T0" fmla="*/ 2147483647 w 429"/>
                <a:gd name="T1" fmla="*/ 0 h 336"/>
                <a:gd name="T2" fmla="*/ 2147483647 w 429"/>
                <a:gd name="T3" fmla="*/ 2147483647 h 336"/>
                <a:gd name="T4" fmla="*/ 2147483647 w 429"/>
                <a:gd name="T5" fmla="*/ 2147483647 h 336"/>
                <a:gd name="T6" fmla="*/ 2147483647 w 429"/>
                <a:gd name="T7" fmla="*/ 2147483647 h 336"/>
                <a:gd name="T8" fmla="*/ 2147483647 w 429"/>
                <a:gd name="T9" fmla="*/ 2147483647 h 336"/>
                <a:gd name="T10" fmla="*/ 2147483647 w 429"/>
                <a:gd name="T11" fmla="*/ 2147483647 h 336"/>
                <a:gd name="T12" fmla="*/ 2147483647 w 429"/>
                <a:gd name="T13" fmla="*/ 2147483647 h 336"/>
                <a:gd name="T14" fmla="*/ 2147483647 w 429"/>
                <a:gd name="T15" fmla="*/ 2147483647 h 336"/>
                <a:gd name="T16" fmla="*/ 2147483647 w 429"/>
                <a:gd name="T17" fmla="*/ 2147483647 h 336"/>
                <a:gd name="T18" fmla="*/ 2147483647 w 429"/>
                <a:gd name="T19" fmla="*/ 2147483647 h 336"/>
                <a:gd name="T20" fmla="*/ 2147483647 w 429"/>
                <a:gd name="T21" fmla="*/ 2147483647 h 336"/>
                <a:gd name="T22" fmla="*/ 2147483647 w 429"/>
                <a:gd name="T23" fmla="*/ 2147483647 h 336"/>
                <a:gd name="T24" fmla="*/ 2147483647 w 429"/>
                <a:gd name="T25" fmla="*/ 2147483647 h 336"/>
                <a:gd name="T26" fmla="*/ 2147483647 w 429"/>
                <a:gd name="T27" fmla="*/ 2147483647 h 336"/>
                <a:gd name="T28" fmla="*/ 2147483647 w 429"/>
                <a:gd name="T29" fmla="*/ 2147483647 h 336"/>
                <a:gd name="T30" fmla="*/ 2147483647 w 429"/>
                <a:gd name="T31" fmla="*/ 2147483647 h 336"/>
                <a:gd name="T32" fmla="*/ 2147483647 w 429"/>
                <a:gd name="T33" fmla="*/ 2147483647 h 336"/>
                <a:gd name="T34" fmla="*/ 2147483647 w 429"/>
                <a:gd name="T35" fmla="*/ 2147483647 h 336"/>
                <a:gd name="T36" fmla="*/ 2147483647 w 429"/>
                <a:gd name="T37" fmla="*/ 2147483647 h 336"/>
                <a:gd name="T38" fmla="*/ 2147483647 w 429"/>
                <a:gd name="T39" fmla="*/ 2147483647 h 336"/>
                <a:gd name="T40" fmla="*/ 2147483647 w 429"/>
                <a:gd name="T41" fmla="*/ 2147483647 h 336"/>
                <a:gd name="T42" fmla="*/ 2147483647 w 429"/>
                <a:gd name="T43" fmla="*/ 2147483647 h 336"/>
                <a:gd name="T44" fmla="*/ 2147483647 w 429"/>
                <a:gd name="T45" fmla="*/ 2147483647 h 336"/>
                <a:gd name="T46" fmla="*/ 2147483647 w 429"/>
                <a:gd name="T47" fmla="*/ 2147483647 h 336"/>
                <a:gd name="T48" fmla="*/ 0 w 429"/>
                <a:gd name="T49" fmla="*/ 2147483647 h 3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29"/>
                <a:gd name="T76" fmla="*/ 0 h 336"/>
                <a:gd name="T77" fmla="*/ 429 w 429"/>
                <a:gd name="T78" fmla="*/ 336 h 3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29" h="336">
                  <a:moveTo>
                    <a:pt x="356" y="0"/>
                  </a:moveTo>
                  <a:lnTo>
                    <a:pt x="358" y="27"/>
                  </a:lnTo>
                  <a:lnTo>
                    <a:pt x="362" y="49"/>
                  </a:lnTo>
                  <a:lnTo>
                    <a:pt x="364" y="59"/>
                  </a:lnTo>
                  <a:lnTo>
                    <a:pt x="368" y="68"/>
                  </a:lnTo>
                  <a:lnTo>
                    <a:pt x="379" y="81"/>
                  </a:lnTo>
                  <a:lnTo>
                    <a:pt x="394" y="98"/>
                  </a:lnTo>
                  <a:lnTo>
                    <a:pt x="406" y="113"/>
                  </a:lnTo>
                  <a:lnTo>
                    <a:pt x="415" y="127"/>
                  </a:lnTo>
                  <a:lnTo>
                    <a:pt x="421" y="139"/>
                  </a:lnTo>
                  <a:lnTo>
                    <a:pt x="427" y="150"/>
                  </a:lnTo>
                  <a:lnTo>
                    <a:pt x="429" y="157"/>
                  </a:lnTo>
                  <a:lnTo>
                    <a:pt x="429" y="164"/>
                  </a:lnTo>
                  <a:lnTo>
                    <a:pt x="427" y="171"/>
                  </a:lnTo>
                  <a:lnTo>
                    <a:pt x="423" y="176"/>
                  </a:lnTo>
                  <a:lnTo>
                    <a:pt x="413" y="191"/>
                  </a:lnTo>
                  <a:lnTo>
                    <a:pt x="400" y="211"/>
                  </a:lnTo>
                  <a:lnTo>
                    <a:pt x="389" y="237"/>
                  </a:lnTo>
                  <a:lnTo>
                    <a:pt x="383" y="250"/>
                  </a:lnTo>
                  <a:lnTo>
                    <a:pt x="381" y="264"/>
                  </a:lnTo>
                  <a:lnTo>
                    <a:pt x="375" y="289"/>
                  </a:lnTo>
                  <a:lnTo>
                    <a:pt x="371" y="313"/>
                  </a:lnTo>
                  <a:lnTo>
                    <a:pt x="368" y="336"/>
                  </a:lnTo>
                  <a:lnTo>
                    <a:pt x="333" y="299"/>
                  </a:lnTo>
                  <a:lnTo>
                    <a:pt x="0" y="313"/>
                  </a:lnTo>
                </a:path>
              </a:pathLst>
            </a:custGeom>
            <a:noFill/>
            <a:ln w="12700">
              <a:solidFill>
                <a:schemeClr val="bg2"/>
              </a:solidFill>
              <a:round/>
              <a:headEnd/>
              <a:tailEnd/>
            </a:ln>
          </p:spPr>
          <p:txBody>
            <a:bodyPr/>
            <a:lstStyle/>
            <a:p>
              <a:endParaRPr lang="en-US"/>
            </a:p>
          </p:txBody>
        </p:sp>
        <p:sp>
          <p:nvSpPr>
            <p:cNvPr id="75836" name="Freeform 26"/>
            <p:cNvSpPr>
              <a:spLocks/>
            </p:cNvSpPr>
            <p:nvPr/>
          </p:nvSpPr>
          <p:spPr bwMode="auto">
            <a:xfrm>
              <a:off x="5287963" y="2932113"/>
              <a:ext cx="782637" cy="677862"/>
            </a:xfrm>
            <a:custGeom>
              <a:avLst/>
              <a:gdLst>
                <a:gd name="T0" fmla="*/ 2147483647 w 555"/>
                <a:gd name="T1" fmla="*/ 0 h 427"/>
                <a:gd name="T2" fmla="*/ 2147483647 w 555"/>
                <a:gd name="T3" fmla="*/ 2147483647 h 427"/>
                <a:gd name="T4" fmla="*/ 2147483647 w 555"/>
                <a:gd name="T5" fmla="*/ 2147483647 h 427"/>
                <a:gd name="T6" fmla="*/ 2147483647 w 555"/>
                <a:gd name="T7" fmla="*/ 2147483647 h 427"/>
                <a:gd name="T8" fmla="*/ 2147483647 w 555"/>
                <a:gd name="T9" fmla="*/ 2147483647 h 427"/>
                <a:gd name="T10" fmla="*/ 2147483647 w 555"/>
                <a:gd name="T11" fmla="*/ 2147483647 h 427"/>
                <a:gd name="T12" fmla="*/ 2147483647 w 555"/>
                <a:gd name="T13" fmla="*/ 2147483647 h 427"/>
                <a:gd name="T14" fmla="*/ 2147483647 w 555"/>
                <a:gd name="T15" fmla="*/ 2147483647 h 427"/>
                <a:gd name="T16" fmla="*/ 2147483647 w 555"/>
                <a:gd name="T17" fmla="*/ 2147483647 h 427"/>
                <a:gd name="T18" fmla="*/ 2147483647 w 555"/>
                <a:gd name="T19" fmla="*/ 2147483647 h 427"/>
                <a:gd name="T20" fmla="*/ 2147483647 w 555"/>
                <a:gd name="T21" fmla="*/ 2147483647 h 427"/>
                <a:gd name="T22" fmla="*/ 2147483647 w 555"/>
                <a:gd name="T23" fmla="*/ 2147483647 h 427"/>
                <a:gd name="T24" fmla="*/ 2147483647 w 555"/>
                <a:gd name="T25" fmla="*/ 2147483647 h 427"/>
                <a:gd name="T26" fmla="*/ 2147483647 w 555"/>
                <a:gd name="T27" fmla="*/ 2147483647 h 427"/>
                <a:gd name="T28" fmla="*/ 2147483647 w 555"/>
                <a:gd name="T29" fmla="*/ 2147483647 h 427"/>
                <a:gd name="T30" fmla="*/ 2147483647 w 555"/>
                <a:gd name="T31" fmla="*/ 2147483647 h 427"/>
                <a:gd name="T32" fmla="*/ 2147483647 w 555"/>
                <a:gd name="T33" fmla="*/ 2147483647 h 427"/>
                <a:gd name="T34" fmla="*/ 2147483647 w 555"/>
                <a:gd name="T35" fmla="*/ 2147483647 h 427"/>
                <a:gd name="T36" fmla="*/ 2147483647 w 555"/>
                <a:gd name="T37" fmla="*/ 2147483647 h 427"/>
                <a:gd name="T38" fmla="*/ 2147483647 w 555"/>
                <a:gd name="T39" fmla="*/ 2147483647 h 427"/>
                <a:gd name="T40" fmla="*/ 2147483647 w 555"/>
                <a:gd name="T41" fmla="*/ 2147483647 h 427"/>
                <a:gd name="T42" fmla="*/ 2147483647 w 555"/>
                <a:gd name="T43" fmla="*/ 2147483647 h 427"/>
                <a:gd name="T44" fmla="*/ 2147483647 w 555"/>
                <a:gd name="T45" fmla="*/ 2147483647 h 427"/>
                <a:gd name="T46" fmla="*/ 2147483647 w 555"/>
                <a:gd name="T47" fmla="*/ 2147483647 h 427"/>
                <a:gd name="T48" fmla="*/ 2147483647 w 555"/>
                <a:gd name="T49" fmla="*/ 2147483647 h 427"/>
                <a:gd name="T50" fmla="*/ 2147483647 w 555"/>
                <a:gd name="T51" fmla="*/ 2147483647 h 427"/>
                <a:gd name="T52" fmla="*/ 2147483647 w 555"/>
                <a:gd name="T53" fmla="*/ 2147483647 h 427"/>
                <a:gd name="T54" fmla="*/ 2147483647 w 555"/>
                <a:gd name="T55" fmla="*/ 2147483647 h 427"/>
                <a:gd name="T56" fmla="*/ 2147483647 w 555"/>
                <a:gd name="T57" fmla="*/ 2147483647 h 427"/>
                <a:gd name="T58" fmla="*/ 2147483647 w 555"/>
                <a:gd name="T59" fmla="*/ 2147483647 h 427"/>
                <a:gd name="T60" fmla="*/ 2147483647 w 555"/>
                <a:gd name="T61" fmla="*/ 2147483647 h 427"/>
                <a:gd name="T62" fmla="*/ 2147483647 w 555"/>
                <a:gd name="T63" fmla="*/ 2147483647 h 427"/>
                <a:gd name="T64" fmla="*/ 2147483647 w 555"/>
                <a:gd name="T65" fmla="*/ 2147483647 h 427"/>
                <a:gd name="T66" fmla="*/ 2147483647 w 555"/>
                <a:gd name="T67" fmla="*/ 2147483647 h 427"/>
                <a:gd name="T68" fmla="*/ 2147483647 w 555"/>
                <a:gd name="T69" fmla="*/ 2147483647 h 427"/>
                <a:gd name="T70" fmla="*/ 2147483647 w 555"/>
                <a:gd name="T71" fmla="*/ 2147483647 h 427"/>
                <a:gd name="T72" fmla="*/ 2147483647 w 555"/>
                <a:gd name="T73" fmla="*/ 2147483647 h 427"/>
                <a:gd name="T74" fmla="*/ 2147483647 w 555"/>
                <a:gd name="T75" fmla="*/ 2147483647 h 427"/>
                <a:gd name="T76" fmla="*/ 0 w 555"/>
                <a:gd name="T77" fmla="*/ 2147483647 h 427"/>
                <a:gd name="T78" fmla="*/ 0 w 555"/>
                <a:gd name="T79" fmla="*/ 2147483647 h 427"/>
                <a:gd name="T80" fmla="*/ 0 w 555"/>
                <a:gd name="T81" fmla="*/ 2147483647 h 427"/>
                <a:gd name="T82" fmla="*/ 2147483647 w 555"/>
                <a:gd name="T83" fmla="*/ 2147483647 h 427"/>
                <a:gd name="T84" fmla="*/ 2147483647 w 555"/>
                <a:gd name="T85" fmla="*/ 2147483647 h 427"/>
                <a:gd name="T86" fmla="*/ 2147483647 w 555"/>
                <a:gd name="T87" fmla="*/ 2147483647 h 427"/>
                <a:gd name="T88" fmla="*/ 2147483647 w 555"/>
                <a:gd name="T89" fmla="*/ 2147483647 h 427"/>
                <a:gd name="T90" fmla="*/ 2147483647 w 555"/>
                <a:gd name="T91" fmla="*/ 2147483647 h 427"/>
                <a:gd name="T92" fmla="*/ 2147483647 w 555"/>
                <a:gd name="T93" fmla="*/ 2147483647 h 427"/>
                <a:gd name="T94" fmla="*/ 2147483647 w 555"/>
                <a:gd name="T95" fmla="*/ 2147483647 h 427"/>
                <a:gd name="T96" fmla="*/ 2147483647 w 555"/>
                <a:gd name="T97" fmla="*/ 2147483647 h 427"/>
                <a:gd name="T98" fmla="*/ 2147483647 w 555"/>
                <a:gd name="T99" fmla="*/ 2147483647 h 4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5"/>
                <a:gd name="T151" fmla="*/ 0 h 427"/>
                <a:gd name="T152" fmla="*/ 555 w 555"/>
                <a:gd name="T153" fmla="*/ 427 h 42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5" h="427">
                  <a:moveTo>
                    <a:pt x="314" y="0"/>
                  </a:moveTo>
                  <a:lnTo>
                    <a:pt x="350" y="56"/>
                  </a:lnTo>
                  <a:lnTo>
                    <a:pt x="378" y="97"/>
                  </a:lnTo>
                  <a:lnTo>
                    <a:pt x="392" y="112"/>
                  </a:lnTo>
                  <a:lnTo>
                    <a:pt x="401" y="121"/>
                  </a:lnTo>
                  <a:lnTo>
                    <a:pt x="416" y="127"/>
                  </a:lnTo>
                  <a:lnTo>
                    <a:pt x="430" y="131"/>
                  </a:lnTo>
                  <a:lnTo>
                    <a:pt x="445" y="131"/>
                  </a:lnTo>
                  <a:lnTo>
                    <a:pt x="449" y="156"/>
                  </a:lnTo>
                  <a:lnTo>
                    <a:pt x="437" y="163"/>
                  </a:lnTo>
                  <a:lnTo>
                    <a:pt x="435" y="164"/>
                  </a:lnTo>
                  <a:lnTo>
                    <a:pt x="434" y="168"/>
                  </a:lnTo>
                  <a:lnTo>
                    <a:pt x="435" y="176"/>
                  </a:lnTo>
                  <a:lnTo>
                    <a:pt x="441" y="188"/>
                  </a:lnTo>
                  <a:lnTo>
                    <a:pt x="453" y="203"/>
                  </a:lnTo>
                  <a:lnTo>
                    <a:pt x="472" y="220"/>
                  </a:lnTo>
                  <a:lnTo>
                    <a:pt x="489" y="236"/>
                  </a:lnTo>
                  <a:lnTo>
                    <a:pt x="496" y="241"/>
                  </a:lnTo>
                  <a:lnTo>
                    <a:pt x="504" y="244"/>
                  </a:lnTo>
                  <a:lnTo>
                    <a:pt x="506" y="244"/>
                  </a:lnTo>
                  <a:lnTo>
                    <a:pt x="510" y="247"/>
                  </a:lnTo>
                  <a:lnTo>
                    <a:pt x="513" y="254"/>
                  </a:lnTo>
                  <a:lnTo>
                    <a:pt x="515" y="264"/>
                  </a:lnTo>
                  <a:lnTo>
                    <a:pt x="517" y="274"/>
                  </a:lnTo>
                  <a:lnTo>
                    <a:pt x="519" y="295"/>
                  </a:lnTo>
                  <a:lnTo>
                    <a:pt x="519" y="303"/>
                  </a:lnTo>
                  <a:lnTo>
                    <a:pt x="555" y="339"/>
                  </a:lnTo>
                  <a:lnTo>
                    <a:pt x="531" y="356"/>
                  </a:lnTo>
                  <a:lnTo>
                    <a:pt x="515" y="405"/>
                  </a:lnTo>
                  <a:lnTo>
                    <a:pt x="515" y="427"/>
                  </a:lnTo>
                  <a:lnTo>
                    <a:pt x="472" y="391"/>
                  </a:lnTo>
                  <a:lnTo>
                    <a:pt x="479" y="374"/>
                  </a:lnTo>
                  <a:lnTo>
                    <a:pt x="57" y="378"/>
                  </a:lnTo>
                  <a:lnTo>
                    <a:pt x="42" y="117"/>
                  </a:lnTo>
                  <a:lnTo>
                    <a:pt x="36" y="107"/>
                  </a:lnTo>
                  <a:lnTo>
                    <a:pt x="26" y="99"/>
                  </a:lnTo>
                  <a:lnTo>
                    <a:pt x="13" y="88"/>
                  </a:lnTo>
                  <a:lnTo>
                    <a:pt x="3" y="82"/>
                  </a:lnTo>
                  <a:lnTo>
                    <a:pt x="0" y="78"/>
                  </a:lnTo>
                  <a:lnTo>
                    <a:pt x="0" y="75"/>
                  </a:lnTo>
                  <a:lnTo>
                    <a:pt x="0" y="71"/>
                  </a:lnTo>
                  <a:lnTo>
                    <a:pt x="3" y="68"/>
                  </a:lnTo>
                  <a:lnTo>
                    <a:pt x="7" y="66"/>
                  </a:lnTo>
                  <a:lnTo>
                    <a:pt x="13" y="65"/>
                  </a:lnTo>
                  <a:lnTo>
                    <a:pt x="19" y="63"/>
                  </a:lnTo>
                  <a:lnTo>
                    <a:pt x="21" y="60"/>
                  </a:lnTo>
                  <a:lnTo>
                    <a:pt x="21" y="58"/>
                  </a:lnTo>
                  <a:lnTo>
                    <a:pt x="17" y="55"/>
                  </a:lnTo>
                  <a:lnTo>
                    <a:pt x="9" y="49"/>
                  </a:lnTo>
                  <a:lnTo>
                    <a:pt x="5" y="46"/>
                  </a:lnTo>
                </a:path>
              </a:pathLst>
            </a:custGeom>
            <a:noFill/>
            <a:ln w="12700">
              <a:solidFill>
                <a:schemeClr val="bg2"/>
              </a:solidFill>
              <a:round/>
              <a:headEnd/>
              <a:tailEnd/>
            </a:ln>
          </p:spPr>
          <p:txBody>
            <a:bodyPr/>
            <a:lstStyle/>
            <a:p>
              <a:endParaRPr lang="en-US"/>
            </a:p>
          </p:txBody>
        </p:sp>
        <p:sp>
          <p:nvSpPr>
            <p:cNvPr id="75837" name="Freeform 27"/>
            <p:cNvSpPr>
              <a:spLocks/>
            </p:cNvSpPr>
            <p:nvPr/>
          </p:nvSpPr>
          <p:spPr bwMode="auto">
            <a:xfrm>
              <a:off x="2832100" y="3000375"/>
              <a:ext cx="1576388" cy="454025"/>
            </a:xfrm>
            <a:custGeom>
              <a:avLst/>
              <a:gdLst>
                <a:gd name="T0" fmla="*/ 2147483647 w 1117"/>
                <a:gd name="T1" fmla="*/ 0 h 286"/>
                <a:gd name="T2" fmla="*/ 2147483647 w 1117"/>
                <a:gd name="T3" fmla="*/ 2147483647 h 286"/>
                <a:gd name="T4" fmla="*/ 2147483647 w 1117"/>
                <a:gd name="T5" fmla="*/ 2147483647 h 286"/>
                <a:gd name="T6" fmla="*/ 2147483647 w 1117"/>
                <a:gd name="T7" fmla="*/ 2147483647 h 286"/>
                <a:gd name="T8" fmla="*/ 0 w 1117"/>
                <a:gd name="T9" fmla="*/ 2147483647 h 286"/>
                <a:gd name="T10" fmla="*/ 0 60000 65536"/>
                <a:gd name="T11" fmla="*/ 0 60000 65536"/>
                <a:gd name="T12" fmla="*/ 0 60000 65536"/>
                <a:gd name="T13" fmla="*/ 0 60000 65536"/>
                <a:gd name="T14" fmla="*/ 0 60000 65536"/>
                <a:gd name="T15" fmla="*/ 0 w 1117"/>
                <a:gd name="T16" fmla="*/ 0 h 286"/>
                <a:gd name="T17" fmla="*/ 1117 w 1117"/>
                <a:gd name="T18" fmla="*/ 286 h 286"/>
              </a:gdLst>
              <a:ahLst/>
              <a:cxnLst>
                <a:cxn ang="T10">
                  <a:pos x="T0" y="T1"/>
                </a:cxn>
                <a:cxn ang="T11">
                  <a:pos x="T2" y="T3"/>
                </a:cxn>
                <a:cxn ang="T12">
                  <a:pos x="T4" y="T5"/>
                </a:cxn>
                <a:cxn ang="T13">
                  <a:pos x="T6" y="T7"/>
                </a:cxn>
                <a:cxn ang="T14">
                  <a:pos x="T8" y="T9"/>
                </a:cxn>
              </a:cxnLst>
              <a:rect l="T15" t="T16" r="T17" b="T18"/>
              <a:pathLst>
                <a:path w="1117" h="286">
                  <a:moveTo>
                    <a:pt x="1117" y="0"/>
                  </a:moveTo>
                  <a:lnTo>
                    <a:pt x="1095" y="286"/>
                  </a:lnTo>
                  <a:lnTo>
                    <a:pt x="1011" y="282"/>
                  </a:lnTo>
                  <a:lnTo>
                    <a:pt x="446" y="231"/>
                  </a:lnTo>
                  <a:lnTo>
                    <a:pt x="0" y="155"/>
                  </a:lnTo>
                </a:path>
              </a:pathLst>
            </a:custGeom>
            <a:noFill/>
            <a:ln w="12700">
              <a:solidFill>
                <a:schemeClr val="bg2"/>
              </a:solidFill>
              <a:round/>
              <a:headEnd/>
              <a:tailEnd/>
            </a:ln>
          </p:spPr>
          <p:txBody>
            <a:bodyPr/>
            <a:lstStyle/>
            <a:p>
              <a:endParaRPr lang="en-US"/>
            </a:p>
          </p:txBody>
        </p:sp>
        <p:sp>
          <p:nvSpPr>
            <p:cNvPr id="75838" name="Line 28"/>
            <p:cNvSpPr>
              <a:spLocks noChangeShapeType="1"/>
            </p:cNvSpPr>
            <p:nvPr/>
          </p:nvSpPr>
          <p:spPr bwMode="auto">
            <a:xfrm flipV="1">
              <a:off x="4232275" y="1501775"/>
              <a:ext cx="47625" cy="652463"/>
            </a:xfrm>
            <a:prstGeom prst="line">
              <a:avLst/>
            </a:prstGeom>
            <a:noFill/>
            <a:ln w="12700">
              <a:solidFill>
                <a:schemeClr val="bg2"/>
              </a:solidFill>
              <a:round/>
              <a:headEnd/>
              <a:tailEnd/>
            </a:ln>
          </p:spPr>
          <p:txBody>
            <a:bodyPr/>
            <a:lstStyle/>
            <a:p>
              <a:endParaRPr lang="en-US"/>
            </a:p>
          </p:txBody>
        </p:sp>
        <p:sp>
          <p:nvSpPr>
            <p:cNvPr id="75839" name="Line 29"/>
            <p:cNvSpPr>
              <a:spLocks noChangeShapeType="1"/>
            </p:cNvSpPr>
            <p:nvPr/>
          </p:nvSpPr>
          <p:spPr bwMode="auto">
            <a:xfrm>
              <a:off x="4376738" y="3454400"/>
              <a:ext cx="990600" cy="31750"/>
            </a:xfrm>
            <a:prstGeom prst="line">
              <a:avLst/>
            </a:prstGeom>
            <a:noFill/>
            <a:ln w="12700">
              <a:solidFill>
                <a:schemeClr val="bg2"/>
              </a:solidFill>
              <a:round/>
              <a:headEnd/>
              <a:tailEnd/>
            </a:ln>
          </p:spPr>
          <p:txBody>
            <a:bodyPr/>
            <a:lstStyle/>
            <a:p>
              <a:endParaRPr lang="en-US"/>
            </a:p>
          </p:txBody>
        </p:sp>
        <p:sp>
          <p:nvSpPr>
            <p:cNvPr id="75840" name="Freeform 30"/>
            <p:cNvSpPr>
              <a:spLocks/>
            </p:cNvSpPr>
            <p:nvPr/>
          </p:nvSpPr>
          <p:spPr bwMode="auto">
            <a:xfrm>
              <a:off x="5367338" y="3532188"/>
              <a:ext cx="646112" cy="544512"/>
            </a:xfrm>
            <a:custGeom>
              <a:avLst/>
              <a:gdLst>
                <a:gd name="T0" fmla="*/ 0 w 458"/>
                <a:gd name="T1" fmla="*/ 0 h 343"/>
                <a:gd name="T2" fmla="*/ 2147483647 w 458"/>
                <a:gd name="T3" fmla="*/ 2147483647 h 343"/>
                <a:gd name="T4" fmla="*/ 2147483647 w 458"/>
                <a:gd name="T5" fmla="*/ 2147483647 h 343"/>
                <a:gd name="T6" fmla="*/ 2147483647 w 458"/>
                <a:gd name="T7" fmla="*/ 2147483647 h 343"/>
                <a:gd name="T8" fmla="*/ 2147483647 w 458"/>
                <a:gd name="T9" fmla="*/ 2147483647 h 343"/>
                <a:gd name="T10" fmla="*/ 2147483647 w 458"/>
                <a:gd name="T11" fmla="*/ 2147483647 h 343"/>
                <a:gd name="T12" fmla="*/ 2147483647 w 458"/>
                <a:gd name="T13" fmla="*/ 2147483647 h 343"/>
                <a:gd name="T14" fmla="*/ 2147483647 w 458"/>
                <a:gd name="T15" fmla="*/ 2147483647 h 343"/>
                <a:gd name="T16" fmla="*/ 2147483647 w 458"/>
                <a:gd name="T17" fmla="*/ 2147483647 h 343"/>
                <a:gd name="T18" fmla="*/ 2147483647 w 458"/>
                <a:gd name="T19" fmla="*/ 2147483647 h 343"/>
                <a:gd name="T20" fmla="*/ 2147483647 w 458"/>
                <a:gd name="T21" fmla="*/ 2147483647 h 343"/>
                <a:gd name="T22" fmla="*/ 2147483647 w 458"/>
                <a:gd name="T23" fmla="*/ 2147483647 h 343"/>
                <a:gd name="T24" fmla="*/ 2147483647 w 458"/>
                <a:gd name="T25" fmla="*/ 2147483647 h 343"/>
                <a:gd name="T26" fmla="*/ 2147483647 w 458"/>
                <a:gd name="T27" fmla="*/ 2147483647 h 343"/>
                <a:gd name="T28" fmla="*/ 2147483647 w 458"/>
                <a:gd name="T29" fmla="*/ 2147483647 h 343"/>
                <a:gd name="T30" fmla="*/ 2147483647 w 458"/>
                <a:gd name="T31" fmla="*/ 2147483647 h 343"/>
                <a:gd name="T32" fmla="*/ 2147483647 w 458"/>
                <a:gd name="T33" fmla="*/ 2147483647 h 343"/>
                <a:gd name="T34" fmla="*/ 2147483647 w 458"/>
                <a:gd name="T35" fmla="*/ 2147483647 h 343"/>
                <a:gd name="T36" fmla="*/ 2147483647 w 458"/>
                <a:gd name="T37" fmla="*/ 2147483647 h 3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58"/>
                <a:gd name="T58" fmla="*/ 0 h 343"/>
                <a:gd name="T59" fmla="*/ 458 w 458"/>
                <a:gd name="T60" fmla="*/ 343 h 3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58" h="343">
                  <a:moveTo>
                    <a:pt x="0" y="0"/>
                  </a:moveTo>
                  <a:lnTo>
                    <a:pt x="5" y="45"/>
                  </a:lnTo>
                  <a:lnTo>
                    <a:pt x="11" y="82"/>
                  </a:lnTo>
                  <a:lnTo>
                    <a:pt x="17" y="111"/>
                  </a:lnTo>
                  <a:lnTo>
                    <a:pt x="7" y="290"/>
                  </a:lnTo>
                  <a:lnTo>
                    <a:pt x="68" y="297"/>
                  </a:lnTo>
                  <a:lnTo>
                    <a:pt x="68" y="343"/>
                  </a:lnTo>
                  <a:lnTo>
                    <a:pt x="340" y="343"/>
                  </a:lnTo>
                  <a:lnTo>
                    <a:pt x="344" y="265"/>
                  </a:lnTo>
                  <a:lnTo>
                    <a:pt x="356" y="265"/>
                  </a:lnTo>
                  <a:lnTo>
                    <a:pt x="361" y="248"/>
                  </a:lnTo>
                  <a:lnTo>
                    <a:pt x="369" y="230"/>
                  </a:lnTo>
                  <a:lnTo>
                    <a:pt x="380" y="209"/>
                  </a:lnTo>
                  <a:lnTo>
                    <a:pt x="386" y="197"/>
                  </a:lnTo>
                  <a:lnTo>
                    <a:pt x="390" y="184"/>
                  </a:lnTo>
                  <a:lnTo>
                    <a:pt x="399" y="157"/>
                  </a:lnTo>
                  <a:lnTo>
                    <a:pt x="407" y="125"/>
                  </a:lnTo>
                  <a:lnTo>
                    <a:pt x="451" y="94"/>
                  </a:lnTo>
                  <a:lnTo>
                    <a:pt x="458" y="49"/>
                  </a:lnTo>
                </a:path>
              </a:pathLst>
            </a:custGeom>
            <a:noFill/>
            <a:ln w="12700">
              <a:solidFill>
                <a:schemeClr val="bg2"/>
              </a:solidFill>
              <a:round/>
              <a:headEnd/>
              <a:tailEnd/>
            </a:ln>
          </p:spPr>
          <p:txBody>
            <a:bodyPr/>
            <a:lstStyle/>
            <a:p>
              <a:endParaRPr lang="en-US"/>
            </a:p>
          </p:txBody>
        </p:sp>
        <p:sp>
          <p:nvSpPr>
            <p:cNvPr id="75841" name="Freeform 31"/>
            <p:cNvSpPr>
              <a:spLocks/>
            </p:cNvSpPr>
            <p:nvPr/>
          </p:nvSpPr>
          <p:spPr bwMode="auto">
            <a:xfrm>
              <a:off x="5826125" y="4076700"/>
              <a:ext cx="250825" cy="461963"/>
            </a:xfrm>
            <a:custGeom>
              <a:avLst/>
              <a:gdLst>
                <a:gd name="T0" fmla="*/ 2147483647 w 177"/>
                <a:gd name="T1" fmla="*/ 0 h 291"/>
                <a:gd name="T2" fmla="*/ 2147483647 w 177"/>
                <a:gd name="T3" fmla="*/ 2147483647 h 291"/>
                <a:gd name="T4" fmla="*/ 2147483647 w 177"/>
                <a:gd name="T5" fmla="*/ 2147483647 h 291"/>
                <a:gd name="T6" fmla="*/ 2147483647 w 177"/>
                <a:gd name="T7" fmla="*/ 2147483647 h 291"/>
                <a:gd name="T8" fmla="*/ 2147483647 w 177"/>
                <a:gd name="T9" fmla="*/ 2147483647 h 291"/>
                <a:gd name="T10" fmla="*/ 2147483647 w 177"/>
                <a:gd name="T11" fmla="*/ 2147483647 h 291"/>
                <a:gd name="T12" fmla="*/ 2147483647 w 177"/>
                <a:gd name="T13" fmla="*/ 2147483647 h 291"/>
                <a:gd name="T14" fmla="*/ 2147483647 w 177"/>
                <a:gd name="T15" fmla="*/ 2147483647 h 291"/>
                <a:gd name="T16" fmla="*/ 0 w 177"/>
                <a:gd name="T17" fmla="*/ 2147483647 h 291"/>
                <a:gd name="T18" fmla="*/ 0 w 177"/>
                <a:gd name="T19" fmla="*/ 2147483647 h 291"/>
                <a:gd name="T20" fmla="*/ 2147483647 w 177"/>
                <a:gd name="T21" fmla="*/ 2147483647 h 291"/>
                <a:gd name="T22" fmla="*/ 2147483647 w 177"/>
                <a:gd name="T23" fmla="*/ 2147483647 h 291"/>
                <a:gd name="T24" fmla="*/ 2147483647 w 177"/>
                <a:gd name="T25" fmla="*/ 2147483647 h 291"/>
                <a:gd name="T26" fmla="*/ 2147483647 w 177"/>
                <a:gd name="T27" fmla="*/ 2147483647 h 291"/>
                <a:gd name="T28" fmla="*/ 2147483647 w 177"/>
                <a:gd name="T29" fmla="*/ 2147483647 h 291"/>
                <a:gd name="T30" fmla="*/ 2147483647 w 177"/>
                <a:gd name="T31" fmla="*/ 2147483647 h 291"/>
                <a:gd name="T32" fmla="*/ 2147483647 w 177"/>
                <a:gd name="T33" fmla="*/ 2147483647 h 291"/>
                <a:gd name="T34" fmla="*/ 2147483647 w 177"/>
                <a:gd name="T35" fmla="*/ 2147483647 h 291"/>
                <a:gd name="T36" fmla="*/ 2147483647 w 177"/>
                <a:gd name="T37" fmla="*/ 2147483647 h 291"/>
                <a:gd name="T38" fmla="*/ 2147483647 w 177"/>
                <a:gd name="T39" fmla="*/ 2147483647 h 291"/>
                <a:gd name="T40" fmla="*/ 2147483647 w 177"/>
                <a:gd name="T41" fmla="*/ 2147483647 h 291"/>
                <a:gd name="T42" fmla="*/ 2147483647 w 177"/>
                <a:gd name="T43" fmla="*/ 2147483647 h 291"/>
                <a:gd name="T44" fmla="*/ 2147483647 w 177"/>
                <a:gd name="T45" fmla="*/ 2147483647 h 291"/>
                <a:gd name="T46" fmla="*/ 2147483647 w 177"/>
                <a:gd name="T47" fmla="*/ 2147483647 h 2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7"/>
                <a:gd name="T73" fmla="*/ 0 h 291"/>
                <a:gd name="T74" fmla="*/ 177 w 177"/>
                <a:gd name="T75" fmla="*/ 291 h 29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7" h="291">
                  <a:moveTo>
                    <a:pt x="15" y="0"/>
                  </a:moveTo>
                  <a:lnTo>
                    <a:pt x="27" y="24"/>
                  </a:lnTo>
                  <a:lnTo>
                    <a:pt x="34" y="44"/>
                  </a:lnTo>
                  <a:lnTo>
                    <a:pt x="38" y="52"/>
                  </a:lnTo>
                  <a:lnTo>
                    <a:pt x="38" y="59"/>
                  </a:lnTo>
                  <a:lnTo>
                    <a:pt x="36" y="69"/>
                  </a:lnTo>
                  <a:lnTo>
                    <a:pt x="33" y="81"/>
                  </a:lnTo>
                  <a:lnTo>
                    <a:pt x="19" y="112"/>
                  </a:lnTo>
                  <a:lnTo>
                    <a:pt x="0" y="150"/>
                  </a:lnTo>
                  <a:lnTo>
                    <a:pt x="0" y="208"/>
                  </a:lnTo>
                  <a:lnTo>
                    <a:pt x="170" y="208"/>
                  </a:lnTo>
                  <a:lnTo>
                    <a:pt x="166" y="210"/>
                  </a:lnTo>
                  <a:lnTo>
                    <a:pt x="160" y="216"/>
                  </a:lnTo>
                  <a:lnTo>
                    <a:pt x="156" y="221"/>
                  </a:lnTo>
                  <a:lnTo>
                    <a:pt x="154" y="228"/>
                  </a:lnTo>
                  <a:lnTo>
                    <a:pt x="152" y="235"/>
                  </a:lnTo>
                  <a:lnTo>
                    <a:pt x="154" y="242"/>
                  </a:lnTo>
                  <a:lnTo>
                    <a:pt x="156" y="249"/>
                  </a:lnTo>
                  <a:lnTo>
                    <a:pt x="158" y="254"/>
                  </a:lnTo>
                  <a:lnTo>
                    <a:pt x="162" y="257"/>
                  </a:lnTo>
                  <a:lnTo>
                    <a:pt x="168" y="257"/>
                  </a:lnTo>
                  <a:lnTo>
                    <a:pt x="173" y="257"/>
                  </a:lnTo>
                  <a:lnTo>
                    <a:pt x="177" y="257"/>
                  </a:lnTo>
                  <a:lnTo>
                    <a:pt x="177" y="291"/>
                  </a:lnTo>
                </a:path>
              </a:pathLst>
            </a:custGeom>
            <a:noFill/>
            <a:ln w="12700">
              <a:solidFill>
                <a:schemeClr val="bg2"/>
              </a:solidFill>
              <a:round/>
              <a:headEnd/>
              <a:tailEnd/>
            </a:ln>
          </p:spPr>
          <p:txBody>
            <a:bodyPr/>
            <a:lstStyle/>
            <a:p>
              <a:endParaRPr lang="en-US"/>
            </a:p>
          </p:txBody>
        </p:sp>
        <p:sp>
          <p:nvSpPr>
            <p:cNvPr id="75842" name="Freeform 32"/>
            <p:cNvSpPr>
              <a:spLocks/>
            </p:cNvSpPr>
            <p:nvPr/>
          </p:nvSpPr>
          <p:spPr bwMode="auto">
            <a:xfrm>
              <a:off x="5464175" y="4076700"/>
              <a:ext cx="73025" cy="523875"/>
            </a:xfrm>
            <a:custGeom>
              <a:avLst/>
              <a:gdLst>
                <a:gd name="T0" fmla="*/ 0 w 52"/>
                <a:gd name="T1" fmla="*/ 0 h 330"/>
                <a:gd name="T2" fmla="*/ 0 w 52"/>
                <a:gd name="T3" fmla="*/ 2147483647 h 330"/>
                <a:gd name="T4" fmla="*/ 2147483647 w 52"/>
                <a:gd name="T5" fmla="*/ 2147483647 h 330"/>
                <a:gd name="T6" fmla="*/ 2147483647 w 52"/>
                <a:gd name="T7" fmla="*/ 2147483647 h 330"/>
                <a:gd name="T8" fmla="*/ 2147483647 w 52"/>
                <a:gd name="T9" fmla="*/ 2147483647 h 330"/>
                <a:gd name="T10" fmla="*/ 2147483647 w 52"/>
                <a:gd name="T11" fmla="*/ 2147483647 h 330"/>
                <a:gd name="T12" fmla="*/ 2147483647 w 52"/>
                <a:gd name="T13" fmla="*/ 2147483647 h 330"/>
                <a:gd name="T14" fmla="*/ 2147483647 w 52"/>
                <a:gd name="T15" fmla="*/ 2147483647 h 330"/>
                <a:gd name="T16" fmla="*/ 2147483647 w 52"/>
                <a:gd name="T17" fmla="*/ 2147483647 h 330"/>
                <a:gd name="T18" fmla="*/ 2147483647 w 52"/>
                <a:gd name="T19" fmla="*/ 2147483647 h 330"/>
                <a:gd name="T20" fmla="*/ 2147483647 w 52"/>
                <a:gd name="T21" fmla="*/ 2147483647 h 330"/>
                <a:gd name="T22" fmla="*/ 2147483647 w 52"/>
                <a:gd name="T23" fmla="*/ 2147483647 h 330"/>
                <a:gd name="T24" fmla="*/ 2147483647 w 52"/>
                <a:gd name="T25" fmla="*/ 2147483647 h 330"/>
                <a:gd name="T26" fmla="*/ 2147483647 w 52"/>
                <a:gd name="T27" fmla="*/ 2147483647 h 330"/>
                <a:gd name="T28" fmla="*/ 2147483647 w 52"/>
                <a:gd name="T29" fmla="*/ 2147483647 h 330"/>
                <a:gd name="T30" fmla="*/ 2147483647 w 52"/>
                <a:gd name="T31" fmla="*/ 2147483647 h 330"/>
                <a:gd name="T32" fmla="*/ 2147483647 w 52"/>
                <a:gd name="T33" fmla="*/ 2147483647 h 330"/>
                <a:gd name="T34" fmla="*/ 2147483647 w 52"/>
                <a:gd name="T35" fmla="*/ 2147483647 h 330"/>
                <a:gd name="T36" fmla="*/ 2147483647 w 52"/>
                <a:gd name="T37" fmla="*/ 2147483647 h 3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330"/>
                <a:gd name="T59" fmla="*/ 52 w 52"/>
                <a:gd name="T60" fmla="*/ 330 h 3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330">
                  <a:moveTo>
                    <a:pt x="0" y="0"/>
                  </a:moveTo>
                  <a:lnTo>
                    <a:pt x="0" y="127"/>
                  </a:lnTo>
                  <a:lnTo>
                    <a:pt x="8" y="137"/>
                  </a:lnTo>
                  <a:lnTo>
                    <a:pt x="25" y="161"/>
                  </a:lnTo>
                  <a:lnTo>
                    <a:pt x="42" y="189"/>
                  </a:lnTo>
                  <a:lnTo>
                    <a:pt x="48" y="201"/>
                  </a:lnTo>
                  <a:lnTo>
                    <a:pt x="52" y="211"/>
                  </a:lnTo>
                  <a:lnTo>
                    <a:pt x="50" y="218"/>
                  </a:lnTo>
                  <a:lnTo>
                    <a:pt x="48" y="225"/>
                  </a:lnTo>
                  <a:lnTo>
                    <a:pt x="40" y="237"/>
                  </a:lnTo>
                  <a:lnTo>
                    <a:pt x="35" y="243"/>
                  </a:lnTo>
                  <a:lnTo>
                    <a:pt x="31" y="245"/>
                  </a:lnTo>
                  <a:lnTo>
                    <a:pt x="31" y="277"/>
                  </a:lnTo>
                  <a:lnTo>
                    <a:pt x="52" y="284"/>
                  </a:lnTo>
                  <a:lnTo>
                    <a:pt x="50" y="289"/>
                  </a:lnTo>
                  <a:lnTo>
                    <a:pt x="46" y="299"/>
                  </a:lnTo>
                  <a:lnTo>
                    <a:pt x="38" y="315"/>
                  </a:lnTo>
                  <a:lnTo>
                    <a:pt x="35" y="323"/>
                  </a:lnTo>
                  <a:lnTo>
                    <a:pt x="27" y="330"/>
                  </a:lnTo>
                </a:path>
              </a:pathLst>
            </a:custGeom>
            <a:noFill/>
            <a:ln w="12700">
              <a:solidFill>
                <a:schemeClr val="bg2"/>
              </a:solidFill>
              <a:round/>
              <a:headEnd/>
              <a:tailEnd/>
            </a:ln>
          </p:spPr>
          <p:txBody>
            <a:bodyPr/>
            <a:lstStyle/>
            <a:p>
              <a:endParaRPr lang="en-US"/>
            </a:p>
          </p:txBody>
        </p:sp>
        <p:sp>
          <p:nvSpPr>
            <p:cNvPr id="75843" name="Freeform 33"/>
            <p:cNvSpPr>
              <a:spLocks/>
            </p:cNvSpPr>
            <p:nvPr/>
          </p:nvSpPr>
          <p:spPr bwMode="auto">
            <a:xfrm>
              <a:off x="5797550" y="1906588"/>
              <a:ext cx="361950" cy="309562"/>
            </a:xfrm>
            <a:custGeom>
              <a:avLst/>
              <a:gdLst>
                <a:gd name="T0" fmla="*/ 0 w 257"/>
                <a:gd name="T1" fmla="*/ 0 h 195"/>
                <a:gd name="T2" fmla="*/ 2147483647 w 257"/>
                <a:gd name="T3" fmla="*/ 2147483647 h 195"/>
                <a:gd name="T4" fmla="*/ 2147483647 w 257"/>
                <a:gd name="T5" fmla="*/ 2147483647 h 195"/>
                <a:gd name="T6" fmla="*/ 2147483647 w 257"/>
                <a:gd name="T7" fmla="*/ 2147483647 h 195"/>
                <a:gd name="T8" fmla="*/ 2147483647 w 257"/>
                <a:gd name="T9" fmla="*/ 2147483647 h 195"/>
                <a:gd name="T10" fmla="*/ 2147483647 w 257"/>
                <a:gd name="T11" fmla="*/ 2147483647 h 195"/>
                <a:gd name="T12" fmla="*/ 2147483647 w 257"/>
                <a:gd name="T13" fmla="*/ 2147483647 h 195"/>
                <a:gd name="T14" fmla="*/ 2147483647 w 257"/>
                <a:gd name="T15" fmla="*/ 2147483647 h 195"/>
                <a:gd name="T16" fmla="*/ 2147483647 w 257"/>
                <a:gd name="T17" fmla="*/ 2147483647 h 195"/>
                <a:gd name="T18" fmla="*/ 2147483647 w 257"/>
                <a:gd name="T19" fmla="*/ 2147483647 h 1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7"/>
                <a:gd name="T31" fmla="*/ 0 h 195"/>
                <a:gd name="T32" fmla="*/ 257 w 257"/>
                <a:gd name="T33" fmla="*/ 195 h 1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7" h="195">
                  <a:moveTo>
                    <a:pt x="0" y="0"/>
                  </a:moveTo>
                  <a:lnTo>
                    <a:pt x="8" y="22"/>
                  </a:lnTo>
                  <a:lnTo>
                    <a:pt x="63" y="26"/>
                  </a:lnTo>
                  <a:lnTo>
                    <a:pt x="187" y="65"/>
                  </a:lnTo>
                  <a:lnTo>
                    <a:pt x="187" y="104"/>
                  </a:lnTo>
                  <a:lnTo>
                    <a:pt x="213" y="104"/>
                  </a:lnTo>
                  <a:lnTo>
                    <a:pt x="217" y="131"/>
                  </a:lnTo>
                  <a:lnTo>
                    <a:pt x="183" y="195"/>
                  </a:lnTo>
                  <a:lnTo>
                    <a:pt x="230" y="149"/>
                  </a:lnTo>
                  <a:lnTo>
                    <a:pt x="257" y="124"/>
                  </a:lnTo>
                </a:path>
              </a:pathLst>
            </a:custGeom>
            <a:noFill/>
            <a:ln w="12700">
              <a:solidFill>
                <a:schemeClr val="bg2"/>
              </a:solidFill>
              <a:round/>
              <a:headEnd/>
              <a:tailEnd/>
            </a:ln>
          </p:spPr>
          <p:txBody>
            <a:bodyPr/>
            <a:lstStyle/>
            <a:p>
              <a:endParaRPr lang="en-US"/>
            </a:p>
          </p:txBody>
        </p:sp>
        <p:sp>
          <p:nvSpPr>
            <p:cNvPr id="75844" name="Freeform 34"/>
            <p:cNvSpPr>
              <a:spLocks/>
            </p:cNvSpPr>
            <p:nvPr/>
          </p:nvSpPr>
          <p:spPr bwMode="auto">
            <a:xfrm>
              <a:off x="6019800" y="2643188"/>
              <a:ext cx="204788" cy="796925"/>
            </a:xfrm>
            <a:custGeom>
              <a:avLst/>
              <a:gdLst>
                <a:gd name="T0" fmla="*/ 2147483647 w 145"/>
                <a:gd name="T1" fmla="*/ 0 h 502"/>
                <a:gd name="T2" fmla="*/ 2147483647 w 145"/>
                <a:gd name="T3" fmla="*/ 2147483647 h 502"/>
                <a:gd name="T4" fmla="*/ 2147483647 w 145"/>
                <a:gd name="T5" fmla="*/ 2147483647 h 502"/>
                <a:gd name="T6" fmla="*/ 2147483647 w 145"/>
                <a:gd name="T7" fmla="*/ 2147483647 h 502"/>
                <a:gd name="T8" fmla="*/ 2147483647 w 145"/>
                <a:gd name="T9" fmla="*/ 2147483647 h 502"/>
                <a:gd name="T10" fmla="*/ 2147483647 w 145"/>
                <a:gd name="T11" fmla="*/ 2147483647 h 502"/>
                <a:gd name="T12" fmla="*/ 2147483647 w 145"/>
                <a:gd name="T13" fmla="*/ 2147483647 h 502"/>
                <a:gd name="T14" fmla="*/ 2147483647 w 145"/>
                <a:gd name="T15" fmla="*/ 2147483647 h 502"/>
                <a:gd name="T16" fmla="*/ 2147483647 w 145"/>
                <a:gd name="T17" fmla="*/ 2147483647 h 502"/>
                <a:gd name="T18" fmla="*/ 2147483647 w 145"/>
                <a:gd name="T19" fmla="*/ 2147483647 h 502"/>
                <a:gd name="T20" fmla="*/ 2147483647 w 145"/>
                <a:gd name="T21" fmla="*/ 2147483647 h 502"/>
                <a:gd name="T22" fmla="*/ 2147483647 w 145"/>
                <a:gd name="T23" fmla="*/ 2147483647 h 502"/>
                <a:gd name="T24" fmla="*/ 2147483647 w 145"/>
                <a:gd name="T25" fmla="*/ 2147483647 h 502"/>
                <a:gd name="T26" fmla="*/ 2147483647 w 145"/>
                <a:gd name="T27" fmla="*/ 2147483647 h 502"/>
                <a:gd name="T28" fmla="*/ 2147483647 w 145"/>
                <a:gd name="T29" fmla="*/ 2147483647 h 502"/>
                <a:gd name="T30" fmla="*/ 2147483647 w 145"/>
                <a:gd name="T31" fmla="*/ 2147483647 h 502"/>
                <a:gd name="T32" fmla="*/ 2147483647 w 145"/>
                <a:gd name="T33" fmla="*/ 2147483647 h 502"/>
                <a:gd name="T34" fmla="*/ 2147483647 w 145"/>
                <a:gd name="T35" fmla="*/ 2147483647 h 502"/>
                <a:gd name="T36" fmla="*/ 2147483647 w 145"/>
                <a:gd name="T37" fmla="*/ 2147483647 h 502"/>
                <a:gd name="T38" fmla="*/ 2147483647 w 145"/>
                <a:gd name="T39" fmla="*/ 2147483647 h 502"/>
                <a:gd name="T40" fmla="*/ 2147483647 w 145"/>
                <a:gd name="T41" fmla="*/ 2147483647 h 502"/>
                <a:gd name="T42" fmla="*/ 2147483647 w 145"/>
                <a:gd name="T43" fmla="*/ 2147483647 h 502"/>
                <a:gd name="T44" fmla="*/ 2147483647 w 145"/>
                <a:gd name="T45" fmla="*/ 2147483647 h 502"/>
                <a:gd name="T46" fmla="*/ 2147483647 w 145"/>
                <a:gd name="T47" fmla="*/ 2147483647 h 502"/>
                <a:gd name="T48" fmla="*/ 0 w 145"/>
                <a:gd name="T49" fmla="*/ 2147483647 h 5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5"/>
                <a:gd name="T76" fmla="*/ 0 h 502"/>
                <a:gd name="T77" fmla="*/ 145 w 145"/>
                <a:gd name="T78" fmla="*/ 502 h 5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5" h="502">
                  <a:moveTo>
                    <a:pt x="120" y="0"/>
                  </a:moveTo>
                  <a:lnTo>
                    <a:pt x="128" y="188"/>
                  </a:lnTo>
                  <a:lnTo>
                    <a:pt x="131" y="194"/>
                  </a:lnTo>
                  <a:lnTo>
                    <a:pt x="137" y="216"/>
                  </a:lnTo>
                  <a:lnTo>
                    <a:pt x="141" y="228"/>
                  </a:lnTo>
                  <a:lnTo>
                    <a:pt x="143" y="243"/>
                  </a:lnTo>
                  <a:lnTo>
                    <a:pt x="145" y="257"/>
                  </a:lnTo>
                  <a:lnTo>
                    <a:pt x="143" y="270"/>
                  </a:lnTo>
                  <a:lnTo>
                    <a:pt x="120" y="335"/>
                  </a:lnTo>
                  <a:lnTo>
                    <a:pt x="111" y="387"/>
                  </a:lnTo>
                  <a:lnTo>
                    <a:pt x="88" y="397"/>
                  </a:lnTo>
                  <a:lnTo>
                    <a:pt x="114" y="423"/>
                  </a:lnTo>
                  <a:lnTo>
                    <a:pt x="112" y="428"/>
                  </a:lnTo>
                  <a:lnTo>
                    <a:pt x="105" y="440"/>
                  </a:lnTo>
                  <a:lnTo>
                    <a:pt x="95" y="453"/>
                  </a:lnTo>
                  <a:lnTo>
                    <a:pt x="90" y="458"/>
                  </a:lnTo>
                  <a:lnTo>
                    <a:pt x="84" y="462"/>
                  </a:lnTo>
                  <a:lnTo>
                    <a:pt x="78" y="463"/>
                  </a:lnTo>
                  <a:lnTo>
                    <a:pt x="76" y="468"/>
                  </a:lnTo>
                  <a:lnTo>
                    <a:pt x="76" y="475"/>
                  </a:lnTo>
                  <a:lnTo>
                    <a:pt x="76" y="483"/>
                  </a:lnTo>
                  <a:lnTo>
                    <a:pt x="78" y="497"/>
                  </a:lnTo>
                  <a:lnTo>
                    <a:pt x="80" y="502"/>
                  </a:lnTo>
                  <a:lnTo>
                    <a:pt x="48" y="489"/>
                  </a:lnTo>
                  <a:lnTo>
                    <a:pt x="0" y="485"/>
                  </a:lnTo>
                </a:path>
              </a:pathLst>
            </a:custGeom>
            <a:noFill/>
            <a:ln w="12700">
              <a:solidFill>
                <a:schemeClr val="bg2"/>
              </a:solidFill>
              <a:round/>
              <a:headEnd/>
              <a:tailEnd/>
            </a:ln>
          </p:spPr>
          <p:txBody>
            <a:bodyPr/>
            <a:lstStyle/>
            <a:p>
              <a:endParaRPr lang="en-US"/>
            </a:p>
          </p:txBody>
        </p:sp>
        <p:sp>
          <p:nvSpPr>
            <p:cNvPr id="75845" name="Freeform 35"/>
            <p:cNvSpPr>
              <a:spLocks/>
            </p:cNvSpPr>
            <p:nvPr/>
          </p:nvSpPr>
          <p:spPr bwMode="auto">
            <a:xfrm>
              <a:off x="6180138" y="2616200"/>
              <a:ext cx="398462" cy="698500"/>
            </a:xfrm>
            <a:custGeom>
              <a:avLst/>
              <a:gdLst>
                <a:gd name="T0" fmla="*/ 0 w 282"/>
                <a:gd name="T1" fmla="*/ 2147483647 h 440"/>
                <a:gd name="T2" fmla="*/ 2147483647 w 282"/>
                <a:gd name="T3" fmla="*/ 2147483647 h 440"/>
                <a:gd name="T4" fmla="*/ 2147483647 w 282"/>
                <a:gd name="T5" fmla="*/ 2147483647 h 440"/>
                <a:gd name="T6" fmla="*/ 2147483647 w 282"/>
                <a:gd name="T7" fmla="*/ 2147483647 h 440"/>
                <a:gd name="T8" fmla="*/ 2147483647 w 282"/>
                <a:gd name="T9" fmla="*/ 2147483647 h 440"/>
                <a:gd name="T10" fmla="*/ 2147483647 w 282"/>
                <a:gd name="T11" fmla="*/ 2147483647 h 440"/>
                <a:gd name="T12" fmla="*/ 2147483647 w 282"/>
                <a:gd name="T13" fmla="*/ 2147483647 h 440"/>
                <a:gd name="T14" fmla="*/ 2147483647 w 282"/>
                <a:gd name="T15" fmla="*/ 2147483647 h 440"/>
                <a:gd name="T16" fmla="*/ 2147483647 w 282"/>
                <a:gd name="T17" fmla="*/ 2147483647 h 440"/>
                <a:gd name="T18" fmla="*/ 2147483647 w 282"/>
                <a:gd name="T19" fmla="*/ 2147483647 h 440"/>
                <a:gd name="T20" fmla="*/ 2147483647 w 282"/>
                <a:gd name="T21" fmla="*/ 2147483647 h 440"/>
                <a:gd name="T22" fmla="*/ 2147483647 w 282"/>
                <a:gd name="T23" fmla="*/ 2147483647 h 440"/>
                <a:gd name="T24" fmla="*/ 2147483647 w 282"/>
                <a:gd name="T25" fmla="*/ 2147483647 h 440"/>
                <a:gd name="T26" fmla="*/ 2147483647 w 282"/>
                <a:gd name="T27" fmla="*/ 2147483647 h 440"/>
                <a:gd name="T28" fmla="*/ 2147483647 w 282"/>
                <a:gd name="T29" fmla="*/ 2147483647 h 440"/>
                <a:gd name="T30" fmla="*/ 2147483647 w 282"/>
                <a:gd name="T31" fmla="*/ 2147483647 h 440"/>
                <a:gd name="T32" fmla="*/ 2147483647 w 282"/>
                <a:gd name="T33" fmla="*/ 2147483647 h 440"/>
                <a:gd name="T34" fmla="*/ 2147483647 w 282"/>
                <a:gd name="T35" fmla="*/ 2147483647 h 440"/>
                <a:gd name="T36" fmla="*/ 2147483647 w 282"/>
                <a:gd name="T37" fmla="*/ 2147483647 h 440"/>
                <a:gd name="T38" fmla="*/ 2147483647 w 282"/>
                <a:gd name="T39" fmla="*/ 0 h 4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2"/>
                <a:gd name="T61" fmla="*/ 0 h 440"/>
                <a:gd name="T62" fmla="*/ 282 w 282"/>
                <a:gd name="T63" fmla="*/ 440 h 4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2" h="440">
                  <a:moveTo>
                    <a:pt x="0" y="440"/>
                  </a:moveTo>
                  <a:lnTo>
                    <a:pt x="21" y="426"/>
                  </a:lnTo>
                  <a:lnTo>
                    <a:pt x="40" y="418"/>
                  </a:lnTo>
                  <a:lnTo>
                    <a:pt x="48" y="413"/>
                  </a:lnTo>
                  <a:lnTo>
                    <a:pt x="57" y="411"/>
                  </a:lnTo>
                  <a:lnTo>
                    <a:pt x="103" y="399"/>
                  </a:lnTo>
                  <a:lnTo>
                    <a:pt x="164" y="382"/>
                  </a:lnTo>
                  <a:lnTo>
                    <a:pt x="175" y="379"/>
                  </a:lnTo>
                  <a:lnTo>
                    <a:pt x="185" y="374"/>
                  </a:lnTo>
                  <a:lnTo>
                    <a:pt x="194" y="367"/>
                  </a:lnTo>
                  <a:lnTo>
                    <a:pt x="200" y="362"/>
                  </a:lnTo>
                  <a:lnTo>
                    <a:pt x="213" y="348"/>
                  </a:lnTo>
                  <a:lnTo>
                    <a:pt x="227" y="336"/>
                  </a:lnTo>
                  <a:lnTo>
                    <a:pt x="244" y="323"/>
                  </a:lnTo>
                  <a:lnTo>
                    <a:pt x="261" y="304"/>
                  </a:lnTo>
                  <a:lnTo>
                    <a:pt x="282" y="281"/>
                  </a:lnTo>
                  <a:lnTo>
                    <a:pt x="267" y="179"/>
                  </a:lnTo>
                  <a:lnTo>
                    <a:pt x="255" y="103"/>
                  </a:lnTo>
                  <a:lnTo>
                    <a:pt x="246" y="56"/>
                  </a:lnTo>
                  <a:lnTo>
                    <a:pt x="231" y="0"/>
                  </a:lnTo>
                </a:path>
              </a:pathLst>
            </a:custGeom>
            <a:noFill/>
            <a:ln w="12700">
              <a:solidFill>
                <a:schemeClr val="bg2"/>
              </a:solidFill>
              <a:round/>
              <a:headEnd/>
              <a:tailEnd/>
            </a:ln>
          </p:spPr>
          <p:txBody>
            <a:bodyPr/>
            <a:lstStyle/>
            <a:p>
              <a:endParaRPr lang="en-US"/>
            </a:p>
          </p:txBody>
        </p:sp>
        <p:sp>
          <p:nvSpPr>
            <p:cNvPr id="75846" name="Line 36"/>
            <p:cNvSpPr>
              <a:spLocks noChangeShapeType="1"/>
            </p:cNvSpPr>
            <p:nvPr/>
          </p:nvSpPr>
          <p:spPr bwMode="auto">
            <a:xfrm flipV="1">
              <a:off x="5770563" y="2532063"/>
              <a:ext cx="361950" cy="22225"/>
            </a:xfrm>
            <a:prstGeom prst="line">
              <a:avLst/>
            </a:prstGeom>
            <a:noFill/>
            <a:ln w="12700">
              <a:solidFill>
                <a:schemeClr val="bg2"/>
              </a:solidFill>
              <a:round/>
              <a:headEnd/>
              <a:tailEnd/>
            </a:ln>
          </p:spPr>
          <p:txBody>
            <a:bodyPr/>
            <a:lstStyle/>
            <a:p>
              <a:endParaRPr lang="en-US"/>
            </a:p>
          </p:txBody>
        </p:sp>
        <p:sp>
          <p:nvSpPr>
            <p:cNvPr id="75847" name="Line 37"/>
            <p:cNvSpPr>
              <a:spLocks noChangeShapeType="1"/>
            </p:cNvSpPr>
            <p:nvPr/>
          </p:nvSpPr>
          <p:spPr bwMode="auto">
            <a:xfrm>
              <a:off x="6343650" y="2605088"/>
              <a:ext cx="390525" cy="1587"/>
            </a:xfrm>
            <a:prstGeom prst="line">
              <a:avLst/>
            </a:prstGeom>
            <a:noFill/>
            <a:ln w="12700">
              <a:solidFill>
                <a:schemeClr val="bg2"/>
              </a:solidFill>
              <a:round/>
              <a:headEnd/>
              <a:tailEnd/>
            </a:ln>
          </p:spPr>
          <p:txBody>
            <a:bodyPr/>
            <a:lstStyle/>
            <a:p>
              <a:endParaRPr lang="en-US"/>
            </a:p>
          </p:txBody>
        </p:sp>
        <p:sp>
          <p:nvSpPr>
            <p:cNvPr id="75848" name="Freeform 38"/>
            <p:cNvSpPr>
              <a:spLocks/>
            </p:cNvSpPr>
            <p:nvPr/>
          </p:nvSpPr>
          <p:spPr bwMode="auto">
            <a:xfrm>
              <a:off x="6026150" y="3036888"/>
              <a:ext cx="920750" cy="500062"/>
            </a:xfrm>
            <a:custGeom>
              <a:avLst/>
              <a:gdLst>
                <a:gd name="T0" fmla="*/ 2147483647 w 653"/>
                <a:gd name="T1" fmla="*/ 2147483647 h 315"/>
                <a:gd name="T2" fmla="*/ 2147483647 w 653"/>
                <a:gd name="T3" fmla="*/ 2147483647 h 315"/>
                <a:gd name="T4" fmla="*/ 2147483647 w 653"/>
                <a:gd name="T5" fmla="*/ 2147483647 h 315"/>
                <a:gd name="T6" fmla="*/ 2147483647 w 653"/>
                <a:gd name="T7" fmla="*/ 2147483647 h 315"/>
                <a:gd name="T8" fmla="*/ 2147483647 w 653"/>
                <a:gd name="T9" fmla="*/ 0 h 315"/>
                <a:gd name="T10" fmla="*/ 2147483647 w 653"/>
                <a:gd name="T11" fmla="*/ 2147483647 h 315"/>
                <a:gd name="T12" fmla="*/ 2147483647 w 653"/>
                <a:gd name="T13" fmla="*/ 2147483647 h 315"/>
                <a:gd name="T14" fmla="*/ 2147483647 w 653"/>
                <a:gd name="T15" fmla="*/ 2147483647 h 315"/>
                <a:gd name="T16" fmla="*/ 2147483647 w 653"/>
                <a:gd name="T17" fmla="*/ 2147483647 h 315"/>
                <a:gd name="T18" fmla="*/ 2147483647 w 653"/>
                <a:gd name="T19" fmla="*/ 2147483647 h 315"/>
                <a:gd name="T20" fmla="*/ 2147483647 w 653"/>
                <a:gd name="T21" fmla="*/ 2147483647 h 315"/>
                <a:gd name="T22" fmla="*/ 2147483647 w 653"/>
                <a:gd name="T23" fmla="*/ 2147483647 h 315"/>
                <a:gd name="T24" fmla="*/ 2147483647 w 653"/>
                <a:gd name="T25" fmla="*/ 2147483647 h 315"/>
                <a:gd name="T26" fmla="*/ 2147483647 w 653"/>
                <a:gd name="T27" fmla="*/ 2147483647 h 315"/>
                <a:gd name="T28" fmla="*/ 2147483647 w 653"/>
                <a:gd name="T29" fmla="*/ 2147483647 h 315"/>
                <a:gd name="T30" fmla="*/ 2147483647 w 653"/>
                <a:gd name="T31" fmla="*/ 2147483647 h 315"/>
                <a:gd name="T32" fmla="*/ 2147483647 w 653"/>
                <a:gd name="T33" fmla="*/ 2147483647 h 315"/>
                <a:gd name="T34" fmla="*/ 2147483647 w 653"/>
                <a:gd name="T35" fmla="*/ 2147483647 h 315"/>
                <a:gd name="T36" fmla="*/ 2147483647 w 653"/>
                <a:gd name="T37" fmla="*/ 2147483647 h 315"/>
                <a:gd name="T38" fmla="*/ 2147483647 w 653"/>
                <a:gd name="T39" fmla="*/ 2147483647 h 315"/>
                <a:gd name="T40" fmla="*/ 2147483647 w 653"/>
                <a:gd name="T41" fmla="*/ 2147483647 h 315"/>
                <a:gd name="T42" fmla="*/ 2147483647 w 653"/>
                <a:gd name="T43" fmla="*/ 2147483647 h 315"/>
                <a:gd name="T44" fmla="*/ 2147483647 w 653"/>
                <a:gd name="T45" fmla="*/ 2147483647 h 315"/>
                <a:gd name="T46" fmla="*/ 2147483647 w 653"/>
                <a:gd name="T47" fmla="*/ 2147483647 h 315"/>
                <a:gd name="T48" fmla="*/ 2147483647 w 653"/>
                <a:gd name="T49" fmla="*/ 2147483647 h 315"/>
                <a:gd name="T50" fmla="*/ 0 w 653"/>
                <a:gd name="T51" fmla="*/ 2147483647 h 3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53"/>
                <a:gd name="T79" fmla="*/ 0 h 315"/>
                <a:gd name="T80" fmla="*/ 653 w 653"/>
                <a:gd name="T81" fmla="*/ 315 h 3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53" h="315">
                  <a:moveTo>
                    <a:pt x="392" y="16"/>
                  </a:moveTo>
                  <a:lnTo>
                    <a:pt x="398" y="12"/>
                  </a:lnTo>
                  <a:lnTo>
                    <a:pt x="409" y="5"/>
                  </a:lnTo>
                  <a:lnTo>
                    <a:pt x="415" y="2"/>
                  </a:lnTo>
                  <a:lnTo>
                    <a:pt x="422" y="0"/>
                  </a:lnTo>
                  <a:lnTo>
                    <a:pt x="428" y="2"/>
                  </a:lnTo>
                  <a:lnTo>
                    <a:pt x="432" y="5"/>
                  </a:lnTo>
                  <a:lnTo>
                    <a:pt x="441" y="22"/>
                  </a:lnTo>
                  <a:lnTo>
                    <a:pt x="447" y="31"/>
                  </a:lnTo>
                  <a:lnTo>
                    <a:pt x="554" y="34"/>
                  </a:lnTo>
                  <a:lnTo>
                    <a:pt x="565" y="16"/>
                  </a:lnTo>
                  <a:lnTo>
                    <a:pt x="594" y="58"/>
                  </a:lnTo>
                  <a:lnTo>
                    <a:pt x="607" y="65"/>
                  </a:lnTo>
                  <a:lnTo>
                    <a:pt x="618" y="73"/>
                  </a:lnTo>
                  <a:lnTo>
                    <a:pt x="622" y="78"/>
                  </a:lnTo>
                  <a:lnTo>
                    <a:pt x="624" y="83"/>
                  </a:lnTo>
                  <a:lnTo>
                    <a:pt x="632" y="97"/>
                  </a:lnTo>
                  <a:lnTo>
                    <a:pt x="639" y="115"/>
                  </a:lnTo>
                  <a:lnTo>
                    <a:pt x="653" y="139"/>
                  </a:lnTo>
                  <a:lnTo>
                    <a:pt x="538" y="241"/>
                  </a:lnTo>
                  <a:lnTo>
                    <a:pt x="127" y="286"/>
                  </a:lnTo>
                  <a:lnTo>
                    <a:pt x="126" y="291"/>
                  </a:lnTo>
                  <a:lnTo>
                    <a:pt x="120" y="295"/>
                  </a:lnTo>
                  <a:lnTo>
                    <a:pt x="110" y="300"/>
                  </a:lnTo>
                  <a:lnTo>
                    <a:pt x="80" y="315"/>
                  </a:lnTo>
                  <a:lnTo>
                    <a:pt x="0" y="315"/>
                  </a:lnTo>
                </a:path>
              </a:pathLst>
            </a:custGeom>
            <a:noFill/>
            <a:ln w="12700">
              <a:solidFill>
                <a:schemeClr val="bg2"/>
              </a:solidFill>
              <a:round/>
              <a:headEnd/>
              <a:tailEnd/>
            </a:ln>
          </p:spPr>
          <p:txBody>
            <a:bodyPr/>
            <a:lstStyle/>
            <a:p>
              <a:endParaRPr lang="en-US"/>
            </a:p>
          </p:txBody>
        </p:sp>
        <p:sp>
          <p:nvSpPr>
            <p:cNvPr id="75849" name="Freeform 39"/>
            <p:cNvSpPr>
              <a:spLocks/>
            </p:cNvSpPr>
            <p:nvPr/>
          </p:nvSpPr>
          <p:spPr bwMode="auto">
            <a:xfrm>
              <a:off x="5930900" y="3367088"/>
              <a:ext cx="1165225" cy="419100"/>
            </a:xfrm>
            <a:custGeom>
              <a:avLst/>
              <a:gdLst>
                <a:gd name="T0" fmla="*/ 0 w 826"/>
                <a:gd name="T1" fmla="*/ 2147483647 h 264"/>
                <a:gd name="T2" fmla="*/ 2147483647 w 826"/>
                <a:gd name="T3" fmla="*/ 2147483647 h 264"/>
                <a:gd name="T4" fmla="*/ 2147483647 w 826"/>
                <a:gd name="T5" fmla="*/ 2147483647 h 264"/>
                <a:gd name="T6" fmla="*/ 2147483647 w 826"/>
                <a:gd name="T7" fmla="*/ 2147483647 h 264"/>
                <a:gd name="T8" fmla="*/ 2147483647 w 826"/>
                <a:gd name="T9" fmla="*/ 2147483647 h 264"/>
                <a:gd name="T10" fmla="*/ 2147483647 w 826"/>
                <a:gd name="T11" fmla="*/ 2147483647 h 264"/>
                <a:gd name="T12" fmla="*/ 2147483647 w 826"/>
                <a:gd name="T13" fmla="*/ 2147483647 h 264"/>
                <a:gd name="T14" fmla="*/ 2147483647 w 826"/>
                <a:gd name="T15" fmla="*/ 2147483647 h 264"/>
                <a:gd name="T16" fmla="*/ 2147483647 w 826"/>
                <a:gd name="T17" fmla="*/ 2147483647 h 264"/>
                <a:gd name="T18" fmla="*/ 2147483647 w 826"/>
                <a:gd name="T19" fmla="*/ 2147483647 h 264"/>
                <a:gd name="T20" fmla="*/ 2147483647 w 826"/>
                <a:gd name="T21" fmla="*/ 2147483647 h 264"/>
                <a:gd name="T22" fmla="*/ 2147483647 w 826"/>
                <a:gd name="T23" fmla="*/ 2147483647 h 264"/>
                <a:gd name="T24" fmla="*/ 2147483647 w 826"/>
                <a:gd name="T25" fmla="*/ 2147483647 h 264"/>
                <a:gd name="T26" fmla="*/ 2147483647 w 826"/>
                <a:gd name="T27" fmla="*/ 0 h 264"/>
                <a:gd name="T28" fmla="*/ 2147483647 w 826"/>
                <a:gd name="T29" fmla="*/ 2147483647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26"/>
                <a:gd name="T46" fmla="*/ 0 h 264"/>
                <a:gd name="T47" fmla="*/ 826 w 826"/>
                <a:gd name="T48" fmla="*/ 264 h 2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26" h="264">
                  <a:moveTo>
                    <a:pt x="0" y="264"/>
                  </a:moveTo>
                  <a:lnTo>
                    <a:pt x="42" y="252"/>
                  </a:lnTo>
                  <a:lnTo>
                    <a:pt x="76" y="242"/>
                  </a:lnTo>
                  <a:lnTo>
                    <a:pt x="103" y="237"/>
                  </a:lnTo>
                  <a:lnTo>
                    <a:pt x="354" y="212"/>
                  </a:lnTo>
                  <a:lnTo>
                    <a:pt x="588" y="192"/>
                  </a:lnTo>
                  <a:lnTo>
                    <a:pt x="695" y="110"/>
                  </a:lnTo>
                  <a:lnTo>
                    <a:pt x="695" y="107"/>
                  </a:lnTo>
                  <a:lnTo>
                    <a:pt x="695" y="100"/>
                  </a:lnTo>
                  <a:lnTo>
                    <a:pt x="699" y="92"/>
                  </a:lnTo>
                  <a:lnTo>
                    <a:pt x="703" y="88"/>
                  </a:lnTo>
                  <a:lnTo>
                    <a:pt x="708" y="85"/>
                  </a:lnTo>
                  <a:lnTo>
                    <a:pt x="739" y="71"/>
                  </a:lnTo>
                  <a:lnTo>
                    <a:pt x="826" y="0"/>
                  </a:lnTo>
                  <a:lnTo>
                    <a:pt x="605" y="33"/>
                  </a:lnTo>
                </a:path>
              </a:pathLst>
            </a:custGeom>
            <a:noFill/>
            <a:ln w="12700">
              <a:solidFill>
                <a:schemeClr val="bg2"/>
              </a:solidFill>
              <a:round/>
              <a:headEnd/>
              <a:tailEnd/>
            </a:ln>
          </p:spPr>
          <p:txBody>
            <a:bodyPr/>
            <a:lstStyle/>
            <a:p>
              <a:endParaRPr lang="en-US"/>
            </a:p>
          </p:txBody>
        </p:sp>
        <p:sp>
          <p:nvSpPr>
            <p:cNvPr id="75850" name="Freeform 40"/>
            <p:cNvSpPr>
              <a:spLocks/>
            </p:cNvSpPr>
            <p:nvPr/>
          </p:nvSpPr>
          <p:spPr bwMode="auto">
            <a:xfrm>
              <a:off x="6589713" y="3697288"/>
              <a:ext cx="112712" cy="617537"/>
            </a:xfrm>
            <a:custGeom>
              <a:avLst/>
              <a:gdLst>
                <a:gd name="T0" fmla="*/ 0 w 80"/>
                <a:gd name="T1" fmla="*/ 0 h 389"/>
                <a:gd name="T2" fmla="*/ 2147483647 w 80"/>
                <a:gd name="T3" fmla="*/ 2147483647 h 389"/>
                <a:gd name="T4" fmla="*/ 2147483647 w 80"/>
                <a:gd name="T5" fmla="*/ 2147483647 h 389"/>
                <a:gd name="T6" fmla="*/ 2147483647 w 80"/>
                <a:gd name="T7" fmla="*/ 2147483647 h 389"/>
                <a:gd name="T8" fmla="*/ 2147483647 w 80"/>
                <a:gd name="T9" fmla="*/ 2147483647 h 389"/>
                <a:gd name="T10" fmla="*/ 2147483647 w 80"/>
                <a:gd name="T11" fmla="*/ 2147483647 h 389"/>
                <a:gd name="T12" fmla="*/ 2147483647 w 80"/>
                <a:gd name="T13" fmla="*/ 2147483647 h 389"/>
                <a:gd name="T14" fmla="*/ 2147483647 w 80"/>
                <a:gd name="T15" fmla="*/ 2147483647 h 389"/>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389"/>
                <a:gd name="T26" fmla="*/ 80 w 80"/>
                <a:gd name="T27" fmla="*/ 389 h 3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389">
                  <a:moveTo>
                    <a:pt x="0" y="0"/>
                  </a:moveTo>
                  <a:lnTo>
                    <a:pt x="19" y="127"/>
                  </a:lnTo>
                  <a:lnTo>
                    <a:pt x="59" y="158"/>
                  </a:lnTo>
                  <a:lnTo>
                    <a:pt x="51" y="215"/>
                  </a:lnTo>
                  <a:lnTo>
                    <a:pt x="80" y="225"/>
                  </a:lnTo>
                  <a:lnTo>
                    <a:pt x="80" y="236"/>
                  </a:lnTo>
                  <a:lnTo>
                    <a:pt x="62" y="252"/>
                  </a:lnTo>
                  <a:lnTo>
                    <a:pt x="62" y="389"/>
                  </a:lnTo>
                </a:path>
              </a:pathLst>
            </a:custGeom>
            <a:noFill/>
            <a:ln w="12700">
              <a:solidFill>
                <a:schemeClr val="bg2"/>
              </a:solidFill>
              <a:round/>
              <a:headEnd/>
              <a:tailEnd/>
            </a:ln>
          </p:spPr>
          <p:txBody>
            <a:bodyPr/>
            <a:lstStyle/>
            <a:p>
              <a:endParaRPr lang="en-US"/>
            </a:p>
          </p:txBody>
        </p:sp>
        <p:sp>
          <p:nvSpPr>
            <p:cNvPr id="75851" name="Freeform 41"/>
            <p:cNvSpPr>
              <a:spLocks/>
            </p:cNvSpPr>
            <p:nvPr/>
          </p:nvSpPr>
          <p:spPr bwMode="auto">
            <a:xfrm>
              <a:off x="6299200" y="4305300"/>
              <a:ext cx="901700" cy="155575"/>
            </a:xfrm>
            <a:custGeom>
              <a:avLst/>
              <a:gdLst>
                <a:gd name="T0" fmla="*/ 0 w 639"/>
                <a:gd name="T1" fmla="*/ 2147483647 h 98"/>
                <a:gd name="T2" fmla="*/ 2147483647 w 639"/>
                <a:gd name="T3" fmla="*/ 2147483647 h 98"/>
                <a:gd name="T4" fmla="*/ 2147483647 w 639"/>
                <a:gd name="T5" fmla="*/ 2147483647 h 98"/>
                <a:gd name="T6" fmla="*/ 2147483647 w 639"/>
                <a:gd name="T7" fmla="*/ 2147483647 h 98"/>
                <a:gd name="T8" fmla="*/ 2147483647 w 639"/>
                <a:gd name="T9" fmla="*/ 2147483647 h 98"/>
                <a:gd name="T10" fmla="*/ 2147483647 w 639"/>
                <a:gd name="T11" fmla="*/ 2147483647 h 98"/>
                <a:gd name="T12" fmla="*/ 2147483647 w 639"/>
                <a:gd name="T13" fmla="*/ 2147483647 h 98"/>
                <a:gd name="T14" fmla="*/ 2147483647 w 639"/>
                <a:gd name="T15" fmla="*/ 2147483647 h 98"/>
                <a:gd name="T16" fmla="*/ 2147483647 w 639"/>
                <a:gd name="T17" fmla="*/ 2147483647 h 98"/>
                <a:gd name="T18" fmla="*/ 2147483647 w 639"/>
                <a:gd name="T19" fmla="*/ 2147483647 h 98"/>
                <a:gd name="T20" fmla="*/ 2147483647 w 639"/>
                <a:gd name="T21" fmla="*/ 2147483647 h 98"/>
                <a:gd name="T22" fmla="*/ 2147483647 w 639"/>
                <a:gd name="T23" fmla="*/ 2147483647 h 98"/>
                <a:gd name="T24" fmla="*/ 2147483647 w 639"/>
                <a:gd name="T25" fmla="*/ 2147483647 h 98"/>
                <a:gd name="T26" fmla="*/ 2147483647 w 639"/>
                <a:gd name="T27" fmla="*/ 2147483647 h 98"/>
                <a:gd name="T28" fmla="*/ 2147483647 w 639"/>
                <a:gd name="T29" fmla="*/ 2147483647 h 98"/>
                <a:gd name="T30" fmla="*/ 2147483647 w 639"/>
                <a:gd name="T31" fmla="*/ 2147483647 h 98"/>
                <a:gd name="T32" fmla="*/ 2147483647 w 639"/>
                <a:gd name="T33" fmla="*/ 2147483647 h 98"/>
                <a:gd name="T34" fmla="*/ 2147483647 w 639"/>
                <a:gd name="T35" fmla="*/ 2147483647 h 98"/>
                <a:gd name="T36" fmla="*/ 2147483647 w 639"/>
                <a:gd name="T37" fmla="*/ 0 h 98"/>
                <a:gd name="T38" fmla="*/ 2147483647 w 639"/>
                <a:gd name="T39" fmla="*/ 0 h 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39"/>
                <a:gd name="T61" fmla="*/ 0 h 98"/>
                <a:gd name="T62" fmla="*/ 639 w 639"/>
                <a:gd name="T63" fmla="*/ 98 h 9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39" h="98">
                  <a:moveTo>
                    <a:pt x="0" y="98"/>
                  </a:moveTo>
                  <a:lnTo>
                    <a:pt x="8" y="67"/>
                  </a:lnTo>
                  <a:lnTo>
                    <a:pt x="44" y="88"/>
                  </a:lnTo>
                  <a:lnTo>
                    <a:pt x="48" y="86"/>
                  </a:lnTo>
                  <a:lnTo>
                    <a:pt x="57" y="83"/>
                  </a:lnTo>
                  <a:lnTo>
                    <a:pt x="63" y="79"/>
                  </a:lnTo>
                  <a:lnTo>
                    <a:pt x="65" y="76"/>
                  </a:lnTo>
                  <a:lnTo>
                    <a:pt x="67" y="72"/>
                  </a:lnTo>
                  <a:lnTo>
                    <a:pt x="63" y="67"/>
                  </a:lnTo>
                  <a:lnTo>
                    <a:pt x="48" y="45"/>
                  </a:lnTo>
                  <a:lnTo>
                    <a:pt x="40" y="35"/>
                  </a:lnTo>
                  <a:lnTo>
                    <a:pt x="249" y="12"/>
                  </a:lnTo>
                  <a:lnTo>
                    <a:pt x="341" y="6"/>
                  </a:lnTo>
                  <a:lnTo>
                    <a:pt x="344" y="22"/>
                  </a:lnTo>
                  <a:lnTo>
                    <a:pt x="426" y="28"/>
                  </a:lnTo>
                  <a:lnTo>
                    <a:pt x="440" y="18"/>
                  </a:lnTo>
                  <a:lnTo>
                    <a:pt x="558" y="15"/>
                  </a:lnTo>
                  <a:lnTo>
                    <a:pt x="584" y="42"/>
                  </a:lnTo>
                  <a:lnTo>
                    <a:pt x="577" y="0"/>
                  </a:lnTo>
                  <a:lnTo>
                    <a:pt x="639" y="0"/>
                  </a:lnTo>
                </a:path>
              </a:pathLst>
            </a:custGeom>
            <a:noFill/>
            <a:ln w="12700">
              <a:solidFill>
                <a:schemeClr val="bg2"/>
              </a:solidFill>
              <a:round/>
              <a:headEnd/>
              <a:tailEnd/>
            </a:ln>
          </p:spPr>
          <p:txBody>
            <a:bodyPr/>
            <a:lstStyle/>
            <a:p>
              <a:endParaRPr lang="en-US"/>
            </a:p>
          </p:txBody>
        </p:sp>
        <p:sp>
          <p:nvSpPr>
            <p:cNvPr id="75852" name="Freeform 42"/>
            <p:cNvSpPr>
              <a:spLocks/>
            </p:cNvSpPr>
            <p:nvPr/>
          </p:nvSpPr>
          <p:spPr bwMode="auto">
            <a:xfrm>
              <a:off x="6761163" y="3614738"/>
              <a:ext cx="498475" cy="473075"/>
            </a:xfrm>
            <a:custGeom>
              <a:avLst/>
              <a:gdLst>
                <a:gd name="T0" fmla="*/ 0 w 354"/>
                <a:gd name="T1" fmla="*/ 2147483647 h 298"/>
                <a:gd name="T2" fmla="*/ 2147483647 w 354"/>
                <a:gd name="T3" fmla="*/ 0 h 298"/>
                <a:gd name="T4" fmla="*/ 2147483647 w 354"/>
                <a:gd name="T5" fmla="*/ 2147483647 h 298"/>
                <a:gd name="T6" fmla="*/ 2147483647 w 354"/>
                <a:gd name="T7" fmla="*/ 2147483647 h 298"/>
                <a:gd name="T8" fmla="*/ 2147483647 w 354"/>
                <a:gd name="T9" fmla="*/ 2147483647 h 298"/>
                <a:gd name="T10" fmla="*/ 2147483647 w 354"/>
                <a:gd name="T11" fmla="*/ 2147483647 h 298"/>
                <a:gd name="T12" fmla="*/ 2147483647 w 354"/>
                <a:gd name="T13" fmla="*/ 2147483647 h 298"/>
                <a:gd name="T14" fmla="*/ 2147483647 w 354"/>
                <a:gd name="T15" fmla="*/ 2147483647 h 298"/>
                <a:gd name="T16" fmla="*/ 2147483647 w 354"/>
                <a:gd name="T17" fmla="*/ 2147483647 h 298"/>
                <a:gd name="T18" fmla="*/ 2147483647 w 354"/>
                <a:gd name="T19" fmla="*/ 2147483647 h 298"/>
                <a:gd name="T20" fmla="*/ 2147483647 w 354"/>
                <a:gd name="T21" fmla="*/ 2147483647 h 298"/>
                <a:gd name="T22" fmla="*/ 2147483647 w 354"/>
                <a:gd name="T23" fmla="*/ 2147483647 h 298"/>
                <a:gd name="T24" fmla="*/ 2147483647 w 354"/>
                <a:gd name="T25" fmla="*/ 2147483647 h 298"/>
                <a:gd name="T26" fmla="*/ 2147483647 w 354"/>
                <a:gd name="T27" fmla="*/ 2147483647 h 298"/>
                <a:gd name="T28" fmla="*/ 2147483647 w 354"/>
                <a:gd name="T29" fmla="*/ 2147483647 h 298"/>
                <a:gd name="T30" fmla="*/ 2147483647 w 354"/>
                <a:gd name="T31" fmla="*/ 2147483647 h 298"/>
                <a:gd name="T32" fmla="*/ 2147483647 w 354"/>
                <a:gd name="T33" fmla="*/ 2147483647 h 298"/>
                <a:gd name="T34" fmla="*/ 2147483647 w 354"/>
                <a:gd name="T35" fmla="*/ 2147483647 h 298"/>
                <a:gd name="T36" fmla="*/ 2147483647 w 354"/>
                <a:gd name="T37" fmla="*/ 2147483647 h 298"/>
                <a:gd name="T38" fmla="*/ 2147483647 w 354"/>
                <a:gd name="T39" fmla="*/ 2147483647 h 298"/>
                <a:gd name="T40" fmla="*/ 2147483647 w 354"/>
                <a:gd name="T41" fmla="*/ 2147483647 h 2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4"/>
                <a:gd name="T64" fmla="*/ 0 h 298"/>
                <a:gd name="T65" fmla="*/ 354 w 354"/>
                <a:gd name="T66" fmla="*/ 298 h 2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4" h="298">
                  <a:moveTo>
                    <a:pt x="0" y="36"/>
                  </a:moveTo>
                  <a:lnTo>
                    <a:pt x="183" y="0"/>
                  </a:lnTo>
                  <a:lnTo>
                    <a:pt x="147" y="24"/>
                  </a:lnTo>
                  <a:lnTo>
                    <a:pt x="126" y="27"/>
                  </a:lnTo>
                  <a:lnTo>
                    <a:pt x="109" y="32"/>
                  </a:lnTo>
                  <a:lnTo>
                    <a:pt x="103" y="34"/>
                  </a:lnTo>
                  <a:lnTo>
                    <a:pt x="99" y="39"/>
                  </a:lnTo>
                  <a:lnTo>
                    <a:pt x="96" y="49"/>
                  </a:lnTo>
                  <a:lnTo>
                    <a:pt x="92" y="64"/>
                  </a:lnTo>
                  <a:lnTo>
                    <a:pt x="90" y="73"/>
                  </a:lnTo>
                  <a:lnTo>
                    <a:pt x="92" y="78"/>
                  </a:lnTo>
                  <a:lnTo>
                    <a:pt x="94" y="83"/>
                  </a:lnTo>
                  <a:lnTo>
                    <a:pt x="99" y="85"/>
                  </a:lnTo>
                  <a:lnTo>
                    <a:pt x="115" y="85"/>
                  </a:lnTo>
                  <a:lnTo>
                    <a:pt x="126" y="88"/>
                  </a:lnTo>
                  <a:lnTo>
                    <a:pt x="135" y="91"/>
                  </a:lnTo>
                  <a:lnTo>
                    <a:pt x="135" y="130"/>
                  </a:lnTo>
                  <a:lnTo>
                    <a:pt x="175" y="134"/>
                  </a:lnTo>
                  <a:lnTo>
                    <a:pt x="194" y="161"/>
                  </a:lnTo>
                  <a:lnTo>
                    <a:pt x="253" y="161"/>
                  </a:lnTo>
                  <a:lnTo>
                    <a:pt x="354" y="298"/>
                  </a:lnTo>
                </a:path>
              </a:pathLst>
            </a:custGeom>
            <a:noFill/>
            <a:ln w="12700">
              <a:solidFill>
                <a:schemeClr val="bg2"/>
              </a:solidFill>
              <a:round/>
              <a:headEnd/>
              <a:tailEnd/>
            </a:ln>
          </p:spPr>
          <p:txBody>
            <a:bodyPr/>
            <a:lstStyle/>
            <a:p>
              <a:endParaRPr lang="en-US"/>
            </a:p>
          </p:txBody>
        </p:sp>
        <p:sp>
          <p:nvSpPr>
            <p:cNvPr id="75853" name="Freeform 43"/>
            <p:cNvSpPr>
              <a:spLocks/>
            </p:cNvSpPr>
            <p:nvPr/>
          </p:nvSpPr>
          <p:spPr bwMode="auto">
            <a:xfrm>
              <a:off x="7018338" y="3614738"/>
              <a:ext cx="500062" cy="127000"/>
            </a:xfrm>
            <a:custGeom>
              <a:avLst/>
              <a:gdLst>
                <a:gd name="T0" fmla="*/ 0 w 354"/>
                <a:gd name="T1" fmla="*/ 0 h 80"/>
                <a:gd name="T2" fmla="*/ 2147483647 w 354"/>
                <a:gd name="T3" fmla="*/ 0 h 80"/>
                <a:gd name="T4" fmla="*/ 2147483647 w 354"/>
                <a:gd name="T5" fmla="*/ 2147483647 h 80"/>
                <a:gd name="T6" fmla="*/ 2147483647 w 354"/>
                <a:gd name="T7" fmla="*/ 2147483647 h 80"/>
                <a:gd name="T8" fmla="*/ 2147483647 w 354"/>
                <a:gd name="T9" fmla="*/ 2147483647 h 80"/>
                <a:gd name="T10" fmla="*/ 2147483647 w 354"/>
                <a:gd name="T11" fmla="*/ 2147483647 h 80"/>
                <a:gd name="T12" fmla="*/ 2147483647 w 354"/>
                <a:gd name="T13" fmla="*/ 2147483647 h 80"/>
                <a:gd name="T14" fmla="*/ 2147483647 w 354"/>
                <a:gd name="T15" fmla="*/ 2147483647 h 80"/>
                <a:gd name="T16" fmla="*/ 2147483647 w 354"/>
                <a:gd name="T17" fmla="*/ 2147483647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4"/>
                <a:gd name="T28" fmla="*/ 0 h 80"/>
                <a:gd name="T29" fmla="*/ 354 w 354"/>
                <a:gd name="T30" fmla="*/ 80 h 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4" h="80">
                  <a:moveTo>
                    <a:pt x="0" y="0"/>
                  </a:moveTo>
                  <a:lnTo>
                    <a:pt x="249" y="0"/>
                  </a:lnTo>
                  <a:lnTo>
                    <a:pt x="268" y="12"/>
                  </a:lnTo>
                  <a:lnTo>
                    <a:pt x="312" y="39"/>
                  </a:lnTo>
                  <a:lnTo>
                    <a:pt x="324" y="46"/>
                  </a:lnTo>
                  <a:lnTo>
                    <a:pt x="331" y="52"/>
                  </a:lnTo>
                  <a:lnTo>
                    <a:pt x="344" y="64"/>
                  </a:lnTo>
                  <a:lnTo>
                    <a:pt x="352" y="74"/>
                  </a:lnTo>
                  <a:lnTo>
                    <a:pt x="354" y="80"/>
                  </a:lnTo>
                </a:path>
              </a:pathLst>
            </a:custGeom>
            <a:noFill/>
            <a:ln w="12700">
              <a:solidFill>
                <a:schemeClr val="bg2"/>
              </a:solidFill>
              <a:round/>
              <a:headEnd/>
              <a:tailEnd/>
            </a:ln>
          </p:spPr>
          <p:txBody>
            <a:bodyPr/>
            <a:lstStyle/>
            <a:p>
              <a:endParaRPr lang="en-US"/>
            </a:p>
          </p:txBody>
        </p:sp>
        <p:sp>
          <p:nvSpPr>
            <p:cNvPr id="75854" name="Line 44"/>
            <p:cNvSpPr>
              <a:spLocks noChangeShapeType="1"/>
            </p:cNvSpPr>
            <p:nvPr/>
          </p:nvSpPr>
          <p:spPr bwMode="auto">
            <a:xfrm>
              <a:off x="6227763" y="3724275"/>
              <a:ext cx="1587" cy="733425"/>
            </a:xfrm>
            <a:prstGeom prst="line">
              <a:avLst/>
            </a:prstGeom>
            <a:noFill/>
            <a:ln w="12700">
              <a:solidFill>
                <a:schemeClr val="bg2"/>
              </a:solidFill>
              <a:round/>
              <a:headEnd/>
              <a:tailEnd/>
            </a:ln>
          </p:spPr>
          <p:txBody>
            <a:bodyPr/>
            <a:lstStyle/>
            <a:p>
              <a:endParaRPr lang="en-US"/>
            </a:p>
          </p:txBody>
        </p:sp>
        <p:sp>
          <p:nvSpPr>
            <p:cNvPr id="75855" name="Line 45"/>
            <p:cNvSpPr>
              <a:spLocks noChangeShapeType="1"/>
            </p:cNvSpPr>
            <p:nvPr/>
          </p:nvSpPr>
          <p:spPr bwMode="auto">
            <a:xfrm flipV="1">
              <a:off x="7096125" y="3241675"/>
              <a:ext cx="681038" cy="125413"/>
            </a:xfrm>
            <a:prstGeom prst="line">
              <a:avLst/>
            </a:prstGeom>
            <a:noFill/>
            <a:ln w="12700">
              <a:solidFill>
                <a:schemeClr val="bg2"/>
              </a:solidFill>
              <a:round/>
              <a:headEnd/>
              <a:tailEnd/>
            </a:ln>
          </p:spPr>
          <p:txBody>
            <a:bodyPr/>
            <a:lstStyle/>
            <a:p>
              <a:endParaRPr lang="en-US"/>
            </a:p>
          </p:txBody>
        </p:sp>
        <p:sp>
          <p:nvSpPr>
            <p:cNvPr id="75856" name="Freeform 46"/>
            <p:cNvSpPr>
              <a:spLocks/>
            </p:cNvSpPr>
            <p:nvPr/>
          </p:nvSpPr>
          <p:spPr bwMode="auto">
            <a:xfrm>
              <a:off x="6946900" y="2833688"/>
              <a:ext cx="577850" cy="473075"/>
            </a:xfrm>
            <a:custGeom>
              <a:avLst/>
              <a:gdLst>
                <a:gd name="T0" fmla="*/ 0 w 409"/>
                <a:gd name="T1" fmla="*/ 2147483647 h 298"/>
                <a:gd name="T2" fmla="*/ 2147483647 w 409"/>
                <a:gd name="T3" fmla="*/ 2147483647 h 298"/>
                <a:gd name="T4" fmla="*/ 2147483647 w 409"/>
                <a:gd name="T5" fmla="*/ 2147483647 h 298"/>
                <a:gd name="T6" fmla="*/ 2147483647 w 409"/>
                <a:gd name="T7" fmla="*/ 2147483647 h 298"/>
                <a:gd name="T8" fmla="*/ 2147483647 w 409"/>
                <a:gd name="T9" fmla="*/ 2147483647 h 298"/>
                <a:gd name="T10" fmla="*/ 2147483647 w 409"/>
                <a:gd name="T11" fmla="*/ 2147483647 h 298"/>
                <a:gd name="T12" fmla="*/ 2147483647 w 409"/>
                <a:gd name="T13" fmla="*/ 2147483647 h 298"/>
                <a:gd name="T14" fmla="*/ 2147483647 w 409"/>
                <a:gd name="T15" fmla="*/ 2147483647 h 298"/>
                <a:gd name="T16" fmla="*/ 2147483647 w 409"/>
                <a:gd name="T17" fmla="*/ 2147483647 h 298"/>
                <a:gd name="T18" fmla="*/ 2147483647 w 409"/>
                <a:gd name="T19" fmla="*/ 2147483647 h 298"/>
                <a:gd name="T20" fmla="*/ 2147483647 w 409"/>
                <a:gd name="T21" fmla="*/ 2147483647 h 298"/>
                <a:gd name="T22" fmla="*/ 2147483647 w 409"/>
                <a:gd name="T23" fmla="*/ 2147483647 h 298"/>
                <a:gd name="T24" fmla="*/ 2147483647 w 409"/>
                <a:gd name="T25" fmla="*/ 2147483647 h 298"/>
                <a:gd name="T26" fmla="*/ 2147483647 w 409"/>
                <a:gd name="T27" fmla="*/ 2147483647 h 298"/>
                <a:gd name="T28" fmla="*/ 2147483647 w 409"/>
                <a:gd name="T29" fmla="*/ 2147483647 h 298"/>
                <a:gd name="T30" fmla="*/ 2147483647 w 409"/>
                <a:gd name="T31" fmla="*/ 2147483647 h 298"/>
                <a:gd name="T32" fmla="*/ 2147483647 w 409"/>
                <a:gd name="T33" fmla="*/ 2147483647 h 298"/>
                <a:gd name="T34" fmla="*/ 2147483647 w 409"/>
                <a:gd name="T35" fmla="*/ 2147483647 h 298"/>
                <a:gd name="T36" fmla="*/ 2147483647 w 409"/>
                <a:gd name="T37" fmla="*/ 2147483647 h 298"/>
                <a:gd name="T38" fmla="*/ 2147483647 w 409"/>
                <a:gd name="T39" fmla="*/ 2147483647 h 298"/>
                <a:gd name="T40" fmla="*/ 2147483647 w 409"/>
                <a:gd name="T41" fmla="*/ 2147483647 h 298"/>
                <a:gd name="T42" fmla="*/ 2147483647 w 409"/>
                <a:gd name="T43" fmla="*/ 2147483647 h 298"/>
                <a:gd name="T44" fmla="*/ 2147483647 w 409"/>
                <a:gd name="T45" fmla="*/ 2147483647 h 298"/>
                <a:gd name="T46" fmla="*/ 2147483647 w 409"/>
                <a:gd name="T47" fmla="*/ 2147483647 h 298"/>
                <a:gd name="T48" fmla="*/ 2147483647 w 409"/>
                <a:gd name="T49" fmla="*/ 2147483647 h 298"/>
                <a:gd name="T50" fmla="*/ 2147483647 w 409"/>
                <a:gd name="T51" fmla="*/ 0 h 298"/>
                <a:gd name="T52" fmla="*/ 2147483647 w 409"/>
                <a:gd name="T53" fmla="*/ 2147483647 h 298"/>
                <a:gd name="T54" fmla="*/ 2147483647 w 409"/>
                <a:gd name="T55" fmla="*/ 2147483647 h 298"/>
                <a:gd name="T56" fmla="*/ 2147483647 w 409"/>
                <a:gd name="T57" fmla="*/ 2147483647 h 298"/>
                <a:gd name="T58" fmla="*/ 2147483647 w 409"/>
                <a:gd name="T59" fmla="*/ 2147483647 h 298"/>
                <a:gd name="T60" fmla="*/ 2147483647 w 409"/>
                <a:gd name="T61" fmla="*/ 2147483647 h 298"/>
                <a:gd name="T62" fmla="*/ 2147483647 w 409"/>
                <a:gd name="T63" fmla="*/ 2147483647 h 29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9"/>
                <a:gd name="T97" fmla="*/ 0 h 298"/>
                <a:gd name="T98" fmla="*/ 409 w 409"/>
                <a:gd name="T99" fmla="*/ 298 h 29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9" h="298">
                  <a:moveTo>
                    <a:pt x="0" y="267"/>
                  </a:moveTo>
                  <a:lnTo>
                    <a:pt x="19" y="287"/>
                  </a:lnTo>
                  <a:lnTo>
                    <a:pt x="23" y="291"/>
                  </a:lnTo>
                  <a:lnTo>
                    <a:pt x="26" y="294"/>
                  </a:lnTo>
                  <a:lnTo>
                    <a:pt x="32" y="296"/>
                  </a:lnTo>
                  <a:lnTo>
                    <a:pt x="38" y="298"/>
                  </a:lnTo>
                  <a:lnTo>
                    <a:pt x="45" y="298"/>
                  </a:lnTo>
                  <a:lnTo>
                    <a:pt x="55" y="296"/>
                  </a:lnTo>
                  <a:lnTo>
                    <a:pt x="66" y="291"/>
                  </a:lnTo>
                  <a:lnTo>
                    <a:pt x="120" y="260"/>
                  </a:lnTo>
                  <a:lnTo>
                    <a:pt x="150" y="242"/>
                  </a:lnTo>
                  <a:lnTo>
                    <a:pt x="205" y="108"/>
                  </a:lnTo>
                  <a:lnTo>
                    <a:pt x="213" y="137"/>
                  </a:lnTo>
                  <a:lnTo>
                    <a:pt x="260" y="91"/>
                  </a:lnTo>
                  <a:lnTo>
                    <a:pt x="283" y="78"/>
                  </a:lnTo>
                  <a:lnTo>
                    <a:pt x="289" y="73"/>
                  </a:lnTo>
                  <a:lnTo>
                    <a:pt x="291" y="68"/>
                  </a:lnTo>
                  <a:lnTo>
                    <a:pt x="297" y="52"/>
                  </a:lnTo>
                  <a:lnTo>
                    <a:pt x="300" y="32"/>
                  </a:lnTo>
                  <a:lnTo>
                    <a:pt x="327" y="29"/>
                  </a:lnTo>
                  <a:lnTo>
                    <a:pt x="329" y="24"/>
                  </a:lnTo>
                  <a:lnTo>
                    <a:pt x="336" y="13"/>
                  </a:lnTo>
                  <a:lnTo>
                    <a:pt x="340" y="8"/>
                  </a:lnTo>
                  <a:lnTo>
                    <a:pt x="346" y="5"/>
                  </a:lnTo>
                  <a:lnTo>
                    <a:pt x="352" y="2"/>
                  </a:lnTo>
                  <a:lnTo>
                    <a:pt x="359" y="0"/>
                  </a:lnTo>
                  <a:lnTo>
                    <a:pt x="367" y="2"/>
                  </a:lnTo>
                  <a:lnTo>
                    <a:pt x="375" y="3"/>
                  </a:lnTo>
                  <a:lnTo>
                    <a:pt x="388" y="10"/>
                  </a:lnTo>
                  <a:lnTo>
                    <a:pt x="399" y="18"/>
                  </a:lnTo>
                  <a:lnTo>
                    <a:pt x="403" y="22"/>
                  </a:lnTo>
                  <a:lnTo>
                    <a:pt x="409" y="30"/>
                  </a:lnTo>
                </a:path>
              </a:pathLst>
            </a:custGeom>
            <a:noFill/>
            <a:ln w="12700">
              <a:solidFill>
                <a:schemeClr val="bg2"/>
              </a:solidFill>
              <a:round/>
              <a:headEnd/>
              <a:tailEnd/>
            </a:ln>
          </p:spPr>
          <p:txBody>
            <a:bodyPr/>
            <a:lstStyle/>
            <a:p>
              <a:endParaRPr lang="en-US"/>
            </a:p>
          </p:txBody>
        </p:sp>
        <p:sp>
          <p:nvSpPr>
            <p:cNvPr id="75857" name="Freeform 47"/>
            <p:cNvSpPr>
              <a:spLocks/>
            </p:cNvSpPr>
            <p:nvPr/>
          </p:nvSpPr>
          <p:spPr bwMode="auto">
            <a:xfrm>
              <a:off x="7235825" y="2714625"/>
              <a:ext cx="452438" cy="207963"/>
            </a:xfrm>
            <a:custGeom>
              <a:avLst/>
              <a:gdLst>
                <a:gd name="T0" fmla="*/ 2147483647 w 320"/>
                <a:gd name="T1" fmla="*/ 2147483647 h 131"/>
                <a:gd name="T2" fmla="*/ 2147483647 w 320"/>
                <a:gd name="T3" fmla="*/ 2147483647 h 131"/>
                <a:gd name="T4" fmla="*/ 2147483647 w 320"/>
                <a:gd name="T5" fmla="*/ 2147483647 h 131"/>
                <a:gd name="T6" fmla="*/ 2147483647 w 320"/>
                <a:gd name="T7" fmla="*/ 2147483647 h 131"/>
                <a:gd name="T8" fmla="*/ 2147483647 w 320"/>
                <a:gd name="T9" fmla="*/ 2147483647 h 131"/>
                <a:gd name="T10" fmla="*/ 2147483647 w 320"/>
                <a:gd name="T11" fmla="*/ 2147483647 h 131"/>
                <a:gd name="T12" fmla="*/ 2147483647 w 320"/>
                <a:gd name="T13" fmla="*/ 2147483647 h 131"/>
                <a:gd name="T14" fmla="*/ 2147483647 w 320"/>
                <a:gd name="T15" fmla="*/ 2147483647 h 131"/>
                <a:gd name="T16" fmla="*/ 2147483647 w 320"/>
                <a:gd name="T17" fmla="*/ 2147483647 h 131"/>
                <a:gd name="T18" fmla="*/ 2147483647 w 320"/>
                <a:gd name="T19" fmla="*/ 2147483647 h 131"/>
                <a:gd name="T20" fmla="*/ 0 w 320"/>
                <a:gd name="T21" fmla="*/ 2147483647 h 131"/>
                <a:gd name="T22" fmla="*/ 2147483647 w 320"/>
                <a:gd name="T23" fmla="*/ 0 h 1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0"/>
                <a:gd name="T37" fmla="*/ 0 h 131"/>
                <a:gd name="T38" fmla="*/ 320 w 320"/>
                <a:gd name="T39" fmla="*/ 131 h 1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0" h="131">
                  <a:moveTo>
                    <a:pt x="154" y="75"/>
                  </a:moveTo>
                  <a:lnTo>
                    <a:pt x="145" y="75"/>
                  </a:lnTo>
                  <a:lnTo>
                    <a:pt x="124" y="75"/>
                  </a:lnTo>
                  <a:lnTo>
                    <a:pt x="99" y="77"/>
                  </a:lnTo>
                  <a:lnTo>
                    <a:pt x="88" y="78"/>
                  </a:lnTo>
                  <a:lnTo>
                    <a:pt x="78" y="82"/>
                  </a:lnTo>
                  <a:lnTo>
                    <a:pt x="63" y="92"/>
                  </a:lnTo>
                  <a:lnTo>
                    <a:pt x="48" y="105"/>
                  </a:lnTo>
                  <a:lnTo>
                    <a:pt x="33" y="121"/>
                  </a:lnTo>
                  <a:lnTo>
                    <a:pt x="15" y="131"/>
                  </a:lnTo>
                  <a:lnTo>
                    <a:pt x="0" y="68"/>
                  </a:lnTo>
                  <a:lnTo>
                    <a:pt x="320" y="0"/>
                  </a:lnTo>
                </a:path>
              </a:pathLst>
            </a:custGeom>
            <a:noFill/>
            <a:ln w="12700">
              <a:solidFill>
                <a:schemeClr val="bg2"/>
              </a:solidFill>
              <a:round/>
              <a:headEnd/>
              <a:tailEnd/>
            </a:ln>
          </p:spPr>
          <p:txBody>
            <a:bodyPr/>
            <a:lstStyle/>
            <a:p>
              <a:endParaRPr lang="en-US"/>
            </a:p>
          </p:txBody>
        </p:sp>
        <p:sp>
          <p:nvSpPr>
            <p:cNvPr id="75858" name="Freeform 48"/>
            <p:cNvSpPr>
              <a:spLocks/>
            </p:cNvSpPr>
            <p:nvPr/>
          </p:nvSpPr>
          <p:spPr bwMode="auto">
            <a:xfrm>
              <a:off x="7688263" y="2776538"/>
              <a:ext cx="133350" cy="174625"/>
            </a:xfrm>
            <a:custGeom>
              <a:avLst/>
              <a:gdLst>
                <a:gd name="T0" fmla="*/ 0 w 95"/>
                <a:gd name="T1" fmla="*/ 0 h 110"/>
                <a:gd name="T2" fmla="*/ 2147483647 w 95"/>
                <a:gd name="T3" fmla="*/ 2147483647 h 110"/>
                <a:gd name="T4" fmla="*/ 2147483647 w 95"/>
                <a:gd name="T5" fmla="*/ 2147483647 h 110"/>
                <a:gd name="T6" fmla="*/ 0 60000 65536"/>
                <a:gd name="T7" fmla="*/ 0 60000 65536"/>
                <a:gd name="T8" fmla="*/ 0 60000 65536"/>
                <a:gd name="T9" fmla="*/ 0 w 95"/>
                <a:gd name="T10" fmla="*/ 0 h 110"/>
                <a:gd name="T11" fmla="*/ 95 w 95"/>
                <a:gd name="T12" fmla="*/ 110 h 110"/>
              </a:gdLst>
              <a:ahLst/>
              <a:cxnLst>
                <a:cxn ang="T6">
                  <a:pos x="T0" y="T1"/>
                </a:cxn>
                <a:cxn ang="T7">
                  <a:pos x="T2" y="T3"/>
                </a:cxn>
                <a:cxn ang="T8">
                  <a:pos x="T4" y="T5"/>
                </a:cxn>
              </a:cxnLst>
              <a:rect l="T9" t="T10" r="T11" b="T12"/>
              <a:pathLst>
                <a:path w="95" h="110">
                  <a:moveTo>
                    <a:pt x="0" y="0"/>
                  </a:moveTo>
                  <a:lnTo>
                    <a:pt x="40" y="110"/>
                  </a:lnTo>
                  <a:lnTo>
                    <a:pt x="95" y="88"/>
                  </a:lnTo>
                </a:path>
              </a:pathLst>
            </a:custGeom>
            <a:noFill/>
            <a:ln w="12700">
              <a:solidFill>
                <a:schemeClr val="bg2"/>
              </a:solidFill>
              <a:round/>
              <a:headEnd/>
              <a:tailEnd/>
            </a:ln>
          </p:spPr>
          <p:txBody>
            <a:bodyPr/>
            <a:lstStyle/>
            <a:p>
              <a:endParaRPr lang="en-US"/>
            </a:p>
          </p:txBody>
        </p:sp>
        <p:sp>
          <p:nvSpPr>
            <p:cNvPr id="75859" name="Freeform 49"/>
            <p:cNvSpPr>
              <a:spLocks/>
            </p:cNvSpPr>
            <p:nvPr/>
          </p:nvSpPr>
          <p:spPr bwMode="auto">
            <a:xfrm>
              <a:off x="6864350" y="2600325"/>
              <a:ext cx="371475" cy="528638"/>
            </a:xfrm>
            <a:custGeom>
              <a:avLst/>
              <a:gdLst>
                <a:gd name="T0" fmla="*/ 0 w 264"/>
                <a:gd name="T1" fmla="*/ 2147483647 h 333"/>
                <a:gd name="T2" fmla="*/ 2147483647 w 264"/>
                <a:gd name="T3" fmla="*/ 2147483647 h 333"/>
                <a:gd name="T4" fmla="*/ 2147483647 w 264"/>
                <a:gd name="T5" fmla="*/ 2147483647 h 333"/>
                <a:gd name="T6" fmla="*/ 2147483647 w 264"/>
                <a:gd name="T7" fmla="*/ 2147483647 h 333"/>
                <a:gd name="T8" fmla="*/ 2147483647 w 264"/>
                <a:gd name="T9" fmla="*/ 2147483647 h 333"/>
                <a:gd name="T10" fmla="*/ 2147483647 w 264"/>
                <a:gd name="T11" fmla="*/ 2147483647 h 333"/>
                <a:gd name="T12" fmla="*/ 2147483647 w 264"/>
                <a:gd name="T13" fmla="*/ 2147483647 h 333"/>
                <a:gd name="T14" fmla="*/ 2147483647 w 264"/>
                <a:gd name="T15" fmla="*/ 2147483647 h 333"/>
                <a:gd name="T16" fmla="*/ 2147483647 w 264"/>
                <a:gd name="T17" fmla="*/ 2147483647 h 333"/>
                <a:gd name="T18" fmla="*/ 2147483647 w 264"/>
                <a:gd name="T19" fmla="*/ 2147483647 h 333"/>
                <a:gd name="T20" fmla="*/ 2147483647 w 264"/>
                <a:gd name="T21" fmla="*/ 2147483647 h 333"/>
                <a:gd name="T22" fmla="*/ 2147483647 w 264"/>
                <a:gd name="T23" fmla="*/ 2147483647 h 333"/>
                <a:gd name="T24" fmla="*/ 2147483647 w 264"/>
                <a:gd name="T25" fmla="*/ 2147483647 h 333"/>
                <a:gd name="T26" fmla="*/ 2147483647 w 264"/>
                <a:gd name="T27" fmla="*/ 2147483647 h 333"/>
                <a:gd name="T28" fmla="*/ 2147483647 w 264"/>
                <a:gd name="T29" fmla="*/ 2147483647 h 333"/>
                <a:gd name="T30" fmla="*/ 2147483647 w 264"/>
                <a:gd name="T31" fmla="*/ 2147483647 h 333"/>
                <a:gd name="T32" fmla="*/ 2147483647 w 264"/>
                <a:gd name="T33" fmla="*/ 2147483647 h 333"/>
                <a:gd name="T34" fmla="*/ 2147483647 w 264"/>
                <a:gd name="T35" fmla="*/ 2147483647 h 333"/>
                <a:gd name="T36" fmla="*/ 2147483647 w 264"/>
                <a:gd name="T37" fmla="*/ 2147483647 h 333"/>
                <a:gd name="T38" fmla="*/ 2147483647 w 264"/>
                <a:gd name="T39" fmla="*/ 2147483647 h 333"/>
                <a:gd name="T40" fmla="*/ 2147483647 w 264"/>
                <a:gd name="T41" fmla="*/ 0 h 333"/>
                <a:gd name="T42" fmla="*/ 2147483647 w 264"/>
                <a:gd name="T43" fmla="*/ 2147483647 h 333"/>
                <a:gd name="T44" fmla="*/ 2147483647 w 264"/>
                <a:gd name="T45" fmla="*/ 2147483647 h 3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4"/>
                <a:gd name="T70" fmla="*/ 0 h 333"/>
                <a:gd name="T71" fmla="*/ 264 w 264"/>
                <a:gd name="T72" fmla="*/ 333 h 3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4" h="333">
                  <a:moveTo>
                    <a:pt x="0" y="333"/>
                  </a:moveTo>
                  <a:lnTo>
                    <a:pt x="34" y="228"/>
                  </a:lnTo>
                  <a:lnTo>
                    <a:pt x="38" y="226"/>
                  </a:lnTo>
                  <a:lnTo>
                    <a:pt x="40" y="226"/>
                  </a:lnTo>
                  <a:lnTo>
                    <a:pt x="47" y="235"/>
                  </a:lnTo>
                  <a:lnTo>
                    <a:pt x="59" y="248"/>
                  </a:lnTo>
                  <a:lnTo>
                    <a:pt x="64" y="236"/>
                  </a:lnTo>
                  <a:lnTo>
                    <a:pt x="78" y="208"/>
                  </a:lnTo>
                  <a:lnTo>
                    <a:pt x="85" y="193"/>
                  </a:lnTo>
                  <a:lnTo>
                    <a:pt x="93" y="177"/>
                  </a:lnTo>
                  <a:lnTo>
                    <a:pt x="102" y="167"/>
                  </a:lnTo>
                  <a:lnTo>
                    <a:pt x="106" y="164"/>
                  </a:lnTo>
                  <a:lnTo>
                    <a:pt x="110" y="160"/>
                  </a:lnTo>
                  <a:lnTo>
                    <a:pt x="114" y="159"/>
                  </a:lnTo>
                  <a:lnTo>
                    <a:pt x="116" y="154"/>
                  </a:lnTo>
                  <a:lnTo>
                    <a:pt x="121" y="135"/>
                  </a:lnTo>
                  <a:lnTo>
                    <a:pt x="123" y="113"/>
                  </a:lnTo>
                  <a:lnTo>
                    <a:pt x="125" y="86"/>
                  </a:lnTo>
                  <a:lnTo>
                    <a:pt x="125" y="39"/>
                  </a:lnTo>
                  <a:lnTo>
                    <a:pt x="125" y="17"/>
                  </a:lnTo>
                  <a:lnTo>
                    <a:pt x="137" y="0"/>
                  </a:lnTo>
                  <a:lnTo>
                    <a:pt x="154" y="154"/>
                  </a:lnTo>
                  <a:lnTo>
                    <a:pt x="264" y="140"/>
                  </a:lnTo>
                </a:path>
              </a:pathLst>
            </a:custGeom>
            <a:noFill/>
            <a:ln w="12700">
              <a:solidFill>
                <a:schemeClr val="bg2"/>
              </a:solidFill>
              <a:round/>
              <a:headEnd/>
              <a:tailEnd/>
            </a:ln>
          </p:spPr>
          <p:txBody>
            <a:bodyPr/>
            <a:lstStyle/>
            <a:p>
              <a:endParaRPr lang="en-US"/>
            </a:p>
          </p:txBody>
        </p:sp>
        <p:sp>
          <p:nvSpPr>
            <p:cNvPr id="75860" name="Freeform 50"/>
            <p:cNvSpPr>
              <a:spLocks/>
            </p:cNvSpPr>
            <p:nvPr/>
          </p:nvSpPr>
          <p:spPr bwMode="auto">
            <a:xfrm>
              <a:off x="7118350" y="2352675"/>
              <a:ext cx="635000" cy="361950"/>
            </a:xfrm>
            <a:custGeom>
              <a:avLst/>
              <a:gdLst>
                <a:gd name="T0" fmla="*/ 0 w 451"/>
                <a:gd name="T1" fmla="*/ 2147483647 h 228"/>
                <a:gd name="T2" fmla="*/ 0 w 451"/>
                <a:gd name="T3" fmla="*/ 2147483647 h 228"/>
                <a:gd name="T4" fmla="*/ 2147483647 w 451"/>
                <a:gd name="T5" fmla="*/ 2147483647 h 228"/>
                <a:gd name="T6" fmla="*/ 2147483647 w 451"/>
                <a:gd name="T7" fmla="*/ 2147483647 h 228"/>
                <a:gd name="T8" fmla="*/ 2147483647 w 451"/>
                <a:gd name="T9" fmla="*/ 2147483647 h 228"/>
                <a:gd name="T10" fmla="*/ 2147483647 w 451"/>
                <a:gd name="T11" fmla="*/ 2147483647 h 228"/>
                <a:gd name="T12" fmla="*/ 2147483647 w 451"/>
                <a:gd name="T13" fmla="*/ 0 h 228"/>
                <a:gd name="T14" fmla="*/ 2147483647 w 451"/>
                <a:gd name="T15" fmla="*/ 0 h 228"/>
                <a:gd name="T16" fmla="*/ 2147483647 w 451"/>
                <a:gd name="T17" fmla="*/ 2147483647 h 228"/>
                <a:gd name="T18" fmla="*/ 2147483647 w 451"/>
                <a:gd name="T19" fmla="*/ 2147483647 h 228"/>
                <a:gd name="T20" fmla="*/ 2147483647 w 451"/>
                <a:gd name="T21" fmla="*/ 2147483647 h 228"/>
                <a:gd name="T22" fmla="*/ 2147483647 w 451"/>
                <a:gd name="T23" fmla="*/ 2147483647 h 228"/>
                <a:gd name="T24" fmla="*/ 2147483647 w 451"/>
                <a:gd name="T25" fmla="*/ 2147483647 h 228"/>
                <a:gd name="T26" fmla="*/ 2147483647 w 451"/>
                <a:gd name="T27" fmla="*/ 2147483647 h 228"/>
                <a:gd name="T28" fmla="*/ 2147483647 w 451"/>
                <a:gd name="T29" fmla="*/ 2147483647 h 228"/>
                <a:gd name="T30" fmla="*/ 2147483647 w 451"/>
                <a:gd name="T31" fmla="*/ 2147483647 h 228"/>
                <a:gd name="T32" fmla="*/ 2147483647 w 451"/>
                <a:gd name="T33" fmla="*/ 2147483647 h 228"/>
                <a:gd name="T34" fmla="*/ 2147483647 w 451"/>
                <a:gd name="T35" fmla="*/ 2147483647 h 228"/>
                <a:gd name="T36" fmla="*/ 2147483647 w 451"/>
                <a:gd name="T37" fmla="*/ 2147483647 h 2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51"/>
                <a:gd name="T58" fmla="*/ 0 h 228"/>
                <a:gd name="T59" fmla="*/ 451 w 451"/>
                <a:gd name="T60" fmla="*/ 228 h 2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51" h="228">
                  <a:moveTo>
                    <a:pt x="0" y="47"/>
                  </a:moveTo>
                  <a:lnTo>
                    <a:pt x="0" y="68"/>
                  </a:lnTo>
                  <a:lnTo>
                    <a:pt x="56" y="56"/>
                  </a:lnTo>
                  <a:lnTo>
                    <a:pt x="177" y="29"/>
                  </a:lnTo>
                  <a:lnTo>
                    <a:pt x="242" y="15"/>
                  </a:lnTo>
                  <a:lnTo>
                    <a:pt x="301" y="5"/>
                  </a:lnTo>
                  <a:lnTo>
                    <a:pt x="345" y="0"/>
                  </a:lnTo>
                  <a:lnTo>
                    <a:pt x="358" y="0"/>
                  </a:lnTo>
                  <a:lnTo>
                    <a:pt x="364" y="2"/>
                  </a:lnTo>
                  <a:lnTo>
                    <a:pt x="377" y="12"/>
                  </a:lnTo>
                  <a:lnTo>
                    <a:pt x="392" y="22"/>
                  </a:lnTo>
                  <a:lnTo>
                    <a:pt x="408" y="32"/>
                  </a:lnTo>
                  <a:lnTo>
                    <a:pt x="406" y="54"/>
                  </a:lnTo>
                  <a:lnTo>
                    <a:pt x="406" y="73"/>
                  </a:lnTo>
                  <a:lnTo>
                    <a:pt x="408" y="88"/>
                  </a:lnTo>
                  <a:lnTo>
                    <a:pt x="419" y="127"/>
                  </a:lnTo>
                  <a:lnTo>
                    <a:pt x="429" y="152"/>
                  </a:lnTo>
                  <a:lnTo>
                    <a:pt x="451" y="166"/>
                  </a:lnTo>
                  <a:lnTo>
                    <a:pt x="427" y="228"/>
                  </a:lnTo>
                </a:path>
              </a:pathLst>
            </a:custGeom>
            <a:noFill/>
            <a:ln w="12700">
              <a:solidFill>
                <a:schemeClr val="bg2"/>
              </a:solidFill>
              <a:round/>
              <a:headEnd/>
              <a:tailEnd/>
            </a:ln>
          </p:spPr>
          <p:txBody>
            <a:bodyPr/>
            <a:lstStyle/>
            <a:p>
              <a:endParaRPr lang="en-US"/>
            </a:p>
          </p:txBody>
        </p:sp>
        <p:sp>
          <p:nvSpPr>
            <p:cNvPr id="75861" name="Line 51"/>
            <p:cNvSpPr>
              <a:spLocks noChangeShapeType="1"/>
            </p:cNvSpPr>
            <p:nvPr/>
          </p:nvSpPr>
          <p:spPr bwMode="auto">
            <a:xfrm flipH="1" flipV="1">
              <a:off x="7029450" y="2460625"/>
              <a:ext cx="22225" cy="123825"/>
            </a:xfrm>
            <a:prstGeom prst="line">
              <a:avLst/>
            </a:prstGeom>
            <a:noFill/>
            <a:ln w="12700">
              <a:solidFill>
                <a:schemeClr val="bg2"/>
              </a:solidFill>
              <a:round/>
              <a:headEnd/>
              <a:tailEnd/>
            </a:ln>
          </p:spPr>
          <p:txBody>
            <a:bodyPr/>
            <a:lstStyle/>
            <a:p>
              <a:endParaRPr lang="en-US"/>
            </a:p>
          </p:txBody>
        </p:sp>
        <p:sp>
          <p:nvSpPr>
            <p:cNvPr id="75862" name="Line 52"/>
            <p:cNvSpPr>
              <a:spLocks noChangeShapeType="1"/>
            </p:cNvSpPr>
            <p:nvPr/>
          </p:nvSpPr>
          <p:spPr bwMode="auto">
            <a:xfrm>
              <a:off x="7697788" y="2427288"/>
              <a:ext cx="157162" cy="44450"/>
            </a:xfrm>
            <a:prstGeom prst="line">
              <a:avLst/>
            </a:prstGeom>
            <a:noFill/>
            <a:ln w="12700">
              <a:solidFill>
                <a:schemeClr val="bg2"/>
              </a:solidFill>
              <a:round/>
              <a:headEnd/>
              <a:tailEnd/>
            </a:ln>
          </p:spPr>
          <p:txBody>
            <a:bodyPr/>
            <a:lstStyle/>
            <a:p>
              <a:endParaRPr lang="en-US"/>
            </a:p>
          </p:txBody>
        </p:sp>
        <p:sp>
          <p:nvSpPr>
            <p:cNvPr id="75863" name="Freeform 53"/>
            <p:cNvSpPr>
              <a:spLocks/>
            </p:cNvSpPr>
            <p:nvPr/>
          </p:nvSpPr>
          <p:spPr bwMode="auto">
            <a:xfrm>
              <a:off x="7750175" y="1808163"/>
              <a:ext cx="128588" cy="646112"/>
            </a:xfrm>
            <a:custGeom>
              <a:avLst/>
              <a:gdLst>
                <a:gd name="T0" fmla="*/ 2147483647 w 91"/>
                <a:gd name="T1" fmla="*/ 2147483647 h 407"/>
                <a:gd name="T2" fmla="*/ 2147483647 w 91"/>
                <a:gd name="T3" fmla="*/ 2147483647 h 407"/>
                <a:gd name="T4" fmla="*/ 2147483647 w 91"/>
                <a:gd name="T5" fmla="*/ 2147483647 h 407"/>
                <a:gd name="T6" fmla="*/ 2147483647 w 91"/>
                <a:gd name="T7" fmla="*/ 2147483647 h 407"/>
                <a:gd name="T8" fmla="*/ 2147483647 w 91"/>
                <a:gd name="T9" fmla="*/ 2147483647 h 407"/>
                <a:gd name="T10" fmla="*/ 2147483647 w 91"/>
                <a:gd name="T11" fmla="*/ 2147483647 h 407"/>
                <a:gd name="T12" fmla="*/ 2147483647 w 91"/>
                <a:gd name="T13" fmla="*/ 2147483647 h 407"/>
                <a:gd name="T14" fmla="*/ 2147483647 w 91"/>
                <a:gd name="T15" fmla="*/ 2147483647 h 407"/>
                <a:gd name="T16" fmla="*/ 2147483647 w 91"/>
                <a:gd name="T17" fmla="*/ 2147483647 h 407"/>
                <a:gd name="T18" fmla="*/ 2147483647 w 91"/>
                <a:gd name="T19" fmla="*/ 2147483647 h 407"/>
                <a:gd name="T20" fmla="*/ 2147483647 w 91"/>
                <a:gd name="T21" fmla="*/ 2147483647 h 407"/>
                <a:gd name="T22" fmla="*/ 2147483647 w 91"/>
                <a:gd name="T23" fmla="*/ 2147483647 h 407"/>
                <a:gd name="T24" fmla="*/ 2147483647 w 91"/>
                <a:gd name="T25" fmla="*/ 2147483647 h 407"/>
                <a:gd name="T26" fmla="*/ 2147483647 w 91"/>
                <a:gd name="T27" fmla="*/ 2147483647 h 407"/>
                <a:gd name="T28" fmla="*/ 2147483647 w 91"/>
                <a:gd name="T29" fmla="*/ 2147483647 h 407"/>
                <a:gd name="T30" fmla="*/ 2147483647 w 91"/>
                <a:gd name="T31" fmla="*/ 2147483647 h 407"/>
                <a:gd name="T32" fmla="*/ 2147483647 w 91"/>
                <a:gd name="T33" fmla="*/ 2147483647 h 407"/>
                <a:gd name="T34" fmla="*/ 0 w 91"/>
                <a:gd name="T35" fmla="*/ 2147483647 h 407"/>
                <a:gd name="T36" fmla="*/ 0 w 91"/>
                <a:gd name="T37" fmla="*/ 0 h 4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
                <a:gd name="T58" fmla="*/ 0 h 407"/>
                <a:gd name="T59" fmla="*/ 91 w 91"/>
                <a:gd name="T60" fmla="*/ 407 h 4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 h="407">
                  <a:moveTo>
                    <a:pt x="91" y="407"/>
                  </a:moveTo>
                  <a:lnTo>
                    <a:pt x="91" y="394"/>
                  </a:lnTo>
                  <a:lnTo>
                    <a:pt x="87" y="357"/>
                  </a:lnTo>
                  <a:lnTo>
                    <a:pt x="83" y="333"/>
                  </a:lnTo>
                  <a:lnTo>
                    <a:pt x="80" y="309"/>
                  </a:lnTo>
                  <a:lnTo>
                    <a:pt x="72" y="286"/>
                  </a:lnTo>
                  <a:lnTo>
                    <a:pt x="62" y="264"/>
                  </a:lnTo>
                  <a:lnTo>
                    <a:pt x="55" y="243"/>
                  </a:lnTo>
                  <a:lnTo>
                    <a:pt x="51" y="225"/>
                  </a:lnTo>
                  <a:lnTo>
                    <a:pt x="49" y="208"/>
                  </a:lnTo>
                  <a:lnTo>
                    <a:pt x="49" y="193"/>
                  </a:lnTo>
                  <a:lnTo>
                    <a:pt x="49" y="167"/>
                  </a:lnTo>
                  <a:lnTo>
                    <a:pt x="47" y="159"/>
                  </a:lnTo>
                  <a:lnTo>
                    <a:pt x="43" y="150"/>
                  </a:lnTo>
                  <a:lnTo>
                    <a:pt x="32" y="137"/>
                  </a:lnTo>
                  <a:lnTo>
                    <a:pt x="22" y="125"/>
                  </a:lnTo>
                  <a:lnTo>
                    <a:pt x="15" y="111"/>
                  </a:lnTo>
                  <a:lnTo>
                    <a:pt x="0" y="98"/>
                  </a:lnTo>
                  <a:lnTo>
                    <a:pt x="0" y="0"/>
                  </a:lnTo>
                </a:path>
              </a:pathLst>
            </a:custGeom>
            <a:noFill/>
            <a:ln w="12700">
              <a:solidFill>
                <a:schemeClr val="bg2"/>
              </a:solidFill>
              <a:round/>
              <a:headEnd/>
              <a:tailEnd/>
            </a:ln>
          </p:spPr>
          <p:txBody>
            <a:bodyPr/>
            <a:lstStyle/>
            <a:p>
              <a:endParaRPr lang="en-US"/>
            </a:p>
          </p:txBody>
        </p:sp>
        <p:sp>
          <p:nvSpPr>
            <p:cNvPr id="75864" name="Line 54"/>
            <p:cNvSpPr>
              <a:spLocks noChangeShapeType="1"/>
            </p:cNvSpPr>
            <p:nvPr/>
          </p:nvSpPr>
          <p:spPr bwMode="auto">
            <a:xfrm>
              <a:off x="7907338" y="1695450"/>
              <a:ext cx="9525" cy="434975"/>
            </a:xfrm>
            <a:prstGeom prst="line">
              <a:avLst/>
            </a:prstGeom>
            <a:noFill/>
            <a:ln w="12700">
              <a:solidFill>
                <a:schemeClr val="bg2"/>
              </a:solidFill>
              <a:round/>
              <a:headEnd/>
              <a:tailEnd/>
            </a:ln>
          </p:spPr>
          <p:txBody>
            <a:bodyPr/>
            <a:lstStyle/>
            <a:p>
              <a:endParaRPr lang="en-US"/>
            </a:p>
          </p:txBody>
        </p:sp>
        <p:sp>
          <p:nvSpPr>
            <p:cNvPr id="75865" name="Line 55"/>
            <p:cNvSpPr>
              <a:spLocks noChangeShapeType="1"/>
            </p:cNvSpPr>
            <p:nvPr/>
          </p:nvSpPr>
          <p:spPr bwMode="auto">
            <a:xfrm>
              <a:off x="7981950" y="1662113"/>
              <a:ext cx="157163" cy="371475"/>
            </a:xfrm>
            <a:prstGeom prst="line">
              <a:avLst/>
            </a:prstGeom>
            <a:noFill/>
            <a:ln w="12700">
              <a:solidFill>
                <a:schemeClr val="bg2"/>
              </a:solidFill>
              <a:round/>
              <a:headEnd/>
              <a:tailEnd/>
            </a:ln>
          </p:spPr>
          <p:txBody>
            <a:bodyPr/>
            <a:lstStyle/>
            <a:p>
              <a:endParaRPr lang="en-US"/>
            </a:p>
          </p:txBody>
        </p:sp>
        <p:sp>
          <p:nvSpPr>
            <p:cNvPr id="75866" name="Line 56"/>
            <p:cNvSpPr>
              <a:spLocks noChangeShapeType="1"/>
            </p:cNvSpPr>
            <p:nvPr/>
          </p:nvSpPr>
          <p:spPr bwMode="auto">
            <a:xfrm flipV="1">
              <a:off x="7810500" y="2071688"/>
              <a:ext cx="296863" cy="93662"/>
            </a:xfrm>
            <a:prstGeom prst="line">
              <a:avLst/>
            </a:prstGeom>
            <a:noFill/>
            <a:ln w="12700">
              <a:solidFill>
                <a:schemeClr val="bg2"/>
              </a:solidFill>
              <a:round/>
              <a:headEnd/>
              <a:tailEnd/>
            </a:ln>
          </p:spPr>
          <p:txBody>
            <a:bodyPr/>
            <a:lstStyle/>
            <a:p>
              <a:endParaRPr lang="en-US"/>
            </a:p>
          </p:txBody>
        </p:sp>
        <p:sp>
          <p:nvSpPr>
            <p:cNvPr id="75867" name="Freeform 57"/>
            <p:cNvSpPr>
              <a:spLocks/>
            </p:cNvSpPr>
            <p:nvPr/>
          </p:nvSpPr>
          <p:spPr bwMode="auto">
            <a:xfrm>
              <a:off x="7859713" y="2227263"/>
              <a:ext cx="257175" cy="47625"/>
            </a:xfrm>
            <a:custGeom>
              <a:avLst/>
              <a:gdLst>
                <a:gd name="T0" fmla="*/ 0 w 182"/>
                <a:gd name="T1" fmla="*/ 2147483647 h 30"/>
                <a:gd name="T2" fmla="*/ 2147483647 w 182"/>
                <a:gd name="T3" fmla="*/ 2147483647 h 30"/>
                <a:gd name="T4" fmla="*/ 2147483647 w 182"/>
                <a:gd name="T5" fmla="*/ 0 h 30"/>
                <a:gd name="T6" fmla="*/ 2147483647 w 182"/>
                <a:gd name="T7" fmla="*/ 2147483647 h 30"/>
                <a:gd name="T8" fmla="*/ 0 60000 65536"/>
                <a:gd name="T9" fmla="*/ 0 60000 65536"/>
                <a:gd name="T10" fmla="*/ 0 60000 65536"/>
                <a:gd name="T11" fmla="*/ 0 60000 65536"/>
                <a:gd name="T12" fmla="*/ 0 w 182"/>
                <a:gd name="T13" fmla="*/ 0 h 30"/>
                <a:gd name="T14" fmla="*/ 182 w 182"/>
                <a:gd name="T15" fmla="*/ 30 h 30"/>
              </a:gdLst>
              <a:ahLst/>
              <a:cxnLst>
                <a:cxn ang="T8">
                  <a:pos x="T0" y="T1"/>
                </a:cxn>
                <a:cxn ang="T9">
                  <a:pos x="T2" y="T3"/>
                </a:cxn>
                <a:cxn ang="T10">
                  <a:pos x="T4" y="T5"/>
                </a:cxn>
                <a:cxn ang="T11">
                  <a:pos x="T6" y="T7"/>
                </a:cxn>
              </a:cxnLst>
              <a:rect l="T12" t="T13" r="T14" b="T15"/>
              <a:pathLst>
                <a:path w="182" h="30">
                  <a:moveTo>
                    <a:pt x="0" y="30"/>
                  </a:moveTo>
                  <a:lnTo>
                    <a:pt x="116" y="20"/>
                  </a:lnTo>
                  <a:lnTo>
                    <a:pt x="154" y="0"/>
                  </a:lnTo>
                  <a:lnTo>
                    <a:pt x="182" y="17"/>
                  </a:lnTo>
                </a:path>
              </a:pathLst>
            </a:custGeom>
            <a:noFill/>
            <a:ln w="12700">
              <a:solidFill>
                <a:schemeClr val="bg2"/>
              </a:solidFill>
              <a:round/>
              <a:headEnd/>
              <a:tailEnd/>
            </a:ln>
          </p:spPr>
          <p:txBody>
            <a:bodyPr/>
            <a:lstStyle/>
            <a:p>
              <a:endParaRPr lang="en-US"/>
            </a:p>
          </p:txBody>
        </p:sp>
        <p:sp>
          <p:nvSpPr>
            <p:cNvPr id="75868" name="Line 80"/>
            <p:cNvSpPr>
              <a:spLocks noChangeShapeType="1"/>
            </p:cNvSpPr>
            <p:nvPr/>
          </p:nvSpPr>
          <p:spPr bwMode="auto">
            <a:xfrm>
              <a:off x="8023225" y="2259013"/>
              <a:ext cx="26988" cy="88900"/>
            </a:xfrm>
            <a:prstGeom prst="line">
              <a:avLst/>
            </a:prstGeom>
            <a:noFill/>
            <a:ln w="12700">
              <a:solidFill>
                <a:schemeClr val="bg2"/>
              </a:solidFill>
              <a:round/>
              <a:headEnd/>
              <a:tailEnd/>
            </a:ln>
          </p:spPr>
          <p:txBody>
            <a:bodyPr/>
            <a:lstStyle/>
            <a:p>
              <a:endParaRPr lang="en-US"/>
            </a:p>
          </p:txBody>
        </p:sp>
      </p:grpSp>
      <p:sp>
        <p:nvSpPr>
          <p:cNvPr id="16397" name="Freeform 93"/>
          <p:cNvSpPr>
            <a:spLocks/>
          </p:cNvSpPr>
          <p:nvPr/>
        </p:nvSpPr>
        <p:spPr bwMode="auto">
          <a:xfrm>
            <a:off x="5549900" y="4549775"/>
            <a:ext cx="320675" cy="304800"/>
          </a:xfrm>
          <a:custGeom>
            <a:avLst/>
            <a:gdLst>
              <a:gd name="T0" fmla="*/ 2147483647 w 228"/>
              <a:gd name="T1" fmla="*/ 0 h 192"/>
              <a:gd name="T2" fmla="*/ 2147483647 w 228"/>
              <a:gd name="T3" fmla="*/ 2147483647 h 192"/>
              <a:gd name="T4" fmla="*/ 2147483647 w 228"/>
              <a:gd name="T5" fmla="*/ 2147483647 h 192"/>
              <a:gd name="T6" fmla="*/ 2147483647 w 228"/>
              <a:gd name="T7" fmla="*/ 2147483647 h 192"/>
              <a:gd name="T8" fmla="*/ 2147483647 w 228"/>
              <a:gd name="T9" fmla="*/ 2147483647 h 192"/>
              <a:gd name="T10" fmla="*/ 2147483647 w 228"/>
              <a:gd name="T11" fmla="*/ 2147483647 h 192"/>
              <a:gd name="T12" fmla="*/ 2147483647 w 228"/>
              <a:gd name="T13" fmla="*/ 2147483647 h 192"/>
              <a:gd name="T14" fmla="*/ 2147483647 w 228"/>
              <a:gd name="T15" fmla="*/ 2147483647 h 192"/>
              <a:gd name="T16" fmla="*/ 0 w 228"/>
              <a:gd name="T17" fmla="*/ 2147483647 h 192"/>
              <a:gd name="T18" fmla="*/ 2147483647 w 228"/>
              <a:gd name="T19" fmla="*/ 2147483647 h 192"/>
              <a:gd name="T20" fmla="*/ 2147483647 w 228"/>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8"/>
              <a:gd name="T34" fmla="*/ 0 h 192"/>
              <a:gd name="T35" fmla="*/ 228 w 228"/>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8" h="192">
                <a:moveTo>
                  <a:pt x="114" y="0"/>
                </a:moveTo>
                <a:lnTo>
                  <a:pt x="148" y="63"/>
                </a:lnTo>
                <a:lnTo>
                  <a:pt x="228" y="73"/>
                </a:lnTo>
                <a:lnTo>
                  <a:pt x="171" y="122"/>
                </a:lnTo>
                <a:lnTo>
                  <a:pt x="184" y="192"/>
                </a:lnTo>
                <a:lnTo>
                  <a:pt x="114" y="159"/>
                </a:lnTo>
                <a:lnTo>
                  <a:pt x="43" y="192"/>
                </a:lnTo>
                <a:lnTo>
                  <a:pt x="57" y="122"/>
                </a:lnTo>
                <a:lnTo>
                  <a:pt x="0" y="73"/>
                </a:lnTo>
                <a:lnTo>
                  <a:pt x="80" y="63"/>
                </a:lnTo>
                <a:lnTo>
                  <a:pt x="114" y="0"/>
                </a:lnTo>
                <a:close/>
              </a:path>
            </a:pathLst>
          </a:custGeom>
          <a:solidFill>
            <a:srgbClr val="FF0000"/>
          </a:solidFill>
          <a:ln w="6350">
            <a:solidFill>
              <a:srgbClr val="000000"/>
            </a:solidFill>
            <a:round/>
            <a:headEnd/>
            <a:tailEnd/>
          </a:ln>
        </p:spPr>
        <p:txBody>
          <a:bodyPr/>
          <a:lstStyle/>
          <a:p>
            <a:endParaRPr lang="en-US"/>
          </a:p>
        </p:txBody>
      </p:sp>
      <p:sp>
        <p:nvSpPr>
          <p:cNvPr id="16398" name="Freeform 93"/>
          <p:cNvSpPr>
            <a:spLocks/>
          </p:cNvSpPr>
          <p:nvPr/>
        </p:nvSpPr>
        <p:spPr bwMode="auto">
          <a:xfrm>
            <a:off x="5245100" y="3635375"/>
            <a:ext cx="320675" cy="304800"/>
          </a:xfrm>
          <a:custGeom>
            <a:avLst/>
            <a:gdLst>
              <a:gd name="T0" fmla="*/ 2147483647 w 228"/>
              <a:gd name="T1" fmla="*/ 0 h 192"/>
              <a:gd name="T2" fmla="*/ 2147483647 w 228"/>
              <a:gd name="T3" fmla="*/ 2147483647 h 192"/>
              <a:gd name="T4" fmla="*/ 2147483647 w 228"/>
              <a:gd name="T5" fmla="*/ 2147483647 h 192"/>
              <a:gd name="T6" fmla="*/ 2147483647 w 228"/>
              <a:gd name="T7" fmla="*/ 2147483647 h 192"/>
              <a:gd name="T8" fmla="*/ 2147483647 w 228"/>
              <a:gd name="T9" fmla="*/ 2147483647 h 192"/>
              <a:gd name="T10" fmla="*/ 2147483647 w 228"/>
              <a:gd name="T11" fmla="*/ 2147483647 h 192"/>
              <a:gd name="T12" fmla="*/ 2147483647 w 228"/>
              <a:gd name="T13" fmla="*/ 2147483647 h 192"/>
              <a:gd name="T14" fmla="*/ 2147483647 w 228"/>
              <a:gd name="T15" fmla="*/ 2147483647 h 192"/>
              <a:gd name="T16" fmla="*/ 0 w 228"/>
              <a:gd name="T17" fmla="*/ 2147483647 h 192"/>
              <a:gd name="T18" fmla="*/ 2147483647 w 228"/>
              <a:gd name="T19" fmla="*/ 2147483647 h 192"/>
              <a:gd name="T20" fmla="*/ 2147483647 w 228"/>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8"/>
              <a:gd name="T34" fmla="*/ 0 h 192"/>
              <a:gd name="T35" fmla="*/ 228 w 228"/>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8" h="192">
                <a:moveTo>
                  <a:pt x="114" y="0"/>
                </a:moveTo>
                <a:lnTo>
                  <a:pt x="148" y="63"/>
                </a:lnTo>
                <a:lnTo>
                  <a:pt x="228" y="73"/>
                </a:lnTo>
                <a:lnTo>
                  <a:pt x="171" y="122"/>
                </a:lnTo>
                <a:lnTo>
                  <a:pt x="184" y="192"/>
                </a:lnTo>
                <a:lnTo>
                  <a:pt x="114" y="159"/>
                </a:lnTo>
                <a:lnTo>
                  <a:pt x="43" y="192"/>
                </a:lnTo>
                <a:lnTo>
                  <a:pt x="57" y="122"/>
                </a:lnTo>
                <a:lnTo>
                  <a:pt x="0" y="73"/>
                </a:lnTo>
                <a:lnTo>
                  <a:pt x="80" y="63"/>
                </a:lnTo>
                <a:lnTo>
                  <a:pt x="114" y="0"/>
                </a:lnTo>
                <a:close/>
              </a:path>
            </a:pathLst>
          </a:custGeom>
          <a:solidFill>
            <a:srgbClr val="FF0000"/>
          </a:solidFill>
          <a:ln w="6350">
            <a:solidFill>
              <a:srgbClr val="000000"/>
            </a:solidFill>
            <a:round/>
            <a:headEnd/>
            <a:tailEnd/>
          </a:ln>
        </p:spPr>
        <p:txBody>
          <a:bodyPr/>
          <a:lstStyle/>
          <a:p>
            <a:endParaRPr lang="en-US"/>
          </a:p>
        </p:txBody>
      </p:sp>
      <p:sp>
        <p:nvSpPr>
          <p:cNvPr id="16399" name="Freeform 93"/>
          <p:cNvSpPr>
            <a:spLocks/>
          </p:cNvSpPr>
          <p:nvPr/>
        </p:nvSpPr>
        <p:spPr bwMode="auto">
          <a:xfrm>
            <a:off x="4559300" y="3330575"/>
            <a:ext cx="320675" cy="304800"/>
          </a:xfrm>
          <a:custGeom>
            <a:avLst/>
            <a:gdLst>
              <a:gd name="T0" fmla="*/ 2147483647 w 228"/>
              <a:gd name="T1" fmla="*/ 0 h 192"/>
              <a:gd name="T2" fmla="*/ 2147483647 w 228"/>
              <a:gd name="T3" fmla="*/ 2147483647 h 192"/>
              <a:gd name="T4" fmla="*/ 2147483647 w 228"/>
              <a:gd name="T5" fmla="*/ 2147483647 h 192"/>
              <a:gd name="T6" fmla="*/ 2147483647 w 228"/>
              <a:gd name="T7" fmla="*/ 2147483647 h 192"/>
              <a:gd name="T8" fmla="*/ 2147483647 w 228"/>
              <a:gd name="T9" fmla="*/ 2147483647 h 192"/>
              <a:gd name="T10" fmla="*/ 2147483647 w 228"/>
              <a:gd name="T11" fmla="*/ 2147483647 h 192"/>
              <a:gd name="T12" fmla="*/ 2147483647 w 228"/>
              <a:gd name="T13" fmla="*/ 2147483647 h 192"/>
              <a:gd name="T14" fmla="*/ 2147483647 w 228"/>
              <a:gd name="T15" fmla="*/ 2147483647 h 192"/>
              <a:gd name="T16" fmla="*/ 0 w 228"/>
              <a:gd name="T17" fmla="*/ 2147483647 h 192"/>
              <a:gd name="T18" fmla="*/ 2147483647 w 228"/>
              <a:gd name="T19" fmla="*/ 2147483647 h 192"/>
              <a:gd name="T20" fmla="*/ 2147483647 w 228"/>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8"/>
              <a:gd name="T34" fmla="*/ 0 h 192"/>
              <a:gd name="T35" fmla="*/ 228 w 228"/>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8" h="192">
                <a:moveTo>
                  <a:pt x="114" y="0"/>
                </a:moveTo>
                <a:lnTo>
                  <a:pt x="148" y="63"/>
                </a:lnTo>
                <a:lnTo>
                  <a:pt x="228" y="73"/>
                </a:lnTo>
                <a:lnTo>
                  <a:pt x="171" y="122"/>
                </a:lnTo>
                <a:lnTo>
                  <a:pt x="184" y="192"/>
                </a:lnTo>
                <a:lnTo>
                  <a:pt x="114" y="159"/>
                </a:lnTo>
                <a:lnTo>
                  <a:pt x="43" y="192"/>
                </a:lnTo>
                <a:lnTo>
                  <a:pt x="57" y="122"/>
                </a:lnTo>
                <a:lnTo>
                  <a:pt x="0" y="73"/>
                </a:lnTo>
                <a:lnTo>
                  <a:pt x="80" y="63"/>
                </a:lnTo>
                <a:lnTo>
                  <a:pt x="114" y="0"/>
                </a:lnTo>
                <a:close/>
              </a:path>
            </a:pathLst>
          </a:custGeom>
          <a:solidFill>
            <a:srgbClr val="FF0000"/>
          </a:solidFill>
          <a:ln w="6350">
            <a:solidFill>
              <a:srgbClr val="000000"/>
            </a:solidFill>
            <a:round/>
            <a:headEnd/>
            <a:tailEnd/>
          </a:ln>
        </p:spPr>
        <p:txBody>
          <a:bodyPr/>
          <a:lstStyle/>
          <a:p>
            <a:endParaRPr lang="en-US"/>
          </a:p>
        </p:txBody>
      </p:sp>
      <p:sp>
        <p:nvSpPr>
          <p:cNvPr id="16400" name="Freeform 93"/>
          <p:cNvSpPr>
            <a:spLocks/>
          </p:cNvSpPr>
          <p:nvPr/>
        </p:nvSpPr>
        <p:spPr bwMode="auto">
          <a:xfrm>
            <a:off x="5000625" y="3178175"/>
            <a:ext cx="320675" cy="304800"/>
          </a:xfrm>
          <a:custGeom>
            <a:avLst/>
            <a:gdLst>
              <a:gd name="T0" fmla="*/ 2147483647 w 228"/>
              <a:gd name="T1" fmla="*/ 0 h 192"/>
              <a:gd name="T2" fmla="*/ 2147483647 w 228"/>
              <a:gd name="T3" fmla="*/ 2147483647 h 192"/>
              <a:gd name="T4" fmla="*/ 2147483647 w 228"/>
              <a:gd name="T5" fmla="*/ 2147483647 h 192"/>
              <a:gd name="T6" fmla="*/ 2147483647 w 228"/>
              <a:gd name="T7" fmla="*/ 2147483647 h 192"/>
              <a:gd name="T8" fmla="*/ 2147483647 w 228"/>
              <a:gd name="T9" fmla="*/ 2147483647 h 192"/>
              <a:gd name="T10" fmla="*/ 2147483647 w 228"/>
              <a:gd name="T11" fmla="*/ 2147483647 h 192"/>
              <a:gd name="T12" fmla="*/ 2147483647 w 228"/>
              <a:gd name="T13" fmla="*/ 2147483647 h 192"/>
              <a:gd name="T14" fmla="*/ 2147483647 w 228"/>
              <a:gd name="T15" fmla="*/ 2147483647 h 192"/>
              <a:gd name="T16" fmla="*/ 0 w 228"/>
              <a:gd name="T17" fmla="*/ 2147483647 h 192"/>
              <a:gd name="T18" fmla="*/ 2147483647 w 228"/>
              <a:gd name="T19" fmla="*/ 2147483647 h 192"/>
              <a:gd name="T20" fmla="*/ 2147483647 w 228"/>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8"/>
              <a:gd name="T34" fmla="*/ 0 h 192"/>
              <a:gd name="T35" fmla="*/ 228 w 228"/>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8" h="192">
                <a:moveTo>
                  <a:pt x="114" y="0"/>
                </a:moveTo>
                <a:lnTo>
                  <a:pt x="148" y="63"/>
                </a:lnTo>
                <a:lnTo>
                  <a:pt x="228" y="73"/>
                </a:lnTo>
                <a:lnTo>
                  <a:pt x="171" y="122"/>
                </a:lnTo>
                <a:lnTo>
                  <a:pt x="184" y="192"/>
                </a:lnTo>
                <a:lnTo>
                  <a:pt x="114" y="159"/>
                </a:lnTo>
                <a:lnTo>
                  <a:pt x="43" y="192"/>
                </a:lnTo>
                <a:lnTo>
                  <a:pt x="57" y="122"/>
                </a:lnTo>
                <a:lnTo>
                  <a:pt x="0" y="73"/>
                </a:lnTo>
                <a:lnTo>
                  <a:pt x="80" y="63"/>
                </a:lnTo>
                <a:lnTo>
                  <a:pt x="114" y="0"/>
                </a:lnTo>
                <a:close/>
              </a:path>
            </a:pathLst>
          </a:custGeom>
          <a:solidFill>
            <a:srgbClr val="FF0000"/>
          </a:solidFill>
          <a:ln w="6350">
            <a:solidFill>
              <a:srgbClr val="000000"/>
            </a:solidFill>
            <a:round/>
            <a:headEnd/>
            <a:tailEnd/>
          </a:ln>
        </p:spPr>
        <p:txBody>
          <a:bodyPr/>
          <a:lstStyle/>
          <a:p>
            <a:endParaRPr lang="en-US"/>
          </a:p>
        </p:txBody>
      </p:sp>
      <p:sp>
        <p:nvSpPr>
          <p:cNvPr id="16401" name="Freeform 93"/>
          <p:cNvSpPr>
            <a:spLocks/>
          </p:cNvSpPr>
          <p:nvPr/>
        </p:nvSpPr>
        <p:spPr bwMode="auto">
          <a:xfrm>
            <a:off x="1587500" y="2339975"/>
            <a:ext cx="320675" cy="304800"/>
          </a:xfrm>
          <a:custGeom>
            <a:avLst/>
            <a:gdLst>
              <a:gd name="T0" fmla="*/ 2147483647 w 228"/>
              <a:gd name="T1" fmla="*/ 0 h 192"/>
              <a:gd name="T2" fmla="*/ 2147483647 w 228"/>
              <a:gd name="T3" fmla="*/ 2147483647 h 192"/>
              <a:gd name="T4" fmla="*/ 2147483647 w 228"/>
              <a:gd name="T5" fmla="*/ 2147483647 h 192"/>
              <a:gd name="T6" fmla="*/ 2147483647 w 228"/>
              <a:gd name="T7" fmla="*/ 2147483647 h 192"/>
              <a:gd name="T8" fmla="*/ 2147483647 w 228"/>
              <a:gd name="T9" fmla="*/ 2147483647 h 192"/>
              <a:gd name="T10" fmla="*/ 2147483647 w 228"/>
              <a:gd name="T11" fmla="*/ 2147483647 h 192"/>
              <a:gd name="T12" fmla="*/ 2147483647 w 228"/>
              <a:gd name="T13" fmla="*/ 2147483647 h 192"/>
              <a:gd name="T14" fmla="*/ 2147483647 w 228"/>
              <a:gd name="T15" fmla="*/ 2147483647 h 192"/>
              <a:gd name="T16" fmla="*/ 0 w 228"/>
              <a:gd name="T17" fmla="*/ 2147483647 h 192"/>
              <a:gd name="T18" fmla="*/ 2147483647 w 228"/>
              <a:gd name="T19" fmla="*/ 2147483647 h 192"/>
              <a:gd name="T20" fmla="*/ 2147483647 w 228"/>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8"/>
              <a:gd name="T34" fmla="*/ 0 h 192"/>
              <a:gd name="T35" fmla="*/ 228 w 228"/>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8" h="192">
                <a:moveTo>
                  <a:pt x="114" y="0"/>
                </a:moveTo>
                <a:lnTo>
                  <a:pt x="148" y="63"/>
                </a:lnTo>
                <a:lnTo>
                  <a:pt x="228" y="73"/>
                </a:lnTo>
                <a:lnTo>
                  <a:pt x="171" y="122"/>
                </a:lnTo>
                <a:lnTo>
                  <a:pt x="184" y="192"/>
                </a:lnTo>
                <a:lnTo>
                  <a:pt x="114" y="159"/>
                </a:lnTo>
                <a:lnTo>
                  <a:pt x="43" y="192"/>
                </a:lnTo>
                <a:lnTo>
                  <a:pt x="57" y="122"/>
                </a:lnTo>
                <a:lnTo>
                  <a:pt x="0" y="73"/>
                </a:lnTo>
                <a:lnTo>
                  <a:pt x="80" y="63"/>
                </a:lnTo>
                <a:lnTo>
                  <a:pt x="114" y="0"/>
                </a:lnTo>
                <a:close/>
              </a:path>
            </a:pathLst>
          </a:custGeom>
          <a:solidFill>
            <a:srgbClr val="FF0000"/>
          </a:solidFill>
          <a:ln w="6350">
            <a:solidFill>
              <a:srgbClr val="000000"/>
            </a:solidFill>
            <a:round/>
            <a:headEnd/>
            <a:tailEnd/>
          </a:ln>
        </p:spPr>
        <p:txBody>
          <a:bodyPr/>
          <a:lstStyle/>
          <a:p>
            <a:endParaRPr lang="en-US"/>
          </a:p>
        </p:txBody>
      </p:sp>
      <p:cxnSp>
        <p:nvCxnSpPr>
          <p:cNvPr id="70" name="Straight Connector 69"/>
          <p:cNvCxnSpPr/>
          <p:nvPr/>
        </p:nvCxnSpPr>
        <p:spPr>
          <a:xfrm rot="16200000" flipV="1">
            <a:off x="4763295" y="3078956"/>
            <a:ext cx="1287462" cy="603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V="1">
            <a:off x="4204494" y="2375694"/>
            <a:ext cx="957262" cy="88265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0800000" flipV="1">
            <a:off x="1878013" y="3476625"/>
            <a:ext cx="2832100" cy="193833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0800000">
            <a:off x="1158875" y="2371725"/>
            <a:ext cx="511175" cy="1158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6406" name="Freeform 93"/>
          <p:cNvSpPr>
            <a:spLocks/>
          </p:cNvSpPr>
          <p:nvPr/>
        </p:nvSpPr>
        <p:spPr bwMode="auto">
          <a:xfrm>
            <a:off x="5826125" y="4552950"/>
            <a:ext cx="180975" cy="304800"/>
          </a:xfrm>
          <a:custGeom>
            <a:avLst/>
            <a:gdLst>
              <a:gd name="T0" fmla="*/ 2147483647 w 129"/>
              <a:gd name="T1" fmla="*/ 2147483647 h 192"/>
              <a:gd name="T2" fmla="*/ 2147483647 w 129"/>
              <a:gd name="T3" fmla="*/ 0 h 192"/>
              <a:gd name="T4" fmla="*/ 2147483647 w 129"/>
              <a:gd name="T5" fmla="*/ 2147483647 h 192"/>
              <a:gd name="T6" fmla="*/ 2147483647 w 129"/>
              <a:gd name="T7" fmla="*/ 2147483647 h 192"/>
              <a:gd name="T8" fmla="*/ 2147483647 w 129"/>
              <a:gd name="T9" fmla="*/ 2147483647 h 192"/>
              <a:gd name="T10" fmla="*/ 2147483647 w 129"/>
              <a:gd name="T11" fmla="*/ 2147483647 h 192"/>
              <a:gd name="T12" fmla="*/ 2147483647 w 129"/>
              <a:gd name="T13" fmla="*/ 2147483647 h 192"/>
              <a:gd name="T14" fmla="*/ 0 60000 65536"/>
              <a:gd name="T15" fmla="*/ 0 60000 65536"/>
              <a:gd name="T16" fmla="*/ 0 60000 65536"/>
              <a:gd name="T17" fmla="*/ 0 60000 65536"/>
              <a:gd name="T18" fmla="*/ 0 60000 65536"/>
              <a:gd name="T19" fmla="*/ 0 60000 65536"/>
              <a:gd name="T20" fmla="*/ 0 60000 65536"/>
              <a:gd name="T21" fmla="*/ 0 w 129"/>
              <a:gd name="T22" fmla="*/ 0 h 192"/>
              <a:gd name="T23" fmla="*/ 129 w 129"/>
              <a:gd name="T24" fmla="*/ 192 h 19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9" h="192">
                <a:moveTo>
                  <a:pt x="10" y="168"/>
                </a:moveTo>
                <a:cubicBezTo>
                  <a:pt x="19" y="148"/>
                  <a:pt x="0" y="9"/>
                  <a:pt x="15" y="0"/>
                </a:cubicBezTo>
                <a:cubicBezTo>
                  <a:pt x="26" y="21"/>
                  <a:pt x="38" y="42"/>
                  <a:pt x="49" y="63"/>
                </a:cubicBezTo>
                <a:cubicBezTo>
                  <a:pt x="76" y="66"/>
                  <a:pt x="102" y="70"/>
                  <a:pt x="129" y="73"/>
                </a:cubicBezTo>
                <a:cubicBezTo>
                  <a:pt x="110" y="89"/>
                  <a:pt x="91" y="106"/>
                  <a:pt x="72" y="122"/>
                </a:cubicBezTo>
                <a:cubicBezTo>
                  <a:pt x="76" y="145"/>
                  <a:pt x="81" y="169"/>
                  <a:pt x="85" y="192"/>
                </a:cubicBezTo>
                <a:lnTo>
                  <a:pt x="15" y="159"/>
                </a:lnTo>
              </a:path>
            </a:pathLst>
          </a:custGeom>
          <a:solidFill>
            <a:schemeClr val="accent6">
              <a:lumMod val="60000"/>
              <a:lumOff val="40000"/>
            </a:schemeClr>
          </a:solidFill>
          <a:ln w="6350">
            <a:solidFill>
              <a:schemeClr val="accent6">
                <a:lumMod val="60000"/>
                <a:lumOff val="40000"/>
              </a:schemeClr>
            </a:solidFill>
            <a:round/>
            <a:headEnd/>
            <a:tailEnd/>
          </a:ln>
        </p:spPr>
        <p:txBody>
          <a:bodyPr/>
          <a:lstStyle/>
          <a:p>
            <a:pPr>
              <a:defRPr/>
            </a:pPr>
            <a:endParaRPr lang="en-US">
              <a:latin typeface="Arial" charset="0"/>
            </a:endParaRPr>
          </a:p>
        </p:txBody>
      </p:sp>
      <p:sp>
        <p:nvSpPr>
          <p:cNvPr id="16407" name="TextBox 79"/>
          <p:cNvSpPr txBox="1">
            <a:spLocks noChangeArrowheads="1"/>
          </p:cNvSpPr>
          <p:nvPr/>
        </p:nvSpPr>
        <p:spPr bwMode="auto">
          <a:xfrm>
            <a:off x="6988175" y="5149850"/>
            <a:ext cx="1768475" cy="641350"/>
          </a:xfrm>
          <a:prstGeom prst="rect">
            <a:avLst/>
          </a:prstGeom>
          <a:noFill/>
          <a:ln w="9525">
            <a:noFill/>
            <a:miter lim="800000"/>
            <a:headEnd/>
            <a:tailEnd/>
          </a:ln>
        </p:spPr>
        <p:txBody>
          <a:bodyPr>
            <a:spAutoFit/>
          </a:bodyPr>
          <a:lstStyle/>
          <a:p>
            <a:pPr algn="ctr">
              <a:defRPr/>
            </a:pPr>
            <a:r>
              <a:rPr lang="en-US" dirty="0">
                <a:solidFill>
                  <a:schemeClr val="accent6">
                    <a:lumMod val="60000"/>
                    <a:lumOff val="40000"/>
                  </a:schemeClr>
                </a:solidFill>
                <a:latin typeface="Corbel" pitchFamily="34" charset="0"/>
              </a:rPr>
              <a:t>Coordinating </a:t>
            </a:r>
            <a:r>
              <a:rPr lang="en-US" dirty="0" smtClean="0">
                <a:solidFill>
                  <a:schemeClr val="accent6">
                    <a:lumMod val="60000"/>
                    <a:lumOff val="40000"/>
                  </a:schemeClr>
                </a:solidFill>
                <a:latin typeface="Corbel" pitchFamily="34" charset="0"/>
              </a:rPr>
              <a:t>Center</a:t>
            </a:r>
            <a:endParaRPr lang="en-US" dirty="0">
              <a:solidFill>
                <a:schemeClr val="accent6">
                  <a:lumMod val="60000"/>
                  <a:lumOff val="40000"/>
                </a:schemeClr>
              </a:solidFill>
              <a:latin typeface="Corbel" pitchFamily="34" charset="0"/>
            </a:endParaRPr>
          </a:p>
        </p:txBody>
      </p:sp>
      <p:cxnSp>
        <p:nvCxnSpPr>
          <p:cNvPr id="81" name="Straight Connector 80"/>
          <p:cNvCxnSpPr/>
          <p:nvPr/>
        </p:nvCxnSpPr>
        <p:spPr>
          <a:xfrm rot="10800000">
            <a:off x="5895975" y="4724400"/>
            <a:ext cx="1343025" cy="762000"/>
          </a:xfrm>
          <a:prstGeom prst="line">
            <a:avLst/>
          </a:prstGeom>
          <a:ln w="254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409" name="Line 79"/>
          <p:cNvSpPr>
            <a:spLocks noChangeShapeType="1"/>
          </p:cNvSpPr>
          <p:nvPr/>
        </p:nvSpPr>
        <p:spPr bwMode="auto">
          <a:xfrm>
            <a:off x="5719763" y="4800600"/>
            <a:ext cx="1819275" cy="1168400"/>
          </a:xfrm>
          <a:prstGeom prst="line">
            <a:avLst/>
          </a:prstGeom>
          <a:noFill/>
          <a:ln w="25400">
            <a:solidFill>
              <a:srgbClr val="FF0000"/>
            </a:solidFill>
            <a:round/>
            <a:headEnd/>
            <a:tailEnd/>
          </a:ln>
        </p:spPr>
        <p:txBody>
          <a:bodyPr/>
          <a:lstStyle/>
          <a:p>
            <a:endParaRPr lang="en-US"/>
          </a:p>
        </p:txBody>
      </p:sp>
      <p:sp>
        <p:nvSpPr>
          <p:cNvPr id="119890" name="Line 82"/>
          <p:cNvSpPr>
            <a:spLocks noChangeShapeType="1"/>
          </p:cNvSpPr>
          <p:nvPr/>
        </p:nvSpPr>
        <p:spPr bwMode="auto">
          <a:xfrm flipV="1">
            <a:off x="7378700" y="2209800"/>
            <a:ext cx="774700" cy="1065213"/>
          </a:xfrm>
          <a:prstGeom prst="line">
            <a:avLst/>
          </a:prstGeom>
          <a:ln w="25400">
            <a:solidFill>
              <a:schemeClr val="accent3">
                <a:lumMod val="60000"/>
                <a:lumOff val="40000"/>
              </a:schemeClr>
            </a:solidFill>
            <a:headEnd/>
            <a:tailEnd/>
          </a:ln>
        </p:spPr>
        <p:style>
          <a:lnRef idx="1">
            <a:schemeClr val="accent4"/>
          </a:lnRef>
          <a:fillRef idx="0">
            <a:schemeClr val="accent4"/>
          </a:fillRef>
          <a:effectRef idx="0">
            <a:schemeClr val="accent4"/>
          </a:effectRef>
          <a:fontRef idx="minor">
            <a:schemeClr val="tx1"/>
          </a:fontRef>
        </p:style>
        <p:txBody>
          <a:bodyPr/>
          <a:lstStyle/>
          <a:p>
            <a:pPr fontAlgn="auto">
              <a:spcBef>
                <a:spcPts val="0"/>
              </a:spcBef>
              <a:spcAft>
                <a:spcPts val="0"/>
              </a:spcAft>
              <a:defRPr/>
            </a:pPr>
            <a:endParaRPr lang="en-US"/>
          </a:p>
        </p:txBody>
      </p:sp>
      <p:sp>
        <p:nvSpPr>
          <p:cNvPr id="119891" name="Line 83"/>
          <p:cNvSpPr>
            <a:spLocks noChangeShapeType="1"/>
          </p:cNvSpPr>
          <p:nvPr/>
        </p:nvSpPr>
        <p:spPr bwMode="auto">
          <a:xfrm flipV="1">
            <a:off x="6910388" y="3605213"/>
            <a:ext cx="1042987" cy="296862"/>
          </a:xfrm>
          <a:prstGeom prst="line">
            <a:avLst/>
          </a:prstGeom>
          <a:ln w="25400">
            <a:solidFill>
              <a:schemeClr val="accent3">
                <a:lumMod val="60000"/>
                <a:lumOff val="40000"/>
              </a:schemeClr>
            </a:solidFill>
            <a:headEnd/>
            <a:tailEnd/>
          </a:ln>
        </p:spPr>
        <p:style>
          <a:lnRef idx="1">
            <a:schemeClr val="accent4"/>
          </a:lnRef>
          <a:fillRef idx="0">
            <a:schemeClr val="accent4"/>
          </a:fillRef>
          <a:effectRef idx="0">
            <a:schemeClr val="accent4"/>
          </a:effectRef>
          <a:fontRef idx="minor">
            <a:schemeClr val="tx1"/>
          </a:fontRef>
        </p:style>
        <p:txBody>
          <a:bodyPr/>
          <a:lstStyle/>
          <a:p>
            <a:pPr fontAlgn="auto">
              <a:spcBef>
                <a:spcPts val="0"/>
              </a:spcBef>
              <a:spcAft>
                <a:spcPts val="0"/>
              </a:spcAft>
              <a:defRPr/>
            </a:pPr>
            <a:endParaRPr lang="en-US">
              <a:ln>
                <a:solidFill>
                  <a:schemeClr val="tx1"/>
                </a:solidFill>
              </a:ln>
            </a:endParaRPr>
          </a:p>
        </p:txBody>
      </p:sp>
      <p:pic>
        <p:nvPicPr>
          <p:cNvPr id="16412" name="Picture 84"/>
          <p:cNvPicPr>
            <a:picLocks noChangeAspect="1" noChangeArrowheads="1"/>
          </p:cNvPicPr>
          <p:nvPr/>
        </p:nvPicPr>
        <p:blipFill>
          <a:blip r:embed="rId9" cstate="print"/>
          <a:srcRect/>
          <a:stretch>
            <a:fillRect/>
          </a:stretch>
        </p:blipFill>
        <p:spPr bwMode="auto">
          <a:xfrm>
            <a:off x="6683375" y="3952875"/>
            <a:ext cx="238125" cy="242888"/>
          </a:xfrm>
          <a:prstGeom prst="rect">
            <a:avLst/>
          </a:prstGeom>
          <a:solidFill>
            <a:srgbClr val="0000FF"/>
          </a:solidFill>
          <a:ln w="9525">
            <a:noFill/>
            <a:miter lim="800000"/>
            <a:headEnd/>
            <a:tailEnd/>
          </a:ln>
        </p:spPr>
      </p:pic>
      <p:pic>
        <p:nvPicPr>
          <p:cNvPr id="16414" name="Picture 88"/>
          <p:cNvPicPr>
            <a:picLocks noChangeAspect="1" noChangeArrowheads="1"/>
          </p:cNvPicPr>
          <p:nvPr/>
        </p:nvPicPr>
        <p:blipFill>
          <a:blip r:embed="rId10" cstate="print"/>
          <a:srcRect/>
          <a:stretch>
            <a:fillRect/>
          </a:stretch>
        </p:blipFill>
        <p:spPr bwMode="auto">
          <a:xfrm>
            <a:off x="7727950" y="4573588"/>
            <a:ext cx="781050" cy="390525"/>
          </a:xfrm>
          <a:prstGeom prst="rect">
            <a:avLst/>
          </a:prstGeom>
          <a:noFill/>
          <a:ln w="9525">
            <a:noFill/>
            <a:miter lim="800000"/>
            <a:headEnd/>
            <a:tailEnd/>
          </a:ln>
        </p:spPr>
      </p:pic>
      <p:sp>
        <p:nvSpPr>
          <p:cNvPr id="119897" name="Line 89"/>
          <p:cNvSpPr>
            <a:spLocks noChangeShapeType="1"/>
          </p:cNvSpPr>
          <p:nvPr/>
        </p:nvSpPr>
        <p:spPr bwMode="auto">
          <a:xfrm>
            <a:off x="6924675" y="4067175"/>
            <a:ext cx="1017588" cy="79375"/>
          </a:xfrm>
          <a:prstGeom prst="line">
            <a:avLst/>
          </a:prstGeom>
          <a:ln w="25400">
            <a:solidFill>
              <a:schemeClr val="accent4">
                <a:lumMod val="60000"/>
                <a:lumOff val="40000"/>
              </a:schemeClr>
            </a:solidFill>
            <a:headEnd/>
            <a:tailEnd/>
          </a:ln>
        </p:spPr>
        <p:style>
          <a:lnRef idx="1">
            <a:schemeClr val="accent6"/>
          </a:lnRef>
          <a:fillRef idx="0">
            <a:schemeClr val="accent6"/>
          </a:fillRef>
          <a:effectRef idx="0">
            <a:schemeClr val="accent6"/>
          </a:effectRef>
          <a:fontRef idx="minor">
            <a:schemeClr val="tx1"/>
          </a:fontRef>
        </p:style>
        <p:txBody>
          <a:bodyPr/>
          <a:lstStyle/>
          <a:p>
            <a:pPr fontAlgn="auto">
              <a:spcBef>
                <a:spcPts val="0"/>
              </a:spcBef>
              <a:spcAft>
                <a:spcPts val="0"/>
              </a:spcAft>
              <a:defRPr/>
            </a:pPr>
            <a:endParaRPr lang="en-US"/>
          </a:p>
        </p:txBody>
      </p:sp>
      <p:sp>
        <p:nvSpPr>
          <p:cNvPr id="119898" name="Line 90"/>
          <p:cNvSpPr>
            <a:spLocks noChangeShapeType="1"/>
          </p:cNvSpPr>
          <p:nvPr/>
        </p:nvSpPr>
        <p:spPr bwMode="auto">
          <a:xfrm>
            <a:off x="6924675" y="4124325"/>
            <a:ext cx="795338" cy="596900"/>
          </a:xfrm>
          <a:prstGeom prst="line">
            <a:avLst/>
          </a:prstGeom>
          <a:ln w="25400">
            <a:solidFill>
              <a:schemeClr val="accent4">
                <a:lumMod val="60000"/>
                <a:lumOff val="40000"/>
              </a:schemeClr>
            </a:solidFill>
            <a:headEnd/>
            <a:tailEnd/>
          </a:ln>
        </p:spPr>
        <p:style>
          <a:lnRef idx="1">
            <a:schemeClr val="accent6"/>
          </a:lnRef>
          <a:fillRef idx="0">
            <a:schemeClr val="accent6"/>
          </a:fillRef>
          <a:effectRef idx="0">
            <a:schemeClr val="accent6"/>
          </a:effectRef>
          <a:fontRef idx="minor">
            <a:schemeClr val="tx1"/>
          </a:fontRef>
        </p:style>
        <p:txBody>
          <a:bodyPr/>
          <a:lstStyle/>
          <a:p>
            <a:pPr fontAlgn="auto">
              <a:spcBef>
                <a:spcPts val="0"/>
              </a:spcBef>
              <a:spcAft>
                <a:spcPts val="0"/>
              </a:spcAft>
              <a:defRPr/>
            </a:pPr>
            <a:endParaRPr lang="en-US"/>
          </a:p>
        </p:txBody>
      </p:sp>
      <p:sp>
        <p:nvSpPr>
          <p:cNvPr id="16417" name="Freeform 93"/>
          <p:cNvSpPr>
            <a:spLocks/>
          </p:cNvSpPr>
          <p:nvPr/>
        </p:nvSpPr>
        <p:spPr bwMode="auto">
          <a:xfrm>
            <a:off x="6961188" y="3500438"/>
            <a:ext cx="320675" cy="304800"/>
          </a:xfrm>
          <a:custGeom>
            <a:avLst/>
            <a:gdLst>
              <a:gd name="T0" fmla="*/ 2147483647 w 228"/>
              <a:gd name="T1" fmla="*/ 0 h 192"/>
              <a:gd name="T2" fmla="*/ 2147483647 w 228"/>
              <a:gd name="T3" fmla="*/ 2147483647 h 192"/>
              <a:gd name="T4" fmla="*/ 2147483647 w 228"/>
              <a:gd name="T5" fmla="*/ 2147483647 h 192"/>
              <a:gd name="T6" fmla="*/ 2147483647 w 228"/>
              <a:gd name="T7" fmla="*/ 2147483647 h 192"/>
              <a:gd name="T8" fmla="*/ 2147483647 w 228"/>
              <a:gd name="T9" fmla="*/ 2147483647 h 192"/>
              <a:gd name="T10" fmla="*/ 2147483647 w 228"/>
              <a:gd name="T11" fmla="*/ 2147483647 h 192"/>
              <a:gd name="T12" fmla="*/ 2147483647 w 228"/>
              <a:gd name="T13" fmla="*/ 2147483647 h 192"/>
              <a:gd name="T14" fmla="*/ 2147483647 w 228"/>
              <a:gd name="T15" fmla="*/ 2147483647 h 192"/>
              <a:gd name="T16" fmla="*/ 0 w 228"/>
              <a:gd name="T17" fmla="*/ 2147483647 h 192"/>
              <a:gd name="T18" fmla="*/ 2147483647 w 228"/>
              <a:gd name="T19" fmla="*/ 2147483647 h 192"/>
              <a:gd name="T20" fmla="*/ 2147483647 w 228"/>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8"/>
              <a:gd name="T34" fmla="*/ 0 h 192"/>
              <a:gd name="T35" fmla="*/ 228 w 228"/>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8" h="192">
                <a:moveTo>
                  <a:pt x="114" y="0"/>
                </a:moveTo>
                <a:lnTo>
                  <a:pt x="148" y="63"/>
                </a:lnTo>
                <a:lnTo>
                  <a:pt x="228" y="73"/>
                </a:lnTo>
                <a:lnTo>
                  <a:pt x="171" y="122"/>
                </a:lnTo>
                <a:lnTo>
                  <a:pt x="184" y="192"/>
                </a:lnTo>
                <a:lnTo>
                  <a:pt x="114" y="159"/>
                </a:lnTo>
                <a:lnTo>
                  <a:pt x="43" y="192"/>
                </a:lnTo>
                <a:lnTo>
                  <a:pt x="57" y="122"/>
                </a:lnTo>
                <a:lnTo>
                  <a:pt x="0" y="73"/>
                </a:lnTo>
                <a:lnTo>
                  <a:pt x="80" y="63"/>
                </a:lnTo>
                <a:lnTo>
                  <a:pt x="114" y="0"/>
                </a:lnTo>
                <a:close/>
              </a:path>
            </a:pathLst>
          </a:custGeom>
          <a:solidFill>
            <a:srgbClr val="00C459"/>
          </a:solidFill>
          <a:ln w="6350">
            <a:solidFill>
              <a:srgbClr val="000000"/>
            </a:solidFill>
            <a:round/>
            <a:headEnd/>
            <a:tailEnd/>
          </a:ln>
        </p:spPr>
        <p:txBody>
          <a:bodyPr/>
          <a:lstStyle/>
          <a:p>
            <a:endParaRPr lang="en-US"/>
          </a:p>
        </p:txBody>
      </p:sp>
      <p:pic>
        <p:nvPicPr>
          <p:cNvPr id="16418" name="Picture 3"/>
          <p:cNvPicPr>
            <a:picLocks noChangeAspect="1" noChangeArrowheads="1"/>
          </p:cNvPicPr>
          <p:nvPr/>
        </p:nvPicPr>
        <p:blipFill>
          <a:blip r:embed="rId11" cstate="print"/>
          <a:srcRect/>
          <a:stretch>
            <a:fillRect/>
          </a:stretch>
        </p:blipFill>
        <p:spPr bwMode="auto">
          <a:xfrm>
            <a:off x="6688138" y="1941513"/>
            <a:ext cx="534987" cy="523875"/>
          </a:xfrm>
          <a:prstGeom prst="rect">
            <a:avLst/>
          </a:prstGeom>
          <a:noFill/>
          <a:ln w="9525">
            <a:noFill/>
            <a:miter lim="800000"/>
            <a:headEnd/>
            <a:tailEnd/>
          </a:ln>
        </p:spPr>
      </p:pic>
      <p:cxnSp>
        <p:nvCxnSpPr>
          <p:cNvPr id="101" name="Straight Connector 100"/>
          <p:cNvCxnSpPr/>
          <p:nvPr/>
        </p:nvCxnSpPr>
        <p:spPr>
          <a:xfrm rot="16200000" flipH="1">
            <a:off x="6438901" y="2982912"/>
            <a:ext cx="1160462" cy="125413"/>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6420" name="Freeform 93"/>
          <p:cNvSpPr>
            <a:spLocks/>
          </p:cNvSpPr>
          <p:nvPr/>
        </p:nvSpPr>
        <p:spPr bwMode="auto">
          <a:xfrm>
            <a:off x="6516688" y="3535363"/>
            <a:ext cx="320675" cy="304800"/>
          </a:xfrm>
          <a:custGeom>
            <a:avLst/>
            <a:gdLst>
              <a:gd name="T0" fmla="*/ 2147483647 w 228"/>
              <a:gd name="T1" fmla="*/ 0 h 192"/>
              <a:gd name="T2" fmla="*/ 2147483647 w 228"/>
              <a:gd name="T3" fmla="*/ 2147483647 h 192"/>
              <a:gd name="T4" fmla="*/ 2147483647 w 228"/>
              <a:gd name="T5" fmla="*/ 2147483647 h 192"/>
              <a:gd name="T6" fmla="*/ 2147483647 w 228"/>
              <a:gd name="T7" fmla="*/ 2147483647 h 192"/>
              <a:gd name="T8" fmla="*/ 2147483647 w 228"/>
              <a:gd name="T9" fmla="*/ 2147483647 h 192"/>
              <a:gd name="T10" fmla="*/ 2147483647 w 228"/>
              <a:gd name="T11" fmla="*/ 2147483647 h 192"/>
              <a:gd name="T12" fmla="*/ 2147483647 w 228"/>
              <a:gd name="T13" fmla="*/ 2147483647 h 192"/>
              <a:gd name="T14" fmla="*/ 2147483647 w 228"/>
              <a:gd name="T15" fmla="*/ 2147483647 h 192"/>
              <a:gd name="T16" fmla="*/ 0 w 228"/>
              <a:gd name="T17" fmla="*/ 2147483647 h 192"/>
              <a:gd name="T18" fmla="*/ 2147483647 w 228"/>
              <a:gd name="T19" fmla="*/ 2147483647 h 192"/>
              <a:gd name="T20" fmla="*/ 2147483647 w 228"/>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8"/>
              <a:gd name="T34" fmla="*/ 0 h 192"/>
              <a:gd name="T35" fmla="*/ 228 w 228"/>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8" h="192">
                <a:moveTo>
                  <a:pt x="114" y="0"/>
                </a:moveTo>
                <a:lnTo>
                  <a:pt x="148" y="63"/>
                </a:lnTo>
                <a:lnTo>
                  <a:pt x="228" y="73"/>
                </a:lnTo>
                <a:lnTo>
                  <a:pt x="171" y="122"/>
                </a:lnTo>
                <a:lnTo>
                  <a:pt x="184" y="192"/>
                </a:lnTo>
                <a:lnTo>
                  <a:pt x="114" y="159"/>
                </a:lnTo>
                <a:lnTo>
                  <a:pt x="43" y="192"/>
                </a:lnTo>
                <a:lnTo>
                  <a:pt x="57" y="122"/>
                </a:lnTo>
                <a:lnTo>
                  <a:pt x="0" y="73"/>
                </a:lnTo>
                <a:lnTo>
                  <a:pt x="80" y="63"/>
                </a:lnTo>
                <a:lnTo>
                  <a:pt x="114" y="0"/>
                </a:lnTo>
                <a:close/>
              </a:path>
            </a:pathLst>
          </a:custGeom>
          <a:solidFill>
            <a:srgbClr val="00C459"/>
          </a:solidFill>
          <a:ln w="6350">
            <a:solidFill>
              <a:srgbClr val="000000"/>
            </a:solidFill>
            <a:round/>
            <a:headEnd/>
            <a:tailEnd/>
          </a:ln>
        </p:spPr>
        <p:txBody>
          <a:bodyPr/>
          <a:lstStyle/>
          <a:p>
            <a:endParaRPr lang="en-US"/>
          </a:p>
        </p:txBody>
      </p:sp>
      <p:cxnSp>
        <p:nvCxnSpPr>
          <p:cNvPr id="109" name="Straight Connector 108"/>
          <p:cNvCxnSpPr/>
          <p:nvPr/>
        </p:nvCxnSpPr>
        <p:spPr>
          <a:xfrm rot="16200000" flipH="1">
            <a:off x="6086476" y="3087687"/>
            <a:ext cx="698500" cy="37782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15" name="4-Point Star 114"/>
          <p:cNvSpPr/>
          <p:nvPr/>
        </p:nvSpPr>
        <p:spPr>
          <a:xfrm>
            <a:off x="7219950" y="3179763"/>
            <a:ext cx="233363" cy="244475"/>
          </a:xfrm>
          <a:prstGeom prst="star4">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6473" name="Picture 89"/>
          <p:cNvPicPr>
            <a:picLocks noChangeAspect="1" noChangeArrowheads="1"/>
          </p:cNvPicPr>
          <p:nvPr/>
        </p:nvPicPr>
        <p:blipFill>
          <a:blip r:embed="rId12" cstate="print"/>
          <a:srcRect/>
          <a:stretch>
            <a:fillRect/>
          </a:stretch>
        </p:blipFill>
        <p:spPr bwMode="auto">
          <a:xfrm>
            <a:off x="5568950" y="2651125"/>
            <a:ext cx="1203325" cy="276225"/>
          </a:xfrm>
          <a:prstGeom prst="rect">
            <a:avLst/>
          </a:prstGeom>
          <a:noFill/>
          <a:ln w="9525">
            <a:solidFill>
              <a:schemeClr val="tx1"/>
            </a:solidFill>
            <a:miter lim="800000"/>
            <a:headEnd/>
            <a:tailEnd/>
          </a:ln>
        </p:spPr>
      </p:pic>
      <p:sp>
        <p:nvSpPr>
          <p:cNvPr id="90" name="Freeform 93"/>
          <p:cNvSpPr>
            <a:spLocks/>
          </p:cNvSpPr>
          <p:nvPr/>
        </p:nvSpPr>
        <p:spPr bwMode="auto">
          <a:xfrm>
            <a:off x="5695950" y="4552950"/>
            <a:ext cx="320675" cy="304800"/>
          </a:xfrm>
          <a:custGeom>
            <a:avLst/>
            <a:gdLst>
              <a:gd name="T0" fmla="*/ 2147483647 w 228"/>
              <a:gd name="T1" fmla="*/ 0 h 192"/>
              <a:gd name="T2" fmla="*/ 2147483647 w 228"/>
              <a:gd name="T3" fmla="*/ 2147483647 h 192"/>
              <a:gd name="T4" fmla="*/ 2147483647 w 228"/>
              <a:gd name="T5" fmla="*/ 2147483647 h 192"/>
              <a:gd name="T6" fmla="*/ 2147483647 w 228"/>
              <a:gd name="T7" fmla="*/ 2147483647 h 192"/>
              <a:gd name="T8" fmla="*/ 2147483647 w 228"/>
              <a:gd name="T9" fmla="*/ 2147483647 h 192"/>
              <a:gd name="T10" fmla="*/ 2147483647 w 228"/>
              <a:gd name="T11" fmla="*/ 2147483647 h 192"/>
              <a:gd name="T12" fmla="*/ 2147483647 w 228"/>
              <a:gd name="T13" fmla="*/ 2147483647 h 192"/>
              <a:gd name="T14" fmla="*/ 2147483647 w 228"/>
              <a:gd name="T15" fmla="*/ 2147483647 h 192"/>
              <a:gd name="T16" fmla="*/ 0 w 228"/>
              <a:gd name="T17" fmla="*/ 2147483647 h 192"/>
              <a:gd name="T18" fmla="*/ 2147483647 w 228"/>
              <a:gd name="T19" fmla="*/ 2147483647 h 192"/>
              <a:gd name="T20" fmla="*/ 2147483647 w 228"/>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8"/>
              <a:gd name="T34" fmla="*/ 0 h 192"/>
              <a:gd name="T35" fmla="*/ 228 w 228"/>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8" h="192">
                <a:moveTo>
                  <a:pt x="114" y="0"/>
                </a:moveTo>
                <a:lnTo>
                  <a:pt x="148" y="63"/>
                </a:lnTo>
                <a:lnTo>
                  <a:pt x="228" y="73"/>
                </a:lnTo>
                <a:lnTo>
                  <a:pt x="171" y="122"/>
                </a:lnTo>
                <a:lnTo>
                  <a:pt x="184" y="192"/>
                </a:lnTo>
                <a:lnTo>
                  <a:pt x="114" y="159"/>
                </a:lnTo>
                <a:lnTo>
                  <a:pt x="43" y="192"/>
                </a:lnTo>
                <a:lnTo>
                  <a:pt x="57" y="122"/>
                </a:lnTo>
                <a:lnTo>
                  <a:pt x="0" y="73"/>
                </a:lnTo>
                <a:lnTo>
                  <a:pt x="80" y="63"/>
                </a:lnTo>
                <a:lnTo>
                  <a:pt x="114" y="0"/>
                </a:lnTo>
                <a:close/>
              </a:path>
            </a:pathLst>
          </a:custGeom>
          <a:solidFill>
            <a:schemeClr val="accent6">
              <a:lumMod val="60000"/>
              <a:lumOff val="40000"/>
            </a:schemeClr>
          </a:solidFill>
          <a:ln w="6350">
            <a:solidFill>
              <a:srgbClr val="000000"/>
            </a:solidFill>
            <a:round/>
            <a:headEnd/>
            <a:tailEnd/>
          </a:ln>
        </p:spPr>
        <p:txBody>
          <a:bodyPr/>
          <a:lstStyle/>
          <a:p>
            <a:pPr>
              <a:defRPr/>
            </a:pPr>
            <a:endParaRPr lang="en-US">
              <a:latin typeface="Arial" charset="0"/>
            </a:endParaRPr>
          </a:p>
        </p:txBody>
      </p:sp>
      <p:pic>
        <p:nvPicPr>
          <p:cNvPr id="92" name="Picture 101"/>
          <p:cNvPicPr>
            <a:picLocks noChangeAspect="1" noChangeArrowheads="1"/>
          </p:cNvPicPr>
          <p:nvPr/>
        </p:nvPicPr>
        <p:blipFill>
          <a:blip r:embed="rId13" cstate="print"/>
          <a:srcRect/>
          <a:stretch>
            <a:fillRect/>
          </a:stretch>
        </p:blipFill>
        <p:spPr bwMode="auto">
          <a:xfrm>
            <a:off x="2133600" y="1752600"/>
            <a:ext cx="1755775" cy="457200"/>
          </a:xfrm>
          <a:prstGeom prst="rect">
            <a:avLst/>
          </a:prstGeom>
          <a:noFill/>
          <a:ln w="9525">
            <a:noFill/>
            <a:miter lim="800000"/>
            <a:headEnd/>
            <a:tailEnd/>
          </a:ln>
        </p:spPr>
      </p:pic>
      <p:pic>
        <p:nvPicPr>
          <p:cNvPr id="16395" name="Picture 11"/>
          <p:cNvPicPr>
            <a:picLocks noChangeAspect="1" noChangeArrowheads="1"/>
          </p:cNvPicPr>
          <p:nvPr/>
        </p:nvPicPr>
        <p:blipFill>
          <a:blip r:embed="rId14" cstate="print"/>
          <a:srcRect/>
          <a:stretch>
            <a:fillRect/>
          </a:stretch>
        </p:blipFill>
        <p:spPr bwMode="auto">
          <a:xfrm>
            <a:off x="7740650" y="1973263"/>
            <a:ext cx="947738" cy="266700"/>
          </a:xfrm>
          <a:prstGeom prst="rect">
            <a:avLst/>
          </a:prstGeom>
          <a:noFill/>
          <a:ln w="9525">
            <a:noFill/>
            <a:miter lim="800000"/>
            <a:headEnd/>
            <a:tailEnd/>
          </a:ln>
        </p:spPr>
      </p:pic>
      <p:pic>
        <p:nvPicPr>
          <p:cNvPr id="16391" name="Picture 7"/>
          <p:cNvPicPr>
            <a:picLocks noChangeAspect="1" noChangeArrowheads="1"/>
          </p:cNvPicPr>
          <p:nvPr/>
        </p:nvPicPr>
        <p:blipFill>
          <a:blip r:embed="rId15" cstate="print"/>
          <a:srcRect/>
          <a:stretch>
            <a:fillRect/>
          </a:stretch>
        </p:blipFill>
        <p:spPr bwMode="auto">
          <a:xfrm>
            <a:off x="3886200" y="1676400"/>
            <a:ext cx="841375" cy="717550"/>
          </a:xfrm>
          <a:prstGeom prst="rect">
            <a:avLst/>
          </a:prstGeom>
          <a:noFill/>
          <a:ln w="9525">
            <a:noFill/>
            <a:miter lim="800000"/>
            <a:headEnd/>
            <a:tailEnd/>
          </a:ln>
        </p:spPr>
      </p:pic>
      <p:pic>
        <p:nvPicPr>
          <p:cNvPr id="16413" name="Picture 86"/>
          <p:cNvPicPr>
            <a:picLocks noChangeAspect="1" noChangeArrowheads="1"/>
          </p:cNvPicPr>
          <p:nvPr/>
        </p:nvPicPr>
        <p:blipFill>
          <a:blip r:embed="rId16" cstate="print"/>
          <a:srcRect/>
          <a:stretch>
            <a:fillRect/>
          </a:stretch>
        </p:blipFill>
        <p:spPr bwMode="auto">
          <a:xfrm>
            <a:off x="7924800" y="3929063"/>
            <a:ext cx="428625" cy="428625"/>
          </a:xfrm>
          <a:prstGeom prst="rect">
            <a:avLst/>
          </a:prstGeom>
          <a:noFill/>
          <a:ln w="9525">
            <a:noFill/>
            <a:miter lim="800000"/>
            <a:headEnd/>
            <a:tailEnd/>
          </a:ln>
        </p:spPr>
      </p:pic>
      <p:pic>
        <p:nvPicPr>
          <p:cNvPr id="16390" name="Picture 6"/>
          <p:cNvPicPr>
            <a:picLocks noChangeAspect="1" noChangeArrowheads="1"/>
          </p:cNvPicPr>
          <p:nvPr/>
        </p:nvPicPr>
        <p:blipFill>
          <a:blip r:embed="rId17" cstate="print"/>
          <a:srcRect/>
          <a:stretch>
            <a:fillRect/>
          </a:stretch>
        </p:blipFill>
        <p:spPr bwMode="auto">
          <a:xfrm>
            <a:off x="952500" y="5105400"/>
            <a:ext cx="955675" cy="933450"/>
          </a:xfrm>
          <a:prstGeom prst="rect">
            <a:avLst/>
          </a:prstGeom>
          <a:noFill/>
          <a:ln w="9525">
            <a:noFill/>
            <a:miter lim="800000"/>
            <a:headEnd/>
            <a:tailEnd/>
          </a:ln>
        </p:spPr>
      </p:pic>
      <p:sp>
        <p:nvSpPr>
          <p:cNvPr id="91" name="TextBox 90"/>
          <p:cNvSpPr txBox="1">
            <a:spLocks noChangeArrowheads="1"/>
          </p:cNvSpPr>
          <p:nvPr/>
        </p:nvSpPr>
        <p:spPr bwMode="auto">
          <a:xfrm flipH="1">
            <a:off x="422275" y="3529013"/>
            <a:ext cx="8388350" cy="954087"/>
          </a:xfrm>
          <a:prstGeom prst="rect">
            <a:avLst/>
          </a:prstGeom>
          <a:solidFill>
            <a:srgbClr val="7030A0"/>
          </a:solidFill>
          <a:ln w="9525">
            <a:noFill/>
            <a:miter lim="800000"/>
            <a:headEnd/>
            <a:tailEnd/>
          </a:ln>
        </p:spPr>
        <p:txBody>
          <a:bodyPr>
            <a:spAutoFit/>
          </a:bodyPr>
          <a:lstStyle/>
          <a:p>
            <a:pPr algn="ctr"/>
            <a:r>
              <a:rPr lang="en-US" sz="2800" dirty="0">
                <a:cs typeface="Arial" pitchFamily="34" charset="0"/>
              </a:rPr>
              <a:t>RFA HG-11-022 for Pediatric </a:t>
            </a:r>
            <a:r>
              <a:rPr lang="en-US" sz="2800" dirty="0" err="1">
                <a:cs typeface="Arial" pitchFamily="34" charset="0"/>
              </a:rPr>
              <a:t>eMERGE</a:t>
            </a:r>
            <a:r>
              <a:rPr lang="en-US" sz="2800" dirty="0">
                <a:cs typeface="Arial" pitchFamily="34" charset="0"/>
              </a:rPr>
              <a:t> Centers  </a:t>
            </a:r>
            <a:r>
              <a:rPr lang="en-US" sz="2800" dirty="0" smtClean="0">
                <a:cs typeface="Arial" pitchFamily="34" charset="0"/>
              </a:rPr>
              <a:t>Released </a:t>
            </a:r>
            <a:r>
              <a:rPr lang="en-US" sz="2800" dirty="0">
                <a:cs typeface="Arial" pitchFamily="34" charset="0"/>
              </a:rPr>
              <a:t>7/6/11, </a:t>
            </a:r>
            <a:r>
              <a:rPr lang="en-US" sz="2800" dirty="0" smtClean="0">
                <a:cs typeface="Arial" pitchFamily="34" charset="0"/>
              </a:rPr>
              <a:t>Applications </a:t>
            </a:r>
            <a:r>
              <a:rPr lang="en-US" sz="2800" dirty="0">
                <a:cs typeface="Arial" pitchFamily="34" charset="0"/>
              </a:rPr>
              <a:t>due 9/13/11</a:t>
            </a:r>
            <a:endParaRPr lang="en-US" sz="2800" dirty="0">
              <a:solidFill>
                <a:srgbClr val="FFFFFF"/>
              </a:solidFill>
              <a:cs typeface="Arial" pitchFamily="34" charset="0"/>
            </a:endParaRPr>
          </a:p>
        </p:txBody>
      </p:sp>
      <p:sp>
        <p:nvSpPr>
          <p:cNvPr id="93" name="TextBox 92"/>
          <p:cNvSpPr txBox="1"/>
          <p:nvPr/>
        </p:nvSpPr>
        <p:spPr>
          <a:xfrm>
            <a:off x="7346950" y="6354763"/>
            <a:ext cx="1795684" cy="400110"/>
          </a:xfrm>
          <a:prstGeom prst="rect">
            <a:avLst/>
          </a:prstGeom>
          <a:solidFill>
            <a:srgbClr val="000066"/>
          </a:solid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36</a:t>
            </a:r>
            <a:endParaRPr lang="en-US" sz="2000" dirty="0">
              <a:solidFill>
                <a:schemeClr val="accent4">
                  <a:lumMod val="40000"/>
                  <a:lumOff val="60000"/>
                </a:schemeClr>
              </a:solidFill>
              <a:latin typeface="Arial"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6412"/>
                                        </p:tgtEl>
                                        <p:attrNameLst>
                                          <p:attrName>style.visibility</p:attrName>
                                        </p:attrNameLst>
                                      </p:cBhvr>
                                      <p:to>
                                        <p:strVal val="visible"/>
                                      </p:to>
                                    </p:set>
                                    <p:animEffect transition="in" filter="checkerboard(across)">
                                      <p:cBhvr>
                                        <p:cTn id="11" dur="500"/>
                                        <p:tgtEl>
                                          <p:spTgt spid="16412"/>
                                        </p:tgtEl>
                                      </p:cBhvr>
                                    </p:animEffect>
                                  </p:childTnLst>
                                </p:cTn>
                              </p:par>
                              <p:par>
                                <p:cTn id="12" presetID="5" presetClass="entr" presetSubtype="10" fill="hold" nodeType="withEffect">
                                  <p:stCondLst>
                                    <p:cond delay="0"/>
                                  </p:stCondLst>
                                  <p:childTnLst>
                                    <p:set>
                                      <p:cBhvr>
                                        <p:cTn id="13" dur="1" fill="hold">
                                          <p:stCondLst>
                                            <p:cond delay="0"/>
                                          </p:stCondLst>
                                        </p:cTn>
                                        <p:tgtEl>
                                          <p:spTgt spid="119897"/>
                                        </p:tgtEl>
                                        <p:attrNameLst>
                                          <p:attrName>style.visibility</p:attrName>
                                        </p:attrNameLst>
                                      </p:cBhvr>
                                      <p:to>
                                        <p:strVal val="visible"/>
                                      </p:to>
                                    </p:set>
                                    <p:animEffect transition="in" filter="checkerboard(across)">
                                      <p:cBhvr>
                                        <p:cTn id="14" dur="500"/>
                                        <p:tgtEl>
                                          <p:spTgt spid="119897"/>
                                        </p:tgtEl>
                                      </p:cBhvr>
                                    </p:animEffect>
                                  </p:childTnLst>
                                </p:cTn>
                              </p:par>
                              <p:par>
                                <p:cTn id="15" presetID="5" presetClass="entr" presetSubtype="10" fill="hold" nodeType="withEffect">
                                  <p:stCondLst>
                                    <p:cond delay="0"/>
                                  </p:stCondLst>
                                  <p:childTnLst>
                                    <p:set>
                                      <p:cBhvr>
                                        <p:cTn id="16" dur="1" fill="hold">
                                          <p:stCondLst>
                                            <p:cond delay="0"/>
                                          </p:stCondLst>
                                        </p:cTn>
                                        <p:tgtEl>
                                          <p:spTgt spid="16413"/>
                                        </p:tgtEl>
                                        <p:attrNameLst>
                                          <p:attrName>style.visibility</p:attrName>
                                        </p:attrNameLst>
                                      </p:cBhvr>
                                      <p:to>
                                        <p:strVal val="visible"/>
                                      </p:to>
                                    </p:set>
                                    <p:animEffect transition="in" filter="checkerboard(across)">
                                      <p:cBhvr>
                                        <p:cTn id="17" dur="500"/>
                                        <p:tgtEl>
                                          <p:spTgt spid="16413"/>
                                        </p:tgtEl>
                                      </p:cBhvr>
                                    </p:animEffect>
                                  </p:childTnLst>
                                </p:cTn>
                              </p:par>
                              <p:par>
                                <p:cTn id="18" presetID="5" presetClass="entr" presetSubtype="10" fill="hold" nodeType="withEffect">
                                  <p:stCondLst>
                                    <p:cond delay="0"/>
                                  </p:stCondLst>
                                  <p:childTnLst>
                                    <p:set>
                                      <p:cBhvr>
                                        <p:cTn id="19" dur="1" fill="hold">
                                          <p:stCondLst>
                                            <p:cond delay="0"/>
                                          </p:stCondLst>
                                        </p:cTn>
                                        <p:tgtEl>
                                          <p:spTgt spid="119898"/>
                                        </p:tgtEl>
                                        <p:attrNameLst>
                                          <p:attrName>style.visibility</p:attrName>
                                        </p:attrNameLst>
                                      </p:cBhvr>
                                      <p:to>
                                        <p:strVal val="visible"/>
                                      </p:to>
                                    </p:set>
                                    <p:animEffect transition="in" filter="checkerboard(across)">
                                      <p:cBhvr>
                                        <p:cTn id="20" dur="500"/>
                                        <p:tgtEl>
                                          <p:spTgt spid="119898"/>
                                        </p:tgtEl>
                                      </p:cBhvr>
                                    </p:animEffect>
                                  </p:childTnLst>
                                </p:cTn>
                              </p:par>
                              <p:par>
                                <p:cTn id="21" presetID="5" presetClass="entr" presetSubtype="10" fill="hold" nodeType="withEffect">
                                  <p:stCondLst>
                                    <p:cond delay="0"/>
                                  </p:stCondLst>
                                  <p:childTnLst>
                                    <p:set>
                                      <p:cBhvr>
                                        <p:cTn id="22" dur="1" fill="hold">
                                          <p:stCondLst>
                                            <p:cond delay="0"/>
                                          </p:stCondLst>
                                        </p:cTn>
                                        <p:tgtEl>
                                          <p:spTgt spid="16414"/>
                                        </p:tgtEl>
                                        <p:attrNameLst>
                                          <p:attrName>style.visibility</p:attrName>
                                        </p:attrNameLst>
                                      </p:cBhvr>
                                      <p:to>
                                        <p:strVal val="visible"/>
                                      </p:to>
                                    </p:set>
                                    <p:animEffect transition="in" filter="checkerboard(across)">
                                      <p:cBhvr>
                                        <p:cTn id="23" dur="500"/>
                                        <p:tgtEl>
                                          <p:spTgt spid="16414"/>
                                        </p:tgtEl>
                                      </p:cBhvr>
                                    </p:animEffect>
                                  </p:childTnLst>
                                </p:cTn>
                              </p:par>
                            </p:childTnLst>
                          </p:cTn>
                        </p:par>
                        <p:par>
                          <p:cTn id="24" fill="hold">
                            <p:stCondLst>
                              <p:cond delay="1000"/>
                            </p:stCondLst>
                            <p:childTnLst>
                              <p:par>
                                <p:cTn id="25" presetID="3" presetClass="entr" presetSubtype="10" fill="hold" grpId="0" nodeType="afterEffect">
                                  <p:stCondLst>
                                    <p:cond delay="0"/>
                                  </p:stCondLst>
                                  <p:childTnLst>
                                    <p:set>
                                      <p:cBhvr>
                                        <p:cTn id="26" dur="1" fill="hold">
                                          <p:stCondLst>
                                            <p:cond delay="0"/>
                                          </p:stCondLst>
                                        </p:cTn>
                                        <p:tgtEl>
                                          <p:spTgt spid="16401"/>
                                        </p:tgtEl>
                                        <p:attrNameLst>
                                          <p:attrName>style.visibility</p:attrName>
                                        </p:attrNameLst>
                                      </p:cBhvr>
                                      <p:to>
                                        <p:strVal val="visible"/>
                                      </p:to>
                                    </p:set>
                                    <p:animEffect transition="in" filter="blinds(horizontal)">
                                      <p:cBhvr>
                                        <p:cTn id="27" dur="500"/>
                                        <p:tgtEl>
                                          <p:spTgt spid="16401"/>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6399"/>
                                        </p:tgtEl>
                                        <p:attrNameLst>
                                          <p:attrName>style.visibility</p:attrName>
                                        </p:attrNameLst>
                                      </p:cBhvr>
                                      <p:to>
                                        <p:strVal val="visible"/>
                                      </p:to>
                                    </p:set>
                                    <p:animEffect transition="in" filter="blinds(horizontal)">
                                      <p:cBhvr>
                                        <p:cTn id="30" dur="500"/>
                                        <p:tgtEl>
                                          <p:spTgt spid="16399"/>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6400"/>
                                        </p:tgtEl>
                                        <p:attrNameLst>
                                          <p:attrName>style.visibility</p:attrName>
                                        </p:attrNameLst>
                                      </p:cBhvr>
                                      <p:to>
                                        <p:strVal val="visible"/>
                                      </p:to>
                                    </p:set>
                                    <p:animEffect transition="in" filter="blinds(horizontal)">
                                      <p:cBhvr>
                                        <p:cTn id="33" dur="500"/>
                                        <p:tgtEl>
                                          <p:spTgt spid="16400"/>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6398"/>
                                        </p:tgtEl>
                                        <p:attrNameLst>
                                          <p:attrName>style.visibility</p:attrName>
                                        </p:attrNameLst>
                                      </p:cBhvr>
                                      <p:to>
                                        <p:strVal val="visible"/>
                                      </p:to>
                                    </p:set>
                                    <p:animEffect transition="in" filter="blinds(horizontal)">
                                      <p:cBhvr>
                                        <p:cTn id="36" dur="500"/>
                                        <p:tgtEl>
                                          <p:spTgt spid="16398"/>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6397"/>
                                        </p:tgtEl>
                                        <p:attrNameLst>
                                          <p:attrName>style.visibility</p:attrName>
                                        </p:attrNameLst>
                                      </p:cBhvr>
                                      <p:to>
                                        <p:strVal val="visible"/>
                                      </p:to>
                                    </p:set>
                                    <p:animEffect transition="in" filter="blinds(horizontal)">
                                      <p:cBhvr>
                                        <p:cTn id="39" dur="500"/>
                                        <p:tgtEl>
                                          <p:spTgt spid="16397"/>
                                        </p:tgtEl>
                                      </p:cBhvr>
                                    </p:animEffect>
                                  </p:childTnLst>
                                </p:cTn>
                              </p:par>
                              <p:par>
                                <p:cTn id="40" presetID="3" presetClass="entr" presetSubtype="10" fill="hold" nodeType="withEffect">
                                  <p:stCondLst>
                                    <p:cond delay="0"/>
                                  </p:stCondLst>
                                  <p:childTnLst>
                                    <p:set>
                                      <p:cBhvr>
                                        <p:cTn id="41" dur="1" fill="hold">
                                          <p:stCondLst>
                                            <p:cond delay="0"/>
                                          </p:stCondLst>
                                        </p:cTn>
                                        <p:tgtEl>
                                          <p:spTgt spid="16389"/>
                                        </p:tgtEl>
                                        <p:attrNameLst>
                                          <p:attrName>style.visibility</p:attrName>
                                        </p:attrNameLst>
                                      </p:cBhvr>
                                      <p:to>
                                        <p:strVal val="visible"/>
                                      </p:to>
                                    </p:set>
                                    <p:animEffect transition="in" filter="blinds(horizontal)">
                                      <p:cBhvr>
                                        <p:cTn id="42" dur="500"/>
                                        <p:tgtEl>
                                          <p:spTgt spid="16389"/>
                                        </p:tgtEl>
                                      </p:cBhvr>
                                    </p:animEffect>
                                  </p:childTnLst>
                                </p:cTn>
                              </p:par>
                              <p:par>
                                <p:cTn id="43" presetID="3" presetClass="entr" presetSubtype="10" fill="hold" nodeType="withEffect">
                                  <p:stCondLst>
                                    <p:cond delay="0"/>
                                  </p:stCondLst>
                                  <p:childTnLst>
                                    <p:set>
                                      <p:cBhvr>
                                        <p:cTn id="44" dur="1" fill="hold">
                                          <p:stCondLst>
                                            <p:cond delay="0"/>
                                          </p:stCondLst>
                                        </p:cTn>
                                        <p:tgtEl>
                                          <p:spTgt spid="16388"/>
                                        </p:tgtEl>
                                        <p:attrNameLst>
                                          <p:attrName>style.visibility</p:attrName>
                                        </p:attrNameLst>
                                      </p:cBhvr>
                                      <p:to>
                                        <p:strVal val="visible"/>
                                      </p:to>
                                    </p:set>
                                    <p:animEffect transition="in" filter="blinds(horizontal)">
                                      <p:cBhvr>
                                        <p:cTn id="45" dur="500"/>
                                        <p:tgtEl>
                                          <p:spTgt spid="16388"/>
                                        </p:tgtEl>
                                      </p:cBhvr>
                                    </p:animEffect>
                                  </p:childTnLst>
                                </p:cTn>
                              </p:par>
                              <p:par>
                                <p:cTn id="46" presetID="3" presetClass="entr" presetSubtype="10"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blinds(horizontal)">
                                      <p:cBhvr>
                                        <p:cTn id="48" dur="500"/>
                                        <p:tgtEl>
                                          <p:spTgt spid="73"/>
                                        </p:tgtEl>
                                      </p:cBhvr>
                                    </p:animEffect>
                                  </p:childTnLst>
                                </p:cTn>
                              </p:par>
                              <p:par>
                                <p:cTn id="49" presetID="3" presetClass="entr" presetSubtype="10" fill="hold" nodeType="withEffect">
                                  <p:stCondLst>
                                    <p:cond delay="0"/>
                                  </p:stCondLst>
                                  <p:childTnLst>
                                    <p:set>
                                      <p:cBhvr>
                                        <p:cTn id="50" dur="1" fill="hold">
                                          <p:stCondLst>
                                            <p:cond delay="0"/>
                                          </p:stCondLst>
                                        </p:cTn>
                                        <p:tgtEl>
                                          <p:spTgt spid="16391"/>
                                        </p:tgtEl>
                                        <p:attrNameLst>
                                          <p:attrName>style.visibility</p:attrName>
                                        </p:attrNameLst>
                                      </p:cBhvr>
                                      <p:to>
                                        <p:strVal val="visible"/>
                                      </p:to>
                                    </p:set>
                                    <p:animEffect transition="in" filter="blinds(horizontal)">
                                      <p:cBhvr>
                                        <p:cTn id="51" dur="500"/>
                                        <p:tgtEl>
                                          <p:spTgt spid="16391"/>
                                        </p:tgtEl>
                                      </p:cBhvr>
                                    </p:animEffect>
                                  </p:childTnLst>
                                </p:cTn>
                              </p:par>
                              <p:par>
                                <p:cTn id="52" presetID="3" presetClass="entr" presetSubtype="10" fill="hold" nodeType="with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blinds(horizontal)">
                                      <p:cBhvr>
                                        <p:cTn id="54" dur="500"/>
                                        <p:tgtEl>
                                          <p:spTgt spid="71"/>
                                        </p:tgtEl>
                                      </p:cBhvr>
                                    </p:animEffect>
                                  </p:childTnLst>
                                </p:cTn>
                              </p:par>
                              <p:par>
                                <p:cTn id="55" presetID="3" presetClass="entr" presetSubtype="10" fill="hold" nodeType="withEffect">
                                  <p:stCondLst>
                                    <p:cond delay="0"/>
                                  </p:stCondLst>
                                  <p:childTnLst>
                                    <p:set>
                                      <p:cBhvr>
                                        <p:cTn id="56" dur="1" fill="hold">
                                          <p:stCondLst>
                                            <p:cond delay="0"/>
                                          </p:stCondLst>
                                        </p:cTn>
                                        <p:tgtEl>
                                          <p:spTgt spid="16392"/>
                                        </p:tgtEl>
                                        <p:attrNameLst>
                                          <p:attrName>style.visibility</p:attrName>
                                        </p:attrNameLst>
                                      </p:cBhvr>
                                      <p:to>
                                        <p:strVal val="visible"/>
                                      </p:to>
                                    </p:set>
                                    <p:animEffect transition="in" filter="blinds(horizontal)">
                                      <p:cBhvr>
                                        <p:cTn id="57" dur="500"/>
                                        <p:tgtEl>
                                          <p:spTgt spid="16392"/>
                                        </p:tgtEl>
                                      </p:cBhvr>
                                    </p:animEffect>
                                  </p:childTnLst>
                                </p:cTn>
                              </p:par>
                              <p:par>
                                <p:cTn id="58" presetID="3" presetClass="entr" presetSubtype="10" fill="hold" nodeType="with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blinds(horizontal)">
                                      <p:cBhvr>
                                        <p:cTn id="60" dur="500"/>
                                        <p:tgtEl>
                                          <p:spTgt spid="70"/>
                                        </p:tgtEl>
                                      </p:cBhvr>
                                    </p:animEffect>
                                  </p:childTnLst>
                                </p:cTn>
                              </p:par>
                              <p:par>
                                <p:cTn id="61" presetID="3" presetClass="entr" presetSubtype="10" fill="hold" nodeType="withEffect">
                                  <p:stCondLst>
                                    <p:cond delay="0"/>
                                  </p:stCondLst>
                                  <p:childTnLst>
                                    <p:set>
                                      <p:cBhvr>
                                        <p:cTn id="62" dur="1" fill="hold">
                                          <p:stCondLst>
                                            <p:cond delay="0"/>
                                          </p:stCondLst>
                                        </p:cTn>
                                        <p:tgtEl>
                                          <p:spTgt spid="16390"/>
                                        </p:tgtEl>
                                        <p:attrNameLst>
                                          <p:attrName>style.visibility</p:attrName>
                                        </p:attrNameLst>
                                      </p:cBhvr>
                                      <p:to>
                                        <p:strVal val="visible"/>
                                      </p:to>
                                    </p:set>
                                    <p:animEffect transition="in" filter="blinds(horizontal)">
                                      <p:cBhvr>
                                        <p:cTn id="63" dur="500"/>
                                        <p:tgtEl>
                                          <p:spTgt spid="16390"/>
                                        </p:tgtEl>
                                      </p:cBhvr>
                                    </p:animEffect>
                                  </p:childTnLst>
                                </p:cTn>
                              </p:par>
                              <p:par>
                                <p:cTn id="64" presetID="3" presetClass="entr" presetSubtype="10" fill="hold" nodeType="withEffect">
                                  <p:stCondLst>
                                    <p:cond delay="0"/>
                                  </p:stCondLst>
                                  <p:childTnLst>
                                    <p:set>
                                      <p:cBhvr>
                                        <p:cTn id="65" dur="1" fill="hold">
                                          <p:stCondLst>
                                            <p:cond delay="0"/>
                                          </p:stCondLst>
                                        </p:cTn>
                                        <p:tgtEl>
                                          <p:spTgt spid="72"/>
                                        </p:tgtEl>
                                        <p:attrNameLst>
                                          <p:attrName>style.visibility</p:attrName>
                                        </p:attrNameLst>
                                      </p:cBhvr>
                                      <p:to>
                                        <p:strVal val="visible"/>
                                      </p:to>
                                    </p:set>
                                    <p:animEffect transition="in" filter="blinds(horizontal)">
                                      <p:cBhvr>
                                        <p:cTn id="66" dur="500"/>
                                        <p:tgtEl>
                                          <p:spTgt spid="72"/>
                                        </p:tgtEl>
                                      </p:cBhvr>
                                    </p:animEffect>
                                  </p:childTnLst>
                                </p:cTn>
                              </p:par>
                              <p:par>
                                <p:cTn id="67" presetID="3" presetClass="entr" presetSubtype="10" fill="hold" nodeType="withEffect">
                                  <p:stCondLst>
                                    <p:cond delay="0"/>
                                  </p:stCondLst>
                                  <p:childTnLst>
                                    <p:set>
                                      <p:cBhvr>
                                        <p:cTn id="68" dur="1" fill="hold">
                                          <p:stCondLst>
                                            <p:cond delay="0"/>
                                          </p:stCondLst>
                                        </p:cTn>
                                        <p:tgtEl>
                                          <p:spTgt spid="16393"/>
                                        </p:tgtEl>
                                        <p:attrNameLst>
                                          <p:attrName>style.visibility</p:attrName>
                                        </p:attrNameLst>
                                      </p:cBhvr>
                                      <p:to>
                                        <p:strVal val="visible"/>
                                      </p:to>
                                    </p:set>
                                    <p:animEffect transition="in" filter="blinds(horizontal)">
                                      <p:cBhvr>
                                        <p:cTn id="69" dur="500"/>
                                        <p:tgtEl>
                                          <p:spTgt spid="16393"/>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16409"/>
                                        </p:tgtEl>
                                        <p:attrNameLst>
                                          <p:attrName>style.visibility</p:attrName>
                                        </p:attrNameLst>
                                      </p:cBhvr>
                                      <p:to>
                                        <p:strVal val="visible"/>
                                      </p:to>
                                    </p:set>
                                    <p:animEffect transition="in" filter="blinds(horizontal)">
                                      <p:cBhvr>
                                        <p:cTn id="72" dur="500"/>
                                        <p:tgtEl>
                                          <p:spTgt spid="16409"/>
                                        </p:tgtEl>
                                      </p:cBhvr>
                                    </p:animEffect>
                                  </p:childTnLst>
                                </p:cTn>
                              </p:par>
                            </p:childTnLst>
                          </p:cTn>
                        </p:par>
                      </p:childTnLst>
                    </p:cTn>
                  </p:par>
                  <p:par>
                    <p:cTn id="73" fill="hold">
                      <p:stCondLst>
                        <p:cond delay="indefinite"/>
                      </p:stCondLst>
                      <p:childTnLst>
                        <p:par>
                          <p:cTn id="74" fill="hold">
                            <p:stCondLst>
                              <p:cond delay="0"/>
                            </p:stCondLst>
                            <p:childTnLst>
                              <p:par>
                                <p:cTn id="75" presetID="8" presetClass="entr" presetSubtype="16" fill="hold" grpId="0" nodeType="clickEffect">
                                  <p:stCondLst>
                                    <p:cond delay="0"/>
                                  </p:stCondLst>
                                  <p:childTnLst>
                                    <p:set>
                                      <p:cBhvr>
                                        <p:cTn id="76" dur="1" fill="hold">
                                          <p:stCondLst>
                                            <p:cond delay="0"/>
                                          </p:stCondLst>
                                        </p:cTn>
                                        <p:tgtEl>
                                          <p:spTgt spid="115"/>
                                        </p:tgtEl>
                                        <p:attrNameLst>
                                          <p:attrName>style.visibility</p:attrName>
                                        </p:attrNameLst>
                                      </p:cBhvr>
                                      <p:to>
                                        <p:strVal val="visible"/>
                                      </p:to>
                                    </p:set>
                                    <p:animEffect transition="in" filter="diamond(in)">
                                      <p:cBhvr>
                                        <p:cTn id="77" dur="500"/>
                                        <p:tgtEl>
                                          <p:spTgt spid="115"/>
                                        </p:tgtEl>
                                      </p:cBhvr>
                                    </p:animEffect>
                                  </p:childTnLst>
                                </p:cTn>
                              </p:par>
                              <p:par>
                                <p:cTn id="78" presetID="8" presetClass="entr" presetSubtype="16" fill="hold" grpId="0" nodeType="withEffect">
                                  <p:stCondLst>
                                    <p:cond delay="0"/>
                                  </p:stCondLst>
                                  <p:childTnLst>
                                    <p:set>
                                      <p:cBhvr>
                                        <p:cTn id="79" dur="1" fill="hold">
                                          <p:stCondLst>
                                            <p:cond delay="0"/>
                                          </p:stCondLst>
                                        </p:cTn>
                                        <p:tgtEl>
                                          <p:spTgt spid="116"/>
                                        </p:tgtEl>
                                        <p:attrNameLst>
                                          <p:attrName>style.visibility</p:attrName>
                                        </p:attrNameLst>
                                      </p:cBhvr>
                                      <p:to>
                                        <p:strVal val="visible"/>
                                      </p:to>
                                    </p:set>
                                    <p:animEffect transition="in" filter="diamond(in)">
                                      <p:cBhvr>
                                        <p:cTn id="80" dur="500"/>
                                        <p:tgtEl>
                                          <p:spTgt spid="116"/>
                                        </p:tgtEl>
                                      </p:cBhvr>
                                    </p:animEffect>
                                  </p:childTnLst>
                                </p:cTn>
                              </p:par>
                              <p:par>
                                <p:cTn id="81" presetID="8" presetClass="entr" presetSubtype="16" fill="hold" nodeType="withEffect">
                                  <p:stCondLst>
                                    <p:cond delay="0"/>
                                  </p:stCondLst>
                                  <p:childTnLst>
                                    <p:set>
                                      <p:cBhvr>
                                        <p:cTn id="82" dur="1" fill="hold">
                                          <p:stCondLst>
                                            <p:cond delay="0"/>
                                          </p:stCondLst>
                                        </p:cTn>
                                        <p:tgtEl>
                                          <p:spTgt spid="119890"/>
                                        </p:tgtEl>
                                        <p:attrNameLst>
                                          <p:attrName>style.visibility</p:attrName>
                                        </p:attrNameLst>
                                      </p:cBhvr>
                                      <p:to>
                                        <p:strVal val="visible"/>
                                      </p:to>
                                    </p:set>
                                    <p:animEffect transition="in" filter="diamond(in)">
                                      <p:cBhvr>
                                        <p:cTn id="83" dur="500"/>
                                        <p:tgtEl>
                                          <p:spTgt spid="119890"/>
                                        </p:tgtEl>
                                      </p:cBhvr>
                                    </p:animEffect>
                                  </p:childTnLst>
                                </p:cTn>
                              </p:par>
                              <p:par>
                                <p:cTn id="84" presetID="8" presetClass="entr" presetSubtype="16" fill="hold" nodeType="withEffect">
                                  <p:stCondLst>
                                    <p:cond delay="0"/>
                                  </p:stCondLst>
                                  <p:childTnLst>
                                    <p:set>
                                      <p:cBhvr>
                                        <p:cTn id="85" dur="1" fill="hold">
                                          <p:stCondLst>
                                            <p:cond delay="0"/>
                                          </p:stCondLst>
                                        </p:cTn>
                                        <p:tgtEl>
                                          <p:spTgt spid="119891"/>
                                        </p:tgtEl>
                                        <p:attrNameLst>
                                          <p:attrName>style.visibility</p:attrName>
                                        </p:attrNameLst>
                                      </p:cBhvr>
                                      <p:to>
                                        <p:strVal val="visible"/>
                                      </p:to>
                                    </p:set>
                                    <p:animEffect transition="in" filter="diamond(in)">
                                      <p:cBhvr>
                                        <p:cTn id="86" dur="500"/>
                                        <p:tgtEl>
                                          <p:spTgt spid="119891"/>
                                        </p:tgtEl>
                                      </p:cBhvr>
                                    </p:animEffect>
                                  </p:childTnLst>
                                </p:cTn>
                              </p:par>
                              <p:par>
                                <p:cTn id="87" presetID="8" presetClass="entr" presetSubtype="16" fill="hold" nodeType="withEffect">
                                  <p:stCondLst>
                                    <p:cond delay="0"/>
                                  </p:stCondLst>
                                  <p:childTnLst>
                                    <p:set>
                                      <p:cBhvr>
                                        <p:cTn id="88" dur="1" fill="hold">
                                          <p:stCondLst>
                                            <p:cond delay="0"/>
                                          </p:stCondLst>
                                        </p:cTn>
                                        <p:tgtEl>
                                          <p:spTgt spid="16394"/>
                                        </p:tgtEl>
                                        <p:attrNameLst>
                                          <p:attrName>style.visibility</p:attrName>
                                        </p:attrNameLst>
                                      </p:cBhvr>
                                      <p:to>
                                        <p:strVal val="visible"/>
                                      </p:to>
                                    </p:set>
                                    <p:animEffect transition="in" filter="diamond(in)">
                                      <p:cBhvr>
                                        <p:cTn id="89" dur="500"/>
                                        <p:tgtEl>
                                          <p:spTgt spid="16394"/>
                                        </p:tgtEl>
                                      </p:cBhvr>
                                    </p:animEffect>
                                  </p:childTnLst>
                                </p:cTn>
                              </p:par>
                              <p:par>
                                <p:cTn id="90" presetID="8" presetClass="entr" presetSubtype="16" fill="hold" nodeType="withEffect">
                                  <p:stCondLst>
                                    <p:cond delay="0"/>
                                  </p:stCondLst>
                                  <p:childTnLst>
                                    <p:set>
                                      <p:cBhvr>
                                        <p:cTn id="91" dur="1" fill="hold">
                                          <p:stCondLst>
                                            <p:cond delay="0"/>
                                          </p:stCondLst>
                                        </p:cTn>
                                        <p:tgtEl>
                                          <p:spTgt spid="16395"/>
                                        </p:tgtEl>
                                        <p:attrNameLst>
                                          <p:attrName>style.visibility</p:attrName>
                                        </p:attrNameLst>
                                      </p:cBhvr>
                                      <p:to>
                                        <p:strVal val="visible"/>
                                      </p:to>
                                    </p:set>
                                    <p:animEffect transition="in" filter="diamond(in)">
                                      <p:cBhvr>
                                        <p:cTn id="92" dur="500"/>
                                        <p:tgtEl>
                                          <p:spTgt spid="16395"/>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nodeType="clickEffect">
                                  <p:stCondLst>
                                    <p:cond delay="0"/>
                                  </p:stCondLst>
                                  <p:childTnLst>
                                    <p:set>
                                      <p:cBhvr>
                                        <p:cTn id="96" dur="1" fill="hold">
                                          <p:stCondLst>
                                            <p:cond delay="0"/>
                                          </p:stCondLst>
                                        </p:cTn>
                                        <p:tgtEl>
                                          <p:spTgt spid="16406"/>
                                        </p:tgtEl>
                                        <p:attrNameLst>
                                          <p:attrName>style.visibility</p:attrName>
                                        </p:attrNameLst>
                                      </p:cBhvr>
                                      <p:to>
                                        <p:strVal val="visible"/>
                                      </p:to>
                                    </p:set>
                                    <p:animEffect transition="in" filter="blinds(horizontal)">
                                      <p:cBhvr>
                                        <p:cTn id="97" dur="500"/>
                                        <p:tgtEl>
                                          <p:spTgt spid="1640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 presetClass="entr" presetSubtype="1" fill="hold" grpId="0" nodeType="clickEffect">
                                  <p:stCondLst>
                                    <p:cond delay="0"/>
                                  </p:stCondLst>
                                  <p:childTnLst>
                                    <p:set>
                                      <p:cBhvr>
                                        <p:cTn id="101" dur="1" fill="hold">
                                          <p:stCondLst>
                                            <p:cond delay="0"/>
                                          </p:stCondLst>
                                        </p:cTn>
                                        <p:tgtEl>
                                          <p:spTgt spid="16420"/>
                                        </p:tgtEl>
                                        <p:attrNameLst>
                                          <p:attrName>style.visibility</p:attrName>
                                        </p:attrNameLst>
                                      </p:cBhvr>
                                      <p:to>
                                        <p:strVal val="visible"/>
                                      </p:to>
                                    </p:set>
                                    <p:anim calcmode="lin" valueType="num">
                                      <p:cBhvr additive="base">
                                        <p:cTn id="102" dur="500" fill="hold"/>
                                        <p:tgtEl>
                                          <p:spTgt spid="16420"/>
                                        </p:tgtEl>
                                        <p:attrNameLst>
                                          <p:attrName>ppt_x</p:attrName>
                                        </p:attrNameLst>
                                      </p:cBhvr>
                                      <p:tavLst>
                                        <p:tav tm="0">
                                          <p:val>
                                            <p:strVal val="#ppt_x"/>
                                          </p:val>
                                        </p:tav>
                                        <p:tav tm="100000">
                                          <p:val>
                                            <p:strVal val="#ppt_x"/>
                                          </p:val>
                                        </p:tav>
                                      </p:tavLst>
                                    </p:anim>
                                    <p:anim calcmode="lin" valueType="num">
                                      <p:cBhvr additive="base">
                                        <p:cTn id="103" dur="500" fill="hold"/>
                                        <p:tgtEl>
                                          <p:spTgt spid="16420"/>
                                        </p:tgtEl>
                                        <p:attrNameLst>
                                          <p:attrName>ppt_y</p:attrName>
                                        </p:attrNameLst>
                                      </p:cBhvr>
                                      <p:tavLst>
                                        <p:tav tm="0">
                                          <p:val>
                                            <p:strVal val="0-#ppt_h/2"/>
                                          </p:val>
                                        </p:tav>
                                        <p:tav tm="100000">
                                          <p:val>
                                            <p:strVal val="#ppt_y"/>
                                          </p:val>
                                        </p:tav>
                                      </p:tavLst>
                                    </p:anim>
                                  </p:childTnLst>
                                </p:cTn>
                              </p:par>
                              <p:par>
                                <p:cTn id="104" presetID="2" presetClass="entr" presetSubtype="1" fill="hold" grpId="0" nodeType="withEffect">
                                  <p:stCondLst>
                                    <p:cond delay="0"/>
                                  </p:stCondLst>
                                  <p:childTnLst>
                                    <p:set>
                                      <p:cBhvr>
                                        <p:cTn id="105" dur="1" fill="hold">
                                          <p:stCondLst>
                                            <p:cond delay="0"/>
                                          </p:stCondLst>
                                        </p:cTn>
                                        <p:tgtEl>
                                          <p:spTgt spid="16417"/>
                                        </p:tgtEl>
                                        <p:attrNameLst>
                                          <p:attrName>style.visibility</p:attrName>
                                        </p:attrNameLst>
                                      </p:cBhvr>
                                      <p:to>
                                        <p:strVal val="visible"/>
                                      </p:to>
                                    </p:set>
                                    <p:anim calcmode="lin" valueType="num">
                                      <p:cBhvr additive="base">
                                        <p:cTn id="106" dur="500" fill="hold"/>
                                        <p:tgtEl>
                                          <p:spTgt spid="16417"/>
                                        </p:tgtEl>
                                        <p:attrNameLst>
                                          <p:attrName>ppt_x</p:attrName>
                                        </p:attrNameLst>
                                      </p:cBhvr>
                                      <p:tavLst>
                                        <p:tav tm="0">
                                          <p:val>
                                            <p:strVal val="#ppt_x"/>
                                          </p:val>
                                        </p:tav>
                                        <p:tav tm="100000">
                                          <p:val>
                                            <p:strVal val="#ppt_x"/>
                                          </p:val>
                                        </p:tav>
                                      </p:tavLst>
                                    </p:anim>
                                    <p:anim calcmode="lin" valueType="num">
                                      <p:cBhvr additive="base">
                                        <p:cTn id="107" dur="500" fill="hold"/>
                                        <p:tgtEl>
                                          <p:spTgt spid="16417"/>
                                        </p:tgtEl>
                                        <p:attrNameLst>
                                          <p:attrName>ppt_y</p:attrName>
                                        </p:attrNameLst>
                                      </p:cBhvr>
                                      <p:tavLst>
                                        <p:tav tm="0">
                                          <p:val>
                                            <p:strVal val="0-#ppt_h/2"/>
                                          </p:val>
                                        </p:tav>
                                        <p:tav tm="100000">
                                          <p:val>
                                            <p:strVal val="#ppt_y"/>
                                          </p:val>
                                        </p:tav>
                                      </p:tavLst>
                                    </p:anim>
                                  </p:childTnLst>
                                </p:cTn>
                              </p:par>
                              <p:par>
                                <p:cTn id="108" presetID="2" presetClass="entr" presetSubtype="1" fill="hold" nodeType="withEffect">
                                  <p:stCondLst>
                                    <p:cond delay="0"/>
                                  </p:stCondLst>
                                  <p:childTnLst>
                                    <p:set>
                                      <p:cBhvr>
                                        <p:cTn id="109" dur="1" fill="hold">
                                          <p:stCondLst>
                                            <p:cond delay="0"/>
                                          </p:stCondLst>
                                        </p:cTn>
                                        <p:tgtEl>
                                          <p:spTgt spid="16473"/>
                                        </p:tgtEl>
                                        <p:attrNameLst>
                                          <p:attrName>style.visibility</p:attrName>
                                        </p:attrNameLst>
                                      </p:cBhvr>
                                      <p:to>
                                        <p:strVal val="visible"/>
                                      </p:to>
                                    </p:set>
                                    <p:anim calcmode="lin" valueType="num">
                                      <p:cBhvr additive="base">
                                        <p:cTn id="110" dur="500" fill="hold"/>
                                        <p:tgtEl>
                                          <p:spTgt spid="16473"/>
                                        </p:tgtEl>
                                        <p:attrNameLst>
                                          <p:attrName>ppt_x</p:attrName>
                                        </p:attrNameLst>
                                      </p:cBhvr>
                                      <p:tavLst>
                                        <p:tav tm="0">
                                          <p:val>
                                            <p:strVal val="#ppt_x"/>
                                          </p:val>
                                        </p:tav>
                                        <p:tav tm="100000">
                                          <p:val>
                                            <p:strVal val="#ppt_x"/>
                                          </p:val>
                                        </p:tav>
                                      </p:tavLst>
                                    </p:anim>
                                    <p:anim calcmode="lin" valueType="num">
                                      <p:cBhvr additive="base">
                                        <p:cTn id="111" dur="500" fill="hold"/>
                                        <p:tgtEl>
                                          <p:spTgt spid="16473"/>
                                        </p:tgtEl>
                                        <p:attrNameLst>
                                          <p:attrName>ppt_y</p:attrName>
                                        </p:attrNameLst>
                                      </p:cBhvr>
                                      <p:tavLst>
                                        <p:tav tm="0">
                                          <p:val>
                                            <p:strVal val="0-#ppt_h/2"/>
                                          </p:val>
                                        </p:tav>
                                        <p:tav tm="100000">
                                          <p:val>
                                            <p:strVal val="#ppt_y"/>
                                          </p:val>
                                        </p:tav>
                                      </p:tavLst>
                                    </p:anim>
                                  </p:childTnLst>
                                </p:cTn>
                              </p:par>
                              <p:par>
                                <p:cTn id="112" presetID="2" presetClass="entr" presetSubtype="1" fill="hold" nodeType="withEffect">
                                  <p:stCondLst>
                                    <p:cond delay="0"/>
                                  </p:stCondLst>
                                  <p:childTnLst>
                                    <p:set>
                                      <p:cBhvr>
                                        <p:cTn id="113" dur="1" fill="hold">
                                          <p:stCondLst>
                                            <p:cond delay="0"/>
                                          </p:stCondLst>
                                        </p:cTn>
                                        <p:tgtEl>
                                          <p:spTgt spid="92"/>
                                        </p:tgtEl>
                                        <p:attrNameLst>
                                          <p:attrName>style.visibility</p:attrName>
                                        </p:attrNameLst>
                                      </p:cBhvr>
                                      <p:to>
                                        <p:strVal val="visible"/>
                                      </p:to>
                                    </p:set>
                                    <p:anim calcmode="lin" valueType="num">
                                      <p:cBhvr additive="base">
                                        <p:cTn id="114" dur="500" fill="hold"/>
                                        <p:tgtEl>
                                          <p:spTgt spid="92"/>
                                        </p:tgtEl>
                                        <p:attrNameLst>
                                          <p:attrName>ppt_x</p:attrName>
                                        </p:attrNameLst>
                                      </p:cBhvr>
                                      <p:tavLst>
                                        <p:tav tm="0">
                                          <p:val>
                                            <p:strVal val="#ppt_x"/>
                                          </p:val>
                                        </p:tav>
                                        <p:tav tm="100000">
                                          <p:val>
                                            <p:strVal val="#ppt_x"/>
                                          </p:val>
                                        </p:tav>
                                      </p:tavLst>
                                    </p:anim>
                                    <p:anim calcmode="lin" valueType="num">
                                      <p:cBhvr additive="base">
                                        <p:cTn id="115" dur="500" fill="hold"/>
                                        <p:tgtEl>
                                          <p:spTgt spid="92"/>
                                        </p:tgtEl>
                                        <p:attrNameLst>
                                          <p:attrName>ppt_y</p:attrName>
                                        </p:attrNameLst>
                                      </p:cBhvr>
                                      <p:tavLst>
                                        <p:tav tm="0">
                                          <p:val>
                                            <p:strVal val="0-#ppt_h/2"/>
                                          </p:val>
                                        </p:tav>
                                        <p:tav tm="100000">
                                          <p:val>
                                            <p:strVal val="#ppt_y"/>
                                          </p:val>
                                        </p:tav>
                                      </p:tavLst>
                                    </p:anim>
                                  </p:childTnLst>
                                </p:cTn>
                              </p:par>
                              <p:par>
                                <p:cTn id="116" presetID="2" presetClass="entr" presetSubtype="1" fill="hold" nodeType="withEffect">
                                  <p:stCondLst>
                                    <p:cond delay="0"/>
                                  </p:stCondLst>
                                  <p:childTnLst>
                                    <p:set>
                                      <p:cBhvr>
                                        <p:cTn id="117" dur="1" fill="hold">
                                          <p:stCondLst>
                                            <p:cond delay="0"/>
                                          </p:stCondLst>
                                        </p:cTn>
                                        <p:tgtEl>
                                          <p:spTgt spid="109"/>
                                        </p:tgtEl>
                                        <p:attrNameLst>
                                          <p:attrName>style.visibility</p:attrName>
                                        </p:attrNameLst>
                                      </p:cBhvr>
                                      <p:to>
                                        <p:strVal val="visible"/>
                                      </p:to>
                                    </p:set>
                                    <p:anim calcmode="lin" valueType="num">
                                      <p:cBhvr additive="base">
                                        <p:cTn id="118" dur="500" fill="hold"/>
                                        <p:tgtEl>
                                          <p:spTgt spid="109"/>
                                        </p:tgtEl>
                                        <p:attrNameLst>
                                          <p:attrName>ppt_x</p:attrName>
                                        </p:attrNameLst>
                                      </p:cBhvr>
                                      <p:tavLst>
                                        <p:tav tm="0">
                                          <p:val>
                                            <p:strVal val="#ppt_x"/>
                                          </p:val>
                                        </p:tav>
                                        <p:tav tm="100000">
                                          <p:val>
                                            <p:strVal val="#ppt_x"/>
                                          </p:val>
                                        </p:tav>
                                      </p:tavLst>
                                    </p:anim>
                                    <p:anim calcmode="lin" valueType="num">
                                      <p:cBhvr additive="base">
                                        <p:cTn id="119" dur="500" fill="hold"/>
                                        <p:tgtEl>
                                          <p:spTgt spid="109"/>
                                        </p:tgtEl>
                                        <p:attrNameLst>
                                          <p:attrName>ppt_y</p:attrName>
                                        </p:attrNameLst>
                                      </p:cBhvr>
                                      <p:tavLst>
                                        <p:tav tm="0">
                                          <p:val>
                                            <p:strVal val="0-#ppt_h/2"/>
                                          </p:val>
                                        </p:tav>
                                        <p:tav tm="100000">
                                          <p:val>
                                            <p:strVal val="#ppt_y"/>
                                          </p:val>
                                        </p:tav>
                                      </p:tavLst>
                                    </p:anim>
                                  </p:childTnLst>
                                </p:cTn>
                              </p:par>
                              <p:par>
                                <p:cTn id="120" presetID="2" presetClass="entr" presetSubtype="1" fill="hold" nodeType="withEffect">
                                  <p:stCondLst>
                                    <p:cond delay="0"/>
                                  </p:stCondLst>
                                  <p:childTnLst>
                                    <p:set>
                                      <p:cBhvr>
                                        <p:cTn id="121" dur="1" fill="hold">
                                          <p:stCondLst>
                                            <p:cond delay="0"/>
                                          </p:stCondLst>
                                        </p:cTn>
                                        <p:tgtEl>
                                          <p:spTgt spid="16418"/>
                                        </p:tgtEl>
                                        <p:attrNameLst>
                                          <p:attrName>style.visibility</p:attrName>
                                        </p:attrNameLst>
                                      </p:cBhvr>
                                      <p:to>
                                        <p:strVal val="visible"/>
                                      </p:to>
                                    </p:set>
                                    <p:anim calcmode="lin" valueType="num">
                                      <p:cBhvr additive="base">
                                        <p:cTn id="122" dur="500" fill="hold"/>
                                        <p:tgtEl>
                                          <p:spTgt spid="16418"/>
                                        </p:tgtEl>
                                        <p:attrNameLst>
                                          <p:attrName>ppt_x</p:attrName>
                                        </p:attrNameLst>
                                      </p:cBhvr>
                                      <p:tavLst>
                                        <p:tav tm="0">
                                          <p:val>
                                            <p:strVal val="#ppt_x"/>
                                          </p:val>
                                        </p:tav>
                                        <p:tav tm="100000">
                                          <p:val>
                                            <p:strVal val="#ppt_x"/>
                                          </p:val>
                                        </p:tav>
                                      </p:tavLst>
                                    </p:anim>
                                    <p:anim calcmode="lin" valueType="num">
                                      <p:cBhvr additive="base">
                                        <p:cTn id="123" dur="500" fill="hold"/>
                                        <p:tgtEl>
                                          <p:spTgt spid="16418"/>
                                        </p:tgtEl>
                                        <p:attrNameLst>
                                          <p:attrName>ppt_y</p:attrName>
                                        </p:attrNameLst>
                                      </p:cBhvr>
                                      <p:tavLst>
                                        <p:tav tm="0">
                                          <p:val>
                                            <p:strVal val="0-#ppt_h/2"/>
                                          </p:val>
                                        </p:tav>
                                        <p:tav tm="100000">
                                          <p:val>
                                            <p:strVal val="#ppt_y"/>
                                          </p:val>
                                        </p:tav>
                                      </p:tavLst>
                                    </p:anim>
                                  </p:childTnLst>
                                </p:cTn>
                              </p:par>
                              <p:par>
                                <p:cTn id="124" presetID="2" presetClass="entr" presetSubtype="1" fill="hold" nodeType="withEffect">
                                  <p:stCondLst>
                                    <p:cond delay="0"/>
                                  </p:stCondLst>
                                  <p:childTnLst>
                                    <p:set>
                                      <p:cBhvr>
                                        <p:cTn id="125" dur="1" fill="hold">
                                          <p:stCondLst>
                                            <p:cond delay="0"/>
                                          </p:stCondLst>
                                        </p:cTn>
                                        <p:tgtEl>
                                          <p:spTgt spid="101"/>
                                        </p:tgtEl>
                                        <p:attrNameLst>
                                          <p:attrName>style.visibility</p:attrName>
                                        </p:attrNameLst>
                                      </p:cBhvr>
                                      <p:to>
                                        <p:strVal val="visible"/>
                                      </p:to>
                                    </p:set>
                                    <p:anim calcmode="lin" valueType="num">
                                      <p:cBhvr additive="base">
                                        <p:cTn id="126" dur="500" fill="hold"/>
                                        <p:tgtEl>
                                          <p:spTgt spid="101"/>
                                        </p:tgtEl>
                                        <p:attrNameLst>
                                          <p:attrName>ppt_x</p:attrName>
                                        </p:attrNameLst>
                                      </p:cBhvr>
                                      <p:tavLst>
                                        <p:tav tm="0">
                                          <p:val>
                                            <p:strVal val="#ppt_x"/>
                                          </p:val>
                                        </p:tav>
                                        <p:tav tm="100000">
                                          <p:val>
                                            <p:strVal val="#ppt_x"/>
                                          </p:val>
                                        </p:tav>
                                      </p:tavLst>
                                    </p:anim>
                                    <p:anim calcmode="lin" valueType="num">
                                      <p:cBhvr additive="base">
                                        <p:cTn id="127" dur="500" fill="hold"/>
                                        <p:tgtEl>
                                          <p:spTgt spid="101"/>
                                        </p:tgtEl>
                                        <p:attrNameLst>
                                          <p:attrName>ppt_y</p:attrName>
                                        </p:attrNameLst>
                                      </p:cBhvr>
                                      <p:tavLst>
                                        <p:tav tm="0">
                                          <p:val>
                                            <p:strVal val="0-#ppt_h/2"/>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3" presetClass="entr" presetSubtype="10" fill="hold" nodeType="clickEffect">
                                  <p:stCondLst>
                                    <p:cond delay="0"/>
                                  </p:stCondLst>
                                  <p:childTnLst>
                                    <p:set>
                                      <p:cBhvr>
                                        <p:cTn id="131" dur="1" fill="hold">
                                          <p:stCondLst>
                                            <p:cond delay="0"/>
                                          </p:stCondLst>
                                        </p:cTn>
                                        <p:tgtEl>
                                          <p:spTgt spid="81"/>
                                        </p:tgtEl>
                                        <p:attrNameLst>
                                          <p:attrName>style.visibility</p:attrName>
                                        </p:attrNameLst>
                                      </p:cBhvr>
                                      <p:to>
                                        <p:strVal val="visible"/>
                                      </p:to>
                                    </p:set>
                                    <p:animEffect transition="in" filter="blinds(horizontal)">
                                      <p:cBhvr>
                                        <p:cTn id="132" dur="500"/>
                                        <p:tgtEl>
                                          <p:spTgt spid="81"/>
                                        </p:tgtEl>
                                      </p:cBhvr>
                                    </p:animEffect>
                                  </p:childTnLst>
                                </p:cTn>
                              </p:par>
                              <p:par>
                                <p:cTn id="133" presetID="3" presetClass="entr" presetSubtype="10" fill="hold" nodeType="withEffect">
                                  <p:stCondLst>
                                    <p:cond delay="0"/>
                                  </p:stCondLst>
                                  <p:childTnLst>
                                    <p:set>
                                      <p:cBhvr>
                                        <p:cTn id="134" dur="1" fill="hold">
                                          <p:stCondLst>
                                            <p:cond delay="0"/>
                                          </p:stCondLst>
                                        </p:cTn>
                                        <p:tgtEl>
                                          <p:spTgt spid="16407"/>
                                        </p:tgtEl>
                                        <p:attrNameLst>
                                          <p:attrName>style.visibility</p:attrName>
                                        </p:attrNameLst>
                                      </p:cBhvr>
                                      <p:to>
                                        <p:strVal val="visible"/>
                                      </p:to>
                                    </p:set>
                                    <p:animEffect transition="in" filter="blinds(horizontal)">
                                      <p:cBhvr>
                                        <p:cTn id="135" dur="500"/>
                                        <p:tgtEl>
                                          <p:spTgt spid="16407"/>
                                        </p:tgtEl>
                                      </p:cBhvr>
                                    </p:animEffect>
                                  </p:childTnLst>
                                </p:cTn>
                              </p:par>
                              <p:par>
                                <p:cTn id="136" presetID="3" presetClass="entr" presetSubtype="10" fill="hold" nodeType="withEffect">
                                  <p:stCondLst>
                                    <p:cond delay="0"/>
                                  </p:stCondLst>
                                  <p:childTnLst>
                                    <p:set>
                                      <p:cBhvr>
                                        <p:cTn id="137" dur="1" fill="hold">
                                          <p:stCondLst>
                                            <p:cond delay="0"/>
                                          </p:stCondLst>
                                        </p:cTn>
                                        <p:tgtEl>
                                          <p:spTgt spid="90"/>
                                        </p:tgtEl>
                                        <p:attrNameLst>
                                          <p:attrName>style.visibility</p:attrName>
                                        </p:attrNameLst>
                                      </p:cBhvr>
                                      <p:to>
                                        <p:strVal val="visible"/>
                                      </p:to>
                                    </p:set>
                                    <p:animEffect transition="in" filter="blinds(horizontal)">
                                      <p:cBhvr>
                                        <p:cTn id="138" dur="500"/>
                                        <p:tgtEl>
                                          <p:spTgt spid="90"/>
                                        </p:tgtEl>
                                      </p:cBhvr>
                                    </p:animEffect>
                                  </p:childTnLst>
                                </p:cTn>
                              </p:par>
                            </p:childTnLst>
                          </p:cTn>
                        </p:par>
                      </p:childTnLst>
                    </p:cTn>
                  </p:par>
                  <p:par>
                    <p:cTn id="139" fill="hold">
                      <p:stCondLst>
                        <p:cond delay="indefinite"/>
                      </p:stCondLst>
                      <p:childTnLst>
                        <p:par>
                          <p:cTn id="140" fill="hold">
                            <p:stCondLst>
                              <p:cond delay="0"/>
                            </p:stCondLst>
                            <p:childTnLst>
                              <p:par>
                                <p:cTn id="141" presetID="8" presetClass="entr" presetSubtype="16" fill="hold" grpId="0" nodeType="clickEffect">
                                  <p:stCondLst>
                                    <p:cond delay="0"/>
                                  </p:stCondLst>
                                  <p:childTnLst>
                                    <p:set>
                                      <p:cBhvr>
                                        <p:cTn id="142" dur="1" fill="hold">
                                          <p:stCondLst>
                                            <p:cond delay="0"/>
                                          </p:stCondLst>
                                        </p:cTn>
                                        <p:tgtEl>
                                          <p:spTgt spid="91"/>
                                        </p:tgtEl>
                                        <p:attrNameLst>
                                          <p:attrName>style.visibility</p:attrName>
                                        </p:attrNameLst>
                                      </p:cBhvr>
                                      <p:to>
                                        <p:strVal val="visible"/>
                                      </p:to>
                                    </p:set>
                                    <p:animEffect transition="in" filter="diamond(in)">
                                      <p:cBhvr>
                                        <p:cTn id="14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16397" grpId="0" animBg="1"/>
      <p:bldP spid="16398" grpId="0" animBg="1"/>
      <p:bldP spid="16399" grpId="0" animBg="1"/>
      <p:bldP spid="16400" grpId="0" animBg="1"/>
      <p:bldP spid="16401" grpId="0" animBg="1"/>
      <p:bldP spid="16409" grpId="0" animBg="1"/>
      <p:bldP spid="16417" grpId="0" animBg="1"/>
      <p:bldP spid="16420" grpId="0" animBg="1"/>
      <p:bldP spid="115" grpId="0" animBg="1"/>
      <p:bldP spid="9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7" name="Title 3"/>
          <p:cNvSpPr>
            <a:spLocks noGrp="1"/>
          </p:cNvSpPr>
          <p:nvPr>
            <p:ph type="title"/>
          </p:nvPr>
        </p:nvSpPr>
        <p:spPr>
          <a:xfrm>
            <a:off x="0" y="0"/>
            <a:ext cx="9144000" cy="639763"/>
          </a:xfrm>
        </p:spPr>
        <p:txBody>
          <a:bodyPr/>
          <a:lstStyle/>
          <a:p>
            <a:pPr algn="ctr">
              <a:defRPr/>
            </a:pPr>
            <a:r>
              <a:rPr lang="en-US" sz="3600" b="1" dirty="0" smtClean="0">
                <a:solidFill>
                  <a:srgbClr val="FFFF00"/>
                </a:solidFill>
                <a:latin typeface="Arial" charset="0"/>
                <a:cs typeface="Arial" charset="0"/>
              </a:rPr>
              <a:t>NHGRI Catalog of Published Genome-Wide Association Studies (GWAS)</a:t>
            </a:r>
          </a:p>
        </p:txBody>
      </p:sp>
      <p:pic>
        <p:nvPicPr>
          <p:cNvPr id="162819" name="Picture 3"/>
          <p:cNvPicPr>
            <a:picLocks noChangeAspect="1" noChangeArrowheads="1"/>
          </p:cNvPicPr>
          <p:nvPr/>
        </p:nvPicPr>
        <p:blipFill>
          <a:blip r:embed="rId3" cstate="print"/>
          <a:srcRect l="52499" t="30000" r="4875" b="2814"/>
          <a:stretch>
            <a:fillRect/>
          </a:stretch>
        </p:blipFill>
        <p:spPr bwMode="auto">
          <a:xfrm>
            <a:off x="0" y="1117600"/>
            <a:ext cx="9144000" cy="5765800"/>
          </a:xfrm>
          <a:prstGeom prst="rect">
            <a:avLst/>
          </a:prstGeom>
          <a:noFill/>
          <a:ln w="9525">
            <a:noFill/>
            <a:miter lim="800000"/>
            <a:headEnd/>
            <a:tailEnd/>
          </a:ln>
        </p:spPr>
      </p:pic>
      <p:sp>
        <p:nvSpPr>
          <p:cNvPr id="12" name="TextBox 11"/>
          <p:cNvSpPr txBox="1">
            <a:spLocks noChangeArrowheads="1"/>
          </p:cNvSpPr>
          <p:nvPr/>
        </p:nvSpPr>
        <p:spPr bwMode="auto">
          <a:xfrm>
            <a:off x="2697163" y="2114550"/>
            <a:ext cx="3738562" cy="830263"/>
          </a:xfrm>
          <a:prstGeom prst="rect">
            <a:avLst/>
          </a:prstGeom>
          <a:noFill/>
          <a:ln w="9525">
            <a:noFill/>
            <a:miter lim="800000"/>
            <a:headEnd/>
            <a:tailEnd/>
          </a:ln>
        </p:spPr>
        <p:txBody>
          <a:bodyPr>
            <a:spAutoFit/>
          </a:bodyPr>
          <a:lstStyle/>
          <a:p>
            <a:pPr algn="ctr"/>
            <a:r>
              <a:rPr lang="en-US" sz="2400">
                <a:latin typeface="Calibri" pitchFamily="34" charset="0"/>
              </a:rPr>
              <a:t>Exponential Growth in GWAS Publications</a:t>
            </a:r>
          </a:p>
        </p:txBody>
      </p:sp>
      <p:pic>
        <p:nvPicPr>
          <p:cNvPr id="9" name="Content Placeholder 5" descr="2011 1-01.jpg"/>
          <p:cNvPicPr>
            <a:picLocks noChangeAspect="1"/>
          </p:cNvPicPr>
          <p:nvPr/>
        </p:nvPicPr>
        <p:blipFill>
          <a:blip r:embed="rId4" cstate="print"/>
          <a:srcRect b="8000"/>
          <a:stretch>
            <a:fillRect/>
          </a:stretch>
        </p:blipFill>
        <p:spPr>
          <a:xfrm>
            <a:off x="919163" y="1276350"/>
            <a:ext cx="7291387" cy="5031407"/>
          </a:xfrm>
          <a:prstGeom prst="rect">
            <a:avLst/>
          </a:prstGeom>
          <a:ln w="50800" cap="sq">
            <a:solidFill>
              <a:srgbClr val="000000"/>
            </a:solidFill>
            <a:miter lim="800000"/>
          </a:ln>
          <a:effectLst>
            <a:outerShdw blurRad="57150" dist="50800" dir="2700000" algn="tl" rotWithShape="0">
              <a:srgbClr val="000000">
                <a:alpha val="40000"/>
              </a:srgbClr>
            </a:outerShdw>
          </a:effectLst>
        </p:spPr>
      </p:pic>
      <p:sp>
        <p:nvSpPr>
          <p:cNvPr id="10" name="TextBox 9"/>
          <p:cNvSpPr txBox="1">
            <a:spLocks noChangeArrowheads="1"/>
          </p:cNvSpPr>
          <p:nvPr/>
        </p:nvSpPr>
        <p:spPr bwMode="auto">
          <a:xfrm>
            <a:off x="241300" y="2778125"/>
            <a:ext cx="8653463" cy="708025"/>
          </a:xfrm>
          <a:prstGeom prst="rect">
            <a:avLst/>
          </a:prstGeom>
          <a:solidFill>
            <a:srgbClr val="FFFF00"/>
          </a:solidFill>
          <a:ln w="28575">
            <a:solidFill>
              <a:schemeClr val="bg1"/>
            </a:solidFill>
            <a:miter lim="800000"/>
            <a:headEnd/>
            <a:tailEnd/>
          </a:ln>
        </p:spPr>
        <p:txBody>
          <a:bodyPr>
            <a:spAutoFit/>
          </a:bodyPr>
          <a:lstStyle/>
          <a:p>
            <a:pPr algn="ctr"/>
            <a:r>
              <a:rPr lang="en-US" sz="4000">
                <a:solidFill>
                  <a:schemeClr val="bg1"/>
                </a:solidFill>
              </a:rPr>
              <a:t>1000 Publications, Sept 6</a:t>
            </a:r>
            <a:r>
              <a:rPr lang="en-US" sz="4000" baseline="30000">
                <a:solidFill>
                  <a:schemeClr val="bg1"/>
                </a:solidFill>
              </a:rPr>
              <a:t>th</a:t>
            </a:r>
            <a:r>
              <a:rPr lang="en-US" sz="4000">
                <a:solidFill>
                  <a:schemeClr val="bg1"/>
                </a:solidFill>
              </a:rPr>
              <a:t> 2011!</a:t>
            </a:r>
          </a:p>
        </p:txBody>
      </p:sp>
      <p:sp>
        <p:nvSpPr>
          <p:cNvPr id="7" name="TextBox 6"/>
          <p:cNvSpPr txBox="1"/>
          <p:nvPr/>
        </p:nvSpPr>
        <p:spPr>
          <a:xfrm>
            <a:off x="7343012" y="6373595"/>
            <a:ext cx="1795684" cy="400110"/>
          </a:xfrm>
          <a:prstGeom prst="rect">
            <a:avLst/>
          </a:prstGeom>
          <a:solidFill>
            <a:srgbClr val="000066"/>
          </a:solid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37</a:t>
            </a:r>
            <a:endParaRPr lang="en-US" sz="2000" dirty="0">
              <a:solidFill>
                <a:schemeClr val="accent4">
                  <a:lumMod val="40000"/>
                  <a:lumOff val="60000"/>
                </a:schemeClr>
              </a:solidFill>
              <a:latin typeface="Arial"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2819"/>
                                        </p:tgtEl>
                                        <p:attrNameLst>
                                          <p:attrName>style.visibility</p:attrName>
                                        </p:attrNameLst>
                                      </p:cBhvr>
                                      <p:to>
                                        <p:strVal val="visible"/>
                                      </p:to>
                                    </p:set>
                                    <p:animEffect transition="in" filter="wipe(left)">
                                      <p:cBhvr>
                                        <p:cTn id="7" dur="1000"/>
                                        <p:tgtEl>
                                          <p:spTgt spid="162819"/>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62819"/>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mph" presetSubtype="0" nodeType="clickEffect">
                                  <p:stCondLst>
                                    <p:cond delay="0"/>
                                  </p:stCondLst>
                                  <p:childTnLst>
                                    <p:set>
                                      <p:cBhvr rctx="PPT">
                                        <p:cTn id="24" dur="indefinite"/>
                                        <p:tgtEl>
                                          <p:spTgt spid="9"/>
                                        </p:tgtEl>
                                        <p:attrNameLst>
                                          <p:attrName>style.opacity</p:attrName>
                                        </p:attrNameLst>
                                      </p:cBhvr>
                                      <p:to>
                                        <p:strVal val="0.75"/>
                                      </p:to>
                                    </p:set>
                                    <p:animEffect filter="image" prLst="opacity: 0.75">
                                      <p:cBhvr rctx="IE">
                                        <p:cTn id="25" dur="indefinite"/>
                                        <p:tgtEl>
                                          <p:spTgt spid="9"/>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38188"/>
          </a:xfrm>
        </p:spPr>
        <p:txBody>
          <a:bodyPr>
            <a:normAutofit/>
          </a:bodyPr>
          <a:lstStyle/>
          <a:p>
            <a:pPr algn="ctr">
              <a:defRPr/>
            </a:pPr>
            <a:r>
              <a:rPr lang="en-US" sz="3600" b="1" dirty="0" err="1" smtClean="0">
                <a:solidFill>
                  <a:srgbClr val="FFFF00"/>
                </a:solidFill>
                <a:latin typeface="Arial" pitchFamily="34" charset="0"/>
                <a:cs typeface="Arial" pitchFamily="34" charset="0"/>
              </a:rPr>
              <a:t>PhenX</a:t>
            </a:r>
            <a:r>
              <a:rPr lang="en-US" sz="3600" b="1" dirty="0" smtClean="0">
                <a:solidFill>
                  <a:srgbClr val="FFFF00"/>
                </a:solidFill>
                <a:latin typeface="Arial" pitchFamily="34" charset="0"/>
                <a:cs typeface="Arial" pitchFamily="34" charset="0"/>
              </a:rPr>
              <a:t> Program</a:t>
            </a:r>
            <a:endParaRPr lang="en-US" sz="3600" b="1" dirty="0">
              <a:solidFill>
                <a:srgbClr val="FFFF00"/>
              </a:solidFill>
              <a:latin typeface="Arial" pitchFamily="34" charset="0"/>
              <a:cs typeface="Arial" pitchFamily="34" charset="0"/>
            </a:endParaRPr>
          </a:p>
        </p:txBody>
      </p:sp>
      <p:pic>
        <p:nvPicPr>
          <p:cNvPr id="77827" name="Picture 2"/>
          <p:cNvPicPr>
            <a:picLocks noChangeAspect="1" noChangeArrowheads="1"/>
          </p:cNvPicPr>
          <p:nvPr/>
        </p:nvPicPr>
        <p:blipFill>
          <a:blip r:embed="rId3" cstate="print"/>
          <a:srcRect l="9506" t="20176" r="7980" b="25999"/>
          <a:stretch>
            <a:fillRect/>
          </a:stretch>
        </p:blipFill>
        <p:spPr bwMode="auto">
          <a:xfrm>
            <a:off x="292100" y="1337982"/>
            <a:ext cx="8089900" cy="3947871"/>
          </a:xfrm>
          <a:prstGeom prst="rect">
            <a:avLst/>
          </a:prstGeom>
          <a:noFill/>
          <a:ln w="9525">
            <a:noFill/>
            <a:miter lim="800000"/>
            <a:headEnd/>
            <a:tailEnd/>
          </a:ln>
        </p:spPr>
      </p:pic>
      <p:grpSp>
        <p:nvGrpSpPr>
          <p:cNvPr id="3" name="Group 7"/>
          <p:cNvGrpSpPr>
            <a:grpSpLocks/>
          </p:cNvGrpSpPr>
          <p:nvPr/>
        </p:nvGrpSpPr>
        <p:grpSpPr bwMode="auto">
          <a:xfrm>
            <a:off x="1396999" y="2108200"/>
            <a:ext cx="7416801" cy="4076700"/>
            <a:chOff x="7719404" y="1991016"/>
            <a:chExt cx="7913234" cy="3705355"/>
          </a:xfrm>
        </p:grpSpPr>
        <p:pic>
          <p:nvPicPr>
            <p:cNvPr id="77833" name="Picture 2"/>
            <p:cNvPicPr>
              <a:picLocks noChangeAspect="1" noChangeArrowheads="1"/>
            </p:cNvPicPr>
            <p:nvPr/>
          </p:nvPicPr>
          <p:blipFill>
            <a:blip r:embed="rId4" cstate="print"/>
            <a:srcRect l="23591" t="15677" r="23450" b="47727"/>
            <a:stretch>
              <a:fillRect/>
            </a:stretch>
          </p:blipFill>
          <p:spPr bwMode="auto">
            <a:xfrm>
              <a:off x="7719404" y="1991016"/>
              <a:ext cx="7913234" cy="3705355"/>
            </a:xfrm>
            <a:prstGeom prst="rect">
              <a:avLst/>
            </a:prstGeom>
            <a:noFill/>
            <a:ln>
              <a:noFill/>
            </a:ln>
          </p:spPr>
        </p:pic>
        <p:pic>
          <p:nvPicPr>
            <p:cNvPr id="77834" name="Picture 3"/>
            <p:cNvPicPr>
              <a:picLocks noChangeAspect="1" noChangeArrowheads="1"/>
            </p:cNvPicPr>
            <p:nvPr/>
          </p:nvPicPr>
          <p:blipFill>
            <a:blip r:embed="rId5" cstate="print"/>
            <a:srcRect l="9726" t="25641" r="21719" b="63077"/>
            <a:stretch>
              <a:fillRect/>
            </a:stretch>
          </p:blipFill>
          <p:spPr bwMode="auto">
            <a:xfrm>
              <a:off x="7839509" y="2081811"/>
              <a:ext cx="7659026" cy="605964"/>
            </a:xfrm>
            <a:prstGeom prst="rect">
              <a:avLst/>
            </a:prstGeom>
            <a:noFill/>
            <a:ln w="9525">
              <a:solidFill>
                <a:schemeClr val="bg1"/>
              </a:solidFill>
              <a:miter lim="800000"/>
              <a:headEnd/>
              <a:tailEnd/>
            </a:ln>
          </p:spPr>
        </p:pic>
      </p:grpSp>
      <p:sp>
        <p:nvSpPr>
          <p:cNvPr id="8" name="TextBox 7"/>
          <p:cNvSpPr txBox="1"/>
          <p:nvPr/>
        </p:nvSpPr>
        <p:spPr>
          <a:xfrm>
            <a:off x="7346950" y="6370638"/>
            <a:ext cx="1795684" cy="400110"/>
          </a:xfrm>
          <a:prstGeom prst="rect">
            <a:avLst/>
          </a:prstGeom>
          <a:solidFill>
            <a:srgbClr val="000066"/>
          </a:solid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38</a:t>
            </a:r>
            <a:endParaRPr lang="en-US" sz="2000" dirty="0">
              <a:solidFill>
                <a:schemeClr val="accent4">
                  <a:lumMod val="40000"/>
                  <a:lumOff val="60000"/>
                </a:schemeClr>
              </a:solidFill>
              <a:latin typeface="Arial" charset="0"/>
            </a:endParaRPr>
          </a:p>
        </p:txBody>
      </p:sp>
      <p:sp>
        <p:nvSpPr>
          <p:cNvPr id="13" name="Rectangle 12"/>
          <p:cNvSpPr/>
          <p:nvPr/>
        </p:nvSpPr>
        <p:spPr>
          <a:xfrm>
            <a:off x="901700" y="736600"/>
            <a:ext cx="7200900" cy="553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a:spLocks noChangeArrowheads="1"/>
          </p:cNvSpPr>
          <p:nvPr/>
        </p:nvSpPr>
        <p:spPr bwMode="auto">
          <a:xfrm>
            <a:off x="944391" y="749300"/>
            <a:ext cx="7209009" cy="5737468"/>
          </a:xfrm>
          <a:prstGeom prst="rect">
            <a:avLst/>
          </a:prstGeom>
          <a:noFill/>
          <a:ln w="25400">
            <a:noFill/>
            <a:miter lim="800000"/>
            <a:headEnd/>
            <a:tailEnd/>
          </a:ln>
        </p:spPr>
        <p:txBody>
          <a:bodyPr wrap="square">
            <a:spAutoFit/>
          </a:bodyPr>
          <a:lstStyle/>
          <a:p>
            <a:pPr marL="411163" indent="-342900" eaLnBrk="0" hangingPunct="0">
              <a:spcBef>
                <a:spcPts val="700"/>
              </a:spcBef>
              <a:buClr>
                <a:srgbClr val="D6ECFF"/>
              </a:buClr>
              <a:buSzPct val="95000"/>
              <a:buFont typeface="Arial" pitchFamily="34" charset="0"/>
              <a:buChar char="•"/>
            </a:pPr>
            <a:r>
              <a:rPr lang="en-US" sz="2900" dirty="0">
                <a:solidFill>
                  <a:srgbClr val="FFFFFF"/>
                </a:solidFill>
                <a:cs typeface="Arial" pitchFamily="34" charset="0"/>
              </a:rPr>
              <a:t>NHGRI-NIDA </a:t>
            </a:r>
            <a:r>
              <a:rPr lang="en-US" sz="2900" dirty="0" smtClean="0">
                <a:solidFill>
                  <a:srgbClr val="FFFFFF"/>
                </a:solidFill>
                <a:cs typeface="Arial" pitchFamily="34" charset="0"/>
              </a:rPr>
              <a:t>collaboration </a:t>
            </a:r>
            <a:r>
              <a:rPr lang="en-US" sz="2900" dirty="0">
                <a:solidFill>
                  <a:srgbClr val="FFFFFF"/>
                </a:solidFill>
                <a:cs typeface="Arial" pitchFamily="34" charset="0"/>
              </a:rPr>
              <a:t>to expand </a:t>
            </a:r>
            <a:r>
              <a:rPr lang="en-US" sz="2900" dirty="0" smtClean="0">
                <a:solidFill>
                  <a:srgbClr val="FFFFFF"/>
                </a:solidFill>
                <a:cs typeface="Arial" pitchFamily="34" charset="0"/>
              </a:rPr>
              <a:t>	substance </a:t>
            </a:r>
            <a:r>
              <a:rPr lang="en-US" sz="2900" dirty="0">
                <a:solidFill>
                  <a:srgbClr val="FFFFFF"/>
                </a:solidFill>
                <a:cs typeface="Arial" pitchFamily="34" charset="0"/>
              </a:rPr>
              <a:t>use measures in </a:t>
            </a:r>
            <a:r>
              <a:rPr lang="en-US" sz="2900" dirty="0" smtClean="0">
                <a:solidFill>
                  <a:srgbClr val="FFFFFF"/>
                </a:solidFill>
                <a:cs typeface="Arial" pitchFamily="34" charset="0"/>
              </a:rPr>
              <a:t>Toolkit</a:t>
            </a:r>
          </a:p>
          <a:p>
            <a:pPr marL="411163" indent="-342900" eaLnBrk="0" hangingPunct="0">
              <a:spcBef>
                <a:spcPts val="700"/>
              </a:spcBef>
              <a:buClr>
                <a:srgbClr val="D6ECFF"/>
              </a:buClr>
              <a:buSzPct val="95000"/>
              <a:buFont typeface="Arial" pitchFamily="34" charset="0"/>
              <a:buChar char="•"/>
            </a:pPr>
            <a:endParaRPr lang="en-US" sz="800" dirty="0">
              <a:solidFill>
                <a:srgbClr val="FFFFFF"/>
              </a:solidFill>
              <a:cs typeface="Arial" pitchFamily="34" charset="0"/>
            </a:endParaRPr>
          </a:p>
          <a:p>
            <a:pPr marL="868363" lvl="1" indent="-342900" eaLnBrk="0" hangingPunct="0">
              <a:spcBef>
                <a:spcPts val="700"/>
              </a:spcBef>
              <a:buClr>
                <a:srgbClr val="D6ECFF"/>
              </a:buClr>
              <a:buSzPct val="95000"/>
              <a:buFont typeface="Wingdings" pitchFamily="2" charset="2"/>
              <a:buChar char="v"/>
            </a:pPr>
            <a:r>
              <a:rPr lang="en-US" sz="2800" dirty="0">
                <a:solidFill>
                  <a:srgbClr val="FFFFFF"/>
                </a:solidFill>
                <a:cs typeface="Arial" pitchFamily="34" charset="0"/>
              </a:rPr>
              <a:t>NIDA provided $730,000 for project</a:t>
            </a:r>
          </a:p>
          <a:p>
            <a:pPr marL="868363" lvl="1" indent="-342900" eaLnBrk="0" hangingPunct="0">
              <a:spcBef>
                <a:spcPts val="700"/>
              </a:spcBef>
              <a:buClr>
                <a:srgbClr val="D6ECFF"/>
              </a:buClr>
              <a:buSzPct val="95000"/>
              <a:buFont typeface="Wingdings" pitchFamily="2" charset="2"/>
              <a:buChar char="v"/>
            </a:pPr>
            <a:r>
              <a:rPr lang="en-US" sz="2800" dirty="0">
                <a:solidFill>
                  <a:srgbClr val="FFFFFF"/>
                </a:solidFill>
                <a:cs typeface="Arial" pitchFamily="34" charset="0"/>
              </a:rPr>
              <a:t>Working Groups to focus </a:t>
            </a:r>
            <a:r>
              <a:rPr lang="en-US" sz="2800" dirty="0" smtClean="0">
                <a:solidFill>
                  <a:srgbClr val="FFFFFF"/>
                </a:solidFill>
                <a:cs typeface="Arial" pitchFamily="34" charset="0"/>
              </a:rPr>
              <a:t>on: </a:t>
            </a:r>
            <a:r>
              <a:rPr lang="en-US" sz="2400" dirty="0" smtClean="0">
                <a:solidFill>
                  <a:srgbClr val="66FF33"/>
                </a:solidFill>
                <a:cs typeface="Arial" pitchFamily="34" charset="0"/>
              </a:rPr>
              <a:t>Substance Use, Intermediate Phenotypes, 	Risk </a:t>
            </a:r>
            <a:r>
              <a:rPr lang="en-US" sz="2400" dirty="0">
                <a:solidFill>
                  <a:srgbClr val="66FF33"/>
                </a:solidFill>
                <a:cs typeface="Arial" pitchFamily="34" charset="0"/>
              </a:rPr>
              <a:t>F</a:t>
            </a:r>
            <a:r>
              <a:rPr lang="en-US" sz="2400" dirty="0" smtClean="0">
                <a:solidFill>
                  <a:srgbClr val="66FF33"/>
                </a:solidFill>
                <a:cs typeface="Arial" pitchFamily="34" charset="0"/>
              </a:rPr>
              <a:t>actors </a:t>
            </a:r>
            <a:r>
              <a:rPr lang="en-US" sz="2400" dirty="0">
                <a:solidFill>
                  <a:srgbClr val="66FF33"/>
                </a:solidFill>
                <a:cs typeface="Arial" pitchFamily="34" charset="0"/>
              </a:rPr>
              <a:t>(psychosocial, </a:t>
            </a:r>
            <a:r>
              <a:rPr lang="en-US" sz="2400" dirty="0" smtClean="0">
                <a:solidFill>
                  <a:srgbClr val="66FF33"/>
                </a:solidFill>
                <a:cs typeface="Arial" pitchFamily="34" charset="0"/>
              </a:rPr>
              <a:t>Cognitive</a:t>
            </a:r>
            <a:r>
              <a:rPr lang="en-US" sz="2400" dirty="0">
                <a:solidFill>
                  <a:srgbClr val="66FF33"/>
                </a:solidFill>
                <a:cs typeface="Arial" pitchFamily="34" charset="0"/>
              </a:rPr>
              <a:t>, community</a:t>
            </a:r>
            <a:r>
              <a:rPr lang="en-US" sz="2400" dirty="0" smtClean="0">
                <a:solidFill>
                  <a:srgbClr val="66FF33"/>
                </a:solidFill>
                <a:cs typeface="Arial" pitchFamily="34" charset="0"/>
              </a:rPr>
              <a:t>), Co-Morbid Conditions</a:t>
            </a:r>
          </a:p>
          <a:p>
            <a:pPr marL="868363" lvl="1" indent="-342900" eaLnBrk="0" hangingPunct="0">
              <a:spcBef>
                <a:spcPts val="700"/>
              </a:spcBef>
              <a:buClr>
                <a:srgbClr val="D6ECFF"/>
              </a:buClr>
              <a:buSzPct val="95000"/>
              <a:buFont typeface="Wingdings" pitchFamily="2" charset="2"/>
              <a:buChar char="v"/>
            </a:pPr>
            <a:endParaRPr lang="en-US" sz="800" dirty="0">
              <a:solidFill>
                <a:srgbClr val="66FF33"/>
              </a:solidFill>
              <a:cs typeface="Arial" pitchFamily="34" charset="0"/>
            </a:endParaRPr>
          </a:p>
          <a:p>
            <a:pPr marL="411163" indent="-342900" eaLnBrk="0" hangingPunct="0">
              <a:spcBef>
                <a:spcPts val="700"/>
              </a:spcBef>
              <a:buClr>
                <a:srgbClr val="D6ECFF"/>
              </a:buClr>
              <a:buSzPct val="95000"/>
              <a:buFont typeface="Arial" pitchFamily="34" charset="0"/>
              <a:buChar char="•"/>
            </a:pPr>
            <a:r>
              <a:rPr lang="en-US" sz="2900" dirty="0">
                <a:solidFill>
                  <a:srgbClr val="FFFFFF"/>
                </a:solidFill>
                <a:cs typeface="Arial" pitchFamily="34" charset="0"/>
              </a:rPr>
              <a:t>Kick-off  meeting for 7 PIs using </a:t>
            </a:r>
            <a:r>
              <a:rPr lang="en-US" sz="2900" dirty="0" smtClean="0">
                <a:solidFill>
                  <a:srgbClr val="FFFFFF"/>
                </a:solidFill>
                <a:cs typeface="Arial" pitchFamily="34" charset="0"/>
              </a:rPr>
              <a:t>	</a:t>
            </a:r>
            <a:r>
              <a:rPr lang="en-US" sz="2900" dirty="0" err="1" smtClean="0">
                <a:solidFill>
                  <a:srgbClr val="FFFFFF"/>
                </a:solidFill>
                <a:cs typeface="Arial" pitchFamily="34" charset="0"/>
              </a:rPr>
              <a:t>PhenX</a:t>
            </a:r>
            <a:r>
              <a:rPr lang="en-US" sz="2900" dirty="0" smtClean="0">
                <a:solidFill>
                  <a:srgbClr val="FFFFFF"/>
                </a:solidFill>
                <a:cs typeface="Arial" pitchFamily="34" charset="0"/>
              </a:rPr>
              <a:t> measures </a:t>
            </a:r>
          </a:p>
          <a:p>
            <a:pPr marL="411163" indent="-342900" eaLnBrk="0" hangingPunct="0">
              <a:spcBef>
                <a:spcPts val="700"/>
              </a:spcBef>
              <a:buClr>
                <a:srgbClr val="D6ECFF"/>
              </a:buClr>
              <a:buSzPct val="95000"/>
              <a:buFont typeface="Arial" pitchFamily="34" charset="0"/>
              <a:buChar char="•"/>
            </a:pPr>
            <a:endParaRPr lang="en-US" sz="800" dirty="0">
              <a:solidFill>
                <a:srgbClr val="FFFFFF"/>
              </a:solidFill>
              <a:cs typeface="Arial" pitchFamily="34" charset="0"/>
            </a:endParaRPr>
          </a:p>
          <a:p>
            <a:pPr marL="395288" lvl="1" indent="-342900" eaLnBrk="0" hangingPunct="0">
              <a:spcBef>
                <a:spcPts val="700"/>
              </a:spcBef>
              <a:buClr>
                <a:srgbClr val="D6ECFF"/>
              </a:buClr>
              <a:buSzPct val="95000"/>
              <a:buFont typeface="Arial" pitchFamily="34" charset="0"/>
              <a:buChar char="•"/>
            </a:pPr>
            <a:r>
              <a:rPr lang="en-US" sz="2900" dirty="0">
                <a:solidFill>
                  <a:srgbClr val="FFFFFF"/>
                </a:solidFill>
                <a:cs typeface="Arial" pitchFamily="34" charset="0"/>
              </a:rPr>
              <a:t>Validating </a:t>
            </a:r>
            <a:r>
              <a:rPr lang="en-US" sz="2900" dirty="0" err="1">
                <a:solidFill>
                  <a:srgbClr val="FFFFFF"/>
                </a:solidFill>
                <a:cs typeface="Arial" pitchFamily="34" charset="0"/>
              </a:rPr>
              <a:t>PhenX</a:t>
            </a:r>
            <a:r>
              <a:rPr lang="en-US" sz="2900" dirty="0">
                <a:solidFill>
                  <a:srgbClr val="FFFFFF"/>
                </a:solidFill>
                <a:cs typeface="Arial" pitchFamily="34" charset="0"/>
              </a:rPr>
              <a:t> measures and </a:t>
            </a:r>
            <a:r>
              <a:rPr lang="en-US" sz="2900" dirty="0" smtClean="0">
                <a:solidFill>
                  <a:srgbClr val="FFFFFF"/>
                </a:solidFill>
                <a:cs typeface="Arial" pitchFamily="34" charset="0"/>
              </a:rPr>
              <a:t>	evaluating usefulness </a:t>
            </a:r>
            <a:r>
              <a:rPr lang="en-US" sz="2900" dirty="0">
                <a:solidFill>
                  <a:srgbClr val="FFFFFF"/>
                </a:solidFill>
                <a:cs typeface="Arial" pitchFamily="34" charset="0"/>
              </a:rPr>
              <a:t>of Toolkit</a:t>
            </a:r>
          </a:p>
        </p:txBody>
      </p:sp>
      <p:pic>
        <p:nvPicPr>
          <p:cNvPr id="11" name="Picture 10" descr="PhenX Logo">
            <a:hlinkClick r:id="rId6"/>
          </p:cNvPr>
          <p:cNvPicPr>
            <a:picLocks noChangeAspect="1" noChangeArrowheads="1"/>
          </p:cNvPicPr>
          <p:nvPr/>
        </p:nvPicPr>
        <p:blipFill>
          <a:blip r:embed="rId7" cstate="print"/>
          <a:srcRect r="86298"/>
          <a:stretch>
            <a:fillRect/>
          </a:stretch>
        </p:blipFill>
        <p:spPr bwMode="auto">
          <a:xfrm>
            <a:off x="0" y="19049"/>
            <a:ext cx="990600" cy="958997"/>
          </a:xfrm>
          <a:prstGeom prst="rect">
            <a:avLst/>
          </a:prstGeom>
          <a:noFill/>
          <a:ln w="9525">
            <a:noFill/>
            <a:miter lim="800000"/>
            <a:headEnd/>
            <a:tailEnd/>
          </a:ln>
        </p:spPr>
      </p:pic>
      <p:pic>
        <p:nvPicPr>
          <p:cNvPr id="12" name="Picture 11" descr="PhenX Logo">
            <a:hlinkClick r:id="rId6"/>
          </p:cNvPr>
          <p:cNvPicPr>
            <a:picLocks noChangeAspect="1" noChangeArrowheads="1"/>
          </p:cNvPicPr>
          <p:nvPr/>
        </p:nvPicPr>
        <p:blipFill>
          <a:blip r:embed="rId7" cstate="print"/>
          <a:srcRect r="86298"/>
          <a:stretch>
            <a:fillRect/>
          </a:stretch>
        </p:blipFill>
        <p:spPr bwMode="auto">
          <a:xfrm>
            <a:off x="8153400" y="0"/>
            <a:ext cx="990600" cy="958997"/>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7827"/>
                                        </p:tgtEl>
                                        <p:attrNameLst>
                                          <p:attrName>style.visibility</p:attrName>
                                        </p:attrNameLst>
                                      </p:cBhvr>
                                      <p:to>
                                        <p:strVal val="visible"/>
                                      </p:to>
                                    </p:set>
                                    <p:anim calcmode="lin" valueType="num">
                                      <p:cBhvr additive="base">
                                        <p:cTn id="7" dur="500" fill="hold"/>
                                        <p:tgtEl>
                                          <p:spTgt spid="77827"/>
                                        </p:tgtEl>
                                        <p:attrNameLst>
                                          <p:attrName>ppt_x</p:attrName>
                                        </p:attrNameLst>
                                      </p:cBhvr>
                                      <p:tavLst>
                                        <p:tav tm="0">
                                          <p:val>
                                            <p:strVal val="#ppt_x"/>
                                          </p:val>
                                        </p:tav>
                                        <p:tav tm="100000">
                                          <p:val>
                                            <p:strVal val="#ppt_x"/>
                                          </p:val>
                                        </p:tav>
                                      </p:tavLst>
                                    </p:anim>
                                    <p:anim calcmode="lin" valueType="num">
                                      <p:cBhvr additive="base">
                                        <p:cTn id="8" dur="500" fill="hold"/>
                                        <p:tgtEl>
                                          <p:spTgt spid="778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nodeType="clickEffect">
                                  <p:stCondLst>
                                    <p:cond delay="0"/>
                                  </p:stCondLst>
                                  <p:childTnLst>
                                    <p:animEffect transition="out" filter="blinds(horizontal)">
                                      <p:cBhvr>
                                        <p:cTn id="18" dur="500"/>
                                        <p:tgtEl>
                                          <p:spTgt spid="77827"/>
                                        </p:tgtEl>
                                      </p:cBhvr>
                                    </p:animEffect>
                                    <p:set>
                                      <p:cBhvr>
                                        <p:cTn id="19" dur="1" fill="hold">
                                          <p:stCondLst>
                                            <p:cond delay="499"/>
                                          </p:stCondLst>
                                        </p:cTn>
                                        <p:tgtEl>
                                          <p:spTgt spid="77827"/>
                                        </p:tgtEl>
                                        <p:attrNameLst>
                                          <p:attrName>style.visibility</p:attrName>
                                        </p:attrNameLst>
                                      </p:cBhvr>
                                      <p:to>
                                        <p:strVal val="hidden"/>
                                      </p:to>
                                    </p:set>
                                  </p:childTnLst>
                                </p:cTn>
                              </p:par>
                              <p:par>
                                <p:cTn id="20" presetID="3" presetClass="exit" presetSubtype="10" fill="hold" nodeType="withEffect">
                                  <p:stCondLst>
                                    <p:cond delay="0"/>
                                  </p:stCondLst>
                                  <p:childTnLst>
                                    <p:animEffect transition="out" filter="blinds(horizontal)">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19">
                                            <p:txEl>
                                              <p:pRg st="2" end="2"/>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3"/>
          <p:cNvSpPr txBox="1">
            <a:spLocks noChangeArrowheads="1"/>
          </p:cNvSpPr>
          <p:nvPr/>
        </p:nvSpPr>
        <p:spPr bwMode="auto">
          <a:xfrm>
            <a:off x="2057400" y="1524000"/>
            <a:ext cx="5638800" cy="1552575"/>
          </a:xfrm>
          <a:prstGeom prst="rect">
            <a:avLst/>
          </a:prstGeom>
          <a:noFill/>
          <a:ln w="9525">
            <a:noFill/>
            <a:miter lim="800000"/>
            <a:headEnd/>
            <a:tailEnd/>
          </a:ln>
        </p:spPr>
        <p:txBody>
          <a:bodyPr>
            <a:spAutoFit/>
          </a:bodyPr>
          <a:lstStyle/>
          <a:p>
            <a:pPr algn="ctr" eaLnBrk="0" hangingPunct="0">
              <a:spcBef>
                <a:spcPct val="50000"/>
              </a:spcBef>
            </a:pPr>
            <a:endParaRPr lang="en-US" sz="2400">
              <a:solidFill>
                <a:schemeClr val="bg1"/>
              </a:solidFill>
              <a:latin typeface="Tahoma" pitchFamily="34" charset="0"/>
            </a:endParaRPr>
          </a:p>
          <a:p>
            <a:pPr algn="ctr" eaLnBrk="0" hangingPunct="0">
              <a:spcBef>
                <a:spcPct val="50000"/>
              </a:spcBef>
            </a:pPr>
            <a:endParaRPr lang="en-US" sz="2400">
              <a:solidFill>
                <a:schemeClr val="bg1"/>
              </a:solidFill>
              <a:latin typeface="Tahoma" pitchFamily="34" charset="0"/>
            </a:endParaRPr>
          </a:p>
          <a:p>
            <a:pPr algn="ctr" eaLnBrk="0" hangingPunct="0">
              <a:spcBef>
                <a:spcPct val="50000"/>
              </a:spcBef>
            </a:pPr>
            <a:endParaRPr lang="en-US" sz="2400">
              <a:solidFill>
                <a:schemeClr val="bg1"/>
              </a:solidFill>
              <a:latin typeface="Tahoma" pitchFamily="34" charset="0"/>
            </a:endParaRPr>
          </a:p>
        </p:txBody>
      </p:sp>
      <p:pic>
        <p:nvPicPr>
          <p:cNvPr id="90115" name="Picture 3" descr="helix at bottom new seq 2.png"/>
          <p:cNvPicPr>
            <a:picLocks noChangeAspect="1"/>
          </p:cNvPicPr>
          <p:nvPr/>
        </p:nvPicPr>
        <p:blipFill>
          <a:blip r:embed="rId3" cstate="print"/>
          <a:srcRect/>
          <a:stretch>
            <a:fillRect/>
          </a:stretch>
        </p:blipFill>
        <p:spPr bwMode="auto">
          <a:xfrm>
            <a:off x="0" y="5954713"/>
            <a:ext cx="9134475" cy="874712"/>
          </a:xfrm>
          <a:prstGeom prst="rect">
            <a:avLst/>
          </a:prstGeom>
          <a:noFill/>
          <a:ln w="9525">
            <a:noFill/>
            <a:miter lim="800000"/>
            <a:headEnd/>
            <a:tailEnd/>
          </a:ln>
        </p:spPr>
      </p:pic>
      <p:sp>
        <p:nvSpPr>
          <p:cNvPr id="90116" name="Rectangle 4"/>
          <p:cNvSpPr>
            <a:spLocks noChangeArrowheads="1"/>
          </p:cNvSpPr>
          <p:nvPr/>
        </p:nvSpPr>
        <p:spPr bwMode="auto">
          <a:xfrm>
            <a:off x="606425" y="331788"/>
            <a:ext cx="8035925" cy="5576887"/>
          </a:xfrm>
          <a:prstGeom prst="rect">
            <a:avLst/>
          </a:prstGeom>
          <a:noFill/>
          <a:ln w="9525">
            <a:noFill/>
            <a:miter lim="800000"/>
            <a:headEnd/>
            <a:tailEnd/>
          </a:ln>
        </p:spPr>
        <p:txBody>
          <a:bodyPr/>
          <a:lstStyle/>
          <a:p>
            <a:pPr marL="1016000" indent="-1016000">
              <a:lnSpc>
                <a:spcPct val="125000"/>
              </a:lnSpc>
              <a:buFontTx/>
              <a:buAutoNum type="romanUcPeriod"/>
            </a:pPr>
            <a:r>
              <a:rPr lang="en-US" sz="4000" b="0">
                <a:solidFill>
                  <a:srgbClr val="808080"/>
                </a:solidFill>
              </a:rPr>
              <a:t>General NHGRI Updates</a:t>
            </a:r>
          </a:p>
          <a:p>
            <a:pPr marL="1016000" indent="-1016000">
              <a:lnSpc>
                <a:spcPct val="125000"/>
              </a:lnSpc>
              <a:buFontTx/>
              <a:buAutoNum type="romanUcPeriod"/>
            </a:pPr>
            <a:r>
              <a:rPr lang="en-US" sz="4000" b="0">
                <a:solidFill>
                  <a:srgbClr val="808080"/>
                </a:solidFill>
              </a:rPr>
              <a:t>General NIH Updates</a:t>
            </a:r>
          </a:p>
          <a:p>
            <a:pPr marL="1016000" indent="-1016000">
              <a:lnSpc>
                <a:spcPct val="125000"/>
              </a:lnSpc>
              <a:buFontTx/>
              <a:buAutoNum type="romanUcPeriod"/>
            </a:pPr>
            <a:r>
              <a:rPr lang="en-US" sz="4000" b="0">
                <a:solidFill>
                  <a:srgbClr val="808080"/>
                </a:solidFill>
              </a:rPr>
              <a:t>Genomics Updates</a:t>
            </a:r>
          </a:p>
          <a:p>
            <a:pPr marL="1016000" indent="-1016000">
              <a:lnSpc>
                <a:spcPct val="125000"/>
              </a:lnSpc>
              <a:buFontTx/>
              <a:buAutoNum type="romanUcPeriod"/>
            </a:pPr>
            <a:r>
              <a:rPr lang="en-US" sz="4000" b="0">
                <a:solidFill>
                  <a:srgbClr val="808080"/>
                </a:solidFill>
              </a:rPr>
              <a:t>NHGRI Extramural Program</a:t>
            </a:r>
          </a:p>
          <a:p>
            <a:pPr marL="1016000" indent="-1016000">
              <a:lnSpc>
                <a:spcPct val="125000"/>
              </a:lnSpc>
              <a:buFontTx/>
              <a:buAutoNum type="romanUcPeriod"/>
            </a:pPr>
            <a:r>
              <a:rPr lang="en-US" sz="4000" b="0">
                <a:solidFill>
                  <a:srgbClr val="808080"/>
                </a:solidFill>
              </a:rPr>
              <a:t>NIH Common Fund Programs</a:t>
            </a:r>
          </a:p>
          <a:p>
            <a:pPr marL="1016000" indent="-1016000">
              <a:lnSpc>
                <a:spcPct val="125000"/>
              </a:lnSpc>
              <a:buFontTx/>
              <a:buAutoNum type="romanUcPeriod"/>
            </a:pPr>
            <a:r>
              <a:rPr lang="en-US" sz="4000" b="0">
                <a:solidFill>
                  <a:srgbClr val="808080"/>
                </a:solidFill>
              </a:rPr>
              <a:t>NHGRI Office of the Director</a:t>
            </a:r>
          </a:p>
          <a:p>
            <a:pPr marL="1016000" indent="-1016000">
              <a:lnSpc>
                <a:spcPct val="125000"/>
              </a:lnSpc>
              <a:buFontTx/>
              <a:buAutoNum type="romanUcPeriod"/>
            </a:pPr>
            <a:r>
              <a:rPr lang="en-US" sz="4000">
                <a:solidFill>
                  <a:srgbClr val="C1EEFF"/>
                </a:solidFill>
              </a:rPr>
              <a:t>NHGRI Intramural Program</a:t>
            </a:r>
          </a:p>
        </p:txBody>
      </p:sp>
    </p:spTree>
  </p:cSld>
  <p:clrMapOvr>
    <a:masterClrMapping/>
  </p:clrMapOvr>
  <p:transition>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0" y="32186"/>
            <a:ext cx="9144000" cy="760413"/>
          </a:xfrm>
          <a:prstGeom prst="rect">
            <a:avLst/>
          </a:prstGeom>
        </p:spPr>
        <p:txBody>
          <a:bodyPr/>
          <a:lstStyle/>
          <a:p>
            <a:pPr algn="ctr" eaLnBrk="0" hangingPunct="0">
              <a:defRPr/>
            </a:pPr>
            <a:r>
              <a:rPr lang="en-US" sz="3600" spc="-100" dirty="0" smtClean="0">
                <a:solidFill>
                  <a:srgbClr val="FFFF00"/>
                </a:solidFill>
                <a:latin typeface="Arial" charset="0"/>
                <a:ea typeface="+mj-ea"/>
                <a:cs typeface="Arial" charset="0"/>
              </a:rPr>
              <a:t>More Episodes of </a:t>
            </a:r>
            <a:r>
              <a:rPr lang="en-US" sz="3600" spc="-100" dirty="0">
                <a:solidFill>
                  <a:srgbClr val="FFFF00"/>
                </a:solidFill>
                <a:latin typeface="Arial" charset="0"/>
                <a:ea typeface="+mj-ea"/>
                <a:cs typeface="Arial" charset="0"/>
              </a:rPr>
              <a:t>Nature’s Wrath</a:t>
            </a:r>
          </a:p>
        </p:txBody>
      </p:sp>
      <p:grpSp>
        <p:nvGrpSpPr>
          <p:cNvPr id="2" name="Group 15"/>
          <p:cNvGrpSpPr>
            <a:grpSpLocks/>
          </p:cNvGrpSpPr>
          <p:nvPr/>
        </p:nvGrpSpPr>
        <p:grpSpPr bwMode="auto">
          <a:xfrm>
            <a:off x="182563" y="914400"/>
            <a:ext cx="4259262" cy="5559425"/>
            <a:chOff x="182880" y="914400"/>
            <a:chExt cx="4258453" cy="5559552"/>
          </a:xfrm>
        </p:grpSpPr>
        <p:pic>
          <p:nvPicPr>
            <p:cNvPr id="14346" name="Picture 2"/>
            <p:cNvPicPr>
              <a:picLocks noChangeAspect="1" noChangeArrowheads="1"/>
            </p:cNvPicPr>
            <p:nvPr/>
          </p:nvPicPr>
          <p:blipFill>
            <a:blip r:embed="rId3" cstate="print"/>
            <a:srcRect t="2264"/>
            <a:stretch>
              <a:fillRect/>
            </a:stretch>
          </p:blipFill>
          <p:spPr bwMode="auto">
            <a:xfrm>
              <a:off x="182880" y="914400"/>
              <a:ext cx="4258453" cy="3157728"/>
            </a:xfrm>
            <a:prstGeom prst="rect">
              <a:avLst/>
            </a:prstGeom>
            <a:noFill/>
            <a:ln w="9525">
              <a:noFill/>
              <a:miter lim="800000"/>
              <a:headEnd/>
              <a:tailEnd/>
            </a:ln>
          </p:spPr>
        </p:pic>
        <p:pic>
          <p:nvPicPr>
            <p:cNvPr id="14347" name="Picture 6" descr="http://ph.cdn.photos.upi.com/collection/upi/05515d36154e1434cc71e4bef2c640c8/The-Washington-Monument-is-closed-due-to-earthquake-damage-in-Washington_1.jpg"/>
            <p:cNvPicPr>
              <a:picLocks noChangeAspect="1" noChangeArrowheads="1"/>
            </p:cNvPicPr>
            <p:nvPr/>
          </p:nvPicPr>
          <p:blipFill>
            <a:blip r:embed="rId4" cstate="print"/>
            <a:srcRect r="5302"/>
            <a:stretch>
              <a:fillRect/>
            </a:stretch>
          </p:blipFill>
          <p:spPr bwMode="auto">
            <a:xfrm>
              <a:off x="2901696" y="4064754"/>
              <a:ext cx="1524000" cy="2409198"/>
            </a:xfrm>
            <a:prstGeom prst="rect">
              <a:avLst/>
            </a:prstGeom>
            <a:noFill/>
            <a:ln w="9525">
              <a:noFill/>
              <a:miter lim="800000"/>
              <a:headEnd/>
              <a:tailEnd/>
            </a:ln>
          </p:spPr>
        </p:pic>
        <p:pic>
          <p:nvPicPr>
            <p:cNvPr id="14348" name="Picture 10" descr="http://dc-cdn.virtacore.com/2011/08/7e23b30ae3a54f8c8b52214bf64b530a.jpg"/>
            <p:cNvPicPr>
              <a:picLocks noChangeAspect="1" noChangeArrowheads="1"/>
            </p:cNvPicPr>
            <p:nvPr/>
          </p:nvPicPr>
          <p:blipFill>
            <a:blip r:embed="rId5" cstate="print"/>
            <a:srcRect l="15517"/>
            <a:stretch>
              <a:fillRect/>
            </a:stretch>
          </p:blipFill>
          <p:spPr bwMode="auto">
            <a:xfrm>
              <a:off x="182880" y="4068320"/>
              <a:ext cx="1438656" cy="2402710"/>
            </a:xfrm>
            <a:prstGeom prst="rect">
              <a:avLst/>
            </a:prstGeom>
            <a:noFill/>
            <a:ln w="9525">
              <a:noFill/>
              <a:miter lim="800000"/>
              <a:headEnd/>
              <a:tailEnd/>
            </a:ln>
          </p:spPr>
        </p:pic>
        <p:pic>
          <p:nvPicPr>
            <p:cNvPr id="14349" name="Picture 8" descr="http://www.whataboutclients.com/archives/DC-quake-110823-c.gif"/>
            <p:cNvPicPr>
              <a:picLocks noChangeAspect="1" noChangeArrowheads="1"/>
            </p:cNvPicPr>
            <p:nvPr/>
          </p:nvPicPr>
          <p:blipFill>
            <a:blip r:embed="rId6" cstate="print"/>
            <a:srcRect l="7906" r="13034"/>
            <a:stretch>
              <a:fillRect/>
            </a:stretch>
          </p:blipFill>
          <p:spPr bwMode="auto">
            <a:xfrm>
              <a:off x="1475232" y="4072128"/>
              <a:ext cx="1767840" cy="2401824"/>
            </a:xfrm>
            <a:prstGeom prst="rect">
              <a:avLst/>
            </a:prstGeom>
            <a:noFill/>
            <a:ln w="9525">
              <a:noFill/>
              <a:miter lim="800000"/>
              <a:headEnd/>
              <a:tailEnd/>
            </a:ln>
          </p:spPr>
        </p:pic>
      </p:grpSp>
      <p:sp>
        <p:nvSpPr>
          <p:cNvPr id="14340" name="AutoShape 12" descr="data:image/jpg;base64,/9j/4AAQSkZJRgABAQAAAQABAAD/2wCEAAkGBhQSERUUEhQWFRUWGBgaGRgYGR0YGxwbGh4dHBoaFx0cICYgIBojIBYXIi8iIycpLCwsHiAxNTAqNSYrLCkBCQoKDgwOGg8PGiwkHSQsLCwsLCwsLCwsLCwpLCwsKSwsLCwpKSwsLCwsLCwsLCkpLCwsKSwsLCwsLCksLCwsLP/AABEIAKgBLAMBIgACEQEDEQH/xAAcAAACAgMBAQAAAAAAAAAAAAAEBQMGAAIHAQj/xABEEAABAgQEAwUFBgMHBAIDAAABAhEAAyExBAUSQSJRYQYTcYGRMlKhscEHFCNC0fBicuEVM0NzktLxFiSCsqLCF2OD/8QAGQEAAwEBAQAAAAAAAAAAAAAAAAECAwQF/8QAIxEAAgICAwACAgMAAAAAAAAAAAECEQMhEjFBE1EEYSIyQv/aAAwDAQACEQMRAD8ApnaTIpmuTMr+KklQU4CFgut3qEnUDXrygYzVSpgBUnh3QOGlaUtWhgjEBaQkIaZLVwlCySUl/wAqxxJB8bveCcD3JWELGhQ/w5vCr/xUOE7UOna8c96CTtjaZrTKCkTAnZqDUHBZ96BVK2gLOl6RqUlGtgpGlTs3tUA5ab0+MN8PhWlGWsMBVlCvDyrY6a9CYR9qMaW/vOmkAPUgqJ8wPG0TCK2yKBMRxstNAQWvSm45XD84bdnssBGlSaBLF9Rc38qFm6wpyrS2p220kUNGUBWg+phvkmPZCtM7QlRcAJrYAvQk7VioKnRS0RYrsyQWSpaaKqjUxAIA0iviab3Ma9nct0TRMCdRCmCljW16h6AsD1g1XaMIWNc9YYBtgQ9fy9BBWEzhKiqZKUVpBSJgJVV6arAML+UauPoXY5zCUlSNa0CbpdgZQIY7sp7M/kfCMwnZXDTUhRkAEgEFACKEfwtQwpzHHol3mFJCVMApRUXIbiAvtyrHkntbIQglal6kFlJJWHvQDU42P/MFq7DjQzxnZrASFJ7yUviO6iR5gq/dY51hUpVh5yEoHeTJskSjpDgup2N6uB512hzjszVimXLlMhLAGZNZ6liQS/PpQxH2awKBiT94HDKOtKUFOlRu5JuN77eUZuTu3pFNLw69leV9xJlyk6mloSm6fyhn87xPMkaklJCmUCDxCxDRQD28waFt3S0lJ3CVVH/lFu7P59LxaO8lAABTVRV6HYmlY6jMrX2WYgtNl1oEmhbcj6iL+Cer/wAzxzr7ORonTkltTFLEPVK6iOjJYWLfvlEYv6jZKgUe7Rt3laQqzzNhIlKmKISEhybgcqbkksBzMcox/anE4j8STrUlyFBlLUk7OE0AIqCALKG0W3QHbixoRGmluZT41H1aOUZB2/myJqZU9RU7BQP5VH8oJLhQoDs7ht46vJnBSQQXBAI6g1ECdgc8+0HskEL++4dCQzmcnVf/APake9cKa7g+84PYft2e/EqawQrhsQyjUV1G/hHT5spKkqQoOkgghndJDEejiOFTMCcNiJklYJ0KIB5pDFCvNJHxjLIq2gO7T/YV4H5GOK4HP0y0BKiqmz6WcVam8dZyTMe/wiVu50EK/mTQ+rP5xyvKpaJjBpJUSCyzxEBIpaoLFt41xv0JGyO0qX9otSyq0tVjaCMlxgmYuQQ/95LpcB1jmXgqVk4cfhydudluz0/K140wMkJxWGZKEkrQOHfTMAc9fCLfRKOmqMDTYIWYU5bmgnoKwCA5Z9010q82ttHOaksyB8v9ub/mGJ5hpA+APHM/zDAgZaUWj2PEWj0xQjXvNJfofpG0vFO7gCnOIMQaREnfyihG+Jmury5xAVU9d49xMwIqsgfEtzYVaBxjUFg5cvsYYgTMjQRvNHs+H1MaZk1P3tEs9FvD6mDwfpw/KcdqllJFSWI5t8iCxB5iJ8fiUKmqTMFFAE/mD8IBSWevgN+cQYjKZspImVMu6VNz6ihEHInSpgAmgbDVVJHiobWvb1jjk3HQ12eZVi9BCVOUKBFagggODvZXoeseYfLEIXpICpaiNJLDTQ0C70oWNN4nx2WNLWUKKiEjSlq0oCNyWBfn430yMomoVJmAB6gt7KgzaunPx5iM09WmPSYNNwulQ0WDXvf9XiZOB4bMm7cier9DB8zB6Co0AQVApVUUsCHcud+oMaS5oUnhFKF6KahopjRQe3nGkKfYrfhWszlFQJSkjSpiolgXeg25U2pd6OeyMxKRNRrJSvSkqatXYJL3NaesJ8RjAmcpOihUDUvxAMCBb8zeBhpleCA7xiNTpOniKzpfUkJSK7AnaNtrQEmdrKFAaFqFmYJoW0rq4YlV4j7FZdLmHEKxIcS5ZIBNdazoBfmK/PaBe0OO76ayEd2Aiodw7EuLtcUhz9neI7r7ytQDIkO5F+ID6iBKmNuxp2flSJqFBNW08Jal6jfceAbxiXOsv7tMudKoUUIs6So3fkT6EwzyvFBUgTWAoOQZ73NA4G/KBcyeah1oV3elQfmHu2oECgYs9HpuuCcaJb2UPOMuGtcyWdaHdhdL31dATfcR0P7M8QE4GbMU4SlalEhgAAlJjnC8QZM1QCtQQotd2Bap3NYt2SdopKpJllDalpUQk6NZDOlRSHSFBNSB1rDUnHsQWnMkyc01o/u5wRNS5AfvE8T8iTq84vk7OCE1kn/V9GjkedzZQky1JJTNStQ0OVgS1flCzfSQWI94wbKzwzUopJKi2oq1alVqoEFnbpeu8EZJNjov3aLKxjZQlTUzEJCgrgWASwIALoNKv4wlP2f4bu0y/wAbSCVf3yQ5LVV+HUgBhyrzMJPtSmJmTZK5atSe7IKkmntWLb+MUpEoePjGojp+K7CYRRCl69QAD9+ly1ATwVUzB+giz5dmCkSEUQEhwCtY2J33tyjhPcDp6D9I6tlZ05LJUlKSpIJDgG81QND0JgAs0jNZkwq0CUWb2V6r+Bobxz77TsOpEzDzkJcrQtKv/BQYnymEeQi3diJhXKWtYTqJqyQAwdnAhN9puXmZghMTeSddKcJUEq8uJJ8oH0Bn2YZm6Jkl7IChRrcJp5j0jmcnEkKSp2IZr7DoYtX2dY/TikP+dKkk+KVAebgQBlmDQZIUUgl1V8EmMYOkOibLe1KipCSCaIDXUohXPwNoKwePKsbhaADvWFXp3ouNiGtAeCkIoSlP+GaUIcnenziHIZr42QHJAnoZy95g69I1U29C4napocEcxCfLcr+7p0gqIsH2AsB0EEZ3lycTKVK1lLlJJSRqDF/J2hRkvZZOFWpYmLXqTpZTMKu46xBY0mqgLKZxUue7UmkBvmesFTYAyY8c/wDzlQ0DLqiwj0mNUGgj0wxEU+IEpHyiefEARX0hiE4U5HGAW3CSeTVLncx5J06gykniDAM4Djlt/SA5uZIBTpCS2oKKtaeIPQEIUDQK9ImweNQopGkAlSQlgsvcmqpaQOe8aGYXmKbfvaJ5xt4fUwPmYt+9onmC1zT6mI8NPTiuCzeZ3cyWlQCZiWZQepLqKeVgS3pvEUrCElrA9bdR8PAiF0tZQrSxWPdFFDoGf5eUGrzVSallJVYlmLbEGyx4/SOSSYE6JU6QgqCgtKakGzbEA3f/AJEErzKVOQCgmXMSxZYYmnshYuk1Iezco3wWeJXLMsh0qdwTzuPj+9gMXkwM3TKJSNCWCi7sWAe3JvDrErj6tgiySv8AuJSZialIaYAC+kNpUNiQQAbUY7GFeHerBVhswAqWUKXbZiDvSJuzy14Yyyv84JF2GlRBSeZOl6Xg3OJ5krBpMkTAWLkqQWco1XYM4BoR4GDpjsQYTCPMJSSopBUoFiqXQutGqqgGFdnrZ4M7AzVLXM7sABhdOphxEeZJPKB8QkylCbh5wLkaTZQJYFLC7h7O4+JfZzOJMlUxnBNFlIUkOHvyPtP4FucbRkKyDO8kJxCZeoqOlR1Ksmmohb2ArbpDTsRiO6mTJaFJmKXLYAOyQ4cqKgHA8DcHpA+e5tLStRUk6jJ7sC6AJgdyXBsTZ2rvSF3ZeVJmTpgnTNEsI4BLOkqLppUaiGc/WDt6HbLPgsxEkqExA0+2eJ3LsLj8pa736UnxvauSU6GUTyS6ia8gnnCTCYaSJ6BoLKl6lJOpZAJIdTqLXDC8WLEYJCZfAUJCbEKFQKkONr+sVG/BNfZQMVjZOtRUlSiSTUaWclgQalna8PuyuRqxUkmWUyUBRSTo7xRcB6kggGlHIuaRVc3wyhOXRwSSCK3rtF4+z7PJeGwU1Uyp73hSCQpR0igHLmTFUn2In/8AxMCRrxS2OyZYSW81nmNt4rfbLstLwM6XLkLmErSlTrKSKqKWZKR7rx0LsjmK8R3k6YEsVpCbuAK6U80Bx4q1E8oQfafLlfeZJWtaVd2lglAUD+Iq5Kw3K0Ok1Yyr5xgcTgZgRiNw4KFakqFn5+oeBkZhLU2tKa7pJB+H6GLb9rR/GkfyK/8AaKEqWDcQnD6FYy+7pV7EzwCg3hUfpF9Rj0S8k0qIUqWwUhK9Kg86lalqg2jl+k3BMN04fESpCcQpB7lbgLopN9LKaqS4LPeFckB1H7PMaJmGUpKSkaiGdzR9yBDsYdMwGWsOlcqYlQ6KIB+BMcnybtgZchcpBMsLJ4kBikvUgioPkYt+Sdu5QSnvNR0o0lYIUSSUlyCxenI3vDU1VAUDCYdeExapCyQuWtgeYDFKh0I0q843VNMr8MioUSC7FjQEDzh39pC5M5cvF4dWpSeCaKggD2HBA3JBL7ppCufKRPQiaVKGkOSgcRDO1iHBb4xlajL9MZHhZnCoTAU0SQQkmoIoaWZ/SNcgm6sbhjQNNl2P8bwFOzFZQdMyaaJDEBq3dhHnZOcfvmGHOdLfyUI0VDO5y8MEqUoM6qqLAE8nIDlrB7RrOMTKVA04wUMGmwtyU8c//OVDJQeIMsy4pKy/tzCrlfbrAugZa00EevEgk8iIzuOsUIFxFohD/KCpqGLetvrGoA/ZH6wxFG7X5YjDyFzpaXUVMQWHtOTUDVud4ZZV2clpEuaBxaQqgSACRsyQd+cR/aKr/sjz1p+vWLDg5Y7pH8idxyHWC3ZNKxbmT/P5GC5qbeEb4vAa0nTdi1Qz9Wgk4V4PCvT5ow0/QsUqGMHLmLnElKQp2CibFveejjneMxeLQSAEa1qF6lzzCXL735RHiDOFFDSxbS1vKwjDk62BDPy9SCTLOoNVNz5e8PJxy3ibB5o6g5IcaXqSOR5t9PCNO7ICSwcu9RTko8qxrMkamKiEq2U9D/MBY9fUbwqQ6H8nMmlFM2iX0JIqAWKgbO9TyoGgrDJ+9SVStZCgykkAkOnpeoUbV9IWYQnu56VAEaUzACARwFlp5eytSg2wcHkPKmd0pK5ZIao3atgfDYv575yQiDG4ObJI7xNNlguk+dvVjDLLs4SyhMSDqBBUzkclEWJF69DtDIZwEqIUAUqALGoIOxBodxXleBMT2dlTeLDkSl7oL6D9U+IcQlOuwMnYYz5aWWHlEpoKFOz8m+uxvLkeUkzToQVTAkkFJBIUlqqDUSzg835tCaTiZuDnp71JRUbMPK4UOocRasBj0EoIASX0gs1TYEE0drVBrQRd/YyDFYkhQXpCCUDhoz7v18N4JVLUuXMOsaTQJTcM1nBPKlaXgH72JclXeaZilK4VltQBrpNXNXPJ3ivrzJU3WJbpSKkJDCpuo2HzMXY7CMThkJCTNVsXAUDV9jsGADVtAaSpczSgaEkFiXAFH3q8b4MBCklnUBTVS26fhbpE2IxK1aiQygouRepJsagiJV9CbXZ1bslmGrDS0BKkiXpSKUIG7j4xWftUwiVT5JM2Wg91QK1uWmKNNKSG84D7M9tRIliXMStfGNJRyuXqBUxr9ocw4qZh5iE6B3AU0xctBIUokEOuo+PSOlO4kr7D/tYWe8k8ihT/AOoM8UDXF7+1gceHP8C/mmKB94QHep2Gz9YJOgJno+3j/WGU/N8VNwPcISRhZLa1BNHUtx3i6/mUGSnpQwjUnUXVTpHRUz0nIZch0hc3Xp1FKUgS54UoqUogC4HUkQlb7AWdjvs4lYuUqYcUqhYd2kgdf7wAn0HnBuJ+yyf/AIGJSqhOmYkoPCQG1J1c+Qhj9nGPMmUiSUajMmLGuWpKkDSlyVFJJenLeLlg1kqH8q//AGTDcVQenGcz7L42QFGbIWUgcSkMtDc3D/ECI+zGO08BqHt/Tr8/GOp9us1RKwypagrVNBSkgOAxSTrO16RxhSyghabhRcdHv84xyY+UWUO8yzfupykTJaVChTsSNi9f2No0wOZ4eXOROEtYKFJUAFPVJerk0eCsVKTi5GoadcvzpcinrT6wgwGVomYqTKTMpMWhJUBbUWLAk0GxLeAicX8o36I6OjtiZ6pS1FCUS5neUQX9lSdJJUQKLuws8WjD51Lm0Sple6aHy5+IjkGNyju1ASZ5mEqWlly1SSNILkFykjhIuD0ERz14nDtrExAIBST7JBH5VDhLg2eL2M6zjZ0x2QHDblmPoYHwyp4UDwCouVHfoU1ij5V27mJLL4xTx8A/lSLfknaOXOKQeBRNj8WP6tAv2Oy5qwMwmq0+iv8AfHn3CZ74/wDn/vhi8ZFUAAMNNFlJ9Ff742Emb76P9J/3wa8eQ6Ap32hBf3XjUk8abJIPrqMWDCyJgQllpHCn8p5D+OEX2ln/ALZHWYItUgcKfAfKFQvQUyJvvp/0q/3x53M33x6K/wB8GmMh0B83yMWuukJQwA4Q1mA4qqfzj2VjfykcJ/41fGNMRiysJUpIADgAOl/G77RLmU4Llo0vqZlcw35h0sPK0czVvZdUFJw6FlZIBABYk1djWlhSkL8WlmqCBQAXSOvSl4ny6Z3IOurhg7VNqt4xriMxBZx4bhoatMhnmVZmtC0qRe2lnCuaSOrkefWPVBKdRS4B/Ia6Q7pKFboLtzFX5wNOx7e8nwYf09IiTigUliXTYj+J6Fvn1i+xIdYPRNkqCklXd1dNFgbtTZnazPyjbDS1JDy5gUKVUySHs4sfrCrLM2MqYF6tKgb/AK8oe4vApxSTMwwSmcKqlU0r5lANArfTY7Mb5NUwGMjHTFI0qQFBrOlST5HwNHMaCfJcpKAj+FI0s3QBv3aKphM5Mskaa8jQg7s4pa3SGM7tKJjhUtLENUA26s48m+sZuMkARmeBTNIYlx0B5bC9iXIoSYNw2GR3YSzNUKTRT7kguFem1qQulSpa0jSpafML3pdj5AiMXh56TwaZgAsksfMG/kYbbehpkszJklXCt1kEhzpBatDWo8fSFmMy2ZqLuVEvcHnc+t4IXmFNM1K5YJDkoZjzrcc9P/MkvEAFlDkzHUCLgilt+fWGnKO2N7N8gx5kaRrQrUploOopWlT0JFHGxfd/Fj2hzEYmcmUiXQIRKSCOEJfU77MT7TigbcwPJRJUoKKAFioIe9nKd/FjBqZLrBCgUgglDMD0JFGpuBB86v6B3RDmokzUhEwzV4sUJWtOmn5T5ksyi1B4VnESUpUdCtSaMSGJpuPhDrPJCUoQyCleqYVrCSU8WnSkKDmjEsfeMJNINlf/ABV+kdWNJ7sjZqR1EWWfjGwOElKBYpnhWxGqaCPPgHr1hPgUS6pmEMWYnUG2d26wXhZgKhLmcZSk3S7MoEEb1BJcQOdtxEWv7PZehMtJIJE2cedDLLOB4Rc8LjQlYcgcK70/MnnHNezOcCQZKCkhRYANxFSpeiguQCblhesXLEThw6gCQhV2N1f0jbwa7PO32cyvucxGpBUsygwqazE8reyYpMybhRRYRqZiSmr7l2v5wN2rAExJFNRILUfdors8LK1FjVR/N1iatFDPJMwEmbp1Ol2BFHFw/SHq14eUpJCZaFUUlQSx6EFnilzMPMA1FBYXq94aBZnSNIcLRUVYlO467Hyjma4Tv7Au3bXOpK5uDSlSFjvF6tJfhISkhxz1H0ixZbjEDDIlq0EJBQQpi+kkVe9o4zMQoaSFLUoGoqWsRfn9Iez+1QAVLSkpXqDKZLbahV6ULeMdNaD0sebdkMNNJVJIlKPuMUeaNh4NFYxOXz8IQFjhJosVST40IPQ+UTo7SYeYFLVLUkJISSQCav7p6RYsBJ1lAStehZTQnUCkkUKVOLGzRDiOkzfsx9oapYSlfEBdJO3Q7eXntHScs7RSZ44GCvdJr5c4532g+y4MV4QkKH+Go0P8ivynxp4RU8Nm03DLKZgWiYi6VDT5hm5X8xE7RPR9Ad6n3fjGd6n3fjHMst7eqWUiYpabcQKTcsCXT8f+YsiMeSAUzpinqwQD8kRXIaBftPmgyJQAb8Qbv7sXJMxLDh25xzPttiFFMkKMw/ifnSE8rMBFjOYKF1Tx/wDzH0SYYelpM1Pu/GNTMHu/GKwnNk2OIUk/xAJ/9kCDEhZqJyyOY0t/6wx0cJxC0u2pYSAkMKJJF1OX+DRD/aOkaZbVuwL+ZNetaRrhsAtag7r8KANzP9YZjBIljiYkWAZh6X+sc+uhd7YqmpmKcnhAo5PLlz8usaBBCWBbmxZ/HneC8ZjSXCXUxPgA1AT5QJ914daiXFeng0MRFKk6iQACfXwcmJUYUsXoC3hz2HQwThUpSglQIJckjbkCL8qjnDrIsbInomSMQqWhxqlTWLpWzaVEByg9bV6QWVRW04RAIddQTQhwW3GzE9YY/eCkpWnSgAbUYu7N4NttHuiUhbKDgguQ1K7HlQ0eB8UgdwlSUuAtXobdDaBuybLHJVIxyGmJQJ5qmYzBfRbVHj9Ir+Y5GJUwy5gVLWGcO4Y2I6M9QaxBl85YLkHRsbAercjFqkY+ViZXd4lwweXM3AOyVMeHod+V4zppgVb7iqWHdJ6Ox+Ib1j2TmCksSlQBAalCPM08oIz/ACSYiZ+GUzpa0ughyFAMC42UCzp/iDOKwqkTpkvhIpZmp8I0pMB9h811kMBar0v1SA/m/nE8xUlaSClLg9EKH8tajoCf5YTSMIpSCruzpq9atzADFq3aNstyzvQsk6AlBUKO7MwuLuA9fCFxENTgQpPBONG4VCv9OnCI0OImo4l6v524T5pYi1vnC2XPWACQdI3N7mxuA72aGUrMkhilZSQLEfBwQfnGcoDsKwmfe6R5KDNyDJt6NG6p8qZUpSDehY/O3i46XgZeYueNMo7AkJL2NQUlXqbxuqfLsQEUqUbctQKSGjNY6etFcgrEplBLlgLVc7tQp/rEGIlkFBlqSK8BYl3BupiLOCIjlSETEpBmLG9QVDowDBq8oYIyz82tBIqSp0dHLpbzbzh3TJ0KZWCxMsgoBUpDEFKhcDZJHTlFrRi1qKQpKge5Q6juoniTa4PzgHE4F1JAmy3NilSue/CRy3tHkzJsSG0lKhvUA/FgfURusrWgtC7tbJUpKClJYKqWdqG/KKvi8I8xbKTVSmqOZi5KlYuX/h0594hPpxF7RiFTSHMondlaD0uFExSy0BS0ZaskAMTyBf5RLLC5Kw7ghv1izqk3eTpVspCAD6gdYCziTrQhwNSaUSRwn9D1pEyyKWmApzHBpLGWlksXY0dzQOTs3k3idcXLqk7nQ+9WY/EGCpmXFKQmZ7KgFDnV2IETYbs8tSU90RNCWcJLK3uhTF/B/ONIZElTYCqSPwZwNu9R/wDaOmdm1f3I/wAv6RRsowhBmpmoIBXZaSH9YvHZofiSmtqT6AxqNHSNUKs97PyMWjROQC3sqFFJ6pP0sdxBpxiNZl606wHKX4m5teNnhF012cQ7RZLNwE8StYmBSQpJHCWcgahz4TuYmyrtJMlUJNBS4foGp5tzixdtQlWZISsApOGIY2clbRUcfgO71d2oqR7qi5FKsb3BDdIlx1aM32WhWdIn92JgWChYmOOIPTUKm3Ds3NqmFM3D44klM6csEkgomLIb1ceDRV0TFKO43s/7tDXB54ZaiXL2q7/DxJiU2goPn4bGI097OnspiKrIKXY3/d46zkclKELCQw7xdLbxyaXmwVXUzu4cBPx9a84sOW9t1ypYQwU24Un41vEvJXZRQzmJSGCjv++saTiqneakpeoYvXqzN4RuUprqS6tjy5nwrA4xa0sEX5PqHxtCT3RIxUmWZQAUEp1AlrhgRbc3hZicQkqICuAHc38o3kcZOva4ZgzMT4hxSBZiNKiCkbBxxecUiuxiMQFJBSl6aSWeot5swrAU1fElktubB/CsSrw65ZCV3UAopIYi5Sw8N6UMHJwMxBIDFFCknZwDTd9qQm0ilCUukRIAJKSCsdaN5vt8YIOWLTJKtKlSlHhc01M7jowNYimhaG1JCq3FPjvTnDjMsxUZaJay4Rw1LAPs4q4TuWbrCJlFxewXHY6WmUlOGSVFSWmTVgKJO4SC+kVsNmhdKUV0ICQ4YdbEgcrxtKAFUDUxvqoK9ACf05tE+DxIlzCsrQSCKKrTcAgNRwdnhUKUnJJfQflWM4e6mg6FAWLKSdlp2p6G28D5hgZkqZpKpihcF6EGyklqg16hqwNiJvETL0zKu4WkH0UyvKHGV5gqfLMmYSgEcKrlCrahzQWYh+W4ETuJIkMhTpUFX5rA5blq/rBGLxgS5eoBCwTqUoOCwajHqSaG9BCzMMrnpWULpppcN0Yv5+cb4TLEcXea1KLlxzHLn5xdpLYEE/FrmVAZNByT0D22if8As1agDQKZ3cjhsHPOgttBk7CKKAEUDM5NSD8Be3SCMGDLdK18KUhyHJTxAORR2DsD06QchoU47DTcOAVeyXAN/nuxEDSsyu6q8imnwN/KI8bO1kNRIdh9fEtDDKcjC21h3FAPVy27WEVoAMZoCp7eFB8IPw2a1YEgGhKlMK8+nWCJ+Qy0gvLVQOCNZFQPa3Sz1JEbf9PS+7URNXvpSkJW7A3Lpaws5vSJfFgR43HLQoBak1FwQp+ReN1ZwdICVGvVn8ks/m8DYns9KLFE9SnCGJlsATdJ4rj+F3YtEC8gUl/xJbfxcJ8wHaJ4p9MAxWeLZlFRAL1O/naJP7YmMDr8A9fleghH96Wg3O9QS0SS8wB/ZhOAx2jtEu5PyH0Bif8At0EMQ/KtvV+cI/vD+P76xJKVWoNdh08SfiYlwQBkzQoahwk3qPlSNsOoirncUqC376wFoQSSHBN3ZvLb0jSYkCmtXh/zT5XhcfAH8nOFWKiRy/pSN/v6rpmFrsUpV5ghiNt4rgLiiyT4foYjnGakcx0IV6gViVj8QF6yTtSJeIEyakqU2nUC+qjC71Aal7Xd4tuadpNUhX3ZR7wgFJ0ggVBLjwcWN44pJzYi52b/AJ5w5wXaXSAAW8yG9SelopRnD+pbySlXJ9aLJiZqcRM142SFrCQl0LUigJNmvUwHj8tww9nDKl0oVTVqNdx7I+cSyu0iVJGoJUP4mUPStIMTmcpbKW6RYsXHofCwrD+adbRJXVYRCWAbzPyaB5mFFTQnzr++kWHGKlLDIWQ/vA1Hr9IX4vBTEp1CX3qXvLOoUu4SXHpt0hrKBX5qm6cv3SNTjjufkILnYNaidMpTbA08zb1PKApkhaSxDHrpP1i02/ALDmOCwneOmfNSg10aB3iTy1OKWqzxAFZeCWRPWou/GEMSaMAiGH/TqJmDVOw80rWhLzUGpHPTQWd93GrdNVfZrKOJK1VL6gC3CQaFhvR6jl5PlSsGqWyZU7BoLJw0w6TXVNN96hhqFBB2J7P4fEyROwxXLUToEuYQylAO0tZFDsyulYMnZNKm8BSrg4lqRQN7nVaj6VMe5/lBRIsEFFUS0kqAPIE+APlGMs6jxtdjv6B88wCV4TDK0q1pQtE10hJHdMOOgBYKSH+t9MVgEyEyJRKlLUpjpFSKAAF+G9/GLbh8ZqSEKIQNIepABcPsLW61gDJsDNmTiZndq1n8KYiqOENpCg51N7wBLGOdzlNNpWkVGcou4sWZ/Lk4eToTLQVKU6Ukm4rqO5SHtu4itzVrKwzEgFSiSEupVVGtPLlHW+2uRYaVl6+8SnvNDJmaQpWu7A3ANuQDxyOdMIUSLi3k4/pGmCLhGntmbd9gOOxsx9LBO3C3o4g8ZGUiWtAC1Eh3VY3FG6EeQu8DTMWtba1MCbDb0gpWAmaSoaloBDKSWDbONjzpSOi0TYRNlnSdadOmlBqKgbsWtcvHnfkTBpcISKAkltyOKwvR71gRaEsSpekKcAMSoGwIP9fKJJeHOnSeFIP5rk1NadYmtDSGua4fvEpnJZTMgv0fQp3f+HyHOFZwM1MwTAQpiCNRvq2IJeoJHrBeW43uyxYpND+hN/Ai1xBeZSlyUhaVqKFghK6kgGpSsf0Y/IToar0AnNJQjiBmKJJrQJJokbdXL9IAzjFaydLANX+JtyecRJmUckqJs/xJ+W8QKClHpz29Y0SERowpqeVSHsHAf4wylYzuqpLKd0qFG2IUGYg9N/SB8PgJidTqSHBDk0INWdt2EbS5RXKKVBPCQyweLiLMWcKDm1xVi1IUlsQd/bShoUpiEiwcULhyR1BpsfKAJucrBJQohR5BvPx6xBgaKaYS3IFjVqgnax8hGuNSlS3dxzL19awLQEX30uWo7OPCo83iWXKmTCLAKLOTR77OfhD/AA2TzlSdUtDo1NQaWItcDrV9+cHI7NnumKUImUZT6nALkq0vpI257wOZQkT2QWR/ey3DuBqoRsafKNZfY1RtMpf2D4Wd/XaLHgcpKDxKWpvdAAcBg7uTQ7t8YaJYGju+/Pknr5RPyhopMzsZPFUMsf6fnT4xL/06QHX5AW9Wcxa5+YNUmn7p+xCqbmRdqO7AXFa7sPOM5Tm+kCoSzcEU1rSl/p+/jC77ssksFK5gBx57Rak4dLnvgo0GkJOqlnJBI8GfrBKMuQhOs6ymrOE0HxD1HxpGkIv/AEVRUxk05nCCx5FPyenwiNMuahiEm9XL+r+EXcSKB1JBt7DPuC6gARa39YR5ynTQghT1BDWi5JKLZv8AjYfmyxh9iOfKVOW5SgE0vp+UC4nLimrsPFx5QxlIqPGJ5GQTsSwQglL1UaJYdf0cxnjmjq/N/Dj+PVdMTysuntqShSgdxV/SLV2b7MzlsvEakI2QoMpVdwzgXvWHmR5F91OpWoqLMsahpalEhib39aQ0xWIEtyDermr7Ofo9YjJltVE8x0K/u0sagRsKv9P1u8IUYkiY6OEuQ4JqBY8jXaJM+7QmoQeI3J+v6RWcNjJg9oOLktYdeULHidWw2XdOYzNH4yEqHve0Pi7eXKA1ZpIWSSiU4odRUk08rdYry85mguFIawY7fUxkzHpUXIAoPd/W0WsdBsyWpQVpDpdgdr7Ggp4lot8rCzpUtKRL7saXU7GYaEuiukh/IRBjMvkTVlSisqNVFCiOnsqCttgdoMzDGJUECWsqSkBIO7AWIu7RllyNJUUl9gZUAhKBqbVrUqhUtRYMry+UMhPVNJKxwjmP3SI8NIkhQMxS69HAPhf4QXM7sBkAqIPDpsRsS9vCkcbvJvtjnX+QGdhVz2ZSZcpqvzoQatYtzeo3jMuynFYdbiZqqdXdjWVDqkEUajXePJ02YUlS0qASXJqeTOA+4N4hwWfBRY0rTpS7afNo6MbcFUfCbGnazFrxWGlql+xhgRMlm4eiV1qw9np6tRps2gYcTFy93NA20X7BZioStcshwrSHFNKqrcKId+u8BT+zmFmuRqlqPKz+FPm0buSilZLKQFuGpT91ENcszCWGlYhB0K9mbLJ1J24kPpUPBi28MJ3YsSzqC0kE+07ED+Utz5wHiey2IKiEICQagqUjU3PSFUiuUX6CTRJmXZ8yk6/7yWQ6ZiCWa2rw2IuDQwhXiFuSy1EM1SfBj+kWLKcsxmHCpYQsy1F1OpLuKOgFwk1uxe28ZjuzCxLOmUVLqQeEOCbqTqKQfBtotTj02W6rRWcVj1FYLEA1qG8XHrD3Jc4RMBkzy6FsCGow3cVCrEHYwEOzeJ0n8BZLs4KSamrh6XNYHxeRYhDBMmYwZylNz+gh1HwgIzfszMlTOE65Sg6ZjMCKlle6oMX8KQAmSsMXLHlU0G4G3WLDkGKxMsFK5M/u1BlBUtRBF9wxsB8IYKylKyF/dCkPZ5gBalNJCRbkYalXYFbw2YgsEBALBiSanwO/wh5lfZ3FTg7aEi4UkIAazPxeYtDHDrEn+5kpQ4opKADXYrKXa49owMrFKXMGomu4USxtUs5FAPCFyT6GHy+wcvvCZqiWFGZCSTQVYlgP3tDDC5FKk/3UtCVe8wUeo1Kc86hoUYzO9KdJckb8R3vu1BR3hSvtIt6bPQuzXsaU5/0ERtiLmSgEqUdxV/GvJ/3zMCYnGStgCAz0cNuHAPqkkRT/AL9PnPpQtrkpSo/L5/0jJWGWadzOmF6nQt/MNpbyMLjvYhzi8/RqBSoXYMQX5Nu+xhbie0BBIZT76g3Wr1+Ajf8As5SkKCcLO7whgpMsNdquAWDCwgLC9lMZQGQUgOQo6UVHUkfpFNUAZgh39VrJ8Hb+IBQoFDrcM3Q+VgRp0s/VACSTsFXclx4VvSIso7JT010oSpTOCUsQeVT4/EHk0TlcxKdKlISghiy1E1qTpAIZx4b7w1RSqgXA4AoKinQAPfL2r7ooG23+HqZ/CQsigailElza7C5HKLBIyz8PimpUKUZiA3m/x+DRLNkygUgSkKAFFqcqruVcnpY/SG5IfJCfCyO9lp0I7wpo/CQGqxT5jpWAs17OiaNcyeEplpslJV8HDO2z1iy4jNVU0lIDh2+VQBy39NqznWJUVa0TCFtpLsQR1SKPvWMW+XZePPLHLlDTCsF2bwyAwJWuzqqx5lJI+R84cysSJaa7OKBrcnNPCsVfD54QkAIXMWX2+bOSa9IXZ3nM5Ev2NJa7uxaxGxv5xmoNukPJPJl/lNtllzTtKhIquvTwLhzvWKVmXaBU1YSl9P5lXPSF+ExpKwFDvCujKbU/8Jax5Q0lZZNWoJVK0JcO4L+X9I6I41HbIURLi0BKSri8xA87EaQGINqRb8PkMtlELdSXDKSopfkf2fOFOJnzBwqwyWLizj4fWN0WxHKmArClOzhw2oXex8bRKcGDUW9BWtPWJpeFAKnSwpT1oH2/TrB0vBSyP01Db+YwWmZ0yz5hKKQSuhNku/zo1IAw601JXpAsyhRVPaL9dqxpOExaiCBMBLKqHT1Hg5iH+y0S6F1AEnQ4qae0WsGjzP4tbG5NjZJIJLDVchVD4AbH4Q6wWBXPlhZmIlByOJQFqX23peKHmOaqQohihTUYUAajXcbViCV2oxNSdwB7AsOjRviwesSp9nRcKibp4EpWgFiUrCFBr+0lD8q+ojJ6zrZctdSzrlEpqwLkHS3n6xTsr7aLQtKlIS4NwCnpb92i0TO102ZLUXDaks6gpJJrxb8Okm+8U8Eb0XxRtl+KkrUsIA0qSSR3fCO7LpYb01Gn1iX71IDEBCTYES2J6Dif4QvwvbKYtWidJkulQOpKQCQDxcW7h+TwDn2ZS1FcuXhUpKW0rlHSm9y6iCCOTF96MSeNv0lxH/8AayBR2L3A0k+FAX8Hj2TniVKZUwBV9NXVQ2VY+Aqzc458qfNKgAlibAKclg/r9Y1VnJLPrLNs1R4bX5Rn8BJdJ2dICiFJCr1Qpz5oUDz9BteIMRniEjgOp/aGhUogbU1AG9naKcvGLNQFJqdgPjQxv98WRxIUbtYfTwh/Al2CLRLzjUQUvvTUw5MX3fmd4NRjC7lKubUtzABB+MUY4olWoJVfYu/wvEys2e4IY0FSB4QPE/ALfPzKoGmv8TmlHYF/rE8vN+EBQSRQVYUGwYvsfBr8qJ/ajVdRrTl1gqRmZUQQlZD8ywe9acvlaG4SEXhOaIGoGYtLhwBOWPUAq+BeNpnaNmKZqqi5JUTXYBfjUiKRPnqLsCfFTeH5q+EDL1bS1JNhVx1hqEgo6JJ7TADSWUz3FVADdlE+ZeCpXaiX7oDl2ZavNyKRzNIXdSVXvY/CN15kuWGqD/MDTYHkdobhIKOkz+0klZBUixaqSaNYOQD+6RDhsdImPxId6JUooUByKQrm53oX3jnqcdNVxUA3Ygna7beAiQYVUxbukq2Zy/gAIOLCi+YidJB/Fk6rOVKWoeTqb4NEGKz5IcoQEgNwhLUuK1LbOEjlFQVgZiXBSHFgxB+lbGNRg5x3ZxTUVbXFdx0eDi/WPiy2jtMCCShKiTR7tzJDAH9uI0V2lKv4QasFKHwFG2t+sUfFSJ3NJHMfVxGYee9F+TH6ekDhq7FRdl9rXDCm1N+lj+nSF2J7SljRx4Pu+9XpdorKkDUAlQZ71p5FiY0nJKVsCVCwLM+1oqONP0Ehjje1UxyUoWXd3YCt6s8IsRmk1RchYHIM3ygxKFBRcFLW6+EeDGKfdvMxtGMV0VQGjO5woFzAOTt9YIwOLmKLl5g3QWr6mDULVQNeztbo8bSisKA0rfkEmu5bnSLtBZ7jOzawxloVX8p2JaiSWO5FojOLxKXSe9Gm7qVSGcnPlggBSy3I2FdukR4jtBMN5moWrX4mJS8KUq6FiO/USt1pJABckE1sDuehMS4bD4hRCgFqAIfUSw6kEu3hDfL+0cwAsvyZNvOJpGfEO3dv0SmKoLEecJmJWEql23TUKGxG8RSpqm9lXof0izr7RTFJ0kS1AWdCS3gWp5R4M9X7qR5H9YXEfIXIxZdSm2oLPyfnzjSbgpaxRRBepU4c+8XsTWMjI4b4rRCNldl5Sqkq1c9Tv1qPCPZXZVIqJhelFCnwryjIyIjmmwo1n5FPcDgWNhq+ig0SYvKVqly0pQoJQ5VpIICiWbewQLdeUZGRvDI2FEUvIi41lrUoPU1h3nWCK5STLf8ACV3RHMO6FdbKD9BGRkOM22xWKMFlIMwEpKubHmL+ES59hdC6oYKS+oUd6O9P34xkZGbb+VP9B4DpwwfYG1A63HKga+zwbPwWvu0qoACLPV6k1YkuPSMjIuTolivMkpRM0e1pYC/iQ29zA0/ATCx0tVg5D1oKO+xjIyKi+ilsjXggmi0uS9yzNtSm8EJUE6RpALX1gpAPvAOw5vGRkbdobVOiKWpXstTozMd35RHNxQehNHFWI8gzecZGRVJsRIcQxDpoQKilrm5DxtMnp0llK1bAjY9X5dIyMg4oAJC+7U4atSQedwWPj1htLmmZLUpGkS0gBRI/MxoSxuxasZGQp6GiaTj1JdOtCiasoEl+Qe1Q3S8TTDO0gFaSASUipD2ISwNa8949jIylp0CZB961J4Q0x/yhuEVJ6lxYD6iB+5lrY1B5kM5erkXP9IyMi+KA1XhUJId1UBbTpL7BWoctxzEM5eNGkUFRVLEMBS9vPwjyMgrVhF0TTMWlLHhpaoJ6g8xTaI8Vj5cwAqI4XAS5BqzqSQABXnGRkNRvZVg0vGoC9TOqvEWJ8bX6w0l5rqUkiboBDFqEXDmwJqa+HIRkZBKCoHTNRjVAkKWWYsTpf+Z01dtz1iNaCWICCBcqAUoUuCSKXLWjIyJ4pFJIJl4dBSpXdyyWY0TUEtqCeY528YGxmFw/CDKA6s1bDUxHjSMjIpbBmmEyySAAsIUFbsD6KBcHoWgxaQnhSwSKAG/xf5xkZDSTDtbP/9k="/>
          <p:cNvSpPr>
            <a:spLocks noChangeAspect="1" noChangeArrowheads="1"/>
          </p:cNvSpPr>
          <p:nvPr/>
        </p:nvSpPr>
        <p:spPr bwMode="auto">
          <a:xfrm>
            <a:off x="120650" y="-719138"/>
            <a:ext cx="2133600" cy="1200151"/>
          </a:xfrm>
          <a:prstGeom prst="rect">
            <a:avLst/>
          </a:prstGeom>
          <a:noFill/>
          <a:ln w="9525">
            <a:noFill/>
            <a:miter lim="800000"/>
            <a:headEnd/>
            <a:tailEnd/>
          </a:ln>
        </p:spPr>
        <p:txBody>
          <a:bodyPr/>
          <a:lstStyle/>
          <a:p>
            <a:endParaRPr lang="en-US"/>
          </a:p>
        </p:txBody>
      </p:sp>
      <p:sp>
        <p:nvSpPr>
          <p:cNvPr id="14341" name="AutoShape 14" descr="data:image/jpg;base64,/9j/4AAQSkZJRgABAQAAAQABAAD/2wCEAAkGBhQSERUUEhQWFRUWGBgaGRgYGR0YGxwbGh4dHBoaFx0cICYgIBojIBYXIi8iIycpLCwsHiAxNTAqNSYrLCkBCQoKDgwOGg8PGiwkHSQsLCwsLCwsLCwsLCwpLCwsKSwsLCwpKSwsLCwsLCwsLCkpLCwsKSwsLCwsLCksLCwsLP/AABEIAKgBLAMBIgACEQEDEQH/xAAcAAACAgMBAQAAAAAAAAAAAAAEBQMGAAIHAQj/xABEEAABAgQEAwUFBgMHBAIDAAABAhEAAyExBAUSQSJRYQYTcYGRMlKhscEHFCNC0fBicuEVM0NzktLxFiSCsqLCF2OD/8QAGQEAAwEBAQAAAAAAAAAAAAAAAAECAwQF/8QAIxEAAgICAwACAgMAAAAAAAAAAAECEQMhEjFBE1EEYSIyQv/aAAwDAQACEQMRAD8ApnaTIpmuTMr+KklQU4CFgut3qEnUDXrygYzVSpgBUnh3QOGlaUtWhgjEBaQkIaZLVwlCySUl/wAqxxJB8bveCcD3JWELGhQ/w5vCr/xUOE7UOna8c96CTtjaZrTKCkTAnZqDUHBZ96BVK2gLOl6RqUlGtgpGlTs3tUA5ab0+MN8PhWlGWsMBVlCvDyrY6a9CYR9qMaW/vOmkAPUgqJ8wPG0TCK2yKBMRxstNAQWvSm45XD84bdnssBGlSaBLF9Rc38qFm6wpyrS2p220kUNGUBWg+phvkmPZCtM7QlRcAJrYAvQk7VioKnRS0RYrsyQWSpaaKqjUxAIA0iviab3Ma9nct0TRMCdRCmCljW16h6AsD1g1XaMIWNc9YYBtgQ9fy9BBWEzhKiqZKUVpBSJgJVV6arAML+UauPoXY5zCUlSNa0CbpdgZQIY7sp7M/kfCMwnZXDTUhRkAEgEFACKEfwtQwpzHHol3mFJCVMApRUXIbiAvtyrHkntbIQglal6kFlJJWHvQDU42P/MFq7DjQzxnZrASFJ7yUviO6iR5gq/dY51hUpVh5yEoHeTJskSjpDgup2N6uB512hzjszVimXLlMhLAGZNZ6liQS/PpQxH2awKBiT94HDKOtKUFOlRu5JuN77eUZuTu3pFNLw69leV9xJlyk6mloSm6fyhn87xPMkaklJCmUCDxCxDRQD28waFt3S0lJ3CVVH/lFu7P59LxaO8lAABTVRV6HYmlY6jMrX2WYgtNl1oEmhbcj6iL+Cer/wAzxzr7ORonTkltTFLEPVK6iOjJYWLfvlEYv6jZKgUe7Rt3laQqzzNhIlKmKISEhybgcqbkksBzMcox/anE4j8STrUlyFBlLUk7OE0AIqCALKG0W3QHbixoRGmluZT41H1aOUZB2/myJqZU9RU7BQP5VH8oJLhQoDs7ht46vJnBSQQXBAI6g1ECdgc8+0HskEL++4dCQzmcnVf/APake9cKa7g+84PYft2e/EqawQrhsQyjUV1G/hHT5spKkqQoOkgghndJDEejiOFTMCcNiJklYJ0KIB5pDFCvNJHxjLIq2gO7T/YV4H5GOK4HP0y0BKiqmz6WcVam8dZyTMe/wiVu50EK/mTQ+rP5xyvKpaJjBpJUSCyzxEBIpaoLFt41xv0JGyO0qX9otSyq0tVjaCMlxgmYuQQ/95LpcB1jmXgqVk4cfhydudluz0/K140wMkJxWGZKEkrQOHfTMAc9fCLfRKOmqMDTYIWYU5bmgnoKwCA5Z9010q82ttHOaksyB8v9ub/mGJ5hpA+APHM/zDAgZaUWj2PEWj0xQjXvNJfofpG0vFO7gCnOIMQaREnfyihG+Jmury5xAVU9d49xMwIqsgfEtzYVaBxjUFg5cvsYYgTMjQRvNHs+H1MaZk1P3tEs9FvD6mDwfpw/KcdqllJFSWI5t8iCxB5iJ8fiUKmqTMFFAE/mD8IBSWevgN+cQYjKZspImVMu6VNz6ihEHInSpgAmgbDVVJHiobWvb1jjk3HQ12eZVi9BCVOUKBFagggODvZXoeseYfLEIXpICpaiNJLDTQ0C70oWNN4nx2WNLWUKKiEjSlq0oCNyWBfn430yMomoVJmAB6gt7KgzaunPx5iM09WmPSYNNwulQ0WDXvf9XiZOB4bMm7cier9DB8zB6Co0AQVApVUUsCHcud+oMaS5oUnhFKF6KahopjRQe3nGkKfYrfhWszlFQJSkjSpiolgXeg25U2pd6OeyMxKRNRrJSvSkqatXYJL3NaesJ8RjAmcpOihUDUvxAMCBb8zeBhpleCA7xiNTpOniKzpfUkJSK7AnaNtrQEmdrKFAaFqFmYJoW0rq4YlV4j7FZdLmHEKxIcS5ZIBNdazoBfmK/PaBe0OO76ayEd2Aiodw7EuLtcUhz9neI7r7ytQDIkO5F+ID6iBKmNuxp2flSJqFBNW08Jal6jfceAbxiXOsv7tMudKoUUIs6So3fkT6EwzyvFBUgTWAoOQZ73NA4G/KBcyeah1oV3elQfmHu2oECgYs9HpuuCcaJb2UPOMuGtcyWdaHdhdL31dATfcR0P7M8QE4GbMU4SlalEhgAAlJjnC8QZM1QCtQQotd2Bap3NYt2SdopKpJllDalpUQk6NZDOlRSHSFBNSB1rDUnHsQWnMkyc01o/u5wRNS5AfvE8T8iTq84vk7OCE1kn/V9GjkedzZQky1JJTNStQ0OVgS1flCzfSQWI94wbKzwzUopJKi2oq1alVqoEFnbpeu8EZJNjov3aLKxjZQlTUzEJCgrgWASwIALoNKv4wlP2f4bu0y/wAbSCVf3yQ5LVV+HUgBhyrzMJPtSmJmTZK5atSe7IKkmntWLb+MUpEoePjGojp+K7CYRRCl69QAD9+ly1ATwVUzB+giz5dmCkSEUQEhwCtY2J33tyjhPcDp6D9I6tlZ05LJUlKSpIJDgG81QND0JgAs0jNZkwq0CUWb2V6r+Bobxz77TsOpEzDzkJcrQtKv/BQYnymEeQi3diJhXKWtYTqJqyQAwdnAhN9puXmZghMTeSddKcJUEq8uJJ8oH0Bn2YZm6Jkl7IChRrcJp5j0jmcnEkKSp2IZr7DoYtX2dY/TikP+dKkk+KVAebgQBlmDQZIUUgl1V8EmMYOkOibLe1KipCSCaIDXUohXPwNoKwePKsbhaADvWFXp3ouNiGtAeCkIoSlP+GaUIcnenziHIZr42QHJAnoZy95g69I1U29C4napocEcxCfLcr+7p0gqIsH2AsB0EEZ3lycTKVK1lLlJJSRqDF/J2hRkvZZOFWpYmLXqTpZTMKu46xBY0mqgLKZxUue7UmkBvmesFTYAyY8c/wDzlQ0DLqiwj0mNUGgj0wxEU+IEpHyiefEARX0hiE4U5HGAW3CSeTVLncx5J06gykniDAM4Djlt/SA5uZIBTpCS2oKKtaeIPQEIUDQK9ImweNQopGkAlSQlgsvcmqpaQOe8aGYXmKbfvaJ5xt4fUwPmYt+9onmC1zT6mI8NPTiuCzeZ3cyWlQCZiWZQepLqKeVgS3pvEUrCElrA9bdR8PAiF0tZQrSxWPdFFDoGf5eUGrzVSallJVYlmLbEGyx4/SOSSYE6JU6QgqCgtKakGzbEA3f/AJEErzKVOQCgmXMSxZYYmnshYuk1Iezco3wWeJXLMsh0qdwTzuPj+9gMXkwM3TKJSNCWCi7sWAe3JvDrErj6tgiySv8AuJSZialIaYAC+kNpUNiQQAbUY7GFeHerBVhswAqWUKXbZiDvSJuzy14Yyyv84JF2GlRBSeZOl6Xg3OJ5krBpMkTAWLkqQWco1XYM4BoR4GDpjsQYTCPMJSSopBUoFiqXQutGqqgGFdnrZ4M7AzVLXM7sABhdOphxEeZJPKB8QkylCbh5wLkaTZQJYFLC7h7O4+JfZzOJMlUxnBNFlIUkOHvyPtP4FucbRkKyDO8kJxCZeoqOlR1Ksmmohb2ArbpDTsRiO6mTJaFJmKXLYAOyQ4cqKgHA8DcHpA+e5tLStRUk6jJ7sC6AJgdyXBsTZ2rvSF3ZeVJmTpgnTNEsI4BLOkqLppUaiGc/WDt6HbLPgsxEkqExA0+2eJ3LsLj8pa736UnxvauSU6GUTyS6ia8gnnCTCYaSJ6BoLKl6lJOpZAJIdTqLXDC8WLEYJCZfAUJCbEKFQKkONr+sVG/BNfZQMVjZOtRUlSiSTUaWclgQalna8PuyuRqxUkmWUyUBRSTo7xRcB6kggGlHIuaRVc3wyhOXRwSSCK3rtF4+z7PJeGwU1Uyp73hSCQpR0igHLmTFUn2In/8AxMCRrxS2OyZYSW81nmNt4rfbLstLwM6XLkLmErSlTrKSKqKWZKR7rx0LsjmK8R3k6YEsVpCbuAK6U80Bx4q1E8oQfafLlfeZJWtaVd2lglAUD+Iq5Kw3K0Ok1Yyr5xgcTgZgRiNw4KFakqFn5+oeBkZhLU2tKa7pJB+H6GLb9rR/GkfyK/8AaKEqWDcQnD6FYy+7pV7EzwCg3hUfpF9Rj0S8k0qIUqWwUhK9Kg86lalqg2jl+k3BMN04fESpCcQpB7lbgLopN9LKaqS4LPeFckB1H7PMaJmGUpKSkaiGdzR9yBDsYdMwGWsOlcqYlQ6KIB+BMcnybtgZchcpBMsLJ4kBikvUgioPkYt+Sdu5QSnvNR0o0lYIUSSUlyCxenI3vDU1VAUDCYdeExapCyQuWtgeYDFKh0I0q843VNMr8MioUSC7FjQEDzh39pC5M5cvF4dWpSeCaKggD2HBA3JBL7ppCufKRPQiaVKGkOSgcRDO1iHBb4xlajL9MZHhZnCoTAU0SQQkmoIoaWZ/SNcgm6sbhjQNNl2P8bwFOzFZQdMyaaJDEBq3dhHnZOcfvmGHOdLfyUI0VDO5y8MEqUoM6qqLAE8nIDlrB7RrOMTKVA04wUMGmwtyU8c//OVDJQeIMsy4pKy/tzCrlfbrAugZa00EevEgk8iIzuOsUIFxFohD/KCpqGLetvrGoA/ZH6wxFG7X5YjDyFzpaXUVMQWHtOTUDVud4ZZV2clpEuaBxaQqgSACRsyQd+cR/aKr/sjz1p+vWLDg5Y7pH8idxyHWC3ZNKxbmT/P5GC5qbeEb4vAa0nTdi1Qz9Wgk4V4PCvT5ow0/QsUqGMHLmLnElKQp2CibFveejjneMxeLQSAEa1qF6lzzCXL735RHiDOFFDSxbS1vKwjDk62BDPy9SCTLOoNVNz5e8PJxy3ibB5o6g5IcaXqSOR5t9PCNO7ICSwcu9RTko8qxrMkamKiEq2U9D/MBY9fUbwqQ6H8nMmlFM2iX0JIqAWKgbO9TyoGgrDJ+9SVStZCgykkAkOnpeoUbV9IWYQnu56VAEaUzACARwFlp5eytSg2wcHkPKmd0pK5ZIao3atgfDYv575yQiDG4ObJI7xNNlguk+dvVjDLLs4SyhMSDqBBUzkclEWJF69DtDIZwEqIUAUqALGoIOxBodxXleBMT2dlTeLDkSl7oL6D9U+IcQlOuwMnYYz5aWWHlEpoKFOz8m+uxvLkeUkzToQVTAkkFJBIUlqqDUSzg835tCaTiZuDnp71JRUbMPK4UOocRasBj0EoIASX0gs1TYEE0drVBrQRd/YyDFYkhQXpCCUDhoz7v18N4JVLUuXMOsaTQJTcM1nBPKlaXgH72JclXeaZilK4VltQBrpNXNXPJ3ivrzJU3WJbpSKkJDCpuo2HzMXY7CMThkJCTNVsXAUDV9jsGADVtAaSpczSgaEkFiXAFH3q8b4MBCklnUBTVS26fhbpE2IxK1aiQygouRepJsagiJV9CbXZ1bslmGrDS0BKkiXpSKUIG7j4xWftUwiVT5JM2Wg91QK1uWmKNNKSG84D7M9tRIliXMStfGNJRyuXqBUxr9ocw4qZh5iE6B3AU0xctBIUokEOuo+PSOlO4kr7D/tYWe8k8ihT/AOoM8UDXF7+1gceHP8C/mmKB94QHep2Gz9YJOgJno+3j/WGU/N8VNwPcISRhZLa1BNHUtx3i6/mUGSnpQwjUnUXVTpHRUz0nIZch0hc3Xp1FKUgS54UoqUogC4HUkQlb7AWdjvs4lYuUqYcUqhYd2kgdf7wAn0HnBuJ+yyf/AIGJSqhOmYkoPCQG1J1c+Qhj9nGPMmUiSUajMmLGuWpKkDSlyVFJJenLeLlg1kqH8q//AGTDcVQenGcz7L42QFGbIWUgcSkMtDc3D/ECI+zGO08BqHt/Tr8/GOp9us1RKwypagrVNBSkgOAxSTrO16RxhSyghabhRcdHv84xyY+UWUO8yzfupykTJaVChTsSNi9f2No0wOZ4eXOROEtYKFJUAFPVJerk0eCsVKTi5GoadcvzpcinrT6wgwGVomYqTKTMpMWhJUBbUWLAk0GxLeAicX8o36I6OjtiZ6pS1FCUS5neUQX9lSdJJUQKLuws8WjD51Lm0Sple6aHy5+IjkGNyju1ASZ5mEqWlly1SSNILkFykjhIuD0ERz14nDtrExAIBST7JBH5VDhLg2eL2M6zjZ0x2QHDblmPoYHwyp4UDwCouVHfoU1ij5V27mJLL4xTx8A/lSLfknaOXOKQeBRNj8WP6tAv2Oy5qwMwmq0+iv8AfHn3CZ74/wDn/vhi8ZFUAAMNNFlJ9Ff742Emb76P9J/3wa8eQ6Ap32hBf3XjUk8abJIPrqMWDCyJgQllpHCn8p5D+OEX2ln/ALZHWYItUgcKfAfKFQvQUyJvvp/0q/3x53M33x6K/wB8GmMh0B83yMWuukJQwA4Q1mA4qqfzj2VjfykcJ/41fGNMRiysJUpIADgAOl/G77RLmU4Llo0vqZlcw35h0sPK0czVvZdUFJw6FlZIBABYk1djWlhSkL8WlmqCBQAXSOvSl4ny6Z3IOurhg7VNqt4xriMxBZx4bhoatMhnmVZmtC0qRe2lnCuaSOrkefWPVBKdRS4B/Ia6Q7pKFboLtzFX5wNOx7e8nwYf09IiTigUliXTYj+J6Fvn1i+xIdYPRNkqCklXd1dNFgbtTZnazPyjbDS1JDy5gUKVUySHs4sfrCrLM2MqYF6tKgb/AK8oe4vApxSTMwwSmcKqlU0r5lANArfTY7Mb5NUwGMjHTFI0qQFBrOlST5HwNHMaCfJcpKAj+FI0s3QBv3aKphM5Mskaa8jQg7s4pa3SGM7tKJjhUtLENUA26s48m+sZuMkARmeBTNIYlx0B5bC9iXIoSYNw2GR3YSzNUKTRT7kguFem1qQulSpa0jSpafML3pdj5AiMXh56TwaZgAsksfMG/kYbbehpkszJklXCt1kEhzpBatDWo8fSFmMy2ZqLuVEvcHnc+t4IXmFNM1K5YJDkoZjzrcc9P/MkvEAFlDkzHUCLgilt+fWGnKO2N7N8gx5kaRrQrUploOopWlT0JFHGxfd/Fj2hzEYmcmUiXQIRKSCOEJfU77MT7TigbcwPJRJUoKKAFioIe9nKd/FjBqZLrBCgUgglDMD0JFGpuBB86v6B3RDmokzUhEwzV4sUJWtOmn5T5ksyi1B4VnESUpUdCtSaMSGJpuPhDrPJCUoQyCleqYVrCSU8WnSkKDmjEsfeMJNINlf/ABV+kdWNJ7sjZqR1EWWfjGwOElKBYpnhWxGqaCPPgHr1hPgUS6pmEMWYnUG2d26wXhZgKhLmcZSk3S7MoEEb1BJcQOdtxEWv7PZehMtJIJE2cedDLLOB4Rc8LjQlYcgcK70/MnnHNezOcCQZKCkhRYANxFSpeiguQCblhesXLEThw6gCQhV2N1f0jbwa7PO32cyvucxGpBUsygwqazE8reyYpMybhRRYRqZiSmr7l2v5wN2rAExJFNRILUfdors8LK1FjVR/N1iatFDPJMwEmbp1Ol2BFHFw/SHq14eUpJCZaFUUlQSx6EFnilzMPMA1FBYXq94aBZnSNIcLRUVYlO467Hyjma4Tv7Au3bXOpK5uDSlSFjvF6tJfhISkhxz1H0ixZbjEDDIlq0EJBQQpi+kkVe9o4zMQoaSFLUoGoqWsRfn9Iez+1QAVLSkpXqDKZLbahV6ULeMdNaD0sebdkMNNJVJIlKPuMUeaNh4NFYxOXz8IQFjhJosVST40IPQ+UTo7SYeYFLVLUkJISSQCav7p6RYsBJ1lAStehZTQnUCkkUKVOLGzRDiOkzfsx9oapYSlfEBdJO3Q7eXntHScs7RSZ44GCvdJr5c4532g+y4MV4QkKH+Go0P8ivynxp4RU8Nm03DLKZgWiYi6VDT5hm5X8xE7RPR9Ad6n3fjGd6n3fjHMst7eqWUiYpabcQKTcsCXT8f+YsiMeSAUzpinqwQD8kRXIaBftPmgyJQAb8Qbv7sXJMxLDh25xzPttiFFMkKMw/ifnSE8rMBFjOYKF1Tx/wDzH0SYYelpM1Pu/GNTMHu/GKwnNk2OIUk/xAJ/9kCDEhZqJyyOY0t/6wx0cJxC0u2pYSAkMKJJF1OX+DRD/aOkaZbVuwL+ZNetaRrhsAtag7r8KANzP9YZjBIljiYkWAZh6X+sc+uhd7YqmpmKcnhAo5PLlz8usaBBCWBbmxZ/HneC8ZjSXCXUxPgA1AT5QJ914daiXFeng0MRFKk6iQACfXwcmJUYUsXoC3hz2HQwThUpSglQIJckjbkCL8qjnDrIsbInomSMQqWhxqlTWLpWzaVEByg9bV6QWVRW04RAIddQTQhwW3GzE9YY/eCkpWnSgAbUYu7N4NttHuiUhbKDgguQ1K7HlQ0eB8UgdwlSUuAtXobdDaBuybLHJVIxyGmJQJ5qmYzBfRbVHj9Ir+Y5GJUwy5gVLWGcO4Y2I6M9QaxBl85YLkHRsbAercjFqkY+ViZXd4lwweXM3AOyVMeHod+V4zppgVb7iqWHdJ6Ox+Ib1j2TmCksSlQBAalCPM08oIz/ACSYiZ+GUzpa0ughyFAMC42UCzp/iDOKwqkTpkvhIpZmp8I0pMB9h811kMBar0v1SA/m/nE8xUlaSClLg9EKH8tajoCf5YTSMIpSCruzpq9atzADFq3aNstyzvQsk6AlBUKO7MwuLuA9fCFxENTgQpPBONG4VCv9OnCI0OImo4l6v524T5pYi1vnC2XPWACQdI3N7mxuA72aGUrMkhilZSQLEfBwQfnGcoDsKwmfe6R5KDNyDJt6NG6p8qZUpSDehY/O3i46XgZeYueNMo7AkJL2NQUlXqbxuqfLsQEUqUbctQKSGjNY6etFcgrEplBLlgLVc7tQp/rEGIlkFBlqSK8BYl3BupiLOCIjlSETEpBmLG9QVDowDBq8oYIyz82tBIqSp0dHLpbzbzh3TJ0KZWCxMsgoBUpDEFKhcDZJHTlFrRi1qKQpKge5Q6juoniTa4PzgHE4F1JAmy3NilSue/CRy3tHkzJsSG0lKhvUA/FgfURusrWgtC7tbJUpKClJYKqWdqG/KKvi8I8xbKTVSmqOZi5KlYuX/h0594hPpxF7RiFTSHMondlaD0uFExSy0BS0ZaskAMTyBf5RLLC5Kw7ghv1izqk3eTpVspCAD6gdYCziTrQhwNSaUSRwn9D1pEyyKWmApzHBpLGWlksXY0dzQOTs3k3idcXLqk7nQ+9WY/EGCpmXFKQmZ7KgFDnV2IETYbs8tSU90RNCWcJLK3uhTF/B/ONIZElTYCqSPwZwNu9R/wDaOmdm1f3I/wAv6RRsowhBmpmoIBXZaSH9YvHZofiSmtqT6AxqNHSNUKs97PyMWjROQC3sqFFJ6pP0sdxBpxiNZl606wHKX4m5teNnhF012cQ7RZLNwE8StYmBSQpJHCWcgahz4TuYmyrtJMlUJNBS4foGp5tzixdtQlWZISsApOGIY2clbRUcfgO71d2oqR7qi5FKsb3BDdIlx1aM32WhWdIn92JgWChYmOOIPTUKm3Ds3NqmFM3D44klM6csEkgomLIb1ceDRV0TFKO43s/7tDXB54ZaiXL2q7/DxJiU2goPn4bGI097OnspiKrIKXY3/d46zkclKELCQw7xdLbxyaXmwVXUzu4cBPx9a84sOW9t1ypYQwU24Un41vEvJXZRQzmJSGCjv++saTiqneakpeoYvXqzN4RuUprqS6tjy5nwrA4xa0sEX5PqHxtCT3RIxUmWZQAUEp1AlrhgRbc3hZicQkqICuAHc38o3kcZOva4ZgzMT4hxSBZiNKiCkbBxxecUiuxiMQFJBSl6aSWeot5swrAU1fElktubB/CsSrw65ZCV3UAopIYi5Sw8N6UMHJwMxBIDFFCknZwDTd9qQm0ilCUukRIAJKSCsdaN5vt8YIOWLTJKtKlSlHhc01M7jowNYimhaG1JCq3FPjvTnDjMsxUZaJay4Rw1LAPs4q4TuWbrCJlFxewXHY6WmUlOGSVFSWmTVgKJO4SC+kVsNmhdKUV0ICQ4YdbEgcrxtKAFUDUxvqoK9ACf05tE+DxIlzCsrQSCKKrTcAgNRwdnhUKUnJJfQflWM4e6mg6FAWLKSdlp2p6G28D5hgZkqZpKpihcF6EGyklqg16hqwNiJvETL0zKu4WkH0UyvKHGV5gqfLMmYSgEcKrlCrahzQWYh+W4ETuJIkMhTpUFX5rA5blq/rBGLxgS5eoBCwTqUoOCwajHqSaG9BCzMMrnpWULpppcN0Yv5+cb4TLEcXea1KLlxzHLn5xdpLYEE/FrmVAZNByT0D22if8As1agDQKZ3cjhsHPOgttBk7CKKAEUDM5NSD8Be3SCMGDLdK18KUhyHJTxAORR2DsD06QchoU47DTcOAVeyXAN/nuxEDSsyu6q8imnwN/KI8bO1kNRIdh9fEtDDKcjC21h3FAPVy27WEVoAMZoCp7eFB8IPw2a1YEgGhKlMK8+nWCJ+Qy0gvLVQOCNZFQPa3Sz1JEbf9PS+7URNXvpSkJW7A3Lpaws5vSJfFgR43HLQoBak1FwQp+ReN1ZwdICVGvVn8ks/m8DYns9KLFE9SnCGJlsATdJ4rj+F3YtEC8gUl/xJbfxcJ8wHaJ4p9MAxWeLZlFRAL1O/naJP7YmMDr8A9fleghH96Wg3O9QS0SS8wB/ZhOAx2jtEu5PyH0Bif8At0EMQ/KtvV+cI/vD+P76xJKVWoNdh08SfiYlwQBkzQoahwk3qPlSNsOoirncUqC376wFoQSSHBN3ZvLb0jSYkCmtXh/zT5XhcfAH8nOFWKiRy/pSN/v6rpmFrsUpV5ghiNt4rgLiiyT4foYjnGakcx0IV6gViVj8QF6yTtSJeIEyakqU2nUC+qjC71Aal7Xd4tuadpNUhX3ZR7wgFJ0ggVBLjwcWN44pJzYi52b/AJ5w5wXaXSAAW8yG9SelopRnD+pbySlXJ9aLJiZqcRM142SFrCQl0LUigJNmvUwHj8tww9nDKl0oVTVqNdx7I+cSyu0iVJGoJUP4mUPStIMTmcpbKW6RYsXHofCwrD+adbRJXVYRCWAbzPyaB5mFFTQnzr++kWHGKlLDIWQ/vA1Hr9IX4vBTEp1CX3qXvLOoUu4SXHpt0hrKBX5qm6cv3SNTjjufkILnYNaidMpTbA08zb1PKApkhaSxDHrpP1i02/ALDmOCwneOmfNSg10aB3iTy1OKWqzxAFZeCWRPWou/GEMSaMAiGH/TqJmDVOw80rWhLzUGpHPTQWd93GrdNVfZrKOJK1VL6gC3CQaFhvR6jl5PlSsGqWyZU7BoLJw0w6TXVNN96hhqFBB2J7P4fEyROwxXLUToEuYQylAO0tZFDsyulYMnZNKm8BSrg4lqRQN7nVaj6VMe5/lBRIsEFFUS0kqAPIE+APlGMs6jxtdjv6B88wCV4TDK0q1pQtE10hJHdMOOgBYKSH+t9MVgEyEyJRKlLUpjpFSKAAF+G9/GLbh8ZqSEKIQNIepABcPsLW61gDJsDNmTiZndq1n8KYiqOENpCg51N7wBLGOdzlNNpWkVGcou4sWZ/Lk4eToTLQVKU6Ukm4rqO5SHtu4itzVrKwzEgFSiSEupVVGtPLlHW+2uRYaVl6+8SnvNDJmaQpWu7A3ANuQDxyOdMIUSLi3k4/pGmCLhGntmbd9gOOxsx9LBO3C3o4g8ZGUiWtAC1Eh3VY3FG6EeQu8DTMWtba1MCbDb0gpWAmaSoaloBDKSWDbONjzpSOi0TYRNlnSdadOmlBqKgbsWtcvHnfkTBpcISKAkltyOKwvR71gRaEsSpekKcAMSoGwIP9fKJJeHOnSeFIP5rk1NadYmtDSGua4fvEpnJZTMgv0fQp3f+HyHOFZwM1MwTAQpiCNRvq2IJeoJHrBeW43uyxYpND+hN/Ai1xBeZSlyUhaVqKFghK6kgGpSsf0Y/IToar0AnNJQjiBmKJJrQJJokbdXL9IAzjFaydLANX+JtyecRJmUckqJs/xJ+W8QKClHpz29Y0SERowpqeVSHsHAf4wylYzuqpLKd0qFG2IUGYg9N/SB8PgJidTqSHBDk0INWdt2EbS5RXKKVBPCQyweLiLMWcKDm1xVi1IUlsQd/bShoUpiEiwcULhyR1BpsfKAJucrBJQohR5BvPx6xBgaKaYS3IFjVqgnax8hGuNSlS3dxzL19awLQEX30uWo7OPCo83iWXKmTCLAKLOTR77OfhD/AA2TzlSdUtDo1NQaWItcDrV9+cHI7NnumKUImUZT6nALkq0vpI257wOZQkT2QWR/ey3DuBqoRsafKNZfY1RtMpf2D4Wd/XaLHgcpKDxKWpvdAAcBg7uTQ7t8YaJYGju+/Pknr5RPyhopMzsZPFUMsf6fnT4xL/06QHX5AW9Wcxa5+YNUmn7p+xCqbmRdqO7AXFa7sPOM5Tm+kCoSzcEU1rSl/p+/jC77ssksFK5gBx57Rak4dLnvgo0GkJOqlnJBI8GfrBKMuQhOs6ymrOE0HxD1HxpGkIv/AEVRUxk05nCCx5FPyenwiNMuahiEm9XL+r+EXcSKB1JBt7DPuC6gARa39YR5ynTQghT1BDWi5JKLZv8AjYfmyxh9iOfKVOW5SgE0vp+UC4nLimrsPFx5QxlIqPGJ5GQTsSwQglL1UaJYdf0cxnjmjq/N/Dj+PVdMTysuntqShSgdxV/SLV2b7MzlsvEakI2QoMpVdwzgXvWHmR5F91OpWoqLMsahpalEhib39aQ0xWIEtyDermr7Ofo9YjJltVE8x0K/u0sagRsKv9P1u8IUYkiY6OEuQ4JqBY8jXaJM+7QmoQeI3J+v6RWcNjJg9oOLktYdeULHidWw2XdOYzNH4yEqHve0Pi7eXKA1ZpIWSSiU4odRUk08rdYry85mguFIawY7fUxkzHpUXIAoPd/W0WsdBsyWpQVpDpdgdr7Ggp4lot8rCzpUtKRL7saXU7GYaEuiukh/IRBjMvkTVlSisqNVFCiOnsqCttgdoMzDGJUECWsqSkBIO7AWIu7RllyNJUUl9gZUAhKBqbVrUqhUtRYMry+UMhPVNJKxwjmP3SI8NIkhQMxS69HAPhf4QXM7sBkAqIPDpsRsS9vCkcbvJvtjnX+QGdhVz2ZSZcpqvzoQatYtzeo3jMuynFYdbiZqqdXdjWVDqkEUajXePJ02YUlS0qASXJqeTOA+4N4hwWfBRY0rTpS7afNo6MbcFUfCbGnazFrxWGlql+xhgRMlm4eiV1qw9np6tRps2gYcTFy93NA20X7BZioStcshwrSHFNKqrcKId+u8BT+zmFmuRqlqPKz+FPm0buSilZLKQFuGpT91ENcszCWGlYhB0K9mbLJ1J24kPpUPBi28MJ3YsSzqC0kE+07ED+Utz5wHiey2IKiEICQagqUjU3PSFUiuUX6CTRJmXZ8yk6/7yWQ6ZiCWa2rw2IuDQwhXiFuSy1EM1SfBj+kWLKcsxmHCpYQsy1F1OpLuKOgFwk1uxe28ZjuzCxLOmUVLqQeEOCbqTqKQfBtotTj02W6rRWcVj1FYLEA1qG8XHrD3Jc4RMBkzy6FsCGow3cVCrEHYwEOzeJ0n8BZLs4KSamrh6XNYHxeRYhDBMmYwZylNz+gh1HwgIzfszMlTOE65Sg6ZjMCKlle6oMX8KQAmSsMXLHlU0G4G3WLDkGKxMsFK5M/u1BlBUtRBF9wxsB8IYKylKyF/dCkPZ5gBalNJCRbkYalXYFbw2YgsEBALBiSanwO/wh5lfZ3FTg7aEi4UkIAazPxeYtDHDrEn+5kpQ4opKADXYrKXa49owMrFKXMGomu4USxtUs5FAPCFyT6GHy+wcvvCZqiWFGZCSTQVYlgP3tDDC5FKk/3UtCVe8wUeo1Kc86hoUYzO9KdJckb8R3vu1BR3hSvtIt6bPQuzXsaU5/0ERtiLmSgEqUdxV/GvJ/3zMCYnGStgCAz0cNuHAPqkkRT/AL9PnPpQtrkpSo/L5/0jJWGWadzOmF6nQt/MNpbyMLjvYhzi8/RqBSoXYMQX5Nu+xhbie0BBIZT76g3Wr1+Ajf8As5SkKCcLO7whgpMsNdquAWDCwgLC9lMZQGQUgOQo6UVHUkfpFNUAZgh39VrJ8Hb+IBQoFDrcM3Q+VgRp0s/VACSTsFXclx4VvSIso7JT010oSpTOCUsQeVT4/EHk0TlcxKdKlISghiy1E1qTpAIZx4b7w1RSqgXA4AoKinQAPfL2r7ooG23+HqZ/CQsigailElza7C5HKLBIyz8PimpUKUZiA3m/x+DRLNkygUgSkKAFFqcqruVcnpY/SG5IfJCfCyO9lp0I7wpo/CQGqxT5jpWAs17OiaNcyeEplpslJV8HDO2z1iy4jNVU0lIDh2+VQBy39NqznWJUVa0TCFtpLsQR1SKPvWMW+XZePPLHLlDTCsF2bwyAwJWuzqqx5lJI+R84cysSJaa7OKBrcnNPCsVfD54QkAIXMWX2+bOSa9IXZ3nM5Ev2NJa7uxaxGxv5xmoNukPJPJl/lNtllzTtKhIquvTwLhzvWKVmXaBU1YSl9P5lXPSF+ExpKwFDvCujKbU/8Jax5Q0lZZNWoJVK0JcO4L+X9I6I41HbIURLi0BKSri8xA87EaQGINqRb8PkMtlELdSXDKSopfkf2fOFOJnzBwqwyWLizj4fWN0WxHKmArClOzhw2oXex8bRKcGDUW9BWtPWJpeFAKnSwpT1oH2/TrB0vBSyP01Db+YwWmZ0yz5hKKQSuhNku/zo1IAw601JXpAsyhRVPaL9dqxpOExaiCBMBLKqHT1Hg5iH+y0S6F1AEnQ4qae0WsGjzP4tbG5NjZJIJLDVchVD4AbH4Q6wWBXPlhZmIlByOJQFqX23peKHmOaqQohihTUYUAajXcbViCV2oxNSdwB7AsOjRviwesSp9nRcKibp4EpWgFiUrCFBr+0lD8q+ojJ6zrZctdSzrlEpqwLkHS3n6xTsr7aLQtKlIS4NwCnpb92i0TO102ZLUXDaks6gpJJrxb8Okm+8U8Eb0XxRtl+KkrUsIA0qSSR3fCO7LpYb01Gn1iX71IDEBCTYES2J6Dif4QvwvbKYtWidJkulQOpKQCQDxcW7h+TwDn2ZS1FcuXhUpKW0rlHSm9y6iCCOTF96MSeNv0lxH/8AayBR2L3A0k+FAX8Hj2TniVKZUwBV9NXVQ2VY+Aqzc458qfNKgAlibAKclg/r9Y1VnJLPrLNs1R4bX5Rn8BJdJ2dICiFJCr1Qpz5oUDz9BteIMRniEjgOp/aGhUogbU1AG9naKcvGLNQFJqdgPjQxv98WRxIUbtYfTwh/Al2CLRLzjUQUvvTUw5MX3fmd4NRjC7lKubUtzABB+MUY4olWoJVfYu/wvEys2e4IY0FSB4QPE/ALfPzKoGmv8TmlHYF/rE8vN+EBQSRQVYUGwYvsfBr8qJ/ajVdRrTl1gqRmZUQQlZD8ywe9acvlaG4SEXhOaIGoGYtLhwBOWPUAq+BeNpnaNmKZqqi5JUTXYBfjUiKRPnqLsCfFTeH5q+EDL1bS1JNhVx1hqEgo6JJ7TADSWUz3FVADdlE+ZeCpXaiX7oDl2ZavNyKRzNIXdSVXvY/CN15kuWGqD/MDTYHkdobhIKOkz+0klZBUixaqSaNYOQD+6RDhsdImPxId6JUooUByKQrm53oX3jnqcdNVxUA3Ygna7beAiQYVUxbukq2Zy/gAIOLCi+YidJB/Fk6rOVKWoeTqb4NEGKz5IcoQEgNwhLUuK1LbOEjlFQVgZiXBSHFgxB+lbGNRg5x3ZxTUVbXFdx0eDi/WPiy2jtMCCShKiTR7tzJDAH9uI0V2lKv4QasFKHwFG2t+sUfFSJ3NJHMfVxGYee9F+TH6ekDhq7FRdl9rXDCm1N+lj+nSF2J7SljRx4Pu+9XpdorKkDUAlQZ71p5FiY0nJKVsCVCwLM+1oqONP0Ehjje1UxyUoWXd3YCt6s8IsRmk1RchYHIM3ygxKFBRcFLW6+EeDGKfdvMxtGMV0VQGjO5woFzAOTt9YIwOLmKLl5g3QWr6mDULVQNeztbo8bSisKA0rfkEmu5bnSLtBZ7jOzawxloVX8p2JaiSWO5FojOLxKXSe9Gm7qVSGcnPlggBSy3I2FdukR4jtBMN5moWrX4mJS8KUq6FiO/USt1pJABckE1sDuehMS4bD4hRCgFqAIfUSw6kEu3hDfL+0cwAsvyZNvOJpGfEO3dv0SmKoLEecJmJWEql23TUKGxG8RSpqm9lXof0izr7RTFJ0kS1AWdCS3gWp5R4M9X7qR5H9YXEfIXIxZdSm2oLPyfnzjSbgpaxRRBepU4c+8XsTWMjI4b4rRCNldl5Sqkq1c9Tv1qPCPZXZVIqJhelFCnwryjIyIjmmwo1n5FPcDgWNhq+ig0SYvKVqly0pQoJQ5VpIICiWbewQLdeUZGRvDI2FEUvIi41lrUoPU1h3nWCK5STLf8ACV3RHMO6FdbKD9BGRkOM22xWKMFlIMwEpKubHmL+ES59hdC6oYKS+oUd6O9P34xkZGbb+VP9B4DpwwfYG1A63HKga+zwbPwWvu0qoACLPV6k1YkuPSMjIuTolivMkpRM0e1pYC/iQ29zA0/ATCx0tVg5D1oKO+xjIyKi+ilsjXggmi0uS9yzNtSm8EJUE6RpALX1gpAPvAOw5vGRkbdobVOiKWpXstTozMd35RHNxQehNHFWI8gzecZGRVJsRIcQxDpoQKilrm5DxtMnp0llK1bAjY9X5dIyMg4oAJC+7U4atSQedwWPj1htLmmZLUpGkS0gBRI/MxoSxuxasZGQp6GiaTj1JdOtCiasoEl+Qe1Q3S8TTDO0gFaSASUipD2ISwNa8949jIylp0CZB961J4Q0x/yhuEVJ6lxYD6iB+5lrY1B5kM5erkXP9IyMi+KA1XhUJId1UBbTpL7BWoctxzEM5eNGkUFRVLEMBS9vPwjyMgrVhF0TTMWlLHhpaoJ6g8xTaI8Vj5cwAqI4XAS5BqzqSQABXnGRkNRvZVg0vGoC9TOqvEWJ8bX6w0l5rqUkiboBDFqEXDmwJqa+HIRkZBKCoHTNRjVAkKWWYsTpf+Z01dtz1iNaCWICCBcqAUoUuCSKXLWjIyJ4pFJIJl4dBSpXdyyWY0TUEtqCeY528YGxmFw/CDKA6s1bDUxHjSMjIpbBmmEyySAAsIUFbsD6KBcHoWgxaQnhSwSKAG/xf5xkZDSTDtbP/9k="/>
          <p:cNvSpPr>
            <a:spLocks noChangeAspect="1" noChangeArrowheads="1"/>
          </p:cNvSpPr>
          <p:nvPr/>
        </p:nvSpPr>
        <p:spPr bwMode="auto">
          <a:xfrm>
            <a:off x="120650" y="-719138"/>
            <a:ext cx="2133600" cy="1200151"/>
          </a:xfrm>
          <a:prstGeom prst="rect">
            <a:avLst/>
          </a:prstGeom>
          <a:noFill/>
          <a:ln w="9525">
            <a:noFill/>
            <a:miter lim="800000"/>
            <a:headEnd/>
            <a:tailEnd/>
          </a:ln>
        </p:spPr>
        <p:txBody>
          <a:bodyPr/>
          <a:lstStyle/>
          <a:p>
            <a:endParaRPr lang="en-US"/>
          </a:p>
        </p:txBody>
      </p:sp>
      <p:grpSp>
        <p:nvGrpSpPr>
          <p:cNvPr id="3" name="Group 16"/>
          <p:cNvGrpSpPr>
            <a:grpSpLocks/>
          </p:cNvGrpSpPr>
          <p:nvPr/>
        </p:nvGrpSpPr>
        <p:grpSpPr bwMode="auto">
          <a:xfrm>
            <a:off x="4587330" y="912813"/>
            <a:ext cx="4381500" cy="5562600"/>
            <a:chOff x="4508118" y="757361"/>
            <a:chExt cx="4382639" cy="5562734"/>
          </a:xfrm>
        </p:grpSpPr>
        <p:pic>
          <p:nvPicPr>
            <p:cNvPr id="14343" name="Picture 16" descr="http://media.nola.com/hurricane_impact/photo/hurricane-irene-satellitejpg-e34a0faf3dc53619.jpg"/>
            <p:cNvPicPr>
              <a:picLocks noChangeAspect="1" noChangeArrowheads="1"/>
            </p:cNvPicPr>
            <p:nvPr/>
          </p:nvPicPr>
          <p:blipFill>
            <a:blip r:embed="rId7" cstate="print"/>
            <a:srcRect/>
            <a:stretch>
              <a:fillRect/>
            </a:stretch>
          </p:blipFill>
          <p:spPr bwMode="auto">
            <a:xfrm>
              <a:off x="4508118" y="3308671"/>
              <a:ext cx="4382639" cy="3011424"/>
            </a:xfrm>
            <a:prstGeom prst="rect">
              <a:avLst/>
            </a:prstGeom>
            <a:noFill/>
            <a:ln w="9525">
              <a:noFill/>
              <a:miter lim="800000"/>
              <a:headEnd/>
              <a:tailEnd/>
            </a:ln>
          </p:spPr>
        </p:pic>
        <p:pic>
          <p:nvPicPr>
            <p:cNvPr id="14344" name="Picture 18" descr="http://latimesblogs.latimes.com/.a/6a00d8341c630a53ef0153910ebf5e970b-800wi"/>
            <p:cNvPicPr>
              <a:picLocks noChangeAspect="1" noChangeArrowheads="1"/>
            </p:cNvPicPr>
            <p:nvPr/>
          </p:nvPicPr>
          <p:blipFill>
            <a:blip r:embed="rId8" cstate="print"/>
            <a:srcRect/>
            <a:stretch>
              <a:fillRect/>
            </a:stretch>
          </p:blipFill>
          <p:spPr bwMode="auto">
            <a:xfrm>
              <a:off x="4508119" y="757361"/>
              <a:ext cx="4379850" cy="2573162"/>
            </a:xfrm>
            <a:prstGeom prst="rect">
              <a:avLst/>
            </a:prstGeom>
            <a:noFill/>
            <a:ln w="9525">
              <a:noFill/>
              <a:miter lim="800000"/>
              <a:headEnd/>
              <a:tailEnd/>
            </a:ln>
          </p:spPr>
        </p:pic>
        <p:pic>
          <p:nvPicPr>
            <p:cNvPr id="14345" name="Picture 20" descr="http://cbsbaltimore.files.wordpress.com/2011/08/hurricane-irene.jpg?w=300"/>
            <p:cNvPicPr>
              <a:picLocks noChangeAspect="1" noChangeArrowheads="1"/>
            </p:cNvPicPr>
            <p:nvPr/>
          </p:nvPicPr>
          <p:blipFill>
            <a:blip r:embed="rId9" cstate="print"/>
            <a:srcRect/>
            <a:stretch>
              <a:fillRect/>
            </a:stretch>
          </p:blipFill>
          <p:spPr bwMode="auto">
            <a:xfrm>
              <a:off x="4806823" y="3590544"/>
              <a:ext cx="1518412" cy="1138809"/>
            </a:xfrm>
            <a:prstGeom prst="rect">
              <a:avLst/>
            </a:prstGeom>
            <a:noFill/>
            <a:ln w="9525">
              <a:noFill/>
              <a:miter lim="800000"/>
              <a:headEnd/>
              <a:tailEnd/>
            </a:ln>
          </p:spPr>
        </p:pic>
      </p:gr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style.rotation</p:attrName>
                                        </p:attrNameLst>
                                      </p:cBhvr>
                                      <p:tavLst>
                                        <p:tav tm="0">
                                          <p:val>
                                            <p:fltVal val="720"/>
                                          </p:val>
                                        </p:tav>
                                        <p:tav tm="100000">
                                          <p:val>
                                            <p:fltVal val="0"/>
                                          </p:val>
                                        </p:tav>
                                      </p:tavLst>
                                    </p:anim>
                                    <p:anim calcmode="lin" valueType="num">
                                      <p:cBhvr>
                                        <p:cTn id="9" dur="1000" fill="hold"/>
                                        <p:tgtEl>
                                          <p:spTgt spid="2"/>
                                        </p:tgtEl>
                                        <p:attrNameLst>
                                          <p:attrName>ppt_h</p:attrName>
                                        </p:attrNameLst>
                                      </p:cBhvr>
                                      <p:tavLst>
                                        <p:tav tm="0">
                                          <p:val>
                                            <p:fltVal val="0"/>
                                          </p:val>
                                        </p:tav>
                                        <p:tav tm="100000">
                                          <p:val>
                                            <p:strVal val="#ppt_h"/>
                                          </p:val>
                                        </p:tav>
                                      </p:tavLst>
                                    </p:anim>
                                    <p:anim calcmode="lin" valueType="num">
                                      <p:cBhvr>
                                        <p:cTn id="10" dur="1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style.rotation</p:attrName>
                                        </p:attrNameLst>
                                      </p:cBhvr>
                                      <p:tavLst>
                                        <p:tav tm="0">
                                          <p:val>
                                            <p:fltVal val="720"/>
                                          </p:val>
                                        </p:tav>
                                        <p:tav tm="100000">
                                          <p:val>
                                            <p:fltVal val="0"/>
                                          </p:val>
                                        </p:tav>
                                      </p:tavLst>
                                    </p:anim>
                                    <p:anim calcmode="lin" valueType="num">
                                      <p:cBhvr>
                                        <p:cTn id="17" dur="1000" fill="hold"/>
                                        <p:tgtEl>
                                          <p:spTgt spid="3"/>
                                        </p:tgtEl>
                                        <p:attrNameLst>
                                          <p:attrName>ppt_h</p:attrName>
                                        </p:attrNameLst>
                                      </p:cBhvr>
                                      <p:tavLst>
                                        <p:tav tm="0">
                                          <p:val>
                                            <p:fltVal val="0"/>
                                          </p:val>
                                        </p:tav>
                                        <p:tav tm="100000">
                                          <p:val>
                                            <p:strVal val="#ppt_h"/>
                                          </p:val>
                                        </p:tav>
                                      </p:tavLst>
                                    </p:anim>
                                    <p:anim calcmode="lin" valueType="num">
                                      <p:cBhvr>
                                        <p:cTn id="18" dur="1000" fill="hold"/>
                                        <p:tgtEl>
                                          <p:spTgt spid="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5" descr="C:\Documents and Settings\wettersk\Local Settings\Temporary Internet Files\Content.IE5\97TAP8J1\MC900442048[1].png"/>
          <p:cNvPicPr>
            <a:picLocks noChangeAspect="1" noChangeArrowheads="1"/>
          </p:cNvPicPr>
          <p:nvPr/>
        </p:nvPicPr>
        <p:blipFill>
          <a:blip r:embed="rId3" cstate="print"/>
          <a:srcRect/>
          <a:stretch>
            <a:fillRect/>
          </a:stretch>
        </p:blipFill>
        <p:spPr bwMode="auto">
          <a:xfrm>
            <a:off x="6337603" y="2837117"/>
            <a:ext cx="2552294" cy="3830383"/>
          </a:xfrm>
          <a:prstGeom prst="rect">
            <a:avLst/>
          </a:prstGeom>
          <a:noFill/>
          <a:ln w="9525">
            <a:noFill/>
            <a:miter lim="800000"/>
            <a:headEnd/>
            <a:tailEnd/>
          </a:ln>
        </p:spPr>
      </p:pic>
      <p:sp>
        <p:nvSpPr>
          <p:cNvPr id="2" name="Title 1"/>
          <p:cNvSpPr>
            <a:spLocks noGrp="1"/>
          </p:cNvSpPr>
          <p:nvPr>
            <p:ph type="title" idx="4294967295"/>
          </p:nvPr>
        </p:nvSpPr>
        <p:spPr>
          <a:xfrm>
            <a:off x="0" y="58738"/>
            <a:ext cx="9144000" cy="781050"/>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 Blue Ribbon Panel Review of NHGRI Intramural Research Program</a:t>
            </a:r>
          </a:p>
        </p:txBody>
      </p:sp>
      <p:sp>
        <p:nvSpPr>
          <p:cNvPr id="6" name="Title 1"/>
          <p:cNvSpPr txBox="1">
            <a:spLocks/>
          </p:cNvSpPr>
          <p:nvPr/>
        </p:nvSpPr>
        <p:spPr bwMode="auto">
          <a:xfrm>
            <a:off x="89990" y="1668463"/>
            <a:ext cx="8170863" cy="4369730"/>
          </a:xfrm>
          <a:prstGeom prst="rect">
            <a:avLst/>
          </a:prstGeom>
          <a:noFill/>
          <a:ln w="9525" algn="ctr">
            <a:noFill/>
            <a:miter lim="800000"/>
            <a:headEnd/>
            <a:tailEnd/>
          </a:ln>
        </p:spPr>
        <p:txBody>
          <a:bodyPr/>
          <a:lstStyle/>
          <a:p>
            <a:pPr marL="411163" indent="-342900" eaLnBrk="0" hangingPunct="0">
              <a:spcBef>
                <a:spcPts val="700"/>
              </a:spcBef>
              <a:buClr>
                <a:schemeClr val="tx2"/>
              </a:buClr>
              <a:buSzPct val="95000"/>
              <a:buFont typeface="Wingdings" pitchFamily="2" charset="2"/>
              <a:buChar char=""/>
            </a:pPr>
            <a:r>
              <a:rPr lang="en-US" sz="3200" dirty="0" smtClean="0">
                <a:cs typeface="Arial" pitchFamily="34" charset="0"/>
              </a:rPr>
              <a:t>David Page, M.D.  (Chair)</a:t>
            </a:r>
          </a:p>
          <a:p>
            <a:pPr marL="411163" indent="-342900" eaLnBrk="0" hangingPunct="0">
              <a:spcBef>
                <a:spcPts val="700"/>
              </a:spcBef>
              <a:buClr>
                <a:schemeClr val="tx2"/>
              </a:buClr>
              <a:buSzPct val="95000"/>
              <a:buFont typeface="Wingdings" pitchFamily="2" charset="2"/>
              <a:buChar char=""/>
            </a:pPr>
            <a:r>
              <a:rPr lang="en-US" sz="3200" dirty="0" smtClean="0">
                <a:cs typeface="Arial" pitchFamily="34" charset="0"/>
              </a:rPr>
              <a:t>Rick Myers, Ph.D.   (NACHGR)</a:t>
            </a:r>
          </a:p>
          <a:p>
            <a:pPr marL="411163" indent="-342900" eaLnBrk="0" hangingPunct="0">
              <a:spcBef>
                <a:spcPts val="700"/>
              </a:spcBef>
              <a:buClr>
                <a:schemeClr val="tx2"/>
              </a:buClr>
              <a:buSzPct val="95000"/>
              <a:buFont typeface="Wingdings" pitchFamily="2" charset="2"/>
              <a:buChar char=""/>
            </a:pPr>
            <a:r>
              <a:rPr lang="en-US" sz="3200" dirty="0" smtClean="0">
                <a:cs typeface="Arial" pitchFamily="34" charset="0"/>
              </a:rPr>
              <a:t>Bruce Korf, M.D., Ph.D.   (BSC)</a:t>
            </a:r>
          </a:p>
          <a:p>
            <a:pPr marL="411163" indent="-342900" eaLnBrk="0" hangingPunct="0">
              <a:spcBef>
                <a:spcPts val="700"/>
              </a:spcBef>
              <a:buClr>
                <a:schemeClr val="tx2"/>
              </a:buClr>
              <a:buSzPct val="95000"/>
              <a:buFont typeface="Wingdings" pitchFamily="2" charset="2"/>
              <a:buChar char=""/>
            </a:pPr>
            <a:r>
              <a:rPr lang="en-US" sz="3200" dirty="0" smtClean="0">
                <a:cs typeface="Arial" pitchFamily="34" charset="0"/>
              </a:rPr>
              <a:t>Wylie </a:t>
            </a:r>
            <a:r>
              <a:rPr lang="en-US" sz="3200" dirty="0">
                <a:cs typeface="Arial" pitchFamily="34" charset="0"/>
              </a:rPr>
              <a:t>Burke, M.D</a:t>
            </a:r>
            <a:r>
              <a:rPr lang="en-US" sz="3200" dirty="0" smtClean="0">
                <a:cs typeface="Arial" pitchFamily="34" charset="0"/>
              </a:rPr>
              <a:t>., Ph.D</a:t>
            </a:r>
            <a:endParaRPr lang="en-US" sz="3200" dirty="0">
              <a:cs typeface="Arial" pitchFamily="34" charset="0"/>
            </a:endParaRPr>
          </a:p>
          <a:p>
            <a:pPr marL="411163" indent="-342900" eaLnBrk="0" hangingPunct="0">
              <a:spcBef>
                <a:spcPts val="700"/>
              </a:spcBef>
              <a:buClr>
                <a:schemeClr val="tx2"/>
              </a:buClr>
              <a:buSzPct val="95000"/>
              <a:buFont typeface="Wingdings" pitchFamily="2" charset="2"/>
              <a:buChar char=""/>
            </a:pPr>
            <a:r>
              <a:rPr lang="en-US" sz="3200" dirty="0">
                <a:cs typeface="Arial" pitchFamily="34" charset="0"/>
              </a:rPr>
              <a:t>Nancy Cox, </a:t>
            </a:r>
            <a:r>
              <a:rPr lang="en-US" sz="3200" dirty="0" smtClean="0">
                <a:cs typeface="Arial" pitchFamily="34" charset="0"/>
              </a:rPr>
              <a:t>Ph.D</a:t>
            </a:r>
            <a:endParaRPr lang="en-US" sz="3200" dirty="0">
              <a:cs typeface="Arial" pitchFamily="34" charset="0"/>
            </a:endParaRPr>
          </a:p>
          <a:p>
            <a:pPr marL="411163" indent="-342900" eaLnBrk="0" hangingPunct="0">
              <a:spcBef>
                <a:spcPts val="700"/>
              </a:spcBef>
              <a:buClr>
                <a:schemeClr val="tx2"/>
              </a:buClr>
              <a:buSzPct val="95000"/>
              <a:buFont typeface="Wingdings" pitchFamily="2" charset="2"/>
              <a:buChar char=""/>
            </a:pPr>
            <a:r>
              <a:rPr lang="en-US" sz="3200" dirty="0" smtClean="0">
                <a:cs typeface="Arial" pitchFamily="34" charset="0"/>
              </a:rPr>
              <a:t>Bob </a:t>
            </a:r>
            <a:r>
              <a:rPr lang="en-US" sz="3200" dirty="0">
                <a:cs typeface="Arial" pitchFamily="34" charset="0"/>
              </a:rPr>
              <a:t>Waterston, M.D</a:t>
            </a:r>
            <a:r>
              <a:rPr lang="en-US" sz="3200" dirty="0" smtClean="0">
                <a:cs typeface="Arial" pitchFamily="34" charset="0"/>
              </a:rPr>
              <a:t>., Ph.D</a:t>
            </a:r>
            <a:endParaRPr lang="en-US" sz="3200" dirty="0">
              <a:cs typeface="Arial" pitchFamily="34" charset="0"/>
            </a:endParaRPr>
          </a:p>
          <a:p>
            <a:pPr marL="411163" indent="-342900" eaLnBrk="0" hangingPunct="0">
              <a:spcBef>
                <a:spcPts val="700"/>
              </a:spcBef>
              <a:buClr>
                <a:schemeClr val="tx2"/>
              </a:buClr>
              <a:buSzPct val="95000"/>
              <a:buFont typeface="Wingdings" pitchFamily="2" charset="2"/>
              <a:buChar char=""/>
            </a:pPr>
            <a:r>
              <a:rPr lang="en-US" sz="3200" dirty="0">
                <a:cs typeface="Arial" pitchFamily="34" charset="0"/>
              </a:rPr>
              <a:t>Huda </a:t>
            </a:r>
            <a:r>
              <a:rPr lang="en-US" sz="3200" dirty="0" err="1">
                <a:cs typeface="Arial" pitchFamily="34" charset="0"/>
              </a:rPr>
              <a:t>Zoghbi</a:t>
            </a:r>
            <a:r>
              <a:rPr lang="en-US" sz="3200" dirty="0">
                <a:cs typeface="Arial" pitchFamily="34" charset="0"/>
              </a:rPr>
              <a:t>, M.D</a:t>
            </a:r>
            <a:r>
              <a:rPr lang="en-US" sz="3200" dirty="0" smtClean="0">
                <a:cs typeface="Arial" pitchFamily="34" charset="0"/>
              </a:rPr>
              <a:t>.</a:t>
            </a:r>
            <a:endParaRPr lang="en-US" sz="3200"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77788"/>
            <a:ext cx="9144000" cy="811212"/>
          </a:xfrm>
          <a:prstGeom prst="rect">
            <a:avLst/>
          </a:prstGeom>
        </p:spPr>
        <p:txBody>
          <a:bodyPr/>
          <a:lstStyle/>
          <a:p>
            <a:pPr algn="ctr">
              <a:defRPr/>
            </a:pPr>
            <a:r>
              <a:rPr lang="en-US" sz="3600" spc="-100" dirty="0">
                <a:solidFill>
                  <a:srgbClr val="FFFF00"/>
                </a:solidFill>
                <a:cs typeface="Arial" pitchFamily="34" charset="0"/>
              </a:rPr>
              <a:t>NHGRI Intramural Research Highlights: Proteus Syndrome </a:t>
            </a:r>
            <a:r>
              <a:rPr lang="en-US" sz="3600" spc="-100" dirty="0" smtClean="0">
                <a:solidFill>
                  <a:srgbClr val="FFFF00"/>
                </a:solidFill>
                <a:cs typeface="Arial" pitchFamily="34" charset="0"/>
              </a:rPr>
              <a:t>Gene Discovered</a:t>
            </a:r>
            <a:endParaRPr lang="en-US" sz="3600" spc="-100" dirty="0">
              <a:solidFill>
                <a:srgbClr val="FFFF00"/>
              </a:solidFill>
              <a:cs typeface="Arial" pitchFamily="34" charset="0"/>
            </a:endParaRPr>
          </a:p>
        </p:txBody>
      </p:sp>
      <p:sp>
        <p:nvSpPr>
          <p:cNvPr id="93187" name="TextBox 6"/>
          <p:cNvSpPr txBox="1">
            <a:spLocks noChangeArrowheads="1"/>
          </p:cNvSpPr>
          <p:nvPr/>
        </p:nvSpPr>
        <p:spPr bwMode="auto">
          <a:xfrm>
            <a:off x="7366000" y="6367463"/>
            <a:ext cx="1795684" cy="400110"/>
          </a:xfrm>
          <a:prstGeom prst="rect">
            <a:avLst/>
          </a:prstGeom>
          <a:noFill/>
          <a:ln w="9525">
            <a:noFill/>
            <a:miter lim="800000"/>
            <a:headEnd/>
            <a:tailEnd/>
          </a:ln>
        </p:spPr>
        <p:txBody>
          <a:bodyPr wrap="none">
            <a:spAutoFit/>
          </a:bodyPr>
          <a:lstStyle/>
          <a:p>
            <a:r>
              <a:rPr lang="en-US" sz="2000" dirty="0">
                <a:solidFill>
                  <a:srgbClr val="8BE6FF"/>
                </a:solidFill>
              </a:rPr>
              <a:t>Document </a:t>
            </a:r>
            <a:r>
              <a:rPr lang="en-US" sz="2000" dirty="0" smtClean="0">
                <a:solidFill>
                  <a:srgbClr val="8BE6FF"/>
                </a:solidFill>
              </a:rPr>
              <a:t>39</a:t>
            </a:r>
            <a:endParaRPr lang="en-US" sz="2000" dirty="0">
              <a:solidFill>
                <a:srgbClr val="8BE6FF"/>
              </a:solidFill>
            </a:endParaRPr>
          </a:p>
        </p:txBody>
      </p:sp>
      <p:pic>
        <p:nvPicPr>
          <p:cNvPr id="92164" name="Picture 12"/>
          <p:cNvPicPr>
            <a:picLocks noChangeAspect="1" noChangeArrowheads="1"/>
          </p:cNvPicPr>
          <p:nvPr/>
        </p:nvPicPr>
        <p:blipFill>
          <a:blip r:embed="rId4" cstate="print"/>
          <a:srcRect/>
          <a:stretch>
            <a:fillRect/>
          </a:stretch>
        </p:blipFill>
        <p:spPr bwMode="auto">
          <a:xfrm>
            <a:off x="3959225" y="1855788"/>
            <a:ext cx="5000625" cy="4260850"/>
          </a:xfrm>
          <a:prstGeom prst="rect">
            <a:avLst/>
          </a:prstGeom>
          <a:noFill/>
          <a:ln w="9525">
            <a:noFill/>
            <a:miter lim="800000"/>
            <a:headEnd/>
            <a:tailEnd/>
          </a:ln>
        </p:spPr>
      </p:pic>
      <p:pic>
        <p:nvPicPr>
          <p:cNvPr id="80901" name="Picture 13" descr="Leslie Biesecker (left) and Larry Thompson">
            <a:hlinkClick r:id="rId5"/>
          </p:cNvPr>
          <p:cNvPicPr>
            <a:picLocks noChangeAspect="1"/>
          </p:cNvPicPr>
          <p:nvPr/>
        </p:nvPicPr>
        <p:blipFill>
          <a:blip r:embed="rId6" cstate="print"/>
          <a:srcRect/>
          <a:stretch>
            <a:fillRect/>
          </a:stretch>
        </p:blipFill>
        <p:spPr bwMode="auto">
          <a:xfrm>
            <a:off x="209550" y="2497012"/>
            <a:ext cx="3673475" cy="23800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2164"/>
                                        </p:tgtEl>
                                        <p:attrNameLst>
                                          <p:attrName>style.visibility</p:attrName>
                                        </p:attrNameLst>
                                      </p:cBhvr>
                                      <p:to>
                                        <p:strVal val="visible"/>
                                      </p:to>
                                    </p:set>
                                    <p:animEffect transition="in" filter="wipe(up)">
                                      <p:cBhvr>
                                        <p:cTn id="7" dur="500"/>
                                        <p:tgtEl>
                                          <p:spTgt spid="92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5"/>
          <p:cNvGrpSpPr>
            <a:grpSpLocks/>
          </p:cNvGrpSpPr>
          <p:nvPr/>
        </p:nvGrpSpPr>
        <p:grpSpPr bwMode="auto">
          <a:xfrm>
            <a:off x="295275" y="5021263"/>
            <a:ext cx="8534400" cy="1336675"/>
            <a:chOff x="314325" y="5274831"/>
            <a:chExt cx="8534400" cy="1336472"/>
          </a:xfrm>
        </p:grpSpPr>
        <p:pic>
          <p:nvPicPr>
            <p:cNvPr id="2070" name="Picture 25"/>
            <p:cNvPicPr>
              <a:picLocks noChangeAspect="1" noChangeArrowheads="1"/>
            </p:cNvPicPr>
            <p:nvPr/>
          </p:nvPicPr>
          <p:blipFill>
            <a:blip r:embed="rId4" cstate="print"/>
            <a:srcRect l="7187" t="56641" r="60313" b="35352"/>
            <a:stretch>
              <a:fillRect/>
            </a:stretch>
          </p:blipFill>
          <p:spPr bwMode="auto">
            <a:xfrm>
              <a:off x="1343025" y="5867400"/>
              <a:ext cx="7505700" cy="739744"/>
            </a:xfrm>
            <a:prstGeom prst="rect">
              <a:avLst/>
            </a:prstGeom>
            <a:noFill/>
            <a:ln w="9525">
              <a:noFill/>
              <a:miter lim="800000"/>
              <a:headEnd/>
              <a:tailEnd/>
            </a:ln>
          </p:spPr>
        </p:pic>
        <p:pic>
          <p:nvPicPr>
            <p:cNvPr id="2071" name="Picture 25"/>
            <p:cNvPicPr>
              <a:picLocks noChangeAspect="1" noChangeArrowheads="1"/>
            </p:cNvPicPr>
            <p:nvPr/>
          </p:nvPicPr>
          <p:blipFill>
            <a:blip r:embed="rId4" cstate="print"/>
            <a:srcRect l="703" t="13280" r="68517" b="80666"/>
            <a:stretch>
              <a:fillRect/>
            </a:stretch>
          </p:blipFill>
          <p:spPr bwMode="auto">
            <a:xfrm>
              <a:off x="1343025" y="5276849"/>
              <a:ext cx="7505700" cy="590550"/>
            </a:xfrm>
            <a:prstGeom prst="rect">
              <a:avLst/>
            </a:prstGeom>
            <a:noFill/>
            <a:ln w="9525">
              <a:noFill/>
              <a:miter lim="800000"/>
              <a:headEnd/>
              <a:tailEnd/>
            </a:ln>
          </p:spPr>
        </p:pic>
        <p:pic>
          <p:nvPicPr>
            <p:cNvPr id="2072" name="Picture 27" descr="http://inside.genome.gov/NHGRIStaff/Staff/retrieve.cfm?imageid=40001018&amp;dpi=300&amp;fileformat=jpg"/>
            <p:cNvPicPr>
              <a:picLocks noChangeAspect="1" noChangeArrowheads="1"/>
            </p:cNvPicPr>
            <p:nvPr/>
          </p:nvPicPr>
          <p:blipFill>
            <a:blip r:embed="rId5" cstate="print"/>
            <a:srcRect l="25977" r="29398" b="22720"/>
            <a:stretch>
              <a:fillRect/>
            </a:stretch>
          </p:blipFill>
          <p:spPr bwMode="auto">
            <a:xfrm>
              <a:off x="314325" y="5274831"/>
              <a:ext cx="1028699" cy="1336472"/>
            </a:xfrm>
            <a:prstGeom prst="rect">
              <a:avLst/>
            </a:prstGeom>
            <a:noFill/>
            <a:ln w="9525">
              <a:noFill/>
              <a:miter lim="800000"/>
              <a:headEnd/>
              <a:tailEnd/>
            </a:ln>
          </p:spPr>
        </p:pic>
      </p:grpSp>
      <p:sp>
        <p:nvSpPr>
          <p:cNvPr id="2" name="Rectangle 2"/>
          <p:cNvSpPr txBox="1">
            <a:spLocks noChangeArrowheads="1"/>
          </p:cNvSpPr>
          <p:nvPr/>
        </p:nvSpPr>
        <p:spPr>
          <a:xfrm>
            <a:off x="0" y="26988"/>
            <a:ext cx="9144000" cy="811212"/>
          </a:xfrm>
          <a:prstGeom prst="rect">
            <a:avLst/>
          </a:prstGeom>
        </p:spPr>
        <p:txBody>
          <a:bodyPr/>
          <a:lstStyle/>
          <a:p>
            <a:pPr algn="ctr">
              <a:defRPr/>
            </a:pPr>
            <a:r>
              <a:rPr lang="en-US" sz="3600" spc="-100" dirty="0">
                <a:solidFill>
                  <a:srgbClr val="FFFF00"/>
                </a:solidFill>
                <a:latin typeface="Arial" pitchFamily="34" charset="0"/>
                <a:cs typeface="Arial" pitchFamily="34" charset="0"/>
              </a:rPr>
              <a:t>NHGRI Intramural Research Highlights</a:t>
            </a:r>
          </a:p>
        </p:txBody>
      </p:sp>
      <p:sp>
        <p:nvSpPr>
          <p:cNvPr id="2052" name="TextBox 6"/>
          <p:cNvSpPr txBox="1">
            <a:spLocks noChangeArrowheads="1"/>
          </p:cNvSpPr>
          <p:nvPr/>
        </p:nvSpPr>
        <p:spPr bwMode="auto">
          <a:xfrm>
            <a:off x="7332663" y="6356350"/>
            <a:ext cx="1795684" cy="400110"/>
          </a:xfrm>
          <a:prstGeom prst="rect">
            <a:avLst/>
          </a:prstGeom>
          <a:solidFill>
            <a:srgbClr val="000066"/>
          </a:solidFill>
          <a:ln w="9525">
            <a:noFill/>
            <a:miter lim="800000"/>
            <a:headEnd/>
            <a:tailEnd/>
          </a:ln>
        </p:spPr>
        <p:txBody>
          <a:bodyPr wrap="none">
            <a:spAutoFit/>
          </a:bodyPr>
          <a:lstStyle/>
          <a:p>
            <a:r>
              <a:rPr lang="en-US" sz="2000" dirty="0">
                <a:solidFill>
                  <a:srgbClr val="8BE6FF"/>
                </a:solidFill>
              </a:rPr>
              <a:t>Document </a:t>
            </a:r>
            <a:r>
              <a:rPr lang="en-US" sz="2000" dirty="0" smtClean="0">
                <a:solidFill>
                  <a:srgbClr val="8BE6FF"/>
                </a:solidFill>
              </a:rPr>
              <a:t>40</a:t>
            </a:r>
            <a:endParaRPr lang="en-US" sz="2000" dirty="0">
              <a:solidFill>
                <a:srgbClr val="8BE6FF"/>
              </a:solidFill>
            </a:endParaRPr>
          </a:p>
        </p:txBody>
      </p:sp>
      <p:grpSp>
        <p:nvGrpSpPr>
          <p:cNvPr id="4" name="Group 52"/>
          <p:cNvGrpSpPr>
            <a:grpSpLocks/>
          </p:cNvGrpSpPr>
          <p:nvPr/>
        </p:nvGrpSpPr>
        <p:grpSpPr bwMode="auto">
          <a:xfrm>
            <a:off x="209550" y="2719388"/>
            <a:ext cx="8575675" cy="2260600"/>
            <a:chOff x="104775" y="2981325"/>
            <a:chExt cx="8576130" cy="2260423"/>
          </a:xfrm>
        </p:grpSpPr>
        <p:pic>
          <p:nvPicPr>
            <p:cNvPr id="2065" name="Picture 22"/>
            <p:cNvPicPr>
              <a:picLocks noChangeAspect="1" noChangeArrowheads="1"/>
            </p:cNvPicPr>
            <p:nvPr/>
          </p:nvPicPr>
          <p:blipFill>
            <a:blip r:embed="rId6" cstate="print"/>
            <a:srcRect l="12386" t="17578" r="53906" b="73433"/>
            <a:stretch>
              <a:fillRect/>
            </a:stretch>
          </p:blipFill>
          <p:spPr bwMode="auto">
            <a:xfrm>
              <a:off x="104775" y="2981325"/>
              <a:ext cx="6250577" cy="666750"/>
            </a:xfrm>
            <a:prstGeom prst="rect">
              <a:avLst/>
            </a:prstGeom>
            <a:noFill/>
            <a:ln w="9525">
              <a:noFill/>
              <a:miter lim="800000"/>
              <a:headEnd/>
              <a:tailEnd/>
            </a:ln>
          </p:spPr>
        </p:pic>
        <p:pic>
          <p:nvPicPr>
            <p:cNvPr id="2066" name="Picture 22"/>
            <p:cNvPicPr>
              <a:picLocks noChangeAspect="1" noChangeArrowheads="1"/>
            </p:cNvPicPr>
            <p:nvPr/>
          </p:nvPicPr>
          <p:blipFill>
            <a:blip r:embed="rId6" cstate="print"/>
            <a:srcRect l="3828" t="17349" r="88213" b="71445"/>
            <a:stretch>
              <a:fillRect/>
            </a:stretch>
          </p:blipFill>
          <p:spPr bwMode="auto">
            <a:xfrm>
              <a:off x="104776" y="3619500"/>
              <a:ext cx="1657350" cy="933450"/>
            </a:xfrm>
            <a:prstGeom prst="rect">
              <a:avLst/>
            </a:prstGeom>
            <a:noFill/>
            <a:ln w="9525">
              <a:noFill/>
              <a:miter lim="800000"/>
              <a:headEnd/>
              <a:tailEnd/>
            </a:ln>
          </p:spPr>
        </p:pic>
        <p:pic>
          <p:nvPicPr>
            <p:cNvPr id="2067" name="Picture 28"/>
            <p:cNvPicPr>
              <a:picLocks noChangeAspect="1" noChangeArrowheads="1"/>
            </p:cNvPicPr>
            <p:nvPr/>
          </p:nvPicPr>
          <p:blipFill>
            <a:blip r:embed="rId7" cstate="print"/>
            <a:srcRect l="3030" t="63867" r="53088" b="14258"/>
            <a:stretch>
              <a:fillRect/>
            </a:stretch>
          </p:blipFill>
          <p:spPr bwMode="auto">
            <a:xfrm>
              <a:off x="2994480" y="4226632"/>
              <a:ext cx="5686425" cy="1007825"/>
            </a:xfrm>
            <a:prstGeom prst="rect">
              <a:avLst/>
            </a:prstGeom>
            <a:noFill/>
            <a:ln w="9525">
              <a:noFill/>
              <a:miter lim="800000"/>
              <a:headEnd/>
              <a:tailEnd/>
            </a:ln>
          </p:spPr>
        </p:pic>
        <p:pic>
          <p:nvPicPr>
            <p:cNvPr id="2068" name="Picture 28"/>
            <p:cNvPicPr>
              <a:picLocks noChangeAspect="1" noChangeArrowheads="1"/>
            </p:cNvPicPr>
            <p:nvPr/>
          </p:nvPicPr>
          <p:blipFill>
            <a:blip r:embed="rId7" cstate="print"/>
            <a:srcRect l="468" t="12500" r="71786" b="79102"/>
            <a:stretch>
              <a:fillRect/>
            </a:stretch>
          </p:blipFill>
          <p:spPr bwMode="auto">
            <a:xfrm>
              <a:off x="2979966" y="3637645"/>
              <a:ext cx="5695950" cy="613026"/>
            </a:xfrm>
            <a:prstGeom prst="rect">
              <a:avLst/>
            </a:prstGeom>
            <a:noFill/>
            <a:ln w="9525">
              <a:noFill/>
              <a:miter lim="800000"/>
              <a:headEnd/>
              <a:tailEnd/>
            </a:ln>
          </p:spPr>
        </p:pic>
        <p:pic>
          <p:nvPicPr>
            <p:cNvPr id="2069" name="Picture 24" descr="http://inside.genome.gov/NHGRIStaff/Staff/retrieve.cfm?imageid=35000348&amp;dpi=300&amp;fileformat=jpg"/>
            <p:cNvPicPr>
              <a:picLocks noChangeAspect="1" noChangeArrowheads="1"/>
            </p:cNvPicPr>
            <p:nvPr/>
          </p:nvPicPr>
          <p:blipFill>
            <a:blip r:embed="rId8" cstate="print"/>
            <a:srcRect l="34319" t="13739" r="31778" b="30415"/>
            <a:stretch>
              <a:fillRect/>
            </a:stretch>
          </p:blipFill>
          <p:spPr bwMode="auto">
            <a:xfrm>
              <a:off x="1694382" y="3627213"/>
              <a:ext cx="1307352" cy="1614535"/>
            </a:xfrm>
            <a:prstGeom prst="rect">
              <a:avLst/>
            </a:prstGeom>
            <a:noFill/>
            <a:ln w="9525">
              <a:noFill/>
              <a:miter lim="800000"/>
              <a:headEnd/>
              <a:tailEnd/>
            </a:ln>
          </p:spPr>
        </p:pic>
      </p:grpSp>
      <p:grpSp>
        <p:nvGrpSpPr>
          <p:cNvPr id="5" name="Group 53"/>
          <p:cNvGrpSpPr>
            <a:grpSpLocks/>
          </p:cNvGrpSpPr>
          <p:nvPr/>
        </p:nvGrpSpPr>
        <p:grpSpPr bwMode="auto">
          <a:xfrm>
            <a:off x="3386138" y="1289050"/>
            <a:ext cx="5503862" cy="1385888"/>
            <a:chOff x="3386138" y="1395413"/>
            <a:chExt cx="5503102" cy="1385887"/>
          </a:xfrm>
        </p:grpSpPr>
        <p:pic>
          <p:nvPicPr>
            <p:cNvPr id="2061" name="Picture 21" descr="http://inside.genome.gov/NHGRIStaff/Staff/retrieve.cfm?imageid=15000117&amp;dpi=300&amp;fileformat=jpg"/>
            <p:cNvPicPr>
              <a:picLocks noChangeAspect="1" noChangeArrowheads="1"/>
            </p:cNvPicPr>
            <p:nvPr/>
          </p:nvPicPr>
          <p:blipFill>
            <a:blip r:embed="rId9" cstate="print"/>
            <a:srcRect l="40025" t="9035" r="39461" b="51701"/>
            <a:stretch>
              <a:fillRect/>
            </a:stretch>
          </p:blipFill>
          <p:spPr bwMode="auto">
            <a:xfrm>
              <a:off x="7781925" y="1400176"/>
              <a:ext cx="1107315" cy="1381124"/>
            </a:xfrm>
            <a:prstGeom prst="rect">
              <a:avLst/>
            </a:prstGeom>
            <a:noFill/>
            <a:ln w="9525">
              <a:noFill/>
              <a:miter lim="800000"/>
              <a:headEnd/>
              <a:tailEnd/>
            </a:ln>
          </p:spPr>
        </p:pic>
        <p:pic>
          <p:nvPicPr>
            <p:cNvPr id="2062" name="Picture 13"/>
            <p:cNvPicPr>
              <a:picLocks noChangeAspect="1" noChangeArrowheads="1"/>
            </p:cNvPicPr>
            <p:nvPr/>
          </p:nvPicPr>
          <p:blipFill>
            <a:blip r:embed="rId10" cstate="print"/>
            <a:srcRect l="18903" t="24234" r="70520" b="66138"/>
            <a:stretch>
              <a:fillRect/>
            </a:stretch>
          </p:blipFill>
          <p:spPr bwMode="auto">
            <a:xfrm>
              <a:off x="5819775" y="1395413"/>
              <a:ext cx="1962150" cy="714375"/>
            </a:xfrm>
            <a:prstGeom prst="rect">
              <a:avLst/>
            </a:prstGeom>
            <a:noFill/>
            <a:ln w="9525">
              <a:noFill/>
              <a:miter lim="800000"/>
              <a:headEnd/>
              <a:tailEnd/>
            </a:ln>
          </p:spPr>
        </p:pic>
        <p:pic>
          <p:nvPicPr>
            <p:cNvPr id="2063" name="Picture 19"/>
            <p:cNvPicPr>
              <a:picLocks noChangeAspect="1" noChangeArrowheads="1"/>
            </p:cNvPicPr>
            <p:nvPr/>
          </p:nvPicPr>
          <p:blipFill>
            <a:blip r:embed="rId11" cstate="print"/>
            <a:srcRect l="5391" t="41211" r="70792" b="52332"/>
            <a:stretch>
              <a:fillRect/>
            </a:stretch>
          </p:blipFill>
          <p:spPr bwMode="auto">
            <a:xfrm>
              <a:off x="3386138" y="2109786"/>
              <a:ext cx="4391025" cy="476250"/>
            </a:xfrm>
            <a:prstGeom prst="rect">
              <a:avLst/>
            </a:prstGeom>
            <a:noFill/>
            <a:ln w="9525">
              <a:noFill/>
              <a:miter lim="800000"/>
              <a:headEnd/>
              <a:tailEnd/>
            </a:ln>
          </p:spPr>
        </p:pic>
        <p:pic>
          <p:nvPicPr>
            <p:cNvPr id="2064" name="Picture 32"/>
            <p:cNvPicPr>
              <a:picLocks noChangeAspect="1" noChangeArrowheads="1"/>
            </p:cNvPicPr>
            <p:nvPr/>
          </p:nvPicPr>
          <p:blipFill>
            <a:blip r:embed="rId12" cstate="print"/>
            <a:srcRect l="19698" t="44922" r="45177" b="51077"/>
            <a:stretch>
              <a:fillRect/>
            </a:stretch>
          </p:blipFill>
          <p:spPr bwMode="auto">
            <a:xfrm>
              <a:off x="3386138" y="2581275"/>
              <a:ext cx="4391025" cy="200025"/>
            </a:xfrm>
            <a:prstGeom prst="rect">
              <a:avLst/>
            </a:prstGeom>
            <a:noFill/>
            <a:ln w="9525">
              <a:noFill/>
              <a:miter lim="800000"/>
              <a:headEnd/>
              <a:tailEnd/>
            </a:ln>
          </p:spPr>
        </p:pic>
      </p:grpSp>
      <p:grpSp>
        <p:nvGrpSpPr>
          <p:cNvPr id="6" name="Group 24"/>
          <p:cNvGrpSpPr>
            <a:grpSpLocks/>
          </p:cNvGrpSpPr>
          <p:nvPr/>
        </p:nvGrpSpPr>
        <p:grpSpPr bwMode="auto">
          <a:xfrm>
            <a:off x="266700" y="671513"/>
            <a:ext cx="5500688" cy="1263650"/>
            <a:chOff x="267154" y="721633"/>
            <a:chExt cx="5500234" cy="1263877"/>
          </a:xfrm>
        </p:grpSpPr>
        <p:pic>
          <p:nvPicPr>
            <p:cNvPr id="2056" name="Picture 33"/>
            <p:cNvPicPr>
              <a:picLocks noChangeAspect="1" noChangeArrowheads="1"/>
            </p:cNvPicPr>
            <p:nvPr/>
          </p:nvPicPr>
          <p:blipFill>
            <a:blip r:embed="rId13" cstate="print"/>
            <a:srcRect l="20287" t="50854" r="58086" b="47498"/>
            <a:stretch>
              <a:fillRect/>
            </a:stretch>
          </p:blipFill>
          <p:spPr bwMode="auto">
            <a:xfrm>
              <a:off x="1385888" y="1852160"/>
              <a:ext cx="4371975" cy="133350"/>
            </a:xfrm>
            <a:prstGeom prst="rect">
              <a:avLst/>
            </a:prstGeom>
            <a:noFill/>
            <a:ln w="9525">
              <a:noFill/>
              <a:miter lim="800000"/>
              <a:headEnd/>
              <a:tailEnd/>
            </a:ln>
          </p:spPr>
        </p:pic>
        <p:grpSp>
          <p:nvGrpSpPr>
            <p:cNvPr id="7" name="Group 23"/>
            <p:cNvGrpSpPr>
              <a:grpSpLocks/>
            </p:cNvGrpSpPr>
            <p:nvPr/>
          </p:nvGrpSpPr>
          <p:grpSpPr bwMode="auto">
            <a:xfrm>
              <a:off x="267154" y="721633"/>
              <a:ext cx="5500234" cy="1246188"/>
              <a:chOff x="267154" y="721633"/>
              <a:chExt cx="5500234" cy="1246188"/>
            </a:xfrm>
          </p:grpSpPr>
          <p:pic>
            <p:nvPicPr>
              <p:cNvPr id="2058" name="Picture 13"/>
              <p:cNvPicPr>
                <a:picLocks noChangeAspect="1" noChangeArrowheads="1"/>
              </p:cNvPicPr>
              <p:nvPr/>
            </p:nvPicPr>
            <p:blipFill>
              <a:blip r:embed="rId10" cstate="print"/>
              <a:srcRect l="5756" t="24136" r="68974" b="65625"/>
              <a:stretch>
                <a:fillRect/>
              </a:stretch>
            </p:blipFill>
            <p:spPr bwMode="auto">
              <a:xfrm>
                <a:off x="1349829" y="721633"/>
                <a:ext cx="4417559" cy="709613"/>
              </a:xfrm>
              <a:prstGeom prst="rect">
                <a:avLst/>
              </a:prstGeom>
              <a:noFill/>
              <a:ln w="9525">
                <a:noFill/>
                <a:miter lim="800000"/>
                <a:headEnd/>
                <a:tailEnd/>
              </a:ln>
            </p:spPr>
          </p:pic>
          <p:pic>
            <p:nvPicPr>
              <p:cNvPr id="2059" name="Picture 13"/>
              <p:cNvPicPr>
                <a:picLocks noChangeAspect="1" noChangeArrowheads="1"/>
              </p:cNvPicPr>
              <p:nvPr/>
            </p:nvPicPr>
            <p:blipFill>
              <a:blip r:embed="rId10" cstate="print"/>
              <a:srcRect l="5441" t="41211" r="69315" b="52341"/>
              <a:stretch>
                <a:fillRect/>
              </a:stretch>
            </p:blipFill>
            <p:spPr bwMode="auto">
              <a:xfrm>
                <a:off x="1385888" y="1409021"/>
                <a:ext cx="4371975" cy="447675"/>
              </a:xfrm>
              <a:prstGeom prst="rect">
                <a:avLst/>
              </a:prstGeom>
              <a:noFill/>
              <a:ln w="9525">
                <a:noFill/>
                <a:miter lim="800000"/>
                <a:headEnd/>
                <a:tailEnd/>
              </a:ln>
            </p:spPr>
          </p:pic>
          <p:pic>
            <p:nvPicPr>
              <p:cNvPr id="2060" name="Picture 17" descr="http://www.genome.gov/Images/press_photos/highres/20203-300.jpg"/>
              <p:cNvPicPr>
                <a:picLocks noChangeAspect="1" noChangeArrowheads="1"/>
              </p:cNvPicPr>
              <p:nvPr/>
            </p:nvPicPr>
            <p:blipFill>
              <a:blip r:embed="rId14" cstate="print"/>
              <a:srcRect l="26564" t="10194" r="26405" b="13934"/>
              <a:stretch>
                <a:fillRect/>
              </a:stretch>
            </p:blipFill>
            <p:spPr bwMode="auto">
              <a:xfrm>
                <a:off x="267154" y="725715"/>
                <a:ext cx="1099028" cy="1242106"/>
              </a:xfrm>
              <a:prstGeom prst="rect">
                <a:avLst/>
              </a:prstGeom>
              <a:noFill/>
              <a:ln w="9525">
                <a:noFill/>
                <a:miter lim="800000"/>
                <a:headEnd/>
                <a:tailEnd/>
              </a:ln>
            </p:spPr>
          </p:pic>
        </p:grpSp>
      </p:grpSp>
    </p:spTree>
    <p:custDataLst>
      <p:tags r:id="rId1"/>
    </p:custData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6" name="Picture 1"/>
          <p:cNvPicPr>
            <a:picLocks noChangeAspect="1" noChangeArrowheads="1"/>
          </p:cNvPicPr>
          <p:nvPr/>
        </p:nvPicPr>
        <p:blipFill>
          <a:blip r:embed="rId3" cstate="print"/>
          <a:srcRect/>
          <a:stretch>
            <a:fillRect/>
          </a:stretch>
        </p:blipFill>
        <p:spPr bwMode="auto">
          <a:xfrm>
            <a:off x="2023174" y="1409319"/>
            <a:ext cx="4978400" cy="3243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5235" name="Text Box 3"/>
          <p:cNvSpPr txBox="1">
            <a:spLocks noChangeArrowheads="1"/>
          </p:cNvSpPr>
          <p:nvPr/>
        </p:nvSpPr>
        <p:spPr bwMode="auto">
          <a:xfrm>
            <a:off x="1747838" y="1524000"/>
            <a:ext cx="5638800" cy="1552575"/>
          </a:xfrm>
          <a:prstGeom prst="rect">
            <a:avLst/>
          </a:prstGeom>
          <a:noFill/>
          <a:ln w="9525">
            <a:noFill/>
            <a:miter lim="800000"/>
            <a:headEnd/>
            <a:tailEnd/>
          </a:ln>
        </p:spPr>
        <p:txBody>
          <a:bodyPr>
            <a:spAutoFit/>
          </a:bodyPr>
          <a:lstStyle/>
          <a:p>
            <a:pPr algn="ctr" eaLnBrk="0" hangingPunct="0">
              <a:spcBef>
                <a:spcPct val="50000"/>
              </a:spcBef>
            </a:pPr>
            <a:endParaRPr lang="en-US" sz="2400">
              <a:solidFill>
                <a:srgbClr val="000000"/>
              </a:solidFill>
              <a:latin typeface="Tahoma" pitchFamily="34" charset="0"/>
            </a:endParaRPr>
          </a:p>
          <a:p>
            <a:pPr algn="ctr" eaLnBrk="0" hangingPunct="0">
              <a:spcBef>
                <a:spcPct val="50000"/>
              </a:spcBef>
            </a:pPr>
            <a:endParaRPr lang="en-US" sz="2400">
              <a:solidFill>
                <a:srgbClr val="000000"/>
              </a:solidFill>
              <a:latin typeface="Tahoma" pitchFamily="34" charset="0"/>
            </a:endParaRPr>
          </a:p>
          <a:p>
            <a:pPr algn="ctr" eaLnBrk="0" hangingPunct="0">
              <a:spcBef>
                <a:spcPct val="50000"/>
              </a:spcBef>
            </a:pPr>
            <a:endParaRPr lang="en-US" sz="2400">
              <a:solidFill>
                <a:srgbClr val="000000"/>
              </a:solidFill>
              <a:latin typeface="Tahoma" pitchFamily="34" charset="0"/>
            </a:endParaRPr>
          </a:p>
        </p:txBody>
      </p:sp>
      <p:pic>
        <p:nvPicPr>
          <p:cNvPr id="95236" name="Picture 5" descr="topbanner.jpg"/>
          <p:cNvPicPr>
            <a:picLocks noChangeAspect="1"/>
          </p:cNvPicPr>
          <p:nvPr/>
        </p:nvPicPr>
        <p:blipFill>
          <a:blip r:embed="rId4" cstate="print"/>
          <a:srcRect/>
          <a:stretch>
            <a:fillRect/>
          </a:stretch>
        </p:blipFill>
        <p:spPr bwMode="auto">
          <a:xfrm>
            <a:off x="581025" y="0"/>
            <a:ext cx="7972425" cy="1184275"/>
          </a:xfrm>
          <a:prstGeom prst="rect">
            <a:avLst/>
          </a:prstGeom>
          <a:noFill/>
          <a:ln w="9525">
            <a:noFill/>
            <a:miter lim="800000"/>
            <a:headEnd/>
            <a:tailEnd/>
          </a:ln>
        </p:spPr>
      </p:pic>
      <p:pic>
        <p:nvPicPr>
          <p:cNvPr id="95237" name="Picture 3" descr="helix at bottom new seq 2.png"/>
          <p:cNvPicPr>
            <a:picLocks noChangeAspect="1"/>
          </p:cNvPicPr>
          <p:nvPr/>
        </p:nvPicPr>
        <p:blipFill>
          <a:blip r:embed="rId5" cstate="print"/>
          <a:srcRect/>
          <a:stretch>
            <a:fillRect/>
          </a:stretch>
        </p:blipFill>
        <p:spPr bwMode="auto">
          <a:xfrm>
            <a:off x="0" y="5954713"/>
            <a:ext cx="9134475" cy="874712"/>
          </a:xfrm>
          <a:prstGeom prst="rect">
            <a:avLst/>
          </a:prstGeom>
          <a:noFill/>
          <a:ln w="9525">
            <a:noFill/>
            <a:miter lim="800000"/>
            <a:headEnd/>
            <a:tailEnd/>
          </a:ln>
        </p:spPr>
      </p:pic>
      <p:sp>
        <p:nvSpPr>
          <p:cNvPr id="95238" name="Rectangle 6"/>
          <p:cNvSpPr>
            <a:spLocks noChangeArrowheads="1"/>
          </p:cNvSpPr>
          <p:nvPr/>
        </p:nvSpPr>
        <p:spPr bwMode="auto">
          <a:xfrm>
            <a:off x="989013" y="4997450"/>
            <a:ext cx="6972300" cy="769938"/>
          </a:xfrm>
          <a:prstGeom prst="rect">
            <a:avLst/>
          </a:prstGeom>
          <a:noFill/>
          <a:ln w="9525">
            <a:noFill/>
            <a:miter lim="800000"/>
            <a:headEnd/>
            <a:tailEnd/>
          </a:ln>
        </p:spPr>
        <p:txBody>
          <a:bodyPr>
            <a:spAutoFit/>
          </a:bodyPr>
          <a:lstStyle/>
          <a:p>
            <a:pPr algn="ctr" eaLnBrk="0" hangingPunct="0"/>
            <a:r>
              <a:rPr lang="en-US" sz="4400">
                <a:solidFill>
                  <a:srgbClr val="FFFFFF"/>
                </a:solidFill>
                <a:cs typeface="Arial" pitchFamily="34" charset="0"/>
              </a:rPr>
              <a:t>Special Thanks!</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7046"/>
                                        </p:tgtEl>
                                        <p:attrNameLst>
                                          <p:attrName>style.visibility</p:attrName>
                                        </p:attrNameLst>
                                      </p:cBhvr>
                                      <p:to>
                                        <p:strVal val="visible"/>
                                      </p:to>
                                    </p:set>
                                    <p:animEffect transition="in" filter="wipe(up)">
                                      <p:cBhvr>
                                        <p:cTn id="7" dur="500"/>
                                        <p:tgtEl>
                                          <p:spTgt spid="87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endParaRPr lang="en-US"/>
          </a:p>
        </p:txBody>
      </p:sp>
      <p:sp>
        <p:nvSpPr>
          <p:cNvPr id="96259" name="Content Placeholder 2"/>
          <p:cNvSpPr>
            <a:spLocks noGrp="1"/>
          </p:cNvSpPr>
          <p:nvPr>
            <p:ph idx="4294967295"/>
          </p:nvPr>
        </p:nvSpPr>
        <p:spPr/>
        <p:txBody>
          <a:bodyPr/>
          <a:lstStyle/>
          <a:p>
            <a:endParaRPr lang="en-US" smtClean="0"/>
          </a:p>
        </p:txBody>
      </p:sp>
      <p:pic>
        <p:nvPicPr>
          <p:cNvPr id="5" name="Picture 2" descr="C:\1_EDGTALKS\Slides_2011\Graphics and Photos\photo shoot ipad bulb2-01.jpg"/>
          <p:cNvPicPr>
            <a:picLocks noChangeAspect="1" noChangeArrowheads="1"/>
          </p:cNvPicPr>
          <p:nvPr/>
        </p:nvPicPr>
        <p:blipFill>
          <a:blip r:embed="rId3" cstate="print"/>
          <a:srcRect/>
          <a:stretch>
            <a:fillRect/>
          </a:stretch>
        </p:blipFill>
        <p:spPr bwMode="auto">
          <a:xfrm>
            <a:off x="0" y="-101600"/>
            <a:ext cx="9144000" cy="7314727"/>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5250"/>
            <a:ext cx="9144000" cy="760413"/>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New NHGRI Deputy Director</a:t>
            </a:r>
          </a:p>
        </p:txBody>
      </p:sp>
      <p:sp>
        <p:nvSpPr>
          <p:cNvPr id="5" name="Title 1"/>
          <p:cNvSpPr txBox="1">
            <a:spLocks/>
          </p:cNvSpPr>
          <p:nvPr/>
        </p:nvSpPr>
        <p:spPr>
          <a:xfrm>
            <a:off x="0" y="5868334"/>
            <a:ext cx="9144000" cy="781050"/>
          </a:xfrm>
          <a:prstGeom prst="rect">
            <a:avLst/>
          </a:prstGeom>
        </p:spPr>
        <p:txBody>
          <a:bodyPr/>
          <a:lstStyle/>
          <a:p>
            <a:pPr algn="ctr" eaLnBrk="0" hangingPunct="0">
              <a:defRPr/>
            </a:pPr>
            <a:r>
              <a:rPr lang="en-US" sz="3200" spc="-100" dirty="0" smtClean="0">
                <a:latin typeface="Arial" charset="0"/>
                <a:ea typeface="+mj-ea"/>
                <a:cs typeface="Arial" charset="0"/>
              </a:rPr>
              <a:t>Mark Guyer, </a:t>
            </a:r>
            <a:r>
              <a:rPr lang="en-US" sz="3200" spc="-100" dirty="0">
                <a:latin typeface="Arial" charset="0"/>
                <a:ea typeface="+mj-ea"/>
                <a:cs typeface="Arial" charset="0"/>
              </a:rPr>
              <a:t>Ph.D.</a:t>
            </a:r>
          </a:p>
        </p:txBody>
      </p:sp>
      <p:sp>
        <p:nvSpPr>
          <p:cNvPr id="6" name="TextBox 5"/>
          <p:cNvSpPr txBox="1"/>
          <p:nvPr/>
        </p:nvSpPr>
        <p:spPr>
          <a:xfrm>
            <a:off x="7397750" y="634523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1</a:t>
            </a:r>
            <a:endParaRPr lang="en-US" sz="2000" dirty="0">
              <a:solidFill>
                <a:schemeClr val="accent4">
                  <a:lumMod val="40000"/>
                  <a:lumOff val="60000"/>
                </a:schemeClr>
              </a:solidFill>
              <a:latin typeface="Arial" charset="0"/>
            </a:endParaRPr>
          </a:p>
        </p:txBody>
      </p:sp>
      <p:pic>
        <p:nvPicPr>
          <p:cNvPr id="3" name="Picture 2"/>
          <p:cNvPicPr>
            <a:picLocks noChangeAspect="1" noChangeArrowheads="1"/>
          </p:cNvPicPr>
          <p:nvPr/>
        </p:nvPicPr>
        <p:blipFill>
          <a:blip r:embed="rId3" cstate="print">
            <a:lum bright="8000"/>
          </a:blip>
          <a:srcRect/>
          <a:stretch>
            <a:fillRect/>
          </a:stretch>
        </p:blipFill>
        <p:spPr bwMode="auto">
          <a:xfrm>
            <a:off x="1136778" y="1066800"/>
            <a:ext cx="6870444" cy="4572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1.4|1.5|1.6|1.6|1.5"/>
</p:tagLst>
</file>

<file path=ppt/tags/tag2.xml><?xml version="1.0" encoding="utf-8"?>
<p:tagLst xmlns:a="http://schemas.openxmlformats.org/drawingml/2006/main" xmlns:r="http://schemas.openxmlformats.org/officeDocument/2006/relationships" xmlns:p="http://schemas.openxmlformats.org/presentationml/2006/main">
  <p:tag name="TIMING" val="|1.1|1.4|1.5|1.6|1.6|1.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4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12_EDG_2">
  <a:themeElements>
    <a:clrScheme name="">
      <a:dk1>
        <a:srgbClr val="000000"/>
      </a:dk1>
      <a:lt1>
        <a:srgbClr val="FFFFFF"/>
      </a:lt1>
      <a:dk2>
        <a:srgbClr val="003366"/>
      </a:dk2>
      <a:lt2>
        <a:srgbClr val="FFFF00"/>
      </a:lt2>
      <a:accent1>
        <a:srgbClr val="FF9900"/>
      </a:accent1>
      <a:accent2>
        <a:srgbClr val="00FFFF"/>
      </a:accent2>
      <a:accent3>
        <a:srgbClr val="AAADB8"/>
      </a:accent3>
      <a:accent4>
        <a:srgbClr val="DADADA"/>
      </a:accent4>
      <a:accent5>
        <a:srgbClr val="FFCAAA"/>
      </a:accent5>
      <a:accent6>
        <a:srgbClr val="00E7E7"/>
      </a:accent6>
      <a:hlink>
        <a:srgbClr val="FF0000"/>
      </a:hlink>
      <a:folHlink>
        <a:srgbClr val="969696"/>
      </a:folHlink>
    </a:clrScheme>
    <a:fontScheme name="EDG_2">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9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96" charset="0"/>
          </a:defRPr>
        </a:defPPr>
      </a:lstStyle>
    </a:lnDef>
  </a:objectDefaults>
  <a:extraClrSchemeLst>
    <a:extraClrScheme>
      <a:clrScheme name="EDG_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EDG_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EDG_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EDG_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EDG_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EDG_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EDG_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9.xml><?xml version="1.0" encoding="utf-8"?>
<a:theme xmlns:a="http://schemas.openxmlformats.org/drawingml/2006/main" name="3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33183</TotalTime>
  <Words>9769</Words>
  <Application>Microsoft Office PowerPoint</Application>
  <PresentationFormat>On-screen Show (4:3)</PresentationFormat>
  <Paragraphs>1118</Paragraphs>
  <Slides>84</Slides>
  <Notes>84</Notes>
  <HiddenSlides>0</HiddenSlides>
  <MMClips>0</MMClips>
  <ScaleCrop>false</ScaleCrop>
  <HeadingPairs>
    <vt:vector size="4" baseType="variant">
      <vt:variant>
        <vt:lpstr>Theme</vt:lpstr>
      </vt:variant>
      <vt:variant>
        <vt:i4>9</vt:i4>
      </vt:variant>
      <vt:variant>
        <vt:lpstr>Slide Titles</vt:lpstr>
      </vt:variant>
      <vt:variant>
        <vt:i4>84</vt:i4>
      </vt:variant>
    </vt:vector>
  </HeadingPairs>
  <TitlesOfParts>
    <vt:vector size="93" baseType="lpstr">
      <vt:lpstr>BlackGreyFadePhyllisTheme</vt:lpstr>
      <vt:lpstr>1_BlackGreyFadePhyllisTheme</vt:lpstr>
      <vt:lpstr>4_BlackGreyFadePhyllisTheme</vt:lpstr>
      <vt:lpstr>12_EDG_2</vt:lpstr>
      <vt:lpstr>Office Theme</vt:lpstr>
      <vt:lpstr>1_Office Theme</vt:lpstr>
      <vt:lpstr>5_Office Theme</vt:lpstr>
      <vt:lpstr>2_BlackGreyFadePhyllisTheme</vt:lpstr>
      <vt:lpstr>3_BlackGreyFadePhyllisTheme</vt:lpstr>
      <vt:lpstr>DIRECTOR’S REPORT  National Advisory Council  for Human Genome Research  September 2011  Eric Green, M.D., Ph.D. Director, NHGRI   </vt:lpstr>
      <vt:lpstr>Slide 2</vt:lpstr>
      <vt:lpstr>genome.gov/DirectorsReport  </vt:lpstr>
      <vt:lpstr>Slide 4</vt:lpstr>
      <vt:lpstr>Open Session Presentations</vt:lpstr>
      <vt:lpstr>Open Session Presentations</vt:lpstr>
      <vt:lpstr>Slide 7</vt:lpstr>
      <vt:lpstr>Slide 8</vt:lpstr>
      <vt:lpstr>New NHGRI Deputy Director</vt:lpstr>
      <vt:lpstr>New NHGRI Policy and Program  Analysis Branch Chief</vt:lpstr>
      <vt:lpstr> New NHGRI Deputy Scientific Director </vt:lpstr>
      <vt:lpstr>New NIH Intramural Sequencing  Center (NISC) Director</vt:lpstr>
      <vt:lpstr>Elected Fellow by the  American Psychological Association</vt:lpstr>
      <vt:lpstr> Special Advisors to NHGRI Director</vt:lpstr>
      <vt:lpstr>Slide 15</vt:lpstr>
      <vt:lpstr>New Director of the National Institute of Dental and Craniofacial Research</vt:lpstr>
      <vt:lpstr>Acting Director of the National Institute  of General Medical Sciences</vt:lpstr>
      <vt:lpstr>Departing Director of the National  Center for Research Resources (NCRR)</vt:lpstr>
      <vt:lpstr>Incoming Acting Director of the National Center for Research Resources (NCRR)</vt:lpstr>
      <vt:lpstr>Departing Director of the NIH  Center for Scientific Review (CSR)</vt:lpstr>
      <vt:lpstr>Incoming Acting Director of the NIH  Center for Scientific Review (CSR)</vt:lpstr>
      <vt:lpstr>Slide 22</vt:lpstr>
      <vt:lpstr>Interim Director for NCI  Center for Cancer Genomics </vt:lpstr>
      <vt:lpstr>Mourning the Loss of Bernadine Healey</vt:lpstr>
      <vt:lpstr>Mourning the Loss of Senator Mark Hatfield</vt:lpstr>
      <vt:lpstr>Slide 26</vt:lpstr>
      <vt:lpstr>Slide 27</vt:lpstr>
      <vt:lpstr>NIH’s Proposed National Center for Advancing Translational Sciences (NCATS) </vt:lpstr>
      <vt:lpstr>Commentary from the NIH Director  about the Proposed NCATS</vt:lpstr>
      <vt:lpstr>Slide 30</vt:lpstr>
      <vt:lpstr>Slide 31</vt:lpstr>
      <vt:lpstr>Slide 32</vt:lpstr>
      <vt:lpstr>Slide 33</vt:lpstr>
      <vt:lpstr>2011 Gruber Genetics Prize  The Peter and Patricia Gruber Foundation</vt:lpstr>
      <vt:lpstr>2011 Weldon Memorial Prize  University of Oxford </vt:lpstr>
      <vt:lpstr>Technology Review’s Annual List of  35 Innovators Under 35</vt:lpstr>
      <vt:lpstr>Slide 37</vt:lpstr>
      <vt:lpstr>Slide 38</vt:lpstr>
      <vt:lpstr>Slide 39</vt:lpstr>
      <vt:lpstr>Slide 40</vt:lpstr>
      <vt:lpstr>Slide 41</vt:lpstr>
      <vt:lpstr>Slide 42</vt:lpstr>
      <vt:lpstr>Slide 43</vt:lpstr>
      <vt:lpstr>Slide 44</vt:lpstr>
      <vt:lpstr>Slide 45</vt:lpstr>
      <vt:lpstr>Slide 46</vt:lpstr>
      <vt:lpstr>Slide 47</vt:lpstr>
      <vt:lpstr>Large-Scale Genome Sequencing Program:  Comparative Genomics</vt:lpstr>
      <vt:lpstr>Large-Scale Genome Sequencing Program:  Comparative Genomics</vt:lpstr>
      <vt:lpstr>Large-Scale Genome Sequencing Program: Medical Sequencing</vt:lpstr>
      <vt:lpstr>Slide 51</vt:lpstr>
      <vt:lpstr>Slide 52</vt:lpstr>
      <vt:lpstr>Slide 53</vt:lpstr>
      <vt:lpstr>Slide 54</vt:lpstr>
      <vt:lpstr>Possible/Likely NIH-Wide Inventory of  Genome Sequencing Projects</vt:lpstr>
      <vt:lpstr>DNA Sequencing Technology Development</vt:lpstr>
      <vt:lpstr>Slide 57</vt:lpstr>
      <vt:lpstr>Slide 58</vt:lpstr>
      <vt:lpstr>Centers of Excellence in Genomic Science (CEGS)</vt:lpstr>
      <vt:lpstr>Slide 60</vt:lpstr>
      <vt:lpstr>New ELSI Program Announcements </vt:lpstr>
      <vt:lpstr>Challenges in Research Ethics and Policy: Perspectives on Data Sharing July  2011</vt:lpstr>
      <vt:lpstr>Slide 63</vt:lpstr>
      <vt:lpstr>Slide 64</vt:lpstr>
      <vt:lpstr>Slide 65</vt:lpstr>
      <vt:lpstr>Slide 66</vt:lpstr>
      <vt:lpstr>Slide 67</vt:lpstr>
      <vt:lpstr>NIH Center for Translational Therapeutics</vt:lpstr>
      <vt:lpstr>Slide 69</vt:lpstr>
      <vt:lpstr>Slide 70</vt:lpstr>
      <vt:lpstr>Slide 71</vt:lpstr>
      <vt:lpstr>Slide 72</vt:lpstr>
      <vt:lpstr>Slide 73</vt:lpstr>
      <vt:lpstr>Slide 74</vt:lpstr>
      <vt:lpstr>Slide 75</vt:lpstr>
      <vt:lpstr>Slide 76</vt:lpstr>
      <vt:lpstr>NHGRI Catalog of Published Genome-Wide Association Studies (GWAS)</vt:lpstr>
      <vt:lpstr>PhenX Program</vt:lpstr>
      <vt:lpstr>Slide 79</vt:lpstr>
      <vt:lpstr> Blue Ribbon Panel Review of NHGRI Intramural Research Program</vt:lpstr>
      <vt:lpstr>Slide 81</vt:lpstr>
      <vt:lpstr>Slide 82</vt:lpstr>
      <vt:lpstr>Slide 83</vt:lpstr>
      <vt:lpstr>Slide 84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Eric (NIH/NHGRI) [E]</dc:creator>
  <cp:lastModifiedBy>wyattj</cp:lastModifiedBy>
  <cp:revision>2382</cp:revision>
  <dcterms:created xsi:type="dcterms:W3CDTF">1601-01-01T00:00:00Z</dcterms:created>
  <dcterms:modified xsi:type="dcterms:W3CDTF">2011-09-14T17:33:04Z</dcterms:modified>
</cp:coreProperties>
</file>