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67" r:id="rId2"/>
    <p:sldMasterId id="2147488360" r:id="rId3"/>
    <p:sldMasterId id="2147488374" r:id="rId4"/>
    <p:sldMasterId id="2147488387" r:id="rId5"/>
    <p:sldMasterId id="2147488399" r:id="rId6"/>
    <p:sldMasterId id="2147488411" r:id="rId7"/>
    <p:sldMasterId id="2147488431" r:id="rId8"/>
  </p:sldMasterIdLst>
  <p:notesMasterIdLst>
    <p:notesMasterId r:id="rId83"/>
  </p:notesMasterIdLst>
  <p:handoutMasterIdLst>
    <p:handoutMasterId r:id="rId84"/>
  </p:handoutMasterIdLst>
  <p:sldIdLst>
    <p:sldId id="2757" r:id="rId9"/>
    <p:sldId id="2363" r:id="rId10"/>
    <p:sldId id="3687" r:id="rId11"/>
    <p:sldId id="3689" r:id="rId12"/>
    <p:sldId id="3688" r:id="rId13"/>
    <p:sldId id="2403" r:id="rId14"/>
    <p:sldId id="2404" r:id="rId15"/>
    <p:sldId id="3694" r:id="rId16"/>
    <p:sldId id="2717" r:id="rId17"/>
    <p:sldId id="3680" r:id="rId18"/>
    <p:sldId id="3707" r:id="rId19"/>
    <p:sldId id="3669" r:id="rId20"/>
    <p:sldId id="3685" r:id="rId21"/>
    <p:sldId id="3727" r:id="rId22"/>
    <p:sldId id="3726" r:id="rId23"/>
    <p:sldId id="3756" r:id="rId24"/>
    <p:sldId id="3757" r:id="rId25"/>
    <p:sldId id="3721" r:id="rId26"/>
    <p:sldId id="3728" r:id="rId27"/>
    <p:sldId id="2579" r:id="rId28"/>
    <p:sldId id="3684" r:id="rId29"/>
    <p:sldId id="3686" r:id="rId30"/>
    <p:sldId id="3611" r:id="rId31"/>
    <p:sldId id="2340" r:id="rId32"/>
    <p:sldId id="3705" r:id="rId33"/>
    <p:sldId id="3706" r:id="rId34"/>
    <p:sldId id="3741" r:id="rId35"/>
    <p:sldId id="3742" r:id="rId36"/>
    <p:sldId id="3693" r:id="rId37"/>
    <p:sldId id="3690" r:id="rId38"/>
    <p:sldId id="3691" r:id="rId39"/>
    <p:sldId id="3696" r:id="rId40"/>
    <p:sldId id="3745" r:id="rId41"/>
    <p:sldId id="3743" r:id="rId42"/>
    <p:sldId id="3752" r:id="rId43"/>
    <p:sldId id="3763" r:id="rId44"/>
    <p:sldId id="3764" r:id="rId45"/>
    <p:sldId id="3702" r:id="rId46"/>
    <p:sldId id="3703" r:id="rId47"/>
    <p:sldId id="3704" r:id="rId48"/>
    <p:sldId id="3762" r:id="rId49"/>
    <p:sldId id="3700" r:id="rId50"/>
    <p:sldId id="3701" r:id="rId51"/>
    <p:sldId id="3755" r:id="rId52"/>
    <p:sldId id="2341" r:id="rId53"/>
    <p:sldId id="3697" r:id="rId54"/>
    <p:sldId id="3698" r:id="rId55"/>
    <p:sldId id="3699" r:id="rId56"/>
    <p:sldId id="3748" r:id="rId57"/>
    <p:sldId id="3749" r:id="rId58"/>
    <p:sldId id="3750" r:id="rId59"/>
    <p:sldId id="3759" r:id="rId60"/>
    <p:sldId id="2342" r:id="rId61"/>
    <p:sldId id="3761" r:id="rId62"/>
    <p:sldId id="3729" r:id="rId63"/>
    <p:sldId id="3758" r:id="rId64"/>
    <p:sldId id="3720" r:id="rId65"/>
    <p:sldId id="3718" r:id="rId66"/>
    <p:sldId id="3709" r:id="rId67"/>
    <p:sldId id="3712" r:id="rId68"/>
    <p:sldId id="3711" r:id="rId69"/>
    <p:sldId id="3760" r:id="rId70"/>
    <p:sldId id="3767" r:id="rId71"/>
    <p:sldId id="3768" r:id="rId72"/>
    <p:sldId id="3715" r:id="rId73"/>
    <p:sldId id="3716" r:id="rId74"/>
    <p:sldId id="2343" r:id="rId75"/>
    <p:sldId id="3719" r:id="rId76"/>
    <p:sldId id="3772" r:id="rId77"/>
    <p:sldId id="3773" r:id="rId78"/>
    <p:sldId id="3774" r:id="rId79"/>
    <p:sldId id="2984" r:id="rId80"/>
    <p:sldId id="2985" r:id="rId81"/>
    <p:sldId id="3607" r:id="rId82"/>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4104" userDrawn="1">
          <p15:clr>
            <a:srgbClr val="A4A3A4"/>
          </p15:clr>
        </p15:guide>
        <p15:guide id="2" pos="4680" userDrawn="1">
          <p15:clr>
            <a:srgbClr val="A4A3A4"/>
          </p15:clr>
        </p15:guide>
      </p15:sldGuideLst>
    </p:ext>
    <p:ext uri="{2D200454-40CA-4A62-9FC3-DE9A4176ACB9}">
      <p15:notesGuideLst xmlns:p15="http://schemas.microsoft.com/office/powerpoint/2012/main" xmlns="">
        <p15:guide id="1" orient="horz" pos="2948" userDrawn="1">
          <p15:clr>
            <a:srgbClr val="A4A3A4"/>
          </p15:clr>
        </p15:guide>
        <p15:guide id="2" pos="223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 id="5" name="Wildin, Bob (NIH/NHGRI) [E]" initials="WB([" lastIdx="7"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0000"/>
    <a:srgbClr val="009900"/>
    <a:srgbClr val="FF3300"/>
    <a:srgbClr val="66FF33"/>
    <a:srgbClr val="000066"/>
    <a:srgbClr val="00007E"/>
    <a:srgbClr val="002774"/>
    <a:srgbClr val="FF6600"/>
    <a:srgbClr val="CC9900"/>
    <a:srgbClr val="002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4" autoAdjust="0"/>
    <p:restoredTop sz="78815" autoAdjust="0"/>
  </p:normalViewPr>
  <p:slideViewPr>
    <p:cSldViewPr snapToGrid="0">
      <p:cViewPr>
        <p:scale>
          <a:sx n="58" d="100"/>
          <a:sy n="58" d="100"/>
        </p:scale>
        <p:origin x="-774" y="-6"/>
      </p:cViewPr>
      <p:guideLst>
        <p:guide orient="horz" pos="4104"/>
        <p:guide pos="46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6" d="100"/>
          <a:sy n="56" d="100"/>
        </p:scale>
        <p:origin x="2480" y="60"/>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7259636009699"/>
          <c:y val="4.6266216660706898E-2"/>
          <c:w val="0.83246541302672805"/>
          <c:h val="0.80156308454032599"/>
        </c:manualLayout>
      </c:layout>
      <c:scatterChart>
        <c:scatterStyle val="lineMarker"/>
        <c:varyColors val="0"/>
        <c:ser>
          <c:idx val="0"/>
          <c:order val="0"/>
          <c:tx>
            <c:v>ENCODE Consortium Publications</c:v>
          </c:tx>
          <c:marker>
            <c:symbol val="circle"/>
            <c:size val="8"/>
          </c:marker>
          <c:xVal>
            <c:numRef>
              <c:f>Calc!$B$3:$B$35</c:f>
              <c:numCache>
                <c:formatCode>0.00</c:formatCode>
                <c:ptCount val="33"/>
                <c:pt idx="0">
                  <c:v>2007.875</c:v>
                </c:pt>
                <c:pt idx="1">
                  <c:v>2008.125</c:v>
                </c:pt>
                <c:pt idx="2">
                  <c:v>2008.375</c:v>
                </c:pt>
                <c:pt idx="3">
                  <c:v>2008.625</c:v>
                </c:pt>
                <c:pt idx="4">
                  <c:v>2008.875</c:v>
                </c:pt>
                <c:pt idx="5">
                  <c:v>2009.125</c:v>
                </c:pt>
                <c:pt idx="6">
                  <c:v>2009.375</c:v>
                </c:pt>
                <c:pt idx="7">
                  <c:v>2009.625</c:v>
                </c:pt>
                <c:pt idx="8">
                  <c:v>2009.875</c:v>
                </c:pt>
                <c:pt idx="9">
                  <c:v>2010.125</c:v>
                </c:pt>
                <c:pt idx="10">
                  <c:v>2010.375</c:v>
                </c:pt>
                <c:pt idx="11">
                  <c:v>2010.625</c:v>
                </c:pt>
                <c:pt idx="12">
                  <c:v>2010.875</c:v>
                </c:pt>
                <c:pt idx="13">
                  <c:v>2011.125</c:v>
                </c:pt>
                <c:pt idx="14">
                  <c:v>2011.375</c:v>
                </c:pt>
                <c:pt idx="15">
                  <c:v>2011.625</c:v>
                </c:pt>
                <c:pt idx="16">
                  <c:v>2011.875</c:v>
                </c:pt>
                <c:pt idx="17">
                  <c:v>2012.125</c:v>
                </c:pt>
                <c:pt idx="18">
                  <c:v>2012.375</c:v>
                </c:pt>
                <c:pt idx="19">
                  <c:v>2012.625</c:v>
                </c:pt>
                <c:pt idx="20">
                  <c:v>2012.875</c:v>
                </c:pt>
                <c:pt idx="21">
                  <c:v>2013.125</c:v>
                </c:pt>
                <c:pt idx="22">
                  <c:v>2013.375</c:v>
                </c:pt>
                <c:pt idx="23">
                  <c:v>2013.625</c:v>
                </c:pt>
                <c:pt idx="24">
                  <c:v>2013.875</c:v>
                </c:pt>
                <c:pt idx="25">
                  <c:v>2014.125</c:v>
                </c:pt>
                <c:pt idx="26">
                  <c:v>2014.375</c:v>
                </c:pt>
                <c:pt idx="27">
                  <c:v>2014.625</c:v>
                </c:pt>
                <c:pt idx="28">
                  <c:v>2014.875</c:v>
                </c:pt>
                <c:pt idx="29">
                  <c:v>2015.125</c:v>
                </c:pt>
                <c:pt idx="30">
                  <c:v>2015.375</c:v>
                </c:pt>
                <c:pt idx="31">
                  <c:v>2015.625</c:v>
                </c:pt>
                <c:pt idx="32">
                  <c:v>2015.875</c:v>
                </c:pt>
              </c:numCache>
            </c:numRef>
          </c:xVal>
          <c:yVal>
            <c:numRef>
              <c:f>Calc!$G$3:$G$35</c:f>
              <c:numCache>
                <c:formatCode>General</c:formatCode>
                <c:ptCount val="33"/>
                <c:pt idx="0">
                  <c:v>4</c:v>
                </c:pt>
                <c:pt idx="1">
                  <c:v>7</c:v>
                </c:pt>
                <c:pt idx="2">
                  <c:v>11</c:v>
                </c:pt>
                <c:pt idx="3">
                  <c:v>14</c:v>
                </c:pt>
                <c:pt idx="4">
                  <c:v>18</c:v>
                </c:pt>
                <c:pt idx="5">
                  <c:v>30</c:v>
                </c:pt>
                <c:pt idx="6">
                  <c:v>35</c:v>
                </c:pt>
                <c:pt idx="7">
                  <c:v>40</c:v>
                </c:pt>
                <c:pt idx="8">
                  <c:v>58</c:v>
                </c:pt>
                <c:pt idx="9">
                  <c:v>66</c:v>
                </c:pt>
                <c:pt idx="10">
                  <c:v>77</c:v>
                </c:pt>
                <c:pt idx="11">
                  <c:v>84</c:v>
                </c:pt>
                <c:pt idx="12">
                  <c:v>98</c:v>
                </c:pt>
                <c:pt idx="13">
                  <c:v>111</c:v>
                </c:pt>
                <c:pt idx="14">
                  <c:v>122</c:v>
                </c:pt>
                <c:pt idx="15">
                  <c:v>139</c:v>
                </c:pt>
                <c:pt idx="16">
                  <c:v>156</c:v>
                </c:pt>
                <c:pt idx="17">
                  <c:v>172</c:v>
                </c:pt>
                <c:pt idx="18">
                  <c:v>180</c:v>
                </c:pt>
                <c:pt idx="19">
                  <c:v>231</c:v>
                </c:pt>
                <c:pt idx="20">
                  <c:v>247</c:v>
                </c:pt>
                <c:pt idx="21">
                  <c:v>264</c:v>
                </c:pt>
                <c:pt idx="22">
                  <c:v>276</c:v>
                </c:pt>
                <c:pt idx="23">
                  <c:v>298</c:v>
                </c:pt>
                <c:pt idx="24">
                  <c:v>344</c:v>
                </c:pt>
                <c:pt idx="25">
                  <c:v>367</c:v>
                </c:pt>
                <c:pt idx="26">
                  <c:v>392</c:v>
                </c:pt>
                <c:pt idx="27">
                  <c:v>410</c:v>
                </c:pt>
                <c:pt idx="28">
                  <c:v>448</c:v>
                </c:pt>
                <c:pt idx="29">
                  <c:v>483</c:v>
                </c:pt>
                <c:pt idx="30">
                  <c:v>509</c:v>
                </c:pt>
                <c:pt idx="31">
                  <c:v>527</c:v>
                </c:pt>
                <c:pt idx="32">
                  <c:v>544</c:v>
                </c:pt>
              </c:numCache>
            </c:numRef>
          </c:yVal>
          <c:smooth val="0"/>
          <c:extLst xmlns:c16r2="http://schemas.microsoft.com/office/drawing/2015/06/chart">
            <c:ext xmlns:c16="http://schemas.microsoft.com/office/drawing/2014/chart" uri="{C3380CC4-5D6E-409C-BE32-E72D297353CC}">
              <c16:uniqueId val="{00000000-C81B-40CA-A62B-EB5EF177481B}"/>
            </c:ext>
          </c:extLst>
        </c:ser>
        <c:ser>
          <c:idx val="1"/>
          <c:order val="1"/>
          <c:tx>
            <c:v>ENCODE Community Publications</c:v>
          </c:tx>
          <c:marker>
            <c:symbol val="circle"/>
            <c:size val="8"/>
          </c:marker>
          <c:xVal>
            <c:numRef>
              <c:f>Calc!$B$3:$B$35</c:f>
              <c:numCache>
                <c:formatCode>0.00</c:formatCode>
                <c:ptCount val="33"/>
                <c:pt idx="0">
                  <c:v>2007.875</c:v>
                </c:pt>
                <c:pt idx="1">
                  <c:v>2008.125</c:v>
                </c:pt>
                <c:pt idx="2">
                  <c:v>2008.375</c:v>
                </c:pt>
                <c:pt idx="3">
                  <c:v>2008.625</c:v>
                </c:pt>
                <c:pt idx="4">
                  <c:v>2008.875</c:v>
                </c:pt>
                <c:pt idx="5">
                  <c:v>2009.125</c:v>
                </c:pt>
                <c:pt idx="6">
                  <c:v>2009.375</c:v>
                </c:pt>
                <c:pt idx="7">
                  <c:v>2009.625</c:v>
                </c:pt>
                <c:pt idx="8">
                  <c:v>2009.875</c:v>
                </c:pt>
                <c:pt idx="9">
                  <c:v>2010.125</c:v>
                </c:pt>
                <c:pt idx="10">
                  <c:v>2010.375</c:v>
                </c:pt>
                <c:pt idx="11">
                  <c:v>2010.625</c:v>
                </c:pt>
                <c:pt idx="12">
                  <c:v>2010.875</c:v>
                </c:pt>
                <c:pt idx="13">
                  <c:v>2011.125</c:v>
                </c:pt>
                <c:pt idx="14">
                  <c:v>2011.375</c:v>
                </c:pt>
                <c:pt idx="15">
                  <c:v>2011.625</c:v>
                </c:pt>
                <c:pt idx="16">
                  <c:v>2011.875</c:v>
                </c:pt>
                <c:pt idx="17">
                  <c:v>2012.125</c:v>
                </c:pt>
                <c:pt idx="18">
                  <c:v>2012.375</c:v>
                </c:pt>
                <c:pt idx="19">
                  <c:v>2012.625</c:v>
                </c:pt>
                <c:pt idx="20">
                  <c:v>2012.875</c:v>
                </c:pt>
                <c:pt idx="21">
                  <c:v>2013.125</c:v>
                </c:pt>
                <c:pt idx="22">
                  <c:v>2013.375</c:v>
                </c:pt>
                <c:pt idx="23">
                  <c:v>2013.625</c:v>
                </c:pt>
                <c:pt idx="24">
                  <c:v>2013.875</c:v>
                </c:pt>
                <c:pt idx="25">
                  <c:v>2014.125</c:v>
                </c:pt>
                <c:pt idx="26">
                  <c:v>2014.375</c:v>
                </c:pt>
                <c:pt idx="27">
                  <c:v>2014.625</c:v>
                </c:pt>
                <c:pt idx="28">
                  <c:v>2014.875</c:v>
                </c:pt>
                <c:pt idx="29">
                  <c:v>2015.125</c:v>
                </c:pt>
                <c:pt idx="30">
                  <c:v>2015.375</c:v>
                </c:pt>
                <c:pt idx="31">
                  <c:v>2015.625</c:v>
                </c:pt>
                <c:pt idx="32">
                  <c:v>2015.875</c:v>
                </c:pt>
              </c:numCache>
            </c:numRef>
          </c:xVal>
          <c:yVal>
            <c:numRef>
              <c:f>Calc!$H$3:$H$35</c:f>
              <c:numCache>
                <c:formatCode>General</c:formatCode>
                <c:ptCount val="33"/>
                <c:pt idx="0">
                  <c:v>1</c:v>
                </c:pt>
                <c:pt idx="1">
                  <c:v>1</c:v>
                </c:pt>
                <c:pt idx="2">
                  <c:v>3</c:v>
                </c:pt>
                <c:pt idx="3">
                  <c:v>6</c:v>
                </c:pt>
                <c:pt idx="4">
                  <c:v>7</c:v>
                </c:pt>
                <c:pt idx="5">
                  <c:v>8</c:v>
                </c:pt>
                <c:pt idx="6">
                  <c:v>9</c:v>
                </c:pt>
                <c:pt idx="7">
                  <c:v>12</c:v>
                </c:pt>
                <c:pt idx="8">
                  <c:v>16</c:v>
                </c:pt>
                <c:pt idx="9">
                  <c:v>17</c:v>
                </c:pt>
                <c:pt idx="10">
                  <c:v>22</c:v>
                </c:pt>
                <c:pt idx="11">
                  <c:v>31</c:v>
                </c:pt>
                <c:pt idx="12">
                  <c:v>43</c:v>
                </c:pt>
                <c:pt idx="13">
                  <c:v>58</c:v>
                </c:pt>
                <c:pt idx="14">
                  <c:v>78</c:v>
                </c:pt>
                <c:pt idx="15">
                  <c:v>102</c:v>
                </c:pt>
                <c:pt idx="16">
                  <c:v>144</c:v>
                </c:pt>
                <c:pt idx="17">
                  <c:v>171</c:v>
                </c:pt>
                <c:pt idx="18">
                  <c:v>191</c:v>
                </c:pt>
                <c:pt idx="19">
                  <c:v>230</c:v>
                </c:pt>
                <c:pt idx="20">
                  <c:v>267</c:v>
                </c:pt>
                <c:pt idx="21">
                  <c:v>312</c:v>
                </c:pt>
                <c:pt idx="22">
                  <c:v>403</c:v>
                </c:pt>
                <c:pt idx="23">
                  <c:v>504</c:v>
                </c:pt>
                <c:pt idx="24">
                  <c:v>611</c:v>
                </c:pt>
                <c:pt idx="25">
                  <c:v>707</c:v>
                </c:pt>
                <c:pt idx="26">
                  <c:v>828</c:v>
                </c:pt>
                <c:pt idx="27">
                  <c:v>896</c:v>
                </c:pt>
                <c:pt idx="28">
                  <c:v>1006</c:v>
                </c:pt>
                <c:pt idx="29">
                  <c:v>1128</c:v>
                </c:pt>
                <c:pt idx="30">
                  <c:v>1267</c:v>
                </c:pt>
                <c:pt idx="31">
                  <c:v>1352</c:v>
                </c:pt>
                <c:pt idx="32">
                  <c:v>1414</c:v>
                </c:pt>
              </c:numCache>
            </c:numRef>
          </c:yVal>
          <c:smooth val="0"/>
          <c:extLst xmlns:c16r2="http://schemas.microsoft.com/office/drawing/2015/06/chart">
            <c:ext xmlns:c16="http://schemas.microsoft.com/office/drawing/2014/chart" uri="{C3380CC4-5D6E-409C-BE32-E72D297353CC}">
              <c16:uniqueId val="{00000001-C81B-40CA-A62B-EB5EF177481B}"/>
            </c:ext>
          </c:extLst>
        </c:ser>
        <c:dLbls>
          <c:showLegendKey val="0"/>
          <c:showVal val="0"/>
          <c:showCatName val="0"/>
          <c:showSerName val="0"/>
          <c:showPercent val="0"/>
          <c:showBubbleSize val="0"/>
        </c:dLbls>
        <c:axId val="38648832"/>
        <c:axId val="58872576"/>
      </c:scatterChart>
      <c:valAx>
        <c:axId val="38648832"/>
        <c:scaling>
          <c:orientation val="minMax"/>
          <c:max val="2016"/>
          <c:min val="2007"/>
        </c:scaling>
        <c:delete val="0"/>
        <c:axPos val="b"/>
        <c:numFmt formatCode="0" sourceLinked="0"/>
        <c:majorTickMark val="out"/>
        <c:minorTickMark val="none"/>
        <c:tickLblPos val="nextTo"/>
        <c:txPr>
          <a:bodyPr rot="0"/>
          <a:lstStyle/>
          <a:p>
            <a:pPr>
              <a:defRPr sz="1400" b="1">
                <a:latin typeface="Arial" panose="020B0604020202020204" pitchFamily="34" charset="0"/>
                <a:cs typeface="Arial" panose="020B0604020202020204" pitchFamily="34" charset="0"/>
              </a:defRPr>
            </a:pPr>
            <a:endParaRPr lang="en-US"/>
          </a:p>
        </c:txPr>
        <c:crossAx val="58872576"/>
        <c:crosses val="autoZero"/>
        <c:crossBetween val="midCat"/>
      </c:valAx>
      <c:valAx>
        <c:axId val="58872576"/>
        <c:scaling>
          <c:orientation val="minMax"/>
        </c:scaling>
        <c:delete val="0"/>
        <c:axPos val="l"/>
        <c:title>
          <c:tx>
            <c:rich>
              <a:bodyPr rot="-5400000" vert="horz"/>
              <a:lstStyle/>
              <a:p>
                <a:pPr>
                  <a:defRPr sz="2000">
                    <a:latin typeface="Arial" panose="020B0604020202020204" pitchFamily="34" charset="0"/>
                    <a:cs typeface="Arial" panose="020B0604020202020204" pitchFamily="34" charset="0"/>
                  </a:defRPr>
                </a:pPr>
                <a:r>
                  <a:rPr lang="en-US" sz="2000" dirty="0">
                    <a:latin typeface="Arial" panose="020B0604020202020204" pitchFamily="34" charset="0"/>
                    <a:cs typeface="Arial" panose="020B0604020202020204" pitchFamily="34" charset="0"/>
                  </a:rPr>
                  <a:t>Number of Publications</a:t>
                </a:r>
              </a:p>
            </c:rich>
          </c:tx>
          <c:layout>
            <c:manualLayout>
              <c:xMode val="edge"/>
              <c:yMode val="edge"/>
              <c:x val="0"/>
              <c:y val="0.14686805573235087"/>
            </c:manualLayout>
          </c:layout>
          <c:overlay val="0"/>
        </c:title>
        <c:numFmt formatCode="General" sourceLinked="1"/>
        <c:majorTickMark val="out"/>
        <c:minorTickMark val="none"/>
        <c:tickLblPos val="nextTo"/>
        <c:txPr>
          <a:bodyPr/>
          <a:lstStyle/>
          <a:p>
            <a:pPr>
              <a:defRPr sz="1400" b="1">
                <a:latin typeface="Arial" panose="020B0604020202020204" pitchFamily="34" charset="0"/>
                <a:cs typeface="Arial" panose="020B0604020202020204" pitchFamily="34" charset="0"/>
              </a:defRPr>
            </a:pPr>
            <a:endParaRPr lang="en-US"/>
          </a:p>
        </c:txPr>
        <c:crossAx val="38648832"/>
        <c:crosses val="autoZero"/>
        <c:crossBetween val="midCat"/>
      </c:valAx>
    </c:plotArea>
    <c:legend>
      <c:legendPos val="r"/>
      <c:layout>
        <c:manualLayout>
          <c:xMode val="edge"/>
          <c:yMode val="edge"/>
          <c:x val="0.17147528433945758"/>
          <c:y val="0.14104532708750822"/>
          <c:w val="0.51552558646316504"/>
          <c:h val="0.29909985925071919"/>
        </c:manualLayout>
      </c:layout>
      <c:overlay val="0"/>
      <c:txPr>
        <a:bodyPr/>
        <a:lstStyle/>
        <a:p>
          <a:pPr>
            <a:defRPr sz="2000" b="1" baseline="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5978D-62F9-4A64-9918-86954382B1C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9C0D2ED7-8D92-486F-A2CB-393416D006D0}">
      <dgm:prSet phldrT="[Text]" custT="1"/>
      <dgm:spPr/>
      <dgm:t>
        <a:bodyPr/>
        <a:lstStyle/>
        <a:p>
          <a:r>
            <a:rPr lang="en-US" sz="2200" b="1" dirty="0"/>
            <a:t>Research Projects </a:t>
          </a:r>
          <a:r>
            <a:rPr lang="en-US" sz="2000" b="1" dirty="0">
              <a:latin typeface="Arial" panose="020B0604020202020204" pitchFamily="34" charset="0"/>
              <a:cs typeface="Arial" panose="020B0604020202020204" pitchFamily="34" charset="0"/>
            </a:rPr>
            <a:t>(U01)</a:t>
          </a:r>
          <a:endParaRPr lang="en-US" sz="2200" b="1" dirty="0">
            <a:latin typeface="Arial" panose="020B0604020202020204" pitchFamily="34" charset="0"/>
            <a:cs typeface="Arial" panose="020B0604020202020204" pitchFamily="34" charset="0"/>
          </a:endParaRPr>
        </a:p>
      </dgm:t>
    </dgm:pt>
    <dgm:pt modelId="{C557E380-E67C-48D0-9D7D-0DC77B85C327}" type="parTrans" cxnId="{8E3033D5-F5D2-415C-ACF7-04885D2C4D4E}">
      <dgm:prSet/>
      <dgm:spPr/>
      <dgm:t>
        <a:bodyPr/>
        <a:lstStyle/>
        <a:p>
          <a:endParaRPr lang="en-US"/>
        </a:p>
      </dgm:t>
    </dgm:pt>
    <dgm:pt modelId="{6B91C669-A95D-4D9B-82AC-3F5DBBD3ABEB}" type="sibTrans" cxnId="{8E3033D5-F5D2-415C-ACF7-04885D2C4D4E}">
      <dgm:prSet/>
      <dgm:spPr/>
      <dgm:t>
        <a:bodyPr/>
        <a:lstStyle/>
        <a:p>
          <a:endParaRPr lang="en-US"/>
        </a:p>
      </dgm:t>
    </dgm:pt>
    <dgm:pt modelId="{826BFA0D-2DC7-4556-95D3-AE2DB069841C}">
      <dgm:prSet phldrT="[Text]" custT="1"/>
      <dgm:spPr/>
      <dgm:t>
        <a:bodyPr/>
        <a:lstStyle/>
        <a:p>
          <a:r>
            <a:rPr lang="en-US" sz="2200" b="1" dirty="0"/>
            <a:t>Collaborative Centers </a:t>
          </a:r>
          <a:r>
            <a:rPr lang="en-US" sz="2000" b="1" dirty="0">
              <a:latin typeface="Arial" panose="020B0604020202020204" pitchFamily="34" charset="0"/>
              <a:cs typeface="Arial" panose="020B0604020202020204" pitchFamily="34" charset="0"/>
            </a:rPr>
            <a:t>(U54)</a:t>
          </a:r>
          <a:endParaRPr lang="en-US" sz="2200" b="1" dirty="0">
            <a:latin typeface="Arial" panose="020B0604020202020204" pitchFamily="34" charset="0"/>
            <a:cs typeface="Arial" panose="020B0604020202020204" pitchFamily="34" charset="0"/>
          </a:endParaRPr>
        </a:p>
      </dgm:t>
    </dgm:pt>
    <dgm:pt modelId="{8CC1BAA6-8B98-4229-AECF-5640D229CC0F}" type="parTrans" cxnId="{9F41C0F4-97D8-4E97-9477-1D72430AB283}">
      <dgm:prSet/>
      <dgm:spPr/>
      <dgm:t>
        <a:bodyPr/>
        <a:lstStyle/>
        <a:p>
          <a:endParaRPr lang="en-US"/>
        </a:p>
      </dgm:t>
    </dgm:pt>
    <dgm:pt modelId="{44DFF9D5-C79F-4DCC-9DFB-155B44FFCE47}" type="sibTrans" cxnId="{9F41C0F4-97D8-4E97-9477-1D72430AB283}">
      <dgm:prSet/>
      <dgm:spPr/>
      <dgm:t>
        <a:bodyPr/>
        <a:lstStyle/>
        <a:p>
          <a:endParaRPr lang="en-US"/>
        </a:p>
      </dgm:t>
    </dgm:pt>
    <dgm:pt modelId="{1F345614-41D8-4164-B984-64D7EDF8F2D1}">
      <dgm:prSet phldrT="[Text]" custT="1"/>
      <dgm:spPr/>
      <dgm:t>
        <a:bodyPr/>
        <a:lstStyle/>
        <a:p>
          <a:r>
            <a:rPr lang="en-US" sz="2200" b="1" dirty="0"/>
            <a:t>ELSI Research Program </a:t>
          </a:r>
          <a:r>
            <a:rPr lang="en-US" sz="2000" b="1" dirty="0">
              <a:latin typeface="Arial" panose="020B0604020202020204" pitchFamily="34" charset="0"/>
              <a:cs typeface="Arial" panose="020B0604020202020204" pitchFamily="34" charset="0"/>
            </a:rPr>
            <a:t>(U01)</a:t>
          </a:r>
        </a:p>
      </dgm:t>
    </dgm:pt>
    <dgm:pt modelId="{818E3693-8613-40F7-A138-CA268795009E}" type="parTrans" cxnId="{D8303C81-F3AA-4FEB-8204-3E5BCC17B8D8}">
      <dgm:prSet/>
      <dgm:spPr/>
      <dgm:t>
        <a:bodyPr/>
        <a:lstStyle/>
        <a:p>
          <a:endParaRPr lang="en-US"/>
        </a:p>
      </dgm:t>
    </dgm:pt>
    <dgm:pt modelId="{3F1F7488-EA31-47B0-822A-FBF60CDD3E1B}" type="sibTrans" cxnId="{D8303C81-F3AA-4FEB-8204-3E5BCC17B8D8}">
      <dgm:prSet/>
      <dgm:spPr/>
      <dgm:t>
        <a:bodyPr/>
        <a:lstStyle/>
        <a:p>
          <a:endParaRPr lang="en-US"/>
        </a:p>
      </dgm:t>
    </dgm:pt>
    <dgm:pt modelId="{C36BC944-7FA1-4A47-A260-CCB67D88D46C}">
      <dgm:prSet phldrT="[Text]" custT="1"/>
      <dgm:spPr/>
      <dgm:t>
        <a:bodyPr/>
        <a:lstStyle/>
        <a:p>
          <a:r>
            <a:rPr lang="en-US" sz="2200" b="1" dirty="0"/>
            <a:t>ELSI Collaborative Centers </a:t>
          </a:r>
          <a:r>
            <a:rPr lang="en-US" sz="2000" b="1" dirty="0">
              <a:latin typeface="Arial" panose="020B0604020202020204" pitchFamily="34" charset="0"/>
              <a:cs typeface="Arial" panose="020B0604020202020204" pitchFamily="34" charset="0"/>
            </a:rPr>
            <a:t>(U54)</a:t>
          </a:r>
        </a:p>
      </dgm:t>
    </dgm:pt>
    <dgm:pt modelId="{AEB527AA-C650-4B77-BEED-F08BF61C4F5E}" type="parTrans" cxnId="{5BFDCB85-F68A-40A5-B9E1-9C37019DF713}">
      <dgm:prSet/>
      <dgm:spPr/>
      <dgm:t>
        <a:bodyPr/>
        <a:lstStyle/>
        <a:p>
          <a:endParaRPr lang="en-US"/>
        </a:p>
      </dgm:t>
    </dgm:pt>
    <dgm:pt modelId="{A806CD62-B282-4C9A-8553-52145C8E38B7}" type="sibTrans" cxnId="{5BFDCB85-F68A-40A5-B9E1-9C37019DF713}">
      <dgm:prSet/>
      <dgm:spPr/>
      <dgm:t>
        <a:bodyPr/>
        <a:lstStyle/>
        <a:p>
          <a:endParaRPr lang="en-US"/>
        </a:p>
      </dgm:t>
    </dgm:pt>
    <dgm:pt modelId="{29AAF05C-70B5-4D87-810A-6248514F53E2}">
      <dgm:prSet phldrT="[Text]" custT="1"/>
      <dgm:spPr/>
      <dgm:t>
        <a:bodyPr/>
        <a:lstStyle/>
        <a:p>
          <a:r>
            <a:rPr lang="en-US" sz="2200" b="1" dirty="0"/>
            <a:t>Informatics Network </a:t>
          </a:r>
          <a:r>
            <a:rPr lang="en-US" sz="2000" b="1" dirty="0">
              <a:latin typeface="Arial" panose="020B0604020202020204" pitchFamily="34" charset="0"/>
              <a:cs typeface="Arial" panose="020B0604020202020204" pitchFamily="34" charset="0"/>
            </a:rPr>
            <a:t>(U24)</a:t>
          </a:r>
        </a:p>
      </dgm:t>
    </dgm:pt>
    <dgm:pt modelId="{7FB8E12B-82FF-4D20-9D0B-841119954FCF}" type="parTrans" cxnId="{02B171D4-11BD-4F1E-A397-164E11B9180C}">
      <dgm:prSet/>
      <dgm:spPr/>
      <dgm:t>
        <a:bodyPr/>
        <a:lstStyle/>
        <a:p>
          <a:endParaRPr lang="en-US"/>
        </a:p>
      </dgm:t>
    </dgm:pt>
    <dgm:pt modelId="{E17BD2CC-1020-4A3D-8A6A-93392B68FCE9}" type="sibTrans" cxnId="{02B171D4-11BD-4F1E-A397-164E11B9180C}">
      <dgm:prSet/>
      <dgm:spPr/>
      <dgm:t>
        <a:bodyPr/>
        <a:lstStyle/>
        <a:p>
          <a:endParaRPr lang="en-US"/>
        </a:p>
      </dgm:t>
    </dgm:pt>
    <dgm:pt modelId="{6E98F583-17E1-4B44-8B99-914CAADD6BC2}">
      <dgm:prSet phldrT="[Text]" custT="1"/>
      <dgm:spPr/>
      <dgm:t>
        <a:bodyPr/>
        <a:lstStyle/>
        <a:p>
          <a:r>
            <a:rPr lang="en-US" sz="2200" b="1" dirty="0"/>
            <a:t>Global Health Bioinformatics Training </a:t>
          </a:r>
          <a:r>
            <a:rPr lang="en-US" sz="2000" b="1" dirty="0">
              <a:latin typeface="Arial" panose="020B0604020202020204" pitchFamily="34" charset="0"/>
              <a:cs typeface="Arial" panose="020B0604020202020204" pitchFamily="34" charset="0"/>
            </a:rPr>
            <a:t>(UR2)</a:t>
          </a:r>
        </a:p>
      </dgm:t>
    </dgm:pt>
    <dgm:pt modelId="{22739501-0579-453E-9F3B-880FD51EC678}" type="parTrans" cxnId="{383F61B6-9A41-4F09-954C-01124E7D1AD8}">
      <dgm:prSet/>
      <dgm:spPr/>
      <dgm:t>
        <a:bodyPr/>
        <a:lstStyle/>
        <a:p>
          <a:endParaRPr lang="en-US"/>
        </a:p>
      </dgm:t>
    </dgm:pt>
    <dgm:pt modelId="{4E202D65-8581-462E-8B20-D66E7819A315}" type="sibTrans" cxnId="{383F61B6-9A41-4F09-954C-01124E7D1AD8}">
      <dgm:prSet/>
      <dgm:spPr/>
      <dgm:t>
        <a:bodyPr/>
        <a:lstStyle/>
        <a:p>
          <a:endParaRPr lang="en-US"/>
        </a:p>
      </dgm:t>
    </dgm:pt>
    <dgm:pt modelId="{B0E52500-144E-4241-821A-4C14D81F3038}" type="pres">
      <dgm:prSet presAssocID="{3765978D-62F9-4A64-9918-86954382B1CB}" presName="Name0" presStyleCnt="0">
        <dgm:presLayoutVars>
          <dgm:chMax val="7"/>
          <dgm:chPref val="7"/>
          <dgm:dir/>
        </dgm:presLayoutVars>
      </dgm:prSet>
      <dgm:spPr/>
      <dgm:t>
        <a:bodyPr/>
        <a:lstStyle/>
        <a:p>
          <a:endParaRPr lang="en-US"/>
        </a:p>
      </dgm:t>
    </dgm:pt>
    <dgm:pt modelId="{3BC37D2C-E6E3-4D2B-933B-058686D8D30F}" type="pres">
      <dgm:prSet presAssocID="{3765978D-62F9-4A64-9918-86954382B1CB}" presName="Name1" presStyleCnt="0"/>
      <dgm:spPr/>
    </dgm:pt>
    <dgm:pt modelId="{10171E04-52DD-45E2-BCF1-E6D809D450AC}" type="pres">
      <dgm:prSet presAssocID="{3765978D-62F9-4A64-9918-86954382B1CB}" presName="cycle" presStyleCnt="0"/>
      <dgm:spPr/>
    </dgm:pt>
    <dgm:pt modelId="{7CFF8211-B0D8-4670-BCD1-A0BF4F2078F7}" type="pres">
      <dgm:prSet presAssocID="{3765978D-62F9-4A64-9918-86954382B1CB}" presName="srcNode" presStyleLbl="node1" presStyleIdx="0" presStyleCnt="6"/>
      <dgm:spPr/>
    </dgm:pt>
    <dgm:pt modelId="{57DA66A3-0CE6-4715-BE29-655ABC177AF5}" type="pres">
      <dgm:prSet presAssocID="{3765978D-62F9-4A64-9918-86954382B1CB}" presName="conn" presStyleLbl="parChTrans1D2" presStyleIdx="0" presStyleCnt="1"/>
      <dgm:spPr/>
      <dgm:t>
        <a:bodyPr/>
        <a:lstStyle/>
        <a:p>
          <a:endParaRPr lang="en-US"/>
        </a:p>
      </dgm:t>
    </dgm:pt>
    <dgm:pt modelId="{6AF81D00-C20D-4E07-AE21-0B70E5C6EA5A}" type="pres">
      <dgm:prSet presAssocID="{3765978D-62F9-4A64-9918-86954382B1CB}" presName="extraNode" presStyleLbl="node1" presStyleIdx="0" presStyleCnt="6"/>
      <dgm:spPr/>
    </dgm:pt>
    <dgm:pt modelId="{AAF951E4-DDF6-4CD1-A5FB-E153B82DE95B}" type="pres">
      <dgm:prSet presAssocID="{3765978D-62F9-4A64-9918-86954382B1CB}" presName="dstNode" presStyleLbl="node1" presStyleIdx="0" presStyleCnt="6"/>
      <dgm:spPr/>
    </dgm:pt>
    <dgm:pt modelId="{775713D6-C73B-49C0-B2DB-08DD4D3A7EE2}" type="pres">
      <dgm:prSet presAssocID="{9C0D2ED7-8D92-486F-A2CB-393416D006D0}" presName="text_1" presStyleLbl="node1" presStyleIdx="0" presStyleCnt="6">
        <dgm:presLayoutVars>
          <dgm:bulletEnabled val="1"/>
        </dgm:presLayoutVars>
      </dgm:prSet>
      <dgm:spPr/>
      <dgm:t>
        <a:bodyPr/>
        <a:lstStyle/>
        <a:p>
          <a:endParaRPr lang="en-US"/>
        </a:p>
      </dgm:t>
    </dgm:pt>
    <dgm:pt modelId="{63928FF5-37BF-4919-A974-38D79394ADE6}" type="pres">
      <dgm:prSet presAssocID="{9C0D2ED7-8D92-486F-A2CB-393416D006D0}" presName="accent_1" presStyleCnt="0"/>
      <dgm:spPr/>
    </dgm:pt>
    <dgm:pt modelId="{F5603B7E-B846-4B62-94F3-8F87370DA28A}" type="pres">
      <dgm:prSet presAssocID="{9C0D2ED7-8D92-486F-A2CB-393416D006D0}" presName="accentRepeatNode" presStyleLbl="solidFgAcc1" presStyleIdx="0" presStyleCnt="6"/>
      <dgm:spPr>
        <a:blipFill rotWithShape="0">
          <a:blip xmlns:r="http://schemas.openxmlformats.org/officeDocument/2006/relationships" r:embed="rId1"/>
          <a:stretch>
            <a:fillRect/>
          </a:stretch>
        </a:blipFill>
      </dgm:spPr>
    </dgm:pt>
    <dgm:pt modelId="{C69EAEDC-B482-414C-92E8-3A039E1CEC70}" type="pres">
      <dgm:prSet presAssocID="{826BFA0D-2DC7-4556-95D3-AE2DB069841C}" presName="text_2" presStyleLbl="node1" presStyleIdx="1" presStyleCnt="6">
        <dgm:presLayoutVars>
          <dgm:bulletEnabled val="1"/>
        </dgm:presLayoutVars>
      </dgm:prSet>
      <dgm:spPr/>
      <dgm:t>
        <a:bodyPr/>
        <a:lstStyle/>
        <a:p>
          <a:endParaRPr lang="en-US"/>
        </a:p>
      </dgm:t>
    </dgm:pt>
    <dgm:pt modelId="{07E0FAC6-2CDB-4109-B77D-C623711AEBD7}" type="pres">
      <dgm:prSet presAssocID="{826BFA0D-2DC7-4556-95D3-AE2DB069841C}" presName="accent_2" presStyleCnt="0"/>
      <dgm:spPr/>
    </dgm:pt>
    <dgm:pt modelId="{5B302BAC-4C97-4756-B6FB-781815914E6E}" type="pres">
      <dgm:prSet presAssocID="{826BFA0D-2DC7-4556-95D3-AE2DB069841C}" presName="accentRepeatNode" presStyleLbl="solidFgAcc1" presStyleIdx="1" presStyleCnt="6"/>
      <dgm:spPr>
        <a:blipFill rotWithShape="0">
          <a:blip xmlns:r="http://schemas.openxmlformats.org/officeDocument/2006/relationships" r:embed="rId2"/>
          <a:stretch>
            <a:fillRect/>
          </a:stretch>
        </a:blipFill>
      </dgm:spPr>
    </dgm:pt>
    <dgm:pt modelId="{3A9A68CF-793D-4B2D-8BC0-D61B72BFAFB8}" type="pres">
      <dgm:prSet presAssocID="{1F345614-41D8-4164-B984-64D7EDF8F2D1}" presName="text_3" presStyleLbl="node1" presStyleIdx="2" presStyleCnt="6">
        <dgm:presLayoutVars>
          <dgm:bulletEnabled val="1"/>
        </dgm:presLayoutVars>
      </dgm:prSet>
      <dgm:spPr/>
      <dgm:t>
        <a:bodyPr/>
        <a:lstStyle/>
        <a:p>
          <a:endParaRPr lang="en-US"/>
        </a:p>
      </dgm:t>
    </dgm:pt>
    <dgm:pt modelId="{0ECE92C6-CC54-4A64-BD70-DDB01C1D4B3D}" type="pres">
      <dgm:prSet presAssocID="{1F345614-41D8-4164-B984-64D7EDF8F2D1}" presName="accent_3" presStyleCnt="0"/>
      <dgm:spPr/>
    </dgm:pt>
    <dgm:pt modelId="{1C413F55-8F0F-4882-831F-704A47E5BCBE}" type="pres">
      <dgm:prSet presAssocID="{1F345614-41D8-4164-B984-64D7EDF8F2D1}" presName="accentRepeatNode" presStyleLbl="solidFgAcc1" presStyleIdx="2" presStyleCnt="6"/>
      <dgm:spPr>
        <a:blipFill rotWithShape="0">
          <a:blip xmlns:r="http://schemas.openxmlformats.org/officeDocument/2006/relationships" r:embed="rId3"/>
          <a:stretch>
            <a:fillRect/>
          </a:stretch>
        </a:blipFill>
      </dgm:spPr>
    </dgm:pt>
    <dgm:pt modelId="{C110BD80-BE22-496C-A7B3-5A33FE6EF367}" type="pres">
      <dgm:prSet presAssocID="{C36BC944-7FA1-4A47-A260-CCB67D88D46C}" presName="text_4" presStyleLbl="node1" presStyleIdx="3" presStyleCnt="6">
        <dgm:presLayoutVars>
          <dgm:bulletEnabled val="1"/>
        </dgm:presLayoutVars>
      </dgm:prSet>
      <dgm:spPr/>
      <dgm:t>
        <a:bodyPr/>
        <a:lstStyle/>
        <a:p>
          <a:endParaRPr lang="en-US"/>
        </a:p>
      </dgm:t>
    </dgm:pt>
    <dgm:pt modelId="{789680AE-CB0B-4460-B5BA-90D49F15A0B4}" type="pres">
      <dgm:prSet presAssocID="{C36BC944-7FA1-4A47-A260-CCB67D88D46C}" presName="accent_4" presStyleCnt="0"/>
      <dgm:spPr/>
    </dgm:pt>
    <dgm:pt modelId="{063F3514-1BD7-4EC6-8373-95E8F7906640}" type="pres">
      <dgm:prSet presAssocID="{C36BC944-7FA1-4A47-A260-CCB67D88D46C}" presName="accentRepeatNode" presStyleLbl="solidFgAcc1" presStyleIdx="3" presStyleCnt="6"/>
      <dgm:spPr>
        <a:blipFill rotWithShape="0">
          <a:blip xmlns:r="http://schemas.openxmlformats.org/officeDocument/2006/relationships" r:embed="rId4"/>
          <a:stretch>
            <a:fillRect/>
          </a:stretch>
        </a:blipFill>
      </dgm:spPr>
    </dgm:pt>
    <dgm:pt modelId="{8C951EC4-0623-4DF4-8E26-FAFDE4701695}" type="pres">
      <dgm:prSet presAssocID="{29AAF05C-70B5-4D87-810A-6248514F53E2}" presName="text_5" presStyleLbl="node1" presStyleIdx="4" presStyleCnt="6">
        <dgm:presLayoutVars>
          <dgm:bulletEnabled val="1"/>
        </dgm:presLayoutVars>
      </dgm:prSet>
      <dgm:spPr/>
      <dgm:t>
        <a:bodyPr/>
        <a:lstStyle/>
        <a:p>
          <a:endParaRPr lang="en-US"/>
        </a:p>
      </dgm:t>
    </dgm:pt>
    <dgm:pt modelId="{DF60BEC3-3385-4167-A13A-78154961B9EC}" type="pres">
      <dgm:prSet presAssocID="{29AAF05C-70B5-4D87-810A-6248514F53E2}" presName="accent_5" presStyleCnt="0"/>
      <dgm:spPr/>
    </dgm:pt>
    <dgm:pt modelId="{7569842D-F9A8-4A60-B6F8-49ECB1590F93}" type="pres">
      <dgm:prSet presAssocID="{29AAF05C-70B5-4D87-810A-6248514F53E2}" presName="accentRepeatNode" presStyleLbl="solidFgAcc1" presStyleIdx="4" presStyleCnt="6"/>
      <dgm:spPr>
        <a:blipFill rotWithShape="0">
          <a:blip xmlns:r="http://schemas.openxmlformats.org/officeDocument/2006/relationships" r:embed="rId5"/>
          <a:stretch>
            <a:fillRect/>
          </a:stretch>
        </a:blipFill>
      </dgm:spPr>
    </dgm:pt>
    <dgm:pt modelId="{48B92CA1-ADEA-429D-9281-D1D91D9862D2}" type="pres">
      <dgm:prSet presAssocID="{6E98F583-17E1-4B44-8B99-914CAADD6BC2}" presName="text_6" presStyleLbl="node1" presStyleIdx="5" presStyleCnt="6">
        <dgm:presLayoutVars>
          <dgm:bulletEnabled val="1"/>
        </dgm:presLayoutVars>
      </dgm:prSet>
      <dgm:spPr/>
      <dgm:t>
        <a:bodyPr/>
        <a:lstStyle/>
        <a:p>
          <a:endParaRPr lang="en-US"/>
        </a:p>
      </dgm:t>
    </dgm:pt>
    <dgm:pt modelId="{F60A2A55-EC0C-461D-B522-428C5AFF84D6}" type="pres">
      <dgm:prSet presAssocID="{6E98F583-17E1-4B44-8B99-914CAADD6BC2}" presName="accent_6" presStyleCnt="0"/>
      <dgm:spPr/>
    </dgm:pt>
    <dgm:pt modelId="{D25E5D5A-CF74-4867-BCAD-4B7854F992F1}" type="pres">
      <dgm:prSet presAssocID="{6E98F583-17E1-4B44-8B99-914CAADD6BC2}" presName="accentRepeatNode" presStyleLbl="solidFgAcc1" presStyleIdx="5" presStyleCnt="6"/>
      <dgm:spPr>
        <a:blipFill rotWithShape="0">
          <a:blip xmlns:r="http://schemas.openxmlformats.org/officeDocument/2006/relationships" r:embed="rId6"/>
          <a:stretch>
            <a:fillRect/>
          </a:stretch>
        </a:blipFill>
      </dgm:spPr>
    </dgm:pt>
  </dgm:ptLst>
  <dgm:cxnLst>
    <dgm:cxn modelId="{40B0D23A-50CE-4790-9626-6F5E7795D465}" type="presOf" srcId="{6B91C669-A95D-4D9B-82AC-3F5DBBD3ABEB}" destId="{57DA66A3-0CE6-4715-BE29-655ABC177AF5}" srcOrd="0" destOrd="0" presId="urn:microsoft.com/office/officeart/2008/layout/VerticalCurvedList"/>
    <dgm:cxn modelId="{1F069182-56A0-4F6C-B6E0-147B14C07AB2}" type="presOf" srcId="{826BFA0D-2DC7-4556-95D3-AE2DB069841C}" destId="{C69EAEDC-B482-414C-92E8-3A039E1CEC70}" srcOrd="0" destOrd="0" presId="urn:microsoft.com/office/officeart/2008/layout/VerticalCurvedList"/>
    <dgm:cxn modelId="{BB968AE6-53D3-4566-B087-E12E362E6155}" type="presOf" srcId="{29AAF05C-70B5-4D87-810A-6248514F53E2}" destId="{8C951EC4-0623-4DF4-8E26-FAFDE4701695}" srcOrd="0" destOrd="0" presId="urn:microsoft.com/office/officeart/2008/layout/VerticalCurvedList"/>
    <dgm:cxn modelId="{383F61B6-9A41-4F09-954C-01124E7D1AD8}" srcId="{3765978D-62F9-4A64-9918-86954382B1CB}" destId="{6E98F583-17E1-4B44-8B99-914CAADD6BC2}" srcOrd="5" destOrd="0" parTransId="{22739501-0579-453E-9F3B-880FD51EC678}" sibTransId="{4E202D65-8581-462E-8B20-D66E7819A315}"/>
    <dgm:cxn modelId="{9F41C0F4-97D8-4E97-9477-1D72430AB283}" srcId="{3765978D-62F9-4A64-9918-86954382B1CB}" destId="{826BFA0D-2DC7-4556-95D3-AE2DB069841C}" srcOrd="1" destOrd="0" parTransId="{8CC1BAA6-8B98-4229-AECF-5640D229CC0F}" sibTransId="{44DFF9D5-C79F-4DCC-9DFB-155B44FFCE47}"/>
    <dgm:cxn modelId="{5BFDCB85-F68A-40A5-B9E1-9C37019DF713}" srcId="{3765978D-62F9-4A64-9918-86954382B1CB}" destId="{C36BC944-7FA1-4A47-A260-CCB67D88D46C}" srcOrd="3" destOrd="0" parTransId="{AEB527AA-C650-4B77-BEED-F08BF61C4F5E}" sibTransId="{A806CD62-B282-4C9A-8553-52145C8E38B7}"/>
    <dgm:cxn modelId="{D8303C81-F3AA-4FEB-8204-3E5BCC17B8D8}" srcId="{3765978D-62F9-4A64-9918-86954382B1CB}" destId="{1F345614-41D8-4164-B984-64D7EDF8F2D1}" srcOrd="2" destOrd="0" parTransId="{818E3693-8613-40F7-A138-CA268795009E}" sibTransId="{3F1F7488-EA31-47B0-822A-FBF60CDD3E1B}"/>
    <dgm:cxn modelId="{8E3033D5-F5D2-415C-ACF7-04885D2C4D4E}" srcId="{3765978D-62F9-4A64-9918-86954382B1CB}" destId="{9C0D2ED7-8D92-486F-A2CB-393416D006D0}" srcOrd="0" destOrd="0" parTransId="{C557E380-E67C-48D0-9D7D-0DC77B85C327}" sibTransId="{6B91C669-A95D-4D9B-82AC-3F5DBBD3ABEB}"/>
    <dgm:cxn modelId="{02B171D4-11BD-4F1E-A397-164E11B9180C}" srcId="{3765978D-62F9-4A64-9918-86954382B1CB}" destId="{29AAF05C-70B5-4D87-810A-6248514F53E2}" srcOrd="4" destOrd="0" parTransId="{7FB8E12B-82FF-4D20-9D0B-841119954FCF}" sibTransId="{E17BD2CC-1020-4A3D-8A6A-93392B68FCE9}"/>
    <dgm:cxn modelId="{54A1D005-AE07-4A13-A277-AC102A34A975}" type="presOf" srcId="{C36BC944-7FA1-4A47-A260-CCB67D88D46C}" destId="{C110BD80-BE22-496C-A7B3-5A33FE6EF367}" srcOrd="0" destOrd="0" presId="urn:microsoft.com/office/officeart/2008/layout/VerticalCurvedList"/>
    <dgm:cxn modelId="{3FF01EF2-E2E2-446F-A387-BD4AF7D74913}" type="presOf" srcId="{9C0D2ED7-8D92-486F-A2CB-393416D006D0}" destId="{775713D6-C73B-49C0-B2DB-08DD4D3A7EE2}" srcOrd="0" destOrd="0" presId="urn:microsoft.com/office/officeart/2008/layout/VerticalCurvedList"/>
    <dgm:cxn modelId="{E2E99E9B-7779-4406-80ED-EE027D5D29D1}" type="presOf" srcId="{3765978D-62F9-4A64-9918-86954382B1CB}" destId="{B0E52500-144E-4241-821A-4C14D81F3038}" srcOrd="0" destOrd="0" presId="urn:microsoft.com/office/officeart/2008/layout/VerticalCurvedList"/>
    <dgm:cxn modelId="{65DA28BA-E1A2-4975-9D84-487EA25B3527}" type="presOf" srcId="{1F345614-41D8-4164-B984-64D7EDF8F2D1}" destId="{3A9A68CF-793D-4B2D-8BC0-D61B72BFAFB8}" srcOrd="0" destOrd="0" presId="urn:microsoft.com/office/officeart/2008/layout/VerticalCurvedList"/>
    <dgm:cxn modelId="{E64E2CC4-A817-4123-969A-DC15429A6208}" type="presOf" srcId="{6E98F583-17E1-4B44-8B99-914CAADD6BC2}" destId="{48B92CA1-ADEA-429D-9281-D1D91D9862D2}" srcOrd="0" destOrd="0" presId="urn:microsoft.com/office/officeart/2008/layout/VerticalCurvedList"/>
    <dgm:cxn modelId="{5597EFF9-7284-4620-B395-06D8C70F6011}" type="presParOf" srcId="{B0E52500-144E-4241-821A-4C14D81F3038}" destId="{3BC37D2C-E6E3-4D2B-933B-058686D8D30F}" srcOrd="0" destOrd="0" presId="urn:microsoft.com/office/officeart/2008/layout/VerticalCurvedList"/>
    <dgm:cxn modelId="{CF47B9D8-8AD4-495B-95DB-AE1766785B4E}" type="presParOf" srcId="{3BC37D2C-E6E3-4D2B-933B-058686D8D30F}" destId="{10171E04-52DD-45E2-BCF1-E6D809D450AC}" srcOrd="0" destOrd="0" presId="urn:microsoft.com/office/officeart/2008/layout/VerticalCurvedList"/>
    <dgm:cxn modelId="{548F5D21-8B92-4240-9635-B10EA0B748EB}" type="presParOf" srcId="{10171E04-52DD-45E2-BCF1-E6D809D450AC}" destId="{7CFF8211-B0D8-4670-BCD1-A0BF4F2078F7}" srcOrd="0" destOrd="0" presId="urn:microsoft.com/office/officeart/2008/layout/VerticalCurvedList"/>
    <dgm:cxn modelId="{937A86F8-4EAD-4B6E-8489-693304B191CA}" type="presParOf" srcId="{10171E04-52DD-45E2-BCF1-E6D809D450AC}" destId="{57DA66A3-0CE6-4715-BE29-655ABC177AF5}" srcOrd="1" destOrd="0" presId="urn:microsoft.com/office/officeart/2008/layout/VerticalCurvedList"/>
    <dgm:cxn modelId="{257F8677-3470-48DB-BDA2-7DFA17C1389F}" type="presParOf" srcId="{10171E04-52DD-45E2-BCF1-E6D809D450AC}" destId="{6AF81D00-C20D-4E07-AE21-0B70E5C6EA5A}" srcOrd="2" destOrd="0" presId="urn:microsoft.com/office/officeart/2008/layout/VerticalCurvedList"/>
    <dgm:cxn modelId="{CCA73D1B-ECC2-4741-8AF2-ECC3275C5E83}" type="presParOf" srcId="{10171E04-52DD-45E2-BCF1-E6D809D450AC}" destId="{AAF951E4-DDF6-4CD1-A5FB-E153B82DE95B}" srcOrd="3" destOrd="0" presId="urn:microsoft.com/office/officeart/2008/layout/VerticalCurvedList"/>
    <dgm:cxn modelId="{C00F15A6-C7D3-4FA4-B9D3-E503E174132E}" type="presParOf" srcId="{3BC37D2C-E6E3-4D2B-933B-058686D8D30F}" destId="{775713D6-C73B-49C0-B2DB-08DD4D3A7EE2}" srcOrd="1" destOrd="0" presId="urn:microsoft.com/office/officeart/2008/layout/VerticalCurvedList"/>
    <dgm:cxn modelId="{472172A1-BA7C-449F-9A6F-597444F56A76}" type="presParOf" srcId="{3BC37D2C-E6E3-4D2B-933B-058686D8D30F}" destId="{63928FF5-37BF-4919-A974-38D79394ADE6}" srcOrd="2" destOrd="0" presId="urn:microsoft.com/office/officeart/2008/layout/VerticalCurvedList"/>
    <dgm:cxn modelId="{968ADB92-F289-4355-93C8-3EE0E690829C}" type="presParOf" srcId="{63928FF5-37BF-4919-A974-38D79394ADE6}" destId="{F5603B7E-B846-4B62-94F3-8F87370DA28A}" srcOrd="0" destOrd="0" presId="urn:microsoft.com/office/officeart/2008/layout/VerticalCurvedList"/>
    <dgm:cxn modelId="{4EA88501-7AC6-4B2A-85AE-17B37A0480FC}" type="presParOf" srcId="{3BC37D2C-E6E3-4D2B-933B-058686D8D30F}" destId="{C69EAEDC-B482-414C-92E8-3A039E1CEC70}" srcOrd="3" destOrd="0" presId="urn:microsoft.com/office/officeart/2008/layout/VerticalCurvedList"/>
    <dgm:cxn modelId="{C701EFDC-04D8-41FA-B4A2-17D0DF25B0F1}" type="presParOf" srcId="{3BC37D2C-E6E3-4D2B-933B-058686D8D30F}" destId="{07E0FAC6-2CDB-4109-B77D-C623711AEBD7}" srcOrd="4" destOrd="0" presId="urn:microsoft.com/office/officeart/2008/layout/VerticalCurvedList"/>
    <dgm:cxn modelId="{FEB4D867-7626-4C36-B062-8D558120320B}" type="presParOf" srcId="{07E0FAC6-2CDB-4109-B77D-C623711AEBD7}" destId="{5B302BAC-4C97-4756-B6FB-781815914E6E}" srcOrd="0" destOrd="0" presId="urn:microsoft.com/office/officeart/2008/layout/VerticalCurvedList"/>
    <dgm:cxn modelId="{BADD54EB-1C1B-4702-8D52-8262B7DAF3EB}" type="presParOf" srcId="{3BC37D2C-E6E3-4D2B-933B-058686D8D30F}" destId="{3A9A68CF-793D-4B2D-8BC0-D61B72BFAFB8}" srcOrd="5" destOrd="0" presId="urn:microsoft.com/office/officeart/2008/layout/VerticalCurvedList"/>
    <dgm:cxn modelId="{E6EE777A-CB8A-4645-B787-60E98C7A52F3}" type="presParOf" srcId="{3BC37D2C-E6E3-4D2B-933B-058686D8D30F}" destId="{0ECE92C6-CC54-4A64-BD70-DDB01C1D4B3D}" srcOrd="6" destOrd="0" presId="urn:microsoft.com/office/officeart/2008/layout/VerticalCurvedList"/>
    <dgm:cxn modelId="{ECA8AB77-B08B-46A6-AB81-3FAD59596A98}" type="presParOf" srcId="{0ECE92C6-CC54-4A64-BD70-DDB01C1D4B3D}" destId="{1C413F55-8F0F-4882-831F-704A47E5BCBE}" srcOrd="0" destOrd="0" presId="urn:microsoft.com/office/officeart/2008/layout/VerticalCurvedList"/>
    <dgm:cxn modelId="{14F2AA90-8ECD-400A-9147-9D71A12B242B}" type="presParOf" srcId="{3BC37D2C-E6E3-4D2B-933B-058686D8D30F}" destId="{C110BD80-BE22-496C-A7B3-5A33FE6EF367}" srcOrd="7" destOrd="0" presId="urn:microsoft.com/office/officeart/2008/layout/VerticalCurvedList"/>
    <dgm:cxn modelId="{E63FC28C-ADEB-45D6-B13A-166DF24793A1}" type="presParOf" srcId="{3BC37D2C-E6E3-4D2B-933B-058686D8D30F}" destId="{789680AE-CB0B-4460-B5BA-90D49F15A0B4}" srcOrd="8" destOrd="0" presId="urn:microsoft.com/office/officeart/2008/layout/VerticalCurvedList"/>
    <dgm:cxn modelId="{55836D03-F2F4-4F0C-9462-9B3A6263961D}" type="presParOf" srcId="{789680AE-CB0B-4460-B5BA-90D49F15A0B4}" destId="{063F3514-1BD7-4EC6-8373-95E8F7906640}" srcOrd="0" destOrd="0" presId="urn:microsoft.com/office/officeart/2008/layout/VerticalCurvedList"/>
    <dgm:cxn modelId="{AC84246F-AEA7-459F-8AA3-07B14EA5B975}" type="presParOf" srcId="{3BC37D2C-E6E3-4D2B-933B-058686D8D30F}" destId="{8C951EC4-0623-4DF4-8E26-FAFDE4701695}" srcOrd="9" destOrd="0" presId="urn:microsoft.com/office/officeart/2008/layout/VerticalCurvedList"/>
    <dgm:cxn modelId="{0690E2EE-1434-49EE-BB2C-35C987D0CAE2}" type="presParOf" srcId="{3BC37D2C-E6E3-4D2B-933B-058686D8D30F}" destId="{DF60BEC3-3385-4167-A13A-78154961B9EC}" srcOrd="10" destOrd="0" presId="urn:microsoft.com/office/officeart/2008/layout/VerticalCurvedList"/>
    <dgm:cxn modelId="{40CAB9FE-146A-44FD-B022-5C063AB010DF}" type="presParOf" srcId="{DF60BEC3-3385-4167-A13A-78154961B9EC}" destId="{7569842D-F9A8-4A60-B6F8-49ECB1590F93}" srcOrd="0" destOrd="0" presId="urn:microsoft.com/office/officeart/2008/layout/VerticalCurvedList"/>
    <dgm:cxn modelId="{A77E19BC-D75E-44DC-9196-4D7E3E0D8AA8}" type="presParOf" srcId="{3BC37D2C-E6E3-4D2B-933B-058686D8D30F}" destId="{48B92CA1-ADEA-429D-9281-D1D91D9862D2}" srcOrd="11" destOrd="0" presId="urn:microsoft.com/office/officeart/2008/layout/VerticalCurvedList"/>
    <dgm:cxn modelId="{0A741B68-A3C5-4823-B8CF-33CD1D7D3E84}" type="presParOf" srcId="{3BC37D2C-E6E3-4D2B-933B-058686D8D30F}" destId="{F60A2A55-EC0C-461D-B522-428C5AFF84D6}" srcOrd="12" destOrd="0" presId="urn:microsoft.com/office/officeart/2008/layout/VerticalCurvedList"/>
    <dgm:cxn modelId="{CADF4C5C-E462-486B-8293-A25651E84142}" type="presParOf" srcId="{F60A2A55-EC0C-461D-B522-428C5AFF84D6}" destId="{D25E5D5A-CF74-4867-BCAD-4B7854F992F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A66A3-0CE6-4715-BE29-655ABC177AF5}">
      <dsp:nvSpPr>
        <dsp:cNvPr id="0" name=""/>
        <dsp:cNvSpPr/>
      </dsp:nvSpPr>
      <dsp:spPr>
        <a:xfrm>
          <a:off x="-4504115" y="-690692"/>
          <a:ext cx="5365641" cy="5365641"/>
        </a:xfrm>
        <a:prstGeom prst="blockArc">
          <a:avLst>
            <a:gd name="adj1" fmla="val 18900000"/>
            <a:gd name="adj2" fmla="val 2700000"/>
            <a:gd name="adj3" fmla="val 403"/>
          </a:avLst>
        </a:pr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5713D6-C73B-49C0-B2DB-08DD4D3A7EE2}">
      <dsp:nvSpPr>
        <dsp:cNvPr id="0" name=""/>
        <dsp:cNvSpPr/>
      </dsp:nvSpPr>
      <dsp:spPr>
        <a:xfrm>
          <a:off x="321788" y="209810"/>
          <a:ext cx="5822357" cy="41946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948" tIns="55880" rIns="55880" bIns="55880" numCol="1" spcCol="1270" anchor="ctr" anchorCtr="0">
          <a:noAutofit/>
        </a:bodyPr>
        <a:lstStyle/>
        <a:p>
          <a:pPr lvl="0" algn="l" defTabSz="977900">
            <a:lnSpc>
              <a:spcPct val="90000"/>
            </a:lnSpc>
            <a:spcBef>
              <a:spcPct val="0"/>
            </a:spcBef>
            <a:spcAft>
              <a:spcPct val="35000"/>
            </a:spcAft>
          </a:pPr>
          <a:r>
            <a:rPr lang="en-US" sz="2200" b="1" kern="1200" dirty="0"/>
            <a:t>Research Projects </a:t>
          </a:r>
          <a:r>
            <a:rPr lang="en-US" sz="2000" b="1" kern="1200" dirty="0">
              <a:latin typeface="Arial" panose="020B0604020202020204" pitchFamily="34" charset="0"/>
              <a:cs typeface="Arial" panose="020B0604020202020204" pitchFamily="34" charset="0"/>
            </a:rPr>
            <a:t>(U01)</a:t>
          </a:r>
          <a:endParaRPr lang="en-US" sz="2200" b="1" kern="1200" dirty="0">
            <a:latin typeface="Arial" panose="020B0604020202020204" pitchFamily="34" charset="0"/>
            <a:cs typeface="Arial" panose="020B0604020202020204" pitchFamily="34" charset="0"/>
          </a:endParaRPr>
        </a:p>
      </dsp:txBody>
      <dsp:txXfrm>
        <a:off x="321788" y="209810"/>
        <a:ext cx="5822357" cy="419462"/>
      </dsp:txXfrm>
    </dsp:sp>
    <dsp:sp modelId="{F5603B7E-B846-4B62-94F3-8F87370DA28A}">
      <dsp:nvSpPr>
        <dsp:cNvPr id="0" name=""/>
        <dsp:cNvSpPr/>
      </dsp:nvSpPr>
      <dsp:spPr>
        <a:xfrm>
          <a:off x="59624" y="157378"/>
          <a:ext cx="524328" cy="524328"/>
        </a:xfrm>
        <a:prstGeom prst="ellipse">
          <a:avLst/>
        </a:prstGeom>
        <a:blipFill rotWithShape="0">
          <a:blip xmlns:r="http://schemas.openxmlformats.org/officeDocument/2006/relationships" r:embed="rId1"/>
          <a:stretch>
            <a:fillRect/>
          </a:stretch>
        </a:blip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9EAEDC-B482-414C-92E8-3A039E1CEC70}">
      <dsp:nvSpPr>
        <dsp:cNvPr id="0" name=""/>
        <dsp:cNvSpPr/>
      </dsp:nvSpPr>
      <dsp:spPr>
        <a:xfrm>
          <a:off x="666824" y="838925"/>
          <a:ext cx="5477320" cy="419462"/>
        </a:xfrm>
        <a:prstGeom prst="rect">
          <a:avLst/>
        </a:prstGeom>
        <a:solidFill>
          <a:schemeClr val="accent5">
            <a:hueOff val="-619303"/>
            <a:satOff val="6209"/>
            <a:lumOff val="-431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948" tIns="55880" rIns="55880" bIns="55880" numCol="1" spcCol="1270" anchor="ctr" anchorCtr="0">
          <a:noAutofit/>
        </a:bodyPr>
        <a:lstStyle/>
        <a:p>
          <a:pPr lvl="0" algn="l" defTabSz="977900">
            <a:lnSpc>
              <a:spcPct val="90000"/>
            </a:lnSpc>
            <a:spcBef>
              <a:spcPct val="0"/>
            </a:spcBef>
            <a:spcAft>
              <a:spcPct val="35000"/>
            </a:spcAft>
          </a:pPr>
          <a:r>
            <a:rPr lang="en-US" sz="2200" b="1" kern="1200" dirty="0"/>
            <a:t>Collaborative Centers </a:t>
          </a:r>
          <a:r>
            <a:rPr lang="en-US" sz="2000" b="1" kern="1200" dirty="0">
              <a:latin typeface="Arial" panose="020B0604020202020204" pitchFamily="34" charset="0"/>
              <a:cs typeface="Arial" panose="020B0604020202020204" pitchFamily="34" charset="0"/>
            </a:rPr>
            <a:t>(U54)</a:t>
          </a:r>
          <a:endParaRPr lang="en-US" sz="2200" b="1" kern="1200" dirty="0">
            <a:latin typeface="Arial" panose="020B0604020202020204" pitchFamily="34" charset="0"/>
            <a:cs typeface="Arial" panose="020B0604020202020204" pitchFamily="34" charset="0"/>
          </a:endParaRPr>
        </a:p>
      </dsp:txBody>
      <dsp:txXfrm>
        <a:off x="666824" y="838925"/>
        <a:ext cx="5477320" cy="419462"/>
      </dsp:txXfrm>
    </dsp:sp>
    <dsp:sp modelId="{5B302BAC-4C97-4756-B6FB-781815914E6E}">
      <dsp:nvSpPr>
        <dsp:cNvPr id="0" name=""/>
        <dsp:cNvSpPr/>
      </dsp:nvSpPr>
      <dsp:spPr>
        <a:xfrm>
          <a:off x="404660" y="786492"/>
          <a:ext cx="524328" cy="524328"/>
        </a:xfrm>
        <a:prstGeom prst="ellipse">
          <a:avLst/>
        </a:prstGeom>
        <a:blipFill rotWithShape="0">
          <a:blip xmlns:r="http://schemas.openxmlformats.org/officeDocument/2006/relationships" r:embed="rId2"/>
          <a:stretch>
            <a:fillRect/>
          </a:stretch>
        </a:blipFill>
        <a:ln w="19050" cap="flat" cmpd="sng" algn="ctr">
          <a:solidFill>
            <a:schemeClr val="accent5">
              <a:hueOff val="-619303"/>
              <a:satOff val="6209"/>
              <a:lumOff val="-4314"/>
              <a:alphaOff val="0"/>
            </a:schemeClr>
          </a:solidFill>
          <a:prstDash val="solid"/>
        </a:ln>
        <a:effectLst/>
      </dsp:spPr>
      <dsp:style>
        <a:lnRef idx="2">
          <a:scrgbClr r="0" g="0" b="0"/>
        </a:lnRef>
        <a:fillRef idx="1">
          <a:scrgbClr r="0" g="0" b="0"/>
        </a:fillRef>
        <a:effectRef idx="0">
          <a:scrgbClr r="0" g="0" b="0"/>
        </a:effectRef>
        <a:fontRef idx="minor"/>
      </dsp:style>
    </dsp:sp>
    <dsp:sp modelId="{3A9A68CF-793D-4B2D-8BC0-D61B72BFAFB8}">
      <dsp:nvSpPr>
        <dsp:cNvPr id="0" name=""/>
        <dsp:cNvSpPr/>
      </dsp:nvSpPr>
      <dsp:spPr>
        <a:xfrm>
          <a:off x="824601" y="1468039"/>
          <a:ext cx="5319544" cy="419462"/>
        </a:xfrm>
        <a:prstGeom prst="rect">
          <a:avLst/>
        </a:prstGeom>
        <a:solidFill>
          <a:schemeClr val="accent5">
            <a:hueOff val="-1238607"/>
            <a:satOff val="12418"/>
            <a:lumOff val="-862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948" tIns="55880" rIns="55880" bIns="55880" numCol="1" spcCol="1270" anchor="ctr" anchorCtr="0">
          <a:noAutofit/>
        </a:bodyPr>
        <a:lstStyle/>
        <a:p>
          <a:pPr lvl="0" algn="l" defTabSz="977900">
            <a:lnSpc>
              <a:spcPct val="90000"/>
            </a:lnSpc>
            <a:spcBef>
              <a:spcPct val="0"/>
            </a:spcBef>
            <a:spcAft>
              <a:spcPct val="35000"/>
            </a:spcAft>
          </a:pPr>
          <a:r>
            <a:rPr lang="en-US" sz="2200" b="1" kern="1200" dirty="0"/>
            <a:t>ELSI Research Program </a:t>
          </a:r>
          <a:r>
            <a:rPr lang="en-US" sz="2000" b="1" kern="1200" dirty="0">
              <a:latin typeface="Arial" panose="020B0604020202020204" pitchFamily="34" charset="0"/>
              <a:cs typeface="Arial" panose="020B0604020202020204" pitchFamily="34" charset="0"/>
            </a:rPr>
            <a:t>(U01)</a:t>
          </a:r>
        </a:p>
      </dsp:txBody>
      <dsp:txXfrm>
        <a:off x="824601" y="1468039"/>
        <a:ext cx="5319544" cy="419462"/>
      </dsp:txXfrm>
    </dsp:sp>
    <dsp:sp modelId="{1C413F55-8F0F-4882-831F-704A47E5BCBE}">
      <dsp:nvSpPr>
        <dsp:cNvPr id="0" name=""/>
        <dsp:cNvSpPr/>
      </dsp:nvSpPr>
      <dsp:spPr>
        <a:xfrm>
          <a:off x="562437" y="1415606"/>
          <a:ext cx="524328" cy="524328"/>
        </a:xfrm>
        <a:prstGeom prst="ellipse">
          <a:avLst/>
        </a:prstGeom>
        <a:blipFill rotWithShape="0">
          <a:blip xmlns:r="http://schemas.openxmlformats.org/officeDocument/2006/relationships" r:embed="rId3"/>
          <a:stretch>
            <a:fillRect/>
          </a:stretch>
        </a:blipFill>
        <a:ln w="19050" cap="flat" cmpd="sng" algn="ctr">
          <a:solidFill>
            <a:schemeClr val="accent5">
              <a:hueOff val="-1238607"/>
              <a:satOff val="12418"/>
              <a:lumOff val="-8628"/>
              <a:alphaOff val="0"/>
            </a:schemeClr>
          </a:solidFill>
          <a:prstDash val="solid"/>
        </a:ln>
        <a:effectLst/>
      </dsp:spPr>
      <dsp:style>
        <a:lnRef idx="2">
          <a:scrgbClr r="0" g="0" b="0"/>
        </a:lnRef>
        <a:fillRef idx="1">
          <a:scrgbClr r="0" g="0" b="0"/>
        </a:fillRef>
        <a:effectRef idx="0">
          <a:scrgbClr r="0" g="0" b="0"/>
        </a:effectRef>
        <a:fontRef idx="minor"/>
      </dsp:style>
    </dsp:sp>
    <dsp:sp modelId="{C110BD80-BE22-496C-A7B3-5A33FE6EF367}">
      <dsp:nvSpPr>
        <dsp:cNvPr id="0" name=""/>
        <dsp:cNvSpPr/>
      </dsp:nvSpPr>
      <dsp:spPr>
        <a:xfrm>
          <a:off x="824601" y="2096755"/>
          <a:ext cx="5319544" cy="419462"/>
        </a:xfrm>
        <a:prstGeom prst="rect">
          <a:avLst/>
        </a:prstGeom>
        <a:solidFill>
          <a:schemeClr val="accent5">
            <a:hueOff val="-1857910"/>
            <a:satOff val="18626"/>
            <a:lumOff val="-12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948" tIns="55880" rIns="55880" bIns="55880" numCol="1" spcCol="1270" anchor="ctr" anchorCtr="0">
          <a:noAutofit/>
        </a:bodyPr>
        <a:lstStyle/>
        <a:p>
          <a:pPr lvl="0" algn="l" defTabSz="977900">
            <a:lnSpc>
              <a:spcPct val="90000"/>
            </a:lnSpc>
            <a:spcBef>
              <a:spcPct val="0"/>
            </a:spcBef>
            <a:spcAft>
              <a:spcPct val="35000"/>
            </a:spcAft>
          </a:pPr>
          <a:r>
            <a:rPr lang="en-US" sz="2200" b="1" kern="1200" dirty="0"/>
            <a:t>ELSI Collaborative Centers </a:t>
          </a:r>
          <a:r>
            <a:rPr lang="en-US" sz="2000" b="1" kern="1200" dirty="0">
              <a:latin typeface="Arial" panose="020B0604020202020204" pitchFamily="34" charset="0"/>
              <a:cs typeface="Arial" panose="020B0604020202020204" pitchFamily="34" charset="0"/>
            </a:rPr>
            <a:t>(U54)</a:t>
          </a:r>
        </a:p>
      </dsp:txBody>
      <dsp:txXfrm>
        <a:off x="824601" y="2096755"/>
        <a:ext cx="5319544" cy="419462"/>
      </dsp:txXfrm>
    </dsp:sp>
    <dsp:sp modelId="{063F3514-1BD7-4EC6-8373-95E8F7906640}">
      <dsp:nvSpPr>
        <dsp:cNvPr id="0" name=""/>
        <dsp:cNvSpPr/>
      </dsp:nvSpPr>
      <dsp:spPr>
        <a:xfrm>
          <a:off x="562437" y="2044322"/>
          <a:ext cx="524328" cy="524328"/>
        </a:xfrm>
        <a:prstGeom prst="ellipse">
          <a:avLst/>
        </a:prstGeom>
        <a:blipFill rotWithShape="0">
          <a:blip xmlns:r="http://schemas.openxmlformats.org/officeDocument/2006/relationships" r:embed="rId4"/>
          <a:stretch>
            <a:fillRect/>
          </a:stretch>
        </a:blipFill>
        <a:ln w="19050" cap="flat" cmpd="sng" algn="ctr">
          <a:solidFill>
            <a:schemeClr val="accent5">
              <a:hueOff val="-1857910"/>
              <a:satOff val="18626"/>
              <a:lumOff val="-12941"/>
              <a:alphaOff val="0"/>
            </a:schemeClr>
          </a:solidFill>
          <a:prstDash val="solid"/>
        </a:ln>
        <a:effectLst/>
      </dsp:spPr>
      <dsp:style>
        <a:lnRef idx="2">
          <a:scrgbClr r="0" g="0" b="0"/>
        </a:lnRef>
        <a:fillRef idx="1">
          <a:scrgbClr r="0" g="0" b="0"/>
        </a:fillRef>
        <a:effectRef idx="0">
          <a:scrgbClr r="0" g="0" b="0"/>
        </a:effectRef>
        <a:fontRef idx="minor"/>
      </dsp:style>
    </dsp:sp>
    <dsp:sp modelId="{8C951EC4-0623-4DF4-8E26-FAFDE4701695}">
      <dsp:nvSpPr>
        <dsp:cNvPr id="0" name=""/>
        <dsp:cNvSpPr/>
      </dsp:nvSpPr>
      <dsp:spPr>
        <a:xfrm>
          <a:off x="666824" y="2725869"/>
          <a:ext cx="5477320" cy="419462"/>
        </a:xfrm>
        <a:prstGeom prst="rect">
          <a:avLst/>
        </a:prstGeom>
        <a:solidFill>
          <a:schemeClr val="accent5">
            <a:hueOff val="-2477214"/>
            <a:satOff val="24835"/>
            <a:lumOff val="-1725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948" tIns="55880" rIns="55880" bIns="55880" numCol="1" spcCol="1270" anchor="ctr" anchorCtr="0">
          <a:noAutofit/>
        </a:bodyPr>
        <a:lstStyle/>
        <a:p>
          <a:pPr lvl="0" algn="l" defTabSz="977900">
            <a:lnSpc>
              <a:spcPct val="90000"/>
            </a:lnSpc>
            <a:spcBef>
              <a:spcPct val="0"/>
            </a:spcBef>
            <a:spcAft>
              <a:spcPct val="35000"/>
            </a:spcAft>
          </a:pPr>
          <a:r>
            <a:rPr lang="en-US" sz="2200" b="1" kern="1200" dirty="0"/>
            <a:t>Informatics Network </a:t>
          </a:r>
          <a:r>
            <a:rPr lang="en-US" sz="2000" b="1" kern="1200" dirty="0">
              <a:latin typeface="Arial" panose="020B0604020202020204" pitchFamily="34" charset="0"/>
              <a:cs typeface="Arial" panose="020B0604020202020204" pitchFamily="34" charset="0"/>
            </a:rPr>
            <a:t>(U24)</a:t>
          </a:r>
        </a:p>
      </dsp:txBody>
      <dsp:txXfrm>
        <a:off x="666824" y="2725869"/>
        <a:ext cx="5477320" cy="419462"/>
      </dsp:txXfrm>
    </dsp:sp>
    <dsp:sp modelId="{7569842D-F9A8-4A60-B6F8-49ECB1590F93}">
      <dsp:nvSpPr>
        <dsp:cNvPr id="0" name=""/>
        <dsp:cNvSpPr/>
      </dsp:nvSpPr>
      <dsp:spPr>
        <a:xfrm>
          <a:off x="404660" y="2673436"/>
          <a:ext cx="524328" cy="524328"/>
        </a:xfrm>
        <a:prstGeom prst="ellipse">
          <a:avLst/>
        </a:prstGeom>
        <a:blipFill rotWithShape="0">
          <a:blip xmlns:r="http://schemas.openxmlformats.org/officeDocument/2006/relationships" r:embed="rId5"/>
          <a:stretch>
            <a:fillRect/>
          </a:stretch>
        </a:blipFill>
        <a:ln w="19050" cap="flat" cmpd="sng" algn="ctr">
          <a:solidFill>
            <a:schemeClr val="accent5">
              <a:hueOff val="-2477214"/>
              <a:satOff val="24835"/>
              <a:lumOff val="-17255"/>
              <a:alphaOff val="0"/>
            </a:schemeClr>
          </a:solidFill>
          <a:prstDash val="solid"/>
        </a:ln>
        <a:effectLst/>
      </dsp:spPr>
      <dsp:style>
        <a:lnRef idx="2">
          <a:scrgbClr r="0" g="0" b="0"/>
        </a:lnRef>
        <a:fillRef idx="1">
          <a:scrgbClr r="0" g="0" b="0"/>
        </a:fillRef>
        <a:effectRef idx="0">
          <a:scrgbClr r="0" g="0" b="0"/>
        </a:effectRef>
        <a:fontRef idx="minor"/>
      </dsp:style>
    </dsp:sp>
    <dsp:sp modelId="{48B92CA1-ADEA-429D-9281-D1D91D9862D2}">
      <dsp:nvSpPr>
        <dsp:cNvPr id="0" name=""/>
        <dsp:cNvSpPr/>
      </dsp:nvSpPr>
      <dsp:spPr>
        <a:xfrm>
          <a:off x="321788" y="3354983"/>
          <a:ext cx="5822357" cy="419462"/>
        </a:xfrm>
        <a:prstGeom prst="rect">
          <a:avLst/>
        </a:prstGeom>
        <a:solidFill>
          <a:schemeClr val="accent5">
            <a:hueOff val="-3096517"/>
            <a:satOff val="31044"/>
            <a:lumOff val="-2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948" tIns="55880" rIns="55880" bIns="55880" numCol="1" spcCol="1270" anchor="ctr" anchorCtr="0">
          <a:noAutofit/>
        </a:bodyPr>
        <a:lstStyle/>
        <a:p>
          <a:pPr lvl="0" algn="l" defTabSz="977900">
            <a:lnSpc>
              <a:spcPct val="90000"/>
            </a:lnSpc>
            <a:spcBef>
              <a:spcPct val="0"/>
            </a:spcBef>
            <a:spcAft>
              <a:spcPct val="35000"/>
            </a:spcAft>
          </a:pPr>
          <a:r>
            <a:rPr lang="en-US" sz="2200" b="1" kern="1200" dirty="0"/>
            <a:t>Global Health Bioinformatics Training </a:t>
          </a:r>
          <a:r>
            <a:rPr lang="en-US" sz="2000" b="1" kern="1200" dirty="0">
              <a:latin typeface="Arial" panose="020B0604020202020204" pitchFamily="34" charset="0"/>
              <a:cs typeface="Arial" panose="020B0604020202020204" pitchFamily="34" charset="0"/>
            </a:rPr>
            <a:t>(UR2)</a:t>
          </a:r>
        </a:p>
      </dsp:txBody>
      <dsp:txXfrm>
        <a:off x="321788" y="3354983"/>
        <a:ext cx="5822357" cy="419462"/>
      </dsp:txXfrm>
    </dsp:sp>
    <dsp:sp modelId="{D25E5D5A-CF74-4867-BCAD-4B7854F992F1}">
      <dsp:nvSpPr>
        <dsp:cNvPr id="0" name=""/>
        <dsp:cNvSpPr/>
      </dsp:nvSpPr>
      <dsp:spPr>
        <a:xfrm>
          <a:off x="59624" y="3302550"/>
          <a:ext cx="524328" cy="524328"/>
        </a:xfrm>
        <a:prstGeom prst="ellipse">
          <a:avLst/>
        </a:prstGeom>
        <a:blipFill rotWithShape="0">
          <a:blip xmlns:r="http://schemas.openxmlformats.org/officeDocument/2006/relationships" r:embed="rId6"/>
          <a:stretch>
            <a:fillRect/>
          </a:stretch>
        </a:blipFill>
        <a:ln w="19050" cap="flat" cmpd="sng" algn="ctr">
          <a:solidFill>
            <a:schemeClr val="accent5">
              <a:hueOff val="-3096517"/>
              <a:satOff val="31044"/>
              <a:lumOff val="-2156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6" y="8890002"/>
            <a:ext cx="3071815" cy="468313"/>
          </a:xfrm>
          <a:prstGeom prst="rect">
            <a:avLst/>
          </a:prstGeom>
          <a:noFill/>
          <a:ln w="9525">
            <a:noFill/>
            <a:miter lim="800000"/>
            <a:headEnd/>
            <a:tailEnd/>
          </a:ln>
          <a:effectLst/>
        </p:spPr>
        <p:txBody>
          <a:bodyPr vert="horz" wrap="square" lIns="95361" tIns="47680" rIns="95361" bIns="47680" numCol="1" anchor="b" anchorCtr="0" compatLnSpc="1">
            <a:prstTxWarp prst="textNoShape">
              <a:avLst/>
            </a:prstTxWarp>
          </a:bodyPr>
          <a:lstStyle>
            <a:lvl1pPr defTabSz="953836"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5" y="8890002"/>
            <a:ext cx="3071815" cy="468313"/>
          </a:xfrm>
          <a:prstGeom prst="rect">
            <a:avLst/>
          </a:prstGeom>
          <a:noFill/>
          <a:ln w="9525">
            <a:noFill/>
            <a:miter lim="800000"/>
            <a:headEnd/>
            <a:tailEnd/>
          </a:ln>
          <a:effectLst/>
        </p:spPr>
        <p:txBody>
          <a:bodyPr vert="horz" wrap="square" lIns="95361" tIns="47680" rIns="95361" bIns="47680" numCol="1" anchor="b" anchorCtr="0" compatLnSpc="1">
            <a:prstTxWarp prst="textNoShape">
              <a:avLst/>
            </a:prstTxWarp>
          </a:bodyPr>
          <a:lstStyle>
            <a:lvl1pPr algn="r" defTabSz="953836"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792167" y="4446592"/>
            <a:ext cx="5486401" cy="4114800"/>
          </a:xfrm>
          <a:prstGeom prst="rect">
            <a:avLst/>
          </a:prstGeom>
          <a:noFill/>
          <a:ln w="9525">
            <a:noFill/>
            <a:miter lim="800000"/>
            <a:headEnd/>
            <a:tailEnd/>
          </a:ln>
          <a:effectLst/>
        </p:spPr>
        <p:txBody>
          <a:bodyPr vert="horz" wrap="square" lIns="95361" tIns="47680" rIns="95361" bIns="4768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p:cNvSpPr>
            <a:spLocks noGrp="1"/>
          </p:cNvSpPr>
          <p:nvPr>
            <p:ph type="sldNum" sz="quarter" idx="5"/>
          </p:nvPr>
        </p:nvSpPr>
        <p:spPr>
          <a:xfrm>
            <a:off x="4014100" y="8889987"/>
            <a:ext cx="3070860" cy="468315"/>
          </a:xfrm>
          <a:prstGeom prst="rect">
            <a:avLst/>
          </a:prstGeom>
        </p:spPr>
        <p:txBody>
          <a:bodyPr vert="horz" lIns="94501" tIns="47247" rIns="94501" bIns="47247" rtlCol="0" anchor="b"/>
          <a:lstStyle>
            <a:lvl1pPr algn="r">
              <a:defRPr sz="1300">
                <a:solidFill>
                  <a:schemeClr val="tx1"/>
                </a:solidFill>
              </a:defRPr>
            </a:lvl1pPr>
          </a:lstStyle>
          <a:p>
            <a:fld id="{CFDD2888-EA59-4FA6-882F-5E5CD6B79C53}" type="slidenum">
              <a:rPr lang="en-US" smtClean="0"/>
              <a:pPr/>
              <a:t>‹#›</a:t>
            </a:fld>
            <a:endParaRPr lang="en-US" dirty="0"/>
          </a:p>
        </p:txBody>
      </p:sp>
      <p:sp>
        <p:nvSpPr>
          <p:cNvPr id="3" name="Slide Image Placeholder 2"/>
          <p:cNvSpPr>
            <a:spLocks noGrp="1" noRot="1" noChangeAspect="1"/>
          </p:cNvSpPr>
          <p:nvPr>
            <p:ph type="sldImg" idx="2"/>
          </p:nvPr>
        </p:nvSpPr>
        <p:spPr>
          <a:xfrm>
            <a:off x="1436688" y="1169988"/>
            <a:ext cx="4213225" cy="3160712"/>
          </a:xfrm>
          <a:prstGeom prst="rect">
            <a:avLst/>
          </a:prstGeom>
          <a:noFill/>
          <a:ln w="12700">
            <a:solidFill>
              <a:prstClr val="black"/>
            </a:solidFill>
          </a:ln>
        </p:spPr>
        <p:txBody>
          <a:bodyPr vert="horz" lIns="91434" tIns="45716" rIns="91434" bIns="45716" rtlCol="0" anchor="ctr"/>
          <a:lstStyle/>
          <a:p>
            <a:endParaRPr lang="en-US"/>
          </a:p>
        </p:txBody>
      </p:sp>
      <p:sp>
        <p:nvSpPr>
          <p:cNvPr id="5" name="Footer Placeholder 4"/>
          <p:cNvSpPr>
            <a:spLocks noGrp="1"/>
          </p:cNvSpPr>
          <p:nvPr>
            <p:ph type="ftr" sz="quarter" idx="4"/>
          </p:nvPr>
        </p:nvSpPr>
        <p:spPr>
          <a:xfrm>
            <a:off x="0" y="8890000"/>
            <a:ext cx="3070225" cy="469900"/>
          </a:xfrm>
          <a:prstGeom prst="rect">
            <a:avLst/>
          </a:prstGeom>
        </p:spPr>
        <p:txBody>
          <a:bodyPr vert="horz" lIns="91434" tIns="45716" rIns="91434" bIns="45716" rtlCol="0" anchor="b"/>
          <a:lstStyle>
            <a:lvl1pPr algn="l">
              <a:defRPr sz="1200"/>
            </a:lvl1pPr>
          </a:lstStyle>
          <a:p>
            <a:endParaRPr lang="en-US"/>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xfrm>
            <a:off x="807405" y="4446592"/>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963">
              <a:defRPr/>
            </a:pPr>
            <a:r>
              <a:rPr lang="en-US" dirty="0">
                <a:latin typeface="Arial" pitchFamily="34" charset="0"/>
                <a:cs typeface="Arial" pitchFamily="34" charset="0"/>
              </a:rPr>
              <a:t>As is now NHGRI’s routine, the entire Open Session of this National Advisory Council for Human Genome Research</a:t>
            </a:r>
            <a:r>
              <a:rPr lang="en-US" baseline="0" dirty="0">
                <a:latin typeface="Arial" pitchFamily="34" charset="0"/>
                <a:cs typeface="Arial" pitchFamily="34" charset="0"/>
              </a:rPr>
              <a:t> </a:t>
            </a:r>
            <a:r>
              <a:rPr lang="en-US" dirty="0">
                <a:latin typeface="Arial" pitchFamily="34" charset="0"/>
                <a:cs typeface="Arial" pitchFamily="34" charset="0"/>
              </a:rPr>
              <a:t>meeting is being webcast live, including my Director’s Report.</a:t>
            </a:r>
          </a:p>
          <a:p>
            <a:pPr defTabSz="913963">
              <a:defRPr/>
            </a:pPr>
            <a:endParaRPr lang="en-US" dirty="0">
              <a:latin typeface="Arial" pitchFamily="34" charset="0"/>
              <a:cs typeface="Arial" pitchFamily="34" charset="0"/>
            </a:endParaRPr>
          </a:p>
          <a:p>
            <a:pPr defTabSz="913963">
              <a:defRPr/>
            </a:pPr>
            <a:r>
              <a:rPr lang="en-US" dirty="0">
                <a:latin typeface="Arial" pitchFamily="34" charset="0"/>
                <a:cs typeface="Arial" pitchFamily="34" charset="0"/>
              </a:rPr>
              <a:t>The Open Session </a:t>
            </a:r>
            <a:r>
              <a:rPr lang="en-US" baseline="0" dirty="0">
                <a:latin typeface="Arial" pitchFamily="34" charset="0"/>
                <a:cs typeface="Arial" pitchFamily="34" charset="0"/>
              </a:rPr>
              <a:t>is also being v</a:t>
            </a:r>
            <a:r>
              <a:rPr lang="en-US" dirty="0">
                <a:latin typeface="Arial" pitchFamily="34" charset="0"/>
                <a:cs typeface="Arial" pitchFamily="34" charset="0"/>
              </a:rPr>
              <a:t>ideotaped, and those</a:t>
            </a:r>
            <a:r>
              <a:rPr lang="en-US" baseline="0" dirty="0">
                <a:latin typeface="Arial" pitchFamily="34" charset="0"/>
                <a:cs typeface="Arial" pitchFamily="34" charset="0"/>
              </a:rPr>
              <a:t> recordings will be m</a:t>
            </a:r>
            <a:r>
              <a:rPr lang="en-US" dirty="0">
                <a:latin typeface="Arial" pitchFamily="34" charset="0"/>
                <a:cs typeface="Arial" pitchFamily="34" charset="0"/>
              </a:rPr>
              <a:t>ade available as a permanent archive on NHGRI’s website (genome.gov), including the presentations themselves and the various associated documents.</a:t>
            </a:r>
          </a:p>
        </p:txBody>
      </p:sp>
      <p:sp>
        <p:nvSpPr>
          <p:cNvPr id="97284"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561" eaLnBrk="0" hangingPunct="0">
              <a:defRPr b="1">
                <a:solidFill>
                  <a:schemeClr val="tx1"/>
                </a:solidFill>
                <a:latin typeface="Arial" pitchFamily="34" charset="0"/>
              </a:defRPr>
            </a:lvl1pPr>
            <a:lvl2pPr marL="754004" indent="-290001" defTabSz="950561" eaLnBrk="0" hangingPunct="0">
              <a:defRPr b="1">
                <a:solidFill>
                  <a:schemeClr val="tx1"/>
                </a:solidFill>
                <a:latin typeface="Arial" pitchFamily="34" charset="0"/>
              </a:defRPr>
            </a:lvl2pPr>
            <a:lvl3pPr marL="1160006" indent="-232002" defTabSz="950561" eaLnBrk="0" hangingPunct="0">
              <a:defRPr b="1">
                <a:solidFill>
                  <a:schemeClr val="tx1"/>
                </a:solidFill>
                <a:latin typeface="Arial" pitchFamily="34" charset="0"/>
              </a:defRPr>
            </a:lvl3pPr>
            <a:lvl4pPr marL="1624010" indent="-232002" defTabSz="950561" eaLnBrk="0" hangingPunct="0">
              <a:defRPr b="1">
                <a:solidFill>
                  <a:schemeClr val="tx1"/>
                </a:solidFill>
                <a:latin typeface="Arial" pitchFamily="34" charset="0"/>
              </a:defRPr>
            </a:lvl4pPr>
            <a:lvl5pPr marL="2088014" indent="-232002" defTabSz="950561" eaLnBrk="0" hangingPunct="0">
              <a:defRPr b="1">
                <a:solidFill>
                  <a:schemeClr val="tx1"/>
                </a:solidFill>
                <a:latin typeface="Arial" pitchFamily="34" charset="0"/>
              </a:defRPr>
            </a:lvl5pPr>
            <a:lvl6pPr marL="2552016" indent="-232002" defTabSz="950561" eaLnBrk="0" fontAlgn="base" hangingPunct="0">
              <a:spcBef>
                <a:spcPct val="0"/>
              </a:spcBef>
              <a:spcAft>
                <a:spcPct val="0"/>
              </a:spcAft>
              <a:defRPr b="1">
                <a:solidFill>
                  <a:schemeClr val="tx1"/>
                </a:solidFill>
                <a:latin typeface="Arial" pitchFamily="34" charset="0"/>
              </a:defRPr>
            </a:lvl6pPr>
            <a:lvl7pPr marL="3016019" indent="-232002" defTabSz="950561" eaLnBrk="0" fontAlgn="base" hangingPunct="0">
              <a:spcBef>
                <a:spcPct val="0"/>
              </a:spcBef>
              <a:spcAft>
                <a:spcPct val="0"/>
              </a:spcAft>
              <a:defRPr b="1">
                <a:solidFill>
                  <a:schemeClr val="tx1"/>
                </a:solidFill>
                <a:latin typeface="Arial" pitchFamily="34" charset="0"/>
              </a:defRPr>
            </a:lvl7pPr>
            <a:lvl8pPr marL="3480021" indent="-232002" defTabSz="950561" eaLnBrk="0" fontAlgn="base" hangingPunct="0">
              <a:spcBef>
                <a:spcPct val="0"/>
              </a:spcBef>
              <a:spcAft>
                <a:spcPct val="0"/>
              </a:spcAft>
              <a:defRPr b="1">
                <a:solidFill>
                  <a:schemeClr val="tx1"/>
                </a:solidFill>
                <a:latin typeface="Arial" pitchFamily="34" charset="0"/>
              </a:defRPr>
            </a:lvl8pPr>
            <a:lvl9pPr marL="3944026" indent="-232002" defTabSz="95056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a:cs typeface="Arial" pitchFamily="34" charset="0"/>
            </a:endParaRPr>
          </a:p>
        </p:txBody>
      </p:sp>
    </p:spTree>
    <p:extLst>
      <p:ext uri="{BB962C8B-B14F-4D97-AF65-F5344CB8AC3E}">
        <p14:creationId xmlns:p14="http://schemas.microsoft.com/office/powerpoint/2010/main" val="255325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r>
              <a:rPr lang="en-US" sz="1200" kern="1200" dirty="0">
                <a:solidFill>
                  <a:schemeClr val="tx1"/>
                </a:solidFill>
                <a:effectLst/>
                <a:latin typeface="Arial" panose="020B0604020202020204" pitchFamily="34" charset="0"/>
                <a:ea typeface="+mn-ea"/>
                <a:cs typeface="Arial" panose="020B0604020202020204" pitchFamily="34" charset="0"/>
              </a:rPr>
              <a:t>Joshua Gordon has been named the new Director of the National Institute of Mental Health (or NIMH). Dr. Gordon is a psychiatrist and neuroscientist, with extensive experience in mental health research and practice. He</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comes to NIH from New York City, where he is currently Associate Professor of Psychiatry at Columbia University Medical Center and Research Psychiatrist at the New York State Psychiatric Institute. His research focuses on the analysis of neural activity in mice carrying mutations of relevance to psychiatric disease. He earned his M.D.</a:t>
            </a:r>
            <a:r>
              <a:rPr lang="en-US" sz="1200" kern="1200" baseline="0" dirty="0">
                <a:solidFill>
                  <a:schemeClr val="tx1"/>
                </a:solidFill>
                <a:effectLst/>
                <a:latin typeface="Arial" panose="020B0604020202020204" pitchFamily="34" charset="0"/>
                <a:ea typeface="+mn-ea"/>
                <a:cs typeface="Arial" panose="020B0604020202020204" pitchFamily="34" charset="0"/>
              </a:rPr>
              <a:t> and </a:t>
            </a:r>
            <a:r>
              <a:rPr lang="en-US" sz="1200" kern="1200" dirty="0">
                <a:solidFill>
                  <a:schemeClr val="tx1"/>
                </a:solidFill>
                <a:effectLst/>
                <a:latin typeface="Arial" panose="020B0604020202020204" pitchFamily="34" charset="0"/>
                <a:ea typeface="+mn-ea"/>
                <a:cs typeface="Arial" panose="020B0604020202020204" pitchFamily="34" charset="0"/>
              </a:rPr>
              <a:t>Ph.D. degrees from the University of California, San Francisco. Dr. Gordon is expected to join NIH this month. </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10</a:t>
            </a:fld>
            <a:endParaRPr lang="en-US" dirty="0">
              <a:solidFill>
                <a:srgbClr val="000000"/>
              </a:solidFill>
            </a:endParaRPr>
          </a:p>
        </p:txBody>
      </p:sp>
    </p:spTree>
    <p:extLst>
      <p:ext uri="{BB962C8B-B14F-4D97-AF65-F5344CB8AC3E}">
        <p14:creationId xmlns:p14="http://schemas.microsoft.com/office/powerpoint/2010/main" val="236794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r>
              <a:rPr lang="en-US" sz="1200" kern="1200" dirty="0">
                <a:solidFill>
                  <a:schemeClr val="tx1"/>
                </a:solidFill>
                <a:effectLst/>
                <a:latin typeface="Arial" panose="020B0604020202020204" pitchFamily="34" charset="0"/>
                <a:ea typeface="+mn-ea"/>
                <a:cs typeface="Arial" panose="020B0604020202020204" pitchFamily="34" charset="0"/>
              </a:rPr>
              <a:t>Diana Bianchi has been named the new Director of the National Institute of Child Health and Human Development (or NICHD). </a:t>
            </a:r>
            <a:r>
              <a:rPr lang="en-US" sz="1200" b="0" i="0" kern="1200" dirty="0">
                <a:solidFill>
                  <a:schemeClr val="tx1"/>
                </a:solidFill>
                <a:effectLst/>
                <a:latin typeface="Arial" panose="020B0604020202020204" pitchFamily="34" charset="0"/>
                <a:ea typeface="+mn-ea"/>
                <a:cs typeface="Arial" panose="020B0604020202020204" pitchFamily="34" charset="0"/>
              </a:rPr>
              <a:t>Dr.</a:t>
            </a:r>
            <a:r>
              <a:rPr lang="en-US" sz="1200" b="0" i="0" kern="1200" baseline="0" dirty="0">
                <a:solidFill>
                  <a:schemeClr val="tx1"/>
                </a:solidFill>
                <a:effectLst/>
                <a:latin typeface="Arial" panose="020B0604020202020204" pitchFamily="34" charset="0"/>
                <a:ea typeface="+mn-ea"/>
                <a:cs typeface="Arial" panose="020B0604020202020204" pitchFamily="34" charset="0"/>
              </a:rPr>
              <a:t> Bianchi</a:t>
            </a:r>
            <a:r>
              <a:rPr lang="en-US" sz="1200" b="0" i="0" kern="1200" dirty="0">
                <a:solidFill>
                  <a:schemeClr val="tx1"/>
                </a:solidFill>
                <a:effectLst/>
                <a:latin typeface="Arial" panose="020B0604020202020204" pitchFamily="34" charset="0"/>
                <a:ea typeface="+mn-ea"/>
                <a:cs typeface="Arial" panose="020B0604020202020204" pitchFamily="34" charset="0"/>
              </a:rPr>
              <a:t> is a prenatal geneticist with clinical and research experience in both pediatrics and obstetrics. She comes to NIH from Boston, where she is the Founding Executive Director of the Mother Infant Research Institute and Vice Chair for Pediatric Research at Tufts University. Her research focuses on prenatal genomics,</a:t>
            </a:r>
            <a:r>
              <a:rPr lang="en-US" sz="1200" b="0" i="0" kern="1200" baseline="0" dirty="0">
                <a:solidFill>
                  <a:schemeClr val="tx1"/>
                </a:solidFill>
                <a:effectLst/>
                <a:latin typeface="Arial" panose="020B0604020202020204" pitchFamily="34" charset="0"/>
                <a:ea typeface="+mn-ea"/>
                <a:cs typeface="Arial" panose="020B0604020202020204" pitchFamily="34" charset="0"/>
              </a:rPr>
              <a:t> </a:t>
            </a:r>
            <a:r>
              <a:rPr lang="en-US" sz="1200" b="0" i="0" kern="1200" dirty="0">
                <a:solidFill>
                  <a:schemeClr val="tx1"/>
                </a:solidFill>
                <a:effectLst/>
                <a:latin typeface="Arial" panose="020B0604020202020204" pitchFamily="34" charset="0"/>
                <a:ea typeface="+mn-ea"/>
                <a:cs typeface="Arial" panose="020B0604020202020204" pitchFamily="34" charset="0"/>
              </a:rPr>
              <a:t>specifically noninvasive prenatal DNA screening</a:t>
            </a:r>
            <a:r>
              <a:rPr lang="en-US" sz="1200" b="0" i="0" kern="1200" baseline="0" dirty="0">
                <a:solidFill>
                  <a:schemeClr val="tx1"/>
                </a:solidFill>
                <a:effectLst/>
                <a:latin typeface="Arial" panose="020B0604020202020204" pitchFamily="34" charset="0"/>
                <a:ea typeface="+mn-ea"/>
                <a:cs typeface="Arial" panose="020B0604020202020204" pitchFamily="34" charset="0"/>
              </a:rPr>
              <a:t> methods and </a:t>
            </a:r>
            <a:r>
              <a:rPr lang="en-US" sz="1200" b="0" i="0" kern="1200" dirty="0">
                <a:solidFill>
                  <a:schemeClr val="tx1"/>
                </a:solidFill>
                <a:effectLst/>
                <a:latin typeface="Arial" panose="020B0604020202020204" pitchFamily="34" charset="0"/>
                <a:ea typeface="+mn-ea"/>
                <a:cs typeface="Arial" panose="020B0604020202020204" pitchFamily="34" charset="0"/>
              </a:rPr>
              <a:t>the development of new therapies for genetic disorders that can be administered prenatally. She earned her M.D. from Stanford University School of Medicine.</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As an added bonus, Dr. Bianchi’s research laboratory will be housed within</a:t>
            </a:r>
            <a:r>
              <a:rPr lang="en-US" sz="1200" kern="1200" baseline="0" dirty="0">
                <a:solidFill>
                  <a:schemeClr val="tx1"/>
                </a:solidFill>
                <a:effectLst/>
                <a:latin typeface="Arial" panose="020B0604020202020204" pitchFamily="34" charset="0"/>
                <a:ea typeface="+mn-ea"/>
                <a:cs typeface="Arial" panose="020B0604020202020204" pitchFamily="34" charset="0"/>
              </a:rPr>
              <a:t> NHGRI’s Intramural Research Program, adding another outstanding investigator to that part of our Institute. </a:t>
            </a:r>
            <a:r>
              <a:rPr lang="en-US" sz="1200" b="0" i="0" kern="1200" dirty="0">
                <a:solidFill>
                  <a:schemeClr val="tx1"/>
                </a:solidFill>
                <a:effectLst/>
                <a:latin typeface="Arial" panose="020B0604020202020204" pitchFamily="34" charset="0"/>
                <a:ea typeface="+mn-ea"/>
                <a:cs typeface="Arial" panose="020B0604020202020204" pitchFamily="34" charset="0"/>
              </a:rPr>
              <a:t>Dr. Bianchi is</a:t>
            </a:r>
            <a:r>
              <a:rPr lang="en-US" sz="1200" b="0" i="0" kern="1200" baseline="0" dirty="0">
                <a:solidFill>
                  <a:schemeClr val="tx1"/>
                </a:solidFill>
                <a:effectLst/>
                <a:latin typeface="Arial" panose="020B0604020202020204" pitchFamily="34" charset="0"/>
                <a:ea typeface="+mn-ea"/>
                <a:cs typeface="Arial" panose="020B0604020202020204" pitchFamily="34" charset="0"/>
              </a:rPr>
              <a:t> expected to assume the role as the new NICHD Director </a:t>
            </a:r>
            <a:r>
              <a:rPr lang="en-US" sz="1200" b="0" i="0" kern="1200" dirty="0">
                <a:solidFill>
                  <a:schemeClr val="tx1"/>
                </a:solidFill>
                <a:effectLst/>
                <a:latin typeface="Arial" panose="020B0604020202020204" pitchFamily="34" charset="0"/>
                <a:ea typeface="+mn-ea"/>
                <a:cs typeface="Arial" panose="020B0604020202020204" pitchFamily="34" charset="0"/>
              </a:rPr>
              <a:t>next month,</a:t>
            </a:r>
            <a:r>
              <a:rPr lang="en-US" sz="1200" b="0" i="0" kern="1200" baseline="0" dirty="0">
                <a:solidFill>
                  <a:schemeClr val="tx1"/>
                </a:solidFill>
                <a:effectLst/>
                <a:latin typeface="Arial" panose="020B0604020202020204" pitchFamily="34" charset="0"/>
                <a:ea typeface="+mn-ea"/>
                <a:cs typeface="Arial" panose="020B0604020202020204" pitchFamily="34" charset="0"/>
              </a:rPr>
              <a:t> with her laboratory arriving and being established within NHGRI’s Intramural Research Program in early 2017.</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11</a:t>
            </a:fld>
            <a:endParaRPr lang="en-US" dirty="0">
              <a:solidFill>
                <a:srgbClr val="000000"/>
              </a:solidFill>
            </a:endParaRPr>
          </a:p>
        </p:txBody>
      </p:sp>
    </p:spTree>
    <p:extLst>
      <p:ext uri="{BB962C8B-B14F-4D97-AF65-F5344CB8AC3E}">
        <p14:creationId xmlns:p14="http://schemas.microsoft.com/office/powerpoint/2010/main" val="1489023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4" y="4461195"/>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r>
              <a:rPr lang="en-US" sz="1200" b="0" i="0" kern="1200" dirty="0">
                <a:effectLst/>
                <a:latin typeface="Arial" panose="020B0604020202020204" pitchFamily="34" charset="0"/>
                <a:ea typeface="+mn-ea"/>
                <a:cs typeface="Arial" panose="020B0604020202020204" pitchFamily="34" charset="0"/>
              </a:rPr>
              <a:t>Maureen </a:t>
            </a:r>
            <a:r>
              <a:rPr lang="en-US" sz="1200" b="0" i="0" kern="1200" dirty="0" err="1">
                <a:effectLst/>
                <a:latin typeface="Arial" panose="020B0604020202020204" pitchFamily="34" charset="0"/>
                <a:ea typeface="+mn-ea"/>
                <a:cs typeface="Arial" panose="020B0604020202020204" pitchFamily="34" charset="0"/>
              </a:rPr>
              <a:t>Goodenow</a:t>
            </a:r>
            <a:r>
              <a:rPr lang="en-US" sz="1200" b="0" i="0" kern="1200" dirty="0">
                <a:effectLst/>
                <a:latin typeface="Arial" panose="020B0604020202020204" pitchFamily="34" charset="0"/>
                <a:ea typeface="+mn-ea"/>
                <a:cs typeface="Arial" panose="020B0604020202020204" pitchFamily="34" charset="0"/>
              </a:rPr>
              <a:t> has been appointed the NIH Associate Director for AIDS Research and Director of the Office of AIDS Research (or OAR). Dr. </a:t>
            </a:r>
            <a:r>
              <a:rPr lang="en-US" sz="1200" b="0" i="0" kern="1200" dirty="0" err="1">
                <a:effectLst/>
                <a:latin typeface="Arial" panose="020B0604020202020204" pitchFamily="34" charset="0"/>
                <a:ea typeface="+mn-ea"/>
                <a:cs typeface="Arial" panose="020B0604020202020204" pitchFamily="34" charset="0"/>
              </a:rPr>
              <a:t>Goodenow</a:t>
            </a:r>
            <a:r>
              <a:rPr lang="en-US" sz="1200" b="0" i="0" kern="1200" dirty="0">
                <a:effectLst/>
                <a:latin typeface="Arial" panose="020B0604020202020204" pitchFamily="34" charset="0"/>
                <a:ea typeface="+mn-ea"/>
                <a:cs typeface="Arial" panose="020B0604020202020204" pitchFamily="34" charset="0"/>
              </a:rPr>
              <a:t> joined NIH in July, bringing nearly 30 years of experience in HIV/AIDS research and advocacy to the position. She was</a:t>
            </a:r>
            <a:r>
              <a:rPr lang="en-US" sz="1200" b="0" i="0" kern="1200" baseline="0" dirty="0">
                <a:effectLst/>
                <a:latin typeface="Arial" panose="020B0604020202020204" pitchFamily="34" charset="0"/>
                <a:ea typeface="+mn-ea"/>
                <a:cs typeface="Arial" panose="020B0604020202020204" pitchFamily="34" charset="0"/>
              </a:rPr>
              <a:t> previously at the </a:t>
            </a:r>
            <a:r>
              <a:rPr lang="en-US" sz="1200" b="0" i="0" kern="1200" dirty="0">
                <a:effectLst/>
                <a:latin typeface="Arial" panose="020B0604020202020204" pitchFamily="34" charset="0"/>
                <a:ea typeface="+mn-ea"/>
                <a:cs typeface="Arial" panose="020B0604020202020204" pitchFamily="34" charset="0"/>
              </a:rPr>
              <a:t>University of Florida, where she was a Professor of Pathology, Immunology, and Laboratory Medicine,</a:t>
            </a:r>
            <a:r>
              <a:rPr lang="en-US" sz="1200" b="0" i="0" kern="1200" baseline="0" dirty="0">
                <a:effectLst/>
                <a:latin typeface="Arial" panose="020B0604020202020204" pitchFamily="34" charset="0"/>
                <a:ea typeface="+mn-ea"/>
                <a:cs typeface="Arial" panose="020B0604020202020204" pitchFamily="34" charset="0"/>
              </a:rPr>
              <a:t> leading </a:t>
            </a:r>
            <a:r>
              <a:rPr lang="en-US" sz="1200" b="0" i="0" kern="1200" dirty="0">
                <a:effectLst/>
                <a:latin typeface="Arial" panose="020B0604020202020204" pitchFamily="34" charset="0"/>
                <a:ea typeface="+mn-ea"/>
                <a:cs typeface="Arial" panose="020B0604020202020204" pitchFamily="34" charset="0"/>
              </a:rPr>
              <a:t>a research program in molecular epidemiology, pathogenesis, and vaccines for HIV-1 and related viruses, including viruses that cause cancer. She received her Ph.D. in molecular genetics from the Albert Einstein College of Medicine. </a:t>
            </a:r>
          </a:p>
          <a:p>
            <a:endParaRPr lang="en-US" sz="1200" b="0" i="0" kern="1200" dirty="0">
              <a:effectLst/>
              <a:latin typeface="Arial" panose="020B0604020202020204" pitchFamily="34" charset="0"/>
              <a:ea typeface="+mn-ea"/>
              <a:cs typeface="Arial" panose="020B0604020202020204" pitchFamily="34" charset="0"/>
            </a:endParaRPr>
          </a:p>
          <a:p>
            <a:endParaRPr lang="en-US" sz="1200" b="0" i="0" kern="1200" dirty="0">
              <a:effectLst/>
              <a:latin typeface="Arial" panose="020B0604020202020204" pitchFamily="34" charset="0"/>
              <a:ea typeface="+mn-ea"/>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12</a:t>
            </a:fld>
            <a:endParaRPr lang="en-US" dirty="0">
              <a:solidFill>
                <a:srgbClr val="000000"/>
              </a:solidFill>
            </a:endParaRPr>
          </a:p>
        </p:txBody>
      </p:sp>
    </p:spTree>
    <p:extLst>
      <p:ext uri="{BB962C8B-B14F-4D97-AF65-F5344CB8AC3E}">
        <p14:creationId xmlns:p14="http://schemas.microsoft.com/office/powerpoint/2010/main" val="2977031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lvl="1" defTabSz="922106">
              <a:defRPr/>
            </a:pPr>
            <a:r>
              <a:rPr lang="en-US" dirty="0"/>
              <a:t>Jeremy Berg, former Director of National Institute of General Medical Sciences (or NIGMS) and good friend of NHGRI’s,</a:t>
            </a:r>
            <a:r>
              <a:rPr lang="en-US" baseline="0" dirty="0"/>
              <a:t> recently assumed the role as Editor of </a:t>
            </a:r>
            <a:r>
              <a:rPr lang="en-US" i="1" dirty="0"/>
              <a:t>Science</a:t>
            </a:r>
            <a:r>
              <a:rPr lang="en-US" dirty="0"/>
              <a:t> magazine. Dr. Berg is</a:t>
            </a:r>
            <a:r>
              <a:rPr lang="en-US" baseline="0" dirty="0"/>
              <a:t> currently also a member of the research faculty at </a:t>
            </a:r>
            <a:r>
              <a:rPr lang="en-US" dirty="0"/>
              <a:t>the University of Pittsburgh School of Medicine.</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42" eaLnBrk="0" hangingPunct="0">
              <a:defRPr b="1">
                <a:solidFill>
                  <a:schemeClr val="tx1"/>
                </a:solidFill>
                <a:latin typeface="Arial" pitchFamily="34" charset="0"/>
              </a:defRPr>
            </a:lvl1pPr>
            <a:lvl2pPr marL="742567" indent="-285602" defTabSz="936142" eaLnBrk="0" hangingPunct="0">
              <a:defRPr b="1">
                <a:solidFill>
                  <a:schemeClr val="tx1"/>
                </a:solidFill>
                <a:latin typeface="Arial" pitchFamily="34" charset="0"/>
              </a:defRPr>
            </a:lvl2pPr>
            <a:lvl3pPr marL="1142412" indent="-228483" defTabSz="936142" eaLnBrk="0" hangingPunct="0">
              <a:defRPr b="1">
                <a:solidFill>
                  <a:schemeClr val="tx1"/>
                </a:solidFill>
                <a:latin typeface="Arial" pitchFamily="34" charset="0"/>
              </a:defRPr>
            </a:lvl3pPr>
            <a:lvl4pPr marL="1599375" indent="-228483" defTabSz="936142" eaLnBrk="0" hangingPunct="0">
              <a:defRPr b="1">
                <a:solidFill>
                  <a:schemeClr val="tx1"/>
                </a:solidFill>
                <a:latin typeface="Arial" pitchFamily="34" charset="0"/>
              </a:defRPr>
            </a:lvl4pPr>
            <a:lvl5pPr marL="2056341" indent="-228483" defTabSz="936142" eaLnBrk="0" hangingPunct="0">
              <a:defRPr b="1">
                <a:solidFill>
                  <a:schemeClr val="tx1"/>
                </a:solidFill>
                <a:latin typeface="Arial" pitchFamily="34" charset="0"/>
              </a:defRPr>
            </a:lvl5pPr>
            <a:lvl6pPr marL="2513305" indent="-228483" defTabSz="936142" eaLnBrk="0" fontAlgn="base" hangingPunct="0">
              <a:spcBef>
                <a:spcPct val="0"/>
              </a:spcBef>
              <a:spcAft>
                <a:spcPct val="0"/>
              </a:spcAft>
              <a:defRPr b="1">
                <a:solidFill>
                  <a:schemeClr val="tx1"/>
                </a:solidFill>
                <a:latin typeface="Arial" pitchFamily="34" charset="0"/>
              </a:defRPr>
            </a:lvl6pPr>
            <a:lvl7pPr marL="2970268" indent="-228483" defTabSz="936142" eaLnBrk="0" fontAlgn="base" hangingPunct="0">
              <a:spcBef>
                <a:spcPct val="0"/>
              </a:spcBef>
              <a:spcAft>
                <a:spcPct val="0"/>
              </a:spcAft>
              <a:defRPr b="1">
                <a:solidFill>
                  <a:schemeClr val="tx1"/>
                </a:solidFill>
                <a:latin typeface="Arial" pitchFamily="34" charset="0"/>
              </a:defRPr>
            </a:lvl7pPr>
            <a:lvl8pPr marL="3427233" indent="-228483" defTabSz="936142" eaLnBrk="0" fontAlgn="base" hangingPunct="0">
              <a:spcBef>
                <a:spcPct val="0"/>
              </a:spcBef>
              <a:spcAft>
                <a:spcPct val="0"/>
              </a:spcAft>
              <a:defRPr b="1">
                <a:solidFill>
                  <a:schemeClr val="tx1"/>
                </a:solidFill>
                <a:latin typeface="Arial" pitchFamily="34" charset="0"/>
              </a:defRPr>
            </a:lvl8pPr>
            <a:lvl9pPr marL="3884198" indent="-228483" defTabSz="9361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13</a:t>
            </a:fld>
            <a:endParaRPr lang="en-US" dirty="0">
              <a:solidFill>
                <a:prstClr val="black"/>
              </a:solidFill>
              <a:cs typeface="Arial" pitchFamily="34" charset="0"/>
            </a:endParaRPr>
          </a:p>
        </p:txBody>
      </p:sp>
    </p:spTree>
    <p:extLst>
      <p:ext uri="{BB962C8B-B14F-4D97-AF65-F5344CB8AC3E}">
        <p14:creationId xmlns:p14="http://schemas.microsoft.com/office/powerpoint/2010/main" val="4243733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dirty="0"/>
              <a:t>On June 21, *</a:t>
            </a:r>
            <a:r>
              <a:rPr lang="en-US" baseline="0" dirty="0"/>
              <a:t> </a:t>
            </a:r>
            <a:r>
              <a:rPr lang="en-US" dirty="0"/>
              <a:t>NIH released</a:t>
            </a:r>
            <a:r>
              <a:rPr lang="en-US" baseline="0" dirty="0"/>
              <a:t> </a:t>
            </a:r>
            <a:r>
              <a:rPr lang="en-US" dirty="0"/>
              <a:t>a new policy on the use</a:t>
            </a:r>
            <a:r>
              <a:rPr lang="en-US" baseline="0" dirty="0"/>
              <a:t> of</a:t>
            </a:r>
            <a:r>
              <a:rPr lang="en-US" dirty="0"/>
              <a:t> a sing</a:t>
            </a:r>
            <a:r>
              <a:rPr lang="en-US" baseline="0" dirty="0"/>
              <a:t>le Institutional Review Board (or IRB) for multi-site research – research in which more than one site conducts the same protocol involving human participants. This final rule follows a Notice of Proposed Rulemaking released in December 2014, which received 167 comments that were mostly supportive of this idea. * According to the policy, all domestic sites of NIH-funded multi-site work must use a single IRB for the ethical review of research involving human participants.</a:t>
            </a:r>
          </a:p>
          <a:p>
            <a:pPr lvl="1" defTabSz="946589">
              <a:defRPr/>
            </a:pPr>
            <a:endParaRPr lang="en-US" baseline="0" dirty="0"/>
          </a:p>
          <a:p>
            <a:pPr lvl="1" defTabSz="946589">
              <a:defRPr/>
            </a:pPr>
            <a:r>
              <a:rPr lang="en-US" baseline="0" dirty="0"/>
              <a:t>* This policy is intended to streamline the process of IRB review and promote efficiency while maintaining adequate human subjects protection. Exceptions will only be granted if the designated IRB is unable to meet the needs of specific populations or if local IRB review is required by any federal, tribal, or state laws. The policy will be effective on May 25, 2017.</a:t>
            </a: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14</a:t>
            </a:fld>
            <a:endParaRPr lang="en-US" dirty="0">
              <a:solidFill>
                <a:srgbClr val="000000"/>
              </a:solidFill>
            </a:endParaRPr>
          </a:p>
        </p:txBody>
      </p:sp>
    </p:spTree>
    <p:extLst>
      <p:ext uri="{BB962C8B-B14F-4D97-AF65-F5344CB8AC3E}">
        <p14:creationId xmlns:p14="http://schemas.microsoft.com/office/powerpoint/2010/main" val="89546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525" tIns="47763" rIns="95525" bIns="47763" numCol="1" anchor="t" anchorCtr="0" compatLnSpc="1">
            <a:prstTxWarp prst="textNoShape">
              <a:avLst/>
            </a:prstTxWarp>
          </a:bodyPr>
          <a:lstStyle/>
          <a:p>
            <a:r>
              <a:rPr lang="en-US" b="0" dirty="0">
                <a:latin typeface="Arial" pitchFamily="34" charset="0"/>
                <a:cs typeface="Arial" pitchFamily="34" charset="0"/>
              </a:rPr>
              <a:t>Both the House and the Senate have introduced</a:t>
            </a:r>
            <a:r>
              <a:rPr lang="en-US" b="0" baseline="0" dirty="0">
                <a:latin typeface="Arial" pitchFamily="34" charset="0"/>
                <a:cs typeface="Arial" pitchFamily="34" charset="0"/>
              </a:rPr>
              <a:t> bills that would reauthorize the Small Business Innovation Research (or SBIR) and Small Business Technology Transfer (or STTR) Programs. The bills would increase</a:t>
            </a:r>
            <a:r>
              <a:rPr lang="en-US" dirty="0">
                <a:latin typeface="Arial" pitchFamily="34" charset="0"/>
                <a:cs typeface="Arial" pitchFamily="34" charset="0"/>
              </a:rPr>
              <a:t> the proportion of Federal research dollars going to small businesses</a:t>
            </a:r>
            <a:r>
              <a:rPr lang="en-US" b="0" baseline="0" dirty="0">
                <a:latin typeface="Arial" pitchFamily="34" charset="0"/>
                <a:cs typeface="Arial" pitchFamily="34" charset="0"/>
              </a:rPr>
              <a:t> across 11 participating Federal agencies, including NIH. Both programs are financed through a set-aside of each agency’s research budget. The Senate reauthorization bill would increase the set-aside from the current 3% to 6% over the next several years </a:t>
            </a:r>
            <a:r>
              <a:rPr lang="en-US" b="0" u="sng" baseline="0" dirty="0">
                <a:latin typeface="Arial" pitchFamily="34" charset="0"/>
                <a:cs typeface="Arial" pitchFamily="34" charset="0"/>
              </a:rPr>
              <a:t>and</a:t>
            </a:r>
            <a:r>
              <a:rPr lang="en-US" b="0" baseline="0" dirty="0">
                <a:latin typeface="Arial" pitchFamily="34" charset="0"/>
                <a:cs typeface="Arial" pitchFamily="34" charset="0"/>
              </a:rPr>
              <a:t> make the program permanent, rather than requiring reauthorization every 5-6 years. The House version includes smaller increases and fewer program changes. </a:t>
            </a:r>
          </a:p>
          <a:p>
            <a:endParaRPr lang="en-US" b="0" baseline="0" dirty="0">
              <a:latin typeface="Arial" pitchFamily="34" charset="0"/>
              <a:cs typeface="Arial" pitchFamily="34" charset="0"/>
            </a:endParaRPr>
          </a:p>
          <a:p>
            <a:r>
              <a:rPr lang="en-US" b="0" baseline="0" dirty="0">
                <a:latin typeface="Arial" pitchFamily="34" charset="0"/>
                <a:cs typeface="Arial" pitchFamily="34" charset="0"/>
              </a:rPr>
              <a:t>Biomedical research advocates and several congressmen have expressed concerns about how increasing SBIR/STTR budgets under the proposed legislation might erode the budgets of other extramural research programs. Opponents of the bill propose increasing the overall research budgets of Federal agencies so that all programs (including the SBIR/STTR program) benefit.</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 </a:t>
            </a:r>
          </a:p>
          <a:p>
            <a:pPr lvl="1" defTabSz="938108">
              <a:defRPr/>
            </a:pPr>
            <a:endParaRPr lang="en-US" dirty="0">
              <a:latin typeface="Arial" pitchFamily="34" charset="0"/>
              <a:cs typeface="Arial" pitchFamily="34" charset="0"/>
            </a:endParaRPr>
          </a:p>
          <a:p>
            <a:pPr>
              <a:defRPr/>
            </a:pPr>
            <a:endParaRPr lang="en-US" i="1"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9903" eaLnBrk="0" hangingPunct="0">
              <a:defRPr b="1">
                <a:solidFill>
                  <a:schemeClr val="tx1"/>
                </a:solidFill>
                <a:latin typeface="Arial" pitchFamily="34" charset="0"/>
              </a:defRPr>
            </a:lvl1pPr>
            <a:lvl2pPr marL="761415" indent="-292852" defTabSz="959903" eaLnBrk="0" hangingPunct="0">
              <a:defRPr b="1">
                <a:solidFill>
                  <a:schemeClr val="tx1"/>
                </a:solidFill>
                <a:latin typeface="Arial" pitchFamily="34" charset="0"/>
              </a:defRPr>
            </a:lvl2pPr>
            <a:lvl3pPr marL="1171406" indent="-234282" defTabSz="959903" eaLnBrk="0" hangingPunct="0">
              <a:defRPr b="1">
                <a:solidFill>
                  <a:schemeClr val="tx1"/>
                </a:solidFill>
                <a:latin typeface="Arial" pitchFamily="34" charset="0"/>
              </a:defRPr>
            </a:lvl3pPr>
            <a:lvl4pPr marL="1639971" indent="-234282" defTabSz="959903" eaLnBrk="0" hangingPunct="0">
              <a:defRPr b="1">
                <a:solidFill>
                  <a:schemeClr val="tx1"/>
                </a:solidFill>
                <a:latin typeface="Arial" pitchFamily="34" charset="0"/>
              </a:defRPr>
            </a:lvl4pPr>
            <a:lvl5pPr marL="2108535" indent="-234282" defTabSz="959903" eaLnBrk="0" hangingPunct="0">
              <a:defRPr b="1">
                <a:solidFill>
                  <a:schemeClr val="tx1"/>
                </a:solidFill>
                <a:latin typeface="Arial" pitchFamily="34" charset="0"/>
              </a:defRPr>
            </a:lvl5pPr>
            <a:lvl6pPr marL="2577100" indent="-234282" defTabSz="959903" eaLnBrk="0" fontAlgn="base" hangingPunct="0">
              <a:spcBef>
                <a:spcPct val="0"/>
              </a:spcBef>
              <a:spcAft>
                <a:spcPct val="0"/>
              </a:spcAft>
              <a:defRPr b="1">
                <a:solidFill>
                  <a:schemeClr val="tx1"/>
                </a:solidFill>
                <a:latin typeface="Arial" pitchFamily="34" charset="0"/>
              </a:defRPr>
            </a:lvl6pPr>
            <a:lvl7pPr marL="3045662" indent="-234282" defTabSz="959903" eaLnBrk="0" fontAlgn="base" hangingPunct="0">
              <a:spcBef>
                <a:spcPct val="0"/>
              </a:spcBef>
              <a:spcAft>
                <a:spcPct val="0"/>
              </a:spcAft>
              <a:defRPr b="1">
                <a:solidFill>
                  <a:schemeClr val="tx1"/>
                </a:solidFill>
                <a:latin typeface="Arial" pitchFamily="34" charset="0"/>
              </a:defRPr>
            </a:lvl7pPr>
            <a:lvl8pPr marL="3514224" indent="-234282" defTabSz="959903" eaLnBrk="0" fontAlgn="base" hangingPunct="0">
              <a:spcBef>
                <a:spcPct val="0"/>
              </a:spcBef>
              <a:spcAft>
                <a:spcPct val="0"/>
              </a:spcAft>
              <a:defRPr b="1">
                <a:solidFill>
                  <a:schemeClr val="tx1"/>
                </a:solidFill>
                <a:latin typeface="Arial" pitchFamily="34" charset="0"/>
              </a:defRPr>
            </a:lvl8pPr>
            <a:lvl9pPr marL="3982789" indent="-234282" defTabSz="95990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15</a:t>
            </a:fld>
            <a:endParaRPr lang="en-US" dirty="0">
              <a:cs typeface="Arial" pitchFamily="34" charset="0"/>
            </a:endParaRPr>
          </a:p>
        </p:txBody>
      </p:sp>
    </p:spTree>
    <p:extLst>
      <p:ext uri="{BB962C8B-B14F-4D97-AF65-F5344CB8AC3E}">
        <p14:creationId xmlns:p14="http://schemas.microsoft.com/office/powerpoint/2010/main" val="1219738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46188" y="66992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baseline="0" dirty="0"/>
              <a:t>After holding a series of public workshops</a:t>
            </a:r>
            <a:r>
              <a:rPr lang="en-US" dirty="0"/>
              <a:t> </a:t>
            </a:r>
            <a:r>
              <a:rPr lang="en-US" baseline="0" dirty="0"/>
              <a:t>last year to</a:t>
            </a:r>
            <a:r>
              <a:rPr lang="en-US" dirty="0"/>
              <a:t> discuss</a:t>
            </a:r>
            <a:r>
              <a:rPr lang="en-US" baseline="0" dirty="0"/>
              <a:t> Next-</a:t>
            </a:r>
            <a:r>
              <a:rPr lang="en-US" dirty="0"/>
              <a:t>Generation Sequencing</a:t>
            </a:r>
            <a:r>
              <a:rPr lang="en-US" baseline="0" dirty="0"/>
              <a:t> (or NGS) analytical and</a:t>
            </a:r>
            <a:r>
              <a:rPr lang="en-US" dirty="0"/>
              <a:t> clinical validity</a:t>
            </a:r>
            <a:r>
              <a:rPr lang="en-US" baseline="0" dirty="0"/>
              <a:t>, FDA released two draft guidances in July. * </a:t>
            </a:r>
            <a:r>
              <a:rPr lang="en-US" dirty="0"/>
              <a:t>One guidance, entitled</a:t>
            </a:r>
            <a:r>
              <a:rPr lang="en-US" baseline="0" dirty="0"/>
              <a:t> </a:t>
            </a:r>
            <a:r>
              <a:rPr lang="en-US" dirty="0"/>
              <a:t>“Use of Standards in FDA Regulatory Oversight of Next Generation Sequencing (NGS)-Based In Vitro Diagnostics (IVDs) Used for Diagnosing Germline Diseases,” proposes</a:t>
            </a:r>
            <a:r>
              <a:rPr lang="en-US" baseline="0" dirty="0"/>
              <a:t> analytical validity standards for NGS tests used to</a:t>
            </a:r>
            <a:r>
              <a:rPr lang="en-US" dirty="0"/>
              <a:t> </a:t>
            </a:r>
            <a:r>
              <a:rPr lang="en-US" baseline="0" dirty="0"/>
              <a:t>detect germline diseases</a:t>
            </a:r>
            <a:r>
              <a:rPr lang="en-US" dirty="0"/>
              <a:t>. * The second</a:t>
            </a:r>
            <a:r>
              <a:rPr lang="en-US" baseline="0" dirty="0"/>
              <a:t> guidance, entitled </a:t>
            </a:r>
            <a:r>
              <a:rPr lang="en-US" dirty="0"/>
              <a:t>“Use of Public Human Genetic Variant Databases to Support Clinical Validity for Next Generation Sequencing (NGS)-Based In Vitro Diagnostics,” proposes a </a:t>
            </a:r>
            <a:r>
              <a:rPr lang="en-US" baseline="0" dirty="0"/>
              <a:t>voluntary pathway for using public genomic variant databases to support clinical validity claims of NGS tests.</a:t>
            </a:r>
          </a:p>
          <a:p>
            <a:pPr lvl="1" defTabSz="946589">
              <a:defRPr/>
            </a:pPr>
            <a:endParaRPr lang="en-US" dirty="0"/>
          </a:p>
          <a:p>
            <a:pPr lvl="1" defTabSz="946589">
              <a:defRPr/>
            </a:pPr>
            <a:r>
              <a:rPr lang="en-US" baseline="0" dirty="0"/>
              <a:t>The FDA has suggested that it will create further guidance on analytical validity standards for NGS tests used outside of detecting germline diseases. NHGRI staff is closely monitoring developments in FDA’s NGS policy-development efforts; in fact, we provided input on the present draft guidances before they were released. </a:t>
            </a:r>
            <a:r>
              <a:rPr lang="en-US" dirty="0"/>
              <a:t>Our staff and grantees in the </a:t>
            </a:r>
            <a:r>
              <a:rPr lang="en-US" dirty="0" err="1"/>
              <a:t>ClinGen</a:t>
            </a:r>
            <a:r>
              <a:rPr lang="en-US" dirty="0"/>
              <a:t> Consortium have also been in close contact with the FDA to share best practices about genomic variant databases. * </a:t>
            </a:r>
            <a:r>
              <a:rPr lang="en-US" baseline="0" dirty="0"/>
              <a:t>The public comment period for these draft </a:t>
            </a:r>
            <a:r>
              <a:rPr lang="en-US" baseline="0" dirty="0" err="1"/>
              <a:t>guidances</a:t>
            </a:r>
            <a:r>
              <a:rPr lang="en-US" baseline="0" dirty="0"/>
              <a:t> closes </a:t>
            </a:r>
            <a:r>
              <a:rPr lang="en-US" dirty="0"/>
              <a:t>October 6. This represents an opportunity for the genomics community to contribute to the development of the regulatory framework that will oversee the implementation of genomic medicine. </a:t>
            </a: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16</a:t>
            </a:fld>
            <a:endParaRPr lang="en-US" dirty="0">
              <a:solidFill>
                <a:srgbClr val="000000"/>
              </a:solidFill>
            </a:endParaRPr>
          </a:p>
        </p:txBody>
      </p:sp>
    </p:spTree>
    <p:extLst>
      <p:ext uri="{BB962C8B-B14F-4D97-AF65-F5344CB8AC3E}">
        <p14:creationId xmlns:p14="http://schemas.microsoft.com/office/powerpoint/2010/main" val="742261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62000" y="4479125"/>
            <a:ext cx="5486400" cy="4114800"/>
          </a:xfrm>
        </p:spPr>
        <p:txBody>
          <a:bodyPr/>
          <a:lstStyle/>
          <a:p>
            <a:r>
              <a:rPr lang="en-US" dirty="0">
                <a:latin typeface="Arial" pitchFamily="34" charset="0"/>
                <a:cs typeface="Arial" pitchFamily="34" charset="0"/>
              </a:rPr>
              <a:t>In</a:t>
            </a:r>
            <a:r>
              <a:rPr lang="en-US" baseline="0" dirty="0">
                <a:latin typeface="Arial" pitchFamily="34" charset="0"/>
                <a:cs typeface="Arial" pitchFamily="34" charset="0"/>
              </a:rPr>
              <a:t> May</a:t>
            </a:r>
            <a:r>
              <a:rPr lang="en-US" dirty="0">
                <a:latin typeface="Arial" pitchFamily="34" charset="0"/>
                <a:cs typeface="Arial" pitchFamily="34" charset="0"/>
              </a:rPr>
              <a:t>,</a:t>
            </a:r>
            <a:r>
              <a:rPr lang="en-US" baseline="0" dirty="0">
                <a:latin typeface="Arial" pitchFamily="34" charset="0"/>
                <a:cs typeface="Arial" pitchFamily="34" charset="0"/>
              </a:rPr>
              <a:t> the U.S. Equal Employment Opportunity Commission (or EEOC) released its final regulations regarding the Genetic Information Nondiscrimination Act (</a:t>
            </a:r>
            <a:r>
              <a:rPr lang="en-US" dirty="0">
                <a:latin typeface="Arial" pitchFamily="34" charset="0"/>
                <a:cs typeface="Arial" pitchFamily="34" charset="0"/>
              </a:rPr>
              <a:t>or GINA) </a:t>
            </a:r>
            <a:r>
              <a:rPr lang="en-US" baseline="0" dirty="0">
                <a:latin typeface="Arial" pitchFamily="34" charset="0"/>
                <a:cs typeface="Arial" pitchFamily="34" charset="0"/>
              </a:rPr>
              <a:t>and workplace wellness programs. * Now, employers </a:t>
            </a:r>
            <a:r>
              <a:rPr lang="en-US" sz="1200" b="0" i="0" kern="1200" dirty="0">
                <a:solidFill>
                  <a:schemeClr val="tx1"/>
                </a:solidFill>
                <a:effectLst/>
                <a:latin typeface="Arial" pitchFamily="34" charset="0"/>
                <a:cs typeface="Arial" pitchFamily="34" charset="0"/>
              </a:rPr>
              <a:t>offering wellness programs may provide financial and other incentives</a:t>
            </a:r>
            <a:r>
              <a:rPr lang="en-US" sz="1200" b="0" i="0" kern="1200" baseline="0" dirty="0">
                <a:solidFill>
                  <a:schemeClr val="tx1"/>
                </a:solidFill>
                <a:effectLst/>
                <a:latin typeface="Arial" pitchFamily="34" charset="0"/>
                <a:cs typeface="Arial" pitchFamily="34" charset="0"/>
              </a:rPr>
              <a:t> in </a:t>
            </a:r>
            <a:r>
              <a:rPr lang="en-US" sz="1200" b="0" i="0" kern="1200" dirty="0">
                <a:solidFill>
                  <a:schemeClr val="tx1"/>
                </a:solidFill>
                <a:effectLst/>
                <a:latin typeface="Arial" pitchFamily="34" charset="0"/>
                <a:cs typeface="Arial" pitchFamily="34" charset="0"/>
              </a:rPr>
              <a:t>exchange for an employee's spouse providing information about their current or past health status,</a:t>
            </a:r>
            <a:r>
              <a:rPr lang="en-US" sz="1200" b="0" i="0" kern="1200" baseline="0" dirty="0">
                <a:solidFill>
                  <a:schemeClr val="tx1"/>
                </a:solidFill>
                <a:effectLst/>
                <a:latin typeface="Arial" pitchFamily="34" charset="0"/>
                <a:cs typeface="Arial" pitchFamily="34" charset="0"/>
              </a:rPr>
              <a:t> including genetic information.</a:t>
            </a:r>
            <a:r>
              <a:rPr lang="en-US" sz="1200" b="0" i="0" kern="1200" dirty="0">
                <a:solidFill>
                  <a:schemeClr val="tx1"/>
                </a:solidFill>
                <a:effectLst/>
                <a:latin typeface="Arial" pitchFamily="34" charset="0"/>
                <a:cs typeface="Arial" pitchFamily="34" charset="0"/>
              </a:rPr>
              <a:t> * </a:t>
            </a:r>
            <a:r>
              <a:rPr lang="en-US" dirty="0">
                <a:latin typeface="Arial" pitchFamily="34" charset="0"/>
                <a:cs typeface="Arial" pitchFamily="34" charset="0"/>
              </a:rPr>
              <a:t>A second EEOC rule was also released to clarify the </a:t>
            </a:r>
            <a:r>
              <a:rPr lang="en-US" sz="1200" b="0" i="0" kern="1200" baseline="0" dirty="0">
                <a:solidFill>
                  <a:schemeClr val="tx1"/>
                </a:solidFill>
                <a:effectLst/>
                <a:latin typeface="Arial" pitchFamily="34" charset="0"/>
                <a:cs typeface="Arial" pitchFamily="34" charset="0"/>
              </a:rPr>
              <a:t>Americans with Disabilities Act (or ADA), now allowing employers to offer incentives to employees participating in voluntary wellness programs in exchange for providing health</a:t>
            </a:r>
            <a:r>
              <a:rPr lang="en-US" sz="1200" b="0" i="0" kern="1200" dirty="0">
                <a:solidFill>
                  <a:schemeClr val="tx1"/>
                </a:solidFill>
                <a:effectLst/>
                <a:latin typeface="Arial" pitchFamily="34" charset="0"/>
                <a:cs typeface="Arial" pitchFamily="34" charset="0"/>
              </a:rPr>
              <a:t> information.</a:t>
            </a:r>
            <a:r>
              <a:rPr lang="en-US" dirty="0">
                <a:latin typeface="Arial" pitchFamily="34" charset="0"/>
                <a:cs typeface="Arial" pitchFamily="34" charset="0"/>
              </a:rPr>
              <a:t> EEOC has also stated that employers cannot use health information acquired through wellness programs to deny benefits to employees.</a:t>
            </a:r>
          </a:p>
          <a:p>
            <a:pPr marL="0" indent="0">
              <a:buFont typeface="Arial" charset="0"/>
              <a:buNone/>
            </a:pPr>
            <a:endParaRPr lang="en-US" dirty="0">
              <a:latin typeface="Arial" pitchFamily="34" charset="0"/>
              <a:cs typeface="Arial" pitchFamily="34" charset="0"/>
            </a:endParaRPr>
          </a:p>
          <a:p>
            <a:pPr marL="0" indent="0">
              <a:buFont typeface="Arial" charset="0"/>
              <a:buNone/>
            </a:pPr>
            <a:r>
              <a:rPr lang="en-US" dirty="0">
                <a:latin typeface="Arial" pitchFamily="34" charset="0"/>
                <a:cs typeface="Arial" pitchFamily="34" charset="0"/>
              </a:rPr>
              <a:t>The American Society of Human Genetics and the Genetic Alliance released statements criticizing EEOC’s rulings on the matter, arguing that these decisions weaken anti-discrimination protections.</a:t>
            </a:r>
            <a:r>
              <a:rPr lang="en-US" baseline="0" dirty="0">
                <a:latin typeface="Arial" pitchFamily="34" charset="0"/>
                <a:cs typeface="Arial" pitchFamily="34" charset="0"/>
              </a:rPr>
              <a:t> These groups argued that p</a:t>
            </a:r>
            <a:r>
              <a:rPr lang="en-US" dirty="0">
                <a:latin typeface="Arial" pitchFamily="34" charset="0"/>
                <a:cs typeface="Arial" pitchFamily="34" charset="0"/>
              </a:rPr>
              <a:t>roviding financial incentives, or in some cases imposing penalties for not providing health information to wellness programs, make the decision to provide health information less than voluntary. </a:t>
            </a:r>
          </a:p>
          <a:p>
            <a:pPr marL="0" indent="0">
              <a:buFont typeface="Arial" charset="0"/>
              <a:buNone/>
            </a:pPr>
            <a:endParaRPr lang="en-US" baseline="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B6CE0F2-70EA-43E2-9B6A-D90CC32518E6}" type="slidenum">
              <a:rPr lang="en-US" smtClean="0"/>
              <a:t>17</a:t>
            </a:fld>
            <a:endParaRPr lang="en-US" dirty="0"/>
          </a:p>
        </p:txBody>
      </p:sp>
    </p:spTree>
    <p:extLst>
      <p:ext uri="{BB962C8B-B14F-4D97-AF65-F5344CB8AC3E}">
        <p14:creationId xmlns:p14="http://schemas.microsoft.com/office/powerpoint/2010/main" val="310519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46188" y="66992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marL="0" marR="0" lvl="1" indent="0" algn="l" defTabSz="946589" rtl="0" eaLnBrk="0" fontAlgn="base" latinLnBrk="0" hangingPunct="0">
              <a:lnSpc>
                <a:spcPct val="100000"/>
              </a:lnSpc>
              <a:spcBef>
                <a:spcPts val="0"/>
              </a:spcBef>
              <a:spcAft>
                <a:spcPct val="0"/>
              </a:spcAft>
              <a:buClrTx/>
              <a:buSzTx/>
              <a:buFontTx/>
              <a:buNone/>
              <a:tabLst/>
              <a:defRPr/>
            </a:pPr>
            <a:r>
              <a:rPr lang="en-US" dirty="0"/>
              <a:t>Over</a:t>
            </a:r>
            <a:r>
              <a:rPr lang="en-US" baseline="0" dirty="0"/>
              <a:t> a year has gone by since the House passed the 21</a:t>
            </a:r>
            <a:r>
              <a:rPr lang="en-US" baseline="30000" dirty="0"/>
              <a:t>st</a:t>
            </a:r>
            <a:r>
              <a:rPr lang="en-US" baseline="0" dirty="0"/>
              <a:t> Century Cures Act, a piece of legislation proposing reforms and extra funding to propel biomedical innovation and healthcare interests forward. Since then, the Senate has been working to advance what is known as the ‘Cures’ agenda for their part of the legislative process. * Several of the proposed ‘Cures’ bills would result in funding increases for NIH. Of course, the ‘Cures’ bills must pass the full Senate and House and then receive the President’s signature before becoming law.</a:t>
            </a:r>
            <a:r>
              <a:rPr lang="en-US" dirty="0"/>
              <a:t> </a:t>
            </a:r>
            <a:r>
              <a:rPr lang="en-US" sz="1200" kern="1200" dirty="0">
                <a:solidFill>
                  <a:schemeClr val="tx1"/>
                </a:solidFill>
                <a:effectLst/>
                <a:latin typeface="Arial" panose="020B0604020202020204" pitchFamily="34" charset="0"/>
                <a:ea typeface="+mn-ea"/>
                <a:cs typeface="Arial" panose="020B0604020202020204" pitchFamily="34" charset="0"/>
              </a:rPr>
              <a:t>* Both the House and Senate have been pushing hard for this legislation to pass. There remain several ongoing debates regarding NIH funding and FDA issues, so, despite vocal support, it remains to be seen what will actually happen. At the moment, it seems unlikely that the Senate will have time to take up the ‘Cures’ legislation during the three weeks they are in session before breaking in October. But the House Energy and Commerce Committee Chairman, Rep. Fred Upton</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a major proponent of the legislation), is insistent that it will be passed during the lame duck session of Congress at the end of this year.</a:t>
            </a:r>
          </a:p>
          <a:p>
            <a:pPr marL="0" marR="0" lvl="1" indent="0" algn="l" defTabSz="946589"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18</a:t>
            </a:fld>
            <a:endParaRPr lang="en-US" dirty="0">
              <a:solidFill>
                <a:srgbClr val="000000"/>
              </a:solidFill>
            </a:endParaRPr>
          </a:p>
        </p:txBody>
      </p:sp>
    </p:spTree>
    <p:extLst>
      <p:ext uri="{BB962C8B-B14F-4D97-AF65-F5344CB8AC3E}">
        <p14:creationId xmlns:p14="http://schemas.microsoft.com/office/powerpoint/2010/main" val="356094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62000" y="4479125"/>
            <a:ext cx="5486400" cy="4114800"/>
          </a:xfrm>
        </p:spPr>
        <p:txBody>
          <a:bodyPr/>
          <a:lstStyle/>
          <a:p>
            <a:r>
              <a:rPr lang="en-US" baseline="0" dirty="0"/>
              <a:t>As the end of Fiscal Year 2016 approaches, that is September 30, it is again time for Congress to negotiate the Federal budget and pass a new appropriations bill for Fiscal Year 2017. Last year, Congress engaged in deadlocked debate and barely made deadlines to provide funding for Fiscal Year 2016. However, NIH was fortunate in that the final enacted Fiscal Year 2016 budget resulted in a $2 billion increase for NIH, for a total of $32.3 billion (as reflected in the middle column). Of this amount, $513.2 million was provided to NHGRI.</a:t>
            </a:r>
          </a:p>
          <a:p>
            <a:endParaRPr lang="en-US" baseline="0" dirty="0"/>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a:t>The numbers for Fiscal Year 2017 are still unknown. President Obama released his proposed budget in February, calling for another increase that would take NIH’s total to $33.1 billion (as reflected in the far-right column), although this did not come with an increase for NHGRI. However, with the impending administration change, Congress is likely to propose an entirely different budget for NIH. </a:t>
            </a:r>
            <a:r>
              <a:rPr lang="en-US" sz="1200" kern="1200" dirty="0">
                <a:solidFill>
                  <a:schemeClr val="tx1"/>
                </a:solidFill>
                <a:effectLst/>
                <a:latin typeface="Arial" panose="020B0604020202020204" pitchFamily="34" charset="0"/>
                <a:ea typeface="+mn-ea"/>
                <a:cs typeface="Arial" panose="020B0604020202020204" pitchFamily="34" charset="0"/>
              </a:rPr>
              <a:t>Additionally, as of the end of last week, Senate majority and minority leaders were working to pass a Continuing Resolution (or a CR,</a:t>
            </a:r>
            <a:r>
              <a:rPr lang="en-US" sz="1200" kern="1200" baseline="0" dirty="0">
                <a:solidFill>
                  <a:schemeClr val="tx1"/>
                </a:solidFill>
                <a:effectLst/>
                <a:latin typeface="Arial" panose="020B0604020202020204" pitchFamily="34" charset="0"/>
                <a:ea typeface="+mn-ea"/>
                <a:cs typeface="Arial" panose="020B0604020202020204" pitchFamily="34" charset="0"/>
              </a:rPr>
              <a:t> which is a </a:t>
            </a:r>
            <a:r>
              <a:rPr lang="en-US" sz="1200" kern="1200" dirty="0">
                <a:solidFill>
                  <a:schemeClr val="tx1"/>
                </a:solidFill>
                <a:effectLst/>
                <a:latin typeface="Arial" panose="020B0604020202020204" pitchFamily="34" charset="0"/>
                <a:ea typeface="+mn-ea"/>
                <a:cs typeface="Arial" panose="020B0604020202020204" pitchFamily="34" charset="0"/>
              </a:rPr>
              <a:t>short-term budget extension) through December 9 at Fiscal Year 2016 spending levels. They hope to bring this to a vote this week, but House conservatives are backing a longer CR that could last as long as six months. So,</a:t>
            </a:r>
            <a:r>
              <a:rPr lang="en-US" sz="1200" kern="1200" baseline="0" dirty="0">
                <a:solidFill>
                  <a:schemeClr val="tx1"/>
                </a:solidFill>
                <a:effectLst/>
                <a:latin typeface="Arial" panose="020B0604020202020204" pitchFamily="34" charset="0"/>
                <a:ea typeface="+mn-ea"/>
                <a:cs typeface="Arial" panose="020B0604020202020204" pitchFamily="34" charset="0"/>
              </a:rPr>
              <a:t> time will tell how this actually plays out. </a:t>
            </a:r>
            <a:endParaRPr lang="en-US" baseline="0" dirty="0"/>
          </a:p>
        </p:txBody>
      </p:sp>
      <p:sp>
        <p:nvSpPr>
          <p:cNvPr id="4" name="Slide Number Placeholder 3"/>
          <p:cNvSpPr>
            <a:spLocks noGrp="1"/>
          </p:cNvSpPr>
          <p:nvPr>
            <p:ph type="sldNum" sz="quarter" idx="10"/>
          </p:nvPr>
        </p:nvSpPr>
        <p:spPr/>
        <p:txBody>
          <a:bodyPr/>
          <a:lstStyle/>
          <a:p>
            <a:fld id="{5B6CE0F2-70EA-43E2-9B6A-D90CC32518E6}" type="slidenum">
              <a:rPr lang="en-US" smtClean="0"/>
              <a:t>19</a:t>
            </a:fld>
            <a:endParaRPr lang="en-US" dirty="0"/>
          </a:p>
        </p:txBody>
      </p:sp>
    </p:spTree>
    <p:extLst>
      <p:ext uri="{BB962C8B-B14F-4D97-AF65-F5344CB8AC3E}">
        <p14:creationId xmlns:p14="http://schemas.microsoft.com/office/powerpoint/2010/main" val="416745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xfrm>
            <a:off x="944567" y="4446592"/>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those new to our Council meetings, I want</a:t>
            </a:r>
            <a:r>
              <a:rPr lang="en-US" baseline="0" dirty="0">
                <a:latin typeface="Arial" pitchFamily="34" charset="0"/>
                <a:cs typeface="Arial" pitchFamily="34" charset="0"/>
              </a:rPr>
              <a:t> to make you </a:t>
            </a:r>
            <a:r>
              <a:rPr lang="en-US" dirty="0">
                <a:latin typeface="Arial" pitchFamily="34" charset="0"/>
                <a:cs typeface="Arial" pitchFamily="34" charset="0"/>
              </a:rPr>
              <a:t>aware of an ‘electronic resource’ associated with my Director’s Report. Analogous to supplemental materials of a published paper, this resource</a:t>
            </a:r>
            <a:r>
              <a:rPr lang="en-US" baseline="0" dirty="0">
                <a:latin typeface="Arial" pitchFamily="34" charset="0"/>
                <a:cs typeface="Arial" pitchFamily="34" charset="0"/>
              </a:rPr>
              <a:t> </a:t>
            </a:r>
            <a:r>
              <a:rPr lang="en-US" dirty="0">
                <a:latin typeface="Arial" pitchFamily="34" charset="0"/>
                <a:cs typeface="Arial" pitchFamily="34" charset="0"/>
              </a:rPr>
              <a:t>can be accessed at the URL shown here.</a:t>
            </a:r>
          </a:p>
          <a:p>
            <a:endParaRPr lang="en-US" dirty="0">
              <a:latin typeface="Arial" pitchFamily="34" charset="0"/>
              <a:cs typeface="Arial" pitchFamily="34" charset="0"/>
            </a:endParaRPr>
          </a:p>
          <a:p>
            <a:r>
              <a:rPr lang="en-US" dirty="0">
                <a:latin typeface="Arial" pitchFamily="34" charset="0"/>
                <a:cs typeface="Arial" pitchFamily="34" charset="0"/>
              </a:rPr>
              <a:t>The slides that I will show during my Director’s Report are also available electronically at this site – * both in PDF and PowerPoint formats.</a:t>
            </a:r>
          </a:p>
          <a:p>
            <a:endParaRPr lang="en-US" dirty="0">
              <a:latin typeface="Arial" pitchFamily="34" charset="0"/>
              <a:cs typeface="Arial" pitchFamily="34" charset="0"/>
            </a:endParaRPr>
          </a:p>
          <a:p>
            <a:r>
              <a:rPr lang="en-US" dirty="0">
                <a:latin typeface="Arial" pitchFamily="34" charset="0"/>
                <a:cs typeface="Arial" pitchFamily="34" charset="0"/>
              </a:rPr>
              <a:t>* When there are associated documents or relevant web sites associated with a</a:t>
            </a:r>
            <a:r>
              <a:rPr lang="en-US" baseline="0" dirty="0">
                <a:latin typeface="Arial" pitchFamily="34" charset="0"/>
                <a:cs typeface="Arial" pitchFamily="34" charset="0"/>
              </a:rPr>
              <a:t> particular slide</a:t>
            </a:r>
            <a:r>
              <a:rPr lang="en-US" dirty="0">
                <a:latin typeface="Arial" pitchFamily="34" charset="0"/>
                <a:cs typeface="Arial" pitchFamily="34" charset="0"/>
              </a:rPr>
              <a:t>, you will find a ‘Document #’ indicated on the bottom right of that slide; that ‘Document #’ references materials that can be accessed and/or downloaded at the web page 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archive, this web page and all linked documents will be archived on genome.gov as a historic record of this meeting.</a:t>
            </a:r>
          </a:p>
        </p:txBody>
      </p:sp>
      <p:sp>
        <p:nvSpPr>
          <p:cNvPr id="6"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561" eaLnBrk="0" hangingPunct="0">
              <a:defRPr b="1">
                <a:solidFill>
                  <a:schemeClr val="tx1"/>
                </a:solidFill>
                <a:latin typeface="Arial" pitchFamily="34" charset="0"/>
              </a:defRPr>
            </a:lvl1pPr>
            <a:lvl2pPr marL="754004" indent="-290001" defTabSz="950561" eaLnBrk="0" hangingPunct="0">
              <a:defRPr b="1">
                <a:solidFill>
                  <a:schemeClr val="tx1"/>
                </a:solidFill>
                <a:latin typeface="Arial" pitchFamily="34" charset="0"/>
              </a:defRPr>
            </a:lvl2pPr>
            <a:lvl3pPr marL="1160006" indent="-232002" defTabSz="950561" eaLnBrk="0" hangingPunct="0">
              <a:defRPr b="1">
                <a:solidFill>
                  <a:schemeClr val="tx1"/>
                </a:solidFill>
                <a:latin typeface="Arial" pitchFamily="34" charset="0"/>
              </a:defRPr>
            </a:lvl3pPr>
            <a:lvl4pPr marL="1624010" indent="-232002" defTabSz="950561" eaLnBrk="0" hangingPunct="0">
              <a:defRPr b="1">
                <a:solidFill>
                  <a:schemeClr val="tx1"/>
                </a:solidFill>
                <a:latin typeface="Arial" pitchFamily="34" charset="0"/>
              </a:defRPr>
            </a:lvl4pPr>
            <a:lvl5pPr marL="2088014" indent="-232002" defTabSz="950561" eaLnBrk="0" hangingPunct="0">
              <a:defRPr b="1">
                <a:solidFill>
                  <a:schemeClr val="tx1"/>
                </a:solidFill>
                <a:latin typeface="Arial" pitchFamily="34" charset="0"/>
              </a:defRPr>
            </a:lvl5pPr>
            <a:lvl6pPr marL="2552016" indent="-232002" defTabSz="950561" eaLnBrk="0" fontAlgn="base" hangingPunct="0">
              <a:spcBef>
                <a:spcPct val="0"/>
              </a:spcBef>
              <a:spcAft>
                <a:spcPct val="0"/>
              </a:spcAft>
              <a:defRPr b="1">
                <a:solidFill>
                  <a:schemeClr val="tx1"/>
                </a:solidFill>
                <a:latin typeface="Arial" pitchFamily="34" charset="0"/>
              </a:defRPr>
            </a:lvl6pPr>
            <a:lvl7pPr marL="3016019" indent="-232002" defTabSz="950561" eaLnBrk="0" fontAlgn="base" hangingPunct="0">
              <a:spcBef>
                <a:spcPct val="0"/>
              </a:spcBef>
              <a:spcAft>
                <a:spcPct val="0"/>
              </a:spcAft>
              <a:defRPr b="1">
                <a:solidFill>
                  <a:schemeClr val="tx1"/>
                </a:solidFill>
                <a:latin typeface="Arial" pitchFamily="34" charset="0"/>
              </a:defRPr>
            </a:lvl7pPr>
            <a:lvl8pPr marL="3480021" indent="-232002" defTabSz="950561" eaLnBrk="0" fontAlgn="base" hangingPunct="0">
              <a:spcBef>
                <a:spcPct val="0"/>
              </a:spcBef>
              <a:spcAft>
                <a:spcPct val="0"/>
              </a:spcAft>
              <a:defRPr b="1">
                <a:solidFill>
                  <a:schemeClr val="tx1"/>
                </a:solidFill>
                <a:latin typeface="Arial" pitchFamily="34" charset="0"/>
              </a:defRPr>
            </a:lvl8pPr>
            <a:lvl9pPr marL="3944026" indent="-232002" defTabSz="95056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a:cs typeface="Arial" pitchFamily="34" charset="0"/>
            </a:endParaRPr>
          </a:p>
        </p:txBody>
      </p:sp>
    </p:spTree>
    <p:extLst>
      <p:ext uri="{BB962C8B-B14F-4D97-AF65-F5344CB8AC3E}">
        <p14:creationId xmlns:p14="http://schemas.microsoft.com/office/powerpoint/2010/main" val="52151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20</a:t>
            </a:fld>
            <a:endParaRPr lang="en-US" dirty="0">
              <a:cs typeface="Arial" pitchFamily="34" charset="0"/>
            </a:endParaRPr>
          </a:p>
        </p:txBody>
      </p:sp>
    </p:spTree>
    <p:extLst>
      <p:ext uri="{BB962C8B-B14F-4D97-AF65-F5344CB8AC3E}">
        <p14:creationId xmlns:p14="http://schemas.microsoft.com/office/powerpoint/2010/main" val="1110625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marL="0" marR="0" lvl="1" indent="0" algn="l" defTabSz="922172"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This month, Drs. Elaine Mardis and Rick Wilson </a:t>
            </a:r>
            <a:r>
              <a:rPr lang="en-US" sz="1200" kern="1200" baseline="0" dirty="0">
                <a:solidFill>
                  <a:schemeClr val="tx1"/>
                </a:solidFill>
                <a:effectLst/>
                <a:latin typeface="Arial" panose="020B0604020202020204" pitchFamily="34" charset="0"/>
                <a:ea typeface="+mn-ea"/>
                <a:cs typeface="Arial" panose="020B0604020202020204" pitchFamily="34" charset="0"/>
              </a:rPr>
              <a:t>will be departing </a:t>
            </a:r>
            <a:r>
              <a:rPr lang="en-US" sz="1200" kern="1200" dirty="0">
                <a:solidFill>
                  <a:schemeClr val="tx1"/>
                </a:solidFill>
                <a:effectLst/>
                <a:latin typeface="Arial" panose="020B0604020202020204" pitchFamily="34" charset="0"/>
                <a:ea typeface="+mn-ea"/>
                <a:cs typeface="Arial" panose="020B0604020202020204" pitchFamily="34" charset="0"/>
              </a:rPr>
              <a:t>Washington University and heading</a:t>
            </a:r>
            <a:r>
              <a:rPr lang="en-US" sz="1200" kern="1200" baseline="0" dirty="0">
                <a:solidFill>
                  <a:schemeClr val="tx1"/>
                </a:solidFill>
                <a:effectLst/>
                <a:latin typeface="Arial" panose="020B0604020202020204" pitchFamily="34" charset="0"/>
                <a:ea typeface="+mn-ea"/>
                <a:cs typeface="Arial" panose="020B0604020202020204" pitchFamily="34" charset="0"/>
              </a:rPr>
              <a:t> to </a:t>
            </a:r>
            <a:r>
              <a:rPr lang="en-US" sz="1200" kern="1200" dirty="0">
                <a:solidFill>
                  <a:schemeClr val="tx1"/>
                </a:solidFill>
                <a:effectLst/>
                <a:latin typeface="Arial" panose="020B0604020202020204" pitchFamily="34" charset="0"/>
                <a:ea typeface="+mn-ea"/>
                <a:cs typeface="Arial" panose="020B0604020202020204" pitchFamily="34" charset="0"/>
              </a:rPr>
              <a:t>Nationwide Children's Hospital in Columbus, Ohio,</a:t>
            </a:r>
            <a:r>
              <a:rPr lang="en-US" sz="1200" kern="1200" baseline="0" dirty="0">
                <a:solidFill>
                  <a:schemeClr val="tx1"/>
                </a:solidFill>
                <a:effectLst/>
                <a:latin typeface="Arial" panose="020B0604020202020204" pitchFamily="34" charset="0"/>
                <a:ea typeface="+mn-ea"/>
                <a:cs typeface="Arial" panose="020B0604020202020204" pitchFamily="34" charset="0"/>
              </a:rPr>
              <a:t> where they will be establishing a new genomics program</a:t>
            </a:r>
            <a:r>
              <a:rPr lang="en-US" sz="1200" kern="1200" dirty="0">
                <a:solidFill>
                  <a:schemeClr val="tx1"/>
                </a:solidFill>
                <a:effectLst/>
                <a:latin typeface="Arial" panose="020B0604020202020204" pitchFamily="34" charset="0"/>
                <a:ea typeface="+mn-ea"/>
                <a:cs typeface="Arial" panose="020B0604020202020204" pitchFamily="34" charset="0"/>
              </a:rPr>
              <a:t>. Nationwide Children’s Hospital is one of the nation’s largest not-for-profit freestanding pediatric healthcare networks, providing care for infants, children, and adolescents as well as adult patients with congenital disease. Both Elaine</a:t>
            </a:r>
            <a:r>
              <a:rPr lang="en-US" sz="1200" kern="1200" baseline="0" dirty="0">
                <a:solidFill>
                  <a:schemeClr val="tx1"/>
                </a:solidFill>
                <a:effectLst/>
                <a:latin typeface="Arial" panose="020B0604020202020204" pitchFamily="34" charset="0"/>
                <a:ea typeface="+mn-ea"/>
                <a:cs typeface="Arial" panose="020B0604020202020204" pitchFamily="34" charset="0"/>
              </a:rPr>
              <a:t> and Rick </a:t>
            </a:r>
            <a:r>
              <a:rPr lang="en-US" sz="1200" kern="1200" dirty="0">
                <a:solidFill>
                  <a:schemeClr val="tx1"/>
                </a:solidFill>
                <a:effectLst/>
                <a:latin typeface="Arial" panose="020B0604020202020204" pitchFamily="34" charset="0"/>
                <a:ea typeface="+mn-ea"/>
                <a:cs typeface="Arial" panose="020B0604020202020204" pitchFamily="34" charset="0"/>
              </a:rPr>
              <a:t>are long-time NHGRI grantees</a:t>
            </a:r>
            <a:r>
              <a:rPr lang="en-US" sz="1200" kern="1200" baseline="0" dirty="0">
                <a:solidFill>
                  <a:schemeClr val="tx1"/>
                </a:solidFill>
                <a:effectLst/>
                <a:latin typeface="Arial" panose="020B0604020202020204" pitchFamily="34" charset="0"/>
                <a:ea typeface="+mn-ea"/>
                <a:cs typeface="Arial" panose="020B0604020202020204" pitchFamily="34" charset="0"/>
              </a:rPr>
              <a:t> and colleagues, and Dr. Wilson is former member of this Council. </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1" indent="0" algn="l" defTabSz="922172"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1" indent="0" algn="l" defTabSz="922172" rtl="0" eaLnBrk="0" fontAlgn="base" latinLnBrk="0" hangingPunct="0">
              <a:lnSpc>
                <a:spcPct val="100000"/>
              </a:lnSpc>
              <a:spcBef>
                <a:spcPts val="0"/>
              </a:spcBef>
              <a:spcAft>
                <a:spcPct val="0"/>
              </a:spcAft>
              <a:buClrTx/>
              <a:buSzTx/>
              <a:buFontTx/>
              <a:buNone/>
              <a:tabLst/>
              <a:defRPr/>
            </a:pPr>
            <a:r>
              <a:rPr lang="en-US" sz="1200" kern="1200" baseline="0" dirty="0">
                <a:solidFill>
                  <a:schemeClr val="tx1"/>
                </a:solidFill>
                <a:effectLst/>
                <a:latin typeface="Arial" panose="020B0604020202020204" pitchFamily="34" charset="0"/>
                <a:ea typeface="+mn-ea"/>
                <a:cs typeface="Arial" panose="020B0604020202020204" pitchFamily="34" charset="0"/>
              </a:rPr>
              <a:t>Interim co-directors of the McDonnell Genome Institute at Washington University will be Drs. Susan Dutcher, Ira Hall and Nathan </a:t>
            </a:r>
            <a:r>
              <a:rPr lang="en-US" sz="1200" kern="1200" baseline="0" dirty="0" err="1">
                <a:solidFill>
                  <a:schemeClr val="tx1"/>
                </a:solidFill>
                <a:effectLst/>
                <a:latin typeface="Arial" panose="020B0604020202020204" pitchFamily="34" charset="0"/>
                <a:ea typeface="+mn-ea"/>
                <a:cs typeface="Arial" panose="020B0604020202020204" pitchFamily="34" charset="0"/>
              </a:rPr>
              <a:t>Stitziel</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NHGRI</a:t>
            </a:r>
            <a:r>
              <a:rPr lang="en-US" sz="1200" kern="1200" baseline="0" dirty="0">
                <a:solidFill>
                  <a:schemeClr val="tx1"/>
                </a:solidFill>
                <a:effectLst/>
                <a:latin typeface="Arial" panose="020B0604020202020204" pitchFamily="34" charset="0"/>
                <a:ea typeface="+mn-ea"/>
                <a:cs typeface="Arial" panose="020B0604020202020204" pitchFamily="34" charset="0"/>
              </a:rPr>
              <a:t> staff are working with them to develop a permanent transition plan. </a:t>
            </a: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10" eaLnBrk="0" hangingPunct="0">
              <a:defRPr b="1">
                <a:solidFill>
                  <a:schemeClr val="tx1"/>
                </a:solidFill>
                <a:latin typeface="Arial" pitchFamily="34" charset="0"/>
              </a:defRPr>
            </a:lvl1pPr>
            <a:lvl2pPr marL="742620" indent="-285623" defTabSz="936210" eaLnBrk="0" hangingPunct="0">
              <a:defRPr b="1">
                <a:solidFill>
                  <a:schemeClr val="tx1"/>
                </a:solidFill>
                <a:latin typeface="Arial" pitchFamily="34" charset="0"/>
              </a:defRPr>
            </a:lvl2pPr>
            <a:lvl3pPr marL="1142494" indent="-228499" defTabSz="936210" eaLnBrk="0" hangingPunct="0">
              <a:defRPr b="1">
                <a:solidFill>
                  <a:schemeClr val="tx1"/>
                </a:solidFill>
                <a:latin typeface="Arial" pitchFamily="34" charset="0"/>
              </a:defRPr>
            </a:lvl3pPr>
            <a:lvl4pPr marL="1599491" indent="-228499" defTabSz="936210" eaLnBrk="0" hangingPunct="0">
              <a:defRPr b="1">
                <a:solidFill>
                  <a:schemeClr val="tx1"/>
                </a:solidFill>
                <a:latin typeface="Arial" pitchFamily="34" charset="0"/>
              </a:defRPr>
            </a:lvl4pPr>
            <a:lvl5pPr marL="2056489" indent="-228499" defTabSz="936210" eaLnBrk="0" hangingPunct="0">
              <a:defRPr b="1">
                <a:solidFill>
                  <a:schemeClr val="tx1"/>
                </a:solidFill>
                <a:latin typeface="Arial" pitchFamily="34" charset="0"/>
              </a:defRPr>
            </a:lvl5pPr>
            <a:lvl6pPr marL="2513487" indent="-228499" defTabSz="936210" eaLnBrk="0" fontAlgn="base" hangingPunct="0">
              <a:spcBef>
                <a:spcPct val="0"/>
              </a:spcBef>
              <a:spcAft>
                <a:spcPct val="0"/>
              </a:spcAft>
              <a:defRPr b="1">
                <a:solidFill>
                  <a:schemeClr val="tx1"/>
                </a:solidFill>
                <a:latin typeface="Arial" pitchFamily="34" charset="0"/>
              </a:defRPr>
            </a:lvl6pPr>
            <a:lvl7pPr marL="2970483" indent="-228499" defTabSz="936210" eaLnBrk="0" fontAlgn="base" hangingPunct="0">
              <a:spcBef>
                <a:spcPct val="0"/>
              </a:spcBef>
              <a:spcAft>
                <a:spcPct val="0"/>
              </a:spcAft>
              <a:defRPr b="1">
                <a:solidFill>
                  <a:schemeClr val="tx1"/>
                </a:solidFill>
                <a:latin typeface="Arial" pitchFamily="34" charset="0"/>
              </a:defRPr>
            </a:lvl7pPr>
            <a:lvl8pPr marL="3427481" indent="-228499" defTabSz="936210" eaLnBrk="0" fontAlgn="base" hangingPunct="0">
              <a:spcBef>
                <a:spcPct val="0"/>
              </a:spcBef>
              <a:spcAft>
                <a:spcPct val="0"/>
              </a:spcAft>
              <a:defRPr b="1">
                <a:solidFill>
                  <a:schemeClr val="tx1"/>
                </a:solidFill>
                <a:latin typeface="Arial" pitchFamily="34" charset="0"/>
              </a:defRPr>
            </a:lvl8pPr>
            <a:lvl9pPr marL="3884479" indent="-228499" defTabSz="9362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21</a:t>
            </a:fld>
            <a:endParaRPr lang="en-US" dirty="0">
              <a:solidFill>
                <a:prstClr val="black"/>
              </a:solidFill>
              <a:cs typeface="Arial" pitchFamily="34" charset="0"/>
            </a:endParaRPr>
          </a:p>
        </p:txBody>
      </p:sp>
    </p:spTree>
    <p:extLst>
      <p:ext uri="{BB962C8B-B14F-4D97-AF65-F5344CB8AC3E}">
        <p14:creationId xmlns:p14="http://schemas.microsoft.com/office/powerpoint/2010/main" val="389837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marL="0" marR="0" lvl="1" indent="0" algn="l" defTabSz="922172" rtl="0" eaLnBrk="0" fontAlgn="base" latinLnBrk="0" hangingPunct="0">
              <a:lnSpc>
                <a:spcPct val="100000"/>
              </a:lnSpc>
              <a:spcBef>
                <a:spcPts val="0"/>
              </a:spcBef>
              <a:spcAft>
                <a:spcPct val="0"/>
              </a:spcAft>
              <a:buClrTx/>
              <a:buSzTx/>
              <a:buFontTx/>
              <a:buNone/>
              <a:tabLst/>
              <a:defRPr/>
            </a:pPr>
            <a:r>
              <a:rPr lang="en-US" sz="1200" kern="1200" baseline="0" dirty="0">
                <a:solidFill>
                  <a:schemeClr val="tx1"/>
                </a:solidFill>
                <a:effectLst/>
                <a:latin typeface="Arial" panose="020B0604020202020204" pitchFamily="34" charset="0"/>
                <a:ea typeface="+mn-ea"/>
                <a:cs typeface="Arial" panose="020B0604020202020204" pitchFamily="34" charset="0"/>
              </a:rPr>
              <a:t>The Global Alliance for Genomics and Health (or </a:t>
            </a:r>
            <a:r>
              <a:rPr lang="en-US" sz="1200" kern="1200" dirty="0">
                <a:solidFill>
                  <a:schemeClr val="tx1"/>
                </a:solidFill>
                <a:effectLst/>
                <a:latin typeface="Arial" panose="020B0604020202020204" pitchFamily="34" charset="0"/>
                <a:ea typeface="+mn-ea"/>
                <a:cs typeface="Arial" panose="020B0604020202020204" pitchFamily="34" charset="0"/>
              </a:rPr>
              <a:t>GA4GH) recently published a perspective in </a:t>
            </a:r>
            <a:r>
              <a:rPr lang="en-US" sz="1200" i="1" kern="1200" dirty="0">
                <a:solidFill>
                  <a:schemeClr val="tx1"/>
                </a:solidFill>
                <a:effectLst/>
                <a:latin typeface="Arial" panose="020B0604020202020204" pitchFamily="34" charset="0"/>
                <a:ea typeface="+mn-ea"/>
                <a:cs typeface="Arial" panose="020B0604020202020204" pitchFamily="34" charset="0"/>
              </a:rPr>
              <a:t>Science</a:t>
            </a:r>
            <a:r>
              <a:rPr lang="en-US" sz="1200" kern="1200" dirty="0">
                <a:solidFill>
                  <a:schemeClr val="tx1"/>
                </a:solidFill>
                <a:effectLst/>
                <a:latin typeface="Arial" panose="020B0604020202020204" pitchFamily="34" charset="0"/>
                <a:ea typeface="+mn-ea"/>
                <a:cs typeface="Arial" panose="020B0604020202020204" pitchFamily="34" charset="0"/>
              </a:rPr>
              <a:t> entitled “A Federated Ecosystem for Sharing Genomics, Clinical</a:t>
            </a:r>
            <a:r>
              <a:rPr lang="en-US" sz="1200" kern="1200" baseline="0" dirty="0">
                <a:solidFill>
                  <a:schemeClr val="tx1"/>
                </a:solidFill>
                <a:effectLst/>
                <a:latin typeface="Arial" panose="020B0604020202020204" pitchFamily="34" charset="0"/>
                <a:ea typeface="+mn-ea"/>
                <a:cs typeface="Arial" panose="020B0604020202020204" pitchFamily="34" charset="0"/>
              </a:rPr>
              <a:t> Data.” </a:t>
            </a:r>
            <a:r>
              <a:rPr lang="en-US" sz="1200" kern="1200" dirty="0">
                <a:solidFill>
                  <a:schemeClr val="tx1"/>
                </a:solidFill>
                <a:effectLst/>
                <a:latin typeface="Arial" panose="020B0604020202020204" pitchFamily="34" charset="0"/>
                <a:ea typeface="+mn-ea"/>
                <a:cs typeface="Arial" panose="020B0604020202020204" pitchFamily="34" charset="0"/>
              </a:rPr>
              <a:t>This perspective represents</a:t>
            </a:r>
            <a:r>
              <a:rPr lang="en-US" sz="1200" kern="1200" baseline="0" dirty="0">
                <a:solidFill>
                  <a:schemeClr val="tx1"/>
                </a:solidFill>
                <a:effectLst/>
                <a:latin typeface="Arial" panose="020B0604020202020204" pitchFamily="34" charset="0"/>
                <a:ea typeface="+mn-ea"/>
                <a:cs typeface="Arial" panose="020B0604020202020204" pitchFamily="34" charset="0"/>
              </a:rPr>
              <a:t> an important major </a:t>
            </a:r>
            <a:r>
              <a:rPr lang="en-US" sz="1200" kern="1200" dirty="0">
                <a:solidFill>
                  <a:schemeClr val="tx1"/>
                </a:solidFill>
                <a:effectLst/>
                <a:latin typeface="Arial" panose="020B0604020202020204" pitchFamily="34" charset="0"/>
                <a:ea typeface="+mn-ea"/>
                <a:cs typeface="Arial" panose="020B0604020202020204" pitchFamily="34" charset="0"/>
              </a:rPr>
              <a:t>publication from GA4GH, articulating</a:t>
            </a:r>
            <a:r>
              <a:rPr lang="en-US" sz="1200" kern="1200" baseline="0" dirty="0">
                <a:solidFill>
                  <a:schemeClr val="tx1"/>
                </a:solidFill>
                <a:effectLst/>
                <a:latin typeface="Arial" panose="020B0604020202020204" pitchFamily="34" charset="0"/>
                <a:ea typeface="+mn-ea"/>
                <a:cs typeface="Arial" panose="020B0604020202020204" pitchFamily="34" charset="0"/>
              </a:rPr>
              <a:t> the need for </a:t>
            </a:r>
            <a:r>
              <a:rPr lang="en-US" sz="1200" kern="1200" dirty="0">
                <a:solidFill>
                  <a:schemeClr val="tx1"/>
                </a:solidFill>
                <a:effectLst/>
                <a:latin typeface="Arial" panose="020B0604020202020204" pitchFamily="34" charset="0"/>
                <a:ea typeface="+mn-ea"/>
                <a:cs typeface="Arial" panose="020B0604020202020204" pitchFamily="34" charset="0"/>
              </a:rPr>
              <a:t>a common framework of principles, protocols, and interoperable technical systems to enable responsible and effective data sharing. </a:t>
            </a:r>
          </a:p>
          <a:p>
            <a:pPr marL="0" marR="0" lvl="1" indent="0" algn="l" defTabSz="922172"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1" indent="0" algn="l" defTabSz="922172"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10" eaLnBrk="0" hangingPunct="0">
              <a:defRPr b="1">
                <a:solidFill>
                  <a:schemeClr val="tx1"/>
                </a:solidFill>
                <a:latin typeface="Arial" pitchFamily="34" charset="0"/>
              </a:defRPr>
            </a:lvl1pPr>
            <a:lvl2pPr marL="742620" indent="-285623" defTabSz="936210" eaLnBrk="0" hangingPunct="0">
              <a:defRPr b="1">
                <a:solidFill>
                  <a:schemeClr val="tx1"/>
                </a:solidFill>
                <a:latin typeface="Arial" pitchFamily="34" charset="0"/>
              </a:defRPr>
            </a:lvl2pPr>
            <a:lvl3pPr marL="1142494" indent="-228499" defTabSz="936210" eaLnBrk="0" hangingPunct="0">
              <a:defRPr b="1">
                <a:solidFill>
                  <a:schemeClr val="tx1"/>
                </a:solidFill>
                <a:latin typeface="Arial" pitchFamily="34" charset="0"/>
              </a:defRPr>
            </a:lvl3pPr>
            <a:lvl4pPr marL="1599491" indent="-228499" defTabSz="936210" eaLnBrk="0" hangingPunct="0">
              <a:defRPr b="1">
                <a:solidFill>
                  <a:schemeClr val="tx1"/>
                </a:solidFill>
                <a:latin typeface="Arial" pitchFamily="34" charset="0"/>
              </a:defRPr>
            </a:lvl4pPr>
            <a:lvl5pPr marL="2056489" indent="-228499" defTabSz="936210" eaLnBrk="0" hangingPunct="0">
              <a:defRPr b="1">
                <a:solidFill>
                  <a:schemeClr val="tx1"/>
                </a:solidFill>
                <a:latin typeface="Arial" pitchFamily="34" charset="0"/>
              </a:defRPr>
            </a:lvl5pPr>
            <a:lvl6pPr marL="2513487" indent="-228499" defTabSz="936210" eaLnBrk="0" fontAlgn="base" hangingPunct="0">
              <a:spcBef>
                <a:spcPct val="0"/>
              </a:spcBef>
              <a:spcAft>
                <a:spcPct val="0"/>
              </a:spcAft>
              <a:defRPr b="1">
                <a:solidFill>
                  <a:schemeClr val="tx1"/>
                </a:solidFill>
                <a:latin typeface="Arial" pitchFamily="34" charset="0"/>
              </a:defRPr>
            </a:lvl6pPr>
            <a:lvl7pPr marL="2970483" indent="-228499" defTabSz="936210" eaLnBrk="0" fontAlgn="base" hangingPunct="0">
              <a:spcBef>
                <a:spcPct val="0"/>
              </a:spcBef>
              <a:spcAft>
                <a:spcPct val="0"/>
              </a:spcAft>
              <a:defRPr b="1">
                <a:solidFill>
                  <a:schemeClr val="tx1"/>
                </a:solidFill>
                <a:latin typeface="Arial" pitchFamily="34" charset="0"/>
              </a:defRPr>
            </a:lvl7pPr>
            <a:lvl8pPr marL="3427481" indent="-228499" defTabSz="936210" eaLnBrk="0" fontAlgn="base" hangingPunct="0">
              <a:spcBef>
                <a:spcPct val="0"/>
              </a:spcBef>
              <a:spcAft>
                <a:spcPct val="0"/>
              </a:spcAft>
              <a:defRPr b="1">
                <a:solidFill>
                  <a:schemeClr val="tx1"/>
                </a:solidFill>
                <a:latin typeface="Arial" pitchFamily="34" charset="0"/>
              </a:defRPr>
            </a:lvl8pPr>
            <a:lvl9pPr marL="3884479" indent="-228499" defTabSz="9362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22</a:t>
            </a:fld>
            <a:endParaRPr lang="en-US" dirty="0">
              <a:solidFill>
                <a:prstClr val="black"/>
              </a:solidFill>
              <a:cs typeface="Arial" pitchFamily="34" charset="0"/>
            </a:endParaRPr>
          </a:p>
        </p:txBody>
      </p:sp>
    </p:spTree>
    <p:extLst>
      <p:ext uri="{BB962C8B-B14F-4D97-AF65-F5344CB8AC3E}">
        <p14:creationId xmlns:p14="http://schemas.microsoft.com/office/powerpoint/2010/main" val="1184329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1" tIns="47680" rIns="95361" bIns="47680" numCol="1" anchor="t" anchorCtr="0" compatLnSpc="1">
            <a:prstTxWarp prst="textNoShape">
              <a:avLst/>
            </a:prstTxWarp>
          </a:bodyPr>
          <a:lstStyle/>
          <a:p>
            <a:pPr defTabSz="921148">
              <a:defRPr/>
            </a:pPr>
            <a:r>
              <a:rPr lang="en-US" dirty="0">
                <a:latin typeface="Arial" panose="020B0604020202020204" pitchFamily="34" charset="0"/>
                <a:cs typeface="Arial" pitchFamily="34" charset="0"/>
              </a:rPr>
              <a:t>In terms</a:t>
            </a:r>
            <a:r>
              <a:rPr lang="en-US" baseline="0" dirty="0">
                <a:latin typeface="Arial" pitchFamily="34" charset="0"/>
                <a:cs typeface="Arial" pitchFamily="34" charset="0"/>
              </a:rPr>
              <a:t> of ‘</a:t>
            </a:r>
            <a:r>
              <a:rPr lang="en-US" u="none" baseline="0" dirty="0">
                <a:latin typeface="Arial" pitchFamily="34" charset="0"/>
                <a:cs typeface="Arial" pitchFamily="34" charset="0"/>
              </a:rPr>
              <a:t>Genomes</a:t>
            </a:r>
            <a:r>
              <a:rPr lang="en-US" baseline="0" dirty="0">
                <a:latin typeface="Arial" pitchFamily="34" charset="0"/>
                <a:cs typeface="Arial" pitchFamily="34" charset="0"/>
              </a:rPr>
              <a:t> In The News’ – there have been a number of recently generated genome sequences reported since the last Council meeting, including: </a:t>
            </a:r>
            <a:r>
              <a:rPr lang="en-US" dirty="0"/>
              <a:t>* carrot, * (more) ancient horses, * giraffe, * rubber tree, * orca, * olive tree, * ancient barley, * </a:t>
            </a:r>
            <a:r>
              <a:rPr lang="en-US" dirty="0" err="1"/>
              <a:t>manx</a:t>
            </a:r>
            <a:r>
              <a:rPr lang="en-US" baseline="0" dirty="0"/>
              <a:t> cat, * </a:t>
            </a:r>
            <a:r>
              <a:rPr lang="en-US" baseline="0" dirty="0" err="1"/>
              <a:t>calugo</a:t>
            </a:r>
            <a:r>
              <a:rPr lang="en-US" baseline="0" dirty="0"/>
              <a:t> (a gliding mammal), * Sumatran rhino, * </a:t>
            </a:r>
            <a:r>
              <a:rPr lang="en-US" sz="1200" kern="1200" baseline="0" dirty="0">
                <a:solidFill>
                  <a:schemeClr val="tx1"/>
                </a:solidFill>
                <a:effectLst/>
                <a:latin typeface="Arial" panose="020B0604020202020204" pitchFamily="34" charset="0"/>
                <a:ea typeface="+mn-ea"/>
                <a:cs typeface="Arial" panose="020B0604020202020204" pitchFamily="34" charset="0"/>
              </a:rPr>
              <a:t>t</a:t>
            </a:r>
            <a:r>
              <a:rPr lang="en-US" sz="1200" kern="1200" dirty="0">
                <a:solidFill>
                  <a:schemeClr val="tx1"/>
                </a:solidFill>
                <a:effectLst/>
                <a:latin typeface="Arial" panose="020B0604020202020204" pitchFamily="34" charset="0"/>
                <a:ea typeface="+mn-ea"/>
                <a:cs typeface="Arial" panose="020B0604020202020204" pitchFamily="34" charset="0"/>
              </a:rPr>
              <a:t>obacco hornworm sphinx moth, and * snub-nosed monkey.</a:t>
            </a:r>
            <a:endParaRPr lang="en-US" dirty="0"/>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23</a:t>
            </a:fld>
            <a:endParaRPr lang="en-US" dirty="0">
              <a:solidFill>
                <a:prstClr val="black"/>
              </a:solidFill>
              <a:cs typeface="Arial" pitchFamily="34" charset="0"/>
            </a:endParaRPr>
          </a:p>
        </p:txBody>
      </p:sp>
    </p:spTree>
    <p:extLst>
      <p:ext uri="{BB962C8B-B14F-4D97-AF65-F5344CB8AC3E}">
        <p14:creationId xmlns:p14="http://schemas.microsoft.com/office/powerpoint/2010/main" val="2351861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24</a:t>
            </a:fld>
            <a:endParaRPr lang="en-US" dirty="0">
              <a:cs typeface="Arial" pitchFamily="34" charset="0"/>
            </a:endParaRPr>
          </a:p>
        </p:txBody>
      </p:sp>
    </p:spTree>
    <p:extLst>
      <p:ext uri="{BB962C8B-B14F-4D97-AF65-F5344CB8AC3E}">
        <p14:creationId xmlns:p14="http://schemas.microsoft.com/office/powerpoint/2010/main" val="3424419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1713" y="842963"/>
            <a:ext cx="4648200" cy="3487737"/>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Genome Sequencing Program (or GSP) aims</a:t>
            </a:r>
            <a:r>
              <a:rPr lang="en-US" sz="1200" kern="1200" baseline="0" dirty="0">
                <a:solidFill>
                  <a:schemeClr val="tx1"/>
                </a:solidFill>
                <a:effectLst/>
                <a:latin typeface="Arial" panose="020B0604020202020204" pitchFamily="34" charset="0"/>
                <a:ea typeface="+mn-ea"/>
                <a:cs typeface="Arial" panose="020B0604020202020204" pitchFamily="34" charset="0"/>
              </a:rPr>
              <a:t> to understand </a:t>
            </a:r>
            <a:r>
              <a:rPr lang="en-US" sz="1200" kern="1200" dirty="0">
                <a:solidFill>
                  <a:schemeClr val="tx1"/>
                </a:solidFill>
                <a:effectLst/>
                <a:latin typeface="Arial" panose="020B0604020202020204" pitchFamily="34" charset="0"/>
                <a:ea typeface="+mn-ea"/>
                <a:cs typeface="Arial" panose="020B0604020202020204" pitchFamily="34" charset="0"/>
              </a:rPr>
              <a:t>general principles and features of disease genomics and the genomic variants that influence disease risk. The program has multiple </a:t>
            </a:r>
            <a:r>
              <a:rPr lang="en-US" sz="1200" kern="1200" baseline="0" dirty="0">
                <a:solidFill>
                  <a:schemeClr val="tx1"/>
                </a:solidFill>
                <a:effectLst/>
                <a:latin typeface="Arial" panose="020B0604020202020204" pitchFamily="34" charset="0"/>
                <a:ea typeface="+mn-ea"/>
                <a:cs typeface="Arial" panose="020B0604020202020204" pitchFamily="34" charset="0"/>
              </a:rPr>
              <a:t>components. </a:t>
            </a:r>
            <a:r>
              <a:rPr lang="en-US" sz="1200" kern="1200" dirty="0">
                <a:solidFill>
                  <a:schemeClr val="tx1"/>
                </a:solidFill>
                <a:effectLst/>
                <a:latin typeface="Arial" panose="020B0604020202020204" pitchFamily="34" charset="0"/>
                <a:ea typeface="+mn-ea"/>
                <a:cs typeface="Arial" panose="020B0604020202020204" pitchFamily="34" charset="0"/>
              </a:rPr>
              <a:t>The Centers for Mendelian Genomics (or CMGs) investigate rare and Mendelian diseases, while the Centers for Common Disease Genomics (or CCDGs) look at common and complex diseases. </a:t>
            </a:r>
            <a:r>
              <a:rPr lang="en-US" sz="1200" b="0" kern="1200" dirty="0">
                <a:solidFill>
                  <a:schemeClr val="tx1"/>
                </a:solidFill>
                <a:effectLst/>
                <a:latin typeface="Arial" panose="020B0604020202020204" pitchFamily="34" charset="0"/>
                <a:ea typeface="+mn-ea"/>
                <a:cs typeface="Arial" panose="020B0604020202020204" pitchFamily="34" charset="0"/>
              </a:rPr>
              <a:t>The CCDGs have recently released their project plans online at the</a:t>
            </a:r>
            <a:r>
              <a:rPr lang="en-US" sz="1200" b="0" kern="1200" baseline="0" dirty="0">
                <a:solidFill>
                  <a:schemeClr val="tx1"/>
                </a:solidFill>
                <a:effectLst/>
                <a:latin typeface="Arial" panose="020B0604020202020204" pitchFamily="34" charset="0"/>
                <a:ea typeface="+mn-ea"/>
                <a:cs typeface="Arial" panose="020B0604020202020204" pitchFamily="34" charset="0"/>
              </a:rPr>
              <a:t> web site maintained by the</a:t>
            </a:r>
            <a:r>
              <a:rPr lang="en-US" sz="1200" kern="1200" dirty="0">
                <a:solidFill>
                  <a:schemeClr val="tx1"/>
                </a:solidFill>
                <a:effectLst/>
                <a:latin typeface="Arial" panose="020B0604020202020204" pitchFamily="34" charset="0"/>
                <a:ea typeface="+mn-ea"/>
                <a:cs typeface="Arial" panose="020B0604020202020204" pitchFamily="34" charset="0"/>
              </a:rPr>
              <a:t> GSP Coordinating Center, which provides logistical and scientific support for the GSP.</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We recently announced awards for the fourth component of the GSP,</a:t>
            </a:r>
            <a:r>
              <a:rPr lang="en-US" sz="1200" kern="1200" baseline="0" dirty="0">
                <a:solidFill>
                  <a:schemeClr val="tx1"/>
                </a:solidFill>
                <a:effectLst/>
                <a:latin typeface="Arial" panose="020B0604020202020204" pitchFamily="34" charset="0"/>
                <a:ea typeface="+mn-ea"/>
                <a:cs typeface="Arial" panose="020B0604020202020204" pitchFamily="34" charset="0"/>
              </a:rPr>
              <a:t> the </a:t>
            </a:r>
            <a:r>
              <a:rPr lang="en-US" sz="1200" kern="1200" dirty="0">
                <a:solidFill>
                  <a:schemeClr val="tx1"/>
                </a:solidFill>
                <a:effectLst/>
                <a:latin typeface="Arial" panose="020B0604020202020204" pitchFamily="34" charset="0"/>
                <a:ea typeface="+mn-ea"/>
                <a:cs typeface="Arial" panose="020B0604020202020204" pitchFamily="34" charset="0"/>
              </a:rPr>
              <a:t>Analysis Centers. These latest centers aim to conduct novel analyses of the genome sequence data produced by the entire GSP, rather than data from individual projects. Three Analysis Center awards were made, with the associated institutions and PIs listed here. The work proposed by these groups includes multiple approaches to interpret noncoding genomic variants and to use admixture information for improving genomic analyses. * The Analysis Centers will be funded at roughly $11M total over 4 years.</a:t>
            </a:r>
          </a:p>
          <a:p>
            <a:endParaRPr lang="en-US" dirty="0"/>
          </a:p>
        </p:txBody>
      </p:sp>
      <p:sp>
        <p:nvSpPr>
          <p:cNvPr id="4" name="Slide Number Placeholder 3"/>
          <p:cNvSpPr>
            <a:spLocks noGrp="1"/>
          </p:cNvSpPr>
          <p:nvPr>
            <p:ph type="sldNum" sz="quarter" idx="10"/>
          </p:nvPr>
        </p:nvSpPr>
        <p:spPr/>
        <p:txBody>
          <a:bodyPr/>
          <a:lstStyle/>
          <a:p>
            <a:fld id="{D82EF902-4144-4CE2-B4C2-1A6E20E76A8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60677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30300" y="682625"/>
            <a:ext cx="4556125" cy="341788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1610" tIns="45806" rIns="91610" bIns="45806" numCol="1" anchor="t" anchorCtr="0" compatLnSpc="1">
            <a:prstTxWarp prst="textNoShape">
              <a:avLst/>
            </a:prstTxWarp>
          </a:bodyPr>
          <a:lstStyle/>
          <a:p>
            <a:pPr defTabSz="892188" eaLnBrk="1" fontAlgn="auto" hangingPunct="1">
              <a:spcAft>
                <a:spcPts val="0"/>
              </a:spcAft>
              <a:defRPr/>
            </a:pPr>
            <a:r>
              <a:rPr lang="en-US" baseline="0" dirty="0">
                <a:latin typeface="Arial" panose="020B0604020202020204" pitchFamily="34" charset="0"/>
                <a:cs typeface="Arial" panose="020B0604020202020204" pitchFamily="34" charset="0"/>
              </a:rPr>
              <a:t>We also recently announced that awards have been made to produce additional very high-quality reference genome sequences for human and non-human primates. This additional component of the GSP aims to address the need for high-quality reference sequences as a resource for the human genomics community; such improved references would aid efforts to interpret human genome sequences for both basic research and clinical implementation of genomics. </a:t>
            </a:r>
          </a:p>
          <a:p>
            <a:pPr defTabSz="892188">
              <a:defRPr/>
            </a:pPr>
            <a:endParaRPr lang="en-US" baseline="0" dirty="0">
              <a:latin typeface="Arial" panose="020B0604020202020204" pitchFamily="34" charset="0"/>
              <a:cs typeface="Arial" panose="020B0604020202020204" pitchFamily="34" charset="0"/>
            </a:endParaRPr>
          </a:p>
          <a:p>
            <a:pPr defTabSz="892188">
              <a:defRPr/>
            </a:pPr>
            <a:r>
              <a:rPr lang="en-US" dirty="0">
                <a:latin typeface="Arial" panose="020B0604020202020204" pitchFamily="34" charset="0"/>
                <a:cs typeface="Arial" panose="020B0604020202020204" pitchFamily="34" charset="0"/>
              </a:rPr>
              <a:t>Two awards were made. The first award to </a:t>
            </a:r>
            <a:r>
              <a:rPr lang="en-US" baseline="0" dirty="0">
                <a:latin typeface="Arial" panose="020B0604020202020204" pitchFamily="34" charset="0"/>
                <a:cs typeface="Arial" panose="020B0604020202020204" pitchFamily="34" charset="0"/>
              </a:rPr>
              <a:t>Dr. Ed Green will use new methods for long-range scaffolding in conjunction with short-read sequence data to assemble 50 human and non-human primate genome sequences. </a:t>
            </a:r>
            <a:r>
              <a:rPr lang="en-US" dirty="0">
                <a:latin typeface="Arial" panose="020B0604020202020204" pitchFamily="34" charset="0"/>
                <a:cs typeface="Arial" panose="020B0604020202020204" pitchFamily="34" charset="0"/>
              </a:rPr>
              <a:t>T</a:t>
            </a:r>
            <a:r>
              <a:rPr lang="en-US" baseline="0" dirty="0">
                <a:latin typeface="Arial" panose="020B0604020202020204" pitchFamily="34" charset="0"/>
                <a:cs typeface="Arial" panose="020B0604020202020204" pitchFamily="34" charset="0"/>
              </a:rPr>
              <a:t>he second award to Drs. Rick Wilson and Evan </a:t>
            </a:r>
            <a:r>
              <a:rPr lang="en-US" baseline="0" dirty="0" err="1">
                <a:latin typeface="Arial" panose="020B0604020202020204" pitchFamily="34" charset="0"/>
                <a:cs typeface="Arial" panose="020B0604020202020204" pitchFamily="34" charset="0"/>
              </a:rPr>
              <a:t>Eichler</a:t>
            </a:r>
            <a:r>
              <a:rPr lang="en-US" baseline="0" dirty="0">
                <a:latin typeface="Arial" panose="020B0604020202020204" pitchFamily="34" charset="0"/>
                <a:cs typeface="Arial" panose="020B0604020202020204" pitchFamily="34" charset="0"/>
              </a:rPr>
              <a:t> will use a multi-tiered approach that includes long-read sequence data, innovative scaffolding technologies, and BAC-end sequence data to close remaining gaps; they aim to apply this to the generation of ~14 genome sequences, split between human and non-human primates. </a:t>
            </a:r>
          </a:p>
          <a:p>
            <a:pPr marL="0" indent="0" defTabSz="892188">
              <a:buFont typeface="Arial" charset="0"/>
              <a:buNone/>
              <a:defRPr/>
            </a:pPr>
            <a:endParaRPr lang="en-US" baseline="0" dirty="0">
              <a:latin typeface="Arial" panose="020B0604020202020204" pitchFamily="34" charset="0"/>
              <a:cs typeface="Arial" panose="020B0604020202020204" pitchFamily="34" charset="0"/>
            </a:endParaRPr>
          </a:p>
          <a:p>
            <a:pPr marL="0" indent="0" defTabSz="892188">
              <a:buFont typeface="Arial" charset="0"/>
              <a:buNone/>
              <a:defRPr/>
            </a:pPr>
            <a:r>
              <a:rPr lang="en-US" baseline="0" dirty="0">
                <a:latin typeface="Arial" panose="020B0604020202020204" pitchFamily="34" charset="0"/>
                <a:cs typeface="Arial" panose="020B0604020202020204" pitchFamily="34" charset="0"/>
              </a:rPr>
              <a:t>* These groups will be funded at roughly $8M total over 4 years.</a:t>
            </a:r>
          </a:p>
          <a:p>
            <a:pPr marL="171450" indent="-171450" defTabSz="892188">
              <a:buFont typeface="Arial" charset="0"/>
              <a:buChar char="•"/>
              <a:defRPr/>
            </a:pPr>
            <a:endParaRPr lang="en-US" baseline="0" dirty="0">
              <a:latin typeface="Arial" panose="020B0604020202020204" pitchFamily="34" charset="0"/>
              <a:cs typeface="Arial" panose="020B0604020202020204" pitchFamily="34" charset="0"/>
            </a:endParaRPr>
          </a:p>
          <a:p>
            <a:pPr marL="0" indent="0" defTabSz="892188">
              <a:buFont typeface="Arial" charset="0"/>
              <a:buNone/>
              <a:defRPr/>
            </a:pPr>
            <a:endParaRPr lang="en-US" baseline="0"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03211">
              <a:defRPr/>
            </a:pPr>
            <a:fld id="{EF1538E9-0E3C-4F99-854D-827A84D0C00A}" type="slidenum">
              <a:rPr lang="en-US" smtClean="0">
                <a:solidFill>
                  <a:srgbClr val="000000"/>
                </a:solidFill>
              </a:rPr>
              <a:pPr defTabSz="903211">
                <a:defRPr/>
              </a:pPr>
              <a:t>26</a:t>
            </a:fld>
            <a:endParaRPr lang="en-US" dirty="0">
              <a:solidFill>
                <a:srgbClr val="000000"/>
              </a:solidFill>
            </a:endParaRPr>
          </a:p>
        </p:txBody>
      </p:sp>
    </p:spTree>
    <p:extLst>
      <p:ext uri="{BB962C8B-B14F-4D97-AF65-F5344CB8AC3E}">
        <p14:creationId xmlns:p14="http://schemas.microsoft.com/office/powerpoint/2010/main" val="2902999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72" tIns="47287" rIns="94572" bIns="47287" numCol="1" anchor="t" anchorCtr="0" compatLnSpc="1">
            <a:prstTxWarp prst="textNoShape">
              <a:avLst/>
            </a:prstTxWarp>
          </a:bodyPr>
          <a:lstStyle/>
          <a:p>
            <a:r>
              <a:rPr lang="en-US" dirty="0"/>
              <a:t>The Cancer Genome Atlas (or TCGA) is a coordinated effort by NHGRI and the National Cancer</a:t>
            </a:r>
            <a:r>
              <a:rPr lang="en-US" baseline="0" dirty="0"/>
              <a:t> Institute (or NCI) </a:t>
            </a:r>
            <a:r>
              <a:rPr lang="en-US" dirty="0"/>
              <a:t>to better</a:t>
            </a:r>
            <a:r>
              <a:rPr lang="en-US" baseline="0" dirty="0"/>
              <a:t> </a:t>
            </a:r>
            <a:r>
              <a:rPr lang="en-US" dirty="0"/>
              <a:t>understand the molecular basis of cancer. Genomic data production on over 10,000 tumor/normal pairs has been completed, and TCGA is currently focused on manuscript writing as the project comes to a close this year.</a:t>
            </a:r>
          </a:p>
          <a:p>
            <a:endParaRPr lang="en-US" dirty="0"/>
          </a:p>
          <a:p>
            <a:r>
              <a:rPr lang="en-US" dirty="0"/>
              <a:t>For each of over 30 cancer types, the TCGA Network has published a comprehensive, integrated account of sequence/mutation analysis, copy number variation, gene and micro RNA expression, and promoter methylation. TCGA papers focused on * diffuse glioma and * adrenocortical </a:t>
            </a:r>
            <a:r>
              <a:rPr lang="en-US" baseline="0" dirty="0"/>
              <a:t>carcinoma </a:t>
            </a:r>
            <a:r>
              <a:rPr lang="en-US" dirty="0"/>
              <a:t>were published in January and May</a:t>
            </a:r>
            <a:r>
              <a:rPr lang="en-US" baseline="0" dirty="0"/>
              <a:t> i</a:t>
            </a:r>
            <a:r>
              <a:rPr lang="en-US" dirty="0"/>
              <a:t>n </a:t>
            </a:r>
            <a:r>
              <a:rPr lang="en-US" i="1" dirty="0"/>
              <a:t>Cell</a:t>
            </a:r>
            <a:r>
              <a:rPr lang="en-US" dirty="0"/>
              <a:t> and </a:t>
            </a:r>
            <a:r>
              <a:rPr lang="en-US" i="1" dirty="0"/>
              <a:t>Cancer Cell</a:t>
            </a:r>
            <a:r>
              <a:rPr lang="en-US" i="0" dirty="0"/>
              <a:t>,</a:t>
            </a:r>
            <a:r>
              <a:rPr lang="en-US" i="0" baseline="0" dirty="0"/>
              <a:t> respectively. The </a:t>
            </a:r>
            <a:r>
              <a:rPr lang="en-US" dirty="0"/>
              <a:t>TCGA Network is</a:t>
            </a:r>
            <a:r>
              <a:rPr lang="en-US" baseline="0" dirty="0"/>
              <a:t> also coordinating analysis on follow-up papers to the original marker papers. This includes an ongoing pan-cancer analysis of all 10,000 tumors, as well as more focused </a:t>
            </a:r>
            <a:r>
              <a:rPr lang="en-US" dirty="0"/>
              <a:t>papers on topics such as comparisons of * lung adenocarcinomas and</a:t>
            </a:r>
            <a:r>
              <a:rPr lang="en-US" baseline="0" dirty="0"/>
              <a:t> squamous cell carcinomas and an * investigation of genomic alterations in tumor adjacent breast cancer tissue.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404">
              <a:defRPr/>
            </a:pPr>
            <a:fld id="{EF1538E9-0E3C-4F99-854D-827A84D0C00A}" type="slidenum">
              <a:rPr lang="en-US" smtClean="0">
                <a:solidFill>
                  <a:srgbClr val="000000"/>
                </a:solidFill>
              </a:rPr>
              <a:pPr defTabSz="932404">
                <a:defRPr/>
              </a:pPr>
              <a:t>27</a:t>
            </a:fld>
            <a:endParaRPr lang="en-US" dirty="0">
              <a:solidFill>
                <a:srgbClr val="000000"/>
              </a:solidFill>
            </a:endParaRPr>
          </a:p>
        </p:txBody>
      </p:sp>
    </p:spTree>
    <p:extLst>
      <p:ext uri="{BB962C8B-B14F-4D97-AF65-F5344CB8AC3E}">
        <p14:creationId xmlns:p14="http://schemas.microsoft.com/office/powerpoint/2010/main" val="2844202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044575" y="582613"/>
            <a:ext cx="4838700" cy="3629025"/>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72" tIns="47287" rIns="94572" bIns="47287" numCol="1" anchor="t" anchorCtr="0" compatLnSpc="1">
            <a:prstTxWarp prst="textNoShape">
              <a:avLst/>
            </a:prstTxWarp>
          </a:bodyPr>
          <a:lstStyle/>
          <a:p>
            <a:r>
              <a:rPr lang="en-US" baseline="0" dirty="0"/>
              <a:t>As an important update for users of TCGA data, NCI recently altered the location for accessing DNA and RNA sequence data from the TCGA project. Rather than being available at </a:t>
            </a:r>
            <a:r>
              <a:rPr lang="en-US" baseline="0" dirty="0" err="1"/>
              <a:t>CGHub</a:t>
            </a:r>
            <a:r>
              <a:rPr lang="en-US" baseline="0" dirty="0"/>
              <a:t>, the data are now c</a:t>
            </a:r>
            <a:r>
              <a:rPr lang="en-US" dirty="0"/>
              <a:t>entralized, standardized, and made accessible through</a:t>
            </a:r>
            <a:r>
              <a:rPr lang="en-US" baseline="0" dirty="0"/>
              <a:t> the Genomic Data Commons (or GDC). The GDC contains over 2 petabytes of data, including data from TCGA and its pediatric </a:t>
            </a:r>
            <a:r>
              <a:rPr lang="en-US" dirty="0"/>
              <a:t>equivalent, called Therapeutically Applicable Research to Generate Effective Treatments (or TARGET). In addition, the GDC will accept submissions of cancer genomic and clinical data from researchers around the world who wish to share their data broadly.</a:t>
            </a:r>
            <a:endParaRPr lang="en-US" baseline="0" dirty="0"/>
          </a:p>
          <a:p>
            <a:endParaRPr lang="en-US" baseline="0" dirty="0"/>
          </a:p>
          <a:p>
            <a:r>
              <a:rPr lang="en-US" baseline="0" dirty="0"/>
              <a:t>* Shown here is Vice President Joe Biden exploring the TCGA data online as part of the GDC launch at the American Society for Clinical Oncology Meeting in June.</a:t>
            </a:r>
          </a:p>
          <a:p>
            <a:endParaRPr lang="en-US" baseline="0" dirty="0"/>
          </a:p>
          <a:p>
            <a:r>
              <a:rPr lang="en-US" baseline="0" dirty="0"/>
              <a:t>As noted, TCGA is officially wrapping up this fall. Our NCI colleagues will continue to lead projects in the large-scale genomic and molecular characterization of cancer. Of note, we plan to give a more formal update about the TCGA project at the February Council meeting.</a:t>
            </a:r>
          </a:p>
          <a:p>
            <a:endParaRPr lang="en-US" i="0" dirty="0"/>
          </a:p>
          <a:p>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404">
              <a:defRPr/>
            </a:pPr>
            <a:fld id="{EF1538E9-0E3C-4F99-854D-827A84D0C00A}" type="slidenum">
              <a:rPr lang="en-US" smtClean="0">
                <a:solidFill>
                  <a:srgbClr val="000000"/>
                </a:solidFill>
              </a:rPr>
              <a:pPr defTabSz="932404">
                <a:defRPr/>
              </a:pPr>
              <a:t>28</a:t>
            </a:fld>
            <a:endParaRPr lang="en-US" dirty="0">
              <a:solidFill>
                <a:srgbClr val="000000"/>
              </a:solidFill>
            </a:endParaRPr>
          </a:p>
        </p:txBody>
      </p:sp>
    </p:spTree>
    <p:extLst>
      <p:ext uri="{BB962C8B-B14F-4D97-AF65-F5344CB8AC3E}">
        <p14:creationId xmlns:p14="http://schemas.microsoft.com/office/powerpoint/2010/main" val="1336425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2002" tIns="46003" rIns="92002" bIns="46003" numCol="1" anchor="t" anchorCtr="0" compatLnSpc="1">
            <a:prstTxWarp prst="textNoShape">
              <a:avLst/>
            </a:prstTxWarp>
          </a:bodyPr>
          <a:lstStyle/>
          <a:p>
            <a:pPr defTabSz="896000">
              <a:defRPr/>
            </a:pPr>
            <a:r>
              <a:rPr lang="en-US" dirty="0">
                <a:latin typeface="Arial" panose="020B0604020202020204" pitchFamily="34" charset="0"/>
                <a:cs typeface="Arial" panose="020B0604020202020204" pitchFamily="34" charset="0"/>
              </a:rPr>
              <a:t>NHGRI’s Technology Development </a:t>
            </a:r>
            <a:r>
              <a:rPr lang="en-US" baseline="0" dirty="0">
                <a:latin typeface="Arial" panose="020B0604020202020204" pitchFamily="34" charset="0"/>
                <a:cs typeface="Arial" panose="020B0604020202020204" pitchFamily="34" charset="0"/>
              </a:rPr>
              <a:t>Program continues to move forward and has several active funding opportunities that deserve highlighting. </a:t>
            </a:r>
          </a:p>
          <a:p>
            <a:pPr defTabSz="896000">
              <a:defRPr/>
            </a:pPr>
            <a:endParaRPr lang="en-US" dirty="0">
              <a:latin typeface="Arial" panose="020B0604020202020204" pitchFamily="34" charset="0"/>
              <a:cs typeface="Arial" panose="020B0604020202020204" pitchFamily="34" charset="0"/>
            </a:endParaRPr>
          </a:p>
          <a:p>
            <a:pPr defTabSz="896000">
              <a:defRPr/>
            </a:pPr>
            <a:r>
              <a:rPr lang="en-US" dirty="0">
                <a:latin typeface="Arial" panose="020B0604020202020204" pitchFamily="34" charset="0"/>
                <a:cs typeface="Arial" panose="020B0604020202020204" pitchFamily="34" charset="0"/>
              </a:rPr>
              <a:t>* There are active</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Requests</a:t>
            </a:r>
            <a:r>
              <a:rPr lang="en-US" baseline="0" dirty="0">
                <a:latin typeface="Arial" panose="020B0604020202020204" pitchFamily="34" charset="0"/>
                <a:cs typeface="Arial" panose="020B0604020202020204" pitchFamily="34" charset="0"/>
              </a:rPr>
              <a:t> for Applications </a:t>
            </a:r>
            <a:r>
              <a:rPr lang="en-US" dirty="0">
                <a:latin typeface="Arial" panose="020B0604020202020204" pitchFamily="34" charset="0"/>
                <a:cs typeface="Arial" panose="020B0604020202020204" pitchFamily="34" charset="0"/>
              </a:rPr>
              <a:t>for Novel</a:t>
            </a:r>
            <a:r>
              <a:rPr lang="en-US" baseline="0" dirty="0">
                <a:latin typeface="Arial" panose="020B0604020202020204" pitchFamily="34" charset="0"/>
                <a:cs typeface="Arial" panose="020B0604020202020204" pitchFamily="34" charset="0"/>
              </a:rPr>
              <a:t> Nucleic Acid Sequencing Technology Development that involve both DNA and direct RNA sequencing. We are in the process of making awards from the first round of applications. The second set of applications has been received and will be coming to the February Council meeting after they are reviewed. There is also an upcoming application due date in June of 2017.</a:t>
            </a:r>
            <a:endParaRPr lang="en-US" dirty="0">
              <a:latin typeface="Arial" panose="020B0604020202020204" pitchFamily="34" charset="0"/>
              <a:cs typeface="Arial" panose="020B0604020202020204" pitchFamily="34" charset="0"/>
            </a:endParaRPr>
          </a:p>
          <a:p>
            <a:pPr defTabSz="896000">
              <a:defRPr/>
            </a:pPr>
            <a:endParaRPr lang="en-US" dirty="0">
              <a:latin typeface="Arial" panose="020B0604020202020204" pitchFamily="34" charset="0"/>
              <a:cs typeface="Arial" panose="020B0604020202020204" pitchFamily="34" charset="0"/>
            </a:endParaRPr>
          </a:p>
          <a:p>
            <a:pPr defTabSz="896000">
              <a:defRPr/>
            </a:pPr>
            <a:r>
              <a:rPr lang="en-US" dirty="0">
                <a:latin typeface="Arial" panose="020B0604020202020204" pitchFamily="34" charset="0"/>
                <a:cs typeface="Arial" panose="020B0604020202020204" pitchFamily="34" charset="0"/>
              </a:rPr>
              <a:t>* Program Announcements for Novel Genome Technology Development yielded</a:t>
            </a:r>
            <a:r>
              <a:rPr lang="en-US" baseline="0" dirty="0">
                <a:latin typeface="Arial" panose="020B0604020202020204" pitchFamily="34" charset="0"/>
                <a:cs typeface="Arial" panose="020B0604020202020204" pitchFamily="34" charset="0"/>
              </a:rPr>
              <a:t> the first round of applications that will be considered later at this Council meeting. There are also upcoming application due dates in October of 2016 and 2017.</a:t>
            </a:r>
          </a:p>
          <a:p>
            <a:pPr defTabSz="896000">
              <a:defRPr/>
            </a:pPr>
            <a:endParaRPr lang="en-US" dirty="0"/>
          </a:p>
          <a:p>
            <a:pPr defTabSz="896000">
              <a:defRPr/>
            </a:pPr>
            <a:endParaRPr lang="en-US" baseline="0"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07070">
              <a:defRPr/>
            </a:pPr>
            <a:fld id="{EF1538E9-0E3C-4F99-854D-827A84D0C00A}" type="slidenum">
              <a:rPr lang="en-US" smtClean="0">
                <a:solidFill>
                  <a:srgbClr val="000000"/>
                </a:solidFill>
              </a:rPr>
              <a:pPr defTabSz="907070">
                <a:defRPr/>
              </a:pPr>
              <a:t>29</a:t>
            </a:fld>
            <a:endParaRPr lang="en-US" dirty="0">
              <a:solidFill>
                <a:srgbClr val="000000"/>
              </a:solidFill>
            </a:endParaRPr>
          </a:p>
        </p:txBody>
      </p:sp>
    </p:spTree>
    <p:extLst>
      <p:ext uri="{BB962C8B-B14F-4D97-AF65-F5344CB8AC3E}">
        <p14:creationId xmlns:p14="http://schemas.microsoft.com/office/powerpoint/2010/main" val="107869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several other presentations during the Open Session of this Council meeting. My Director’s Report is tailored around these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cover. </a:t>
            </a:r>
          </a:p>
          <a:p>
            <a:endParaRPr lang="en-US" dirty="0">
              <a:latin typeface="Arial" pitchFamily="34" charset="0"/>
              <a:cs typeface="Arial" pitchFamily="34" charset="0"/>
            </a:endParaRPr>
          </a:p>
          <a:p>
            <a:pPr lvl="1" defTabSz="921214">
              <a:defRPr/>
            </a:pPr>
            <a:r>
              <a:rPr lang="en-US" dirty="0">
                <a:latin typeface="Arial" pitchFamily="34" charset="0"/>
                <a:cs typeface="Arial" pitchFamily="34" charset="0"/>
              </a:rPr>
              <a:t>* After my Director’s Report, Gary Gibbons (Director</a:t>
            </a:r>
            <a:r>
              <a:rPr lang="en-US" baseline="0" dirty="0">
                <a:latin typeface="Arial" pitchFamily="34" charset="0"/>
                <a:cs typeface="Arial" pitchFamily="34" charset="0"/>
              </a:rPr>
              <a:t> of the </a:t>
            </a:r>
            <a:r>
              <a:rPr lang="en-US" dirty="0">
                <a:latin typeface="Arial" pitchFamily="34" charset="0"/>
                <a:cs typeface="Arial" pitchFamily="34" charset="0"/>
              </a:rPr>
              <a:t>National Heart, Lung and Blood Institute), will give</a:t>
            </a:r>
            <a:r>
              <a:rPr lang="en-US" baseline="0" dirty="0">
                <a:latin typeface="Arial" pitchFamily="34" charset="0"/>
                <a:cs typeface="Arial" pitchFamily="34" charset="0"/>
              </a:rPr>
              <a:t> a presentation entitled </a:t>
            </a:r>
            <a:r>
              <a:rPr lang="en-US" dirty="0">
                <a:latin typeface="Arial" pitchFamily="34" charset="0"/>
                <a:cs typeface="Arial" pitchFamily="34" charset="0"/>
              </a:rPr>
              <a:t>“Seizing Unprecedented Opportunities: NHLBI Trans-Omics in Precision Medicine (</a:t>
            </a:r>
            <a:r>
              <a:rPr lang="en-US" dirty="0" err="1">
                <a:latin typeface="Arial" pitchFamily="34" charset="0"/>
                <a:cs typeface="Arial" pitchFamily="34" charset="0"/>
              </a:rPr>
              <a:t>TOPMed</a:t>
            </a:r>
            <a:r>
              <a:rPr lang="en-US" dirty="0">
                <a:latin typeface="Arial" pitchFamily="34" charset="0"/>
                <a:cs typeface="Arial" pitchFamily="34" charset="0"/>
              </a:rPr>
              <a:t>).” </a:t>
            </a:r>
          </a:p>
          <a:p>
            <a:pPr lvl="1" defTabSz="921214">
              <a:defRPr/>
            </a:pPr>
            <a:endParaRPr lang="en-US" dirty="0">
              <a:latin typeface="Arial" pitchFamily="34" charset="0"/>
              <a:cs typeface="Arial" pitchFamily="34" charset="0"/>
            </a:endParaRPr>
          </a:p>
          <a:p>
            <a:pPr lvl="1" defTabSz="921214">
              <a:defRPr/>
            </a:pPr>
            <a:r>
              <a:rPr lang="en-US" dirty="0">
                <a:latin typeface="Arial" pitchFamily="34" charset="0"/>
                <a:cs typeface="Arial" pitchFamily="34" charset="0"/>
              </a:rPr>
              <a:t>* NHGRI’s Adam </a:t>
            </a:r>
            <a:r>
              <a:rPr lang="en-US" dirty="0" err="1">
                <a:latin typeface="Arial" pitchFamily="34" charset="0"/>
                <a:cs typeface="Arial" pitchFamily="34" charset="0"/>
              </a:rPr>
              <a:t>Felsenfeld</a:t>
            </a:r>
            <a:r>
              <a:rPr lang="en-US" dirty="0">
                <a:latin typeface="Arial" pitchFamily="34" charset="0"/>
                <a:cs typeface="Arial" pitchFamily="34" charset="0"/>
              </a:rPr>
              <a:t> will follow with a presentation on the “Opportunities for Synergy between the NHGRI Genome Sequencing Program and </a:t>
            </a:r>
            <a:r>
              <a:rPr lang="en-US" dirty="0" err="1">
                <a:latin typeface="Arial" pitchFamily="34" charset="0"/>
                <a:cs typeface="Arial" pitchFamily="34" charset="0"/>
              </a:rPr>
              <a:t>TOPMed</a:t>
            </a:r>
            <a:r>
              <a:rPr lang="en-US" dirty="0">
                <a:latin typeface="Arial" pitchFamily="34" charset="0"/>
                <a:cs typeface="Arial" pitchFamily="34" charset="0"/>
              </a:rPr>
              <a:t>.” </a:t>
            </a:r>
          </a:p>
          <a:p>
            <a:pPr lvl="1" defTabSz="921214">
              <a:defRPr/>
            </a:pPr>
            <a:endParaRPr lang="en-US" dirty="0">
              <a:latin typeface="Arial" pitchFamily="34" charset="0"/>
              <a:cs typeface="Arial" pitchFamily="34" charset="0"/>
            </a:endParaRPr>
          </a:p>
          <a:p>
            <a:pPr lvl="1" defTabSz="921214">
              <a:defRPr/>
            </a:pPr>
            <a:endParaRPr lang="en-US" dirty="0"/>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a:solidFill>
                <a:prstClr val="black"/>
              </a:solidFill>
              <a:cs typeface="Arial" pitchFamily="34" charset="0"/>
            </a:endParaRPr>
          </a:p>
        </p:txBody>
      </p:sp>
    </p:spTree>
    <p:extLst>
      <p:ext uri="{BB962C8B-B14F-4D97-AF65-F5344CB8AC3E}">
        <p14:creationId xmlns:p14="http://schemas.microsoft.com/office/powerpoint/2010/main" val="2340726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620487" y="4378445"/>
            <a:ext cx="6204856" cy="4511541"/>
          </a:xfrm>
          <a:noFill/>
        </p:spPr>
        <p:txBody>
          <a:bodyPr wrap="square" numCol="1" anchor="t" anchorCtr="0" compatLnSpc="1">
            <a:prstTxWarp prst="textNoShape">
              <a:avLst/>
            </a:prstTxWarp>
          </a:bodyPr>
          <a:lstStyle/>
          <a:p>
            <a:r>
              <a:rPr lang="en-US" dirty="0"/>
              <a:t>The goal of the Encyclopedia of DNA Elements (or ENCODE) project is to create catalogs of all functional elements in the human and mouse genomes, and to make those catalogs available as a resource to the biomedical community.</a:t>
            </a:r>
          </a:p>
          <a:p>
            <a:endParaRPr lang="en-US" dirty="0"/>
          </a:p>
          <a:p>
            <a:pPr marL="0" marR="0" indent="0" algn="l" defTabSz="914400" rtl="0" eaLnBrk="0" fontAlgn="base" latinLnBrk="0" hangingPunct="0">
              <a:lnSpc>
                <a:spcPct val="100000"/>
              </a:lnSpc>
              <a:spcBef>
                <a:spcPts val="0"/>
              </a:spcBef>
              <a:spcAft>
                <a:spcPct val="0"/>
              </a:spcAft>
              <a:buClrTx/>
              <a:buSzTx/>
              <a:buFontTx/>
              <a:buNone/>
              <a:tabLst/>
              <a:defRPr/>
            </a:pPr>
            <a:r>
              <a:rPr lang="en-US" dirty="0"/>
              <a:t>* ENCODE regularly engages in outreach activities to help a broad range of scientists use ENCODE resources. * For example, the second ENCODE Users Meeting </a:t>
            </a:r>
            <a:r>
              <a:rPr lang="en-US" i="0" dirty="0"/>
              <a:t>took place </a:t>
            </a:r>
            <a:r>
              <a:rPr lang="en-US" dirty="0"/>
              <a:t>in June, modeled after the highly successful 2015 meeting. Over</a:t>
            </a:r>
            <a:r>
              <a:rPr lang="en-US" baseline="0" dirty="0"/>
              <a:t> 200 </a:t>
            </a:r>
            <a:r>
              <a:rPr lang="en-US" b="0" baseline="0" dirty="0"/>
              <a:t>participants from the research community attended.</a:t>
            </a:r>
            <a:r>
              <a:rPr lang="en-US" baseline="0" dirty="0"/>
              <a:t> </a:t>
            </a:r>
            <a:r>
              <a:rPr lang="en-US" dirty="0"/>
              <a:t>Consortium members </a:t>
            </a:r>
            <a:r>
              <a:rPr lang="en-US" i="0" dirty="0"/>
              <a:t>led</a:t>
            </a:r>
            <a:r>
              <a:rPr lang="en-US" i="1" dirty="0"/>
              <a:t> </a:t>
            </a:r>
            <a:r>
              <a:rPr lang="en-US" dirty="0"/>
              <a:t>interactive tutorials demonstrating how to access ENCODE data, tools, and resources; </a:t>
            </a:r>
            <a:r>
              <a:rPr lang="en-US" i="0" dirty="0"/>
              <a:t>ran</a:t>
            </a:r>
            <a:r>
              <a:rPr lang="en-US" dirty="0"/>
              <a:t> ENCODE pipelines that uniformly process data; and </a:t>
            </a:r>
            <a:r>
              <a:rPr lang="en-US" i="0" dirty="0"/>
              <a:t>performed</a:t>
            </a:r>
            <a:r>
              <a:rPr lang="en-US" i="0" baseline="0" dirty="0"/>
              <a:t> </a:t>
            </a:r>
            <a:r>
              <a:rPr lang="en-US" dirty="0"/>
              <a:t>integrative analyses of ENCODE data. In addition, a panel of distinguished researchers not involved in ENCODE </a:t>
            </a:r>
            <a:r>
              <a:rPr lang="en-US" i="0" dirty="0"/>
              <a:t>explained </a:t>
            </a:r>
            <a:r>
              <a:rPr lang="en-US" dirty="0"/>
              <a:t>how ENCODE resources are enabling their own work.</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indent="0" algn="l" defTabSz="914400" rtl="0" eaLnBrk="0" fontAlgn="base" latinLnBrk="0" hangingPunct="0">
              <a:lnSpc>
                <a:spcPct val="100000"/>
              </a:lnSpc>
              <a:spcBef>
                <a:spcPts val="0"/>
              </a:spcBef>
              <a:spcAft>
                <a:spcPct val="0"/>
              </a:spcAft>
              <a:buClrTx/>
              <a:buSzTx/>
              <a:buFontTx/>
              <a:buNone/>
              <a:tabLst/>
              <a:defRPr/>
            </a:pPr>
            <a:r>
              <a:rPr lang="en-US" dirty="0"/>
              <a:t>* </a:t>
            </a:r>
            <a:r>
              <a:rPr lang="en-US" sz="1200" kern="1200" dirty="0">
                <a:solidFill>
                  <a:schemeClr val="tx1"/>
                </a:solidFill>
                <a:effectLst/>
                <a:latin typeface="Arial" panose="020B0604020202020204" pitchFamily="34" charset="0"/>
                <a:ea typeface="+mn-ea"/>
                <a:cs typeface="Arial" panose="020B0604020202020204" pitchFamily="34" charset="0"/>
              </a:rPr>
              <a:t>ENCODE consortium members will lead two tutorials at the upcoming ASHG meeting. These</a:t>
            </a:r>
            <a:r>
              <a:rPr lang="en-US" sz="1200" kern="1200" baseline="0" dirty="0">
                <a:solidFill>
                  <a:schemeClr val="tx1"/>
                </a:solidFill>
                <a:effectLst/>
                <a:latin typeface="Arial" panose="020B0604020202020204" pitchFamily="34" charset="0"/>
                <a:ea typeface="+mn-ea"/>
                <a:cs typeface="Arial" panose="020B0604020202020204" pitchFamily="34" charset="0"/>
              </a:rPr>
              <a:t> will focus on</a:t>
            </a:r>
            <a:r>
              <a:rPr lang="en-US" sz="1200" kern="1200" dirty="0">
                <a:solidFill>
                  <a:schemeClr val="tx1"/>
                </a:solidFill>
                <a:effectLst/>
                <a:latin typeface="Arial" panose="020B0604020202020204" pitchFamily="34" charset="0"/>
                <a:ea typeface="+mn-ea"/>
                <a:cs typeface="Arial" panose="020B0604020202020204" pitchFamily="34" charset="0"/>
              </a:rPr>
              <a:t> enabling attendees to utilize 3D genomic data generated by ENCODE and other projects, and on how to use ENCODE data-processing pipelines and tools to assess experimental reproducibility.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dirty="0"/>
              <a:t>* As a result of outreach and collaboration, ENCODE data continue to be heavily used. There are more than </a:t>
            </a:r>
            <a:r>
              <a:rPr lang="en-US" i="0" dirty="0"/>
              <a:t>1500 </a:t>
            </a:r>
            <a:r>
              <a:rPr lang="en-US" dirty="0"/>
              <a:t>community publications (the pink line) from groups without ENCODE funding but who used ENCODE data for their</a:t>
            </a:r>
            <a:r>
              <a:rPr lang="en-US" baseline="0" dirty="0"/>
              <a:t> published work</a:t>
            </a:r>
            <a:r>
              <a:rPr lang="en-US" dirty="0"/>
              <a:t>. ENCODE Consortium members have produced </a:t>
            </a:r>
            <a:r>
              <a:rPr lang="en-US" kern="1200" dirty="0">
                <a:effectLst/>
              </a:rPr>
              <a:t>more than 550 p</a:t>
            </a:r>
            <a:r>
              <a:rPr lang="en-US" dirty="0"/>
              <a:t>ublications to date (the green line).</a:t>
            </a:r>
          </a:p>
          <a:p>
            <a:endParaRPr lang="en-US" dirty="0"/>
          </a:p>
          <a:p>
            <a:endParaRPr lang="en-US" dirty="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30</a:t>
            </a:fld>
            <a:endParaRPr lang="en-US" dirty="0"/>
          </a:p>
        </p:txBody>
      </p:sp>
    </p:spTree>
    <p:extLst>
      <p:ext uri="{BB962C8B-B14F-4D97-AF65-F5344CB8AC3E}">
        <p14:creationId xmlns:p14="http://schemas.microsoft.com/office/powerpoint/2010/main" val="3739611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755809" y="4340920"/>
            <a:ext cx="5486400" cy="4114800"/>
          </a:xfrm>
          <a:noFill/>
        </p:spPr>
        <p:txBody>
          <a:bodyPr wrap="square" numCol="1" anchor="t" anchorCtr="0" compatLnSpc="1">
            <a:prstTxWarp prst="textNoShape">
              <a:avLst/>
            </a:prstTxWarp>
          </a:bodyPr>
          <a:lstStyle/>
          <a:p>
            <a:r>
              <a:rPr lang="en-US" dirty="0">
                <a:latin typeface="Arial" panose="020B0604020202020204" pitchFamily="34" charset="0"/>
                <a:cs typeface="Arial" panose="020B0604020202020204" pitchFamily="34" charset="0"/>
              </a:rPr>
              <a:t>As</a:t>
            </a:r>
            <a:r>
              <a:rPr lang="en-US" baseline="0" dirty="0">
                <a:latin typeface="Arial" panose="020B0604020202020204" pitchFamily="34" charset="0"/>
                <a:cs typeface="Arial" panose="020B0604020202020204" pitchFamily="34" charset="0"/>
              </a:rPr>
              <a:t> we described at the May Council meeting, </a:t>
            </a:r>
            <a:r>
              <a:rPr lang="en-US" dirty="0">
                <a:latin typeface="Arial" panose="020B0604020202020204" pitchFamily="34" charset="0"/>
                <a:cs typeface="Arial" panose="020B0604020202020204" pitchFamily="34" charset="0"/>
              </a:rPr>
              <a:t>NHGRI released five Funding Opportunity Announcements (or FOAs) in functional genomics, all of</a:t>
            </a:r>
            <a:r>
              <a:rPr lang="en-US" baseline="0" dirty="0">
                <a:latin typeface="Arial" panose="020B0604020202020204" pitchFamily="34" charset="0"/>
                <a:cs typeface="Arial" panose="020B0604020202020204" pitchFamily="34" charset="0"/>
              </a:rPr>
              <a:t> which will be organized under the general ENCODE umbrella</a:t>
            </a:r>
            <a:r>
              <a:rPr lang="en-US" dirty="0">
                <a:latin typeface="Arial" panose="020B0604020202020204" pitchFamily="34" charset="0"/>
                <a:cs typeface="Arial" panose="020B0604020202020204" pitchFamily="34" charset="0"/>
              </a:rPr>
              <a:t>. * Applications for these RFAs have now been received and reviewed.</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FOAs will support functional genomics projects with a variety of goals, including: * expanding the catalog of candidate functional elements in the human and mouse genomes, *</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developing generalizable approaches for characterizing candidate functional elements in specific biological contexts, * developing new computational approaches for analyzing ENCODE data, * making ENCODE data readily available to the research community through coordinated data management activities, * and supporting the centralized data-analysis needs of the next phase of ENCODE, including developing updated and refined versions of the ENCODE encyclopedia.</a:t>
            </a:r>
          </a:p>
          <a:p>
            <a:pPr lvl="0"/>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The key dates associated with these FOAs are shown here. Applications were received in March</a:t>
            </a:r>
            <a:r>
              <a:rPr lang="en-US" baseline="0" dirty="0">
                <a:latin typeface="Arial" panose="020B0604020202020204" pitchFamily="34" charset="0"/>
                <a:cs typeface="Arial" panose="020B0604020202020204" pitchFamily="34" charset="0"/>
              </a:rPr>
              <a:t> and reviewed for scientific and technical merit this summer. Council will discuss these applications in the Closed Session of this meeting, and the anticipated project start date is in February 2017. </a:t>
            </a:r>
            <a:endParaRPr lang="en-US" dirty="0">
              <a:latin typeface="Arial" panose="020B0604020202020204" pitchFamily="34" charset="0"/>
              <a:cs typeface="Arial" panose="020B0604020202020204" pitchFamily="34" charset="0"/>
            </a:endParaRPr>
          </a:p>
          <a:p>
            <a:endParaRPr lang="en-US" dirty="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31</a:t>
            </a:fld>
            <a:endParaRPr lang="en-US" dirty="0"/>
          </a:p>
        </p:txBody>
      </p:sp>
    </p:spTree>
    <p:extLst>
      <p:ext uri="{BB962C8B-B14F-4D97-AF65-F5344CB8AC3E}">
        <p14:creationId xmlns:p14="http://schemas.microsoft.com/office/powerpoint/2010/main" val="1579322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889001" y="4349547"/>
            <a:ext cx="5270501" cy="4417573"/>
          </a:xfrm>
          <a:noFill/>
        </p:spPr>
        <p:txBody>
          <a:bodyPr wrap="square" numCol="1" anchor="t" anchorCtr="0" compatLnSpc="1">
            <a:prstTxWarp prst="textNoShape">
              <a:avLst/>
            </a:prstTxWarp>
          </a:bodyPr>
          <a:lstStyle/>
          <a:p>
            <a:r>
              <a:rPr lang="en-US" dirty="0"/>
              <a:t>As the</a:t>
            </a:r>
            <a:r>
              <a:rPr lang="en-US" baseline="0" dirty="0"/>
              <a:t> number of sequenced human genomes increases, </a:t>
            </a:r>
            <a:r>
              <a:rPr lang="en-US" dirty="0"/>
              <a:t>a major bottleneck</a:t>
            </a:r>
            <a:r>
              <a:rPr lang="en-US" baseline="0" dirty="0"/>
              <a:t> in using these data </a:t>
            </a:r>
            <a:r>
              <a:rPr lang="en-US" dirty="0"/>
              <a:t>is the challenge of knowing which variants influence phenotypes, especially those in non-coding regions. * The Non-Coding Variants (or </a:t>
            </a:r>
            <a:r>
              <a:rPr lang="en-US" dirty="0" err="1"/>
              <a:t>NoVa</a:t>
            </a:r>
            <a:r>
              <a:rPr lang="en-US" dirty="0"/>
              <a:t>) program</a:t>
            </a:r>
            <a:r>
              <a:rPr lang="en-US" baseline="0" dirty="0"/>
              <a:t> supports the development of computational </a:t>
            </a:r>
            <a:r>
              <a:rPr lang="en-US" dirty="0"/>
              <a:t>approaches that integrate functional datasets to implicate non-coding variants with phenotypes and disease risk. The resulting</a:t>
            </a:r>
            <a:r>
              <a:rPr lang="en-US" baseline="0" dirty="0"/>
              <a:t> </a:t>
            </a:r>
            <a:r>
              <a:rPr lang="en-US" dirty="0"/>
              <a:t>computational predictions will then be tested</a:t>
            </a:r>
            <a:r>
              <a:rPr lang="en-US" baseline="0" dirty="0"/>
              <a:t> using </a:t>
            </a:r>
            <a:r>
              <a:rPr lang="en-US" dirty="0"/>
              <a:t>experimental data. All of the data and methods will be released publicly</a:t>
            </a:r>
            <a:r>
              <a:rPr lang="en-US" baseline="0" dirty="0"/>
              <a:t> </a:t>
            </a:r>
            <a:r>
              <a:rPr lang="en-US" dirty="0"/>
              <a:t>to allow other researchers to use them and to compare methods.</a:t>
            </a:r>
          </a:p>
          <a:p>
            <a:endParaRPr lang="en-US" dirty="0"/>
          </a:p>
          <a:p>
            <a:pPr marL="0" marR="0" lvl="1" indent="0" algn="l" defTabSz="914400" rtl="0" eaLnBrk="0" fontAlgn="base" latinLnBrk="0" hangingPunct="0">
              <a:lnSpc>
                <a:spcPct val="100000"/>
              </a:lnSpc>
              <a:spcBef>
                <a:spcPts val="0"/>
              </a:spcBef>
              <a:spcAft>
                <a:spcPct val="0"/>
              </a:spcAft>
              <a:buClrTx/>
              <a:buSzTx/>
              <a:buFontTx/>
              <a:buNone/>
              <a:tabLst/>
              <a:defRPr/>
            </a:pPr>
            <a:r>
              <a:rPr lang="en-US" dirty="0"/>
              <a:t>* Five new </a:t>
            </a:r>
            <a:r>
              <a:rPr lang="en-US" dirty="0" err="1"/>
              <a:t>NoVa</a:t>
            </a:r>
            <a:r>
              <a:rPr lang="en-US" baseline="0" dirty="0"/>
              <a:t> </a:t>
            </a:r>
            <a:r>
              <a:rPr lang="en-US" dirty="0"/>
              <a:t>awards were made this year</a:t>
            </a:r>
            <a:r>
              <a:rPr lang="en-US" baseline="0" dirty="0"/>
              <a:t> (</a:t>
            </a:r>
            <a:r>
              <a:rPr lang="en-US" dirty="0"/>
              <a:t>including one funded by NCI),</a:t>
            </a:r>
            <a:r>
              <a:rPr lang="en-US" baseline="0" dirty="0"/>
              <a:t> joining the </a:t>
            </a:r>
            <a:r>
              <a:rPr lang="en-US" dirty="0"/>
              <a:t>six awards made</a:t>
            </a:r>
            <a:r>
              <a:rPr lang="en-US" baseline="0" dirty="0"/>
              <a:t> last year</a:t>
            </a:r>
            <a:r>
              <a:rPr lang="en-US" dirty="0"/>
              <a:t>. * These new awards use several diseases as model systems, including autoimmune disorders, cancer, schizophrenia, arthritis, heart disease, and chemotherapy response. </a:t>
            </a:r>
            <a:r>
              <a:rPr lang="en-US" b="0" dirty="0"/>
              <a:t>The awards use diverse approaches that integrate many types of data and information to address this challenging problem.</a:t>
            </a:r>
          </a:p>
          <a:p>
            <a:endParaRPr lang="en-US" dirty="0"/>
          </a:p>
          <a:p>
            <a:endParaRPr lang="en-US" dirty="0"/>
          </a:p>
          <a:p>
            <a:endParaRPr lang="en-US" dirty="0">
              <a:latin typeface="Arial" panose="020B0604020202020204" pitchFamily="34" charset="0"/>
              <a:cs typeface="Arial" panose="020B0604020202020204"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53FD193-93B0-42DA-9DF8-1E13C0095197}"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3599030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4"/>
            <a:ext cx="5669277" cy="4625655"/>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defTabSz="911880" eaLnBrk="1" fontAlgn="auto" hangingPunct="1">
              <a:spcBef>
                <a:spcPct val="0"/>
              </a:spcBef>
              <a:spcAft>
                <a:spcPts val="0"/>
              </a:spcAft>
              <a:defRPr/>
            </a:pPr>
            <a:r>
              <a:rPr lang="en-US" b="0" baseline="0" dirty="0"/>
              <a:t>The </a:t>
            </a:r>
            <a:r>
              <a:rPr lang="en-US" b="0" dirty="0"/>
              <a:t>Electronic Medical Records and Genomics (or </a:t>
            </a:r>
            <a:r>
              <a:rPr lang="en-US" b="0" dirty="0" err="1"/>
              <a:t>eMERGE</a:t>
            </a:r>
            <a:r>
              <a:rPr lang="en-US" b="0" dirty="0"/>
              <a:t>) Network conducts genomic discovery</a:t>
            </a:r>
            <a:r>
              <a:rPr lang="en-US" b="0" baseline="0" dirty="0"/>
              <a:t> and clinical implementation research by leveraging data from large biorepositories linked to electronic medical </a:t>
            </a:r>
            <a:r>
              <a:rPr lang="en-US" b="0" strike="noStrike" baseline="0" dirty="0"/>
              <a:t>records. </a:t>
            </a:r>
          </a:p>
          <a:p>
            <a:pPr defTabSz="911880" eaLnBrk="1" fontAlgn="auto" hangingPunct="1">
              <a:spcBef>
                <a:spcPct val="0"/>
              </a:spcBef>
              <a:spcAft>
                <a:spcPts val="0"/>
              </a:spcAft>
              <a:defRPr/>
            </a:pPr>
            <a:endParaRPr lang="en-US" b="0" strike="noStrike" baseline="0" dirty="0"/>
          </a:p>
          <a:p>
            <a:pPr defTabSz="911880" eaLnBrk="1" fontAlgn="auto" hangingPunct="1">
              <a:spcBef>
                <a:spcPct val="0"/>
              </a:spcBef>
              <a:spcAft>
                <a:spcPts val="0"/>
              </a:spcAft>
              <a:defRPr/>
            </a:pPr>
            <a:r>
              <a:rPr lang="en-US" b="0" strike="noStrike" dirty="0"/>
              <a:t>Last</a:t>
            </a:r>
            <a:r>
              <a:rPr lang="en-US" b="0" dirty="0"/>
              <a:t> </a:t>
            </a:r>
            <a:r>
              <a:rPr lang="en-US" b="0" strike="noStrike" dirty="0"/>
              <a:t>June,</a:t>
            </a:r>
            <a:r>
              <a:rPr lang="en-US" b="0" strike="noStrike" baseline="0" dirty="0"/>
              <a:t> </a:t>
            </a:r>
            <a:r>
              <a:rPr lang="en-US" b="0" strike="noStrike" dirty="0"/>
              <a:t>eME</a:t>
            </a:r>
            <a:r>
              <a:rPr lang="en-US" b="0" dirty="0"/>
              <a:t>RGE investigators developed an</a:t>
            </a:r>
            <a:r>
              <a:rPr lang="en-US" b="0" baseline="0" dirty="0"/>
              <a:t> </a:t>
            </a:r>
            <a:r>
              <a:rPr lang="en-US" b="0" kern="1200" dirty="0">
                <a:effectLst/>
              </a:rPr>
              <a:t>eBook called</a:t>
            </a:r>
            <a:r>
              <a:rPr lang="en-US" b="0" kern="1200" baseline="0" dirty="0">
                <a:effectLst/>
              </a:rPr>
              <a:t> “The Foundation of Precision Medicine: Integration of Electronic Health Records with Genomics through Basic, Clinical, and Translational Research</a:t>
            </a:r>
            <a:r>
              <a:rPr lang="en-US" b="0" kern="1200" dirty="0">
                <a:effectLst/>
              </a:rPr>
              <a:t>”</a:t>
            </a:r>
            <a:r>
              <a:rPr lang="en-US" b="0" kern="1200" baseline="0" dirty="0">
                <a:effectLst/>
              </a:rPr>
              <a:t> that </a:t>
            </a:r>
            <a:r>
              <a:rPr lang="en-US" b="0" kern="1200" dirty="0">
                <a:effectLst/>
              </a:rPr>
              <a:t>was published online. This eBook contains 19 articles, presenting topics in</a:t>
            </a:r>
            <a:r>
              <a:rPr lang="en-US" b="0" kern="1200" baseline="0" dirty="0">
                <a:effectLst/>
              </a:rPr>
              <a:t> </a:t>
            </a:r>
            <a:r>
              <a:rPr lang="en-US" b="0" dirty="0"/>
              <a:t>basic, clinical, and translational research </a:t>
            </a:r>
            <a:r>
              <a:rPr lang="en-US" b="0" kern="1200" dirty="0">
                <a:effectLst/>
              </a:rPr>
              <a:t>that are relevant to the integration of electronic health records with genomics</a:t>
            </a:r>
            <a:r>
              <a:rPr lang="en-US" b="0" kern="1200" baseline="0" dirty="0">
                <a:effectLst/>
              </a:rPr>
              <a:t>. The authors </a:t>
            </a:r>
            <a:r>
              <a:rPr lang="en-US" b="0" kern="1200" dirty="0">
                <a:effectLst/>
              </a:rPr>
              <a:t>describe</a:t>
            </a:r>
            <a:r>
              <a:rPr lang="en-US" b="0" kern="1200" baseline="0" dirty="0">
                <a:effectLst/>
              </a:rPr>
              <a:t> the </a:t>
            </a:r>
            <a:r>
              <a:rPr lang="en-US" b="0" kern="1200" dirty="0">
                <a:effectLst/>
              </a:rPr>
              <a:t>eMERGE network and its contributions to genomics, the results of genetic</a:t>
            </a:r>
            <a:r>
              <a:rPr lang="en-US" b="0" kern="1200" baseline="0" dirty="0">
                <a:effectLst/>
              </a:rPr>
              <a:t> studies investigating various diseases, complex analyses of genome copy-number variants and epistasis, and the return of genomic results to patients and clinicians for clinical care. The release of this eBook is timely since several countries are now launching major initiatives in precision medicine research. </a:t>
            </a:r>
          </a:p>
          <a:p>
            <a:pPr defTabSz="911880" eaLnBrk="1" fontAlgn="auto" hangingPunct="1">
              <a:spcBef>
                <a:spcPct val="0"/>
              </a:spcBef>
              <a:spcAft>
                <a:spcPts val="0"/>
              </a:spcAft>
              <a:defRPr/>
            </a:pPr>
            <a:endParaRPr lang="en-US" b="0" kern="1200" baseline="0" dirty="0">
              <a:effectLst/>
            </a:endParaRPr>
          </a:p>
          <a:p>
            <a:pPr defTabSz="911880" eaLnBrk="1" fontAlgn="auto" hangingPunct="1">
              <a:spcBef>
                <a:spcPct val="0"/>
              </a:spcBef>
              <a:spcAft>
                <a:spcPts val="0"/>
              </a:spcAft>
              <a:defRPr/>
            </a:pPr>
            <a:r>
              <a:rPr lang="en-US" b="0" kern="1200" dirty="0">
                <a:effectLst/>
              </a:rPr>
              <a:t>The eBook has been viewed by people in more than 30 countries, as shown by this map, with * over 70K views</a:t>
            </a:r>
            <a:r>
              <a:rPr lang="en-US" b="0" kern="1200" baseline="0" dirty="0">
                <a:effectLst/>
              </a:rPr>
              <a:t> in total and * over 12K</a:t>
            </a:r>
            <a:r>
              <a:rPr lang="en-US" b="0" strike="noStrike" kern="1200" baseline="0" dirty="0">
                <a:effectLst/>
              </a:rPr>
              <a:t> downloads to date</a:t>
            </a:r>
            <a:r>
              <a:rPr lang="en-US" b="0" kern="1200" baseline="0" dirty="0">
                <a:effectLst/>
              </a:rPr>
              <a:t>. </a:t>
            </a:r>
            <a:r>
              <a:rPr lang="en-US" b="0" dirty="0"/>
              <a:t>The circles on the map represent the number of total views in each country</a:t>
            </a:r>
            <a:r>
              <a:rPr lang="en-US" b="0" baseline="0" dirty="0"/>
              <a:t> </a:t>
            </a:r>
            <a:r>
              <a:rPr lang="en-US" b="0" strike="noStrike" baseline="0" dirty="0"/>
              <a:t>or </a:t>
            </a:r>
            <a:r>
              <a:rPr lang="en-US" b="0" strike="noStrike" dirty="0"/>
              <a:t>region</a:t>
            </a:r>
            <a:r>
              <a:rPr lang="en-US" b="0" strike="noStrike" baseline="0" dirty="0"/>
              <a:t>, </a:t>
            </a:r>
            <a:r>
              <a:rPr lang="en-US" b="0" strike="noStrike" dirty="0"/>
              <a:t>with the number of views per region displayed inside</a:t>
            </a:r>
            <a:r>
              <a:rPr lang="en-US" b="0" strike="noStrike" baseline="0" dirty="0"/>
              <a:t> the circle. The large red circles indicate regions with over 10K views, with the orange circles reflecting regions with 1-10K views. Outside of the United States, China, United Kingdom, and France were highly interested in </a:t>
            </a:r>
            <a:r>
              <a:rPr lang="en-US" b="0" strike="noStrike" baseline="0" dirty="0" err="1"/>
              <a:t>eMERGE’s</a:t>
            </a:r>
            <a:r>
              <a:rPr lang="en-US" b="0" strike="noStrike" baseline="0" dirty="0"/>
              <a:t> research. The smaller green and yellow circles highlight countries with less then 1K views.</a:t>
            </a:r>
            <a:endParaRPr lang="en-US" b="0" strike="noStrike" kern="1200" dirty="0">
              <a:effectLst/>
            </a:endParaRPr>
          </a:p>
          <a:p>
            <a:endParaRPr lang="en-US" baseline="0" dirty="0">
              <a:latin typeface="Arial" pitchFamily="34" charset="0"/>
              <a:cs typeface="Arial" pitchFamily="34" charset="0"/>
            </a:endParaRPr>
          </a:p>
          <a:p>
            <a:endParaRPr lang="en-US" sz="1200" b="1" u="sng" kern="1200" dirty="0">
              <a:solidFill>
                <a:schemeClr val="tx1"/>
              </a:solidFill>
              <a:effectLst/>
              <a:latin typeface="Arial" panose="020B0604020202020204" pitchFamily="34" charset="0"/>
              <a:ea typeface="+mn-ea"/>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33</a:t>
            </a:fld>
            <a:endParaRPr lang="en-US" dirty="0">
              <a:solidFill>
                <a:srgbClr val="000000"/>
              </a:solidFill>
            </a:endParaRPr>
          </a:p>
        </p:txBody>
      </p:sp>
    </p:spTree>
    <p:extLst>
      <p:ext uri="{BB962C8B-B14F-4D97-AF65-F5344CB8AC3E}">
        <p14:creationId xmlns:p14="http://schemas.microsoft.com/office/powerpoint/2010/main" val="3479860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203325" y="703263"/>
            <a:ext cx="4679950" cy="3509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xfrm>
            <a:off x="959644" y="4384254"/>
            <a:ext cx="5646896" cy="45073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14" rIns="96214"/>
          <a:lstStyle/>
          <a:p>
            <a:pPr defTabSz="952382"/>
            <a:r>
              <a:rPr lang="en-US" altLang="en-US" dirty="0">
                <a:latin typeface="Arial" panose="020B0604020202020204" pitchFamily="34" charset="0"/>
                <a:cs typeface="Arial" panose="020B0604020202020204" pitchFamily="34" charset="0"/>
              </a:rPr>
              <a:t>The Clinical Genome Resource</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or </a:t>
            </a:r>
            <a:r>
              <a:rPr lang="en-US" altLang="en-US" dirty="0" err="1">
                <a:latin typeface="Arial" panose="020B0604020202020204" pitchFamily="34" charset="0"/>
                <a:cs typeface="Arial" panose="020B0604020202020204" pitchFamily="34" charset="0"/>
              </a:rPr>
              <a:t>ClinGen</a:t>
            </a:r>
            <a:r>
              <a:rPr lang="en-US" altLang="en-US" dirty="0">
                <a:latin typeface="Arial" panose="020B0604020202020204" pitchFamily="34" charset="0"/>
                <a:cs typeface="Arial" panose="020B0604020202020204" pitchFamily="34" charset="0"/>
              </a:rPr>
              <a:t>)</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is building a resource that defines the clinical relevance of genomic variants for use in precision medicine and research. There has been significant progress during the third </a:t>
            </a:r>
            <a:r>
              <a:rPr lang="en-US" altLang="en-US" baseline="0" dirty="0">
                <a:latin typeface="Arial" panose="020B0604020202020204" pitchFamily="34" charset="0"/>
                <a:cs typeface="Arial" panose="020B0604020202020204" pitchFamily="34" charset="0"/>
              </a:rPr>
              <a:t>year of this highly collaborative program.</a:t>
            </a:r>
          </a:p>
          <a:p>
            <a:pPr defTabSz="952382"/>
            <a:endParaRPr lang="en-US" altLang="en-US" baseline="0" dirty="0">
              <a:latin typeface="Arial" panose="020B0604020202020204" pitchFamily="34" charset="0"/>
              <a:cs typeface="Arial" panose="020B0604020202020204" pitchFamily="34" charset="0"/>
            </a:endParaRPr>
          </a:p>
          <a:p>
            <a:pPr marL="0" marR="0" indent="0" algn="l" defTabSz="952382" rtl="0" eaLnBrk="0" fontAlgn="base" latinLnBrk="0" hangingPunct="0">
              <a:lnSpc>
                <a:spcPct val="100000"/>
              </a:lnSpc>
              <a:spcBef>
                <a:spcPts val="0"/>
              </a:spcBef>
              <a:spcAft>
                <a:spcPct val="0"/>
              </a:spcAft>
              <a:buClrTx/>
              <a:buSzTx/>
              <a:buFontTx/>
              <a:buNone/>
              <a:tabLst/>
              <a:defRPr/>
            </a:pPr>
            <a:r>
              <a:rPr lang="en-US" dirty="0"/>
              <a:t>* As one example, </a:t>
            </a:r>
            <a:r>
              <a:rPr lang="en-US" dirty="0" err="1"/>
              <a:t>ClinGen’s</a:t>
            </a:r>
            <a:r>
              <a:rPr lang="en-US" dirty="0"/>
              <a:t> </a:t>
            </a:r>
            <a:r>
              <a:rPr lang="en-US" dirty="0" err="1"/>
              <a:t>Actionability</a:t>
            </a:r>
            <a:r>
              <a:rPr lang="en-US" dirty="0"/>
              <a:t> </a:t>
            </a:r>
            <a:r>
              <a:rPr lang="en-US" altLang="en-US" dirty="0">
                <a:latin typeface="Arial" charset="0"/>
                <a:cs typeface="Arial" charset="0"/>
              </a:rPr>
              <a:t>Working Group has developed scores</a:t>
            </a:r>
            <a:r>
              <a:rPr lang="en-US" altLang="en-US" baseline="0" dirty="0">
                <a:latin typeface="Arial" charset="0"/>
                <a:cs typeface="Arial" charset="0"/>
              </a:rPr>
              <a:t> for the</a:t>
            </a:r>
            <a:r>
              <a:rPr lang="en-US" altLang="en-US" dirty="0">
                <a:latin typeface="Arial" charset="0"/>
                <a:cs typeface="Arial" charset="0"/>
              </a:rPr>
              <a:t> clinical </a:t>
            </a:r>
            <a:r>
              <a:rPr lang="en-US" altLang="en-US" dirty="0" err="1">
                <a:latin typeface="Arial" charset="0"/>
                <a:cs typeface="Arial" charset="0"/>
              </a:rPr>
              <a:t>actionability</a:t>
            </a:r>
            <a:r>
              <a:rPr lang="en-US" altLang="en-US" dirty="0">
                <a:latin typeface="Arial" charset="0"/>
                <a:cs typeface="Arial" charset="0"/>
              </a:rPr>
              <a:t> of the 56 genes on ACMG’s secondary findings list. The evidence reports and scores are available on </a:t>
            </a:r>
            <a:r>
              <a:rPr lang="en-US" altLang="en-US" dirty="0" err="1">
                <a:latin typeface="Arial" charset="0"/>
                <a:cs typeface="Arial" charset="0"/>
              </a:rPr>
              <a:t>ClinGen’s</a:t>
            </a:r>
            <a:r>
              <a:rPr lang="en-US" altLang="en-US" dirty="0">
                <a:latin typeface="Arial" charset="0"/>
                <a:cs typeface="Arial" charset="0"/>
              </a:rPr>
              <a:t> website and were published in </a:t>
            </a:r>
            <a:r>
              <a:rPr lang="en-US" altLang="en-US" i="1" dirty="0">
                <a:latin typeface="Arial" charset="0"/>
                <a:cs typeface="Arial" charset="0"/>
              </a:rPr>
              <a:t>Genetics in Medicine </a:t>
            </a:r>
            <a:r>
              <a:rPr lang="en-US" altLang="en-US" dirty="0">
                <a:latin typeface="Arial" charset="0"/>
                <a:cs typeface="Arial" charset="0"/>
              </a:rPr>
              <a:t>in May.</a:t>
            </a:r>
          </a:p>
          <a:p>
            <a:pPr marL="0" marR="0" indent="0" algn="l" defTabSz="952382" rtl="0" eaLnBrk="0" fontAlgn="base" latinLnBrk="0" hangingPunct="0">
              <a:lnSpc>
                <a:spcPct val="100000"/>
              </a:lnSpc>
              <a:spcBef>
                <a:spcPts val="0"/>
              </a:spcBef>
              <a:spcAft>
                <a:spcPct val="0"/>
              </a:spcAft>
              <a:buClrTx/>
              <a:buSzTx/>
              <a:buFontTx/>
              <a:buNone/>
              <a:tabLst/>
              <a:defRPr/>
            </a:pPr>
            <a:endParaRPr lang="en-US" altLang="en-US" baseline="0" dirty="0">
              <a:latin typeface="Arial" panose="020B0604020202020204" pitchFamily="34" charset="0"/>
              <a:cs typeface="Arial" panose="020B0604020202020204" pitchFamily="34" charset="0"/>
            </a:endParaRPr>
          </a:p>
          <a:p>
            <a:pPr defTabSz="952382"/>
            <a:r>
              <a:rPr lang="en-US" altLang="en-US" baseline="0" dirty="0">
                <a:latin typeface="Arial" panose="020B0604020202020204" pitchFamily="34" charset="0"/>
                <a:cs typeface="Arial" panose="020B0604020202020204" pitchFamily="34" charset="0"/>
              </a:rPr>
              <a:t>* The three ClinGen </a:t>
            </a:r>
            <a:r>
              <a:rPr lang="en-US" altLang="en-US" dirty="0"/>
              <a:t>sites have </a:t>
            </a:r>
            <a:r>
              <a:rPr lang="en-US" altLang="en-US" baseline="0" dirty="0">
                <a:latin typeface="Arial" panose="020B0604020202020204" pitchFamily="34" charset="0"/>
                <a:cs typeface="Arial" panose="020B0604020202020204" pitchFamily="34" charset="0"/>
              </a:rPr>
              <a:t>received supplemental funds from the Precision Medicine Initiative Cohort Program.</a:t>
            </a:r>
            <a:r>
              <a:rPr lang="en-US" altLang="en-US" dirty="0">
                <a:latin typeface="Arial" panose="020B0604020202020204" pitchFamily="34" charset="0"/>
                <a:cs typeface="Arial" panose="020B0604020202020204" pitchFamily="34" charset="0"/>
              </a:rPr>
              <a:t> This funding </a:t>
            </a:r>
            <a:r>
              <a:rPr lang="en-US" altLang="en-US" baseline="0" dirty="0">
                <a:latin typeface="Arial" panose="020B0604020202020204" pitchFamily="34" charset="0"/>
                <a:cs typeface="Arial" panose="020B0604020202020204" pitchFamily="34" charset="0"/>
              </a:rPr>
              <a:t>will help support new </a:t>
            </a:r>
            <a:r>
              <a:rPr lang="en-US" altLang="en-US" baseline="0" dirty="0" err="1">
                <a:latin typeface="Arial" panose="020B0604020202020204" pitchFamily="34" charset="0"/>
                <a:cs typeface="Arial" panose="020B0604020202020204" pitchFamily="34" charset="0"/>
              </a:rPr>
              <a:t>biocurators</a:t>
            </a:r>
            <a:r>
              <a:rPr lang="en-US" altLang="en-US" baseline="0"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 </a:t>
            </a:r>
            <a:r>
              <a:rPr lang="en-US" altLang="en-US" baseline="0" dirty="0">
                <a:latin typeface="Arial" panose="020B0604020202020204" pitchFamily="34" charset="0"/>
                <a:cs typeface="Arial" panose="020B0604020202020204" pitchFamily="34" charset="0"/>
              </a:rPr>
              <a:t>an expanded genomic variant curation interface, and efforts to improve the interoperability of ClinGen resources with electronic health records. * </a:t>
            </a:r>
            <a:r>
              <a:rPr lang="en-US" altLang="en-US" baseline="0" dirty="0" err="1">
                <a:latin typeface="Arial" panose="020B0604020202020204" pitchFamily="34" charset="0"/>
                <a:cs typeface="Arial" panose="020B0604020202020204" pitchFamily="34" charset="0"/>
              </a:rPr>
              <a:t>ClinGen</a:t>
            </a:r>
            <a:r>
              <a:rPr lang="en-US" altLang="en-US" baseline="0" dirty="0">
                <a:latin typeface="Arial" panose="020B0604020202020204" pitchFamily="34" charset="0"/>
                <a:cs typeface="Arial" panose="020B0604020202020204" pitchFamily="34" charset="0"/>
              </a:rPr>
              <a:t> is also working to develop relationships with other international groups doing similar work. The </a:t>
            </a:r>
            <a:r>
              <a:rPr lang="en-US" altLang="en-US" baseline="0" dirty="0" err="1">
                <a:latin typeface="Arial" panose="020B0604020202020204" pitchFamily="34" charset="0"/>
                <a:cs typeface="Arial" panose="020B0604020202020204" pitchFamily="34" charset="0"/>
              </a:rPr>
              <a:t>ClinGen</a:t>
            </a:r>
            <a:r>
              <a:rPr lang="en-US" altLang="en-US" baseline="0" dirty="0">
                <a:latin typeface="Arial" panose="020B0604020202020204" pitchFamily="34" charset="0"/>
                <a:cs typeface="Arial" panose="020B0604020202020204" pitchFamily="34" charset="0"/>
              </a:rPr>
              <a:t>-DECIPHER meeting, entitled “Curating</a:t>
            </a:r>
            <a:r>
              <a:rPr lang="en-US" altLang="en-US" dirty="0">
                <a:latin typeface="Arial" panose="020B0604020202020204" pitchFamily="34" charset="0"/>
                <a:cs typeface="Arial" panose="020B0604020202020204" pitchFamily="34" charset="0"/>
              </a:rPr>
              <a:t> the Clinical Genome” </a:t>
            </a:r>
            <a:r>
              <a:rPr lang="en-US" altLang="en-US" baseline="0" dirty="0">
                <a:latin typeface="Arial" panose="020B0604020202020204" pitchFamily="34" charset="0"/>
                <a:cs typeface="Arial" panose="020B0604020202020204" pitchFamily="34" charset="0"/>
              </a:rPr>
              <a:t>and held at the </a:t>
            </a:r>
            <a:r>
              <a:rPr lang="en-US" altLang="en-US" baseline="0" dirty="0" err="1">
                <a:latin typeface="Arial" panose="020B0604020202020204" pitchFamily="34" charset="0"/>
                <a:cs typeface="Arial" panose="020B0604020202020204" pitchFamily="34" charset="0"/>
              </a:rPr>
              <a:t>Wellcome</a:t>
            </a:r>
            <a:r>
              <a:rPr lang="en-US" altLang="en-US" baseline="0" dirty="0">
                <a:latin typeface="Arial" panose="020B0604020202020204" pitchFamily="34" charset="0"/>
                <a:cs typeface="Arial" panose="020B0604020202020204" pitchFamily="34" charset="0"/>
              </a:rPr>
              <a:t> Genome Campus in June, brought together leaders in clinical genomics to discuss the barriers to sharing relevant data internationally as well as to address </a:t>
            </a:r>
            <a:r>
              <a:rPr lang="en-US" altLang="en-US" dirty="0"/>
              <a:t>a </a:t>
            </a:r>
            <a:r>
              <a:rPr lang="en-US" altLang="en-US" baseline="0" dirty="0">
                <a:latin typeface="Arial" panose="020B0604020202020204" pitchFamily="34" charset="0"/>
                <a:cs typeface="Arial" panose="020B0604020202020204" pitchFamily="34" charset="0"/>
              </a:rPr>
              <a:t>need for common standards and best practices.</a:t>
            </a:r>
          </a:p>
          <a:p>
            <a:pPr defTabSz="952382"/>
            <a:endParaRPr lang="en-US" altLang="en-US" baseline="0" dirty="0">
              <a:latin typeface="Arial" panose="020B0604020202020204" pitchFamily="34" charset="0"/>
              <a:cs typeface="Arial" panose="020B0604020202020204" pitchFamily="34" charset="0"/>
            </a:endParaRPr>
          </a:p>
          <a:p>
            <a:pPr defTabSz="952382"/>
            <a:r>
              <a:rPr lang="en-US" altLang="en-US" baseline="0" dirty="0">
                <a:latin typeface="Arial" panose="020B0604020202020204" pitchFamily="34" charset="0"/>
                <a:cs typeface="Arial" panose="020B0604020202020204" pitchFamily="34" charset="0"/>
              </a:rPr>
              <a:t>* Finally, </a:t>
            </a:r>
            <a:r>
              <a:rPr lang="en-US" altLang="en-US" baseline="0" dirty="0" err="1">
                <a:latin typeface="Arial" panose="020B0604020202020204" pitchFamily="34" charset="0"/>
                <a:cs typeface="Arial" panose="020B0604020202020204" pitchFamily="34" charset="0"/>
              </a:rPr>
              <a:t>ClinGen</a:t>
            </a:r>
            <a:r>
              <a:rPr lang="en-US" altLang="en-US" baseline="0" dirty="0">
                <a:latin typeface="Arial" panose="020B0604020202020204" pitchFamily="34" charset="0"/>
                <a:cs typeface="Arial" panose="020B0604020202020204" pitchFamily="34" charset="0"/>
              </a:rPr>
              <a:t> will hold a </a:t>
            </a:r>
            <a:r>
              <a:rPr lang="en-US" sz="1200" kern="1200" dirty="0">
                <a:solidFill>
                  <a:schemeClr val="tx1"/>
                </a:solidFill>
                <a:effectLst/>
                <a:latin typeface="Arial" panose="020B0604020202020204" pitchFamily="34" charset="0"/>
                <a:ea typeface="+mn-ea"/>
                <a:cs typeface="Arial" panose="020B0604020202020204" pitchFamily="34" charset="0"/>
              </a:rPr>
              <a:t>workshop </a:t>
            </a:r>
            <a:r>
              <a:rPr lang="en-US" altLang="en-US" baseline="0" dirty="0">
                <a:latin typeface="Arial" panose="020B0604020202020204" pitchFamily="34" charset="0"/>
                <a:cs typeface="Arial" panose="020B0604020202020204" pitchFamily="34" charset="0"/>
              </a:rPr>
              <a:t>at the 2016 ASHG meeting in Vancouver in October. More information on this workshop and other ClinGen</a:t>
            </a:r>
            <a:r>
              <a:rPr lang="en-US" altLang="en-US" dirty="0">
                <a:latin typeface="Arial" panose="020B0604020202020204" pitchFamily="34" charset="0"/>
                <a:cs typeface="Arial" panose="020B0604020202020204" pitchFamily="34" charset="0"/>
              </a:rPr>
              <a:t> </a:t>
            </a:r>
            <a:r>
              <a:rPr lang="en-US" altLang="en-US" baseline="0" dirty="0">
                <a:latin typeface="Arial" panose="020B0604020202020204" pitchFamily="34" charset="0"/>
                <a:cs typeface="Arial" panose="020B0604020202020204" pitchFamily="34" charset="0"/>
              </a:rPr>
              <a:t>presentations will be available on the ClinGen webpage prior to the meeting. </a:t>
            </a:r>
            <a:endParaRPr lang="en-US" altLang="en-US" dirty="0">
              <a:latin typeface="Arial" panose="020B0604020202020204" pitchFamily="34" charset="0"/>
              <a:cs typeface="Arial" panose="020B0604020202020204" pitchFamily="34" charset="0"/>
            </a:endParaRPr>
          </a:p>
          <a:p>
            <a:pPr defTabSz="952382"/>
            <a:endParaRPr lang="en-US" altLang="en-US" baseline="0" dirty="0">
              <a:latin typeface="Arial" panose="020B0604020202020204" pitchFamily="34" charset="0"/>
              <a:cs typeface="Arial" panose="020B0604020202020204" pitchFamily="34" charset="0"/>
            </a:endParaRPr>
          </a:p>
        </p:txBody>
      </p:sp>
      <p:sp>
        <p:nvSpPr>
          <p:cNvPr id="93188" name="Slide Number Placeholder 3"/>
          <p:cNvSpPr>
            <a:spLocks noGrp="1"/>
          </p:cNvSpPr>
          <p:nvPr>
            <p:ph type="sldNum" sz="quarter" idx="5"/>
          </p:nvPr>
        </p:nvSpPr>
        <p:spPr bwMode="auto">
          <a:xfrm>
            <a:off x="4015100" y="8891588"/>
            <a:ext cx="3071502" cy="4683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181">
              <a:defRPr b="1">
                <a:solidFill>
                  <a:schemeClr val="tx1"/>
                </a:solidFill>
                <a:latin typeface="Arial" charset="0"/>
                <a:cs typeface="Arial" charset="0"/>
              </a:defRPr>
            </a:lvl1pPr>
            <a:lvl2pPr marL="749101" indent="-288114" defTabSz="949181">
              <a:defRPr b="1">
                <a:solidFill>
                  <a:schemeClr val="tx1"/>
                </a:solidFill>
                <a:latin typeface="Arial" charset="0"/>
                <a:cs typeface="Arial" charset="0"/>
              </a:defRPr>
            </a:lvl2pPr>
            <a:lvl3pPr marL="1152462" indent="-230492" defTabSz="949181">
              <a:defRPr b="1">
                <a:solidFill>
                  <a:schemeClr val="tx1"/>
                </a:solidFill>
                <a:latin typeface="Arial" charset="0"/>
                <a:cs typeface="Arial" charset="0"/>
              </a:defRPr>
            </a:lvl3pPr>
            <a:lvl4pPr marL="1613447" indent="-230492" defTabSz="949181">
              <a:defRPr b="1">
                <a:solidFill>
                  <a:schemeClr val="tx1"/>
                </a:solidFill>
                <a:latin typeface="Arial" charset="0"/>
                <a:cs typeface="Arial" charset="0"/>
              </a:defRPr>
            </a:lvl4pPr>
            <a:lvl5pPr marL="2074431" indent="-230492" defTabSz="949181">
              <a:defRPr b="1">
                <a:solidFill>
                  <a:schemeClr val="tx1"/>
                </a:solidFill>
                <a:latin typeface="Arial" charset="0"/>
                <a:cs typeface="Arial" charset="0"/>
              </a:defRPr>
            </a:lvl5pPr>
            <a:lvl6pPr marL="2535416" indent="-230492" defTabSz="949181" eaLnBrk="0" fontAlgn="base" hangingPunct="0">
              <a:spcBef>
                <a:spcPct val="0"/>
              </a:spcBef>
              <a:spcAft>
                <a:spcPct val="0"/>
              </a:spcAft>
              <a:defRPr b="1">
                <a:solidFill>
                  <a:schemeClr val="tx1"/>
                </a:solidFill>
                <a:latin typeface="Arial" charset="0"/>
                <a:cs typeface="Arial" charset="0"/>
              </a:defRPr>
            </a:lvl6pPr>
            <a:lvl7pPr marL="2996401" indent="-230492" defTabSz="949181" eaLnBrk="0" fontAlgn="base" hangingPunct="0">
              <a:spcBef>
                <a:spcPct val="0"/>
              </a:spcBef>
              <a:spcAft>
                <a:spcPct val="0"/>
              </a:spcAft>
              <a:defRPr b="1">
                <a:solidFill>
                  <a:schemeClr val="tx1"/>
                </a:solidFill>
                <a:latin typeface="Arial" charset="0"/>
                <a:cs typeface="Arial" charset="0"/>
              </a:defRPr>
            </a:lvl7pPr>
            <a:lvl8pPr marL="3457385" indent="-230492" defTabSz="949181" eaLnBrk="0" fontAlgn="base" hangingPunct="0">
              <a:spcBef>
                <a:spcPct val="0"/>
              </a:spcBef>
              <a:spcAft>
                <a:spcPct val="0"/>
              </a:spcAft>
              <a:defRPr b="1">
                <a:solidFill>
                  <a:schemeClr val="tx1"/>
                </a:solidFill>
                <a:latin typeface="Arial" charset="0"/>
                <a:cs typeface="Arial" charset="0"/>
              </a:defRPr>
            </a:lvl8pPr>
            <a:lvl9pPr marL="3918370" indent="-230492" defTabSz="949181" eaLnBrk="0" fontAlgn="base" hangingPunct="0">
              <a:spcBef>
                <a:spcPct val="0"/>
              </a:spcBef>
              <a:spcAft>
                <a:spcPct val="0"/>
              </a:spcAft>
              <a:defRPr b="1">
                <a:solidFill>
                  <a:schemeClr val="tx1"/>
                </a:solidFill>
                <a:latin typeface="Arial" charset="0"/>
                <a:cs typeface="Arial" charset="0"/>
              </a:defRPr>
            </a:lvl9pPr>
          </a:lstStyle>
          <a:p>
            <a:fld id="{30F40343-6DDB-4A6C-A4A3-98D5AF153B74}" type="slidenum">
              <a:rPr lang="en-US" altLang="en-US">
                <a:solidFill>
                  <a:srgbClr val="000000"/>
                </a:solidFill>
              </a:rPr>
              <a:pPr/>
              <a:t>34</a:t>
            </a:fld>
            <a:endParaRPr lang="en-US" altLang="en-US">
              <a:solidFill>
                <a:srgbClr val="000000"/>
              </a:solidFill>
            </a:endParaRPr>
          </a:p>
        </p:txBody>
      </p:sp>
    </p:spTree>
    <p:extLst>
      <p:ext uri="{BB962C8B-B14F-4D97-AF65-F5344CB8AC3E}">
        <p14:creationId xmlns:p14="http://schemas.microsoft.com/office/powerpoint/2010/main" val="2036268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09307" y="4446594"/>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945356"/>
            <a:r>
              <a:rPr lang="en-US" altLang="en-US" dirty="0">
                <a:latin typeface="Arial"/>
                <a:cs typeface="Arial"/>
              </a:rPr>
              <a:t>The Clinical Sequencing Exploratory Research (or CSER) Program focuses on the integration of genome sequencing into the clinical workflow, including the generation, interpretation, and clinical reporting of genomic information.</a:t>
            </a:r>
            <a:r>
              <a:rPr lang="en-US" altLang="en-US" baseline="0" dirty="0">
                <a:latin typeface="Arial"/>
                <a:cs typeface="Arial"/>
              </a:rPr>
              <a:t> </a:t>
            </a:r>
          </a:p>
          <a:p>
            <a:pPr algn="l" defTabSz="945356"/>
            <a:endParaRPr lang="en-US" altLang="en-US" baseline="0" dirty="0">
              <a:latin typeface="Arial"/>
              <a:cs typeface="Arial"/>
            </a:endParaRPr>
          </a:p>
          <a:p>
            <a:pPr algn="l" defTabSz="945356"/>
            <a:r>
              <a:rPr lang="en-US" altLang="en-US" b="0" baseline="0" dirty="0">
                <a:latin typeface="Arial"/>
                <a:cs typeface="Arial"/>
              </a:rPr>
              <a:t>* C</a:t>
            </a:r>
            <a:r>
              <a:rPr lang="en-US" altLang="en-US" b="0" dirty="0">
                <a:latin typeface="Arial"/>
                <a:cs typeface="Arial"/>
              </a:rPr>
              <a:t>SER has now enrolled nearly 5,000</a:t>
            </a:r>
            <a:r>
              <a:rPr lang="en-US" altLang="en-US" b="0" baseline="0" dirty="0">
                <a:latin typeface="Arial"/>
                <a:cs typeface="Arial"/>
              </a:rPr>
              <a:t> </a:t>
            </a:r>
            <a:r>
              <a:rPr lang="en-US" altLang="en-US" b="0" dirty="0">
                <a:latin typeface="Arial"/>
                <a:cs typeface="Arial"/>
              </a:rPr>
              <a:t>adults and over 1,200 children.</a:t>
            </a:r>
            <a:r>
              <a:rPr lang="en-US" altLang="en-US" b="0" baseline="0" dirty="0">
                <a:latin typeface="Arial"/>
                <a:cs typeface="Arial"/>
              </a:rPr>
              <a:t> For nearly 5,000 </a:t>
            </a:r>
            <a:r>
              <a:rPr lang="en-US" altLang="en-US" b="0" dirty="0">
                <a:latin typeface="Arial"/>
                <a:cs typeface="Arial"/>
              </a:rPr>
              <a:t>of these individuals, germline genome sequence data will</a:t>
            </a:r>
            <a:r>
              <a:rPr lang="en-US" altLang="en-US" b="0" baseline="0" dirty="0">
                <a:latin typeface="Arial"/>
                <a:cs typeface="Arial"/>
              </a:rPr>
              <a:t> be</a:t>
            </a:r>
            <a:r>
              <a:rPr lang="en-US" altLang="en-US" b="0" dirty="0">
                <a:latin typeface="Arial"/>
                <a:cs typeface="Arial"/>
              </a:rPr>
              <a:t> generated, and for over</a:t>
            </a:r>
            <a:r>
              <a:rPr lang="en-US" altLang="en-US" b="0" baseline="0" dirty="0">
                <a:latin typeface="Arial"/>
                <a:cs typeface="Arial"/>
              </a:rPr>
              <a:t> </a:t>
            </a:r>
            <a:r>
              <a:rPr lang="en-US" altLang="en-US" b="0" dirty="0">
                <a:latin typeface="Arial"/>
                <a:cs typeface="Arial"/>
              </a:rPr>
              <a:t>1,000, tumor genome sequence data will</a:t>
            </a:r>
            <a:r>
              <a:rPr lang="en-US" altLang="en-US" b="0" baseline="0" dirty="0">
                <a:latin typeface="Arial"/>
                <a:cs typeface="Arial"/>
              </a:rPr>
              <a:t> </a:t>
            </a:r>
            <a:r>
              <a:rPr lang="en-US" altLang="en-US" b="0" dirty="0">
                <a:latin typeface="Arial"/>
                <a:cs typeface="Arial"/>
              </a:rPr>
              <a:t>be</a:t>
            </a:r>
            <a:r>
              <a:rPr lang="en-US" altLang="en-US" b="0" baseline="0" dirty="0">
                <a:latin typeface="Arial"/>
                <a:cs typeface="Arial"/>
              </a:rPr>
              <a:t> </a:t>
            </a:r>
            <a:r>
              <a:rPr lang="en-US" altLang="en-US" b="0" dirty="0">
                <a:latin typeface="Arial"/>
                <a:cs typeface="Arial"/>
              </a:rPr>
              <a:t>generated. As one measure of overall impact,</a:t>
            </a:r>
            <a:r>
              <a:rPr lang="en-US" altLang="en-US" b="0" baseline="0" dirty="0">
                <a:latin typeface="Arial"/>
                <a:cs typeface="Arial"/>
              </a:rPr>
              <a:t> * </a:t>
            </a:r>
            <a:r>
              <a:rPr lang="en-US" altLang="en-US" b="0" dirty="0">
                <a:latin typeface="Arial"/>
                <a:cs typeface="Arial"/>
              </a:rPr>
              <a:t>CSER has generated 289 publications to date, including 18 cross-CSER working group publications.</a:t>
            </a:r>
          </a:p>
          <a:p>
            <a:pPr algn="l" defTabSz="945356"/>
            <a:endParaRPr lang="en-US" altLang="en-US" baseline="0" dirty="0">
              <a:latin typeface="Arial"/>
              <a:cs typeface="Arial"/>
            </a:endParaRPr>
          </a:p>
          <a:p>
            <a:pPr algn="l" defTabSz="945356"/>
            <a:r>
              <a:rPr lang="en-US" altLang="en-US" dirty="0">
                <a:latin typeface="Arial" panose="020B0604020202020204" pitchFamily="34" charset="0"/>
                <a:cs typeface="Arial" panose="020B0604020202020204" pitchFamily="34" charset="0"/>
              </a:rPr>
              <a:t>As a reminder,</a:t>
            </a:r>
            <a:r>
              <a:rPr lang="en-US" altLang="en-US" baseline="0" dirty="0">
                <a:latin typeface="Arial" panose="020B0604020202020204" pitchFamily="34" charset="0"/>
                <a:cs typeface="Arial" panose="020B0604020202020204" pitchFamily="34" charset="0"/>
              </a:rPr>
              <a:t> the CSER2 Request for Applications (or RFAs) were released in May, and applications were received in August. * </a:t>
            </a:r>
            <a:r>
              <a:rPr lang="en-US" altLang="en-US" dirty="0">
                <a:latin typeface="Arial" panose="020B0604020202020204" pitchFamily="34" charset="0"/>
                <a:cs typeface="Arial" panose="020B0604020202020204" pitchFamily="34" charset="0"/>
              </a:rPr>
              <a:t>A CSER2 pre-application</a:t>
            </a:r>
            <a:r>
              <a:rPr lang="en-US" altLang="en-US" baseline="0" dirty="0">
                <a:latin typeface="Arial" panose="020B0604020202020204" pitchFamily="34" charset="0"/>
                <a:cs typeface="Arial" panose="020B0604020202020204" pitchFamily="34" charset="0"/>
              </a:rPr>
              <a:t> informational webinar was held in June. The webinar included an overview of the CSER2 RFAs and addressed questions from potential applicants. 99 individuals tuned in to the webinar, forecasting a robust response to the RFAs. The webinar has been archived and posted on NHGRI’s web site, genome.gov. The received applications will be reviewed this fall, and those reviews will be </a:t>
            </a:r>
            <a:r>
              <a:rPr lang="en-US" altLang="en-US" dirty="0">
                <a:latin typeface="Arial" panose="020B0604020202020204" pitchFamily="34" charset="0"/>
                <a:cs typeface="Arial" panose="020B0604020202020204" pitchFamily="34" charset="0"/>
              </a:rPr>
              <a:t>discussed at the February Council</a:t>
            </a:r>
            <a:r>
              <a:rPr lang="en-US" altLang="en-US" baseline="0" dirty="0">
                <a:latin typeface="Arial" panose="020B0604020202020204" pitchFamily="34" charset="0"/>
                <a:cs typeface="Arial" panose="020B0604020202020204" pitchFamily="34" charset="0"/>
              </a:rPr>
              <a:t> meeting</a:t>
            </a:r>
          </a:p>
          <a:p>
            <a:pPr algn="just" defTabSz="945356"/>
            <a:endParaRPr lang="en-US" altLang="en-US" baseline="0" dirty="0">
              <a:latin typeface="Arial" panose="020B0604020202020204" pitchFamily="34" charset="0"/>
              <a:cs typeface="Arial" panose="020B0604020202020204" pitchFamily="34" charset="0"/>
            </a:endParaRPr>
          </a:p>
          <a:p>
            <a:pPr defTabSz="945356"/>
            <a:endParaRPr lang="en-US" altLang="en-US" baseline="0" dirty="0">
              <a:latin typeface="Arial" panose="020B0604020202020204" pitchFamily="34" charset="0"/>
              <a:cs typeface="Arial" panose="020B0604020202020204" pitchFamily="34"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8609" indent="-287926">
              <a:defRPr b="1">
                <a:solidFill>
                  <a:schemeClr val="tx1"/>
                </a:solidFill>
                <a:latin typeface="Arial" charset="0"/>
                <a:cs typeface="Arial" charset="0"/>
              </a:defRPr>
            </a:lvl2pPr>
            <a:lvl3pPr marL="1151703" indent="-230340">
              <a:defRPr b="1">
                <a:solidFill>
                  <a:schemeClr val="tx1"/>
                </a:solidFill>
                <a:latin typeface="Arial" charset="0"/>
                <a:cs typeface="Arial" charset="0"/>
              </a:defRPr>
            </a:lvl3pPr>
            <a:lvl4pPr marL="1612387" indent="-230340">
              <a:defRPr b="1">
                <a:solidFill>
                  <a:schemeClr val="tx1"/>
                </a:solidFill>
                <a:latin typeface="Arial" charset="0"/>
                <a:cs typeface="Arial" charset="0"/>
              </a:defRPr>
            </a:lvl4pPr>
            <a:lvl5pPr marL="2073068" indent="-230340">
              <a:defRPr b="1">
                <a:solidFill>
                  <a:schemeClr val="tx1"/>
                </a:solidFill>
                <a:latin typeface="Arial" charset="0"/>
                <a:cs typeface="Arial" charset="0"/>
              </a:defRPr>
            </a:lvl5pPr>
            <a:lvl6pPr marL="2533750" indent="-230340" eaLnBrk="0" fontAlgn="base" hangingPunct="0">
              <a:spcBef>
                <a:spcPct val="0"/>
              </a:spcBef>
              <a:spcAft>
                <a:spcPct val="0"/>
              </a:spcAft>
              <a:defRPr b="1">
                <a:solidFill>
                  <a:schemeClr val="tx1"/>
                </a:solidFill>
                <a:latin typeface="Arial" charset="0"/>
                <a:cs typeface="Arial" charset="0"/>
              </a:defRPr>
            </a:lvl6pPr>
            <a:lvl7pPr marL="2994431" indent="-230340" eaLnBrk="0" fontAlgn="base" hangingPunct="0">
              <a:spcBef>
                <a:spcPct val="0"/>
              </a:spcBef>
              <a:spcAft>
                <a:spcPct val="0"/>
              </a:spcAft>
              <a:defRPr b="1">
                <a:solidFill>
                  <a:schemeClr val="tx1"/>
                </a:solidFill>
                <a:latin typeface="Arial" charset="0"/>
                <a:cs typeface="Arial" charset="0"/>
              </a:defRPr>
            </a:lvl7pPr>
            <a:lvl8pPr marL="3455114" indent="-230340" eaLnBrk="0" fontAlgn="base" hangingPunct="0">
              <a:spcBef>
                <a:spcPct val="0"/>
              </a:spcBef>
              <a:spcAft>
                <a:spcPct val="0"/>
              </a:spcAft>
              <a:defRPr b="1">
                <a:solidFill>
                  <a:schemeClr val="tx1"/>
                </a:solidFill>
                <a:latin typeface="Arial" charset="0"/>
                <a:cs typeface="Arial" charset="0"/>
              </a:defRPr>
            </a:lvl8pPr>
            <a:lvl9pPr marL="3915796" indent="-230340"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35</a:t>
            </a:fld>
            <a:endParaRPr lang="en-US" altLang="en-US">
              <a:solidFill>
                <a:srgbClr val="000000"/>
              </a:solidFill>
            </a:endParaRPr>
          </a:p>
        </p:txBody>
      </p:sp>
    </p:spTree>
    <p:extLst>
      <p:ext uri="{BB962C8B-B14F-4D97-AF65-F5344CB8AC3E}">
        <p14:creationId xmlns:p14="http://schemas.microsoft.com/office/powerpoint/2010/main" val="3781740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custDataLst>
              <p:tags r:id="rId1"/>
            </p:custDataLst>
          </p:nvPr>
        </p:nvSpPr>
        <p:spPr>
          <a:xfrm>
            <a:off x="708660" y="4445951"/>
            <a:ext cx="5703570" cy="4444035"/>
          </a:xfrm>
          <a:ln>
            <a:noFill/>
          </a:ln>
        </p:spPr>
        <p:txBody>
          <a:bodyPr/>
          <a:lstStyle/>
          <a:p>
            <a:r>
              <a:rPr lang="en-US" dirty="0"/>
              <a:t>The Implementing Genomics in Practice (or IGNITE) Network </a:t>
            </a:r>
            <a:r>
              <a:rPr lang="en-US" sz="1200" b="0" i="0" kern="1200" dirty="0">
                <a:solidFill>
                  <a:schemeClr val="tx1"/>
                </a:solidFill>
                <a:effectLst/>
                <a:latin typeface="Arial" panose="020B0604020202020204" pitchFamily="34" charset="0"/>
                <a:ea typeface="+mn-ea"/>
                <a:cs typeface="Arial" panose="020B0604020202020204" pitchFamily="34" charset="0"/>
              </a:rPr>
              <a:t>aims</a:t>
            </a:r>
            <a:r>
              <a:rPr lang="en-US" sz="1200" b="0" i="0" kern="1200" baseline="0" dirty="0">
                <a:solidFill>
                  <a:schemeClr val="tx1"/>
                </a:solidFill>
                <a:effectLst/>
                <a:latin typeface="Arial" panose="020B0604020202020204" pitchFamily="34" charset="0"/>
                <a:ea typeface="+mn-ea"/>
                <a:cs typeface="Arial" panose="020B0604020202020204" pitchFamily="34" charset="0"/>
              </a:rPr>
              <a:t> </a:t>
            </a:r>
            <a:r>
              <a:rPr lang="en-US" sz="1200" b="0" i="0" kern="1200" dirty="0">
                <a:solidFill>
                  <a:schemeClr val="tx1"/>
                </a:solidFill>
                <a:effectLst/>
                <a:latin typeface="Arial" panose="020B0604020202020204" pitchFamily="34" charset="0"/>
                <a:ea typeface="+mn-ea"/>
                <a:cs typeface="Arial" panose="020B0604020202020204" pitchFamily="34" charset="0"/>
              </a:rPr>
              <a:t>to enhance the use of genomic medicine by supporting the development and dissemination</a:t>
            </a:r>
            <a:r>
              <a:rPr lang="en-US" sz="1200" b="0" i="0" kern="1200" baseline="0" dirty="0">
                <a:solidFill>
                  <a:schemeClr val="tx1"/>
                </a:solidFill>
                <a:effectLst/>
                <a:latin typeface="Arial" panose="020B0604020202020204" pitchFamily="34" charset="0"/>
                <a:ea typeface="+mn-ea"/>
                <a:cs typeface="Arial" panose="020B0604020202020204" pitchFamily="34" charset="0"/>
              </a:rPr>
              <a:t> of </a:t>
            </a:r>
            <a:r>
              <a:rPr lang="en-US" sz="1200" b="0" i="0" kern="1200" dirty="0">
                <a:solidFill>
                  <a:schemeClr val="tx1"/>
                </a:solidFill>
                <a:effectLst/>
                <a:latin typeface="Arial" panose="020B0604020202020204" pitchFamily="34" charset="0"/>
                <a:ea typeface="+mn-ea"/>
                <a:cs typeface="Arial" panose="020B0604020202020204" pitchFamily="34" charset="0"/>
              </a:rPr>
              <a:t>methods for incorporating genomic information into clinical care. </a:t>
            </a:r>
            <a:r>
              <a:rPr lang="en-US" dirty="0"/>
              <a:t>In August, the IGNITE Network</a:t>
            </a:r>
            <a:r>
              <a:rPr lang="en-US" baseline="0" dirty="0"/>
              <a:t> (</a:t>
            </a:r>
            <a:r>
              <a:rPr lang="en-US" dirty="0"/>
              <a:t>led by Toni Pollin from the University of Maryland School of Medicine) hosted a workshop that brought together investigators in genomic medicine, clinical genomics consumers, healthcare providers, and representatives from insurance and biotechnology companies. Meeting attendees discussed the barriers to genomic medicine implementation and strategies to promote genomic medicine sustainability. These issues are important across many NHGRI projects, and this meeting was widely attended by members of other NHGRI consortia. </a:t>
            </a:r>
          </a:p>
          <a:p>
            <a:endParaRPr lang="en-US" dirty="0"/>
          </a:p>
          <a:p>
            <a:r>
              <a:rPr lang="en-US" dirty="0"/>
              <a:t>Key recommendations from the meeting included * creating a process for providing insurance companies with information on the clinical utility of genomic results; * considering reimbursement models to</a:t>
            </a:r>
            <a:r>
              <a:rPr lang="en-US" baseline="0" dirty="0"/>
              <a:t> cover provider time in </a:t>
            </a:r>
            <a:r>
              <a:rPr lang="en-US" dirty="0"/>
              <a:t>communicating genomic results to patients, in addition to supporting the cost of testing; * considering coverage for the</a:t>
            </a:r>
            <a:r>
              <a:rPr lang="en-US" baseline="0" dirty="0"/>
              <a:t> periodic </a:t>
            </a:r>
            <a:r>
              <a:rPr lang="en-US" dirty="0"/>
              <a:t>re-analysis of genome sequence data as more information about variants and genes is discovered and patients’ needs evolve; and * ensuring that genome sequence data follow the patient when insurance</a:t>
            </a:r>
            <a:r>
              <a:rPr lang="en-US" baseline="0" dirty="0"/>
              <a:t> providers are switched</a:t>
            </a:r>
            <a:r>
              <a:rPr lang="en-US" dirty="0"/>
              <a:t>. </a:t>
            </a:r>
            <a:r>
              <a:rPr lang="en-US" sz="1200" kern="1200" dirty="0">
                <a:solidFill>
                  <a:schemeClr val="tx1"/>
                </a:solidFill>
                <a:effectLst/>
                <a:latin typeface="Arial" panose="020B0604020202020204" pitchFamily="34" charset="0"/>
                <a:ea typeface="+mn-ea"/>
                <a:cs typeface="Arial" panose="020B0604020202020204" pitchFamily="34" charset="0"/>
              </a:rPr>
              <a:t>A manuscript is being drafted based on the discussions at the meeting, including a strategic plan for ongoing efforts to engage stakeholders and address continued challenges in genomic medicine sustainability.</a:t>
            </a:r>
          </a:p>
          <a:p>
            <a:endParaRPr lang="en-US" dirty="0"/>
          </a:p>
          <a:p>
            <a:endParaRPr lang="en-US"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7F8A6BC-C830-4D77-B390-6E5678CDE347}" type="slidenum">
              <a:rPr lang="en-US" smtClean="0"/>
              <a:t>36</a:t>
            </a:fld>
            <a:endParaRPr lang="en-US" dirty="0"/>
          </a:p>
        </p:txBody>
      </p:sp>
    </p:spTree>
    <p:extLst>
      <p:ext uri="{BB962C8B-B14F-4D97-AF65-F5344CB8AC3E}">
        <p14:creationId xmlns:p14="http://schemas.microsoft.com/office/powerpoint/2010/main" val="2256854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custDataLst>
              <p:tags r:id="rId1"/>
            </p:custDataLst>
          </p:nvPr>
        </p:nvSpPr>
        <p:spPr>
          <a:xfrm>
            <a:off x="708660" y="4445952"/>
            <a:ext cx="5486400" cy="4114800"/>
          </a:xfrm>
          <a:ln>
            <a:noFill/>
          </a:ln>
        </p:spPr>
        <p:txBody>
          <a:bodyPr/>
          <a:lstStyle/>
          <a:p>
            <a:pPr marL="0" marR="0" indent="0" algn="l" defTabSz="939729" rtl="0" eaLnBrk="1" fontAlgn="auto" latinLnBrk="0" hangingPunct="1">
              <a:lnSpc>
                <a:spcPct val="100000"/>
              </a:lnSpc>
              <a:spcBef>
                <a:spcPts val="0"/>
              </a:spcBef>
              <a:spcAft>
                <a:spcPts val="0"/>
              </a:spcAft>
              <a:buClrTx/>
              <a:buSzTx/>
              <a:buFontTx/>
              <a:buNone/>
              <a:tabLst/>
              <a:defRPr/>
            </a:pPr>
            <a:r>
              <a:rPr lang="en-US" dirty="0"/>
              <a:t>The IGNITE Network has been highly productive, with 113 presentations and publications since</a:t>
            </a:r>
            <a:r>
              <a:rPr lang="en-US" baseline="0" dirty="0"/>
              <a:t> its initiation in 2013</a:t>
            </a:r>
            <a:r>
              <a:rPr lang="en-US" dirty="0"/>
              <a:t>. In August, NHGRI hosted a program review workshop entitled “IGNITE and Beyond: The Future of Genomic Medicine Implementation.” Several Council members attended this gathering</a:t>
            </a:r>
            <a:r>
              <a:rPr lang="en-US" baseline="0" dirty="0"/>
              <a:t>, serving </a:t>
            </a:r>
            <a:r>
              <a:rPr lang="en-US" dirty="0"/>
              <a:t>as planning group members, presenters, discussants, and moderators. The workshop evaluated IGNITE’s contributions to genomic medicine and identified the future challenges and opportunities for genomic medicine</a:t>
            </a:r>
            <a:r>
              <a:rPr lang="en-US" strike="noStrike" baseline="0" dirty="0"/>
              <a:t> </a:t>
            </a:r>
            <a:r>
              <a:rPr lang="en-US" strike="noStrike" dirty="0"/>
              <a:t>implementation</a:t>
            </a:r>
            <a:r>
              <a:rPr lang="en-US" dirty="0"/>
              <a:t>. </a:t>
            </a:r>
          </a:p>
          <a:p>
            <a:pPr marL="0" marR="0" indent="0" algn="l" defTabSz="939729" rtl="0" eaLnBrk="1" fontAlgn="auto" latinLnBrk="0" hangingPunct="1">
              <a:lnSpc>
                <a:spcPct val="100000"/>
              </a:lnSpc>
              <a:spcBef>
                <a:spcPts val="0"/>
              </a:spcBef>
              <a:spcAft>
                <a:spcPts val="0"/>
              </a:spcAft>
              <a:buClrTx/>
              <a:buSzTx/>
              <a:buFontTx/>
              <a:buNone/>
              <a:tabLst/>
              <a:defRPr/>
            </a:pPr>
            <a:endParaRPr lang="en-US" dirty="0"/>
          </a:p>
          <a:p>
            <a:pPr marL="0" marR="0" indent="0" algn="l" defTabSz="939729" rtl="0" eaLnBrk="1" fontAlgn="auto" latinLnBrk="0" hangingPunct="1">
              <a:lnSpc>
                <a:spcPct val="100000"/>
              </a:lnSpc>
              <a:spcBef>
                <a:spcPts val="0"/>
              </a:spcBef>
              <a:spcAft>
                <a:spcPts val="0"/>
              </a:spcAft>
              <a:buClrTx/>
              <a:buSzTx/>
              <a:buFontTx/>
              <a:buNone/>
              <a:tabLst/>
              <a:defRPr/>
            </a:pPr>
            <a:r>
              <a:rPr lang="en-US" dirty="0"/>
              <a:t>The discussions were lively and productive, with several major recommendations coming out of the meeting. These include * providing flexibility in the program to support follow-up single-site studies with larger-scale studies that aim to confirm</a:t>
            </a:r>
            <a:r>
              <a:rPr lang="en-US" baseline="0" dirty="0"/>
              <a:t> findings and decrease bias</a:t>
            </a:r>
            <a:r>
              <a:rPr lang="en-US" dirty="0"/>
              <a:t>, * fostering collaboration with community centers to increase access to genomic medicine in underrepresented and lower socioeconomic populations, and * partnering with stakeholders (including payers and technology companies) throughout </a:t>
            </a:r>
            <a:r>
              <a:rPr lang="en-US" baseline="0" dirty="0"/>
              <a:t>study design, conduct, and interpretation phases of the studies in order to provide the specific </a:t>
            </a:r>
            <a:r>
              <a:rPr lang="en-US" strike="noStrike" dirty="0"/>
              <a:t>evidence</a:t>
            </a:r>
            <a:r>
              <a:rPr lang="en-US" strike="noStrike" baseline="0" dirty="0"/>
              <a:t> </a:t>
            </a:r>
            <a:r>
              <a:rPr lang="en-US" strike="noStrike" dirty="0"/>
              <a:t>needed</a:t>
            </a:r>
            <a:r>
              <a:rPr lang="en-US" dirty="0"/>
              <a:t> for genomic medicine implementation. Of note, we plan to provide a more complete report about</a:t>
            </a:r>
            <a:r>
              <a:rPr lang="en-US" baseline="0" dirty="0"/>
              <a:t> this</a:t>
            </a:r>
            <a:r>
              <a:rPr lang="en-US" dirty="0"/>
              <a:t> </a:t>
            </a:r>
            <a:r>
              <a:rPr lang="en-US" baseline="0" dirty="0"/>
              <a:t>workshop at the February Council meeting</a:t>
            </a:r>
            <a:r>
              <a:rPr lang="en-US" i="1" baseline="0" dirty="0"/>
              <a:t>. </a:t>
            </a:r>
          </a:p>
        </p:txBody>
      </p:sp>
      <p:sp>
        <p:nvSpPr>
          <p:cNvPr id="4" name="Slide Number Placeholder 3"/>
          <p:cNvSpPr>
            <a:spLocks noGrp="1"/>
          </p:cNvSpPr>
          <p:nvPr>
            <p:ph type="sldNum" sz="quarter" idx="10"/>
          </p:nvPr>
        </p:nvSpPr>
        <p:spPr/>
        <p:txBody>
          <a:bodyPr/>
          <a:lstStyle/>
          <a:p>
            <a:fld id="{F7F8A6BC-C830-4D77-B390-6E5678CDE347}" type="slidenum">
              <a:rPr lang="en-US" smtClean="0"/>
              <a:t>37</a:t>
            </a:fld>
            <a:endParaRPr lang="en-US" dirty="0"/>
          </a:p>
        </p:txBody>
      </p:sp>
    </p:spTree>
    <p:extLst>
      <p:ext uri="{BB962C8B-B14F-4D97-AF65-F5344CB8AC3E}">
        <p14:creationId xmlns:p14="http://schemas.microsoft.com/office/powerpoint/2010/main" val="2355154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dirty="0"/>
              <a:t>The Ethical,</a:t>
            </a:r>
            <a:r>
              <a:rPr lang="en-US" baseline="0" dirty="0"/>
              <a:t> Legal, and Social Implications (or ELSI) Research Program supports research on the implications of genomics for individuals, families, and communities.</a:t>
            </a:r>
          </a:p>
          <a:p>
            <a:pPr lvl="1" defTabSz="946589">
              <a:defRPr/>
            </a:pPr>
            <a:endParaRPr lang="en-US" baseline="0" dirty="0"/>
          </a:p>
          <a:p>
            <a:pPr lvl="1" defTabSz="946589">
              <a:defRPr/>
            </a:pPr>
            <a:r>
              <a:rPr lang="en-US" baseline="0" dirty="0"/>
              <a:t>* The ELSI Research Program recently launched an online resource featuring sample grant applications and summary statements for a variety of grant mechanisms and research methodologies. </a:t>
            </a:r>
            <a:r>
              <a:rPr lang="en-US" sz="1200" b="0" i="0" kern="1200" baseline="0" dirty="0">
                <a:solidFill>
                  <a:schemeClr val="tx1"/>
                </a:solidFill>
                <a:effectLst/>
                <a:latin typeface="Arial" panose="020B0604020202020204" pitchFamily="34" charset="0"/>
                <a:ea typeface="+mn-ea"/>
                <a:cs typeface="Arial" panose="020B0604020202020204" pitchFamily="34" charset="0"/>
              </a:rPr>
              <a:t>NHGRI is</a:t>
            </a:r>
            <a:r>
              <a:rPr lang="en-US" sz="1200" b="0" i="0" kern="1200" dirty="0">
                <a:solidFill>
                  <a:schemeClr val="tx1"/>
                </a:solidFill>
                <a:effectLst/>
                <a:latin typeface="Arial" panose="020B0604020202020204" pitchFamily="34" charset="0"/>
                <a:ea typeface="+mn-ea"/>
                <a:cs typeface="Arial" panose="020B0604020202020204" pitchFamily="34" charset="0"/>
              </a:rPr>
              <a:t> indebted to the contributing ELSI investigators for their willingness to share their research applications and summary statements with the broader research community.</a:t>
            </a:r>
            <a:endParaRPr lang="en-US" baseline="0" dirty="0"/>
          </a:p>
          <a:p>
            <a:pPr lvl="1" defTabSz="946589">
              <a:defRPr/>
            </a:pPr>
            <a:endParaRPr lang="en-US" baseline="0" dirty="0"/>
          </a:p>
          <a:p>
            <a:pPr fontAlgn="base"/>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The ELSI Research Program will co-sponsor the 4</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ELSI Congress, which will be held June 5-7, 2017, on the Jackson Lab campus in Farmington, Connecticut. This will be a major conference on a wide range of ELSI issues, and is the first such meeting since the 2011 ELSI Congress at the University of North Carolina. More information,</a:t>
            </a:r>
            <a:r>
              <a:rPr lang="en-US" sz="1200" kern="1200" baseline="0" dirty="0">
                <a:solidFill>
                  <a:schemeClr val="tx1"/>
                </a:solidFill>
                <a:effectLst/>
                <a:latin typeface="Arial" panose="020B0604020202020204" pitchFamily="34" charset="0"/>
                <a:ea typeface="+mn-ea"/>
                <a:cs typeface="Arial" panose="020B0604020202020204" pitchFamily="34" charset="0"/>
              </a:rPr>
              <a:t> including details on registration and abstract submission, will be available soon.</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1" defTabSz="946589">
              <a:defRPr/>
            </a:pPr>
            <a:endParaRPr lang="en-US" baseline="0" dirty="0"/>
          </a:p>
          <a:p>
            <a:pPr lvl="1" defTabSz="946589">
              <a:defRPr/>
            </a:pPr>
            <a:endParaRPr lang="en-US" baseline="0" dirty="0"/>
          </a:p>
          <a:p>
            <a:pPr lvl="1" defTabSz="946589">
              <a:defRPr/>
            </a:pPr>
            <a:endParaRPr lang="en-US" dirty="0"/>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38</a:t>
            </a:fld>
            <a:endParaRPr lang="en-US" dirty="0">
              <a:solidFill>
                <a:srgbClr val="000000"/>
              </a:solidFill>
            </a:endParaRPr>
          </a:p>
        </p:txBody>
      </p:sp>
    </p:spTree>
    <p:extLst>
      <p:ext uri="{BB962C8B-B14F-4D97-AF65-F5344CB8AC3E}">
        <p14:creationId xmlns:p14="http://schemas.microsoft.com/office/powerpoint/2010/main" val="564720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r>
              <a:rPr lang="en-US" dirty="0">
                <a:effectLst/>
                <a:latin typeface="Arial" panose="020B0604020202020204" pitchFamily="34" charset="0"/>
                <a:cs typeface="Arial" pitchFamily="34" charset="0"/>
              </a:rPr>
              <a:t>The Genomics</a:t>
            </a:r>
            <a:r>
              <a:rPr lang="en-US" baseline="0" dirty="0">
                <a:effectLst/>
                <a:latin typeface="Arial" pitchFamily="34" charset="0"/>
                <a:cs typeface="Arial" pitchFamily="34" charset="0"/>
              </a:rPr>
              <a:t> and Society Working Group of this Council is charged with </a:t>
            </a:r>
            <a:r>
              <a:rPr lang="en-US" dirty="0">
                <a:latin typeface="Arial" panose="020B0604020202020204" pitchFamily="34" charset="0"/>
                <a:cs typeface="Arial" panose="020B0604020202020204" pitchFamily="34" charset="0"/>
              </a:rPr>
              <a:t>providing advice on short- and long-range planning and priority setting for the genomics and society activities at the Institute, including our</a:t>
            </a:r>
            <a:r>
              <a:rPr lang="en-US" baseline="0" dirty="0">
                <a:latin typeface="Arial" panose="020B0604020202020204" pitchFamily="34" charset="0"/>
                <a:cs typeface="Arial" panose="020B0604020202020204" pitchFamily="34" charset="0"/>
              </a:rPr>
              <a:t> ELSI Research Program</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indent="0">
              <a:buFont typeface="Arial" charset="0"/>
              <a:buNone/>
            </a:pPr>
            <a:r>
              <a:rPr lang="en-US" dirty="0">
                <a:latin typeface="Arial" panose="020B0604020202020204" pitchFamily="34" charset="0"/>
                <a:cs typeface="Arial" panose="020B0604020202020204" pitchFamily="34" charset="0"/>
              </a:rPr>
              <a:t>* This Working Group held its annual in-person meeting in June</a:t>
            </a:r>
            <a:r>
              <a:rPr lang="en-US" baseline="0" dirty="0">
                <a:latin typeface="Arial" panose="020B0604020202020204" pitchFamily="34" charset="0"/>
                <a:cs typeface="Arial" panose="020B0604020202020204" pitchFamily="34" charset="0"/>
              </a:rPr>
              <a:t>. Topics of discussion included: * ELSI research issues related to precision medicine, * the effectiveness of embedded ELSI research in larger genomics research projects or initiatives, and * and the boundary between ELSI research and health services research.</a:t>
            </a:r>
          </a:p>
          <a:p>
            <a:pPr lvl="3"/>
            <a:endParaRPr lang="en-US" baseline="0" dirty="0">
              <a:latin typeface="Arial" panose="020B0604020202020204" pitchFamily="34" charset="0"/>
              <a:cs typeface="Arial" panose="020B0604020202020204" pitchFamily="34" charset="0"/>
            </a:endParaRPr>
          </a:p>
          <a:p>
            <a:pPr lvl="3"/>
            <a:r>
              <a:rPr lang="en-US" baseline="0" dirty="0">
                <a:latin typeface="Arial" panose="020B0604020202020204" pitchFamily="34" charset="0"/>
                <a:cs typeface="Arial" panose="020B0604020202020204" pitchFamily="34" charset="0"/>
              </a:rPr>
              <a:t>* The Working Group Chair, Lisa Parker, will provide an update about these discussions at the February Council meeting. </a:t>
            </a:r>
            <a:endParaRPr lang="en-US" dirty="0">
              <a:latin typeface="Arial" panose="020B0604020202020204" pitchFamily="34" charset="0"/>
              <a:cs typeface="Arial" panose="020B0604020202020204" pitchFamily="34" charset="0"/>
            </a:endParaRPr>
          </a:p>
          <a:p>
            <a:pPr lvl="1" defTabSz="946589">
              <a:defRPr/>
            </a:pPr>
            <a:endParaRPr lang="en-US" baseline="0" dirty="0"/>
          </a:p>
          <a:p>
            <a:pPr lvl="1" defTabSz="946589">
              <a:defRPr/>
            </a:pPr>
            <a:endParaRPr lang="en-US" dirty="0"/>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39</a:t>
            </a:fld>
            <a:endParaRPr lang="en-US" dirty="0">
              <a:solidFill>
                <a:srgbClr val="000000"/>
              </a:solidFill>
            </a:endParaRPr>
          </a:p>
        </p:txBody>
      </p:sp>
    </p:spTree>
    <p:extLst>
      <p:ext uri="{BB962C8B-B14F-4D97-AF65-F5344CB8AC3E}">
        <p14:creationId xmlns:p14="http://schemas.microsoft.com/office/powerpoint/2010/main" val="222272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21214">
              <a:defRPr/>
            </a:pPr>
            <a:r>
              <a:rPr lang="en-US" dirty="0">
                <a:latin typeface="Arial" pitchFamily="34" charset="0"/>
                <a:cs typeface="Arial" pitchFamily="34" charset="0"/>
              </a:rPr>
              <a:t>After lunch, we will hear two reports. </a:t>
            </a:r>
          </a:p>
          <a:p>
            <a:pPr lvl="1" defTabSz="921214">
              <a:defRPr/>
            </a:pPr>
            <a:endParaRPr lang="en-US" dirty="0">
              <a:latin typeface="Arial" pitchFamily="34" charset="0"/>
              <a:cs typeface="Arial" pitchFamily="34" charset="0"/>
            </a:endParaRPr>
          </a:p>
          <a:p>
            <a:pPr lvl="1" defTabSz="921214">
              <a:defRPr/>
            </a:pPr>
            <a:r>
              <a:rPr lang="en-US" dirty="0">
                <a:latin typeface="Arial" pitchFamily="34" charset="0"/>
                <a:cs typeface="Arial" pitchFamily="34" charset="0"/>
              </a:rPr>
              <a:t>* One from the Genomic Medicine Working Group of this Council, which will be presented by NHGRI’s Teri Manolio, and * one about the recent Genomic Medicine IX Meeting, presented by Council Member Carol Bult.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a:solidFill>
                <a:prstClr val="black"/>
              </a:solidFill>
              <a:cs typeface="Arial" pitchFamily="34" charset="0"/>
            </a:endParaRPr>
          </a:p>
        </p:txBody>
      </p:sp>
    </p:spTree>
    <p:extLst>
      <p:ext uri="{BB962C8B-B14F-4D97-AF65-F5344CB8AC3E}">
        <p14:creationId xmlns:p14="http://schemas.microsoft.com/office/powerpoint/2010/main" val="2459343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dirty="0"/>
              <a:t>Four Centers of Excellence</a:t>
            </a:r>
            <a:r>
              <a:rPr lang="en-US" baseline="0" dirty="0"/>
              <a:t> in ELSI Research (or CEER) awards were made in May. </a:t>
            </a:r>
            <a:r>
              <a:rPr lang="en-US" sz="1200" kern="1200" dirty="0">
                <a:solidFill>
                  <a:schemeClr val="tx1"/>
                </a:solidFill>
                <a:effectLst/>
                <a:latin typeface="Arial" panose="020B0604020202020204" pitchFamily="34" charset="0"/>
                <a:ea typeface="+mn-ea"/>
                <a:cs typeface="Arial" panose="020B0604020202020204" pitchFamily="34" charset="0"/>
              </a:rPr>
              <a:t>The grants,</a:t>
            </a:r>
            <a:r>
              <a:rPr lang="en-US" sz="1200" kern="1200" baseline="0" dirty="0">
                <a:solidFill>
                  <a:schemeClr val="tx1"/>
                </a:solidFill>
                <a:effectLst/>
                <a:latin typeface="Arial" panose="020B0604020202020204" pitchFamily="34" charset="0"/>
                <a:ea typeface="+mn-ea"/>
                <a:cs typeface="Arial" panose="020B0604020202020204" pitchFamily="34" charset="0"/>
              </a:rPr>
              <a:t> totaling approximately $15 million over four years, address a range of forward-looking topics that are highly relevant to the use of genomics in public health and medicine today. </a:t>
            </a:r>
          </a:p>
          <a:p>
            <a:pPr lvl="1" defTabSz="946589">
              <a:defRPr/>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lvl="1" defTabSz="946589">
              <a:defRPr/>
            </a:pPr>
            <a:r>
              <a:rPr lang="en-US" sz="1200" kern="1200" baseline="0" dirty="0">
                <a:solidFill>
                  <a:schemeClr val="tx1"/>
                </a:solidFill>
                <a:effectLst/>
                <a:latin typeface="Arial" panose="020B0604020202020204" pitchFamily="34" charset="0"/>
                <a:ea typeface="+mn-ea"/>
                <a:cs typeface="Arial" panose="020B0604020202020204" pitchFamily="34" charset="0"/>
              </a:rPr>
              <a:t>The new Centers were awarded to the following: </a:t>
            </a:r>
            <a:r>
              <a:rPr lang="en-US" sz="1200" kern="1200" dirty="0">
                <a:solidFill>
                  <a:schemeClr val="tx1"/>
                </a:solidFill>
                <a:effectLst/>
                <a:latin typeface="Arial" panose="020B0604020202020204" pitchFamily="34" charset="0"/>
                <a:ea typeface="+mn-ea"/>
                <a:cs typeface="Arial" panose="020B0604020202020204" pitchFamily="34" charset="0"/>
              </a:rPr>
              <a:t>* Gail Geller and Jeffrey Kahn at Johns Hopkins</a:t>
            </a:r>
            <a:r>
              <a:rPr lang="en-US" sz="1200" kern="1200" baseline="0" dirty="0">
                <a:solidFill>
                  <a:schemeClr val="tx1"/>
                </a:solidFill>
                <a:effectLst/>
                <a:latin typeface="Arial" panose="020B0604020202020204" pitchFamily="34" charset="0"/>
                <a:ea typeface="+mn-ea"/>
                <a:cs typeface="Arial" panose="020B0604020202020204" pitchFamily="34" charset="0"/>
              </a:rPr>
              <a:t> on the use of genomics in precision medicine and the </a:t>
            </a:r>
            <a:r>
              <a:rPr lang="en-US" sz="1200" kern="1200" dirty="0">
                <a:solidFill>
                  <a:schemeClr val="tx1"/>
                </a:solidFill>
                <a:effectLst/>
                <a:latin typeface="Arial" panose="020B0604020202020204" pitchFamily="34" charset="0"/>
                <a:ea typeface="+mn-ea"/>
                <a:cs typeface="Arial" panose="020B0604020202020204" pitchFamily="34" charset="0"/>
              </a:rPr>
              <a:t>prevention and treatment of infectious diseases; </a:t>
            </a:r>
            <a:r>
              <a:rPr lang="en-US" sz="1200" kern="1200" baseline="0" dirty="0">
                <a:solidFill>
                  <a:schemeClr val="tx1"/>
                </a:solidFill>
                <a:effectLst/>
                <a:latin typeface="Arial" panose="020B0604020202020204" pitchFamily="34" charset="0"/>
                <a:ea typeface="+mn-ea"/>
                <a:cs typeface="Arial" panose="020B0604020202020204" pitchFamily="34" charset="0"/>
              </a:rPr>
              <a:t>* Ellen Wright Clayton and Bradley </a:t>
            </a:r>
            <a:r>
              <a:rPr lang="en-US" sz="1200" kern="1200" baseline="0" dirty="0" err="1">
                <a:solidFill>
                  <a:schemeClr val="tx1"/>
                </a:solidFill>
                <a:effectLst/>
                <a:latin typeface="Arial" panose="020B0604020202020204" pitchFamily="34" charset="0"/>
                <a:ea typeface="+mn-ea"/>
                <a:cs typeface="Arial" panose="020B0604020202020204" pitchFamily="34" charset="0"/>
              </a:rPr>
              <a:t>Malin</a:t>
            </a:r>
            <a:r>
              <a:rPr lang="en-US" sz="1200" kern="1200" baseline="0" dirty="0">
                <a:solidFill>
                  <a:schemeClr val="tx1"/>
                </a:solidFill>
                <a:effectLst/>
                <a:latin typeface="Arial" panose="020B0604020202020204" pitchFamily="34" charset="0"/>
                <a:ea typeface="+mn-ea"/>
                <a:cs typeface="Arial" panose="020B0604020202020204" pitchFamily="34" charset="0"/>
              </a:rPr>
              <a:t> at Vanderbilt University on privacy and the practical risks associated with the use of genomic data to identify individuals; * Jeff Botkin at the University of Utah on better understanding communication among family members regarding prenatal and newborn genomic screening; * Paul Spicer, Amanda Cobb-</a:t>
            </a:r>
            <a:r>
              <a:rPr lang="en-US" sz="1200" kern="1200" baseline="0" dirty="0" err="1">
                <a:solidFill>
                  <a:schemeClr val="tx1"/>
                </a:solidFill>
                <a:effectLst/>
                <a:latin typeface="Arial" panose="020B0604020202020204" pitchFamily="34" charset="0"/>
                <a:ea typeface="+mn-ea"/>
                <a:cs typeface="Arial" panose="020B0604020202020204" pitchFamily="34" charset="0"/>
              </a:rPr>
              <a:t>Greetham</a:t>
            </a:r>
            <a:r>
              <a:rPr lang="en-US" sz="1200" kern="1200" baseline="0" dirty="0">
                <a:solidFill>
                  <a:schemeClr val="tx1"/>
                </a:solidFill>
                <a:effectLst/>
                <a:latin typeface="Arial" panose="020B0604020202020204" pitchFamily="34" charset="0"/>
                <a:ea typeface="+mn-ea"/>
                <a:cs typeface="Arial" panose="020B0604020202020204" pitchFamily="34" charset="0"/>
              </a:rPr>
              <a:t>, and Cecil Lewis at the University of Oklahoma on </a:t>
            </a:r>
            <a:r>
              <a:rPr lang="en-US" sz="1200" kern="1200" dirty="0">
                <a:solidFill>
                  <a:schemeClr val="tx1"/>
                </a:solidFill>
                <a:effectLst/>
                <a:latin typeface="Arial" panose="020B0604020202020204" pitchFamily="34" charset="0"/>
                <a:ea typeface="+mn-ea"/>
                <a:cs typeface="Arial" panose="020B0604020202020204" pitchFamily="34" charset="0"/>
              </a:rPr>
              <a:t>how communities and academics can collaborate to develop genomics research that will positively affect Native communities and health. </a:t>
            </a:r>
          </a:p>
          <a:p>
            <a:pPr lvl="1" defTabSz="946589">
              <a:defRPr/>
            </a:pPr>
            <a:endParaRPr lang="en-US" dirty="0"/>
          </a:p>
          <a:p>
            <a:pPr lvl="1" defTabSz="946589">
              <a:defRPr/>
            </a:pPr>
            <a:r>
              <a:rPr lang="en-US" dirty="0"/>
              <a:t>Meanwhile, the</a:t>
            </a:r>
            <a:r>
              <a:rPr lang="en-US" baseline="0" dirty="0"/>
              <a:t> next annual CEERs meeting will be held September 26-27 in Baltimore. The meeting will include the four new CEERs, the continuing CEERs at UNC Chapel Hill and Columbia University, and the transitioning or ‘graduating’ CEERs at Duke, Stanford, Case Western, University of Washington, and UCSF/Kaiser.</a:t>
            </a:r>
            <a:endParaRPr lang="en-US" dirty="0"/>
          </a:p>
          <a:p>
            <a:pPr lvl="1" defTabSz="946589">
              <a:defRPr/>
            </a:pPr>
            <a:endParaRPr lang="en-US" dirty="0"/>
          </a:p>
          <a:p>
            <a:pPr lvl="1" defTabSz="946589">
              <a:defRPr/>
            </a:pPr>
            <a:endParaRPr lang="en-US" dirty="0"/>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40</a:t>
            </a:fld>
            <a:endParaRPr lang="en-US" dirty="0">
              <a:solidFill>
                <a:srgbClr val="000000"/>
              </a:solidFill>
            </a:endParaRPr>
          </a:p>
        </p:txBody>
      </p:sp>
    </p:spTree>
    <p:extLst>
      <p:ext uri="{BB962C8B-B14F-4D97-AF65-F5344CB8AC3E}">
        <p14:creationId xmlns:p14="http://schemas.microsoft.com/office/powerpoint/2010/main" val="2531615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701675"/>
            <a:ext cx="4510088" cy="3382963"/>
          </a:xfrm>
          <a:prstGeom prst="rect">
            <a:avLst/>
          </a:prstGeom>
        </p:spPr>
      </p:sp>
      <p:sp>
        <p:nvSpPr>
          <p:cNvPr id="3" name="Notes Placeholder 2"/>
          <p:cNvSpPr>
            <a:spLocks noGrp="1"/>
          </p:cNvSpPr>
          <p:nvPr>
            <p:ph type="body" idx="1"/>
          </p:nvPr>
        </p:nvSpPr>
        <p:spPr>
          <a:xfrm>
            <a:off x="731837" y="4237037"/>
            <a:ext cx="5486400" cy="4114800"/>
          </a:xfrm>
        </p:spPr>
        <p:txBody>
          <a:bodyPr/>
          <a:lstStyle/>
          <a:p>
            <a:r>
              <a:rPr lang="en-US" dirty="0">
                <a:latin typeface="Arial" panose="020B0604020202020204" pitchFamily="34" charset="0"/>
                <a:cs typeface="Arial" panose="020B0604020202020204" pitchFamily="34" charset="0"/>
              </a:rPr>
              <a:t>The NHGRI Computational Genomics and Data Science Program is</a:t>
            </a:r>
            <a:r>
              <a:rPr lang="en-US" baseline="0" dirty="0">
                <a:latin typeface="Arial" panose="020B0604020202020204" pitchFamily="34" charset="0"/>
                <a:cs typeface="Arial" panose="020B0604020202020204" pitchFamily="34" charset="0"/>
              </a:rPr>
              <a:t> * developing a new organizational model for six large genomic data resources, including the GO Consortium, the Mouse Genome Database (or MGD), the Saccharomyces Genome Database (or SGD), the Zebrafish Model Organism Database (or ZFIN), </a:t>
            </a:r>
            <a:r>
              <a:rPr lang="en-US" baseline="0" dirty="0" err="1">
                <a:latin typeface="Arial" panose="020B0604020202020204" pitchFamily="34" charset="0"/>
                <a:cs typeface="Arial" panose="020B0604020202020204" pitchFamily="34" charset="0"/>
              </a:rPr>
              <a:t>WormBase</a:t>
            </a:r>
            <a:r>
              <a:rPr lang="en-US" baseline="0" dirty="0">
                <a:latin typeface="Arial" panose="020B0604020202020204" pitchFamily="34" charset="0"/>
                <a:cs typeface="Arial" panose="020B0604020202020204" pitchFamily="34" charset="0"/>
              </a:rPr>
              <a:t>, and </a:t>
            </a:r>
            <a:r>
              <a:rPr lang="en-US" baseline="0" dirty="0" err="1">
                <a:latin typeface="Arial" panose="020B0604020202020204" pitchFamily="34" charset="0"/>
                <a:cs typeface="Arial" panose="020B0604020202020204" pitchFamily="34" charset="0"/>
              </a:rPr>
              <a:t>Flybase</a:t>
            </a:r>
            <a:r>
              <a:rPr lang="en-US" baseline="0"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In </a:t>
            </a:r>
            <a:r>
              <a:rPr lang="en-US" baseline="0" dirty="0">
                <a:latin typeface="Arial" panose="020B0604020202020204" pitchFamily="34" charset="0"/>
                <a:cs typeface="Arial" panose="020B0604020202020204" pitchFamily="34" charset="0"/>
              </a:rPr>
              <a:t>May 2015, </a:t>
            </a:r>
            <a:r>
              <a:rPr lang="en-US" dirty="0">
                <a:latin typeface="Arial" panose="020B0604020202020204" pitchFamily="34" charset="0"/>
                <a:cs typeface="Arial" panose="020B0604020202020204" pitchFamily="34" charset="0"/>
              </a:rPr>
              <a:t>NHGRI</a:t>
            </a:r>
            <a:r>
              <a:rPr lang="en-US" baseline="0" dirty="0">
                <a:latin typeface="Arial" panose="020B0604020202020204" pitchFamily="34" charset="0"/>
                <a:cs typeface="Arial" panose="020B0604020202020204" pitchFamily="34" charset="0"/>
              </a:rPr>
              <a:t> convened a meeting of these large genomic data resources to discuss </a:t>
            </a:r>
            <a:r>
              <a:rPr lang="en-US" kern="1200" dirty="0">
                <a:solidFill>
                  <a:schemeClr val="tx1"/>
                </a:solidFill>
                <a:effectLst/>
                <a:latin typeface="Arial" panose="020B0604020202020204" pitchFamily="34" charset="0"/>
                <a:cs typeface="Arial" panose="020B0604020202020204" pitchFamily="34" charset="0"/>
              </a:rPr>
              <a:t>the factors that affect their efficiency, cost drivers, impact on genomics research, and potential long-term sustainability models. </a:t>
            </a:r>
            <a:r>
              <a:rPr lang="en-US" kern="1200" baseline="0" dirty="0">
                <a:solidFill>
                  <a:schemeClr val="tx1"/>
                </a:solidFill>
                <a:effectLst/>
                <a:latin typeface="Arial" panose="020B0604020202020204" pitchFamily="34" charset="0"/>
                <a:cs typeface="Arial" panose="020B0604020202020204" pitchFamily="34" charset="0"/>
              </a:rPr>
              <a:t>I</a:t>
            </a:r>
            <a:r>
              <a:rPr lang="en-US" baseline="0" dirty="0">
                <a:latin typeface="Arial" panose="020B0604020202020204" pitchFamily="34" charset="0"/>
                <a:cs typeface="Arial" panose="020B0604020202020204" pitchFamily="34" charset="0"/>
              </a:rPr>
              <a:t>n May 2016, </a:t>
            </a:r>
            <a:r>
              <a:rPr lang="en-US" dirty="0">
                <a:latin typeface="Arial" panose="020B0604020202020204" pitchFamily="34" charset="0"/>
                <a:cs typeface="Arial" panose="020B0604020202020204" pitchFamily="34" charset="0"/>
              </a:rPr>
              <a:t>NHGRI</a:t>
            </a:r>
            <a:r>
              <a:rPr lang="en-US" baseline="0" dirty="0">
                <a:latin typeface="Arial" panose="020B0604020202020204" pitchFamily="34" charset="0"/>
                <a:cs typeface="Arial" panose="020B0604020202020204" pitchFamily="34" charset="0"/>
              </a:rPr>
              <a:t> convened another meeting of these resources to discuss a new organizational structure that aims to integrate common functions and services of the databases, increase</a:t>
            </a:r>
            <a:r>
              <a:rPr lang="en-US"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rPr>
              <a:t>interoperability and efficiency, and therefore facilitate their sustainability.</a:t>
            </a:r>
          </a:p>
          <a:p>
            <a:endParaRPr lang="en-US"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 In response to NHGRI’s reorganizational</a:t>
            </a:r>
            <a:r>
              <a:rPr lang="en-US"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rPr>
              <a:t>goals, the resources submitted a supplement request in July 2016 to establish the Alliance of Genome Resources that aims to provide better support via an integration of shared data, standardization of data models and interfaces, and unified outreach to researchers. This supplement request is currently under review.</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55EB30A-BA93-4EB0-9EF5-0468B36FF25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13312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a:prstGeom prst="rect">
            <a:avLst/>
          </a:prstGeom>
        </p:spPr>
      </p:sp>
      <p:sp>
        <p:nvSpPr>
          <p:cNvPr id="3" name="Notes Placeholder 2"/>
          <p:cNvSpPr>
            <a:spLocks noGrp="1"/>
          </p:cNvSpPr>
          <p:nvPr>
            <p:ph type="body" idx="1"/>
          </p:nvPr>
        </p:nvSpPr>
        <p:spPr>
          <a:xfrm>
            <a:off x="790540" y="4352630"/>
            <a:ext cx="5327856" cy="4086884"/>
          </a:xfrm>
        </p:spPr>
        <p:txBody>
          <a:bodyPr/>
          <a:lstStyle/>
          <a:p>
            <a:pPr defTabSz="899404" eaLnBrk="1" fontAlgn="auto" hangingPunct="1">
              <a:spcAft>
                <a:spcPts val="0"/>
              </a:spcAft>
              <a:defRPr/>
            </a:pPr>
            <a:r>
              <a:rPr lang="en-US" dirty="0"/>
              <a:t>NHGRI’s Research Training and Career Development Program has a long-term commitment to preparing the next generation of genome scientists and scholars. </a:t>
            </a:r>
          </a:p>
          <a:p>
            <a:pPr defTabSz="899404" eaLnBrk="1" fontAlgn="auto" hangingPunct="1">
              <a:spcAft>
                <a:spcPts val="0"/>
              </a:spcAft>
              <a:defRPr/>
            </a:pPr>
            <a:endParaRPr lang="en-US" dirty="0"/>
          </a:p>
          <a:p>
            <a:pPr defTabSz="899404" eaLnBrk="1" fontAlgn="auto" hangingPunct="1">
              <a:spcAft>
                <a:spcPts val="0"/>
              </a:spcAft>
              <a:defRPr/>
            </a:pPr>
            <a:r>
              <a:rPr lang="en-US" dirty="0"/>
              <a:t>As of this summer, NHGRI’s training program now</a:t>
            </a:r>
            <a:r>
              <a:rPr lang="en-US" baseline="0" dirty="0"/>
              <a:t> includes four new institutional training programs in genomic medicine and ELSI research. * The new genomic medicine training programs will be led by Lynn Jorde at the University of Utah, Josh Denny at Vanderbilt University, and a partnership between Bruce </a:t>
            </a:r>
            <a:r>
              <a:rPr lang="en-US" baseline="0" dirty="0" err="1"/>
              <a:t>Korf</a:t>
            </a:r>
            <a:r>
              <a:rPr lang="en-US" baseline="0" dirty="0"/>
              <a:t> and Greg </a:t>
            </a:r>
            <a:r>
              <a:rPr lang="en-US" baseline="0" dirty="0" err="1"/>
              <a:t>Barsh</a:t>
            </a:r>
            <a:r>
              <a:rPr lang="en-US" baseline="0" dirty="0"/>
              <a:t> at the University of Alabama-Birmingham and </a:t>
            </a:r>
            <a:r>
              <a:rPr lang="en-US" baseline="0" dirty="0" err="1"/>
              <a:t>HudsonAlpha</a:t>
            </a:r>
            <a:r>
              <a:rPr lang="en-US" baseline="0" dirty="0"/>
              <a:t>. These two-year programs will train M.D.’s and Ph.D.’s together, and incorporate a mix of coursework, clinical laboratory rotations, and mentoring.</a:t>
            </a:r>
          </a:p>
          <a:p>
            <a:pPr defTabSz="899404" eaLnBrk="1" fontAlgn="auto" hangingPunct="1">
              <a:spcAft>
                <a:spcPts val="0"/>
              </a:spcAft>
              <a:defRPr/>
            </a:pPr>
            <a:endParaRPr lang="en-US" baseline="0" dirty="0"/>
          </a:p>
          <a:p>
            <a:pPr defTabSz="899404" eaLnBrk="1" fontAlgn="auto" hangingPunct="1">
              <a:spcAft>
                <a:spcPts val="0"/>
              </a:spcAft>
              <a:defRPr/>
            </a:pPr>
            <a:r>
              <a:rPr lang="en-US" baseline="0" dirty="0"/>
              <a:t>* Mildred Cho at Stanford University will be leading the new ELSI T32 program. This program, which is the first of its kind, will use a multi-mentorship model drawing on mentors from ten Stanford University schools and departments to train </a:t>
            </a:r>
            <a:r>
              <a:rPr lang="en-US" baseline="0" dirty="0" err="1"/>
              <a:t>predoctoral</a:t>
            </a:r>
            <a:r>
              <a:rPr lang="en-US" baseline="0" dirty="0"/>
              <a:t> and postdoctoral fellows from diverse backgrounds to conduct ELSI research. </a:t>
            </a:r>
          </a:p>
          <a:p>
            <a:pPr defTabSz="899404" eaLnBrk="1" fontAlgn="auto" hangingPunct="1">
              <a:spcAft>
                <a:spcPts val="0"/>
              </a:spcAft>
              <a:defRPr/>
            </a:pPr>
            <a:endParaRPr lang="en-US" baseline="0" dirty="0"/>
          </a:p>
          <a:p>
            <a:pPr defTabSz="899404" eaLnBrk="1" fontAlgn="auto" hangingPunct="1">
              <a:spcAft>
                <a:spcPts val="0"/>
              </a:spcAft>
              <a:defRPr/>
            </a:pPr>
            <a:r>
              <a:rPr lang="en-US" baseline="0" dirty="0"/>
              <a:t>These four programs will complement the eleven currently funded genome sciences training grants.</a:t>
            </a:r>
          </a:p>
          <a:p>
            <a:pPr defTabSz="899404" eaLnBrk="1" fontAlgn="auto" hangingPunct="1">
              <a:spcAft>
                <a:spcPts val="0"/>
              </a:spcAft>
              <a:defRPr/>
            </a:pPr>
            <a:endParaRPr lang="en-US" dirty="0"/>
          </a:p>
        </p:txBody>
      </p:sp>
      <p:sp>
        <p:nvSpPr>
          <p:cNvPr id="4" name="Slide Number Placeholder 3"/>
          <p:cNvSpPr>
            <a:spLocks noGrp="1"/>
          </p:cNvSpPr>
          <p:nvPr>
            <p:ph type="sldNum" sz="quarter" idx="10"/>
          </p:nvPr>
        </p:nvSpPr>
        <p:spPr/>
        <p:txBody>
          <a:bodyPr/>
          <a:lstStyle/>
          <a:p>
            <a:fld id="{6E1D8D75-6084-4C73-BB8C-BA2172B44233}" type="slidenum">
              <a:rPr lang="en-US" smtClean="0"/>
              <a:t>42</a:t>
            </a:fld>
            <a:endParaRPr lang="en-US"/>
          </a:p>
        </p:txBody>
      </p:sp>
    </p:spTree>
    <p:extLst>
      <p:ext uri="{BB962C8B-B14F-4D97-AF65-F5344CB8AC3E}">
        <p14:creationId xmlns:p14="http://schemas.microsoft.com/office/powerpoint/2010/main" val="3482282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762000"/>
            <a:ext cx="4757738" cy="3568700"/>
          </a:xfrm>
        </p:spPr>
      </p:sp>
      <p:sp>
        <p:nvSpPr>
          <p:cNvPr id="3" name="Notes Placeholder 2"/>
          <p:cNvSpPr>
            <a:spLocks noGrp="1"/>
          </p:cNvSpPr>
          <p:nvPr>
            <p:ph type="body" idx="1"/>
          </p:nvPr>
        </p:nvSpPr>
        <p:spPr/>
        <p:txBody>
          <a:bodyPr/>
          <a:lstStyle/>
          <a:p>
            <a:pPr>
              <a:defRPr/>
            </a:pPr>
            <a:r>
              <a:rPr lang="en-US" dirty="0"/>
              <a:t>The 2017 Research Training and Career Development Meeting will take place April 12-14 in St. Louis. In attendance will be Diversity Action Plan (or DAP) and T32 PIs and training coordinators, mentors, NHGRI and coordinating center staff, advisors, invited speakers, and, of course, trainees (supported by either individual or institutional awards). The main focus of the meeting will be to provide an opportunity for trainees to present their research through posters and plenary talks, network with other trainees and scientists, and listen to professional-development and scientific presentations.</a:t>
            </a:r>
          </a:p>
          <a:p>
            <a:endParaRPr lang="en-US" dirty="0"/>
          </a:p>
          <a:p>
            <a:r>
              <a:rPr lang="en-US" dirty="0"/>
              <a:t>* Our DAP</a:t>
            </a:r>
            <a:r>
              <a:rPr lang="en-US" baseline="0" dirty="0"/>
              <a:t> program </a:t>
            </a:r>
            <a:r>
              <a:rPr lang="en-US" dirty="0"/>
              <a:t>seeks to expose underrepresented minority students to genomic research experiences at the undergraduate, post-baccalaureate, and graduate levels. The DAP’s funding opportunity announcement was re-issued in June. The previous announcement accepted applications from a limited number of NHGRI high-profile genome sciences programs; the major difference with this re-issued announcement is that it no longer is limited to such groups. Since the DAP program started in 1992, many academic and research institutions have emerged</a:t>
            </a:r>
            <a:r>
              <a:rPr lang="en-US" baseline="0" dirty="0"/>
              <a:t> with strong </a:t>
            </a:r>
            <a:r>
              <a:rPr lang="en-US" dirty="0"/>
              <a:t>research programs in the three broad areas of interest to NHGRI: genome sciences, genomic medicine, and ELSI. The </a:t>
            </a:r>
            <a:r>
              <a:rPr lang="en-US" baseline="0" dirty="0"/>
              <a:t>re-issued announcement</a:t>
            </a:r>
            <a:r>
              <a:rPr lang="en-US" dirty="0"/>
              <a:t> aims to broaden the DAP participation, including an expansion</a:t>
            </a:r>
            <a:r>
              <a:rPr lang="en-US" baseline="0" dirty="0"/>
              <a:t> into genomic medicine and ELSI research. </a:t>
            </a:r>
            <a:endParaRPr lang="en-US" dirty="0"/>
          </a:p>
        </p:txBody>
      </p:sp>
      <p:sp>
        <p:nvSpPr>
          <p:cNvPr id="4" name="Slide Number Placeholder 3"/>
          <p:cNvSpPr>
            <a:spLocks noGrp="1"/>
          </p:cNvSpPr>
          <p:nvPr>
            <p:ph type="sldNum" sz="quarter" idx="10"/>
          </p:nvPr>
        </p:nvSpPr>
        <p:spPr/>
        <p:txBody>
          <a:bodyPr/>
          <a:lstStyle/>
          <a:p>
            <a:fld id="{6E1D8D75-6084-4C73-BB8C-BA2172B44233}" type="slidenum">
              <a:rPr lang="en-US" smtClean="0"/>
              <a:t>43</a:t>
            </a:fld>
            <a:endParaRPr lang="en-US"/>
          </a:p>
        </p:txBody>
      </p:sp>
    </p:spTree>
    <p:extLst>
      <p:ext uri="{BB962C8B-B14F-4D97-AF65-F5344CB8AC3E}">
        <p14:creationId xmlns:p14="http://schemas.microsoft.com/office/powerpoint/2010/main" val="662018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2" y="4430929"/>
            <a:ext cx="5486400" cy="4114800"/>
          </a:xfrm>
          <a:noFill/>
          <a:ln w="9525">
            <a:noFill/>
            <a:miter lim="800000"/>
            <a:headEnd/>
            <a:tailEnd/>
          </a:ln>
          <a:effectLst/>
        </p:spPr>
        <p:txBody>
          <a:bodyPr vert="horz" wrap="square" lIns="93765" tIns="46882" rIns="93765" bIns="46882" numCol="1" anchor="t" anchorCtr="0" compatLnSpc="1">
            <a:prstTxWarp prst="textNoShape">
              <a:avLst/>
            </a:prstTxWarp>
            <a:noAutofit/>
          </a:bodyPr>
          <a:lstStyle/>
          <a:p>
            <a:pPr lvl="1" defTabSz="938431">
              <a:defRPr/>
            </a:pPr>
            <a:r>
              <a:rPr lang="en-US" strike="noStrike" baseline="0" dirty="0"/>
              <a:t>Genomic medicine is advancing not just in the United States, but also abroad. Thus, the education of healthcare providers in practice and in training is a goal shared by other countries. In August, the Division of Genomic Medicine and the Division of Policy, Communications, and Education organized a meeting of domestic and international experts who are actively developing and implementing programs designed to fill the gaps in provider genomic literacy. * The 22 participants came from the United States, Australia, Canada, England, and Wales, with many attending via remote conferencing.</a:t>
            </a:r>
          </a:p>
          <a:p>
            <a:pPr lvl="1" defTabSz="938431">
              <a:defRPr/>
            </a:pPr>
            <a:endParaRPr lang="en-US" strike="noStrike" baseline="0" dirty="0"/>
          </a:p>
          <a:p>
            <a:pPr lvl="1" defTabSz="938431">
              <a:defRPr/>
            </a:pPr>
            <a:r>
              <a:rPr lang="en-US" strike="noStrike" baseline="0" dirty="0"/>
              <a:t>* Participants learned about the United Kingdom’s inter-professional certificate and master’s degree programs designed for providers in practice and a master’s program at the University of Florida that is pursued in parallel with residencies. Education programs that are integrated into and dictated by the health systems in the United Kingdom and Australia were described, as well as coordinated educational resource development in Canada, * including point-of-care education options.</a:t>
            </a:r>
          </a:p>
          <a:p>
            <a:pPr lvl="1" defTabSz="938431">
              <a:defRPr/>
            </a:pPr>
            <a:endParaRPr lang="en-US" strike="noStrike" dirty="0"/>
          </a:p>
          <a:p>
            <a:pPr lvl="1" defTabSz="938431">
              <a:defRPr/>
            </a:pPr>
            <a:r>
              <a:rPr lang="en-US" strike="noStrike" dirty="0"/>
              <a:t>Opportunities</a:t>
            </a:r>
            <a:r>
              <a:rPr lang="en-US" strike="noStrike" baseline="0" dirty="0"/>
              <a:t> for synergies, sharing, and overcoming shared</a:t>
            </a:r>
            <a:r>
              <a:rPr lang="en-US" strike="noStrike" dirty="0"/>
              <a:t> challenges were </a:t>
            </a:r>
            <a:r>
              <a:rPr lang="en-US" strike="noStrike" baseline="0" dirty="0"/>
              <a:t>considered, and the participants discussed evaluating the effectiveness of these various educational methods.</a:t>
            </a:r>
            <a:endParaRPr lang="en-US" strike="noStrike" dirty="0"/>
          </a:p>
        </p:txBody>
      </p:sp>
      <p:sp>
        <p:nvSpPr>
          <p:cNvPr id="119812" name="Slide Number Placeholder 3"/>
          <p:cNvSpPr>
            <a:spLocks noGrp="1"/>
          </p:cNvSpPr>
          <p:nvPr>
            <p:ph type="sldNum" sz="quarter" idx="5"/>
          </p:nvPr>
        </p:nvSpPr>
        <p:spPr>
          <a:noFill/>
        </p:spPr>
        <p:txBody>
          <a:bodyPr/>
          <a:lstStyle/>
          <a:p>
            <a:pPr defTabSz="933355"/>
            <a:fld id="{3F3096A7-7907-4AE4-8BBC-4643BE8BB0EA}" type="slidenum">
              <a:rPr lang="en-US" smtClean="0">
                <a:solidFill>
                  <a:srgbClr val="000000"/>
                </a:solidFill>
              </a:rPr>
              <a:pPr defTabSz="933355"/>
              <a:t>44</a:t>
            </a:fld>
            <a:endParaRPr lang="en-US" dirty="0">
              <a:solidFill>
                <a:srgbClr val="000000"/>
              </a:solidFill>
            </a:endParaRPr>
          </a:p>
        </p:txBody>
      </p:sp>
    </p:spTree>
    <p:extLst>
      <p:ext uri="{BB962C8B-B14F-4D97-AF65-F5344CB8AC3E}">
        <p14:creationId xmlns:p14="http://schemas.microsoft.com/office/powerpoint/2010/main" val="1062755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45</a:t>
            </a:fld>
            <a:endParaRPr lang="en-US" dirty="0">
              <a:cs typeface="Arial" pitchFamily="34" charset="0"/>
            </a:endParaRPr>
          </a:p>
        </p:txBody>
      </p:sp>
    </p:spTree>
    <p:extLst>
      <p:ext uri="{BB962C8B-B14F-4D97-AF65-F5344CB8AC3E}">
        <p14:creationId xmlns:p14="http://schemas.microsoft.com/office/powerpoint/2010/main" val="104055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4" y="4446590"/>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65" rIns="95365"/>
          <a:lstStyle/>
          <a:p>
            <a:pPr defTabSz="913282">
              <a:defRPr/>
            </a:pPr>
            <a:r>
              <a:rPr lang="en-US" dirty="0"/>
              <a:t>The Knockout Mouse Phenotyping Project</a:t>
            </a:r>
            <a:r>
              <a:rPr lang="en-US" baseline="0" dirty="0"/>
              <a:t> (or KOMP2) was launched in 2011 with the goal of making and phenotyping 2,500 mouse knockout strains over 5 years. The project is on track to meet its goals in the fall of 2016.</a:t>
            </a:r>
          </a:p>
          <a:p>
            <a:pPr defTabSz="913282">
              <a:defRPr/>
            </a:pPr>
            <a:endParaRPr lang="en-US" baseline="0" dirty="0"/>
          </a:p>
          <a:p>
            <a:pPr marL="0" indent="0" defTabSz="913282">
              <a:buFontTx/>
              <a:buNone/>
              <a:defRPr/>
            </a:pPr>
            <a:r>
              <a:rPr lang="en-US" baseline="0" dirty="0"/>
              <a:t>* The project is now entering its second (and final) phase of support by the NIH Common Fund. For this phase, the NIH Common Fund is matching the funds provided by other NIH Institutes, Centers, and Offices; in total, there will be 18 Institutes, Centers, and Offices contributing funds for a total of roughly $100 million of funding over the next 5 years. The funding plan for this phase was discussed with Council in May, and * the awards were issued in August. * The annual KOMP2 meeting will be held October 12-14 in Bethesda. </a:t>
            </a:r>
          </a:p>
          <a:p>
            <a:pPr marL="0" indent="0" defTabSz="913282">
              <a:buFontTx/>
              <a:buNone/>
              <a:defRPr/>
            </a:pPr>
            <a:endParaRPr lang="en-US" baseline="0" dirty="0"/>
          </a:p>
          <a:p>
            <a:pPr marL="0" indent="0" defTabSz="913282">
              <a:buFontTx/>
              <a:buNone/>
              <a:defRPr/>
            </a:pPr>
            <a:r>
              <a:rPr lang="en-US" baseline="0" dirty="0"/>
              <a:t>* Of note, a KOMP2 manuscript describing the characterization of embryo lethal strains is in press at </a:t>
            </a:r>
            <a:r>
              <a:rPr lang="en-US" i="1" baseline="0" dirty="0"/>
              <a:t>Nature</a:t>
            </a:r>
            <a:r>
              <a:rPr lang="en-US" baseline="0" dirty="0"/>
              <a:t>. And finally, * the program is planning to continue broad-based phenotyping of knockout mice in collaboration with our international partners through the International Mouse Phenotyping Consortium.</a:t>
            </a:r>
          </a:p>
          <a:p>
            <a:pPr defTabSz="913282">
              <a:defRPr/>
            </a:pPr>
            <a:endParaRPr lang="en-US" baseline="0" dirty="0"/>
          </a:p>
          <a:p>
            <a:pPr defTabSz="913282">
              <a:defRPr/>
            </a:pPr>
            <a:endParaRPr lang="en-US" baseline="0" dirty="0"/>
          </a:p>
        </p:txBody>
      </p:sp>
      <p:sp>
        <p:nvSpPr>
          <p:cNvPr id="5" name="Slide Number Placeholder 3"/>
          <p:cNvSpPr>
            <a:spLocks noGrp="1"/>
          </p:cNvSpPr>
          <p:nvPr>
            <p:ph type="sldNum" sz="quarter" idx="5"/>
          </p:nvPr>
        </p:nvSpPr>
        <p:spPr>
          <a:xfrm>
            <a:off x="4014794"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41" eaLnBrk="0" hangingPunct="0">
              <a:defRPr b="1">
                <a:solidFill>
                  <a:schemeClr val="tx1"/>
                </a:solidFill>
                <a:latin typeface="Arial" pitchFamily="34" charset="0"/>
              </a:defRPr>
            </a:lvl1pPr>
            <a:lvl2pPr marL="754226" indent="-290087" defTabSz="950841" eaLnBrk="0" hangingPunct="0">
              <a:defRPr b="1">
                <a:solidFill>
                  <a:schemeClr val="tx1"/>
                </a:solidFill>
                <a:latin typeface="Arial" pitchFamily="34" charset="0"/>
              </a:defRPr>
            </a:lvl2pPr>
            <a:lvl3pPr marL="1160350" indent="-232069" defTabSz="950841" eaLnBrk="0" hangingPunct="0">
              <a:defRPr b="1">
                <a:solidFill>
                  <a:schemeClr val="tx1"/>
                </a:solidFill>
                <a:latin typeface="Arial" pitchFamily="34" charset="0"/>
              </a:defRPr>
            </a:lvl3pPr>
            <a:lvl4pPr marL="1624488" indent="-232069" defTabSz="950841" eaLnBrk="0" hangingPunct="0">
              <a:defRPr b="1">
                <a:solidFill>
                  <a:schemeClr val="tx1"/>
                </a:solidFill>
                <a:latin typeface="Arial" pitchFamily="34" charset="0"/>
              </a:defRPr>
            </a:lvl4pPr>
            <a:lvl5pPr marL="2088628" indent="-232069" defTabSz="950841" eaLnBrk="0" hangingPunct="0">
              <a:defRPr b="1">
                <a:solidFill>
                  <a:schemeClr val="tx1"/>
                </a:solidFill>
                <a:latin typeface="Arial" pitchFamily="34" charset="0"/>
              </a:defRPr>
            </a:lvl5pPr>
            <a:lvl6pPr marL="2552769" indent="-232069" defTabSz="950841" eaLnBrk="0" fontAlgn="base" hangingPunct="0">
              <a:spcBef>
                <a:spcPct val="0"/>
              </a:spcBef>
              <a:spcAft>
                <a:spcPct val="0"/>
              </a:spcAft>
              <a:defRPr b="1">
                <a:solidFill>
                  <a:schemeClr val="tx1"/>
                </a:solidFill>
                <a:latin typeface="Arial" pitchFamily="34" charset="0"/>
              </a:defRPr>
            </a:lvl6pPr>
            <a:lvl7pPr marL="3016906" indent="-232069" defTabSz="950841" eaLnBrk="0" fontAlgn="base" hangingPunct="0">
              <a:spcBef>
                <a:spcPct val="0"/>
              </a:spcBef>
              <a:spcAft>
                <a:spcPct val="0"/>
              </a:spcAft>
              <a:defRPr b="1">
                <a:solidFill>
                  <a:schemeClr val="tx1"/>
                </a:solidFill>
                <a:latin typeface="Arial" pitchFamily="34" charset="0"/>
              </a:defRPr>
            </a:lvl7pPr>
            <a:lvl8pPr marL="3481047" indent="-232069" defTabSz="950841" eaLnBrk="0" fontAlgn="base" hangingPunct="0">
              <a:spcBef>
                <a:spcPct val="0"/>
              </a:spcBef>
              <a:spcAft>
                <a:spcPct val="0"/>
              </a:spcAft>
              <a:defRPr b="1">
                <a:solidFill>
                  <a:schemeClr val="tx1"/>
                </a:solidFill>
                <a:latin typeface="Arial" pitchFamily="34" charset="0"/>
              </a:defRPr>
            </a:lvl8pPr>
            <a:lvl9pPr marL="3945187" indent="-232069" defTabSz="95084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46</a:t>
            </a:fld>
            <a:endParaRPr lang="en-US" dirty="0">
              <a:solidFill>
                <a:srgbClr val="000000"/>
              </a:solidFill>
              <a:cs typeface="Arial" pitchFamily="34" charset="0"/>
            </a:endParaRPr>
          </a:p>
        </p:txBody>
      </p:sp>
    </p:spTree>
    <p:extLst>
      <p:ext uri="{BB962C8B-B14F-4D97-AF65-F5344CB8AC3E}">
        <p14:creationId xmlns:p14="http://schemas.microsoft.com/office/powerpoint/2010/main" val="525246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203325" y="701675"/>
            <a:ext cx="4679950" cy="3509963"/>
          </a:xfrm>
          <a:prstGeom prst="rect">
            <a:avLst/>
          </a:prstGeom>
          <a:ln/>
        </p:spPr>
      </p:sp>
      <p:sp>
        <p:nvSpPr>
          <p:cNvPr id="158723" name="Rectangle 3"/>
          <p:cNvSpPr>
            <a:spLocks noGrp="1" noChangeArrowheads="1"/>
          </p:cNvSpPr>
          <p:nvPr>
            <p:ph type="body" idx="1"/>
          </p:nvPr>
        </p:nvSpPr>
        <p:spPr>
          <a:xfrm>
            <a:off x="805567" y="4279564"/>
            <a:ext cx="5486400" cy="4114800"/>
          </a:xfrm>
          <a:noFill/>
          <a:ln/>
        </p:spPr>
        <p:txBody>
          <a:bodyPr/>
          <a:lstStyle/>
          <a:p>
            <a:pPr fontAlgn="base"/>
            <a:r>
              <a:rPr lang="en-US" dirty="0"/>
              <a:t>The central goal</a:t>
            </a:r>
            <a:r>
              <a:rPr lang="en-US" baseline="0" dirty="0"/>
              <a:t> of the Human Heredity and Health in Africa (or </a:t>
            </a:r>
            <a:r>
              <a:rPr lang="en-US" dirty="0"/>
              <a:t>H3Africa</a:t>
            </a:r>
            <a:r>
              <a:rPr lang="en-US" baseline="0" dirty="0"/>
              <a:t> program </a:t>
            </a:r>
            <a:r>
              <a:rPr lang="en-US" dirty="0"/>
              <a:t>is to develop a sustainable and collaborative African genetics and genomics research enterprise. * This coming</a:t>
            </a:r>
            <a:r>
              <a:rPr lang="en-US" baseline="0" dirty="0"/>
              <a:t> October, H3Africa has the honor of welcoming President </a:t>
            </a:r>
            <a:r>
              <a:rPr lang="en-US" baseline="0" dirty="0" err="1"/>
              <a:t>Ameenah</a:t>
            </a:r>
            <a:r>
              <a:rPr lang="en-US" baseline="0" dirty="0"/>
              <a:t> </a:t>
            </a:r>
            <a:r>
              <a:rPr lang="en-US" baseline="0" dirty="0" err="1"/>
              <a:t>Gurib</a:t>
            </a:r>
            <a:r>
              <a:rPr lang="en-US" i="0" baseline="0" dirty="0"/>
              <a:t> to speak at the opening of the 9</a:t>
            </a:r>
            <a:r>
              <a:rPr lang="en-US" i="0" baseline="30000" dirty="0"/>
              <a:t>th</a:t>
            </a:r>
            <a:r>
              <a:rPr lang="en-US" i="0" baseline="0" dirty="0"/>
              <a:t> Consortium Meeting in her country of Mauritius. President </a:t>
            </a:r>
            <a:r>
              <a:rPr lang="en-US" i="0" baseline="0" dirty="0" err="1"/>
              <a:t>Gurib</a:t>
            </a:r>
            <a:r>
              <a:rPr lang="en-US" i="0" baseline="0" dirty="0"/>
              <a:t> has been an outspoken supporter of research in Africa; in fact, she wrote a piece in </a:t>
            </a:r>
            <a:r>
              <a:rPr lang="en-US" i="1" baseline="0" dirty="0"/>
              <a:t>The Guardian</a:t>
            </a:r>
            <a:r>
              <a:rPr lang="en-US" i="0" baseline="0" dirty="0"/>
              <a:t> last fall entitled “African governments must urgently invest in science and research.” Her Excellency’s interest in H3Africa is encouraging as the consortium continues to work on plans for its long-term sustainability.</a:t>
            </a:r>
            <a:endParaRPr lang="en-US" dirty="0"/>
          </a:p>
          <a:p>
            <a:pPr fontAlgn="base"/>
            <a:endParaRPr lang="en-US" dirty="0"/>
          </a:p>
          <a:p>
            <a:pPr fontAlgn="base"/>
            <a:r>
              <a:rPr lang="en-US" dirty="0"/>
              <a:t>* Also of</a:t>
            </a:r>
            <a:r>
              <a:rPr lang="en-US" baseline="0" dirty="0"/>
              <a:t> interest, the 9</a:t>
            </a:r>
            <a:r>
              <a:rPr lang="en-US" baseline="30000" dirty="0"/>
              <a:t>th</a:t>
            </a:r>
            <a:r>
              <a:rPr lang="en-US" baseline="0" dirty="0"/>
              <a:t> Consortium Meeting will feature both an ethics and a special topic science workshop. The ethics workshop will tackle the complex issues surrounding the provision of research findings to individuals in an African context, while the special topic science workshop will focus on HIV co-morbidities; the latter workshop will kick-start the newest H3Africa working group, which brings together common interests in HIV/AIDS research from projects throughout the Consortium.</a:t>
            </a:r>
          </a:p>
          <a:p>
            <a:pPr fontAlgn="base"/>
            <a:endParaRPr lang="en-US" dirty="0"/>
          </a:p>
        </p:txBody>
      </p:sp>
      <p:sp>
        <p:nvSpPr>
          <p:cNvPr id="4"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10" eaLnBrk="0" hangingPunct="0">
              <a:defRPr b="1">
                <a:solidFill>
                  <a:schemeClr val="tx1"/>
                </a:solidFill>
                <a:latin typeface="Arial" pitchFamily="34" charset="0"/>
              </a:defRPr>
            </a:lvl1pPr>
            <a:lvl2pPr marL="754043" indent="-290017" defTabSz="950610" eaLnBrk="0" hangingPunct="0">
              <a:defRPr b="1">
                <a:solidFill>
                  <a:schemeClr val="tx1"/>
                </a:solidFill>
                <a:latin typeface="Arial" pitchFamily="34" charset="0"/>
              </a:defRPr>
            </a:lvl2pPr>
            <a:lvl3pPr marL="1160066" indent="-232013" defTabSz="950610" eaLnBrk="0" hangingPunct="0">
              <a:defRPr b="1">
                <a:solidFill>
                  <a:schemeClr val="tx1"/>
                </a:solidFill>
                <a:latin typeface="Arial" pitchFamily="34" charset="0"/>
              </a:defRPr>
            </a:lvl3pPr>
            <a:lvl4pPr marL="1624092" indent="-232013" defTabSz="950610" eaLnBrk="0" hangingPunct="0">
              <a:defRPr b="1">
                <a:solidFill>
                  <a:schemeClr val="tx1"/>
                </a:solidFill>
                <a:latin typeface="Arial" pitchFamily="34" charset="0"/>
              </a:defRPr>
            </a:lvl4pPr>
            <a:lvl5pPr marL="2088121" indent="-232013" defTabSz="950610" eaLnBrk="0" hangingPunct="0">
              <a:defRPr b="1">
                <a:solidFill>
                  <a:schemeClr val="tx1"/>
                </a:solidFill>
                <a:latin typeface="Arial" pitchFamily="34" charset="0"/>
              </a:defRPr>
            </a:lvl5pPr>
            <a:lvl6pPr marL="2552147" indent="-232013" defTabSz="950610" eaLnBrk="0" fontAlgn="base" hangingPunct="0">
              <a:spcBef>
                <a:spcPct val="0"/>
              </a:spcBef>
              <a:spcAft>
                <a:spcPct val="0"/>
              </a:spcAft>
              <a:defRPr b="1">
                <a:solidFill>
                  <a:schemeClr val="tx1"/>
                </a:solidFill>
                <a:latin typeface="Arial" pitchFamily="34" charset="0"/>
              </a:defRPr>
            </a:lvl6pPr>
            <a:lvl7pPr marL="3016173" indent="-232013" defTabSz="950610" eaLnBrk="0" fontAlgn="base" hangingPunct="0">
              <a:spcBef>
                <a:spcPct val="0"/>
              </a:spcBef>
              <a:spcAft>
                <a:spcPct val="0"/>
              </a:spcAft>
              <a:defRPr b="1">
                <a:solidFill>
                  <a:schemeClr val="tx1"/>
                </a:solidFill>
                <a:latin typeface="Arial" pitchFamily="34" charset="0"/>
              </a:defRPr>
            </a:lvl7pPr>
            <a:lvl8pPr marL="3480199" indent="-232013" defTabSz="950610" eaLnBrk="0" fontAlgn="base" hangingPunct="0">
              <a:spcBef>
                <a:spcPct val="0"/>
              </a:spcBef>
              <a:spcAft>
                <a:spcPct val="0"/>
              </a:spcAft>
              <a:defRPr b="1">
                <a:solidFill>
                  <a:schemeClr val="tx1"/>
                </a:solidFill>
                <a:latin typeface="Arial" pitchFamily="34" charset="0"/>
              </a:defRPr>
            </a:lvl8pPr>
            <a:lvl9pPr marL="3944228" indent="-232013" defTabSz="9506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47</a:t>
            </a:fld>
            <a:endParaRPr lang="en-US" dirty="0">
              <a:solidFill>
                <a:prstClr val="black"/>
              </a:solidFill>
              <a:cs typeface="Arial" pitchFamily="34" charset="0"/>
            </a:endParaRPr>
          </a:p>
        </p:txBody>
      </p:sp>
    </p:spTree>
    <p:extLst>
      <p:ext uri="{BB962C8B-B14F-4D97-AF65-F5344CB8AC3E}">
        <p14:creationId xmlns:p14="http://schemas.microsoft.com/office/powerpoint/2010/main" val="2734950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aseline="0" dirty="0"/>
              <a:t>As announced at last the Council meeting, H3Africa has been renewed for a second five-year phase of NIH Common Fund support. And so this past </a:t>
            </a:r>
            <a:r>
              <a:rPr lang="en-US" b="0" baseline="0" dirty="0"/>
              <a:t>August, </a:t>
            </a:r>
            <a:r>
              <a:rPr lang="en-US" baseline="0" dirty="0"/>
              <a:t>seven new RFAs were published. * In addition to renewing the RFAs from the first phase for individual research projects, collaborative centers, and the H3Africa Informatics Network, the second phase adds RFAs aiming to fund four additional components of the future H3Africa Consortium: an Administrative Coordinating Center, Global Health Bioinformatics Training, and dedicated Ethical, Legal, and Societal Implications projects (as either individual research grants or as collaborative centers).</a:t>
            </a:r>
          </a:p>
          <a:p>
            <a:endParaRPr lang="en-US" baseline="0" dirty="0"/>
          </a:p>
          <a:p>
            <a:r>
              <a:rPr lang="en-US" baseline="0" dirty="0"/>
              <a:t>* All the RFAs are open to both previous H3Africa grantees and new applicants, with applications due on November 15.</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u="none" dirty="0"/>
          </a:p>
          <a:p>
            <a:pPr marL="0" marR="0" indent="0" algn="l" defTabSz="914400" rtl="0" eaLnBrk="0" fontAlgn="base" latinLnBrk="0" hangingPunct="0">
              <a:lnSpc>
                <a:spcPct val="100000"/>
              </a:lnSpc>
              <a:spcBef>
                <a:spcPts val="0"/>
              </a:spcBef>
              <a:spcAft>
                <a:spcPct val="0"/>
              </a:spcAft>
              <a:buClrTx/>
              <a:buSzTx/>
              <a:buFontTx/>
              <a:buNone/>
              <a:tabLst/>
              <a:defRPr/>
            </a:pPr>
            <a:endParaRPr lang="en-US" b="0" u="none" dirty="0"/>
          </a:p>
          <a:p>
            <a:pPr marL="0" marR="0" indent="0" algn="l" defTabSz="914400" rtl="0" eaLnBrk="0" fontAlgn="base" latinLnBrk="0" hangingPunct="0">
              <a:lnSpc>
                <a:spcPct val="100000"/>
              </a:lnSpc>
              <a:spcBef>
                <a:spcPts val="0"/>
              </a:spcBef>
              <a:spcAft>
                <a:spcPct val="0"/>
              </a:spcAft>
              <a:buClrTx/>
              <a:buSzTx/>
              <a:buFontTx/>
              <a:buNone/>
              <a:tabLst/>
              <a:defRPr/>
            </a:pPr>
            <a:endParaRPr lang="en-US" u="sng"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48</a:t>
            </a:fld>
            <a:endParaRPr lang="en-US" dirty="0"/>
          </a:p>
        </p:txBody>
      </p:sp>
    </p:spTree>
    <p:extLst>
      <p:ext uri="{BB962C8B-B14F-4D97-AF65-F5344CB8AC3E}">
        <p14:creationId xmlns:p14="http://schemas.microsoft.com/office/powerpoint/2010/main" val="692123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78" tIns="46939" rIns="93878" bIns="46939" numCol="1" anchor="t" anchorCtr="0" compatLnSpc="1">
            <a:prstTxWarp prst="textNoShape">
              <a:avLst/>
            </a:prstTxWarp>
          </a:bodyPr>
          <a:lstStyle/>
          <a:p>
            <a:pPr defTabSz="956174" eaLnBrk="1" fontAlgn="auto" hangingPunct="1">
              <a:spcAft>
                <a:spcPts val="0"/>
              </a:spcAft>
              <a:defRPr/>
            </a:pPr>
            <a:r>
              <a:rPr lang="en-US" sz="1200" dirty="0">
                <a:latin typeface="Arial" panose="020B0604020202020204" pitchFamily="34" charset="0"/>
                <a:cs typeface="Arial" panose="020B0604020202020204" pitchFamily="34" charset="0"/>
              </a:rPr>
              <a:t>The NIH Common Fund’s Undiagnosed Diseases Network (or UDN) aims to improve the level of diagnosis and care for patients with undiagnosed diseases, facilitate research into the etiology of these diseases, and create an integrated and collaborative research community to identify and share improved options for optimal patient management. </a:t>
            </a:r>
          </a:p>
          <a:p>
            <a:pPr defTabSz="956174" eaLnBrk="1" fontAlgn="auto" hangingPunct="1">
              <a:spcAft>
                <a:spcPts val="0"/>
              </a:spcAft>
              <a:defRPr/>
            </a:pPr>
            <a:endParaRPr lang="en-US" sz="1200" dirty="0">
              <a:latin typeface="Arial" panose="020B0604020202020204" pitchFamily="34" charset="0"/>
              <a:cs typeface="Arial" panose="020B0604020202020204" pitchFamily="34" charset="0"/>
            </a:endParaRPr>
          </a:p>
          <a:p>
            <a:pPr defTabSz="956174" eaLnBrk="1" fontAlgn="auto" hangingPunct="1">
              <a:spcAft>
                <a:spcPts val="0"/>
              </a:spcAft>
              <a:defRPr/>
            </a:pPr>
            <a:r>
              <a:rPr lang="en-US" sz="1200" dirty="0">
                <a:latin typeface="Arial" panose="020B0604020202020204" pitchFamily="34" charset="0"/>
                <a:cs typeface="Arial" panose="020B0604020202020204" pitchFamily="34" charset="0"/>
              </a:rPr>
              <a:t>* </a:t>
            </a:r>
            <a:r>
              <a:rPr lang="en-US" sz="1200" baseline="0" dirty="0">
                <a:latin typeface="Arial" pitchFamily="34" charset="0"/>
                <a:cs typeface="Arial" pitchFamily="34" charset="0"/>
              </a:rPr>
              <a:t>To date, the UDN has received almost 800 applications and accepted 281 patients for evaluation at one of the seven UDN Clinical Sites across the nation. </a:t>
            </a:r>
            <a:r>
              <a:rPr lang="en-US" sz="1200" dirty="0">
                <a:latin typeface="Arial" panose="020B0604020202020204" pitchFamily="34" charset="0"/>
                <a:cs typeface="Arial" panose="020B0604020202020204" pitchFamily="34" charset="0"/>
              </a:rPr>
              <a:t>To apply, one simply needs to access the UDN Gateway</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by *</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clicking on the “Apply” button on any of the UDN webpages or by going to dedicated</a:t>
            </a:r>
            <a:r>
              <a:rPr lang="en-US" sz="1200" baseline="0" dirty="0">
                <a:latin typeface="Arial" panose="020B0604020202020204" pitchFamily="34" charset="0"/>
                <a:cs typeface="Arial" panose="020B0604020202020204" pitchFamily="34" charset="0"/>
              </a:rPr>
              <a:t> website hosted by Harvard University. </a:t>
            </a:r>
            <a:endParaRPr lang="en-US" sz="1200" dirty="0">
              <a:latin typeface="Arial" panose="020B0604020202020204" pitchFamily="34" charset="0"/>
              <a:cs typeface="Arial" panose="020B0604020202020204" pitchFamily="34" charset="0"/>
            </a:endParaRPr>
          </a:p>
          <a:p>
            <a:pPr defTabSz="956174">
              <a:defRPr/>
            </a:pPr>
            <a:endParaRPr lang="en-US" sz="1200" dirty="0">
              <a:latin typeface="Arial" panose="020B0604020202020204" pitchFamily="34" charset="0"/>
              <a:cs typeface="Arial" panose="020B0604020202020204" pitchFamily="34" charset="0"/>
            </a:endParaRPr>
          </a:p>
          <a:p>
            <a:pPr defTabSz="956174">
              <a:defRPr/>
            </a:pPr>
            <a:r>
              <a:rPr lang="en-US" sz="1200" dirty="0">
                <a:latin typeface="Arial" panose="020B0604020202020204" pitchFamily="34" charset="0"/>
                <a:cs typeface="Arial" panose="020B0604020202020204" pitchFamily="34" charset="0"/>
              </a:rPr>
              <a:t>* On July 4, the first UDN patient case study was</a:t>
            </a:r>
            <a:r>
              <a:rPr lang="en-US" sz="1200" baseline="0" dirty="0">
                <a:latin typeface="Arial" panose="020B0604020202020204" pitchFamily="34" charset="0"/>
                <a:cs typeface="Arial" panose="020B0604020202020204" pitchFamily="34" charset="0"/>
              </a:rPr>
              <a:t> published by the Baylor College of Medicine Clinical Site. </a:t>
            </a:r>
          </a:p>
          <a:p>
            <a:pPr defTabSz="956174">
              <a:defRPr/>
            </a:pPr>
            <a:endParaRPr lang="en-US" sz="1200" baseline="0" dirty="0">
              <a:latin typeface="Arial" panose="020B0604020202020204" pitchFamily="34" charset="0"/>
              <a:cs typeface="Arial" panose="020B0604020202020204" pitchFamily="34" charset="0"/>
            </a:endParaRPr>
          </a:p>
          <a:p>
            <a:pPr defTabSz="956174">
              <a:defRPr/>
            </a:pPr>
            <a:r>
              <a:rPr lang="en-US" sz="1200" baseline="0" dirty="0">
                <a:latin typeface="Arial" panose="020B0604020202020204" pitchFamily="34" charset="0"/>
                <a:cs typeface="Arial" panose="020B0604020202020204" pitchFamily="34" charset="0"/>
              </a:rPr>
              <a:t>* Information about other UDN genes of interest and participant pages can also be found on the UDN website; such information aids gene function research and patient matching.</a:t>
            </a:r>
          </a:p>
          <a:p>
            <a:pPr defTabSz="938500">
              <a:defRPr/>
            </a:pPr>
            <a:endParaRPr lang="en-US" sz="1200" dirty="0">
              <a:latin typeface="Arial" pitchFamily="34" charset="0"/>
              <a:cs typeface="Arial" pitchFamily="34" charset="0"/>
            </a:endParaRPr>
          </a:p>
          <a:p>
            <a:pPr defTabSz="938500">
              <a:defRPr/>
            </a:pPr>
            <a:endParaRPr lang="en-US" sz="1200" dirty="0">
              <a:solidFill>
                <a:srgbClr val="002774"/>
              </a:solidFill>
              <a:latin typeface="Arial" pitchFamily="34" charset="0"/>
              <a:cs typeface="Arial" pitchFamily="34" charset="0"/>
            </a:endParaRPr>
          </a:p>
          <a:p>
            <a:pPr defTabSz="938500">
              <a:spcAft>
                <a:spcPts val="0"/>
              </a:spcAft>
              <a:defRPr/>
            </a:pPr>
            <a:endParaRPr lang="en-US" sz="1200" baseline="0" dirty="0">
              <a:solidFill>
                <a:srgbClr val="002774"/>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57649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21214">
              <a:defRPr/>
            </a:pPr>
            <a:r>
              <a:rPr lang="en-US" dirty="0">
                <a:latin typeface="Arial" pitchFamily="34" charset="0"/>
                <a:cs typeface="Arial" pitchFamily="34" charset="0"/>
              </a:rPr>
              <a:t>Next, * Eric Dishman (the recently arrived Director of the Precision Medicine Initiative Cohort Program) will talk about the U.S. Precision Medicine Initiative. </a:t>
            </a:r>
          </a:p>
          <a:p>
            <a:pPr lvl="1" defTabSz="921214">
              <a:defRPr/>
            </a:pPr>
            <a:endParaRPr lang="en-US" dirty="0">
              <a:latin typeface="Arial" pitchFamily="34" charset="0"/>
              <a:cs typeface="Arial" pitchFamily="34" charset="0"/>
            </a:endParaRPr>
          </a:p>
          <a:p>
            <a:pPr lvl="1" defTabSz="921214">
              <a:defRPr/>
            </a:pPr>
            <a:r>
              <a:rPr lang="en-US" dirty="0">
                <a:latin typeface="Arial" pitchFamily="34" charset="0"/>
                <a:cs typeface="Arial" pitchFamily="34" charset="0"/>
              </a:rPr>
              <a:t>And the last</a:t>
            </a:r>
            <a:r>
              <a:rPr lang="en-US" baseline="0" dirty="0">
                <a:latin typeface="Arial" pitchFamily="34" charset="0"/>
                <a:cs typeface="Arial" pitchFamily="34" charset="0"/>
              </a:rPr>
              <a:t> major component of the Open Session will be a special </a:t>
            </a:r>
            <a:r>
              <a:rPr lang="en-US" dirty="0">
                <a:latin typeface="Arial" pitchFamily="34" charset="0"/>
                <a:cs typeface="Arial" pitchFamily="34" charset="0"/>
              </a:rPr>
              <a:t>presentation given by NHGRI’s Jeff Schloss; his talk is entitled “23 (Pairs) plus 1 Lessons Learned.”</a:t>
            </a:r>
            <a:endParaRPr lang="en-US" baseline="0"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a:t>
            </a:fld>
            <a:endParaRPr lang="en-US" dirty="0">
              <a:solidFill>
                <a:prstClr val="black"/>
              </a:solidFill>
              <a:cs typeface="Arial" pitchFamily="34" charset="0"/>
            </a:endParaRPr>
          </a:p>
        </p:txBody>
      </p:sp>
    </p:spTree>
    <p:extLst>
      <p:ext uri="{BB962C8B-B14F-4D97-AF65-F5344CB8AC3E}">
        <p14:creationId xmlns:p14="http://schemas.microsoft.com/office/powerpoint/2010/main" val="33428485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a:xfrm>
            <a:off x="825521" y="4446615"/>
            <a:ext cx="5486400" cy="4114800"/>
          </a:xfrm>
        </p:spPr>
        <p:txBody>
          <a:bodyPr/>
          <a:lstStyle/>
          <a:p>
            <a:r>
              <a:rPr lang="en-US" dirty="0">
                <a:latin typeface="Arial" panose="020B0604020202020204" pitchFamily="34" charset="0"/>
                <a:cs typeface="Arial" panose="020B0604020202020204" pitchFamily="34" charset="0"/>
              </a:rPr>
              <a:t>As I have discussed at previous Council meetings, NIH has been heavily involved in implementing the U.S. Precision Medicine Initiative (or</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PMI), which was first announced by President Obama</a:t>
            </a:r>
            <a:r>
              <a:rPr lang="en-US" baseline="0" dirty="0">
                <a:latin typeface="Arial" panose="020B0604020202020204" pitchFamily="34" charset="0"/>
                <a:cs typeface="Arial" panose="020B0604020202020204" pitchFamily="34" charset="0"/>
              </a:rPr>
              <a:t> in January 2015</a:t>
            </a:r>
            <a:r>
              <a:rPr lang="en-US" dirty="0">
                <a:latin typeface="Arial" panose="020B0604020202020204" pitchFamily="34" charset="0"/>
                <a:cs typeface="Arial" panose="020B0604020202020204" pitchFamily="34" charset="0"/>
              </a:rPr>
              <a:t>. The Fiscal Year 2016 NIH budget</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includes * $70 million to the National Cancer Institute to lead efforts in cancer genomics as part of PMI for Oncology as well as * $130 million to the broader NIH to build a national longitudinal research cohort of one million (or more) volunteers through the PMI Cohort Program.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Information about the PMI Cohort Program is available on this program’s main landing webpage (shown here), and Eric Dishman</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Director of the PMI Cohort Program) will be giving a more detailed update about this Program later in the Open Session of this Council meeting. I will now provide</a:t>
            </a:r>
            <a:r>
              <a:rPr lang="en-US" baseline="0" dirty="0">
                <a:latin typeface="Arial" panose="020B0604020202020204" pitchFamily="34" charset="0"/>
                <a:cs typeface="Arial" panose="020B0604020202020204" pitchFamily="34" charset="0"/>
              </a:rPr>
              <a:t> some quick PMI highlights that have unfolded over the last few months.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634521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a:t>For starters, the PMI Cohort Program transitioned from its pilot/planning phase to its full start-up phase with the awarding of a series</a:t>
            </a:r>
            <a:r>
              <a:rPr lang="en-US" baseline="0" dirty="0"/>
              <a:t> of </a:t>
            </a:r>
            <a:r>
              <a:rPr lang="en-US" dirty="0"/>
              <a:t>cooperative agreement awards; these</a:t>
            </a:r>
            <a:r>
              <a:rPr lang="en-US" baseline="0" dirty="0"/>
              <a:t> awards, totally $55 million in direct costs for the first year, were </a:t>
            </a:r>
            <a:r>
              <a:rPr lang="en-US" dirty="0"/>
              <a:t>announced in July. The</a:t>
            </a:r>
            <a:r>
              <a:rPr lang="en-US" baseline="0" dirty="0"/>
              <a:t> awardees, along with previous awardees that I mentioned at the May Council meeting, will be collaborating to bring together the major components needed to launch the PMI Cohort program later this year. </a:t>
            </a:r>
            <a:endParaRPr lang="en-US" dirty="0"/>
          </a:p>
          <a:p>
            <a:endParaRPr lang="en-US" dirty="0"/>
          </a:p>
          <a:p>
            <a:r>
              <a:rPr lang="en-US" dirty="0"/>
              <a:t>* The announcement of these awards in July was accompanied by an </a:t>
            </a:r>
            <a:r>
              <a:rPr lang="en-US" dirty="0" err="1"/>
              <a:t>OpEd</a:t>
            </a:r>
            <a:r>
              <a:rPr lang="en-US" dirty="0"/>
              <a:t> piece by President Obama in </a:t>
            </a:r>
            <a:r>
              <a:rPr lang="en-US" i="1" dirty="0"/>
              <a:t>The Boston Globe</a:t>
            </a:r>
            <a:r>
              <a:rPr lang="en-US" dirty="0"/>
              <a:t>, where he noted among other things that precision medicine is “one of the greatest opportunities we’ve ever seen for new medical breakthroughs, but it only works if we collect enough information first.” </a:t>
            </a:r>
          </a:p>
          <a:p>
            <a:endParaRPr lang="en-US" dirty="0"/>
          </a:p>
        </p:txBody>
      </p:sp>
      <p:sp>
        <p:nvSpPr>
          <p:cNvPr id="4" name="Slide Number Placeholder 3"/>
          <p:cNvSpPr>
            <a:spLocks noGrp="1"/>
          </p:cNvSpPr>
          <p:nvPr>
            <p:ph type="sldNum" sz="quarter" idx="10"/>
          </p:nvPr>
        </p:nvSpPr>
        <p:spPr/>
        <p:txBody>
          <a:bodyPr/>
          <a:lstStyle/>
          <a:p>
            <a:fld id="{7721939D-4110-48A8-920D-CD76A2A893FE}" type="slidenum">
              <a:rPr lang="en-US" smtClean="0"/>
              <a:t>51</a:t>
            </a:fld>
            <a:endParaRPr lang="en-US"/>
          </a:p>
        </p:txBody>
      </p:sp>
    </p:spTree>
    <p:extLst>
      <p:ext uri="{BB962C8B-B14F-4D97-AF65-F5344CB8AC3E}">
        <p14:creationId xmlns:p14="http://schemas.microsoft.com/office/powerpoint/2010/main" val="9942317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792167" y="4446592"/>
            <a:ext cx="5837233" cy="4354508"/>
          </a:xfrm>
        </p:spPr>
        <p:txBody>
          <a:bodyPr/>
          <a:lstStyle/>
          <a:p>
            <a:r>
              <a:rPr lang="en-US" dirty="0"/>
              <a:t>The initial set of</a:t>
            </a:r>
            <a:r>
              <a:rPr lang="en-US" baseline="0" dirty="0"/>
              <a:t> awards aim to </a:t>
            </a:r>
            <a:r>
              <a:rPr lang="en-US" dirty="0"/>
              <a:t>jump start getting that information as quickly as possible.</a:t>
            </a:r>
            <a:r>
              <a:rPr lang="en-US" baseline="0" dirty="0"/>
              <a:t> Specifically, the</a:t>
            </a:r>
            <a:r>
              <a:rPr lang="en-US" dirty="0"/>
              <a:t> awards include enlisting the first set</a:t>
            </a:r>
            <a:r>
              <a:rPr lang="en-US" baseline="0" dirty="0"/>
              <a:t> of </a:t>
            </a:r>
            <a:r>
              <a:rPr lang="en-US" dirty="0"/>
              <a:t>regional academic medical centers at the sites shown in red. These groups will build program protocols, engage and enroll participants, and collect health information and </a:t>
            </a:r>
            <a:r>
              <a:rPr lang="en-US" dirty="0" err="1"/>
              <a:t>biospecimens</a:t>
            </a:r>
            <a:r>
              <a:rPr lang="en-US" dirty="0"/>
              <a:t>. A pilot program involving six Federally Qualified Health Centers (or FQHCs) at the sites shown in blue</a:t>
            </a:r>
            <a:r>
              <a:rPr lang="en-US" baseline="0" dirty="0"/>
              <a:t> </a:t>
            </a:r>
            <a:r>
              <a:rPr lang="en-US" dirty="0"/>
              <a:t>will determine infrastructure needs for FQHCs in the PMI Cohort Program. FQHCs will be critical for reaching underserved participants, families, and communities. Additional enrollment centers will be added over time. </a:t>
            </a:r>
          </a:p>
          <a:p>
            <a:endParaRPr lang="en-US" dirty="0"/>
          </a:p>
          <a:p>
            <a:r>
              <a:rPr lang="en-US" dirty="0"/>
              <a:t>* Recruitment will also take place at Veterans Administration (or VA) Hospitals and by a direct volunteer recruitment nationwide. * The Mayo Clinic Biobank will collect, store, and distribute </a:t>
            </a:r>
            <a:r>
              <a:rPr lang="en-US" dirty="0" err="1"/>
              <a:t>biospecimens</a:t>
            </a:r>
            <a:r>
              <a:rPr lang="en-US" dirty="0"/>
              <a:t>, while * the Data and Research Support Center</a:t>
            </a:r>
            <a:r>
              <a:rPr lang="en-US" baseline="0" dirty="0"/>
              <a:t> (</a:t>
            </a:r>
            <a:r>
              <a:rPr lang="en-US" dirty="0"/>
              <a:t>awarded to Vanderbilt University, the Broad Institute, and Verily Life Sciences) will be the central hub for collecting and organizing the data and making it securely available. The latter groups will also provide analysis tools to enable interested researchers and citizen scientists to use the data.</a:t>
            </a:r>
          </a:p>
          <a:p>
            <a:endParaRPr lang="en-US" dirty="0"/>
          </a:p>
          <a:p>
            <a:r>
              <a:rPr lang="en-US" dirty="0"/>
              <a:t>* Finally, The Scripps Research Institute and </a:t>
            </a:r>
            <a:r>
              <a:rPr lang="en-US" dirty="0" err="1"/>
              <a:t>Vibrent</a:t>
            </a:r>
            <a:r>
              <a:rPr lang="en-US" dirty="0"/>
              <a:t> Health will develop and maintain mobile and web platforms for enrollment, consent, and the collection of data from and communication with participants. They will also support the enrollment of direct volunteers. Together, these efforts put</a:t>
            </a:r>
            <a:r>
              <a:rPr lang="en-US" baseline="0" dirty="0"/>
              <a:t> the PMI Cohort Program on a trajectory to begin recruitment in the near future.</a:t>
            </a:r>
            <a:endParaRPr lang="en-US" dirty="0"/>
          </a:p>
        </p:txBody>
      </p:sp>
      <p:sp>
        <p:nvSpPr>
          <p:cNvPr id="4" name="Slide Number Placeholder 3"/>
          <p:cNvSpPr>
            <a:spLocks noGrp="1"/>
          </p:cNvSpPr>
          <p:nvPr>
            <p:ph type="sldNum" sz="quarter" idx="10"/>
          </p:nvPr>
        </p:nvSpPr>
        <p:spPr/>
        <p:txBody>
          <a:bodyPr/>
          <a:lstStyle/>
          <a:p>
            <a:fld id="{7721939D-4110-48A8-920D-CD76A2A893FE}" type="slidenum">
              <a:rPr lang="en-US" smtClean="0"/>
              <a:t>52</a:t>
            </a:fld>
            <a:endParaRPr lang="en-US" dirty="0"/>
          </a:p>
        </p:txBody>
      </p:sp>
    </p:spTree>
    <p:extLst>
      <p:ext uri="{BB962C8B-B14F-4D97-AF65-F5344CB8AC3E}">
        <p14:creationId xmlns:p14="http://schemas.microsoft.com/office/powerpoint/2010/main" val="2519730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53</a:t>
            </a:fld>
            <a:endParaRPr lang="en-US" dirty="0">
              <a:cs typeface="Arial" pitchFamily="34" charset="0"/>
            </a:endParaRPr>
          </a:p>
        </p:txBody>
      </p:sp>
    </p:spTree>
    <p:extLst>
      <p:ext uri="{BB962C8B-B14F-4D97-AF65-F5344CB8AC3E}">
        <p14:creationId xmlns:p14="http://schemas.microsoft.com/office/powerpoint/2010/main" val="4290096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36" tIns="46918" rIns="93836" bIns="46918" numCol="1" anchor="t" anchorCtr="0" compatLnSpc="1">
            <a:prstTxWarp prst="textNoShape">
              <a:avLst/>
            </a:prstTxWarp>
          </a:bodyPr>
          <a:lstStyle/>
          <a:p>
            <a:pPr lvl="1" defTabSz="913699">
              <a:defRPr/>
            </a:pPr>
            <a:r>
              <a:rPr lang="en-US" dirty="0"/>
              <a:t>NHGRI’s </a:t>
            </a:r>
            <a:r>
              <a:rPr lang="en-US" baseline="0" dirty="0"/>
              <a:t>Division of Policy, Communications, and Education partners with the American Society of Human Genetics (or ASHG) in sponsoring two fellowships.</a:t>
            </a:r>
            <a:r>
              <a:rPr lang="en-US" dirty="0"/>
              <a:t> </a:t>
            </a:r>
          </a:p>
          <a:p>
            <a:pPr lvl="1" defTabSz="913699">
              <a:defRPr/>
            </a:pPr>
            <a:endParaRPr lang="en-US" baseline="0" dirty="0"/>
          </a:p>
          <a:p>
            <a:pPr lvl="1" defTabSz="913699">
              <a:defRPr/>
            </a:pPr>
            <a:r>
              <a:rPr lang="en-US" baseline="0" dirty="0"/>
              <a:t>The Genetics and Public Policy Fellowship program provides fellows</a:t>
            </a:r>
            <a:r>
              <a:rPr lang="en-US" dirty="0"/>
              <a:t> </a:t>
            </a:r>
            <a:r>
              <a:rPr lang="en-US" baseline="0" dirty="0"/>
              <a:t>with an opportunity to work in NHGRI’s Policy and Program Analysis Branch, at ASHG, and in Congress.</a:t>
            </a:r>
            <a:r>
              <a:rPr lang="en-US" dirty="0"/>
              <a:t> *</a:t>
            </a:r>
            <a:r>
              <a:rPr lang="en-US" baseline="0" dirty="0"/>
              <a:t> This year’s </a:t>
            </a:r>
            <a:r>
              <a:rPr lang="en-US" kern="1200" baseline="0" dirty="0">
                <a:effectLst/>
              </a:rPr>
              <a:t>f</a:t>
            </a:r>
            <a:r>
              <a:rPr lang="en-US" kern="1200" dirty="0">
                <a:effectLst/>
              </a:rPr>
              <a:t>ellow is</a:t>
            </a:r>
            <a:r>
              <a:rPr lang="en-US" kern="1200" baseline="0" dirty="0">
                <a:effectLst/>
              </a:rPr>
              <a:t> Christa Wagner. Dr. Wagner earned her Ph.D. in Cellular and Molecular Medicine from Johns Hopkins University School of Medicine.</a:t>
            </a:r>
            <a:r>
              <a:rPr lang="en-US" kern="1200" dirty="0">
                <a:effectLst/>
              </a:rPr>
              <a:t> </a:t>
            </a:r>
          </a:p>
          <a:p>
            <a:pPr lvl="1" defTabSz="913699">
              <a:defRPr/>
            </a:pPr>
            <a:endParaRPr lang="en-US" dirty="0"/>
          </a:p>
          <a:p>
            <a:pPr defTabSz="913699">
              <a:defRPr/>
            </a:pPr>
            <a:r>
              <a:rPr lang="en-US" baseline="0" dirty="0"/>
              <a:t>The Genetics and Education Fellowship program provides fellows</a:t>
            </a:r>
            <a:r>
              <a:rPr lang="en-US" dirty="0"/>
              <a:t> </a:t>
            </a:r>
            <a:r>
              <a:rPr lang="en-US" baseline="0" dirty="0"/>
              <a:t>with an opportunity to work in </a:t>
            </a:r>
            <a:r>
              <a:rPr lang="en-US" dirty="0"/>
              <a:t>NHGRI’s Education and Community Involvement Branch</a:t>
            </a:r>
            <a:r>
              <a:rPr lang="en-US" baseline="0" dirty="0"/>
              <a:t> </a:t>
            </a:r>
            <a:r>
              <a:rPr lang="en-US" dirty="0"/>
              <a:t>and at ASHG in developing</a:t>
            </a:r>
            <a:r>
              <a:rPr lang="en-US" baseline="0" dirty="0"/>
              <a:t> </a:t>
            </a:r>
            <a:r>
              <a:rPr lang="en-US" dirty="0"/>
              <a:t>educational programs for a wide range of audiences; the fellow may also rotate to a public or private organization involved in genetics and genomics education. * This year’s fellow is Teresa Ramirez. Dr. Ramirez </a:t>
            </a:r>
            <a:r>
              <a:rPr lang="en-US" kern="1200" dirty="0">
                <a:effectLst/>
              </a:rPr>
              <a:t>earned her Ph.D. in Molecular Pharmacology and Physiology from Brown University</a:t>
            </a:r>
            <a:r>
              <a:rPr lang="en-US" dirty="0"/>
              <a:t> and then</a:t>
            </a:r>
            <a:r>
              <a:rPr lang="en-US" baseline="0" dirty="0"/>
              <a:t> </a:t>
            </a:r>
            <a:r>
              <a:rPr lang="en-US" dirty="0"/>
              <a:t>completed</a:t>
            </a:r>
            <a:r>
              <a:rPr lang="en-US" baseline="0" dirty="0"/>
              <a:t> </a:t>
            </a:r>
            <a:r>
              <a:rPr lang="en-US" dirty="0"/>
              <a:t>a p</a:t>
            </a:r>
            <a:r>
              <a:rPr lang="en-US" kern="1200" dirty="0">
                <a:effectLst/>
              </a:rPr>
              <a:t>ost-doctoral research fellowship at the National Institute of Alcohol Abuse and Alcoholism. </a:t>
            </a:r>
          </a:p>
        </p:txBody>
      </p:sp>
      <p:sp>
        <p:nvSpPr>
          <p:cNvPr id="6" name="Slide Number Placeholder 3"/>
          <p:cNvSpPr>
            <a:spLocks noGrp="1"/>
          </p:cNvSpPr>
          <p:nvPr>
            <p:ph type="sldNum" sz="quarter" idx="5"/>
          </p:nvPr>
        </p:nvSpPr>
        <p:spPr>
          <a:xfrm>
            <a:off x="4014100" y="8889987"/>
            <a:ext cx="3070860" cy="468315"/>
          </a:xfrm>
        </p:spPr>
        <p:txBody>
          <a:bodyPr/>
          <a:lstStyle/>
          <a:p>
            <a:fld id="{AEAA3271-BCE4-44FA-B910-928BB5F6209B}"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5337705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66992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b="0" baseline="0" dirty="0"/>
              <a:t>In June, </a:t>
            </a:r>
            <a:r>
              <a:rPr lang="en-US" dirty="0"/>
              <a:t>NHGRI’s Policy and Program Analysis Branch </a:t>
            </a:r>
            <a:r>
              <a:rPr lang="en-US" baseline="0" dirty="0"/>
              <a:t>held a public educational workshop on ‘Investigational Device Exemptions (or IDEs) and Genomics’ to help investigators and institutional</a:t>
            </a:r>
            <a:r>
              <a:rPr lang="en-US" dirty="0"/>
              <a:t> review board</a:t>
            </a:r>
            <a:r>
              <a:rPr lang="en-US" baseline="0" dirty="0"/>
              <a:t> members learn more about the Food and Drug Administration’s (or FDA’s) IDE regulations and to understand how these regulations apply to genomics</a:t>
            </a:r>
            <a:r>
              <a:rPr lang="en-US" dirty="0"/>
              <a:t> research</a:t>
            </a:r>
            <a:r>
              <a:rPr lang="en-US" baseline="0" dirty="0"/>
              <a:t>. As a reminder, the FDA may require researchers to apply for an IDE before beginning a clinical research study involving the use of investigational devices. The FDA considers </a:t>
            </a:r>
            <a:r>
              <a:rPr lang="en-US" b="0" baseline="0" dirty="0"/>
              <a:t>tests performed using next-generation DNA sequencing platforms </a:t>
            </a:r>
            <a:r>
              <a:rPr lang="en-US" baseline="0" dirty="0"/>
              <a:t>to be investigational devices. If an investigational device study poses a significant level of risk to participants, investigators must apply for and receive an IDE before enrolling participants. </a:t>
            </a:r>
          </a:p>
          <a:p>
            <a:pPr lvl="1" defTabSz="946589">
              <a:defRPr/>
            </a:pPr>
            <a:endParaRPr lang="en-US" baseline="0" dirty="0"/>
          </a:p>
          <a:p>
            <a:pPr lvl="1" defTabSz="946589">
              <a:defRPr/>
            </a:pPr>
            <a:r>
              <a:rPr lang="en-US" baseline="0" dirty="0"/>
              <a:t>Speakers</a:t>
            </a:r>
            <a:r>
              <a:rPr lang="en-US" dirty="0"/>
              <a:t> at the workshop </a:t>
            </a:r>
            <a:r>
              <a:rPr lang="en-US" baseline="0" dirty="0"/>
              <a:t>represented the research, institutional review board, and </a:t>
            </a:r>
            <a:r>
              <a:rPr lang="en-US" b="0" baseline="0" dirty="0"/>
              <a:t>FDA </a:t>
            </a:r>
            <a:r>
              <a:rPr lang="en-US" baseline="0" dirty="0"/>
              <a:t>perspectives, providing advice on how to determine when an IDE is necessary, how best to communicate with the FDA about possible IDE submissions,</a:t>
            </a:r>
            <a:r>
              <a:rPr lang="en-US" dirty="0"/>
              <a:t> </a:t>
            </a:r>
            <a:r>
              <a:rPr lang="en-US" baseline="0" dirty="0"/>
              <a:t>and what information the FDA needs in order to review an IDE application. * A meeting report and a video of the meeting is available on genome.gov. * In order to provide additional resources about IDEs to the research community, Branch staff are now drafting a white paper offering points for investigators to consider based on </a:t>
            </a:r>
            <a:r>
              <a:rPr lang="en-US" b="0" baseline="0" dirty="0"/>
              <a:t>what was learned at the workshop.</a:t>
            </a:r>
          </a:p>
          <a:p>
            <a:pPr lvl="1" defTabSz="946589">
              <a:defRPr/>
            </a:pPr>
            <a:endParaRPr lang="en-US" dirty="0"/>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55</a:t>
            </a:fld>
            <a:endParaRPr lang="en-US" dirty="0">
              <a:solidFill>
                <a:srgbClr val="000000"/>
              </a:solidFill>
            </a:endParaRPr>
          </a:p>
        </p:txBody>
      </p:sp>
    </p:spTree>
    <p:extLst>
      <p:ext uri="{BB962C8B-B14F-4D97-AF65-F5344CB8AC3E}">
        <p14:creationId xmlns:p14="http://schemas.microsoft.com/office/powerpoint/2010/main" val="1862489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909" tIns="46954" rIns="93909" bIns="46954" numCol="1" anchor="t" anchorCtr="0" compatLnSpc="1">
            <a:prstTxWarp prst="textNoShape">
              <a:avLst/>
            </a:prstTxWarp>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This past </a:t>
            </a:r>
            <a:r>
              <a:rPr lang="en-US" kern="1200" baseline="0" dirty="0">
                <a:effectLst/>
              </a:rPr>
              <a:t>May, NHGRI convened a two-day workshop to initiate a renewed dialog about the risks and benefits related to sharing aggregate-level information from genomic research studies. Under the </a:t>
            </a:r>
            <a:r>
              <a:rPr lang="en-US" kern="1200" dirty="0">
                <a:effectLst/>
              </a:rPr>
              <a:t>current NIH G</a:t>
            </a:r>
            <a:r>
              <a:rPr lang="en-US" dirty="0"/>
              <a:t>enomic Data Sharing Policy, this aggregate-level information is only available through controlled access, although it has long been acknowledged that the privacy risk posed by the information is very small.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kern="1200" dirty="0">
              <a:effectLst/>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kern="1200" dirty="0">
                <a:effectLst/>
              </a:rPr>
              <a:t>It became clear through the discussions at the workshop that there were different understandings among the participants. Workshop participants recommended using the term “genomic summary statistics” to clarify that the information </a:t>
            </a:r>
            <a:r>
              <a:rPr lang="en-US" kern="1200" baseline="0" dirty="0">
                <a:effectLst/>
              </a:rPr>
              <a:t>is the statistical</a:t>
            </a:r>
            <a:r>
              <a:rPr lang="en-US" kern="1200" dirty="0">
                <a:effectLst/>
              </a:rPr>
              <a:t> results</a:t>
            </a:r>
            <a:r>
              <a:rPr lang="en-US" kern="1200" baseline="0" dirty="0">
                <a:effectLst/>
              </a:rPr>
              <a:t> from a study based on many individual participants’ genotypes, and that it does not include individual-level data.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kern="1200" baseline="0" dirty="0">
                <a:effectLst/>
              </a:rPr>
              <a:t>Participants also recommended that NHGRI </a:t>
            </a:r>
            <a:r>
              <a:rPr lang="en-US" kern="1200" dirty="0">
                <a:effectLst/>
              </a:rPr>
              <a:t>work to pursue policy changes that enable genomic summary statistics to be made available through unrestricted access in dbGaP,</a:t>
            </a:r>
            <a:r>
              <a:rPr lang="en-US" kern="1200" baseline="0" dirty="0">
                <a:effectLst/>
              </a:rPr>
              <a:t> </a:t>
            </a:r>
            <a:r>
              <a:rPr lang="en-US" kern="1200" dirty="0">
                <a:effectLst/>
              </a:rPr>
              <a:t>with appropriate exceptions for studies associated with particular sensitivities. It was also recommended that NHGRI work with the research community and public stakeholders to inform research participants more effectively about the benefits of sharing genomic summary statistics and to articulate the privacy risks and mitigation steps taken. A report from the workshop is now available on genome.gov</a:t>
            </a:r>
            <a:r>
              <a:rPr lang="en-US" kern="1200" baseline="0" dirty="0">
                <a:effectLst/>
              </a:rPr>
              <a:t>.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i="0" kern="1200" baseline="0" dirty="0">
              <a:effectLst/>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871">
              <a:defRPr/>
            </a:pPr>
            <a:fld id="{EF1538E9-0E3C-4F99-854D-827A84D0C00A}" type="slidenum">
              <a:rPr lang="en-US" smtClean="0">
                <a:solidFill>
                  <a:srgbClr val="000000"/>
                </a:solidFill>
              </a:rPr>
              <a:pPr defTabSz="925871">
                <a:defRPr/>
              </a:pPr>
              <a:t>56</a:t>
            </a:fld>
            <a:endParaRPr lang="en-US" dirty="0">
              <a:solidFill>
                <a:srgbClr val="000000"/>
              </a:solidFill>
            </a:endParaRPr>
          </a:p>
        </p:txBody>
      </p:sp>
    </p:spTree>
    <p:extLst>
      <p:ext uri="{BB962C8B-B14F-4D97-AF65-F5344CB8AC3E}">
        <p14:creationId xmlns:p14="http://schemas.microsoft.com/office/powerpoint/2010/main" val="8745851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00101" y="4329967"/>
            <a:ext cx="5486401" cy="4114800"/>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marL="0" marR="0" indent="0" algn="l" defTabSz="914334"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The NHGRI website</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genome.gov) was recently upgraded to a new mobile</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friendly design, which means the site is now easier to browse on a variety of mobile devices like iPhones, Androids, and tablets. It is notable that roughly one-third of </a:t>
            </a:r>
            <a:r>
              <a:rPr lang="en-US" sz="1200" kern="1200" dirty="0" err="1">
                <a:solidFill>
                  <a:schemeClr val="tx1"/>
                </a:solidFill>
                <a:effectLst/>
                <a:latin typeface="Arial" panose="020B0604020202020204" pitchFamily="34" charset="0"/>
                <a:ea typeface="+mn-ea"/>
                <a:cs typeface="Arial" panose="020B0604020202020204" pitchFamily="34" charset="0"/>
              </a:rPr>
              <a:t>genome.gov’s</a:t>
            </a:r>
            <a:r>
              <a:rPr lang="en-US" sz="1200" kern="1200" dirty="0">
                <a:solidFill>
                  <a:schemeClr val="tx1"/>
                </a:solidFill>
                <a:effectLst/>
                <a:latin typeface="Arial" panose="020B0604020202020204" pitchFamily="34" charset="0"/>
                <a:ea typeface="+mn-ea"/>
                <a:cs typeface="Arial" panose="020B0604020202020204" pitchFamily="34" charset="0"/>
              </a:rPr>
              <a:t> total traffic comes from mobile devices – and that number is expected to increase as mobile devices become</a:t>
            </a:r>
            <a:r>
              <a:rPr lang="en-US" sz="1200" kern="1200" baseline="0" dirty="0">
                <a:solidFill>
                  <a:schemeClr val="tx1"/>
                </a:solidFill>
                <a:effectLst/>
                <a:latin typeface="Arial" panose="020B0604020202020204" pitchFamily="34" charset="0"/>
                <a:ea typeface="+mn-ea"/>
                <a:cs typeface="Arial" panose="020B0604020202020204" pitchFamily="34" charset="0"/>
              </a:rPr>
              <a:t> more prevalent</a:t>
            </a:r>
            <a:r>
              <a:rPr lang="en-US" sz="1200" kern="1200" dirty="0">
                <a:solidFill>
                  <a:schemeClr val="tx1"/>
                </a:solidFill>
                <a:effectLst/>
                <a:latin typeface="Arial" panose="020B0604020202020204" pitchFamily="34" charset="0"/>
                <a:ea typeface="+mn-ea"/>
                <a:cs typeface="Arial" panose="020B0604020202020204" pitchFamily="34" charset="0"/>
              </a:rPr>
              <a:t>. This update will ensure that people can readily and quickly access important information about NHGRI research, programs, and other activities from a more diverse set of devices. </a:t>
            </a:r>
            <a:endParaRPr lang="en-US" dirty="0"/>
          </a:p>
          <a:p>
            <a:pPr defTabSz="914334">
              <a:defRPr/>
            </a:pPr>
            <a:endParaRPr lang="en-US" dirty="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57</a:t>
            </a:fld>
            <a:endParaRPr lang="en-US" dirty="0">
              <a:solidFill>
                <a:srgbClr val="000000"/>
              </a:solidFill>
            </a:endParaRPr>
          </a:p>
        </p:txBody>
      </p:sp>
    </p:spTree>
    <p:extLst>
      <p:ext uri="{BB962C8B-B14F-4D97-AF65-F5344CB8AC3E}">
        <p14:creationId xmlns:p14="http://schemas.microsoft.com/office/powerpoint/2010/main" val="731214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00101" y="4329967"/>
            <a:ext cx="5486401" cy="4725898"/>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a:t>The NHGRI </a:t>
            </a:r>
            <a:r>
              <a:rPr lang="en-US" baseline="0" dirty="0"/>
              <a:t>History of Genomics Program recently completed a lecture series </a:t>
            </a:r>
            <a:r>
              <a:rPr lang="en-US" dirty="0"/>
              <a:t>commemorating the 25</a:t>
            </a:r>
            <a:r>
              <a:rPr lang="en-US" baseline="30000" dirty="0"/>
              <a:t>th</a:t>
            </a:r>
            <a:r>
              <a:rPr lang="en-US" dirty="0"/>
              <a:t> anniversary of the launch of the Human Genome Project. The series, entitled “A Quarter Century after the Human Genome Project’s Launch: Lessons Beyond the Base Pairs,” began in December 2015 and concluded</a:t>
            </a:r>
            <a:r>
              <a:rPr lang="en-US" baseline="0" dirty="0"/>
              <a:t> in May with a talk by Dr. David Bentley from </a:t>
            </a:r>
            <a:r>
              <a:rPr lang="en-US" baseline="0" dirty="0" err="1"/>
              <a:t>Illumina</a:t>
            </a:r>
            <a:r>
              <a:rPr lang="en-US" dirty="0"/>
              <a:t>. You can now find video recordings</a:t>
            </a:r>
            <a:r>
              <a:rPr lang="en-US" baseline="0" dirty="0"/>
              <a:t> of all </a:t>
            </a:r>
            <a:r>
              <a:rPr lang="en-US" dirty="0"/>
              <a:t>six lectures</a:t>
            </a:r>
            <a:r>
              <a:rPr lang="en-US" baseline="0" dirty="0"/>
              <a:t> on NHGRI’s </a:t>
            </a:r>
            <a:r>
              <a:rPr lang="en-US" baseline="0" dirty="0" err="1"/>
              <a:t>GenomeTV</a:t>
            </a:r>
            <a:r>
              <a:rPr lang="en-US" baseline="0" dirty="0"/>
              <a:t> channel of YouTube.</a:t>
            </a:r>
            <a:endParaRPr lang="en-US" dirty="0"/>
          </a:p>
          <a:p>
            <a:endParaRPr lang="en-US" dirty="0"/>
          </a:p>
          <a:p>
            <a:pPr defTabSz="914334">
              <a:defRPr/>
            </a:pPr>
            <a:endParaRPr lang="en-US" dirty="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58</a:t>
            </a:fld>
            <a:endParaRPr lang="en-US" dirty="0">
              <a:solidFill>
                <a:srgbClr val="000000"/>
              </a:solidFill>
            </a:endParaRPr>
          </a:p>
        </p:txBody>
      </p:sp>
    </p:spTree>
    <p:extLst>
      <p:ext uri="{BB962C8B-B14F-4D97-AF65-F5344CB8AC3E}">
        <p14:creationId xmlns:p14="http://schemas.microsoft.com/office/powerpoint/2010/main" val="23184081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The </a:t>
            </a:r>
            <a:r>
              <a:rPr lang="en-US" sz="1200" i="1" kern="1200" dirty="0">
                <a:solidFill>
                  <a:schemeClr val="tx1"/>
                </a:solidFill>
                <a:effectLst/>
                <a:latin typeface="Arial" panose="020B0604020202020204" pitchFamily="34" charset="0"/>
                <a:ea typeface="+mn-ea"/>
                <a:cs typeface="Arial" panose="020B0604020202020204" pitchFamily="34" charset="0"/>
              </a:rPr>
              <a:t>Genome: Unlocking Life’s Code </a:t>
            </a:r>
            <a:r>
              <a:rPr lang="en-US" sz="1200" kern="1200" dirty="0">
                <a:solidFill>
                  <a:schemeClr val="tx1"/>
                </a:solidFill>
                <a:effectLst/>
                <a:latin typeface="Arial" panose="020B0604020202020204" pitchFamily="34" charset="0"/>
                <a:ea typeface="+mn-ea"/>
                <a:cs typeface="Arial" panose="020B0604020202020204" pitchFamily="34" charset="0"/>
              </a:rPr>
              <a:t>exhibition will make several more stops across North</a:t>
            </a:r>
            <a:r>
              <a:rPr lang="en-US" sz="1200" kern="1200" baseline="0" dirty="0">
                <a:solidFill>
                  <a:schemeClr val="tx1"/>
                </a:solidFill>
                <a:effectLst/>
                <a:latin typeface="Arial" panose="020B0604020202020204" pitchFamily="34" charset="0"/>
                <a:ea typeface="+mn-ea"/>
                <a:cs typeface="Arial" panose="020B0604020202020204" pitchFamily="34" charset="0"/>
              </a:rPr>
              <a:t> America as it continues its ‘road show’ over the next two years</a:t>
            </a:r>
            <a:r>
              <a:rPr lang="en-US" sz="1200" kern="1200" dirty="0">
                <a:solidFill>
                  <a:schemeClr val="tx1"/>
                </a:solidFill>
                <a:effectLst/>
                <a:latin typeface="Arial" panose="020B0604020202020204" pitchFamily="34" charset="0"/>
                <a:ea typeface="+mn-ea"/>
                <a:cs typeface="Arial" panose="020B0604020202020204" pitchFamily="34" charset="0"/>
              </a:rPr>
              <a:t>. The exhibition closed last week at the </a:t>
            </a:r>
            <a:r>
              <a:rPr lang="en-US" sz="1200" kern="1200" baseline="0" dirty="0">
                <a:solidFill>
                  <a:schemeClr val="tx1"/>
                </a:solidFill>
                <a:effectLst/>
                <a:latin typeface="Arial" panose="020B0604020202020204" pitchFamily="34" charset="0"/>
                <a:ea typeface="+mn-ea"/>
                <a:cs typeface="Arial" panose="020B0604020202020204" pitchFamily="34" charset="0"/>
              </a:rPr>
              <a:t>Natural History Museum of Utah in Salt Lake City, and i</a:t>
            </a:r>
            <a:r>
              <a:rPr lang="en-US" sz="1200" kern="1200" dirty="0">
                <a:solidFill>
                  <a:schemeClr val="tx1"/>
                </a:solidFill>
                <a:effectLst/>
                <a:latin typeface="Arial" panose="020B0604020202020204" pitchFamily="34" charset="0"/>
                <a:ea typeface="+mn-ea"/>
                <a:cs typeface="Arial" panose="020B0604020202020204" pitchFamily="34" charset="0"/>
              </a:rPr>
              <a:t>t will</a:t>
            </a:r>
            <a:r>
              <a:rPr lang="en-US" sz="1200" kern="1200" baseline="0" dirty="0">
                <a:solidFill>
                  <a:schemeClr val="tx1"/>
                </a:solidFill>
                <a:effectLst/>
                <a:latin typeface="Arial" panose="020B0604020202020204" pitchFamily="34" charset="0"/>
                <a:ea typeface="+mn-ea"/>
                <a:cs typeface="Arial" panose="020B0604020202020204" pitchFamily="34" charset="0"/>
              </a:rPr>
              <a:t> open at the Exploration Place in Wichita, Kansas on September 30. It will then travel to the Peoria Riverfront Museum in early 2017.</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August, I gave a</a:t>
            </a:r>
            <a:r>
              <a:rPr lang="en-US" sz="1200" kern="1200" baseline="0" dirty="0">
                <a:solidFill>
                  <a:schemeClr val="tx1"/>
                </a:solidFill>
                <a:effectLst/>
                <a:latin typeface="Arial" panose="020B0604020202020204" pitchFamily="34" charset="0"/>
                <a:ea typeface="+mn-ea"/>
                <a:cs typeface="Arial" panose="020B0604020202020204" pitchFamily="34" charset="0"/>
              </a:rPr>
              <a:t>n evening lecture to about 600 people at the Natural History Museum of Utah </a:t>
            </a:r>
            <a:r>
              <a:rPr lang="en-US" sz="1200" kern="1200" dirty="0">
                <a:solidFill>
                  <a:schemeClr val="tx1"/>
                </a:solidFill>
                <a:effectLst/>
                <a:latin typeface="Arial" panose="020B0604020202020204" pitchFamily="34" charset="0"/>
                <a:ea typeface="+mn-ea"/>
                <a:cs typeface="Arial" panose="020B0604020202020204" pitchFamily="34" charset="0"/>
              </a:rPr>
              <a:t>on</a:t>
            </a:r>
            <a:r>
              <a:rPr lang="en-US" sz="1200" kern="1200" baseline="0" dirty="0">
                <a:solidFill>
                  <a:schemeClr val="tx1"/>
                </a:solidFill>
                <a:effectLst/>
                <a:latin typeface="Arial" panose="020B0604020202020204" pitchFamily="34" charset="0"/>
                <a:ea typeface="+mn-ea"/>
                <a:cs typeface="Arial" panose="020B0604020202020204" pitchFamily="34" charset="0"/>
              </a:rPr>
              <a:t> human genomics, precision medicine, and advancing human health. The following day, I met with medical students, faculty, and researchers from the University of Utah and their healthcare partners.</a:t>
            </a:r>
          </a:p>
          <a:p>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Please continue to check the exhibition’s website (unlockinglifescode.org) and follow it on social media for the most up-to-date program information.</a:t>
            </a:r>
          </a:p>
          <a:p>
            <a:pPr defTabSz="931620" eaLnBrk="1" fontAlgn="auto" hangingPunct="1">
              <a:spcAft>
                <a:spcPts val="0"/>
              </a:spcAft>
              <a:defRPr/>
            </a:pPr>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59</a:t>
            </a:fld>
            <a:endParaRPr lang="en-US"/>
          </a:p>
        </p:txBody>
      </p:sp>
    </p:spTree>
    <p:extLst>
      <p:ext uri="{BB962C8B-B14F-4D97-AF65-F5344CB8AC3E}">
        <p14:creationId xmlns:p14="http://schemas.microsoft.com/office/powerpoint/2010/main" val="50067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the rest of my Director’s Report, I will cover the 7 areas listed here, which reliably provide an</a:t>
            </a:r>
            <a:r>
              <a:rPr lang="en-US" baseline="0" dirty="0">
                <a:latin typeface="Arial" pitchFamily="34" charset="0"/>
                <a:cs typeface="Arial" pitchFamily="34" charset="0"/>
              </a:rPr>
              <a:t> effective </a:t>
            </a:r>
            <a:r>
              <a:rPr lang="en-US" dirty="0">
                <a:latin typeface="Arial" pitchFamily="34" charset="0"/>
                <a:cs typeface="Arial" pitchFamily="34" charset="0"/>
              </a:rPr>
              <a:t>framework for reviewing the relevant topics.</a:t>
            </a:r>
          </a:p>
          <a:p>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a:cs typeface="Arial" pitchFamily="34" charset="0"/>
            </a:endParaRPr>
          </a:p>
        </p:txBody>
      </p:sp>
    </p:spTree>
    <p:extLst>
      <p:ext uri="{BB962C8B-B14F-4D97-AF65-F5344CB8AC3E}">
        <p14:creationId xmlns:p14="http://schemas.microsoft.com/office/powerpoint/2010/main" val="1435591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200" b="0" kern="1200" dirty="0">
                <a:solidFill>
                  <a:schemeClr val="tx1"/>
                </a:solidFill>
              </a:rPr>
              <a:t>In</a:t>
            </a:r>
            <a:r>
              <a:rPr lang="en-US" sz="1200" b="0" kern="1200" baseline="0" dirty="0">
                <a:solidFill>
                  <a:schemeClr val="tx1"/>
                </a:solidFill>
              </a:rPr>
              <a:t> partnership with the Smithsonian Associates, NHGRI has co-developed a </a:t>
            </a:r>
            <a:r>
              <a:rPr lang="en-US" sz="1200" b="0" kern="1200" dirty="0">
                <a:solidFill>
                  <a:schemeClr val="tx1"/>
                </a:solidFill>
              </a:rPr>
              <a:t>five-part public lecture series that features NIH Institute directors and scientific and medical experts</a:t>
            </a:r>
            <a:r>
              <a:rPr lang="en-US" sz="1200" b="0" kern="1200" baseline="0" dirty="0">
                <a:solidFill>
                  <a:schemeClr val="tx1"/>
                </a:solidFill>
              </a:rPr>
              <a:t> discussing with the public </a:t>
            </a:r>
            <a:r>
              <a:rPr lang="en-US" sz="1200" b="0" kern="1200" dirty="0">
                <a:solidFill>
                  <a:schemeClr val="tx1"/>
                </a:solidFill>
              </a:rPr>
              <a:t>what is currently ‘hot’ in biomedical research</a:t>
            </a:r>
            <a:r>
              <a:rPr lang="en-US" sz="1200" b="0" kern="1200" baseline="0" dirty="0">
                <a:solidFill>
                  <a:schemeClr val="tx1"/>
                </a:solidFill>
              </a:rPr>
              <a:t> –</a:t>
            </a:r>
            <a:r>
              <a:rPr lang="en-US" sz="1200" b="0" kern="1200" dirty="0">
                <a:solidFill>
                  <a:schemeClr val="tx1"/>
                </a:solidFill>
              </a:rPr>
              <a:t> and what it means for our health and medical treatment today and in the future.</a:t>
            </a:r>
            <a:r>
              <a:rPr lang="en-US" sz="1200" b="0" kern="1200" baseline="0" dirty="0">
                <a:solidFill>
                  <a:schemeClr val="tx1"/>
                </a:solidFill>
              </a:rPr>
              <a:t> The series is entitled “The Pulse on Modern Medicine: Insights from NIH Experts.” To prime the attendees for each session, each lecture is preceded by an b</a:t>
            </a:r>
            <a:r>
              <a:rPr lang="en-US" sz="1200" b="0" kern="1200" dirty="0">
                <a:solidFill>
                  <a:schemeClr val="tx1"/>
                </a:solidFill>
              </a:rPr>
              <a:t>rief introductory</a:t>
            </a:r>
            <a:r>
              <a:rPr lang="en-US" sz="1200" b="0" kern="1200" baseline="0" dirty="0">
                <a:solidFill>
                  <a:schemeClr val="tx1"/>
                </a:solidFill>
              </a:rPr>
              <a:t> </a:t>
            </a:r>
            <a:r>
              <a:rPr lang="en-US" sz="1200" b="0" kern="1200" dirty="0">
                <a:solidFill>
                  <a:schemeClr val="tx1"/>
                </a:solidFill>
              </a:rPr>
              <a:t>talk that offers fundamental</a:t>
            </a:r>
            <a:r>
              <a:rPr lang="en-US" sz="1200" b="0" kern="1200" baseline="0" dirty="0">
                <a:solidFill>
                  <a:schemeClr val="tx1"/>
                </a:solidFill>
              </a:rPr>
              <a:t> background science and information </a:t>
            </a:r>
            <a:r>
              <a:rPr lang="en-US" sz="1200" b="0" kern="1200" dirty="0">
                <a:solidFill>
                  <a:schemeClr val="tx1"/>
                </a:solidFill>
              </a:rPr>
              <a:t>for the evening’s general topic.</a:t>
            </a:r>
          </a:p>
          <a:p>
            <a:endParaRPr lang="en-US" sz="1200" b="0" kern="1200" dirty="0">
              <a:solidFill>
                <a:schemeClr val="tx1"/>
              </a:solidFill>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0" kern="1200" baseline="0" dirty="0">
                <a:solidFill>
                  <a:schemeClr val="tx1"/>
                </a:solidFill>
              </a:rPr>
              <a:t>Last week, I kicked off the series giving a talk entitled “From the Human Genome Project to Precision Medicine: A Journey to Advance Human Health.” Dr. Larry Brody provided the introductory talk, reviewing the general basics of genetics and genomics.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0" kern="1200" baseline="0" dirty="0">
              <a:solidFill>
                <a:schemeClr val="tx1"/>
              </a:solidFill>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0" kern="1200" baseline="0" dirty="0">
                <a:solidFill>
                  <a:schemeClr val="tx1"/>
                </a:solidFill>
              </a:rPr>
              <a:t>Also speaking in the series from NHGRI is Dr. Bill Gahl on undiagnosed and rare diseases and Dr. Julie Segre on the </a:t>
            </a:r>
            <a:r>
              <a:rPr lang="en-US" sz="1200" b="0" kern="1200" baseline="0" dirty="0" err="1">
                <a:solidFill>
                  <a:schemeClr val="tx1"/>
                </a:solidFill>
              </a:rPr>
              <a:t>microbiome</a:t>
            </a:r>
            <a:r>
              <a:rPr lang="en-US" sz="1200" b="0" kern="1200" baseline="0" dirty="0">
                <a:solidFill>
                  <a:schemeClr val="tx1"/>
                </a:solidFill>
              </a:rPr>
              <a:t>.</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0" kern="1200" baseline="0" dirty="0">
              <a:solidFill>
                <a:schemeClr val="tx1"/>
              </a:solidFill>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60</a:t>
            </a:fld>
            <a:endParaRPr lang="en-US" dirty="0"/>
          </a:p>
        </p:txBody>
      </p:sp>
    </p:spTree>
    <p:extLst>
      <p:ext uri="{BB962C8B-B14F-4D97-AF65-F5344CB8AC3E}">
        <p14:creationId xmlns:p14="http://schemas.microsoft.com/office/powerpoint/2010/main" val="3878038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i="0" kern="1200" dirty="0">
                <a:effectLst/>
              </a:rPr>
              <a:t>NHGRI’s Partnership for Community Outreach and Engagement in Genomics held its annual in-person meeting in August in Salt Lake City,</a:t>
            </a:r>
            <a:r>
              <a:rPr lang="en-US" i="0" kern="1200" baseline="0" dirty="0">
                <a:effectLst/>
              </a:rPr>
              <a:t> Utah. The night before the meeting, many of the participants attended my talk at the Natural History Museum of Utah (that I mentioned earlier).</a:t>
            </a:r>
          </a:p>
          <a:p>
            <a:pPr marL="0" marR="0" indent="0" algn="l" defTabSz="914400" rtl="0" eaLnBrk="0" fontAlgn="base" latinLnBrk="0" hangingPunct="0">
              <a:lnSpc>
                <a:spcPct val="100000"/>
              </a:lnSpc>
              <a:spcBef>
                <a:spcPts val="0"/>
              </a:spcBef>
              <a:spcAft>
                <a:spcPct val="0"/>
              </a:spcAft>
              <a:buClrTx/>
              <a:buSzTx/>
              <a:buFontTx/>
              <a:buNone/>
              <a:tabLst/>
              <a:defRPr/>
            </a:pPr>
            <a:endParaRPr lang="en-US" i="0" kern="1200" baseline="0" dirty="0">
              <a:effectLst/>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i="0" kern="1200" baseline="0" dirty="0">
                <a:effectLst/>
              </a:rPr>
              <a:t>NHGRI established t</a:t>
            </a:r>
            <a:r>
              <a:rPr lang="en-US" dirty="0"/>
              <a:t>he Partnership for Community Outreach and Engagement in Genomics in 2014</a:t>
            </a:r>
            <a:r>
              <a:rPr lang="en-US" baseline="0" dirty="0"/>
              <a:t> as a way to </a:t>
            </a:r>
            <a:r>
              <a:rPr lang="en-US" dirty="0"/>
              <a:t>bring together community liaisons, health advocates, and health practitioners</a:t>
            </a:r>
            <a:r>
              <a:rPr lang="en-US" baseline="0" dirty="0"/>
              <a:t> representing </a:t>
            </a:r>
            <a:r>
              <a:rPr lang="en-US" dirty="0"/>
              <a:t>diverse populations</a:t>
            </a:r>
            <a:r>
              <a:rPr lang="en-US" baseline="0" dirty="0"/>
              <a:t> to discuss efforts to increase genomic literacy in their communities, and as a forum for NHGRI to gain a better understanding of community needs and concerns related to genomics.</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a:t>The Partnership’s dedication to promoting </a:t>
            </a:r>
            <a:r>
              <a:rPr lang="en-US" dirty="0"/>
              <a:t>public understanding of genomics has been steadfast,</a:t>
            </a:r>
            <a:r>
              <a:rPr lang="en-US" baseline="0" dirty="0"/>
              <a:t> and the group used this meeting to invite new voices into the discussion, as well as to articulate their vision and priorities for the next two years.</a:t>
            </a:r>
            <a:endParaRPr lang="en-US" dirty="0"/>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61</a:t>
            </a:fld>
            <a:endParaRPr lang="en-US" dirty="0"/>
          </a:p>
        </p:txBody>
      </p:sp>
    </p:spTree>
    <p:extLst>
      <p:ext uri="{BB962C8B-B14F-4D97-AF65-F5344CB8AC3E}">
        <p14:creationId xmlns:p14="http://schemas.microsoft.com/office/powerpoint/2010/main" val="391809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92167" y="4446591"/>
            <a:ext cx="5486401" cy="4443395"/>
          </a:xfrm>
        </p:spPr>
        <p:txBody>
          <a:bodyPr/>
          <a:lstStyle/>
          <a:p>
            <a:r>
              <a:rPr lang="en-US" dirty="0"/>
              <a:t>In addition to their national outreach programs, NHGRI’s Education and Community Involvement Branch regularly organizes activities for students, teachers, and organizations visiting the NIH campus. This summer was particularly busy, with many of these visits extending over several days and involving extensive programming. </a:t>
            </a:r>
          </a:p>
          <a:p>
            <a:endParaRPr lang="en-US" dirty="0"/>
          </a:p>
          <a:p>
            <a:r>
              <a:rPr lang="en-US" dirty="0"/>
              <a:t>For example, in July, the Branch hosted a group of 10</a:t>
            </a:r>
            <a:r>
              <a:rPr lang="en-US" baseline="30000" dirty="0"/>
              <a:t>th</a:t>
            </a:r>
            <a:r>
              <a:rPr lang="en-US" dirty="0"/>
              <a:t> and 11</a:t>
            </a:r>
            <a:r>
              <a:rPr lang="en-US" baseline="30000" dirty="0"/>
              <a:t>th</a:t>
            </a:r>
            <a:r>
              <a:rPr lang="en-US" dirty="0"/>
              <a:t> grade students from the Prince George’s County Youth County Connect Program for a week. The students heard presentations from NHGRI staff; toured various NIH facilities; and participated in several hands-on activities.</a:t>
            </a:r>
          </a:p>
          <a:p>
            <a:endParaRPr lang="en-US" dirty="0"/>
          </a:p>
          <a:p>
            <a:r>
              <a:rPr lang="en-US" dirty="0"/>
              <a:t>In late July, the Branch hosted five students from the Smithsonian’s National Museum of Natural History’s Youth Engagement in Science (or YES!) program. The students toured a zebrafish laboratory, heard about careers in genomics, and attended the NIH Summer Internship Program’s poster session. </a:t>
            </a:r>
          </a:p>
          <a:p>
            <a:endParaRPr lang="en-US" dirty="0"/>
          </a:p>
          <a:p>
            <a:r>
              <a:rPr lang="en-US" dirty="0"/>
              <a:t>Finally, NHGRI staff also had the opportunity to meet with seven National Congress of American Indians health scholars during their week-long visit to the Washington, DC area. The scholars heard about training</a:t>
            </a:r>
            <a:r>
              <a:rPr lang="en-US" baseline="0" dirty="0"/>
              <a:t> opportunities</a:t>
            </a:r>
            <a:r>
              <a:rPr lang="en-US" dirty="0"/>
              <a:t> and about the Institute’s engagement with and outreach to American Indians and Alaska Natives.</a:t>
            </a:r>
          </a:p>
        </p:txBody>
      </p:sp>
      <p:sp>
        <p:nvSpPr>
          <p:cNvPr id="4" name="Slide Number Placeholder 3"/>
          <p:cNvSpPr>
            <a:spLocks noGrp="1"/>
          </p:cNvSpPr>
          <p:nvPr>
            <p:ph type="sldNum" sz="quarter" idx="10"/>
          </p:nvPr>
        </p:nvSpPr>
        <p:spPr/>
        <p:txBody>
          <a:bodyPr/>
          <a:lstStyle/>
          <a:p>
            <a:fld id="{CFDD2888-EA59-4FA6-882F-5E5CD6B79C53}" type="slidenum">
              <a:rPr lang="en-US" smtClean="0"/>
              <a:pPr/>
              <a:t>62</a:t>
            </a:fld>
            <a:endParaRPr lang="en-US" dirty="0"/>
          </a:p>
        </p:txBody>
      </p:sp>
    </p:spTree>
    <p:extLst>
      <p:ext uri="{BB962C8B-B14F-4D97-AF65-F5344CB8AC3E}">
        <p14:creationId xmlns:p14="http://schemas.microsoft.com/office/powerpoint/2010/main" val="4261788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kern="1200" dirty="0">
                <a:effectLst/>
              </a:rPr>
              <a:t>In August, the Education</a:t>
            </a:r>
            <a:r>
              <a:rPr lang="en-US" kern="1200" baseline="0" dirty="0">
                <a:effectLst/>
              </a:rPr>
              <a:t> and Community Involvement Branch </a:t>
            </a:r>
            <a:r>
              <a:rPr lang="en-US" kern="1200" dirty="0">
                <a:effectLst/>
              </a:rPr>
              <a:t>held its</a:t>
            </a:r>
            <a:r>
              <a:rPr lang="en-US" kern="1200" baseline="0" dirty="0">
                <a:effectLst/>
              </a:rPr>
              <a:t> annual Short Course in Genomics. This year’s course welcomed 24 faculty members who teach at middle schools, high schools, community colleges, and tribal colleges from places as far away as Puerto Rico, California, and rural North Dakota. These educators came to NIH for three days to hear lectures and receive teaching resources from leading NHGRI and NIH researchers, clinicians, and staff; to discuss ways to incorporate genomics content into their classrooms; and to participate in tours of NIH facilities. Topics discussed during the course ranged from undiagnosed and rare diseases, bioinformatics, CRISPR/Cas9, cancer genomics, ethical issues in genomics research, and health disparities, among others.</a:t>
            </a:r>
          </a:p>
          <a:p>
            <a:pPr marL="0" marR="0" indent="0" algn="l" defTabSz="914400" rtl="0" eaLnBrk="0" fontAlgn="base" latinLnBrk="0" hangingPunct="0">
              <a:lnSpc>
                <a:spcPct val="100000"/>
              </a:lnSpc>
              <a:spcBef>
                <a:spcPts val="0"/>
              </a:spcBef>
              <a:spcAft>
                <a:spcPct val="0"/>
              </a:spcAft>
              <a:buClrTx/>
              <a:buSzTx/>
              <a:buFontTx/>
              <a:buNone/>
              <a:tabLst/>
              <a:defRPr/>
            </a:pPr>
            <a:endParaRPr lang="en-US" kern="1200" dirty="0">
              <a:effectLst/>
            </a:endParaRPr>
          </a:p>
          <a:p>
            <a:endParaRPr lang="en-US" dirty="0"/>
          </a:p>
        </p:txBody>
      </p:sp>
      <p:sp>
        <p:nvSpPr>
          <p:cNvPr id="5" name="Slide Number Placeholder 3"/>
          <p:cNvSpPr>
            <a:spLocks noGrp="1"/>
          </p:cNvSpPr>
          <p:nvPr>
            <p:ph type="sldNum" sz="quarter" idx="5"/>
          </p:nvPr>
        </p:nvSpPr>
        <p:spPr>
          <a:xfrm>
            <a:off x="4014100" y="8889987"/>
            <a:ext cx="3070860" cy="468315"/>
          </a:xfrm>
        </p:spPr>
        <p:txBody>
          <a:bodyPr/>
          <a:lstStyle/>
          <a:p>
            <a:fld id="{AEAA3271-BCE4-44FA-B910-928BB5F6209B}"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24299305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2" y="4430929"/>
            <a:ext cx="5486400" cy="4114800"/>
          </a:xfrm>
          <a:noFill/>
          <a:ln w="9525">
            <a:noFill/>
            <a:miter lim="800000"/>
            <a:headEnd/>
            <a:tailEnd/>
          </a:ln>
          <a:effectLst/>
        </p:spPr>
        <p:txBody>
          <a:bodyPr vert="horz" wrap="square" lIns="93765" tIns="46882" rIns="93765" bIns="46882" numCol="1" anchor="t" anchorCtr="0" compatLnSpc="1">
            <a:prstTxWarp prst="textNoShape">
              <a:avLst/>
            </a:prstTxWarp>
            <a:noAutofit/>
          </a:bodyPr>
          <a:lstStyle/>
          <a:p>
            <a:pPr lvl="1" defTabSz="938431">
              <a:defRPr/>
            </a:pPr>
            <a:r>
              <a:rPr lang="en-US" strike="noStrike" dirty="0"/>
              <a:t>Several years ago, the Genomic Healthcare</a:t>
            </a:r>
            <a:r>
              <a:rPr lang="en-US" strike="noStrike" baseline="0" dirty="0"/>
              <a:t> Branch began hosting a second ‘track’ of the NHGRI </a:t>
            </a:r>
            <a:r>
              <a:rPr lang="en-US" strike="noStrike" dirty="0"/>
              <a:t>Short Course focused on nurses</a:t>
            </a:r>
            <a:r>
              <a:rPr lang="en-US" strike="noStrike" baseline="0" dirty="0"/>
              <a:t> and nurse educators, providing them a similar opportunity to learn about cutting-edge genomic advances from NHGRI experts. </a:t>
            </a:r>
            <a:r>
              <a:rPr lang="en-US" strike="noStrike" dirty="0"/>
              <a:t>*</a:t>
            </a:r>
            <a:r>
              <a:rPr lang="en-US" strike="noStrike" baseline="0" dirty="0"/>
              <a:t> </a:t>
            </a:r>
            <a:r>
              <a:rPr lang="en-US" strike="noStrike" dirty="0"/>
              <a:t>The aim</a:t>
            </a:r>
            <a:r>
              <a:rPr lang="en-US" strike="noStrike" baseline="0" dirty="0"/>
              <a:t> of this track is t</a:t>
            </a:r>
            <a:r>
              <a:rPr lang="en-US" strike="noStrike" dirty="0"/>
              <a:t>o enhance </a:t>
            </a:r>
            <a:r>
              <a:rPr lang="en-US" strike="noStrike" baseline="0" dirty="0"/>
              <a:t>genomics education of </a:t>
            </a:r>
            <a:r>
              <a:rPr lang="en-US" strike="noStrike" dirty="0"/>
              <a:t>health professional</a:t>
            </a:r>
            <a:r>
              <a:rPr lang="en-US" strike="noStrike" baseline="0" dirty="0"/>
              <a:t>s so as to facilitate the integration of genomics into practice. * This year, the program was expanded to include an interdisciplinary focus, and participants included 21 nurses </a:t>
            </a:r>
            <a:r>
              <a:rPr lang="en-US" u="none" strike="noStrike" baseline="0" dirty="0"/>
              <a:t>and</a:t>
            </a:r>
            <a:r>
              <a:rPr lang="en-US" strike="noStrike" baseline="0" dirty="0"/>
              <a:t> 9 physician assistant educators. </a:t>
            </a:r>
          </a:p>
          <a:p>
            <a:pPr lvl="1" defTabSz="938431">
              <a:defRPr/>
            </a:pPr>
            <a:endParaRPr lang="en-US" strike="noStrike" dirty="0"/>
          </a:p>
          <a:p>
            <a:pPr lvl="1" defTabSz="938431">
              <a:defRPr/>
            </a:pPr>
            <a:r>
              <a:rPr lang="en-US" strike="noStrike" dirty="0"/>
              <a:t>Over the three days of the course, enlisted </a:t>
            </a:r>
            <a:r>
              <a:rPr lang="en-US" strike="noStrike" baseline="0" dirty="0"/>
              <a:t>experts presented lectures, participated in panel discussions, and performed one-on-one mentoring with attendees. * Topics included a genomics primer, genomic competencies, educational resources, and strategies for integration of genomics into health-provider curricula and into clinical practice. Best practices were shared by nationally recognized nurse and </a:t>
            </a:r>
            <a:r>
              <a:rPr lang="en-US" strike="noStrike" dirty="0"/>
              <a:t>physician</a:t>
            </a:r>
            <a:r>
              <a:rPr lang="en-US" strike="noStrike" baseline="0" dirty="0"/>
              <a:t> assistant</a:t>
            </a:r>
            <a:r>
              <a:rPr lang="en-US" strike="noStrike" dirty="0"/>
              <a:t> </a:t>
            </a:r>
            <a:r>
              <a:rPr lang="en-US" strike="noStrike" baseline="0" dirty="0"/>
              <a:t>genomic educators, and panel discussions exemplified an emphasis on cross-disciplinary interaction.</a:t>
            </a:r>
          </a:p>
          <a:p>
            <a:pPr lvl="1" defTabSz="938431">
              <a:defRPr/>
            </a:pPr>
            <a:endParaRPr lang="en-US" strike="noStrike" baseline="0" dirty="0"/>
          </a:p>
          <a:p>
            <a:pPr lvl="1" defTabSz="938431">
              <a:defRPr/>
            </a:pPr>
            <a:r>
              <a:rPr lang="en-US" strike="noStrike" baseline="0" dirty="0"/>
              <a:t>* To extend the reach and impact of this track of the Short Course, the slide presentations have been made available on the public course website, and a ‘Community of Practice’ listserv has been created to facilitate further communications among these genomics educators. </a:t>
            </a:r>
            <a:endParaRPr lang="en-US" strike="sngStrike" dirty="0"/>
          </a:p>
          <a:p>
            <a:pPr lvl="1" defTabSz="938431">
              <a:defRPr/>
            </a:pPr>
            <a:endParaRPr lang="en-US" strike="noStrike" dirty="0"/>
          </a:p>
          <a:p>
            <a:pPr lvl="1" defTabSz="938431">
              <a:defRPr/>
            </a:pPr>
            <a:endParaRPr lang="de-DE" dirty="0"/>
          </a:p>
        </p:txBody>
      </p:sp>
      <p:sp>
        <p:nvSpPr>
          <p:cNvPr id="5" name="Slide Number Placeholder 3"/>
          <p:cNvSpPr>
            <a:spLocks noGrp="1"/>
          </p:cNvSpPr>
          <p:nvPr>
            <p:ph type="sldNum" sz="quarter" idx="5"/>
          </p:nvPr>
        </p:nvSpPr>
        <p:spPr>
          <a:xfrm>
            <a:off x="4014100" y="8889987"/>
            <a:ext cx="3070860" cy="468315"/>
          </a:xfrm>
        </p:spPr>
        <p:txBody>
          <a:bodyPr/>
          <a:lstStyle/>
          <a:p>
            <a:fld id="{AEAA3271-BCE4-44FA-B910-928BB5F6209B}"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58230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2" y="4430929"/>
            <a:ext cx="5486400" cy="4114800"/>
          </a:xfrm>
          <a:noFill/>
          <a:ln w="9525">
            <a:noFill/>
            <a:miter lim="800000"/>
            <a:headEnd/>
            <a:tailEnd/>
          </a:ln>
          <a:effectLst/>
        </p:spPr>
        <p:txBody>
          <a:bodyPr vert="horz" wrap="square" lIns="93765" tIns="46882" rIns="93765" bIns="46882" numCol="1" anchor="t" anchorCtr="0" compatLnSpc="1">
            <a:prstTxWarp prst="textNoShape">
              <a:avLst/>
            </a:prstTxWarp>
            <a:noAutofit/>
          </a:bodyPr>
          <a:lstStyle/>
          <a:p>
            <a:pPr lvl="1" defTabSz="938431">
              <a:defRPr/>
            </a:pPr>
            <a:r>
              <a:rPr lang="en-US" strike="noStrike" dirty="0"/>
              <a:t>To address the growing need of medical staff in the insurance industry to understand genetic testing, the Genomic Healthcare Branch collaborated with the Blue Cross Blue Shield Association to produce an educational webinar series on genomic</a:t>
            </a:r>
            <a:r>
              <a:rPr lang="en-US" strike="noStrike" baseline="0" dirty="0"/>
              <a:t> medicine topics</a:t>
            </a:r>
            <a:r>
              <a:rPr lang="en-US" strike="noStrike" dirty="0"/>
              <a:t>. * The specific goal was to prepare insurers to understand genetic testing strategies, interpretations, outcomes, and patient care needs, so that they are able to use that understanding in making decisions regarding the healthcare activities of their company’s insured.</a:t>
            </a:r>
          </a:p>
          <a:p>
            <a:pPr lvl="1" defTabSz="938431">
              <a:defRPr/>
            </a:pPr>
            <a:endParaRPr lang="en-US" strike="noStrike" dirty="0"/>
          </a:p>
          <a:p>
            <a:pPr lvl="1" defTabSz="938431">
              <a:defRPr/>
            </a:pPr>
            <a:r>
              <a:rPr lang="en-US" strike="noStrike" dirty="0"/>
              <a:t>* Starting in June 2015, thirteen </a:t>
            </a:r>
            <a:r>
              <a:rPr lang="en-US" strike="noStrike" baseline="0" dirty="0"/>
              <a:t>live </a:t>
            </a:r>
            <a:r>
              <a:rPr lang="en-US" strike="noStrike" dirty="0"/>
              <a:t>monthly</a:t>
            </a:r>
            <a:r>
              <a:rPr lang="en-US" strike="noStrike" baseline="0" dirty="0"/>
              <a:t> webinars were produced by volunteer experts in genetic and genomic medicine, and all had 70 or more online participants. * Each session was recorded and is now publicly available on the NHGRI website (genome.gov) for continuing education.</a:t>
            </a:r>
            <a:endParaRPr lang="en-US" strike="noStrike" dirty="0"/>
          </a:p>
          <a:p>
            <a:pPr lvl="1" defTabSz="938431">
              <a:defRPr/>
            </a:pPr>
            <a:endParaRPr lang="en-US" strike="noStrike" dirty="0"/>
          </a:p>
          <a:p>
            <a:pPr lvl="1" defTabSz="938431">
              <a:defRPr/>
            </a:pPr>
            <a:r>
              <a:rPr lang="en-US" strike="noStrike" dirty="0"/>
              <a:t>This effort arose from the Insurer Education Working Group of NHGRI's Inter-Society Coordinating Committee for Practitioner Education in Genomics (or ISCC).</a:t>
            </a:r>
          </a:p>
          <a:p>
            <a:pPr lvl="1" defTabSz="938431">
              <a:defRPr/>
            </a:pPr>
            <a:endParaRPr lang="en-US" strike="noStrike" dirty="0"/>
          </a:p>
          <a:p>
            <a:pPr lvl="1" defTabSz="938431">
              <a:defRPr/>
            </a:pPr>
            <a:endParaRPr lang="en-US" dirty="0"/>
          </a:p>
          <a:p>
            <a:pPr lvl="1" defTabSz="938431">
              <a:defRPr/>
            </a:pPr>
            <a:endParaRPr lang="de-DE" dirty="0"/>
          </a:p>
          <a:p>
            <a:pPr lvl="1" defTabSz="938431">
              <a:defRPr/>
            </a:pPr>
            <a:endParaRPr lang="en-US" dirty="0"/>
          </a:p>
        </p:txBody>
      </p:sp>
      <p:sp>
        <p:nvSpPr>
          <p:cNvPr id="119812" name="Slide Number Placeholder 3"/>
          <p:cNvSpPr>
            <a:spLocks noGrp="1"/>
          </p:cNvSpPr>
          <p:nvPr>
            <p:ph type="sldNum" sz="quarter" idx="5"/>
          </p:nvPr>
        </p:nvSpPr>
        <p:spPr>
          <a:noFill/>
        </p:spPr>
        <p:txBody>
          <a:bodyPr/>
          <a:lstStyle/>
          <a:p>
            <a:pPr defTabSz="933355"/>
            <a:fld id="{3F3096A7-7907-4AE4-8BBC-4643BE8BB0EA}" type="slidenum">
              <a:rPr lang="en-US" smtClean="0">
                <a:solidFill>
                  <a:srgbClr val="000000"/>
                </a:solidFill>
              </a:rPr>
              <a:pPr defTabSz="933355"/>
              <a:t>65</a:t>
            </a:fld>
            <a:endParaRPr lang="en-US" dirty="0">
              <a:solidFill>
                <a:srgbClr val="000000"/>
              </a:solidFill>
            </a:endParaRPr>
          </a:p>
        </p:txBody>
      </p:sp>
    </p:spTree>
    <p:extLst>
      <p:ext uri="{BB962C8B-B14F-4D97-AF65-F5344CB8AC3E}">
        <p14:creationId xmlns:p14="http://schemas.microsoft.com/office/powerpoint/2010/main" val="450802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dirty="0"/>
              <a:t>Family health history is often called ‘the cheapest genetic test’ –</a:t>
            </a:r>
            <a:r>
              <a:rPr lang="en-US" baseline="0" dirty="0"/>
              <a:t> </a:t>
            </a:r>
            <a:r>
              <a:rPr lang="en-US" dirty="0"/>
              <a:t>yet its usage</a:t>
            </a:r>
            <a:r>
              <a:rPr lang="en-US" baseline="0" dirty="0"/>
              <a:t> in clinical practice is far lower than its potential. Today’s family health history tools are computer programs that help collect and organize the health histories of an individual’s family members, and, in some cases, estimate inherited risk for diseases like breast cancer, diabetes, and colon cancer.</a:t>
            </a:r>
          </a:p>
          <a:p>
            <a:pPr lvl="1" defTabSz="946589">
              <a:defRPr/>
            </a:pPr>
            <a:endParaRPr lang="en-US" baseline="0" dirty="0"/>
          </a:p>
          <a:p>
            <a:pPr lvl="1" defTabSz="946589">
              <a:defRPr/>
            </a:pPr>
            <a:r>
              <a:rPr lang="en-US" baseline="0" dirty="0"/>
              <a:t>* This past June, the Genomic Healthcare Branch convened a meeting to explore the family health history tool field and identify opportunities at this dynamic period in its development. * The conference provided 14 tool developers and vendors (4 of which are NHGRI-funded) a forum to demonstrate their tools and to highlight their approaches to enhancing clinical workflows to address gaps in most current electronic health records (or EHRs). </a:t>
            </a:r>
          </a:p>
          <a:p>
            <a:pPr lvl="1" defTabSz="946589">
              <a:defRPr/>
            </a:pPr>
            <a:endParaRPr lang="en-US" baseline="0" dirty="0"/>
          </a:p>
          <a:p>
            <a:pPr lvl="1" defTabSz="946589">
              <a:defRPr/>
            </a:pPr>
            <a:r>
              <a:rPr lang="en-US" baseline="0" dirty="0"/>
              <a:t>* Discussions on data format standards, EHR integration, and the use of clinical decision support provided evidence of progress. Some surprising lessons were learned, including key clarifications relating to federal privacy laws. The meeting resulted in strong interest for collaboration to solve remaining barriers to optimal use of family health history in healthcare, and the Branch is working to sustain and build on the meeting’s momentum. </a:t>
            </a:r>
            <a:endParaRPr lang="en-US" dirty="0"/>
          </a:p>
          <a:p>
            <a:pPr lvl="1" defTabSz="946589">
              <a:defRPr/>
            </a:pPr>
            <a:endParaRPr lang="en-US" dirty="0"/>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66</a:t>
            </a:fld>
            <a:endParaRPr lang="en-US" dirty="0">
              <a:solidFill>
                <a:srgbClr val="000000"/>
              </a:solidFill>
            </a:endParaRPr>
          </a:p>
        </p:txBody>
      </p:sp>
    </p:spTree>
    <p:extLst>
      <p:ext uri="{BB962C8B-B14F-4D97-AF65-F5344CB8AC3E}">
        <p14:creationId xmlns:p14="http://schemas.microsoft.com/office/powerpoint/2010/main" val="42878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67</a:t>
            </a:fld>
            <a:endParaRPr lang="en-US" dirty="0">
              <a:cs typeface="Arial" pitchFamily="34" charset="0"/>
            </a:endParaRPr>
          </a:p>
        </p:txBody>
      </p:sp>
    </p:spTree>
    <p:extLst>
      <p:ext uri="{BB962C8B-B14F-4D97-AF65-F5344CB8AC3E}">
        <p14:creationId xmlns:p14="http://schemas.microsoft.com/office/powerpoint/2010/main" val="28440464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Autofit/>
          </a:bodyPr>
          <a:lstStyle/>
          <a:p>
            <a:r>
              <a:rPr lang="en-US" dirty="0">
                <a:solidFill>
                  <a:srgbClr val="000000"/>
                </a:solidFill>
              </a:rPr>
              <a:t>The NHGRI Intramural Research Program has once again been quite productive since the last Council meeting.</a:t>
            </a:r>
            <a:r>
              <a:rPr lang="en-US" baseline="0" dirty="0">
                <a:solidFill>
                  <a:srgbClr val="000000"/>
                </a:solidFill>
              </a:rPr>
              <a:t> * </a:t>
            </a:r>
            <a:r>
              <a:rPr lang="en-US" dirty="0">
                <a:solidFill>
                  <a:srgbClr val="000000"/>
                </a:solidFill>
              </a:rPr>
              <a:t>In a perspective published in the </a:t>
            </a:r>
            <a:r>
              <a:rPr lang="en-US" i="1" dirty="0">
                <a:solidFill>
                  <a:srgbClr val="000000"/>
                </a:solidFill>
              </a:rPr>
              <a:t>New England Journal of Medicine </a:t>
            </a:r>
            <a:r>
              <a:rPr lang="en-US" i="0" dirty="0">
                <a:solidFill>
                  <a:srgbClr val="000000"/>
                </a:solidFill>
              </a:rPr>
              <a:t>in May,</a:t>
            </a:r>
            <a:r>
              <a:rPr lang="en-US" i="0" baseline="0" dirty="0">
                <a:solidFill>
                  <a:srgbClr val="000000"/>
                </a:solidFill>
              </a:rPr>
              <a:t> M</a:t>
            </a:r>
            <a:r>
              <a:rPr lang="en-US" dirty="0">
                <a:solidFill>
                  <a:srgbClr val="000000"/>
                </a:solidFill>
              </a:rPr>
              <a:t>r. </a:t>
            </a:r>
            <a:r>
              <a:rPr lang="en-US" dirty="0" err="1">
                <a:solidFill>
                  <a:srgbClr val="000000"/>
                </a:solidFill>
              </a:rPr>
              <a:t>Vence</a:t>
            </a:r>
            <a:r>
              <a:rPr lang="en-US" dirty="0">
                <a:solidFill>
                  <a:srgbClr val="000000"/>
                </a:solidFill>
              </a:rPr>
              <a:t> Bonham and colleagues discussed whether a precision medicine approach will reduce or eliminate the role that race plays in prescribing drugs and in healthcare overall. The paper highlighted the importance of genomic knowledge and a precision medicine approach in moving us beyond the use of crude racial and ethnic categories in the care of individual patients. </a:t>
            </a:r>
          </a:p>
          <a:p>
            <a:endParaRPr lang="en-US" dirty="0">
              <a:solidFill>
                <a:srgbClr val="000000"/>
              </a:solidFill>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a:solidFill>
                  <a:srgbClr val="000000"/>
                </a:solidFill>
              </a:rPr>
              <a:t>* Research by </a:t>
            </a:r>
            <a:r>
              <a:rPr lang="en-US" baseline="0" dirty="0">
                <a:solidFill>
                  <a:srgbClr val="000000"/>
                </a:solidFill>
              </a:rPr>
              <a:t>NHGRI Senior Investigator</a:t>
            </a:r>
            <a:r>
              <a:rPr lang="en-US" dirty="0">
                <a:solidFill>
                  <a:srgbClr val="000000"/>
                </a:solidFill>
              </a:rPr>
              <a:t> Dr. Francis Collins and an international team of more than 300 scientists conducted</a:t>
            </a:r>
            <a:r>
              <a:rPr lang="en-US" baseline="0" dirty="0">
                <a:solidFill>
                  <a:srgbClr val="000000"/>
                </a:solidFill>
              </a:rPr>
              <a:t> a</a:t>
            </a:r>
            <a:r>
              <a:rPr lang="en-US" dirty="0">
                <a:solidFill>
                  <a:srgbClr val="000000"/>
                </a:solidFill>
              </a:rPr>
              <a:t> comprehensive investigation of the underlying genetic architecture of type 2 diabetes. Their findings,</a:t>
            </a:r>
            <a:r>
              <a:rPr lang="en-US" baseline="0" dirty="0">
                <a:solidFill>
                  <a:srgbClr val="000000"/>
                </a:solidFill>
              </a:rPr>
              <a:t> </a:t>
            </a:r>
            <a:r>
              <a:rPr lang="en-US" dirty="0">
                <a:solidFill>
                  <a:srgbClr val="000000"/>
                </a:solidFill>
              </a:rPr>
              <a:t>published in </a:t>
            </a:r>
            <a:r>
              <a:rPr lang="en-US" i="1" dirty="0">
                <a:solidFill>
                  <a:srgbClr val="000000"/>
                </a:solidFill>
              </a:rPr>
              <a:t>Nature</a:t>
            </a:r>
            <a:r>
              <a:rPr lang="en-US" i="0" baseline="0" dirty="0">
                <a:solidFill>
                  <a:srgbClr val="000000"/>
                </a:solidFill>
              </a:rPr>
              <a:t> in July, </a:t>
            </a:r>
            <a:r>
              <a:rPr lang="en-US" dirty="0">
                <a:solidFill>
                  <a:srgbClr val="000000"/>
                </a:solidFill>
              </a:rPr>
              <a:t>suggest that most of the genetic risk for type 2 diabetes can be attributed to common shared genomic variants - each contributing a small amount to an individual's overall risk for the disease.</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a:solidFill>
                <a:srgbClr val="000000"/>
              </a:solidFill>
            </a:endParaRPr>
          </a:p>
          <a:p>
            <a:r>
              <a:rPr lang="en-US" dirty="0">
                <a:solidFill>
                  <a:srgbClr val="000000"/>
                </a:solidFill>
              </a:rPr>
              <a:t>* And Dr. Ellen Sidransky</a:t>
            </a:r>
            <a:r>
              <a:rPr lang="en-US" baseline="0" dirty="0">
                <a:solidFill>
                  <a:srgbClr val="000000"/>
                </a:solidFill>
              </a:rPr>
              <a:t> </a:t>
            </a:r>
            <a:r>
              <a:rPr lang="en-US" dirty="0">
                <a:solidFill>
                  <a:srgbClr val="000000"/>
                </a:solidFill>
              </a:rPr>
              <a:t>and her colleagues identified and tested a molecule that shows promise as a possible treatment for </a:t>
            </a:r>
            <a:r>
              <a:rPr lang="en-US" dirty="0" err="1">
                <a:solidFill>
                  <a:srgbClr val="000000"/>
                </a:solidFill>
              </a:rPr>
              <a:t>Gaucher</a:t>
            </a:r>
            <a:r>
              <a:rPr lang="en-US" dirty="0">
                <a:solidFill>
                  <a:srgbClr val="000000"/>
                </a:solidFill>
              </a:rPr>
              <a:t> disease and the more common Parkinson's disease. The findings demonstrate how insights from a rare disorder can have direct relevance to the treatment of common disorders.</a:t>
            </a:r>
            <a:r>
              <a:rPr lang="en-US" baseline="0" dirty="0">
                <a:solidFill>
                  <a:srgbClr val="000000"/>
                </a:solidFill>
              </a:rPr>
              <a:t> The findings were </a:t>
            </a:r>
            <a:r>
              <a:rPr lang="en-US" dirty="0">
                <a:solidFill>
                  <a:srgbClr val="000000"/>
                </a:solidFill>
              </a:rPr>
              <a:t>published</a:t>
            </a:r>
            <a:r>
              <a:rPr lang="en-US" baseline="0" dirty="0">
                <a:solidFill>
                  <a:srgbClr val="000000"/>
                </a:solidFill>
              </a:rPr>
              <a:t> </a:t>
            </a:r>
            <a:r>
              <a:rPr lang="en-US" dirty="0">
                <a:solidFill>
                  <a:srgbClr val="000000"/>
                </a:solidFill>
              </a:rPr>
              <a:t>in </a:t>
            </a:r>
            <a:r>
              <a:rPr lang="en-US" i="1" dirty="0">
                <a:solidFill>
                  <a:srgbClr val="000000"/>
                </a:solidFill>
              </a:rPr>
              <a:t>The Journal of Neuroscience</a:t>
            </a:r>
            <a:r>
              <a:rPr lang="en-US" i="0" baseline="0" dirty="0">
                <a:solidFill>
                  <a:srgbClr val="000000"/>
                </a:solidFill>
              </a:rPr>
              <a:t> in July.</a:t>
            </a:r>
            <a:r>
              <a:rPr lang="en-US" dirty="0">
                <a:solidFill>
                  <a:srgbClr val="000000"/>
                </a:solidFill>
              </a:rPr>
              <a:t> </a:t>
            </a:r>
          </a:p>
          <a:p>
            <a:endParaRPr lang="en-US" dirty="0">
              <a:solidFill>
                <a:srgbClr val="000000"/>
              </a:solidFill>
            </a:endParaRPr>
          </a:p>
          <a:p>
            <a:endParaRPr lang="en-US" dirty="0">
              <a:solidFill>
                <a:srgbClr val="000000"/>
              </a:solidFill>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68</a:t>
            </a:fld>
            <a:endParaRPr lang="en-US" dirty="0"/>
          </a:p>
        </p:txBody>
      </p:sp>
    </p:spTree>
    <p:extLst>
      <p:ext uri="{BB962C8B-B14F-4D97-AF65-F5344CB8AC3E}">
        <p14:creationId xmlns:p14="http://schemas.microsoft.com/office/powerpoint/2010/main" val="15959895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1114425"/>
            <a:ext cx="4184650" cy="3140075"/>
          </a:xfrm>
        </p:spPr>
      </p:sp>
      <p:sp>
        <p:nvSpPr>
          <p:cNvPr id="3" name="Notes Placeholder 2"/>
          <p:cNvSpPr>
            <a:spLocks noGrp="1"/>
          </p:cNvSpPr>
          <p:nvPr>
            <p:ph type="body" idx="1"/>
          </p:nvPr>
        </p:nvSpPr>
        <p:spPr/>
        <p:txBody>
          <a:bodyPr/>
          <a:lstStyle/>
          <a:p>
            <a:r>
              <a:rPr lang="en-US" dirty="0"/>
              <a:t>And finally, I thought I should say a few things about a set of issues affecting the broader NIH Intramural Research Program, specifically related to the NIH Clinical Center. As you may have heard</a:t>
            </a:r>
            <a:r>
              <a:rPr lang="en-US" baseline="0" dirty="0"/>
              <a:t> </a:t>
            </a:r>
            <a:r>
              <a:rPr lang="en-US" dirty="0"/>
              <a:t>in the news, there have been</a:t>
            </a:r>
            <a:r>
              <a:rPr lang="en-US" baseline="0" dirty="0"/>
              <a:t> several unfortunate developments within the NIH Clinical Center in recent months, and these prompted NIH Director Francis Collins to establish a working group of his </a:t>
            </a:r>
            <a:r>
              <a:rPr lang="en-US" dirty="0"/>
              <a:t>Advisory Committee to the Director. The working group, also referred to as the ‘Red Team,’ was charged with examining</a:t>
            </a:r>
            <a:r>
              <a:rPr lang="en-US" baseline="0" dirty="0"/>
              <a:t> the</a:t>
            </a:r>
            <a:r>
              <a:rPr lang="en-US" dirty="0"/>
              <a:t> organization, financing, and management of the NIH Clinical Center. * In</a:t>
            </a:r>
            <a:r>
              <a:rPr lang="en-US" baseline="0" dirty="0"/>
              <a:t> April, the Red Team released its report and </a:t>
            </a:r>
            <a:r>
              <a:rPr lang="en-US" dirty="0"/>
              <a:t>recommendations, * which grouped into three broad themes: culture of safety</a:t>
            </a:r>
            <a:r>
              <a:rPr lang="en-US" baseline="0" dirty="0"/>
              <a:t> and quality</a:t>
            </a:r>
            <a:r>
              <a:rPr lang="en-US" dirty="0"/>
              <a:t>, leadership for care, oversight, and compliance (aiming to align authority with responsibility and to enhance accountability), and sterile processing procedures and facilities (this last theme being particularly relevant to the events underlying the Red Team’s creation). </a:t>
            </a:r>
          </a:p>
          <a:p>
            <a:endParaRPr lang="en-US" dirty="0"/>
          </a:p>
          <a:p>
            <a:r>
              <a:rPr lang="en-US" dirty="0"/>
              <a:t>Dr. Collins accepted these recommendations and announced immediate actions to begin addressing them, including the formation of a hospital board constituted with external experts in patient care and</a:t>
            </a:r>
            <a:r>
              <a:rPr lang="en-US" baseline="0" dirty="0"/>
              <a:t> oversight of hospital operations, </a:t>
            </a:r>
            <a:r>
              <a:rPr lang="en-US" dirty="0"/>
              <a:t>the creation of a central compliance office within the NIH</a:t>
            </a:r>
            <a:r>
              <a:rPr lang="en-US" baseline="0" dirty="0"/>
              <a:t> C</a:t>
            </a:r>
            <a:r>
              <a:rPr lang="en-US" dirty="0"/>
              <a:t>linical Center, and a change in the leadership structure for the NIH Clinical Center.</a:t>
            </a:r>
          </a:p>
          <a:p>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69</a:t>
            </a:fld>
            <a:endParaRPr lang="en-US" dirty="0"/>
          </a:p>
        </p:txBody>
      </p:sp>
    </p:spTree>
    <p:extLst>
      <p:ext uri="{BB962C8B-B14F-4D97-AF65-F5344CB8AC3E}">
        <p14:creationId xmlns:p14="http://schemas.microsoft.com/office/powerpoint/2010/main" val="2052222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a:t>
            </a:fld>
            <a:endParaRPr lang="en-US" dirty="0">
              <a:cs typeface="Arial" pitchFamily="34" charset="0"/>
            </a:endParaRPr>
          </a:p>
        </p:txBody>
      </p:sp>
    </p:spTree>
    <p:extLst>
      <p:ext uri="{BB962C8B-B14F-4D97-AF65-F5344CB8AC3E}">
        <p14:creationId xmlns:p14="http://schemas.microsoft.com/office/powerpoint/2010/main" val="19432043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2167" y="4446591"/>
            <a:ext cx="5757223" cy="4443395"/>
          </a:xfrm>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an</a:t>
            </a:r>
            <a:r>
              <a:rPr lang="en-US" sz="1200" kern="1200" baseline="0" dirty="0">
                <a:solidFill>
                  <a:schemeClr val="tx1"/>
                </a:solidFill>
                <a:effectLst/>
                <a:latin typeface="Arial" panose="020B0604020202020204" pitchFamily="34" charset="0"/>
                <a:ea typeface="+mn-ea"/>
                <a:cs typeface="Arial" panose="020B0604020202020204" pitchFamily="34" charset="0"/>
              </a:rPr>
              <a:t> effort to provide more accountability and consistency in the operation of the NIH Clinical Center, a number of specific measures are being aggressively implemented. * A new </a:t>
            </a:r>
            <a:r>
              <a:rPr lang="en-US" sz="1200" kern="1200" dirty="0">
                <a:solidFill>
                  <a:schemeClr val="tx1"/>
                </a:solidFill>
                <a:effectLst/>
                <a:latin typeface="Arial" panose="020B0604020202020204" pitchFamily="34" charset="0"/>
                <a:ea typeface="+mn-ea"/>
                <a:cs typeface="Arial" panose="020B0604020202020204" pitchFamily="34" charset="0"/>
              </a:rPr>
              <a:t>Clinical</a:t>
            </a:r>
            <a:r>
              <a:rPr lang="en-US" sz="1200" kern="1200" baseline="0" dirty="0">
                <a:solidFill>
                  <a:schemeClr val="tx1"/>
                </a:solidFill>
                <a:effectLst/>
                <a:latin typeface="Arial" panose="020B0604020202020204" pitchFamily="34" charset="0"/>
                <a:ea typeface="+mn-ea"/>
                <a:cs typeface="Arial" panose="020B0604020202020204" pitchFamily="34" charset="0"/>
              </a:rPr>
              <a:t> Center Research </a:t>
            </a:r>
            <a:r>
              <a:rPr lang="en-US" sz="1200" kern="1200" dirty="0">
                <a:solidFill>
                  <a:schemeClr val="tx1"/>
                </a:solidFill>
                <a:effectLst/>
                <a:latin typeface="Arial" panose="020B0604020202020204" pitchFamily="34" charset="0"/>
                <a:ea typeface="+mn-ea"/>
                <a:cs typeface="Arial" panose="020B0604020202020204" pitchFamily="34" charset="0"/>
              </a:rPr>
              <a:t>Hospital Board, led by chairperson Dr. Laura </a:t>
            </a:r>
            <a:r>
              <a:rPr lang="en-US" sz="1200" kern="1200" dirty="0" err="1">
                <a:solidFill>
                  <a:schemeClr val="tx1"/>
                </a:solidFill>
                <a:effectLst/>
                <a:latin typeface="Arial" panose="020B0604020202020204" pitchFamily="34" charset="0"/>
                <a:ea typeface="+mn-ea"/>
                <a:cs typeface="Arial" panose="020B0604020202020204" pitchFamily="34" charset="0"/>
              </a:rPr>
              <a:t>Forese</a:t>
            </a:r>
            <a:r>
              <a:rPr lang="en-US" sz="1200" kern="1200" dirty="0">
                <a:solidFill>
                  <a:schemeClr val="tx1"/>
                </a:solidFill>
                <a:effectLst/>
                <a:latin typeface="Arial" panose="020B0604020202020204" pitchFamily="34" charset="0"/>
                <a:ea typeface="+mn-ea"/>
                <a:cs typeface="Arial" panose="020B0604020202020204" pitchFamily="34" charset="0"/>
              </a:rPr>
              <a:t> of New York-Presbyterian Hospital, was created and held its first meeting in July. The Board is charged with advising NIH leadership about the Clinical Center's performance, including management, finances, and quality; requirements for hospital leadership and gaps in expertise; and policies and organizational approaches that promote quality and patient safety. The Board is expected to meet four times a year, and will operate under</a:t>
            </a:r>
            <a:r>
              <a:rPr lang="en-US" sz="1200" kern="1200" baseline="0" dirty="0">
                <a:solidFill>
                  <a:schemeClr val="tx1"/>
                </a:solidFill>
                <a:effectLst/>
                <a:latin typeface="Arial" panose="020B0604020202020204" pitchFamily="34" charset="0"/>
                <a:ea typeface="+mn-ea"/>
                <a:cs typeface="Arial" panose="020B0604020202020204" pitchFamily="34" charset="0"/>
              </a:rPr>
              <a:t> the same open committee procedures as this Council to ensure the transparency of its work.</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Additionally, a Clinical Practice Committee is being formed to review standards for patient care and further enhance patient safety and quality. This group will carry out continuous surveillance of all clinical activities in the Clinical Center,</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providing ‘real-time’ input to leadership on patient care and safety</a:t>
            </a:r>
            <a:r>
              <a:rPr lang="en-US" sz="1200" kern="1200" baseline="0" dirty="0">
                <a:solidFill>
                  <a:schemeClr val="tx1"/>
                </a:solidFill>
                <a:effectLst/>
                <a:latin typeface="Arial" panose="020B0604020202020204" pitchFamily="34" charset="0"/>
                <a:ea typeface="+mn-ea"/>
                <a:cs typeface="Arial" panose="020B0604020202020204" pitchFamily="34" charset="0"/>
              </a:rPr>
              <a:t> issues. </a:t>
            </a:r>
            <a:r>
              <a:rPr lang="en-US" sz="1200" kern="1200" dirty="0">
                <a:solidFill>
                  <a:schemeClr val="tx1"/>
                </a:solidFill>
                <a:effectLst/>
                <a:latin typeface="Arial" panose="020B0604020202020204" pitchFamily="34" charset="0"/>
                <a:ea typeface="+mn-ea"/>
                <a:cs typeface="Arial" panose="020B0604020202020204" pitchFamily="34" charset="0"/>
              </a:rPr>
              <a:t>Performance metrics will also be created or enhanced for the clinical programs of individual Institutes and also the Clinical Center departments, so as to enhance accountability.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As NIH moves forward with these efforts, a series of town meetings</a:t>
            </a:r>
            <a:r>
              <a:rPr lang="en-US" sz="1200" kern="1200" baseline="0" dirty="0">
                <a:solidFill>
                  <a:schemeClr val="tx1"/>
                </a:solidFill>
                <a:effectLst/>
                <a:latin typeface="Arial" panose="020B0604020202020204" pitchFamily="34" charset="0"/>
                <a:ea typeface="+mn-ea"/>
                <a:cs typeface="Arial" panose="020B0604020202020204" pitchFamily="34" charset="0"/>
              </a:rPr>
              <a:t> and </a:t>
            </a:r>
            <a:r>
              <a:rPr lang="en-US" sz="1200" kern="1200" dirty="0">
                <a:solidFill>
                  <a:schemeClr val="tx1"/>
                </a:solidFill>
                <a:effectLst/>
                <a:latin typeface="Arial" panose="020B0604020202020204" pitchFamily="34" charset="0"/>
                <a:ea typeface="+mn-ea"/>
                <a:cs typeface="Arial" panose="020B0604020202020204" pitchFamily="34" charset="0"/>
              </a:rPr>
              <a:t>focus groups </a:t>
            </a:r>
            <a:r>
              <a:rPr lang="en-US" sz="1200" kern="1200" baseline="0" dirty="0">
                <a:solidFill>
                  <a:schemeClr val="tx1"/>
                </a:solidFill>
                <a:effectLst/>
                <a:latin typeface="Arial" panose="020B0604020202020204" pitchFamily="34" charset="0"/>
                <a:ea typeface="+mn-ea"/>
                <a:cs typeface="Arial" panose="020B0604020202020204" pitchFamily="34" charset="0"/>
              </a:rPr>
              <a:t>are being </a:t>
            </a:r>
            <a:r>
              <a:rPr lang="en-US" sz="1200" kern="1200" dirty="0">
                <a:solidFill>
                  <a:schemeClr val="tx1"/>
                </a:solidFill>
                <a:effectLst/>
                <a:latin typeface="Arial" panose="020B0604020202020204" pitchFamily="34" charset="0"/>
                <a:ea typeface="+mn-ea"/>
                <a:cs typeface="Arial" panose="020B0604020202020204" pitchFamily="34" charset="0"/>
              </a:rPr>
              <a:t>conducted to engage with Institute</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and Clinical Center communities on next steps</a:t>
            </a:r>
            <a:r>
              <a:rPr lang="en-US" sz="1200" kern="1200" baseline="0" dirty="0">
                <a:solidFill>
                  <a:schemeClr val="tx1"/>
                </a:solidFill>
                <a:effectLst/>
                <a:latin typeface="Arial" panose="020B0604020202020204" pitchFamily="34" charset="0"/>
                <a:ea typeface="+mn-ea"/>
                <a:cs typeface="Arial" panose="020B0604020202020204" pitchFamily="34" charset="0"/>
              </a:rPr>
              <a:t> and opportunities going forward</a:t>
            </a:r>
            <a:r>
              <a:rPr lang="en-US"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70</a:t>
            </a:fld>
            <a:endParaRPr lang="en-US" dirty="0"/>
          </a:p>
        </p:txBody>
      </p:sp>
    </p:spTree>
    <p:extLst>
      <p:ext uri="{BB962C8B-B14F-4D97-AF65-F5344CB8AC3E}">
        <p14:creationId xmlns:p14="http://schemas.microsoft.com/office/powerpoint/2010/main" val="19638146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2167" y="4446592"/>
            <a:ext cx="5837233" cy="4114800"/>
          </a:xfrm>
        </p:spPr>
        <p:txBody>
          <a:bodyPr/>
          <a:lstStyle/>
          <a:p>
            <a:r>
              <a:rPr lang="en-US" dirty="0"/>
              <a:t>The Red Team also called for changes to the leadership structure of the NIH Clinical Center, and various</a:t>
            </a:r>
            <a:r>
              <a:rPr lang="en-US" baseline="0" dirty="0"/>
              <a:t> of these changes are also being implemented. * To begin with, a new position of Clinical Center CEO has been created, and that recruitment is now ongoing. This individual will </a:t>
            </a:r>
            <a:r>
              <a:rPr lang="en-US" dirty="0"/>
              <a:t>have authority over </a:t>
            </a:r>
            <a:r>
              <a:rPr lang="en-US" baseline="0" dirty="0"/>
              <a:t>everyone working within the NIH Clinical Center and all aspects of the Center’s facilities. </a:t>
            </a:r>
          </a:p>
          <a:p>
            <a:endParaRPr lang="en-US" dirty="0"/>
          </a:p>
          <a:p>
            <a:pPr marL="0" indent="0">
              <a:buFont typeface="Arial" panose="020B0604020202020204" pitchFamily="34" charset="0"/>
              <a:buNone/>
            </a:pPr>
            <a:r>
              <a:rPr lang="en-US" dirty="0"/>
              <a:t>* In late August, the current Clinical Center Director, Dr. John Gallin, was appointed the NIH Associate Director for Clinical Research and the Clinical Center’s Chief Scientific Officer. In</a:t>
            </a:r>
            <a:r>
              <a:rPr lang="en-US" baseline="0" dirty="0"/>
              <a:t> this role, Dr. Gallin </a:t>
            </a:r>
            <a:r>
              <a:rPr lang="en-US" dirty="0"/>
              <a:t>will oversee all research</a:t>
            </a:r>
            <a:r>
              <a:rPr lang="en-US" baseline="0" dirty="0"/>
              <a:t> activities within the Clinical Center, being responsible for </a:t>
            </a:r>
            <a:r>
              <a:rPr lang="en-US" dirty="0"/>
              <a:t>contributing to the systematic distribution of Clinical Center resources, helping to prioritize clinical research conducted in the Center, and overseeing the scientific review of all clinical protocols.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Meanwhile, Dr. Andy Griffith (the Scientific Director of the National Institute of Deafness and Other Communication Disorders) has</a:t>
            </a:r>
            <a:r>
              <a:rPr lang="en-US" baseline="0" dirty="0"/>
              <a:t> agreed to </a:t>
            </a:r>
            <a:r>
              <a:rPr lang="en-US" dirty="0"/>
              <a:t>be the Acting Director of the Office of Research and Support and Compliance, which was created last spring as part of the initial response to the Red Team report.</a:t>
            </a:r>
          </a:p>
          <a:p>
            <a:pPr marL="0" indent="0">
              <a:buFont typeface="Arial" panose="020B0604020202020204" pitchFamily="34" charset="0"/>
              <a:buNone/>
            </a:pPr>
            <a:endParaRPr lang="en-US" dirty="0"/>
          </a:p>
          <a:p>
            <a:pPr marL="0" indent="0">
              <a:buFont typeface="Arial" panose="020B0604020202020204" pitchFamily="34" charset="0"/>
              <a:buNone/>
            </a:pPr>
            <a:r>
              <a:rPr lang="en-US" baseline="0" dirty="0"/>
              <a:t>I will aim to keep Council updated about the major additional leadership changes at the Clinical Center that are anticipated to happen in the coming months. </a:t>
            </a:r>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71</a:t>
            </a:fld>
            <a:endParaRPr lang="en-US" dirty="0"/>
          </a:p>
        </p:txBody>
      </p:sp>
    </p:spTree>
    <p:extLst>
      <p:ext uri="{BB962C8B-B14F-4D97-AF65-F5344CB8AC3E}">
        <p14:creationId xmlns:p14="http://schemas.microsoft.com/office/powerpoint/2010/main" val="30609539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8" y="4446593"/>
            <a:ext cx="5486401"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45" tIns="47672" rIns="95345" bIns="47672" numCol="1" anchor="t" anchorCtr="0" compatLnSpc="1">
            <a:prstTxWarp prst="textNoShape">
              <a:avLst/>
            </a:prstTxWarp>
          </a:bodyPr>
          <a:lstStyle/>
          <a:p>
            <a:r>
              <a:rPr lang="en-US" dirty="0">
                <a:latin typeface="Arial" pitchFamily="34" charset="0"/>
                <a:cs typeface="Arial" pitchFamily="34" charset="0"/>
              </a:rPr>
              <a:t>Before</a:t>
            </a:r>
            <a:r>
              <a:rPr lang="en-US" baseline="0" dirty="0">
                <a:latin typeface="Arial" pitchFamily="34" charset="0"/>
                <a:cs typeface="Arial" pitchFamily="34" charset="0"/>
              </a:rPr>
              <a:t> ending my Director’s Report, I would like to (as always) </a:t>
            </a:r>
            <a:r>
              <a:rPr lang="en-US" dirty="0">
                <a:latin typeface="Arial" pitchFamily="34" charset="0"/>
                <a:cs typeface="Arial" pitchFamily="34" charset="0"/>
              </a:rPr>
              <a:t>put in a plug and say that anyone wishing to </a:t>
            </a:r>
            <a:r>
              <a:rPr lang="en-US" baseline="0" dirty="0">
                <a:latin typeface="Arial" pitchFamily="34" charset="0"/>
                <a:cs typeface="Arial" pitchFamily="34" charset="0"/>
              </a:rPr>
              <a:t>receive my monthly email</a:t>
            </a:r>
            <a:r>
              <a:rPr lang="en-US" dirty="0">
                <a:latin typeface="Arial" pitchFamily="34" charset="0"/>
                <a:cs typeface="Arial" pitchFamily="34" charset="0"/>
              </a:rPr>
              <a:t> </a:t>
            </a:r>
            <a:r>
              <a:rPr lang="en-US" baseline="0" dirty="0">
                <a:latin typeface="Arial" pitchFamily="34" charset="0"/>
                <a:cs typeface="Arial" pitchFamily="34" charset="0"/>
              </a:rPr>
              <a:t>update (called </a:t>
            </a:r>
            <a:r>
              <a:rPr lang="en-US" i="1" baseline="0" dirty="0">
                <a:latin typeface="Arial" pitchFamily="34" charset="0"/>
                <a:cs typeface="Arial" pitchFamily="34" charset="0"/>
              </a:rPr>
              <a:t>The Genomics Landscape</a:t>
            </a:r>
            <a:r>
              <a:rPr lang="en-US" baseline="0" dirty="0">
                <a:latin typeface="Arial" pitchFamily="34" charset="0"/>
                <a:cs typeface="Arial" pitchFamily="34" charset="0"/>
              </a:rPr>
              <a:t>) can simply go to list.nih.gov and then search for “NHGRILANDSCAPE.” I should note that our total </a:t>
            </a:r>
            <a:r>
              <a:rPr lang="en-US" u="sng" baseline="0" dirty="0">
                <a:latin typeface="Arial" pitchFamily="34" charset="0"/>
                <a:cs typeface="Arial" pitchFamily="34" charset="0"/>
              </a:rPr>
              <a:t>external</a:t>
            </a:r>
            <a:r>
              <a:rPr lang="en-US" baseline="0" dirty="0">
                <a:latin typeface="Arial" pitchFamily="34" charset="0"/>
                <a:cs typeface="Arial" pitchFamily="34" charset="0"/>
              </a:rPr>
              <a:t> subscription base for </a:t>
            </a:r>
            <a:r>
              <a:rPr lang="en-US" i="1" baseline="0" dirty="0">
                <a:latin typeface="Arial" pitchFamily="34" charset="0"/>
                <a:cs typeface="Arial" pitchFamily="34" charset="0"/>
              </a:rPr>
              <a:t>The Genomics Landscape </a:t>
            </a:r>
            <a:r>
              <a:rPr lang="en-US" baseline="0" dirty="0">
                <a:latin typeface="Arial" pitchFamily="34" charset="0"/>
                <a:cs typeface="Arial" pitchFamily="34" charset="0"/>
              </a:rPr>
              <a:t>will hopefully soon surpass the 1000 mark. </a:t>
            </a:r>
          </a:p>
          <a:p>
            <a:endParaRPr lang="en-US" dirty="0"/>
          </a:p>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561" eaLnBrk="0" hangingPunct="0">
              <a:defRPr b="1">
                <a:solidFill>
                  <a:schemeClr val="tx1"/>
                </a:solidFill>
                <a:latin typeface="Arial" pitchFamily="34" charset="0"/>
              </a:defRPr>
            </a:lvl1pPr>
            <a:lvl2pPr marL="754004" indent="-290001" defTabSz="950561" eaLnBrk="0" hangingPunct="0">
              <a:defRPr b="1">
                <a:solidFill>
                  <a:schemeClr val="tx1"/>
                </a:solidFill>
                <a:latin typeface="Arial" pitchFamily="34" charset="0"/>
              </a:defRPr>
            </a:lvl2pPr>
            <a:lvl3pPr marL="1160006" indent="-232002" defTabSz="950561" eaLnBrk="0" hangingPunct="0">
              <a:defRPr b="1">
                <a:solidFill>
                  <a:schemeClr val="tx1"/>
                </a:solidFill>
                <a:latin typeface="Arial" pitchFamily="34" charset="0"/>
              </a:defRPr>
            </a:lvl3pPr>
            <a:lvl4pPr marL="1624010" indent="-232002" defTabSz="950561" eaLnBrk="0" hangingPunct="0">
              <a:defRPr b="1">
                <a:solidFill>
                  <a:schemeClr val="tx1"/>
                </a:solidFill>
                <a:latin typeface="Arial" pitchFamily="34" charset="0"/>
              </a:defRPr>
            </a:lvl4pPr>
            <a:lvl5pPr marL="2088014" indent="-232002" defTabSz="950561" eaLnBrk="0" hangingPunct="0">
              <a:defRPr b="1">
                <a:solidFill>
                  <a:schemeClr val="tx1"/>
                </a:solidFill>
                <a:latin typeface="Arial" pitchFamily="34" charset="0"/>
              </a:defRPr>
            </a:lvl5pPr>
            <a:lvl6pPr marL="2552016" indent="-232002" defTabSz="950561" eaLnBrk="0" fontAlgn="base" hangingPunct="0">
              <a:spcBef>
                <a:spcPct val="0"/>
              </a:spcBef>
              <a:spcAft>
                <a:spcPct val="0"/>
              </a:spcAft>
              <a:defRPr b="1">
                <a:solidFill>
                  <a:schemeClr val="tx1"/>
                </a:solidFill>
                <a:latin typeface="Arial" pitchFamily="34" charset="0"/>
              </a:defRPr>
            </a:lvl6pPr>
            <a:lvl7pPr marL="3016019" indent="-232002" defTabSz="950561" eaLnBrk="0" fontAlgn="base" hangingPunct="0">
              <a:spcBef>
                <a:spcPct val="0"/>
              </a:spcBef>
              <a:spcAft>
                <a:spcPct val="0"/>
              </a:spcAft>
              <a:defRPr b="1">
                <a:solidFill>
                  <a:schemeClr val="tx1"/>
                </a:solidFill>
                <a:latin typeface="Arial" pitchFamily="34" charset="0"/>
              </a:defRPr>
            </a:lvl7pPr>
            <a:lvl8pPr marL="3480021" indent="-232002" defTabSz="950561" eaLnBrk="0" fontAlgn="base" hangingPunct="0">
              <a:spcBef>
                <a:spcPct val="0"/>
              </a:spcBef>
              <a:spcAft>
                <a:spcPct val="0"/>
              </a:spcAft>
              <a:defRPr b="1">
                <a:solidFill>
                  <a:schemeClr val="tx1"/>
                </a:solidFill>
                <a:latin typeface="Arial" pitchFamily="34" charset="0"/>
              </a:defRPr>
            </a:lvl8pPr>
            <a:lvl9pPr marL="3944026" indent="-232002" defTabSz="95056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72</a:t>
            </a:fld>
            <a:endParaRPr lang="en-US" dirty="0">
              <a:solidFill>
                <a:prstClr val="black"/>
              </a:solidFill>
              <a:cs typeface="Arial" pitchFamily="34" charset="0"/>
            </a:endParaRPr>
          </a:p>
        </p:txBody>
      </p:sp>
    </p:spTree>
    <p:extLst>
      <p:ext uri="{BB962C8B-B14F-4D97-AF65-F5344CB8AC3E}">
        <p14:creationId xmlns:p14="http://schemas.microsoft.com/office/powerpoint/2010/main" val="4150229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Finally, a personal thanks to the 50-60</a:t>
            </a:r>
            <a:r>
              <a:rPr lang="en-US" baseline="0" dirty="0">
                <a:latin typeface="Arial" pitchFamily="34" charset="0"/>
                <a:cs typeface="Arial" pitchFamily="34" charset="0"/>
              </a:rPr>
              <a:t> </a:t>
            </a:r>
            <a:r>
              <a:rPr lang="en-US" dirty="0">
                <a:latin typeface="Arial" pitchFamily="34" charset="0"/>
                <a:cs typeface="Arial" pitchFamily="34" charset="0"/>
              </a:rPr>
              <a:t>NHGRI staff </a:t>
            </a:r>
            <a:r>
              <a:rPr lang="en-US" baseline="0" dirty="0">
                <a:latin typeface="Arial" pitchFamily="34" charset="0"/>
                <a:cs typeface="Arial" pitchFamily="34" charset="0"/>
              </a:rPr>
              <a:t>members </a:t>
            </a:r>
            <a:r>
              <a:rPr lang="en-US" dirty="0">
                <a:latin typeface="Arial" pitchFamily="34" charset="0"/>
                <a:cs typeface="Arial" pitchFamily="34" charset="0"/>
              </a:rPr>
              <a:t>who contributed slides and information that I just reviewed. As always, such a group effort is essential for getting</a:t>
            </a:r>
            <a:r>
              <a:rPr lang="en-US" baseline="0" dirty="0">
                <a:latin typeface="Arial" pitchFamily="34" charset="0"/>
                <a:cs typeface="Arial" pitchFamily="34" charset="0"/>
              </a:rPr>
              <a:t> this large amount of information conveyed efficiently </a:t>
            </a:r>
            <a:r>
              <a:rPr lang="en-US" dirty="0">
                <a:latin typeface="Arial" pitchFamily="34" charset="0"/>
                <a:cs typeface="Arial" pitchFamily="34" charset="0"/>
              </a:rPr>
              <a:t>at each Council meeting.</a:t>
            </a:r>
          </a:p>
          <a:p>
            <a:pPr defTabSz="921148">
              <a:defRPr/>
            </a:pP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An additional thanks to the NHGRI communications group and web team for making my Director’s Report into an electronic resource.</a:t>
            </a:r>
          </a:p>
          <a:p>
            <a:endParaRPr lang="en-US" dirty="0">
              <a:latin typeface="Arial" pitchFamily="34" charset="0"/>
              <a:cs typeface="Arial" pitchFamily="34" charset="0"/>
            </a:endParaRPr>
          </a:p>
          <a:p>
            <a:r>
              <a:rPr lang="en-US" dirty="0">
                <a:latin typeface="Arial" pitchFamily="34" charset="0"/>
                <a:cs typeface="Arial" pitchFamily="34" charset="0"/>
              </a:rPr>
              <a:t>And * special thanks to the</a:t>
            </a:r>
            <a:r>
              <a:rPr lang="en-US" baseline="0" dirty="0">
                <a:latin typeface="Arial" pitchFamily="34" charset="0"/>
                <a:cs typeface="Arial" pitchFamily="34" charset="0"/>
              </a:rPr>
              <a:t> usual ‘ring leader’ for preparing my Director’s Report each time, </a:t>
            </a:r>
            <a:r>
              <a:rPr lang="en-US" dirty="0">
                <a:latin typeface="Arial" pitchFamily="34" charset="0"/>
                <a:cs typeface="Arial" pitchFamily="34" charset="0"/>
              </a:rPr>
              <a:t>Kris Wetterstrand.</a:t>
            </a:r>
            <a:r>
              <a:rPr lang="en-US" baseline="0" dirty="0">
                <a:latin typeface="Arial" pitchFamily="34" charset="0"/>
                <a:cs typeface="Arial" pitchFamily="34" charset="0"/>
              </a:rPr>
              <a:t> Shown here is Kris at a DC bar’s ‘Nerd </a:t>
            </a:r>
            <a:r>
              <a:rPr lang="en-US" baseline="0" dirty="0" err="1">
                <a:latin typeface="Arial" pitchFamily="34" charset="0"/>
                <a:cs typeface="Arial" pitchFamily="34" charset="0"/>
              </a:rPr>
              <a:t>Nite</a:t>
            </a:r>
            <a:r>
              <a:rPr lang="en-US" baseline="0" dirty="0">
                <a:latin typeface="Arial" pitchFamily="34" charset="0"/>
                <a:cs typeface="Arial" pitchFamily="34" charset="0"/>
              </a:rPr>
              <a:t>’ in the summer, presenting a talk about the Human Genome Project.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73</a:t>
            </a:fld>
            <a:endParaRPr lang="en-US" dirty="0">
              <a:solidFill>
                <a:prstClr val="black"/>
              </a:solidFill>
              <a:cs typeface="Arial" pitchFamily="34" charset="0"/>
            </a:endParaRPr>
          </a:p>
        </p:txBody>
      </p:sp>
    </p:spTree>
    <p:extLst>
      <p:ext uri="{BB962C8B-B14F-4D97-AF65-F5344CB8AC3E}">
        <p14:creationId xmlns:p14="http://schemas.microsoft.com/office/powerpoint/2010/main" val="26950442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74</a:t>
            </a:fld>
            <a:endParaRPr lang="en-US" dirty="0">
              <a:solidFill>
                <a:prstClr val="black"/>
              </a:solidFill>
            </a:endParaRPr>
          </a:p>
        </p:txBody>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6323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5688" y="769938"/>
            <a:ext cx="4594225" cy="34464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As I have mentioned previously, NHGRI is partnering with the </a:t>
            </a:r>
            <a:r>
              <a:rPr lang="en-US" dirty="0">
                <a:latin typeface="Arial" panose="020B0604020202020204" pitchFamily="34" charset="0"/>
                <a:cs typeface="Arial" panose="020B0604020202020204" pitchFamily="34" charset="0"/>
              </a:rPr>
              <a:t>National Institute on Minority Health and Health Disparities;</a:t>
            </a:r>
            <a:r>
              <a:rPr lang="en-US" baseline="0" dirty="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National Heart, Lung, and Blood Institute;</a:t>
            </a:r>
            <a:r>
              <a:rPr lang="en-US" baseline="0" dirty="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National Institute of Diabetes and Digestive and Kidney Diseases;</a:t>
            </a:r>
            <a:r>
              <a:rPr lang="en-US" baseline="0" dirty="0">
                <a:latin typeface="Arial" panose="020B0604020202020204" pitchFamily="34" charset="0"/>
                <a:cs typeface="Arial" panose="020B0604020202020204" pitchFamily="34" charset="0"/>
              </a:rPr>
              <a:t> and the </a:t>
            </a:r>
            <a:r>
              <a:rPr lang="en-US" dirty="0">
                <a:latin typeface="Arial" panose="020B0604020202020204" pitchFamily="34" charset="0"/>
                <a:cs typeface="Arial" panose="020B0604020202020204" pitchFamily="34" charset="0"/>
              </a:rPr>
              <a:t>Office of Minority Health at the Food and Drug Administration</a:t>
            </a:r>
            <a:r>
              <a:rPr lang="en-US" baseline="0" dirty="0">
                <a:latin typeface="Arial" panose="020B0604020202020204" pitchFamily="34" charset="0"/>
                <a:cs typeface="Arial" panose="020B0604020202020204" pitchFamily="34" charset="0"/>
              </a:rPr>
              <a:t> to hold a </a:t>
            </a:r>
            <a:r>
              <a:rPr lang="en-US" dirty="0">
                <a:latin typeface="Arial" panose="020B0604020202020204" pitchFamily="34" charset="0"/>
                <a:cs typeface="Arial" panose="020B0604020202020204" pitchFamily="34" charset="0"/>
              </a:rPr>
              <a:t>Genomics and Health Disparities Lecture Series. </a:t>
            </a:r>
            <a:r>
              <a:rPr lang="en-US" baseline="0" dirty="0">
                <a:latin typeface="Arial" panose="020B0604020202020204" pitchFamily="34" charset="0"/>
                <a:cs typeface="Arial" panose="020B0604020202020204" pitchFamily="34" charset="0"/>
              </a:rPr>
              <a:t>These lectures focus on the role that genomics research </a:t>
            </a:r>
            <a:r>
              <a:rPr lang="en-US" dirty="0">
                <a:latin typeface="Arial" panose="020B0604020202020204" pitchFamily="34" charset="0"/>
                <a:cs typeface="Arial" panose="020B0604020202020204" pitchFamily="34" charset="0"/>
              </a:rPr>
              <a:t>can have in addressing health disparities </a:t>
            </a:r>
            <a:r>
              <a:rPr lang="en-US" u="none" dirty="0">
                <a:latin typeface="Arial" panose="020B0604020202020204" pitchFamily="34" charset="0"/>
                <a:cs typeface="Arial" panose="020B0604020202020204" pitchFamily="34" charset="0"/>
              </a:rPr>
              <a:t>and understanding</a:t>
            </a:r>
            <a:r>
              <a:rPr lang="en-US" u="none" baseline="0" dirty="0">
                <a:latin typeface="Arial" panose="020B0604020202020204" pitchFamily="34" charset="0"/>
                <a:cs typeface="Arial" panose="020B0604020202020204" pitchFamily="34" charset="0"/>
              </a:rPr>
              <a:t> health</a:t>
            </a:r>
            <a:r>
              <a:rPr lang="en-US" u="none" dirty="0">
                <a:latin typeface="Arial" panose="020B0604020202020204" pitchFamily="34" charset="0"/>
                <a:cs typeface="Arial" panose="020B0604020202020204" pitchFamily="34" charset="0"/>
              </a:rPr>
              <a:t> inequities</a:t>
            </a:r>
            <a:r>
              <a:rPr lang="en-US" dirty="0">
                <a:latin typeface="Arial" panose="020B0604020202020204" pitchFamily="34" charset="0"/>
                <a:cs typeface="Arial" panose="020B0604020202020204" pitchFamily="34" charset="0"/>
              </a:rPr>
              <a:t>. Previous</a:t>
            </a:r>
            <a:r>
              <a:rPr lang="en-US" baseline="0" dirty="0">
                <a:latin typeface="Arial" panose="020B0604020202020204" pitchFamily="34" charset="0"/>
                <a:cs typeface="Arial" panose="020B0604020202020204" pitchFamily="34" charset="0"/>
              </a:rPr>
              <a:t> speakers have included Carlos Bustamante, Neil </a:t>
            </a:r>
            <a:r>
              <a:rPr lang="en-US" baseline="0" dirty="0" err="1">
                <a:latin typeface="Arial" panose="020B0604020202020204" pitchFamily="34" charset="0"/>
                <a:cs typeface="Arial" panose="020B0604020202020204" pitchFamily="34" charset="0"/>
              </a:rPr>
              <a:t>Powe</a:t>
            </a:r>
            <a:r>
              <a:rPr lang="en-US" baseline="0" dirty="0">
                <a:latin typeface="Arial" panose="020B0604020202020204" pitchFamily="34" charset="0"/>
                <a:cs typeface="Arial" panose="020B0604020202020204" pitchFamily="34" charset="0"/>
              </a:rPr>
              <a:t>, Gerardo Jimenez-Sanchez, and </a:t>
            </a:r>
            <a:r>
              <a:rPr lang="en-US" baseline="0" dirty="0" err="1">
                <a:latin typeface="Arial" panose="020B0604020202020204" pitchFamily="34" charset="0"/>
                <a:cs typeface="Arial" panose="020B0604020202020204" pitchFamily="34" charset="0"/>
              </a:rPr>
              <a:t>Funmi</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Olopade</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series will continue</a:t>
            </a:r>
            <a:r>
              <a:rPr lang="en-US" baseline="0" dirty="0">
                <a:latin typeface="Arial" panose="020B0604020202020204" pitchFamily="34" charset="0"/>
                <a:cs typeface="Arial" panose="020B0604020202020204" pitchFamily="34" charset="0"/>
              </a:rPr>
              <a:t> with </a:t>
            </a:r>
            <a:r>
              <a:rPr lang="en-US" dirty="0">
                <a:latin typeface="Arial" panose="020B0604020202020204" pitchFamily="34" charset="0"/>
                <a:cs typeface="Arial" panose="020B0604020202020204" pitchFamily="34" charset="0"/>
              </a:rPr>
              <a:t>three more outstanding speakers</a:t>
            </a:r>
            <a:r>
              <a:rPr lang="en-US" baseline="0" dirty="0">
                <a:latin typeface="Arial" panose="020B0604020202020204" pitchFamily="34" charset="0"/>
                <a:cs typeface="Arial" panose="020B0604020202020204" pitchFamily="34" charset="0"/>
              </a:rPr>
              <a:t> in the coming months: * Sarah </a:t>
            </a:r>
            <a:r>
              <a:rPr lang="en-US" baseline="0" dirty="0" err="1">
                <a:latin typeface="Arial" panose="020B0604020202020204" pitchFamily="34" charset="0"/>
                <a:cs typeface="Arial" panose="020B0604020202020204" pitchFamily="34" charset="0"/>
              </a:rPr>
              <a:t>Tishkoff</a:t>
            </a:r>
            <a:r>
              <a:rPr lang="en-US" baseline="0" dirty="0">
                <a:latin typeface="Arial" panose="020B0604020202020204" pitchFamily="34" charset="0"/>
                <a:cs typeface="Arial" panose="020B0604020202020204" pitchFamily="34" charset="0"/>
              </a:rPr>
              <a:t> from University of Pennsylvania; * </a:t>
            </a:r>
            <a:r>
              <a:rPr lang="en-US" sz="1200" kern="1200" dirty="0">
                <a:solidFill>
                  <a:schemeClr val="tx1"/>
                </a:solidFill>
                <a:effectLst/>
                <a:latin typeface="Arial" panose="020B0604020202020204" pitchFamily="34" charset="0"/>
                <a:ea typeface="+mn-ea"/>
                <a:cs typeface="Arial" panose="020B0604020202020204" pitchFamily="34" charset="0"/>
              </a:rPr>
              <a:t>Herman Taylor</a:t>
            </a:r>
            <a:r>
              <a:rPr lang="en-US" sz="1200" kern="1200" baseline="0" dirty="0">
                <a:solidFill>
                  <a:schemeClr val="tx1"/>
                </a:solidFill>
                <a:effectLst/>
                <a:latin typeface="Arial" panose="020B0604020202020204" pitchFamily="34" charset="0"/>
                <a:ea typeface="+mn-ea"/>
                <a:cs typeface="Arial" panose="020B0604020202020204" pitchFamily="34" charset="0"/>
              </a:rPr>
              <a:t> from Morehouse School of Medicine; and * Mark Cullen from Stanford University.</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All lectures</a:t>
            </a:r>
            <a:r>
              <a:rPr lang="en-US" baseline="0" dirty="0">
                <a:latin typeface="Arial" panose="020B0604020202020204" pitchFamily="34" charset="0"/>
                <a:cs typeface="Arial" panose="020B0604020202020204" pitchFamily="34" charset="0"/>
              </a:rPr>
              <a:t> in this series are being recorded and archived on NHGRI’s </a:t>
            </a:r>
            <a:r>
              <a:rPr lang="en-US" baseline="0" dirty="0" err="1">
                <a:latin typeface="Arial" panose="020B0604020202020204" pitchFamily="34" charset="0"/>
                <a:cs typeface="Arial" panose="020B0604020202020204" pitchFamily="34" charset="0"/>
              </a:rPr>
              <a:t>GenomeTV</a:t>
            </a:r>
            <a:r>
              <a:rPr lang="en-US" baseline="0" dirty="0">
                <a:latin typeface="Arial" panose="020B0604020202020204" pitchFamily="34" charset="0"/>
                <a:cs typeface="Arial" panose="020B0604020202020204" pitchFamily="34" charset="0"/>
              </a:rPr>
              <a:t> channel of YouTube.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E433245-3953-45F4-97F6-DCE3C1F1630C}" type="slidenum">
              <a:rPr lang="en-US" smtClean="0"/>
              <a:t>8</a:t>
            </a:fld>
            <a:endParaRPr lang="en-US" dirty="0"/>
          </a:p>
        </p:txBody>
      </p:sp>
    </p:spTree>
    <p:extLst>
      <p:ext uri="{BB962C8B-B14F-4D97-AF65-F5344CB8AC3E}">
        <p14:creationId xmlns:p14="http://schemas.microsoft.com/office/powerpoint/2010/main" val="2637552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24" eaLnBrk="0" hangingPunct="0">
              <a:defRPr b="1">
                <a:solidFill>
                  <a:schemeClr val="tx1"/>
                </a:solidFill>
                <a:latin typeface="Arial" pitchFamily="34" charset="0"/>
              </a:defRPr>
            </a:lvl1pPr>
            <a:lvl2pPr marL="754133" indent="-290052" defTabSz="950724" eaLnBrk="0" hangingPunct="0">
              <a:defRPr b="1">
                <a:solidFill>
                  <a:schemeClr val="tx1"/>
                </a:solidFill>
                <a:latin typeface="Arial" pitchFamily="34" charset="0"/>
              </a:defRPr>
            </a:lvl2pPr>
            <a:lvl3pPr marL="1160206" indent="-232041" defTabSz="950724" eaLnBrk="0" hangingPunct="0">
              <a:defRPr b="1">
                <a:solidFill>
                  <a:schemeClr val="tx1"/>
                </a:solidFill>
                <a:latin typeface="Arial" pitchFamily="34" charset="0"/>
              </a:defRPr>
            </a:lvl3pPr>
            <a:lvl4pPr marL="1624288" indent="-232041" defTabSz="950724" eaLnBrk="0" hangingPunct="0">
              <a:defRPr b="1">
                <a:solidFill>
                  <a:schemeClr val="tx1"/>
                </a:solidFill>
                <a:latin typeface="Arial" pitchFamily="34" charset="0"/>
              </a:defRPr>
            </a:lvl4pPr>
            <a:lvl5pPr marL="2088370" indent="-232041" defTabSz="950724" eaLnBrk="0" hangingPunct="0">
              <a:defRPr b="1">
                <a:solidFill>
                  <a:schemeClr val="tx1"/>
                </a:solidFill>
                <a:latin typeface="Arial" pitchFamily="34" charset="0"/>
              </a:defRPr>
            </a:lvl5pPr>
            <a:lvl6pPr marL="2552453" indent="-232041" defTabSz="950724" eaLnBrk="0" fontAlgn="base" hangingPunct="0">
              <a:spcBef>
                <a:spcPct val="0"/>
              </a:spcBef>
              <a:spcAft>
                <a:spcPct val="0"/>
              </a:spcAft>
              <a:defRPr b="1">
                <a:solidFill>
                  <a:schemeClr val="tx1"/>
                </a:solidFill>
                <a:latin typeface="Arial" pitchFamily="34" charset="0"/>
              </a:defRPr>
            </a:lvl6pPr>
            <a:lvl7pPr marL="3016532" indent="-232041" defTabSz="950724" eaLnBrk="0" fontAlgn="base" hangingPunct="0">
              <a:spcBef>
                <a:spcPct val="0"/>
              </a:spcBef>
              <a:spcAft>
                <a:spcPct val="0"/>
              </a:spcAft>
              <a:defRPr b="1">
                <a:solidFill>
                  <a:schemeClr val="tx1"/>
                </a:solidFill>
                <a:latin typeface="Arial" pitchFamily="34" charset="0"/>
              </a:defRPr>
            </a:lvl7pPr>
            <a:lvl8pPr marL="3480616" indent="-232041" defTabSz="950724" eaLnBrk="0" fontAlgn="base" hangingPunct="0">
              <a:spcBef>
                <a:spcPct val="0"/>
              </a:spcBef>
              <a:spcAft>
                <a:spcPct val="0"/>
              </a:spcAft>
              <a:defRPr b="1">
                <a:solidFill>
                  <a:schemeClr val="tx1"/>
                </a:solidFill>
                <a:latin typeface="Arial" pitchFamily="34" charset="0"/>
              </a:defRPr>
            </a:lvl8pPr>
            <a:lvl9pPr marL="3944699" indent="-232041" defTabSz="95072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a:t>
            </a:fld>
            <a:endParaRPr lang="en-US" dirty="0">
              <a:solidFill>
                <a:prstClr val="black"/>
              </a:solidFill>
              <a:cs typeface="Arial" pitchFamily="34" charset="0"/>
            </a:endParaRPr>
          </a:p>
        </p:txBody>
      </p:sp>
    </p:spTree>
    <p:extLst>
      <p:ext uri="{BB962C8B-B14F-4D97-AF65-F5344CB8AC3E}">
        <p14:creationId xmlns:p14="http://schemas.microsoft.com/office/powerpoint/2010/main" val="201044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7.xml"/><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9/11/2016</a:t>
            </a:fld>
            <a:endParaRPr lang="en-US" dirty="0">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2781941081"/>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9/11/2016</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9/11/2016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9/11/2016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9/11/2016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9/11/2016</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9/11/2016</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9/11/2016</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9/11/2016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9/11/2016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9/11/2016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9/11/2016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82174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93464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106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39184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795313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89299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276997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82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9195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7288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67724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Date Placeholder 5"/>
          <p:cNvSpPr>
            <a:spLocks noGrp="1" noChangeArrowheads="1"/>
          </p:cNvSpPr>
          <p:nvPr>
            <p:ph type="dt" sz="half" idx="10"/>
          </p:nvPr>
        </p:nvSpPr>
        <p:spPr>
          <a:xfrm>
            <a:off x="457200" y="6388634"/>
            <a:ext cx="2133600" cy="476250"/>
          </a:xfrm>
          <a:prstGeom prst="rect">
            <a:avLst/>
          </a:prstGeom>
        </p:spPr>
        <p:txBody>
          <a:bodyPr/>
          <a:lstStyle>
            <a:lvl1pPr eaLnBrk="0" hangingPunct="0">
              <a:defRPr>
                <a:solidFill>
                  <a:schemeClr val="tx1"/>
                </a:solidFill>
              </a:defRPr>
            </a:lvl1pPr>
          </a:lstStyle>
          <a:p>
            <a:pPr>
              <a:defRPr/>
            </a:pPr>
            <a:fld id="{8CA083D7-DD03-471F-811F-43B6599BD76A}" type="datetimeFigureOut">
              <a:rPr lang="en-US" b="0">
                <a:solidFill>
                  <a:prstClr val="black"/>
                </a:solidFill>
              </a:rPr>
              <a:pPr>
                <a:defRPr/>
              </a:pPr>
              <a:t>9/11/2016</a:t>
            </a:fld>
            <a:endParaRPr lang="en-US" b="0">
              <a:solidFill>
                <a:prstClr val="black"/>
              </a:solidFill>
            </a:endParaRPr>
          </a:p>
        </p:txBody>
      </p:sp>
      <p:sp>
        <p:nvSpPr>
          <p:cNvPr id="7" name="Footer Placeholder 6"/>
          <p:cNvSpPr>
            <a:spLocks noGrp="1" noChangeArrowheads="1"/>
          </p:cNvSpPr>
          <p:nvPr>
            <p:ph type="ftr" sz="quarter" idx="11"/>
          </p:nvPr>
        </p:nvSpPr>
        <p:spPr>
          <a:xfrm>
            <a:off x="3124200" y="6152666"/>
            <a:ext cx="2895600" cy="476250"/>
          </a:xfrm>
          <a:prstGeom prst="rect">
            <a:avLst/>
          </a:prstGeom>
        </p:spPr>
        <p:txBody>
          <a:bodyPr/>
          <a:lstStyle>
            <a:lvl1pPr eaLnBrk="0" hangingPunct="0">
              <a:defRPr>
                <a:solidFill>
                  <a:schemeClr val="tx1"/>
                </a:solidFill>
              </a:defRPr>
            </a:lvl1pPr>
          </a:lstStyle>
          <a:p>
            <a:pPr>
              <a:defRPr/>
            </a:pPr>
            <a:endParaRPr lang="en-US" b="0">
              <a:solidFill>
                <a:prstClr val="black"/>
              </a:solidFill>
            </a:endParaRPr>
          </a:p>
        </p:txBody>
      </p:sp>
      <p:sp>
        <p:nvSpPr>
          <p:cNvPr id="8" name="Slide Number Placeholder 7"/>
          <p:cNvSpPr>
            <a:spLocks noGrp="1" noChangeArrowheads="1"/>
          </p:cNvSpPr>
          <p:nvPr>
            <p:ph type="sldNum" sz="quarter" idx="12"/>
          </p:nvPr>
        </p:nvSpPr>
        <p:spPr>
          <a:xfrm>
            <a:off x="6553200" y="6388634"/>
            <a:ext cx="2133600" cy="476250"/>
          </a:xfrm>
          <a:prstGeom prst="rect">
            <a:avLst/>
          </a:prstGeom>
        </p:spPr>
        <p:txBody>
          <a:bodyPr/>
          <a:lstStyle>
            <a:lvl1pPr eaLnBrk="0" hangingPunct="0">
              <a:defRPr>
                <a:solidFill>
                  <a:schemeClr val="tx1"/>
                </a:solidFill>
              </a:defRPr>
            </a:lvl1pPr>
          </a:lstStyle>
          <a:p>
            <a:pPr>
              <a:defRPr/>
            </a:pPr>
            <a:fld id="{BA0E93ED-C791-44F9-9747-ECE07A6BD49E}" type="slidenum">
              <a:rPr lang="en-US" b="0">
                <a:solidFill>
                  <a:prstClr val="black"/>
                </a:solidFill>
              </a:rPr>
              <a:pPr>
                <a:defRPr/>
              </a:pPr>
              <a:t>‹#›</a:t>
            </a:fld>
            <a:endParaRPr lang="en-US" b="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88325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243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14B0588-FE0A-4ED7-9380-BCAE1A2152F1}" type="datetimeFigureOut">
              <a:rPr lang="en-US" b="0">
                <a:solidFill>
                  <a:prstClr val="black"/>
                </a:solidFill>
              </a:rPr>
              <a:pPr>
                <a:defRPr/>
              </a:pPr>
              <a:t>9/11/2016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EC4C4AF0-41B0-468C-989C-7C8C7F8FE61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937344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06A8F636-D492-454F-8569-D9F9B722822E}" type="datetimeFigureOut">
              <a:rPr lang="en-US" b="0">
                <a:solidFill>
                  <a:prstClr val="black"/>
                </a:solidFill>
              </a:rPr>
              <a:pPr>
                <a:defRPr/>
              </a:pPr>
              <a:t>9/11/2016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8F08D269-006E-4F44-88D4-C6D2ABDBC32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25435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81DB6BB3-DE07-4DB8-B4AC-AE57374D03D4}" type="datetimeFigureOut">
              <a:rPr lang="en-US" b="0">
                <a:solidFill>
                  <a:prstClr val="black"/>
                </a:solidFill>
              </a:rPr>
              <a:pPr>
                <a:defRPr/>
              </a:pPr>
              <a:t>9/11/2016</a:t>
            </a:fld>
            <a:endParaRPr lang="en-US" b="0">
              <a:solidFill>
                <a:prstClr val="black"/>
              </a:solidFill>
            </a:endParaRPr>
          </a:p>
        </p:txBody>
      </p:sp>
      <p:sp>
        <p:nvSpPr>
          <p:cNvPr id="8"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9"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DD327-1CF5-4B70-948E-362B98654A3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530254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E707A0A-FE11-41B2-95E8-AE67D4871EC0}" type="datetimeFigureOut">
              <a:rPr lang="en-US" b="0">
                <a:solidFill>
                  <a:prstClr val="black"/>
                </a:solidFill>
              </a:rPr>
              <a:pPr>
                <a:defRPr/>
              </a:pPr>
              <a:t>9/11/2016</a:t>
            </a:fld>
            <a:endParaRPr lang="en-US" b="0">
              <a:solidFill>
                <a:prstClr val="black"/>
              </a:solidFill>
            </a:endParaRPr>
          </a:p>
        </p:txBody>
      </p:sp>
      <p:sp>
        <p:nvSpPr>
          <p:cNvPr id="4"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5"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3AC350F7-0307-4AAB-9980-78FA88D60ED8}"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123852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693FA309-096C-4A15-8853-D6041EF1F2C0}" type="datetimeFigureOut">
              <a:rPr lang="en-US" b="0">
                <a:solidFill>
                  <a:prstClr val="black"/>
                </a:solidFill>
              </a:rPr>
              <a:pPr>
                <a:defRPr/>
              </a:pPr>
              <a:t>9/11/2016</a:t>
            </a:fld>
            <a:endParaRPr lang="en-US" b="0">
              <a:solidFill>
                <a:prstClr val="black"/>
              </a:solidFill>
            </a:endParaRPr>
          </a:p>
        </p:txBody>
      </p:sp>
      <p:sp>
        <p:nvSpPr>
          <p:cNvPr id="3"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4"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0DA7C89-BC19-4667-830E-21C510E9443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44041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13B7CBA0-1AF2-464B-9152-512B381B187D}" type="datetimeFigureOut">
              <a:rPr lang="en-US" b="0">
                <a:solidFill>
                  <a:prstClr val="black"/>
                </a:solidFill>
              </a:rPr>
              <a:pPr>
                <a:defRPr/>
              </a:pPr>
              <a:t>9/11/2016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108C3E25-42E7-4CAE-8AAD-72D4A1472E4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76331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71756203-59C3-4865-9B33-E51ADDA01CB3}" type="datetimeFigureOut">
              <a:rPr lang="en-US" b="0">
                <a:solidFill>
                  <a:prstClr val="black"/>
                </a:solidFill>
              </a:rPr>
              <a:pPr>
                <a:defRPr/>
              </a:pPr>
              <a:t>9/11/2016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47D1C7FE-E8AF-4D73-8E0C-FB7506C3C3DF}"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70639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C0F55D3B-A5C0-405D-8DAC-56807B8A4C23}" type="datetimeFigureOut">
              <a:rPr lang="en-US" b="0">
                <a:solidFill>
                  <a:prstClr val="black"/>
                </a:solidFill>
              </a:rPr>
              <a:pPr>
                <a:defRPr/>
              </a:pPr>
              <a:t>9/11/2016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BCB8300-BEE9-49EF-A1B6-AF3E33B6DB1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66238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99049305-EAF3-47F7-947F-27D962776D54}" type="datetimeFigureOut">
              <a:rPr lang="en-US" b="0">
                <a:solidFill>
                  <a:prstClr val="black"/>
                </a:solidFill>
              </a:rPr>
              <a:pPr>
                <a:defRPr/>
              </a:pPr>
              <a:t>9/11/2016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A2D37-C68C-4FE1-BF1A-3195CF6F0AD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205262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7003" y="5984915"/>
            <a:ext cx="740701" cy="73152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9/11/2016</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940" y="6076355"/>
            <a:ext cx="875570" cy="54864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2024061"/>
            <a:ext cx="6858000" cy="3890598"/>
          </a:xfrm>
          <a:prstGeom prst="rect">
            <a:avLst/>
          </a:prstGeom>
        </p:spPr>
      </p:pic>
    </p:spTree>
    <p:extLst>
      <p:ext uri="{BB962C8B-B14F-4D97-AF65-F5344CB8AC3E}">
        <p14:creationId xmlns:p14="http://schemas.microsoft.com/office/powerpoint/2010/main" val="10612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9/11/2016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67668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9/11/2016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91126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9/11/2016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082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9/11/2016</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1191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9/11/2016</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97558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9/11/2016</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4186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9/11/2016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020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9/11/2016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980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9/11/2016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378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9/11/2016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6145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682488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9/11/2016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018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4015896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pPr/>
              <a:t>9/11/2016</a:t>
            </a:fld>
            <a:endParaRPr lang="en-US"/>
          </a:p>
        </p:txBody>
      </p:sp>
      <p:sp>
        <p:nvSpPr>
          <p:cNvPr id="4" name="Footer Placeholder 2"/>
          <p:cNvSpPr>
            <a:spLocks noGrp="1"/>
          </p:cNvSpPr>
          <p:nvPr>
            <p:ph type="ftr" sz="quarter" idx="11"/>
          </p:nvPr>
        </p:nvSpPr>
        <p:spPr/>
        <p:txBody>
          <a:bodyPr/>
          <a:lstStyle>
            <a:lvl1pPr>
              <a:defRPr/>
            </a:lvl1pPr>
          </a:lstStyle>
          <a:p>
            <a:endParaRPr lang="en-US"/>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pPr/>
              <a:t>‹#›</a:t>
            </a:fld>
            <a:endParaRPr lang="en-US"/>
          </a:p>
        </p:txBody>
      </p:sp>
    </p:spTree>
    <p:extLst>
      <p:ext uri="{BB962C8B-B14F-4D97-AF65-F5344CB8AC3E}">
        <p14:creationId xmlns:p14="http://schemas.microsoft.com/office/powerpoint/2010/main" val="692048799"/>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49.xml"/><Relationship Id="rId16"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19" Type="http://schemas.openxmlformats.org/officeDocument/2006/relationships/image" Target="../media/image12.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8.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436"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70"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9/11/2016</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528019978"/>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8" name="Rectangle 27"/>
          <p:cNvSpPr/>
          <p:nvPr userDrawn="1"/>
        </p:nvSpPr>
        <p:spPr>
          <a:xfrm>
            <a:off x="0" y="5943600"/>
            <a:ext cx="914400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127816" y="5990189"/>
            <a:ext cx="914400" cy="838200"/>
            <a:chOff x="533400" y="381000"/>
            <a:chExt cx="914400" cy="838200"/>
          </a:xfrm>
        </p:grpSpPr>
        <p:sp>
          <p:nvSpPr>
            <p:cNvPr id="7" name="Rounded Rectangle 6"/>
            <p:cNvSpPr/>
            <p:nvPr userDrawn="1"/>
          </p:nvSpPr>
          <p:spPr>
            <a:xfrm>
              <a:off x="533400" y="3810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8" name="Oval 7"/>
            <p:cNvSpPr/>
            <p:nvPr userDrawn="1"/>
          </p:nvSpPr>
          <p:spPr>
            <a:xfrm>
              <a:off x="723900" y="5334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cxnSp>
          <p:nvCxnSpPr>
            <p:cNvPr id="9" name="Straight Connector 8"/>
            <p:cNvCxnSpPr/>
            <p:nvPr userDrawn="1"/>
          </p:nvCxnSpPr>
          <p:spPr>
            <a:xfrm flipH="1">
              <a:off x="628650" y="457200"/>
              <a:ext cx="723900" cy="685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402318" y="5990189"/>
            <a:ext cx="914400" cy="838200"/>
            <a:chOff x="1828800" y="400050"/>
            <a:chExt cx="914400" cy="838200"/>
          </a:xfrm>
        </p:grpSpPr>
        <p:sp>
          <p:nvSpPr>
            <p:cNvPr id="15" name="Rounded Rectangle 14"/>
            <p:cNvSpPr/>
            <p:nvPr userDrawn="1"/>
          </p:nvSpPr>
          <p:spPr>
            <a:xfrm>
              <a:off x="1828800" y="40005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16" name="Picture 8"/>
            <p:cNvPicPr>
              <a:picLocks noChangeAspect="1" noChangeArrowheads="1"/>
            </p:cNvPicPr>
            <p:nvPr userDrawn="1"/>
          </p:nvPicPr>
          <p:blipFill>
            <a:blip r:embed="rId13"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1874520" y="407670"/>
              <a:ext cx="82296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ounded Rectangle 16"/>
          <p:cNvSpPr/>
          <p:nvPr userDrawn="1"/>
        </p:nvSpPr>
        <p:spPr>
          <a:xfrm>
            <a:off x="3539569" y="599018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grpSp>
        <p:nvGrpSpPr>
          <p:cNvPr id="6" name="Group 5"/>
          <p:cNvGrpSpPr/>
          <p:nvPr userDrawn="1"/>
        </p:nvGrpSpPr>
        <p:grpSpPr>
          <a:xfrm>
            <a:off x="4676820" y="5990189"/>
            <a:ext cx="914400" cy="838200"/>
            <a:chOff x="1884407" y="3819176"/>
            <a:chExt cx="914400" cy="838200"/>
          </a:xfrm>
        </p:grpSpPr>
        <p:sp>
          <p:nvSpPr>
            <p:cNvPr id="20" name="Rounded Rectangle 19"/>
            <p:cNvSpPr/>
            <p:nvPr userDrawn="1"/>
          </p:nvSpPr>
          <p:spPr>
            <a:xfrm>
              <a:off x="1884407" y="3819176"/>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1" name="Picture 17"/>
            <p:cNvPicPr>
              <a:picLocks noChangeAspect="1" noChangeArrowheads="1"/>
            </p:cNvPicPr>
            <p:nvPr userDrawn="1"/>
          </p:nvPicPr>
          <p:blipFill>
            <a:blip r:embed="rId1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930127" y="3929666"/>
              <a:ext cx="82296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userDrawn="1"/>
        </p:nvGrpSpPr>
        <p:grpSpPr>
          <a:xfrm>
            <a:off x="5814071" y="5616189"/>
            <a:ext cx="914400" cy="1212200"/>
            <a:chOff x="3414713" y="168121"/>
            <a:chExt cx="914400" cy="1212200"/>
          </a:xfrm>
        </p:grpSpPr>
        <p:sp>
          <p:nvSpPr>
            <p:cNvPr id="23" name="Rounded Rectangle 22"/>
            <p:cNvSpPr/>
            <p:nvPr userDrawn="1"/>
          </p:nvSpPr>
          <p:spPr>
            <a:xfrm>
              <a:off x="3414713" y="5334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4" name="Picture 14"/>
            <p:cNvPicPr>
              <a:picLocks noChangeAspect="1" noChangeArrowheads="1"/>
            </p:cNvPicPr>
            <p:nvPr userDrawn="1"/>
          </p:nvPicPr>
          <p:blipFill>
            <a:blip r:embed="rId15"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987372">
              <a:off x="3609558" y="168121"/>
              <a:ext cx="651692" cy="12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userDrawn="1"/>
        </p:nvGrpSpPr>
        <p:grpSpPr>
          <a:xfrm>
            <a:off x="6951322" y="5990189"/>
            <a:ext cx="914400" cy="838200"/>
            <a:chOff x="561012" y="3886200"/>
            <a:chExt cx="914400" cy="838200"/>
          </a:xfrm>
        </p:grpSpPr>
        <p:sp>
          <p:nvSpPr>
            <p:cNvPr id="26" name="Rounded Rectangle 25"/>
            <p:cNvSpPr/>
            <p:nvPr userDrawn="1"/>
          </p:nvSpPr>
          <p:spPr>
            <a:xfrm>
              <a:off x="561012" y="38862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7" name="Picture 5"/>
            <p:cNvPicPr>
              <a:picLocks noChangeAspect="1" noChangeArrowheads="1"/>
            </p:cNvPicPr>
            <p:nvPr userDrawn="1"/>
          </p:nvPicPr>
          <p:blipFill>
            <a:blip r:embed="rId16"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652452" y="3953225"/>
              <a:ext cx="731520" cy="7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userDrawn="1"/>
        </p:nvGrpSpPr>
        <p:grpSpPr>
          <a:xfrm>
            <a:off x="8088571" y="5990189"/>
            <a:ext cx="914400" cy="838200"/>
            <a:chOff x="8088571" y="6019064"/>
            <a:chExt cx="914400" cy="838200"/>
          </a:xfrm>
        </p:grpSpPr>
        <p:sp>
          <p:nvSpPr>
            <p:cNvPr id="33" name="Rounded Rectangle 32"/>
            <p:cNvSpPr/>
            <p:nvPr userDrawn="1"/>
          </p:nvSpPr>
          <p:spPr>
            <a:xfrm>
              <a:off x="8088571" y="6019064"/>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34" name="Picture 8"/>
            <p:cNvPicPr>
              <a:picLocks noChangeAspect="1" noChangeArrowheads="1"/>
            </p:cNvPicPr>
            <p:nvPr userDrawn="1"/>
          </p:nvPicPr>
          <p:blipFill>
            <a:blip r:embed="rId17"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8088571" y="6119802"/>
              <a:ext cx="914400" cy="70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userDrawn="1"/>
        </p:nvGrpSpPr>
        <p:grpSpPr>
          <a:xfrm>
            <a:off x="1231685" y="5990189"/>
            <a:ext cx="914400" cy="838200"/>
            <a:chOff x="1231685" y="5990319"/>
            <a:chExt cx="914400" cy="838200"/>
          </a:xfrm>
        </p:grpSpPr>
        <p:sp>
          <p:nvSpPr>
            <p:cNvPr id="41" name="Rounded Rectangle 40"/>
            <p:cNvSpPr/>
            <p:nvPr userDrawn="1"/>
          </p:nvSpPr>
          <p:spPr>
            <a:xfrm>
              <a:off x="1231685" y="599031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45" name="Picture 3"/>
            <p:cNvPicPr>
              <a:picLocks noChangeAspect="1" noChangeArrowheads="1"/>
            </p:cNvPicPr>
            <p:nvPr userDrawn="1"/>
          </p:nvPicPr>
          <p:blipFill>
            <a:blip r:embed="rId18"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20435846">
              <a:off x="1231685" y="6079422"/>
              <a:ext cx="914400" cy="56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userDrawn="1"/>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581102" y="5995397"/>
            <a:ext cx="84327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485791"/>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9/11/2016</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84029605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2240321229"/>
      </p:ext>
    </p:extLst>
  </p:cSld>
  <p:clrMap bg1="dk1" tx1="lt1" bg2="dk2" tx2="lt2" accent1="accent1" accent2="accent2" accent3="accent3" accent4="accent4" accent5="accent5" accent6="accent6" hlink="hlink" folHlink="folHlink"/>
  <p:sldLayoutIdLst>
    <p:sldLayoutId id="2147488432" r:id="rId1"/>
    <p:sldLayoutId id="2147488433" r:id="rId2"/>
    <p:sldLayoutId id="2147488434" r:id="rId3"/>
    <p:sldLayoutId id="2147488435" r:id="rId4"/>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3.xml"/><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 Id="rId9"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7.png"/></Relationships>
</file>

<file path=ppt/slides/_rels/slide4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49.xml"/><Relationship Id="rId16"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1.png"/><Relationship Id="rId4" Type="http://schemas.openxmlformats.org/officeDocument/2006/relationships/image" Target="../media/image150.jpeg"/></Relationships>
</file>

<file path=ppt/slides/_rels/slide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54.jpeg"/></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png"/></Relationships>
</file>

<file path=ppt/slides/_rels/slide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67.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171.png"/><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74.jpg"/></Relationships>
</file>

<file path=ppt/slides/_rels/slide7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4.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442580"/>
            <a:ext cx="9144000" cy="3567688"/>
          </a:xfrm>
          <a:effectLst/>
        </p:spPr>
        <p:txBody>
          <a:bodyPr/>
          <a:lstStyle/>
          <a:p>
            <a:pPr algn="ctr" eaLnBrk="1" fontAlgn="auto" hangingPunct="1">
              <a:spcAft>
                <a:spcPts val="0"/>
              </a:spcAft>
              <a:defRPr/>
            </a:pPr>
            <a:r>
              <a:rPr lang="en-US" sz="3400" cap="none" dirty="0">
                <a:solidFill>
                  <a:schemeClr val="tx1"/>
                </a:solidFill>
                <a:effectLst/>
                <a:latin typeface="Arial" pitchFamily="34" charset="0"/>
                <a:cs typeface="Arial" pitchFamily="34" charset="0"/>
              </a:rPr>
              <a:t>National Advisory Council </a:t>
            </a:r>
            <a:br>
              <a:rPr lang="en-US" sz="3400" cap="none" dirty="0">
                <a:solidFill>
                  <a:schemeClr val="tx1"/>
                </a:solidFill>
                <a:effectLst/>
                <a:latin typeface="Arial" pitchFamily="34" charset="0"/>
                <a:cs typeface="Arial" pitchFamily="34" charset="0"/>
              </a:rPr>
            </a:br>
            <a:r>
              <a:rPr lang="en-US" sz="3400" cap="none" dirty="0">
                <a:solidFill>
                  <a:schemeClr val="tx1"/>
                </a:solidFill>
                <a:effectLst/>
                <a:latin typeface="Arial" pitchFamily="34" charset="0"/>
                <a:cs typeface="Arial" pitchFamily="34" charset="0"/>
              </a:rPr>
              <a:t>for Human Genome Research</a:t>
            </a:r>
            <a:r>
              <a:rPr lang="en-US" sz="3600" cap="none" dirty="0">
                <a:solidFill>
                  <a:schemeClr val="tx1"/>
                </a:solidFill>
                <a:effectLst/>
                <a:latin typeface="Arial" pitchFamily="34" charset="0"/>
                <a:cs typeface="Arial" pitchFamily="34" charset="0"/>
              </a:rPr>
              <a:t/>
            </a:r>
            <a:br>
              <a:rPr lang="en-US" sz="3600" cap="none" dirty="0">
                <a:solidFill>
                  <a:schemeClr val="tx1"/>
                </a:solidFill>
                <a:effectLst/>
                <a:latin typeface="Arial" pitchFamily="34" charset="0"/>
                <a:cs typeface="Arial" pitchFamily="34" charset="0"/>
              </a:rPr>
            </a:br>
            <a:r>
              <a:rPr lang="en-US" sz="2000" cap="none" dirty="0">
                <a:solidFill>
                  <a:schemeClr val="tx1"/>
                </a:solidFill>
                <a:effectLst/>
                <a:latin typeface="Arial" pitchFamily="34" charset="0"/>
                <a:cs typeface="Arial" pitchFamily="34" charset="0"/>
              </a:rPr>
              <a:t/>
            </a:r>
            <a:br>
              <a:rPr lang="en-US" sz="2000" cap="none" dirty="0">
                <a:solidFill>
                  <a:schemeClr val="tx1"/>
                </a:solidFill>
                <a:effectLst/>
                <a:latin typeface="Arial" pitchFamily="34" charset="0"/>
                <a:cs typeface="Arial" pitchFamily="34" charset="0"/>
              </a:rPr>
            </a:br>
            <a:r>
              <a:rPr lang="en-US" sz="3200" cap="none" dirty="0">
                <a:solidFill>
                  <a:schemeClr val="bg2">
                    <a:lumMod val="40000"/>
                    <a:lumOff val="60000"/>
                  </a:schemeClr>
                </a:solidFill>
                <a:effectLst/>
                <a:latin typeface="Arial" pitchFamily="34" charset="0"/>
                <a:cs typeface="Arial" pitchFamily="34" charset="0"/>
              </a:rPr>
              <a:t>September 2016</a:t>
            </a:r>
            <a:r>
              <a:rPr lang="en-US" sz="3600" cap="none" dirty="0">
                <a:solidFill>
                  <a:schemeClr val="tx1"/>
                </a:solidFill>
                <a:effectLst/>
                <a:latin typeface="Arial" pitchFamily="34" charset="0"/>
                <a:cs typeface="Arial" pitchFamily="34" charset="0"/>
              </a:rPr>
              <a:t/>
            </a:r>
            <a:br>
              <a:rPr lang="en-US" sz="3600" cap="none" dirty="0">
                <a:solidFill>
                  <a:schemeClr val="tx1"/>
                </a:solidFill>
                <a:effectLst/>
                <a:latin typeface="Arial" pitchFamily="34" charset="0"/>
                <a:cs typeface="Arial" pitchFamily="34" charset="0"/>
              </a:rPr>
            </a:br>
            <a:r>
              <a:rPr lang="en-US" sz="2000" cap="none" dirty="0">
                <a:solidFill>
                  <a:schemeClr val="tx1"/>
                </a:solidFill>
                <a:effectLst/>
                <a:latin typeface="Arial" pitchFamily="34" charset="0"/>
                <a:cs typeface="Arial" pitchFamily="34" charset="0"/>
              </a:rPr>
              <a:t/>
            </a:r>
            <a:br>
              <a:rPr lang="en-US" sz="2000" cap="none" dirty="0">
                <a:solidFill>
                  <a:schemeClr val="tx1"/>
                </a:solidFill>
                <a:effectLst/>
                <a:latin typeface="Arial" pitchFamily="34" charset="0"/>
                <a:cs typeface="Arial" pitchFamily="34" charset="0"/>
              </a:rPr>
            </a:br>
            <a:r>
              <a:rPr lang="en-US" sz="3200" cap="none" dirty="0">
                <a:solidFill>
                  <a:schemeClr val="tx1"/>
                </a:solidFill>
                <a:effectLst/>
                <a:latin typeface="Arial" pitchFamily="34" charset="0"/>
                <a:cs typeface="Arial" pitchFamily="34" charset="0"/>
              </a:rPr>
              <a:t>Eric Green, M.D., Ph.D.</a:t>
            </a:r>
            <a:br>
              <a:rPr lang="en-US" sz="3200" cap="none" dirty="0">
                <a:solidFill>
                  <a:schemeClr val="tx1"/>
                </a:solidFill>
                <a:effectLst/>
                <a:latin typeface="Arial" pitchFamily="34" charset="0"/>
                <a:cs typeface="Arial" pitchFamily="34" charset="0"/>
              </a:rPr>
            </a:br>
            <a:r>
              <a:rPr lang="en-US" sz="3200" cap="none" dirty="0">
                <a:solidFill>
                  <a:schemeClr val="tx1"/>
                </a:solidFill>
                <a:effectLst/>
                <a:latin typeface="Arial" pitchFamily="34" charset="0"/>
                <a:cs typeface="Arial" pitchFamily="34" charset="0"/>
              </a:rPr>
              <a:t>Director, NHGRI</a:t>
            </a:r>
            <a:endParaRPr lang="en-US" sz="3200" cap="none" dirty="0">
              <a:solidFill>
                <a:schemeClr val="tx1"/>
              </a:solidFill>
              <a:latin typeface="Arial" pitchFamily="34" charset="0"/>
              <a:cs typeface="Arial" pitchFamily="34" charset="0"/>
            </a:endParaRPr>
          </a:p>
        </p:txBody>
      </p:sp>
      <p:sp>
        <p:nvSpPr>
          <p:cNvPr id="3" name="TextBox 2"/>
          <p:cNvSpPr txBox="1"/>
          <p:nvPr/>
        </p:nvSpPr>
        <p:spPr>
          <a:xfrm>
            <a:off x="404577" y="162213"/>
            <a:ext cx="8334846" cy="1015663"/>
          </a:xfrm>
          <a:prstGeom prst="rect">
            <a:avLst/>
          </a:prstGeom>
          <a:solidFill>
            <a:srgbClr val="00990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7" name="Picture 6" descr="NHGRI_Brochure_2015-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871" y="4940862"/>
            <a:ext cx="1804341" cy="1920240"/>
          </a:xfrm>
          <a:prstGeom prst="rect">
            <a:avLst/>
          </a:prstGeom>
        </p:spPr>
      </p:pic>
      <p:pic>
        <p:nvPicPr>
          <p:cNvPr id="9" name="Picture 8" descr="NHGRI_Brochure_2015-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0862"/>
            <a:ext cx="1833594" cy="1920240"/>
          </a:xfrm>
          <a:prstGeom prst="rect">
            <a:avLst/>
          </a:prstGeom>
        </p:spPr>
      </p:pic>
      <p:pic>
        <p:nvPicPr>
          <p:cNvPr id="10" name="Picture 9" descr="NHGRI_Brochure_2015-2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041" y="4940862"/>
            <a:ext cx="2392383" cy="1920240"/>
          </a:xfrm>
          <a:prstGeom prst="rect">
            <a:avLst/>
          </a:prstGeom>
        </p:spPr>
      </p:pic>
      <p:pic>
        <p:nvPicPr>
          <p:cNvPr id="8" name="Picture 7" descr="DISEASE TREE FINAL4-0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041" y="4940862"/>
            <a:ext cx="1463553" cy="1920240"/>
          </a:xfrm>
          <a:prstGeom prst="rect">
            <a:avLst/>
          </a:prstGeom>
        </p:spPr>
      </p:pic>
      <p:pic>
        <p:nvPicPr>
          <p:cNvPr id="6" name="Picture 5" descr="NHGRI_Brochure_2015-45.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9659" y="4940862"/>
            <a:ext cx="1804341" cy="1920240"/>
          </a:xfrm>
          <a:prstGeom prst="rect">
            <a:avLst/>
          </a:prstGeom>
        </p:spPr>
      </p:pic>
    </p:spTree>
    <p:extLst>
      <p:ext uri="{BB962C8B-B14F-4D97-AF65-F5344CB8AC3E}">
        <p14:creationId xmlns:p14="http://schemas.microsoft.com/office/powerpoint/2010/main" val="1884293433"/>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2162"/>
            <a:ext cx="9144000" cy="639763"/>
          </a:xfrm>
        </p:spPr>
        <p:txBody>
          <a:bodyPr/>
          <a:lstStyle/>
          <a:p>
            <a:pPr algn="ctr">
              <a:defRPr/>
            </a:pPr>
            <a:r>
              <a:rPr lang="en-US" sz="3600" b="1" dirty="0">
                <a:solidFill>
                  <a:srgbClr val="FFFF00"/>
                </a:solidFill>
                <a:latin typeface="Arial" charset="0"/>
                <a:cs typeface="Arial" charset="0"/>
              </a:rPr>
              <a:t>New Director,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 National Institute of Mental Health</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a:t>
            </a:r>
          </a:p>
        </p:txBody>
      </p:sp>
      <p:sp>
        <p:nvSpPr>
          <p:cNvPr id="7" name="Title 1"/>
          <p:cNvSpPr txBox="1">
            <a:spLocks/>
          </p:cNvSpPr>
          <p:nvPr/>
        </p:nvSpPr>
        <p:spPr>
          <a:xfrm>
            <a:off x="264222" y="5752030"/>
            <a:ext cx="5593976" cy="603250"/>
          </a:xfrm>
          <a:prstGeom prst="rect">
            <a:avLst/>
          </a:prstGeom>
        </p:spPr>
        <p:txBody>
          <a:bodyPr/>
          <a:lstStyle/>
          <a:p>
            <a:pPr algn="ctr" eaLnBrk="0" hangingPunct="0">
              <a:defRPr/>
            </a:pPr>
            <a:r>
              <a:rPr lang="en-US" sz="3200" spc="-100" dirty="0">
                <a:ea typeface="+mj-ea"/>
                <a:cs typeface="Arial" charset="0"/>
              </a:rPr>
              <a:t>Joshua Gordon, M.D., Ph.D.</a:t>
            </a:r>
          </a:p>
        </p:txBody>
      </p:sp>
      <p:pic>
        <p:nvPicPr>
          <p:cNvPr id="4" name="Picture 3"/>
          <p:cNvPicPr>
            <a:picLocks noChangeAspect="1"/>
          </p:cNvPicPr>
          <p:nvPr/>
        </p:nvPicPr>
        <p:blipFill>
          <a:blip r:embed="rId3"/>
          <a:stretch>
            <a:fillRect/>
          </a:stretch>
        </p:blipFill>
        <p:spPr>
          <a:xfrm>
            <a:off x="1677972" y="1770941"/>
            <a:ext cx="2728744" cy="3981089"/>
          </a:xfrm>
          <a:prstGeom prst="roundRect">
            <a:avLst/>
          </a:prstGeom>
        </p:spPr>
      </p:pic>
      <p:pic>
        <p:nvPicPr>
          <p:cNvPr id="2" name="Picture 1"/>
          <p:cNvPicPr>
            <a:picLocks noChangeAspect="1"/>
          </p:cNvPicPr>
          <p:nvPr/>
        </p:nvPicPr>
        <p:blipFill rotWithShape="1">
          <a:blip r:embed="rId4"/>
          <a:srcRect l="10775" t="8882" r="11462" b="9203"/>
          <a:stretch/>
        </p:blipFill>
        <p:spPr>
          <a:xfrm>
            <a:off x="5370897" y="2552122"/>
            <a:ext cx="2296160" cy="241872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980511503"/>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69"/>
            <a:ext cx="9144000" cy="639763"/>
          </a:xfrm>
        </p:spPr>
        <p:txBody>
          <a:bodyPr/>
          <a:lstStyle/>
          <a:p>
            <a:pPr algn="ctr">
              <a:defRPr/>
            </a:pPr>
            <a:r>
              <a:rPr lang="en-US" sz="3600" b="1" dirty="0">
                <a:solidFill>
                  <a:srgbClr val="FFFF00"/>
                </a:solidFill>
                <a:latin typeface="Arial" charset="0"/>
                <a:cs typeface="Arial" charset="0"/>
              </a:rPr>
              <a:t>New Director, National Institute of Child Health and Human Development</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a:t>
            </a:r>
          </a:p>
        </p:txBody>
      </p:sp>
      <p:sp>
        <p:nvSpPr>
          <p:cNvPr id="5" name="Title 1"/>
          <p:cNvSpPr txBox="1">
            <a:spLocks/>
          </p:cNvSpPr>
          <p:nvPr/>
        </p:nvSpPr>
        <p:spPr>
          <a:xfrm>
            <a:off x="-202988" y="6042640"/>
            <a:ext cx="4967494" cy="683011"/>
          </a:xfrm>
          <a:prstGeom prst="rect">
            <a:avLst/>
          </a:prstGeom>
        </p:spPr>
        <p:txBody>
          <a:bodyPr/>
          <a:lstStyle/>
          <a:p>
            <a:pPr algn="ctr" eaLnBrk="0" hangingPunct="0">
              <a:defRPr/>
            </a:pPr>
            <a:r>
              <a:rPr lang="en-US" sz="3200" spc="-100" dirty="0">
                <a:ea typeface="+mj-ea"/>
                <a:cs typeface="Arial" charset="0"/>
              </a:rPr>
              <a:t>Diana Bianchi, M.D.</a:t>
            </a:r>
          </a:p>
        </p:txBody>
      </p:sp>
      <p:pic>
        <p:nvPicPr>
          <p:cNvPr id="2" name="Picture 1"/>
          <p:cNvPicPr>
            <a:picLocks noChangeAspect="1"/>
          </p:cNvPicPr>
          <p:nvPr/>
        </p:nvPicPr>
        <p:blipFill rotWithShape="1">
          <a:blip r:embed="rId3"/>
          <a:srcRect b="16827"/>
          <a:stretch/>
        </p:blipFill>
        <p:spPr>
          <a:xfrm>
            <a:off x="4264233" y="3644413"/>
            <a:ext cx="4349155" cy="649257"/>
          </a:xfrm>
          <a:prstGeom prst="rect">
            <a:avLst/>
          </a:prstGeom>
          <a:ln w="76200">
            <a:solidFill>
              <a:schemeClr val="tx1"/>
            </a:solidFill>
          </a:ln>
          <a:effectLst>
            <a:glow rad="228600">
              <a:schemeClr val="accent5">
                <a:satMod val="175000"/>
                <a:alpha val="40000"/>
              </a:schemeClr>
            </a:glow>
          </a:effectLst>
        </p:spPr>
      </p:pic>
      <p:pic>
        <p:nvPicPr>
          <p:cNvPr id="3" name="Picture 2"/>
          <p:cNvPicPr>
            <a:picLocks noChangeAspect="1"/>
          </p:cNvPicPr>
          <p:nvPr/>
        </p:nvPicPr>
        <p:blipFill>
          <a:blip r:embed="rId4"/>
          <a:stretch>
            <a:fillRect/>
          </a:stretch>
        </p:blipFill>
        <p:spPr>
          <a:xfrm>
            <a:off x="903544" y="1902686"/>
            <a:ext cx="2754431" cy="4132836"/>
          </a:xfrm>
          <a:prstGeom prst="roundRect">
            <a:avLst/>
          </a:prstGeom>
        </p:spPr>
      </p:pic>
    </p:spTree>
    <p:extLst>
      <p:ext uri="{BB962C8B-B14F-4D97-AF65-F5344CB8AC3E}">
        <p14:creationId xmlns:p14="http://schemas.microsoft.com/office/powerpoint/2010/main" val="4075137597"/>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2162"/>
            <a:ext cx="9144000" cy="1282924"/>
          </a:xfrm>
        </p:spPr>
        <p:txBody>
          <a:bodyPr/>
          <a:lstStyle/>
          <a:p>
            <a:pPr algn="ctr">
              <a:defRPr/>
            </a:pPr>
            <a:r>
              <a:rPr lang="en-US" sz="3600" b="1" dirty="0">
                <a:solidFill>
                  <a:srgbClr val="FFFF00"/>
                </a:solidFill>
                <a:latin typeface="Arial" charset="0"/>
                <a:cs typeface="Arial" charset="0"/>
              </a:rPr>
              <a:t>New Director, Office of AIDS Research</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sp>
        <p:nvSpPr>
          <p:cNvPr id="7" name="Title 1"/>
          <p:cNvSpPr txBox="1">
            <a:spLocks/>
          </p:cNvSpPr>
          <p:nvPr/>
        </p:nvSpPr>
        <p:spPr>
          <a:xfrm>
            <a:off x="55561" y="5819462"/>
            <a:ext cx="5387545" cy="603250"/>
          </a:xfrm>
          <a:prstGeom prst="rect">
            <a:avLst/>
          </a:prstGeom>
        </p:spPr>
        <p:txBody>
          <a:bodyPr/>
          <a:lstStyle/>
          <a:p>
            <a:pPr algn="ctr" eaLnBrk="0" hangingPunct="0">
              <a:defRPr/>
            </a:pPr>
            <a:r>
              <a:rPr lang="en-US" sz="3200" spc="-100" dirty="0">
                <a:ea typeface="+mj-ea"/>
                <a:cs typeface="Arial" charset="0"/>
              </a:rPr>
              <a:t>Maureen </a:t>
            </a:r>
            <a:r>
              <a:rPr lang="en-US" sz="3200" spc="-100" dirty="0" err="1">
                <a:ea typeface="+mj-ea"/>
                <a:cs typeface="Arial" charset="0"/>
              </a:rPr>
              <a:t>Goodenow</a:t>
            </a:r>
            <a:r>
              <a:rPr lang="en-US" sz="3200" spc="-100" dirty="0">
                <a:ea typeface="+mj-ea"/>
                <a:cs typeface="Arial" charset="0"/>
              </a:rPr>
              <a:t>, Ph.D.</a:t>
            </a:r>
          </a:p>
        </p:txBody>
      </p:sp>
      <p:pic>
        <p:nvPicPr>
          <p:cNvPr id="4" name="Picture 3"/>
          <p:cNvPicPr>
            <a:picLocks noChangeAspect="1"/>
          </p:cNvPicPr>
          <p:nvPr/>
        </p:nvPicPr>
        <p:blipFill>
          <a:blip r:embed="rId3"/>
          <a:stretch>
            <a:fillRect/>
          </a:stretch>
        </p:blipFill>
        <p:spPr>
          <a:xfrm>
            <a:off x="5596718" y="2775795"/>
            <a:ext cx="2133802" cy="1883817"/>
          </a:xfrm>
          <a:prstGeom prst="rect">
            <a:avLst/>
          </a:prstGeom>
          <a:ln w="76200">
            <a:solidFill>
              <a:schemeClr val="tx1"/>
            </a:solidFill>
          </a:ln>
          <a:effectLst>
            <a:glow rad="228600">
              <a:schemeClr val="accent5">
                <a:satMod val="175000"/>
                <a:alpha val="40000"/>
              </a:schemeClr>
            </a:glow>
          </a:effectLst>
        </p:spPr>
      </p:pic>
      <p:pic>
        <p:nvPicPr>
          <p:cNvPr id="8" name="Picture 7"/>
          <p:cNvPicPr>
            <a:picLocks noChangeAspect="1"/>
          </p:cNvPicPr>
          <p:nvPr/>
        </p:nvPicPr>
        <p:blipFill rotWithShape="1">
          <a:blip r:embed="rId4"/>
          <a:srcRect l="14904" r="13719" b="28345"/>
          <a:stretch/>
        </p:blipFill>
        <p:spPr>
          <a:xfrm>
            <a:off x="1253908" y="1615946"/>
            <a:ext cx="2990851" cy="4203516"/>
          </a:xfrm>
          <a:prstGeom prst="roundRect">
            <a:avLst/>
          </a:prstGeom>
        </p:spPr>
      </p:pic>
    </p:spTree>
    <p:extLst>
      <p:ext uri="{BB962C8B-B14F-4D97-AF65-F5344CB8AC3E}">
        <p14:creationId xmlns:p14="http://schemas.microsoft.com/office/powerpoint/2010/main" val="3745847752"/>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4926"/>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New Editor, </a:t>
            </a:r>
            <a:r>
              <a:rPr lang="en-US" sz="3600" b="1" i="1" dirty="0">
                <a:solidFill>
                  <a:srgbClr val="FFFF00"/>
                </a:solidFill>
                <a:latin typeface="Arial" charset="0"/>
                <a:cs typeface="Arial" charset="0"/>
              </a:rPr>
              <a:t>Science</a:t>
            </a:r>
            <a:r>
              <a:rPr lang="en-US" sz="3600" b="1" dirty="0">
                <a:solidFill>
                  <a:srgbClr val="FFFF00"/>
                </a:solidFill>
                <a:latin typeface="Arial" charset="0"/>
                <a:cs typeface="Arial" charset="0"/>
              </a:rPr>
              <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10" name="TextBox 9"/>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5</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93655" y="5461000"/>
            <a:ext cx="5203825" cy="603250"/>
          </a:xfrm>
          <a:prstGeom prst="rect">
            <a:avLst/>
          </a:prstGeom>
        </p:spPr>
        <p:txBody>
          <a:bodyPr/>
          <a:lstStyle/>
          <a:p>
            <a:pPr algn="ctr" eaLnBrk="0" hangingPunct="0">
              <a:defRPr/>
            </a:pPr>
            <a:r>
              <a:rPr lang="en-US" sz="3200" spc="-100" dirty="0">
                <a:solidFill>
                  <a:prstClr val="white"/>
                </a:solidFill>
                <a:cs typeface="Arial" charset="0"/>
              </a:rPr>
              <a:t>Jeremy Berg, Ph.D. </a:t>
            </a:r>
          </a:p>
        </p:txBody>
      </p:sp>
      <p:pic>
        <p:nvPicPr>
          <p:cNvPr id="9" name="Picture 8"/>
          <p:cNvPicPr>
            <a:picLocks noChangeAspect="1"/>
          </p:cNvPicPr>
          <p:nvPr/>
        </p:nvPicPr>
        <p:blipFill>
          <a:blip r:embed="rId3"/>
          <a:stretch>
            <a:fillRect/>
          </a:stretch>
        </p:blipFill>
        <p:spPr>
          <a:xfrm>
            <a:off x="1163947" y="1153319"/>
            <a:ext cx="3063240" cy="4307681"/>
          </a:xfrm>
          <a:prstGeom prst="roundRect">
            <a:avLst/>
          </a:prstGeom>
        </p:spPr>
      </p:pic>
      <p:pic>
        <p:nvPicPr>
          <p:cNvPr id="11" name="Picture 10"/>
          <p:cNvPicPr>
            <a:picLocks noChangeAspect="1"/>
          </p:cNvPicPr>
          <p:nvPr/>
        </p:nvPicPr>
        <p:blipFill>
          <a:blip r:embed="rId4"/>
          <a:stretch>
            <a:fillRect/>
          </a:stretch>
        </p:blipFill>
        <p:spPr>
          <a:xfrm>
            <a:off x="5093676" y="2507059"/>
            <a:ext cx="2857500" cy="16002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420575508"/>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69"/>
            <a:ext cx="9144000" cy="639763"/>
          </a:xfrm>
        </p:spPr>
        <p:txBody>
          <a:bodyPr/>
          <a:lstStyle/>
          <a:p>
            <a:pPr algn="ctr">
              <a:defRPr/>
            </a:pPr>
            <a:r>
              <a:rPr lang="en-US" sz="3600" b="1" dirty="0">
                <a:solidFill>
                  <a:srgbClr val="FFFF00"/>
                </a:solidFill>
                <a:latin typeface="Arial" charset="0"/>
                <a:cs typeface="Arial" charset="0"/>
              </a:rPr>
              <a:t>Final NIH Policy on Use of a Single IRB</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00422" y="3700634"/>
            <a:ext cx="8700678" cy="2708434"/>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Released on June 21, 2016</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All multi-site research funded by NIH must use 	a single IRB for ethical review</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Intended to promote efficiency while 	maintaining human subjects protections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1550"/>
          <a:stretch/>
        </p:blipFill>
        <p:spPr>
          <a:xfrm>
            <a:off x="2641318" y="928374"/>
            <a:ext cx="3861364" cy="2496404"/>
          </a:xfrm>
          <a:prstGeom prst="rect">
            <a:avLst/>
          </a:prstGeom>
          <a:effectLst>
            <a:glow rad="228600">
              <a:schemeClr val="accent4">
                <a:satMod val="175000"/>
                <a:alpha val="40000"/>
              </a:schemeClr>
            </a:glow>
          </a:effectLst>
        </p:spPr>
      </p:pic>
      <p:sp>
        <p:nvSpPr>
          <p:cNvPr id="5" name="TextBox 4"/>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6</a:t>
            </a:r>
          </a:p>
        </p:txBody>
      </p:sp>
    </p:spTree>
    <p:extLst>
      <p:ext uri="{BB962C8B-B14F-4D97-AF65-F5344CB8AC3E}">
        <p14:creationId xmlns:p14="http://schemas.microsoft.com/office/powerpoint/2010/main" val="29400109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710"/>
            <a:ext cx="9144000" cy="7048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SBIR/STTR Reauthorization</a:t>
            </a:r>
            <a:endParaRPr lang="en-US" sz="3600" b="1" dirty="0">
              <a:solidFill>
                <a:srgbClr val="FFFF00"/>
              </a:solidFill>
              <a:latin typeface="Arial" pitchFamily="34" charset="0"/>
              <a:cs typeface="Arial" pitchFamily="34" charset="0"/>
            </a:endParaRPr>
          </a:p>
        </p:txBody>
      </p:sp>
      <p:sp>
        <p:nvSpPr>
          <p:cNvPr id="4" name="TextBox 3"/>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7</a:t>
            </a:r>
          </a:p>
        </p:txBody>
      </p:sp>
      <p:sp>
        <p:nvSpPr>
          <p:cNvPr id="10" name="Title 1"/>
          <p:cNvSpPr txBox="1">
            <a:spLocks/>
          </p:cNvSpPr>
          <p:nvPr/>
        </p:nvSpPr>
        <p:spPr>
          <a:xfrm>
            <a:off x="4745412" y="4470523"/>
            <a:ext cx="4114800" cy="2054592"/>
          </a:xfrm>
          <a:prstGeom prst="rect">
            <a:avLst/>
          </a:prstGeom>
        </p:spPr>
        <p:txBody>
          <a:bodyPr/>
          <a:lstStyle/>
          <a:p>
            <a:pPr algn="ctr" eaLnBrk="0" hangingPunct="0">
              <a:defRPr/>
            </a:pPr>
            <a:endParaRPr lang="en-US" sz="2800" spc="-100" dirty="0">
              <a:solidFill>
                <a:srgbClr val="66FF33"/>
              </a:solidFill>
              <a:latin typeface="Arial" charset="0"/>
              <a:ea typeface="+mj-ea"/>
              <a:cs typeface="Arial" charset="0"/>
            </a:endParaRPr>
          </a:p>
        </p:txBody>
      </p:sp>
      <p:sp>
        <p:nvSpPr>
          <p:cNvPr id="6" name="Title 1"/>
          <p:cNvSpPr txBox="1">
            <a:spLocks/>
          </p:cNvSpPr>
          <p:nvPr/>
        </p:nvSpPr>
        <p:spPr>
          <a:xfrm>
            <a:off x="173426" y="4470523"/>
            <a:ext cx="4330700" cy="1830571"/>
          </a:xfrm>
          <a:prstGeom prst="rect">
            <a:avLst/>
          </a:prstGeom>
        </p:spPr>
        <p:txBody>
          <a:bodyPr/>
          <a:lstStyle/>
          <a:p>
            <a:pPr algn="ctr" eaLnBrk="0" hangingPunct="0">
              <a:defRPr/>
            </a:pPr>
            <a:endParaRPr lang="en-US" sz="2800" spc="-100" dirty="0">
              <a:solidFill>
                <a:srgbClr val="66FF33"/>
              </a:solidFill>
              <a:latin typeface="Arial" charset="0"/>
              <a:ea typeface="+mj-ea"/>
              <a:cs typeface="Arial" charset="0"/>
            </a:endParaRPr>
          </a:p>
        </p:txBody>
      </p:sp>
      <p:pic>
        <p:nvPicPr>
          <p:cNvPr id="7" name="Picture 6" descr="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0762" y="291877"/>
            <a:ext cx="3586389" cy="358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rotWithShape="1">
          <a:blip r:embed="rId4"/>
          <a:srcRect l="4354" t="9869" r="23512" b="56845"/>
          <a:stretch/>
        </p:blipFill>
        <p:spPr bwMode="auto">
          <a:xfrm>
            <a:off x="1358368" y="3842461"/>
            <a:ext cx="6431176" cy="2228738"/>
          </a:xfrm>
          <a:prstGeom prst="rect">
            <a:avLst/>
          </a:prstGeom>
          <a:ln>
            <a:noFill/>
          </a:ln>
          <a:effectLst>
            <a:softEdge rad="63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98395797"/>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69"/>
            <a:ext cx="9144000" cy="639763"/>
          </a:xfrm>
        </p:spPr>
        <p:txBody>
          <a:bodyPr/>
          <a:lstStyle/>
          <a:p>
            <a:pPr algn="ctr">
              <a:defRPr/>
            </a:pPr>
            <a:r>
              <a:rPr lang="en-US" sz="3600" b="1" dirty="0">
                <a:solidFill>
                  <a:srgbClr val="FFFF00"/>
                </a:solidFill>
                <a:latin typeface="Arial" charset="0"/>
                <a:cs typeface="Arial" charset="0"/>
              </a:rPr>
              <a:t>New FDA Draft </a:t>
            </a:r>
            <a:r>
              <a:rPr lang="en-US" sz="3600" b="1" dirty="0" err="1">
                <a:solidFill>
                  <a:srgbClr val="FFFF00"/>
                </a:solidFill>
                <a:latin typeface="Arial" charset="0"/>
                <a:cs typeface="Arial" charset="0"/>
              </a:rPr>
              <a:t>Guidances</a:t>
            </a:r>
            <a:r>
              <a:rPr lang="en-US" sz="3600" b="1" dirty="0">
                <a:solidFill>
                  <a:srgbClr val="FFFF00"/>
                </a:solidFill>
                <a:latin typeface="Arial" charset="0"/>
                <a:cs typeface="Arial" charset="0"/>
              </a:rPr>
              <a:t> on Next-Generation Sequencing (NGS) Tests</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29771" y="3723189"/>
            <a:ext cx="8503962" cy="2708434"/>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Analytical validity standards for NGS tests 	used to detect germline diseases</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Use of public genomic variant databases to 	support clinical validity of NGS tests</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Public comment period closes October 6, 2016</a:t>
            </a: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8</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 b="51751"/>
          <a:stretch/>
        </p:blipFill>
        <p:spPr>
          <a:xfrm>
            <a:off x="767171" y="1301546"/>
            <a:ext cx="3633373" cy="226807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51747"/>
          <a:stretch/>
        </p:blipFill>
        <p:spPr>
          <a:xfrm>
            <a:off x="4733009" y="1297911"/>
            <a:ext cx="3637996" cy="2271712"/>
          </a:xfrm>
          <a:prstGeom prst="rect">
            <a:avLst/>
          </a:prstGeom>
        </p:spPr>
      </p:pic>
    </p:spTree>
    <p:extLst>
      <p:ext uri="{BB962C8B-B14F-4D97-AF65-F5344CB8AC3E}">
        <p14:creationId xmlns:p14="http://schemas.microsoft.com/office/powerpoint/2010/main" val="521915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31"/>
            <a:ext cx="9144000" cy="685800"/>
          </a:xfrm>
        </p:spPr>
        <p:txBody>
          <a:bodyPr/>
          <a:lstStyle/>
          <a:p>
            <a:pPr algn="ctr"/>
            <a:r>
              <a:rPr lang="en-US" sz="3600" b="1" dirty="0">
                <a:solidFill>
                  <a:srgbClr val="FFFF00"/>
                </a:solidFill>
                <a:latin typeface="Arial" pitchFamily="34" charset="0"/>
                <a:cs typeface="Arial" pitchFamily="34" charset="0"/>
              </a:rPr>
              <a:t>New EEOC Rules: GINA and Workplace Wellness Programs</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endParaRPr lang="en-US" sz="2400" dirty="0"/>
          </a:p>
        </p:txBody>
      </p:sp>
      <p:sp>
        <p:nvSpPr>
          <p:cNvPr id="9" name="TextBox 8"/>
          <p:cNvSpPr txBox="1"/>
          <p:nvPr/>
        </p:nvSpPr>
        <p:spPr>
          <a:xfrm>
            <a:off x="7319965" y="6407100"/>
            <a:ext cx="1653017" cy="400110"/>
          </a:xfrm>
          <a:prstGeom prst="rect">
            <a:avLst/>
          </a:prstGeom>
          <a:noFill/>
        </p:spPr>
        <p:txBody>
          <a:bodyPr wrap="none">
            <a:spAutoFit/>
          </a:bodyPr>
          <a:lstStyle/>
          <a:p>
            <a:pPr>
              <a:defRPr/>
            </a:pPr>
            <a:r>
              <a:rPr lang="en-US" sz="2000" b="1" dirty="0">
                <a:solidFill>
                  <a:srgbClr val="8BE6FF"/>
                </a:solidFill>
                <a:latin typeface="Arial" charset="0"/>
              </a:rPr>
              <a:t>Document 9</a:t>
            </a:r>
          </a:p>
        </p:txBody>
      </p:sp>
      <p:sp>
        <p:nvSpPr>
          <p:cNvPr id="6" name="Rectangle 5"/>
          <p:cNvSpPr/>
          <p:nvPr/>
        </p:nvSpPr>
        <p:spPr>
          <a:xfrm>
            <a:off x="0" y="4652905"/>
            <a:ext cx="9144000" cy="161582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GINA: Incentives for employees’ spouses’ 	health information</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ADA: Incentives for employees’ health information</a:t>
            </a:r>
          </a:p>
        </p:txBody>
      </p:sp>
      <p:pic>
        <p:nvPicPr>
          <p:cNvPr id="1026" name="Picture 2" descr="http://site.rockbottomgolf.com/blog_images/office-exerci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667" y="1398178"/>
            <a:ext cx="4558665" cy="302723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7864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2162"/>
            <a:ext cx="9144000" cy="639763"/>
          </a:xfrm>
        </p:spPr>
        <p:txBody>
          <a:bodyPr/>
          <a:lstStyle/>
          <a:p>
            <a:pPr algn="ctr">
              <a:defRPr/>
            </a:pPr>
            <a:r>
              <a:rPr lang="en-US" sz="3600" b="1" dirty="0">
                <a:solidFill>
                  <a:srgbClr val="FFFF00"/>
                </a:solidFill>
                <a:latin typeface="Arial" charset="0"/>
                <a:cs typeface="Arial" charset="0"/>
              </a:rPr>
              <a:t>‘Cures’ Legislation Update</a:t>
            </a:r>
            <a:endParaRPr lang="en-US" sz="3600" b="1" dirty="0">
              <a:solidFill>
                <a:srgbClr val="FFFF00"/>
              </a:solidFill>
              <a:latin typeface="Arial" pitchFamily="34" charset="0"/>
              <a:cs typeface="Arial" pitchFamily="34" charset="0"/>
            </a:endParaRPr>
          </a:p>
        </p:txBody>
      </p:sp>
      <p:sp>
        <p:nvSpPr>
          <p:cNvPr id="42" name="Rectangle 41"/>
          <p:cNvSpPr/>
          <p:nvPr/>
        </p:nvSpPr>
        <p:spPr>
          <a:xfrm>
            <a:off x="-28350" y="4809899"/>
            <a:ext cx="9143999" cy="1184940"/>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Proposes funding increases for NIH</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Congressional movement hoped for in September</a:t>
            </a:r>
          </a:p>
        </p:txBody>
      </p:sp>
      <p:pic>
        <p:nvPicPr>
          <p:cNvPr id="1026" name="Picture 2" descr="http://healthaffairs.org/blog/wp-content/uploads/Blog_Wynne_Capito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77306"/>
            <a:ext cx="6258369" cy="3520333"/>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9965" y="6407100"/>
            <a:ext cx="1795684" cy="400110"/>
          </a:xfrm>
          <a:prstGeom prst="rect">
            <a:avLst/>
          </a:prstGeom>
          <a:noFill/>
        </p:spPr>
        <p:txBody>
          <a:bodyPr wrap="none">
            <a:spAutoFit/>
          </a:bodyPr>
          <a:lstStyle/>
          <a:p>
            <a:pPr>
              <a:defRPr/>
            </a:pPr>
            <a:r>
              <a:rPr lang="en-US" sz="2000" b="1" dirty="0">
                <a:solidFill>
                  <a:srgbClr val="8BE6FF"/>
                </a:solidFill>
                <a:latin typeface="Arial" charset="0"/>
              </a:rPr>
              <a:t>Document 10</a:t>
            </a:r>
          </a:p>
        </p:txBody>
      </p:sp>
    </p:spTree>
    <p:extLst>
      <p:ext uri="{BB962C8B-B14F-4D97-AF65-F5344CB8AC3E}">
        <p14:creationId xmlns:p14="http://schemas.microsoft.com/office/powerpoint/2010/main" val="224353653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pPr algn="ctr"/>
            <a:r>
              <a:rPr lang="en-US" sz="3600" b="1" dirty="0">
                <a:solidFill>
                  <a:srgbClr val="FFFF00"/>
                </a:solidFill>
                <a:latin typeface="Arial" pitchFamily="34" charset="0"/>
                <a:cs typeface="Arial" pitchFamily="34" charset="0"/>
              </a:rPr>
              <a:t>NIH Appropriations and Budget</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endParaRPr lang="en-US" sz="2400" dirty="0"/>
          </a:p>
        </p:txBody>
      </p:sp>
      <p:graphicFrame>
        <p:nvGraphicFramePr>
          <p:cNvPr id="10" name="Table 9"/>
          <p:cNvGraphicFramePr>
            <a:graphicFrameLocks noGrp="1"/>
          </p:cNvGraphicFramePr>
          <p:nvPr>
            <p:extLst>
              <p:ext uri="{D42A27DB-BD31-4B8C-83A1-F6EECF244321}">
                <p14:modId xmlns:p14="http://schemas.microsoft.com/office/powerpoint/2010/main" val="2295431512"/>
              </p:ext>
            </p:extLst>
          </p:nvPr>
        </p:nvGraphicFramePr>
        <p:xfrm>
          <a:off x="511655" y="1941112"/>
          <a:ext cx="8120690" cy="3224799"/>
        </p:xfrm>
        <a:graphic>
          <a:graphicData uri="http://schemas.openxmlformats.org/drawingml/2006/table">
            <a:tbl>
              <a:tblPr firstRow="1" firstCol="1" bandRow="1">
                <a:tableStyleId>{5C22544A-7EE6-4342-B048-85BDC9FD1C3A}</a:tableStyleId>
              </a:tblPr>
              <a:tblGrid>
                <a:gridCol w="1984689">
                  <a:extLst>
                    <a:ext uri="{9D8B030D-6E8A-4147-A177-3AD203B41FA5}">
                      <a16:colId xmlns:a16="http://schemas.microsoft.com/office/drawing/2014/main" xmlns="" val="20000"/>
                    </a:ext>
                  </a:extLst>
                </a:gridCol>
                <a:gridCol w="2561113">
                  <a:extLst>
                    <a:ext uri="{9D8B030D-6E8A-4147-A177-3AD203B41FA5}">
                      <a16:colId xmlns:a16="http://schemas.microsoft.com/office/drawing/2014/main" xmlns="" val="20002"/>
                    </a:ext>
                  </a:extLst>
                </a:gridCol>
                <a:gridCol w="3574888">
                  <a:extLst>
                    <a:ext uri="{9D8B030D-6E8A-4147-A177-3AD203B41FA5}">
                      <a16:colId xmlns:a16="http://schemas.microsoft.com/office/drawing/2014/main" xmlns="" val="20003"/>
                    </a:ext>
                  </a:extLst>
                </a:gridCol>
              </a:tblGrid>
              <a:tr h="1134509">
                <a:tc>
                  <a:txBody>
                    <a:bodyPr/>
                    <a:lstStyle/>
                    <a:p>
                      <a:pPr algn="ctr"/>
                      <a:endParaRPr lang="en-US" sz="3200" b="1" dirty="0">
                        <a:latin typeface="Arial" panose="020B0604020202020204" pitchFamily="34" charset="0"/>
                        <a:cs typeface="Arial" panose="020B0604020202020204" pitchFamily="34" charset="0"/>
                      </a:endParaRPr>
                    </a:p>
                  </a:txBody>
                  <a:tcPr/>
                </a:tc>
                <a:tc>
                  <a:txBody>
                    <a:bodyPr/>
                    <a:lstStyle/>
                    <a:p>
                      <a:pPr algn="ctr"/>
                      <a:r>
                        <a:rPr lang="en-US" sz="3200" b="1" dirty="0">
                          <a:latin typeface="Arial" panose="020B0604020202020204" pitchFamily="34" charset="0"/>
                          <a:cs typeface="Arial" panose="020B0604020202020204" pitchFamily="34" charset="0"/>
                        </a:rPr>
                        <a:t>FY2016 Enacted</a:t>
                      </a:r>
                    </a:p>
                  </a:txBody>
                  <a:tcPr/>
                </a:tc>
                <a:tc>
                  <a:txBody>
                    <a:bodyPr/>
                    <a:lstStyle/>
                    <a:p>
                      <a:pPr algn="ctr"/>
                      <a:r>
                        <a:rPr lang="en-US" sz="3200" b="1" i="0" dirty="0">
                          <a:latin typeface="Arial" panose="020B0604020202020204" pitchFamily="34" charset="0"/>
                          <a:cs typeface="Arial" panose="020B0604020202020204" pitchFamily="34" charset="0"/>
                        </a:rPr>
                        <a:t>FY2017</a:t>
                      </a:r>
                      <a:r>
                        <a:rPr lang="en-US" sz="3200" b="1" i="0" baseline="0" dirty="0">
                          <a:latin typeface="Arial" panose="020B0604020202020204" pitchFamily="34" charset="0"/>
                          <a:cs typeface="Arial" panose="020B0604020202020204" pitchFamily="34" charset="0"/>
                        </a:rPr>
                        <a:t> President Obama Request</a:t>
                      </a:r>
                      <a:endParaRPr lang="en-US" sz="3200" b="1"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1045145">
                <a:tc rowSpan="2">
                  <a:txBody>
                    <a:bodyPr/>
                    <a:lstStyle/>
                    <a:p>
                      <a:r>
                        <a:rPr lang="en-US" sz="3200" b="1" dirty="0">
                          <a:solidFill>
                            <a:schemeClr val="tx1"/>
                          </a:solidFill>
                          <a:latin typeface="Arial" panose="020B0604020202020204" pitchFamily="34" charset="0"/>
                          <a:cs typeface="Arial" panose="020B0604020202020204" pitchFamily="34" charset="0"/>
                        </a:rPr>
                        <a:t>NIH</a:t>
                      </a:r>
                    </a:p>
                    <a:p>
                      <a:endParaRPr lang="en-US" sz="3200" b="1" dirty="0">
                        <a:solidFill>
                          <a:schemeClr val="tx1"/>
                        </a:solidFill>
                        <a:latin typeface="Arial" panose="020B0604020202020204" pitchFamily="34" charset="0"/>
                        <a:cs typeface="Arial" panose="020B0604020202020204" pitchFamily="34" charset="0"/>
                      </a:endParaRPr>
                    </a:p>
                    <a:p>
                      <a:r>
                        <a:rPr lang="en-US" sz="3200" b="1" dirty="0">
                          <a:solidFill>
                            <a:schemeClr val="tx1"/>
                          </a:solidFill>
                          <a:latin typeface="Arial" panose="020B0604020202020204" pitchFamily="34" charset="0"/>
                          <a:cs typeface="Arial" panose="020B0604020202020204" pitchFamily="34" charset="0"/>
                        </a:rPr>
                        <a:t>NHGRI</a:t>
                      </a:r>
                    </a:p>
                  </a:txBody>
                  <a:tcPr>
                    <a:lnB w="12700" cmpd="sng">
                      <a:noFill/>
                    </a:lnB>
                  </a:tcPr>
                </a:tc>
                <a:tc>
                  <a:txBody>
                    <a:bodyPr/>
                    <a:lstStyle/>
                    <a:p>
                      <a:pPr algn="ctr"/>
                      <a:r>
                        <a:rPr lang="en-US" sz="3200" b="1" dirty="0">
                          <a:latin typeface="Arial" panose="020B0604020202020204" pitchFamily="34" charset="0"/>
                          <a:cs typeface="Arial" panose="020B0604020202020204" pitchFamily="34" charset="0"/>
                        </a:rPr>
                        <a:t>$32.3 B</a:t>
                      </a:r>
                    </a:p>
                  </a:txBody>
                  <a:tcPr/>
                </a:tc>
                <a:tc>
                  <a:txBody>
                    <a:bodyPr/>
                    <a:lstStyle/>
                    <a:p>
                      <a:pPr algn="ctr"/>
                      <a:r>
                        <a:rPr lang="en-US" sz="3200" b="1" dirty="0">
                          <a:latin typeface="Arial" panose="020B0604020202020204" pitchFamily="34" charset="0"/>
                          <a:cs typeface="Arial" panose="020B0604020202020204" pitchFamily="34" charset="0"/>
                        </a:rPr>
                        <a:t>$33.1 B</a:t>
                      </a:r>
                    </a:p>
                  </a:txBody>
                  <a:tcPr/>
                </a:tc>
                <a:extLst>
                  <a:ext uri="{0D108BD9-81ED-4DB2-BD59-A6C34878D82A}">
                    <a16:rowId xmlns:a16="http://schemas.microsoft.com/office/drawing/2014/main" xmlns="" val="10001"/>
                  </a:ext>
                </a:extLst>
              </a:tr>
              <a:tr h="1045145">
                <a:tc vMerge="1">
                  <a:txBody>
                    <a:bodyPr/>
                    <a:lstStyle/>
                    <a:p>
                      <a:endParaRPr lang="en-US" dirty="0">
                        <a:solidFill>
                          <a:schemeClr val="tx1"/>
                        </a:solidFill>
                      </a:endParaRPr>
                    </a:p>
                  </a:txBody>
                  <a:tcPr>
                    <a:lnT w="12700" cmpd="sng">
                      <a:noFill/>
                    </a:lnT>
                    <a:lnB w="12700" cmpd="sng">
                      <a:noFill/>
                    </a:lnB>
                  </a:tcPr>
                </a:tc>
                <a:tc>
                  <a:txBody>
                    <a:bodyPr/>
                    <a:lstStyle/>
                    <a:p>
                      <a:pPr algn="ctr"/>
                      <a:r>
                        <a:rPr lang="en-US" sz="3200" b="1" dirty="0">
                          <a:solidFill>
                            <a:schemeClr val="bg1"/>
                          </a:solidFill>
                          <a:latin typeface="Arial" panose="020B0604020202020204" pitchFamily="34" charset="0"/>
                          <a:cs typeface="Arial" panose="020B0604020202020204" pitchFamily="34" charset="0"/>
                        </a:rPr>
                        <a:t>$513.2 </a:t>
                      </a:r>
                      <a:r>
                        <a:rPr lang="en-US" sz="3200" b="1" baseline="0" dirty="0">
                          <a:solidFill>
                            <a:schemeClr val="bg1"/>
                          </a:solidFill>
                          <a:latin typeface="Arial" panose="020B0604020202020204" pitchFamily="34" charset="0"/>
                          <a:cs typeface="Arial" panose="020B0604020202020204" pitchFamily="34" charset="0"/>
                        </a:rPr>
                        <a:t>M</a:t>
                      </a:r>
                      <a:endParaRPr lang="en-US" sz="32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3200" b="1" dirty="0">
                          <a:solidFill>
                            <a:schemeClr val="bg1"/>
                          </a:solidFill>
                          <a:latin typeface="Arial" panose="020B0604020202020204" pitchFamily="34" charset="0"/>
                          <a:cs typeface="Arial" panose="020B0604020202020204" pitchFamily="34" charset="0"/>
                        </a:rPr>
                        <a:t>$513.2</a:t>
                      </a:r>
                      <a:r>
                        <a:rPr lang="en-US" sz="3200" b="1" baseline="0" dirty="0">
                          <a:solidFill>
                            <a:schemeClr val="bg1"/>
                          </a:solidFill>
                          <a:latin typeface="Arial" panose="020B0604020202020204" pitchFamily="34" charset="0"/>
                          <a:cs typeface="Arial" panose="020B0604020202020204" pitchFamily="34" charset="0"/>
                        </a:rPr>
                        <a:t> M</a:t>
                      </a:r>
                      <a:endParaRPr lang="en-US" sz="32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bl>
          </a:graphicData>
        </a:graphic>
      </p:graphicFrame>
      <p:sp>
        <p:nvSpPr>
          <p:cNvPr id="9" name="TextBox 8"/>
          <p:cNvSpPr txBox="1"/>
          <p:nvPr/>
        </p:nvSpPr>
        <p:spPr>
          <a:xfrm>
            <a:off x="7319965" y="6407100"/>
            <a:ext cx="1781513" cy="400110"/>
          </a:xfrm>
          <a:prstGeom prst="rect">
            <a:avLst/>
          </a:prstGeom>
          <a:noFill/>
        </p:spPr>
        <p:txBody>
          <a:bodyPr wrap="none">
            <a:spAutoFit/>
          </a:bodyPr>
          <a:lstStyle/>
          <a:p>
            <a:pPr>
              <a:defRPr/>
            </a:pPr>
            <a:r>
              <a:rPr lang="en-US" sz="2000" b="1" dirty="0">
                <a:solidFill>
                  <a:srgbClr val="8BE6FF"/>
                </a:solidFill>
                <a:latin typeface="Arial" charset="0"/>
              </a:rPr>
              <a:t>Document 11</a:t>
            </a:r>
          </a:p>
        </p:txBody>
      </p:sp>
    </p:spTree>
    <p:extLst>
      <p:ext uri="{BB962C8B-B14F-4D97-AF65-F5344CB8AC3E}">
        <p14:creationId xmlns:p14="http://schemas.microsoft.com/office/powerpoint/2010/main" val="1020839853"/>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0" y="56145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a:solidFill>
                  <a:schemeClr val="tx1"/>
                </a:solidFill>
                <a:latin typeface="Arial" charset="0"/>
                <a:cs typeface="Arial" charset="0"/>
              </a:rPr>
              <a:t>genome.gov/</a:t>
            </a:r>
            <a:r>
              <a:rPr lang="en-US" sz="3600" b="1" dirty="0" err="1">
                <a:solidFill>
                  <a:schemeClr val="tx1"/>
                </a:solidFill>
                <a:latin typeface="Arial" charset="0"/>
                <a:cs typeface="Arial" charset="0"/>
              </a:rPr>
              <a:t>DirectorsReport</a:t>
            </a:r>
            <a:r>
              <a:rPr lang="en-US" sz="3600" b="1" dirty="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 name="Group 8"/>
          <p:cNvGrpSpPr/>
          <p:nvPr/>
        </p:nvGrpSpPr>
        <p:grpSpPr>
          <a:xfrm>
            <a:off x="707986" y="348790"/>
            <a:ext cx="7705725" cy="5153025"/>
            <a:chOff x="707986" y="348790"/>
            <a:chExt cx="7705725" cy="5153025"/>
          </a:xfrm>
        </p:grpSpPr>
        <p:pic>
          <p:nvPicPr>
            <p:cNvPr id="4" name="Picture 3"/>
            <p:cNvPicPr>
              <a:picLocks noChangeAspect="1"/>
            </p:cNvPicPr>
            <p:nvPr/>
          </p:nvPicPr>
          <p:blipFill>
            <a:blip r:embed="rId3"/>
            <a:stretch>
              <a:fillRect/>
            </a:stretch>
          </p:blipFill>
          <p:spPr>
            <a:xfrm>
              <a:off x="707986" y="348790"/>
              <a:ext cx="7705725" cy="5153025"/>
            </a:xfrm>
            <a:prstGeom prst="rect">
              <a:avLst/>
            </a:prstGeom>
          </p:spPr>
        </p:pic>
        <p:sp>
          <p:nvSpPr>
            <p:cNvPr id="6" name="Rectangle 5"/>
            <p:cNvSpPr/>
            <p:nvPr/>
          </p:nvSpPr>
          <p:spPr>
            <a:xfrm>
              <a:off x="2542478" y="981307"/>
              <a:ext cx="512956" cy="747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517596" y="739438"/>
            <a:ext cx="3262667" cy="130123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0"/>
                            </p:stCondLst>
                            <p:childTnLst>
                              <p:par>
                                <p:cTn id="18" presetID="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173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395"/>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Mardis &amp; Wilson Heading to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Nationwide Children’s Hospital</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4647797" y="2677695"/>
            <a:ext cx="4077640" cy="1366220"/>
          </a:xfrm>
          <a:prstGeom prst="rect">
            <a:avLst/>
          </a:prstGeom>
          <a:effectLst>
            <a:glow rad="228600">
              <a:schemeClr val="accent4">
                <a:satMod val="175000"/>
                <a:alpha val="40000"/>
              </a:schemeClr>
            </a:glow>
          </a:effectLst>
        </p:spPr>
      </p:pic>
      <p:grpSp>
        <p:nvGrpSpPr>
          <p:cNvPr id="12" name="Group 11"/>
          <p:cNvGrpSpPr/>
          <p:nvPr/>
        </p:nvGrpSpPr>
        <p:grpSpPr>
          <a:xfrm>
            <a:off x="250823" y="1688691"/>
            <a:ext cx="4104347" cy="4802589"/>
            <a:chOff x="452413" y="1561691"/>
            <a:chExt cx="4104347" cy="4802589"/>
          </a:xfrm>
        </p:grpSpPr>
        <p:sp>
          <p:nvSpPr>
            <p:cNvPr id="11" name="Title 1"/>
            <p:cNvSpPr txBox="1">
              <a:spLocks/>
            </p:cNvSpPr>
            <p:nvPr/>
          </p:nvSpPr>
          <p:spPr>
            <a:xfrm>
              <a:off x="452413" y="5097212"/>
              <a:ext cx="4104347" cy="1267068"/>
            </a:xfrm>
            <a:prstGeom prst="rect">
              <a:avLst/>
            </a:prstGeom>
          </p:spPr>
          <p:txBody>
            <a:bodyPr/>
            <a:lstStyle/>
            <a:p>
              <a:pPr algn="ctr" eaLnBrk="0" hangingPunct="0">
                <a:defRPr/>
              </a:pPr>
              <a:r>
                <a:rPr lang="en-US" sz="3200" spc="-100" dirty="0">
                  <a:solidFill>
                    <a:prstClr val="white"/>
                  </a:solidFill>
                  <a:cs typeface="Arial" charset="0"/>
                </a:rPr>
                <a:t>Elaine Mardis, Ph.D.</a:t>
              </a:r>
            </a:p>
            <a:p>
              <a:pPr algn="ctr" eaLnBrk="0" hangingPunct="0">
                <a:defRPr/>
              </a:pPr>
              <a:r>
                <a:rPr lang="en-US" sz="3200" spc="-100" dirty="0">
                  <a:solidFill>
                    <a:prstClr val="white"/>
                  </a:solidFill>
                  <a:cs typeface="Arial" charset="0"/>
                </a:rPr>
                <a:t>Rick Wilson, Ph.D. </a:t>
              </a:r>
            </a:p>
            <a:p>
              <a:pPr algn="ctr" eaLnBrk="0" hangingPunct="0">
                <a:defRPr/>
              </a:pPr>
              <a:r>
                <a:rPr lang="en-US" sz="3200" spc="-100" dirty="0">
                  <a:solidFill>
                    <a:prstClr val="white"/>
                  </a:solidFill>
                  <a:cs typeface="Arial" charset="0"/>
                </a:rPr>
                <a:t> </a:t>
              </a:r>
            </a:p>
          </p:txBody>
        </p:sp>
        <p:pic>
          <p:nvPicPr>
            <p:cNvPr id="12290" name="Picture 2" descr="http://www.barnesjewish.org/portals/0/Images/Newsroom/IP_ovarian.jpg"/>
            <p:cNvPicPr>
              <a:picLocks noChangeAspect="1" noChangeArrowheads="1"/>
            </p:cNvPicPr>
            <p:nvPr/>
          </p:nvPicPr>
          <p:blipFill rotWithShape="1">
            <a:blip r:embed="rId4">
              <a:extLst>
                <a:ext uri="{28A0092B-C50C-407E-A947-70E740481C1C}">
                  <a14:useLocalDpi xmlns:a14="http://schemas.microsoft.com/office/drawing/2010/main" val="0"/>
                </a:ext>
              </a:extLst>
            </a:blip>
            <a:srcRect r="17669" b="12005"/>
            <a:stretch/>
          </p:blipFill>
          <p:spPr bwMode="auto">
            <a:xfrm>
              <a:off x="635293" y="1561691"/>
              <a:ext cx="3738587" cy="352725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12</a:t>
            </a:r>
          </a:p>
        </p:txBody>
      </p:sp>
    </p:spTree>
    <p:extLst>
      <p:ext uri="{BB962C8B-B14F-4D97-AF65-F5344CB8AC3E}">
        <p14:creationId xmlns:p14="http://schemas.microsoft.com/office/powerpoint/2010/main" val="2833787840"/>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395"/>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Global Alliance for Genomics and Health Perspective in </a:t>
            </a:r>
            <a:r>
              <a:rPr lang="en-US" sz="3600" b="1" i="1" dirty="0">
                <a:solidFill>
                  <a:srgbClr val="FFFF00"/>
                </a:solidFill>
                <a:latin typeface="Arial" charset="0"/>
                <a:cs typeface="Arial" charset="0"/>
              </a:rPr>
              <a:t>Science</a:t>
            </a:r>
            <a:endParaRPr lang="en-US" sz="3600" b="1" dirty="0">
              <a:solidFill>
                <a:srgbClr val="FFFF00"/>
              </a:solidFill>
              <a:latin typeface="Arial" charset="0"/>
              <a:cs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488951" y="4880937"/>
            <a:ext cx="4484561" cy="1180148"/>
          </a:xfrm>
          <a:prstGeom prst="rect">
            <a:avLst/>
          </a:prstGeom>
          <a:effectLst>
            <a:glow rad="228600">
              <a:schemeClr val="accent5">
                <a:satMod val="175000"/>
                <a:alpha val="40000"/>
              </a:schemeClr>
            </a:glow>
          </a:effectLst>
        </p:spPr>
      </p:pic>
      <p:pic>
        <p:nvPicPr>
          <p:cNvPr id="8" name="Picture 7"/>
          <p:cNvPicPr>
            <a:picLocks noChangeAspect="1"/>
          </p:cNvPicPr>
          <p:nvPr/>
        </p:nvPicPr>
        <p:blipFill>
          <a:blip r:embed="rId4"/>
          <a:stretch>
            <a:fillRect/>
          </a:stretch>
        </p:blipFill>
        <p:spPr>
          <a:xfrm>
            <a:off x="502223" y="1504948"/>
            <a:ext cx="4471289" cy="2876778"/>
          </a:xfrm>
          <a:prstGeom prst="rect">
            <a:avLst/>
          </a:prstGeom>
          <a:effectLst>
            <a:glow rad="228600">
              <a:schemeClr val="accent5">
                <a:satMod val="175000"/>
                <a:alpha val="40000"/>
              </a:schemeClr>
            </a:glow>
          </a:effectLst>
        </p:spPr>
      </p:pic>
      <p:pic>
        <p:nvPicPr>
          <p:cNvPr id="9" name="Picture 8"/>
          <p:cNvPicPr>
            <a:picLocks noChangeAspect="1"/>
          </p:cNvPicPr>
          <p:nvPr/>
        </p:nvPicPr>
        <p:blipFill>
          <a:blip r:embed="rId5"/>
          <a:stretch>
            <a:fillRect/>
          </a:stretch>
        </p:blipFill>
        <p:spPr>
          <a:xfrm>
            <a:off x="5607016" y="1971455"/>
            <a:ext cx="3002142" cy="3457795"/>
          </a:xfrm>
          <a:prstGeom prst="rect">
            <a:avLst/>
          </a:prstGeom>
          <a:effectLst>
            <a:glow rad="228600">
              <a:schemeClr val="accent5">
                <a:satMod val="175000"/>
                <a:alpha val="40000"/>
              </a:schemeClr>
            </a:glow>
          </a:effectLst>
        </p:spPr>
      </p:pic>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13</a:t>
            </a:r>
          </a:p>
        </p:txBody>
      </p:sp>
    </p:spTree>
    <p:extLst>
      <p:ext uri="{BB962C8B-B14F-4D97-AF65-F5344CB8AC3E}">
        <p14:creationId xmlns:p14="http://schemas.microsoft.com/office/powerpoint/2010/main" val="3480682462"/>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10237" y="977635"/>
            <a:ext cx="2935769" cy="1823267"/>
          </a:xfrm>
          <a:prstGeom prst="rect">
            <a:avLst/>
          </a:prstGeom>
        </p:spPr>
      </p:pic>
      <p:pic>
        <p:nvPicPr>
          <p:cNvPr id="5" name="Picture 4"/>
          <p:cNvPicPr>
            <a:picLocks noChangeAspect="1"/>
          </p:cNvPicPr>
          <p:nvPr/>
        </p:nvPicPr>
        <p:blipFill>
          <a:blip r:embed="rId4"/>
          <a:stretch>
            <a:fillRect/>
          </a:stretch>
        </p:blipFill>
        <p:spPr>
          <a:xfrm>
            <a:off x="4564056" y="1399452"/>
            <a:ext cx="2600643" cy="194797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0958" y="2367553"/>
            <a:ext cx="3545036" cy="2363357"/>
          </a:xfrm>
          <a:prstGeom prst="rect">
            <a:avLst/>
          </a:prstGeom>
        </p:spPr>
      </p:pic>
      <p:sp>
        <p:nvSpPr>
          <p:cNvPr id="6" name="Rectangle 2"/>
          <p:cNvSpPr txBox="1">
            <a:spLocks noChangeArrowheads="1"/>
          </p:cNvSpPr>
          <p:nvPr/>
        </p:nvSpPr>
        <p:spPr>
          <a:xfrm>
            <a:off x="17145" y="-20"/>
            <a:ext cx="9144000" cy="981830"/>
          </a:xfrm>
          <a:prstGeom prst="rect">
            <a:avLst/>
          </a:prstGeom>
        </p:spPr>
        <p:txBody>
          <a:bodyPr/>
          <a:lstStyle/>
          <a:p>
            <a:pPr algn="ctr">
              <a:defRPr/>
            </a:pPr>
            <a:r>
              <a:rPr lang="en-US" sz="3600" i="1" spc="-100" dirty="0">
                <a:solidFill>
                  <a:srgbClr val="FFFF00"/>
                </a:solidFill>
                <a:latin typeface="Arial" charset="0"/>
                <a:cs typeface="Arial" pitchFamily="34" charset="0"/>
              </a:rPr>
              <a:t>Genomes In The News…</a:t>
            </a:r>
          </a:p>
        </p:txBody>
      </p:sp>
      <p:pic>
        <p:nvPicPr>
          <p:cNvPr id="4813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13200" r="3000"/>
          <a:stretch>
            <a:fillRect/>
          </a:stretch>
        </p:blipFill>
        <p:spPr bwMode="auto">
          <a:xfrm>
            <a:off x="60176" y="63351"/>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0449" y="63351"/>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13" descr="Image result for e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TextBox 7"/>
          <p:cNvSpPr txBox="1"/>
          <p:nvPr/>
        </p:nvSpPr>
        <p:spPr>
          <a:xfrm>
            <a:off x="7320218" y="6407706"/>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14</a:t>
            </a:r>
          </a:p>
        </p:txBody>
      </p:sp>
      <p:pic>
        <p:nvPicPr>
          <p:cNvPr id="9" name="Picture 8"/>
          <p:cNvPicPr>
            <a:picLocks noChangeAspect="1"/>
          </p:cNvPicPr>
          <p:nvPr/>
        </p:nvPicPr>
        <p:blipFill>
          <a:blip r:embed="rId8"/>
          <a:stretch>
            <a:fillRect/>
          </a:stretch>
        </p:blipFill>
        <p:spPr>
          <a:xfrm>
            <a:off x="5334000" y="4205648"/>
            <a:ext cx="2667000" cy="2000250"/>
          </a:xfrm>
          <a:prstGeom prst="rect">
            <a:avLst/>
          </a:prstGeom>
        </p:spPr>
      </p:pic>
      <p:pic>
        <p:nvPicPr>
          <p:cNvPr id="10" name="Picture 9"/>
          <p:cNvPicPr>
            <a:picLocks noChangeAspect="1"/>
          </p:cNvPicPr>
          <p:nvPr/>
        </p:nvPicPr>
        <p:blipFill>
          <a:blip r:embed="rId9"/>
          <a:stretch>
            <a:fillRect/>
          </a:stretch>
        </p:blipFill>
        <p:spPr>
          <a:xfrm>
            <a:off x="3046759" y="4470587"/>
            <a:ext cx="2724150" cy="2038719"/>
          </a:xfrm>
          <a:prstGeom prst="rect">
            <a:avLst/>
          </a:prstGeom>
        </p:spPr>
      </p:pic>
      <p:pic>
        <p:nvPicPr>
          <p:cNvPr id="11" name="Picture 10"/>
          <p:cNvPicPr>
            <a:picLocks noChangeAspect="1"/>
          </p:cNvPicPr>
          <p:nvPr/>
        </p:nvPicPr>
        <p:blipFill>
          <a:blip r:embed="rId10"/>
          <a:stretch>
            <a:fillRect/>
          </a:stretch>
        </p:blipFill>
        <p:spPr>
          <a:xfrm>
            <a:off x="460375" y="3963589"/>
            <a:ext cx="3025856" cy="2141898"/>
          </a:xfrm>
          <a:prstGeom prst="rect">
            <a:avLst/>
          </a:prstGeom>
        </p:spPr>
      </p:pic>
      <p:pic>
        <p:nvPicPr>
          <p:cNvPr id="12" name="Picture 11"/>
          <p:cNvPicPr>
            <a:picLocks noChangeAspect="1"/>
          </p:cNvPicPr>
          <p:nvPr/>
        </p:nvPicPr>
        <p:blipFill>
          <a:blip r:embed="rId11"/>
          <a:stretch>
            <a:fillRect/>
          </a:stretch>
        </p:blipFill>
        <p:spPr>
          <a:xfrm>
            <a:off x="1038302" y="2316749"/>
            <a:ext cx="2838511" cy="1888900"/>
          </a:xfrm>
          <a:prstGeom prst="rect">
            <a:avLst/>
          </a:prstGeom>
        </p:spPr>
      </p:pic>
      <p:pic>
        <p:nvPicPr>
          <p:cNvPr id="13" name="Picture 12"/>
          <p:cNvPicPr>
            <a:picLocks noChangeAspect="1"/>
          </p:cNvPicPr>
          <p:nvPr/>
        </p:nvPicPr>
        <p:blipFill>
          <a:blip r:embed="rId12"/>
          <a:stretch>
            <a:fillRect/>
          </a:stretch>
        </p:blipFill>
        <p:spPr>
          <a:xfrm>
            <a:off x="3566319" y="2119097"/>
            <a:ext cx="2825542" cy="2116429"/>
          </a:xfrm>
          <a:prstGeom prst="rect">
            <a:avLst/>
          </a:prstGeom>
        </p:spPr>
      </p:pic>
      <p:pic>
        <p:nvPicPr>
          <p:cNvPr id="14" name="Picture 13"/>
          <p:cNvPicPr>
            <a:picLocks noChangeAspect="1"/>
          </p:cNvPicPr>
          <p:nvPr/>
        </p:nvPicPr>
        <p:blipFill>
          <a:blip r:embed="rId13"/>
          <a:stretch>
            <a:fillRect/>
          </a:stretch>
        </p:blipFill>
        <p:spPr>
          <a:xfrm>
            <a:off x="5333999" y="3769241"/>
            <a:ext cx="3341195" cy="1787151"/>
          </a:xfrm>
          <a:prstGeom prst="rect">
            <a:avLst/>
          </a:prstGeom>
        </p:spPr>
      </p:pic>
      <p:pic>
        <p:nvPicPr>
          <p:cNvPr id="15" name="Picture 14"/>
          <p:cNvPicPr>
            <a:picLocks noChangeAspect="1"/>
          </p:cNvPicPr>
          <p:nvPr/>
        </p:nvPicPr>
        <p:blipFill>
          <a:blip r:embed="rId14"/>
          <a:stretch>
            <a:fillRect/>
          </a:stretch>
        </p:blipFill>
        <p:spPr>
          <a:xfrm>
            <a:off x="2903029" y="4062457"/>
            <a:ext cx="2735889" cy="2190891"/>
          </a:xfrm>
          <a:prstGeom prst="rect">
            <a:avLst/>
          </a:prstGeom>
        </p:spPr>
      </p:pic>
      <p:pic>
        <p:nvPicPr>
          <p:cNvPr id="16" name="Picture 15"/>
          <p:cNvPicPr>
            <a:picLocks noChangeAspect="1"/>
          </p:cNvPicPr>
          <p:nvPr/>
        </p:nvPicPr>
        <p:blipFill>
          <a:blip r:embed="rId15"/>
          <a:stretch>
            <a:fillRect/>
          </a:stretch>
        </p:blipFill>
        <p:spPr>
          <a:xfrm>
            <a:off x="732079" y="2800902"/>
            <a:ext cx="3380593" cy="1941557"/>
          </a:xfrm>
          <a:prstGeom prst="rect">
            <a:avLst/>
          </a:prstGeom>
        </p:spPr>
      </p:pic>
      <p:pic>
        <p:nvPicPr>
          <p:cNvPr id="17" name="Picture 16"/>
          <p:cNvPicPr>
            <a:picLocks noChangeAspect="1"/>
          </p:cNvPicPr>
          <p:nvPr/>
        </p:nvPicPr>
        <p:blipFill>
          <a:blip r:embed="rId16"/>
          <a:stretch>
            <a:fillRect/>
          </a:stretch>
        </p:blipFill>
        <p:spPr>
          <a:xfrm>
            <a:off x="2645696" y="2194832"/>
            <a:ext cx="3374476" cy="2249651"/>
          </a:xfrm>
          <a:prstGeom prst="rect">
            <a:avLst/>
          </a:prstGeom>
        </p:spPr>
      </p:pic>
    </p:spTree>
    <p:extLst>
      <p:ext uri="{BB962C8B-B14F-4D97-AF65-F5344CB8AC3E}">
        <p14:creationId xmlns:p14="http://schemas.microsoft.com/office/powerpoint/2010/main" val="38988223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tx2">
                    <a:lumMod val="90000"/>
                  </a:schemeClr>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6352" y="167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rot="16200000">
            <a:off x="3402577" y="-470223"/>
            <a:ext cx="2073084" cy="4369342"/>
            <a:chOff x="2057400" y="2400300"/>
            <a:chExt cx="3200400" cy="4085247"/>
          </a:xfrm>
        </p:grpSpPr>
        <p:sp>
          <p:nvSpPr>
            <p:cNvPr id="7" name="Oval 6"/>
            <p:cNvSpPr/>
            <p:nvPr/>
          </p:nvSpPr>
          <p:spPr>
            <a:xfrm>
              <a:off x="2057400" y="3955913"/>
              <a:ext cx="2819400" cy="2529634"/>
            </a:xfrm>
            <a:prstGeom prst="ellipse">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1400" dirty="0">
                  <a:solidFill>
                    <a:prstClr val="black"/>
                  </a:solidFill>
                </a:rPr>
                <a:t>	Centers for </a:t>
              </a:r>
            </a:p>
            <a:p>
              <a:pPr algn="ctr" fontAlgn="auto">
                <a:spcBef>
                  <a:spcPts val="0"/>
                </a:spcBef>
                <a:spcAft>
                  <a:spcPts val="0"/>
                </a:spcAft>
              </a:pPr>
              <a:r>
                <a:rPr lang="en-US" sz="1400" dirty="0">
                  <a:solidFill>
                    <a:prstClr val="black"/>
                  </a:solidFill>
                </a:rPr>
                <a:t>	Common 	Disease </a:t>
              </a:r>
            </a:p>
            <a:p>
              <a:pPr algn="ctr" fontAlgn="auto">
                <a:spcBef>
                  <a:spcPts val="0"/>
                </a:spcBef>
                <a:spcAft>
                  <a:spcPts val="0"/>
                </a:spcAft>
              </a:pPr>
              <a:r>
                <a:rPr lang="en-US" sz="1400" dirty="0">
                  <a:solidFill>
                    <a:prstClr val="black"/>
                  </a:solidFill>
                </a:rPr>
                <a:t>	Genomics</a:t>
              </a:r>
            </a:p>
          </p:txBody>
        </p:sp>
        <p:sp>
          <p:nvSpPr>
            <p:cNvPr id="20" name="Oval 19"/>
            <p:cNvSpPr/>
            <p:nvPr/>
          </p:nvSpPr>
          <p:spPr>
            <a:xfrm>
              <a:off x="2286000" y="2400300"/>
              <a:ext cx="1905000" cy="1790699"/>
            </a:xfrm>
            <a:prstGeom prst="ellipse">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1400" dirty="0">
                  <a:solidFill>
                    <a:prstClr val="black"/>
                  </a:solidFill>
                </a:rPr>
                <a:t>Centers for Mendelian Genomics</a:t>
              </a:r>
            </a:p>
          </p:txBody>
        </p:sp>
        <p:sp>
          <p:nvSpPr>
            <p:cNvPr id="8" name="Oval 7"/>
            <p:cNvSpPr/>
            <p:nvPr/>
          </p:nvSpPr>
          <p:spPr>
            <a:xfrm>
              <a:off x="3960355" y="3238500"/>
              <a:ext cx="1297445" cy="1181100"/>
            </a:xfrm>
            <a:prstGeom prst="ellipse">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1400" dirty="0">
                  <a:solidFill>
                    <a:prstClr val="black"/>
                  </a:solidFill>
                </a:rPr>
                <a:t>GSP Analysis Centers</a:t>
              </a:r>
            </a:p>
          </p:txBody>
        </p:sp>
        <p:sp>
          <p:nvSpPr>
            <p:cNvPr id="9" name="Oval 8"/>
            <p:cNvSpPr/>
            <p:nvPr/>
          </p:nvSpPr>
          <p:spPr>
            <a:xfrm>
              <a:off x="2893555" y="3695700"/>
              <a:ext cx="1297445" cy="1181100"/>
            </a:xfrm>
            <a:prstGeom prst="ellipse">
              <a:avLst/>
            </a:prstGeom>
            <a:solidFill>
              <a:schemeClr val="accent1">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1400" dirty="0">
                  <a:solidFill>
                    <a:prstClr val="black"/>
                  </a:solidFill>
                </a:rPr>
                <a:t>GSP </a:t>
              </a:r>
              <a:r>
                <a:rPr lang="en-US" sz="1400" dirty="0" err="1">
                  <a:solidFill>
                    <a:prstClr val="black"/>
                  </a:solidFill>
                </a:rPr>
                <a:t>Coor</a:t>
              </a:r>
              <a:r>
                <a:rPr lang="en-US" sz="1400" dirty="0">
                  <a:solidFill>
                    <a:prstClr val="black"/>
                  </a:solidFill>
                </a:rPr>
                <a:t>. Center</a:t>
              </a:r>
            </a:p>
          </p:txBody>
        </p:sp>
      </p:grpSp>
      <p:sp>
        <p:nvSpPr>
          <p:cNvPr id="11" name="Title 1"/>
          <p:cNvSpPr txBox="1">
            <a:spLocks/>
          </p:cNvSpPr>
          <p:nvPr/>
        </p:nvSpPr>
        <p:spPr>
          <a:xfrm>
            <a:off x="-10544" y="3937"/>
            <a:ext cx="9144000" cy="641348"/>
          </a:xfrm>
          <a:prstGeom prst="rect">
            <a:avLst/>
          </a:prstGeom>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kern="1200">
                <a:solidFill>
                  <a:srgbClr val="E1E11A"/>
                </a:solidFill>
                <a:latin typeface="+mj-lt"/>
                <a:ea typeface="+mj-ea"/>
                <a:cs typeface="+mj-cs"/>
              </a:defRPr>
            </a:lvl1pPr>
          </a:lstStyle>
          <a:p>
            <a:pPr fontAlgn="auto">
              <a:spcAft>
                <a:spcPts val="0"/>
              </a:spcAft>
              <a:defRPr/>
            </a:pPr>
            <a:r>
              <a:rPr lang="en-US" sz="3600" b="1" dirty="0">
                <a:solidFill>
                  <a:srgbClr val="FFFF00"/>
                </a:solidFill>
                <a:latin typeface="Arial" pitchFamily="34" charset="0"/>
                <a:cs typeface="Arial" pitchFamily="34" charset="0"/>
              </a:rPr>
              <a:t>Genome Sequencing Program</a:t>
            </a:r>
          </a:p>
        </p:txBody>
      </p:sp>
      <p:graphicFrame>
        <p:nvGraphicFramePr>
          <p:cNvPr id="17" name="Table 16"/>
          <p:cNvGraphicFramePr>
            <a:graphicFrameLocks noGrp="1"/>
          </p:cNvGraphicFramePr>
          <p:nvPr>
            <p:extLst>
              <p:ext uri="{D42A27DB-BD31-4B8C-83A1-F6EECF244321}">
                <p14:modId xmlns:p14="http://schemas.microsoft.com/office/powerpoint/2010/main" val="1030946932"/>
              </p:ext>
            </p:extLst>
          </p:nvPr>
        </p:nvGraphicFramePr>
        <p:xfrm>
          <a:off x="226119" y="3449996"/>
          <a:ext cx="8665712" cy="2519688"/>
        </p:xfrm>
        <a:graphic>
          <a:graphicData uri="http://schemas.openxmlformats.org/drawingml/2006/table">
            <a:tbl>
              <a:tblPr firstRow="1" bandRow="1"/>
              <a:tblGrid>
                <a:gridCol w="3857150">
                  <a:extLst>
                    <a:ext uri="{9D8B030D-6E8A-4147-A177-3AD203B41FA5}">
                      <a16:colId xmlns:a16="http://schemas.microsoft.com/office/drawing/2014/main" xmlns="" val="20000"/>
                    </a:ext>
                  </a:extLst>
                </a:gridCol>
                <a:gridCol w="2365850">
                  <a:extLst>
                    <a:ext uri="{9D8B030D-6E8A-4147-A177-3AD203B41FA5}">
                      <a16:colId xmlns:a16="http://schemas.microsoft.com/office/drawing/2014/main" xmlns="" val="20001"/>
                    </a:ext>
                  </a:extLst>
                </a:gridCol>
                <a:gridCol w="2193200">
                  <a:extLst>
                    <a:ext uri="{9D8B030D-6E8A-4147-A177-3AD203B41FA5}">
                      <a16:colId xmlns:a16="http://schemas.microsoft.com/office/drawing/2014/main" xmlns="" val="20002"/>
                    </a:ext>
                  </a:extLst>
                </a:gridCol>
                <a:gridCol w="249512">
                  <a:extLst>
                    <a:ext uri="{9D8B030D-6E8A-4147-A177-3AD203B41FA5}">
                      <a16:colId xmlns:a16="http://schemas.microsoft.com/office/drawing/2014/main" xmlns="" val="20003"/>
                    </a:ext>
                  </a:extLst>
                </a:gridCol>
              </a:tblGrid>
              <a:tr h="759227">
                <a:tc>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algn="l"/>
                      <a:r>
                        <a:rPr lang="en-US" sz="1800" b="1" dirty="0">
                          <a:ln>
                            <a:noFill/>
                          </a:ln>
                          <a:solidFill>
                            <a:schemeClr val="bg1"/>
                          </a:solidFill>
                        </a:rPr>
                        <a:t>Harvard</a:t>
                      </a:r>
                      <a:r>
                        <a:rPr lang="en-US" sz="1800" b="1" baseline="0" dirty="0">
                          <a:ln>
                            <a:noFill/>
                          </a:ln>
                          <a:solidFill>
                            <a:schemeClr val="bg1"/>
                          </a:solidFill>
                        </a:rPr>
                        <a:t> School of Public Health</a:t>
                      </a:r>
                    </a:p>
                    <a:p>
                      <a:pPr algn="l"/>
                      <a:r>
                        <a:rPr lang="en-US" sz="1800" b="1" dirty="0">
                          <a:ln>
                            <a:noFill/>
                          </a:ln>
                          <a:solidFill>
                            <a:schemeClr val="bg1"/>
                          </a:solidFill>
                        </a:rPr>
                        <a:t>Broad Institute</a:t>
                      </a:r>
                    </a:p>
                    <a:p>
                      <a:pPr algn="l"/>
                      <a:r>
                        <a:rPr lang="en-US" sz="1800" b="1" dirty="0">
                          <a:ln>
                            <a:noFill/>
                          </a:ln>
                          <a:solidFill>
                            <a:schemeClr val="bg1"/>
                          </a:solidFill>
                        </a:rPr>
                        <a:t>Brigham and Women’s Hospital</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algn="ctr"/>
                      <a:endParaRPr lang="en-US" sz="1800" b="1" dirty="0">
                        <a:ln>
                          <a:noFill/>
                        </a:ln>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algn="ctr"/>
                      <a:r>
                        <a:rPr lang="en-US" sz="1800" b="1" dirty="0" err="1">
                          <a:ln>
                            <a:noFill/>
                          </a:ln>
                          <a:solidFill>
                            <a:schemeClr val="bg1"/>
                          </a:solidFill>
                        </a:rPr>
                        <a:t>Xihong</a:t>
                      </a:r>
                      <a:r>
                        <a:rPr lang="en-US" sz="1800" b="1" dirty="0">
                          <a:ln>
                            <a:noFill/>
                          </a:ln>
                          <a:solidFill>
                            <a:schemeClr val="bg1"/>
                          </a:solidFill>
                        </a:rPr>
                        <a:t> Lin</a:t>
                      </a:r>
                    </a:p>
                    <a:p>
                      <a:pPr algn="ctr"/>
                      <a:r>
                        <a:rPr lang="en-US" sz="1800" b="1" baseline="0" dirty="0">
                          <a:ln>
                            <a:noFill/>
                          </a:ln>
                          <a:solidFill>
                            <a:schemeClr val="bg1"/>
                          </a:solidFill>
                        </a:rPr>
                        <a:t>Benjamin Neale</a:t>
                      </a:r>
                    </a:p>
                    <a:p>
                      <a:pPr algn="ctr"/>
                      <a:r>
                        <a:rPr lang="en-US" sz="1800" b="1" baseline="0" dirty="0" err="1">
                          <a:ln>
                            <a:noFill/>
                          </a:ln>
                          <a:solidFill>
                            <a:schemeClr val="bg1"/>
                          </a:solidFill>
                        </a:rPr>
                        <a:t>Shamil</a:t>
                      </a:r>
                      <a:r>
                        <a:rPr lang="en-US" sz="1800" b="1" baseline="0" dirty="0">
                          <a:ln>
                            <a:noFill/>
                          </a:ln>
                          <a:solidFill>
                            <a:schemeClr val="bg1"/>
                          </a:solidFill>
                        </a:rPr>
                        <a:t> </a:t>
                      </a:r>
                      <a:r>
                        <a:rPr lang="en-US" sz="1800" b="1" baseline="0" dirty="0" err="1">
                          <a:ln>
                            <a:noFill/>
                          </a:ln>
                          <a:solidFill>
                            <a:schemeClr val="bg1"/>
                          </a:solidFill>
                        </a:rPr>
                        <a:t>Sunyaev</a:t>
                      </a:r>
                      <a:endParaRPr lang="en-US" sz="1800" b="1" dirty="0">
                        <a:ln>
                          <a:noFill/>
                        </a:ln>
                        <a:solidFill>
                          <a:schemeClr val="bg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algn="ctr"/>
                      <a:endParaRPr lang="en-US" sz="1800" b="1" dirty="0">
                        <a:ln>
                          <a:noFill/>
                        </a:ln>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0"/>
                  </a:ext>
                </a:extLst>
              </a:tr>
              <a:tr h="788592">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algn="l">
                        <a:tabLst>
                          <a:tab pos="114300" algn="l"/>
                          <a:tab pos="228600" algn="l"/>
                        </a:tabLst>
                      </a:pPr>
                      <a:r>
                        <a:rPr lang="en-US" sz="1800" b="1" dirty="0">
                          <a:ln>
                            <a:noFill/>
                          </a:ln>
                          <a:solidFill>
                            <a:schemeClr val="bg1"/>
                          </a:solidFill>
                        </a:rPr>
                        <a:t>Stanford</a:t>
                      </a:r>
                      <a:r>
                        <a:rPr lang="en-US" sz="1800" b="1" baseline="0" dirty="0">
                          <a:ln>
                            <a:noFill/>
                          </a:ln>
                          <a:solidFill>
                            <a:schemeClr val="bg1"/>
                          </a:solidFill>
                        </a:rPr>
                        <a:t> University </a:t>
                      </a:r>
                    </a:p>
                    <a:p>
                      <a:pPr algn="l">
                        <a:tabLst>
                          <a:tab pos="114300" algn="l"/>
                          <a:tab pos="228600" algn="l"/>
                        </a:tabLst>
                      </a:pPr>
                      <a:r>
                        <a:rPr lang="en-US" sz="1800" b="1" baseline="0" dirty="0">
                          <a:ln>
                            <a:noFill/>
                          </a:ln>
                          <a:solidFill>
                            <a:schemeClr val="bg1"/>
                          </a:solidFill>
                        </a:rPr>
                        <a:t>University of California San Francisco</a:t>
                      </a:r>
                    </a:p>
                    <a:p>
                      <a:pPr algn="l">
                        <a:tabLst>
                          <a:tab pos="114300" algn="l"/>
                          <a:tab pos="228600" algn="l"/>
                        </a:tabLst>
                      </a:pPr>
                      <a:r>
                        <a:rPr lang="en-US" sz="1800" b="1" baseline="0" dirty="0">
                          <a:ln>
                            <a:noFill/>
                          </a:ln>
                          <a:solidFill>
                            <a:schemeClr val="bg1"/>
                          </a:solidFill>
                        </a:rPr>
                        <a:t>Mount Sinai</a:t>
                      </a:r>
                      <a:endParaRPr lang="en-US" sz="1800" b="1" dirty="0">
                        <a:ln>
                          <a:noFill/>
                        </a:ln>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algn="ctr"/>
                      <a:endParaRPr lang="en-US" sz="1800" b="1" dirty="0">
                        <a:ln>
                          <a:noFill/>
                        </a:ln>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algn="ctr"/>
                      <a:r>
                        <a:rPr lang="en-US" sz="1800" b="1" dirty="0">
                          <a:ln>
                            <a:noFill/>
                          </a:ln>
                          <a:solidFill>
                            <a:schemeClr val="bg1"/>
                          </a:solidFill>
                        </a:rPr>
                        <a:t>Carlos Bustamante</a:t>
                      </a:r>
                    </a:p>
                    <a:p>
                      <a:pPr algn="ctr"/>
                      <a:r>
                        <a:rPr lang="en-US" sz="1800" b="1" dirty="0">
                          <a:ln>
                            <a:noFill/>
                          </a:ln>
                          <a:solidFill>
                            <a:schemeClr val="bg1"/>
                          </a:solidFill>
                        </a:rPr>
                        <a:t>Esteban </a:t>
                      </a:r>
                      <a:r>
                        <a:rPr lang="en-US" sz="1800" b="1" dirty="0" err="1">
                          <a:ln>
                            <a:noFill/>
                          </a:ln>
                          <a:solidFill>
                            <a:schemeClr val="bg1"/>
                          </a:solidFill>
                        </a:rPr>
                        <a:t>Burchard</a:t>
                      </a:r>
                      <a:endParaRPr lang="en-US" sz="1800" b="1" dirty="0">
                        <a:ln>
                          <a:noFill/>
                        </a:ln>
                        <a:solidFill>
                          <a:schemeClr val="bg1"/>
                        </a:solidFill>
                      </a:endParaRPr>
                    </a:p>
                    <a:p>
                      <a:pPr algn="ctr"/>
                      <a:r>
                        <a:rPr lang="en-US" sz="1800" b="1" dirty="0">
                          <a:ln>
                            <a:noFill/>
                          </a:ln>
                          <a:solidFill>
                            <a:schemeClr val="bg1"/>
                          </a:solidFill>
                        </a:rPr>
                        <a:t>Eimear Kenny</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algn="ctr"/>
                      <a:endParaRPr lang="en-US" sz="1800" b="1" dirty="0">
                        <a:ln>
                          <a:noFill/>
                        </a:ln>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1"/>
                  </a:ext>
                </a:extLst>
              </a:tr>
              <a:tr h="690888">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algn="l"/>
                      <a:r>
                        <a:rPr lang="en-US" sz="1800" b="1" dirty="0">
                          <a:ln>
                            <a:noFill/>
                          </a:ln>
                          <a:solidFill>
                            <a:schemeClr val="bg1"/>
                          </a:solidFill>
                        </a:rPr>
                        <a:t>Vanderbilt</a:t>
                      </a:r>
                      <a:r>
                        <a:rPr lang="en-US" sz="1800" b="1" baseline="0" dirty="0">
                          <a:ln>
                            <a:noFill/>
                          </a:ln>
                          <a:solidFill>
                            <a:schemeClr val="bg1"/>
                          </a:solidFill>
                        </a:rPr>
                        <a:t> University</a:t>
                      </a:r>
                      <a:endParaRPr lang="en-US" sz="1800" b="1" dirty="0">
                        <a:ln>
                          <a:noFill/>
                        </a:ln>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algn="ctr"/>
                      <a:endParaRPr lang="en-US" sz="1800" b="1" dirty="0">
                        <a:ln>
                          <a:noFill/>
                        </a:ln>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algn="ctr"/>
                      <a:r>
                        <a:rPr lang="en-US" sz="1800" b="1" dirty="0" err="1">
                          <a:ln>
                            <a:noFill/>
                          </a:ln>
                          <a:solidFill>
                            <a:schemeClr val="bg1"/>
                          </a:solidFill>
                        </a:rPr>
                        <a:t>Bingshan</a:t>
                      </a:r>
                      <a:r>
                        <a:rPr lang="en-US" sz="1800" b="1" dirty="0">
                          <a:ln>
                            <a:noFill/>
                          </a:ln>
                          <a:solidFill>
                            <a:schemeClr val="bg1"/>
                          </a:solidFill>
                        </a:rPr>
                        <a:t> Li</a:t>
                      </a:r>
                    </a:p>
                    <a:p>
                      <a:pPr algn="ctr"/>
                      <a:r>
                        <a:rPr lang="en-US" sz="1800" b="1" dirty="0">
                          <a:ln>
                            <a:noFill/>
                          </a:ln>
                          <a:solidFill>
                            <a:schemeClr val="bg1"/>
                          </a:solidFill>
                        </a:rPr>
                        <a:t>Nancy Cox</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algn="ctr"/>
                      <a:endParaRPr lang="en-US" sz="1800" b="1" dirty="0">
                        <a:ln>
                          <a:noFill/>
                        </a:ln>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2"/>
                  </a:ext>
                </a:extLst>
              </a:tr>
            </a:tbl>
          </a:graphicData>
        </a:graphic>
      </p:graphicFrame>
      <p:sp>
        <p:nvSpPr>
          <p:cNvPr id="14" name="TextBox 13"/>
          <p:cNvSpPr txBox="1"/>
          <p:nvPr/>
        </p:nvSpPr>
        <p:spPr>
          <a:xfrm>
            <a:off x="1713196" y="2865735"/>
            <a:ext cx="5691558" cy="800219"/>
          </a:xfrm>
          <a:prstGeom prst="rect">
            <a:avLst/>
          </a:prstGeom>
          <a:noFill/>
        </p:spPr>
        <p:txBody>
          <a:bodyPr wrap="none" rtlCol="0">
            <a:spAutoFit/>
          </a:bodyPr>
          <a:lstStyle/>
          <a:p>
            <a:pPr marL="0" lvl="3"/>
            <a:r>
              <a:rPr lang="en-US" sz="2800" dirty="0">
                <a:solidFill>
                  <a:schemeClr val="tx2">
                    <a:lumMod val="90000"/>
                  </a:schemeClr>
                </a:solidFill>
                <a:cs typeface="Arial" pitchFamily="34" charset="0"/>
              </a:rPr>
              <a:t>New Addition: Analysis Centers </a:t>
            </a:r>
          </a:p>
          <a:p>
            <a:endParaRPr lang="en-US" dirty="0"/>
          </a:p>
        </p:txBody>
      </p:sp>
      <p:sp>
        <p:nvSpPr>
          <p:cNvPr id="31" name="TextBox 30"/>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dirty="0">
                <a:solidFill>
                  <a:srgbClr val="00ADDC">
                    <a:lumMod val="40000"/>
                    <a:lumOff val="60000"/>
                  </a:srgbClr>
                </a:solidFill>
                <a:latin typeface="Arial" charset="0"/>
              </a:rPr>
              <a:t>15</a:t>
            </a:r>
            <a:endParaRPr lang="en-US" sz="2000" b="1" dirty="0">
              <a:solidFill>
                <a:srgbClr val="00ADDC">
                  <a:lumMod val="40000"/>
                  <a:lumOff val="60000"/>
                </a:srgbClr>
              </a:solidFill>
              <a:latin typeface="Arial" charset="0"/>
            </a:endParaRPr>
          </a:p>
        </p:txBody>
      </p:sp>
      <p:grpSp>
        <p:nvGrpSpPr>
          <p:cNvPr id="33" name="Group 32"/>
          <p:cNvGrpSpPr/>
          <p:nvPr/>
        </p:nvGrpSpPr>
        <p:grpSpPr>
          <a:xfrm>
            <a:off x="4161365" y="3634422"/>
            <a:ext cx="2258129" cy="2242629"/>
            <a:chOff x="4161365" y="4114792"/>
            <a:chExt cx="2258129" cy="2242629"/>
          </a:xfrm>
        </p:grpSpPr>
        <p:grpSp>
          <p:nvGrpSpPr>
            <p:cNvPr id="18" name="Group 17"/>
            <p:cNvGrpSpPr/>
            <p:nvPr/>
          </p:nvGrpSpPr>
          <p:grpSpPr>
            <a:xfrm>
              <a:off x="4161365" y="4114792"/>
              <a:ext cx="2258129" cy="2242629"/>
              <a:chOff x="3837424" y="1773429"/>
              <a:chExt cx="2590931" cy="3347205"/>
            </a:xfrm>
          </p:grpSpPr>
          <p:pic>
            <p:nvPicPr>
              <p:cNvPr id="19" name="Picture 4" descr="C:\Users\leekc2\Desktop\125px-Vanderbilt_University_wordmark.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326" y="4313690"/>
                <a:ext cx="818880" cy="80694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837424" y="3015530"/>
                <a:ext cx="2590931" cy="894266"/>
                <a:chOff x="3837424" y="3015530"/>
                <a:chExt cx="2590931" cy="894266"/>
              </a:xfrm>
            </p:grpSpPr>
            <p:pic>
              <p:nvPicPr>
                <p:cNvPr id="27" name="Picture 3" descr="C:\Users\leekc2\Desktop\150px-Stanford_University_seal_2003.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7424" y="3049823"/>
                  <a:ext cx="912420" cy="8599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leekc2\Desktop\225px-MSMC_Icah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0273" y="3015530"/>
                  <a:ext cx="628082" cy="8814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973986" y="1773429"/>
                <a:ext cx="2394540" cy="881263"/>
                <a:chOff x="3973986" y="1773429"/>
                <a:chExt cx="2394540" cy="881263"/>
              </a:xfrm>
            </p:grpSpPr>
            <p:pic>
              <p:nvPicPr>
                <p:cNvPr id="24" name="Picture 12" descr="http://gersztenlab.com/wp-content/uploads/2015/09/logo_broad.png"/>
                <p:cNvPicPr>
                  <a:picLocks noChangeAspect="1" noChangeArrowheads="1"/>
                </p:cNvPicPr>
                <p:nvPr/>
              </p:nvPicPr>
              <p:blipFill rotWithShape="1">
                <a:blip r:embed="rId6">
                  <a:extLst>
                    <a:ext uri="{28A0092B-C50C-407E-A947-70E740481C1C}">
                      <a14:useLocalDpi xmlns:a14="http://schemas.microsoft.com/office/drawing/2010/main" val="0"/>
                    </a:ext>
                  </a:extLst>
                </a:blip>
                <a:srcRect r="76643"/>
                <a:stretch/>
              </p:blipFill>
              <p:spPr bwMode="auto">
                <a:xfrm>
                  <a:off x="4904721" y="1773429"/>
                  <a:ext cx="625605" cy="7700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leekc2\Desktop\220px-Brigham_and_Womens_Hospital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4137" y="1773429"/>
                  <a:ext cx="754389" cy="8812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leekc2\Desktop\150px-Harvard_shield-Public_Healt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3986" y="1773429"/>
                  <a:ext cx="714372" cy="83343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26" name="Picture 2" descr="C:\Users\leekc2\Desktop\UC-UCSF seal tea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2738" y="4954211"/>
              <a:ext cx="780519" cy="6404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391843" y="6030122"/>
            <a:ext cx="4334264" cy="523220"/>
          </a:xfrm>
          <a:prstGeom prst="rect">
            <a:avLst/>
          </a:prstGeom>
        </p:spPr>
        <p:txBody>
          <a:bodyPr wrap="none">
            <a:spAutoFit/>
          </a:bodyPr>
          <a:lstStyle/>
          <a:p>
            <a:pPr marL="0" lvl="3" algn="ctr" defTabSz="457200" eaLnBrk="0" hangingPunct="0">
              <a:spcBef>
                <a:spcPts val="700"/>
              </a:spcBef>
              <a:buClr>
                <a:srgbClr val="D6ECFF"/>
              </a:buClr>
              <a:buSzPct val="95000"/>
            </a:pPr>
            <a:r>
              <a:rPr lang="en-US" sz="2800" dirty="0">
                <a:solidFill>
                  <a:prstClr val="white"/>
                </a:solidFill>
                <a:cs typeface="Arial" pitchFamily="34" charset="0"/>
              </a:rPr>
              <a:t>~$11M total over 4 years</a:t>
            </a:r>
          </a:p>
        </p:txBody>
      </p:sp>
    </p:spTree>
    <p:extLst>
      <p:ext uri="{BB962C8B-B14F-4D97-AF65-F5344CB8AC3E}">
        <p14:creationId xmlns:p14="http://schemas.microsoft.com/office/powerpoint/2010/main" val="412651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1651000"/>
            <a:ext cx="9144000" cy="4452257"/>
          </a:xfrm>
          <a:prstGeom prst="rect">
            <a:avLst/>
          </a:prstGeom>
          <a:noFill/>
          <a:ln w="9525" algn="ctr">
            <a:noFill/>
            <a:miter lim="800000"/>
            <a:headEnd/>
            <a:tailEnd/>
          </a:ln>
        </p:spPr>
        <p:txBody>
          <a:bodyPr/>
          <a:lstStyle/>
          <a:p>
            <a:pPr marL="0" lvl="3" algn="ctr" defTabSz="457200" eaLnBrk="0" hangingPunct="0">
              <a:spcBef>
                <a:spcPts val="700"/>
              </a:spcBef>
              <a:buClr>
                <a:srgbClr val="D6ECFF"/>
              </a:buClr>
              <a:buSzPct val="95000"/>
            </a:pPr>
            <a:r>
              <a:rPr lang="en-US" sz="2800" dirty="0">
                <a:solidFill>
                  <a:schemeClr val="tx2">
                    <a:lumMod val="90000"/>
                  </a:schemeClr>
                </a:solidFill>
                <a:cs typeface="Arial" pitchFamily="34" charset="0"/>
              </a:rPr>
              <a:t>High-Quality Genome Sequences</a:t>
            </a: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0" lvl="3" algn="ctr" defTabSz="457200" eaLnBrk="0" hangingPunct="0">
              <a:spcBef>
                <a:spcPts val="700"/>
              </a:spcBef>
              <a:buClr>
                <a:srgbClr val="D6ECFF"/>
              </a:buClr>
              <a:buSzPct val="95000"/>
            </a:pPr>
            <a:r>
              <a:rPr lang="en-US" sz="2800" dirty="0">
                <a:solidFill>
                  <a:prstClr val="white"/>
                </a:solidFill>
                <a:cs typeface="Arial" pitchFamily="34" charset="0"/>
              </a:rPr>
              <a:t>~$8M total over 4 years</a:t>
            </a:r>
          </a:p>
          <a:p>
            <a:pPr marL="635000" lvl="3" algn="ctr" defTabSz="457200" eaLnBrk="0" hangingPunct="0">
              <a:spcBef>
                <a:spcPts val="700"/>
              </a:spcBef>
              <a:buClr>
                <a:srgbClr val="D6ECFF"/>
              </a:buClr>
              <a:buSzPct val="95000"/>
              <a:tabLst>
                <a:tab pos="914400" algn="l"/>
              </a:tabLst>
            </a:pPr>
            <a:endParaRPr lang="en-US" sz="2000" dirty="0">
              <a:solidFill>
                <a:prstClr val="white"/>
              </a:solidFill>
              <a:cs typeface="Arial" pitchFamily="34" charset="0"/>
            </a:endParaRPr>
          </a:p>
          <a:p>
            <a:pPr marL="177800" lvl="1" defTabSz="457200" eaLnBrk="0" hangingPunct="0">
              <a:spcBef>
                <a:spcPts val="700"/>
              </a:spcBef>
              <a:buClr>
                <a:srgbClr val="D6ECFF"/>
              </a:buClr>
              <a:buSzPct val="95000"/>
              <a:tabLst>
                <a:tab pos="914400" algn="l"/>
              </a:tabLst>
            </a:pPr>
            <a:endParaRPr lang="en-US" sz="14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177800" lvl="1" algn="ctr" defTabSz="457200" eaLnBrk="0" hangingPunct="0">
              <a:spcBef>
                <a:spcPts val="700"/>
              </a:spcBef>
              <a:buClr>
                <a:srgbClr val="D6ECFF"/>
              </a:buClr>
              <a:buSzPct val="95000"/>
              <a:tabLst>
                <a:tab pos="914400" algn="l"/>
              </a:tabLst>
            </a:pPr>
            <a:endParaRPr lang="en-US" sz="2400" dirty="0">
              <a:solidFill>
                <a:srgbClr val="FFFF00"/>
              </a:solidFill>
              <a:cs typeface="Arial" pitchFamily="34" charset="0"/>
            </a:endParaRPr>
          </a:p>
          <a:p>
            <a:pPr marL="177800" lvl="1" algn="ctr" defTabSz="457200" eaLnBrk="0" hangingPunct="0">
              <a:spcBef>
                <a:spcPts val="700"/>
              </a:spcBef>
              <a:buClr>
                <a:srgbClr val="D6ECFF"/>
              </a:buClr>
              <a:buSzPct val="95000"/>
              <a:tabLst>
                <a:tab pos="914400" algn="l"/>
              </a:tabLst>
            </a:pPr>
            <a:endParaRPr lang="en-US" sz="2400" dirty="0">
              <a:solidFill>
                <a:srgbClr val="FFFF00"/>
              </a:solidFill>
              <a:cs typeface="Arial" pitchFamily="34" charset="0"/>
            </a:endParaRPr>
          </a:p>
          <a:p>
            <a:pPr marL="177800" lvl="1"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177800" lvl="1" defTabSz="457200" eaLnBrk="0" hangingPunct="0">
              <a:spcBef>
                <a:spcPts val="700"/>
              </a:spcBef>
              <a:buClr>
                <a:srgbClr val="D6ECFF"/>
              </a:buClr>
              <a:buSzPct val="95000"/>
              <a:tabLst>
                <a:tab pos="914400" algn="l"/>
              </a:tabLst>
            </a:pPr>
            <a:endParaRPr lang="en-US" sz="2800" dirty="0">
              <a:solidFill>
                <a:prstClr val="white"/>
              </a:solidFill>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15</a:t>
            </a:r>
          </a:p>
        </p:txBody>
      </p:sp>
      <p:graphicFrame>
        <p:nvGraphicFramePr>
          <p:cNvPr id="2" name="Table 1"/>
          <p:cNvGraphicFramePr>
            <a:graphicFrameLocks noGrp="1"/>
          </p:cNvGraphicFramePr>
          <p:nvPr>
            <p:extLst/>
          </p:nvPr>
        </p:nvGraphicFramePr>
        <p:xfrm>
          <a:off x="228601" y="2362200"/>
          <a:ext cx="8610600" cy="2438402"/>
        </p:xfrm>
        <a:graphic>
          <a:graphicData uri="http://schemas.openxmlformats.org/drawingml/2006/table">
            <a:tbl>
              <a:tblPr firstRow="1" bandRow="1">
                <a:tableStyleId>{5C22544A-7EE6-4342-B048-85BDC9FD1C3A}</a:tableStyleId>
              </a:tblPr>
              <a:tblGrid>
                <a:gridCol w="4091151">
                  <a:extLst>
                    <a:ext uri="{9D8B030D-6E8A-4147-A177-3AD203B41FA5}">
                      <a16:colId xmlns:a16="http://schemas.microsoft.com/office/drawing/2014/main" xmlns="" val="20000"/>
                    </a:ext>
                  </a:extLst>
                </a:gridCol>
                <a:gridCol w="1471448">
                  <a:extLst>
                    <a:ext uri="{9D8B030D-6E8A-4147-A177-3AD203B41FA5}">
                      <a16:colId xmlns:a16="http://schemas.microsoft.com/office/drawing/2014/main" xmlns="" val="20001"/>
                    </a:ext>
                  </a:extLst>
                </a:gridCol>
                <a:gridCol w="2800076">
                  <a:extLst>
                    <a:ext uri="{9D8B030D-6E8A-4147-A177-3AD203B41FA5}">
                      <a16:colId xmlns:a16="http://schemas.microsoft.com/office/drawing/2014/main" xmlns="" val="20002"/>
                    </a:ext>
                  </a:extLst>
                </a:gridCol>
                <a:gridCol w="247925">
                  <a:extLst>
                    <a:ext uri="{9D8B030D-6E8A-4147-A177-3AD203B41FA5}">
                      <a16:colId xmlns:a16="http://schemas.microsoft.com/office/drawing/2014/main" xmlns="" val="20003"/>
                    </a:ext>
                  </a:extLst>
                </a:gridCol>
              </a:tblGrid>
              <a:tr h="1219201">
                <a:tc>
                  <a:txBody>
                    <a:bodyPr/>
                    <a:lstStyle/>
                    <a:p>
                      <a:pPr algn="l"/>
                      <a:r>
                        <a:rPr lang="en-US" sz="2000" b="1" dirty="0">
                          <a:ln>
                            <a:noFill/>
                          </a:ln>
                          <a:solidFill>
                            <a:schemeClr val="bg1"/>
                          </a:solidFill>
                        </a:rPr>
                        <a:t>University</a:t>
                      </a:r>
                      <a:r>
                        <a:rPr lang="en-US" sz="2000" b="1" baseline="0" dirty="0">
                          <a:ln>
                            <a:noFill/>
                          </a:ln>
                          <a:solidFill>
                            <a:schemeClr val="bg1"/>
                          </a:solidFill>
                        </a:rPr>
                        <a:t> of California Santa Cruz</a:t>
                      </a:r>
                      <a:endParaRPr lang="en-US" sz="2000"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400"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dirty="0">
                          <a:ln>
                            <a:noFill/>
                          </a:ln>
                          <a:solidFill>
                            <a:schemeClr val="bg1"/>
                          </a:solidFill>
                        </a:rPr>
                        <a:t>Richard (Ed) Green</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400"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r h="1219201">
                <a:tc>
                  <a:txBody>
                    <a:bodyPr/>
                    <a:lstStyle/>
                    <a:p>
                      <a:pPr algn="l"/>
                      <a:r>
                        <a:rPr lang="en-US" sz="2000" b="1" dirty="0">
                          <a:ln>
                            <a:noFill/>
                          </a:ln>
                          <a:solidFill>
                            <a:schemeClr val="bg1"/>
                          </a:solidFill>
                        </a:rPr>
                        <a:t>Washington</a:t>
                      </a:r>
                      <a:r>
                        <a:rPr lang="en-US" sz="2000" b="1" baseline="0" dirty="0">
                          <a:ln>
                            <a:noFill/>
                          </a:ln>
                          <a:solidFill>
                            <a:schemeClr val="bg1"/>
                          </a:solidFill>
                        </a:rPr>
                        <a:t> University </a:t>
                      </a:r>
                    </a:p>
                    <a:p>
                      <a:pPr algn="l"/>
                      <a:r>
                        <a:rPr lang="en-US" sz="2000" b="1" baseline="0" dirty="0">
                          <a:ln>
                            <a:noFill/>
                          </a:ln>
                          <a:solidFill>
                            <a:schemeClr val="bg1"/>
                          </a:solidFill>
                        </a:rPr>
                        <a:t>University of Washington</a:t>
                      </a:r>
                      <a:endParaRPr lang="en-US" sz="2000"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400"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dirty="0">
                          <a:ln>
                            <a:noFill/>
                          </a:ln>
                          <a:solidFill>
                            <a:schemeClr val="bg1"/>
                          </a:solidFill>
                        </a:rPr>
                        <a:t>Richard Wilson</a:t>
                      </a:r>
                    </a:p>
                    <a:p>
                      <a:pPr algn="ctr"/>
                      <a:r>
                        <a:rPr lang="en-US" sz="2000" b="1" dirty="0">
                          <a:ln>
                            <a:noFill/>
                          </a:ln>
                          <a:solidFill>
                            <a:schemeClr val="bg1"/>
                          </a:solidFill>
                        </a:rPr>
                        <a:t>Evan </a:t>
                      </a:r>
                      <a:r>
                        <a:rPr lang="en-US" sz="2000" b="1" dirty="0" err="1">
                          <a:ln>
                            <a:noFill/>
                          </a:ln>
                          <a:solidFill>
                            <a:schemeClr val="bg1"/>
                          </a:solidFill>
                        </a:rPr>
                        <a:t>Eichler</a:t>
                      </a:r>
                      <a:endParaRPr lang="en-US" sz="2000"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400"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1"/>
                  </a:ext>
                </a:extLst>
              </a:tr>
            </a:tbl>
          </a:graphicData>
        </a:graphic>
      </p:graphicFrame>
      <p:pic>
        <p:nvPicPr>
          <p:cNvPr id="1026" name="Picture 2" descr="C:\Users\leekc2\Desktop\The_University_of_California_1868_UCSC.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80130"/>
            <a:ext cx="1104900" cy="1142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leekc2\Desktop\150px-WashUShielding.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635135"/>
            <a:ext cx="1143000" cy="10613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eekc2\Desktop\150px-University_of_Washington_Seal.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8111" y="3635135"/>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0544" y="3937"/>
            <a:ext cx="9144000" cy="641348"/>
          </a:xfrm>
          <a:prstGeom prst="rect">
            <a:avLst/>
          </a:prstGeom>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kern="1200">
                <a:solidFill>
                  <a:srgbClr val="E1E11A"/>
                </a:solidFill>
                <a:latin typeface="+mj-lt"/>
                <a:ea typeface="+mj-ea"/>
                <a:cs typeface="+mj-cs"/>
              </a:defRPr>
            </a:lvl1pPr>
          </a:lstStyle>
          <a:p>
            <a:pPr fontAlgn="auto">
              <a:spcAft>
                <a:spcPts val="0"/>
              </a:spcAft>
              <a:defRPr/>
            </a:pPr>
            <a:r>
              <a:rPr lang="en-US" sz="3600" b="1" dirty="0">
                <a:solidFill>
                  <a:srgbClr val="FFFF00"/>
                </a:solidFill>
                <a:latin typeface="Arial" pitchFamily="34" charset="0"/>
                <a:cs typeface="Arial" pitchFamily="34" charset="0"/>
              </a:rPr>
              <a:t>Genome Sequencing Program</a:t>
            </a:r>
          </a:p>
        </p:txBody>
      </p:sp>
    </p:spTree>
    <p:extLst>
      <p:ext uri="{BB962C8B-B14F-4D97-AF65-F5344CB8AC3E}">
        <p14:creationId xmlns:p14="http://schemas.microsoft.com/office/powerpoint/2010/main" val="7380220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54914" y="1174849"/>
            <a:ext cx="6322810" cy="4386648"/>
            <a:chOff x="165960" y="1210319"/>
            <a:chExt cx="6322810" cy="4386648"/>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60" y="1216954"/>
              <a:ext cx="6322810" cy="4380013"/>
            </a:xfrm>
            <a:prstGeom prst="rect">
              <a:avLst/>
            </a:prstGeom>
            <a:ln w="19050">
              <a:solidFill>
                <a:srgbClr val="FEB80A"/>
              </a:solidFill>
            </a:ln>
          </p:spPr>
        </p:pic>
        <p:sp>
          <p:nvSpPr>
            <p:cNvPr id="3" name="TextBox 2"/>
            <p:cNvSpPr txBox="1"/>
            <p:nvPr/>
          </p:nvSpPr>
          <p:spPr>
            <a:xfrm>
              <a:off x="221478" y="1210319"/>
              <a:ext cx="4665324" cy="553998"/>
            </a:xfrm>
            <a:prstGeom prst="rect">
              <a:avLst/>
            </a:prstGeom>
            <a:noFill/>
          </p:spPr>
          <p:txBody>
            <a:bodyPr wrap="square" rtlCol="0">
              <a:spAutoFit/>
            </a:bodyPr>
            <a:lstStyle/>
            <a:p>
              <a:r>
                <a:rPr lang="en-US" sz="1200" i="1" dirty="0">
                  <a:solidFill>
                    <a:srgbClr val="595959"/>
                  </a:solidFill>
                </a:rPr>
                <a:t>Cell; 2015;164:550-63. </a:t>
              </a:r>
              <a:r>
                <a:rPr lang="en-US" sz="1200" i="1" dirty="0" err="1">
                  <a:solidFill>
                    <a:srgbClr val="595959"/>
                  </a:solidFill>
                </a:rPr>
                <a:t>doi</a:t>
              </a:r>
              <a:r>
                <a:rPr lang="en-US" sz="1200" i="1" dirty="0">
                  <a:solidFill>
                    <a:srgbClr val="595959"/>
                  </a:solidFill>
                </a:rPr>
                <a:t>: 10.1016/j.cell.2015.12.028</a:t>
              </a:r>
            </a:p>
            <a:p>
              <a:endParaRPr lang="en-US" dirty="0">
                <a:solidFill>
                  <a:srgbClr val="595959"/>
                </a:solidFill>
              </a:endParaRPr>
            </a:p>
          </p:txBody>
        </p:sp>
      </p:grpSp>
      <p:sp>
        <p:nvSpPr>
          <p:cNvPr id="8" name="TextBox 7"/>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16</a:t>
            </a:r>
          </a:p>
        </p:txBody>
      </p:sp>
      <p:pic>
        <p:nvPicPr>
          <p:cNvPr id="6" name="Picture 2" descr="cover_3"/>
          <p:cNvPicPr>
            <a:picLocks noChangeAspect="1" noChangeArrowheads="1"/>
          </p:cNvPicPr>
          <p:nvPr/>
        </p:nvPicPr>
        <p:blipFill>
          <a:blip r:embed="rId4" cstate="print"/>
          <a:srcRect t="8273" b="76785"/>
          <a:stretch>
            <a:fillRect/>
          </a:stretch>
        </p:blipFill>
        <p:spPr bwMode="auto">
          <a:xfrm>
            <a:off x="0" y="0"/>
            <a:ext cx="9144000" cy="1023938"/>
          </a:xfrm>
          <a:prstGeom prst="rect">
            <a:avLst/>
          </a:prstGeom>
          <a:noFill/>
          <a:ln w="9525">
            <a:noFill/>
            <a:miter lim="800000"/>
            <a:headEnd/>
            <a:tailEnd/>
          </a:ln>
        </p:spPr>
      </p:pic>
      <p:grpSp>
        <p:nvGrpSpPr>
          <p:cNvPr id="16" name="Group 15"/>
          <p:cNvGrpSpPr/>
          <p:nvPr/>
        </p:nvGrpSpPr>
        <p:grpSpPr>
          <a:xfrm>
            <a:off x="1212956" y="1448490"/>
            <a:ext cx="6310928" cy="4391535"/>
            <a:chOff x="440217" y="1556395"/>
            <a:chExt cx="6310928" cy="4391535"/>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17" y="1567917"/>
              <a:ext cx="6310928" cy="4380013"/>
            </a:xfrm>
            <a:prstGeom prst="rect">
              <a:avLst/>
            </a:prstGeom>
            <a:ln w="19050">
              <a:solidFill>
                <a:srgbClr val="FEB80A"/>
              </a:solidFill>
            </a:ln>
          </p:spPr>
        </p:pic>
        <p:sp>
          <p:nvSpPr>
            <p:cNvPr id="5" name="TextBox 4"/>
            <p:cNvSpPr txBox="1"/>
            <p:nvPr/>
          </p:nvSpPr>
          <p:spPr>
            <a:xfrm>
              <a:off x="546234" y="1556395"/>
              <a:ext cx="6095999" cy="553998"/>
            </a:xfrm>
            <a:prstGeom prst="rect">
              <a:avLst/>
            </a:prstGeom>
            <a:noFill/>
          </p:spPr>
          <p:txBody>
            <a:bodyPr wrap="square" rtlCol="0">
              <a:spAutoFit/>
            </a:bodyPr>
            <a:lstStyle/>
            <a:p>
              <a:r>
                <a:rPr lang="en-US" sz="1200" i="1" dirty="0">
                  <a:solidFill>
                    <a:schemeClr val="bg1">
                      <a:lumMod val="65000"/>
                      <a:lumOff val="35000"/>
                    </a:schemeClr>
                  </a:solidFill>
                </a:rPr>
                <a:t>Cancer Cell; 2016;29:723-36. </a:t>
              </a:r>
              <a:r>
                <a:rPr lang="en-US" sz="1200" i="1" dirty="0" err="1">
                  <a:solidFill>
                    <a:schemeClr val="bg1">
                      <a:lumMod val="65000"/>
                      <a:lumOff val="35000"/>
                    </a:schemeClr>
                  </a:solidFill>
                </a:rPr>
                <a:t>doi</a:t>
              </a:r>
              <a:r>
                <a:rPr lang="en-US" sz="1200" i="1" dirty="0">
                  <a:solidFill>
                    <a:schemeClr val="bg1">
                      <a:lumMod val="65000"/>
                      <a:lumOff val="35000"/>
                    </a:schemeClr>
                  </a:solidFill>
                </a:rPr>
                <a:t>: 10.1016/j.ccell.2016.04.002</a:t>
              </a:r>
            </a:p>
            <a:p>
              <a:endParaRPr lang="en-US" dirty="0">
                <a:solidFill>
                  <a:schemeClr val="bg1">
                    <a:lumMod val="65000"/>
                    <a:lumOff val="35000"/>
                  </a:schemeClr>
                </a:solidFill>
              </a:endParaRPr>
            </a:p>
          </p:txBody>
        </p:sp>
      </p:grpSp>
      <p:grpSp>
        <p:nvGrpSpPr>
          <p:cNvPr id="17" name="Group 16"/>
          <p:cNvGrpSpPr/>
          <p:nvPr/>
        </p:nvGrpSpPr>
        <p:grpSpPr>
          <a:xfrm>
            <a:off x="1910811" y="1733954"/>
            <a:ext cx="6310929" cy="4409616"/>
            <a:chOff x="791267" y="1828987"/>
            <a:chExt cx="6310929" cy="4409616"/>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267" y="1858590"/>
              <a:ext cx="6310929" cy="4380013"/>
            </a:xfrm>
            <a:prstGeom prst="rect">
              <a:avLst/>
            </a:prstGeom>
            <a:ln w="19050">
              <a:solidFill>
                <a:srgbClr val="FEB80A"/>
              </a:solidFill>
            </a:ln>
          </p:spPr>
        </p:pic>
        <p:sp>
          <p:nvSpPr>
            <p:cNvPr id="9" name="TextBox 8"/>
            <p:cNvSpPr txBox="1"/>
            <p:nvPr/>
          </p:nvSpPr>
          <p:spPr>
            <a:xfrm>
              <a:off x="871196" y="1828987"/>
              <a:ext cx="5715000" cy="553998"/>
            </a:xfrm>
            <a:prstGeom prst="rect">
              <a:avLst/>
            </a:prstGeom>
            <a:noFill/>
          </p:spPr>
          <p:txBody>
            <a:bodyPr wrap="square" rtlCol="0">
              <a:spAutoFit/>
            </a:bodyPr>
            <a:lstStyle/>
            <a:p>
              <a:r>
                <a:rPr lang="en-US" sz="1200" i="1" dirty="0">
                  <a:solidFill>
                    <a:srgbClr val="595959"/>
                  </a:solidFill>
                </a:rPr>
                <a:t>Nat Genet; 2016;48:607-16. </a:t>
              </a:r>
              <a:r>
                <a:rPr lang="en-US" sz="1200" i="1" dirty="0" err="1">
                  <a:solidFill>
                    <a:srgbClr val="595959"/>
                  </a:solidFill>
                </a:rPr>
                <a:t>doi</a:t>
              </a:r>
              <a:r>
                <a:rPr lang="en-US" sz="1200" i="1" dirty="0">
                  <a:solidFill>
                    <a:srgbClr val="595959"/>
                  </a:solidFill>
                </a:rPr>
                <a:t>: 10.1038/ng.3564. </a:t>
              </a:r>
              <a:r>
                <a:rPr lang="en-US" sz="1200" i="1" dirty="0" err="1">
                  <a:solidFill>
                    <a:srgbClr val="595959"/>
                  </a:solidFill>
                </a:rPr>
                <a:t>Epub</a:t>
              </a:r>
              <a:r>
                <a:rPr lang="en-US" sz="1200" i="1" dirty="0">
                  <a:solidFill>
                    <a:srgbClr val="595959"/>
                  </a:solidFill>
                </a:rPr>
                <a:t> 2016.05.9</a:t>
              </a:r>
              <a:endParaRPr lang="en-US" sz="1200" i="1" u="sng" dirty="0">
                <a:solidFill>
                  <a:srgbClr val="595959"/>
                </a:solidFill>
                <a:cs typeface="Arial" panose="020B0604020202020204" pitchFamily="34" charset="0"/>
              </a:endParaRPr>
            </a:p>
            <a:p>
              <a:endParaRPr lang="en-US" i="1" dirty="0">
                <a:solidFill>
                  <a:srgbClr val="595959"/>
                </a:solidFill>
              </a:endParaRPr>
            </a:p>
          </p:txBody>
        </p:sp>
      </p:grpSp>
      <p:grpSp>
        <p:nvGrpSpPr>
          <p:cNvPr id="2" name="Group 1"/>
          <p:cNvGrpSpPr/>
          <p:nvPr/>
        </p:nvGrpSpPr>
        <p:grpSpPr>
          <a:xfrm>
            <a:off x="2509130" y="1995428"/>
            <a:ext cx="6330070" cy="4430557"/>
            <a:chOff x="2356730" y="2540256"/>
            <a:chExt cx="6330070" cy="4430557"/>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6730" y="2590800"/>
              <a:ext cx="6330070" cy="4380013"/>
            </a:xfrm>
            <a:prstGeom prst="rect">
              <a:avLst/>
            </a:prstGeom>
            <a:ln w="19050">
              <a:solidFill>
                <a:srgbClr val="FEB80A"/>
              </a:solidFill>
            </a:ln>
          </p:spPr>
        </p:pic>
        <p:sp>
          <p:nvSpPr>
            <p:cNvPr id="18" name="TextBox 17"/>
            <p:cNvSpPr txBox="1"/>
            <p:nvPr/>
          </p:nvSpPr>
          <p:spPr>
            <a:xfrm>
              <a:off x="2438400" y="2540256"/>
              <a:ext cx="5791200" cy="276999"/>
            </a:xfrm>
            <a:prstGeom prst="rect">
              <a:avLst/>
            </a:prstGeom>
            <a:noFill/>
          </p:spPr>
          <p:txBody>
            <a:bodyPr wrap="square" rtlCol="0">
              <a:spAutoFit/>
            </a:bodyPr>
            <a:lstStyle/>
            <a:p>
              <a:r>
                <a:rPr lang="en-US" sz="1200" i="1" dirty="0" err="1">
                  <a:solidFill>
                    <a:srgbClr val="595959"/>
                  </a:solidFill>
                </a:rPr>
                <a:t>npj</a:t>
              </a:r>
              <a:r>
                <a:rPr lang="en-US" sz="1200" i="1" dirty="0">
                  <a:solidFill>
                    <a:srgbClr val="595959"/>
                  </a:solidFill>
                </a:rPr>
                <a:t> Breast Cancer 2; 2016; </a:t>
              </a:r>
              <a:r>
                <a:rPr lang="en-US" sz="1200" i="1" dirty="0" err="1">
                  <a:solidFill>
                    <a:srgbClr val="595959"/>
                  </a:solidFill>
                </a:rPr>
                <a:t>pii</a:t>
              </a:r>
              <a:r>
                <a:rPr lang="en-US" sz="1200" i="1" dirty="0">
                  <a:solidFill>
                    <a:srgbClr val="595959"/>
                  </a:solidFill>
                </a:rPr>
                <a:t>: 16007 doi:10.1038/npjbcancer.2016.7</a:t>
              </a:r>
            </a:p>
          </p:txBody>
        </p:sp>
      </p:grpSp>
    </p:spTree>
    <p:extLst>
      <p:ext uri="{BB962C8B-B14F-4D97-AF65-F5344CB8AC3E}">
        <p14:creationId xmlns:p14="http://schemas.microsoft.com/office/powerpoint/2010/main" val="37526227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16</a:t>
            </a:r>
          </a:p>
        </p:txBody>
      </p:sp>
      <p:pic>
        <p:nvPicPr>
          <p:cNvPr id="6"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pic>
        <p:nvPicPr>
          <p:cNvPr id="9" name="Picture 8"/>
          <p:cNvPicPr>
            <a:picLocks noChangeAspect="1"/>
          </p:cNvPicPr>
          <p:nvPr/>
        </p:nvPicPr>
        <p:blipFill>
          <a:blip r:embed="rId4"/>
          <a:stretch>
            <a:fillRect/>
          </a:stretch>
        </p:blipFill>
        <p:spPr>
          <a:xfrm>
            <a:off x="214602" y="1298733"/>
            <a:ext cx="8639838" cy="4917671"/>
          </a:xfrm>
          <a:prstGeom prst="rect">
            <a:avLst/>
          </a:prstGeom>
          <a:ln>
            <a:solidFill>
              <a:srgbClr val="FEB80A"/>
            </a:solidFill>
          </a:ln>
        </p:spPr>
      </p:pic>
      <p:pic>
        <p:nvPicPr>
          <p:cNvPr id="13" name="Picture 2" descr="https://news.uchicago.edu/sites/default/files/styles/leading_regular/public/images/image/20160606/demo-sized.jpg?itok=bmH2z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36" y="1808731"/>
            <a:ext cx="8215724" cy="4345393"/>
          </a:xfrm>
          <a:prstGeom prst="rect">
            <a:avLst/>
          </a:prstGeom>
          <a:extLst/>
        </p:spPr>
        <p:style>
          <a:lnRef idx="1">
            <a:schemeClr val="accent3"/>
          </a:lnRef>
          <a:fillRef idx="3">
            <a:schemeClr val="accent3"/>
          </a:fillRef>
          <a:effectRef idx="2">
            <a:schemeClr val="accent3"/>
          </a:effectRef>
          <a:fontRef idx="minor">
            <a:schemeClr val="lt1"/>
          </a:fontRef>
        </p:style>
      </p:pic>
    </p:spTree>
    <p:extLst>
      <p:ext uri="{BB962C8B-B14F-4D97-AF65-F5344CB8AC3E}">
        <p14:creationId xmlns:p14="http://schemas.microsoft.com/office/powerpoint/2010/main" val="9468120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397"/>
            <a:ext cx="9144000" cy="6413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Technology Development Program</a:t>
            </a:r>
          </a:p>
        </p:txBody>
      </p:sp>
      <p:sp>
        <p:nvSpPr>
          <p:cNvPr id="5" name="Title 1"/>
          <p:cNvSpPr txBox="1">
            <a:spLocks/>
          </p:cNvSpPr>
          <p:nvPr/>
        </p:nvSpPr>
        <p:spPr bwMode="auto">
          <a:xfrm>
            <a:off x="152400" y="2443586"/>
            <a:ext cx="8900160" cy="3621559"/>
          </a:xfrm>
          <a:prstGeom prst="rect">
            <a:avLst/>
          </a:prstGeom>
          <a:noFill/>
          <a:ln w="9525" algn="ctr">
            <a:noFill/>
            <a:miter lim="800000"/>
            <a:headEnd/>
            <a:tailEnd/>
          </a:ln>
        </p:spPr>
        <p:txBody>
          <a:bodyPr/>
          <a:lstStyle/>
          <a:p>
            <a:pPr lvl="1" indent="-279400" defTabSz="457200" eaLnBrk="0" fontAlgn="base" hangingPunct="0">
              <a:spcBef>
                <a:spcPts val="700"/>
              </a:spcBef>
              <a:spcAft>
                <a:spcPct val="0"/>
              </a:spcAft>
              <a:buClr>
                <a:prstClr val="white"/>
              </a:buClr>
              <a:buSzPct val="95000"/>
              <a:buFont typeface="Wingdings" pitchFamily="2" charset="2"/>
              <a:buChar char=""/>
              <a:tabLst>
                <a:tab pos="744538" algn="l"/>
              </a:tabLst>
            </a:pPr>
            <a:r>
              <a:rPr lang="en-US" sz="2800" b="1" dirty="0">
                <a:solidFill>
                  <a:prstClr val="white"/>
                </a:solidFill>
                <a:latin typeface="Arial" charset="0"/>
              </a:rPr>
              <a:t>Novel Nucleic Acid Sequencing Technology 	Development</a:t>
            </a:r>
            <a:endParaRPr lang="en-US" sz="2800" b="1" dirty="0">
              <a:solidFill>
                <a:prstClr val="white"/>
              </a:solidFill>
              <a:latin typeface="Arial" pitchFamily="34" charset="0"/>
              <a:cs typeface="Arial" pitchFamily="34" charset="0"/>
            </a:endParaRPr>
          </a:p>
          <a:p>
            <a:pPr marL="177800" lvl="1" defTabSz="457200" eaLnBrk="0" fontAlgn="base" hangingPunct="0">
              <a:spcBef>
                <a:spcPts val="700"/>
              </a:spcBef>
              <a:spcAft>
                <a:spcPct val="0"/>
              </a:spcAft>
              <a:buClr>
                <a:prstClr val="white"/>
              </a:buClr>
              <a:buSzPct val="95000"/>
              <a:tabLst>
                <a:tab pos="914400" algn="l"/>
              </a:tabLst>
            </a:pPr>
            <a:r>
              <a:rPr lang="en-US" sz="2600" b="1" dirty="0">
                <a:solidFill>
                  <a:srgbClr val="00ADDC">
                    <a:lumMod val="20000"/>
                    <a:lumOff val="80000"/>
                  </a:srgbClr>
                </a:solidFill>
                <a:latin typeface="Arial" pitchFamily="34" charset="0"/>
                <a:cs typeface="Arial" pitchFamily="34" charset="0"/>
              </a:rPr>
              <a:t>	</a:t>
            </a:r>
            <a:r>
              <a:rPr lang="en-US" sz="2400" b="1" dirty="0">
                <a:solidFill>
                  <a:schemeClr val="tx2">
                    <a:lumMod val="90000"/>
                  </a:schemeClr>
                </a:solidFill>
                <a:latin typeface="Arial" pitchFamily="34" charset="0"/>
                <a:cs typeface="Arial" pitchFamily="34" charset="0"/>
              </a:rPr>
              <a:t>RFA-HG-15-031 (to 33; R01, R21, and R43/44)</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schemeClr val="tx2">
                    <a:lumMod val="90000"/>
                  </a:schemeClr>
                </a:solidFill>
                <a:latin typeface="Arial" pitchFamily="34" charset="0"/>
                <a:cs typeface="Arial" pitchFamily="34" charset="0"/>
              </a:rPr>
              <a:t>	Upcoming due date: June 15, 2017</a:t>
            </a:r>
          </a:p>
          <a:p>
            <a:pPr marL="177800" lvl="1" defTabSz="457200" eaLnBrk="0" fontAlgn="base" hangingPunct="0">
              <a:spcBef>
                <a:spcPts val="700"/>
              </a:spcBef>
              <a:spcAft>
                <a:spcPct val="0"/>
              </a:spcAft>
              <a:buClr>
                <a:prstClr val="white"/>
              </a:buClr>
              <a:buSzPct val="95000"/>
              <a:tabLst>
                <a:tab pos="914400" algn="l"/>
              </a:tabLst>
            </a:pPr>
            <a:endParaRPr lang="en-US" sz="1200" b="1" dirty="0">
              <a:solidFill>
                <a:srgbClr val="00ADDC">
                  <a:lumMod val="40000"/>
                  <a:lumOff val="60000"/>
                </a:srgbClr>
              </a:solidFill>
              <a:latin typeface="Arial" pitchFamily="34" charset="0"/>
              <a:cs typeface="Arial" pitchFamily="34" charset="0"/>
            </a:endParaRPr>
          </a:p>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a:solidFill>
                  <a:prstClr val="white"/>
                </a:solidFill>
                <a:latin typeface="Arial" pitchFamily="34" charset="0"/>
                <a:cs typeface="Arial" pitchFamily="34" charset="0"/>
              </a:rPr>
              <a:t>Novel Genome Technology Development</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prstClr val="white"/>
                </a:solidFill>
                <a:latin typeface="Arial" pitchFamily="34" charset="0"/>
                <a:cs typeface="Arial" pitchFamily="34" charset="0"/>
              </a:rPr>
              <a:t>	</a:t>
            </a:r>
            <a:r>
              <a:rPr lang="en-US" sz="2400" b="1" dirty="0">
                <a:solidFill>
                  <a:schemeClr val="tx2">
                    <a:lumMod val="90000"/>
                  </a:schemeClr>
                </a:solidFill>
                <a:latin typeface="Arial" pitchFamily="34" charset="0"/>
                <a:cs typeface="Arial" pitchFamily="34" charset="0"/>
              </a:rPr>
              <a:t>PAR-16-14 (to 17; R01, R21, R43/44, and R44)</a:t>
            </a:r>
          </a:p>
          <a:p>
            <a:pPr marL="177800" lvl="1" defTabSz="457200" eaLnBrk="0" fontAlgn="base" hangingPunct="0">
              <a:spcBef>
                <a:spcPts val="700"/>
              </a:spcBef>
              <a:spcAft>
                <a:spcPct val="0"/>
              </a:spcAft>
              <a:buClr>
                <a:prstClr val="white"/>
              </a:buClr>
              <a:buSzPct val="95000"/>
              <a:tabLst>
                <a:tab pos="914400" algn="l"/>
              </a:tabLst>
            </a:pPr>
            <a:r>
              <a:rPr lang="en-US" sz="2400" b="1" dirty="0">
                <a:solidFill>
                  <a:schemeClr val="tx2">
                    <a:lumMod val="90000"/>
                  </a:schemeClr>
                </a:solidFill>
                <a:latin typeface="Arial" pitchFamily="34" charset="0"/>
                <a:cs typeface="Arial" pitchFamily="34" charset="0"/>
              </a:rPr>
              <a:t>	Upcoming due dates: October 31, 2016 and 2017</a:t>
            </a:r>
            <a:endParaRPr lang="en-US" sz="2600" b="1" dirty="0">
              <a:solidFill>
                <a:schemeClr val="tx2">
                  <a:lumMod val="90000"/>
                </a:schemeClr>
              </a:solidFill>
              <a:latin typeface="Arial" pitchFamily="34" charset="0"/>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p:txBody>
      </p:sp>
      <p:pic>
        <p:nvPicPr>
          <p:cNvPr id="1026" name="Picture 2" descr="C:\Users\wettersk\Downloads\NHGRI-86891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422" b="5956"/>
          <a:stretch/>
        </p:blipFill>
        <p:spPr bwMode="auto">
          <a:xfrm>
            <a:off x="2585434" y="710690"/>
            <a:ext cx="3909631" cy="151181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20218" y="6407706"/>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17</a:t>
            </a:r>
          </a:p>
        </p:txBody>
      </p:sp>
    </p:spTree>
    <p:extLst>
      <p:ext uri="{BB962C8B-B14F-4D97-AF65-F5344CB8AC3E}">
        <p14:creationId xmlns:p14="http://schemas.microsoft.com/office/powerpoint/2010/main" val="10663034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3465"/>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Open Session Presentations</a:t>
            </a:r>
          </a:p>
        </p:txBody>
      </p:sp>
      <p:sp>
        <p:nvSpPr>
          <p:cNvPr id="5" name="Title 1"/>
          <p:cNvSpPr txBox="1">
            <a:spLocks/>
          </p:cNvSpPr>
          <p:nvPr/>
        </p:nvSpPr>
        <p:spPr bwMode="auto">
          <a:xfrm>
            <a:off x="1816" y="1452007"/>
            <a:ext cx="9144000" cy="4892124"/>
          </a:xfrm>
          <a:prstGeom prst="rect">
            <a:avLst/>
          </a:prstGeom>
          <a:noFill/>
          <a:ln w="9525" algn="ctr">
            <a:noFill/>
            <a:miter lim="800000"/>
            <a:headEnd/>
            <a:tailEnd/>
          </a:ln>
        </p:spPr>
        <p:txBody>
          <a:bodyPr/>
          <a:lstStyle/>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Seizing Unprecedented Opportunities: NHLBI</a:t>
            </a:r>
          </a:p>
          <a:p>
            <a:pPr marL="231775" lvl="1" defTabSz="685800" eaLnBrk="0" hangingPunct="0">
              <a:spcBef>
                <a:spcPts val="0"/>
              </a:spcBef>
              <a:spcAft>
                <a:spcPts val="600"/>
              </a:spcAft>
              <a:buClr>
                <a:prstClr val="white"/>
              </a:buClr>
              <a:buSzPct val="95000"/>
              <a:defRPr/>
            </a:pPr>
            <a:r>
              <a:rPr lang="en-US" sz="2800" dirty="0">
                <a:solidFill>
                  <a:prstClr val="white"/>
                </a:solidFill>
              </a:rPr>
              <a:t>	Trans-Omics in Precision Medicine (</a:t>
            </a:r>
            <a:r>
              <a:rPr lang="en-US" sz="2800" dirty="0" err="1">
                <a:solidFill>
                  <a:prstClr val="white"/>
                </a:solidFill>
              </a:rPr>
              <a:t>TOPMed</a:t>
            </a:r>
            <a:r>
              <a:rPr lang="en-US" sz="2800" dirty="0">
                <a:solidFill>
                  <a:prstClr val="white"/>
                </a:solidFill>
              </a:rPr>
              <a:t>) </a:t>
            </a:r>
          </a:p>
          <a:p>
            <a:pPr marL="231775" lvl="1" defTabSz="685800" eaLnBrk="0" hangingPunct="0">
              <a:spcBef>
                <a:spcPts val="0"/>
              </a:spcBef>
              <a:spcAft>
                <a:spcPts val="600"/>
              </a:spcAft>
              <a:buClr>
                <a:prstClr val="white"/>
              </a:buClr>
              <a:buSzPct val="95000"/>
              <a:defRPr/>
            </a:pPr>
            <a:endParaRPr lang="en-US" sz="1200" dirty="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	Gary Gibbons</a:t>
            </a: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a:solidFill>
                <a:prstClr val="white"/>
              </a:solidFill>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Opportunities for Synergy between the NHGRI </a:t>
            </a:r>
          </a:p>
          <a:p>
            <a:pPr marL="231775" lvl="1" defTabSz="685800" eaLnBrk="0" hangingPunct="0">
              <a:spcBef>
                <a:spcPts val="0"/>
              </a:spcBef>
              <a:spcAft>
                <a:spcPts val="600"/>
              </a:spcAft>
              <a:buClr>
                <a:prstClr val="white"/>
              </a:buClr>
              <a:buSzPct val="95000"/>
              <a:defRPr/>
            </a:pPr>
            <a:r>
              <a:rPr lang="en-US" sz="2800" dirty="0">
                <a:solidFill>
                  <a:prstClr val="white"/>
                </a:solidFill>
              </a:rPr>
              <a:t>	Genome Sequencing Program and </a:t>
            </a:r>
            <a:r>
              <a:rPr lang="en-US" sz="2800" dirty="0" err="1">
                <a:solidFill>
                  <a:prstClr val="white"/>
                </a:solidFill>
              </a:rPr>
              <a:t>TOPMed</a:t>
            </a:r>
            <a:endParaRPr lang="en-US" sz="2800" dirty="0">
              <a:solidFill>
                <a:prstClr val="white"/>
              </a:solidFill>
            </a:endParaRPr>
          </a:p>
          <a:p>
            <a:pPr marL="231775" lvl="1" defTabSz="685800" eaLnBrk="0" hangingPunct="0">
              <a:spcBef>
                <a:spcPts val="0"/>
              </a:spcBef>
              <a:spcAft>
                <a:spcPts val="600"/>
              </a:spcAft>
              <a:buClr>
                <a:prstClr val="white"/>
              </a:buClr>
              <a:buSzPct val="95000"/>
              <a:defRPr/>
            </a:pPr>
            <a:endParaRPr lang="en-US" sz="1200" dirty="0">
              <a:solidFill>
                <a:srgbClr val="66FF33"/>
              </a:solidFill>
              <a:latin typeface="Arial" charset="0"/>
            </a:endParaRPr>
          </a:p>
          <a:p>
            <a:pPr lvl="2" indent="-231775"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		Adam </a:t>
            </a:r>
            <a:r>
              <a:rPr lang="en-US" sz="2800" dirty="0" err="1">
                <a:solidFill>
                  <a:srgbClr val="66FF33"/>
                </a:solidFill>
                <a:latin typeface="Arial" charset="0"/>
              </a:rPr>
              <a:t>Felsenfeld</a:t>
            </a:r>
            <a:endParaRPr lang="en-US" sz="2800" dirty="0">
              <a:solidFill>
                <a:srgbClr val="66FF33"/>
              </a:solidFill>
              <a:latin typeface="Arial" charset="0"/>
            </a:endParaRPr>
          </a:p>
          <a:p>
            <a:pPr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a:solidFill>
                <a:srgbClr val="66FF33"/>
              </a:solidFill>
              <a:latin typeface="Arial" charset="0"/>
            </a:endParaRPr>
          </a:p>
        </p:txBody>
      </p:sp>
    </p:spTree>
    <p:extLst>
      <p:ext uri="{BB962C8B-B14F-4D97-AF65-F5344CB8AC3E}">
        <p14:creationId xmlns:p14="http://schemas.microsoft.com/office/powerpoint/2010/main" val="2619743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526473" y="1066"/>
            <a:ext cx="9144000" cy="1047750"/>
          </a:xfrm>
          <a:prstGeom prst="rect">
            <a:avLst/>
          </a:prstGeom>
          <a:noFill/>
          <a:ln w="9525">
            <a:noFill/>
            <a:miter lim="800000"/>
            <a:headEnd/>
            <a:tailEnd/>
          </a:ln>
        </p:spPr>
        <p:txBody>
          <a:bodyPr/>
          <a:lstStyle/>
          <a:p>
            <a:pPr lvl="0" algn="ctr"/>
            <a:r>
              <a:rPr lang="en-US" sz="3600" b="1" dirty="0">
                <a:solidFill>
                  <a:srgbClr val="FFFF00"/>
                </a:solidFill>
                <a:latin typeface="Arial" pitchFamily="34" charset="0"/>
                <a:cs typeface="Arial" pitchFamily="34" charset="0"/>
              </a:rPr>
              <a:t>Encyclopedia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chemeClr val="accent4">
                    <a:lumMod val="40000"/>
                    <a:lumOff val="60000"/>
                  </a:schemeClr>
                </a:solidFill>
                <a:latin typeface="Arial" pitchFamily="34" charset="0"/>
              </a:rPr>
              <a:t>Document </a:t>
            </a:r>
            <a:r>
              <a:rPr lang="en-US" sz="2000" dirty="0">
                <a:solidFill>
                  <a:schemeClr val="accent4">
                    <a:lumMod val="40000"/>
                    <a:lumOff val="60000"/>
                  </a:schemeClr>
                </a:solidFill>
              </a:rPr>
              <a:t>18</a:t>
            </a:r>
            <a:endParaRPr lang="en-US" sz="2000" b="1" dirty="0">
              <a:solidFill>
                <a:schemeClr val="accent4">
                  <a:lumMod val="40000"/>
                  <a:lumOff val="60000"/>
                </a:schemeClr>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247650" y="1284197"/>
            <a:ext cx="8477250" cy="2525803"/>
          </a:xfrm>
          <a:prstGeom prst="rect">
            <a:avLst/>
          </a:prstGeom>
          <a:noFill/>
          <a:ln w="9525" algn="ctr">
            <a:noFill/>
            <a:miter lim="800000"/>
            <a:headEnd/>
            <a:tailEnd/>
          </a:ln>
        </p:spPr>
        <p:txBody>
          <a:bodyPr/>
          <a:lstStyle/>
          <a:p>
            <a:pPr lvl="1" indent="-279400" defTabSz="457200" eaLnBrk="0" hangingPunct="0">
              <a:spcBef>
                <a:spcPts val="700"/>
              </a:spcBef>
              <a:buClr>
                <a:prstClr val="white"/>
              </a:buClr>
              <a:buSzPct val="95000"/>
              <a:buFont typeface="Wingdings" pitchFamily="2" charset="2"/>
              <a:buChar char=""/>
              <a:tabLst>
                <a:tab pos="914400" algn="l"/>
              </a:tabLst>
            </a:pPr>
            <a:r>
              <a:rPr lang="en-US" sz="2400" dirty="0">
                <a:latin typeface="Arial" charset="0"/>
              </a:rPr>
              <a:t>ENCODE Outreach</a:t>
            </a:r>
          </a:p>
          <a:p>
            <a:pPr marL="177800" lvl="1" defTabSz="457200" eaLnBrk="0" hangingPunct="0">
              <a:spcBef>
                <a:spcPts val="700"/>
              </a:spcBef>
              <a:buClr>
                <a:prstClr val="white"/>
              </a:buClr>
              <a:buSzPct val="95000"/>
            </a:pPr>
            <a:r>
              <a:rPr lang="en-US" sz="2000" dirty="0">
                <a:solidFill>
                  <a:srgbClr val="8BE6FF"/>
                </a:solidFill>
                <a:cs typeface="Arial" pitchFamily="34" charset="0"/>
              </a:rPr>
              <a:t>		</a:t>
            </a:r>
            <a:r>
              <a:rPr lang="en-US" sz="2000" dirty="0">
                <a:solidFill>
                  <a:schemeClr val="tx2">
                    <a:lumMod val="90000"/>
                  </a:schemeClr>
                </a:solidFill>
                <a:cs typeface="Arial" pitchFamily="34" charset="0"/>
              </a:rPr>
              <a:t>ENCODE 2016: Research Applications and Users Meeting </a:t>
            </a:r>
          </a:p>
          <a:p>
            <a:pPr marL="177800" lvl="1" defTabSz="457200" eaLnBrk="0" hangingPunct="0">
              <a:spcBef>
                <a:spcPts val="0"/>
              </a:spcBef>
              <a:buClr>
                <a:prstClr val="white"/>
              </a:buClr>
              <a:buSzPct val="95000"/>
            </a:pPr>
            <a:r>
              <a:rPr lang="en-US" sz="2000" dirty="0">
                <a:solidFill>
                  <a:schemeClr val="tx2">
                    <a:lumMod val="90000"/>
                  </a:schemeClr>
                </a:solidFill>
                <a:cs typeface="Arial" pitchFamily="34" charset="0"/>
              </a:rPr>
              <a:t>			June 8-10: 	Palo Alto, CA	</a:t>
            </a:r>
          </a:p>
          <a:p>
            <a:pPr marL="177800" lvl="1" defTabSz="457200" eaLnBrk="0" hangingPunct="0">
              <a:spcBef>
                <a:spcPts val="700"/>
              </a:spcBef>
              <a:buClr>
                <a:prstClr val="white"/>
              </a:buClr>
              <a:buSzPct val="95000"/>
            </a:pPr>
            <a:r>
              <a:rPr lang="en-US" sz="2000" dirty="0">
                <a:solidFill>
                  <a:schemeClr val="tx2">
                    <a:lumMod val="90000"/>
                  </a:schemeClr>
                </a:solidFill>
                <a:cs typeface="Arial" pitchFamily="34" charset="0"/>
              </a:rPr>
              <a:t>		Tutorials at 2016 ASHG Meeting</a:t>
            </a:r>
          </a:p>
          <a:p>
            <a:pPr marL="177800" lvl="1" defTabSz="457200" eaLnBrk="0" hangingPunct="0">
              <a:spcBef>
                <a:spcPts val="0"/>
              </a:spcBef>
              <a:buClr>
                <a:prstClr val="white"/>
              </a:buClr>
              <a:buSzPct val="95000"/>
            </a:pPr>
            <a:r>
              <a:rPr lang="en-US" sz="2000" dirty="0">
                <a:solidFill>
                  <a:schemeClr val="tx2">
                    <a:lumMod val="90000"/>
                  </a:schemeClr>
                </a:solidFill>
                <a:cs typeface="Arial" pitchFamily="34" charset="0"/>
              </a:rPr>
              <a:t>			October 18, 21: Vancouver, BC</a:t>
            </a:r>
          </a:p>
          <a:p>
            <a:pPr lvl="1" indent="-279400" defTabSz="457200" eaLnBrk="0" hangingPunct="0">
              <a:spcBef>
                <a:spcPts val="700"/>
              </a:spcBef>
              <a:buClr>
                <a:prstClr val="white"/>
              </a:buClr>
              <a:buSzPct val="95000"/>
              <a:buFont typeface="Wingdings" pitchFamily="2" charset="2"/>
              <a:buChar char=""/>
              <a:tabLst>
                <a:tab pos="914400" algn="l"/>
              </a:tabLst>
            </a:pPr>
            <a:r>
              <a:rPr lang="en-US" sz="2400" dirty="0">
                <a:cs typeface="Arial" pitchFamily="34" charset="0"/>
              </a:rPr>
              <a:t>Publications Using ENCODE Data</a:t>
            </a:r>
          </a:p>
          <a:p>
            <a:pPr marL="177800" lvl="1" defTabSz="457200" eaLnBrk="0" fontAlgn="base" hangingPunct="0">
              <a:spcBef>
                <a:spcPts val="700"/>
              </a:spcBef>
              <a:spcAft>
                <a:spcPct val="0"/>
              </a:spcAft>
              <a:buClr>
                <a:srgbClr val="D6ECFF"/>
              </a:buClr>
              <a:buSzPct val="95000"/>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p:txBody>
      </p:sp>
      <p:graphicFrame>
        <p:nvGraphicFramePr>
          <p:cNvPr id="12" name="Chart 11"/>
          <p:cNvGraphicFramePr>
            <a:graphicFrameLocks/>
          </p:cNvGraphicFramePr>
          <p:nvPr>
            <p:extLst/>
          </p:nvPr>
        </p:nvGraphicFramePr>
        <p:xfrm>
          <a:off x="0" y="3740170"/>
          <a:ext cx="9144000" cy="27495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6350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7150" y="1308794"/>
            <a:ext cx="9086850" cy="5465148"/>
          </a:xfrm>
          <a:prstGeom prst="rect">
            <a:avLst/>
          </a:prstGeom>
          <a:noFill/>
          <a:ln w="9525" algn="ctr">
            <a:noFill/>
            <a:miter lim="800000"/>
            <a:headEnd/>
            <a:tailEnd/>
          </a:ln>
        </p:spPr>
        <p:txBody>
          <a:bodyPr/>
          <a:lstStyle/>
          <a:p>
            <a:pPr lvl="1" indent="-228600" defTabSz="457200" eaLnBrk="0" hangingPunct="0">
              <a:spcBef>
                <a:spcPts val="700"/>
              </a:spcBef>
              <a:buClr>
                <a:schemeClr val="tx1"/>
              </a:buClr>
              <a:buSzPct val="95000"/>
              <a:buFont typeface="Wingdings" pitchFamily="2" charset="2"/>
              <a:buChar char=""/>
              <a:tabLst>
                <a:tab pos="914400" algn="l"/>
              </a:tabLst>
            </a:pPr>
            <a:r>
              <a:rPr lang="en-US" sz="2600" b="1" dirty="0">
                <a:latin typeface="Arial" pitchFamily="34" charset="0"/>
                <a:cs typeface="Arial" pitchFamily="34" charset="0"/>
              </a:rPr>
              <a:t>Applications received and reviewed for these FOAs:</a:t>
            </a:r>
          </a:p>
          <a:p>
            <a:pPr marL="635000" lvl="2" defTabSz="457200" eaLnBrk="0" hangingPunct="0">
              <a:spcBef>
                <a:spcPts val="700"/>
              </a:spcBef>
              <a:buClr>
                <a:srgbClr val="D6ECFF"/>
              </a:buClr>
              <a:buSzPct val="95000"/>
              <a:tabLst>
                <a:tab pos="914400" algn="l"/>
              </a:tabLst>
            </a:pPr>
            <a:r>
              <a:rPr lang="en-US" sz="2000" b="1" dirty="0">
                <a:solidFill>
                  <a:schemeClr val="tx2">
                    <a:lumMod val="90000"/>
                  </a:schemeClr>
                </a:solidFill>
                <a:latin typeface="Arial" pitchFamily="34" charset="0"/>
                <a:cs typeface="Arial" pitchFamily="34" charset="0"/>
              </a:rPr>
              <a:t>Expanding the Encyclopedia of DNA Elements (ENCODE) in the 	Human and Mouse (RFA-HG-16-002)</a:t>
            </a:r>
          </a:p>
          <a:p>
            <a:pPr marL="635000" lvl="2" defTabSz="457200" eaLnBrk="0" hangingPunct="0">
              <a:spcBef>
                <a:spcPts val="700"/>
              </a:spcBef>
              <a:buClr>
                <a:srgbClr val="D6ECFF"/>
              </a:buClr>
              <a:buSzPct val="95000"/>
              <a:tabLst>
                <a:tab pos="914400" algn="l"/>
              </a:tabLst>
            </a:pPr>
            <a:r>
              <a:rPr lang="en-US" sz="2000" b="1" dirty="0">
                <a:solidFill>
                  <a:schemeClr val="tx2">
                    <a:lumMod val="90000"/>
                  </a:schemeClr>
                </a:solidFill>
                <a:latin typeface="Arial" pitchFamily="34" charset="0"/>
                <a:cs typeface="Arial" pitchFamily="34" charset="0"/>
              </a:rPr>
              <a:t>Characterizing the Functional Elements in the Encyclopedia of DNA 	Elements (ENCODE) Catalog (RFA-HG-16-003)</a:t>
            </a:r>
          </a:p>
          <a:p>
            <a:pPr marL="635000" lvl="2" defTabSz="457200" eaLnBrk="0" hangingPunct="0">
              <a:spcBef>
                <a:spcPts val="700"/>
              </a:spcBef>
              <a:buClr>
                <a:srgbClr val="D6ECFF"/>
              </a:buClr>
              <a:buSzPct val="95000"/>
              <a:tabLst>
                <a:tab pos="914400" algn="l"/>
              </a:tabLst>
            </a:pPr>
            <a:r>
              <a:rPr lang="en-US" sz="2000" b="1" dirty="0">
                <a:solidFill>
                  <a:schemeClr val="tx2">
                    <a:lumMod val="90000"/>
                  </a:schemeClr>
                </a:solidFill>
                <a:latin typeface="Arial" pitchFamily="34" charset="0"/>
                <a:cs typeface="Arial" pitchFamily="34" charset="0"/>
              </a:rPr>
              <a:t>Computational Analysis of the Encyclopedia of DNA Elements 	(ENCODE) Data (RFA-HG-16-004)</a:t>
            </a:r>
          </a:p>
          <a:p>
            <a:pPr marL="635000" lvl="2" defTabSz="457200" eaLnBrk="0" hangingPunct="0">
              <a:spcBef>
                <a:spcPts val="700"/>
              </a:spcBef>
              <a:buClr>
                <a:srgbClr val="D6ECFF"/>
              </a:buClr>
              <a:buSzPct val="95000"/>
              <a:tabLst>
                <a:tab pos="914400" algn="l"/>
              </a:tabLst>
            </a:pPr>
            <a:r>
              <a:rPr lang="en-US" sz="2000" b="1" dirty="0">
                <a:solidFill>
                  <a:schemeClr val="tx2">
                    <a:lumMod val="90000"/>
                  </a:schemeClr>
                </a:solidFill>
                <a:latin typeface="Arial" pitchFamily="34" charset="0"/>
                <a:cs typeface="Arial" pitchFamily="34" charset="0"/>
              </a:rPr>
              <a:t>ENCODE Data Coordination Center (RFA-HG-16-005)</a:t>
            </a:r>
          </a:p>
          <a:p>
            <a:pPr marL="635000" lvl="2" defTabSz="457200" eaLnBrk="0" hangingPunct="0">
              <a:spcBef>
                <a:spcPts val="700"/>
              </a:spcBef>
              <a:buClr>
                <a:srgbClr val="D6ECFF"/>
              </a:buClr>
              <a:buSzPct val="95000"/>
              <a:tabLst>
                <a:tab pos="914400" algn="l"/>
              </a:tabLst>
            </a:pPr>
            <a:r>
              <a:rPr lang="en-US" sz="2000" b="1" dirty="0">
                <a:solidFill>
                  <a:schemeClr val="tx2">
                    <a:lumMod val="90000"/>
                  </a:schemeClr>
                </a:solidFill>
                <a:latin typeface="Arial" pitchFamily="34" charset="0"/>
                <a:cs typeface="Arial" pitchFamily="34" charset="0"/>
              </a:rPr>
              <a:t>ENCODE Data Analysis Center (RFA-HG-16-006)</a:t>
            </a:r>
          </a:p>
          <a:p>
            <a:pPr marL="635000" lvl="2" defTabSz="457200" eaLnBrk="0" hangingPunct="0">
              <a:spcBef>
                <a:spcPts val="700"/>
              </a:spcBef>
              <a:buClr>
                <a:srgbClr val="D6ECFF"/>
              </a:buClr>
              <a:buSzPct val="95000"/>
              <a:tabLst>
                <a:tab pos="914400" algn="l"/>
              </a:tabLst>
            </a:pPr>
            <a:endParaRPr lang="en-US" sz="700" b="1" dirty="0">
              <a:solidFill>
                <a:schemeClr val="accent4">
                  <a:lumMod val="60000"/>
                  <a:lumOff val="40000"/>
                </a:schemeClr>
              </a:solidFill>
              <a:latin typeface="Arial" pitchFamily="34" charset="0"/>
              <a:cs typeface="Arial" pitchFamily="34" charset="0"/>
            </a:endParaRPr>
          </a:p>
          <a:p>
            <a:pPr marL="454025" lvl="2" indent="-225425" defTabSz="457200" eaLnBrk="0" hangingPunct="0">
              <a:spcBef>
                <a:spcPts val="700"/>
              </a:spcBef>
              <a:buClr>
                <a:schemeClr val="tx1"/>
              </a:buClr>
              <a:buSzPct val="95000"/>
              <a:buFont typeface="Wingdings" charset="2"/>
              <a:buChar char="§"/>
              <a:tabLst>
                <a:tab pos="971550" algn="l"/>
              </a:tabLst>
            </a:pPr>
            <a:r>
              <a:rPr lang="en-US" sz="2600" b="1" dirty="0">
                <a:latin typeface="Arial" pitchFamily="34" charset="0"/>
                <a:cs typeface="Arial" pitchFamily="34" charset="0"/>
              </a:rPr>
              <a:t>Key Dates:</a:t>
            </a:r>
          </a:p>
          <a:p>
            <a:pPr marL="635000" lvl="2" defTabSz="457200" eaLnBrk="0" hangingPunct="0">
              <a:spcBef>
                <a:spcPts val="700"/>
              </a:spcBef>
              <a:buClr>
                <a:srgbClr val="D6ECFF"/>
              </a:buClr>
              <a:buSzPct val="95000"/>
              <a:tabLst>
                <a:tab pos="914400" algn="l"/>
              </a:tabLst>
            </a:pPr>
            <a:r>
              <a:rPr lang="en-US" sz="2000" b="1" dirty="0">
                <a:solidFill>
                  <a:srgbClr val="8BE6FF"/>
                </a:solidFill>
                <a:latin typeface="Arial" pitchFamily="34" charset="0"/>
                <a:cs typeface="Arial" pitchFamily="34" charset="0"/>
              </a:rPr>
              <a:t>	</a:t>
            </a:r>
            <a:r>
              <a:rPr lang="en-US" sz="2000" b="1" dirty="0">
                <a:solidFill>
                  <a:schemeClr val="tx2">
                    <a:lumMod val="90000"/>
                  </a:schemeClr>
                </a:solidFill>
                <a:latin typeface="Arial" pitchFamily="34" charset="0"/>
                <a:cs typeface="Arial" pitchFamily="34" charset="0"/>
              </a:rPr>
              <a:t>Scientific Merit Review		</a:t>
            </a:r>
            <a:r>
              <a:rPr lang="en-US" sz="2000" dirty="0">
                <a:solidFill>
                  <a:schemeClr val="tx2">
                    <a:lumMod val="90000"/>
                  </a:schemeClr>
                </a:solidFill>
                <a:cs typeface="Arial" pitchFamily="34" charset="0"/>
              </a:rPr>
              <a:t>Summer</a:t>
            </a:r>
            <a:r>
              <a:rPr lang="en-US" sz="2000" b="1" dirty="0">
                <a:solidFill>
                  <a:schemeClr val="tx2">
                    <a:lumMod val="90000"/>
                  </a:schemeClr>
                </a:solidFill>
                <a:latin typeface="Arial" pitchFamily="34" charset="0"/>
                <a:cs typeface="Arial" pitchFamily="34" charset="0"/>
              </a:rPr>
              <a:t> 2016</a:t>
            </a:r>
          </a:p>
          <a:p>
            <a:pPr marL="635000" lvl="2" defTabSz="457200" eaLnBrk="0" hangingPunct="0">
              <a:spcBef>
                <a:spcPts val="700"/>
              </a:spcBef>
              <a:buClr>
                <a:srgbClr val="D6ECFF"/>
              </a:buClr>
              <a:buSzPct val="95000"/>
              <a:tabLst>
                <a:tab pos="914400" algn="l"/>
              </a:tabLst>
            </a:pPr>
            <a:r>
              <a:rPr lang="en-US" sz="2000" b="1" dirty="0">
                <a:solidFill>
                  <a:schemeClr val="tx2">
                    <a:lumMod val="90000"/>
                  </a:schemeClr>
                </a:solidFill>
                <a:latin typeface="Arial" pitchFamily="34" charset="0"/>
                <a:cs typeface="Arial" pitchFamily="34" charset="0"/>
              </a:rPr>
              <a:t>	Advisory Council Review		</a:t>
            </a:r>
            <a:r>
              <a:rPr lang="en-US" sz="2000" dirty="0">
                <a:solidFill>
                  <a:schemeClr val="tx2">
                    <a:lumMod val="90000"/>
                  </a:schemeClr>
                </a:solidFill>
                <a:cs typeface="Arial" pitchFamily="34" charset="0"/>
              </a:rPr>
              <a:t>September</a:t>
            </a:r>
            <a:r>
              <a:rPr lang="en-US" sz="2000" b="1" dirty="0">
                <a:solidFill>
                  <a:schemeClr val="tx2">
                    <a:lumMod val="90000"/>
                  </a:schemeClr>
                </a:solidFill>
                <a:latin typeface="Arial" pitchFamily="34" charset="0"/>
                <a:cs typeface="Arial" pitchFamily="34" charset="0"/>
              </a:rPr>
              <a:t> 2016</a:t>
            </a:r>
          </a:p>
          <a:p>
            <a:pPr marL="635000" lvl="2" defTabSz="457200" eaLnBrk="0" hangingPunct="0">
              <a:spcBef>
                <a:spcPts val="700"/>
              </a:spcBef>
              <a:buClr>
                <a:srgbClr val="D6ECFF"/>
              </a:buClr>
              <a:buSzPct val="95000"/>
              <a:tabLst>
                <a:tab pos="914400" algn="l"/>
              </a:tabLst>
            </a:pPr>
            <a:r>
              <a:rPr lang="en-US" sz="2000" b="1" dirty="0">
                <a:solidFill>
                  <a:schemeClr val="tx2">
                    <a:lumMod val="90000"/>
                  </a:schemeClr>
                </a:solidFill>
                <a:latin typeface="Arial" pitchFamily="34" charset="0"/>
                <a:cs typeface="Arial" pitchFamily="34" charset="0"/>
              </a:rPr>
              <a:t>	</a:t>
            </a:r>
            <a:r>
              <a:rPr lang="en-US" sz="2000" dirty="0">
                <a:solidFill>
                  <a:schemeClr val="tx2">
                    <a:lumMod val="90000"/>
                  </a:schemeClr>
                </a:solidFill>
                <a:cs typeface="Arial" pitchFamily="34" charset="0"/>
              </a:rPr>
              <a:t>Anticipated</a:t>
            </a:r>
            <a:r>
              <a:rPr lang="en-US" sz="2000" b="1" dirty="0">
                <a:solidFill>
                  <a:schemeClr val="tx2">
                    <a:lumMod val="90000"/>
                  </a:schemeClr>
                </a:solidFill>
                <a:latin typeface="Arial" pitchFamily="34" charset="0"/>
                <a:cs typeface="Arial" pitchFamily="34" charset="0"/>
              </a:rPr>
              <a:t> Start Date			</a:t>
            </a:r>
            <a:r>
              <a:rPr lang="en-US" sz="2000" dirty="0">
                <a:solidFill>
                  <a:schemeClr val="tx2">
                    <a:lumMod val="90000"/>
                  </a:schemeClr>
                </a:solidFill>
                <a:cs typeface="Arial" pitchFamily="34" charset="0"/>
              </a:rPr>
              <a:t>February 2017</a:t>
            </a:r>
            <a:endParaRPr lang="en-US" sz="2000" b="1" dirty="0">
              <a:solidFill>
                <a:schemeClr val="tx2">
                  <a:lumMod val="90000"/>
                </a:schemeClr>
              </a:solidFill>
              <a:cs typeface="Arial" pitchFamily="34" charset="0"/>
            </a:endParaRPr>
          </a:p>
          <a:p>
            <a:pPr marL="1028700" lvl="2" indent="-393700" defTabSz="457200" eaLnBrk="0" hangingPunct="0">
              <a:spcBef>
                <a:spcPts val="700"/>
              </a:spcBef>
              <a:buClr>
                <a:srgbClr val="D6ECFF"/>
              </a:buClr>
              <a:buSzPct val="95000"/>
              <a:buFont typeface="Wingdings" pitchFamily="2" charset="2"/>
              <a:buChar char=""/>
              <a:tabLst>
                <a:tab pos="914400" algn="l"/>
              </a:tabLst>
            </a:pPr>
            <a:endParaRPr lang="en-US" sz="2000" b="1" dirty="0">
              <a:solidFill>
                <a:schemeClr val="accent4">
                  <a:lumMod val="60000"/>
                  <a:lumOff val="40000"/>
                </a:schemeClr>
              </a:solidFill>
              <a:latin typeface="Arial" pitchFamily="34" charset="0"/>
              <a:cs typeface="Arial" pitchFamily="34" charset="0"/>
            </a:endParaRPr>
          </a:p>
          <a:p>
            <a:pPr marL="177800" lvl="1" defTabSz="457200" eaLnBrk="0" hangingPunct="0">
              <a:spcBef>
                <a:spcPts val="700"/>
              </a:spcBef>
              <a:buClr>
                <a:srgbClr val="D6ECFF"/>
              </a:buClr>
              <a:buSzPct val="95000"/>
              <a:tabLst>
                <a:tab pos="914400" algn="l"/>
              </a:tabLst>
            </a:pPr>
            <a:endParaRPr lang="en-US" sz="2000" b="1" dirty="0">
              <a:solidFill>
                <a:schemeClr val="accent4">
                  <a:lumMod val="40000"/>
                  <a:lumOff val="60000"/>
                </a:schemeClr>
              </a:solidFill>
              <a:latin typeface="Arial" pitchFamily="34" charset="0"/>
              <a:cs typeface="Arial" pitchFamily="34" charset="0"/>
            </a:endParaRPr>
          </a:p>
          <a:p>
            <a:pPr marL="177800" lvl="1" algn="just" defTabSz="457200" eaLnBrk="0" hangingPunct="0">
              <a:spcBef>
                <a:spcPts val="700"/>
              </a:spcBef>
              <a:buClr>
                <a:srgbClr val="D6ECFF"/>
              </a:buClr>
              <a:buSzPct val="95000"/>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p:txBody>
      </p:sp>
      <p:sp>
        <p:nvSpPr>
          <p:cNvPr id="15362" name="Rectangle 4"/>
          <p:cNvSpPr>
            <a:spLocks noChangeArrowheads="1"/>
          </p:cNvSpPr>
          <p:nvPr/>
        </p:nvSpPr>
        <p:spPr bwMode="auto">
          <a:xfrm>
            <a:off x="533400" y="4926"/>
            <a:ext cx="9144000" cy="1047750"/>
          </a:xfrm>
          <a:prstGeom prst="rect">
            <a:avLst/>
          </a:prstGeom>
          <a:noFill/>
          <a:ln w="9525">
            <a:noFill/>
            <a:miter lim="800000"/>
            <a:headEnd/>
            <a:tailEnd/>
          </a:ln>
        </p:spPr>
        <p:txBody>
          <a:bodyPr/>
          <a:lstStyle/>
          <a:p>
            <a:pPr lvl="0" algn="ctr"/>
            <a:r>
              <a:rPr lang="en-US" sz="3600" b="1" dirty="0">
                <a:solidFill>
                  <a:srgbClr val="FFFF00"/>
                </a:solidFill>
                <a:latin typeface="Arial" pitchFamily="34" charset="0"/>
                <a:cs typeface="Arial" pitchFamily="34" charset="0"/>
              </a:rPr>
              <a:t>Encyclopedia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18</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0536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14313" y="1003379"/>
            <a:ext cx="9358313" cy="3125709"/>
          </a:xfrm>
          <a:prstGeom prst="rect">
            <a:avLst/>
          </a:prstGeom>
          <a:noFill/>
          <a:ln w="9525" algn="ctr">
            <a:noFill/>
            <a:miter lim="800000"/>
            <a:headEnd/>
            <a:tailEnd/>
          </a:ln>
        </p:spPr>
        <p:txBody>
          <a:bodyPr/>
          <a:lstStyle/>
          <a:p>
            <a:pPr marL="571500" lvl="1" indent="-280988" defTabSz="457200" eaLnBrk="0" hangingPunct="0">
              <a:spcBef>
                <a:spcPts val="700"/>
              </a:spcBef>
              <a:buClr>
                <a:schemeClr val="tx1"/>
              </a:buClr>
              <a:buSzPct val="95000"/>
              <a:buFont typeface="Wingdings" pitchFamily="2" charset="2"/>
              <a:buChar char=""/>
              <a:tabLst>
                <a:tab pos="914400" algn="l"/>
              </a:tabLst>
            </a:pPr>
            <a:r>
              <a:rPr lang="en-US" sz="2600" b="1" dirty="0">
                <a:solidFill>
                  <a:prstClr val="white"/>
                </a:solidFill>
                <a:latin typeface="Arial" pitchFamily="34" charset="0"/>
                <a:cs typeface="Arial" pitchFamily="34" charset="0"/>
              </a:rPr>
              <a:t>Develop computational approaches to implicate 	non-	coding genomic variants with phenotypes and 	</a:t>
            </a:r>
            <a:r>
              <a:rPr lang="en-US" sz="2600" dirty="0">
                <a:solidFill>
                  <a:prstClr val="white"/>
                </a:solidFill>
                <a:cs typeface="Arial" pitchFamily="34" charset="0"/>
              </a:rPr>
              <a:t>test predictions using experimental data</a:t>
            </a:r>
          </a:p>
          <a:p>
            <a:pPr marL="571500" lvl="1" indent="-280988" defTabSz="457200" eaLnBrk="0" hangingPunct="0">
              <a:spcBef>
                <a:spcPts val="700"/>
              </a:spcBef>
              <a:buClr>
                <a:schemeClr val="tx1"/>
              </a:buClr>
              <a:buSzPct val="95000"/>
              <a:buFont typeface="Wingdings" pitchFamily="2" charset="2"/>
              <a:buChar char=""/>
              <a:tabLst>
                <a:tab pos="914400" algn="l"/>
              </a:tabLst>
            </a:pPr>
            <a:r>
              <a:rPr lang="en-US" sz="2600" dirty="0">
                <a:solidFill>
                  <a:prstClr val="white"/>
                </a:solidFill>
                <a:cs typeface="Arial" pitchFamily="34" charset="0"/>
              </a:rPr>
              <a:t>5</a:t>
            </a:r>
            <a:r>
              <a:rPr lang="en-US" sz="2600" b="1" dirty="0">
                <a:solidFill>
                  <a:prstClr val="white"/>
                </a:solidFill>
                <a:latin typeface="Arial" pitchFamily="34" charset="0"/>
                <a:cs typeface="Arial" pitchFamily="34" charset="0"/>
              </a:rPr>
              <a:t> n</a:t>
            </a:r>
            <a:r>
              <a:rPr lang="en-US" sz="2600" dirty="0">
                <a:solidFill>
                  <a:prstClr val="white"/>
                </a:solidFill>
                <a:cs typeface="Arial" pitchFamily="34" charset="0"/>
              </a:rPr>
              <a:t>ew </a:t>
            </a:r>
            <a:r>
              <a:rPr lang="en-US" sz="2600" b="1" dirty="0">
                <a:solidFill>
                  <a:prstClr val="white"/>
                </a:solidFill>
                <a:latin typeface="Arial" pitchFamily="34" charset="0"/>
                <a:cs typeface="Arial" pitchFamily="34" charset="0"/>
              </a:rPr>
              <a:t>awards (1 by NCI), joining 6 existing ones</a:t>
            </a:r>
          </a:p>
          <a:p>
            <a:pPr marL="571500" lvl="1" indent="-280988" defTabSz="457200" eaLnBrk="0" hangingPunct="0">
              <a:spcBef>
                <a:spcPts val="1200"/>
              </a:spcBef>
              <a:buClr>
                <a:schemeClr val="tx1"/>
              </a:buClr>
              <a:buSzPct val="95000"/>
              <a:buFont typeface="Wingdings" pitchFamily="2" charset="2"/>
              <a:buChar char=""/>
              <a:tabLst>
                <a:tab pos="914400" algn="l"/>
              </a:tabLst>
            </a:pPr>
            <a:r>
              <a:rPr lang="en-US" sz="2600" b="1" dirty="0">
                <a:solidFill>
                  <a:prstClr val="white"/>
                </a:solidFill>
                <a:latin typeface="Arial" pitchFamily="34" charset="0"/>
                <a:cs typeface="Arial" pitchFamily="34" charset="0"/>
              </a:rPr>
              <a:t>Autoimmune disorders, cancer, </a:t>
            </a:r>
            <a:r>
              <a:rPr lang="en-US" sz="2600" dirty="0">
                <a:solidFill>
                  <a:prstClr val="white"/>
                </a:solidFill>
                <a:cs typeface="Arial" pitchFamily="34" charset="0"/>
              </a:rPr>
              <a:t>schizophrenia, 	arthritis</a:t>
            </a:r>
            <a:r>
              <a:rPr lang="en-US" sz="2600" b="1" dirty="0">
                <a:solidFill>
                  <a:prstClr val="white"/>
                </a:solidFill>
                <a:latin typeface="Arial" pitchFamily="34" charset="0"/>
                <a:cs typeface="Arial" pitchFamily="34" charset="0"/>
              </a:rPr>
              <a:t>, heart disease, and chemotherapy response</a:t>
            </a:r>
          </a:p>
          <a:p>
            <a:pPr marL="571500" lvl="1" indent="-280988"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280988"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280988"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280988"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280988"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p:txBody>
      </p:sp>
      <p:sp>
        <p:nvSpPr>
          <p:cNvPr id="15362" name="Rectangle 4"/>
          <p:cNvSpPr>
            <a:spLocks noChangeArrowheads="1"/>
          </p:cNvSpPr>
          <p:nvPr/>
        </p:nvSpPr>
        <p:spPr bwMode="auto">
          <a:xfrm>
            <a:off x="0" y="0"/>
            <a:ext cx="9144000" cy="760491"/>
          </a:xfrm>
          <a:prstGeom prst="rect">
            <a:avLst/>
          </a:prstGeom>
          <a:noFill/>
          <a:ln w="9525">
            <a:noFill/>
            <a:miter lim="800000"/>
            <a:headEnd/>
            <a:tailEnd/>
          </a:ln>
        </p:spPr>
        <p:txBody>
          <a:bodyPr/>
          <a:lstStyle/>
          <a:p>
            <a:pPr algn="ctr"/>
            <a:r>
              <a:rPr lang="en-US" sz="3600" dirty="0">
                <a:solidFill>
                  <a:srgbClr val="FFFF00"/>
                </a:solidFill>
                <a:cs typeface="Arial" pitchFamily="34" charset="0"/>
              </a:rPr>
              <a:t>Non-Coding Variants (NoVa) Program</a:t>
            </a: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19</a:t>
            </a:r>
          </a:p>
        </p:txBody>
      </p:sp>
      <p:pic>
        <p:nvPicPr>
          <p:cNvPr id="1026" name="Picture 2" descr="cid:image002.jpg@01D1BD9B.1B083BC0"/>
          <p:cNvPicPr>
            <a:picLocks noChangeAspect="1" noChangeArrowheads="1"/>
          </p:cNvPicPr>
          <p:nvPr/>
        </p:nvPicPr>
        <p:blipFill rotWithShape="1">
          <a:blip r:embed="rId3">
            <a:extLst>
              <a:ext uri="{28A0092B-C50C-407E-A947-70E740481C1C}">
                <a14:useLocalDpi xmlns:a14="http://schemas.microsoft.com/office/drawing/2010/main" val="0"/>
              </a:ext>
            </a:extLst>
          </a:blip>
          <a:srcRect t="26989" b="16762"/>
          <a:stretch/>
        </p:blipFill>
        <p:spPr bwMode="auto">
          <a:xfrm>
            <a:off x="1970118" y="4129088"/>
            <a:ext cx="5203763" cy="1946811"/>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2091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20</a:t>
            </a:r>
          </a:p>
        </p:txBody>
      </p:sp>
      <p:pic>
        <p:nvPicPr>
          <p:cNvPr id="7" name="Picture 5" descr="https://emerge.mc.vanderbilt.edu/images/logo_emerge6_03.png"/>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19880" r="-40674" b="12954"/>
          <a:stretch/>
        </p:blipFill>
        <p:spPr bwMode="auto">
          <a:xfrm>
            <a:off x="0" y="58926"/>
            <a:ext cx="9144000" cy="1185334"/>
          </a:xfrm>
          <a:prstGeom prst="roundRect">
            <a:avLst>
              <a:gd name="adj" fmla="val 8594"/>
            </a:avLst>
          </a:prstGeom>
          <a:solidFill>
            <a:srgbClr val="FFFFFF">
              <a:shade val="85000"/>
            </a:srgbClr>
          </a:solidFill>
          <a:ln>
            <a:noFill/>
          </a:ln>
          <a:effectLst>
            <a:softEdge rad="63500"/>
          </a:effectLst>
          <a:extLst/>
        </p:spPr>
      </p:pic>
      <p:sp>
        <p:nvSpPr>
          <p:cNvPr id="9" name="Rectangle 8"/>
          <p:cNvSpPr/>
          <p:nvPr/>
        </p:nvSpPr>
        <p:spPr>
          <a:xfrm>
            <a:off x="3635459" y="4800600"/>
            <a:ext cx="5265341" cy="1184940"/>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latin typeface="Arial" charset="0"/>
              </a:rPr>
              <a:t>70,599 total views</a:t>
            </a:r>
          </a:p>
          <a:p>
            <a:pPr marL="387350" lvl="2" indent="-228600" defTabSz="627063" eaLnBrk="0" hangingPunct="0">
              <a:spcBef>
                <a:spcPts val="1800"/>
              </a:spcBef>
              <a:buClr>
                <a:schemeClr val="tx1"/>
              </a:buClr>
              <a:buSzPct val="95000"/>
              <a:buFont typeface="Wingdings" pitchFamily="2" charset="2"/>
              <a:buChar char=""/>
              <a:defRPr/>
            </a:pPr>
            <a:r>
              <a:rPr lang="en-US" sz="2800" dirty="0">
                <a:latin typeface="Arial" charset="0"/>
              </a:rPr>
              <a:t>12,379 articles downloaded</a:t>
            </a:r>
          </a:p>
        </p:txBody>
      </p:sp>
      <p:pic>
        <p:nvPicPr>
          <p:cNvPr id="3" name="Picture 2" descr="Screen Shot 2016-07-25 at 1.07.0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153" y="1451428"/>
            <a:ext cx="2955134" cy="3849235"/>
          </a:xfrm>
          <a:prstGeom prst="rect">
            <a:avLst/>
          </a:prstGeom>
        </p:spPr>
        <p:style>
          <a:lnRef idx="2">
            <a:schemeClr val="accent3"/>
          </a:lnRef>
          <a:fillRef idx="1">
            <a:schemeClr val="lt1"/>
          </a:fillRef>
          <a:effectRef idx="0">
            <a:schemeClr val="accent3"/>
          </a:effectRef>
          <a:fontRef idx="minor">
            <a:schemeClr val="dk1"/>
          </a:fontRef>
        </p:style>
      </p:pic>
      <p:sp>
        <p:nvSpPr>
          <p:cNvPr id="2" name="TextBox 1"/>
          <p:cNvSpPr txBox="1"/>
          <p:nvPr/>
        </p:nvSpPr>
        <p:spPr>
          <a:xfrm>
            <a:off x="304800" y="5715000"/>
            <a:ext cx="3037840" cy="923330"/>
          </a:xfrm>
          <a:prstGeom prst="rect">
            <a:avLst/>
          </a:prstGeom>
          <a:effectLst>
            <a:glow rad="2286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a:solidFill>
                  <a:schemeClr val="tx2">
                    <a:lumMod val="10000"/>
                  </a:schemeClr>
                </a:solidFill>
              </a:rPr>
              <a:t>eMERGE eBook: Description of the Network’s contribution to genomics</a:t>
            </a:r>
          </a:p>
        </p:txBody>
      </p:sp>
      <p:pic>
        <p:nvPicPr>
          <p:cNvPr id="4" name="Picture 2" descr="C:\Users\joses3\Documents\eMERGE\Council Meetings\Screenshot (328) edited.jpg"/>
          <p:cNvPicPr>
            <a:picLocks noChangeAspect="1" noChangeArrowheads="1"/>
          </p:cNvPicPr>
          <p:nvPr/>
        </p:nvPicPr>
        <p:blipFill rotWithShape="1">
          <a:blip r:embed="rId5">
            <a:extLst>
              <a:ext uri="{28A0092B-C50C-407E-A947-70E740481C1C}">
                <a14:useLocalDpi xmlns:a14="http://schemas.microsoft.com/office/drawing/2010/main" val="0"/>
              </a:ext>
            </a:extLst>
          </a:blip>
          <a:srcRect l="4966" r="1519"/>
          <a:stretch/>
        </p:blipFill>
        <p:spPr bwMode="auto">
          <a:xfrm>
            <a:off x="3506735" y="1451428"/>
            <a:ext cx="5522791" cy="2918618"/>
          </a:xfrm>
          <a:prstGeom prst="rect">
            <a:avLst/>
          </a:prstGeom>
          <a:noFill/>
          <a:ln w="19050">
            <a:solidFill>
              <a:srgbClr val="FEB80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530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Box 7"/>
          <p:cNvSpPr txBox="1">
            <a:spLocks noChangeArrowheads="1"/>
          </p:cNvSpPr>
          <p:nvPr/>
        </p:nvSpPr>
        <p:spPr bwMode="auto">
          <a:xfrm>
            <a:off x="7318375" y="6406298"/>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21</a:t>
            </a:r>
          </a:p>
        </p:txBody>
      </p:sp>
      <p:pic>
        <p:nvPicPr>
          <p:cNvPr id="92164" name="Picture 3"/>
          <p:cNvPicPr>
            <a:picLocks noChangeAspect="1" noChangeArrowheads="1"/>
          </p:cNvPicPr>
          <p:nvPr/>
        </p:nvPicPr>
        <p:blipFill>
          <a:blip r:embed="rId3">
            <a:extLst>
              <a:ext uri="{28A0092B-C50C-407E-A947-70E740481C1C}">
                <a14:useLocalDpi xmlns:a14="http://schemas.microsoft.com/office/drawing/2010/main" val="0"/>
              </a:ext>
            </a:extLst>
          </a:blip>
          <a:srcRect t="21986"/>
          <a:stretch>
            <a:fillRect/>
          </a:stretch>
        </p:blipFill>
        <p:spPr bwMode="auto">
          <a:xfrm>
            <a:off x="-3175" y="0"/>
            <a:ext cx="9144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3845278" y="4504231"/>
            <a:ext cx="1821390" cy="2013015"/>
            <a:chOff x="3588393" y="4234507"/>
            <a:chExt cx="1982572" cy="2513196"/>
          </a:xfrm>
        </p:grpSpPr>
        <p:pic>
          <p:nvPicPr>
            <p:cNvPr id="1026" name="Picture 2" descr="https://registration.hinxton.wellcome.ac.uk/-/image/uploads/Curating_Clinical_Genome_2016-banner.jpg"/>
            <p:cNvPicPr>
              <a:picLocks noChangeAspect="1" noChangeArrowheads="1"/>
            </p:cNvPicPr>
            <p:nvPr/>
          </p:nvPicPr>
          <p:blipFill rotWithShape="1">
            <a:blip r:embed="rId4">
              <a:extLst>
                <a:ext uri="{28A0092B-C50C-407E-A947-70E740481C1C}">
                  <a14:useLocalDpi xmlns:a14="http://schemas.microsoft.com/office/drawing/2010/main" val="0"/>
                </a:ext>
              </a:extLst>
            </a:blip>
            <a:srcRect r="85297"/>
            <a:stretch/>
          </p:blipFill>
          <p:spPr bwMode="auto">
            <a:xfrm>
              <a:off x="3589268" y="4471808"/>
              <a:ext cx="1981697" cy="1900549"/>
            </a:xfrm>
            <a:prstGeom prst="rect">
              <a:avLst/>
            </a:prstGeom>
            <a:extLst/>
          </p:spPr>
          <p:style>
            <a:lnRef idx="2">
              <a:schemeClr val="accent3"/>
            </a:lnRef>
            <a:fillRef idx="1">
              <a:schemeClr val="lt1"/>
            </a:fillRef>
            <a:effectRef idx="0">
              <a:schemeClr val="accent3"/>
            </a:effectRef>
            <a:fontRef idx="minor">
              <a:schemeClr val="dk1"/>
            </a:fontRef>
          </p:style>
        </p:pic>
        <p:pic>
          <p:nvPicPr>
            <p:cNvPr id="3" name="Picture 2"/>
            <p:cNvPicPr>
              <a:picLocks noChangeAspect="1"/>
            </p:cNvPicPr>
            <p:nvPr/>
          </p:nvPicPr>
          <p:blipFill>
            <a:blip r:embed="rId5"/>
            <a:stretch>
              <a:fillRect/>
            </a:stretch>
          </p:blipFill>
          <p:spPr>
            <a:xfrm>
              <a:off x="3588393" y="6328027"/>
              <a:ext cx="1981697" cy="419676"/>
            </a:xfrm>
            <a:prstGeom prst="rect">
              <a:avLst/>
            </a:prstGeom>
          </p:spPr>
          <p:style>
            <a:lnRef idx="2">
              <a:schemeClr val="accent3"/>
            </a:lnRef>
            <a:fillRef idx="1">
              <a:schemeClr val="lt1"/>
            </a:fillRef>
            <a:effectRef idx="0">
              <a:schemeClr val="accent3"/>
            </a:effectRef>
            <a:fontRef idx="minor">
              <a:schemeClr val="dk1"/>
            </a:fontRef>
          </p:style>
        </p:pic>
        <p:pic>
          <p:nvPicPr>
            <p:cNvPr id="4" name="Picture 3"/>
            <p:cNvPicPr>
              <a:picLocks noChangeAspect="1"/>
            </p:cNvPicPr>
            <p:nvPr/>
          </p:nvPicPr>
          <p:blipFill>
            <a:blip r:embed="rId6"/>
            <a:stretch>
              <a:fillRect/>
            </a:stretch>
          </p:blipFill>
          <p:spPr>
            <a:xfrm>
              <a:off x="3589267" y="4234507"/>
              <a:ext cx="1981696" cy="233671"/>
            </a:xfrm>
            <a:prstGeom prst="rect">
              <a:avLst/>
            </a:prstGeom>
          </p:spPr>
          <p:style>
            <a:lnRef idx="2">
              <a:schemeClr val="accent3"/>
            </a:lnRef>
            <a:fillRef idx="1">
              <a:schemeClr val="lt1"/>
            </a:fillRef>
            <a:effectRef idx="0">
              <a:schemeClr val="accent3"/>
            </a:effectRef>
            <a:fontRef idx="minor">
              <a:schemeClr val="dk1"/>
            </a:fontRef>
          </p:style>
        </p:pic>
      </p:grpSp>
      <p:pic>
        <p:nvPicPr>
          <p:cNvPr id="9" name="Picture 8"/>
          <p:cNvPicPr>
            <a:picLocks noChangeAspect="1"/>
          </p:cNvPicPr>
          <p:nvPr/>
        </p:nvPicPr>
        <p:blipFill rotWithShape="1">
          <a:blip r:embed="rId7"/>
          <a:srcRect b="6272"/>
          <a:stretch/>
        </p:blipFill>
        <p:spPr>
          <a:xfrm>
            <a:off x="406137" y="4835536"/>
            <a:ext cx="2767197" cy="1350406"/>
          </a:xfrm>
          <a:prstGeom prst="rect">
            <a:avLst/>
          </a:prstGeom>
        </p:spPr>
        <p:style>
          <a:lnRef idx="2">
            <a:schemeClr val="accent3"/>
          </a:lnRef>
          <a:fillRef idx="1">
            <a:schemeClr val="lt1"/>
          </a:fillRef>
          <a:effectRef idx="0">
            <a:schemeClr val="accent3"/>
          </a:effectRef>
          <a:fontRef idx="minor">
            <a:schemeClr val="dk1"/>
          </a:fontRef>
        </p:style>
      </p:pic>
      <p:pic>
        <p:nvPicPr>
          <p:cNvPr id="11" name="Picture 10"/>
          <p:cNvPicPr>
            <a:picLocks noChangeAspect="1"/>
          </p:cNvPicPr>
          <p:nvPr/>
        </p:nvPicPr>
        <p:blipFill>
          <a:blip r:embed="rId8"/>
          <a:stretch>
            <a:fillRect/>
          </a:stretch>
        </p:blipFill>
        <p:spPr>
          <a:xfrm>
            <a:off x="1689818" y="1562100"/>
            <a:ext cx="5758013" cy="2738509"/>
          </a:xfrm>
          <a:prstGeom prst="rect">
            <a:avLst/>
          </a:prstGeom>
        </p:spPr>
        <p:style>
          <a:lnRef idx="2">
            <a:schemeClr val="accent3"/>
          </a:lnRef>
          <a:fillRef idx="1">
            <a:schemeClr val="lt1"/>
          </a:fillRef>
          <a:effectRef idx="0">
            <a:schemeClr val="accent3"/>
          </a:effectRef>
          <a:fontRef idx="minor">
            <a:schemeClr val="dk1"/>
          </a:fontRef>
        </p:style>
      </p:pic>
      <p:pic>
        <p:nvPicPr>
          <p:cNvPr id="17" name="Picture 8" descr="http://www.ashg.org/2016meeting/images/ASHG2016-Logo-splash-img-v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8611" y="4694771"/>
            <a:ext cx="2311497" cy="1631936"/>
          </a:xfrm>
          <a:prstGeom prst="rect">
            <a:avLst/>
          </a:prstGeom>
          <a:extLst/>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442705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823642" y="4464"/>
            <a:ext cx="732035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914400" fontAlgn="base">
              <a:spcBef>
                <a:spcPct val="0"/>
              </a:spcBef>
              <a:spcAft>
                <a:spcPct val="0"/>
              </a:spcAft>
              <a:buFontTx/>
              <a:buNone/>
            </a:pPr>
            <a:r>
              <a:rPr lang="en-US" altLang="en-US" sz="3600" b="1" dirty="0">
                <a:solidFill>
                  <a:srgbClr val="FFFF00"/>
                </a:solidFill>
                <a:latin typeface="Arial" charset="0"/>
              </a:rPr>
              <a:t>Clinical Sequencing Exploratory Research Program</a:t>
            </a:r>
          </a:p>
        </p:txBody>
      </p:sp>
      <p:sp>
        <p:nvSpPr>
          <p:cNvPr id="81923" name="TextBox 7"/>
          <p:cNvSpPr txBox="1">
            <a:spLocks noChangeArrowheads="1"/>
          </p:cNvSpPr>
          <p:nvPr/>
        </p:nvSpPr>
        <p:spPr bwMode="auto">
          <a:xfrm>
            <a:off x="7318829" y="640642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2000" b="1" dirty="0">
                <a:solidFill>
                  <a:srgbClr val="8BE6FF"/>
                </a:solidFill>
                <a:latin typeface="Arial" charset="0"/>
              </a:rPr>
              <a:t>Document 22</a:t>
            </a:r>
          </a:p>
        </p:txBody>
      </p:sp>
      <p:sp>
        <p:nvSpPr>
          <p:cNvPr id="7" name="Content Placeholder 5"/>
          <p:cNvSpPr txBox="1">
            <a:spLocks/>
          </p:cNvSpPr>
          <p:nvPr/>
        </p:nvSpPr>
        <p:spPr bwMode="auto">
          <a:xfrm>
            <a:off x="206375" y="1562100"/>
            <a:ext cx="8937625" cy="2160645"/>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fontAlgn="base">
              <a:lnSpc>
                <a:spcPct val="120000"/>
              </a:lnSpc>
              <a:spcBef>
                <a:spcPct val="0"/>
              </a:spcBef>
              <a:spcAft>
                <a:spcPts val="1200"/>
              </a:spcAft>
              <a:buClr>
                <a:prstClr val="white"/>
              </a:buClr>
              <a:buSzPct val="95000"/>
              <a:buFont typeface="Wingdings" panose="05000000000000000000" pitchFamily="2" charset="2"/>
              <a:buChar char="§"/>
              <a:defRPr/>
            </a:pPr>
            <a:r>
              <a:rPr lang="en-US" sz="2800" dirty="0">
                <a:solidFill>
                  <a:prstClr val="white"/>
                </a:solidFill>
              </a:rPr>
              <a:t>Enrolled 4,954 adults and 1,261 children</a:t>
            </a:r>
          </a:p>
          <a:p>
            <a:pPr marL="342900" fontAlgn="base">
              <a:lnSpc>
                <a:spcPct val="120000"/>
              </a:lnSpc>
              <a:spcBef>
                <a:spcPct val="0"/>
              </a:spcBef>
              <a:spcAft>
                <a:spcPts val="1200"/>
              </a:spcAft>
              <a:buClr>
                <a:prstClr val="white"/>
              </a:buClr>
              <a:buSzPct val="95000"/>
              <a:buFont typeface="Wingdings" panose="05000000000000000000" pitchFamily="2" charset="2"/>
              <a:buChar char="§"/>
              <a:defRPr/>
            </a:pPr>
            <a:r>
              <a:rPr lang="en-US" sz="2800" dirty="0">
                <a:solidFill>
                  <a:prstClr val="white"/>
                </a:solidFill>
                <a:latin typeface="Arial" pitchFamily="34" charset="0"/>
                <a:cs typeface="Arial" panose="020B0604020202020204" pitchFamily="34" charset="0"/>
              </a:rPr>
              <a:t>289 publications, 18 working group publications</a:t>
            </a:r>
          </a:p>
          <a:p>
            <a:pPr marL="0" indent="0" fontAlgn="base">
              <a:lnSpc>
                <a:spcPct val="120000"/>
              </a:lnSpc>
              <a:spcBef>
                <a:spcPct val="0"/>
              </a:spcBef>
              <a:spcAft>
                <a:spcPct val="0"/>
              </a:spcAft>
              <a:buClr>
                <a:prstClr val="white"/>
              </a:buClr>
              <a:buSzPct val="95000"/>
              <a:defRPr/>
            </a:pPr>
            <a:endParaRPr lang="en-US" sz="2800" dirty="0">
              <a:solidFill>
                <a:prstClr val="white"/>
              </a:solidFill>
            </a:endParaRPr>
          </a:p>
        </p:txBody>
      </p:sp>
      <p:pic>
        <p:nvPicPr>
          <p:cNvPr id="81927" name="Picture 8" descr="E:\Genetics\Logo\Images\CSER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35" y="81214"/>
            <a:ext cx="1763831" cy="101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17" y="3115339"/>
            <a:ext cx="8053933" cy="2987749"/>
          </a:xfrm>
          <a:prstGeom prst="rect">
            <a:avLst/>
          </a:prstGeom>
          <a:solidFill>
            <a:schemeClr val="accent3"/>
          </a:solidFill>
          <a:ln w="19050">
            <a:solidFill>
              <a:srgbClr val="FFC000"/>
            </a:solidFill>
            <a:miter lim="800000"/>
            <a:headEnd/>
            <a:tailEnd/>
          </a:ln>
          <a:extLst/>
        </p:spPr>
      </p:pic>
    </p:spTree>
    <p:extLst>
      <p:ext uri="{BB962C8B-B14F-4D97-AF65-F5344CB8AC3E}">
        <p14:creationId xmlns:p14="http://schemas.microsoft.com/office/powerpoint/2010/main" val="32743867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200" y="1268698"/>
            <a:ext cx="9067800" cy="1446550"/>
          </a:xfrm>
          <a:prstGeom prst="rect">
            <a:avLst/>
          </a:prstGeom>
          <a:noFill/>
        </p:spPr>
        <p:txBody>
          <a:bodyPr wrap="square" rtlCol="0">
            <a:spAutoFit/>
          </a:bodyPr>
          <a:lstStyle/>
          <a:p>
            <a:pPr algn="ctr">
              <a:buClr>
                <a:schemeClr val="tx1"/>
              </a:buClr>
            </a:pPr>
            <a:r>
              <a:rPr lang="en-US" sz="2800" dirty="0">
                <a:solidFill>
                  <a:schemeClr val="bg2">
                    <a:lumMod val="40000"/>
                    <a:lumOff val="60000"/>
                  </a:schemeClr>
                </a:solidFill>
              </a:rPr>
              <a:t>Unifying the Evaluation and </a:t>
            </a:r>
          </a:p>
          <a:p>
            <a:pPr algn="ctr">
              <a:buClr>
                <a:schemeClr val="tx1"/>
              </a:buClr>
            </a:pPr>
            <a:r>
              <a:rPr lang="en-US" sz="2800" dirty="0">
                <a:solidFill>
                  <a:schemeClr val="bg2">
                    <a:lumMod val="40000"/>
                    <a:lumOff val="60000"/>
                  </a:schemeClr>
                </a:solidFill>
              </a:rPr>
              <a:t>Implementation of Genomic Medicine</a:t>
            </a:r>
            <a:endParaRPr lang="en-US" sz="2800" b="1" dirty="0">
              <a:solidFill>
                <a:schemeClr val="bg2">
                  <a:lumMod val="40000"/>
                  <a:lumOff val="60000"/>
                </a:schemeClr>
              </a:solidFill>
              <a:cs typeface="Arial" panose="020B0604020202020204" pitchFamily="34" charset="0"/>
            </a:endParaRPr>
          </a:p>
          <a:p>
            <a:pPr algn="ctr">
              <a:buClr>
                <a:schemeClr val="tx1"/>
              </a:buClr>
            </a:pPr>
            <a:r>
              <a:rPr lang="en-US" sz="3200" b="1" dirty="0">
                <a:cs typeface="Arial" panose="020B0604020202020204" pitchFamily="34" charset="0"/>
              </a:rPr>
              <a:t> </a:t>
            </a:r>
          </a:p>
        </p:txBody>
      </p:sp>
      <p:pic>
        <p:nvPicPr>
          <p:cNvPr id="1033"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52" t="10471" r="9771" b="9797"/>
          <a:stretch/>
        </p:blipFill>
        <p:spPr bwMode="auto">
          <a:xfrm>
            <a:off x="7413841" y="4175411"/>
            <a:ext cx="1628692" cy="1079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321838" y="6405971"/>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23</a:t>
            </a:r>
          </a:p>
        </p:txBody>
      </p:sp>
      <p:sp>
        <p:nvSpPr>
          <p:cNvPr id="14" name="Rectangle 2"/>
          <p:cNvSpPr>
            <a:spLocks noChangeArrowheads="1"/>
          </p:cNvSpPr>
          <p:nvPr/>
        </p:nvSpPr>
        <p:spPr bwMode="auto">
          <a:xfrm>
            <a:off x="2847619" y="3964"/>
            <a:ext cx="5945069" cy="804595"/>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Implementing Genomics </a:t>
            </a:r>
            <a:r>
              <a:rPr lang="en-US" sz="3600" spc="-100" dirty="0">
                <a:solidFill>
                  <a:srgbClr val="FFFF00"/>
                </a:solidFill>
                <a:latin typeface="Arial" charset="0"/>
              </a:rPr>
              <a:t>In Practice (IGNITE) Network</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pic>
        <p:nvPicPr>
          <p:cNvPr id="1032"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74" r="7368" b="9796"/>
          <a:stretch/>
        </p:blipFill>
        <p:spPr bwMode="auto">
          <a:xfrm>
            <a:off x="6307833" y="5185289"/>
            <a:ext cx="1520844" cy="107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3807" y="2516368"/>
            <a:ext cx="7399186" cy="3739485"/>
          </a:xfrm>
          <a:prstGeom prst="rect">
            <a:avLst/>
          </a:prstGeom>
          <a:noFill/>
        </p:spPr>
        <p:txBody>
          <a:bodyPr wrap="square" lIns="91440" tIns="45720" rtlCol="0">
            <a:spAutoFit/>
          </a:bodyPr>
          <a:lstStyle/>
          <a:p>
            <a:pPr marL="857250" lvl="1" indent="-228600" defTabSz="1028700">
              <a:spcAft>
                <a:spcPts val="1800"/>
              </a:spcAft>
              <a:buClr>
                <a:schemeClr val="tx1"/>
              </a:buClr>
              <a:buFont typeface="Wingdings" charset="2"/>
              <a:buChar char="§"/>
            </a:pPr>
            <a:r>
              <a:rPr lang="en-US" sz="2400" dirty="0">
                <a:cs typeface="Arial" panose="020B0604020202020204" pitchFamily="34" charset="0"/>
              </a:rPr>
              <a:t>Create a process for providing information 	on clinical utility of genomic results</a:t>
            </a:r>
          </a:p>
          <a:p>
            <a:pPr marL="857250" lvl="1" indent="-228600" defTabSz="1028700">
              <a:spcAft>
                <a:spcPts val="1800"/>
              </a:spcAft>
              <a:buClr>
                <a:schemeClr val="tx1"/>
              </a:buClr>
              <a:buFont typeface="Wingdings" charset="2"/>
              <a:buChar char="§"/>
            </a:pPr>
            <a:r>
              <a:rPr lang="en-US" sz="2400" dirty="0">
                <a:cs typeface="Arial" panose="020B0604020202020204" pitchFamily="34" charset="0"/>
              </a:rPr>
              <a:t>Consider coverage for time spent 	communicating genomic results </a:t>
            </a:r>
          </a:p>
          <a:p>
            <a:pPr marL="857250" lvl="1" indent="-228600" defTabSz="1028700">
              <a:spcAft>
                <a:spcPts val="1800"/>
              </a:spcAft>
              <a:buClr>
                <a:schemeClr val="tx1"/>
              </a:buClr>
              <a:buFont typeface="Wingdings" charset="2"/>
              <a:buChar char="§"/>
            </a:pPr>
            <a:r>
              <a:rPr lang="en-US" sz="2400" dirty="0"/>
              <a:t>Consider coverage for periodic re-analysis 	of genome sequence data</a:t>
            </a:r>
          </a:p>
          <a:p>
            <a:pPr marL="857250" lvl="1" indent="-228600" defTabSz="1028700">
              <a:spcAft>
                <a:spcPts val="1800"/>
              </a:spcAft>
              <a:buClr>
                <a:schemeClr val="tx1"/>
              </a:buClr>
              <a:buFont typeface="Wingdings" charset="2"/>
              <a:buChar char="§"/>
            </a:pPr>
            <a:r>
              <a:rPr lang="en-US" sz="2400" dirty="0"/>
              <a:t>Ensure genome sequence data follow 	the patient between insurers</a:t>
            </a: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446" y="2700285"/>
            <a:ext cx="2208087" cy="152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C:\Users\FLETCH~1\AppData\Local\Temp\1\IGNITE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814" y="122028"/>
            <a:ext cx="2614834" cy="1080798"/>
          </a:xfrm>
          <a:prstGeom prst="roundRect">
            <a:avLst>
              <a:gd name="adj" fmla="val 8594"/>
            </a:avLst>
          </a:prstGeom>
          <a:solidFill>
            <a:srgbClr val="FFFFFF">
              <a:shade val="85000"/>
            </a:srgbClr>
          </a:solidFill>
          <a:ln w="28575">
            <a:solidFill>
              <a:schemeClr val="tx1"/>
            </a:solidFill>
          </a:ln>
          <a:effectLst/>
          <a:extLst/>
        </p:spPr>
      </p:pic>
    </p:spTree>
    <p:extLst>
      <p:ext uri="{BB962C8B-B14F-4D97-AF65-F5344CB8AC3E}">
        <p14:creationId xmlns:p14="http://schemas.microsoft.com/office/powerpoint/2010/main" val="18037541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FLETCH~1\AppData\Local\Temp\1\IGNITE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14" y="122028"/>
            <a:ext cx="2614834" cy="1080798"/>
          </a:xfrm>
          <a:prstGeom prst="roundRect">
            <a:avLst>
              <a:gd name="adj" fmla="val 8594"/>
            </a:avLst>
          </a:prstGeom>
          <a:solidFill>
            <a:srgbClr val="FFFFFF">
              <a:shade val="85000"/>
            </a:srgbClr>
          </a:solidFill>
          <a:ln w="28575">
            <a:solidFill>
              <a:schemeClr val="tx1"/>
            </a:solidFill>
          </a:ln>
          <a:effectLst/>
          <a:extLst/>
        </p:spPr>
      </p:pic>
      <p:sp>
        <p:nvSpPr>
          <p:cNvPr id="10" name="TextBox 9"/>
          <p:cNvSpPr txBox="1"/>
          <p:nvPr/>
        </p:nvSpPr>
        <p:spPr>
          <a:xfrm>
            <a:off x="7321836" y="6405976"/>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23</a:t>
            </a:r>
          </a:p>
        </p:txBody>
      </p:sp>
      <p:sp>
        <p:nvSpPr>
          <p:cNvPr id="14" name="Rectangle 2"/>
          <p:cNvSpPr>
            <a:spLocks noChangeArrowheads="1"/>
          </p:cNvSpPr>
          <p:nvPr/>
        </p:nvSpPr>
        <p:spPr bwMode="auto">
          <a:xfrm>
            <a:off x="2847619" y="3964"/>
            <a:ext cx="5945069" cy="804595"/>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Implementing Genomics </a:t>
            </a:r>
            <a:r>
              <a:rPr lang="en-US" sz="3600" spc="-100" dirty="0">
                <a:solidFill>
                  <a:srgbClr val="FFFF00"/>
                </a:solidFill>
                <a:latin typeface="Arial" charset="0"/>
              </a:rPr>
              <a:t>In Practice (IGNITE) Network</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4" name="TextBox 3"/>
          <p:cNvSpPr txBox="1"/>
          <p:nvPr/>
        </p:nvSpPr>
        <p:spPr>
          <a:xfrm>
            <a:off x="76200" y="4114799"/>
            <a:ext cx="9067800" cy="2349361"/>
          </a:xfrm>
          <a:prstGeom prst="rect">
            <a:avLst/>
          </a:prstGeom>
          <a:noFill/>
        </p:spPr>
        <p:txBody>
          <a:bodyPr wrap="square" rtlCol="0">
            <a:spAutoFit/>
          </a:bodyPr>
          <a:lstStyle/>
          <a:p>
            <a:pPr marL="285750" indent="-285750" defTabSz="574675">
              <a:spcAft>
                <a:spcPts val="2200"/>
              </a:spcAft>
              <a:buFont typeface="Wingdings" panose="05000000000000000000" pitchFamily="2" charset="2"/>
              <a:buChar char="§"/>
            </a:pPr>
            <a:r>
              <a:rPr lang="en-US" sz="2200" dirty="0"/>
              <a:t>Follow-up single-site studies with larger-scale studies</a:t>
            </a:r>
          </a:p>
          <a:p>
            <a:pPr marL="285750" indent="-285750" defTabSz="574675">
              <a:spcAft>
                <a:spcPts val="2200"/>
              </a:spcAft>
              <a:buFont typeface="Wingdings" panose="05000000000000000000" pitchFamily="2" charset="2"/>
              <a:buChar char="§"/>
            </a:pPr>
            <a:r>
              <a:rPr lang="en-US" sz="2200" dirty="0"/>
              <a:t>Collaborate with community centers to increase access in 	underrepresented and lower socioeconomic populations</a:t>
            </a:r>
          </a:p>
          <a:p>
            <a:pPr marL="285750" indent="-285750" defTabSz="574675">
              <a:spcAft>
                <a:spcPts val="2200"/>
              </a:spcAft>
              <a:buFont typeface="Wingdings" panose="05000000000000000000" pitchFamily="2" charset="2"/>
              <a:buChar char="§"/>
            </a:pPr>
            <a:r>
              <a:rPr lang="en-US" sz="2200" dirty="0"/>
              <a:t>Partner with stakeholders throughout study design, conduct, 	and interpretation phases</a:t>
            </a:r>
          </a:p>
        </p:txBody>
      </p:sp>
      <p:sp>
        <p:nvSpPr>
          <p:cNvPr id="5" name="TextBox 4"/>
          <p:cNvSpPr txBox="1"/>
          <p:nvPr/>
        </p:nvSpPr>
        <p:spPr>
          <a:xfrm>
            <a:off x="-381000" y="1279258"/>
            <a:ext cx="9829800" cy="954107"/>
          </a:xfrm>
          <a:prstGeom prst="rect">
            <a:avLst/>
          </a:prstGeom>
          <a:noFill/>
        </p:spPr>
        <p:txBody>
          <a:bodyPr wrap="square" rtlCol="0">
            <a:spAutoFit/>
          </a:bodyPr>
          <a:lstStyle/>
          <a:p>
            <a:pPr algn="ctr"/>
            <a:r>
              <a:rPr lang="en-US" sz="2800" dirty="0">
                <a:solidFill>
                  <a:schemeClr val="bg2">
                    <a:lumMod val="40000"/>
                    <a:lumOff val="60000"/>
                  </a:schemeClr>
                </a:solidFill>
              </a:rPr>
              <a:t>IGNITE &amp; Beyond: The Future of </a:t>
            </a:r>
          </a:p>
          <a:p>
            <a:pPr algn="ctr"/>
            <a:r>
              <a:rPr lang="en-US" sz="2800" dirty="0">
                <a:solidFill>
                  <a:schemeClr val="bg2">
                    <a:lumMod val="40000"/>
                    <a:lumOff val="60000"/>
                  </a:schemeClr>
                </a:solidFill>
              </a:rPr>
              <a:t>Genomic Medicine Implementation</a:t>
            </a:r>
          </a:p>
        </p:txBody>
      </p:sp>
      <p:pic>
        <p:nvPicPr>
          <p:cNvPr id="2050" name="Picture 2" descr="S:\Division of Genomic Medicine (DGM)\Programs\IGNITE\IGNITE and Beyond Wkshp_8-2016\Photos\IGNITE_20160830_2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607" b="42517"/>
          <a:stretch/>
        </p:blipFill>
        <p:spPr bwMode="auto">
          <a:xfrm>
            <a:off x="800100" y="2233365"/>
            <a:ext cx="7467600" cy="17860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4310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2162"/>
            <a:ext cx="9144000" cy="639763"/>
          </a:xfrm>
        </p:spPr>
        <p:txBody>
          <a:bodyPr/>
          <a:lstStyle/>
          <a:p>
            <a:pPr algn="ctr">
              <a:defRPr/>
            </a:pPr>
            <a:r>
              <a:rPr lang="en-US" sz="3600" b="1" dirty="0">
                <a:solidFill>
                  <a:srgbClr val="FFFF00"/>
                </a:solidFill>
                <a:latin typeface="Arial" charset="0"/>
                <a:cs typeface="Arial" charset="0"/>
              </a:rPr>
              <a:t>Ethical, Legal, and Social Implications (ELSI) Research Program</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44058" y="3252005"/>
            <a:ext cx="8503962" cy="161582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Sample </a:t>
            </a:r>
            <a:r>
              <a:rPr lang="en-US" sz="2800" dirty="0">
                <a:solidFill>
                  <a:prstClr val="white"/>
                </a:solidFill>
                <a:latin typeface="Arial" charset="0"/>
              </a:rPr>
              <a:t>applications and summary statements 	available on the ELSI website</a:t>
            </a:r>
            <a:endParaRPr lang="en-US" sz="2800"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4</a:t>
            </a:r>
            <a:r>
              <a:rPr lang="en-US" sz="2800" baseline="30000" dirty="0">
                <a:solidFill>
                  <a:prstClr val="white"/>
                </a:solidFill>
                <a:latin typeface="Arial" charset="0"/>
              </a:rPr>
              <a:t>th</a:t>
            </a:r>
            <a:r>
              <a:rPr lang="en-US" sz="2800" dirty="0">
                <a:solidFill>
                  <a:prstClr val="white"/>
                </a:solidFill>
                <a:latin typeface="Arial" charset="0"/>
              </a:rPr>
              <a:t> ELSI Congress – June 5-7, 2017 </a:t>
            </a:r>
            <a:endParaRPr lang="en-US" sz="2800" b="1"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24</a:t>
            </a: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768" t="38857" r="66340" b="34857"/>
          <a:stretch/>
        </p:blipFill>
        <p:spPr bwMode="auto">
          <a:xfrm>
            <a:off x="2428740" y="1332900"/>
            <a:ext cx="4306071" cy="1692985"/>
          </a:xfrm>
          <a:prstGeom prst="rect">
            <a:avLst/>
          </a:prstGeom>
          <a:noFill/>
          <a:ln w="1905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1" t="5786" r="50715" b="48657"/>
          <a:stretch/>
        </p:blipFill>
        <p:spPr bwMode="auto">
          <a:xfrm>
            <a:off x="2375966" y="5093952"/>
            <a:ext cx="4392069" cy="1331415"/>
          </a:xfrm>
          <a:prstGeom prst="rect">
            <a:avLst/>
          </a:prstGeom>
          <a:noFill/>
          <a:ln w="1905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2" t="10858" r="52143" b="51713"/>
          <a:stretch/>
        </p:blipFill>
        <p:spPr bwMode="auto">
          <a:xfrm>
            <a:off x="2368435" y="5093952"/>
            <a:ext cx="4407130" cy="1331416"/>
          </a:xfrm>
          <a:prstGeom prst="rect">
            <a:avLst/>
          </a:prstGeom>
          <a:noFill/>
          <a:ln w="1905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681668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69"/>
            <a:ext cx="9144000" cy="639763"/>
          </a:xfrm>
        </p:spPr>
        <p:txBody>
          <a:bodyPr/>
          <a:lstStyle/>
          <a:p>
            <a:pPr algn="ctr">
              <a:defRPr/>
            </a:pPr>
            <a:r>
              <a:rPr lang="en-US" sz="3600" b="1" dirty="0">
                <a:solidFill>
                  <a:srgbClr val="FFFF00"/>
                </a:solidFill>
                <a:latin typeface="Arial" charset="0"/>
                <a:cs typeface="Arial" charset="0"/>
              </a:rPr>
              <a:t>Genomics and Society Working Group</a:t>
            </a:r>
            <a:br>
              <a:rPr lang="en-US" sz="3600" b="1" dirty="0">
                <a:solidFill>
                  <a:srgbClr val="FFFF00"/>
                </a:solidFill>
                <a:latin typeface="Arial" charset="0"/>
                <a:cs typeface="Arial" charset="0"/>
              </a:rPr>
            </a:br>
            <a:endParaRPr lang="en-US" sz="3600" b="1" dirty="0">
              <a:solidFill>
                <a:srgbClr val="FFFF00"/>
              </a:solidFill>
              <a:latin typeface="Arial" pitchFamily="34" charset="0"/>
              <a:cs typeface="Arial" pitchFamily="34" charset="0"/>
            </a:endParaRPr>
          </a:p>
        </p:txBody>
      </p:sp>
      <p:sp>
        <p:nvSpPr>
          <p:cNvPr id="42" name="Rectangle 41"/>
          <p:cNvSpPr/>
          <p:nvPr/>
        </p:nvSpPr>
        <p:spPr>
          <a:xfrm>
            <a:off x="156307" y="3366559"/>
            <a:ext cx="8814204" cy="317009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In-person meeting in June</a:t>
            </a:r>
            <a:endParaRPr lang="en-US" sz="2800" dirty="0">
              <a:solidFill>
                <a:prstClr val="white"/>
              </a:solidFill>
              <a:latin typeface="Arial" charset="0"/>
            </a:endParaRPr>
          </a:p>
          <a:p>
            <a:pPr marL="615950" lvl="3" defTabSz="627063" eaLnBrk="0" hangingPunct="0">
              <a:spcBef>
                <a:spcPts val="1800"/>
              </a:spcBef>
              <a:buClr>
                <a:schemeClr val="tx1"/>
              </a:buClr>
              <a:buSzPct val="95000"/>
              <a:defRPr/>
            </a:pPr>
            <a:r>
              <a:rPr lang="en-US" sz="2600" b="1" dirty="0">
                <a:solidFill>
                  <a:schemeClr val="tx2">
                    <a:lumMod val="90000"/>
                  </a:schemeClr>
                </a:solidFill>
                <a:latin typeface="Arial" charset="0"/>
              </a:rPr>
              <a:t>ELSI research issues </a:t>
            </a:r>
            <a:r>
              <a:rPr lang="en-US" sz="2600" dirty="0">
                <a:solidFill>
                  <a:schemeClr val="tx2">
                    <a:lumMod val="90000"/>
                  </a:schemeClr>
                </a:solidFill>
                <a:latin typeface="Arial" charset="0"/>
              </a:rPr>
              <a:t>related to p</a:t>
            </a:r>
            <a:r>
              <a:rPr lang="en-US" sz="2600" b="1" dirty="0">
                <a:solidFill>
                  <a:schemeClr val="tx2">
                    <a:lumMod val="90000"/>
                  </a:schemeClr>
                </a:solidFill>
                <a:latin typeface="Arial" charset="0"/>
              </a:rPr>
              <a:t>recision </a:t>
            </a:r>
            <a:r>
              <a:rPr lang="en-US" sz="2600" dirty="0">
                <a:solidFill>
                  <a:schemeClr val="tx2">
                    <a:lumMod val="90000"/>
                  </a:schemeClr>
                </a:solidFill>
                <a:latin typeface="Arial" charset="0"/>
              </a:rPr>
              <a:t>m</a:t>
            </a:r>
            <a:r>
              <a:rPr lang="en-US" sz="2600" b="1" dirty="0">
                <a:solidFill>
                  <a:schemeClr val="tx2">
                    <a:lumMod val="90000"/>
                  </a:schemeClr>
                </a:solidFill>
                <a:latin typeface="Arial" charset="0"/>
              </a:rPr>
              <a:t>edicine</a:t>
            </a:r>
          </a:p>
          <a:p>
            <a:pPr marL="615950" lvl="3" defTabSz="627063" eaLnBrk="0" hangingPunct="0">
              <a:spcBef>
                <a:spcPts val="600"/>
              </a:spcBef>
              <a:buClr>
                <a:schemeClr val="tx1"/>
              </a:buClr>
              <a:buSzPct val="95000"/>
              <a:defRPr/>
            </a:pPr>
            <a:r>
              <a:rPr lang="en-US" sz="2600" dirty="0">
                <a:solidFill>
                  <a:schemeClr val="tx2">
                    <a:lumMod val="90000"/>
                  </a:schemeClr>
                </a:solidFill>
                <a:latin typeface="Arial" charset="0"/>
              </a:rPr>
              <a:t>Effectiveness of embedded ELSI research</a:t>
            </a:r>
          </a:p>
          <a:p>
            <a:pPr marL="615950" lvl="3" defTabSz="457200" eaLnBrk="0" hangingPunct="0">
              <a:spcBef>
                <a:spcPts val="600"/>
              </a:spcBef>
              <a:buClr>
                <a:schemeClr val="tx1"/>
              </a:buClr>
              <a:buSzPct val="95000"/>
              <a:defRPr/>
            </a:pPr>
            <a:r>
              <a:rPr lang="en-US" sz="2600" dirty="0">
                <a:solidFill>
                  <a:schemeClr val="tx2">
                    <a:lumMod val="90000"/>
                  </a:schemeClr>
                </a:solidFill>
                <a:latin typeface="Arial" charset="0"/>
              </a:rPr>
              <a:t>Boundary between ELSI research and health 	services research</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Update at February Council meeting</a:t>
            </a:r>
            <a:endParaRPr lang="en-US" sz="2800" b="1"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25</a:t>
            </a:r>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07" t="38570" r="54269" b="18001"/>
          <a:stretch/>
        </p:blipFill>
        <p:spPr bwMode="auto">
          <a:xfrm>
            <a:off x="2984881" y="780108"/>
            <a:ext cx="3193791" cy="2501925"/>
          </a:xfrm>
          <a:prstGeom prst="rect">
            <a:avLst/>
          </a:prstGeom>
          <a:noFill/>
          <a:ln w="1905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81991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3465"/>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Open Session Presentations</a:t>
            </a:r>
          </a:p>
        </p:txBody>
      </p:sp>
      <p:sp>
        <p:nvSpPr>
          <p:cNvPr id="4" name="Title 1"/>
          <p:cNvSpPr txBox="1">
            <a:spLocks/>
          </p:cNvSpPr>
          <p:nvPr/>
        </p:nvSpPr>
        <p:spPr bwMode="auto">
          <a:xfrm>
            <a:off x="-438401" y="1227455"/>
            <a:ext cx="8632371" cy="5325751"/>
          </a:xfrm>
          <a:prstGeom prst="rect">
            <a:avLst/>
          </a:prstGeom>
          <a:noFill/>
          <a:ln w="9525" algn="ctr">
            <a:noFill/>
            <a:miter lim="800000"/>
            <a:headEnd/>
            <a:tailEnd/>
          </a:ln>
        </p:spPr>
        <p:txBody>
          <a:bodyPr/>
          <a:lstStyle/>
          <a:p>
            <a:pPr lvl="1" eaLnBrk="0" hangingPunct="0">
              <a:spcBef>
                <a:spcPts val="0"/>
              </a:spcBef>
              <a:spcAft>
                <a:spcPts val="600"/>
              </a:spcAft>
              <a:buClr>
                <a:prstClr val="white"/>
              </a:buClr>
              <a:buSzPct val="95000"/>
              <a:defRPr/>
            </a:pPr>
            <a:endParaRPr lang="en-US" sz="1200" dirty="0">
              <a:solidFill>
                <a:prstClr val="white"/>
              </a:solidFill>
            </a:endParaRP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r>
              <a:rPr lang="en-US" sz="2800" dirty="0"/>
              <a:t>Genomic Medicine Working Group</a:t>
            </a: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endParaRPr lang="en-US" sz="1200" dirty="0">
              <a:solidFill>
                <a:schemeClr val="bg2">
                  <a:lumMod val="40000"/>
                  <a:lumOff val="60000"/>
                </a:schemeClr>
              </a:solidFill>
            </a:endParaRPr>
          </a:p>
          <a:p>
            <a:pPr marL="679450" lvl="1" defTabSz="225425" eaLnBrk="0" hangingPunct="0">
              <a:spcBef>
                <a:spcPts val="0"/>
              </a:spcBef>
              <a:spcAft>
                <a:spcPts val="600"/>
              </a:spcAft>
              <a:buClr>
                <a:prstClr val="white"/>
              </a:buClr>
              <a:buSzPct val="95000"/>
              <a:tabLst>
                <a:tab pos="1716088" algn="l"/>
              </a:tabLst>
              <a:defRPr/>
            </a:pPr>
            <a:r>
              <a:rPr lang="en-US" sz="2500" dirty="0">
                <a:solidFill>
                  <a:srgbClr val="66FF33"/>
                </a:solidFill>
                <a:latin typeface="Arial" charset="0"/>
              </a:rPr>
              <a:t> 		</a:t>
            </a:r>
            <a:r>
              <a:rPr lang="en-US" sz="2800" dirty="0">
                <a:solidFill>
                  <a:srgbClr val="66FF33"/>
                </a:solidFill>
                <a:latin typeface="Arial" charset="0"/>
              </a:rPr>
              <a:t>Teri Manolio</a:t>
            </a:r>
          </a:p>
          <a:p>
            <a:pPr marL="679450" lvl="1" defTabSz="225425" eaLnBrk="0" hangingPunct="0">
              <a:spcBef>
                <a:spcPts val="0"/>
              </a:spcBef>
              <a:spcAft>
                <a:spcPts val="600"/>
              </a:spcAft>
              <a:buClr>
                <a:prstClr val="white"/>
              </a:buClr>
              <a:buSzPct val="95000"/>
              <a:tabLst>
                <a:tab pos="1317625" algn="l"/>
              </a:tabLst>
              <a:defRPr/>
            </a:pPr>
            <a:endParaRPr lang="en-US" sz="2800" dirty="0">
              <a:solidFill>
                <a:schemeClr val="bg2">
                  <a:lumMod val="40000"/>
                  <a:lumOff val="60000"/>
                </a:schemeClr>
              </a:solidFill>
            </a:endParaRP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endParaRPr lang="en-US" sz="2800" dirty="0">
              <a:solidFill>
                <a:schemeClr val="bg2">
                  <a:lumMod val="40000"/>
                  <a:lumOff val="60000"/>
                </a:schemeClr>
              </a:solidFill>
            </a:endParaRP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r>
              <a:rPr lang="en-US" sz="2800" dirty="0"/>
              <a:t>Genomic Medicine IX Meeting</a:t>
            </a: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endParaRPr lang="en-US" sz="1200" dirty="0">
              <a:solidFill>
                <a:srgbClr val="66FF33"/>
              </a:solidFill>
              <a:latin typeface="Arial" charset="0"/>
            </a:endParaRPr>
          </a:p>
          <a:p>
            <a:pPr marL="679450" lvl="1" indent="-231775" defTabSz="225425" eaLnBrk="0" hangingPunct="0">
              <a:spcBef>
                <a:spcPts val="0"/>
              </a:spcBef>
              <a:spcAft>
                <a:spcPts val="600"/>
              </a:spcAft>
              <a:buClr>
                <a:prstClr val="white"/>
              </a:buClr>
              <a:buSzPct val="95000"/>
              <a:tabLst>
                <a:tab pos="1828800" algn="l"/>
              </a:tabLst>
              <a:defRPr/>
            </a:pPr>
            <a:r>
              <a:rPr lang="en-US" sz="2500" dirty="0">
                <a:solidFill>
                  <a:srgbClr val="66FF33"/>
                </a:solidFill>
                <a:latin typeface="Arial" charset="0"/>
              </a:rPr>
              <a:t> 		</a:t>
            </a:r>
            <a:r>
              <a:rPr lang="en-US" sz="2800" dirty="0">
                <a:solidFill>
                  <a:srgbClr val="66FF33"/>
                </a:solidFill>
                <a:latin typeface="Arial" charset="0"/>
              </a:rPr>
              <a:t>Carol Bult</a:t>
            </a: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p:txBody>
      </p:sp>
    </p:spTree>
    <p:extLst>
      <p:ext uri="{BB962C8B-B14F-4D97-AF65-F5344CB8AC3E}">
        <p14:creationId xmlns:p14="http://schemas.microsoft.com/office/powerpoint/2010/main" val="11969656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69"/>
            <a:ext cx="9144000" cy="639763"/>
          </a:xfrm>
        </p:spPr>
        <p:txBody>
          <a:bodyPr/>
          <a:lstStyle/>
          <a:p>
            <a:pPr algn="ctr">
              <a:defRPr/>
            </a:pPr>
            <a:r>
              <a:rPr lang="en-US" sz="3600" b="1" dirty="0">
                <a:solidFill>
                  <a:srgbClr val="FFFF00"/>
                </a:solidFill>
                <a:latin typeface="Arial" charset="0"/>
                <a:cs typeface="Arial" charset="0"/>
              </a:rPr>
              <a:t>New Centers of Excellence in ELSI Research (CEERs) Awards</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1441780"/>
            <a:ext cx="8503962" cy="5324535"/>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ELSI for Precision Medicine and Infectious 	Disease (Johns Hopkins)</a:t>
            </a:r>
            <a:endParaRPr lang="en-US" sz="2800"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Genetic Privacy and Identity in Community 	Settings (Vanderbilt University)</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Utah Center of</a:t>
            </a:r>
            <a:r>
              <a:rPr lang="en-US" sz="2800" dirty="0">
                <a:solidFill>
                  <a:prstClr val="white"/>
                </a:solidFill>
                <a:latin typeface="Arial" charset="0"/>
              </a:rPr>
              <a:t> </a:t>
            </a:r>
            <a:r>
              <a:rPr lang="en-US" sz="2800" b="1" dirty="0">
                <a:solidFill>
                  <a:prstClr val="white"/>
                </a:solidFill>
                <a:latin typeface="Arial" charset="0"/>
              </a:rPr>
              <a:t>Excellence in ELSI </a:t>
            </a:r>
            <a:r>
              <a:rPr lang="en-US" sz="2800" dirty="0">
                <a:solidFill>
                  <a:prstClr val="white"/>
                </a:solidFill>
                <a:latin typeface="Arial" charset="0"/>
              </a:rPr>
              <a:t>Research 	(University of Utah)</a:t>
            </a:r>
            <a:endParaRPr lang="en-US" sz="2800"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Center on American Indian and Alaska 	Native Genomic Research (University 		of Oklahoma)</a:t>
            </a:r>
            <a:endParaRPr lang="en-US" sz="2800"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26</a:t>
            </a:r>
          </a:p>
        </p:txBody>
      </p:sp>
      <p:pic>
        <p:nvPicPr>
          <p:cNvPr id="7" name="Picture 4" descr="ATCG's Image with Peop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06" y="4171559"/>
            <a:ext cx="1577232" cy="204245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5389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9"/>
            <a:ext cx="9144000" cy="914400"/>
          </a:xfrm>
        </p:spPr>
        <p:txBody>
          <a:bodyPr/>
          <a:lstStyle/>
          <a:p>
            <a:pPr algn="ctr"/>
            <a:r>
              <a:rPr lang="en-US" sz="3600" b="1" dirty="0">
                <a:solidFill>
                  <a:srgbClr val="FFFF00"/>
                </a:solidFill>
                <a:latin typeface="Arial" panose="020B0604020202020204" pitchFamily="34" charset="0"/>
                <a:cs typeface="Arial" panose="020B0604020202020204" pitchFamily="34" charset="0"/>
              </a:rPr>
              <a:t>Computational Genomics and </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Data Science Program</a:t>
            </a:r>
          </a:p>
        </p:txBody>
      </p:sp>
      <p:sp>
        <p:nvSpPr>
          <p:cNvPr id="4" name="TextBox 3"/>
          <p:cNvSpPr txBox="1"/>
          <p:nvPr/>
        </p:nvSpPr>
        <p:spPr>
          <a:xfrm>
            <a:off x="7319963" y="640715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27</a:t>
            </a:r>
          </a:p>
        </p:txBody>
      </p:sp>
      <p:sp>
        <p:nvSpPr>
          <p:cNvPr id="3" name="Content Placeholder 2"/>
          <p:cNvSpPr>
            <a:spLocks noGrp="1"/>
          </p:cNvSpPr>
          <p:nvPr>
            <p:ph idx="1"/>
          </p:nvPr>
        </p:nvSpPr>
        <p:spPr>
          <a:xfrm>
            <a:off x="0" y="1198652"/>
            <a:ext cx="9057899" cy="5314890"/>
          </a:xfrm>
        </p:spPr>
        <p:txBody>
          <a:bodyPr>
            <a:noAutofit/>
          </a:bodyPr>
          <a:lstStyle/>
          <a:p>
            <a:pPr marL="68263" indent="0" algn="ctr">
              <a:spcBef>
                <a:spcPts val="0"/>
              </a:spcBef>
              <a:buClr>
                <a:schemeClr val="tx1"/>
              </a:buClr>
              <a:buNone/>
            </a:pPr>
            <a:r>
              <a:rPr lang="en-US" sz="2800" b="1" dirty="0">
                <a:solidFill>
                  <a:schemeClr val="bg2">
                    <a:lumMod val="40000"/>
                    <a:lumOff val="60000"/>
                  </a:schemeClr>
                </a:solidFill>
                <a:latin typeface="Arial" panose="020B0604020202020204" pitchFamily="34" charset="0"/>
                <a:cs typeface="Arial" panose="020B0604020202020204" pitchFamily="34" charset="0"/>
              </a:rPr>
              <a:t>Reorganization of the Model Organism Databases</a:t>
            </a:r>
            <a:endParaRPr lang="en-US" sz="2400" b="1" dirty="0">
              <a:solidFill>
                <a:schemeClr val="bg2">
                  <a:lumMod val="40000"/>
                  <a:lumOff val="60000"/>
                </a:schemeClr>
              </a:solidFill>
              <a:latin typeface="Arial" panose="020B0604020202020204" pitchFamily="34" charset="0"/>
              <a:cs typeface="Arial" panose="020B0604020202020204" pitchFamily="34" charset="0"/>
            </a:endParaRPr>
          </a:p>
          <a:p>
            <a:pPr>
              <a:buClr>
                <a:schemeClr val="tx1"/>
              </a:buClr>
            </a:pPr>
            <a:endParaRPr lang="en-US" sz="1100" b="1" dirty="0">
              <a:latin typeface="Arial" panose="020B0604020202020204" pitchFamily="34" charset="0"/>
              <a:cs typeface="Arial" panose="020B0604020202020204" pitchFamily="34" charset="0"/>
            </a:endParaRPr>
          </a:p>
          <a:p>
            <a:pPr indent="-239713">
              <a:buClr>
                <a:schemeClr val="tx1"/>
              </a:buClr>
            </a:pPr>
            <a:r>
              <a:rPr lang="en-US" sz="2400" b="1" dirty="0">
                <a:latin typeface="Arial" panose="020B0604020202020204" pitchFamily="34" charset="0"/>
                <a:cs typeface="Arial" panose="020B0604020202020204" pitchFamily="34" charset="0"/>
              </a:rPr>
              <a:t>New organizational model:</a:t>
            </a:r>
          </a:p>
          <a:p>
            <a:pPr marL="411163" lvl="1" indent="-239713">
              <a:spcBef>
                <a:spcPts val="700"/>
              </a:spcBef>
              <a:buClr>
                <a:schemeClr val="tx1"/>
              </a:buClr>
              <a:buSzPct val="95000"/>
              <a:buNone/>
            </a:pPr>
            <a:r>
              <a:rPr lang="en-US" sz="1800" b="1" dirty="0">
                <a:solidFill>
                  <a:schemeClr val="tx2">
                    <a:lumMod val="90000"/>
                  </a:schemeClr>
                </a:solidFill>
                <a:latin typeface="Arial" panose="020B0604020202020204" pitchFamily="34" charset="0"/>
                <a:cs typeface="Arial" panose="020B0604020202020204" pitchFamily="34" charset="0"/>
              </a:rPr>
              <a:t>		GO Consortium, MGD, SGD, ZFIN, </a:t>
            </a:r>
            <a:r>
              <a:rPr lang="en-US" sz="1800" b="1" dirty="0" err="1">
                <a:solidFill>
                  <a:schemeClr val="tx2">
                    <a:lumMod val="90000"/>
                  </a:schemeClr>
                </a:solidFill>
                <a:latin typeface="Arial" panose="020B0604020202020204" pitchFamily="34" charset="0"/>
                <a:cs typeface="Arial" panose="020B0604020202020204" pitchFamily="34" charset="0"/>
              </a:rPr>
              <a:t>WormBase</a:t>
            </a:r>
            <a:r>
              <a:rPr lang="en-US" sz="1800" b="1" dirty="0">
                <a:solidFill>
                  <a:schemeClr val="tx2">
                    <a:lumMod val="90000"/>
                  </a:schemeClr>
                </a:solidFill>
                <a:latin typeface="Arial" panose="020B0604020202020204" pitchFamily="34" charset="0"/>
                <a:cs typeface="Arial" panose="020B0604020202020204" pitchFamily="34" charset="0"/>
              </a:rPr>
              <a:t>, </a:t>
            </a:r>
            <a:r>
              <a:rPr lang="en-US" sz="1800" b="1" dirty="0" err="1">
                <a:solidFill>
                  <a:schemeClr val="tx2">
                    <a:lumMod val="90000"/>
                  </a:schemeClr>
                </a:solidFill>
                <a:latin typeface="Arial" panose="020B0604020202020204" pitchFamily="34" charset="0"/>
                <a:cs typeface="Arial" panose="020B0604020202020204" pitchFamily="34" charset="0"/>
              </a:rPr>
              <a:t>FlyBase</a:t>
            </a:r>
            <a:endParaRPr lang="en-US" sz="1800" b="1" dirty="0">
              <a:solidFill>
                <a:schemeClr val="tx2">
                  <a:lumMod val="90000"/>
                </a:schemeClr>
              </a:solidFill>
              <a:latin typeface="Arial" panose="020B0604020202020204" pitchFamily="34" charset="0"/>
              <a:cs typeface="Arial" panose="020B0604020202020204" pitchFamily="34" charset="0"/>
            </a:endParaRPr>
          </a:p>
          <a:p>
            <a:pPr marL="411163" lvl="1" indent="-239713">
              <a:spcBef>
                <a:spcPts val="700"/>
              </a:spcBef>
              <a:buClr>
                <a:schemeClr val="tx1"/>
              </a:buClr>
              <a:buSzPct val="95000"/>
              <a:buNone/>
            </a:pPr>
            <a:endParaRPr lang="en-US" sz="600" b="1" dirty="0">
              <a:solidFill>
                <a:schemeClr val="tx2">
                  <a:lumMod val="90000"/>
                </a:schemeClr>
              </a:solidFill>
              <a:latin typeface="Arial" panose="020B0604020202020204" pitchFamily="34" charset="0"/>
              <a:cs typeface="Arial" panose="020B0604020202020204" pitchFamily="34" charset="0"/>
            </a:endParaRPr>
          </a:p>
          <a:p>
            <a:pPr indent="-239713">
              <a:spcBef>
                <a:spcPts val="0"/>
              </a:spcBef>
              <a:buClr>
                <a:schemeClr val="tx1"/>
              </a:buClr>
            </a:pPr>
            <a:r>
              <a:rPr lang="en-US" sz="2400" b="1" dirty="0">
                <a:latin typeface="Arial" panose="020B0604020202020204" pitchFamily="34" charset="0"/>
                <a:cs typeface="Arial" panose="020B0604020202020204" pitchFamily="34" charset="0"/>
              </a:rPr>
              <a:t>Meetings in May 2015 	and May 2016</a:t>
            </a:r>
          </a:p>
          <a:p>
            <a:pPr indent="-239713">
              <a:spcBef>
                <a:spcPts val="0"/>
              </a:spcBef>
              <a:buClr>
                <a:schemeClr val="tx1"/>
              </a:buClr>
            </a:pPr>
            <a:endParaRPr lang="en-US" sz="800" b="1" dirty="0">
              <a:latin typeface="Arial" panose="020B0604020202020204" pitchFamily="34" charset="0"/>
              <a:cs typeface="Arial" panose="020B0604020202020204" pitchFamily="34" charset="0"/>
            </a:endParaRPr>
          </a:p>
          <a:p>
            <a:pPr indent="-239713">
              <a:spcBef>
                <a:spcPts val="0"/>
              </a:spcBef>
              <a:buClr>
                <a:schemeClr val="tx1"/>
              </a:buClr>
            </a:pPr>
            <a:r>
              <a:rPr lang="en-US" sz="2400" b="1" dirty="0">
                <a:latin typeface="Arial" panose="020B0604020202020204" pitchFamily="34" charset="0"/>
                <a:cs typeface="Arial" panose="020B0604020202020204" pitchFamily="34" charset="0"/>
              </a:rPr>
              <a:t>Supplement request submitted in July 2016 to establish 	the Alliance of Genome Resources</a:t>
            </a:r>
          </a:p>
          <a:p>
            <a:pPr marL="68263" indent="0">
              <a:buClr>
                <a:schemeClr val="tx1"/>
              </a:buClr>
              <a:buNone/>
            </a:pPr>
            <a:r>
              <a:rPr lang="en-US" sz="2400" b="1" dirty="0">
                <a:latin typeface="Arial" panose="020B0604020202020204" pitchFamily="34" charset="0"/>
                <a:cs typeface="Arial" panose="020B0604020202020204" pitchFamily="34" charset="0"/>
              </a:rPr>
              <a:t> </a:t>
            </a:r>
          </a:p>
          <a:p>
            <a:pPr marL="68263" indent="0">
              <a:buNone/>
            </a:pPr>
            <a:endParaRPr lang="en-US" sz="1800" b="1" dirty="0">
              <a:latin typeface="Arial" panose="020B0604020202020204" pitchFamily="34" charset="0"/>
              <a:cs typeface="Arial" panose="020B0604020202020204" pitchFamily="34" charset="0"/>
            </a:endParaRPr>
          </a:p>
          <a:p>
            <a:pPr marL="68263" indent="0">
              <a:buNone/>
            </a:pPr>
            <a:endParaRPr lang="en-US" sz="18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216" b="11927"/>
          <a:stretch/>
        </p:blipFill>
        <p:spPr>
          <a:xfrm>
            <a:off x="2714626" y="4197286"/>
            <a:ext cx="3441517" cy="2567110"/>
          </a:xfrm>
          <a:prstGeom prst="rect">
            <a:avLst/>
          </a:prstGeom>
          <a:effectLst>
            <a:softEdge rad="63500"/>
          </a:effectLst>
        </p:spPr>
      </p:pic>
    </p:spTree>
    <p:extLst>
      <p:ext uri="{BB962C8B-B14F-4D97-AF65-F5344CB8AC3E}">
        <p14:creationId xmlns:p14="http://schemas.microsoft.com/office/powerpoint/2010/main" val="4320997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p:cNvSpPr txBox="1">
            <a:spLocks/>
          </p:cNvSpPr>
          <p:nvPr/>
        </p:nvSpPr>
        <p:spPr>
          <a:xfrm>
            <a:off x="0" y="0"/>
            <a:ext cx="9144000" cy="1095460"/>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charset="0"/>
                <a:cs typeface="Arial" charset="0"/>
              </a:rPr>
              <a:t>Training and Career Development</a:t>
            </a:r>
            <a:endParaRPr lang="en-US" sz="3600" b="1" dirty="0">
              <a:solidFill>
                <a:srgbClr val="FFFF00"/>
              </a:solidFill>
              <a:latin typeface="Arial" pitchFamily="34" charset="0"/>
              <a:cs typeface="Arial" pitchFamily="34" charset="0"/>
            </a:endParaRPr>
          </a:p>
        </p:txBody>
      </p:sp>
      <p:sp>
        <p:nvSpPr>
          <p:cNvPr id="2" name="TextBox 1"/>
          <p:cNvSpPr txBox="1"/>
          <p:nvPr/>
        </p:nvSpPr>
        <p:spPr>
          <a:xfrm>
            <a:off x="574076" y="1360575"/>
            <a:ext cx="6293518" cy="4278094"/>
          </a:xfrm>
          <a:prstGeom prst="rect">
            <a:avLst/>
          </a:prstGeom>
          <a:noFill/>
        </p:spPr>
        <p:txBody>
          <a:bodyPr wrap="none" rtlCol="0">
            <a:spAutoFit/>
          </a:bodyPr>
          <a:lstStyle/>
          <a:p>
            <a:pPr marL="342900" indent="-342900">
              <a:spcAft>
                <a:spcPts val="1200"/>
              </a:spcAft>
              <a:buFont typeface="Wingdings" panose="05000000000000000000" pitchFamily="2" charset="2"/>
              <a:buChar char="§"/>
            </a:pPr>
            <a:r>
              <a:rPr lang="en-US" sz="2800" dirty="0"/>
              <a:t>New T32s – Genomic Medicine</a:t>
            </a:r>
            <a:endParaRPr lang="en-US" sz="2800" dirty="0">
              <a:solidFill>
                <a:schemeClr val="tx2">
                  <a:lumMod val="90000"/>
                </a:schemeClr>
              </a:solidFill>
            </a:endParaRPr>
          </a:p>
          <a:p>
            <a:pPr marL="463550">
              <a:spcAft>
                <a:spcPts val="1200"/>
              </a:spcAft>
            </a:pPr>
            <a:r>
              <a:rPr lang="en-US" sz="2400" dirty="0">
                <a:solidFill>
                  <a:schemeClr val="tx2">
                    <a:lumMod val="90000"/>
                  </a:schemeClr>
                </a:solidFill>
              </a:rPr>
              <a:t>University of Utah – Lynn </a:t>
            </a:r>
            <a:r>
              <a:rPr lang="en-US" sz="2400" dirty="0" err="1">
                <a:solidFill>
                  <a:schemeClr val="tx2">
                    <a:lumMod val="90000"/>
                  </a:schemeClr>
                </a:solidFill>
              </a:rPr>
              <a:t>Jorde</a:t>
            </a:r>
            <a:endParaRPr lang="en-US" sz="2400" dirty="0">
              <a:solidFill>
                <a:schemeClr val="tx2">
                  <a:lumMod val="90000"/>
                </a:schemeClr>
              </a:solidFill>
            </a:endParaRPr>
          </a:p>
          <a:p>
            <a:pPr lvl="1">
              <a:spcAft>
                <a:spcPts val="1200"/>
              </a:spcAft>
            </a:pPr>
            <a:r>
              <a:rPr lang="en-US" sz="2400" dirty="0">
                <a:solidFill>
                  <a:schemeClr val="tx2">
                    <a:lumMod val="90000"/>
                  </a:schemeClr>
                </a:solidFill>
              </a:rPr>
              <a:t>Vanderbilt University – Josh Denny</a:t>
            </a:r>
          </a:p>
          <a:p>
            <a:pPr lvl="1"/>
            <a:r>
              <a:rPr lang="en-US" sz="2400" dirty="0">
                <a:solidFill>
                  <a:schemeClr val="tx2">
                    <a:lumMod val="90000"/>
                  </a:schemeClr>
                </a:solidFill>
              </a:rPr>
              <a:t>University of Alabama/</a:t>
            </a:r>
            <a:r>
              <a:rPr lang="en-US" sz="2400" dirty="0" err="1">
                <a:solidFill>
                  <a:schemeClr val="tx2">
                    <a:lumMod val="90000"/>
                  </a:schemeClr>
                </a:solidFill>
              </a:rPr>
              <a:t>HudsonAlpha</a:t>
            </a:r>
            <a:r>
              <a:rPr lang="en-US" sz="2400" dirty="0">
                <a:solidFill>
                  <a:schemeClr val="tx2">
                    <a:lumMod val="90000"/>
                  </a:schemeClr>
                </a:solidFill>
              </a:rPr>
              <a:t> – </a:t>
            </a:r>
          </a:p>
          <a:p>
            <a:pPr lvl="1"/>
            <a:r>
              <a:rPr lang="en-US" sz="2400" dirty="0">
                <a:solidFill>
                  <a:schemeClr val="tx2">
                    <a:lumMod val="90000"/>
                  </a:schemeClr>
                </a:solidFill>
              </a:rPr>
              <a:t> 	Bruce </a:t>
            </a:r>
            <a:r>
              <a:rPr lang="en-US" sz="2400" dirty="0" err="1">
                <a:solidFill>
                  <a:schemeClr val="tx2">
                    <a:lumMod val="90000"/>
                  </a:schemeClr>
                </a:solidFill>
              </a:rPr>
              <a:t>Korf</a:t>
            </a:r>
            <a:r>
              <a:rPr lang="en-US" sz="2400" dirty="0">
                <a:solidFill>
                  <a:schemeClr val="tx2">
                    <a:lumMod val="90000"/>
                  </a:schemeClr>
                </a:solidFill>
              </a:rPr>
              <a:t> and Greg </a:t>
            </a:r>
            <a:r>
              <a:rPr lang="en-US" sz="2400" dirty="0" err="1">
                <a:solidFill>
                  <a:schemeClr val="tx2">
                    <a:lumMod val="90000"/>
                  </a:schemeClr>
                </a:solidFill>
              </a:rPr>
              <a:t>Barsh</a:t>
            </a:r>
            <a:endParaRPr lang="en-US" sz="2400" dirty="0">
              <a:solidFill>
                <a:schemeClr val="tx2">
                  <a:lumMod val="90000"/>
                </a:schemeClr>
              </a:solidFill>
            </a:endParaRPr>
          </a:p>
          <a:p>
            <a:pPr>
              <a:spcAft>
                <a:spcPts val="1200"/>
              </a:spcAft>
            </a:pPr>
            <a:endParaRPr lang="en-US" sz="2800" dirty="0"/>
          </a:p>
          <a:p>
            <a:pPr marL="342900" indent="-342900">
              <a:spcAft>
                <a:spcPts val="1200"/>
              </a:spcAft>
              <a:buFont typeface="Wingdings" panose="05000000000000000000" pitchFamily="2" charset="2"/>
              <a:buChar char="§"/>
            </a:pPr>
            <a:r>
              <a:rPr lang="en-US" sz="2800" dirty="0"/>
              <a:t>New T32 – ELSI</a:t>
            </a:r>
          </a:p>
          <a:p>
            <a:pPr lvl="1"/>
            <a:r>
              <a:rPr lang="en-US" sz="2400" dirty="0">
                <a:solidFill>
                  <a:schemeClr val="tx2">
                    <a:lumMod val="90000"/>
                  </a:schemeClr>
                </a:solidFill>
              </a:rPr>
              <a:t>Stanford University – Mildred Cho</a:t>
            </a:r>
          </a:p>
          <a:p>
            <a:endParaRPr lang="en-US" dirty="0"/>
          </a:p>
        </p:txBody>
      </p:sp>
      <p:sp>
        <p:nvSpPr>
          <p:cNvPr id="4" name="TextBox 3"/>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28</a:t>
            </a:r>
          </a:p>
        </p:txBody>
      </p:sp>
    </p:spTree>
    <p:extLst>
      <p:ext uri="{BB962C8B-B14F-4D97-AF65-F5344CB8AC3E}">
        <p14:creationId xmlns:p14="http://schemas.microsoft.com/office/powerpoint/2010/main" val="21461170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p:cNvSpPr txBox="1">
            <a:spLocks/>
          </p:cNvSpPr>
          <p:nvPr/>
        </p:nvSpPr>
        <p:spPr>
          <a:xfrm>
            <a:off x="0" y="0"/>
            <a:ext cx="9144000" cy="673100"/>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charset="0"/>
                <a:cs typeface="Arial" charset="0"/>
              </a:rPr>
              <a:t>Training and Career Development</a:t>
            </a:r>
            <a:endParaRPr lang="en-US" sz="3600" b="1" dirty="0">
              <a:solidFill>
                <a:srgbClr val="FFFF00"/>
              </a:solidFill>
              <a:latin typeface="Arial" pitchFamily="34" charset="0"/>
              <a:cs typeface="Arial" pitchFamily="34" charset="0"/>
            </a:endParaRPr>
          </a:p>
        </p:txBody>
      </p:sp>
      <p:sp>
        <p:nvSpPr>
          <p:cNvPr id="3" name="TextBox 2"/>
          <p:cNvSpPr txBox="1"/>
          <p:nvPr/>
        </p:nvSpPr>
        <p:spPr>
          <a:xfrm>
            <a:off x="256002" y="903391"/>
            <a:ext cx="8631996" cy="3308598"/>
          </a:xfrm>
          <a:prstGeom prst="rect">
            <a:avLst/>
          </a:prstGeom>
          <a:noFill/>
        </p:spPr>
        <p:txBody>
          <a:bodyPr wrap="square" rtlCol="0">
            <a:spAutoFit/>
          </a:bodyPr>
          <a:lstStyle/>
          <a:p>
            <a:pPr marL="342900" indent="-342900" defTabSz="571500">
              <a:buFont typeface="Wingdings" panose="05000000000000000000" pitchFamily="2" charset="2"/>
              <a:buChar char="§"/>
            </a:pPr>
            <a:r>
              <a:rPr lang="en-US" sz="2800" dirty="0"/>
              <a:t>2017 NHGRI Research Training and Career 	Development Meeting</a:t>
            </a:r>
          </a:p>
          <a:p>
            <a:r>
              <a:rPr lang="en-US" sz="2200" b="0" dirty="0">
                <a:solidFill>
                  <a:schemeClr val="tx2">
                    <a:lumMod val="90000"/>
                  </a:schemeClr>
                </a:solidFill>
              </a:rPr>
              <a:t>	</a:t>
            </a:r>
            <a:r>
              <a:rPr lang="en-US" sz="2200" dirty="0">
                <a:solidFill>
                  <a:schemeClr val="tx2">
                    <a:lumMod val="90000"/>
                  </a:schemeClr>
                </a:solidFill>
              </a:rPr>
              <a:t>April 12-14, 2017 in St. Louis</a:t>
            </a:r>
          </a:p>
          <a:p>
            <a:endParaRPr lang="en-US" dirty="0"/>
          </a:p>
          <a:p>
            <a:pPr marL="342900" indent="-342900">
              <a:buFont typeface="Wingdings" panose="05000000000000000000" pitchFamily="2" charset="2"/>
              <a:buChar char="§"/>
            </a:pPr>
            <a:r>
              <a:rPr lang="en-US" sz="2800" dirty="0"/>
              <a:t>Re-issued Diversity Action Plan announcement</a:t>
            </a:r>
          </a:p>
          <a:p>
            <a:pPr lvl="2">
              <a:spcBef>
                <a:spcPts val="600"/>
              </a:spcBef>
            </a:pPr>
            <a:r>
              <a:rPr lang="en-US" sz="2200" dirty="0">
                <a:solidFill>
                  <a:schemeClr val="tx2">
                    <a:lumMod val="90000"/>
                  </a:schemeClr>
                </a:solidFill>
              </a:rPr>
              <a:t>PAR-16-345 published in June 2016</a:t>
            </a:r>
          </a:p>
          <a:p>
            <a:pPr lvl="2">
              <a:spcBef>
                <a:spcPts val="600"/>
              </a:spcBef>
            </a:pPr>
            <a:r>
              <a:rPr lang="en-US" sz="2200" dirty="0">
                <a:solidFill>
                  <a:schemeClr val="tx2">
                    <a:lumMod val="90000"/>
                  </a:schemeClr>
                </a:solidFill>
              </a:rPr>
              <a:t>No longer limited competition</a:t>
            </a:r>
          </a:p>
          <a:p>
            <a:pPr lvl="2">
              <a:spcBef>
                <a:spcPts val="600"/>
              </a:spcBef>
            </a:pPr>
            <a:r>
              <a:rPr lang="en-US" sz="2200" dirty="0">
                <a:solidFill>
                  <a:schemeClr val="tx2">
                    <a:lumMod val="90000"/>
                  </a:schemeClr>
                </a:solidFill>
              </a:rPr>
              <a:t>Expand into genomic medicine and ELSI research</a:t>
            </a:r>
          </a:p>
        </p:txBody>
      </p:sp>
      <p:pic>
        <p:nvPicPr>
          <p:cNvPr id="2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269" y="4442280"/>
            <a:ext cx="4207462" cy="2166843"/>
          </a:xfrm>
          <a:prstGeom prst="rect">
            <a:avLst/>
          </a:prstGeom>
          <a:effectLst>
            <a:softEdge rad="63500"/>
          </a:effectLst>
        </p:spPr>
      </p:pic>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28</a:t>
            </a:r>
          </a:p>
        </p:txBody>
      </p:sp>
    </p:spTree>
    <p:extLst>
      <p:ext uri="{BB962C8B-B14F-4D97-AF65-F5344CB8AC3E}">
        <p14:creationId xmlns:p14="http://schemas.microsoft.com/office/powerpoint/2010/main" val="14196980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0"/>
            <a:ext cx="9144000" cy="736600"/>
          </a:xfrm>
        </p:spPr>
        <p:txBody>
          <a:bodyPr/>
          <a:lstStyle/>
          <a:p>
            <a:pPr algn="ctr">
              <a:defRPr/>
            </a:pPr>
            <a:r>
              <a:rPr lang="en-US" sz="3600" b="1" dirty="0">
                <a:solidFill>
                  <a:srgbClr val="FFFF00"/>
                </a:solidFill>
                <a:latin typeface="Arial" charset="0"/>
                <a:cs typeface="Arial" charset="0"/>
              </a:rPr>
              <a:t>International Genomics Education Meeting</a:t>
            </a:r>
            <a:endParaRPr lang="en-US" sz="3600" b="1" dirty="0">
              <a:solidFill>
                <a:srgbClr val="FFFF00"/>
              </a:solidFill>
              <a:latin typeface="Arial" pitchFamily="34" charset="0"/>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682" t="30809" r="14861" b="19988"/>
          <a:stretch/>
        </p:blipFill>
        <p:spPr>
          <a:xfrm>
            <a:off x="1524000" y="777029"/>
            <a:ext cx="6179127" cy="2797444"/>
          </a:xfrm>
          <a:prstGeom prst="roundRect">
            <a:avLst/>
          </a:prstGeom>
        </p:spPr>
      </p:pic>
      <p:sp>
        <p:nvSpPr>
          <p:cNvPr id="42" name="Rectangle 41"/>
          <p:cNvSpPr/>
          <p:nvPr/>
        </p:nvSpPr>
        <p:spPr>
          <a:xfrm>
            <a:off x="310134" y="3865244"/>
            <a:ext cx="8523730" cy="250837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Genomics training for healthcare providers</a:t>
            </a:r>
          </a:p>
          <a:p>
            <a:pPr marL="387350" lvl="2" indent="-228600" defTabSz="627063" eaLnBrk="0" hangingPunct="0">
              <a:spcBef>
                <a:spcPts val="1800"/>
              </a:spcBef>
              <a:buClr>
                <a:schemeClr val="tx1"/>
              </a:buClr>
              <a:buSzPct val="95000"/>
              <a:buFont typeface="Wingdings" pitchFamily="2" charset="2"/>
              <a:buChar char=""/>
              <a:defRPr/>
            </a:pPr>
            <a:r>
              <a:rPr lang="es-ES" sz="2800" dirty="0">
                <a:solidFill>
                  <a:prstClr val="white"/>
                </a:solidFill>
                <a:latin typeface="Arial" charset="0"/>
              </a:rPr>
              <a:t>USA, </a:t>
            </a:r>
            <a:r>
              <a:rPr lang="en-US" sz="2800" dirty="0">
                <a:solidFill>
                  <a:prstClr val="white"/>
                </a:solidFill>
                <a:latin typeface="Arial" charset="0"/>
              </a:rPr>
              <a:t>Australia, Canada, England, and Wales</a:t>
            </a:r>
            <a:r>
              <a:rPr lang="es-ES" sz="2800" dirty="0">
                <a:solidFill>
                  <a:prstClr val="white"/>
                </a:solidFill>
                <a:latin typeface="Arial" charset="0"/>
              </a:rPr>
              <a:t> </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Certificate and master’s programs</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Coordinated resources including point-of-care</a:t>
            </a:r>
          </a:p>
        </p:txBody>
      </p:sp>
    </p:spTree>
    <p:extLst>
      <p:ext uri="{BB962C8B-B14F-4D97-AF65-F5344CB8AC3E}">
        <p14:creationId xmlns:p14="http://schemas.microsoft.com/office/powerpoint/2010/main" val="5057703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tx2">
                    <a:lumMod val="90000"/>
                  </a:schemeClr>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167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79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a:solidFill>
                  <a:srgbClr val="FFFF00"/>
                </a:solidFill>
                <a:latin typeface="Arial" pitchFamily="34" charset="0"/>
                <a:cs typeface="Arial" pitchFamily="34" charset="0"/>
              </a:rPr>
              <a:t>Knockout Mouse </a:t>
            </a:r>
            <a:r>
              <a:rPr lang="en-US" sz="3600" b="1" dirty="0" err="1">
                <a:solidFill>
                  <a:srgbClr val="FFFF00"/>
                </a:solidFill>
                <a:latin typeface="Arial" pitchFamily="34" charset="0"/>
                <a:cs typeface="Arial" pitchFamily="34" charset="0"/>
              </a:rPr>
              <a:t>Phenotyping</a:t>
            </a:r>
            <a:r>
              <a:rPr lang="en-US" sz="3600" b="1" dirty="0">
                <a:solidFill>
                  <a:srgbClr val="FFFF00"/>
                </a:solidFill>
                <a:latin typeface="Arial" pitchFamily="34" charset="0"/>
                <a:cs typeface="Arial" pitchFamily="34" charset="0"/>
              </a:rPr>
              <a:t> Project (KOMP2)</a:t>
            </a: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720436" y="1489385"/>
            <a:ext cx="3318688" cy="1963624"/>
          </a:xfrm>
          <a:prstGeom prst="rect">
            <a:avLst/>
          </a:prstGeom>
          <a:noFill/>
          <a:ln>
            <a:noFill/>
          </a:ln>
          <a:effectLst>
            <a:glow rad="228600">
              <a:schemeClr val="accent3">
                <a:satMod val="175000"/>
                <a:alpha val="40000"/>
              </a:schemeClr>
            </a:glow>
            <a:softEdge rad="31750"/>
          </a:effectLst>
        </p:spPr>
      </p:pic>
      <p:sp>
        <p:nvSpPr>
          <p:cNvPr id="2" name="TextBox 1"/>
          <p:cNvSpPr txBox="1"/>
          <p:nvPr/>
        </p:nvSpPr>
        <p:spPr>
          <a:xfrm>
            <a:off x="459193" y="3795537"/>
            <a:ext cx="8512883" cy="2908489"/>
          </a:xfrm>
          <a:prstGeom prst="rect">
            <a:avLst/>
          </a:prstGeom>
          <a:noFill/>
        </p:spPr>
        <p:txBody>
          <a:bodyPr wrap="square" rtlCol="0">
            <a:spAutoFit/>
          </a:bodyPr>
          <a:lstStyle/>
          <a:p>
            <a:pPr marL="228600" lvl="2" indent="-228600" defTabSz="468313">
              <a:spcAft>
                <a:spcPts val="600"/>
              </a:spcAft>
              <a:buClr>
                <a:prstClr val="white"/>
              </a:buClr>
              <a:buSzPct val="95000"/>
              <a:buFont typeface="Wingdings" pitchFamily="2" charset="2"/>
              <a:buChar char=""/>
            </a:pPr>
            <a:r>
              <a:rPr lang="en-US" sz="2800" dirty="0">
                <a:solidFill>
                  <a:prstClr val="white"/>
                </a:solidFill>
                <a:latin typeface="Arial" charset="0"/>
              </a:rPr>
              <a:t>Entering second 5-year phase of NIH Common 	Fund support</a:t>
            </a:r>
          </a:p>
          <a:p>
            <a:pPr marL="228600" lvl="2" indent="-228600" defTabSz="468313" fontAlgn="base">
              <a:spcBef>
                <a:spcPct val="0"/>
              </a:spcBef>
              <a:spcAft>
                <a:spcPts val="600"/>
              </a:spcAft>
              <a:buClr>
                <a:prstClr val="white"/>
              </a:buClr>
              <a:buSzPct val="95000"/>
              <a:buFont typeface="Wingdings" pitchFamily="2" charset="2"/>
              <a:buChar char=""/>
            </a:pPr>
            <a:r>
              <a:rPr lang="en-US" sz="2800" b="1" dirty="0">
                <a:solidFill>
                  <a:prstClr val="white"/>
                </a:solidFill>
                <a:latin typeface="Arial" charset="0"/>
              </a:rPr>
              <a:t>Awards issued in August</a:t>
            </a:r>
          </a:p>
          <a:p>
            <a:pPr marL="228600" lvl="2" indent="-228600" defTabSz="468313" fontAlgn="base">
              <a:spcBef>
                <a:spcPct val="0"/>
              </a:spcBef>
              <a:spcAft>
                <a:spcPts val="600"/>
              </a:spcAft>
              <a:buClr>
                <a:prstClr val="white"/>
              </a:buClr>
              <a:buSzPct val="95000"/>
              <a:buFont typeface="Wingdings" pitchFamily="2" charset="2"/>
              <a:buChar char=""/>
            </a:pPr>
            <a:r>
              <a:rPr lang="en-US" sz="2800" b="1" dirty="0">
                <a:solidFill>
                  <a:prstClr val="white"/>
                </a:solidFill>
                <a:latin typeface="Arial" charset="0"/>
              </a:rPr>
              <a:t>Annual Meeting – Oct. 12-14, 2016</a:t>
            </a:r>
          </a:p>
          <a:p>
            <a:pPr marL="228600" lvl="2" indent="-228600" defTabSz="468313" fontAlgn="base">
              <a:spcBef>
                <a:spcPct val="0"/>
              </a:spcBef>
              <a:spcAft>
                <a:spcPts val="600"/>
              </a:spcAft>
              <a:buClr>
                <a:prstClr val="white"/>
              </a:buClr>
              <a:buSzPct val="95000"/>
              <a:buFont typeface="Wingdings" pitchFamily="2" charset="2"/>
              <a:buChar char=""/>
            </a:pPr>
            <a:r>
              <a:rPr lang="en-US" sz="2800" b="1" dirty="0">
                <a:solidFill>
                  <a:prstClr val="white"/>
                </a:solidFill>
                <a:latin typeface="Arial" charset="0"/>
              </a:rPr>
              <a:t>Characterization of embryo lethal </a:t>
            </a:r>
            <a:r>
              <a:rPr lang="en-US" sz="2800" dirty="0">
                <a:solidFill>
                  <a:prstClr val="white"/>
                </a:solidFill>
                <a:latin typeface="Arial" charset="0"/>
              </a:rPr>
              <a:t>strains 	(</a:t>
            </a:r>
            <a:r>
              <a:rPr lang="en-US" sz="2800" b="1" i="1" dirty="0">
                <a:solidFill>
                  <a:prstClr val="white"/>
                </a:solidFill>
                <a:latin typeface="Arial" charset="0"/>
              </a:rPr>
              <a:t>Nature</a:t>
            </a:r>
            <a:r>
              <a:rPr lang="en-US" sz="2800" dirty="0">
                <a:solidFill>
                  <a:prstClr val="white"/>
                </a:solidFill>
                <a:latin typeface="Arial" charset="0"/>
              </a:rPr>
              <a:t>, in press)</a:t>
            </a:r>
            <a:endParaRPr lang="en-US" sz="2800" b="1" dirty="0">
              <a:solidFill>
                <a:prstClr val="white"/>
              </a:solidFill>
              <a:latin typeface="Arial" charset="0"/>
            </a:endParaRPr>
          </a:p>
        </p:txBody>
      </p:sp>
      <p:sp>
        <p:nvSpPr>
          <p:cNvPr id="6" name="TextBox 5"/>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29</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731" y="1786385"/>
            <a:ext cx="4034589" cy="1369625"/>
          </a:xfrm>
          <a:prstGeom prst="rect">
            <a:avLst/>
          </a:prstGeom>
          <a:noFill/>
          <a:ln>
            <a:noFill/>
          </a:ln>
          <a:scene3d>
            <a:camera prst="orthographicFront"/>
            <a:lightRig rig="threePt" dir="t"/>
          </a:scene3d>
          <a:sp3d>
            <a:bevelT prst="relaxedIns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5780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up)">
                                      <p:cBhvr>
                                        <p:cTn id="7" dur="500"/>
                                        <p:tgtEl>
                                          <p:spTgt spid="327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219"/>
                                        </p:tgtEl>
                                        <p:attrNameLst>
                                          <p:attrName>style.visibility</p:attrName>
                                        </p:attrNameLst>
                                      </p:cBhvr>
                                      <p:to>
                                        <p:strVal val="visible"/>
                                      </p:to>
                                    </p:set>
                                    <p:animEffect transition="in" filter="wipe(up)">
                                      <p:cBhvr>
                                        <p:cTn id="28"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638299" y="1449"/>
            <a:ext cx="7502525" cy="708572"/>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109993" y="1393589"/>
            <a:ext cx="8860517" cy="19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457200">
              <a:spcBef>
                <a:spcPts val="700"/>
              </a:spcBef>
              <a:buClr>
                <a:prstClr val="white"/>
              </a:buClr>
              <a:buSzPct val="95000"/>
              <a:buFont typeface="Wingdings" pitchFamily="2" charset="2"/>
              <a:buChar char=""/>
              <a:tabLst>
                <a:tab pos="914400" algn="l"/>
              </a:tabLst>
            </a:pPr>
            <a:r>
              <a:rPr lang="en-US" sz="2800" dirty="0"/>
              <a:t>9</a:t>
            </a:r>
            <a:r>
              <a:rPr lang="en-US" sz="2800" baseline="30000" dirty="0"/>
              <a:t>th</a:t>
            </a:r>
            <a:r>
              <a:rPr lang="en-US" sz="2800" dirty="0"/>
              <a:t> Consortium Meeting in October (Mauritius)</a:t>
            </a:r>
          </a:p>
          <a:p>
            <a:pPr marL="595312" lvl="2" indent="0" defTabSz="457200">
              <a:spcBef>
                <a:spcPts val="700"/>
              </a:spcBef>
              <a:buClr>
                <a:prstClr val="white"/>
              </a:buClr>
              <a:buSzPct val="95000"/>
              <a:tabLst>
                <a:tab pos="914400" algn="l"/>
              </a:tabLst>
            </a:pPr>
            <a:r>
              <a:rPr lang="en-US" sz="2400" dirty="0">
                <a:solidFill>
                  <a:schemeClr val="tx2">
                    <a:lumMod val="90000"/>
                  </a:schemeClr>
                </a:solidFill>
              </a:rPr>
              <a:t>Opening by Mauritius President </a:t>
            </a:r>
            <a:r>
              <a:rPr lang="en-US" sz="2400" dirty="0" err="1">
                <a:solidFill>
                  <a:schemeClr val="tx2">
                    <a:lumMod val="90000"/>
                  </a:schemeClr>
                </a:solidFill>
              </a:rPr>
              <a:t>Ameenah</a:t>
            </a:r>
            <a:r>
              <a:rPr lang="en-US" sz="2400" dirty="0">
                <a:solidFill>
                  <a:schemeClr val="tx2">
                    <a:lumMod val="90000"/>
                  </a:schemeClr>
                </a:solidFill>
              </a:rPr>
              <a:t> </a:t>
            </a:r>
            <a:r>
              <a:rPr lang="en-US" sz="2400" dirty="0" err="1">
                <a:solidFill>
                  <a:schemeClr val="tx2">
                    <a:lumMod val="90000"/>
                  </a:schemeClr>
                </a:solidFill>
              </a:rPr>
              <a:t>Gurib</a:t>
            </a:r>
            <a:endParaRPr lang="en-US" sz="2400" dirty="0">
              <a:solidFill>
                <a:schemeClr val="tx2">
                  <a:lumMod val="90000"/>
                </a:schemeClr>
              </a:solidFill>
            </a:endParaRPr>
          </a:p>
          <a:p>
            <a:pPr marL="595312" lvl="2" indent="0" defTabSz="457200">
              <a:spcBef>
                <a:spcPts val="700"/>
              </a:spcBef>
              <a:buClr>
                <a:prstClr val="white"/>
              </a:buClr>
              <a:buSzPct val="95000"/>
              <a:tabLst>
                <a:tab pos="914400" algn="l"/>
              </a:tabLst>
            </a:pPr>
            <a:r>
              <a:rPr lang="en-US" sz="2400" dirty="0">
                <a:solidFill>
                  <a:schemeClr val="tx2">
                    <a:lumMod val="90000"/>
                  </a:schemeClr>
                </a:solidFill>
              </a:rPr>
              <a:t>Ethics workshop – provision of research findings </a:t>
            </a:r>
          </a:p>
          <a:p>
            <a:pPr marL="595312" lvl="2" indent="0" defTabSz="457200">
              <a:spcBef>
                <a:spcPts val="700"/>
              </a:spcBef>
              <a:buClr>
                <a:prstClr val="white"/>
              </a:buClr>
              <a:buSzPct val="95000"/>
              <a:tabLst>
                <a:tab pos="914400" algn="l"/>
              </a:tabLst>
            </a:pPr>
            <a:r>
              <a:rPr lang="en-US" sz="2400" dirty="0">
                <a:solidFill>
                  <a:schemeClr val="tx2">
                    <a:lumMod val="90000"/>
                  </a:schemeClr>
                </a:solidFill>
              </a:rPr>
              <a:t>Science workshop – HIV co-morbidities</a:t>
            </a:r>
          </a:p>
          <a:p>
            <a:pPr marL="0" lvl="1" indent="0" defTabSz="457200">
              <a:spcBef>
                <a:spcPts val="700"/>
              </a:spcBef>
              <a:buClr>
                <a:prstClr val="white"/>
              </a:buClr>
              <a:buSzPct val="95000"/>
              <a:tabLst>
                <a:tab pos="914400" algn="l"/>
              </a:tabLst>
            </a:pPr>
            <a:endParaRPr lang="en-US" sz="2000" dirty="0">
              <a:solidFill>
                <a:schemeClr val="tx2">
                  <a:lumMod val="90000"/>
                </a:schemeClr>
              </a:solidFill>
            </a:endParaRPr>
          </a:p>
          <a:p>
            <a:pPr marL="233363" lvl="1" indent="-233363" defTabSz="457200">
              <a:spcBef>
                <a:spcPts val="700"/>
              </a:spcBef>
              <a:buClr>
                <a:prstClr val="white"/>
              </a:buClr>
              <a:buSzPct val="95000"/>
              <a:buFont typeface="Wingdings" pitchFamily="2" charset="2"/>
              <a:buChar char=""/>
              <a:tabLst>
                <a:tab pos="914400" algn="l"/>
              </a:tabLst>
            </a:pPr>
            <a:endParaRPr lang="en-US" sz="2800" dirty="0">
              <a:solidFill>
                <a:prstClr val="white"/>
              </a:solidFill>
            </a:endParaRPr>
          </a:p>
          <a:p>
            <a:pPr marL="233363" lvl="1" indent="-233363" defTabSz="457200">
              <a:spcBef>
                <a:spcPts val="700"/>
              </a:spcBef>
              <a:buClr>
                <a:prstClr val="white"/>
              </a:buClr>
              <a:buSzPct val="95000"/>
              <a:buFont typeface="Wingdings" pitchFamily="2" charset="2"/>
              <a:buChar char=""/>
              <a:tabLst>
                <a:tab pos="914400" algn="l"/>
              </a:tabLst>
            </a:pPr>
            <a:endParaRPr lang="en-US" sz="2800" dirty="0">
              <a:solidFill>
                <a:prstClr val="white"/>
              </a:solidFill>
            </a:endParaRPr>
          </a:p>
          <a:p>
            <a:pPr marL="0" lvl="1" indent="0" defTabSz="457200">
              <a:spcBef>
                <a:spcPts val="700"/>
              </a:spcBef>
              <a:buClr>
                <a:prstClr val="white"/>
              </a:buClr>
              <a:buSzPct val="95000"/>
              <a:tabLst>
                <a:tab pos="914400" algn="l"/>
              </a:tabLst>
            </a:pPr>
            <a:endParaRPr lang="en-US" sz="3200" dirty="0">
              <a:solidFill>
                <a:prstClr val="white"/>
              </a:solidFill>
            </a:endParaRPr>
          </a:p>
          <a:p>
            <a:pPr marL="0" lvl="1" indent="0" defTabSz="457200">
              <a:spcBef>
                <a:spcPts val="700"/>
              </a:spcBef>
              <a:buClr>
                <a:prstClr val="white"/>
              </a:buClr>
              <a:buSzPct val="95000"/>
              <a:tabLst>
                <a:tab pos="914400" algn="l"/>
              </a:tabLst>
            </a:pPr>
            <a:endParaRPr lang="en-US" sz="2800" dirty="0">
              <a:solidFill>
                <a:prstClr val="white"/>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0" lvl="1" indent="0" defTabSz="457200" fontAlgn="base">
              <a:spcBef>
                <a:spcPts val="700"/>
              </a:spcBef>
              <a:spcAft>
                <a:spcPct val="0"/>
              </a:spcAft>
              <a:buClr>
                <a:prstClr val="white"/>
              </a:buClr>
              <a:buSzPct val="95000"/>
              <a:tabLst>
                <a:tab pos="914400" algn="l"/>
              </a:tabLst>
            </a:pPr>
            <a:endParaRPr lang="en-US" sz="2800" dirty="0">
              <a:solidFill>
                <a:prstClr val="white"/>
              </a:solidFill>
            </a:endParaRP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30</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3102"/>
          <a:stretch/>
        </p:blipFill>
        <p:spPr bwMode="auto">
          <a:xfrm>
            <a:off x="-12703" y="3366058"/>
            <a:ext cx="9140824" cy="2955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a:grpSpLocks noChangeAspect="1"/>
          </p:cNvGrpSpPr>
          <p:nvPr/>
        </p:nvGrpSpPr>
        <p:grpSpPr>
          <a:xfrm>
            <a:off x="-4307" y="-6296"/>
            <a:ext cx="1395397" cy="1340245"/>
            <a:chOff x="109993" y="19104"/>
            <a:chExt cx="1642607" cy="1577684"/>
          </a:xfrm>
        </p:grpSpPr>
        <p:sp>
          <p:nvSpPr>
            <p:cNvPr id="11" name="Rectangle 10"/>
            <p:cNvSpPr/>
            <p:nvPr/>
          </p:nvSpPr>
          <p:spPr>
            <a:xfrm>
              <a:off x="109993" y="19104"/>
              <a:ext cx="1642607" cy="1577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S:\CENTERS\H3Africa\Logos\H3Africa_500px_trans.png"/>
            <p:cNvPicPr>
              <a:picLocks noChangeAspect="1" noChangeArrowheads="1"/>
            </p:cNvPicPr>
            <p:nvPr/>
          </p:nvPicPr>
          <p:blipFill>
            <a:blip r:embed="rId4" cstate="print"/>
            <a:srcRect/>
            <a:stretch>
              <a:fillRect/>
            </a:stretch>
          </p:blipFill>
          <p:spPr bwMode="auto">
            <a:xfrm>
              <a:off x="262068" y="107520"/>
              <a:ext cx="1338456" cy="1395366"/>
            </a:xfrm>
            <a:prstGeom prst="rect">
              <a:avLst/>
            </a:prstGeom>
            <a:noFill/>
            <a:ln>
              <a:noFill/>
            </a:ln>
          </p:spPr>
        </p:pic>
      </p:grpSp>
    </p:spTree>
    <p:extLst>
      <p:ext uri="{BB962C8B-B14F-4D97-AF65-F5344CB8AC3E}">
        <p14:creationId xmlns:p14="http://schemas.microsoft.com/office/powerpoint/2010/main" val="17326876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09059"/>
            <a:ext cx="9143999" cy="5326158"/>
          </a:xfrm>
        </p:spPr>
        <p:txBody>
          <a:bodyPr/>
          <a:lstStyle/>
          <a:p>
            <a:pPr>
              <a:buClr>
                <a:schemeClr val="tx1"/>
              </a:buClr>
            </a:pPr>
            <a:r>
              <a:rPr lang="en-US" b="1" dirty="0">
                <a:latin typeface="Arial" panose="020B0604020202020204" pitchFamily="34" charset="0"/>
                <a:cs typeface="Arial" panose="020B0604020202020204" pitchFamily="34" charset="0"/>
              </a:rPr>
              <a:t>Seven RFAs for second phase (2016-2021)</a:t>
            </a:r>
          </a:p>
          <a:p>
            <a:endParaRPr lang="en-US" b="1" dirty="0"/>
          </a:p>
          <a:p>
            <a:endParaRPr lang="en-US" b="1" dirty="0"/>
          </a:p>
          <a:p>
            <a:endParaRPr lang="en-US" b="1" dirty="0"/>
          </a:p>
          <a:p>
            <a:endParaRPr lang="en-US" b="1" dirty="0"/>
          </a:p>
          <a:p>
            <a:endParaRPr lang="en-US" b="1" dirty="0"/>
          </a:p>
          <a:p>
            <a:endParaRPr lang="en-US" b="1" dirty="0"/>
          </a:p>
          <a:p>
            <a:endParaRPr lang="en-US" sz="4400" b="1" dirty="0"/>
          </a:p>
          <a:p>
            <a:pPr>
              <a:buClr>
                <a:schemeClr val="tx1"/>
              </a:buClr>
            </a:pPr>
            <a:r>
              <a:rPr lang="en-US" b="1" dirty="0">
                <a:latin typeface="Arial" panose="020B0604020202020204" pitchFamily="34" charset="0"/>
                <a:cs typeface="Arial" panose="020B0604020202020204" pitchFamily="34" charset="0"/>
              </a:rPr>
              <a:t>Applications due November 15, 2016</a:t>
            </a:r>
          </a:p>
        </p:txBody>
      </p:sp>
      <p:sp>
        <p:nvSpPr>
          <p:cNvPr id="6" name="Rectangle 2"/>
          <p:cNvSpPr>
            <a:spLocks noChangeArrowheads="1"/>
          </p:cNvSpPr>
          <p:nvPr/>
        </p:nvSpPr>
        <p:spPr bwMode="auto">
          <a:xfrm>
            <a:off x="1640378" y="1449"/>
            <a:ext cx="7500446" cy="696913"/>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30</a:t>
            </a:r>
          </a:p>
        </p:txBody>
      </p:sp>
      <p:grpSp>
        <p:nvGrpSpPr>
          <p:cNvPr id="2" name="Group 1"/>
          <p:cNvGrpSpPr/>
          <p:nvPr/>
        </p:nvGrpSpPr>
        <p:grpSpPr>
          <a:xfrm>
            <a:off x="693391" y="2026991"/>
            <a:ext cx="7950989" cy="3984257"/>
            <a:chOff x="773463" y="1947134"/>
            <a:chExt cx="7950989" cy="3984257"/>
          </a:xfrm>
        </p:grpSpPr>
        <p:graphicFrame>
          <p:nvGraphicFramePr>
            <p:cNvPr id="10" name="Content Placeholder 3"/>
            <p:cNvGraphicFramePr>
              <a:graphicFrameLocks/>
            </p:cNvGraphicFramePr>
            <p:nvPr>
              <p:extLst>
                <p:ext uri="{D42A27DB-BD31-4B8C-83A1-F6EECF244321}">
                  <p14:modId xmlns:p14="http://schemas.microsoft.com/office/powerpoint/2010/main" val="2302078745"/>
                </p:ext>
              </p:extLst>
            </p:nvPr>
          </p:nvGraphicFramePr>
          <p:xfrm>
            <a:off x="2526379" y="1947134"/>
            <a:ext cx="6198073" cy="3984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p:cNvSpPr/>
            <p:nvPr/>
          </p:nvSpPr>
          <p:spPr>
            <a:xfrm>
              <a:off x="773463" y="2731126"/>
              <a:ext cx="2054795" cy="2054795"/>
            </a:xfrm>
            <a:prstGeom prst="ellipse">
              <a:avLst/>
            </a:prstGeom>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p:cNvSpPr txBox="1"/>
            <p:nvPr/>
          </p:nvSpPr>
          <p:spPr>
            <a:xfrm>
              <a:off x="815992" y="3214685"/>
              <a:ext cx="1969736" cy="1323439"/>
            </a:xfrm>
            <a:prstGeom prst="rect">
              <a:avLst/>
            </a:prstGeom>
            <a:noFill/>
          </p:spPr>
          <p:txBody>
            <a:bodyPr wrap="square" rtlCol="0">
              <a:spAutoFit/>
            </a:bodyPr>
            <a:lstStyle/>
            <a:p>
              <a:pPr algn="ctr"/>
              <a:r>
                <a:rPr lang="en-US" sz="2000" dirty="0">
                  <a:solidFill>
                    <a:schemeClr val="accent4">
                      <a:lumMod val="75000"/>
                    </a:schemeClr>
                  </a:solidFill>
                  <a:latin typeface="+mn-lt"/>
                </a:rPr>
                <a:t>Administrative Coordinating Center</a:t>
              </a:r>
            </a:p>
            <a:p>
              <a:pPr algn="ctr"/>
              <a:r>
                <a:rPr lang="en-US" dirty="0">
                  <a:solidFill>
                    <a:schemeClr val="accent4">
                      <a:lumMod val="75000"/>
                    </a:schemeClr>
                  </a:solidFill>
                </a:rPr>
                <a:t>(U24)</a:t>
              </a:r>
            </a:p>
          </p:txBody>
        </p:sp>
        <p:sp>
          <p:nvSpPr>
            <p:cNvPr id="14" name="Oval 13"/>
            <p:cNvSpPr/>
            <p:nvPr/>
          </p:nvSpPr>
          <p:spPr>
            <a:xfrm>
              <a:off x="878283" y="2554156"/>
              <a:ext cx="664641" cy="664641"/>
            </a:xfrm>
            <a:prstGeom prst="ellipse">
              <a:avLst/>
            </a:prstGeom>
            <a:blipFill rotWithShape="0">
              <a:blip r:embed="rId8"/>
              <a:stretch>
                <a:fillRect/>
              </a:stretch>
            </a:blipFill>
          </p:spPr>
          <p:style>
            <a:lnRef idx="2">
              <a:schemeClr val="accent5">
                <a:hueOff val="-619303"/>
                <a:satOff val="6209"/>
                <a:lumOff val="-4314"/>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3" name="Group 12"/>
          <p:cNvGrpSpPr>
            <a:grpSpLocks noChangeAspect="1"/>
          </p:cNvGrpSpPr>
          <p:nvPr/>
        </p:nvGrpSpPr>
        <p:grpSpPr>
          <a:xfrm>
            <a:off x="-4307" y="-6296"/>
            <a:ext cx="1395397" cy="1340245"/>
            <a:chOff x="109993" y="19104"/>
            <a:chExt cx="1642607" cy="1577684"/>
          </a:xfrm>
        </p:grpSpPr>
        <p:sp>
          <p:nvSpPr>
            <p:cNvPr id="15" name="Rectangle 14"/>
            <p:cNvSpPr/>
            <p:nvPr/>
          </p:nvSpPr>
          <p:spPr>
            <a:xfrm>
              <a:off x="109993" y="19104"/>
              <a:ext cx="1642607" cy="1577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S:\CENTERS\H3Africa\Logos\H3Africa_500px_trans.png"/>
            <p:cNvPicPr>
              <a:picLocks noChangeAspect="1" noChangeArrowheads="1"/>
            </p:cNvPicPr>
            <p:nvPr/>
          </p:nvPicPr>
          <p:blipFill>
            <a:blip r:embed="rId9" cstate="print"/>
            <a:srcRect/>
            <a:stretch>
              <a:fillRect/>
            </a:stretch>
          </p:blipFill>
          <p:spPr bwMode="auto">
            <a:xfrm>
              <a:off x="262068" y="107520"/>
              <a:ext cx="1338456" cy="1395366"/>
            </a:xfrm>
            <a:prstGeom prst="rect">
              <a:avLst/>
            </a:prstGeom>
            <a:noFill/>
            <a:ln>
              <a:noFill/>
            </a:ln>
          </p:spPr>
        </p:pic>
      </p:grpSp>
    </p:spTree>
    <p:extLst>
      <p:ext uri="{BB962C8B-B14F-4D97-AF65-F5344CB8AC3E}">
        <p14:creationId xmlns:p14="http://schemas.microsoft.com/office/powerpoint/2010/main" val="36767631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1362"/>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Network (UDN)</a:t>
            </a: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22363" y="641012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31</a:t>
            </a:r>
          </a:p>
        </p:txBody>
      </p:sp>
      <p:grpSp>
        <p:nvGrpSpPr>
          <p:cNvPr id="11" name="Group 10"/>
          <p:cNvGrpSpPr/>
          <p:nvPr/>
        </p:nvGrpSpPr>
        <p:grpSpPr>
          <a:xfrm>
            <a:off x="0" y="762000"/>
            <a:ext cx="9167859" cy="914400"/>
            <a:chOff x="0" y="762000"/>
            <a:chExt cx="9167859" cy="914400"/>
          </a:xfrm>
        </p:grpSpPr>
        <p:sp>
          <p:nvSpPr>
            <p:cNvPr id="3" name="Rectangle 2"/>
            <p:cNvSpPr/>
            <p:nvPr/>
          </p:nvSpPr>
          <p:spPr>
            <a:xfrm>
              <a:off x="1" y="7620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1524000" y="845124"/>
              <a:ext cx="310896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968992"/>
              <a:ext cx="2133084" cy="369332"/>
            </a:xfrm>
            <a:prstGeom prst="rect">
              <a:avLst/>
            </a:prstGeom>
            <a:noFill/>
          </p:spPr>
          <p:txBody>
            <a:bodyPr wrap="none" rtlCol="0">
              <a:spAutoFit/>
            </a:bodyPr>
            <a:lstStyle/>
            <a:p>
              <a:r>
                <a:rPr lang="en-US" b="1" dirty="0">
                  <a:solidFill>
                    <a:schemeClr val="tx1">
                      <a:lumMod val="50000"/>
                    </a:schemeClr>
                  </a:solidFill>
                </a:rPr>
                <a:t>UDN Site Locations</a:t>
              </a:r>
            </a:p>
          </p:txBody>
        </p:sp>
        <p:cxnSp>
          <p:nvCxnSpPr>
            <p:cNvPr id="7" name="Straight Connector 6"/>
            <p:cNvCxnSpPr/>
            <p:nvPr/>
          </p:nvCxnSpPr>
          <p:spPr>
            <a:xfrm>
              <a:off x="4632960" y="960495"/>
              <a:ext cx="0" cy="3693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483056"/>
              <a:ext cx="9167859"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wisea2\AppData\Local\Microsoft\Windows\Temporary Internet Files\Content.Outlook\ATY747F2\UDN-Gateway-yellow-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845439"/>
            <a:ext cx="3425825" cy="983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5830282"/>
            <a:ext cx="3124200" cy="954107"/>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cs typeface="Arial" panose="020B0604020202020204" pitchFamily="34" charset="0"/>
              </a:rPr>
              <a:t>795</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a:cs typeface="Arial" panose="020B0604020202020204" pitchFamily="34" charset="0"/>
              </a:rPr>
              <a:t>a</a:t>
            </a:r>
            <a:r>
              <a:rPr lang="en-US" sz="2800" b="1" dirty="0">
                <a:latin typeface="Arial" panose="020B0604020202020204" pitchFamily="34" charset="0"/>
                <a:cs typeface="Arial" panose="020B0604020202020204" pitchFamily="34" charset="0"/>
              </a:rPr>
              <a:t>pplications</a:t>
            </a:r>
          </a:p>
          <a:p>
            <a:pPr algn="ctr"/>
            <a:r>
              <a:rPr lang="en-US" sz="2800" dirty="0">
                <a:effectLst>
                  <a:outerShdw blurRad="38100" dist="38100" dir="2700000" algn="tl">
                    <a:srgbClr val="000000">
                      <a:alpha val="43137"/>
                    </a:srgbClr>
                  </a:outerShdw>
                </a:effectLst>
                <a:cs typeface="Arial" panose="020B0604020202020204" pitchFamily="34" charset="0"/>
              </a:rPr>
              <a:t>281</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a:cs typeface="Arial" panose="020B0604020202020204" pitchFamily="34" charset="0"/>
              </a:rPr>
              <a:t>a</a:t>
            </a:r>
            <a:r>
              <a:rPr lang="en-US" sz="2800" b="1" dirty="0">
                <a:latin typeface="Arial" panose="020B0604020202020204" pitchFamily="34" charset="0"/>
                <a:cs typeface="Arial" panose="020B0604020202020204" pitchFamily="34" charset="0"/>
              </a:rPr>
              <a:t>cceptances</a:t>
            </a:r>
          </a:p>
        </p:txBody>
      </p:sp>
      <p:sp>
        <p:nvSpPr>
          <p:cNvPr id="2" name="Rectangle 1"/>
          <p:cNvSpPr/>
          <p:nvPr/>
        </p:nvSpPr>
        <p:spPr>
          <a:xfrm>
            <a:off x="0" y="1676400"/>
            <a:ext cx="9144000" cy="4162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8"/>
          <p:cNvPicPr>
            <a:picLocks noChangeAspect="1"/>
          </p:cNvPicPr>
          <p:nvPr/>
        </p:nvPicPr>
        <p:blipFill>
          <a:blip r:embed="rId5">
            <a:extLst>
              <a:ext uri="{28A0092B-C50C-407E-A947-70E740481C1C}">
                <a14:useLocalDpi xmlns:a14="http://schemas.microsoft.com/office/drawing/2010/main" val="0"/>
              </a:ext>
            </a:extLst>
          </a:blip>
          <a:srcRect l="11240" t="17149" r="28583" b="15988"/>
          <a:stretch>
            <a:fillRect/>
          </a:stretch>
        </p:blipFill>
        <p:spPr bwMode="auto">
          <a:xfrm>
            <a:off x="701675" y="1568450"/>
            <a:ext cx="663575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p:cNvPicPr>
            <a:picLocks noChangeAspect="1"/>
          </p:cNvPicPr>
          <p:nvPr/>
        </p:nvPicPr>
        <p:blipFill>
          <a:blip r:embed="rId6">
            <a:extLst>
              <a:ext uri="{28A0092B-C50C-407E-A947-70E740481C1C}">
                <a14:useLocalDpi xmlns:a14="http://schemas.microsoft.com/office/drawing/2010/main" val="0"/>
              </a:ext>
            </a:extLst>
          </a:blip>
          <a:srcRect l="18672" t="15811" r="48495" b="68378"/>
          <a:stretch>
            <a:fillRect/>
          </a:stretch>
        </p:blipFill>
        <p:spPr bwMode="auto">
          <a:xfrm>
            <a:off x="1485900" y="1543050"/>
            <a:ext cx="33067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p:cNvPicPr>
            <a:picLocks noChangeAspect="1"/>
          </p:cNvPicPr>
          <p:nvPr/>
        </p:nvPicPr>
        <p:blipFill>
          <a:blip r:embed="rId7">
            <a:extLst>
              <a:ext uri="{28A0092B-C50C-407E-A947-70E740481C1C}">
                <a14:useLocalDpi xmlns:a14="http://schemas.microsoft.com/office/drawing/2010/main" val="0"/>
              </a:ext>
            </a:extLst>
          </a:blip>
          <a:srcRect l="3452" t="24857" r="76814" b="50000"/>
          <a:stretch>
            <a:fillRect/>
          </a:stretch>
        </p:blipFill>
        <p:spPr bwMode="auto">
          <a:xfrm>
            <a:off x="-34925" y="2133600"/>
            <a:ext cx="20002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p:cNvPicPr>
            <a:picLocks noChangeAspect="1"/>
          </p:cNvPicPr>
          <p:nvPr/>
        </p:nvPicPr>
        <p:blipFill>
          <a:blip r:embed="rId8">
            <a:extLst>
              <a:ext uri="{28A0092B-C50C-407E-A947-70E740481C1C}">
                <a14:useLocalDpi xmlns:a14="http://schemas.microsoft.com/office/drawing/2010/main" val="0"/>
              </a:ext>
            </a:extLst>
          </a:blip>
          <a:srcRect l="15221" t="33195" r="64912" b="42105"/>
          <a:stretch>
            <a:fillRect/>
          </a:stretch>
        </p:blipFill>
        <p:spPr bwMode="auto">
          <a:xfrm>
            <a:off x="1128713" y="2705100"/>
            <a:ext cx="20351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p:cNvPicPr>
            <a:picLocks noChangeAspect="1"/>
          </p:cNvPicPr>
          <p:nvPr/>
        </p:nvPicPr>
        <p:blipFill>
          <a:blip r:embed="rId9">
            <a:extLst>
              <a:ext uri="{28A0092B-C50C-407E-A947-70E740481C1C}">
                <a14:useLocalDpi xmlns:a14="http://schemas.microsoft.com/office/drawing/2010/main" val="0"/>
              </a:ext>
            </a:extLst>
          </a:blip>
          <a:srcRect l="10178" t="63873" r="55664" b="19449"/>
          <a:stretch>
            <a:fillRect/>
          </a:stretch>
        </p:blipFill>
        <p:spPr bwMode="auto">
          <a:xfrm>
            <a:off x="996950" y="4552950"/>
            <a:ext cx="3400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p:cNvPicPr>
            <a:picLocks noChangeAspect="1"/>
          </p:cNvPicPr>
          <p:nvPr/>
        </p:nvPicPr>
        <p:blipFill>
          <a:blip r:embed="rId10">
            <a:extLst>
              <a:ext uri="{28A0092B-C50C-407E-A947-70E740481C1C}">
                <a14:useLocalDpi xmlns:a14="http://schemas.microsoft.com/office/drawing/2010/main" val="0"/>
              </a:ext>
            </a:extLst>
          </a:blip>
          <a:srcRect l="28584" t="45546" r="45045" b="37698"/>
          <a:stretch>
            <a:fillRect/>
          </a:stretch>
        </p:blipFill>
        <p:spPr bwMode="auto">
          <a:xfrm>
            <a:off x="2794000" y="3375025"/>
            <a:ext cx="27193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p:cNvPicPr>
            <a:picLocks noChangeAspect="1"/>
          </p:cNvPicPr>
          <p:nvPr/>
        </p:nvPicPr>
        <p:blipFill>
          <a:blip r:embed="rId11">
            <a:extLst>
              <a:ext uri="{28A0092B-C50C-407E-A947-70E740481C1C}">
                <a14:useLocalDpi xmlns:a14="http://schemas.microsoft.com/office/drawing/2010/main" val="0"/>
              </a:ext>
            </a:extLst>
          </a:blip>
          <a:srcRect l="51505" t="57896" r="21638" b="25742"/>
          <a:stretch>
            <a:fillRect/>
          </a:stretch>
        </p:blipFill>
        <p:spPr bwMode="auto">
          <a:xfrm>
            <a:off x="5205413" y="4119563"/>
            <a:ext cx="290036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p:cNvPicPr>
            <a:picLocks noChangeAspect="1"/>
          </p:cNvPicPr>
          <p:nvPr/>
        </p:nvPicPr>
        <p:blipFill>
          <a:blip r:embed="rId12">
            <a:extLst>
              <a:ext uri="{28A0092B-C50C-407E-A947-70E740481C1C}">
                <a14:useLocalDpi xmlns:a14="http://schemas.microsoft.com/office/drawing/2010/main" val="0"/>
              </a:ext>
            </a:extLst>
          </a:blip>
          <a:srcRect l="61063" t="41849" r="12833" b="41003"/>
          <a:stretch>
            <a:fillRect/>
          </a:stretch>
        </p:blipFill>
        <p:spPr bwMode="auto">
          <a:xfrm>
            <a:off x="6197600" y="3178175"/>
            <a:ext cx="2717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6"/>
          <p:cNvPicPr>
            <a:picLocks noChangeAspect="1"/>
          </p:cNvPicPr>
          <p:nvPr/>
        </p:nvPicPr>
        <p:blipFill>
          <a:blip r:embed="rId13">
            <a:extLst>
              <a:ext uri="{28A0092B-C50C-407E-A947-70E740481C1C}">
                <a14:useLocalDpi xmlns:a14="http://schemas.microsoft.com/office/drawing/2010/main" val="0"/>
              </a:ext>
            </a:extLst>
          </a:blip>
          <a:srcRect l="66904" t="27374" r="10178" b="56892"/>
          <a:stretch>
            <a:fillRect/>
          </a:stretch>
        </p:blipFill>
        <p:spPr bwMode="auto">
          <a:xfrm>
            <a:off x="6756400" y="2252663"/>
            <a:ext cx="24352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8"/>
          <p:cNvPicPr>
            <a:picLocks noChangeAspect="1"/>
          </p:cNvPicPr>
          <p:nvPr/>
        </p:nvPicPr>
        <p:blipFill>
          <a:blip r:embed="rId14">
            <a:extLst>
              <a:ext uri="{28A0092B-C50C-407E-A947-70E740481C1C}">
                <a14:useLocalDpi xmlns:a14="http://schemas.microsoft.com/office/drawing/2010/main" val="0"/>
              </a:ext>
            </a:extLst>
          </a:blip>
          <a:srcRect l="38937" t="33195" r="35068" b="51701"/>
          <a:stretch>
            <a:fillRect/>
          </a:stretch>
        </p:blipFill>
        <p:spPr bwMode="auto">
          <a:xfrm>
            <a:off x="3951288" y="2667000"/>
            <a:ext cx="25796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
          <p:cNvPicPr>
            <a:picLocks noChangeAspect="1"/>
          </p:cNvPicPr>
          <p:nvPr/>
        </p:nvPicPr>
        <p:blipFill>
          <a:blip r:embed="rId15">
            <a:extLst>
              <a:ext uri="{28A0092B-C50C-407E-A947-70E740481C1C}">
                <a14:useLocalDpi xmlns:a14="http://schemas.microsoft.com/office/drawing/2010/main" val="0"/>
              </a:ext>
            </a:extLst>
          </a:blip>
          <a:srcRect l="55841" t="15811" r="17612" b="62871"/>
          <a:stretch>
            <a:fillRect/>
          </a:stretch>
        </p:blipFill>
        <p:spPr bwMode="auto">
          <a:xfrm>
            <a:off x="5576888" y="1570038"/>
            <a:ext cx="28209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9788" y="758566"/>
            <a:ext cx="9169466" cy="5083439"/>
            <a:chOff x="-9788" y="758566"/>
            <a:chExt cx="9169466" cy="5083439"/>
          </a:xfrm>
        </p:grpSpPr>
        <p:sp>
          <p:nvSpPr>
            <p:cNvPr id="12" name="Rectangle 11"/>
            <p:cNvSpPr/>
            <p:nvPr/>
          </p:nvSpPr>
          <p:spPr>
            <a:xfrm>
              <a:off x="-9788" y="758566"/>
              <a:ext cx="9169466" cy="5083439"/>
            </a:xfrm>
            <a:prstGeom prst="rect">
              <a:avLst/>
            </a:prstGeom>
            <a:solidFill>
              <a:srgbClr val="008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15296" t="41319" r="57045" b="14052"/>
            <a:stretch/>
          </p:blipFill>
          <p:spPr bwMode="auto">
            <a:xfrm>
              <a:off x="-9788" y="1005205"/>
              <a:ext cx="9153788" cy="466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Rounded Rectangle 15"/>
          <p:cNvSpPr/>
          <p:nvPr/>
        </p:nvSpPr>
        <p:spPr>
          <a:xfrm>
            <a:off x="76200" y="1676400"/>
            <a:ext cx="6324600" cy="12954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477000" y="1219200"/>
            <a:ext cx="2232025" cy="434339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3490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026"/>
                                        </p:tgtEl>
                                      </p:cBhvr>
                                    </p:animEffect>
                                    <p:animScale>
                                      <p:cBhvr>
                                        <p:cTn id="14" dur="250" autoRev="1" fill="hold"/>
                                        <p:tgtEl>
                                          <p:spTgt spid="102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3465"/>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Open Session Presentations</a:t>
            </a:r>
          </a:p>
        </p:txBody>
      </p:sp>
      <p:sp>
        <p:nvSpPr>
          <p:cNvPr id="5" name="Title 1"/>
          <p:cNvSpPr txBox="1">
            <a:spLocks/>
          </p:cNvSpPr>
          <p:nvPr/>
        </p:nvSpPr>
        <p:spPr bwMode="auto">
          <a:xfrm>
            <a:off x="1816" y="1452007"/>
            <a:ext cx="9144000" cy="4892124"/>
          </a:xfrm>
          <a:prstGeom prst="rect">
            <a:avLst/>
          </a:prstGeom>
          <a:noFill/>
          <a:ln w="9525" algn="ctr">
            <a:noFill/>
            <a:miter lim="800000"/>
            <a:headEnd/>
            <a:tailEnd/>
          </a:ln>
        </p:spPr>
        <p:txBody>
          <a:bodyPr/>
          <a:lstStyle/>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U.S. Precision Medicine Initiative</a:t>
            </a:r>
          </a:p>
          <a:p>
            <a:pPr marL="463550" lvl="1" indent="-231775" defTabSz="685800" eaLnBrk="0" hangingPunct="0">
              <a:spcBef>
                <a:spcPts val="0"/>
              </a:spcBef>
              <a:spcAft>
                <a:spcPts val="600"/>
              </a:spcAft>
              <a:buClr>
                <a:prstClr val="white"/>
              </a:buClr>
              <a:buSzPct val="95000"/>
              <a:buFont typeface="Wingdings" pitchFamily="2" charset="2"/>
              <a:buChar char=""/>
              <a:defRPr/>
            </a:pPr>
            <a:endParaRPr lang="en-US" sz="1200" dirty="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	Eric </a:t>
            </a:r>
            <a:r>
              <a:rPr lang="en-US" sz="2800" dirty="0" err="1">
                <a:solidFill>
                  <a:srgbClr val="66FF33"/>
                </a:solidFill>
                <a:latin typeface="Arial" charset="0"/>
              </a:rPr>
              <a:t>Dishman</a:t>
            </a:r>
            <a:endParaRPr lang="en-US" sz="2800" dirty="0">
              <a:solidFill>
                <a:srgbClr val="66FF33"/>
              </a:solidFill>
              <a:latin typeface="Arial" charset="0"/>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a:solidFill>
                <a:prstClr val="white"/>
              </a:solidFill>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23 (Pairs) plus 1 Lessons Learned</a:t>
            </a:r>
          </a:p>
          <a:p>
            <a:pPr marL="463550" lvl="1" indent="-231775" defTabSz="685800" eaLnBrk="0" hangingPunct="0">
              <a:spcBef>
                <a:spcPts val="0"/>
              </a:spcBef>
              <a:spcAft>
                <a:spcPts val="600"/>
              </a:spcAft>
              <a:buClr>
                <a:prstClr val="white"/>
              </a:buClr>
              <a:buSzPct val="95000"/>
              <a:buFont typeface="Wingdings" pitchFamily="2" charset="2"/>
              <a:buChar char=""/>
              <a:defRPr/>
            </a:pPr>
            <a:endParaRPr lang="en-US" sz="1200" dirty="0">
              <a:solidFill>
                <a:srgbClr val="66FF33"/>
              </a:solidFill>
              <a:latin typeface="Arial" charset="0"/>
            </a:endParaRPr>
          </a:p>
          <a:p>
            <a:pPr lvl="2" indent="-231775"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		Jeff </a:t>
            </a:r>
            <a:r>
              <a:rPr lang="en-US" sz="2800" dirty="0" err="1">
                <a:solidFill>
                  <a:srgbClr val="66FF33"/>
                </a:solidFill>
                <a:latin typeface="Arial" charset="0"/>
              </a:rPr>
              <a:t>Schloss</a:t>
            </a:r>
            <a:endParaRPr lang="en-US" sz="2800" dirty="0">
              <a:solidFill>
                <a:srgbClr val="66FF33"/>
              </a:solidFill>
              <a:latin typeface="Arial" charset="0"/>
            </a:endParaRPr>
          </a:p>
          <a:p>
            <a:pPr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a:solidFill>
                <a:srgbClr val="66FF33"/>
              </a:solidFill>
              <a:latin typeface="Arial" charset="0"/>
            </a:endParaRPr>
          </a:p>
        </p:txBody>
      </p:sp>
    </p:spTree>
    <p:extLst>
      <p:ext uri="{BB962C8B-B14F-4D97-AF65-F5344CB8AC3E}">
        <p14:creationId xmlns:p14="http://schemas.microsoft.com/office/powerpoint/2010/main" val="7470024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p:cNvPicPr>
            <a:picLocks noGrp="1" noChangeAspect="1"/>
          </p:cNvPicPr>
          <p:nvPr>
            <p:ph idx="1"/>
          </p:nvPr>
        </p:nvPicPr>
        <p:blipFill>
          <a:blip r:embed="rId3"/>
          <a:stretch>
            <a:fillRect/>
          </a:stretch>
        </p:blipFill>
        <p:spPr>
          <a:xfrm>
            <a:off x="4536660" y="4176134"/>
            <a:ext cx="4373562" cy="2186781"/>
          </a:xfrm>
          <a:prstGeom prst="rect">
            <a:avLst/>
          </a:prstGeom>
          <a:ln>
            <a:solidFill>
              <a:srgbClr val="FEB80A"/>
            </a:solidFill>
          </a:ln>
        </p:spPr>
      </p:pic>
      <p:sp>
        <p:nvSpPr>
          <p:cNvPr id="21" name="Title 1"/>
          <p:cNvSpPr txBox="1">
            <a:spLocks/>
          </p:cNvSpPr>
          <p:nvPr/>
        </p:nvSpPr>
        <p:spPr>
          <a:xfrm>
            <a:off x="0" y="0"/>
            <a:ext cx="9144000" cy="1010653"/>
          </a:xfrm>
          <a:prstGeom prst="rect">
            <a:avLst/>
          </a:prstGeom>
        </p:spPr>
        <p:txBody>
          <a:bodyPr vert="horz" anchor="t">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r>
              <a:rPr lang="en-US" sz="3600" b="1" dirty="0">
                <a:solidFill>
                  <a:srgbClr val="FFFF00"/>
                </a:solidFill>
                <a:latin typeface="Arial" panose="020B0604020202020204" pitchFamily="34" charset="0"/>
                <a:cs typeface="Arial" panose="020B0604020202020204" pitchFamily="34" charset="0"/>
              </a:rPr>
              <a:t>Precision Medicine Initiative (PMI) </a:t>
            </a:r>
          </a:p>
        </p:txBody>
      </p:sp>
      <p:sp>
        <p:nvSpPr>
          <p:cNvPr id="6" name="TextBox 7"/>
          <p:cNvSpPr txBox="1">
            <a:spLocks noChangeArrowheads="1"/>
          </p:cNvSpPr>
          <p:nvPr/>
        </p:nvSpPr>
        <p:spPr bwMode="auto">
          <a:xfrm>
            <a:off x="7318863" y="6406276"/>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32</a:t>
            </a:r>
          </a:p>
        </p:txBody>
      </p:sp>
      <p:pic>
        <p:nvPicPr>
          <p:cNvPr id="1026" name="Picture 2" descr="8D9A06E6-9C40-48EF-AE75-7658EFAB146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778" y="4176134"/>
            <a:ext cx="4069104" cy="2191330"/>
          </a:xfrm>
          <a:prstGeom prst="rect">
            <a:avLst/>
          </a:prstGeom>
          <a:noFill/>
          <a:ln w="9525">
            <a:solidFill>
              <a:srgbClr val="FEB80A"/>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720352" y="700367"/>
            <a:ext cx="3703296" cy="2642905"/>
          </a:xfrm>
          <a:prstGeom prst="rect">
            <a:avLst/>
          </a:prstGeom>
        </p:spPr>
      </p:pic>
      <p:sp>
        <p:nvSpPr>
          <p:cNvPr id="4" name="Down Arrow 3"/>
          <p:cNvSpPr/>
          <p:nvPr/>
        </p:nvSpPr>
        <p:spPr bwMode="auto">
          <a:xfrm>
            <a:off x="2794000" y="3409665"/>
            <a:ext cx="381000" cy="65216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96" charset="0"/>
            </a:endParaRPr>
          </a:p>
        </p:txBody>
      </p:sp>
      <p:sp>
        <p:nvSpPr>
          <p:cNvPr id="11" name="Down Arrow 10"/>
          <p:cNvSpPr/>
          <p:nvPr/>
        </p:nvSpPr>
        <p:spPr bwMode="auto">
          <a:xfrm>
            <a:off x="5969000" y="3409665"/>
            <a:ext cx="381000" cy="65216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96" charset="0"/>
            </a:endParaRPr>
          </a:p>
        </p:txBody>
      </p:sp>
      <p:pic>
        <p:nvPicPr>
          <p:cNvPr id="15" name="Content Placeholder 4"/>
          <p:cNvPicPr>
            <a:picLocks noChangeAspect="1"/>
          </p:cNvPicPr>
          <p:nvPr/>
        </p:nvPicPr>
        <p:blipFill>
          <a:blip r:embed="rId3"/>
          <a:stretch>
            <a:fillRect/>
          </a:stretch>
        </p:blipFill>
        <p:spPr bwMode="auto">
          <a:xfrm>
            <a:off x="457200" y="1805781"/>
            <a:ext cx="8229600" cy="4114800"/>
          </a:xfrm>
          <a:prstGeom prst="rect">
            <a:avLst/>
          </a:prstGeom>
          <a:noFill/>
          <a:ln w="9525">
            <a:solidFill>
              <a:srgbClr val="FEB80A"/>
            </a:solidFill>
            <a:miter lim="800000"/>
            <a:headEnd/>
            <a:tailEnd/>
          </a:ln>
        </p:spPr>
      </p:pic>
    </p:spTree>
    <p:extLst>
      <p:ext uri="{BB962C8B-B14F-4D97-AF65-F5344CB8AC3E}">
        <p14:creationId xmlns:p14="http://schemas.microsoft.com/office/powerpoint/2010/main" val="1539886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132" y="1486158"/>
            <a:ext cx="4213648" cy="1279314"/>
          </a:xfrm>
          <a:prstGeom prst="rect">
            <a:avLst/>
          </a:prstGeom>
          <a:ln>
            <a:solidFill>
              <a:srgbClr val="FEB80A"/>
            </a:solidFill>
          </a:ln>
        </p:spPr>
      </p:pic>
      <p:grpSp>
        <p:nvGrpSpPr>
          <p:cNvPr id="12" name="Group 11"/>
          <p:cNvGrpSpPr/>
          <p:nvPr/>
        </p:nvGrpSpPr>
        <p:grpSpPr>
          <a:xfrm>
            <a:off x="5791199" y="2762240"/>
            <a:ext cx="2999019" cy="3346422"/>
            <a:chOff x="708872" y="1600199"/>
            <a:chExt cx="2537674" cy="3049413"/>
          </a:xfrm>
        </p:grpSpPr>
        <p:pic>
          <p:nvPicPr>
            <p:cNvPr id="4" name="Picture 3"/>
            <p:cNvPicPr>
              <a:picLocks noChangeAspect="1"/>
            </p:cNvPicPr>
            <p:nvPr/>
          </p:nvPicPr>
          <p:blipFill>
            <a:blip r:embed="rId4"/>
            <a:stretch>
              <a:fillRect/>
            </a:stretch>
          </p:blipFill>
          <p:spPr>
            <a:xfrm>
              <a:off x="708872" y="1981200"/>
              <a:ext cx="2537674" cy="2668412"/>
            </a:xfrm>
            <a:prstGeom prst="rect">
              <a:avLst/>
            </a:prstGeom>
          </p:spPr>
        </p:pic>
        <p:pic>
          <p:nvPicPr>
            <p:cNvPr id="5" name="Picture 4"/>
            <p:cNvPicPr>
              <a:picLocks noChangeAspect="1"/>
            </p:cNvPicPr>
            <p:nvPr/>
          </p:nvPicPr>
          <p:blipFill rotWithShape="1">
            <a:blip r:embed="rId5"/>
            <a:srcRect t="21926" b="15357"/>
            <a:stretch/>
          </p:blipFill>
          <p:spPr>
            <a:xfrm>
              <a:off x="708872" y="1600199"/>
              <a:ext cx="2537673" cy="381001"/>
            </a:xfrm>
            <a:prstGeom prst="rect">
              <a:avLst/>
            </a:prstGeom>
          </p:spPr>
        </p:pic>
      </p:grpSp>
      <p:sp>
        <p:nvSpPr>
          <p:cNvPr id="6" name="Rectangle 5"/>
          <p:cNvSpPr/>
          <p:nvPr/>
        </p:nvSpPr>
        <p:spPr>
          <a:xfrm>
            <a:off x="242351" y="4497374"/>
            <a:ext cx="5161014" cy="1415772"/>
          </a:xfrm>
          <a:prstGeom prst="rect">
            <a:avLst/>
          </a:prstGeom>
          <a:solidFill>
            <a:schemeClr val="accent1">
              <a:lumMod val="60000"/>
              <a:lumOff val="40000"/>
            </a:schemeClr>
          </a:solidFill>
          <a:ln>
            <a:solidFill>
              <a:srgbClr val="FEB80A"/>
            </a:solidFill>
          </a:ln>
        </p:spPr>
        <p:txBody>
          <a:bodyPr wrap="square">
            <a:spAutoFit/>
          </a:bodyPr>
          <a:lstStyle/>
          <a:p>
            <a:r>
              <a:rPr lang="en-US" i="1" dirty="0">
                <a:solidFill>
                  <a:schemeClr val="bg1"/>
                </a:solidFill>
              </a:rPr>
              <a:t>[Precision medicine is..] one of the greatest opportunities we’ve ever seen for new medical breakthroughs, but it only works if we collect enough information first.” </a:t>
            </a:r>
          </a:p>
          <a:p>
            <a:r>
              <a:rPr lang="en-US" sz="1400" b="1" i="1" dirty="0">
                <a:solidFill>
                  <a:schemeClr val="bg1"/>
                </a:solidFill>
              </a:rPr>
              <a:t>	--- Barak Obama, President of the United States </a:t>
            </a:r>
          </a:p>
        </p:txBody>
      </p:sp>
      <p:pic>
        <p:nvPicPr>
          <p:cNvPr id="7" name="Picture 6"/>
          <p:cNvPicPr>
            <a:picLocks noChangeAspect="1"/>
          </p:cNvPicPr>
          <p:nvPr/>
        </p:nvPicPr>
        <p:blipFill rotWithShape="1">
          <a:blip r:embed="rId6"/>
          <a:srcRect b="52993"/>
          <a:stretch/>
        </p:blipFill>
        <p:spPr>
          <a:xfrm>
            <a:off x="4719271" y="1553498"/>
            <a:ext cx="4070948" cy="1105998"/>
          </a:xfrm>
          <a:prstGeom prst="rect">
            <a:avLst/>
          </a:prstGeom>
          <a:ln>
            <a:solidFill>
              <a:srgbClr val="FEB80A"/>
            </a:solidFill>
          </a:ln>
        </p:spPr>
      </p:pic>
      <p:sp>
        <p:nvSpPr>
          <p:cNvPr id="10" name="Title 1"/>
          <p:cNvSpPr txBox="1">
            <a:spLocks/>
          </p:cNvSpPr>
          <p:nvPr/>
        </p:nvSpPr>
        <p:spPr>
          <a:xfrm>
            <a:off x="0" y="0"/>
            <a:ext cx="9144000" cy="1470037"/>
          </a:xfrm>
          <a:prstGeom prst="rect">
            <a:avLst/>
          </a:prstGeom>
        </p:spPr>
        <p:txBody>
          <a:bodyPr vert="horz" anchor="t">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r>
              <a:rPr lang="en-US" sz="3600" dirty="0">
                <a:solidFill>
                  <a:srgbClr val="FFFF00"/>
                </a:solidFill>
                <a:latin typeface="Arial" panose="020B0604020202020204" pitchFamily="34" charset="0"/>
                <a:cs typeface="Arial" panose="020B0604020202020204" pitchFamily="34" charset="0"/>
              </a:rPr>
              <a:t>Precision Medicine Initiative (PMI) </a:t>
            </a:r>
          </a:p>
          <a:p>
            <a:pPr algn="ctr"/>
            <a:r>
              <a:rPr lang="en-US" sz="3000" b="1" dirty="0">
                <a:solidFill>
                  <a:schemeClr val="bg2">
                    <a:lumMod val="40000"/>
                    <a:lumOff val="60000"/>
                  </a:schemeClr>
                </a:solidFill>
                <a:latin typeface="Arial" panose="020B0604020202020204" pitchFamily="34" charset="0"/>
                <a:cs typeface="Arial" panose="020B0604020202020204" pitchFamily="34" charset="0"/>
              </a:rPr>
              <a:t>PMI Cohort Program Awards Announced</a:t>
            </a:r>
          </a:p>
        </p:txBody>
      </p:sp>
      <p:sp>
        <p:nvSpPr>
          <p:cNvPr id="13" name="Rectangle 12"/>
          <p:cNvSpPr/>
          <p:nvPr/>
        </p:nvSpPr>
        <p:spPr>
          <a:xfrm>
            <a:off x="219132" y="3007035"/>
            <a:ext cx="5161014" cy="1138773"/>
          </a:xfrm>
          <a:prstGeom prst="rect">
            <a:avLst/>
          </a:prstGeom>
          <a:solidFill>
            <a:srgbClr val="FAFC9C"/>
          </a:solidFill>
          <a:ln>
            <a:solidFill>
              <a:srgbClr val="FEB80A"/>
            </a:solidFill>
          </a:ln>
        </p:spPr>
        <p:txBody>
          <a:bodyPr wrap="square">
            <a:spAutoFit/>
          </a:bodyPr>
          <a:lstStyle/>
          <a:p>
            <a:r>
              <a:rPr lang="en-US" b="1" i="1" dirty="0">
                <a:solidFill>
                  <a:schemeClr val="bg1"/>
                </a:solidFill>
              </a:rPr>
              <a:t>The more we understand about individual differences, the better able we will be to effectively prevent and treat illness.</a:t>
            </a:r>
          </a:p>
          <a:p>
            <a:r>
              <a:rPr lang="en-US" sz="1400" b="1" i="1" dirty="0">
                <a:solidFill>
                  <a:schemeClr val="bg1"/>
                </a:solidFill>
              </a:rPr>
              <a:t>	--- Francis S. Collins, M.D. Ph.D., NIH Director</a:t>
            </a:r>
          </a:p>
        </p:txBody>
      </p:sp>
      <p:sp>
        <p:nvSpPr>
          <p:cNvPr id="11" name="TextBox 7"/>
          <p:cNvSpPr txBox="1">
            <a:spLocks noChangeArrowheads="1"/>
          </p:cNvSpPr>
          <p:nvPr/>
        </p:nvSpPr>
        <p:spPr bwMode="auto">
          <a:xfrm>
            <a:off x="7318863" y="6406276"/>
            <a:ext cx="1866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32</a:t>
            </a:r>
          </a:p>
        </p:txBody>
      </p:sp>
    </p:spTree>
    <p:extLst>
      <p:ext uri="{BB962C8B-B14F-4D97-AF65-F5344CB8AC3E}">
        <p14:creationId xmlns:p14="http://schemas.microsoft.com/office/powerpoint/2010/main" val="424367838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5216364"/>
            <a:ext cx="3048000" cy="15166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888998" y="1188183"/>
            <a:ext cx="6863128" cy="5517417"/>
            <a:chOff x="1117597" y="1103536"/>
            <a:chExt cx="7024627" cy="5647263"/>
          </a:xfrm>
        </p:grpSpPr>
        <p:pic>
          <p:nvPicPr>
            <p:cNvPr id="46" name="Picture 45" descr="usa_vector_map.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597" y="1103536"/>
              <a:ext cx="7024627" cy="5647263"/>
            </a:xfrm>
            <a:prstGeom prst="rect">
              <a:avLst/>
            </a:prstGeom>
          </p:spPr>
        </p:pic>
        <p:pic>
          <p:nvPicPr>
            <p:cNvPr id="47" name="Picture 46" descr="NIH_Map_160620-3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917" y="2494522"/>
              <a:ext cx="158196" cy="208719"/>
            </a:xfrm>
            <a:prstGeom prst="rect">
              <a:avLst/>
            </a:prstGeom>
          </p:spPr>
        </p:pic>
        <p:pic>
          <p:nvPicPr>
            <p:cNvPr id="48" name="Picture 47" descr="NIH_Map_160620-3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6265" y="2634425"/>
              <a:ext cx="158196" cy="208719"/>
            </a:xfrm>
            <a:prstGeom prst="rect">
              <a:avLst/>
            </a:prstGeom>
          </p:spPr>
        </p:pic>
        <p:pic>
          <p:nvPicPr>
            <p:cNvPr id="50" name="Picture 49" descr="NIH_Map_160620-3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414" y="4107176"/>
              <a:ext cx="158196" cy="208719"/>
            </a:xfrm>
            <a:prstGeom prst="rect">
              <a:avLst/>
            </a:prstGeom>
          </p:spPr>
        </p:pic>
        <p:pic>
          <p:nvPicPr>
            <p:cNvPr id="57" name="Picture 56" descr="NIH_Map_160620-3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9828" y="2328702"/>
              <a:ext cx="158196" cy="208719"/>
            </a:xfrm>
            <a:prstGeom prst="rect">
              <a:avLst/>
            </a:prstGeom>
          </p:spPr>
        </p:pic>
      </p:grpSp>
      <p:sp>
        <p:nvSpPr>
          <p:cNvPr id="71" name="TextBox 70"/>
          <p:cNvSpPr txBox="1"/>
          <p:nvPr/>
        </p:nvSpPr>
        <p:spPr>
          <a:xfrm>
            <a:off x="3968554" y="5594013"/>
            <a:ext cx="3599062" cy="954107"/>
          </a:xfrm>
          <a:prstGeom prst="rect">
            <a:avLst/>
          </a:prstGeom>
          <a:noFill/>
        </p:spPr>
        <p:txBody>
          <a:bodyPr wrap="none" rtlCol="0">
            <a:spAutoFit/>
          </a:bodyPr>
          <a:lstStyle/>
          <a:p>
            <a:endParaRPr lang="en-US" sz="1600" dirty="0"/>
          </a:p>
          <a:p>
            <a:r>
              <a:rPr lang="en-US" sz="1600" dirty="0"/>
              <a:t>Recruitment at VA Hospitals</a:t>
            </a:r>
          </a:p>
          <a:p>
            <a:endParaRPr lang="en-US" sz="800" dirty="0"/>
          </a:p>
          <a:p>
            <a:r>
              <a:rPr lang="en-US" sz="1600" dirty="0"/>
              <a:t>Direct volunteer recruitment nationwide</a:t>
            </a:r>
          </a:p>
        </p:txBody>
      </p:sp>
      <p:sp>
        <p:nvSpPr>
          <p:cNvPr id="69" name="Right Triangle 68"/>
          <p:cNvSpPr/>
          <p:nvPr/>
        </p:nvSpPr>
        <p:spPr>
          <a:xfrm rot="14457307" flipV="1">
            <a:off x="5110995" y="4421442"/>
            <a:ext cx="1697688" cy="205355"/>
          </a:xfrm>
          <a:prstGeom prst="rtTriangle">
            <a:avLst/>
          </a:prstGeom>
          <a:solidFill>
            <a:srgbClr val="00B050"/>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6" name="Right Triangle 65"/>
          <p:cNvSpPr/>
          <p:nvPr/>
        </p:nvSpPr>
        <p:spPr>
          <a:xfrm rot="5400000">
            <a:off x="1267775" y="3525344"/>
            <a:ext cx="863223" cy="153405"/>
          </a:xfrm>
          <a:prstGeom prst="rtTriangle">
            <a:avLst/>
          </a:prstGeom>
          <a:solidFill>
            <a:srgbClr val="7030A0"/>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 name="TextBox 8"/>
          <p:cNvSpPr txBox="1"/>
          <p:nvPr/>
        </p:nvSpPr>
        <p:spPr>
          <a:xfrm>
            <a:off x="7514155" y="1905000"/>
            <a:ext cx="1629846" cy="1015663"/>
          </a:xfrm>
          <a:prstGeom prst="rect">
            <a:avLst/>
          </a:prstGeom>
          <a:solidFill>
            <a:srgbClr val="E74C3C"/>
          </a:solidFill>
        </p:spPr>
        <p:txBody>
          <a:bodyPr wrap="square" rtlCol="0">
            <a:spAutoFit/>
          </a:bodyPr>
          <a:lstStyle/>
          <a:p>
            <a:r>
              <a:rPr lang="en-US" sz="1200" b="1" dirty="0">
                <a:latin typeface="Calibri Light" panose="020F0302020204030204" pitchFamily="34" charset="0"/>
              </a:rPr>
              <a:t>Columbia/Cornell</a:t>
            </a:r>
          </a:p>
          <a:p>
            <a:r>
              <a:rPr lang="en-US" sz="1200" b="1" dirty="0">
                <a:latin typeface="Calibri Light" panose="020F0302020204030204" pitchFamily="34" charset="0"/>
              </a:rPr>
              <a:t>/Harlem Hospital Precision Medicine Initiative HPO</a:t>
            </a:r>
          </a:p>
          <a:p>
            <a:r>
              <a:rPr lang="en-US" sz="1200" dirty="0">
                <a:latin typeface="Calibri Light" panose="020F0302020204030204" pitchFamily="34" charset="0"/>
              </a:rPr>
              <a:t>New York, NY</a:t>
            </a:r>
          </a:p>
        </p:txBody>
      </p:sp>
      <p:grpSp>
        <p:nvGrpSpPr>
          <p:cNvPr id="5" name="Group 4"/>
          <p:cNvGrpSpPr/>
          <p:nvPr/>
        </p:nvGrpSpPr>
        <p:grpSpPr>
          <a:xfrm>
            <a:off x="2238270" y="1063384"/>
            <a:ext cx="2105725" cy="1809247"/>
            <a:chOff x="2238270" y="1063384"/>
            <a:chExt cx="2105725" cy="1809247"/>
          </a:xfrm>
        </p:grpSpPr>
        <p:sp>
          <p:nvSpPr>
            <p:cNvPr id="64" name="Right Triangle 63"/>
            <p:cNvSpPr/>
            <p:nvPr/>
          </p:nvSpPr>
          <p:spPr>
            <a:xfrm rot="2829079" flipV="1">
              <a:off x="3376780" y="1905416"/>
              <a:ext cx="1735345" cy="199085"/>
            </a:xfrm>
            <a:prstGeom prst="rtTriangle">
              <a:avLst/>
            </a:prstGeom>
            <a:solidFill>
              <a:srgbClr val="FFC000"/>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2" name="TextBox 11"/>
            <p:cNvSpPr txBox="1"/>
            <p:nvPr/>
          </p:nvSpPr>
          <p:spPr>
            <a:xfrm>
              <a:off x="2238270" y="1063384"/>
              <a:ext cx="1696279" cy="461665"/>
            </a:xfrm>
            <a:prstGeom prst="rect">
              <a:avLst/>
            </a:prstGeom>
            <a:solidFill>
              <a:srgbClr val="FFC000"/>
            </a:solidFill>
          </p:spPr>
          <p:txBody>
            <a:bodyPr wrap="square" rtlCol="0">
              <a:spAutoFit/>
            </a:bodyPr>
            <a:lstStyle/>
            <a:p>
              <a:r>
                <a:rPr lang="en-US" sz="1200" b="1" dirty="0">
                  <a:latin typeface="Calibri Light" panose="020F0302020204030204" pitchFamily="34" charset="0"/>
                </a:rPr>
                <a:t>Mayo Clinic Biobank</a:t>
              </a:r>
            </a:p>
            <a:p>
              <a:r>
                <a:rPr lang="en-US" sz="1200" dirty="0">
                  <a:latin typeface="Calibri Light" panose="020F0302020204030204" pitchFamily="34" charset="0"/>
                </a:rPr>
                <a:t>Rochester, MN</a:t>
              </a:r>
            </a:p>
          </p:txBody>
        </p:sp>
      </p:grpSp>
      <p:grpSp>
        <p:nvGrpSpPr>
          <p:cNvPr id="14" name="Group 13"/>
          <p:cNvGrpSpPr/>
          <p:nvPr/>
        </p:nvGrpSpPr>
        <p:grpSpPr>
          <a:xfrm>
            <a:off x="6434548" y="2882029"/>
            <a:ext cx="1871251" cy="1002408"/>
            <a:chOff x="620071" y="1451879"/>
            <a:chExt cx="1472682" cy="788899"/>
          </a:xfrm>
        </p:grpSpPr>
        <p:sp>
          <p:nvSpPr>
            <p:cNvPr id="15" name="TextBox 14"/>
            <p:cNvSpPr txBox="1"/>
            <p:nvPr/>
          </p:nvSpPr>
          <p:spPr>
            <a:xfrm>
              <a:off x="620071" y="1586780"/>
              <a:ext cx="1472682" cy="653998"/>
            </a:xfrm>
            <a:prstGeom prst="rect">
              <a:avLst/>
            </a:prstGeom>
            <a:solidFill>
              <a:srgbClr val="E74C3C"/>
            </a:solidFill>
          </p:spPr>
          <p:txBody>
            <a:bodyPr wrap="square" rtlCol="0">
              <a:spAutoFit/>
            </a:bodyPr>
            <a:lstStyle/>
            <a:p>
              <a:r>
                <a:rPr lang="en-US" sz="1200" b="1" dirty="0">
                  <a:latin typeface="Calibri Light" panose="020F0302020204030204" pitchFamily="34" charset="0"/>
                </a:rPr>
                <a:t>Precision Approach to </a:t>
              </a:r>
              <a:r>
                <a:rPr lang="en-US" sz="1200" b="1" dirty="0" err="1">
                  <a:latin typeface="Calibri Light" panose="020F0302020204030204" pitchFamily="34" charset="0"/>
                </a:rPr>
                <a:t>healthCARE</a:t>
              </a:r>
              <a:r>
                <a:rPr lang="en-US" sz="1200" b="1" dirty="0">
                  <a:latin typeface="Calibri Light" panose="020F0302020204030204" pitchFamily="34" charset="0"/>
                </a:rPr>
                <a:t> enrollment Site (PA CARES)</a:t>
              </a:r>
            </a:p>
            <a:p>
              <a:r>
                <a:rPr lang="en-US" sz="1200" dirty="0">
                  <a:latin typeface="Calibri Light" panose="020F0302020204030204" pitchFamily="34" charset="0"/>
                </a:rPr>
                <a:t>Pittsburgh, PA</a:t>
              </a:r>
            </a:p>
          </p:txBody>
        </p:sp>
        <p:sp>
          <p:nvSpPr>
            <p:cNvPr id="16" name="Right Triangle 15"/>
            <p:cNvSpPr/>
            <p:nvPr/>
          </p:nvSpPr>
          <p:spPr>
            <a:xfrm>
              <a:off x="620071" y="1451879"/>
              <a:ext cx="117348" cy="134901"/>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Light" panose="020F0302020204030204" pitchFamily="34" charset="0"/>
              </a:endParaRPr>
            </a:p>
          </p:txBody>
        </p:sp>
      </p:grpSp>
      <p:sp>
        <p:nvSpPr>
          <p:cNvPr id="18" name="TextBox 17"/>
          <p:cNvSpPr txBox="1"/>
          <p:nvPr/>
        </p:nvSpPr>
        <p:spPr>
          <a:xfrm>
            <a:off x="2174131" y="2961106"/>
            <a:ext cx="1920396" cy="1015663"/>
          </a:xfrm>
          <a:prstGeom prst="rect">
            <a:avLst/>
          </a:prstGeom>
          <a:solidFill>
            <a:srgbClr val="E74C3C"/>
          </a:solidFill>
        </p:spPr>
        <p:txBody>
          <a:bodyPr wrap="square" rtlCol="0">
            <a:spAutoFit/>
          </a:bodyPr>
          <a:lstStyle/>
          <a:p>
            <a:r>
              <a:rPr lang="en-US" sz="1200" b="1" dirty="0">
                <a:latin typeface="Calibri Light" panose="020F0302020204030204" pitchFamily="34" charset="0"/>
              </a:rPr>
              <a:t>University of Arizona - Banner Health Precision Medicine Initiative Cohort</a:t>
            </a:r>
          </a:p>
          <a:p>
            <a:r>
              <a:rPr lang="en-US" sz="1200" b="1" dirty="0">
                <a:latin typeface="Calibri Light" panose="020F0302020204030204" pitchFamily="34" charset="0"/>
              </a:rPr>
              <a:t>Enrollment Center</a:t>
            </a:r>
          </a:p>
          <a:p>
            <a:r>
              <a:rPr lang="en-US" sz="1200" dirty="0">
                <a:latin typeface="Calibri Light" panose="020F0302020204030204" pitchFamily="34" charset="0"/>
              </a:rPr>
              <a:t>Tucson, Arizona</a:t>
            </a:r>
          </a:p>
        </p:txBody>
      </p:sp>
      <p:sp>
        <p:nvSpPr>
          <p:cNvPr id="19" name="Right Triangle 18"/>
          <p:cNvSpPr/>
          <p:nvPr/>
        </p:nvSpPr>
        <p:spPr>
          <a:xfrm flipV="1">
            <a:off x="2351024" y="3976643"/>
            <a:ext cx="124256" cy="266752"/>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4" name="Right Triangle 23"/>
          <p:cNvSpPr/>
          <p:nvPr/>
        </p:nvSpPr>
        <p:spPr>
          <a:xfrm rot="5400000" flipH="1" flipV="1">
            <a:off x="7259918" y="2257626"/>
            <a:ext cx="173494" cy="334978"/>
          </a:xfrm>
          <a:prstGeom prst="rtTriangle">
            <a:avLst/>
          </a:prstGeom>
          <a:solidFill>
            <a:srgbClr val="E74C3C"/>
          </a:solidFill>
          <a:ln>
            <a:noFill/>
          </a:ln>
          <a:effectLst>
            <a:outerShdw blurRad="50800" dist="50800" sx="1000" sy="1000" algn="ctr" rotWithShape="0">
              <a:srgbClr val="000000">
                <a:alpha val="0"/>
              </a:srgbClr>
            </a:outerShdw>
          </a:effectLst>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nvGrpSpPr>
          <p:cNvPr id="25" name="Group 24"/>
          <p:cNvGrpSpPr>
            <a:grpSpLocks noChangeAspect="1"/>
          </p:cNvGrpSpPr>
          <p:nvPr/>
        </p:nvGrpSpPr>
        <p:grpSpPr>
          <a:xfrm>
            <a:off x="5638799" y="1656819"/>
            <a:ext cx="1349826" cy="746877"/>
            <a:chOff x="1015648" y="1375600"/>
            <a:chExt cx="860373" cy="817608"/>
          </a:xfrm>
          <a:solidFill>
            <a:srgbClr val="3498DB"/>
          </a:solidFill>
        </p:grpSpPr>
        <p:sp>
          <p:nvSpPr>
            <p:cNvPr id="26" name="TextBox 25"/>
            <p:cNvSpPr txBox="1"/>
            <p:nvPr/>
          </p:nvSpPr>
          <p:spPr>
            <a:xfrm>
              <a:off x="1015648" y="1375600"/>
              <a:ext cx="859790" cy="707540"/>
            </a:xfrm>
            <a:prstGeom prst="rect">
              <a:avLst/>
            </a:prstGeom>
            <a:grpFill/>
          </p:spPr>
          <p:txBody>
            <a:bodyPr wrap="square" rtlCol="0">
              <a:spAutoFit/>
            </a:bodyPr>
            <a:lstStyle/>
            <a:p>
              <a:r>
                <a:rPr lang="en-US" sz="1200" b="1" dirty="0">
                  <a:latin typeface="Calibri Light" panose="020F0302020204030204" pitchFamily="34" charset="0"/>
                </a:rPr>
                <a:t>Hudson River Health Care</a:t>
              </a:r>
            </a:p>
            <a:p>
              <a:r>
                <a:rPr lang="en-US" sz="1200" dirty="0">
                  <a:latin typeface="Calibri Light" panose="020F0302020204030204" pitchFamily="34" charset="0"/>
                </a:rPr>
                <a:t>Peekskill, NY</a:t>
              </a:r>
            </a:p>
          </p:txBody>
        </p:sp>
        <p:sp>
          <p:nvSpPr>
            <p:cNvPr id="27" name="Right Triangle 26"/>
            <p:cNvSpPr/>
            <p:nvPr/>
          </p:nvSpPr>
          <p:spPr>
            <a:xfrm rot="10800000">
              <a:off x="1758673" y="2075860"/>
              <a:ext cx="117348" cy="117348"/>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Light" panose="020F0302020204030204" pitchFamily="34" charset="0"/>
              </a:endParaRPr>
            </a:p>
          </p:txBody>
        </p:sp>
      </p:grpSp>
      <p:grpSp>
        <p:nvGrpSpPr>
          <p:cNvPr id="28" name="Group 27"/>
          <p:cNvGrpSpPr>
            <a:grpSpLocks noChangeAspect="1"/>
          </p:cNvGrpSpPr>
          <p:nvPr/>
        </p:nvGrpSpPr>
        <p:grpSpPr>
          <a:xfrm>
            <a:off x="4648200" y="2877967"/>
            <a:ext cx="1438690" cy="758558"/>
            <a:chOff x="777391" y="1393002"/>
            <a:chExt cx="1198893" cy="632128"/>
          </a:xfrm>
          <a:solidFill>
            <a:srgbClr val="3498DB"/>
          </a:solidFill>
        </p:grpSpPr>
        <p:sp>
          <p:nvSpPr>
            <p:cNvPr id="29" name="TextBox 28"/>
            <p:cNvSpPr txBox="1"/>
            <p:nvPr/>
          </p:nvSpPr>
          <p:spPr>
            <a:xfrm>
              <a:off x="777391" y="1393002"/>
              <a:ext cx="1198893" cy="538606"/>
            </a:xfrm>
            <a:prstGeom prst="rect">
              <a:avLst/>
            </a:prstGeom>
            <a:grpFill/>
          </p:spPr>
          <p:txBody>
            <a:bodyPr wrap="square" rtlCol="0">
              <a:spAutoFit/>
            </a:bodyPr>
            <a:lstStyle/>
            <a:p>
              <a:r>
                <a:rPr lang="en-US" sz="1200" b="1" dirty="0">
                  <a:latin typeface="Calibri Light" panose="020F0302020204030204" pitchFamily="34" charset="0"/>
                </a:rPr>
                <a:t>Cherokee Health Systems</a:t>
              </a:r>
            </a:p>
            <a:p>
              <a:r>
                <a:rPr lang="en-US" sz="1200" dirty="0">
                  <a:latin typeface="Calibri Light" panose="020F0302020204030204" pitchFamily="34" charset="0"/>
                </a:rPr>
                <a:t>Knoxville, TN</a:t>
              </a:r>
            </a:p>
          </p:txBody>
        </p:sp>
        <p:sp>
          <p:nvSpPr>
            <p:cNvPr id="30" name="Right Triangle 29"/>
            <p:cNvSpPr/>
            <p:nvPr/>
          </p:nvSpPr>
          <p:spPr>
            <a:xfrm rot="10800000">
              <a:off x="1858936" y="1907782"/>
              <a:ext cx="117348" cy="117348"/>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Light" panose="020F0302020204030204" pitchFamily="34" charset="0"/>
              </a:endParaRPr>
            </a:p>
          </p:txBody>
        </p:sp>
      </p:grpSp>
      <p:grpSp>
        <p:nvGrpSpPr>
          <p:cNvPr id="31" name="Group 30"/>
          <p:cNvGrpSpPr>
            <a:grpSpLocks noChangeAspect="1"/>
          </p:cNvGrpSpPr>
          <p:nvPr/>
        </p:nvGrpSpPr>
        <p:grpSpPr>
          <a:xfrm>
            <a:off x="6324600" y="4077529"/>
            <a:ext cx="1683590" cy="753691"/>
            <a:chOff x="505789" y="1451880"/>
            <a:chExt cx="1325005" cy="778776"/>
          </a:xfrm>
          <a:solidFill>
            <a:srgbClr val="3498DB"/>
          </a:solidFill>
        </p:grpSpPr>
        <p:sp>
          <p:nvSpPr>
            <p:cNvPr id="32" name="TextBox 31"/>
            <p:cNvSpPr txBox="1"/>
            <p:nvPr/>
          </p:nvSpPr>
          <p:spPr>
            <a:xfrm>
              <a:off x="505789" y="1562814"/>
              <a:ext cx="1325005" cy="667842"/>
            </a:xfrm>
            <a:prstGeom prst="rect">
              <a:avLst/>
            </a:prstGeom>
            <a:grpFill/>
          </p:spPr>
          <p:txBody>
            <a:bodyPr wrap="square" rtlCol="0">
              <a:spAutoFit/>
            </a:bodyPr>
            <a:lstStyle/>
            <a:p>
              <a:r>
                <a:rPr lang="en-US" sz="1200" b="1" dirty="0">
                  <a:latin typeface="Calibri Light" panose="020F0302020204030204" pitchFamily="34" charset="0"/>
                </a:rPr>
                <a:t>Eau Claire Cooperative Health Center</a:t>
              </a:r>
            </a:p>
            <a:p>
              <a:r>
                <a:rPr lang="en-US" sz="1200" dirty="0">
                  <a:latin typeface="Calibri Light" panose="020F0302020204030204" pitchFamily="34" charset="0"/>
                </a:rPr>
                <a:t>Columbia, SC</a:t>
              </a:r>
            </a:p>
          </p:txBody>
        </p:sp>
        <p:sp>
          <p:nvSpPr>
            <p:cNvPr id="33" name="Right Triangle 32"/>
            <p:cNvSpPr/>
            <p:nvPr/>
          </p:nvSpPr>
          <p:spPr>
            <a:xfrm>
              <a:off x="620071" y="1451880"/>
              <a:ext cx="117348" cy="117348"/>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Light" panose="020F0302020204030204" pitchFamily="34" charset="0"/>
              </a:endParaRPr>
            </a:p>
          </p:txBody>
        </p:sp>
      </p:grpSp>
      <p:sp>
        <p:nvSpPr>
          <p:cNvPr id="35" name="TextBox 34"/>
          <p:cNvSpPr txBox="1"/>
          <p:nvPr/>
        </p:nvSpPr>
        <p:spPr>
          <a:xfrm>
            <a:off x="154809" y="3962400"/>
            <a:ext cx="1348274" cy="646331"/>
          </a:xfrm>
          <a:prstGeom prst="rect">
            <a:avLst/>
          </a:prstGeom>
          <a:solidFill>
            <a:srgbClr val="3498DB"/>
          </a:solidFill>
        </p:spPr>
        <p:txBody>
          <a:bodyPr wrap="square" rtlCol="0">
            <a:spAutoFit/>
          </a:bodyPr>
          <a:lstStyle/>
          <a:p>
            <a:r>
              <a:rPr lang="en-US" sz="1200" b="1" dirty="0">
                <a:latin typeface="Calibri Light" panose="020F0302020204030204" pitchFamily="34" charset="0"/>
              </a:rPr>
              <a:t>San </a:t>
            </a:r>
            <a:r>
              <a:rPr lang="en-US" sz="1200" b="1" dirty="0" err="1">
                <a:latin typeface="Calibri Light" panose="020F0302020204030204" pitchFamily="34" charset="0"/>
              </a:rPr>
              <a:t>Ysidro</a:t>
            </a:r>
            <a:r>
              <a:rPr lang="en-US" sz="1200" b="1" dirty="0">
                <a:latin typeface="Calibri Light" panose="020F0302020204030204" pitchFamily="34" charset="0"/>
              </a:rPr>
              <a:t> Health Center</a:t>
            </a:r>
            <a:r>
              <a:rPr lang="en-US" sz="1200" dirty="0">
                <a:latin typeface="Calibri Light" panose="020F0302020204030204" pitchFamily="34" charset="0"/>
              </a:rPr>
              <a:t> </a:t>
            </a:r>
          </a:p>
          <a:p>
            <a:r>
              <a:rPr lang="en-US" sz="1200" dirty="0">
                <a:latin typeface="Calibri Light" panose="020F0302020204030204" pitchFamily="34" charset="0"/>
              </a:rPr>
              <a:t>San </a:t>
            </a:r>
            <a:r>
              <a:rPr lang="en-US" sz="1200" dirty="0" err="1">
                <a:latin typeface="Calibri Light" panose="020F0302020204030204" pitchFamily="34" charset="0"/>
              </a:rPr>
              <a:t>Ysidro</a:t>
            </a:r>
            <a:r>
              <a:rPr lang="en-US" sz="1200" dirty="0">
                <a:latin typeface="Calibri Light" panose="020F0302020204030204" pitchFamily="34" charset="0"/>
              </a:rPr>
              <a:t>, CA</a:t>
            </a:r>
          </a:p>
        </p:txBody>
      </p:sp>
      <p:sp>
        <p:nvSpPr>
          <p:cNvPr id="36" name="Right Triangle 35"/>
          <p:cNvSpPr/>
          <p:nvPr/>
        </p:nvSpPr>
        <p:spPr>
          <a:xfrm>
            <a:off x="1503673" y="3962400"/>
            <a:ext cx="175290" cy="113758"/>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nvGrpSpPr>
          <p:cNvPr id="37" name="Group 36"/>
          <p:cNvGrpSpPr/>
          <p:nvPr/>
        </p:nvGrpSpPr>
        <p:grpSpPr>
          <a:xfrm>
            <a:off x="3962400" y="4436340"/>
            <a:ext cx="1465615" cy="964118"/>
            <a:chOff x="755433" y="1451880"/>
            <a:chExt cx="1221343" cy="803433"/>
          </a:xfrm>
          <a:solidFill>
            <a:srgbClr val="3498DB"/>
          </a:solidFill>
        </p:grpSpPr>
        <p:sp>
          <p:nvSpPr>
            <p:cNvPr id="38" name="TextBox 37"/>
            <p:cNvSpPr txBox="1"/>
            <p:nvPr/>
          </p:nvSpPr>
          <p:spPr>
            <a:xfrm>
              <a:off x="755433" y="1562814"/>
              <a:ext cx="1221343" cy="692499"/>
            </a:xfrm>
            <a:prstGeom prst="rect">
              <a:avLst/>
            </a:prstGeom>
            <a:grpFill/>
          </p:spPr>
          <p:txBody>
            <a:bodyPr wrap="square" rtlCol="0">
              <a:spAutoFit/>
            </a:bodyPr>
            <a:lstStyle/>
            <a:p>
              <a:r>
                <a:rPr lang="en-US" sz="1200" b="1" dirty="0">
                  <a:latin typeface="Calibri Light" panose="020F0302020204030204" pitchFamily="34" charset="0"/>
                </a:rPr>
                <a:t>Jackson-Hinds Comprehensive Health Center</a:t>
              </a:r>
            </a:p>
            <a:p>
              <a:r>
                <a:rPr lang="en-US" sz="1200" dirty="0">
                  <a:latin typeface="Calibri Light" panose="020F0302020204030204" pitchFamily="34" charset="0"/>
                </a:rPr>
                <a:t>Jackson, MS</a:t>
              </a:r>
            </a:p>
          </p:txBody>
        </p:sp>
        <p:sp>
          <p:nvSpPr>
            <p:cNvPr id="39" name="Right Triangle 38"/>
            <p:cNvSpPr/>
            <p:nvPr/>
          </p:nvSpPr>
          <p:spPr>
            <a:xfrm rot="16200000">
              <a:off x="1858936" y="1451880"/>
              <a:ext cx="117348" cy="117348"/>
            </a:xfrm>
            <a:prstGeom prst="rtTriangle">
              <a:avLst/>
            </a:prstGeom>
            <a:grp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Light" panose="020F0302020204030204" pitchFamily="34" charset="0"/>
              </a:endParaRPr>
            </a:p>
          </p:txBody>
        </p:sp>
      </p:grpSp>
      <p:grpSp>
        <p:nvGrpSpPr>
          <p:cNvPr id="40" name="Group 39"/>
          <p:cNvGrpSpPr/>
          <p:nvPr/>
        </p:nvGrpSpPr>
        <p:grpSpPr>
          <a:xfrm>
            <a:off x="7240717" y="1141631"/>
            <a:ext cx="1609214" cy="1187910"/>
            <a:chOff x="557234" y="955877"/>
            <a:chExt cx="1525232" cy="934897"/>
          </a:xfrm>
        </p:grpSpPr>
        <p:sp>
          <p:nvSpPr>
            <p:cNvPr id="41" name="TextBox 40"/>
            <p:cNvSpPr txBox="1"/>
            <p:nvPr/>
          </p:nvSpPr>
          <p:spPr>
            <a:xfrm>
              <a:off x="558019" y="955877"/>
              <a:ext cx="1524447" cy="508668"/>
            </a:xfrm>
            <a:prstGeom prst="rect">
              <a:avLst/>
            </a:prstGeom>
            <a:solidFill>
              <a:srgbClr val="3498DB"/>
            </a:solidFill>
          </p:spPr>
          <p:txBody>
            <a:bodyPr wrap="square" rtlCol="0">
              <a:spAutoFit/>
            </a:bodyPr>
            <a:lstStyle/>
            <a:p>
              <a:r>
                <a:rPr lang="en-US" sz="1200" b="1" dirty="0">
                  <a:latin typeface="Calibri Light" panose="020F0302020204030204" pitchFamily="34" charset="0"/>
                </a:rPr>
                <a:t>Community Health Center, Inc.</a:t>
              </a:r>
            </a:p>
            <a:p>
              <a:r>
                <a:rPr lang="en-US" sz="1200" dirty="0">
                  <a:latin typeface="Calibri Light" panose="020F0302020204030204" pitchFamily="34" charset="0"/>
                </a:rPr>
                <a:t>Middletown, CT</a:t>
              </a:r>
            </a:p>
          </p:txBody>
        </p:sp>
        <p:sp>
          <p:nvSpPr>
            <p:cNvPr id="42" name="Right Triangle 41"/>
            <p:cNvSpPr/>
            <p:nvPr/>
          </p:nvSpPr>
          <p:spPr>
            <a:xfrm rot="5400000">
              <a:off x="420297" y="1573652"/>
              <a:ext cx="454059" cy="180185"/>
            </a:xfrm>
            <a:prstGeom prst="rtTriangle">
              <a:avLst/>
            </a:prstGeom>
            <a:solidFill>
              <a:srgbClr val="3498DB"/>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Light" panose="020F0302020204030204" pitchFamily="34" charset="0"/>
              </a:endParaRPr>
            </a:p>
          </p:txBody>
        </p:sp>
      </p:grpSp>
      <p:sp>
        <p:nvSpPr>
          <p:cNvPr id="43" name="Rectangle 42"/>
          <p:cNvSpPr/>
          <p:nvPr/>
        </p:nvSpPr>
        <p:spPr>
          <a:xfrm>
            <a:off x="201374" y="6181918"/>
            <a:ext cx="211615" cy="19126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45" name="TextBox 44"/>
          <p:cNvSpPr txBox="1"/>
          <p:nvPr/>
        </p:nvSpPr>
        <p:spPr>
          <a:xfrm>
            <a:off x="470888" y="5872728"/>
            <a:ext cx="732893" cy="276999"/>
          </a:xfrm>
          <a:prstGeom prst="rect">
            <a:avLst/>
          </a:prstGeom>
          <a:noFill/>
        </p:spPr>
        <p:txBody>
          <a:bodyPr wrap="none" rtlCol="0">
            <a:spAutoFit/>
          </a:bodyPr>
          <a:lstStyle/>
          <a:p>
            <a:r>
              <a:rPr lang="en-US" sz="1200" b="1" dirty="0">
                <a:solidFill>
                  <a:schemeClr val="bg1"/>
                </a:solidFill>
              </a:rPr>
              <a:t>Biobank</a:t>
            </a:r>
          </a:p>
        </p:txBody>
      </p:sp>
      <p:sp>
        <p:nvSpPr>
          <p:cNvPr id="49" name="TextBox 48"/>
          <p:cNvSpPr txBox="1"/>
          <p:nvPr/>
        </p:nvSpPr>
        <p:spPr>
          <a:xfrm>
            <a:off x="470888" y="6139237"/>
            <a:ext cx="2323072" cy="276999"/>
          </a:xfrm>
          <a:prstGeom prst="rect">
            <a:avLst/>
          </a:prstGeom>
          <a:noFill/>
        </p:spPr>
        <p:txBody>
          <a:bodyPr wrap="none" rtlCol="0">
            <a:spAutoFit/>
          </a:bodyPr>
          <a:lstStyle/>
          <a:p>
            <a:r>
              <a:rPr lang="en-US" sz="1200" b="1" dirty="0">
                <a:solidFill>
                  <a:schemeClr val="bg1"/>
                </a:solidFill>
              </a:rPr>
              <a:t>Data and Research Support Core</a:t>
            </a:r>
          </a:p>
        </p:txBody>
      </p:sp>
      <p:sp>
        <p:nvSpPr>
          <p:cNvPr id="52" name="Rectangle 51"/>
          <p:cNvSpPr/>
          <p:nvPr/>
        </p:nvSpPr>
        <p:spPr>
          <a:xfrm>
            <a:off x="201374" y="5360170"/>
            <a:ext cx="211615" cy="191262"/>
          </a:xfrm>
          <a:prstGeom prst="rect">
            <a:avLst/>
          </a:prstGeom>
          <a:solidFill>
            <a:srgbClr val="005D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53" name="Rectangle 52"/>
          <p:cNvSpPr/>
          <p:nvPr/>
        </p:nvSpPr>
        <p:spPr>
          <a:xfrm>
            <a:off x="201374" y="5634086"/>
            <a:ext cx="211615" cy="191262"/>
          </a:xfrm>
          <a:prstGeom prst="rect">
            <a:avLst/>
          </a:prstGeom>
          <a:solidFill>
            <a:srgbClr val="DE10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54" name="Rectangle 53"/>
          <p:cNvSpPr/>
          <p:nvPr/>
        </p:nvSpPr>
        <p:spPr>
          <a:xfrm>
            <a:off x="201374" y="6455835"/>
            <a:ext cx="211615" cy="191262"/>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55" name="Rectangle 54"/>
          <p:cNvSpPr/>
          <p:nvPr/>
        </p:nvSpPr>
        <p:spPr>
          <a:xfrm>
            <a:off x="201374" y="5908002"/>
            <a:ext cx="211615" cy="19126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56" name="TextBox 55"/>
          <p:cNvSpPr txBox="1"/>
          <p:nvPr/>
        </p:nvSpPr>
        <p:spPr>
          <a:xfrm>
            <a:off x="466405" y="5334000"/>
            <a:ext cx="2448876" cy="276999"/>
          </a:xfrm>
          <a:prstGeom prst="rect">
            <a:avLst/>
          </a:prstGeom>
          <a:noFill/>
        </p:spPr>
        <p:txBody>
          <a:bodyPr wrap="none" rtlCol="0">
            <a:spAutoFit/>
          </a:bodyPr>
          <a:lstStyle/>
          <a:p>
            <a:r>
              <a:rPr lang="en-US" sz="1200" b="1" dirty="0">
                <a:solidFill>
                  <a:schemeClr val="bg1"/>
                </a:solidFill>
              </a:rPr>
              <a:t>Federally Qualified Health Centers</a:t>
            </a:r>
          </a:p>
        </p:txBody>
      </p:sp>
      <p:sp>
        <p:nvSpPr>
          <p:cNvPr id="58" name="TextBox 57"/>
          <p:cNvSpPr txBox="1"/>
          <p:nvPr/>
        </p:nvSpPr>
        <p:spPr>
          <a:xfrm>
            <a:off x="470888" y="5606357"/>
            <a:ext cx="1849161" cy="276999"/>
          </a:xfrm>
          <a:prstGeom prst="rect">
            <a:avLst/>
          </a:prstGeom>
          <a:noFill/>
        </p:spPr>
        <p:txBody>
          <a:bodyPr wrap="none" rtlCol="0">
            <a:spAutoFit/>
          </a:bodyPr>
          <a:lstStyle/>
          <a:p>
            <a:r>
              <a:rPr lang="en-US" sz="1200" b="1" dirty="0">
                <a:solidFill>
                  <a:schemeClr val="bg1"/>
                </a:solidFill>
              </a:rPr>
              <a:t>Regional Medical Centers</a:t>
            </a:r>
          </a:p>
        </p:txBody>
      </p:sp>
      <p:sp>
        <p:nvSpPr>
          <p:cNvPr id="59" name="TextBox 58"/>
          <p:cNvSpPr txBox="1"/>
          <p:nvPr/>
        </p:nvSpPr>
        <p:spPr>
          <a:xfrm>
            <a:off x="470888" y="6424956"/>
            <a:ext cx="2178160" cy="276999"/>
          </a:xfrm>
          <a:prstGeom prst="rect">
            <a:avLst/>
          </a:prstGeom>
          <a:noFill/>
        </p:spPr>
        <p:txBody>
          <a:bodyPr wrap="none" rtlCol="0">
            <a:spAutoFit/>
          </a:bodyPr>
          <a:lstStyle/>
          <a:p>
            <a:r>
              <a:rPr lang="en-US" sz="1200" b="1" dirty="0">
                <a:solidFill>
                  <a:schemeClr val="bg1"/>
                </a:solidFill>
              </a:rPr>
              <a:t>Participant Technology Center</a:t>
            </a:r>
          </a:p>
        </p:txBody>
      </p:sp>
      <p:sp>
        <p:nvSpPr>
          <p:cNvPr id="65" name="TextBox 64"/>
          <p:cNvSpPr txBox="1"/>
          <p:nvPr/>
        </p:nvSpPr>
        <p:spPr>
          <a:xfrm>
            <a:off x="108119" y="2735119"/>
            <a:ext cx="1718354" cy="830997"/>
          </a:xfrm>
          <a:prstGeom prst="rect">
            <a:avLst/>
          </a:prstGeom>
          <a:solidFill>
            <a:srgbClr val="7030A0"/>
          </a:solidFill>
        </p:spPr>
        <p:txBody>
          <a:bodyPr wrap="square" rtlCol="0">
            <a:spAutoFit/>
          </a:bodyPr>
          <a:lstStyle/>
          <a:p>
            <a:r>
              <a:rPr lang="en-US" sz="1200" b="1" dirty="0">
                <a:latin typeface="Calibri Light" panose="020F0302020204030204" pitchFamily="34" charset="0"/>
              </a:rPr>
              <a:t>Scripps and </a:t>
            </a:r>
            <a:r>
              <a:rPr lang="en-US" sz="1200" b="1" dirty="0" err="1">
                <a:latin typeface="Calibri Light" panose="020F0302020204030204" pitchFamily="34" charset="0"/>
              </a:rPr>
              <a:t>Vibrent</a:t>
            </a:r>
            <a:r>
              <a:rPr lang="en-US" sz="1200" b="1" dirty="0">
                <a:latin typeface="Calibri Light" panose="020F0302020204030204" pitchFamily="34" charset="0"/>
              </a:rPr>
              <a:t> Participant Technologies/ Direct Volunteer </a:t>
            </a:r>
            <a:r>
              <a:rPr lang="en-US" sz="1200" b="1" dirty="0" err="1">
                <a:latin typeface="Calibri Light" panose="020F0302020204030204" pitchFamily="34" charset="0"/>
              </a:rPr>
              <a:t>Opps</a:t>
            </a:r>
            <a:endParaRPr lang="en-US" sz="1200" dirty="0">
              <a:latin typeface="Calibri Light" panose="020F0302020204030204" pitchFamily="34" charset="0"/>
            </a:endParaRPr>
          </a:p>
          <a:p>
            <a:r>
              <a:rPr lang="en-US" sz="1200" dirty="0">
                <a:latin typeface="Calibri Light" panose="020F0302020204030204" pitchFamily="34" charset="0"/>
              </a:rPr>
              <a:t>La Jolla, CA</a:t>
            </a:r>
          </a:p>
        </p:txBody>
      </p:sp>
      <p:sp>
        <p:nvSpPr>
          <p:cNvPr id="67" name="TextBox 66"/>
          <p:cNvSpPr txBox="1"/>
          <p:nvPr/>
        </p:nvSpPr>
        <p:spPr>
          <a:xfrm>
            <a:off x="5846124" y="5155404"/>
            <a:ext cx="2002476" cy="646331"/>
          </a:xfrm>
          <a:prstGeom prst="rect">
            <a:avLst/>
          </a:prstGeom>
          <a:solidFill>
            <a:srgbClr val="00B050"/>
          </a:solidFill>
        </p:spPr>
        <p:txBody>
          <a:bodyPr wrap="square" rtlCol="0">
            <a:spAutoFit/>
          </a:bodyPr>
          <a:lstStyle/>
          <a:p>
            <a:r>
              <a:rPr lang="en-US" sz="1200" b="1" dirty="0">
                <a:latin typeface="Calibri Light" panose="020F0302020204030204" pitchFamily="34" charset="0"/>
              </a:rPr>
              <a:t>Vanderbilt/Broad/Verily Data and Research Support Core</a:t>
            </a:r>
            <a:endParaRPr lang="en-US" sz="1200" dirty="0">
              <a:latin typeface="Calibri Light" panose="020F0302020204030204" pitchFamily="34" charset="0"/>
            </a:endParaRPr>
          </a:p>
          <a:p>
            <a:r>
              <a:rPr lang="en-US" sz="1200" dirty="0">
                <a:latin typeface="Calibri Light" panose="020F0302020204030204" pitchFamily="34" charset="0"/>
              </a:rPr>
              <a:t>Nashville, TN</a:t>
            </a:r>
          </a:p>
        </p:txBody>
      </p:sp>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2716" y="5851201"/>
            <a:ext cx="402279" cy="402279"/>
          </a:xfrm>
          <a:prstGeom prst="rect">
            <a:avLst/>
          </a:prstGeom>
        </p:spPr>
      </p:pic>
      <p:grpSp>
        <p:nvGrpSpPr>
          <p:cNvPr id="4" name="Group 3"/>
          <p:cNvGrpSpPr/>
          <p:nvPr/>
        </p:nvGrpSpPr>
        <p:grpSpPr>
          <a:xfrm>
            <a:off x="3942106" y="1348307"/>
            <a:ext cx="1696279" cy="1212888"/>
            <a:chOff x="3942106" y="1348307"/>
            <a:chExt cx="1696279" cy="1212888"/>
          </a:xfrm>
        </p:grpSpPr>
        <p:sp>
          <p:nvSpPr>
            <p:cNvPr id="23" name="Right Triangle 22"/>
            <p:cNvSpPr/>
            <p:nvPr/>
          </p:nvSpPr>
          <p:spPr>
            <a:xfrm rot="5400000">
              <a:off x="5031343" y="2052881"/>
              <a:ext cx="863223" cy="153405"/>
            </a:xfrm>
            <a:prstGeom prst="rtTriangle">
              <a:avLst/>
            </a:prstGeom>
            <a:solidFill>
              <a:srgbClr val="E74C3C"/>
            </a:solidFill>
            <a:ln>
              <a:noFill/>
            </a:ln>
            <a:effectLst>
              <a:outerShdw blurRad="50800" dist="508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8" name="TextBox 67"/>
            <p:cNvSpPr txBox="1"/>
            <p:nvPr/>
          </p:nvSpPr>
          <p:spPr>
            <a:xfrm>
              <a:off x="3942106" y="1348307"/>
              <a:ext cx="1696279" cy="661720"/>
            </a:xfrm>
            <a:prstGeom prst="rect">
              <a:avLst/>
            </a:prstGeom>
            <a:solidFill>
              <a:srgbClr val="E74C3C"/>
            </a:solidFill>
          </p:spPr>
          <p:txBody>
            <a:bodyPr wrap="square" rtlCol="0">
              <a:spAutoFit/>
            </a:bodyPr>
            <a:lstStyle/>
            <a:p>
              <a:r>
                <a:rPr lang="en-US" sz="1200" b="1" dirty="0">
                  <a:latin typeface="Calibri Light" panose="020F0302020204030204" pitchFamily="34" charset="0"/>
                </a:rPr>
                <a:t>Title: Illinois Precision Medicine Consortium</a:t>
              </a:r>
            </a:p>
            <a:p>
              <a:r>
                <a:rPr lang="en-US" sz="1200" dirty="0">
                  <a:latin typeface="Calibri Light" panose="020F0302020204030204" pitchFamily="34" charset="0"/>
                </a:rPr>
                <a:t>Chicago, IL</a:t>
              </a:r>
            </a:p>
          </p:txBody>
        </p:sp>
      </p:grpSp>
      <p:sp>
        <p:nvSpPr>
          <p:cNvPr id="60" name="TextBox 7"/>
          <p:cNvSpPr txBox="1">
            <a:spLocks noChangeArrowheads="1"/>
          </p:cNvSpPr>
          <p:nvPr/>
        </p:nvSpPr>
        <p:spPr bwMode="auto">
          <a:xfrm>
            <a:off x="7322438" y="6406276"/>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32</a:t>
            </a:r>
          </a:p>
        </p:txBody>
      </p:sp>
      <p:sp>
        <p:nvSpPr>
          <p:cNvPr id="61" name="Title 2"/>
          <p:cNvSpPr txBox="1">
            <a:spLocks/>
          </p:cNvSpPr>
          <p:nvPr/>
        </p:nvSpPr>
        <p:spPr>
          <a:xfrm>
            <a:off x="410781" y="-490"/>
            <a:ext cx="8439150" cy="631825"/>
          </a:xfrm>
          <a:prstGeom prst="rect">
            <a:avLst/>
          </a:prstGeom>
        </p:spPr>
        <p:txBody>
          <a:bodyPr vert="horz" anchor="t">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r>
              <a:rPr lang="en-US" sz="3600" b="1" dirty="0">
                <a:solidFill>
                  <a:srgbClr val="FFFF00"/>
                </a:solidFill>
                <a:latin typeface="Arial" panose="020B0604020202020204" pitchFamily="34" charset="0"/>
                <a:cs typeface="Arial" panose="020B0604020202020204" pitchFamily="34" charset="0"/>
              </a:rPr>
              <a:t>Precision Medicine Initiative (PMI) </a:t>
            </a:r>
            <a:br>
              <a:rPr lang="en-US" sz="3600" b="1" dirty="0">
                <a:solidFill>
                  <a:srgbClr val="FFFF00"/>
                </a:solidFill>
                <a:latin typeface="Arial" panose="020B0604020202020204" pitchFamily="34" charset="0"/>
                <a:cs typeface="Arial" panose="020B0604020202020204" pitchFamily="34" charset="0"/>
              </a:rPr>
            </a:br>
            <a:r>
              <a:rPr lang="en-US" sz="3000" b="1" dirty="0">
                <a:solidFill>
                  <a:schemeClr val="bg2">
                    <a:lumMod val="40000"/>
                    <a:lumOff val="60000"/>
                  </a:schemeClr>
                </a:solidFill>
                <a:latin typeface="Arial" panose="020B0604020202020204" pitchFamily="34" charset="0"/>
                <a:cs typeface="Arial" panose="020B0604020202020204" pitchFamily="34" charset="0"/>
              </a:rPr>
              <a:t>PMI Cohort Program Components</a:t>
            </a:r>
          </a:p>
        </p:txBody>
      </p:sp>
    </p:spTree>
    <p:extLst>
      <p:ext uri="{BB962C8B-B14F-4D97-AF65-F5344CB8AC3E}">
        <p14:creationId xmlns:p14="http://schemas.microsoft.com/office/powerpoint/2010/main" val="7832646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500"/>
                                        <p:tgtEl>
                                          <p:spTgt spid="6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69" grpId="0" animBg="1"/>
      <p:bldP spid="66" grpId="0" animBg="1"/>
      <p:bldP spid="43" grpId="0" animBg="1"/>
      <p:bldP spid="45" grpId="0"/>
      <p:bldP spid="49" grpId="0"/>
      <p:bldP spid="54" grpId="0" animBg="1"/>
      <p:bldP spid="55" grpId="0" animBg="1"/>
      <p:bldP spid="59" grpId="0"/>
      <p:bldP spid="65" grpId="0" animBg="1"/>
      <p:bldP spid="6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tx2">
                    <a:lumMod val="90000"/>
                  </a:schemeClr>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1025"/>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710"/>
            <a:ext cx="9144000" cy="7048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New ASHG-NHGRI </a:t>
            </a:r>
            <a:r>
              <a:rPr lang="en-US" sz="3600" b="1" dirty="0">
                <a:solidFill>
                  <a:srgbClr val="FFFF00"/>
                </a:solidFill>
                <a:latin typeface="Arial" pitchFamily="34" charset="0"/>
                <a:cs typeface="Arial" pitchFamily="34" charset="0"/>
              </a:rPr>
              <a:t>Fellows</a:t>
            </a:r>
          </a:p>
        </p:txBody>
      </p:sp>
      <p:sp>
        <p:nvSpPr>
          <p:cNvPr id="4" name="TextBox 3"/>
          <p:cNvSpPr txBox="1"/>
          <p:nvPr/>
        </p:nvSpPr>
        <p:spPr>
          <a:xfrm>
            <a:off x="7318375" y="6407714"/>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33</a:t>
            </a:r>
          </a:p>
        </p:txBody>
      </p:sp>
      <p:grpSp>
        <p:nvGrpSpPr>
          <p:cNvPr id="2" name="Group 1"/>
          <p:cNvGrpSpPr/>
          <p:nvPr/>
        </p:nvGrpSpPr>
        <p:grpSpPr>
          <a:xfrm>
            <a:off x="4572413" y="1009651"/>
            <a:ext cx="4509799" cy="5515464"/>
            <a:chOff x="4572413" y="1009651"/>
            <a:chExt cx="4509799" cy="5515464"/>
          </a:xfrm>
        </p:grpSpPr>
        <p:sp>
          <p:nvSpPr>
            <p:cNvPr id="10" name="Title 1"/>
            <p:cNvSpPr txBox="1">
              <a:spLocks/>
            </p:cNvSpPr>
            <p:nvPr/>
          </p:nvSpPr>
          <p:spPr>
            <a:xfrm>
              <a:off x="4572413" y="4470523"/>
              <a:ext cx="4509799" cy="2054592"/>
            </a:xfrm>
            <a:prstGeom prst="rect">
              <a:avLst/>
            </a:prstGeom>
          </p:spPr>
          <p:txBody>
            <a:bodyPr/>
            <a:lstStyle/>
            <a:p>
              <a:pPr algn="ctr" eaLnBrk="0" hangingPunct="0">
                <a:defRPr/>
              </a:pPr>
              <a:r>
                <a:rPr lang="en-US" sz="3200" spc="-100" dirty="0">
                  <a:latin typeface="Arial" charset="0"/>
                  <a:ea typeface="+mj-ea"/>
                  <a:cs typeface="Arial" charset="0"/>
                </a:rPr>
                <a:t>Teresa Ramirez, Ph.D.</a:t>
              </a:r>
            </a:p>
            <a:p>
              <a:pPr algn="ctr" eaLnBrk="0" hangingPunct="0">
                <a:defRPr/>
              </a:pPr>
              <a:endParaRPr lang="en-US" sz="1200" dirty="0">
                <a:cs typeface="Arial" panose="020B0604020202020204" pitchFamily="34" charset="0"/>
              </a:endParaRPr>
            </a:p>
            <a:p>
              <a:pPr algn="ctr" eaLnBrk="0" hangingPunct="0">
                <a:defRPr/>
              </a:pPr>
              <a:r>
                <a:rPr lang="en-US" sz="2800" dirty="0">
                  <a:solidFill>
                    <a:srgbClr val="66FF33"/>
                  </a:solidFill>
                  <a:cs typeface="Arial" panose="020B0604020202020204" pitchFamily="34" charset="0"/>
                </a:rPr>
                <a:t>Genetics and Education Fellow</a:t>
              </a:r>
              <a:endParaRPr lang="en-US" sz="2800" spc="-100" dirty="0">
                <a:solidFill>
                  <a:srgbClr val="66FF33"/>
                </a:solidFill>
                <a:latin typeface="Arial" charset="0"/>
                <a:ea typeface="+mj-ea"/>
                <a:cs typeface="Arial" charset="0"/>
              </a:endParaRPr>
            </a:p>
          </p:txBody>
        </p:sp>
        <p:pic>
          <p:nvPicPr>
            <p:cNvPr id="3" name="Picture 2" descr="http://edi.nih.gov/sites/default/files/teresa-ramirez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213" y="1009651"/>
              <a:ext cx="2271197" cy="3460872"/>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73426" y="1006538"/>
            <a:ext cx="4330700" cy="5294556"/>
            <a:chOff x="173426" y="1006538"/>
            <a:chExt cx="4330700" cy="5294556"/>
          </a:xfrm>
        </p:grpSpPr>
        <p:sp>
          <p:nvSpPr>
            <p:cNvPr id="6" name="Title 1"/>
            <p:cNvSpPr txBox="1">
              <a:spLocks/>
            </p:cNvSpPr>
            <p:nvPr/>
          </p:nvSpPr>
          <p:spPr>
            <a:xfrm>
              <a:off x="173426" y="4470523"/>
              <a:ext cx="4330700" cy="1830571"/>
            </a:xfrm>
            <a:prstGeom prst="rect">
              <a:avLst/>
            </a:prstGeom>
          </p:spPr>
          <p:txBody>
            <a:bodyPr/>
            <a:lstStyle/>
            <a:p>
              <a:pPr algn="ctr" eaLnBrk="0" hangingPunct="0">
                <a:defRPr/>
              </a:pPr>
              <a:r>
                <a:rPr lang="en-US" sz="3200" spc="-100" dirty="0">
                  <a:latin typeface="Arial" charset="0"/>
                  <a:ea typeface="+mj-ea"/>
                  <a:cs typeface="Arial" charset="0"/>
                </a:rPr>
                <a:t>Christa Wagner, Ph.D.</a:t>
              </a:r>
            </a:p>
            <a:p>
              <a:pPr algn="ctr" eaLnBrk="0" hangingPunct="0">
                <a:defRPr/>
              </a:pPr>
              <a:endParaRPr lang="en-US" sz="1200" spc="-100" dirty="0">
                <a:latin typeface="Arial" charset="0"/>
                <a:ea typeface="+mj-ea"/>
                <a:cs typeface="Arial" charset="0"/>
              </a:endParaRPr>
            </a:p>
            <a:p>
              <a:pPr algn="ctr" eaLnBrk="0" hangingPunct="0">
                <a:defRPr/>
              </a:pPr>
              <a:r>
                <a:rPr lang="en-US" sz="2800" spc="-100" dirty="0">
                  <a:solidFill>
                    <a:srgbClr val="66FF33"/>
                  </a:solidFill>
                  <a:latin typeface="Arial" charset="0"/>
                  <a:ea typeface="+mj-ea"/>
                  <a:cs typeface="Arial" charset="0"/>
                </a:rPr>
                <a:t>Genetics and Public Policy Fellow</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5957" t="2821" r="15957" b="23069"/>
            <a:stretch/>
          </p:blipFill>
          <p:spPr>
            <a:xfrm>
              <a:off x="1203177" y="1006538"/>
              <a:ext cx="2271198" cy="3460872"/>
            </a:xfrm>
            <a:prstGeom prst="roundRect">
              <a:avLst/>
            </a:prstGeom>
          </p:spPr>
        </p:pic>
      </p:grpSp>
    </p:spTree>
    <p:extLst>
      <p:ext uri="{BB962C8B-B14F-4D97-AF65-F5344CB8AC3E}">
        <p14:creationId xmlns:p14="http://schemas.microsoft.com/office/powerpoint/2010/main" val="18925479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69"/>
            <a:ext cx="9144000" cy="639763"/>
          </a:xfrm>
        </p:spPr>
        <p:txBody>
          <a:bodyPr/>
          <a:lstStyle/>
          <a:p>
            <a:pPr algn="ctr">
              <a:defRPr/>
            </a:pPr>
            <a:r>
              <a:rPr lang="en-US" sz="3600" b="1" dirty="0">
                <a:solidFill>
                  <a:srgbClr val="FFFF00"/>
                </a:solidFill>
                <a:latin typeface="Arial" charset="0"/>
                <a:cs typeface="Arial" charset="0"/>
              </a:rPr>
              <a:t>NHGRI IDE and Genomics Workshop</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4793241"/>
            <a:ext cx="9143999" cy="161582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Meeting report and video available on genome.gov</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White paper offering points for investigators to 	consider now being drafted</a:t>
            </a:r>
            <a:endParaRPr lang="en-US" sz="2800" u="sng"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413" y="826189"/>
            <a:ext cx="6401173" cy="360066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7453356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18923"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35</a:t>
            </a:r>
          </a:p>
        </p:txBody>
      </p:sp>
      <p:sp>
        <p:nvSpPr>
          <p:cNvPr id="9" name="Title 1"/>
          <p:cNvSpPr>
            <a:spLocks noGrp="1"/>
          </p:cNvSpPr>
          <p:nvPr>
            <p:ph type="title" idx="4294967295"/>
          </p:nvPr>
        </p:nvSpPr>
        <p:spPr>
          <a:xfrm>
            <a:off x="1127964" y="0"/>
            <a:ext cx="6900863" cy="1104900"/>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Workshop on Sharing Aggregate Genomic Data</a:t>
            </a:r>
          </a:p>
        </p:txBody>
      </p:sp>
      <p:pic>
        <p:nvPicPr>
          <p:cNvPr id="5" name="Picture 4"/>
          <p:cNvPicPr>
            <a:picLocks noChangeAspect="1"/>
          </p:cNvPicPr>
          <p:nvPr/>
        </p:nvPicPr>
        <p:blipFill>
          <a:blip r:embed="rId3"/>
          <a:stretch>
            <a:fillRect/>
          </a:stretch>
        </p:blipFill>
        <p:spPr>
          <a:xfrm>
            <a:off x="476930" y="1758505"/>
            <a:ext cx="8202930" cy="4198241"/>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580941335"/>
      </p:ext>
    </p:extLst>
  </p:cSld>
  <p:clrMapOvr>
    <a:masterClrMapping/>
  </p:clrMapOvr>
  <p:transition spd="slow">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6"/>
            <a:ext cx="9144000" cy="914400"/>
          </a:xfrm>
        </p:spPr>
        <p:txBody>
          <a:bodyPr/>
          <a:lstStyle/>
          <a:p>
            <a:pPr algn="ctr">
              <a:defRPr/>
            </a:pPr>
            <a:r>
              <a:rPr lang="en-US" sz="3600" b="1" dirty="0">
                <a:solidFill>
                  <a:srgbClr val="FFFF00"/>
                </a:solidFill>
                <a:latin typeface="Arial" charset="0"/>
                <a:cs typeface="Arial" charset="0"/>
              </a:rPr>
              <a:t>Mobile Friendly Genome.gov</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36</a:t>
            </a:r>
          </a:p>
        </p:txBody>
      </p:sp>
      <p:pic>
        <p:nvPicPr>
          <p:cNvPr id="9" name="Picture 8" descr="dr_res_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100"/>
            <a:ext cx="9144000" cy="5357813"/>
          </a:xfrm>
          <a:prstGeom prst="rect">
            <a:avLst/>
          </a:prstGeom>
        </p:spPr>
      </p:pic>
    </p:spTree>
    <p:extLst>
      <p:ext uri="{BB962C8B-B14F-4D97-AF65-F5344CB8AC3E}">
        <p14:creationId xmlns:p14="http://schemas.microsoft.com/office/powerpoint/2010/main" val="3256707626"/>
      </p:ext>
    </p:extLst>
  </p:cSld>
  <p:clrMapOvr>
    <a:masterClrMapping/>
  </p:clrMapOvr>
  <p:transition spd="slow">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6"/>
            <a:ext cx="9144000" cy="914400"/>
          </a:xfrm>
        </p:spPr>
        <p:txBody>
          <a:bodyPr/>
          <a:lstStyle/>
          <a:p>
            <a:pPr algn="ctr">
              <a:defRPr/>
            </a:pPr>
            <a:r>
              <a:rPr lang="en-US" sz="3500" b="1" dirty="0">
                <a:solidFill>
                  <a:srgbClr val="FFFF00"/>
                </a:solidFill>
                <a:latin typeface="Arial" charset="0"/>
                <a:cs typeface="Arial" charset="0"/>
              </a:rPr>
              <a:t>History of Genomics Program Lecture Series</a:t>
            </a:r>
            <a:endParaRPr lang="en-US" sz="35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37</a:t>
            </a:r>
          </a:p>
        </p:txBody>
      </p:sp>
      <p:pic>
        <p:nvPicPr>
          <p:cNvPr id="7" name="Picture 6"/>
          <p:cNvPicPr>
            <a:picLocks noChangeAspect="1"/>
          </p:cNvPicPr>
          <p:nvPr/>
        </p:nvPicPr>
        <p:blipFill rotWithShape="1">
          <a:blip r:embed="rId3"/>
          <a:srcRect l="5127" t="12719" r="62412" b="12871"/>
          <a:stretch/>
        </p:blipFill>
        <p:spPr>
          <a:xfrm>
            <a:off x="4595818" y="1732818"/>
            <a:ext cx="4069185" cy="3497913"/>
          </a:xfrm>
          <a:prstGeom prst="round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400053" y="915401"/>
            <a:ext cx="3605400" cy="5615257"/>
          </a:xfrm>
          <a:prstGeom prst="rect">
            <a:avLst/>
          </a:prstGeom>
          <a:scene3d>
            <a:camera prst="orthographicFront"/>
            <a:lightRig rig="threePt" dir="t"/>
          </a:scene3d>
          <a:sp3d>
            <a:bevelT w="101600" prst="riblet"/>
          </a:sp3d>
        </p:spPr>
      </p:pic>
      <p:sp>
        <p:nvSpPr>
          <p:cNvPr id="2" name="Rectangle 1"/>
          <p:cNvSpPr/>
          <p:nvPr/>
        </p:nvSpPr>
        <p:spPr>
          <a:xfrm>
            <a:off x="4362642" y="5237752"/>
            <a:ext cx="4535537" cy="584775"/>
          </a:xfrm>
          <a:prstGeom prst="rect">
            <a:avLst/>
          </a:prstGeom>
        </p:spPr>
        <p:txBody>
          <a:bodyPr wrap="none">
            <a:spAutoFit/>
          </a:bodyPr>
          <a:lstStyle/>
          <a:p>
            <a:pPr marL="166688" indent="0" defTabSz="903288">
              <a:spcBef>
                <a:spcPts val="1200"/>
              </a:spcBef>
              <a:buClr>
                <a:schemeClr val="tx1"/>
              </a:buClr>
              <a:buNone/>
            </a:pPr>
            <a:r>
              <a:rPr lang="en-US" sz="3200" dirty="0">
                <a:latin typeface="Arial"/>
                <a:cs typeface="Arial"/>
              </a:rPr>
              <a:t>David Bentley, D.Phil.</a:t>
            </a:r>
          </a:p>
        </p:txBody>
      </p:sp>
    </p:spTree>
    <p:extLst>
      <p:ext uri="{BB962C8B-B14F-4D97-AF65-F5344CB8AC3E}">
        <p14:creationId xmlns:p14="http://schemas.microsoft.com/office/powerpoint/2010/main" val="3387283488"/>
      </p:ext>
    </p:extLst>
  </p:cSld>
  <p:clrMapOvr>
    <a:masterClrMapping/>
  </p:clrMapOvr>
  <p:transition spd="slow">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4926"/>
            <a:ext cx="9144000" cy="1219199"/>
          </a:xfrm>
        </p:spPr>
        <p:txBody>
          <a:bodyPr>
            <a:normAutofit/>
          </a:bodyPr>
          <a:lstStyle/>
          <a:p>
            <a:pPr algn="ctr"/>
            <a:r>
              <a:rPr lang="en-US" sz="3600" b="1" i="1" dirty="0">
                <a:solidFill>
                  <a:srgbClr val="FFFF00"/>
                </a:solidFill>
                <a:latin typeface="Arial"/>
                <a:cs typeface="Arial"/>
              </a:rPr>
              <a:t>Genome: Unlocking Life’s Code </a:t>
            </a:r>
            <a:r>
              <a:rPr lang="en-US" sz="3600" b="1" dirty="0">
                <a:solidFill>
                  <a:srgbClr val="FFFF00"/>
                </a:solidFill>
                <a:latin typeface="Arial"/>
                <a:cs typeface="Arial"/>
              </a:rPr>
              <a:t>Exhibition</a:t>
            </a:r>
            <a:br>
              <a:rPr lang="en-US" sz="3600" b="1" dirty="0">
                <a:solidFill>
                  <a:srgbClr val="FFFF00"/>
                </a:solidFill>
                <a:latin typeface="Arial"/>
                <a:cs typeface="Arial"/>
              </a:rPr>
            </a:br>
            <a:r>
              <a:rPr lang="en-US" sz="3600" b="1" dirty="0">
                <a:solidFill>
                  <a:schemeClr val="bg2">
                    <a:lumMod val="40000"/>
                    <a:lumOff val="60000"/>
                  </a:schemeClr>
                </a:solidFill>
                <a:latin typeface="Arial"/>
                <a:cs typeface="Arial"/>
              </a:rPr>
              <a:t>Travel Schedule</a:t>
            </a:r>
          </a:p>
        </p:txBody>
      </p:sp>
      <p:sp>
        <p:nvSpPr>
          <p:cNvPr id="4" name="Content Placeholder 3"/>
          <p:cNvSpPr>
            <a:spLocks noGrp="1"/>
          </p:cNvSpPr>
          <p:nvPr>
            <p:ph idx="1"/>
          </p:nvPr>
        </p:nvSpPr>
        <p:spPr>
          <a:xfrm>
            <a:off x="155575" y="1366841"/>
            <a:ext cx="9093200" cy="5865118"/>
          </a:xfrm>
        </p:spPr>
        <p:txBody>
          <a:bodyPr>
            <a:noAutofit/>
          </a:bodyPr>
          <a:lstStyle/>
          <a:p>
            <a:pPr marL="68263" indent="0">
              <a:spcBef>
                <a:spcPts val="0"/>
              </a:spcBef>
              <a:buClr>
                <a:schemeClr val="tx1"/>
              </a:buClr>
              <a:buNone/>
            </a:pPr>
            <a:r>
              <a:rPr lang="en-US" sz="2400" b="1" dirty="0">
                <a:latin typeface="Arial"/>
                <a:cs typeface="Arial"/>
              </a:rPr>
              <a:t>2016</a:t>
            </a:r>
          </a:p>
          <a:p>
            <a:pPr marL="68263" indent="0">
              <a:spcBef>
                <a:spcPts val="0"/>
              </a:spcBef>
              <a:buClr>
                <a:schemeClr val="tx1"/>
              </a:buClr>
              <a:buNone/>
            </a:pPr>
            <a:endParaRPr lang="en-US" sz="2400" b="1" dirty="0">
              <a:latin typeface="Arial"/>
              <a:cs typeface="Arial"/>
            </a:endParaRPr>
          </a:p>
          <a:p>
            <a:pPr marL="454025" lvl="1" indent="0">
              <a:spcBef>
                <a:spcPts val="0"/>
              </a:spcBef>
              <a:buNone/>
            </a:pPr>
            <a:r>
              <a:rPr lang="en-US" sz="2000" b="1" dirty="0">
                <a:solidFill>
                  <a:schemeClr val="tx2">
                    <a:lumMod val="90000"/>
                  </a:schemeClr>
                </a:solidFill>
                <a:latin typeface="Arial"/>
                <a:cs typeface="Arial"/>
              </a:rPr>
              <a:t>May 21-September 5</a:t>
            </a:r>
          </a:p>
          <a:p>
            <a:pPr marL="454025" lvl="1" indent="0">
              <a:spcBef>
                <a:spcPts val="0"/>
              </a:spcBef>
              <a:buNone/>
            </a:pPr>
            <a:r>
              <a:rPr lang="en-US" sz="2000" b="1" dirty="0">
                <a:solidFill>
                  <a:schemeClr val="tx2">
                    <a:lumMod val="90000"/>
                  </a:schemeClr>
                </a:solidFill>
                <a:latin typeface="Arial"/>
                <a:cs typeface="Arial"/>
              </a:rPr>
              <a:t>	Natural History Museum of Utah</a:t>
            </a:r>
          </a:p>
          <a:p>
            <a:pPr marL="454025" lvl="1" indent="0">
              <a:spcBef>
                <a:spcPts val="0"/>
              </a:spcBef>
              <a:buNone/>
            </a:pPr>
            <a:r>
              <a:rPr lang="en-US" sz="2000" b="1" dirty="0">
                <a:solidFill>
                  <a:schemeClr val="tx2">
                    <a:lumMod val="90000"/>
                  </a:schemeClr>
                </a:solidFill>
                <a:latin typeface="Arial"/>
                <a:cs typeface="Arial"/>
              </a:rPr>
              <a:t>	Salt Lake City, UT</a:t>
            </a:r>
          </a:p>
          <a:p>
            <a:pPr marL="454025" lvl="1" indent="0">
              <a:spcBef>
                <a:spcPts val="0"/>
              </a:spcBef>
              <a:buNone/>
            </a:pPr>
            <a:endParaRPr lang="en-US" sz="2000" b="1" dirty="0">
              <a:solidFill>
                <a:schemeClr val="tx2">
                  <a:lumMod val="90000"/>
                </a:schemeClr>
              </a:solidFill>
              <a:latin typeface="Arial"/>
              <a:cs typeface="Arial"/>
            </a:endParaRPr>
          </a:p>
          <a:p>
            <a:pPr marL="457200" lvl="1" indent="0">
              <a:spcBef>
                <a:spcPts val="0"/>
              </a:spcBef>
              <a:buNone/>
            </a:pPr>
            <a:r>
              <a:rPr lang="en-US" sz="2000" b="1" dirty="0">
                <a:solidFill>
                  <a:schemeClr val="tx2">
                    <a:lumMod val="90000"/>
                  </a:schemeClr>
                </a:solidFill>
                <a:latin typeface="Arial" panose="020B0604020202020204" pitchFamily="34" charset="0"/>
                <a:cs typeface="Arial" panose="020B0604020202020204" pitchFamily="34" charset="0"/>
              </a:rPr>
              <a:t>September 30-January 1</a:t>
            </a:r>
          </a:p>
          <a:p>
            <a:pPr marL="457200" lvl="1" indent="0">
              <a:spcBef>
                <a:spcPts val="0"/>
              </a:spcBef>
              <a:buNone/>
            </a:pPr>
            <a:r>
              <a:rPr lang="en-US" sz="2000" b="1" dirty="0">
                <a:solidFill>
                  <a:schemeClr val="tx2">
                    <a:lumMod val="90000"/>
                  </a:schemeClr>
                </a:solidFill>
                <a:latin typeface="Arial" panose="020B0604020202020204" pitchFamily="34" charset="0"/>
                <a:cs typeface="Arial" panose="020B0604020202020204" pitchFamily="34" charset="0"/>
              </a:rPr>
              <a:t>	Exploration Place</a:t>
            </a:r>
          </a:p>
          <a:p>
            <a:pPr marL="457200" lvl="1" indent="0">
              <a:spcBef>
                <a:spcPts val="0"/>
              </a:spcBef>
              <a:buNone/>
            </a:pPr>
            <a:r>
              <a:rPr lang="en-US" sz="2000" b="1" dirty="0">
                <a:solidFill>
                  <a:schemeClr val="tx2">
                    <a:lumMod val="90000"/>
                  </a:schemeClr>
                </a:solidFill>
                <a:latin typeface="Arial" panose="020B0604020202020204" pitchFamily="34" charset="0"/>
                <a:cs typeface="Arial" panose="020B0604020202020204" pitchFamily="34" charset="0"/>
              </a:rPr>
              <a:t>	Wichita, KS </a:t>
            </a:r>
          </a:p>
          <a:p>
            <a:pPr marL="457200" lvl="1" indent="0">
              <a:spcBef>
                <a:spcPts val="0"/>
              </a:spcBef>
              <a:buNone/>
            </a:pPr>
            <a:endParaRPr lang="en-US" sz="2000" b="1" dirty="0">
              <a:solidFill>
                <a:schemeClr val="tx2">
                  <a:lumMod val="90000"/>
                </a:schemeClr>
              </a:solidFill>
              <a:latin typeface="Arial" panose="020B0604020202020204" pitchFamily="34" charset="0"/>
              <a:cs typeface="Arial" panose="020B0604020202020204" pitchFamily="34" charset="0"/>
            </a:endParaRPr>
          </a:p>
          <a:p>
            <a:pPr marL="457200" lvl="1" indent="0">
              <a:spcBef>
                <a:spcPts val="0"/>
              </a:spcBef>
              <a:buNone/>
            </a:pPr>
            <a:endParaRPr lang="en-US" sz="1400" b="1" dirty="0">
              <a:latin typeface="Arial"/>
              <a:cs typeface="Arial"/>
            </a:endParaRPr>
          </a:p>
          <a:p>
            <a:pPr marL="68263" indent="0">
              <a:spcBef>
                <a:spcPts val="0"/>
              </a:spcBef>
              <a:buClr>
                <a:schemeClr val="tx1"/>
              </a:buClr>
              <a:buNone/>
            </a:pPr>
            <a:r>
              <a:rPr lang="en-US" sz="2400" b="1" dirty="0">
                <a:latin typeface="Arial"/>
                <a:cs typeface="Arial"/>
              </a:rPr>
              <a:t>2017</a:t>
            </a:r>
          </a:p>
          <a:p>
            <a:pPr marL="68263" indent="0">
              <a:spcBef>
                <a:spcPts val="0"/>
              </a:spcBef>
              <a:buClr>
                <a:schemeClr val="tx1"/>
              </a:buClr>
              <a:buNone/>
            </a:pPr>
            <a:endParaRPr lang="en-US" sz="2000" b="1" dirty="0">
              <a:latin typeface="Arial"/>
              <a:cs typeface="Arial"/>
            </a:endParaRPr>
          </a:p>
          <a:p>
            <a:pPr marL="454025" lvl="1" indent="0">
              <a:spcBef>
                <a:spcPts val="0"/>
              </a:spcBef>
              <a:buNone/>
            </a:pPr>
            <a:r>
              <a:rPr lang="en-US" sz="2000" b="1" dirty="0">
                <a:solidFill>
                  <a:schemeClr val="tx2">
                    <a:lumMod val="90000"/>
                  </a:schemeClr>
                </a:solidFill>
                <a:latin typeface="Arial"/>
                <a:cs typeface="Arial"/>
              </a:rPr>
              <a:t>January 28-May 29</a:t>
            </a:r>
          </a:p>
          <a:p>
            <a:pPr marL="454025" lvl="1" indent="0">
              <a:spcBef>
                <a:spcPts val="0"/>
              </a:spcBef>
              <a:buNone/>
            </a:pPr>
            <a:r>
              <a:rPr lang="en-US" sz="2000" b="1" dirty="0">
                <a:solidFill>
                  <a:schemeClr val="tx2">
                    <a:lumMod val="90000"/>
                  </a:schemeClr>
                </a:solidFill>
                <a:latin typeface="Arial"/>
                <a:cs typeface="Arial"/>
              </a:rPr>
              <a:t>	Peoria Riverfront Museum</a:t>
            </a:r>
          </a:p>
          <a:p>
            <a:pPr marL="454025" lvl="1" indent="0">
              <a:spcBef>
                <a:spcPts val="0"/>
              </a:spcBef>
              <a:buNone/>
            </a:pPr>
            <a:r>
              <a:rPr lang="en-US" sz="2000" b="1" dirty="0">
                <a:solidFill>
                  <a:schemeClr val="tx2">
                    <a:lumMod val="90000"/>
                  </a:schemeClr>
                </a:solidFill>
                <a:latin typeface="Arial"/>
                <a:cs typeface="Arial"/>
              </a:rPr>
              <a:t>	Peoria, IL</a:t>
            </a:r>
          </a:p>
          <a:p>
            <a:pPr marL="454025" lvl="1" indent="0">
              <a:spcBef>
                <a:spcPts val="0"/>
              </a:spcBef>
              <a:buNone/>
            </a:pPr>
            <a:endParaRPr lang="en-US" sz="2000" b="1" dirty="0">
              <a:solidFill>
                <a:schemeClr val="tx2">
                  <a:lumMod val="90000"/>
                </a:schemeClr>
              </a:solidFill>
              <a:latin typeface="Arial"/>
              <a:cs typeface="Arial"/>
            </a:endParaRPr>
          </a:p>
          <a:p>
            <a:pPr marL="454025" lvl="1" indent="0">
              <a:spcBef>
                <a:spcPts val="0"/>
              </a:spcBef>
              <a:buNone/>
            </a:pPr>
            <a:endParaRPr lang="en-US" sz="2000" b="1" dirty="0">
              <a:solidFill>
                <a:schemeClr val="tx2">
                  <a:lumMod val="90000"/>
                </a:schemeClr>
              </a:solidFill>
              <a:latin typeface="Arial"/>
              <a:cs typeface="Arial"/>
            </a:endParaRPr>
          </a:p>
          <a:p>
            <a:pPr marL="457200" lvl="1" indent="0">
              <a:buNone/>
            </a:pPr>
            <a:endParaRPr lang="en-US" sz="2400" b="1" dirty="0">
              <a:solidFill>
                <a:schemeClr val="tx2">
                  <a:lumMod val="90000"/>
                </a:schemeClr>
              </a:solidFil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38</a:t>
            </a:r>
          </a:p>
        </p:txBody>
      </p:sp>
      <p:pic>
        <p:nvPicPr>
          <p:cNvPr id="8"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679" y="1999067"/>
            <a:ext cx="3736130" cy="352058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960037"/>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4975"/>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tx2">
                    <a:lumMod val="90000"/>
                  </a:schemeClr>
                </a:solidFill>
              </a:rPr>
              <a:t>NHGRI Extramural Research Program</a:t>
            </a:r>
          </a:p>
          <a:p>
            <a:pPr marL="1016000" indent="-787400">
              <a:spcBef>
                <a:spcPts val="1800"/>
              </a:spcBef>
              <a:buFontTx/>
              <a:buAutoNum type="romanUcPeriod"/>
            </a:pPr>
            <a:r>
              <a:rPr lang="en-US" sz="3400" dirty="0">
                <a:solidFill>
                  <a:schemeClr val="tx2">
                    <a:lumMod val="90000"/>
                  </a:schemeClr>
                </a:solidFill>
              </a:rPr>
              <a:t>NIH Common Fund/Trans-NIH </a:t>
            </a:r>
          </a:p>
          <a:p>
            <a:pPr marL="1016000" indent="-787400">
              <a:spcBef>
                <a:spcPts val="1800"/>
              </a:spcBef>
              <a:buFontTx/>
              <a:buAutoNum type="romanUcPeriod"/>
              <a:tabLst>
                <a:tab pos="1371600" algn="l"/>
              </a:tabLst>
            </a:pPr>
            <a:r>
              <a:rPr lang="en-US" sz="3400" dirty="0">
                <a:solidFill>
                  <a:schemeClr val="tx2">
                    <a:lumMod val="90000"/>
                  </a:schemeClr>
                </a:solidFill>
              </a:rPr>
              <a:t>NHGRI Division of Policy, 	Communications, and Education</a:t>
            </a:r>
          </a:p>
          <a:p>
            <a:pPr marL="1016000" indent="-787400">
              <a:spcBef>
                <a:spcPts val="1800"/>
              </a:spcBef>
              <a:buFontTx/>
              <a:buAutoNum type="romanUcPeriod"/>
            </a:pPr>
            <a:r>
              <a:rPr lang="en-US" sz="3400" dirty="0">
                <a:solidFill>
                  <a:schemeClr val="tx2">
                    <a:lumMod val="90000"/>
                  </a:schemeClr>
                </a:solidFill>
              </a:rPr>
              <a:t>NHGRI Intramural Research Program</a:t>
            </a: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821"/>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charset="0"/>
                <a:cs typeface="Arial" pitchFamily="34" charset="0"/>
              </a:rPr>
              <a:t>Smithsonian’s Pulse on Modern Medicine</a:t>
            </a:r>
            <a:endParaRPr lang="en-US" sz="3600" b="1" dirty="0">
              <a:solidFill>
                <a:srgbClr val="FFFF00"/>
              </a:solidFill>
              <a:latin typeface="Arial" pitchFamily="34" charset="0"/>
              <a:cs typeface="Arial" pitchFamily="34"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39</a:t>
            </a:r>
          </a:p>
        </p:txBody>
      </p:sp>
      <p:pic>
        <p:nvPicPr>
          <p:cNvPr id="4" name="Picture 3"/>
          <p:cNvPicPr>
            <a:picLocks noChangeAspect="1"/>
          </p:cNvPicPr>
          <p:nvPr/>
        </p:nvPicPr>
        <p:blipFill>
          <a:blip r:embed="rId3"/>
          <a:stretch>
            <a:fillRect/>
          </a:stretch>
        </p:blipFill>
        <p:spPr>
          <a:xfrm>
            <a:off x="834951" y="887578"/>
            <a:ext cx="7474097" cy="5345112"/>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129399236"/>
      </p:ext>
    </p:extLst>
  </p:cSld>
  <p:clrMapOvr>
    <a:masterClrMapping/>
  </p:clrMapOvr>
  <p:transition spd="slow">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821"/>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charset="0"/>
                <a:cs typeface="Arial" pitchFamily="34" charset="0"/>
              </a:rPr>
              <a:t>Partnership for Community Outreach and Engagement in Genomics</a:t>
            </a:r>
            <a:endParaRPr lang="en-US" sz="3600" b="1" dirty="0">
              <a:solidFill>
                <a:srgbClr val="FFFF00"/>
              </a:solidFill>
              <a:latin typeface="Arial" pitchFamily="34" charset="0"/>
              <a:cs typeface="Arial" pitchFamily="34" charset="0"/>
            </a:endParaRPr>
          </a:p>
        </p:txBody>
      </p:sp>
      <p:sp>
        <p:nvSpPr>
          <p:cNvPr id="3" name="Title 1"/>
          <p:cNvSpPr txBox="1">
            <a:spLocks/>
          </p:cNvSpPr>
          <p:nvPr/>
        </p:nvSpPr>
        <p:spPr bwMode="auto">
          <a:xfrm>
            <a:off x="-110362" y="1402362"/>
            <a:ext cx="9111844" cy="5219156"/>
          </a:xfrm>
          <a:prstGeom prst="rect">
            <a:avLst/>
          </a:prstGeom>
          <a:noFill/>
          <a:ln w="9525" algn="ctr">
            <a:noFill/>
            <a:miter lim="800000"/>
            <a:headEnd/>
            <a:tailEnd/>
          </a:ln>
        </p:spPr>
        <p:txBody>
          <a:bodyPr/>
          <a:lstStyle/>
          <a:p>
            <a:pPr marL="284162" lvl="1" defTabSz="457200" eaLnBrk="0" hangingPunct="0">
              <a:spcBef>
                <a:spcPts val="700"/>
              </a:spcBef>
              <a:buClr>
                <a:schemeClr val="tx1"/>
              </a:buClr>
              <a:buSzPct val="95000"/>
              <a:tabLst>
                <a:tab pos="914400" algn="l"/>
              </a:tabLst>
            </a:pPr>
            <a:r>
              <a:rPr lang="en-US" sz="2800" dirty="0">
                <a:cs typeface="Arial" pitchFamily="34" charset="0"/>
              </a:rPr>
              <a:t> </a:t>
            </a:r>
          </a:p>
        </p:txBody>
      </p:sp>
      <p:pic>
        <p:nvPicPr>
          <p:cNvPr id="11" name="Picture 10" descr="Christna images items no text-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8190"/>
            <a:ext cx="9144000" cy="4337304"/>
          </a:xfrm>
          <a:prstGeom prst="rect">
            <a:avLst/>
          </a:prstGeom>
        </p:spPr>
      </p:pic>
      <p:sp>
        <p:nvSpPr>
          <p:cNvPr id="13" name="TextBox 12"/>
          <p:cNvSpPr txBox="1"/>
          <p:nvPr/>
        </p:nvSpPr>
        <p:spPr>
          <a:xfrm>
            <a:off x="5558637" y="2515535"/>
            <a:ext cx="3116581" cy="923330"/>
          </a:xfrm>
          <a:prstGeom prst="rect">
            <a:avLst/>
          </a:prstGeom>
          <a:noFill/>
        </p:spPr>
        <p:txBody>
          <a:bodyPr wrap="square" rtlCol="0">
            <a:spAutoFit/>
          </a:bodyPr>
          <a:lstStyle/>
          <a:p>
            <a:pPr algn="r"/>
            <a:r>
              <a:rPr lang="en-US" sz="5400" dirty="0">
                <a:solidFill>
                  <a:srgbClr val="FFFFFF"/>
                </a:solidFill>
                <a:latin typeface="Arial"/>
                <a:cs typeface="Arial"/>
              </a:rPr>
              <a:t>NHGRI</a:t>
            </a:r>
          </a:p>
        </p:txBody>
      </p:sp>
      <p:sp>
        <p:nvSpPr>
          <p:cNvPr id="14" name="TextBox 13"/>
          <p:cNvSpPr txBox="1"/>
          <p:nvPr/>
        </p:nvSpPr>
        <p:spPr>
          <a:xfrm>
            <a:off x="3292728" y="3551245"/>
            <a:ext cx="5525352" cy="1569660"/>
          </a:xfrm>
          <a:prstGeom prst="rect">
            <a:avLst/>
          </a:prstGeom>
          <a:noFill/>
        </p:spPr>
        <p:txBody>
          <a:bodyPr wrap="square" rtlCol="0">
            <a:spAutoFit/>
          </a:bodyPr>
          <a:lstStyle/>
          <a:p>
            <a:pPr algn="r"/>
            <a:r>
              <a:rPr lang="en-US" sz="3200" dirty="0">
                <a:latin typeface="Arial"/>
                <a:cs typeface="Arial"/>
              </a:rPr>
              <a:t>Partnership for</a:t>
            </a:r>
          </a:p>
          <a:p>
            <a:pPr algn="r"/>
            <a:r>
              <a:rPr lang="en-US" sz="3200" dirty="0">
                <a:latin typeface="Arial"/>
                <a:cs typeface="Arial"/>
              </a:rPr>
              <a:t>Community Outreach &amp; </a:t>
            </a:r>
          </a:p>
          <a:p>
            <a:pPr algn="r"/>
            <a:r>
              <a:rPr lang="en-US" sz="3200" dirty="0">
                <a:latin typeface="Arial"/>
                <a:cs typeface="Arial"/>
              </a:rPr>
              <a:t>Engagement in Genomics</a:t>
            </a:r>
          </a:p>
        </p:txBody>
      </p:sp>
    </p:spTree>
    <p:extLst>
      <p:ext uri="{BB962C8B-B14F-4D97-AF65-F5344CB8AC3E}">
        <p14:creationId xmlns:p14="http://schemas.microsoft.com/office/powerpoint/2010/main" val="1718763428"/>
      </p:ext>
    </p:extLst>
  </p:cSld>
  <p:clrMapOvr>
    <a:masterClrMapping/>
  </p:clrMapOvr>
  <p:transition spd="slow">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charset="0"/>
                <a:cs typeface="Arial" pitchFamily="34" charset="0"/>
              </a:rPr>
              <a:t>Local Community Outreach Programs </a:t>
            </a:r>
            <a:endParaRPr lang="en-US" sz="3600" b="1" dirty="0">
              <a:solidFill>
                <a:srgbClr val="FFFF00"/>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771" b="13617"/>
          <a:stretch/>
        </p:blipFill>
        <p:spPr>
          <a:xfrm>
            <a:off x="2590800" y="4212811"/>
            <a:ext cx="4194876" cy="2339137"/>
          </a:xfrm>
          <a:prstGeom prst="rect">
            <a:avLst/>
          </a:prstGeom>
          <a:effectLst>
            <a:glow rad="228600">
              <a:schemeClr val="accent2">
                <a:satMod val="175000"/>
                <a:alpha val="40000"/>
              </a:schemeClr>
            </a:glo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00" r="5407"/>
          <a:stretch/>
        </p:blipFill>
        <p:spPr>
          <a:xfrm>
            <a:off x="333372" y="946961"/>
            <a:ext cx="4152900" cy="2709401"/>
          </a:xfrm>
          <a:prstGeom prst="rect">
            <a:avLst/>
          </a:prstGeom>
          <a:effectLst>
            <a:glow rad="228600">
              <a:schemeClr val="accent2">
                <a:satMod val="175000"/>
                <a:alpha val="40000"/>
              </a:schemeClr>
            </a:glow>
          </a:effectLst>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l="8928" t="22793" r="7318" b="2"/>
          <a:stretch/>
        </p:blipFill>
        <p:spPr>
          <a:xfrm>
            <a:off x="5080707" y="946961"/>
            <a:ext cx="3752850" cy="2709401"/>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335544845"/>
      </p:ext>
    </p:extLst>
  </p:cSld>
  <p:clrMapOvr>
    <a:masterClrMapping/>
  </p:clrMapOvr>
  <p:transition spd="slow">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10"/>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100" normalizeH="0" baseline="0" noProof="0" dirty="0">
                <a:ln>
                  <a:noFill/>
                </a:ln>
                <a:solidFill>
                  <a:srgbClr val="FFFF00"/>
                </a:solidFill>
                <a:effectLst/>
                <a:uLnTx/>
                <a:uFillTx/>
                <a:latin typeface="Arial" charset="0"/>
                <a:ea typeface="+mj-ea"/>
                <a:cs typeface="Arial" pitchFamily="34" charset="0"/>
              </a:rPr>
              <a:t>NHGRI 2016 Short Course in Genomics</a:t>
            </a:r>
            <a:endParaRPr kumimoji="0" lang="en-US" sz="3600" b="1" i="0" u="none" strike="noStrike" kern="1200" cap="none" spc="-100" normalizeH="0" baseline="0" noProof="0" dirty="0">
              <a:ln>
                <a:noFill/>
              </a:ln>
              <a:solidFill>
                <a:srgbClr val="FFFF00"/>
              </a:solidFill>
              <a:effectLst/>
              <a:uLnTx/>
              <a:uFillTx/>
              <a:latin typeface="Arial" pitchFamily="34" charset="0"/>
              <a:ea typeface="+mj-ea"/>
              <a:cs typeface="Arial" pitchFamily="34" charset="0"/>
            </a:endParaRPr>
          </a:p>
        </p:txBody>
      </p:sp>
      <p:pic>
        <p:nvPicPr>
          <p:cNvPr id="5" name="FCDBC9DF-F20B-492D-8EC0-B16920C0A000" descr="2254E247-FEC5-4E5A-B219-836E865EDE26@nhgr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6" t="21358" r="2340" b="14487"/>
          <a:stretch/>
        </p:blipFill>
        <p:spPr bwMode="auto">
          <a:xfrm>
            <a:off x="290641" y="1423988"/>
            <a:ext cx="8510111" cy="42100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40</a:t>
            </a:r>
          </a:p>
        </p:txBody>
      </p:sp>
    </p:spTree>
    <p:extLst>
      <p:ext uri="{BB962C8B-B14F-4D97-AF65-F5344CB8AC3E}">
        <p14:creationId xmlns:p14="http://schemas.microsoft.com/office/powerpoint/2010/main" val="570516169"/>
      </p:ext>
    </p:extLst>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369"/>
            <a:ext cx="9144000" cy="1259987"/>
          </a:xfrm>
        </p:spPr>
        <p:txBody>
          <a:bodyPr/>
          <a:lstStyle/>
          <a:p>
            <a:pPr algn="ctr">
              <a:defRPr/>
            </a:pPr>
            <a:r>
              <a:rPr lang="en-US" sz="3600" b="1" dirty="0">
                <a:solidFill>
                  <a:srgbClr val="FFFF00"/>
                </a:solidFill>
                <a:latin typeface="Arial" charset="0"/>
                <a:cs typeface="Arial" charset="0"/>
              </a:rPr>
              <a:t>Short Course in Genomics: Nurse, Physician Assistant, and Faculty Track</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1272742"/>
            <a:ext cx="9144000" cy="3093154"/>
          </a:xfrm>
          <a:prstGeom prst="rect">
            <a:avLst/>
          </a:prstGeom>
        </p:spPr>
        <p:txBody>
          <a:bodyPr wrap="square">
            <a:spAutoFit/>
          </a:bodyPr>
          <a:lstStyle/>
          <a:p>
            <a:pPr marL="387350" marR="0" lvl="2" indent="-228600" defTabSz="627063" eaLnBrk="0" fontAlgn="auto" latinLnBrk="0" hangingPunct="0">
              <a:lnSpc>
                <a:spcPct val="100000"/>
              </a:lnSpc>
              <a:spcBef>
                <a:spcPts val="1800"/>
              </a:spcBef>
              <a:spcAft>
                <a:spcPts val="0"/>
              </a:spcAft>
              <a:buClr>
                <a:schemeClr val="tx1"/>
              </a:buClr>
              <a:buSzPct val="95000"/>
              <a:buFont typeface="Wingdings" pitchFamily="2" charset="2"/>
              <a:buChar char=""/>
              <a:tabLst/>
              <a:defRPr/>
            </a:pPr>
            <a:r>
              <a:rPr kumimoji="0" lang="en-US" sz="2500" i="0" u="none" strike="noStrike" kern="0" cap="none" spc="0" normalizeH="0" baseline="0" noProof="0" dirty="0">
                <a:ln>
                  <a:noFill/>
                </a:ln>
                <a:solidFill>
                  <a:prstClr val="white"/>
                </a:solidFill>
                <a:effectLst/>
                <a:uLnTx/>
                <a:uFillTx/>
                <a:latin typeface="Arial" charset="0"/>
              </a:rPr>
              <a:t>Enhance genomics education of health professionals to 	aid integration of genomics into practice</a:t>
            </a:r>
          </a:p>
          <a:p>
            <a:pPr marL="387350" marR="0" lvl="2" indent="-228600" defTabSz="627063" eaLnBrk="0" fontAlgn="auto" latinLnBrk="0" hangingPunct="0">
              <a:lnSpc>
                <a:spcPct val="100000"/>
              </a:lnSpc>
              <a:spcBef>
                <a:spcPts val="1800"/>
              </a:spcBef>
              <a:spcAft>
                <a:spcPts val="0"/>
              </a:spcAft>
              <a:buClr>
                <a:schemeClr val="tx1"/>
              </a:buClr>
              <a:buSzPct val="95000"/>
              <a:buFont typeface="Wingdings" pitchFamily="2" charset="2"/>
              <a:buChar char=""/>
              <a:tabLst/>
              <a:defRPr/>
            </a:pPr>
            <a:r>
              <a:rPr kumimoji="0" lang="en-US" sz="2500" i="0" u="none" strike="noStrike" kern="0" cap="none" spc="0" normalizeH="0" baseline="0" noProof="0" dirty="0">
                <a:ln>
                  <a:noFill/>
                </a:ln>
                <a:solidFill>
                  <a:prstClr val="white"/>
                </a:solidFill>
                <a:effectLst/>
                <a:uLnTx/>
                <a:uFillTx/>
                <a:latin typeface="Arial" charset="0"/>
              </a:rPr>
              <a:t>Nurse and physician assistant educator participants</a:t>
            </a:r>
          </a:p>
          <a:p>
            <a:pPr marL="387350" marR="0" lvl="2" indent="-228600" defTabSz="627063" eaLnBrk="0" fontAlgn="auto" latinLnBrk="0" hangingPunct="0">
              <a:lnSpc>
                <a:spcPct val="100000"/>
              </a:lnSpc>
              <a:spcBef>
                <a:spcPts val="1800"/>
              </a:spcBef>
              <a:spcAft>
                <a:spcPts val="0"/>
              </a:spcAft>
              <a:buClr>
                <a:schemeClr val="tx1"/>
              </a:buClr>
              <a:buSzPct val="95000"/>
              <a:buFont typeface="Wingdings" pitchFamily="2" charset="2"/>
              <a:buChar char=""/>
              <a:tabLst/>
              <a:defRPr/>
            </a:pPr>
            <a:r>
              <a:rPr kumimoji="0" lang="en-US" sz="2500" i="0" u="none" strike="noStrike" kern="0" cap="none" spc="0" normalizeH="0" baseline="0" noProof="0" dirty="0">
                <a:ln>
                  <a:noFill/>
                </a:ln>
                <a:solidFill>
                  <a:prstClr val="white"/>
                </a:solidFill>
                <a:effectLst/>
                <a:uLnTx/>
                <a:uFillTx/>
                <a:latin typeface="Arial" charset="0"/>
              </a:rPr>
              <a:t>Genomics primer, competencies, resources, curriculum 	strategies, and integration into clinical practice</a:t>
            </a:r>
          </a:p>
          <a:p>
            <a:pPr marL="387350" marR="0" lvl="2" indent="-228600" defTabSz="627063" eaLnBrk="0" fontAlgn="auto" latinLnBrk="0" hangingPunct="0">
              <a:lnSpc>
                <a:spcPct val="100000"/>
              </a:lnSpc>
              <a:spcBef>
                <a:spcPts val="1800"/>
              </a:spcBef>
              <a:spcAft>
                <a:spcPts val="0"/>
              </a:spcAft>
              <a:buClr>
                <a:schemeClr val="tx1"/>
              </a:buClr>
              <a:buSzPct val="95000"/>
              <a:buFont typeface="Wingdings" pitchFamily="2" charset="2"/>
              <a:buChar char=""/>
              <a:tabLst/>
              <a:defRPr/>
            </a:pPr>
            <a:r>
              <a:rPr kumimoji="0" lang="en-US" sz="2500" i="0" u="none" strike="noStrike" kern="0" cap="none" spc="0" normalizeH="0" baseline="0" noProof="0" dirty="0">
                <a:ln>
                  <a:noFill/>
                </a:ln>
                <a:solidFill>
                  <a:prstClr val="white"/>
                </a:solidFill>
                <a:effectLst/>
                <a:uLnTx/>
                <a:uFillTx/>
                <a:latin typeface="Arial" charset="0"/>
              </a:rPr>
              <a:t>Website and ‘Community of Practice’ listserv</a:t>
            </a:r>
          </a:p>
        </p:txBody>
      </p:sp>
      <p:pic>
        <p:nvPicPr>
          <p:cNvPr id="7" name="Picture 6"/>
          <p:cNvPicPr>
            <a:picLocks noChangeAspect="1"/>
          </p:cNvPicPr>
          <p:nvPr/>
        </p:nvPicPr>
        <p:blipFill>
          <a:blip r:embed="rId3"/>
          <a:stretch>
            <a:fillRect/>
          </a:stretch>
        </p:blipFill>
        <p:spPr>
          <a:xfrm>
            <a:off x="5061954" y="4954011"/>
            <a:ext cx="3703551" cy="1183922"/>
          </a:xfrm>
          <a:prstGeom prst="rect">
            <a:avLst/>
          </a:prstGeom>
          <a:effectLst>
            <a:glow rad="228600">
              <a:schemeClr val="accent6">
                <a:satMod val="175000"/>
                <a:alpha val="40000"/>
              </a:schemeClr>
            </a:glo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279" t="26099" r="2843" b="12327"/>
          <a:stretch/>
        </p:blipFill>
        <p:spPr>
          <a:xfrm>
            <a:off x="324775" y="4621844"/>
            <a:ext cx="4373818" cy="1848256"/>
          </a:xfrm>
          <a:prstGeom prst="roundRect">
            <a:avLst/>
          </a:prstGeom>
        </p:spPr>
      </p:pic>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40</a:t>
            </a:r>
          </a:p>
        </p:txBody>
      </p:sp>
    </p:spTree>
    <p:extLst>
      <p:ext uri="{BB962C8B-B14F-4D97-AF65-F5344CB8AC3E}">
        <p14:creationId xmlns:p14="http://schemas.microsoft.com/office/powerpoint/2010/main" val="2414118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92" y="3531"/>
            <a:ext cx="9144000" cy="1324947"/>
          </a:xfrm>
        </p:spPr>
        <p:txBody>
          <a:bodyPr/>
          <a:lstStyle/>
          <a:p>
            <a:pPr algn="ctr">
              <a:defRPr/>
            </a:pPr>
            <a:r>
              <a:rPr lang="en-US" sz="3600" b="1" dirty="0">
                <a:solidFill>
                  <a:srgbClr val="FFFF00"/>
                </a:solidFill>
                <a:latin typeface="Arial" charset="0"/>
                <a:cs typeface="Arial" charset="0"/>
              </a:rPr>
              <a:t>Webinars for Health Insurers and Payers: Understanding Genetic Testing</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41</a:t>
            </a:r>
          </a:p>
        </p:txBody>
      </p:sp>
      <p:sp>
        <p:nvSpPr>
          <p:cNvPr id="42" name="Rectangle 41"/>
          <p:cNvSpPr/>
          <p:nvPr/>
        </p:nvSpPr>
        <p:spPr>
          <a:xfrm>
            <a:off x="-128215" y="3699011"/>
            <a:ext cx="8972178" cy="1477328"/>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500" dirty="0">
                <a:solidFill>
                  <a:prstClr val="white"/>
                </a:solidFill>
                <a:latin typeface="Arial" charset="0"/>
              </a:rPr>
              <a:t>Webinar series for medical staff in insurance industry</a:t>
            </a:r>
          </a:p>
          <a:p>
            <a:pPr marL="387350" lvl="2" indent="-228600" defTabSz="627063" eaLnBrk="0" hangingPunct="0">
              <a:spcBef>
                <a:spcPts val="1800"/>
              </a:spcBef>
              <a:buClr>
                <a:schemeClr val="tx1"/>
              </a:buClr>
              <a:buSzPct val="95000"/>
              <a:buFont typeface="Wingdings" pitchFamily="2" charset="2"/>
              <a:buChar char=""/>
              <a:defRPr/>
            </a:pPr>
            <a:r>
              <a:rPr lang="en-US" sz="2500" dirty="0">
                <a:solidFill>
                  <a:prstClr val="white"/>
                </a:solidFill>
                <a:latin typeface="Arial" charset="0"/>
              </a:rPr>
              <a:t>Goal: Prepare insurers to understand genetic testing 	strategies, interpretation, outcomes, and patient care</a:t>
            </a:r>
          </a:p>
        </p:txBody>
      </p:sp>
      <p:pic>
        <p:nvPicPr>
          <p:cNvPr id="3" name="Picture 2"/>
          <p:cNvPicPr>
            <a:picLocks noChangeAspect="1"/>
          </p:cNvPicPr>
          <p:nvPr/>
        </p:nvPicPr>
        <p:blipFill>
          <a:blip r:embed="rId3"/>
          <a:stretch>
            <a:fillRect/>
          </a:stretch>
        </p:blipFill>
        <p:spPr>
          <a:xfrm>
            <a:off x="3035205" y="1410785"/>
            <a:ext cx="3073974" cy="2044763"/>
          </a:xfrm>
          <a:prstGeom prst="rect">
            <a:avLst/>
          </a:prstGeom>
          <a:effectLst>
            <a:glow rad="228600">
              <a:schemeClr val="accent2">
                <a:satMod val="175000"/>
                <a:alpha val="40000"/>
              </a:schemeClr>
            </a:glow>
          </a:effectLst>
        </p:spPr>
      </p:pic>
      <p:sp>
        <p:nvSpPr>
          <p:cNvPr id="8" name="Rectangle 7"/>
          <p:cNvSpPr/>
          <p:nvPr/>
        </p:nvSpPr>
        <p:spPr>
          <a:xfrm>
            <a:off x="-100012" y="5318881"/>
            <a:ext cx="8943975" cy="109260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500" dirty="0">
                <a:solidFill>
                  <a:prstClr val="white"/>
                </a:solidFill>
                <a:latin typeface="Arial" charset="0"/>
              </a:rPr>
              <a:t>Live monthly audiences consisted of ~70 participants</a:t>
            </a:r>
          </a:p>
          <a:p>
            <a:pPr marL="387350" lvl="2" indent="-228600" defTabSz="627063" eaLnBrk="0" hangingPunct="0">
              <a:spcBef>
                <a:spcPts val="1800"/>
              </a:spcBef>
              <a:buClr>
                <a:schemeClr val="tx1"/>
              </a:buClr>
              <a:buSzPct val="95000"/>
              <a:buFont typeface="Wingdings" pitchFamily="2" charset="2"/>
              <a:buChar char=""/>
              <a:defRPr/>
            </a:pPr>
            <a:r>
              <a:rPr lang="en-US" sz="2500" dirty="0">
                <a:solidFill>
                  <a:prstClr val="white"/>
                </a:solidFill>
                <a:latin typeface="Arial" charset="0"/>
              </a:rPr>
              <a:t>Recorded webinars available for continuing education</a:t>
            </a:r>
          </a:p>
        </p:txBody>
      </p:sp>
    </p:spTree>
    <p:extLst>
      <p:ext uri="{BB962C8B-B14F-4D97-AF65-F5344CB8AC3E}">
        <p14:creationId xmlns:p14="http://schemas.microsoft.com/office/powerpoint/2010/main" val="2672690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17" t="2551" r="1706" b="610"/>
          <a:stretch/>
        </p:blipFill>
        <p:spPr>
          <a:xfrm>
            <a:off x="2244553" y="1067898"/>
            <a:ext cx="4704925" cy="29436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11" y="772134"/>
            <a:ext cx="3128520" cy="2085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4" name="Title 3"/>
          <p:cNvSpPr>
            <a:spLocks noGrp="1"/>
          </p:cNvSpPr>
          <p:nvPr>
            <p:ph type="title"/>
          </p:nvPr>
        </p:nvSpPr>
        <p:spPr>
          <a:xfrm>
            <a:off x="0" y="2162"/>
            <a:ext cx="9144000" cy="639763"/>
          </a:xfrm>
        </p:spPr>
        <p:txBody>
          <a:bodyPr/>
          <a:lstStyle/>
          <a:p>
            <a:pPr algn="ctr">
              <a:defRPr/>
            </a:pPr>
            <a:r>
              <a:rPr lang="en-US" sz="3600" b="1" dirty="0">
                <a:solidFill>
                  <a:srgbClr val="FFFF00"/>
                </a:solidFill>
                <a:latin typeface="Arial" charset="0"/>
                <a:cs typeface="Arial" charset="0"/>
              </a:rPr>
              <a:t>Family Health History Tool Meeting</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4742435"/>
            <a:ext cx="9144000" cy="161582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14 tool developers/vendors (4 NHGRI-funded)</a:t>
            </a:r>
            <a:endParaRPr lang="en-US" sz="2800"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Data standards, EHR integration, and clinical 	decision support</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42</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6383" y="763761"/>
            <a:ext cx="3141080" cy="20940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12783" r="10430"/>
          <a:stretch/>
        </p:blipFill>
        <p:spPr>
          <a:xfrm>
            <a:off x="2583285" y="2302548"/>
            <a:ext cx="3212891" cy="2085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2151" t="11613" r="4601" b="21291"/>
          <a:stretch/>
        </p:blipFill>
        <p:spPr>
          <a:xfrm>
            <a:off x="6212828" y="2302548"/>
            <a:ext cx="1940816" cy="2085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72276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tx2">
                    <a:lumMod val="90000"/>
                  </a:schemeClr>
                </a:solidFill>
              </a:rPr>
              <a:t>NHGRI Intramural Research Program</a:t>
            </a:r>
          </a:p>
        </p:txBody>
      </p:sp>
      <p:sp>
        <p:nvSpPr>
          <p:cNvPr id="5" name="Title 1"/>
          <p:cNvSpPr txBox="1">
            <a:spLocks/>
          </p:cNvSpPr>
          <p:nvPr/>
        </p:nvSpPr>
        <p:spPr>
          <a:xfrm>
            <a:off x="-4764" y="167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4324"/>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AutoShape 2" descr="http://inside.genome.gov/NHGRIStaff/Staff/retrieve.cfm?imageid=15000020&amp;dpi=300&amp;fileformat=jpg"/>
          <p:cNvSpPr>
            <a:spLocks noChangeAspect="1" noChangeArrowheads="1"/>
          </p:cNvSpPr>
          <p:nvPr/>
        </p:nvSpPr>
        <p:spPr bwMode="auto">
          <a:xfrm>
            <a:off x="155575" y="-4762500"/>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p:cNvGrpSpPr/>
          <p:nvPr/>
        </p:nvGrpSpPr>
        <p:grpSpPr>
          <a:xfrm>
            <a:off x="1484736" y="2939848"/>
            <a:ext cx="7494164" cy="1448002"/>
            <a:chOff x="1484736" y="2939848"/>
            <a:chExt cx="7494164" cy="1448002"/>
          </a:xfrm>
        </p:grpSpPr>
        <p:sp>
          <p:nvSpPr>
            <p:cNvPr id="5" name="Rectangle 4"/>
            <p:cNvSpPr/>
            <p:nvPr/>
          </p:nvSpPr>
          <p:spPr>
            <a:xfrm>
              <a:off x="2787650" y="3746500"/>
              <a:ext cx="6191250" cy="641350"/>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sp>
          <p:nvSpPr>
            <p:cNvPr id="17" name="Rectangle 16"/>
            <p:cNvSpPr/>
            <p:nvPr/>
          </p:nvSpPr>
          <p:spPr>
            <a:xfrm>
              <a:off x="2794000" y="3826990"/>
              <a:ext cx="6180667" cy="338554"/>
            </a:xfrm>
            <a:prstGeom prst="rect">
              <a:avLst/>
            </a:prstGeom>
            <a:solidFill>
              <a:schemeClr val="tx1"/>
            </a:solidFill>
          </p:spPr>
          <p:txBody>
            <a:bodyPr wrap="square" rtlCol="0" anchor="ctr">
              <a:spAutoFit/>
            </a:bodyPr>
            <a:lstStyle/>
            <a:p>
              <a:pPr algn="ctr"/>
              <a:r>
                <a:rPr lang="en-US" sz="1600" dirty="0">
                  <a:solidFill>
                    <a:schemeClr val="bg1"/>
                  </a:solidFill>
                </a:rPr>
                <a:t>The Genetic Architecture of Type 2 Diabetes</a:t>
              </a:r>
              <a:endParaRPr lang="en-US" sz="1600" baseline="-25000" dirty="0">
                <a:solidFill>
                  <a:schemeClr val="bg1"/>
                </a:solidFill>
              </a:endParaRPr>
            </a:p>
          </p:txBody>
        </p:sp>
        <p:sp>
          <p:nvSpPr>
            <p:cNvPr id="23" name="Rectangle 22"/>
            <p:cNvSpPr/>
            <p:nvPr/>
          </p:nvSpPr>
          <p:spPr>
            <a:xfrm>
              <a:off x="1484736" y="2939848"/>
              <a:ext cx="7493968" cy="14460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794000" y="2978150"/>
              <a:ext cx="6165850" cy="769441"/>
            </a:xfrm>
            <a:prstGeom prst="rect">
              <a:avLst/>
            </a:prstGeom>
            <a:solidFill>
              <a:srgbClr val="9A0000"/>
            </a:solidFill>
          </p:spPr>
          <p:txBody>
            <a:bodyPr wrap="square" rtlCol="0">
              <a:spAutoFit/>
            </a:bodyPr>
            <a:lstStyle/>
            <a:p>
              <a:r>
                <a:rPr lang="en-US" sz="4400" b="0" dirty="0">
                  <a:latin typeface="Times New Roman"/>
                  <a:cs typeface="Times New Roman"/>
                </a:rPr>
                <a:t>nature</a:t>
              </a:r>
            </a:p>
          </p:txBody>
        </p:sp>
        <p:pic>
          <p:nvPicPr>
            <p:cNvPr id="6" name="Picture 5" descr="NHGRI-7915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458" y="2969855"/>
              <a:ext cx="1291592" cy="1379895"/>
            </a:xfrm>
            <a:prstGeom prst="rect">
              <a:avLst/>
            </a:prstGeom>
          </p:spPr>
        </p:pic>
      </p:grpSp>
      <p:grpSp>
        <p:nvGrpSpPr>
          <p:cNvPr id="14" name="Group 13"/>
          <p:cNvGrpSpPr/>
          <p:nvPr/>
        </p:nvGrpSpPr>
        <p:grpSpPr>
          <a:xfrm>
            <a:off x="585270" y="4795284"/>
            <a:ext cx="7498080" cy="1408989"/>
            <a:chOff x="585270" y="4795284"/>
            <a:chExt cx="7498080" cy="1408989"/>
          </a:xfrm>
        </p:grpSpPr>
        <p:sp>
          <p:nvSpPr>
            <p:cNvPr id="25" name="Rectangle 24"/>
            <p:cNvSpPr/>
            <p:nvPr/>
          </p:nvSpPr>
          <p:spPr>
            <a:xfrm>
              <a:off x="614653" y="5557942"/>
              <a:ext cx="5989637" cy="646331"/>
            </a:xfrm>
            <a:prstGeom prst="rect">
              <a:avLst/>
            </a:prstGeom>
            <a:solidFill>
              <a:schemeClr val="tx1"/>
            </a:solidFill>
          </p:spPr>
          <p:txBody>
            <a:bodyPr wrap="square">
              <a:spAutoFit/>
            </a:bodyPr>
            <a:lstStyle/>
            <a:p>
              <a:r>
                <a:rPr lang="en-US" sz="1200" dirty="0">
                  <a:solidFill>
                    <a:srgbClr val="000000"/>
                  </a:solidFill>
                </a:rPr>
                <a:t>A New </a:t>
              </a:r>
              <a:r>
                <a:rPr lang="en-US" sz="1200" dirty="0" err="1">
                  <a:solidFill>
                    <a:srgbClr val="000000"/>
                  </a:solidFill>
                </a:rPr>
                <a:t>Glucocerebrosidase</a:t>
              </a:r>
              <a:r>
                <a:rPr lang="en-US" sz="1200" dirty="0">
                  <a:solidFill>
                    <a:srgbClr val="000000"/>
                  </a:solidFill>
                </a:rPr>
                <a:t> Chaperone Reduces α-</a:t>
              </a:r>
              <a:r>
                <a:rPr lang="en-US" sz="1200" dirty="0" err="1">
                  <a:solidFill>
                    <a:srgbClr val="000000"/>
                  </a:solidFill>
                </a:rPr>
                <a:t>Synuclein</a:t>
              </a:r>
              <a:r>
                <a:rPr lang="en-US" sz="1200" dirty="0">
                  <a:solidFill>
                    <a:srgbClr val="000000"/>
                  </a:solidFill>
                </a:rPr>
                <a:t> and Glycolipid Levels in </a:t>
              </a:r>
              <a:r>
                <a:rPr lang="en-US" sz="1200" dirty="0" err="1">
                  <a:solidFill>
                    <a:srgbClr val="000000"/>
                  </a:solidFill>
                </a:rPr>
                <a:t>iPSC</a:t>
              </a:r>
              <a:r>
                <a:rPr lang="en-US" sz="1200" dirty="0">
                  <a:solidFill>
                    <a:srgbClr val="000000"/>
                  </a:solidFill>
                </a:rPr>
                <a:t>-Derived Dopaminergic Neurons from Patients with </a:t>
              </a:r>
              <a:r>
                <a:rPr lang="en-US" sz="1200" dirty="0" err="1">
                  <a:solidFill>
                    <a:srgbClr val="000000"/>
                  </a:solidFill>
                </a:rPr>
                <a:t>Gaucher</a:t>
              </a:r>
              <a:r>
                <a:rPr lang="en-US" sz="1200" dirty="0">
                  <a:solidFill>
                    <a:srgbClr val="000000"/>
                  </a:solidFill>
                </a:rPr>
                <a:t> Disease and Parkinsonism</a:t>
              </a:r>
            </a:p>
          </p:txBody>
        </p:sp>
        <p:sp>
          <p:nvSpPr>
            <p:cNvPr id="33" name="Rectangle 32"/>
            <p:cNvSpPr/>
            <p:nvPr/>
          </p:nvSpPr>
          <p:spPr>
            <a:xfrm>
              <a:off x="585270" y="4795284"/>
              <a:ext cx="7498080" cy="13904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4"/>
            <a:srcRect b="17115"/>
            <a:stretch/>
          </p:blipFill>
          <p:spPr>
            <a:xfrm>
              <a:off x="619637" y="4830302"/>
              <a:ext cx="6023207" cy="744998"/>
            </a:xfrm>
            <a:prstGeom prst="rect">
              <a:avLst/>
            </a:prstGeom>
          </p:spPr>
        </p:pic>
        <p:pic>
          <p:nvPicPr>
            <p:cNvPr id="16" name="Picture 15" descr="sidransky.jpeg"/>
            <p:cNvPicPr>
              <a:picLocks noChangeAspect="1"/>
            </p:cNvPicPr>
            <p:nvPr/>
          </p:nvPicPr>
          <p:blipFill rotWithShape="1">
            <a:blip r:embed="rId5">
              <a:extLst>
                <a:ext uri="{28A0092B-C50C-407E-A947-70E740481C1C}">
                  <a14:useLocalDpi xmlns:a14="http://schemas.microsoft.com/office/drawing/2010/main" val="0"/>
                </a:ext>
              </a:extLst>
            </a:blip>
            <a:srcRect l="46890" r="1" b="25104"/>
            <a:stretch/>
          </p:blipFill>
          <p:spPr>
            <a:xfrm>
              <a:off x="6600311" y="4832351"/>
              <a:ext cx="1481161" cy="1314450"/>
            </a:xfrm>
            <a:prstGeom prst="rect">
              <a:avLst/>
            </a:prstGeom>
          </p:spPr>
        </p:pic>
      </p:grpSp>
      <p:grpSp>
        <p:nvGrpSpPr>
          <p:cNvPr id="12" name="Group 11"/>
          <p:cNvGrpSpPr/>
          <p:nvPr/>
        </p:nvGrpSpPr>
        <p:grpSpPr>
          <a:xfrm>
            <a:off x="628650" y="992679"/>
            <a:ext cx="7500955" cy="1463952"/>
            <a:chOff x="628650" y="992679"/>
            <a:chExt cx="7500955" cy="1463952"/>
          </a:xfrm>
        </p:grpSpPr>
        <p:sp>
          <p:nvSpPr>
            <p:cNvPr id="4" name="Rectangle 3"/>
            <p:cNvSpPr/>
            <p:nvPr/>
          </p:nvSpPr>
          <p:spPr>
            <a:xfrm>
              <a:off x="628650" y="996950"/>
              <a:ext cx="5384800" cy="1454150"/>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sp>
          <p:nvSpPr>
            <p:cNvPr id="35" name="Rectangle 34"/>
            <p:cNvSpPr/>
            <p:nvPr/>
          </p:nvSpPr>
          <p:spPr>
            <a:xfrm>
              <a:off x="631525" y="992679"/>
              <a:ext cx="7498080" cy="14639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bonh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700" y="1028700"/>
              <a:ext cx="2133600" cy="1397000"/>
            </a:xfrm>
            <a:prstGeom prst="rect">
              <a:avLst/>
            </a:prstGeom>
          </p:spPr>
        </p:pic>
        <p:sp>
          <p:nvSpPr>
            <p:cNvPr id="9" name="Rectangle 8"/>
            <p:cNvSpPr/>
            <p:nvPr/>
          </p:nvSpPr>
          <p:spPr>
            <a:xfrm>
              <a:off x="681038" y="1972802"/>
              <a:ext cx="5321300" cy="338554"/>
            </a:xfrm>
            <a:prstGeom prst="rect">
              <a:avLst/>
            </a:prstGeom>
            <a:solidFill>
              <a:schemeClr val="tx1"/>
            </a:solidFill>
          </p:spPr>
          <p:txBody>
            <a:bodyPr wrap="square" rtlCol="0" anchor="ctr">
              <a:spAutoFit/>
            </a:bodyPr>
            <a:lstStyle/>
            <a:p>
              <a:pPr algn="ctr"/>
              <a:r>
                <a:rPr lang="en-US" sz="1600" dirty="0">
                  <a:solidFill>
                    <a:schemeClr val="bg1"/>
                  </a:solidFill>
                </a:rPr>
                <a:t>Will Precision Medicine Move Us Beyond Race?</a:t>
              </a:r>
              <a:endParaRPr lang="en-US" sz="1600" baseline="-25000" dirty="0">
                <a:solidFill>
                  <a:schemeClr val="bg1"/>
                </a:solidFill>
              </a:endParaRPr>
            </a:p>
          </p:txBody>
        </p:sp>
        <p:pic>
          <p:nvPicPr>
            <p:cNvPr id="10" name="Picture 9"/>
            <p:cNvPicPr>
              <a:picLocks noChangeAspect="1"/>
            </p:cNvPicPr>
            <p:nvPr/>
          </p:nvPicPr>
          <p:blipFill rotWithShape="1">
            <a:blip r:embed="rId7"/>
            <a:srcRect b="10606"/>
            <a:stretch/>
          </p:blipFill>
          <p:spPr>
            <a:xfrm>
              <a:off x="673100" y="1031875"/>
              <a:ext cx="4041775" cy="682625"/>
            </a:xfrm>
            <a:prstGeom prst="rect">
              <a:avLst/>
            </a:prstGeom>
          </p:spPr>
        </p:pic>
      </p:grpSp>
      <p:sp>
        <p:nvSpPr>
          <p:cNvPr id="22" name="TextBox 21"/>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43</a:t>
            </a:r>
          </a:p>
        </p:txBody>
      </p:sp>
    </p:spTree>
    <p:extLst>
      <p:ext uri="{BB962C8B-B14F-4D97-AF65-F5344CB8AC3E}">
        <p14:creationId xmlns:p14="http://schemas.microsoft.com/office/powerpoint/2010/main" val="35995146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80717" y="787862"/>
            <a:ext cx="3783141" cy="2127460"/>
          </a:xfrm>
          <a:prstGeom prst="roundRect">
            <a:avLst/>
          </a:prstGeom>
        </p:spPr>
      </p:pic>
      <p:pic>
        <p:nvPicPr>
          <p:cNvPr id="4" name="Picture 3"/>
          <p:cNvPicPr>
            <a:picLocks noChangeAspect="1"/>
          </p:cNvPicPr>
          <p:nvPr/>
        </p:nvPicPr>
        <p:blipFill>
          <a:blip r:embed="rId4"/>
          <a:stretch>
            <a:fillRect/>
          </a:stretch>
        </p:blipFill>
        <p:spPr>
          <a:xfrm>
            <a:off x="166279" y="3375029"/>
            <a:ext cx="2291170" cy="2962622"/>
          </a:xfrm>
          <a:prstGeom prst="rect">
            <a:avLst/>
          </a:prstGeom>
          <a:effectLst>
            <a:glow rad="139700">
              <a:schemeClr val="accent1">
                <a:satMod val="175000"/>
                <a:alpha val="40000"/>
              </a:schemeClr>
            </a:glow>
          </a:effectLst>
        </p:spPr>
      </p:pic>
      <p:sp>
        <p:nvSpPr>
          <p:cNvPr id="6" name="Title 3"/>
          <p:cNvSpPr>
            <a:spLocks noGrp="1"/>
          </p:cNvSpPr>
          <p:nvPr>
            <p:ph type="title"/>
          </p:nvPr>
        </p:nvSpPr>
        <p:spPr>
          <a:xfrm>
            <a:off x="0" y="-1369"/>
            <a:ext cx="9144000" cy="639763"/>
          </a:xfrm>
        </p:spPr>
        <p:txBody>
          <a:bodyPr/>
          <a:lstStyle/>
          <a:p>
            <a:pPr algn="ctr">
              <a:defRPr/>
            </a:pPr>
            <a:r>
              <a:rPr lang="en-US" sz="3600" b="1" dirty="0">
                <a:solidFill>
                  <a:srgbClr val="FFFF00"/>
                </a:solidFill>
                <a:latin typeface="Arial" charset="0"/>
                <a:cs typeface="Arial" charset="0"/>
              </a:rPr>
              <a:t>Changes at the NIH Clinical Center </a:t>
            </a:r>
            <a:endParaRPr lang="en-US" sz="3600" b="1" dirty="0">
              <a:solidFill>
                <a:srgbClr val="FFFF00"/>
              </a:solidFill>
              <a:latin typeface="Arial" pitchFamily="34" charset="0"/>
              <a:cs typeface="Arial" pitchFamily="34" charset="0"/>
            </a:endParaRPr>
          </a:p>
        </p:txBody>
      </p:sp>
      <p:sp>
        <p:nvSpPr>
          <p:cNvPr id="7" name="Rectangle 6"/>
          <p:cNvSpPr/>
          <p:nvPr/>
        </p:nvSpPr>
        <p:spPr>
          <a:xfrm>
            <a:off x="2363515" y="3307838"/>
            <a:ext cx="6866255" cy="3708708"/>
          </a:xfrm>
          <a:prstGeom prst="rect">
            <a:avLst/>
          </a:prstGeom>
        </p:spPr>
        <p:txBody>
          <a:bodyPr wrap="square">
            <a:spAutoFit/>
          </a:bodyPr>
          <a:lstStyle/>
          <a:p>
            <a:pPr marL="158750" lvl="2" defTabSz="627063" eaLnBrk="0" hangingPunct="0">
              <a:spcBef>
                <a:spcPts val="1800"/>
              </a:spcBef>
              <a:buClr>
                <a:schemeClr val="tx1"/>
              </a:buClr>
              <a:buSzPct val="95000"/>
              <a:defRPr/>
            </a:pPr>
            <a:r>
              <a:rPr lang="en-US" sz="2500" dirty="0">
                <a:solidFill>
                  <a:prstClr val="white"/>
                </a:solidFill>
                <a:latin typeface="Arial" charset="0"/>
              </a:rPr>
              <a:t>Themes of ‘Red Team’ Recommendations: </a:t>
            </a:r>
          </a:p>
          <a:p>
            <a:pPr marL="844550" lvl="3" indent="-228600" defTabSz="514350" eaLnBrk="0" hangingPunct="0">
              <a:spcBef>
                <a:spcPts val="1800"/>
              </a:spcBef>
              <a:buClr>
                <a:schemeClr val="tx2">
                  <a:lumMod val="90000"/>
                </a:schemeClr>
              </a:buClr>
              <a:buSzPct val="95000"/>
              <a:buFont typeface="Wingdings" pitchFamily="2" charset="2"/>
              <a:buChar char=""/>
              <a:defRPr/>
            </a:pPr>
            <a:r>
              <a:rPr lang="en-US" sz="2500" dirty="0">
                <a:solidFill>
                  <a:schemeClr val="tx2">
                    <a:lumMod val="90000"/>
                  </a:schemeClr>
                </a:solidFill>
                <a:latin typeface="Arial" charset="0"/>
              </a:rPr>
              <a:t>Culture of safety and quality</a:t>
            </a:r>
          </a:p>
          <a:p>
            <a:pPr marL="844550" lvl="3" indent="-228600" defTabSz="514350" eaLnBrk="0" hangingPunct="0">
              <a:spcBef>
                <a:spcPts val="1800"/>
              </a:spcBef>
              <a:buClr>
                <a:schemeClr val="tx2">
                  <a:lumMod val="90000"/>
                </a:schemeClr>
              </a:buClr>
              <a:buSzPct val="95000"/>
              <a:buFont typeface="Wingdings" pitchFamily="2" charset="2"/>
              <a:buChar char=""/>
              <a:defRPr/>
            </a:pPr>
            <a:r>
              <a:rPr lang="en-US" sz="2500" dirty="0">
                <a:solidFill>
                  <a:schemeClr val="tx2">
                    <a:lumMod val="90000"/>
                  </a:schemeClr>
                </a:solidFill>
                <a:latin typeface="Arial" charset="0"/>
              </a:rPr>
              <a:t>Leadership for care, oversight, and 	compliance</a:t>
            </a:r>
          </a:p>
          <a:p>
            <a:pPr marL="844550" lvl="3" indent="-228600" defTabSz="514350" eaLnBrk="0" hangingPunct="0">
              <a:spcBef>
                <a:spcPts val="1800"/>
              </a:spcBef>
              <a:buClr>
                <a:schemeClr val="tx2">
                  <a:lumMod val="90000"/>
                </a:schemeClr>
              </a:buClr>
              <a:buSzPct val="95000"/>
              <a:buFont typeface="Wingdings" pitchFamily="2" charset="2"/>
              <a:buChar char=""/>
              <a:defRPr/>
            </a:pPr>
            <a:r>
              <a:rPr lang="en-US" sz="2500" dirty="0">
                <a:solidFill>
                  <a:schemeClr val="tx2">
                    <a:lumMod val="90000"/>
                  </a:schemeClr>
                </a:solidFill>
                <a:latin typeface="Arial" charset="0"/>
              </a:rPr>
              <a:t>Sterile processing procedures and 	facilities</a:t>
            </a:r>
          </a:p>
          <a:p>
            <a:pPr marL="844550" lvl="3" indent="-228600" defTabSz="627063" eaLnBrk="0" hangingPunct="0">
              <a:spcBef>
                <a:spcPts val="1800"/>
              </a:spcBef>
              <a:buClr>
                <a:schemeClr val="tx1"/>
              </a:buClr>
              <a:buSzPct val="95000"/>
              <a:buFont typeface="Wingdings" pitchFamily="2" charset="2"/>
              <a:buChar char=""/>
              <a:defRPr/>
            </a:pPr>
            <a:endParaRPr lang="en-US" sz="2500" dirty="0">
              <a:solidFill>
                <a:prstClr val="white"/>
              </a:solidFill>
              <a:latin typeface="Arial" charset="0"/>
            </a:endParaRP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44</a:t>
            </a:r>
          </a:p>
        </p:txBody>
      </p:sp>
    </p:spTree>
    <p:extLst>
      <p:ext uri="{BB962C8B-B14F-4D97-AF65-F5344CB8AC3E}">
        <p14:creationId xmlns:p14="http://schemas.microsoft.com/office/powerpoint/2010/main" val="172094458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444"/>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Tree>
    <p:extLst>
      <p:ext uri="{BB962C8B-B14F-4D97-AF65-F5344CB8AC3E}">
        <p14:creationId xmlns:p14="http://schemas.microsoft.com/office/powerpoint/2010/main" val="461527964"/>
      </p:ext>
    </p:extLst>
  </p:cSld>
  <p:clrMapOvr>
    <a:masterClrMapping/>
  </p:clrMapOvr>
  <p:transition spd="slow">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0" y="1162"/>
            <a:ext cx="9144000" cy="639763"/>
          </a:xfrm>
          <a:prstGeom prst="rect">
            <a:avLst/>
          </a:prstGeom>
        </p:spPr>
        <p:txBody>
          <a:bodyPr vert="horz" anchor="t">
            <a:noAutofit/>
          </a:bodyPr>
          <a:lstStyle>
            <a:lvl1pPr algn="l" rtl="0" eaLnBrk="0" fontAlgn="base" hangingPunct="0">
              <a:spcBef>
                <a:spcPct val="0"/>
              </a:spcBef>
              <a:spcAft>
                <a:spcPct val="0"/>
              </a:spcAft>
              <a:defRPr sz="4000" kern="1200" cap="none" spc="-100" baseline="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charset="0"/>
                <a:cs typeface="Arial" charset="0"/>
              </a:rPr>
              <a:t>Enhancing Accountability &amp; Consistency</a:t>
            </a:r>
            <a:endParaRPr lang="en-US" sz="3600" b="1" dirty="0">
              <a:solidFill>
                <a:srgbClr val="FFFF00"/>
              </a:solidFill>
              <a:latin typeface="Arial" pitchFamily="34" charset="0"/>
              <a:cs typeface="Arial" pitchFamily="34" charset="0"/>
            </a:endParaRPr>
          </a:p>
        </p:txBody>
      </p:sp>
      <p:sp>
        <p:nvSpPr>
          <p:cNvPr id="5" name="Rectangle 4"/>
          <p:cNvSpPr/>
          <p:nvPr/>
        </p:nvSpPr>
        <p:spPr>
          <a:xfrm>
            <a:off x="156039" y="2241352"/>
            <a:ext cx="8831922" cy="4616648"/>
          </a:xfrm>
          <a:prstGeom prst="rect">
            <a:avLst/>
          </a:prstGeom>
        </p:spPr>
        <p:txBody>
          <a:bodyPr wrap="square">
            <a:spAutoFit/>
          </a:bodyPr>
          <a:lstStyle/>
          <a:p>
            <a:pPr marL="288925" lvl="3" indent="-288925"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Clinical Center Research Hospital Board held 	first meeting in July</a:t>
            </a:r>
          </a:p>
          <a:p>
            <a:pPr marL="288925" lvl="3" indent="-288925"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Clinical Practice Committee to review standards 	for patient care and further enhance patient 	safety and quality</a:t>
            </a:r>
          </a:p>
          <a:p>
            <a:pPr marL="288925" lvl="3" indent="-288925"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Town meetings and focus groups to engage 	Institute and Clinical Center communities on 	next steps</a:t>
            </a:r>
          </a:p>
          <a:p>
            <a:pPr marL="844550" lvl="3" indent="-228600" defTabSz="627063" eaLnBrk="0" hangingPunct="0">
              <a:spcBef>
                <a:spcPts val="1800"/>
              </a:spcBef>
              <a:buClr>
                <a:schemeClr val="tx1"/>
              </a:buClr>
              <a:buSzPct val="95000"/>
              <a:buFont typeface="Wingdings" pitchFamily="2" charset="2"/>
              <a:buChar char=""/>
              <a:defRPr/>
            </a:pPr>
            <a:endParaRPr lang="en-US" sz="2500" dirty="0">
              <a:solidFill>
                <a:prstClr val="white"/>
              </a:solidFill>
              <a:latin typeface="Arial" charset="0"/>
            </a:endParaRPr>
          </a:p>
        </p:txBody>
      </p:sp>
      <p:pic>
        <p:nvPicPr>
          <p:cNvPr id="6" name="Picture 2" descr="Image result for NIH CLinical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428" y="1084571"/>
            <a:ext cx="3313144" cy="665047"/>
          </a:xfrm>
          <a:prstGeom prst="rect">
            <a:avLst/>
          </a:prstGeom>
          <a:solidFill>
            <a:schemeClr val="tx1"/>
          </a:solidFill>
          <a:ln w="76200">
            <a:solidFill>
              <a:schemeClr val="tx1"/>
            </a:solidFill>
          </a:ln>
          <a:effectLst>
            <a:glow rad="228600">
              <a:schemeClr val="accent5">
                <a:satMod val="175000"/>
                <a:alpha val="40000"/>
              </a:schemeClr>
            </a:glow>
          </a:effectLst>
        </p:spPr>
      </p:pic>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44</a:t>
            </a:r>
          </a:p>
        </p:txBody>
      </p:sp>
    </p:spTree>
    <p:extLst>
      <p:ext uri="{BB962C8B-B14F-4D97-AF65-F5344CB8AC3E}">
        <p14:creationId xmlns:p14="http://schemas.microsoft.com/office/powerpoint/2010/main" val="20406679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369"/>
            <a:ext cx="9144000" cy="639763"/>
          </a:xfrm>
          <a:prstGeom prst="rect">
            <a:avLst/>
          </a:prstGeom>
        </p:spPr>
        <p:txBody>
          <a:bodyPr vert="horz" anchor="t">
            <a:noAutofit/>
          </a:bodyPr>
          <a:lstStyle>
            <a:lvl1pPr algn="l" rtl="0" eaLnBrk="0" fontAlgn="base" hangingPunct="0">
              <a:spcBef>
                <a:spcPct val="0"/>
              </a:spcBef>
              <a:spcAft>
                <a:spcPct val="0"/>
              </a:spcAft>
              <a:defRPr sz="4000" kern="1200" cap="none" spc="-100" baseline="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charset="0"/>
                <a:cs typeface="Arial" charset="0"/>
              </a:rPr>
              <a:t>NIH Clinical Center Leadership Updates</a:t>
            </a:r>
            <a:endParaRPr lang="en-US" sz="3600" b="1" dirty="0">
              <a:solidFill>
                <a:srgbClr val="FFFF00"/>
              </a:solidFill>
              <a:latin typeface="Arial" pitchFamily="34" charset="0"/>
              <a:cs typeface="Arial" pitchFamily="34" charset="0"/>
            </a:endParaRPr>
          </a:p>
        </p:txBody>
      </p:sp>
      <p:sp>
        <p:nvSpPr>
          <p:cNvPr id="4" name="Title 1"/>
          <p:cNvSpPr txBox="1">
            <a:spLocks/>
          </p:cNvSpPr>
          <p:nvPr/>
        </p:nvSpPr>
        <p:spPr>
          <a:xfrm>
            <a:off x="2907891" y="2917748"/>
            <a:ext cx="5882775" cy="1474268"/>
          </a:xfrm>
          <a:prstGeom prst="rect">
            <a:avLst/>
          </a:prstGeom>
        </p:spPr>
        <p:txBody>
          <a:bodyPr/>
          <a:lstStyle/>
          <a:p>
            <a:pPr eaLnBrk="0" hangingPunct="0">
              <a:defRPr/>
            </a:pPr>
            <a:r>
              <a:rPr lang="en-US" sz="2800" spc="-100" dirty="0">
                <a:ea typeface="+mj-ea"/>
                <a:cs typeface="Arial" charset="0"/>
              </a:rPr>
              <a:t>John Gallin, M.D.</a:t>
            </a:r>
          </a:p>
          <a:p>
            <a:pPr defTabSz="457200" eaLnBrk="0" hangingPunct="0">
              <a:defRPr/>
            </a:pPr>
            <a:r>
              <a:rPr lang="en-US" sz="2800" spc="-100" dirty="0">
                <a:ea typeface="+mj-ea"/>
                <a:cs typeface="Arial" charset="0"/>
              </a:rPr>
              <a:t>Associate Director for Clinical 	Research</a:t>
            </a:r>
          </a:p>
        </p:txBody>
      </p:sp>
      <p:pic>
        <p:nvPicPr>
          <p:cNvPr id="5" name="Picture 4"/>
          <p:cNvPicPr>
            <a:picLocks noChangeAspect="1"/>
          </p:cNvPicPr>
          <p:nvPr/>
        </p:nvPicPr>
        <p:blipFill rotWithShape="1">
          <a:blip r:embed="rId3"/>
          <a:srcRect l="34677" r="5051" b="14436"/>
          <a:stretch/>
        </p:blipFill>
        <p:spPr>
          <a:xfrm>
            <a:off x="1083698" y="2768069"/>
            <a:ext cx="1670799" cy="1773626"/>
          </a:xfrm>
          <a:prstGeom prst="roundRect">
            <a:avLst/>
          </a:prstGeom>
        </p:spPr>
      </p:pic>
      <p:pic>
        <p:nvPicPr>
          <p:cNvPr id="6" name="Picture 5"/>
          <p:cNvPicPr>
            <a:picLocks noChangeAspect="1"/>
          </p:cNvPicPr>
          <p:nvPr/>
        </p:nvPicPr>
        <p:blipFill rotWithShape="1">
          <a:blip r:embed="rId4"/>
          <a:srcRect t="12424" b="19300"/>
          <a:stretch/>
        </p:blipFill>
        <p:spPr>
          <a:xfrm flipH="1">
            <a:off x="1083697" y="4752511"/>
            <a:ext cx="1670799" cy="1713609"/>
          </a:xfrm>
          <a:prstGeom prst="roundRect">
            <a:avLst/>
          </a:prstGeom>
        </p:spPr>
      </p:pic>
      <p:sp>
        <p:nvSpPr>
          <p:cNvPr id="7" name="Title 1"/>
          <p:cNvSpPr txBox="1">
            <a:spLocks/>
          </p:cNvSpPr>
          <p:nvPr/>
        </p:nvSpPr>
        <p:spPr>
          <a:xfrm flipH="1">
            <a:off x="2907891" y="4910151"/>
            <a:ext cx="6585814" cy="1503786"/>
          </a:xfrm>
          <a:prstGeom prst="rect">
            <a:avLst/>
          </a:prstGeom>
        </p:spPr>
        <p:txBody>
          <a:bodyPr/>
          <a:lstStyle/>
          <a:p>
            <a:pPr eaLnBrk="0" hangingPunct="0">
              <a:defRPr/>
            </a:pPr>
            <a:r>
              <a:rPr lang="en-US" sz="2800" spc="-100" dirty="0">
                <a:ea typeface="+mj-ea"/>
                <a:cs typeface="Arial" charset="0"/>
              </a:rPr>
              <a:t>Andy Griffith, M.D., Ph.D.</a:t>
            </a:r>
          </a:p>
          <a:p>
            <a:pPr defTabSz="457200" eaLnBrk="0" hangingPunct="0">
              <a:defRPr/>
            </a:pPr>
            <a:r>
              <a:rPr lang="en-US" sz="2800" spc="-100" dirty="0">
                <a:ea typeface="+mj-ea"/>
                <a:cs typeface="Arial" charset="0"/>
              </a:rPr>
              <a:t>Acting Director, Office of Research 	Support and Compliance </a:t>
            </a:r>
          </a:p>
        </p:txBody>
      </p:sp>
      <p:pic>
        <p:nvPicPr>
          <p:cNvPr id="8" name="Picture 7"/>
          <p:cNvPicPr>
            <a:picLocks noChangeAspect="1"/>
          </p:cNvPicPr>
          <p:nvPr/>
        </p:nvPicPr>
        <p:blipFill>
          <a:blip r:embed="rId5"/>
          <a:stretch>
            <a:fillRect/>
          </a:stretch>
        </p:blipFill>
        <p:spPr>
          <a:xfrm>
            <a:off x="191753" y="828223"/>
            <a:ext cx="3537647" cy="1672611"/>
          </a:xfrm>
          <a:prstGeom prst="rect">
            <a:avLst/>
          </a:prstGeom>
        </p:spPr>
      </p:pic>
      <p:sp>
        <p:nvSpPr>
          <p:cNvPr id="9" name="Title 1"/>
          <p:cNvSpPr txBox="1">
            <a:spLocks/>
          </p:cNvSpPr>
          <p:nvPr/>
        </p:nvSpPr>
        <p:spPr>
          <a:xfrm>
            <a:off x="3831362" y="1414559"/>
            <a:ext cx="5933815" cy="499939"/>
          </a:xfrm>
          <a:prstGeom prst="rect">
            <a:avLst/>
          </a:prstGeom>
        </p:spPr>
        <p:txBody>
          <a:bodyPr/>
          <a:lstStyle/>
          <a:p>
            <a:pPr eaLnBrk="0" hangingPunct="0">
              <a:defRPr/>
            </a:pPr>
            <a:r>
              <a:rPr lang="en-US" sz="2800" spc="-100" dirty="0">
                <a:ea typeface="+mj-ea"/>
                <a:cs typeface="Arial" charset="0"/>
              </a:rPr>
              <a:t>Recruiting a Clinical Center CEO</a:t>
            </a: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44</a:t>
            </a:r>
          </a:p>
        </p:txBody>
      </p:sp>
    </p:spTree>
    <p:extLst>
      <p:ext uri="{BB962C8B-B14F-4D97-AF65-F5344CB8AC3E}">
        <p14:creationId xmlns:p14="http://schemas.microsoft.com/office/powerpoint/2010/main" val="17769473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4" y="2668786"/>
            <a:ext cx="184731" cy="646331"/>
          </a:xfrm>
          <a:prstGeom prst="rect">
            <a:avLst/>
          </a:prstGeom>
          <a:noFill/>
        </p:spPr>
        <p:txBody>
          <a:bodyPr wrap="none" rtlCol="0">
            <a:spAutoFit/>
          </a:bodyPr>
          <a:lstStyle/>
          <a:p>
            <a:endParaRPr lang="en-US" dirty="0">
              <a:solidFill>
                <a:prstClr val="white"/>
              </a:solidFill>
            </a:endParaRPr>
          </a:p>
          <a:p>
            <a:endParaRPr lang="en-US" dirty="0">
              <a:solidFill>
                <a:prstClr val="white"/>
              </a:solidFill>
            </a:endParaRPr>
          </a:p>
        </p:txBody>
      </p:sp>
      <p:sp>
        <p:nvSpPr>
          <p:cNvPr id="4" name="TextBox 3"/>
          <p:cNvSpPr txBox="1"/>
          <p:nvPr/>
        </p:nvSpPr>
        <p:spPr>
          <a:xfrm>
            <a:off x="179967" y="2723007"/>
            <a:ext cx="8719484" cy="3539430"/>
          </a:xfrm>
          <a:prstGeom prst="rect">
            <a:avLst/>
          </a:prstGeom>
          <a:noFill/>
        </p:spPr>
        <p:txBody>
          <a:bodyPr wrap="square" rtlCol="0">
            <a:spAutoFit/>
          </a:bodyPr>
          <a:lstStyle/>
          <a:p>
            <a:pPr algn="ctr"/>
            <a:r>
              <a:rPr lang="en-US" sz="3200" dirty="0">
                <a:solidFill>
                  <a:prstClr val="white"/>
                </a:solidFill>
              </a:rPr>
              <a:t>To receive </a:t>
            </a:r>
            <a:r>
              <a:rPr lang="en-US" sz="3200" i="1" dirty="0">
                <a:solidFill>
                  <a:prstClr val="white"/>
                </a:solidFill>
              </a:rPr>
              <a:t>The Genomics Landscape</a:t>
            </a:r>
            <a:r>
              <a:rPr lang="en-US" sz="3200" dirty="0">
                <a:solidFill>
                  <a:prstClr val="white"/>
                </a:solidFill>
              </a:rPr>
              <a:t>, </a:t>
            </a:r>
          </a:p>
          <a:p>
            <a:pPr algn="ctr"/>
            <a:r>
              <a:rPr lang="en-US" sz="3200" dirty="0">
                <a:solidFill>
                  <a:prstClr val="white"/>
                </a:solidFill>
              </a:rPr>
              <a:t>go to </a:t>
            </a:r>
            <a:r>
              <a:rPr lang="en-US" sz="3200" dirty="0">
                <a:solidFill>
                  <a:srgbClr val="FF9933"/>
                </a:solidFill>
              </a:rPr>
              <a:t>list.nih.gov</a:t>
            </a:r>
          </a:p>
          <a:p>
            <a:pPr algn="ctr"/>
            <a:endParaRPr lang="en-US" sz="3200" u="sng" dirty="0">
              <a:solidFill>
                <a:prstClr val="white"/>
              </a:solidFill>
            </a:endParaRPr>
          </a:p>
          <a:p>
            <a:pPr algn="ctr"/>
            <a:r>
              <a:rPr lang="en-US" sz="3200" dirty="0">
                <a:solidFill>
                  <a:prstClr val="white"/>
                </a:solidFill>
              </a:rPr>
              <a:t>Search for </a:t>
            </a:r>
            <a:r>
              <a:rPr lang="en-US" sz="3200" dirty="0">
                <a:solidFill>
                  <a:srgbClr val="FF9933"/>
                </a:solidFill>
              </a:rPr>
              <a:t>NHGRILANDSCAPE</a:t>
            </a:r>
          </a:p>
          <a:p>
            <a:pPr algn="ctr"/>
            <a:endParaRPr lang="en-US" sz="3200" dirty="0">
              <a:solidFill>
                <a:srgbClr val="7FD13B"/>
              </a:solidFill>
            </a:endParaRPr>
          </a:p>
          <a:p>
            <a:pPr algn="ctr"/>
            <a:r>
              <a:rPr lang="en-US" sz="3200" dirty="0">
                <a:solidFill>
                  <a:prstClr val="white"/>
                </a:solidFill>
              </a:rPr>
              <a:t>Past issues can be accessed at: </a:t>
            </a:r>
            <a:r>
              <a:rPr lang="en-US" sz="3200" dirty="0">
                <a:solidFill>
                  <a:srgbClr val="FF9933"/>
                </a:solidFill>
              </a:rPr>
              <a:t>genome.gov/27527308</a:t>
            </a:r>
            <a:r>
              <a:rPr lang="en-US" sz="3200" dirty="0">
                <a:solidFill>
                  <a:prstClr val="white"/>
                </a:solidFill>
              </a:rPr>
              <a:t> </a:t>
            </a:r>
            <a:endParaRPr lang="en-US" sz="3200" b="0" dirty="0">
              <a:solidFill>
                <a:prstClr val="white"/>
              </a:solidFill>
            </a:endParaRPr>
          </a:p>
        </p:txBody>
      </p:sp>
      <p:sp>
        <p:nvSpPr>
          <p:cNvPr id="6" name="TextBox 5"/>
          <p:cNvSpPr txBox="1"/>
          <p:nvPr/>
        </p:nvSpPr>
        <p:spPr>
          <a:xfrm>
            <a:off x="7319535" y="640702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45</a:t>
            </a:r>
          </a:p>
        </p:txBody>
      </p:sp>
      <p:pic>
        <p:nvPicPr>
          <p:cNvPr id="2050" name="Picture 2" descr="\\centaur.nhgri.nih.gov\share\DERshare\OD\Director's Messaging\Banner Images\TGL 2015 top ba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 y="-1"/>
            <a:ext cx="9148764" cy="249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69312"/>
      </p:ext>
    </p:extLst>
  </p:cSld>
  <p:clrMapOvr>
    <a:masterClrMapping/>
  </p:clrMapOvr>
  <p:transition spd="slow">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664734"/>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Thanks!</a:t>
            </a:r>
          </a:p>
        </p:txBody>
      </p:sp>
      <p:sp>
        <p:nvSpPr>
          <p:cNvPr id="94214" name="Rectangle 6"/>
          <p:cNvSpPr>
            <a:spLocks noChangeArrowheads="1"/>
          </p:cNvSpPr>
          <p:nvPr/>
        </p:nvSpPr>
        <p:spPr bwMode="auto">
          <a:xfrm>
            <a:off x="0" y="595154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srcRect t="6318"/>
          <a:stretch/>
        </p:blipFill>
        <p:spPr>
          <a:xfrm>
            <a:off x="309562" y="160337"/>
            <a:ext cx="8524875" cy="1427727"/>
          </a:xfrm>
          <a:prstGeom prst="rect">
            <a:avLst/>
          </a:prstGeom>
          <a:effectLst>
            <a:softEdge rad="63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05" t="30045" r="-405" b="9383"/>
          <a:stretch/>
        </p:blipFill>
        <p:spPr>
          <a:xfrm>
            <a:off x="2000250" y="1782724"/>
            <a:ext cx="5143500" cy="4153924"/>
          </a:xfrm>
          <a:prstGeom prst="roundRect">
            <a:avLst/>
          </a:prstGeom>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a:solidFill>
                  <a:srgbClr val="E9BC79"/>
                </a:solidFill>
                <a:latin typeface="Arial"/>
                <a:cs typeface="Arial"/>
              </a:rPr>
              <a:t>through genomics research</a:t>
            </a:r>
          </a:p>
        </p:txBody>
      </p:sp>
    </p:spTree>
    <p:extLst>
      <p:ext uri="{BB962C8B-B14F-4D97-AF65-F5344CB8AC3E}">
        <p14:creationId xmlns:p14="http://schemas.microsoft.com/office/powerpoint/2010/main" val="30998288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33400" y="3649"/>
            <a:ext cx="82296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a:solidFill>
                  <a:srgbClr val="FFFF00"/>
                </a:solidFill>
                <a:latin typeface="Arial" charset="0"/>
                <a:cs typeface="Arial" pitchFamily="34" charset="0"/>
              </a:rPr>
              <a:t>Genomics and Health </a:t>
            </a:r>
          </a:p>
          <a:p>
            <a:pPr>
              <a:defRPr/>
            </a:pPr>
            <a:r>
              <a:rPr lang="en-US" sz="3600" b="1" kern="0" dirty="0">
                <a:solidFill>
                  <a:srgbClr val="FFFF00"/>
                </a:solidFill>
                <a:latin typeface="Arial" charset="0"/>
                <a:cs typeface="Arial" pitchFamily="34" charset="0"/>
              </a:rPr>
              <a:t>Disparities Lecture Series</a:t>
            </a:r>
            <a:endParaRPr lang="en-US" sz="3600" b="1" kern="0" dirty="0">
              <a:solidFill>
                <a:srgbClr val="FFFF00"/>
              </a:solidFill>
              <a:latin typeface="Arial" pitchFamily="34" charset="0"/>
              <a:cs typeface="Arial" pitchFamily="34" charset="0"/>
            </a:endParaRPr>
          </a:p>
        </p:txBody>
      </p:sp>
      <p:grpSp>
        <p:nvGrpSpPr>
          <p:cNvPr id="4" name="Group 3"/>
          <p:cNvGrpSpPr/>
          <p:nvPr/>
        </p:nvGrpSpPr>
        <p:grpSpPr>
          <a:xfrm>
            <a:off x="757986" y="1360623"/>
            <a:ext cx="8839200" cy="1785104"/>
            <a:chOff x="228600" y="1234440"/>
            <a:chExt cx="8839200" cy="1785104"/>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t="-138" b="33472"/>
            <a:stretch/>
          </p:blipFill>
          <p:spPr>
            <a:xfrm>
              <a:off x="228600" y="1234440"/>
              <a:ext cx="1737360" cy="1737360"/>
            </a:xfrm>
            <a:prstGeom prst="rect">
              <a:avLst/>
            </a:prstGeom>
          </p:spPr>
        </p:pic>
        <p:sp>
          <p:nvSpPr>
            <p:cNvPr id="9" name="TextBox 8"/>
            <p:cNvSpPr txBox="1"/>
            <p:nvPr/>
          </p:nvSpPr>
          <p:spPr>
            <a:xfrm>
              <a:off x="2057400" y="1234440"/>
              <a:ext cx="7010400" cy="178510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Sarah </a:t>
              </a:r>
              <a:r>
                <a:rPr lang="en-US" sz="2400" b="1" dirty="0" err="1">
                  <a:latin typeface="Arial" panose="020B0604020202020204" pitchFamily="34" charset="0"/>
                  <a:cs typeface="Arial" panose="020B0604020202020204" pitchFamily="34" charset="0"/>
                </a:rPr>
                <a:t>Tishkoff</a:t>
              </a:r>
              <a:r>
                <a:rPr lang="en-US" sz="2400" b="1" dirty="0">
                  <a:latin typeface="Arial" panose="020B0604020202020204" pitchFamily="34" charset="0"/>
                  <a:cs typeface="Arial" panose="020B0604020202020204" pitchFamily="34" charset="0"/>
                </a:rPr>
                <a:t>, Ph.D.</a:t>
              </a:r>
            </a:p>
            <a:p>
              <a:r>
                <a:rPr lang="en-US" sz="2000" b="1" dirty="0">
                  <a:latin typeface="Arial" panose="020B0604020202020204" pitchFamily="34" charset="0"/>
                  <a:cs typeface="Arial" panose="020B0604020202020204" pitchFamily="34" charset="0"/>
                </a:rPr>
                <a:t>November 15, 2016</a:t>
              </a:r>
            </a:p>
            <a:p>
              <a:r>
                <a:rPr lang="en-US" sz="1600" b="1" dirty="0">
                  <a:latin typeface="Arial" panose="020B0604020202020204" pitchFamily="34" charset="0"/>
                  <a:cs typeface="Arial" panose="020B0604020202020204" pitchFamily="34" charset="0"/>
                </a:rPr>
                <a:t>David and Lyn Silfen University Professor</a:t>
              </a:r>
            </a:p>
            <a:p>
              <a:r>
                <a:rPr lang="en-US" sz="1600" b="1" dirty="0">
                  <a:latin typeface="Arial" panose="020B0604020202020204" pitchFamily="34" charset="0"/>
                  <a:cs typeface="Arial" panose="020B0604020202020204" pitchFamily="34" charset="0"/>
                </a:rPr>
                <a:t>Departments of Genetics and Biology</a:t>
              </a:r>
            </a:p>
            <a:p>
              <a:r>
                <a:rPr lang="en-US" sz="1600" b="1" dirty="0">
                  <a:latin typeface="Arial" panose="020B0604020202020204" pitchFamily="34" charset="0"/>
                  <a:cs typeface="Arial" panose="020B0604020202020204" pitchFamily="34" charset="0"/>
                </a:rPr>
                <a:t>University of Pennsylvania</a:t>
              </a:r>
            </a:p>
            <a:p>
              <a:endParaRPr lang="en-US" b="1" dirty="0">
                <a:latin typeface="Arial" panose="020B0604020202020204" pitchFamily="34" charset="0"/>
                <a:cs typeface="Arial" panose="020B0604020202020204" pitchFamily="34" charset="0"/>
              </a:endParaRPr>
            </a:p>
          </p:txBody>
        </p:sp>
      </p:grpSp>
      <p:grpSp>
        <p:nvGrpSpPr>
          <p:cNvPr id="7" name="Group 6"/>
          <p:cNvGrpSpPr/>
          <p:nvPr/>
        </p:nvGrpSpPr>
        <p:grpSpPr>
          <a:xfrm>
            <a:off x="757986" y="5018223"/>
            <a:ext cx="8839200" cy="1737360"/>
            <a:chOff x="228600" y="4892040"/>
            <a:chExt cx="8839200" cy="173736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892040"/>
              <a:ext cx="1737360" cy="1737360"/>
            </a:xfrm>
            <a:prstGeom prst="rect">
              <a:avLst/>
            </a:prstGeom>
          </p:spPr>
        </p:pic>
        <p:sp>
          <p:nvSpPr>
            <p:cNvPr id="12" name="TextBox 11"/>
            <p:cNvSpPr txBox="1"/>
            <p:nvPr/>
          </p:nvSpPr>
          <p:spPr>
            <a:xfrm>
              <a:off x="2057400" y="4892040"/>
              <a:ext cx="7010400" cy="153888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Mark Cullen, M.D.</a:t>
              </a:r>
            </a:p>
            <a:p>
              <a:r>
                <a:rPr lang="en-US" sz="2000" b="1" dirty="0">
                  <a:latin typeface="Arial" panose="020B0604020202020204" pitchFamily="34" charset="0"/>
                  <a:cs typeface="Arial" panose="020B0604020202020204" pitchFamily="34" charset="0"/>
                </a:rPr>
                <a:t>June 8, 2017</a:t>
              </a:r>
            </a:p>
            <a:p>
              <a:r>
                <a:rPr lang="en-US" sz="1600" b="1" dirty="0">
                  <a:latin typeface="Arial" panose="020B0604020202020204" pitchFamily="34" charset="0"/>
                  <a:cs typeface="Arial" panose="020B0604020202020204" pitchFamily="34" charset="0"/>
                </a:rPr>
                <a:t>Director, Stanford Center for Population Health Sciences</a:t>
              </a:r>
            </a:p>
            <a:p>
              <a:r>
                <a:rPr lang="en-US" sz="1600" b="1" dirty="0">
                  <a:latin typeface="Arial" panose="020B0604020202020204" pitchFamily="34" charset="0"/>
                  <a:cs typeface="Arial" panose="020B0604020202020204" pitchFamily="34" charset="0"/>
                </a:rPr>
                <a:t>Professor of Medicine </a:t>
              </a:r>
            </a:p>
            <a:p>
              <a:r>
                <a:rPr lang="en-US" sz="1600" b="1" dirty="0">
                  <a:latin typeface="Arial" panose="020B0604020202020204" pitchFamily="34" charset="0"/>
                  <a:cs typeface="Arial" panose="020B0604020202020204" pitchFamily="34" charset="0"/>
                </a:rPr>
                <a:t>Stanford School of Medicine</a:t>
              </a:r>
            </a:p>
          </p:txBody>
        </p:sp>
      </p:grpSp>
      <p:grpSp>
        <p:nvGrpSpPr>
          <p:cNvPr id="5" name="Group 4"/>
          <p:cNvGrpSpPr/>
          <p:nvPr/>
        </p:nvGrpSpPr>
        <p:grpSpPr>
          <a:xfrm>
            <a:off x="757986" y="3176723"/>
            <a:ext cx="8839200" cy="1750060"/>
            <a:chOff x="228600" y="3050540"/>
            <a:chExt cx="8839200" cy="175006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0958" t="5253" r="28357" b="59287"/>
            <a:stretch/>
          </p:blipFill>
          <p:spPr>
            <a:xfrm>
              <a:off x="228600" y="3063240"/>
              <a:ext cx="1737360" cy="1737360"/>
            </a:xfrm>
            <a:prstGeom prst="rect">
              <a:avLst/>
            </a:prstGeom>
          </p:spPr>
        </p:pic>
        <p:sp>
          <p:nvSpPr>
            <p:cNvPr id="13" name="TextBox 12"/>
            <p:cNvSpPr txBox="1"/>
            <p:nvPr/>
          </p:nvSpPr>
          <p:spPr>
            <a:xfrm>
              <a:off x="2057400" y="3050540"/>
              <a:ext cx="7010400" cy="153888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Herman Taylor, Jr., M.D., M.P.H.</a:t>
              </a:r>
            </a:p>
            <a:p>
              <a:r>
                <a:rPr lang="en-US" sz="2000" b="1" dirty="0">
                  <a:latin typeface="Arial" panose="020B0604020202020204" pitchFamily="34" charset="0"/>
                  <a:cs typeface="Arial" panose="020B0604020202020204" pitchFamily="34" charset="0"/>
                </a:rPr>
                <a:t>March 9, 2017</a:t>
              </a:r>
            </a:p>
            <a:p>
              <a:r>
                <a:rPr lang="en-US" sz="1600" b="1" dirty="0">
                  <a:latin typeface="Arial" panose="020B0604020202020204" pitchFamily="34" charset="0"/>
                  <a:cs typeface="Arial" panose="020B0604020202020204" pitchFamily="34" charset="0"/>
                </a:rPr>
                <a:t>Director, Cardiovascular Research Institute</a:t>
              </a:r>
            </a:p>
            <a:p>
              <a:r>
                <a:rPr lang="en-US" sz="1600" b="1" dirty="0">
                  <a:latin typeface="Arial" panose="020B0604020202020204" pitchFamily="34" charset="0"/>
                  <a:cs typeface="Arial" panose="020B0604020202020204" pitchFamily="34" charset="0"/>
                </a:rPr>
                <a:t>Professor of Medicine</a:t>
              </a:r>
            </a:p>
            <a:p>
              <a:r>
                <a:rPr lang="en-US" sz="1600" b="1" dirty="0">
                  <a:latin typeface="Arial" panose="020B0604020202020204" pitchFamily="34" charset="0"/>
                  <a:cs typeface="Arial" panose="020B0604020202020204" pitchFamily="34" charset="0"/>
                </a:rPr>
                <a:t>Morehouse School of Medicine</a:t>
              </a:r>
            </a:p>
          </p:txBody>
        </p:sp>
      </p:grpSp>
      <p:sp>
        <p:nvSpPr>
          <p:cNvPr id="10" name="TextBox 9"/>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a:t>
            </a:r>
          </a:p>
        </p:txBody>
      </p:sp>
    </p:spTree>
    <p:extLst>
      <p:ext uri="{BB962C8B-B14F-4D97-AF65-F5344CB8AC3E}">
        <p14:creationId xmlns:p14="http://schemas.microsoft.com/office/powerpoint/2010/main" val="27171194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a:solidFill>
                  <a:srgbClr val="4E5B6F"/>
                </a:solidFill>
              </a:rPr>
              <a:t>General Genomics Updates</a:t>
            </a:r>
          </a:p>
          <a:p>
            <a:pPr marL="1016000" indent="-787400">
              <a:spcBef>
                <a:spcPts val="1800"/>
              </a:spcBef>
              <a:buFontTx/>
              <a:buAutoNum type="romanUcPeriod"/>
            </a:pPr>
            <a:r>
              <a:rPr lang="en-US" sz="3400" dirty="0">
                <a:solidFill>
                  <a:srgbClr val="4E5B6F"/>
                </a:solidFill>
              </a:rPr>
              <a:t>NHGRI Extramural Research Program</a:t>
            </a:r>
          </a:p>
          <a:p>
            <a:pPr marL="1016000" indent="-787400">
              <a:spcBef>
                <a:spcPts val="1800"/>
              </a:spcBef>
              <a:buFontTx/>
              <a:buAutoNum type="romanUcPeriod"/>
            </a:pPr>
            <a:r>
              <a:rPr lang="en-US" sz="3400" dirty="0">
                <a:solidFill>
                  <a:srgbClr val="4E5B6F"/>
                </a:solidFill>
              </a:rPr>
              <a:t>NIH Common Fund/Trans-NIH</a:t>
            </a:r>
          </a:p>
          <a:p>
            <a:pPr marL="1016000" indent="-787400">
              <a:spcBef>
                <a:spcPts val="1800"/>
              </a:spcBef>
              <a:buFontTx/>
              <a:buAutoNum type="romanUcPeriod"/>
              <a:tabLst>
                <a:tab pos="1371600" algn="l"/>
              </a:tabLst>
            </a:pPr>
            <a:r>
              <a:rPr lang="en-US" sz="3400" dirty="0">
                <a:solidFill>
                  <a:srgbClr val="4E5B6F"/>
                </a:solidFill>
              </a:rPr>
              <a:t>NHGRI Division of Policy, 	Communications, and Education</a:t>
            </a:r>
          </a:p>
          <a:p>
            <a:pPr marL="1016000" indent="-787400">
              <a:spcBef>
                <a:spcPts val="1800"/>
              </a:spcBef>
              <a:buFontTx/>
              <a:buAutoNum type="romanUcPeriod"/>
            </a:pPr>
            <a:r>
              <a:rPr lang="en-US" sz="3400" dirty="0">
                <a:solidFill>
                  <a:srgbClr val="4E5B6F"/>
                </a:solidFill>
              </a:rPr>
              <a:t>NHGRI Intramural Research Program</a:t>
            </a:r>
          </a:p>
        </p:txBody>
      </p:sp>
      <p:sp>
        <p:nvSpPr>
          <p:cNvPr id="5" name="Title 1"/>
          <p:cNvSpPr txBox="1">
            <a:spLocks/>
          </p:cNvSpPr>
          <p:nvPr/>
        </p:nvSpPr>
        <p:spPr>
          <a:xfrm>
            <a:off x="-4764" y="1893"/>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73104</TotalTime>
  <Words>12368</Words>
  <Application>Microsoft Office PowerPoint</Application>
  <PresentationFormat>On-screen Show (4:3)</PresentationFormat>
  <Paragraphs>897</Paragraphs>
  <Slides>74</Slides>
  <Notes>74</Notes>
  <HiddenSlides>0</HiddenSlides>
  <MMClips>0</MMClips>
  <ScaleCrop>false</ScaleCrop>
  <HeadingPairs>
    <vt:vector size="4" baseType="variant">
      <vt:variant>
        <vt:lpstr>Theme</vt:lpstr>
      </vt:variant>
      <vt:variant>
        <vt:i4>8</vt:i4>
      </vt:variant>
      <vt:variant>
        <vt:lpstr>Slide Titles</vt:lpstr>
      </vt:variant>
      <vt:variant>
        <vt:i4>74</vt:i4>
      </vt:variant>
    </vt:vector>
  </HeadingPairs>
  <TitlesOfParts>
    <vt:vector size="82" baseType="lpstr">
      <vt:lpstr>BlackGreyFadePhyllisTheme</vt:lpstr>
      <vt:lpstr>2_BlackGreyFadePhyllisTheme</vt:lpstr>
      <vt:lpstr>4_Default Design</vt:lpstr>
      <vt:lpstr>6_Custom Design</vt:lpstr>
      <vt:lpstr>5_Default Design</vt:lpstr>
      <vt:lpstr>4_Custom Design</vt:lpstr>
      <vt:lpstr>7_Custom Design</vt:lpstr>
      <vt:lpstr>3_BlackGreyFadePhyllisTheme</vt:lpstr>
      <vt:lpstr>National Advisory Council  for Human Genome Research  September 2016  Eric Green, M.D., Ph.D. Director, NHGRI</vt:lpstr>
      <vt:lpstr>genome.gov/DirectorsReport </vt:lpstr>
      <vt:lpstr>Open Session Presentations</vt:lpstr>
      <vt:lpstr>Open Session Presentations</vt:lpstr>
      <vt:lpstr>Open Session Presentations</vt:lpstr>
      <vt:lpstr>Director’s Report Outline</vt:lpstr>
      <vt:lpstr>Director’s Report Outline</vt:lpstr>
      <vt:lpstr>PowerPoint Presentation</vt:lpstr>
      <vt:lpstr>PowerPoint Presentation</vt:lpstr>
      <vt:lpstr>New Director,   National Institute of Mental Health</vt:lpstr>
      <vt:lpstr>New Director, National Institute of Child Health and Human Development</vt:lpstr>
      <vt:lpstr>New Director, Office of AIDS Research</vt:lpstr>
      <vt:lpstr>New Editor, Science </vt:lpstr>
      <vt:lpstr>Final NIH Policy on Use of a Single IRB</vt:lpstr>
      <vt:lpstr>SBIR/STTR Reauthorization</vt:lpstr>
      <vt:lpstr>New FDA Draft Guidances on Next-Generation Sequencing (NGS) Tests</vt:lpstr>
      <vt:lpstr>New EEOC Rules: GINA and Workplace Wellness Programs  </vt:lpstr>
      <vt:lpstr>‘Cures’ Legislation Update</vt:lpstr>
      <vt:lpstr>NIH Appropriations and Budget  </vt:lpstr>
      <vt:lpstr>PowerPoint Presentation</vt:lpstr>
      <vt:lpstr>Mardis &amp; Wilson Heading to  Nationwide Children’s Hospital</vt:lpstr>
      <vt:lpstr>Global Alliance for Genomics and Health Perspective in Science</vt:lpstr>
      <vt:lpstr>PowerPoint Presentation</vt:lpstr>
      <vt:lpstr>PowerPoint Presentation</vt:lpstr>
      <vt:lpstr>PowerPoint Presentation</vt:lpstr>
      <vt:lpstr>PowerPoint Presentation</vt:lpstr>
      <vt:lpstr>PowerPoint Presentation</vt:lpstr>
      <vt:lpstr>PowerPoint Presentation</vt:lpstr>
      <vt:lpstr>Technology Development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Ethical, Legal, and Social Implications (ELSI) Research Program</vt:lpstr>
      <vt:lpstr>Genomics and Society Working Group </vt:lpstr>
      <vt:lpstr>New Centers of Excellence in ELSI Research (CEERs) Awards</vt:lpstr>
      <vt:lpstr>Computational Genomics and  Data Science Program</vt:lpstr>
      <vt:lpstr>PowerPoint Presentation</vt:lpstr>
      <vt:lpstr>PowerPoint Presentation</vt:lpstr>
      <vt:lpstr>International Genomics Education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ASHG-NHGRI Fellows</vt:lpstr>
      <vt:lpstr>NHGRI IDE and Genomics Workshop</vt:lpstr>
      <vt:lpstr>Workshop on Sharing Aggregate Genomic Data</vt:lpstr>
      <vt:lpstr>Mobile Friendly Genome.gov</vt:lpstr>
      <vt:lpstr>History of Genomics Program Lecture Series</vt:lpstr>
      <vt:lpstr>Genome: Unlocking Life’s Code Exhibition Travel Schedule</vt:lpstr>
      <vt:lpstr>PowerPoint Presentation</vt:lpstr>
      <vt:lpstr>PowerPoint Presentation</vt:lpstr>
      <vt:lpstr>PowerPoint Presentation</vt:lpstr>
      <vt:lpstr>PowerPoint Presentation</vt:lpstr>
      <vt:lpstr>Short Course in Genomics: Nurse, Physician Assistant, and Faculty Track</vt:lpstr>
      <vt:lpstr>Webinars for Health Insurers and Payers: Understanding Genetic Testing</vt:lpstr>
      <vt:lpstr>Family Health History Tool Meeting</vt:lpstr>
      <vt:lpstr>PowerPoint Presentation</vt:lpstr>
      <vt:lpstr>PowerPoint Presentation</vt:lpstr>
      <vt:lpstr>Changes at the NIH Clinical Center </vt:lpstr>
      <vt:lpstr>PowerPoint Presentation</vt:lpstr>
      <vt:lpstr>PowerPoint Presentation</vt:lpstr>
      <vt:lpstr>PowerPoint Presentation</vt:lpstr>
      <vt:lpstr>PowerPoint Presentation</vt:lpstr>
      <vt:lpst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[E]</cp:lastModifiedBy>
  <cp:revision>6580</cp:revision>
  <cp:lastPrinted>2016-09-11T12:29:40Z</cp:lastPrinted>
  <dcterms:created xsi:type="dcterms:W3CDTF">1601-01-01T00:00:00Z</dcterms:created>
  <dcterms:modified xsi:type="dcterms:W3CDTF">2016-09-11T21:35:28Z</dcterms:modified>
</cp:coreProperties>
</file>