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67" r:id="rId2"/>
    <p:sldMasterId id="2147488360" r:id="rId3"/>
    <p:sldMasterId id="2147488374" r:id="rId4"/>
    <p:sldMasterId id="2147488387" r:id="rId5"/>
    <p:sldMasterId id="2147488399" r:id="rId6"/>
    <p:sldMasterId id="2147488411" r:id="rId7"/>
    <p:sldMasterId id="2147488431" r:id="rId8"/>
  </p:sldMasterIdLst>
  <p:notesMasterIdLst>
    <p:notesMasterId r:id="rId88"/>
  </p:notesMasterIdLst>
  <p:handoutMasterIdLst>
    <p:handoutMasterId r:id="rId89"/>
  </p:handoutMasterIdLst>
  <p:sldIdLst>
    <p:sldId id="2757" r:id="rId9"/>
    <p:sldId id="2363" r:id="rId10"/>
    <p:sldId id="3687" r:id="rId11"/>
    <p:sldId id="3689" r:id="rId12"/>
    <p:sldId id="2403" r:id="rId13"/>
    <p:sldId id="2404" r:id="rId14"/>
    <p:sldId id="3923" r:id="rId15"/>
    <p:sldId id="3862" r:id="rId16"/>
    <p:sldId id="3919" r:id="rId17"/>
    <p:sldId id="3920" r:id="rId18"/>
    <p:sldId id="3861" r:id="rId19"/>
    <p:sldId id="3838" r:id="rId20"/>
    <p:sldId id="3855" r:id="rId21"/>
    <p:sldId id="3856" r:id="rId22"/>
    <p:sldId id="3858" r:id="rId23"/>
    <p:sldId id="3883" r:id="rId24"/>
    <p:sldId id="3873" r:id="rId25"/>
    <p:sldId id="3871" r:id="rId26"/>
    <p:sldId id="3853" r:id="rId27"/>
    <p:sldId id="3924" r:id="rId28"/>
    <p:sldId id="3922" r:id="rId29"/>
    <p:sldId id="3886" r:id="rId30"/>
    <p:sldId id="3868" r:id="rId31"/>
    <p:sldId id="3867" r:id="rId32"/>
    <p:sldId id="2579" r:id="rId33"/>
    <p:sldId id="3852" r:id="rId34"/>
    <p:sldId id="3860" r:id="rId35"/>
    <p:sldId id="3869" r:id="rId36"/>
    <p:sldId id="3859" r:id="rId37"/>
    <p:sldId id="3708" r:id="rId38"/>
    <p:sldId id="3769" r:id="rId39"/>
    <p:sldId id="3872" r:id="rId40"/>
    <p:sldId id="3741" r:id="rId41"/>
    <p:sldId id="2340" r:id="rId42"/>
    <p:sldId id="3926" r:id="rId43"/>
    <p:sldId id="3927" r:id="rId44"/>
    <p:sldId id="3928" r:id="rId45"/>
    <p:sldId id="3892" r:id="rId46"/>
    <p:sldId id="3893" r:id="rId47"/>
    <p:sldId id="3894" r:id="rId48"/>
    <p:sldId id="3925" r:id="rId49"/>
    <p:sldId id="3846" r:id="rId50"/>
    <p:sldId id="3843" r:id="rId51"/>
    <p:sldId id="3844" r:id="rId52"/>
    <p:sldId id="3845" r:id="rId53"/>
    <p:sldId id="3848" r:id="rId54"/>
    <p:sldId id="3907" r:id="rId55"/>
    <p:sldId id="3887" r:id="rId56"/>
    <p:sldId id="3888" r:id="rId57"/>
    <p:sldId id="3908" r:id="rId58"/>
    <p:sldId id="3909" r:id="rId59"/>
    <p:sldId id="2341" r:id="rId60"/>
    <p:sldId id="3910" r:id="rId61"/>
    <p:sldId id="3911" r:id="rId62"/>
    <p:sldId id="3850" r:id="rId63"/>
    <p:sldId id="3851" r:id="rId64"/>
    <p:sldId id="3913" r:id="rId65"/>
    <p:sldId id="3914" r:id="rId66"/>
    <p:sldId id="3915" r:id="rId67"/>
    <p:sldId id="3916" r:id="rId68"/>
    <p:sldId id="2342" r:id="rId69"/>
    <p:sldId id="3877" r:id="rId70"/>
    <p:sldId id="3870" r:id="rId71"/>
    <p:sldId id="3917" r:id="rId72"/>
    <p:sldId id="3876" r:id="rId73"/>
    <p:sldId id="3882" r:id="rId74"/>
    <p:sldId id="3881" r:id="rId75"/>
    <p:sldId id="3880" r:id="rId76"/>
    <p:sldId id="3879" r:id="rId77"/>
    <p:sldId id="3884" r:id="rId78"/>
    <p:sldId id="3865" r:id="rId79"/>
    <p:sldId id="3885" r:id="rId80"/>
    <p:sldId id="2343" r:id="rId81"/>
    <p:sldId id="3770" r:id="rId82"/>
    <p:sldId id="3929" r:id="rId83"/>
    <p:sldId id="3918" r:id="rId84"/>
    <p:sldId id="2984" r:id="rId85"/>
    <p:sldId id="2985" r:id="rId86"/>
    <p:sldId id="3607" r:id="rId87"/>
  </p:sldIdLst>
  <p:sldSz cx="9144000" cy="6858000" type="screen4x3"/>
  <p:notesSz cx="6858000" cy="92964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4104" userDrawn="1">
          <p15:clr>
            <a:srgbClr val="A4A3A4"/>
          </p15:clr>
        </p15:guide>
        <p15:guide id="2" pos="46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 id="5" name="Wildin, Bob (NIH/NHGRI) [E]" initials="WB([" lastIdx="7" clrIdx="5">
    <p:extLst/>
  </p:cmAuthor>
  <p:cmAuthor id="6" name="Hutter, Carolyn (NIH/NHGRI) [E]" initials="HC([" lastIdx="2"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00"/>
    <a:srgbClr val="000066"/>
    <a:srgbClr val="009900"/>
    <a:srgbClr val="66FF33"/>
    <a:srgbClr val="9A0000"/>
    <a:srgbClr val="00007E"/>
    <a:srgbClr val="002774"/>
    <a:srgbClr val="FF6600"/>
    <a:srgbClr val="CC9900"/>
    <a:srgbClr val="002D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57" autoAdjust="0"/>
    <p:restoredTop sz="62073" autoAdjust="0"/>
  </p:normalViewPr>
  <p:slideViewPr>
    <p:cSldViewPr snapToGrid="0">
      <p:cViewPr varScale="1">
        <p:scale>
          <a:sx n="57" d="100"/>
          <a:sy n="57" d="100"/>
        </p:scale>
        <p:origin x="2214" y="60"/>
      </p:cViewPr>
      <p:guideLst>
        <p:guide orient="horz" pos="4104"/>
        <p:guide pos="4680"/>
      </p:guideLst>
    </p:cSldViewPr>
  </p:slideViewPr>
  <p:outlineViewPr>
    <p:cViewPr>
      <p:scale>
        <a:sx n="33" d="100"/>
        <a:sy n="33" d="100"/>
      </p:scale>
      <p:origin x="0" y="-3544"/>
    </p:cViewPr>
    <p:sldLst>
      <p:sld r:id="rId1" collapse="1"/>
    </p:sldLst>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57" d="100"/>
          <a:sy n="57" d="100"/>
        </p:scale>
        <p:origin x="2460" y="28"/>
      </p:cViewPr>
      <p:guideLst>
        <p:guide orient="horz" pos="2928"/>
        <p:guide pos="2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slide" Target="slides/slide76.xml"/><Relationship Id="rId89"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slide" Target="slides/slide79.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90"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slide" Target="slides/slide7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notesMaster" Target="notesMasters/notesMaster1.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8" y="8829690"/>
            <a:ext cx="2972724" cy="465136"/>
          </a:xfrm>
          <a:prstGeom prst="rect">
            <a:avLst/>
          </a:prstGeom>
          <a:noFill/>
          <a:ln w="9525">
            <a:noFill/>
            <a:miter lim="800000"/>
            <a:headEnd/>
            <a:tailEnd/>
          </a:ln>
          <a:effectLst/>
        </p:spPr>
        <p:txBody>
          <a:bodyPr vert="horz" wrap="square" lIns="94536" tIns="47268" rIns="94536" bIns="47268" numCol="1" anchor="b" anchorCtr="0" compatLnSpc="1">
            <a:prstTxWarp prst="textNoShape">
              <a:avLst/>
            </a:prstTxWarp>
          </a:bodyPr>
          <a:lstStyle>
            <a:lvl1pPr defTabSz="945590"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3883749" y="8829690"/>
            <a:ext cx="2972724" cy="465136"/>
          </a:xfrm>
          <a:prstGeom prst="rect">
            <a:avLst/>
          </a:prstGeom>
          <a:noFill/>
          <a:ln w="9525">
            <a:noFill/>
            <a:miter lim="800000"/>
            <a:headEnd/>
            <a:tailEnd/>
          </a:ln>
          <a:effectLst/>
        </p:spPr>
        <p:txBody>
          <a:bodyPr vert="horz" wrap="square" lIns="94536" tIns="47268" rIns="94536" bIns="47268" numCol="1" anchor="b" anchorCtr="0" compatLnSpc="1">
            <a:prstTxWarp prst="textNoShape">
              <a:avLst/>
            </a:prstTxWarp>
          </a:bodyPr>
          <a:lstStyle>
            <a:lvl1pPr algn="r" defTabSz="945590"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766616" y="4416425"/>
            <a:ext cx="5309420" cy="4086884"/>
          </a:xfrm>
          <a:prstGeom prst="rect">
            <a:avLst/>
          </a:prstGeom>
          <a:noFill/>
          <a:ln w="9525">
            <a:noFill/>
            <a:miter lim="800000"/>
            <a:headEnd/>
            <a:tailEnd/>
          </a:ln>
          <a:effectLst/>
        </p:spPr>
        <p:txBody>
          <a:bodyPr vert="horz" wrap="square" lIns="94536" tIns="47268" rIns="94536" bIns="47268"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 name="Slide Number Placeholder 1"/>
          <p:cNvSpPr>
            <a:spLocks noGrp="1"/>
          </p:cNvSpPr>
          <p:nvPr>
            <p:ph type="sldNum" sz="quarter" idx="5"/>
          </p:nvPr>
        </p:nvSpPr>
        <p:spPr>
          <a:xfrm>
            <a:off x="3884613" y="8829675"/>
            <a:ext cx="2971800" cy="465138"/>
          </a:xfrm>
          <a:prstGeom prst="rect">
            <a:avLst/>
          </a:prstGeom>
        </p:spPr>
        <p:txBody>
          <a:bodyPr vert="horz" lIns="93684" tIns="46838" rIns="93684" bIns="46838" rtlCol="0" anchor="b"/>
          <a:lstStyle>
            <a:lvl1pPr algn="r">
              <a:defRPr sz="1300">
                <a:solidFill>
                  <a:schemeClr val="tx1"/>
                </a:solidFill>
              </a:defRPr>
            </a:lvl1pPr>
          </a:lstStyle>
          <a:p>
            <a:fld id="{CFDD2888-EA59-4FA6-882F-5E5CD6B79C53}" type="slidenum">
              <a:rPr lang="en-US" smtClean="0"/>
              <a:pPr/>
              <a:t>‹#›</a:t>
            </a:fld>
            <a:endParaRPr lang="en-US" dirty="0"/>
          </a:p>
        </p:txBody>
      </p:sp>
      <p:sp>
        <p:nvSpPr>
          <p:cNvPr id="3" name="Slide Image Placeholder 2"/>
          <p:cNvSpPr>
            <a:spLocks noGrp="1" noRot="1" noChangeAspect="1"/>
          </p:cNvSpPr>
          <p:nvPr>
            <p:ph type="sldImg" idx="2"/>
          </p:nvPr>
        </p:nvSpPr>
        <p:spPr>
          <a:xfrm>
            <a:off x="1336675" y="1162050"/>
            <a:ext cx="4184650" cy="3138488"/>
          </a:xfrm>
          <a:prstGeom prst="rect">
            <a:avLst/>
          </a:prstGeom>
          <a:noFill/>
          <a:ln w="12700">
            <a:solidFill>
              <a:prstClr val="black"/>
            </a:solidFill>
          </a:ln>
        </p:spPr>
        <p:txBody>
          <a:bodyPr vert="horz" lIns="90644" tIns="45321" rIns="90644" bIns="45321" rtlCol="0" anchor="ctr"/>
          <a:lstStyle/>
          <a:p>
            <a:endParaRPr lang="en-US"/>
          </a:p>
        </p:txBody>
      </p:sp>
      <p:sp>
        <p:nvSpPr>
          <p:cNvPr id="5" name="Footer Placeholder 4"/>
          <p:cNvSpPr>
            <a:spLocks noGrp="1"/>
          </p:cNvSpPr>
          <p:nvPr>
            <p:ph type="ftr" sz="quarter" idx="4"/>
          </p:nvPr>
        </p:nvSpPr>
        <p:spPr>
          <a:xfrm>
            <a:off x="1" y="8829688"/>
            <a:ext cx="2971186" cy="466712"/>
          </a:xfrm>
          <a:prstGeom prst="rect">
            <a:avLst/>
          </a:prstGeom>
        </p:spPr>
        <p:txBody>
          <a:bodyPr vert="horz" lIns="90644" tIns="45321" rIns="90644" bIns="45321" rtlCol="0" anchor="b"/>
          <a:lstStyle>
            <a:lvl1pPr algn="l">
              <a:defRPr sz="1200"/>
            </a:lvl1pPr>
          </a:lstStyle>
          <a:p>
            <a:endParaRPr lang="en-US"/>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0" algn="l" rtl="0" eaLnBrk="0" fontAlgn="base" hangingPunct="0">
      <a:spcBef>
        <a:spcPts val="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104900" y="696913"/>
            <a:ext cx="4648200" cy="3486150"/>
          </a:xfrm>
          <a:prstGeom prst="rect">
            <a:avLst/>
          </a:prstGeom>
          <a:ln/>
        </p:spPr>
      </p:sp>
      <p:sp>
        <p:nvSpPr>
          <p:cNvPr id="97283" name="Notes Placeholder 2"/>
          <p:cNvSpPr>
            <a:spLocks noGrp="1"/>
          </p:cNvSpPr>
          <p:nvPr>
            <p:ph type="body" idx="1"/>
          </p:nvPr>
        </p:nvSpPr>
        <p:spPr>
          <a:xfrm>
            <a:off x="781362" y="4416425"/>
            <a:ext cx="5309420"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6061">
              <a:defRPr/>
            </a:pPr>
            <a:r>
              <a:rPr lang="en-US" dirty="0">
                <a:latin typeface="Arial" pitchFamily="34" charset="0"/>
                <a:cs typeface="Arial" pitchFamily="34" charset="0"/>
              </a:rPr>
              <a:t>As is NHGRI’s routine, the entire Open Session of this National Advisory Council for Human Genome Research</a:t>
            </a:r>
            <a:r>
              <a:rPr lang="en-US" baseline="0" dirty="0">
                <a:latin typeface="Arial" pitchFamily="34" charset="0"/>
                <a:cs typeface="Arial" pitchFamily="34" charset="0"/>
              </a:rPr>
              <a:t> </a:t>
            </a:r>
            <a:r>
              <a:rPr lang="en-US" dirty="0">
                <a:latin typeface="Arial" pitchFamily="34" charset="0"/>
                <a:cs typeface="Arial" pitchFamily="34" charset="0"/>
              </a:rPr>
              <a:t>meeting is being webcast live</a:t>
            </a:r>
            <a:r>
              <a:rPr lang="en-US" baseline="0" dirty="0">
                <a:latin typeface="Arial" pitchFamily="34" charset="0"/>
                <a:cs typeface="Arial" pitchFamily="34" charset="0"/>
              </a:rPr>
              <a:t> (</a:t>
            </a:r>
            <a:r>
              <a:rPr lang="en-US" dirty="0">
                <a:latin typeface="Arial" pitchFamily="34" charset="0"/>
                <a:cs typeface="Arial" pitchFamily="34" charset="0"/>
              </a:rPr>
              <a:t>including my Director’s Report), and so I would like to personally welcome all of you joining us remotely.</a:t>
            </a:r>
          </a:p>
          <a:p>
            <a:pPr defTabSz="906061">
              <a:defRPr/>
            </a:pPr>
            <a:endParaRPr lang="en-US" dirty="0">
              <a:latin typeface="Arial" pitchFamily="34" charset="0"/>
              <a:cs typeface="Arial" pitchFamily="34" charset="0"/>
            </a:endParaRPr>
          </a:p>
          <a:p>
            <a:pPr defTabSz="906061">
              <a:defRPr/>
            </a:pPr>
            <a:r>
              <a:rPr lang="en-US" dirty="0">
                <a:latin typeface="Arial" pitchFamily="34" charset="0"/>
                <a:cs typeface="Arial" pitchFamily="34" charset="0"/>
              </a:rPr>
              <a:t>The Open Session </a:t>
            </a:r>
            <a:r>
              <a:rPr lang="en-US" baseline="0" dirty="0">
                <a:latin typeface="Arial" pitchFamily="34" charset="0"/>
                <a:cs typeface="Arial" pitchFamily="34" charset="0"/>
              </a:rPr>
              <a:t>is also being v</a:t>
            </a:r>
            <a:r>
              <a:rPr lang="en-US" dirty="0">
                <a:latin typeface="Arial" pitchFamily="34" charset="0"/>
                <a:cs typeface="Arial" pitchFamily="34" charset="0"/>
              </a:rPr>
              <a:t>ideotaped, and those</a:t>
            </a:r>
            <a:r>
              <a:rPr lang="en-US" baseline="0" dirty="0">
                <a:latin typeface="Arial" pitchFamily="34" charset="0"/>
                <a:cs typeface="Arial" pitchFamily="34" charset="0"/>
              </a:rPr>
              <a:t> recordings will be m</a:t>
            </a:r>
            <a:r>
              <a:rPr lang="en-US" dirty="0">
                <a:latin typeface="Arial" pitchFamily="34" charset="0"/>
                <a:cs typeface="Arial" pitchFamily="34" charset="0"/>
              </a:rPr>
              <a:t>ade available as a permanent archive on NHGRI’s website (genome.gov), including the presentations themselves and the various associated documents.</a:t>
            </a:r>
          </a:p>
        </p:txBody>
      </p:sp>
      <p:sp>
        <p:nvSpPr>
          <p:cNvPr id="97284"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a:cs typeface="Arial" pitchFamily="34" charset="0"/>
            </a:endParaRPr>
          </a:p>
        </p:txBody>
      </p:sp>
    </p:spTree>
    <p:extLst>
      <p:ext uri="{BB962C8B-B14F-4D97-AF65-F5344CB8AC3E}">
        <p14:creationId xmlns:p14="http://schemas.microsoft.com/office/powerpoint/2010/main" val="2553251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6614" y="4416425"/>
            <a:ext cx="5367130" cy="4114800"/>
          </a:xfrm>
        </p:spPr>
        <p:txBody>
          <a:bodyPr/>
          <a:lstStyle/>
          <a:p>
            <a:pPr defTabSz="914266" eaLnBrk="1" fontAlgn="auto" hangingPunct="1">
              <a:spcAft>
                <a:spcPts val="0"/>
              </a:spcAft>
              <a:defRPr/>
            </a:pPr>
            <a:r>
              <a:rPr lang="en-US" dirty="0"/>
              <a:t>NHGRI recently expanded discussions about scholarly topics that involve both genomics and health disparities with the creation of a new</a:t>
            </a:r>
            <a:r>
              <a:rPr lang="en-US" baseline="0" dirty="0"/>
              <a:t> scientific interest group. This group </a:t>
            </a:r>
            <a:r>
              <a:rPr lang="en-US" dirty="0"/>
              <a:t>connects individuals</a:t>
            </a:r>
            <a:r>
              <a:rPr lang="en-US" baseline="0" dirty="0"/>
              <a:t> </a:t>
            </a:r>
            <a:r>
              <a:rPr lang="en-US" dirty="0"/>
              <a:t>from different disciplines across the NIH and the local</a:t>
            </a:r>
            <a:r>
              <a:rPr lang="en-US" baseline="0" dirty="0"/>
              <a:t> </a:t>
            </a:r>
            <a:r>
              <a:rPr lang="en-US" dirty="0"/>
              <a:t>research community to facilitate discussions about current research and to provide opportunities for professional development, social networking, and community engagement.</a:t>
            </a:r>
          </a:p>
          <a:p>
            <a:pPr defTabSz="914266" eaLnBrk="1" fontAlgn="auto" hangingPunct="1">
              <a:spcAft>
                <a:spcPts val="0"/>
              </a:spcAft>
              <a:defRPr/>
            </a:pPr>
            <a:endParaRPr lang="en-US" dirty="0"/>
          </a:p>
          <a:p>
            <a:pPr defTabSz="914266" eaLnBrk="1" fontAlgn="auto" hangingPunct="1">
              <a:spcAft>
                <a:spcPts val="0"/>
              </a:spcAft>
              <a:defRPr/>
            </a:pPr>
            <a:r>
              <a:rPr lang="en-US" dirty="0"/>
              <a:t>* This year, the interest</a:t>
            </a:r>
            <a:r>
              <a:rPr lang="en-US" baseline="0" dirty="0"/>
              <a:t> group has featured the individual shown here as speakers, with quite a diversity of topics covered (such as transplantation genomics, bioethics, and bioinformatics). * On October 11, in partnership with the National Cancer Institute’s Division of Cancer Control and Population Sciences and the CDC’s Office of Public Health Genomics, the group will be hosting a public webinar featuring Wylie Burke and Charles Rotimi in a virtual panel discussion entitled “Precision Medicine and Health Disparities: the Promise and Perils of Emerging Technologies.” </a:t>
            </a:r>
            <a:endParaRPr lang="en-US" dirty="0"/>
          </a:p>
        </p:txBody>
      </p:sp>
      <p:sp>
        <p:nvSpPr>
          <p:cNvPr id="4" name="Slide Number Placeholder 3"/>
          <p:cNvSpPr>
            <a:spLocks noGrp="1"/>
          </p:cNvSpPr>
          <p:nvPr>
            <p:ph type="sldNum" sz="quarter" idx="10"/>
          </p:nvPr>
        </p:nvSpPr>
        <p:spPr/>
        <p:txBody>
          <a:bodyPr/>
          <a:lstStyle/>
          <a:p>
            <a:fld id="{8E433245-3953-45F4-97F6-DCE3C1F1630C}" type="slidenum">
              <a:rPr lang="en-US" smtClean="0"/>
              <a:t>10</a:t>
            </a:fld>
            <a:endParaRPr lang="en-US" dirty="0"/>
          </a:p>
        </p:txBody>
      </p:sp>
    </p:spTree>
    <p:extLst>
      <p:ext uri="{BB962C8B-B14F-4D97-AF65-F5344CB8AC3E}">
        <p14:creationId xmlns:p14="http://schemas.microsoft.com/office/powerpoint/2010/main" val="124452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065213" y="688975"/>
            <a:ext cx="4583112" cy="3438525"/>
          </a:xfrm>
          <a:prstGeom prst="rect">
            <a:avLst/>
          </a:prstGeom>
          <a:ln/>
        </p:spPr>
      </p:sp>
      <p:sp>
        <p:nvSpPr>
          <p:cNvPr id="153604" name="Rectangle 3"/>
          <p:cNvSpPr>
            <a:spLocks noGrp="1" noChangeArrowheads="1"/>
          </p:cNvSpPr>
          <p:nvPr>
            <p:ph type="body" idx="1"/>
          </p:nvPr>
        </p:nvSpPr>
        <p:spPr>
          <a:xfrm>
            <a:off x="804930" y="4319883"/>
            <a:ext cx="536713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242" tIns="46122" rIns="92242" bIns="46122" numCol="1" anchor="t" anchorCtr="0" compatLnSpc="1">
            <a:prstTxWarp prst="textNoShape">
              <a:avLst/>
            </a:prstTxWarp>
            <a:normAutofit/>
          </a:bodyPr>
          <a:lstStyle/>
          <a:p>
            <a:pPr defTabSz="914266">
              <a:defRPr/>
            </a:pPr>
            <a:r>
              <a:rPr lang="en-US" dirty="0"/>
              <a:t>Because</a:t>
            </a:r>
            <a:r>
              <a:rPr lang="en-US" baseline="0" dirty="0"/>
              <a:t> of the many, many complex issues </a:t>
            </a:r>
            <a:r>
              <a:rPr lang="en-US" dirty="0"/>
              <a:t>at the interface between genomics and data science </a:t>
            </a:r>
            <a:r>
              <a:rPr lang="en-US" baseline="0" dirty="0"/>
              <a:t>that are increasingly being faced by NHGRI and this Council, I recently established a fourth standing Working Group of the National Advisory Council for Human Genome Research. The </a:t>
            </a:r>
            <a:r>
              <a:rPr lang="en-US" dirty="0"/>
              <a:t>Genomic Data Science Working Group has been charged with providing input to me (as the NHGRI Director) and other Institute leaders about NHGRI data-science programs and issues as well as relevant programs and issues that arise at the NIH level (for which NHGRI is frequently called upon for leadership and expertise). </a:t>
            </a:r>
          </a:p>
          <a:p>
            <a:pPr defTabSz="914266">
              <a:defRPr/>
            </a:pPr>
            <a:endParaRPr lang="en-US" dirty="0"/>
          </a:p>
          <a:p>
            <a:pPr defTabSz="914266">
              <a:defRPr/>
            </a:pPr>
            <a:r>
              <a:rPr lang="en-US" dirty="0"/>
              <a:t>The general remit is deliberately broad, with the intent of having the Working Group poised to consider the full spectrum of data-science challenges (from data management to data usage, including policy-related elements) as they relate to all areas of genomics (from basic science to genomic medicine implementation). </a:t>
            </a:r>
          </a:p>
          <a:p>
            <a:pPr defTabSz="914266">
              <a:defRPr/>
            </a:pPr>
            <a:endParaRPr lang="en-US" dirty="0"/>
          </a:p>
          <a:p>
            <a:pPr defTabSz="914266">
              <a:defRPr/>
            </a:pPr>
            <a:r>
              <a:rPr lang="en-US" dirty="0"/>
              <a:t>The initial membership of the Working Group is shown here, with</a:t>
            </a:r>
            <a:r>
              <a:rPr lang="en-US" baseline="0" dirty="0"/>
              <a:t> both current and former Council members deliberately selected to populate the group. </a:t>
            </a:r>
            <a:r>
              <a:rPr lang="en-US" dirty="0"/>
              <a:t>The Working Group has had two teleconferences since June, with more planned for this fall. We will bring summaries and discussions coming from the Working Group to the full Council, as appropriate. </a:t>
            </a:r>
          </a:p>
          <a:p>
            <a:endParaRPr lang="en-US" dirty="0"/>
          </a:p>
        </p:txBody>
      </p:sp>
      <p:sp>
        <p:nvSpPr>
          <p:cNvPr id="5"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11</a:t>
            </a:fld>
            <a:endParaRPr lang="en-US" dirty="0">
              <a:cs typeface="Arial" pitchFamily="34" charset="0"/>
            </a:endParaRPr>
          </a:p>
        </p:txBody>
      </p:sp>
    </p:spTree>
    <p:extLst>
      <p:ext uri="{BB962C8B-B14F-4D97-AF65-F5344CB8AC3E}">
        <p14:creationId xmlns:p14="http://schemas.microsoft.com/office/powerpoint/2010/main" val="1357820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a:solidFill>
                <a:prstClr val="black"/>
              </a:solidFill>
              <a:cs typeface="Arial" pitchFamily="34" charset="0"/>
            </a:endParaRPr>
          </a:p>
        </p:txBody>
      </p:sp>
    </p:spTree>
    <p:extLst>
      <p:ext uri="{BB962C8B-B14F-4D97-AF65-F5344CB8AC3E}">
        <p14:creationId xmlns:p14="http://schemas.microsoft.com/office/powerpoint/2010/main" val="141313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3" y="4430929"/>
            <a:ext cx="5309420" cy="4086884"/>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r>
              <a:rPr lang="en-US" dirty="0"/>
              <a:t>In June, President Trump officially decided to ‘retain’ Francis Collins as the NIH Director, and so he will remain in this important position as part of the Trump administration. Prior to that, he had been ‘held over’ from the Obama Administration (reflecting a more temporary status). NHGRI is, of course, delighted with this development, and continue to appreciate his outstanding leadership of NIH. </a:t>
            </a:r>
          </a:p>
          <a:p>
            <a:endParaRPr lang="en-US" dirty="0"/>
          </a:p>
          <a:p>
            <a:pPr lvl="1" defTabSz="938406">
              <a:defRPr/>
            </a:pPr>
            <a:endParaRPr lang="en-US" dirty="0"/>
          </a:p>
        </p:txBody>
      </p:sp>
      <p:sp>
        <p:nvSpPr>
          <p:cNvPr id="119812" name="Slide Number Placeholder 3"/>
          <p:cNvSpPr>
            <a:spLocks noGrp="1"/>
          </p:cNvSpPr>
          <p:nvPr>
            <p:ph type="sldNum" sz="quarter" idx="5"/>
          </p:nvPr>
        </p:nvSpPr>
        <p:spPr>
          <a:noFill/>
        </p:spPr>
        <p:txBody>
          <a:bodyPr/>
          <a:lstStyle/>
          <a:p>
            <a:pPr defTabSz="933329"/>
            <a:fld id="{3F3096A7-7907-4AE4-8BBC-4643BE8BB0EA}" type="slidenum">
              <a:rPr lang="en-US" smtClean="0">
                <a:solidFill>
                  <a:srgbClr val="000000"/>
                </a:solidFill>
              </a:rPr>
              <a:pPr defTabSz="933329"/>
              <a:t>13</a:t>
            </a:fld>
            <a:endParaRPr lang="en-US" dirty="0">
              <a:solidFill>
                <a:srgbClr val="000000"/>
              </a:solidFill>
            </a:endParaRPr>
          </a:p>
        </p:txBody>
      </p:sp>
    </p:spTree>
    <p:extLst>
      <p:ext uri="{BB962C8B-B14F-4D97-AF65-F5344CB8AC3E}">
        <p14:creationId xmlns:p14="http://schemas.microsoft.com/office/powerpoint/2010/main" val="711907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4" y="4430929"/>
            <a:ext cx="5309420" cy="4086884"/>
          </a:xfrm>
          <a:noFill/>
          <a:ln w="9525">
            <a:noFill/>
            <a:miter lim="800000"/>
            <a:headEnd/>
            <a:tailEnd/>
          </a:ln>
          <a:effectLst/>
        </p:spPr>
        <p:txBody>
          <a:bodyPr vert="horz" wrap="square" lIns="93756" tIns="46878" rIns="93756" bIns="46878" numCol="1" anchor="t" anchorCtr="0" compatLnSpc="1">
            <a:prstTxWarp prst="textNoShape">
              <a:avLst/>
            </a:prstTxWarp>
            <a:noAutofit/>
          </a:bodyPr>
          <a:lstStyle/>
          <a:p>
            <a:pPr defTabSz="914266">
              <a:defRPr/>
            </a:pPr>
            <a:r>
              <a:rPr lang="en-US" dirty="0"/>
              <a:t>Alfred Johnson was recently appointed the new NIH Deputy Director for Management. Since 2006, Dr. Johnson has served as the Director of the NIH Office of Research Services, where he planned and directed service programs for public safety, security operations, scientific and regulatory support, and a wide variety of other services that enrich the NIH community. He has held many other scientific and administrative positions since coming to NIH in 1985. </a:t>
            </a:r>
          </a:p>
          <a:p>
            <a:pPr defTabSz="906495">
              <a:defRPr/>
            </a:pPr>
            <a:endParaRPr lang="en-US" dirty="0"/>
          </a:p>
        </p:txBody>
      </p:sp>
      <p:sp>
        <p:nvSpPr>
          <p:cNvPr id="119812" name="Slide Number Placeholder 3"/>
          <p:cNvSpPr>
            <a:spLocks noGrp="1"/>
          </p:cNvSpPr>
          <p:nvPr>
            <p:ph type="sldNum" sz="quarter" idx="5"/>
          </p:nvPr>
        </p:nvSpPr>
        <p:spPr>
          <a:noFill/>
        </p:spPr>
        <p:txBody>
          <a:bodyPr/>
          <a:lstStyle/>
          <a:p>
            <a:pPr defTabSz="933261"/>
            <a:fld id="{3F3096A7-7907-4AE4-8BBC-4643BE8BB0EA}" type="slidenum">
              <a:rPr lang="en-US" smtClean="0">
                <a:solidFill>
                  <a:srgbClr val="000000"/>
                </a:solidFill>
              </a:rPr>
              <a:pPr defTabSz="933261"/>
              <a:t>14</a:t>
            </a:fld>
            <a:endParaRPr lang="en-US" dirty="0">
              <a:solidFill>
                <a:srgbClr val="000000"/>
              </a:solidFill>
            </a:endParaRPr>
          </a:p>
        </p:txBody>
      </p:sp>
    </p:spTree>
    <p:extLst>
      <p:ext uri="{BB962C8B-B14F-4D97-AF65-F5344CB8AC3E}">
        <p14:creationId xmlns:p14="http://schemas.microsoft.com/office/powerpoint/2010/main" val="1489070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800" y="4461196"/>
            <a:ext cx="5367131" cy="4114800"/>
          </a:xfrm>
          <a:noFill/>
          <a:ln w="9525">
            <a:noFill/>
            <a:miter lim="800000"/>
            <a:headEnd/>
            <a:tailEnd/>
          </a:ln>
          <a:effectLst/>
        </p:spPr>
        <p:txBody>
          <a:bodyPr vert="horz" wrap="square" lIns="94560" tIns="47280" rIns="94560" bIns="47280" numCol="1" anchor="t" anchorCtr="0" compatLnSpc="1">
            <a:prstTxWarp prst="textNoShape">
              <a:avLst/>
            </a:prstTxWarp>
            <a:noAutofit/>
          </a:bodyPr>
          <a:lstStyle/>
          <a:p>
            <a:r>
              <a:rPr lang="en-US" dirty="0"/>
              <a:t>In June, President Trump named Norman “Ned” </a:t>
            </a:r>
            <a:r>
              <a:rPr lang="en-US" dirty="0" err="1"/>
              <a:t>Sharpless</a:t>
            </a:r>
            <a:r>
              <a:rPr lang="en-US" dirty="0"/>
              <a:t> to be the new Director of the National Cancer Institute (or NCI). Dr. </a:t>
            </a:r>
            <a:r>
              <a:rPr lang="en-US" dirty="0" err="1"/>
              <a:t>Sharpless</a:t>
            </a:r>
            <a:r>
              <a:rPr lang="en-US" dirty="0"/>
              <a:t> was most recently the Director of the </a:t>
            </a:r>
            <a:r>
              <a:rPr lang="en-US" dirty="0" err="1"/>
              <a:t>Lineberger</a:t>
            </a:r>
            <a:r>
              <a:rPr lang="en-US" dirty="0"/>
              <a:t> Comprehensive Cancer Center and the </a:t>
            </a:r>
            <a:r>
              <a:rPr lang="en-US" dirty="0" err="1"/>
              <a:t>Wellcome</a:t>
            </a:r>
            <a:r>
              <a:rPr lang="en-US" dirty="0"/>
              <a:t> Distinguished Professor in Cancer Research at the University of North Carolina. He is a practicing oncologist caring for patients with leukemia, and leads a research group studying the cell cycle and its role in cancer and aging. He earned his undergraduate and medical degrees from the University of North Carolina at Chapel Hill. It is not yet known when he will actually start in the NCI Director position. </a:t>
            </a:r>
          </a:p>
        </p:txBody>
      </p:sp>
      <p:sp>
        <p:nvSpPr>
          <p:cNvPr id="119812" name="Slide Number Placeholder 3"/>
          <p:cNvSpPr>
            <a:spLocks noGrp="1"/>
          </p:cNvSpPr>
          <p:nvPr>
            <p:ph type="sldNum" sz="quarter" idx="5"/>
          </p:nvPr>
        </p:nvSpPr>
        <p:spPr>
          <a:noFill/>
        </p:spPr>
        <p:txBody>
          <a:bodyPr/>
          <a:lstStyle/>
          <a:p>
            <a:pPr defTabSz="941262"/>
            <a:fld id="{3F3096A7-7907-4AE4-8BBC-4643BE8BB0EA}" type="slidenum">
              <a:rPr lang="en-US" smtClean="0">
                <a:solidFill>
                  <a:srgbClr val="000000"/>
                </a:solidFill>
              </a:rPr>
              <a:pPr defTabSz="941262"/>
              <a:t>15</a:t>
            </a:fld>
            <a:endParaRPr lang="en-US" dirty="0">
              <a:solidFill>
                <a:srgbClr val="000000"/>
              </a:solidFill>
            </a:endParaRPr>
          </a:p>
        </p:txBody>
      </p:sp>
    </p:spTree>
    <p:extLst>
      <p:ext uri="{BB962C8B-B14F-4D97-AF65-F5344CB8AC3E}">
        <p14:creationId xmlns:p14="http://schemas.microsoft.com/office/powerpoint/2010/main" val="2578409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66614" y="4416425"/>
            <a:ext cx="5367130" cy="4114800"/>
          </a:xfrm>
        </p:spPr>
        <p:txBody>
          <a:bodyPr/>
          <a:lstStyle/>
          <a:p>
            <a:r>
              <a:rPr lang="en-US" b="0" i="0" kern="1200" dirty="0">
                <a:solidFill>
                  <a:schemeClr val="tx2"/>
                </a:solidFill>
                <a:effectLst/>
              </a:rPr>
              <a:t>David</a:t>
            </a:r>
            <a:r>
              <a:rPr lang="en-US" b="0" i="0" kern="1200" baseline="0" dirty="0">
                <a:solidFill>
                  <a:schemeClr val="tx2"/>
                </a:solidFill>
                <a:effectLst/>
              </a:rPr>
              <a:t> Wilson has been</a:t>
            </a:r>
            <a:r>
              <a:rPr lang="en-US" b="0" i="0" kern="1200" dirty="0">
                <a:solidFill>
                  <a:schemeClr val="tx2"/>
                </a:solidFill>
                <a:effectLst/>
              </a:rPr>
              <a:t> appointed the first Director of the </a:t>
            </a:r>
            <a:r>
              <a:rPr lang="en-US" b="0" i="0" kern="1200" baseline="0" dirty="0">
                <a:solidFill>
                  <a:schemeClr val="tx2"/>
                </a:solidFill>
                <a:effectLst/>
              </a:rPr>
              <a:t>NIH </a:t>
            </a:r>
            <a:r>
              <a:rPr lang="en-US" b="0" i="0" kern="1200" dirty="0">
                <a:solidFill>
                  <a:schemeClr val="tx2"/>
                </a:solidFill>
                <a:effectLst/>
              </a:rPr>
              <a:t>Tribal Health Research Office.</a:t>
            </a:r>
            <a:r>
              <a:rPr lang="en-US" b="0" i="0" kern="1200" baseline="0" dirty="0">
                <a:solidFill>
                  <a:schemeClr val="tx2"/>
                </a:solidFill>
                <a:effectLst/>
              </a:rPr>
              <a:t> </a:t>
            </a:r>
            <a:r>
              <a:rPr lang="en-US" b="0" i="0" kern="1200" dirty="0">
                <a:solidFill>
                  <a:schemeClr val="tx2"/>
                </a:solidFill>
                <a:effectLst/>
              </a:rPr>
              <a:t>In this role, Dr. Wilson will bring together representatives from across</a:t>
            </a:r>
            <a:r>
              <a:rPr lang="en-US" b="0" i="0" kern="1200" baseline="0" dirty="0">
                <a:solidFill>
                  <a:schemeClr val="tx2"/>
                </a:solidFill>
                <a:effectLst/>
              </a:rPr>
              <a:t> the NIH</a:t>
            </a:r>
            <a:r>
              <a:rPr lang="en-US" b="0" i="0" kern="1200" dirty="0">
                <a:solidFill>
                  <a:schemeClr val="tx2"/>
                </a:solidFill>
                <a:effectLst/>
              </a:rPr>
              <a:t> to leverage resources and build collaborations to address tribal health concerns. He comes to the NIH from the Department of Health and Human Services Office of Minority Health, where he served as Public Health Advisor and the American Indian/Alaska Native Policy Lead. Dr. Wilson has a Ph.D. in molecular and cellular biology from Arizona State University. </a:t>
            </a:r>
          </a:p>
        </p:txBody>
      </p:sp>
      <p:sp>
        <p:nvSpPr>
          <p:cNvPr id="4" name="Slide Number Placeholder 3"/>
          <p:cNvSpPr>
            <a:spLocks noGrp="1"/>
          </p:cNvSpPr>
          <p:nvPr>
            <p:ph type="sldNum" sz="quarter" idx="10"/>
          </p:nvPr>
        </p:nvSpPr>
        <p:spPr/>
        <p:txBody>
          <a:bodyPr/>
          <a:lstStyle/>
          <a:p>
            <a:fld id="{CFDD2888-EA59-4FA6-882F-5E5CD6B79C53}" type="slidenum">
              <a:rPr lang="en-US" smtClean="0"/>
              <a:pPr/>
              <a:t>16</a:t>
            </a:fld>
            <a:endParaRPr lang="en-US" dirty="0"/>
          </a:p>
        </p:txBody>
      </p:sp>
    </p:spTree>
    <p:extLst>
      <p:ext uri="{BB962C8B-B14F-4D97-AF65-F5344CB8AC3E}">
        <p14:creationId xmlns:p14="http://schemas.microsoft.com/office/powerpoint/2010/main" val="2347438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800" y="4461196"/>
            <a:ext cx="5367131" cy="4114800"/>
          </a:xfrm>
          <a:noFill/>
          <a:ln w="9525">
            <a:noFill/>
            <a:miter lim="800000"/>
            <a:headEnd/>
            <a:tailEnd/>
          </a:ln>
          <a:effectLst/>
        </p:spPr>
        <p:txBody>
          <a:bodyPr vert="horz" wrap="square" lIns="94560" tIns="47280" rIns="94560" bIns="47280" numCol="1" anchor="t" anchorCtr="0" compatLnSpc="1">
            <a:prstTxWarp prst="textNoShape">
              <a:avLst/>
            </a:prstTxWarp>
            <a:noAutofit/>
          </a:bodyPr>
          <a:lstStyle/>
          <a:p>
            <a:r>
              <a:rPr lang="en-US" dirty="0"/>
              <a:t>Later this fall, Josie Briggs will be leaving her position as Director of the National Center for Complementary and Integrative Health (or NCCIH). After departing, she will become the Editor-in-Chief of the </a:t>
            </a:r>
            <a:r>
              <a:rPr lang="en-US" i="1" dirty="0"/>
              <a:t>Journal of the American Society of Nephrology</a:t>
            </a:r>
            <a:r>
              <a:rPr lang="en-US" dirty="0"/>
              <a:t>. </a:t>
            </a:r>
          </a:p>
          <a:p>
            <a:endParaRPr lang="en-US" dirty="0"/>
          </a:p>
          <a:p>
            <a:r>
              <a:rPr lang="en-US" dirty="0"/>
              <a:t>In addition to serving as NCCIH Director for a number of years, Josie contributed her leadership for a number of major NIH efforts, including the standing up of the National Center for Advancing Translational Sciences (or NCATS) and the U.S. Precision Medicine Initiative. </a:t>
            </a:r>
          </a:p>
          <a:p>
            <a:endParaRPr lang="en-US" dirty="0"/>
          </a:p>
          <a:p>
            <a:r>
              <a:rPr lang="en-US" dirty="0"/>
              <a:t>Following Josie’s departure and while NIH searches for a new NCCIH Director, David Shurtleff will serve as the Center’s Acting Director. </a:t>
            </a:r>
          </a:p>
        </p:txBody>
      </p:sp>
      <p:sp>
        <p:nvSpPr>
          <p:cNvPr id="119812" name="Slide Number Placeholder 3"/>
          <p:cNvSpPr>
            <a:spLocks noGrp="1"/>
          </p:cNvSpPr>
          <p:nvPr>
            <p:ph type="sldNum" sz="quarter" idx="5"/>
          </p:nvPr>
        </p:nvSpPr>
        <p:spPr>
          <a:noFill/>
        </p:spPr>
        <p:txBody>
          <a:bodyPr/>
          <a:lstStyle/>
          <a:p>
            <a:pPr defTabSz="941262"/>
            <a:fld id="{3F3096A7-7907-4AE4-8BBC-4643BE8BB0EA}" type="slidenum">
              <a:rPr lang="en-US" smtClean="0">
                <a:solidFill>
                  <a:srgbClr val="000000"/>
                </a:solidFill>
              </a:rPr>
              <a:pPr defTabSz="941262"/>
              <a:t>17</a:t>
            </a:fld>
            <a:endParaRPr lang="en-US" dirty="0">
              <a:solidFill>
                <a:srgbClr val="000000"/>
              </a:solidFill>
            </a:endParaRPr>
          </a:p>
        </p:txBody>
      </p:sp>
    </p:spTree>
    <p:extLst>
      <p:ext uri="{BB962C8B-B14F-4D97-AF65-F5344CB8AC3E}">
        <p14:creationId xmlns:p14="http://schemas.microsoft.com/office/powerpoint/2010/main" val="1956834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lvl="1" defTabSz="938406">
              <a:defRPr/>
            </a:pPr>
            <a:r>
              <a:rPr lang="en-US" dirty="0"/>
              <a:t>Scott Gottlieb</a:t>
            </a:r>
            <a:r>
              <a:rPr lang="en-US" baseline="0" dirty="0"/>
              <a:t> was confirmed as the new Commissioner of the U.S. Food and Drug Administration (or FDA) in May, shortly after our last Council meeting. Dr. Gottlieb trained as an internist, </a:t>
            </a:r>
            <a:r>
              <a:rPr lang="en-US" dirty="0"/>
              <a:t>and</a:t>
            </a:r>
            <a:r>
              <a:rPr lang="en-US" baseline="0" dirty="0"/>
              <a:t> previously served as </a:t>
            </a:r>
            <a:r>
              <a:rPr lang="en-US" dirty="0"/>
              <a:t>FDA’s Deputy Commissioner under President</a:t>
            </a:r>
            <a:r>
              <a:rPr lang="en-US" baseline="0" dirty="0"/>
              <a:t> </a:t>
            </a:r>
            <a:r>
              <a:rPr lang="en-US" dirty="0"/>
              <a:t>George W. Bush and a Senior Adviser at the Centers for</a:t>
            </a:r>
            <a:r>
              <a:rPr lang="en-US" baseline="0" dirty="0"/>
              <a:t> Medicare and Medicaid Services</a:t>
            </a:r>
            <a:r>
              <a:rPr lang="en-US" dirty="0"/>
              <a:t>.</a:t>
            </a:r>
            <a:r>
              <a:rPr lang="en-US" baseline="0" dirty="0"/>
              <a:t> Since assuming the position of FDA Commissioner, Dr. Gottlieb has worked on a range issues, including the opioid crisis, the need for a digital health strategy, and ways to increase generic drug competition. </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18</a:t>
            </a:fld>
            <a:endParaRPr lang="en-US" dirty="0">
              <a:solidFill>
                <a:srgbClr val="000000"/>
              </a:solidFill>
            </a:endParaRPr>
          </a:p>
        </p:txBody>
      </p:sp>
    </p:spTree>
    <p:extLst>
      <p:ext uri="{BB962C8B-B14F-4D97-AF65-F5344CB8AC3E}">
        <p14:creationId xmlns:p14="http://schemas.microsoft.com/office/powerpoint/2010/main" val="2781369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3" y="4430929"/>
            <a:ext cx="5309420" cy="4086884"/>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pPr lvl="4" defTabSz="938406">
              <a:defRPr/>
            </a:pPr>
            <a:r>
              <a:rPr lang="en-US" b="0" dirty="0"/>
              <a:t>In July, Health and Human Services Secretary Tom Price</a:t>
            </a:r>
            <a:r>
              <a:rPr lang="en-US" b="0" baseline="0" dirty="0"/>
              <a:t> </a:t>
            </a:r>
            <a:r>
              <a:rPr lang="en-US" b="0" dirty="0"/>
              <a:t>named Brenda Fitzgerald</a:t>
            </a:r>
            <a:r>
              <a:rPr lang="en-US" b="0" baseline="0" dirty="0"/>
              <a:t> </a:t>
            </a:r>
            <a:r>
              <a:rPr lang="en-US" b="0" dirty="0"/>
              <a:t>the 17</a:t>
            </a:r>
            <a:r>
              <a:rPr lang="en-US" b="0" baseline="30000" dirty="0"/>
              <a:t>th</a:t>
            </a:r>
            <a:r>
              <a:rPr lang="en-US" b="0" dirty="0"/>
              <a:t> Director of the U.S. Centers for Disease Control and Prevention (or CDC).</a:t>
            </a:r>
            <a:r>
              <a:rPr lang="en-US" b="0" baseline="0" dirty="0"/>
              <a:t> </a:t>
            </a:r>
            <a:r>
              <a:rPr lang="en-US" dirty="0"/>
              <a:t>Dr. Fitzgerald is an obstetrician-gynecologist, who has been the Georgia Public Health Commissioner since 2011. In that role, she oversaw various state public health programs and directed the state’s 18 public health districts and 159 county health departments. </a:t>
            </a:r>
          </a:p>
        </p:txBody>
      </p:sp>
      <p:sp>
        <p:nvSpPr>
          <p:cNvPr id="119812" name="Slide Number Placeholder 3"/>
          <p:cNvSpPr>
            <a:spLocks noGrp="1"/>
          </p:cNvSpPr>
          <p:nvPr>
            <p:ph type="sldNum" sz="quarter" idx="5"/>
          </p:nvPr>
        </p:nvSpPr>
        <p:spPr>
          <a:noFill/>
        </p:spPr>
        <p:txBody>
          <a:bodyPr/>
          <a:lstStyle/>
          <a:p>
            <a:pPr defTabSz="933329"/>
            <a:fld id="{3F3096A7-7907-4AE4-8BBC-4643BE8BB0EA}" type="slidenum">
              <a:rPr lang="en-US" smtClean="0">
                <a:solidFill>
                  <a:srgbClr val="000000"/>
                </a:solidFill>
              </a:rPr>
              <a:pPr defTabSz="933329"/>
              <a:t>19</a:t>
            </a:fld>
            <a:endParaRPr lang="en-US" dirty="0">
              <a:solidFill>
                <a:srgbClr val="000000"/>
              </a:solidFill>
            </a:endParaRPr>
          </a:p>
        </p:txBody>
      </p:sp>
    </p:spTree>
    <p:extLst>
      <p:ext uri="{BB962C8B-B14F-4D97-AF65-F5344CB8AC3E}">
        <p14:creationId xmlns:p14="http://schemas.microsoft.com/office/powerpoint/2010/main" val="485236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104900" y="696913"/>
            <a:ext cx="4648200" cy="3486150"/>
          </a:xfrm>
          <a:prstGeom prst="rect">
            <a:avLst/>
          </a:prstGeom>
          <a:ln/>
        </p:spPr>
      </p:sp>
      <p:sp>
        <p:nvSpPr>
          <p:cNvPr id="98307" name="Notes Placeholder 2"/>
          <p:cNvSpPr>
            <a:spLocks noGrp="1"/>
          </p:cNvSpPr>
          <p:nvPr>
            <p:ph type="body" idx="1"/>
          </p:nvPr>
        </p:nvSpPr>
        <p:spPr>
          <a:xfrm>
            <a:off x="914099" y="4416425"/>
            <a:ext cx="5309420" cy="40868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those new to our Council meetings, I want</a:t>
            </a:r>
            <a:r>
              <a:rPr lang="en-US" baseline="0" dirty="0">
                <a:latin typeface="Arial" pitchFamily="34" charset="0"/>
                <a:cs typeface="Arial" pitchFamily="34" charset="0"/>
              </a:rPr>
              <a:t> to make you </a:t>
            </a:r>
            <a:r>
              <a:rPr lang="en-US" dirty="0">
                <a:latin typeface="Arial" pitchFamily="34" charset="0"/>
                <a:cs typeface="Arial" pitchFamily="34" charset="0"/>
              </a:rPr>
              <a:t>aware of the ‘electronic resource’ that has been developed for my Director’s Report. Analogous to supplemental materials of a published paper, this resource</a:t>
            </a:r>
            <a:r>
              <a:rPr lang="en-US" baseline="0" dirty="0">
                <a:latin typeface="Arial" pitchFamily="34" charset="0"/>
                <a:cs typeface="Arial" pitchFamily="34" charset="0"/>
              </a:rPr>
              <a:t> </a:t>
            </a:r>
            <a:r>
              <a:rPr lang="en-US" dirty="0">
                <a:latin typeface="Arial" pitchFamily="34" charset="0"/>
                <a:cs typeface="Arial" pitchFamily="34" charset="0"/>
              </a:rPr>
              <a:t>can be accessed at the URL shown here.</a:t>
            </a:r>
          </a:p>
          <a:p>
            <a:endParaRPr lang="en-US" dirty="0">
              <a:latin typeface="Arial" pitchFamily="34" charset="0"/>
              <a:cs typeface="Arial" pitchFamily="34" charset="0"/>
            </a:endParaRPr>
          </a:p>
          <a:p>
            <a:r>
              <a:rPr lang="en-US" dirty="0">
                <a:latin typeface="Arial" pitchFamily="34" charset="0"/>
                <a:cs typeface="Arial" pitchFamily="34" charset="0"/>
              </a:rPr>
              <a:t>The slides that I will show during my Director’s Report are also available electronically at this site – * both in PDF and PowerPoint formats.</a:t>
            </a:r>
          </a:p>
          <a:p>
            <a:endParaRPr lang="en-US" dirty="0">
              <a:latin typeface="Arial" pitchFamily="34" charset="0"/>
              <a:cs typeface="Arial" pitchFamily="34" charset="0"/>
            </a:endParaRPr>
          </a:p>
          <a:p>
            <a:r>
              <a:rPr lang="en-US" dirty="0">
                <a:latin typeface="Arial" pitchFamily="34" charset="0"/>
                <a:cs typeface="Arial" pitchFamily="34" charset="0"/>
              </a:rPr>
              <a:t>* When there are documents or relevant web sites associated with a</a:t>
            </a:r>
            <a:r>
              <a:rPr lang="en-US" baseline="0" dirty="0">
                <a:latin typeface="Arial" pitchFamily="34" charset="0"/>
                <a:cs typeface="Arial" pitchFamily="34" charset="0"/>
              </a:rPr>
              <a:t> particular slide</a:t>
            </a:r>
            <a:r>
              <a:rPr lang="en-US" dirty="0">
                <a:latin typeface="Arial" pitchFamily="34" charset="0"/>
                <a:cs typeface="Arial" pitchFamily="34" charset="0"/>
              </a:rPr>
              <a:t>, you will find a ‘Document #’ indicated on the bottom right of that slide; that ‘Document #’ references materials that can be accessed and/or downloaded from the web page shown here. This web page and all linked documents will be archived on genome.gov as a historic record of this meeting.</a:t>
            </a:r>
          </a:p>
        </p:txBody>
      </p:sp>
      <p:sp>
        <p:nvSpPr>
          <p:cNvPr id="6"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a:cs typeface="Arial" pitchFamily="34" charset="0"/>
            </a:endParaRPr>
          </a:p>
        </p:txBody>
      </p:sp>
    </p:spTree>
    <p:extLst>
      <p:ext uri="{BB962C8B-B14F-4D97-AF65-F5344CB8AC3E}">
        <p14:creationId xmlns:p14="http://schemas.microsoft.com/office/powerpoint/2010/main" val="521511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3" y="4430929"/>
            <a:ext cx="5309420" cy="4086884"/>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r>
              <a:rPr lang="en-US" sz="1200" b="0" kern="1200" dirty="0">
                <a:solidFill>
                  <a:schemeClr val="tx1"/>
                </a:solidFill>
                <a:effectLst/>
                <a:latin typeface="Arial" panose="020B0604020202020204" pitchFamily="34" charset="0"/>
                <a:ea typeface="+mn-ea"/>
                <a:cs typeface="Arial" panose="020B0604020202020204" pitchFamily="34" charset="0"/>
              </a:rPr>
              <a:t>After being nominated by President Trump and confirmed by the Senate in early August, Dr. Jerome Adams was sworn in as the U.S. Surgeon General on September 5. Dr. Adams, an anesthesiologist by training, previously served </a:t>
            </a:r>
            <a:r>
              <a:rPr lang="en-US" sz="1200" b="0" kern="1200">
                <a:solidFill>
                  <a:schemeClr val="tx1"/>
                </a:solidFill>
                <a:effectLst/>
                <a:latin typeface="Arial" panose="020B0604020202020204" pitchFamily="34" charset="0"/>
                <a:ea typeface="+mn-ea"/>
                <a:cs typeface="Arial" panose="020B0604020202020204" pitchFamily="34" charset="0"/>
              </a:rPr>
              <a:t>as the </a:t>
            </a:r>
            <a:r>
              <a:rPr lang="en-US" sz="1200" b="0" kern="1200" dirty="0">
                <a:solidFill>
                  <a:schemeClr val="tx1"/>
                </a:solidFill>
                <a:effectLst/>
                <a:latin typeface="Arial" panose="020B0604020202020204" pitchFamily="34" charset="0"/>
                <a:ea typeface="+mn-ea"/>
                <a:cs typeface="Arial" panose="020B0604020202020204" pitchFamily="34" charset="0"/>
              </a:rPr>
              <a:t>Indiana State Health Commissioner. He succeeds Dr. </a:t>
            </a:r>
            <a:r>
              <a:rPr lang="en-US" sz="1200" b="0" kern="1200" dirty="0" err="1">
                <a:solidFill>
                  <a:schemeClr val="tx1"/>
                </a:solidFill>
                <a:effectLst/>
                <a:latin typeface="Arial" panose="020B0604020202020204" pitchFamily="34" charset="0"/>
                <a:ea typeface="+mn-ea"/>
                <a:cs typeface="Arial" panose="020B0604020202020204" pitchFamily="34" charset="0"/>
              </a:rPr>
              <a:t>Vivek</a:t>
            </a:r>
            <a:r>
              <a:rPr lang="en-US" sz="1200" b="0" kern="1200" dirty="0">
                <a:solidFill>
                  <a:schemeClr val="tx1"/>
                </a:solidFill>
                <a:effectLst/>
                <a:latin typeface="Arial" panose="020B0604020202020204" pitchFamily="34" charset="0"/>
                <a:ea typeface="+mn-ea"/>
                <a:cs typeface="Arial" panose="020B0604020202020204" pitchFamily="34" charset="0"/>
              </a:rPr>
              <a:t> Murthy, who left the post in April. Rear Admiral Sylvia Trent-Adams had been serving as Acting Surgeon General during the interim period.</a:t>
            </a:r>
            <a:endParaRPr lang="en-US" b="0" baseline="0" dirty="0"/>
          </a:p>
        </p:txBody>
      </p:sp>
      <p:sp>
        <p:nvSpPr>
          <p:cNvPr id="119812" name="Slide Number Placeholder 3"/>
          <p:cNvSpPr>
            <a:spLocks noGrp="1"/>
          </p:cNvSpPr>
          <p:nvPr>
            <p:ph type="sldNum" sz="quarter" idx="5"/>
          </p:nvPr>
        </p:nvSpPr>
        <p:spPr>
          <a:noFill/>
        </p:spPr>
        <p:txBody>
          <a:bodyPr/>
          <a:lstStyle/>
          <a:p>
            <a:pPr defTabSz="933329"/>
            <a:fld id="{3F3096A7-7907-4AE4-8BBC-4643BE8BB0EA}" type="slidenum">
              <a:rPr lang="en-US" smtClean="0">
                <a:solidFill>
                  <a:srgbClr val="000000"/>
                </a:solidFill>
              </a:rPr>
              <a:pPr defTabSz="933329"/>
              <a:t>20</a:t>
            </a:fld>
            <a:endParaRPr lang="en-US" dirty="0">
              <a:solidFill>
                <a:srgbClr val="000000"/>
              </a:solidFill>
            </a:endParaRPr>
          </a:p>
        </p:txBody>
      </p:sp>
    </p:spTree>
    <p:extLst>
      <p:ext uri="{BB962C8B-B14F-4D97-AF65-F5344CB8AC3E}">
        <p14:creationId xmlns:p14="http://schemas.microsoft.com/office/powerpoint/2010/main" val="287267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lvl="1" defTabSz="938406">
              <a:defRPr/>
            </a:pPr>
            <a:r>
              <a:rPr lang="en-US" dirty="0"/>
              <a:t>After 25 years with the FDA, Alberto Gutierrez (Director of the Office of In Vitro Diagnostics and Radiological Health) will be retiring at the end of this month. This Office regulates in-home and laboratory diagnostic tests and also administers the Clinical Laboratory Improvement Amendment (or CLIA).</a:t>
            </a:r>
          </a:p>
          <a:p>
            <a:pPr lvl="1" defTabSz="938406">
              <a:defRPr/>
            </a:pPr>
            <a:endParaRPr lang="en-US" dirty="0"/>
          </a:p>
          <a:p>
            <a:pPr lvl="1" defTabSz="938406">
              <a:defRPr/>
            </a:pPr>
            <a:r>
              <a:rPr lang="en-US" dirty="0"/>
              <a:t>During his tenure as Director, Dr. Gutierrez provided leadership for the agency to publish draft guidelines on demonstrating analytical validity for germline next-generation sequencing tests as well as proposing the use of public genomic variant databases to establish clinical validity of next-generation sequencing tests. He also worked extensively on the issue of regulating laboratory-developed tests. The Office’s current Associate Director, Don St. Pierre, will become Acting Director until a replacement is appointed. Dr. Gutierrez and I have worked together in recent years to strengthen FDA and NHGRI interactions and collaborations, and I wish him well in his future endeavors. </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21</a:t>
            </a:fld>
            <a:endParaRPr lang="en-US" dirty="0">
              <a:solidFill>
                <a:srgbClr val="000000"/>
              </a:solidFill>
            </a:endParaRPr>
          </a:p>
        </p:txBody>
      </p:sp>
    </p:spTree>
    <p:extLst>
      <p:ext uri="{BB962C8B-B14F-4D97-AF65-F5344CB8AC3E}">
        <p14:creationId xmlns:p14="http://schemas.microsoft.com/office/powerpoint/2010/main" val="4166819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2" y="4430930"/>
            <a:ext cx="5367130" cy="4114800"/>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pPr lvl="1" defTabSz="938406">
              <a:defRPr/>
            </a:pPr>
            <a:r>
              <a:rPr lang="en-US" dirty="0"/>
              <a:t>On August 11, all NIH grantees, contractors, researchers, and research administrators were notified about upcoming changes to NIH clinical trial policies. * The upcoming policy changes aim to improve the stewardship of NIH-funded clinical trials by clarifying and broadening the definition of a clinical trial. * Specifically, there are a number of new expectations for clinical trials that will come into effect for applications due on or after January 25, 2018. These changes are part of an ongoing effort to improve transparency and oversight of NIH-funded clinical trials; in 2014, NIH first clarified and broadened the definition of a clinical trial as part of this process. </a:t>
            </a:r>
          </a:p>
          <a:p>
            <a:pPr lvl="1" defTabSz="938406">
              <a:defRPr/>
            </a:pPr>
            <a:endParaRPr lang="en-US" baseline="0" dirty="0"/>
          </a:p>
          <a:p>
            <a:pPr lvl="1" defTabSz="938406">
              <a:defRPr/>
            </a:pPr>
            <a:r>
              <a:rPr lang="en-US" baseline="0" dirty="0"/>
              <a:t>* NIH has developed a new Clinical Trial Requirements web page to provide all the information that investigators need to ensure that they are complying with the new policies. The web page includes case studies, FAQs, and an interactive tool for determining whether a study meets the definition of a clinical trial.</a:t>
            </a:r>
          </a:p>
          <a:p>
            <a:pPr lvl="1" defTabSz="938406">
              <a:defRPr/>
            </a:pPr>
            <a:endParaRPr lang="en-US" b="0" dirty="0"/>
          </a:p>
        </p:txBody>
      </p:sp>
      <p:sp>
        <p:nvSpPr>
          <p:cNvPr id="119812" name="Slide Number Placeholder 3"/>
          <p:cNvSpPr>
            <a:spLocks noGrp="1"/>
          </p:cNvSpPr>
          <p:nvPr>
            <p:ph type="sldNum" sz="quarter" idx="5"/>
          </p:nvPr>
        </p:nvSpPr>
        <p:spPr>
          <a:noFill/>
        </p:spPr>
        <p:txBody>
          <a:bodyPr/>
          <a:lstStyle/>
          <a:p>
            <a:pPr defTabSz="933329">
              <a:defRPr/>
            </a:pPr>
            <a:fld id="{3F3096A7-7907-4AE4-8BBC-4643BE8BB0EA}" type="slidenum">
              <a:rPr lang="en-US">
                <a:solidFill>
                  <a:srgbClr val="000000"/>
                </a:solidFill>
              </a:rPr>
              <a:pPr defTabSz="933329">
                <a:defRPr/>
              </a:pPr>
              <a:t>22</a:t>
            </a:fld>
            <a:endParaRPr lang="en-US" dirty="0">
              <a:solidFill>
                <a:srgbClr val="000000"/>
              </a:solidFill>
            </a:endParaRPr>
          </a:p>
        </p:txBody>
      </p:sp>
    </p:spTree>
    <p:extLst>
      <p:ext uri="{BB962C8B-B14F-4D97-AF65-F5344CB8AC3E}">
        <p14:creationId xmlns:p14="http://schemas.microsoft.com/office/powerpoint/2010/main" val="173125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828675"/>
            <a:ext cx="4560888" cy="3421063"/>
          </a:xfrm>
        </p:spPr>
      </p:sp>
      <p:sp>
        <p:nvSpPr>
          <p:cNvPr id="3" name="Notes Placeholder 2"/>
          <p:cNvSpPr>
            <a:spLocks noGrp="1"/>
          </p:cNvSpPr>
          <p:nvPr>
            <p:ph type="body" idx="1"/>
          </p:nvPr>
        </p:nvSpPr>
        <p:spPr>
          <a:xfrm>
            <a:off x="766614" y="4416425"/>
            <a:ext cx="5367130" cy="4114800"/>
          </a:xfrm>
        </p:spPr>
        <p:txBody>
          <a:bodyPr/>
          <a:lstStyle/>
          <a:p>
            <a:pPr marL="0" marR="0" lvl="0" indent="0" algn="l" defTabSz="914400" rtl="0" eaLnBrk="0" fontAlgn="base" latinLnBrk="0" hangingPunct="0">
              <a:lnSpc>
                <a:spcPct val="100000"/>
              </a:lnSpc>
              <a:spcBef>
                <a:spcPts val="0"/>
              </a:spcBef>
              <a:spcAft>
                <a:spcPct val="0"/>
              </a:spcAft>
              <a:buClrTx/>
              <a:buSzTx/>
              <a:buFontTx/>
              <a:buNone/>
              <a:tabLst/>
              <a:defRPr/>
            </a:pPr>
            <a:r>
              <a:rPr lang="en-US" dirty="0"/>
              <a:t>Last</a:t>
            </a:r>
            <a:r>
              <a:rPr lang="en-US" baseline="0" dirty="0"/>
              <a:t> week, in an unexpected turn of events, President Trump cut a deal with the Democratic leadership to address several issues in one fell swoop. Following that, the House and Senate passed a bill that provides disaster relief funds for those impacted by Hurricane Harvey. In that same bill, the debt ceiling was lifted for three months, and the Federal Government was also funded via a Continuing Resolution (or CR) through December 8. So, we will not face a government shutdown on October 1!</a:t>
            </a:r>
          </a:p>
          <a:p>
            <a:pPr marL="0" marR="0" lvl="0" indent="0" algn="l" defTabSz="914400" rtl="0" eaLnBrk="0" fontAlgn="base" latinLnBrk="0" hangingPunct="0">
              <a:lnSpc>
                <a:spcPct val="100000"/>
              </a:lnSpc>
              <a:spcBef>
                <a:spcPts val="0"/>
              </a:spcBef>
              <a:spcAft>
                <a:spcPct val="0"/>
              </a:spcAft>
              <a:buClrTx/>
              <a:buSzTx/>
              <a:buFontTx/>
              <a:buNone/>
              <a:tabLst/>
              <a:defRPr/>
            </a:pPr>
            <a:endParaRPr lang="en-US" baseline="0"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baseline="0" dirty="0"/>
              <a:t>While the government remains open during this interim period, the House and Senate will be working on negotiating and finalizing all of the appropriations that will comprise the Fiscal Year 18 budget. So these three months give us a brief reprieve, but we will still have to wait and see if we face the threat of a government shutdown in December, if Congress will approve another short-term Continuing Research, or if a Fiscal Year 18 budget gets passed by December 8 – so stay tuned. </a:t>
            </a:r>
            <a:endParaRPr lang="en-US" dirty="0"/>
          </a:p>
          <a:p>
            <a:endParaRPr lang="en-US" dirty="0"/>
          </a:p>
        </p:txBody>
      </p:sp>
      <p:sp>
        <p:nvSpPr>
          <p:cNvPr id="4" name="Slide Number Placeholder 3"/>
          <p:cNvSpPr>
            <a:spLocks noGrp="1"/>
          </p:cNvSpPr>
          <p:nvPr>
            <p:ph type="sldNum" sz="quarter" idx="10"/>
          </p:nvPr>
        </p:nvSpPr>
        <p:spPr/>
        <p:txBody>
          <a:bodyPr/>
          <a:lstStyle/>
          <a:p>
            <a:fld id="{5BDE8813-E3E3-4040-A957-4BFE69337B44}" type="slidenum">
              <a:rPr lang="en-US" smtClean="0"/>
              <a:t>23</a:t>
            </a:fld>
            <a:endParaRPr lang="en-US"/>
          </a:p>
        </p:txBody>
      </p:sp>
    </p:spTree>
    <p:extLst>
      <p:ext uri="{BB962C8B-B14F-4D97-AF65-F5344CB8AC3E}">
        <p14:creationId xmlns:p14="http://schemas.microsoft.com/office/powerpoint/2010/main" val="33603790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692150"/>
            <a:ext cx="4616450" cy="3462338"/>
          </a:xfrm>
          <a:prstGeom prst="rect">
            <a:avLst/>
          </a:prstGeom>
        </p:spPr>
      </p:sp>
      <p:sp>
        <p:nvSpPr>
          <p:cNvPr id="3" name="Notes Placeholder 2"/>
          <p:cNvSpPr>
            <a:spLocks noGrp="1"/>
          </p:cNvSpPr>
          <p:nvPr>
            <p:ph type="body" idx="1"/>
          </p:nvPr>
        </p:nvSpPr>
        <p:spPr>
          <a:xfrm>
            <a:off x="611717" y="4386464"/>
            <a:ext cx="5367130" cy="4114800"/>
          </a:xfrm>
        </p:spPr>
        <p:txBody>
          <a:bodyPr/>
          <a:lstStyle/>
          <a:p>
            <a:pPr algn="l" fontAlgn="base"/>
            <a:r>
              <a:rPr lang="en-US" b="0" i="0" dirty="0">
                <a:effectLst/>
              </a:rPr>
              <a:t>Speaking</a:t>
            </a:r>
            <a:r>
              <a:rPr lang="en-US" b="0" i="0" baseline="0" dirty="0">
                <a:effectLst/>
              </a:rPr>
              <a:t> of appropriations, last week was a busy one here in DC. On Thursday, the Senate Appropriations Committee approved the Labor-HHS bill that outlines funding for NIH, among many other things. Importantly, the bill includes a proposed $2-billion increase for NIH (that would raise NIH’s total budget to $36.1 billion). Several initiatives were specifically appropriated funds from this $2 billion, including $414 million for Alzheimer’s disease research, $140 million for the BRAIN Initiative, $50 million for combatting antibiotic resistance, and $60 million for the </a:t>
            </a:r>
            <a:r>
              <a:rPr lang="en-US" b="0" i="1" baseline="0" dirty="0">
                <a:effectLst/>
              </a:rPr>
              <a:t>All of Us </a:t>
            </a:r>
            <a:r>
              <a:rPr lang="en-US" b="0" i="0" baseline="0" dirty="0">
                <a:effectLst/>
              </a:rPr>
              <a:t>research program. In the Senate bill, NHGRI’s Fiscal Year 2018 budget would be $547 million, reflecting a 3.5% increase over Fiscal Year 2017.</a:t>
            </a:r>
          </a:p>
          <a:p>
            <a:pPr algn="l" fontAlgn="base"/>
            <a:endParaRPr lang="en-US" b="0" i="0" baseline="0" dirty="0">
              <a:effectLst/>
            </a:endParaRPr>
          </a:p>
          <a:p>
            <a:pPr algn="l" fontAlgn="base"/>
            <a:r>
              <a:rPr lang="en-US" b="0" i="0" baseline="0" dirty="0">
                <a:effectLst/>
              </a:rPr>
              <a:t>Earlier in the summer, the corresponding House committee approved a bill that would also give a nice increase to the NIH budget, although the House mark was not quite as high as the Senate’s. Both the Senate and the House bills include a prohibition on capping the funds provided for Facilities and Administrative, also known as indirect costs. This is one of twelve appropriations bills that will be part of the final Fiscal Year 18 budget package that the full House and Senate will eventually need to pass and send to the President for his signature. So, the bottom line is that if we eventually get an actual Fiscal Year 18 budget, then it is will likely come with an increase to the NIH and NHGRI budgets (so fingers crossed). </a:t>
            </a:r>
            <a:endParaRPr lang="en-US" baseline="0" dirty="0"/>
          </a:p>
          <a:p>
            <a:pPr algn="l" fontAlgn="base"/>
            <a:endParaRPr lang="en-US" baseline="0" dirty="0"/>
          </a:p>
          <a:p>
            <a:pPr algn="l" fontAlgn="base"/>
            <a:endParaRPr lang="en-US" dirty="0"/>
          </a:p>
        </p:txBody>
      </p:sp>
      <p:sp>
        <p:nvSpPr>
          <p:cNvPr id="4" name="Slide Number Placeholder 3"/>
          <p:cNvSpPr>
            <a:spLocks noGrp="1"/>
          </p:cNvSpPr>
          <p:nvPr>
            <p:ph type="sldNum" sz="quarter" idx="10"/>
          </p:nvPr>
        </p:nvSpPr>
        <p:spPr/>
        <p:txBody>
          <a:bodyPr/>
          <a:lstStyle/>
          <a:p>
            <a:pPr defTabSz="914266">
              <a:defRPr/>
            </a:pPr>
            <a:fld id="{5B6CE0F2-70EA-43E2-9B6A-D90CC32518E6}" type="slidenum">
              <a:rPr lang="en-US">
                <a:solidFill>
                  <a:srgbClr val="000000"/>
                </a:solidFill>
              </a:rPr>
              <a:pPr defTabSz="914266">
                <a:defRPr/>
              </a:pPr>
              <a:t>24</a:t>
            </a:fld>
            <a:endParaRPr lang="en-US" dirty="0">
              <a:solidFill>
                <a:srgbClr val="000000"/>
              </a:solidFill>
            </a:endParaRPr>
          </a:p>
        </p:txBody>
      </p:sp>
    </p:spTree>
    <p:extLst>
      <p:ext uri="{BB962C8B-B14F-4D97-AF65-F5344CB8AC3E}">
        <p14:creationId xmlns:p14="http://schemas.microsoft.com/office/powerpoint/2010/main" val="2988078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25</a:t>
            </a:fld>
            <a:endParaRPr lang="en-US" dirty="0">
              <a:cs typeface="Arial" pitchFamily="34" charset="0"/>
            </a:endParaRPr>
          </a:p>
        </p:txBody>
      </p:sp>
    </p:spTree>
    <p:extLst>
      <p:ext uri="{BB962C8B-B14F-4D97-AF65-F5344CB8AC3E}">
        <p14:creationId xmlns:p14="http://schemas.microsoft.com/office/powerpoint/2010/main" val="1110625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27125" y="701675"/>
            <a:ext cx="4678363" cy="35099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82947" name="Notes Placeholder 2"/>
          <p:cNvSpPr>
            <a:spLocks noGrp="1"/>
          </p:cNvSpPr>
          <p:nvPr>
            <p:ph type="body" idx="1"/>
          </p:nvPr>
        </p:nvSpPr>
        <p:spPr>
          <a:xfrm>
            <a:off x="693888" y="4446594"/>
            <a:ext cx="5367130" cy="466395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5218"/>
            <a:r>
              <a:rPr lang="en-US" altLang="en-US" b="0" dirty="0">
                <a:latin typeface="Arial"/>
                <a:cs typeface="Arial"/>
              </a:rPr>
              <a:t>The Global Genomic Medicine Collaborative</a:t>
            </a:r>
            <a:r>
              <a:rPr lang="en-US" altLang="en-US" b="0" baseline="0" dirty="0">
                <a:latin typeface="Arial"/>
                <a:cs typeface="Arial"/>
              </a:rPr>
              <a:t> (</a:t>
            </a:r>
            <a:r>
              <a:rPr lang="en-US" altLang="en-US" b="0" dirty="0">
                <a:latin typeface="Arial"/>
                <a:cs typeface="Arial"/>
              </a:rPr>
              <a:t>or G2MC), a product of this Council’s Genomic Medicine Working Group, held its third meeting in April. * G2MC arose from the 6</a:t>
            </a:r>
            <a:r>
              <a:rPr lang="en-US" altLang="en-US" b="0" baseline="30000" dirty="0">
                <a:latin typeface="Arial"/>
                <a:cs typeface="Arial"/>
              </a:rPr>
              <a:t>th</a:t>
            </a:r>
            <a:r>
              <a:rPr lang="en-US" altLang="en-US" b="0" dirty="0">
                <a:latin typeface="Arial"/>
                <a:cs typeface="Arial"/>
              </a:rPr>
              <a:t> Genomic Medicine Meeting in 2014, with a focus on genomic medicine implementation efforts internationally. It began as an ‘action collaborative’ with the Institute of Medicine, now the National Academy of Medicine, * and has since evolved into an</a:t>
            </a:r>
            <a:r>
              <a:rPr lang="en-US" altLang="en-US" b="0" baseline="0" dirty="0">
                <a:latin typeface="Arial"/>
                <a:cs typeface="Arial"/>
              </a:rPr>
              <a:t> independent </a:t>
            </a:r>
            <a:r>
              <a:rPr lang="en-US" altLang="en-US" b="0" dirty="0">
                <a:latin typeface="Arial"/>
                <a:cs typeface="Arial"/>
              </a:rPr>
              <a:t>non-profit organization that is co-located and sharing staff with the Global Alliance for Genomics and Health (or GA4GH). G2MC can be considered the ‘implementation partner’ of the data and research efforts of the GA4GH, and has been focusing on extending novel implementation models to other countries and medical systems. </a:t>
            </a:r>
          </a:p>
          <a:p>
            <a:pPr defTabSz="945218"/>
            <a:endParaRPr lang="en-US" altLang="en-US" b="0" dirty="0">
              <a:latin typeface="Arial"/>
              <a:cs typeface="Arial"/>
            </a:endParaRPr>
          </a:p>
          <a:p>
            <a:pPr defTabSz="945218"/>
            <a:r>
              <a:rPr lang="en-US" altLang="en-US" b="0" dirty="0">
                <a:latin typeface="Arial"/>
                <a:cs typeface="Arial"/>
              </a:rPr>
              <a:t>* This year’s meeting in Athens welcomed over 120 delegates from nearly 50 countries, including first-time participants from South America and Africa. From</a:t>
            </a:r>
            <a:r>
              <a:rPr lang="en-US" altLang="en-US" b="0" baseline="0" dirty="0">
                <a:latin typeface="Arial"/>
                <a:cs typeface="Arial"/>
              </a:rPr>
              <a:t> the meeting, c</a:t>
            </a:r>
            <a:r>
              <a:rPr lang="en-US" altLang="en-US" b="0" dirty="0">
                <a:latin typeface="Arial"/>
                <a:cs typeface="Arial"/>
              </a:rPr>
              <a:t>ollaborative projects in genomic variant interpretation, online case conferences, and policy are under development. * The G2MC was recently commissioned by the Heads of International Research Organizations (or HIROs) group</a:t>
            </a:r>
            <a:r>
              <a:rPr lang="en-US" altLang="en-US" b="0" baseline="0" dirty="0">
                <a:latin typeface="Arial"/>
                <a:cs typeface="Arial"/>
              </a:rPr>
              <a:t> </a:t>
            </a:r>
            <a:r>
              <a:rPr lang="en-US" altLang="en-US" b="0" dirty="0">
                <a:latin typeface="Arial"/>
                <a:cs typeface="Arial"/>
              </a:rPr>
              <a:t>to convene</a:t>
            </a:r>
            <a:r>
              <a:rPr lang="en-US" altLang="en-US" b="0" baseline="0" dirty="0">
                <a:latin typeface="Arial"/>
                <a:cs typeface="Arial"/>
              </a:rPr>
              <a:t> </a:t>
            </a:r>
            <a:r>
              <a:rPr lang="en-US" altLang="en-US" b="0" dirty="0">
                <a:latin typeface="Arial"/>
                <a:cs typeface="Arial"/>
              </a:rPr>
              <a:t>major large-scale cohort studies around the world to promote data standardization, interoperability, and sharing. Eligible cohorts will be those with 100,000 or more participants, with biological samples and prospective follow-up information or the capability of collecting samples and follow-up. * The first meeting for such international cohorts is planned for early 2018. </a:t>
            </a:r>
          </a:p>
          <a:p>
            <a:pPr algn="just" defTabSz="945218">
              <a:defRPr/>
            </a:pPr>
            <a:endParaRPr lang="en-US" altLang="en-US" b="0" baseline="0" dirty="0">
              <a:latin typeface="Arial"/>
              <a:cs typeface="Arial"/>
            </a:endParaRPr>
          </a:p>
        </p:txBody>
      </p:sp>
      <p:sp>
        <p:nvSpPr>
          <p:cNvPr id="5"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26</a:t>
            </a:fld>
            <a:endParaRPr lang="en-US" dirty="0">
              <a:cs typeface="Arial" pitchFamily="34" charset="0"/>
            </a:endParaRPr>
          </a:p>
        </p:txBody>
      </p:sp>
    </p:spTree>
    <p:extLst>
      <p:ext uri="{BB962C8B-B14F-4D97-AF65-F5344CB8AC3E}">
        <p14:creationId xmlns:p14="http://schemas.microsoft.com/office/powerpoint/2010/main" val="167516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84263" y="692150"/>
            <a:ext cx="4616450" cy="3462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66614" y="4416425"/>
            <a:ext cx="5367130" cy="4114800"/>
          </a:xfrm>
          <a:noFill/>
          <a:ln w="9525">
            <a:noFill/>
            <a:miter lim="800000"/>
            <a:headEnd/>
            <a:tailEnd/>
          </a:ln>
          <a:effectLst/>
        </p:spPr>
        <p:txBody>
          <a:bodyPr vert="horz" wrap="square" lIns="92293" tIns="46147" rIns="92293" bIns="46147" numCol="1" anchor="t" anchorCtr="0" compatLnSpc="1">
            <a:prstTxWarp prst="textNoShape">
              <a:avLst/>
            </a:prstTxWarp>
          </a:bodyPr>
          <a:lstStyle/>
          <a:p>
            <a:pPr lvl="1" defTabSz="938406">
              <a:defRPr/>
            </a:pPr>
            <a:r>
              <a:rPr lang="en-US" dirty="0"/>
              <a:t>Mona</a:t>
            </a:r>
            <a:r>
              <a:rPr lang="en-US" baseline="0" dirty="0"/>
              <a:t> Miller was appointed the new Executive Director of the American Society of Human Genetics (or ASHG) in late July. Ms. Miller holds a master’s degree in public policy from the Harvard University Kennedy School of Government. She comes to ASHG from the Society for Neuroscience, where she served as the Deputy Executive Director for Programs and Finance and as the Senior Director of Communications. Prior to that, she served as a Senior Officer of Public Affairs at the Pew Charitable Trusts and as Communications Director for former Senator Barbara Mikulski. </a:t>
            </a:r>
          </a:p>
          <a:p>
            <a:pPr lvl="1" defTabSz="938406">
              <a:defRPr/>
            </a:pPr>
            <a:endParaRPr lang="en-US" dirty="0"/>
          </a:p>
          <a:p>
            <a:pPr lvl="1" defTabSz="938406">
              <a:defRPr/>
            </a:pPr>
            <a:r>
              <a:rPr lang="en-US" baseline="0" dirty="0"/>
              <a:t>Mona replaces </a:t>
            </a:r>
            <a:r>
              <a:rPr lang="en-US" dirty="0"/>
              <a:t>Joe McInerney, who will remain as a consultant to Ms. Miller until his retirement at the end of 2017. We look forward to working with Ms. Miller and continuing the strong, synergistic ties between ASHG and NHGRI.</a:t>
            </a:r>
          </a:p>
          <a:p>
            <a:pPr>
              <a:defRPr/>
            </a:pPr>
            <a:endParaRPr lang="en-US" i="0"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9946">
              <a:defRPr/>
            </a:pPr>
            <a:fld id="{EF1538E9-0E3C-4F99-854D-827A84D0C00A}" type="slidenum">
              <a:rPr lang="en-US" smtClean="0">
                <a:solidFill>
                  <a:srgbClr val="000000"/>
                </a:solidFill>
              </a:rPr>
              <a:pPr defTabSz="909946">
                <a:defRPr/>
              </a:pPr>
              <a:t>27</a:t>
            </a:fld>
            <a:endParaRPr lang="en-US" dirty="0">
              <a:solidFill>
                <a:srgbClr val="000000"/>
              </a:solidFill>
            </a:endParaRPr>
          </a:p>
        </p:txBody>
      </p:sp>
    </p:spTree>
    <p:extLst>
      <p:ext uri="{BB962C8B-B14F-4D97-AF65-F5344CB8AC3E}">
        <p14:creationId xmlns:p14="http://schemas.microsoft.com/office/powerpoint/2010/main" val="120548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2" y="4430930"/>
            <a:ext cx="5367130" cy="4114800"/>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pPr lvl="1" defTabSz="938406">
              <a:defRPr/>
            </a:pPr>
            <a:r>
              <a:rPr lang="en-US" dirty="0"/>
              <a:t>In August</a:t>
            </a:r>
            <a:r>
              <a:rPr lang="en-US" baseline="0" dirty="0"/>
              <a:t>, ASHG and 10 other international and domestic organizations issued a statement about human germline genome editing. * The statement, which was developed by a working group comprised of scientists, genetic counselors, bioethicists, health services researchers, and lawyers, recommends against the use of germline gene editing that would result in pregnancy, * but asserts that </a:t>
            </a:r>
            <a:r>
              <a:rPr lang="en-US" i="1" baseline="0" dirty="0"/>
              <a:t>in vitro</a:t>
            </a:r>
            <a:r>
              <a:rPr lang="en-US" i="0" baseline="0" dirty="0"/>
              <a:t> studies of germline gene editing should continue without restriction of public funds. Currently, the Dickey-Wicker amendment prohibits the use of federal funds for research that involves the creation or destruction of embryos, and NIH does not fund any use of gene editing in human embryos.</a:t>
            </a:r>
          </a:p>
          <a:p>
            <a:pPr lvl="1" defTabSz="938406">
              <a:defRPr/>
            </a:pPr>
            <a:endParaRPr lang="en-US" i="0" baseline="0" dirty="0"/>
          </a:p>
          <a:p>
            <a:pPr lvl="1" defTabSz="938406">
              <a:defRPr/>
            </a:pPr>
            <a:r>
              <a:rPr lang="en-US" i="0" baseline="0" dirty="0"/>
              <a:t>In alignment with an earlier report by the National Academy of Sciences and the National Academy of Medicine, the statement also sets forth that clinical applications of human germline genome editing should only proceed if there is “a compelling medical rationale,” “an evidence base that supports its clinical use,” “an ethical justification,” and “a transparent public process to solicit and incorporate stakeholder input.”</a:t>
            </a:r>
          </a:p>
        </p:txBody>
      </p:sp>
      <p:sp>
        <p:nvSpPr>
          <p:cNvPr id="119812" name="Slide Number Placeholder 3"/>
          <p:cNvSpPr>
            <a:spLocks noGrp="1"/>
          </p:cNvSpPr>
          <p:nvPr>
            <p:ph type="sldNum" sz="quarter" idx="5"/>
          </p:nvPr>
        </p:nvSpPr>
        <p:spPr>
          <a:noFill/>
        </p:spPr>
        <p:txBody>
          <a:bodyPr/>
          <a:lstStyle/>
          <a:p>
            <a:pPr defTabSz="933329">
              <a:defRPr/>
            </a:pPr>
            <a:fld id="{3F3096A7-7907-4AE4-8BBC-4643BE8BB0EA}" type="slidenum">
              <a:rPr lang="en-US">
                <a:solidFill>
                  <a:srgbClr val="000000"/>
                </a:solidFill>
              </a:rPr>
              <a:pPr defTabSz="933329">
                <a:defRPr/>
              </a:pPr>
              <a:t>28</a:t>
            </a:fld>
            <a:endParaRPr lang="en-US" dirty="0">
              <a:solidFill>
                <a:srgbClr val="000000"/>
              </a:solidFill>
            </a:endParaRPr>
          </a:p>
        </p:txBody>
      </p:sp>
    </p:spTree>
    <p:extLst>
      <p:ext uri="{BB962C8B-B14F-4D97-AF65-F5344CB8AC3E}">
        <p14:creationId xmlns:p14="http://schemas.microsoft.com/office/powerpoint/2010/main" val="1116204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84263" y="692150"/>
            <a:ext cx="4616450" cy="3462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293" tIns="46147" rIns="92293" bIns="46147" numCol="1" anchor="t" anchorCtr="0" compatLnSpc="1">
            <a:prstTxWarp prst="textNoShape">
              <a:avLst/>
            </a:prstTxWarp>
          </a:bodyPr>
          <a:lstStyle/>
          <a:p>
            <a:pPr>
              <a:defRPr/>
            </a:pPr>
            <a:r>
              <a:rPr lang="en-US" i="0" dirty="0">
                <a:latin typeface="Arial" pitchFamily="34" charset="0"/>
                <a:cs typeface="Arial" pitchFamily="34" charset="0"/>
              </a:rPr>
              <a:t>The five researchers</a:t>
            </a:r>
            <a:r>
              <a:rPr lang="en-US" i="0" baseline="0" dirty="0">
                <a:latin typeface="Arial" pitchFamily="34" charset="0"/>
                <a:cs typeface="Arial" pitchFamily="34" charset="0"/>
              </a:rPr>
              <a:t> pictured here - </a:t>
            </a:r>
            <a:r>
              <a:rPr lang="en-US" i="0" dirty="0">
                <a:latin typeface="Arial" pitchFamily="34" charset="0"/>
                <a:cs typeface="Arial" pitchFamily="34" charset="0"/>
              </a:rPr>
              <a:t>Emmanuelle </a:t>
            </a:r>
            <a:r>
              <a:rPr lang="en-US" i="0" dirty="0" err="1">
                <a:latin typeface="Arial" pitchFamily="34" charset="0"/>
                <a:cs typeface="Arial" pitchFamily="34" charset="0"/>
              </a:rPr>
              <a:t>Charpentier</a:t>
            </a:r>
            <a:r>
              <a:rPr lang="en-US" i="0" dirty="0">
                <a:latin typeface="Arial" pitchFamily="34" charset="0"/>
                <a:cs typeface="Arial" pitchFamily="34" charset="0"/>
              </a:rPr>
              <a:t> from</a:t>
            </a:r>
            <a:r>
              <a:rPr lang="en-US" i="0" baseline="0" dirty="0">
                <a:latin typeface="Arial" pitchFamily="34" charset="0"/>
                <a:cs typeface="Arial" pitchFamily="34" charset="0"/>
              </a:rPr>
              <a:t> the </a:t>
            </a:r>
            <a:r>
              <a:rPr lang="en-US" i="0" dirty="0">
                <a:latin typeface="Arial" pitchFamily="34" charset="0"/>
                <a:cs typeface="Arial" pitchFamily="34" charset="0"/>
              </a:rPr>
              <a:t>Max Planck Institute for Infection Biology, Jennifer </a:t>
            </a:r>
            <a:r>
              <a:rPr lang="en-US" i="0" dirty="0" err="1">
                <a:latin typeface="Arial" pitchFamily="34" charset="0"/>
                <a:cs typeface="Arial" pitchFamily="34" charset="0"/>
              </a:rPr>
              <a:t>Doudna</a:t>
            </a:r>
            <a:r>
              <a:rPr lang="en-US" i="0" dirty="0">
                <a:latin typeface="Arial" pitchFamily="34" charset="0"/>
                <a:cs typeface="Arial" pitchFamily="34" charset="0"/>
              </a:rPr>
              <a:t> from the University of California-Berkeley, Luciano </a:t>
            </a:r>
            <a:r>
              <a:rPr lang="en-US" i="0" dirty="0" err="1">
                <a:latin typeface="Arial" pitchFamily="34" charset="0"/>
                <a:cs typeface="Arial" pitchFamily="34" charset="0"/>
              </a:rPr>
              <a:t>Marraffini</a:t>
            </a:r>
            <a:r>
              <a:rPr lang="en-US" i="0" dirty="0">
                <a:latin typeface="Arial" pitchFamily="34" charset="0"/>
                <a:cs typeface="Arial" pitchFamily="34" charset="0"/>
              </a:rPr>
              <a:t> from Rockefeller University, Francisco Mojica from the University of Alicante, and Feng Zhang from the Massachusetts Institute of Technology</a:t>
            </a:r>
            <a:r>
              <a:rPr lang="en-US" i="0" baseline="0" dirty="0">
                <a:latin typeface="Arial" pitchFamily="34" charset="0"/>
                <a:cs typeface="Arial" pitchFamily="34" charset="0"/>
              </a:rPr>
              <a:t> - received </a:t>
            </a:r>
            <a:r>
              <a:rPr lang="en-US" i="0" dirty="0">
                <a:latin typeface="Arial" pitchFamily="34" charset="0"/>
                <a:cs typeface="Arial" pitchFamily="34" charset="0"/>
              </a:rPr>
              <a:t>this year's Albany Medical Center Prize in Medicine and Biomedical Research for their work on gene editing. They are being honored for their contributions to the development of the CRISPR/Cas9 gene-editing technology.</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9946">
              <a:defRPr/>
            </a:pPr>
            <a:fld id="{EF1538E9-0E3C-4F99-854D-827A84D0C00A}" type="slidenum">
              <a:rPr lang="en-US" smtClean="0">
                <a:solidFill>
                  <a:srgbClr val="000000"/>
                </a:solidFill>
              </a:rPr>
              <a:pPr defTabSz="909946">
                <a:defRPr/>
              </a:pPr>
              <a:t>29</a:t>
            </a:fld>
            <a:endParaRPr lang="en-US" dirty="0">
              <a:solidFill>
                <a:srgbClr val="000000"/>
              </a:solidFill>
            </a:endParaRPr>
          </a:p>
        </p:txBody>
      </p:sp>
    </p:spTree>
    <p:extLst>
      <p:ext uri="{BB962C8B-B14F-4D97-AF65-F5344CB8AC3E}">
        <p14:creationId xmlns:p14="http://schemas.microsoft.com/office/powerpoint/2010/main" val="365992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04900" y="696913"/>
            <a:ext cx="4648200" cy="3486150"/>
          </a:xfrm>
          <a:prstGeom prst="rect">
            <a:avLst/>
          </a:prstGeom>
          <a:ln/>
        </p:spPr>
      </p:sp>
      <p:sp>
        <p:nvSpPr>
          <p:cNvPr id="100355" name="Notes Placeholder 2"/>
          <p:cNvSpPr>
            <a:spLocks noGrp="1"/>
          </p:cNvSpPr>
          <p:nvPr>
            <p:ph type="body" idx="1"/>
          </p:nvPr>
        </p:nvSpPr>
        <p:spPr>
          <a:xfrm>
            <a:off x="766614" y="4416425"/>
            <a:ext cx="536713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a number of other presentations during the Open Session of this Council meeting. My Director’s Report is tailored around those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cover. </a:t>
            </a:r>
          </a:p>
          <a:p>
            <a:endParaRPr lang="en-US" dirty="0">
              <a:latin typeface="Arial" pitchFamily="34" charset="0"/>
              <a:cs typeface="Arial" pitchFamily="34" charset="0"/>
            </a:endParaRPr>
          </a:p>
          <a:p>
            <a:pPr lvl="1" defTabSz="913250">
              <a:defRPr/>
            </a:pPr>
            <a:r>
              <a:rPr lang="en-US" dirty="0">
                <a:latin typeface="Arial" pitchFamily="34" charset="0"/>
                <a:cs typeface="Arial" pitchFamily="34" charset="0"/>
              </a:rPr>
              <a:t>* After my Director’s Report, </a:t>
            </a:r>
            <a:r>
              <a:rPr lang="en-US" dirty="0"/>
              <a:t>Larry Tabak (NIH’s Principal Deputy Director) will be here to give an update about the Next Generation Researchers Initiative.</a:t>
            </a:r>
            <a:endParaRPr lang="en-US" i="0" dirty="0">
              <a:latin typeface="Arial" pitchFamily="34" charset="0"/>
              <a:cs typeface="Arial" pitchFamily="34" charset="0"/>
            </a:endParaRPr>
          </a:p>
          <a:p>
            <a:pPr lvl="1" defTabSz="913250">
              <a:defRPr/>
            </a:pPr>
            <a:endParaRPr lang="en-US" dirty="0">
              <a:latin typeface="Arial" pitchFamily="34" charset="0"/>
              <a:cs typeface="Arial" pitchFamily="34" charset="0"/>
            </a:endParaRPr>
          </a:p>
          <a:p>
            <a:pPr lvl="1" defTabSz="913250">
              <a:defRPr/>
            </a:pPr>
            <a:r>
              <a:rPr lang="en-US" dirty="0"/>
              <a:t>Then after lunch, we will have a series of reports. </a:t>
            </a:r>
          </a:p>
          <a:p>
            <a:pPr lvl="1" defTabSz="913250">
              <a:defRPr/>
            </a:pPr>
            <a:endParaRPr lang="en-US" dirty="0"/>
          </a:p>
          <a:p>
            <a:pPr lvl="1" defTabSz="913250">
              <a:defRPr/>
            </a:pPr>
            <a:r>
              <a:rPr lang="en-US" dirty="0"/>
              <a:t>* The first will be from Rex Chisholm,</a:t>
            </a:r>
            <a:r>
              <a:rPr lang="en-US" baseline="0" dirty="0"/>
              <a:t> who will provide an update on the </a:t>
            </a:r>
            <a:r>
              <a:rPr lang="en-US" baseline="0" dirty="0" err="1"/>
              <a:t>eMERGE</a:t>
            </a:r>
            <a:r>
              <a:rPr lang="en-US" baseline="0" dirty="0"/>
              <a:t> Network.</a:t>
            </a:r>
          </a:p>
          <a:p>
            <a:pPr lvl="1" defTabSz="913250">
              <a:defRPr/>
            </a:pPr>
            <a:endParaRPr lang="en-US" dirty="0"/>
          </a:p>
          <a:p>
            <a:pPr lvl="1" defTabSz="913250">
              <a:defRPr/>
            </a:pPr>
            <a:r>
              <a:rPr lang="en-US" dirty="0"/>
              <a:t>* The second will be from Carolyn Hutter, who will discuss “The Cancer Genome Atlas (TCGA): A Decade of Discovery.”</a:t>
            </a:r>
            <a:endParaRPr lang="en-US" sz="1800" dirty="0"/>
          </a:p>
          <a:p>
            <a:pPr marL="171425" lvl="1" indent="-171425" defTabSz="913250">
              <a:buFont typeface="Arial" panose="020B0604020202020204" pitchFamily="34" charset="0"/>
              <a:buChar char="•"/>
              <a:defRPr/>
            </a:pPr>
            <a:endParaRPr lang="en-US" baseline="0" dirty="0"/>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73" eaLnBrk="0" hangingPunct="0">
              <a:defRPr b="1">
                <a:solidFill>
                  <a:schemeClr val="tx1"/>
                </a:solidFill>
                <a:latin typeface="Arial" pitchFamily="34" charset="0"/>
              </a:defRPr>
            </a:lvl1pPr>
            <a:lvl2pPr marL="747667" indent="-287565" defTabSz="942573" eaLnBrk="0" hangingPunct="0">
              <a:defRPr b="1">
                <a:solidFill>
                  <a:schemeClr val="tx1"/>
                </a:solidFill>
                <a:latin typeface="Arial" pitchFamily="34" charset="0"/>
              </a:defRPr>
            </a:lvl2pPr>
            <a:lvl3pPr marL="1150258" indent="-230051" defTabSz="942573" eaLnBrk="0" hangingPunct="0">
              <a:defRPr b="1">
                <a:solidFill>
                  <a:schemeClr val="tx1"/>
                </a:solidFill>
                <a:latin typeface="Arial" pitchFamily="34" charset="0"/>
              </a:defRPr>
            </a:lvl3pPr>
            <a:lvl4pPr marL="1610362" indent="-230051" defTabSz="942573" eaLnBrk="0" hangingPunct="0">
              <a:defRPr b="1">
                <a:solidFill>
                  <a:schemeClr val="tx1"/>
                </a:solidFill>
                <a:latin typeface="Arial" pitchFamily="34" charset="0"/>
              </a:defRPr>
            </a:lvl4pPr>
            <a:lvl5pPr marL="2070465" indent="-230051" defTabSz="942573" eaLnBrk="0" hangingPunct="0">
              <a:defRPr b="1">
                <a:solidFill>
                  <a:schemeClr val="tx1"/>
                </a:solidFill>
                <a:latin typeface="Arial" pitchFamily="34" charset="0"/>
              </a:defRPr>
            </a:lvl5pPr>
            <a:lvl6pPr marL="2530569" indent="-230051" defTabSz="942573" eaLnBrk="0" fontAlgn="base" hangingPunct="0">
              <a:spcBef>
                <a:spcPct val="0"/>
              </a:spcBef>
              <a:spcAft>
                <a:spcPct val="0"/>
              </a:spcAft>
              <a:defRPr b="1">
                <a:solidFill>
                  <a:schemeClr val="tx1"/>
                </a:solidFill>
                <a:latin typeface="Arial" pitchFamily="34" charset="0"/>
              </a:defRPr>
            </a:lvl6pPr>
            <a:lvl7pPr marL="2990669" indent="-230051" defTabSz="942573" eaLnBrk="0" fontAlgn="base" hangingPunct="0">
              <a:spcBef>
                <a:spcPct val="0"/>
              </a:spcBef>
              <a:spcAft>
                <a:spcPct val="0"/>
              </a:spcAft>
              <a:defRPr b="1">
                <a:solidFill>
                  <a:schemeClr val="tx1"/>
                </a:solidFill>
                <a:latin typeface="Arial" pitchFamily="34" charset="0"/>
              </a:defRPr>
            </a:lvl7pPr>
            <a:lvl8pPr marL="3450775" indent="-230051" defTabSz="942573" eaLnBrk="0" fontAlgn="base" hangingPunct="0">
              <a:spcBef>
                <a:spcPct val="0"/>
              </a:spcBef>
              <a:spcAft>
                <a:spcPct val="0"/>
              </a:spcAft>
              <a:defRPr b="1">
                <a:solidFill>
                  <a:schemeClr val="tx1"/>
                </a:solidFill>
                <a:latin typeface="Arial" pitchFamily="34" charset="0"/>
              </a:defRPr>
            </a:lvl8pPr>
            <a:lvl9pPr marL="3910879" indent="-230051" defTabSz="94257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a:solidFill>
                <a:prstClr val="black"/>
              </a:solidFill>
              <a:cs typeface="Arial" pitchFamily="34" charset="0"/>
            </a:endParaRPr>
          </a:p>
        </p:txBody>
      </p:sp>
    </p:spTree>
    <p:extLst>
      <p:ext uri="{BB962C8B-B14F-4D97-AF65-F5344CB8AC3E}">
        <p14:creationId xmlns:p14="http://schemas.microsoft.com/office/powerpoint/2010/main" val="2340726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84263" y="692150"/>
            <a:ext cx="4616450" cy="3462338"/>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2293" tIns="46147" rIns="92293" bIns="46147" numCol="1" anchor="t" anchorCtr="0" compatLnSpc="1">
            <a:prstTxWarp prst="textNoShape">
              <a:avLst/>
            </a:prstTxWarp>
          </a:bodyPr>
          <a:lstStyle/>
          <a:p>
            <a:pPr defTabSz="914266">
              <a:defRPr/>
            </a:pPr>
            <a:r>
              <a:rPr lang="en-US" dirty="0"/>
              <a:t>The Paul G. Allen Frontiers Group awards the Allen Distinguished Investigator grants to researchers conducting pioneering research in epigenetics, aging, and evolution. This year, current NHGRI grantees Fei Chen and Jason </a:t>
            </a:r>
            <a:r>
              <a:rPr lang="en-US" dirty="0" err="1"/>
              <a:t>Buenrostro</a:t>
            </a:r>
            <a:r>
              <a:rPr lang="en-US" dirty="0"/>
              <a:t> of the Broad Institute received these awards for their work in technologies to directly visualize the architecture of the genome and sequence individual regulatory elements within cells. </a:t>
            </a:r>
          </a:p>
          <a:p>
            <a:pPr>
              <a:defRPr/>
            </a:pPr>
            <a:endParaRPr lang="en-US" i="0" dirty="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09946">
              <a:defRPr/>
            </a:pPr>
            <a:fld id="{EF1538E9-0E3C-4F99-854D-827A84D0C00A}" type="slidenum">
              <a:rPr lang="en-US" smtClean="0">
                <a:solidFill>
                  <a:srgbClr val="000000"/>
                </a:solidFill>
              </a:rPr>
              <a:pPr defTabSz="909946">
                <a:defRPr/>
              </a:pPr>
              <a:t>30</a:t>
            </a:fld>
            <a:endParaRPr lang="en-US" dirty="0">
              <a:solidFill>
                <a:srgbClr val="000000"/>
              </a:solidFill>
            </a:endParaRPr>
          </a:p>
        </p:txBody>
      </p:sp>
    </p:spTree>
    <p:extLst>
      <p:ext uri="{BB962C8B-B14F-4D97-AF65-F5344CB8AC3E}">
        <p14:creationId xmlns:p14="http://schemas.microsoft.com/office/powerpoint/2010/main" val="638618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04900" y="696913"/>
            <a:ext cx="4648200" cy="3486150"/>
          </a:xfrm>
          <a:prstGeom prst="rect">
            <a:avLst/>
          </a:prstGeom>
          <a:ln/>
        </p:spPr>
      </p:sp>
      <p:sp>
        <p:nvSpPr>
          <p:cNvPr id="123907" name="Notes Placeholder 2"/>
          <p:cNvSpPr>
            <a:spLocks noGrp="1"/>
          </p:cNvSpPr>
          <p:nvPr>
            <p:ph type="body" idx="1"/>
          </p:nvPr>
        </p:nvSpPr>
        <p:spPr>
          <a:noFill/>
          <a:ln/>
        </p:spPr>
        <p:txBody>
          <a:bodyPr/>
          <a:lstStyle/>
          <a:p>
            <a:pPr defTabSz="906429">
              <a:defRPr/>
            </a:pPr>
            <a:r>
              <a:rPr lang="en-US" i="0" dirty="0">
                <a:latin typeface="Arial" panose="020B0604020202020204" pitchFamily="34" charset="0"/>
                <a:cs typeface="Arial" pitchFamily="34" charset="0"/>
              </a:rPr>
              <a:t>The </a:t>
            </a:r>
            <a:r>
              <a:rPr lang="en-US" i="1" dirty="0">
                <a:latin typeface="Arial" pitchFamily="34" charset="0"/>
                <a:cs typeface="Arial" pitchFamily="34" charset="0"/>
              </a:rPr>
              <a:t>MIT Technology Review </a:t>
            </a:r>
            <a:r>
              <a:rPr lang="en-US" i="0" dirty="0">
                <a:latin typeface="Arial" panose="020B0604020202020204" pitchFamily="34" charset="0"/>
                <a:cs typeface="Arial" pitchFamily="34" charset="0"/>
              </a:rPr>
              <a:t>recently announced</a:t>
            </a:r>
            <a:r>
              <a:rPr lang="en-US" i="0" baseline="0" dirty="0">
                <a:latin typeface="Arial" pitchFamily="34" charset="0"/>
                <a:cs typeface="Arial" pitchFamily="34" charset="0"/>
              </a:rPr>
              <a:t> its 50 ‘smartest companies.’ Among this group were eight related to genomics and genetics. F</a:t>
            </a:r>
            <a:r>
              <a:rPr lang="en-US" dirty="0"/>
              <a:t>ourth on the list goes to direct-to-consumer genetic testing company 23andMe. Also included were: Merck at number 17, </a:t>
            </a:r>
            <a:r>
              <a:rPr lang="en-US" dirty="0" err="1"/>
              <a:t>Ionis</a:t>
            </a:r>
            <a:r>
              <a:rPr lang="en-US" dirty="0"/>
              <a:t> Pharmaceuticals at number 20, Illumina at number 22, Sophia Genetics at number 30, Oxford </a:t>
            </a:r>
            <a:r>
              <a:rPr lang="en-US" dirty="0" err="1"/>
              <a:t>Nanopore</a:t>
            </a:r>
            <a:r>
              <a:rPr lang="en-US" dirty="0"/>
              <a:t> at number 32, Bluebird Bio at number 37, and Veritas Genetics at number 45.</a:t>
            </a:r>
          </a:p>
        </p:txBody>
      </p:sp>
      <p:sp>
        <p:nvSpPr>
          <p:cNvPr id="5" name="Slide Number Placeholder 3"/>
          <p:cNvSpPr>
            <a:spLocks noGrp="1"/>
          </p:cNvSpPr>
          <p:nvPr>
            <p:ph type="sldNum" sz="quarter" idx="5"/>
          </p:nvPr>
        </p:nvSpPr>
        <p:spPr>
          <a:xfrm>
            <a:off x="3885280" y="8831268"/>
            <a:ext cx="297272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49" eaLnBrk="0" hangingPunct="0">
              <a:defRPr b="1">
                <a:solidFill>
                  <a:schemeClr val="tx1"/>
                </a:solidFill>
                <a:latin typeface="Arial" pitchFamily="34" charset="0"/>
              </a:defRPr>
            </a:lvl1pPr>
            <a:lvl2pPr marL="736147" indent="-283132" defTabSz="928049" eaLnBrk="0" hangingPunct="0">
              <a:defRPr b="1">
                <a:solidFill>
                  <a:schemeClr val="tx1"/>
                </a:solidFill>
                <a:latin typeface="Arial" pitchFamily="34" charset="0"/>
              </a:defRPr>
            </a:lvl2pPr>
            <a:lvl3pPr marL="1132535" indent="-226508" defTabSz="928049" eaLnBrk="0" hangingPunct="0">
              <a:defRPr b="1">
                <a:solidFill>
                  <a:schemeClr val="tx1"/>
                </a:solidFill>
                <a:latin typeface="Arial" pitchFamily="34" charset="0"/>
              </a:defRPr>
            </a:lvl3pPr>
            <a:lvl4pPr marL="1585548" indent="-226508" defTabSz="928049" eaLnBrk="0" hangingPunct="0">
              <a:defRPr b="1">
                <a:solidFill>
                  <a:schemeClr val="tx1"/>
                </a:solidFill>
                <a:latin typeface="Arial" pitchFamily="34" charset="0"/>
              </a:defRPr>
            </a:lvl4pPr>
            <a:lvl5pPr marL="2038564" indent="-226508" defTabSz="928049" eaLnBrk="0" hangingPunct="0">
              <a:defRPr b="1">
                <a:solidFill>
                  <a:schemeClr val="tx1"/>
                </a:solidFill>
                <a:latin typeface="Arial" pitchFamily="34" charset="0"/>
              </a:defRPr>
            </a:lvl5pPr>
            <a:lvl6pPr marL="2491576" indent="-226508" defTabSz="928049" eaLnBrk="0" fontAlgn="base" hangingPunct="0">
              <a:spcBef>
                <a:spcPct val="0"/>
              </a:spcBef>
              <a:spcAft>
                <a:spcPct val="0"/>
              </a:spcAft>
              <a:defRPr b="1">
                <a:solidFill>
                  <a:schemeClr val="tx1"/>
                </a:solidFill>
                <a:latin typeface="Arial" pitchFamily="34" charset="0"/>
              </a:defRPr>
            </a:lvl6pPr>
            <a:lvl7pPr marL="2944589" indent="-226508" defTabSz="928049" eaLnBrk="0" fontAlgn="base" hangingPunct="0">
              <a:spcBef>
                <a:spcPct val="0"/>
              </a:spcBef>
              <a:spcAft>
                <a:spcPct val="0"/>
              </a:spcAft>
              <a:defRPr b="1">
                <a:solidFill>
                  <a:schemeClr val="tx1"/>
                </a:solidFill>
                <a:latin typeface="Arial" pitchFamily="34" charset="0"/>
              </a:defRPr>
            </a:lvl7pPr>
            <a:lvl8pPr marL="3397604" indent="-226508" defTabSz="928049" eaLnBrk="0" fontAlgn="base" hangingPunct="0">
              <a:spcBef>
                <a:spcPct val="0"/>
              </a:spcBef>
              <a:spcAft>
                <a:spcPct val="0"/>
              </a:spcAft>
              <a:defRPr b="1">
                <a:solidFill>
                  <a:schemeClr val="tx1"/>
                </a:solidFill>
                <a:latin typeface="Arial" pitchFamily="34" charset="0"/>
              </a:defRPr>
            </a:lvl8pPr>
            <a:lvl9pPr marL="3850618" indent="-226508" defTabSz="92804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31</a:t>
            </a:fld>
            <a:endParaRPr lang="en-US" dirty="0">
              <a:solidFill>
                <a:prstClr val="black"/>
              </a:solidFill>
              <a:cs typeface="Arial" pitchFamily="34" charset="0"/>
            </a:endParaRPr>
          </a:p>
        </p:txBody>
      </p:sp>
    </p:spTree>
    <p:extLst>
      <p:ext uri="{BB962C8B-B14F-4D97-AF65-F5344CB8AC3E}">
        <p14:creationId xmlns:p14="http://schemas.microsoft.com/office/powerpoint/2010/main" val="1684791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04900" y="696913"/>
            <a:ext cx="4648200" cy="34861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36" tIns="47268" rIns="94536" bIns="47268" numCol="1" anchor="t" anchorCtr="0" compatLnSpc="1">
            <a:prstTxWarp prst="textNoShape">
              <a:avLst/>
            </a:prstTxWarp>
          </a:bodyPr>
          <a:lstStyle/>
          <a:p>
            <a:pPr defTabSz="913184">
              <a:defRPr/>
            </a:pPr>
            <a:r>
              <a:rPr lang="en-US" dirty="0"/>
              <a:t>Moving </a:t>
            </a:r>
            <a:r>
              <a:rPr lang="en-US" baseline="0" dirty="0"/>
              <a:t>to ‘Genomics in the News’ – there is one item to bring to your attention. </a:t>
            </a:r>
          </a:p>
          <a:p>
            <a:pPr defTabSz="913184">
              <a:defRPr/>
            </a:pPr>
            <a:endParaRPr lang="en-US" baseline="0" dirty="0"/>
          </a:p>
          <a:p>
            <a:pPr defTabSz="913184">
              <a:defRPr/>
            </a:pPr>
            <a:r>
              <a:rPr lang="en-US" dirty="0"/>
              <a:t>The </a:t>
            </a:r>
            <a:r>
              <a:rPr lang="en-US" i="1" dirty="0"/>
              <a:t>Journal of the American</a:t>
            </a:r>
            <a:r>
              <a:rPr lang="en-US" i="1" baseline="0" dirty="0"/>
              <a:t> Medical Association </a:t>
            </a:r>
            <a:r>
              <a:rPr lang="en-US" baseline="0" dirty="0"/>
              <a:t>(or </a:t>
            </a:r>
            <a:r>
              <a:rPr lang="en-US" dirty="0"/>
              <a:t>JAMA) has launched a website to highlight a new series, called “JAMA Insights: Genomics and Precision Health.” This site will feature brief articles intended to explain contemporary clinical genetics and genomic technologies to non-specialists. </a:t>
            </a:r>
          </a:p>
          <a:p>
            <a:pPr defTabSz="913184">
              <a:defRPr/>
            </a:pPr>
            <a:endParaRPr lang="en-US" dirty="0"/>
          </a:p>
          <a:p>
            <a:pPr defTabSz="913184">
              <a:defRPr/>
            </a:pPr>
            <a:r>
              <a:rPr lang="en-US" dirty="0"/>
              <a:t>The articles</a:t>
            </a:r>
            <a:r>
              <a:rPr lang="en-US" baseline="0" dirty="0"/>
              <a:t> </a:t>
            </a:r>
            <a:r>
              <a:rPr lang="en-US" dirty="0"/>
              <a:t>will cover a wide range of topics, including cutting-edge precision health technologies as well as those that are in common use.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32</a:t>
            </a:fld>
            <a:endParaRPr lang="en-US" dirty="0">
              <a:solidFill>
                <a:prstClr val="black"/>
              </a:solidFill>
              <a:cs typeface="Arial" pitchFamily="34" charset="0"/>
            </a:endParaRPr>
          </a:p>
        </p:txBody>
      </p:sp>
    </p:spTree>
    <p:extLst>
      <p:ext uri="{BB962C8B-B14F-4D97-AF65-F5344CB8AC3E}">
        <p14:creationId xmlns:p14="http://schemas.microsoft.com/office/powerpoint/2010/main" val="1870998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104900" y="696913"/>
            <a:ext cx="4648200" cy="3486150"/>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36" tIns="47268" rIns="94536" bIns="47268" numCol="1" anchor="t" anchorCtr="0" compatLnSpc="1">
            <a:prstTxWarp prst="textNoShape">
              <a:avLst/>
            </a:prstTxWarp>
          </a:bodyPr>
          <a:lstStyle/>
          <a:p>
            <a:pPr defTabSz="913184">
              <a:defRPr/>
            </a:pPr>
            <a:r>
              <a:rPr lang="en-US" dirty="0">
                <a:latin typeface="Arial" panose="020B0604020202020204" pitchFamily="34" charset="0"/>
                <a:cs typeface="Arial" pitchFamily="34" charset="0"/>
              </a:rPr>
              <a:t>In terms</a:t>
            </a:r>
            <a:r>
              <a:rPr lang="en-US" baseline="0" dirty="0">
                <a:latin typeface="Arial" pitchFamily="34" charset="0"/>
                <a:cs typeface="Arial" pitchFamily="34" charset="0"/>
              </a:rPr>
              <a:t> of ‘</a:t>
            </a:r>
            <a:r>
              <a:rPr lang="en-US" u="none" baseline="0" dirty="0">
                <a:latin typeface="Arial" pitchFamily="34" charset="0"/>
                <a:cs typeface="Arial" pitchFamily="34" charset="0"/>
              </a:rPr>
              <a:t>Genomes</a:t>
            </a:r>
            <a:r>
              <a:rPr lang="en-US" baseline="0" dirty="0">
                <a:latin typeface="Arial" pitchFamily="34" charset="0"/>
                <a:cs typeface="Arial" pitchFamily="34" charset="0"/>
              </a:rPr>
              <a:t> in </a:t>
            </a:r>
            <a:r>
              <a:rPr lang="en-US" dirty="0"/>
              <a:t>t</a:t>
            </a:r>
            <a:r>
              <a:rPr lang="en-US" baseline="0" dirty="0">
                <a:latin typeface="Arial" pitchFamily="34" charset="0"/>
                <a:cs typeface="Arial" pitchFamily="34" charset="0"/>
              </a:rPr>
              <a:t>he News’ – there have been a number of recently generated genome sequences reported since the last Council meeting, including: </a:t>
            </a:r>
            <a:r>
              <a:rPr lang="en-US" dirty="0"/>
              <a:t>* Tea Tree,</a:t>
            </a:r>
            <a:r>
              <a:rPr lang="en-US" baseline="0" dirty="0"/>
              <a:t> </a:t>
            </a:r>
            <a:r>
              <a:rPr lang="en-US" dirty="0"/>
              <a:t>* Golden Orb Weaver, * Silver Birch Tree, * Sunflower, * a Freshwater Snail, * Desert Tortoise, * Galapagos Cormorant,</a:t>
            </a:r>
            <a:r>
              <a:rPr lang="en-US" baseline="0" dirty="0"/>
              <a:t> </a:t>
            </a:r>
            <a:r>
              <a:rPr lang="en-US" dirty="0"/>
              <a:t>* Old (234 years) Oak Tree Leaves, * Wild Wheat, * A Fourth </a:t>
            </a:r>
            <a:r>
              <a:rPr lang="en-US" dirty="0" err="1"/>
              <a:t>Denisovan</a:t>
            </a:r>
            <a:r>
              <a:rPr lang="en-US" dirty="0"/>
              <a:t>, * Sand Rat, * Jaguar, * Golden Bat, * 3700 Year-Old Canaanite, * 117 Diverse Apples, * Cotton Bollworm, * Corn Earworm, and * Red </a:t>
            </a:r>
            <a:r>
              <a:rPr lang="en-US" dirty="0" err="1"/>
              <a:t>Vizcacha</a:t>
            </a:r>
            <a:r>
              <a:rPr lang="en-US" dirty="0"/>
              <a:t> Rat.</a:t>
            </a:r>
          </a:p>
          <a:p>
            <a:pPr defTabSz="913184">
              <a:defRPr/>
            </a:pPr>
            <a:endParaRPr lang="en-US" dirty="0"/>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a:solidFill>
                <a:prstClr val="black"/>
              </a:solidFill>
              <a:cs typeface="Arial" pitchFamily="34" charset="0"/>
            </a:endParaRPr>
          </a:p>
        </p:txBody>
      </p:sp>
    </p:spTree>
    <p:extLst>
      <p:ext uri="{BB962C8B-B14F-4D97-AF65-F5344CB8AC3E}">
        <p14:creationId xmlns:p14="http://schemas.microsoft.com/office/powerpoint/2010/main" val="1572097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34</a:t>
            </a:fld>
            <a:endParaRPr lang="en-US" dirty="0">
              <a:cs typeface="Arial" pitchFamily="34" charset="0"/>
            </a:endParaRPr>
          </a:p>
        </p:txBody>
      </p:sp>
    </p:spTree>
    <p:extLst>
      <p:ext uri="{BB962C8B-B14F-4D97-AF65-F5344CB8AC3E}">
        <p14:creationId xmlns:p14="http://schemas.microsoft.com/office/powerpoint/2010/main" val="3424419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6614" y="4416425"/>
            <a:ext cx="5367130" cy="4114800"/>
          </a:xfrm>
        </p:spPr>
        <p:txBody>
          <a:bodyPr/>
          <a:lstStyle/>
          <a:p>
            <a:pPr lvl="2"/>
            <a:r>
              <a:rPr lang="en-US" dirty="0"/>
              <a:t>The overall aim of NHGRI’s Genome Sequence Program is to use genome sequencing to identify genes and genomic variants underlying the full spectrum of human inherited disease. </a:t>
            </a:r>
          </a:p>
          <a:p>
            <a:pPr lvl="2"/>
            <a:endParaRPr lang="en-US" dirty="0"/>
          </a:p>
          <a:p>
            <a:pPr lvl="2"/>
            <a:r>
              <a:rPr lang="en-US" dirty="0"/>
              <a:t>The Genome Sequence Program is comprised of a coordinating center, four analysis centers, four Centers for Common Disease Genomics, and four Centers for Mendelian Genomics. * This</a:t>
            </a:r>
            <a:r>
              <a:rPr lang="en-US" baseline="0" dirty="0"/>
              <a:t> program is also </a:t>
            </a:r>
            <a:r>
              <a:rPr lang="en-US" dirty="0"/>
              <a:t>supported by other institutes, including</a:t>
            </a:r>
            <a:r>
              <a:rPr lang="en-US" baseline="0" dirty="0"/>
              <a:t> the National Heart, Lung, and Blood Institute; the National Institute on Aging; and the National Eye Institute. For example, the </a:t>
            </a:r>
            <a:r>
              <a:rPr lang="en-US" dirty="0"/>
              <a:t>Centers for Common Disease Genomics’ autism efforts are co-funded by the Simons Foundation. The Centers for Common Disease Genomics Alzheimer’s disease efforts are co-funded by the </a:t>
            </a:r>
            <a:r>
              <a:rPr lang="en-US" baseline="0" dirty="0"/>
              <a:t>National Institute on Aging’s</a:t>
            </a:r>
            <a:r>
              <a:rPr lang="en-US" dirty="0"/>
              <a:t> Alzheimer’s Disease Sequencing Project. Additionally, the Genome Sequencing Program works closely with the </a:t>
            </a:r>
            <a:r>
              <a:rPr lang="en-US" baseline="0" dirty="0"/>
              <a:t>National Heart, Lung, and Blood Institute’s</a:t>
            </a:r>
            <a:r>
              <a:rPr lang="en-US" dirty="0"/>
              <a:t> Trans-Omics for Precision Medicine (or </a:t>
            </a:r>
            <a:r>
              <a:rPr lang="en-US" dirty="0" err="1"/>
              <a:t>TOPMed</a:t>
            </a:r>
            <a:r>
              <a:rPr lang="en-US" dirty="0"/>
              <a:t>), particularly,</a:t>
            </a:r>
            <a:r>
              <a:rPr lang="en-US" baseline="0" dirty="0"/>
              <a:t> </a:t>
            </a:r>
            <a:r>
              <a:rPr lang="en-US" dirty="0"/>
              <a:t>for joint data calls and analyses. </a:t>
            </a:r>
          </a:p>
          <a:p>
            <a:pPr lvl="1" defTabSz="997148">
              <a:defRPr/>
            </a:pPr>
            <a:endParaRPr lang="en-US" b="1"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35</a:t>
            </a:fld>
            <a:endParaRPr lang="en-US" dirty="0"/>
          </a:p>
        </p:txBody>
      </p:sp>
    </p:spTree>
    <p:extLst>
      <p:ext uri="{BB962C8B-B14F-4D97-AF65-F5344CB8AC3E}">
        <p14:creationId xmlns:p14="http://schemas.microsoft.com/office/powerpoint/2010/main" val="195953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92200" y="693738"/>
            <a:ext cx="4632325" cy="347503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66615" y="4416424"/>
            <a:ext cx="5367130" cy="4114800"/>
          </a:xfrm>
          <a:noFill/>
          <a:ln w="9525">
            <a:noFill/>
            <a:miter lim="800000"/>
            <a:headEnd/>
            <a:tailEnd/>
          </a:ln>
          <a:effectLst/>
        </p:spPr>
        <p:txBody>
          <a:bodyPr vert="horz" wrap="square" lIns="93340" tIns="46670" rIns="93340" bIns="46670" numCol="1" anchor="t" anchorCtr="0" compatLnSpc="1">
            <a:prstTxWarp prst="textNoShape">
              <a:avLst/>
            </a:prstTxWarp>
          </a:bodyPr>
          <a:lstStyle/>
          <a:p>
            <a:pPr defTabSz="909036">
              <a:defRPr/>
            </a:pPr>
            <a:r>
              <a:rPr lang="en-US" baseline="0" dirty="0">
                <a:latin typeface="Arial" panose="020B0604020202020204" pitchFamily="34" charset="0"/>
                <a:cs typeface="Arial" panose="020B0604020202020204" pitchFamily="34" charset="0"/>
              </a:rPr>
              <a:t>The Centers for Common Disease Genomics are using large-scale genome sequencing to discover genomic variants underlying common diseases, to learn about disease architectures and study designs, and to identify rare risk and protective genomic variants. These Centers are in their 2</a:t>
            </a:r>
            <a:r>
              <a:rPr lang="en-US" baseline="30000" dirty="0">
                <a:latin typeface="Arial" panose="020B0604020202020204" pitchFamily="34" charset="0"/>
                <a:cs typeface="Arial" panose="020B0604020202020204" pitchFamily="34" charset="0"/>
              </a:rPr>
              <a:t>nd</a:t>
            </a:r>
            <a:r>
              <a:rPr lang="en-US" baseline="0" dirty="0">
                <a:latin typeface="Arial" panose="020B0604020202020204" pitchFamily="34" charset="0"/>
                <a:cs typeface="Arial" panose="020B0604020202020204" pitchFamily="34" charset="0"/>
              </a:rPr>
              <a:t> year of funding, and have </a:t>
            </a:r>
            <a:r>
              <a:rPr lang="en-US" dirty="0"/>
              <a:t>sequenced </a:t>
            </a:r>
            <a:r>
              <a:rPr lang="en-US" baseline="0" dirty="0">
                <a:latin typeface="Arial" panose="020B0604020202020204" pitchFamily="34" charset="0"/>
                <a:cs typeface="Arial" panose="020B0604020202020204" pitchFamily="34" charset="0"/>
              </a:rPr>
              <a:t>over 59,000 samples across three disease categories. Shown here is a table summarizing that sequence production, broken down for each disease category and also for whole-genome versus whole-exome sequences.</a:t>
            </a:r>
          </a:p>
          <a:p>
            <a:pPr marL="171425" indent="-171425" defTabSz="909036">
              <a:buFont typeface="Arial" panose="020B0604020202020204" pitchFamily="34" charset="0"/>
              <a:buChar char="•"/>
              <a:defRPr/>
            </a:pPr>
            <a:endParaRPr lang="en-US" baseline="0" dirty="0">
              <a:latin typeface="Arial" panose="020B0604020202020204" pitchFamily="34" charset="0"/>
              <a:cs typeface="Arial" panose="020B0604020202020204" pitchFamily="34" charset="0"/>
            </a:endParaRPr>
          </a:p>
          <a:p>
            <a:pPr defTabSz="909036">
              <a:defRPr/>
            </a:pPr>
            <a:r>
              <a:rPr lang="en-US" baseline="0" dirty="0">
                <a:latin typeface="Arial" panose="020B0604020202020204" pitchFamily="34" charset="0"/>
                <a:cs typeface="Arial" panose="020B0604020202020204" pitchFamily="34" charset="0"/>
              </a:rPr>
              <a:t>* Out of the 141,600</a:t>
            </a:r>
            <a:r>
              <a:rPr lang="en-US" dirty="0">
                <a:latin typeface="Arial" panose="020B0604020202020204" pitchFamily="34" charset="0"/>
                <a:cs typeface="Arial" panose="020B0604020202020204" pitchFamily="34" charset="0"/>
              </a:rPr>
              <a:t> approved samples, * over</a:t>
            </a:r>
            <a:r>
              <a:rPr lang="en-US" baseline="0" dirty="0">
                <a:latin typeface="Arial" panose="020B0604020202020204" pitchFamily="34" charset="0"/>
                <a:cs typeface="Arial" panose="020B0604020202020204" pitchFamily="34" charset="0"/>
              </a:rPr>
              <a:t> 33,000 have been sequenced for the study of cardiovascular diseases, including early onset coronary artery disease, early onset atrial fibrillation, and stroke. * Over 5,000 samples have been sequenced for immune-mediated diseases, including asthma, inflammatory bowel disease, and type 1 diabetes. * Finally, over 20,000 samples have been sequenced for the study of neuropsychiatric diseases, including Alzheimer’s disease, autism, and epilepsy. </a:t>
            </a:r>
          </a:p>
          <a:p>
            <a:pPr defTabSz="909036">
              <a:defRPr/>
            </a:pPr>
            <a:endParaRPr lang="en-US" baseline="0" dirty="0">
              <a:latin typeface="Arial" panose="020B0604020202020204" pitchFamily="34" charset="0"/>
              <a:cs typeface="Arial" panose="020B0604020202020204" pitchFamily="34" charset="0"/>
            </a:endParaRPr>
          </a:p>
          <a:p>
            <a:pPr defTabSz="909036">
              <a:defRPr/>
            </a:pPr>
            <a:r>
              <a:rPr lang="en-US" dirty="0"/>
              <a:t>In addition to sequence-production goals, the centers are </a:t>
            </a:r>
            <a:r>
              <a:rPr lang="en-US" baseline="0" dirty="0">
                <a:latin typeface="Arial" panose="020B0604020202020204" pitchFamily="34" charset="0"/>
                <a:cs typeface="Arial" panose="020B0604020202020204" pitchFamily="34" charset="0"/>
              </a:rPr>
              <a:t>developing collaborative</a:t>
            </a:r>
            <a:r>
              <a:rPr lang="en-US" dirty="0">
                <a:latin typeface="Arial" panose="020B0604020202020204" pitchFamily="34" charset="0"/>
                <a:cs typeface="Arial" panose="020B0604020202020204" pitchFamily="34" charset="0"/>
              </a:rPr>
              <a:t> analysis and technology development plans.</a:t>
            </a:r>
            <a:endParaRPr lang="en-US" baseline="0" dirty="0">
              <a:latin typeface="Arial" panose="020B0604020202020204" pitchFamily="34" charset="0"/>
              <a:cs typeface="Arial" panose="020B0604020202020204" pitchFamily="34" charset="0"/>
            </a:endParaRPr>
          </a:p>
          <a:p>
            <a:pPr defTabSz="909036">
              <a:defRPr/>
            </a:pPr>
            <a:endParaRPr lang="en-US" baseline="0" dirty="0">
              <a:latin typeface="Arial" panose="020B0604020202020204" pitchFamily="34" charset="0"/>
              <a:cs typeface="Arial" panose="020B0604020202020204" pitchFamily="34" charset="0"/>
            </a:endParaRPr>
          </a:p>
          <a:p>
            <a:pPr defTabSz="909036">
              <a:defRPr/>
            </a:pPr>
            <a:endParaRPr lang="en-US" baseline="0" dirty="0">
              <a:latin typeface="Arial" panose="020B0604020202020204" pitchFamily="34" charset="0"/>
              <a:cs typeface="Arial" panose="020B0604020202020204" pitchFamily="34" charset="0"/>
            </a:endParaRPr>
          </a:p>
          <a:p>
            <a:pPr defTabSz="909036">
              <a:defRPr/>
            </a:pPr>
            <a:endParaRPr lang="en-US" baseline="0"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36</a:t>
            </a:fld>
            <a:endParaRPr lang="en-US" dirty="0">
              <a:cs typeface="Arial" pitchFamily="34" charset="0"/>
            </a:endParaRPr>
          </a:p>
        </p:txBody>
      </p:sp>
    </p:spTree>
    <p:extLst>
      <p:ext uri="{BB962C8B-B14F-4D97-AF65-F5344CB8AC3E}">
        <p14:creationId xmlns:p14="http://schemas.microsoft.com/office/powerpoint/2010/main" val="2552679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92200" y="693738"/>
            <a:ext cx="4632325" cy="3475037"/>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66614" y="4416424"/>
            <a:ext cx="5367130" cy="4749877"/>
          </a:xfrm>
          <a:noFill/>
          <a:ln w="9525">
            <a:noFill/>
            <a:miter lim="800000"/>
            <a:headEnd/>
            <a:tailEnd/>
          </a:ln>
          <a:effectLst/>
        </p:spPr>
        <p:txBody>
          <a:bodyPr vert="horz" wrap="square" lIns="93340" tIns="46670" rIns="93340" bIns="46670" numCol="1" anchor="t" anchorCtr="0" compatLnSpc="1">
            <a:prstTxWarp prst="textNoShape">
              <a:avLst/>
            </a:prstTxWarp>
          </a:bodyPr>
          <a:lstStyle/>
          <a:p>
            <a:r>
              <a:rPr lang="en-US" dirty="0"/>
              <a:t>The Centers for Mendelian Genomics program is halfway through its second funding cycle. The program aims to use genome sequencing and analysis to discover the genomic basis underlying as many Mendelian diseases as possible, and to accelerate gene discovery by disseminating methods and results. </a:t>
            </a:r>
          </a:p>
          <a:p>
            <a:endParaRPr lang="en-US" dirty="0"/>
          </a:p>
          <a:p>
            <a:r>
              <a:rPr lang="en-US" dirty="0"/>
              <a:t>* The four Centers have to date generated genome sequences for over 35,000 individuals, mostly by whole-exome sequencing. About 42% of that sequencing was performed during the current funding cycle. * The Centers have found about 1,800 disease genes by ‘conservative’ criteria; 970 of those represent novel gene-phenotype associations. Additionally, about 800 disease genes have been identified by ‘suggestive’ criteria; most of those potentially represent novel associations. * The Centers have published over 370 papers, with 153 published so far in the current funding cycle. These papers report on disease gene discoveries, method and tool development, collaborations with disease groups, choices made by research participants, and future perspectives. </a:t>
            </a:r>
          </a:p>
          <a:p>
            <a:pPr lvl="0"/>
            <a:endParaRPr lang="en-US" dirty="0"/>
          </a:p>
          <a:p>
            <a:r>
              <a:rPr lang="en-US" dirty="0"/>
              <a:t>* In addition to publications, the Centers also publicly share appropriately consented genomic data. Matchmaker Exchange is one of the data-sharing venues being used; this is a federated network of databases facilitating case matching based on phenotypic and/or genotypic profiles. The Centers have been among the leaders to develop the network since its launch in late 2013, * and currently contribute to three nodes, as highlighted here.</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37</a:t>
            </a:fld>
            <a:endParaRPr lang="en-US" dirty="0">
              <a:cs typeface="Arial" pitchFamily="34" charset="0"/>
            </a:endParaRPr>
          </a:p>
        </p:txBody>
      </p:sp>
    </p:spTree>
    <p:extLst>
      <p:ext uri="{BB962C8B-B14F-4D97-AF65-F5344CB8AC3E}">
        <p14:creationId xmlns:p14="http://schemas.microsoft.com/office/powerpoint/2010/main" val="23471970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027113" y="676275"/>
            <a:ext cx="4510087" cy="3382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66615" y="4416424"/>
            <a:ext cx="5367130" cy="4114800"/>
          </a:xfrm>
          <a:noFill/>
          <a:ln w="9525">
            <a:noFill/>
            <a:miter lim="800000"/>
            <a:headEnd/>
            <a:tailEnd/>
          </a:ln>
          <a:effectLst/>
        </p:spPr>
        <p:txBody>
          <a:bodyPr vert="horz" wrap="square" lIns="90432" tIns="45218" rIns="90432" bIns="45218" numCol="1" anchor="t" anchorCtr="0" compatLnSpc="1">
            <a:prstTxWarp prst="textNoShape">
              <a:avLst/>
            </a:prstTxWarp>
          </a:bodyPr>
          <a:lstStyle/>
          <a:p>
            <a:r>
              <a:rPr lang="en-US" dirty="0"/>
              <a:t>NHGRI’s Technology Development Program continues to move forward, paving the way to develop new and improved technologies</a:t>
            </a:r>
            <a:r>
              <a:rPr lang="en-US" baseline="0" dirty="0"/>
              <a:t> to enable </a:t>
            </a:r>
            <a:r>
              <a:rPr lang="en-US" dirty="0"/>
              <a:t>genomic</a:t>
            </a:r>
            <a:r>
              <a:rPr lang="en-US" baseline="0" dirty="0"/>
              <a:t> discoveries and facilitate adoption of genomics in medicine</a:t>
            </a:r>
            <a:r>
              <a:rPr lang="en-US" dirty="0"/>
              <a:t>.</a:t>
            </a:r>
          </a:p>
          <a:p>
            <a:r>
              <a:rPr lang="en-US" dirty="0"/>
              <a:t> </a:t>
            </a:r>
          </a:p>
          <a:p>
            <a:r>
              <a:rPr lang="en-US" dirty="0"/>
              <a:t>* An Advanced Genomic Technology Development Meeting was held at Northeastern University in May. Novel nucleic-acid sequencing and genomic-technology grantees from the program met over several days to facilitate communication, collaboration, and interaction. An adjacent public meeting allowed broader community participation. Grantee and community feedback was very favorable,</a:t>
            </a:r>
            <a:r>
              <a:rPr lang="en-US" baseline="0" dirty="0"/>
              <a:t> and we are working on the next meeting of this group planned for May 2018.</a:t>
            </a:r>
            <a:endParaRPr lang="en-US" dirty="0"/>
          </a:p>
          <a:p>
            <a:endParaRPr lang="en-US" dirty="0"/>
          </a:p>
          <a:p>
            <a:r>
              <a:rPr lang="en-US" dirty="0"/>
              <a:t>One upcoming funding opportunity deserves mentioning. * Program announcements for Novel Genomic Technology Development are resulting in a wide breadth of submitted applications and funded grants, ranging from advanced tools and critical reagents to the development of epigenomic and genomic-profiling assays. The next application due date for this is in late October.</a:t>
            </a:r>
          </a:p>
          <a:p>
            <a:endParaRPr lang="en-US" dirty="0"/>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891584">
              <a:defRPr/>
            </a:pPr>
            <a:fld id="{EF1538E9-0E3C-4F99-854D-827A84D0C00A}" type="slidenum">
              <a:rPr lang="en-US">
                <a:solidFill>
                  <a:srgbClr val="000000"/>
                </a:solidFill>
              </a:rPr>
              <a:pPr defTabSz="891584">
                <a:defRPr/>
              </a:pPr>
              <a:t>38</a:t>
            </a:fld>
            <a:endParaRPr lang="en-US" dirty="0">
              <a:solidFill>
                <a:srgbClr val="000000"/>
              </a:solidFill>
            </a:endParaRPr>
          </a:p>
        </p:txBody>
      </p:sp>
    </p:spTree>
    <p:extLst>
      <p:ext uri="{BB962C8B-B14F-4D97-AF65-F5344CB8AC3E}">
        <p14:creationId xmlns:p14="http://schemas.microsoft.com/office/powerpoint/2010/main" val="6345245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084263" y="693738"/>
            <a:ext cx="4616450" cy="3462337"/>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38152" y="4319238"/>
            <a:ext cx="5252329" cy="4450534"/>
          </a:xfrm>
          <a:noFill/>
        </p:spPr>
        <p:txBody>
          <a:bodyPr wrap="square" numCol="1" anchor="t" anchorCtr="0" compatLnSpc="1">
            <a:prstTxWarp prst="textNoShape">
              <a:avLst/>
            </a:prstTxWarp>
          </a:bodyPr>
          <a:lstStyle/>
          <a:p>
            <a:r>
              <a:rPr lang="en-US" dirty="0"/>
              <a:t>The goal of the Encyclopedia of DNA Elements (or ENCODE) project is to create catalogs of all functional elements in the human and mouse genomes, and to make those catalogs available as a resource to the biomedical community.</a:t>
            </a:r>
          </a:p>
          <a:p>
            <a:endParaRPr lang="en-US" dirty="0"/>
          </a:p>
          <a:p>
            <a:r>
              <a:rPr lang="en-US" dirty="0"/>
              <a:t>* At this</a:t>
            </a:r>
            <a:r>
              <a:rPr lang="en-US" baseline="0" dirty="0"/>
              <a:t> year’s American Society of Human Genetics meeting, a workshop will be held dedicated to teaching users how to navigate the ENCODE encyclopedia using the newly created online visualization tool, SCREEN (or Search Candidate Regulatory Elements by ENCODE). SCREEN was developed by the ENCODE’s Data Analysis Center to allow for seamless navigation through ENCODE’s extensive encyclopedia. The workshop will provide training on navigating the annotated genomes available through this resource. </a:t>
            </a:r>
          </a:p>
          <a:p>
            <a:endParaRPr lang="en-US" baseline="0" dirty="0"/>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39</a:t>
            </a:fld>
            <a:endParaRPr lang="en-US" dirty="0"/>
          </a:p>
        </p:txBody>
      </p:sp>
    </p:spTree>
    <p:extLst>
      <p:ext uri="{BB962C8B-B14F-4D97-AF65-F5344CB8AC3E}">
        <p14:creationId xmlns:p14="http://schemas.microsoft.com/office/powerpoint/2010/main" val="3040133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04900" y="696913"/>
            <a:ext cx="4648200" cy="3486150"/>
          </a:xfrm>
          <a:prstGeom prst="rect">
            <a:avLst/>
          </a:prstGeom>
          <a:ln/>
        </p:spPr>
      </p:sp>
      <p:sp>
        <p:nvSpPr>
          <p:cNvPr id="100355" name="Notes Placeholder 2"/>
          <p:cNvSpPr>
            <a:spLocks noGrp="1"/>
          </p:cNvSpPr>
          <p:nvPr>
            <p:ph type="body" idx="1"/>
          </p:nvPr>
        </p:nvSpPr>
        <p:spPr>
          <a:xfrm>
            <a:off x="766614" y="4416425"/>
            <a:ext cx="536713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defTabSz="913250">
              <a:defRPr/>
            </a:pPr>
            <a:r>
              <a:rPr lang="en-US" dirty="0"/>
              <a:t>Next, we will hear in succession</a:t>
            </a:r>
            <a:r>
              <a:rPr lang="en-US" baseline="0" dirty="0"/>
              <a:t> </a:t>
            </a:r>
            <a:r>
              <a:rPr lang="en-US" dirty="0"/>
              <a:t>from:</a:t>
            </a:r>
          </a:p>
          <a:p>
            <a:pPr lvl="1" defTabSz="913250">
              <a:defRPr/>
            </a:pPr>
            <a:endParaRPr lang="en-US" dirty="0"/>
          </a:p>
          <a:p>
            <a:pPr lvl="1" defTabSz="913250">
              <a:defRPr/>
            </a:pPr>
            <a:r>
              <a:rPr lang="en-US" dirty="0"/>
              <a:t>* Wendy Chung, who will talk about the National Academy of Medicine (or NAM) Report on Evidence Framework for Genetic Testing</a:t>
            </a:r>
            <a:r>
              <a:rPr lang="en-US" baseline="0" dirty="0"/>
              <a:t>; * </a:t>
            </a:r>
            <a:r>
              <a:rPr lang="en-US" dirty="0"/>
              <a:t>Teri Manolio, who will provide a summary about the Genomic Medicine Working Group Activities in 2017; and finally * Anastasia Wise, who will provide an update on the NSIGHT Program.</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73" eaLnBrk="0" hangingPunct="0">
              <a:defRPr b="1">
                <a:solidFill>
                  <a:schemeClr val="tx1"/>
                </a:solidFill>
                <a:latin typeface="Arial" pitchFamily="34" charset="0"/>
              </a:defRPr>
            </a:lvl1pPr>
            <a:lvl2pPr marL="747667" indent="-287565" defTabSz="942573" eaLnBrk="0" hangingPunct="0">
              <a:defRPr b="1">
                <a:solidFill>
                  <a:schemeClr val="tx1"/>
                </a:solidFill>
                <a:latin typeface="Arial" pitchFamily="34" charset="0"/>
              </a:defRPr>
            </a:lvl2pPr>
            <a:lvl3pPr marL="1150258" indent="-230051" defTabSz="942573" eaLnBrk="0" hangingPunct="0">
              <a:defRPr b="1">
                <a:solidFill>
                  <a:schemeClr val="tx1"/>
                </a:solidFill>
                <a:latin typeface="Arial" pitchFamily="34" charset="0"/>
              </a:defRPr>
            </a:lvl3pPr>
            <a:lvl4pPr marL="1610362" indent="-230051" defTabSz="942573" eaLnBrk="0" hangingPunct="0">
              <a:defRPr b="1">
                <a:solidFill>
                  <a:schemeClr val="tx1"/>
                </a:solidFill>
                <a:latin typeface="Arial" pitchFamily="34" charset="0"/>
              </a:defRPr>
            </a:lvl4pPr>
            <a:lvl5pPr marL="2070465" indent="-230051" defTabSz="942573" eaLnBrk="0" hangingPunct="0">
              <a:defRPr b="1">
                <a:solidFill>
                  <a:schemeClr val="tx1"/>
                </a:solidFill>
                <a:latin typeface="Arial" pitchFamily="34" charset="0"/>
              </a:defRPr>
            </a:lvl5pPr>
            <a:lvl6pPr marL="2530569" indent="-230051" defTabSz="942573" eaLnBrk="0" fontAlgn="base" hangingPunct="0">
              <a:spcBef>
                <a:spcPct val="0"/>
              </a:spcBef>
              <a:spcAft>
                <a:spcPct val="0"/>
              </a:spcAft>
              <a:defRPr b="1">
                <a:solidFill>
                  <a:schemeClr val="tx1"/>
                </a:solidFill>
                <a:latin typeface="Arial" pitchFamily="34" charset="0"/>
              </a:defRPr>
            </a:lvl6pPr>
            <a:lvl7pPr marL="2990669" indent="-230051" defTabSz="942573" eaLnBrk="0" fontAlgn="base" hangingPunct="0">
              <a:spcBef>
                <a:spcPct val="0"/>
              </a:spcBef>
              <a:spcAft>
                <a:spcPct val="0"/>
              </a:spcAft>
              <a:defRPr b="1">
                <a:solidFill>
                  <a:schemeClr val="tx1"/>
                </a:solidFill>
                <a:latin typeface="Arial" pitchFamily="34" charset="0"/>
              </a:defRPr>
            </a:lvl7pPr>
            <a:lvl8pPr marL="3450775" indent="-230051" defTabSz="942573" eaLnBrk="0" fontAlgn="base" hangingPunct="0">
              <a:spcBef>
                <a:spcPct val="0"/>
              </a:spcBef>
              <a:spcAft>
                <a:spcPct val="0"/>
              </a:spcAft>
              <a:defRPr b="1">
                <a:solidFill>
                  <a:schemeClr val="tx1"/>
                </a:solidFill>
                <a:latin typeface="Arial" pitchFamily="34" charset="0"/>
              </a:defRPr>
            </a:lvl8pPr>
            <a:lvl9pPr marL="3910879" indent="-230051" defTabSz="94257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a:solidFill>
                <a:prstClr val="black"/>
              </a:solidFill>
              <a:cs typeface="Arial" pitchFamily="34" charset="0"/>
            </a:endParaRPr>
          </a:p>
        </p:txBody>
      </p:sp>
    </p:spTree>
    <p:extLst>
      <p:ext uri="{BB962C8B-B14F-4D97-AF65-F5344CB8AC3E}">
        <p14:creationId xmlns:p14="http://schemas.microsoft.com/office/powerpoint/2010/main" val="24593437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084263" y="693738"/>
            <a:ext cx="4616450" cy="3462337"/>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738152" y="4319238"/>
            <a:ext cx="5252329" cy="4450534"/>
          </a:xfrm>
          <a:noFill/>
        </p:spPr>
        <p:txBody>
          <a:bodyPr wrap="square" numCol="1" anchor="t" anchorCtr="0" compatLnSpc="1">
            <a:prstTxWarp prst="textNoShape">
              <a:avLst/>
            </a:prstTxWarp>
          </a:bodyPr>
          <a:lstStyle/>
          <a:p>
            <a:pPr defTabSz="914266">
              <a:defRPr/>
            </a:pPr>
            <a:r>
              <a:rPr lang="en-US" dirty="0"/>
              <a:t>ENCODE data are being widely used. There are now more than 2,000 community publications (the pink line) from groups without ENCODE funding but who used ENCODE data for their published work. ENCODE Consortium members have produced more than 600 publications (the green line). The use of these data attests to the value of the resources provided by ENCODE, and we expect these numbers to increase as more data becomes available in ENCODE.</a:t>
            </a: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40</a:t>
            </a:fld>
            <a:endParaRPr lang="en-US" dirty="0"/>
          </a:p>
        </p:txBody>
      </p:sp>
    </p:spTree>
    <p:extLst>
      <p:ext uri="{BB962C8B-B14F-4D97-AF65-F5344CB8AC3E}">
        <p14:creationId xmlns:p14="http://schemas.microsoft.com/office/powerpoint/2010/main" val="355789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127125" y="701675"/>
            <a:ext cx="4678363" cy="3509963"/>
          </a:xfrm>
          <a:prstGeom prst="rect">
            <a:avLst/>
          </a:prstGeom>
          <a:ln/>
        </p:spPr>
      </p:sp>
      <p:sp>
        <p:nvSpPr>
          <p:cNvPr id="164867" name="Notes Placeholder 2"/>
          <p:cNvSpPr>
            <a:spLocks noGrp="1"/>
          </p:cNvSpPr>
          <p:nvPr>
            <p:ph type="body" idx="1"/>
          </p:nvPr>
        </p:nvSpPr>
        <p:spPr>
          <a:xfrm>
            <a:off x="924032" y="4446595"/>
            <a:ext cx="5238230" cy="4211637"/>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61" tIns="47279" rIns="94561" bIns="47279" numCol="1" anchor="t" anchorCtr="0" compatLnSpc="1">
            <a:prstTxWarp prst="textNoShape">
              <a:avLst/>
            </a:prstTxWarp>
          </a:bodyPr>
          <a:lstStyle/>
          <a:p>
            <a:pPr defTabSz="939402" eaLnBrk="1" fontAlgn="auto" hangingPunct="1">
              <a:spcAft>
                <a:spcPts val="0"/>
              </a:spcAft>
              <a:defRPr/>
            </a:pPr>
            <a:r>
              <a:rPr lang="en-US" dirty="0"/>
              <a:t>The Centers of Excellence in Genomic Science (or CEGS) program supports interdisciplinary research teams to develop highly innovative approaches to address genomic problems.</a:t>
            </a:r>
          </a:p>
          <a:p>
            <a:pPr defTabSz="939402" eaLnBrk="1" fontAlgn="auto" hangingPunct="1">
              <a:spcAft>
                <a:spcPts val="0"/>
              </a:spcAft>
              <a:defRPr/>
            </a:pPr>
            <a:endParaRPr lang="en-US" dirty="0"/>
          </a:p>
          <a:p>
            <a:pPr defTabSz="939402" eaLnBrk="1" fontAlgn="auto" hangingPunct="1">
              <a:spcAft>
                <a:spcPts val="0"/>
              </a:spcAft>
              <a:defRPr/>
            </a:pPr>
            <a:r>
              <a:rPr lang="en-US" dirty="0"/>
              <a:t>* A new award was made recently for establishing a Center for Genome Editing</a:t>
            </a:r>
            <a:r>
              <a:rPr lang="en-US" baseline="0" dirty="0"/>
              <a:t> and Recording. Jennifer Doudna at the University of California-Berkeley is the Principal Investigator, with collaborators at University of California-San Francisco, the Broad Institute, and Massachusetts General Hospital. * Building on the CRISPR-Cas9 genome-engineering technology, this center aims to create methods to detect, alter, and record the sequence and output of the genome in individual cells and tissues. </a:t>
            </a:r>
          </a:p>
        </p:txBody>
      </p:sp>
      <p:sp>
        <p:nvSpPr>
          <p:cNvPr id="6"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41</a:t>
            </a:fld>
            <a:endParaRPr lang="en-US" dirty="0"/>
          </a:p>
        </p:txBody>
      </p:sp>
    </p:spTree>
    <p:extLst>
      <p:ext uri="{BB962C8B-B14F-4D97-AF65-F5344CB8AC3E}">
        <p14:creationId xmlns:p14="http://schemas.microsoft.com/office/powerpoint/2010/main" val="22303064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782707" y="459835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911746" eaLnBrk="1" fontAlgn="auto" hangingPunct="1">
              <a:spcBef>
                <a:spcPct val="0"/>
              </a:spcBef>
              <a:spcAft>
                <a:spcPts val="0"/>
              </a:spcAft>
              <a:defRPr/>
            </a:pPr>
            <a:r>
              <a:rPr lang="en-US" baseline="0" dirty="0"/>
              <a:t>The </a:t>
            </a:r>
            <a:r>
              <a:rPr lang="en-US" dirty="0"/>
              <a:t>Electronic Medical Records and Genomics (or </a:t>
            </a:r>
            <a:r>
              <a:rPr lang="en-US" dirty="0" err="1"/>
              <a:t>eMERGE</a:t>
            </a:r>
            <a:r>
              <a:rPr lang="en-US" dirty="0"/>
              <a:t>) network conducts genomic discovery</a:t>
            </a:r>
            <a:r>
              <a:rPr lang="en-US" baseline="0" dirty="0"/>
              <a:t> and clinical implementation research by leveraging data from large biorepositories linked to electronic medical </a:t>
            </a:r>
            <a:r>
              <a:rPr lang="en-US" strike="noStrike" baseline="0" dirty="0"/>
              <a:t>records.</a:t>
            </a:r>
            <a:r>
              <a:rPr lang="en-US" kern="1200" baseline="0" dirty="0">
                <a:solidFill>
                  <a:schemeClr val="tx1"/>
                </a:solidFill>
                <a:effectLst/>
              </a:rPr>
              <a:t> * On </a:t>
            </a:r>
            <a:r>
              <a:rPr lang="en-US" dirty="0"/>
              <a:t>October </a:t>
            </a:r>
            <a:r>
              <a:rPr lang="en-US" kern="1200" baseline="0" dirty="0">
                <a:solidFill>
                  <a:schemeClr val="tx1"/>
                </a:solidFill>
                <a:effectLst/>
              </a:rPr>
              <a:t>30, NHGRI will be hosting a program review workshop entitled “</a:t>
            </a:r>
            <a:r>
              <a:rPr lang="en-US" kern="1200" baseline="0" dirty="0" err="1">
                <a:solidFill>
                  <a:schemeClr val="tx1"/>
                </a:solidFill>
                <a:effectLst/>
              </a:rPr>
              <a:t>eMERGE</a:t>
            </a:r>
            <a:r>
              <a:rPr lang="en-US" kern="1200" baseline="0" dirty="0">
                <a:solidFill>
                  <a:schemeClr val="tx1"/>
                </a:solidFill>
                <a:effectLst/>
              </a:rPr>
              <a:t> and Beyond: The Future of EHR and Genomics” – as eMERGE Phase III will end in June 2019. This workshop will b</a:t>
            </a:r>
            <a:r>
              <a:rPr lang="en-US" kern="1200" dirty="0">
                <a:solidFill>
                  <a:schemeClr val="tx1"/>
                </a:solidFill>
                <a:effectLst/>
              </a:rPr>
              <a:t>ring together eMERGE principal investigators, the eMERGE External Scientific Panel, NHGRI Council members,</a:t>
            </a:r>
            <a:r>
              <a:rPr lang="en-US" kern="1200" baseline="0" dirty="0">
                <a:solidFill>
                  <a:schemeClr val="tx1"/>
                </a:solidFill>
                <a:effectLst/>
              </a:rPr>
              <a:t> </a:t>
            </a:r>
            <a:r>
              <a:rPr lang="en-US" kern="1200" dirty="0">
                <a:solidFill>
                  <a:schemeClr val="tx1"/>
                </a:solidFill>
                <a:effectLst/>
              </a:rPr>
              <a:t>external experts in key areas of genomic medicine, and patient representatives to review the current goals and accomplishments of eMERGE as well as design future directions for a possible </a:t>
            </a:r>
            <a:r>
              <a:rPr lang="en-US" u="none" kern="1200" dirty="0">
                <a:effectLst/>
              </a:rPr>
              <a:t>continuation of </a:t>
            </a:r>
            <a:r>
              <a:rPr lang="en-US" kern="1200" dirty="0">
                <a:solidFill>
                  <a:schemeClr val="tx1"/>
                </a:solidFill>
                <a:effectLst/>
              </a:rPr>
              <a:t>eMERGE. </a:t>
            </a:r>
          </a:p>
          <a:p>
            <a:pPr defTabSz="911746" eaLnBrk="1" fontAlgn="auto" hangingPunct="1">
              <a:spcBef>
                <a:spcPct val="0"/>
              </a:spcBef>
              <a:spcAft>
                <a:spcPts val="0"/>
              </a:spcAft>
              <a:defRPr/>
            </a:pPr>
            <a:endParaRPr lang="en-US" kern="1200" dirty="0">
              <a:solidFill>
                <a:schemeClr val="tx1"/>
              </a:solidFill>
              <a:effectLst/>
            </a:endParaRPr>
          </a:p>
          <a:p>
            <a:pPr defTabSz="911746" eaLnBrk="1" fontAlgn="auto" hangingPunct="1">
              <a:spcBef>
                <a:spcPct val="0"/>
              </a:spcBef>
              <a:spcAft>
                <a:spcPts val="0"/>
              </a:spcAft>
              <a:defRPr/>
            </a:pPr>
            <a:r>
              <a:rPr lang="en-US" dirty="0"/>
              <a:t>The workshop goals</a:t>
            </a:r>
            <a:r>
              <a:rPr lang="en-US" u="none" dirty="0"/>
              <a:t> include identifying gaps, discussing</a:t>
            </a:r>
            <a:r>
              <a:rPr lang="en-US" u="none" baseline="0" dirty="0"/>
              <a:t> challenges,</a:t>
            </a:r>
            <a:r>
              <a:rPr lang="en-US" u="none" dirty="0"/>
              <a:t> a</a:t>
            </a:r>
            <a:r>
              <a:rPr lang="en-US" strike="noStrike" baseline="0" dirty="0"/>
              <a:t>nd </a:t>
            </a:r>
            <a:r>
              <a:rPr lang="en-US" dirty="0"/>
              <a:t>defining future opportunities in ge</a:t>
            </a:r>
            <a:r>
              <a:rPr lang="en-US" u="none" dirty="0"/>
              <a:t>nomic medicine research and implementation.</a:t>
            </a:r>
            <a:r>
              <a:rPr lang="en-US" baseline="0" dirty="0"/>
              <a:t> The workshop will focus on the following four main topics: * evidence generation for genomic medicine, * identification of novel and disruptive opportunities in genomic medicine, * electronic phenotyping for genomic research</a:t>
            </a:r>
            <a:r>
              <a:rPr lang="en-US" dirty="0"/>
              <a:t>, and</a:t>
            </a:r>
            <a:r>
              <a:rPr lang="en-US" baseline="0" dirty="0"/>
              <a:t> * Electronic Medical Records (or EMR) integration of genomic results and automated decision support.</a:t>
            </a:r>
            <a:r>
              <a:rPr lang="en-US" dirty="0"/>
              <a:t> The meeting will be webcast live and archived o</a:t>
            </a:r>
            <a:r>
              <a:rPr lang="en-US" baseline="0" dirty="0"/>
              <a:t>n NHGRI’s</a:t>
            </a:r>
            <a:r>
              <a:rPr lang="en-US" dirty="0"/>
              <a:t> </a:t>
            </a:r>
            <a:r>
              <a:rPr lang="en-US" dirty="0" err="1"/>
              <a:t>GenomeTV</a:t>
            </a:r>
            <a:r>
              <a:rPr lang="en-US" dirty="0"/>
              <a:t> channel of YouTube. </a:t>
            </a:r>
          </a:p>
          <a:p>
            <a:pPr defTabSz="911746" eaLnBrk="1" fontAlgn="auto" hangingPunct="1">
              <a:spcBef>
                <a:spcPct val="0"/>
              </a:spcBef>
              <a:spcAft>
                <a:spcPts val="0"/>
              </a:spcAft>
              <a:defRPr/>
            </a:pPr>
            <a:endParaRPr lang="en-US" sz="800" dirty="0"/>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42</a:t>
            </a:fld>
            <a:endParaRPr lang="en-US" dirty="0">
              <a:solidFill>
                <a:srgbClr val="000000"/>
              </a:solidFill>
            </a:endParaRPr>
          </a:p>
        </p:txBody>
      </p:sp>
    </p:spTree>
    <p:extLst>
      <p:ext uri="{BB962C8B-B14F-4D97-AF65-F5344CB8AC3E}">
        <p14:creationId xmlns:p14="http://schemas.microsoft.com/office/powerpoint/2010/main" val="708487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xfrm>
            <a:off x="1090613" y="693738"/>
            <a:ext cx="4616450" cy="34639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93187" name="Notes Placeholder 2"/>
          <p:cNvSpPr>
            <a:spLocks noGrp="1"/>
          </p:cNvSpPr>
          <p:nvPr>
            <p:ph type="body" idx="1"/>
          </p:nvPr>
        </p:nvSpPr>
        <p:spPr>
          <a:xfrm>
            <a:off x="715928" y="4326255"/>
            <a:ext cx="5367130" cy="44477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670" rIns="94670"/>
          <a:lstStyle/>
          <a:p>
            <a:pPr defTabSz="937102">
              <a:defRPr/>
            </a:pPr>
            <a:r>
              <a:rPr lang="en-US" dirty="0"/>
              <a:t>The Clinical Genome</a:t>
            </a:r>
            <a:r>
              <a:rPr lang="en-US" baseline="0" dirty="0"/>
              <a:t> Resource (or </a:t>
            </a:r>
            <a:r>
              <a:rPr lang="en-US" dirty="0" err="1"/>
              <a:t>ClinGen</a:t>
            </a:r>
            <a:r>
              <a:rPr lang="en-US" dirty="0"/>
              <a:t>) considers the sharing of genomic</a:t>
            </a:r>
            <a:r>
              <a:rPr lang="en-US" baseline="0" dirty="0"/>
              <a:t> </a:t>
            </a:r>
            <a:r>
              <a:rPr lang="en-US" dirty="0"/>
              <a:t>variant interpretations as essential for quality assurance and for accurate genetic and genomic testing</a:t>
            </a:r>
            <a:r>
              <a:rPr lang="en-US" altLang="en-US" baseline="0" dirty="0">
                <a:latin typeface="Arial" panose="020B0604020202020204" pitchFamily="34" charset="0"/>
                <a:cs typeface="Arial" panose="020B0604020202020204" pitchFamily="34" charset="0"/>
              </a:rPr>
              <a:t>. * As such, they developed a list of </a:t>
            </a:r>
            <a:r>
              <a:rPr lang="en-US" dirty="0"/>
              <a:t>clinical laboratories who meet a minimum standard of data sharing and encourage other</a:t>
            </a:r>
            <a:r>
              <a:rPr lang="en-US" baseline="0" dirty="0"/>
              <a:t> </a:t>
            </a:r>
            <a:r>
              <a:rPr lang="en-US" dirty="0"/>
              <a:t>laboratories</a:t>
            </a:r>
            <a:r>
              <a:rPr lang="en-US" baseline="0" dirty="0"/>
              <a:t> to apply for this status through the ClinGen website.</a:t>
            </a:r>
            <a:endParaRPr lang="en-US" altLang="en-US" baseline="0" dirty="0">
              <a:latin typeface="Arial" panose="020B0604020202020204" pitchFamily="34" charset="0"/>
              <a:cs typeface="Arial" panose="020B0604020202020204" pitchFamily="34" charset="0"/>
            </a:endParaRPr>
          </a:p>
          <a:p>
            <a:pPr defTabSz="937102"/>
            <a:endParaRPr lang="en-US" altLang="en-US" baseline="0" dirty="0">
              <a:latin typeface="Arial" panose="020B0604020202020204" pitchFamily="34" charset="0"/>
              <a:cs typeface="Arial" panose="020B0604020202020204" pitchFamily="34" charset="0"/>
            </a:endParaRPr>
          </a:p>
          <a:p>
            <a:pPr defTabSz="937102"/>
            <a:r>
              <a:rPr lang="en-US" altLang="en-US" b="0" baseline="0" dirty="0">
                <a:latin typeface="Arial" panose="020B0604020202020204" pitchFamily="34" charset="0"/>
                <a:cs typeface="Arial" panose="020B0604020202020204" pitchFamily="34" charset="0"/>
              </a:rPr>
              <a:t>* ClinGen continues to educate the research and clinical communities about their resource and tools. During the June 2017 Curating the Clinical Genome meeting (which was co-organized with DECIPHER), the ClinGen team led a training session on their curation tools that was attended by more than 200 researchers and clinicians. * </a:t>
            </a:r>
            <a:r>
              <a:rPr lang="en-US" altLang="en-US" baseline="0" dirty="0">
                <a:latin typeface="Arial" panose="020B0604020202020204" pitchFamily="34" charset="0"/>
                <a:cs typeface="Arial" panose="020B0604020202020204" pitchFamily="34" charset="0"/>
              </a:rPr>
              <a:t>Next year’s meeting will be May 23-25 in </a:t>
            </a:r>
            <a:r>
              <a:rPr lang="en-US" altLang="en-US" baseline="0" dirty="0" err="1">
                <a:latin typeface="Arial" panose="020B0604020202020204" pitchFamily="34" charset="0"/>
                <a:cs typeface="Arial" panose="020B0604020202020204" pitchFamily="34" charset="0"/>
              </a:rPr>
              <a:t>Hinxton</a:t>
            </a:r>
            <a:r>
              <a:rPr lang="en-US" altLang="en-US" baseline="0" dirty="0">
                <a:latin typeface="Arial" panose="020B0604020202020204" pitchFamily="34" charset="0"/>
                <a:cs typeface="Arial" panose="020B0604020202020204" pitchFamily="34" charset="0"/>
              </a:rPr>
              <a:t>, England. </a:t>
            </a:r>
          </a:p>
          <a:p>
            <a:pPr defTabSz="937102">
              <a:defRPr/>
            </a:pPr>
            <a:endParaRPr lang="en-US" altLang="en-US" baseline="0" dirty="0">
              <a:latin typeface="Arial" panose="020B0604020202020204" pitchFamily="34" charset="0"/>
              <a:cs typeface="Arial" panose="020B0604020202020204" pitchFamily="34" charset="0"/>
            </a:endParaRPr>
          </a:p>
          <a:p>
            <a:pPr defTabSz="937102">
              <a:defRPr/>
            </a:pPr>
            <a:endParaRPr lang="en-US" altLang="en-US" baseline="0" dirty="0">
              <a:latin typeface="Arial" panose="020B0604020202020204" pitchFamily="34" charset="0"/>
              <a:cs typeface="Arial" panose="020B0604020202020204" pitchFamily="34" charset="0"/>
            </a:endParaRPr>
          </a:p>
          <a:p>
            <a:pPr defTabSz="937102">
              <a:defRPr/>
            </a:pPr>
            <a:endParaRPr lang="en-US" altLang="en-US" dirty="0">
              <a:latin typeface="Arial" panose="020B0604020202020204" pitchFamily="34" charset="0"/>
              <a:cs typeface="Arial" panose="020B0604020202020204" pitchFamily="34" charset="0"/>
            </a:endParaRPr>
          </a:p>
          <a:p>
            <a:pPr defTabSz="937102">
              <a:defRPr/>
            </a:pPr>
            <a:endParaRPr lang="en-US" altLang="en-US" dirty="0"/>
          </a:p>
        </p:txBody>
      </p:sp>
      <p:sp>
        <p:nvSpPr>
          <p:cNvPr id="5"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43</a:t>
            </a:fld>
            <a:endParaRPr lang="en-US" dirty="0"/>
          </a:p>
        </p:txBody>
      </p:sp>
    </p:spTree>
    <p:extLst>
      <p:ext uri="{BB962C8B-B14F-4D97-AF65-F5344CB8AC3E}">
        <p14:creationId xmlns:p14="http://schemas.microsoft.com/office/powerpoint/2010/main" val="7951114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27125" y="701675"/>
            <a:ext cx="4678363" cy="35099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82947" name="Notes Placeholder 2"/>
          <p:cNvSpPr>
            <a:spLocks noGrp="1"/>
          </p:cNvSpPr>
          <p:nvPr>
            <p:ph type="body" idx="1"/>
          </p:nvPr>
        </p:nvSpPr>
        <p:spPr>
          <a:xfrm>
            <a:off x="693888" y="4446594"/>
            <a:ext cx="5367130" cy="454128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5218"/>
            <a:r>
              <a:rPr lang="en-US" altLang="en-US" dirty="0">
                <a:latin typeface="Arial"/>
                <a:cs typeface="Arial"/>
              </a:rPr>
              <a:t>The Clinical Sequencing Exploratory Research (or CSER) Program focuses on the integration of genome sequencing into the clinical workflow, including the generation, interpretation, and clinical reporting of genomic information.</a:t>
            </a:r>
            <a:r>
              <a:rPr lang="en-US" altLang="en-US" baseline="0" dirty="0">
                <a:latin typeface="Arial"/>
                <a:cs typeface="Arial"/>
              </a:rPr>
              <a:t> * </a:t>
            </a:r>
            <a:r>
              <a:rPr lang="en-US" altLang="en-US" b="0" baseline="0" dirty="0">
                <a:latin typeface="Arial"/>
                <a:cs typeface="Arial"/>
              </a:rPr>
              <a:t>Having formally ended over the summer, C</a:t>
            </a:r>
            <a:r>
              <a:rPr lang="en-US" altLang="en-US" b="0" dirty="0">
                <a:latin typeface="Arial"/>
                <a:cs typeface="Arial"/>
              </a:rPr>
              <a:t>SER enrolled over 5,400 adults and over 1,400 children,</a:t>
            </a:r>
            <a:r>
              <a:rPr lang="en-US" altLang="en-US" b="0" baseline="0" dirty="0">
                <a:latin typeface="Arial"/>
                <a:cs typeface="Arial"/>
              </a:rPr>
              <a:t> with </a:t>
            </a:r>
            <a:r>
              <a:rPr lang="en-US" altLang="en-US" b="0" dirty="0">
                <a:latin typeface="Arial"/>
                <a:cs typeface="Arial"/>
              </a:rPr>
              <a:t>germline genome sequence data generated for over 5,400 of these individuals and tumor sequence data for over</a:t>
            </a:r>
            <a:r>
              <a:rPr lang="en-US" altLang="en-US" b="0" baseline="0" dirty="0">
                <a:latin typeface="Arial"/>
                <a:cs typeface="Arial"/>
              </a:rPr>
              <a:t> 1,400 of these</a:t>
            </a:r>
            <a:r>
              <a:rPr lang="en-US" altLang="en-US" b="0" dirty="0">
                <a:latin typeface="Arial"/>
                <a:cs typeface="Arial"/>
              </a:rPr>
              <a:t> individuals</a:t>
            </a:r>
            <a:r>
              <a:rPr lang="en-US" altLang="en-US" dirty="0">
                <a:latin typeface="Arial"/>
                <a:cs typeface="Arial"/>
              </a:rPr>
              <a:t>. * As one measure of overall impact,</a:t>
            </a:r>
            <a:r>
              <a:rPr lang="en-US" altLang="en-US" baseline="0" dirty="0">
                <a:latin typeface="Arial"/>
                <a:cs typeface="Arial"/>
              </a:rPr>
              <a:t> </a:t>
            </a:r>
            <a:r>
              <a:rPr lang="en-US" altLang="en-US" b="0" dirty="0">
                <a:latin typeface="Arial"/>
                <a:cs typeface="Arial"/>
              </a:rPr>
              <a:t>CSER</a:t>
            </a:r>
            <a:r>
              <a:rPr lang="en-US" altLang="en-US" b="0" baseline="0" dirty="0">
                <a:latin typeface="Arial"/>
                <a:cs typeface="Arial"/>
              </a:rPr>
              <a:t> </a:t>
            </a:r>
            <a:r>
              <a:rPr lang="en-US" altLang="en-US" b="0" dirty="0">
                <a:latin typeface="Arial"/>
                <a:cs typeface="Arial"/>
              </a:rPr>
              <a:t>generated 345 total publications</a:t>
            </a:r>
            <a:r>
              <a:rPr lang="en-US" altLang="en-US" b="0" baseline="0" dirty="0">
                <a:latin typeface="Arial"/>
                <a:cs typeface="Arial"/>
              </a:rPr>
              <a:t> to date,</a:t>
            </a:r>
            <a:r>
              <a:rPr lang="en-US" altLang="en-US" b="0" dirty="0">
                <a:latin typeface="Arial"/>
                <a:cs typeface="Arial"/>
              </a:rPr>
              <a:t> including 21 cross-CSER working group publications.</a:t>
            </a:r>
          </a:p>
          <a:p>
            <a:pPr defTabSz="945218"/>
            <a:endParaRPr lang="en-US" altLang="en-US" b="0" dirty="0">
              <a:latin typeface="Arial"/>
              <a:cs typeface="Arial"/>
            </a:endParaRPr>
          </a:p>
          <a:p>
            <a:pPr defTabSz="945218"/>
            <a:r>
              <a:rPr lang="en-US" altLang="en-US" b="0" dirty="0">
                <a:latin typeface="Arial"/>
                <a:cs typeface="Arial"/>
              </a:rPr>
              <a:t>* A</a:t>
            </a:r>
            <a:r>
              <a:rPr lang="en-US" altLang="en-US" b="0" baseline="0" dirty="0">
                <a:latin typeface="Arial"/>
                <a:cs typeface="Arial"/>
              </a:rPr>
              <a:t> recent highlight from CSER comes from t</a:t>
            </a:r>
            <a:r>
              <a:rPr lang="en-US" altLang="en-US" b="0" dirty="0">
                <a:latin typeface="Arial"/>
                <a:cs typeface="Arial"/>
              </a:rPr>
              <a:t>he </a:t>
            </a:r>
            <a:r>
              <a:rPr lang="en-US" altLang="en-US" b="0" dirty="0" err="1">
                <a:latin typeface="Arial"/>
                <a:cs typeface="Arial"/>
              </a:rPr>
              <a:t>MedSeq</a:t>
            </a:r>
            <a:r>
              <a:rPr lang="en-US" altLang="en-US" b="0" dirty="0">
                <a:latin typeface="Arial"/>
                <a:cs typeface="Arial"/>
              </a:rPr>
              <a:t> Project</a:t>
            </a:r>
            <a:r>
              <a:rPr lang="en-US" altLang="en-US" b="0" baseline="0" dirty="0">
                <a:latin typeface="Arial"/>
                <a:cs typeface="Arial"/>
              </a:rPr>
              <a:t>, and an effort to study the impact of whole-genome sequencing on the outcomes of healthy adult patients. Investigators conducted a study of 100 healthy participants randomized to receive a family history report alone or in combination with an interpreted whole-genome sequence report. * The study demonstrated the feasibility of returning genomic results by primary care providers rather than genetic counselors or other genetics specialists. * </a:t>
            </a:r>
            <a:r>
              <a:rPr lang="en-US" altLang="en-US" b="0" baseline="0" dirty="0">
                <a:latin typeface="Arial" panose="020B0604020202020204" pitchFamily="34" charset="0"/>
                <a:cs typeface="Arial" panose="020B0604020202020204" pitchFamily="34" charset="0"/>
              </a:rPr>
              <a:t>The r</a:t>
            </a:r>
            <a:r>
              <a:rPr lang="en-US" altLang="en-US" b="0" baseline="0" dirty="0"/>
              <a:t>esults showed that </a:t>
            </a:r>
            <a:r>
              <a:rPr lang="en-US" altLang="en-US" dirty="0"/>
              <a:t>p</a:t>
            </a:r>
            <a:r>
              <a:rPr lang="en-US" dirty="0"/>
              <a:t>rimary care physicians discovered genomic variants indicative of monogenic disease risk in 22% of patients, * and recommended new clinical actions for 34% of the patients whose genome had been sequenced (compared to 16% of the patients that received only the family history report). The study was accompanied by a commentary written by NHGRI’s Teri Manolio, and the paper’s primary author Jason </a:t>
            </a:r>
            <a:r>
              <a:rPr lang="en-US" dirty="0" err="1"/>
              <a:t>Vassy</a:t>
            </a:r>
            <a:r>
              <a:rPr lang="en-US" dirty="0"/>
              <a:t> was featured on NPR’s </a:t>
            </a:r>
            <a:r>
              <a:rPr lang="en-US" i="1" dirty="0"/>
              <a:t>All Things Considered</a:t>
            </a:r>
            <a:r>
              <a:rPr lang="en-US" dirty="0"/>
              <a:t>.</a:t>
            </a:r>
            <a:endParaRPr lang="en-US" altLang="en-US" b="0" dirty="0"/>
          </a:p>
          <a:p>
            <a:pPr defTabSz="945218">
              <a:defRPr/>
            </a:pPr>
            <a:endParaRPr lang="en-US" altLang="en-US" baseline="0" dirty="0">
              <a:latin typeface="Arial"/>
              <a:cs typeface="Arial"/>
            </a:endParaRPr>
          </a:p>
          <a:p>
            <a:pPr algn="just" defTabSz="945218">
              <a:defRPr/>
            </a:pPr>
            <a:endParaRPr lang="en-US" altLang="en-US" b="1" baseline="0" dirty="0">
              <a:latin typeface="Arial"/>
              <a:cs typeface="Arial"/>
            </a:endParaRPr>
          </a:p>
        </p:txBody>
      </p:sp>
      <p:sp>
        <p:nvSpPr>
          <p:cNvPr id="5"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44</a:t>
            </a:fld>
            <a:endParaRPr lang="en-US" dirty="0"/>
          </a:p>
        </p:txBody>
      </p:sp>
    </p:spTree>
    <p:extLst>
      <p:ext uri="{BB962C8B-B14F-4D97-AF65-F5344CB8AC3E}">
        <p14:creationId xmlns:p14="http://schemas.microsoft.com/office/powerpoint/2010/main" val="683297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bwMode="auto">
          <a:xfrm>
            <a:off x="1127125" y="701675"/>
            <a:ext cx="4678363" cy="350996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p>
      <p:sp>
        <p:nvSpPr>
          <p:cNvPr id="82947" name="Notes Placeholder 2"/>
          <p:cNvSpPr>
            <a:spLocks noGrp="1"/>
          </p:cNvSpPr>
          <p:nvPr>
            <p:ph type="body" idx="1"/>
          </p:nvPr>
        </p:nvSpPr>
        <p:spPr>
          <a:xfrm>
            <a:off x="693888" y="4446594"/>
            <a:ext cx="536713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45218"/>
            <a:r>
              <a:rPr lang="en-US" altLang="en-US" dirty="0">
                <a:latin typeface="Arial"/>
                <a:cs typeface="Arial"/>
              </a:rPr>
              <a:t>Transitioning to Phase II of CSER</a:t>
            </a:r>
            <a:r>
              <a:rPr lang="en-US" altLang="en-US" baseline="0" dirty="0">
                <a:latin typeface="Arial"/>
                <a:cs typeface="Arial"/>
              </a:rPr>
              <a:t> (</a:t>
            </a:r>
            <a:r>
              <a:rPr lang="en-US" altLang="en-US" dirty="0">
                <a:latin typeface="Arial"/>
                <a:cs typeface="Arial"/>
              </a:rPr>
              <a:t>or the Clinical Sequencing Evidence-generating Research program), new awards were announced in July. </a:t>
            </a:r>
          </a:p>
          <a:p>
            <a:pPr defTabSz="945218"/>
            <a:endParaRPr lang="en-US" kern="0" dirty="0">
              <a:latin typeface="Arial"/>
              <a:cs typeface="Arial"/>
            </a:endParaRPr>
          </a:p>
          <a:p>
            <a:pPr defTabSz="945218"/>
            <a:r>
              <a:rPr lang="en-US" kern="0" dirty="0"/>
              <a:t>Phase II of the CSER</a:t>
            </a:r>
            <a:r>
              <a:rPr lang="en-US" altLang="en-US" dirty="0">
                <a:latin typeface="Arial"/>
                <a:cs typeface="Arial"/>
              </a:rPr>
              <a:t> Consortium will involve * six clinical sites and * one coordinating center. </a:t>
            </a:r>
            <a:r>
              <a:rPr lang="en-US" kern="0" dirty="0"/>
              <a:t>Phase II of CSER</a:t>
            </a:r>
            <a:r>
              <a:rPr lang="en-US" altLang="en-US" dirty="0">
                <a:latin typeface="Arial"/>
                <a:cs typeface="Arial"/>
              </a:rPr>
              <a:t> aims to generate evidence related to the clinical utility of genome sequencing, with a major emphasis on recruiting ancestrally diverse and underserved populations. Much of the work produced in </a:t>
            </a:r>
            <a:r>
              <a:rPr lang="en-US" kern="0" dirty="0"/>
              <a:t>Phase II of CSER</a:t>
            </a:r>
            <a:r>
              <a:rPr lang="en-US" altLang="en-US" dirty="0">
                <a:latin typeface="Arial"/>
                <a:cs typeface="Arial"/>
              </a:rPr>
              <a:t> will be built upon CSER’s progress to date, and we are excited to welcome these seven sites to this new phase of the program. </a:t>
            </a:r>
          </a:p>
          <a:p>
            <a:pPr algn="just" defTabSz="945218">
              <a:defRPr/>
            </a:pPr>
            <a:endParaRPr lang="en-US" altLang="en-US" b="1" baseline="0" dirty="0">
              <a:latin typeface="Arial"/>
              <a:cs typeface="Arial"/>
            </a:endParaRPr>
          </a:p>
        </p:txBody>
      </p:sp>
      <p:sp>
        <p:nvSpPr>
          <p:cNvPr id="5"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45</a:t>
            </a:fld>
            <a:endParaRPr lang="en-US" dirty="0"/>
          </a:p>
        </p:txBody>
      </p:sp>
    </p:spTree>
    <p:extLst>
      <p:ext uri="{BB962C8B-B14F-4D97-AF65-F5344CB8AC3E}">
        <p14:creationId xmlns:p14="http://schemas.microsoft.com/office/powerpoint/2010/main" val="18551747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701675"/>
            <a:ext cx="4678363" cy="3509963"/>
          </a:xfrm>
          <a:prstGeom prst="rect">
            <a:avLst/>
          </a:prstGeom>
        </p:spPr>
      </p:sp>
      <p:sp>
        <p:nvSpPr>
          <p:cNvPr id="3" name="Notes Placeholder 2"/>
          <p:cNvSpPr>
            <a:spLocks noGrp="1"/>
          </p:cNvSpPr>
          <p:nvPr>
            <p:ph type="body" idx="1"/>
            <p:custDataLst>
              <p:tags r:id="rId1"/>
            </p:custDataLst>
          </p:nvPr>
        </p:nvSpPr>
        <p:spPr>
          <a:xfrm>
            <a:off x="693255" y="4445950"/>
            <a:ext cx="5367130" cy="4114800"/>
          </a:xfrm>
          <a:ln>
            <a:noFill/>
          </a:ln>
        </p:spPr>
        <p:txBody>
          <a:bodyPr/>
          <a:lstStyle/>
          <a:p>
            <a:r>
              <a:rPr lang="en-US" dirty="0"/>
              <a:t>The Implementing Genomics in Practice (or IGNITE) Network works to enhance the use of genomic medicine by supporting the development of methods for incorporating genomic information into clinical care. * To date, IGNITE research has led to the publication of more than 100 papers, a small subset of which are shown here.</a:t>
            </a:r>
          </a:p>
          <a:p>
            <a:endParaRPr lang="en-US" dirty="0"/>
          </a:p>
          <a:p>
            <a:pPr marL="0" marR="0" lvl="0" indent="0" algn="l" defTabSz="914400" rtl="0" eaLnBrk="0" fontAlgn="base" latinLnBrk="0" hangingPunct="0">
              <a:lnSpc>
                <a:spcPct val="100000"/>
              </a:lnSpc>
              <a:spcBef>
                <a:spcPts val="0"/>
              </a:spcBef>
              <a:spcAft>
                <a:spcPct val="0"/>
              </a:spcAft>
              <a:buClrTx/>
              <a:buSzTx/>
              <a:buFontTx/>
              <a:buNone/>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 Looking towards the future, the Requests for Applications (or RFAs) for the next phase of IGNITE (reflecting the concept approved by this Council in May) have now been released. * Applications for all three RFAs are due on November 3, 2017. </a:t>
            </a:r>
          </a:p>
          <a:p>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F7F8A6BC-C830-4D77-B390-6E5678CDE347}" type="slidenum">
              <a:rPr lang="en-US" smtClean="0"/>
              <a:t>46</a:t>
            </a:fld>
            <a:endParaRPr lang="en-US" dirty="0"/>
          </a:p>
        </p:txBody>
      </p:sp>
    </p:spTree>
    <p:extLst>
      <p:ext uri="{BB962C8B-B14F-4D97-AF65-F5344CB8AC3E}">
        <p14:creationId xmlns:p14="http://schemas.microsoft.com/office/powerpoint/2010/main" val="3846611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778236" y="4443985"/>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914266" eaLnBrk="1" fontAlgn="auto" hangingPunct="1">
              <a:spcAft>
                <a:spcPts val="0"/>
              </a:spcAft>
              <a:defRPr/>
            </a:pPr>
            <a:r>
              <a:rPr lang="en-US" dirty="0">
                <a:solidFill>
                  <a:prstClr val="black"/>
                </a:solidFill>
              </a:rPr>
              <a:t>In February, the Computational Genomics and Data Science Program brought a concept to this Council to establish an NHGRI genomic data commons. This concept has now been developed into a Request for Applications for the NHGRI Genomic Data Science Analysis, Visualization, and Informatics Lab-space (or </a:t>
            </a:r>
            <a:r>
              <a:rPr lang="en-US" dirty="0" err="1">
                <a:solidFill>
                  <a:prstClr val="black"/>
                </a:solidFill>
              </a:rPr>
              <a:t>AnVIL</a:t>
            </a:r>
            <a:r>
              <a:rPr lang="en-US" dirty="0">
                <a:solidFill>
                  <a:prstClr val="black"/>
                </a:solidFill>
              </a:rPr>
              <a:t>). </a:t>
            </a:r>
          </a:p>
          <a:p>
            <a:pPr defTabSz="914266" eaLnBrk="1" fontAlgn="auto" hangingPunct="1">
              <a:spcAft>
                <a:spcPts val="0"/>
              </a:spcAft>
              <a:defRPr/>
            </a:pPr>
            <a:r>
              <a:rPr lang="en-US" dirty="0">
                <a:solidFill>
                  <a:prstClr val="black"/>
                </a:solidFill>
              </a:rPr>
              <a:t> </a:t>
            </a:r>
          </a:p>
          <a:p>
            <a:pPr defTabSz="914266" eaLnBrk="1" fontAlgn="auto" hangingPunct="1">
              <a:spcAft>
                <a:spcPts val="0"/>
              </a:spcAft>
              <a:defRPr/>
            </a:pPr>
            <a:r>
              <a:rPr lang="en-US" dirty="0"/>
              <a:t>NHGRI plans to establish the AnVIL as a resource to democratize genomic data access, sharing, and computing. The resource will leverage scalable cloud-based infrastructure to co-locate data storage and computing capacity with commonly used tools for analyzing and sharing genomic data. It is also expected to provide access to unrestricted and controlled-access data and metadata from NHGRI- funded programs. </a:t>
            </a:r>
          </a:p>
          <a:p>
            <a:pPr defTabSz="914266" eaLnBrk="1" fontAlgn="auto" hangingPunct="1">
              <a:spcAft>
                <a:spcPts val="0"/>
              </a:spcAft>
              <a:defRPr/>
            </a:pPr>
            <a:endParaRPr lang="en-US" dirty="0">
              <a:solidFill>
                <a:prstClr val="black"/>
              </a:solidFill>
            </a:endParaRPr>
          </a:p>
          <a:p>
            <a:pPr defTabSz="914266" eaLnBrk="1" fontAlgn="auto" hangingPunct="1">
              <a:spcAft>
                <a:spcPts val="0"/>
              </a:spcAft>
              <a:defRPr/>
            </a:pPr>
            <a:r>
              <a:rPr lang="en-US" dirty="0">
                <a:solidFill>
                  <a:prstClr val="black"/>
                </a:solidFill>
              </a:rPr>
              <a:t>* The Request for Applications was released this past July, and the applications are due on November 9, 2017. </a:t>
            </a:r>
          </a:p>
          <a:p>
            <a:pPr defTabSz="914266" eaLnBrk="1" fontAlgn="auto" hangingPunct="1">
              <a:spcAft>
                <a:spcPts val="0"/>
              </a:spcAft>
              <a:defRPr/>
            </a:pPr>
            <a:endParaRPr lang="en-US" u="sng" dirty="0">
              <a:solidFill>
                <a:prstClr val="black"/>
              </a:solidFill>
            </a:endParaRP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47</a:t>
            </a:fld>
            <a:endParaRPr lang="en-US" dirty="0">
              <a:solidFill>
                <a:srgbClr val="000000"/>
              </a:solidFill>
            </a:endParaRPr>
          </a:p>
        </p:txBody>
      </p:sp>
    </p:spTree>
    <p:extLst>
      <p:ext uri="{BB962C8B-B14F-4D97-AF65-F5344CB8AC3E}">
        <p14:creationId xmlns:p14="http://schemas.microsoft.com/office/powerpoint/2010/main" val="25422022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06488" y="698500"/>
            <a:ext cx="4646612" cy="3486150"/>
          </a:xfrm>
          <a:prstGeom prst="rect">
            <a:avLst/>
          </a:prstGeom>
          <a:ln/>
        </p:spPr>
        <p:style>
          <a:lnRef idx="2">
            <a:schemeClr val="dk1"/>
          </a:lnRef>
          <a:fillRef idx="1">
            <a:schemeClr val="lt1"/>
          </a:fillRef>
          <a:effectRef idx="0">
            <a:schemeClr val="dk1"/>
          </a:effectRef>
          <a:fontRef idx="minor">
            <a:schemeClr val="dk1"/>
          </a:fontRef>
        </p:style>
      </p:sp>
      <p:sp>
        <p:nvSpPr>
          <p:cNvPr id="153604" name="Rectangle 3"/>
          <p:cNvSpPr>
            <a:spLocks noGrp="1" noChangeArrowheads="1"/>
          </p:cNvSpPr>
          <p:nvPr>
            <p:ph type="body" idx="1"/>
          </p:nvPr>
        </p:nvSpPr>
        <p:spPr>
          <a:xfrm>
            <a:off x="956937" y="4416421"/>
            <a:ext cx="5367130" cy="4414849"/>
          </a:xfr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3831" tIns="46915" rIns="93831" bIns="46915" numCol="1" anchor="t" anchorCtr="0" compatLnSpc="1">
            <a:prstTxWarp prst="textNoShape">
              <a:avLst/>
            </a:prstTxWarp>
            <a:noAutofit/>
          </a:bodyPr>
          <a:lstStyle/>
          <a:p>
            <a:r>
              <a:rPr lang="en-US" kern="1200" dirty="0">
                <a:effectLst/>
              </a:rPr>
              <a:t>The Ethical, Legal, and Social Implications (or ELSI) Research Program supports research on the implications of genomics for individuals, families, and communities. * The Genomics and Society Working Group of this Council provides guidance to the</a:t>
            </a:r>
            <a:r>
              <a:rPr lang="en-US" kern="1200" baseline="0" dirty="0">
                <a:effectLst/>
              </a:rPr>
              <a:t> Institute about the</a:t>
            </a:r>
            <a:r>
              <a:rPr lang="en-US" kern="1200" dirty="0">
                <a:effectLst/>
              </a:rPr>
              <a:t> ELSI Research Program. At their recent in-person meeting, this Working Group heard updates from a number of NHGRI divisions before brainstorming ideas for the future directions of ELSI research. </a:t>
            </a:r>
          </a:p>
          <a:p>
            <a:endParaRPr lang="en-US" kern="1200" dirty="0">
              <a:effectLst/>
            </a:endParaRPr>
          </a:p>
          <a:p>
            <a:pPr defTabSz="914266">
              <a:defRPr/>
            </a:pPr>
            <a:r>
              <a:rPr lang="en-US" kern="1200" dirty="0">
                <a:effectLst/>
              </a:rPr>
              <a:t>* </a:t>
            </a:r>
            <a:r>
              <a:rPr lang="en-US" dirty="0"/>
              <a:t>This summer, the ELSI Research Program re-issued its three core Program Announcements covering investigator-initiated research. </a:t>
            </a:r>
            <a:r>
              <a:rPr lang="en-US" kern="1200" dirty="0">
                <a:effectLst/>
              </a:rPr>
              <a:t>These program announcements invite applications for ELSI research in three</a:t>
            </a:r>
            <a:r>
              <a:rPr lang="en-US" kern="1200" baseline="0" dirty="0">
                <a:effectLst/>
              </a:rPr>
              <a:t> </a:t>
            </a:r>
            <a:r>
              <a:rPr lang="en-US" kern="1200" dirty="0">
                <a:effectLst/>
              </a:rPr>
              <a:t>cross-cutting domain areas: genomic research, genomic healthcare, and broader legal, policy, and societal issues. * Nine other NIH</a:t>
            </a:r>
            <a:r>
              <a:rPr lang="en-US" kern="1200" baseline="0" dirty="0">
                <a:effectLst/>
              </a:rPr>
              <a:t> institutes and centers (listed here) </a:t>
            </a:r>
            <a:r>
              <a:rPr lang="en-US" kern="1200" dirty="0">
                <a:effectLst/>
              </a:rPr>
              <a:t>have agreed to participate </a:t>
            </a:r>
            <a:r>
              <a:rPr lang="en-US" kern="1200" baseline="0" dirty="0">
                <a:effectLst/>
              </a:rPr>
              <a:t>in </a:t>
            </a:r>
            <a:r>
              <a:rPr lang="en-US" kern="1200" dirty="0">
                <a:effectLst/>
              </a:rPr>
              <a:t>at least one of the announcements and have provided information on their specific interests.</a:t>
            </a:r>
          </a:p>
          <a:p>
            <a:r>
              <a:rPr lang="en-US" kern="1200" dirty="0">
                <a:effectLst/>
              </a:rPr>
              <a:t> </a:t>
            </a:r>
          </a:p>
          <a:p>
            <a:r>
              <a:rPr lang="en-US" kern="1200" dirty="0">
                <a:effectLst/>
              </a:rPr>
              <a:t>* Meanwhile,</a:t>
            </a:r>
            <a:r>
              <a:rPr lang="en-US" kern="1200" baseline="0" dirty="0">
                <a:effectLst/>
              </a:rPr>
              <a:t> t</a:t>
            </a:r>
            <a:r>
              <a:rPr lang="en-US" kern="1200" dirty="0">
                <a:effectLst/>
              </a:rPr>
              <a:t>he Program also released a Request for Applications (or RFAs)</a:t>
            </a:r>
            <a:r>
              <a:rPr lang="en-US" kern="1200" baseline="0" dirty="0">
                <a:effectLst/>
              </a:rPr>
              <a:t> </a:t>
            </a:r>
            <a:r>
              <a:rPr lang="en-US" kern="1200" dirty="0">
                <a:effectLst/>
              </a:rPr>
              <a:t>for Centers of Excellence in ELSI Research (or CEERs).</a:t>
            </a:r>
            <a:r>
              <a:rPr lang="en-US" kern="1200" baseline="0" dirty="0">
                <a:effectLst/>
              </a:rPr>
              <a:t> This RFA </a:t>
            </a:r>
            <a:r>
              <a:rPr lang="en-US" kern="1200" dirty="0">
                <a:effectLst/>
              </a:rPr>
              <a:t>is seeking applications to support the establishment of sustainable trans-disciplinary research centers. Information about existing centers in the CEER program is available on the NHGRI website.* </a:t>
            </a:r>
            <a:r>
              <a:rPr lang="en-US" dirty="0">
                <a:solidFill>
                  <a:schemeClr val="tx2">
                    <a:lumMod val="90000"/>
                  </a:schemeClr>
                </a:solidFill>
              </a:rPr>
              <a:t>Letters of Intent are due</a:t>
            </a:r>
            <a:r>
              <a:rPr lang="en-US" baseline="0" dirty="0">
                <a:solidFill>
                  <a:schemeClr val="tx2">
                    <a:lumMod val="90000"/>
                  </a:schemeClr>
                </a:solidFill>
              </a:rPr>
              <a:t> on </a:t>
            </a:r>
            <a:r>
              <a:rPr lang="en-US" dirty="0">
                <a:solidFill>
                  <a:schemeClr val="tx2">
                    <a:lumMod val="90000"/>
                  </a:schemeClr>
                </a:solidFill>
              </a:rPr>
              <a:t>September 30, 2017, and</a:t>
            </a:r>
            <a:r>
              <a:rPr lang="en-US" baseline="0" dirty="0">
                <a:solidFill>
                  <a:schemeClr val="tx2">
                    <a:lumMod val="90000"/>
                  </a:schemeClr>
                </a:solidFill>
              </a:rPr>
              <a:t> * a</a:t>
            </a:r>
            <a:r>
              <a:rPr lang="en-US" dirty="0">
                <a:solidFill>
                  <a:schemeClr val="tx2">
                    <a:lumMod val="90000"/>
                  </a:schemeClr>
                </a:solidFill>
              </a:rPr>
              <a:t>pplications are due on October 31, 2017.</a:t>
            </a:r>
          </a:p>
          <a:p>
            <a:r>
              <a:rPr lang="en-US" kern="1200" dirty="0">
                <a:effectLst/>
              </a:rPr>
              <a:t> </a:t>
            </a:r>
            <a:endParaRPr lang="en-US" baseline="0" dirty="0">
              <a:effectLst/>
            </a:endParaRPr>
          </a:p>
        </p:txBody>
      </p:sp>
      <p:sp>
        <p:nvSpPr>
          <p:cNvPr id="5" name="Slide Number Placeholder 3"/>
          <p:cNvSpPr>
            <a:spLocks noGrp="1"/>
          </p:cNvSpPr>
          <p:nvPr>
            <p:ph type="sldNum" sz="quarter" idx="5"/>
          </p:nvPr>
        </p:nvSpPr>
        <p:spPr>
          <a:xfrm>
            <a:off x="3885285" y="8831272"/>
            <a:ext cx="2972723" cy="46513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5203" eaLnBrk="0" hangingPunct="0">
              <a:defRPr b="1">
                <a:solidFill>
                  <a:schemeClr val="tx1"/>
                </a:solidFill>
                <a:latin typeface="Arial" pitchFamily="34" charset="0"/>
              </a:defRPr>
            </a:lvl1pPr>
            <a:lvl2pPr marL="741821" indent="-285315" defTabSz="935203" eaLnBrk="0" hangingPunct="0">
              <a:defRPr b="1">
                <a:solidFill>
                  <a:schemeClr val="tx1"/>
                </a:solidFill>
                <a:latin typeface="Arial" pitchFamily="34" charset="0"/>
              </a:defRPr>
            </a:lvl2pPr>
            <a:lvl3pPr marL="1141265" indent="-228252" defTabSz="935203" eaLnBrk="0" hangingPunct="0">
              <a:defRPr b="1">
                <a:solidFill>
                  <a:schemeClr val="tx1"/>
                </a:solidFill>
                <a:latin typeface="Arial" pitchFamily="34" charset="0"/>
              </a:defRPr>
            </a:lvl3pPr>
            <a:lvl4pPr marL="1597771" indent="-228252" defTabSz="935203" eaLnBrk="0" hangingPunct="0">
              <a:defRPr b="1">
                <a:solidFill>
                  <a:schemeClr val="tx1"/>
                </a:solidFill>
                <a:latin typeface="Arial" pitchFamily="34" charset="0"/>
              </a:defRPr>
            </a:lvl4pPr>
            <a:lvl5pPr marL="2054276" indent="-228252" defTabSz="935203" eaLnBrk="0" hangingPunct="0">
              <a:defRPr b="1">
                <a:solidFill>
                  <a:schemeClr val="tx1"/>
                </a:solidFill>
                <a:latin typeface="Arial" pitchFamily="34" charset="0"/>
              </a:defRPr>
            </a:lvl5pPr>
            <a:lvl6pPr marL="2510782" indent="-228252" defTabSz="935203" eaLnBrk="0" fontAlgn="base" hangingPunct="0">
              <a:spcBef>
                <a:spcPct val="0"/>
              </a:spcBef>
              <a:spcAft>
                <a:spcPct val="0"/>
              </a:spcAft>
              <a:defRPr b="1">
                <a:solidFill>
                  <a:schemeClr val="tx1"/>
                </a:solidFill>
                <a:latin typeface="Arial" pitchFamily="34" charset="0"/>
              </a:defRPr>
            </a:lvl6pPr>
            <a:lvl7pPr marL="2967286" indent="-228252" defTabSz="935203" eaLnBrk="0" fontAlgn="base" hangingPunct="0">
              <a:spcBef>
                <a:spcPct val="0"/>
              </a:spcBef>
              <a:spcAft>
                <a:spcPct val="0"/>
              </a:spcAft>
              <a:defRPr b="1">
                <a:solidFill>
                  <a:schemeClr val="tx1"/>
                </a:solidFill>
                <a:latin typeface="Arial" pitchFamily="34" charset="0"/>
              </a:defRPr>
            </a:lvl7pPr>
            <a:lvl8pPr marL="3423794" indent="-228252" defTabSz="935203" eaLnBrk="0" fontAlgn="base" hangingPunct="0">
              <a:spcBef>
                <a:spcPct val="0"/>
              </a:spcBef>
              <a:spcAft>
                <a:spcPct val="0"/>
              </a:spcAft>
              <a:defRPr b="1">
                <a:solidFill>
                  <a:schemeClr val="tx1"/>
                </a:solidFill>
                <a:latin typeface="Arial" pitchFamily="34" charset="0"/>
              </a:defRPr>
            </a:lvl8pPr>
            <a:lvl9pPr marL="3880299" indent="-228252" defTabSz="93520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48</a:t>
            </a:fld>
            <a:endParaRPr lang="en-US" dirty="0">
              <a:cs typeface="Arial" pitchFamily="34" charset="0"/>
            </a:endParaRPr>
          </a:p>
        </p:txBody>
      </p:sp>
    </p:spTree>
    <p:extLst>
      <p:ext uri="{BB962C8B-B14F-4D97-AF65-F5344CB8AC3E}">
        <p14:creationId xmlns:p14="http://schemas.microsoft.com/office/powerpoint/2010/main" val="2690400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106488" y="698500"/>
            <a:ext cx="4646612" cy="3486150"/>
          </a:xfrm>
          <a:prstGeom prst="rect">
            <a:avLst/>
          </a:prstGeom>
          <a:ln/>
        </p:spPr>
        <p:style>
          <a:lnRef idx="2">
            <a:schemeClr val="dk1"/>
          </a:lnRef>
          <a:fillRef idx="1">
            <a:schemeClr val="lt1"/>
          </a:fillRef>
          <a:effectRef idx="0">
            <a:schemeClr val="dk1"/>
          </a:effectRef>
          <a:fontRef idx="minor">
            <a:schemeClr val="dk1"/>
          </a:fontRef>
        </p:style>
      </p:sp>
      <p:sp>
        <p:nvSpPr>
          <p:cNvPr id="153604" name="Rectangle 3"/>
          <p:cNvSpPr>
            <a:spLocks noGrp="1" noChangeArrowheads="1"/>
          </p:cNvSpPr>
          <p:nvPr>
            <p:ph type="body" idx="1"/>
          </p:nvPr>
        </p:nvSpPr>
        <p:spPr>
          <a:xfrm>
            <a:off x="956937" y="4416422"/>
            <a:ext cx="5367130" cy="411480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831" tIns="46915" rIns="93831" bIns="46915" numCol="1" anchor="t" anchorCtr="0" compatLnSpc="1">
            <a:prstTxWarp prst="textNoShape">
              <a:avLst/>
            </a:prstTxWarp>
            <a:normAutofit/>
          </a:bodyPr>
          <a:lstStyle/>
          <a:p>
            <a:pPr lvl="1" defTabSz="946451">
              <a:defRPr/>
            </a:pPr>
            <a:r>
              <a:rPr lang="en-US" dirty="0"/>
              <a:t>The ELSI Research Program recently co-sponsored the 4</a:t>
            </a:r>
            <a:r>
              <a:rPr lang="en-US" baseline="30000" dirty="0"/>
              <a:t>th</a:t>
            </a:r>
            <a:r>
              <a:rPr lang="en-US" dirty="0"/>
              <a:t> ELSI Congress, which was held in June at the Jackson Laboratory in Farmington, Connecticut. This was the first such meeting to be held since the 2011 ELSI Congress at the University of North Carolina. </a:t>
            </a:r>
          </a:p>
          <a:p>
            <a:pPr lvl="1" defTabSz="946451">
              <a:defRPr/>
            </a:pPr>
            <a:endParaRPr lang="en-US" dirty="0"/>
          </a:p>
          <a:p>
            <a:pPr lvl="1" defTabSz="946451">
              <a:defRPr/>
            </a:pPr>
            <a:r>
              <a:rPr lang="en-US" dirty="0"/>
              <a:t>* Over 300 people attended the conference, which drew people from across the U.S. and a number of other countries. Keynote speakers included Stephanie Devaney (from NIH </a:t>
            </a:r>
            <a:r>
              <a:rPr lang="en-US" i="1" dirty="0"/>
              <a:t>All of Us </a:t>
            </a:r>
            <a:r>
              <a:rPr lang="en-US" dirty="0"/>
              <a:t>Research Program), Alondra Nelson, (from Columbia University), and former Council members Wylie Burke, James Evans, and Pearl O’Rourke. Their talks covered a variety of ELSI topics, including issues of precision medicine, ancestry, and identity, and the use of genome sequencing for clinical care.</a:t>
            </a:r>
          </a:p>
          <a:p>
            <a:pPr fontAlgn="base"/>
            <a:endParaRPr lang="en-US" dirty="0"/>
          </a:p>
          <a:p>
            <a:pPr fontAlgn="base"/>
            <a:r>
              <a:rPr lang="en-US" dirty="0"/>
              <a:t>* Videos of the plenary presentations and abstracts from concurrent sessions are available on the ELSI congress website. </a:t>
            </a:r>
          </a:p>
          <a:p>
            <a:pPr marL="169945" indent="-169945">
              <a:buFont typeface="Arial" panose="020B0604020202020204" pitchFamily="34" charset="0"/>
              <a:buChar char="•"/>
            </a:pPr>
            <a:endParaRPr lang="en-US" baseline="0" dirty="0">
              <a:effectLst/>
              <a:latin typeface="Arial" pitchFamily="34" charset="0"/>
              <a:cs typeface="Arial" pitchFamily="34" charset="0"/>
            </a:endParaRPr>
          </a:p>
        </p:txBody>
      </p:sp>
      <p:sp>
        <p:nvSpPr>
          <p:cNvPr id="5" name="Slide Number Placeholder 3"/>
          <p:cNvSpPr>
            <a:spLocks noGrp="1"/>
          </p:cNvSpPr>
          <p:nvPr>
            <p:ph type="sldNum" sz="quarter" idx="5"/>
          </p:nvPr>
        </p:nvSpPr>
        <p:spPr>
          <a:xfrm>
            <a:off x="3885285" y="8831272"/>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5203" eaLnBrk="0" hangingPunct="0">
              <a:defRPr b="1">
                <a:solidFill>
                  <a:schemeClr val="tx1"/>
                </a:solidFill>
                <a:latin typeface="Arial" pitchFamily="34" charset="0"/>
              </a:defRPr>
            </a:lvl1pPr>
            <a:lvl2pPr marL="741821" indent="-285315" defTabSz="935203" eaLnBrk="0" hangingPunct="0">
              <a:defRPr b="1">
                <a:solidFill>
                  <a:schemeClr val="tx1"/>
                </a:solidFill>
                <a:latin typeface="Arial" pitchFamily="34" charset="0"/>
              </a:defRPr>
            </a:lvl2pPr>
            <a:lvl3pPr marL="1141265" indent="-228252" defTabSz="935203" eaLnBrk="0" hangingPunct="0">
              <a:defRPr b="1">
                <a:solidFill>
                  <a:schemeClr val="tx1"/>
                </a:solidFill>
                <a:latin typeface="Arial" pitchFamily="34" charset="0"/>
              </a:defRPr>
            </a:lvl3pPr>
            <a:lvl4pPr marL="1597771" indent="-228252" defTabSz="935203" eaLnBrk="0" hangingPunct="0">
              <a:defRPr b="1">
                <a:solidFill>
                  <a:schemeClr val="tx1"/>
                </a:solidFill>
                <a:latin typeface="Arial" pitchFamily="34" charset="0"/>
              </a:defRPr>
            </a:lvl4pPr>
            <a:lvl5pPr marL="2054276" indent="-228252" defTabSz="935203" eaLnBrk="0" hangingPunct="0">
              <a:defRPr b="1">
                <a:solidFill>
                  <a:schemeClr val="tx1"/>
                </a:solidFill>
                <a:latin typeface="Arial" pitchFamily="34" charset="0"/>
              </a:defRPr>
            </a:lvl5pPr>
            <a:lvl6pPr marL="2510782" indent="-228252" defTabSz="935203" eaLnBrk="0" fontAlgn="base" hangingPunct="0">
              <a:spcBef>
                <a:spcPct val="0"/>
              </a:spcBef>
              <a:spcAft>
                <a:spcPct val="0"/>
              </a:spcAft>
              <a:defRPr b="1">
                <a:solidFill>
                  <a:schemeClr val="tx1"/>
                </a:solidFill>
                <a:latin typeface="Arial" pitchFamily="34" charset="0"/>
              </a:defRPr>
            </a:lvl6pPr>
            <a:lvl7pPr marL="2967286" indent="-228252" defTabSz="935203" eaLnBrk="0" fontAlgn="base" hangingPunct="0">
              <a:spcBef>
                <a:spcPct val="0"/>
              </a:spcBef>
              <a:spcAft>
                <a:spcPct val="0"/>
              </a:spcAft>
              <a:defRPr b="1">
                <a:solidFill>
                  <a:schemeClr val="tx1"/>
                </a:solidFill>
                <a:latin typeface="Arial" pitchFamily="34" charset="0"/>
              </a:defRPr>
            </a:lvl7pPr>
            <a:lvl8pPr marL="3423794" indent="-228252" defTabSz="935203" eaLnBrk="0" fontAlgn="base" hangingPunct="0">
              <a:spcBef>
                <a:spcPct val="0"/>
              </a:spcBef>
              <a:spcAft>
                <a:spcPct val="0"/>
              </a:spcAft>
              <a:defRPr b="1">
                <a:solidFill>
                  <a:schemeClr val="tx1"/>
                </a:solidFill>
                <a:latin typeface="Arial" pitchFamily="34" charset="0"/>
              </a:defRPr>
            </a:lvl8pPr>
            <a:lvl9pPr marL="3880299" indent="-228252" defTabSz="93520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49</a:t>
            </a:fld>
            <a:endParaRPr lang="en-US" dirty="0">
              <a:cs typeface="Arial" pitchFamily="34" charset="0"/>
            </a:endParaRPr>
          </a:p>
        </p:txBody>
      </p:sp>
    </p:spTree>
    <p:extLst>
      <p:ext uri="{BB962C8B-B14F-4D97-AF65-F5344CB8AC3E}">
        <p14:creationId xmlns:p14="http://schemas.microsoft.com/office/powerpoint/2010/main" val="1409686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049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the rest of my Director’s Report, I will cover the 7 areas listed here, which reliably provide an</a:t>
            </a:r>
            <a:r>
              <a:rPr lang="en-US" baseline="0" dirty="0">
                <a:latin typeface="Arial" pitchFamily="34" charset="0"/>
                <a:cs typeface="Arial" pitchFamily="34" charset="0"/>
              </a:rPr>
              <a:t> effective </a:t>
            </a:r>
            <a:r>
              <a:rPr lang="en-US" dirty="0">
                <a:latin typeface="Arial" pitchFamily="34" charset="0"/>
                <a:cs typeface="Arial" pitchFamily="34" charset="0"/>
              </a:rPr>
              <a:t>framework for reviewing the relevant topics.</a:t>
            </a:r>
          </a:p>
          <a:p>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a:cs typeface="Arial" pitchFamily="34" charset="0"/>
            </a:endParaRPr>
          </a:p>
        </p:txBody>
      </p:sp>
    </p:spTree>
    <p:extLst>
      <p:ext uri="{BB962C8B-B14F-4D97-AF65-F5344CB8AC3E}">
        <p14:creationId xmlns:p14="http://schemas.microsoft.com/office/powerpoint/2010/main" val="14355911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r>
              <a:rPr lang="en-US" dirty="0"/>
              <a:t>NHGRI has a long-term commitment to preparing the next generation of genomic scientists and scholars, and continues to enhance our investment in research training and career development programs. </a:t>
            </a:r>
          </a:p>
          <a:p>
            <a:r>
              <a:rPr lang="en-US" dirty="0"/>
              <a:t> </a:t>
            </a:r>
          </a:p>
          <a:p>
            <a:r>
              <a:rPr lang="en-US" dirty="0"/>
              <a:t>In April, the NHGRI Research Training and Career Development Program held its 2</a:t>
            </a:r>
            <a:r>
              <a:rPr lang="en-US" baseline="30000" dirty="0"/>
              <a:t>nd</a:t>
            </a:r>
            <a:r>
              <a:rPr lang="en-US" dirty="0"/>
              <a:t> annual meeting in St. Louis, Missouri. The meeting once again provided a venue for all trainees supported by NHGRI programs to present their research and to form collaborations with other trainees and established investigators. Pictured on the left are the meeting attendees. Of the 244 attendees, 179 were trainees; these trainees are associated with the Diversity Action Plan (or DAP) programs, the T32 training programs, the Centers of Excellence in ELSI Research program, the NHGRI Intramural Research Program, and individual fellowship and career-development awards. Pictured on the right are the poster award winners, which included trainees from the undergraduate, post-baccalaureate, graduate, and post-graduate career levels.</a:t>
            </a:r>
          </a:p>
          <a:p>
            <a:endParaRPr lang="en-US" dirty="0"/>
          </a:p>
          <a:p>
            <a:r>
              <a:rPr lang="en-US" dirty="0"/>
              <a:t>* The next annual meeting will be held on March 18-20, 2018 in Los Angeles. </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50</a:t>
            </a:fld>
            <a:endParaRPr lang="en-US" dirty="0">
              <a:solidFill>
                <a:srgbClr val="000000"/>
              </a:solidFill>
            </a:endParaRPr>
          </a:p>
        </p:txBody>
      </p:sp>
    </p:spTree>
    <p:extLst>
      <p:ext uri="{BB962C8B-B14F-4D97-AF65-F5344CB8AC3E}">
        <p14:creationId xmlns:p14="http://schemas.microsoft.com/office/powerpoint/2010/main" val="21543883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368479"/>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r>
              <a:rPr lang="en-US" dirty="0"/>
              <a:t>NHGRI’s training programs continue to grow and evolve. Three new institutional training programs in genomic medicine and ELSI research were awarded this summer. We refer to these awards as “T32’s” based on the grant mechanism used. These new programs will complement the 15 currently funded NHGRI T32 programs. </a:t>
            </a:r>
          </a:p>
          <a:p>
            <a:endParaRPr lang="en-US" dirty="0"/>
          </a:p>
          <a:p>
            <a:r>
              <a:rPr lang="en-US" dirty="0"/>
              <a:t>* Geoffrey Ginsburg at Duke University and Katherine Nathanson at the University of Pennsylvania will lead two new T32 programs in genomic medicine. These programs will train both M.D.’s and Ph.D.’s, and will incorporate a mix of coursework, clinical laboratory rotations, and mentoring that will teach practical skills for disease-gene discovery, patient genome-sequence interpretation, and big data management in research and clinical settings.</a:t>
            </a:r>
          </a:p>
          <a:p>
            <a:endParaRPr lang="en-US" dirty="0"/>
          </a:p>
          <a:p>
            <a:r>
              <a:rPr lang="en-US" dirty="0"/>
              <a:t>* Steven Joffe at the University of Pennsylvania will lead a new T32 program in ELSI research. This postdoctoral program will combine mentored original research and targeted coursework that will lead to a Master of Science in Medical Ethics (or MSME) degree. You will note that we have funded two new T32 programs at the University of Pennsylvania. The training goals of these two programs are distinct, but they will capitalize on synergies to strengthen cross-disciplinary mentoring, improve recruitment and oversight, and foster interactions and collaboration among the trainee groups.</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51</a:t>
            </a:fld>
            <a:endParaRPr lang="en-US" dirty="0">
              <a:solidFill>
                <a:srgbClr val="000000"/>
              </a:solidFill>
            </a:endParaRPr>
          </a:p>
        </p:txBody>
      </p:sp>
    </p:spTree>
    <p:extLst>
      <p:ext uri="{BB962C8B-B14F-4D97-AF65-F5344CB8AC3E}">
        <p14:creationId xmlns:p14="http://schemas.microsoft.com/office/powerpoint/2010/main" val="1168548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52</a:t>
            </a:fld>
            <a:endParaRPr lang="en-US" dirty="0">
              <a:cs typeface="Arial" pitchFamily="34" charset="0"/>
            </a:endParaRPr>
          </a:p>
        </p:txBody>
      </p:sp>
    </p:spTree>
    <p:extLst>
      <p:ext uri="{BB962C8B-B14F-4D97-AF65-F5344CB8AC3E}">
        <p14:creationId xmlns:p14="http://schemas.microsoft.com/office/powerpoint/2010/main" val="1040557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127125" y="703263"/>
            <a:ext cx="4678363" cy="3509962"/>
          </a:xfrm>
          <a:prstGeom prst="rect">
            <a:avLst/>
          </a:prstGeom>
          <a:ln/>
        </p:spPr>
      </p:sp>
      <p:sp>
        <p:nvSpPr>
          <p:cNvPr id="151556" name="Rectangle 3"/>
          <p:cNvSpPr>
            <a:spLocks noGrp="1" noChangeArrowheads="1"/>
          </p:cNvSpPr>
          <p:nvPr>
            <p:ph type="body" idx="1"/>
          </p:nvPr>
        </p:nvSpPr>
        <p:spPr>
          <a:xfrm>
            <a:off x="863320" y="4446590"/>
            <a:ext cx="5367131"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51" rIns="95351"/>
          <a:lstStyle/>
          <a:p>
            <a:pPr defTabSz="913148">
              <a:defRPr/>
            </a:pPr>
            <a:r>
              <a:rPr lang="en-US" dirty="0"/>
              <a:t>The NIH Common Fund’s Knockout Mouse Phenotyping Project</a:t>
            </a:r>
            <a:r>
              <a:rPr lang="en-US" baseline="0" dirty="0"/>
              <a:t> (or KOMP2) will create and phenotype 3,000 strains of knockout mice using CRISPR technology between 2016 and 2020. The project is on track to meet its Fall 2017 goals. This program is part of the larger International Mouse Phenotyping Consortium (or IMPC). * This year’s annual IMPC meeting with the Panel of Scientific Consultants will be held in Athens, Greece in mid-November.</a:t>
            </a:r>
          </a:p>
          <a:p>
            <a:pPr defTabSz="913148">
              <a:defRPr/>
            </a:pPr>
            <a:endParaRPr lang="en-US" baseline="0" dirty="0"/>
          </a:p>
          <a:p>
            <a:pPr defTabSz="913148">
              <a:defRPr/>
            </a:pPr>
            <a:r>
              <a:rPr lang="en-US" baseline="0" dirty="0"/>
              <a:t>* A KOMP paper describing the prevalence of sexual dimorphism in mammalian phenotypic traits was published earlier this year in </a:t>
            </a:r>
            <a:r>
              <a:rPr lang="en-US" i="1" baseline="0" dirty="0"/>
              <a:t>Nature Communications</a:t>
            </a:r>
            <a:r>
              <a:rPr lang="en-US" i="0" baseline="0" dirty="0"/>
              <a:t>, and </a:t>
            </a:r>
            <a:r>
              <a:rPr lang="en-US" baseline="0" dirty="0"/>
              <a:t>* another KOMP paper describing 360 new disease models and providing the first functional annotation of 1,092 genes was published earlier this year in </a:t>
            </a:r>
            <a:r>
              <a:rPr lang="en-US" i="1" baseline="0" dirty="0"/>
              <a:t>Nature Genetics</a:t>
            </a:r>
            <a:r>
              <a:rPr lang="en-US" baseline="0" dirty="0"/>
              <a:t>. * Finally, a manuscript demonstrating the large and unexplored genetic landscape involved in deafness (including the identification of 52 null alleles in genes not previously associated with hearing loss) is in press in </a:t>
            </a:r>
            <a:r>
              <a:rPr lang="en-US" i="1" baseline="0" dirty="0"/>
              <a:t>Nature</a:t>
            </a:r>
            <a:r>
              <a:rPr lang="en-US" baseline="0" dirty="0"/>
              <a:t>. </a:t>
            </a:r>
          </a:p>
          <a:p>
            <a:pPr defTabSz="913148">
              <a:defRPr/>
            </a:pPr>
            <a:endParaRPr lang="en-US" baseline="0" dirty="0"/>
          </a:p>
        </p:txBody>
      </p:sp>
      <p:sp>
        <p:nvSpPr>
          <p:cNvPr id="6"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53</a:t>
            </a:fld>
            <a:endParaRPr lang="en-US" dirty="0"/>
          </a:p>
        </p:txBody>
      </p:sp>
    </p:spTree>
    <p:extLst>
      <p:ext uri="{BB962C8B-B14F-4D97-AF65-F5344CB8AC3E}">
        <p14:creationId xmlns:p14="http://schemas.microsoft.com/office/powerpoint/2010/main" val="8478108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127125" y="701675"/>
            <a:ext cx="4678363" cy="3509963"/>
          </a:xfrm>
          <a:prstGeom prst="rect">
            <a:avLst/>
          </a:prstGeom>
          <a:ln/>
        </p:spPr>
      </p:sp>
      <p:sp>
        <p:nvSpPr>
          <p:cNvPr id="158723" name="Rectangle 3"/>
          <p:cNvSpPr>
            <a:spLocks noGrp="1" noChangeArrowheads="1"/>
          </p:cNvSpPr>
          <p:nvPr>
            <p:ph type="body" idx="1"/>
          </p:nvPr>
        </p:nvSpPr>
        <p:spPr>
          <a:xfrm>
            <a:off x="849797" y="4462274"/>
            <a:ext cx="5425469" cy="4142907"/>
          </a:xfrm>
          <a:noFill/>
          <a:ln/>
        </p:spPr>
        <p:txBody>
          <a:bodyPr/>
          <a:lstStyle/>
          <a:p>
            <a:pPr defTabSz="914266">
              <a:defRPr/>
            </a:pPr>
            <a:r>
              <a:rPr lang="en-US" dirty="0"/>
              <a:t>The Human Heredity and Health in Africa (or H3Africa) project’s central goal is to develop a sustainable and collaborative African genetics and genomics research enterprise. * This past</a:t>
            </a:r>
            <a:r>
              <a:rPr lang="en-US" baseline="0" dirty="0"/>
              <a:t> May, H3Africa held its last Consortium meeting for Stage I in Gaborone, Botswana; this meeting featured the progress from the first five years of the program and charted a course for its future. I was fortunate to be a guest speaker at this meeting, and found that the gathering nicely showcased the remarkable accomplishments of the H3Africa Consortium to date. </a:t>
            </a:r>
            <a:endParaRPr lang="en-US" b="1" i="0" baseline="0" dirty="0"/>
          </a:p>
          <a:p>
            <a:pPr defTabSz="914266">
              <a:defRPr/>
            </a:pPr>
            <a:endParaRPr lang="en-US" dirty="0"/>
          </a:p>
          <a:p>
            <a:pPr defTabSz="914266">
              <a:defRPr/>
            </a:pPr>
            <a:r>
              <a:rPr lang="en-US" dirty="0"/>
              <a:t>* We anticipate</a:t>
            </a:r>
            <a:r>
              <a:rPr lang="en-US" baseline="0" dirty="0"/>
              <a:t> </a:t>
            </a:r>
            <a:r>
              <a:rPr lang="en-US" dirty="0"/>
              <a:t>issuing</a:t>
            </a:r>
            <a:r>
              <a:rPr lang="en-US" baseline="0" dirty="0"/>
              <a:t> awards for Stage II of H3Africa before the end of this month, </a:t>
            </a:r>
            <a:r>
              <a:rPr lang="en-US" dirty="0"/>
              <a:t>and * then welcoming new and returning grantees to the first</a:t>
            </a:r>
            <a:r>
              <a:rPr lang="en-US" baseline="0" dirty="0"/>
              <a:t> C</a:t>
            </a:r>
            <a:r>
              <a:rPr lang="en-US" dirty="0"/>
              <a:t>onsortium meeting for Stage II in March 2018. </a:t>
            </a:r>
          </a:p>
          <a:p>
            <a:pPr defTabSz="914266">
              <a:defRPr/>
            </a:pPr>
            <a:endParaRPr lang="en-US" dirty="0"/>
          </a:p>
          <a:p>
            <a:pPr defTabSz="914266">
              <a:defRPr/>
            </a:pPr>
            <a:r>
              <a:rPr lang="en-US" dirty="0"/>
              <a:t>Additionally, this coming November, the African Society for Human Genetics will be hosting its</a:t>
            </a:r>
            <a:r>
              <a:rPr lang="en-US" baseline="0" dirty="0"/>
              <a:t> 10</a:t>
            </a:r>
            <a:r>
              <a:rPr lang="en-US" baseline="30000" dirty="0"/>
              <a:t>th</a:t>
            </a:r>
            <a:r>
              <a:rPr lang="en-US" baseline="0" dirty="0"/>
              <a:t> annual meeting in Cairo</a:t>
            </a:r>
            <a:r>
              <a:rPr lang="en-US" dirty="0"/>
              <a:t>,</a:t>
            </a:r>
            <a:r>
              <a:rPr lang="en-US" baseline="0" dirty="0"/>
              <a:t> in partnership with H3Africa and the Egyptian National Society of Human Genetics. </a:t>
            </a:r>
            <a:r>
              <a:rPr lang="en-US" dirty="0"/>
              <a:t>A number of current and former H3Africa grantees will be presenting, and it will be an opportunity to expand the human genetics outreach of H3Africa on the African continent. Lastly, we are proud to announce that the H3Africa Consortium recently surpassed the 100-publications mark.</a:t>
            </a:r>
            <a:endParaRPr lang="en-US" u="none" dirty="0"/>
          </a:p>
        </p:txBody>
      </p:sp>
      <p:sp>
        <p:nvSpPr>
          <p:cNvPr id="5" name="Slide Number Placeholder 3"/>
          <p:cNvSpPr>
            <a:spLocks noGrp="1"/>
          </p:cNvSpPr>
          <p:nvPr>
            <p:ph type="sldNum" sz="quarter" idx="5"/>
          </p:nvPr>
        </p:nvSpPr>
        <p:spPr bwMode="auto">
          <a:xfrm>
            <a:off x="3884613" y="8829675"/>
            <a:ext cx="2971800" cy="465138"/>
          </a:xfrm>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54</a:t>
            </a:fld>
            <a:endParaRPr lang="en-US" dirty="0"/>
          </a:p>
        </p:txBody>
      </p:sp>
    </p:spTree>
    <p:extLst>
      <p:ext uri="{BB962C8B-B14F-4D97-AF65-F5344CB8AC3E}">
        <p14:creationId xmlns:p14="http://schemas.microsoft.com/office/powerpoint/2010/main" val="13590653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701675"/>
            <a:ext cx="4678363"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65" tIns="46932" rIns="93865" bIns="46932" numCol="1" anchor="t" anchorCtr="0" compatLnSpc="1">
            <a:prstTxWarp prst="textNoShape">
              <a:avLst/>
            </a:prstTxWarp>
          </a:bodyPr>
          <a:lstStyle/>
          <a:p>
            <a:pPr defTabSz="956034" eaLnBrk="1" fontAlgn="auto" hangingPunct="1">
              <a:spcAft>
                <a:spcPts val="0"/>
              </a:spcAft>
              <a:defRPr/>
            </a:pPr>
            <a:r>
              <a:rPr lang="en-US" dirty="0"/>
              <a:t>The NIH Common Fund’s Undiagnosed Diseases Network (or UDN) aims to improve the level of diagnosis and care for patients with undiagnosed diseases, facilitate research into the etiology of these diseases, and create an integrated and collaborative research community to identify and share improved options for optimal patient management. </a:t>
            </a:r>
          </a:p>
          <a:p>
            <a:pPr defTabSz="956034" eaLnBrk="1" fontAlgn="auto" hangingPunct="1">
              <a:spcAft>
                <a:spcPts val="0"/>
              </a:spcAft>
              <a:defRPr/>
            </a:pPr>
            <a:endParaRPr lang="en-US" dirty="0"/>
          </a:p>
          <a:p>
            <a:pPr defTabSz="956034" eaLnBrk="1" fontAlgn="auto" hangingPunct="1">
              <a:spcAft>
                <a:spcPts val="0"/>
              </a:spcAft>
              <a:defRPr/>
            </a:pPr>
            <a:r>
              <a:rPr lang="en-US" dirty="0"/>
              <a:t>To date, the UDN has received over * 1,600 applications (about 71 per month), accepted * 639 participants for evaluation at the seven UDN Clinical Sites across the nation (about 28 per month), and made * 93 diagnoses. Also shown here are the accepted and diagnosed percentages for the program to date. To apply to the UDN, access the UDN Gateway by * clicking on the “Apply” button, which appears on all the UDN webpages.</a:t>
            </a:r>
          </a:p>
          <a:p>
            <a:pPr defTabSz="956034" eaLnBrk="1" fontAlgn="auto" hangingPunct="1">
              <a:spcAft>
                <a:spcPts val="0"/>
              </a:spcAft>
              <a:defRPr/>
            </a:pPr>
            <a:endParaRPr lang="en-US" dirty="0"/>
          </a:p>
          <a:p>
            <a:pPr defTabSz="956034" eaLnBrk="1" fontAlgn="auto" hangingPunct="1">
              <a:spcAft>
                <a:spcPts val="0"/>
              </a:spcAft>
              <a:defRPr/>
            </a:pPr>
            <a:endParaRPr lang="en-US" dirty="0"/>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1970419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27125" y="701675"/>
            <a:ext cx="4678363"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3865" tIns="46932" rIns="93865" bIns="46932" numCol="1" anchor="t" anchorCtr="0" compatLnSpc="1">
            <a:prstTxWarp prst="textNoShape">
              <a:avLst/>
            </a:prstTxWarp>
          </a:bodyPr>
          <a:lstStyle/>
          <a:p>
            <a:pPr defTabSz="956034">
              <a:defRPr/>
            </a:pPr>
            <a:r>
              <a:rPr lang="en-US" dirty="0">
                <a:effectLst/>
                <a:latin typeface="Arial" pitchFamily="34" charset="0"/>
                <a:cs typeface="Arial" pitchFamily="34" charset="0"/>
              </a:rPr>
              <a:t>Recently,</a:t>
            </a:r>
            <a:r>
              <a:rPr lang="en-US" baseline="0" dirty="0">
                <a:effectLst/>
                <a:latin typeface="Arial" pitchFamily="34" charset="0"/>
                <a:cs typeface="Arial" pitchFamily="34" charset="0"/>
              </a:rPr>
              <a:t> five new Funding Opportunity Announcements (or FOAs) for Phase II of the UDN were announced</a:t>
            </a:r>
            <a:r>
              <a:rPr lang="en-US" dirty="0"/>
              <a:t>. This includes FOAs for an anticipated 8-10 clinical sites, 1</a:t>
            </a:r>
            <a:r>
              <a:rPr lang="en-US" baseline="0" dirty="0"/>
              <a:t> c</a:t>
            </a:r>
            <a:r>
              <a:rPr lang="en-US" dirty="0"/>
              <a:t>oordinating center, and 3-6 </a:t>
            </a:r>
            <a:r>
              <a:rPr lang="en-US" baseline="0" dirty="0"/>
              <a:t>UDN core laboratories (including 1-2 m</a:t>
            </a:r>
            <a:r>
              <a:rPr lang="en-US" dirty="0"/>
              <a:t>odel organisms screening centers,</a:t>
            </a:r>
            <a:r>
              <a:rPr lang="en-US" baseline="0" dirty="0"/>
              <a:t> sequencing cores,</a:t>
            </a:r>
            <a:r>
              <a:rPr lang="en-US" dirty="0"/>
              <a:t> </a:t>
            </a:r>
            <a:r>
              <a:rPr lang="en-US" baseline="0" dirty="0"/>
              <a:t>and m</a:t>
            </a:r>
            <a:r>
              <a:rPr lang="en-US" dirty="0"/>
              <a:t>etabolomics cores)</a:t>
            </a:r>
            <a:r>
              <a:rPr lang="en-US" baseline="0" dirty="0"/>
              <a:t>. </a:t>
            </a:r>
          </a:p>
          <a:p>
            <a:pPr defTabSz="956034">
              <a:defRPr/>
            </a:pPr>
            <a:endParaRPr lang="en-US" dirty="0"/>
          </a:p>
          <a:p>
            <a:pPr defTabSz="956034">
              <a:defRPr/>
            </a:pPr>
            <a:r>
              <a:rPr lang="en-US" dirty="0"/>
              <a:t>In Phase II of the program, the UDN will continue accepting participants with unsolved medical conditions as well as study the components required for network sustainability once Common Fund support ends. </a:t>
            </a:r>
            <a:r>
              <a:rPr lang="en-US" baseline="0" dirty="0"/>
              <a:t>* All applications are due on November 2, 2017.</a:t>
            </a:r>
            <a:endParaRPr lang="en-US" dirty="0">
              <a:effectLst/>
            </a:endParaRPr>
          </a:p>
          <a:p>
            <a:pPr defTabSz="938362">
              <a:spcAft>
                <a:spcPts val="0"/>
              </a:spcAft>
              <a:defRPr/>
            </a:pPr>
            <a:endParaRPr lang="en-US" dirty="0">
              <a:solidFill>
                <a:srgbClr val="002774"/>
              </a:solidFill>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9878050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30300" y="704850"/>
            <a:ext cx="4678363" cy="3509963"/>
          </a:xfrm>
          <a:prstGeom prst="rect">
            <a:avLst/>
          </a:prstGeom>
          <a:noFill/>
          <a:ln w="12700">
            <a:solidFill>
              <a:prstClr val="black"/>
            </a:solidFill>
          </a:ln>
        </p:spPr>
      </p:sp>
      <p:sp>
        <p:nvSpPr>
          <p:cNvPr id="3" name="Notes Placeholder 2"/>
          <p:cNvSpPr>
            <a:spLocks noGrp="1"/>
          </p:cNvSpPr>
          <p:nvPr>
            <p:ph type="body" idx="1"/>
          </p:nvPr>
        </p:nvSpPr>
        <p:spPr>
          <a:xfrm>
            <a:off x="766614" y="4416425"/>
            <a:ext cx="5367130" cy="4571459"/>
          </a:xfrm>
        </p:spPr>
        <p:txBody>
          <a:bodyPr/>
          <a:lstStyle/>
          <a:p>
            <a:pPr defTabSz="914266">
              <a:defRPr/>
            </a:pPr>
            <a:r>
              <a:rPr lang="en-US" b="0" baseline="0" dirty="0"/>
              <a:t>The </a:t>
            </a:r>
            <a:r>
              <a:rPr lang="en-US" b="0" dirty="0"/>
              <a:t>Gabriella Miller Kids First Pediatric Research Program (or Kids First) is</a:t>
            </a:r>
            <a:r>
              <a:rPr lang="en-US" b="0" baseline="0" dirty="0"/>
              <a:t> a 10-year NIH Common Fund program </a:t>
            </a:r>
            <a:r>
              <a:rPr lang="en-US" b="0" dirty="0"/>
              <a:t>initiated</a:t>
            </a:r>
            <a:r>
              <a:rPr lang="en-US" b="0" baseline="0" dirty="0"/>
              <a:t> </a:t>
            </a:r>
            <a:r>
              <a:rPr lang="en-US" dirty="0"/>
              <a:t>in 2015 with a $12.6 million annual budget. Kids First aims to develop a data resource for the pediatric research community with well-curated phenotypi</a:t>
            </a:r>
            <a:r>
              <a:rPr lang="en-US" baseline="0" dirty="0"/>
              <a:t>c and genomic </a:t>
            </a:r>
            <a:r>
              <a:rPr lang="en-US" dirty="0"/>
              <a:t>variant data that will facilitate identification of genetic pathways underlying childhood cancer and structural birth defects. </a:t>
            </a:r>
          </a:p>
          <a:p>
            <a:pPr defTabSz="914266">
              <a:defRPr/>
            </a:pPr>
            <a:endParaRPr lang="en-US" dirty="0"/>
          </a:p>
          <a:p>
            <a:pPr defTabSz="914266">
              <a:defRPr/>
            </a:pPr>
            <a:r>
              <a:rPr lang="en-US" dirty="0"/>
              <a:t>* To date, 23 cohorts associated with over 18,000 DNA samples from patients with pediatric cancer and structural birth defects have been obtained using the X01 mechanism. * Genome sequencing of these samples</a:t>
            </a:r>
            <a:r>
              <a:rPr lang="en-US" baseline="0" dirty="0"/>
              <a:t> </a:t>
            </a:r>
            <a:r>
              <a:rPr lang="en-US" dirty="0"/>
              <a:t>was jumpstarted in 2015 at the NHGRI-funded sequencing centers at the Baylor College of Medicine and Washington University with a $12.6M supplement. In</a:t>
            </a:r>
            <a:r>
              <a:rPr lang="en-US" baseline="0" dirty="0"/>
              <a:t> September 2016, designated </a:t>
            </a:r>
            <a:r>
              <a:rPr lang="en-US" dirty="0"/>
              <a:t>Kids First sequencing centers were funded: one at the Broad Institute and the other as a collaboration between the HudsonAlpha Institute for Biotechnology and St. Jude Children’s Research Hospital. These designated centers will receive $31M from 2016-2019. To date, genome sequencing has been performed with about 9,000 of the available samples. * In June of this year, the Children's Hospital of Philadelphia was selected as the data resource center, and will be provided $15M of funds from 2017-2022;</a:t>
            </a:r>
            <a:r>
              <a:rPr lang="en-US" baseline="0" dirty="0"/>
              <a:t> it</a:t>
            </a:r>
            <a:r>
              <a:rPr lang="en-US" dirty="0"/>
              <a:t> will serve as the data resource portal, data coordinating center, and administrative coordinating center. * Finally, several NIH institutes started soliciting small research grants last year to support the analyses of Kids First data that will be submitted to the data resource center; the initial set of such awards were made earlier this year.</a:t>
            </a:r>
          </a:p>
          <a:p>
            <a:pPr marL="171425" indent="-1714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57</a:t>
            </a:fld>
            <a:endParaRPr lang="en-US" dirty="0"/>
          </a:p>
        </p:txBody>
      </p:sp>
    </p:spTree>
    <p:extLst>
      <p:ext uri="{BB962C8B-B14F-4D97-AF65-F5344CB8AC3E}">
        <p14:creationId xmlns:p14="http://schemas.microsoft.com/office/powerpoint/2010/main" val="2733479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042988" y="696913"/>
            <a:ext cx="4648200" cy="3486150"/>
          </a:xfrm>
          <a:prstGeom prst="rect">
            <a:avLst/>
          </a:prstGeom>
          <a:ln/>
        </p:spPr>
      </p:sp>
      <p:sp>
        <p:nvSpPr>
          <p:cNvPr id="119811" name="Notes Placeholder 2"/>
          <p:cNvSpPr>
            <a:spLocks noGrp="1"/>
          </p:cNvSpPr>
          <p:nvPr>
            <p:ph type="body" idx="1"/>
          </p:nvPr>
        </p:nvSpPr>
        <p:spPr>
          <a:xfrm>
            <a:off x="825231" y="4432312"/>
            <a:ext cx="5367130" cy="4397363"/>
          </a:xfrm>
          <a:noFill/>
          <a:ln w="9525">
            <a:noFill/>
            <a:miter lim="800000"/>
            <a:headEnd/>
            <a:tailEnd/>
          </a:ln>
          <a:effectLst/>
        </p:spPr>
        <p:txBody>
          <a:bodyPr vert="horz" wrap="square" lIns="93015" tIns="46507" rIns="93015" bIns="46507" numCol="1" anchor="t" anchorCtr="0" compatLnSpc="1">
            <a:prstTxWarp prst="textNoShape">
              <a:avLst/>
            </a:prstTxWarp>
            <a:noAutofit/>
          </a:bodyPr>
          <a:lstStyle/>
          <a:p>
            <a:pPr lvl="1" defTabSz="930929">
              <a:defRPr/>
            </a:pPr>
            <a:r>
              <a:rPr lang="en-US" dirty="0"/>
              <a:t>The recently conceived NIH Data Commons is a comprehensive vision for an interoperable, multi-cloud platform for storing, sharing, accessing, and computing biomedical data. All</a:t>
            </a:r>
            <a:r>
              <a:rPr lang="en-US" baseline="0" dirty="0"/>
              <a:t> aspects of the Data Commons aim to facilitate making biomedical research data </a:t>
            </a:r>
            <a:r>
              <a:rPr lang="en-US" dirty="0"/>
              <a:t>FAIR (that is, Findable, Accessible, Interoperable, and Reusable). *</a:t>
            </a:r>
            <a:r>
              <a:rPr lang="en-US" baseline="0" dirty="0"/>
              <a:t> </a:t>
            </a:r>
            <a:r>
              <a:rPr lang="en-US" dirty="0"/>
              <a:t>Awards will be made under an Other Transactions (or OT) Research Opportunity Announcement to support the establishment of the NIH Data Commons Pilot Phase Consortium. </a:t>
            </a:r>
          </a:p>
          <a:p>
            <a:pPr lvl="4" defTabSz="930929">
              <a:defRPr/>
            </a:pPr>
            <a:endParaRPr lang="en-US" dirty="0"/>
          </a:p>
          <a:p>
            <a:pPr lvl="4" defTabSz="930929">
              <a:defRPr/>
            </a:pPr>
            <a:r>
              <a:rPr lang="en-US" dirty="0"/>
              <a:t>* The NIH Data</a:t>
            </a:r>
            <a:r>
              <a:rPr lang="en-US" baseline="0" dirty="0"/>
              <a:t> Commons will initially be populated with datasets from the Common Fund Genotype-Tissue Expression (or </a:t>
            </a:r>
            <a:r>
              <a:rPr lang="en-US" dirty="0" err="1"/>
              <a:t>GTEx</a:t>
            </a:r>
            <a:r>
              <a:rPr lang="en-US" dirty="0"/>
              <a:t>) project, the NHLBI-funded Trans-Omics for Precision Medicine (or TOPMed) Program, and the newly-formed, NHGRI-funded Alliance for Genome Resources [or AGR;</a:t>
            </a:r>
            <a:r>
              <a:rPr lang="en-US" baseline="0" dirty="0"/>
              <a:t> </a:t>
            </a:r>
            <a:r>
              <a:rPr lang="en-US" dirty="0"/>
              <a:t>also know</a:t>
            </a:r>
            <a:r>
              <a:rPr lang="en-US" baseline="0" dirty="0"/>
              <a:t>n as the Model Organism Databases (or </a:t>
            </a:r>
            <a:r>
              <a:rPr lang="en-US" dirty="0"/>
              <a:t>MODs) Consortium]. The entire NIH</a:t>
            </a:r>
            <a:r>
              <a:rPr lang="en-US" baseline="0" dirty="0"/>
              <a:t> Data Commons </a:t>
            </a:r>
            <a:r>
              <a:rPr lang="en-US" dirty="0"/>
              <a:t>Pilot Phase is expected to last four</a:t>
            </a:r>
            <a:r>
              <a:rPr lang="en-US" baseline="0" dirty="0"/>
              <a:t> </a:t>
            </a:r>
            <a:r>
              <a:rPr lang="en-US" dirty="0"/>
              <a:t>years</a:t>
            </a:r>
            <a:r>
              <a:rPr lang="en-US" baseline="0" dirty="0"/>
              <a:t> and encompass two stages. </a:t>
            </a:r>
            <a:endParaRPr lang="en-US" dirty="0"/>
          </a:p>
          <a:p>
            <a:pPr lvl="4" defTabSz="930929">
              <a:defRPr/>
            </a:pPr>
            <a:endParaRPr lang="en-US" dirty="0"/>
          </a:p>
          <a:p>
            <a:pPr lvl="4" defTabSz="930929">
              <a:defRPr/>
            </a:pPr>
            <a:r>
              <a:rPr lang="en-US" dirty="0"/>
              <a:t>*</a:t>
            </a:r>
            <a:r>
              <a:rPr lang="en-US" baseline="0" dirty="0"/>
              <a:t> </a:t>
            </a:r>
            <a:r>
              <a:rPr lang="en-US" dirty="0"/>
              <a:t>Stage 1 will last six months, during which </a:t>
            </a:r>
            <a:r>
              <a:rPr lang="en-US" baseline="0" dirty="0"/>
              <a:t>consortium investigators will develop working prototypes as proofs of concept for the architecture of the Data Commons, and also develop an implementation plan. * </a:t>
            </a:r>
            <a:r>
              <a:rPr lang="en-US" dirty="0"/>
              <a:t>This stage will kickoff with a meeting of the initial consortium in Bethesda </a:t>
            </a:r>
            <a:r>
              <a:rPr lang="en-US" baseline="0" dirty="0"/>
              <a:t>sometime this Fall</a:t>
            </a:r>
            <a:r>
              <a:rPr lang="en-US" dirty="0"/>
              <a:t>. </a:t>
            </a:r>
          </a:p>
          <a:p>
            <a:pPr lvl="4" defTabSz="930929">
              <a:defRPr/>
            </a:pPr>
            <a:endParaRPr lang="en-US" dirty="0"/>
          </a:p>
          <a:p>
            <a:pPr lvl="4" defTabSz="930929">
              <a:defRPr/>
            </a:pPr>
            <a:r>
              <a:rPr lang="en-US" dirty="0"/>
              <a:t>* Stage</a:t>
            </a:r>
            <a:r>
              <a:rPr lang="en-US" baseline="0" dirty="0"/>
              <a:t> 2 will involve having the funded investigators fully implement the successful pilot activities. </a:t>
            </a:r>
            <a:endParaRPr lang="en-US" u="sng" dirty="0"/>
          </a:p>
          <a:p>
            <a:pPr marL="168613" lvl="4" indent="-168613" defTabSz="930929">
              <a:buFont typeface="Arial" panose="020B0604020202020204" pitchFamily="34" charset="0"/>
              <a:buChar char="•"/>
              <a:defRPr/>
            </a:pPr>
            <a:endParaRPr lang="en-US" dirty="0"/>
          </a:p>
        </p:txBody>
      </p:sp>
      <p:sp>
        <p:nvSpPr>
          <p:cNvPr id="119812" name="Slide Number Placeholder 3"/>
          <p:cNvSpPr>
            <a:spLocks noGrp="1"/>
          </p:cNvSpPr>
          <p:nvPr>
            <p:ph type="sldNum" sz="quarter" idx="5"/>
          </p:nvPr>
        </p:nvSpPr>
        <p:spPr>
          <a:noFill/>
        </p:spPr>
        <p:txBody>
          <a:bodyPr/>
          <a:lstStyle/>
          <a:p>
            <a:pPr defTabSz="925892"/>
            <a:fld id="{3F3096A7-7907-4AE4-8BBC-4643BE8BB0EA}" type="slidenum">
              <a:rPr lang="en-US" smtClean="0">
                <a:solidFill>
                  <a:srgbClr val="000000"/>
                </a:solidFill>
              </a:rPr>
              <a:pPr defTabSz="925892"/>
              <a:t>58</a:t>
            </a:fld>
            <a:endParaRPr lang="en-US" dirty="0">
              <a:solidFill>
                <a:srgbClr val="000000"/>
              </a:solidFill>
            </a:endParaRPr>
          </a:p>
        </p:txBody>
      </p:sp>
    </p:spTree>
    <p:extLst>
      <p:ext uri="{BB962C8B-B14F-4D97-AF65-F5344CB8AC3E}">
        <p14:creationId xmlns:p14="http://schemas.microsoft.com/office/powerpoint/2010/main" val="14792541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693738"/>
            <a:ext cx="4610100" cy="3457575"/>
          </a:xfrm>
          <a:prstGeom prst="rect">
            <a:avLst/>
          </a:prstGeom>
        </p:spPr>
      </p:sp>
      <p:sp>
        <p:nvSpPr>
          <p:cNvPr id="3" name="Notes Placeholder 2"/>
          <p:cNvSpPr>
            <a:spLocks noGrp="1"/>
          </p:cNvSpPr>
          <p:nvPr>
            <p:ph type="body" idx="1"/>
          </p:nvPr>
        </p:nvSpPr>
        <p:spPr>
          <a:xfrm>
            <a:off x="766616" y="4416425"/>
            <a:ext cx="5309420" cy="4413250"/>
          </a:xfrm>
        </p:spPr>
        <p:txBody>
          <a:bodyPr/>
          <a:lstStyle/>
          <a:p>
            <a:r>
              <a:rPr lang="en-US" dirty="0"/>
              <a:t>The NIH </a:t>
            </a:r>
            <a:r>
              <a:rPr lang="en-US" i="1" dirty="0"/>
              <a:t>All of Us</a:t>
            </a:r>
            <a:r>
              <a:rPr lang="en-US" dirty="0"/>
              <a:t> Research Program aims to gather data from one million or more people living in the United States to accelerate research and improve health. By taking into account individual differences in lifestyle, environment, and biology, researchers will uncover paths toward delivering precision medicine.</a:t>
            </a:r>
            <a:r>
              <a:rPr lang="en-US" b="1" i="1" baseline="0" dirty="0"/>
              <a:t> </a:t>
            </a:r>
          </a:p>
          <a:p>
            <a:endParaRPr lang="en-US" b="1" i="1" dirty="0"/>
          </a:p>
          <a:p>
            <a:r>
              <a:rPr lang="en-US" dirty="0"/>
              <a:t>Key </a:t>
            </a:r>
            <a:r>
              <a:rPr lang="en-US" i="1" dirty="0"/>
              <a:t>All of Us</a:t>
            </a:r>
            <a:r>
              <a:rPr lang="en-US" dirty="0"/>
              <a:t> activities in the past few months have included: * starting enrollment of participants as beta testers of the program; * finalizing and posting the initial institutional review board-approved research protocol; and * funding four community partners (</a:t>
            </a:r>
            <a:r>
              <a:rPr lang="en-US" dirty="0" err="1"/>
              <a:t>FiftyForward</a:t>
            </a:r>
            <a:r>
              <a:rPr lang="en-US" dirty="0"/>
              <a:t>, the National Alliance for Hispanic Health, Delta Research and Educational Foundation, and The San Francisco General Hospital Foundation). These awardees will raise awareness about </a:t>
            </a:r>
            <a:r>
              <a:rPr lang="en-US" i="1" dirty="0"/>
              <a:t>All of Us </a:t>
            </a:r>
            <a:r>
              <a:rPr lang="en-US" dirty="0"/>
              <a:t>among seniors, Hispanics and Latinos, African Americans, and the LGBTQ community. </a:t>
            </a:r>
          </a:p>
          <a:p>
            <a:endParaRPr lang="en-US" dirty="0"/>
          </a:p>
          <a:p>
            <a:r>
              <a:rPr lang="en-US" i="1" dirty="0"/>
              <a:t>All of Us</a:t>
            </a:r>
            <a:r>
              <a:rPr lang="en-US" dirty="0"/>
              <a:t> has also:</a:t>
            </a:r>
            <a:r>
              <a:rPr lang="en-US" baseline="0" dirty="0"/>
              <a:t> </a:t>
            </a:r>
            <a:r>
              <a:rPr lang="en-US" dirty="0"/>
              <a:t>* established a Trans-NIH Liaisons Coordinating Team to provide input on scientific opportunities, and to share information with all</a:t>
            </a:r>
            <a:r>
              <a:rPr lang="en-US" baseline="0" dirty="0"/>
              <a:t> the NIH </a:t>
            </a:r>
            <a:r>
              <a:rPr lang="en-US" dirty="0"/>
              <a:t>Institutes and Centers</a:t>
            </a:r>
            <a:r>
              <a:rPr lang="en-US" baseline="0" dirty="0"/>
              <a:t> (note that </a:t>
            </a:r>
            <a:r>
              <a:rPr lang="en-US" dirty="0"/>
              <a:t>Carolyn Hutter is </a:t>
            </a:r>
            <a:r>
              <a:rPr lang="en-US" baseline="0" dirty="0"/>
              <a:t>the NHGRI representative to this group and also serves as its co-chair); and * initiated </a:t>
            </a:r>
            <a:r>
              <a:rPr lang="en-US" dirty="0"/>
              <a:t>the Child Enrollment Scientific Vision Working Group of its Advisory Panel, which is detailing</a:t>
            </a:r>
            <a:r>
              <a:rPr lang="en-US" baseline="0" dirty="0"/>
              <a:t> </a:t>
            </a:r>
            <a:r>
              <a:rPr lang="en-US" dirty="0"/>
              <a:t>the kinds of research projects that would be enabled by having children of diverse backgrounds included in the </a:t>
            </a:r>
            <a:r>
              <a:rPr lang="en-US" i="1" dirty="0"/>
              <a:t>All of Us</a:t>
            </a:r>
            <a:r>
              <a:rPr lang="en-US" dirty="0"/>
              <a:t> Research Program.</a:t>
            </a:r>
          </a:p>
          <a:p>
            <a:pPr defTabSz="906495" eaLnBrk="1" fontAlgn="auto" hangingPunct="1">
              <a:spcAft>
                <a:spcPts val="0"/>
              </a:spcAft>
              <a:defRPr/>
            </a:pPr>
            <a:endParaRPr lang="en-US" i="0" dirty="0"/>
          </a:p>
        </p:txBody>
      </p:sp>
      <p:sp>
        <p:nvSpPr>
          <p:cNvPr id="4" name="Slide Number Placeholder 3"/>
          <p:cNvSpPr>
            <a:spLocks noGrp="1"/>
          </p:cNvSpPr>
          <p:nvPr>
            <p:ph type="sldNum" sz="quarter" idx="10"/>
          </p:nvPr>
        </p:nvSpPr>
        <p:spPr/>
        <p:txBody>
          <a:bodyPr/>
          <a:lstStyle/>
          <a:p>
            <a:fld id="{7721939D-4110-48A8-920D-CD76A2A893FE}" type="slidenum">
              <a:rPr lang="en-US" smtClean="0"/>
              <a:t>59</a:t>
            </a:fld>
            <a:endParaRPr lang="en-US"/>
          </a:p>
        </p:txBody>
      </p:sp>
    </p:spTree>
    <p:extLst>
      <p:ext uri="{BB962C8B-B14F-4D97-AF65-F5344CB8AC3E}">
        <p14:creationId xmlns:p14="http://schemas.microsoft.com/office/powerpoint/2010/main" val="447617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104900" y="696913"/>
            <a:ext cx="4648200" cy="3486150"/>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a:cs typeface="Arial" pitchFamily="34" charset="0"/>
            </a:endParaRPr>
          </a:p>
        </p:txBody>
      </p:sp>
    </p:spTree>
    <p:extLst>
      <p:ext uri="{BB962C8B-B14F-4D97-AF65-F5344CB8AC3E}">
        <p14:creationId xmlns:p14="http://schemas.microsoft.com/office/powerpoint/2010/main" val="19432043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2213" y="693738"/>
            <a:ext cx="4610100" cy="3457575"/>
          </a:xfrm>
          <a:prstGeom prst="rect">
            <a:avLst/>
          </a:prstGeom>
        </p:spPr>
      </p:sp>
      <p:sp>
        <p:nvSpPr>
          <p:cNvPr id="3" name="Notes Placeholder 2"/>
          <p:cNvSpPr>
            <a:spLocks noGrp="1"/>
          </p:cNvSpPr>
          <p:nvPr>
            <p:ph type="body" idx="1"/>
          </p:nvPr>
        </p:nvSpPr>
        <p:spPr/>
        <p:txBody>
          <a:bodyPr/>
          <a:lstStyle/>
          <a:p>
            <a:r>
              <a:rPr lang="en-US" dirty="0"/>
              <a:t>Finally (and of particular interest to this Council), </a:t>
            </a:r>
            <a:r>
              <a:rPr lang="en-US" i="1" dirty="0"/>
              <a:t>All of Us </a:t>
            </a:r>
            <a:r>
              <a:rPr lang="en-US" dirty="0"/>
              <a:t>has established a Genomics Working Group of its Advisory Panel. This Working Group is co-chaired by Debbie Nickerson and former Council member Lon Cardon, and is charged with the important task of guiding the development of an </a:t>
            </a:r>
            <a:r>
              <a:rPr lang="en-US" i="1" dirty="0"/>
              <a:t>All of Us </a:t>
            </a:r>
            <a:r>
              <a:rPr lang="en-US" dirty="0"/>
              <a:t>comprehensive genomics strategy. I am a member of this Working Group, as are Council members Jay Shendure and Wendy Chung. Deliberations by this Working Group only began this past summer, but I anticipate being able to report to Council in February more details about the initial genomics plan for the </a:t>
            </a:r>
            <a:r>
              <a:rPr lang="en-US" i="1" dirty="0"/>
              <a:t>All of Us </a:t>
            </a:r>
            <a:r>
              <a:rPr lang="en-US" i="0" dirty="0"/>
              <a:t>Research</a:t>
            </a:r>
            <a:r>
              <a:rPr lang="en-US" i="0" baseline="0" dirty="0"/>
              <a:t> Program. </a:t>
            </a:r>
            <a:endParaRPr lang="en-US" dirty="0"/>
          </a:p>
          <a:p>
            <a:pPr defTabSz="906495" eaLnBrk="1" fontAlgn="auto" hangingPunct="1">
              <a:spcAft>
                <a:spcPts val="0"/>
              </a:spcAft>
              <a:defRPr/>
            </a:pPr>
            <a:endParaRPr lang="en-US" i="0" dirty="0"/>
          </a:p>
        </p:txBody>
      </p:sp>
      <p:sp>
        <p:nvSpPr>
          <p:cNvPr id="4" name="Slide Number Placeholder 3"/>
          <p:cNvSpPr>
            <a:spLocks noGrp="1"/>
          </p:cNvSpPr>
          <p:nvPr>
            <p:ph type="sldNum" sz="quarter" idx="10"/>
          </p:nvPr>
        </p:nvSpPr>
        <p:spPr/>
        <p:txBody>
          <a:bodyPr/>
          <a:lstStyle/>
          <a:p>
            <a:fld id="{7721939D-4110-48A8-920D-CD76A2A893FE}" type="slidenum">
              <a:rPr lang="en-US" smtClean="0"/>
              <a:t>60</a:t>
            </a:fld>
            <a:endParaRPr lang="en-US"/>
          </a:p>
        </p:txBody>
      </p:sp>
    </p:spTree>
    <p:extLst>
      <p:ext uri="{BB962C8B-B14F-4D97-AF65-F5344CB8AC3E}">
        <p14:creationId xmlns:p14="http://schemas.microsoft.com/office/powerpoint/2010/main" val="9064768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61</a:t>
            </a:fld>
            <a:endParaRPr lang="en-US" dirty="0">
              <a:cs typeface="Arial" pitchFamily="34" charset="0"/>
            </a:endParaRPr>
          </a:p>
        </p:txBody>
      </p:sp>
    </p:spTree>
    <p:extLst>
      <p:ext uri="{BB962C8B-B14F-4D97-AF65-F5344CB8AC3E}">
        <p14:creationId xmlns:p14="http://schemas.microsoft.com/office/powerpoint/2010/main" val="42900962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lvl="1" defTabSz="913565">
              <a:defRPr/>
            </a:pPr>
            <a:r>
              <a:rPr lang="en-US" dirty="0"/>
              <a:t>NHGRI’s </a:t>
            </a:r>
            <a:r>
              <a:rPr lang="en-US" baseline="0" dirty="0"/>
              <a:t>Division of Policy, Communications, and Education partners with the American Society of Human Genetics (or ASHG) </a:t>
            </a:r>
            <a:r>
              <a:rPr lang="en-US" dirty="0"/>
              <a:t>to sponsor the Genetics and Public Policy Fellowship each year. </a:t>
            </a:r>
            <a:r>
              <a:rPr lang="en-US" baseline="0" dirty="0"/>
              <a:t>This program provides the selected fellow</a:t>
            </a:r>
            <a:r>
              <a:rPr lang="en-US" dirty="0"/>
              <a:t> </a:t>
            </a:r>
            <a:r>
              <a:rPr lang="en-US" baseline="0" dirty="0"/>
              <a:t>with an opportunity to work in the Executive Branch with NHGRI’s Policy and Program Analysis Branch, at ASHG, and in Congress, thereby providing robust exposure to policy development from each vantage point.</a:t>
            </a:r>
            <a:r>
              <a:rPr lang="en-US" dirty="0"/>
              <a:t> </a:t>
            </a:r>
          </a:p>
          <a:p>
            <a:pPr lvl="1" defTabSz="913565">
              <a:defRPr/>
            </a:pPr>
            <a:endParaRPr lang="en-US" baseline="0" dirty="0"/>
          </a:p>
          <a:p>
            <a:pPr lvl="1" defTabSz="913565">
              <a:defRPr/>
            </a:pPr>
            <a:r>
              <a:rPr lang="en-US" baseline="0" dirty="0"/>
              <a:t>This year’s </a:t>
            </a:r>
            <a:r>
              <a:rPr lang="en-US" kern="1200" baseline="0" dirty="0">
                <a:effectLst/>
              </a:rPr>
              <a:t>f</a:t>
            </a:r>
            <a:r>
              <a:rPr lang="en-US" kern="1200" dirty="0">
                <a:effectLst/>
              </a:rPr>
              <a:t>ellow is</a:t>
            </a:r>
            <a:r>
              <a:rPr lang="en-US" kern="1200" baseline="0" dirty="0">
                <a:effectLst/>
              </a:rPr>
              <a:t> </a:t>
            </a:r>
            <a:r>
              <a:rPr lang="en-US" dirty="0"/>
              <a:t>Nikki Meadows</a:t>
            </a:r>
            <a:r>
              <a:rPr lang="en-US" kern="1200" baseline="0" dirty="0">
                <a:effectLst/>
              </a:rPr>
              <a:t>. Dr. </a:t>
            </a:r>
            <a:r>
              <a:rPr lang="en-US" dirty="0"/>
              <a:t>Meadows</a:t>
            </a:r>
            <a:r>
              <a:rPr lang="en-US" kern="1200" baseline="0" dirty="0">
                <a:effectLst/>
              </a:rPr>
              <a:t> earned her Ph.D. in h</a:t>
            </a:r>
            <a:r>
              <a:rPr lang="en-US" dirty="0"/>
              <a:t>uman genetics from McGill University. While at McGill, she studied how genetic and nutritional perturbations in folate metabolism altered the outcome of malarial infection. </a:t>
            </a:r>
            <a:r>
              <a:rPr lang="en-US" kern="1200" dirty="0">
                <a:effectLst/>
              </a:rPr>
              <a:t>Nikki just recently arrived at NHGRI, and</a:t>
            </a:r>
            <a:r>
              <a:rPr lang="en-US" kern="1200" baseline="0" dirty="0">
                <a:effectLst/>
              </a:rPr>
              <a:t> we look forward to working with her during her fellowship.</a:t>
            </a:r>
            <a:endParaRPr lang="en-US" kern="1200" dirty="0">
              <a:effectLst/>
            </a:endParaRPr>
          </a:p>
          <a:p>
            <a:endParaRPr lang="en-US" dirty="0"/>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62</a:t>
            </a:fld>
            <a:endParaRPr lang="en-US" dirty="0">
              <a:solidFill>
                <a:srgbClr val="000000"/>
              </a:solidFill>
            </a:endParaRPr>
          </a:p>
        </p:txBody>
      </p:sp>
    </p:spTree>
    <p:extLst>
      <p:ext uri="{BB962C8B-B14F-4D97-AF65-F5344CB8AC3E}">
        <p14:creationId xmlns:p14="http://schemas.microsoft.com/office/powerpoint/2010/main" val="5217733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pPr defTabSz="929217"/>
            <a:r>
              <a:rPr lang="en-US" altLang="en-US" b="0" i="0" dirty="0">
                <a:latin typeface="Arial" panose="020B0604020202020204" pitchFamily="34" charset="0"/>
                <a:cs typeface="Arial" panose="020B0604020202020204" pitchFamily="34" charset="0"/>
              </a:rPr>
              <a:t>The</a:t>
            </a:r>
            <a:r>
              <a:rPr lang="en-US" altLang="en-US" b="0" i="0" baseline="0" dirty="0">
                <a:latin typeface="Arial" panose="020B0604020202020204" pitchFamily="34" charset="0"/>
                <a:cs typeface="Arial" panose="020B0604020202020204" pitchFamily="34" charset="0"/>
              </a:rPr>
              <a:t> NHGRI </a:t>
            </a:r>
            <a:r>
              <a:rPr lang="en-US" baseline="0" dirty="0"/>
              <a:t>Policy and Program Analysis Branch</a:t>
            </a:r>
            <a:r>
              <a:rPr lang="en-US" altLang="en-US" b="0" i="0" baseline="0" dirty="0">
                <a:latin typeface="Arial" panose="020B0604020202020204" pitchFamily="34" charset="0"/>
                <a:cs typeface="Arial" panose="020B0604020202020204" pitchFamily="34" charset="0"/>
              </a:rPr>
              <a:t> published two new web resources for stakeholders on our web site (genome.gov) this summer. * The “Points to Consider Regarding the FDA’s Investigational Device Exemption Regulations” site is an updated version of a resource that NHGRI provided in the past to help investigators understand the requirements of the Investigational Device Exemption (or IDE) regulation. As this Council has previously discussed, the IDE regulation applies to some clinical genomics research involving the use of genomic tests that are not FDA-approved or FDA-cleared. This new resource is based on a workshop that we held last year, and is intended to provide greater clarity for genomics researchers who are facing this regulation for the first time.</a:t>
            </a:r>
          </a:p>
          <a:p>
            <a:pPr defTabSz="929217"/>
            <a:endParaRPr lang="en-US" altLang="en-US" b="0" i="0" baseline="0" dirty="0">
              <a:latin typeface="Arial" panose="020B0604020202020204" pitchFamily="34" charset="0"/>
              <a:cs typeface="Arial" panose="020B0604020202020204" pitchFamily="34" charset="0"/>
            </a:endParaRPr>
          </a:p>
          <a:p>
            <a:pPr defTabSz="929217"/>
            <a:r>
              <a:rPr lang="en-US" altLang="en-US" b="0" i="0" baseline="0" dirty="0">
                <a:latin typeface="Arial" panose="020B0604020202020204" pitchFamily="34" charset="0"/>
                <a:cs typeface="Arial" panose="020B0604020202020204" pitchFamily="34" charset="0"/>
              </a:rPr>
              <a:t>* Additionally, to meet the spike in interest in genome-editing technologies, we created a new web resource for the general public that describes the technical aspects of various technologies as well as the ethical and social issues surrounding their use. The goal of this resource is to introduce this topic to students and lifelong learners in a fashion that gives appropriate attention to the state of the science and the basic research applications of genome editing, rather than just focusing on technologies’ clinical potential. </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63</a:t>
            </a:fld>
            <a:endParaRPr lang="en-US" dirty="0">
              <a:solidFill>
                <a:srgbClr val="000000"/>
              </a:solidFill>
            </a:endParaRPr>
          </a:p>
        </p:txBody>
      </p:sp>
    </p:spTree>
    <p:extLst>
      <p:ext uri="{BB962C8B-B14F-4D97-AF65-F5344CB8AC3E}">
        <p14:creationId xmlns:p14="http://schemas.microsoft.com/office/powerpoint/2010/main" val="547164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766614" y="4416425"/>
            <a:ext cx="5367130" cy="4114800"/>
          </a:xfrm>
        </p:spPr>
        <p:txBody>
          <a:bodyPr>
            <a:noAutofit/>
          </a:bodyPr>
          <a:lstStyle/>
          <a:p>
            <a:r>
              <a:rPr lang="en-US" dirty="0"/>
              <a:t>In June, NHGRI’s Communications and Public Liaison Branch launched a publicly available image gallery on the website Flickr. This NHGRI image gallery provides free access to a curated selection of high-quality scientific illustrations, infographics, and photographs. Such a convenient site now enables the public to freely use NHGRI’s genomics graphics and imagery in work presentations, school projects, news reports, and so forth. The gallery currently contains 123 elements that have been viewed over 145,000 times since the launch, with plans to regularly add elements and to grow the available collection. </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64</a:t>
            </a:fld>
            <a:endParaRPr lang="en-US" dirty="0"/>
          </a:p>
        </p:txBody>
      </p:sp>
    </p:spTree>
    <p:extLst>
      <p:ext uri="{BB962C8B-B14F-4D97-AF65-F5344CB8AC3E}">
        <p14:creationId xmlns:p14="http://schemas.microsoft.com/office/powerpoint/2010/main" val="34802590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tyle>
          <a:lnRef idx="2">
            <a:schemeClr val="dk1"/>
          </a:lnRef>
          <a:fillRef idx="1">
            <a:schemeClr val="lt1"/>
          </a:fillRef>
          <a:effectRef idx="0">
            <a:schemeClr val="dk1"/>
          </a:effectRef>
          <a:fontRef idx="minor">
            <a:schemeClr val="dk1"/>
          </a:fontRef>
        </p:style>
      </p:sp>
      <p:sp>
        <p:nvSpPr>
          <p:cNvPr id="119811" name="Notes Placeholder 2"/>
          <p:cNvSpPr>
            <a:spLocks noGrp="1"/>
          </p:cNvSpPr>
          <p:nvPr>
            <p:ph type="body" idx="1"/>
          </p:nvPr>
        </p:nvSpPr>
        <p:spPr>
          <a:xfrm>
            <a:off x="870603" y="438708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r>
              <a:rPr lang="en-US" dirty="0"/>
              <a:t>The NHGRI History of Genomics Program * recently held a database users meetings, at which a number of top scholars from both the United States and abroad provided feedback on the current state of our growing genomics history resource. The meeting also provided the opportunity for participants to discuss how various upcoming coordinated publications could leverage the NHGRI archive.</a:t>
            </a:r>
          </a:p>
          <a:p>
            <a:endParaRPr lang="en-US" dirty="0"/>
          </a:p>
          <a:p>
            <a:r>
              <a:rPr lang="en-US" dirty="0"/>
              <a:t>* In addition, the Program continues to bring history scholars to NHGRI to make presentations as part of a History of Molecular Biology and Genomics Lecture Series. Since the last Council meeting, two such history scholars have visited, one giving a talk about the reconceptualization of 20</a:t>
            </a:r>
            <a:r>
              <a:rPr lang="en-US" baseline="30000" dirty="0"/>
              <a:t>th</a:t>
            </a:r>
            <a:r>
              <a:rPr lang="en-US" dirty="0"/>
              <a:t> century biology as the century of the genome (rather than just the gene) and another giving a talk about the history of genetic linkage analysis. </a:t>
            </a:r>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65</a:t>
            </a:fld>
            <a:endParaRPr lang="en-US" dirty="0">
              <a:solidFill>
                <a:srgbClr val="000000"/>
              </a:solidFill>
            </a:endParaRPr>
          </a:p>
        </p:txBody>
      </p:sp>
    </p:spTree>
    <p:extLst>
      <p:ext uri="{BB962C8B-B14F-4D97-AF65-F5344CB8AC3E}">
        <p14:creationId xmlns:p14="http://schemas.microsoft.com/office/powerpoint/2010/main" val="3585998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3" name="Notes Placeholder 2"/>
          <p:cNvSpPr>
            <a:spLocks noGrp="1"/>
          </p:cNvSpPr>
          <p:nvPr>
            <p:ph type="body" idx="1"/>
          </p:nvPr>
        </p:nvSpPr>
        <p:spPr>
          <a:xfrm>
            <a:off x="766614" y="4416425"/>
            <a:ext cx="5367130" cy="4114800"/>
          </a:xfrm>
        </p:spPr>
        <p:txBody>
          <a:bodyPr/>
          <a:lstStyle/>
          <a:p>
            <a:pPr defTabSz="914266">
              <a:defRPr/>
            </a:pPr>
            <a:r>
              <a:rPr lang="en-US" dirty="0"/>
              <a:t>The NHGRI-Smithsonian </a:t>
            </a:r>
            <a:r>
              <a:rPr lang="en-US" i="1" dirty="0"/>
              <a:t>Genome: Unlocking Life’s Code </a:t>
            </a:r>
            <a:r>
              <a:rPr lang="en-US" dirty="0"/>
              <a:t>exhibition concludes its stay in Houston today, and will make its international debut in Canada at the end of September. In fact, I will be traveling to Sudbury, Ontario in early October to participate in a public symposium associated with the exhibition’s opening. In early 2018, the exhibition will return to the United States, with a stop in New York at the Rochester Museum and Science Center.</a:t>
            </a:r>
          </a:p>
          <a:p>
            <a:pPr defTabSz="914266">
              <a:defRPr/>
            </a:pPr>
            <a:endParaRPr lang="en-US" dirty="0"/>
          </a:p>
          <a:p>
            <a:pPr defTabSz="914266">
              <a:defRPr/>
            </a:pPr>
            <a:r>
              <a:rPr lang="en-US" dirty="0"/>
              <a:t>Please continue to check the exhibition’s website and follow it on social media for the most up-to-date program information. </a:t>
            </a:r>
          </a:p>
        </p:txBody>
      </p:sp>
      <p:sp>
        <p:nvSpPr>
          <p:cNvPr id="4" name="Slide Number Placeholder 3"/>
          <p:cNvSpPr>
            <a:spLocks noGrp="1"/>
          </p:cNvSpPr>
          <p:nvPr>
            <p:ph type="sldNum" sz="quarter" idx="10"/>
          </p:nvPr>
        </p:nvSpPr>
        <p:spPr/>
        <p:txBody>
          <a:bodyPr/>
          <a:lstStyle/>
          <a:p>
            <a:fld id="{9E32D9B9-D369-4A2B-ADA9-F7DA3955DC26}" type="slidenum">
              <a:rPr lang="en-US" smtClean="0"/>
              <a:t>66</a:t>
            </a:fld>
            <a:endParaRPr lang="en-US"/>
          </a:p>
        </p:txBody>
      </p:sp>
    </p:spTree>
    <p:extLst>
      <p:ext uri="{BB962C8B-B14F-4D97-AF65-F5344CB8AC3E}">
        <p14:creationId xmlns:p14="http://schemas.microsoft.com/office/powerpoint/2010/main" val="24055715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66614" y="4416425"/>
            <a:ext cx="5367130" cy="4114800"/>
          </a:xfrm>
        </p:spPr>
        <p:txBody>
          <a:bodyPr/>
          <a:lstStyle/>
          <a:p>
            <a:r>
              <a:rPr lang="en-US" b="0" i="0" kern="1200" dirty="0">
                <a:solidFill>
                  <a:schemeClr val="tx1"/>
                </a:solidFill>
                <a:effectLst/>
              </a:rPr>
              <a:t>For the second</a:t>
            </a:r>
            <a:r>
              <a:rPr lang="en-US" b="0" i="0" kern="1200" baseline="0" dirty="0">
                <a:solidFill>
                  <a:schemeClr val="tx1"/>
                </a:solidFill>
                <a:effectLst/>
              </a:rPr>
              <a:t> year in a row, NHGRI’s</a:t>
            </a:r>
            <a:r>
              <a:rPr lang="en-US" b="0" i="0" kern="1200" dirty="0">
                <a:solidFill>
                  <a:schemeClr val="tx1"/>
                </a:solidFill>
                <a:effectLst/>
              </a:rPr>
              <a:t> </a:t>
            </a:r>
            <a:r>
              <a:rPr lang="en-US" b="0" i="0" kern="1200" baseline="0" dirty="0">
                <a:solidFill>
                  <a:schemeClr val="tx1"/>
                </a:solidFill>
                <a:effectLst/>
              </a:rPr>
              <a:t>Education and Community Involvement Branch hosted a two-week summer program for ten high school students in collaboration with Prince George’s County Economic Development Corporation’s Youth Career Connect Program. Prince George’s County is implementing programming designed to support college readiness and workplace-skills development for secondary students. </a:t>
            </a:r>
          </a:p>
          <a:p>
            <a:endParaRPr lang="en-US" b="0" i="0" kern="1200" baseline="0" dirty="0">
              <a:solidFill>
                <a:schemeClr val="tx1"/>
              </a:solidFill>
              <a:effectLst/>
            </a:endParaRPr>
          </a:p>
          <a:p>
            <a:r>
              <a:rPr lang="en-US" b="0" i="0" kern="1200" baseline="0" dirty="0">
                <a:solidFill>
                  <a:schemeClr val="tx1"/>
                </a:solidFill>
                <a:effectLst/>
              </a:rPr>
              <a:t>The summer program included lectures from NHGRI experts on a variety of current topics in genomics and featured hands-on activities. Following two weeks at NIH, the students spent two additional weeks at Prince George’s Community College to continue their studies. Based on the topics they learned about, students prepared group presentations on topics of their choosing, including cystic fibrosis, HeLa cells, asthma, and progeria.</a:t>
            </a:r>
            <a:endParaRPr lang="en-US" b="0" i="0" kern="1200" dirty="0">
              <a:solidFill>
                <a:schemeClr val="tx1"/>
              </a:solidFill>
              <a:effectLst/>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67</a:t>
            </a:fld>
            <a:endParaRPr lang="en-US" dirty="0"/>
          </a:p>
        </p:txBody>
      </p:sp>
    </p:spTree>
    <p:extLst>
      <p:ext uri="{BB962C8B-B14F-4D97-AF65-F5344CB8AC3E}">
        <p14:creationId xmlns:p14="http://schemas.microsoft.com/office/powerpoint/2010/main" val="18497963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66614" y="4416425"/>
            <a:ext cx="5367130" cy="4114800"/>
          </a:xfrm>
        </p:spPr>
        <p:txBody>
          <a:bodyPr/>
          <a:lstStyle/>
          <a:p>
            <a:pPr defTabSz="914266">
              <a:defRPr/>
            </a:pPr>
            <a:r>
              <a:rPr lang="en-US" dirty="0"/>
              <a:t>In June, NHGRI and the Smithsonian’s National Museum of African American History and Culture held an educator workshop on Henrietta Lacks and the HeLa cell line for middle school and high school history, social studies, and science teachers. The event took place at the museum, and educators had the opportunity to hear lectures about the era of segregation during the life of Henrietta Lacks, the history of race and American medicine, HeLa cells and DNA (and the ‘secrets’ within), and current U.S. health disparities. Participants also had the opportunity to converse with Jeri Lacks, the granddaughter of Henrietta Lacks, and Shirley Lacks, the daughter-in-law of Henrietta Lacks.</a:t>
            </a:r>
          </a:p>
          <a:p>
            <a:pPr defTabSz="914266">
              <a:defRPr/>
            </a:pPr>
            <a:endParaRPr lang="en-US" dirty="0"/>
          </a:p>
          <a:p>
            <a:pPr defTabSz="914266">
              <a:defRPr/>
            </a:pPr>
            <a:r>
              <a:rPr lang="en-US" dirty="0"/>
              <a:t>The workshop served as the kickoff event for the development of resources for history and science teachers on Henrietta Lacks and HeLa cells. Four high school teachers (two history and two science teachers) are working with NHGRI and the museum to develop a set of lesson plans, which are slated for debut in April 2018 – just in time for DNA Day 2018.</a:t>
            </a:r>
          </a:p>
        </p:txBody>
      </p:sp>
      <p:sp>
        <p:nvSpPr>
          <p:cNvPr id="4" name="Slide Number Placeholder 3"/>
          <p:cNvSpPr>
            <a:spLocks noGrp="1"/>
          </p:cNvSpPr>
          <p:nvPr>
            <p:ph type="sldNum" sz="quarter" idx="10"/>
          </p:nvPr>
        </p:nvSpPr>
        <p:spPr/>
        <p:txBody>
          <a:bodyPr/>
          <a:lstStyle/>
          <a:p>
            <a:fld id="{CFDD2888-EA59-4FA6-882F-5E5CD6B79C53}" type="slidenum">
              <a:rPr lang="en-US" smtClean="0"/>
              <a:pPr/>
              <a:t>68</a:t>
            </a:fld>
            <a:endParaRPr lang="en-US" dirty="0"/>
          </a:p>
        </p:txBody>
      </p:sp>
    </p:spTree>
    <p:extLst>
      <p:ext uri="{BB962C8B-B14F-4D97-AF65-F5344CB8AC3E}">
        <p14:creationId xmlns:p14="http://schemas.microsoft.com/office/powerpoint/2010/main" val="2395603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a:noFill/>
          <a:ln w="12700">
            <a:solidFill>
              <a:prstClr val="black"/>
            </a:solidFill>
          </a:ln>
        </p:spPr>
      </p:sp>
      <p:sp>
        <p:nvSpPr>
          <p:cNvPr id="3" name="Notes Placeholder 2"/>
          <p:cNvSpPr>
            <a:spLocks noGrp="1"/>
          </p:cNvSpPr>
          <p:nvPr>
            <p:ph type="body" idx="1"/>
          </p:nvPr>
        </p:nvSpPr>
        <p:spPr>
          <a:xfrm>
            <a:off x="766614" y="4416425"/>
            <a:ext cx="5367130" cy="4114800"/>
          </a:xfrm>
        </p:spPr>
        <p:txBody>
          <a:bodyPr/>
          <a:lstStyle/>
          <a:p>
            <a:pPr defTabSz="914266">
              <a:defRPr/>
            </a:pPr>
            <a:r>
              <a:rPr lang="en-US" baseline="0" dirty="0"/>
              <a:t>In late July spilling over into early August, NHGRI’s Education and Community Involvement Branch held its annual Short Course in Genomics for middle school, high school, community college, and tribal college educators. This year, 25 teachers came to NIH from across the United States </a:t>
            </a:r>
            <a:r>
              <a:rPr lang="en-US" dirty="0"/>
              <a:t>to listen to lectures and to receive teaching resources. </a:t>
            </a:r>
          </a:p>
          <a:p>
            <a:pPr defTabSz="914266">
              <a:defRPr/>
            </a:pPr>
            <a:endParaRPr lang="en-US" dirty="0"/>
          </a:p>
          <a:p>
            <a:pPr defTabSz="914266">
              <a:defRPr/>
            </a:pPr>
            <a:r>
              <a:rPr lang="en-US" dirty="0"/>
              <a:t>NHGRI and NIH researchers, clinicians, and staff taught at the course, providing approaches and resources to incorporate genomics content into the teachers’ classrooms. The course also included tours of the NIH Intramural Sequencing Center and the National Library of Medicine. Over the course of four days, the teachers furthered their professional development in the areas of complex genetic diseases, CRISPR/Cas9, bioinformatics, the human microbiome, and ELSI research, among other topics. This annual course provides a unique opportunity for NHGRI investigators to work with teachers to bring the latest genomics advances and techniques into secondary, community college, and tribal college classrooms.</a:t>
            </a:r>
          </a:p>
          <a:p>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69</a:t>
            </a:fld>
            <a:endParaRPr lang="en-US" dirty="0"/>
          </a:p>
        </p:txBody>
      </p:sp>
    </p:spTree>
    <p:extLst>
      <p:ext uri="{BB962C8B-B14F-4D97-AF65-F5344CB8AC3E}">
        <p14:creationId xmlns:p14="http://schemas.microsoft.com/office/powerpoint/2010/main" val="1316721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104900" y="696913"/>
            <a:ext cx="4648200" cy="3486150"/>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766614" y="4416425"/>
            <a:ext cx="5367130" cy="4114800"/>
          </a:xfrm>
          <a:noFill/>
          <a:ln w="9525">
            <a:noFill/>
            <a:miter lim="800000"/>
            <a:headEnd/>
            <a:tailEnd/>
          </a:ln>
          <a:effectLst/>
        </p:spPr>
        <p:txBody>
          <a:bodyPr vert="horz" wrap="square" lIns="93802" tIns="46902" rIns="93802" bIns="46902" numCol="1" anchor="t" anchorCtr="0" compatLnSpc="1">
            <a:prstTxWarp prst="textNoShape">
              <a:avLst/>
            </a:prstTxWarp>
          </a:bodyPr>
          <a:lstStyle/>
          <a:p>
            <a:r>
              <a:rPr lang="en-US" dirty="0"/>
              <a:t>Long-time</a:t>
            </a:r>
            <a:r>
              <a:rPr lang="en-US" baseline="0" dirty="0"/>
              <a:t> NHGRI program director Jean McEwen will soon retire from federal service. Jean </a:t>
            </a:r>
            <a:r>
              <a:rPr lang="en-US" dirty="0"/>
              <a:t>came to NHGRI in 1999 (about 18 years ago) following a career practicing law, teaching, and performing research. At NHGRI, she has</a:t>
            </a:r>
            <a:r>
              <a:rPr lang="en-US" baseline="0" dirty="0"/>
              <a:t> masterfully </a:t>
            </a:r>
            <a:r>
              <a:rPr lang="en-US" dirty="0"/>
              <a:t>managed a grant portfolio within</a:t>
            </a:r>
            <a:r>
              <a:rPr lang="en-US" baseline="0" dirty="0"/>
              <a:t> our</a:t>
            </a:r>
            <a:r>
              <a:rPr lang="en-US" dirty="0"/>
              <a:t> ethical, legal, and social implications (or ELSI) research program, focusing on legal, regulatory, and public policy issues (including those related to race and genetics, behavioral genetics, and prenatal testing).</a:t>
            </a:r>
          </a:p>
          <a:p>
            <a:endParaRPr lang="en-US" dirty="0"/>
          </a:p>
          <a:p>
            <a:r>
              <a:rPr lang="en-US" dirty="0"/>
              <a:t>Jean</a:t>
            </a:r>
            <a:r>
              <a:rPr lang="en-US" baseline="0" dirty="0"/>
              <a:t> </a:t>
            </a:r>
            <a:r>
              <a:rPr lang="en-US" dirty="0"/>
              <a:t>has</a:t>
            </a:r>
            <a:r>
              <a:rPr lang="en-US" baseline="0" dirty="0"/>
              <a:t> been</a:t>
            </a:r>
            <a:r>
              <a:rPr lang="en-US" dirty="0"/>
              <a:t> a</a:t>
            </a:r>
            <a:r>
              <a:rPr lang="en-US" baseline="0" dirty="0"/>
              <a:t> true</a:t>
            </a:r>
            <a:r>
              <a:rPr lang="en-US" dirty="0"/>
              <a:t> ELSI pioneer,</a:t>
            </a:r>
            <a:r>
              <a:rPr lang="en-US" baseline="0" dirty="0"/>
              <a:t> </a:t>
            </a:r>
            <a:r>
              <a:rPr lang="en-US" dirty="0"/>
              <a:t>creating and coordinating ELSI components within a number of trans-NHGRI and trans-NIH genomic</a:t>
            </a:r>
            <a:r>
              <a:rPr lang="en-US" baseline="0" dirty="0"/>
              <a:t> </a:t>
            </a:r>
            <a:r>
              <a:rPr lang="en-US" dirty="0"/>
              <a:t>programs, including the International </a:t>
            </a:r>
            <a:r>
              <a:rPr lang="en-US" dirty="0" err="1"/>
              <a:t>HapMap</a:t>
            </a:r>
            <a:r>
              <a:rPr lang="en-US" dirty="0"/>
              <a:t> Project, 1,000 Genomes, the Human</a:t>
            </a:r>
            <a:r>
              <a:rPr lang="en-US" baseline="0" dirty="0"/>
              <a:t> Microbiome Project and, most recently, the </a:t>
            </a:r>
            <a:r>
              <a:rPr lang="en-US" dirty="0"/>
              <a:t>Clinical Sequencing Exploratory Research (or</a:t>
            </a:r>
            <a:r>
              <a:rPr lang="en-US" baseline="0" dirty="0"/>
              <a:t> </a:t>
            </a:r>
            <a:r>
              <a:rPr lang="en-US" dirty="0"/>
              <a:t>CSER) Consortium.</a:t>
            </a:r>
          </a:p>
          <a:p>
            <a:endParaRPr lang="en-US" dirty="0"/>
          </a:p>
          <a:p>
            <a:pPr defTabSz="914266">
              <a:defRPr/>
            </a:pPr>
            <a:r>
              <a:rPr lang="en-US" dirty="0"/>
              <a:t>Jean </a:t>
            </a:r>
            <a:r>
              <a:rPr lang="en-US" baseline="0" dirty="0"/>
              <a:t>played a key role in shaping the ELSI Research Program and influenced many other NHGRI research efforts. Her vision and leadership will be missed, </a:t>
            </a:r>
            <a:r>
              <a:rPr lang="en-US" dirty="0"/>
              <a:t>but she leaves as her legacy a vibrant community of ELSI scholars. We all wish her well in the next phase of her life, which begins in Minneapolis (where she recently relocated). </a:t>
            </a:r>
          </a:p>
          <a:p>
            <a:endParaRPr lang="en-US" dirty="0"/>
          </a:p>
          <a:p>
            <a:endParaRPr lang="en-US" dirty="0"/>
          </a:p>
        </p:txBody>
      </p:sp>
      <p:sp>
        <p:nvSpPr>
          <p:cNvPr id="6"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a:t>
            </a:fld>
            <a:endParaRPr lang="en-US" dirty="0">
              <a:cs typeface="Arial" pitchFamily="34" charset="0"/>
            </a:endParaRPr>
          </a:p>
        </p:txBody>
      </p:sp>
    </p:spTree>
    <p:extLst>
      <p:ext uri="{BB962C8B-B14F-4D97-AF65-F5344CB8AC3E}">
        <p14:creationId xmlns:p14="http://schemas.microsoft.com/office/powerpoint/2010/main" val="9434756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2" y="4430930"/>
            <a:ext cx="5367130" cy="4114800"/>
          </a:xfrm>
          <a:noFill/>
          <a:ln w="9525">
            <a:noFill/>
            <a:miter lim="800000"/>
            <a:headEnd/>
            <a:tailEnd/>
          </a:ln>
          <a:effectLst/>
        </p:spPr>
        <p:txBody>
          <a:bodyPr vert="horz" wrap="square" lIns="93751" tIns="46875" rIns="93751" bIns="46875" numCol="1" anchor="t" anchorCtr="0" compatLnSpc="1">
            <a:prstTxWarp prst="textNoShape">
              <a:avLst/>
            </a:prstTxWarp>
            <a:noAutofit/>
          </a:bodyPr>
          <a:lstStyle/>
          <a:p>
            <a:r>
              <a:rPr lang="en-US" dirty="0"/>
              <a:t>In August, NHGRI’s Genomic Healthcare Branch held its 2017 Short Course in Genomics for Nurses, Physician Assistants, and Faculty to enhance their knowledge of genomics and to provide ways to integrate genomics into clinical practice and curriculum. This year, 50 participants from as close as Bethesda to as far away as South Africa attended the course. Featured speakers included NIH experts discussing genetic counseling, ethical and legal issues of genomic medicine, equity in treatment and health disparities, pharmacogenomics, and the integration of genomics into the NIH Clinical Center. In addition, nationally recognized champions in genomics education provided lectures and one-on-one consultations, discussing best practices for incorporating genomics into coursework as well as clinical practice. </a:t>
            </a:r>
          </a:p>
          <a:p>
            <a:r>
              <a:rPr lang="en-US" dirty="0"/>
              <a:t> </a:t>
            </a:r>
          </a:p>
          <a:p>
            <a:r>
              <a:rPr lang="en-US" dirty="0"/>
              <a:t>An “Alumni Healthcare Genomics Education </a:t>
            </a:r>
            <a:r>
              <a:rPr lang="en-US" dirty="0" err="1"/>
              <a:t>ListServ</a:t>
            </a:r>
            <a:r>
              <a:rPr lang="en-US" dirty="0"/>
              <a:t>” for participants has been established to create a network of inter-disciplinary healthcare professionals who will continue to share best practices and resources. </a:t>
            </a:r>
          </a:p>
          <a:p>
            <a:pPr lvl="1" defTabSz="938293">
              <a:defRPr/>
            </a:pPr>
            <a:endParaRPr lang="de-DE" dirty="0"/>
          </a:p>
        </p:txBody>
      </p:sp>
      <p:sp>
        <p:nvSpPr>
          <p:cNvPr id="119812" name="Slide Number Placeholder 3"/>
          <p:cNvSpPr>
            <a:spLocks noGrp="1"/>
          </p:cNvSpPr>
          <p:nvPr>
            <p:ph type="sldNum" sz="quarter" idx="5"/>
          </p:nvPr>
        </p:nvSpPr>
        <p:spPr>
          <a:noFill/>
        </p:spPr>
        <p:txBody>
          <a:bodyPr/>
          <a:lstStyle/>
          <a:p>
            <a:pPr defTabSz="933218"/>
            <a:fld id="{3F3096A7-7907-4AE4-8BBC-4643BE8BB0EA}" type="slidenum">
              <a:rPr lang="en-US" smtClean="0">
                <a:solidFill>
                  <a:srgbClr val="000000"/>
                </a:solidFill>
              </a:rPr>
              <a:pPr defTabSz="933218"/>
              <a:t>70</a:t>
            </a:fld>
            <a:endParaRPr lang="en-US" dirty="0">
              <a:solidFill>
                <a:srgbClr val="000000"/>
              </a:solidFill>
            </a:endParaRPr>
          </a:p>
        </p:txBody>
      </p:sp>
    </p:spTree>
    <p:extLst>
      <p:ext uri="{BB962C8B-B14F-4D97-AF65-F5344CB8AC3E}">
        <p14:creationId xmlns:p14="http://schemas.microsoft.com/office/powerpoint/2010/main" val="22733429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27125" y="701675"/>
            <a:ext cx="4678363" cy="3509963"/>
          </a:xfrm>
          <a:prstGeom prst="rect">
            <a:avLst/>
          </a:prstGeom>
          <a:ln/>
        </p:spPr>
      </p:sp>
      <p:sp>
        <p:nvSpPr>
          <p:cNvPr id="119811" name="Notes Placeholder 2"/>
          <p:cNvSpPr>
            <a:spLocks noGrp="1"/>
          </p:cNvSpPr>
          <p:nvPr>
            <p:ph type="body" idx="1"/>
          </p:nvPr>
        </p:nvSpPr>
        <p:spPr>
          <a:xfrm>
            <a:off x="849799" y="4461196"/>
            <a:ext cx="5367131" cy="4114800"/>
          </a:xfrm>
          <a:noFill/>
          <a:ln w="9525">
            <a:noFill/>
            <a:miter lim="800000"/>
            <a:headEnd/>
            <a:tailEnd/>
          </a:ln>
          <a:effectLst/>
        </p:spPr>
        <p:txBody>
          <a:bodyPr vert="horz" wrap="square" lIns="94566" tIns="47283" rIns="94566" bIns="47283" numCol="1" anchor="t" anchorCtr="0" compatLnSpc="1">
            <a:prstTxWarp prst="textNoShape">
              <a:avLst/>
            </a:prstTxWarp>
            <a:noAutofit/>
          </a:bodyPr>
          <a:lstStyle/>
          <a:p>
            <a:r>
              <a:rPr lang="en-US" dirty="0"/>
              <a:t>The Inter-Society Coordinating Committee for Practitioner Education in Genomics (or ISCC) aims to improve practitioner genomic literacy and to enhance the practice of genomic medicine through sharing of educational approaches and identification of educational needs. </a:t>
            </a:r>
          </a:p>
          <a:p>
            <a:endParaRPr lang="en-US" dirty="0"/>
          </a:p>
          <a:p>
            <a:pPr defTabSz="914266">
              <a:defRPr/>
            </a:pPr>
            <a:r>
              <a:rPr lang="en-US" dirty="0"/>
              <a:t>The ISCC is overseen by an external co-chair and an NHGRI co-chair. Richard Haspel is the new external co-chair. Rich is the Director of Medical Education in the Department of Pathology at Beth Israel Deaconess Medical Center and an Associate Professor of Pathology at Harvard Medical School. With the departure of Bob Wildin from NHGRI, Teri Manolio has taken on the role as the NHGRI co-chair. </a:t>
            </a:r>
          </a:p>
          <a:p>
            <a:pPr defTabSz="914266">
              <a:defRPr/>
            </a:pPr>
            <a:endParaRPr lang="en-US" dirty="0"/>
          </a:p>
          <a:p>
            <a:r>
              <a:rPr lang="en-US" dirty="0"/>
              <a:t>Coincidentally, Rich and Teri had already been co-chairing ISCC’s Innovative Approaches Working Group, whose charge is to develop novel ways to teach genomics, building on the highly successful 'Training Residents in Genomics (or TRIG) approach developed through the American Society of Clinical Pathologists. This Working Group just developed and released a new education resource, called </a:t>
            </a:r>
            <a:r>
              <a:rPr lang="en-US" i="1" dirty="0"/>
              <a:t>The Universal Module Workshop Instructor’s Handbook and Toolkit</a:t>
            </a:r>
            <a:r>
              <a:rPr lang="en-US" dirty="0"/>
              <a:t>. The toolkit is now available and is intended serve as a resource with global reach to improve physician genomics education. </a:t>
            </a:r>
          </a:p>
          <a:p>
            <a:endParaRPr lang="en-US" dirty="0"/>
          </a:p>
        </p:txBody>
      </p:sp>
      <p:sp>
        <p:nvSpPr>
          <p:cNvPr id="119812" name="Slide Number Placeholder 3"/>
          <p:cNvSpPr>
            <a:spLocks noGrp="1"/>
          </p:cNvSpPr>
          <p:nvPr>
            <p:ph type="sldNum" sz="quarter" idx="5"/>
          </p:nvPr>
        </p:nvSpPr>
        <p:spPr>
          <a:noFill/>
        </p:spPr>
        <p:txBody>
          <a:bodyPr/>
          <a:lstStyle/>
          <a:p>
            <a:pPr defTabSz="941330"/>
            <a:fld id="{3F3096A7-7907-4AE4-8BBC-4643BE8BB0EA}" type="slidenum">
              <a:rPr lang="en-US" smtClean="0">
                <a:solidFill>
                  <a:srgbClr val="000000"/>
                </a:solidFill>
              </a:rPr>
              <a:pPr defTabSz="941330"/>
              <a:t>71</a:t>
            </a:fld>
            <a:endParaRPr lang="en-US" dirty="0">
              <a:solidFill>
                <a:srgbClr val="000000"/>
              </a:solidFill>
            </a:endParaRPr>
          </a:p>
        </p:txBody>
      </p:sp>
    </p:spTree>
    <p:extLst>
      <p:ext uri="{BB962C8B-B14F-4D97-AF65-F5344CB8AC3E}">
        <p14:creationId xmlns:p14="http://schemas.microsoft.com/office/powerpoint/2010/main" val="31443674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2" y="4430930"/>
            <a:ext cx="5367130" cy="4114800"/>
          </a:xfrm>
          <a:noFill/>
          <a:ln w="9525">
            <a:noFill/>
            <a:miter lim="800000"/>
            <a:headEnd/>
            <a:tailEnd/>
          </a:ln>
          <a:effectLst/>
        </p:spPr>
        <p:txBody>
          <a:bodyPr vert="horz" wrap="square" lIns="93751" tIns="46875" rIns="93751" bIns="46875" numCol="1" anchor="t" anchorCtr="0" compatLnSpc="1">
            <a:prstTxWarp prst="textNoShape">
              <a:avLst/>
            </a:prstTxWarp>
            <a:noAutofit/>
          </a:bodyPr>
          <a:lstStyle/>
          <a:p>
            <a:r>
              <a:rPr lang="en-US" dirty="0"/>
              <a:t>The NHGRI Genomic Healthcare Branch recently established a new website to capture the experiences gained through a grant program implemented a few years ago. The </a:t>
            </a:r>
            <a:r>
              <a:rPr lang="en-US" i="1" dirty="0"/>
              <a:t>Method for Introducing a New Competency: Genomics </a:t>
            </a:r>
            <a:r>
              <a:rPr lang="en-US" dirty="0"/>
              <a:t>project, otherwise known as MINC, integrates genomics into clinical practice through Magnet® Hospital sites and through this website. In addition, administrators and educators offer their experiences to the nursing and broader practitioner community through videos, resources, and downloadable documents. The resources and shared experiences are designed to prepare practicing nurses to be competent in caring for patients undergoing genetic and genomic testing and treatments. This site launched in mid-July, and we are eagerly seeking feedback. </a:t>
            </a:r>
          </a:p>
          <a:p>
            <a:pPr lvl="1" defTabSz="938293">
              <a:defRPr/>
            </a:pPr>
            <a:endParaRPr lang="de-DE" dirty="0"/>
          </a:p>
        </p:txBody>
      </p:sp>
      <p:sp>
        <p:nvSpPr>
          <p:cNvPr id="119812" name="Slide Number Placeholder 3"/>
          <p:cNvSpPr>
            <a:spLocks noGrp="1"/>
          </p:cNvSpPr>
          <p:nvPr>
            <p:ph type="sldNum" sz="quarter" idx="5"/>
          </p:nvPr>
        </p:nvSpPr>
        <p:spPr>
          <a:noFill/>
        </p:spPr>
        <p:txBody>
          <a:bodyPr/>
          <a:lstStyle/>
          <a:p>
            <a:pPr defTabSz="933218"/>
            <a:fld id="{3F3096A7-7907-4AE4-8BBC-4643BE8BB0EA}" type="slidenum">
              <a:rPr lang="en-US" smtClean="0">
                <a:solidFill>
                  <a:srgbClr val="000000"/>
                </a:solidFill>
              </a:rPr>
              <a:pPr defTabSz="933218"/>
              <a:t>72</a:t>
            </a:fld>
            <a:endParaRPr lang="en-US" dirty="0">
              <a:solidFill>
                <a:srgbClr val="000000"/>
              </a:solidFill>
            </a:endParaRPr>
          </a:p>
        </p:txBody>
      </p:sp>
    </p:spTree>
    <p:extLst>
      <p:ext uri="{BB962C8B-B14F-4D97-AF65-F5344CB8AC3E}">
        <p14:creationId xmlns:p14="http://schemas.microsoft.com/office/powerpoint/2010/main" val="42570153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104900" y="696913"/>
            <a:ext cx="4648200" cy="3486150"/>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 </a:t>
            </a: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73</a:t>
            </a:fld>
            <a:endParaRPr lang="en-US" dirty="0">
              <a:cs typeface="Arial" pitchFamily="34" charset="0"/>
            </a:endParaRPr>
          </a:p>
        </p:txBody>
      </p:sp>
    </p:spTree>
    <p:extLst>
      <p:ext uri="{BB962C8B-B14F-4D97-AF65-F5344CB8AC3E}">
        <p14:creationId xmlns:p14="http://schemas.microsoft.com/office/powerpoint/2010/main" val="2844046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04900" y="696913"/>
            <a:ext cx="4648200" cy="3486150"/>
          </a:xfrm>
          <a:prstGeom prst="rect">
            <a:avLst/>
          </a:prstGeom>
          <a:ln/>
        </p:spPr>
      </p:sp>
      <p:sp>
        <p:nvSpPr>
          <p:cNvPr id="123907" name="Notes Placeholder 2"/>
          <p:cNvSpPr>
            <a:spLocks noGrp="1"/>
          </p:cNvSpPr>
          <p:nvPr>
            <p:ph type="body" idx="1"/>
          </p:nvPr>
        </p:nvSpPr>
        <p:spPr>
          <a:xfrm>
            <a:off x="766614" y="4416425"/>
            <a:ext cx="5367130" cy="4023360"/>
          </a:xfrm>
          <a:noFill/>
          <a:ln/>
        </p:spPr>
        <p:txBody>
          <a:bodyPr/>
          <a:lstStyle/>
          <a:p>
            <a:pPr lvl="1" defTabSz="914134">
              <a:defRPr/>
            </a:pPr>
            <a:r>
              <a:rPr lang="en-US" baseline="0" dirty="0">
                <a:solidFill>
                  <a:schemeClr val="tx2"/>
                </a:solidFill>
              </a:rPr>
              <a:t>Cynthia Tifft, NHGRI’s Deputy Clinical Director, recently received the 2017 </a:t>
            </a:r>
            <a:r>
              <a:rPr lang="en-US" dirty="0">
                <a:solidFill>
                  <a:schemeClr val="tx2"/>
                </a:solidFill>
                <a:latin typeface="Arial" charset="0"/>
                <a:cs typeface="Arial" charset="0"/>
              </a:rPr>
              <a:t>Rare Impact Award from the National Organization for Rare Disorders (or NORD). Cyndi received this honor for her work to solve </a:t>
            </a:r>
            <a:r>
              <a:rPr lang="en-US" baseline="0" dirty="0">
                <a:solidFill>
                  <a:schemeClr val="tx2"/>
                </a:solidFill>
              </a:rPr>
              <a:t>some of the nation’s toughest medical mysteries. As the Director of the pediatric component of the NIH Undiagnosed Diseases Program, she and her team strive to meet the unmet needs of children with disorders that have not yet been diagnosed.</a:t>
            </a:r>
            <a:r>
              <a:rPr lang="en-US" baseline="0" dirty="0"/>
              <a:t> Congratulations to Cyndi for this honor.</a:t>
            </a:r>
            <a:endParaRPr lang="en-US" baseline="0" dirty="0">
              <a:solidFill>
                <a:schemeClr val="tx2"/>
              </a:solidFill>
            </a:endParaRPr>
          </a:p>
        </p:txBody>
      </p:sp>
      <p:sp>
        <p:nvSpPr>
          <p:cNvPr id="5" name="Slide Number Placeholder 3"/>
          <p:cNvSpPr>
            <a:spLocks noGrp="1"/>
          </p:cNvSpPr>
          <p:nvPr>
            <p:ph type="sldNum" sz="quarter" idx="5"/>
          </p:nvPr>
        </p:nvSpPr>
        <p:spPr>
          <a:xfrm>
            <a:off x="3885280" y="8831268"/>
            <a:ext cx="297272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49" eaLnBrk="0" hangingPunct="0">
              <a:defRPr b="1">
                <a:solidFill>
                  <a:schemeClr val="tx1"/>
                </a:solidFill>
                <a:latin typeface="Arial" pitchFamily="34" charset="0"/>
              </a:defRPr>
            </a:lvl1pPr>
            <a:lvl2pPr marL="736147" indent="-283132" defTabSz="928049" eaLnBrk="0" hangingPunct="0">
              <a:defRPr b="1">
                <a:solidFill>
                  <a:schemeClr val="tx1"/>
                </a:solidFill>
                <a:latin typeface="Arial" pitchFamily="34" charset="0"/>
              </a:defRPr>
            </a:lvl2pPr>
            <a:lvl3pPr marL="1132535" indent="-226508" defTabSz="928049" eaLnBrk="0" hangingPunct="0">
              <a:defRPr b="1">
                <a:solidFill>
                  <a:schemeClr val="tx1"/>
                </a:solidFill>
                <a:latin typeface="Arial" pitchFamily="34" charset="0"/>
              </a:defRPr>
            </a:lvl3pPr>
            <a:lvl4pPr marL="1585548" indent="-226508" defTabSz="928049" eaLnBrk="0" hangingPunct="0">
              <a:defRPr b="1">
                <a:solidFill>
                  <a:schemeClr val="tx1"/>
                </a:solidFill>
                <a:latin typeface="Arial" pitchFamily="34" charset="0"/>
              </a:defRPr>
            </a:lvl4pPr>
            <a:lvl5pPr marL="2038564" indent="-226508" defTabSz="928049" eaLnBrk="0" hangingPunct="0">
              <a:defRPr b="1">
                <a:solidFill>
                  <a:schemeClr val="tx1"/>
                </a:solidFill>
                <a:latin typeface="Arial" pitchFamily="34" charset="0"/>
              </a:defRPr>
            </a:lvl5pPr>
            <a:lvl6pPr marL="2491576" indent="-226508" defTabSz="928049" eaLnBrk="0" fontAlgn="base" hangingPunct="0">
              <a:spcBef>
                <a:spcPct val="0"/>
              </a:spcBef>
              <a:spcAft>
                <a:spcPct val="0"/>
              </a:spcAft>
              <a:defRPr b="1">
                <a:solidFill>
                  <a:schemeClr val="tx1"/>
                </a:solidFill>
                <a:latin typeface="Arial" pitchFamily="34" charset="0"/>
              </a:defRPr>
            </a:lvl6pPr>
            <a:lvl7pPr marL="2944589" indent="-226508" defTabSz="928049" eaLnBrk="0" fontAlgn="base" hangingPunct="0">
              <a:spcBef>
                <a:spcPct val="0"/>
              </a:spcBef>
              <a:spcAft>
                <a:spcPct val="0"/>
              </a:spcAft>
              <a:defRPr b="1">
                <a:solidFill>
                  <a:schemeClr val="tx1"/>
                </a:solidFill>
                <a:latin typeface="Arial" pitchFamily="34" charset="0"/>
              </a:defRPr>
            </a:lvl7pPr>
            <a:lvl8pPr marL="3397604" indent="-226508" defTabSz="928049" eaLnBrk="0" fontAlgn="base" hangingPunct="0">
              <a:spcBef>
                <a:spcPct val="0"/>
              </a:spcBef>
              <a:spcAft>
                <a:spcPct val="0"/>
              </a:spcAft>
              <a:defRPr b="1">
                <a:solidFill>
                  <a:schemeClr val="tx1"/>
                </a:solidFill>
                <a:latin typeface="Arial" pitchFamily="34" charset="0"/>
              </a:defRPr>
            </a:lvl8pPr>
            <a:lvl9pPr marL="3850618" indent="-226508" defTabSz="92804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74</a:t>
            </a:fld>
            <a:endParaRPr lang="en-US" dirty="0">
              <a:solidFill>
                <a:prstClr val="black"/>
              </a:solidFill>
              <a:cs typeface="Arial" pitchFamily="34" charset="0"/>
            </a:endParaRPr>
          </a:p>
        </p:txBody>
      </p:sp>
    </p:spTree>
    <p:extLst>
      <p:ext uri="{BB962C8B-B14F-4D97-AF65-F5344CB8AC3E}">
        <p14:creationId xmlns:p14="http://schemas.microsoft.com/office/powerpoint/2010/main" val="302568641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xfrm>
            <a:off x="1104900" y="696913"/>
            <a:ext cx="4648200" cy="3486150"/>
          </a:xfrm>
          <a:prstGeom prst="rect">
            <a:avLst/>
          </a:prstGeom>
          <a:ln/>
        </p:spPr>
      </p:sp>
      <p:sp>
        <p:nvSpPr>
          <p:cNvPr id="123907" name="Notes Placeholder 2"/>
          <p:cNvSpPr>
            <a:spLocks noGrp="1"/>
          </p:cNvSpPr>
          <p:nvPr>
            <p:ph type="body" idx="1"/>
          </p:nvPr>
        </p:nvSpPr>
        <p:spPr>
          <a:noFill/>
          <a:ln/>
        </p:spPr>
        <p:txBody>
          <a:bodyPr/>
          <a:lstStyle/>
          <a:p>
            <a:pPr lvl="1" defTabSz="914134">
              <a:defRPr/>
            </a:pPr>
            <a:r>
              <a:rPr lang="en-US" dirty="0"/>
              <a:t>Les Biesecker, Senior Investigator and Chief of the Medical Genomics and Metabolic Genetics Branch in the NHGRI Intramural Research Program,</a:t>
            </a:r>
            <a:r>
              <a:rPr lang="en-US" baseline="0" dirty="0"/>
              <a:t> was recently elected as the 2019 President of the American Society of Human Genetics. Les will serve as ASHG’s President following the terms of Nancy Cox (in 2017) and then David Nelson (in 2018). Congratulations to Les for this honor.</a:t>
            </a:r>
            <a:endParaRPr lang="en-US" dirty="0"/>
          </a:p>
        </p:txBody>
      </p:sp>
      <p:sp>
        <p:nvSpPr>
          <p:cNvPr id="5" name="Slide Number Placeholder 3"/>
          <p:cNvSpPr>
            <a:spLocks noGrp="1"/>
          </p:cNvSpPr>
          <p:nvPr>
            <p:ph type="sldNum" sz="quarter" idx="5"/>
          </p:nvPr>
        </p:nvSpPr>
        <p:spPr>
          <a:xfrm>
            <a:off x="3885280" y="8831268"/>
            <a:ext cx="2972722"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049" eaLnBrk="0" hangingPunct="0">
              <a:defRPr b="1">
                <a:solidFill>
                  <a:schemeClr val="tx1"/>
                </a:solidFill>
                <a:latin typeface="Arial" pitchFamily="34" charset="0"/>
              </a:defRPr>
            </a:lvl1pPr>
            <a:lvl2pPr marL="736147" indent="-283132" defTabSz="928049" eaLnBrk="0" hangingPunct="0">
              <a:defRPr b="1">
                <a:solidFill>
                  <a:schemeClr val="tx1"/>
                </a:solidFill>
                <a:latin typeface="Arial" pitchFamily="34" charset="0"/>
              </a:defRPr>
            </a:lvl2pPr>
            <a:lvl3pPr marL="1132535" indent="-226508" defTabSz="928049" eaLnBrk="0" hangingPunct="0">
              <a:defRPr b="1">
                <a:solidFill>
                  <a:schemeClr val="tx1"/>
                </a:solidFill>
                <a:latin typeface="Arial" pitchFamily="34" charset="0"/>
              </a:defRPr>
            </a:lvl3pPr>
            <a:lvl4pPr marL="1585548" indent="-226508" defTabSz="928049" eaLnBrk="0" hangingPunct="0">
              <a:defRPr b="1">
                <a:solidFill>
                  <a:schemeClr val="tx1"/>
                </a:solidFill>
                <a:latin typeface="Arial" pitchFamily="34" charset="0"/>
              </a:defRPr>
            </a:lvl4pPr>
            <a:lvl5pPr marL="2038564" indent="-226508" defTabSz="928049" eaLnBrk="0" hangingPunct="0">
              <a:defRPr b="1">
                <a:solidFill>
                  <a:schemeClr val="tx1"/>
                </a:solidFill>
                <a:latin typeface="Arial" pitchFamily="34" charset="0"/>
              </a:defRPr>
            </a:lvl5pPr>
            <a:lvl6pPr marL="2491576" indent="-226508" defTabSz="928049" eaLnBrk="0" fontAlgn="base" hangingPunct="0">
              <a:spcBef>
                <a:spcPct val="0"/>
              </a:spcBef>
              <a:spcAft>
                <a:spcPct val="0"/>
              </a:spcAft>
              <a:defRPr b="1">
                <a:solidFill>
                  <a:schemeClr val="tx1"/>
                </a:solidFill>
                <a:latin typeface="Arial" pitchFamily="34" charset="0"/>
              </a:defRPr>
            </a:lvl6pPr>
            <a:lvl7pPr marL="2944589" indent="-226508" defTabSz="928049" eaLnBrk="0" fontAlgn="base" hangingPunct="0">
              <a:spcBef>
                <a:spcPct val="0"/>
              </a:spcBef>
              <a:spcAft>
                <a:spcPct val="0"/>
              </a:spcAft>
              <a:defRPr b="1">
                <a:solidFill>
                  <a:schemeClr val="tx1"/>
                </a:solidFill>
                <a:latin typeface="Arial" pitchFamily="34" charset="0"/>
              </a:defRPr>
            </a:lvl7pPr>
            <a:lvl8pPr marL="3397604" indent="-226508" defTabSz="928049" eaLnBrk="0" fontAlgn="base" hangingPunct="0">
              <a:spcBef>
                <a:spcPct val="0"/>
              </a:spcBef>
              <a:spcAft>
                <a:spcPct val="0"/>
              </a:spcAft>
              <a:defRPr b="1">
                <a:solidFill>
                  <a:schemeClr val="tx1"/>
                </a:solidFill>
                <a:latin typeface="Arial" pitchFamily="34" charset="0"/>
              </a:defRPr>
            </a:lvl8pPr>
            <a:lvl9pPr marL="3850618" indent="-226508" defTabSz="928049" eaLnBrk="0" fontAlgn="base" hangingPunct="0">
              <a:spcBef>
                <a:spcPct val="0"/>
              </a:spcBef>
              <a:spcAft>
                <a:spcPct val="0"/>
              </a:spcAft>
              <a:defRPr b="1">
                <a:solidFill>
                  <a:schemeClr val="tx1"/>
                </a:solidFill>
                <a:latin typeface="Arial" pitchFamily="34" charset="0"/>
              </a:defRPr>
            </a:lvl9pPr>
          </a:lstStyle>
          <a:p>
            <a:pPr eaLnBrk="1" hangingPunct="1">
              <a:defRPr/>
            </a:pPr>
            <a:fld id="{69CD6823-C079-4E18-848E-A01DD4D78C0F}" type="slidenum">
              <a:rPr lang="en-US">
                <a:solidFill>
                  <a:prstClr val="black"/>
                </a:solidFill>
                <a:cs typeface="Arial" pitchFamily="34" charset="0"/>
              </a:rPr>
              <a:pPr eaLnBrk="1" hangingPunct="1">
                <a:defRPr/>
              </a:pPr>
              <a:t>75</a:t>
            </a:fld>
            <a:endParaRPr lang="en-US" dirty="0">
              <a:solidFill>
                <a:prstClr val="black"/>
              </a:solidFill>
              <a:cs typeface="Arial" pitchFamily="34" charset="0"/>
            </a:endParaRPr>
          </a:p>
        </p:txBody>
      </p:sp>
    </p:spTree>
    <p:extLst>
      <p:ext uri="{BB962C8B-B14F-4D97-AF65-F5344CB8AC3E}">
        <p14:creationId xmlns:p14="http://schemas.microsoft.com/office/powerpoint/2010/main" val="41432688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4263" y="692150"/>
            <a:ext cx="4616450" cy="3462338"/>
          </a:xfrm>
          <a:prstGeom prst="rect">
            <a:avLst/>
          </a:prstGeom>
        </p:spPr>
      </p:sp>
      <p:sp>
        <p:nvSpPr>
          <p:cNvPr id="3" name="Notes Placeholder 2"/>
          <p:cNvSpPr>
            <a:spLocks noGrp="1"/>
          </p:cNvSpPr>
          <p:nvPr>
            <p:ph type="body" idx="1"/>
          </p:nvPr>
        </p:nvSpPr>
        <p:spPr>
          <a:xfrm>
            <a:off x="766614" y="4416425"/>
            <a:ext cx="5367130" cy="4413250"/>
          </a:xfrm>
        </p:spPr>
        <p:txBody>
          <a:bodyPr>
            <a:noAutofit/>
          </a:bodyPr>
          <a:lstStyle/>
          <a:p>
            <a:r>
              <a:rPr lang="en-US" dirty="0"/>
              <a:t>Investigators in NHGRI’s Intramural Research Program have again been quite productive since the last Council meeting. </a:t>
            </a:r>
          </a:p>
          <a:p>
            <a:r>
              <a:rPr lang="en-US" dirty="0"/>
              <a:t> </a:t>
            </a:r>
          </a:p>
          <a:p>
            <a:r>
              <a:rPr lang="en-US" b="0" u="none" dirty="0"/>
              <a:t>* Chris Marcum</a:t>
            </a:r>
            <a:r>
              <a:rPr lang="en-US" b="0" u="none" baseline="0" dirty="0"/>
              <a:t> in </a:t>
            </a:r>
            <a:r>
              <a:rPr lang="en-US" sz="1200" b="0" u="none" kern="1200" dirty="0">
                <a:solidFill>
                  <a:schemeClr val="tx1"/>
                </a:solidFill>
                <a:effectLst/>
                <a:latin typeface="Arial" panose="020B0604020202020204" pitchFamily="34" charset="0"/>
                <a:ea typeface="+mn-ea"/>
                <a:cs typeface="Arial" panose="020B0604020202020204" pitchFamily="34" charset="0"/>
              </a:rPr>
              <a:t>Laura </a:t>
            </a:r>
            <a:r>
              <a:rPr lang="en-US" sz="1200" b="0" u="none" kern="1200" dirty="0" err="1">
                <a:solidFill>
                  <a:schemeClr val="tx1"/>
                </a:solidFill>
                <a:effectLst/>
                <a:latin typeface="Arial" panose="020B0604020202020204" pitchFamily="34" charset="0"/>
                <a:ea typeface="+mn-ea"/>
                <a:cs typeface="Arial" panose="020B0604020202020204" pitchFamily="34" charset="0"/>
              </a:rPr>
              <a:t>Koehly’s</a:t>
            </a:r>
            <a:r>
              <a:rPr lang="en-US" sz="1200" b="0" u="none" kern="1200" dirty="0">
                <a:solidFill>
                  <a:schemeClr val="tx1"/>
                </a:solidFill>
                <a:effectLst/>
                <a:latin typeface="Arial" panose="020B0604020202020204" pitchFamily="34" charset="0"/>
                <a:ea typeface="+mn-ea"/>
                <a:cs typeface="Arial" panose="020B0604020202020204" pitchFamily="34" charset="0"/>
              </a:rPr>
              <a:t> group </a:t>
            </a:r>
            <a:r>
              <a:rPr lang="en-US" b="0" u="none" dirty="0"/>
              <a:t>and colleagues discovered</a:t>
            </a:r>
            <a:r>
              <a:rPr lang="en-US" b="0" u="none" baseline="0" dirty="0"/>
              <a:t> that social influence in </a:t>
            </a:r>
            <a:r>
              <a:rPr lang="en-US" b="0" u="none" dirty="0"/>
              <a:t>cancer patients undergoing chemotherapy can make a difference in their long-term survival. Their study suggested that cancer patients were more likely to survive for five years or longer after chemotherapy if they interacted with other patients during chemotherapy who also survived for five years or longer.</a:t>
            </a:r>
          </a:p>
          <a:p>
            <a:endParaRPr lang="en-US" dirty="0"/>
          </a:p>
          <a:p>
            <a:r>
              <a:rPr lang="en-US" dirty="0"/>
              <a:t>* Francis</a:t>
            </a:r>
            <a:r>
              <a:rPr lang="en-US" baseline="0" dirty="0"/>
              <a:t> Collins, </a:t>
            </a:r>
            <a:r>
              <a:rPr lang="en-US" baseline="0" dirty="0" err="1"/>
              <a:t>Irini</a:t>
            </a:r>
            <a:r>
              <a:rPr lang="en-US" baseline="0" dirty="0"/>
              <a:t> </a:t>
            </a:r>
            <a:r>
              <a:rPr lang="en-US" baseline="0" dirty="0" err="1"/>
              <a:t>Manoli</a:t>
            </a:r>
            <a:r>
              <a:rPr lang="en-US" baseline="0" dirty="0"/>
              <a:t>, </a:t>
            </a:r>
            <a:r>
              <a:rPr lang="en-US" dirty="0"/>
              <a:t>and colleagues identified genomic mutations responsible for Carey-</a:t>
            </a:r>
            <a:r>
              <a:rPr lang="en-US" dirty="0" err="1"/>
              <a:t>Fineman</a:t>
            </a:r>
            <a:r>
              <a:rPr lang="en-US" dirty="0"/>
              <a:t>-</a:t>
            </a:r>
            <a:r>
              <a:rPr lang="en-US" dirty="0" err="1"/>
              <a:t>Ziter</a:t>
            </a:r>
            <a:r>
              <a:rPr lang="en-US" dirty="0"/>
              <a:t> syndrome. The researchers found that that this syndrome is caused by mutations in the gene </a:t>
            </a:r>
            <a:r>
              <a:rPr lang="en-US" i="1" dirty="0"/>
              <a:t>MYMK</a:t>
            </a:r>
            <a:r>
              <a:rPr lang="en-US" dirty="0"/>
              <a:t>, which encodes the protein </a:t>
            </a:r>
            <a:r>
              <a:rPr lang="en-US" dirty="0" err="1"/>
              <a:t>myomaker</a:t>
            </a:r>
            <a:r>
              <a:rPr lang="en-US" dirty="0"/>
              <a:t>. This discovery will improve physicians' ability to diagnose this disease and offer families accurate genetic counseling and treatment options.</a:t>
            </a:r>
          </a:p>
          <a:p>
            <a:pPr defTabSz="906495">
              <a:defRPr/>
            </a:pPr>
            <a:endParaRPr lang="en-US" dirty="0"/>
          </a:p>
          <a:p>
            <a:pPr defTabSz="906495">
              <a:defRPr/>
            </a:pPr>
            <a:r>
              <a:rPr lang="en-US" dirty="0"/>
              <a:t>And finally, * Julie Segre</a:t>
            </a:r>
            <a:r>
              <a:rPr lang="en-US" baseline="0" dirty="0"/>
              <a:t> and colleagues published a paper reporting the microbial strain diversity underlying c</a:t>
            </a:r>
            <a:r>
              <a:rPr lang="en-US" dirty="0"/>
              <a:t>hildhood atopic dermatitis. Using metagenomic sequencing approaches, the researchers pinpointed the presence of unique strains of </a:t>
            </a:r>
            <a:r>
              <a:rPr lang="en-US" i="1" dirty="0"/>
              <a:t>Staphylococcus aureus</a:t>
            </a:r>
            <a:r>
              <a:rPr lang="en-US" dirty="0"/>
              <a:t> in patients with severe eczema. These results suggest that not all </a:t>
            </a:r>
            <a:r>
              <a:rPr lang="en-US" i="1" dirty="0"/>
              <a:t>Staphylococcus</a:t>
            </a:r>
            <a:r>
              <a:rPr lang="en-US" dirty="0"/>
              <a:t> can be considered equal when it comes to the pathogenesis of eczema.</a:t>
            </a:r>
          </a:p>
          <a:p>
            <a:pPr defTabSz="906495">
              <a:defRPr/>
            </a:pPr>
            <a:endParaRPr lang="en-US" dirty="0"/>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76</a:t>
            </a:fld>
            <a:endParaRPr lang="en-US" dirty="0"/>
          </a:p>
        </p:txBody>
      </p:sp>
    </p:spTree>
    <p:extLst>
      <p:ext uri="{BB962C8B-B14F-4D97-AF65-F5344CB8AC3E}">
        <p14:creationId xmlns:p14="http://schemas.microsoft.com/office/powerpoint/2010/main" val="8848293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104900" y="696913"/>
            <a:ext cx="4648200" cy="3486150"/>
          </a:xfrm>
          <a:prstGeom prst="rect">
            <a:avLst/>
          </a:prstGeom>
          <a:ln/>
        </p:spPr>
      </p:sp>
      <p:sp>
        <p:nvSpPr>
          <p:cNvPr id="132099" name="Notes Placeholder 2"/>
          <p:cNvSpPr>
            <a:spLocks noGrp="1"/>
          </p:cNvSpPr>
          <p:nvPr>
            <p:ph type="body" idx="1"/>
          </p:nvPr>
        </p:nvSpPr>
        <p:spPr>
          <a:xfrm>
            <a:off x="914100" y="4416426"/>
            <a:ext cx="5309420" cy="4086884"/>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521" tIns="47260" rIns="94521" bIns="47260" numCol="1" anchor="t" anchorCtr="0" compatLnSpc="1">
            <a:prstTxWarp prst="textNoShape">
              <a:avLst/>
            </a:prstTxWarp>
          </a:bodyPr>
          <a:lstStyle/>
          <a:p>
            <a:r>
              <a:rPr lang="en-US" dirty="0">
                <a:latin typeface="Arial" pitchFamily="34" charset="0"/>
                <a:cs typeface="Arial" pitchFamily="34" charset="0"/>
              </a:rPr>
              <a:t>Before</a:t>
            </a:r>
            <a:r>
              <a:rPr lang="en-US" baseline="0" dirty="0">
                <a:latin typeface="Arial" pitchFamily="34" charset="0"/>
                <a:cs typeface="Arial" pitchFamily="34" charset="0"/>
              </a:rPr>
              <a:t> ending my Director’s Report, I would like to (as always) </a:t>
            </a:r>
            <a:r>
              <a:rPr lang="en-US" dirty="0">
                <a:latin typeface="Arial" pitchFamily="34" charset="0"/>
                <a:cs typeface="Arial" pitchFamily="34" charset="0"/>
              </a:rPr>
              <a:t>put in a plug and say that anyone wishing to </a:t>
            </a:r>
            <a:r>
              <a:rPr lang="en-US" baseline="0" dirty="0">
                <a:latin typeface="Arial" pitchFamily="34" charset="0"/>
                <a:cs typeface="Arial" pitchFamily="34" charset="0"/>
              </a:rPr>
              <a:t>receive my monthly email</a:t>
            </a:r>
            <a:r>
              <a:rPr lang="en-US" dirty="0">
                <a:latin typeface="Arial" pitchFamily="34" charset="0"/>
                <a:cs typeface="Arial" pitchFamily="34" charset="0"/>
              </a:rPr>
              <a:t> </a:t>
            </a:r>
            <a:r>
              <a:rPr lang="en-US" baseline="0" dirty="0">
                <a:latin typeface="Arial" pitchFamily="34" charset="0"/>
                <a:cs typeface="Arial" pitchFamily="34" charset="0"/>
              </a:rPr>
              <a:t>update (called </a:t>
            </a:r>
            <a:r>
              <a:rPr lang="en-US" i="1" baseline="0" dirty="0">
                <a:latin typeface="Arial" pitchFamily="34" charset="0"/>
                <a:cs typeface="Arial" pitchFamily="34" charset="0"/>
              </a:rPr>
              <a:t>The Genomics Landscape</a:t>
            </a:r>
            <a:r>
              <a:rPr lang="en-US" baseline="0" dirty="0">
                <a:latin typeface="Arial" pitchFamily="34" charset="0"/>
                <a:cs typeface="Arial" pitchFamily="34" charset="0"/>
              </a:rPr>
              <a:t>) can simply go to list.nih.gov and then search for “NHGRILANDSCAPE.”</a:t>
            </a:r>
          </a:p>
          <a:p>
            <a:endParaRPr lang="en-US" baseline="0"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3"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343" eaLnBrk="0" hangingPunct="0">
              <a:defRPr b="1">
                <a:solidFill>
                  <a:schemeClr val="tx1"/>
                </a:solidFill>
                <a:latin typeface="Arial" pitchFamily="34" charset="0"/>
              </a:defRPr>
            </a:lvl1pPr>
            <a:lvl2pPr marL="747485" indent="-287494" defTabSz="942343" eaLnBrk="0" hangingPunct="0">
              <a:defRPr b="1">
                <a:solidFill>
                  <a:schemeClr val="tx1"/>
                </a:solidFill>
                <a:latin typeface="Arial" pitchFamily="34" charset="0"/>
              </a:defRPr>
            </a:lvl2pPr>
            <a:lvl3pPr marL="1149977" indent="-229996" defTabSz="942343" eaLnBrk="0" hangingPunct="0">
              <a:defRPr b="1">
                <a:solidFill>
                  <a:schemeClr val="tx1"/>
                </a:solidFill>
                <a:latin typeface="Arial" pitchFamily="34" charset="0"/>
              </a:defRPr>
            </a:lvl3pPr>
            <a:lvl4pPr marL="1609970" indent="-229996" defTabSz="942343" eaLnBrk="0" hangingPunct="0">
              <a:defRPr b="1">
                <a:solidFill>
                  <a:schemeClr val="tx1"/>
                </a:solidFill>
                <a:latin typeface="Arial" pitchFamily="34" charset="0"/>
              </a:defRPr>
            </a:lvl4pPr>
            <a:lvl5pPr marL="2069963" indent="-229996" defTabSz="942343" eaLnBrk="0" hangingPunct="0">
              <a:defRPr b="1">
                <a:solidFill>
                  <a:schemeClr val="tx1"/>
                </a:solidFill>
                <a:latin typeface="Arial" pitchFamily="34" charset="0"/>
              </a:defRPr>
            </a:lvl5pPr>
            <a:lvl6pPr marL="2529953" indent="-229996" defTabSz="942343" eaLnBrk="0" fontAlgn="base" hangingPunct="0">
              <a:spcBef>
                <a:spcPct val="0"/>
              </a:spcBef>
              <a:spcAft>
                <a:spcPct val="0"/>
              </a:spcAft>
              <a:defRPr b="1">
                <a:solidFill>
                  <a:schemeClr val="tx1"/>
                </a:solidFill>
                <a:latin typeface="Arial" pitchFamily="34" charset="0"/>
              </a:defRPr>
            </a:lvl6pPr>
            <a:lvl7pPr marL="2989945" indent="-229996" defTabSz="942343" eaLnBrk="0" fontAlgn="base" hangingPunct="0">
              <a:spcBef>
                <a:spcPct val="0"/>
              </a:spcBef>
              <a:spcAft>
                <a:spcPct val="0"/>
              </a:spcAft>
              <a:defRPr b="1">
                <a:solidFill>
                  <a:schemeClr val="tx1"/>
                </a:solidFill>
                <a:latin typeface="Arial" pitchFamily="34" charset="0"/>
              </a:defRPr>
            </a:lvl7pPr>
            <a:lvl8pPr marL="3449935" indent="-229996" defTabSz="942343" eaLnBrk="0" fontAlgn="base" hangingPunct="0">
              <a:spcBef>
                <a:spcPct val="0"/>
              </a:spcBef>
              <a:spcAft>
                <a:spcPct val="0"/>
              </a:spcAft>
              <a:defRPr b="1">
                <a:solidFill>
                  <a:schemeClr val="tx1"/>
                </a:solidFill>
                <a:latin typeface="Arial" pitchFamily="34" charset="0"/>
              </a:defRPr>
            </a:lvl8pPr>
            <a:lvl9pPr marL="3909929" indent="-229996" defTabSz="94234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77</a:t>
            </a:fld>
            <a:endParaRPr lang="en-US" dirty="0">
              <a:solidFill>
                <a:prstClr val="black"/>
              </a:solidFill>
              <a:cs typeface="Arial" pitchFamily="34" charset="0"/>
            </a:endParaRPr>
          </a:p>
        </p:txBody>
      </p:sp>
    </p:spTree>
    <p:extLst>
      <p:ext uri="{BB962C8B-B14F-4D97-AF65-F5344CB8AC3E}">
        <p14:creationId xmlns:p14="http://schemas.microsoft.com/office/powerpoint/2010/main" val="415022912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104900" y="696913"/>
            <a:ext cx="4648200" cy="3486150"/>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Finally, a personal thanks to the 50-60</a:t>
            </a:r>
            <a:r>
              <a:rPr lang="en-US" baseline="0" dirty="0">
                <a:latin typeface="Arial" pitchFamily="34" charset="0"/>
                <a:cs typeface="Arial" pitchFamily="34" charset="0"/>
              </a:rPr>
              <a:t> </a:t>
            </a:r>
            <a:r>
              <a:rPr lang="en-US" dirty="0">
                <a:latin typeface="Arial" pitchFamily="34" charset="0"/>
                <a:cs typeface="Arial" pitchFamily="34" charset="0"/>
              </a:rPr>
              <a:t>NHGRI staff </a:t>
            </a:r>
            <a:r>
              <a:rPr lang="en-US" baseline="0" dirty="0">
                <a:latin typeface="Arial" pitchFamily="34" charset="0"/>
                <a:cs typeface="Arial" pitchFamily="34" charset="0"/>
              </a:rPr>
              <a:t>members </a:t>
            </a:r>
            <a:r>
              <a:rPr lang="en-US" dirty="0">
                <a:latin typeface="Arial" pitchFamily="34" charset="0"/>
                <a:cs typeface="Arial" pitchFamily="34" charset="0"/>
              </a:rPr>
              <a:t>who contributed the slides and associated materials that I just reviewed as part of my Director’s Report. As always, such a group effort is essential for getting</a:t>
            </a:r>
            <a:r>
              <a:rPr lang="en-US" baseline="0" dirty="0">
                <a:latin typeface="Arial" pitchFamily="34" charset="0"/>
                <a:cs typeface="Arial" pitchFamily="34" charset="0"/>
              </a:rPr>
              <a:t> this large amount of information conveyed efficiently </a:t>
            </a:r>
            <a:r>
              <a:rPr lang="en-US" dirty="0">
                <a:latin typeface="Arial" pitchFamily="34" charset="0"/>
                <a:cs typeface="Arial" pitchFamily="34" charset="0"/>
              </a:rPr>
              <a:t>at each Council meeting.</a:t>
            </a:r>
          </a:p>
          <a:p>
            <a:pPr defTabSz="913184">
              <a:defRPr/>
            </a:pPr>
            <a:br>
              <a:rPr lang="en-US" dirty="0">
                <a:latin typeface="Arial" pitchFamily="34" charset="0"/>
                <a:cs typeface="Arial" pitchFamily="34" charset="0"/>
              </a:rPr>
            </a:br>
            <a:r>
              <a:rPr lang="en-US" dirty="0">
                <a:latin typeface="Arial" pitchFamily="34" charset="0"/>
                <a:cs typeface="Arial" pitchFamily="34" charset="0"/>
              </a:rPr>
              <a:t>An additional thanks to the NHGRI communications group and web team for making my Director’s Report into an electronic resource.</a:t>
            </a:r>
          </a:p>
          <a:p>
            <a:endParaRPr lang="en-US" dirty="0">
              <a:latin typeface="Arial" pitchFamily="34" charset="0"/>
              <a:cs typeface="Arial" pitchFamily="34" charset="0"/>
            </a:endParaRPr>
          </a:p>
          <a:p>
            <a:r>
              <a:rPr lang="en-US" dirty="0">
                <a:latin typeface="Arial" pitchFamily="34" charset="0"/>
                <a:cs typeface="Arial" pitchFamily="34" charset="0"/>
              </a:rPr>
              <a:t>And * a special thanks to the</a:t>
            </a:r>
            <a:r>
              <a:rPr lang="en-US" baseline="0" dirty="0">
                <a:latin typeface="Arial" pitchFamily="34" charset="0"/>
                <a:cs typeface="Arial" pitchFamily="34" charset="0"/>
              </a:rPr>
              <a:t> usual ‘ring leader’ for preparing my Director’s Report each time, </a:t>
            </a:r>
            <a:r>
              <a:rPr lang="en-US" dirty="0">
                <a:latin typeface="Arial" pitchFamily="34" charset="0"/>
                <a:cs typeface="Arial" pitchFamily="34" charset="0"/>
              </a:rPr>
              <a:t>Kris Wetterstrand.</a:t>
            </a:r>
            <a:r>
              <a:rPr lang="en-US" baseline="0" dirty="0">
                <a:latin typeface="Arial" pitchFamily="34" charset="0"/>
                <a:cs typeface="Arial" pitchFamily="34" charset="0"/>
              </a:rPr>
              <a:t> Shown here is Kris amongst a group of enthusiastic eclipse watchers at the top of a parking garage on the NIH campus. * Parking garages were eclipse-watching ‘hot spots’ for NHGRI staff, as illustrated by this additional photo from here atop the Twinbrook parking garage. </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3885282" y="8831271"/>
            <a:ext cx="2972723" cy="46513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505" eaLnBrk="0" hangingPunct="0">
              <a:defRPr b="1">
                <a:solidFill>
                  <a:schemeClr val="tx1"/>
                </a:solidFill>
                <a:latin typeface="Arial" pitchFamily="34" charset="0"/>
              </a:defRPr>
            </a:lvl1pPr>
            <a:lvl2pPr marL="747613" indent="-287545" defTabSz="942505" eaLnBrk="0" hangingPunct="0">
              <a:defRPr b="1">
                <a:solidFill>
                  <a:schemeClr val="tx1"/>
                </a:solidFill>
                <a:latin typeface="Arial" pitchFamily="34" charset="0"/>
              </a:defRPr>
            </a:lvl2pPr>
            <a:lvl3pPr marL="1150176" indent="-230036" defTabSz="942505" eaLnBrk="0" hangingPunct="0">
              <a:defRPr b="1">
                <a:solidFill>
                  <a:schemeClr val="tx1"/>
                </a:solidFill>
                <a:latin typeface="Arial" pitchFamily="34" charset="0"/>
              </a:defRPr>
            </a:lvl3pPr>
            <a:lvl4pPr marL="1610246" indent="-230036" defTabSz="942505" eaLnBrk="0" hangingPunct="0">
              <a:defRPr b="1">
                <a:solidFill>
                  <a:schemeClr val="tx1"/>
                </a:solidFill>
                <a:latin typeface="Arial" pitchFamily="34" charset="0"/>
              </a:defRPr>
            </a:lvl4pPr>
            <a:lvl5pPr marL="2070316" indent="-230036" defTabSz="942505" eaLnBrk="0" hangingPunct="0">
              <a:defRPr b="1">
                <a:solidFill>
                  <a:schemeClr val="tx1"/>
                </a:solidFill>
                <a:latin typeface="Arial" pitchFamily="34" charset="0"/>
              </a:defRPr>
            </a:lvl5pPr>
            <a:lvl6pPr marL="2530386" indent="-230036" defTabSz="942505" eaLnBrk="0" fontAlgn="base" hangingPunct="0">
              <a:spcBef>
                <a:spcPct val="0"/>
              </a:spcBef>
              <a:spcAft>
                <a:spcPct val="0"/>
              </a:spcAft>
              <a:defRPr b="1">
                <a:solidFill>
                  <a:schemeClr val="tx1"/>
                </a:solidFill>
                <a:latin typeface="Arial" pitchFamily="34" charset="0"/>
              </a:defRPr>
            </a:lvl6pPr>
            <a:lvl7pPr marL="2990453" indent="-230036" defTabSz="942505" eaLnBrk="0" fontAlgn="base" hangingPunct="0">
              <a:spcBef>
                <a:spcPct val="0"/>
              </a:spcBef>
              <a:spcAft>
                <a:spcPct val="0"/>
              </a:spcAft>
              <a:defRPr b="1">
                <a:solidFill>
                  <a:schemeClr val="tx1"/>
                </a:solidFill>
                <a:latin typeface="Arial" pitchFamily="34" charset="0"/>
              </a:defRPr>
            </a:lvl7pPr>
            <a:lvl8pPr marL="3450525" indent="-230036" defTabSz="942505" eaLnBrk="0" fontAlgn="base" hangingPunct="0">
              <a:spcBef>
                <a:spcPct val="0"/>
              </a:spcBef>
              <a:spcAft>
                <a:spcPct val="0"/>
              </a:spcAft>
              <a:defRPr b="1">
                <a:solidFill>
                  <a:schemeClr val="tx1"/>
                </a:solidFill>
                <a:latin typeface="Arial" pitchFamily="34" charset="0"/>
              </a:defRPr>
            </a:lvl8pPr>
            <a:lvl9pPr marL="3910596" indent="-230036" defTabSz="942505"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78</a:t>
            </a:fld>
            <a:endParaRPr lang="en-US" dirty="0">
              <a:solidFill>
                <a:prstClr val="black"/>
              </a:solidFill>
              <a:cs typeface="Arial" pitchFamily="34" charset="0"/>
            </a:endParaRPr>
          </a:p>
        </p:txBody>
      </p:sp>
    </p:spTree>
    <p:extLst>
      <p:ext uri="{BB962C8B-B14F-4D97-AF65-F5344CB8AC3E}">
        <p14:creationId xmlns:p14="http://schemas.microsoft.com/office/powerpoint/2010/main" val="26950442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79</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a:t> </a:t>
            </a:r>
          </a:p>
        </p:txBody>
      </p:sp>
    </p:spTree>
    <p:extLst>
      <p:ext uri="{BB962C8B-B14F-4D97-AF65-F5344CB8AC3E}">
        <p14:creationId xmlns:p14="http://schemas.microsoft.com/office/powerpoint/2010/main" val="26323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104900" y="696913"/>
            <a:ext cx="4648200" cy="3486150"/>
          </a:xfrm>
          <a:prstGeom prst="rect">
            <a:avLst/>
          </a:prstGeom>
          <a:ln/>
        </p:spPr>
      </p:sp>
      <p:sp>
        <p:nvSpPr>
          <p:cNvPr id="119811" name="Notes Placeholder 2"/>
          <p:cNvSpPr>
            <a:spLocks noGrp="1"/>
          </p:cNvSpPr>
          <p:nvPr>
            <p:ph type="body" idx="1"/>
          </p:nvPr>
        </p:nvSpPr>
        <p:spPr>
          <a:xfrm>
            <a:off x="840662" y="4430930"/>
            <a:ext cx="5367130" cy="4398745"/>
          </a:xfrm>
          <a:noFill/>
          <a:ln w="9525">
            <a:noFill/>
            <a:miter lim="800000"/>
            <a:headEnd/>
            <a:tailEnd/>
          </a:ln>
          <a:effectLst/>
        </p:spPr>
        <p:txBody>
          <a:bodyPr vert="horz" wrap="square" lIns="93762" tIns="46881" rIns="93762" bIns="46881" numCol="1" anchor="t" anchorCtr="0" compatLnSpc="1">
            <a:prstTxWarp prst="textNoShape">
              <a:avLst/>
            </a:prstTxWarp>
            <a:noAutofit/>
          </a:bodyPr>
          <a:lstStyle/>
          <a:p>
            <a:r>
              <a:rPr lang="en-US" dirty="0"/>
              <a:t>Under NHGRI’s leadership,</a:t>
            </a:r>
            <a:r>
              <a:rPr lang="en-US" baseline="0" dirty="0"/>
              <a:t> </a:t>
            </a:r>
            <a:r>
              <a:rPr lang="en-US" dirty="0"/>
              <a:t>NIH and the American College of Medical Genetics and Genomics (or ACMG) recently established a fellowship</a:t>
            </a:r>
            <a:r>
              <a:rPr lang="en-US" baseline="0" dirty="0"/>
              <a:t> in </a:t>
            </a:r>
            <a:r>
              <a:rPr lang="en-US" dirty="0"/>
              <a:t>Genomic Medicine Program Management, a two-year opportunity for qualified physicians to acquire credentials and experience for leading genomic medicine research and implementation programs at the NIH, major medical centers, and other organizations. </a:t>
            </a:r>
            <a:r>
              <a:rPr lang="en-US" dirty="0">
                <a:latin typeface="Arial" charset="0"/>
              </a:rPr>
              <a:t>* The goal of the program is to </a:t>
            </a:r>
            <a:r>
              <a:rPr lang="en-US" dirty="0"/>
              <a:t>increase the pool of physicians who can manage research and implementation programs in genomic medicine. </a:t>
            </a:r>
          </a:p>
          <a:p>
            <a:endParaRPr lang="en-US" dirty="0"/>
          </a:p>
          <a:p>
            <a:r>
              <a:rPr lang="en-US" dirty="0"/>
              <a:t>The fellowship involves working with genomic medicine research and implementation programs within the</a:t>
            </a:r>
            <a:r>
              <a:rPr lang="en-US" baseline="0" dirty="0"/>
              <a:t> participating NIH organizations (specifically, NHGRI; the </a:t>
            </a:r>
            <a:r>
              <a:rPr lang="en-US" dirty="0"/>
              <a:t>National Institute on Minority Health and Health Disparities;</a:t>
            </a:r>
            <a:r>
              <a:rPr lang="en-US" baseline="0" dirty="0"/>
              <a:t> the </a:t>
            </a:r>
            <a:r>
              <a:rPr lang="en-US" dirty="0"/>
              <a:t>National Heart, Lung, and Blood Institute; the National Institute of</a:t>
            </a:r>
            <a:r>
              <a:rPr lang="en-US" baseline="0" dirty="0"/>
              <a:t> Mental Health; and the </a:t>
            </a:r>
            <a:r>
              <a:rPr lang="en-US" i="1" baseline="0" dirty="0"/>
              <a:t>All of Us </a:t>
            </a:r>
            <a:r>
              <a:rPr lang="en-US" i="0" baseline="0" dirty="0"/>
              <a:t>Research P</a:t>
            </a:r>
            <a:r>
              <a:rPr lang="en-US" baseline="0" dirty="0"/>
              <a:t>rogram) </a:t>
            </a:r>
            <a:r>
              <a:rPr lang="en-US" dirty="0"/>
              <a:t>and with similar programs at the ACMG. In addition, time is provided for clinical genomic activities at NIH or nearby hospitals as well as approved electives tailored for each fellow. * The first fellow</a:t>
            </a:r>
            <a:r>
              <a:rPr lang="en-US" baseline="0" dirty="0"/>
              <a:t> (Jennifer Krupp) started this month. </a:t>
            </a:r>
          </a:p>
          <a:p>
            <a:endParaRPr lang="en-US" baseline="0" dirty="0"/>
          </a:p>
          <a:p>
            <a:r>
              <a:rPr lang="en-US" dirty="0"/>
              <a:t>Up to two fellows will be selected each year. Qualified applicants must have graduated from medical or osteopathic school, be a U.S. citizen, and be licensed to practice medicine in the United States. * Applications for the 2018 fellowship will be due on December 1; new fellows w</a:t>
            </a:r>
            <a:r>
              <a:rPr lang="en-US" dirty="0">
                <a:latin typeface="Arial" charset="0"/>
              </a:rPr>
              <a:t>ill begin in July 2018. </a:t>
            </a:r>
          </a:p>
        </p:txBody>
      </p:sp>
      <p:sp>
        <p:nvSpPr>
          <p:cNvPr id="119812" name="Slide Number Placeholder 3"/>
          <p:cNvSpPr>
            <a:spLocks noGrp="1"/>
          </p:cNvSpPr>
          <p:nvPr>
            <p:ph type="sldNum" sz="quarter" idx="5"/>
          </p:nvPr>
        </p:nvSpPr>
        <p:spPr>
          <a:noFill/>
        </p:spPr>
        <p:txBody>
          <a:bodyPr/>
          <a:lstStyle/>
          <a:p>
            <a:pPr defTabSz="933329"/>
            <a:fld id="{3F3096A7-7907-4AE4-8BBC-4643BE8BB0EA}" type="slidenum">
              <a:rPr lang="en-US" smtClean="0">
                <a:solidFill>
                  <a:srgbClr val="000000"/>
                </a:solidFill>
              </a:rPr>
              <a:pPr defTabSz="933329"/>
              <a:t>8</a:t>
            </a:fld>
            <a:endParaRPr lang="en-US" dirty="0">
              <a:solidFill>
                <a:srgbClr val="000000"/>
              </a:solidFill>
            </a:endParaRPr>
          </a:p>
        </p:txBody>
      </p:sp>
    </p:spTree>
    <p:extLst>
      <p:ext uri="{BB962C8B-B14F-4D97-AF65-F5344CB8AC3E}">
        <p14:creationId xmlns:p14="http://schemas.microsoft.com/office/powerpoint/2010/main" val="1499929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6614" y="4416425"/>
            <a:ext cx="5367130" cy="4114800"/>
          </a:xfrm>
        </p:spPr>
        <p:txBody>
          <a:bodyPr/>
          <a:lstStyle/>
          <a:p>
            <a:pPr defTabSz="914266" eaLnBrk="1" fontAlgn="auto" hangingPunct="1">
              <a:spcAft>
                <a:spcPts val="0"/>
              </a:spcAft>
              <a:defRPr/>
            </a:pPr>
            <a:r>
              <a:rPr lang="en-US" dirty="0"/>
              <a:t>The Genomics and Health Disparities Lecture Series continues this month and</a:t>
            </a:r>
            <a:r>
              <a:rPr lang="en-US" baseline="0" dirty="0"/>
              <a:t> into 2018 with three outstanding speakers - * </a:t>
            </a:r>
            <a:r>
              <a:rPr lang="en-US" dirty="0"/>
              <a:t>Herman Taylor from Morehouse School of Medicine, * Richard Cooper from Loyola University Medical School, and * Jose Florez from the Massachusetts General Hospital and Harvard Medical School. </a:t>
            </a:r>
            <a:r>
              <a:rPr lang="en-US" baseline="0" dirty="0"/>
              <a:t>These lectures focus on the role that genomics research </a:t>
            </a:r>
            <a:r>
              <a:rPr lang="en-US" dirty="0"/>
              <a:t>can have in addressing health disparities </a:t>
            </a:r>
            <a:r>
              <a:rPr lang="en-US" u="none" dirty="0"/>
              <a:t>and understanding</a:t>
            </a:r>
            <a:r>
              <a:rPr lang="en-US" u="none" baseline="0" dirty="0"/>
              <a:t> health</a:t>
            </a:r>
            <a:r>
              <a:rPr lang="en-US" u="none" dirty="0"/>
              <a:t> inequities</a:t>
            </a:r>
            <a:r>
              <a:rPr lang="en-US" dirty="0"/>
              <a:t>. </a:t>
            </a:r>
          </a:p>
          <a:p>
            <a:pPr defTabSz="914266" eaLnBrk="1" fontAlgn="auto" hangingPunct="1">
              <a:spcAft>
                <a:spcPts val="0"/>
              </a:spcAft>
              <a:defRPr/>
            </a:pPr>
            <a:endParaRPr lang="en-US" dirty="0"/>
          </a:p>
          <a:p>
            <a:pPr defTabSz="914266" eaLnBrk="1" fontAlgn="auto" hangingPunct="1">
              <a:spcAft>
                <a:spcPts val="0"/>
              </a:spcAft>
              <a:defRPr/>
            </a:pPr>
            <a:r>
              <a:rPr lang="en-US" dirty="0"/>
              <a:t>All lectures in this series are broadcast live</a:t>
            </a:r>
            <a:r>
              <a:rPr lang="en-US" baseline="0" dirty="0"/>
              <a:t> on NHGRI’s </a:t>
            </a:r>
            <a:r>
              <a:rPr lang="en-US" baseline="0" dirty="0" err="1"/>
              <a:t>GenomeTV</a:t>
            </a:r>
            <a:r>
              <a:rPr lang="en-US" baseline="0" dirty="0"/>
              <a:t> channel, and are later available for replay on the Genomics and Health Disparities’ Program page. The series </a:t>
            </a:r>
            <a:r>
              <a:rPr lang="en-US" dirty="0"/>
              <a:t>is</a:t>
            </a:r>
            <a:r>
              <a:rPr lang="en-US" baseline="0" dirty="0"/>
              <a:t> </a:t>
            </a:r>
            <a:r>
              <a:rPr lang="en-US" dirty="0"/>
              <a:t>co-sponsored</a:t>
            </a:r>
            <a:r>
              <a:rPr lang="en-US" baseline="0" dirty="0"/>
              <a:t> by NHGRI; the </a:t>
            </a:r>
            <a:r>
              <a:rPr lang="en-US" dirty="0"/>
              <a:t>National Institute on Minority Health and Health Disparities;</a:t>
            </a:r>
            <a:r>
              <a:rPr lang="en-US" baseline="0" dirty="0"/>
              <a:t> the </a:t>
            </a:r>
            <a:r>
              <a:rPr lang="en-US" dirty="0"/>
              <a:t>National Heart, Lung, and Blood Institute;</a:t>
            </a:r>
            <a:r>
              <a:rPr lang="en-US" baseline="0" dirty="0"/>
              <a:t> the </a:t>
            </a:r>
            <a:r>
              <a:rPr lang="en-US" dirty="0"/>
              <a:t>National Institute of Diabetes and Digestive and Kidney Diseases;</a:t>
            </a:r>
            <a:r>
              <a:rPr lang="en-US" baseline="0" dirty="0"/>
              <a:t> and </a:t>
            </a:r>
            <a:r>
              <a:rPr lang="en-US" dirty="0"/>
              <a:t>the Office of Minority Health at the Food and Drug Administration.</a:t>
            </a:r>
          </a:p>
        </p:txBody>
      </p:sp>
      <p:sp>
        <p:nvSpPr>
          <p:cNvPr id="4" name="Slide Number Placeholder 3"/>
          <p:cNvSpPr>
            <a:spLocks noGrp="1"/>
          </p:cNvSpPr>
          <p:nvPr>
            <p:ph type="sldNum" sz="quarter" idx="10"/>
          </p:nvPr>
        </p:nvSpPr>
        <p:spPr/>
        <p:txBody>
          <a:bodyPr/>
          <a:lstStyle/>
          <a:p>
            <a:fld id="{8E433245-3953-45F4-97F6-DCE3C1F1630C}" type="slidenum">
              <a:rPr lang="en-US" smtClean="0"/>
              <a:t>9</a:t>
            </a:fld>
            <a:endParaRPr lang="en-US" dirty="0"/>
          </a:p>
        </p:txBody>
      </p:sp>
    </p:spTree>
    <p:extLst>
      <p:ext uri="{BB962C8B-B14F-4D97-AF65-F5344CB8AC3E}">
        <p14:creationId xmlns:p14="http://schemas.microsoft.com/office/powerpoint/2010/main" val="172762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Master" Target="../slideMasters/slideMaster7.xml"/><Relationship Id="rId4"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9/11/2017</a:t>
            </a:fld>
            <a:endParaRPr lang="en-US" dirty="0">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dirty="0">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dirty="0">
              <a:solidFill>
                <a:srgbClr val="D6ECFF"/>
              </a:solidFill>
            </a:endParaRPr>
          </a:p>
        </p:txBody>
      </p:sp>
    </p:spTree>
    <p:extLst>
      <p:ext uri="{BB962C8B-B14F-4D97-AF65-F5344CB8AC3E}">
        <p14:creationId xmlns:p14="http://schemas.microsoft.com/office/powerpoint/2010/main" val="638781853"/>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46395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253550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6062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5319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895620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317335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391582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0984047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676303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532847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2183165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9/11/2017</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1177348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168124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16519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94310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9/11/2017</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035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9/11/2017</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50498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9/11/2017</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195032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753273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2354549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97030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39431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BAA2C1B1-09EC-4E0D-A085-68298AA03088}"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8217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EA2061D4-635D-45EE-8B2A-61C9DFA829FE}"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893464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1DCA5372-8FF6-48BA-84A9-4AEAA3439B06}"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861067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38600" cy="47577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78F9646F-2DB3-4BED-8329-5884B44B5614}"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139184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8" name="Rectangle 6"/>
          <p:cNvSpPr>
            <a:spLocks noGrp="1" noChangeArrowheads="1"/>
          </p:cNvSpPr>
          <p:nvPr>
            <p:ph type="sldNum" sz="quarter" idx="11"/>
          </p:nvPr>
        </p:nvSpPr>
        <p:spPr>
          <a:ln/>
        </p:spPr>
        <p:txBody>
          <a:bodyPr/>
          <a:lstStyle>
            <a:lvl1pPr>
              <a:defRPr/>
            </a:lvl1pPr>
          </a:lstStyle>
          <a:p>
            <a:pPr>
              <a:defRPr/>
            </a:pPr>
            <a:fld id="{2C392C6C-2A4B-431F-9062-F2AFCF8C1706}" type="slidenum">
              <a:rPr lang="en-US">
                <a:solidFill>
                  <a:prstClr val="white"/>
                </a:solidFill>
              </a:rPr>
              <a:pPr>
                <a:defRPr/>
              </a:pPr>
              <a:t>‹#›</a:t>
            </a:fld>
            <a:endParaRPr lang="en-US">
              <a:solidFill>
                <a:prstClr val="white"/>
              </a:solidFill>
            </a:endParaRPr>
          </a:p>
        </p:txBody>
      </p:sp>
      <p:sp>
        <p:nvSpPr>
          <p:cNvPr id="9"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7953136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1"/>
          </p:nvPr>
        </p:nvSpPr>
        <p:spPr>
          <a:ln/>
        </p:spPr>
        <p:txBody>
          <a:bodyPr/>
          <a:lstStyle>
            <a:lvl1pPr>
              <a:defRPr/>
            </a:lvl1pPr>
          </a:lstStyle>
          <a:p>
            <a:pPr>
              <a:defRPr/>
            </a:pPr>
            <a:fld id="{BE4AA2C3-B7AB-470B-A32B-83A99DBD8D07}" type="slidenum">
              <a:rPr lang="en-US">
                <a:solidFill>
                  <a:prstClr val="white"/>
                </a:solidFill>
              </a:rPr>
              <a:pPr>
                <a:defRPr/>
              </a:pPr>
              <a:t>‹#›</a:t>
            </a:fld>
            <a:endParaRPr lang="en-US">
              <a:solidFill>
                <a:prstClr val="white"/>
              </a:solidFill>
            </a:endParaRPr>
          </a:p>
        </p:txBody>
      </p:sp>
      <p:sp>
        <p:nvSpPr>
          <p:cNvPr id="5"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7892990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3" name="Rectangle 6"/>
          <p:cNvSpPr>
            <a:spLocks noGrp="1" noChangeArrowheads="1"/>
          </p:cNvSpPr>
          <p:nvPr>
            <p:ph type="sldNum" sz="quarter" idx="11"/>
          </p:nvPr>
        </p:nvSpPr>
        <p:spPr>
          <a:ln/>
        </p:spPr>
        <p:txBody>
          <a:bodyPr/>
          <a:lstStyle>
            <a:lvl1pPr>
              <a:defRPr/>
            </a:lvl1pPr>
          </a:lstStyle>
          <a:p>
            <a:pPr>
              <a:defRPr/>
            </a:pPr>
            <a:fld id="{EE624C41-8BA4-439B-8F3D-93E56C74741D}" type="slidenum">
              <a:rPr lang="en-US">
                <a:solidFill>
                  <a:prstClr val="white"/>
                </a:solidFill>
              </a:rPr>
              <a:pPr>
                <a:defRPr/>
              </a:pPr>
              <a:t>‹#›</a:t>
            </a:fld>
            <a:endParaRPr lang="en-US">
              <a:solidFill>
                <a:prstClr val="white"/>
              </a:solidFill>
            </a:endParaRPr>
          </a:p>
        </p:txBody>
      </p:sp>
      <p:sp>
        <p:nvSpPr>
          <p:cNvPr id="4"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2769970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AF2E2F40-1B54-4AB7-9FD0-726A3456E107}"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22861820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6" name="Rectangle 6"/>
          <p:cNvSpPr>
            <a:spLocks noGrp="1" noChangeArrowheads="1"/>
          </p:cNvSpPr>
          <p:nvPr>
            <p:ph type="sldNum" sz="quarter" idx="11"/>
          </p:nvPr>
        </p:nvSpPr>
        <p:spPr>
          <a:ln/>
        </p:spPr>
        <p:txBody>
          <a:bodyPr/>
          <a:lstStyle>
            <a:lvl1pPr>
              <a:defRPr/>
            </a:lvl1pPr>
          </a:lstStyle>
          <a:p>
            <a:pPr>
              <a:defRPr/>
            </a:pPr>
            <a:fld id="{5982BBBC-E9F4-4A32-9284-A0090247C8CB}" type="slidenum">
              <a:rPr lang="en-US">
                <a:solidFill>
                  <a:prstClr val="white"/>
                </a:solidFill>
              </a:rPr>
              <a:pPr>
                <a:defRPr/>
              </a:pPr>
              <a:t>‹#›</a:t>
            </a:fld>
            <a:endParaRPr lang="en-US">
              <a:solidFill>
                <a:prstClr val="white"/>
              </a:solidFill>
            </a:endParaRPr>
          </a:p>
        </p:txBody>
      </p:sp>
      <p:sp>
        <p:nvSpPr>
          <p:cNvPr id="7"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1649195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503FBA8B-F769-498E-8772-FAE339879600}"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3697288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182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182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solidFill>
                <a:prstClr val="white"/>
              </a:solidFill>
            </a:endParaRPr>
          </a:p>
        </p:txBody>
      </p:sp>
      <p:sp>
        <p:nvSpPr>
          <p:cNvPr id="5" name="Rectangle 6"/>
          <p:cNvSpPr>
            <a:spLocks noGrp="1" noChangeArrowheads="1"/>
          </p:cNvSpPr>
          <p:nvPr>
            <p:ph type="sldNum" sz="quarter" idx="11"/>
          </p:nvPr>
        </p:nvSpPr>
        <p:spPr>
          <a:ln/>
        </p:spPr>
        <p:txBody>
          <a:bodyPr/>
          <a:lstStyle>
            <a:lvl1pPr>
              <a:defRPr/>
            </a:lvl1pPr>
          </a:lstStyle>
          <a:p>
            <a:pPr>
              <a:defRPr/>
            </a:pPr>
            <a:fld id="{096D8A87-0DAB-4057-AC22-62798CE6D733}" type="slidenum">
              <a:rPr lang="en-US">
                <a:solidFill>
                  <a:prstClr val="white"/>
                </a:solidFill>
              </a:rPr>
              <a:pPr>
                <a:defRPr/>
              </a:pPr>
              <a:t>‹#›</a:t>
            </a:fld>
            <a:endParaRPr lang="en-US">
              <a:solidFill>
                <a:prstClr val="white"/>
              </a:solidFill>
            </a:endParaRPr>
          </a:p>
        </p:txBody>
      </p:sp>
      <p:sp>
        <p:nvSpPr>
          <p:cNvPr id="6" name="Rectangle 7"/>
          <p:cNvSpPr>
            <a:spLocks noGrp="1" noChangeArrowheads="1"/>
          </p:cNvSpPr>
          <p:nvPr>
            <p:ph type="dt" sz="half" idx="12"/>
          </p:nvPr>
        </p:nvSpPr>
        <p:spPr>
          <a:ln/>
        </p:spPr>
        <p:txBody>
          <a:bodyPr/>
          <a:lstStyle>
            <a:lvl1pPr>
              <a:defRPr/>
            </a:lvl1pPr>
          </a:lstStyle>
          <a:p>
            <a:pPr>
              <a:defRPr/>
            </a:pPr>
            <a:endParaRPr lang="en-US">
              <a:solidFill>
                <a:prstClr val="white"/>
              </a:solidFill>
            </a:endParaRPr>
          </a:p>
        </p:txBody>
      </p:sp>
    </p:spTree>
    <p:extLst>
      <p:ext uri="{BB962C8B-B14F-4D97-AF65-F5344CB8AC3E}">
        <p14:creationId xmlns:p14="http://schemas.microsoft.com/office/powerpoint/2010/main" val="467724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54"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Date Placeholder 5"/>
          <p:cNvSpPr>
            <a:spLocks noGrp="1" noChangeArrowheads="1"/>
          </p:cNvSpPr>
          <p:nvPr>
            <p:ph type="dt" sz="half" idx="10"/>
          </p:nvPr>
        </p:nvSpPr>
        <p:spPr>
          <a:xfrm>
            <a:off x="457200" y="6388634"/>
            <a:ext cx="2133600" cy="476250"/>
          </a:xfrm>
          <a:prstGeom prst="rect">
            <a:avLst/>
          </a:prstGeom>
        </p:spPr>
        <p:txBody>
          <a:bodyPr/>
          <a:lstStyle>
            <a:lvl1pPr eaLnBrk="0" hangingPunct="0">
              <a:defRPr>
                <a:solidFill>
                  <a:schemeClr val="tx1"/>
                </a:solidFill>
              </a:defRPr>
            </a:lvl1pPr>
          </a:lstStyle>
          <a:p>
            <a:pPr>
              <a:defRPr/>
            </a:pPr>
            <a:fld id="{8CA083D7-DD03-471F-811F-43B6599BD76A}" type="datetimeFigureOut">
              <a:rPr lang="en-US" b="0">
                <a:solidFill>
                  <a:prstClr val="black"/>
                </a:solidFill>
              </a:rPr>
              <a:pPr>
                <a:defRPr/>
              </a:pPr>
              <a:t>9/11/2017</a:t>
            </a:fld>
            <a:endParaRPr lang="en-US" b="0">
              <a:solidFill>
                <a:prstClr val="black"/>
              </a:solidFill>
            </a:endParaRPr>
          </a:p>
        </p:txBody>
      </p:sp>
      <p:sp>
        <p:nvSpPr>
          <p:cNvPr id="7" name="Footer Placeholder 6"/>
          <p:cNvSpPr>
            <a:spLocks noGrp="1" noChangeArrowheads="1"/>
          </p:cNvSpPr>
          <p:nvPr>
            <p:ph type="ftr" sz="quarter" idx="11"/>
          </p:nvPr>
        </p:nvSpPr>
        <p:spPr>
          <a:xfrm>
            <a:off x="3124200" y="6152666"/>
            <a:ext cx="2895600" cy="476250"/>
          </a:xfrm>
          <a:prstGeom prst="rect">
            <a:avLst/>
          </a:prstGeom>
        </p:spPr>
        <p:txBody>
          <a:bodyPr/>
          <a:lstStyle>
            <a:lvl1pPr eaLnBrk="0" hangingPunct="0">
              <a:defRPr>
                <a:solidFill>
                  <a:schemeClr val="tx1"/>
                </a:solidFill>
              </a:defRPr>
            </a:lvl1pPr>
          </a:lstStyle>
          <a:p>
            <a:pPr>
              <a:defRPr/>
            </a:pPr>
            <a:endParaRPr lang="en-US" b="0">
              <a:solidFill>
                <a:prstClr val="black"/>
              </a:solidFill>
            </a:endParaRPr>
          </a:p>
        </p:txBody>
      </p:sp>
      <p:sp>
        <p:nvSpPr>
          <p:cNvPr id="8" name="Slide Number Placeholder 7"/>
          <p:cNvSpPr>
            <a:spLocks noGrp="1" noChangeArrowheads="1"/>
          </p:cNvSpPr>
          <p:nvPr>
            <p:ph type="sldNum" sz="quarter" idx="12"/>
          </p:nvPr>
        </p:nvSpPr>
        <p:spPr>
          <a:xfrm>
            <a:off x="6553200" y="6388634"/>
            <a:ext cx="2133600" cy="476250"/>
          </a:xfrm>
          <a:prstGeom prst="rect">
            <a:avLst/>
          </a:prstGeom>
        </p:spPr>
        <p:txBody>
          <a:bodyPr/>
          <a:lstStyle>
            <a:lvl1pPr eaLnBrk="0" hangingPunct="0">
              <a:defRPr>
                <a:solidFill>
                  <a:schemeClr val="tx1"/>
                </a:solidFill>
              </a:defRPr>
            </a:lvl1pPr>
          </a:lstStyle>
          <a:p>
            <a:pPr>
              <a:defRPr/>
            </a:pPr>
            <a:fld id="{BA0E93ED-C791-44F9-9747-ECE07A6BD49E}" type="slidenum">
              <a:rPr lang="en-US" b="0">
                <a:solidFill>
                  <a:prstClr val="black"/>
                </a:solidFill>
              </a:rPr>
              <a:pPr>
                <a:defRPr/>
              </a:pPr>
              <a:t>‹#›</a:t>
            </a:fld>
            <a:endParaRPr lang="en-US" b="0">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40" y="6011333"/>
            <a:ext cx="963065" cy="604534"/>
          </a:xfrm>
          <a:prstGeom prst="rect">
            <a:avLst/>
          </a:prstGeom>
        </p:spPr>
      </p:pic>
      <p:pic>
        <p:nvPicPr>
          <p:cNvPr id="2" name="Picture 1"/>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88325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1243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14B0588-FE0A-4ED7-9380-BCAE1A2152F1}" type="datetimeFigureOut">
              <a:rPr lang="en-US" b="0">
                <a:solidFill>
                  <a:prstClr val="black"/>
                </a:solidFill>
              </a:rPr>
              <a:pPr>
                <a:defRPr/>
              </a:pPr>
              <a:t>9/11/2017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EC4C4AF0-41B0-468C-989C-7C8C7F8FE61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9373440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06A8F636-D492-454F-8569-D9F9B722822E}" type="datetimeFigureOut">
              <a:rPr lang="en-US" b="0">
                <a:solidFill>
                  <a:prstClr val="black"/>
                </a:solidFill>
              </a:rPr>
              <a:pPr>
                <a:defRPr/>
              </a:pPr>
              <a:t>9/11/2017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8F08D269-006E-4F44-88D4-C6D2ABDBC32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254350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81DB6BB3-DE07-4DB8-B4AC-AE57374D03D4}" type="datetimeFigureOut">
              <a:rPr lang="en-US" b="0">
                <a:solidFill>
                  <a:prstClr val="black"/>
                </a:solidFill>
              </a:rPr>
              <a:pPr>
                <a:defRPr/>
              </a:pPr>
              <a:t>9/11/2017</a:t>
            </a:fld>
            <a:endParaRPr lang="en-US" b="0">
              <a:solidFill>
                <a:prstClr val="black"/>
              </a:solidFill>
            </a:endParaRPr>
          </a:p>
        </p:txBody>
      </p:sp>
      <p:sp>
        <p:nvSpPr>
          <p:cNvPr id="8"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9"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DD327-1CF5-4B70-948E-362B98654A3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530254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4E707A0A-FE11-41B2-95E8-AE67D4871EC0}" type="datetimeFigureOut">
              <a:rPr lang="en-US" b="0">
                <a:solidFill>
                  <a:prstClr val="black"/>
                </a:solidFill>
              </a:rPr>
              <a:pPr>
                <a:defRPr/>
              </a:pPr>
              <a:t>9/11/2017</a:t>
            </a:fld>
            <a:endParaRPr lang="en-US" b="0">
              <a:solidFill>
                <a:prstClr val="black"/>
              </a:solidFill>
            </a:endParaRPr>
          </a:p>
        </p:txBody>
      </p:sp>
      <p:sp>
        <p:nvSpPr>
          <p:cNvPr id="4"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5"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3AC350F7-0307-4AAB-9980-78FA88D60ED8}"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1238521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693FA309-096C-4A15-8853-D6041EF1F2C0}" type="datetimeFigureOut">
              <a:rPr lang="en-US" b="0">
                <a:solidFill>
                  <a:prstClr val="black"/>
                </a:solidFill>
              </a:rPr>
              <a:pPr>
                <a:defRPr/>
              </a:pPr>
              <a:t>9/11/2017</a:t>
            </a:fld>
            <a:endParaRPr lang="en-US" b="0">
              <a:solidFill>
                <a:prstClr val="black"/>
              </a:solidFill>
            </a:endParaRPr>
          </a:p>
        </p:txBody>
      </p:sp>
      <p:sp>
        <p:nvSpPr>
          <p:cNvPr id="3"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4"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0DA7C89-BC19-4667-830E-21C510E9443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440416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13B7CBA0-1AF2-464B-9152-512B381B187D}" type="datetimeFigureOut">
              <a:rPr lang="en-US" b="0">
                <a:solidFill>
                  <a:prstClr val="black"/>
                </a:solidFill>
              </a:rPr>
              <a:pPr>
                <a:defRPr/>
              </a:pPr>
              <a:t>9/11/2017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108C3E25-42E7-4CAE-8AAD-72D4A1472E41}"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47633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71756203-59C3-4865-9B33-E51ADDA01CB3}" type="datetimeFigureOut">
              <a:rPr lang="en-US" b="0">
                <a:solidFill>
                  <a:prstClr val="black"/>
                </a:solidFill>
              </a:rPr>
              <a:pPr>
                <a:defRPr/>
              </a:pPr>
              <a:t>9/11/2017</a:t>
            </a:fld>
            <a:endParaRPr lang="en-US" b="0">
              <a:solidFill>
                <a:prstClr val="black"/>
              </a:solidFill>
            </a:endParaRPr>
          </a:p>
        </p:txBody>
      </p:sp>
      <p:sp>
        <p:nvSpPr>
          <p:cNvPr id="6"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7"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47D1C7FE-E8AF-4D73-8E0C-FB7506C3C3DF}"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770639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C0F55D3B-A5C0-405D-8DAC-56807B8A4C23}" type="datetimeFigureOut">
              <a:rPr lang="en-US" b="0">
                <a:solidFill>
                  <a:prstClr val="black"/>
                </a:solidFill>
              </a:rPr>
              <a:pPr>
                <a:defRPr/>
              </a:pPr>
              <a:t>9/11/2017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BCB8300-BEE9-49EF-A1B6-AF3E33B6DB19}"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3662381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xfrm>
            <a:off x="457200" y="6388634"/>
            <a:ext cx="2133600" cy="476250"/>
          </a:xfrm>
          <a:prstGeom prst="rect">
            <a:avLst/>
          </a:prstGeom>
          <a:ln/>
        </p:spPr>
        <p:txBody>
          <a:bodyPr/>
          <a:lstStyle>
            <a:lvl1pPr>
              <a:defRPr/>
            </a:lvl1pPr>
          </a:lstStyle>
          <a:p>
            <a:pPr>
              <a:defRPr/>
            </a:pPr>
            <a:fld id="{99049305-EAF3-47F7-947F-27D962776D54}" type="datetimeFigureOut">
              <a:rPr lang="en-US" b="0">
                <a:solidFill>
                  <a:prstClr val="black"/>
                </a:solidFill>
              </a:rPr>
              <a:pPr>
                <a:defRPr/>
              </a:pPr>
              <a:t>9/11/2017</a:t>
            </a:fld>
            <a:endParaRPr lang="en-US" b="0">
              <a:solidFill>
                <a:prstClr val="black"/>
              </a:solidFill>
            </a:endParaRPr>
          </a:p>
        </p:txBody>
      </p:sp>
      <p:sp>
        <p:nvSpPr>
          <p:cNvPr id="5" name="Rectangle 6"/>
          <p:cNvSpPr>
            <a:spLocks noGrp="1" noChangeArrowheads="1"/>
          </p:cNvSpPr>
          <p:nvPr>
            <p:ph type="ftr" sz="quarter" idx="11"/>
          </p:nvPr>
        </p:nvSpPr>
        <p:spPr>
          <a:xfrm>
            <a:off x="3124200" y="6152666"/>
            <a:ext cx="2895600" cy="476250"/>
          </a:xfrm>
          <a:prstGeom prst="rect">
            <a:avLst/>
          </a:prstGeom>
          <a:ln/>
        </p:spPr>
        <p:txBody>
          <a:bodyPr/>
          <a:lstStyle>
            <a:lvl1pPr>
              <a:defRPr/>
            </a:lvl1pPr>
          </a:lstStyle>
          <a:p>
            <a:pPr>
              <a:defRPr/>
            </a:pPr>
            <a:endParaRPr lang="en-US" b="0">
              <a:solidFill>
                <a:prstClr val="black"/>
              </a:solidFill>
            </a:endParaRPr>
          </a:p>
        </p:txBody>
      </p:sp>
      <p:sp>
        <p:nvSpPr>
          <p:cNvPr id="6" name="Rectangle 7"/>
          <p:cNvSpPr>
            <a:spLocks noGrp="1" noChangeArrowheads="1"/>
          </p:cNvSpPr>
          <p:nvPr>
            <p:ph type="sldNum" sz="quarter" idx="12"/>
          </p:nvPr>
        </p:nvSpPr>
        <p:spPr>
          <a:xfrm>
            <a:off x="6553200" y="6388634"/>
            <a:ext cx="2133600" cy="476250"/>
          </a:xfrm>
          <a:prstGeom prst="rect">
            <a:avLst/>
          </a:prstGeom>
          <a:ln/>
        </p:spPr>
        <p:txBody>
          <a:bodyPr/>
          <a:lstStyle>
            <a:lvl1pPr>
              <a:defRPr/>
            </a:lvl1pPr>
          </a:lstStyle>
          <a:p>
            <a:pPr>
              <a:defRPr/>
            </a:pPr>
            <a:fld id="{916A2D37-C68C-4FE1-BF1A-3195CF6F0AD7}"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22052621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3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457003" y="5984915"/>
            <a:ext cx="740701" cy="73152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5"/>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9/11/2017</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64940" y="6076355"/>
            <a:ext cx="875570" cy="548640"/>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43000" y="2024061"/>
            <a:ext cx="6858000" cy="3890598"/>
          </a:xfrm>
          <a:prstGeom prst="rect">
            <a:avLst/>
          </a:prstGeom>
        </p:spPr>
      </p:pic>
    </p:spTree>
    <p:extLst>
      <p:ext uri="{BB962C8B-B14F-4D97-AF65-F5344CB8AC3E}">
        <p14:creationId xmlns:p14="http://schemas.microsoft.com/office/powerpoint/2010/main" val="106127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3676687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259112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20813"/>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10082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9/11/2017</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1191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9/11/2017</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5975589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9/11/2017</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7841862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39202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9/11/2017</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499800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33782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9/11/2017</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061451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a:t>Click to edit Master title style</a:t>
            </a:r>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682488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9/11/2017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0188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pPr/>
              <a:t>9/11/2017</a:t>
            </a:fld>
            <a:endParaRPr lang="en-US"/>
          </a:p>
        </p:txBody>
      </p:sp>
      <p:sp>
        <p:nvSpPr>
          <p:cNvPr id="4" name="Footer Placeholder 2"/>
          <p:cNvSpPr>
            <a:spLocks noGrp="1"/>
          </p:cNvSpPr>
          <p:nvPr>
            <p:ph type="ftr" sz="quarter" idx="11"/>
          </p:nvPr>
        </p:nvSpPr>
        <p:spPr/>
        <p:txBody>
          <a:bodyPr/>
          <a:lstStyle>
            <a:lvl1pPr>
              <a:defRPr/>
            </a:lvl1pPr>
          </a:lstStyle>
          <a:p>
            <a:endParaRPr lang="en-US"/>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pPr/>
              <a:t>‹#›</a:t>
            </a:fld>
            <a:endParaRPr lang="en-US"/>
          </a:p>
        </p:txBody>
      </p:sp>
    </p:spTree>
    <p:extLst>
      <p:ext uri="{BB962C8B-B14F-4D97-AF65-F5344CB8AC3E}">
        <p14:creationId xmlns:p14="http://schemas.microsoft.com/office/powerpoint/2010/main" val="692048799"/>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a:t>Click icon to add picture</a:t>
            </a:r>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17" Type="http://schemas.openxmlformats.org/officeDocument/2006/relationships/image" Target="../media/image10.png"/><Relationship Id="rId2" Type="http://schemas.openxmlformats.org/officeDocument/2006/relationships/slideLayout" Target="../slideLayouts/slideLayout49.xml"/><Relationship Id="rId16" Type="http://schemas.openxmlformats.org/officeDocument/2006/relationships/image" Target="../media/image9.pn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8.png"/><Relationship Id="rId10" Type="http://schemas.openxmlformats.org/officeDocument/2006/relationships/slideLayout" Target="../slideLayouts/slideLayout57.xml"/><Relationship Id="rId19" Type="http://schemas.openxmlformats.org/officeDocument/2006/relationships/image" Target="../media/image12.jpe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43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70" r:id="rId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874137694"/>
      </p:ext>
    </p:extLst>
  </p:cSld>
  <p:clrMap bg1="lt1" tx1="dk1" bg2="lt2" tx2="dk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 id="2147488371"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9/11/2017</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1778639878"/>
      </p:ext>
    </p:extLst>
  </p:cSld>
  <p:clrMap bg1="lt1" tx1="dk1" bg2="lt2" tx2="dk2" accent1="accent1" accent2="accent2" accent3="accent3" accent4="accent4" accent5="accent5" accent6="accent6" hlink="hlink" folHlink="folHlink"/>
  <p:sldLayoutIdLst>
    <p:sldLayoutId id="2147488375" r:id="rId1"/>
    <p:sldLayoutId id="2147488376" r:id="rId2"/>
    <p:sldLayoutId id="2147488377" r:id="rId3"/>
    <p:sldLayoutId id="2147488378" r:id="rId4"/>
    <p:sldLayoutId id="2147488379" r:id="rId5"/>
    <p:sldLayoutId id="2147488380" r:id="rId6"/>
    <p:sldLayoutId id="2147488381" r:id="rId7"/>
    <p:sldLayoutId id="2147488382" r:id="rId8"/>
    <p:sldLayoutId id="2147488383" r:id="rId9"/>
    <p:sldLayoutId id="2147488384" r:id="rId10"/>
    <p:sldLayoutId id="2147488385"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57200" y="152400"/>
            <a:ext cx="82296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4"/>
          <p:cNvSpPr>
            <a:spLocks noGrp="1" noChangeArrowheads="1"/>
          </p:cNvSpPr>
          <p:nvPr>
            <p:ph type="body" idx="1"/>
          </p:nvPr>
        </p:nvSpPr>
        <p:spPr bwMode="auto">
          <a:xfrm>
            <a:off x="457200" y="1412875"/>
            <a:ext cx="8229600" cy="475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1" name="Rectangle 5"/>
          <p:cNvSpPr>
            <a:spLocks noGrp="1" noChangeArrowheads="1"/>
          </p:cNvSpPr>
          <p:nvPr>
            <p:ph type="ftr" sz="quarter" idx="3"/>
          </p:nvPr>
        </p:nvSpPr>
        <p:spPr bwMode="auto">
          <a:xfrm>
            <a:off x="3124200" y="6259513"/>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latin typeface="Arial" charset="0"/>
              </a:defRPr>
            </a:lvl1pPr>
          </a:lstStyle>
          <a:p>
            <a:pPr>
              <a:defRPr/>
            </a:pPr>
            <a:endParaRPr lang="en-US" b="0">
              <a:solidFill>
                <a:prstClr val="white"/>
              </a:solidFill>
            </a:endParaRPr>
          </a:p>
        </p:txBody>
      </p:sp>
      <p:sp>
        <p:nvSpPr>
          <p:cNvPr id="4102" name="Rectangle 6"/>
          <p:cNvSpPr>
            <a:spLocks noGrp="1" noChangeArrowheads="1"/>
          </p:cNvSpPr>
          <p:nvPr>
            <p:ph type="sldNum" sz="quarter" idx="4"/>
          </p:nvPr>
        </p:nvSpPr>
        <p:spPr bwMode="auto">
          <a:xfrm>
            <a:off x="6553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Arial" charset="0"/>
              </a:defRPr>
            </a:lvl1pPr>
          </a:lstStyle>
          <a:p>
            <a:pPr>
              <a:defRPr/>
            </a:pPr>
            <a:fld id="{19A64E40-3FF0-4206-8394-9572DA62A538}" type="slidenum">
              <a:rPr lang="en-US" b="0">
                <a:solidFill>
                  <a:prstClr val="white"/>
                </a:solidFill>
              </a:rPr>
              <a:pPr>
                <a:defRPr/>
              </a:pPr>
              <a:t>‹#›</a:t>
            </a:fld>
            <a:endParaRPr lang="en-US" b="0">
              <a:solidFill>
                <a:prstClr val="white"/>
              </a:solidFill>
            </a:endParaRPr>
          </a:p>
        </p:txBody>
      </p:sp>
      <p:sp>
        <p:nvSpPr>
          <p:cNvPr id="4103" name="Rectangle 7"/>
          <p:cNvSpPr>
            <a:spLocks noGrp="1" noChangeArrowheads="1"/>
          </p:cNvSpPr>
          <p:nvPr>
            <p:ph type="dt" sz="half" idx="2"/>
          </p:nvPr>
        </p:nvSpPr>
        <p:spPr bwMode="auto">
          <a:xfrm>
            <a:off x="457200" y="625951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latin typeface="Arial" charset="0"/>
              </a:defRPr>
            </a:lvl1pPr>
          </a:lstStyle>
          <a:p>
            <a:pPr>
              <a:defRPr/>
            </a:pPr>
            <a:endParaRPr lang="en-US" b="0">
              <a:solidFill>
                <a:prstClr val="white"/>
              </a:solidFill>
            </a:endParaRPr>
          </a:p>
        </p:txBody>
      </p:sp>
    </p:spTree>
    <p:extLst>
      <p:ext uri="{BB962C8B-B14F-4D97-AF65-F5344CB8AC3E}">
        <p14:creationId xmlns:p14="http://schemas.microsoft.com/office/powerpoint/2010/main" val="3528019978"/>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ts val="6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ts val="600"/>
        </a:spcBef>
        <a:spcAft>
          <a:spcPct val="0"/>
        </a:spcAft>
        <a:buClr>
          <a:srgbClr val="FFCC00"/>
        </a:buClr>
        <a:buChar char="–"/>
        <a:defRPr sz="2000">
          <a:solidFill>
            <a:schemeClr val="bg1"/>
          </a:solidFill>
          <a:latin typeface="+mn-lt"/>
        </a:defRPr>
      </a:lvl2pPr>
      <a:lvl3pPr marL="1143000" indent="-228600" algn="l" rtl="0" eaLnBrk="0" fontAlgn="base" hangingPunct="0">
        <a:spcBef>
          <a:spcPts val="600"/>
        </a:spcBef>
        <a:spcAft>
          <a:spcPct val="0"/>
        </a:spcAft>
        <a:buClr>
          <a:srgbClr val="FFCC00"/>
        </a:buClr>
        <a:buChar char="•"/>
        <a:defRPr sz="2000">
          <a:solidFill>
            <a:schemeClr val="bg1"/>
          </a:solidFill>
          <a:latin typeface="+mn-lt"/>
        </a:defRPr>
      </a:lvl3pPr>
      <a:lvl4pPr marL="1600200" indent="-228600" algn="l" rtl="0" eaLnBrk="0" fontAlgn="base" hangingPunct="0">
        <a:spcBef>
          <a:spcPts val="600"/>
        </a:spcBef>
        <a:spcAft>
          <a:spcPct val="0"/>
        </a:spcAft>
        <a:buClr>
          <a:srgbClr val="FFCC00"/>
        </a:buClr>
        <a:buFont typeface="Arial" charset="0"/>
        <a:buChar char="-"/>
        <a:defRPr sz="2000">
          <a:solidFill>
            <a:schemeClr val="bg1"/>
          </a:solidFill>
          <a:latin typeface="+mn-lt"/>
        </a:defRPr>
      </a:lvl4pPr>
      <a:lvl5pPr marL="2057400" indent="-228600" algn="l" rtl="0" eaLnBrk="0" fontAlgn="base" hangingPunct="0">
        <a:spcBef>
          <a:spcPts val="600"/>
        </a:spcBef>
        <a:spcAft>
          <a:spcPct val="0"/>
        </a:spcAft>
        <a:buClr>
          <a:srgbClr val="FFCC00"/>
        </a:buClr>
        <a:buChar char="•"/>
        <a:defRPr sz="2000">
          <a:solidFill>
            <a:schemeClr val="bg1"/>
          </a:solidFill>
          <a:latin typeface="+mn-lt"/>
        </a:defRPr>
      </a:lvl5pPr>
      <a:lvl6pPr marL="2514600" indent="-228600" algn="l" rtl="0" fontAlgn="base">
        <a:spcBef>
          <a:spcPct val="0"/>
        </a:spcBef>
        <a:spcAft>
          <a:spcPct val="50000"/>
        </a:spcAft>
        <a:buClr>
          <a:srgbClr val="FFCC00"/>
        </a:buClr>
        <a:buChar char="•"/>
        <a:defRPr sz="2000">
          <a:solidFill>
            <a:schemeClr val="bg1"/>
          </a:solidFill>
          <a:latin typeface="+mn-lt"/>
        </a:defRPr>
      </a:lvl6pPr>
      <a:lvl7pPr marL="2971800" indent="-228600" algn="l" rtl="0" fontAlgn="base">
        <a:spcBef>
          <a:spcPct val="0"/>
        </a:spcBef>
        <a:spcAft>
          <a:spcPct val="50000"/>
        </a:spcAft>
        <a:buClr>
          <a:srgbClr val="FFCC00"/>
        </a:buClr>
        <a:buChar char="•"/>
        <a:defRPr sz="2000">
          <a:solidFill>
            <a:schemeClr val="bg1"/>
          </a:solidFill>
          <a:latin typeface="+mn-lt"/>
        </a:defRPr>
      </a:lvl7pPr>
      <a:lvl8pPr marL="3429000" indent="-228600" algn="l" rtl="0" fontAlgn="base">
        <a:spcBef>
          <a:spcPct val="0"/>
        </a:spcBef>
        <a:spcAft>
          <a:spcPct val="50000"/>
        </a:spcAft>
        <a:buClr>
          <a:srgbClr val="FFCC00"/>
        </a:buClr>
        <a:buChar char="•"/>
        <a:defRPr sz="2000">
          <a:solidFill>
            <a:schemeClr val="bg1"/>
          </a:solidFill>
          <a:latin typeface="+mn-lt"/>
        </a:defRPr>
      </a:lvl8pPr>
      <a:lvl9pPr marL="3886200" indent="-228600" algn="l" rtl="0" fontAlgn="base">
        <a:spcBef>
          <a:spcPct val="0"/>
        </a:spcBef>
        <a:spcAft>
          <a:spcPct val="5000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0066"/>
        </a:solidFill>
        <a:effectLst/>
      </p:bgPr>
    </p:bg>
    <p:spTree>
      <p:nvGrpSpPr>
        <p:cNvPr id="1" name=""/>
        <p:cNvGrpSpPr/>
        <p:nvPr/>
      </p:nvGrpSpPr>
      <p:grpSpPr>
        <a:xfrm>
          <a:off x="0" y="0"/>
          <a:ext cx="0" cy="0"/>
          <a:chOff x="0" y="0"/>
          <a:chExt cx="0" cy="0"/>
        </a:xfrm>
      </p:grpSpPr>
      <p:sp>
        <p:nvSpPr>
          <p:cNvPr id="28" name="Rectangle 27"/>
          <p:cNvSpPr/>
          <p:nvPr userDrawn="1"/>
        </p:nvSpPr>
        <p:spPr>
          <a:xfrm>
            <a:off x="0" y="5943600"/>
            <a:ext cx="9144000" cy="91440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 name="Group 1"/>
          <p:cNvGrpSpPr/>
          <p:nvPr userDrawn="1"/>
        </p:nvGrpSpPr>
        <p:grpSpPr>
          <a:xfrm>
            <a:off x="127816" y="5990189"/>
            <a:ext cx="914400" cy="838200"/>
            <a:chOff x="533400" y="381000"/>
            <a:chExt cx="914400" cy="838200"/>
          </a:xfrm>
        </p:grpSpPr>
        <p:sp>
          <p:nvSpPr>
            <p:cNvPr id="7" name="Rounded Rectangle 6"/>
            <p:cNvSpPr/>
            <p:nvPr userDrawn="1"/>
          </p:nvSpPr>
          <p:spPr>
            <a:xfrm>
              <a:off x="533400" y="3810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sp>
          <p:nvSpPr>
            <p:cNvPr id="8" name="Oval 7"/>
            <p:cNvSpPr/>
            <p:nvPr userDrawn="1"/>
          </p:nvSpPr>
          <p:spPr>
            <a:xfrm>
              <a:off x="723900" y="533400"/>
              <a:ext cx="53340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cxnSp>
          <p:nvCxnSpPr>
            <p:cNvPr id="9" name="Straight Connector 8"/>
            <p:cNvCxnSpPr/>
            <p:nvPr userDrawn="1"/>
          </p:nvCxnSpPr>
          <p:spPr>
            <a:xfrm flipH="1">
              <a:off x="628650" y="457200"/>
              <a:ext cx="723900" cy="685800"/>
            </a:xfrm>
            <a:prstGeom prst="line">
              <a:avLst/>
            </a:prstGeom>
            <a:ln w="57150"/>
          </p:spPr>
          <p:style>
            <a:lnRef idx="1">
              <a:schemeClr val="accent1"/>
            </a:lnRef>
            <a:fillRef idx="0">
              <a:schemeClr val="accent1"/>
            </a:fillRef>
            <a:effectRef idx="0">
              <a:schemeClr val="accent1"/>
            </a:effectRef>
            <a:fontRef idx="minor">
              <a:schemeClr val="tx1"/>
            </a:fontRef>
          </p:style>
        </p:cxnSp>
      </p:grpSp>
      <p:grpSp>
        <p:nvGrpSpPr>
          <p:cNvPr id="4" name="Group 3"/>
          <p:cNvGrpSpPr/>
          <p:nvPr userDrawn="1"/>
        </p:nvGrpSpPr>
        <p:grpSpPr>
          <a:xfrm>
            <a:off x="2402318" y="5990189"/>
            <a:ext cx="914400" cy="838200"/>
            <a:chOff x="1828800" y="400050"/>
            <a:chExt cx="914400" cy="838200"/>
          </a:xfrm>
        </p:grpSpPr>
        <p:sp>
          <p:nvSpPr>
            <p:cNvPr id="15" name="Rounded Rectangle 14"/>
            <p:cNvSpPr/>
            <p:nvPr userDrawn="1"/>
          </p:nvSpPr>
          <p:spPr>
            <a:xfrm>
              <a:off x="1828800" y="40005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16" name="Picture 8"/>
            <p:cNvPicPr>
              <a:picLocks noChangeAspect="1" noChangeArrowheads="1"/>
            </p:cNvPicPr>
            <p:nvPr userDrawn="1"/>
          </p:nvPicPr>
          <p:blipFill>
            <a:blip r:embed="rId13"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1874520" y="407670"/>
              <a:ext cx="822960"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ounded Rectangle 16"/>
          <p:cNvSpPr/>
          <p:nvPr userDrawn="1"/>
        </p:nvSpPr>
        <p:spPr>
          <a:xfrm>
            <a:off x="3539569" y="599018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grpSp>
        <p:nvGrpSpPr>
          <p:cNvPr id="6" name="Group 5"/>
          <p:cNvGrpSpPr/>
          <p:nvPr userDrawn="1"/>
        </p:nvGrpSpPr>
        <p:grpSpPr>
          <a:xfrm>
            <a:off x="4676820" y="5990189"/>
            <a:ext cx="914400" cy="838200"/>
            <a:chOff x="1884407" y="3819176"/>
            <a:chExt cx="914400" cy="838200"/>
          </a:xfrm>
        </p:grpSpPr>
        <p:sp>
          <p:nvSpPr>
            <p:cNvPr id="20" name="Rounded Rectangle 19"/>
            <p:cNvSpPr/>
            <p:nvPr userDrawn="1"/>
          </p:nvSpPr>
          <p:spPr>
            <a:xfrm>
              <a:off x="1884407" y="3819176"/>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1" name="Picture 17"/>
            <p:cNvPicPr>
              <a:picLocks noChangeAspect="1" noChangeArrowheads="1"/>
            </p:cNvPicPr>
            <p:nvPr userDrawn="1"/>
          </p:nvPicPr>
          <p:blipFill>
            <a:blip r:embed="rId1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rcRect/>
            <a:stretch>
              <a:fillRect/>
            </a:stretch>
          </p:blipFill>
          <p:spPr bwMode="auto">
            <a:xfrm>
              <a:off x="1930127" y="3929666"/>
              <a:ext cx="822960" cy="617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userDrawn="1"/>
        </p:nvGrpSpPr>
        <p:grpSpPr>
          <a:xfrm>
            <a:off x="5814071" y="5616189"/>
            <a:ext cx="914400" cy="1212200"/>
            <a:chOff x="3414713" y="168121"/>
            <a:chExt cx="914400" cy="1212200"/>
          </a:xfrm>
        </p:grpSpPr>
        <p:sp>
          <p:nvSpPr>
            <p:cNvPr id="23" name="Rounded Rectangle 22"/>
            <p:cNvSpPr/>
            <p:nvPr userDrawn="1"/>
          </p:nvSpPr>
          <p:spPr>
            <a:xfrm>
              <a:off x="3414713" y="5334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4" name="Picture 14"/>
            <p:cNvPicPr>
              <a:picLocks noChangeAspect="1" noChangeArrowheads="1"/>
            </p:cNvPicPr>
            <p:nvPr userDrawn="1"/>
          </p:nvPicPr>
          <p:blipFill>
            <a:blip r:embed="rId15"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987372">
              <a:off x="3609558" y="168121"/>
              <a:ext cx="651692" cy="121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 name="Group 21"/>
          <p:cNvGrpSpPr/>
          <p:nvPr userDrawn="1"/>
        </p:nvGrpSpPr>
        <p:grpSpPr>
          <a:xfrm>
            <a:off x="6951322" y="5990189"/>
            <a:ext cx="914400" cy="838200"/>
            <a:chOff x="561012" y="3886200"/>
            <a:chExt cx="914400" cy="838200"/>
          </a:xfrm>
        </p:grpSpPr>
        <p:sp>
          <p:nvSpPr>
            <p:cNvPr id="26" name="Rounded Rectangle 25"/>
            <p:cNvSpPr/>
            <p:nvPr userDrawn="1"/>
          </p:nvSpPr>
          <p:spPr>
            <a:xfrm>
              <a:off x="561012" y="3886200"/>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27" name="Picture 5"/>
            <p:cNvPicPr>
              <a:picLocks noChangeAspect="1" noChangeArrowheads="1"/>
            </p:cNvPicPr>
            <p:nvPr userDrawn="1"/>
          </p:nvPicPr>
          <p:blipFill>
            <a:blip r:embed="rId16"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652452" y="3953225"/>
              <a:ext cx="731520" cy="704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9" name="Group 2048"/>
          <p:cNvGrpSpPr/>
          <p:nvPr userDrawn="1"/>
        </p:nvGrpSpPr>
        <p:grpSpPr>
          <a:xfrm>
            <a:off x="8088571" y="5990189"/>
            <a:ext cx="914400" cy="838200"/>
            <a:chOff x="8088571" y="6019064"/>
            <a:chExt cx="914400" cy="838200"/>
          </a:xfrm>
        </p:grpSpPr>
        <p:sp>
          <p:nvSpPr>
            <p:cNvPr id="33" name="Rounded Rectangle 32"/>
            <p:cNvSpPr/>
            <p:nvPr userDrawn="1"/>
          </p:nvSpPr>
          <p:spPr>
            <a:xfrm>
              <a:off x="8088571" y="6019064"/>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34" name="Picture 8"/>
            <p:cNvPicPr>
              <a:picLocks noChangeAspect="1" noChangeArrowheads="1"/>
            </p:cNvPicPr>
            <p:nvPr userDrawn="1"/>
          </p:nvPicPr>
          <p:blipFill>
            <a:blip r:embed="rId17"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a:off x="8088571" y="6119802"/>
              <a:ext cx="914400" cy="706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048" name="Group 2047"/>
          <p:cNvGrpSpPr/>
          <p:nvPr userDrawn="1"/>
        </p:nvGrpSpPr>
        <p:grpSpPr>
          <a:xfrm>
            <a:off x="1231685" y="5990189"/>
            <a:ext cx="914400" cy="838200"/>
            <a:chOff x="1231685" y="5990319"/>
            <a:chExt cx="914400" cy="838200"/>
          </a:xfrm>
        </p:grpSpPr>
        <p:sp>
          <p:nvSpPr>
            <p:cNvPr id="41" name="Rounded Rectangle 40"/>
            <p:cNvSpPr/>
            <p:nvPr userDrawn="1"/>
          </p:nvSpPr>
          <p:spPr>
            <a:xfrm>
              <a:off x="1231685" y="5990319"/>
              <a:ext cx="914400" cy="8382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a:solidFill>
                  <a:prstClr val="white"/>
                </a:solidFill>
              </a:endParaRPr>
            </a:p>
          </p:txBody>
        </p:sp>
        <p:pic>
          <p:nvPicPr>
            <p:cNvPr id="45" name="Picture 3"/>
            <p:cNvPicPr>
              <a:picLocks noChangeAspect="1" noChangeArrowheads="1"/>
            </p:cNvPicPr>
            <p:nvPr userDrawn="1"/>
          </p:nvPicPr>
          <p:blipFill>
            <a:blip r:embed="rId18" cstate="print">
              <a:clrChange>
                <a:clrFrom>
                  <a:srgbClr val="0026FF"/>
                </a:clrFrom>
                <a:clrTo>
                  <a:srgbClr val="0026FF">
                    <a:alpha val="0"/>
                  </a:srgbClr>
                </a:clrTo>
              </a:clrChange>
              <a:extLst>
                <a:ext uri="{28A0092B-C50C-407E-A947-70E740481C1C}">
                  <a14:useLocalDpi xmlns:a14="http://schemas.microsoft.com/office/drawing/2010/main" val="0"/>
                </a:ext>
              </a:extLst>
            </a:blip>
            <a:srcRect/>
            <a:stretch>
              <a:fillRect/>
            </a:stretch>
          </p:blipFill>
          <p:spPr bwMode="auto">
            <a:xfrm rot="20435846">
              <a:off x="1231685" y="6079422"/>
              <a:ext cx="914400" cy="56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userDrawn="1"/>
        </p:nvPicPr>
        <p:blipFill>
          <a:blip r:embed="rId19"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bwMode="auto">
          <a:xfrm>
            <a:off x="3581102" y="5995397"/>
            <a:ext cx="843272" cy="82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0485791"/>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51" name="Rectangle 5"/>
          <p:cNvSpPr>
            <a:spLocks noGrp="1" noChangeArrowheads="1"/>
          </p:cNvSpPr>
          <p:nvPr>
            <p:ph type="body" idx="1"/>
          </p:nvPr>
        </p:nvSpPr>
        <p:spPr bwMode="auto">
          <a:xfrm>
            <a:off x="457200" y="1420813"/>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a:defRPr/>
            </a:pPr>
            <a:fld id="{1DD99336-281E-4F82-9B57-13F9705F03D0}" type="datetimeFigureOut">
              <a:rPr lang="en-US" b="0">
                <a:solidFill>
                  <a:prstClr val="black"/>
                </a:solidFill>
              </a:rPr>
              <a:pPr>
                <a:defRPr/>
              </a:pPr>
              <a:t>9/11/2017</a:t>
            </a:fld>
            <a:endParaRPr lang="en-US" b="0">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a:defRPr/>
            </a:pPr>
            <a:endParaRPr lang="en-US" b="0">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a:defRPr/>
            </a:pPr>
            <a:fld id="{0416BD4E-44EC-4106-8AA0-E17A80EA05B3}" type="slidenum">
              <a:rPr lang="en-US" b="0">
                <a:solidFill>
                  <a:prstClr val="black"/>
                </a:solidFill>
              </a:rPr>
              <a:pPr>
                <a:defRPr/>
              </a:pPr>
              <a:t>‹#›</a:t>
            </a:fld>
            <a:endParaRPr lang="en-US" b="0">
              <a:solidFill>
                <a:prstClr val="black"/>
              </a:solidFill>
            </a:endParaRPr>
          </a:p>
        </p:txBody>
      </p:sp>
    </p:spTree>
    <p:extLst>
      <p:ext uri="{BB962C8B-B14F-4D97-AF65-F5344CB8AC3E}">
        <p14:creationId xmlns:p14="http://schemas.microsoft.com/office/powerpoint/2010/main" val="840296056"/>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xStyles>
    <p:titleStyle>
      <a:lvl1pPr algn="ctr"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p>
            <a:r>
              <a:rPr lang="en-US"/>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2240321229"/>
      </p:ext>
    </p:extLst>
  </p:cSld>
  <p:clrMap bg1="dk1" tx1="lt1" bg2="dk2" tx2="lt2" accent1="accent1" accent2="accent2" accent3="accent3" accent4="accent4" accent5="accent5" accent6="accent6" hlink="hlink" folHlink="folHlink"/>
  <p:sldLayoutIdLst>
    <p:sldLayoutId id="2147488432" r:id="rId1"/>
    <p:sldLayoutId id="2147488433" r:id="rId2"/>
    <p:sldLayoutId id="2147488435" r:id="rId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4.jpg"/><Relationship Id="rId4" Type="http://schemas.openxmlformats.org/officeDocument/2006/relationships/image" Target="../media/image28.jpe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7.tiff"/></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upload.wikimedia.org/wikipedia/commons/e/e6/US-DeptOfHHS-Seal.svg"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tiff"/></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6.png"/><Relationship Id="rId21" Type="http://schemas.openxmlformats.org/officeDocument/2006/relationships/image" Target="../media/image85.png"/><Relationship Id="rId7" Type="http://schemas.openxmlformats.org/officeDocument/2006/relationships/image" Target="../media/image71.jpeg"/><Relationship Id="rId12" Type="http://schemas.openxmlformats.org/officeDocument/2006/relationships/image" Target="../media/image76.png"/><Relationship Id="rId17" Type="http://schemas.openxmlformats.org/officeDocument/2006/relationships/image" Target="../media/image81.jpeg"/><Relationship Id="rId2" Type="http://schemas.openxmlformats.org/officeDocument/2006/relationships/notesSlide" Target="../notesSlides/notesSlide33.xml"/><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70.jpeg"/><Relationship Id="rId11" Type="http://schemas.openxmlformats.org/officeDocument/2006/relationships/image" Target="../media/image75.jpeg"/><Relationship Id="rId5" Type="http://schemas.openxmlformats.org/officeDocument/2006/relationships/image" Target="../media/image69.png"/><Relationship Id="rId15" Type="http://schemas.openxmlformats.org/officeDocument/2006/relationships/image" Target="../media/image79.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7.png"/><Relationship Id="rId9" Type="http://schemas.openxmlformats.org/officeDocument/2006/relationships/image" Target="../media/image73.jpeg"/><Relationship Id="rId14" Type="http://schemas.openxmlformats.org/officeDocument/2006/relationships/image" Target="../media/image78.jpeg"/><Relationship Id="rId22" Type="http://schemas.openxmlformats.org/officeDocument/2006/relationships/image" Target="../media/image8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1.emf"/></Relationships>
</file>

<file path=ppt/slides/_rels/slide41.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109.JPG"/></Relationships>
</file>

<file path=ppt/slides/_rels/slide4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19.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21.jpeg"/></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g"/></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jpeg"/><Relationship Id="rId4" Type="http://schemas.openxmlformats.org/officeDocument/2006/relationships/image" Target="../media/image139.jpeg"/><Relationship Id="rId9" Type="http://schemas.openxmlformats.org/officeDocument/2006/relationships/image" Target="../media/image14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150.png"/></Relationships>
</file>

<file path=ppt/slides/_rels/slide6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154.jpeg"/><Relationship Id="rId4" Type="http://schemas.openxmlformats.org/officeDocument/2006/relationships/image" Target="../media/image153.jpeg"/></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59.jpeg"/><Relationship Id="rId4" Type="http://schemas.openxmlformats.org/officeDocument/2006/relationships/image" Target="../media/image158.jpeg"/></Relationships>
</file>

<file path=ppt/slides/_rels/slide6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63.jpeg"/></Relationships>
</file>

<file path=ppt/slides/_rels/slide71.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69.png"/></Relationships>
</file>

<file path=ppt/slides/_rels/slide7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jpe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77.xml.rels><?xml version="1.0" encoding="UTF-8" standalone="yes"?>
<Relationships xmlns="http://schemas.openxmlformats.org/package/2006/relationships"><Relationship Id="rId3" Type="http://schemas.openxmlformats.org/officeDocument/2006/relationships/hyperlink" Target="https://www.genome.gov/27541196/the-genomics-landscape/" TargetMode="External"/><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176.jpeg"/></Relationships>
</file>

<file path=ppt/slides/_rels/slide78.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jpe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9.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373174"/>
            <a:ext cx="9144000" cy="3567688"/>
          </a:xfrm>
          <a:effectLst/>
        </p:spPr>
        <p:txBody>
          <a:bodyPr/>
          <a:lstStyle/>
          <a:p>
            <a:pPr algn="ctr" eaLnBrk="1" fontAlgn="auto" hangingPunct="1">
              <a:spcAft>
                <a:spcPts val="0"/>
              </a:spcAft>
              <a:defRPr/>
            </a:pPr>
            <a:r>
              <a:rPr lang="en-US" sz="3400" cap="none" dirty="0">
                <a:solidFill>
                  <a:schemeClr val="tx1"/>
                </a:solidFill>
                <a:effectLst/>
                <a:latin typeface="Arial" pitchFamily="34" charset="0"/>
                <a:cs typeface="Arial" pitchFamily="34" charset="0"/>
              </a:rPr>
              <a:t>National Advisory Council </a:t>
            </a:r>
            <a:br>
              <a:rPr lang="en-US" sz="3400" cap="none" dirty="0">
                <a:solidFill>
                  <a:schemeClr val="tx1"/>
                </a:solidFill>
                <a:effectLst/>
                <a:latin typeface="Arial" pitchFamily="34" charset="0"/>
                <a:cs typeface="Arial" pitchFamily="34" charset="0"/>
              </a:rPr>
            </a:br>
            <a:r>
              <a:rPr lang="en-US" sz="3400" cap="none" dirty="0">
                <a:solidFill>
                  <a:schemeClr val="tx1"/>
                </a:solidFill>
                <a:effectLst/>
                <a:latin typeface="Arial" pitchFamily="34" charset="0"/>
                <a:cs typeface="Arial" pitchFamily="34" charset="0"/>
              </a:rPr>
              <a:t>for Human Genome Research</a:t>
            </a:r>
            <a:br>
              <a:rPr lang="en-US" sz="3600" cap="none" dirty="0">
                <a:solidFill>
                  <a:schemeClr val="tx1"/>
                </a:solidFill>
                <a:effectLst/>
                <a:latin typeface="Arial" pitchFamily="34" charset="0"/>
                <a:cs typeface="Arial" pitchFamily="34" charset="0"/>
              </a:rPr>
            </a:br>
            <a:br>
              <a:rPr lang="en-US" sz="2000" cap="none" dirty="0">
                <a:solidFill>
                  <a:schemeClr val="tx1"/>
                </a:solidFill>
                <a:effectLst/>
                <a:latin typeface="Arial" pitchFamily="34" charset="0"/>
                <a:cs typeface="Arial" pitchFamily="34" charset="0"/>
              </a:rPr>
            </a:br>
            <a:r>
              <a:rPr lang="en-US" sz="3200" cap="none" dirty="0">
                <a:solidFill>
                  <a:schemeClr val="bg2">
                    <a:lumMod val="40000"/>
                    <a:lumOff val="60000"/>
                  </a:schemeClr>
                </a:solidFill>
                <a:effectLst/>
                <a:latin typeface="Arial" pitchFamily="34" charset="0"/>
                <a:cs typeface="Arial" pitchFamily="34" charset="0"/>
              </a:rPr>
              <a:t>September 2017</a:t>
            </a:r>
            <a:br>
              <a:rPr lang="en-US" sz="3600" cap="none" dirty="0">
                <a:solidFill>
                  <a:schemeClr val="tx1"/>
                </a:solidFill>
                <a:effectLst/>
                <a:latin typeface="Arial" pitchFamily="34" charset="0"/>
                <a:cs typeface="Arial" pitchFamily="34" charset="0"/>
              </a:rPr>
            </a:br>
            <a:br>
              <a:rPr lang="en-US" sz="20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Eric Green, M.D., Ph.D.</a:t>
            </a:r>
            <a:br>
              <a:rPr lang="en-US" sz="3200" cap="none" dirty="0">
                <a:solidFill>
                  <a:schemeClr val="tx1"/>
                </a:solidFill>
                <a:effectLst/>
                <a:latin typeface="Arial" pitchFamily="34" charset="0"/>
                <a:cs typeface="Arial" pitchFamily="34" charset="0"/>
              </a:rPr>
            </a:br>
            <a:r>
              <a:rPr lang="en-US" sz="3200" cap="none" dirty="0">
                <a:solidFill>
                  <a:schemeClr val="tx1"/>
                </a:solidFill>
                <a:effectLst/>
                <a:latin typeface="Arial" pitchFamily="34" charset="0"/>
                <a:cs typeface="Arial" pitchFamily="34" charset="0"/>
              </a:rPr>
              <a:t>Director, NHGRI</a:t>
            </a:r>
            <a:endParaRPr lang="en-US" sz="3200" cap="none" dirty="0">
              <a:solidFill>
                <a:schemeClr val="tx1"/>
              </a:solidFill>
              <a:latin typeface="Arial" pitchFamily="34" charset="0"/>
              <a:cs typeface="Arial" pitchFamily="34" charset="0"/>
            </a:endParaRPr>
          </a:p>
        </p:txBody>
      </p:sp>
      <p:sp>
        <p:nvSpPr>
          <p:cNvPr id="3" name="TextBox 2"/>
          <p:cNvSpPr txBox="1"/>
          <p:nvPr/>
        </p:nvSpPr>
        <p:spPr>
          <a:xfrm>
            <a:off x="404577" y="162213"/>
            <a:ext cx="8334846" cy="1015663"/>
          </a:xfrm>
          <a:prstGeom prst="rect">
            <a:avLst/>
          </a:prstGeom>
          <a:solidFill>
            <a:srgbClr val="009900"/>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7" name="Picture 6" descr="NHGRI_Brochure_2015-35.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3871" y="4940862"/>
            <a:ext cx="1804341" cy="1920240"/>
          </a:xfrm>
          <a:prstGeom prst="rect">
            <a:avLst/>
          </a:prstGeom>
        </p:spPr>
      </p:pic>
      <p:pic>
        <p:nvPicPr>
          <p:cNvPr id="9" name="Picture 8" descr="NHGRI_Brochure_2015-1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940862"/>
            <a:ext cx="1833594" cy="1920240"/>
          </a:xfrm>
          <a:prstGeom prst="rect">
            <a:avLst/>
          </a:prstGeom>
        </p:spPr>
      </p:pic>
      <p:pic>
        <p:nvPicPr>
          <p:cNvPr id="10" name="Picture 9" descr="NHGRI_Brochure_2015-20.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0041" y="4940862"/>
            <a:ext cx="2392383" cy="1920240"/>
          </a:xfrm>
          <a:prstGeom prst="rect">
            <a:avLst/>
          </a:prstGeom>
        </p:spPr>
      </p:pic>
      <p:pic>
        <p:nvPicPr>
          <p:cNvPr id="8" name="Picture 7" descr="DISEASE TREE FINAL4-01.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041" y="4940862"/>
            <a:ext cx="1463553" cy="1920240"/>
          </a:xfrm>
          <a:prstGeom prst="rect">
            <a:avLst/>
          </a:prstGeom>
        </p:spPr>
      </p:pic>
      <p:pic>
        <p:nvPicPr>
          <p:cNvPr id="6" name="Picture 5" descr="NHGRI_Brochure_2015-45.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39659" y="4940862"/>
            <a:ext cx="1804341" cy="1920240"/>
          </a:xfrm>
          <a:prstGeom prst="rect">
            <a:avLst/>
          </a:prstGeom>
        </p:spPr>
      </p:pic>
    </p:spTree>
    <p:extLst>
      <p:ext uri="{BB962C8B-B14F-4D97-AF65-F5344CB8AC3E}">
        <p14:creationId xmlns:p14="http://schemas.microsoft.com/office/powerpoint/2010/main" val="1884293433"/>
      </p:ext>
    </p:extLst>
  </p:cSld>
  <p:clrMapOvr>
    <a:masterClrMapping/>
  </p:clrMapOvr>
  <p:transition spd="slow">
    <p:wipe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534"/>
            <a:ext cx="82296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solidFill>
                  <a:srgbClr val="FFFF00"/>
                </a:solidFill>
                <a:latin typeface="Arial" charset="0"/>
                <a:cs typeface="Arial" pitchFamily="34" charset="0"/>
              </a:rPr>
              <a:t>Genomics and Health Disparities Scientific Interest Group</a:t>
            </a:r>
            <a:endParaRPr lang="en-US" sz="3600" b="1" kern="0" dirty="0">
              <a:solidFill>
                <a:srgbClr val="FFFF00"/>
              </a:solidFill>
              <a:latin typeface="Arial" pitchFamily="34" charset="0"/>
              <a:cs typeface="Arial" pitchFamily="34" charset="0"/>
            </a:endParaRPr>
          </a:p>
        </p:txBody>
      </p:sp>
      <p:grpSp>
        <p:nvGrpSpPr>
          <p:cNvPr id="13" name="Group 12"/>
          <p:cNvGrpSpPr/>
          <p:nvPr/>
        </p:nvGrpSpPr>
        <p:grpSpPr>
          <a:xfrm>
            <a:off x="152400" y="1373710"/>
            <a:ext cx="8767670" cy="5408090"/>
            <a:chOff x="152400" y="1373710"/>
            <a:chExt cx="8767670" cy="5408090"/>
          </a:xfrm>
        </p:grpSpPr>
        <p:grpSp>
          <p:nvGrpSpPr>
            <p:cNvPr id="4" name="Group 3"/>
            <p:cNvGrpSpPr/>
            <p:nvPr/>
          </p:nvGrpSpPr>
          <p:grpSpPr>
            <a:xfrm>
              <a:off x="223929" y="1373710"/>
              <a:ext cx="2008117" cy="2409989"/>
              <a:chOff x="438084" y="3160971"/>
              <a:chExt cx="2008117" cy="2409989"/>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6340" t="8020" r="26340" b="20927"/>
              <a:stretch/>
            </p:blipFill>
            <p:spPr>
              <a:xfrm>
                <a:off x="573462" y="3160971"/>
                <a:ext cx="1737360" cy="1737360"/>
              </a:xfrm>
              <a:prstGeom prst="rect">
                <a:avLst/>
              </a:prstGeom>
            </p:spPr>
          </p:pic>
          <p:sp>
            <p:nvSpPr>
              <p:cNvPr id="12" name="TextBox 11"/>
              <p:cNvSpPr txBox="1"/>
              <p:nvPr/>
            </p:nvSpPr>
            <p:spPr>
              <a:xfrm>
                <a:off x="438084" y="5047740"/>
                <a:ext cx="2008117"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Vence Bonham, J.D.</a:t>
                </a:r>
              </a:p>
              <a:p>
                <a:pPr algn="ctr"/>
                <a:r>
                  <a:rPr lang="en-US" sz="1400" b="1" i="1" dirty="0">
                    <a:latin typeface="Arial" panose="020B0604020202020204" pitchFamily="34" charset="0"/>
                    <a:cs typeface="Arial" panose="020B0604020202020204" pitchFamily="34" charset="0"/>
                  </a:rPr>
                  <a:t>NHGRI</a:t>
                </a:r>
              </a:p>
            </p:txBody>
          </p:sp>
        </p:grpSp>
        <p:grpSp>
          <p:nvGrpSpPr>
            <p:cNvPr id="5" name="Group 4"/>
            <p:cNvGrpSpPr/>
            <p:nvPr/>
          </p:nvGrpSpPr>
          <p:grpSpPr>
            <a:xfrm>
              <a:off x="2455975" y="1378294"/>
              <a:ext cx="2177513" cy="2430382"/>
              <a:chOff x="2446201" y="3132515"/>
              <a:chExt cx="2177513" cy="2430382"/>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9" t="4125" r="-119" b="17493"/>
              <a:stretch/>
            </p:blipFill>
            <p:spPr>
              <a:xfrm>
                <a:off x="2666277" y="3132515"/>
                <a:ext cx="1737360" cy="1737360"/>
              </a:xfrm>
              <a:prstGeom prst="rect">
                <a:avLst/>
              </a:prstGeom>
            </p:spPr>
          </p:pic>
          <p:sp>
            <p:nvSpPr>
              <p:cNvPr id="11" name="TextBox 10"/>
              <p:cNvSpPr txBox="1"/>
              <p:nvPr/>
            </p:nvSpPr>
            <p:spPr>
              <a:xfrm>
                <a:off x="2446201" y="5039677"/>
                <a:ext cx="2177513"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Hannah Valantine, M.D.</a:t>
                </a:r>
              </a:p>
              <a:p>
                <a:pPr algn="ctr"/>
                <a:r>
                  <a:rPr lang="en-US" sz="1400" b="1" i="1" dirty="0">
                    <a:latin typeface="Arial" panose="020B0604020202020204" pitchFamily="34" charset="0"/>
                    <a:cs typeface="Arial" panose="020B0604020202020204" pitchFamily="34" charset="0"/>
                  </a:rPr>
                  <a:t>NIH OD and NHLBI</a:t>
                </a:r>
              </a:p>
            </p:txBody>
          </p:sp>
        </p:grpSp>
        <p:grpSp>
          <p:nvGrpSpPr>
            <p:cNvPr id="7" name="Group 6"/>
            <p:cNvGrpSpPr/>
            <p:nvPr/>
          </p:nvGrpSpPr>
          <p:grpSpPr>
            <a:xfrm>
              <a:off x="7089463" y="1373710"/>
              <a:ext cx="1830607" cy="2409989"/>
              <a:chOff x="4791041" y="3160971"/>
              <a:chExt cx="1830607" cy="2409989"/>
            </a:xfrm>
          </p:grpSpPr>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7918" t="7257" r="20994" b="46170"/>
              <a:stretch/>
            </p:blipFill>
            <p:spPr>
              <a:xfrm>
                <a:off x="4837664" y="3160971"/>
                <a:ext cx="1737360" cy="1737360"/>
              </a:xfrm>
              <a:prstGeom prst="rect">
                <a:avLst/>
              </a:prstGeom>
            </p:spPr>
          </p:pic>
          <p:sp>
            <p:nvSpPr>
              <p:cNvPr id="14" name="TextBox 13"/>
              <p:cNvSpPr txBox="1"/>
              <p:nvPr/>
            </p:nvSpPr>
            <p:spPr>
              <a:xfrm>
                <a:off x="4791041" y="5047740"/>
                <a:ext cx="1830607"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Gary Gibbons, M.D.</a:t>
                </a:r>
              </a:p>
              <a:p>
                <a:pPr algn="ctr"/>
                <a:r>
                  <a:rPr lang="en-US" sz="1400" b="1" i="1" dirty="0">
                    <a:latin typeface="Arial" panose="020B0604020202020204" pitchFamily="34" charset="0"/>
                    <a:cs typeface="Arial" panose="020B0604020202020204" pitchFamily="34" charset="0"/>
                  </a:rPr>
                  <a:t>NHLBI</a:t>
                </a:r>
              </a:p>
            </p:txBody>
          </p:sp>
        </p:grpSp>
        <p:grpSp>
          <p:nvGrpSpPr>
            <p:cNvPr id="16" name="Group 15"/>
            <p:cNvGrpSpPr/>
            <p:nvPr/>
          </p:nvGrpSpPr>
          <p:grpSpPr>
            <a:xfrm>
              <a:off x="2374681" y="4188402"/>
              <a:ext cx="2340099" cy="2378674"/>
              <a:chOff x="6956301" y="3123011"/>
              <a:chExt cx="2340099" cy="2378674"/>
            </a:xfrm>
          </p:grpSpPr>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28896" t="12183" r="24626" b="18101"/>
              <a:stretch/>
            </p:blipFill>
            <p:spPr>
              <a:xfrm>
                <a:off x="7257670" y="3123011"/>
                <a:ext cx="1737360" cy="1737360"/>
              </a:xfrm>
              <a:prstGeom prst="rect">
                <a:avLst/>
              </a:prstGeom>
            </p:spPr>
          </p:pic>
          <p:sp>
            <p:nvSpPr>
              <p:cNvPr id="15" name="TextBox 14"/>
              <p:cNvSpPr txBox="1"/>
              <p:nvPr/>
            </p:nvSpPr>
            <p:spPr>
              <a:xfrm>
                <a:off x="6956301" y="4978465"/>
                <a:ext cx="234009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Timothy Thornton, Ph.D.</a:t>
                </a:r>
              </a:p>
              <a:p>
                <a:pPr algn="ctr"/>
                <a:r>
                  <a:rPr lang="en-US" sz="1400" b="1" i="1" dirty="0">
                    <a:latin typeface="Arial" panose="020B0604020202020204" pitchFamily="34" charset="0"/>
                    <a:cs typeface="Arial" panose="020B0604020202020204" pitchFamily="34" charset="0"/>
                  </a:rPr>
                  <a:t>University of Washington</a:t>
                </a:r>
              </a:p>
            </p:txBody>
          </p:sp>
        </p:grpSp>
        <p:grpSp>
          <p:nvGrpSpPr>
            <p:cNvPr id="17" name="Group 16"/>
            <p:cNvGrpSpPr/>
            <p:nvPr/>
          </p:nvGrpSpPr>
          <p:grpSpPr>
            <a:xfrm>
              <a:off x="4800600" y="1373710"/>
              <a:ext cx="2008117" cy="2625433"/>
              <a:chOff x="438084" y="3160971"/>
              <a:chExt cx="2008117" cy="2625433"/>
            </a:xfrm>
          </p:grpSpPr>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7776" t="13369" r="4463" b="23932"/>
              <a:stretch/>
            </p:blipFill>
            <p:spPr>
              <a:xfrm>
                <a:off x="573462" y="3160971"/>
                <a:ext cx="1737360" cy="1737360"/>
              </a:xfrm>
              <a:prstGeom prst="rect">
                <a:avLst/>
              </a:prstGeom>
            </p:spPr>
          </p:pic>
          <p:sp>
            <p:nvSpPr>
              <p:cNvPr id="19" name="TextBox 18"/>
              <p:cNvSpPr txBox="1"/>
              <p:nvPr/>
            </p:nvSpPr>
            <p:spPr>
              <a:xfrm>
                <a:off x="438084" y="5047740"/>
                <a:ext cx="2008117" cy="738664"/>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Sara Hull, Ph.D.</a:t>
                </a:r>
              </a:p>
              <a:p>
                <a:pPr algn="ctr"/>
                <a:r>
                  <a:rPr lang="en-US" sz="1400" b="1" i="1" dirty="0">
                    <a:latin typeface="Arial" panose="020B0604020202020204" pitchFamily="34" charset="0"/>
                    <a:cs typeface="Arial" panose="020B0604020202020204" pitchFamily="34" charset="0"/>
                  </a:rPr>
                  <a:t>NIH Clinical Center and NHGRI</a:t>
                </a:r>
              </a:p>
            </p:txBody>
          </p:sp>
        </p:grpSp>
        <p:grpSp>
          <p:nvGrpSpPr>
            <p:cNvPr id="20" name="Group 19"/>
            <p:cNvGrpSpPr/>
            <p:nvPr/>
          </p:nvGrpSpPr>
          <p:grpSpPr>
            <a:xfrm>
              <a:off x="152400" y="4188402"/>
              <a:ext cx="2177513" cy="2593398"/>
              <a:chOff x="2694068" y="3281082"/>
              <a:chExt cx="2177513" cy="2593398"/>
            </a:xfrm>
          </p:grpSpPr>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l="2" t="5596" r="20276" b="34675"/>
              <a:stretch/>
            </p:blipFill>
            <p:spPr>
              <a:xfrm>
                <a:off x="2884118" y="3281082"/>
                <a:ext cx="1737360" cy="1737360"/>
              </a:xfrm>
              <a:prstGeom prst="rect">
                <a:avLst/>
              </a:prstGeom>
            </p:spPr>
          </p:pic>
          <p:sp>
            <p:nvSpPr>
              <p:cNvPr id="22" name="TextBox 21"/>
              <p:cNvSpPr txBox="1"/>
              <p:nvPr/>
            </p:nvSpPr>
            <p:spPr>
              <a:xfrm>
                <a:off x="2694068" y="5135816"/>
                <a:ext cx="2177513" cy="738664"/>
              </a:xfrm>
              <a:prstGeom prst="rect">
                <a:avLst/>
              </a:prstGeom>
              <a:noFill/>
            </p:spPr>
            <p:txBody>
              <a:bodyPr wrap="square" rtlCol="0">
                <a:spAutoFit/>
              </a:bodyPr>
              <a:lstStyle/>
              <a:p>
                <a:pPr algn="ctr"/>
                <a:r>
                  <a:rPr lang="en-US" sz="1400" b="1" dirty="0" err="1">
                    <a:latin typeface="Arial" panose="020B0604020202020204" pitchFamily="34" charset="0"/>
                    <a:cs typeface="Arial" panose="020B0604020202020204" pitchFamily="34" charset="0"/>
                  </a:rPr>
                  <a:t>Rasika</a:t>
                </a:r>
                <a:r>
                  <a:rPr lang="en-US" sz="1400" b="1" dirty="0">
                    <a:latin typeface="Arial" panose="020B0604020202020204" pitchFamily="34" charset="0"/>
                    <a:cs typeface="Arial" panose="020B0604020202020204" pitchFamily="34" charset="0"/>
                  </a:rPr>
                  <a:t> Mathias, Ph.D.</a:t>
                </a:r>
              </a:p>
              <a:p>
                <a:pPr algn="ctr"/>
                <a:r>
                  <a:rPr lang="en-US" sz="1400" b="1" i="1" dirty="0">
                    <a:latin typeface="Arial" panose="020B0604020202020204" pitchFamily="34" charset="0"/>
                    <a:cs typeface="Arial" panose="020B0604020202020204" pitchFamily="34" charset="0"/>
                  </a:rPr>
                  <a:t>Johns Hopkins University</a:t>
                </a:r>
              </a:p>
            </p:txBody>
          </p:sp>
        </p:grpSp>
      </p:grpSp>
      <p:grpSp>
        <p:nvGrpSpPr>
          <p:cNvPr id="9" name="Group 8"/>
          <p:cNvGrpSpPr/>
          <p:nvPr/>
        </p:nvGrpSpPr>
        <p:grpSpPr>
          <a:xfrm>
            <a:off x="4691425" y="4127750"/>
            <a:ext cx="4324658" cy="2327981"/>
            <a:chOff x="4691425" y="4127750"/>
            <a:chExt cx="4324658" cy="2327981"/>
          </a:xfrm>
        </p:grpSpPr>
        <p:sp>
          <p:nvSpPr>
            <p:cNvPr id="23" name="Rectangle 22"/>
            <p:cNvSpPr/>
            <p:nvPr/>
          </p:nvSpPr>
          <p:spPr>
            <a:xfrm>
              <a:off x="4857417" y="4127750"/>
              <a:ext cx="4016029" cy="2327981"/>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pic>
          <p:nvPicPr>
            <p:cNvPr id="1026" name="Picture 2" descr="https://depts.washington.edu/bhdept/images/Wylie%20Dec%20201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70122" y="4519136"/>
              <a:ext cx="1382706" cy="13716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4691425" y="5994066"/>
              <a:ext cx="2340099"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Wylie Burke, M.D., Ph.D.</a:t>
              </a:r>
            </a:p>
            <a:p>
              <a:pPr algn="ctr"/>
              <a:r>
                <a:rPr lang="en-US" sz="1200" b="1" i="1" dirty="0">
                  <a:latin typeface="Arial" panose="020B0604020202020204" pitchFamily="34" charset="0"/>
                  <a:cs typeface="Arial" panose="020B0604020202020204" pitchFamily="34" charset="0"/>
                </a:rPr>
                <a:t>University of Washington</a:t>
              </a:r>
            </a:p>
          </p:txBody>
        </p:sp>
        <p:sp>
          <p:nvSpPr>
            <p:cNvPr id="26" name="TextBox 25"/>
            <p:cNvSpPr txBox="1"/>
            <p:nvPr/>
          </p:nvSpPr>
          <p:spPr>
            <a:xfrm>
              <a:off x="4857416" y="4127750"/>
              <a:ext cx="4016029" cy="323165"/>
            </a:xfrm>
            <a:prstGeom prst="rect">
              <a:avLst/>
            </a:prstGeom>
            <a:noFill/>
          </p:spPr>
          <p:txBody>
            <a:bodyPr wrap="square" rtlCol="0">
              <a:spAutoFit/>
            </a:bodyPr>
            <a:lstStyle/>
            <a:p>
              <a:pPr algn="ctr"/>
              <a:r>
                <a:rPr lang="en-US" sz="1500" b="1" dirty="0">
                  <a:latin typeface="Arial" panose="020B0604020202020204" pitchFamily="34" charset="0"/>
                  <a:cs typeface="Arial" panose="020B0604020202020204" pitchFamily="34" charset="0"/>
                </a:rPr>
                <a:t>October 11, 2017 at 3:00 pm EST</a:t>
              </a:r>
              <a:endParaRPr lang="en-US" sz="1500" b="1" i="1" dirty="0">
                <a:latin typeface="Arial" panose="020B0604020202020204" pitchFamily="34" charset="0"/>
                <a:cs typeface="Arial" panose="020B0604020202020204" pitchFamily="34" charset="0"/>
              </a:endParaRPr>
            </a:p>
          </p:txBody>
        </p:sp>
        <p:pic>
          <p:nvPicPr>
            <p:cNvPr id="29" name="Picture 28"/>
            <p:cNvPicPr>
              <a:picLocks noChangeAspect="1"/>
            </p:cNvPicPr>
            <p:nvPr/>
          </p:nvPicPr>
          <p:blipFill rotWithShape="1">
            <a:blip r:embed="rId10">
              <a:extLst>
                <a:ext uri="{28A0092B-C50C-407E-A947-70E740481C1C}">
                  <a14:useLocalDpi xmlns:a14="http://schemas.microsoft.com/office/drawing/2010/main" val="0"/>
                </a:ext>
              </a:extLst>
            </a:blip>
            <a:srcRect l="32366" t="308" r="23380" b="31815"/>
            <a:stretch/>
          </p:blipFill>
          <p:spPr>
            <a:xfrm>
              <a:off x="7191017" y="4512420"/>
              <a:ext cx="1371600" cy="1371600"/>
            </a:xfrm>
            <a:prstGeom prst="rect">
              <a:avLst/>
            </a:prstGeom>
          </p:spPr>
        </p:pic>
        <p:sp>
          <p:nvSpPr>
            <p:cNvPr id="33" name="TextBox 32"/>
            <p:cNvSpPr txBox="1"/>
            <p:nvPr/>
          </p:nvSpPr>
          <p:spPr>
            <a:xfrm>
              <a:off x="6675984" y="5994066"/>
              <a:ext cx="2340099"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Charles Rotimi, Ph.D.</a:t>
              </a:r>
            </a:p>
            <a:p>
              <a:pPr algn="ctr"/>
              <a:r>
                <a:rPr lang="en-US" sz="1200" b="1" i="1" dirty="0">
                  <a:latin typeface="Arial" panose="020B0604020202020204" pitchFamily="34" charset="0"/>
                  <a:cs typeface="Arial" panose="020B0604020202020204" pitchFamily="34" charset="0"/>
                </a:rPr>
                <a:t>NHGRI</a:t>
              </a:r>
            </a:p>
          </p:txBody>
        </p:sp>
      </p:grpSp>
      <p:sp>
        <p:nvSpPr>
          <p:cNvPr id="27" name="TextBox 26"/>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a:t>
            </a:r>
          </a:p>
        </p:txBody>
      </p:sp>
    </p:spTree>
    <p:extLst>
      <p:ext uri="{BB962C8B-B14F-4D97-AF65-F5344CB8AC3E}">
        <p14:creationId xmlns:p14="http://schemas.microsoft.com/office/powerpoint/2010/main" val="28353505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30822" y="0"/>
            <a:ext cx="9144000" cy="75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ea typeface="ＭＳ Ｐゴシック" pitchFamily="34" charset="-128"/>
                <a:cs typeface="Arial" pitchFamily="34" charset="0"/>
              </a:rPr>
              <a:t>Genomic Data Science Working Group</a:t>
            </a:r>
          </a:p>
        </p:txBody>
      </p:sp>
      <p:sp>
        <p:nvSpPr>
          <p:cNvPr id="10" name="Title 1"/>
          <p:cNvSpPr txBox="1">
            <a:spLocks/>
          </p:cNvSpPr>
          <p:nvPr/>
        </p:nvSpPr>
        <p:spPr bwMode="auto">
          <a:xfrm>
            <a:off x="290946" y="2831402"/>
            <a:ext cx="8822232" cy="4134852"/>
          </a:xfrm>
          <a:prstGeom prst="rect">
            <a:avLst/>
          </a:prstGeom>
          <a:noFill/>
          <a:ln w="9525" algn="ctr">
            <a:noFill/>
            <a:miter lim="800000"/>
            <a:headEnd/>
            <a:tailEnd/>
          </a:ln>
        </p:spPr>
        <p:txBody>
          <a:bodyPr numCol="1"/>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111125" lvl="1" defTabSz="811213" eaLnBrk="0" hangingPunct="0">
              <a:spcBef>
                <a:spcPts val="0"/>
              </a:spcBef>
              <a:buClr>
                <a:schemeClr val="tx1"/>
              </a:buClr>
              <a:buSzPct val="95000"/>
              <a:defRPr/>
            </a:pPr>
            <a:r>
              <a:rPr lang="en-US" sz="2800" dirty="0"/>
              <a:t>Eric Boerwinkle 		</a:t>
            </a:r>
            <a:r>
              <a:rPr lang="en-US" sz="2800" i="1" dirty="0">
                <a:solidFill>
                  <a:schemeClr val="tx1">
                    <a:lumMod val="65000"/>
                  </a:schemeClr>
                </a:solidFill>
              </a:rPr>
              <a:t>Current Council Member</a:t>
            </a:r>
          </a:p>
          <a:p>
            <a:pPr marL="111125" lvl="1" defTabSz="811213" eaLnBrk="0" hangingPunct="0">
              <a:spcBef>
                <a:spcPts val="0"/>
              </a:spcBef>
              <a:buClr>
                <a:schemeClr val="tx1"/>
              </a:buClr>
              <a:buSzPct val="95000"/>
              <a:defRPr/>
            </a:pPr>
            <a:r>
              <a:rPr lang="en-US" sz="2800" dirty="0"/>
              <a:t>Lon Cardon 			</a:t>
            </a:r>
            <a:r>
              <a:rPr lang="en-US" sz="2800" i="1" dirty="0">
                <a:solidFill>
                  <a:schemeClr val="tx1">
                    <a:lumMod val="65000"/>
                  </a:schemeClr>
                </a:solidFill>
              </a:rPr>
              <a:t>Former Council Member</a:t>
            </a:r>
          </a:p>
          <a:p>
            <a:pPr marL="111125" lvl="1" defTabSz="811213" eaLnBrk="0" hangingPunct="0">
              <a:spcBef>
                <a:spcPts val="0"/>
              </a:spcBef>
              <a:buClr>
                <a:schemeClr val="tx1"/>
              </a:buClr>
              <a:buSzPct val="95000"/>
              <a:defRPr/>
            </a:pPr>
            <a:r>
              <a:rPr lang="en-US" sz="2800" dirty="0"/>
              <a:t>George Hripcsak </a:t>
            </a:r>
            <a:endParaRPr lang="en-US" sz="2800" dirty="0">
              <a:solidFill>
                <a:prstClr val="white"/>
              </a:solidFill>
              <a:latin typeface="Arial" charset="0"/>
            </a:endParaRPr>
          </a:p>
          <a:p>
            <a:pPr marL="111125" lvl="1" defTabSz="811213" eaLnBrk="0" hangingPunct="0">
              <a:spcBef>
                <a:spcPts val="0"/>
              </a:spcBef>
              <a:buClr>
                <a:schemeClr val="tx1"/>
              </a:buClr>
              <a:buSzPct val="95000"/>
              <a:defRPr/>
            </a:pPr>
            <a:r>
              <a:rPr lang="en-US" sz="2800" dirty="0"/>
              <a:t>Trey </a:t>
            </a:r>
            <a:r>
              <a:rPr lang="en-US" sz="2800" dirty="0" err="1"/>
              <a:t>Ideker</a:t>
            </a:r>
            <a:r>
              <a:rPr lang="en-US" sz="2800" dirty="0"/>
              <a:t> 			</a:t>
            </a:r>
            <a:r>
              <a:rPr lang="en-US" sz="2800" i="1" dirty="0">
                <a:solidFill>
                  <a:schemeClr val="tx1">
                    <a:lumMod val="65000"/>
                  </a:schemeClr>
                </a:solidFill>
              </a:rPr>
              <a:t>Current Council Member</a:t>
            </a:r>
          </a:p>
          <a:p>
            <a:pPr marL="111125" lvl="1" defTabSz="811213" eaLnBrk="0" hangingPunct="0">
              <a:spcBef>
                <a:spcPts val="0"/>
              </a:spcBef>
              <a:buClr>
                <a:schemeClr val="tx1"/>
              </a:buClr>
              <a:buSzPct val="95000"/>
              <a:defRPr/>
            </a:pPr>
            <a:r>
              <a:rPr lang="en-US" sz="2800" dirty="0"/>
              <a:t>Gail </a:t>
            </a:r>
            <a:r>
              <a:rPr lang="en-US" sz="2800" dirty="0" err="1"/>
              <a:t>Jarvik</a:t>
            </a:r>
            <a:endParaRPr lang="en-US" sz="2800" dirty="0"/>
          </a:p>
          <a:p>
            <a:pPr marL="111125" lvl="1" defTabSz="811213" eaLnBrk="0" hangingPunct="0">
              <a:spcBef>
                <a:spcPts val="0"/>
              </a:spcBef>
              <a:buClr>
                <a:schemeClr val="tx1"/>
              </a:buClr>
              <a:buSzPct val="95000"/>
              <a:defRPr/>
            </a:pPr>
            <a:r>
              <a:rPr lang="en-US" sz="2800" dirty="0"/>
              <a:t>Mark Johnston		</a:t>
            </a:r>
            <a:r>
              <a:rPr lang="en-US" sz="2800" i="1" dirty="0">
                <a:solidFill>
                  <a:schemeClr val="tx1">
                    <a:lumMod val="65000"/>
                  </a:schemeClr>
                </a:solidFill>
              </a:rPr>
              <a:t>Current Council Member </a:t>
            </a:r>
          </a:p>
          <a:p>
            <a:pPr marL="111125" lvl="1" defTabSz="811213" eaLnBrk="0" hangingPunct="0">
              <a:spcBef>
                <a:spcPts val="0"/>
              </a:spcBef>
              <a:buClr>
                <a:schemeClr val="tx1"/>
              </a:buClr>
              <a:buSzPct val="95000"/>
              <a:defRPr/>
            </a:pPr>
            <a:r>
              <a:rPr lang="en-US" sz="2800" dirty="0"/>
              <a:t>Nancy Cox</a:t>
            </a:r>
          </a:p>
          <a:p>
            <a:pPr marL="111125" lvl="1" defTabSz="811213" eaLnBrk="0" hangingPunct="0">
              <a:spcBef>
                <a:spcPts val="0"/>
              </a:spcBef>
              <a:buClr>
                <a:schemeClr val="tx1"/>
              </a:buClr>
              <a:buSzPct val="95000"/>
              <a:defRPr/>
            </a:pPr>
            <a:r>
              <a:rPr lang="en-US" sz="2800" dirty="0"/>
              <a:t>Michael </a:t>
            </a:r>
            <a:r>
              <a:rPr lang="en-US" sz="2800" dirty="0" err="1"/>
              <a:t>Boehnke</a:t>
            </a:r>
            <a:r>
              <a:rPr lang="en-US" sz="2800" dirty="0"/>
              <a:t> 		</a:t>
            </a:r>
            <a:r>
              <a:rPr lang="en-US" sz="2800" i="1" dirty="0">
                <a:solidFill>
                  <a:schemeClr val="tx1">
                    <a:lumMod val="65000"/>
                  </a:schemeClr>
                </a:solidFill>
              </a:rPr>
              <a:t>Former Council Member</a:t>
            </a:r>
          </a:p>
          <a:p>
            <a:pPr marL="111125" lvl="1" defTabSz="741363" eaLnBrk="0" hangingPunct="0">
              <a:spcBef>
                <a:spcPts val="0"/>
              </a:spcBef>
              <a:buClr>
                <a:schemeClr val="tx1"/>
              </a:buClr>
              <a:buSzPct val="95000"/>
              <a:defRPr/>
            </a:pPr>
            <a:r>
              <a:rPr lang="en-US" sz="2800" dirty="0"/>
              <a:t>Anthony Philippakis</a:t>
            </a:r>
          </a:p>
        </p:txBody>
      </p:sp>
      <p:pic>
        <p:nvPicPr>
          <p:cNvPr id="1026" name="Picture 2" descr="Image result for genomic data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925" y="714930"/>
            <a:ext cx="2542309" cy="211647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2521" y="1210629"/>
            <a:ext cx="4385702" cy="1125074"/>
          </a:xfrm>
          <a:prstGeom prst="rect">
            <a:avLst/>
          </a:prstGeom>
          <a:noFill/>
          <a:ln w="25400">
            <a:solidFill>
              <a:srgbClr val="FFFFFF"/>
            </a:solidFill>
            <a:miter lim="800000"/>
            <a:headEnd/>
            <a:tailEnd/>
          </a:ln>
          <a:effectLst>
            <a:glow rad="228600">
              <a:schemeClr val="accent6">
                <a:satMod val="175000"/>
                <a:alpha val="40000"/>
              </a:schemeClr>
            </a:glow>
            <a:softEdge rad="3175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72271880"/>
      </p:ext>
    </p:extLst>
  </p:cSld>
  <p:clrMapOvr>
    <a:masterClrMapping/>
  </p:clrMapOvr>
  <p:transition spd="slow">
    <p:wipe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a:solidFill>
                  <a:srgbClr val="4E5B6F"/>
                </a:solidFill>
              </a:rPr>
              <a:t>General Genomics Updates</a:t>
            </a:r>
          </a:p>
          <a:p>
            <a:pPr marL="1016000" indent="-787400">
              <a:spcBef>
                <a:spcPts val="1800"/>
              </a:spcBef>
              <a:buFontTx/>
              <a:buAutoNum type="romanUcPeriod"/>
            </a:pPr>
            <a:r>
              <a:rPr lang="en-US" sz="3400" dirty="0">
                <a:solidFill>
                  <a:srgbClr val="4E5B6F"/>
                </a:solidFill>
              </a:rPr>
              <a:t>NHGRI Extramural Research Program</a:t>
            </a:r>
          </a:p>
          <a:p>
            <a:pPr marL="1016000" indent="-787400">
              <a:spcBef>
                <a:spcPts val="1800"/>
              </a:spcBef>
              <a:buFontTx/>
              <a:buAutoNum type="romanUcPeriod"/>
            </a:pPr>
            <a:r>
              <a:rPr lang="en-US" sz="3400" dirty="0">
                <a:solidFill>
                  <a:srgbClr val="4E5B6F"/>
                </a:solidFill>
              </a:rPr>
              <a:t>NIH Common Fund/Trans-NIH</a:t>
            </a:r>
          </a:p>
          <a:p>
            <a:pPr marL="1016000" indent="-787400">
              <a:spcBef>
                <a:spcPts val="1800"/>
              </a:spcBef>
              <a:buFontTx/>
              <a:buAutoNum type="romanUcPeriod"/>
              <a:tabLst>
                <a:tab pos="1371600" algn="l"/>
              </a:tabLst>
            </a:pPr>
            <a:r>
              <a:rPr lang="en-US" sz="3400" dirty="0">
                <a:solidFill>
                  <a:srgbClr val="4E5B6F"/>
                </a:solidFill>
              </a:rPr>
              <a:t>NHGRI Division of Policy, 	Communications, and Education</a:t>
            </a:r>
          </a:p>
          <a:p>
            <a:pPr marL="1016000" indent="-787400">
              <a:spcBef>
                <a:spcPts val="1800"/>
              </a:spcBef>
              <a:buFontTx/>
              <a:buAutoNum type="romanUcPeriod"/>
            </a:pPr>
            <a:r>
              <a:rPr lang="en-US" sz="3400" dirty="0">
                <a:solidFill>
                  <a:srgbClr val="4E5B6F"/>
                </a:solidFill>
              </a:rPr>
              <a:t>NHGRI Intramural Research Program</a:t>
            </a:r>
          </a:p>
        </p:txBody>
      </p:sp>
      <p:sp>
        <p:nvSpPr>
          <p:cNvPr id="5" name="Title 1"/>
          <p:cNvSpPr txBox="1">
            <a:spLocks/>
          </p:cNvSpPr>
          <p:nvPr/>
        </p:nvSpPr>
        <p:spPr>
          <a:xfrm>
            <a:off x="-4764" y="4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569291365"/>
      </p:ext>
    </p:extLst>
  </p:cSld>
  <p:clrMapOvr>
    <a:masterClrMapping/>
  </p:clrMapOvr>
  <p:transition spd="slow">
    <p:wipe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41"/>
            <a:ext cx="9144000" cy="639763"/>
          </a:xfrm>
        </p:spPr>
        <p:txBody>
          <a:bodyPr/>
          <a:lstStyle/>
          <a:p>
            <a:pPr algn="ctr">
              <a:defRPr/>
            </a:pPr>
            <a:r>
              <a:rPr lang="en-US" sz="3600" b="1" dirty="0">
                <a:solidFill>
                  <a:srgbClr val="FFFF00"/>
                </a:solidFill>
                <a:latin typeface="Arial" charset="0"/>
                <a:cs typeface="Arial" charset="0"/>
              </a:rPr>
              <a:t>Francis Collins ‘Retained’ as NIH Director</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a:t>
            </a:r>
          </a:p>
        </p:txBody>
      </p:sp>
      <p:pic>
        <p:nvPicPr>
          <p:cNvPr id="3" name="Picture 2"/>
          <p:cNvPicPr>
            <a:picLocks noChangeAspect="1"/>
          </p:cNvPicPr>
          <p:nvPr/>
        </p:nvPicPr>
        <p:blipFill rotWithShape="1">
          <a:blip r:embed="rId3"/>
          <a:srcRect l="8063" r="8147"/>
          <a:stretch/>
        </p:blipFill>
        <p:spPr>
          <a:xfrm>
            <a:off x="5565133" y="2536382"/>
            <a:ext cx="2578869" cy="1981201"/>
          </a:xfrm>
          <a:prstGeom prst="rect">
            <a:avLst/>
          </a:prstGeom>
          <a:effectLst>
            <a:glow rad="228600">
              <a:schemeClr val="accent4">
                <a:satMod val="175000"/>
                <a:alpha val="40000"/>
              </a:schemeClr>
            </a:glow>
          </a:effectLst>
        </p:spPr>
      </p:pic>
      <p:sp>
        <p:nvSpPr>
          <p:cNvPr id="7" name="Title 1"/>
          <p:cNvSpPr txBox="1">
            <a:spLocks/>
          </p:cNvSpPr>
          <p:nvPr/>
        </p:nvSpPr>
        <p:spPr>
          <a:xfrm>
            <a:off x="492652" y="5412903"/>
            <a:ext cx="5489048" cy="1178397"/>
          </a:xfrm>
          <a:prstGeom prst="rect">
            <a:avLst/>
          </a:prstGeom>
        </p:spPr>
        <p:txBody>
          <a:bodyPr/>
          <a:lstStyle/>
          <a:p>
            <a:pPr algn="ctr" eaLnBrk="0" hangingPunct="0">
              <a:defRPr/>
            </a:pPr>
            <a:r>
              <a:rPr lang="en-US" sz="3200" spc="-100" dirty="0">
                <a:ea typeface="+mj-ea"/>
                <a:cs typeface="Arial" charset="0"/>
              </a:rPr>
              <a:t>Francis Collins, M.D., Ph.D.</a:t>
            </a:r>
          </a:p>
        </p:txBody>
      </p:sp>
      <p:pic>
        <p:nvPicPr>
          <p:cNvPr id="8" name="Picture 4" descr="Image result for francis collins nih"/>
          <p:cNvPicPr>
            <a:picLocks noChangeAspect="1" noChangeArrowheads="1"/>
          </p:cNvPicPr>
          <p:nvPr/>
        </p:nvPicPr>
        <p:blipFill rotWithShape="1">
          <a:blip r:embed="rId4">
            <a:extLst>
              <a:ext uri="{28A0092B-C50C-407E-A947-70E740481C1C}">
                <a14:useLocalDpi xmlns:a14="http://schemas.microsoft.com/office/drawing/2010/main" val="0"/>
              </a:ext>
            </a:extLst>
          </a:blip>
          <a:srcRect l="19162" t="4807" r="25792" b="50000"/>
          <a:stretch/>
        </p:blipFill>
        <p:spPr bwMode="auto">
          <a:xfrm>
            <a:off x="1361887" y="1450023"/>
            <a:ext cx="3524626" cy="394494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904650"/>
      </p:ext>
    </p:extLst>
  </p:cSld>
  <p:clrMapOvr>
    <a:masterClrMapping/>
  </p:clrMapOvr>
  <p:transition spd="slow">
    <p:wipe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444"/>
            <a:ext cx="9144000" cy="1546411"/>
          </a:xfrm>
        </p:spPr>
        <p:txBody>
          <a:bodyPr/>
          <a:lstStyle/>
          <a:p>
            <a:pPr algn="ctr">
              <a:defRPr/>
            </a:pPr>
            <a:r>
              <a:rPr lang="en-US" sz="3600" b="1" dirty="0">
                <a:solidFill>
                  <a:srgbClr val="FFFF00"/>
                </a:solidFill>
                <a:latin typeface="Arial" charset="0"/>
                <a:cs typeface="Arial" charset="0"/>
              </a:rPr>
              <a:t>New NIH Deputy Director for Management</a:t>
            </a:r>
            <a:br>
              <a:rPr lang="en-US" sz="3600" b="1" dirty="0">
                <a:solidFill>
                  <a:srgbClr val="FFFF00"/>
                </a:solidFill>
                <a:latin typeface="Arial" charset="0"/>
                <a:cs typeface="Arial" charset="0"/>
              </a:rPr>
            </a:b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a:xfrm>
            <a:off x="715092" y="5457149"/>
            <a:ext cx="4408641" cy="701408"/>
          </a:xfrm>
          <a:prstGeom prst="rect">
            <a:avLst/>
          </a:prstGeom>
        </p:spPr>
        <p:txBody>
          <a:bodyPr/>
          <a:lstStyle/>
          <a:p>
            <a:pPr algn="ctr" eaLnBrk="0" hangingPunct="0">
              <a:defRPr/>
            </a:pPr>
            <a:r>
              <a:rPr lang="en-US" sz="3200" spc="-100" dirty="0">
                <a:ea typeface="+mj-ea"/>
                <a:cs typeface="Arial" charset="0"/>
              </a:rPr>
              <a:t>Alfred Johnson, Ph.D.</a:t>
            </a:r>
          </a:p>
        </p:txBody>
      </p:sp>
      <p:sp>
        <p:nvSpPr>
          <p:cNvPr id="12" name="TextBox 11"/>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a:t>
            </a:r>
          </a:p>
        </p:txBody>
      </p:sp>
      <p:pic>
        <p:nvPicPr>
          <p:cNvPr id="2" name="Picture 1"/>
          <p:cNvPicPr>
            <a:picLocks noChangeAspect="1"/>
          </p:cNvPicPr>
          <p:nvPr/>
        </p:nvPicPr>
        <p:blipFill rotWithShape="1">
          <a:blip r:embed="rId3"/>
          <a:srcRect b="16913"/>
          <a:stretch/>
        </p:blipFill>
        <p:spPr>
          <a:xfrm>
            <a:off x="1332139" y="1486907"/>
            <a:ext cx="3174548" cy="3970242"/>
          </a:xfrm>
          <a:prstGeom prst="roundRect">
            <a:avLst/>
          </a:prstGeom>
        </p:spPr>
      </p:pic>
      <p:pic>
        <p:nvPicPr>
          <p:cNvPr id="8" name="Picture 7"/>
          <p:cNvPicPr>
            <a:picLocks noChangeAspect="1"/>
          </p:cNvPicPr>
          <p:nvPr/>
        </p:nvPicPr>
        <p:blipFill rotWithShape="1">
          <a:blip r:embed="rId4"/>
          <a:srcRect l="8063" r="8147"/>
          <a:stretch/>
        </p:blipFill>
        <p:spPr>
          <a:xfrm>
            <a:off x="5565133" y="2536382"/>
            <a:ext cx="2578869" cy="198120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259685281"/>
      </p:ext>
    </p:extLst>
  </p:cSld>
  <p:clrMapOvr>
    <a:masterClrMapping/>
  </p:clrMapOvr>
  <p:transition spd="slow">
    <p:wipe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315"/>
            <a:ext cx="9144000" cy="639763"/>
          </a:xfrm>
        </p:spPr>
        <p:txBody>
          <a:bodyPr/>
          <a:lstStyle/>
          <a:p>
            <a:pPr algn="ctr">
              <a:defRPr/>
            </a:pPr>
            <a:r>
              <a:rPr lang="en-US" sz="3600" b="1" dirty="0">
                <a:solidFill>
                  <a:srgbClr val="FFFF00"/>
                </a:solidFill>
                <a:latin typeface="Arial" charset="0"/>
                <a:cs typeface="Arial" charset="0"/>
              </a:rPr>
              <a:t>Naming of New Director,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National Cancer Institute</a:t>
            </a:r>
            <a:endParaRPr lang="en-US" sz="3600" b="1" dirty="0">
              <a:solidFill>
                <a:srgbClr val="FFFF00"/>
              </a:solidFill>
              <a:latin typeface="Arial" pitchFamily="34" charset="0"/>
              <a:cs typeface="Arial" pitchFamily="34" charset="0"/>
            </a:endParaRPr>
          </a:p>
        </p:txBody>
      </p:sp>
      <p:sp>
        <p:nvSpPr>
          <p:cNvPr id="7" name="Title 1"/>
          <p:cNvSpPr txBox="1">
            <a:spLocks/>
          </p:cNvSpPr>
          <p:nvPr/>
        </p:nvSpPr>
        <p:spPr>
          <a:xfrm>
            <a:off x="0" y="5694978"/>
            <a:ext cx="6106886" cy="603250"/>
          </a:xfrm>
          <a:prstGeom prst="rect">
            <a:avLst/>
          </a:prstGeom>
        </p:spPr>
        <p:txBody>
          <a:bodyPr/>
          <a:lstStyle/>
          <a:p>
            <a:pPr algn="ctr" eaLnBrk="0" hangingPunct="0">
              <a:defRPr/>
            </a:pPr>
            <a:r>
              <a:rPr lang="en-US" sz="3200" spc="-100" dirty="0">
                <a:ea typeface="+mj-ea"/>
                <a:cs typeface="Arial" charset="0"/>
              </a:rPr>
              <a:t>Norman </a:t>
            </a:r>
            <a:r>
              <a:rPr lang="en-US" sz="3200" spc="-100" dirty="0" err="1">
                <a:ea typeface="+mj-ea"/>
                <a:cs typeface="Arial" charset="0"/>
              </a:rPr>
              <a:t>Sharpless</a:t>
            </a:r>
            <a:r>
              <a:rPr lang="en-US" sz="3200" spc="-100" dirty="0">
                <a:ea typeface="+mj-ea"/>
                <a:cs typeface="Arial" charset="0"/>
              </a:rPr>
              <a:t>, M.D.</a:t>
            </a:r>
          </a:p>
        </p:txBody>
      </p:sp>
      <p:sp>
        <p:nvSpPr>
          <p:cNvPr id="8" name="TextBox 7"/>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6</a:t>
            </a:r>
          </a:p>
        </p:txBody>
      </p:sp>
      <p:pic>
        <p:nvPicPr>
          <p:cNvPr id="5" name="Picture 4"/>
          <p:cNvPicPr>
            <a:picLocks noChangeAspect="1"/>
          </p:cNvPicPr>
          <p:nvPr/>
        </p:nvPicPr>
        <p:blipFill rotWithShape="1">
          <a:blip r:embed="rId3"/>
          <a:srcRect l="7225" r="10534"/>
          <a:stretch/>
        </p:blipFill>
        <p:spPr>
          <a:xfrm>
            <a:off x="1404257" y="1656737"/>
            <a:ext cx="3314700" cy="4030436"/>
          </a:xfrm>
          <a:prstGeom prst="roundRect">
            <a:avLst/>
          </a:prstGeom>
        </p:spPr>
      </p:pic>
      <p:sp>
        <p:nvSpPr>
          <p:cNvPr id="11" name="AutoShape 2" descr="Image result for nci logo nih"/>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a:grpSpLocks noChangeAspect="1"/>
          </p:cNvGrpSpPr>
          <p:nvPr/>
        </p:nvGrpSpPr>
        <p:grpSpPr>
          <a:xfrm>
            <a:off x="5528282" y="2324359"/>
            <a:ext cx="2206018" cy="2999992"/>
            <a:chOff x="5697011" y="1868851"/>
            <a:chExt cx="2465614" cy="3353021"/>
          </a:xfrm>
          <a:effectLst>
            <a:glow rad="228600">
              <a:schemeClr val="accent2">
                <a:satMod val="175000"/>
                <a:alpha val="40000"/>
              </a:schemeClr>
            </a:glow>
          </a:effectLst>
        </p:grpSpPr>
        <p:pic>
          <p:nvPicPr>
            <p:cNvPr id="13" name="Picture 12"/>
            <p:cNvPicPr>
              <a:picLocks noChangeAspect="1"/>
            </p:cNvPicPr>
            <p:nvPr/>
          </p:nvPicPr>
          <p:blipFill rotWithShape="1">
            <a:blip r:embed="rId4"/>
            <a:srcRect l="18986" t="7488" r="18078" b="52272"/>
            <a:stretch/>
          </p:blipFill>
          <p:spPr>
            <a:xfrm>
              <a:off x="5697011" y="1868851"/>
              <a:ext cx="2465614" cy="1576478"/>
            </a:xfrm>
            <a:prstGeom prst="rect">
              <a:avLst/>
            </a:prstGeom>
          </p:spPr>
        </p:pic>
        <p:pic>
          <p:nvPicPr>
            <p:cNvPr id="18" name="Picture 17"/>
            <p:cNvPicPr>
              <a:picLocks noChangeAspect="1"/>
            </p:cNvPicPr>
            <p:nvPr/>
          </p:nvPicPr>
          <p:blipFill rotWithShape="1">
            <a:blip r:embed="rId4"/>
            <a:srcRect l="18986" t="54161" r="18078"/>
            <a:stretch/>
          </p:blipFill>
          <p:spPr>
            <a:xfrm>
              <a:off x="5697011" y="3426025"/>
              <a:ext cx="2465614" cy="1795847"/>
            </a:xfrm>
            <a:prstGeom prst="rect">
              <a:avLst/>
            </a:prstGeom>
          </p:spPr>
        </p:pic>
      </p:grpSp>
    </p:spTree>
    <p:extLst>
      <p:ext uri="{BB962C8B-B14F-4D97-AF65-F5344CB8AC3E}">
        <p14:creationId xmlns:p14="http://schemas.microsoft.com/office/powerpoint/2010/main" val="2980511503"/>
      </p:ext>
    </p:extLst>
  </p:cSld>
  <p:clrMapOvr>
    <a:masterClrMapping/>
  </p:clrMapOvr>
  <p:transition spd="slow">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811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First Director, </a:t>
            </a:r>
          </a:p>
          <a:p>
            <a:pPr algn="ctr">
              <a:defRPr/>
            </a:pPr>
            <a:r>
              <a:rPr lang="en-US" sz="3600" dirty="0">
                <a:solidFill>
                  <a:srgbClr val="FFFF00"/>
                </a:solidFill>
                <a:latin typeface="Arial" charset="0"/>
                <a:cs typeface="Arial" pitchFamily="34" charset="0"/>
              </a:rPr>
              <a:t>NIH Tribal Health Research Office</a:t>
            </a:r>
            <a:endParaRPr lang="en-US" sz="3600" b="1" dirty="0">
              <a:solidFill>
                <a:srgbClr val="FFFF00"/>
              </a:solidFill>
              <a:latin typeface="Arial" pitchFamily="34" charset="0"/>
              <a:cs typeface="Arial"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93" y="1865521"/>
            <a:ext cx="2788675" cy="3862718"/>
          </a:xfrm>
          <a:prstGeom prst="roundRect">
            <a:avLst/>
          </a:prstGeom>
        </p:spPr>
      </p:pic>
      <p:sp>
        <p:nvSpPr>
          <p:cNvPr id="6" name="Title 1"/>
          <p:cNvSpPr txBox="1">
            <a:spLocks/>
          </p:cNvSpPr>
          <p:nvPr/>
        </p:nvSpPr>
        <p:spPr>
          <a:xfrm>
            <a:off x="-637312" y="5750398"/>
            <a:ext cx="6106886" cy="603250"/>
          </a:xfrm>
          <a:prstGeom prst="rect">
            <a:avLst/>
          </a:prstGeom>
        </p:spPr>
        <p:txBody>
          <a:bodyPr/>
          <a:lstStyle/>
          <a:p>
            <a:pPr algn="ctr" eaLnBrk="0" hangingPunct="0">
              <a:defRPr/>
            </a:pPr>
            <a:r>
              <a:rPr lang="en-US" sz="3200" spc="-100" dirty="0">
                <a:ea typeface="+mj-ea"/>
                <a:cs typeface="Arial" charset="0"/>
              </a:rPr>
              <a:t>David Wilson, Ph.D.</a:t>
            </a:r>
          </a:p>
        </p:txBody>
      </p:sp>
      <p:pic>
        <p:nvPicPr>
          <p:cNvPr id="5" name="Picture 4"/>
          <p:cNvPicPr>
            <a:picLocks noChangeAspect="1"/>
          </p:cNvPicPr>
          <p:nvPr/>
        </p:nvPicPr>
        <p:blipFill rotWithShape="1">
          <a:blip r:embed="rId4"/>
          <a:srcRect l="9785" t="15448" r="65484" b="74612"/>
          <a:stretch/>
        </p:blipFill>
        <p:spPr>
          <a:xfrm>
            <a:off x="4353106" y="3512796"/>
            <a:ext cx="4133411" cy="934513"/>
          </a:xfrm>
          <a:prstGeom prst="rect">
            <a:avLst/>
          </a:prstGeom>
          <a:effectLst>
            <a:glow rad="228600">
              <a:schemeClr val="accent4">
                <a:satMod val="175000"/>
                <a:alpha val="40000"/>
              </a:schemeClr>
            </a:glow>
          </a:effectLst>
        </p:spPr>
      </p:pic>
      <p:sp>
        <p:nvSpPr>
          <p:cNvPr id="7" name="TextBox 6"/>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7</a:t>
            </a:r>
          </a:p>
        </p:txBody>
      </p:sp>
    </p:spTree>
    <p:extLst>
      <p:ext uri="{BB962C8B-B14F-4D97-AF65-F5344CB8AC3E}">
        <p14:creationId xmlns:p14="http://schemas.microsoft.com/office/powerpoint/2010/main" val="1495527518"/>
      </p:ext>
    </p:extLst>
  </p:cSld>
  <p:clrMapOvr>
    <a:masterClrMapping/>
  </p:clrMapOvr>
  <p:transition spd="slow">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315"/>
            <a:ext cx="9144000" cy="1967315"/>
          </a:xfrm>
        </p:spPr>
        <p:txBody>
          <a:bodyPr/>
          <a:lstStyle/>
          <a:p>
            <a:pPr algn="ctr">
              <a:defRPr/>
            </a:pPr>
            <a:r>
              <a:rPr lang="en-US" sz="3600" b="1" dirty="0">
                <a:solidFill>
                  <a:srgbClr val="FFFF00"/>
                </a:solidFill>
                <a:latin typeface="Arial" charset="0"/>
                <a:cs typeface="Arial" charset="0"/>
              </a:rPr>
              <a:t>Josie Briggs Departs as Director,</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National Center for Complementary and Integrative Health </a:t>
            </a:r>
            <a:endParaRPr lang="en-US" sz="3600" b="1" dirty="0">
              <a:solidFill>
                <a:srgbClr val="FFFF00"/>
              </a:solidFill>
              <a:latin typeface="Arial" pitchFamily="34" charset="0"/>
              <a:cs typeface="Arial" pitchFamily="34" charset="0"/>
            </a:endParaRPr>
          </a:p>
        </p:txBody>
      </p:sp>
      <p:sp>
        <p:nvSpPr>
          <p:cNvPr id="7" name="Title 1"/>
          <p:cNvSpPr txBox="1">
            <a:spLocks/>
          </p:cNvSpPr>
          <p:nvPr/>
        </p:nvSpPr>
        <p:spPr>
          <a:xfrm>
            <a:off x="331852" y="6030060"/>
            <a:ext cx="5413782" cy="603250"/>
          </a:xfrm>
          <a:prstGeom prst="rect">
            <a:avLst/>
          </a:prstGeom>
        </p:spPr>
        <p:txBody>
          <a:bodyPr/>
          <a:lstStyle/>
          <a:p>
            <a:pPr algn="ctr" eaLnBrk="0" hangingPunct="0">
              <a:defRPr/>
            </a:pPr>
            <a:r>
              <a:rPr lang="en-US" sz="3200" spc="-100" dirty="0">
                <a:ea typeface="+mj-ea"/>
                <a:cs typeface="Arial" charset="0"/>
              </a:rPr>
              <a:t>Josephine Briggs, M.D.</a:t>
            </a:r>
          </a:p>
        </p:txBody>
      </p:sp>
      <p:sp>
        <p:nvSpPr>
          <p:cNvPr id="8" name="TextBox 7"/>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8</a:t>
            </a:r>
          </a:p>
        </p:txBody>
      </p:sp>
      <p:sp>
        <p:nvSpPr>
          <p:cNvPr id="11" name="AutoShape 2" descr="Image result for nci logo nih"/>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rotWithShape="1">
          <a:blip r:embed="rId3"/>
          <a:srcRect t="8720" b="8997"/>
          <a:stretch/>
        </p:blipFill>
        <p:spPr>
          <a:xfrm>
            <a:off x="1353086" y="2145949"/>
            <a:ext cx="3371314" cy="3884111"/>
          </a:xfrm>
          <a:prstGeom prst="roundRect">
            <a:avLst/>
          </a:prstGeom>
        </p:spPr>
      </p:pic>
      <p:pic>
        <p:nvPicPr>
          <p:cNvPr id="4" name="Picture 3"/>
          <p:cNvPicPr>
            <a:picLocks noChangeAspect="1"/>
          </p:cNvPicPr>
          <p:nvPr/>
        </p:nvPicPr>
        <p:blipFill>
          <a:blip r:embed="rId4"/>
          <a:stretch>
            <a:fillRect/>
          </a:stretch>
        </p:blipFill>
        <p:spPr>
          <a:xfrm>
            <a:off x="5593891" y="3231092"/>
            <a:ext cx="2088987" cy="2088987"/>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4125344836"/>
      </p:ext>
    </p:extLst>
  </p:cSld>
  <p:clrMapOvr>
    <a:masterClrMapping/>
  </p:clrMapOvr>
  <p:transition spd="slow">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73"/>
            <a:ext cx="9144000" cy="639763"/>
          </a:xfrm>
        </p:spPr>
        <p:txBody>
          <a:bodyPr/>
          <a:lstStyle/>
          <a:p>
            <a:pPr algn="ctr">
              <a:defRPr/>
            </a:pPr>
            <a:r>
              <a:rPr lang="en-US" sz="3600" b="1" dirty="0">
                <a:solidFill>
                  <a:srgbClr val="FFFF00"/>
                </a:solidFill>
                <a:latin typeface="Arial" charset="0"/>
                <a:cs typeface="Arial" charset="0"/>
              </a:rPr>
              <a:t>New Commissioner,</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 U.S. Food and Drug Administration</a:t>
            </a:r>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9</a:t>
            </a:r>
          </a:p>
        </p:txBody>
      </p:sp>
      <p:sp>
        <p:nvSpPr>
          <p:cNvPr id="9" name="Title 1"/>
          <p:cNvSpPr txBox="1">
            <a:spLocks/>
          </p:cNvSpPr>
          <p:nvPr/>
        </p:nvSpPr>
        <p:spPr>
          <a:xfrm>
            <a:off x="227710" y="5735535"/>
            <a:ext cx="5489048" cy="63544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1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Scott Gottlieb, M.D.</a:t>
            </a: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563324" y="1790587"/>
            <a:ext cx="2817819" cy="3944947"/>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0129" y="3315483"/>
            <a:ext cx="2709155" cy="1273303"/>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62216655"/>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226"/>
            <a:ext cx="9144000" cy="1039812"/>
          </a:xfrm>
        </p:spPr>
        <p:txBody>
          <a:bodyPr/>
          <a:lstStyle/>
          <a:p>
            <a:pPr algn="ctr">
              <a:defRPr/>
            </a:pPr>
            <a:r>
              <a:rPr lang="en-US" sz="3600" b="1" dirty="0">
                <a:solidFill>
                  <a:srgbClr val="FFFF00"/>
                </a:solidFill>
                <a:latin typeface="Arial" charset="0"/>
                <a:cs typeface="Arial" charset="0"/>
              </a:rPr>
              <a:t>New Director, U.S. Centers for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Disease Control and Prevention</a:t>
            </a:r>
            <a:endParaRPr lang="en-US" sz="3600" b="1" dirty="0">
              <a:solidFill>
                <a:srgbClr val="FFFF00"/>
              </a:solidFill>
              <a:latin typeface="Arial" pitchFamily="34" charset="0"/>
              <a:cs typeface="Arial" pitchFamily="34" charset="0"/>
            </a:endParaRPr>
          </a:p>
        </p:txBody>
      </p:sp>
      <p:sp>
        <p:nvSpPr>
          <p:cNvPr id="12" name="Title 1"/>
          <p:cNvSpPr txBox="1">
            <a:spLocks/>
          </p:cNvSpPr>
          <p:nvPr/>
        </p:nvSpPr>
        <p:spPr>
          <a:xfrm>
            <a:off x="631150" y="5655680"/>
            <a:ext cx="4673171" cy="754671"/>
          </a:xfrm>
          <a:prstGeom prst="rect">
            <a:avLst/>
          </a:prstGeom>
        </p:spPr>
        <p:txBody>
          <a:bodyPr/>
          <a:lstStyle/>
          <a:p>
            <a:pPr algn="ctr" eaLnBrk="0" hangingPunct="0">
              <a:defRPr/>
            </a:pPr>
            <a:r>
              <a:rPr lang="en-US" sz="3200" spc="-100" dirty="0">
                <a:ea typeface="+mj-ea"/>
                <a:cs typeface="Arial" charset="0"/>
              </a:rPr>
              <a:t>Brenda Fitzgerald, M.D.</a:t>
            </a: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10</a:t>
            </a:r>
          </a:p>
        </p:txBody>
      </p:sp>
      <p:pic>
        <p:nvPicPr>
          <p:cNvPr id="2050" name="Picture 2" descr="Image result for cdc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1302" y="2521299"/>
            <a:ext cx="2588503" cy="1949500"/>
          </a:xfrm>
          <a:prstGeom prst="rect">
            <a:avLst/>
          </a:prstGeom>
          <a:solidFill>
            <a:schemeClr val="tx1"/>
          </a:solidFill>
          <a:ln w="76200">
            <a:solidFill>
              <a:schemeClr val="tx1"/>
            </a:solidFill>
          </a:ln>
          <a:effectLst>
            <a:glow rad="228600">
              <a:schemeClr val="accent5">
                <a:satMod val="175000"/>
                <a:alpha val="40000"/>
              </a:schemeClr>
            </a:glow>
          </a:effectLst>
        </p:spPr>
      </p:pic>
      <p:pic>
        <p:nvPicPr>
          <p:cNvPr id="2" name="Picture 1"/>
          <p:cNvPicPr>
            <a:picLocks noChangeAspect="1"/>
          </p:cNvPicPr>
          <p:nvPr/>
        </p:nvPicPr>
        <p:blipFill rotWithShape="1">
          <a:blip r:embed="rId4"/>
          <a:srcRect b="6776"/>
          <a:stretch/>
        </p:blipFill>
        <p:spPr>
          <a:xfrm>
            <a:off x="1512501" y="1585808"/>
            <a:ext cx="2910470" cy="4069872"/>
          </a:xfrm>
          <a:prstGeom prst="roundRect">
            <a:avLst/>
          </a:prstGeom>
        </p:spPr>
      </p:pic>
    </p:spTree>
    <p:extLst>
      <p:ext uri="{BB962C8B-B14F-4D97-AF65-F5344CB8AC3E}">
        <p14:creationId xmlns:p14="http://schemas.microsoft.com/office/powerpoint/2010/main" val="1274067536"/>
      </p:ext>
    </p:extLst>
  </p:cSld>
  <p:clrMapOvr>
    <a:masterClrMapping/>
  </p:clrMapOvr>
  <p:transition spd="slow">
    <p:wipe di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76516" y="387695"/>
            <a:ext cx="8410575" cy="4991100"/>
            <a:chOff x="1064136" y="623404"/>
            <a:chExt cx="8410575" cy="4991100"/>
          </a:xfrm>
        </p:grpSpPr>
        <p:pic>
          <p:nvPicPr>
            <p:cNvPr id="4" name="Picture 3"/>
            <p:cNvPicPr>
              <a:picLocks noChangeAspect="1"/>
            </p:cNvPicPr>
            <p:nvPr/>
          </p:nvPicPr>
          <p:blipFill>
            <a:blip r:embed="rId3"/>
            <a:stretch>
              <a:fillRect/>
            </a:stretch>
          </p:blipFill>
          <p:spPr>
            <a:xfrm>
              <a:off x="1064136" y="623404"/>
              <a:ext cx="8410575" cy="4991100"/>
            </a:xfrm>
            <a:prstGeom prst="rect">
              <a:avLst/>
            </a:prstGeom>
          </p:spPr>
        </p:pic>
        <p:sp>
          <p:nvSpPr>
            <p:cNvPr id="10" name="Rectangle 9"/>
            <p:cNvSpPr/>
            <p:nvPr/>
          </p:nvSpPr>
          <p:spPr>
            <a:xfrm>
              <a:off x="2648121" y="1148316"/>
              <a:ext cx="414057" cy="80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idx="4294967295"/>
          </p:nvPr>
        </p:nvSpPr>
        <p:spPr bwMode="auto">
          <a:xfrm>
            <a:off x="0" y="5614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a:solidFill>
                  <a:schemeClr val="tx1"/>
                </a:solidFill>
                <a:latin typeface="Arial" charset="0"/>
                <a:cs typeface="Arial" charset="0"/>
              </a:rPr>
              <a:t>genome.gov/</a:t>
            </a:r>
            <a:r>
              <a:rPr lang="en-US" sz="3600" b="1" dirty="0" err="1">
                <a:solidFill>
                  <a:schemeClr val="tx1"/>
                </a:solidFill>
                <a:latin typeface="Arial" charset="0"/>
                <a:cs typeface="Arial" charset="0"/>
              </a:rPr>
              <a:t>DirectorsReport</a:t>
            </a:r>
            <a:r>
              <a:rPr lang="en-US" sz="3600" b="1" dirty="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614504"/>
            <a:ext cx="365982" cy="7842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119666" y="729724"/>
            <a:ext cx="3025704" cy="110791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2" presetClass="entr" presetSubtype="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226"/>
            <a:ext cx="9144000" cy="1039812"/>
          </a:xfrm>
        </p:spPr>
        <p:txBody>
          <a:bodyPr/>
          <a:lstStyle/>
          <a:p>
            <a:pPr algn="ctr">
              <a:defRPr/>
            </a:pPr>
            <a:r>
              <a:rPr lang="en-US" sz="3600" b="1" dirty="0">
                <a:solidFill>
                  <a:srgbClr val="FFFF00"/>
                </a:solidFill>
                <a:latin typeface="Arial" charset="0"/>
                <a:cs typeface="Arial" charset="0"/>
              </a:rPr>
              <a:t>New U.S. Surgeon General</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81513"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11</a:t>
            </a:r>
          </a:p>
        </p:txBody>
      </p:sp>
      <p:sp>
        <p:nvSpPr>
          <p:cNvPr id="12" name="Title 1"/>
          <p:cNvSpPr txBox="1">
            <a:spLocks/>
          </p:cNvSpPr>
          <p:nvPr/>
        </p:nvSpPr>
        <p:spPr>
          <a:xfrm>
            <a:off x="970647" y="5444776"/>
            <a:ext cx="4049111" cy="754671"/>
          </a:xfrm>
          <a:prstGeom prst="rect">
            <a:avLst/>
          </a:prstGeom>
        </p:spPr>
        <p:txBody>
          <a:bodyPr/>
          <a:lstStyle/>
          <a:p>
            <a:pPr algn="ctr" eaLnBrk="0" hangingPunct="0">
              <a:defRPr/>
            </a:pPr>
            <a:r>
              <a:rPr lang="en-US" sz="3200" spc="-100" dirty="0">
                <a:ea typeface="+mj-ea"/>
                <a:cs typeface="Arial" charset="0"/>
              </a:rPr>
              <a:t>Jerome Adams, M.D.</a:t>
            </a:r>
          </a:p>
        </p:txBody>
      </p:sp>
      <p:pic>
        <p:nvPicPr>
          <p:cNvPr id="7" name="Picture 5" descr="File:US-DeptOfHHS-Seal.sv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23543" y="2490910"/>
            <a:ext cx="2241148" cy="224114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5"/>
          <a:srcRect l="22381" r="30238"/>
          <a:stretch/>
        </p:blipFill>
        <p:spPr>
          <a:xfrm>
            <a:off x="1356991" y="1541931"/>
            <a:ext cx="3276424" cy="3889724"/>
          </a:xfrm>
          <a:prstGeom prst="roundRect">
            <a:avLst/>
          </a:prstGeom>
        </p:spPr>
      </p:pic>
    </p:spTree>
    <p:extLst>
      <p:ext uri="{BB962C8B-B14F-4D97-AF65-F5344CB8AC3E}">
        <p14:creationId xmlns:p14="http://schemas.microsoft.com/office/powerpoint/2010/main" val="2816099997"/>
      </p:ext>
    </p:extLst>
  </p:cSld>
  <p:clrMapOvr>
    <a:masterClrMapping/>
  </p:clrMapOvr>
  <p:transition spd="slow">
    <p:wipe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73"/>
            <a:ext cx="9144000" cy="639763"/>
          </a:xfrm>
        </p:spPr>
        <p:txBody>
          <a:bodyPr/>
          <a:lstStyle/>
          <a:p>
            <a:pPr algn="ctr">
              <a:defRPr/>
            </a:pPr>
            <a:r>
              <a:rPr lang="en-US" sz="3600" b="1" dirty="0">
                <a:solidFill>
                  <a:srgbClr val="FFFF00"/>
                </a:solidFill>
                <a:latin typeface="Arial" pitchFamily="34" charset="0"/>
                <a:cs typeface="Arial" pitchFamily="34" charset="0"/>
              </a:rPr>
              <a:t>Alberto Gutierrez Retiring as Director,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FDA Office of In Vitro Diagnostics and Radiological Health</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12</a:t>
            </a:r>
          </a:p>
        </p:txBody>
      </p:sp>
      <p:sp>
        <p:nvSpPr>
          <p:cNvPr id="7" name="Title 1"/>
          <p:cNvSpPr txBox="1">
            <a:spLocks/>
          </p:cNvSpPr>
          <p:nvPr/>
        </p:nvSpPr>
        <p:spPr>
          <a:xfrm>
            <a:off x="33740" y="5874072"/>
            <a:ext cx="5489048" cy="695754"/>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200" spc="-100" dirty="0">
                <a:solidFill>
                  <a:prstClr val="white"/>
                </a:solidFill>
                <a:cs typeface="Arial" panose="020B0604020202020204" pitchFamily="34" charset="0"/>
              </a:rPr>
              <a:t>Alberto Gutierrez</a:t>
            </a:r>
            <a:r>
              <a:rPr kumimoji="0" lang="en-US" sz="3200" b="1" i="0" u="none" strike="noStrike" kern="1200" cap="none" spc="-1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Ph.D.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6054" y="3361381"/>
            <a:ext cx="3342206" cy="1570837"/>
          </a:xfrm>
          <a:prstGeom prst="rect">
            <a:avLst/>
          </a:prstGeom>
          <a:effectLst>
            <a:glow rad="228600">
              <a:schemeClr val="accent4">
                <a:satMod val="175000"/>
                <a:alpha val="40000"/>
              </a:schemeClr>
            </a:glow>
          </a:effectLst>
        </p:spPr>
      </p:pic>
      <p:pic>
        <p:nvPicPr>
          <p:cNvPr id="10" name="Picture 9"/>
          <p:cNvPicPr>
            <a:picLocks noChangeAspect="1"/>
          </p:cNvPicPr>
          <p:nvPr/>
        </p:nvPicPr>
        <p:blipFill rotWithShape="1">
          <a:blip r:embed="rId4"/>
          <a:srcRect l="11546" r="9713"/>
          <a:stretch/>
        </p:blipFill>
        <p:spPr>
          <a:xfrm>
            <a:off x="1278098" y="2150804"/>
            <a:ext cx="2909075" cy="3694458"/>
          </a:xfrm>
          <a:prstGeom prst="roundRect">
            <a:avLst/>
          </a:prstGeom>
        </p:spPr>
      </p:pic>
    </p:spTree>
    <p:extLst>
      <p:ext uri="{BB962C8B-B14F-4D97-AF65-F5344CB8AC3E}">
        <p14:creationId xmlns:p14="http://schemas.microsoft.com/office/powerpoint/2010/main" val="2115955632"/>
      </p:ext>
    </p:extLst>
  </p:cSld>
  <p:clrMapOvr>
    <a:masterClrMapping/>
  </p:clrMapOvr>
  <p:transition spd="slow">
    <p:wipe dir="d"/>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226"/>
            <a:ext cx="9144000" cy="1129875"/>
          </a:xfrm>
        </p:spPr>
        <p:txBody>
          <a:bodyPr/>
          <a:lstStyle/>
          <a:p>
            <a:pPr algn="ctr">
              <a:defRPr/>
            </a:pPr>
            <a:r>
              <a:rPr lang="en-US" sz="3600" b="1" dirty="0">
                <a:solidFill>
                  <a:srgbClr val="FFFF00"/>
                </a:solidFill>
                <a:latin typeface="Arial" charset="0"/>
                <a:cs typeface="Arial" charset="0"/>
              </a:rPr>
              <a:t>Upcoming Changes to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NIH Clinical Trials Policies</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866217"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13 </a:t>
            </a:r>
          </a:p>
        </p:txBody>
      </p:sp>
      <p:sp>
        <p:nvSpPr>
          <p:cNvPr id="12" name="Rectangle 11"/>
          <p:cNvSpPr/>
          <p:nvPr/>
        </p:nvSpPr>
        <p:spPr>
          <a:xfrm>
            <a:off x="62649" y="4781056"/>
            <a:ext cx="8970511" cy="1800493"/>
          </a:xfrm>
          <a:prstGeom prst="rect">
            <a:avLst/>
          </a:prstGeom>
        </p:spPr>
        <p:txBody>
          <a:bodyPr wrap="square">
            <a:spAutoFit/>
          </a:bodyPr>
          <a:lstStyle/>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lang="en-US" sz="2400" noProof="0" dirty="0">
                <a:solidFill>
                  <a:prstClr val="white"/>
                </a:solidFill>
                <a:latin typeface="Arial" charset="0"/>
              </a:rPr>
              <a:t>Upcoming policy changes aim to improve stewardship of 	NIH-funded clinical trials</a:t>
            </a:r>
          </a:p>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r>
              <a:rPr kumimoji="0" lang="en-US" sz="2400" b="1" i="0" u="none" strike="noStrike" kern="1200" cap="none" spc="0" normalizeH="0" baseline="0" dirty="0">
                <a:ln>
                  <a:noFill/>
                </a:ln>
                <a:solidFill>
                  <a:prstClr val="white"/>
                </a:solidFill>
                <a:effectLst/>
                <a:uLnTx/>
                <a:uFillTx/>
                <a:latin typeface="Arial" charset="0"/>
                <a:ea typeface="+mn-ea"/>
                <a:cs typeface="+mn-cs"/>
              </a:rPr>
              <a:t>New</a:t>
            </a:r>
            <a:r>
              <a:rPr kumimoji="0" lang="en-US" sz="2400" b="1" i="0" u="none" strike="noStrike" kern="1200" cap="none" spc="0" normalizeH="0" dirty="0">
                <a:ln>
                  <a:noFill/>
                </a:ln>
                <a:solidFill>
                  <a:prstClr val="white"/>
                </a:solidFill>
                <a:effectLst/>
                <a:uLnTx/>
                <a:uFillTx/>
                <a:latin typeface="Arial" charset="0"/>
                <a:ea typeface="+mn-ea"/>
                <a:cs typeface="+mn-cs"/>
              </a:rPr>
              <a:t> requirements go into effect for applications due on 	or after January 25, 2018</a:t>
            </a:r>
            <a:endParaRPr kumimoji="0" lang="en-US" sz="2400" b="1" i="0" u="none" strike="noStrike" kern="1200" cap="none" spc="0" normalizeH="0" baseline="0" noProof="0" dirty="0">
              <a:ln>
                <a:noFill/>
              </a:ln>
              <a:solidFill>
                <a:prstClr val="white"/>
              </a:solidFill>
              <a:effectLst/>
              <a:uLnTx/>
              <a:uFillTx/>
              <a:latin typeface="Arial" charset="0"/>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515" y="1614798"/>
            <a:ext cx="7220458" cy="2646189"/>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167" y="1403088"/>
            <a:ext cx="5333665" cy="3200199"/>
          </a:xfrm>
          <a:prstGeom prst="rect">
            <a:avLst/>
          </a:prstGeom>
        </p:spPr>
      </p:pic>
    </p:spTree>
    <p:extLst>
      <p:ext uri="{BB962C8B-B14F-4D97-AF65-F5344CB8AC3E}">
        <p14:creationId xmlns:p14="http://schemas.microsoft.com/office/powerpoint/2010/main" val="424254085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5" fill="hold" nodeType="clickEffect">
                                  <p:stCondLst>
                                    <p:cond delay="0"/>
                                  </p:stCondLst>
                                  <p:childTnLst>
                                    <p:animEffect transition="out" filter="blinds(vertic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algn="ctr"/>
            <a:r>
              <a:rPr lang="en-US" sz="3600" b="1" dirty="0">
                <a:solidFill>
                  <a:srgbClr val="FFFF00"/>
                </a:solidFill>
                <a:latin typeface="Arial" pitchFamily="34" charset="0"/>
                <a:cs typeface="Arial" pitchFamily="34" charset="0"/>
              </a:rPr>
              <a:t>Budget Update</a:t>
            </a:r>
            <a:br>
              <a:rPr lang="en-US" sz="3600" b="1" dirty="0">
                <a:solidFill>
                  <a:srgbClr val="FFFF00"/>
                </a:solidFill>
                <a:latin typeface="Arial" pitchFamily="34" charset="0"/>
                <a:cs typeface="Arial" pitchFamily="34" charset="0"/>
              </a:rPr>
            </a:br>
            <a:br>
              <a:rPr lang="en-US" sz="3600" b="1" dirty="0">
                <a:solidFill>
                  <a:srgbClr val="FFFF00"/>
                </a:solidFill>
                <a:latin typeface="Arial" pitchFamily="34" charset="0"/>
                <a:cs typeface="Arial" pitchFamily="34" charset="0"/>
              </a:rPr>
            </a:br>
            <a:endParaRPr lang="en-US" sz="3600" dirty="0"/>
          </a:p>
        </p:txBody>
      </p:sp>
      <p:pic>
        <p:nvPicPr>
          <p:cNvPr id="5" name="Content Placeholder 5"/>
          <p:cNvPicPr>
            <a:picLocks noChangeAspect="1"/>
          </p:cNvPicPr>
          <p:nvPr/>
        </p:nvPicPr>
        <p:blipFill>
          <a:blip r:embed="rId3"/>
          <a:stretch>
            <a:fillRect/>
          </a:stretch>
        </p:blipFill>
        <p:spPr bwMode="auto">
          <a:xfrm>
            <a:off x="590545" y="1329243"/>
            <a:ext cx="7962910" cy="44777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7488427"/>
      </p:ext>
    </p:extLst>
  </p:cSld>
  <p:clrMapOvr>
    <a:masterClrMapping/>
  </p:clrMapOvr>
  <p:transition spd="slow">
    <p:wipe di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47"/>
            <a:ext cx="9144000" cy="772160"/>
          </a:xfrm>
        </p:spPr>
        <p:txBody>
          <a:bodyPr/>
          <a:lstStyle/>
          <a:p>
            <a:pPr algn="ctr"/>
            <a:r>
              <a:rPr lang="en-US" sz="3600" b="1" dirty="0">
                <a:solidFill>
                  <a:srgbClr val="FFFF00"/>
                </a:solidFill>
                <a:latin typeface="Arial" pitchFamily="34" charset="0"/>
                <a:cs typeface="Arial" pitchFamily="34" charset="0"/>
              </a:rPr>
              <a:t>NIH Appropriations</a:t>
            </a:r>
            <a:endParaRPr lang="en-US" sz="3600" dirty="0"/>
          </a:p>
        </p:txBody>
      </p:sp>
      <p:sp>
        <p:nvSpPr>
          <p:cNvPr id="7" name="TextBox 6"/>
          <p:cNvSpPr txBox="1"/>
          <p:nvPr/>
        </p:nvSpPr>
        <p:spPr>
          <a:xfrm>
            <a:off x="7317494" y="6409068"/>
            <a:ext cx="1866217"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14 </a:t>
            </a:r>
          </a:p>
        </p:txBody>
      </p:sp>
      <p:graphicFrame>
        <p:nvGraphicFramePr>
          <p:cNvPr id="6" name="Table 5"/>
          <p:cNvGraphicFramePr>
            <a:graphicFrameLocks noGrp="1"/>
          </p:cNvGraphicFramePr>
          <p:nvPr>
            <p:extLst>
              <p:ext uri="{D42A27DB-BD31-4B8C-83A1-F6EECF244321}">
                <p14:modId xmlns:p14="http://schemas.microsoft.com/office/powerpoint/2010/main" val="2349089303"/>
              </p:ext>
            </p:extLst>
          </p:nvPr>
        </p:nvGraphicFramePr>
        <p:xfrm>
          <a:off x="539374" y="774007"/>
          <a:ext cx="8065251" cy="5436662"/>
        </p:xfrm>
        <a:graphic>
          <a:graphicData uri="http://schemas.openxmlformats.org/drawingml/2006/table">
            <a:tbl>
              <a:tblPr firstRow="1" firstCol="1" bandRow="1">
                <a:tableStyleId>{5C22544A-7EE6-4342-B048-85BDC9FD1C3A}</a:tableStyleId>
              </a:tblPr>
              <a:tblGrid>
                <a:gridCol w="1541622">
                  <a:extLst>
                    <a:ext uri="{9D8B030D-6E8A-4147-A177-3AD203B41FA5}">
                      <a16:colId xmlns:a16="http://schemas.microsoft.com/office/drawing/2014/main" val="20000"/>
                    </a:ext>
                  </a:extLst>
                </a:gridCol>
                <a:gridCol w="3111689">
                  <a:extLst>
                    <a:ext uri="{9D8B030D-6E8A-4147-A177-3AD203B41FA5}">
                      <a16:colId xmlns:a16="http://schemas.microsoft.com/office/drawing/2014/main" val="20002"/>
                    </a:ext>
                  </a:extLst>
                </a:gridCol>
                <a:gridCol w="3411940">
                  <a:extLst>
                    <a:ext uri="{9D8B030D-6E8A-4147-A177-3AD203B41FA5}">
                      <a16:colId xmlns:a16="http://schemas.microsoft.com/office/drawing/2014/main" val="20003"/>
                    </a:ext>
                  </a:extLst>
                </a:gridCol>
              </a:tblGrid>
              <a:tr h="1933036">
                <a:tc>
                  <a:txBody>
                    <a:bodyPr/>
                    <a:lstStyle/>
                    <a:p>
                      <a:pPr algn="ctr"/>
                      <a:endParaRPr lang="en-US" sz="2800" b="1" dirty="0">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Fiscal Year 2017 </a:t>
                      </a:r>
                    </a:p>
                    <a:p>
                      <a:pPr algn="ctr"/>
                      <a:r>
                        <a:rPr lang="en-US" sz="2800" b="1" dirty="0">
                          <a:latin typeface="Arial" panose="020B0604020202020204" pitchFamily="34" charset="0"/>
                          <a:cs typeface="Arial" panose="020B0604020202020204" pitchFamily="34" charset="0"/>
                        </a:rPr>
                        <a:t>Budget</a:t>
                      </a:r>
                      <a:endParaRPr lang="en-US" sz="2800" b="1" dirty="0">
                        <a:solidFill>
                          <a:srgbClr val="FF0000"/>
                        </a:solidFill>
                        <a:latin typeface="Arial" panose="020B0604020202020204" pitchFamily="34" charset="0"/>
                        <a:cs typeface="Arial" panose="020B0604020202020204" pitchFamily="34" charset="0"/>
                      </a:endParaRPr>
                    </a:p>
                  </a:txBody>
                  <a:tcPr marL="68580" marR="68580" marT="34290" marB="34290" anchor="ctr"/>
                </a:tc>
                <a:tc>
                  <a:txBody>
                    <a:bodyPr/>
                    <a:lstStyle/>
                    <a:p>
                      <a:pPr algn="ctr"/>
                      <a:r>
                        <a:rPr lang="en-US" sz="2800" b="1" i="0" dirty="0">
                          <a:latin typeface="Arial" panose="020B0604020202020204" pitchFamily="34" charset="0"/>
                          <a:cs typeface="Arial" panose="020B0604020202020204" pitchFamily="34" charset="0"/>
                        </a:rPr>
                        <a:t>Fiscal Year</a:t>
                      </a:r>
                    </a:p>
                    <a:p>
                      <a:pPr algn="ctr"/>
                      <a:r>
                        <a:rPr lang="en-US" sz="2800" b="1" i="0" dirty="0">
                          <a:latin typeface="Arial" panose="020B0604020202020204" pitchFamily="34" charset="0"/>
                          <a:cs typeface="Arial" panose="020B0604020202020204" pitchFamily="34" charset="0"/>
                        </a:rPr>
                        <a:t>2018 Senate Appropriations Labor-HHS Spending Bill</a:t>
                      </a:r>
                    </a:p>
                  </a:txBody>
                  <a:tcPr marL="68580" marR="68580" marT="34290" marB="34290" anchor="ctr"/>
                </a:tc>
                <a:extLst>
                  <a:ext uri="{0D108BD9-81ED-4DB2-BD59-A6C34878D82A}">
                    <a16:rowId xmlns:a16="http://schemas.microsoft.com/office/drawing/2014/main" val="10000"/>
                  </a:ext>
                </a:extLst>
              </a:tr>
              <a:tr h="1617241">
                <a:tc>
                  <a:txBody>
                    <a:bodyPr/>
                    <a:lstStyle/>
                    <a:p>
                      <a:r>
                        <a:rPr lang="en-US" sz="2800" b="1" dirty="0">
                          <a:solidFill>
                            <a:schemeClr val="tx1"/>
                          </a:solidFill>
                          <a:latin typeface="Arial" panose="020B0604020202020204" pitchFamily="34" charset="0"/>
                          <a:cs typeface="Arial" panose="020B0604020202020204" pitchFamily="34" charset="0"/>
                        </a:rPr>
                        <a:t>NIH</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$34.1 B</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$36.1 B</a:t>
                      </a:r>
                    </a:p>
                  </a:txBody>
                  <a:tcPr marL="68580" marR="68580" marT="34290" marB="34290" anchor="ctr"/>
                </a:tc>
                <a:extLst>
                  <a:ext uri="{0D108BD9-81ED-4DB2-BD59-A6C34878D82A}">
                    <a16:rowId xmlns:a16="http://schemas.microsoft.com/office/drawing/2014/main" val="10001"/>
                  </a:ext>
                </a:extLst>
              </a:tr>
              <a:tr h="1617241">
                <a:tc>
                  <a:txBody>
                    <a:bodyPr/>
                    <a:lstStyle/>
                    <a:p>
                      <a:r>
                        <a:rPr lang="en-US" sz="2800" b="1" dirty="0">
                          <a:solidFill>
                            <a:schemeClr val="tx1"/>
                          </a:solidFill>
                          <a:latin typeface="Arial" panose="020B0604020202020204" pitchFamily="34" charset="0"/>
                          <a:cs typeface="Arial" panose="020B0604020202020204" pitchFamily="34" charset="0"/>
                        </a:rPr>
                        <a:t>NHGRI</a:t>
                      </a:r>
                    </a:p>
                  </a:txBody>
                  <a:tcPr marL="68580" marR="68580" marT="34290" marB="34290" anchor="ctr">
                    <a:lnB w="12700" cmpd="sng">
                      <a:noFill/>
                    </a:lnB>
                  </a:tcPr>
                </a:tc>
                <a:tc>
                  <a:txBody>
                    <a:bodyPr/>
                    <a:lstStyle/>
                    <a:p>
                      <a:pPr algn="ctr"/>
                      <a:r>
                        <a:rPr lang="en-US" sz="2800" b="1" dirty="0">
                          <a:latin typeface="Arial" panose="020B0604020202020204" pitchFamily="34" charset="0"/>
                          <a:cs typeface="Arial" panose="020B0604020202020204" pitchFamily="34" charset="0"/>
                        </a:rPr>
                        <a:t>$528 M</a:t>
                      </a:r>
                    </a:p>
                  </a:txBody>
                  <a:tcPr marL="68580" marR="68580" marT="34290" marB="34290" anchor="ctr"/>
                </a:tc>
                <a:tc>
                  <a:txBody>
                    <a:bodyPr/>
                    <a:lstStyle/>
                    <a:p>
                      <a:pPr algn="ctr"/>
                      <a:r>
                        <a:rPr lang="en-US" sz="2800" b="1" dirty="0">
                          <a:latin typeface="Arial" panose="020B0604020202020204" pitchFamily="34" charset="0"/>
                          <a:cs typeface="Arial" panose="020B0604020202020204" pitchFamily="34" charset="0"/>
                        </a:rPr>
                        <a:t>$547 M</a:t>
                      </a:r>
                    </a:p>
                  </a:txBody>
                  <a:tcPr marL="68580" marR="68580" marT="34290" marB="34290" anchor="ctr"/>
                </a:tc>
                <a:extLst>
                  <a:ext uri="{0D108BD9-81ED-4DB2-BD59-A6C34878D82A}">
                    <a16:rowId xmlns:a16="http://schemas.microsoft.com/office/drawing/2014/main" val="3935094876"/>
                  </a:ext>
                </a:extLst>
              </a:tr>
            </a:tbl>
          </a:graphicData>
        </a:graphic>
      </p:graphicFrame>
    </p:spTree>
    <p:extLst>
      <p:ext uri="{BB962C8B-B14F-4D97-AF65-F5344CB8AC3E}">
        <p14:creationId xmlns:p14="http://schemas.microsoft.com/office/powerpoint/2010/main" val="2926501337"/>
      </p:ext>
    </p:extLst>
  </p:cSld>
  <p:clrMapOvr>
    <a:masterClrMapping/>
  </p:clrMapOvr>
  <p:transition spd="slow">
    <p:wipe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110"/>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372" y="2401199"/>
            <a:ext cx="8663799" cy="3985706"/>
          </a:xfrm>
          <a:prstGeom prst="rect">
            <a:avLst/>
          </a:prstGeom>
          <a:noFill/>
        </p:spPr>
        <p:txBody>
          <a:bodyPr wrap="square" rtlCol="0">
            <a:spAutoFit/>
          </a:bodyPr>
          <a:lstStyle/>
          <a:p>
            <a:pPr marL="342900" marR="0" lvl="0" indent="-231775" algn="l" defTabSz="74771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235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rPr>
              <a:t>Arose from 6</a:t>
            </a:r>
            <a:r>
              <a:rPr kumimoji="0" lang="en-US" sz="2350" b="1" i="0" u="none" strike="noStrike" kern="0" cap="none" spc="0" normalizeH="0" baseline="30000" noProof="0" dirty="0">
                <a:ln>
                  <a:noFill/>
                </a:ln>
                <a:solidFill>
                  <a:prstClr val="white"/>
                </a:solidFill>
                <a:effectLst/>
                <a:uLnTx/>
                <a:uFillTx/>
                <a:latin typeface="Arial" pitchFamily="34" charset="0"/>
                <a:cs typeface="Arial" panose="020B0604020202020204" pitchFamily="34" charset="0"/>
              </a:rPr>
              <a:t>th</a:t>
            </a:r>
            <a:r>
              <a:rPr kumimoji="0" lang="en-US" sz="235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rPr>
              <a:t> Genomic Medicine Meeting</a:t>
            </a:r>
            <a:r>
              <a:rPr kumimoji="0" lang="en-US" sz="2350" b="1" i="0" u="none" strike="noStrike" kern="0" cap="none" spc="0" normalizeH="0" noProof="0" dirty="0">
                <a:ln>
                  <a:noFill/>
                </a:ln>
                <a:solidFill>
                  <a:prstClr val="white"/>
                </a:solidFill>
                <a:effectLst/>
                <a:uLnTx/>
                <a:uFillTx/>
                <a:latin typeface="Arial" pitchFamily="34" charset="0"/>
                <a:cs typeface="Arial" panose="020B0604020202020204" pitchFamily="34" charset="0"/>
              </a:rPr>
              <a:t> </a:t>
            </a:r>
            <a:r>
              <a:rPr kumimoji="0" lang="en-US" sz="235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rPr>
              <a:t>as ‘action 	collaborative</a:t>
            </a:r>
            <a:r>
              <a:rPr lang="en-US" sz="2350" kern="0" dirty="0">
                <a:solidFill>
                  <a:prstClr val="white"/>
                </a:solidFill>
                <a:cs typeface="Arial" panose="020B0604020202020204" pitchFamily="34" charset="0"/>
              </a:rPr>
              <a:t>’</a:t>
            </a:r>
            <a:r>
              <a:rPr kumimoji="0" lang="en-US" sz="235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rPr>
              <a:t> of IOM/NAM</a:t>
            </a:r>
          </a:p>
          <a:p>
            <a:pPr marL="342900" marR="0" lvl="0" indent="-231775" algn="l" defTabSz="74771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kumimoji="0" lang="en-US" sz="235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rPr>
              <a:t>Independent non-profit co-located with GA4GH, acting as 	implementation partner</a:t>
            </a:r>
          </a:p>
          <a:p>
            <a:pPr marL="342900" marR="0" lvl="0" indent="-231775" algn="l" defTabSz="74771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350" b="1" kern="0" dirty="0">
                <a:solidFill>
                  <a:prstClr val="white"/>
                </a:solidFill>
                <a:latin typeface="Arial" pitchFamily="34" charset="0"/>
                <a:cs typeface="Arial" panose="020B0604020202020204" pitchFamily="34" charset="0"/>
              </a:rPr>
              <a:t>&gt;120 delegates, nearly 50 countries</a:t>
            </a:r>
            <a:r>
              <a:rPr lang="en-US" sz="2350" kern="0" dirty="0">
                <a:solidFill>
                  <a:prstClr val="white"/>
                </a:solidFill>
                <a:cs typeface="Arial" panose="020B0604020202020204" pitchFamily="34" charset="0"/>
              </a:rPr>
              <a:t>; </a:t>
            </a:r>
            <a:r>
              <a:rPr lang="en-US" sz="2350" b="1" kern="0" dirty="0">
                <a:solidFill>
                  <a:prstClr val="white"/>
                </a:solidFill>
                <a:latin typeface="Arial" pitchFamily="34" charset="0"/>
                <a:cs typeface="Arial" panose="020B0604020202020204" pitchFamily="34" charset="0"/>
              </a:rPr>
              <a:t>developing projects 	in variant interpretation, case conferences, &amp; policy</a:t>
            </a:r>
          </a:p>
          <a:p>
            <a:pPr marL="342900" marR="0" lvl="0" indent="-231775" algn="l" defTabSz="74771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400" b="1" kern="0" dirty="0">
                <a:solidFill>
                  <a:prstClr val="white"/>
                </a:solidFill>
                <a:latin typeface="Arial" pitchFamily="34" charset="0"/>
                <a:cs typeface="Arial" panose="020B0604020202020204" pitchFamily="34" charset="0"/>
              </a:rPr>
              <a:t>Leading effort to convene major large-scale cohort 	studies and promote interoperability and sharing</a:t>
            </a:r>
          </a:p>
          <a:p>
            <a:pPr marL="342900" marR="0" lvl="0" indent="-231775" algn="l" defTabSz="747713" rtl="0" eaLnBrk="1" fontAlgn="base" latinLnBrk="0" hangingPunct="1">
              <a:lnSpc>
                <a:spcPct val="100000"/>
              </a:lnSpc>
              <a:spcBef>
                <a:spcPts val="1200"/>
              </a:spcBef>
              <a:spcAft>
                <a:spcPct val="0"/>
              </a:spcAft>
              <a:buClrTx/>
              <a:buSzTx/>
              <a:buFont typeface="Wingdings" panose="05000000000000000000" pitchFamily="2" charset="2"/>
              <a:buChar char="§"/>
              <a:tabLst/>
              <a:defRPr/>
            </a:pPr>
            <a:r>
              <a:rPr lang="en-US" sz="2400" b="1" kern="0" dirty="0">
                <a:solidFill>
                  <a:prstClr val="white"/>
                </a:solidFill>
                <a:latin typeface="Arial" pitchFamily="34" charset="0"/>
                <a:cs typeface="Arial" panose="020B0604020202020204" pitchFamily="34" charset="0"/>
              </a:rPr>
              <a:t>Meeting planned for early 2018</a:t>
            </a:r>
            <a:endParaRPr kumimoji="0" lang="en-US" sz="2400" b="1" i="0" u="none" strike="noStrike" kern="0" cap="none" spc="0" normalizeH="0" baseline="0" noProof="0" dirty="0">
              <a:ln>
                <a:noFill/>
              </a:ln>
              <a:solidFill>
                <a:prstClr val="white"/>
              </a:solidFill>
              <a:effectLst/>
              <a:uLnTx/>
              <a:uFillTx/>
              <a:latin typeface="Arial" pitchFamily="34" charset="0"/>
              <a:cs typeface="Arial" panose="020B0604020202020204" pitchFamily="34" charset="0"/>
            </a:endParaRPr>
          </a:p>
        </p:txBody>
      </p:sp>
      <p:sp>
        <p:nvSpPr>
          <p:cNvPr id="7" name="Title 1"/>
          <p:cNvSpPr txBox="1">
            <a:spLocks/>
          </p:cNvSpPr>
          <p:nvPr/>
        </p:nvSpPr>
        <p:spPr bwMode="auto">
          <a:xfrm>
            <a:off x="1714500" y="1"/>
            <a:ext cx="7429500" cy="1617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altLang="en-US" sz="3600" b="1" i="0" u="none" strike="noStrike" kern="0" cap="none" spc="0" normalizeH="0" baseline="0" noProof="0" dirty="0">
                <a:ln>
                  <a:noFill/>
                </a:ln>
                <a:solidFill>
                  <a:srgbClr val="FFFF00"/>
                </a:solidFill>
                <a:effectLst/>
                <a:uLnTx/>
                <a:uFillTx/>
                <a:latin typeface="Arial" charset="0"/>
                <a:ea typeface="+mn-ea"/>
                <a:cs typeface="+mn-cs"/>
              </a:rPr>
              <a:t>Global Genomic Medicine Collaborative (G2MC)</a:t>
            </a:r>
          </a:p>
          <a:p>
            <a:pPr marL="0" marR="0" lvl="0" indent="0" algn="ctr" defTabSz="914400" rtl="0" eaLnBrk="1" fontAlgn="base" latinLnBrk="0" hangingPunct="1">
              <a:lnSpc>
                <a:spcPct val="100000"/>
              </a:lnSpc>
              <a:spcBef>
                <a:spcPct val="0"/>
              </a:spcBef>
              <a:spcAft>
                <a:spcPct val="0"/>
              </a:spcAft>
              <a:buClrTx/>
              <a:buSzTx/>
              <a:buFont typeface="Arial" charset="0"/>
              <a:buNone/>
              <a:tabLst/>
              <a:defRPr/>
            </a:pPr>
            <a:endParaRPr kumimoji="0" lang="en-US" altLang="en-US" sz="1200" b="1" i="0" u="none" strike="noStrike" kern="0" cap="none" spc="0" normalizeH="0" baseline="0" noProof="0" dirty="0">
              <a:ln>
                <a:noFill/>
              </a:ln>
              <a:solidFill>
                <a:srgbClr val="FFFF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 typeface="Arial" charset="0"/>
              <a:buNone/>
              <a:tabLst/>
              <a:defRPr/>
            </a:pPr>
            <a:r>
              <a:rPr kumimoji="0" lang="en-US" altLang="en-US" sz="2800" b="1" i="0" u="none" strike="noStrike" kern="0" cap="none" spc="0" normalizeH="0" baseline="0" noProof="0" dirty="0">
                <a:ln>
                  <a:noFill/>
                </a:ln>
                <a:effectLst/>
                <a:uLnTx/>
                <a:uFillTx/>
                <a:latin typeface="Arial" charset="0"/>
                <a:ea typeface="+mn-ea"/>
                <a:cs typeface="+mn-cs"/>
              </a:rPr>
              <a:t>Athens, April 2017</a:t>
            </a:r>
          </a:p>
        </p:txBody>
      </p:sp>
      <p:pic>
        <p:nvPicPr>
          <p:cNvPr id="2" name="Picture 1">
            <a:extLst>
              <a:ext uri="{FF2B5EF4-FFF2-40B4-BE49-F238E27FC236}">
                <a16:creationId xmlns:a16="http://schemas.microsoft.com/office/drawing/2014/main" id="{EB971670-1A58-4129-83CC-142B04100642}"/>
              </a:ext>
            </a:extLst>
          </p:cNvPr>
          <p:cNvPicPr>
            <a:picLocks noChangeAspect="1"/>
          </p:cNvPicPr>
          <p:nvPr/>
        </p:nvPicPr>
        <p:blipFill rotWithShape="1">
          <a:blip r:embed="rId3"/>
          <a:srcRect l="7873" r="4018"/>
          <a:stretch/>
        </p:blipFill>
        <p:spPr>
          <a:xfrm>
            <a:off x="143372" y="86966"/>
            <a:ext cx="1571128" cy="1530796"/>
          </a:xfrm>
          <a:prstGeom prst="rect">
            <a:avLst/>
          </a:prstGeom>
        </p:spPr>
      </p:pic>
      <p:pic>
        <p:nvPicPr>
          <p:cNvPr id="9" name="Picture 8">
            <a:extLst>
              <a:ext uri="{FF2B5EF4-FFF2-40B4-BE49-F238E27FC236}">
                <a16:creationId xmlns:a16="http://schemas.microsoft.com/office/drawing/2014/main" id="{3FC4B2A1-460A-4976-9B60-E419E2165721}"/>
              </a:ext>
            </a:extLst>
          </p:cNvPr>
          <p:cNvPicPr>
            <a:picLocks noChangeAspect="1"/>
          </p:cNvPicPr>
          <p:nvPr/>
        </p:nvPicPr>
        <p:blipFill rotWithShape="1">
          <a:blip r:embed="rId4"/>
          <a:srcRect l="606" r="398"/>
          <a:stretch/>
        </p:blipFill>
        <p:spPr>
          <a:xfrm>
            <a:off x="143372" y="1931814"/>
            <a:ext cx="8857857" cy="2917278"/>
          </a:xfrm>
          <a:prstGeom prst="rect">
            <a:avLst/>
          </a:prstGeom>
          <a:ln w="19050">
            <a:solidFill>
              <a:schemeClr val="bg1"/>
            </a:solidFill>
          </a:ln>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15</a:t>
            </a:r>
          </a:p>
        </p:txBody>
      </p:sp>
    </p:spTree>
    <p:extLst>
      <p:ext uri="{BB962C8B-B14F-4D97-AF65-F5344CB8AC3E}">
        <p14:creationId xmlns:p14="http://schemas.microsoft.com/office/powerpoint/2010/main" val="3759162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2454"/>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Executive Director, </a:t>
            </a:r>
            <a:br>
              <a:rPr lang="en-US" sz="3600" b="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American Society of Human Genetics</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16</a:t>
            </a:r>
          </a:p>
        </p:txBody>
      </p:sp>
      <p:sp>
        <p:nvSpPr>
          <p:cNvPr id="13" name="Title 1"/>
          <p:cNvSpPr txBox="1">
            <a:spLocks/>
          </p:cNvSpPr>
          <p:nvPr/>
        </p:nvSpPr>
        <p:spPr>
          <a:xfrm>
            <a:off x="-38395" y="5742655"/>
            <a:ext cx="4967494" cy="666413"/>
          </a:xfrm>
          <a:prstGeom prst="rect">
            <a:avLst/>
          </a:prstGeom>
        </p:spPr>
        <p:txBody>
          <a:bodyPr/>
          <a:lstStyle/>
          <a:p>
            <a:pPr algn="ctr" eaLnBrk="0" hangingPunct="0">
              <a:defRPr/>
            </a:pPr>
            <a:r>
              <a:rPr lang="en-US" sz="3200" spc="-100" dirty="0">
                <a:ea typeface="+mj-ea"/>
                <a:cs typeface="Arial" charset="0"/>
              </a:rPr>
              <a:t>Mona Miller, M.P.P.</a:t>
            </a:r>
          </a:p>
        </p:txBody>
      </p:sp>
      <p:pic>
        <p:nvPicPr>
          <p:cNvPr id="8" name="Picture 7"/>
          <p:cNvPicPr>
            <a:picLocks noChangeAspect="1"/>
          </p:cNvPicPr>
          <p:nvPr/>
        </p:nvPicPr>
        <p:blipFill rotWithShape="1">
          <a:blip r:embed="rId3"/>
          <a:srcRect b="14907"/>
          <a:stretch/>
        </p:blipFill>
        <p:spPr>
          <a:xfrm>
            <a:off x="1020808" y="1952974"/>
            <a:ext cx="2849087" cy="3781585"/>
          </a:xfrm>
          <a:prstGeom prst="roundRect">
            <a:avLst/>
          </a:prstGeom>
        </p:spPr>
      </p:pic>
      <p:pic>
        <p:nvPicPr>
          <p:cNvPr id="2050" name="Picture 2" descr="Image result for ashg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5650" y="3124014"/>
            <a:ext cx="3602649" cy="1808204"/>
          </a:xfrm>
          <a:prstGeom prst="rect">
            <a:avLst/>
          </a:prstGeom>
          <a:noFill/>
          <a:ln w="57150">
            <a:solidFill>
              <a:schemeClr val="tx1"/>
            </a:solidFill>
          </a:ln>
          <a:effectLst>
            <a:glow rad="228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79035"/>
      </p:ext>
    </p:extLst>
  </p:cSld>
  <p:clrMapOvr>
    <a:masterClrMapping/>
  </p:clrMapOvr>
  <p:transition spd="slow">
    <p:wipe dir="d"/>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109"/>
            <a:ext cx="9144000" cy="639763"/>
          </a:xfrm>
        </p:spPr>
        <p:txBody>
          <a:bodyPr/>
          <a:lstStyle/>
          <a:p>
            <a:pPr algn="ctr">
              <a:defRPr/>
            </a:pPr>
            <a:r>
              <a:rPr lang="en-US" sz="3600" b="1" dirty="0">
                <a:solidFill>
                  <a:srgbClr val="FFFF00"/>
                </a:solidFill>
                <a:latin typeface="Arial" charset="0"/>
                <a:cs typeface="Arial" charset="0"/>
              </a:rPr>
              <a:t>ASHG Position Statement: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Human Germline Genome Editing</a:t>
            </a:r>
            <a:endParaRPr lang="en-US" sz="3600" b="1" dirty="0">
              <a:solidFill>
                <a:srgbClr val="FFFF00"/>
              </a:solidFill>
              <a:latin typeface="Arial" pitchFamily="34" charset="0"/>
              <a:cs typeface="Arial" pitchFamily="34" charset="0"/>
            </a:endParaRPr>
          </a:p>
        </p:txBody>
      </p:sp>
      <p:sp>
        <p:nvSpPr>
          <p:cNvPr id="42" name="Rectangle 41"/>
          <p:cNvSpPr/>
          <p:nvPr/>
        </p:nvSpPr>
        <p:spPr>
          <a:xfrm>
            <a:off x="4615416" y="1623316"/>
            <a:ext cx="4130017" cy="523220"/>
          </a:xfrm>
          <a:prstGeom prst="rect">
            <a:avLst/>
          </a:prstGeom>
        </p:spPr>
        <p:txBody>
          <a:bodyPr wrap="square">
            <a:spAutoFit/>
          </a:bodyPr>
          <a:lstStyle/>
          <a:p>
            <a:pPr marL="387350" marR="0" lvl="2" indent="-228600" algn="l" defTabSz="627063" rtl="0" eaLnBrk="0" fontAlgn="base" latinLnBrk="0" hangingPunct="0">
              <a:lnSpc>
                <a:spcPct val="100000"/>
              </a:lnSpc>
              <a:spcBef>
                <a:spcPts val="1800"/>
              </a:spcBef>
              <a:spcAft>
                <a:spcPct val="0"/>
              </a:spcAft>
              <a:buClr>
                <a:prstClr val="white"/>
              </a:buClr>
              <a:buSzPct val="95000"/>
              <a:buFont typeface="Wingdings" pitchFamily="2" charset="2"/>
              <a:buChar char=""/>
              <a:tabLst/>
              <a:defRPr/>
            </a:pPr>
            <a:endParaRPr kumimoji="0" lang="en-US" sz="2800" b="1" i="0" u="none" strike="noStrike" kern="1200" cap="none" spc="0" normalizeH="0" baseline="0" noProof="0" dirty="0">
              <a:ln>
                <a:noFill/>
              </a:ln>
              <a:solidFill>
                <a:prstClr val="white"/>
              </a:solidFill>
              <a:effectLst/>
              <a:uLnTx/>
              <a:uFillTx/>
              <a:latin typeface="Arial" charset="0"/>
              <a:ea typeface="+mn-ea"/>
              <a:cs typeface="+mn-cs"/>
            </a:endParaRPr>
          </a:p>
        </p:txBody>
      </p:sp>
      <p:sp>
        <p:nvSpPr>
          <p:cNvPr id="6" name="TextBox 5"/>
          <p:cNvSpPr txBox="1"/>
          <p:nvPr/>
        </p:nvSpPr>
        <p:spPr>
          <a:xfrm>
            <a:off x="7317494" y="6409068"/>
            <a:ext cx="1866217"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17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52" b="22369"/>
          <a:stretch/>
        </p:blipFill>
        <p:spPr>
          <a:xfrm>
            <a:off x="1380379" y="1442902"/>
            <a:ext cx="6470073" cy="3054262"/>
          </a:xfrm>
          <a:prstGeom prst="rect">
            <a:avLst/>
          </a:prstGeom>
          <a:effectLst>
            <a:glow rad="228600">
              <a:schemeClr val="accent1">
                <a:satMod val="175000"/>
                <a:alpha val="40000"/>
              </a:schemeClr>
            </a:glow>
          </a:effectLst>
        </p:spPr>
      </p:pic>
      <p:sp>
        <p:nvSpPr>
          <p:cNvPr id="8" name="TextBox 7"/>
          <p:cNvSpPr txBox="1"/>
          <p:nvPr/>
        </p:nvSpPr>
        <p:spPr>
          <a:xfrm>
            <a:off x="377244" y="4730583"/>
            <a:ext cx="8663799" cy="1692771"/>
          </a:xfrm>
          <a:prstGeom prst="rect">
            <a:avLst/>
          </a:prstGeom>
          <a:noFill/>
        </p:spPr>
        <p:txBody>
          <a:bodyPr wrap="square" rtlCol="0">
            <a:spAutoFit/>
          </a:bodyPr>
          <a:lstStyle/>
          <a:p>
            <a:pPr marL="342900" lvl="0" indent="-287338" defTabSz="747713">
              <a:spcBef>
                <a:spcPts val="1200"/>
              </a:spcBef>
              <a:buFont typeface="Wingdings" panose="05000000000000000000" pitchFamily="2" charset="2"/>
              <a:buChar char="§"/>
              <a:defRPr/>
            </a:pPr>
            <a:r>
              <a:rPr lang="en-US" sz="2350" kern="0" dirty="0">
                <a:solidFill>
                  <a:prstClr val="white"/>
                </a:solidFill>
                <a:cs typeface="Arial" panose="020B0604020202020204" pitchFamily="34" charset="0"/>
              </a:rPr>
              <a:t>Recommends against the use of germline gene editing 	that would result in pregnancy</a:t>
            </a:r>
          </a:p>
          <a:p>
            <a:pPr marL="342900" lvl="0" indent="-287338" defTabSz="747713">
              <a:spcBef>
                <a:spcPts val="1200"/>
              </a:spcBef>
              <a:buFont typeface="Wingdings" panose="05000000000000000000" pitchFamily="2" charset="2"/>
              <a:buChar char="§"/>
              <a:defRPr/>
            </a:pPr>
            <a:r>
              <a:rPr lang="en-US" sz="2350" kern="0" dirty="0">
                <a:solidFill>
                  <a:prstClr val="white"/>
                </a:solidFill>
                <a:cs typeface="Arial" panose="020B0604020202020204" pitchFamily="34" charset="0"/>
              </a:rPr>
              <a:t>Asserts that in vitro studies of germline gene editing 	should continue without restriction of public funds</a:t>
            </a:r>
          </a:p>
        </p:txBody>
      </p:sp>
    </p:spTree>
    <p:extLst>
      <p:ext uri="{BB962C8B-B14F-4D97-AF65-F5344CB8AC3E}">
        <p14:creationId xmlns:p14="http://schemas.microsoft.com/office/powerpoint/2010/main" val="21448701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2454"/>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Albany Medical Center Prize in Medicine and Biomedical Research </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18</a:t>
            </a:r>
          </a:p>
        </p:txBody>
      </p:sp>
      <p:pic>
        <p:nvPicPr>
          <p:cNvPr id="5" name="Picture 4"/>
          <p:cNvPicPr>
            <a:picLocks noChangeAspect="1"/>
          </p:cNvPicPr>
          <p:nvPr/>
        </p:nvPicPr>
        <p:blipFill rotWithShape="1">
          <a:blip r:embed="rId3"/>
          <a:srcRect l="28235"/>
          <a:stretch/>
        </p:blipFill>
        <p:spPr>
          <a:xfrm>
            <a:off x="982979" y="1510358"/>
            <a:ext cx="7223761" cy="457537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2667521050"/>
      </p:ext>
    </p:extLst>
  </p:cSld>
  <p:clrMapOvr>
    <a:masterClrMapping/>
  </p:clrMapOvr>
  <p:transition spd="slow">
    <p:wipe dir="d"/>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61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5" name="Title 1"/>
          <p:cNvSpPr txBox="1">
            <a:spLocks/>
          </p:cNvSpPr>
          <p:nvPr/>
        </p:nvSpPr>
        <p:spPr bwMode="auto">
          <a:xfrm>
            <a:off x="0" y="1318117"/>
            <a:ext cx="8153400" cy="3721243"/>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Next Generation Researchers Initiative</a:t>
            </a:r>
          </a:p>
          <a:p>
            <a:pPr marL="231775" lvl="1" defTabSz="685800" eaLnBrk="0" hangingPunct="0">
              <a:spcBef>
                <a:spcPts val="0"/>
              </a:spcBef>
              <a:spcAft>
                <a:spcPts val="600"/>
              </a:spcAft>
              <a:buClr>
                <a:prstClr val="white"/>
              </a:buClr>
              <a:buSzPct val="95000"/>
              <a:defRPr/>
            </a:pPr>
            <a:r>
              <a:rPr lang="en-US" sz="2800" dirty="0">
                <a:solidFill>
                  <a:prstClr val="white"/>
                </a:solidFill>
                <a:latin typeface="Arial" charset="0"/>
              </a:rPr>
              <a:t>	</a:t>
            </a:r>
            <a:r>
              <a:rPr lang="en-US" sz="2800" dirty="0">
                <a:solidFill>
                  <a:srgbClr val="66FF33"/>
                </a:solidFill>
                <a:latin typeface="Arial" charset="0"/>
              </a:rPr>
              <a:t>	Larry </a:t>
            </a:r>
            <a:r>
              <a:rPr lang="en-US" sz="2800" dirty="0" err="1">
                <a:solidFill>
                  <a:srgbClr val="66FF33"/>
                </a:solidFill>
                <a:latin typeface="Arial" charset="0"/>
              </a:rPr>
              <a:t>Tabak</a:t>
            </a:r>
            <a:endParaRPr lang="en-US" sz="2800" dirty="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endParaRPr lang="en-US" sz="1400" dirty="0">
              <a:solidFill>
                <a:srgbClr val="66FF33"/>
              </a:solidFill>
              <a:latin typeface="Arial" charset="0"/>
            </a:endParaRPr>
          </a:p>
          <a:p>
            <a:pPr lvl="2" eaLnBrk="0" hangingPunct="0">
              <a:spcBef>
                <a:spcPts val="0"/>
              </a:spcBef>
              <a:spcAft>
                <a:spcPts val="600"/>
              </a:spcAft>
              <a:buClr>
                <a:srgbClr val="D6ECFF"/>
              </a:buClr>
              <a:buSzPct val="95000"/>
              <a:tabLst>
                <a:tab pos="1371600" algn="l"/>
              </a:tabLst>
              <a:defRPr/>
            </a:pPr>
            <a:endParaRPr lang="en-US" sz="14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Report: Update on the </a:t>
            </a:r>
            <a:r>
              <a:rPr lang="en-US" sz="2800" dirty="0" err="1">
                <a:solidFill>
                  <a:prstClr val="white"/>
                </a:solidFill>
              </a:rPr>
              <a:t>eMERGE</a:t>
            </a:r>
            <a:r>
              <a:rPr lang="en-US" sz="2800" dirty="0">
                <a:solidFill>
                  <a:prstClr val="white"/>
                </a:solidFill>
              </a:rPr>
              <a:t> Network</a:t>
            </a:r>
          </a:p>
          <a:p>
            <a:pPr marL="231775" lvl="1" defTabSz="685800" eaLnBrk="0" hangingPunct="0">
              <a:spcBef>
                <a:spcPts val="0"/>
              </a:spcBef>
              <a:spcAft>
                <a:spcPts val="600"/>
              </a:spcAft>
              <a:buClr>
                <a:prstClr val="white"/>
              </a:buClr>
              <a:buSzPct val="95000"/>
              <a:defRPr/>
            </a:pPr>
            <a:r>
              <a:rPr lang="en-US" sz="2800" dirty="0">
                <a:solidFill>
                  <a:srgbClr val="66FF33"/>
                </a:solidFill>
                <a:latin typeface="Arial" charset="0"/>
              </a:rPr>
              <a:t>		Rex Chisholm</a:t>
            </a: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tabLst>
                <a:tab pos="914400" algn="l"/>
              </a:tabLst>
              <a:defRPr/>
            </a:pPr>
            <a:r>
              <a:rPr lang="en-US" sz="2800" dirty="0">
                <a:solidFill>
                  <a:prstClr val="white"/>
                </a:solidFill>
              </a:rPr>
              <a:t>Report: The Cancer Genome Atlas (TCGA): 	A Decade of Discovery</a:t>
            </a:r>
          </a:p>
          <a:p>
            <a:pPr marL="231775" lvl="1" defTabSz="685800" eaLnBrk="0" hangingPunct="0">
              <a:spcBef>
                <a:spcPts val="0"/>
              </a:spcBef>
              <a:spcAft>
                <a:spcPts val="600"/>
              </a:spcAft>
              <a:buClr>
                <a:prstClr val="white"/>
              </a:buClr>
              <a:buSzPct val="95000"/>
              <a:defRPr/>
            </a:pPr>
            <a:r>
              <a:rPr lang="en-US" sz="2800" dirty="0">
                <a:solidFill>
                  <a:prstClr val="white"/>
                </a:solidFill>
                <a:latin typeface="Arial" charset="0"/>
              </a:rPr>
              <a:t>	</a:t>
            </a:r>
            <a:r>
              <a:rPr lang="en-US" sz="2800" dirty="0">
                <a:solidFill>
                  <a:srgbClr val="66FF33"/>
                </a:solidFill>
                <a:latin typeface="Arial" charset="0"/>
              </a:rPr>
              <a:t>	Carolyn Hutter</a:t>
            </a:r>
          </a:p>
        </p:txBody>
      </p:sp>
    </p:spTree>
    <p:extLst>
      <p:ext uri="{BB962C8B-B14F-4D97-AF65-F5344CB8AC3E}">
        <p14:creationId xmlns:p14="http://schemas.microsoft.com/office/powerpoint/2010/main" val="2619743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50" y="2454"/>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Allen Distinguished Investigator Awards </a:t>
            </a:r>
          </a:p>
        </p:txBody>
      </p:sp>
      <p:sp>
        <p:nvSpPr>
          <p:cNvPr id="2" name="AutoShape 5" descr="data:image/jpeg;base64,/9j/4AAQSkZJRgABAQAAAQABAAD/2wCEAAkGBxQSEhUUExQWFhUXGBoWFRcYGBgXFxoYGxcXFxkYFxoZHCggGBolHxcYITEhJikrLi4uFx8zODMsNygtLisBCgoKDg0OFRAQFCwcFB8sLCwsLCwsLCwsLCwsLCwsLCwsLCwsLCwsLCwsLCwsLCwsLCwsLCwsLCwsLDcsLCwsN//AABEIARMAtwMBIgACEQEDEQH/xAAcAAABBQEBAQAAAAAAAAAAAAAAAQMEBQYCBwj/xAA7EAABAgQEBAMHAgUFAAMAAAABAhEAAyExBBJBUQUiYXEGMoETQpGhscHwB9EjUmJy4RSCkrLxFySi/8QAGAEBAQEBAQAAAAAAAAAAAAAAAAECAwT/xAAdEQEBAAIDAQEBAAAAAAAAAAAAAQIRITFBEgNh/9oADAMBAAIRAxEAPwD2OCCCAIIIIAjgx3CGA5hRA0KIDpMLCQhW20B1BDKsUkXUkeoH1juXNBsYDuCFhIBYSCFgEghYIBIIWEgCEhYSKGcUl0n0+oghxQcQsAQQQRAQQQsAkELCGASFEITETH8SlyQ61AdNT2gJa4q8ZxFCSxUPi3xMZHjni0rcJJSnYUcdTeM7LxaphpGLk1MW5xPHwPL7PvX9nMQFeIKuyQf6Wr3EZtUtKA6lOep+gip4lxTYkbP/AJjP01MXq/CPEImMDXrY7Vi+CxePDeFceyXNX01jVf8AyAot/DA9f3Eamc9S4vSoWMHhPHDnmSW7xq+GcWlzhyKrsb/5jUsrNlWMEAMEaQQQQQCQQsJAJBBBAcwQQQQsEEEAscmFij8VcaGGlEjzqokdd/SJViJ4p8TCQChFZmv9P+Y86x/EVF1zFEmIk7GFaiVEkkuSbkxCxXPlHxjlctukmjmHmGbU726bmLJWKyjKim5/PpEOQMocdh9ockS86sosLn6nuYy0flJKnI/5K/GAii4tOZwkOdVftFzisXm5U0Qmj6Ftev4YqsdLRUEqUtqsKAetB1iKopM3mYk+kWuGmbE+rxUzpYCqRYSJeYODb4+sBe4ablu5TruO8X+BWqUQtBpcERlMBiWICnGj/vGo4aW5dDVvuISpY9F4BxkTQEq82h3/AMxdx5thFGWsMWq6Y33DcWJqArXXvHbGudiXBBBG2RCQsJAEJCwQHEEAhYIIWCFgOTHkHi7ixxGIUx5E8qewLP6x6Z4mxPs8NNU7HKW7mgjw9U51GOed8bwhvFmkJgVumt3+5iPjZjlh+PHEvkbf8vHN0Wq10fVywjuXiQmWd1P67/nWIilcv5Yn9o58y0pFg31/PgIlqyLDA4cqOZRYAP0G1Pn8Iq+ITATlRRD+qi7Aq33jQTwyRLGtVdohy8C6kluVx/j5RNrpn8fh2L+sJhFFJcMdw2kaHF4DMTFXNwpBpRqxNtaTl4ZJZeWh1FwYs+DT0uEE190m4Oxjng0rNLb1bdjUer/KHJ2CDhQ+O2kVlpghx+X3jQ+FsTUpOtfUXjK8PUoFlbMDu9fztF1h52RSVjRie2vyjpjXPKNrBCJLwsdXMQkLCRQQQQQDYjoRwI7EEKIWCCAxn6n4rJhkpF1q+QD/ALR5IkN3j0H9W8bzypegBUfUtHnQXraOGd5dcehPUBpEcrrSvWOpy9anvaI8slRLW1jLaXJm0Pdh3aLHBpaYT0H0irSig2FQN9ossCo6irRKsi3z5ld2HprFkiWOVu8UyC7fnT7fOLjDRI3p3NwgcxWY/CMX2rGnlSnjnFYIKBi6WVTcPkN5T1/OkTpKMwUCLODEXDS1IcG4t1G0O/6sJZXofqPuIRmxMEwBCS9bHuLfaHE4hyGNDQfb86RRz8TQpFiQR8/vEjAT3cdfrcxZWLHqHBJ+eSgm7MfSkToqvDAP+nQ/X/sYtY9E6cKISFhDAEJBBANiOxHAjoRUdiCEELAeU/q/KInylV5kEdKKP7x56lbegePbP1J4embhCsjmlnMOxYK+UeJzUsT2jhnxXbDmIU2YTUn9ocwaCssLQzOQ9B6/tF/wXDAPGW5EjD4EARKlyokJEM4qZ7PzA70DkwbT8LhDTlNIle2QhXOCnuDGemeJZ0sDLKASbFZJevRgD0eLfiU2YZEuctUtSFkigUkhjQ8xPKe0X542z9c6aXCTUqDpL0iXhCFRguD8XJUUAEJB9f8AyN1haIzHakJWjXEMBmIKbxWYjhSsiqdR9xEnGcT52SputYscKFrDlQfteGpU3WGxKCk1s/1D/wCYlcJSVrATqQPnE3xYgAIDM6i/okj7weBUg4pDC32BiSc6ZyvD1WRKCUhIsAAPSHISCPQ84gMEIYAghIWAbjoQjR0IqFELCCFgI3EMMJktSFBwoEfGPnfi2FKZinsCx9KNH0eu0eFeIpDTZgay1D/9GOX6+O35es/Jle9rpFvw5DBoj4PDvFoiUwjlI7HsOne0WSFA0Vb7xXoLMInYU1g1EkcNSC4Aba30p8oa4nKdGUJBFqikXWGluIo/EePTLDPU6Ro0psFhwlVN/pGxmlSpJSkgHKQDWhbURkMIQvpGwwFgO0SLZw8+4jwiaVglJWmjmXfqw0L9GjVcFxUyQqVKWStK0ipLlC2qnNqKW0i//wBMkFwL6ftHasMDUpAAr1fvG98OfzztlvHMw5pPXOf+sX36YYAlS5psOUdy0VXi7CGcuShIdRUye5IDfSPTOEcPTh5SZaBQD4nUmGM3ltz/AEvGkyCCCOriIQwsIYBIIIIAaFggioIUwkLAMYvECWhS1UCQST2j5/4xx4+0mLyuFqJFWuTePY/Hk1Qwq0oBJVSm1z2FI+feIr0NTHL9OeHX87rls8LLZIJuamH9YjYVf8NJ/pH0EOhUc67dnVJLZtLRM4eYJqHRLSNS5i0l4cJlqVZg7xG5dFxOMyIIArGJxoUZntFuoVtoYlz/ABClRKXZtDf5xJw6kTGrFWbReDYtClsH9Q31jayloypa+v2iFK4XKBBygmLKXhUBmSKWixLT/DcSFjrUQ+uaM2U7PFTh5fs5pAsajvrFgqtWraES6ReFj2nEJYZxLClHocpaN9Gc8I8Pye0mEcylNXYCvzJjRx1xmo8ud3RBBBGmSQGCEMAQQkLAEEcPCvFR28I8cvA8BziJYUkjcNHg3ijwZiUzJihKUpIJLpD03YVj3uMdx39RMPhlFIRMm5SyijKw7EmsZykrWN0834c/skAgggMQelIeCodxGOE9SpoDBaioDYE0HwiOqkcK9EXGGU4B2/xFzjpn/wBZQ/mDRnMNP5SO31iZNxmYJTtEdFFN4elQ5gDDknw+XBCin5xoJGGBqRFvhZNGFosi/dijkyMTLFFhSRveJ+Axs9SmMug1f8eLcSR/KBCIlbRouW/EfCJM1Tn3XHq8XXC8OFTQDYOo+lvmYiYOXlS0XvAsOwKzdVB/aP3+whjN1xzuospcsJDCO4II7POISFhIAhDATHJMAsEI8EBzCwNBAEEEEBVeKZxRhJ5SoJV7NTElqtvvHgc1Vzc6jfoOsa79SOOHFzfZSyfZSiyW95dQVdRp/wCxkcGHrq1Bseu1BQxmrEzBL9lyEuDUd9RFiqojP5ubu3x07dtIs8DOKSEqsbH7RyyjthTylkQ/Jn1BhMVJ1iGkF4y6b013D5uYCsaPDMBHn+Hnqlh9IuMBx0n3Se0aha1yk6xyFiK+Ti1LDZSO8PrxKMOULmjOCoJI2cGraszxpm3hb8MwBmHMoMj/ALdunWNEBHMpYUAUlwQ4I2jqOkmnnyy2WCEgioIQwsIYDkmOSYUxyYAggggO4IWMt4j8aycM6UfxJtmFUjdyLtsPlAX/ABLiErDoK5qwhI1OvQC5PQR5j4n/AFFmTAUYZPs5ZpnNVkVBb+U9nPaMzxbik3ETiZyytZokCwB0QnQWiMcE4r8bvt0OguNIm10YMyw1Ifq2kLPw/s+dJFRUaF7MLkE/tEWegpNRrR3+1gf3iww5OUknlsdS9af2nXr6RFRAjNUeoNatX81feHcDPCjkLke4QKv367+u8MTwxcPblpVQ2u9BU/EQ2hPK/vfn56xDbS4KYFy6FxUP9R0IOmkLwmTmmMdIzi8POT/HwyuY+eWS4mNQqAepFtyx/wB0/wAO+J5RWUzv4S3rmol+/unoWjNxdZnL23GNwKDKV2hnwxwxIUVGrWjnF4pKpRKVONwQYlcGmBCMxUAne1Iz614vFBjQRkv1A4mZa8NKDOpRUTQsQAEitnzH4GOuOfqHhsOkplvNmNQDyg/1K/Z480xXEZmIC58wuv28tRNWDpUkAbAMPwxr+sZXx7L4S8TezRlUCpHmDHmANaUAa1O8bXh/GJM4ciwTsaK+Bjx7hTZQsOOo2dxdQ/mGmkTVTCk5g41d2asdNuWnsUEec8P8XTglwrMBQhQcj1FYvOG+NJazlmpKDuKju12i7TTVQkN4bEomDMhQUNwXh2A4IhGjuEMBy0ELBAeUce8YT8SFJQfZSyWZPnO+Y9tIzvsSa6kMW1qNNfjqd4ioSyq107VYv+a+kT8QjKHGRrk1Oj6j8HpGWkLEoYJA81gRdnp2/LxJwwC0uSoqarW9FEguAWftHGKlul0sXHMyQ53ol6mvesd4BlJYE5rggC+6iRTR9j6QDE7BiYj3c1wB5aXq3TZqiIOFWxcswoUsGJs1upfcRZISnMyCa1d0qOcbNQUcVbyprELED2U02aYxNXAIrcC+lj84Idn4EqADXqFPYagkGgtW57iK0oVYXAD/APltm3DbRdSsRlSznKprggvtbqSO47RX8QlZCGtoXfMSHPp99noU9w2eAK1INKsAWIr9u/WIPFQhassxGYb2Wkbg6Go3HSEK6ukVN02r0Grbf0wzP5VAEXCiQQQQkBnYnVReAo8dhl4dbIUrKaoUHTmGjtR7fEbw0riM4jKZq22zFvhGsXhhPwcwGsyWAtFdAD5a1ccttqiMUIvadFix4eHkYpOuREwf7JgJ+R/Giuibwc860s+eVMRpcpcGpGoETLonbbeGMYVywkMSQLgECw11ZSb05Y081BUhIUlNaaeZrUvbTeMF4CnZnSo8urijGh2a4q+kaqVjAVZHLguW01ehIoQNXvBUNM9ciZ7rWI5GI0LAPE6axCVJAb3WYNWxY7x3jZedGa5Jd2Cqahxfeo6xC4VjAhWVWZnYbPYFvj+GAuuGcTXKVmSop/tI21FiI3PBvFKJnJMZKv5rJP7RgZyFs6WUkm9LFzWOuikHoR30rTt32gj1+EjEeGvEmUBClFSNz5k1b1EbZCgQCC4NQY0hYIIID59mr1YEp84qzXdzVVLP8CImYdQIyrY/HfUgWOz6jaGkTEo5rDWrHrlJ12IYdSxdrCzkhRDnKC4UAVEoJdk7kOfidojSf7eWHCZdDVmqGuwYmwN2tEaXMLsQlJzWFa6KSAKO4FALitBEyYtIYtMU+gSEOQHukvWhEMyyVDkSgAlqMQasznlJtbRQpBHShm5gmli+hvmCSX0J9IZ4mEzUMTmI2a9GLDS1H94bR0GL5lAuGUlSnL6ECmU6+pglgIXlbRg7gqq1AO6tDe9BAQcBOKwUqOVVilmoKg7hV67tEv2YWAhnYVYEhIoa9CWJ0sIrsZLKFhaXYlibA7UFnGgN2tFxw1SVEMS9WqG/tc3PQA2iCkOEdZN0mzbWrRwWBuDcbxHxSApRq7tU6N5U/wBo8z6nsI0uKwAUFsGVoAAQXZ6DqA4YCx1ikxGCmJUcySlyTq1jW7iAZH8KVMW/KE5dDzOCwfchvXSMWI13imY2ElI19qVd05VB6bEgesZF4sKIdwM7JMQrZQvUbF/jDJMc60vpC8xGj8JnIXF3Iu3S9OsbXhstIWTm5lVJZy9726/uIzfhvhpmVAIap0rU3NxC8U48qQsIlVWKqLnKCWISLFXU0uQ14jXTcYwqKASfLWwSkjWivypjPYqWQrzMDYpGWhbpoNX0ESuGcYWtKUzAHLOwzaOKjKz1Fz9I7nYFVM19CAmt7al3PqkwQ/gFImIZVS2pB2f6g+sLhjlBfQnUAjowZw5N/wCYCIeBmGWQDmLE0y0Itqr0+FIsZ4SpzzVD1LO4Iq4JDu3qTBVhw1Wc6A3tcAO3X5xpvCXFWWZCrVKNgblI+rd4w+DLFw6XOWtXDOHAtv8A8okTcUqWoTdQpwRSxI1DGwpT7xUeuQRHwOJE2WhYsoA/uIWKjwbCynNGLUWouQkbB/MoEu2xI3hZ6ShVFDMk3FANwwoAa/DR4aM0ADKQlNlWfMXZOvY6MfjylQUC9EI0FilyK6lQtqaaRlpa4bFBaGAcM4ZAKUkWqWYhwD6QxJIUp2Jz0dTgAvQAVJaoatFDaHMGkA0LOPIGAJZy1RcVo9dYSc/mFlVZLAgihdiTYPfYaRUPBQBGYgvdIGVi+uVzrqBcwuJBBSUhQ92oZ3GuZz0dqesAnqOVv4YsXoHDAFizljrooRzOSMpYvXmFAHAu/wAK1vANYiRnS5YBQynUvehck1qwYMRFRh5xQqpIYgbE2ru3TYxf4Qulw7HzFgW1clwDQ/jRWY7DhJCnzqbRz/aXsAe5uNogtpSwClWUsal2DK05tj5SeoiRNWkoQqWKAZQbFJUXAoWIPl6HJvSlwfEMycpALDmDADITSpDlretIssARVJAIUSHT7QOC7ilHLE0cgu1ooreLcNTiJZlUSQXlqVcLDpHVlcwI0IjzrEyFS1KQsFKkllA3Bj2OdLCSooACqnM2avvONHodLFruMH42wBJGIFXZEyrsRRLnduXWwqYDJKjReCMLLXMWpbEpHKk3rQkPQt8Yzxi38GpJxkoJuS3o4f8AK9jFRt0NLUVrUlBqSVBmq1XYO/pGU8RoT7X2iVBaScwUk5gbPXpC+NkqGJGYEAoSUg6UqB2P1iBw+QVImEWDdnr9vtEVseDTApKSkVFFFgamxYe91O0WikFW6SOt2JIq4Da9h1jP+GpxCSHp6CtNWcVavdqxp0pSuWAWBTo2VhdqWNGq5oYgr8Xh1ZnBUQ7HzUrUUr+CJuGfLlJzDLTMDtViQG6Vs0Nf6c5SkqLpIoy6iw0NBT4CE4fhw/nbK5qlYt8WcDbbaClXIAuggjUHSrEMirO/qBrC4rEhMsEA5kqAIJ2JoTr2IiTNlqcEDOASkkdbOAbd9ukR5uILlJFCGNdWdLBSiAWDf7YqN54C4sFShLVRTkpdqgly0LGP4HPUJQBYKBalDRxBAYsUJqyVEhyPUqHw32jtCnVWh8vRrk/fqxiZxCQNQxsdRuzij2dtW6xUqmtR9GJ3Tp86RFaDDzEobIAo2JNWLU6kVvsrURZqWtQelalLAkkCzblOnSKDh2OASAsEu4Iqcyduznq4+VzgArMfLfKQATXcs7aE+sUQsQnKq5VoHZZII0JLWJ3PJEyQDTPlAIygqqp3YMLNSthR4axGEIUagJVWjJY6i24tW5pDKpKQQCVPQgVHqT5iaNpWsESJa0ClVFmdZLdCl+r1D36w3iJXtHSSwN3ASlmqWZy3Y3+D2GWmtDUMco5hUAnM5JY81TY2pD4Spi8tKUh3zfXKaEF39TAZ0yzKXQA5de7O1KOKvehi3QMzJc0YpLPe1r1FuhhjEys4a6kECgCaWBPa3UQxg5vs1MVEXKRoNCCKm+rbmIq8kpUwYtRwCC4NQQUj17iIvEOHpmoUlSgU1pVLaHKgB6Cualr1Mdy8TnZSTlrU8wvY2rVwbm8S5hCg6VUeoKVM46GhIu50gjyPiWBVImKlruk0OhGih0P7jSJHhfEezxclRLDOA7gXpc0aNd434KFJzISStId7lSbkdWFX6NrHnxLVFxURpHrWL4dKnJZSASkBgcgL1DhiW0eguIiTMElMlSEJCXqkBhrYvU1BL0HaH+FzBPlJW4JWkE8oJB9+pSTdxfSOZmVOZITV3YgKJuWAY1ptoqIrPeHFFK8j6uHLAHfpTX6xs5ExIUUpYOLkCpYO72JpS5eMbic0rEZmIc9jfaNDhVAtQMbVolRegD8xOt6g30irGfLTmSSVm4bKFAgv0Ov3iEvDBCiW9TlpehZDsCPrFxMkFqopoWBd73FL7bxVrxS85Bo3SW5s2tKfQ7wRLmSAUgAFrbNsQW0Yf8TvWBjAQ5ZaSzXObeoDa3frvHeCnHylnDWcWLAhiQaMLe7DsxGZNCUuWcAkZmAZ0EPbViwEUOSF+0MtRLumooDQHer1EEJwnnRlKs+XRRUFa3JD6HeEgKjiyHBIB70bLWgsB/6/TNzy3rV+mno1+pjWJ/iIKRRAsmlBpmPXb7Rk+IS1IXzPc5Xrf6g/mkRT3DpnM/oRWradjWNJw/EZgwTys1TlAdm6CtGA3jJ8OPM2h+TfaNfg5yAHTrq+UDRtyX0AJ54QSMfIUtlISCQXNQ4oAquxpXqYZWhBDqKfNl3d6pPbvW8TJmLllDlTvSy0gmoNDpfawisQzqSXJAIJIISWNKu6tbaKaKiThZ6lKJlpZQoTR3SAa6JcBqV6x2pAJcqzqA0GY5T5XUaUNPhEPDrNxRJFxyoBAuD3IN6vD6KEKoxobhLnzAJZyly+nmgCcSDQtqQOYqTqFE0Bbm+MV2KwGXmBKlUp5lHYlrkjTpWLSUglwKtTMoskjR2Ltu53EdIUBmTUgPRIyhthao0gI2EmJFDkIsbKPbys/wAaiLQz0JL5uoqs/HTX5xnZ0llHMciTVNCMp/pq7Glg9ItcJMzIDFRUA6QqgOhFDUVOvvCIp6agKGRqFTOwDEaHKD2qRtTXI+J8NIwwSDgkEqdponTgnM5p7Nyl20do2WEnIUGYPYUchTsml30voIb4tgk4mUuWsECrLIACVe6retCznR4qKH9O8bmlqSUpdCtqZVFwwd2CttD0jQ4lBTzDKgIOUgEAlDmlzRiPd7XjA+HUqw2NVJmauhVSAdQaXeh1vHoM4ZiPKMyd0+YFrkj+mtfL2gMz4kwpTlXfRyQ5a16nQv8A1CJ3C1OhJsfLrQ3HbNfNeqtKw9jMKFySKE5aKIKjRwznQMk0aIPA5wyHM92Be1mVQ1Yln6hukVo8PKsrLzAOXIzCrOQxI1evxiFxNklKi13a1GNiUsda/wBsO4VJbKs9x61ZILAF6BTnm0iShBUljU60FSDdq3oX69IqIiJqCErIAc6F6A1BLB/KXc6dI6mS60HUe6XuCpgxehat4jy5pAUka2pTYigDA/QDpE0ssOxBs4bSocOxcU194QDawUZVJJAbd/u71Gm8EdiYo5kFlMxAJyFtvMxFTVvdFoIDN4fElKwk9PN/MoZio7/DaLDiPDkzpQVeY9P6tadP2iv4hgvaywtKk5xZuV8qihmOtorsBxZcpeRQIXRI0BTp6iAq5qjLWxcM4OjbvtGk8OzwSAdSwfqNBrYGIPinCA86SCo+cigJuw6tWGfCmJAIBuC3odHvv8og1eIQrmBVrbUOals1gWPpERQAIWUkaEkm1GJdIHzPrFli3UGSHoxAFMpD5mFr6veI8uUE8sxSU5g1A9bXSNHBvrFDQVmSXukBYsCwZmNAkC1AaGDDTCvMyQAfS3mdy5oXc0jqZlkrcBSuYHMs0Kag0tp8hDS1n2rku5cDqQ9EvqCzlr6wD6MSDqVkUJSHDXoTTTQHWArWeY8oB0U7i1Dq3S7QilZFcgyhwQ99wBttRqNvHSlMWFVA+/U81mSPhYwDRlhQUeYqBcKoo6ZSFKpRmenm0d4iBVRQMdxmINQamlKjX6RZCVmbOpTgNUl2saJ2YaivaGp0ksWDa3AGygwJJ010iCwkTOUKAy5gczUBqxLgEk29I7TITUlyT5iATnLtVmGataaauYiYBQSMucBwcpAoDcX7avErDhR5VEM+5AoVEpdgaXu5DjSAz3ijCZkonSgPaSiCkDmUpKTVBUzONANKARNxHEEiUCqYQAcwJC/IpO4pSttTE3EScpKwVHUgUFARo5Ab+oPXpGe49gTNlASkEqdmSKEOCEpIDEDStiLl4CTgfEmGUooUTzElKlJZLmjXo7Cpa14cQgSppZlE1DVDVBytY3uaOe8YFOGXmyZVBVmIIPq9o9FUhRQDYoZCiG8qnCiA9C7GwEWiXhEqz1JzFyW2NyTcCxAd7UjrFAS11dizkF61Aq4Aa3oPXnDTAAnbRI1tmLnRmGY6xLxcoEOshLaJKiXcChdxWjs1YBicVuFBVOvld2cvy677wk0ENQaMUhi+5YvQvWl45lzkmgdOoJSRrXV3H0hxJUzajy5nDilHUakfPKIB/wBqghK3ynZ25mY7h76Ch7wRxhTdKgC+lC5p7wfvWCAppCs6OZj/AAwbD+RW39o+EUPGpQZ2qLdGJt8BBBAcYaYTIcl2FOlRXvU1hvw4kf6sDTMD8xBBEG6xJdMxJskFhYUdqC8RsDLBuBYGwdylT1hYIoONLKJIKaFKgxYOLG/qfjELDywUmnuqPqHIfeukEEBLBzBL7drBW3YfCAzlKmMSWZmtSm14IIg5wofKTUlX7CJEqYfayxoUpJFL5in6ACCCA5w0oEkkeWZy9OZIh7Ecs2YkUAAUBsQ1YIIKl4aWFAZg/K9a1d/rETipyOlNA6KXHMxN4IIDnFoBmTNOVJpQ+dQqReiR8I7lyUsulCA4010tpCQQQ1h1n2aq2zN6KW30EOcMGYywqoKa9aa7iCCCo+JVknZUhIBIdkpq9TVnuIOGKzTFAtQuGABsdRXSCCKiTMOUrbQ02HOoW7CCCC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19</a:t>
            </a:r>
          </a:p>
        </p:txBody>
      </p:sp>
      <p:sp>
        <p:nvSpPr>
          <p:cNvPr id="13" name="Title 1"/>
          <p:cNvSpPr txBox="1">
            <a:spLocks/>
          </p:cNvSpPr>
          <p:nvPr/>
        </p:nvSpPr>
        <p:spPr>
          <a:xfrm>
            <a:off x="412984" y="4379664"/>
            <a:ext cx="3755799" cy="678072"/>
          </a:xfrm>
          <a:prstGeom prst="rect">
            <a:avLst/>
          </a:prstGeom>
        </p:spPr>
        <p:txBody>
          <a:bodyPr/>
          <a:lstStyle/>
          <a:p>
            <a:pPr algn="ctr" eaLnBrk="0" hangingPunct="0">
              <a:defRPr/>
            </a:pPr>
            <a:r>
              <a:rPr lang="en-US" sz="3200" spc="-100" dirty="0">
                <a:ea typeface="+mj-ea"/>
                <a:cs typeface="Arial" charset="0"/>
              </a:rPr>
              <a:t>Fei Chen, Ph.D.</a:t>
            </a:r>
          </a:p>
        </p:txBody>
      </p:sp>
      <p:pic>
        <p:nvPicPr>
          <p:cNvPr id="1026" name="Picture 2" descr="Image result for Paul G. Allen Frontiers Group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507" y="5310894"/>
            <a:ext cx="3542286" cy="1097816"/>
          </a:xfrm>
          <a:prstGeom prst="rect">
            <a:avLst/>
          </a:prstGeom>
          <a:solidFill>
            <a:schemeClr val="tx1"/>
          </a:solidFill>
          <a:effectLst>
            <a:glow rad="228600">
              <a:schemeClr val="accent6">
                <a:satMod val="175000"/>
                <a:alpha val="40000"/>
              </a:schemeClr>
            </a:glow>
          </a:effectLst>
        </p:spPr>
      </p:pic>
      <p:sp>
        <p:nvSpPr>
          <p:cNvPr id="14" name="Title 1"/>
          <p:cNvSpPr txBox="1">
            <a:spLocks/>
          </p:cNvSpPr>
          <p:nvPr/>
        </p:nvSpPr>
        <p:spPr>
          <a:xfrm>
            <a:off x="4325278" y="4374314"/>
            <a:ext cx="4749447" cy="678072"/>
          </a:xfrm>
          <a:prstGeom prst="rect">
            <a:avLst/>
          </a:prstGeom>
        </p:spPr>
        <p:txBody>
          <a:bodyPr/>
          <a:lstStyle/>
          <a:p>
            <a:pPr algn="ctr" eaLnBrk="0" hangingPunct="0">
              <a:defRPr/>
            </a:pPr>
            <a:r>
              <a:rPr lang="en-US" sz="3200" spc="-100" dirty="0">
                <a:ea typeface="+mj-ea"/>
                <a:cs typeface="Arial" charset="0"/>
              </a:rPr>
              <a:t>Jason </a:t>
            </a:r>
            <a:r>
              <a:rPr lang="en-US" sz="3200" spc="-100" dirty="0" err="1">
                <a:ea typeface="+mj-ea"/>
                <a:cs typeface="Arial" charset="0"/>
              </a:rPr>
              <a:t>Buenrostro</a:t>
            </a:r>
            <a:r>
              <a:rPr lang="en-US" sz="3200" spc="-100" dirty="0">
                <a:ea typeface="+mj-ea"/>
                <a:cs typeface="Arial" charset="0"/>
              </a:rPr>
              <a:t>, Ph.D.</a:t>
            </a:r>
          </a:p>
        </p:txBody>
      </p:sp>
      <p:pic>
        <p:nvPicPr>
          <p:cNvPr id="3" name="Picture 2"/>
          <p:cNvPicPr>
            <a:picLocks noChangeAspect="1"/>
          </p:cNvPicPr>
          <p:nvPr/>
        </p:nvPicPr>
        <p:blipFill rotWithShape="1">
          <a:blip r:embed="rId4"/>
          <a:srcRect l="27290" t="5433" r="27290" b="26471"/>
          <a:stretch/>
        </p:blipFill>
        <p:spPr>
          <a:xfrm>
            <a:off x="690644" y="1106117"/>
            <a:ext cx="3102960" cy="3102961"/>
          </a:xfrm>
          <a:prstGeom prst="roundRect">
            <a:avLst/>
          </a:prstGeom>
        </p:spPr>
      </p:pic>
      <p:pic>
        <p:nvPicPr>
          <p:cNvPr id="4" name="Picture 3"/>
          <p:cNvPicPr>
            <a:picLocks noChangeAspect="1"/>
          </p:cNvPicPr>
          <p:nvPr/>
        </p:nvPicPr>
        <p:blipFill>
          <a:blip r:embed="rId5"/>
          <a:stretch>
            <a:fillRect/>
          </a:stretch>
        </p:blipFill>
        <p:spPr>
          <a:xfrm>
            <a:off x="5034827" y="1117439"/>
            <a:ext cx="3102961" cy="3102961"/>
          </a:xfrm>
          <a:prstGeom prst="roundRect">
            <a:avLst/>
          </a:prstGeom>
        </p:spPr>
      </p:pic>
    </p:spTree>
    <p:extLst>
      <p:ext uri="{BB962C8B-B14F-4D97-AF65-F5344CB8AC3E}">
        <p14:creationId xmlns:p14="http://schemas.microsoft.com/office/powerpoint/2010/main" val="502564356"/>
      </p:ext>
    </p:extLst>
  </p:cSld>
  <p:clrMapOvr>
    <a:masterClrMapping/>
  </p:clrMapOvr>
  <p:transition spd="slow">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62"/>
            <a:ext cx="9144001" cy="1246449"/>
          </a:xfrm>
        </p:spPr>
        <p:txBody>
          <a:bodyPr wrap="square" lIns="91440" tIns="45720" rIns="91440" bIns="45720" numCol="1" anchorCtr="0" compatLnSpc="1">
            <a:prstTxWarp prst="textNoShape">
              <a:avLst/>
            </a:prstTxWarp>
          </a:bodyPr>
          <a:lstStyle/>
          <a:p>
            <a:pPr algn="ctr">
              <a:defRPr/>
            </a:pPr>
            <a:r>
              <a:rPr lang="en-US" sz="3600" b="1" i="1" dirty="0">
                <a:solidFill>
                  <a:srgbClr val="FFFF00"/>
                </a:solidFill>
                <a:latin typeface="Arial" pitchFamily="34" charset="0"/>
                <a:cs typeface="Arial" pitchFamily="34" charset="0"/>
              </a:rPr>
              <a:t>MIT Technology Review:</a:t>
            </a:r>
            <a:br>
              <a:rPr lang="en-US" sz="3600" b="1" i="1" dirty="0">
                <a:solidFill>
                  <a:srgbClr val="FFFF00"/>
                </a:solidFill>
                <a:latin typeface="Arial" pitchFamily="34" charset="0"/>
                <a:cs typeface="Arial" pitchFamily="34" charset="0"/>
              </a:rPr>
            </a:br>
            <a:r>
              <a:rPr lang="en-US" sz="3600" b="1" dirty="0">
                <a:solidFill>
                  <a:srgbClr val="FFFF00"/>
                </a:solidFill>
                <a:latin typeface="Arial" pitchFamily="34" charset="0"/>
                <a:cs typeface="Arial" pitchFamily="34" charset="0"/>
              </a:rPr>
              <a:t>50 Smartest Companies</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20</a:t>
            </a:r>
          </a:p>
        </p:txBody>
      </p:sp>
      <p:pic>
        <p:nvPicPr>
          <p:cNvPr id="3" name="Picture 2"/>
          <p:cNvPicPr>
            <a:picLocks noChangeAspect="1"/>
          </p:cNvPicPr>
          <p:nvPr/>
        </p:nvPicPr>
        <p:blipFill rotWithShape="1">
          <a:blip r:embed="rId3"/>
          <a:srcRect l="16852" t="12663" r="18148" b="3884"/>
          <a:stretch/>
        </p:blipFill>
        <p:spPr>
          <a:xfrm>
            <a:off x="1515465" y="1510259"/>
            <a:ext cx="6097193" cy="4636684"/>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3246158704"/>
      </p:ext>
    </p:extLst>
  </p:cSld>
  <p:clrMapOvr>
    <a:masterClrMapping/>
  </p:clrMapOvr>
  <p:transition spd="slow">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20"/>
            <a:ext cx="9144000" cy="981830"/>
          </a:xfrm>
          <a:prstGeom prst="rect">
            <a:avLst/>
          </a:prstGeom>
        </p:spPr>
        <p:txBody>
          <a:bodyPr/>
          <a:lstStyle/>
          <a:p>
            <a:pPr algn="ctr">
              <a:defRPr/>
            </a:pPr>
            <a:r>
              <a:rPr lang="en-US" sz="36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60176" y="63351"/>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449" y="63351"/>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21</a:t>
            </a:r>
          </a:p>
        </p:txBody>
      </p:sp>
      <p:pic>
        <p:nvPicPr>
          <p:cNvPr id="3" name="Picture 2"/>
          <p:cNvPicPr>
            <a:picLocks noChangeAspect="1"/>
          </p:cNvPicPr>
          <p:nvPr/>
        </p:nvPicPr>
        <p:blipFill rotWithShape="1">
          <a:blip r:embed="rId5"/>
          <a:srcRect l="4706" t="14515" r="2612" b="27285"/>
          <a:stretch/>
        </p:blipFill>
        <p:spPr>
          <a:xfrm>
            <a:off x="307975" y="2157579"/>
            <a:ext cx="8487503" cy="4064000"/>
          </a:xfrm>
          <a:prstGeom prst="rect">
            <a:avLst/>
          </a:prstGeom>
          <a:effectLst>
            <a:glow rad="228600">
              <a:schemeClr val="accent2">
                <a:satMod val="175000"/>
                <a:alpha val="40000"/>
              </a:schemeClr>
            </a:glow>
          </a:effectLst>
        </p:spPr>
      </p:pic>
    </p:spTree>
    <p:extLst>
      <p:ext uri="{BB962C8B-B14F-4D97-AF65-F5344CB8AC3E}">
        <p14:creationId xmlns:p14="http://schemas.microsoft.com/office/powerpoint/2010/main" val="2145788353"/>
      </p:ext>
    </p:extLst>
  </p:cSld>
  <p:clrMapOvr>
    <a:masterClrMapping/>
  </p:clrMapOvr>
  <p:transition spd="slow">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7145" y="-20"/>
            <a:ext cx="9144000" cy="981830"/>
          </a:xfrm>
          <a:prstGeom prst="rect">
            <a:avLst/>
          </a:prstGeom>
        </p:spPr>
        <p:txBody>
          <a:bodyPr/>
          <a:lstStyle/>
          <a:p>
            <a:pPr algn="ctr">
              <a:defRPr/>
            </a:pPr>
            <a:r>
              <a:rPr lang="en-US" sz="3600" i="1" spc="-100" dirty="0">
                <a:solidFill>
                  <a:srgbClr val="FFFF00"/>
                </a:solidFill>
                <a:latin typeface="Arial" charset="0"/>
                <a:cs typeface="Arial" pitchFamily="34" charset="0"/>
              </a:rPr>
              <a:t>Genomes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60176" y="63351"/>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80449" y="63351"/>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13" descr="Image result for ebo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22</a:t>
            </a:r>
          </a:p>
        </p:txBody>
      </p:sp>
      <p:pic>
        <p:nvPicPr>
          <p:cNvPr id="3" name="Picture 2"/>
          <p:cNvPicPr>
            <a:picLocks noChangeAspect="1"/>
          </p:cNvPicPr>
          <p:nvPr/>
        </p:nvPicPr>
        <p:blipFill>
          <a:blip r:embed="rId5"/>
          <a:stretch>
            <a:fillRect/>
          </a:stretch>
        </p:blipFill>
        <p:spPr>
          <a:xfrm>
            <a:off x="2148406" y="680744"/>
            <a:ext cx="2619375" cy="1743075"/>
          </a:xfrm>
          <a:prstGeom prst="rect">
            <a:avLst/>
          </a:prstGeom>
        </p:spPr>
      </p:pic>
      <p:pic>
        <p:nvPicPr>
          <p:cNvPr id="1028" name="Picture 4" descr="Image result for Golden Orb Weav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61402" y="981810"/>
            <a:ext cx="2230300" cy="25577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ilver Birch Tr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31714" y="3673737"/>
            <a:ext cx="2771560" cy="20786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2702397" y="4521350"/>
            <a:ext cx="3066635" cy="2037122"/>
          </a:xfrm>
          <a:prstGeom prst="rect">
            <a:avLst/>
          </a:prstGeom>
        </p:spPr>
      </p:pic>
      <p:pic>
        <p:nvPicPr>
          <p:cNvPr id="1032" name="Picture 8" descr="Image result for biomphalaria glabrat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0375" y="2555455"/>
            <a:ext cx="2903509" cy="18242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0"/>
          <a:stretch>
            <a:fillRect/>
          </a:stretch>
        </p:blipFill>
        <p:spPr>
          <a:xfrm>
            <a:off x="3533394" y="1173249"/>
            <a:ext cx="3046268" cy="1931334"/>
          </a:xfrm>
          <a:prstGeom prst="rect">
            <a:avLst/>
          </a:prstGeom>
        </p:spPr>
      </p:pic>
      <p:pic>
        <p:nvPicPr>
          <p:cNvPr id="1034" name="Picture 10" descr="Image result for Galapagos Cormoran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5295" y="3253889"/>
            <a:ext cx="2821562" cy="22572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2"/>
          <a:stretch>
            <a:fillRect/>
          </a:stretch>
        </p:blipFill>
        <p:spPr>
          <a:xfrm>
            <a:off x="2539715" y="4164440"/>
            <a:ext cx="3138573" cy="2201983"/>
          </a:xfrm>
          <a:prstGeom prst="rect">
            <a:avLst/>
          </a:prstGeom>
        </p:spPr>
      </p:pic>
      <p:pic>
        <p:nvPicPr>
          <p:cNvPr id="10" name="Picture 9"/>
          <p:cNvPicPr>
            <a:picLocks noChangeAspect="1"/>
          </p:cNvPicPr>
          <p:nvPr/>
        </p:nvPicPr>
        <p:blipFill>
          <a:blip r:embed="rId13"/>
          <a:stretch>
            <a:fillRect/>
          </a:stretch>
        </p:blipFill>
        <p:spPr>
          <a:xfrm>
            <a:off x="529251" y="2115711"/>
            <a:ext cx="2810522" cy="1870274"/>
          </a:xfrm>
          <a:prstGeom prst="rect">
            <a:avLst/>
          </a:prstGeom>
        </p:spPr>
      </p:pic>
      <p:pic>
        <p:nvPicPr>
          <p:cNvPr id="1036" name="Picture 12" descr="A fourth Denisovan fossil has been identified"/>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990263" y="849113"/>
            <a:ext cx="3261360" cy="19568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5"/>
          <a:stretch>
            <a:fillRect/>
          </a:stretch>
        </p:blipFill>
        <p:spPr>
          <a:xfrm>
            <a:off x="6151418" y="2694830"/>
            <a:ext cx="2751702" cy="2121103"/>
          </a:xfrm>
          <a:prstGeom prst="rect">
            <a:avLst/>
          </a:prstGeom>
        </p:spPr>
      </p:pic>
      <p:pic>
        <p:nvPicPr>
          <p:cNvPr id="12" name="Picture 11"/>
          <p:cNvPicPr>
            <a:picLocks noChangeAspect="1"/>
          </p:cNvPicPr>
          <p:nvPr/>
        </p:nvPicPr>
        <p:blipFill>
          <a:blip r:embed="rId16"/>
          <a:stretch>
            <a:fillRect/>
          </a:stretch>
        </p:blipFill>
        <p:spPr>
          <a:xfrm>
            <a:off x="3003087" y="4336174"/>
            <a:ext cx="3033702" cy="2275276"/>
          </a:xfrm>
          <a:prstGeom prst="rect">
            <a:avLst/>
          </a:prstGeom>
        </p:spPr>
      </p:pic>
      <p:pic>
        <p:nvPicPr>
          <p:cNvPr id="1037" name="Picture 2" descr="Image result for Myotis rufonig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040" y="3655087"/>
            <a:ext cx="2560784" cy="2730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18"/>
          <a:stretch>
            <a:fillRect/>
          </a:stretch>
        </p:blipFill>
        <p:spPr>
          <a:xfrm>
            <a:off x="2148406" y="1612856"/>
            <a:ext cx="3602025" cy="1926664"/>
          </a:xfrm>
          <a:prstGeom prst="rect">
            <a:avLst/>
          </a:prstGeom>
        </p:spPr>
      </p:pic>
      <p:pic>
        <p:nvPicPr>
          <p:cNvPr id="14" name="Picture 13"/>
          <p:cNvPicPr>
            <a:picLocks noChangeAspect="1"/>
          </p:cNvPicPr>
          <p:nvPr/>
        </p:nvPicPr>
        <p:blipFill>
          <a:blip r:embed="rId19"/>
          <a:stretch>
            <a:fillRect/>
          </a:stretch>
        </p:blipFill>
        <p:spPr>
          <a:xfrm>
            <a:off x="6238461" y="2448869"/>
            <a:ext cx="2304270" cy="3556362"/>
          </a:xfrm>
          <a:prstGeom prst="rect">
            <a:avLst/>
          </a:prstGeom>
        </p:spPr>
      </p:pic>
      <p:pic>
        <p:nvPicPr>
          <p:cNvPr id="15" name="Picture 14"/>
          <p:cNvPicPr>
            <a:picLocks noChangeAspect="1"/>
          </p:cNvPicPr>
          <p:nvPr/>
        </p:nvPicPr>
        <p:blipFill>
          <a:blip r:embed="rId20"/>
          <a:stretch>
            <a:fillRect/>
          </a:stretch>
        </p:blipFill>
        <p:spPr>
          <a:xfrm>
            <a:off x="2871142" y="4610905"/>
            <a:ext cx="3026850" cy="1927252"/>
          </a:xfrm>
          <a:prstGeom prst="rect">
            <a:avLst/>
          </a:prstGeom>
        </p:spPr>
      </p:pic>
      <p:pic>
        <p:nvPicPr>
          <p:cNvPr id="16" name="Picture 15"/>
          <p:cNvPicPr>
            <a:picLocks noChangeAspect="1"/>
          </p:cNvPicPr>
          <p:nvPr/>
        </p:nvPicPr>
        <p:blipFill>
          <a:blip r:embed="rId21"/>
          <a:stretch>
            <a:fillRect/>
          </a:stretch>
        </p:blipFill>
        <p:spPr>
          <a:xfrm>
            <a:off x="278450" y="2550858"/>
            <a:ext cx="2544173" cy="1908130"/>
          </a:xfrm>
          <a:prstGeom prst="rect">
            <a:avLst/>
          </a:prstGeom>
        </p:spPr>
      </p:pic>
      <p:pic>
        <p:nvPicPr>
          <p:cNvPr id="17" name="Picture 16"/>
          <p:cNvPicPr>
            <a:picLocks noChangeAspect="1"/>
          </p:cNvPicPr>
          <p:nvPr/>
        </p:nvPicPr>
        <p:blipFill rotWithShape="1">
          <a:blip r:embed="rId22"/>
          <a:srcRect l="18770" t="17302" r="9976"/>
          <a:stretch/>
        </p:blipFill>
        <p:spPr>
          <a:xfrm>
            <a:off x="3046055" y="1601632"/>
            <a:ext cx="3004527" cy="2615344"/>
          </a:xfrm>
          <a:prstGeom prst="rect">
            <a:avLst/>
          </a:prstGeom>
        </p:spPr>
      </p:pic>
    </p:spTree>
    <p:extLst>
      <p:ext uri="{BB962C8B-B14F-4D97-AF65-F5344CB8AC3E}">
        <p14:creationId xmlns:p14="http://schemas.microsoft.com/office/powerpoint/2010/main" val="12056868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ppt_x"/>
                                          </p:val>
                                        </p:tav>
                                        <p:tav tm="100000">
                                          <p:val>
                                            <p:strVal val="#ppt_x"/>
                                          </p:val>
                                        </p:tav>
                                      </p:tavLst>
                                    </p:anim>
                                    <p:anim calcmode="lin" valueType="num">
                                      <p:cBhvr additive="base">
                                        <p:cTn id="2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anim calcmode="lin" valueType="num">
                                      <p:cBhvr additive="base">
                                        <p:cTn id="31" dur="500" fill="hold"/>
                                        <p:tgtEl>
                                          <p:spTgt spid="1032"/>
                                        </p:tgtEl>
                                        <p:attrNameLst>
                                          <p:attrName>ppt_x</p:attrName>
                                        </p:attrNameLst>
                                      </p:cBhvr>
                                      <p:tavLst>
                                        <p:tav tm="0">
                                          <p:val>
                                            <p:strVal val="#ppt_x"/>
                                          </p:val>
                                        </p:tav>
                                        <p:tav tm="100000">
                                          <p:val>
                                            <p:strVal val="#ppt_x"/>
                                          </p:val>
                                        </p:tav>
                                      </p:tavLst>
                                    </p:anim>
                                    <p:anim calcmode="lin" valueType="num">
                                      <p:cBhvr additive="base">
                                        <p:cTn id="3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4"/>
                                        </p:tgtEl>
                                        <p:attrNameLst>
                                          <p:attrName>style.visibility</p:attrName>
                                        </p:attrNameLst>
                                      </p:cBhvr>
                                      <p:to>
                                        <p:strVal val="visible"/>
                                      </p:to>
                                    </p:set>
                                    <p:anim calcmode="lin" valueType="num">
                                      <p:cBhvr additive="base">
                                        <p:cTn id="43" dur="500" fill="hold"/>
                                        <p:tgtEl>
                                          <p:spTgt spid="1034"/>
                                        </p:tgtEl>
                                        <p:attrNameLst>
                                          <p:attrName>ppt_x</p:attrName>
                                        </p:attrNameLst>
                                      </p:cBhvr>
                                      <p:tavLst>
                                        <p:tav tm="0">
                                          <p:val>
                                            <p:strVal val="#ppt_x"/>
                                          </p:val>
                                        </p:tav>
                                        <p:tav tm="100000">
                                          <p:val>
                                            <p:strVal val="#ppt_x"/>
                                          </p:val>
                                        </p:tav>
                                      </p:tavLst>
                                    </p:anim>
                                    <p:anim calcmode="lin" valueType="num">
                                      <p:cBhvr additive="base">
                                        <p:cTn id="44"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36"/>
                                        </p:tgtEl>
                                        <p:attrNameLst>
                                          <p:attrName>style.visibility</p:attrName>
                                        </p:attrNameLst>
                                      </p:cBhvr>
                                      <p:to>
                                        <p:strVal val="visible"/>
                                      </p:to>
                                    </p:set>
                                    <p:anim calcmode="lin" valueType="num">
                                      <p:cBhvr additive="base">
                                        <p:cTn id="61" dur="500" fill="hold"/>
                                        <p:tgtEl>
                                          <p:spTgt spid="1036"/>
                                        </p:tgtEl>
                                        <p:attrNameLst>
                                          <p:attrName>ppt_x</p:attrName>
                                        </p:attrNameLst>
                                      </p:cBhvr>
                                      <p:tavLst>
                                        <p:tav tm="0">
                                          <p:val>
                                            <p:strVal val="#ppt_x"/>
                                          </p:val>
                                        </p:tav>
                                        <p:tav tm="100000">
                                          <p:val>
                                            <p:strVal val="#ppt_x"/>
                                          </p:val>
                                        </p:tav>
                                      </p:tavLst>
                                    </p:anim>
                                    <p:anim calcmode="lin" valueType="num">
                                      <p:cBhvr additive="base">
                                        <p:cTn id="6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additive="base">
                                        <p:cTn id="67" dur="500" fill="hold"/>
                                        <p:tgtEl>
                                          <p:spTgt spid="11"/>
                                        </p:tgtEl>
                                        <p:attrNameLst>
                                          <p:attrName>ppt_x</p:attrName>
                                        </p:attrNameLst>
                                      </p:cBhvr>
                                      <p:tavLst>
                                        <p:tav tm="0">
                                          <p:val>
                                            <p:strVal val="#ppt_x"/>
                                          </p:val>
                                        </p:tav>
                                        <p:tav tm="100000">
                                          <p:val>
                                            <p:strVal val="#ppt_x"/>
                                          </p:val>
                                        </p:tav>
                                      </p:tavLst>
                                    </p:anim>
                                    <p:anim calcmode="lin" valueType="num">
                                      <p:cBhvr additive="base">
                                        <p:cTn id="6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additive="base">
                                        <p:cTn id="73" dur="500" fill="hold"/>
                                        <p:tgtEl>
                                          <p:spTgt spid="12"/>
                                        </p:tgtEl>
                                        <p:attrNameLst>
                                          <p:attrName>ppt_x</p:attrName>
                                        </p:attrNameLst>
                                      </p:cBhvr>
                                      <p:tavLst>
                                        <p:tav tm="0">
                                          <p:val>
                                            <p:strVal val="#ppt_x"/>
                                          </p:val>
                                        </p:tav>
                                        <p:tav tm="100000">
                                          <p:val>
                                            <p:strVal val="#ppt_x"/>
                                          </p:val>
                                        </p:tav>
                                      </p:tavLst>
                                    </p:anim>
                                    <p:anim calcmode="lin" valueType="num">
                                      <p:cBhvr additive="base">
                                        <p:cTn id="7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37"/>
                                        </p:tgtEl>
                                        <p:attrNameLst>
                                          <p:attrName>style.visibility</p:attrName>
                                        </p:attrNameLst>
                                      </p:cBhvr>
                                      <p:to>
                                        <p:strVal val="visible"/>
                                      </p:to>
                                    </p:set>
                                    <p:anim calcmode="lin" valueType="num">
                                      <p:cBhvr additive="base">
                                        <p:cTn id="79" dur="500" fill="hold"/>
                                        <p:tgtEl>
                                          <p:spTgt spid="1037"/>
                                        </p:tgtEl>
                                        <p:attrNameLst>
                                          <p:attrName>ppt_x</p:attrName>
                                        </p:attrNameLst>
                                      </p:cBhvr>
                                      <p:tavLst>
                                        <p:tav tm="0">
                                          <p:val>
                                            <p:strVal val="#ppt_x"/>
                                          </p:val>
                                        </p:tav>
                                        <p:tav tm="100000">
                                          <p:val>
                                            <p:strVal val="#ppt_x"/>
                                          </p:val>
                                        </p:tav>
                                      </p:tavLst>
                                    </p:anim>
                                    <p:anim calcmode="lin" valueType="num">
                                      <p:cBhvr additive="base">
                                        <p:cTn id="80"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additive="base">
                                        <p:cTn id="91" dur="500" fill="hold"/>
                                        <p:tgtEl>
                                          <p:spTgt spid="14"/>
                                        </p:tgtEl>
                                        <p:attrNameLst>
                                          <p:attrName>ppt_x</p:attrName>
                                        </p:attrNameLst>
                                      </p:cBhvr>
                                      <p:tavLst>
                                        <p:tav tm="0">
                                          <p:val>
                                            <p:strVal val="#ppt_x"/>
                                          </p:val>
                                        </p:tav>
                                        <p:tav tm="100000">
                                          <p:val>
                                            <p:strVal val="#ppt_x"/>
                                          </p:val>
                                        </p:tav>
                                      </p:tavLst>
                                    </p:anim>
                                    <p:anim calcmode="lin" valueType="num">
                                      <p:cBhvr additive="base">
                                        <p:cTn id="9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5"/>
                                        </p:tgtEl>
                                        <p:attrNameLst>
                                          <p:attrName>style.visibility</p:attrName>
                                        </p:attrNameLst>
                                      </p:cBhvr>
                                      <p:to>
                                        <p:strVal val="visible"/>
                                      </p:to>
                                    </p:set>
                                    <p:anim calcmode="lin" valueType="num">
                                      <p:cBhvr additive="base">
                                        <p:cTn id="97" dur="500" fill="hold"/>
                                        <p:tgtEl>
                                          <p:spTgt spid="15"/>
                                        </p:tgtEl>
                                        <p:attrNameLst>
                                          <p:attrName>ppt_x</p:attrName>
                                        </p:attrNameLst>
                                      </p:cBhvr>
                                      <p:tavLst>
                                        <p:tav tm="0">
                                          <p:val>
                                            <p:strVal val="#ppt_x"/>
                                          </p:val>
                                        </p:tav>
                                        <p:tav tm="100000">
                                          <p:val>
                                            <p:strVal val="#ppt_x"/>
                                          </p:val>
                                        </p:tav>
                                      </p:tavLst>
                                    </p:anim>
                                    <p:anim calcmode="lin" valueType="num">
                                      <p:cBhvr additive="base">
                                        <p:cTn id="9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6"/>
                                        </p:tgtEl>
                                        <p:attrNameLst>
                                          <p:attrName>style.visibility</p:attrName>
                                        </p:attrNameLst>
                                      </p:cBhvr>
                                      <p:to>
                                        <p:strVal val="visible"/>
                                      </p:to>
                                    </p:set>
                                    <p:anim calcmode="lin" valueType="num">
                                      <p:cBhvr additive="base">
                                        <p:cTn id="103" dur="500" fill="hold"/>
                                        <p:tgtEl>
                                          <p:spTgt spid="16"/>
                                        </p:tgtEl>
                                        <p:attrNameLst>
                                          <p:attrName>ppt_x</p:attrName>
                                        </p:attrNameLst>
                                      </p:cBhvr>
                                      <p:tavLst>
                                        <p:tav tm="0">
                                          <p:val>
                                            <p:strVal val="#ppt_x"/>
                                          </p:val>
                                        </p:tav>
                                        <p:tav tm="100000">
                                          <p:val>
                                            <p:strVal val="#ppt_x"/>
                                          </p:val>
                                        </p:tav>
                                      </p:tavLst>
                                    </p:anim>
                                    <p:anim calcmode="lin" valueType="num">
                                      <p:cBhvr additive="base">
                                        <p:cTn id="10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7"/>
                                        </p:tgtEl>
                                        <p:attrNameLst>
                                          <p:attrName>style.visibility</p:attrName>
                                        </p:attrNameLst>
                                      </p:cBhvr>
                                      <p:to>
                                        <p:strVal val="visible"/>
                                      </p:to>
                                    </p:set>
                                    <p:anim calcmode="lin" valueType="num">
                                      <p:cBhvr additive="base">
                                        <p:cTn id="109" dur="500" fill="hold"/>
                                        <p:tgtEl>
                                          <p:spTgt spid="17"/>
                                        </p:tgtEl>
                                        <p:attrNameLst>
                                          <p:attrName>ppt_x</p:attrName>
                                        </p:attrNameLst>
                                      </p:cBhvr>
                                      <p:tavLst>
                                        <p:tav tm="0">
                                          <p:val>
                                            <p:strVal val="#ppt_x"/>
                                          </p:val>
                                        </p:tav>
                                        <p:tav tm="100000">
                                          <p:val>
                                            <p:strVal val="#ppt_x"/>
                                          </p:val>
                                        </p:tav>
                                      </p:tavLst>
                                    </p:anim>
                                    <p:anim calcmode="lin" valueType="num">
                                      <p:cBhvr additive="base">
                                        <p:cTn id="11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6352" y="167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3867"/>
            <a:ext cx="9144000" cy="56708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1125597" y="713867"/>
            <a:ext cx="6948047" cy="5670891"/>
          </a:xfrm>
          <a:prstGeom prst="rect">
            <a:avLst/>
          </a:prstGeom>
        </p:spPr>
      </p:pic>
      <p:pic>
        <p:nvPicPr>
          <p:cNvPr id="16" name="Picture 15" descr="Image result for nhlbi"/>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627" y="4495971"/>
            <a:ext cx="2879831" cy="822960"/>
          </a:xfrm>
          <a:prstGeom prst="rect">
            <a:avLst/>
          </a:prstGeom>
          <a:noFill/>
          <a:ln>
            <a:noFill/>
          </a:ln>
        </p:spPr>
      </p:pic>
      <p:pic>
        <p:nvPicPr>
          <p:cNvPr id="17" name="Picture 16" descr="File:US-NIH-NEI-Logo.svg"/>
          <p:cNvPicPr>
            <a:picLocks noChangeAspect="1"/>
          </p:cNvPicPr>
          <p:nvPr/>
        </p:nvPicPr>
        <p:blipFill rotWithShape="1">
          <a:blip r:embed="rId5" cstate="print">
            <a:extLst>
              <a:ext uri="{28A0092B-C50C-407E-A947-70E740481C1C}">
                <a14:useLocalDpi xmlns:a14="http://schemas.microsoft.com/office/drawing/2010/main" val="0"/>
              </a:ext>
            </a:extLst>
          </a:blip>
          <a:srcRect b="21914"/>
          <a:stretch/>
        </p:blipFill>
        <p:spPr bwMode="auto">
          <a:xfrm>
            <a:off x="5908191" y="4667036"/>
            <a:ext cx="2194560" cy="840307"/>
          </a:xfrm>
          <a:prstGeom prst="rect">
            <a:avLst/>
          </a:prstGeom>
          <a:noFill/>
          <a:ln>
            <a:noFill/>
          </a:ln>
          <a:extLst>
            <a:ext uri="{53640926-AAD7-44D8-BBD7-CCE9431645EC}">
              <a14:shadowObscured xmlns:a14="http://schemas.microsoft.com/office/drawing/2010/main"/>
            </a:ext>
          </a:extLst>
        </p:spPr>
      </p:pic>
      <p:sp>
        <p:nvSpPr>
          <p:cNvPr id="14" name="TextBox 13"/>
          <p:cNvSpPr txBox="1"/>
          <p:nvPr/>
        </p:nvSpPr>
        <p:spPr>
          <a:xfrm>
            <a:off x="0" y="0"/>
            <a:ext cx="9144000" cy="646331"/>
          </a:xfrm>
          <a:prstGeom prst="rect">
            <a:avLst/>
          </a:prstGeom>
          <a:noFill/>
        </p:spPr>
        <p:txBody>
          <a:bodyPr wrap="square" rtlCol="0">
            <a:spAutoFit/>
          </a:bodyPr>
          <a:lstStyle/>
          <a:p>
            <a:pPr algn="ctr"/>
            <a:r>
              <a:rPr lang="en-US" sz="3600" spc="-100">
                <a:solidFill>
                  <a:srgbClr val="FFFF00"/>
                </a:solidFill>
                <a:ea typeface="+mj-ea"/>
                <a:cs typeface="Arial" pitchFamily="34" charset="0"/>
              </a:rPr>
              <a:t>Genome Sequencing Program</a:t>
            </a:r>
            <a:endParaRPr lang="en-US" dirty="0"/>
          </a:p>
        </p:txBody>
      </p:sp>
      <p:pic>
        <p:nvPicPr>
          <p:cNvPr id="20" name="Picture 19" descr="File:US-NIH-NIA-Logo.svg"/>
          <p:cNvPicPr>
            <a:picLocks noChangeAspect="1"/>
          </p:cNvPicPr>
          <p:nvPr/>
        </p:nvPicPr>
        <p:blipFill rotWithShape="1">
          <a:blip r:embed="rId6" cstate="print">
            <a:extLst>
              <a:ext uri="{28A0092B-C50C-407E-A947-70E740481C1C}">
                <a14:useLocalDpi xmlns:a14="http://schemas.microsoft.com/office/drawing/2010/main" val="0"/>
              </a:ext>
            </a:extLst>
          </a:blip>
          <a:srcRect b="28253"/>
          <a:stretch/>
        </p:blipFill>
        <p:spPr bwMode="auto">
          <a:xfrm>
            <a:off x="5564378" y="1925053"/>
            <a:ext cx="2743200" cy="545450"/>
          </a:xfrm>
          <a:prstGeom prst="rect">
            <a:avLst/>
          </a:prstGeom>
          <a:noFill/>
          <a:ln>
            <a:noFill/>
          </a:ln>
          <a:extLst>
            <a:ext uri="{53640926-AAD7-44D8-BBD7-CCE9431645EC}">
              <a14:shadowObscured xmlns:a14="http://schemas.microsoft.com/office/drawing/2010/main"/>
            </a:ext>
          </a:extLst>
        </p:spPr>
      </p:pic>
      <p:pic>
        <p:nvPicPr>
          <p:cNvPr id="21" name="Picture 20" descr="http://scsb.mit.edu/wp-content/uploads/2017/01/152960LOGO.jpg"/>
          <p:cNvPicPr>
            <a:picLocks noChangeAspect="1"/>
          </p:cNvPicPr>
          <p:nvPr/>
        </p:nvPicPr>
        <p:blipFill rotWithShape="1">
          <a:blip r:embed="rId7">
            <a:extLst>
              <a:ext uri="{28A0092B-C50C-407E-A947-70E740481C1C}">
                <a14:useLocalDpi xmlns:a14="http://schemas.microsoft.com/office/drawing/2010/main" val="0"/>
              </a:ext>
            </a:extLst>
          </a:blip>
          <a:srcRect t="13064" b="34708"/>
          <a:stretch/>
        </p:blipFill>
        <p:spPr bwMode="auto">
          <a:xfrm>
            <a:off x="290866" y="1999200"/>
            <a:ext cx="3840480" cy="530208"/>
          </a:xfrm>
          <a:prstGeom prst="rect">
            <a:avLst/>
          </a:prstGeom>
          <a:noFill/>
          <a:ln>
            <a:noFill/>
          </a:ln>
          <a:extLst>
            <a:ext uri="{53640926-AAD7-44D8-BBD7-CCE9431645EC}">
              <a14:shadowObscured xmlns:a14="http://schemas.microsoft.com/office/drawing/2010/main"/>
            </a:ext>
          </a:extLst>
        </p:spPr>
      </p:pic>
      <p:sp>
        <p:nvSpPr>
          <p:cNvPr id="22" name="TextBox 21"/>
          <p:cNvSpPr txBox="1"/>
          <p:nvPr/>
        </p:nvSpPr>
        <p:spPr>
          <a:xfrm>
            <a:off x="3610948" y="3798377"/>
            <a:ext cx="1950684" cy="584775"/>
          </a:xfrm>
          <a:prstGeom prst="rect">
            <a:avLst/>
          </a:prstGeom>
          <a:noFill/>
        </p:spPr>
        <p:txBody>
          <a:bodyPr wrap="square" rtlCol="0">
            <a:spAutoFit/>
          </a:bodyPr>
          <a:lstStyle/>
          <a:p>
            <a:pPr algn="ctr"/>
            <a:r>
              <a:rPr lang="en-US" sz="1600" dirty="0">
                <a:solidFill>
                  <a:srgbClr val="FFFF00"/>
                </a:solidFill>
                <a:latin typeface="Calibri" panose="020F0502020204030204" pitchFamily="34" charset="0"/>
              </a:rPr>
              <a:t>Genome Sequencing Program</a:t>
            </a: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23</a:t>
            </a:r>
          </a:p>
        </p:txBody>
      </p:sp>
    </p:spTree>
    <p:extLst>
      <p:ext uri="{BB962C8B-B14F-4D97-AF65-F5344CB8AC3E}">
        <p14:creationId xmlns:p14="http://schemas.microsoft.com/office/powerpoint/2010/main" val="405107799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7568" y="650539"/>
            <a:ext cx="9144000" cy="533500"/>
          </a:xfrm>
        </p:spPr>
        <p:txBody>
          <a:bodyPr vert="horz" wrap="square" lIns="91440" tIns="45720" rIns="91440" bIns="45720" numCol="1" anchor="t" anchorCtr="0" compatLnSpc="1">
            <a:prstTxWarp prst="textNoShape">
              <a:avLst/>
            </a:prstTxWarp>
            <a:noAutofit/>
          </a:bodyPr>
          <a:lstStyle/>
          <a:p>
            <a:pPr lvl="3" algn="ctr">
              <a:spcBef>
                <a:spcPts val="600"/>
              </a:spcBef>
              <a:defRPr/>
            </a:pPr>
            <a:r>
              <a:rPr lang="en-US" sz="2800" b="1" dirty="0">
                <a:solidFill>
                  <a:schemeClr val="tx1"/>
                </a:solidFill>
                <a:latin typeface="Arial" pitchFamily="34" charset="0"/>
                <a:cs typeface="Arial" pitchFamily="34" charset="0"/>
              </a:rPr>
              <a:t>Centers for Common Disease Genomics</a:t>
            </a:r>
          </a:p>
        </p:txBody>
      </p:sp>
      <p:sp>
        <p:nvSpPr>
          <p:cNvPr id="7" name="Title 1"/>
          <p:cNvSpPr>
            <a:spLocks noGrp="1"/>
          </p:cNvSpPr>
          <p:nvPr>
            <p:ph type="title" idx="4294967295"/>
          </p:nvPr>
        </p:nvSpPr>
        <p:spPr>
          <a:xfrm>
            <a:off x="7568" y="1830"/>
            <a:ext cx="9144000" cy="648709"/>
          </a:xfrm>
        </p:spPr>
        <p:txBody>
          <a:bodyPr vert="horz" wrap="square" lIns="91440" tIns="45720" rIns="91440" bIns="45720" numCol="1" anchor="t" anchorCtr="0" compatLnSpc="1">
            <a:prstTxWarp prst="textNoShape">
              <a:avLst/>
            </a:prstTxWarp>
            <a:noAutofit/>
          </a:bodyPr>
          <a:lstStyle/>
          <a:p>
            <a:pPr algn="ctr">
              <a:defRPr/>
            </a:pPr>
            <a:r>
              <a:rPr lang="en-US" sz="3600" b="1" dirty="0">
                <a:solidFill>
                  <a:srgbClr val="FFFF00"/>
                </a:solidFill>
                <a:latin typeface="Arial" pitchFamily="34" charset="0"/>
                <a:cs typeface="Arial" pitchFamily="34" charset="0"/>
              </a:rPr>
              <a:t>Genome Sequencing Program</a:t>
            </a:r>
            <a:br>
              <a:rPr lang="en-US" sz="3600" b="1" dirty="0">
                <a:solidFill>
                  <a:srgbClr val="FFFF00"/>
                </a:solidFill>
                <a:latin typeface="Arial" pitchFamily="34" charset="0"/>
                <a:cs typeface="Arial" pitchFamily="34" charset="0"/>
              </a:rPr>
            </a:br>
            <a:endParaRPr lang="en-US" sz="3600" b="1" dirty="0">
              <a:solidFill>
                <a:srgbClr val="FFFF00"/>
              </a:solidFill>
              <a:latin typeface="Arial" pitchFamily="34" charset="0"/>
              <a:cs typeface="Arial" pitchFamily="34" charset="0"/>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781812922"/>
              </p:ext>
            </p:extLst>
          </p:nvPr>
        </p:nvGraphicFramePr>
        <p:xfrm>
          <a:off x="379187" y="2097474"/>
          <a:ext cx="8385623" cy="3718560"/>
        </p:xfrm>
        <a:graphic>
          <a:graphicData uri="http://schemas.openxmlformats.org/drawingml/2006/table">
            <a:tbl>
              <a:tblPr firstRow="1" bandRow="1">
                <a:tableStyleId>{22838BEF-8BB2-4498-84A7-C5851F593DF1}</a:tableStyleId>
              </a:tblPr>
              <a:tblGrid>
                <a:gridCol w="2638333">
                  <a:extLst>
                    <a:ext uri="{9D8B030D-6E8A-4147-A177-3AD203B41FA5}">
                      <a16:colId xmlns:a16="http://schemas.microsoft.com/office/drawing/2014/main" val="477659764"/>
                    </a:ext>
                  </a:extLst>
                </a:gridCol>
                <a:gridCol w="1691640">
                  <a:extLst>
                    <a:ext uri="{9D8B030D-6E8A-4147-A177-3AD203B41FA5}">
                      <a16:colId xmlns:a16="http://schemas.microsoft.com/office/drawing/2014/main" val="2809793380"/>
                    </a:ext>
                  </a:extLst>
                </a:gridCol>
                <a:gridCol w="2133600">
                  <a:extLst>
                    <a:ext uri="{9D8B030D-6E8A-4147-A177-3AD203B41FA5}">
                      <a16:colId xmlns:a16="http://schemas.microsoft.com/office/drawing/2014/main" val="2606155478"/>
                    </a:ext>
                  </a:extLst>
                </a:gridCol>
                <a:gridCol w="1922050">
                  <a:extLst>
                    <a:ext uri="{9D8B030D-6E8A-4147-A177-3AD203B41FA5}">
                      <a16:colId xmlns:a16="http://schemas.microsoft.com/office/drawing/2014/main" val="2825243804"/>
                    </a:ext>
                  </a:extLst>
                </a:gridCol>
              </a:tblGrid>
              <a:tr h="370840">
                <a:tc>
                  <a:txBody>
                    <a:bodyPr/>
                    <a:lstStyle/>
                    <a:p>
                      <a:pPr algn="ctr"/>
                      <a:r>
                        <a:rPr lang="en-US" sz="2400" dirty="0">
                          <a:latin typeface="Arial" panose="020B0604020202020204" pitchFamily="34" charset="0"/>
                          <a:cs typeface="Arial" panose="020B0604020202020204" pitchFamily="34" charset="0"/>
                        </a:rPr>
                        <a:t>Disease Category</a:t>
                      </a:r>
                    </a:p>
                  </a:txBody>
                  <a:tcPr/>
                </a:tc>
                <a:tc>
                  <a:txBody>
                    <a:bodyPr/>
                    <a:lstStyle/>
                    <a:p>
                      <a:pPr algn="ctr"/>
                      <a:r>
                        <a:rPr lang="en-US" sz="2400" dirty="0">
                          <a:latin typeface="Arial" panose="020B0604020202020204" pitchFamily="34" charset="0"/>
                          <a:cs typeface="Arial" panose="020B0604020202020204" pitchFamily="34" charset="0"/>
                        </a:rPr>
                        <a:t>Sequence Type</a:t>
                      </a:r>
                    </a:p>
                  </a:txBody>
                  <a:tcPr/>
                </a:tc>
                <a:tc>
                  <a:txBody>
                    <a:bodyPr/>
                    <a:lstStyle/>
                    <a:p>
                      <a:pPr algn="ctr"/>
                      <a:r>
                        <a:rPr lang="en-US" sz="2400" dirty="0">
                          <a:latin typeface="Arial" panose="020B0604020202020204" pitchFamily="34" charset="0"/>
                          <a:cs typeface="Arial" panose="020B0604020202020204" pitchFamily="34" charset="0"/>
                        </a:rPr>
                        <a:t>Sequenced</a:t>
                      </a:r>
                    </a:p>
                    <a:p>
                      <a:pPr algn="ctr"/>
                      <a:r>
                        <a:rPr lang="en-US" sz="2400" dirty="0">
                          <a:latin typeface="Arial" panose="020B0604020202020204" pitchFamily="34" charset="0"/>
                          <a:cs typeface="Arial" panose="020B0604020202020204" pitchFamily="34" charset="0"/>
                        </a:rPr>
                        <a:t>Samples</a:t>
                      </a:r>
                    </a:p>
                  </a:txBody>
                  <a:tcPr/>
                </a:tc>
                <a:tc>
                  <a:txBody>
                    <a:bodyPr/>
                    <a:lstStyle/>
                    <a:p>
                      <a:pPr algn="ctr"/>
                      <a:r>
                        <a:rPr lang="en-US" sz="2400" dirty="0">
                          <a:latin typeface="Arial" panose="020B0604020202020204" pitchFamily="34" charset="0"/>
                          <a:cs typeface="Arial" panose="020B0604020202020204" pitchFamily="34" charset="0"/>
                        </a:rPr>
                        <a:t>Approved Samples</a:t>
                      </a:r>
                    </a:p>
                  </a:txBody>
                  <a:tcPr/>
                </a:tc>
                <a:extLst>
                  <a:ext uri="{0D108BD9-81ED-4DB2-BD59-A6C34878D82A}">
                    <a16:rowId xmlns:a16="http://schemas.microsoft.com/office/drawing/2014/main" val="682980477"/>
                  </a:ext>
                </a:extLst>
              </a:tr>
              <a:tr h="370840">
                <a:tc rowSpan="2">
                  <a:txBody>
                    <a:bodyPr/>
                    <a:lstStyle/>
                    <a:p>
                      <a:pPr algn="ctr"/>
                      <a:r>
                        <a:rPr lang="en-US" sz="2000" b="1" dirty="0">
                          <a:latin typeface="Arial" panose="020B0604020202020204" pitchFamily="34" charset="0"/>
                          <a:cs typeface="Arial" panose="020B0604020202020204" pitchFamily="34" charset="0"/>
                        </a:rPr>
                        <a:t>Cardiovascular</a:t>
                      </a:r>
                    </a:p>
                  </a:txBody>
                  <a:tcPr anchor="ctr"/>
                </a:tc>
                <a:tc>
                  <a:txBody>
                    <a:bodyPr/>
                    <a:lstStyle/>
                    <a:p>
                      <a:pPr algn="ctr"/>
                      <a:r>
                        <a:rPr lang="en-US" sz="2000" b="1" dirty="0">
                          <a:latin typeface="Arial" panose="020B0604020202020204" pitchFamily="34" charset="0"/>
                          <a:cs typeface="Arial" panose="020B0604020202020204" pitchFamily="34" charset="0"/>
                        </a:rPr>
                        <a:t>Genomes</a:t>
                      </a:r>
                    </a:p>
                  </a:txBody>
                  <a:tcPr/>
                </a:tc>
                <a:tc>
                  <a:txBody>
                    <a:bodyPr/>
                    <a:lstStyle/>
                    <a:p>
                      <a:pPr algn="ctr"/>
                      <a:r>
                        <a:rPr lang="en-US" sz="2000" dirty="0">
                          <a:latin typeface="Arial" panose="020B0604020202020204" pitchFamily="34" charset="0"/>
                          <a:cs typeface="Arial" panose="020B0604020202020204" pitchFamily="34" charset="0"/>
                        </a:rPr>
                        <a:t>22,729</a:t>
                      </a:r>
                    </a:p>
                  </a:txBody>
                  <a:tcPr/>
                </a:tc>
                <a:tc>
                  <a:txBody>
                    <a:bodyPr/>
                    <a:lstStyle/>
                    <a:p>
                      <a:pPr algn="ctr"/>
                      <a:r>
                        <a:rPr lang="en-US" sz="2000" dirty="0">
                          <a:latin typeface="Arial" panose="020B0604020202020204" pitchFamily="34" charset="0"/>
                          <a:cs typeface="Arial" panose="020B0604020202020204" pitchFamily="34" charset="0"/>
                        </a:rPr>
                        <a:t>46,300</a:t>
                      </a:r>
                    </a:p>
                  </a:txBody>
                  <a:tcPr/>
                </a:tc>
                <a:extLst>
                  <a:ext uri="{0D108BD9-81ED-4DB2-BD59-A6C34878D82A}">
                    <a16:rowId xmlns:a16="http://schemas.microsoft.com/office/drawing/2014/main" val="280158601"/>
                  </a:ext>
                </a:extLst>
              </a:tr>
              <a:tr h="370840">
                <a:tc vMerge="1">
                  <a:txBody>
                    <a:bodyPr/>
                    <a:lstStyle/>
                    <a:p>
                      <a:endParaRPr lang="en-US" dirty="0"/>
                    </a:p>
                  </a:txBody>
                  <a:tcPr/>
                </a:tc>
                <a:tc>
                  <a:txBody>
                    <a:bodyPr/>
                    <a:lstStyle/>
                    <a:p>
                      <a:pPr algn="ctr"/>
                      <a:r>
                        <a:rPr lang="en-US" sz="2000" b="1" dirty="0">
                          <a:latin typeface="Arial" panose="020B0604020202020204" pitchFamily="34" charset="0"/>
                          <a:cs typeface="Arial" panose="020B0604020202020204" pitchFamily="34" charset="0"/>
                        </a:rPr>
                        <a:t>Exomes</a:t>
                      </a:r>
                    </a:p>
                  </a:txBody>
                  <a:tcPr/>
                </a:tc>
                <a:tc>
                  <a:txBody>
                    <a:bodyPr/>
                    <a:lstStyle/>
                    <a:p>
                      <a:pPr algn="ctr"/>
                      <a:r>
                        <a:rPr lang="en-US" sz="2000" dirty="0">
                          <a:latin typeface="Arial" panose="020B0604020202020204" pitchFamily="34" charset="0"/>
                          <a:cs typeface="Arial" panose="020B0604020202020204" pitchFamily="34" charset="0"/>
                        </a:rPr>
                        <a:t>10,861</a:t>
                      </a:r>
                    </a:p>
                  </a:txBody>
                  <a:tcPr/>
                </a:tc>
                <a:tc>
                  <a:txBody>
                    <a:bodyPr/>
                    <a:lstStyle/>
                    <a:p>
                      <a:pPr algn="ctr"/>
                      <a:r>
                        <a:rPr lang="en-US" sz="2000" dirty="0">
                          <a:latin typeface="Arial" panose="020B0604020202020204" pitchFamily="34" charset="0"/>
                          <a:cs typeface="Arial" panose="020B0604020202020204" pitchFamily="34" charset="0"/>
                        </a:rPr>
                        <a:t>21,000</a:t>
                      </a:r>
                    </a:p>
                  </a:txBody>
                  <a:tcPr/>
                </a:tc>
                <a:extLst>
                  <a:ext uri="{0D108BD9-81ED-4DB2-BD59-A6C34878D82A}">
                    <a16:rowId xmlns:a16="http://schemas.microsoft.com/office/drawing/2014/main" val="2969763807"/>
                  </a:ext>
                </a:extLst>
              </a:tr>
              <a:tr h="370840">
                <a:tc rowSpan="2">
                  <a:txBody>
                    <a:bodyPr/>
                    <a:lstStyle/>
                    <a:p>
                      <a:pPr algn="ctr"/>
                      <a:r>
                        <a:rPr lang="en-US" sz="2000" b="1" dirty="0">
                          <a:latin typeface="Arial" panose="020B0604020202020204" pitchFamily="34" charset="0"/>
                          <a:cs typeface="Arial" panose="020B0604020202020204" pitchFamily="34" charset="0"/>
                        </a:rPr>
                        <a:t>Immune-Mediated</a:t>
                      </a:r>
                    </a:p>
                  </a:txBody>
                  <a:tcPr anchor="ctr"/>
                </a:tc>
                <a:tc>
                  <a:txBody>
                    <a:bodyPr/>
                    <a:lstStyle/>
                    <a:p>
                      <a:pPr algn="ctr"/>
                      <a:r>
                        <a:rPr lang="en-US" sz="2000" b="1" dirty="0">
                          <a:latin typeface="Arial" panose="020B0604020202020204" pitchFamily="34" charset="0"/>
                          <a:cs typeface="Arial" panose="020B0604020202020204" pitchFamily="34" charset="0"/>
                        </a:rPr>
                        <a:t>Genomes</a:t>
                      </a:r>
                    </a:p>
                  </a:txBody>
                  <a:tcPr/>
                </a:tc>
                <a:tc>
                  <a:txBody>
                    <a:bodyPr/>
                    <a:lstStyle/>
                    <a:p>
                      <a:pPr algn="ctr"/>
                      <a:r>
                        <a:rPr lang="en-US" sz="2000" dirty="0">
                          <a:latin typeface="Arial" panose="020B0604020202020204" pitchFamily="34" charset="0"/>
                          <a:cs typeface="Arial" panose="020B0604020202020204" pitchFamily="34" charset="0"/>
                        </a:rPr>
                        <a:t>5,383</a:t>
                      </a:r>
                    </a:p>
                  </a:txBody>
                  <a:tcPr/>
                </a:tc>
                <a:tc>
                  <a:txBody>
                    <a:bodyPr/>
                    <a:lstStyle/>
                    <a:p>
                      <a:pPr algn="ctr"/>
                      <a:r>
                        <a:rPr lang="en-US" sz="2000" dirty="0">
                          <a:latin typeface="Arial" panose="020B0604020202020204" pitchFamily="34" charset="0"/>
                          <a:cs typeface="Arial" panose="020B0604020202020204" pitchFamily="34" charset="0"/>
                        </a:rPr>
                        <a:t>25,000</a:t>
                      </a:r>
                    </a:p>
                  </a:txBody>
                  <a:tcPr/>
                </a:tc>
                <a:extLst>
                  <a:ext uri="{0D108BD9-81ED-4DB2-BD59-A6C34878D82A}">
                    <a16:rowId xmlns:a16="http://schemas.microsoft.com/office/drawing/2014/main" val="2313198604"/>
                  </a:ext>
                </a:extLst>
              </a:tr>
              <a:tr h="370840">
                <a:tc vMerge="1">
                  <a:txBody>
                    <a:bodyPr/>
                    <a:lstStyle/>
                    <a:p>
                      <a:endParaRPr lang="en-US" dirty="0"/>
                    </a:p>
                  </a:txBody>
                  <a:tcPr/>
                </a:tc>
                <a:tc>
                  <a:txBody>
                    <a:bodyPr/>
                    <a:lstStyle/>
                    <a:p>
                      <a:pPr algn="ctr"/>
                      <a:r>
                        <a:rPr lang="en-US" sz="2000" b="1" dirty="0">
                          <a:latin typeface="Arial" panose="020B0604020202020204" pitchFamily="34" charset="0"/>
                          <a:cs typeface="Arial" panose="020B0604020202020204" pitchFamily="34" charset="0"/>
                        </a:rPr>
                        <a:t>Exomes</a:t>
                      </a:r>
                    </a:p>
                  </a:txBody>
                  <a:tcPr/>
                </a:tc>
                <a:tc>
                  <a:txBody>
                    <a:bodyPr/>
                    <a:lstStyle/>
                    <a:p>
                      <a:pPr algn="ctr"/>
                      <a:r>
                        <a:rPr lang="en-US" sz="2000" dirty="0">
                          <a:latin typeface="Arial" panose="020B0604020202020204" pitchFamily="34" charset="0"/>
                          <a:cs typeface="Arial" panose="020B0604020202020204" pitchFamily="34" charset="0"/>
                        </a:rPr>
                        <a:t>0</a:t>
                      </a:r>
                    </a:p>
                  </a:txBody>
                  <a:tcPr/>
                </a:tc>
                <a:tc>
                  <a:txBody>
                    <a:bodyPr/>
                    <a:lstStyle/>
                    <a:p>
                      <a:pPr algn="ctr"/>
                      <a:r>
                        <a:rPr lang="en-US" sz="2000" dirty="0">
                          <a:latin typeface="Arial" panose="020B0604020202020204" pitchFamily="34" charset="0"/>
                          <a:cs typeface="Arial" panose="020B0604020202020204" pitchFamily="34" charset="0"/>
                        </a:rPr>
                        <a:t>2,000</a:t>
                      </a:r>
                    </a:p>
                  </a:txBody>
                  <a:tcPr/>
                </a:tc>
                <a:extLst>
                  <a:ext uri="{0D108BD9-81ED-4DB2-BD59-A6C34878D82A}">
                    <a16:rowId xmlns:a16="http://schemas.microsoft.com/office/drawing/2014/main" val="1968376294"/>
                  </a:ext>
                </a:extLst>
              </a:tr>
              <a:tr h="370840">
                <a:tc rowSpan="2">
                  <a:txBody>
                    <a:bodyPr/>
                    <a:lstStyle/>
                    <a:p>
                      <a:pPr algn="ctr"/>
                      <a:r>
                        <a:rPr lang="en-US" sz="2000" b="1" dirty="0">
                          <a:latin typeface="Arial" panose="020B0604020202020204" pitchFamily="34" charset="0"/>
                          <a:cs typeface="Arial" panose="020B0604020202020204" pitchFamily="34" charset="0"/>
                        </a:rPr>
                        <a:t>Neuropsychiatric</a:t>
                      </a:r>
                    </a:p>
                  </a:txBody>
                  <a:tcPr anchor="ctr">
                    <a:lnB w="12700" cap="flat" cmpd="sng" algn="ctr">
                      <a:solidFill>
                        <a:schemeClr val="accent5">
                          <a:lumMod val="75000"/>
                        </a:schemeClr>
                      </a:solidFill>
                      <a:prstDash val="solid"/>
                      <a:round/>
                      <a:headEnd type="none" w="med" len="med"/>
                      <a:tailEnd type="none" w="med" len="med"/>
                    </a:lnB>
                  </a:tcPr>
                </a:tc>
                <a:tc>
                  <a:txBody>
                    <a:bodyPr/>
                    <a:lstStyle/>
                    <a:p>
                      <a:pPr algn="ctr"/>
                      <a:r>
                        <a:rPr lang="en-US" sz="2000" b="1" dirty="0">
                          <a:latin typeface="Arial" panose="020B0604020202020204" pitchFamily="34" charset="0"/>
                          <a:cs typeface="Arial" panose="020B0604020202020204" pitchFamily="34" charset="0"/>
                        </a:rPr>
                        <a:t>Genomes</a:t>
                      </a:r>
                    </a:p>
                  </a:txBody>
                  <a:tcPr/>
                </a:tc>
                <a:tc>
                  <a:txBody>
                    <a:bodyPr/>
                    <a:lstStyle/>
                    <a:p>
                      <a:pPr algn="ctr"/>
                      <a:r>
                        <a:rPr lang="en-US" sz="2000" dirty="0">
                          <a:latin typeface="Arial" panose="020B0604020202020204" pitchFamily="34" charset="0"/>
                          <a:cs typeface="Arial" panose="020B0604020202020204" pitchFamily="34" charset="0"/>
                        </a:rPr>
                        <a:t>9,366</a:t>
                      </a:r>
                    </a:p>
                  </a:txBody>
                  <a:tcPr/>
                </a:tc>
                <a:tc>
                  <a:txBody>
                    <a:bodyPr/>
                    <a:lstStyle/>
                    <a:p>
                      <a:pPr algn="ctr"/>
                      <a:r>
                        <a:rPr lang="en-US" sz="2000" dirty="0">
                          <a:latin typeface="Arial" panose="020B0604020202020204" pitchFamily="34" charset="0"/>
                          <a:cs typeface="Arial" panose="020B0604020202020204" pitchFamily="34" charset="0"/>
                        </a:rPr>
                        <a:t>15,300</a:t>
                      </a:r>
                    </a:p>
                  </a:txBody>
                  <a:tcPr/>
                </a:tc>
                <a:extLst>
                  <a:ext uri="{0D108BD9-81ED-4DB2-BD59-A6C34878D82A}">
                    <a16:rowId xmlns:a16="http://schemas.microsoft.com/office/drawing/2014/main" val="3879027599"/>
                  </a:ext>
                </a:extLst>
              </a:tr>
              <a:tr h="370840">
                <a:tc vMerge="1">
                  <a:txBody>
                    <a:bodyPr/>
                    <a:lstStyle/>
                    <a:p>
                      <a:endParaRPr lang="en-US" dirty="0"/>
                    </a:p>
                  </a:txBody>
                  <a:tcPr/>
                </a:tc>
                <a:tc>
                  <a:txBody>
                    <a:bodyPr/>
                    <a:lstStyle/>
                    <a:p>
                      <a:pPr algn="ctr"/>
                      <a:r>
                        <a:rPr lang="en-US" sz="2000" b="1" dirty="0">
                          <a:latin typeface="Arial" panose="020B0604020202020204" pitchFamily="34" charset="0"/>
                          <a:cs typeface="Arial" panose="020B0604020202020204" pitchFamily="34" charset="0"/>
                        </a:rPr>
                        <a:t>Exomes</a:t>
                      </a:r>
                    </a:p>
                  </a:txBody>
                  <a:tcPr/>
                </a:tc>
                <a:tc>
                  <a:txBody>
                    <a:bodyPr/>
                    <a:lstStyle/>
                    <a:p>
                      <a:pPr algn="ctr"/>
                      <a:r>
                        <a:rPr lang="en-US" sz="2000" dirty="0">
                          <a:latin typeface="Arial" panose="020B0604020202020204" pitchFamily="34" charset="0"/>
                          <a:cs typeface="Arial" panose="020B0604020202020204" pitchFamily="34" charset="0"/>
                        </a:rPr>
                        <a:t>11,450</a:t>
                      </a:r>
                    </a:p>
                  </a:txBody>
                  <a:tcPr/>
                </a:tc>
                <a:tc>
                  <a:txBody>
                    <a:bodyPr/>
                    <a:lstStyle/>
                    <a:p>
                      <a:pPr algn="ctr"/>
                      <a:r>
                        <a:rPr lang="en-US" sz="2000" dirty="0">
                          <a:latin typeface="Arial" panose="020B0604020202020204" pitchFamily="34" charset="0"/>
                          <a:cs typeface="Arial" panose="020B0604020202020204" pitchFamily="34" charset="0"/>
                        </a:rPr>
                        <a:t>32,000</a:t>
                      </a:r>
                    </a:p>
                  </a:txBody>
                  <a:tcPr/>
                </a:tc>
                <a:extLst>
                  <a:ext uri="{0D108BD9-81ED-4DB2-BD59-A6C34878D82A}">
                    <a16:rowId xmlns:a16="http://schemas.microsoft.com/office/drawing/2014/main" val="1091981748"/>
                  </a:ext>
                </a:extLst>
              </a:tr>
              <a:tr h="370840">
                <a:tc gridSpan="2">
                  <a:txBody>
                    <a:bodyPr/>
                    <a:lstStyle/>
                    <a:p>
                      <a:pPr algn="ctr"/>
                      <a:r>
                        <a:rPr lang="en-US" sz="2800" b="1" dirty="0">
                          <a:latin typeface="Arial" panose="020B0604020202020204" pitchFamily="34" charset="0"/>
                          <a:cs typeface="Arial" panose="020B0604020202020204" pitchFamily="34" charset="0"/>
                        </a:rPr>
                        <a:t>TOTAL</a:t>
                      </a:r>
                    </a:p>
                  </a:txBody>
                  <a:tcPr anchor="ctr">
                    <a:lnL w="12700" cmpd="sng">
                      <a:noFill/>
                    </a:lnL>
                    <a:lnT w="12700" cap="flat" cmpd="sng" algn="ctr">
                      <a:solidFill>
                        <a:schemeClr val="accent5">
                          <a:lumMod val="7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a:endParaRPr lang="en-US" sz="2800" b="1" dirty="0">
                        <a:latin typeface="Arial" panose="020B0604020202020204" pitchFamily="34" charset="0"/>
                        <a:cs typeface="Arial" panose="020B0604020202020204" pitchFamily="34" charset="0"/>
                      </a:endParaRPr>
                    </a:p>
                  </a:txBody>
                  <a:tcPr>
                    <a:lnL w="12700" cap="flat" cmpd="sng" algn="ctr">
                      <a:solidFill>
                        <a:schemeClr val="accent5">
                          <a:lumMod val="75000"/>
                        </a:schemeClr>
                      </a:solidFill>
                      <a:prstDash val="solid"/>
                      <a:round/>
                      <a:headEnd type="none" w="med" len="med"/>
                      <a:tailEnd type="none" w="med" len="med"/>
                    </a:lnL>
                  </a:tcPr>
                </a:tc>
                <a:tc>
                  <a:txBody>
                    <a:bodyPr/>
                    <a:lstStyle/>
                    <a:p>
                      <a:pPr algn="ctr"/>
                      <a:r>
                        <a:rPr lang="en-US" sz="2800" b="1" dirty="0">
                          <a:latin typeface="Arial" panose="020B0604020202020204" pitchFamily="34" charset="0"/>
                          <a:cs typeface="Arial" panose="020B0604020202020204" pitchFamily="34" charset="0"/>
                        </a:rPr>
                        <a:t>59,789</a:t>
                      </a:r>
                    </a:p>
                  </a:txBody>
                  <a:tcPr/>
                </a:tc>
                <a:tc>
                  <a:txBody>
                    <a:bodyPr/>
                    <a:lstStyle/>
                    <a:p>
                      <a:pPr algn="ctr"/>
                      <a:r>
                        <a:rPr lang="en-US" sz="2800" b="1" dirty="0">
                          <a:latin typeface="Arial" panose="020B0604020202020204" pitchFamily="34" charset="0"/>
                          <a:cs typeface="Arial" panose="020B0604020202020204" pitchFamily="34" charset="0"/>
                        </a:rPr>
                        <a:t>141,600</a:t>
                      </a:r>
                    </a:p>
                  </a:txBody>
                  <a:tcPr/>
                </a:tc>
                <a:extLst>
                  <a:ext uri="{0D108BD9-81ED-4DB2-BD59-A6C34878D82A}">
                    <a16:rowId xmlns:a16="http://schemas.microsoft.com/office/drawing/2014/main" val="498673509"/>
                  </a:ext>
                </a:extLst>
              </a:tr>
            </a:tbl>
          </a:graphicData>
        </a:graphic>
      </p:graphicFrame>
      <p:sp>
        <p:nvSpPr>
          <p:cNvPr id="2" name="Arrow: Right 1"/>
          <p:cNvSpPr/>
          <p:nvPr/>
        </p:nvSpPr>
        <p:spPr>
          <a:xfrm>
            <a:off x="88288" y="5313114"/>
            <a:ext cx="39624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p:cNvSpPr/>
          <p:nvPr/>
        </p:nvSpPr>
        <p:spPr>
          <a:xfrm>
            <a:off x="88288" y="2960508"/>
            <a:ext cx="396240"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p:cNvSpPr/>
          <p:nvPr/>
        </p:nvSpPr>
        <p:spPr>
          <a:xfrm>
            <a:off x="88288" y="3823542"/>
            <a:ext cx="440384"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p:cNvSpPr/>
          <p:nvPr/>
        </p:nvSpPr>
        <p:spPr>
          <a:xfrm>
            <a:off x="88288" y="4612350"/>
            <a:ext cx="440384" cy="502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23</a:t>
            </a:r>
          </a:p>
        </p:txBody>
      </p:sp>
    </p:spTree>
    <p:extLst>
      <p:ext uri="{BB962C8B-B14F-4D97-AF65-F5344CB8AC3E}">
        <p14:creationId xmlns:p14="http://schemas.microsoft.com/office/powerpoint/2010/main" val="324189267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idx="4294967295"/>
          </p:nvPr>
        </p:nvSpPr>
        <p:spPr>
          <a:xfrm>
            <a:off x="9621" y="1"/>
            <a:ext cx="9144000" cy="640080"/>
          </a:xfrm>
        </p:spPr>
        <p:txBody>
          <a:bodyPr vert="horz" wrap="square" lIns="91440" tIns="45720" rIns="91440" bIns="45720" numCol="1" anchor="t" anchorCtr="0" compatLnSpc="1">
            <a:prstTxWarp prst="textNoShape">
              <a:avLst/>
            </a:prstTxWarp>
            <a:noAutofit/>
          </a:bodyPr>
          <a:lstStyle/>
          <a:p>
            <a:pPr algn="ctr">
              <a:defRPr/>
            </a:pPr>
            <a:r>
              <a:rPr lang="en-US" sz="3600" b="1" dirty="0">
                <a:solidFill>
                  <a:srgbClr val="FFFF00"/>
                </a:solidFill>
                <a:latin typeface="Arial" pitchFamily="34" charset="0"/>
                <a:cs typeface="Arial" pitchFamily="34" charset="0"/>
              </a:rPr>
              <a:t>Genome Sequencing Program</a:t>
            </a:r>
          </a:p>
        </p:txBody>
      </p:sp>
      <p:sp>
        <p:nvSpPr>
          <p:cNvPr id="13" name="TextBox 12"/>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23</a:t>
            </a:r>
          </a:p>
        </p:txBody>
      </p:sp>
      <p:pic>
        <p:nvPicPr>
          <p:cNvPr id="10" name="Picture 9" descr="MME2.tiff"/>
          <p:cNvPicPr>
            <a:picLocks noChangeAspect="1"/>
          </p:cNvPicPr>
          <p:nvPr/>
        </p:nvPicPr>
        <p:blipFill rotWithShape="1">
          <a:blip r:embed="rId3">
            <a:extLst>
              <a:ext uri="{28A0092B-C50C-407E-A947-70E740481C1C}">
                <a14:useLocalDpi xmlns:a14="http://schemas.microsoft.com/office/drawing/2010/main" val="0"/>
              </a:ext>
            </a:extLst>
          </a:blip>
          <a:srcRect l="6565" r="5955" b="1973"/>
          <a:stretch/>
        </p:blipFill>
        <p:spPr>
          <a:xfrm>
            <a:off x="4113601" y="1382231"/>
            <a:ext cx="4565533" cy="4845055"/>
          </a:xfrm>
          <a:prstGeom prst="rect">
            <a:avLst/>
          </a:prstGeom>
        </p:spPr>
      </p:pic>
      <p:cxnSp>
        <p:nvCxnSpPr>
          <p:cNvPr id="6" name="Straight Arrow Connector 5"/>
          <p:cNvCxnSpPr/>
          <p:nvPr/>
        </p:nvCxnSpPr>
        <p:spPr>
          <a:xfrm flipH="1">
            <a:off x="7894482" y="2399415"/>
            <a:ext cx="499039" cy="38452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a:off x="4328914" y="2841901"/>
            <a:ext cx="486169" cy="52635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flipH="1" flipV="1">
            <a:off x="7796034" y="5185595"/>
            <a:ext cx="425654" cy="54661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1" name="Rectangle 10"/>
          <p:cNvSpPr/>
          <p:nvPr/>
        </p:nvSpPr>
        <p:spPr>
          <a:xfrm>
            <a:off x="374903" y="538660"/>
            <a:ext cx="9144001" cy="523220"/>
          </a:xfrm>
          <a:prstGeom prst="rect">
            <a:avLst/>
          </a:prstGeom>
        </p:spPr>
        <p:txBody>
          <a:bodyPr wrap="square">
            <a:spAutoFit/>
          </a:bodyPr>
          <a:lstStyle/>
          <a:p>
            <a:pPr lvl="3">
              <a:spcBef>
                <a:spcPts val="600"/>
              </a:spcBef>
              <a:defRPr/>
            </a:pPr>
            <a:r>
              <a:rPr lang="en-US" sz="2800" dirty="0">
                <a:cs typeface="Arial" pitchFamily="34" charset="0"/>
              </a:rPr>
              <a:t>Centers for Mendelian Genomics</a:t>
            </a:r>
          </a:p>
        </p:txBody>
      </p:sp>
      <p:pic>
        <p:nvPicPr>
          <p:cNvPr id="35" name="Picture 34"/>
          <p:cNvPicPr>
            <a:picLocks noChangeAspect="1"/>
          </p:cNvPicPr>
          <p:nvPr/>
        </p:nvPicPr>
        <p:blipFill>
          <a:blip r:embed="rId4"/>
          <a:stretch>
            <a:fillRect/>
          </a:stretch>
        </p:blipFill>
        <p:spPr>
          <a:xfrm>
            <a:off x="417424" y="2952046"/>
            <a:ext cx="3407959" cy="1765718"/>
          </a:xfrm>
          <a:prstGeom prst="rect">
            <a:avLst/>
          </a:prstGeom>
        </p:spPr>
      </p:pic>
      <p:pic>
        <p:nvPicPr>
          <p:cNvPr id="39" name="Picture 38"/>
          <p:cNvPicPr>
            <a:picLocks noChangeAspect="1"/>
          </p:cNvPicPr>
          <p:nvPr/>
        </p:nvPicPr>
        <p:blipFill>
          <a:blip r:embed="rId5"/>
          <a:stretch>
            <a:fillRect/>
          </a:stretch>
        </p:blipFill>
        <p:spPr>
          <a:xfrm>
            <a:off x="417423" y="4804338"/>
            <a:ext cx="3407959" cy="1878403"/>
          </a:xfrm>
          <a:prstGeom prst="rect">
            <a:avLst/>
          </a:prstGeom>
        </p:spPr>
      </p:pic>
      <p:pic>
        <p:nvPicPr>
          <p:cNvPr id="40" name="Picture 39"/>
          <p:cNvPicPr>
            <a:picLocks noChangeAspect="1"/>
          </p:cNvPicPr>
          <p:nvPr/>
        </p:nvPicPr>
        <p:blipFill>
          <a:blip r:embed="rId6"/>
          <a:stretch>
            <a:fillRect/>
          </a:stretch>
        </p:blipFill>
        <p:spPr>
          <a:xfrm>
            <a:off x="417423" y="1231602"/>
            <a:ext cx="3407959" cy="1633870"/>
          </a:xfrm>
          <a:prstGeom prst="rect">
            <a:avLst/>
          </a:prstGeom>
        </p:spPr>
      </p:pic>
    </p:spTree>
    <p:extLst>
      <p:ext uri="{BB962C8B-B14F-4D97-AF65-F5344CB8AC3E}">
        <p14:creationId xmlns:p14="http://schemas.microsoft.com/office/powerpoint/2010/main" val="3128633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6349" y="2091"/>
            <a:ext cx="9144000" cy="641348"/>
          </a:xfrm>
        </p:spPr>
        <p:txBody>
          <a:bodyPr vert="horz" wrap="square" lIns="91440" tIns="45720" rIns="91440" bIns="45720" numCol="1" anchor="t" anchorCtr="0" compatLnSpc="1">
            <a:prstTxWarp prst="textNoShape">
              <a:avLst/>
            </a:prstTxWarp>
            <a:noAutofit/>
          </a:bodyPr>
          <a:lstStyle/>
          <a:p>
            <a:pPr algn="ctr">
              <a:defRPr/>
            </a:pPr>
            <a:r>
              <a:rPr lang="en-US" sz="3600" b="1" dirty="0">
                <a:solidFill>
                  <a:srgbClr val="FFFF00"/>
                </a:solidFill>
                <a:latin typeface="Arial" pitchFamily="34" charset="0"/>
                <a:cs typeface="Arial" pitchFamily="34" charset="0"/>
              </a:rPr>
              <a:t>Technology Development Program</a:t>
            </a:r>
          </a:p>
        </p:txBody>
      </p:sp>
      <p:sp>
        <p:nvSpPr>
          <p:cNvPr id="5" name="Title 1"/>
          <p:cNvSpPr txBox="1">
            <a:spLocks/>
          </p:cNvSpPr>
          <p:nvPr/>
        </p:nvSpPr>
        <p:spPr bwMode="auto">
          <a:xfrm>
            <a:off x="0" y="5164104"/>
            <a:ext cx="9052803" cy="1459607"/>
          </a:xfrm>
          <a:prstGeom prst="rect">
            <a:avLst/>
          </a:prstGeom>
          <a:noFill/>
          <a:ln w="9525" algn="ctr">
            <a:noFill/>
            <a:miter lim="800000"/>
            <a:headEnd/>
            <a:tailEnd/>
          </a:ln>
        </p:spPr>
        <p:txBody>
          <a:bodyPr/>
          <a:lstStyle/>
          <a:p>
            <a:pPr lvl="1" indent="-279393" defTabSz="457189" eaLnBrk="0" fontAlgn="base" hangingPunct="0">
              <a:spcBef>
                <a:spcPts val="700"/>
              </a:spcBef>
              <a:spcAft>
                <a:spcPct val="0"/>
              </a:spcAft>
              <a:buClr>
                <a:prstClr val="white"/>
              </a:buClr>
              <a:buSzPct val="95000"/>
              <a:buFont typeface="Wingdings" pitchFamily="2" charset="2"/>
              <a:buChar char=""/>
              <a:tabLst>
                <a:tab pos="744520" algn="l"/>
              </a:tabLst>
            </a:pPr>
            <a:r>
              <a:rPr lang="en-US" sz="2800" b="1" dirty="0">
                <a:solidFill>
                  <a:prstClr val="white"/>
                </a:solidFill>
                <a:latin typeface="Arial" pitchFamily="34" charset="0"/>
                <a:cs typeface="Arial" pitchFamily="34" charset="0"/>
              </a:rPr>
              <a:t>Novel Genomic Technology Development</a:t>
            </a:r>
          </a:p>
          <a:p>
            <a:pPr marL="457200" lvl="2" defTabSz="457189" eaLnBrk="0" fontAlgn="base" hangingPunct="0">
              <a:spcBef>
                <a:spcPts val="700"/>
              </a:spcBef>
              <a:spcAft>
                <a:spcPct val="0"/>
              </a:spcAft>
              <a:buClr>
                <a:prstClr val="white"/>
              </a:buClr>
              <a:buSzPct val="95000"/>
              <a:tabLst>
                <a:tab pos="744520" algn="l"/>
              </a:tabLst>
            </a:pPr>
            <a:r>
              <a:rPr lang="en-US" sz="2400" b="1" dirty="0">
                <a:solidFill>
                  <a:srgbClr val="D6ECFF">
                    <a:lumMod val="90000"/>
                  </a:srgbClr>
                </a:solidFill>
                <a:latin typeface="Arial" pitchFamily="34" charset="0"/>
                <a:cs typeface="Arial" pitchFamily="34" charset="0"/>
              </a:rPr>
              <a:t>		</a:t>
            </a:r>
            <a:r>
              <a:rPr lang="en-US" sz="2400" b="1" dirty="0">
                <a:solidFill>
                  <a:schemeClr val="tx2">
                    <a:lumMod val="90000"/>
                  </a:schemeClr>
                </a:solidFill>
                <a:latin typeface="Arial" pitchFamily="34" charset="0"/>
                <a:cs typeface="Arial" pitchFamily="34" charset="0"/>
              </a:rPr>
              <a:t>PAR-16-14 (R01, also linked R21 and R43/44)</a:t>
            </a:r>
          </a:p>
          <a:p>
            <a:pPr marL="457200" lvl="2" defTabSz="457189" eaLnBrk="0" fontAlgn="base" hangingPunct="0">
              <a:spcBef>
                <a:spcPts val="700"/>
              </a:spcBef>
              <a:spcAft>
                <a:spcPct val="0"/>
              </a:spcAft>
              <a:buClr>
                <a:prstClr val="white"/>
              </a:buClr>
              <a:buSzPct val="95000"/>
              <a:tabLst>
                <a:tab pos="744520" algn="l"/>
              </a:tabLst>
            </a:pPr>
            <a:r>
              <a:rPr lang="en-US" sz="2400" b="1" dirty="0">
                <a:solidFill>
                  <a:schemeClr val="tx2">
                    <a:lumMod val="90000"/>
                  </a:schemeClr>
                </a:solidFill>
                <a:latin typeface="Arial" pitchFamily="34" charset="0"/>
                <a:cs typeface="Arial" pitchFamily="34" charset="0"/>
              </a:rPr>
              <a:t>		Next due date: October 31, 2017</a:t>
            </a:r>
            <a:endParaRPr lang="en-US" sz="2600" b="1" dirty="0">
              <a:solidFill>
                <a:schemeClr val="tx2">
                  <a:lumMod val="90000"/>
                </a:schemeClr>
              </a:solidFill>
              <a:latin typeface="Arial" pitchFamily="34" charset="0"/>
              <a:cs typeface="Arial" pitchFamily="34" charset="0"/>
            </a:endParaRPr>
          </a:p>
        </p:txBody>
      </p:sp>
      <p:pic>
        <p:nvPicPr>
          <p:cNvPr id="1026" name="Picture 2" descr="C:\Users\wettersk\Downloads\NHGRI-86891 (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864" t="33422" r="19507" b="5956"/>
          <a:stretch/>
        </p:blipFill>
        <p:spPr bwMode="auto">
          <a:xfrm>
            <a:off x="192505" y="701281"/>
            <a:ext cx="4644190" cy="321023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28598" b="14050"/>
          <a:stretch/>
        </p:blipFill>
        <p:spPr>
          <a:xfrm>
            <a:off x="5226635" y="788106"/>
            <a:ext cx="3559136" cy="2960491"/>
          </a:xfrm>
          <a:prstGeom prst="rect">
            <a:avLst/>
          </a:prstGeom>
          <a:effectLst>
            <a:glow rad="228600">
              <a:schemeClr val="accent4">
                <a:satMod val="175000"/>
                <a:alpha val="40000"/>
              </a:schemeClr>
            </a:glow>
          </a:effectLst>
        </p:spPr>
      </p:pic>
      <p:sp>
        <p:nvSpPr>
          <p:cNvPr id="11" name="Title 1"/>
          <p:cNvSpPr txBox="1">
            <a:spLocks/>
          </p:cNvSpPr>
          <p:nvPr/>
        </p:nvSpPr>
        <p:spPr bwMode="auto">
          <a:xfrm>
            <a:off x="0" y="4155744"/>
            <a:ext cx="9052803" cy="952365"/>
          </a:xfrm>
          <a:prstGeom prst="rect">
            <a:avLst/>
          </a:prstGeom>
          <a:noFill/>
          <a:ln w="9525" algn="ctr">
            <a:noFill/>
            <a:miter lim="800000"/>
            <a:headEnd/>
            <a:tailEnd/>
          </a:ln>
        </p:spPr>
        <p:txBody>
          <a:bodyPr/>
          <a:lstStyle/>
          <a:p>
            <a:pPr lvl="1" indent="-279393" defTabSz="457189" eaLnBrk="0" fontAlgn="base" hangingPunct="0">
              <a:spcBef>
                <a:spcPts val="700"/>
              </a:spcBef>
              <a:spcAft>
                <a:spcPct val="0"/>
              </a:spcAft>
              <a:buClr>
                <a:prstClr val="white"/>
              </a:buClr>
              <a:buSzPct val="95000"/>
              <a:buFont typeface="Wingdings" pitchFamily="2" charset="2"/>
              <a:buChar char=""/>
              <a:tabLst>
                <a:tab pos="744520" algn="l"/>
              </a:tabLst>
            </a:pPr>
            <a:r>
              <a:rPr lang="en-US" sz="2800" b="1" dirty="0">
                <a:solidFill>
                  <a:prstClr val="white"/>
                </a:solidFill>
                <a:latin typeface="Arial" pitchFamily="34" charset="0"/>
                <a:cs typeface="Arial" pitchFamily="34" charset="0"/>
              </a:rPr>
              <a:t>Advanced Genomic Technology Development 	Meeting - May 2017</a:t>
            </a:r>
          </a:p>
        </p:txBody>
      </p:sp>
      <p:sp>
        <p:nvSpPr>
          <p:cNvPr id="7" name="TextBox 6"/>
          <p:cNvSpPr txBox="1"/>
          <p:nvPr/>
        </p:nvSpPr>
        <p:spPr>
          <a:xfrm>
            <a:off x="7317494" y="64090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24</a:t>
            </a:r>
          </a:p>
        </p:txBody>
      </p:sp>
    </p:spTree>
    <p:extLst>
      <p:ext uri="{BB962C8B-B14F-4D97-AF65-F5344CB8AC3E}">
        <p14:creationId xmlns:p14="http://schemas.microsoft.com/office/powerpoint/2010/main" val="15518948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566863" y="289"/>
            <a:ext cx="7577137" cy="1047750"/>
          </a:xfrm>
          <a:prstGeom prst="rect">
            <a:avLst/>
          </a:prstGeom>
          <a:noFill/>
          <a:ln w="9525">
            <a:noFill/>
            <a:miter lim="800000"/>
            <a:headEnd/>
            <a:tailEnd/>
          </a:ln>
        </p:spPr>
        <p:txBody>
          <a:bodyPr/>
          <a:lstStyle/>
          <a:p>
            <a:pPr lvl="0" algn="ctr"/>
            <a:r>
              <a:rPr lang="en-US" sz="3600" b="1" dirty="0" err="1">
                <a:solidFill>
                  <a:srgbClr val="FFFF00"/>
                </a:solidFill>
                <a:latin typeface="Arial" pitchFamily="34" charset="0"/>
                <a:cs typeface="Arial" pitchFamily="34" charset="0"/>
              </a:rPr>
              <a:t>ENCyclopedia</a:t>
            </a:r>
            <a:r>
              <a:rPr lang="en-US" sz="3600" b="1" dirty="0">
                <a:solidFill>
                  <a:srgbClr val="FFFF00"/>
                </a:solidFill>
                <a:latin typeface="Arial" pitchFamily="34" charset="0"/>
                <a:cs typeface="Arial" pitchFamily="34" charset="0"/>
              </a:rPr>
              <a:t>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25</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151" y="1494703"/>
            <a:ext cx="7073887" cy="1616465"/>
          </a:xfrm>
          <a:prstGeom prst="rect">
            <a:avLst/>
          </a:prstGeom>
          <a:effectLst>
            <a:softEdge rad="63500"/>
          </a:effectLst>
        </p:spPr>
      </p:pic>
      <p:pic>
        <p:nvPicPr>
          <p:cNvPr id="6" name="Picture 5"/>
          <p:cNvPicPr>
            <a:picLocks noChangeAspect="1"/>
          </p:cNvPicPr>
          <p:nvPr/>
        </p:nvPicPr>
        <p:blipFill rotWithShape="1">
          <a:blip r:embed="rId5"/>
          <a:srcRect l="3000" t="13328" r="5144" b="32691"/>
          <a:stretch/>
        </p:blipFill>
        <p:spPr>
          <a:xfrm>
            <a:off x="1284158" y="3587000"/>
            <a:ext cx="6587872" cy="2526115"/>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0092811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out)">
                                      <p:cBhvr>
                                        <p:cTn id="7" dur="750"/>
                                        <p:tgtEl>
                                          <p:spTgt spid="12"/>
                                        </p:tgtEl>
                                      </p:cBhvr>
                                    </p:animEffect>
                                  </p:childTnLst>
                                </p:cTn>
                              </p:par>
                            </p:childTnLst>
                          </p:cTn>
                        </p:par>
                        <p:par>
                          <p:cTn id="8" fill="hold">
                            <p:stCondLst>
                              <p:cond delay="750"/>
                            </p:stCondLst>
                            <p:childTnLst>
                              <p:par>
                                <p:cTn id="9" presetID="4"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ox(out)">
                                      <p:cBhvr>
                                        <p:cTn id="11"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1618"/>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Open Session Presentations</a:t>
            </a:r>
          </a:p>
        </p:txBody>
      </p:sp>
      <p:sp>
        <p:nvSpPr>
          <p:cNvPr id="4" name="Title 1"/>
          <p:cNvSpPr txBox="1">
            <a:spLocks/>
          </p:cNvSpPr>
          <p:nvPr/>
        </p:nvSpPr>
        <p:spPr bwMode="auto">
          <a:xfrm>
            <a:off x="-438401" y="1227455"/>
            <a:ext cx="8632371" cy="5325751"/>
          </a:xfrm>
          <a:prstGeom prst="rect">
            <a:avLst/>
          </a:prstGeom>
          <a:noFill/>
          <a:ln w="9525" algn="ctr">
            <a:noFill/>
            <a:miter lim="800000"/>
            <a:headEnd/>
            <a:tailEnd/>
          </a:ln>
        </p:spPr>
        <p:txBody>
          <a:bodyPr/>
          <a:lstStyle/>
          <a:p>
            <a:pPr lvl="1" eaLnBrk="0" hangingPunct="0">
              <a:spcBef>
                <a:spcPts val="0"/>
              </a:spcBef>
              <a:spcAft>
                <a:spcPts val="600"/>
              </a:spcAft>
              <a:buClr>
                <a:prstClr val="white"/>
              </a:buClr>
              <a:buSzPct val="95000"/>
              <a:defRPr/>
            </a:pPr>
            <a:endParaRPr lang="en-US" sz="1200" dirty="0">
              <a:solidFill>
                <a:prstClr val="white"/>
              </a:solidFill>
            </a:endParaRPr>
          </a:p>
          <a:p>
            <a:pPr marL="912813" lvl="2" indent="-231775" eaLnBrk="0" hangingPunct="0">
              <a:spcBef>
                <a:spcPts val="0"/>
              </a:spcBef>
              <a:spcAft>
                <a:spcPts val="600"/>
              </a:spcAft>
              <a:buClr>
                <a:srgbClr val="D6ECFF"/>
              </a:buClr>
              <a:buSzPct val="95000"/>
              <a:defRPr/>
            </a:pPr>
            <a:endParaRPr lang="en-US" sz="2500" dirty="0">
              <a:solidFill>
                <a:srgbClr val="66FF33"/>
              </a:solidFill>
              <a:latin typeface="Arial" charset="0"/>
            </a:endParaRPr>
          </a:p>
        </p:txBody>
      </p:sp>
      <p:sp>
        <p:nvSpPr>
          <p:cNvPr id="5" name="Title 1"/>
          <p:cNvSpPr txBox="1">
            <a:spLocks/>
          </p:cNvSpPr>
          <p:nvPr/>
        </p:nvSpPr>
        <p:spPr bwMode="auto">
          <a:xfrm>
            <a:off x="0" y="1318117"/>
            <a:ext cx="9144000" cy="4981083"/>
          </a:xfrm>
          <a:prstGeom prst="rect">
            <a:avLst/>
          </a:prstGeom>
          <a:noFill/>
          <a:ln w="9525" algn="ctr">
            <a:noFill/>
            <a:miter lim="800000"/>
            <a:headEnd/>
            <a:tailEnd/>
          </a:ln>
        </p:spPr>
        <p:txBody>
          <a:bodyPr/>
          <a:lstStyle/>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Report: NAM Report on Evidence Framework</a:t>
            </a:r>
          </a:p>
          <a:p>
            <a:pPr marL="231775" lvl="1" defTabSz="685800" eaLnBrk="0" hangingPunct="0">
              <a:spcBef>
                <a:spcPts val="0"/>
              </a:spcBef>
              <a:spcAft>
                <a:spcPts val="600"/>
              </a:spcAft>
              <a:buClr>
                <a:prstClr val="white"/>
              </a:buClr>
              <a:buSzPct val="95000"/>
              <a:defRPr/>
            </a:pPr>
            <a:r>
              <a:rPr lang="en-US" sz="2800" dirty="0">
                <a:solidFill>
                  <a:prstClr val="white"/>
                </a:solidFill>
              </a:rPr>
              <a:t>	 for Genetic Testing</a:t>
            </a:r>
          </a:p>
          <a:p>
            <a:pPr marL="231775" lvl="1" defTabSz="685800" eaLnBrk="0" hangingPunct="0">
              <a:spcBef>
                <a:spcPts val="0"/>
              </a:spcBef>
              <a:spcAft>
                <a:spcPts val="600"/>
              </a:spcAft>
              <a:buClr>
                <a:prstClr val="white"/>
              </a:buClr>
              <a:buSzPct val="95000"/>
              <a:defRPr/>
            </a:pPr>
            <a:r>
              <a:rPr lang="en-US" sz="2800" dirty="0">
                <a:solidFill>
                  <a:srgbClr val="66FF33"/>
                </a:solidFill>
                <a:latin typeface="Arial" charset="0"/>
              </a:rPr>
              <a:t>		Wendy Chung</a:t>
            </a: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tabLst>
                <a:tab pos="914400" algn="l"/>
              </a:tabLst>
              <a:defRPr/>
            </a:pPr>
            <a:r>
              <a:rPr lang="en-US" sz="2800" dirty="0">
                <a:solidFill>
                  <a:prstClr val="white"/>
                </a:solidFill>
              </a:rPr>
              <a:t>Report: Genomic Medicine Working Group 			Activities in 2017</a:t>
            </a:r>
            <a:r>
              <a:rPr lang="en-US" sz="2800" dirty="0">
                <a:solidFill>
                  <a:srgbClr val="66FF33"/>
                </a:solidFill>
                <a:latin typeface="Arial" charset="0"/>
              </a:rPr>
              <a:t>		</a:t>
            </a:r>
          </a:p>
          <a:p>
            <a:pPr marL="1146175" lvl="3" defTabSz="685800" eaLnBrk="0" hangingPunct="0">
              <a:spcBef>
                <a:spcPts val="0"/>
              </a:spcBef>
              <a:spcAft>
                <a:spcPts val="600"/>
              </a:spcAft>
              <a:buClr>
                <a:prstClr val="white"/>
              </a:buClr>
              <a:buSzPct val="95000"/>
              <a:tabLst>
                <a:tab pos="1371600" algn="l"/>
              </a:tabLst>
              <a:defRPr/>
            </a:pPr>
            <a:r>
              <a:rPr lang="en-US" sz="2800" dirty="0">
                <a:solidFill>
                  <a:srgbClr val="66FF33"/>
                </a:solidFill>
                <a:latin typeface="Arial" charset="0"/>
              </a:rPr>
              <a:t>	Teri </a:t>
            </a:r>
            <a:r>
              <a:rPr lang="en-US" sz="2800" dirty="0" err="1">
                <a:solidFill>
                  <a:srgbClr val="66FF33"/>
                </a:solidFill>
                <a:latin typeface="Arial" charset="0"/>
              </a:rPr>
              <a:t>Manolio</a:t>
            </a:r>
            <a:endParaRPr lang="en-US" sz="2800" dirty="0">
              <a:solidFill>
                <a:srgbClr val="66FF33"/>
              </a:solidFill>
              <a:latin typeface="Arial" charset="0"/>
            </a:endParaRP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231775" lvl="1" defTabSz="685800" eaLnBrk="0" hangingPunct="0">
              <a:spcBef>
                <a:spcPts val="0"/>
              </a:spcBef>
              <a:spcAft>
                <a:spcPts val="600"/>
              </a:spcAft>
              <a:buClr>
                <a:prstClr val="white"/>
              </a:buClr>
              <a:buSzPct val="95000"/>
              <a:defRPr/>
            </a:pPr>
            <a:endParaRPr lang="en-US" sz="1400" dirty="0">
              <a:solidFill>
                <a:srgbClr val="66FF33"/>
              </a:solidFill>
              <a:latin typeface="Arial" charset="0"/>
            </a:endParaRPr>
          </a:p>
          <a:p>
            <a:pPr marL="463550" lvl="1" indent="-231775" defTabSz="685800"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Report: Update on the NSIGHT Program</a:t>
            </a:r>
            <a:r>
              <a:rPr lang="en-US" sz="2800" dirty="0">
                <a:solidFill>
                  <a:srgbClr val="66FF33"/>
                </a:solidFill>
                <a:latin typeface="Arial" charset="0"/>
              </a:rPr>
              <a:t>		</a:t>
            </a:r>
          </a:p>
          <a:p>
            <a:pPr marL="1146175" lvl="3" defTabSz="685800" eaLnBrk="0" hangingPunct="0">
              <a:spcBef>
                <a:spcPts val="0"/>
              </a:spcBef>
              <a:spcAft>
                <a:spcPts val="600"/>
              </a:spcAft>
              <a:buClr>
                <a:prstClr val="white"/>
              </a:buClr>
              <a:buSzPct val="95000"/>
              <a:tabLst>
                <a:tab pos="1371600" algn="l"/>
              </a:tabLst>
              <a:defRPr/>
            </a:pPr>
            <a:r>
              <a:rPr lang="en-US" sz="2800" dirty="0">
                <a:solidFill>
                  <a:srgbClr val="66FF33"/>
                </a:solidFill>
                <a:latin typeface="Arial" charset="0"/>
              </a:rPr>
              <a:t>	Anastasia Wise</a:t>
            </a:r>
          </a:p>
        </p:txBody>
      </p:sp>
    </p:spTree>
    <p:extLst>
      <p:ext uri="{BB962C8B-B14F-4D97-AF65-F5344CB8AC3E}">
        <p14:creationId xmlns:p14="http://schemas.microsoft.com/office/powerpoint/2010/main" val="11969656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1566863" y="289"/>
            <a:ext cx="7577137" cy="1047750"/>
          </a:xfrm>
          <a:prstGeom prst="rect">
            <a:avLst/>
          </a:prstGeom>
          <a:noFill/>
          <a:ln w="9525">
            <a:noFill/>
            <a:miter lim="800000"/>
            <a:headEnd/>
            <a:tailEnd/>
          </a:ln>
        </p:spPr>
        <p:txBody>
          <a:bodyPr/>
          <a:lstStyle/>
          <a:p>
            <a:pPr lvl="0" algn="ctr"/>
            <a:r>
              <a:rPr lang="en-US" sz="3600" b="1" dirty="0" err="1">
                <a:solidFill>
                  <a:srgbClr val="FFFF00"/>
                </a:solidFill>
                <a:latin typeface="Arial" pitchFamily="34" charset="0"/>
                <a:cs typeface="Arial" pitchFamily="34" charset="0"/>
              </a:rPr>
              <a:t>ENCyclopedia</a:t>
            </a:r>
            <a:r>
              <a:rPr lang="en-US" sz="3600" b="1" dirty="0">
                <a:solidFill>
                  <a:srgbClr val="FFFF00"/>
                </a:solidFill>
                <a:latin typeface="Arial" pitchFamily="34" charset="0"/>
                <a:cs typeface="Arial" pitchFamily="34" charset="0"/>
              </a:rPr>
              <a:t> Of DNA Elements (ENCODE)</a:t>
            </a:r>
          </a:p>
        </p:txBody>
      </p:sp>
      <p:sp>
        <p:nvSpPr>
          <p:cNvPr id="7" name="TextBox 7"/>
          <p:cNvSpPr txBox="1">
            <a:spLocks noChangeArrowheads="1"/>
          </p:cNvSpPr>
          <p:nvPr/>
        </p:nvSpPr>
        <p:spPr bwMode="auto">
          <a:xfrm>
            <a:off x="7320937" y="6407170"/>
            <a:ext cx="1795684" cy="400110"/>
          </a:xfrm>
          <a:prstGeom prst="rect">
            <a:avLst/>
          </a:prstGeom>
          <a:noFill/>
          <a:ln w="9525">
            <a:noFill/>
            <a:miter lim="800000"/>
            <a:headEnd/>
            <a:tailEnd/>
          </a:ln>
        </p:spPr>
        <p:txBody>
          <a:bodyPr wrap="none">
            <a:spAutoFit/>
          </a:bodyPr>
          <a:lstStyle/>
          <a:p>
            <a:r>
              <a:rPr lang="en-US" sz="2000" b="1" dirty="0">
                <a:solidFill>
                  <a:schemeClr val="accent4">
                    <a:lumMod val="40000"/>
                    <a:lumOff val="60000"/>
                  </a:schemeClr>
                </a:solidFill>
                <a:latin typeface="Arial" pitchFamily="34" charset="0"/>
              </a:rPr>
              <a:t>Document 25</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stretch>
            <a:fillRect/>
          </a:stretch>
        </p:blipFill>
        <p:spPr>
          <a:xfrm>
            <a:off x="300251" y="1577866"/>
            <a:ext cx="8349698" cy="4745191"/>
          </a:xfrm>
          <a:prstGeom prst="rect">
            <a:avLst/>
          </a:prstGeom>
        </p:spPr>
      </p:pic>
    </p:spTree>
    <p:extLst>
      <p:ext uri="{BB962C8B-B14F-4D97-AF65-F5344CB8AC3E}">
        <p14:creationId xmlns:p14="http://schemas.microsoft.com/office/powerpoint/2010/main" val="3785454636"/>
      </p:ext>
    </p:extLst>
  </p:cSld>
  <p:clrMapOvr>
    <a:masterClrMapping/>
  </p:clrMapOvr>
  <p:transition spd="slow">
    <p:wipe di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93311"/>
            <a:ext cx="8972552" cy="5262979"/>
          </a:xfrm>
          <a:prstGeom prst="rect">
            <a:avLst/>
          </a:prstGeom>
        </p:spPr>
        <p:txBody>
          <a:bodyPr wrap="square">
            <a:spAutoFit/>
          </a:bodyPr>
          <a:lstStyle/>
          <a:p>
            <a:pPr marL="457200" indent="-287338" defTabSz="693738">
              <a:buClr>
                <a:schemeClr val="tx1"/>
              </a:buClr>
              <a:buFont typeface="Wingdings" charset="2"/>
              <a:buChar char="§"/>
            </a:pPr>
            <a:r>
              <a:rPr lang="en-US" sz="2800" dirty="0">
                <a:cs typeface="Arial" panose="020B0604020202020204" pitchFamily="34" charset="0"/>
              </a:rPr>
              <a:t>Center for Genome Editing and Recording </a:t>
            </a:r>
          </a:p>
          <a:p>
            <a:pPr marL="457200" indent="-287338" defTabSz="693738">
              <a:buClr>
                <a:schemeClr val="tx1"/>
              </a:buClr>
              <a:buFont typeface="Wingdings" charset="2"/>
              <a:buChar char="§"/>
            </a:pPr>
            <a:endParaRPr lang="en-US" sz="2800" dirty="0">
              <a:cs typeface="Arial" panose="020B0604020202020204" pitchFamily="34" charset="0"/>
            </a:endParaRPr>
          </a:p>
          <a:p>
            <a:pPr marL="457200" indent="-287338" defTabSz="693738">
              <a:buClr>
                <a:schemeClr val="tx1"/>
              </a:buClr>
              <a:buFont typeface="Wingdings" charset="2"/>
              <a:buChar char="§"/>
            </a:pPr>
            <a:endParaRPr lang="en-US" sz="2800" dirty="0">
              <a:cs typeface="Arial" panose="020B0604020202020204" pitchFamily="34" charset="0"/>
            </a:endParaRPr>
          </a:p>
          <a:p>
            <a:pPr marL="457200" indent="-287338" defTabSz="693738">
              <a:buClr>
                <a:schemeClr val="tx1"/>
              </a:buClr>
              <a:buFont typeface="Wingdings" charset="2"/>
              <a:buChar char="§"/>
            </a:pPr>
            <a:endParaRPr lang="en-US" sz="2800" dirty="0">
              <a:cs typeface="Arial" panose="020B0604020202020204" pitchFamily="34" charset="0"/>
            </a:endParaRPr>
          </a:p>
          <a:p>
            <a:pPr marL="457200" indent="-287338" defTabSz="693738">
              <a:buClr>
                <a:schemeClr val="tx1"/>
              </a:buClr>
              <a:buFont typeface="Wingdings" charset="2"/>
              <a:buChar char="§"/>
            </a:pPr>
            <a:r>
              <a:rPr lang="en-US" sz="2800" dirty="0">
                <a:cs typeface="Arial" panose="020B0604020202020204" pitchFamily="34" charset="0"/>
              </a:rPr>
              <a:t>PI - Jennifer </a:t>
            </a:r>
            <a:r>
              <a:rPr lang="en-US" sz="2800" dirty="0" err="1">
                <a:cs typeface="Arial" panose="020B0604020202020204" pitchFamily="34" charset="0"/>
              </a:rPr>
              <a:t>Doudna</a:t>
            </a:r>
            <a:r>
              <a:rPr lang="en-US" sz="2800" dirty="0">
                <a:cs typeface="Arial" panose="020B0604020202020204" pitchFamily="34" charset="0"/>
              </a:rPr>
              <a:t> </a:t>
            </a:r>
          </a:p>
          <a:p>
            <a:pPr marL="457200" indent="-287338" defTabSz="693738">
              <a:buClr>
                <a:schemeClr val="tx1"/>
              </a:buClr>
              <a:buFont typeface="Wingdings" charset="2"/>
              <a:buChar char="§"/>
            </a:pPr>
            <a:endParaRPr lang="en-US" sz="2800" dirty="0">
              <a:cs typeface="Arial" panose="020B0604020202020204" pitchFamily="34" charset="0"/>
            </a:endParaRPr>
          </a:p>
          <a:p>
            <a:pPr marL="169862" defTabSz="693738">
              <a:buClr>
                <a:schemeClr val="tx1"/>
              </a:buClr>
            </a:pPr>
            <a:endParaRPr lang="en-US" sz="2800" dirty="0">
              <a:cs typeface="Arial" panose="020B0604020202020204" pitchFamily="34" charset="0"/>
            </a:endParaRPr>
          </a:p>
          <a:p>
            <a:pPr marL="169862" defTabSz="693738">
              <a:buClr>
                <a:schemeClr val="tx1"/>
              </a:buClr>
            </a:pPr>
            <a:endParaRPr lang="en-US" sz="2800" dirty="0">
              <a:cs typeface="Arial" panose="020B0604020202020204" pitchFamily="34" charset="0"/>
            </a:endParaRPr>
          </a:p>
          <a:p>
            <a:pPr marL="169862" defTabSz="693738">
              <a:buClr>
                <a:schemeClr val="tx1"/>
              </a:buClr>
            </a:pPr>
            <a:r>
              <a:rPr lang="en-US" sz="2800" dirty="0">
                <a:cs typeface="Arial" panose="020B0604020202020204" pitchFamily="34" charset="0"/>
              </a:rPr>
              <a:t> </a:t>
            </a:r>
          </a:p>
          <a:p>
            <a:pPr marL="457200" indent="-287338" defTabSz="693738">
              <a:buClr>
                <a:schemeClr val="tx1"/>
              </a:buClr>
              <a:buFont typeface="Wingdings" charset="2"/>
              <a:buChar char="§"/>
            </a:pPr>
            <a:r>
              <a:rPr lang="en-US" sz="2800" dirty="0">
                <a:cs typeface="Arial" panose="020B0604020202020204" pitchFamily="34" charset="0"/>
              </a:rPr>
              <a:t>Create methods to detect, alter, and record the	sequence and output of the genome in 	individual cells and tissues</a:t>
            </a:r>
          </a:p>
        </p:txBody>
      </p:sp>
      <p:sp>
        <p:nvSpPr>
          <p:cNvPr id="17" name="Title 3"/>
          <p:cNvSpPr>
            <a:spLocks noGrp="1"/>
          </p:cNvSpPr>
          <p:nvPr>
            <p:ph type="title"/>
          </p:nvPr>
        </p:nvSpPr>
        <p:spPr>
          <a:xfrm>
            <a:off x="-7939" y="-722"/>
            <a:ext cx="9144000" cy="639763"/>
          </a:xfrm>
        </p:spPr>
        <p:txBody>
          <a:bodyPr/>
          <a:lstStyle/>
          <a:p>
            <a:pPr algn="ctr">
              <a:defRPr/>
            </a:pPr>
            <a:r>
              <a:rPr lang="en-US" sz="3600" b="1" dirty="0">
                <a:solidFill>
                  <a:srgbClr val="FFFF00"/>
                </a:solidFill>
                <a:latin typeface="Arial" charset="0"/>
                <a:cs typeface="Arial" charset="0"/>
              </a:rPr>
              <a:t>Centers of Excellence in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Genomic Science (CEGS) Program</a:t>
            </a:r>
          </a:p>
        </p:txBody>
      </p:sp>
      <p:sp>
        <p:nvSpPr>
          <p:cNvPr id="6" name="TextBox 5"/>
          <p:cNvSpPr txBox="1"/>
          <p:nvPr/>
        </p:nvSpPr>
        <p:spPr>
          <a:xfrm>
            <a:off x="7319535" y="640467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26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4201" y="2321266"/>
            <a:ext cx="4298316" cy="2860334"/>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8548777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27</a:t>
            </a:r>
          </a:p>
        </p:txBody>
      </p:sp>
      <p:pic>
        <p:nvPicPr>
          <p:cNvPr id="7" name="Picture 5" descr="https://emerge.mc.vanderbilt.edu/images/logo_emerge6_03.png"/>
          <p:cNvPicPr>
            <a:picLocks noChangeAspect="1" noChangeArrowheads="1"/>
          </p:cNvPicPr>
          <p:nvPr/>
        </p:nvPicPr>
        <p:blipFill rotWithShape="1">
          <a:blip r:embed="rId3">
            <a:extLst>
              <a:ext uri="{28A0092B-C50C-407E-A947-70E740481C1C}">
                <a14:useLocalDpi xmlns:a14="http://schemas.microsoft.com/office/drawing/2010/main" val="0"/>
              </a:ext>
            </a:extLst>
          </a:blip>
          <a:srcRect l="-37958" t="19880" r="-40674" b="12954"/>
          <a:stretch/>
        </p:blipFill>
        <p:spPr bwMode="auto">
          <a:xfrm>
            <a:off x="0" y="0"/>
            <a:ext cx="9144000" cy="1185334"/>
          </a:xfrm>
          <a:prstGeom prst="roundRect">
            <a:avLst>
              <a:gd name="adj" fmla="val 8594"/>
            </a:avLst>
          </a:prstGeom>
          <a:solidFill>
            <a:srgbClr val="FFFFFF">
              <a:shade val="85000"/>
            </a:srgbClr>
          </a:solidFill>
          <a:ln>
            <a:noFill/>
          </a:ln>
          <a:effectLst>
            <a:reflection blurRad="12700" stA="44000" endPos="41000" dist="5000" dir="5400000" sy="-100000" algn="bl" rotWithShape="0"/>
            <a:softEdge rad="63500"/>
          </a:effectLst>
          <a:extLst/>
        </p:spPr>
      </p:pic>
      <p:sp>
        <p:nvSpPr>
          <p:cNvPr id="8" name="TextBox 7"/>
          <p:cNvSpPr txBox="1"/>
          <p:nvPr/>
        </p:nvSpPr>
        <p:spPr>
          <a:xfrm>
            <a:off x="31719" y="1294917"/>
            <a:ext cx="9080561" cy="1692771"/>
          </a:xfrm>
          <a:prstGeom prst="rect">
            <a:avLst/>
          </a:prstGeom>
          <a:noFill/>
        </p:spPr>
        <p:txBody>
          <a:bodyPr wrap="square" rtlCol="0">
            <a:spAutoFit/>
          </a:bodyPr>
          <a:lstStyle/>
          <a:p>
            <a:pPr marL="169862" algn="ctr" defTabSz="693738">
              <a:buClr>
                <a:schemeClr val="tx1"/>
              </a:buClr>
            </a:pPr>
            <a:r>
              <a:rPr lang="en-US" sz="3600" b="1" dirty="0">
                <a:solidFill>
                  <a:schemeClr val="tx2">
                    <a:lumMod val="90000"/>
                  </a:schemeClr>
                </a:solidFill>
                <a:cs typeface="Arial" panose="020B0604020202020204" pitchFamily="34" charset="0"/>
              </a:rPr>
              <a:t>eMERGE and Beyond: The Future of </a:t>
            </a:r>
            <a:r>
              <a:rPr lang="en-US" sz="3600" dirty="0">
                <a:solidFill>
                  <a:schemeClr val="tx2">
                    <a:lumMod val="90000"/>
                  </a:schemeClr>
                </a:solidFill>
                <a:cs typeface="Arial" panose="020B0604020202020204" pitchFamily="34" charset="0"/>
              </a:rPr>
              <a:t>EHR and Genomics Workshop </a:t>
            </a:r>
          </a:p>
          <a:p>
            <a:pPr marL="169862" algn="ctr" defTabSz="693738">
              <a:buClr>
                <a:schemeClr val="tx1"/>
              </a:buClr>
            </a:pPr>
            <a:r>
              <a:rPr lang="en-US" sz="2800" dirty="0">
                <a:cs typeface="Arial" panose="020B0604020202020204" pitchFamily="34" charset="0"/>
              </a:rPr>
              <a:t>October 30</a:t>
            </a:r>
            <a:r>
              <a:rPr lang="en-US" sz="2800" b="1" dirty="0">
                <a:cs typeface="Arial" panose="020B0604020202020204" pitchFamily="34" charset="0"/>
              </a:rPr>
              <a:t>, 2017</a:t>
            </a:r>
          </a:p>
        </p:txBody>
      </p:sp>
      <p:pic>
        <p:nvPicPr>
          <p:cNvPr id="2" name="Picture 2" descr="Fitness-Genes-DNA-Test-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2101" y="3593432"/>
            <a:ext cx="3462905" cy="2308603"/>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3131" y="3069693"/>
            <a:ext cx="5874327" cy="3323987"/>
          </a:xfrm>
          <a:prstGeom prst="rect">
            <a:avLst/>
          </a:prstGeom>
        </p:spPr>
        <p:txBody>
          <a:bodyPr wrap="square">
            <a:spAutoFit/>
          </a:bodyPr>
          <a:lstStyle/>
          <a:p>
            <a:pPr marL="457200" indent="-287338" defTabSz="693738">
              <a:buClr>
                <a:schemeClr val="tx1"/>
              </a:buClr>
              <a:buFont typeface="Wingdings" charset="2"/>
              <a:buChar char="§"/>
            </a:pPr>
            <a:r>
              <a:rPr lang="en-US" sz="3000" dirty="0">
                <a:cs typeface="Arial" panose="020B0604020202020204" pitchFamily="34" charset="0"/>
              </a:rPr>
              <a:t>Evidence generation for 	genomic medicine</a:t>
            </a:r>
          </a:p>
          <a:p>
            <a:pPr marL="457200" indent="-287338" defTabSz="693738">
              <a:buClr>
                <a:schemeClr val="tx1"/>
              </a:buClr>
              <a:buFont typeface="Wingdings" charset="2"/>
              <a:buChar char="§"/>
            </a:pPr>
            <a:r>
              <a:rPr lang="en-US" sz="3000" dirty="0">
                <a:cs typeface="Arial" panose="020B0604020202020204" pitchFamily="34" charset="0"/>
              </a:rPr>
              <a:t>Identification of novel &amp; 	disruptive opportunities</a:t>
            </a:r>
          </a:p>
          <a:p>
            <a:pPr marL="457200" indent="-287338" defTabSz="693738">
              <a:buClr>
                <a:schemeClr val="tx1"/>
              </a:buClr>
              <a:buFont typeface="Wingdings" charset="2"/>
              <a:buChar char="§"/>
            </a:pPr>
            <a:r>
              <a:rPr lang="en-US" sz="3000" dirty="0">
                <a:cs typeface="Arial" panose="020B0604020202020204" pitchFamily="34" charset="0"/>
              </a:rPr>
              <a:t>Electronic phenotyping</a:t>
            </a:r>
          </a:p>
          <a:p>
            <a:pPr marL="457200" indent="-287338" defTabSz="693738">
              <a:buClr>
                <a:schemeClr val="tx1"/>
              </a:buClr>
              <a:buFont typeface="Wingdings" charset="2"/>
              <a:buChar char="§"/>
            </a:pPr>
            <a:r>
              <a:rPr lang="en-US" sz="3000" dirty="0">
                <a:cs typeface="Arial" panose="020B0604020202020204" pitchFamily="34" charset="0"/>
              </a:rPr>
              <a:t>EMR integration of 	genomic results</a:t>
            </a:r>
          </a:p>
        </p:txBody>
      </p:sp>
    </p:spTree>
    <p:extLst>
      <p:ext uri="{BB962C8B-B14F-4D97-AF65-F5344CB8AC3E}">
        <p14:creationId xmlns:p14="http://schemas.microsoft.com/office/powerpoint/2010/main" val="6976883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34273" y="3181621"/>
            <a:ext cx="4010672" cy="1699031"/>
          </a:xfrm>
          <a:prstGeom prst="roundRect">
            <a:avLst>
              <a:gd name="adj" fmla="val 8594"/>
            </a:avLst>
          </a:prstGeom>
          <a:solidFill>
            <a:srgbClr val="FFFFFF">
              <a:shade val="85000"/>
            </a:srgbClr>
          </a:solidFill>
          <a:ln>
            <a:noFill/>
          </a:ln>
          <a:effectLst/>
        </p:spPr>
      </p:pic>
      <p:grpSp>
        <p:nvGrpSpPr>
          <p:cNvPr id="22" name="Group 21"/>
          <p:cNvGrpSpPr/>
          <p:nvPr/>
        </p:nvGrpSpPr>
        <p:grpSpPr>
          <a:xfrm>
            <a:off x="4600072" y="3147649"/>
            <a:ext cx="4044873" cy="1754326"/>
            <a:chOff x="6435491" y="1458749"/>
            <a:chExt cx="5010976" cy="1968726"/>
          </a:xfrm>
        </p:grpSpPr>
        <p:sp>
          <p:nvSpPr>
            <p:cNvPr id="21" name="Rectangle: Rounded Corners 20"/>
            <p:cNvSpPr/>
            <p:nvPr/>
          </p:nvSpPr>
          <p:spPr>
            <a:xfrm>
              <a:off x="6443946" y="1474810"/>
              <a:ext cx="5002521" cy="1945449"/>
            </a:xfrm>
            <a:prstGeom prst="roundRect">
              <a:avLst>
                <a:gd name="adj" fmla="val 11836"/>
              </a:avLst>
            </a:prstGeom>
            <a:solidFill>
              <a:srgbClr val="1D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6435491" y="1458749"/>
              <a:ext cx="4955328" cy="1968726"/>
            </a:xfrm>
            <a:prstGeom prst="rect">
              <a:avLst/>
            </a:prstGeom>
            <a:noFill/>
          </p:spPr>
          <p:txBody>
            <a:bodyPr wrap="square" rtlCol="0">
              <a:spAutoFit/>
            </a:bodyPr>
            <a:lstStyle/>
            <a:p>
              <a:pPr algn="ctr"/>
              <a:r>
                <a:rPr lang="en-US" sz="2400" dirty="0">
                  <a:solidFill>
                    <a:srgbClr val="FFFF00"/>
                  </a:solidFill>
                  <a:cs typeface="Arial" panose="020B0604020202020204" pitchFamily="34" charset="0"/>
                </a:rPr>
                <a:t>Save the Date!</a:t>
              </a:r>
            </a:p>
            <a:p>
              <a:pPr algn="ctr"/>
              <a:r>
                <a:rPr lang="en-US" sz="2100" dirty="0">
                  <a:cs typeface="Arial" panose="020B0604020202020204" pitchFamily="34" charset="0"/>
                </a:rPr>
                <a:t>May 23-25, 2018</a:t>
              </a:r>
            </a:p>
            <a:p>
              <a:pPr algn="ctr"/>
              <a:endParaRPr lang="en-US" sz="2100" dirty="0">
                <a:cs typeface="Arial" panose="020B0604020202020204" pitchFamily="34" charset="0"/>
              </a:endParaRPr>
            </a:p>
            <a:p>
              <a:pPr algn="ctr"/>
              <a:r>
                <a:rPr lang="en-US" sz="2100" dirty="0" err="1">
                  <a:cs typeface="Arial" panose="020B0604020202020204" pitchFamily="34" charset="0"/>
                </a:rPr>
                <a:t>Wellcome</a:t>
              </a:r>
              <a:r>
                <a:rPr lang="en-US" sz="2100" dirty="0">
                  <a:cs typeface="Arial" panose="020B0604020202020204" pitchFamily="34" charset="0"/>
                </a:rPr>
                <a:t> Genome Campus</a:t>
              </a:r>
            </a:p>
            <a:p>
              <a:pPr algn="ctr"/>
              <a:r>
                <a:rPr lang="en-US" sz="2100" dirty="0" err="1">
                  <a:cs typeface="Arial" panose="020B0604020202020204" pitchFamily="34" charset="0"/>
                </a:rPr>
                <a:t>Hinxton</a:t>
              </a:r>
              <a:r>
                <a:rPr lang="en-US" sz="2100" dirty="0">
                  <a:cs typeface="Arial" panose="020B0604020202020204" pitchFamily="34" charset="0"/>
                </a:rPr>
                <a:t>, England</a:t>
              </a:r>
            </a:p>
          </p:txBody>
        </p:sp>
      </p:grpSp>
      <p:sp>
        <p:nvSpPr>
          <p:cNvPr id="14" name="AutoShape 2" descr="Baylor College of Medicine Logo (128 x 126)"/>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kern="0">
              <a:solidFill>
                <a:sysClr val="windowText" lastClr="000000"/>
              </a:solidFill>
            </a:endParaRPr>
          </a:p>
        </p:txBody>
      </p:sp>
      <p:sp>
        <p:nvSpPr>
          <p:cNvPr id="17" name="AutoShape 4" descr="Baylor College of Medicine Logo (128 x 126)"/>
          <p:cNvSpPr>
            <a:spLocks noChangeAspect="1" noChangeArrowheads="1"/>
          </p:cNvSpPr>
          <p:nvPr/>
        </p:nvSpPr>
        <p:spPr bwMode="auto">
          <a:xfrm>
            <a:off x="1373981" y="8632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kern="0">
              <a:solidFill>
                <a:sysClr val="windowText" lastClr="000000"/>
              </a:solidFill>
            </a:endParaRPr>
          </a:p>
        </p:txBody>
      </p:sp>
      <p:sp>
        <p:nvSpPr>
          <p:cNvPr id="30" name="Rectangle 2"/>
          <p:cNvSpPr>
            <a:spLocks noChangeArrowheads="1"/>
          </p:cNvSpPr>
          <p:nvPr/>
        </p:nvSpPr>
        <p:spPr bwMode="auto">
          <a:xfrm>
            <a:off x="1861016" y="41"/>
            <a:ext cx="7282983" cy="1150005"/>
          </a:xfrm>
          <a:prstGeom prst="rect">
            <a:avLst/>
          </a:prstGeom>
          <a:noFill/>
          <a:ln w="9525">
            <a:noFill/>
            <a:miter lim="800000"/>
            <a:headEnd/>
            <a:tailEnd/>
          </a:ln>
        </p:spPr>
        <p:txBody>
          <a:bodyPr/>
          <a:lstStyle/>
          <a:p>
            <a:pPr algn="ctr" fontAlgn="base">
              <a:spcBef>
                <a:spcPct val="0"/>
              </a:spcBef>
              <a:spcAft>
                <a:spcPct val="0"/>
              </a:spcAft>
              <a:defRPr/>
            </a:pPr>
            <a:r>
              <a:rPr lang="en-US" sz="3600" kern="0" spc="-75" dirty="0">
                <a:solidFill>
                  <a:srgbClr val="FFFF00"/>
                </a:solidFill>
                <a:latin typeface="Arial" charset="0"/>
              </a:rPr>
              <a:t>Clinical Genome Resource (ClinGen)</a:t>
            </a:r>
          </a:p>
          <a:p>
            <a:pPr algn="ctr" fontAlgn="base">
              <a:spcBef>
                <a:spcPct val="0"/>
              </a:spcBef>
              <a:spcAft>
                <a:spcPct val="0"/>
              </a:spcAft>
              <a:defRPr/>
            </a:pPr>
            <a:endParaRPr lang="en-US" sz="900" kern="0" spc="-75" dirty="0">
              <a:solidFill>
                <a:srgbClr val="FFFF00"/>
              </a:solidFill>
              <a:latin typeface="Arial" charset="0"/>
            </a:endParaRPr>
          </a:p>
        </p:txBody>
      </p:sp>
      <p:pic>
        <p:nvPicPr>
          <p:cNvPr id="31" name="Picture 30"/>
          <p:cNvPicPr>
            <a:picLocks noChangeAspect="1"/>
          </p:cNvPicPr>
          <p:nvPr/>
        </p:nvPicPr>
        <p:blipFill>
          <a:blip r:embed="rId4"/>
          <a:stretch>
            <a:fillRect/>
          </a:stretch>
        </p:blipFill>
        <p:spPr>
          <a:xfrm>
            <a:off x="174431" y="128229"/>
            <a:ext cx="1686586" cy="1051370"/>
          </a:xfrm>
          <a:prstGeom prst="rect">
            <a:avLst/>
          </a:prstGeom>
        </p:spPr>
      </p:pic>
      <p:sp>
        <p:nvSpPr>
          <p:cNvPr id="32" name="TextBox 3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28</a:t>
            </a:r>
          </a:p>
        </p:txBody>
      </p:sp>
      <p:grpSp>
        <p:nvGrpSpPr>
          <p:cNvPr id="58" name="Group 57"/>
          <p:cNvGrpSpPr/>
          <p:nvPr/>
        </p:nvGrpSpPr>
        <p:grpSpPr>
          <a:xfrm>
            <a:off x="27963" y="1387169"/>
            <a:ext cx="4716328" cy="5468343"/>
            <a:chOff x="27963" y="1226749"/>
            <a:chExt cx="4716328" cy="5468343"/>
          </a:xfrm>
        </p:grpSpPr>
        <p:grpSp>
          <p:nvGrpSpPr>
            <p:cNvPr id="59" name="Group 58"/>
            <p:cNvGrpSpPr/>
            <p:nvPr/>
          </p:nvGrpSpPr>
          <p:grpSpPr>
            <a:xfrm>
              <a:off x="27963" y="1226749"/>
              <a:ext cx="4716328" cy="5097851"/>
              <a:chOff x="-30308" y="1532633"/>
              <a:chExt cx="4716328" cy="5097851"/>
            </a:xfrm>
          </p:grpSpPr>
          <p:sp>
            <p:nvSpPr>
              <p:cNvPr id="64" name="Rectangle 63"/>
              <p:cNvSpPr/>
              <p:nvPr/>
            </p:nvSpPr>
            <p:spPr>
              <a:xfrm>
                <a:off x="-30308" y="1532633"/>
                <a:ext cx="4716328" cy="707886"/>
              </a:xfrm>
              <a:prstGeom prst="rect">
                <a:avLst/>
              </a:prstGeom>
            </p:spPr>
            <p:txBody>
              <a:bodyPr wrap="square">
                <a:spAutoFit/>
              </a:bodyPr>
              <a:lstStyle/>
              <a:p>
                <a:pPr algn="ctr"/>
                <a:r>
                  <a:rPr lang="en-US" sz="2000" dirty="0"/>
                  <a:t>Clinical Laboratories Meeting Minimum Data Sharing Requirements</a:t>
                </a:r>
              </a:p>
            </p:txBody>
          </p:sp>
          <p:sp>
            <p:nvSpPr>
              <p:cNvPr id="65" name="TextBox 64"/>
              <p:cNvSpPr txBox="1"/>
              <p:nvPr/>
            </p:nvSpPr>
            <p:spPr>
              <a:xfrm>
                <a:off x="623307" y="2254927"/>
                <a:ext cx="3488207" cy="4375557"/>
              </a:xfrm>
              <a:prstGeom prst="rect">
                <a:avLst/>
              </a:prstGeom>
              <a:solidFill>
                <a:schemeClr val="tx1"/>
              </a:solidFill>
            </p:spPr>
            <p:txBody>
              <a:bodyPr wrap="square" rtlCol="0">
                <a:spAutoFit/>
              </a:bodyPr>
              <a:lstStyle/>
              <a:p>
                <a:pPr>
                  <a:spcAft>
                    <a:spcPts val="400"/>
                  </a:spcAft>
                </a:pPr>
                <a:r>
                  <a:rPr lang="en-US" dirty="0">
                    <a:solidFill>
                      <a:srgbClr val="0070C0"/>
                    </a:solidFill>
                  </a:rPr>
                  <a:t>Ambry</a:t>
                </a:r>
              </a:p>
              <a:p>
                <a:pPr>
                  <a:spcAft>
                    <a:spcPts val="400"/>
                  </a:spcAft>
                </a:pPr>
                <a:r>
                  <a:rPr lang="en-US" dirty="0">
                    <a:solidFill>
                      <a:srgbClr val="0070C0"/>
                    </a:solidFill>
                  </a:rPr>
                  <a:t>ARUP</a:t>
                </a:r>
              </a:p>
              <a:p>
                <a:pPr>
                  <a:spcAft>
                    <a:spcPts val="400"/>
                  </a:spcAft>
                </a:pPr>
                <a:r>
                  <a:rPr lang="en-US" dirty="0">
                    <a:solidFill>
                      <a:srgbClr val="0070C0"/>
                    </a:solidFill>
                  </a:rPr>
                  <a:t>Athena </a:t>
                </a:r>
              </a:p>
              <a:p>
                <a:pPr>
                  <a:spcAft>
                    <a:spcPts val="400"/>
                  </a:spcAft>
                </a:pPr>
                <a:r>
                  <a:rPr lang="en-US" sz="100" dirty="0">
                    <a:solidFill>
                      <a:srgbClr val="0070C0"/>
                    </a:solidFill>
                  </a:rPr>
                  <a:t>a</a:t>
                </a:r>
                <a:endParaRPr lang="en-US" sz="900" dirty="0">
                  <a:solidFill>
                    <a:srgbClr val="0070C0"/>
                  </a:solidFill>
                </a:endParaRPr>
              </a:p>
              <a:p>
                <a:pPr>
                  <a:spcAft>
                    <a:spcPts val="400"/>
                  </a:spcAft>
                </a:pPr>
                <a:r>
                  <a:rPr lang="en-US" dirty="0">
                    <a:solidFill>
                      <a:srgbClr val="0070C0"/>
                    </a:solidFill>
                  </a:rPr>
                  <a:t>U. Medical Centre Ljubljana</a:t>
                </a:r>
              </a:p>
              <a:p>
                <a:pPr>
                  <a:spcAft>
                    <a:spcPts val="400"/>
                  </a:spcAft>
                </a:pPr>
                <a:r>
                  <a:rPr lang="en-US" dirty="0">
                    <a:solidFill>
                      <a:srgbClr val="0070C0"/>
                    </a:solidFill>
                  </a:rPr>
                  <a:t>Children’s Mercy Hospital</a:t>
                </a:r>
              </a:p>
              <a:p>
                <a:pPr>
                  <a:spcAft>
                    <a:spcPts val="400"/>
                  </a:spcAft>
                </a:pPr>
                <a:r>
                  <a:rPr lang="en-US" dirty="0" err="1">
                    <a:solidFill>
                      <a:srgbClr val="0070C0"/>
                    </a:solidFill>
                  </a:rPr>
                  <a:t>Counsyl</a:t>
                </a:r>
                <a:endParaRPr lang="en-US" dirty="0">
                  <a:solidFill>
                    <a:srgbClr val="0070C0"/>
                  </a:solidFill>
                </a:endParaRPr>
              </a:p>
              <a:p>
                <a:pPr>
                  <a:spcAft>
                    <a:spcPts val="400"/>
                  </a:spcAft>
                </a:pPr>
                <a:r>
                  <a:rPr lang="en-US" dirty="0">
                    <a:solidFill>
                      <a:srgbClr val="0070C0"/>
                    </a:solidFill>
                  </a:rPr>
                  <a:t>EGL Genetics</a:t>
                </a:r>
              </a:p>
              <a:p>
                <a:pPr>
                  <a:spcAft>
                    <a:spcPts val="400"/>
                  </a:spcAft>
                </a:pPr>
                <a:r>
                  <a:rPr lang="en-US" dirty="0" err="1">
                    <a:solidFill>
                      <a:srgbClr val="0070C0"/>
                    </a:solidFill>
                  </a:rPr>
                  <a:t>GeneDx</a:t>
                </a:r>
                <a:endParaRPr lang="en-US" dirty="0">
                  <a:solidFill>
                    <a:srgbClr val="0070C0"/>
                  </a:solidFill>
                </a:endParaRPr>
              </a:p>
              <a:p>
                <a:pPr>
                  <a:spcAft>
                    <a:spcPts val="400"/>
                  </a:spcAft>
                </a:pPr>
                <a:r>
                  <a:rPr lang="en-US" dirty="0">
                    <a:solidFill>
                      <a:srgbClr val="0070C0"/>
                    </a:solidFill>
                  </a:rPr>
                  <a:t>Illumina</a:t>
                </a:r>
              </a:p>
              <a:p>
                <a:pPr>
                  <a:spcAft>
                    <a:spcPts val="400"/>
                  </a:spcAft>
                </a:pPr>
                <a:r>
                  <a:rPr lang="en-US" dirty="0" err="1">
                    <a:solidFill>
                      <a:srgbClr val="0070C0"/>
                    </a:solidFill>
                  </a:rPr>
                  <a:t>Invitae</a:t>
                </a:r>
                <a:endParaRPr lang="en-US" dirty="0">
                  <a:solidFill>
                    <a:srgbClr val="0070C0"/>
                  </a:solidFill>
                </a:endParaRPr>
              </a:p>
              <a:p>
                <a:pPr>
                  <a:spcAft>
                    <a:spcPts val="400"/>
                  </a:spcAft>
                </a:pPr>
                <a:r>
                  <a:rPr lang="en-US" dirty="0">
                    <a:solidFill>
                      <a:srgbClr val="0070C0"/>
                    </a:solidFill>
                  </a:rPr>
                  <a:t>Partners Healthcare LMM</a:t>
                </a:r>
              </a:p>
              <a:p>
                <a:pPr>
                  <a:spcAft>
                    <a:spcPts val="400"/>
                  </a:spcAft>
                </a:pPr>
                <a:r>
                  <a:rPr lang="en-US" dirty="0">
                    <a:solidFill>
                      <a:srgbClr val="0070C0"/>
                    </a:solidFill>
                  </a:rPr>
                  <a:t>Quest Diagnostics</a:t>
                </a:r>
              </a:p>
              <a:p>
                <a:pPr>
                  <a:spcAft>
                    <a:spcPts val="400"/>
                  </a:spcAft>
                </a:pPr>
                <a:r>
                  <a:rPr lang="en-US" dirty="0">
                    <a:solidFill>
                      <a:srgbClr val="0070C0"/>
                    </a:solidFill>
                  </a:rPr>
                  <a:t>University of Chicago</a:t>
                </a:r>
              </a:p>
            </p:txBody>
          </p:sp>
          <p:pic>
            <p:nvPicPr>
              <p:cNvPr id="66" name="Picture 65"/>
              <p:cNvPicPr>
                <a:picLocks noChangeAspect="1"/>
              </p:cNvPicPr>
              <p:nvPr/>
            </p:nvPicPr>
            <p:blipFill rotWithShape="1">
              <a:blip r:embed="rId5"/>
              <a:srcRect l="20309" t="12727" r="11557" b="7342"/>
              <a:stretch/>
            </p:blipFill>
            <p:spPr>
              <a:xfrm>
                <a:off x="3725764" y="2723296"/>
                <a:ext cx="381000" cy="304800"/>
              </a:xfrm>
              <a:prstGeom prst="rect">
                <a:avLst/>
              </a:prstGeom>
            </p:spPr>
          </p:pic>
          <p:pic>
            <p:nvPicPr>
              <p:cNvPr id="67" name="Picture 66"/>
              <p:cNvPicPr>
                <a:picLocks noChangeAspect="1"/>
              </p:cNvPicPr>
              <p:nvPr/>
            </p:nvPicPr>
            <p:blipFill rotWithShape="1">
              <a:blip r:embed="rId5"/>
              <a:srcRect l="20309" t="12727" r="11557" b="7342"/>
              <a:stretch/>
            </p:blipFill>
            <p:spPr>
              <a:xfrm>
                <a:off x="3725764" y="3057404"/>
                <a:ext cx="381000" cy="304800"/>
              </a:xfrm>
              <a:prstGeom prst="rect">
                <a:avLst/>
              </a:prstGeom>
            </p:spPr>
          </p:pic>
          <p:pic>
            <p:nvPicPr>
              <p:cNvPr id="68" name="Picture 67"/>
              <p:cNvPicPr>
                <a:picLocks noChangeAspect="1"/>
              </p:cNvPicPr>
              <p:nvPr/>
            </p:nvPicPr>
            <p:blipFill rotWithShape="1">
              <a:blip r:embed="rId5"/>
              <a:srcRect l="20309" t="12727" r="11557" b="7342"/>
              <a:stretch/>
            </p:blipFill>
            <p:spPr>
              <a:xfrm>
                <a:off x="3725764" y="4354813"/>
                <a:ext cx="381000" cy="304800"/>
              </a:xfrm>
              <a:prstGeom prst="rect">
                <a:avLst/>
              </a:prstGeom>
            </p:spPr>
          </p:pic>
          <p:pic>
            <p:nvPicPr>
              <p:cNvPr id="69" name="Picture 68"/>
              <p:cNvPicPr>
                <a:picLocks noChangeAspect="1"/>
              </p:cNvPicPr>
              <p:nvPr/>
            </p:nvPicPr>
            <p:blipFill rotWithShape="1">
              <a:blip r:embed="rId5"/>
              <a:srcRect l="20309" t="12727" r="11557" b="7342"/>
              <a:stretch/>
            </p:blipFill>
            <p:spPr>
              <a:xfrm>
                <a:off x="3730514" y="4739510"/>
                <a:ext cx="381000" cy="304800"/>
              </a:xfrm>
              <a:prstGeom prst="rect">
                <a:avLst/>
              </a:prstGeom>
            </p:spPr>
          </p:pic>
          <p:pic>
            <p:nvPicPr>
              <p:cNvPr id="70" name="Picture 69"/>
              <p:cNvPicPr>
                <a:picLocks noChangeAspect="1"/>
              </p:cNvPicPr>
              <p:nvPr/>
            </p:nvPicPr>
            <p:blipFill rotWithShape="1">
              <a:blip r:embed="rId5"/>
              <a:srcRect l="20309" t="12727" r="11557" b="7342"/>
              <a:stretch/>
            </p:blipFill>
            <p:spPr>
              <a:xfrm>
                <a:off x="3724113" y="5035135"/>
                <a:ext cx="381000" cy="304800"/>
              </a:xfrm>
              <a:prstGeom prst="rect">
                <a:avLst/>
              </a:prstGeom>
            </p:spPr>
          </p:pic>
          <p:pic>
            <p:nvPicPr>
              <p:cNvPr id="71" name="Picture 70"/>
              <p:cNvPicPr>
                <a:picLocks noChangeAspect="1"/>
              </p:cNvPicPr>
              <p:nvPr/>
            </p:nvPicPr>
            <p:blipFill rotWithShape="1">
              <a:blip r:embed="rId5"/>
              <a:srcRect l="20309" t="12727" r="11557" b="7342"/>
              <a:stretch/>
            </p:blipFill>
            <p:spPr>
              <a:xfrm>
                <a:off x="3725764" y="5329850"/>
                <a:ext cx="381000" cy="304800"/>
              </a:xfrm>
              <a:prstGeom prst="rect">
                <a:avLst/>
              </a:prstGeom>
            </p:spPr>
          </p:pic>
          <p:pic>
            <p:nvPicPr>
              <p:cNvPr id="72" name="Picture 71"/>
              <p:cNvPicPr>
                <a:picLocks noChangeAspect="1"/>
              </p:cNvPicPr>
              <p:nvPr/>
            </p:nvPicPr>
            <p:blipFill rotWithShape="1">
              <a:blip r:embed="rId5"/>
              <a:srcRect l="20309" t="12727" r="11557" b="7342"/>
              <a:stretch/>
            </p:blipFill>
            <p:spPr>
              <a:xfrm>
                <a:off x="3724113" y="5668281"/>
                <a:ext cx="381000" cy="304800"/>
              </a:xfrm>
              <a:prstGeom prst="rect">
                <a:avLst/>
              </a:prstGeom>
            </p:spPr>
          </p:pic>
          <p:pic>
            <p:nvPicPr>
              <p:cNvPr id="73" name="Picture 72"/>
              <p:cNvPicPr>
                <a:picLocks noChangeAspect="1"/>
              </p:cNvPicPr>
              <p:nvPr/>
            </p:nvPicPr>
            <p:blipFill rotWithShape="1">
              <a:blip r:embed="rId5"/>
              <a:srcRect l="20309" t="12727" r="11557" b="7342"/>
              <a:stretch/>
            </p:blipFill>
            <p:spPr>
              <a:xfrm>
                <a:off x="3730514" y="2373717"/>
                <a:ext cx="381000" cy="304800"/>
              </a:xfrm>
              <a:prstGeom prst="rect">
                <a:avLst/>
              </a:prstGeom>
            </p:spPr>
          </p:pic>
          <p:pic>
            <p:nvPicPr>
              <p:cNvPr id="74" name="Picture 73"/>
              <p:cNvPicPr>
                <a:picLocks noChangeAspect="1"/>
              </p:cNvPicPr>
              <p:nvPr/>
            </p:nvPicPr>
            <p:blipFill rotWithShape="1">
              <a:blip r:embed="rId5"/>
              <a:srcRect l="20309" t="12727" r="11557" b="7342"/>
              <a:stretch/>
            </p:blipFill>
            <p:spPr>
              <a:xfrm>
                <a:off x="3720014" y="6314972"/>
                <a:ext cx="381000" cy="304800"/>
              </a:xfrm>
              <a:prstGeom prst="rect">
                <a:avLst/>
              </a:prstGeom>
            </p:spPr>
          </p:pic>
          <p:pic>
            <p:nvPicPr>
              <p:cNvPr id="75" name="Picture 74"/>
              <p:cNvPicPr>
                <a:picLocks noChangeAspect="1"/>
              </p:cNvPicPr>
              <p:nvPr/>
            </p:nvPicPr>
            <p:blipFill rotWithShape="1">
              <a:blip r:embed="rId5"/>
              <a:srcRect l="20309" t="12727" r="11557" b="7342"/>
              <a:stretch/>
            </p:blipFill>
            <p:spPr>
              <a:xfrm>
                <a:off x="3717288" y="5991626"/>
                <a:ext cx="381000" cy="304800"/>
              </a:xfrm>
              <a:prstGeom prst="rect">
                <a:avLst/>
              </a:prstGeom>
            </p:spPr>
          </p:pic>
        </p:grpSp>
        <p:pic>
          <p:nvPicPr>
            <p:cNvPr id="60" name="Picture 59"/>
            <p:cNvPicPr>
              <a:picLocks noChangeAspect="1"/>
            </p:cNvPicPr>
            <p:nvPr/>
          </p:nvPicPr>
          <p:blipFill rotWithShape="1">
            <a:blip r:embed="rId5"/>
            <a:srcRect l="20309" t="12727" r="11557" b="7342"/>
            <a:stretch/>
          </p:blipFill>
          <p:spPr>
            <a:xfrm>
              <a:off x="3790515" y="3752253"/>
              <a:ext cx="381000" cy="304800"/>
            </a:xfrm>
            <a:prstGeom prst="rect">
              <a:avLst/>
            </a:prstGeom>
          </p:spPr>
        </p:pic>
        <p:pic>
          <p:nvPicPr>
            <p:cNvPr id="61" name="Picture 60"/>
            <p:cNvPicPr>
              <a:picLocks noChangeAspect="1"/>
            </p:cNvPicPr>
            <p:nvPr/>
          </p:nvPicPr>
          <p:blipFill rotWithShape="1">
            <a:blip r:embed="rId5"/>
            <a:srcRect l="20309" t="12727" r="11557" b="7342"/>
            <a:stretch/>
          </p:blipFill>
          <p:spPr>
            <a:xfrm>
              <a:off x="3785431" y="3413822"/>
              <a:ext cx="381000" cy="304800"/>
            </a:xfrm>
            <a:prstGeom prst="rect">
              <a:avLst/>
            </a:prstGeom>
          </p:spPr>
        </p:pic>
        <p:pic>
          <p:nvPicPr>
            <p:cNvPr id="62" name="Picture 61"/>
            <p:cNvPicPr>
              <a:picLocks noChangeAspect="1"/>
            </p:cNvPicPr>
            <p:nvPr/>
          </p:nvPicPr>
          <p:blipFill rotWithShape="1">
            <a:blip r:embed="rId5"/>
            <a:srcRect l="20309" t="12727" r="11557" b="7342"/>
            <a:stretch/>
          </p:blipFill>
          <p:spPr>
            <a:xfrm>
              <a:off x="3785431" y="3057342"/>
              <a:ext cx="381000" cy="304800"/>
            </a:xfrm>
            <a:prstGeom prst="rect">
              <a:avLst/>
            </a:prstGeom>
          </p:spPr>
        </p:pic>
        <p:sp>
          <p:nvSpPr>
            <p:cNvPr id="63" name="TextBox 62"/>
            <p:cNvSpPr txBox="1"/>
            <p:nvPr/>
          </p:nvSpPr>
          <p:spPr>
            <a:xfrm>
              <a:off x="1114991" y="6325760"/>
              <a:ext cx="2682145" cy="369332"/>
            </a:xfrm>
            <a:prstGeom prst="rect">
              <a:avLst/>
            </a:prstGeom>
            <a:noFill/>
          </p:spPr>
          <p:txBody>
            <a:bodyPr wrap="none" rtlCol="0">
              <a:spAutoFit/>
            </a:bodyPr>
            <a:lstStyle/>
            <a:p>
              <a:r>
                <a:rPr lang="en-US" i="1" dirty="0">
                  <a:cs typeface="Arial" panose="020B0604020202020204" pitchFamily="34" charset="0"/>
                </a:rPr>
                <a:t>List as of </a:t>
              </a:r>
              <a:r>
                <a:rPr lang="en-US" i="1" kern="0" spc="-75" dirty="0">
                  <a:cs typeface="Arial" panose="020B0604020202020204" pitchFamily="34" charset="0"/>
                </a:rPr>
                <a:t>Sept. 5</a:t>
              </a:r>
              <a:r>
                <a:rPr lang="en-US" i="1" dirty="0">
                  <a:cs typeface="Arial" panose="020B0604020202020204" pitchFamily="34" charset="0"/>
                </a:rPr>
                <a:t>, 2017</a:t>
              </a:r>
            </a:p>
          </p:txBody>
        </p:sp>
      </p:grpSp>
    </p:spTree>
    <p:extLst>
      <p:ext uri="{BB962C8B-B14F-4D97-AF65-F5344CB8AC3E}">
        <p14:creationId xmlns:p14="http://schemas.microsoft.com/office/powerpoint/2010/main" val="4368069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p:cNvSpPr txBox="1">
            <a:spLocks/>
          </p:cNvSpPr>
          <p:nvPr/>
        </p:nvSpPr>
        <p:spPr bwMode="auto">
          <a:xfrm>
            <a:off x="76499" y="1501200"/>
            <a:ext cx="8949940" cy="1156802"/>
          </a:xfrm>
          <a:prstGeom prst="rect">
            <a:avLst/>
          </a:prstGeom>
          <a:noFill/>
          <a:ln>
            <a:noFill/>
          </a:ln>
          <a:extLst/>
        </p:spPr>
        <p:txBody>
          <a:bodyPr/>
          <a:lstStyle>
            <a:lvl1pPr marL="411163" indent="-342900" eaLnBrk="0" hangingPunct="0">
              <a:defRPr b="1">
                <a:solidFill>
                  <a:schemeClr val="tx1"/>
                </a:solidFill>
                <a:latin typeface="Arial" charset="0"/>
              </a:defRPr>
            </a:lvl1pPr>
            <a:lvl2pPr marL="868363" indent="-342900" eaLnBrk="0" hangingPunct="0">
              <a:defRPr b="1">
                <a:solidFill>
                  <a:schemeClr val="tx1"/>
                </a:solidFill>
                <a:latin typeface="Arial" charset="0"/>
              </a:defRPr>
            </a:lvl2pPr>
            <a:lvl3pPr marL="1325563" indent="-3429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347663" indent="-228600">
              <a:lnSpc>
                <a:spcPct val="120000"/>
              </a:lnSpc>
              <a:spcAft>
                <a:spcPts val="600"/>
              </a:spcAft>
              <a:buClr>
                <a:prstClr val="white"/>
              </a:buClr>
              <a:buSzPct val="95000"/>
              <a:buFont typeface="Wingdings" panose="05000000000000000000" pitchFamily="2" charset="2"/>
              <a:buChar char="§"/>
              <a:defRPr/>
            </a:pPr>
            <a:r>
              <a:rPr lang="en-US" sz="2400" kern="0" dirty="0">
                <a:solidFill>
                  <a:prstClr val="white"/>
                </a:solidFill>
              </a:rPr>
              <a:t>Enrolled 5,477 adults and 1,434 children</a:t>
            </a:r>
          </a:p>
          <a:p>
            <a:pPr marL="347663" indent="-228600">
              <a:lnSpc>
                <a:spcPct val="120000"/>
              </a:lnSpc>
              <a:spcAft>
                <a:spcPts val="600"/>
              </a:spcAft>
              <a:buClr>
                <a:prstClr val="white"/>
              </a:buClr>
              <a:buSzPct val="95000"/>
              <a:buFont typeface="Wingdings" panose="05000000000000000000" pitchFamily="2" charset="2"/>
              <a:buChar char="§"/>
              <a:defRPr/>
            </a:pPr>
            <a:r>
              <a:rPr lang="en-US" sz="2400" kern="0" dirty="0">
                <a:solidFill>
                  <a:prstClr val="white"/>
                </a:solidFill>
                <a:latin typeface="Arial" pitchFamily="34" charset="0"/>
                <a:cs typeface="Arial" panose="020B0604020202020204" pitchFamily="34" charset="0"/>
              </a:rPr>
              <a:t>345 total publications, 21 working group</a:t>
            </a:r>
            <a:r>
              <a:rPr lang="en-US" sz="2800" kern="0" dirty="0">
                <a:solidFill>
                  <a:prstClr val="white"/>
                </a:solidFill>
                <a:latin typeface="Arial" pitchFamily="34" charset="0"/>
                <a:cs typeface="Arial" panose="020B0604020202020204" pitchFamily="34" charset="0"/>
              </a:rPr>
              <a:t> </a:t>
            </a:r>
            <a:r>
              <a:rPr lang="en-US" sz="2400" kern="0" dirty="0">
                <a:solidFill>
                  <a:prstClr val="white"/>
                </a:solidFill>
                <a:latin typeface="Arial" pitchFamily="34" charset="0"/>
                <a:cs typeface="Arial" panose="020B0604020202020204" pitchFamily="34" charset="0"/>
              </a:rPr>
              <a:t>publications</a:t>
            </a:r>
          </a:p>
          <a:p>
            <a:pPr marL="342900" lvl="1" indent="0">
              <a:lnSpc>
                <a:spcPct val="120000"/>
              </a:lnSpc>
              <a:spcAft>
                <a:spcPts val="900"/>
              </a:spcAft>
              <a:buClr>
                <a:prstClr val="white"/>
              </a:buClr>
              <a:buSzPct val="95000"/>
              <a:defRPr/>
            </a:pPr>
            <a:endParaRPr lang="en-US" sz="2100" kern="0" dirty="0">
              <a:solidFill>
                <a:prstClr val="white"/>
              </a:solidFill>
              <a:latin typeface="Arial" pitchFamily="34" charset="0"/>
              <a:cs typeface="Arial" panose="020B0604020202020204" pitchFamily="34" charset="0"/>
            </a:endParaRPr>
          </a:p>
          <a:p>
            <a:pPr marL="0" indent="0">
              <a:lnSpc>
                <a:spcPct val="120000"/>
              </a:lnSpc>
              <a:buClr>
                <a:prstClr val="white"/>
              </a:buClr>
              <a:buSzPct val="95000"/>
              <a:defRPr/>
            </a:pPr>
            <a:endParaRPr lang="en-US" sz="2100" kern="0" dirty="0">
              <a:solidFill>
                <a:prstClr val="white"/>
              </a:solidFill>
            </a:endParaRPr>
          </a:p>
        </p:txBody>
      </p:sp>
      <p:sp>
        <p:nvSpPr>
          <p:cNvPr id="81922" name="Title 1"/>
          <p:cNvSpPr txBox="1">
            <a:spLocks/>
          </p:cNvSpPr>
          <p:nvPr/>
        </p:nvSpPr>
        <p:spPr bwMode="auto">
          <a:xfrm>
            <a:off x="1879464" y="1245"/>
            <a:ext cx="7264536" cy="11867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pPr>
            <a:r>
              <a:rPr lang="en-US" altLang="en-US" sz="3600" kern="0" dirty="0">
                <a:solidFill>
                  <a:srgbClr val="FFFF00"/>
                </a:solidFill>
                <a:latin typeface="Arial" charset="0"/>
              </a:rPr>
              <a:t>Clinical Sequencing </a:t>
            </a:r>
          </a:p>
          <a:p>
            <a:pPr algn="ctr" fontAlgn="base">
              <a:spcBef>
                <a:spcPct val="0"/>
              </a:spcBef>
              <a:spcAft>
                <a:spcPct val="0"/>
              </a:spcAft>
              <a:buNone/>
            </a:pPr>
            <a:r>
              <a:rPr lang="en-US" altLang="en-US" sz="3600" kern="0" dirty="0">
                <a:solidFill>
                  <a:srgbClr val="FFFF00"/>
                </a:solidFill>
                <a:latin typeface="Arial" charset="0"/>
              </a:rPr>
              <a:t>Exploratory Research Program</a:t>
            </a:r>
          </a:p>
        </p:txBody>
      </p:sp>
      <p:pic>
        <p:nvPicPr>
          <p:cNvPr id="81927" name="Picture 8" descr="E:\Genetics\Logo\Images\CSER_Orig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99" y="156353"/>
            <a:ext cx="1818205" cy="896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1430521" y="2929330"/>
            <a:ext cx="6304174" cy="1248019"/>
            <a:chOff x="215095" y="2800606"/>
            <a:chExt cx="8405565" cy="1664027"/>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32175"/>
            <a:stretch/>
          </p:blipFill>
          <p:spPr>
            <a:xfrm>
              <a:off x="215095" y="2800606"/>
              <a:ext cx="8405565" cy="1664027"/>
            </a:xfrm>
            <a:prstGeom prst="rect">
              <a:avLst/>
            </a:prstGeom>
            <a:ln w="19050">
              <a:solidFill>
                <a:schemeClr val="bg1"/>
              </a:solidFill>
            </a:ln>
          </p:spPr>
        </p:pic>
        <p:sp>
          <p:nvSpPr>
            <p:cNvPr id="4" name="TextBox 3"/>
            <p:cNvSpPr txBox="1"/>
            <p:nvPr/>
          </p:nvSpPr>
          <p:spPr>
            <a:xfrm>
              <a:off x="4755401" y="3976447"/>
              <a:ext cx="3831392" cy="451406"/>
            </a:xfrm>
            <a:prstGeom prst="rect">
              <a:avLst/>
            </a:prstGeom>
            <a:noFill/>
            <a:ln w="19050">
              <a:solidFill>
                <a:schemeClr val="bg1"/>
              </a:solidFill>
            </a:ln>
          </p:spPr>
          <p:txBody>
            <a:bodyPr wrap="none" rtlCol="0">
              <a:spAutoFit/>
            </a:bodyPr>
            <a:lstStyle/>
            <a:p>
              <a:r>
                <a:rPr lang="en-US" sz="1600" dirty="0" err="1">
                  <a:solidFill>
                    <a:schemeClr val="bg1"/>
                  </a:solidFill>
                </a:rPr>
                <a:t>Vassy</a:t>
              </a:r>
              <a:r>
                <a:rPr lang="en-US" sz="1600" dirty="0">
                  <a:solidFill>
                    <a:schemeClr val="bg1"/>
                  </a:solidFill>
                </a:rPr>
                <a:t>, et al. PMID 28654958</a:t>
              </a:r>
            </a:p>
          </p:txBody>
        </p:sp>
      </p:grpSp>
      <p:sp>
        <p:nvSpPr>
          <p:cNvPr id="10" name="TextBox 9"/>
          <p:cNvSpPr txBox="1"/>
          <p:nvPr/>
        </p:nvSpPr>
        <p:spPr>
          <a:xfrm>
            <a:off x="76499" y="4500050"/>
            <a:ext cx="9211880" cy="1723549"/>
          </a:xfrm>
          <a:prstGeom prst="rect">
            <a:avLst/>
          </a:prstGeom>
          <a:noFill/>
        </p:spPr>
        <p:txBody>
          <a:bodyPr wrap="square" rtlCol="0">
            <a:spAutoFit/>
          </a:bodyPr>
          <a:lstStyle/>
          <a:p>
            <a:pPr marL="342900" indent="-223838" defTabSz="577850">
              <a:spcAft>
                <a:spcPts val="600"/>
              </a:spcAft>
              <a:buFont typeface="Wingdings" panose="05000000000000000000" pitchFamily="2" charset="2"/>
              <a:buChar char="§"/>
            </a:pPr>
            <a:r>
              <a:rPr lang="en-US" sz="2400" kern="0" dirty="0">
                <a:solidFill>
                  <a:prstClr val="white"/>
                </a:solidFill>
                <a:cs typeface="Arial" panose="020B0604020202020204" pitchFamily="34" charset="0"/>
              </a:rPr>
              <a:t>Demonstrated feasibility of returning genomic results by 	primary care providers</a:t>
            </a:r>
          </a:p>
          <a:p>
            <a:pPr marL="342900" indent="-223838" defTabSz="577850">
              <a:spcAft>
                <a:spcPts val="600"/>
              </a:spcAft>
              <a:buFont typeface="Wingdings" panose="05000000000000000000" pitchFamily="2" charset="2"/>
              <a:buChar char="§"/>
            </a:pPr>
            <a:r>
              <a:rPr lang="en-US" sz="2400" kern="0" dirty="0">
                <a:solidFill>
                  <a:prstClr val="white"/>
                </a:solidFill>
                <a:cs typeface="Arial" panose="020B0604020202020204" pitchFamily="34" charset="0"/>
              </a:rPr>
              <a:t>Discovered monogenic disease risk in 22% of patients</a:t>
            </a:r>
          </a:p>
          <a:p>
            <a:pPr marL="342900" indent="-223838" defTabSz="577850">
              <a:spcAft>
                <a:spcPts val="600"/>
              </a:spcAft>
              <a:buFont typeface="Wingdings" panose="05000000000000000000" pitchFamily="2" charset="2"/>
              <a:buChar char="§"/>
            </a:pPr>
            <a:r>
              <a:rPr lang="en-US" sz="2400" kern="0" dirty="0">
                <a:solidFill>
                  <a:prstClr val="white"/>
                </a:solidFill>
                <a:cs typeface="Arial" panose="020B0604020202020204" pitchFamily="34" charset="0"/>
              </a:rPr>
              <a:t>Recommended new clinical actions for 34% of patients</a:t>
            </a:r>
          </a:p>
        </p:txBody>
      </p:sp>
      <p:sp>
        <p:nvSpPr>
          <p:cNvPr id="11" name="TextBox 10"/>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29</a:t>
            </a:r>
          </a:p>
        </p:txBody>
      </p:sp>
    </p:spTree>
    <p:extLst>
      <p:ext uri="{BB962C8B-B14F-4D97-AF65-F5344CB8AC3E}">
        <p14:creationId xmlns:p14="http://schemas.microsoft.com/office/powerpoint/2010/main" val="19689344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txBox="1">
            <a:spLocks/>
          </p:cNvSpPr>
          <p:nvPr/>
        </p:nvSpPr>
        <p:spPr bwMode="auto">
          <a:xfrm>
            <a:off x="1881653" y="0"/>
            <a:ext cx="7262347" cy="120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fontAlgn="base">
              <a:spcBef>
                <a:spcPct val="0"/>
              </a:spcBef>
              <a:spcAft>
                <a:spcPct val="0"/>
              </a:spcAft>
              <a:buNone/>
            </a:pPr>
            <a:r>
              <a:rPr lang="en-US" altLang="en-US" sz="3600" kern="0" dirty="0">
                <a:solidFill>
                  <a:srgbClr val="FFFF00"/>
                </a:solidFill>
                <a:latin typeface="Arial" charset="0"/>
              </a:rPr>
              <a:t>Clinical Sequencing Evidence- Generating Research Program</a:t>
            </a:r>
          </a:p>
        </p:txBody>
      </p:sp>
      <p:sp>
        <p:nvSpPr>
          <p:cNvPr id="6" name="Rectangle 5"/>
          <p:cNvSpPr/>
          <p:nvPr/>
        </p:nvSpPr>
        <p:spPr>
          <a:xfrm>
            <a:off x="306338" y="1499055"/>
            <a:ext cx="8720101" cy="5109091"/>
          </a:xfrm>
          <a:prstGeom prst="rect">
            <a:avLst/>
          </a:prstGeom>
        </p:spPr>
        <p:txBody>
          <a:bodyPr wrap="square">
            <a:spAutoFit/>
          </a:bodyPr>
          <a:lstStyle/>
          <a:p>
            <a:r>
              <a:rPr lang="en-US" sz="2800" kern="0" dirty="0">
                <a:solidFill>
                  <a:prstClr val="white"/>
                </a:solidFill>
                <a:cs typeface="Arial" panose="020B0604020202020204" pitchFamily="34" charset="0"/>
              </a:rPr>
              <a:t>Phase II of CSER: Clinical Sequencing Evidence-generating Research Program</a:t>
            </a:r>
          </a:p>
          <a:p>
            <a:endParaRPr lang="en-US" sz="2800" kern="0" dirty="0">
              <a:solidFill>
                <a:prstClr val="white"/>
              </a:solidFill>
              <a:cs typeface="Arial" panose="020B0604020202020204" pitchFamily="34" charset="0"/>
            </a:endParaRPr>
          </a:p>
          <a:p>
            <a:pPr lvl="1"/>
            <a:r>
              <a:rPr lang="en-US" sz="2800" kern="0" dirty="0">
                <a:solidFill>
                  <a:prstClr val="white"/>
                </a:solidFill>
                <a:cs typeface="Arial" panose="020B0604020202020204" pitchFamily="34" charset="0"/>
              </a:rPr>
              <a:t>Clinical Sites:</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Baylor College of Medicine</a:t>
            </a:r>
          </a:p>
          <a:p>
            <a:pPr marL="1035050" lvl="1" indent="-342900">
              <a:buFont typeface="Wingdings" panose="05000000000000000000" pitchFamily="2" charset="2"/>
              <a:buChar char="§"/>
            </a:pPr>
            <a:r>
              <a:rPr lang="en-US" sz="2400" kern="0" dirty="0" err="1">
                <a:solidFill>
                  <a:prstClr val="white"/>
                </a:solidFill>
                <a:cs typeface="Arial" panose="020B0604020202020204" pitchFamily="34" charset="0"/>
              </a:rPr>
              <a:t>HudsonAlpha</a:t>
            </a:r>
            <a:r>
              <a:rPr lang="en-US" sz="2400" kern="0" dirty="0">
                <a:solidFill>
                  <a:prstClr val="white"/>
                </a:solidFill>
                <a:cs typeface="Arial" panose="020B0604020202020204" pitchFamily="34" charset="0"/>
              </a:rPr>
              <a:t> Institute of Biotechnology</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Kaiser Foundation Research Institute</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Icahn School of Medicine at Mount Sinai</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University of California, San Francisco</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University of North Carolina, Chapel Hill</a:t>
            </a:r>
          </a:p>
          <a:p>
            <a:pPr lvl="1"/>
            <a:endParaRPr lang="en-US" kern="0" dirty="0">
              <a:solidFill>
                <a:prstClr val="white"/>
              </a:solidFill>
              <a:cs typeface="Arial" panose="020B0604020202020204" pitchFamily="34" charset="0"/>
            </a:endParaRPr>
          </a:p>
          <a:p>
            <a:pPr lvl="1"/>
            <a:r>
              <a:rPr lang="en-US" sz="2800" kern="0" dirty="0">
                <a:solidFill>
                  <a:prstClr val="white"/>
                </a:solidFill>
                <a:cs typeface="Arial" panose="020B0604020202020204" pitchFamily="34" charset="0"/>
              </a:rPr>
              <a:t>Coordinating Center:</a:t>
            </a:r>
          </a:p>
          <a:p>
            <a:pPr marL="1035050" lvl="1" indent="-342900">
              <a:buFont typeface="Wingdings" panose="05000000000000000000" pitchFamily="2" charset="2"/>
              <a:buChar char="§"/>
            </a:pPr>
            <a:r>
              <a:rPr lang="en-US" sz="2400" kern="0" dirty="0">
                <a:solidFill>
                  <a:prstClr val="white"/>
                </a:solidFill>
                <a:cs typeface="Arial" panose="020B0604020202020204" pitchFamily="34" charset="0"/>
              </a:rPr>
              <a:t>University of Washington </a:t>
            </a: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16" y="163290"/>
            <a:ext cx="1816336" cy="937036"/>
          </a:xfrm>
          <a:prstGeom prst="rect">
            <a:avLst/>
          </a:prstGeom>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29</a:t>
            </a:r>
          </a:p>
        </p:txBody>
      </p:sp>
    </p:spTree>
    <p:extLst>
      <p:ext uri="{BB962C8B-B14F-4D97-AF65-F5344CB8AC3E}">
        <p14:creationId xmlns:p14="http://schemas.microsoft.com/office/powerpoint/2010/main" val="232098510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2820101" y="2097"/>
            <a:ext cx="6323900" cy="1163599"/>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Implementing Genomics </a:t>
            </a:r>
            <a:r>
              <a:rPr lang="en-US" sz="3600" spc="-100" dirty="0">
                <a:solidFill>
                  <a:srgbClr val="FFFF00"/>
                </a:solidFill>
                <a:latin typeface="Arial" charset="0"/>
              </a:rPr>
              <a:t>In Practice (IGNITE) Network</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pic>
        <p:nvPicPr>
          <p:cNvPr id="11" name="Picture 3" descr="C:\Users\FLETCH~1\AppData\Local\Temp\1\IGNITE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52" y="85701"/>
            <a:ext cx="2614834" cy="1080798"/>
          </a:xfrm>
          <a:prstGeom prst="roundRect">
            <a:avLst>
              <a:gd name="adj" fmla="val 8594"/>
            </a:avLst>
          </a:prstGeom>
          <a:solidFill>
            <a:srgbClr val="FFFFFF">
              <a:shade val="85000"/>
            </a:srgbClr>
          </a:solidFill>
          <a:ln w="28575">
            <a:solidFill>
              <a:schemeClr val="tx1"/>
            </a:solidFill>
          </a:ln>
          <a:effectLst/>
          <a:extLst/>
        </p:spPr>
      </p:pic>
      <p:grpSp>
        <p:nvGrpSpPr>
          <p:cNvPr id="4" name="Group 3"/>
          <p:cNvGrpSpPr/>
          <p:nvPr/>
        </p:nvGrpSpPr>
        <p:grpSpPr>
          <a:xfrm>
            <a:off x="15217" y="1191040"/>
            <a:ext cx="9144000" cy="5390276"/>
            <a:chOff x="0" y="1178626"/>
            <a:chExt cx="9144000" cy="5390276"/>
          </a:xfrm>
        </p:grpSpPr>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238" y="5144376"/>
              <a:ext cx="2976354" cy="142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0" y="1178626"/>
              <a:ext cx="5871411" cy="461665"/>
            </a:xfrm>
            <a:prstGeom prst="rect">
              <a:avLst/>
            </a:prstGeom>
            <a:noFill/>
          </p:spPr>
          <p:txBody>
            <a:bodyPr wrap="square" rtlCol="0">
              <a:spAutoFit/>
            </a:bodyPr>
            <a:lstStyle/>
            <a:p>
              <a:pPr algn="ctr"/>
              <a:endParaRPr lang="en-US" sz="2400" dirty="0"/>
            </a:p>
          </p:txBody>
        </p:sp>
        <p:sp>
          <p:nvSpPr>
            <p:cNvPr id="13" name="Rectangle 12"/>
            <p:cNvSpPr/>
            <p:nvPr/>
          </p:nvSpPr>
          <p:spPr>
            <a:xfrm>
              <a:off x="76200" y="2282037"/>
              <a:ext cx="1630971" cy="870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FF"/>
                  </a:solidFill>
                  <a:latin typeface="Arial" panose="020B0604020202020204" pitchFamily="34" charset="0"/>
                  <a:cs typeface="Arial" panose="020B0604020202020204" pitchFamily="34" charset="0"/>
                </a:rPr>
                <a:t>CCP application</a:t>
              </a:r>
            </a:p>
          </p:txBody>
        </p:sp>
        <p:sp>
          <p:nvSpPr>
            <p:cNvPr id="15" name="Rectangle 14"/>
            <p:cNvSpPr/>
            <p:nvPr/>
          </p:nvSpPr>
          <p:spPr>
            <a:xfrm>
              <a:off x="4130473" y="6190063"/>
              <a:ext cx="1327320" cy="296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Crosswalk</a:t>
              </a:r>
            </a:p>
          </p:txBody>
        </p:sp>
        <p:sp>
          <p:nvSpPr>
            <p:cNvPr id="16" name="Rectangle 15"/>
            <p:cNvSpPr/>
            <p:nvPr/>
          </p:nvSpPr>
          <p:spPr>
            <a:xfrm>
              <a:off x="2159386" y="1976811"/>
              <a:ext cx="1251634" cy="1627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AMA CPT Editorial Panel</a:t>
              </a:r>
            </a:p>
          </p:txBody>
        </p:sp>
        <p:sp>
          <p:nvSpPr>
            <p:cNvPr id="18" name="Rectangle 17"/>
            <p:cNvSpPr/>
            <p:nvPr/>
          </p:nvSpPr>
          <p:spPr>
            <a:xfrm>
              <a:off x="6260229" y="2250112"/>
              <a:ext cx="1497571" cy="1017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CMS</a:t>
              </a:r>
              <a:r>
                <a:rPr lang="en-US" b="1" dirty="0">
                  <a:latin typeface="Arial" panose="020B0604020202020204" pitchFamily="34" charset="0"/>
                  <a:cs typeface="Arial" panose="020B0604020202020204" pitchFamily="34" charset="0"/>
                </a:rPr>
                <a:t> </a:t>
              </a:r>
            </a:p>
          </p:txBody>
        </p:sp>
        <p:sp>
          <p:nvSpPr>
            <p:cNvPr id="19" name="Rectangle 18"/>
            <p:cNvSpPr/>
            <p:nvPr/>
          </p:nvSpPr>
          <p:spPr>
            <a:xfrm>
              <a:off x="7156332" y="4424791"/>
              <a:ext cx="1765694" cy="819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CMS Relative Value Scale</a:t>
              </a:r>
            </a:p>
          </p:txBody>
        </p:sp>
        <p:sp>
          <p:nvSpPr>
            <p:cNvPr id="20" name="TextBox 19"/>
            <p:cNvSpPr txBox="1"/>
            <p:nvPr/>
          </p:nvSpPr>
          <p:spPr>
            <a:xfrm>
              <a:off x="5573979" y="3734044"/>
              <a:ext cx="227154" cy="358589"/>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1" name="Rectangle 20"/>
            <p:cNvSpPr/>
            <p:nvPr/>
          </p:nvSpPr>
          <p:spPr>
            <a:xfrm>
              <a:off x="4922817" y="4400802"/>
              <a:ext cx="1968948" cy="804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FF"/>
                  </a:solidFill>
                  <a:latin typeface="Arial" panose="020B0604020202020204" pitchFamily="34" charset="0"/>
                  <a:cs typeface="Arial" panose="020B0604020202020204" pitchFamily="34" charset="0"/>
                </a:rPr>
                <a:t>Comparable test exists</a:t>
              </a:r>
            </a:p>
          </p:txBody>
        </p:sp>
        <p:sp>
          <p:nvSpPr>
            <p:cNvPr id="23" name="TextBox 22"/>
            <p:cNvSpPr txBox="1"/>
            <p:nvPr/>
          </p:nvSpPr>
          <p:spPr>
            <a:xfrm>
              <a:off x="1749031" y="3974366"/>
              <a:ext cx="227154" cy="358589"/>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5148690" y="5185157"/>
              <a:ext cx="227154" cy="358589"/>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5" name="TextBox 24"/>
            <p:cNvSpPr txBox="1"/>
            <p:nvPr/>
          </p:nvSpPr>
          <p:spPr>
            <a:xfrm>
              <a:off x="6364725" y="5124986"/>
              <a:ext cx="227154" cy="358589"/>
            </a:xfrm>
            <a:prstGeom prst="rect">
              <a:avLst/>
            </a:prstGeom>
            <a:noFill/>
          </p:spPr>
          <p:txBody>
            <a:bodyPr wrap="none" rtlCol="0">
              <a:spAutoFit/>
            </a:bodyPr>
            <a:lstStyle/>
            <a:p>
              <a:endParaRPr lang="en-US" dirty="0">
                <a:latin typeface="Arial" panose="020B0604020202020204" pitchFamily="34" charset="0"/>
                <a:cs typeface="Arial" panose="020B0604020202020204" pitchFamily="34" charset="0"/>
              </a:endParaRPr>
            </a:p>
          </p:txBody>
        </p:sp>
        <p:sp>
          <p:nvSpPr>
            <p:cNvPr id="26" name="Rectangle 25"/>
            <p:cNvSpPr/>
            <p:nvPr/>
          </p:nvSpPr>
          <p:spPr>
            <a:xfrm>
              <a:off x="6062228" y="6163397"/>
              <a:ext cx="1301006" cy="284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00FF"/>
                  </a:solidFill>
                  <a:latin typeface="Arial" panose="020B0604020202020204" pitchFamily="34" charset="0"/>
                  <a:cs typeface="Arial" panose="020B0604020202020204" pitchFamily="34" charset="0"/>
                </a:rPr>
                <a:t>Gapfill</a:t>
              </a:r>
              <a:endParaRPr lang="en-US" b="1" dirty="0">
                <a:solidFill>
                  <a:srgbClr val="0000FF"/>
                </a:solidFill>
                <a:latin typeface="Arial" panose="020B0604020202020204" pitchFamily="34" charset="0"/>
                <a:cs typeface="Arial" panose="020B0604020202020204" pitchFamily="34" charset="0"/>
              </a:endParaRPr>
            </a:p>
          </p:txBody>
        </p:sp>
        <p:sp>
          <p:nvSpPr>
            <p:cNvPr id="27" name="Hexagon 26"/>
            <p:cNvSpPr/>
            <p:nvPr/>
          </p:nvSpPr>
          <p:spPr>
            <a:xfrm>
              <a:off x="7014507" y="3452186"/>
              <a:ext cx="1979780" cy="657002"/>
            </a:xfrm>
            <a:prstGeom prst="hexagon">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Physician Fee Schedule</a:t>
              </a:r>
            </a:p>
          </p:txBody>
        </p:sp>
        <p:sp>
          <p:nvSpPr>
            <p:cNvPr id="28" name="Hexagon 27"/>
            <p:cNvSpPr/>
            <p:nvPr/>
          </p:nvSpPr>
          <p:spPr>
            <a:xfrm>
              <a:off x="4861711" y="3457705"/>
              <a:ext cx="1988690" cy="693174"/>
            </a:xfrm>
            <a:prstGeom prst="hexagon">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a:solidFill>
                    <a:schemeClr val="tx1"/>
                  </a:solidFill>
                  <a:latin typeface="Arial" panose="020B0604020202020204" pitchFamily="34" charset="0"/>
                  <a:cs typeface="Arial" panose="020B0604020202020204" pitchFamily="34" charset="0"/>
                </a:rPr>
                <a:t>Clinical Lab Fee Schedule</a:t>
              </a:r>
            </a:p>
          </p:txBody>
        </p:sp>
        <p:sp>
          <p:nvSpPr>
            <p:cNvPr id="29" name="Hexagon 28"/>
            <p:cNvSpPr/>
            <p:nvPr/>
          </p:nvSpPr>
          <p:spPr>
            <a:xfrm>
              <a:off x="6081278" y="5514107"/>
              <a:ext cx="776547" cy="360604"/>
            </a:xfrm>
            <a:prstGeom prst="hexagon">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NO</a:t>
              </a:r>
            </a:p>
          </p:txBody>
        </p:sp>
        <p:sp>
          <p:nvSpPr>
            <p:cNvPr id="30" name="Hexagon 29"/>
            <p:cNvSpPr/>
            <p:nvPr/>
          </p:nvSpPr>
          <p:spPr>
            <a:xfrm>
              <a:off x="4925914" y="5505841"/>
              <a:ext cx="820038" cy="368869"/>
            </a:xfrm>
            <a:prstGeom prst="hexagon">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YES</a:t>
              </a:r>
            </a:p>
          </p:txBody>
        </p:sp>
        <p:sp>
          <p:nvSpPr>
            <p:cNvPr id="31" name="Hexagon 30"/>
            <p:cNvSpPr/>
            <p:nvPr/>
          </p:nvSpPr>
          <p:spPr>
            <a:xfrm>
              <a:off x="3881048" y="2474395"/>
              <a:ext cx="1909153" cy="532624"/>
            </a:xfrm>
            <a:prstGeom prst="hexagon">
              <a:avLst/>
            </a:prstGeom>
            <a:solidFill>
              <a:srgbClr val="C00000"/>
            </a:solidFill>
            <a:ln>
              <a:solidFill>
                <a:srgbClr val="08080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APPROVED</a:t>
              </a:r>
            </a:p>
          </p:txBody>
        </p:sp>
        <p:sp>
          <p:nvSpPr>
            <p:cNvPr id="32" name="Hexagon 31"/>
            <p:cNvSpPr/>
            <p:nvPr/>
          </p:nvSpPr>
          <p:spPr>
            <a:xfrm>
              <a:off x="1362121" y="4092633"/>
              <a:ext cx="1932534" cy="674903"/>
            </a:xfrm>
            <a:prstGeom prst="hexagon">
              <a:avLst/>
            </a:prstGeom>
            <a:solidFill>
              <a:srgbClr val="C00000"/>
            </a:solidFill>
          </p:spPr>
          <p:style>
            <a:lnRef idx="2">
              <a:schemeClr val="dk1"/>
            </a:lnRef>
            <a:fillRef idx="1">
              <a:schemeClr val="lt1"/>
            </a:fillRef>
            <a:effectRef idx="0">
              <a:schemeClr val="dk1"/>
            </a:effectRef>
            <a:fontRef idx="minor">
              <a:schemeClr val="dk1"/>
            </a:fontRef>
          </p:style>
          <p:txBody>
            <a:bodyPr rtlCol="0" anchor="ctr"/>
            <a:lstStyle/>
            <a:p>
              <a:pPr algn="ctr"/>
              <a:r>
                <a:rPr lang="en-US" b="1" dirty="0">
                  <a:solidFill>
                    <a:schemeClr val="tx1"/>
                  </a:solidFill>
                  <a:latin typeface="Arial" panose="020B0604020202020204" pitchFamily="34" charset="0"/>
                  <a:cs typeface="Arial" panose="020B0604020202020204" pitchFamily="34" charset="0"/>
                </a:rPr>
                <a:t>NOT APPROVED</a:t>
              </a:r>
            </a:p>
          </p:txBody>
        </p:sp>
        <p:sp>
          <p:nvSpPr>
            <p:cNvPr id="2" name="TextBox 1"/>
            <p:cNvSpPr txBox="1"/>
            <p:nvPr/>
          </p:nvSpPr>
          <p:spPr>
            <a:xfrm>
              <a:off x="172894" y="1373731"/>
              <a:ext cx="8971106" cy="553998"/>
            </a:xfrm>
            <a:prstGeom prst="rect">
              <a:avLst/>
            </a:prstGeom>
            <a:noFill/>
          </p:spPr>
          <p:txBody>
            <a:bodyPr wrap="square" rtlCol="0">
              <a:spAutoFit/>
            </a:bodyPr>
            <a:lstStyle/>
            <a:p>
              <a:pPr algn="ctr"/>
              <a:r>
                <a:rPr lang="en-US" sz="3000" dirty="0">
                  <a:cs typeface="Arial" panose="020B0604020202020204" pitchFamily="34" charset="0"/>
                </a:rPr>
                <a:t>Current Procedural Technology Coding Change</a:t>
              </a:r>
              <a:endParaRPr lang="en-US" sz="3000" dirty="0"/>
            </a:p>
          </p:txBody>
        </p:sp>
        <p:sp>
          <p:nvSpPr>
            <p:cNvPr id="7" name="Arrow: Right 6"/>
            <p:cNvSpPr/>
            <p:nvPr/>
          </p:nvSpPr>
          <p:spPr>
            <a:xfrm>
              <a:off x="1746295" y="2630758"/>
              <a:ext cx="391779" cy="191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p:cNvSpPr/>
            <p:nvPr/>
          </p:nvSpPr>
          <p:spPr>
            <a:xfrm>
              <a:off x="3439980" y="2648042"/>
              <a:ext cx="391779" cy="191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p:cNvSpPr/>
            <p:nvPr/>
          </p:nvSpPr>
          <p:spPr>
            <a:xfrm>
              <a:off x="5839490" y="2648042"/>
              <a:ext cx="391779" cy="191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p:cNvSpPr/>
            <p:nvPr/>
          </p:nvSpPr>
          <p:spPr>
            <a:xfrm rot="5400000">
              <a:off x="8038485" y="4170426"/>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Bent-Up 58"/>
            <p:cNvSpPr/>
            <p:nvPr/>
          </p:nvSpPr>
          <p:spPr>
            <a:xfrm rot="10800000">
              <a:off x="5925412" y="3154373"/>
              <a:ext cx="291831" cy="303332"/>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Bent-Up 60"/>
            <p:cNvSpPr/>
            <p:nvPr/>
          </p:nvSpPr>
          <p:spPr>
            <a:xfrm rot="10800000" flipH="1">
              <a:off x="7805639" y="3138836"/>
              <a:ext cx="299535" cy="303332"/>
            </a:xfrm>
            <a:prstGeom prst="ben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Arrow: Right 62"/>
            <p:cNvSpPr/>
            <p:nvPr/>
          </p:nvSpPr>
          <p:spPr>
            <a:xfrm rot="5400000">
              <a:off x="5744200" y="4183145"/>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Right 67"/>
            <p:cNvSpPr/>
            <p:nvPr/>
          </p:nvSpPr>
          <p:spPr>
            <a:xfrm rot="5400000">
              <a:off x="5200962" y="5268937"/>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Arrow: Right 70"/>
            <p:cNvSpPr/>
            <p:nvPr/>
          </p:nvSpPr>
          <p:spPr>
            <a:xfrm rot="5400000">
              <a:off x="6285357" y="5280338"/>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Arrow: Right 72"/>
            <p:cNvSpPr/>
            <p:nvPr/>
          </p:nvSpPr>
          <p:spPr>
            <a:xfrm rot="5400000">
              <a:off x="5221286" y="5968093"/>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Arrow: Right 76"/>
            <p:cNvSpPr/>
            <p:nvPr/>
          </p:nvSpPr>
          <p:spPr>
            <a:xfrm rot="5400000">
              <a:off x="6335321" y="5939608"/>
              <a:ext cx="223710" cy="191029"/>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Arrow: Right 77"/>
            <p:cNvSpPr/>
            <p:nvPr/>
          </p:nvSpPr>
          <p:spPr>
            <a:xfrm rot="5400000">
              <a:off x="2513480" y="3786540"/>
              <a:ext cx="391779" cy="19102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Arrow: Bent-Up 78"/>
            <p:cNvSpPr/>
            <p:nvPr/>
          </p:nvSpPr>
          <p:spPr>
            <a:xfrm flipH="1">
              <a:off x="835172" y="3275883"/>
              <a:ext cx="443830" cy="976090"/>
            </a:xfrm>
            <a:prstGeom prst="bentUpArrow">
              <a:avLst>
                <a:gd name="adj1" fmla="val 23383"/>
                <a:gd name="adj2" fmla="val 25000"/>
                <a:gd name="adj3" fmla="val 25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1450943"/>
            <a:ext cx="9144000" cy="5165266"/>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stretch>
            <a:fillRect/>
          </a:stretch>
        </p:blipFill>
        <p:spPr>
          <a:xfrm>
            <a:off x="354755" y="1445623"/>
            <a:ext cx="4855194" cy="2255203"/>
          </a:xfrm>
          <a:prstGeom prst="rect">
            <a:avLst/>
          </a:prstGeom>
          <a:solidFill>
            <a:srgbClr val="000066"/>
          </a:solidFill>
          <a:ln w="19050">
            <a:solidFill>
              <a:schemeClr val="bg1"/>
            </a:solidFill>
          </a:ln>
        </p:spPr>
      </p:pic>
      <p:pic>
        <p:nvPicPr>
          <p:cNvPr id="9" name="Picture 8"/>
          <p:cNvPicPr>
            <a:picLocks noChangeAspect="1"/>
          </p:cNvPicPr>
          <p:nvPr/>
        </p:nvPicPr>
        <p:blipFill>
          <a:blip r:embed="rId6"/>
          <a:stretch>
            <a:fillRect/>
          </a:stretch>
        </p:blipFill>
        <p:spPr>
          <a:xfrm>
            <a:off x="1508957" y="1915698"/>
            <a:ext cx="4875914" cy="2139594"/>
          </a:xfrm>
          <a:prstGeom prst="rect">
            <a:avLst/>
          </a:prstGeom>
          <a:ln w="19050">
            <a:solidFill>
              <a:schemeClr val="bg1"/>
            </a:solidFill>
          </a:ln>
        </p:spPr>
      </p:pic>
      <p:pic>
        <p:nvPicPr>
          <p:cNvPr id="10" name="Picture 9"/>
          <p:cNvPicPr>
            <a:picLocks noChangeAspect="1"/>
          </p:cNvPicPr>
          <p:nvPr/>
        </p:nvPicPr>
        <p:blipFill>
          <a:blip r:embed="rId7"/>
          <a:stretch>
            <a:fillRect/>
          </a:stretch>
        </p:blipFill>
        <p:spPr>
          <a:xfrm>
            <a:off x="2683879" y="2270164"/>
            <a:ext cx="4829856" cy="2455495"/>
          </a:xfrm>
          <a:prstGeom prst="rect">
            <a:avLst/>
          </a:prstGeom>
          <a:ln w="19050">
            <a:solidFill>
              <a:schemeClr val="bg1"/>
            </a:solidFill>
          </a:ln>
        </p:spPr>
      </p:pic>
      <p:pic>
        <p:nvPicPr>
          <p:cNvPr id="12" name="Picture 11"/>
          <p:cNvPicPr>
            <a:picLocks noChangeAspect="1"/>
          </p:cNvPicPr>
          <p:nvPr/>
        </p:nvPicPr>
        <p:blipFill>
          <a:blip r:embed="rId8"/>
          <a:stretch>
            <a:fillRect/>
          </a:stretch>
        </p:blipFill>
        <p:spPr>
          <a:xfrm>
            <a:off x="3812742" y="2940531"/>
            <a:ext cx="4867488" cy="2140436"/>
          </a:xfrm>
          <a:prstGeom prst="rect">
            <a:avLst/>
          </a:prstGeom>
          <a:noFill/>
          <a:ln w="19050">
            <a:solidFill>
              <a:schemeClr val="bg1"/>
            </a:solidFill>
          </a:ln>
        </p:spPr>
      </p:pic>
      <p:sp>
        <p:nvSpPr>
          <p:cNvPr id="44" name="TextBox 16">
            <a:extLst/>
          </p:cNvPr>
          <p:cNvSpPr txBox="1"/>
          <p:nvPr/>
        </p:nvSpPr>
        <p:spPr>
          <a:xfrm>
            <a:off x="188111" y="5474944"/>
            <a:ext cx="8853815" cy="452432"/>
          </a:xfrm>
          <a:prstGeom prst="rect">
            <a:avLst/>
          </a:prstGeom>
          <a:noFill/>
        </p:spPr>
        <p:txBody>
          <a:bodyPr wrap="square" rtlCol="0">
            <a:spAutoFit/>
          </a:bodyP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itchFamily="34" charset="0"/>
                <a:ea typeface="Times New Roman" panose="02020603050405020304" pitchFamily="18" charset="0"/>
                <a:cs typeface="Times New Roman" panose="02020603050405020304" pitchFamily="18" charset="0"/>
              </a:rPr>
              <a:t>IGNITE RFAs </a:t>
            </a:r>
            <a:r>
              <a:rPr lang="en-US" sz="2600" noProof="0" dirty="0">
                <a:solidFill>
                  <a:prstClr val="white"/>
                </a:solidFill>
                <a:ea typeface="Times New Roman" panose="02020603050405020304" pitchFamily="18" charset="0"/>
                <a:cs typeface="Times New Roman" panose="02020603050405020304" pitchFamily="18" charset="0"/>
              </a:rPr>
              <a:t>r</a:t>
            </a:r>
            <a:r>
              <a:rPr kumimoji="0" lang="en-US" sz="2600" b="1" i="0" u="none" strike="noStrike" kern="1200" cap="none" spc="0" normalizeH="0" baseline="0" noProof="0" dirty="0">
                <a:ln>
                  <a:noFill/>
                </a:ln>
                <a:solidFill>
                  <a:prstClr val="white"/>
                </a:solidFill>
                <a:effectLst/>
                <a:uLnTx/>
                <a:uFillTx/>
                <a:latin typeface="Arial" pitchFamily="34" charset="0"/>
                <a:ea typeface="Times New Roman" panose="02020603050405020304" pitchFamily="18" charset="0"/>
                <a:cs typeface="Times New Roman" panose="02020603050405020304" pitchFamily="18" charset="0"/>
              </a:rPr>
              <a:t>eleased: RFA HG-17-008, -009, -010 </a:t>
            </a:r>
          </a:p>
        </p:txBody>
      </p:sp>
      <p:sp>
        <p:nvSpPr>
          <p:cNvPr id="45" name="TextBox 16">
            <a:extLst/>
          </p:cNvPr>
          <p:cNvSpPr txBox="1"/>
          <p:nvPr/>
        </p:nvSpPr>
        <p:spPr>
          <a:xfrm>
            <a:off x="188111" y="6040700"/>
            <a:ext cx="6313086" cy="452432"/>
          </a:xfrm>
          <a:prstGeom prst="rect">
            <a:avLst/>
          </a:prstGeom>
          <a:noFill/>
        </p:spPr>
        <p:txBody>
          <a:bodyPr wrap="square" rtlCol="0">
            <a:spAutoFit/>
          </a:bodyPr>
          <a:lstStyle/>
          <a:p>
            <a:pPr marL="0" marR="0" lvl="0" indent="0" algn="l" defTabSz="914400" rtl="0" eaLnBrk="1" fontAlgn="base" latinLnBrk="0" hangingPunct="1">
              <a:lnSpc>
                <a:spcPct val="9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Arial" pitchFamily="34" charset="0"/>
                <a:ea typeface="Times New Roman" panose="02020603050405020304" pitchFamily="18" charset="0"/>
                <a:cs typeface="Times New Roman" panose="02020603050405020304" pitchFamily="18" charset="0"/>
              </a:rPr>
              <a:t>Receipt date: </a:t>
            </a:r>
            <a:r>
              <a:rPr kumimoji="0" lang="en-US" sz="2600" b="1" i="0" u="none" strike="noStrike" kern="1200" cap="none" spc="0" normalizeH="0" baseline="0" noProof="0" dirty="0">
                <a:ln>
                  <a:noFill/>
                </a:ln>
                <a:solidFill>
                  <a:srgbClr val="FFFF00"/>
                </a:solidFill>
                <a:effectLst/>
                <a:uLnTx/>
                <a:uFillTx/>
                <a:latin typeface="Arial" pitchFamily="34" charset="0"/>
                <a:ea typeface="Times New Roman" panose="02020603050405020304" pitchFamily="18" charset="0"/>
                <a:cs typeface="Times New Roman" panose="02020603050405020304" pitchFamily="18" charset="0"/>
              </a:rPr>
              <a:t>November 3, 2017</a:t>
            </a:r>
          </a:p>
        </p:txBody>
      </p:sp>
      <p:sp>
        <p:nvSpPr>
          <p:cNvPr id="46" name="TextBox 4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30</a:t>
            </a:r>
          </a:p>
        </p:txBody>
      </p:sp>
    </p:spTree>
    <p:extLst>
      <p:ext uri="{BB962C8B-B14F-4D97-AF65-F5344CB8AC3E}">
        <p14:creationId xmlns:p14="http://schemas.microsoft.com/office/powerpoint/2010/main" val="144829232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31</a:t>
            </a:r>
          </a:p>
        </p:txBody>
      </p:sp>
      <p:sp>
        <p:nvSpPr>
          <p:cNvPr id="7" name="Title 1"/>
          <p:cNvSpPr txBox="1">
            <a:spLocks/>
          </p:cNvSpPr>
          <p:nvPr/>
        </p:nvSpPr>
        <p:spPr bwMode="auto">
          <a:xfrm>
            <a:off x="385727" y="4557283"/>
            <a:ext cx="8410796" cy="118491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457200" lvl="1" indent="-228600" defTabSz="457200">
              <a:spcBef>
                <a:spcPts val="700"/>
              </a:spcBef>
              <a:spcAft>
                <a:spcPts val="600"/>
              </a:spcAft>
              <a:buClr>
                <a:schemeClr val="tx1"/>
              </a:buClr>
              <a:buSzPct val="95000"/>
              <a:buFont typeface="Wingdings" panose="05000000000000000000" pitchFamily="2" charset="2"/>
              <a:buChar char="§"/>
              <a:tabLst>
                <a:tab pos="914400" algn="l"/>
              </a:tabLst>
            </a:pPr>
            <a:r>
              <a:rPr lang="en-US" sz="2800" dirty="0"/>
              <a:t>RFA-HG-17-011 release: </a:t>
            </a:r>
            <a:r>
              <a:rPr lang="en-US" sz="2800" dirty="0">
                <a:solidFill>
                  <a:schemeClr val="tx2">
                    <a:lumMod val="90000"/>
                  </a:schemeClr>
                </a:solidFill>
              </a:rPr>
              <a:t>July 17, 2017</a:t>
            </a:r>
          </a:p>
          <a:p>
            <a:pPr marL="457200" lvl="1" indent="-228600" defTabSz="457200">
              <a:spcBef>
                <a:spcPts val="700"/>
              </a:spcBef>
              <a:spcAft>
                <a:spcPts val="600"/>
              </a:spcAft>
              <a:buClr>
                <a:schemeClr val="tx1"/>
              </a:buClr>
              <a:buSzPct val="95000"/>
              <a:buFont typeface="Wingdings" panose="05000000000000000000" pitchFamily="2" charset="2"/>
              <a:buChar char="§"/>
              <a:tabLst>
                <a:tab pos="914400" algn="l"/>
              </a:tabLst>
            </a:pPr>
            <a:r>
              <a:rPr lang="en-US" sz="2800" dirty="0"/>
              <a:t>Application due date: </a:t>
            </a:r>
            <a:r>
              <a:rPr lang="en-US" sz="2800" dirty="0">
                <a:solidFill>
                  <a:schemeClr val="tx2">
                    <a:lumMod val="90000"/>
                  </a:schemeClr>
                </a:solidFill>
              </a:rPr>
              <a:t>November 9, 2017</a:t>
            </a:r>
          </a:p>
        </p:txBody>
      </p:sp>
      <p:sp>
        <p:nvSpPr>
          <p:cNvPr id="9" name="PrimaryText"/>
          <p:cNvSpPr>
            <a:spLocks noChangeArrowheads="1"/>
          </p:cNvSpPr>
          <p:nvPr/>
        </p:nvSpPr>
        <p:spPr bwMode="auto">
          <a:xfrm>
            <a:off x="38250" y="-823"/>
            <a:ext cx="9105750" cy="896111"/>
          </a:xfrm>
          <a:prstGeom prst="rect">
            <a:avLst/>
          </a:prstGeom>
          <a:noFill/>
          <a:ln w="9525">
            <a:noFill/>
            <a:miter lim="800000"/>
            <a:headEnd/>
            <a:tailEnd/>
          </a:ln>
        </p:spPr>
        <p:txBody>
          <a:bodyPr/>
          <a:lstStyle/>
          <a:p>
            <a:pPr algn="ctr" fontAlgn="base">
              <a:spcBef>
                <a:spcPct val="0"/>
              </a:spcBef>
              <a:spcAft>
                <a:spcPct val="0"/>
              </a:spcAft>
              <a:defRPr/>
            </a:pPr>
            <a:r>
              <a:rPr lang="en-US" sz="3600" b="1" dirty="0">
                <a:solidFill>
                  <a:srgbClr val="FFFF00"/>
                </a:solidFill>
                <a:latin typeface="Arial" panose="020B0604020202020204" pitchFamily="34" charset="0"/>
                <a:cs typeface="Arial" panose="020B0604020202020204" pitchFamily="34" charset="0"/>
              </a:rPr>
              <a:t>Computational Genomics and </a:t>
            </a:r>
          </a:p>
          <a:p>
            <a:pPr algn="ctr" fontAlgn="base">
              <a:spcBef>
                <a:spcPct val="0"/>
              </a:spcBef>
              <a:spcAft>
                <a:spcPct val="0"/>
              </a:spcAft>
              <a:defRPr/>
            </a:pPr>
            <a:r>
              <a:rPr lang="en-US" sz="3600" b="1" dirty="0">
                <a:solidFill>
                  <a:srgbClr val="FFFF00"/>
                </a:solidFill>
                <a:latin typeface="Arial" panose="020B0604020202020204" pitchFamily="34" charset="0"/>
                <a:cs typeface="Arial" panose="020B0604020202020204" pitchFamily="34" charset="0"/>
              </a:rPr>
              <a:t>Data Science Program</a:t>
            </a:r>
            <a:endParaRPr lang="en-US" sz="3600" b="1" spc="-100" dirty="0">
              <a:solidFill>
                <a:srgbClr val="FFFF00"/>
              </a:solidFill>
              <a:latin typeface="Arial" pitchFamily="34" charset="0"/>
              <a:cs typeface="Arial"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586" y="1561377"/>
            <a:ext cx="2813005" cy="2340420"/>
          </a:xfrm>
          <a:prstGeom prst="rect">
            <a:avLst/>
          </a:prstGeom>
        </p:spPr>
      </p:pic>
      <p:sp>
        <p:nvSpPr>
          <p:cNvPr id="12" name="Title 1"/>
          <p:cNvSpPr txBox="1">
            <a:spLocks/>
          </p:cNvSpPr>
          <p:nvPr/>
        </p:nvSpPr>
        <p:spPr bwMode="auto">
          <a:xfrm>
            <a:off x="2960177" y="2144865"/>
            <a:ext cx="6128960" cy="2224639"/>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0" lvl="1" indent="0" algn="ctr" defTabSz="457200">
              <a:spcBef>
                <a:spcPts val="700"/>
              </a:spcBef>
              <a:spcAft>
                <a:spcPts val="600"/>
              </a:spcAft>
              <a:buClr>
                <a:prstClr val="white"/>
              </a:buClr>
              <a:buSzPct val="95000"/>
              <a:tabLst>
                <a:tab pos="914400" algn="l"/>
              </a:tabLst>
            </a:pPr>
            <a:r>
              <a:rPr lang="en-US" sz="3200" dirty="0">
                <a:solidFill>
                  <a:prstClr val="white"/>
                </a:solidFill>
              </a:rPr>
              <a:t>NHGRI Genomic Data Science Analysis, Visualization, and Informatics Lab-space (AnVIL)</a:t>
            </a:r>
          </a:p>
        </p:txBody>
      </p:sp>
    </p:spTree>
    <p:extLst>
      <p:ext uri="{BB962C8B-B14F-4D97-AF65-F5344CB8AC3E}">
        <p14:creationId xmlns:p14="http://schemas.microsoft.com/office/powerpoint/2010/main" val="2238299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11913" y="0"/>
            <a:ext cx="9155913" cy="10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ea typeface="ＭＳ Ｐゴシック" pitchFamily="34" charset="-128"/>
                <a:cs typeface="Arial" pitchFamily="34" charset="0"/>
              </a:rPr>
              <a:t>Ethical, Legal, and Social Implications (ELSI) Research Program</a:t>
            </a:r>
          </a:p>
        </p:txBody>
      </p:sp>
      <p:sp>
        <p:nvSpPr>
          <p:cNvPr id="13" name="TextBox 12"/>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32</a:t>
            </a:r>
          </a:p>
        </p:txBody>
      </p:sp>
      <p:sp>
        <p:nvSpPr>
          <p:cNvPr id="5" name="Rectangle 4"/>
          <p:cNvSpPr/>
          <p:nvPr/>
        </p:nvSpPr>
        <p:spPr>
          <a:xfrm>
            <a:off x="-80209" y="1484262"/>
            <a:ext cx="9144000" cy="4893647"/>
          </a:xfrm>
          <a:prstGeom prst="rect">
            <a:avLst/>
          </a:prstGeom>
        </p:spPr>
        <p:txBody>
          <a:bodyPr wrap="square">
            <a:spAutoFit/>
          </a:bodyPr>
          <a:lstStyle/>
          <a:p>
            <a:pPr marL="339725" lvl="1" indent="-228600" defTabSz="741363"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Genomics and Society Working Group annual meeting</a:t>
            </a:r>
          </a:p>
          <a:p>
            <a:pPr marL="339725" lvl="1" indent="-228600" defTabSz="741363"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ELSI Program Announcements:</a:t>
            </a:r>
          </a:p>
          <a:p>
            <a:pPr marL="568325" lvl="2" defTabSz="741363" eaLnBrk="0" hangingPunct="0">
              <a:spcBef>
                <a:spcPts val="1800"/>
              </a:spcBef>
              <a:buClr>
                <a:schemeClr val="tx1"/>
              </a:buClr>
              <a:buSzPct val="95000"/>
              <a:tabLst>
                <a:tab pos="1138238" algn="l"/>
              </a:tabLst>
              <a:defRPr/>
            </a:pPr>
            <a:r>
              <a:rPr lang="en-US" sz="2400" dirty="0">
                <a:solidFill>
                  <a:schemeClr val="tx2">
                    <a:lumMod val="90000"/>
                  </a:schemeClr>
                </a:solidFill>
                <a:latin typeface="Arial" charset="0"/>
              </a:rPr>
              <a:t>	Genomic Research, Genomic Healthcare, and 			Broader Legal, Policy, and Societal Issues</a:t>
            </a:r>
          </a:p>
          <a:p>
            <a:pPr marL="568325" lvl="2" defTabSz="741363" eaLnBrk="0" hangingPunct="0">
              <a:spcBef>
                <a:spcPts val="1800"/>
              </a:spcBef>
              <a:buClr>
                <a:schemeClr val="tx1"/>
              </a:buClr>
              <a:buSzPct val="95000"/>
              <a:tabLst>
                <a:tab pos="1138238" algn="l"/>
              </a:tabLst>
              <a:defRPr/>
            </a:pPr>
            <a:r>
              <a:rPr lang="en-US" sz="2400" dirty="0">
                <a:solidFill>
                  <a:schemeClr val="tx2">
                    <a:lumMod val="90000"/>
                  </a:schemeClr>
                </a:solidFill>
                <a:latin typeface="Arial" charset="0"/>
              </a:rPr>
              <a:t>	Participating Institutes and Centers: FIC, NCI, NIA, 		NIAID, NICHD, NIDCD, NIEHS, NIMHD, NINDS</a:t>
            </a:r>
          </a:p>
          <a:p>
            <a:pPr marL="339725" lvl="1" indent="-228600" defTabSz="741363"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Centers of Excellence in ELSI Research (CEER) RFA:</a:t>
            </a:r>
          </a:p>
          <a:p>
            <a:pPr marL="568325" lvl="2" defTabSz="569913" eaLnBrk="0" hangingPunct="0">
              <a:spcBef>
                <a:spcPts val="1800"/>
              </a:spcBef>
              <a:buClr>
                <a:schemeClr val="tx1"/>
              </a:buClr>
              <a:buSzPct val="95000"/>
              <a:defRPr/>
            </a:pPr>
            <a:r>
              <a:rPr lang="en-US" sz="2400" dirty="0">
                <a:solidFill>
                  <a:schemeClr val="tx2">
                    <a:lumMod val="90000"/>
                  </a:schemeClr>
                </a:solidFill>
                <a:latin typeface="Arial" charset="0"/>
              </a:rPr>
              <a:t>		Letter of Intent Due: September 30, 2017</a:t>
            </a:r>
          </a:p>
          <a:p>
            <a:pPr marL="568325" lvl="2" defTabSz="569913" eaLnBrk="0" hangingPunct="0">
              <a:spcBef>
                <a:spcPts val="1800"/>
              </a:spcBef>
              <a:buClr>
                <a:schemeClr val="tx1"/>
              </a:buClr>
              <a:buSzPct val="95000"/>
              <a:defRPr/>
            </a:pPr>
            <a:r>
              <a:rPr lang="en-US" sz="2400" dirty="0">
                <a:solidFill>
                  <a:schemeClr val="tx2">
                    <a:lumMod val="90000"/>
                  </a:schemeClr>
                </a:solidFill>
                <a:latin typeface="Arial" charset="0"/>
              </a:rPr>
              <a:t>		Application Due Date: October 31, 2017</a:t>
            </a:r>
          </a:p>
        </p:txBody>
      </p:sp>
    </p:spTree>
    <p:extLst>
      <p:ext uri="{BB962C8B-B14F-4D97-AF65-F5344CB8AC3E}">
        <p14:creationId xmlns:p14="http://schemas.microsoft.com/office/powerpoint/2010/main" val="228946468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1847"/>
            <a:ext cx="9144000" cy="10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ea typeface="ＭＳ Ｐゴシック" pitchFamily="34" charset="-128"/>
                <a:cs typeface="Arial" pitchFamily="34" charset="0"/>
              </a:rPr>
              <a:t>4</a:t>
            </a:r>
            <a:r>
              <a:rPr lang="en-US" sz="3600" baseline="30000" dirty="0">
                <a:solidFill>
                  <a:srgbClr val="FFFF00"/>
                </a:solidFill>
                <a:ea typeface="ＭＳ Ｐゴシック" pitchFamily="34" charset="-128"/>
                <a:cs typeface="Arial" pitchFamily="34" charset="0"/>
              </a:rPr>
              <a:t>th</a:t>
            </a:r>
            <a:r>
              <a:rPr lang="en-US" sz="3600" dirty="0">
                <a:solidFill>
                  <a:srgbClr val="FFFF00"/>
                </a:solidFill>
                <a:ea typeface="ＭＳ Ｐゴシック" pitchFamily="34" charset="-128"/>
                <a:cs typeface="Arial" pitchFamily="34" charset="0"/>
              </a:rPr>
              <a:t> ELSI Congress </a:t>
            </a:r>
          </a:p>
          <a:p>
            <a:pPr algn="ctr"/>
            <a:r>
              <a:rPr lang="en-US" sz="3200" baseline="30000" dirty="0">
                <a:ea typeface="ＭＳ Ｐゴシック" pitchFamily="34" charset="-128"/>
                <a:cs typeface="Arial" pitchFamily="34" charset="0"/>
              </a:rPr>
              <a:t>Expanding the ELSI Universe #</a:t>
            </a:r>
            <a:r>
              <a:rPr lang="en-US" sz="3200" baseline="30000" dirty="0" err="1">
                <a:ea typeface="ＭＳ Ｐゴシック" pitchFamily="34" charset="-128"/>
                <a:cs typeface="Arial" pitchFamily="34" charset="0"/>
              </a:rPr>
              <a:t>ELSICon</a:t>
            </a:r>
            <a:r>
              <a:rPr lang="en-US" sz="3200" dirty="0">
                <a:ea typeface="ＭＳ Ｐゴシック" pitchFamily="34" charset="-128"/>
                <a:cs typeface="Arial" pitchFamily="34" charset="0"/>
              </a:rPr>
              <a:t> </a:t>
            </a:r>
          </a:p>
        </p:txBody>
      </p:sp>
      <p:sp>
        <p:nvSpPr>
          <p:cNvPr id="10" name="Title 1"/>
          <p:cNvSpPr txBox="1">
            <a:spLocks/>
          </p:cNvSpPr>
          <p:nvPr/>
        </p:nvSpPr>
        <p:spPr bwMode="auto">
          <a:xfrm>
            <a:off x="213897" y="2672031"/>
            <a:ext cx="8706678" cy="4336707"/>
          </a:xfrm>
          <a:prstGeom prst="rect">
            <a:avLst/>
          </a:prstGeom>
          <a:noFill/>
          <a:ln w="9525" algn="ctr">
            <a:noFill/>
            <a:miter lim="800000"/>
            <a:headEnd/>
            <a:tailEnd/>
          </a:ln>
        </p:spPr>
        <p:txBody>
          <a:bodyPr numCol="2"/>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911225" lvl="2" indent="-342900" defTabSz="741363" eaLnBrk="0" hangingPunct="0">
              <a:spcBef>
                <a:spcPts val="1800"/>
              </a:spcBef>
              <a:buClr>
                <a:schemeClr val="accent1"/>
              </a:buClr>
              <a:buSzPct val="95000"/>
              <a:buFont typeface="Lucida Grande"/>
              <a:buChar char="-"/>
              <a:defRPr/>
            </a:pPr>
            <a:endParaRPr lang="en-US" sz="2400" dirty="0">
              <a:solidFill>
                <a:schemeClr val="tx2"/>
              </a:solidFill>
              <a:latin typeface="Arial" charset="0"/>
            </a:endParaRPr>
          </a:p>
          <a:p>
            <a:pPr marL="568325" lvl="2" eaLnBrk="0" hangingPunct="0">
              <a:spcBef>
                <a:spcPts val="1800"/>
              </a:spcBef>
              <a:buClr>
                <a:schemeClr val="accent1"/>
              </a:buClr>
              <a:buSzPct val="95000"/>
              <a:defRPr/>
            </a:pPr>
            <a:endParaRPr lang="en-US" sz="2800" dirty="0">
              <a:solidFill>
                <a:prstClr val="white"/>
              </a:solidFill>
              <a:latin typeface="Arial" charset="0"/>
            </a:endParaRPr>
          </a:p>
          <a:p>
            <a:pPr marL="111125" lvl="1" eaLnBrk="0" hangingPunct="0">
              <a:spcBef>
                <a:spcPts val="1800"/>
              </a:spcBef>
              <a:buClr>
                <a:schemeClr val="accent1"/>
              </a:buClr>
              <a:buSzPct val="95000"/>
              <a:defRPr/>
            </a:pPr>
            <a:endParaRPr lang="en-US" sz="2800" dirty="0">
              <a:solidFill>
                <a:prstClr val="white"/>
              </a:solidFill>
              <a:latin typeface="Arial"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57546" b="5680"/>
          <a:stretch/>
        </p:blipFill>
        <p:spPr>
          <a:xfrm>
            <a:off x="293763" y="4161674"/>
            <a:ext cx="8545092" cy="2097531"/>
          </a:xfrm>
          <a:prstGeom prst="rect">
            <a:avLst/>
          </a:prstGeom>
          <a:effectLst>
            <a:glow rad="228600">
              <a:schemeClr val="accent4">
                <a:satMod val="175000"/>
                <a:alpha val="40000"/>
              </a:schemeClr>
            </a:glow>
          </a:effec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4663" t="6939" r="14118" b="17346"/>
          <a:stretch/>
        </p:blipFill>
        <p:spPr>
          <a:xfrm>
            <a:off x="5370390" y="1306510"/>
            <a:ext cx="3468465" cy="2458268"/>
          </a:xfrm>
          <a:prstGeom prst="rect">
            <a:avLst/>
          </a:prstGeom>
          <a:effectLst>
            <a:glow rad="228600">
              <a:schemeClr val="accent4">
                <a:satMod val="175000"/>
                <a:alpha val="40000"/>
              </a:schemeClr>
            </a:glow>
          </a:effectLst>
        </p:spPr>
      </p:pic>
      <p:sp>
        <p:nvSpPr>
          <p:cNvPr id="7" name="Rectangle 6"/>
          <p:cNvSpPr/>
          <p:nvPr/>
        </p:nvSpPr>
        <p:spPr>
          <a:xfrm>
            <a:off x="-4764" y="1224727"/>
            <a:ext cx="5242233" cy="2631490"/>
          </a:xfrm>
          <a:prstGeom prst="rect">
            <a:avLst/>
          </a:prstGeom>
        </p:spPr>
        <p:txBody>
          <a:bodyPr wrap="square">
            <a:spAutoFit/>
          </a:bodyPr>
          <a:lstStyle/>
          <a:p>
            <a:pPr marL="339725" lvl="1" indent="-228600" defTabSz="577850"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June 2017</a:t>
            </a:r>
          </a:p>
          <a:p>
            <a:pPr marL="339725" lvl="1" indent="-228600" defTabSz="577850" eaLnBrk="0" hangingPunct="0">
              <a:spcBef>
                <a:spcPts val="1800"/>
              </a:spcBef>
              <a:buClr>
                <a:schemeClr val="tx1"/>
              </a:buClr>
              <a:buSzPct val="95000"/>
              <a:buFont typeface="Wingdings" pitchFamily="2" charset="2"/>
              <a:buChar char=""/>
              <a:defRPr/>
            </a:pPr>
            <a:r>
              <a:rPr lang="en-US" sz="2400" dirty="0">
                <a:cs typeface="Arial" panose="020B0604020202020204" pitchFamily="34" charset="0"/>
              </a:rPr>
              <a:t>Jackson Laboratory</a:t>
            </a:r>
            <a:r>
              <a:rPr lang="en-US" sz="2400" dirty="0">
                <a:solidFill>
                  <a:prstClr val="white"/>
                </a:solidFill>
                <a:latin typeface="Arial" charset="0"/>
              </a:rPr>
              <a:t>, CT</a:t>
            </a:r>
          </a:p>
          <a:p>
            <a:pPr marL="339725" lvl="1" indent="-228600" defTabSz="7413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300+ attendees </a:t>
            </a:r>
          </a:p>
          <a:p>
            <a:pPr marL="339725" lvl="1" indent="-228600" defTabSz="577850"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Videos of plenary presentations 	available on </a:t>
            </a:r>
            <a:r>
              <a:rPr lang="en-US" sz="2400" dirty="0" err="1">
                <a:solidFill>
                  <a:prstClr val="white"/>
                </a:solidFill>
                <a:latin typeface="Arial" charset="0"/>
              </a:rPr>
              <a:t>ELSICon</a:t>
            </a:r>
            <a:r>
              <a:rPr lang="en-US" sz="2400" dirty="0">
                <a:solidFill>
                  <a:prstClr val="white"/>
                </a:solidFill>
                <a:latin typeface="Arial" charset="0"/>
              </a:rPr>
              <a:t> website </a:t>
            </a:r>
          </a:p>
        </p:txBody>
      </p:sp>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32</a:t>
            </a:r>
          </a:p>
        </p:txBody>
      </p:sp>
    </p:spTree>
    <p:extLst>
      <p:ext uri="{BB962C8B-B14F-4D97-AF65-F5344CB8AC3E}">
        <p14:creationId xmlns:p14="http://schemas.microsoft.com/office/powerpoint/2010/main" val="142515249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234"/>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tx2">
                    <a:lumMod val="90000"/>
                  </a:schemeClr>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 </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470"/>
            <a:ext cx="9144000" cy="639763"/>
          </a:xfrm>
        </p:spPr>
        <p:txBody>
          <a:bodyPr/>
          <a:lstStyle/>
          <a:p>
            <a:pPr algn="ctr">
              <a:defRPr/>
            </a:pPr>
            <a:r>
              <a:rPr lang="en-US" sz="3600" b="1" dirty="0">
                <a:solidFill>
                  <a:srgbClr val="FFFF00"/>
                </a:solidFill>
                <a:latin typeface="Arial" charset="0"/>
                <a:cs typeface="Arial" charset="0"/>
              </a:rPr>
              <a:t>Training and Career Development</a:t>
            </a:r>
            <a:endParaRPr lang="en-US" sz="3600" b="1" dirty="0">
              <a:solidFill>
                <a:srgbClr val="FFFF00"/>
              </a:solidFill>
              <a:latin typeface="Arial" pitchFamily="34" charset="0"/>
              <a:cs typeface="Arial" pitchFamily="34" charset="0"/>
            </a:endParaRPr>
          </a:p>
        </p:txBody>
      </p:sp>
      <p:sp>
        <p:nvSpPr>
          <p:cNvPr id="42" name="Rectangle 41"/>
          <p:cNvSpPr/>
          <p:nvPr/>
        </p:nvSpPr>
        <p:spPr>
          <a:xfrm>
            <a:off x="0" y="5530713"/>
            <a:ext cx="9144000" cy="523220"/>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800" dirty="0">
                <a:solidFill>
                  <a:prstClr val="white"/>
                </a:solidFill>
                <a:latin typeface="Arial" charset="0"/>
              </a:rPr>
              <a:t>2018 Meeting: March 18-20 in Los Angeles</a:t>
            </a:r>
            <a:endParaRPr lang="en-US" sz="2400" dirty="0">
              <a:solidFill>
                <a:schemeClr val="tx2">
                  <a:lumMod val="90000"/>
                </a:schemeClr>
              </a:solidFill>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33</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380" y="1640385"/>
            <a:ext cx="4117788" cy="3294231"/>
          </a:xfrm>
          <a:prstGeom prst="rect">
            <a:avLst/>
          </a:prstGeom>
          <a:ln w="19050">
            <a:solidFill>
              <a:srgbClr val="FFC000"/>
            </a:solidFill>
          </a:ln>
        </p:spPr>
      </p:pic>
      <p:pic>
        <p:nvPicPr>
          <p:cNvPr id="2" name="Picture 2" descr="https://biostat.wustl.edu/dacc/wp-content/uploads/2017/05/A77A6489_pri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1250" y="1640385"/>
            <a:ext cx="4117177" cy="3293742"/>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0" y="979278"/>
            <a:ext cx="9144000" cy="523220"/>
          </a:xfrm>
          <a:prstGeom prst="rect">
            <a:avLst/>
          </a:prstGeom>
        </p:spPr>
        <p:txBody>
          <a:bodyPr wrap="square">
            <a:spAutoFit/>
          </a:bodyPr>
          <a:lstStyle/>
          <a:p>
            <a:pPr marL="158750" lvl="2" algn="ctr" defTabSz="627063" eaLnBrk="0" hangingPunct="0">
              <a:spcBef>
                <a:spcPts val="1800"/>
              </a:spcBef>
              <a:buClr>
                <a:schemeClr val="tx1"/>
              </a:buClr>
              <a:buSzPct val="95000"/>
              <a:defRPr/>
            </a:pPr>
            <a:r>
              <a:rPr lang="en-US" sz="2800" dirty="0">
                <a:solidFill>
                  <a:prstClr val="white"/>
                </a:solidFill>
                <a:latin typeface="Arial" charset="0"/>
              </a:rPr>
              <a:t>2017 Meeting in St. Louis</a:t>
            </a:r>
          </a:p>
        </p:txBody>
      </p:sp>
    </p:spTree>
    <p:extLst>
      <p:ext uri="{BB962C8B-B14F-4D97-AF65-F5344CB8AC3E}">
        <p14:creationId xmlns:p14="http://schemas.microsoft.com/office/powerpoint/2010/main" val="18161178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fade">
                                      <p:cBhvr>
                                        <p:cTn id="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0"/>
            <a:ext cx="9144000" cy="639763"/>
          </a:xfrm>
        </p:spPr>
        <p:txBody>
          <a:bodyPr/>
          <a:lstStyle/>
          <a:p>
            <a:pPr algn="ctr">
              <a:defRPr/>
            </a:pPr>
            <a:r>
              <a:rPr lang="en-US" sz="3600" b="1" dirty="0">
                <a:solidFill>
                  <a:srgbClr val="FFFF00"/>
                </a:solidFill>
                <a:latin typeface="Arial" charset="0"/>
                <a:cs typeface="Arial" charset="0"/>
              </a:rPr>
              <a:t>Training and Career Development</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33</a:t>
            </a:r>
          </a:p>
        </p:txBody>
      </p:sp>
      <p:sp>
        <p:nvSpPr>
          <p:cNvPr id="3" name="Rectangle 2"/>
          <p:cNvSpPr/>
          <p:nvPr/>
        </p:nvSpPr>
        <p:spPr>
          <a:xfrm>
            <a:off x="29674" y="870608"/>
            <a:ext cx="9114326" cy="4278094"/>
          </a:xfrm>
          <a:prstGeom prst="rect">
            <a:avLst/>
          </a:prstGeom>
        </p:spPr>
        <p:txBody>
          <a:bodyPr wrap="square">
            <a:spAutoFit/>
          </a:bodyPr>
          <a:lstStyle/>
          <a:p>
            <a:pPr marL="158750" lvl="2" defTabSz="627063" eaLnBrk="0" hangingPunct="0">
              <a:spcBef>
                <a:spcPts val="0"/>
              </a:spcBef>
              <a:buClr>
                <a:schemeClr val="tx1"/>
              </a:buClr>
              <a:buSzPct val="95000"/>
              <a:defRPr/>
            </a:pPr>
            <a:r>
              <a:rPr lang="en-US" sz="3200" dirty="0">
                <a:solidFill>
                  <a:prstClr val="white"/>
                </a:solidFill>
                <a:latin typeface="Arial" charset="0"/>
              </a:rPr>
              <a:t>Three new T32 programs:</a:t>
            </a:r>
          </a:p>
          <a:p>
            <a:pPr marL="387350" lvl="2" indent="-228600" defTabSz="627063"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1073150" lvl="4" defTabSz="627063" eaLnBrk="0" hangingPunct="0">
              <a:spcBef>
                <a:spcPts val="0"/>
              </a:spcBef>
              <a:buClr>
                <a:schemeClr val="tx1"/>
              </a:buClr>
              <a:buSzPct val="95000"/>
              <a:defRPr/>
            </a:pPr>
            <a:r>
              <a:rPr lang="en-US" sz="2600" dirty="0">
                <a:solidFill>
                  <a:schemeClr val="tx2">
                    <a:lumMod val="90000"/>
                  </a:schemeClr>
                </a:solidFill>
              </a:rPr>
              <a:t>Duke University (PI: Geoffrey Ginsburg)</a:t>
            </a:r>
            <a:br>
              <a:rPr lang="en-US" sz="2600" dirty="0">
                <a:solidFill>
                  <a:schemeClr val="tx2">
                    <a:lumMod val="90000"/>
                  </a:schemeClr>
                </a:solidFill>
              </a:rPr>
            </a:br>
            <a:r>
              <a:rPr lang="en-US" sz="2600" dirty="0">
                <a:solidFill>
                  <a:schemeClr val="tx2">
                    <a:lumMod val="90000"/>
                  </a:schemeClr>
                </a:solidFill>
              </a:rPr>
              <a:t>	   </a:t>
            </a:r>
            <a:r>
              <a:rPr lang="en-US" sz="2600" i="1" dirty="0">
                <a:solidFill>
                  <a:schemeClr val="tx2">
                    <a:lumMod val="90000"/>
                  </a:schemeClr>
                </a:solidFill>
              </a:rPr>
              <a:t>Genomic Medicine</a:t>
            </a:r>
          </a:p>
          <a:p>
            <a:pPr marL="1073150" lvl="4" defTabSz="627063" eaLnBrk="0" hangingPunct="0">
              <a:spcBef>
                <a:spcPts val="0"/>
              </a:spcBef>
              <a:buClr>
                <a:schemeClr val="tx1"/>
              </a:buClr>
              <a:buSzPct val="95000"/>
              <a:defRPr/>
            </a:pPr>
            <a:endParaRPr lang="en-US" sz="1200" i="1" dirty="0">
              <a:solidFill>
                <a:schemeClr val="tx2">
                  <a:lumMod val="90000"/>
                </a:schemeClr>
              </a:solidFill>
            </a:endParaRPr>
          </a:p>
          <a:p>
            <a:pPr marL="1073150" lvl="4" defTabSz="627063" eaLnBrk="0" hangingPunct="0">
              <a:spcBef>
                <a:spcPts val="0"/>
              </a:spcBef>
              <a:buClr>
                <a:schemeClr val="tx1"/>
              </a:buClr>
              <a:buSzPct val="95000"/>
              <a:defRPr/>
            </a:pPr>
            <a:r>
              <a:rPr lang="en-US" sz="2600" dirty="0">
                <a:solidFill>
                  <a:schemeClr val="tx2">
                    <a:lumMod val="90000"/>
                  </a:schemeClr>
                </a:solidFill>
              </a:rPr>
              <a:t>U. of Pennsylvania (PI: Katherine </a:t>
            </a:r>
            <a:r>
              <a:rPr lang="en-US" sz="2600" dirty="0" err="1">
                <a:solidFill>
                  <a:schemeClr val="tx2">
                    <a:lumMod val="90000"/>
                  </a:schemeClr>
                </a:solidFill>
              </a:rPr>
              <a:t>Nathanson</a:t>
            </a:r>
            <a:r>
              <a:rPr lang="en-US" sz="2600" dirty="0">
                <a:solidFill>
                  <a:schemeClr val="tx2">
                    <a:lumMod val="90000"/>
                  </a:schemeClr>
                </a:solidFill>
              </a:rPr>
              <a:t>)</a:t>
            </a:r>
            <a:br>
              <a:rPr lang="en-US" sz="2600" dirty="0">
                <a:solidFill>
                  <a:schemeClr val="tx2">
                    <a:lumMod val="90000"/>
                  </a:schemeClr>
                </a:solidFill>
              </a:rPr>
            </a:br>
            <a:r>
              <a:rPr lang="en-US" sz="2600" dirty="0">
                <a:solidFill>
                  <a:schemeClr val="tx2">
                    <a:lumMod val="90000"/>
                  </a:schemeClr>
                </a:solidFill>
              </a:rPr>
              <a:t>	   </a:t>
            </a:r>
            <a:r>
              <a:rPr lang="en-US" sz="2600" i="1" dirty="0">
                <a:solidFill>
                  <a:schemeClr val="tx2">
                    <a:lumMod val="90000"/>
                  </a:schemeClr>
                </a:solidFill>
              </a:rPr>
              <a:t>Genomic Medicine</a:t>
            </a:r>
          </a:p>
          <a:p>
            <a:pPr marL="1073150" lvl="4" defTabSz="627063" eaLnBrk="0" hangingPunct="0">
              <a:spcBef>
                <a:spcPts val="0"/>
              </a:spcBef>
              <a:buClr>
                <a:schemeClr val="tx1"/>
              </a:buClr>
              <a:buSzPct val="95000"/>
              <a:defRPr/>
            </a:pPr>
            <a:endParaRPr lang="en-US" sz="1200" i="1" dirty="0">
              <a:solidFill>
                <a:schemeClr val="tx2">
                  <a:lumMod val="90000"/>
                </a:schemeClr>
              </a:solidFill>
            </a:endParaRPr>
          </a:p>
          <a:p>
            <a:pPr marL="1073150" lvl="4" defTabSz="627063" eaLnBrk="0" hangingPunct="0">
              <a:spcBef>
                <a:spcPts val="0"/>
              </a:spcBef>
              <a:buClr>
                <a:schemeClr val="tx1"/>
              </a:buClr>
              <a:buSzPct val="95000"/>
              <a:defRPr/>
            </a:pPr>
            <a:r>
              <a:rPr lang="en-US" sz="2600" dirty="0">
                <a:solidFill>
                  <a:schemeClr val="tx2">
                    <a:lumMod val="90000"/>
                  </a:schemeClr>
                </a:solidFill>
              </a:rPr>
              <a:t>U. of Pennsylvania (PI: Steven </a:t>
            </a:r>
            <a:r>
              <a:rPr lang="en-US" sz="2600" dirty="0" err="1">
                <a:solidFill>
                  <a:schemeClr val="tx2">
                    <a:lumMod val="90000"/>
                  </a:schemeClr>
                </a:solidFill>
              </a:rPr>
              <a:t>Joffe</a:t>
            </a:r>
            <a:r>
              <a:rPr lang="en-US" sz="2600" dirty="0">
                <a:solidFill>
                  <a:schemeClr val="tx2">
                    <a:lumMod val="90000"/>
                  </a:schemeClr>
                </a:solidFill>
              </a:rPr>
              <a:t>)</a:t>
            </a:r>
            <a:br>
              <a:rPr lang="en-US" sz="2600" dirty="0">
                <a:solidFill>
                  <a:schemeClr val="tx2">
                    <a:lumMod val="90000"/>
                  </a:schemeClr>
                </a:solidFill>
              </a:rPr>
            </a:br>
            <a:r>
              <a:rPr lang="en-US" sz="2600" dirty="0">
                <a:solidFill>
                  <a:schemeClr val="tx2">
                    <a:lumMod val="90000"/>
                  </a:schemeClr>
                </a:solidFill>
              </a:rPr>
              <a:t>	   </a:t>
            </a:r>
            <a:r>
              <a:rPr lang="en-US" sz="2600" i="1" dirty="0">
                <a:solidFill>
                  <a:schemeClr val="tx2">
                    <a:lumMod val="90000"/>
                  </a:schemeClr>
                </a:solidFill>
              </a:rPr>
              <a:t>ELSI Research</a:t>
            </a:r>
          </a:p>
          <a:p>
            <a:pPr marL="844550" lvl="3" indent="-228600" defTabSz="627063" eaLnBrk="0" hangingPunct="0">
              <a:spcBef>
                <a:spcPts val="0"/>
              </a:spcBef>
              <a:buClr>
                <a:schemeClr val="tx1"/>
              </a:buClr>
              <a:buSzPct val="95000"/>
              <a:buFont typeface="Wingdings" pitchFamily="2" charset="2"/>
              <a:buChar char=""/>
              <a:defRPr/>
            </a:pPr>
            <a:endParaRPr lang="en-US" sz="3200" dirty="0">
              <a:solidFill>
                <a:prstClr val="white"/>
              </a:solidFill>
              <a:latin typeface="Arial" charset="0"/>
            </a:endParaRPr>
          </a:p>
        </p:txBody>
      </p:sp>
      <p:pic>
        <p:nvPicPr>
          <p:cNvPr id="1026" name="Picture 2" descr="https://users.cs.duke.edu/~qiangcao/qiang_pics/duke_logo_6.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564"/>
          <a:stretch/>
        </p:blipFill>
        <p:spPr bwMode="auto">
          <a:xfrm>
            <a:off x="1113981" y="4896682"/>
            <a:ext cx="2690028" cy="129773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pic>
        <p:nvPicPr>
          <p:cNvPr id="27" name="Picture 12" descr="http://www.sas.upenn.edu/~egme/UPennlogo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1341" y="4899874"/>
            <a:ext cx="3698298" cy="1297733"/>
          </a:xfrm>
          <a:prstGeom prst="rect">
            <a:avLst/>
          </a:prstGeom>
          <a:noFill/>
          <a:ln w="19050">
            <a:solidFill>
              <a:srgbClr val="FFC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53220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tx2">
                    <a:lumMod val="90000"/>
                  </a:schemeClr>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17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24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a:solidFill>
                  <a:srgbClr val="FFFF00"/>
                </a:solidFill>
                <a:latin typeface="Arial" pitchFamily="34" charset="0"/>
                <a:cs typeface="Arial" pitchFamily="34" charset="0"/>
              </a:rPr>
              <a:t>Knockout Mouse </a:t>
            </a:r>
            <a:r>
              <a:rPr lang="en-US" sz="3600" b="1" dirty="0" err="1">
                <a:solidFill>
                  <a:srgbClr val="FFFF00"/>
                </a:solidFill>
                <a:latin typeface="Arial" pitchFamily="34" charset="0"/>
                <a:cs typeface="Arial" pitchFamily="34" charset="0"/>
              </a:rPr>
              <a:t>Phenotyping</a:t>
            </a:r>
            <a:r>
              <a:rPr lang="en-US" sz="3600" b="1" dirty="0">
                <a:solidFill>
                  <a:srgbClr val="FFFF00"/>
                </a:solidFill>
                <a:latin typeface="Arial" pitchFamily="34" charset="0"/>
                <a:cs typeface="Arial" pitchFamily="34" charset="0"/>
              </a:rPr>
              <a:t> Project (KOMP2)</a:t>
            </a: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686146" y="1363579"/>
            <a:ext cx="3213369" cy="1901308"/>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p:spPr>
      </p:pic>
      <p:sp>
        <p:nvSpPr>
          <p:cNvPr id="2" name="TextBox 1"/>
          <p:cNvSpPr txBox="1"/>
          <p:nvPr/>
        </p:nvSpPr>
        <p:spPr>
          <a:xfrm>
            <a:off x="336885" y="3534234"/>
            <a:ext cx="8633198" cy="2908489"/>
          </a:xfrm>
          <a:prstGeom prst="rect">
            <a:avLst/>
          </a:prstGeom>
          <a:noFill/>
        </p:spPr>
        <p:txBody>
          <a:bodyPr wrap="square" rtlCol="0">
            <a:spAutoFit/>
          </a:bodyPr>
          <a:lstStyle/>
          <a:p>
            <a:pPr marL="228600" lvl="2" indent="-228600" defTabSz="293688" fontAlgn="base">
              <a:spcBef>
                <a:spcPct val="0"/>
              </a:spcBef>
              <a:spcAft>
                <a:spcPts val="600"/>
              </a:spcAft>
              <a:buClr>
                <a:prstClr val="white"/>
              </a:buClr>
              <a:buSzPct val="95000"/>
              <a:buFont typeface="Wingdings" pitchFamily="2" charset="2"/>
              <a:buChar char=""/>
            </a:pPr>
            <a:r>
              <a:rPr lang="en-US" sz="2800" b="1" dirty="0">
                <a:solidFill>
                  <a:prstClr val="white"/>
                </a:solidFill>
                <a:latin typeface="Arial" charset="0"/>
              </a:rPr>
              <a:t>Annual IMPC Meeting – Athens</a:t>
            </a:r>
            <a:r>
              <a:rPr lang="en-US" sz="2800" dirty="0">
                <a:solidFill>
                  <a:prstClr val="white"/>
                </a:solidFill>
                <a:latin typeface="Arial" charset="0"/>
              </a:rPr>
              <a:t>, </a:t>
            </a:r>
            <a:r>
              <a:rPr lang="en-US" sz="2800" b="1" dirty="0">
                <a:solidFill>
                  <a:prstClr val="white"/>
                </a:solidFill>
                <a:latin typeface="Arial" charset="0"/>
              </a:rPr>
              <a:t>November 2017</a:t>
            </a:r>
          </a:p>
          <a:p>
            <a:pPr marL="228600" lvl="2" indent="-228600" defTabSz="465138">
              <a:spcAft>
                <a:spcPts val="600"/>
              </a:spcAft>
              <a:buClr>
                <a:prstClr val="white"/>
              </a:buClr>
              <a:buSzPct val="95000"/>
              <a:buFont typeface="Wingdings" pitchFamily="2" charset="2"/>
              <a:buChar char=""/>
            </a:pPr>
            <a:r>
              <a:rPr lang="en-US" sz="2800" b="1" dirty="0">
                <a:solidFill>
                  <a:prstClr val="white"/>
                </a:solidFill>
                <a:latin typeface="Arial" charset="0"/>
              </a:rPr>
              <a:t>Sexual </a:t>
            </a:r>
            <a:r>
              <a:rPr lang="en-US" sz="2800" dirty="0">
                <a:solidFill>
                  <a:prstClr val="white"/>
                </a:solidFill>
                <a:latin typeface="Arial" charset="0"/>
              </a:rPr>
              <a:t>d</a:t>
            </a:r>
            <a:r>
              <a:rPr lang="en-US" sz="2800" b="1" dirty="0">
                <a:solidFill>
                  <a:prstClr val="white"/>
                </a:solidFill>
                <a:latin typeface="Arial" charset="0"/>
              </a:rPr>
              <a:t>imorphism paper published in </a:t>
            </a:r>
            <a:r>
              <a:rPr lang="en-US" sz="2800" b="1" i="1" dirty="0">
                <a:solidFill>
                  <a:prstClr val="white"/>
                </a:solidFill>
                <a:latin typeface="Arial" charset="0"/>
              </a:rPr>
              <a:t>Nature 	Communications</a:t>
            </a:r>
          </a:p>
          <a:p>
            <a:pPr marL="228600" lvl="2" indent="-228600" defTabSz="465138" fontAlgn="base">
              <a:spcBef>
                <a:spcPct val="0"/>
              </a:spcBef>
              <a:spcAft>
                <a:spcPts val="600"/>
              </a:spcAft>
              <a:buClr>
                <a:prstClr val="white"/>
              </a:buClr>
              <a:buSzPct val="95000"/>
              <a:buFont typeface="Wingdings" pitchFamily="2" charset="2"/>
              <a:buChar char=""/>
            </a:pPr>
            <a:r>
              <a:rPr lang="en-US" sz="2800" dirty="0">
                <a:solidFill>
                  <a:prstClr val="white"/>
                </a:solidFill>
                <a:latin typeface="Arial" charset="0"/>
              </a:rPr>
              <a:t>Human disease models paper published in 	</a:t>
            </a:r>
            <a:r>
              <a:rPr lang="en-US" sz="2800" i="1" dirty="0">
                <a:solidFill>
                  <a:prstClr val="white"/>
                </a:solidFill>
                <a:latin typeface="Arial" charset="0"/>
              </a:rPr>
              <a:t>Nature</a:t>
            </a:r>
            <a:r>
              <a:rPr lang="en-US" sz="2800" b="1" i="1" dirty="0">
                <a:solidFill>
                  <a:prstClr val="white"/>
                </a:solidFill>
                <a:latin typeface="Arial" charset="0"/>
              </a:rPr>
              <a:t> Genetics</a:t>
            </a:r>
          </a:p>
          <a:p>
            <a:pPr marL="228600" lvl="2" indent="-228600" defTabSz="293688" fontAlgn="base">
              <a:spcBef>
                <a:spcPct val="0"/>
              </a:spcBef>
              <a:spcAft>
                <a:spcPts val="600"/>
              </a:spcAft>
              <a:buClr>
                <a:prstClr val="white"/>
              </a:buClr>
              <a:buSzPct val="95000"/>
              <a:buFont typeface="Wingdings" pitchFamily="2" charset="2"/>
              <a:buChar char=""/>
            </a:pPr>
            <a:r>
              <a:rPr lang="en-US" sz="2800" dirty="0">
                <a:solidFill>
                  <a:prstClr val="white"/>
                </a:solidFill>
                <a:latin typeface="Arial" charset="0"/>
              </a:rPr>
              <a:t>Deafness paper in press in </a:t>
            </a:r>
            <a:r>
              <a:rPr lang="en-US" sz="2800" i="1" dirty="0">
                <a:solidFill>
                  <a:prstClr val="white"/>
                </a:solidFill>
                <a:latin typeface="Arial" charset="0"/>
              </a:rPr>
              <a:t>Nature</a:t>
            </a:r>
          </a:p>
        </p:txBody>
      </p:sp>
      <p:sp>
        <p:nvSpPr>
          <p:cNvPr id="6" name="TextBox 5"/>
          <p:cNvSpPr txBox="1"/>
          <p:nvPr/>
        </p:nvSpPr>
        <p:spPr>
          <a:xfrm>
            <a:off x="7319535" y="6407027"/>
            <a:ext cx="1438640"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a:t>
            </a: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441" y="1629421"/>
            <a:ext cx="4034589" cy="1369625"/>
          </a:xfrm>
          <a:prstGeom prst="rect">
            <a:avLst/>
          </a:prstGeom>
          <a:ln>
            <a:noFill/>
          </a:ln>
          <a:effectLst>
            <a:glow rad="101600">
              <a:schemeClr val="accent3">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34</a:t>
            </a:r>
          </a:p>
        </p:txBody>
      </p:sp>
    </p:spTree>
    <p:extLst>
      <p:ext uri="{BB962C8B-B14F-4D97-AF65-F5344CB8AC3E}">
        <p14:creationId xmlns:p14="http://schemas.microsoft.com/office/powerpoint/2010/main" val="145329262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1514901" y="2481"/>
            <a:ext cx="7625923" cy="708572"/>
          </a:xfrm>
          <a:prstGeom prst="rect">
            <a:avLst/>
          </a:prstGeom>
          <a:noFill/>
          <a:ln w="9525">
            <a:noFill/>
            <a:miter lim="800000"/>
            <a:headEnd/>
            <a:tailEnd/>
          </a:ln>
        </p:spPr>
        <p:txBody>
          <a:bodyPr/>
          <a:lstStyle/>
          <a:p>
            <a:pPr algn="ctr">
              <a:defRPr/>
            </a:pPr>
            <a:r>
              <a:rPr lang="en-US" sz="3600" spc="-100" dirty="0">
                <a:solidFill>
                  <a:srgbClr val="FFFF00"/>
                </a:solidFill>
                <a:cs typeface="Arial" pitchFamily="34" charset="0"/>
              </a:rPr>
              <a:t>Human Heredity and Health in Africa (H3Africa) </a:t>
            </a:r>
            <a:endParaRPr lang="en-US" sz="3600" b="1" spc="-100" dirty="0">
              <a:solidFill>
                <a:srgbClr val="FFFF00"/>
              </a:solidFill>
              <a:latin typeface="Arial" pitchFamily="34" charset="0"/>
              <a:cs typeface="Arial" pitchFamily="34" charset="0"/>
            </a:endParaRPr>
          </a:p>
        </p:txBody>
      </p:sp>
      <p:sp>
        <p:nvSpPr>
          <p:cNvPr id="7" name="Title 1"/>
          <p:cNvSpPr txBox="1">
            <a:spLocks/>
          </p:cNvSpPr>
          <p:nvPr/>
        </p:nvSpPr>
        <p:spPr bwMode="auto">
          <a:xfrm>
            <a:off x="1" y="1570023"/>
            <a:ext cx="9170358" cy="508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233363" lvl="1" indent="-233363" defTabSz="457200">
              <a:spcBef>
                <a:spcPts val="700"/>
              </a:spcBef>
              <a:buClr>
                <a:prstClr val="white"/>
              </a:buClr>
              <a:buSzPct val="95000"/>
              <a:buFont typeface="Wingdings" pitchFamily="2" charset="2"/>
              <a:buChar char=""/>
              <a:tabLst>
                <a:tab pos="914400" algn="l"/>
              </a:tabLst>
            </a:pPr>
            <a:r>
              <a:rPr lang="en-US" sz="2800" dirty="0"/>
              <a:t>Last Consortium meeting for Stage I in May 2017 	</a:t>
            </a:r>
            <a:r>
              <a:rPr lang="en-US" sz="2400" dirty="0">
                <a:solidFill>
                  <a:schemeClr val="accent6">
                    <a:lumMod val="60000"/>
                    <a:lumOff val="40000"/>
                  </a:schemeClr>
                </a:solidFill>
              </a:rPr>
              <a:t>Guest speaker: Eric Green, NHGRI Director</a:t>
            </a:r>
          </a:p>
          <a:p>
            <a:pPr marL="233363" lvl="1" indent="-233363" defTabSz="457200">
              <a:spcBef>
                <a:spcPts val="700"/>
              </a:spcBef>
              <a:buClr>
                <a:prstClr val="white"/>
              </a:buClr>
              <a:buSzPct val="95000"/>
              <a:buFont typeface="Wingdings" pitchFamily="2" charset="2"/>
              <a:buChar char=""/>
              <a:tabLst>
                <a:tab pos="914400" algn="l"/>
              </a:tabLst>
            </a:pPr>
            <a:endParaRPr lang="en-US" sz="2000" dirty="0"/>
          </a:p>
          <a:p>
            <a:pPr marL="233363" lvl="1"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11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1285875" lvl="3" indent="-233363" defTabSz="457200">
              <a:spcBef>
                <a:spcPts val="700"/>
              </a:spcBef>
              <a:buClr>
                <a:prstClr val="white"/>
              </a:buClr>
              <a:buSzPct val="95000"/>
              <a:buFont typeface="Wingdings" pitchFamily="2" charset="2"/>
              <a:buChar char=""/>
              <a:tabLst>
                <a:tab pos="914400" algn="l"/>
              </a:tabLst>
            </a:pPr>
            <a:endParaRPr lang="en-US" sz="2400" dirty="0">
              <a:solidFill>
                <a:schemeClr val="tx2">
                  <a:lumMod val="90000"/>
                </a:schemeClr>
              </a:solidFill>
            </a:endParaRPr>
          </a:p>
          <a:p>
            <a:pPr marL="233363" lvl="1" indent="-233363" defTabSz="457200">
              <a:spcBef>
                <a:spcPts val="700"/>
              </a:spcBef>
              <a:buClr>
                <a:prstClr val="white"/>
              </a:buClr>
              <a:buSzPct val="95000"/>
              <a:buFont typeface="Wingdings" pitchFamily="2" charset="2"/>
              <a:buChar char=""/>
              <a:tabLst>
                <a:tab pos="914400" algn="l"/>
              </a:tabLst>
            </a:pPr>
            <a:endParaRPr lang="en-US" sz="1600" dirty="0"/>
          </a:p>
          <a:p>
            <a:pPr marL="233363" lvl="1" indent="-233363" defTabSz="457200">
              <a:spcBef>
                <a:spcPts val="700"/>
              </a:spcBef>
              <a:buClr>
                <a:prstClr val="white"/>
              </a:buClr>
              <a:buSzPct val="95000"/>
              <a:buFont typeface="Wingdings" pitchFamily="2" charset="2"/>
              <a:buChar char=""/>
              <a:tabLst>
                <a:tab pos="914400" algn="l"/>
              </a:tabLst>
            </a:pPr>
            <a:r>
              <a:rPr lang="en-US" sz="2800" dirty="0"/>
              <a:t>Awards for Stage II anticipated soon</a:t>
            </a:r>
          </a:p>
          <a:p>
            <a:pPr marL="233363" lvl="1" indent="-233363" defTabSz="457200">
              <a:spcBef>
                <a:spcPts val="700"/>
              </a:spcBef>
              <a:buClr>
                <a:prstClr val="white"/>
              </a:buClr>
              <a:buSzPct val="95000"/>
              <a:buFont typeface="Wingdings" pitchFamily="2" charset="2"/>
              <a:buChar char=""/>
              <a:tabLst>
                <a:tab pos="914400" algn="l"/>
              </a:tabLst>
            </a:pPr>
            <a:r>
              <a:rPr lang="en-US" sz="2800" dirty="0"/>
              <a:t>First Consortium meeting for Stage II in March 2018</a:t>
            </a:r>
          </a:p>
          <a:p>
            <a:pPr marL="911225" lvl="2" indent="0" defTabSz="457200">
              <a:spcBef>
                <a:spcPts val="0"/>
              </a:spcBef>
              <a:buClr>
                <a:prstClr val="white"/>
              </a:buClr>
              <a:buSzPct val="95000"/>
              <a:tabLst>
                <a:tab pos="914400" algn="l"/>
              </a:tabLst>
            </a:pPr>
            <a:endParaRPr lang="en-US" sz="2400" dirty="0"/>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911225" lvl="2" indent="0" defTabSz="457200">
              <a:spcBef>
                <a:spcPts val="0"/>
              </a:spcBef>
              <a:buClr>
                <a:prstClr val="white"/>
              </a:buClr>
              <a:buSzPct val="95000"/>
              <a:tabLst>
                <a:tab pos="914400" algn="l"/>
              </a:tabLst>
            </a:pPr>
            <a:endParaRPr lang="en-US" sz="2400" dirty="0">
              <a:solidFill>
                <a:schemeClr val="tx2">
                  <a:lumMod val="90000"/>
                </a:schemeClr>
              </a:solidFill>
            </a:endParaRPr>
          </a:p>
          <a:p>
            <a:pPr marL="0" lvl="1" indent="0" defTabSz="457200" fontAlgn="base">
              <a:spcBef>
                <a:spcPts val="700"/>
              </a:spcBef>
              <a:spcAft>
                <a:spcPct val="0"/>
              </a:spcAft>
              <a:buClr>
                <a:prstClr val="white"/>
              </a:buClr>
              <a:buSzPct val="95000"/>
              <a:tabLst>
                <a:tab pos="914400" algn="l"/>
              </a:tabLst>
            </a:pPr>
            <a:endParaRPr lang="en-US" sz="2800" dirty="0">
              <a:solidFill>
                <a:prstClr val="white"/>
              </a:solidFill>
            </a:endParaRPr>
          </a:p>
        </p:txBody>
      </p:sp>
      <p:sp>
        <p:nvSpPr>
          <p:cNvPr id="6" name="Rectangle 5"/>
          <p:cNvSpPr/>
          <p:nvPr/>
        </p:nvSpPr>
        <p:spPr>
          <a:xfrm>
            <a:off x="-3" y="0"/>
            <a:ext cx="1978093" cy="1463942"/>
          </a:xfrm>
          <a:prstGeom prst="rect">
            <a:avLst/>
          </a:prstGeom>
          <a:solidFill>
            <a:schemeClr val="tx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S:\CENTERS\H3Africa\Logos\H3Africa_500px_trans.png"/>
          <p:cNvPicPr>
            <a:picLocks noChangeAspect="1" noChangeArrowheads="1"/>
          </p:cNvPicPr>
          <p:nvPr/>
        </p:nvPicPr>
        <p:blipFill>
          <a:blip r:embed="rId3" cstate="print"/>
          <a:srcRect/>
          <a:stretch>
            <a:fillRect/>
          </a:stretch>
        </p:blipFill>
        <p:spPr bwMode="auto">
          <a:xfrm>
            <a:off x="309841" y="68576"/>
            <a:ext cx="1338456" cy="1395366"/>
          </a:xfrm>
          <a:prstGeom prst="rect">
            <a:avLst/>
          </a:prstGeom>
          <a:noFill/>
        </p:spPr>
      </p:pic>
      <p:sp>
        <p:nvSpPr>
          <p:cNvPr id="9" name="TextBox 8"/>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35</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186" y="2591325"/>
            <a:ext cx="4747352" cy="2603938"/>
          </a:xfrm>
          <a:prstGeom prst="rect">
            <a:avLst/>
          </a:prstGeom>
          <a:effectLst>
            <a:softEdge rad="63500"/>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4603" y="2591325"/>
            <a:ext cx="3905908" cy="2603938"/>
          </a:xfrm>
          <a:prstGeom prst="rect">
            <a:avLst/>
          </a:prstGeom>
          <a:effectLst>
            <a:softEdge rad="63500"/>
          </a:effectLst>
        </p:spPr>
      </p:pic>
    </p:spTree>
    <p:extLst>
      <p:ext uri="{BB962C8B-B14F-4D97-AF65-F5344CB8AC3E}">
        <p14:creationId xmlns:p14="http://schemas.microsoft.com/office/powerpoint/2010/main" val="36453425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additive="base">
                                        <p:cTn id="9" dur="500" fill="hold"/>
                                        <p:tgtEl>
                                          <p:spTgt spid="3"/>
                                        </p:tgtEl>
                                        <p:attrNameLst>
                                          <p:attrName>ppt_x</p:attrName>
                                        </p:attrNameLst>
                                      </p:cBhvr>
                                      <p:tavLst>
                                        <p:tav tm="0">
                                          <p:val>
                                            <p:strVal val="#ppt_x"/>
                                          </p:val>
                                        </p:tav>
                                        <p:tav tm="100000">
                                          <p:val>
                                            <p:strVal val="#ppt_x"/>
                                          </p:val>
                                        </p:tav>
                                      </p:tavLst>
                                    </p:anim>
                                    <p:anim calcmode="lin" valueType="num">
                                      <p:cBhvr additive="base">
                                        <p:cTn id="10" dur="500" fill="hold"/>
                                        <p:tgtEl>
                                          <p:spTgt spid="3"/>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702"/>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8265" y="6405661"/>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36</a:t>
            </a:r>
          </a:p>
        </p:txBody>
      </p:sp>
      <p:sp>
        <p:nvSpPr>
          <p:cNvPr id="3" name="Rectangle 2"/>
          <p:cNvSpPr/>
          <p:nvPr/>
        </p:nvSpPr>
        <p:spPr>
          <a:xfrm>
            <a:off x="1" y="826168"/>
            <a:ext cx="9144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167640" y="896596"/>
            <a:ext cx="3108960" cy="60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05200" y="974103"/>
            <a:ext cx="5378011" cy="461665"/>
          </a:xfrm>
          <a:prstGeom prst="rect">
            <a:avLst/>
          </a:prstGeom>
          <a:noFill/>
        </p:spPr>
        <p:txBody>
          <a:bodyPr wrap="none" rtlCol="0">
            <a:spAutoFit/>
          </a:bodyPr>
          <a:lstStyle/>
          <a:p>
            <a:r>
              <a:rPr lang="en-US" sz="2400" b="1" dirty="0">
                <a:solidFill>
                  <a:schemeClr val="tx1">
                    <a:lumMod val="50000"/>
                  </a:schemeClr>
                </a:solidFill>
              </a:rPr>
              <a:t>UDN </a:t>
            </a:r>
            <a:r>
              <a:rPr lang="en-US" sz="2400" dirty="0">
                <a:solidFill>
                  <a:schemeClr val="tx1">
                    <a:lumMod val="50000"/>
                  </a:schemeClr>
                </a:solidFill>
              </a:rPr>
              <a:t>Application</a:t>
            </a:r>
            <a:r>
              <a:rPr lang="en-US" sz="2400" b="1" dirty="0">
                <a:solidFill>
                  <a:schemeClr val="tx1">
                    <a:lumMod val="50000"/>
                  </a:schemeClr>
                </a:solidFill>
              </a:rPr>
              <a:t>s and Acceptances</a:t>
            </a:r>
            <a:endParaRPr lang="en-US" b="1" dirty="0">
              <a:solidFill>
                <a:schemeClr val="tx1">
                  <a:lumMod val="50000"/>
                </a:schemeClr>
              </a:solidFill>
            </a:endParaRPr>
          </a:p>
        </p:txBody>
      </p:sp>
      <p:cxnSp>
        <p:nvCxnSpPr>
          <p:cNvPr id="7" name="Straight Connector 6"/>
          <p:cNvCxnSpPr/>
          <p:nvPr/>
        </p:nvCxnSpPr>
        <p:spPr>
          <a:xfrm>
            <a:off x="3276600" y="1024663"/>
            <a:ext cx="0" cy="36933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547224"/>
            <a:ext cx="9167859"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C:\Users\wisea2\AppData\Local\Microsoft\Windows\Temporary Internet Files\Content.Outlook\ATY747F2\UDN-Gateway-yellow-butt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567" y="5780061"/>
            <a:ext cx="3425825" cy="9832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0" y="1664368"/>
            <a:ext cx="9144000" cy="39812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00392" y="5959011"/>
            <a:ext cx="2895600" cy="584775"/>
          </a:xfrm>
          <a:prstGeom prst="rect">
            <a:avLst/>
          </a:prstGeom>
        </p:spPr>
        <p:txBody>
          <a:bodyPr wrap="square">
            <a:spAutoFit/>
          </a:bodyPr>
          <a:lstStyle/>
          <a:p>
            <a:pPr lvl="0"/>
            <a:r>
              <a:rPr lang="en-US" sz="3200" dirty="0">
                <a:solidFill>
                  <a:srgbClr val="FFFF00"/>
                </a:solidFill>
                <a:effectLst>
                  <a:outerShdw blurRad="38100" dist="38100" dir="2700000" algn="tl">
                    <a:srgbClr val="000000">
                      <a:alpha val="43137"/>
                    </a:srgbClr>
                  </a:outerShdw>
                </a:effectLst>
                <a:cs typeface="Arial" panose="020B0604020202020204" pitchFamily="34" charset="0"/>
              </a:rPr>
              <a:t>93</a:t>
            </a:r>
            <a:r>
              <a:rPr lang="en-US" sz="3200" dirty="0">
                <a:solidFill>
                  <a:prstClr val="white"/>
                </a:solidFill>
                <a:cs typeface="Arial" panose="020B0604020202020204" pitchFamily="34" charset="0"/>
              </a:rPr>
              <a:t> Diagnoses</a:t>
            </a:r>
          </a:p>
        </p:txBody>
      </p:sp>
      <p:pic>
        <p:nvPicPr>
          <p:cNvPr id="13" name="Picture 12"/>
          <p:cNvPicPr>
            <a:picLocks noChangeAspect="1"/>
          </p:cNvPicPr>
          <p:nvPr/>
        </p:nvPicPr>
        <p:blipFill>
          <a:blip r:embed="rId5"/>
          <a:stretch>
            <a:fillRect/>
          </a:stretch>
        </p:blipFill>
        <p:spPr>
          <a:xfrm>
            <a:off x="0" y="1624737"/>
            <a:ext cx="6602540" cy="3993226"/>
          </a:xfrm>
          <a:prstGeom prst="rect">
            <a:avLst/>
          </a:prstGeom>
        </p:spPr>
      </p:pic>
      <p:sp>
        <p:nvSpPr>
          <p:cNvPr id="38" name="TextBox 37"/>
          <p:cNvSpPr txBox="1"/>
          <p:nvPr/>
        </p:nvSpPr>
        <p:spPr>
          <a:xfrm>
            <a:off x="6495991" y="1740568"/>
            <a:ext cx="2547181" cy="707886"/>
          </a:xfrm>
          <a:prstGeom prst="rect">
            <a:avLst/>
          </a:prstGeom>
          <a:noFill/>
        </p:spPr>
        <p:txBody>
          <a:bodyPr wrap="square" rtlCol="0">
            <a:spAutoFit/>
          </a:bodyPr>
          <a:lstStyle/>
          <a:p>
            <a:r>
              <a:rPr lang="en-US" sz="2000" b="1" dirty="0">
                <a:solidFill>
                  <a:srgbClr val="0070C0"/>
                </a:solidFill>
              </a:rPr>
              <a:t>1,606 applications,</a:t>
            </a:r>
          </a:p>
          <a:p>
            <a:r>
              <a:rPr lang="en-US" sz="2000" b="1" dirty="0">
                <a:solidFill>
                  <a:srgbClr val="0070C0"/>
                </a:solidFill>
              </a:rPr>
              <a:t>~71 per month</a:t>
            </a:r>
          </a:p>
        </p:txBody>
      </p:sp>
      <p:sp>
        <p:nvSpPr>
          <p:cNvPr id="40" name="TextBox 39"/>
          <p:cNvSpPr txBox="1"/>
          <p:nvPr/>
        </p:nvSpPr>
        <p:spPr>
          <a:xfrm>
            <a:off x="6506296" y="2807368"/>
            <a:ext cx="2485304" cy="707886"/>
          </a:xfrm>
          <a:prstGeom prst="rect">
            <a:avLst/>
          </a:prstGeom>
          <a:noFill/>
        </p:spPr>
        <p:txBody>
          <a:bodyPr wrap="square" rtlCol="0">
            <a:spAutoFit/>
          </a:bodyPr>
          <a:lstStyle/>
          <a:p>
            <a:pPr fontAlgn="auto">
              <a:spcBef>
                <a:spcPts val="0"/>
              </a:spcBef>
              <a:spcAft>
                <a:spcPts val="0"/>
              </a:spcAft>
            </a:pPr>
            <a:r>
              <a:rPr lang="en-US" sz="2000" dirty="0">
                <a:solidFill>
                  <a:srgbClr val="F79646">
                    <a:lumMod val="75000"/>
                  </a:srgbClr>
                </a:solidFill>
                <a:cs typeface="Arial" panose="020B0604020202020204" pitchFamily="34" charset="0"/>
              </a:rPr>
              <a:t>639 acceptances, ~28 per month</a:t>
            </a:r>
          </a:p>
        </p:txBody>
      </p:sp>
      <p:sp>
        <p:nvSpPr>
          <p:cNvPr id="16" name="TextBox 15"/>
          <p:cNvSpPr txBox="1"/>
          <p:nvPr/>
        </p:nvSpPr>
        <p:spPr>
          <a:xfrm>
            <a:off x="6404309" y="3817585"/>
            <a:ext cx="2441502" cy="461665"/>
          </a:xfrm>
          <a:prstGeom prst="rect">
            <a:avLst/>
          </a:prstGeom>
          <a:noFill/>
        </p:spPr>
        <p:txBody>
          <a:bodyPr wrap="none" rtlCol="0">
            <a:spAutoFit/>
          </a:bodyPr>
          <a:lstStyle/>
          <a:p>
            <a:r>
              <a:rPr lang="en-US" sz="2400" dirty="0">
                <a:solidFill>
                  <a:schemeClr val="bg1"/>
                </a:solidFill>
              </a:rPr>
              <a:t>~50% Accepted</a:t>
            </a:r>
          </a:p>
        </p:txBody>
      </p:sp>
      <p:sp>
        <p:nvSpPr>
          <p:cNvPr id="41" name="TextBox 40"/>
          <p:cNvSpPr txBox="1"/>
          <p:nvPr/>
        </p:nvSpPr>
        <p:spPr>
          <a:xfrm>
            <a:off x="6404309" y="4342266"/>
            <a:ext cx="2638864" cy="461665"/>
          </a:xfrm>
          <a:prstGeom prst="rect">
            <a:avLst/>
          </a:prstGeom>
          <a:noFill/>
        </p:spPr>
        <p:txBody>
          <a:bodyPr wrap="none" rtlCol="0">
            <a:spAutoFit/>
          </a:bodyPr>
          <a:lstStyle/>
          <a:p>
            <a:r>
              <a:rPr lang="en-US" sz="2400" dirty="0">
                <a:solidFill>
                  <a:schemeClr val="bg1"/>
                </a:solidFill>
              </a:rPr>
              <a:t>~25% Diagnosed</a:t>
            </a:r>
          </a:p>
        </p:txBody>
      </p:sp>
      <p:sp>
        <p:nvSpPr>
          <p:cNvPr id="5" name="Rectangle 4"/>
          <p:cNvSpPr/>
          <p:nvPr/>
        </p:nvSpPr>
        <p:spPr>
          <a:xfrm>
            <a:off x="6420576" y="3817585"/>
            <a:ext cx="2571024" cy="986346"/>
          </a:xfrm>
          <a:prstGeom prst="rect">
            <a:avLst/>
          </a:prstGeom>
          <a:noFill/>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3738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8"/>
                                        </p:tgtEl>
                                      </p:cBhvr>
                                    </p:animEffect>
                                    <p:animScale>
                                      <p:cBhvr>
                                        <p:cTn id="7" dur="250" autoRev="1" fill="hold"/>
                                        <p:tgtEl>
                                          <p:spTgt spid="3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500" tmFilter="0, 0; .2, .5; .8, .5; 1, 0"/>
                                        <p:tgtEl>
                                          <p:spTgt spid="12"/>
                                        </p:tgtEl>
                                      </p:cBhvr>
                                    </p:animEffect>
                                    <p:animScale>
                                      <p:cBhvr>
                                        <p:cTn id="17" dur="250" autoRev="1" fill="hold"/>
                                        <p:tgtEl>
                                          <p:spTgt spid="12"/>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026"/>
                                        </p:tgtEl>
                                      </p:cBhvr>
                                    </p:animEffect>
                                    <p:animScale>
                                      <p:cBhvr>
                                        <p:cTn id="22"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8" grpId="0"/>
      <p:bldP spid="4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37934" y="1003518"/>
            <a:ext cx="3352800" cy="8190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2"/>
          <p:cNvSpPr>
            <a:spLocks noChangeArrowheads="1"/>
          </p:cNvSpPr>
          <p:nvPr/>
        </p:nvSpPr>
        <p:spPr bwMode="auto">
          <a:xfrm>
            <a:off x="0" y="702"/>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Network (UDN)</a:t>
            </a:r>
          </a:p>
          <a:p>
            <a:pPr algn="ctr" fontAlgn="base">
              <a:spcBef>
                <a:spcPct val="0"/>
              </a:spcBef>
              <a:spcAft>
                <a:spcPct val="0"/>
              </a:spcAft>
              <a:defRPr/>
            </a:pPr>
            <a:endParaRPr lang="en-US" sz="1200" b="1" spc="-100" dirty="0">
              <a:solidFill>
                <a:srgbClr val="FFFF00"/>
              </a:solidFill>
              <a:latin typeface="Arial" charset="0"/>
            </a:endParaRPr>
          </a:p>
        </p:txBody>
      </p:sp>
      <p:sp>
        <p:nvSpPr>
          <p:cNvPr id="19" name="AutoShape 2" descr="The American Journal of Human Genetic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TextBox 19"/>
          <p:cNvSpPr txBox="1"/>
          <p:nvPr/>
        </p:nvSpPr>
        <p:spPr>
          <a:xfrm>
            <a:off x="7318265" y="641037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36</a:t>
            </a:r>
          </a:p>
        </p:txBody>
      </p:sp>
      <p:sp>
        <p:nvSpPr>
          <p:cNvPr id="5" name="TextBox 4"/>
          <p:cNvSpPr txBox="1"/>
          <p:nvPr/>
        </p:nvSpPr>
        <p:spPr>
          <a:xfrm>
            <a:off x="563919" y="1842965"/>
            <a:ext cx="8276708" cy="2954655"/>
          </a:xfrm>
          <a:prstGeom prst="rect">
            <a:avLst/>
          </a:prstGeom>
          <a:noFill/>
        </p:spPr>
        <p:txBody>
          <a:bodyPr wrap="square" rtlCol="0">
            <a:spAutoFit/>
          </a:bodyPr>
          <a:lstStyle/>
          <a:p>
            <a:endParaRPr lang="en-US" dirty="0"/>
          </a:p>
          <a:p>
            <a:pPr marL="342900" indent="-342900">
              <a:buFont typeface="Wingdings" panose="05000000000000000000" pitchFamily="2" charset="2"/>
              <a:buChar char="§"/>
            </a:pPr>
            <a:r>
              <a:rPr lang="en-US" sz="2800" dirty="0"/>
              <a:t>Clinical Sites: </a:t>
            </a:r>
            <a:r>
              <a:rPr lang="en-US" sz="2800" dirty="0">
                <a:solidFill>
                  <a:schemeClr val="tx2">
                    <a:lumMod val="90000"/>
                  </a:schemeClr>
                </a:solidFill>
              </a:rPr>
              <a:t>8-10, RFA-RM-17-019</a:t>
            </a:r>
          </a:p>
          <a:p>
            <a:pPr marL="342900" indent="-342900">
              <a:buFont typeface="Wingdings" panose="05000000000000000000" pitchFamily="2" charset="2"/>
              <a:buChar char="§"/>
            </a:pPr>
            <a:r>
              <a:rPr lang="en-US" sz="2800" dirty="0"/>
              <a:t>Coordinating Center:</a:t>
            </a:r>
            <a:r>
              <a:rPr lang="en-US" sz="2800" dirty="0">
                <a:solidFill>
                  <a:schemeClr val="tx2">
                    <a:lumMod val="90000"/>
                  </a:schemeClr>
                </a:solidFill>
              </a:rPr>
              <a:t> 1, RFA-RM-17-018</a:t>
            </a:r>
          </a:p>
          <a:p>
            <a:pPr marL="342900" indent="-342900" defTabSz="738188">
              <a:buFont typeface="Wingdings" panose="05000000000000000000" pitchFamily="2" charset="2"/>
              <a:buChar char="§"/>
            </a:pPr>
            <a:r>
              <a:rPr lang="en-US" sz="2800" dirty="0"/>
              <a:t>Model Organisms Screening Center(s): 	</a:t>
            </a:r>
            <a:r>
              <a:rPr lang="en-US" sz="2800" dirty="0">
                <a:solidFill>
                  <a:schemeClr val="tx2">
                    <a:lumMod val="90000"/>
                  </a:schemeClr>
                </a:solidFill>
              </a:rPr>
              <a:t>	1-2, RFA-RM-17-017</a:t>
            </a:r>
          </a:p>
          <a:p>
            <a:pPr marL="342900" indent="-342900">
              <a:buFont typeface="Wingdings" panose="05000000000000000000" pitchFamily="2" charset="2"/>
              <a:buChar char="§"/>
            </a:pPr>
            <a:r>
              <a:rPr lang="en-US" sz="2800" dirty="0"/>
              <a:t>Sequencing Core(s): </a:t>
            </a:r>
            <a:r>
              <a:rPr lang="en-US" sz="2800" dirty="0">
                <a:solidFill>
                  <a:schemeClr val="tx2">
                    <a:lumMod val="90000"/>
                  </a:schemeClr>
                </a:solidFill>
              </a:rPr>
              <a:t>1-2, RFA-RM-17-016</a:t>
            </a:r>
          </a:p>
          <a:p>
            <a:pPr marL="342900" indent="-342900">
              <a:buFont typeface="Wingdings" panose="05000000000000000000" pitchFamily="2" charset="2"/>
              <a:buChar char="§"/>
            </a:pPr>
            <a:r>
              <a:rPr lang="en-US" sz="2800" dirty="0"/>
              <a:t>Metabolomics Core(s): </a:t>
            </a:r>
            <a:r>
              <a:rPr lang="en-US" sz="2800" dirty="0">
                <a:solidFill>
                  <a:schemeClr val="tx2">
                    <a:lumMod val="90000"/>
                  </a:schemeClr>
                </a:solidFill>
              </a:rPr>
              <a:t>1-2, RFA-RM-17-015</a:t>
            </a:r>
          </a:p>
        </p:txBody>
      </p:sp>
      <p:sp>
        <p:nvSpPr>
          <p:cNvPr id="10" name="Rectangle 9"/>
          <p:cNvSpPr/>
          <p:nvPr/>
        </p:nvSpPr>
        <p:spPr>
          <a:xfrm>
            <a:off x="612045" y="5143252"/>
            <a:ext cx="7791613" cy="76024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660171" y="5215538"/>
            <a:ext cx="7887865" cy="584775"/>
          </a:xfrm>
          <a:prstGeom prst="rect">
            <a:avLst/>
          </a:prstGeom>
          <a:noFill/>
        </p:spPr>
        <p:txBody>
          <a:bodyPr wrap="none" rtlCol="0">
            <a:spAutoFit/>
          </a:bodyPr>
          <a:lstStyle/>
          <a:p>
            <a:r>
              <a:rPr lang="en-US" sz="3200" dirty="0">
                <a:solidFill>
                  <a:schemeClr val="bg1"/>
                </a:solidFill>
              </a:rPr>
              <a:t>All Applications Due </a:t>
            </a:r>
            <a:r>
              <a:rPr lang="en-US" sz="3200" dirty="0">
                <a:solidFill>
                  <a:schemeClr val="tx2">
                    <a:lumMod val="50000"/>
                  </a:schemeClr>
                </a:solidFill>
              </a:rPr>
              <a:t>November 2, 2017</a:t>
            </a:r>
            <a:endParaRPr lang="en-US" sz="3200" dirty="0">
              <a:solidFill>
                <a:schemeClr val="bg1"/>
              </a:solidFill>
            </a:endParaRPr>
          </a:p>
        </p:txBody>
      </p:sp>
      <p:pic>
        <p:nvPicPr>
          <p:cNvPr id="26" name="Picture 16" descr="\\centaur\share\DERshare\POPULATION GENOMICS\Anastasia\UDN\Coordinating_Center\Logos\UDN_Logo-Horizontal-1000p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734" y="1150636"/>
            <a:ext cx="2735880" cy="51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4333804" y="1123705"/>
            <a:ext cx="2940228" cy="892552"/>
          </a:xfrm>
          <a:prstGeom prst="rect">
            <a:avLst/>
          </a:prstGeom>
          <a:noFill/>
        </p:spPr>
        <p:txBody>
          <a:bodyPr wrap="none" rtlCol="0">
            <a:spAutoFit/>
          </a:bodyPr>
          <a:lstStyle/>
          <a:p>
            <a:pPr lvl="0"/>
            <a:r>
              <a:rPr lang="en-US" sz="3200" dirty="0">
                <a:solidFill>
                  <a:prstClr val="white"/>
                </a:solidFill>
                <a:effectLst>
                  <a:outerShdw blurRad="38100" dist="38100" dir="2700000" algn="tl">
                    <a:srgbClr val="000000">
                      <a:alpha val="43137"/>
                    </a:srgbClr>
                  </a:outerShdw>
                </a:effectLst>
              </a:rPr>
              <a:t>Phase II FOAs</a:t>
            </a:r>
          </a:p>
          <a:p>
            <a:endParaRPr lang="en-US" sz="2000" dirty="0"/>
          </a:p>
        </p:txBody>
      </p:sp>
    </p:spTree>
    <p:extLst>
      <p:ext uri="{BB962C8B-B14F-4D97-AF65-F5344CB8AC3E}">
        <p14:creationId xmlns:p14="http://schemas.microsoft.com/office/powerpoint/2010/main" val="188678536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95" y="120707"/>
            <a:ext cx="2904970" cy="1162660"/>
          </a:xfrm>
          <a:prstGeom prst="rect">
            <a:avLst/>
          </a:prstGeom>
        </p:spPr>
      </p:pic>
      <p:sp>
        <p:nvSpPr>
          <p:cNvPr id="4" name="Rectangle 3"/>
          <p:cNvSpPr/>
          <p:nvPr/>
        </p:nvSpPr>
        <p:spPr>
          <a:xfrm>
            <a:off x="16043" y="1500171"/>
            <a:ext cx="9143999" cy="5175776"/>
          </a:xfrm>
          <a:prstGeom prst="rect">
            <a:avLst/>
          </a:prstGeom>
        </p:spPr>
        <p:txBody>
          <a:bodyPr wrap="square">
            <a:spAutoFit/>
          </a:bodyPr>
          <a:lstStyle/>
          <a:p>
            <a:pPr marL="582612" indent="-342900">
              <a:spcBef>
                <a:spcPts val="0"/>
              </a:spcBef>
              <a:spcAft>
                <a:spcPts val="1000"/>
              </a:spcAft>
              <a:buFont typeface="Wingdings" panose="05000000000000000000" pitchFamily="2" charset="2"/>
              <a:buChar char="§"/>
            </a:pPr>
            <a:r>
              <a:rPr lang="en-US" sz="3200" dirty="0">
                <a:cs typeface="Arial" panose="020B0604020202020204" pitchFamily="34" charset="0"/>
              </a:rPr>
              <a:t>23 cohorts (&gt;18,000 samples) available</a:t>
            </a:r>
          </a:p>
          <a:p>
            <a:pPr marL="582612" indent="-342900">
              <a:spcBef>
                <a:spcPts val="0"/>
              </a:spcBef>
              <a:spcAft>
                <a:spcPts val="1000"/>
              </a:spcAft>
              <a:buFont typeface="Wingdings" panose="05000000000000000000" pitchFamily="2" charset="2"/>
              <a:buChar char="§"/>
            </a:pPr>
            <a:r>
              <a:rPr lang="en-US" sz="3200" dirty="0">
                <a:cs typeface="Arial" panose="020B0604020202020204" pitchFamily="34" charset="0"/>
              </a:rPr>
              <a:t>Genome sequencing: </a:t>
            </a:r>
          </a:p>
          <a:p>
            <a:pPr marL="1154112" lvl="2">
              <a:spcBef>
                <a:spcPts val="0"/>
              </a:spcBef>
              <a:spcAft>
                <a:spcPts val="1000"/>
              </a:spcAft>
            </a:pPr>
            <a:r>
              <a:rPr lang="en-US" sz="2800" dirty="0">
                <a:solidFill>
                  <a:schemeClr val="tx2">
                    <a:lumMod val="90000"/>
                  </a:schemeClr>
                </a:solidFill>
                <a:cs typeface="Arial" panose="020B0604020202020204" pitchFamily="34" charset="0"/>
              </a:rPr>
              <a:t>BCM &amp; WashU ($12.6M, 2015)</a:t>
            </a:r>
          </a:p>
          <a:p>
            <a:pPr marL="1147762" lvl="3" defTabSz="466725">
              <a:spcBef>
                <a:spcPts val="0"/>
              </a:spcBef>
              <a:spcAft>
                <a:spcPts val="1000"/>
              </a:spcAft>
              <a:tabLst>
                <a:tab pos="466725" algn="l"/>
              </a:tabLst>
            </a:pPr>
            <a:r>
              <a:rPr lang="en-US" sz="2800" dirty="0">
                <a:solidFill>
                  <a:schemeClr val="tx2">
                    <a:lumMod val="90000"/>
                  </a:schemeClr>
                </a:solidFill>
                <a:cs typeface="Arial" panose="020B0604020202020204" pitchFamily="34" charset="0"/>
              </a:rPr>
              <a:t>Broad Institute &amp; HudsonAlpha/St. Jude ($31M, 2016-2019) </a:t>
            </a:r>
          </a:p>
          <a:p>
            <a:pPr marL="1152525" lvl="3">
              <a:spcBef>
                <a:spcPts val="0"/>
              </a:spcBef>
              <a:spcAft>
                <a:spcPts val="1000"/>
              </a:spcAft>
            </a:pPr>
            <a:r>
              <a:rPr lang="en-US" sz="2800" dirty="0">
                <a:solidFill>
                  <a:schemeClr val="tx2">
                    <a:lumMod val="90000"/>
                  </a:schemeClr>
                </a:solidFill>
                <a:cs typeface="Arial" panose="020B0604020202020204" pitchFamily="34" charset="0"/>
              </a:rPr>
              <a:t>~9,000 samples sequenced to date</a:t>
            </a:r>
          </a:p>
          <a:p>
            <a:pPr marL="582612" indent="-342900">
              <a:spcBef>
                <a:spcPts val="0"/>
              </a:spcBef>
              <a:spcAft>
                <a:spcPts val="1000"/>
              </a:spcAft>
              <a:buFont typeface="Wingdings" panose="05000000000000000000" pitchFamily="2" charset="2"/>
              <a:buChar char="§"/>
            </a:pPr>
            <a:r>
              <a:rPr lang="en-US" sz="3200" dirty="0">
                <a:cs typeface="Arial" panose="020B0604020202020204" pitchFamily="34" charset="0"/>
              </a:rPr>
              <a:t>Data resource center: </a:t>
            </a:r>
          </a:p>
          <a:p>
            <a:pPr marL="1138238">
              <a:spcBef>
                <a:spcPts val="0"/>
              </a:spcBef>
              <a:spcAft>
                <a:spcPts val="1000"/>
              </a:spcAft>
            </a:pPr>
            <a:r>
              <a:rPr lang="en-US" sz="2800" dirty="0">
                <a:solidFill>
                  <a:schemeClr val="tx2">
                    <a:lumMod val="90000"/>
                  </a:schemeClr>
                </a:solidFill>
                <a:cs typeface="Arial" panose="020B0604020202020204" pitchFamily="34" charset="0"/>
              </a:rPr>
              <a:t>CHOP ($15M, 2017-2022)</a:t>
            </a:r>
          </a:p>
          <a:p>
            <a:pPr marL="581025" indent="-342900">
              <a:spcBef>
                <a:spcPts val="0"/>
              </a:spcBef>
              <a:spcAft>
                <a:spcPts val="1000"/>
              </a:spcAft>
              <a:buFont typeface="Wingdings" panose="05000000000000000000" pitchFamily="2" charset="2"/>
              <a:buChar char="§"/>
            </a:pPr>
            <a:r>
              <a:rPr lang="en-US" sz="3200" dirty="0">
                <a:cs typeface="Arial" panose="020B0604020202020204" pitchFamily="34" charset="0"/>
              </a:rPr>
              <a:t>Data analysis</a:t>
            </a:r>
          </a:p>
        </p:txBody>
      </p:sp>
      <p:sp>
        <p:nvSpPr>
          <p:cNvPr id="6" name="Rectangle 2"/>
          <p:cNvSpPr>
            <a:spLocks noChangeArrowheads="1"/>
          </p:cNvSpPr>
          <p:nvPr/>
        </p:nvSpPr>
        <p:spPr bwMode="auto">
          <a:xfrm>
            <a:off x="2868118" y="792"/>
            <a:ext cx="6372133" cy="811177"/>
          </a:xfrm>
          <a:prstGeom prst="rect">
            <a:avLst/>
          </a:prstGeom>
          <a:noFill/>
          <a:ln w="9525">
            <a:noFill/>
            <a:miter lim="800000"/>
            <a:headEnd/>
            <a:tailEnd/>
          </a:ln>
        </p:spPr>
        <p:txBody>
          <a:bodyPr/>
          <a:lstStyle/>
          <a:p>
            <a:pPr algn="ctr">
              <a:defRPr/>
            </a:pPr>
            <a:r>
              <a:rPr lang="en-US" sz="3600" spc="-100" dirty="0">
                <a:solidFill>
                  <a:srgbClr val="FFFF00"/>
                </a:solidFill>
                <a:latin typeface="Arial" charset="0"/>
              </a:rPr>
              <a:t>Gabriella Miller Kids First Pediatric Research Program</a:t>
            </a:r>
            <a:endParaRPr lang="en-US" sz="1200" b="1" spc="-100" dirty="0">
              <a:solidFill>
                <a:srgbClr val="FFFF00"/>
              </a:solidFill>
              <a:latin typeface="Arial" charset="0"/>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37</a:t>
            </a:r>
          </a:p>
        </p:txBody>
      </p:sp>
    </p:spTree>
    <p:extLst>
      <p:ext uri="{BB962C8B-B14F-4D97-AF65-F5344CB8AC3E}">
        <p14:creationId xmlns:p14="http://schemas.microsoft.com/office/powerpoint/2010/main" val="21778525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4920" y="2710"/>
            <a:ext cx="9144000" cy="639763"/>
          </a:xfrm>
        </p:spPr>
        <p:txBody>
          <a:bodyPr/>
          <a:lstStyle/>
          <a:p>
            <a:pPr algn="ctr">
              <a:defRPr/>
            </a:pPr>
            <a:r>
              <a:rPr lang="en-US" sz="3600" b="1" dirty="0">
                <a:solidFill>
                  <a:srgbClr val="FFFF00"/>
                </a:solidFill>
                <a:latin typeface="Arial" pitchFamily="34" charset="0"/>
                <a:cs typeface="Arial" pitchFamily="34" charset="0"/>
              </a:rPr>
              <a:t>NIH Data Commons Pilot Phase</a:t>
            </a:r>
          </a:p>
        </p:txBody>
      </p:sp>
      <p:sp>
        <p:nvSpPr>
          <p:cNvPr id="42" name="Rectangle 41"/>
          <p:cNvSpPr/>
          <p:nvPr/>
        </p:nvSpPr>
        <p:spPr>
          <a:xfrm>
            <a:off x="-123416" y="3542513"/>
            <a:ext cx="9283458" cy="3093154"/>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700" dirty="0">
                <a:solidFill>
                  <a:prstClr val="white"/>
                </a:solidFill>
                <a:latin typeface="Arial" charset="0"/>
              </a:rPr>
              <a:t>Data Commons Pilot Phase Consortium</a:t>
            </a:r>
          </a:p>
          <a:p>
            <a:pPr marL="387350" lvl="2" indent="-228600" defTabSz="627063" eaLnBrk="0" hangingPunct="0">
              <a:spcBef>
                <a:spcPts val="1800"/>
              </a:spcBef>
              <a:buClr>
                <a:schemeClr val="tx1"/>
              </a:buClr>
              <a:buSzPct val="95000"/>
              <a:buFont typeface="Wingdings" pitchFamily="2" charset="2"/>
              <a:buChar char=""/>
              <a:defRPr/>
            </a:pPr>
            <a:r>
              <a:rPr lang="en-US" sz="2700" dirty="0">
                <a:solidFill>
                  <a:prstClr val="white"/>
                </a:solidFill>
                <a:latin typeface="Arial" charset="0"/>
              </a:rPr>
              <a:t>Datasets: </a:t>
            </a:r>
            <a:r>
              <a:rPr lang="en-US" sz="2700" dirty="0" err="1">
                <a:solidFill>
                  <a:prstClr val="white"/>
                </a:solidFill>
                <a:latin typeface="Arial" charset="0"/>
              </a:rPr>
              <a:t>GTEx</a:t>
            </a:r>
            <a:r>
              <a:rPr lang="en-US" sz="2700" dirty="0">
                <a:solidFill>
                  <a:prstClr val="white"/>
                </a:solidFill>
                <a:latin typeface="Arial" charset="0"/>
              </a:rPr>
              <a:t>, TOPMed, AGR</a:t>
            </a:r>
          </a:p>
          <a:p>
            <a:pPr marL="387350" lvl="2" indent="-228600" defTabSz="627063" eaLnBrk="0" hangingPunct="0">
              <a:spcBef>
                <a:spcPts val="1800"/>
              </a:spcBef>
              <a:buClr>
                <a:schemeClr val="tx1"/>
              </a:buClr>
              <a:buSzPct val="95000"/>
              <a:buFont typeface="Wingdings" pitchFamily="2" charset="2"/>
              <a:buChar char=""/>
              <a:defRPr/>
            </a:pPr>
            <a:r>
              <a:rPr lang="en-US" sz="2700" dirty="0">
                <a:solidFill>
                  <a:prstClr val="white"/>
                </a:solidFill>
                <a:latin typeface="Arial" charset="0"/>
              </a:rPr>
              <a:t>Stage 1: Develop prototypes &amp; implementation plan</a:t>
            </a:r>
          </a:p>
          <a:p>
            <a:pPr marL="615950" lvl="3" defTabSz="627063" eaLnBrk="0" hangingPunct="0">
              <a:spcBef>
                <a:spcPts val="1800"/>
              </a:spcBef>
              <a:buClr>
                <a:schemeClr val="tx1"/>
              </a:buClr>
              <a:buSzPct val="95000"/>
              <a:defRPr/>
            </a:pPr>
            <a:r>
              <a:rPr lang="en-US" sz="2700" dirty="0">
                <a:solidFill>
                  <a:schemeClr val="tx2">
                    <a:lumMod val="90000"/>
                  </a:schemeClr>
                </a:solidFill>
                <a:latin typeface="Arial" charset="0"/>
              </a:rPr>
              <a:t>Kickoff meeting: Fall 2017 (Bethesda)</a:t>
            </a:r>
          </a:p>
          <a:p>
            <a:pPr marL="387350" lvl="2" indent="-228600" defTabSz="627063" eaLnBrk="0" hangingPunct="0">
              <a:spcBef>
                <a:spcPts val="1800"/>
              </a:spcBef>
              <a:buClr>
                <a:schemeClr val="tx1"/>
              </a:buClr>
              <a:buSzPct val="95000"/>
              <a:buFont typeface="Wingdings" pitchFamily="2" charset="2"/>
              <a:buChar char=""/>
              <a:defRPr/>
            </a:pPr>
            <a:r>
              <a:rPr lang="en-US" sz="2700" dirty="0">
                <a:solidFill>
                  <a:prstClr val="white"/>
                </a:solidFill>
                <a:latin typeface="Arial" charset="0"/>
              </a:rPr>
              <a:t>Stage 2: Full implementation</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38</a:t>
            </a:r>
          </a:p>
        </p:txBody>
      </p:sp>
      <p:pic>
        <p:nvPicPr>
          <p:cNvPr id="2" name="Picture 1"/>
          <p:cNvPicPr>
            <a:picLocks noChangeAspect="1"/>
          </p:cNvPicPr>
          <p:nvPr/>
        </p:nvPicPr>
        <p:blipFill>
          <a:blip r:embed="rId3"/>
          <a:stretch>
            <a:fillRect/>
          </a:stretch>
        </p:blipFill>
        <p:spPr>
          <a:xfrm>
            <a:off x="3388984" y="1012853"/>
            <a:ext cx="2375873" cy="609850"/>
          </a:xfrm>
          <a:prstGeom prst="rect">
            <a:avLst/>
          </a:prstGeom>
        </p:spPr>
      </p:pic>
      <p:pic>
        <p:nvPicPr>
          <p:cNvPr id="3" name="Picture 2"/>
          <p:cNvPicPr>
            <a:picLocks noChangeAspect="1"/>
          </p:cNvPicPr>
          <p:nvPr/>
        </p:nvPicPr>
        <p:blipFill>
          <a:blip r:embed="rId4"/>
          <a:stretch>
            <a:fillRect/>
          </a:stretch>
        </p:blipFill>
        <p:spPr>
          <a:xfrm>
            <a:off x="3388984" y="2550701"/>
            <a:ext cx="2375873" cy="662827"/>
          </a:xfrm>
          <a:prstGeom prst="rect">
            <a:avLst/>
          </a:prstGeom>
        </p:spPr>
      </p:pic>
      <p:sp>
        <p:nvSpPr>
          <p:cNvPr id="11" name="Rectangle 10"/>
          <p:cNvSpPr/>
          <p:nvPr/>
        </p:nvSpPr>
        <p:spPr>
          <a:xfrm>
            <a:off x="3388984" y="1798433"/>
            <a:ext cx="2375873" cy="6098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2">
                    <a:lumMod val="25000"/>
                  </a:schemeClr>
                </a:solidFill>
                <a:latin typeface="Arial" panose="020B0604020202020204" pitchFamily="34" charset="0"/>
                <a:cs typeface="Arial" panose="020B0604020202020204" pitchFamily="34" charset="0"/>
              </a:rPr>
              <a:t>TOPMed</a:t>
            </a:r>
          </a:p>
        </p:txBody>
      </p:sp>
      <p:sp>
        <p:nvSpPr>
          <p:cNvPr id="13" name="Rectangle 12"/>
          <p:cNvSpPr/>
          <p:nvPr/>
        </p:nvSpPr>
        <p:spPr>
          <a:xfrm>
            <a:off x="216310" y="1486097"/>
            <a:ext cx="2871019" cy="124389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dirty="0">
                <a:solidFill>
                  <a:schemeClr val="tx2">
                    <a:lumMod val="25000"/>
                  </a:schemeClr>
                </a:solidFill>
                <a:latin typeface="Arial" panose="020B0604020202020204" pitchFamily="34" charset="0"/>
                <a:cs typeface="Arial" panose="020B0604020202020204" pitchFamily="34" charset="0"/>
              </a:rPr>
              <a:t>Other Transactions (OT) Research Opportunity Announcement </a:t>
            </a:r>
          </a:p>
          <a:p>
            <a:pPr algn="ctr"/>
            <a:r>
              <a:rPr lang="en-US" dirty="0">
                <a:solidFill>
                  <a:schemeClr val="tx2">
                    <a:lumMod val="25000"/>
                  </a:schemeClr>
                </a:solidFill>
                <a:latin typeface="Arial" panose="020B0604020202020204" pitchFamily="34" charset="0"/>
                <a:cs typeface="Arial" panose="020B0604020202020204" pitchFamily="34" charset="0"/>
              </a:rPr>
              <a:t>(RM-17-026) </a:t>
            </a:r>
          </a:p>
        </p:txBody>
      </p:sp>
      <p:sp>
        <p:nvSpPr>
          <p:cNvPr id="14" name="Right Brace 13"/>
          <p:cNvSpPr/>
          <p:nvPr/>
        </p:nvSpPr>
        <p:spPr>
          <a:xfrm>
            <a:off x="5764857" y="812402"/>
            <a:ext cx="478627" cy="2605549"/>
          </a:xfrm>
          <a:prstGeom prst="rightBrace">
            <a:avLst/>
          </a:prstGeom>
          <a:solidFill>
            <a:srgbClr val="000066"/>
          </a:solidFill>
          <a:ln w="3810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pic>
        <p:nvPicPr>
          <p:cNvPr id="1032" name="Picture 8" descr="File:FAIR data principl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639" y="2389859"/>
            <a:ext cx="2607872" cy="88667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cloud storage symbo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79743" y="1015303"/>
            <a:ext cx="1260987" cy="1260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806324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39</a:t>
            </a:r>
          </a:p>
        </p:txBody>
      </p:sp>
      <p:pic>
        <p:nvPicPr>
          <p:cNvPr id="11" name="Picture 10"/>
          <p:cNvPicPr>
            <a:picLocks noChangeAspect="1"/>
          </p:cNvPicPr>
          <p:nvPr/>
        </p:nvPicPr>
        <p:blipFill>
          <a:blip r:embed="rId3"/>
          <a:stretch>
            <a:fillRect/>
          </a:stretch>
        </p:blipFill>
        <p:spPr>
          <a:xfrm>
            <a:off x="753974" y="80210"/>
            <a:ext cx="3343275" cy="113347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186" y="1435245"/>
            <a:ext cx="3599333" cy="1799667"/>
          </a:xfrm>
          <a:prstGeom prst="rect">
            <a:avLst/>
          </a:prstGeom>
        </p:spPr>
      </p:pic>
      <p:pic>
        <p:nvPicPr>
          <p:cNvPr id="15" name="Picture 14"/>
          <p:cNvPicPr>
            <a:picLocks noChangeAspect="1"/>
          </p:cNvPicPr>
          <p:nvPr/>
        </p:nvPicPr>
        <p:blipFill>
          <a:blip r:embed="rId5"/>
          <a:stretch>
            <a:fillRect/>
          </a:stretch>
        </p:blipFill>
        <p:spPr>
          <a:xfrm>
            <a:off x="347826" y="3402831"/>
            <a:ext cx="2529704" cy="3347937"/>
          </a:xfrm>
          <a:prstGeom prst="rect">
            <a:avLst/>
          </a:prstGeom>
        </p:spPr>
      </p:pic>
      <p:grpSp>
        <p:nvGrpSpPr>
          <p:cNvPr id="25" name="Group 24"/>
          <p:cNvGrpSpPr/>
          <p:nvPr/>
        </p:nvGrpSpPr>
        <p:grpSpPr>
          <a:xfrm>
            <a:off x="4637753" y="1442845"/>
            <a:ext cx="3871375" cy="1808859"/>
            <a:chOff x="3967338" y="1550284"/>
            <a:chExt cx="3350156" cy="1447887"/>
          </a:xfrm>
        </p:grpSpPr>
        <p:pic>
          <p:nvPicPr>
            <p:cNvPr id="17" name="Picture 16"/>
            <p:cNvPicPr>
              <a:picLocks noChangeAspect="1"/>
            </p:cNvPicPr>
            <p:nvPr/>
          </p:nvPicPr>
          <p:blipFill>
            <a:blip r:embed="rId6"/>
            <a:stretch>
              <a:fillRect/>
            </a:stretch>
          </p:blipFill>
          <p:spPr>
            <a:xfrm>
              <a:off x="3967338" y="1550284"/>
              <a:ext cx="1740042" cy="923486"/>
            </a:xfrm>
            <a:prstGeom prst="rect">
              <a:avLst/>
            </a:prstGeom>
          </p:spPr>
        </p:pic>
        <p:pic>
          <p:nvPicPr>
            <p:cNvPr id="20" name="Picture 19"/>
            <p:cNvPicPr>
              <a:picLocks noChangeAspect="1"/>
            </p:cNvPicPr>
            <p:nvPr/>
          </p:nvPicPr>
          <p:blipFill>
            <a:blip r:embed="rId7"/>
            <a:stretch>
              <a:fillRect/>
            </a:stretch>
          </p:blipFill>
          <p:spPr>
            <a:xfrm>
              <a:off x="5639175" y="1550284"/>
              <a:ext cx="1678319" cy="489510"/>
            </a:xfrm>
            <a:prstGeom prst="rect">
              <a:avLst/>
            </a:prstGeom>
          </p:spPr>
        </p:pic>
        <p:pic>
          <p:nvPicPr>
            <p:cNvPr id="21" name="Picture 20"/>
            <p:cNvPicPr>
              <a:picLocks noChangeAspect="1"/>
            </p:cNvPicPr>
            <p:nvPr/>
          </p:nvPicPr>
          <p:blipFill>
            <a:blip r:embed="rId8"/>
            <a:stretch>
              <a:fillRect/>
            </a:stretch>
          </p:blipFill>
          <p:spPr>
            <a:xfrm>
              <a:off x="5639175" y="2033086"/>
              <a:ext cx="1678319" cy="963385"/>
            </a:xfrm>
            <a:prstGeom prst="rect">
              <a:avLst/>
            </a:prstGeom>
          </p:spPr>
        </p:pic>
        <p:pic>
          <p:nvPicPr>
            <p:cNvPr id="22" name="Picture 21"/>
            <p:cNvPicPr>
              <a:picLocks noChangeAspect="1"/>
            </p:cNvPicPr>
            <p:nvPr/>
          </p:nvPicPr>
          <p:blipFill>
            <a:blip r:embed="rId9"/>
            <a:stretch>
              <a:fillRect/>
            </a:stretch>
          </p:blipFill>
          <p:spPr>
            <a:xfrm>
              <a:off x="3967338" y="2466557"/>
              <a:ext cx="1671837" cy="531614"/>
            </a:xfrm>
            <a:prstGeom prst="rect">
              <a:avLst/>
            </a:prstGeom>
          </p:spPr>
        </p:pic>
      </p:grpSp>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07701" y="3955900"/>
            <a:ext cx="2614692" cy="2000809"/>
          </a:xfrm>
          <a:prstGeom prst="rect">
            <a:avLst/>
          </a:prstGeom>
        </p:spPr>
      </p:pic>
      <p:pic>
        <p:nvPicPr>
          <p:cNvPr id="51" name="Picture 50"/>
          <p:cNvPicPr>
            <a:picLocks noChangeAspect="1"/>
          </p:cNvPicPr>
          <p:nvPr/>
        </p:nvPicPr>
        <p:blipFill>
          <a:blip r:embed="rId11"/>
          <a:stretch>
            <a:fillRect/>
          </a:stretch>
        </p:blipFill>
        <p:spPr>
          <a:xfrm>
            <a:off x="3051499" y="3955900"/>
            <a:ext cx="2861621" cy="2000809"/>
          </a:xfrm>
          <a:prstGeom prst="rect">
            <a:avLst/>
          </a:prstGeom>
        </p:spPr>
      </p:pic>
      <p:sp>
        <p:nvSpPr>
          <p:cNvPr id="13" name="Title 3"/>
          <p:cNvSpPr txBox="1">
            <a:spLocks/>
          </p:cNvSpPr>
          <p:nvPr/>
        </p:nvSpPr>
        <p:spPr>
          <a:xfrm>
            <a:off x="3487652" y="-214"/>
            <a:ext cx="5805645" cy="1103615"/>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i="1" dirty="0">
                <a:solidFill>
                  <a:srgbClr val="FFFF00"/>
                </a:solidFill>
                <a:latin typeface="Arial" pitchFamily="34" charset="0"/>
                <a:cs typeface="Arial" pitchFamily="34" charset="0"/>
              </a:rPr>
              <a:t>All of Us </a:t>
            </a:r>
            <a:r>
              <a:rPr lang="en-US" sz="3600" dirty="0">
                <a:solidFill>
                  <a:srgbClr val="FFFF00"/>
                </a:solidFill>
                <a:latin typeface="Arial" pitchFamily="34" charset="0"/>
                <a:cs typeface="Arial" pitchFamily="34" charset="0"/>
              </a:rPr>
              <a:t>Research Program </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98162789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4" name="Title 1"/>
          <p:cNvSpPr txBox="1">
            <a:spLocks/>
          </p:cNvSpPr>
          <p:nvPr/>
        </p:nvSpPr>
        <p:spPr>
          <a:xfrm>
            <a:off x="-4764" y="234"/>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a:solidFill>
                  <a:srgbClr val="FFFF00"/>
                </a:solidFill>
                <a:latin typeface="Arial" pitchFamily="34" charset="0"/>
                <a:cs typeface="Arial" pitchFamily="34" charset="0"/>
              </a:rPr>
              <a:t>Director’s Report Outline</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61527964"/>
      </p:ext>
    </p:extLst>
  </p:cSld>
  <p:clrMapOvr>
    <a:masterClrMapping/>
  </p:clrMapOvr>
  <p:transition spd="slow">
    <p:wipe dir="d"/>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61"/>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39</a:t>
            </a:r>
          </a:p>
        </p:txBody>
      </p:sp>
      <p:pic>
        <p:nvPicPr>
          <p:cNvPr id="2" name="Picture 1"/>
          <p:cNvPicPr>
            <a:picLocks noChangeAspect="1"/>
          </p:cNvPicPr>
          <p:nvPr/>
        </p:nvPicPr>
        <p:blipFill rotWithShape="1">
          <a:blip r:embed="rId3"/>
          <a:srcRect r="1233" b="4854"/>
          <a:stretch/>
        </p:blipFill>
        <p:spPr>
          <a:xfrm>
            <a:off x="1393008" y="1591385"/>
            <a:ext cx="6435540" cy="4580801"/>
          </a:xfrm>
          <a:prstGeom prst="rect">
            <a:avLst/>
          </a:prstGeom>
          <a:effectLst>
            <a:glow rad="228600">
              <a:schemeClr val="accent3">
                <a:satMod val="175000"/>
                <a:alpha val="40000"/>
              </a:schemeClr>
            </a:glow>
          </a:effectLst>
        </p:spPr>
      </p:pic>
      <p:pic>
        <p:nvPicPr>
          <p:cNvPr id="6" name="Picture 5"/>
          <p:cNvPicPr>
            <a:picLocks noChangeAspect="1"/>
          </p:cNvPicPr>
          <p:nvPr/>
        </p:nvPicPr>
        <p:blipFill>
          <a:blip r:embed="rId4"/>
          <a:stretch>
            <a:fillRect/>
          </a:stretch>
        </p:blipFill>
        <p:spPr>
          <a:xfrm>
            <a:off x="753974" y="80210"/>
            <a:ext cx="3343275" cy="1133475"/>
          </a:xfrm>
          <a:prstGeom prst="rect">
            <a:avLst/>
          </a:prstGeom>
        </p:spPr>
      </p:pic>
      <p:sp>
        <p:nvSpPr>
          <p:cNvPr id="7" name="Title 3"/>
          <p:cNvSpPr txBox="1">
            <a:spLocks/>
          </p:cNvSpPr>
          <p:nvPr/>
        </p:nvSpPr>
        <p:spPr>
          <a:xfrm>
            <a:off x="3487652" y="1641"/>
            <a:ext cx="5805645" cy="1103615"/>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i="1" dirty="0">
                <a:solidFill>
                  <a:srgbClr val="FFFF00"/>
                </a:solidFill>
                <a:latin typeface="Arial" pitchFamily="34" charset="0"/>
                <a:cs typeface="Arial" pitchFamily="34" charset="0"/>
              </a:rPr>
              <a:t>All of Us </a:t>
            </a:r>
            <a:r>
              <a:rPr lang="en-US" sz="3600" dirty="0">
                <a:solidFill>
                  <a:srgbClr val="FFFF00"/>
                </a:solidFill>
                <a:latin typeface="Arial" pitchFamily="34" charset="0"/>
                <a:cs typeface="Arial" pitchFamily="34" charset="0"/>
              </a:rPr>
              <a:t>Research Program </a:t>
            </a:r>
            <a:endParaRPr lang="en-US" sz="36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027582903"/>
      </p:ext>
    </p:extLst>
  </p:cSld>
  <p:clrMapOvr>
    <a:masterClrMapping/>
  </p:clrMapOvr>
  <p:transition spd="slow">
    <p:wipe di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tx2">
                    <a:lumMod val="90000"/>
                  </a:schemeClr>
                </a:solidFill>
              </a:rPr>
              <a:t>NHGRI Division of Policy, 	Communications, and Education</a:t>
            </a:r>
          </a:p>
          <a:p>
            <a:pPr marL="1016000" indent="-787400">
              <a:spcBef>
                <a:spcPts val="1800"/>
              </a:spcBef>
              <a:buFontTx/>
              <a:buAutoNum type="romanUcPeriod"/>
            </a:pPr>
            <a:r>
              <a:rPr lang="en-US" sz="3400" dirty="0">
                <a:solidFill>
                  <a:schemeClr val="bg2"/>
                </a:solidFill>
              </a:rPr>
              <a:t>NHGRI Intramural Research Program</a:t>
            </a:r>
          </a:p>
        </p:txBody>
      </p:sp>
      <p:sp>
        <p:nvSpPr>
          <p:cNvPr id="5" name="Title 1"/>
          <p:cNvSpPr txBox="1">
            <a:spLocks/>
          </p:cNvSpPr>
          <p:nvPr/>
        </p:nvSpPr>
        <p:spPr>
          <a:xfrm>
            <a:off x="-4764" y="-822"/>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73"/>
            <a:ext cx="9144000" cy="1206445"/>
          </a:xfrm>
        </p:spPr>
        <p:txBody>
          <a:bodyPr/>
          <a:lstStyle/>
          <a:p>
            <a:pPr algn="ctr">
              <a:defRPr/>
            </a:pPr>
            <a:r>
              <a:rPr lang="en-US" sz="3600" b="1" dirty="0">
                <a:solidFill>
                  <a:srgbClr val="FFFF00"/>
                </a:solidFill>
                <a:latin typeface="Arial" charset="0"/>
                <a:cs typeface="Arial" charset="0"/>
              </a:rPr>
              <a:t>ASHG-NHGRI Genetics and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Public Policy Fellow</a:t>
            </a:r>
            <a:endParaRPr lang="en-US" sz="3600" b="1" i="1" dirty="0">
              <a:solidFill>
                <a:srgbClr val="FFFF00"/>
              </a:solidFill>
              <a:latin typeface="Arial" pitchFamily="34" charset="0"/>
              <a:cs typeface="Arial" pitchFamily="34" charset="0"/>
            </a:endParaRPr>
          </a:p>
        </p:txBody>
      </p:sp>
      <p:sp>
        <p:nvSpPr>
          <p:cNvPr id="5" name="Title 1"/>
          <p:cNvSpPr txBox="1">
            <a:spLocks/>
          </p:cNvSpPr>
          <p:nvPr/>
        </p:nvSpPr>
        <p:spPr>
          <a:xfrm>
            <a:off x="2434113" y="5355165"/>
            <a:ext cx="4275773" cy="527473"/>
          </a:xfrm>
          <a:prstGeom prst="rect">
            <a:avLst/>
          </a:prstGeom>
        </p:spPr>
        <p:txBody>
          <a:bodyPr/>
          <a:lstStyle/>
          <a:p>
            <a:pPr algn="ctr" eaLnBrk="0" fontAlgn="base" hangingPunct="0">
              <a:spcBef>
                <a:spcPct val="0"/>
              </a:spcBef>
              <a:spcAft>
                <a:spcPct val="0"/>
              </a:spcAft>
              <a:defRPr/>
            </a:pPr>
            <a:r>
              <a:rPr lang="en-US" sz="3200" spc="-75" dirty="0">
                <a:solidFill>
                  <a:prstClr val="white"/>
                </a:solidFill>
                <a:latin typeface="Arial" charset="0"/>
                <a:cs typeface="Arial" charset="0"/>
              </a:rPr>
              <a:t>Nikki Meadows, Ph.D.</a:t>
            </a:r>
          </a:p>
          <a:p>
            <a:pPr algn="ctr" eaLnBrk="0" fontAlgn="base" hangingPunct="0">
              <a:spcBef>
                <a:spcPct val="0"/>
              </a:spcBef>
              <a:spcAft>
                <a:spcPct val="0"/>
              </a:spcAft>
              <a:defRPr/>
            </a:pPr>
            <a:endParaRPr lang="en-US" sz="3200" spc="-75" dirty="0">
              <a:solidFill>
                <a:prstClr val="white"/>
              </a:solidFill>
              <a:latin typeface="Arial" charset="0"/>
              <a:cs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3857" y="1932117"/>
            <a:ext cx="5116286" cy="3410857"/>
          </a:xfrm>
          <a:prstGeom prst="roundRect">
            <a:avLst/>
          </a:prstGeom>
        </p:spPr>
      </p:pic>
    </p:spTree>
    <p:extLst>
      <p:ext uri="{BB962C8B-B14F-4D97-AF65-F5344CB8AC3E}">
        <p14:creationId xmlns:p14="http://schemas.microsoft.com/office/powerpoint/2010/main" val="4241502590"/>
      </p:ext>
    </p:extLst>
  </p:cSld>
  <p:clrMapOvr>
    <a:masterClrMapping/>
  </p:clrMapOvr>
  <p:transition spd="slow">
    <p:wipe di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74"/>
            <a:ext cx="9144000" cy="639763"/>
          </a:xfrm>
        </p:spPr>
        <p:txBody>
          <a:bodyPr/>
          <a:lstStyle/>
          <a:p>
            <a:pPr algn="ctr">
              <a:defRPr/>
            </a:pPr>
            <a:r>
              <a:rPr lang="en-US" sz="3600" b="1" dirty="0">
                <a:solidFill>
                  <a:srgbClr val="FFFF00"/>
                </a:solidFill>
                <a:latin typeface="Arial" charset="0"/>
                <a:cs typeface="Arial" charset="0"/>
              </a:rPr>
              <a:t>New Web Resources for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Investigators and General Public</a:t>
            </a:r>
            <a:endParaRPr lang="en-US" sz="3600" b="1" dirty="0">
              <a:solidFill>
                <a:srgbClr val="FFFF00"/>
              </a:solidFill>
              <a:latin typeface="Arial" pitchFamily="34" charset="0"/>
              <a:cs typeface="Arial" pitchFamily="34" charset="0"/>
            </a:endParaRPr>
          </a:p>
        </p:txBody>
      </p:sp>
      <p:sp>
        <p:nvSpPr>
          <p:cNvPr id="42" name="Rectangle 41"/>
          <p:cNvSpPr/>
          <p:nvPr/>
        </p:nvSpPr>
        <p:spPr>
          <a:xfrm>
            <a:off x="-88900" y="5055319"/>
            <a:ext cx="9144000" cy="1538883"/>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600" b="1" dirty="0">
                <a:solidFill>
                  <a:prstClr val="white"/>
                </a:solidFill>
                <a:latin typeface="Arial" charset="0"/>
              </a:rPr>
              <a:t>For Investigators: </a:t>
            </a:r>
            <a:r>
              <a:rPr lang="en-US" sz="2600" b="1" dirty="0">
                <a:solidFill>
                  <a:schemeClr val="tx2">
                    <a:lumMod val="90000"/>
                  </a:schemeClr>
                </a:solidFill>
                <a:latin typeface="Arial" charset="0"/>
              </a:rPr>
              <a:t>Points to Consider Regarding the 	FDA’s Investigational Device Exemption Regulations</a:t>
            </a:r>
          </a:p>
          <a:p>
            <a:pPr marL="387350" lvl="2" indent="-228600" defTabSz="627063"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rPr>
              <a:t>For General Public: </a:t>
            </a:r>
            <a:r>
              <a:rPr lang="en-US" sz="2600" dirty="0">
                <a:solidFill>
                  <a:schemeClr val="tx2">
                    <a:lumMod val="90000"/>
                  </a:schemeClr>
                </a:solidFill>
                <a:latin typeface="Arial" charset="0"/>
              </a:rPr>
              <a:t>Genome Editing</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40</a:t>
            </a:r>
          </a:p>
        </p:txBody>
      </p:sp>
      <p:pic>
        <p:nvPicPr>
          <p:cNvPr id="10" name="Picture 9"/>
          <p:cNvPicPr>
            <a:picLocks noChangeAspect="1"/>
          </p:cNvPicPr>
          <p:nvPr/>
        </p:nvPicPr>
        <p:blipFill rotWithShape="1">
          <a:blip r:embed="rId3"/>
          <a:srcRect l="23005" t="5349" r="11154"/>
          <a:stretch/>
        </p:blipFill>
        <p:spPr>
          <a:xfrm>
            <a:off x="4602078" y="1502892"/>
            <a:ext cx="4156911" cy="3194063"/>
          </a:xfrm>
          <a:prstGeom prst="rect">
            <a:avLst/>
          </a:prstGeom>
          <a:effectLst>
            <a:glow rad="228600">
              <a:schemeClr val="accent5">
                <a:satMod val="175000"/>
                <a:alpha val="40000"/>
              </a:schemeClr>
            </a:glow>
          </a:effectLst>
        </p:spPr>
      </p:pic>
      <p:pic>
        <p:nvPicPr>
          <p:cNvPr id="2" name="Picture 1"/>
          <p:cNvPicPr>
            <a:picLocks noChangeAspect="1"/>
          </p:cNvPicPr>
          <p:nvPr/>
        </p:nvPicPr>
        <p:blipFill rotWithShape="1">
          <a:blip r:embed="rId4"/>
          <a:srcRect l="8893" r="8225"/>
          <a:stretch/>
        </p:blipFill>
        <p:spPr>
          <a:xfrm>
            <a:off x="334877" y="1502892"/>
            <a:ext cx="3827139" cy="3194063"/>
          </a:xfrm>
          <a:prstGeom prst="rect">
            <a:avLst/>
          </a:prstGeom>
          <a:effectLst>
            <a:glow rad="228600">
              <a:schemeClr val="accent5">
                <a:satMod val="175000"/>
                <a:alpha val="40000"/>
              </a:schemeClr>
            </a:glow>
          </a:effectLst>
        </p:spPr>
      </p:pic>
    </p:spTree>
    <p:extLst>
      <p:ext uri="{BB962C8B-B14F-4D97-AF65-F5344CB8AC3E}">
        <p14:creationId xmlns:p14="http://schemas.microsoft.com/office/powerpoint/2010/main" val="36811102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2" presetClass="entr" presetSubtype="8"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fill="hold"/>
                                        <p:tgtEl>
                                          <p:spTgt spid="2"/>
                                        </p:tgtEl>
                                        <p:attrNameLst>
                                          <p:attrName>ppt_x</p:attrName>
                                        </p:attrNameLst>
                                      </p:cBhvr>
                                      <p:tavLst>
                                        <p:tav tm="0">
                                          <p:val>
                                            <p:strVal val="0-#ppt_w/2"/>
                                          </p:val>
                                        </p:tav>
                                        <p:tav tm="100000">
                                          <p:val>
                                            <p:strVal val="#ppt_x"/>
                                          </p:val>
                                        </p:tav>
                                      </p:tavLst>
                                    </p:anim>
                                    <p:anim calcmode="lin" valueType="num">
                                      <p:cBhvr additive="base">
                                        <p:cTn id="10"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xEl>
                                              <p:pRg st="1" end="1"/>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1+#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1662"/>
            <a:ext cx="9144000" cy="811212"/>
          </a:xfrm>
          <a:prstGeom prst="rect">
            <a:avLst/>
          </a:prstGeom>
        </p:spPr>
        <p:txBody>
          <a:bodyPr/>
          <a:lstStyle/>
          <a:p>
            <a:pPr algn="ctr">
              <a:defRPr/>
            </a:pPr>
            <a:r>
              <a:rPr lang="en-US" sz="3600" spc="-100" dirty="0">
                <a:solidFill>
                  <a:srgbClr val="FFFF00"/>
                </a:solidFill>
                <a:cs typeface="Arial" pitchFamily="34" charset="0"/>
              </a:rPr>
              <a:t>Genomics Imagery on Flickr</a:t>
            </a:r>
            <a:endParaRPr lang="en-US" sz="3600" spc="-100" dirty="0">
              <a:solidFill>
                <a:srgbClr val="FFFF00"/>
              </a:solidFill>
              <a:latin typeface="Arial" pitchFamily="34" charset="0"/>
              <a:cs typeface="Arial" pitchFamily="34" charset="0"/>
            </a:endParaRP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AutoShape 2" descr="http://inside.genome.gov/NHGRIStaff/Staff/retrieve.cfm?imageid=15000020&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975" y="847233"/>
            <a:ext cx="8463827" cy="5484015"/>
          </a:xfrm>
          <a:prstGeom prst="rect">
            <a:avLst/>
          </a:prstGeom>
        </p:spPr>
      </p:pic>
      <p:sp>
        <p:nvSpPr>
          <p:cNvPr id="6" name="TextBox 5"/>
          <p:cNvSpPr txBox="1"/>
          <p:nvPr/>
        </p:nvSpPr>
        <p:spPr>
          <a:xfrm>
            <a:off x="7317494" y="6409068"/>
            <a:ext cx="1866217"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41 </a:t>
            </a:r>
          </a:p>
        </p:txBody>
      </p:sp>
    </p:spTree>
    <p:extLst>
      <p:ext uri="{BB962C8B-B14F-4D97-AF65-F5344CB8AC3E}">
        <p14:creationId xmlns:p14="http://schemas.microsoft.com/office/powerpoint/2010/main" val="400872995"/>
      </p:ext>
    </p:extLst>
  </p:cSld>
  <p:clrMapOvr>
    <a:masterClrMapping/>
  </p:clrMapOvr>
  <p:transition spd="slow">
    <p:wipe dir="d"/>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847"/>
            <a:ext cx="9144000" cy="914400"/>
          </a:xfrm>
        </p:spPr>
        <p:txBody>
          <a:bodyPr/>
          <a:lstStyle/>
          <a:p>
            <a:pPr algn="ctr">
              <a:defRPr/>
            </a:pPr>
            <a:r>
              <a:rPr lang="en-US" sz="3600" b="1" dirty="0">
                <a:solidFill>
                  <a:srgbClr val="FFFF00"/>
                </a:solidFill>
                <a:latin typeface="Arial" charset="0"/>
                <a:cs typeface="Arial" charset="0"/>
              </a:rPr>
              <a:t>NHGRI History of Genomics Program</a:t>
            </a:r>
            <a:endParaRPr lang="en-US" sz="3600" b="1" dirty="0">
              <a:solidFill>
                <a:srgbClr val="FFFF00"/>
              </a:solidFill>
              <a:latin typeface="Arial" pitchFamily="34" charset="0"/>
              <a:cs typeface="Arial" pitchFamily="34" charset="0"/>
            </a:endParaRPr>
          </a:p>
        </p:txBody>
      </p:sp>
      <p:sp>
        <p:nvSpPr>
          <p:cNvPr id="5" name="Content Placeholder 4"/>
          <p:cNvSpPr>
            <a:spLocks noGrp="1"/>
          </p:cNvSpPr>
          <p:nvPr>
            <p:ph sz="half" idx="1"/>
          </p:nvPr>
        </p:nvSpPr>
        <p:spPr>
          <a:xfrm>
            <a:off x="80210" y="4906437"/>
            <a:ext cx="9144000" cy="2020610"/>
          </a:xfrm>
        </p:spPr>
        <p:txBody>
          <a:bodyPr/>
          <a:lstStyle/>
          <a:p>
            <a:r>
              <a:rPr lang="en-US" b="1" dirty="0">
                <a:latin typeface="Arial" panose="020B0604020202020204" pitchFamily="34" charset="0"/>
                <a:cs typeface="Arial" panose="020B0604020202020204" pitchFamily="34" charset="0"/>
              </a:rPr>
              <a:t>Database users meeting</a:t>
            </a:r>
          </a:p>
          <a:p>
            <a:pPr defTabSz="690563"/>
            <a:r>
              <a:rPr lang="en-US" b="1" dirty="0">
                <a:latin typeface="Arial" panose="020B0604020202020204" pitchFamily="34" charset="0"/>
                <a:cs typeface="Arial" panose="020B0604020202020204" pitchFamily="34" charset="0"/>
              </a:rPr>
              <a:t>NHGRI History of Molecular Biology and 	Genomics Lecture Series</a:t>
            </a: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42</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542" y="1124223"/>
            <a:ext cx="4603211" cy="3068807"/>
          </a:xfrm>
          <a:prstGeom prst="rect">
            <a:avLst/>
          </a:prstGeom>
          <a:effectLst>
            <a:glow rad="228600">
              <a:schemeClr val="accent5">
                <a:satMod val="175000"/>
                <a:alpha val="40000"/>
              </a:schemeClr>
            </a:glow>
          </a:effectLst>
        </p:spPr>
      </p:pic>
      <p:pic>
        <p:nvPicPr>
          <p:cNvPr id="10" name="Content Placeholder 9"/>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l="2312" t="11669" r="7171" b="13197"/>
          <a:stretch/>
        </p:blipFill>
        <p:spPr>
          <a:xfrm>
            <a:off x="5263961" y="692916"/>
            <a:ext cx="3706550" cy="2050283"/>
          </a:xfr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7508" t="23236" r="10677" b="11558"/>
          <a:stretch/>
        </p:blipFill>
        <p:spPr>
          <a:xfrm>
            <a:off x="5248128" y="2856237"/>
            <a:ext cx="3722383" cy="1977020"/>
          </a:xfrm>
          <a:prstGeom prst="rect">
            <a:avLst/>
          </a:prstGeom>
        </p:spPr>
      </p:pic>
    </p:spTree>
    <p:extLst>
      <p:ext uri="{BB962C8B-B14F-4D97-AF65-F5344CB8AC3E}">
        <p14:creationId xmlns:p14="http://schemas.microsoft.com/office/powerpoint/2010/main" val="1605491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1+#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2" presetClass="entr" presetSubtype="2"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1+#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5" y="2427"/>
            <a:ext cx="9144000" cy="1219199"/>
          </a:xfrm>
        </p:spPr>
        <p:txBody>
          <a:bodyPr>
            <a:normAutofit/>
          </a:bodyPr>
          <a:lstStyle/>
          <a:p>
            <a:pPr algn="ctr"/>
            <a:r>
              <a:rPr lang="en-US" sz="3600" b="1" i="1" dirty="0">
                <a:solidFill>
                  <a:srgbClr val="FFFF00"/>
                </a:solidFill>
                <a:latin typeface="Arial"/>
                <a:cs typeface="Arial"/>
              </a:rPr>
              <a:t>Genome: Unlocking Life’s Code </a:t>
            </a:r>
            <a:r>
              <a:rPr lang="en-US" sz="3600" b="1" dirty="0">
                <a:solidFill>
                  <a:srgbClr val="FFFF00"/>
                </a:solidFill>
                <a:latin typeface="Arial"/>
                <a:cs typeface="Arial"/>
              </a:rPr>
              <a:t>Exhibition</a:t>
            </a:r>
            <a:br>
              <a:rPr lang="en-US" sz="3600" b="1" dirty="0">
                <a:solidFill>
                  <a:srgbClr val="FFFF00"/>
                </a:solidFill>
                <a:latin typeface="Arial"/>
                <a:cs typeface="Arial"/>
              </a:rPr>
            </a:br>
            <a:r>
              <a:rPr lang="en-US" sz="2800" b="1" dirty="0">
                <a:solidFill>
                  <a:schemeClr val="tx1"/>
                </a:solidFill>
                <a:latin typeface="Arial"/>
                <a:cs typeface="Arial"/>
              </a:rPr>
              <a:t>Travel Schedule</a:t>
            </a:r>
            <a:endParaRPr lang="en-US" sz="3600" b="1" dirty="0">
              <a:solidFill>
                <a:schemeClr val="tx1"/>
              </a:solidFill>
              <a:latin typeface="Arial"/>
              <a:cs typeface="Arial"/>
            </a:endParaRPr>
          </a:p>
        </p:txBody>
      </p:sp>
      <p:sp>
        <p:nvSpPr>
          <p:cNvPr id="4" name="Content Placeholder 3"/>
          <p:cNvSpPr>
            <a:spLocks noGrp="1"/>
          </p:cNvSpPr>
          <p:nvPr>
            <p:ph idx="1"/>
          </p:nvPr>
        </p:nvSpPr>
        <p:spPr>
          <a:xfrm>
            <a:off x="241299" y="1510906"/>
            <a:ext cx="7667459" cy="5547618"/>
          </a:xfrm>
        </p:spPr>
        <p:txBody>
          <a:bodyPr>
            <a:noAutofit/>
          </a:bodyPr>
          <a:lstStyle/>
          <a:p>
            <a:pPr marL="68263" indent="0">
              <a:buClr>
                <a:schemeClr val="tx1"/>
              </a:buClr>
              <a:buNone/>
            </a:pPr>
            <a:r>
              <a:rPr lang="en-US" sz="2400" b="1" dirty="0">
                <a:latin typeface="Arial"/>
                <a:cs typeface="Arial"/>
              </a:rPr>
              <a:t>2017</a:t>
            </a:r>
            <a:endParaRPr lang="en-US" sz="2000" b="1" dirty="0">
              <a:latin typeface="Arial"/>
              <a:cs typeface="Arial"/>
            </a:endParaRPr>
          </a:p>
          <a:p>
            <a:pPr marL="454025" lvl="1" indent="0">
              <a:spcBef>
                <a:spcPts val="0"/>
              </a:spcBef>
              <a:buNone/>
            </a:pPr>
            <a:r>
              <a:rPr lang="en-US" sz="2400" b="1" dirty="0">
                <a:solidFill>
                  <a:schemeClr val="tx2">
                    <a:lumMod val="90000"/>
                  </a:schemeClr>
                </a:solidFill>
                <a:latin typeface="Arial"/>
                <a:cs typeface="Arial"/>
              </a:rPr>
              <a:t>June 12-September 11</a:t>
            </a:r>
          </a:p>
          <a:p>
            <a:pPr marL="454025" lvl="1" indent="0">
              <a:spcBef>
                <a:spcPts val="0"/>
              </a:spcBef>
              <a:buNone/>
            </a:pPr>
            <a:r>
              <a:rPr lang="en-US" sz="2400" b="1" dirty="0">
                <a:solidFill>
                  <a:schemeClr val="tx2">
                    <a:lumMod val="90000"/>
                  </a:schemeClr>
                </a:solidFill>
                <a:latin typeface="Arial"/>
                <a:cs typeface="Arial"/>
              </a:rPr>
              <a:t>	Health Museum </a:t>
            </a:r>
          </a:p>
          <a:p>
            <a:pPr marL="454025" lvl="1" indent="0">
              <a:spcBef>
                <a:spcPts val="0"/>
              </a:spcBef>
              <a:buNone/>
            </a:pPr>
            <a:r>
              <a:rPr lang="en-US" sz="2400" b="1" dirty="0">
                <a:solidFill>
                  <a:schemeClr val="tx2">
                    <a:lumMod val="90000"/>
                  </a:schemeClr>
                </a:solidFill>
                <a:latin typeface="Arial"/>
                <a:cs typeface="Arial"/>
              </a:rPr>
              <a:t>	Houston, TX</a:t>
            </a:r>
          </a:p>
          <a:p>
            <a:pPr marL="454025" lvl="1" indent="0">
              <a:spcBef>
                <a:spcPts val="0"/>
              </a:spcBef>
              <a:buNone/>
            </a:pPr>
            <a:endParaRPr lang="en-US" sz="2400" b="1" dirty="0">
              <a:solidFill>
                <a:schemeClr val="tx2">
                  <a:lumMod val="90000"/>
                </a:schemeClr>
              </a:solidFill>
              <a:latin typeface="Arial"/>
              <a:cs typeface="Arial"/>
            </a:endParaRPr>
          </a:p>
          <a:p>
            <a:pPr marL="457200" lvl="1" indent="0">
              <a:buNone/>
            </a:pPr>
            <a:r>
              <a:rPr lang="en-US" sz="2400" b="1" dirty="0">
                <a:solidFill>
                  <a:schemeClr val="tx2">
                    <a:lumMod val="90000"/>
                  </a:schemeClr>
                </a:solidFill>
                <a:latin typeface="Arial" panose="020B0604020202020204" pitchFamily="34" charset="0"/>
                <a:cs typeface="Arial" panose="020B0604020202020204" pitchFamily="34" charset="0"/>
              </a:rPr>
              <a:t>September 30-January 1</a:t>
            </a:r>
          </a:p>
          <a:p>
            <a:pPr marL="457200" lvl="1" indent="0">
              <a:buNone/>
            </a:pPr>
            <a:r>
              <a:rPr lang="en-US" sz="2400" b="1" dirty="0">
                <a:solidFill>
                  <a:schemeClr val="tx2">
                    <a:lumMod val="90000"/>
                  </a:schemeClr>
                </a:solidFill>
                <a:latin typeface="Arial" panose="020B0604020202020204" pitchFamily="34" charset="0"/>
                <a:cs typeface="Arial" panose="020B0604020202020204" pitchFamily="34" charset="0"/>
              </a:rPr>
              <a:t>	Science North</a:t>
            </a:r>
          </a:p>
          <a:p>
            <a:pPr marL="457200" lvl="1" indent="0">
              <a:buNone/>
            </a:pPr>
            <a:r>
              <a:rPr lang="en-US" sz="2400" b="1" dirty="0">
                <a:solidFill>
                  <a:schemeClr val="tx2">
                    <a:lumMod val="90000"/>
                  </a:schemeClr>
                </a:solidFill>
                <a:latin typeface="Arial" panose="020B0604020202020204" pitchFamily="34" charset="0"/>
                <a:cs typeface="Arial" panose="020B0604020202020204" pitchFamily="34" charset="0"/>
              </a:rPr>
              <a:t>	Sudbury, Ontario, Canada</a:t>
            </a:r>
            <a:endParaRPr lang="en-US" sz="1600" b="1" dirty="0">
              <a:latin typeface="Arial"/>
              <a:cs typeface="Arial"/>
            </a:endParaRPr>
          </a:p>
          <a:p>
            <a:pPr marL="457200" lvl="1" indent="0">
              <a:buNone/>
            </a:pPr>
            <a:endParaRPr lang="en-US" sz="900" b="1" dirty="0">
              <a:latin typeface="Arial"/>
              <a:cs typeface="Arial"/>
            </a:endParaRPr>
          </a:p>
          <a:p>
            <a:pPr marL="52388" lvl="1" indent="0">
              <a:buNone/>
            </a:pPr>
            <a:r>
              <a:rPr lang="en-US" sz="2400" b="1" dirty="0">
                <a:latin typeface="Arial"/>
                <a:cs typeface="Arial"/>
              </a:rPr>
              <a:t>2018</a:t>
            </a:r>
            <a:endParaRPr lang="en-US" sz="2000" b="1" dirty="0">
              <a:latin typeface="Arial"/>
              <a:cs typeface="Arial"/>
            </a:endParaRPr>
          </a:p>
          <a:p>
            <a:pPr marL="454025" lvl="1" indent="0">
              <a:spcBef>
                <a:spcPts val="0"/>
              </a:spcBef>
              <a:buNone/>
            </a:pPr>
            <a:r>
              <a:rPr lang="en-US" sz="2400" b="1" dirty="0">
                <a:solidFill>
                  <a:schemeClr val="tx2">
                    <a:lumMod val="90000"/>
                  </a:schemeClr>
                </a:solidFill>
                <a:latin typeface="Arial"/>
                <a:cs typeface="Arial"/>
              </a:rPr>
              <a:t>January 28-April 24</a:t>
            </a:r>
          </a:p>
          <a:p>
            <a:pPr marL="454025" lvl="1" indent="0">
              <a:spcBef>
                <a:spcPts val="0"/>
              </a:spcBef>
              <a:buNone/>
            </a:pPr>
            <a:r>
              <a:rPr lang="en-US" sz="2400" b="1" dirty="0">
                <a:solidFill>
                  <a:schemeClr val="tx2">
                    <a:lumMod val="90000"/>
                  </a:schemeClr>
                </a:solidFill>
                <a:latin typeface="Arial"/>
                <a:cs typeface="Arial"/>
              </a:rPr>
              <a:t>	Rochester Museum and Science Center</a:t>
            </a:r>
          </a:p>
          <a:p>
            <a:pPr marL="454025" lvl="1" indent="0">
              <a:spcBef>
                <a:spcPts val="0"/>
              </a:spcBef>
              <a:buNone/>
            </a:pPr>
            <a:r>
              <a:rPr lang="en-US" sz="2400" b="1" dirty="0">
                <a:solidFill>
                  <a:schemeClr val="tx2">
                    <a:lumMod val="90000"/>
                  </a:schemeClr>
                </a:solidFill>
                <a:latin typeface="Arial"/>
                <a:cs typeface="Arial"/>
              </a:rPr>
              <a:t>	Rochester, NY</a:t>
            </a:r>
            <a:endParaRPr lang="en-US" sz="2800" b="1" dirty="0">
              <a:solidFill>
                <a:schemeClr val="tx2">
                  <a:lumMod val="90000"/>
                </a:schemeClr>
              </a:solidFill>
            </a:endParaRPr>
          </a:p>
        </p:txBody>
      </p:sp>
      <p:sp>
        <p:nvSpPr>
          <p:cNvPr id="7" name="TextBox 6"/>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43</a:t>
            </a:r>
          </a:p>
        </p:txBody>
      </p:sp>
      <p:pic>
        <p:nvPicPr>
          <p:cNvPr id="8"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3252" y="1653897"/>
            <a:ext cx="3687259" cy="3474529"/>
          </a:xfrm>
          <a:prstGeom prst="rect">
            <a:avLst/>
          </a:prstGeom>
          <a:noFill/>
          <a:effectLst>
            <a:softEdge rad="2159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57636770"/>
      </p:ext>
    </p:extLst>
  </p:cSld>
  <p:clrMapOvr>
    <a:masterClrMapping/>
  </p:clrMapOvr>
  <p:transition spd="slow">
    <p:wipe di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811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NHGRI-Youth Career Connect </a:t>
            </a:r>
          </a:p>
          <a:p>
            <a:pPr algn="ctr">
              <a:defRPr/>
            </a:pPr>
            <a:r>
              <a:rPr lang="en-US" sz="3600" dirty="0">
                <a:solidFill>
                  <a:srgbClr val="FFFF00"/>
                </a:solidFill>
                <a:latin typeface="Arial" charset="0"/>
                <a:cs typeface="Arial" pitchFamily="34" charset="0"/>
              </a:rPr>
              <a:t>High School Summer Program </a:t>
            </a:r>
            <a:endParaRPr lang="en-US" sz="36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378454" y="1576967"/>
            <a:ext cx="8407658" cy="4568161"/>
          </a:xfrm>
          <a:prstGeom prst="roundRect">
            <a:avLst/>
          </a:prstGeom>
        </p:spPr>
      </p:pic>
    </p:spTree>
    <p:extLst>
      <p:ext uri="{BB962C8B-B14F-4D97-AF65-F5344CB8AC3E}">
        <p14:creationId xmlns:p14="http://schemas.microsoft.com/office/powerpoint/2010/main" val="1436514248"/>
      </p:ext>
    </p:extLst>
  </p:cSld>
  <p:clrMapOvr>
    <a:masterClrMapping/>
  </p:clrMapOvr>
  <p:transition spd="slow">
    <p:wipe di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811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The Immortal Henrietta Lacks</a:t>
            </a:r>
          </a:p>
          <a:p>
            <a:pPr algn="ctr">
              <a:defRPr/>
            </a:pPr>
            <a:r>
              <a:rPr lang="en-US" sz="3600" dirty="0">
                <a:solidFill>
                  <a:srgbClr val="FFFF00"/>
                </a:solidFill>
                <a:latin typeface="Arial" charset="0"/>
                <a:cs typeface="Arial" pitchFamily="34" charset="0"/>
              </a:rPr>
              <a:t>Educator Workshop and Curriculum</a:t>
            </a:r>
            <a:endParaRPr lang="en-US" sz="36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9" y="4084037"/>
            <a:ext cx="3268381" cy="2177559"/>
          </a:xfrm>
          <a:prstGeom prst="rect">
            <a:avLst/>
          </a:prstGeom>
          <a:effectLst>
            <a:glow rad="228600">
              <a:schemeClr val="accent1">
                <a:satMod val="175000"/>
                <a:alpha val="40000"/>
              </a:schemeClr>
            </a:glow>
          </a:effec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619" y="1561123"/>
            <a:ext cx="3253141" cy="2167405"/>
          </a:xfrm>
          <a:prstGeom prst="rect">
            <a:avLst/>
          </a:prstGeom>
          <a:effectLst>
            <a:glow rad="228600">
              <a:schemeClr val="accent3">
                <a:satMod val="175000"/>
                <a:alpha val="40000"/>
              </a:schemeClr>
            </a:glo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3588" r="4276"/>
          <a:stretch/>
        </p:blipFill>
        <p:spPr>
          <a:xfrm>
            <a:off x="3873332" y="2178212"/>
            <a:ext cx="4987258" cy="360635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775446078"/>
      </p:ext>
    </p:extLst>
  </p:cSld>
  <p:clrMapOvr>
    <a:masterClrMapping/>
  </p:clrMapOvr>
  <p:transition spd="slow">
    <p:wipe di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81100"/>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a:solidFill>
                  <a:srgbClr val="FFFF00"/>
                </a:solidFill>
                <a:latin typeface="Arial" charset="0"/>
                <a:cs typeface="Arial" pitchFamily="34" charset="0"/>
              </a:rPr>
              <a:t>NHGRI Short Course in Genomics </a:t>
            </a:r>
          </a:p>
          <a:p>
            <a:pPr algn="ctr">
              <a:defRPr/>
            </a:pPr>
            <a:r>
              <a:rPr lang="en-US" sz="2800" dirty="0">
                <a:solidFill>
                  <a:schemeClr val="tx1"/>
                </a:solidFill>
                <a:latin typeface="Arial" charset="0"/>
                <a:cs typeface="Arial" pitchFamily="34" charset="0"/>
              </a:rPr>
              <a:t>Middle/High School, Community College, and </a:t>
            </a:r>
          </a:p>
          <a:p>
            <a:pPr algn="ctr">
              <a:defRPr/>
            </a:pPr>
            <a:r>
              <a:rPr lang="en-US" sz="2800" dirty="0">
                <a:solidFill>
                  <a:schemeClr val="tx1"/>
                </a:solidFill>
                <a:latin typeface="Arial" charset="0"/>
                <a:cs typeface="Arial" pitchFamily="34" charset="0"/>
              </a:rPr>
              <a:t>Tribal College Educators</a:t>
            </a:r>
            <a:endParaRPr lang="en-US" sz="2800" b="1" dirty="0">
              <a:solidFill>
                <a:schemeClr val="tx1"/>
              </a:solidFill>
              <a:latin typeface="Arial" pitchFamily="34" charset="0"/>
              <a:cs typeface="Arial"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9260" b="14163"/>
          <a:stretch/>
        </p:blipFill>
        <p:spPr>
          <a:xfrm>
            <a:off x="278468" y="1699126"/>
            <a:ext cx="8625571" cy="3828458"/>
          </a:xfrm>
          <a:prstGeom prst="roundRect">
            <a:avLst/>
          </a:prstGeom>
        </p:spPr>
      </p:pic>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3160019" y="5744270"/>
            <a:ext cx="2862470" cy="915052"/>
          </a:xfrm>
          <a:prstGeom prst="rect">
            <a:avLst/>
          </a:prstGeom>
          <a:effectLst>
            <a:glow rad="228600">
              <a:schemeClr val="accent5">
                <a:satMod val="175000"/>
                <a:alpha val="40000"/>
              </a:schemeClr>
            </a:glow>
          </a:effec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44</a:t>
            </a:r>
          </a:p>
        </p:txBody>
      </p:sp>
    </p:spTree>
    <p:extLst>
      <p:ext uri="{BB962C8B-B14F-4D97-AF65-F5344CB8AC3E}">
        <p14:creationId xmlns:p14="http://schemas.microsoft.com/office/powerpoint/2010/main" val="638839080"/>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2313"/>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Retirement of NHGRI Program Director</a:t>
            </a:r>
            <a:br>
              <a:rPr lang="en-US" sz="3600" b="1" dirty="0">
                <a:solidFill>
                  <a:srgbClr val="FFFF00"/>
                </a:solidFill>
                <a:latin typeface="Arial" charset="0"/>
                <a:cs typeface="Arial" pitchFamily="34" charset="0"/>
              </a:rPr>
            </a:br>
            <a:endParaRPr lang="en-US" sz="3600" b="1" dirty="0">
              <a:solidFill>
                <a:srgbClr val="FFFF00"/>
              </a:solidFill>
              <a:latin typeface="Arial" pitchFamily="34" charset="0"/>
              <a:cs typeface="Arial" pitchFamily="34" charset="0"/>
            </a:endParaRPr>
          </a:p>
        </p:txBody>
      </p:sp>
      <p:sp>
        <p:nvSpPr>
          <p:cNvPr id="5" name="Title 1"/>
          <p:cNvSpPr txBox="1">
            <a:spLocks/>
          </p:cNvSpPr>
          <p:nvPr/>
        </p:nvSpPr>
        <p:spPr>
          <a:xfrm>
            <a:off x="1" y="5790697"/>
            <a:ext cx="9143999" cy="535382"/>
          </a:xfrm>
          <a:prstGeom prst="rect">
            <a:avLst/>
          </a:prstGeom>
        </p:spPr>
        <p:txBody>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fr-FR" sz="3200" i="0" u="none" strike="noStrike" kern="0" cap="none" spc="-100" normalizeH="0" baseline="0" noProof="0" dirty="0">
                <a:ln>
                  <a:noFill/>
                </a:ln>
                <a:solidFill>
                  <a:prstClr val="white"/>
                </a:solidFill>
                <a:effectLst/>
                <a:uLnTx/>
                <a:uFillTx/>
                <a:latin typeface="Arial" charset="0"/>
                <a:cs typeface="Arial" charset="0"/>
              </a:rPr>
              <a:t>Jean McEwen, J.D., </a:t>
            </a:r>
            <a:r>
              <a:rPr kumimoji="0" lang="fr-FR" sz="3200" i="0" u="none" strike="noStrike" kern="0" cap="none" spc="-100" normalizeH="0" baseline="0" noProof="0" dirty="0" err="1">
                <a:ln>
                  <a:noFill/>
                </a:ln>
                <a:solidFill>
                  <a:prstClr val="white"/>
                </a:solidFill>
                <a:effectLst/>
                <a:uLnTx/>
                <a:uFillTx/>
                <a:latin typeface="Arial" charset="0"/>
                <a:cs typeface="Arial" charset="0"/>
              </a:rPr>
              <a:t>Ph.D</a:t>
            </a:r>
            <a:r>
              <a:rPr kumimoji="0" lang="fr-FR" sz="3200" i="0" u="none" strike="noStrike" kern="0" cap="none" spc="-100" normalizeH="0" baseline="0" noProof="0" dirty="0">
                <a:ln>
                  <a:noFill/>
                </a:ln>
                <a:solidFill>
                  <a:prstClr val="white"/>
                </a:solidFill>
                <a:effectLst/>
                <a:uLnTx/>
                <a:uFillTx/>
                <a:latin typeface="Arial" charset="0"/>
                <a:cs typeface="Arial" charset="0"/>
              </a:rPr>
              <a:t>.</a:t>
            </a:r>
            <a:endParaRPr kumimoji="0" lang="en-US" sz="3200" i="0" u="none" strike="noStrike" kern="0" cap="none" spc="-100" normalizeH="0" baseline="0" noProof="0" dirty="0">
              <a:ln>
                <a:noFill/>
              </a:ln>
              <a:solidFill>
                <a:prstClr val="white"/>
              </a:solidFill>
              <a:effectLst/>
              <a:uLnTx/>
              <a:uFillTx/>
              <a:latin typeface="Arial" charset="0"/>
              <a:cs typeface="Arial" charset="0"/>
            </a:endParaRPr>
          </a:p>
        </p:txBody>
      </p:sp>
      <p:pic>
        <p:nvPicPr>
          <p:cNvPr id="3" name="Picture 2"/>
          <p:cNvPicPr>
            <a:picLocks noChangeAspect="1"/>
          </p:cNvPicPr>
          <p:nvPr/>
        </p:nvPicPr>
        <p:blipFill>
          <a:blip r:embed="rId3"/>
          <a:stretch>
            <a:fillRect/>
          </a:stretch>
        </p:blipFill>
        <p:spPr>
          <a:xfrm>
            <a:off x="1094166" y="1149935"/>
            <a:ext cx="6955668" cy="4628395"/>
          </a:xfrm>
          <a:prstGeom prst="roundRect">
            <a:avLst/>
          </a:prstGeom>
        </p:spPr>
      </p:pic>
    </p:spTree>
    <p:extLst>
      <p:ext uri="{BB962C8B-B14F-4D97-AF65-F5344CB8AC3E}">
        <p14:creationId xmlns:p14="http://schemas.microsoft.com/office/powerpoint/2010/main" val="3622842521"/>
      </p:ext>
    </p:extLst>
  </p:cSld>
  <p:clrMapOvr>
    <a:masterClrMapping/>
  </p:clrMapOvr>
  <p:transition spd="slow">
    <p:wipe dir="d"/>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74"/>
            <a:ext cx="9144000" cy="1259987"/>
          </a:xfrm>
        </p:spPr>
        <p:txBody>
          <a:bodyPr/>
          <a:lstStyle/>
          <a:p>
            <a:pPr algn="ctr">
              <a:defRPr/>
            </a:pPr>
            <a:r>
              <a:rPr lang="en-US" sz="3600" b="1" dirty="0">
                <a:solidFill>
                  <a:srgbClr val="FFFF00"/>
                </a:solidFill>
                <a:latin typeface="Arial" charset="0"/>
                <a:cs typeface="Arial" charset="0"/>
              </a:rPr>
              <a:t>NHGRI Short Course in Genomics</a:t>
            </a:r>
            <a:br>
              <a:rPr lang="en-US" sz="3600" b="1" dirty="0">
                <a:solidFill>
                  <a:srgbClr val="FFFF00"/>
                </a:solidFill>
                <a:latin typeface="Arial" charset="0"/>
                <a:cs typeface="Arial" charset="0"/>
              </a:rPr>
            </a:br>
            <a:r>
              <a:rPr lang="en-US" sz="2800" b="1" dirty="0">
                <a:solidFill>
                  <a:schemeClr val="tx1"/>
                </a:solidFill>
                <a:latin typeface="Arial" charset="0"/>
                <a:cs typeface="Arial" charset="0"/>
              </a:rPr>
              <a:t>Nurse, Physician Assistant, and Faculty</a:t>
            </a:r>
            <a:endParaRPr lang="en-US" sz="2800" b="1" dirty="0">
              <a:solidFill>
                <a:schemeClr val="tx1"/>
              </a:solidFill>
              <a:latin typeface="Arial" pitchFamily="34" charset="0"/>
              <a:cs typeface="Arial" pitchFamily="34" charset="0"/>
            </a:endParaRPr>
          </a:p>
        </p:txBody>
      </p:sp>
      <p:pic>
        <p:nvPicPr>
          <p:cNvPr id="7" name="Picture 6"/>
          <p:cNvPicPr>
            <a:picLocks noChangeAspect="1"/>
          </p:cNvPicPr>
          <p:nvPr/>
        </p:nvPicPr>
        <p:blipFill>
          <a:blip r:embed="rId3"/>
          <a:stretch>
            <a:fillRect/>
          </a:stretch>
        </p:blipFill>
        <p:spPr>
          <a:xfrm>
            <a:off x="3140765" y="5728228"/>
            <a:ext cx="2862470" cy="915052"/>
          </a:xfrm>
          <a:prstGeom prst="rect">
            <a:avLst/>
          </a:prstGeom>
          <a:effectLst>
            <a:glow rad="228600">
              <a:schemeClr val="accent6">
                <a:satMod val="175000"/>
                <a:alpha val="40000"/>
              </a:schemeClr>
            </a:glow>
          </a:effec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02" t="21129" r="1709" b="8506"/>
          <a:stretch/>
        </p:blipFill>
        <p:spPr>
          <a:xfrm>
            <a:off x="292099" y="1714501"/>
            <a:ext cx="8598311" cy="3771901"/>
          </a:xfrm>
          <a:prstGeom prst="roundRect">
            <a:avLst/>
          </a:prstGeom>
        </p:spPr>
      </p:pic>
      <p:sp>
        <p:nvSpPr>
          <p:cNvPr id="8" name="TextBox 7"/>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44</a:t>
            </a:r>
          </a:p>
        </p:txBody>
      </p:sp>
    </p:spTree>
    <p:extLst>
      <p:ext uri="{BB962C8B-B14F-4D97-AF65-F5344CB8AC3E}">
        <p14:creationId xmlns:p14="http://schemas.microsoft.com/office/powerpoint/2010/main" val="513512449"/>
      </p:ext>
    </p:extLst>
  </p:cSld>
  <p:clrMapOvr>
    <a:masterClrMapping/>
  </p:clrMapOvr>
  <p:transition spd="slow">
    <p:wipe dir="d"/>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1673"/>
            <a:ext cx="9144000" cy="1127083"/>
          </a:xfrm>
        </p:spPr>
        <p:txBody>
          <a:bodyPr/>
          <a:lstStyle/>
          <a:p>
            <a:pPr algn="ctr">
              <a:defRPr/>
            </a:pPr>
            <a:r>
              <a:rPr lang="en-US" sz="3600" b="1" dirty="0">
                <a:solidFill>
                  <a:srgbClr val="FFFF00"/>
                </a:solidFill>
                <a:latin typeface="Arial" charset="0"/>
                <a:cs typeface="Arial" charset="0"/>
              </a:rPr>
              <a:t>Inter-Society Coordinating Committee</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for Practitioner Education (ISCC)</a:t>
            </a:r>
            <a:br>
              <a:rPr lang="en-US" sz="3600" b="1" dirty="0">
                <a:solidFill>
                  <a:srgbClr val="FFFF00"/>
                </a:solidFill>
                <a:latin typeface="Arial" charset="0"/>
                <a:cs typeface="Arial" charset="0"/>
              </a:rPr>
            </a:br>
            <a:endParaRPr lang="en-US" sz="3600" b="1" i="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45</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871" t="3631" r="7517" b="2066"/>
          <a:stretch/>
        </p:blipFill>
        <p:spPr>
          <a:xfrm>
            <a:off x="1031661" y="1344342"/>
            <a:ext cx="7080677" cy="4956474"/>
          </a:xfrm>
          <a:prstGeom prst="roundRect">
            <a:avLst/>
          </a:prstGeom>
        </p:spPr>
      </p:pic>
    </p:spTree>
    <p:extLst>
      <p:ext uri="{BB962C8B-B14F-4D97-AF65-F5344CB8AC3E}">
        <p14:creationId xmlns:p14="http://schemas.microsoft.com/office/powerpoint/2010/main" val="1869499633"/>
      </p:ext>
    </p:extLst>
  </p:cSld>
  <p:clrMapOvr>
    <a:masterClrMapping/>
  </p:clrMapOvr>
  <p:transition spd="slow">
    <p:wipe dir="d"/>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50800" y="1673"/>
            <a:ext cx="9144000" cy="1259987"/>
          </a:xfrm>
        </p:spPr>
        <p:txBody>
          <a:bodyPr/>
          <a:lstStyle/>
          <a:p>
            <a:pPr algn="ctr">
              <a:defRPr/>
            </a:pPr>
            <a:r>
              <a:rPr lang="en-US" sz="3600" b="1" dirty="0">
                <a:solidFill>
                  <a:srgbClr val="FFFF00"/>
                </a:solidFill>
                <a:latin typeface="Arial" charset="0"/>
                <a:cs typeface="Arial" charset="0"/>
              </a:rPr>
              <a:t>Method for Introducing a New Competency: Genomics (MINC)</a:t>
            </a:r>
            <a:endParaRPr lang="en-US" sz="3600" b="1" dirty="0">
              <a:solidFill>
                <a:srgbClr val="FFFF00"/>
              </a:solidFill>
              <a:latin typeface="Arial" pitchFamily="34" charset="0"/>
              <a:cs typeface="Arial" pitchFamily="34" charset="0"/>
            </a:endParaRPr>
          </a:p>
        </p:txBody>
      </p:sp>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46</a:t>
            </a:r>
          </a:p>
        </p:txBody>
      </p:sp>
      <p:pic>
        <p:nvPicPr>
          <p:cNvPr id="2" name="Picture 1"/>
          <p:cNvPicPr>
            <a:picLocks noChangeAspect="1"/>
          </p:cNvPicPr>
          <p:nvPr/>
        </p:nvPicPr>
        <p:blipFill>
          <a:blip r:embed="rId3"/>
          <a:stretch>
            <a:fillRect/>
          </a:stretch>
        </p:blipFill>
        <p:spPr>
          <a:xfrm>
            <a:off x="1298767" y="1503462"/>
            <a:ext cx="6444865" cy="4674886"/>
          </a:xfrm>
          <a:prstGeom prst="rect">
            <a:avLst/>
          </a:prstGeom>
          <a:effectLst>
            <a:glow rad="228600">
              <a:schemeClr val="accent3">
                <a:satMod val="175000"/>
                <a:alpha val="40000"/>
              </a:schemeClr>
            </a:glow>
          </a:effectLst>
        </p:spPr>
      </p:pic>
    </p:spTree>
    <p:extLst>
      <p:ext uri="{BB962C8B-B14F-4D97-AF65-F5344CB8AC3E}">
        <p14:creationId xmlns:p14="http://schemas.microsoft.com/office/powerpoint/2010/main" val="573970364"/>
      </p:ext>
    </p:extLst>
  </p:cSld>
  <p:clrMapOvr>
    <a:masterClrMapping/>
  </p:clrMapOvr>
  <p:transition spd="slow">
    <p:wipe di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bg2"/>
                </a:solidFill>
              </a:rPr>
              <a:t>General Genomics Updates</a:t>
            </a:r>
          </a:p>
          <a:p>
            <a:pPr marL="1016000" indent="-787400">
              <a:spcBef>
                <a:spcPts val="1800"/>
              </a:spcBef>
              <a:buFontTx/>
              <a:buAutoNum type="romanUcPeriod"/>
            </a:pPr>
            <a:r>
              <a:rPr lang="en-US" sz="3400" dirty="0">
                <a:solidFill>
                  <a:schemeClr val="bg2"/>
                </a:solidFill>
              </a:rPr>
              <a:t>NHGRI Extramural Research Program</a:t>
            </a:r>
          </a:p>
          <a:p>
            <a:pPr marL="1016000" indent="-787400">
              <a:spcBef>
                <a:spcPts val="1800"/>
              </a:spcBef>
              <a:buFontTx/>
              <a:buAutoNum type="romanUcPeriod"/>
            </a:pPr>
            <a:r>
              <a:rPr lang="en-US" sz="3400" dirty="0">
                <a:solidFill>
                  <a:schemeClr val="bg2"/>
                </a:solidFill>
              </a:rPr>
              <a:t>NIH Common Fund/Trans-NIH</a:t>
            </a:r>
          </a:p>
          <a:p>
            <a:pPr marL="1016000" indent="-787400">
              <a:spcBef>
                <a:spcPts val="1800"/>
              </a:spcBef>
              <a:buFontTx/>
              <a:buAutoNum type="romanUcPeriod"/>
              <a:tabLst>
                <a:tab pos="1371600" algn="l"/>
              </a:tabLst>
            </a:pPr>
            <a:r>
              <a:rPr lang="en-US" sz="3400" dirty="0">
                <a:solidFill>
                  <a:schemeClr val="bg2"/>
                </a:solidFill>
              </a:rPr>
              <a:t>NHGRI Division of Policy, 	Communications, and Education</a:t>
            </a:r>
          </a:p>
          <a:p>
            <a:pPr marL="1016000" indent="-787400">
              <a:spcBef>
                <a:spcPts val="1800"/>
              </a:spcBef>
              <a:buFontTx/>
              <a:buAutoNum type="romanUcPeriod"/>
            </a:pPr>
            <a:r>
              <a:rPr lang="en-US" sz="3400" dirty="0">
                <a:solidFill>
                  <a:schemeClr val="tx2">
                    <a:lumMod val="90000"/>
                  </a:schemeClr>
                </a:solidFill>
              </a:rPr>
              <a:t>NHGRI Intramural Research Program</a:t>
            </a:r>
          </a:p>
        </p:txBody>
      </p:sp>
      <p:sp>
        <p:nvSpPr>
          <p:cNvPr id="5" name="Title 1"/>
          <p:cNvSpPr txBox="1">
            <a:spLocks/>
          </p:cNvSpPr>
          <p:nvPr/>
        </p:nvSpPr>
        <p:spPr>
          <a:xfrm>
            <a:off x="-4764" y="-175"/>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1298"/>
            <a:ext cx="9144001" cy="1354253"/>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2017 Rare Impact Award,</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National Organization for Rare Disorders</a:t>
            </a:r>
          </a:p>
        </p:txBody>
      </p:sp>
      <p:sp>
        <p:nvSpPr>
          <p:cNvPr id="10" name="TextBox 9"/>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47</a:t>
            </a: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National Academy of Scienc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a:xfrm>
            <a:off x="307977" y="5850802"/>
            <a:ext cx="4980131" cy="603250"/>
          </a:xfrm>
          <a:prstGeom prst="rect">
            <a:avLst/>
          </a:prstGeom>
        </p:spPr>
        <p:txBody>
          <a:bodyPr/>
          <a:lstStyle/>
          <a:p>
            <a:pPr algn="ctr" eaLnBrk="0" hangingPunct="0">
              <a:defRPr/>
            </a:pPr>
            <a:r>
              <a:rPr lang="en-US" sz="3200" spc="-100" dirty="0">
                <a:ea typeface="+mj-ea"/>
                <a:cs typeface="Arial" charset="0"/>
              </a:rPr>
              <a:t>Cynthia </a:t>
            </a:r>
            <a:r>
              <a:rPr lang="en-US" sz="3200" spc="-100" dirty="0" err="1">
                <a:ea typeface="+mj-ea"/>
                <a:cs typeface="Arial" charset="0"/>
              </a:rPr>
              <a:t>Tifft</a:t>
            </a:r>
            <a:r>
              <a:rPr lang="en-US" sz="3200" spc="-100" dirty="0">
                <a:ea typeface="+mj-ea"/>
                <a:cs typeface="Arial" charset="0"/>
              </a:rPr>
              <a:t>, M.D., Ph.D.</a:t>
            </a:r>
          </a:p>
        </p:txBody>
      </p:sp>
      <p:pic>
        <p:nvPicPr>
          <p:cNvPr id="1026" name="Picture 2" descr="https://rarediseases.org/wp-content/uploads/2017/07/Cynthia-Tifft.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30"/>
          <a:stretch/>
        </p:blipFill>
        <p:spPr bwMode="auto">
          <a:xfrm>
            <a:off x="1099459" y="1588437"/>
            <a:ext cx="3159805" cy="4235703"/>
          </a:xfrm>
          <a:prstGeom prst="roundRect">
            <a:avLst/>
          </a:prstGeom>
          <a:noFill/>
          <a:extLst>
            <a:ext uri="{909E8E84-426E-40DD-AFC4-6F175D3DCCD1}">
              <a14:hiddenFill xmlns:a14="http://schemas.microsoft.com/office/drawing/2010/main">
                <a:solidFill>
                  <a:srgbClr val="FFFFFF"/>
                </a:solidFill>
              </a14:hiddenFill>
            </a:ext>
          </a:extLst>
        </p:spPr>
      </p:pic>
      <p:grpSp>
        <p:nvGrpSpPr>
          <p:cNvPr id="8" name="Group 7"/>
          <p:cNvGrpSpPr>
            <a:grpSpLocks noChangeAspect="1"/>
          </p:cNvGrpSpPr>
          <p:nvPr/>
        </p:nvGrpSpPr>
        <p:grpSpPr>
          <a:xfrm>
            <a:off x="5189532" y="1875703"/>
            <a:ext cx="3122599" cy="3661170"/>
            <a:chOff x="5694717" y="1985471"/>
            <a:chExt cx="2726871" cy="3197189"/>
          </a:xfrm>
          <a:effectLst>
            <a:glow rad="228600">
              <a:srgbClr val="FF3300">
                <a:alpha val="40000"/>
              </a:srgbClr>
            </a:glow>
          </a:effectLst>
        </p:grpSpPr>
        <p:pic>
          <p:nvPicPr>
            <p:cNvPr id="7" name="Picture 6"/>
            <p:cNvPicPr>
              <a:picLocks noChangeAspect="1"/>
            </p:cNvPicPr>
            <p:nvPr/>
          </p:nvPicPr>
          <p:blipFill rotWithShape="1">
            <a:blip r:embed="rId4"/>
            <a:srcRect l="33200"/>
            <a:stretch/>
          </p:blipFill>
          <p:spPr>
            <a:xfrm>
              <a:off x="5694717" y="1985471"/>
              <a:ext cx="2726871" cy="1142186"/>
            </a:xfrm>
            <a:prstGeom prst="rect">
              <a:avLst/>
            </a:prstGeom>
          </p:spPr>
        </p:pic>
        <p:pic>
          <p:nvPicPr>
            <p:cNvPr id="12" name="Picture 11"/>
            <p:cNvPicPr>
              <a:picLocks noChangeAspect="1"/>
            </p:cNvPicPr>
            <p:nvPr/>
          </p:nvPicPr>
          <p:blipFill rotWithShape="1">
            <a:blip r:embed="rId4"/>
            <a:srcRect r="65350"/>
            <a:stretch/>
          </p:blipFill>
          <p:spPr>
            <a:xfrm>
              <a:off x="5694717" y="2980695"/>
              <a:ext cx="2726871" cy="2201965"/>
            </a:xfrm>
            <a:prstGeom prst="rect">
              <a:avLst/>
            </a:prstGeom>
          </p:spPr>
        </p:pic>
      </p:grpSp>
    </p:spTree>
    <p:extLst>
      <p:ext uri="{BB962C8B-B14F-4D97-AF65-F5344CB8AC3E}">
        <p14:creationId xmlns:p14="http://schemas.microsoft.com/office/powerpoint/2010/main" val="867995393"/>
      </p:ext>
    </p:extLst>
  </p:cSld>
  <p:clrMapOvr>
    <a:masterClrMapping/>
  </p:clrMapOvr>
  <p:transition spd="slow">
    <p:wipe dir="d"/>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938" y="2656"/>
            <a:ext cx="9144001" cy="608956"/>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charset="0"/>
              </a:rPr>
              <a:t>New President-Elect, </a:t>
            </a:r>
            <a:br>
              <a:rPr lang="en-US" sz="3600" b="1" dirty="0">
                <a:solidFill>
                  <a:srgbClr val="FFFF00"/>
                </a:solidFill>
                <a:latin typeface="Arial" charset="0"/>
                <a:cs typeface="Arial" charset="0"/>
              </a:rPr>
            </a:br>
            <a:r>
              <a:rPr lang="en-US" sz="3600" b="1" dirty="0">
                <a:solidFill>
                  <a:srgbClr val="FFFF00"/>
                </a:solidFill>
                <a:latin typeface="Arial" charset="0"/>
                <a:cs typeface="Arial" charset="0"/>
              </a:rPr>
              <a:t>American Society of Human Genetics</a:t>
            </a:r>
            <a:br>
              <a:rPr lang="en-US" sz="3600" b="1" dirty="0">
                <a:solidFill>
                  <a:srgbClr val="FFFF00"/>
                </a:solidFill>
                <a:latin typeface="Arial" charset="0"/>
                <a:cs typeface="Arial" charset="0"/>
              </a:rPr>
            </a:br>
            <a:endParaRPr lang="en-US" sz="3600" b="1" dirty="0">
              <a:solidFill>
                <a:srgbClr val="FFFF00"/>
              </a:solidFill>
              <a:latin typeface="Arial" charset="0"/>
              <a:cs typeface="Arial" charset="0"/>
            </a:endParaRPr>
          </a:p>
        </p:txBody>
      </p:sp>
      <p:sp>
        <p:nvSpPr>
          <p:cNvPr id="4" name="AutoShape 2" descr="Image result for National Academy of Scienc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5" name="AutoShape 4" descr="Image result for National Academy of Scienc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sp>
        <p:nvSpPr>
          <p:cNvPr id="8" name="Title 1"/>
          <p:cNvSpPr txBox="1">
            <a:spLocks/>
          </p:cNvSpPr>
          <p:nvPr/>
        </p:nvSpPr>
        <p:spPr>
          <a:xfrm>
            <a:off x="227765" y="5553529"/>
            <a:ext cx="5203825" cy="60325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Les </a:t>
            </a:r>
            <a:r>
              <a:rPr kumimoji="0" lang="en-US" sz="3200" b="1" i="0" u="none" strike="noStrike" kern="1200" cap="none" spc="-100" normalizeH="0" baseline="0" noProof="0" dirty="0" err="1">
                <a:ln>
                  <a:noFill/>
                </a:ln>
                <a:solidFill>
                  <a:prstClr val="white"/>
                </a:solidFill>
                <a:effectLst/>
                <a:uLnTx/>
                <a:uFillTx/>
                <a:latin typeface="Arial" pitchFamily="34" charset="0"/>
                <a:ea typeface="+mn-ea"/>
                <a:cs typeface="Arial" charset="0"/>
              </a:rPr>
              <a:t>Biesecker</a:t>
            </a:r>
            <a:r>
              <a:rPr kumimoji="0" lang="en-US" sz="3200" b="1" i="0" u="none" strike="noStrike" kern="1200" cap="none" spc="-100" normalizeH="0" baseline="0" noProof="0" dirty="0">
                <a:ln>
                  <a:noFill/>
                </a:ln>
                <a:solidFill>
                  <a:prstClr val="white"/>
                </a:solidFill>
                <a:effectLst/>
                <a:uLnTx/>
                <a:uFillTx/>
                <a:latin typeface="Arial" pitchFamily="34" charset="0"/>
                <a:ea typeface="+mn-ea"/>
                <a:cs typeface="Arial" charset="0"/>
              </a:rPr>
              <a:t>, M.D. </a:t>
            </a:r>
          </a:p>
        </p:txBody>
      </p:sp>
      <p:sp>
        <p:nvSpPr>
          <p:cNvPr id="12" name="TextBox 11"/>
          <p:cNvSpPr txBox="1"/>
          <p:nvPr/>
        </p:nvSpPr>
        <p:spPr>
          <a:xfrm>
            <a:off x="7317494" y="6409068"/>
            <a:ext cx="1795684" cy="400110"/>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ADDC">
                    <a:lumMod val="40000"/>
                    <a:lumOff val="60000"/>
                  </a:srgbClr>
                </a:solidFill>
                <a:effectLst/>
                <a:uLnTx/>
                <a:uFillTx/>
                <a:latin typeface="Arial" charset="0"/>
                <a:ea typeface="+mn-ea"/>
                <a:cs typeface="+mn-cs"/>
              </a:rPr>
              <a:t>Document 48</a:t>
            </a:r>
          </a:p>
        </p:txBody>
      </p:sp>
      <p:sp>
        <p:nvSpPr>
          <p:cNvPr id="10" name="AutoShape 2" descr="Eli Lilly and Compan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rial" pitchFamily="34" charset="0"/>
              <a:ea typeface="+mn-ea"/>
              <a:cs typeface="+mn-cs"/>
            </a:endParaRPr>
          </a:p>
        </p:txBody>
      </p:sp>
      <p:pic>
        <p:nvPicPr>
          <p:cNvPr id="97282" name="Picture 2" descr="Image result for ashg logo"/>
          <p:cNvPicPr>
            <a:picLocks noChangeAspect="1" noChangeArrowheads="1"/>
          </p:cNvPicPr>
          <p:nvPr/>
        </p:nvPicPr>
        <p:blipFill>
          <a:blip r:embed="rId3" cstate="print"/>
          <a:srcRect/>
          <a:stretch>
            <a:fillRect/>
          </a:stretch>
        </p:blipFill>
        <p:spPr bwMode="auto">
          <a:xfrm>
            <a:off x="5174314" y="2355840"/>
            <a:ext cx="2508176" cy="2511655"/>
          </a:xfrm>
          <a:prstGeom prst="rect">
            <a:avLst/>
          </a:prstGeom>
          <a:noFill/>
          <a:effectLst>
            <a:glow rad="228600">
              <a:schemeClr val="accent6">
                <a:satMod val="175000"/>
                <a:alpha val="40000"/>
              </a:schemeClr>
            </a:glow>
          </a:effectLst>
        </p:spPr>
      </p:pic>
      <p:pic>
        <p:nvPicPr>
          <p:cNvPr id="97284" name="Picture 4" descr="Leslie G. Biesecker, MD"/>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4250"/>
                    </a14:imgEffect>
                  </a14:imgLayer>
                </a14:imgProps>
              </a:ext>
            </a:extLst>
          </a:blip>
          <a:srcRect/>
          <a:stretch>
            <a:fillRect/>
          </a:stretch>
        </p:blipFill>
        <p:spPr bwMode="auto">
          <a:xfrm>
            <a:off x="1467500" y="1709184"/>
            <a:ext cx="2724355" cy="3842039"/>
          </a:xfrm>
          <a:prstGeom prst="roundRect">
            <a:avLst/>
          </a:prstGeom>
          <a:noFill/>
        </p:spPr>
      </p:pic>
    </p:spTree>
    <p:extLst>
      <p:ext uri="{BB962C8B-B14F-4D97-AF65-F5344CB8AC3E}">
        <p14:creationId xmlns:p14="http://schemas.microsoft.com/office/powerpoint/2010/main" val="3979311820"/>
      </p:ext>
    </p:extLst>
  </p:cSld>
  <p:clrMapOvr>
    <a:masterClrMapping/>
  </p:clrMapOvr>
  <p:transition spd="slow">
    <p:wipe dir="d"/>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30"/>
            <a:ext cx="9144000" cy="811212"/>
          </a:xfrm>
          <a:prstGeom prst="rect">
            <a:avLst/>
          </a:prstGeom>
        </p:spPr>
        <p:txBody>
          <a:bodyPr/>
          <a:lstStyle/>
          <a:p>
            <a:pPr algn="ctr">
              <a:defRPr/>
            </a:pPr>
            <a:r>
              <a:rPr lang="en-US" sz="3600" spc="-100" dirty="0">
                <a:solidFill>
                  <a:srgbClr val="FFFF00"/>
                </a:solidFill>
                <a:latin typeface="Arial" pitchFamily="34" charset="0"/>
                <a:cs typeface="Arial" pitchFamily="34" charset="0"/>
              </a:rPr>
              <a:t>NHGRI Intramural Research Highlights</a:t>
            </a:r>
          </a:p>
        </p:txBody>
      </p:sp>
      <p:sp>
        <p:nvSpPr>
          <p:cNvPr id="11" name="AutoShape 10" descr="http://inside.genome.gov/NHGRIStaff/Staff/retrieve.cfm?imageid=40000683&amp;dpi=300&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TextBox 25"/>
          <p:cNvSpPr txBox="1"/>
          <p:nvPr/>
        </p:nvSpPr>
        <p:spPr>
          <a:xfrm>
            <a:off x="7317494" y="6409068"/>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49</a:t>
            </a:r>
          </a:p>
        </p:txBody>
      </p:sp>
      <p:grpSp>
        <p:nvGrpSpPr>
          <p:cNvPr id="9" name="Group 8"/>
          <p:cNvGrpSpPr/>
          <p:nvPr/>
        </p:nvGrpSpPr>
        <p:grpSpPr>
          <a:xfrm>
            <a:off x="0" y="1137917"/>
            <a:ext cx="8046535" cy="1325880"/>
            <a:chOff x="0" y="1137917"/>
            <a:chExt cx="8046535" cy="1325880"/>
          </a:xfrm>
        </p:grpSpPr>
        <p:sp>
          <p:nvSpPr>
            <p:cNvPr id="7" name="Rectangle 6"/>
            <p:cNvSpPr/>
            <p:nvPr/>
          </p:nvSpPr>
          <p:spPr>
            <a:xfrm>
              <a:off x="3909" y="1137917"/>
              <a:ext cx="8042626" cy="1325880"/>
            </a:xfrm>
            <a:prstGeom prst="rect">
              <a:avLst/>
            </a:prstGeom>
            <a:solidFill>
              <a:schemeClr val="accent4"/>
            </a:solidFill>
          </p:spPr>
          <p:txBody>
            <a:bodyPr wrap="square" rtlCol="0" anchor="ctr">
              <a:spAutoFit/>
            </a:bodyPr>
            <a:lstStyle/>
            <a:p>
              <a:pPr algn="ctr"/>
              <a:endParaRPr lang="en-US" b="0" i="1" dirty="0">
                <a:solidFill>
                  <a:schemeClr val="bg1"/>
                </a:solidFill>
              </a:endParaRPr>
            </a:p>
          </p:txBody>
        </p:sp>
        <p:sp>
          <p:nvSpPr>
            <p:cNvPr id="5" name="Rectangle 4"/>
            <p:cNvSpPr/>
            <p:nvPr/>
          </p:nvSpPr>
          <p:spPr>
            <a:xfrm>
              <a:off x="0" y="1741394"/>
              <a:ext cx="6508376" cy="652182"/>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67" t="11148" r="11775" b="17799"/>
            <a:stretch/>
          </p:blipFill>
          <p:spPr>
            <a:xfrm>
              <a:off x="6502645" y="1200940"/>
              <a:ext cx="1469036" cy="1199214"/>
            </a:xfrm>
            <a:prstGeom prst="rect">
              <a:avLst/>
            </a:prstGeom>
          </p:spPr>
        </p:pic>
        <p:sp>
          <p:nvSpPr>
            <p:cNvPr id="19" name="Rectangle 18"/>
            <p:cNvSpPr/>
            <p:nvPr/>
          </p:nvSpPr>
          <p:spPr>
            <a:xfrm>
              <a:off x="1040043" y="1788079"/>
              <a:ext cx="5430025" cy="523220"/>
            </a:xfrm>
            <a:prstGeom prst="rect">
              <a:avLst/>
            </a:prstGeom>
            <a:solidFill>
              <a:schemeClr val="tx1"/>
            </a:solidFill>
          </p:spPr>
          <p:txBody>
            <a:bodyPr wrap="square">
              <a:spAutoFit/>
            </a:bodyPr>
            <a:lstStyle/>
            <a:p>
              <a:pPr algn="r"/>
              <a:r>
                <a:rPr lang="en-US" sz="1400" dirty="0">
                  <a:solidFill>
                    <a:schemeClr val="bg1"/>
                  </a:solidFill>
                </a:rPr>
                <a:t>Social influence on 5-year survival in a longitudinal chemotherapy ward co-presence network</a:t>
              </a:r>
              <a:endParaRPr lang="en-US" sz="800" dirty="0">
                <a:solidFill>
                  <a:schemeClr val="bg1"/>
                </a:solidFill>
              </a:endParaRPr>
            </a:p>
          </p:txBody>
        </p:sp>
        <p:pic>
          <p:nvPicPr>
            <p:cNvPr id="8" name="Picture 7"/>
            <p:cNvPicPr>
              <a:picLocks noChangeAspect="1"/>
            </p:cNvPicPr>
            <p:nvPr/>
          </p:nvPicPr>
          <p:blipFill rotWithShape="1">
            <a:blip r:embed="rId4"/>
            <a:srcRect l="7480" t="29694" r="21298" b="19287"/>
            <a:stretch/>
          </p:blipFill>
          <p:spPr>
            <a:xfrm>
              <a:off x="0" y="1200586"/>
              <a:ext cx="6512482" cy="530492"/>
            </a:xfrm>
            <a:prstGeom prst="rect">
              <a:avLst/>
            </a:prstGeom>
          </p:spPr>
        </p:pic>
      </p:grpSp>
      <p:grpSp>
        <p:nvGrpSpPr>
          <p:cNvPr id="15" name="Group 14"/>
          <p:cNvGrpSpPr/>
          <p:nvPr/>
        </p:nvGrpSpPr>
        <p:grpSpPr>
          <a:xfrm>
            <a:off x="677075" y="2875665"/>
            <a:ext cx="8475454" cy="1438069"/>
            <a:chOff x="677075" y="2875665"/>
            <a:chExt cx="8475454" cy="1438069"/>
          </a:xfrm>
        </p:grpSpPr>
        <p:sp>
          <p:nvSpPr>
            <p:cNvPr id="24" name="Rectangle 23"/>
            <p:cNvSpPr/>
            <p:nvPr/>
          </p:nvSpPr>
          <p:spPr>
            <a:xfrm>
              <a:off x="677075" y="2875665"/>
              <a:ext cx="8475454" cy="1438069"/>
            </a:xfrm>
            <a:prstGeom prst="rect">
              <a:avLst/>
            </a:prstGeom>
            <a:solidFill>
              <a:schemeClr val="accent4"/>
            </a:solidFill>
          </p:spPr>
          <p:txBody>
            <a:bodyPr wrap="square" rtlCol="0" anchor="ctr">
              <a:spAutoFit/>
            </a:bodyPr>
            <a:lstStyle/>
            <a:p>
              <a:pPr algn="ctr"/>
              <a:endParaRPr lang="en-US" b="0" i="1" dirty="0">
                <a:solidFill>
                  <a:schemeClr val="bg1"/>
                </a:solidFill>
              </a:endParaRPr>
            </a:p>
          </p:txBody>
        </p:sp>
        <p:sp>
          <p:nvSpPr>
            <p:cNvPr id="12" name="Rectangle 11"/>
            <p:cNvSpPr/>
            <p:nvPr/>
          </p:nvSpPr>
          <p:spPr>
            <a:xfrm>
              <a:off x="1982363" y="2945625"/>
              <a:ext cx="7161637" cy="1040041"/>
            </a:xfrm>
            <a:prstGeom prst="rect">
              <a:avLst/>
            </a:prstGeom>
            <a:solidFill>
              <a:srgbClr val="F3F7FB"/>
            </a:solidFill>
          </p:spPr>
          <p:txBody>
            <a:bodyPr wrap="square" rtlCol="0" anchor="ctr">
              <a:spAutoFit/>
            </a:bodyPr>
            <a:lstStyle/>
            <a:p>
              <a:pPr algn="ctr"/>
              <a:endParaRPr lang="en-US" b="0" i="1" dirty="0">
                <a:solidFill>
                  <a:schemeClr val="bg1"/>
                </a:solidFill>
              </a:endParaRPr>
            </a:p>
          </p:txBody>
        </p:sp>
        <p:sp>
          <p:nvSpPr>
            <p:cNvPr id="17" name="Rectangle 16"/>
            <p:cNvSpPr/>
            <p:nvPr/>
          </p:nvSpPr>
          <p:spPr>
            <a:xfrm>
              <a:off x="2170827" y="3587798"/>
              <a:ext cx="6973173" cy="643892"/>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18" name="Rectangle 17"/>
            <p:cNvSpPr/>
            <p:nvPr/>
          </p:nvSpPr>
          <p:spPr>
            <a:xfrm>
              <a:off x="2444811" y="3713574"/>
              <a:ext cx="6022113" cy="307777"/>
            </a:xfrm>
            <a:prstGeom prst="rect">
              <a:avLst/>
            </a:prstGeom>
            <a:solidFill>
              <a:schemeClr val="tx1"/>
            </a:solidFill>
          </p:spPr>
          <p:txBody>
            <a:bodyPr wrap="square">
              <a:spAutoFit/>
            </a:bodyPr>
            <a:lstStyle/>
            <a:p>
              <a:r>
                <a:rPr lang="en-US" sz="1400" dirty="0">
                  <a:solidFill>
                    <a:schemeClr val="bg1"/>
                  </a:solidFill>
                </a:rPr>
                <a:t>A defect in myoblast fusion underlies Carey-</a:t>
              </a:r>
              <a:r>
                <a:rPr lang="en-US" sz="1400" dirty="0" err="1">
                  <a:solidFill>
                    <a:schemeClr val="bg1"/>
                  </a:solidFill>
                </a:rPr>
                <a:t>Fineman</a:t>
              </a:r>
              <a:r>
                <a:rPr lang="en-US" sz="1400" dirty="0">
                  <a:solidFill>
                    <a:schemeClr val="bg1"/>
                  </a:solidFill>
                </a:rPr>
                <a:t>-</a:t>
              </a:r>
              <a:r>
                <a:rPr lang="en-US" sz="1400" dirty="0" err="1">
                  <a:solidFill>
                    <a:schemeClr val="bg1"/>
                  </a:solidFill>
                </a:rPr>
                <a:t>Ziter</a:t>
              </a:r>
              <a:r>
                <a:rPr lang="en-US" sz="1400" dirty="0">
                  <a:solidFill>
                    <a:schemeClr val="bg1"/>
                  </a:solidFill>
                </a:rPr>
                <a:t> syndrome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585" y="2944905"/>
              <a:ext cx="1657715" cy="1289197"/>
            </a:xfrm>
            <a:prstGeom prst="rect">
              <a:avLst/>
            </a:prstGeom>
          </p:spPr>
        </p:pic>
        <p:pic>
          <p:nvPicPr>
            <p:cNvPr id="10" name="Picture 9"/>
            <p:cNvPicPr>
              <a:picLocks noChangeAspect="1"/>
            </p:cNvPicPr>
            <p:nvPr/>
          </p:nvPicPr>
          <p:blipFill rotWithShape="1">
            <a:blip r:embed="rId6"/>
            <a:srcRect t="17435" r="1379" b="10113"/>
            <a:stretch/>
          </p:blipFill>
          <p:spPr>
            <a:xfrm>
              <a:off x="2496713" y="2994485"/>
              <a:ext cx="2996667" cy="502571"/>
            </a:xfrm>
            <a:prstGeom prst="rect">
              <a:avLst/>
            </a:prstGeom>
          </p:spPr>
        </p:pic>
      </p:grpSp>
      <p:grpSp>
        <p:nvGrpSpPr>
          <p:cNvPr id="16" name="Group 15"/>
          <p:cNvGrpSpPr/>
          <p:nvPr/>
        </p:nvGrpSpPr>
        <p:grpSpPr>
          <a:xfrm>
            <a:off x="-4764" y="4739263"/>
            <a:ext cx="8042628" cy="1399032"/>
            <a:chOff x="-4764" y="4739263"/>
            <a:chExt cx="8042628" cy="1399032"/>
          </a:xfrm>
        </p:grpSpPr>
        <p:sp>
          <p:nvSpPr>
            <p:cNvPr id="28" name="Rectangle 27"/>
            <p:cNvSpPr/>
            <p:nvPr/>
          </p:nvSpPr>
          <p:spPr>
            <a:xfrm>
              <a:off x="-4764" y="4739263"/>
              <a:ext cx="8042628" cy="1399032"/>
            </a:xfrm>
            <a:prstGeom prst="rect">
              <a:avLst/>
            </a:prstGeom>
            <a:solidFill>
              <a:schemeClr val="accent4"/>
            </a:solidFill>
          </p:spPr>
          <p:txBody>
            <a:bodyPr wrap="square" rtlCol="0" anchor="ctr">
              <a:spAutoFit/>
            </a:bodyPr>
            <a:lstStyle/>
            <a:p>
              <a:pPr algn="ctr"/>
              <a:endParaRPr lang="en-US" b="0" i="1" dirty="0">
                <a:solidFill>
                  <a:schemeClr val="bg1"/>
                </a:solidFill>
              </a:endParaRPr>
            </a:p>
          </p:txBody>
        </p:sp>
        <p:sp>
          <p:nvSpPr>
            <p:cNvPr id="14" name="Rectangle 13"/>
            <p:cNvSpPr/>
            <p:nvPr/>
          </p:nvSpPr>
          <p:spPr>
            <a:xfrm>
              <a:off x="0" y="4802344"/>
              <a:ext cx="6484562" cy="691035"/>
            </a:xfrm>
            <a:prstGeom prst="rect">
              <a:avLst/>
            </a:prstGeom>
            <a:solidFill>
              <a:srgbClr val="000000"/>
            </a:solidFill>
          </p:spPr>
          <p:txBody>
            <a:bodyPr wrap="square" rtlCol="0" anchor="ctr">
              <a:spAutoFit/>
            </a:bodyPr>
            <a:lstStyle/>
            <a:p>
              <a:pPr algn="ctr"/>
              <a:endParaRPr lang="en-US" b="0" i="1" dirty="0">
                <a:solidFill>
                  <a:schemeClr val="bg1"/>
                </a:solidFill>
              </a:endParaRPr>
            </a:p>
          </p:txBody>
        </p:sp>
        <p:sp>
          <p:nvSpPr>
            <p:cNvPr id="23" name="Rectangle 22"/>
            <p:cNvSpPr/>
            <p:nvPr/>
          </p:nvSpPr>
          <p:spPr>
            <a:xfrm>
              <a:off x="0" y="5419164"/>
              <a:ext cx="6508376" cy="652182"/>
            </a:xfrm>
            <a:prstGeom prst="rect">
              <a:avLst/>
            </a:prstGeom>
            <a:solidFill>
              <a:schemeClr val="tx1"/>
            </a:solidFill>
          </p:spPr>
          <p:txBody>
            <a:bodyPr wrap="square" rtlCol="0" anchor="ctr">
              <a:spAutoFit/>
            </a:bodyPr>
            <a:lstStyle/>
            <a:p>
              <a:pPr algn="ctr"/>
              <a:endParaRPr lang="en-US" b="0" i="1" dirty="0">
                <a:solidFill>
                  <a:schemeClr val="bg1"/>
                </a:solidFill>
              </a:endParaRPr>
            </a:p>
          </p:txBody>
        </p:sp>
        <p:sp>
          <p:nvSpPr>
            <p:cNvPr id="25" name="Rectangle 24"/>
            <p:cNvSpPr/>
            <p:nvPr/>
          </p:nvSpPr>
          <p:spPr>
            <a:xfrm>
              <a:off x="336176" y="5474801"/>
              <a:ext cx="6123100" cy="523220"/>
            </a:xfrm>
            <a:prstGeom prst="rect">
              <a:avLst/>
            </a:prstGeom>
            <a:solidFill>
              <a:schemeClr val="tx1"/>
            </a:solidFill>
          </p:spPr>
          <p:txBody>
            <a:bodyPr wrap="square" rIns="182880">
              <a:spAutoFit/>
            </a:bodyPr>
            <a:lstStyle/>
            <a:p>
              <a:pPr algn="r"/>
              <a:r>
                <a:rPr lang="en-US" sz="1400" i="1" dirty="0">
                  <a:solidFill>
                    <a:schemeClr val="bg1"/>
                  </a:solidFill>
                </a:rPr>
                <a:t>Staphylococcus aureus</a:t>
              </a:r>
              <a:r>
                <a:rPr lang="en-US" sz="1400" dirty="0">
                  <a:solidFill>
                    <a:schemeClr val="bg1"/>
                  </a:solidFill>
                </a:rPr>
                <a:t> and </a:t>
              </a:r>
              <a:r>
                <a:rPr lang="en-US" sz="1400" i="1" dirty="0">
                  <a:solidFill>
                    <a:schemeClr val="bg1"/>
                  </a:solidFill>
                </a:rPr>
                <a:t>Staphylococcus epidermidis</a:t>
              </a:r>
              <a:r>
                <a:rPr lang="en-US" sz="1400" dirty="0">
                  <a:solidFill>
                    <a:schemeClr val="bg1"/>
                  </a:solidFill>
                </a:rPr>
                <a:t> strain diversity underlying pediatric atopic dermatitis</a:t>
              </a:r>
            </a:p>
          </p:txBody>
        </p:sp>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1635" t="5103" r="6206" b="16381"/>
            <a:stretch/>
          </p:blipFill>
          <p:spPr>
            <a:xfrm>
              <a:off x="6455763" y="4796853"/>
              <a:ext cx="1504013" cy="1274163"/>
            </a:xfrm>
            <a:prstGeom prst="rect">
              <a:avLst/>
            </a:prstGeom>
          </p:spPr>
        </p:pic>
        <p:pic>
          <p:nvPicPr>
            <p:cNvPr id="13" name="Picture 12"/>
            <p:cNvPicPr>
              <a:picLocks noChangeAspect="1"/>
            </p:cNvPicPr>
            <p:nvPr/>
          </p:nvPicPr>
          <p:blipFill>
            <a:blip r:embed="rId8"/>
            <a:stretch>
              <a:fillRect/>
            </a:stretch>
          </p:blipFill>
          <p:spPr>
            <a:xfrm>
              <a:off x="1221526" y="4805618"/>
              <a:ext cx="5088532" cy="603824"/>
            </a:xfrm>
            <a:prstGeom prst="rect">
              <a:avLst/>
            </a:prstGeom>
          </p:spPr>
        </p:pic>
      </p:grpSp>
    </p:spTree>
    <p:extLst>
      <p:ext uri="{BB962C8B-B14F-4D97-AF65-F5344CB8AC3E}">
        <p14:creationId xmlns:p14="http://schemas.microsoft.com/office/powerpoint/2010/main" val="15899344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764" y="2668786"/>
            <a:ext cx="184731" cy="646331"/>
          </a:xfrm>
          <a:prstGeom prst="rect">
            <a:avLst/>
          </a:prstGeom>
          <a:noFill/>
        </p:spPr>
        <p:txBody>
          <a:bodyPr wrap="none" rtlCol="0">
            <a:spAutoFit/>
          </a:bodyPr>
          <a:lstStyle/>
          <a:p>
            <a:endParaRPr lang="en-US" dirty="0">
              <a:solidFill>
                <a:prstClr val="white"/>
              </a:solidFill>
            </a:endParaRPr>
          </a:p>
          <a:p>
            <a:endParaRPr lang="en-US" dirty="0">
              <a:solidFill>
                <a:prstClr val="white"/>
              </a:solidFill>
            </a:endParaRPr>
          </a:p>
        </p:txBody>
      </p:sp>
      <p:sp>
        <p:nvSpPr>
          <p:cNvPr id="4" name="TextBox 3"/>
          <p:cNvSpPr txBox="1"/>
          <p:nvPr/>
        </p:nvSpPr>
        <p:spPr>
          <a:xfrm>
            <a:off x="179967" y="2723007"/>
            <a:ext cx="8719484" cy="3539430"/>
          </a:xfrm>
          <a:prstGeom prst="rect">
            <a:avLst/>
          </a:prstGeom>
          <a:noFill/>
        </p:spPr>
        <p:txBody>
          <a:bodyPr wrap="square" rtlCol="0">
            <a:spAutoFit/>
          </a:bodyPr>
          <a:lstStyle/>
          <a:p>
            <a:pPr algn="ctr"/>
            <a:r>
              <a:rPr lang="en-US" sz="3200" dirty="0">
                <a:solidFill>
                  <a:prstClr val="white"/>
                </a:solidFill>
              </a:rPr>
              <a:t>To receive </a:t>
            </a:r>
            <a:r>
              <a:rPr lang="en-US" sz="3200" i="1" dirty="0">
                <a:solidFill>
                  <a:prstClr val="white"/>
                </a:solidFill>
              </a:rPr>
              <a:t>The Genomics Landscape</a:t>
            </a:r>
            <a:r>
              <a:rPr lang="en-US" sz="3200" dirty="0">
                <a:solidFill>
                  <a:prstClr val="white"/>
                </a:solidFill>
              </a:rPr>
              <a:t>, </a:t>
            </a:r>
          </a:p>
          <a:p>
            <a:pPr algn="ctr"/>
            <a:r>
              <a:rPr lang="en-US" sz="3200" dirty="0">
                <a:solidFill>
                  <a:prstClr val="white"/>
                </a:solidFill>
              </a:rPr>
              <a:t>go to </a:t>
            </a:r>
            <a:r>
              <a:rPr lang="en-US" sz="3200" dirty="0">
                <a:solidFill>
                  <a:srgbClr val="FF9933"/>
                </a:solidFill>
              </a:rPr>
              <a:t>list.nih.gov</a:t>
            </a:r>
          </a:p>
          <a:p>
            <a:pPr algn="ctr"/>
            <a:endParaRPr lang="en-US" sz="3200" u="sng" dirty="0">
              <a:solidFill>
                <a:prstClr val="white"/>
              </a:solidFill>
            </a:endParaRPr>
          </a:p>
          <a:p>
            <a:pPr algn="ctr"/>
            <a:r>
              <a:rPr lang="en-US" sz="3200" dirty="0">
                <a:solidFill>
                  <a:prstClr val="white"/>
                </a:solidFill>
              </a:rPr>
              <a:t>Search for </a:t>
            </a:r>
            <a:r>
              <a:rPr lang="en-US" sz="3200" dirty="0">
                <a:solidFill>
                  <a:srgbClr val="FF9933"/>
                </a:solidFill>
              </a:rPr>
              <a:t>NHGRILANDSCAPE</a:t>
            </a:r>
          </a:p>
          <a:p>
            <a:pPr algn="ctr"/>
            <a:endParaRPr lang="en-US" sz="3200" dirty="0">
              <a:solidFill>
                <a:srgbClr val="7FD13B"/>
              </a:solidFill>
            </a:endParaRPr>
          </a:p>
          <a:p>
            <a:pPr algn="ctr"/>
            <a:r>
              <a:rPr lang="en-US" sz="3200" dirty="0">
                <a:solidFill>
                  <a:prstClr val="white"/>
                </a:solidFill>
              </a:rPr>
              <a:t>Past issues can be accessed at: </a:t>
            </a:r>
            <a:r>
              <a:rPr lang="en-US" sz="3200" u="sng" dirty="0">
                <a:solidFill>
                  <a:srgbClr val="FF9933"/>
                </a:solidFill>
                <a:hlinkClick r:id="rId3"/>
              </a:rPr>
              <a:t>genome.gov/27541196</a:t>
            </a:r>
            <a:r>
              <a:rPr lang="en-US" sz="3200" u="sng" dirty="0">
                <a:solidFill>
                  <a:srgbClr val="FF9933"/>
                </a:solidFill>
              </a:rPr>
              <a:t> </a:t>
            </a:r>
          </a:p>
        </p:txBody>
      </p:sp>
      <p:pic>
        <p:nvPicPr>
          <p:cNvPr id="2050" name="Picture 2" descr="\\centaur.nhgri.nih.gov\share\DERshare\OD\Director's Messaging\Banner Images\TGL 2015 top ban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 y="-1"/>
            <a:ext cx="9148764" cy="24973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317494" y="6409068"/>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50</a:t>
            </a:r>
          </a:p>
        </p:txBody>
      </p:sp>
    </p:spTree>
    <p:extLst>
      <p:ext uri="{BB962C8B-B14F-4D97-AF65-F5344CB8AC3E}">
        <p14:creationId xmlns:p14="http://schemas.microsoft.com/office/powerpoint/2010/main" val="1650569312"/>
      </p:ext>
    </p:extLst>
  </p:cSld>
  <p:clrMapOvr>
    <a:masterClrMapping/>
  </p:clrMapOvr>
  <p:transition spd="slow">
    <p:wipe dir="d"/>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0" y="1565374"/>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Thanks!</a:t>
            </a:r>
          </a:p>
        </p:txBody>
      </p:sp>
      <p:sp>
        <p:nvSpPr>
          <p:cNvPr id="94214" name="Rectangle 6"/>
          <p:cNvSpPr>
            <a:spLocks noChangeArrowheads="1"/>
          </p:cNvSpPr>
          <p:nvPr/>
        </p:nvSpPr>
        <p:spPr bwMode="auto">
          <a:xfrm>
            <a:off x="39034" y="5812776"/>
            <a:ext cx="453296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sp>
        <p:nvSpPr>
          <p:cNvPr id="2" name="AutoShape 2" descr="http://inside.genome.gov/NHGRIStaff/Staff/retrieve.cfm?imageid=15000184&amp;dpi=72&amp;fileformat=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inside.genome.gov/NHGRIStaff/Staff/retrieve.cfm?imageid=15000184&amp;dpi=72&amp;fileformat=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rotWithShape="1">
          <a:blip r:embed="rId3"/>
          <a:srcRect t="6318"/>
          <a:stretch/>
        </p:blipFill>
        <p:spPr>
          <a:xfrm>
            <a:off x="309562" y="160337"/>
            <a:ext cx="8524875" cy="1427727"/>
          </a:xfrm>
          <a:prstGeom prst="rect">
            <a:avLst/>
          </a:prstGeom>
          <a:effectLst>
            <a:softEdge rad="63500"/>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9049" t="31037" r="15197" b="14008"/>
          <a:stretch/>
        </p:blipFill>
        <p:spPr>
          <a:xfrm>
            <a:off x="182360" y="2377303"/>
            <a:ext cx="6293223" cy="2958618"/>
          </a:xfrm>
          <a:prstGeom prst="round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34833" t="19185" r="45334" b="26000"/>
          <a:stretch/>
        </p:blipFill>
        <p:spPr>
          <a:xfrm rot="5400000">
            <a:off x="2125730" y="4720559"/>
            <a:ext cx="791655" cy="1230724"/>
          </a:xfrm>
          <a:prstGeom prst="round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234" t="9782" b="4452"/>
          <a:stretch/>
        </p:blipFill>
        <p:spPr>
          <a:xfrm>
            <a:off x="1596711" y="1642522"/>
            <a:ext cx="1337019" cy="1002765"/>
          </a:xfrm>
          <a:prstGeom prst="round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5799" y="2189797"/>
            <a:ext cx="1758638" cy="1318979"/>
          </a:xfrm>
          <a:prstGeom prst="roundRect">
            <a:avLst/>
          </a:prstGeom>
        </p:spPr>
      </p:pic>
      <p:pic>
        <p:nvPicPr>
          <p:cNvPr id="1026" name="Picture 2" descr="image00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20125" y="4241620"/>
            <a:ext cx="4384681" cy="24624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4"/>
                                        </p:tgtEl>
                                        <p:attrNameLst>
                                          <p:attrName>style.visibility</p:attrName>
                                        </p:attrNameLst>
                                      </p:cBhvr>
                                      <p:to>
                                        <p:strVal val="visible"/>
                                      </p:to>
                                    </p:set>
                                  </p:childTnLst>
                                </p:cTn>
                              </p:par>
                              <p:par>
                                <p:cTn id="7" presetID="2" presetClass="entr" presetSubtype="4"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 calcmode="lin" valueType="num">
                                      <p:cBhvr additive="base">
                                        <p:cTn id="9" dur="500" fill="hold"/>
                                        <p:tgtEl>
                                          <p:spTgt spid="7"/>
                                        </p:tgtEl>
                                        <p:attrNameLst>
                                          <p:attrName>ppt_x</p:attrName>
                                        </p:attrNameLst>
                                      </p:cBhvr>
                                      <p:tavLst>
                                        <p:tav tm="0">
                                          <p:val>
                                            <p:strVal val="#ppt_x"/>
                                          </p:val>
                                        </p:tav>
                                        <p:tav tm="100000">
                                          <p:val>
                                            <p:strVal val="#ppt_x"/>
                                          </p:val>
                                        </p:tav>
                                      </p:tavLst>
                                    </p:anim>
                                    <p:anim calcmode="lin" valueType="num">
                                      <p:cBhvr additive="base">
                                        <p:cTn id="10" dur="500" fill="hold"/>
                                        <p:tgtEl>
                                          <p:spTgt spid="7"/>
                                        </p:tgtEl>
                                        <p:attrNameLst>
                                          <p:attrName>ppt_y</p:attrName>
                                        </p:attrNameLst>
                                      </p:cBhvr>
                                      <p:tavLst>
                                        <p:tav tm="0">
                                          <p:val>
                                            <p:strVal val="1+#ppt_h/2"/>
                                          </p:val>
                                        </p:tav>
                                        <p:tav tm="100000">
                                          <p:val>
                                            <p:strVal val="#ppt_y"/>
                                          </p:val>
                                        </p:tav>
                                      </p:tavLst>
                                    </p:anim>
                                  </p:childTnLst>
                                </p:cTn>
                              </p:par>
                            </p:childTnLst>
                          </p:cTn>
                        </p:par>
                        <p:par>
                          <p:cTn id="11" fill="hold">
                            <p:stCondLst>
                              <p:cond delay="500"/>
                            </p:stCondLst>
                            <p:childTnLst>
                              <p:par>
                                <p:cTn id="12" presetID="42" presetClass="entr" presetSubtype="0" fill="hold" nodeType="afterEffect">
                                  <p:stCondLst>
                                    <p:cond delay="2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42" presetClass="entr" presetSubtype="0" fill="hold" nodeType="after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25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additive="base">
                                        <p:cTn id="33" dur="500" fill="hold"/>
                                        <p:tgtEl>
                                          <p:spTgt spid="1026"/>
                                        </p:tgtEl>
                                        <p:attrNameLst>
                                          <p:attrName>ppt_x</p:attrName>
                                        </p:attrNameLst>
                                      </p:cBhvr>
                                      <p:tavLst>
                                        <p:tav tm="0">
                                          <p:val>
                                            <p:strVal val="#ppt_x"/>
                                          </p:val>
                                        </p:tav>
                                        <p:tav tm="100000">
                                          <p:val>
                                            <p:strVal val="#ppt_x"/>
                                          </p:val>
                                        </p:tav>
                                      </p:tavLst>
                                    </p:anim>
                                    <p:anim calcmode="lin" valueType="num">
                                      <p:cBhvr additive="base">
                                        <p:cTn id="3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a:solidFill>
                  <a:srgbClr val="E9BC79"/>
                </a:solidFill>
                <a:latin typeface="Arial"/>
                <a:cs typeface="Arial"/>
              </a:rPr>
              <a:t>through genomics research</a:t>
            </a:r>
          </a:p>
        </p:txBody>
      </p:sp>
    </p:spTree>
    <p:extLst>
      <p:ext uri="{BB962C8B-B14F-4D97-AF65-F5344CB8AC3E}">
        <p14:creationId xmlns:p14="http://schemas.microsoft.com/office/powerpoint/2010/main" val="30998288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287"/>
            <a:ext cx="9144000" cy="639763"/>
          </a:xfrm>
        </p:spPr>
        <p:txBody>
          <a:bodyPr/>
          <a:lstStyle/>
          <a:p>
            <a:pPr algn="ctr">
              <a:defRPr/>
            </a:pPr>
            <a:r>
              <a:rPr lang="en-US" sz="3600" b="1" dirty="0">
                <a:solidFill>
                  <a:srgbClr val="FFFF00"/>
                </a:solidFill>
                <a:latin typeface="Arial" charset="0"/>
                <a:cs typeface="Arial" charset="0"/>
              </a:rPr>
              <a:t>NIH-ACMG Fellowship in Genomic Medicine Program Management </a:t>
            </a:r>
            <a:endParaRPr lang="en-US" sz="3600" b="1" dirty="0">
              <a:solidFill>
                <a:srgbClr val="FFFF00"/>
              </a:solidFill>
              <a:latin typeface="Arial" pitchFamily="34" charset="0"/>
              <a:cs typeface="Arial" pitchFamily="34" charset="0"/>
            </a:endParaRPr>
          </a:p>
        </p:txBody>
      </p:sp>
      <p:pic>
        <p:nvPicPr>
          <p:cNvPr id="2" name="Picture 1"/>
          <p:cNvPicPr>
            <a:picLocks noChangeAspect="1"/>
          </p:cNvPicPr>
          <p:nvPr/>
        </p:nvPicPr>
        <p:blipFill>
          <a:blip r:embed="rId3"/>
          <a:stretch>
            <a:fillRect/>
          </a:stretch>
        </p:blipFill>
        <p:spPr>
          <a:xfrm>
            <a:off x="4498" y="1212101"/>
            <a:ext cx="9139502" cy="2182680"/>
          </a:xfrm>
          <a:prstGeom prst="rect">
            <a:avLst/>
          </a:prstGeom>
          <a:effectLst>
            <a:softEdge rad="63500"/>
          </a:effectLst>
        </p:spPr>
      </p:pic>
      <p:sp>
        <p:nvSpPr>
          <p:cNvPr id="7" name="Title 1"/>
          <p:cNvSpPr txBox="1">
            <a:spLocks/>
          </p:cNvSpPr>
          <p:nvPr/>
        </p:nvSpPr>
        <p:spPr bwMode="auto">
          <a:xfrm>
            <a:off x="0" y="3661725"/>
            <a:ext cx="9099007" cy="3014287"/>
          </a:xfrm>
          <a:prstGeom prst="rect">
            <a:avLst/>
          </a:prstGeom>
          <a:noFill/>
          <a:ln w="9525" algn="ctr">
            <a:noFill/>
            <a:miter lim="800000"/>
            <a:headEnd/>
            <a:tailEnd/>
          </a:ln>
        </p:spPr>
        <p:txBody>
          <a:bodyPr numCol="1"/>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defTabSz="741363" eaLnBrk="0" hangingPunct="0">
              <a:spcBef>
                <a:spcPts val="0"/>
              </a:spcBef>
              <a:buClr>
                <a:schemeClr val="tx1"/>
              </a:buClr>
              <a:buSzPct val="95000"/>
              <a:buFont typeface="Wingdings" pitchFamily="2" charset="2"/>
              <a:buChar char=""/>
              <a:defRPr/>
            </a:pPr>
            <a:r>
              <a:rPr lang="en-US" sz="2600" dirty="0"/>
              <a:t>Increase pool of physicians who can manage research 	and implementation programs in genomic medicine</a:t>
            </a:r>
          </a:p>
          <a:p>
            <a:pPr marL="339725" lvl="1" indent="-228600" defTabSz="741363" eaLnBrk="0" hangingPunct="0">
              <a:spcBef>
                <a:spcPts val="0"/>
              </a:spcBef>
              <a:buClr>
                <a:schemeClr val="tx1"/>
              </a:buClr>
              <a:buSzPct val="95000"/>
              <a:buFont typeface="Wingdings" pitchFamily="2" charset="2"/>
              <a:buChar char=""/>
              <a:defRPr/>
            </a:pPr>
            <a:endParaRPr lang="en-US" dirty="0"/>
          </a:p>
          <a:p>
            <a:pPr marL="339725" lvl="1" indent="-228600" defTabSz="741363" eaLnBrk="0" hangingPunct="0">
              <a:spcBef>
                <a:spcPts val="0"/>
              </a:spcBef>
              <a:buClr>
                <a:schemeClr val="tx1"/>
              </a:buClr>
              <a:buSzPct val="95000"/>
              <a:buFont typeface="Wingdings" pitchFamily="2" charset="2"/>
              <a:buChar char=""/>
              <a:defRPr/>
            </a:pPr>
            <a:r>
              <a:rPr lang="en-US" sz="2600" dirty="0"/>
              <a:t>First fellow (Jennifer Krupp) started this month</a:t>
            </a:r>
          </a:p>
          <a:p>
            <a:pPr marL="339725" lvl="1" indent="-228600" defTabSz="741363" eaLnBrk="0" hangingPunct="0">
              <a:spcBef>
                <a:spcPts val="0"/>
              </a:spcBef>
              <a:buClr>
                <a:schemeClr val="tx1"/>
              </a:buClr>
              <a:buSzPct val="95000"/>
              <a:buFont typeface="Wingdings" pitchFamily="2" charset="2"/>
              <a:buChar char=""/>
              <a:defRPr/>
            </a:pPr>
            <a:endParaRPr lang="en-US" dirty="0"/>
          </a:p>
          <a:p>
            <a:pPr marL="339725" lvl="1" indent="-228600" defTabSz="741363" eaLnBrk="0" hangingPunct="0">
              <a:spcBef>
                <a:spcPts val="0"/>
              </a:spcBef>
              <a:buClr>
                <a:schemeClr val="tx1"/>
              </a:buClr>
              <a:buSzPct val="95000"/>
              <a:buFont typeface="Wingdings" pitchFamily="2" charset="2"/>
              <a:buChar char=""/>
              <a:defRPr/>
            </a:pPr>
            <a:r>
              <a:rPr lang="en-US" sz="2600" dirty="0"/>
              <a:t>Applications for 2018 fellowship due December 1; 	two-year fellowship begins July 2018 </a:t>
            </a:r>
          </a:p>
          <a:p>
            <a:pPr marL="339725" lvl="1" indent="-228600" defTabSz="741363" eaLnBrk="0" hangingPunct="0">
              <a:spcBef>
                <a:spcPts val="0"/>
              </a:spcBef>
              <a:buClr>
                <a:schemeClr val="tx1"/>
              </a:buClr>
              <a:buSzPct val="95000"/>
              <a:buFont typeface="Wingdings" pitchFamily="2" charset="2"/>
              <a:buChar char=""/>
              <a:defRPr/>
            </a:pPr>
            <a:endParaRPr lang="en-US" sz="1000" dirty="0"/>
          </a:p>
        </p:txBody>
      </p:sp>
      <p:sp>
        <p:nvSpPr>
          <p:cNvPr id="6" name="TextBox 5"/>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1</a:t>
            </a:r>
          </a:p>
        </p:txBody>
      </p:sp>
    </p:spTree>
    <p:extLst>
      <p:ext uri="{BB962C8B-B14F-4D97-AF65-F5344CB8AC3E}">
        <p14:creationId xmlns:p14="http://schemas.microsoft.com/office/powerpoint/2010/main" val="163615005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533400" y="-534"/>
            <a:ext cx="8229600" cy="704848"/>
          </a:xfrm>
          <a:prstGeom prst="rect">
            <a:avLst/>
          </a:prstGeom>
        </p:spPr>
        <p:txBody>
          <a:bodyPr wrap="square" lIns="91440" tIns="45720" rIns="91440" bIns="45720" numCol="1"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a:defRPr/>
            </a:pPr>
            <a:r>
              <a:rPr lang="en-US" sz="3600" b="1" kern="0" dirty="0">
                <a:solidFill>
                  <a:srgbClr val="FFFF00"/>
                </a:solidFill>
                <a:latin typeface="Arial" charset="0"/>
                <a:cs typeface="Arial" pitchFamily="34" charset="0"/>
              </a:rPr>
              <a:t>Genomics and Health Disparities Lecture Series</a:t>
            </a:r>
            <a:endParaRPr lang="en-US" sz="3600" b="1" kern="0" dirty="0">
              <a:solidFill>
                <a:srgbClr val="FFFF00"/>
              </a:solidFill>
              <a:latin typeface="Arial" pitchFamily="34" charset="0"/>
              <a:cs typeface="Arial"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0958" t="5253" r="28357" b="59287"/>
          <a:stretch/>
        </p:blipFill>
        <p:spPr>
          <a:xfrm>
            <a:off x="344350" y="1349665"/>
            <a:ext cx="1737360" cy="173736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6043" t="10397" r="22994" b="28640"/>
          <a:stretch/>
        </p:blipFill>
        <p:spPr>
          <a:xfrm>
            <a:off x="344350" y="4933605"/>
            <a:ext cx="1737360" cy="1737360"/>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12" t="1326" r="-712" b="31094"/>
          <a:stretch/>
        </p:blipFill>
        <p:spPr>
          <a:xfrm>
            <a:off x="344350" y="3141635"/>
            <a:ext cx="1741499" cy="1737360"/>
          </a:xfrm>
          <a:prstGeom prst="rect">
            <a:avLst/>
          </a:prstGeom>
        </p:spPr>
      </p:pic>
      <p:sp>
        <p:nvSpPr>
          <p:cNvPr id="9" name="TextBox 8"/>
          <p:cNvSpPr txBox="1"/>
          <p:nvPr/>
        </p:nvSpPr>
        <p:spPr>
          <a:xfrm>
            <a:off x="2173150" y="3133261"/>
            <a:ext cx="7010400" cy="12618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Richard Cooper, M.D.</a:t>
            </a:r>
          </a:p>
          <a:p>
            <a:r>
              <a:rPr lang="en-US" sz="2000" b="1" dirty="0">
                <a:latin typeface="Arial" panose="020B0604020202020204" pitchFamily="34" charset="0"/>
                <a:cs typeface="Arial" panose="020B0604020202020204" pitchFamily="34" charset="0"/>
              </a:rPr>
              <a:t>November 7, 2017</a:t>
            </a:r>
          </a:p>
          <a:p>
            <a:r>
              <a:rPr lang="en-US" sz="1600" b="1" dirty="0">
                <a:latin typeface="Arial" panose="020B0604020202020204" pitchFamily="34" charset="0"/>
                <a:cs typeface="Arial" panose="020B0604020202020204" pitchFamily="34" charset="0"/>
              </a:rPr>
              <a:t>Professor and Chair, Public Health Sciences</a:t>
            </a:r>
          </a:p>
          <a:p>
            <a:r>
              <a:rPr lang="en-US" sz="1600" b="1" i="1" dirty="0">
                <a:latin typeface="Arial" panose="020B0604020202020204" pitchFamily="34" charset="0"/>
                <a:cs typeface="Arial" panose="020B0604020202020204" pitchFamily="34" charset="0"/>
              </a:rPr>
              <a:t>Loyola University Medical School </a:t>
            </a:r>
            <a:endParaRPr lang="en-US" b="1" i="1" dirty="0">
              <a:latin typeface="Arial" panose="020B0604020202020204" pitchFamily="34" charset="0"/>
              <a:cs typeface="Arial" panose="020B0604020202020204" pitchFamily="34" charset="0"/>
            </a:endParaRPr>
          </a:p>
        </p:txBody>
      </p:sp>
      <p:sp>
        <p:nvSpPr>
          <p:cNvPr id="12" name="TextBox 11"/>
          <p:cNvSpPr txBox="1"/>
          <p:nvPr/>
        </p:nvSpPr>
        <p:spPr>
          <a:xfrm>
            <a:off x="2173150" y="4933605"/>
            <a:ext cx="7010400" cy="150810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Jose </a:t>
            </a:r>
            <a:r>
              <a:rPr lang="en-US" sz="2400" b="1" dirty="0" err="1">
                <a:latin typeface="Arial" panose="020B0604020202020204" pitchFamily="34" charset="0"/>
                <a:cs typeface="Arial" panose="020B0604020202020204" pitchFamily="34" charset="0"/>
              </a:rPr>
              <a:t>Florez</a:t>
            </a:r>
            <a:r>
              <a:rPr lang="en-US" sz="2400" b="1" dirty="0">
                <a:latin typeface="Arial" panose="020B0604020202020204" pitchFamily="34" charset="0"/>
                <a:cs typeface="Arial" panose="020B0604020202020204" pitchFamily="34" charset="0"/>
              </a:rPr>
              <a:t>, M.D., Ph.D.</a:t>
            </a:r>
          </a:p>
          <a:p>
            <a:r>
              <a:rPr lang="en-US" sz="2000" b="1" dirty="0">
                <a:latin typeface="Arial" panose="020B0604020202020204" pitchFamily="34" charset="0"/>
                <a:cs typeface="Arial" panose="020B0604020202020204" pitchFamily="34" charset="0"/>
              </a:rPr>
              <a:t>February 22, 2018</a:t>
            </a:r>
          </a:p>
          <a:p>
            <a:r>
              <a:rPr lang="en-US" sz="1600" b="1" dirty="0">
                <a:latin typeface="Arial" panose="020B0604020202020204" pitchFamily="34" charset="0"/>
                <a:cs typeface="Arial" panose="020B0604020202020204" pitchFamily="34" charset="0"/>
              </a:rPr>
              <a:t>Chief, Diabetes Unit and Investigator, Center for Genomic Medicine</a:t>
            </a:r>
          </a:p>
          <a:p>
            <a:r>
              <a:rPr lang="en-US" sz="1600" b="1" i="1" dirty="0">
                <a:latin typeface="Arial" panose="020B0604020202020204" pitchFamily="34" charset="0"/>
                <a:cs typeface="Arial" panose="020B0604020202020204" pitchFamily="34" charset="0"/>
              </a:rPr>
              <a:t>Massachusetts General Hospital</a:t>
            </a:r>
          </a:p>
          <a:p>
            <a:r>
              <a:rPr lang="en-US" sz="1600" b="1" i="1" dirty="0">
                <a:latin typeface="Arial" panose="020B0604020202020204" pitchFamily="34" charset="0"/>
                <a:cs typeface="Arial" panose="020B0604020202020204" pitchFamily="34" charset="0"/>
              </a:rPr>
              <a:t>Harvard Medical School</a:t>
            </a:r>
          </a:p>
        </p:txBody>
      </p:sp>
      <p:sp>
        <p:nvSpPr>
          <p:cNvPr id="13" name="TextBox 12"/>
          <p:cNvSpPr txBox="1"/>
          <p:nvPr/>
        </p:nvSpPr>
        <p:spPr>
          <a:xfrm>
            <a:off x="2173150" y="1336965"/>
            <a:ext cx="7010400" cy="1261884"/>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Herman Taylor, Jr., M.D., M.P.H</a:t>
            </a:r>
          </a:p>
          <a:p>
            <a:r>
              <a:rPr lang="en-US" sz="2000" b="1" dirty="0">
                <a:latin typeface="Arial" panose="020B0604020202020204" pitchFamily="34" charset="0"/>
                <a:cs typeface="Arial" panose="020B0604020202020204" pitchFamily="34" charset="0"/>
              </a:rPr>
              <a:t>September 19, 2017</a:t>
            </a:r>
          </a:p>
          <a:p>
            <a:r>
              <a:rPr lang="en-US" sz="1600" b="1" dirty="0">
                <a:latin typeface="Arial" panose="020B0604020202020204" pitchFamily="34" charset="0"/>
                <a:cs typeface="Arial" panose="020B0604020202020204" pitchFamily="34" charset="0"/>
              </a:rPr>
              <a:t>Director, Cardiovascular Research Institute</a:t>
            </a:r>
          </a:p>
          <a:p>
            <a:r>
              <a:rPr lang="en-US" sz="1600" b="1" i="1" dirty="0">
                <a:latin typeface="Arial" panose="020B0604020202020204" pitchFamily="34" charset="0"/>
                <a:cs typeface="Arial" panose="020B0604020202020204" pitchFamily="34" charset="0"/>
              </a:rPr>
              <a:t>Morehouse School of Medicine</a:t>
            </a:r>
          </a:p>
        </p:txBody>
      </p:sp>
      <p:sp>
        <p:nvSpPr>
          <p:cNvPr id="10" name="TextBox 9"/>
          <p:cNvSpPr txBox="1"/>
          <p:nvPr/>
        </p:nvSpPr>
        <p:spPr>
          <a:xfrm>
            <a:off x="7317494" y="6409068"/>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2</a:t>
            </a:r>
          </a:p>
        </p:txBody>
      </p:sp>
    </p:spTree>
    <p:extLst>
      <p:ext uri="{BB962C8B-B14F-4D97-AF65-F5344CB8AC3E}">
        <p14:creationId xmlns:p14="http://schemas.microsoft.com/office/powerpoint/2010/main" val="19077427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4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Custom Design">
  <a:themeElements>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Custom 3">
      <a:dk1>
        <a:sysClr val="windowText" lastClr="000000"/>
      </a:dk1>
      <a:lt1>
        <a:sysClr val="window" lastClr="FFFFFF"/>
      </a:lt1>
      <a:dk2>
        <a:srgbClr val="444D26"/>
      </a:dk2>
      <a:lt2>
        <a:srgbClr val="FEFAC9"/>
      </a:lt2>
      <a:accent1>
        <a:srgbClr val="76C31D"/>
      </a:accent1>
      <a:accent2>
        <a:srgbClr val="E58900"/>
      </a:accent2>
      <a:accent3>
        <a:srgbClr val="E7BC29"/>
      </a:accent3>
      <a:accent4>
        <a:srgbClr val="D092A7"/>
      </a:accent4>
      <a:accent5>
        <a:srgbClr val="9C85C0"/>
      </a:accent5>
      <a:accent6>
        <a:srgbClr val="29A4CD"/>
      </a:accent6>
      <a:hlink>
        <a:srgbClr val="8E58B6"/>
      </a:hlink>
      <a:folHlink>
        <a:srgbClr val="7F6F6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80394</TotalTime>
  <Words>10781</Words>
  <Application>Microsoft Office PowerPoint</Application>
  <PresentationFormat>On-screen Show (4:3)</PresentationFormat>
  <Paragraphs>834</Paragraphs>
  <Slides>79</Slides>
  <Notes>79</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79</vt:i4>
      </vt:variant>
    </vt:vector>
  </HeadingPairs>
  <TitlesOfParts>
    <vt:vector size="97" baseType="lpstr">
      <vt:lpstr>ＭＳ Ｐゴシック</vt:lpstr>
      <vt:lpstr>Arial</vt:lpstr>
      <vt:lpstr>Calibri</vt:lpstr>
      <vt:lpstr>Corbel</vt:lpstr>
      <vt:lpstr>Lucida Grande</vt:lpstr>
      <vt:lpstr>Tahoma</vt:lpstr>
      <vt:lpstr>Times New Roman</vt:lpstr>
      <vt:lpstr>Wingdings</vt:lpstr>
      <vt:lpstr>Wingdings 2</vt:lpstr>
      <vt:lpstr>Wingdings 3</vt:lpstr>
      <vt:lpstr>BlackGreyFadePhyllisTheme</vt:lpstr>
      <vt:lpstr>2_BlackGreyFadePhyllisTheme</vt:lpstr>
      <vt:lpstr>4_Default Design</vt:lpstr>
      <vt:lpstr>6_Custom Design</vt:lpstr>
      <vt:lpstr>5_Default Design</vt:lpstr>
      <vt:lpstr>4_Custom Design</vt:lpstr>
      <vt:lpstr>7_Custom Design</vt:lpstr>
      <vt:lpstr>3_BlackGreyFadePhyllisTheme</vt:lpstr>
      <vt:lpstr>National Advisory Council  for Human Genome Research  September 2017  Eric Green, M.D., Ph.D. Director, NHGRI</vt:lpstr>
      <vt:lpstr>genome.gov/DirectorsReport </vt:lpstr>
      <vt:lpstr>Open Session Presentations</vt:lpstr>
      <vt:lpstr>Open Session Presentations</vt:lpstr>
      <vt:lpstr>Director’s Report Outline</vt:lpstr>
      <vt:lpstr>PowerPoint Presentation</vt:lpstr>
      <vt:lpstr>Retirement of NHGRI Program Director </vt:lpstr>
      <vt:lpstr>NIH-ACMG Fellowship in Genomic Medicine Program Management </vt:lpstr>
      <vt:lpstr>PowerPoint Presentation</vt:lpstr>
      <vt:lpstr>PowerPoint Presentation</vt:lpstr>
      <vt:lpstr>PowerPoint Presentation</vt:lpstr>
      <vt:lpstr>PowerPoint Presentation</vt:lpstr>
      <vt:lpstr>Francis Collins ‘Retained’ as NIH Director</vt:lpstr>
      <vt:lpstr>New NIH Deputy Director for Management </vt:lpstr>
      <vt:lpstr>Naming of New Director,   National Cancer Institute</vt:lpstr>
      <vt:lpstr>PowerPoint Presentation</vt:lpstr>
      <vt:lpstr>Josie Briggs Departs as Director, National Center for Complementary and Integrative Health </vt:lpstr>
      <vt:lpstr>New Commissioner,  U.S. Food and Drug Administration</vt:lpstr>
      <vt:lpstr>New Director, U.S. Centers for  Disease Control and Prevention</vt:lpstr>
      <vt:lpstr>New U.S. Surgeon General</vt:lpstr>
      <vt:lpstr>Alberto Gutierrez Retiring as Director,  FDA Office of In Vitro Diagnostics and Radiological Health</vt:lpstr>
      <vt:lpstr>Upcoming Changes to  NIH Clinical Trials Policies</vt:lpstr>
      <vt:lpstr>Budget Update  </vt:lpstr>
      <vt:lpstr>NIH Appropriations</vt:lpstr>
      <vt:lpstr>PowerPoint Presentation</vt:lpstr>
      <vt:lpstr>PowerPoint Presentation</vt:lpstr>
      <vt:lpstr>New Executive Director,  American Society of Human Genetics</vt:lpstr>
      <vt:lpstr>ASHG Position Statement:  Human Germline Genome Editing</vt:lpstr>
      <vt:lpstr>Albany Medical Center Prize in Medicine and Biomedical Research </vt:lpstr>
      <vt:lpstr>Allen Distinguished Investigator Awards </vt:lpstr>
      <vt:lpstr>MIT Technology Review: 50 Smartest Companies </vt:lpstr>
      <vt:lpstr>PowerPoint Presentation</vt:lpstr>
      <vt:lpstr>PowerPoint Presentation</vt:lpstr>
      <vt:lpstr>PowerPoint Presentation</vt:lpstr>
      <vt:lpstr>PowerPoint Presentation</vt:lpstr>
      <vt:lpstr>Centers for Common Disease Genomics</vt:lpstr>
      <vt:lpstr>Genome Sequencing Program</vt:lpstr>
      <vt:lpstr>Technology Development Program</vt:lpstr>
      <vt:lpstr>PowerPoint Presentation</vt:lpstr>
      <vt:lpstr>PowerPoint Presentation</vt:lpstr>
      <vt:lpstr>Centers of Excellence in  Genomic Science (CEGS)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Training and Career Development</vt:lpstr>
      <vt:lpstr>Training and Career Development</vt:lpstr>
      <vt:lpstr>PowerPoint Presentation</vt:lpstr>
      <vt:lpstr>PowerPoint Presentation</vt:lpstr>
      <vt:lpstr>PowerPoint Presentation</vt:lpstr>
      <vt:lpstr>PowerPoint Presentation</vt:lpstr>
      <vt:lpstr>PowerPoint Presentation</vt:lpstr>
      <vt:lpstr>PowerPoint Presentation</vt:lpstr>
      <vt:lpstr>NIH Data Commons Pilot Phase</vt:lpstr>
      <vt:lpstr>PowerPoint Presentation</vt:lpstr>
      <vt:lpstr>PowerPoint Presentation</vt:lpstr>
      <vt:lpstr>PowerPoint Presentation</vt:lpstr>
      <vt:lpstr>ASHG-NHGRI Genetics and  Public Policy Fellow</vt:lpstr>
      <vt:lpstr>New Web Resources for  Investigators and General Public</vt:lpstr>
      <vt:lpstr>PowerPoint Presentation</vt:lpstr>
      <vt:lpstr>NHGRI History of Genomics Program</vt:lpstr>
      <vt:lpstr>Genome: Unlocking Life’s Code Exhibition Travel Schedule</vt:lpstr>
      <vt:lpstr>PowerPoint Presentation</vt:lpstr>
      <vt:lpstr>PowerPoint Presentation</vt:lpstr>
      <vt:lpstr>PowerPoint Presentation</vt:lpstr>
      <vt:lpstr>NHGRI Short Course in Genomics Nurse, Physician Assistant, and Faculty</vt:lpstr>
      <vt:lpstr>Inter-Society Coordinating Committee for Practitioner Education (ISCC) </vt:lpstr>
      <vt:lpstr>Method for Introducing a New Competency: Genomics (MINC)</vt:lpstr>
      <vt:lpstr>PowerPoint Presentation</vt:lpstr>
      <vt:lpstr>2017 Rare Impact Award, National Organization for Rare Disorders</vt:lpstr>
      <vt:lpstr>New President-Elect,  American Society of Human Genetics </vt:lpstr>
      <vt:lpstr>PowerPoint Presentation</vt:lpstr>
      <vt:lpstr>PowerPoint Presentation</vt:lpstr>
      <vt:lpstr>PowerPoint Presentation</vt:lpstr>
      <vt:lpst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Wyatt, Judith (NIH/NHGRI) [E]</cp:lastModifiedBy>
  <cp:revision>7425</cp:revision>
  <cp:lastPrinted>2017-09-09T10:05:46Z</cp:lastPrinted>
  <dcterms:created xsi:type="dcterms:W3CDTF">1601-01-01T00:00:00Z</dcterms:created>
  <dcterms:modified xsi:type="dcterms:W3CDTF">2017-09-11T13:32:58Z</dcterms:modified>
</cp:coreProperties>
</file>