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</p:sldMasterIdLst>
  <p:notesMasterIdLst>
    <p:notesMasterId r:id="rId41"/>
  </p:notesMasterIdLst>
  <p:sldIdLst>
    <p:sldId id="275" r:id="rId4"/>
    <p:sldId id="363" r:id="rId5"/>
    <p:sldId id="372" r:id="rId6"/>
    <p:sldId id="366" r:id="rId7"/>
    <p:sldId id="463" r:id="rId8"/>
    <p:sldId id="464" r:id="rId9"/>
    <p:sldId id="492" r:id="rId10"/>
    <p:sldId id="474" r:id="rId11"/>
    <p:sldId id="446" r:id="rId12"/>
    <p:sldId id="494" r:id="rId13"/>
    <p:sldId id="447" r:id="rId14"/>
    <p:sldId id="448" r:id="rId15"/>
    <p:sldId id="449" r:id="rId16"/>
    <p:sldId id="408" r:id="rId17"/>
    <p:sldId id="458" r:id="rId18"/>
    <p:sldId id="457" r:id="rId19"/>
    <p:sldId id="486" r:id="rId20"/>
    <p:sldId id="487" r:id="rId21"/>
    <p:sldId id="490" r:id="rId22"/>
    <p:sldId id="380" r:id="rId23"/>
    <p:sldId id="382" r:id="rId24"/>
    <p:sldId id="389" r:id="rId25"/>
    <p:sldId id="390" r:id="rId26"/>
    <p:sldId id="345" r:id="rId27"/>
    <p:sldId id="347" r:id="rId28"/>
    <p:sldId id="475" r:id="rId29"/>
    <p:sldId id="399" r:id="rId30"/>
    <p:sldId id="404" r:id="rId31"/>
    <p:sldId id="409" r:id="rId32"/>
    <p:sldId id="496" r:id="rId33"/>
    <p:sldId id="497" r:id="rId34"/>
    <p:sldId id="498" r:id="rId35"/>
    <p:sldId id="499" r:id="rId36"/>
    <p:sldId id="500" r:id="rId37"/>
    <p:sldId id="392" r:id="rId38"/>
    <p:sldId id="491" r:id="rId39"/>
    <p:sldId id="4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0" autoAdjust="0"/>
    <p:restoredTop sz="86410" autoAdjust="0"/>
  </p:normalViewPr>
  <p:slideViewPr>
    <p:cSldViewPr>
      <p:cViewPr varScale="1">
        <p:scale>
          <a:sx n="75" d="100"/>
          <a:sy n="75" d="100"/>
        </p:scale>
        <p:origin x="77" y="9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Measured BMI </a:t>
            </a:r>
            <a:r>
              <a:rPr lang="en-US" b="1" dirty="0" smtClean="0"/>
              <a:t>n=153 studies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1.64</c:v>
                </c:pt>
                <c:pt idx="1">
                  <c:v>1.03</c:v>
                </c:pt>
                <c:pt idx="2">
                  <c:v>1.1000000000000001</c:v>
                </c:pt>
                <c:pt idx="3">
                  <c:v>1.49</c:v>
                </c:pt>
                <c:pt idx="4">
                  <c:v>2.04</c:v>
                </c:pt>
                <c:pt idx="5">
                  <c:v>3.04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C4-479C-B05D-2112F9394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1.41</c:v>
                </c:pt>
                <c:pt idx="1">
                  <c:v>0.97</c:v>
                </c:pt>
                <c:pt idx="2">
                  <c:v>1.08</c:v>
                </c:pt>
                <c:pt idx="3">
                  <c:v>1.4</c:v>
                </c:pt>
                <c:pt idx="4">
                  <c:v>1.81</c:v>
                </c:pt>
                <c:pt idx="5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C4-479C-B05D-2112F9394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1.52</c:v>
                </c:pt>
                <c:pt idx="1">
                  <c:v>1</c:v>
                </c:pt>
                <c:pt idx="2">
                  <c:v>1.0900000000000001</c:v>
                </c:pt>
                <c:pt idx="3">
                  <c:v>1.44</c:v>
                </c:pt>
                <c:pt idx="4">
                  <c:v>1.92</c:v>
                </c:pt>
                <c:pt idx="5">
                  <c:v>2.79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C4-479C-B05D-2112F93947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C4-479C-B05D-2112F93947E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C4-479C-B05D-2112F93947E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7C4-479C-B05D-2112F9394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80080968"/>
        <c:axId val="380077688"/>
      </c:stockChart>
      <c:catAx>
        <c:axId val="380080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latin typeface="Arial Black" panose="020B0A04020102020204" pitchFamily="34" charset="0"/>
                  </a:rPr>
                  <a:t>BMI</a:t>
                </a:r>
                <a:endParaRPr lang="en-US" dirty="0">
                  <a:latin typeface="Arial Black" panose="020B0A040201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380077688"/>
        <c:crosses val="autoZero"/>
        <c:auto val="1"/>
        <c:lblAlgn val="ctr"/>
        <c:lblOffset val="100"/>
        <c:noMultiLvlLbl val="0"/>
      </c:catAx>
      <c:valAx>
        <c:axId val="380077688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latin typeface="Arial Black" panose="020B0A04020102020204" pitchFamily="34" charset="0"/>
                  </a:rPr>
                  <a:t>MORTALITY RR</a:t>
                </a:r>
                <a:endParaRPr lang="en-US" dirty="0">
                  <a:latin typeface="Arial Black" panose="020B0A040201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8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Measured BMI </a:t>
            </a:r>
            <a:r>
              <a:rPr lang="en-US" b="1" dirty="0" smtClean="0"/>
              <a:t>n=153 studies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1.64</c:v>
                </c:pt>
                <c:pt idx="1">
                  <c:v>1.03</c:v>
                </c:pt>
                <c:pt idx="2">
                  <c:v>1.1000000000000001</c:v>
                </c:pt>
                <c:pt idx="3">
                  <c:v>1.49</c:v>
                </c:pt>
                <c:pt idx="4">
                  <c:v>2.04</c:v>
                </c:pt>
                <c:pt idx="5">
                  <c:v>3.04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7C4-479C-B05D-2112F93947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1.41</c:v>
                </c:pt>
                <c:pt idx="1">
                  <c:v>0.97</c:v>
                </c:pt>
                <c:pt idx="2">
                  <c:v>1.08</c:v>
                </c:pt>
                <c:pt idx="3">
                  <c:v>1.4</c:v>
                </c:pt>
                <c:pt idx="4">
                  <c:v>1.81</c:v>
                </c:pt>
                <c:pt idx="5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7C4-479C-B05D-2112F93947E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3"/>
                </a:solidFill>
                <a:ln w="9525">
                  <a:solidFill>
                    <a:schemeClr val="accent3"/>
                  </a:solidFill>
                </a:ln>
                <a:effectLst>
                  <a:glow>
                    <a:schemeClr val="accent1">
                      <a:alpha val="40000"/>
                    </a:schemeClr>
                  </a:glow>
                </a:effectLst>
              </c:spPr>
            </c:marker>
            <c:bubble3D val="0"/>
            <c:spPr>
              <a:ln w="25400" cap="rnd">
                <a:noFill/>
                <a:round/>
              </a:ln>
              <a:effectLst>
                <a:glow>
                  <a:schemeClr val="accent1">
                    <a:alpha val="40000"/>
                  </a:schemeClr>
                </a:glow>
              </a:effectLst>
            </c:spPr>
            <c:extLst>
              <c:ext xmlns:c16="http://schemas.microsoft.com/office/drawing/2014/chart" uri="{C3380CC4-5D6E-409C-BE32-E72D297353CC}">
                <c16:uniqueId val="{00000000-2175-4E21-8E73-89E0669C3E81}"/>
              </c:ext>
            </c:extLst>
          </c:dPt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1.52</c:v>
                </c:pt>
                <c:pt idx="1">
                  <c:v>1</c:v>
                </c:pt>
                <c:pt idx="2">
                  <c:v>1.0900000000000001</c:v>
                </c:pt>
                <c:pt idx="3">
                  <c:v>1.44</c:v>
                </c:pt>
                <c:pt idx="4">
                  <c:v>1.92</c:v>
                </c:pt>
                <c:pt idx="5">
                  <c:v>2.79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7C4-479C-B05D-2112F93947E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7C4-479C-B05D-2112F93947E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7C4-479C-B05D-2112F93947E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7C4-479C-B05D-2112F93947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solidFill>
                <a:schemeClr val="dk1">
                  <a:lumMod val="75000"/>
                  <a:lumOff val="25000"/>
                </a:schemeClr>
              </a:solidFill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downBars>
        </c:upDownBars>
        <c:axId val="380080968"/>
        <c:axId val="380077688"/>
      </c:stockChart>
      <c:catAx>
        <c:axId val="380080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latin typeface="Arial Black" panose="020B0A04020102020204" pitchFamily="34" charset="0"/>
                  </a:rPr>
                  <a:t>BMI</a:t>
                </a:r>
                <a:endParaRPr lang="en-US" dirty="0">
                  <a:latin typeface="Arial Black" panose="020B0A040201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380077688"/>
        <c:crosses val="autoZero"/>
        <c:auto val="1"/>
        <c:lblAlgn val="ctr"/>
        <c:lblOffset val="100"/>
        <c:noMultiLvlLbl val="0"/>
      </c:catAx>
      <c:valAx>
        <c:axId val="380077688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latin typeface="Arial Black" panose="020B0A04020102020204" pitchFamily="34" charset="0"/>
                  </a:rPr>
                  <a:t>MORTALITY RR</a:t>
                </a:r>
                <a:endParaRPr lang="en-US" dirty="0">
                  <a:latin typeface="Arial Black" panose="020B0A040201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80968"/>
        <c:crosses val="autoZero"/>
        <c:crossBetween val="between"/>
      </c:valAx>
      <c:spPr>
        <a:noFill/>
        <a:ln>
          <a:noFill/>
        </a:ln>
        <a:effectLst>
          <a:outerShdw blurRad="50800" dist="50800" dir="5400000" algn="ctr" rotWithShape="0">
            <a:schemeClr val="bg1"/>
          </a:outerShdw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Self-reported </a:t>
            </a:r>
            <a:r>
              <a:rPr lang="en-US" b="1" dirty="0"/>
              <a:t>BMI </a:t>
            </a:r>
            <a:r>
              <a:rPr lang="en-US" b="1" dirty="0" smtClean="0"/>
              <a:t>n=36 studies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1.48</c:v>
                </c:pt>
                <c:pt idx="1">
                  <c:v>1.02</c:v>
                </c:pt>
                <c:pt idx="2">
                  <c:v>1.1399999999999999</c:v>
                </c:pt>
                <c:pt idx="3">
                  <c:v>1.51</c:v>
                </c:pt>
                <c:pt idx="4">
                  <c:v>2.12</c:v>
                </c:pt>
                <c:pt idx="5">
                  <c:v>2.96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75-4D8A-9A3E-D841DBB6B9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1.28</c:v>
                </c:pt>
                <c:pt idx="1">
                  <c:v>0.98</c:v>
                </c:pt>
                <c:pt idx="2">
                  <c:v>1.1100000000000001</c:v>
                </c:pt>
                <c:pt idx="3">
                  <c:v>1.42</c:v>
                </c:pt>
                <c:pt idx="4">
                  <c:v>1.9</c:v>
                </c:pt>
                <c:pt idx="5">
                  <c:v>2.42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75-4D8A-9A3E-D841DBB6B9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1.39</c:v>
                </c:pt>
                <c:pt idx="1">
                  <c:v>1</c:v>
                </c:pt>
                <c:pt idx="2">
                  <c:v>1.1299999999999999</c:v>
                </c:pt>
                <c:pt idx="3">
                  <c:v>1.47</c:v>
                </c:pt>
                <c:pt idx="4">
                  <c:v>2</c:v>
                </c:pt>
                <c:pt idx="5">
                  <c:v>2.68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75-4D8A-9A3E-D841DBB6B9D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Column4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275-4D8A-9A3E-D841DBB6B9D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Column5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275-4D8A-9A3E-D841DBB6B9D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Column6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&lt;18.5</c:v>
                </c:pt>
                <c:pt idx="1">
                  <c:v>18.5-&lt;25</c:v>
                </c:pt>
                <c:pt idx="2">
                  <c:v>25-&lt;30</c:v>
                </c:pt>
                <c:pt idx="3">
                  <c:v>30-&lt;35</c:v>
                </c:pt>
                <c:pt idx="4">
                  <c:v>35-&lt;40</c:v>
                </c:pt>
                <c:pt idx="5">
                  <c:v>&gt;40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275-4D8A-9A3E-D841DBB6B9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axId val="380080968"/>
        <c:axId val="380077688"/>
      </c:stockChart>
      <c:catAx>
        <c:axId val="3800809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latin typeface="Arial Black" panose="020B0A04020102020204" pitchFamily="34" charset="0"/>
                  </a:rPr>
                  <a:t>BMI</a:t>
                </a:r>
                <a:endParaRPr lang="en-US" dirty="0">
                  <a:latin typeface="Arial Black" panose="020B0A040201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en-US"/>
          </a:p>
        </c:txPr>
        <c:crossAx val="380077688"/>
        <c:crosses val="autoZero"/>
        <c:auto val="1"/>
        <c:lblAlgn val="ctr"/>
        <c:lblOffset val="100"/>
        <c:noMultiLvlLbl val="0"/>
      </c:catAx>
      <c:valAx>
        <c:axId val="380077688"/>
        <c:scaling>
          <c:orientation val="minMax"/>
          <c:max val="3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>
                    <a:latin typeface="Arial Black" panose="020B0A04020102020204" pitchFamily="34" charset="0"/>
                  </a:rPr>
                  <a:t>MORTALITY RR</a:t>
                </a:r>
                <a:endParaRPr lang="en-US" dirty="0">
                  <a:latin typeface="Arial Black" panose="020B0A04020102020204" pitchFamily="34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008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12506758530183726"/>
          <c:y val="6.250000000000000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tockChart>
        <c:ser>
          <c:idx val="0"/>
          <c:order val="0"/>
          <c:tx>
            <c:strRef>
              <c:f>Sheet1!$B$1</c:f>
              <c:strCache>
                <c:ptCount val="1"/>
                <c:pt idx="0">
                  <c:v>high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3"/>
                <c:pt idx="0">
                  <c:v>Lowest</c:v>
                </c:pt>
                <c:pt idx="1">
                  <c:v> Middle</c:v>
                </c:pt>
                <c:pt idx="2">
                  <c:v>Highest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1">
                  <c:v>0.93</c:v>
                </c:pt>
                <c:pt idx="2">
                  <c:v>0.76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ABC-4260-9B97-AFA907D5BF2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Low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3"/>
                <c:pt idx="0">
                  <c:v>Lowest</c:v>
                </c:pt>
                <c:pt idx="1">
                  <c:v> Middle</c:v>
                </c:pt>
                <c:pt idx="2">
                  <c:v>Highest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1">
                  <c:v>0.56999999999999995</c:v>
                </c:pt>
                <c:pt idx="2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BC-4260-9B97-AFA907D5BF2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Close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ot"/>
            <c:size val="3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Sheet1!$A$2:$A$6</c:f>
              <c:strCache>
                <c:ptCount val="3"/>
                <c:pt idx="0">
                  <c:v>Lowest</c:v>
                </c:pt>
                <c:pt idx="1">
                  <c:v> Middle</c:v>
                </c:pt>
                <c:pt idx="2">
                  <c:v>Highest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1</c:v>
                </c:pt>
                <c:pt idx="1">
                  <c:v>0.76</c:v>
                </c:pt>
                <c:pt idx="2">
                  <c:v>0.56000000000000005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ABC-4260-9B97-AFA907D5B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>
              <a:glow>
                <a:schemeClr val="accent1">
                  <a:alpha val="40000"/>
                </a:schemeClr>
              </a:glow>
            </a:effectLst>
          </c:spPr>
        </c:hiLowLines>
        <c:upDownBars>
          <c:gapWidth val="150"/>
          <c:upBars>
            <c:spPr>
              <a:solidFill>
                <a:schemeClr val="lt1"/>
              </a:solidFill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upBars>
          <c:downBars>
            <c:spPr>
              <a:noFill/>
              <a:ln w="38100" cap="flat" cmpd="sng" algn="ctr">
                <a:noFill/>
                <a:round/>
              </a:ln>
              <a:effectLst>
                <a:glow rad="50800">
                  <a:schemeClr val="accent1">
                    <a:alpha val="40000"/>
                  </a:schemeClr>
                </a:glow>
              </a:effectLst>
            </c:spPr>
          </c:downBars>
        </c:upDownBars>
        <c:axId val="651413064"/>
        <c:axId val="651409784"/>
      </c:stockChart>
      <c:catAx>
        <c:axId val="65141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09784"/>
        <c:crosses val="autoZero"/>
        <c:auto val="1"/>
        <c:lblAlgn val="ctr"/>
        <c:lblOffset val="100"/>
        <c:noMultiLvlLbl val="0"/>
      </c:catAx>
      <c:valAx>
        <c:axId val="651409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dirty="0" smtClean="0"/>
                  <a:t>Mortality</a:t>
                </a:r>
                <a:r>
                  <a:rPr lang="en-US" sz="2000" baseline="0" dirty="0" smtClean="0"/>
                  <a:t> RR</a:t>
                </a:r>
                <a:endParaRPr lang="en-US" sz="20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1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0.2125</cdr:x>
      <cdr:y>0.25625</cdr:y>
    </cdr:from>
    <cdr:to>
      <cdr:x>0.2338</cdr:x>
      <cdr:y>0.29375</cdr:y>
    </cdr:to>
    <cdr:sp macro="" textlink="">
      <cdr:nvSpPr>
        <cdr:cNvPr id="2" name="Oval 1"/>
        <cdr:cNvSpPr/>
      </cdr:nvSpPr>
      <cdr:spPr>
        <a:xfrm xmlns:a="http://schemas.openxmlformats.org/drawingml/2006/main" flipH="1" flipV="1">
          <a:off x="1295400" y="1041400"/>
          <a:ext cx="129816" cy="15240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99B89-1A56-49AA-B0A3-7ED1614FE89D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6CE21-7779-403F-87BD-E0397A983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4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EE8693-AB53-406E-BF74-1B42ADF7E375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CE21-7779-403F-87BD-E0397A983E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36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http://publications.nice.org.uk/familial-breast-cancer-cg164/terms-used-in-this-guideline</a:t>
            </a:r>
          </a:p>
          <a:p>
            <a:endParaRPr lang="en-US" dirty="0" smtClean="0"/>
          </a:p>
          <a:p>
            <a:r>
              <a:rPr lang="en-US" dirty="0" smtClean="0"/>
              <a:t>Estimated risks only account for differences in G, not E—would expect even more discrimination when including E. Our focus was on</a:t>
            </a:r>
            <a:r>
              <a:rPr lang="en-US" baseline="0" dirty="0" smtClean="0"/>
              <a:t> G: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Polygenic models used in disease risk prediction have generally assumed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multiplicative joint effects of SNPs on the absolute risk scale. We find that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multiplicative model for the joint effects of multiple risk SNPs is substantially better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additive model. This provides some support for the use of a multiplicative model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individual-SNP marginal ORs, as has been suggested in the context of risk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 and implemented by several consumer genetics companies (24, 50-53).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FB1123-AF20-4E60-B242-3A6FB086368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47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6CE21-7779-403F-87BD-E0397A983E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5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1519" indent="-28508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1878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9875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6314" indent="-22744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49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5361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02265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50916" indent="-22744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255950-8FD4-4181-8F3D-B8933DA28F09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http://publications.nice.org.uk/familial-breast-cancer-cg164/terms-used-in-this-guideline</a:t>
            </a:r>
          </a:p>
          <a:p>
            <a:endParaRPr lang="en-US" dirty="0" smtClean="0"/>
          </a:p>
          <a:p>
            <a:r>
              <a:rPr lang="en-US" dirty="0" smtClean="0"/>
              <a:t>Estimated risks only account for differences in G, not E—would expect even more discrimination when including E. Our focus was on</a:t>
            </a:r>
            <a:r>
              <a:rPr lang="en-US" baseline="0" dirty="0" smtClean="0"/>
              <a:t> G: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Polygenic models used in disease risk prediction have generally assumed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multiplicative joint effects of SNPs on the absolute risk scale. We find that a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multiplicative model for the joint effects of multiple risk SNPs is substantially better than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additive model. This provides some support for the use of a multiplicative model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individual-SNP marginal ORs, as has been suggested in the context of risk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screening and implemented by several consumer genetics companies (24, 50-53).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FB1123-AF20-4E60-B242-3A6FB086368D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719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shows distribution of 5-year  absolute risk for</a:t>
            </a:r>
            <a:r>
              <a:rPr lang="en-US" baseline="0" dirty="0" smtClean="0"/>
              <a:t> US women aged 50 based in the </a:t>
            </a:r>
            <a:r>
              <a:rPr lang="en-US" baseline="0" dirty="0" err="1" smtClean="0"/>
              <a:t>iCARE</a:t>
            </a:r>
            <a:r>
              <a:rPr lang="en-US" baseline="0" dirty="0" smtClean="0"/>
              <a:t> model including only questionnaire-based risk factors.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line is at 3% risk since this is the level of risk used by the task force for preventive treatment.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15DC-8838-9445-99FF-B1D626CE0D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8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model based</a:t>
            </a:r>
            <a:r>
              <a:rPr lang="en-US" baseline="0" dirty="0" smtClean="0"/>
              <a:t> only on density has a wider distribution than only risk factors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15DC-8838-9445-99FF-B1D626CE0D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 smtClean="0"/>
              <a:t>And a model with only a PRS based</a:t>
            </a:r>
            <a:r>
              <a:rPr lang="en-US" baseline="0" dirty="0" smtClean="0"/>
              <a:t> on 300 SNPs that we have developed using the latest </a:t>
            </a:r>
            <a:r>
              <a:rPr lang="en-US" baseline="0" dirty="0" err="1" smtClean="0"/>
              <a:t>OncoArray</a:t>
            </a:r>
            <a:r>
              <a:rPr lang="en-US" baseline="0" dirty="0" smtClean="0"/>
              <a:t> data provides an even wider distribution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15DC-8838-9445-99FF-B1D626CE0D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25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risk stratification improves further when we integrate all these risk factors into a single model.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Based on these predictions, the full model will be able to identify 7% of 50</a:t>
            </a:r>
            <a:r>
              <a:rPr lang="en-US" baseline="0" dirty="0" smtClean="0"/>
              <a:t> year old women </a:t>
            </a:r>
            <a:r>
              <a:rPr lang="en-US" baseline="0" dirty="0" err="1" smtClean="0"/>
              <a:t>crossign</a:t>
            </a:r>
            <a:r>
              <a:rPr lang="en-US" baseline="0" dirty="0" smtClean="0"/>
              <a:t> the 3% </a:t>
            </a:r>
            <a:r>
              <a:rPr lang="en-US" baseline="0" dirty="0" err="1" smtClean="0"/>
              <a:t>threashold</a:t>
            </a:r>
            <a:r>
              <a:rPr lang="en-US" baseline="0" dirty="0" smtClean="0"/>
              <a:t>, and 22% of all cases in the population would be expected to occur in this group of women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15DC-8838-9445-99FF-B1D626CE0D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65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risk distributions</a:t>
            </a:r>
            <a:r>
              <a:rPr lang="en-US" baseline="0" dirty="0" smtClean="0"/>
              <a:t> for older women are </a:t>
            </a:r>
            <a:r>
              <a:rPr lang="en-US" baseline="0" dirty="0" err="1" smtClean="0"/>
              <a:t>swifted</a:t>
            </a:r>
            <a:r>
              <a:rPr lang="en-US" baseline="0" dirty="0" smtClean="0"/>
              <a:t> towards higher risks just because of the increasing incidence with age, resulting in higher percentage of women being identified at moderate to high risk.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important to note that as models improve, we are also able to identify more women a lower level of risk, which might benefit from less frequent screening.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D15DC-8838-9445-99FF-B1D626CE0D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64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93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9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9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 — No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58368" y="415549"/>
            <a:ext cx="10887456" cy="423193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rgbClr val="123E57"/>
                </a:solidFill>
                <a:latin typeface="+mj-lt"/>
                <a:cs typeface="SapientSansBold"/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11529494" y="6579291"/>
            <a:ext cx="410633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>
            <a:lvl1pPr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37931725" indent="-37474525" defTabSz="912813"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eaLnBrk="0" hangingPunct="0"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1025188" algn="r"/>
              </a:tabLs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algn="r">
              <a:lnSpc>
                <a:spcPct val="101000"/>
              </a:lnSpc>
              <a:spcBef>
                <a:spcPct val="50000"/>
              </a:spcBef>
              <a:defRPr/>
            </a:pPr>
            <a:r>
              <a:rPr lang="en-US" sz="1333" b="1" smtClean="0">
                <a:solidFill>
                  <a:srgbClr val="7F7F7F"/>
                </a:solidFill>
                <a:latin typeface="Arial"/>
                <a:cs typeface="SapientSansRegular"/>
              </a:rPr>
              <a:t> </a:t>
            </a:r>
            <a:fld id="{4225D95B-3580-C74C-AC82-B8FCF626B418}" type="slidenum">
              <a:rPr lang="en-US" sz="1333" b="1" smtClean="0">
                <a:solidFill>
                  <a:srgbClr val="7F7F7F"/>
                </a:solidFill>
                <a:latin typeface="Arial"/>
                <a:cs typeface="SapientSansRegular"/>
              </a:rPr>
              <a:pPr algn="r">
                <a:lnSpc>
                  <a:spcPct val="101000"/>
                </a:lnSpc>
                <a:spcBef>
                  <a:spcPct val="50000"/>
                </a:spcBef>
                <a:defRPr/>
              </a:pPr>
              <a:t>‹#›</a:t>
            </a:fld>
            <a:endParaRPr lang="en-US" sz="1333" b="1" smtClean="0">
              <a:solidFill>
                <a:srgbClr val="7F7F7F"/>
              </a:solidFill>
              <a:latin typeface="Arial"/>
              <a:cs typeface="SapientSansRegular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11"/>
          </p:nvPr>
        </p:nvSpPr>
        <p:spPr>
          <a:xfrm>
            <a:off x="642028" y="1426633"/>
            <a:ext cx="10887456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109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1"/>
            <a:ext cx="1448741" cy="6854825"/>
            <a:chOff x="0" y="0"/>
            <a:chExt cx="684" cy="431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7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7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8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09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0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0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0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0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0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310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505200"/>
            <a:ext cx="8534400" cy="1752600"/>
          </a:xfrm>
        </p:spPr>
        <p:txBody>
          <a:bodyPr lIns="92075" tIns="46038" rIns="92075" bIns="46038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65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75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15" y="1709739"/>
            <a:ext cx="1051560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15" y="4589464"/>
            <a:ext cx="10515601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262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1" y="1752600"/>
            <a:ext cx="5446889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5112" y="1752600"/>
            <a:ext cx="5446888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92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41" y="365126"/>
            <a:ext cx="1051560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141" y="1681163"/>
            <a:ext cx="515902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141" y="2505075"/>
            <a:ext cx="515902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142" y="1681163"/>
            <a:ext cx="51816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142" y="2505075"/>
            <a:ext cx="518160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0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008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83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981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482" y="987426"/>
            <a:ext cx="617125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172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41" y="457200"/>
            <a:ext cx="393229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482" y="987426"/>
            <a:ext cx="617125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141" y="2057400"/>
            <a:ext cx="39322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94597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24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4341" y="381000"/>
            <a:ext cx="2767659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381000"/>
            <a:ext cx="8126119" cy="55626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30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1" y="381000"/>
            <a:ext cx="9652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17601" y="1752600"/>
            <a:ext cx="11074400" cy="4191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7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7601" y="381000"/>
            <a:ext cx="11074400" cy="5562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337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54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353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36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026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8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2740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49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3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87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587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7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1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1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2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016000" cy="6477000"/>
            <a:chOff x="0" y="0"/>
            <a:chExt cx="684" cy="4318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05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5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6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7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8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208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20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17601" y="381000"/>
            <a:ext cx="9652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1" y="1752600"/>
            <a:ext cx="11074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09873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 kern="1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30031-7A15-49AD-9514-507ADEE6E36A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5B50-35CE-4640-B89A-44B88137D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altLang="en-US" sz="3200" b="1" dirty="0" smtClean="0"/>
              <a:t>Gene-Environment Interactions</a:t>
            </a:r>
            <a:endParaRPr lang="en-US" altLang="en-US" sz="3200" b="1" dirty="0"/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2895600" y="1752600"/>
            <a:ext cx="6599238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828801" y="1905001"/>
            <a:ext cx="884872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David Hunter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Nuffield Department of Population Health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University of Oxford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Harvard TH Chan School of Public Health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Channing Laboratory, Brigham and Women’s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Hospital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/>
              <a:t>Broad Institute of MIT and Harvard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3421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0"/>
            <a:ext cx="10287000" cy="1371600"/>
          </a:xfrm>
        </p:spPr>
        <p:txBody>
          <a:bodyPr/>
          <a:lstStyle/>
          <a:p>
            <a:r>
              <a:rPr lang="en-US" altLang="en-US" sz="3200" b="1" dirty="0">
                <a:solidFill>
                  <a:schemeClr val="bg2"/>
                </a:solidFill>
                <a:latin typeface="Arial" panose="020B0604020202020204" pitchFamily="34" charset="0"/>
              </a:rPr>
              <a:t>Multiple Comparisons Problem?</a:t>
            </a: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3500" y="1600200"/>
            <a:ext cx="9391650" cy="2133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Multiple (genes and genetic models),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Multiple environment (risk factors, risk factor definitions),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Multiple models of interaction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Comparisons Problem</a:t>
            </a:r>
          </a:p>
        </p:txBody>
      </p:sp>
      <p:sp>
        <p:nvSpPr>
          <p:cNvPr id="747524" name="Line 4"/>
          <p:cNvSpPr>
            <a:spLocks noChangeShapeType="1"/>
          </p:cNvSpPr>
          <p:nvPr/>
        </p:nvSpPr>
        <p:spPr bwMode="auto">
          <a:xfrm flipV="1">
            <a:off x="2400300" y="1447800"/>
            <a:ext cx="7391400" cy="0"/>
          </a:xfrm>
          <a:prstGeom prst="line">
            <a:avLst/>
          </a:prstGeom>
          <a:noFill/>
          <a:ln w="38100">
            <a:solidFill>
              <a:srgbClr val="DA06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47525" name="Text Box 5"/>
          <p:cNvSpPr txBox="1">
            <a:spLocks noChangeArrowheads="1"/>
          </p:cNvSpPr>
          <p:nvPr/>
        </p:nvSpPr>
        <p:spPr bwMode="auto">
          <a:xfrm>
            <a:off x="1470026" y="4083050"/>
            <a:ext cx="9388475" cy="261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Solution:</a:t>
            </a:r>
            <a:r>
              <a: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Multiple, large studies</a:t>
            </a: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Criteria:	Strength of association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Biologic Plausibility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75000"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		Consistency of findings</a:t>
            </a: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26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4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2" grpId="0" autoUpdateAnimBg="0"/>
      <p:bldP spid="747523" grpId="0" build="p" autoUpdateAnimBg="0"/>
      <p:bldP spid="74752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7981950" cy="1143000"/>
          </a:xfrm>
        </p:spPr>
        <p:txBody>
          <a:bodyPr/>
          <a:lstStyle/>
          <a:p>
            <a:r>
              <a:rPr lang="en-US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Gene-Environment Interaction</a:t>
            </a:r>
            <a:r>
              <a:rPr lang="en-US" altLang="en-US" sz="2800" b="1">
                <a:latin typeface="Arial" panose="020B0604020202020204" pitchFamily="34" charset="0"/>
              </a:rPr>
              <a:t/>
            </a:r>
            <a:br>
              <a:rPr lang="en-US" altLang="en-US" sz="2800" b="1">
                <a:latin typeface="Arial" panose="020B0604020202020204" pitchFamily="34" charset="0"/>
              </a:rPr>
            </a:br>
            <a:endParaRPr lang="en-US" altLang="en-US" sz="2200" b="1">
              <a:latin typeface="Arial" panose="020B0604020202020204" pitchFamily="34" charset="0"/>
            </a:endParaRPr>
          </a:p>
        </p:txBody>
      </p:sp>
      <p:graphicFrame>
        <p:nvGraphicFramePr>
          <p:cNvPr id="811011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517302721"/>
              </p:ext>
            </p:extLst>
          </p:nvPr>
        </p:nvGraphicFramePr>
        <p:xfrm>
          <a:off x="1895475" y="1752600"/>
          <a:ext cx="93424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Chart" r:id="rId3" imgW="7772481" imgH="4114800" progId="MSGraph.Chart.8">
                  <p:embed followColorScheme="full"/>
                </p:oleObj>
              </mc:Choice>
              <mc:Fallback>
                <p:oleObj name="Chart" r:id="rId3" imgW="7772481" imgH="4114800" progId="MSGraph.Chart.8">
                  <p:embed followColorScheme="full"/>
                  <p:pic>
                    <p:nvPicPr>
                      <p:cNvPr id="81101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752600"/>
                        <a:ext cx="9342438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1012" name="Text Box 4"/>
          <p:cNvSpPr txBox="1">
            <a:spLocks noChangeArrowheads="1"/>
          </p:cNvSpPr>
          <p:nvPr/>
        </p:nvSpPr>
        <p:spPr bwMode="auto">
          <a:xfrm>
            <a:off x="3708401" y="6094413"/>
            <a:ext cx="315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Genotype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1013" name="Text Box 5"/>
          <p:cNvSpPr txBox="1">
            <a:spLocks noChangeArrowheads="1"/>
          </p:cNvSpPr>
          <p:nvPr/>
        </p:nvSpPr>
        <p:spPr bwMode="auto">
          <a:xfrm>
            <a:off x="952500" y="2209800"/>
            <a:ext cx="208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Relative Risk</a:t>
            </a:r>
          </a:p>
        </p:txBody>
      </p:sp>
      <p:sp>
        <p:nvSpPr>
          <p:cNvPr id="811014" name="Text Box 6"/>
          <p:cNvSpPr txBox="1">
            <a:spLocks noChangeArrowheads="1"/>
          </p:cNvSpPr>
          <p:nvPr/>
        </p:nvSpPr>
        <p:spPr bwMode="auto">
          <a:xfrm rot="19254743">
            <a:off x="8296275" y="4994275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Exposure</a:t>
            </a:r>
          </a:p>
        </p:txBody>
      </p:sp>
      <p:sp>
        <p:nvSpPr>
          <p:cNvPr id="811015" name="Text Box 7"/>
          <p:cNvSpPr txBox="1">
            <a:spLocks noChangeArrowheads="1"/>
          </p:cNvSpPr>
          <p:nvPr/>
        </p:nvSpPr>
        <p:spPr bwMode="auto">
          <a:xfrm>
            <a:off x="3733800" y="4800600"/>
            <a:ext cx="118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1.0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(ref)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7981950" cy="1143000"/>
          </a:xfrm>
        </p:spPr>
        <p:txBody>
          <a:bodyPr/>
          <a:lstStyle/>
          <a:p>
            <a:r>
              <a:rPr lang="en-US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Gene-Environment Interaction</a:t>
            </a:r>
            <a:r>
              <a:rPr lang="en-US" altLang="en-US" sz="2800" b="1">
                <a:latin typeface="Arial" panose="020B0604020202020204" pitchFamily="34" charset="0"/>
              </a:rPr>
              <a:t/>
            </a:r>
            <a:br>
              <a:rPr lang="en-US" altLang="en-US" sz="2800" b="1">
                <a:latin typeface="Arial" panose="020B0604020202020204" pitchFamily="34" charset="0"/>
              </a:rPr>
            </a:br>
            <a:endParaRPr lang="en-US" altLang="en-US" sz="2200" b="1">
              <a:latin typeface="Arial" panose="020B0604020202020204" pitchFamily="34" charset="0"/>
            </a:endParaRPr>
          </a:p>
        </p:txBody>
      </p:sp>
      <p:graphicFrame>
        <p:nvGraphicFramePr>
          <p:cNvPr id="813059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04609933"/>
              </p:ext>
            </p:extLst>
          </p:nvPr>
        </p:nvGraphicFramePr>
        <p:xfrm>
          <a:off x="1895475" y="2057400"/>
          <a:ext cx="93424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Chart" r:id="rId3" imgW="7772481" imgH="4114800" progId="MSGraph.Chart.8">
                  <p:embed followColorScheme="full"/>
                </p:oleObj>
              </mc:Choice>
              <mc:Fallback>
                <p:oleObj name="Chart" r:id="rId3" imgW="7772481" imgH="4114800" progId="MSGraph.Chart.8">
                  <p:embed followColorScheme="full"/>
                  <p:pic>
                    <p:nvPicPr>
                      <p:cNvPr id="813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2057400"/>
                        <a:ext cx="9342438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3060" name="Text Box 4"/>
          <p:cNvSpPr txBox="1">
            <a:spLocks noChangeArrowheads="1"/>
          </p:cNvSpPr>
          <p:nvPr/>
        </p:nvSpPr>
        <p:spPr bwMode="auto">
          <a:xfrm>
            <a:off x="3708401" y="6094413"/>
            <a:ext cx="315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Genotype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3061" name="Text Box 5"/>
          <p:cNvSpPr txBox="1">
            <a:spLocks noChangeArrowheads="1"/>
          </p:cNvSpPr>
          <p:nvPr/>
        </p:nvSpPr>
        <p:spPr bwMode="auto">
          <a:xfrm>
            <a:off x="952500" y="2209800"/>
            <a:ext cx="208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Relative Risk</a:t>
            </a:r>
          </a:p>
        </p:txBody>
      </p:sp>
      <p:sp>
        <p:nvSpPr>
          <p:cNvPr id="813062" name="Text Box 6"/>
          <p:cNvSpPr txBox="1">
            <a:spLocks noChangeArrowheads="1"/>
          </p:cNvSpPr>
          <p:nvPr/>
        </p:nvSpPr>
        <p:spPr bwMode="auto">
          <a:xfrm rot="19254743">
            <a:off x="8296275" y="4994275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Exposure</a:t>
            </a:r>
          </a:p>
        </p:txBody>
      </p:sp>
      <p:sp>
        <p:nvSpPr>
          <p:cNvPr id="813063" name="Text Box 7"/>
          <p:cNvSpPr txBox="1">
            <a:spLocks noChangeArrowheads="1"/>
          </p:cNvSpPr>
          <p:nvPr/>
        </p:nvSpPr>
        <p:spPr bwMode="auto">
          <a:xfrm>
            <a:off x="3733800" y="4800600"/>
            <a:ext cx="118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1.0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(ref)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89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0"/>
            <a:ext cx="7981950" cy="1143000"/>
          </a:xfrm>
        </p:spPr>
        <p:txBody>
          <a:bodyPr/>
          <a:lstStyle/>
          <a:p>
            <a:r>
              <a:rPr lang="en-US" altLang="en-US" sz="2800" b="1">
                <a:solidFill>
                  <a:schemeClr val="bg2"/>
                </a:solidFill>
                <a:latin typeface="Arial" panose="020B0604020202020204" pitchFamily="34" charset="0"/>
              </a:rPr>
              <a:t>Gene-Environment Interaction</a:t>
            </a:r>
            <a:r>
              <a:rPr lang="en-US" altLang="en-US" sz="2800" b="1">
                <a:latin typeface="Arial" panose="020B0604020202020204" pitchFamily="34" charset="0"/>
              </a:rPr>
              <a:t/>
            </a:r>
            <a:br>
              <a:rPr lang="en-US" altLang="en-US" sz="2800" b="1">
                <a:latin typeface="Arial" panose="020B0604020202020204" pitchFamily="34" charset="0"/>
              </a:rPr>
            </a:br>
            <a:endParaRPr lang="en-US" altLang="en-US" sz="2200" b="1">
              <a:latin typeface="Arial" panose="020B0604020202020204" pitchFamily="34" charset="0"/>
            </a:endParaRPr>
          </a:p>
        </p:txBody>
      </p:sp>
      <p:graphicFrame>
        <p:nvGraphicFramePr>
          <p:cNvPr id="814083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13577214"/>
              </p:ext>
            </p:extLst>
          </p:nvPr>
        </p:nvGraphicFramePr>
        <p:xfrm>
          <a:off x="1895475" y="1752600"/>
          <a:ext cx="9342438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Chart" r:id="rId3" imgW="7772481" imgH="4114800" progId="MSGraph.Chart.8">
                  <p:embed followColorScheme="full"/>
                </p:oleObj>
              </mc:Choice>
              <mc:Fallback>
                <p:oleObj name="Chart" r:id="rId3" imgW="7772481" imgH="4114800" progId="MSGraph.Chart.8">
                  <p:embed followColorScheme="full"/>
                  <p:pic>
                    <p:nvPicPr>
                      <p:cNvPr id="81408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5475" y="1752600"/>
                        <a:ext cx="9342438" cy="419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4084" name="Text Box 4"/>
          <p:cNvSpPr txBox="1">
            <a:spLocks noChangeArrowheads="1"/>
          </p:cNvSpPr>
          <p:nvPr/>
        </p:nvSpPr>
        <p:spPr bwMode="auto">
          <a:xfrm>
            <a:off x="3708401" y="6094413"/>
            <a:ext cx="3159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Genotype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4085" name="Text Box 5"/>
          <p:cNvSpPr txBox="1">
            <a:spLocks noChangeArrowheads="1"/>
          </p:cNvSpPr>
          <p:nvPr/>
        </p:nvSpPr>
        <p:spPr bwMode="auto">
          <a:xfrm>
            <a:off x="952500" y="2209800"/>
            <a:ext cx="208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Relative Risk</a:t>
            </a: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 rot="19254743">
            <a:off x="8296275" y="4994275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Exposure</a:t>
            </a:r>
          </a:p>
        </p:txBody>
      </p:sp>
      <p:sp>
        <p:nvSpPr>
          <p:cNvPr id="814087" name="Text Box 7"/>
          <p:cNvSpPr txBox="1">
            <a:spLocks noChangeArrowheads="1"/>
          </p:cNvSpPr>
          <p:nvPr/>
        </p:nvSpPr>
        <p:spPr bwMode="auto">
          <a:xfrm>
            <a:off x="3733800" y="4876800"/>
            <a:ext cx="1181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1.0</a:t>
            </a:r>
            <a:r>
              <a:rPr kumimoji="0" lang="en-US" altLang="en-US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(ref)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109728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How common are </a:t>
            </a:r>
            <a:r>
              <a:rPr lang="en-US" dirty="0" err="1" smtClean="0"/>
              <a:t>env-env</a:t>
            </a:r>
            <a:r>
              <a:rPr lang="en-US" dirty="0" smtClean="0"/>
              <a:t> interactions?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Smoking/alcohol in esophageal cancer</a:t>
            </a:r>
          </a:p>
          <a:p>
            <a:r>
              <a:rPr lang="en-US" dirty="0" smtClean="0"/>
              <a:t>BMI/menopausal status in breast cancer</a:t>
            </a:r>
          </a:p>
          <a:p>
            <a:r>
              <a:rPr lang="en-US" dirty="0" smtClean="0"/>
              <a:t>PMH/BMI in breast cancer </a:t>
            </a:r>
          </a:p>
          <a:p>
            <a:r>
              <a:rPr lang="en-US" dirty="0" smtClean="0"/>
              <a:t>Aflatoxin/HBV in liver cancer</a:t>
            </a:r>
          </a:p>
          <a:p>
            <a:r>
              <a:rPr lang="en-US" dirty="0" smtClean="0"/>
              <a:t>Radiation/young age in breast cancer</a:t>
            </a:r>
          </a:p>
          <a:p>
            <a:r>
              <a:rPr lang="en-US" dirty="0" smtClean="0"/>
              <a:t>Radiation/smoking in lung cancer</a:t>
            </a:r>
          </a:p>
          <a:p>
            <a:r>
              <a:rPr lang="en-US" dirty="0" smtClean="0"/>
              <a:t>Skin type/UV and skin cancer</a:t>
            </a:r>
          </a:p>
          <a:p>
            <a:endParaRPr lang="en-US" dirty="0"/>
          </a:p>
          <a:p>
            <a:r>
              <a:rPr lang="en-US" dirty="0" smtClean="0"/>
              <a:t>Interactions that depart from the multiplicative model are the exception not the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5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11125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Despite interest in </a:t>
            </a:r>
            <a:r>
              <a:rPr lang="en-US" dirty="0" err="1" smtClean="0"/>
              <a:t>GxE</a:t>
            </a:r>
            <a:r>
              <a:rPr lang="en-US" dirty="0" smtClean="0"/>
              <a:t>, there are few agreed-upon successes where the effect of exposure differs across genotypes (and vice versa).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McAllister et al.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438400"/>
            <a:ext cx="512827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11125200" cy="6477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Despite interest in </a:t>
            </a:r>
            <a:r>
              <a:rPr lang="en-US" dirty="0" err="1" smtClean="0"/>
              <a:t>GxE</a:t>
            </a:r>
            <a:r>
              <a:rPr lang="en-US" dirty="0" smtClean="0"/>
              <a:t>, there are few agreed-upon successes where the effect of exposure differs across genotypes (and vice versa).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McAllister et al.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Why so few supra- or sub-multiplicative interactions?</a:t>
            </a:r>
          </a:p>
          <a:p>
            <a:r>
              <a:rPr lang="en-US" dirty="0" smtClean="0"/>
              <a:t>Poor measurement of genes?</a:t>
            </a:r>
          </a:p>
          <a:p>
            <a:r>
              <a:rPr lang="en-US" dirty="0" smtClean="0"/>
              <a:t>Low power of studies</a:t>
            </a:r>
          </a:p>
          <a:p>
            <a:r>
              <a:rPr lang="en-US" dirty="0" smtClean="0"/>
              <a:t>Poor measurement of environment?</a:t>
            </a:r>
          </a:p>
          <a:p>
            <a:r>
              <a:rPr lang="en-US" dirty="0" smtClean="0"/>
              <a:t>There aren’t many to find?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438400"/>
            <a:ext cx="5128276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TextBox 4"/>
          <p:cNvSpPr txBox="1">
            <a:spLocks noChangeArrowheads="1"/>
          </p:cNvSpPr>
          <p:nvPr/>
        </p:nvSpPr>
        <p:spPr bwMode="auto">
          <a:xfrm>
            <a:off x="7553325" y="1219200"/>
            <a:ext cx="32575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= 1.00</a:t>
            </a:r>
            <a:b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= 1.50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Pr(E) 	= 0.33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α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= 10</a:t>
            </a:r>
            <a:r>
              <a:rPr kumimoji="0" lang="en-US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OR</a:t>
            </a:r>
            <a:r>
              <a:rPr kumimoji="0" lang="en-US" alt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GE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	= 1.35</a:t>
            </a:r>
          </a:p>
        </p:txBody>
      </p:sp>
      <p:pic>
        <p:nvPicPr>
          <p:cNvPr id="802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1" y="533400"/>
            <a:ext cx="62261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2820" name="Text Box 4"/>
          <p:cNvSpPr txBox="1">
            <a:spLocks noChangeArrowheads="1"/>
          </p:cNvSpPr>
          <p:nvPr/>
        </p:nvSpPr>
        <p:spPr bwMode="auto">
          <a:xfrm>
            <a:off x="2346325" y="5856288"/>
            <a:ext cx="53482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Sample sizes needed are large</a:t>
            </a:r>
          </a:p>
        </p:txBody>
      </p:sp>
    </p:spTree>
    <p:extLst>
      <p:ext uri="{BB962C8B-B14F-4D97-AF65-F5344CB8AC3E}">
        <p14:creationId xmlns:p14="http://schemas.microsoft.com/office/powerpoint/2010/main" val="147623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3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1" y="114300"/>
            <a:ext cx="62261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3843" name="TextBox 4"/>
          <p:cNvSpPr txBox="1">
            <a:spLocks noChangeArrowheads="1"/>
          </p:cNvSpPr>
          <p:nvPr/>
        </p:nvSpPr>
        <p:spPr bwMode="auto">
          <a:xfrm>
            <a:off x="7724776" y="1316039"/>
            <a:ext cx="31718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“Good”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Sensitivity=77%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Specificity=99%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“Bad”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Sensitivity=30%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Specificity=50%</a:t>
            </a:r>
          </a:p>
        </p:txBody>
      </p:sp>
      <p:sp>
        <p:nvSpPr>
          <p:cNvPr id="803844" name="TextBox 3"/>
          <p:cNvSpPr txBox="1">
            <a:spLocks noChangeArrowheads="1"/>
          </p:cNvSpPr>
          <p:nvPr/>
        </p:nvSpPr>
        <p:spPr bwMode="auto">
          <a:xfrm>
            <a:off x="8126413" y="6477001"/>
            <a:ext cx="308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Lindstrom et al. (2009)</a:t>
            </a:r>
          </a:p>
        </p:txBody>
      </p:sp>
      <p:sp>
        <p:nvSpPr>
          <p:cNvPr id="803845" name="Text Box 5"/>
          <p:cNvSpPr txBox="1">
            <a:spLocks noChangeArrowheads="1"/>
          </p:cNvSpPr>
          <p:nvPr/>
        </p:nvSpPr>
        <p:spPr bwMode="auto">
          <a:xfrm>
            <a:off x="1965325" y="5703888"/>
            <a:ext cx="798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Misclassification of exposure degrades power</a:t>
            </a:r>
          </a:p>
        </p:txBody>
      </p:sp>
    </p:spTree>
    <p:extLst>
      <p:ext uri="{BB962C8B-B14F-4D97-AF65-F5344CB8AC3E}">
        <p14:creationId xmlns:p14="http://schemas.microsoft.com/office/powerpoint/2010/main" val="149350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6200"/>
            <a:ext cx="5737576" cy="66675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609600"/>
            <a:ext cx="44301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of alcoholic liver cirrhosis</a:t>
            </a:r>
          </a:p>
          <a:p>
            <a:r>
              <a:rPr lang="en-US" dirty="0" smtClean="0"/>
              <a:t>Danish Cancer, Diet and Health cohort</a:t>
            </a:r>
          </a:p>
          <a:p>
            <a:endParaRPr lang="en-US" dirty="0"/>
          </a:p>
          <a:p>
            <a:r>
              <a:rPr lang="en-US" dirty="0" smtClean="0"/>
              <a:t>Adj. smoking, education, waist circumference</a:t>
            </a:r>
          </a:p>
          <a:p>
            <a:endParaRPr lang="en-US" dirty="0"/>
          </a:p>
          <a:p>
            <a:r>
              <a:rPr lang="en-US" dirty="0" err="1" smtClean="0"/>
              <a:t>Askgaard</a:t>
            </a:r>
            <a:r>
              <a:rPr lang="en-US" dirty="0" smtClean="0"/>
              <a:t> et al. J </a:t>
            </a:r>
            <a:r>
              <a:rPr lang="en-US" dirty="0" err="1" smtClean="0"/>
              <a:t>Hepatol</a:t>
            </a:r>
            <a:r>
              <a:rPr lang="en-US" dirty="0" smtClean="0"/>
              <a:t>.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91400" y="990600"/>
            <a:ext cx="381000" cy="1143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146636" y="2743200"/>
            <a:ext cx="83820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91400" y="4495800"/>
            <a:ext cx="533400" cy="1447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6019800"/>
            <a:ext cx="838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4400" y="609600"/>
            <a:ext cx="4582524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7146636" y="2743200"/>
            <a:ext cx="9305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04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Differences in rates of most diseases </a:t>
            </a:r>
            <a:r>
              <a:rPr lang="en-US" u="sng" dirty="0" smtClean="0"/>
              <a:t>between</a:t>
            </a:r>
            <a:r>
              <a:rPr lang="en-US" dirty="0" smtClean="0"/>
              <a:t> countries (and over time within countries) are due to differences in environmental and “lifestyle” risk factors – not genetic differences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3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/>
        </p:nvGraphicFramePr>
        <p:xfrm>
          <a:off x="3048000" y="11545"/>
          <a:ext cx="5791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609600"/>
            <a:ext cx="162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BMI</a:t>
            </a:r>
          </a:p>
          <a:p>
            <a:r>
              <a:rPr lang="en-US" dirty="0"/>
              <a:t>Vs Mortality</a:t>
            </a:r>
          </a:p>
          <a:p>
            <a:endParaRPr lang="en-US" dirty="0"/>
          </a:p>
          <a:p>
            <a:r>
              <a:rPr lang="en-US" dirty="0"/>
              <a:t>Global BMI</a:t>
            </a:r>
          </a:p>
          <a:p>
            <a:r>
              <a:rPr lang="en-US" dirty="0"/>
              <a:t>Mortality</a:t>
            </a:r>
          </a:p>
          <a:p>
            <a:r>
              <a:rPr lang="en-US" dirty="0"/>
              <a:t>Collaboration</a:t>
            </a:r>
          </a:p>
          <a:p>
            <a:endParaRPr lang="en-US" dirty="0"/>
          </a:p>
          <a:p>
            <a:r>
              <a:rPr lang="en-US" dirty="0"/>
              <a:t>Lancet 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457200"/>
            <a:ext cx="1447800" cy="2460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78717194"/>
              </p:ext>
            </p:extLst>
          </p:nvPr>
        </p:nvGraphicFramePr>
        <p:xfrm>
          <a:off x="3048000" y="11545"/>
          <a:ext cx="5791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00200" y="609600"/>
            <a:ext cx="1624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BMI</a:t>
            </a:r>
          </a:p>
          <a:p>
            <a:r>
              <a:rPr lang="en-US" dirty="0"/>
              <a:t>Vs Mortality</a:t>
            </a:r>
          </a:p>
          <a:p>
            <a:endParaRPr lang="en-US" dirty="0"/>
          </a:p>
          <a:p>
            <a:r>
              <a:rPr lang="en-US" dirty="0"/>
              <a:t>Global BMI</a:t>
            </a:r>
          </a:p>
          <a:p>
            <a:r>
              <a:rPr lang="en-US" dirty="0"/>
              <a:t>Mortality</a:t>
            </a:r>
          </a:p>
          <a:p>
            <a:r>
              <a:rPr lang="en-US" dirty="0"/>
              <a:t>Collaboration</a:t>
            </a:r>
          </a:p>
          <a:p>
            <a:endParaRPr lang="en-US" dirty="0"/>
          </a:p>
          <a:p>
            <a:r>
              <a:rPr lang="en-US" dirty="0"/>
              <a:t>Lancet 2016</a:t>
            </a:r>
          </a:p>
        </p:txBody>
      </p:sp>
      <p:sp>
        <p:nvSpPr>
          <p:cNvPr id="3" name="Rectangle 2"/>
          <p:cNvSpPr/>
          <p:nvPr/>
        </p:nvSpPr>
        <p:spPr>
          <a:xfrm>
            <a:off x="1600200" y="457200"/>
            <a:ext cx="1447800" cy="24607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5730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3352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3048000" y="3200400"/>
          <a:ext cx="5791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509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1524000" y="687388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387" name="Date Placeholder 3"/>
          <p:cNvSpPr txBox="1">
            <a:spLocks noGrp="1"/>
          </p:cNvSpPr>
          <p:nvPr/>
        </p:nvSpPr>
        <p:spPr bwMode="auto">
          <a:xfrm>
            <a:off x="1524000" y="6223000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635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999999"/>
                </a:solidFill>
                <a:latin typeface="Helvetica" panose="020B0604020202020204" pitchFamily="34" charset="0"/>
              </a:rPr>
              <a:t>Date of download:  3/15/2018</a:t>
            </a:r>
          </a:p>
        </p:txBody>
      </p:sp>
      <p:sp>
        <p:nvSpPr>
          <p:cNvPr id="16388" name="Footer Placeholder 4"/>
          <p:cNvSpPr txBox="1">
            <a:spLocks noGrp="1"/>
          </p:cNvSpPr>
          <p:nvPr/>
        </p:nvSpPr>
        <p:spPr bwMode="auto">
          <a:xfrm>
            <a:off x="4495800" y="6223000"/>
            <a:ext cx="3200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999999"/>
                </a:solidFill>
                <a:latin typeface="Helvetica" panose="020B0604020202020204" pitchFamily="34" charset="0"/>
              </a:rPr>
              <a:t>Copyright © 2015 American Medical Association. All rights reserved.</a:t>
            </a:r>
          </a:p>
        </p:txBody>
      </p:sp>
      <p:sp>
        <p:nvSpPr>
          <p:cNvPr id="16389" name="Text Placeholder 2"/>
          <p:cNvSpPr txBox="1">
            <a:spLocks/>
          </p:cNvSpPr>
          <p:nvPr/>
        </p:nvSpPr>
        <p:spPr bwMode="auto">
          <a:xfrm>
            <a:off x="1524000" y="69215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300">
                <a:latin typeface="Helvetica" panose="020B0604020202020204" pitchFamily="34" charset="0"/>
              </a:rPr>
              <a:t>From: </a:t>
            </a:r>
            <a:r>
              <a:rPr lang="en-US" altLang="en-US" sz="1300" b="1">
                <a:latin typeface="Helvetica" panose="020B0604020202020204" pitchFamily="34" charset="0"/>
              </a:rPr>
              <a:t>Leisure Time Physical Activity and MortalityA Detailed Pooled Analysis of the Dose-Response Relationship</a:t>
            </a:r>
          </a:p>
        </p:txBody>
      </p:sp>
      <p:cxnSp>
        <p:nvCxnSpPr>
          <p:cNvPr id="16390" name="Straight Connector 8"/>
          <p:cNvCxnSpPr>
            <a:cxnSpLocks noChangeShapeType="1"/>
          </p:cNvCxnSpPr>
          <p:nvPr/>
        </p:nvCxnSpPr>
        <p:spPr bwMode="auto">
          <a:xfrm flipV="1">
            <a:off x="1524000" y="6215064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 Placeholder 2"/>
          <p:cNvSpPr txBox="1">
            <a:spLocks/>
          </p:cNvSpPr>
          <p:nvPr/>
        </p:nvSpPr>
        <p:spPr bwMode="auto">
          <a:xfrm>
            <a:off x="152400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latin typeface="Helvetica" panose="020B0604020202020204" pitchFamily="34" charset="0"/>
              </a:rPr>
              <a:t>JAMA Intern Med. 2015;175(6):959-967. doi:10.1001/jamainternmed.2015.0533</a:t>
            </a:r>
          </a:p>
        </p:txBody>
      </p:sp>
      <p:sp>
        <p:nvSpPr>
          <p:cNvPr id="16392" name="Text Placeholder 2"/>
          <p:cNvSpPr txBox="1">
            <a:spLocks/>
          </p:cNvSpPr>
          <p:nvPr/>
        </p:nvSpPr>
        <p:spPr bwMode="auto">
          <a:xfrm>
            <a:off x="1524000" y="5342659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dirty="0">
                <a:latin typeface="Helvetica" panose="020B0604020202020204" pitchFamily="34" charset="0"/>
              </a:rPr>
              <a:t>Hazard Ratios (HRs) and 95% CIs for </a:t>
            </a:r>
            <a:r>
              <a:rPr lang="en-US" altLang="en-US" dirty="0" smtClean="0">
                <a:latin typeface="Helvetica" panose="020B0604020202020204" pitchFamily="34" charset="0"/>
              </a:rPr>
              <a:t>Self-reported Leisure </a:t>
            </a:r>
            <a:r>
              <a:rPr lang="en-US" altLang="en-US" dirty="0">
                <a:latin typeface="Helvetica" panose="020B0604020202020204" pitchFamily="34" charset="0"/>
              </a:rPr>
              <a:t>Time Moderate- to Vigorous-Intensity Physical Activity and </a:t>
            </a:r>
            <a:r>
              <a:rPr lang="en-US" altLang="en-US" dirty="0" smtClean="0">
                <a:latin typeface="Helvetica" panose="020B0604020202020204" pitchFamily="34" charset="0"/>
              </a:rPr>
              <a:t>Mortality</a:t>
            </a:r>
            <a:r>
              <a:rPr lang="en-US" altLang="en-US" dirty="0">
                <a:latin typeface="Helvetica" panose="020B0604020202020204" pitchFamily="34" charset="0"/>
              </a:rPr>
              <a:t>
</a:t>
            </a:r>
          </a:p>
        </p:txBody>
      </p:sp>
      <p:cxnSp>
        <p:nvCxnSpPr>
          <p:cNvPr id="16394" name="Straight Connector 5"/>
          <p:cNvCxnSpPr>
            <a:cxnSpLocks noChangeShapeType="1"/>
          </p:cNvCxnSpPr>
          <p:nvPr/>
        </p:nvCxnSpPr>
        <p:spPr bwMode="auto">
          <a:xfrm>
            <a:off x="1524000" y="66675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95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7000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3" descr="Co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92" y="1682750"/>
            <a:ext cx="6225309" cy="314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97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86365396"/>
              </p:ext>
            </p:extLst>
          </p:nvPr>
        </p:nvGraphicFramePr>
        <p:xfrm>
          <a:off x="2971800" y="13462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38601" y="5410200"/>
            <a:ext cx="273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Tertile</a:t>
            </a:r>
            <a:r>
              <a:rPr lang="en-US" dirty="0"/>
              <a:t> of Accelerometer PA</a:t>
            </a:r>
          </a:p>
        </p:txBody>
      </p:sp>
      <p:sp>
        <p:nvSpPr>
          <p:cNvPr id="6" name="Oval 5"/>
          <p:cNvSpPr/>
          <p:nvPr/>
        </p:nvSpPr>
        <p:spPr>
          <a:xfrm flipH="1" flipV="1">
            <a:off x="6289964" y="3472871"/>
            <a:ext cx="110836" cy="184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 flipV="1">
            <a:off x="5276273" y="3048000"/>
            <a:ext cx="129816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6096000"/>
            <a:ext cx="827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Womens</a:t>
            </a:r>
            <a:r>
              <a:rPr lang="en-US" dirty="0"/>
              <a:t>’ Health Initiative, n=6,382, 450 deaths.  </a:t>
            </a:r>
            <a:r>
              <a:rPr lang="en-US" dirty="0" err="1"/>
              <a:t>LaMonte</a:t>
            </a:r>
            <a:r>
              <a:rPr lang="en-US" dirty="0"/>
              <a:t> et el. </a:t>
            </a:r>
            <a:r>
              <a:rPr lang="de-DE" dirty="0"/>
              <a:t>J Am Geriatr Soc. 2017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406089" y="293953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0.73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37819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0.56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685800"/>
            <a:ext cx="7809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Triaxial</a:t>
            </a:r>
            <a:r>
              <a:rPr lang="en-US" sz="2400" b="1" dirty="0" smtClean="0"/>
              <a:t> accelerometer-measured PA vs Mortality in the WHI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761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447801" y="1143001"/>
            <a:ext cx="9106147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DO CLASSIC BREAST CANCER RISK FACTORS SYNERGIZE WITH GWAS SNPS?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ea typeface="ヒラギノ角ゴ Pro W3" pitchFamily="4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1800" b="1" dirty="0"/>
              <a:t>16,285 </a:t>
            </a:r>
            <a:r>
              <a:rPr lang="en-US" altLang="en-US" sz="1800" b="1" dirty="0"/>
              <a:t>BC cases and 19,376 controls</a:t>
            </a:r>
            <a:endParaRPr lang="en-US" altLang="en-US" sz="1800" b="1" dirty="0">
              <a:ea typeface="ヒラギノ角ゴ Pro W3" pitchFamily="48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ea typeface="ヒラギノ角ゴ Pro W3" pitchFamily="4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39 GWAS-</a:t>
            </a:r>
            <a:r>
              <a:rPr lang="en-US" altLang="en-US" sz="1800" b="1" dirty="0" err="1">
                <a:ea typeface="ヒラギノ角ゴ Pro W3" pitchFamily="48" charset="-128"/>
              </a:rPr>
              <a:t>assoc</a:t>
            </a:r>
            <a:r>
              <a:rPr lang="en-US" altLang="en-US" sz="1800" b="1" dirty="0">
                <a:ea typeface="ヒラギノ角ゴ Pro W3" pitchFamily="48" charset="-128"/>
              </a:rPr>
              <a:t> SNPS	x	8 “</a:t>
            </a:r>
            <a:r>
              <a:rPr lang="en-US" altLang="en-US" sz="1800" b="1" dirty="0" err="1">
                <a:ea typeface="ヒラギノ角ゴ Pro W3" pitchFamily="48" charset="-128"/>
              </a:rPr>
              <a:t>Env</a:t>
            </a:r>
            <a:r>
              <a:rPr lang="en-US" altLang="en-US" sz="1800" b="1" dirty="0">
                <a:ea typeface="ヒラギノ角ゴ Pro W3" pitchFamily="48" charset="-128"/>
              </a:rPr>
              <a:t>” Risk Factors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ea typeface="ヒラギノ角ゴ Pro W3" pitchFamily="4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				AAM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				Parity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				</a:t>
            </a:r>
            <a:r>
              <a:rPr lang="en-US" altLang="en-US" sz="1800" b="1" dirty="0" err="1">
                <a:ea typeface="ヒラギノ角ゴ Pro W3" pitchFamily="48" charset="-128"/>
              </a:rPr>
              <a:t>AAMeno</a:t>
            </a:r>
            <a:endParaRPr lang="en-US" altLang="en-US" sz="1800" b="1" dirty="0">
              <a:ea typeface="ヒラギノ角ゴ Pro W3" pitchFamily="48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				Height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				BMI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				FH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				Smoking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				Alcohol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ea typeface="ヒラギノ角ゴ Pro W3" pitchFamily="4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“</a:t>
            </a:r>
            <a:r>
              <a:rPr lang="en-US" altLang="en-US" sz="1800" b="1" dirty="0"/>
              <a:t>After correction for multiple testing, no significant [multiplicative] interaction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between SNPs and established risk factors...was found.”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ea typeface="ヒラギノ角ゴ Pro W3" pitchFamily="4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ea typeface="ヒラギノ角ゴ Pro W3" pitchFamily="48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ea typeface="ヒラギノ角ゴ Pro W3" pitchFamily="48" charset="-128"/>
              </a:rPr>
              <a:t>			</a:t>
            </a:r>
            <a:r>
              <a:rPr lang="en-US" altLang="en-US" sz="1800" b="1" dirty="0" err="1">
                <a:ea typeface="ヒラギノ角ゴ Pro W3" pitchFamily="48" charset="-128"/>
              </a:rPr>
              <a:t>Campa</a:t>
            </a:r>
            <a:r>
              <a:rPr lang="en-US" altLang="en-US" sz="1800" b="1" dirty="0">
                <a:ea typeface="ヒラギノ角ゴ Pro W3" pitchFamily="48" charset="-128"/>
              </a:rPr>
              <a:t> et al, JNCI 2011, </a:t>
            </a:r>
            <a:r>
              <a:rPr lang="en-US" altLang="en-US" sz="1800" b="1" dirty="0" err="1">
                <a:ea typeface="ヒラギノ角ゴ Pro W3" pitchFamily="48" charset="-128"/>
              </a:rPr>
              <a:t>Barrdahl</a:t>
            </a:r>
            <a:r>
              <a:rPr lang="en-US" altLang="en-US" sz="1800" b="1" dirty="0">
                <a:ea typeface="ヒラギノ角ゴ Pro W3" pitchFamily="48" charset="-128"/>
              </a:rPr>
              <a:t> et al, BPC3, HMG 2014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ea typeface="ヒラギノ角ゴ Pro W3" pitchFamily="48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dirty="0">
              <a:ea typeface="ヒラギノ角ゴ Pro W3" pitchFamily="48" charset="-128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524001" y="241301"/>
            <a:ext cx="9363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ea typeface="ヒラギノ角ゴ Pro W3" pitchFamily="48" charset="-128"/>
              </a:rPr>
              <a:t>MODELLING GENE-ENVIRONMENT </a:t>
            </a:r>
            <a:r>
              <a:rPr lang="en-US" altLang="en-US" sz="2800" b="1" dirty="0">
                <a:ea typeface="ヒラギノ角ゴ Pro W3" pitchFamily="48" charset="-128"/>
              </a:rPr>
              <a:t>INTERACTIONS</a:t>
            </a:r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2667000" y="990600"/>
            <a:ext cx="6781800" cy="0"/>
          </a:xfrm>
          <a:prstGeom prst="line">
            <a:avLst/>
          </a:prstGeom>
          <a:noFill/>
          <a:ln w="38100">
            <a:solidFill>
              <a:srgbClr val="DA06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P:\HUNTER\slides &amp; presentations\Oxford talk May 2016\Figur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7848600" cy="498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24401" y="5638800"/>
            <a:ext cx="3583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Decile of </a:t>
            </a:r>
            <a:r>
              <a:rPr lang="en-US" b="1" dirty="0" smtClean="0"/>
              <a:t>Non-Modifiable (PRS) </a:t>
            </a:r>
            <a:r>
              <a:rPr lang="en-US" b="1" dirty="0"/>
              <a:t>Risk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864967" y="2467155"/>
            <a:ext cx="183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Absolute Risk (%)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6800" y="6453149"/>
            <a:ext cx="549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Maas, Chatterjee et al. JAMA </a:t>
            </a:r>
            <a:r>
              <a:rPr lang="en-US" sz="2000" b="1" dirty="0" err="1"/>
              <a:t>Oncol</a:t>
            </a:r>
            <a:r>
              <a:rPr lang="en-US" sz="2000" b="1" dirty="0"/>
              <a:t>, </a:t>
            </a:r>
            <a:r>
              <a:rPr lang="en-US" sz="2000" b="1" dirty="0" smtClean="0"/>
              <a:t>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0" y="838200"/>
            <a:ext cx="173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Factors high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870440" y="3026664"/>
            <a:ext cx="1671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Risk Factors low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381000"/>
            <a:ext cx="4307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RISK OF BREAST CANCER “ENV” by PRS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7237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0"/>
            <a:ext cx="9144000" cy="692696"/>
            <a:chOff x="0" y="0"/>
            <a:chExt cx="9144000" cy="6926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06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32656"/>
              <a:ext cx="9143999" cy="360040"/>
            </a:xfrm>
            <a:prstGeom prst="rect">
              <a:avLst/>
            </a:prstGeom>
            <a:solidFill>
              <a:srgbClr val="092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060"/>
                </a:solidFill>
              </a:endParaRPr>
            </a:p>
          </p:txBody>
        </p:sp>
      </p:grp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16023" y="-99392"/>
            <a:ext cx="9159951" cy="83671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/>
              <a:t>MORE BREAST CANCERS COULD BE PREVENTED IN HIGH RISK STRATA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6219855"/>
            <a:ext cx="549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Maas, Chatterjee et al. JAMA </a:t>
            </a:r>
            <a:r>
              <a:rPr lang="en-US" sz="2000" b="1" dirty="0" err="1"/>
              <a:t>Oncol</a:t>
            </a:r>
            <a:r>
              <a:rPr lang="en-US" sz="2000" b="1" dirty="0"/>
              <a:t>, </a:t>
            </a:r>
            <a:r>
              <a:rPr lang="en-US" sz="2000" b="1" dirty="0" smtClean="0"/>
              <a:t>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708920"/>
            <a:ext cx="7965504" cy="334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981200" y="1138878"/>
            <a:ext cx="868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Percentage preventable breast cancers by removal of modifiable risk-factors (overall and in categories of non-modifiable </a:t>
            </a:r>
            <a:br>
              <a:rPr lang="en-US" sz="2400" dirty="0"/>
            </a:br>
            <a:r>
              <a:rPr lang="en-US" sz="2400" dirty="0"/>
              <a:t>risk quintiles)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667000" y="914400"/>
            <a:ext cx="6781800" cy="0"/>
          </a:xfrm>
          <a:prstGeom prst="line">
            <a:avLst/>
          </a:prstGeom>
          <a:noFill/>
          <a:ln w="38100">
            <a:solidFill>
              <a:srgbClr val="DA06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1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304800"/>
            <a:ext cx="5331376" cy="59563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6261101"/>
            <a:ext cx="8225551" cy="342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6800" y="914400"/>
            <a:ext cx="23885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PRS, Lifestyle and CHD</a:t>
            </a:r>
          </a:p>
          <a:p>
            <a:endParaRPr lang="en-US" b="1" dirty="0"/>
          </a:p>
          <a:p>
            <a:r>
              <a:rPr lang="en-US" b="1" dirty="0" smtClean="0"/>
              <a:t>Khera et al. NEJM 2016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90600" y="762000"/>
            <a:ext cx="2428575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some exceptions (e.g. drug </a:t>
            </a:r>
            <a:r>
              <a:rPr lang="en-US" dirty="0" err="1" smtClean="0"/>
              <a:t>idiosyncracies</a:t>
            </a:r>
            <a:r>
              <a:rPr lang="en-US" dirty="0" smtClean="0"/>
              <a:t>) genetic and environmental and “lifestyle” risk factors are independent and the risks multiply.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0"/>
            <a:ext cx="90678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5257801"/>
            <a:ext cx="79311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9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:\HUNTER\slides &amp; presentations\Oxford talk May 2016\Figure2_14April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1"/>
            <a:ext cx="8337098" cy="467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00600" y="6381103"/>
            <a:ext cx="5574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Maas, Chatterjee et al. JAMA </a:t>
            </a:r>
            <a:r>
              <a:rPr lang="en-US" sz="2000" b="1" dirty="0" err="1"/>
              <a:t>Oncol</a:t>
            </a:r>
            <a:r>
              <a:rPr lang="en-US" sz="2000" b="1" dirty="0"/>
              <a:t> </a:t>
            </a:r>
            <a:r>
              <a:rPr lang="en-US" sz="2000" b="1" dirty="0" smtClean="0"/>
              <a:t>2016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791200"/>
            <a:ext cx="825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Post-GWAS Polygenic Risk Scores are predictive – Breast Cancer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31642" y="609600"/>
            <a:ext cx="4407758" cy="48033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1664"/>
            <a:ext cx="7315200" cy="5486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2"/>
            <a:ext cx="12192000" cy="423193"/>
          </a:xfrm>
        </p:spPr>
        <p:txBody>
          <a:bodyPr/>
          <a:lstStyle/>
          <a:p>
            <a:pPr algn="ctr"/>
            <a:r>
              <a:rPr lang="en-US" sz="2600"/>
              <a:t>Five-year absolute </a:t>
            </a:r>
            <a:r>
              <a:rPr lang="en-US" sz="2600" dirty="0"/>
              <a:t>risk projection for US Caucasian women </a:t>
            </a:r>
            <a:r>
              <a:rPr lang="en-US" sz="2600"/>
              <a:t>aged 50</a:t>
            </a:r>
            <a:endParaRPr lang="en-US" sz="2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445516" y="2673959"/>
            <a:ext cx="3800085" cy="1804391"/>
            <a:chOff x="4274637" y="2022567"/>
            <a:chExt cx="2850064" cy="135329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4900" y="2022567"/>
              <a:ext cx="1392169" cy="42632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274637" y="2567946"/>
              <a:ext cx="2850064" cy="8079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606060"/>
                  </a:solidFill>
                </a:rPr>
                <a:t>“Women with an estimated</a:t>
              </a:r>
              <a:r>
                <a:rPr lang="en-US" sz="1600" b="1" dirty="0">
                  <a:solidFill>
                    <a:srgbClr val="BB0E3D"/>
                  </a:solidFill>
                </a:rPr>
                <a:t> 5-year risk of 3% or greater </a:t>
              </a:r>
              <a:r>
                <a:rPr lang="en-US" sz="1600" dirty="0">
                  <a:solidFill>
                    <a:srgbClr val="606060"/>
                  </a:solidFill>
                </a:rPr>
                <a:t>are, </a:t>
              </a:r>
              <a:r>
                <a:rPr lang="en-US" sz="1600" b="1" dirty="0">
                  <a:solidFill>
                    <a:srgbClr val="BB0E3D"/>
                  </a:solidFill>
                </a:rPr>
                <a:t>on the basis of model estimates</a:t>
              </a:r>
              <a:r>
                <a:rPr lang="en-US" sz="1600" b="1" dirty="0">
                  <a:solidFill>
                    <a:srgbClr val="606060"/>
                  </a:solidFill>
                </a:rPr>
                <a:t>,</a:t>
              </a:r>
              <a:r>
                <a:rPr lang="en-US" sz="1600" dirty="0">
                  <a:solidFill>
                    <a:srgbClr val="606060"/>
                  </a:solidFill>
                </a:rPr>
                <a:t> more likely to benefit from tamoxifen or raloxifene.”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0134600" y="4724400"/>
            <a:ext cx="1438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Chatterjee, </a:t>
            </a:r>
          </a:p>
          <a:p>
            <a:r>
              <a:rPr lang="en-US" dirty="0" smtClean="0"/>
              <a:t>Garcia-</a:t>
            </a:r>
            <a:r>
              <a:rPr lang="en-US" dirty="0" err="1" smtClean="0"/>
              <a:t>Closas</a:t>
            </a:r>
            <a:endParaRPr lang="en-US" dirty="0" smtClean="0"/>
          </a:p>
          <a:p>
            <a:r>
              <a:rPr lang="en-US" dirty="0" smtClean="0"/>
              <a:t>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1664"/>
            <a:ext cx="7315200" cy="5486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2"/>
            <a:ext cx="12192000" cy="423193"/>
          </a:xfrm>
        </p:spPr>
        <p:txBody>
          <a:bodyPr/>
          <a:lstStyle/>
          <a:p>
            <a:pPr algn="ctr"/>
            <a:r>
              <a:rPr lang="en-US" sz="2600"/>
              <a:t>Five-year absolute </a:t>
            </a:r>
            <a:r>
              <a:rPr lang="en-US" sz="2600" dirty="0"/>
              <a:t>risk projection for US Caucasian women </a:t>
            </a:r>
            <a:r>
              <a:rPr lang="en-US" sz="2600"/>
              <a:t>aged 50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0134600" y="4724400"/>
            <a:ext cx="1438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Chatterjee, </a:t>
            </a:r>
          </a:p>
          <a:p>
            <a:r>
              <a:rPr lang="en-US" dirty="0" smtClean="0"/>
              <a:t>Garcia-</a:t>
            </a:r>
            <a:r>
              <a:rPr lang="en-US" dirty="0" err="1" smtClean="0"/>
              <a:t>Closas</a:t>
            </a:r>
            <a:endParaRPr lang="en-US" dirty="0" smtClean="0"/>
          </a:p>
          <a:p>
            <a:r>
              <a:rPr lang="en-US" dirty="0" smtClean="0"/>
              <a:t>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7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1664"/>
            <a:ext cx="7315200" cy="5486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81002"/>
            <a:ext cx="12192000" cy="423193"/>
          </a:xfrm>
        </p:spPr>
        <p:txBody>
          <a:bodyPr/>
          <a:lstStyle/>
          <a:p>
            <a:pPr algn="ctr"/>
            <a:r>
              <a:rPr lang="en-US" sz="2600"/>
              <a:t>Five-year absolute </a:t>
            </a:r>
            <a:r>
              <a:rPr lang="en-US" sz="2600" dirty="0"/>
              <a:t>risk projection for US Caucasian women </a:t>
            </a:r>
            <a:r>
              <a:rPr lang="en-US" sz="2600"/>
              <a:t>aged 50</a:t>
            </a:r>
            <a:endParaRPr lang="en-US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10134600" y="4724400"/>
            <a:ext cx="1438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Chatterjee, </a:t>
            </a:r>
          </a:p>
          <a:p>
            <a:r>
              <a:rPr lang="en-US" dirty="0" smtClean="0"/>
              <a:t>Garcia-</a:t>
            </a:r>
            <a:r>
              <a:rPr lang="en-US" dirty="0" err="1" smtClean="0"/>
              <a:t>Closas</a:t>
            </a:r>
            <a:endParaRPr lang="en-US" dirty="0" smtClean="0"/>
          </a:p>
          <a:p>
            <a:r>
              <a:rPr lang="en-US" dirty="0" smtClean="0"/>
              <a:t>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3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1664"/>
            <a:ext cx="7315200" cy="54864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381002"/>
            <a:ext cx="12192000" cy="423193"/>
          </a:xfrm>
        </p:spPr>
        <p:txBody>
          <a:bodyPr/>
          <a:lstStyle/>
          <a:p>
            <a:pPr algn="ctr"/>
            <a:r>
              <a:rPr lang="en-US" sz="2600"/>
              <a:t>Five-year absolute </a:t>
            </a:r>
            <a:r>
              <a:rPr lang="en-US" sz="2600" dirty="0"/>
              <a:t>risk projection for US Caucasian women </a:t>
            </a:r>
            <a:r>
              <a:rPr lang="en-US" sz="2600"/>
              <a:t>aged 50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10134600" y="4724400"/>
            <a:ext cx="1438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Chatterjee, </a:t>
            </a:r>
          </a:p>
          <a:p>
            <a:r>
              <a:rPr lang="en-US" dirty="0" smtClean="0"/>
              <a:t>Garcia-</a:t>
            </a:r>
            <a:r>
              <a:rPr lang="en-US" dirty="0" err="1" smtClean="0"/>
              <a:t>Closas</a:t>
            </a:r>
            <a:endParaRPr lang="en-US" dirty="0" smtClean="0"/>
          </a:p>
          <a:p>
            <a:r>
              <a:rPr lang="en-US" dirty="0" smtClean="0"/>
              <a:t>Submitted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121664"/>
            <a:ext cx="7315200" cy="5486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1" y="3864865"/>
            <a:ext cx="3962400" cy="954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Ins="0">
            <a:spAutoFit/>
          </a:bodyPr>
          <a:lstStyle/>
          <a:p>
            <a:r>
              <a:rPr lang="en-US" sz="1867" dirty="0">
                <a:solidFill>
                  <a:srgbClr val="BB0E3D"/>
                </a:solidFill>
              </a:rPr>
              <a:t>18% of US women 60 years or older</a:t>
            </a:r>
          </a:p>
          <a:p>
            <a:endParaRPr lang="en-US" sz="1867" dirty="0">
              <a:solidFill>
                <a:srgbClr val="BB0E3D"/>
              </a:solidFill>
            </a:endParaRPr>
          </a:p>
          <a:p>
            <a:r>
              <a:rPr lang="en-US" sz="1867" dirty="0">
                <a:solidFill>
                  <a:srgbClr val="BB0E3D"/>
                </a:solidFill>
              </a:rPr>
              <a:t>   41% of breast cancer cases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689600" y="4864069"/>
            <a:ext cx="304800" cy="393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381002"/>
            <a:ext cx="12192000" cy="423193"/>
          </a:xfrm>
        </p:spPr>
        <p:txBody>
          <a:bodyPr/>
          <a:lstStyle/>
          <a:p>
            <a:pPr algn="ctr"/>
            <a:r>
              <a:rPr lang="en-US" sz="2600" dirty="0"/>
              <a:t>Five-year absolute risk projection for US Caucasian women aged 60</a:t>
            </a:r>
          </a:p>
        </p:txBody>
      </p:sp>
    </p:spTree>
    <p:extLst>
      <p:ext uri="{BB962C8B-B14F-4D97-AF65-F5344CB8AC3E}">
        <p14:creationId xmlns:p14="http://schemas.microsoft.com/office/powerpoint/2010/main" val="42513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-381000"/>
            <a:ext cx="9144000" cy="1219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6000" dirty="0"/>
              <a:t/>
            </a:r>
            <a:br>
              <a:rPr lang="en-US" altLang="en-US" sz="6000" dirty="0"/>
            </a:br>
            <a:r>
              <a:rPr lang="en-US" altLang="en-US" b="1" dirty="0" smtClean="0"/>
              <a:t>SUMMARY</a:t>
            </a:r>
            <a:r>
              <a:rPr lang="en-US" altLang="en-US" sz="2800" b="1" dirty="0"/>
              <a:t/>
            </a:r>
            <a:br>
              <a:rPr lang="en-US" altLang="en-US" sz="2800" b="1" dirty="0"/>
            </a:br>
            <a:endParaRPr lang="en-US" altLang="en-US" sz="2800" b="1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632691"/>
            <a:ext cx="11277600" cy="62484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endParaRPr lang="en-US" altLang="en-US" b="1" dirty="0" smtClean="0"/>
          </a:p>
          <a:p>
            <a:r>
              <a:rPr lang="en-US" altLang="en-US" sz="4000" b="1" dirty="0" smtClean="0"/>
              <a:t>In ten more years we have discovered few examples of synergy between genes and environment</a:t>
            </a:r>
          </a:p>
          <a:p>
            <a:r>
              <a:rPr lang="en-US" altLang="en-US" sz="4000" b="1" dirty="0" smtClean="0"/>
              <a:t>Gene variants that dramatically alter drug metabolism can dramatically alter drug SFX and efficacy</a:t>
            </a:r>
          </a:p>
          <a:p>
            <a:r>
              <a:rPr lang="en-US" altLang="en-US" sz="4000" b="1" dirty="0" smtClean="0"/>
              <a:t>Most genetic and environmental risk factors conform to the multiplicative model</a:t>
            </a:r>
          </a:p>
          <a:p>
            <a:r>
              <a:rPr lang="en-US" altLang="en-US" sz="4000" b="1" dirty="0" smtClean="0"/>
              <a:t>This is good news! It makes risk prediction algorithms more stable</a:t>
            </a:r>
          </a:p>
          <a:p>
            <a:r>
              <a:rPr lang="en-US" altLang="en-US" sz="4000" b="1" dirty="0" smtClean="0"/>
              <a:t>The multiplicative model implies that environmental risk reduction in those at high genetic risk prevents more cases</a:t>
            </a:r>
          </a:p>
          <a:p>
            <a:r>
              <a:rPr lang="en-US" altLang="en-US" sz="4000" b="1" dirty="0" smtClean="0"/>
              <a:t>It conforms to our new understanding of highly polygenic risk and complex environmental causation</a:t>
            </a:r>
            <a:endParaRPr lang="en-US" altLang="en-US" sz="4000" b="1" dirty="0"/>
          </a:p>
          <a:p>
            <a:pPr eaLnBrk="1" hangingPunct="1"/>
            <a:endParaRPr lang="en-US" altLang="en-US" sz="4000" b="1" dirty="0"/>
          </a:p>
          <a:p>
            <a:pPr eaLnBrk="1" hangingPunct="1">
              <a:buFontTx/>
              <a:buNone/>
            </a:pPr>
            <a:endParaRPr lang="en-US" altLang="en-US" sz="4400" b="1" dirty="0" smtClean="0"/>
          </a:p>
          <a:p>
            <a:pPr eaLnBrk="1" hangingPunct="1"/>
            <a:endParaRPr lang="en-US" altLang="en-US" b="1" dirty="0" smtClean="0"/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2667000" y="762000"/>
            <a:ext cx="6781800" cy="0"/>
          </a:xfrm>
          <a:prstGeom prst="line">
            <a:avLst/>
          </a:prstGeom>
          <a:noFill/>
          <a:ln w="38100">
            <a:solidFill>
              <a:srgbClr val="DA06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960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0" y="0"/>
            <a:ext cx="9144000" cy="692696"/>
            <a:chOff x="0" y="0"/>
            <a:chExt cx="9144000" cy="692696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33265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060"/>
                </a:solidFill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332656"/>
              <a:ext cx="9143999" cy="360040"/>
            </a:xfrm>
            <a:prstGeom prst="rect">
              <a:avLst/>
            </a:prstGeom>
            <a:solidFill>
              <a:srgbClr val="092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060"/>
                </a:solidFill>
                <a:latin typeface="Calibri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1424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66321" y="0"/>
            <a:ext cx="8229600" cy="83671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SNP-SNP risks simply multiply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516023" y="6493542"/>
            <a:ext cx="9159951" cy="364458"/>
            <a:chOff x="-7978" y="6093296"/>
            <a:chExt cx="9159951" cy="764704"/>
          </a:xfrm>
        </p:grpSpPr>
        <p:sp>
          <p:nvSpPr>
            <p:cNvPr id="9" name="Rectangle 8"/>
            <p:cNvSpPr/>
            <p:nvPr/>
          </p:nvSpPr>
          <p:spPr>
            <a:xfrm>
              <a:off x="-7978" y="6453336"/>
              <a:ext cx="9159951" cy="40466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dirty="0">
                  <a:solidFill>
                    <a:srgbClr val="002060"/>
                  </a:solidFill>
                  <a:latin typeface="Calibri"/>
                </a:rPr>
                <a:t>!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-7978" y="6093296"/>
              <a:ext cx="9159951" cy="360040"/>
            </a:xfrm>
            <a:prstGeom prst="rect">
              <a:avLst/>
            </a:prstGeom>
            <a:solidFill>
              <a:srgbClr val="0928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002060"/>
                </a:solidFill>
                <a:latin typeface="Calibri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96200" y="6472786"/>
            <a:ext cx="2058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  <a:latin typeface="Calibri"/>
              </a:rPr>
              <a:t>Joshi et al, AJE 2014</a:t>
            </a:r>
          </a:p>
        </p:txBody>
      </p:sp>
    </p:spTree>
    <p:extLst>
      <p:ext uri="{BB962C8B-B14F-4D97-AF65-F5344CB8AC3E}">
        <p14:creationId xmlns:p14="http://schemas.microsoft.com/office/powerpoint/2010/main" val="1379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Differences in individual risk of most diseases </a:t>
            </a:r>
            <a:r>
              <a:rPr lang="en-US" u="sng" dirty="0" smtClean="0"/>
              <a:t>within</a:t>
            </a:r>
            <a:r>
              <a:rPr lang="en-US" dirty="0" smtClean="0"/>
              <a:t> countries are due to differences in both genetic and environmental and “lifestyle” risk factors.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e need to measure both.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do they “interact”?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23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Text Box 2"/>
          <p:cNvSpPr txBox="1">
            <a:spLocks noChangeArrowheads="1"/>
          </p:cNvSpPr>
          <p:nvPr/>
        </p:nvSpPr>
        <p:spPr bwMode="auto">
          <a:xfrm>
            <a:off x="1638300" y="228601"/>
            <a:ext cx="9372600" cy="610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RATIONALES FOR STUDY OF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>
                <a:solidFill>
                  <a:srgbClr val="000000"/>
                </a:solidFill>
                <a:latin typeface="Arial" panose="020B0604020202020204" pitchFamily="34" charset="0"/>
              </a:rPr>
              <a:t>Gene-Environment INTERACTION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lang="en-US" altLang="en-US" sz="36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Explain more of the variance in disease risk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Define susceptible sub-population in order t</a:t>
            </a: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o strengthen environmental association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  <a:buFont typeface="Symbol" panose="05050102010706020507" pitchFamily="18" charset="2"/>
              <a:buChar char="·"/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Provide individualized prevention</a:t>
            </a:r>
          </a:p>
          <a:p>
            <a:pPr eaLnBrk="0" fontAlgn="base" hangingPunct="0">
              <a:lnSpc>
                <a:spcPct val="5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advice</a:t>
            </a:r>
          </a:p>
        </p:txBody>
      </p:sp>
      <p:sp>
        <p:nvSpPr>
          <p:cNvPr id="738307" name="Line 3"/>
          <p:cNvSpPr>
            <a:spLocks noChangeShapeType="1"/>
          </p:cNvSpPr>
          <p:nvPr/>
        </p:nvSpPr>
        <p:spPr bwMode="auto">
          <a:xfrm flipV="1">
            <a:off x="2400300" y="1981200"/>
            <a:ext cx="7391400" cy="0"/>
          </a:xfrm>
          <a:prstGeom prst="line">
            <a:avLst/>
          </a:prstGeom>
          <a:noFill/>
          <a:ln w="38100">
            <a:solidFill>
              <a:srgbClr val="DA06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7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0" y="609600"/>
            <a:ext cx="10287000" cy="1143000"/>
          </a:xfrm>
        </p:spPr>
        <p:txBody>
          <a:bodyPr/>
          <a:lstStyle/>
          <a:p>
            <a:pPr defTabSz="457200"/>
            <a:r>
              <a:rPr lang="en-US" altLang="en-US" sz="3600" b="1"/>
              <a:t>PHARMACOGENETICS</a:t>
            </a:r>
          </a:p>
        </p:txBody>
      </p:sp>
      <p:sp>
        <p:nvSpPr>
          <p:cNvPr id="785411" name="Line 3"/>
          <p:cNvSpPr>
            <a:spLocks noChangeShapeType="1"/>
          </p:cNvSpPr>
          <p:nvPr/>
        </p:nvSpPr>
        <p:spPr bwMode="auto">
          <a:xfrm>
            <a:off x="2382839" y="1828800"/>
            <a:ext cx="7424737" cy="0"/>
          </a:xfrm>
          <a:prstGeom prst="line">
            <a:avLst/>
          </a:prstGeom>
          <a:noFill/>
          <a:ln w="38100">
            <a:solidFill>
              <a:srgbClr val="DA061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5412" name="Text Box 4"/>
          <p:cNvSpPr txBox="1">
            <a:spLocks noChangeArrowheads="1"/>
          </p:cNvSpPr>
          <p:nvPr/>
        </p:nvSpPr>
        <p:spPr bwMode="auto">
          <a:xfrm>
            <a:off x="2422526" y="2454276"/>
            <a:ext cx="8397875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the study or clinical testing of genetic variation that gives rise to differing response to drugs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minimal exposure misclassification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000000"/>
                </a:solidFill>
                <a:latin typeface="Arial" panose="020B0604020202020204" pitchFamily="34" charset="0"/>
              </a:rPr>
              <a:t>obvious practical utility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89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0" y="381000"/>
            <a:ext cx="38100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20199" y="5711909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Lauschke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The AAPS Journal 2018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-564552"/>
            <a:ext cx="8915400" cy="74530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29600" y="-228600"/>
            <a:ext cx="457200" cy="70173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05800" y="381000"/>
            <a:ext cx="38100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20199" y="5711909"/>
            <a:ext cx="2334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Lauschke</a:t>
            </a:r>
            <a:r>
              <a:rPr lang="en-US" dirty="0" smtClean="0"/>
              <a:t> et al.</a:t>
            </a:r>
          </a:p>
          <a:p>
            <a:r>
              <a:rPr lang="en-US" dirty="0" smtClean="0"/>
              <a:t>The AAPS Journal 2018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2" y="10160"/>
            <a:ext cx="10320234" cy="558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6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5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6477000" cy="473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5653" name="Text Box 5"/>
          <p:cNvSpPr txBox="1">
            <a:spLocks noChangeArrowheads="1"/>
          </p:cNvSpPr>
          <p:nvPr/>
        </p:nvSpPr>
        <p:spPr bwMode="auto">
          <a:xfrm>
            <a:off x="2117725" y="5349876"/>
            <a:ext cx="6878638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“Interaction of nature and nurture”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Haldane JS, 1938</a:t>
            </a:r>
          </a:p>
        </p:txBody>
      </p:sp>
    </p:spTree>
    <p:extLst>
      <p:ext uri="{BB962C8B-B14F-4D97-AF65-F5344CB8AC3E}">
        <p14:creationId xmlns:p14="http://schemas.microsoft.com/office/powerpoint/2010/main" val="6521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zure">
  <a:themeElements>
    <a:clrScheme name="">
      <a:dk1>
        <a:srgbClr val="000000"/>
      </a:dk1>
      <a:lt1>
        <a:srgbClr val="FFFFFF"/>
      </a:lt1>
      <a:dk2>
        <a:srgbClr val="0000CC"/>
      </a:dk2>
      <a:lt2>
        <a:srgbClr val="FFFF00"/>
      </a:lt2>
      <a:accent1>
        <a:srgbClr val="FF9900"/>
      </a:accent1>
      <a:accent2>
        <a:srgbClr val="00FFFF"/>
      </a:accent2>
      <a:accent3>
        <a:srgbClr val="AAAAE2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38963</TotalTime>
  <Words>1372</Words>
  <Application>Microsoft Office PowerPoint</Application>
  <PresentationFormat>Widescreen</PresentationFormat>
  <Paragraphs>320</Paragraphs>
  <Slides>37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2" baseType="lpstr">
      <vt:lpstr>ＭＳ Ｐゴシック</vt:lpstr>
      <vt:lpstr>Arial</vt:lpstr>
      <vt:lpstr>Arial Black</vt:lpstr>
      <vt:lpstr>Calibri</vt:lpstr>
      <vt:lpstr>Helvetica</vt:lpstr>
      <vt:lpstr>SapientSansBold</vt:lpstr>
      <vt:lpstr>SapientSansRegular</vt:lpstr>
      <vt:lpstr>Symbol</vt:lpstr>
      <vt:lpstr>Times New Roman</vt:lpstr>
      <vt:lpstr>Wingdings</vt:lpstr>
      <vt:lpstr>ヒラギノ角ゴ Pro W3</vt:lpstr>
      <vt:lpstr>Office Theme</vt:lpstr>
      <vt:lpstr>Azure</vt:lpstr>
      <vt:lpstr>2_Office Theme</vt:lpstr>
      <vt:lpstr>Chart</vt:lpstr>
      <vt:lpstr>Gene-Environment Interactions</vt:lpstr>
      <vt:lpstr>PowerPoint Presentation</vt:lpstr>
      <vt:lpstr>PowerPoint Presentation</vt:lpstr>
      <vt:lpstr>PowerPoint Presentation</vt:lpstr>
      <vt:lpstr>PowerPoint Presentation</vt:lpstr>
      <vt:lpstr>PHARMACOGENETICS</vt:lpstr>
      <vt:lpstr>PowerPoint Presentation</vt:lpstr>
      <vt:lpstr>PowerPoint Presentation</vt:lpstr>
      <vt:lpstr>PowerPoint Presentation</vt:lpstr>
      <vt:lpstr>Multiple Comparisons Problem?</vt:lpstr>
      <vt:lpstr>Gene-Environment Interaction </vt:lpstr>
      <vt:lpstr>Gene-Environment Interaction </vt:lpstr>
      <vt:lpstr>Gene-Environment Interaction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BREAST CANCERS COULD BE PREVENTED IN HIGH RISK STRATA</vt:lpstr>
      <vt:lpstr>PowerPoint Presentation</vt:lpstr>
      <vt:lpstr>PowerPoint Presentation</vt:lpstr>
      <vt:lpstr>PowerPoint Presentation</vt:lpstr>
      <vt:lpstr>Five-year absolute risk projection for US Caucasian women aged 50</vt:lpstr>
      <vt:lpstr>Five-year absolute risk projection for US Caucasian women aged 50</vt:lpstr>
      <vt:lpstr>Five-year absolute risk projection for US Caucasian women aged 50</vt:lpstr>
      <vt:lpstr>Five-year absolute risk projection for US Caucasian women aged 50</vt:lpstr>
      <vt:lpstr>Five-year absolute risk projection for US Caucasian women aged 60</vt:lpstr>
      <vt:lpstr> SUMMARY </vt:lpstr>
      <vt:lpstr>PowerPoint Presentation</vt:lpstr>
      <vt:lpstr>SNP-SNP risks simply multiply</vt:lpstr>
    </vt:vector>
  </TitlesOfParts>
  <Company>HSPH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Hunter</dc:creator>
  <cp:lastModifiedBy>djh</cp:lastModifiedBy>
  <cp:revision>161</cp:revision>
  <dcterms:created xsi:type="dcterms:W3CDTF">2015-07-01T17:02:39Z</dcterms:created>
  <dcterms:modified xsi:type="dcterms:W3CDTF">2018-05-01T17:15:09Z</dcterms:modified>
</cp:coreProperties>
</file>